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6" r:id="rId2"/>
    <p:sldId id="257" r:id="rId3"/>
    <p:sldId id="258" r:id="rId4"/>
    <p:sldId id="261" r:id="rId5"/>
    <p:sldId id="277" r:id="rId6"/>
    <p:sldId id="260" r:id="rId7"/>
    <p:sldId id="278" r:id="rId8"/>
    <p:sldId id="279" r:id="rId9"/>
    <p:sldId id="280" r:id="rId10"/>
    <p:sldId id="285" r:id="rId11"/>
    <p:sldId id="283" r:id="rId12"/>
    <p:sldId id="284"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6" autoAdjust="0"/>
  </p:normalViewPr>
  <p:slideViewPr>
    <p:cSldViewPr snapToGrid="0">
      <p:cViewPr varScale="1">
        <p:scale>
          <a:sx n="51" d="100"/>
          <a:sy n="51" d="100"/>
        </p:scale>
        <p:origin x="43" y="5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10790-2720-4BF9-B190-E8494586FBD1}" type="doc">
      <dgm:prSet loTypeId="urn:microsoft.com/office/officeart/2005/8/layout/vList3" loCatId="list" qsTypeId="urn:microsoft.com/office/officeart/2005/8/quickstyle/simple3" qsCatId="simple" csTypeId="urn:microsoft.com/office/officeart/2005/8/colors/accent1_2" csCatId="accent1" phldr="1"/>
      <dgm:spPr/>
    </dgm:pt>
    <dgm:pt modelId="{181C5719-AA68-475B-A808-67FC7F61CB88}">
      <dgm:prSet phldrT="[文本]" custT="1"/>
      <dgm:spPr>
        <a:solidFill>
          <a:srgbClr val="EFF5FB"/>
        </a:solidFill>
      </dgm:spPr>
      <dgm:t>
        <a:bodyPr/>
        <a:lstStyle/>
        <a:p>
          <a:pPr algn="l"/>
          <a:endParaRPr lang="en-US" altLang="zh-CN" sz="1400" b="0" dirty="0"/>
        </a:p>
        <a:p>
          <a:pPr algn="l"/>
          <a:r>
            <a:rPr lang="zh-CN" altLang="en-US" sz="1400" b="0" dirty="0"/>
            <a:t>  本品与通气支持及其它合适药物联合，用于有低氧性呼吸衰竭合并临床或超声心动图证据支持的肺动脉高压的新生儿（胎龄≥</a:t>
          </a:r>
          <a:r>
            <a:rPr lang="en-US" altLang="zh-CN" sz="1400" b="0" dirty="0"/>
            <a:t>34</a:t>
          </a:r>
          <a:r>
            <a:rPr lang="zh-CN" altLang="en-US" sz="1400" b="0" dirty="0"/>
            <a:t>周），</a:t>
          </a:r>
          <a:r>
            <a:rPr lang="zh-CN" altLang="en-US" sz="1400" b="0" dirty="0">
              <a:solidFill>
                <a:srgbClr val="FF0000"/>
              </a:solidFill>
            </a:rPr>
            <a:t>改善患儿氧合功能，降低对体外膜肺氧合的需要</a:t>
          </a:r>
          <a:r>
            <a:rPr lang="zh-CN" altLang="en-US" sz="1400" b="0" dirty="0"/>
            <a:t>。</a:t>
          </a:r>
        </a:p>
      </dgm:t>
    </dgm:pt>
    <dgm:pt modelId="{471FAB56-0278-4A3A-A3C9-8B0995E502BC}" type="parTrans" cxnId="{164372E2-D286-470A-A8F5-37AAB970DE7A}">
      <dgm:prSet/>
      <dgm:spPr/>
      <dgm:t>
        <a:bodyPr/>
        <a:lstStyle/>
        <a:p>
          <a:endParaRPr lang="zh-CN" altLang="en-US" sz="1200"/>
        </a:p>
      </dgm:t>
    </dgm:pt>
    <dgm:pt modelId="{FEC5A693-238F-4B9C-BFC0-4E8E80B78D08}" type="sibTrans" cxnId="{164372E2-D286-470A-A8F5-37AAB970DE7A}">
      <dgm:prSet/>
      <dgm:spPr/>
      <dgm:t>
        <a:bodyPr/>
        <a:lstStyle/>
        <a:p>
          <a:endParaRPr lang="zh-CN" altLang="en-US" sz="1200"/>
        </a:p>
      </dgm:t>
    </dgm:pt>
    <dgm:pt modelId="{B2D6220C-E924-4022-887E-5292252AE5C5}">
      <dgm:prSet phldrT="[文本]" custT="1"/>
      <dgm:spPr>
        <a:solidFill>
          <a:srgbClr val="EFF5FB"/>
        </a:solidFill>
      </dgm:spPr>
      <dgm:t>
        <a:bodyPr/>
        <a:lstStyle/>
        <a:p>
          <a:pPr algn="l"/>
          <a:endParaRPr lang="en-US" altLang="zh-CN" sz="1400" b="0" dirty="0"/>
        </a:p>
        <a:p>
          <a:pPr algn="l"/>
          <a:r>
            <a:rPr lang="zh-CN" altLang="en-US" sz="1400" b="0" dirty="0"/>
            <a:t>低氧性呼吸衰竭合并肺动脉高压属于</a:t>
          </a:r>
          <a:r>
            <a:rPr lang="zh-CN" altLang="en-US" sz="1400" b="0" dirty="0">
              <a:solidFill>
                <a:srgbClr val="FF0000"/>
              </a:solidFill>
            </a:rPr>
            <a:t>新生儿危急重症</a:t>
          </a:r>
          <a:r>
            <a:rPr lang="zh-CN" altLang="en-US" sz="1400" b="0" dirty="0"/>
            <a:t>，典型疾病为新生儿持续肺动脉高压（</a:t>
          </a:r>
          <a:r>
            <a:rPr lang="en-US" altLang="zh-CN" sz="1400" b="0" dirty="0"/>
            <a:t>PPHN</a:t>
          </a:r>
          <a:r>
            <a:rPr lang="zh-CN" altLang="en-US" sz="1400" b="0" dirty="0"/>
            <a:t>），即指生后肺血管阻力持续性增高，使由胎儿型循环过渡至正常“成人”型循环发生障碍。临床表现为机体持续缺氧和发绀，最终导致危及生命的循环、呼吸衰竭。该疾病占活产新生儿的</a:t>
          </a:r>
          <a:r>
            <a:rPr lang="en-US" altLang="zh-CN" sz="1400" b="0" dirty="0"/>
            <a:t>0.2</a:t>
          </a:r>
          <a:r>
            <a:rPr lang="zh-CN" altLang="en-US" sz="1400" b="0" dirty="0"/>
            <a:t>％</a:t>
          </a:r>
          <a:r>
            <a:rPr lang="en-US" altLang="zh-CN" sz="1400" b="0" baseline="30000" dirty="0"/>
            <a:t>2</a:t>
          </a:r>
          <a:r>
            <a:rPr lang="zh-CN" altLang="en-US" sz="1400" b="0" dirty="0"/>
            <a:t>，在所有呼吸衰竭新生儿患儿中伴有不同程度的肺动脉高压的比例可高达</a:t>
          </a:r>
          <a:r>
            <a:rPr lang="en-US" altLang="zh-CN" sz="1400" b="0" dirty="0">
              <a:solidFill>
                <a:srgbClr val="FF0000"/>
              </a:solidFill>
            </a:rPr>
            <a:t>10</a:t>
          </a:r>
          <a:r>
            <a:rPr lang="zh-CN" altLang="en-US" sz="1400" b="0" dirty="0">
              <a:solidFill>
                <a:srgbClr val="FF0000"/>
              </a:solidFill>
            </a:rPr>
            <a:t>％</a:t>
          </a:r>
          <a:r>
            <a:rPr lang="en-US" altLang="zh-CN" sz="1400" b="0" baseline="30000" dirty="0">
              <a:solidFill>
                <a:srgbClr val="FF0000"/>
              </a:solidFill>
            </a:rPr>
            <a:t>2</a:t>
          </a:r>
          <a:r>
            <a:rPr lang="zh-CN" altLang="en-US" sz="1400" b="0" dirty="0">
              <a:solidFill>
                <a:srgbClr val="FF0000"/>
              </a:solidFill>
            </a:rPr>
            <a:t>，并有相对较高的死亡率：</a:t>
          </a:r>
          <a:r>
            <a:rPr lang="en-US" altLang="zh-CN" sz="1400" b="0" dirty="0">
              <a:solidFill>
                <a:srgbClr val="FF0000"/>
              </a:solidFill>
            </a:rPr>
            <a:t>4~33%</a:t>
          </a:r>
          <a:r>
            <a:rPr lang="en-US" altLang="zh-CN" sz="1400" b="0" baseline="30000" dirty="0">
              <a:solidFill>
                <a:srgbClr val="FF0000"/>
              </a:solidFill>
            </a:rPr>
            <a:t>3</a:t>
          </a:r>
          <a:r>
            <a:rPr lang="zh-CN" altLang="en-US" sz="1400" b="0" dirty="0">
              <a:solidFill>
                <a:srgbClr val="FF0000"/>
              </a:solidFill>
            </a:rPr>
            <a:t>。</a:t>
          </a:r>
          <a:endParaRPr lang="zh-CN" altLang="en-US" sz="1400" b="0" dirty="0"/>
        </a:p>
      </dgm:t>
    </dgm:pt>
    <dgm:pt modelId="{24040A61-6FC2-437F-8252-9AE67C64526D}" type="parTrans" cxnId="{C88DDE8B-C1DB-4B1D-9F34-A3A14BC72A64}">
      <dgm:prSet/>
      <dgm:spPr/>
      <dgm:t>
        <a:bodyPr/>
        <a:lstStyle/>
        <a:p>
          <a:endParaRPr lang="zh-CN" altLang="en-US" sz="1200"/>
        </a:p>
      </dgm:t>
    </dgm:pt>
    <dgm:pt modelId="{69EE0868-2D0D-478F-841B-67EADF05E5AF}" type="sibTrans" cxnId="{C88DDE8B-C1DB-4B1D-9F34-A3A14BC72A64}">
      <dgm:prSet/>
      <dgm:spPr/>
      <dgm:t>
        <a:bodyPr/>
        <a:lstStyle/>
        <a:p>
          <a:endParaRPr lang="zh-CN" altLang="en-US" sz="1200"/>
        </a:p>
      </dgm:t>
    </dgm:pt>
    <dgm:pt modelId="{E4EE21AF-3AC3-4887-9DBC-62D3FDB0FFAD}">
      <dgm:prSet phldrT="[文本]" custT="1"/>
      <dgm:spPr>
        <a:solidFill>
          <a:srgbClr val="EFF5FB"/>
        </a:solidFill>
      </dgm:spPr>
      <dgm:t>
        <a:bodyPr/>
        <a:lstStyle/>
        <a:p>
          <a:pPr algn="l"/>
          <a:endParaRPr lang="en-US" altLang="zh-CN" sz="1400" b="0" dirty="0">
            <a:solidFill>
              <a:schemeClr val="accent1"/>
            </a:solidFill>
          </a:endParaRPr>
        </a:p>
        <a:p>
          <a:pPr algn="l"/>
          <a:r>
            <a:rPr lang="zh-CN" altLang="en-US" sz="1400" b="0" dirty="0">
              <a:solidFill>
                <a:schemeClr val="tx1"/>
              </a:solidFill>
            </a:rPr>
            <a:t>用法：本品应由有新生儿重症监护经验的医生使用。本品应在有条件进行新生儿人工通气和抢救复苏的诊室使用。</a:t>
          </a:r>
        </a:p>
        <a:p>
          <a:pPr algn="l"/>
          <a:r>
            <a:rPr lang="zh-CN" altLang="en-US" sz="1400" b="0" dirty="0">
              <a:solidFill>
                <a:schemeClr val="tx1"/>
              </a:solidFill>
            </a:rPr>
            <a:t>用量：</a:t>
          </a:r>
          <a:r>
            <a:rPr lang="zh-CN" altLang="en-US" sz="1400" b="0" dirty="0"/>
            <a:t>建议起始剂量为</a:t>
          </a:r>
          <a:r>
            <a:rPr lang="en-US" altLang="zh-CN" sz="1400" b="0" dirty="0"/>
            <a:t>20ppm</a:t>
          </a:r>
          <a:r>
            <a:rPr lang="zh-CN" altLang="en-US" sz="1400" b="0" dirty="0"/>
            <a:t>。当患儿对呼吸支持的需求明显下降或本品给药已达</a:t>
          </a:r>
          <a:r>
            <a:rPr lang="en-US" altLang="zh-CN" sz="1400" b="0" dirty="0"/>
            <a:t>4</a:t>
          </a:r>
          <a:r>
            <a:rPr lang="zh-CN" altLang="en-US" sz="1400" b="0" dirty="0"/>
            <a:t>天时，应尝试停止给予本品。</a:t>
          </a:r>
          <a:r>
            <a:rPr lang="en-US" altLang="zh-CN" sz="1400" b="0" dirty="0"/>
            <a:t>应使用获得批准的且通过校准的NO给药系统进行本品给药。</a:t>
          </a:r>
          <a:r>
            <a:rPr lang="zh-CN" altLang="en-US" sz="1400" b="0" dirty="0"/>
            <a:t>整个治疗过程中，应进行高铁血红蛋白与二氧化氮的监测。</a:t>
          </a:r>
          <a:endParaRPr lang="en-US" altLang="zh-CN" sz="1400" b="0" dirty="0"/>
        </a:p>
        <a:p>
          <a:pPr algn="l"/>
          <a:r>
            <a:rPr lang="zh-CN" altLang="en-US" sz="1400" b="0" dirty="0"/>
            <a:t>（详情参见药品说明书）</a:t>
          </a:r>
        </a:p>
      </dgm:t>
    </dgm:pt>
    <dgm:pt modelId="{EC7EF978-497A-4429-81DB-33B75C4C8DA0}" type="parTrans" cxnId="{0D2DC9CB-E844-4A3B-9D7A-41CAD4E6D7A1}">
      <dgm:prSet/>
      <dgm:spPr/>
      <dgm:t>
        <a:bodyPr/>
        <a:lstStyle/>
        <a:p>
          <a:endParaRPr lang="zh-CN" altLang="en-US" sz="1200"/>
        </a:p>
      </dgm:t>
    </dgm:pt>
    <dgm:pt modelId="{2BCCA802-2B36-4E43-AE62-2D5955FA8624}" type="sibTrans" cxnId="{0D2DC9CB-E844-4A3B-9D7A-41CAD4E6D7A1}">
      <dgm:prSet/>
      <dgm:spPr/>
      <dgm:t>
        <a:bodyPr/>
        <a:lstStyle/>
        <a:p>
          <a:endParaRPr lang="zh-CN" altLang="en-US" sz="1200"/>
        </a:p>
      </dgm:t>
    </dgm:pt>
    <dgm:pt modelId="{255E746D-A941-478B-A99E-D4F3495A0CBD}" type="pres">
      <dgm:prSet presAssocID="{B5410790-2720-4BF9-B190-E8494586FBD1}" presName="linearFlow" presStyleCnt="0">
        <dgm:presLayoutVars>
          <dgm:dir/>
          <dgm:resizeHandles val="exact"/>
        </dgm:presLayoutVars>
      </dgm:prSet>
      <dgm:spPr/>
    </dgm:pt>
    <dgm:pt modelId="{A9671638-A383-47F3-AB55-789D6716064E}" type="pres">
      <dgm:prSet presAssocID="{181C5719-AA68-475B-A808-67FC7F61CB88}" presName="composite" presStyleCnt="0"/>
      <dgm:spPr/>
    </dgm:pt>
    <dgm:pt modelId="{FAB8C3A6-91B3-4058-858F-1D25243AD78D}" type="pres">
      <dgm:prSet presAssocID="{181C5719-AA68-475B-A808-67FC7F61CB8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男医生 轮廓"/>
        </a:ext>
      </dgm:extLst>
    </dgm:pt>
    <dgm:pt modelId="{39E8BB89-8998-4B27-8007-CC7347A51D9F}" type="pres">
      <dgm:prSet presAssocID="{181C5719-AA68-475B-A808-67FC7F61CB88}" presName="txShp" presStyleLbl="node1" presStyleIdx="0" presStyleCnt="3" custScaleY="77193">
        <dgm:presLayoutVars>
          <dgm:bulletEnabled val="1"/>
        </dgm:presLayoutVars>
      </dgm:prSet>
      <dgm:spPr/>
    </dgm:pt>
    <dgm:pt modelId="{2B26CDFD-1346-453B-AF03-453F0401B534}" type="pres">
      <dgm:prSet presAssocID="{FEC5A693-238F-4B9C-BFC0-4E8E80B78D08}" presName="spacing" presStyleCnt="0"/>
      <dgm:spPr/>
    </dgm:pt>
    <dgm:pt modelId="{1B3B34A7-2F87-4DB5-AB59-25B9FE36C43F}" type="pres">
      <dgm:prSet presAssocID="{B2D6220C-E924-4022-887E-5292252AE5C5}" presName="composite" presStyleCnt="0"/>
      <dgm:spPr/>
    </dgm:pt>
    <dgm:pt modelId="{EF99C73D-6004-4D11-AD52-7068E98201F8}" type="pres">
      <dgm:prSet presAssocID="{B2D6220C-E924-4022-887E-5292252AE5C5}"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救护车 轮廓"/>
        </a:ext>
      </dgm:extLst>
    </dgm:pt>
    <dgm:pt modelId="{2A20D70A-B339-403F-AC7B-37BB35405770}" type="pres">
      <dgm:prSet presAssocID="{B2D6220C-E924-4022-887E-5292252AE5C5}" presName="txShp" presStyleLbl="node1" presStyleIdx="1" presStyleCnt="3" custScaleY="118069">
        <dgm:presLayoutVars>
          <dgm:bulletEnabled val="1"/>
        </dgm:presLayoutVars>
      </dgm:prSet>
      <dgm:spPr/>
    </dgm:pt>
    <dgm:pt modelId="{39C8C0BC-425A-4877-A0E7-710EA03919F8}" type="pres">
      <dgm:prSet presAssocID="{69EE0868-2D0D-478F-841B-67EADF05E5AF}" presName="spacing" presStyleCnt="0"/>
      <dgm:spPr/>
    </dgm:pt>
    <dgm:pt modelId="{DC85A50E-1323-456E-A574-85FD059CD5A0}" type="pres">
      <dgm:prSet presAssocID="{E4EE21AF-3AC3-4887-9DBC-62D3FDB0FFAD}" presName="composite" presStyleCnt="0"/>
      <dgm:spPr/>
    </dgm:pt>
    <dgm:pt modelId="{13F44F3D-376F-4B93-990A-2088DF0108CC}" type="pres">
      <dgm:prSet presAssocID="{E4EE21AF-3AC3-4887-9DBC-62D3FDB0FFAD}"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护理 轮廓"/>
        </a:ext>
      </dgm:extLst>
    </dgm:pt>
    <dgm:pt modelId="{DAF08795-7A21-4F61-B51F-BDBA9C3E41C6}" type="pres">
      <dgm:prSet presAssocID="{E4EE21AF-3AC3-4887-9DBC-62D3FDB0FFAD}" presName="txShp" presStyleLbl="node1" presStyleIdx="2" presStyleCnt="3" custScaleY="131285">
        <dgm:presLayoutVars>
          <dgm:bulletEnabled val="1"/>
        </dgm:presLayoutVars>
      </dgm:prSet>
      <dgm:spPr/>
    </dgm:pt>
  </dgm:ptLst>
  <dgm:cxnLst>
    <dgm:cxn modelId="{AF8F2115-0944-44CD-820A-4A6AC552E71F}" type="presOf" srcId="{B2D6220C-E924-4022-887E-5292252AE5C5}" destId="{2A20D70A-B339-403F-AC7B-37BB35405770}" srcOrd="0" destOrd="0" presId="urn:microsoft.com/office/officeart/2005/8/layout/vList3"/>
    <dgm:cxn modelId="{965B7137-FC0D-41A0-9326-17AEC27C5F4D}" type="presOf" srcId="{B5410790-2720-4BF9-B190-E8494586FBD1}" destId="{255E746D-A941-478B-A99E-D4F3495A0CBD}" srcOrd="0" destOrd="0" presId="urn:microsoft.com/office/officeart/2005/8/layout/vList3"/>
    <dgm:cxn modelId="{F5306945-9867-4A0C-861D-620F0D4ED328}" type="presOf" srcId="{181C5719-AA68-475B-A808-67FC7F61CB88}" destId="{39E8BB89-8998-4B27-8007-CC7347A51D9F}" srcOrd="0" destOrd="0" presId="urn:microsoft.com/office/officeart/2005/8/layout/vList3"/>
    <dgm:cxn modelId="{C88DDE8B-C1DB-4B1D-9F34-A3A14BC72A64}" srcId="{B5410790-2720-4BF9-B190-E8494586FBD1}" destId="{B2D6220C-E924-4022-887E-5292252AE5C5}" srcOrd="1" destOrd="0" parTransId="{24040A61-6FC2-437F-8252-9AE67C64526D}" sibTransId="{69EE0868-2D0D-478F-841B-67EADF05E5AF}"/>
    <dgm:cxn modelId="{E0047C9C-BD0B-478A-B1F4-833E25371691}" type="presOf" srcId="{E4EE21AF-3AC3-4887-9DBC-62D3FDB0FFAD}" destId="{DAF08795-7A21-4F61-B51F-BDBA9C3E41C6}" srcOrd="0" destOrd="0" presId="urn:microsoft.com/office/officeart/2005/8/layout/vList3"/>
    <dgm:cxn modelId="{0D2DC9CB-E844-4A3B-9D7A-41CAD4E6D7A1}" srcId="{B5410790-2720-4BF9-B190-E8494586FBD1}" destId="{E4EE21AF-3AC3-4887-9DBC-62D3FDB0FFAD}" srcOrd="2" destOrd="0" parTransId="{EC7EF978-497A-4429-81DB-33B75C4C8DA0}" sibTransId="{2BCCA802-2B36-4E43-AE62-2D5955FA8624}"/>
    <dgm:cxn modelId="{164372E2-D286-470A-A8F5-37AAB970DE7A}" srcId="{B5410790-2720-4BF9-B190-E8494586FBD1}" destId="{181C5719-AA68-475B-A808-67FC7F61CB88}" srcOrd="0" destOrd="0" parTransId="{471FAB56-0278-4A3A-A3C9-8B0995E502BC}" sibTransId="{FEC5A693-238F-4B9C-BFC0-4E8E80B78D08}"/>
    <dgm:cxn modelId="{DFEB0BA3-FEA1-40A1-8A80-DB21885973BC}" type="presParOf" srcId="{255E746D-A941-478B-A99E-D4F3495A0CBD}" destId="{A9671638-A383-47F3-AB55-789D6716064E}" srcOrd="0" destOrd="0" presId="urn:microsoft.com/office/officeart/2005/8/layout/vList3"/>
    <dgm:cxn modelId="{F08DC260-3A98-47C9-A153-BF77CD3146CD}" type="presParOf" srcId="{A9671638-A383-47F3-AB55-789D6716064E}" destId="{FAB8C3A6-91B3-4058-858F-1D25243AD78D}" srcOrd="0" destOrd="0" presId="urn:microsoft.com/office/officeart/2005/8/layout/vList3"/>
    <dgm:cxn modelId="{500B89EA-C35D-4432-A734-1B8B1F88D464}" type="presParOf" srcId="{A9671638-A383-47F3-AB55-789D6716064E}" destId="{39E8BB89-8998-4B27-8007-CC7347A51D9F}" srcOrd="1" destOrd="0" presId="urn:microsoft.com/office/officeart/2005/8/layout/vList3"/>
    <dgm:cxn modelId="{2DBECBB1-4EC4-41FA-9167-3BEC550EE709}" type="presParOf" srcId="{255E746D-A941-478B-A99E-D4F3495A0CBD}" destId="{2B26CDFD-1346-453B-AF03-453F0401B534}" srcOrd="1" destOrd="0" presId="urn:microsoft.com/office/officeart/2005/8/layout/vList3"/>
    <dgm:cxn modelId="{0382690B-BFDB-4565-A199-4700F624EEC5}" type="presParOf" srcId="{255E746D-A941-478B-A99E-D4F3495A0CBD}" destId="{1B3B34A7-2F87-4DB5-AB59-25B9FE36C43F}" srcOrd="2" destOrd="0" presId="urn:microsoft.com/office/officeart/2005/8/layout/vList3"/>
    <dgm:cxn modelId="{4536F6C3-2006-4B84-8284-6E5E7AA92A76}" type="presParOf" srcId="{1B3B34A7-2F87-4DB5-AB59-25B9FE36C43F}" destId="{EF99C73D-6004-4D11-AD52-7068E98201F8}" srcOrd="0" destOrd="0" presId="urn:microsoft.com/office/officeart/2005/8/layout/vList3"/>
    <dgm:cxn modelId="{D0120246-5A8C-42F0-8820-3AD956019BAF}" type="presParOf" srcId="{1B3B34A7-2F87-4DB5-AB59-25B9FE36C43F}" destId="{2A20D70A-B339-403F-AC7B-37BB35405770}" srcOrd="1" destOrd="0" presId="urn:microsoft.com/office/officeart/2005/8/layout/vList3"/>
    <dgm:cxn modelId="{A9CC23BB-54F1-473E-A9D7-A457BBD1164A}" type="presParOf" srcId="{255E746D-A941-478B-A99E-D4F3495A0CBD}" destId="{39C8C0BC-425A-4877-A0E7-710EA03919F8}" srcOrd="3" destOrd="0" presId="urn:microsoft.com/office/officeart/2005/8/layout/vList3"/>
    <dgm:cxn modelId="{FAEAC0EF-15AD-4EA4-830F-FE47A2F0C308}" type="presParOf" srcId="{255E746D-A941-478B-A99E-D4F3495A0CBD}" destId="{DC85A50E-1323-456E-A574-85FD059CD5A0}" srcOrd="4" destOrd="0" presId="urn:microsoft.com/office/officeart/2005/8/layout/vList3"/>
    <dgm:cxn modelId="{F11999A6-40DA-4661-B1B9-368C8FF8B6C4}" type="presParOf" srcId="{DC85A50E-1323-456E-A574-85FD059CD5A0}" destId="{13F44F3D-376F-4B93-990A-2088DF0108CC}" srcOrd="0" destOrd="0" presId="urn:microsoft.com/office/officeart/2005/8/layout/vList3"/>
    <dgm:cxn modelId="{F3EAAF2E-B9C7-42F5-BCEE-FB356C756210}" type="presParOf" srcId="{DC85A50E-1323-456E-A574-85FD059CD5A0}" destId="{DAF08795-7A21-4F61-B51F-BDBA9C3E41C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8BB89-8998-4B27-8007-CC7347A51D9F}">
      <dsp:nvSpPr>
        <dsp:cNvPr id="0" name=""/>
        <dsp:cNvSpPr/>
      </dsp:nvSpPr>
      <dsp:spPr>
        <a:xfrm rot="10800000">
          <a:off x="2932433" y="151410"/>
          <a:ext cx="10330684" cy="1020007"/>
        </a:xfrm>
        <a:prstGeom prst="homePlate">
          <a:avLst/>
        </a:prstGeom>
        <a:solidFill>
          <a:srgbClr val="EFF5F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2689" tIns="53340" rIns="99568" bIns="53340" numCol="1" spcCol="1270" anchor="ctr" anchorCtr="0">
          <a:noAutofit/>
        </a:bodyPr>
        <a:lstStyle/>
        <a:p>
          <a:pPr marL="0" lvl="0" indent="0" algn="l" defTabSz="622300">
            <a:lnSpc>
              <a:spcPct val="90000"/>
            </a:lnSpc>
            <a:spcBef>
              <a:spcPct val="0"/>
            </a:spcBef>
            <a:spcAft>
              <a:spcPct val="35000"/>
            </a:spcAft>
            <a:buNone/>
          </a:pPr>
          <a:endParaRPr lang="en-US" altLang="zh-CN" sz="1400" b="0" kern="1200" dirty="0"/>
        </a:p>
        <a:p>
          <a:pPr marL="0" lvl="0" indent="0" algn="l" defTabSz="622300">
            <a:lnSpc>
              <a:spcPct val="90000"/>
            </a:lnSpc>
            <a:spcBef>
              <a:spcPct val="0"/>
            </a:spcBef>
            <a:spcAft>
              <a:spcPct val="35000"/>
            </a:spcAft>
            <a:buNone/>
          </a:pPr>
          <a:r>
            <a:rPr lang="zh-CN" altLang="en-US" sz="1400" b="0" kern="1200" dirty="0"/>
            <a:t>  本品与通气支持及其它合适药物联合，用于有低氧性呼吸衰竭合并临床或超声心动图证据支持的肺动脉高压的新生儿（胎龄≥</a:t>
          </a:r>
          <a:r>
            <a:rPr lang="en-US" altLang="zh-CN" sz="1400" b="0" kern="1200" dirty="0"/>
            <a:t>34</a:t>
          </a:r>
          <a:r>
            <a:rPr lang="zh-CN" altLang="en-US" sz="1400" b="0" kern="1200" dirty="0"/>
            <a:t>周），</a:t>
          </a:r>
          <a:r>
            <a:rPr lang="zh-CN" altLang="en-US" sz="1400" b="0" kern="1200" dirty="0">
              <a:solidFill>
                <a:srgbClr val="FF0000"/>
              </a:solidFill>
            </a:rPr>
            <a:t>改善患儿氧合功能，降低对体外膜肺氧合的需要</a:t>
          </a:r>
          <a:r>
            <a:rPr lang="zh-CN" altLang="en-US" sz="1400" b="0" kern="1200" dirty="0"/>
            <a:t>。</a:t>
          </a:r>
        </a:p>
      </dsp:txBody>
      <dsp:txXfrm rot="10800000">
        <a:off x="3187435" y="151410"/>
        <a:ext cx="10075682" cy="1020007"/>
      </dsp:txXfrm>
    </dsp:sp>
    <dsp:sp modelId="{FAB8C3A6-91B3-4058-858F-1D25243AD78D}">
      <dsp:nvSpPr>
        <dsp:cNvPr id="0" name=""/>
        <dsp:cNvSpPr/>
      </dsp:nvSpPr>
      <dsp:spPr>
        <a:xfrm>
          <a:off x="2271746" y="727"/>
          <a:ext cx="1321373" cy="132137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20D70A-B339-403F-AC7B-37BB35405770}">
      <dsp:nvSpPr>
        <dsp:cNvPr id="0" name=""/>
        <dsp:cNvSpPr/>
      </dsp:nvSpPr>
      <dsp:spPr>
        <a:xfrm rot="10800000">
          <a:off x="2932433" y="1657842"/>
          <a:ext cx="10330684" cy="1560132"/>
        </a:xfrm>
        <a:prstGeom prst="homePlate">
          <a:avLst/>
        </a:prstGeom>
        <a:solidFill>
          <a:srgbClr val="EFF5F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2689" tIns="53340" rIns="99568" bIns="53340" numCol="1" spcCol="1270" anchor="ctr" anchorCtr="0">
          <a:noAutofit/>
        </a:bodyPr>
        <a:lstStyle/>
        <a:p>
          <a:pPr marL="0" lvl="0" indent="0" algn="l" defTabSz="622300">
            <a:lnSpc>
              <a:spcPct val="90000"/>
            </a:lnSpc>
            <a:spcBef>
              <a:spcPct val="0"/>
            </a:spcBef>
            <a:spcAft>
              <a:spcPct val="35000"/>
            </a:spcAft>
            <a:buNone/>
          </a:pPr>
          <a:endParaRPr lang="en-US" altLang="zh-CN" sz="1400" b="0" kern="1200" dirty="0"/>
        </a:p>
        <a:p>
          <a:pPr marL="0" lvl="0" indent="0" algn="l" defTabSz="622300">
            <a:lnSpc>
              <a:spcPct val="90000"/>
            </a:lnSpc>
            <a:spcBef>
              <a:spcPct val="0"/>
            </a:spcBef>
            <a:spcAft>
              <a:spcPct val="35000"/>
            </a:spcAft>
            <a:buNone/>
          </a:pPr>
          <a:r>
            <a:rPr lang="zh-CN" altLang="en-US" sz="1400" b="0" kern="1200" dirty="0"/>
            <a:t>低氧性呼吸衰竭合并肺动脉高压属于</a:t>
          </a:r>
          <a:r>
            <a:rPr lang="zh-CN" altLang="en-US" sz="1400" b="0" kern="1200" dirty="0">
              <a:solidFill>
                <a:srgbClr val="FF0000"/>
              </a:solidFill>
            </a:rPr>
            <a:t>新生儿危急重症</a:t>
          </a:r>
          <a:r>
            <a:rPr lang="zh-CN" altLang="en-US" sz="1400" b="0" kern="1200" dirty="0"/>
            <a:t>，典型疾病为新生儿持续肺动脉高压（</a:t>
          </a:r>
          <a:r>
            <a:rPr lang="en-US" altLang="zh-CN" sz="1400" b="0" kern="1200" dirty="0"/>
            <a:t>PPHN</a:t>
          </a:r>
          <a:r>
            <a:rPr lang="zh-CN" altLang="en-US" sz="1400" b="0" kern="1200" dirty="0"/>
            <a:t>），即指生后肺血管阻力持续性增高，使由胎儿型循环过渡至正常“成人”型循环发生障碍。临床表现为机体持续缺氧和发绀，最终导致危及生命的循环、呼吸衰竭。该疾病占活产新生儿的</a:t>
          </a:r>
          <a:r>
            <a:rPr lang="en-US" altLang="zh-CN" sz="1400" b="0" kern="1200" dirty="0"/>
            <a:t>0.2</a:t>
          </a:r>
          <a:r>
            <a:rPr lang="zh-CN" altLang="en-US" sz="1400" b="0" kern="1200" dirty="0"/>
            <a:t>％</a:t>
          </a:r>
          <a:r>
            <a:rPr lang="en-US" altLang="zh-CN" sz="1400" b="0" kern="1200" baseline="30000" dirty="0"/>
            <a:t>2</a:t>
          </a:r>
          <a:r>
            <a:rPr lang="zh-CN" altLang="en-US" sz="1400" b="0" kern="1200" dirty="0"/>
            <a:t>，在所有呼吸衰竭新生儿患儿中伴有不同程度的肺动脉高压的比例可高达</a:t>
          </a:r>
          <a:r>
            <a:rPr lang="en-US" altLang="zh-CN" sz="1400" b="0" kern="1200" dirty="0">
              <a:solidFill>
                <a:srgbClr val="FF0000"/>
              </a:solidFill>
            </a:rPr>
            <a:t>10</a:t>
          </a:r>
          <a:r>
            <a:rPr lang="zh-CN" altLang="en-US" sz="1400" b="0" kern="1200" dirty="0">
              <a:solidFill>
                <a:srgbClr val="FF0000"/>
              </a:solidFill>
            </a:rPr>
            <a:t>％</a:t>
          </a:r>
          <a:r>
            <a:rPr lang="en-US" altLang="zh-CN" sz="1400" b="0" kern="1200" baseline="30000" dirty="0">
              <a:solidFill>
                <a:srgbClr val="FF0000"/>
              </a:solidFill>
            </a:rPr>
            <a:t>2</a:t>
          </a:r>
          <a:r>
            <a:rPr lang="zh-CN" altLang="en-US" sz="1400" b="0" kern="1200" dirty="0">
              <a:solidFill>
                <a:srgbClr val="FF0000"/>
              </a:solidFill>
            </a:rPr>
            <a:t>，并有相对较高的死亡率：</a:t>
          </a:r>
          <a:r>
            <a:rPr lang="en-US" altLang="zh-CN" sz="1400" b="0" kern="1200" dirty="0">
              <a:solidFill>
                <a:srgbClr val="FF0000"/>
              </a:solidFill>
            </a:rPr>
            <a:t>4~33%</a:t>
          </a:r>
          <a:r>
            <a:rPr lang="en-US" altLang="zh-CN" sz="1400" b="0" kern="1200" baseline="30000" dirty="0">
              <a:solidFill>
                <a:srgbClr val="FF0000"/>
              </a:solidFill>
            </a:rPr>
            <a:t>3</a:t>
          </a:r>
          <a:r>
            <a:rPr lang="zh-CN" altLang="en-US" sz="1400" b="0" kern="1200" dirty="0">
              <a:solidFill>
                <a:srgbClr val="FF0000"/>
              </a:solidFill>
            </a:rPr>
            <a:t>。</a:t>
          </a:r>
          <a:endParaRPr lang="zh-CN" altLang="en-US" sz="1400" b="0" kern="1200" dirty="0"/>
        </a:p>
      </dsp:txBody>
      <dsp:txXfrm rot="10800000">
        <a:off x="3322466" y="1657842"/>
        <a:ext cx="9940651" cy="1560132"/>
      </dsp:txXfrm>
    </dsp:sp>
    <dsp:sp modelId="{EF99C73D-6004-4D11-AD52-7068E98201F8}">
      <dsp:nvSpPr>
        <dsp:cNvPr id="0" name=""/>
        <dsp:cNvSpPr/>
      </dsp:nvSpPr>
      <dsp:spPr>
        <a:xfrm>
          <a:off x="2271746" y="1777221"/>
          <a:ext cx="1321373" cy="132137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AF08795-7A21-4F61-B51F-BDBA9C3E41C6}">
      <dsp:nvSpPr>
        <dsp:cNvPr id="0" name=""/>
        <dsp:cNvSpPr/>
      </dsp:nvSpPr>
      <dsp:spPr>
        <a:xfrm rot="10800000">
          <a:off x="2932433" y="3553715"/>
          <a:ext cx="10330684" cy="1734765"/>
        </a:xfrm>
        <a:prstGeom prst="homePlate">
          <a:avLst/>
        </a:prstGeom>
        <a:solidFill>
          <a:srgbClr val="EFF5F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2689" tIns="53340" rIns="99568" bIns="53340" numCol="1" spcCol="1270" anchor="ctr" anchorCtr="0">
          <a:noAutofit/>
        </a:bodyPr>
        <a:lstStyle/>
        <a:p>
          <a:pPr marL="0" lvl="0" indent="0" algn="l" defTabSz="622300">
            <a:lnSpc>
              <a:spcPct val="90000"/>
            </a:lnSpc>
            <a:spcBef>
              <a:spcPct val="0"/>
            </a:spcBef>
            <a:spcAft>
              <a:spcPct val="35000"/>
            </a:spcAft>
            <a:buNone/>
          </a:pPr>
          <a:endParaRPr lang="en-US" altLang="zh-CN" sz="1400" b="0" kern="1200" dirty="0">
            <a:solidFill>
              <a:schemeClr val="accent1"/>
            </a:solidFill>
          </a:endParaRPr>
        </a:p>
        <a:p>
          <a:pPr marL="0" lvl="0" indent="0" algn="l" defTabSz="622300">
            <a:lnSpc>
              <a:spcPct val="90000"/>
            </a:lnSpc>
            <a:spcBef>
              <a:spcPct val="0"/>
            </a:spcBef>
            <a:spcAft>
              <a:spcPct val="35000"/>
            </a:spcAft>
            <a:buNone/>
          </a:pPr>
          <a:r>
            <a:rPr lang="zh-CN" altLang="en-US" sz="1400" b="0" kern="1200" dirty="0">
              <a:solidFill>
                <a:schemeClr val="tx1"/>
              </a:solidFill>
            </a:rPr>
            <a:t>用法：本品应由有新生儿重症监护经验的医生使用。本品应在有条件进行新生儿人工通气和抢救复苏的诊室使用。</a:t>
          </a:r>
        </a:p>
        <a:p>
          <a:pPr marL="0" lvl="0" indent="0" algn="l" defTabSz="622300">
            <a:lnSpc>
              <a:spcPct val="90000"/>
            </a:lnSpc>
            <a:spcBef>
              <a:spcPct val="0"/>
            </a:spcBef>
            <a:spcAft>
              <a:spcPct val="35000"/>
            </a:spcAft>
            <a:buNone/>
          </a:pPr>
          <a:r>
            <a:rPr lang="zh-CN" altLang="en-US" sz="1400" b="0" kern="1200" dirty="0">
              <a:solidFill>
                <a:schemeClr val="tx1"/>
              </a:solidFill>
            </a:rPr>
            <a:t>用量：</a:t>
          </a:r>
          <a:r>
            <a:rPr lang="zh-CN" altLang="en-US" sz="1400" b="0" kern="1200" dirty="0"/>
            <a:t>建议起始剂量为</a:t>
          </a:r>
          <a:r>
            <a:rPr lang="en-US" altLang="zh-CN" sz="1400" b="0" kern="1200" dirty="0"/>
            <a:t>20ppm</a:t>
          </a:r>
          <a:r>
            <a:rPr lang="zh-CN" altLang="en-US" sz="1400" b="0" kern="1200" dirty="0"/>
            <a:t>。当患儿对呼吸支持的需求明显下降或本品给药已达</a:t>
          </a:r>
          <a:r>
            <a:rPr lang="en-US" altLang="zh-CN" sz="1400" b="0" kern="1200" dirty="0"/>
            <a:t>4</a:t>
          </a:r>
          <a:r>
            <a:rPr lang="zh-CN" altLang="en-US" sz="1400" b="0" kern="1200" dirty="0"/>
            <a:t>天时，应尝试停止给予本品。</a:t>
          </a:r>
          <a:r>
            <a:rPr lang="en-US" altLang="zh-CN" sz="1400" b="0" kern="1200" dirty="0"/>
            <a:t>应使用获得批准的且通过校准的NO给药系统进行本品给药。</a:t>
          </a:r>
          <a:r>
            <a:rPr lang="zh-CN" altLang="en-US" sz="1400" b="0" kern="1200" dirty="0"/>
            <a:t>整个治疗过程中，应进行高铁血红蛋白与二氧化氮的监测。</a:t>
          </a:r>
          <a:endParaRPr lang="en-US" altLang="zh-CN" sz="1400" b="0" kern="1200" dirty="0"/>
        </a:p>
        <a:p>
          <a:pPr marL="0" lvl="0" indent="0" algn="l" defTabSz="622300">
            <a:lnSpc>
              <a:spcPct val="90000"/>
            </a:lnSpc>
            <a:spcBef>
              <a:spcPct val="0"/>
            </a:spcBef>
            <a:spcAft>
              <a:spcPct val="35000"/>
            </a:spcAft>
            <a:buNone/>
          </a:pPr>
          <a:r>
            <a:rPr lang="zh-CN" altLang="en-US" sz="1400" b="0" kern="1200" dirty="0"/>
            <a:t>（详情参见药品说明书）</a:t>
          </a:r>
        </a:p>
      </dsp:txBody>
      <dsp:txXfrm rot="10800000">
        <a:off x="3366124" y="3553715"/>
        <a:ext cx="9896993" cy="1734765"/>
      </dsp:txXfrm>
    </dsp:sp>
    <dsp:sp modelId="{13F44F3D-376F-4B93-990A-2088DF0108CC}">
      <dsp:nvSpPr>
        <dsp:cNvPr id="0" name=""/>
        <dsp:cNvSpPr/>
      </dsp:nvSpPr>
      <dsp:spPr>
        <a:xfrm>
          <a:off x="2271746" y="3760411"/>
          <a:ext cx="1321373" cy="132137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40D6E-8418-4330-A748-927E20687141}" type="datetimeFigureOut">
              <a:rPr lang="zh-CN" altLang="en-US" smtClean="0"/>
              <a:t>2022/7/12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3FA24-6947-46DF-B550-7F1FF45509B4}" type="slidenum">
              <a:rPr lang="zh-CN" altLang="en-US" smtClean="0"/>
              <a:t>‹#›</a:t>
            </a:fld>
            <a:endParaRPr lang="zh-CN" altLang="en-US"/>
          </a:p>
        </p:txBody>
      </p:sp>
    </p:spTree>
    <p:extLst>
      <p:ext uri="{BB962C8B-B14F-4D97-AF65-F5344CB8AC3E}">
        <p14:creationId xmlns:p14="http://schemas.microsoft.com/office/powerpoint/2010/main" val="175765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645E91-DF78-493E-AE2C-CB01273C6E51}" type="slidenum">
              <a:rPr lang="zh-CN" altLang="en-US" smtClean="0"/>
              <a:t>3</a:t>
            </a:fld>
            <a:endParaRPr lang="zh-CN" altLang="en-US"/>
          </a:p>
        </p:txBody>
      </p:sp>
    </p:spTree>
    <p:extLst>
      <p:ext uri="{BB962C8B-B14F-4D97-AF65-F5344CB8AC3E}">
        <p14:creationId xmlns:p14="http://schemas.microsoft.com/office/powerpoint/2010/main" val="205424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10368-BD65-409C-B686-E5342D727FA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solidFill>
                  <a:srgbClr val="000000"/>
                </a:solidFill>
                <a:effectLst/>
                <a:latin typeface="宋体" panose="02010600030101010101" pitchFamily="2" charset="-122"/>
                <a:cs typeface="宋体" panose="02010600030101010101" pitchFamily="2" charset="-122"/>
              </a:rPr>
              <a:t>说明书收载的不良反应列表：不良反应的</a:t>
            </a:r>
            <a:r>
              <a:rPr lang="en-US" altLang="zh-CN" sz="1800" dirty="0" err="1">
                <a:solidFill>
                  <a:srgbClr val="000000"/>
                </a:solidFill>
                <a:effectLst/>
                <a:latin typeface="宋体" panose="02010600030101010101" pitchFamily="2" charset="-122"/>
                <a:cs typeface="宋体" panose="02010600030101010101" pitchFamily="2" charset="-122"/>
              </a:rPr>
              <a:t>发生率：十分常见</a:t>
            </a:r>
            <a:r>
              <a:rPr lang="en-US" altLang="zh-CN" sz="1800" dirty="0">
                <a:solidFill>
                  <a:srgbClr val="000000"/>
                </a:solidFill>
                <a:effectLst/>
                <a:latin typeface="宋体" panose="02010600030101010101" pitchFamily="2" charset="-122"/>
                <a:cs typeface="宋体" panose="02010600030101010101" pitchFamily="2" charset="-122"/>
              </a:rPr>
              <a:t>（</a:t>
            </a:r>
            <a:r>
              <a:rPr lang="en-US" altLang="zh-CN" sz="1800" dirty="0">
                <a:solidFill>
                  <a:srgbClr val="000000"/>
                </a:solidFill>
                <a:effectLst/>
                <a:latin typeface="Times New Roman" panose="02020603050405020304" pitchFamily="18" charset="0"/>
                <a:ea typeface="Times New Roman" panose="02020603050405020304" pitchFamily="18" charset="0"/>
              </a:rPr>
              <a:t>≥1/10）</a:t>
            </a:r>
            <a:r>
              <a:rPr lang="en-US" altLang="zh-CN" sz="1800" dirty="0">
                <a:solidFill>
                  <a:srgbClr val="000000"/>
                </a:solidFill>
                <a:effectLst/>
                <a:latin typeface="宋体" panose="02010600030101010101" pitchFamily="2" charset="-122"/>
                <a:cs typeface="宋体" panose="02010600030101010101" pitchFamily="2" charset="-122"/>
              </a:rPr>
              <a:t>、常</a:t>
            </a:r>
            <a:r>
              <a:rPr lang="en-US" altLang="zh-CN" sz="1800" dirty="0">
                <a:solidFill>
                  <a:srgbClr val="000000"/>
                </a:solidFill>
                <a:effectLst/>
                <a:latin typeface="Times New Roman" panose="02020603050405020304" pitchFamily="18" charset="0"/>
                <a:ea typeface="Times New Roman" panose="02020603050405020304" pitchFamily="18" charset="0"/>
              </a:rPr>
              <a:t> </a:t>
            </a:r>
            <a:r>
              <a:rPr lang="en-US" altLang="zh-CN" sz="1800" dirty="0">
                <a:solidFill>
                  <a:srgbClr val="000000"/>
                </a:solidFill>
                <a:effectLst/>
                <a:latin typeface="宋体" panose="02010600030101010101" pitchFamily="2" charset="-122"/>
                <a:cs typeface="宋体" panose="02010600030101010101" pitchFamily="2" charset="-122"/>
              </a:rPr>
              <a:t>见（</a:t>
            </a:r>
            <a:r>
              <a:rPr lang="en-US" altLang="zh-CN" sz="1800" dirty="0">
                <a:solidFill>
                  <a:srgbClr val="000000"/>
                </a:solidFill>
                <a:effectLst/>
                <a:latin typeface="Times New Roman" panose="02020603050405020304" pitchFamily="18" charset="0"/>
                <a:ea typeface="Times New Roman" panose="02020603050405020304" pitchFamily="18" charset="0"/>
              </a:rPr>
              <a:t>≥1/100 </a:t>
            </a:r>
            <a:r>
              <a:rPr lang="en-US" altLang="zh-CN" sz="1800" dirty="0">
                <a:solidFill>
                  <a:srgbClr val="000000"/>
                </a:solidFill>
                <a:effectLst/>
                <a:latin typeface="宋体" panose="02010600030101010101" pitchFamily="2" charset="-122"/>
                <a:cs typeface="宋体" panose="02010600030101010101" pitchFamily="2" charset="-122"/>
              </a:rPr>
              <a:t>至</a:t>
            </a:r>
            <a:r>
              <a:rPr lang="en-US" altLang="zh-CN" sz="1800" dirty="0">
                <a:solidFill>
                  <a:srgbClr val="000000"/>
                </a:solidFill>
                <a:effectLst/>
                <a:latin typeface="Times New Roman" panose="02020603050405020304" pitchFamily="18" charset="0"/>
                <a:ea typeface="Times New Roman" panose="02020603050405020304" pitchFamily="18" charset="0"/>
              </a:rPr>
              <a:t>≤1/10）</a:t>
            </a:r>
            <a:r>
              <a:rPr lang="en-US" altLang="zh-CN" sz="1800" dirty="0">
                <a:solidFill>
                  <a:srgbClr val="000000"/>
                </a:solidFill>
                <a:effectLst/>
                <a:latin typeface="宋体" panose="02010600030101010101" pitchFamily="2" charset="-122"/>
                <a:cs typeface="宋体" panose="02010600030101010101" pitchFamily="2" charset="-122"/>
              </a:rPr>
              <a:t>、</a:t>
            </a:r>
            <a:r>
              <a:rPr lang="en-US" altLang="zh-CN" sz="1800" dirty="0" err="1">
                <a:solidFill>
                  <a:srgbClr val="000000"/>
                </a:solidFill>
                <a:effectLst/>
                <a:latin typeface="宋体" panose="02010600030101010101" pitchFamily="2" charset="-122"/>
                <a:cs typeface="宋体" panose="02010600030101010101" pitchFamily="2" charset="-122"/>
              </a:rPr>
              <a:t>偶见</a:t>
            </a:r>
            <a:r>
              <a:rPr lang="en-US" altLang="zh-CN" sz="1800" dirty="0">
                <a:solidFill>
                  <a:srgbClr val="000000"/>
                </a:solidFill>
                <a:effectLst/>
                <a:latin typeface="宋体" panose="02010600030101010101" pitchFamily="2" charset="-122"/>
                <a:cs typeface="宋体" panose="02010600030101010101" pitchFamily="2" charset="-122"/>
              </a:rPr>
              <a:t>（</a:t>
            </a:r>
            <a:r>
              <a:rPr lang="en-US" altLang="zh-CN" sz="1800" dirty="0">
                <a:solidFill>
                  <a:srgbClr val="000000"/>
                </a:solidFill>
                <a:effectLst/>
                <a:latin typeface="Times New Roman" panose="02020603050405020304" pitchFamily="18" charset="0"/>
                <a:ea typeface="Times New Roman" panose="02020603050405020304" pitchFamily="18" charset="0"/>
              </a:rPr>
              <a:t>≥1/1000 </a:t>
            </a:r>
            <a:r>
              <a:rPr lang="en-US" altLang="zh-CN" sz="1800" dirty="0">
                <a:solidFill>
                  <a:srgbClr val="000000"/>
                </a:solidFill>
                <a:effectLst/>
                <a:latin typeface="宋体" panose="02010600030101010101" pitchFamily="2" charset="-122"/>
                <a:cs typeface="宋体" panose="02010600030101010101" pitchFamily="2" charset="-122"/>
              </a:rPr>
              <a:t>至＜</a:t>
            </a:r>
            <a:r>
              <a:rPr lang="en-US" altLang="zh-CN" sz="1800" dirty="0">
                <a:solidFill>
                  <a:srgbClr val="000000"/>
                </a:solidFill>
                <a:effectLst/>
                <a:latin typeface="Times New Roman" panose="02020603050405020304" pitchFamily="18" charset="0"/>
                <a:ea typeface="Times New Roman" panose="02020603050405020304" pitchFamily="18" charset="0"/>
              </a:rPr>
              <a:t>1/100</a:t>
            </a:r>
            <a:r>
              <a:rPr lang="en-US" altLang="zh-CN" sz="1800" dirty="0">
                <a:solidFill>
                  <a:srgbClr val="000000"/>
                </a:solidFill>
                <a:effectLst/>
                <a:latin typeface="宋体" panose="02010600030101010101" pitchFamily="2" charset="-122"/>
                <a:cs typeface="宋体" panose="02010600030101010101" pitchFamily="2" charset="-122"/>
              </a:rPr>
              <a:t>）、</a:t>
            </a:r>
            <a:r>
              <a:rPr lang="en-US" altLang="zh-CN" sz="1800" dirty="0" err="1">
                <a:solidFill>
                  <a:srgbClr val="000000"/>
                </a:solidFill>
                <a:effectLst/>
                <a:latin typeface="宋体" panose="02010600030101010101" pitchFamily="2" charset="-122"/>
                <a:cs typeface="宋体" panose="02010600030101010101" pitchFamily="2" charset="-122"/>
              </a:rPr>
              <a:t>罕见</a:t>
            </a:r>
            <a:r>
              <a:rPr lang="en-US" altLang="zh-CN" sz="1800" dirty="0">
                <a:solidFill>
                  <a:srgbClr val="000000"/>
                </a:solidFill>
                <a:effectLst/>
                <a:latin typeface="宋体" panose="02010600030101010101" pitchFamily="2" charset="-122"/>
                <a:cs typeface="宋体" panose="02010600030101010101" pitchFamily="2" charset="-122"/>
              </a:rPr>
              <a:t>（</a:t>
            </a:r>
            <a:r>
              <a:rPr lang="en-US" altLang="zh-CN" sz="1800" dirty="0">
                <a:solidFill>
                  <a:srgbClr val="000000"/>
                </a:solidFill>
                <a:effectLst/>
                <a:latin typeface="Times New Roman" panose="02020603050405020304" pitchFamily="18" charset="0"/>
                <a:ea typeface="Times New Roman" panose="02020603050405020304" pitchFamily="18" charset="0"/>
              </a:rPr>
              <a:t>≥1/10000 </a:t>
            </a:r>
            <a:r>
              <a:rPr lang="en-US" altLang="zh-CN" sz="1800" dirty="0">
                <a:solidFill>
                  <a:srgbClr val="000000"/>
                </a:solidFill>
                <a:effectLst/>
                <a:latin typeface="宋体" panose="02010600030101010101" pitchFamily="2" charset="-122"/>
                <a:cs typeface="宋体" panose="02010600030101010101" pitchFamily="2" charset="-122"/>
              </a:rPr>
              <a:t>至＜</a:t>
            </a:r>
            <a:r>
              <a:rPr lang="en-US" altLang="zh-CN" sz="1800" dirty="0">
                <a:solidFill>
                  <a:srgbClr val="000000"/>
                </a:solidFill>
                <a:effectLst/>
                <a:latin typeface="Times New Roman" panose="02020603050405020304" pitchFamily="18" charset="0"/>
                <a:ea typeface="Times New Roman" panose="02020603050405020304" pitchFamily="18" charset="0"/>
              </a:rPr>
              <a:t>1/1000</a:t>
            </a:r>
            <a:r>
              <a:rPr lang="en-US" altLang="zh-CN" sz="1800" dirty="0">
                <a:solidFill>
                  <a:srgbClr val="000000"/>
                </a:solidFill>
                <a:effectLst/>
                <a:latin typeface="宋体" panose="02010600030101010101" pitchFamily="2" charset="-122"/>
                <a:cs typeface="宋体" panose="02010600030101010101" pitchFamily="2" charset="-122"/>
              </a:rPr>
              <a:t>）、</a:t>
            </a:r>
            <a:r>
              <a:rPr lang="en-US" altLang="zh-CN" sz="1800" dirty="0" err="1">
                <a:solidFill>
                  <a:srgbClr val="000000"/>
                </a:solidFill>
                <a:effectLst/>
                <a:latin typeface="宋体" panose="02010600030101010101" pitchFamily="2" charset="-122"/>
                <a:cs typeface="宋体" panose="02010600030101010101" pitchFamily="2" charset="-122"/>
              </a:rPr>
              <a:t>十分罕见</a:t>
            </a:r>
            <a:r>
              <a:rPr lang="en-US" altLang="zh-CN" sz="1800" dirty="0">
                <a:solidFill>
                  <a:srgbClr val="000000"/>
                </a:solidFill>
                <a:effectLst/>
                <a:latin typeface="宋体" panose="02010600030101010101" pitchFamily="2" charset="-122"/>
                <a:cs typeface="宋体" panose="02010600030101010101" pitchFamily="2" charset="-122"/>
              </a:rPr>
              <a:t>（＜</a:t>
            </a:r>
            <a:r>
              <a:rPr lang="en-US" altLang="zh-CN" sz="1800" dirty="0">
                <a:solidFill>
                  <a:srgbClr val="000000"/>
                </a:solidFill>
                <a:effectLst/>
                <a:latin typeface="Times New Roman" panose="02020603050405020304" pitchFamily="18" charset="0"/>
                <a:ea typeface="Times New Roman" panose="02020603050405020304" pitchFamily="18" charset="0"/>
              </a:rPr>
              <a:t>1/10000</a:t>
            </a:r>
            <a:r>
              <a:rPr lang="en-US" altLang="zh-CN" sz="1800" dirty="0">
                <a:solidFill>
                  <a:srgbClr val="000000"/>
                </a:solidFill>
                <a:effectLst/>
                <a:latin typeface="宋体" panose="02010600030101010101" pitchFamily="2" charset="-122"/>
                <a:cs typeface="宋体" panose="02010600030101010101" pitchFamily="2" charset="-122"/>
              </a:rPr>
              <a:t>）未知（根据已有数据无法评估）。</a:t>
            </a:r>
            <a:endParaRPr lang="zh-CN" altLang="en-US" dirty="0"/>
          </a:p>
        </p:txBody>
      </p:sp>
      <p:sp>
        <p:nvSpPr>
          <p:cNvPr id="4" name="灯片编号占位符 3"/>
          <p:cNvSpPr>
            <a:spLocks noGrp="1"/>
          </p:cNvSpPr>
          <p:nvPr>
            <p:ph type="sldNum" sz="quarter" idx="5"/>
          </p:nvPr>
        </p:nvSpPr>
        <p:spPr/>
        <p:txBody>
          <a:bodyPr/>
          <a:lstStyle/>
          <a:p>
            <a:fld id="{3533FA24-6947-46DF-B550-7F1FF45509B4}" type="slidenum">
              <a:rPr lang="zh-CN" altLang="en-US" smtClean="0"/>
              <a:t>5</a:t>
            </a:fld>
            <a:endParaRPr lang="zh-CN" altLang="en-US"/>
          </a:p>
        </p:txBody>
      </p:sp>
    </p:spTree>
    <p:extLst>
      <p:ext uri="{BB962C8B-B14F-4D97-AF65-F5344CB8AC3E}">
        <p14:creationId xmlns:p14="http://schemas.microsoft.com/office/powerpoint/2010/main" val="818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nSpc>
                <a:spcPct val="150000"/>
              </a:lnSpc>
              <a:buFont typeface="Wingdings" panose="05000000000000000000" pitchFamily="2" charset="2"/>
              <a:buChar char=""/>
            </a:pP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关键性研究</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NINOS</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中，各治疗组颅内出血、</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IV</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级出血、脑室周围白质软化、脑梗死、需要抗惊厥治疗的惊厥发作、肺出血、胃肠出血的发生率和严重程度均相似。</a:t>
            </a:r>
            <a:endParaRPr lang="zh-CN" altLang="zh-CN" sz="1800" kern="1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a:lnSpc>
                <a:spcPct val="150000"/>
              </a:lnSpc>
              <a:buFont typeface="Wingdings" panose="05000000000000000000" pitchFamily="2" charset="2"/>
              <a:buChar char=""/>
            </a:pP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关键性研究</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CINRGI</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中，本品治疗组发生率高于安慰剂组超过</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2%</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的不良反应仅有低血压（</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14%vs11%</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a:t>
            </a:r>
            <a:endParaRPr lang="zh-CN" altLang="zh-CN" sz="1800" kern="1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a:lnSpc>
                <a:spcPct val="150000"/>
              </a:lnSpc>
              <a:buFont typeface="Wingdings" panose="05000000000000000000" pitchFamily="2" charset="2"/>
              <a:buChar char=""/>
            </a:pP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在一项日本新生儿的临床研究</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INOT12</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中，全部</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11</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例受试者均未发现不良反应。</a:t>
            </a:r>
            <a:endParaRPr lang="zh-CN" altLang="zh-CN" sz="1800" kern="1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a:lnSpc>
                <a:spcPct val="150000"/>
              </a:lnSpc>
              <a:buFont typeface="Wingdings" panose="05000000000000000000" pitchFamily="2" charset="2"/>
              <a:buChar char=""/>
            </a:pP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日本上市后研究中，共收集到</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1441</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例患者用药数据，</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63</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例患者（</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4.4%</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 中观察到</a:t>
            </a:r>
            <a:r>
              <a:rPr lang="en-US"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84</a:t>
            </a:r>
            <a:r>
              <a:rPr lang="zh-CN" altLang="zh-CN" sz="1800" kern="100" dirty="0">
                <a:solidFill>
                  <a:srgbClr val="4472C4"/>
                </a:solidFill>
                <a:effectLst/>
                <a:latin typeface="宋体" panose="02010600030101010101" pitchFamily="2" charset="-122"/>
                <a:ea typeface="微软雅黑" panose="020B0503020204020204" pitchFamily="34" charset="-122"/>
                <a:cs typeface="Times New Roman" panose="02020603050405020304" pitchFamily="18" charset="0"/>
              </a:rPr>
              <a:t>例不良反应，但不能排除部分不良反应为药物相互作用导致。</a:t>
            </a:r>
            <a:endParaRPr lang="zh-CN" altLang="zh-CN" sz="1800" kern="100" dirty="0">
              <a:effectLst/>
              <a:latin typeface="宋体" panose="02010600030101010101" pitchFamily="2" charset="-122"/>
              <a:ea typeface="宋体" panose="02010600030101010101" pitchFamily="2" charset="-122"/>
              <a:cs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D1645E91-DF78-493E-AE2C-CB01273C6E51}" type="slidenum">
              <a:rPr lang="zh-CN" altLang="en-US" smtClean="0"/>
              <a:t>6</a:t>
            </a:fld>
            <a:endParaRPr lang="zh-CN" altLang="en-US"/>
          </a:p>
        </p:txBody>
      </p:sp>
    </p:spTree>
    <p:extLst>
      <p:ext uri="{BB962C8B-B14F-4D97-AF65-F5344CB8AC3E}">
        <p14:creationId xmlns:p14="http://schemas.microsoft.com/office/powerpoint/2010/main" val="6956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buFont typeface="Wingdings" panose="05000000000000000000" pitchFamily="2" charset="2"/>
              <a:buChar char=""/>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在中华医学会儿科分会新生儿学组发布的《新生儿肺动脉高压诊治专家共识》中，吸入性一氧化氮属于足月或近足月儿</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PPHN</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的标准治疗手段。</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中国医师协会新生儿科医师分会发布的《一氧化氮吸入治疗在新生儿重症监护病房的应用指南（</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2019</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版</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》中，吸入性一氧化氮对于新生儿持续性肺动脉高压治疗属于“强推荐，高质量”等级。</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美国</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AHA/ATS</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发布的《儿童肺动脉高压指南》中，对新生儿进行</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PPHN</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治疗时，为改善氧气和规避</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ECMO</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，使用吸入性一氧化氮：</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IA</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级推荐。</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欧洲</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AEPC, ESPR and ISHLT</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发布的《儿童肺动脉高压诊断和治疗的共识声明》中，吸入性一氧化氮获</a:t>
            </a:r>
            <a:r>
              <a:rPr lang="en-US" altLang="zh-CN" sz="1800" kern="100" dirty="0" err="1">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Ia</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级推荐。</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533FA24-6947-46DF-B550-7F1FF45509B4}" type="slidenum">
              <a:rPr lang="zh-CN" altLang="en-US" smtClean="0"/>
              <a:t>7</a:t>
            </a:fld>
            <a:endParaRPr lang="zh-CN" altLang="en-US"/>
          </a:p>
        </p:txBody>
      </p:sp>
    </p:spTree>
    <p:extLst>
      <p:ext uri="{BB962C8B-B14F-4D97-AF65-F5344CB8AC3E}">
        <p14:creationId xmlns:p14="http://schemas.microsoft.com/office/powerpoint/2010/main" val="147724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just">
              <a:buFont typeface="Wingdings" panose="05000000000000000000" pitchFamily="2" charset="2"/>
              <a:buNone/>
              <a:tabLst>
                <a:tab pos="457200" algn="l"/>
              </a:tabLst>
            </a:pP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NINOS</a:t>
            </a:r>
            <a:r>
              <a:rPr lang="zh-CN" altLang="en-US"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研究</a:t>
            </a:r>
            <a:endPar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一氧化氮组死亡率和</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或体外膜肺氧合需求率联合指标显著低于氧气组（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46% vs 64%,p=0.006</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一氧化氮组需要体外膜肺氧合的新生儿明显少于氧气组（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39% vs 55%, p=0.014</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一氧化氮组的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PaO</a:t>
            </a:r>
            <a:r>
              <a:rPr lang="en-US" altLang="zh-CN" sz="1800" kern="100" baseline="-250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2</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提升幅度和氧合指数下降幅度均显著大于对照组（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PaO</a:t>
            </a:r>
            <a:r>
              <a:rPr lang="en-US" altLang="zh-CN" sz="1800" kern="100" baseline="-250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2</a:t>
            </a:r>
            <a:r>
              <a:rPr lang="zh-CN" altLang="zh-CN" sz="1800" kern="100" baseline="-250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一氧化氮组平均增加</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58.2±85.2 mm Hg</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，而对照组为</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9.7±51.7 mm Hg</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P</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0.001</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；氧合指数：一氧化氮组减少</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14.1±21.1</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，而对照组为增加</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0.8±21.1</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P</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0.001</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endPar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endPar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endParaRPr>
          </a:p>
          <a:p>
            <a:pPr marL="0" lvl="0" indent="0" algn="just">
              <a:buFont typeface="Wingdings" panose="05000000000000000000" pitchFamily="2" charset="2"/>
              <a:buNone/>
              <a:tabLst>
                <a:tab pos="457200" algn="l"/>
              </a:tabLs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CINRGI</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研究</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一氧化氮组需要体外膜肺氧合的新生儿显著少于氮气组（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38%vs64%,p=0.001</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两组的死亡率相似（一氧化氮组：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3%</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；氮气组：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6%</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但一氧化氮组死亡率和</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或体外膜肺氧合需求率联合指标显著低于氮气组（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33% vs58%,p&lt;0,001</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与对照组相比，接受一氧化氮治疗的新生儿慢性肺病的发生率较低（</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7%vs20%</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P=0.02</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lvl="0" indent="0" algn="just">
              <a:buFont typeface="Wingdings" panose="05000000000000000000" pitchFamily="2" charset="2"/>
              <a:buNone/>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D1645E91-DF78-493E-AE2C-CB01273C6E51}" type="slidenum">
              <a:rPr lang="zh-CN" altLang="en-US" smtClean="0"/>
              <a:t>8</a:t>
            </a:fld>
            <a:endParaRPr lang="zh-CN" altLang="en-US"/>
          </a:p>
        </p:txBody>
      </p:sp>
    </p:spTree>
    <p:extLst>
      <p:ext uri="{BB962C8B-B14F-4D97-AF65-F5344CB8AC3E}">
        <p14:creationId xmlns:p14="http://schemas.microsoft.com/office/powerpoint/2010/main" val="161505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lvl="0" indent="-342900" algn="just">
              <a:buFont typeface="Wingdings" panose="05000000000000000000" pitchFamily="2" charset="2"/>
              <a:buChar char=""/>
              <a:tabLst>
                <a:tab pos="457200" algn="l"/>
              </a:tabLst>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胎龄（</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GA</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34</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周与</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GA</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34</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周两组，与基线氧合指数（</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OI</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）相比，平均下降幅度相似。</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在基线</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OI≥25</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GA</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34</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周的亚组中，</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OI</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降幅更明显</a:t>
            </a:r>
            <a:r>
              <a:rPr lang="en-US"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1800" dirty="0">
                <a:solidFill>
                  <a:srgbClr val="4472C4"/>
                </a:solidFill>
                <a:effectLst/>
                <a:ea typeface="微软雅黑" panose="020B0503020204020204" pitchFamily="34" charset="-122"/>
                <a:cs typeface="Times New Roman" panose="02020603050405020304" pitchFamily="18" charset="0"/>
              </a:rPr>
              <a:t>将基线</a:t>
            </a:r>
            <a:r>
              <a:rPr lang="en-US" altLang="zh-CN" sz="1800" dirty="0">
                <a:solidFill>
                  <a:srgbClr val="4472C4"/>
                </a:solidFill>
                <a:effectLst/>
                <a:ea typeface="微软雅黑" panose="020B0503020204020204" pitchFamily="34" charset="-122"/>
                <a:cs typeface="Times New Roman" panose="02020603050405020304" pitchFamily="18" charset="0"/>
              </a:rPr>
              <a:t>OI</a:t>
            </a:r>
            <a:r>
              <a:rPr lang="zh-CN" altLang="zh-CN" sz="1800" dirty="0">
                <a:solidFill>
                  <a:srgbClr val="4472C4"/>
                </a:solidFill>
                <a:effectLst/>
                <a:ea typeface="微软雅黑" panose="020B0503020204020204" pitchFamily="34" charset="-122"/>
                <a:cs typeface="Times New Roman" panose="02020603050405020304" pitchFamily="18" charset="0"/>
              </a:rPr>
              <a:t>分层，</a:t>
            </a:r>
            <a:r>
              <a:rPr lang="en-US" altLang="zh-CN" sz="1800" dirty="0">
                <a:solidFill>
                  <a:srgbClr val="4472C4"/>
                </a:solidFill>
                <a:effectLst/>
                <a:ea typeface="微软雅黑" panose="020B0503020204020204" pitchFamily="34" charset="-122"/>
                <a:cs typeface="Times New Roman" panose="02020603050405020304" pitchFamily="18" charset="0"/>
              </a:rPr>
              <a:t> GA</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34</a:t>
            </a:r>
            <a:r>
              <a:rPr lang="zh-CN" altLang="zh-CN" sz="1800" dirty="0">
                <a:solidFill>
                  <a:srgbClr val="4472C4"/>
                </a:solidFill>
                <a:effectLst/>
                <a:ea typeface="微软雅黑" panose="020B0503020204020204" pitchFamily="34" charset="-122"/>
                <a:cs typeface="Times New Roman" panose="02020603050405020304" pitchFamily="18" charset="0"/>
              </a:rPr>
              <a:t>周与</a:t>
            </a:r>
            <a:r>
              <a:rPr lang="en-US" altLang="zh-CN" sz="1800" dirty="0">
                <a:solidFill>
                  <a:srgbClr val="4472C4"/>
                </a:solidFill>
                <a:effectLst/>
                <a:ea typeface="微软雅黑" panose="020B0503020204020204" pitchFamily="34" charset="-122"/>
                <a:cs typeface="Times New Roman" panose="02020603050405020304" pitchFamily="18" charset="0"/>
              </a:rPr>
              <a:t>GA</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34</a:t>
            </a:r>
            <a:r>
              <a:rPr lang="zh-CN" altLang="zh-CN" sz="1800" dirty="0">
                <a:solidFill>
                  <a:srgbClr val="4472C4"/>
                </a:solidFill>
                <a:effectLst/>
                <a:ea typeface="微软雅黑" panose="020B0503020204020204" pitchFamily="34" charset="-122"/>
                <a:cs typeface="Times New Roman" panose="02020603050405020304" pitchFamily="18" charset="0"/>
              </a:rPr>
              <a:t>周两组在各层的生存率近似（</a:t>
            </a:r>
            <a:r>
              <a:rPr lang="en-US" altLang="zh-CN" sz="1800" dirty="0">
                <a:solidFill>
                  <a:srgbClr val="4472C4"/>
                </a:solidFill>
                <a:effectLst/>
                <a:ea typeface="微软雅黑" panose="020B0503020204020204" pitchFamily="34" charset="-122"/>
                <a:cs typeface="Times New Roman" panose="02020603050405020304" pitchFamily="18" charset="0"/>
              </a:rPr>
              <a:t>OI&lt;15</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89%</a:t>
            </a:r>
            <a:r>
              <a:rPr lang="zh-CN" altLang="zh-CN" sz="1800" dirty="0">
                <a:solidFill>
                  <a:srgbClr val="4472C4"/>
                </a:solidFill>
                <a:effectLst/>
                <a:ea typeface="微软雅黑" panose="020B0503020204020204" pitchFamily="34" charset="-122"/>
                <a:cs typeface="Times New Roman" panose="02020603050405020304" pitchFamily="18" charset="0"/>
              </a:rPr>
              <a:t>对</a:t>
            </a:r>
            <a:r>
              <a:rPr lang="en-US" altLang="zh-CN" sz="1800" dirty="0">
                <a:solidFill>
                  <a:srgbClr val="4472C4"/>
                </a:solidFill>
                <a:effectLst/>
                <a:ea typeface="微软雅黑" panose="020B0503020204020204" pitchFamily="34" charset="-122"/>
                <a:cs typeface="Times New Roman" panose="02020603050405020304" pitchFamily="18" charset="0"/>
              </a:rPr>
              <a:t>93%</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15≤ OI&lt;25</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85%</a:t>
            </a:r>
            <a:r>
              <a:rPr lang="zh-CN" altLang="zh-CN" sz="1800" dirty="0">
                <a:solidFill>
                  <a:srgbClr val="4472C4"/>
                </a:solidFill>
                <a:effectLst/>
                <a:ea typeface="微软雅黑" panose="020B0503020204020204" pitchFamily="34" charset="-122"/>
                <a:cs typeface="Times New Roman" panose="02020603050405020304" pitchFamily="18" charset="0"/>
              </a:rPr>
              <a:t>对</a:t>
            </a:r>
            <a:r>
              <a:rPr lang="en-US" altLang="zh-CN" sz="1800" dirty="0">
                <a:solidFill>
                  <a:srgbClr val="4472C4"/>
                </a:solidFill>
                <a:effectLst/>
                <a:ea typeface="微软雅黑" panose="020B0503020204020204" pitchFamily="34" charset="-122"/>
                <a:cs typeface="Times New Roman" panose="02020603050405020304" pitchFamily="18" charset="0"/>
              </a:rPr>
              <a:t>91%</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25≤ OI≤ 40</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73%</a:t>
            </a:r>
            <a:r>
              <a:rPr lang="zh-CN" altLang="zh-CN" sz="1800" dirty="0">
                <a:solidFill>
                  <a:srgbClr val="4472C4"/>
                </a:solidFill>
                <a:effectLst/>
                <a:ea typeface="微软雅黑" panose="020B0503020204020204" pitchFamily="34" charset="-122"/>
                <a:cs typeface="Times New Roman" panose="02020603050405020304" pitchFamily="18" charset="0"/>
              </a:rPr>
              <a:t>对</a:t>
            </a:r>
            <a:r>
              <a:rPr lang="en-US" altLang="zh-CN" sz="1800" dirty="0">
                <a:solidFill>
                  <a:srgbClr val="4472C4"/>
                </a:solidFill>
                <a:effectLst/>
                <a:ea typeface="微软雅黑" panose="020B0503020204020204" pitchFamily="34" charset="-122"/>
                <a:cs typeface="Times New Roman" panose="02020603050405020304" pitchFamily="18" charset="0"/>
              </a:rPr>
              <a:t>79%</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OI&gt;40</a:t>
            </a:r>
            <a:r>
              <a:rPr lang="zh-CN" altLang="zh-CN" sz="1800" dirty="0">
                <a:solidFill>
                  <a:srgbClr val="4472C4"/>
                </a:solidFill>
                <a:effectLst/>
                <a:ea typeface="微软雅黑" panose="020B0503020204020204" pitchFamily="34" charset="-122"/>
                <a:cs typeface="Times New Roman" panose="02020603050405020304" pitchFamily="18" charset="0"/>
              </a:rPr>
              <a:t>，</a:t>
            </a:r>
            <a:r>
              <a:rPr lang="en-US" altLang="zh-CN" sz="1800" dirty="0">
                <a:solidFill>
                  <a:srgbClr val="4472C4"/>
                </a:solidFill>
                <a:effectLst/>
                <a:ea typeface="微软雅黑" panose="020B0503020204020204" pitchFamily="34" charset="-122"/>
                <a:cs typeface="Times New Roman" panose="02020603050405020304" pitchFamily="18" charset="0"/>
              </a:rPr>
              <a:t>64%</a:t>
            </a:r>
            <a:r>
              <a:rPr lang="zh-CN" altLang="zh-CN" sz="1800" dirty="0">
                <a:solidFill>
                  <a:srgbClr val="4472C4"/>
                </a:solidFill>
                <a:effectLst/>
                <a:ea typeface="微软雅黑" panose="020B0503020204020204" pitchFamily="34" charset="-122"/>
                <a:cs typeface="Times New Roman" panose="02020603050405020304" pitchFamily="18" charset="0"/>
              </a:rPr>
              <a:t>对</a:t>
            </a:r>
            <a:r>
              <a:rPr lang="en-US" altLang="zh-CN" sz="1800" dirty="0">
                <a:solidFill>
                  <a:srgbClr val="4472C4"/>
                </a:solidFill>
                <a:effectLst/>
                <a:ea typeface="微软雅黑" panose="020B0503020204020204" pitchFamily="34" charset="-122"/>
                <a:cs typeface="Times New Roman" panose="02020603050405020304" pitchFamily="18" charset="0"/>
              </a:rPr>
              <a:t>66%</a:t>
            </a:r>
            <a:r>
              <a:rPr lang="zh-CN" altLang="zh-CN" sz="1800" dirty="0">
                <a:solidFill>
                  <a:srgbClr val="4472C4"/>
                </a:solidFill>
                <a:effectLst/>
                <a:ea typeface="微软雅黑" panose="020B0503020204020204" pitchFamily="34" charset="-122"/>
                <a:cs typeface="Times New Roman" panose="02020603050405020304" pitchFamily="18" charset="0"/>
              </a:rPr>
              <a:t>。</a:t>
            </a:r>
            <a:endParaRPr lang="zh-CN" altLang="en-US" dirty="0"/>
          </a:p>
        </p:txBody>
      </p:sp>
      <p:sp>
        <p:nvSpPr>
          <p:cNvPr id="4" name="灯片编号占位符 3"/>
          <p:cNvSpPr>
            <a:spLocks noGrp="1"/>
          </p:cNvSpPr>
          <p:nvPr>
            <p:ph type="sldNum" sz="quarter" idx="5"/>
          </p:nvPr>
        </p:nvSpPr>
        <p:spPr/>
        <p:txBody>
          <a:bodyPr/>
          <a:lstStyle/>
          <a:p>
            <a:fld id="{D1645E91-DF78-493E-AE2C-CB01273C6E51}" type="slidenum">
              <a:rPr lang="zh-CN" altLang="en-US" smtClean="0"/>
              <a:t>9</a:t>
            </a:fld>
            <a:endParaRPr lang="zh-CN" altLang="en-US"/>
          </a:p>
        </p:txBody>
      </p:sp>
    </p:spTree>
    <p:extLst>
      <p:ext uri="{BB962C8B-B14F-4D97-AF65-F5344CB8AC3E}">
        <p14:creationId xmlns:p14="http://schemas.microsoft.com/office/powerpoint/2010/main" val="382638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300"/>
              </a:lnSpc>
              <a:spcBef>
                <a:spcPts val="600"/>
              </a:spcBef>
              <a:buFont typeface="Wingdings" panose="05000000000000000000" pitchFamily="2" charset="2"/>
              <a:buChar char="u"/>
            </a:pPr>
            <a:r>
              <a:rPr lang="zh-CN" altLang="en-US" sz="1200" dirty="0">
                <a:solidFill>
                  <a:schemeClr val="dk1"/>
                </a:solidFill>
              </a:rPr>
              <a:t>通过一氧化氮吸入，靶向作用于肺血管，降低肺动脉压力，起效迅速。</a:t>
            </a:r>
            <a:endParaRPr lang="en-US" altLang="zh-CN" sz="1200" dirty="0">
              <a:solidFill>
                <a:schemeClr val="dk1"/>
              </a:solidFill>
            </a:endParaRPr>
          </a:p>
          <a:p>
            <a:pPr marL="285750" indent="-285750">
              <a:lnSpc>
                <a:spcPts val="2300"/>
              </a:lnSpc>
              <a:spcBef>
                <a:spcPts val="600"/>
              </a:spcBef>
              <a:buFont typeface="Wingdings" panose="05000000000000000000" pitchFamily="2" charset="2"/>
              <a:buChar char="u"/>
            </a:pPr>
            <a:r>
              <a:rPr lang="zh-CN" altLang="en-US" sz="1200" dirty="0">
                <a:solidFill>
                  <a:schemeClr val="dk1"/>
                </a:solidFill>
              </a:rPr>
              <a:t>弥散入肺循环内的一氧化氮可以立即与血红蛋白结合，形成高铁血红蛋白而迅速失活。因此吸入性一氧化氮主要作用于肺循环，对体循环影响较小。</a:t>
            </a:r>
            <a:endParaRPr lang="en-US" altLang="zh-CN" sz="1200" dirty="0">
              <a:solidFill>
                <a:schemeClr val="dk1"/>
              </a:solidFill>
            </a:endParaRPr>
          </a:p>
          <a:p>
            <a:pPr marL="285750" indent="-285750">
              <a:lnSpc>
                <a:spcPts val="2300"/>
              </a:lnSpc>
              <a:spcBef>
                <a:spcPts val="600"/>
              </a:spcBef>
              <a:buFont typeface="Wingdings" panose="05000000000000000000" pitchFamily="2" charset="2"/>
              <a:buChar char="u"/>
            </a:pPr>
            <a:r>
              <a:rPr lang="zh-CN" altLang="en-US" sz="1200" dirty="0">
                <a:solidFill>
                  <a:schemeClr val="dk1"/>
                </a:solidFill>
              </a:rPr>
              <a:t>通过肺血管扩张，增加血流，改善通气血流比（</a:t>
            </a:r>
            <a:r>
              <a:rPr lang="en-US" altLang="zh-CN" sz="1200" dirty="0">
                <a:solidFill>
                  <a:schemeClr val="dk1"/>
                </a:solidFill>
              </a:rPr>
              <a:t>V/Q</a:t>
            </a:r>
            <a:r>
              <a:rPr lang="zh-CN" altLang="en-US" sz="1200" dirty="0">
                <a:solidFill>
                  <a:schemeClr val="dk1"/>
                </a:solidFill>
              </a:rPr>
              <a:t>比），从而改善氧合。</a:t>
            </a:r>
            <a:endParaRPr lang="en-US" altLang="zh-CN" sz="1200" dirty="0">
              <a:solidFill>
                <a:schemeClr val="dk1"/>
              </a:solidFill>
            </a:endParaRPr>
          </a:p>
          <a:p>
            <a:pPr marL="285750" indent="-285750">
              <a:lnSpc>
                <a:spcPts val="2300"/>
              </a:lnSpc>
              <a:spcBef>
                <a:spcPts val="600"/>
              </a:spcBef>
              <a:buFont typeface="Wingdings" panose="05000000000000000000" pitchFamily="2" charset="2"/>
              <a:buChar char="u"/>
            </a:pPr>
            <a:r>
              <a:rPr lang="zh-CN" altLang="en-US" sz="1200" dirty="0">
                <a:solidFill>
                  <a:schemeClr val="dk1"/>
                </a:solidFill>
              </a:rPr>
              <a:t>一氧化氮优先进入通气良好的肺泡，减少血液分流，改善肺内分流，提升动脉血氧分压。</a:t>
            </a:r>
            <a:endParaRPr lang="en-US" altLang="zh-CN" sz="1200" dirty="0">
              <a:solidFill>
                <a:schemeClr val="dk1"/>
              </a:solidFill>
            </a:endParaRPr>
          </a:p>
          <a:p>
            <a:endParaRPr lang="zh-CN" altLang="en-US" dirty="0"/>
          </a:p>
        </p:txBody>
      </p:sp>
      <p:sp>
        <p:nvSpPr>
          <p:cNvPr id="4" name="灯片编号占位符 3"/>
          <p:cNvSpPr>
            <a:spLocks noGrp="1"/>
          </p:cNvSpPr>
          <p:nvPr>
            <p:ph type="sldNum" sz="quarter" idx="5"/>
          </p:nvPr>
        </p:nvSpPr>
        <p:spPr/>
        <p:txBody>
          <a:bodyPr/>
          <a:lstStyle/>
          <a:p>
            <a:fld id="{D1645E91-DF78-493E-AE2C-CB01273C6E51}" type="slidenum">
              <a:rPr lang="zh-CN" altLang="en-US" smtClean="0"/>
              <a:t>10</a:t>
            </a:fld>
            <a:endParaRPr lang="zh-CN" altLang="en-US"/>
          </a:p>
        </p:txBody>
      </p:sp>
    </p:spTree>
    <p:extLst>
      <p:ext uri="{BB962C8B-B14F-4D97-AF65-F5344CB8AC3E}">
        <p14:creationId xmlns:p14="http://schemas.microsoft.com/office/powerpoint/2010/main" val="431706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solidFill>
                  <a:srgbClr val="4472C4"/>
                </a:solidFill>
                <a:effectLst/>
                <a:latin typeface="微软雅黑" panose="020B0503020204020204" pitchFamily="34" charset="-122"/>
                <a:ea typeface="等线" panose="02010600030101010101" pitchFamily="2" charset="-122"/>
                <a:cs typeface="Times New Roman" panose="02020603050405020304" pitchFamily="18" charset="0"/>
              </a:rPr>
              <a:t>1</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）婴儿死亡率是反映一个国家和民族的居民健康水平和社会经济发展水平的重要指标</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a:p>
            <a:pPr algn="just"/>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近年来，我国政府高度</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重视新生儿救治和工作，先后出台多项政策，投入大量人力物力，全面提升新生儿救治水平，降低新生儿死亡率。</a:t>
            </a:r>
          </a:p>
          <a:p>
            <a:pPr algn="just"/>
            <a:r>
              <a:rPr lang="en-US" altLang="zh-CN" sz="1800" kern="100" dirty="0">
                <a:solidFill>
                  <a:srgbClr val="4472C4"/>
                </a:solidFill>
                <a:effectLst/>
                <a:latin typeface="微软雅黑" panose="020B0503020204020204" pitchFamily="34" charset="-122"/>
                <a:ea typeface="等线" panose="02010600030101010101" pitchFamily="2" charset="-122"/>
                <a:cs typeface="Times New Roman" panose="02020603050405020304" pitchFamily="18" charset="0"/>
              </a:rPr>
              <a:t>2</a:t>
            </a:r>
            <a:r>
              <a:rPr lang="zh-CN" altLang="zh-CN" sz="1800" kern="100" dirty="0">
                <a:solidFill>
                  <a:srgbClr val="4472C4"/>
                </a:solidFill>
                <a:effectLst/>
                <a:latin typeface="等线" panose="02010600030101010101" pitchFamily="2" charset="-122"/>
                <a:ea typeface="微软雅黑" panose="020B0503020204020204" pitchFamily="34" charset="-122"/>
                <a:cs typeface="Times New Roman" panose="02020603050405020304" pitchFamily="18" charset="0"/>
              </a:rPr>
              <a:t>）新生儿持续性肺动脉高压是新生儿的危急重症，起病隐匿，病情凶险</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，是导致新生儿死亡的重要原因。但该病若能获得及时、正确的治疗，抢救成功的患者临床预后良好；若抢救不及时，可能导致患儿死亡的风险增加。</a:t>
            </a:r>
          </a:p>
          <a:p>
            <a:endParaRPr lang="zh-CN" altLang="en-US" dirty="0"/>
          </a:p>
        </p:txBody>
      </p:sp>
      <p:sp>
        <p:nvSpPr>
          <p:cNvPr id="4" name="灯片编号占位符 3"/>
          <p:cNvSpPr>
            <a:spLocks noGrp="1"/>
          </p:cNvSpPr>
          <p:nvPr>
            <p:ph type="sldNum" sz="quarter" idx="5"/>
          </p:nvPr>
        </p:nvSpPr>
        <p:spPr/>
        <p:txBody>
          <a:bodyPr/>
          <a:lstStyle/>
          <a:p>
            <a:fld id="{3533FA24-6947-46DF-B550-7F1FF45509B4}" type="slidenum">
              <a:rPr lang="zh-CN" altLang="en-US" smtClean="0"/>
              <a:t>11</a:t>
            </a:fld>
            <a:endParaRPr lang="zh-CN" altLang="en-US"/>
          </a:p>
        </p:txBody>
      </p:sp>
    </p:spTree>
    <p:extLst>
      <p:ext uri="{BB962C8B-B14F-4D97-AF65-F5344CB8AC3E}">
        <p14:creationId xmlns:p14="http://schemas.microsoft.com/office/powerpoint/2010/main" val="346449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86593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198391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90642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256802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100957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410174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6244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202721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191298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371305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801063-5101-4B12-B879-4562328A6F52}" type="datetimeFigureOut">
              <a:rPr lang="zh-CN" altLang="en-US" smtClean="0"/>
              <a:t>2022/7/12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97246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01063-5101-4B12-B879-4562328A6F52}" type="datetimeFigureOut">
              <a:rPr lang="zh-CN" altLang="en-US" smtClean="0"/>
              <a:t>2022/7/12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8CCCF-C23B-4428-8547-F84D8834C132}" type="slidenum">
              <a:rPr lang="zh-CN" altLang="en-US" smtClean="0"/>
              <a:t>‹#›</a:t>
            </a:fld>
            <a:endParaRPr lang="zh-CN" altLang="en-US"/>
          </a:p>
        </p:txBody>
      </p:sp>
    </p:spTree>
    <p:extLst>
      <p:ext uri="{BB962C8B-B14F-4D97-AF65-F5344CB8AC3E}">
        <p14:creationId xmlns:p14="http://schemas.microsoft.com/office/powerpoint/2010/main" val="60721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C7D90719-D3CE-7E67-0A53-BF63304A05E6}"/>
              </a:ext>
            </a:extLst>
          </p:cNvPr>
          <p:cNvSpPr txBox="1"/>
          <p:nvPr/>
        </p:nvSpPr>
        <p:spPr>
          <a:xfrm>
            <a:off x="525221" y="4891108"/>
            <a:ext cx="6268554" cy="1144031"/>
          </a:xfrm>
          <a:prstGeom prst="rect">
            <a:avLst/>
          </a:prstGeom>
          <a:noFill/>
        </p:spPr>
        <p:txBody>
          <a:bodyPr wrap="square" rtlCol="0">
            <a:spAutoFit/>
          </a:bodyPr>
          <a:lstStyle/>
          <a:p>
            <a:pPr>
              <a:lnSpc>
                <a:spcPct val="150000"/>
              </a:lnSpc>
            </a:pPr>
            <a:r>
              <a:rPr lang="zh-CN" altLang="en-US" sz="2400" dirty="0"/>
              <a:t>进口上市许可人：</a:t>
            </a:r>
            <a:r>
              <a:rPr lang="en-US" altLang="zh-CN" sz="2400" dirty="0"/>
              <a:t>INO Therapeutics LLC</a:t>
            </a:r>
          </a:p>
          <a:p>
            <a:pPr>
              <a:lnSpc>
                <a:spcPct val="150000"/>
              </a:lnSpc>
            </a:pPr>
            <a:r>
              <a:rPr lang="zh-CN" altLang="en-US" sz="2400" dirty="0"/>
              <a:t>申报企业：广州兆科联发医药有限公司</a:t>
            </a:r>
          </a:p>
        </p:txBody>
      </p:sp>
      <p:sp>
        <p:nvSpPr>
          <p:cNvPr id="13" name="文本框 12">
            <a:extLst>
              <a:ext uri="{FF2B5EF4-FFF2-40B4-BE49-F238E27FC236}">
                <a16:creationId xmlns:a16="http://schemas.microsoft.com/office/drawing/2014/main" id="{79E9D095-8812-0AB7-4B8C-7C5F18FF2DBA}"/>
              </a:ext>
            </a:extLst>
          </p:cNvPr>
          <p:cNvSpPr txBox="1"/>
          <p:nvPr/>
        </p:nvSpPr>
        <p:spPr>
          <a:xfrm>
            <a:off x="5983200" y="3708926"/>
            <a:ext cx="5547677" cy="747128"/>
          </a:xfrm>
          <a:prstGeom prst="rect">
            <a:avLst/>
          </a:prstGeom>
          <a:noFill/>
        </p:spPr>
        <p:txBody>
          <a:bodyPr wrap="square">
            <a:spAutoFit/>
          </a:bodyPr>
          <a:lstStyle/>
          <a:p>
            <a:pPr>
              <a:lnSpc>
                <a:spcPts val="2300"/>
              </a:lnSpc>
              <a:spcBef>
                <a:spcPts val="600"/>
              </a:spcBef>
            </a:pPr>
            <a:r>
              <a:rPr lang="zh-CN" altLang="en-US" sz="1800" b="1" dirty="0">
                <a:solidFill>
                  <a:schemeClr val="accent1"/>
                </a:solidFill>
              </a:rPr>
              <a:t>本品符合</a:t>
            </a:r>
            <a:r>
              <a:rPr lang="en-US" altLang="zh-CN" sz="1800" b="1" dirty="0">
                <a:solidFill>
                  <a:schemeClr val="accent1"/>
                </a:solidFill>
              </a:rPr>
              <a:t>《</a:t>
            </a:r>
            <a:r>
              <a:rPr lang="zh-CN" altLang="en-US" sz="1800" b="1" dirty="0">
                <a:solidFill>
                  <a:schemeClr val="accent1"/>
                </a:solidFill>
              </a:rPr>
              <a:t>第二批鼓励研发申报儿童药品清单</a:t>
            </a:r>
            <a:r>
              <a:rPr lang="en-US" altLang="zh-CN" sz="1800" b="1" dirty="0">
                <a:solidFill>
                  <a:schemeClr val="accent1"/>
                </a:solidFill>
              </a:rPr>
              <a:t>》</a:t>
            </a:r>
            <a:r>
              <a:rPr lang="zh-CN" altLang="en-US" sz="1800" b="1" dirty="0">
                <a:solidFill>
                  <a:schemeClr val="accent1"/>
                </a:solidFill>
              </a:rPr>
              <a:t>药品</a:t>
            </a:r>
            <a:endParaRPr lang="en-US" altLang="zh-CN" sz="1800" b="1" dirty="0">
              <a:solidFill>
                <a:schemeClr val="accent1"/>
              </a:solidFill>
            </a:endParaRPr>
          </a:p>
          <a:p>
            <a:pPr>
              <a:lnSpc>
                <a:spcPts val="2300"/>
              </a:lnSpc>
              <a:spcBef>
                <a:spcPts val="600"/>
              </a:spcBef>
            </a:pPr>
            <a:endParaRPr lang="en-US" altLang="zh-CN" b="1" dirty="0">
              <a:solidFill>
                <a:schemeClr val="accent1"/>
              </a:solidFill>
            </a:endParaRPr>
          </a:p>
        </p:txBody>
      </p:sp>
      <p:pic>
        <p:nvPicPr>
          <p:cNvPr id="10" name="图片 9" descr="瓶子放在一起&#10;&#10;中度可信度描述已自动生成">
            <a:extLst>
              <a:ext uri="{FF2B5EF4-FFF2-40B4-BE49-F238E27FC236}">
                <a16:creationId xmlns:a16="http://schemas.microsoft.com/office/drawing/2014/main" id="{1209BA9B-431C-BDC1-F974-51C42BEDB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44" y="1202648"/>
            <a:ext cx="3470933" cy="3470933"/>
          </a:xfrm>
          <a:prstGeom prst="rect">
            <a:avLst/>
          </a:prstGeom>
        </p:spPr>
      </p:pic>
      <p:sp>
        <p:nvSpPr>
          <p:cNvPr id="15" name="文本框 14">
            <a:extLst>
              <a:ext uri="{FF2B5EF4-FFF2-40B4-BE49-F238E27FC236}">
                <a16:creationId xmlns:a16="http://schemas.microsoft.com/office/drawing/2014/main" id="{98D6BF42-9D9F-AD32-862A-DCCA68F67F40}"/>
              </a:ext>
            </a:extLst>
          </p:cNvPr>
          <p:cNvSpPr txBox="1"/>
          <p:nvPr/>
        </p:nvSpPr>
        <p:spPr>
          <a:xfrm>
            <a:off x="6793775" y="1727571"/>
            <a:ext cx="3255193" cy="584775"/>
          </a:xfrm>
          <a:prstGeom prst="rect">
            <a:avLst/>
          </a:prstGeom>
          <a:noFill/>
        </p:spPr>
        <p:txBody>
          <a:bodyPr wrap="square" rtlCol="0">
            <a:spAutoFit/>
          </a:bodyPr>
          <a:lstStyle/>
          <a:p>
            <a:r>
              <a:rPr lang="zh-CN" altLang="en-US" sz="3200" dirty="0"/>
              <a:t>吸入用一氧化氮</a:t>
            </a:r>
          </a:p>
        </p:txBody>
      </p:sp>
    </p:spTree>
    <p:extLst>
      <p:ext uri="{BB962C8B-B14F-4D97-AF65-F5344CB8AC3E}">
        <p14:creationId xmlns:p14="http://schemas.microsoft.com/office/powerpoint/2010/main" val="400259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a:extLst>
              <a:ext uri="{FF2B5EF4-FFF2-40B4-BE49-F238E27FC236}">
                <a16:creationId xmlns:a16="http://schemas.microsoft.com/office/drawing/2014/main" id="{D4095533-E47F-565B-BC70-9EB057D963EC}"/>
              </a:ext>
            </a:extLst>
          </p:cNvPr>
          <p:cNvSpPr txBox="1"/>
          <p:nvPr/>
        </p:nvSpPr>
        <p:spPr>
          <a:xfrm>
            <a:off x="684589" y="1600734"/>
            <a:ext cx="920377"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cs typeface="Miriam" panose="020B0604020202020204" pitchFamily="34" charset="-79"/>
              </a:rPr>
              <a:t>05</a:t>
            </a:r>
            <a:endParaRPr lang="zh-CN" altLang="en-US" sz="4800" dirty="0">
              <a:solidFill>
                <a:schemeClr val="bg1"/>
              </a:solidFill>
              <a:latin typeface="Adobe 黑体 Std R" panose="020B0400000000000000" pitchFamily="34" charset="-122"/>
              <a:ea typeface="Adobe 黑体 Std R" panose="020B0400000000000000" pitchFamily="34" charset="-122"/>
            </a:endParaRPr>
          </a:p>
        </p:txBody>
      </p:sp>
      <p:pic>
        <p:nvPicPr>
          <p:cNvPr id="15" name="Picture 2" descr="RealEndoAlveolus">
            <a:extLst>
              <a:ext uri="{FF2B5EF4-FFF2-40B4-BE49-F238E27FC236}">
                <a16:creationId xmlns:a16="http://schemas.microsoft.com/office/drawing/2014/main" id="{E6D415EB-1142-4EEF-B11C-2CE46310FE8D}"/>
              </a:ext>
            </a:extLst>
          </p:cNvPr>
          <p:cNvPicPr>
            <a:picLocks noChangeAspect="1"/>
          </p:cNvPicPr>
          <p:nvPr/>
        </p:nvPicPr>
        <p:blipFill>
          <a:blip r:embed="rId3"/>
          <a:stretch>
            <a:fillRect/>
          </a:stretch>
        </p:blipFill>
        <p:spPr>
          <a:xfrm>
            <a:off x="8688920" y="1110258"/>
            <a:ext cx="3437571" cy="2514599"/>
          </a:xfrm>
          <a:prstGeom prst="rect">
            <a:avLst/>
          </a:prstGeom>
          <a:noFill/>
          <a:ln w="9525">
            <a:noFill/>
          </a:ln>
        </p:spPr>
      </p:pic>
      <p:sp>
        <p:nvSpPr>
          <p:cNvPr id="8" name="文本框 7">
            <a:extLst>
              <a:ext uri="{FF2B5EF4-FFF2-40B4-BE49-F238E27FC236}">
                <a16:creationId xmlns:a16="http://schemas.microsoft.com/office/drawing/2014/main" id="{3102E365-3277-FE0C-2738-F4A33135A026}"/>
              </a:ext>
            </a:extLst>
          </p:cNvPr>
          <p:cNvSpPr txBox="1"/>
          <p:nvPr/>
        </p:nvSpPr>
        <p:spPr>
          <a:xfrm>
            <a:off x="9333681" y="3764658"/>
            <a:ext cx="2334443" cy="261610"/>
          </a:xfrm>
          <a:prstGeom prst="rect">
            <a:avLst/>
          </a:prstGeom>
          <a:noFill/>
        </p:spPr>
        <p:txBody>
          <a:bodyPr wrap="square" rtlCol="0">
            <a:spAutoFit/>
          </a:bodyPr>
          <a:lstStyle/>
          <a:p>
            <a:r>
              <a:rPr lang="zh-CN" altLang="en-US" sz="1100" dirty="0"/>
              <a:t>吸入性一氧化氮作用机制示意图</a:t>
            </a:r>
          </a:p>
        </p:txBody>
      </p:sp>
      <p:sp>
        <p:nvSpPr>
          <p:cNvPr id="16" name="文本框 15">
            <a:extLst>
              <a:ext uri="{FF2B5EF4-FFF2-40B4-BE49-F238E27FC236}">
                <a16:creationId xmlns:a16="http://schemas.microsoft.com/office/drawing/2014/main" id="{7B62058C-96CF-B0AA-7577-93F91A98ED2A}"/>
              </a:ext>
            </a:extLst>
          </p:cNvPr>
          <p:cNvSpPr txBox="1"/>
          <p:nvPr/>
        </p:nvSpPr>
        <p:spPr>
          <a:xfrm>
            <a:off x="0" y="6390869"/>
            <a:ext cx="12192000" cy="507831"/>
          </a:xfrm>
          <a:prstGeom prst="rect">
            <a:avLst/>
          </a:prstGeom>
          <a:solidFill>
            <a:schemeClr val="bg1"/>
          </a:solidFill>
        </p:spPr>
        <p:txBody>
          <a:bodyPr wrap="square" rtlCol="0">
            <a:spAutoFit/>
          </a:bodyPr>
          <a:lstStyle/>
          <a:p>
            <a:r>
              <a:rPr lang="zh-CN" altLang="en-US" sz="900" dirty="0"/>
              <a:t>数据来源</a:t>
            </a:r>
            <a:endParaRPr lang="en-US" altLang="zh-CN" sz="900" dirty="0"/>
          </a:p>
          <a:p>
            <a:pPr marL="228600" indent="-228600">
              <a:buAutoNum type="arabicPeriod"/>
            </a:pPr>
            <a:r>
              <a:rPr lang="en-US" altLang="zh-CN" sz="900" dirty="0"/>
              <a:t>Kinsella JP. Inhaled nitric oxide in the term newborn. Early Hum Dev.</a:t>
            </a:r>
          </a:p>
          <a:p>
            <a:r>
              <a:rPr lang="en-US" altLang="zh-CN" sz="900" dirty="0"/>
              <a:t> </a:t>
            </a:r>
            <a:endParaRPr lang="zh-CN" altLang="en-US" sz="900" dirty="0"/>
          </a:p>
        </p:txBody>
      </p:sp>
      <p:sp>
        <p:nvSpPr>
          <p:cNvPr id="17" name="文本框 16">
            <a:extLst>
              <a:ext uri="{FF2B5EF4-FFF2-40B4-BE49-F238E27FC236}">
                <a16:creationId xmlns:a16="http://schemas.microsoft.com/office/drawing/2014/main" id="{C03D10A5-E277-89CD-66B1-130736307A01}"/>
              </a:ext>
            </a:extLst>
          </p:cNvPr>
          <p:cNvSpPr txBox="1"/>
          <p:nvPr/>
        </p:nvSpPr>
        <p:spPr>
          <a:xfrm>
            <a:off x="4153718" y="97799"/>
            <a:ext cx="3871295"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5  </a:t>
            </a:r>
            <a:r>
              <a:rPr lang="zh-CN" altLang="en-US" sz="2800" dirty="0">
                <a:solidFill>
                  <a:schemeClr val="bg1"/>
                </a:solidFill>
                <a:latin typeface="微软雅黑" panose="020B0503020204020204" pitchFamily="34" charset="-122"/>
                <a:ea typeface="微软雅黑" panose="020B0503020204020204" pitchFamily="34" charset="-122"/>
              </a:rPr>
              <a:t>创新性</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8" name="TextBox 131">
            <a:extLst>
              <a:ext uri="{FF2B5EF4-FFF2-40B4-BE49-F238E27FC236}">
                <a16:creationId xmlns:a16="http://schemas.microsoft.com/office/drawing/2014/main" id="{FE70B211-C13F-8376-6639-C6D16567D807}"/>
              </a:ext>
            </a:extLst>
          </p:cNvPr>
          <p:cNvSpPr txBox="1"/>
          <p:nvPr/>
        </p:nvSpPr>
        <p:spPr>
          <a:xfrm>
            <a:off x="507931" y="878897"/>
            <a:ext cx="8011422" cy="4845429"/>
          </a:xfrm>
          <a:prstGeom prst="rect">
            <a:avLst/>
          </a:prstGeom>
          <a:noFill/>
        </p:spPr>
        <p:txBody>
          <a:bodyPr wrap="square" lIns="0" tIns="0" rIns="0" bIns="0" rtlCol="0">
            <a:spAutoFit/>
          </a:bodyPr>
          <a:lstStyle/>
          <a:p>
            <a:pPr marL="342900" indent="-342900">
              <a:lnSpc>
                <a:spcPct val="150000"/>
              </a:lnSpc>
              <a:spcBef>
                <a:spcPts val="1200"/>
              </a:spcBef>
              <a:buAutoNum type="arabicPeriod"/>
            </a:pPr>
            <a:r>
              <a:rPr lang="zh-CN" altLang="en-US" sz="1400" dirty="0"/>
              <a:t>创新的作用机制</a:t>
            </a:r>
            <a:r>
              <a:rPr lang="en-US" altLang="zh-CN" sz="1400" baseline="30000" dirty="0"/>
              <a:t>1</a:t>
            </a:r>
            <a:r>
              <a:rPr lang="zh-CN" altLang="en-US" sz="1400" dirty="0"/>
              <a:t>：</a:t>
            </a:r>
            <a:endParaRPr lang="en-US" altLang="zh-CN" sz="1400" dirty="0"/>
          </a:p>
          <a:p>
            <a:pPr marL="742950" lvl="1" indent="-285750">
              <a:lnSpc>
                <a:spcPct val="150000"/>
              </a:lnSpc>
              <a:spcBef>
                <a:spcPts val="1200"/>
              </a:spcBef>
              <a:buFont typeface="Arial" panose="020B0604020202020204" pitchFamily="34" charset="0"/>
              <a:buChar char="•"/>
            </a:pPr>
            <a:r>
              <a:rPr lang="zh-CN" altLang="zh-CN" sz="1400" dirty="0"/>
              <a:t>吸入用一氧化氮气体是</a:t>
            </a:r>
            <a:r>
              <a:rPr lang="zh-CN" altLang="zh-CN" sz="1400" dirty="0">
                <a:solidFill>
                  <a:srgbClr val="FF0000"/>
                </a:solidFill>
              </a:rPr>
              <a:t>国内唯一获得批准的医用一氧化氮。</a:t>
            </a:r>
            <a:endParaRPr lang="en-US" altLang="zh-CN" sz="1400" dirty="0">
              <a:solidFill>
                <a:srgbClr val="FF0000"/>
              </a:solidFill>
            </a:endParaRPr>
          </a:p>
          <a:p>
            <a:pPr marL="742950" lvl="1" indent="-285750">
              <a:lnSpc>
                <a:spcPct val="150000"/>
              </a:lnSpc>
              <a:spcBef>
                <a:spcPts val="600"/>
              </a:spcBef>
              <a:buFont typeface="Arial" panose="020B0604020202020204" pitchFamily="34" charset="0"/>
              <a:buChar char="•"/>
            </a:pPr>
            <a:r>
              <a:rPr lang="zh-CN" altLang="en-US" sz="1400" dirty="0"/>
              <a:t>一氧化氮是目前</a:t>
            </a:r>
            <a:r>
              <a:rPr lang="zh-CN" altLang="en-US" sz="1400" dirty="0">
                <a:solidFill>
                  <a:srgbClr val="FF0000"/>
                </a:solidFill>
              </a:rPr>
              <a:t>唯一的高度选择性肺血管扩张剂</a:t>
            </a:r>
            <a:r>
              <a:rPr lang="zh-CN" altLang="en-US" sz="1400" dirty="0"/>
              <a:t>，靶向作用于肺血管，迅速降低肺动脉压力。</a:t>
            </a:r>
            <a:endParaRPr lang="en-US" altLang="zh-CN" sz="1400" dirty="0"/>
          </a:p>
          <a:p>
            <a:pPr marL="742950" lvl="1" indent="-285750">
              <a:lnSpc>
                <a:spcPct val="150000"/>
              </a:lnSpc>
              <a:spcBef>
                <a:spcPts val="600"/>
              </a:spcBef>
              <a:buFont typeface="Arial" panose="020B0604020202020204" pitchFamily="34" charset="0"/>
              <a:buChar char="•"/>
            </a:pPr>
            <a:r>
              <a:rPr lang="zh-CN" altLang="en-US" sz="1400" dirty="0"/>
              <a:t>改善通气血流比（</a:t>
            </a:r>
            <a:r>
              <a:rPr lang="en-US" altLang="zh-CN" sz="1400" dirty="0"/>
              <a:t>V/Q</a:t>
            </a:r>
            <a:r>
              <a:rPr lang="zh-CN" altLang="en-US" sz="1400" dirty="0"/>
              <a:t>比），从而</a:t>
            </a:r>
            <a:r>
              <a:rPr lang="zh-CN" altLang="en-US" sz="1400" dirty="0">
                <a:solidFill>
                  <a:srgbClr val="FF0000"/>
                </a:solidFill>
              </a:rPr>
              <a:t>迅速纠正患儿缺氧状态</a:t>
            </a:r>
            <a:r>
              <a:rPr lang="zh-CN" altLang="en-US" sz="1400" dirty="0"/>
              <a:t>。</a:t>
            </a:r>
            <a:endParaRPr lang="en-US" altLang="zh-CN" sz="1400" dirty="0"/>
          </a:p>
          <a:p>
            <a:pPr marL="742950" lvl="1" indent="-285750">
              <a:lnSpc>
                <a:spcPct val="150000"/>
              </a:lnSpc>
              <a:spcBef>
                <a:spcPts val="600"/>
              </a:spcBef>
              <a:buFont typeface="Arial" panose="020B0604020202020204" pitchFamily="34" charset="0"/>
              <a:buChar char="•"/>
            </a:pPr>
            <a:r>
              <a:rPr lang="zh-CN" altLang="en-US" sz="1400" dirty="0"/>
              <a:t>一氧化氮与血红蛋白结合后迅速失活，半衰期短，因此</a:t>
            </a:r>
            <a:r>
              <a:rPr lang="zh-CN" altLang="en-US" sz="1400" dirty="0">
                <a:solidFill>
                  <a:srgbClr val="FF0000"/>
                </a:solidFill>
              </a:rPr>
              <a:t>对体循环影响小，安全性高</a:t>
            </a:r>
            <a:r>
              <a:rPr lang="zh-CN" altLang="en-US" sz="1400" dirty="0"/>
              <a:t>。</a:t>
            </a:r>
            <a:endParaRPr lang="en-US" altLang="zh-CN" sz="1400" dirty="0"/>
          </a:p>
          <a:p>
            <a:pPr>
              <a:lnSpc>
                <a:spcPct val="150000"/>
              </a:lnSpc>
              <a:spcBef>
                <a:spcPts val="600"/>
              </a:spcBef>
            </a:pPr>
            <a:r>
              <a:rPr lang="en-US" altLang="zh-CN" sz="1400" dirty="0"/>
              <a:t>2.</a:t>
            </a:r>
            <a:r>
              <a:rPr lang="zh-CN" altLang="en-US" sz="1400" dirty="0"/>
              <a:t>创新的应用方式：</a:t>
            </a:r>
            <a:endParaRPr lang="en-US" altLang="zh-CN" sz="1400" dirty="0"/>
          </a:p>
          <a:p>
            <a:pPr marL="742950" lvl="1" indent="-285750">
              <a:lnSpc>
                <a:spcPct val="150000"/>
              </a:lnSpc>
              <a:spcBef>
                <a:spcPts val="600"/>
              </a:spcBef>
              <a:buFont typeface="Arial" panose="020B0604020202020204" pitchFamily="34" charset="0"/>
              <a:buChar char="•"/>
            </a:pPr>
            <a:r>
              <a:rPr lang="zh-CN" altLang="en-US" sz="1400" dirty="0"/>
              <a:t>对于需要呼吸支持治疗的</a:t>
            </a:r>
            <a:r>
              <a:rPr lang="zh-CN" altLang="en-US" sz="1400" dirty="0">
                <a:solidFill>
                  <a:srgbClr val="FF0000"/>
                </a:solidFill>
              </a:rPr>
              <a:t>新生儿人群</a:t>
            </a:r>
            <a:r>
              <a:rPr lang="zh-CN" altLang="en-US" sz="1400" dirty="0"/>
              <a:t>，吸入治疗应用更便捷，更符合危重新生儿的用药需求。</a:t>
            </a:r>
          </a:p>
          <a:p>
            <a:pPr marL="742950" lvl="1" indent="-285750">
              <a:lnSpc>
                <a:spcPct val="150000"/>
              </a:lnSpc>
              <a:spcBef>
                <a:spcPts val="600"/>
              </a:spcBef>
              <a:buFont typeface="Arial" panose="020B0604020202020204" pitchFamily="34" charset="0"/>
              <a:buChar char="•"/>
            </a:pPr>
            <a:r>
              <a:rPr lang="zh-CN" altLang="en-US" sz="1400" dirty="0"/>
              <a:t>吸入治疗比口服治疗的</a:t>
            </a:r>
            <a:r>
              <a:rPr lang="zh-CN" altLang="en-US" sz="1400" dirty="0">
                <a:solidFill>
                  <a:srgbClr val="FF0000"/>
                </a:solidFill>
              </a:rPr>
              <a:t>起效更迅速</a:t>
            </a:r>
            <a:r>
              <a:rPr lang="zh-CN" altLang="en-US" sz="1400" dirty="0"/>
              <a:t>。</a:t>
            </a:r>
          </a:p>
          <a:p>
            <a:pPr marL="742950" lvl="1" indent="-285750">
              <a:lnSpc>
                <a:spcPct val="150000"/>
              </a:lnSpc>
              <a:spcBef>
                <a:spcPts val="600"/>
              </a:spcBef>
              <a:buFont typeface="Arial" panose="020B0604020202020204" pitchFamily="34" charset="0"/>
              <a:buChar char="•"/>
            </a:pPr>
            <a:r>
              <a:rPr lang="zh-CN" altLang="en-US" sz="1400" dirty="0"/>
              <a:t>吸入治疗</a:t>
            </a:r>
            <a:r>
              <a:rPr lang="zh-CN" altLang="en-US" sz="1400" dirty="0">
                <a:solidFill>
                  <a:srgbClr val="FF0000"/>
                </a:solidFill>
              </a:rPr>
              <a:t>剂量调节更精准</a:t>
            </a:r>
            <a:r>
              <a:rPr lang="zh-CN" altLang="en-US" sz="1400" dirty="0"/>
              <a:t>，进一步保证患儿的用药安全。 </a:t>
            </a:r>
          </a:p>
          <a:p>
            <a:pPr>
              <a:lnSpc>
                <a:spcPct val="150000"/>
              </a:lnSpc>
              <a:spcBef>
                <a:spcPts val="1200"/>
              </a:spcBef>
            </a:pPr>
            <a:r>
              <a:rPr lang="en-US" altLang="zh-CN" sz="1400" dirty="0"/>
              <a:t>3.</a:t>
            </a:r>
            <a:r>
              <a:rPr lang="zh-CN" altLang="en-US" sz="1400" dirty="0"/>
              <a:t> </a:t>
            </a:r>
            <a:r>
              <a:rPr lang="en-US" altLang="zh-CN" sz="1400" dirty="0"/>
              <a:t> </a:t>
            </a:r>
            <a:r>
              <a:rPr lang="zh-CN" altLang="en-US" sz="1400" dirty="0"/>
              <a:t>本产品为进口原研，生产厂家为全球首个获批的医用一氧化氮气体的厂家，拥有该产品的专利。</a:t>
            </a:r>
            <a:endParaRPr lang="en-US" altLang="zh-CN" sz="1400" dirty="0"/>
          </a:p>
          <a:p>
            <a:pPr marL="0">
              <a:lnSpc>
                <a:spcPct val="150000"/>
              </a:lnSpc>
              <a:spcBef>
                <a:spcPts val="1200"/>
              </a:spcBef>
            </a:pPr>
            <a:r>
              <a:rPr lang="en-US" altLang="zh-CN" sz="1400" dirty="0"/>
              <a:t>4. </a:t>
            </a:r>
            <a:r>
              <a:rPr lang="zh-CN" altLang="en-US" sz="1400" dirty="0"/>
              <a:t>基于发现一氧化氮在心血管中的信号的传递功能，</a:t>
            </a:r>
            <a:r>
              <a:rPr lang="en-US" altLang="zh-CN" sz="1400" dirty="0"/>
              <a:t>1998</a:t>
            </a:r>
            <a:r>
              <a:rPr lang="zh-CN" altLang="en-US" sz="1400" dirty="0"/>
              <a:t>年的诺贝尔生理医学奖授予</a:t>
            </a:r>
            <a:r>
              <a:rPr lang="zh-CN" altLang="zh-CN" sz="1400" dirty="0"/>
              <a:t>三位美国药理学家。</a:t>
            </a:r>
            <a:endParaRPr lang="en-US" altLang="zh-CN" sz="1400" dirty="0"/>
          </a:p>
        </p:txBody>
      </p:sp>
      <p:pic>
        <p:nvPicPr>
          <p:cNvPr id="20" name="图片 19" descr="图片包含 游戏机, 食物, 桌子, 盘子&#10;&#10;描述已自动生成">
            <a:extLst>
              <a:ext uri="{FF2B5EF4-FFF2-40B4-BE49-F238E27FC236}">
                <a16:creationId xmlns:a16="http://schemas.microsoft.com/office/drawing/2014/main" id="{3E8456ED-3468-A9A8-89D9-A8D872558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920" y="4475344"/>
            <a:ext cx="1905199" cy="1466449"/>
          </a:xfrm>
          <a:prstGeom prst="rect">
            <a:avLst/>
          </a:prstGeom>
        </p:spPr>
      </p:pic>
      <p:sp>
        <p:nvSpPr>
          <p:cNvPr id="21" name="文本框 20">
            <a:extLst>
              <a:ext uri="{FF2B5EF4-FFF2-40B4-BE49-F238E27FC236}">
                <a16:creationId xmlns:a16="http://schemas.microsoft.com/office/drawing/2014/main" id="{D9CE48AF-C184-C44C-92FD-DB91CDA91CB2}"/>
              </a:ext>
            </a:extLst>
          </p:cNvPr>
          <p:cNvSpPr txBox="1"/>
          <p:nvPr/>
        </p:nvSpPr>
        <p:spPr>
          <a:xfrm>
            <a:off x="9731573" y="6032103"/>
            <a:ext cx="1850082" cy="430887"/>
          </a:xfrm>
          <a:prstGeom prst="rect">
            <a:avLst/>
          </a:prstGeom>
          <a:noFill/>
        </p:spPr>
        <p:txBody>
          <a:bodyPr wrap="square" rtlCol="0">
            <a:spAutoFit/>
          </a:bodyPr>
          <a:lstStyle/>
          <a:p>
            <a:pPr algn="ctr"/>
            <a:r>
              <a:rPr lang="zh-CN" altLang="en-US" sz="1100" dirty="0"/>
              <a:t>一氧化氮</a:t>
            </a:r>
            <a:r>
              <a:rPr lang="en-US" altLang="zh-CN" sz="1100" dirty="0"/>
              <a:t>:</a:t>
            </a:r>
          </a:p>
          <a:p>
            <a:pPr algn="ctr"/>
            <a:r>
              <a:rPr lang="zh-CN" altLang="en-US" sz="1100" dirty="0"/>
              <a:t>获得诺贝尔奖的明星分子</a:t>
            </a:r>
          </a:p>
        </p:txBody>
      </p:sp>
      <p:pic>
        <p:nvPicPr>
          <p:cNvPr id="22" name="图片 21" descr="徽标&#10;&#10;描述已自动生成">
            <a:extLst>
              <a:ext uri="{FF2B5EF4-FFF2-40B4-BE49-F238E27FC236}">
                <a16:creationId xmlns:a16="http://schemas.microsoft.com/office/drawing/2014/main" id="{4487F80F-0BD6-9895-BEC1-C1FB10D21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3686" y="4776460"/>
            <a:ext cx="1280430" cy="920123"/>
          </a:xfrm>
          <a:prstGeom prst="rect">
            <a:avLst/>
          </a:prstGeom>
        </p:spPr>
      </p:pic>
    </p:spTree>
    <p:extLst>
      <p:ext uri="{BB962C8B-B14F-4D97-AF65-F5344CB8AC3E}">
        <p14:creationId xmlns:p14="http://schemas.microsoft.com/office/powerpoint/2010/main" val="155483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28DE6AE1-FE28-790D-52A9-94CDCFC9D773}"/>
              </a:ext>
            </a:extLst>
          </p:cNvPr>
          <p:cNvSpPr txBox="1"/>
          <p:nvPr/>
        </p:nvSpPr>
        <p:spPr>
          <a:xfrm>
            <a:off x="13532" y="6338502"/>
            <a:ext cx="12178468" cy="507831"/>
          </a:xfrm>
          <a:prstGeom prst="rect">
            <a:avLst/>
          </a:prstGeom>
          <a:solidFill>
            <a:schemeClr val="bg1"/>
          </a:solidFill>
        </p:spPr>
        <p:txBody>
          <a:bodyPr wrap="square" rtlCol="0">
            <a:spAutoFit/>
          </a:bodyPr>
          <a:lstStyle/>
          <a:p>
            <a:r>
              <a:rPr lang="zh-CN" altLang="en-US" sz="900" dirty="0"/>
              <a:t>数据来源</a:t>
            </a:r>
            <a:endParaRPr lang="en-US" altLang="zh-CN" sz="900" dirty="0"/>
          </a:p>
          <a:p>
            <a:pPr marL="228600" indent="-228600">
              <a:buFont typeface="+mj-lt"/>
              <a:buAutoNum type="arabicPeriod"/>
            </a:pPr>
            <a:r>
              <a:rPr lang="zh-CN" altLang="en-US" sz="900" dirty="0"/>
              <a:t>国家统计局：</a:t>
            </a:r>
            <a:r>
              <a:rPr lang="en-US" altLang="zh-CN" sz="900" dirty="0"/>
              <a:t>《2021</a:t>
            </a:r>
            <a:r>
              <a:rPr lang="zh-CN" altLang="en-US" sz="900" dirty="0"/>
              <a:t>年国民经济和社会发展统计公报</a:t>
            </a:r>
            <a:r>
              <a:rPr lang="en-US" altLang="zh-CN" sz="900" dirty="0"/>
              <a:t>》</a:t>
            </a:r>
          </a:p>
          <a:p>
            <a:pPr marL="228600" indent="-228600">
              <a:buFont typeface="+mj-lt"/>
              <a:buAutoNum type="arabicPeriod"/>
            </a:pPr>
            <a:r>
              <a:rPr lang="zh-CN" altLang="en-US" sz="900" dirty="0"/>
              <a:t>中华医学会儿科分会新生儿学组</a:t>
            </a:r>
            <a:r>
              <a:rPr lang="en-US" altLang="zh-CN" sz="900" dirty="0"/>
              <a:t>《</a:t>
            </a:r>
            <a:r>
              <a:rPr lang="zh-CN" altLang="en-US" sz="900" dirty="0"/>
              <a:t>新生儿肺动脉高压诊治专家共识</a:t>
            </a:r>
            <a:r>
              <a:rPr lang="en-US" altLang="zh-CN" sz="900" dirty="0"/>
              <a:t>》</a:t>
            </a:r>
            <a:endParaRPr lang="zh-CN" altLang="en-US" sz="900" dirty="0"/>
          </a:p>
        </p:txBody>
      </p:sp>
      <p:graphicFrame>
        <p:nvGraphicFramePr>
          <p:cNvPr id="2" name="表格 2">
            <a:extLst>
              <a:ext uri="{FF2B5EF4-FFF2-40B4-BE49-F238E27FC236}">
                <a16:creationId xmlns:a16="http://schemas.microsoft.com/office/drawing/2014/main" id="{B0361D1D-A828-24BC-4699-5DA000AAEDAE}"/>
              </a:ext>
            </a:extLst>
          </p:cNvPr>
          <p:cNvGraphicFramePr>
            <a:graphicFrameLocks noGrp="1"/>
          </p:cNvGraphicFramePr>
          <p:nvPr>
            <p:extLst>
              <p:ext uri="{D42A27DB-BD31-4B8C-83A1-F6EECF244321}">
                <p14:modId xmlns:p14="http://schemas.microsoft.com/office/powerpoint/2010/main" val="3827769521"/>
              </p:ext>
            </p:extLst>
          </p:nvPr>
        </p:nvGraphicFramePr>
        <p:xfrm>
          <a:off x="990273" y="2772046"/>
          <a:ext cx="3178307" cy="1411994"/>
        </p:xfrm>
        <a:graphic>
          <a:graphicData uri="http://schemas.openxmlformats.org/drawingml/2006/table">
            <a:tbl>
              <a:tblPr firstRow="1" bandRow="1">
                <a:tableStyleId>{5940675A-B579-460E-94D1-54222C63F5DA}</a:tableStyleId>
              </a:tblPr>
              <a:tblGrid>
                <a:gridCol w="350933">
                  <a:extLst>
                    <a:ext uri="{9D8B030D-6E8A-4147-A177-3AD203B41FA5}">
                      <a16:colId xmlns:a16="http://schemas.microsoft.com/office/drawing/2014/main" val="1304120859"/>
                    </a:ext>
                  </a:extLst>
                </a:gridCol>
                <a:gridCol w="1042396">
                  <a:extLst>
                    <a:ext uri="{9D8B030D-6E8A-4147-A177-3AD203B41FA5}">
                      <a16:colId xmlns:a16="http://schemas.microsoft.com/office/drawing/2014/main" val="290624775"/>
                    </a:ext>
                  </a:extLst>
                </a:gridCol>
                <a:gridCol w="1784978">
                  <a:extLst>
                    <a:ext uri="{9D8B030D-6E8A-4147-A177-3AD203B41FA5}">
                      <a16:colId xmlns:a16="http://schemas.microsoft.com/office/drawing/2014/main" val="2090533308"/>
                    </a:ext>
                  </a:extLst>
                </a:gridCol>
              </a:tblGrid>
              <a:tr h="470665">
                <a:tc rowSpan="2">
                  <a:txBody>
                    <a:bodyPr/>
                    <a:lstStyle/>
                    <a:p>
                      <a:pPr algn="ctr"/>
                      <a:r>
                        <a:rPr lang="zh-CN" altLang="en-US" sz="1200" dirty="0"/>
                        <a:t>序号</a:t>
                      </a:r>
                    </a:p>
                  </a:txBody>
                  <a:tcPr anchor="ctr"/>
                </a:tc>
                <a:tc rowSpan="2">
                  <a:txBody>
                    <a:bodyPr/>
                    <a:lstStyle/>
                    <a:p>
                      <a:pPr algn="ctr"/>
                      <a:r>
                        <a:rPr lang="zh-CN" altLang="en-US" sz="1200" dirty="0"/>
                        <a:t>需求</a:t>
                      </a:r>
                    </a:p>
                  </a:txBody>
                  <a:tcPr anchor="ctr"/>
                </a:tc>
                <a:tc>
                  <a:txBody>
                    <a:bodyPr/>
                    <a:lstStyle/>
                    <a:p>
                      <a:r>
                        <a:rPr lang="zh-CN" altLang="en-US" sz="1200" dirty="0"/>
                        <a:t>危重新生儿救治中心服务能力层级</a:t>
                      </a:r>
                    </a:p>
                  </a:txBody>
                  <a:tcPr anchor="ctr"/>
                </a:tc>
                <a:extLst>
                  <a:ext uri="{0D108BD9-81ED-4DB2-BD59-A6C34878D82A}">
                    <a16:rowId xmlns:a16="http://schemas.microsoft.com/office/drawing/2014/main" val="139506873"/>
                  </a:ext>
                </a:extLst>
              </a:tr>
              <a:tr h="282399">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200" dirty="0"/>
                        <a:t>省（区、市）级</a:t>
                      </a:r>
                    </a:p>
                  </a:txBody>
                  <a:tcPr anchor="ctr"/>
                </a:tc>
                <a:extLst>
                  <a:ext uri="{0D108BD9-81ED-4DB2-BD59-A6C34878D82A}">
                    <a16:rowId xmlns:a16="http://schemas.microsoft.com/office/drawing/2014/main" val="2057249392"/>
                  </a:ext>
                </a:extLst>
              </a:tr>
              <a:tr h="658930">
                <a:tc>
                  <a:txBody>
                    <a:bodyPr/>
                    <a:lstStyle/>
                    <a:p>
                      <a:pPr algn="ctr"/>
                      <a:r>
                        <a:rPr lang="en-US" altLang="zh-CN" sz="1200" dirty="0"/>
                        <a:t>26</a:t>
                      </a:r>
                      <a:endParaRPr lang="zh-CN" altLang="en-US" sz="1200" dirty="0"/>
                    </a:p>
                  </a:txBody>
                  <a:tcPr anchor="ctr"/>
                </a:tc>
                <a:tc>
                  <a:txBody>
                    <a:bodyPr/>
                    <a:lstStyle/>
                    <a:p>
                      <a:pPr algn="ctr"/>
                      <a:r>
                        <a:rPr lang="zh-CN" altLang="en-US" sz="1200" dirty="0"/>
                        <a:t>一氧化氮吸入治疗仪</a:t>
                      </a:r>
                    </a:p>
                  </a:txBody>
                  <a:tcPr anchor="ctr"/>
                </a:tc>
                <a:tc>
                  <a:txBody>
                    <a:bodyPr/>
                    <a:lstStyle/>
                    <a:p>
                      <a:pPr algn="ctr"/>
                      <a:r>
                        <a:rPr lang="zh-CN" altLang="en-US" sz="1200" dirty="0"/>
                        <a:t>≥</a:t>
                      </a:r>
                      <a:r>
                        <a:rPr lang="en-US" altLang="zh-CN" sz="1200" dirty="0"/>
                        <a:t>1</a:t>
                      </a:r>
                      <a:r>
                        <a:rPr lang="zh-CN" altLang="en-US" sz="1200" dirty="0"/>
                        <a:t>台</a:t>
                      </a:r>
                    </a:p>
                  </a:txBody>
                  <a:tcPr anchor="ctr"/>
                </a:tc>
                <a:extLst>
                  <a:ext uri="{0D108BD9-81ED-4DB2-BD59-A6C34878D82A}">
                    <a16:rowId xmlns:a16="http://schemas.microsoft.com/office/drawing/2014/main" val="916541650"/>
                  </a:ext>
                </a:extLst>
              </a:tr>
            </a:tbl>
          </a:graphicData>
        </a:graphic>
      </p:graphicFrame>
      <p:pic>
        <p:nvPicPr>
          <p:cNvPr id="10" name="图片 9">
            <a:extLst>
              <a:ext uri="{FF2B5EF4-FFF2-40B4-BE49-F238E27FC236}">
                <a16:creationId xmlns:a16="http://schemas.microsoft.com/office/drawing/2014/main" id="{0AF0D67D-CE7A-974C-E39C-B8C5D028F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733" y="2388309"/>
            <a:ext cx="2663388" cy="253444"/>
          </a:xfrm>
          <a:prstGeom prst="rect">
            <a:avLst/>
          </a:prstGeom>
        </p:spPr>
      </p:pic>
      <p:pic>
        <p:nvPicPr>
          <p:cNvPr id="18" name="图片 17" descr="图形用户界面, 文本&#10;&#10;中度可信度描述已自动生成">
            <a:extLst>
              <a:ext uri="{FF2B5EF4-FFF2-40B4-BE49-F238E27FC236}">
                <a16:creationId xmlns:a16="http://schemas.microsoft.com/office/drawing/2014/main" id="{3BCC81F8-BEEE-EE4D-0A20-72CC8B1FE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11" y="1133335"/>
            <a:ext cx="3541232" cy="1055143"/>
          </a:xfrm>
          <a:prstGeom prst="rect">
            <a:avLst/>
          </a:prstGeom>
        </p:spPr>
      </p:pic>
      <p:sp>
        <p:nvSpPr>
          <p:cNvPr id="20" name="矩形: 圆角 19">
            <a:extLst>
              <a:ext uri="{FF2B5EF4-FFF2-40B4-BE49-F238E27FC236}">
                <a16:creationId xmlns:a16="http://schemas.microsoft.com/office/drawing/2014/main" id="{7CD3ABBF-F4F0-5C88-3AAB-EA00A792E0C4}"/>
              </a:ext>
            </a:extLst>
          </p:cNvPr>
          <p:cNvSpPr/>
          <p:nvPr/>
        </p:nvSpPr>
        <p:spPr>
          <a:xfrm>
            <a:off x="982846" y="4309428"/>
            <a:ext cx="3193160" cy="14606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b="0" i="0" dirty="0">
                <a:solidFill>
                  <a:schemeClr val="tx1"/>
                </a:solidFill>
                <a:effectLst/>
                <a:latin typeface="微软雅黑" panose="020B0503020204020204" pitchFamily="34" charset="-122"/>
                <a:ea typeface="微软雅黑" panose="020B0503020204020204" pitchFamily="34" charset="-122"/>
              </a:rPr>
              <a:t>国家卫生计生委印发</a:t>
            </a:r>
            <a:r>
              <a:rPr lang="en-US" altLang="zh-CN" sz="1300" b="0" i="0" dirty="0">
                <a:solidFill>
                  <a:schemeClr val="tx1"/>
                </a:solidFill>
                <a:effectLst/>
                <a:latin typeface="微软雅黑" panose="020B0503020204020204" pitchFamily="34" charset="-122"/>
                <a:ea typeface="微软雅黑" panose="020B0503020204020204" pitchFamily="34" charset="-122"/>
              </a:rPr>
              <a:t>《</a:t>
            </a:r>
            <a:r>
              <a:rPr lang="zh-CN" altLang="en-US" sz="1300" b="0" i="0" dirty="0">
                <a:solidFill>
                  <a:schemeClr val="tx1"/>
                </a:solidFill>
                <a:effectLst/>
                <a:latin typeface="微软雅黑" panose="020B0503020204020204" pitchFamily="34" charset="-122"/>
                <a:ea typeface="微软雅黑" panose="020B0503020204020204" pitchFamily="34" charset="-122"/>
              </a:rPr>
              <a:t>危重新生儿救治中心建设与管理指南</a:t>
            </a:r>
            <a:r>
              <a:rPr lang="en-US" altLang="zh-CN" sz="1300" b="0" i="0" dirty="0">
                <a:solidFill>
                  <a:schemeClr val="tx1"/>
                </a:solidFill>
                <a:effectLst/>
                <a:latin typeface="微软雅黑" panose="020B0503020204020204" pitchFamily="34" charset="-122"/>
                <a:ea typeface="微软雅黑" panose="020B0503020204020204" pitchFamily="34" charset="-122"/>
              </a:rPr>
              <a:t>》</a:t>
            </a:r>
            <a:r>
              <a:rPr lang="zh-CN" altLang="en-US" sz="1300" b="0" i="0" dirty="0">
                <a:solidFill>
                  <a:schemeClr val="tx1"/>
                </a:solidFill>
                <a:effectLst/>
                <a:latin typeface="微软雅黑" panose="020B0503020204020204" pitchFamily="34" charset="-122"/>
                <a:ea typeface="微软雅黑" panose="020B0503020204020204" pitchFamily="34" charset="-122"/>
              </a:rPr>
              <a:t>中明确：</a:t>
            </a:r>
            <a:r>
              <a:rPr lang="zh-CN" altLang="en-US" sz="1300" b="0" i="0" dirty="0">
                <a:solidFill>
                  <a:srgbClr val="FF0000"/>
                </a:solidFill>
                <a:effectLst/>
                <a:latin typeface="微软雅黑" panose="020B0503020204020204" pitchFamily="34" charset="-122"/>
                <a:ea typeface="微软雅黑" panose="020B0503020204020204" pitchFamily="34" charset="-122"/>
              </a:rPr>
              <a:t>省</a:t>
            </a:r>
            <a:r>
              <a:rPr lang="zh-CN" altLang="en-US" sz="1300" dirty="0">
                <a:solidFill>
                  <a:srgbClr val="FF0000"/>
                </a:solidFill>
                <a:latin typeface="微软雅黑" panose="020B0503020204020204" pitchFamily="34" charset="-122"/>
                <a:ea typeface="微软雅黑" panose="020B0503020204020204" pitchFamily="34" charset="-122"/>
              </a:rPr>
              <a:t>（区、市）级的医疗机构必须配置一氧化氮吸入治疗仪，</a:t>
            </a:r>
            <a:r>
              <a:rPr lang="zh-CN" altLang="en-US" sz="1300" dirty="0">
                <a:solidFill>
                  <a:schemeClr val="tx1"/>
                </a:solidFill>
                <a:latin typeface="微软雅黑" panose="020B0503020204020204" pitchFamily="34" charset="-122"/>
                <a:ea typeface="微软雅黑" panose="020B0503020204020204" pitchFamily="34" charset="-122"/>
              </a:rPr>
              <a:t>以开展一氧化氮吸入治疗。而由于国内长期缺少医用一氧化氮，</a:t>
            </a:r>
            <a:r>
              <a:rPr lang="zh-CN" altLang="en-US" sz="1300" dirty="0">
                <a:solidFill>
                  <a:srgbClr val="FF0000"/>
                </a:solidFill>
                <a:latin typeface="微软雅黑" panose="020B0503020204020204" pitchFamily="34" charset="-122"/>
                <a:ea typeface="微软雅黑" panose="020B0503020204020204" pitchFamily="34" charset="-122"/>
              </a:rPr>
              <a:t>无法达到危重新生儿救治中心的建设要求</a:t>
            </a:r>
            <a:endParaRPr lang="zh-CN" altLang="en-US" sz="1300" dirty="0">
              <a:solidFill>
                <a:srgbClr val="FF0000"/>
              </a:solidFill>
            </a:endParaRPr>
          </a:p>
        </p:txBody>
      </p:sp>
      <p:sp>
        <p:nvSpPr>
          <p:cNvPr id="21" name="文本框 20">
            <a:extLst>
              <a:ext uri="{FF2B5EF4-FFF2-40B4-BE49-F238E27FC236}">
                <a16:creationId xmlns:a16="http://schemas.microsoft.com/office/drawing/2014/main" id="{A0AC3DD3-6ECA-4C28-2ADC-436D9E791639}"/>
              </a:ext>
            </a:extLst>
          </p:cNvPr>
          <p:cNvSpPr txBox="1"/>
          <p:nvPr/>
        </p:nvSpPr>
        <p:spPr>
          <a:xfrm>
            <a:off x="4153718" y="107738"/>
            <a:ext cx="3871295" cy="523220"/>
          </a:xfrm>
          <a:prstGeom prst="rect">
            <a:avLst/>
          </a:prstGeom>
          <a:noFill/>
        </p:spPr>
        <p:txBody>
          <a:bodyPr wrap="square" rtlCol="0">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rPr>
              <a:t>5  </a:t>
            </a:r>
            <a:r>
              <a:rPr lang="zh-CN" altLang="en-US" sz="2800" dirty="0">
                <a:solidFill>
                  <a:schemeClr val="bg1"/>
                </a:solidFill>
                <a:latin typeface="微软雅黑" panose="020B0503020204020204" pitchFamily="34" charset="-122"/>
                <a:ea typeface="微软雅黑" panose="020B0503020204020204" pitchFamily="34" charset="-122"/>
              </a:rPr>
              <a:t>公平性</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4" name="TextBox 131">
            <a:extLst>
              <a:ext uri="{FF2B5EF4-FFF2-40B4-BE49-F238E27FC236}">
                <a16:creationId xmlns:a16="http://schemas.microsoft.com/office/drawing/2014/main" id="{3D53D6C4-6499-21BF-61E5-5A04CCCDED87}"/>
              </a:ext>
            </a:extLst>
          </p:cNvPr>
          <p:cNvSpPr txBox="1"/>
          <p:nvPr/>
        </p:nvSpPr>
        <p:spPr>
          <a:xfrm>
            <a:off x="5016970" y="1548591"/>
            <a:ext cx="6850351" cy="4728730"/>
          </a:xfrm>
          <a:prstGeom prst="rect">
            <a:avLst/>
          </a:prstGeom>
          <a:noFill/>
        </p:spPr>
        <p:txBody>
          <a:bodyPr wrap="square" lIns="0" tIns="0" rIns="0" bIns="0" rtlCol="0">
            <a:spAutoFit/>
          </a:bodyPr>
          <a:lstStyle/>
          <a:p>
            <a:pPr marL="0">
              <a:lnSpc>
                <a:spcPts val="2000"/>
              </a:lnSpc>
            </a:pPr>
            <a:r>
              <a:rPr lang="zh-CN" altLang="en-US" sz="1600" dirty="0"/>
              <a:t>年发病患者总数</a:t>
            </a:r>
            <a:r>
              <a:rPr lang="zh-CN" altLang="en-US" sz="1400" dirty="0"/>
              <a:t>：</a:t>
            </a:r>
            <a:r>
              <a:rPr lang="zh-CN" altLang="en-US" sz="1400" dirty="0">
                <a:solidFill>
                  <a:schemeClr val="accent1"/>
                </a:solidFill>
              </a:rPr>
              <a:t>约</a:t>
            </a:r>
            <a:r>
              <a:rPr lang="en-US" altLang="zh-CN" sz="1400" dirty="0">
                <a:solidFill>
                  <a:schemeClr val="accent1"/>
                </a:solidFill>
              </a:rPr>
              <a:t>2</a:t>
            </a:r>
            <a:r>
              <a:rPr lang="zh-CN" altLang="en-US" sz="1400" dirty="0">
                <a:solidFill>
                  <a:schemeClr val="accent1"/>
                </a:solidFill>
              </a:rPr>
              <a:t>万人</a:t>
            </a:r>
            <a:r>
              <a:rPr lang="en-US" altLang="zh-CN" sz="1400" baseline="30000" dirty="0">
                <a:solidFill>
                  <a:schemeClr val="accent1"/>
                </a:solidFill>
              </a:rPr>
              <a:t>1</a:t>
            </a:r>
            <a:r>
              <a:rPr lang="zh-CN" altLang="en-US" sz="1400" baseline="30000" dirty="0">
                <a:solidFill>
                  <a:schemeClr val="accent1"/>
                </a:solidFill>
              </a:rPr>
              <a:t>，</a:t>
            </a:r>
            <a:r>
              <a:rPr lang="en-US" altLang="zh-CN" sz="1400" baseline="30000" dirty="0">
                <a:solidFill>
                  <a:schemeClr val="accent1"/>
                </a:solidFill>
              </a:rPr>
              <a:t>2</a:t>
            </a:r>
            <a:r>
              <a:rPr lang="zh-CN" altLang="en-US" sz="1400" dirty="0">
                <a:solidFill>
                  <a:schemeClr val="accent1"/>
                </a:solidFill>
              </a:rPr>
              <a:t>。</a:t>
            </a:r>
          </a:p>
          <a:p>
            <a:pPr>
              <a:lnSpc>
                <a:spcPct val="150000"/>
              </a:lnSpc>
              <a:spcBef>
                <a:spcPts val="255"/>
              </a:spcBef>
            </a:pPr>
            <a:r>
              <a:rPr lang="zh-CN" altLang="en-US" sz="1600" dirty="0"/>
              <a:t>弥补药品目录短板：</a:t>
            </a:r>
            <a:endParaRPr lang="en-US" altLang="zh-CN" sz="1600" dirty="0"/>
          </a:p>
          <a:p>
            <a:pPr marL="742950" lvl="1" indent="-285750">
              <a:lnSpc>
                <a:spcPct val="150000"/>
              </a:lnSpc>
              <a:spcBef>
                <a:spcPts val="255"/>
              </a:spcBef>
              <a:buFont typeface="Arial" panose="020B0604020202020204" pitchFamily="34" charset="0"/>
              <a:buChar char="•"/>
            </a:pPr>
            <a:r>
              <a:rPr lang="zh-CN" altLang="en-US" sz="1400" dirty="0">
                <a:solidFill>
                  <a:schemeClr val="accent1"/>
                </a:solidFill>
              </a:rPr>
              <a:t>弥补了目录内缺少医用一氧化氮的短板。</a:t>
            </a:r>
            <a:endParaRPr lang="en-US" altLang="zh-CN" sz="1400" dirty="0">
              <a:solidFill>
                <a:schemeClr val="accent1"/>
              </a:solidFill>
            </a:endParaRPr>
          </a:p>
          <a:p>
            <a:pPr marL="742950" lvl="1" indent="-285750">
              <a:lnSpc>
                <a:spcPct val="150000"/>
              </a:lnSpc>
              <a:spcBef>
                <a:spcPts val="255"/>
              </a:spcBef>
              <a:buFont typeface="Arial" panose="020B0604020202020204" pitchFamily="34" charset="0"/>
              <a:buChar char="•"/>
            </a:pPr>
            <a:r>
              <a:rPr lang="zh-CN" altLang="en-US" sz="1400" dirty="0">
                <a:solidFill>
                  <a:schemeClr val="accent1"/>
                </a:solidFill>
              </a:rPr>
              <a:t>开辟了吸入治疗对于持续性肺动脉高压的新型治疗手段。</a:t>
            </a:r>
            <a:endParaRPr lang="en-US" altLang="zh-CN" sz="1400" dirty="0">
              <a:solidFill>
                <a:schemeClr val="accent1"/>
              </a:solidFill>
            </a:endParaRPr>
          </a:p>
          <a:p>
            <a:pPr marL="0">
              <a:lnSpc>
                <a:spcPct val="150000"/>
              </a:lnSpc>
              <a:spcBef>
                <a:spcPts val="255"/>
              </a:spcBef>
            </a:pPr>
            <a:r>
              <a:rPr lang="zh-CN" altLang="en-US" sz="1600" dirty="0"/>
              <a:t>临床管理难度：</a:t>
            </a:r>
            <a:endParaRPr lang="en-US" altLang="zh-CN" sz="1600" dirty="0"/>
          </a:p>
          <a:p>
            <a:pPr marL="742950" lvl="1" indent="-285750">
              <a:lnSpc>
                <a:spcPts val="1900"/>
              </a:lnSpc>
              <a:spcBef>
                <a:spcPts val="1200"/>
              </a:spcBef>
              <a:buFont typeface="Arial" panose="020B0604020202020204" pitchFamily="34" charset="0"/>
              <a:buChar char="•"/>
            </a:pPr>
            <a:r>
              <a:rPr lang="zh-CN" altLang="en-US" sz="1400" dirty="0">
                <a:solidFill>
                  <a:schemeClr val="accent1"/>
                </a:solidFill>
              </a:rPr>
              <a:t>国内已发布</a:t>
            </a:r>
            <a:r>
              <a:rPr lang="en-US" altLang="zh-CN" sz="1400" dirty="0">
                <a:solidFill>
                  <a:schemeClr val="accent1"/>
                </a:solidFill>
              </a:rPr>
              <a:t>《</a:t>
            </a:r>
            <a:r>
              <a:rPr lang="zh-CN" altLang="en-US" sz="1400" dirty="0">
                <a:solidFill>
                  <a:schemeClr val="accent1"/>
                </a:solidFill>
              </a:rPr>
              <a:t>一氧化氮吸入治疗在新生儿重症监护病房的应用指南</a:t>
            </a:r>
            <a:r>
              <a:rPr lang="en-US" altLang="zh-CN" sz="1400" dirty="0">
                <a:solidFill>
                  <a:schemeClr val="accent1"/>
                </a:solidFill>
              </a:rPr>
              <a:t>》</a:t>
            </a:r>
            <a:r>
              <a:rPr lang="zh-CN" altLang="en-US" sz="1400" dirty="0">
                <a:solidFill>
                  <a:schemeClr val="accent1"/>
                </a:solidFill>
              </a:rPr>
              <a:t>与</a:t>
            </a:r>
            <a:r>
              <a:rPr lang="en-US" altLang="zh-CN" sz="1400" dirty="0">
                <a:solidFill>
                  <a:schemeClr val="accent1"/>
                </a:solidFill>
              </a:rPr>
              <a:t>《</a:t>
            </a:r>
            <a:r>
              <a:rPr lang="zh-CN" altLang="en-US" sz="1400" dirty="0">
                <a:solidFill>
                  <a:schemeClr val="accent1"/>
                </a:solidFill>
              </a:rPr>
              <a:t>新生儿肺动脉高压诊治专家共识</a:t>
            </a:r>
            <a:r>
              <a:rPr lang="en-US" altLang="zh-CN" sz="1400" dirty="0">
                <a:solidFill>
                  <a:schemeClr val="accent1"/>
                </a:solidFill>
              </a:rPr>
              <a:t>》</a:t>
            </a:r>
            <a:r>
              <a:rPr lang="zh-CN" altLang="en-US" sz="1400" dirty="0">
                <a:solidFill>
                  <a:schemeClr val="accent1"/>
                </a:solidFill>
              </a:rPr>
              <a:t>多年，该疾病的诊断清晰，专家认识较深，普遍能够准确诊断。</a:t>
            </a:r>
          </a:p>
          <a:p>
            <a:pPr marL="742950" lvl="1" indent="-285750">
              <a:lnSpc>
                <a:spcPts val="1900"/>
              </a:lnSpc>
              <a:spcBef>
                <a:spcPts val="1200"/>
              </a:spcBef>
              <a:buFont typeface="Arial" panose="020B0604020202020204" pitchFamily="34" charset="0"/>
              <a:buChar char="•"/>
            </a:pPr>
            <a:r>
              <a:rPr lang="zh-CN" altLang="en-US" sz="1400" dirty="0">
                <a:solidFill>
                  <a:schemeClr val="accent1"/>
                </a:solidFill>
              </a:rPr>
              <a:t>全国已建立</a:t>
            </a:r>
            <a:r>
              <a:rPr lang="en-US" altLang="zh-CN" sz="1400" dirty="0">
                <a:solidFill>
                  <a:schemeClr val="accent1"/>
                </a:solidFill>
              </a:rPr>
              <a:t>3070</a:t>
            </a:r>
            <a:r>
              <a:rPr lang="zh-CN" altLang="en-US" sz="1400" dirty="0">
                <a:solidFill>
                  <a:schemeClr val="accent1"/>
                </a:solidFill>
              </a:rPr>
              <a:t>个危重新生儿救治中心，并组织起区域危重新生儿转运网络建立，该疾病得到规范化、系统化的管理。</a:t>
            </a:r>
          </a:p>
          <a:p>
            <a:pPr marL="742950" lvl="1" indent="-285750">
              <a:lnSpc>
                <a:spcPts val="1900"/>
              </a:lnSpc>
              <a:spcBef>
                <a:spcPts val="1200"/>
              </a:spcBef>
              <a:buFont typeface="Arial" panose="020B0604020202020204" pitchFamily="34" charset="0"/>
              <a:buChar char="•"/>
            </a:pPr>
            <a:r>
              <a:rPr lang="zh-CN" altLang="en-US" sz="1400" dirty="0">
                <a:solidFill>
                  <a:schemeClr val="accent1"/>
                </a:solidFill>
              </a:rPr>
              <a:t>吸入用一氧化氮的适应症为低氧性呼吸衰竭合并肺动脉高压，适用人群为胎龄≥</a:t>
            </a:r>
            <a:r>
              <a:rPr lang="en-US" altLang="zh-CN" sz="1400" dirty="0">
                <a:solidFill>
                  <a:schemeClr val="accent1"/>
                </a:solidFill>
              </a:rPr>
              <a:t>34</a:t>
            </a:r>
            <a:r>
              <a:rPr lang="zh-CN" altLang="en-US" sz="1400" dirty="0">
                <a:solidFill>
                  <a:schemeClr val="accent1"/>
                </a:solidFill>
              </a:rPr>
              <a:t>周的新生儿，需要与通气支持联合使用，一般在</a:t>
            </a:r>
            <a:r>
              <a:rPr lang="en-US" altLang="zh-CN" sz="1400" dirty="0">
                <a:solidFill>
                  <a:schemeClr val="accent1"/>
                </a:solidFill>
              </a:rPr>
              <a:t>ICU</a:t>
            </a:r>
            <a:r>
              <a:rPr lang="zh-CN" altLang="en-US" sz="1400" dirty="0">
                <a:solidFill>
                  <a:schemeClr val="accent1"/>
                </a:solidFill>
              </a:rPr>
              <a:t>里，经专业的医生指导下使用。故该产品的适应症、适用人群、应用场景均比较局限，无临床滥用风险。</a:t>
            </a:r>
          </a:p>
          <a:p>
            <a:pPr marL="0">
              <a:lnSpc>
                <a:spcPts val="2000"/>
              </a:lnSpc>
              <a:spcBef>
                <a:spcPts val="255"/>
              </a:spcBef>
            </a:pPr>
            <a:endParaRPr lang="en-US" altLang="zh-CN" sz="1400" dirty="0"/>
          </a:p>
        </p:txBody>
      </p:sp>
    </p:spTree>
    <p:extLst>
      <p:ext uri="{BB962C8B-B14F-4D97-AF65-F5344CB8AC3E}">
        <p14:creationId xmlns:p14="http://schemas.microsoft.com/office/powerpoint/2010/main" val="387014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AEDD-81D5-0CB2-2F56-2941560F66C2}"/>
              </a:ext>
            </a:extLst>
          </p:cNvPr>
          <p:cNvSpPr>
            <a:spLocks noGrp="1"/>
          </p:cNvSpPr>
          <p:nvPr>
            <p:ph type="title"/>
          </p:nvPr>
        </p:nvSpPr>
        <p:spPr>
          <a:xfrm>
            <a:off x="4545496" y="2541795"/>
            <a:ext cx="3475383" cy="1325563"/>
          </a:xfrm>
        </p:spPr>
        <p:txBody>
          <a:bodyPr/>
          <a:lstStyle/>
          <a:p>
            <a:r>
              <a:rPr lang="zh-CN" altLang="en-US" dirty="0"/>
              <a:t>谢 谢！</a:t>
            </a:r>
          </a:p>
        </p:txBody>
      </p:sp>
    </p:spTree>
    <p:extLst>
      <p:ext uri="{BB962C8B-B14F-4D97-AF65-F5344CB8AC3E}">
        <p14:creationId xmlns:p14="http://schemas.microsoft.com/office/powerpoint/2010/main" val="188647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2">
            <a:extLst>
              <a:ext uri="{FF2B5EF4-FFF2-40B4-BE49-F238E27FC236}">
                <a16:creationId xmlns:a16="http://schemas.microsoft.com/office/drawing/2014/main" id="{62981FB5-79C6-3071-269F-56AEBA741D02}"/>
              </a:ext>
            </a:extLst>
          </p:cNvPr>
          <p:cNvPicPr>
            <a:picLocks noChangeAspect="1"/>
          </p:cNvPicPr>
          <p:nvPr/>
        </p:nvPicPr>
        <p:blipFill>
          <a:blip r:embed="rId2"/>
          <a:stretch>
            <a:fillRect/>
          </a:stretch>
        </p:blipFill>
        <p:spPr>
          <a:xfrm>
            <a:off x="2595872" y="1016888"/>
            <a:ext cx="3117649" cy="1045911"/>
          </a:xfrm>
          <a:prstGeom prst="rect">
            <a:avLst/>
          </a:prstGeom>
        </p:spPr>
      </p:pic>
      <p:pic>
        <p:nvPicPr>
          <p:cNvPr id="42" name="Picture 22">
            <a:extLst>
              <a:ext uri="{FF2B5EF4-FFF2-40B4-BE49-F238E27FC236}">
                <a16:creationId xmlns:a16="http://schemas.microsoft.com/office/drawing/2014/main" id="{8CEE41A1-DCC3-11F9-6543-631C04DFF631}"/>
              </a:ext>
            </a:extLst>
          </p:cNvPr>
          <p:cNvPicPr>
            <a:picLocks noChangeAspect="1"/>
          </p:cNvPicPr>
          <p:nvPr/>
        </p:nvPicPr>
        <p:blipFill>
          <a:blip r:embed="rId2"/>
          <a:stretch>
            <a:fillRect/>
          </a:stretch>
        </p:blipFill>
        <p:spPr>
          <a:xfrm>
            <a:off x="2569471" y="2541961"/>
            <a:ext cx="3117649" cy="1045911"/>
          </a:xfrm>
          <a:prstGeom prst="rect">
            <a:avLst/>
          </a:prstGeom>
        </p:spPr>
      </p:pic>
      <p:pic>
        <p:nvPicPr>
          <p:cNvPr id="43" name="Picture 22">
            <a:extLst>
              <a:ext uri="{FF2B5EF4-FFF2-40B4-BE49-F238E27FC236}">
                <a16:creationId xmlns:a16="http://schemas.microsoft.com/office/drawing/2014/main" id="{B78BD98D-7EB5-6578-5A4E-372BF17606EC}"/>
              </a:ext>
            </a:extLst>
          </p:cNvPr>
          <p:cNvPicPr>
            <a:picLocks noChangeAspect="1"/>
          </p:cNvPicPr>
          <p:nvPr/>
        </p:nvPicPr>
        <p:blipFill>
          <a:blip r:embed="rId2"/>
          <a:stretch>
            <a:fillRect/>
          </a:stretch>
        </p:blipFill>
        <p:spPr>
          <a:xfrm>
            <a:off x="6891616" y="913782"/>
            <a:ext cx="3117649" cy="1045911"/>
          </a:xfrm>
          <a:prstGeom prst="rect">
            <a:avLst/>
          </a:prstGeom>
        </p:spPr>
      </p:pic>
      <p:pic>
        <p:nvPicPr>
          <p:cNvPr id="27" name="Picture 34">
            <a:extLst>
              <a:ext uri="{FF2B5EF4-FFF2-40B4-BE49-F238E27FC236}">
                <a16:creationId xmlns:a16="http://schemas.microsoft.com/office/drawing/2014/main" id="{8C5C29D4-9671-F201-DDE6-B1C37422FF67}"/>
              </a:ext>
            </a:extLst>
          </p:cNvPr>
          <p:cNvPicPr>
            <a:picLocks noChangeAspect="1"/>
          </p:cNvPicPr>
          <p:nvPr/>
        </p:nvPicPr>
        <p:blipFill>
          <a:blip r:embed="rId3"/>
          <a:stretch>
            <a:fillRect/>
          </a:stretch>
        </p:blipFill>
        <p:spPr>
          <a:xfrm>
            <a:off x="2534473" y="4247798"/>
            <a:ext cx="3130916" cy="1045911"/>
          </a:xfrm>
          <a:prstGeom prst="rect">
            <a:avLst/>
          </a:prstGeom>
        </p:spPr>
      </p:pic>
      <p:pic>
        <p:nvPicPr>
          <p:cNvPr id="26" name="Picture 22">
            <a:extLst>
              <a:ext uri="{FF2B5EF4-FFF2-40B4-BE49-F238E27FC236}">
                <a16:creationId xmlns:a16="http://schemas.microsoft.com/office/drawing/2014/main" id="{C0CDAB43-A60E-4D96-F3D6-787DAF500A4B}"/>
              </a:ext>
            </a:extLst>
          </p:cNvPr>
          <p:cNvPicPr>
            <a:picLocks noChangeAspect="1"/>
          </p:cNvPicPr>
          <p:nvPr/>
        </p:nvPicPr>
        <p:blipFill>
          <a:blip r:embed="rId2"/>
          <a:stretch>
            <a:fillRect/>
          </a:stretch>
        </p:blipFill>
        <p:spPr>
          <a:xfrm>
            <a:off x="6891618" y="2541961"/>
            <a:ext cx="3117649" cy="1045911"/>
          </a:xfrm>
          <a:prstGeom prst="rect">
            <a:avLst/>
          </a:prstGeom>
        </p:spPr>
      </p:pic>
      <p:sp>
        <p:nvSpPr>
          <p:cNvPr id="35" name="文本框 34">
            <a:extLst>
              <a:ext uri="{FF2B5EF4-FFF2-40B4-BE49-F238E27FC236}">
                <a16:creationId xmlns:a16="http://schemas.microsoft.com/office/drawing/2014/main" id="{1BBC5BCE-2C1B-A4DB-D773-379846B888AD}"/>
              </a:ext>
            </a:extLst>
          </p:cNvPr>
          <p:cNvSpPr txBox="1"/>
          <p:nvPr/>
        </p:nvSpPr>
        <p:spPr>
          <a:xfrm>
            <a:off x="2482972" y="1257694"/>
            <a:ext cx="3064849" cy="523220"/>
          </a:xfrm>
          <a:prstGeom prst="rect">
            <a:avLst/>
          </a:prstGeom>
          <a:noFill/>
        </p:spPr>
        <p:txBody>
          <a:bodyPr wrap="square" rtlCol="0">
            <a:spAutoFit/>
          </a:bodyPr>
          <a:lstStyle/>
          <a:p>
            <a:r>
              <a:rPr lang="en-US" altLang="zh-CN" sz="2800" dirty="0">
                <a:solidFill>
                  <a:srgbClr val="5467AE"/>
                </a:solidFill>
                <a:latin typeface="微软雅黑" panose="020B0503020204020204" pitchFamily="34" charset="-122"/>
                <a:ea typeface="微软雅黑" panose="020B0503020204020204" pitchFamily="34" charset="-122"/>
                <a:cs typeface="Miriam" panose="020B0604020202020204" pitchFamily="34" charset="-79"/>
              </a:rPr>
              <a:t>01</a:t>
            </a:r>
            <a:r>
              <a:rPr lang="en-US" altLang="zh-CN" sz="2800" dirty="0">
                <a:solidFill>
                  <a:srgbClr val="5467AE"/>
                </a:solidFill>
                <a:latin typeface="Adobe 黑体 Std R" panose="020B0400000000000000" pitchFamily="34" charset="-122"/>
                <a:ea typeface="Adobe 黑体 Std R" panose="020B0400000000000000" pitchFamily="34" charset="-122"/>
              </a:rPr>
              <a:t> </a:t>
            </a:r>
            <a:r>
              <a:rPr lang="zh-CN" altLang="en-US" sz="2800" dirty="0">
                <a:solidFill>
                  <a:srgbClr val="5467AE"/>
                </a:solidFill>
                <a:latin typeface="Adobe 黑体 Std R" panose="020B0400000000000000" pitchFamily="34" charset="-122"/>
                <a:ea typeface="Adobe 黑体 Std R" panose="020B0400000000000000" pitchFamily="34" charset="-122"/>
              </a:rPr>
              <a:t>药品基本信息</a:t>
            </a:r>
          </a:p>
        </p:txBody>
      </p:sp>
      <p:sp>
        <p:nvSpPr>
          <p:cNvPr id="36" name="文本框 35">
            <a:extLst>
              <a:ext uri="{FF2B5EF4-FFF2-40B4-BE49-F238E27FC236}">
                <a16:creationId xmlns:a16="http://schemas.microsoft.com/office/drawing/2014/main" id="{15ACACE7-9EF9-81C3-A54F-700D2FD8301A}"/>
              </a:ext>
            </a:extLst>
          </p:cNvPr>
          <p:cNvSpPr txBox="1"/>
          <p:nvPr/>
        </p:nvSpPr>
        <p:spPr>
          <a:xfrm>
            <a:off x="7139603" y="1257694"/>
            <a:ext cx="3064849" cy="523220"/>
          </a:xfrm>
          <a:prstGeom prst="rect">
            <a:avLst/>
          </a:prstGeom>
          <a:noFill/>
        </p:spPr>
        <p:txBody>
          <a:bodyPr wrap="square" rtlCol="0">
            <a:spAutoFit/>
          </a:bodyPr>
          <a:lstStyle/>
          <a:p>
            <a:r>
              <a:rPr lang="en-US" altLang="zh-CN" sz="2800" dirty="0">
                <a:solidFill>
                  <a:srgbClr val="5467AE"/>
                </a:solidFill>
                <a:latin typeface="微软雅黑" panose="020B0503020204020204" pitchFamily="34" charset="-122"/>
                <a:ea typeface="微软雅黑" panose="020B0503020204020204" pitchFamily="34" charset="-122"/>
                <a:cs typeface="Miriam" panose="020B0604020202020204" pitchFamily="34" charset="-79"/>
              </a:rPr>
              <a:t>02</a:t>
            </a:r>
            <a:r>
              <a:rPr lang="en-US" altLang="zh-CN" sz="2800" dirty="0">
                <a:solidFill>
                  <a:srgbClr val="5467AE"/>
                </a:solidFill>
                <a:latin typeface="Adobe 黑体 Std R" panose="020B0400000000000000" pitchFamily="34" charset="-122"/>
                <a:ea typeface="Adobe 黑体 Std R" panose="020B0400000000000000" pitchFamily="34" charset="-122"/>
              </a:rPr>
              <a:t>      </a:t>
            </a:r>
            <a:r>
              <a:rPr lang="zh-CN" altLang="en-US" sz="2800" dirty="0">
                <a:solidFill>
                  <a:srgbClr val="5467AE"/>
                </a:solidFill>
                <a:latin typeface="Adobe 黑体 Std R" panose="020B0400000000000000" pitchFamily="34" charset="-122"/>
                <a:ea typeface="Adobe 黑体 Std R" panose="020B0400000000000000" pitchFamily="34" charset="-122"/>
              </a:rPr>
              <a:t>安全性</a:t>
            </a:r>
          </a:p>
        </p:txBody>
      </p:sp>
      <p:sp>
        <p:nvSpPr>
          <p:cNvPr id="37" name="文本框 36">
            <a:extLst>
              <a:ext uri="{FF2B5EF4-FFF2-40B4-BE49-F238E27FC236}">
                <a16:creationId xmlns:a16="http://schemas.microsoft.com/office/drawing/2014/main" id="{39A59CD2-C374-9C96-5C1B-CEB3F1DC499D}"/>
              </a:ext>
            </a:extLst>
          </p:cNvPr>
          <p:cNvSpPr txBox="1"/>
          <p:nvPr/>
        </p:nvSpPr>
        <p:spPr>
          <a:xfrm>
            <a:off x="2536172" y="2833123"/>
            <a:ext cx="3064849" cy="523220"/>
          </a:xfrm>
          <a:prstGeom prst="rect">
            <a:avLst/>
          </a:prstGeom>
          <a:noFill/>
        </p:spPr>
        <p:txBody>
          <a:bodyPr wrap="square" rtlCol="0">
            <a:spAutoFit/>
          </a:bodyPr>
          <a:lstStyle/>
          <a:p>
            <a:r>
              <a:rPr lang="en-US" altLang="zh-CN" sz="2800" dirty="0">
                <a:solidFill>
                  <a:srgbClr val="5467AE"/>
                </a:solidFill>
                <a:latin typeface="微软雅黑" panose="020B0503020204020204" pitchFamily="34" charset="-122"/>
                <a:ea typeface="微软雅黑" panose="020B0503020204020204" pitchFamily="34" charset="-122"/>
                <a:cs typeface="Miriam" panose="020B0604020202020204" pitchFamily="34" charset="-79"/>
              </a:rPr>
              <a:t>03</a:t>
            </a:r>
            <a:r>
              <a:rPr lang="en-US" altLang="zh-CN" sz="2800" dirty="0">
                <a:solidFill>
                  <a:srgbClr val="5467AE"/>
                </a:solidFill>
                <a:latin typeface="Adobe 黑体 Std R" panose="020B0400000000000000" pitchFamily="34" charset="-122"/>
                <a:ea typeface="Adobe 黑体 Std R" panose="020B0400000000000000" pitchFamily="34" charset="-122"/>
              </a:rPr>
              <a:t>      </a:t>
            </a:r>
            <a:r>
              <a:rPr lang="zh-CN" altLang="en-US" sz="2800" dirty="0">
                <a:solidFill>
                  <a:srgbClr val="5467AE"/>
                </a:solidFill>
                <a:latin typeface="Adobe 黑体 Std R" panose="020B0400000000000000" pitchFamily="34" charset="-122"/>
                <a:ea typeface="Adobe 黑体 Std R" panose="020B0400000000000000" pitchFamily="34" charset="-122"/>
              </a:rPr>
              <a:t>有效性</a:t>
            </a:r>
          </a:p>
        </p:txBody>
      </p:sp>
      <p:sp>
        <p:nvSpPr>
          <p:cNvPr id="38" name="文本框 37">
            <a:extLst>
              <a:ext uri="{FF2B5EF4-FFF2-40B4-BE49-F238E27FC236}">
                <a16:creationId xmlns:a16="http://schemas.microsoft.com/office/drawing/2014/main" id="{6413E159-F0A5-16CA-4CE1-1D7B07E5A75B}"/>
              </a:ext>
            </a:extLst>
          </p:cNvPr>
          <p:cNvSpPr txBox="1"/>
          <p:nvPr/>
        </p:nvSpPr>
        <p:spPr>
          <a:xfrm>
            <a:off x="7093170" y="2905941"/>
            <a:ext cx="3064849" cy="523220"/>
          </a:xfrm>
          <a:prstGeom prst="rect">
            <a:avLst/>
          </a:prstGeom>
          <a:noFill/>
        </p:spPr>
        <p:txBody>
          <a:bodyPr wrap="square" rtlCol="0">
            <a:spAutoFit/>
          </a:bodyPr>
          <a:lstStyle/>
          <a:p>
            <a:r>
              <a:rPr lang="en-US" altLang="zh-CN" sz="2800" dirty="0">
                <a:solidFill>
                  <a:srgbClr val="5467AE"/>
                </a:solidFill>
                <a:latin typeface="微软雅黑" panose="020B0503020204020204" pitchFamily="34" charset="-122"/>
                <a:ea typeface="微软雅黑" panose="020B0503020204020204" pitchFamily="34" charset="-122"/>
                <a:cs typeface="Miriam" panose="020B0604020202020204" pitchFamily="34" charset="-79"/>
              </a:rPr>
              <a:t>04</a:t>
            </a:r>
            <a:r>
              <a:rPr lang="en-US" altLang="zh-CN" sz="2800" dirty="0">
                <a:solidFill>
                  <a:srgbClr val="5467AE"/>
                </a:solidFill>
                <a:latin typeface="Adobe 黑体 Std R" panose="020B0400000000000000" pitchFamily="34" charset="-122"/>
                <a:ea typeface="Adobe 黑体 Std R" panose="020B0400000000000000" pitchFamily="34" charset="-122"/>
              </a:rPr>
              <a:t>      </a:t>
            </a:r>
            <a:r>
              <a:rPr lang="zh-CN" altLang="en-US" sz="2800" dirty="0">
                <a:solidFill>
                  <a:srgbClr val="5467AE"/>
                </a:solidFill>
                <a:latin typeface="Adobe 黑体 Std R" panose="020B0400000000000000" pitchFamily="34" charset="-122"/>
                <a:ea typeface="Adobe 黑体 Std R" panose="020B0400000000000000" pitchFamily="34" charset="-122"/>
              </a:rPr>
              <a:t>创新性</a:t>
            </a:r>
          </a:p>
        </p:txBody>
      </p:sp>
      <p:sp>
        <p:nvSpPr>
          <p:cNvPr id="39" name="文本框 38">
            <a:extLst>
              <a:ext uri="{FF2B5EF4-FFF2-40B4-BE49-F238E27FC236}">
                <a16:creationId xmlns:a16="http://schemas.microsoft.com/office/drawing/2014/main" id="{5062903C-C77B-1D37-3810-75E714033285}"/>
              </a:ext>
            </a:extLst>
          </p:cNvPr>
          <p:cNvSpPr txBox="1"/>
          <p:nvPr/>
        </p:nvSpPr>
        <p:spPr>
          <a:xfrm>
            <a:off x="2595872" y="4620441"/>
            <a:ext cx="3064849" cy="523220"/>
          </a:xfrm>
          <a:prstGeom prst="rect">
            <a:avLst/>
          </a:prstGeom>
          <a:noFill/>
        </p:spPr>
        <p:txBody>
          <a:bodyPr wrap="square" rtlCol="0">
            <a:spAutoFit/>
          </a:bodyPr>
          <a:lstStyle/>
          <a:p>
            <a:r>
              <a:rPr lang="en-US" altLang="zh-CN" sz="2800" dirty="0">
                <a:solidFill>
                  <a:srgbClr val="5467AE"/>
                </a:solidFill>
                <a:latin typeface="微软雅黑" panose="020B0503020204020204" pitchFamily="34" charset="-122"/>
                <a:ea typeface="微软雅黑" panose="020B0503020204020204" pitchFamily="34" charset="-122"/>
                <a:cs typeface="Miriam" panose="020B0604020202020204" pitchFamily="34" charset="-79"/>
              </a:rPr>
              <a:t>05</a:t>
            </a:r>
            <a:r>
              <a:rPr lang="en-US" altLang="zh-CN" sz="2800" dirty="0">
                <a:solidFill>
                  <a:srgbClr val="5467AE"/>
                </a:solidFill>
                <a:latin typeface="Adobe 黑体 Std R" panose="020B0400000000000000" pitchFamily="34" charset="-122"/>
                <a:ea typeface="Adobe 黑体 Std R" panose="020B0400000000000000" pitchFamily="34" charset="-122"/>
              </a:rPr>
              <a:t>      </a:t>
            </a:r>
            <a:r>
              <a:rPr lang="zh-CN" altLang="en-US" sz="2800" dirty="0">
                <a:solidFill>
                  <a:srgbClr val="5467AE"/>
                </a:solidFill>
                <a:latin typeface="Adobe 黑体 Std R" panose="020B0400000000000000" pitchFamily="34" charset="-122"/>
                <a:ea typeface="Adobe 黑体 Std R" panose="020B0400000000000000" pitchFamily="34" charset="-122"/>
              </a:rPr>
              <a:t>公平性</a:t>
            </a:r>
          </a:p>
        </p:txBody>
      </p:sp>
      <p:sp>
        <p:nvSpPr>
          <p:cNvPr id="41" name="文本框 40">
            <a:extLst>
              <a:ext uri="{FF2B5EF4-FFF2-40B4-BE49-F238E27FC236}">
                <a16:creationId xmlns:a16="http://schemas.microsoft.com/office/drawing/2014/main" id="{B928E51B-2D16-D110-9286-5FD199B40144}"/>
              </a:ext>
            </a:extLst>
          </p:cNvPr>
          <p:cNvSpPr txBox="1"/>
          <p:nvPr/>
        </p:nvSpPr>
        <p:spPr>
          <a:xfrm>
            <a:off x="5185619" y="95352"/>
            <a:ext cx="1820762"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目 录</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092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A120D845-5C62-C181-E0EA-701F4DF978AC}"/>
              </a:ext>
            </a:extLst>
          </p:cNvPr>
          <p:cNvSpPr txBox="1"/>
          <p:nvPr/>
        </p:nvSpPr>
        <p:spPr>
          <a:xfrm>
            <a:off x="705957" y="1376363"/>
            <a:ext cx="920377"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cs typeface="Miriam" panose="020B0604020202020204" pitchFamily="34" charset="-79"/>
              </a:rPr>
              <a:t>01</a:t>
            </a:r>
            <a:endParaRPr lang="zh-CN" altLang="en-US" sz="4800" dirty="0">
              <a:solidFill>
                <a:schemeClr val="bg1"/>
              </a:solidFill>
              <a:latin typeface="Adobe 黑体 Std R" panose="020B0400000000000000" pitchFamily="34" charset="-122"/>
              <a:ea typeface="Adobe 黑体 Std R" panose="020B0400000000000000" pitchFamily="34" charset="-122"/>
            </a:endParaRPr>
          </a:p>
        </p:txBody>
      </p:sp>
      <p:sp>
        <p:nvSpPr>
          <p:cNvPr id="8" name="矩形: 圆角 7">
            <a:extLst>
              <a:ext uri="{FF2B5EF4-FFF2-40B4-BE49-F238E27FC236}">
                <a16:creationId xmlns:a16="http://schemas.microsoft.com/office/drawing/2014/main" id="{268553A3-62D0-6DED-60D9-599DCC733595}"/>
              </a:ext>
            </a:extLst>
          </p:cNvPr>
          <p:cNvSpPr/>
          <p:nvPr/>
        </p:nvSpPr>
        <p:spPr>
          <a:xfrm>
            <a:off x="7464286" y="1549251"/>
            <a:ext cx="4477505" cy="4306513"/>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Arial" panose="020B0604020202020204" pitchFamily="34" charset="0"/>
              <a:buChar char="•"/>
            </a:pPr>
            <a:r>
              <a:rPr lang="zh-CN" altLang="en-US" sz="1600" dirty="0"/>
              <a:t>我国长期没有医用一氧化氮，使用工业用一氧化氮代替，</a:t>
            </a:r>
            <a:r>
              <a:rPr lang="zh-CN" altLang="en-US" sz="1600" dirty="0">
                <a:solidFill>
                  <a:srgbClr val="FF0000"/>
                </a:solidFill>
              </a:rPr>
              <a:t>存在合规性风险。</a:t>
            </a:r>
            <a:endParaRPr lang="en-US" altLang="zh-CN" sz="1600" dirty="0">
              <a:solidFill>
                <a:srgbClr val="FF0000"/>
              </a:solidFill>
            </a:endParaRPr>
          </a:p>
          <a:p>
            <a:pPr marL="285750" indent="-285750">
              <a:lnSpc>
                <a:spcPct val="150000"/>
              </a:lnSpc>
              <a:buFont typeface="Arial" panose="020B0604020202020204" pitchFamily="34" charset="0"/>
              <a:buChar char="•"/>
            </a:pPr>
            <a:endParaRPr lang="en-US" altLang="zh-CN" sz="1600" dirty="0">
              <a:solidFill>
                <a:srgbClr val="FF0000"/>
              </a:solidFill>
            </a:endParaRPr>
          </a:p>
          <a:p>
            <a:pPr marL="285750" indent="-285750">
              <a:lnSpc>
                <a:spcPct val="150000"/>
              </a:lnSpc>
              <a:buFont typeface="Arial" panose="020B0604020202020204" pitchFamily="34" charset="0"/>
              <a:buChar char="•"/>
            </a:pPr>
            <a:r>
              <a:rPr lang="zh-CN" altLang="en-US" sz="1600" dirty="0"/>
              <a:t>医保目录内，治疗肺动脉高压的药物适用人群多为成人，少见于儿童，没有新生儿。国内长期超适应症（适用人群）用药，</a:t>
            </a:r>
            <a:r>
              <a:rPr lang="zh-CN" altLang="en-US" sz="1600" dirty="0">
                <a:solidFill>
                  <a:srgbClr val="FF0000"/>
                </a:solidFill>
              </a:rPr>
              <a:t>存在合规性风险，且用药剂量难以精确导致不良反应。</a:t>
            </a:r>
            <a:endParaRPr lang="en-US" altLang="zh-CN" sz="1600" dirty="0">
              <a:solidFill>
                <a:srgbClr val="FF0000"/>
              </a:solidFill>
            </a:endParaRPr>
          </a:p>
        </p:txBody>
      </p:sp>
      <p:sp>
        <p:nvSpPr>
          <p:cNvPr id="3" name="文本框 2">
            <a:extLst>
              <a:ext uri="{FF2B5EF4-FFF2-40B4-BE49-F238E27FC236}">
                <a16:creationId xmlns:a16="http://schemas.microsoft.com/office/drawing/2014/main" id="{679E952B-F008-C6AA-CB3B-268A35F52F26}"/>
              </a:ext>
            </a:extLst>
          </p:cNvPr>
          <p:cNvSpPr txBox="1"/>
          <p:nvPr/>
        </p:nvSpPr>
        <p:spPr>
          <a:xfrm>
            <a:off x="-1" y="6187827"/>
            <a:ext cx="12178203" cy="646331"/>
          </a:xfrm>
          <a:prstGeom prst="rect">
            <a:avLst/>
          </a:prstGeom>
          <a:solidFill>
            <a:schemeClr val="bg1"/>
          </a:solidFill>
        </p:spPr>
        <p:txBody>
          <a:bodyPr wrap="square" rtlCol="0">
            <a:spAutoFit/>
          </a:bodyPr>
          <a:lstStyle/>
          <a:p>
            <a:r>
              <a:rPr lang="zh-CN" altLang="en-US" sz="900" dirty="0"/>
              <a:t>   数据来源</a:t>
            </a:r>
            <a:endParaRPr lang="en-US" altLang="zh-CN" sz="900" dirty="0"/>
          </a:p>
          <a:p>
            <a:pPr marL="228600" indent="-228600">
              <a:buFont typeface="+mj-lt"/>
              <a:buAutoNum type="arabicPeriod"/>
            </a:pPr>
            <a:r>
              <a:rPr lang="zh-CN" altLang="en-US" sz="900" dirty="0"/>
              <a:t>吸入性一氧化氮药品说明书</a:t>
            </a:r>
            <a:endParaRPr lang="en-US" altLang="zh-CN" sz="900" dirty="0"/>
          </a:p>
          <a:p>
            <a:pPr marL="228600" indent="-228600">
              <a:buFont typeface="+mj-lt"/>
              <a:buAutoNum type="arabicPeriod"/>
            </a:pPr>
            <a:r>
              <a:rPr lang="zh-CN" altLang="en-US" sz="900" dirty="0"/>
              <a:t>国家统计局：</a:t>
            </a:r>
            <a:r>
              <a:rPr lang="en-US" altLang="zh-CN" sz="900" dirty="0"/>
              <a:t>《2021</a:t>
            </a:r>
            <a:r>
              <a:rPr lang="zh-CN" altLang="en-US" sz="900" dirty="0"/>
              <a:t>年国民经济和社会发展统计公报</a:t>
            </a:r>
            <a:r>
              <a:rPr lang="en-US" altLang="zh-CN" sz="900" dirty="0"/>
              <a:t>》</a:t>
            </a:r>
          </a:p>
          <a:p>
            <a:pPr marL="228600" indent="-228600">
              <a:buFont typeface="+mj-lt"/>
              <a:buAutoNum type="arabicPeriod"/>
            </a:pPr>
            <a:r>
              <a:rPr lang="zh-CN" altLang="en-US" sz="900" dirty="0"/>
              <a:t>中华医学会儿科分会新生儿学组</a:t>
            </a:r>
            <a:r>
              <a:rPr lang="en-US" altLang="zh-CN" sz="900" dirty="0"/>
              <a:t>《</a:t>
            </a:r>
            <a:r>
              <a:rPr lang="zh-CN" altLang="en-US" sz="900" dirty="0"/>
              <a:t>新生儿肺动脉高压诊治专家共识</a:t>
            </a:r>
            <a:r>
              <a:rPr lang="en-US" altLang="zh-CN" sz="900" dirty="0"/>
              <a:t>》</a:t>
            </a:r>
            <a:endParaRPr lang="zh-CN" altLang="en-US" sz="900" dirty="0"/>
          </a:p>
        </p:txBody>
      </p:sp>
      <p:sp>
        <p:nvSpPr>
          <p:cNvPr id="10" name="矩形: 圆角 9">
            <a:extLst>
              <a:ext uri="{FF2B5EF4-FFF2-40B4-BE49-F238E27FC236}">
                <a16:creationId xmlns:a16="http://schemas.microsoft.com/office/drawing/2014/main" id="{8584F717-2A3C-C296-B550-1991DB2FAE82}"/>
              </a:ext>
            </a:extLst>
          </p:cNvPr>
          <p:cNvSpPr/>
          <p:nvPr/>
        </p:nvSpPr>
        <p:spPr>
          <a:xfrm>
            <a:off x="8474977" y="1217188"/>
            <a:ext cx="2456121" cy="54302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未满足的治疗需求</a:t>
            </a:r>
          </a:p>
        </p:txBody>
      </p:sp>
      <p:sp>
        <p:nvSpPr>
          <p:cNvPr id="19" name="文本框 18">
            <a:extLst>
              <a:ext uri="{FF2B5EF4-FFF2-40B4-BE49-F238E27FC236}">
                <a16:creationId xmlns:a16="http://schemas.microsoft.com/office/drawing/2014/main" id="{6D733272-5EAF-9D27-9ED3-E27B19EDA1EB}"/>
              </a:ext>
            </a:extLst>
          </p:cNvPr>
          <p:cNvSpPr txBox="1"/>
          <p:nvPr/>
        </p:nvSpPr>
        <p:spPr>
          <a:xfrm>
            <a:off x="4153452" y="99719"/>
            <a:ext cx="3871295"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1 </a:t>
            </a:r>
            <a:r>
              <a:rPr lang="zh-CN" altLang="en-US" sz="2800" dirty="0">
                <a:solidFill>
                  <a:schemeClr val="bg1"/>
                </a:solidFill>
                <a:latin typeface="微软雅黑" panose="020B0503020204020204" pitchFamily="34" charset="-122"/>
                <a:ea typeface="微软雅黑" panose="020B0503020204020204" pitchFamily="34" charset="-122"/>
              </a:rPr>
              <a:t>药物基本信息</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9" name="表格 11">
            <a:extLst>
              <a:ext uri="{FF2B5EF4-FFF2-40B4-BE49-F238E27FC236}">
                <a16:creationId xmlns:a16="http://schemas.microsoft.com/office/drawing/2014/main" id="{D3C4BD9A-CBCB-59F6-1EBC-588733B4BD8C}"/>
              </a:ext>
            </a:extLst>
          </p:cNvPr>
          <p:cNvGraphicFramePr>
            <a:graphicFrameLocks noGrp="1"/>
          </p:cNvGraphicFramePr>
          <p:nvPr>
            <p:extLst>
              <p:ext uri="{D42A27DB-BD31-4B8C-83A1-F6EECF244321}">
                <p14:modId xmlns:p14="http://schemas.microsoft.com/office/powerpoint/2010/main" val="1261959527"/>
              </p:ext>
            </p:extLst>
          </p:nvPr>
        </p:nvGraphicFramePr>
        <p:xfrm>
          <a:off x="705957" y="1217188"/>
          <a:ext cx="6340886" cy="4753550"/>
        </p:xfrm>
        <a:graphic>
          <a:graphicData uri="http://schemas.openxmlformats.org/drawingml/2006/table">
            <a:tbl>
              <a:tblPr firstRow="1" bandRow="1">
                <a:tableStyleId>{2D5ABB26-0587-4C30-8999-92F81FD0307C}</a:tableStyleId>
              </a:tblPr>
              <a:tblGrid>
                <a:gridCol w="1945450">
                  <a:extLst>
                    <a:ext uri="{9D8B030D-6E8A-4147-A177-3AD203B41FA5}">
                      <a16:colId xmlns:a16="http://schemas.microsoft.com/office/drawing/2014/main" val="104200088"/>
                    </a:ext>
                  </a:extLst>
                </a:gridCol>
                <a:gridCol w="4395436">
                  <a:extLst>
                    <a:ext uri="{9D8B030D-6E8A-4147-A177-3AD203B41FA5}">
                      <a16:colId xmlns:a16="http://schemas.microsoft.com/office/drawing/2014/main" val="1711589304"/>
                    </a:ext>
                  </a:extLst>
                </a:gridCol>
              </a:tblGrid>
              <a:tr h="382210">
                <a:tc>
                  <a:txBody>
                    <a:bodyPr/>
                    <a:lstStyle/>
                    <a:p>
                      <a:r>
                        <a:rPr lang="zh-CN" altLang="en-US" sz="1400" b="0" dirty="0"/>
                        <a:t>通用名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dirty="0">
                          <a:solidFill>
                            <a:schemeClr val="accent1"/>
                          </a:solidFill>
                        </a:rPr>
                        <a:t>吸入用一氧化氮</a:t>
                      </a:r>
                      <a:r>
                        <a:rPr lang="en-US" altLang="zh-CN" sz="1400" b="0" baseline="30000" dirty="0">
                          <a:solidFill>
                            <a:schemeClr val="accent1"/>
                          </a:solidFill>
                        </a:rPr>
                        <a:t>1</a:t>
                      </a:r>
                      <a:endParaRPr lang="en-US" altLang="zh-CN" sz="1400" b="0"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560854"/>
                  </a:ext>
                </a:extLst>
              </a:tr>
              <a:tr h="382210">
                <a:tc>
                  <a:txBody>
                    <a:bodyPr/>
                    <a:lstStyle/>
                    <a:p>
                      <a:r>
                        <a:rPr lang="zh-CN" altLang="en-US" sz="1400" b="0" dirty="0"/>
                        <a:t>注册规格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0" dirty="0">
                          <a:solidFill>
                            <a:schemeClr val="accent1"/>
                          </a:solidFill>
                        </a:rPr>
                        <a:t>800ppm</a:t>
                      </a:r>
                      <a:r>
                        <a:rPr lang="en-US" altLang="zh-CN" sz="1400" b="0" baseline="30000" dirty="0">
                          <a:solidFill>
                            <a:schemeClr val="accent1"/>
                          </a:solidFill>
                        </a:rPr>
                        <a:t>1</a:t>
                      </a:r>
                      <a:endParaRPr lang="zh-CN" alt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9597979"/>
                  </a:ext>
                </a:extLst>
              </a:tr>
              <a:tr h="720438">
                <a:tc>
                  <a:txBody>
                    <a:bodyPr/>
                    <a:lstStyle/>
                    <a:p>
                      <a:r>
                        <a:rPr lang="zh-CN" altLang="en-US" sz="1400" b="0" dirty="0"/>
                        <a:t>包装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altLang="zh-CN" sz="1400" b="0" kern="1200" dirty="0">
                          <a:solidFill>
                            <a:schemeClr val="accent1"/>
                          </a:solidFill>
                          <a:latin typeface="+mn-lt"/>
                          <a:ea typeface="+mn-ea"/>
                          <a:cs typeface="+mn-cs"/>
                        </a:rPr>
                        <a:t>D </a:t>
                      </a:r>
                      <a:r>
                        <a:rPr lang="zh-CN" altLang="zh-CN" sz="1400" b="0" kern="1200" dirty="0">
                          <a:solidFill>
                            <a:schemeClr val="accent1"/>
                          </a:solidFill>
                          <a:latin typeface="+mn-lt"/>
                          <a:ea typeface="+mn-ea"/>
                          <a:cs typeface="+mn-cs"/>
                        </a:rPr>
                        <a:t>型：含有</a:t>
                      </a:r>
                      <a:r>
                        <a:rPr lang="en-US" altLang="zh-CN" sz="1400" b="0" kern="1200" dirty="0">
                          <a:solidFill>
                            <a:schemeClr val="accent1"/>
                          </a:solidFill>
                          <a:latin typeface="+mn-lt"/>
                          <a:ea typeface="+mn-ea"/>
                          <a:cs typeface="+mn-cs"/>
                        </a:rPr>
                        <a:t>353L</a:t>
                      </a:r>
                      <a:r>
                        <a:rPr lang="zh-CN" altLang="zh-CN" sz="1400" b="0" kern="1200" dirty="0">
                          <a:solidFill>
                            <a:schemeClr val="accent1"/>
                          </a:solidFill>
                          <a:latin typeface="+mn-lt"/>
                          <a:ea typeface="+mn-ea"/>
                          <a:cs typeface="+mn-cs"/>
                        </a:rPr>
                        <a:t>压缩气体，可递送气体体积为</a:t>
                      </a:r>
                      <a:r>
                        <a:rPr lang="en-US" altLang="zh-CN" sz="1400" b="0" kern="1200" dirty="0">
                          <a:solidFill>
                            <a:schemeClr val="accent1"/>
                          </a:solidFill>
                          <a:latin typeface="+mn-lt"/>
                          <a:ea typeface="+mn-ea"/>
                          <a:cs typeface="+mn-cs"/>
                        </a:rPr>
                        <a:t>344L</a:t>
                      </a:r>
                      <a:r>
                        <a:rPr lang="en-US" altLang="zh-CN" sz="1400" b="0" baseline="30000" dirty="0">
                          <a:solidFill>
                            <a:schemeClr val="accent1"/>
                          </a:solidFill>
                        </a:rPr>
                        <a:t>1</a:t>
                      </a:r>
                      <a:endParaRPr lang="en-US" altLang="zh-CN" sz="1400" b="0" kern="1200" dirty="0">
                        <a:solidFill>
                          <a:schemeClr val="accent1"/>
                        </a:solidFill>
                        <a:latin typeface="+mn-lt"/>
                        <a:ea typeface="+mn-ea"/>
                        <a:cs typeface="+mn-cs"/>
                      </a:endParaRPr>
                    </a:p>
                    <a:p>
                      <a:pPr>
                        <a:lnSpc>
                          <a:spcPct val="150000"/>
                        </a:lnSpc>
                      </a:pPr>
                      <a:r>
                        <a:rPr lang="en-US" altLang="zh-CN" sz="1400" b="0" kern="1200" dirty="0">
                          <a:solidFill>
                            <a:schemeClr val="accent1"/>
                          </a:solidFill>
                          <a:latin typeface="+mn-lt"/>
                          <a:ea typeface="+mn-ea"/>
                          <a:cs typeface="+mn-cs"/>
                        </a:rPr>
                        <a:t>88</a:t>
                      </a:r>
                      <a:r>
                        <a:rPr lang="zh-CN" altLang="zh-CN" sz="1400" b="0" kern="1200" dirty="0">
                          <a:solidFill>
                            <a:schemeClr val="accent1"/>
                          </a:solidFill>
                          <a:latin typeface="+mn-lt"/>
                          <a:ea typeface="+mn-ea"/>
                          <a:cs typeface="+mn-cs"/>
                        </a:rPr>
                        <a:t>型：含有</a:t>
                      </a:r>
                      <a:r>
                        <a:rPr lang="en-US" altLang="zh-CN" sz="1400" b="0" kern="1200" dirty="0">
                          <a:solidFill>
                            <a:schemeClr val="accent1"/>
                          </a:solidFill>
                          <a:latin typeface="+mn-lt"/>
                          <a:ea typeface="+mn-ea"/>
                          <a:cs typeface="+mn-cs"/>
                        </a:rPr>
                        <a:t>1963L</a:t>
                      </a:r>
                      <a:r>
                        <a:rPr lang="zh-CN" altLang="zh-CN" sz="1400" b="0" kern="1200" dirty="0">
                          <a:solidFill>
                            <a:schemeClr val="accent1"/>
                          </a:solidFill>
                          <a:latin typeface="+mn-lt"/>
                          <a:ea typeface="+mn-ea"/>
                          <a:cs typeface="+mn-cs"/>
                        </a:rPr>
                        <a:t>压缩气体，可递送气体体积为</a:t>
                      </a:r>
                      <a:r>
                        <a:rPr lang="en-US" altLang="zh-CN" sz="1400" b="0" kern="1200" dirty="0">
                          <a:solidFill>
                            <a:schemeClr val="accent1"/>
                          </a:solidFill>
                          <a:latin typeface="+mn-lt"/>
                          <a:ea typeface="+mn-ea"/>
                          <a:cs typeface="+mn-cs"/>
                        </a:rPr>
                        <a:t>1918L</a:t>
                      </a:r>
                      <a:r>
                        <a:rPr lang="en-US" altLang="zh-CN" sz="1400" b="0" baseline="30000" dirty="0">
                          <a:solidFill>
                            <a:schemeClr val="accent1"/>
                          </a:solidFill>
                        </a:rPr>
                        <a:t>1</a:t>
                      </a:r>
                      <a:endParaRPr lang="zh-CN" altLang="zh-CN" sz="1400" b="0" kern="1200" dirty="0">
                        <a:solidFill>
                          <a:schemeClr val="accent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555808"/>
                  </a:ext>
                </a:extLst>
              </a:tr>
              <a:tr h="500963">
                <a:tc>
                  <a:txBody>
                    <a:bodyPr/>
                    <a:lstStyle/>
                    <a:p>
                      <a:r>
                        <a:rPr lang="zh-CN" altLang="en-US" sz="1400" b="0" dirty="0"/>
                        <a:t>中国大陆首次上市时间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0" dirty="0">
                          <a:solidFill>
                            <a:schemeClr val="accent1"/>
                          </a:solidFill>
                        </a:rPr>
                        <a:t>2022</a:t>
                      </a:r>
                      <a:r>
                        <a:rPr lang="zh-CN" altLang="en-US" sz="1400" b="0" dirty="0">
                          <a:solidFill>
                            <a:schemeClr val="accent1"/>
                          </a:solidFill>
                        </a:rPr>
                        <a:t>年</a:t>
                      </a:r>
                      <a:endParaRPr lang="zh-CN" alt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070677"/>
                  </a:ext>
                </a:extLst>
              </a:tr>
              <a:tr h="534045">
                <a:tc>
                  <a:txBody>
                    <a:bodyPr/>
                    <a:lstStyle/>
                    <a:p>
                      <a:r>
                        <a:rPr lang="zh-CN" altLang="en-US" sz="1400" b="0" dirty="0"/>
                        <a:t>目前大陆地区同通用名药品的上市情况</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0" dirty="0">
                          <a:solidFill>
                            <a:schemeClr val="accent1"/>
                          </a:solidFill>
                        </a:rPr>
                        <a:t>共</a:t>
                      </a:r>
                      <a:r>
                        <a:rPr lang="en-US" altLang="zh-CN" sz="1400" b="0" dirty="0">
                          <a:solidFill>
                            <a:schemeClr val="accent1"/>
                          </a:solidFill>
                        </a:rPr>
                        <a:t>1</a:t>
                      </a:r>
                      <a:r>
                        <a:rPr lang="zh-CN" altLang="en-US" sz="1400" b="0" dirty="0">
                          <a:solidFill>
                            <a:schemeClr val="accent1"/>
                          </a:solidFill>
                        </a:rPr>
                        <a:t>家</a:t>
                      </a:r>
                      <a:endParaRPr lang="zh-CN" alt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6910533"/>
                  </a:ext>
                </a:extLst>
              </a:tr>
              <a:tr h="534045">
                <a:tc>
                  <a:txBody>
                    <a:bodyPr/>
                    <a:lstStyle/>
                    <a:p>
                      <a:r>
                        <a:rPr lang="zh-CN" altLang="en-US" sz="1400" b="0" dirty="0"/>
                        <a:t>全球首个上市国家</a:t>
                      </a:r>
                      <a:r>
                        <a:rPr lang="en-US" altLang="zh-CN" sz="1400" b="0" dirty="0"/>
                        <a:t>/</a:t>
                      </a:r>
                      <a:r>
                        <a:rPr lang="zh-CN" altLang="en-US" sz="1400" b="0" dirty="0"/>
                        <a:t>地区及上市时间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0" dirty="0">
                          <a:solidFill>
                            <a:schemeClr val="accent1"/>
                          </a:solidFill>
                        </a:rPr>
                        <a:t>1999</a:t>
                      </a:r>
                      <a:r>
                        <a:rPr lang="zh-CN" altLang="en-US" sz="1400" b="0" dirty="0">
                          <a:solidFill>
                            <a:schemeClr val="accent1"/>
                          </a:solidFill>
                        </a:rPr>
                        <a:t>年，美国</a:t>
                      </a:r>
                      <a:endParaRPr lang="zh-CN" alt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873904"/>
                  </a:ext>
                </a:extLst>
              </a:tr>
              <a:tr h="382210">
                <a:tc>
                  <a:txBody>
                    <a:bodyPr/>
                    <a:lstStyle/>
                    <a:p>
                      <a:r>
                        <a:rPr lang="zh-CN" altLang="en-US" sz="1400" b="0" dirty="0"/>
                        <a:t>是否为</a:t>
                      </a:r>
                      <a:r>
                        <a:rPr lang="en-US" altLang="zh-CN" sz="1400" b="0" dirty="0"/>
                        <a:t>OTC</a:t>
                      </a:r>
                      <a:r>
                        <a:rPr lang="zh-CN" altLang="en-US" sz="1400" b="0" dirty="0"/>
                        <a:t>药品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0" dirty="0">
                          <a:solidFill>
                            <a:schemeClr val="accent1"/>
                          </a:solidFill>
                        </a:rPr>
                        <a:t>否</a:t>
                      </a:r>
                      <a:endParaRPr lang="zh-CN" alt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8447370"/>
                  </a:ext>
                </a:extLst>
              </a:tr>
              <a:tr h="382210">
                <a:tc>
                  <a:txBody>
                    <a:bodyPr/>
                    <a:lstStyle/>
                    <a:p>
                      <a:r>
                        <a:rPr lang="zh-CN" altLang="en-US" sz="1400" b="0" dirty="0"/>
                        <a:t>大陆地区发病率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dirty="0">
                          <a:solidFill>
                            <a:schemeClr val="accent1"/>
                          </a:solidFill>
                        </a:rPr>
                        <a:t>占活产新生儿的</a:t>
                      </a:r>
                      <a:r>
                        <a:rPr lang="en-US" altLang="zh-CN" sz="1400" b="0" dirty="0">
                          <a:solidFill>
                            <a:schemeClr val="accent1"/>
                          </a:solidFill>
                        </a:rPr>
                        <a:t>0.2%</a:t>
                      </a:r>
                      <a:r>
                        <a:rPr lang="en-US" altLang="zh-CN" sz="1400" b="0" baseline="30000" dirty="0">
                          <a:solidFill>
                            <a:schemeClr val="accent1"/>
                          </a:solidFill>
                        </a:rPr>
                        <a:t>3</a:t>
                      </a:r>
                      <a:endParaRPr lang="en-US" altLang="zh-CN" sz="1400" b="0"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86584"/>
                  </a:ext>
                </a:extLst>
              </a:tr>
              <a:tr h="535812">
                <a:tc>
                  <a:txBody>
                    <a:bodyPr/>
                    <a:lstStyle/>
                    <a:p>
                      <a:r>
                        <a:rPr lang="zh-CN" altLang="en-US" sz="1400" b="0" dirty="0"/>
                        <a:t>年发病患者总数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0" dirty="0">
                          <a:solidFill>
                            <a:schemeClr val="accent1"/>
                          </a:solidFill>
                        </a:rPr>
                        <a:t>新生儿持续性肺动脉高压年发病人数</a:t>
                      </a:r>
                      <a:r>
                        <a:rPr lang="en-US" altLang="zh-CN" sz="1400" b="0" dirty="0">
                          <a:solidFill>
                            <a:schemeClr val="accent1"/>
                          </a:solidFill>
                        </a:rPr>
                        <a:t>2</a:t>
                      </a:r>
                      <a:r>
                        <a:rPr lang="zh-CN" altLang="en-US" sz="1400" b="0" dirty="0">
                          <a:solidFill>
                            <a:schemeClr val="accent1"/>
                          </a:solidFill>
                        </a:rPr>
                        <a:t>万人</a:t>
                      </a:r>
                      <a:r>
                        <a:rPr lang="en-US" altLang="zh-CN" sz="1400" b="0" baseline="30000" dirty="0">
                          <a:solidFill>
                            <a:schemeClr val="accent1"/>
                          </a:solidFill>
                        </a:rPr>
                        <a:t>2</a:t>
                      </a:r>
                      <a:r>
                        <a:rPr lang="zh-CN" altLang="en-US" sz="1400" b="0" baseline="30000" dirty="0">
                          <a:solidFill>
                            <a:schemeClr val="accent1"/>
                          </a:solidFill>
                        </a:rPr>
                        <a:t>，</a:t>
                      </a:r>
                      <a:r>
                        <a:rPr lang="en-US" altLang="zh-CN" sz="1400" b="0" baseline="30000" dirty="0">
                          <a:solidFill>
                            <a:schemeClr val="accent1"/>
                          </a:solidFill>
                        </a:rPr>
                        <a:t>3</a:t>
                      </a:r>
                      <a:r>
                        <a:rPr lang="zh-CN" altLang="en-US" sz="1400" b="0" dirty="0">
                          <a:solidFill>
                            <a:schemeClr val="accent1"/>
                          </a:solidFill>
                        </a:rPr>
                        <a:t>（</a:t>
                      </a:r>
                      <a:r>
                        <a:rPr lang="en-US" altLang="zh-CN" sz="1400" b="0" dirty="0">
                          <a:solidFill>
                            <a:schemeClr val="accent1"/>
                          </a:solidFill>
                        </a:rPr>
                        <a:t> 2021</a:t>
                      </a:r>
                      <a:r>
                        <a:rPr lang="zh-CN" altLang="en-US" sz="1400" b="0" dirty="0">
                          <a:solidFill>
                            <a:schemeClr val="accent1"/>
                          </a:solidFill>
                        </a:rPr>
                        <a:t>年出生人口</a:t>
                      </a:r>
                      <a:r>
                        <a:rPr lang="en-US" altLang="zh-CN" sz="1400" b="0" dirty="0">
                          <a:solidFill>
                            <a:schemeClr val="accent1"/>
                          </a:solidFill>
                        </a:rPr>
                        <a:t>1062</a:t>
                      </a:r>
                      <a:r>
                        <a:rPr lang="zh-CN" altLang="en-US" sz="1400" b="0" dirty="0">
                          <a:solidFill>
                            <a:schemeClr val="accent1"/>
                          </a:solidFill>
                        </a:rPr>
                        <a:t>万</a:t>
                      </a:r>
                      <a:r>
                        <a:rPr lang="en-US" altLang="zh-CN" sz="1400" b="0" baseline="30000" dirty="0">
                          <a:solidFill>
                            <a:schemeClr val="accent1"/>
                          </a:solidFill>
                        </a:rPr>
                        <a:t>2</a:t>
                      </a:r>
                      <a:r>
                        <a:rPr lang="zh-CN" altLang="en-US" sz="1400" b="0" dirty="0">
                          <a:solidFill>
                            <a:schemeClr val="accent1"/>
                          </a:solidFill>
                        </a:rPr>
                        <a:t>）</a:t>
                      </a:r>
                      <a:endParaRPr lang="en-US" altLang="zh-CN" sz="1400" b="0"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5644926"/>
                  </a:ext>
                </a:extLst>
              </a:tr>
              <a:tr h="382210">
                <a:tc>
                  <a:txBody>
                    <a:bodyPr/>
                    <a:lstStyle/>
                    <a:p>
                      <a:r>
                        <a:rPr lang="zh-CN" altLang="en-US" sz="1400" b="0" dirty="0"/>
                        <a:t>参照药品建议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400" b="0" dirty="0">
                          <a:solidFill>
                            <a:schemeClr val="accent1"/>
                          </a:solidFill>
                        </a:rPr>
                        <a:t>目录内暂无合适的参比药品</a:t>
                      </a:r>
                      <a:endParaRPr lang="zh-CN" altLang="en-US" sz="1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9227056"/>
                  </a:ext>
                </a:extLst>
              </a:tr>
            </a:tbl>
          </a:graphicData>
        </a:graphic>
      </p:graphicFrame>
    </p:spTree>
    <p:extLst>
      <p:ext uri="{BB962C8B-B14F-4D97-AF65-F5344CB8AC3E}">
        <p14:creationId xmlns:p14="http://schemas.microsoft.com/office/powerpoint/2010/main" val="201804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2D557B1-8EC1-2F3C-28E8-0F7B2820F9AD}"/>
              </a:ext>
            </a:extLst>
          </p:cNvPr>
          <p:cNvSpPr/>
          <p:nvPr/>
        </p:nvSpPr>
        <p:spPr>
          <a:xfrm>
            <a:off x="0" y="6114197"/>
            <a:ext cx="12192000" cy="74380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EC9B4360-F8A9-385A-40A6-40279DB45E9C}"/>
              </a:ext>
            </a:extLst>
          </p:cNvPr>
          <p:cNvSpPr txBox="1"/>
          <p:nvPr/>
        </p:nvSpPr>
        <p:spPr>
          <a:xfrm>
            <a:off x="4160352" y="107739"/>
            <a:ext cx="3871295"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1 </a:t>
            </a:r>
            <a:r>
              <a:rPr lang="zh-CN" altLang="en-US" sz="2800" dirty="0">
                <a:solidFill>
                  <a:schemeClr val="bg1"/>
                </a:solidFill>
                <a:latin typeface="微软雅黑" panose="020B0503020204020204" pitchFamily="34" charset="-122"/>
                <a:ea typeface="微软雅黑" panose="020B0503020204020204" pitchFamily="34" charset="-122"/>
              </a:rPr>
              <a:t>药物基本信息</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14" name="图示 13">
            <a:extLst>
              <a:ext uri="{FF2B5EF4-FFF2-40B4-BE49-F238E27FC236}">
                <a16:creationId xmlns:a16="http://schemas.microsoft.com/office/drawing/2014/main" id="{1FC5978D-68D9-45EB-DA23-BCEC2ECEA23D}"/>
              </a:ext>
            </a:extLst>
          </p:cNvPr>
          <p:cNvGraphicFramePr/>
          <p:nvPr>
            <p:extLst>
              <p:ext uri="{D42A27DB-BD31-4B8C-83A1-F6EECF244321}">
                <p14:modId xmlns:p14="http://schemas.microsoft.com/office/powerpoint/2010/main" val="885295102"/>
              </p:ext>
            </p:extLst>
          </p:nvPr>
        </p:nvGraphicFramePr>
        <p:xfrm>
          <a:off x="-1779107" y="853396"/>
          <a:ext cx="15534864" cy="5289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文本框 17">
            <a:extLst>
              <a:ext uri="{FF2B5EF4-FFF2-40B4-BE49-F238E27FC236}">
                <a16:creationId xmlns:a16="http://schemas.microsoft.com/office/drawing/2014/main" id="{8CDA0637-FA6F-1269-37AB-A380859D68BA}"/>
              </a:ext>
            </a:extLst>
          </p:cNvPr>
          <p:cNvSpPr txBox="1"/>
          <p:nvPr/>
        </p:nvSpPr>
        <p:spPr>
          <a:xfrm>
            <a:off x="2099103" y="1066650"/>
            <a:ext cx="875595" cy="369332"/>
          </a:xfrm>
          <a:prstGeom prst="rect">
            <a:avLst/>
          </a:prstGeom>
          <a:noFill/>
        </p:spPr>
        <p:txBody>
          <a:bodyPr wrap="square" rtlCol="0">
            <a:spAutoFit/>
          </a:bodyPr>
          <a:lstStyle/>
          <a:p>
            <a:r>
              <a:rPr lang="zh-CN" altLang="en-US" b="1" dirty="0">
                <a:solidFill>
                  <a:schemeClr val="accent1"/>
                </a:solidFill>
              </a:rPr>
              <a:t>适应症</a:t>
            </a:r>
          </a:p>
        </p:txBody>
      </p:sp>
      <p:sp>
        <p:nvSpPr>
          <p:cNvPr id="19" name="文本框 18">
            <a:extLst>
              <a:ext uri="{FF2B5EF4-FFF2-40B4-BE49-F238E27FC236}">
                <a16:creationId xmlns:a16="http://schemas.microsoft.com/office/drawing/2014/main" id="{01BAD0F8-488A-6F1D-2AF6-CF16475276F5}"/>
              </a:ext>
            </a:extLst>
          </p:cNvPr>
          <p:cNvSpPr txBox="1"/>
          <p:nvPr/>
        </p:nvSpPr>
        <p:spPr>
          <a:xfrm>
            <a:off x="2099103" y="2565808"/>
            <a:ext cx="1847155" cy="369332"/>
          </a:xfrm>
          <a:prstGeom prst="rect">
            <a:avLst/>
          </a:prstGeom>
          <a:noFill/>
        </p:spPr>
        <p:txBody>
          <a:bodyPr wrap="square" rtlCol="0">
            <a:spAutoFit/>
          </a:bodyPr>
          <a:lstStyle/>
          <a:p>
            <a:r>
              <a:rPr lang="zh-CN" altLang="en-US" b="1" dirty="0">
                <a:solidFill>
                  <a:schemeClr val="accent1"/>
                </a:solidFill>
              </a:rPr>
              <a:t>疾病基本情况</a:t>
            </a:r>
          </a:p>
        </p:txBody>
      </p:sp>
      <p:sp>
        <p:nvSpPr>
          <p:cNvPr id="21" name="文本框 20">
            <a:extLst>
              <a:ext uri="{FF2B5EF4-FFF2-40B4-BE49-F238E27FC236}">
                <a16:creationId xmlns:a16="http://schemas.microsoft.com/office/drawing/2014/main" id="{B170411B-42D4-BD24-F2D6-D221787DD2B2}"/>
              </a:ext>
            </a:extLst>
          </p:cNvPr>
          <p:cNvSpPr txBox="1"/>
          <p:nvPr/>
        </p:nvSpPr>
        <p:spPr>
          <a:xfrm>
            <a:off x="2099103" y="4467926"/>
            <a:ext cx="2061249" cy="369332"/>
          </a:xfrm>
          <a:prstGeom prst="rect">
            <a:avLst/>
          </a:prstGeom>
          <a:noFill/>
        </p:spPr>
        <p:txBody>
          <a:bodyPr wrap="square">
            <a:spAutoFit/>
          </a:bodyPr>
          <a:lstStyle/>
          <a:p>
            <a:r>
              <a:rPr lang="zh-CN" altLang="en-US" b="1" dirty="0">
                <a:solidFill>
                  <a:schemeClr val="accent1"/>
                </a:solidFill>
              </a:rPr>
              <a:t>用法用量</a:t>
            </a:r>
            <a:endParaRPr lang="zh-CN" altLang="en-US" b="1" dirty="0">
              <a:solidFill>
                <a:schemeClr val="accent1"/>
              </a:solidFill>
              <a:highlight>
                <a:srgbClr val="FFFF00"/>
              </a:highlight>
            </a:endParaRPr>
          </a:p>
        </p:txBody>
      </p:sp>
      <p:sp>
        <p:nvSpPr>
          <p:cNvPr id="22" name="文本框 21">
            <a:extLst>
              <a:ext uri="{FF2B5EF4-FFF2-40B4-BE49-F238E27FC236}">
                <a16:creationId xmlns:a16="http://schemas.microsoft.com/office/drawing/2014/main" id="{DA307129-81DC-C090-66C6-EE778E101F10}"/>
              </a:ext>
            </a:extLst>
          </p:cNvPr>
          <p:cNvSpPr txBox="1"/>
          <p:nvPr/>
        </p:nvSpPr>
        <p:spPr>
          <a:xfrm>
            <a:off x="0" y="6235208"/>
            <a:ext cx="5166273" cy="784830"/>
          </a:xfrm>
          <a:prstGeom prst="rect">
            <a:avLst/>
          </a:prstGeom>
          <a:noFill/>
        </p:spPr>
        <p:txBody>
          <a:bodyPr wrap="square" rtlCol="0">
            <a:spAutoFit/>
          </a:bodyPr>
          <a:lstStyle/>
          <a:p>
            <a:r>
              <a:rPr lang="zh-CN" altLang="en-US" sz="900" dirty="0"/>
              <a:t>数据来源</a:t>
            </a:r>
            <a:r>
              <a:rPr lang="en-US" altLang="zh-CN" sz="900" dirty="0"/>
              <a:t>:</a:t>
            </a:r>
          </a:p>
          <a:p>
            <a:pPr marL="228600" indent="-228600">
              <a:buFont typeface="+mj-lt"/>
              <a:buAutoNum type="arabicPeriod"/>
            </a:pPr>
            <a:r>
              <a:rPr lang="zh-CN" altLang="en-US" sz="900" dirty="0"/>
              <a:t>吸入性一氧化氮药品说明书</a:t>
            </a:r>
            <a:endParaRPr lang="en-US" altLang="zh-CN" sz="900" dirty="0"/>
          </a:p>
          <a:p>
            <a:pPr marL="228600" indent="-228600">
              <a:buFont typeface="+mj-lt"/>
              <a:buAutoNum type="arabicPeriod"/>
            </a:pPr>
            <a:r>
              <a:rPr lang="zh-CN" altLang="en-US" sz="900" dirty="0"/>
              <a:t>中华医学会儿科分会新生儿学组</a:t>
            </a:r>
            <a:r>
              <a:rPr lang="en-US" altLang="zh-CN" sz="900" dirty="0"/>
              <a:t>《</a:t>
            </a:r>
            <a:r>
              <a:rPr lang="zh-CN" altLang="en-US" sz="900" dirty="0"/>
              <a:t>新生儿肺动脉高压诊治专家共识</a:t>
            </a:r>
            <a:r>
              <a:rPr lang="en-US" altLang="zh-CN" sz="900" dirty="0"/>
              <a:t>》</a:t>
            </a:r>
          </a:p>
          <a:p>
            <a:pPr marL="228600" indent="-228600">
              <a:buFont typeface="+mj-lt"/>
              <a:buAutoNum type="arabicPeriod"/>
            </a:pPr>
            <a:r>
              <a:rPr lang="en-US" altLang="zh-CN" sz="900" dirty="0" err="1"/>
              <a:t>Pediatr</a:t>
            </a:r>
            <a:r>
              <a:rPr lang="en-US" altLang="zh-CN" sz="900" dirty="0"/>
              <a:t> </a:t>
            </a:r>
            <a:r>
              <a:rPr lang="en-US" altLang="zh-CN" sz="900" dirty="0" err="1"/>
              <a:t>Neonatol</a:t>
            </a:r>
            <a:r>
              <a:rPr lang="en-US" altLang="zh-CN" sz="900" dirty="0"/>
              <a:t> , 59 (1), 15-23  Feb 2018</a:t>
            </a:r>
          </a:p>
          <a:p>
            <a:endParaRPr lang="zh-CN" alt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C8C200C5-1341-3FE1-4223-C37842098718}"/>
              </a:ext>
            </a:extLst>
          </p:cNvPr>
          <p:cNvSpPr txBox="1"/>
          <p:nvPr/>
        </p:nvSpPr>
        <p:spPr>
          <a:xfrm>
            <a:off x="632200" y="1544578"/>
            <a:ext cx="920377"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cs typeface="Miriam" panose="020B0604020202020204" pitchFamily="34" charset="-79"/>
              </a:rPr>
              <a:t>02</a:t>
            </a:r>
            <a:endParaRPr lang="zh-CN" altLang="en-US" sz="4800" dirty="0">
              <a:solidFill>
                <a:schemeClr val="bg1"/>
              </a:solidFill>
              <a:latin typeface="Adobe 黑体 Std R" panose="020B0400000000000000" pitchFamily="34" charset="-122"/>
              <a:ea typeface="Adobe 黑体 Std R" panose="020B0400000000000000" pitchFamily="34" charset="-122"/>
            </a:endParaRPr>
          </a:p>
        </p:txBody>
      </p:sp>
      <p:sp>
        <p:nvSpPr>
          <p:cNvPr id="23" name="文本框 22">
            <a:extLst>
              <a:ext uri="{FF2B5EF4-FFF2-40B4-BE49-F238E27FC236}">
                <a16:creationId xmlns:a16="http://schemas.microsoft.com/office/drawing/2014/main" id="{D9BD40D7-28F0-9E5D-C0FA-E08B7574D2F6}"/>
              </a:ext>
            </a:extLst>
          </p:cNvPr>
          <p:cNvSpPr txBox="1"/>
          <p:nvPr/>
        </p:nvSpPr>
        <p:spPr>
          <a:xfrm>
            <a:off x="732391" y="768851"/>
            <a:ext cx="10617442" cy="3769045"/>
          </a:xfrm>
          <a:prstGeom prst="rect">
            <a:avLst/>
          </a:prstGeom>
          <a:noFill/>
        </p:spPr>
        <p:txBody>
          <a:bodyPr wrap="square">
            <a:spAutoFit/>
          </a:bodyPr>
          <a:lstStyle/>
          <a:p>
            <a:pPr>
              <a:lnSpc>
                <a:spcPts val="2000"/>
              </a:lnSpc>
            </a:pPr>
            <a:r>
              <a:rPr lang="en-US" altLang="zh-CN" sz="1200" b="1" dirty="0"/>
              <a:t>1</a:t>
            </a:r>
            <a:r>
              <a:rPr lang="zh-CN" altLang="en-US" sz="1200" b="1" dirty="0"/>
              <a:t>）药品说明书收载的安全性信息</a:t>
            </a:r>
            <a:endParaRPr lang="en-US" altLang="zh-CN" sz="1200" b="1" dirty="0">
              <a:solidFill>
                <a:schemeClr val="accent1"/>
              </a:solidFill>
            </a:endParaRPr>
          </a:p>
          <a:p>
            <a:pPr>
              <a:lnSpc>
                <a:spcPts val="2000"/>
              </a:lnSpc>
            </a:pPr>
            <a:endParaRPr lang="en-US" altLang="zh-CN" sz="1200" b="1" dirty="0"/>
          </a:p>
          <a:p>
            <a:pPr>
              <a:lnSpc>
                <a:spcPts val="2000"/>
              </a:lnSpc>
            </a:pPr>
            <a:endParaRPr lang="en-US" altLang="zh-CN" sz="1200" b="1" dirty="0"/>
          </a:p>
          <a:p>
            <a:pPr>
              <a:lnSpc>
                <a:spcPts val="2000"/>
              </a:lnSpc>
            </a:pPr>
            <a:endParaRPr lang="en-US" altLang="zh-CN" sz="1200" b="1" dirty="0"/>
          </a:p>
          <a:p>
            <a:pPr>
              <a:lnSpc>
                <a:spcPts val="2000"/>
              </a:lnSpc>
            </a:pPr>
            <a:endParaRPr lang="en-US" altLang="zh-CN" sz="1200" b="1" dirty="0"/>
          </a:p>
          <a:p>
            <a:pPr>
              <a:lnSpc>
                <a:spcPts val="2000"/>
              </a:lnSpc>
            </a:pPr>
            <a:endParaRPr lang="en-US" altLang="zh-CN" sz="1200" b="1" dirty="0"/>
          </a:p>
          <a:p>
            <a:pPr>
              <a:lnSpc>
                <a:spcPts val="2000"/>
              </a:lnSpc>
            </a:pPr>
            <a:endParaRPr lang="en-US" altLang="zh-CN" sz="1200" b="1" dirty="0"/>
          </a:p>
          <a:p>
            <a:pPr>
              <a:lnSpc>
                <a:spcPts val="2000"/>
              </a:lnSpc>
            </a:pPr>
            <a:endParaRPr lang="en-US" altLang="zh-CN" sz="1200" b="1" dirty="0"/>
          </a:p>
          <a:p>
            <a:pPr>
              <a:lnSpc>
                <a:spcPts val="2000"/>
              </a:lnSpc>
            </a:pPr>
            <a:endParaRPr lang="en-US" altLang="zh-CN" sz="1200" b="1" dirty="0"/>
          </a:p>
          <a:p>
            <a:pPr algn="just">
              <a:lnSpc>
                <a:spcPts val="1800"/>
              </a:lnSpc>
            </a:pPr>
            <a:endParaRPr lang="en-US" altLang="zh-CN" sz="1200" b="1" dirty="0"/>
          </a:p>
          <a:p>
            <a:pPr lvl="0" algn="just">
              <a:lnSpc>
                <a:spcPts val="1800"/>
              </a:lnSpc>
            </a:pPr>
            <a:r>
              <a:rPr lang="en-US" altLang="zh-CN" sz="1200" b="1" dirty="0"/>
              <a:t>2</a:t>
            </a:r>
            <a:r>
              <a:rPr lang="zh-CN" altLang="en-US" sz="1200" b="1" dirty="0"/>
              <a:t>）特别关注的不良反应</a:t>
            </a:r>
            <a:endParaRPr lang="en-US" altLang="zh-CN" sz="1200" b="1" dirty="0"/>
          </a:p>
          <a:p>
            <a:pPr>
              <a:lnSpc>
                <a:spcPts val="1800"/>
              </a:lnSpc>
            </a:pPr>
            <a:r>
              <a:rPr lang="zh-CN" altLang="en-US" sz="1200" b="1" dirty="0"/>
              <a:t>突然中断本品给药可能引起反跳现象，表现为氧合下降和中心静脉压升高</a:t>
            </a:r>
            <a:r>
              <a:rPr lang="en-US" altLang="zh-CN" sz="1200" b="1" dirty="0"/>
              <a:t>, </a:t>
            </a:r>
            <a:r>
              <a:rPr lang="zh-CN" altLang="en-US" sz="1200" b="1" dirty="0"/>
              <a:t>随后全身血压下降。本品治疗可能引起高铁血红蛋白水平增加</a:t>
            </a:r>
            <a:r>
              <a:rPr lang="zh-CN" altLang="en-US" sz="1200" b="1" dirty="0">
                <a:solidFill>
                  <a:schemeClr val="accent1"/>
                </a:solidFill>
              </a:rPr>
              <a:t>。</a:t>
            </a:r>
          </a:p>
          <a:p>
            <a:pPr lvl="0" algn="just">
              <a:lnSpc>
                <a:spcPts val="1800"/>
              </a:lnSpc>
            </a:pPr>
            <a:endParaRPr lang="en-US" altLang="zh-CN" sz="1200" b="1" dirty="0">
              <a:solidFill>
                <a:schemeClr val="accent1"/>
              </a:solidFill>
            </a:endParaRPr>
          </a:p>
          <a:p>
            <a:pPr algn="just">
              <a:lnSpc>
                <a:spcPts val="1800"/>
              </a:lnSpc>
            </a:pPr>
            <a:r>
              <a:rPr lang="en-US" altLang="zh-CN" sz="1200" b="1" dirty="0"/>
              <a:t>3</a:t>
            </a:r>
            <a:r>
              <a:rPr lang="zh-CN" altLang="en-US" sz="1200" b="1" dirty="0"/>
              <a:t>）</a:t>
            </a:r>
            <a:r>
              <a:rPr lang="zh-CN" altLang="zh-CN" sz="1200" b="1" dirty="0"/>
              <a:t>国外</a:t>
            </a:r>
            <a:r>
              <a:rPr lang="zh-CN" altLang="en-US" sz="1200" b="1" dirty="0"/>
              <a:t>报道的</a:t>
            </a:r>
            <a:r>
              <a:rPr lang="zh-CN" altLang="zh-CN" sz="1200" b="1" dirty="0"/>
              <a:t>不良反应发生情况</a:t>
            </a:r>
            <a:r>
              <a:rPr lang="zh-CN" altLang="en-US" sz="1200" b="1" dirty="0"/>
              <a:t>：</a:t>
            </a:r>
            <a:endParaRPr lang="zh-CN" altLang="zh-CN" sz="1200" b="1" dirty="0"/>
          </a:p>
          <a:p>
            <a:pPr lvl="0" algn="just">
              <a:lnSpc>
                <a:spcPts val="1800"/>
              </a:lnSpc>
            </a:pPr>
            <a:endParaRPr lang="zh-CN" altLang="en-US" sz="1200" b="1" dirty="0">
              <a:solidFill>
                <a:schemeClr val="accent1"/>
              </a:solidFill>
            </a:endParaRPr>
          </a:p>
        </p:txBody>
      </p:sp>
      <p:graphicFrame>
        <p:nvGraphicFramePr>
          <p:cNvPr id="21" name="表格 16">
            <a:extLst>
              <a:ext uri="{FF2B5EF4-FFF2-40B4-BE49-F238E27FC236}">
                <a16:creationId xmlns:a16="http://schemas.microsoft.com/office/drawing/2014/main" id="{0951F52B-A9F3-3DF3-FADF-40CF3F0D24DE}"/>
              </a:ext>
            </a:extLst>
          </p:cNvPr>
          <p:cNvGraphicFramePr>
            <a:graphicFrameLocks noGrp="1"/>
          </p:cNvGraphicFramePr>
          <p:nvPr>
            <p:extLst>
              <p:ext uri="{D42A27DB-BD31-4B8C-83A1-F6EECF244321}">
                <p14:modId xmlns:p14="http://schemas.microsoft.com/office/powerpoint/2010/main" val="1832729795"/>
              </p:ext>
            </p:extLst>
          </p:nvPr>
        </p:nvGraphicFramePr>
        <p:xfrm>
          <a:off x="1092388" y="1234741"/>
          <a:ext cx="10196976" cy="1891814"/>
        </p:xfrm>
        <a:graphic>
          <a:graphicData uri="http://schemas.openxmlformats.org/drawingml/2006/table">
            <a:tbl>
              <a:tblPr firstRow="1" bandRow="1">
                <a:tableStyleId>{5A111915-BE36-4E01-A7E5-04B1672EAD32}</a:tableStyleId>
              </a:tblPr>
              <a:tblGrid>
                <a:gridCol w="1871135">
                  <a:extLst>
                    <a:ext uri="{9D8B030D-6E8A-4147-A177-3AD203B41FA5}">
                      <a16:colId xmlns:a16="http://schemas.microsoft.com/office/drawing/2014/main" val="2953334986"/>
                    </a:ext>
                  </a:extLst>
                </a:gridCol>
                <a:gridCol w="1223039">
                  <a:extLst>
                    <a:ext uri="{9D8B030D-6E8A-4147-A177-3AD203B41FA5}">
                      <a16:colId xmlns:a16="http://schemas.microsoft.com/office/drawing/2014/main" val="2437280896"/>
                    </a:ext>
                  </a:extLst>
                </a:gridCol>
                <a:gridCol w="1043609">
                  <a:extLst>
                    <a:ext uri="{9D8B030D-6E8A-4147-A177-3AD203B41FA5}">
                      <a16:colId xmlns:a16="http://schemas.microsoft.com/office/drawing/2014/main" val="2471005469"/>
                    </a:ext>
                  </a:extLst>
                </a:gridCol>
                <a:gridCol w="1590261">
                  <a:extLst>
                    <a:ext uri="{9D8B030D-6E8A-4147-A177-3AD203B41FA5}">
                      <a16:colId xmlns:a16="http://schemas.microsoft.com/office/drawing/2014/main" val="2295755319"/>
                    </a:ext>
                  </a:extLst>
                </a:gridCol>
                <a:gridCol w="795130">
                  <a:extLst>
                    <a:ext uri="{9D8B030D-6E8A-4147-A177-3AD203B41FA5}">
                      <a16:colId xmlns:a16="http://schemas.microsoft.com/office/drawing/2014/main" val="252221078"/>
                    </a:ext>
                  </a:extLst>
                </a:gridCol>
                <a:gridCol w="1063487">
                  <a:extLst>
                    <a:ext uri="{9D8B030D-6E8A-4147-A177-3AD203B41FA5}">
                      <a16:colId xmlns:a16="http://schemas.microsoft.com/office/drawing/2014/main" val="3454161297"/>
                    </a:ext>
                  </a:extLst>
                </a:gridCol>
                <a:gridCol w="2610315">
                  <a:extLst>
                    <a:ext uri="{9D8B030D-6E8A-4147-A177-3AD203B41FA5}">
                      <a16:colId xmlns:a16="http://schemas.microsoft.com/office/drawing/2014/main" val="1596674372"/>
                    </a:ext>
                  </a:extLst>
                </a:gridCol>
              </a:tblGrid>
              <a:tr h="252434">
                <a:tc>
                  <a:txBody>
                    <a:bodyPr/>
                    <a:lstStyle/>
                    <a:p>
                      <a:pPr algn="ctr"/>
                      <a:r>
                        <a:rPr lang="zh-CN" altLang="en-US" sz="1200" dirty="0"/>
                        <a:t>系统器官分类</a:t>
                      </a:r>
                    </a:p>
                  </a:txBody>
                  <a:tcPr/>
                </a:tc>
                <a:tc>
                  <a:txBody>
                    <a:bodyPr/>
                    <a:lstStyle/>
                    <a:p>
                      <a:pPr algn="ctr"/>
                      <a:r>
                        <a:rPr lang="zh-CN" altLang="en-US" sz="1200" dirty="0"/>
                        <a:t>十分常见</a:t>
                      </a:r>
                    </a:p>
                  </a:txBody>
                  <a:tcPr/>
                </a:tc>
                <a:tc>
                  <a:txBody>
                    <a:bodyPr/>
                    <a:lstStyle/>
                    <a:p>
                      <a:pPr algn="ctr"/>
                      <a:r>
                        <a:rPr lang="zh-CN" altLang="en-US" sz="1200" dirty="0"/>
                        <a:t>常见</a:t>
                      </a:r>
                    </a:p>
                  </a:txBody>
                  <a:tcPr/>
                </a:tc>
                <a:tc>
                  <a:txBody>
                    <a:bodyPr/>
                    <a:lstStyle/>
                    <a:p>
                      <a:pPr algn="ctr"/>
                      <a:r>
                        <a:rPr lang="zh-CN" altLang="en-US" sz="1200" dirty="0"/>
                        <a:t>偶见</a:t>
                      </a:r>
                    </a:p>
                  </a:txBody>
                  <a:tcPr/>
                </a:tc>
                <a:tc>
                  <a:txBody>
                    <a:bodyPr/>
                    <a:lstStyle/>
                    <a:p>
                      <a:pPr algn="ctr"/>
                      <a:r>
                        <a:rPr lang="zh-CN" altLang="en-US" sz="1200" dirty="0"/>
                        <a:t>罕见</a:t>
                      </a:r>
                    </a:p>
                  </a:txBody>
                  <a:tcPr/>
                </a:tc>
                <a:tc>
                  <a:txBody>
                    <a:bodyPr/>
                    <a:lstStyle/>
                    <a:p>
                      <a:pPr algn="ctr"/>
                      <a:r>
                        <a:rPr lang="zh-CN" altLang="en-US" sz="1200" dirty="0"/>
                        <a:t>十分罕见</a:t>
                      </a:r>
                    </a:p>
                  </a:txBody>
                  <a:tcPr/>
                </a:tc>
                <a:tc>
                  <a:txBody>
                    <a:bodyPr/>
                    <a:lstStyle/>
                    <a:p>
                      <a:pPr algn="ctr"/>
                      <a:r>
                        <a:rPr lang="zh-CN" altLang="en-US" sz="1200" dirty="0"/>
                        <a:t>未知</a:t>
                      </a:r>
                    </a:p>
                  </a:txBody>
                  <a:tcPr/>
                </a:tc>
                <a:extLst>
                  <a:ext uri="{0D108BD9-81ED-4DB2-BD59-A6C34878D82A}">
                    <a16:rowId xmlns:a16="http://schemas.microsoft.com/office/drawing/2014/main" val="235020921"/>
                  </a:ext>
                </a:extLst>
              </a:tr>
              <a:tr h="306268">
                <a:tc>
                  <a:txBody>
                    <a:bodyPr/>
                    <a:lstStyle/>
                    <a:p>
                      <a:pPr algn="ctr"/>
                      <a:r>
                        <a:rPr lang="zh-CN" altLang="en-US" sz="1200" dirty="0"/>
                        <a:t>血液及淋巴系统疾病</a:t>
                      </a:r>
                    </a:p>
                  </a:txBody>
                  <a:tcPr anchor="ctr"/>
                </a:tc>
                <a:tc>
                  <a:txBody>
                    <a:bodyPr/>
                    <a:lstStyle/>
                    <a:p>
                      <a:pPr algn="ctr"/>
                      <a:r>
                        <a:rPr lang="zh-CN" altLang="en-US" sz="1200" dirty="0"/>
                        <a:t>血小板减少症</a:t>
                      </a:r>
                      <a:endParaRPr lang="zh-CN" altLang="en-US" sz="1200" baseline="30000" dirty="0"/>
                    </a:p>
                  </a:txBody>
                  <a:tcPr anchor="ctr"/>
                </a:tc>
                <a:tc>
                  <a:txBody>
                    <a:bodyPr/>
                    <a:lstStyle/>
                    <a:p>
                      <a:pPr algn="ctr"/>
                      <a:r>
                        <a:rPr lang="en-US" altLang="zh-CN" sz="1200" dirty="0"/>
                        <a:t>/</a:t>
                      </a:r>
                      <a:endParaRPr lang="zh-CN" altLang="en-US" sz="1200" dirty="0"/>
                    </a:p>
                  </a:txBody>
                  <a:tcPr anchor="ctr"/>
                </a:tc>
                <a:tc>
                  <a:txBody>
                    <a:bodyPr/>
                    <a:lstStyle/>
                    <a:p>
                      <a:pPr algn="ctr"/>
                      <a:r>
                        <a:rPr lang="zh-CN" altLang="en-US" sz="1200" dirty="0"/>
                        <a:t>高铁血红蛋白血症</a:t>
                      </a:r>
                      <a:endParaRPr lang="zh-CN" altLang="en-US" sz="1200" kern="1200" baseline="300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extLst>
                  <a:ext uri="{0D108BD9-81ED-4DB2-BD59-A6C34878D82A}">
                    <a16:rowId xmlns:a16="http://schemas.microsoft.com/office/drawing/2014/main" val="859524026"/>
                  </a:ext>
                </a:extLst>
              </a:tr>
              <a:tr h="299609">
                <a:tc>
                  <a:txBody>
                    <a:bodyPr/>
                    <a:lstStyle/>
                    <a:p>
                      <a:pPr algn="ctr"/>
                      <a:r>
                        <a:rPr lang="zh-CN" altLang="en-US" sz="1200" dirty="0"/>
                        <a:t>心脏器官疾病</a:t>
                      </a:r>
                    </a:p>
                  </a:txBody>
                  <a:tcPr anchor="ctr"/>
                </a:tc>
                <a:tc>
                  <a:txBody>
                    <a:bodyPr/>
                    <a:lstStyle/>
                    <a:p>
                      <a:pPr algn="ct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algn="ctr"/>
                      <a:r>
                        <a:rPr lang="zh-CN" altLang="en-US" sz="1200" dirty="0"/>
                        <a:t>心动过缓（突然中断治疗后）</a:t>
                      </a:r>
                    </a:p>
                  </a:txBody>
                  <a:tcPr anchor="ctr"/>
                </a:tc>
                <a:extLst>
                  <a:ext uri="{0D108BD9-81ED-4DB2-BD59-A6C34878D82A}">
                    <a16:rowId xmlns:a16="http://schemas.microsoft.com/office/drawing/2014/main" val="1321461667"/>
                  </a:ext>
                </a:extLst>
              </a:tr>
              <a:tr h="324549">
                <a:tc>
                  <a:txBody>
                    <a:bodyPr/>
                    <a:lstStyle/>
                    <a:p>
                      <a:pPr algn="ctr"/>
                      <a:r>
                        <a:rPr lang="zh-CN" altLang="en-US" sz="1200" dirty="0"/>
                        <a:t>血管与淋巴管类疾病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algn="ctr"/>
                      <a:r>
                        <a:rPr lang="zh-CN" altLang="en-US" sz="1200" dirty="0"/>
                        <a:t>低血压</a:t>
                      </a:r>
                      <a:endParaRPr lang="zh-CN" altLang="en-US" sz="1200" kern="1200" baseline="300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algn="ctr"/>
                      <a:endParaRPr lang="zh-CN" altLang="en-US" sz="1200" dirty="0"/>
                    </a:p>
                  </a:txBody>
                  <a:tcPr anchor="ctr"/>
                </a:tc>
                <a:extLst>
                  <a:ext uri="{0D108BD9-81ED-4DB2-BD59-A6C34878D82A}">
                    <a16:rowId xmlns:a16="http://schemas.microsoft.com/office/drawing/2014/main" val="1607044400"/>
                  </a:ext>
                </a:extLst>
              </a:tr>
              <a:tr h="359816">
                <a:tc>
                  <a:txBody>
                    <a:bodyPr/>
                    <a:lstStyle/>
                    <a:p>
                      <a:pPr algn="ctr"/>
                      <a:r>
                        <a:rPr lang="zh-CN" altLang="en-US" sz="1200" dirty="0"/>
                        <a:t>呼吸系统、胸及纵隔疾病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algn="ctr"/>
                      <a:r>
                        <a:rPr lang="zh-CN" altLang="en-US" sz="1200" dirty="0"/>
                        <a:t>肺不张</a:t>
                      </a:r>
                      <a:endParaRPr lang="zh-CN" altLang="en-US" sz="1200" kern="1200" baseline="300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algn="ctr"/>
                      <a:r>
                        <a:rPr lang="zh-CN" altLang="en-US" sz="1200" dirty="0"/>
                        <a:t>缺氧、呼吸困难、胸部不适、咽干</a:t>
                      </a:r>
                      <a:endParaRPr lang="zh-CN" altLang="en-US" sz="1200" kern="1200" baseline="30000" dirty="0">
                        <a:solidFill>
                          <a:schemeClr val="dk1"/>
                        </a:solidFill>
                        <a:latin typeface="+mn-lt"/>
                        <a:ea typeface="+mn-ea"/>
                        <a:cs typeface="+mn-cs"/>
                      </a:endParaRPr>
                    </a:p>
                  </a:txBody>
                  <a:tcPr anchor="ctr"/>
                </a:tc>
                <a:extLst>
                  <a:ext uri="{0D108BD9-81ED-4DB2-BD59-A6C34878D82A}">
                    <a16:rowId xmlns:a16="http://schemas.microsoft.com/office/drawing/2014/main" val="2740962607"/>
                  </a:ext>
                </a:extLst>
              </a:tr>
              <a:tr h="327252">
                <a:tc>
                  <a:txBody>
                    <a:bodyPr/>
                    <a:lstStyle/>
                    <a:p>
                      <a:pPr algn="ctr"/>
                      <a:r>
                        <a:rPr lang="zh-CN" altLang="en-US" sz="1200" dirty="0"/>
                        <a:t>各类神经系统疾病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a:t>
                      </a:r>
                      <a:endParaRPr lang="zh-CN" altLang="en-US" sz="1200" dirty="0"/>
                    </a:p>
                  </a:txBody>
                  <a:tcPr anchor="ctr"/>
                </a:tc>
                <a:tc>
                  <a:txBody>
                    <a:bodyPr/>
                    <a:lstStyle/>
                    <a:p>
                      <a:pPr algn="ctr"/>
                      <a:r>
                        <a:rPr lang="zh-CN" altLang="en-US" sz="1200" dirty="0"/>
                        <a:t>头痛、头晕</a:t>
                      </a:r>
                      <a:endParaRPr lang="zh-CN" altLang="en-US" sz="1200" kern="1200" baseline="30000" dirty="0">
                        <a:solidFill>
                          <a:schemeClr val="dk1"/>
                        </a:solidFill>
                        <a:latin typeface="+mn-lt"/>
                        <a:ea typeface="+mn-ea"/>
                        <a:cs typeface="+mn-cs"/>
                      </a:endParaRPr>
                    </a:p>
                  </a:txBody>
                  <a:tcPr anchor="ctr"/>
                </a:tc>
                <a:extLst>
                  <a:ext uri="{0D108BD9-81ED-4DB2-BD59-A6C34878D82A}">
                    <a16:rowId xmlns:a16="http://schemas.microsoft.com/office/drawing/2014/main" val="3637418919"/>
                  </a:ext>
                </a:extLst>
              </a:tr>
            </a:tbl>
          </a:graphicData>
        </a:graphic>
      </p:graphicFrame>
      <p:graphicFrame>
        <p:nvGraphicFramePr>
          <p:cNvPr id="19" name="表格 25">
            <a:extLst>
              <a:ext uri="{FF2B5EF4-FFF2-40B4-BE49-F238E27FC236}">
                <a16:creationId xmlns:a16="http://schemas.microsoft.com/office/drawing/2014/main" id="{97AD2DA9-BE8A-1F6B-BAC0-552519E19C18}"/>
              </a:ext>
            </a:extLst>
          </p:cNvPr>
          <p:cNvGraphicFramePr>
            <a:graphicFrameLocks noGrp="1"/>
          </p:cNvGraphicFramePr>
          <p:nvPr>
            <p:ph idx="1"/>
            <p:extLst>
              <p:ext uri="{D42A27DB-BD31-4B8C-83A1-F6EECF244321}">
                <p14:modId xmlns:p14="http://schemas.microsoft.com/office/powerpoint/2010/main" val="1219447114"/>
              </p:ext>
            </p:extLst>
          </p:nvPr>
        </p:nvGraphicFramePr>
        <p:xfrm>
          <a:off x="1092388" y="4302640"/>
          <a:ext cx="10198464" cy="1786509"/>
        </p:xfrm>
        <a:graphic>
          <a:graphicData uri="http://schemas.openxmlformats.org/drawingml/2006/table">
            <a:tbl>
              <a:tblPr firstRow="1" bandRow="1">
                <a:tableStyleId>{5A111915-BE36-4E01-A7E5-04B1672EAD32}</a:tableStyleId>
              </a:tblPr>
              <a:tblGrid>
                <a:gridCol w="1150735">
                  <a:extLst>
                    <a:ext uri="{9D8B030D-6E8A-4147-A177-3AD203B41FA5}">
                      <a16:colId xmlns:a16="http://schemas.microsoft.com/office/drawing/2014/main" val="165828822"/>
                    </a:ext>
                  </a:extLst>
                </a:gridCol>
                <a:gridCol w="1867519">
                  <a:extLst>
                    <a:ext uri="{9D8B030D-6E8A-4147-A177-3AD203B41FA5}">
                      <a16:colId xmlns:a16="http://schemas.microsoft.com/office/drawing/2014/main" val="882040783"/>
                    </a:ext>
                  </a:extLst>
                </a:gridCol>
                <a:gridCol w="7180210">
                  <a:extLst>
                    <a:ext uri="{9D8B030D-6E8A-4147-A177-3AD203B41FA5}">
                      <a16:colId xmlns:a16="http://schemas.microsoft.com/office/drawing/2014/main" val="3626021250"/>
                    </a:ext>
                  </a:extLst>
                </a:gridCol>
              </a:tblGrid>
              <a:tr h="279913">
                <a:tc>
                  <a:txBody>
                    <a:bodyPr/>
                    <a:lstStyle/>
                    <a:p>
                      <a:r>
                        <a:rPr lang="zh-CN" altLang="en-US" sz="1200" b="1" kern="1200" dirty="0">
                          <a:solidFill>
                            <a:schemeClr val="lt1"/>
                          </a:solidFill>
                        </a:rPr>
                        <a:t>发现阶段</a:t>
                      </a:r>
                      <a:endParaRPr lang="zh-CN" altLang="en-US" sz="1200" b="1" kern="1200" dirty="0">
                        <a:solidFill>
                          <a:schemeClr val="lt1"/>
                        </a:solidFill>
                        <a:latin typeface="+mn-lt"/>
                        <a:ea typeface="+mn-ea"/>
                        <a:cs typeface="+mn-cs"/>
                      </a:endParaRPr>
                    </a:p>
                  </a:txBody>
                  <a:tcPr/>
                </a:tc>
                <a:tc>
                  <a:txBody>
                    <a:bodyPr/>
                    <a:lstStyle/>
                    <a:p>
                      <a:r>
                        <a:rPr lang="zh-CN" altLang="en-US" sz="1200" b="1" kern="1200" dirty="0">
                          <a:solidFill>
                            <a:schemeClr val="lt1"/>
                          </a:solidFill>
                        </a:rPr>
                        <a:t>不良反应类型</a:t>
                      </a:r>
                      <a:endParaRPr lang="zh-CN" altLang="en-US" sz="1200" b="1" kern="1200" dirty="0">
                        <a:solidFill>
                          <a:schemeClr val="lt1"/>
                        </a:solidFill>
                        <a:latin typeface="+mn-lt"/>
                        <a:ea typeface="+mn-ea"/>
                        <a:cs typeface="+mn-cs"/>
                      </a:endParaRPr>
                    </a:p>
                  </a:txBody>
                  <a:tcPr/>
                </a:tc>
                <a:tc>
                  <a:txBody>
                    <a:bodyPr/>
                    <a:lstStyle/>
                    <a:p>
                      <a:r>
                        <a:rPr lang="zh-CN" altLang="en-US" sz="1200" b="1" kern="1200" dirty="0">
                          <a:solidFill>
                            <a:schemeClr val="lt1"/>
                          </a:solidFill>
                        </a:rPr>
                        <a:t>不良反应</a:t>
                      </a:r>
                      <a:endParaRPr lang="zh-CN" altLang="en-US" sz="1200" b="1" kern="1200" dirty="0">
                        <a:solidFill>
                          <a:schemeClr val="lt1"/>
                        </a:solidFill>
                        <a:latin typeface="+mn-lt"/>
                        <a:ea typeface="+mn-ea"/>
                        <a:cs typeface="+mn-cs"/>
                      </a:endParaRPr>
                    </a:p>
                  </a:txBody>
                  <a:tcPr/>
                </a:tc>
                <a:extLst>
                  <a:ext uri="{0D108BD9-81ED-4DB2-BD59-A6C34878D82A}">
                    <a16:rowId xmlns:a16="http://schemas.microsoft.com/office/drawing/2014/main" val="1515617041"/>
                  </a:ext>
                </a:extLst>
              </a:tr>
              <a:tr h="279913">
                <a:tc>
                  <a:txBody>
                    <a:bodyPr/>
                    <a:lstStyle/>
                    <a:p>
                      <a:r>
                        <a:rPr lang="zh-CN" altLang="en-US" sz="1200" kern="1200" dirty="0">
                          <a:solidFill>
                            <a:schemeClr val="dk1"/>
                          </a:solidFill>
                        </a:rPr>
                        <a:t>上市前研究</a:t>
                      </a:r>
                      <a:endParaRPr lang="zh-CN" altLang="en-US" sz="1200" kern="1200" dirty="0">
                        <a:solidFill>
                          <a:schemeClr val="dk1"/>
                        </a:solidFill>
                        <a:latin typeface="+mn-lt"/>
                        <a:ea typeface="+mn-ea"/>
                        <a:cs typeface="+mn-cs"/>
                      </a:endParaRPr>
                    </a:p>
                  </a:txBody>
                  <a:tcPr anchor="ctr"/>
                </a:tc>
                <a:tc>
                  <a:txBody>
                    <a:bodyPr/>
                    <a:lstStyle/>
                    <a:p>
                      <a:pPr algn="ctr"/>
                      <a:r>
                        <a:rPr lang="en-US" altLang="zh-CN" sz="1200" kern="1200" dirty="0">
                          <a:solidFill>
                            <a:schemeClr val="dk1"/>
                          </a:solidFill>
                        </a:rPr>
                        <a:t>/</a:t>
                      </a:r>
                      <a:endParaRPr lang="zh-CN" altLang="en-US" sz="1200" kern="1200" dirty="0">
                        <a:solidFill>
                          <a:schemeClr val="dk1"/>
                        </a:solidFill>
                        <a:latin typeface="+mn-lt"/>
                        <a:ea typeface="+mn-ea"/>
                        <a:cs typeface="+mn-cs"/>
                      </a:endParaRPr>
                    </a:p>
                  </a:txBody>
                  <a:tcPr/>
                </a:tc>
                <a:tc>
                  <a:txBody>
                    <a:bodyPr/>
                    <a:lstStyle/>
                    <a:p>
                      <a:r>
                        <a:rPr lang="zh-CN" altLang="zh-CN" sz="1200" kern="1200" dirty="0">
                          <a:solidFill>
                            <a:schemeClr val="dk1"/>
                          </a:solidFill>
                        </a:rPr>
                        <a:t>治疗组发生率高于安慰剂</a:t>
                      </a:r>
                      <a:r>
                        <a:rPr lang="en-US" altLang="zh-CN" sz="1200" kern="1200" dirty="0">
                          <a:solidFill>
                            <a:schemeClr val="dk1"/>
                          </a:solidFill>
                        </a:rPr>
                        <a:t>2%</a:t>
                      </a:r>
                      <a:r>
                        <a:rPr lang="zh-CN" altLang="zh-CN" sz="1200" kern="1200" dirty="0">
                          <a:solidFill>
                            <a:schemeClr val="dk1"/>
                          </a:solidFill>
                        </a:rPr>
                        <a:t>的仅有低血压（</a:t>
                      </a:r>
                      <a:r>
                        <a:rPr lang="en-US" altLang="zh-CN" sz="1200" kern="1200" dirty="0">
                          <a:solidFill>
                            <a:schemeClr val="dk1"/>
                          </a:solidFill>
                        </a:rPr>
                        <a:t>14%vs11%</a:t>
                      </a:r>
                      <a:r>
                        <a:rPr lang="zh-CN" altLang="zh-CN" sz="1200" kern="1200" dirty="0">
                          <a:solidFill>
                            <a:schemeClr val="dk1"/>
                          </a:solidFill>
                        </a:rPr>
                        <a:t>）</a:t>
                      </a:r>
                      <a:endParaRPr lang="zh-CN" altLang="en-US" sz="1200" kern="1200" dirty="0">
                        <a:solidFill>
                          <a:schemeClr val="dk1"/>
                        </a:solidFill>
                        <a:latin typeface="+mn-lt"/>
                        <a:ea typeface="+mn-ea"/>
                        <a:cs typeface="+mn-cs"/>
                      </a:endParaRPr>
                    </a:p>
                  </a:txBody>
                  <a:tcPr/>
                </a:tc>
                <a:extLst>
                  <a:ext uri="{0D108BD9-81ED-4DB2-BD59-A6C34878D82A}">
                    <a16:rowId xmlns:a16="http://schemas.microsoft.com/office/drawing/2014/main" val="1134278301"/>
                  </a:ext>
                </a:extLst>
              </a:tr>
              <a:tr h="293639">
                <a:tc rowSpan="3">
                  <a:txBody>
                    <a:bodyPr/>
                    <a:lstStyle/>
                    <a:p>
                      <a:r>
                        <a:rPr lang="zh-CN" altLang="en-US" sz="1200" kern="1200" dirty="0">
                          <a:solidFill>
                            <a:schemeClr val="dk1"/>
                          </a:solidFill>
                        </a:rPr>
                        <a:t>上市后</a:t>
                      </a:r>
                      <a:endParaRPr lang="zh-CN" altLang="en-US" sz="12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rPr>
                        <a:t>突然停药导致</a:t>
                      </a:r>
                      <a:r>
                        <a:rPr lang="zh-CN" altLang="en-US" sz="1200" kern="1200" dirty="0">
                          <a:solidFill>
                            <a:schemeClr val="dk1"/>
                          </a:solidFill>
                        </a:rPr>
                        <a:t>的</a:t>
                      </a:r>
                      <a:r>
                        <a:rPr lang="zh-CN" altLang="zh-CN" sz="1200" kern="1200" dirty="0">
                          <a:solidFill>
                            <a:schemeClr val="dk1"/>
                          </a:solidFill>
                        </a:rPr>
                        <a:t>不良反应</a:t>
                      </a:r>
                      <a:endParaRPr lang="zh-CN" altLang="zh-CN"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dk1"/>
                          </a:solidFill>
                        </a:rPr>
                        <a:t>主要有心动过缓、缺氧、低血压</a:t>
                      </a:r>
                      <a:endParaRPr lang="zh-CN" altLang="zh-CN" sz="1200" kern="1200" dirty="0">
                        <a:solidFill>
                          <a:schemeClr val="dk1"/>
                        </a:solidFill>
                        <a:latin typeface="+mn-lt"/>
                        <a:ea typeface="+mn-ea"/>
                        <a:cs typeface="+mn-cs"/>
                      </a:endParaRPr>
                    </a:p>
                  </a:txBody>
                  <a:tcPr/>
                </a:tc>
                <a:extLst>
                  <a:ext uri="{0D108BD9-81ED-4DB2-BD59-A6C34878D82A}">
                    <a16:rowId xmlns:a16="http://schemas.microsoft.com/office/drawing/2014/main" val="954821353"/>
                  </a:ext>
                </a:extLst>
              </a:tr>
              <a:tr h="466522">
                <a:tc vMerge="1">
                  <a:txBody>
                    <a:bodyPr/>
                    <a:lstStyle/>
                    <a:p>
                      <a:endParaRPr lang="zh-CN" altLang="en-US" sz="1200" kern="1200" dirty="0">
                        <a:solidFill>
                          <a:schemeClr val="dk1"/>
                        </a:solidFill>
                        <a:latin typeface="+mn-lt"/>
                        <a:ea typeface="+mn-ea"/>
                        <a:cs typeface="+mn-cs"/>
                      </a:endParaRPr>
                    </a:p>
                  </a:txBody>
                  <a:tcPr/>
                </a:tc>
                <a:tc>
                  <a:txBody>
                    <a:bodyPr/>
                    <a:lstStyle/>
                    <a:p>
                      <a:r>
                        <a:rPr lang="zh-CN" altLang="zh-CN" sz="1200" kern="1200" dirty="0">
                          <a:solidFill>
                            <a:schemeClr val="dk1"/>
                          </a:solidFill>
                        </a:rPr>
                        <a:t>不良反应</a:t>
                      </a:r>
                      <a:endParaRPr lang="zh-CN" altLang="en-US" sz="1200" kern="1200" dirty="0">
                        <a:solidFill>
                          <a:schemeClr val="dk1"/>
                        </a:solidFill>
                        <a:latin typeface="+mn-lt"/>
                        <a:ea typeface="+mn-ea"/>
                        <a:cs typeface="+mn-cs"/>
                      </a:endParaRPr>
                    </a:p>
                  </a:txBody>
                  <a:tcPr/>
                </a:tc>
                <a:tc>
                  <a:txBody>
                    <a:bodyPr/>
                    <a:lstStyle/>
                    <a:p>
                      <a:r>
                        <a:rPr lang="zh-CN" altLang="zh-CN" sz="1200" kern="1200" dirty="0">
                          <a:solidFill>
                            <a:schemeClr val="dk1"/>
                          </a:solidFill>
                        </a:rPr>
                        <a:t>主要有头痛、头晕、心脏呼吸骤停、缺氧、肺出血、肺性高血压、呼吸衰竭、高铁血红蛋白血症、血压降低、多器官功能不全综合征、心律降低等</a:t>
                      </a:r>
                      <a:endParaRPr lang="zh-CN" altLang="en-US" sz="1200" kern="1200" dirty="0">
                        <a:solidFill>
                          <a:schemeClr val="dk1"/>
                        </a:solidFill>
                        <a:latin typeface="+mn-lt"/>
                        <a:ea typeface="+mn-ea"/>
                        <a:cs typeface="+mn-cs"/>
                      </a:endParaRPr>
                    </a:p>
                  </a:txBody>
                  <a:tcPr/>
                </a:tc>
                <a:extLst>
                  <a:ext uri="{0D108BD9-81ED-4DB2-BD59-A6C34878D82A}">
                    <a16:rowId xmlns:a16="http://schemas.microsoft.com/office/drawing/2014/main" val="153293434"/>
                  </a:ext>
                </a:extLst>
              </a:tr>
              <a:tr h="466522">
                <a:tc vMerge="1">
                  <a:txBody>
                    <a:bodyPr/>
                    <a:lstStyle/>
                    <a:p>
                      <a:endParaRPr lang="zh-CN" altLang="en-US" sz="1200" kern="1200" dirty="0">
                        <a:solidFill>
                          <a:schemeClr val="dk1"/>
                        </a:solidFill>
                        <a:latin typeface="+mn-lt"/>
                        <a:ea typeface="+mn-ea"/>
                        <a:cs typeface="+mn-cs"/>
                      </a:endParaRPr>
                    </a:p>
                  </a:txBody>
                  <a:tcPr/>
                </a:tc>
                <a:tc>
                  <a:txBody>
                    <a:bodyPr/>
                    <a:lstStyle/>
                    <a:p>
                      <a:r>
                        <a:rPr lang="zh-CN" altLang="zh-CN" sz="1200" kern="1200" dirty="0">
                          <a:solidFill>
                            <a:schemeClr val="dk1"/>
                          </a:solidFill>
                        </a:rPr>
                        <a:t>严重不良反应</a:t>
                      </a:r>
                      <a:endParaRPr lang="zh-CN" altLang="en-US" sz="1200" kern="1200" dirty="0">
                        <a:solidFill>
                          <a:schemeClr val="dk1"/>
                        </a:solidFill>
                        <a:latin typeface="+mn-lt"/>
                        <a:ea typeface="+mn-ea"/>
                        <a:cs typeface="+mn-cs"/>
                      </a:endParaRPr>
                    </a:p>
                  </a:txBody>
                  <a:tcPr/>
                </a:tc>
                <a:tc>
                  <a:txBody>
                    <a:bodyPr/>
                    <a:lstStyle/>
                    <a:p>
                      <a:r>
                        <a:rPr lang="zh-CN" altLang="zh-CN" sz="1200" kern="1200" dirty="0">
                          <a:solidFill>
                            <a:schemeClr val="dk1"/>
                          </a:solidFill>
                        </a:rPr>
                        <a:t>主要有血氧饱和度降低、心脏停博、多器官功能不全综合征、缺氧、肺出血、新生儿心脏停博、呼吸衰竭、肺性高血压等</a:t>
                      </a:r>
                      <a:endParaRPr lang="zh-CN" altLang="en-US" sz="1200" kern="1200" dirty="0">
                        <a:solidFill>
                          <a:schemeClr val="dk1"/>
                        </a:solidFill>
                        <a:latin typeface="+mn-lt"/>
                        <a:ea typeface="+mn-ea"/>
                        <a:cs typeface="+mn-cs"/>
                      </a:endParaRPr>
                    </a:p>
                  </a:txBody>
                  <a:tcPr/>
                </a:tc>
                <a:extLst>
                  <a:ext uri="{0D108BD9-81ED-4DB2-BD59-A6C34878D82A}">
                    <a16:rowId xmlns:a16="http://schemas.microsoft.com/office/drawing/2014/main" val="3014745118"/>
                  </a:ext>
                </a:extLst>
              </a:tr>
            </a:tbl>
          </a:graphicData>
        </a:graphic>
      </p:graphicFrame>
      <p:sp>
        <p:nvSpPr>
          <p:cNvPr id="26" name="文本框 25">
            <a:extLst>
              <a:ext uri="{FF2B5EF4-FFF2-40B4-BE49-F238E27FC236}">
                <a16:creationId xmlns:a16="http://schemas.microsoft.com/office/drawing/2014/main" id="{9A86C881-3CD4-C683-64F4-C7D5D63E232B}"/>
              </a:ext>
            </a:extLst>
          </p:cNvPr>
          <p:cNvSpPr txBox="1"/>
          <p:nvPr/>
        </p:nvSpPr>
        <p:spPr>
          <a:xfrm>
            <a:off x="4044387" y="103916"/>
            <a:ext cx="3871295"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2  </a:t>
            </a:r>
            <a:r>
              <a:rPr lang="zh-CN" altLang="en-US" sz="2800" dirty="0">
                <a:solidFill>
                  <a:schemeClr val="bg1"/>
                </a:solidFill>
                <a:latin typeface="微软雅黑" panose="020B0503020204020204" pitchFamily="34" charset="-122"/>
                <a:ea typeface="微软雅黑" panose="020B0503020204020204" pitchFamily="34" charset="-122"/>
              </a:rPr>
              <a:t>安全性</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83BC29E9-DE05-E700-01E0-5601CB924DC7}"/>
              </a:ext>
            </a:extLst>
          </p:cNvPr>
          <p:cNvSpPr txBox="1"/>
          <p:nvPr/>
        </p:nvSpPr>
        <p:spPr>
          <a:xfrm>
            <a:off x="13797" y="6205019"/>
            <a:ext cx="12178203" cy="646331"/>
          </a:xfrm>
          <a:prstGeom prst="rect">
            <a:avLst/>
          </a:prstGeom>
          <a:solidFill>
            <a:schemeClr val="bg1"/>
          </a:solidFill>
        </p:spPr>
        <p:txBody>
          <a:bodyPr wrap="square" rtlCol="0">
            <a:spAutoFit/>
          </a:bodyPr>
          <a:lstStyle/>
          <a:p>
            <a:r>
              <a:rPr lang="zh-CN" altLang="en-US" sz="900" dirty="0"/>
              <a:t>  </a:t>
            </a:r>
            <a:endParaRPr lang="en-US" altLang="zh-CN" sz="900" dirty="0"/>
          </a:p>
          <a:p>
            <a:r>
              <a:rPr lang="zh-CN" altLang="en-US" sz="900" dirty="0"/>
              <a:t> 数据来源</a:t>
            </a:r>
            <a:endParaRPr lang="en-US" altLang="zh-CN" sz="900" dirty="0"/>
          </a:p>
          <a:p>
            <a:endParaRPr lang="en-US" altLang="zh-CN" sz="900" dirty="0"/>
          </a:p>
          <a:p>
            <a:pPr marL="228600" indent="-228600">
              <a:buFont typeface="+mj-lt"/>
              <a:buAutoNum type="arabicPeriod"/>
            </a:pPr>
            <a:r>
              <a:rPr lang="en-US" altLang="zh-CN" sz="900" dirty="0"/>
              <a:t>  </a:t>
            </a:r>
            <a:r>
              <a:rPr lang="zh-CN" altLang="en-US" sz="900" dirty="0"/>
              <a:t>吸入性一氧化氮药品说明书</a:t>
            </a:r>
            <a:endParaRPr lang="en-US" altLang="zh-CN" sz="900" dirty="0"/>
          </a:p>
        </p:txBody>
      </p:sp>
    </p:spTree>
    <p:extLst>
      <p:ext uri="{BB962C8B-B14F-4D97-AF65-F5344CB8AC3E}">
        <p14:creationId xmlns:p14="http://schemas.microsoft.com/office/powerpoint/2010/main" val="278780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837C9563-6284-0078-00DA-1241692B93F5}"/>
              </a:ext>
            </a:extLst>
          </p:cNvPr>
          <p:cNvSpPr txBox="1"/>
          <p:nvPr/>
        </p:nvSpPr>
        <p:spPr>
          <a:xfrm>
            <a:off x="586596" y="1518758"/>
            <a:ext cx="920377"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cs typeface="Miriam" panose="020B0604020202020204" pitchFamily="34" charset="-79"/>
              </a:rPr>
              <a:t>02</a:t>
            </a:r>
            <a:endParaRPr lang="zh-CN" altLang="en-US" sz="4800" dirty="0">
              <a:solidFill>
                <a:schemeClr val="bg1"/>
              </a:solidFill>
              <a:latin typeface="Adobe 黑体 Std R" panose="020B0400000000000000" pitchFamily="34" charset="-122"/>
              <a:ea typeface="Adobe 黑体 Std R" panose="020B0400000000000000" pitchFamily="34" charset="-122"/>
            </a:endParaRPr>
          </a:p>
        </p:txBody>
      </p:sp>
      <p:sp>
        <p:nvSpPr>
          <p:cNvPr id="6" name="文本框 5">
            <a:extLst>
              <a:ext uri="{FF2B5EF4-FFF2-40B4-BE49-F238E27FC236}">
                <a16:creationId xmlns:a16="http://schemas.microsoft.com/office/drawing/2014/main" id="{5064C5E3-9FCD-3A30-FCF4-B3C40D17F696}"/>
              </a:ext>
            </a:extLst>
          </p:cNvPr>
          <p:cNvSpPr txBox="1"/>
          <p:nvPr/>
        </p:nvSpPr>
        <p:spPr>
          <a:xfrm>
            <a:off x="1506973" y="1055965"/>
            <a:ext cx="8592316" cy="845616"/>
          </a:xfrm>
          <a:prstGeom prst="rect">
            <a:avLst/>
          </a:prstGeom>
          <a:noFill/>
        </p:spPr>
        <p:txBody>
          <a:bodyPr wrap="square" rtlCol="0">
            <a:spAutoFit/>
          </a:bodyPr>
          <a:lstStyle/>
          <a:p>
            <a:pPr>
              <a:lnSpc>
                <a:spcPts val="2000"/>
              </a:lnSpc>
            </a:pPr>
            <a:r>
              <a:rPr lang="zh-CN" altLang="en-US" sz="1500" b="1" dirty="0"/>
              <a:t>美国上市前关键性临床研究显示：</a:t>
            </a:r>
            <a:r>
              <a:rPr lang="zh-CN" altLang="en-US" sz="1500" b="1" dirty="0">
                <a:solidFill>
                  <a:srgbClr val="FF0000"/>
                </a:solidFill>
              </a:rPr>
              <a:t>本品不良反应的发生率与安慰剂近似，安全性好</a:t>
            </a:r>
            <a:r>
              <a:rPr lang="zh-CN" altLang="en-US" sz="1500" b="1" dirty="0">
                <a:solidFill>
                  <a:schemeClr val="accent1"/>
                </a:solidFill>
              </a:rPr>
              <a:t>。</a:t>
            </a:r>
            <a:endParaRPr lang="en-US" altLang="zh-CN" sz="1500" b="1" dirty="0">
              <a:solidFill>
                <a:schemeClr val="accent1"/>
              </a:solidFill>
            </a:endParaRPr>
          </a:p>
          <a:p>
            <a:pPr>
              <a:lnSpc>
                <a:spcPts val="2000"/>
              </a:lnSpc>
            </a:pPr>
            <a:endParaRPr lang="en-US" altLang="zh-CN" sz="1500" b="1" dirty="0"/>
          </a:p>
          <a:p>
            <a:pPr>
              <a:lnSpc>
                <a:spcPts val="2000"/>
              </a:lnSpc>
            </a:pPr>
            <a:r>
              <a:rPr lang="zh-CN" altLang="en-US" sz="1500" b="1" dirty="0"/>
              <a:t>日本上市后临床研究显示：</a:t>
            </a:r>
            <a:r>
              <a:rPr lang="zh-CN" altLang="en-US" sz="1500" b="1" dirty="0">
                <a:solidFill>
                  <a:schemeClr val="accent1"/>
                </a:solidFill>
              </a:rPr>
              <a:t>本品不良反应的发生率为</a:t>
            </a:r>
            <a:r>
              <a:rPr lang="en-US" altLang="zh-CN" sz="1500" b="1" dirty="0">
                <a:solidFill>
                  <a:schemeClr val="accent1"/>
                </a:solidFill>
              </a:rPr>
              <a:t>4.4%</a:t>
            </a:r>
            <a:r>
              <a:rPr lang="zh-CN" altLang="en-US" sz="1500" b="1" dirty="0">
                <a:solidFill>
                  <a:schemeClr val="accent1"/>
                </a:solidFill>
              </a:rPr>
              <a:t>。</a:t>
            </a:r>
            <a:endParaRPr lang="en-US" altLang="zh-CN" sz="1500" b="1" dirty="0">
              <a:solidFill>
                <a:schemeClr val="accent1"/>
              </a:solidFill>
            </a:endParaRPr>
          </a:p>
        </p:txBody>
      </p:sp>
      <p:graphicFrame>
        <p:nvGraphicFramePr>
          <p:cNvPr id="7" name="表格 7">
            <a:extLst>
              <a:ext uri="{FF2B5EF4-FFF2-40B4-BE49-F238E27FC236}">
                <a16:creationId xmlns:a16="http://schemas.microsoft.com/office/drawing/2014/main" id="{27047D44-DD28-D4B1-2F78-01FC823156C9}"/>
              </a:ext>
            </a:extLst>
          </p:cNvPr>
          <p:cNvGraphicFramePr>
            <a:graphicFrameLocks noGrp="1"/>
          </p:cNvGraphicFramePr>
          <p:nvPr>
            <p:extLst>
              <p:ext uri="{D42A27DB-BD31-4B8C-83A1-F6EECF244321}">
                <p14:modId xmlns:p14="http://schemas.microsoft.com/office/powerpoint/2010/main" val="3630903427"/>
              </p:ext>
            </p:extLst>
          </p:nvPr>
        </p:nvGraphicFramePr>
        <p:xfrm>
          <a:off x="714210" y="2396635"/>
          <a:ext cx="10777375" cy="2686426"/>
        </p:xfrm>
        <a:graphic>
          <a:graphicData uri="http://schemas.openxmlformats.org/drawingml/2006/table">
            <a:tbl>
              <a:tblPr firstRow="1" bandRow="1">
                <a:tableStyleId>{5A111915-BE36-4E01-A7E5-04B1672EAD32}</a:tableStyleId>
              </a:tblPr>
              <a:tblGrid>
                <a:gridCol w="1559296">
                  <a:extLst>
                    <a:ext uri="{9D8B030D-6E8A-4147-A177-3AD203B41FA5}">
                      <a16:colId xmlns:a16="http://schemas.microsoft.com/office/drawing/2014/main" val="233540782"/>
                    </a:ext>
                  </a:extLst>
                </a:gridCol>
                <a:gridCol w="4541823">
                  <a:extLst>
                    <a:ext uri="{9D8B030D-6E8A-4147-A177-3AD203B41FA5}">
                      <a16:colId xmlns:a16="http://schemas.microsoft.com/office/drawing/2014/main" val="3133335061"/>
                    </a:ext>
                  </a:extLst>
                </a:gridCol>
                <a:gridCol w="1981912">
                  <a:extLst>
                    <a:ext uri="{9D8B030D-6E8A-4147-A177-3AD203B41FA5}">
                      <a16:colId xmlns:a16="http://schemas.microsoft.com/office/drawing/2014/main" val="3362263414"/>
                    </a:ext>
                  </a:extLst>
                </a:gridCol>
                <a:gridCol w="2694344">
                  <a:extLst>
                    <a:ext uri="{9D8B030D-6E8A-4147-A177-3AD203B41FA5}">
                      <a16:colId xmlns:a16="http://schemas.microsoft.com/office/drawing/2014/main" val="3279338395"/>
                    </a:ext>
                  </a:extLst>
                </a:gridCol>
              </a:tblGrid>
              <a:tr h="304374">
                <a:tc>
                  <a:txBody>
                    <a:bodyPr/>
                    <a:lstStyle/>
                    <a:p>
                      <a:r>
                        <a:rPr lang="zh-CN" altLang="en-US" sz="1500" b="1" kern="1200" dirty="0">
                          <a:solidFill>
                            <a:schemeClr val="bg1"/>
                          </a:solidFill>
                        </a:rPr>
                        <a:t>研究名称</a:t>
                      </a:r>
                      <a:endParaRPr lang="zh-CN" altLang="en-US" sz="1500" b="1" kern="1200" dirty="0">
                        <a:solidFill>
                          <a:schemeClr val="bg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kern="1200" dirty="0">
                          <a:solidFill>
                            <a:schemeClr val="bg1"/>
                          </a:solidFill>
                        </a:rPr>
                        <a:t>研究背景</a:t>
                      </a:r>
                      <a:endParaRPr lang="zh-CN" altLang="en-US" sz="1500" kern="1200" dirty="0">
                        <a:solidFill>
                          <a:schemeClr val="bg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dirty="0">
                          <a:solidFill>
                            <a:schemeClr val="bg1"/>
                          </a:solidFill>
                        </a:rPr>
                        <a:t>研究类型</a:t>
                      </a:r>
                      <a:r>
                        <a:rPr lang="en-US" altLang="zh-CN" sz="1500" dirty="0">
                          <a:solidFill>
                            <a:schemeClr val="bg1"/>
                          </a:solidFill>
                        </a:rPr>
                        <a:t>/</a:t>
                      </a:r>
                      <a:r>
                        <a:rPr lang="zh-CN" altLang="en-US" sz="1500" dirty="0">
                          <a:solidFill>
                            <a:schemeClr val="bg1"/>
                          </a:solidFill>
                        </a:rPr>
                        <a:t>病例数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kern="1200" dirty="0">
                          <a:solidFill>
                            <a:schemeClr val="bg1"/>
                          </a:solidFill>
                        </a:rPr>
                        <a:t>不良反应</a:t>
                      </a:r>
                      <a:endParaRPr lang="zh-CN" altLang="en-US" sz="1500" kern="1200" dirty="0">
                        <a:solidFill>
                          <a:schemeClr val="bg1"/>
                        </a:solidFill>
                        <a:latin typeface="+mn-lt"/>
                        <a:ea typeface="+mn-ea"/>
                        <a:cs typeface="+mn-cs"/>
                      </a:endParaRPr>
                    </a:p>
                  </a:txBody>
                  <a:tcPr anchor="ctr"/>
                </a:tc>
                <a:extLst>
                  <a:ext uri="{0D108BD9-81ED-4DB2-BD59-A6C34878D82A}">
                    <a16:rowId xmlns:a16="http://schemas.microsoft.com/office/drawing/2014/main" val="2248735724"/>
                  </a:ext>
                </a:extLst>
              </a:tr>
              <a:tr h="760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tx1"/>
                          </a:solidFill>
                        </a:rPr>
                        <a:t>美国</a:t>
                      </a:r>
                      <a:endParaRPr lang="en-US" altLang="zh-CN" sz="14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1"/>
                          </a:solidFill>
                        </a:rPr>
                        <a:t>NINOS</a:t>
                      </a:r>
                      <a:r>
                        <a:rPr lang="zh-CN" altLang="en-US" sz="1400" b="1" kern="1200" dirty="0">
                          <a:solidFill>
                            <a:schemeClr val="tx1"/>
                          </a:solidFill>
                        </a:rPr>
                        <a:t>研究</a:t>
                      </a:r>
                      <a:r>
                        <a:rPr lang="en-US" altLang="zh-CN" sz="1400" b="1" kern="1200" baseline="30000" dirty="0">
                          <a:solidFill>
                            <a:schemeClr val="tx1"/>
                          </a:solidFill>
                        </a:rPr>
                        <a:t>1</a:t>
                      </a:r>
                      <a:endParaRPr lang="zh-CN" altLang="en-US" sz="1400" b="1" kern="1200" baseline="30000" dirty="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rPr>
                        <a:t>与安慰剂对照，观察本品</a:t>
                      </a:r>
                      <a:r>
                        <a:rPr lang="en-US" altLang="zh-CN" sz="1200" kern="1200" dirty="0">
                          <a:solidFill>
                            <a:schemeClr val="dk1"/>
                          </a:solidFill>
                        </a:rPr>
                        <a:t>是否减少常规治疗无效的低氧性呼吸衰竭患</a:t>
                      </a:r>
                      <a:r>
                        <a:rPr lang="zh-CN" altLang="en-US" sz="1200" kern="1200" dirty="0">
                          <a:solidFill>
                            <a:schemeClr val="dk1"/>
                          </a:solidFill>
                        </a:rPr>
                        <a:t>儿的</a:t>
                      </a:r>
                      <a:r>
                        <a:rPr lang="en-US" altLang="zh-CN" sz="1200" kern="1200" dirty="0">
                          <a:solidFill>
                            <a:schemeClr val="dk1"/>
                          </a:solidFill>
                        </a:rPr>
                        <a:t>死亡率和/或体外膜肺氧合（ECMO）的需要。</a:t>
                      </a:r>
                      <a:endParaRPr lang="en-US" altLang="zh-CN"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III</a:t>
                      </a:r>
                      <a:r>
                        <a:rPr lang="zh-CN" altLang="en-US" sz="1200" dirty="0"/>
                        <a:t>期</a:t>
                      </a:r>
                      <a:endParaRPr lang="en-US" altLang="zh-CN"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235</a:t>
                      </a:r>
                      <a:r>
                        <a:rPr lang="zh-CN" altLang="en-US" sz="1200" dirty="0"/>
                        <a:t>例</a:t>
                      </a:r>
                      <a:endParaRPr lang="en-US" altLang="zh-CN"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rPr>
                        <a:t>本品治疗与安慰剂相比，不良反应</a:t>
                      </a:r>
                      <a:r>
                        <a:rPr lang="zh-CN" altLang="zh-CN" sz="1200" kern="1200" dirty="0">
                          <a:solidFill>
                            <a:schemeClr val="dk1"/>
                          </a:solidFill>
                        </a:rPr>
                        <a:t>的发生率和严重程度均相似。</a:t>
                      </a:r>
                      <a:endParaRPr lang="en-US" altLang="zh-CN" sz="1200" kern="1200" dirty="0">
                        <a:solidFill>
                          <a:schemeClr val="dk1"/>
                        </a:solidFill>
                        <a:latin typeface="+mn-lt"/>
                        <a:ea typeface="+mn-ea"/>
                        <a:cs typeface="+mn-cs"/>
                      </a:endParaRPr>
                    </a:p>
                  </a:txBody>
                  <a:tcPr anchor="ctr"/>
                </a:tc>
                <a:extLst>
                  <a:ext uri="{0D108BD9-81ED-4DB2-BD59-A6C34878D82A}">
                    <a16:rowId xmlns:a16="http://schemas.microsoft.com/office/drawing/2014/main" val="4169143918"/>
                  </a:ext>
                </a:extLst>
              </a:tr>
              <a:tr h="747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tx1"/>
                          </a:solidFill>
                        </a:rPr>
                        <a:t>美国</a:t>
                      </a:r>
                      <a:endParaRPr lang="en-US" altLang="zh-CN" sz="14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1"/>
                          </a:solidFill>
                        </a:rPr>
                        <a:t>CINRGI</a:t>
                      </a:r>
                      <a:r>
                        <a:rPr lang="zh-CN" altLang="en-US" sz="1400" b="1" kern="1200" dirty="0">
                          <a:solidFill>
                            <a:schemeClr val="tx1"/>
                          </a:solidFill>
                        </a:rPr>
                        <a:t>研究</a:t>
                      </a:r>
                      <a:r>
                        <a:rPr lang="en-US" altLang="zh-CN" sz="1400" b="1" kern="1200" baseline="30000" dirty="0">
                          <a:solidFill>
                            <a:schemeClr val="tx1"/>
                          </a:solidFill>
                        </a:rPr>
                        <a:t>2</a:t>
                      </a:r>
                      <a:endParaRPr lang="en-US" altLang="zh-CN" sz="1400" b="1" kern="1200" baseline="30000" dirty="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rPr>
                        <a:t>与安慰剂对照，观察本品是否减少</a:t>
                      </a:r>
                      <a:r>
                        <a:rPr lang="en-US" altLang="zh-CN" sz="1200" kern="1200" dirty="0">
                          <a:solidFill>
                            <a:schemeClr val="dk1"/>
                          </a:solidFill>
                        </a:rPr>
                        <a:t>PPHN</a:t>
                      </a:r>
                      <a:r>
                        <a:rPr lang="zh-CN" altLang="en-US" sz="1200" kern="1200" dirty="0">
                          <a:solidFill>
                            <a:schemeClr val="dk1"/>
                          </a:solidFill>
                        </a:rPr>
                        <a:t>且</a:t>
                      </a:r>
                      <a:r>
                        <a:rPr lang="en-US" altLang="zh-CN" sz="1200" kern="1200" dirty="0">
                          <a:solidFill>
                            <a:schemeClr val="dk1"/>
                          </a:solidFill>
                        </a:rPr>
                        <a:t>OI</a:t>
                      </a:r>
                      <a:r>
                        <a:rPr lang="zh-CN" altLang="en-US" sz="1200" kern="1200" dirty="0">
                          <a:solidFill>
                            <a:schemeClr val="dk1"/>
                          </a:solidFill>
                        </a:rPr>
                        <a:t>≥</a:t>
                      </a:r>
                      <a:r>
                        <a:rPr lang="en-US" altLang="zh-CN" sz="1200" kern="1200" dirty="0">
                          <a:solidFill>
                            <a:schemeClr val="dk1"/>
                          </a:solidFill>
                        </a:rPr>
                        <a:t>25</a:t>
                      </a:r>
                      <a:r>
                        <a:rPr lang="zh-CN" altLang="en-US" sz="1200" kern="1200" dirty="0">
                          <a:solidFill>
                            <a:schemeClr val="dk1"/>
                          </a:solidFill>
                        </a:rPr>
                        <a:t>且的近足月新生儿的体外膜肺氧合的使用率。</a:t>
                      </a:r>
                      <a:endParaRPr lang="en-US" altLang="zh-CN"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III</a:t>
                      </a:r>
                      <a:r>
                        <a:rPr lang="zh-CN" altLang="en-US" sz="1200" dirty="0"/>
                        <a:t>期</a:t>
                      </a:r>
                      <a:endParaRPr lang="en-US" altLang="zh-CN"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186</a:t>
                      </a:r>
                      <a:r>
                        <a:rPr lang="zh-CN" altLang="en-US" sz="1200" dirty="0"/>
                        <a:t>例</a:t>
                      </a:r>
                      <a:endParaRPr lang="en-US" altLang="zh-CN" sz="1200" dirty="0"/>
                    </a:p>
                    <a:p>
                      <a:pPr algn="ctr"/>
                      <a:endParaRPr lang="zh-CN" altLang="en-US" sz="12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rPr>
                        <a:t>本品治疗组发生率高于安慰剂组超过2%的不良反应仅有低血（14%vs11%）</a:t>
                      </a:r>
                    </a:p>
                    <a:p>
                      <a:pPr algn="l"/>
                      <a:endParaRPr lang="zh-CN" altLang="en-US" sz="1200" kern="1200" dirty="0">
                        <a:solidFill>
                          <a:schemeClr val="dk1"/>
                        </a:solidFill>
                        <a:latin typeface="+mn-lt"/>
                        <a:ea typeface="+mn-ea"/>
                        <a:cs typeface="+mn-cs"/>
                      </a:endParaRPr>
                    </a:p>
                  </a:txBody>
                  <a:tcPr anchor="ctr"/>
                </a:tc>
                <a:extLst>
                  <a:ext uri="{0D108BD9-81ED-4DB2-BD59-A6C34878D82A}">
                    <a16:rowId xmlns:a16="http://schemas.microsoft.com/office/drawing/2014/main" val="1440737356"/>
                  </a:ext>
                </a:extLst>
              </a:tr>
              <a:tr h="858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tx1"/>
                          </a:solidFill>
                        </a:rPr>
                        <a:t>日本</a:t>
                      </a:r>
                      <a:endParaRPr lang="en-US" altLang="zh-CN" sz="14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tx1"/>
                          </a:solidFill>
                        </a:rPr>
                        <a:t>真实世界研究</a:t>
                      </a:r>
                      <a:r>
                        <a:rPr lang="en-US" altLang="zh-CN" sz="1400" b="1" kern="1200" baseline="30000" dirty="0">
                          <a:solidFill>
                            <a:schemeClr val="tx1"/>
                          </a:solidFill>
                        </a:rPr>
                        <a:t>3</a:t>
                      </a:r>
                    </a:p>
                    <a:p>
                      <a:pPr algn="l"/>
                      <a:endParaRPr lang="zh-CN" altLang="en-US" sz="1400" b="1" kern="1200" dirty="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rPr>
                        <a:t>比较吸入一氧化氮（</a:t>
                      </a:r>
                      <a:r>
                        <a:rPr lang="en-US" altLang="zh-CN" sz="1200" kern="1200" dirty="0" err="1">
                          <a:solidFill>
                            <a:schemeClr val="dk1"/>
                          </a:solidFill>
                        </a:rPr>
                        <a:t>iNO</a:t>
                      </a:r>
                      <a:r>
                        <a:rPr lang="zh-CN" altLang="en-US" sz="1200" kern="1200" dirty="0">
                          <a:solidFill>
                            <a:schemeClr val="dk1"/>
                          </a:solidFill>
                        </a:rPr>
                        <a:t>）对胎龄</a:t>
                      </a:r>
                      <a:r>
                        <a:rPr lang="en-US" altLang="zh-CN" sz="1200" kern="1200" dirty="0">
                          <a:solidFill>
                            <a:schemeClr val="dk1"/>
                          </a:solidFill>
                        </a:rPr>
                        <a:t>&lt;34</a:t>
                      </a:r>
                      <a:r>
                        <a:rPr lang="zh-CN" altLang="en-US" sz="1200" kern="1200" dirty="0">
                          <a:solidFill>
                            <a:schemeClr val="dk1"/>
                          </a:solidFill>
                        </a:rPr>
                        <a:t>周与≥</a:t>
                      </a:r>
                      <a:r>
                        <a:rPr lang="en-US" altLang="zh-CN" sz="1200" kern="1200" dirty="0">
                          <a:solidFill>
                            <a:schemeClr val="dk1"/>
                          </a:solidFill>
                        </a:rPr>
                        <a:t>34</a:t>
                      </a:r>
                      <a:r>
                        <a:rPr lang="zh-CN" altLang="en-US" sz="1200" kern="1200" dirty="0">
                          <a:solidFill>
                            <a:schemeClr val="dk1"/>
                          </a:solidFill>
                        </a:rPr>
                        <a:t>周的缺氧性呼吸衰竭合并肺动脉高压新生儿的的疗效与安全性。</a:t>
                      </a:r>
                    </a:p>
                    <a:p>
                      <a:pPr algn="l"/>
                      <a:endParaRPr lang="zh-CN" altLang="en-US" sz="1200" kern="1200" dirty="0">
                        <a:solidFill>
                          <a:schemeClr val="dk1"/>
                        </a:solidFill>
                        <a:latin typeface="+mn-lt"/>
                        <a:ea typeface="+mn-ea"/>
                        <a:cs typeface="+mn-cs"/>
                      </a:endParaRPr>
                    </a:p>
                  </a:txBody>
                  <a:tcPr anchor="ctr"/>
                </a:tc>
                <a:tc>
                  <a:txBody>
                    <a:bodyPr/>
                    <a:lstStyle/>
                    <a:p>
                      <a:pPr algn="ctr"/>
                      <a:r>
                        <a:rPr lang="zh-CN" altLang="en-US" sz="1200" dirty="0"/>
                        <a:t>上市后研究</a:t>
                      </a:r>
                      <a:endParaRPr lang="en-US" altLang="zh-CN" sz="1200" dirty="0"/>
                    </a:p>
                    <a:p>
                      <a:pPr algn="ctr"/>
                      <a:r>
                        <a:rPr lang="en-US" altLang="zh-CN" sz="1200" dirty="0"/>
                        <a:t>1441</a:t>
                      </a:r>
                      <a:r>
                        <a:rPr lang="zh-CN" altLang="en-US" sz="1200" dirty="0"/>
                        <a:t>例</a:t>
                      </a:r>
                      <a:endParaRPr lang="en-US" altLang="zh-CN" sz="1200" dirty="0"/>
                    </a:p>
                    <a:p>
                      <a:pPr algn="ctr"/>
                      <a:endParaRPr lang="zh-CN" altLang="en-US" sz="12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rPr>
                        <a:t>63</a:t>
                      </a:r>
                      <a:r>
                        <a:rPr lang="zh-CN" altLang="en-US" sz="1200" kern="1200" dirty="0">
                          <a:solidFill>
                            <a:schemeClr val="dk1"/>
                          </a:solidFill>
                        </a:rPr>
                        <a:t>例患者（</a:t>
                      </a:r>
                      <a:r>
                        <a:rPr lang="en-US" altLang="zh-CN" sz="1200" kern="1200" dirty="0">
                          <a:solidFill>
                            <a:schemeClr val="dk1"/>
                          </a:solidFill>
                        </a:rPr>
                        <a:t>4.4%</a:t>
                      </a:r>
                      <a:r>
                        <a:rPr lang="zh-CN" altLang="en-US" sz="1200" kern="1200" dirty="0">
                          <a:solidFill>
                            <a:schemeClr val="dk1"/>
                          </a:solidFill>
                        </a:rPr>
                        <a:t>）观察到</a:t>
                      </a:r>
                      <a:r>
                        <a:rPr lang="en-US" altLang="zh-CN" sz="1200" kern="1200" dirty="0">
                          <a:solidFill>
                            <a:schemeClr val="dk1"/>
                          </a:solidFill>
                        </a:rPr>
                        <a:t>84</a:t>
                      </a:r>
                      <a:r>
                        <a:rPr lang="zh-CN" altLang="en-US" sz="1200" kern="1200" dirty="0">
                          <a:solidFill>
                            <a:schemeClr val="dk1"/>
                          </a:solidFill>
                        </a:rPr>
                        <a:t>例不良反应，但不能排除部分不良反应为药物相互作用导致。</a:t>
                      </a:r>
                      <a:endParaRPr lang="en-US" altLang="zh-CN" sz="1200" kern="1200" dirty="0">
                        <a:solidFill>
                          <a:schemeClr val="dk1"/>
                        </a:solidFill>
                      </a:endParaRPr>
                    </a:p>
                    <a:p>
                      <a:pPr algn="l"/>
                      <a:endParaRPr lang="zh-CN" altLang="en-US" sz="1200" kern="1200" dirty="0">
                        <a:solidFill>
                          <a:schemeClr val="dk1"/>
                        </a:solidFill>
                        <a:latin typeface="+mn-lt"/>
                        <a:ea typeface="+mn-ea"/>
                        <a:cs typeface="+mn-cs"/>
                      </a:endParaRPr>
                    </a:p>
                  </a:txBody>
                  <a:tcPr anchor="ctr"/>
                </a:tc>
                <a:extLst>
                  <a:ext uri="{0D108BD9-81ED-4DB2-BD59-A6C34878D82A}">
                    <a16:rowId xmlns:a16="http://schemas.microsoft.com/office/drawing/2014/main" val="762550476"/>
                  </a:ext>
                </a:extLst>
              </a:tr>
            </a:tbl>
          </a:graphicData>
        </a:graphic>
      </p:graphicFrame>
      <p:sp>
        <p:nvSpPr>
          <p:cNvPr id="16" name="文本框 15">
            <a:extLst>
              <a:ext uri="{FF2B5EF4-FFF2-40B4-BE49-F238E27FC236}">
                <a16:creationId xmlns:a16="http://schemas.microsoft.com/office/drawing/2014/main" id="{1D4AA50F-D6C3-A57E-BF79-D42C5BF1D068}"/>
              </a:ext>
            </a:extLst>
          </p:cNvPr>
          <p:cNvSpPr txBox="1"/>
          <p:nvPr/>
        </p:nvSpPr>
        <p:spPr>
          <a:xfrm>
            <a:off x="4160352" y="121519"/>
            <a:ext cx="3871295"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2  </a:t>
            </a:r>
            <a:r>
              <a:rPr lang="zh-CN" altLang="en-US" sz="2800" dirty="0">
                <a:solidFill>
                  <a:schemeClr val="bg1"/>
                </a:solidFill>
                <a:latin typeface="微软雅黑" panose="020B0503020204020204" pitchFamily="34" charset="-122"/>
                <a:ea typeface="微软雅黑" panose="020B0503020204020204" pitchFamily="34" charset="-122"/>
              </a:rPr>
              <a:t>安全性</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C91D8AEA-556F-ADD7-942E-A1B56DC4CB70}"/>
              </a:ext>
            </a:extLst>
          </p:cNvPr>
          <p:cNvSpPr txBox="1"/>
          <p:nvPr/>
        </p:nvSpPr>
        <p:spPr>
          <a:xfrm>
            <a:off x="13797" y="6073170"/>
            <a:ext cx="12178203" cy="784830"/>
          </a:xfrm>
          <a:prstGeom prst="rect">
            <a:avLst/>
          </a:prstGeom>
          <a:solidFill>
            <a:schemeClr val="bg1"/>
          </a:solidFill>
        </p:spPr>
        <p:txBody>
          <a:bodyPr wrap="square" rtlCol="0">
            <a:spAutoFit/>
          </a:bodyPr>
          <a:lstStyle/>
          <a:p>
            <a:r>
              <a:rPr lang="zh-CN" altLang="en-US" sz="900" dirty="0"/>
              <a:t>  </a:t>
            </a:r>
            <a:endParaRPr lang="en-US" altLang="zh-CN" sz="900" dirty="0"/>
          </a:p>
          <a:p>
            <a:r>
              <a:rPr lang="zh-CN" altLang="en-US" sz="900" dirty="0"/>
              <a:t> 数据来源</a:t>
            </a:r>
            <a:endParaRPr lang="en-US" altLang="zh-CN" sz="900" dirty="0"/>
          </a:p>
          <a:p>
            <a:pPr marL="228600" indent="-228600" algn="just">
              <a:buFont typeface="+mj-lt"/>
              <a:buAutoNum type="arabicPeriod"/>
            </a:pPr>
            <a:r>
              <a:rPr lang="en-US" altLang="zh-CN" sz="900" dirty="0"/>
              <a:t>Stork E ,  </a:t>
            </a:r>
            <a:r>
              <a:rPr lang="en-US" altLang="zh-CN" sz="900" dirty="0" err="1"/>
              <a:t>Gorjanc</a:t>
            </a:r>
            <a:r>
              <a:rPr lang="en-US" altLang="zh-CN" sz="900" dirty="0"/>
              <a:t> E ,  </a:t>
            </a:r>
            <a:r>
              <a:rPr lang="en-US" altLang="zh-CN" sz="900" dirty="0" err="1"/>
              <a:t>Verter</a:t>
            </a:r>
            <a:r>
              <a:rPr lang="en-US" altLang="zh-CN" sz="900" dirty="0"/>
              <a:t> J , et al. Inhaled Nitric Oxide in Full-Term and Nearly Full-Term Infants with Hypoxic Respiratory Failure[J]. New England Journal of Medicine, 1997, 336(9):597-604.</a:t>
            </a:r>
          </a:p>
          <a:p>
            <a:pPr marL="228600" indent="-228600" algn="just">
              <a:buFont typeface="+mj-lt"/>
              <a:buAutoNum type="arabicPeriod"/>
            </a:pPr>
            <a:r>
              <a:rPr lang="zh-CN" altLang="en-US" sz="900" dirty="0"/>
              <a:t>Clark R . Low-dose nitric oxide therapy for persistent pulmonary hypertension of the newborn. Clinical Inhaled Nitric Oxide Research Group.[J]. N Engl J Med, 2000, 342</a:t>
            </a:r>
            <a:endParaRPr lang="en-US" altLang="zh-CN" sz="900" dirty="0"/>
          </a:p>
          <a:p>
            <a:pPr marL="228600" indent="-228600" algn="l">
              <a:buFont typeface="+mj-lt"/>
              <a:buAutoNum type="arabicPeriod"/>
            </a:pPr>
            <a:r>
              <a:rPr lang="en-US" altLang="zh-CN" sz="900" dirty="0"/>
              <a:t>Satoshi Suzuki, Efficacy of inhaled nitric oxide in neonates with hypoxic respiratory failure and pulmonary hypertension: the Japanese experience [J]. Journal of Perinatal Medicine, 2017-0040</a:t>
            </a:r>
          </a:p>
        </p:txBody>
      </p:sp>
    </p:spTree>
    <p:extLst>
      <p:ext uri="{BB962C8B-B14F-4D97-AF65-F5344CB8AC3E}">
        <p14:creationId xmlns:p14="http://schemas.microsoft.com/office/powerpoint/2010/main" val="311039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1">
            <a:extLst>
              <a:ext uri="{FF2B5EF4-FFF2-40B4-BE49-F238E27FC236}">
                <a16:creationId xmlns:a16="http://schemas.microsoft.com/office/drawing/2014/main" id="{EAF31C9E-21AD-2ABC-4BA2-4B466C05D4A9}"/>
              </a:ext>
            </a:extLst>
          </p:cNvPr>
          <p:cNvSpPr txBox="1"/>
          <p:nvPr/>
        </p:nvSpPr>
        <p:spPr>
          <a:xfrm>
            <a:off x="704695" y="933845"/>
            <a:ext cx="6935426" cy="4261936"/>
          </a:xfrm>
          <a:prstGeom prst="rect">
            <a:avLst/>
          </a:prstGeom>
          <a:noFill/>
        </p:spPr>
        <p:txBody>
          <a:bodyPr wrap="square" lIns="0" tIns="0" rIns="0" bIns="0" rtlCol="0">
            <a:spAutoFit/>
          </a:bodyPr>
          <a:lstStyle/>
          <a:p>
            <a:pPr marL="0">
              <a:lnSpc>
                <a:spcPct val="150000"/>
              </a:lnSpc>
              <a:spcBef>
                <a:spcPts val="255"/>
              </a:spcBef>
            </a:pPr>
            <a:r>
              <a:rPr lang="zh-CN" altLang="en-US" sz="1600" b="1" dirty="0"/>
              <a:t>临床指南/诊疗规范推荐：</a:t>
            </a:r>
            <a:r>
              <a:rPr lang="zh-CN" altLang="en-US" sz="1600" b="1" dirty="0">
                <a:solidFill>
                  <a:schemeClr val="accent1"/>
                </a:solidFill>
              </a:rPr>
              <a:t>在中国、欧美指南中，吸入性一氧化氮治疗均为新生儿持续性肺动脉高压的</a:t>
            </a:r>
            <a:r>
              <a:rPr lang="zh-CN" altLang="en-US" sz="1600" b="1" dirty="0">
                <a:solidFill>
                  <a:srgbClr val="FF0000"/>
                </a:solidFill>
              </a:rPr>
              <a:t>首选治疗方案（</a:t>
            </a:r>
            <a:r>
              <a:rPr lang="en-US" altLang="zh-CN" sz="1600" b="1" dirty="0">
                <a:solidFill>
                  <a:srgbClr val="FF0000"/>
                </a:solidFill>
              </a:rPr>
              <a:t>IA</a:t>
            </a:r>
            <a:r>
              <a:rPr lang="zh-CN" altLang="en-US" sz="1600" b="1" dirty="0">
                <a:solidFill>
                  <a:srgbClr val="FF0000"/>
                </a:solidFill>
              </a:rPr>
              <a:t>类推荐）</a:t>
            </a:r>
            <a:endParaRPr lang="en-US" altLang="zh-CN" sz="1600" b="1" dirty="0">
              <a:solidFill>
                <a:srgbClr val="FF0000"/>
              </a:solidFill>
            </a:endParaRPr>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a:p>
            <a:pPr marL="0">
              <a:lnSpc>
                <a:spcPts val="2000"/>
              </a:lnSpc>
              <a:spcBef>
                <a:spcPts val="255"/>
              </a:spcBef>
            </a:pPr>
            <a:endParaRPr lang="en-US" altLang="zh-CN" sz="1400" b="1" dirty="0"/>
          </a:p>
        </p:txBody>
      </p:sp>
      <p:graphicFrame>
        <p:nvGraphicFramePr>
          <p:cNvPr id="6" name="表格 6">
            <a:extLst>
              <a:ext uri="{FF2B5EF4-FFF2-40B4-BE49-F238E27FC236}">
                <a16:creationId xmlns:a16="http://schemas.microsoft.com/office/drawing/2014/main" id="{64717169-82F0-037E-8E0A-3E59799ECDD5}"/>
              </a:ext>
            </a:extLst>
          </p:cNvPr>
          <p:cNvGraphicFramePr>
            <a:graphicFrameLocks noGrp="1"/>
          </p:cNvGraphicFramePr>
          <p:nvPr>
            <p:extLst>
              <p:ext uri="{D42A27DB-BD31-4B8C-83A1-F6EECF244321}">
                <p14:modId xmlns:p14="http://schemas.microsoft.com/office/powerpoint/2010/main" val="989741707"/>
              </p:ext>
            </p:extLst>
          </p:nvPr>
        </p:nvGraphicFramePr>
        <p:xfrm>
          <a:off x="613005" y="2020220"/>
          <a:ext cx="7081426" cy="3545005"/>
        </p:xfrm>
        <a:graphic>
          <a:graphicData uri="http://schemas.openxmlformats.org/drawingml/2006/table">
            <a:tbl>
              <a:tblPr firstRow="1" bandRow="1">
                <a:tableStyleId>{5A111915-BE36-4E01-A7E5-04B1672EAD32}</a:tableStyleId>
              </a:tblPr>
              <a:tblGrid>
                <a:gridCol w="1420402">
                  <a:extLst>
                    <a:ext uri="{9D8B030D-6E8A-4147-A177-3AD203B41FA5}">
                      <a16:colId xmlns:a16="http://schemas.microsoft.com/office/drawing/2014/main" val="3916106537"/>
                    </a:ext>
                  </a:extLst>
                </a:gridCol>
                <a:gridCol w="4021696">
                  <a:extLst>
                    <a:ext uri="{9D8B030D-6E8A-4147-A177-3AD203B41FA5}">
                      <a16:colId xmlns:a16="http://schemas.microsoft.com/office/drawing/2014/main" val="1042863324"/>
                    </a:ext>
                  </a:extLst>
                </a:gridCol>
                <a:gridCol w="1639328">
                  <a:extLst>
                    <a:ext uri="{9D8B030D-6E8A-4147-A177-3AD203B41FA5}">
                      <a16:colId xmlns:a16="http://schemas.microsoft.com/office/drawing/2014/main" val="3803217808"/>
                    </a:ext>
                  </a:extLst>
                </a:gridCol>
              </a:tblGrid>
              <a:tr h="411740">
                <a:tc>
                  <a:txBody>
                    <a:bodyPr/>
                    <a:lstStyle/>
                    <a:p>
                      <a:pPr algn="ctr"/>
                      <a:r>
                        <a:rPr lang="zh-CN" altLang="en-US" sz="1400" dirty="0"/>
                        <a:t>机构</a:t>
                      </a:r>
                    </a:p>
                  </a:txBody>
                  <a:tcPr anchor="ctr"/>
                </a:tc>
                <a:tc>
                  <a:txBody>
                    <a:bodyPr/>
                    <a:lstStyle/>
                    <a:p>
                      <a:pPr algn="ctr"/>
                      <a:r>
                        <a:rPr lang="zh-CN" altLang="en-US" sz="1400" dirty="0"/>
                        <a:t>名称</a:t>
                      </a:r>
                    </a:p>
                  </a:txBody>
                  <a:tcPr anchor="ctr"/>
                </a:tc>
                <a:tc>
                  <a:txBody>
                    <a:bodyPr/>
                    <a:lstStyle/>
                    <a:p>
                      <a:pPr algn="ctr"/>
                      <a:r>
                        <a:rPr lang="zh-CN" altLang="en-US" sz="1400" dirty="0"/>
                        <a:t>推荐等级</a:t>
                      </a:r>
                      <a:r>
                        <a:rPr lang="en-US" altLang="zh-CN" sz="1400" dirty="0"/>
                        <a:t>/</a:t>
                      </a:r>
                      <a:r>
                        <a:rPr lang="zh-CN" altLang="en-US" sz="1400" dirty="0"/>
                        <a:t>评价</a:t>
                      </a:r>
                    </a:p>
                  </a:txBody>
                  <a:tcPr anchor="ctr"/>
                </a:tc>
                <a:extLst>
                  <a:ext uri="{0D108BD9-81ED-4DB2-BD59-A6C34878D82A}">
                    <a16:rowId xmlns:a16="http://schemas.microsoft.com/office/drawing/2014/main" val="2016432871"/>
                  </a:ext>
                </a:extLst>
              </a:tr>
              <a:tr h="746574">
                <a:tc>
                  <a:txBody>
                    <a:bodyPr/>
                    <a:lstStyle/>
                    <a:p>
                      <a:pPr algn="ctr"/>
                      <a:r>
                        <a:rPr lang="zh-CN" altLang="en-US" sz="1250" b="0" dirty="0">
                          <a:solidFill>
                            <a:schemeClr val="tx1"/>
                          </a:solidFill>
                        </a:rPr>
                        <a:t>中华医学会儿科分会新生儿学组</a:t>
                      </a:r>
                    </a:p>
                  </a:txBody>
                  <a:tcPr anchor="ctr"/>
                </a:tc>
                <a:tc>
                  <a:txBody>
                    <a:bodyPr/>
                    <a:lstStyle/>
                    <a:p>
                      <a:pPr algn="ctr"/>
                      <a:r>
                        <a:rPr lang="zh-CN" altLang="en-US" sz="1250" b="0" dirty="0">
                          <a:solidFill>
                            <a:schemeClr val="tx1"/>
                          </a:solidFill>
                        </a:rPr>
                        <a:t>新生儿肺动脉高压诊治专家共识</a:t>
                      </a:r>
                      <a:r>
                        <a:rPr lang="en-US" altLang="zh-CN" sz="1250" b="0" baseline="30000" dirty="0">
                          <a:solidFill>
                            <a:schemeClr val="tx1"/>
                          </a:solidFill>
                        </a:rPr>
                        <a:t>1</a:t>
                      </a:r>
                      <a:endParaRPr lang="zh-CN" altLang="en-US" sz="1250" b="0" baseline="30000" dirty="0">
                        <a:solidFill>
                          <a:schemeClr val="tx1"/>
                        </a:solidFill>
                      </a:endParaRPr>
                    </a:p>
                  </a:txBody>
                  <a:tcPr anchor="ctr"/>
                </a:tc>
                <a:tc>
                  <a:txBody>
                    <a:bodyPr/>
                    <a:lstStyle/>
                    <a:p>
                      <a:pPr algn="ctr"/>
                      <a:r>
                        <a:rPr lang="zh-CN" altLang="en-US" sz="1250" b="0" kern="1200" dirty="0">
                          <a:solidFill>
                            <a:schemeClr val="tx1"/>
                          </a:solidFill>
                        </a:rPr>
                        <a:t>一氧化氮属于足月或近足月儿</a:t>
                      </a:r>
                      <a:r>
                        <a:rPr lang="en-US" altLang="zh-CN" sz="1250" b="0" kern="1200" dirty="0">
                          <a:solidFill>
                            <a:schemeClr val="tx1"/>
                          </a:solidFill>
                        </a:rPr>
                        <a:t>PPHN</a:t>
                      </a:r>
                      <a:r>
                        <a:rPr lang="zh-CN" altLang="en-US" sz="1250" b="0" kern="1200" dirty="0">
                          <a:solidFill>
                            <a:schemeClr val="tx1"/>
                          </a:solidFill>
                        </a:rPr>
                        <a:t>的标准治疗手段</a:t>
                      </a:r>
                      <a:endParaRPr lang="tr-TR" altLang="zh-CN" sz="1250" b="0" kern="1200" dirty="0">
                        <a:solidFill>
                          <a:schemeClr val="tx1"/>
                        </a:solidFill>
                        <a:latin typeface="+mn-lt"/>
                        <a:ea typeface="+mn-ea"/>
                        <a:cs typeface="+mn-cs"/>
                      </a:endParaRPr>
                    </a:p>
                  </a:txBody>
                  <a:tcPr anchor="ctr"/>
                </a:tc>
                <a:extLst>
                  <a:ext uri="{0D108BD9-81ED-4DB2-BD59-A6C34878D82A}">
                    <a16:rowId xmlns:a16="http://schemas.microsoft.com/office/drawing/2014/main" val="3720273535"/>
                  </a:ext>
                </a:extLst>
              </a:tr>
              <a:tr h="580669">
                <a:tc>
                  <a:txBody>
                    <a:bodyPr/>
                    <a:lstStyle/>
                    <a:p>
                      <a:pPr algn="ctr"/>
                      <a:r>
                        <a:rPr lang="zh-CN" altLang="en-US" sz="1250" b="0" dirty="0">
                          <a:solidFill>
                            <a:schemeClr val="tx1"/>
                          </a:solidFill>
                        </a:rPr>
                        <a:t>中国医师协会新生儿科医师分会</a:t>
                      </a:r>
                    </a:p>
                  </a:txBody>
                  <a:tcPr anchor="ctr"/>
                </a:tc>
                <a:tc>
                  <a:txBody>
                    <a:bodyPr/>
                    <a:lstStyle/>
                    <a:p>
                      <a:pPr algn="ctr"/>
                      <a:r>
                        <a:rPr lang="zh-CN" altLang="en-US" sz="1250" b="0" dirty="0">
                          <a:solidFill>
                            <a:schemeClr val="tx1"/>
                          </a:solidFill>
                        </a:rPr>
                        <a:t>一氧化氮吸入治疗在新生儿重症监护病房的应用指南（</a:t>
                      </a:r>
                      <a:r>
                        <a:rPr lang="en-US" altLang="zh-CN" sz="1250" b="0" dirty="0">
                          <a:solidFill>
                            <a:schemeClr val="tx1"/>
                          </a:solidFill>
                        </a:rPr>
                        <a:t>2019</a:t>
                      </a:r>
                      <a:r>
                        <a:rPr lang="zh-CN" altLang="en-US" sz="1250" b="0" dirty="0">
                          <a:solidFill>
                            <a:schemeClr val="tx1"/>
                          </a:solidFill>
                        </a:rPr>
                        <a:t>版</a:t>
                      </a:r>
                      <a:r>
                        <a:rPr lang="en-US" altLang="zh-CN" sz="1250" b="0" dirty="0">
                          <a:solidFill>
                            <a:schemeClr val="tx1"/>
                          </a:solidFill>
                        </a:rPr>
                        <a:t>)</a:t>
                      </a:r>
                      <a:r>
                        <a:rPr lang="en-US" altLang="zh-CN" sz="1250" b="0" kern="1200" baseline="30000" dirty="0">
                          <a:solidFill>
                            <a:schemeClr val="tx1"/>
                          </a:solidFill>
                        </a:rPr>
                        <a:t>2</a:t>
                      </a:r>
                      <a:endParaRPr lang="zh-CN" altLang="en-US" sz="1250" b="0" kern="1200" baseline="30000" dirty="0">
                        <a:solidFill>
                          <a:schemeClr val="tx1"/>
                        </a:solidFill>
                        <a:latin typeface="+mn-lt"/>
                        <a:ea typeface="+mn-ea"/>
                        <a:cs typeface="+mn-cs"/>
                      </a:endParaRPr>
                    </a:p>
                  </a:txBody>
                  <a:tcPr anchor="ctr"/>
                </a:tc>
                <a:tc>
                  <a:txBody>
                    <a:bodyPr/>
                    <a:lstStyle/>
                    <a:p>
                      <a:pPr algn="ctr"/>
                      <a:r>
                        <a:rPr lang="zh-CN" altLang="en-US" sz="1250" b="0" kern="1200" dirty="0">
                          <a:solidFill>
                            <a:schemeClr val="tx1"/>
                          </a:solidFill>
                        </a:rPr>
                        <a:t>强推荐，高质量</a:t>
                      </a:r>
                      <a:endParaRPr lang="zh-CN" altLang="en-US" sz="1250" b="0" kern="1200" dirty="0">
                        <a:solidFill>
                          <a:schemeClr val="tx1"/>
                        </a:solidFill>
                        <a:latin typeface="+mn-lt"/>
                        <a:ea typeface="+mn-ea"/>
                        <a:cs typeface="+mn-cs"/>
                      </a:endParaRPr>
                    </a:p>
                  </a:txBody>
                  <a:tcPr anchor="ctr"/>
                </a:tc>
                <a:extLst>
                  <a:ext uri="{0D108BD9-81ED-4DB2-BD59-A6C34878D82A}">
                    <a16:rowId xmlns:a16="http://schemas.microsoft.com/office/drawing/2014/main" val="1050332959"/>
                  </a:ext>
                </a:extLst>
              </a:tr>
              <a:tr h="702342">
                <a:tc>
                  <a:txBody>
                    <a:bodyPr/>
                    <a:lstStyle/>
                    <a:p>
                      <a:pPr algn="ctr"/>
                      <a:r>
                        <a:rPr lang="zh-CN" altLang="en-US" sz="1250" b="0" kern="1200" dirty="0">
                          <a:solidFill>
                            <a:schemeClr val="tx1"/>
                          </a:solidFill>
                        </a:rPr>
                        <a:t>美国</a:t>
                      </a:r>
                      <a:r>
                        <a:rPr lang="en-US" altLang="zh-CN" sz="1250" b="0" kern="1200" dirty="0">
                          <a:solidFill>
                            <a:schemeClr val="tx1"/>
                          </a:solidFill>
                        </a:rPr>
                        <a:t>AHA/ATS</a:t>
                      </a:r>
                      <a:endParaRPr lang="en-US" altLang="zh-CN" sz="1250" b="0" kern="1200" dirty="0">
                        <a:solidFill>
                          <a:schemeClr val="tx1"/>
                        </a:solidFill>
                        <a:latin typeface="+mn-lt"/>
                        <a:ea typeface="+mn-ea"/>
                        <a:cs typeface="+mn-cs"/>
                      </a:endParaRPr>
                    </a:p>
                  </a:txBody>
                  <a:tcPr anchor="ctr"/>
                </a:tc>
                <a:tc>
                  <a:txBody>
                    <a:bodyPr/>
                    <a:lstStyle/>
                    <a:p>
                      <a:pPr algn="l"/>
                      <a:r>
                        <a:rPr lang="en-US" altLang="zh-CN" sz="1250" b="0" kern="1200" dirty="0">
                          <a:solidFill>
                            <a:schemeClr val="tx1"/>
                          </a:solidFill>
                        </a:rPr>
                        <a:t>Pediatric Pulmonary Hypertension: Guidelines From the American Heart Association and American Thoracic Society </a:t>
                      </a:r>
                      <a:r>
                        <a:rPr lang="en-US" altLang="zh-CN" sz="1250" b="0" kern="1200" baseline="30000" dirty="0">
                          <a:solidFill>
                            <a:schemeClr val="tx1"/>
                          </a:solidFill>
                        </a:rPr>
                        <a:t>3</a:t>
                      </a:r>
                      <a:endParaRPr lang="en-US" altLang="zh-CN" sz="1250" b="0" kern="1200" baseline="30000" dirty="0">
                        <a:solidFill>
                          <a:schemeClr val="tx1"/>
                        </a:solidFill>
                        <a:latin typeface="+mn-lt"/>
                        <a:ea typeface="+mn-ea"/>
                        <a:cs typeface="+mn-cs"/>
                      </a:endParaRPr>
                    </a:p>
                  </a:txBody>
                  <a:tcPr anchor="ctr"/>
                </a:tc>
                <a:tc>
                  <a:txBody>
                    <a:bodyPr/>
                    <a:lstStyle/>
                    <a:p>
                      <a:pPr algn="ctr"/>
                      <a:r>
                        <a:rPr lang="en-US" altLang="zh-CN" sz="1250" b="0" kern="1200" dirty="0">
                          <a:solidFill>
                            <a:schemeClr val="tx1"/>
                          </a:solidFill>
                        </a:rPr>
                        <a:t>IA</a:t>
                      </a:r>
                      <a:endParaRPr lang="zh-CN" altLang="en-US" sz="1250" b="0" kern="1200" dirty="0">
                        <a:solidFill>
                          <a:schemeClr val="tx1"/>
                        </a:solidFill>
                        <a:latin typeface="+mn-lt"/>
                        <a:ea typeface="+mn-ea"/>
                        <a:cs typeface="+mn-cs"/>
                      </a:endParaRPr>
                    </a:p>
                  </a:txBody>
                  <a:tcPr anchor="ctr"/>
                </a:tc>
                <a:extLst>
                  <a:ext uri="{0D108BD9-81ED-4DB2-BD59-A6C34878D82A}">
                    <a16:rowId xmlns:a16="http://schemas.microsoft.com/office/drawing/2014/main" val="2050256849"/>
                  </a:ext>
                </a:extLst>
              </a:tr>
              <a:tr h="1103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50" b="0" kern="1200" dirty="0">
                          <a:solidFill>
                            <a:schemeClr val="tx1"/>
                          </a:solidFill>
                        </a:rPr>
                        <a:t>欧洲</a:t>
                      </a:r>
                      <a:r>
                        <a:rPr lang="en-US" altLang="zh-CN" sz="1250" b="0" kern="1200" dirty="0">
                          <a:solidFill>
                            <a:schemeClr val="tx1"/>
                          </a:solidFill>
                        </a:rPr>
                        <a:t>AEPC, ESPR and ISHLT</a:t>
                      </a:r>
                      <a:endParaRPr lang="en-US" altLang="zh-CN" sz="1250" b="0" kern="1200" dirty="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50" b="0" kern="1200" dirty="0">
                          <a:solidFill>
                            <a:schemeClr val="tx1"/>
                          </a:solidFill>
                        </a:rPr>
                        <a:t>2019 updated consensus statement on the diagnosis and treatment of pediatric pulmonary hypertension: The European Pediatric Pulmonary Vascular Disease Network (EPPVDN), endorsed by AEPC, ESPR and ISHLT </a:t>
                      </a:r>
                      <a:r>
                        <a:rPr lang="en-US" altLang="zh-CN" sz="1250" b="0" kern="1200" baseline="30000" dirty="0">
                          <a:solidFill>
                            <a:schemeClr val="tx1"/>
                          </a:solidFill>
                        </a:rPr>
                        <a:t>4</a:t>
                      </a:r>
                      <a:endParaRPr lang="en-US" altLang="zh-CN" sz="1250" b="0" kern="1200" baseline="30000" dirty="0">
                        <a:solidFill>
                          <a:schemeClr val="tx1"/>
                        </a:solidFill>
                        <a:latin typeface="+mn-lt"/>
                        <a:ea typeface="+mn-ea"/>
                        <a:cs typeface="+mn-cs"/>
                      </a:endParaRPr>
                    </a:p>
                  </a:txBody>
                  <a:tcPr anchor="ctr"/>
                </a:tc>
                <a:tc>
                  <a:txBody>
                    <a:bodyPr/>
                    <a:lstStyle/>
                    <a:p>
                      <a:pPr algn="ctr"/>
                      <a:r>
                        <a:rPr lang="en-US" altLang="zh-CN" sz="1250" b="0" kern="1200" dirty="0">
                          <a:solidFill>
                            <a:schemeClr val="tx1"/>
                          </a:solidFill>
                        </a:rPr>
                        <a:t>IA</a:t>
                      </a:r>
                      <a:endParaRPr lang="zh-CN" altLang="en-US" sz="1250" b="0" kern="1200" dirty="0">
                        <a:solidFill>
                          <a:schemeClr val="tx1"/>
                        </a:solidFill>
                        <a:latin typeface="+mn-lt"/>
                        <a:ea typeface="+mn-ea"/>
                        <a:cs typeface="+mn-cs"/>
                      </a:endParaRPr>
                    </a:p>
                  </a:txBody>
                  <a:tcPr anchor="ctr"/>
                </a:tc>
                <a:extLst>
                  <a:ext uri="{0D108BD9-81ED-4DB2-BD59-A6C34878D82A}">
                    <a16:rowId xmlns:a16="http://schemas.microsoft.com/office/drawing/2014/main" val="4137909506"/>
                  </a:ext>
                </a:extLst>
              </a:tr>
            </a:tbl>
          </a:graphicData>
        </a:graphic>
      </p:graphicFrame>
      <p:pic>
        <p:nvPicPr>
          <p:cNvPr id="8" name="图片 7" descr="文本, 信件&#10;&#10;描述已自动生成">
            <a:extLst>
              <a:ext uri="{FF2B5EF4-FFF2-40B4-BE49-F238E27FC236}">
                <a16:creationId xmlns:a16="http://schemas.microsoft.com/office/drawing/2014/main" id="{77DE31FE-EE3A-0CB6-766E-7E586BF46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596" y="1125347"/>
            <a:ext cx="2651822" cy="3178010"/>
          </a:xfrm>
          <a:prstGeom prst="rect">
            <a:avLst/>
          </a:prstGeom>
          <a:ln>
            <a:noFill/>
          </a:ln>
          <a:effectLst>
            <a:outerShdw blurRad="190500" algn="tl" rotWithShape="0">
              <a:srgbClr val="000000">
                <a:alpha val="70000"/>
              </a:srgbClr>
            </a:outerShdw>
          </a:effectLst>
        </p:spPr>
      </p:pic>
      <p:sp>
        <p:nvSpPr>
          <p:cNvPr id="10" name="文本框 9">
            <a:extLst>
              <a:ext uri="{FF2B5EF4-FFF2-40B4-BE49-F238E27FC236}">
                <a16:creationId xmlns:a16="http://schemas.microsoft.com/office/drawing/2014/main" id="{61D5214F-8D9F-254C-80D1-709034FAE561}"/>
              </a:ext>
            </a:extLst>
          </p:cNvPr>
          <p:cNvSpPr txBox="1"/>
          <p:nvPr/>
        </p:nvSpPr>
        <p:spPr>
          <a:xfrm>
            <a:off x="7783050" y="4630556"/>
            <a:ext cx="4244913" cy="1102097"/>
          </a:xfrm>
          <a:prstGeom prst="rect">
            <a:avLst/>
          </a:prstGeom>
          <a:noFill/>
        </p:spPr>
        <p:txBody>
          <a:bodyPr wrap="square" rtlCol="0">
            <a:spAutoFit/>
          </a:bodyPr>
          <a:lstStyle/>
          <a:p>
            <a:pPr marL="0">
              <a:lnSpc>
                <a:spcPts val="2000"/>
              </a:lnSpc>
              <a:spcBef>
                <a:spcPts val="255"/>
              </a:spcBef>
            </a:pPr>
            <a:r>
              <a:rPr lang="zh-CN" altLang="en-US" sz="1400" dirty="0">
                <a:solidFill>
                  <a:schemeClr val="accent1"/>
                </a:solidFill>
              </a:rPr>
              <a:t>“本品已在境外上市，具备较为充分的临床研究证据及上市后应用资料，支持本品临床使用的安全性及有效性，并且，从目前获得的临床研究证据看，</a:t>
            </a:r>
            <a:r>
              <a:rPr lang="zh-CN" altLang="en-US" sz="1400" dirty="0">
                <a:solidFill>
                  <a:srgbClr val="FF0000"/>
                </a:solidFill>
              </a:rPr>
              <a:t>本品相比于其他治疗手段具有明显临床优势</a:t>
            </a:r>
            <a:r>
              <a:rPr lang="zh-CN" altLang="en-US" sz="1400" dirty="0">
                <a:solidFill>
                  <a:schemeClr val="accent1"/>
                </a:solidFill>
              </a:rPr>
              <a:t>。”</a:t>
            </a:r>
          </a:p>
        </p:txBody>
      </p:sp>
      <p:sp>
        <p:nvSpPr>
          <p:cNvPr id="16" name="文本框 15">
            <a:extLst>
              <a:ext uri="{FF2B5EF4-FFF2-40B4-BE49-F238E27FC236}">
                <a16:creationId xmlns:a16="http://schemas.microsoft.com/office/drawing/2014/main" id="{4418A5FC-01DD-7130-E807-C329D205BB4A}"/>
              </a:ext>
            </a:extLst>
          </p:cNvPr>
          <p:cNvSpPr txBox="1"/>
          <p:nvPr/>
        </p:nvSpPr>
        <p:spPr>
          <a:xfrm>
            <a:off x="4153718" y="97799"/>
            <a:ext cx="3871295"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3  </a:t>
            </a:r>
            <a:r>
              <a:rPr lang="zh-CN" altLang="en-US" sz="2800" dirty="0">
                <a:solidFill>
                  <a:schemeClr val="bg1"/>
                </a:solidFill>
                <a:latin typeface="微软雅黑" panose="020B0503020204020204" pitchFamily="34" charset="-122"/>
                <a:ea typeface="微软雅黑" panose="020B0503020204020204" pitchFamily="34" charset="-122"/>
              </a:rPr>
              <a:t>有效性</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4636DF9B-A9C6-B777-5886-A0B3DB447893}"/>
              </a:ext>
            </a:extLst>
          </p:cNvPr>
          <p:cNvSpPr txBox="1"/>
          <p:nvPr/>
        </p:nvSpPr>
        <p:spPr>
          <a:xfrm>
            <a:off x="0" y="5934670"/>
            <a:ext cx="12178203" cy="923330"/>
          </a:xfrm>
          <a:prstGeom prst="rect">
            <a:avLst/>
          </a:prstGeom>
          <a:solidFill>
            <a:schemeClr val="bg1"/>
          </a:solidFill>
        </p:spPr>
        <p:txBody>
          <a:bodyPr wrap="square" rtlCol="0">
            <a:spAutoFit/>
          </a:bodyPr>
          <a:lstStyle/>
          <a:p>
            <a:r>
              <a:rPr lang="zh-CN" altLang="en-US" sz="900" dirty="0"/>
              <a:t>  </a:t>
            </a:r>
            <a:endParaRPr lang="en-US" altLang="zh-CN" sz="900" dirty="0"/>
          </a:p>
          <a:p>
            <a:r>
              <a:rPr lang="zh-CN" altLang="en-US" sz="900" dirty="0"/>
              <a:t> 数据来源</a:t>
            </a:r>
            <a:endParaRPr lang="en-US" altLang="zh-CN" sz="900" dirty="0"/>
          </a:p>
          <a:p>
            <a:pPr marL="228600" indent="-228600">
              <a:buFont typeface="+mj-lt"/>
              <a:buAutoNum type="arabicPeriod"/>
            </a:pPr>
            <a:r>
              <a:rPr lang="zh-CN" altLang="en-US" sz="900" dirty="0"/>
              <a:t>中华儿科杂志</a:t>
            </a:r>
            <a:r>
              <a:rPr lang="en-US" altLang="zh-CN" sz="900" dirty="0"/>
              <a:t>.2017,55(3):163-168.</a:t>
            </a:r>
          </a:p>
          <a:p>
            <a:pPr marL="228600" indent="-228600">
              <a:buFont typeface="+mj-lt"/>
              <a:buAutoNum type="arabicPeriod"/>
            </a:pPr>
            <a:r>
              <a:rPr lang="en-US" altLang="zh-CN" sz="900" dirty="0"/>
              <a:t>《</a:t>
            </a:r>
            <a:r>
              <a:rPr lang="zh-CN" altLang="en-US" sz="900" dirty="0"/>
              <a:t>发育医学电子杂志 </a:t>
            </a:r>
            <a:r>
              <a:rPr lang="en-US" altLang="zh-CN" sz="900" dirty="0"/>
              <a:t>》.2019,7(4):241-248.</a:t>
            </a:r>
          </a:p>
          <a:p>
            <a:pPr marL="228600" indent="-228600">
              <a:buFont typeface="+mj-lt"/>
              <a:buAutoNum type="arabicPeriod"/>
            </a:pPr>
            <a:r>
              <a:rPr lang="en-US" altLang="zh-CN" sz="900" dirty="0"/>
              <a:t>Circulation. 2015 Nov 3.</a:t>
            </a:r>
          </a:p>
          <a:p>
            <a:pPr marL="228600" indent="-228600">
              <a:buFont typeface="+mj-lt"/>
              <a:buAutoNum type="arabicPeriod"/>
            </a:pPr>
            <a:r>
              <a:rPr lang="en-US" altLang="zh-CN" sz="900" dirty="0"/>
              <a:t>J Heart Lung Transplant. 2019 Sep;38(9):879-901</a:t>
            </a:r>
          </a:p>
        </p:txBody>
      </p:sp>
    </p:spTree>
    <p:extLst>
      <p:ext uri="{BB962C8B-B14F-4D97-AF65-F5344CB8AC3E}">
        <p14:creationId xmlns:p14="http://schemas.microsoft.com/office/powerpoint/2010/main" val="1376105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1">
            <a:extLst>
              <a:ext uri="{FF2B5EF4-FFF2-40B4-BE49-F238E27FC236}">
                <a16:creationId xmlns:a16="http://schemas.microsoft.com/office/drawing/2014/main" id="{EAF31C9E-21AD-2ABC-4BA2-4B466C05D4A9}"/>
              </a:ext>
            </a:extLst>
          </p:cNvPr>
          <p:cNvSpPr txBox="1"/>
          <p:nvPr/>
        </p:nvSpPr>
        <p:spPr>
          <a:xfrm>
            <a:off x="702045" y="806381"/>
            <a:ext cx="8546579" cy="331822"/>
          </a:xfrm>
          <a:prstGeom prst="rect">
            <a:avLst/>
          </a:prstGeom>
          <a:noFill/>
        </p:spPr>
        <p:txBody>
          <a:bodyPr wrap="square" lIns="0" tIns="0" rIns="0" bIns="0" rtlCol="0">
            <a:spAutoFit/>
          </a:bodyPr>
          <a:lstStyle/>
          <a:p>
            <a:pPr>
              <a:lnSpc>
                <a:spcPct val="150000"/>
              </a:lnSpc>
            </a:pPr>
            <a:r>
              <a:rPr lang="zh-CN" altLang="en-US" sz="1600" b="1" dirty="0"/>
              <a:t>美国上市前关键性临床临床研究：</a:t>
            </a:r>
            <a:r>
              <a:rPr lang="zh-CN" altLang="en-US" sz="1600" b="1" dirty="0">
                <a:solidFill>
                  <a:schemeClr val="accent1"/>
                </a:solidFill>
              </a:rPr>
              <a:t>吸入用一氧化氮能有效降低对体外膜肺氧合的需求</a:t>
            </a:r>
            <a:r>
              <a:rPr lang="en-US" altLang="zh-CN" sz="1600" b="1" dirty="0">
                <a:solidFill>
                  <a:schemeClr val="accent1"/>
                </a:solidFill>
              </a:rPr>
              <a:t>.</a:t>
            </a:r>
            <a:r>
              <a:rPr lang="zh-CN" altLang="en-US" sz="1600" b="1" dirty="0">
                <a:solidFill>
                  <a:schemeClr val="accent1"/>
                </a:solidFill>
              </a:rPr>
              <a:t>。</a:t>
            </a:r>
            <a:endParaRPr lang="en-US" altLang="zh-CN" sz="1400" b="1" dirty="0">
              <a:solidFill>
                <a:schemeClr val="accent1"/>
              </a:solidFill>
            </a:endParaRPr>
          </a:p>
        </p:txBody>
      </p:sp>
      <p:sp>
        <p:nvSpPr>
          <p:cNvPr id="14" name="文本框 13">
            <a:extLst>
              <a:ext uri="{FF2B5EF4-FFF2-40B4-BE49-F238E27FC236}">
                <a16:creationId xmlns:a16="http://schemas.microsoft.com/office/drawing/2014/main" id="{9DBE6EFB-1527-7996-CAA8-906F33135402}"/>
              </a:ext>
            </a:extLst>
          </p:cNvPr>
          <p:cNvSpPr txBox="1"/>
          <p:nvPr/>
        </p:nvSpPr>
        <p:spPr>
          <a:xfrm>
            <a:off x="622463" y="1498405"/>
            <a:ext cx="920377"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cs typeface="Miriam" panose="020B0604020202020204" pitchFamily="34" charset="-79"/>
              </a:rPr>
              <a:t>03</a:t>
            </a:r>
            <a:endParaRPr lang="zh-CN" altLang="en-US" sz="4800" dirty="0">
              <a:solidFill>
                <a:schemeClr val="bg1"/>
              </a:solidFill>
              <a:latin typeface="Adobe 黑体 Std R" panose="020B0400000000000000" pitchFamily="34" charset="-122"/>
              <a:ea typeface="Adobe 黑体 Std R" panose="020B0400000000000000" pitchFamily="34" charset="-122"/>
            </a:endParaRPr>
          </a:p>
        </p:txBody>
      </p:sp>
      <p:graphicFrame>
        <p:nvGraphicFramePr>
          <p:cNvPr id="16" name="表格 15">
            <a:extLst>
              <a:ext uri="{FF2B5EF4-FFF2-40B4-BE49-F238E27FC236}">
                <a16:creationId xmlns:a16="http://schemas.microsoft.com/office/drawing/2014/main" id="{512ABBB3-D38A-4453-CCC0-1438D6F278B1}"/>
              </a:ext>
            </a:extLst>
          </p:cNvPr>
          <p:cNvGraphicFramePr>
            <a:graphicFrameLocks noGrp="1"/>
          </p:cNvGraphicFramePr>
          <p:nvPr>
            <p:extLst>
              <p:ext uri="{D42A27DB-BD31-4B8C-83A1-F6EECF244321}">
                <p14:modId xmlns:p14="http://schemas.microsoft.com/office/powerpoint/2010/main" val="2720327343"/>
              </p:ext>
            </p:extLst>
          </p:nvPr>
        </p:nvGraphicFramePr>
        <p:xfrm>
          <a:off x="622463" y="1280901"/>
          <a:ext cx="11201716" cy="1920575"/>
        </p:xfrm>
        <a:graphic>
          <a:graphicData uri="http://schemas.openxmlformats.org/drawingml/2006/table">
            <a:tbl>
              <a:tblPr firstRow="1" bandRow="1">
                <a:tableStyleId>{5A111915-BE36-4E01-A7E5-04B1672EAD32}</a:tableStyleId>
              </a:tblPr>
              <a:tblGrid>
                <a:gridCol w="729259">
                  <a:extLst>
                    <a:ext uri="{9D8B030D-6E8A-4147-A177-3AD203B41FA5}">
                      <a16:colId xmlns:a16="http://schemas.microsoft.com/office/drawing/2014/main" val="2101320713"/>
                    </a:ext>
                  </a:extLst>
                </a:gridCol>
                <a:gridCol w="3259715">
                  <a:extLst>
                    <a:ext uri="{9D8B030D-6E8A-4147-A177-3AD203B41FA5}">
                      <a16:colId xmlns:a16="http://schemas.microsoft.com/office/drawing/2014/main" val="1523604817"/>
                    </a:ext>
                  </a:extLst>
                </a:gridCol>
                <a:gridCol w="1264649">
                  <a:extLst>
                    <a:ext uri="{9D8B030D-6E8A-4147-A177-3AD203B41FA5}">
                      <a16:colId xmlns:a16="http://schemas.microsoft.com/office/drawing/2014/main" val="675917275"/>
                    </a:ext>
                  </a:extLst>
                </a:gridCol>
                <a:gridCol w="1216927">
                  <a:extLst>
                    <a:ext uri="{9D8B030D-6E8A-4147-A177-3AD203B41FA5}">
                      <a16:colId xmlns:a16="http://schemas.microsoft.com/office/drawing/2014/main" val="3387886077"/>
                    </a:ext>
                  </a:extLst>
                </a:gridCol>
                <a:gridCol w="1055564">
                  <a:extLst>
                    <a:ext uri="{9D8B030D-6E8A-4147-A177-3AD203B41FA5}">
                      <a16:colId xmlns:a16="http://schemas.microsoft.com/office/drawing/2014/main" val="1348455156"/>
                    </a:ext>
                  </a:extLst>
                </a:gridCol>
                <a:gridCol w="3675602">
                  <a:extLst>
                    <a:ext uri="{9D8B030D-6E8A-4147-A177-3AD203B41FA5}">
                      <a16:colId xmlns:a16="http://schemas.microsoft.com/office/drawing/2014/main" val="3105362799"/>
                    </a:ext>
                  </a:extLst>
                </a:gridCol>
              </a:tblGrid>
              <a:tr h="354855">
                <a:tc rowSpan="2">
                  <a:txBody>
                    <a:bodyPr/>
                    <a:lstStyle/>
                    <a:p>
                      <a:pPr algn="ctr">
                        <a:lnSpc>
                          <a:spcPct val="150000"/>
                        </a:lnSpc>
                        <a:spcAft>
                          <a:spcPts val="0"/>
                        </a:spcAft>
                      </a:pPr>
                      <a:r>
                        <a:rPr lang="zh-CN" sz="1200" kern="100" dirty="0">
                          <a:effectLst/>
                        </a:rPr>
                        <a:t>研究</a:t>
                      </a:r>
                      <a:endParaRPr lang="zh-CN" sz="12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tc>
                <a:tc row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200" b="1" kern="100" dirty="0">
                          <a:solidFill>
                            <a:schemeClr val="lt1"/>
                          </a:solidFill>
                          <a:effectLst/>
                          <a:latin typeface="微软雅黑" panose="020B0503020204020204" pitchFamily="34" charset="-122"/>
                          <a:ea typeface="微软雅黑" panose="020B0503020204020204" pitchFamily="34" charset="-122"/>
                          <a:cs typeface="+mn-cs"/>
                        </a:rPr>
                        <a:t>研究目的</a:t>
                      </a:r>
                    </a:p>
                  </a:txBody>
                  <a:tcPr marL="51435" marR="51435" marT="0" marB="0" anchor="ctr"/>
                </a:tc>
                <a:tc gridSpan="2">
                  <a:txBody>
                    <a:bodyPr/>
                    <a:lstStyle/>
                    <a:p>
                      <a:pPr algn="ctr">
                        <a:lnSpc>
                          <a:spcPct val="150000"/>
                        </a:lnSpc>
                        <a:spcAft>
                          <a:spcPts val="0"/>
                        </a:spcAft>
                      </a:pPr>
                      <a:r>
                        <a:rPr lang="zh-CN" altLang="en-US" sz="1200" kern="100" dirty="0">
                          <a:effectLst/>
                        </a:rPr>
                        <a:t>主要终点：</a:t>
                      </a:r>
                      <a:r>
                        <a:rPr lang="zh-CN" sz="1200" kern="100" dirty="0">
                          <a:effectLst/>
                        </a:rPr>
                        <a:t>死亡和</a:t>
                      </a:r>
                      <a:r>
                        <a:rPr lang="en-US" sz="1200" kern="100" dirty="0">
                          <a:effectLst/>
                        </a:rPr>
                        <a:t>/</a:t>
                      </a:r>
                      <a:r>
                        <a:rPr lang="zh-CN" sz="1200" kern="100" dirty="0">
                          <a:effectLst/>
                        </a:rPr>
                        <a:t>或</a:t>
                      </a:r>
                      <a:r>
                        <a:rPr lang="en-US" sz="1200" kern="100" dirty="0">
                          <a:effectLst/>
                        </a:rPr>
                        <a:t>ECMO</a:t>
                      </a:r>
                      <a:r>
                        <a:rPr lang="zh-CN" sz="1200" kern="100" dirty="0">
                          <a:effectLst/>
                        </a:rPr>
                        <a:t>治疗</a:t>
                      </a:r>
                      <a:endParaRPr lang="zh-CN" sz="12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tc>
                <a:tc hMerge="1">
                  <a:txBody>
                    <a:bodyPr/>
                    <a:lstStyle/>
                    <a:p>
                      <a:endParaRPr lang="zh-CN" altLang="en-US"/>
                    </a:p>
                  </a:txBody>
                  <a:tcPr>
                    <a:solidFill>
                      <a:schemeClr val="bg2"/>
                    </a:solidFill>
                  </a:tcPr>
                </a:tc>
                <a:tc rowSpan="2">
                  <a:txBody>
                    <a:bodyPr/>
                    <a:lstStyle/>
                    <a:p>
                      <a:pPr algn="ctr">
                        <a:lnSpc>
                          <a:spcPct val="150000"/>
                        </a:lnSpc>
                        <a:spcAft>
                          <a:spcPts val="0"/>
                        </a:spcAft>
                      </a:pPr>
                      <a:r>
                        <a:rPr lang="en-US" sz="1200" kern="100" dirty="0">
                          <a:effectLst/>
                        </a:rPr>
                        <a:t>p</a:t>
                      </a:r>
                      <a:r>
                        <a:rPr lang="zh-CN" sz="1200" kern="100" dirty="0">
                          <a:effectLst/>
                        </a:rPr>
                        <a:t>值</a:t>
                      </a:r>
                      <a:endParaRPr lang="zh-CN" sz="12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tc>
                <a:tc rowSpan="2">
                  <a:txBody>
                    <a:bodyPr/>
                    <a:lstStyle/>
                    <a:p>
                      <a:pPr algn="ctr">
                        <a:lnSpc>
                          <a:spcPct val="150000"/>
                        </a:lnSpc>
                        <a:spcAft>
                          <a:spcPts val="0"/>
                        </a:spcAft>
                      </a:pPr>
                      <a:r>
                        <a:rPr lang="zh-CN" altLang="en-US" sz="1200" b="1" kern="100" dirty="0">
                          <a:solidFill>
                            <a:schemeClr val="lt1"/>
                          </a:solidFill>
                          <a:effectLst/>
                        </a:rPr>
                        <a:t>主要结果</a:t>
                      </a:r>
                      <a:endParaRPr lang="zh-CN" altLang="en-US" sz="1200" b="1" kern="100" dirty="0">
                        <a:solidFill>
                          <a:schemeClr val="lt1"/>
                        </a:solidFill>
                        <a:effectLst/>
                        <a:latin typeface="微软雅黑" panose="020B0503020204020204" pitchFamily="34" charset="-122"/>
                        <a:ea typeface="微软雅黑" panose="020B0503020204020204" pitchFamily="34" charset="-122"/>
                        <a:cs typeface="+mn-cs"/>
                      </a:endParaRPr>
                    </a:p>
                  </a:txBody>
                  <a:tcPr marL="51435" marR="51435" marT="0" marB="0" anchor="ctr"/>
                </a:tc>
                <a:extLst>
                  <a:ext uri="{0D108BD9-81ED-4DB2-BD59-A6C34878D82A}">
                    <a16:rowId xmlns:a16="http://schemas.microsoft.com/office/drawing/2014/main" val="1820575444"/>
                  </a:ext>
                </a:extLst>
              </a:tr>
              <a:tr h="241671">
                <a:tc vMerge="1">
                  <a:txBody>
                    <a:bodyPr/>
                    <a:lstStyle/>
                    <a:p>
                      <a:endParaRPr lang="zh-CN" altLang="en-US"/>
                    </a:p>
                  </a:txBody>
                  <a:tcPr>
                    <a:solidFill>
                      <a:schemeClr val="bg2"/>
                    </a:solidFill>
                  </a:tcPr>
                </a:tc>
                <a:tc vMerge="1">
                  <a:txBody>
                    <a:bodyPr/>
                    <a:lstStyle/>
                    <a:p>
                      <a:endParaRPr lang="zh-CN" altLang="en-US"/>
                    </a:p>
                  </a:txBody>
                  <a:tcPr/>
                </a:tc>
                <a:tc>
                  <a:txBody>
                    <a:bodyPr/>
                    <a:lstStyle/>
                    <a:p>
                      <a:pPr algn="ctr">
                        <a:lnSpc>
                          <a:spcPct val="150000"/>
                        </a:lnSpc>
                        <a:spcAft>
                          <a:spcPts val="0"/>
                        </a:spcAft>
                      </a:pPr>
                      <a:r>
                        <a:rPr lang="zh-CN" altLang="en-US" sz="1200" b="1" kern="100" dirty="0">
                          <a:solidFill>
                            <a:schemeClr val="bg1"/>
                          </a:solidFill>
                          <a:effectLst/>
                        </a:rPr>
                        <a:t>对照</a:t>
                      </a:r>
                      <a:endParaRPr lang="zh-CN" altLang="en-US" sz="1200" b="1" kern="100" dirty="0">
                        <a:solidFill>
                          <a:schemeClr val="bg1"/>
                        </a:solidFill>
                        <a:effectLst/>
                        <a:latin typeface="微软雅黑" panose="020B0503020204020204" pitchFamily="34" charset="-122"/>
                        <a:ea typeface="微软雅黑" panose="020B0503020204020204" pitchFamily="34" charset="-122"/>
                        <a:cs typeface="+mn-cs"/>
                      </a:endParaRPr>
                    </a:p>
                  </a:txBody>
                  <a:tcPr marL="51435" marR="51435" marT="0" marB="0" anchor="ctr">
                    <a:solidFill>
                      <a:schemeClr val="accent5"/>
                    </a:solidFill>
                  </a:tcPr>
                </a:tc>
                <a:tc>
                  <a:txBody>
                    <a:bodyPr/>
                    <a:lstStyle/>
                    <a:p>
                      <a:pPr algn="ctr">
                        <a:lnSpc>
                          <a:spcPct val="150000"/>
                        </a:lnSpc>
                        <a:spcAft>
                          <a:spcPts val="0"/>
                        </a:spcAft>
                      </a:pPr>
                      <a:r>
                        <a:rPr lang="zh-CN" altLang="en-US" sz="1200" b="1" kern="100" dirty="0">
                          <a:solidFill>
                            <a:schemeClr val="bg1"/>
                          </a:solidFill>
                          <a:effectLst/>
                        </a:rPr>
                        <a:t>吸入用</a:t>
                      </a:r>
                      <a:r>
                        <a:rPr lang="en-US" sz="1200" b="1" kern="100" dirty="0">
                          <a:solidFill>
                            <a:schemeClr val="bg1"/>
                          </a:solidFill>
                          <a:effectLst/>
                        </a:rPr>
                        <a:t>NO</a:t>
                      </a:r>
                      <a:endParaRPr lang="zh-CN" altLang="en-US" sz="1200" b="1" kern="100" dirty="0">
                        <a:solidFill>
                          <a:schemeClr val="bg1"/>
                        </a:solidFill>
                        <a:effectLst/>
                        <a:latin typeface="微软雅黑" panose="020B0503020204020204" pitchFamily="34" charset="-122"/>
                        <a:ea typeface="微软雅黑" panose="020B0503020204020204" pitchFamily="34" charset="-122"/>
                        <a:cs typeface="+mn-cs"/>
                      </a:endParaRPr>
                    </a:p>
                  </a:txBody>
                  <a:tcPr marL="51435" marR="51435" marT="0" marB="0" anchor="ctr">
                    <a:solidFill>
                      <a:schemeClr val="accent5"/>
                    </a:solidFill>
                  </a:tcPr>
                </a:tc>
                <a:tc vMerge="1">
                  <a:txBody>
                    <a:bodyPr/>
                    <a:lstStyle/>
                    <a:p>
                      <a:endParaRPr lang="zh-CN" altLang="en-US"/>
                    </a:p>
                  </a:txBody>
                  <a:tcPr>
                    <a:solidFill>
                      <a:schemeClr val="bg2"/>
                    </a:solidFill>
                  </a:tcPr>
                </a:tc>
                <a:tc vMerge="1">
                  <a:txBody>
                    <a:bodyPr/>
                    <a:lstStyle/>
                    <a:p>
                      <a:endParaRPr lang="zh-CN" altLang="en-US"/>
                    </a:p>
                  </a:txBody>
                  <a:tcPr/>
                </a:tc>
                <a:extLst>
                  <a:ext uri="{0D108BD9-81ED-4DB2-BD59-A6C34878D82A}">
                    <a16:rowId xmlns:a16="http://schemas.microsoft.com/office/drawing/2014/main" val="3681217503"/>
                  </a:ext>
                </a:extLst>
              </a:tr>
              <a:tr h="530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b="1" kern="1200" dirty="0">
                          <a:solidFill>
                            <a:schemeClr val="tx1"/>
                          </a:solidFill>
                        </a:rPr>
                        <a:t>美国</a:t>
                      </a:r>
                      <a:endParaRPr lang="en-US" altLang="zh-CN" sz="11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tx1"/>
                          </a:solidFill>
                        </a:rPr>
                        <a:t>NINOS</a:t>
                      </a:r>
                      <a:r>
                        <a:rPr lang="zh-CN" altLang="en-US" sz="1100" b="1" kern="1200" dirty="0">
                          <a:solidFill>
                            <a:schemeClr val="tx1"/>
                          </a:solidFill>
                        </a:rPr>
                        <a:t>研究</a:t>
                      </a:r>
                      <a:r>
                        <a:rPr lang="en-US" altLang="zh-CN" sz="1100" b="1" kern="1200" baseline="30000" dirty="0">
                          <a:solidFill>
                            <a:schemeClr val="tx1"/>
                          </a:solidFill>
                        </a:rPr>
                        <a:t>1</a:t>
                      </a:r>
                      <a:endParaRPr lang="zh-CN" altLang="en-US" sz="1100" b="1" kern="1200" baseline="30000" dirty="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lang="zh-CN" altLang="en-US" sz="1200" kern="1200" dirty="0">
                          <a:solidFill>
                            <a:schemeClr val="dk1"/>
                          </a:solidFill>
                          <a:latin typeface="+mn-lt"/>
                          <a:ea typeface="+mn-ea"/>
                          <a:cs typeface="+mn-cs"/>
                        </a:rPr>
                        <a:t>观察本品</a:t>
                      </a:r>
                      <a:r>
                        <a:rPr lang="en-US" altLang="zh-CN" sz="1200" kern="1200" dirty="0">
                          <a:solidFill>
                            <a:schemeClr val="dk1"/>
                          </a:solidFill>
                          <a:latin typeface="+mn-lt"/>
                          <a:ea typeface="+mn-ea"/>
                          <a:cs typeface="+mn-cs"/>
                        </a:rPr>
                        <a:t>是否减少常规治疗无效的低氧性呼吸衰竭患</a:t>
                      </a:r>
                      <a:r>
                        <a:rPr lang="zh-CN" altLang="en-US" sz="1200" kern="1200" dirty="0">
                          <a:solidFill>
                            <a:schemeClr val="dk1"/>
                          </a:solidFill>
                          <a:latin typeface="+mn-lt"/>
                          <a:ea typeface="+mn-ea"/>
                          <a:cs typeface="+mn-cs"/>
                        </a:rPr>
                        <a:t>儿的</a:t>
                      </a:r>
                      <a:r>
                        <a:rPr lang="en-US" altLang="zh-CN" sz="1200" kern="1200" dirty="0">
                          <a:solidFill>
                            <a:schemeClr val="dk1"/>
                          </a:solidFill>
                          <a:latin typeface="+mn-lt"/>
                          <a:ea typeface="+mn-ea"/>
                          <a:cs typeface="+mn-cs"/>
                        </a:rPr>
                        <a:t>死亡率和/或体外膜肺氧合（ECMO）的需要。</a:t>
                      </a:r>
                    </a:p>
                  </a:txBody>
                  <a:tcPr anchor="ctr"/>
                </a:tc>
                <a:tc>
                  <a:txBody>
                    <a:bodyPr/>
                    <a:lstStyle/>
                    <a:p>
                      <a:r>
                        <a:rPr lang="en-US" altLang="zh-CN" sz="1200" dirty="0"/>
                        <a:t>77</a:t>
                      </a:r>
                      <a:r>
                        <a:rPr lang="zh-CN" altLang="en-US" sz="1200" dirty="0"/>
                        <a:t>（</a:t>
                      </a:r>
                      <a:r>
                        <a:rPr lang="en-US" altLang="zh-CN" sz="1200" dirty="0"/>
                        <a:t>64%</a:t>
                      </a:r>
                      <a:r>
                        <a:rPr lang="zh-CN" altLang="en-US" sz="1200" dirty="0"/>
                        <a:t>）</a:t>
                      </a:r>
                    </a:p>
                  </a:txBody>
                  <a:tcPr marL="51435" marR="51435" marT="0" marB="0" anchor="ctr"/>
                </a:tc>
                <a:tc>
                  <a:txBody>
                    <a:bodyPr/>
                    <a:lstStyle/>
                    <a:p>
                      <a:r>
                        <a:rPr lang="en-US" altLang="zh-CN" sz="1200" dirty="0"/>
                        <a:t>52</a:t>
                      </a:r>
                      <a:r>
                        <a:rPr lang="zh-CN" altLang="en-US" sz="1200" dirty="0"/>
                        <a:t>（</a:t>
                      </a:r>
                      <a:r>
                        <a:rPr lang="en-US" altLang="zh-CN" sz="1200" dirty="0"/>
                        <a:t>46%</a:t>
                      </a:r>
                      <a:r>
                        <a:rPr lang="zh-CN" altLang="en-US" sz="1200" dirty="0"/>
                        <a:t>）</a:t>
                      </a:r>
                    </a:p>
                  </a:txBody>
                  <a:tcPr marL="51435" marR="51435" marT="0" marB="0" anchor="ctr"/>
                </a:tc>
                <a:tc>
                  <a:txBody>
                    <a:bodyPr/>
                    <a:lstStyle/>
                    <a:p>
                      <a:pPr algn="ctr"/>
                      <a:r>
                        <a:rPr lang="en-US" altLang="zh-CN" sz="1200" dirty="0"/>
                        <a:t>0.006</a:t>
                      </a:r>
                      <a:endParaRPr lang="zh-CN" altLang="en-US" sz="1200" dirty="0"/>
                    </a:p>
                  </a:txBody>
                  <a:tcPr marL="51435" marR="51435" marT="0" marB="0" anchor="ctr"/>
                </a:tc>
                <a:tc>
                  <a:txBody>
                    <a:bodyPr/>
                    <a:lstStyle/>
                    <a:p>
                      <a:pPr marL="0" indent="0">
                        <a:lnSpc>
                          <a:spcPct val="150000"/>
                        </a:lnSpc>
                        <a:buFont typeface="Wingdings" panose="05000000000000000000" pitchFamily="2" charset="2"/>
                        <a:buNone/>
                      </a:pPr>
                      <a:r>
                        <a:rPr lang="zh-CN" altLang="en-US" sz="1200" strike="noStrike" kern="1200" dirty="0">
                          <a:solidFill>
                            <a:schemeClr val="dk1"/>
                          </a:solidFill>
                        </a:rPr>
                        <a:t>与对照组相比，一氧化氮组的主要结局发生率（</a:t>
                      </a:r>
                      <a:r>
                        <a:rPr lang="en-US" altLang="zh-CN" sz="1200" strike="noStrike" kern="1200" dirty="0">
                          <a:solidFill>
                            <a:schemeClr val="dk1"/>
                          </a:solidFill>
                        </a:rPr>
                        <a:t>120</a:t>
                      </a:r>
                      <a:r>
                        <a:rPr lang="zh-CN" altLang="en-US" sz="1200" strike="noStrike" kern="1200" dirty="0">
                          <a:solidFill>
                            <a:schemeClr val="dk1"/>
                          </a:solidFill>
                        </a:rPr>
                        <a:t>天死亡或开始体外膜肺氧合）显著降低（</a:t>
                      </a:r>
                      <a:r>
                        <a:rPr lang="en-US" altLang="zh-CN" sz="1200" strike="noStrike" kern="1200" dirty="0">
                          <a:solidFill>
                            <a:schemeClr val="dk1"/>
                          </a:solidFill>
                        </a:rPr>
                        <a:t>46%</a:t>
                      </a:r>
                      <a:r>
                        <a:rPr lang="zh-CN" altLang="en-US" sz="1200" strike="noStrike" kern="1200" dirty="0">
                          <a:solidFill>
                            <a:schemeClr val="dk1"/>
                          </a:solidFill>
                        </a:rPr>
                        <a:t>对</a:t>
                      </a:r>
                      <a:r>
                        <a:rPr lang="en-US" altLang="zh-CN" sz="1200" strike="noStrike" kern="1200" dirty="0">
                          <a:solidFill>
                            <a:schemeClr val="dk1"/>
                          </a:solidFill>
                        </a:rPr>
                        <a:t>64%</a:t>
                      </a:r>
                      <a:r>
                        <a:rPr lang="zh-CN" altLang="en-US" sz="1200" strike="noStrike" kern="1200" dirty="0">
                          <a:solidFill>
                            <a:schemeClr val="dk1"/>
                          </a:solidFill>
                        </a:rPr>
                        <a:t>）</a:t>
                      </a:r>
                      <a:endParaRPr lang="en-US" altLang="zh-CN" sz="1200" strike="noStrike" kern="1200" dirty="0">
                        <a:solidFill>
                          <a:schemeClr val="dk1"/>
                        </a:solidFill>
                        <a:latin typeface="+mn-lt"/>
                        <a:ea typeface="+mn-ea"/>
                        <a:cs typeface="+mn-cs"/>
                      </a:endParaRPr>
                    </a:p>
                  </a:txBody>
                  <a:tcPr marL="51435" marR="51435" marT="0" marB="0" anchor="ctr"/>
                </a:tc>
                <a:extLst>
                  <a:ext uri="{0D108BD9-81ED-4DB2-BD59-A6C34878D82A}">
                    <a16:rowId xmlns:a16="http://schemas.microsoft.com/office/drawing/2014/main" val="657194610"/>
                  </a:ext>
                </a:extLst>
              </a:tr>
              <a:tr h="530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b="1" kern="1200" dirty="0">
                          <a:solidFill>
                            <a:schemeClr val="tx1"/>
                          </a:solidFill>
                        </a:rPr>
                        <a:t>美国</a:t>
                      </a:r>
                      <a:endParaRPr lang="en-US" altLang="zh-CN" sz="11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tx1"/>
                          </a:solidFill>
                        </a:rPr>
                        <a:t>CINRGI</a:t>
                      </a:r>
                      <a:r>
                        <a:rPr lang="zh-CN" altLang="en-US" sz="1100" b="1" kern="1200" dirty="0">
                          <a:solidFill>
                            <a:schemeClr val="tx1"/>
                          </a:solidFill>
                        </a:rPr>
                        <a:t>研究</a:t>
                      </a:r>
                      <a:r>
                        <a:rPr lang="en-US" altLang="zh-CN" sz="1100" b="1" kern="1200" baseline="30000" dirty="0">
                          <a:solidFill>
                            <a:schemeClr val="tx1"/>
                          </a:solidFill>
                        </a:rPr>
                        <a:t>2</a:t>
                      </a:r>
                      <a:endParaRPr lang="en-US" altLang="zh-CN" sz="1100" b="1" kern="1200" baseline="30000" dirty="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ts val="1900"/>
                        </a:lnSpc>
                        <a:spcBef>
                          <a:spcPts val="0"/>
                        </a:spcBef>
                        <a:spcAft>
                          <a:spcPts val="0"/>
                        </a:spcAft>
                        <a:buClrTx/>
                        <a:buSzTx/>
                        <a:buFontTx/>
                        <a:buNone/>
                        <a:tabLst/>
                        <a:defRPr/>
                      </a:pPr>
                      <a:r>
                        <a:rPr lang="zh-CN" altLang="en-US" sz="1200" kern="1200" dirty="0">
                          <a:solidFill>
                            <a:schemeClr val="dk1"/>
                          </a:solidFill>
                          <a:latin typeface="+mn-lt"/>
                          <a:ea typeface="+mn-ea"/>
                          <a:cs typeface="+mn-cs"/>
                        </a:rPr>
                        <a:t>观察本品是否减少</a:t>
                      </a:r>
                      <a:r>
                        <a:rPr lang="en-US" altLang="zh-CN" sz="1200" kern="1200" dirty="0">
                          <a:solidFill>
                            <a:schemeClr val="dk1"/>
                          </a:solidFill>
                          <a:latin typeface="+mn-lt"/>
                          <a:ea typeface="+mn-ea"/>
                          <a:cs typeface="+mn-cs"/>
                        </a:rPr>
                        <a:t>PPHN</a:t>
                      </a:r>
                      <a:r>
                        <a:rPr lang="zh-CN" altLang="en-US" sz="1200" kern="1200" dirty="0">
                          <a:solidFill>
                            <a:schemeClr val="dk1"/>
                          </a:solidFill>
                          <a:latin typeface="+mn-lt"/>
                          <a:ea typeface="+mn-ea"/>
                          <a:cs typeface="+mn-cs"/>
                        </a:rPr>
                        <a:t>且</a:t>
                      </a:r>
                      <a:r>
                        <a:rPr lang="en-US" altLang="zh-CN" sz="1200" kern="1200" dirty="0">
                          <a:solidFill>
                            <a:schemeClr val="dk1"/>
                          </a:solidFill>
                          <a:latin typeface="+mn-lt"/>
                          <a:ea typeface="+mn-ea"/>
                          <a:cs typeface="+mn-cs"/>
                        </a:rPr>
                        <a:t>OI</a:t>
                      </a:r>
                      <a:r>
                        <a:rPr lang="zh-CN" altLang="en-US" sz="1200" kern="1200" dirty="0">
                          <a:solidFill>
                            <a:schemeClr val="dk1"/>
                          </a:solidFill>
                          <a:latin typeface="+mn-lt"/>
                          <a:ea typeface="+mn-ea"/>
                          <a:cs typeface="+mn-cs"/>
                        </a:rPr>
                        <a:t>≥</a:t>
                      </a:r>
                      <a:r>
                        <a:rPr lang="en-US" altLang="zh-CN" sz="1200" kern="1200" dirty="0">
                          <a:solidFill>
                            <a:schemeClr val="dk1"/>
                          </a:solidFill>
                          <a:latin typeface="+mn-lt"/>
                          <a:ea typeface="+mn-ea"/>
                          <a:cs typeface="+mn-cs"/>
                        </a:rPr>
                        <a:t>25</a:t>
                      </a:r>
                      <a:r>
                        <a:rPr lang="zh-CN" altLang="en-US" sz="1200" kern="1200" dirty="0">
                          <a:solidFill>
                            <a:schemeClr val="dk1"/>
                          </a:solidFill>
                          <a:latin typeface="+mn-lt"/>
                          <a:ea typeface="+mn-ea"/>
                          <a:cs typeface="+mn-cs"/>
                        </a:rPr>
                        <a:t>且的近足月新生儿的体外膜肺氧合的使用率。</a:t>
                      </a:r>
                      <a:endParaRPr lang="en-US" altLang="zh-CN" sz="1200" kern="1200" dirty="0">
                        <a:solidFill>
                          <a:schemeClr val="dk1"/>
                        </a:solidFill>
                        <a:latin typeface="+mn-lt"/>
                        <a:ea typeface="+mn-ea"/>
                        <a:cs typeface="+mn-cs"/>
                      </a:endParaRPr>
                    </a:p>
                  </a:txBody>
                  <a:tcPr anchor="ctr"/>
                </a:tc>
                <a:tc>
                  <a:txBody>
                    <a:bodyPr/>
                    <a:lstStyle/>
                    <a:p>
                      <a:r>
                        <a:rPr lang="en-US" altLang="zh-CN" sz="1200" dirty="0"/>
                        <a:t>51/89</a:t>
                      </a:r>
                      <a:r>
                        <a:rPr lang="zh-CN" altLang="en-US" sz="1200" dirty="0"/>
                        <a:t>（</a:t>
                      </a:r>
                      <a:r>
                        <a:rPr lang="en-US" altLang="zh-CN" sz="1200" dirty="0"/>
                        <a:t>57%</a:t>
                      </a:r>
                      <a:r>
                        <a:rPr lang="zh-CN" altLang="en-US" sz="1200" dirty="0"/>
                        <a:t>）</a:t>
                      </a:r>
                      <a:endParaRPr lang="zh-CN" altLang="en-US" dirty="0"/>
                    </a:p>
                  </a:txBody>
                  <a:tcPr marL="51435" marR="51435" marT="0" marB="0" anchor="ctr"/>
                </a:tc>
                <a:tc>
                  <a:txBody>
                    <a:bodyPr/>
                    <a:lstStyle/>
                    <a:p>
                      <a:r>
                        <a:rPr lang="en-US" altLang="zh-CN" sz="1200" dirty="0"/>
                        <a:t>30/97</a:t>
                      </a:r>
                      <a:r>
                        <a:rPr lang="zh-CN" altLang="en-US" sz="1200" dirty="0"/>
                        <a:t>（</a:t>
                      </a:r>
                      <a:r>
                        <a:rPr lang="en-US" altLang="zh-CN" sz="1200" dirty="0"/>
                        <a:t>31%</a:t>
                      </a:r>
                      <a:r>
                        <a:rPr lang="zh-CN" altLang="en-US" sz="1200" dirty="0"/>
                        <a:t>）</a:t>
                      </a:r>
                      <a:endParaRPr lang="zh-CN" altLang="en-US" dirty="0"/>
                    </a:p>
                  </a:txBody>
                  <a:tcPr marL="51435" marR="51435" marT="0" marB="0" anchor="ctr"/>
                </a:tc>
                <a:tc>
                  <a:txBody>
                    <a:bodyPr/>
                    <a:lstStyle/>
                    <a:p>
                      <a:pPr algn="ctr"/>
                      <a:r>
                        <a:rPr lang="zh-CN" altLang="en-US" sz="1200" dirty="0"/>
                        <a:t>＜</a:t>
                      </a:r>
                      <a:r>
                        <a:rPr lang="en-US" altLang="zh-CN" sz="1200" dirty="0"/>
                        <a:t>0.001</a:t>
                      </a:r>
                      <a:endParaRPr lang="zh-CN" altLang="en-US" dirty="0"/>
                    </a:p>
                  </a:txBody>
                  <a:tcPr marL="51435" marR="51435" marT="0" marB="0" anchor="ctr"/>
                </a:tc>
                <a:tc>
                  <a:txBody>
                    <a:bodyPr/>
                    <a:lstStyle/>
                    <a:p>
                      <a:pPr marL="0" indent="0">
                        <a:lnSpc>
                          <a:spcPct val="150000"/>
                        </a:lnSpc>
                        <a:buFont typeface="Wingdings" panose="05000000000000000000" pitchFamily="2" charset="2"/>
                        <a:buNone/>
                      </a:pPr>
                      <a:r>
                        <a:rPr lang="zh-CN" altLang="en-US" sz="1200" strike="noStrike" kern="1200" dirty="0">
                          <a:solidFill>
                            <a:schemeClr val="dk1"/>
                          </a:solidFill>
                        </a:rPr>
                        <a:t>一氧化氮</a:t>
                      </a:r>
                      <a:r>
                        <a:rPr lang="en-US" altLang="zh-CN" sz="1200" strike="noStrike" kern="1200" dirty="0">
                          <a:solidFill>
                            <a:schemeClr val="dk1"/>
                          </a:solidFill>
                        </a:rPr>
                        <a:t>组</a:t>
                      </a:r>
                      <a:r>
                        <a:rPr lang="zh-CN" altLang="en-US" sz="1200" strike="noStrike" kern="1200" dirty="0">
                          <a:solidFill>
                            <a:schemeClr val="dk1"/>
                          </a:solidFill>
                        </a:rPr>
                        <a:t>对</a:t>
                      </a:r>
                      <a:r>
                        <a:rPr lang="en-US" altLang="zh-CN" sz="1200" strike="noStrike" kern="1200" dirty="0">
                          <a:solidFill>
                            <a:schemeClr val="dk1"/>
                          </a:solidFill>
                        </a:rPr>
                        <a:t>体外膜肺氧合的</a:t>
                      </a:r>
                      <a:r>
                        <a:rPr lang="zh-CN" altLang="en-US" sz="1200" strike="noStrike" kern="1200" dirty="0">
                          <a:solidFill>
                            <a:schemeClr val="dk1"/>
                          </a:solidFill>
                        </a:rPr>
                        <a:t>需求</a:t>
                      </a:r>
                      <a:r>
                        <a:rPr lang="en-US" altLang="zh-CN" sz="1200" strike="noStrike" kern="1200" dirty="0" err="1">
                          <a:solidFill>
                            <a:schemeClr val="dk1"/>
                          </a:solidFill>
                        </a:rPr>
                        <a:t>显著少于</a:t>
                      </a:r>
                      <a:r>
                        <a:rPr lang="zh-CN" altLang="en-US" sz="1200" strike="noStrike" kern="1200" dirty="0">
                          <a:solidFill>
                            <a:schemeClr val="dk1"/>
                          </a:solidFill>
                        </a:rPr>
                        <a:t>对照</a:t>
                      </a:r>
                      <a:r>
                        <a:rPr lang="en-US" altLang="zh-CN" sz="1200" strike="noStrike" kern="1200" dirty="0">
                          <a:solidFill>
                            <a:schemeClr val="dk1"/>
                          </a:solidFill>
                        </a:rPr>
                        <a:t>组（31%vs57%）</a:t>
                      </a:r>
                      <a:r>
                        <a:rPr lang="zh-CN" altLang="en-US" sz="1200" strike="noStrike" kern="1200" dirty="0">
                          <a:solidFill>
                            <a:schemeClr val="dk1"/>
                          </a:solidFill>
                        </a:rPr>
                        <a:t>。</a:t>
                      </a:r>
                      <a:endParaRPr lang="en-US" altLang="zh-CN" sz="1200" strike="noStrike" kern="1200" dirty="0">
                        <a:solidFill>
                          <a:schemeClr val="dk1"/>
                        </a:solidFill>
                      </a:endParaRPr>
                    </a:p>
                  </a:txBody>
                  <a:tcPr marL="51435" marR="51435" marT="0" marB="0" anchor="ctr"/>
                </a:tc>
                <a:extLst>
                  <a:ext uri="{0D108BD9-81ED-4DB2-BD59-A6C34878D82A}">
                    <a16:rowId xmlns:a16="http://schemas.microsoft.com/office/drawing/2014/main" val="3925561398"/>
                  </a:ext>
                </a:extLst>
              </a:tr>
            </a:tbl>
          </a:graphicData>
        </a:graphic>
      </p:graphicFrame>
      <p:sp>
        <p:nvSpPr>
          <p:cNvPr id="6" name="矩形: 圆角 5">
            <a:extLst>
              <a:ext uri="{FF2B5EF4-FFF2-40B4-BE49-F238E27FC236}">
                <a16:creationId xmlns:a16="http://schemas.microsoft.com/office/drawing/2014/main" id="{733F160D-A848-23E1-346F-CBB2BFA3F9F2}"/>
              </a:ext>
            </a:extLst>
          </p:cNvPr>
          <p:cNvSpPr/>
          <p:nvPr/>
        </p:nvSpPr>
        <p:spPr>
          <a:xfrm>
            <a:off x="7139140" y="1346129"/>
            <a:ext cx="920377" cy="1880506"/>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79A88FD7-F2E9-E49A-8E03-45FB3B377718}"/>
              </a:ext>
            </a:extLst>
          </p:cNvPr>
          <p:cNvSpPr txBox="1"/>
          <p:nvPr/>
        </p:nvSpPr>
        <p:spPr>
          <a:xfrm>
            <a:off x="4153718" y="107188"/>
            <a:ext cx="3871295"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3  </a:t>
            </a:r>
            <a:r>
              <a:rPr lang="zh-CN" altLang="en-US" sz="2800" dirty="0">
                <a:solidFill>
                  <a:schemeClr val="bg1"/>
                </a:solidFill>
                <a:latin typeface="微软雅黑" panose="020B0503020204020204" pitchFamily="34" charset="-122"/>
                <a:ea typeface="微软雅黑" panose="020B0503020204020204" pitchFamily="34" charset="-122"/>
              </a:rPr>
              <a:t>有效性</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1ED1E2C2-1529-2427-087F-5E7A22AABB2B}"/>
              </a:ext>
            </a:extLst>
          </p:cNvPr>
          <p:cNvSpPr txBox="1"/>
          <p:nvPr/>
        </p:nvSpPr>
        <p:spPr>
          <a:xfrm>
            <a:off x="0" y="6197979"/>
            <a:ext cx="12178203" cy="646331"/>
          </a:xfrm>
          <a:prstGeom prst="rect">
            <a:avLst/>
          </a:prstGeom>
          <a:solidFill>
            <a:schemeClr val="bg1"/>
          </a:solidFill>
        </p:spPr>
        <p:txBody>
          <a:bodyPr wrap="square" rtlCol="0">
            <a:spAutoFit/>
          </a:bodyPr>
          <a:lstStyle/>
          <a:p>
            <a:r>
              <a:rPr lang="zh-CN" altLang="en-US" sz="900" dirty="0"/>
              <a:t>  </a:t>
            </a:r>
            <a:endParaRPr lang="en-US" altLang="zh-CN" sz="900" dirty="0"/>
          </a:p>
          <a:p>
            <a:r>
              <a:rPr lang="zh-CN" altLang="en-US" sz="900" dirty="0"/>
              <a:t> 数据来源</a:t>
            </a:r>
            <a:endParaRPr lang="en-US" altLang="zh-CN" sz="900" dirty="0"/>
          </a:p>
          <a:p>
            <a:pPr marL="228600" indent="-228600" algn="just">
              <a:buFont typeface="+mj-lt"/>
              <a:buAutoNum type="arabicPeriod"/>
            </a:pPr>
            <a:r>
              <a:rPr lang="en-US" altLang="zh-CN" sz="900" dirty="0"/>
              <a:t>Stork E ,  </a:t>
            </a:r>
            <a:r>
              <a:rPr lang="en-US" altLang="zh-CN" sz="900" dirty="0" err="1"/>
              <a:t>Gorjanc</a:t>
            </a:r>
            <a:r>
              <a:rPr lang="en-US" altLang="zh-CN" sz="900" dirty="0"/>
              <a:t> E ,  </a:t>
            </a:r>
            <a:r>
              <a:rPr lang="en-US" altLang="zh-CN" sz="900" dirty="0" err="1"/>
              <a:t>Verter</a:t>
            </a:r>
            <a:r>
              <a:rPr lang="en-US" altLang="zh-CN" sz="900" dirty="0"/>
              <a:t> J , et al. Inhaled Nitric Oxide in Full-Term and Nearly Full-Term Infants with Hypoxic Respiratory Failure[J]. New England Journal of Medicine, 1997, 336(9):597-604.</a:t>
            </a:r>
          </a:p>
          <a:p>
            <a:pPr marL="228600" indent="-228600" algn="just">
              <a:buFont typeface="+mj-lt"/>
              <a:buAutoNum type="arabicPeriod"/>
            </a:pPr>
            <a:r>
              <a:rPr lang="zh-CN" altLang="en-US" sz="900" dirty="0"/>
              <a:t>Clark R . Low-dose nitric oxide therapy for persistent pulmonary hypertension of the newborn. Clinical Inhaled Nitric Oxide Research Group.[J]. N Engl J Med, 2000, 342</a:t>
            </a:r>
            <a:endParaRPr lang="en-US" altLang="zh-CN" sz="900" dirty="0"/>
          </a:p>
        </p:txBody>
      </p:sp>
      <p:pic>
        <p:nvPicPr>
          <p:cNvPr id="18" name="图片 17" descr="图表, 条形图&#10;&#10;描述已自动生成">
            <a:extLst>
              <a:ext uri="{FF2B5EF4-FFF2-40B4-BE49-F238E27FC236}">
                <a16:creationId xmlns:a16="http://schemas.microsoft.com/office/drawing/2014/main" id="{BEA3DFD7-05EB-1C68-B973-37CD58F41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242" y="3429000"/>
            <a:ext cx="2886192" cy="2928914"/>
          </a:xfrm>
          <a:prstGeom prst="rect">
            <a:avLst/>
          </a:prstGeom>
        </p:spPr>
      </p:pic>
      <p:pic>
        <p:nvPicPr>
          <p:cNvPr id="26" name="图片 25" descr="图表, 瀑布图&#10;&#10;描述已自动生成">
            <a:extLst>
              <a:ext uri="{FF2B5EF4-FFF2-40B4-BE49-F238E27FC236}">
                <a16:creationId xmlns:a16="http://schemas.microsoft.com/office/drawing/2014/main" id="{B595FD6C-011D-1371-A818-F8A3DCAED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157" y="3361096"/>
            <a:ext cx="2963571" cy="2996818"/>
          </a:xfrm>
          <a:prstGeom prst="rect">
            <a:avLst/>
          </a:prstGeom>
        </p:spPr>
      </p:pic>
    </p:spTree>
    <p:extLst>
      <p:ext uri="{BB962C8B-B14F-4D97-AF65-F5344CB8AC3E}">
        <p14:creationId xmlns:p14="http://schemas.microsoft.com/office/powerpoint/2010/main" val="53716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1">
            <a:extLst>
              <a:ext uri="{FF2B5EF4-FFF2-40B4-BE49-F238E27FC236}">
                <a16:creationId xmlns:a16="http://schemas.microsoft.com/office/drawing/2014/main" id="{EAF31C9E-21AD-2ABC-4BA2-4B466C05D4A9}"/>
              </a:ext>
            </a:extLst>
          </p:cNvPr>
          <p:cNvSpPr txBox="1"/>
          <p:nvPr/>
        </p:nvSpPr>
        <p:spPr>
          <a:xfrm>
            <a:off x="724351" y="913401"/>
            <a:ext cx="9049236" cy="331822"/>
          </a:xfrm>
          <a:prstGeom prst="rect">
            <a:avLst/>
          </a:prstGeom>
          <a:noFill/>
        </p:spPr>
        <p:txBody>
          <a:bodyPr wrap="square" lIns="0" tIns="0" rIns="0" bIns="0" rtlCol="0">
            <a:spAutoFit/>
          </a:bodyPr>
          <a:lstStyle/>
          <a:p>
            <a:pPr>
              <a:lnSpc>
                <a:spcPct val="150000"/>
              </a:lnSpc>
            </a:pPr>
            <a:r>
              <a:rPr lang="zh-CN" altLang="en-US" sz="1600" b="1" dirty="0"/>
              <a:t>日本上市后真实世界研究：</a:t>
            </a:r>
            <a:r>
              <a:rPr lang="zh-CN" altLang="en-US" sz="1600" b="1" dirty="0">
                <a:solidFill>
                  <a:schemeClr val="accent1"/>
                </a:solidFill>
              </a:rPr>
              <a:t>吸入用一氧化氮</a:t>
            </a:r>
            <a:r>
              <a:rPr lang="zh-CN" altLang="en-US" sz="1600" b="1" dirty="0">
                <a:solidFill>
                  <a:srgbClr val="FF0000"/>
                </a:solidFill>
              </a:rPr>
              <a:t>迅速、持续、有效</a:t>
            </a:r>
            <a:r>
              <a:rPr lang="zh-CN" altLang="en-US" sz="1600" b="1" dirty="0">
                <a:solidFill>
                  <a:schemeClr val="accent1"/>
                </a:solidFill>
              </a:rPr>
              <a:t>的改善患儿氧合指数（</a:t>
            </a:r>
            <a:r>
              <a:rPr lang="en-US" altLang="zh-CN" sz="1600" b="1" dirty="0">
                <a:solidFill>
                  <a:schemeClr val="accent1"/>
                </a:solidFill>
              </a:rPr>
              <a:t>OI</a:t>
            </a:r>
            <a:r>
              <a:rPr lang="zh-CN" altLang="en-US" sz="1600" b="1" dirty="0">
                <a:solidFill>
                  <a:schemeClr val="accent1"/>
                </a:solidFill>
              </a:rPr>
              <a:t>）。</a:t>
            </a:r>
            <a:endParaRPr lang="en-US" altLang="zh-CN" sz="1400" b="1" dirty="0">
              <a:solidFill>
                <a:schemeClr val="accent1"/>
              </a:solidFill>
            </a:endParaRPr>
          </a:p>
        </p:txBody>
      </p:sp>
      <p:sp>
        <p:nvSpPr>
          <p:cNvPr id="14" name="文本框 13">
            <a:extLst>
              <a:ext uri="{FF2B5EF4-FFF2-40B4-BE49-F238E27FC236}">
                <a16:creationId xmlns:a16="http://schemas.microsoft.com/office/drawing/2014/main" id="{9DBE6EFB-1527-7996-CAA8-906F33135402}"/>
              </a:ext>
            </a:extLst>
          </p:cNvPr>
          <p:cNvSpPr txBox="1"/>
          <p:nvPr/>
        </p:nvSpPr>
        <p:spPr>
          <a:xfrm>
            <a:off x="622463" y="1498405"/>
            <a:ext cx="920377" cy="830997"/>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cs typeface="Miriam" panose="020B0604020202020204" pitchFamily="34" charset="-79"/>
              </a:rPr>
              <a:t>03</a:t>
            </a:r>
            <a:endParaRPr lang="zh-CN" altLang="en-US" sz="4800" dirty="0">
              <a:solidFill>
                <a:schemeClr val="bg1"/>
              </a:solidFill>
              <a:latin typeface="Adobe 黑体 Std R" panose="020B0400000000000000" pitchFamily="34" charset="-122"/>
              <a:ea typeface="Adobe 黑体 Std R" panose="020B0400000000000000" pitchFamily="34" charset="-122"/>
            </a:endParaRPr>
          </a:p>
        </p:txBody>
      </p:sp>
      <p:graphicFrame>
        <p:nvGraphicFramePr>
          <p:cNvPr id="16" name="表格 15">
            <a:extLst>
              <a:ext uri="{FF2B5EF4-FFF2-40B4-BE49-F238E27FC236}">
                <a16:creationId xmlns:a16="http://schemas.microsoft.com/office/drawing/2014/main" id="{512ABBB3-D38A-4453-CCC0-1438D6F278B1}"/>
              </a:ext>
            </a:extLst>
          </p:cNvPr>
          <p:cNvGraphicFramePr>
            <a:graphicFrameLocks noGrp="1"/>
          </p:cNvGraphicFramePr>
          <p:nvPr>
            <p:extLst>
              <p:ext uri="{D42A27DB-BD31-4B8C-83A1-F6EECF244321}">
                <p14:modId xmlns:p14="http://schemas.microsoft.com/office/powerpoint/2010/main" val="1850977670"/>
              </p:ext>
            </p:extLst>
          </p:nvPr>
        </p:nvGraphicFramePr>
        <p:xfrm>
          <a:off x="529865" y="1400151"/>
          <a:ext cx="11457502" cy="1431023"/>
        </p:xfrm>
        <a:graphic>
          <a:graphicData uri="http://schemas.openxmlformats.org/drawingml/2006/table">
            <a:tbl>
              <a:tblPr firstRow="1" bandRow="1">
                <a:tableStyleId>{5A111915-BE36-4E01-A7E5-04B1672EAD32}</a:tableStyleId>
              </a:tblPr>
              <a:tblGrid>
                <a:gridCol w="1023686">
                  <a:extLst>
                    <a:ext uri="{9D8B030D-6E8A-4147-A177-3AD203B41FA5}">
                      <a16:colId xmlns:a16="http://schemas.microsoft.com/office/drawing/2014/main" val="2101320713"/>
                    </a:ext>
                  </a:extLst>
                </a:gridCol>
                <a:gridCol w="3469861">
                  <a:extLst>
                    <a:ext uri="{9D8B030D-6E8A-4147-A177-3AD203B41FA5}">
                      <a16:colId xmlns:a16="http://schemas.microsoft.com/office/drawing/2014/main" val="3740958781"/>
                    </a:ext>
                  </a:extLst>
                </a:gridCol>
                <a:gridCol w="1076446">
                  <a:extLst>
                    <a:ext uri="{9D8B030D-6E8A-4147-A177-3AD203B41FA5}">
                      <a16:colId xmlns:a16="http://schemas.microsoft.com/office/drawing/2014/main" val="675917275"/>
                    </a:ext>
                  </a:extLst>
                </a:gridCol>
                <a:gridCol w="1053296">
                  <a:extLst>
                    <a:ext uri="{9D8B030D-6E8A-4147-A177-3AD203B41FA5}">
                      <a16:colId xmlns:a16="http://schemas.microsoft.com/office/drawing/2014/main" val="2903630014"/>
                    </a:ext>
                  </a:extLst>
                </a:gridCol>
                <a:gridCol w="972273">
                  <a:extLst>
                    <a:ext uri="{9D8B030D-6E8A-4147-A177-3AD203B41FA5}">
                      <a16:colId xmlns:a16="http://schemas.microsoft.com/office/drawing/2014/main" val="1348455156"/>
                    </a:ext>
                  </a:extLst>
                </a:gridCol>
                <a:gridCol w="3861940">
                  <a:extLst>
                    <a:ext uri="{9D8B030D-6E8A-4147-A177-3AD203B41FA5}">
                      <a16:colId xmlns:a16="http://schemas.microsoft.com/office/drawing/2014/main" val="3105362799"/>
                    </a:ext>
                  </a:extLst>
                </a:gridCol>
              </a:tblGrid>
              <a:tr h="372147">
                <a:tc>
                  <a:txBody>
                    <a:bodyPr/>
                    <a:lstStyle/>
                    <a:p>
                      <a:pPr algn="ctr">
                        <a:lnSpc>
                          <a:spcPct val="150000"/>
                        </a:lnSpc>
                        <a:spcAft>
                          <a:spcPts val="0"/>
                        </a:spcAft>
                      </a:pPr>
                      <a:r>
                        <a:rPr lang="zh-CN" sz="1400" kern="100" dirty="0">
                          <a:effectLst/>
                        </a:rPr>
                        <a:t>研究</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400" b="1" kern="100" dirty="0">
                          <a:solidFill>
                            <a:schemeClr val="lt1"/>
                          </a:solidFill>
                          <a:effectLst/>
                          <a:latin typeface="微软雅黑" panose="020B0503020204020204" pitchFamily="34" charset="-122"/>
                          <a:ea typeface="微软雅黑" panose="020B0503020204020204" pitchFamily="34" charset="-122"/>
                          <a:cs typeface="+mn-cs"/>
                        </a:rPr>
                        <a:t>研究目的</a:t>
                      </a:r>
                    </a:p>
                  </a:txBody>
                  <a:tcPr marL="51435" marR="51435" marT="0" marB="0" anchor="ctr"/>
                </a:tc>
                <a:tc gridSpan="2">
                  <a:txBody>
                    <a:bodyPr/>
                    <a:lstStyle/>
                    <a:p>
                      <a:pPr algn="ctr">
                        <a:lnSpc>
                          <a:spcPct val="150000"/>
                        </a:lnSpc>
                        <a:spcAft>
                          <a:spcPts val="0"/>
                        </a:spcAft>
                      </a:pPr>
                      <a:r>
                        <a:rPr lang="zh-CN" altLang="en-US" sz="1400" b="1" kern="100" dirty="0">
                          <a:solidFill>
                            <a:schemeClr val="lt1"/>
                          </a:solidFill>
                          <a:effectLst/>
                        </a:rPr>
                        <a:t>治疗分组</a:t>
                      </a:r>
                      <a:endParaRPr lang="zh-CN" altLang="en-US" sz="1400" b="1" kern="100" dirty="0">
                        <a:solidFill>
                          <a:schemeClr val="lt1"/>
                        </a:solidFill>
                        <a:effectLst/>
                        <a:latin typeface="微软雅黑" panose="020B0503020204020204" pitchFamily="34" charset="-122"/>
                        <a:ea typeface="微软雅黑" panose="020B0503020204020204" pitchFamily="34" charset="-122"/>
                        <a:cs typeface="+mn-cs"/>
                      </a:endParaRPr>
                    </a:p>
                  </a:txBody>
                  <a:tcPr marL="51435" marR="51435" marT="0" marB="0" anchor="ctr"/>
                </a:tc>
                <a:tc hMerge="1">
                  <a:txBody>
                    <a:bodyPr/>
                    <a:lstStyle/>
                    <a:p>
                      <a:endParaRPr lang="zh-CN" altLang="en-US"/>
                    </a:p>
                  </a:txBody>
                  <a:tcPr/>
                </a:tc>
                <a:tc>
                  <a:txBody>
                    <a:bodyPr/>
                    <a:lstStyle/>
                    <a:p>
                      <a:pPr algn="ctr">
                        <a:lnSpc>
                          <a:spcPct val="150000"/>
                        </a:lnSpc>
                        <a:spcAft>
                          <a:spcPts val="0"/>
                        </a:spcAft>
                      </a:pPr>
                      <a:r>
                        <a:rPr lang="en-US" sz="1400" kern="100" dirty="0">
                          <a:effectLst/>
                        </a:rPr>
                        <a:t>p</a:t>
                      </a:r>
                      <a:r>
                        <a:rPr lang="zh-CN" sz="1400" kern="100" dirty="0">
                          <a:effectLst/>
                        </a:rPr>
                        <a:t>值</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1435" marR="51435" marT="0" marB="0" anchor="ctr"/>
                </a:tc>
                <a:tc>
                  <a:txBody>
                    <a:bodyPr/>
                    <a:lstStyle/>
                    <a:p>
                      <a:pPr algn="ctr">
                        <a:lnSpc>
                          <a:spcPct val="150000"/>
                        </a:lnSpc>
                        <a:spcAft>
                          <a:spcPts val="0"/>
                        </a:spcAft>
                      </a:pPr>
                      <a:r>
                        <a:rPr lang="zh-CN" altLang="en-US" sz="1400" b="1" kern="100" dirty="0">
                          <a:solidFill>
                            <a:schemeClr val="lt1"/>
                          </a:solidFill>
                          <a:effectLst/>
                        </a:rPr>
                        <a:t>主要结果</a:t>
                      </a:r>
                      <a:endParaRPr lang="zh-CN" altLang="en-US" sz="1400" b="1" kern="100" dirty="0">
                        <a:solidFill>
                          <a:schemeClr val="lt1"/>
                        </a:solidFill>
                        <a:effectLst/>
                        <a:latin typeface="微软雅黑" panose="020B0503020204020204" pitchFamily="34" charset="-122"/>
                        <a:ea typeface="微软雅黑" panose="020B0503020204020204" pitchFamily="34" charset="-122"/>
                        <a:cs typeface="+mn-cs"/>
                      </a:endParaRPr>
                    </a:p>
                  </a:txBody>
                  <a:tcPr marL="51435" marR="51435" marT="0" marB="0" anchor="ctr"/>
                </a:tc>
                <a:extLst>
                  <a:ext uri="{0D108BD9-81ED-4DB2-BD59-A6C34878D82A}">
                    <a16:rowId xmlns:a16="http://schemas.microsoft.com/office/drawing/2014/main" val="1820575444"/>
                  </a:ext>
                </a:extLst>
              </a:tr>
              <a:tr h="1058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300" strike="noStrike" kern="1200" dirty="0">
                          <a:solidFill>
                            <a:schemeClr val="dk1"/>
                          </a:solidFill>
                          <a:latin typeface="+mn-lt"/>
                          <a:ea typeface="+mn-ea"/>
                          <a:cs typeface="+mn-cs"/>
                        </a:rPr>
                        <a:t>日本</a:t>
                      </a:r>
                      <a:endParaRPr lang="en-US" altLang="zh-CN" sz="1300" strike="noStrike"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300" strike="noStrike" kern="1200" dirty="0">
                          <a:solidFill>
                            <a:schemeClr val="dk1"/>
                          </a:solidFill>
                          <a:latin typeface="+mn-lt"/>
                          <a:ea typeface="+mn-ea"/>
                          <a:cs typeface="+mn-cs"/>
                        </a:rPr>
                        <a:t>真实世界研究</a:t>
                      </a:r>
                      <a:r>
                        <a:rPr lang="en-US" altLang="zh-CN" sz="1300" strike="noStrike" kern="1200" dirty="0">
                          <a:solidFill>
                            <a:schemeClr val="dk1"/>
                          </a:solidFill>
                          <a:latin typeface="+mn-lt"/>
                          <a:ea typeface="+mn-ea"/>
                          <a:cs typeface="+mn-cs"/>
                        </a:rPr>
                        <a:t>1</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300" strike="noStrike" kern="1200" dirty="0">
                          <a:solidFill>
                            <a:schemeClr val="dk1"/>
                          </a:solidFill>
                          <a:latin typeface="+mn-lt"/>
                          <a:ea typeface="+mn-ea"/>
                          <a:cs typeface="+mn-cs"/>
                        </a:rPr>
                        <a:t>比较吸入一氧化氮（</a:t>
                      </a:r>
                      <a:r>
                        <a:rPr lang="en-US" altLang="zh-CN" sz="1300" strike="noStrike" kern="1200" dirty="0" err="1">
                          <a:solidFill>
                            <a:schemeClr val="dk1"/>
                          </a:solidFill>
                          <a:latin typeface="+mn-lt"/>
                          <a:ea typeface="+mn-ea"/>
                          <a:cs typeface="+mn-cs"/>
                        </a:rPr>
                        <a:t>iNO</a:t>
                      </a:r>
                      <a:r>
                        <a:rPr lang="zh-CN" altLang="en-US" sz="1300" strike="noStrike" kern="1200" dirty="0">
                          <a:solidFill>
                            <a:schemeClr val="dk1"/>
                          </a:solidFill>
                          <a:latin typeface="+mn-lt"/>
                          <a:ea typeface="+mn-ea"/>
                          <a:cs typeface="+mn-cs"/>
                        </a:rPr>
                        <a:t>）对胎龄</a:t>
                      </a:r>
                      <a:r>
                        <a:rPr lang="en-US" altLang="zh-CN" sz="1300" strike="noStrike" kern="1200" dirty="0">
                          <a:solidFill>
                            <a:schemeClr val="dk1"/>
                          </a:solidFill>
                          <a:latin typeface="+mn-lt"/>
                          <a:ea typeface="+mn-ea"/>
                          <a:cs typeface="+mn-cs"/>
                        </a:rPr>
                        <a:t>&lt;34</a:t>
                      </a:r>
                      <a:r>
                        <a:rPr lang="zh-CN" altLang="en-US" sz="1300" strike="noStrike" kern="1200" dirty="0">
                          <a:solidFill>
                            <a:schemeClr val="dk1"/>
                          </a:solidFill>
                          <a:latin typeface="+mn-lt"/>
                          <a:ea typeface="+mn-ea"/>
                          <a:cs typeface="+mn-cs"/>
                        </a:rPr>
                        <a:t>周与≥</a:t>
                      </a:r>
                      <a:r>
                        <a:rPr lang="en-US" altLang="zh-CN" sz="1300" strike="noStrike" kern="1200" dirty="0">
                          <a:solidFill>
                            <a:schemeClr val="dk1"/>
                          </a:solidFill>
                          <a:latin typeface="+mn-lt"/>
                          <a:ea typeface="+mn-ea"/>
                          <a:cs typeface="+mn-cs"/>
                        </a:rPr>
                        <a:t>34</a:t>
                      </a:r>
                      <a:r>
                        <a:rPr lang="zh-CN" altLang="en-US" sz="1300" strike="noStrike" kern="1200" dirty="0">
                          <a:solidFill>
                            <a:schemeClr val="dk1"/>
                          </a:solidFill>
                          <a:latin typeface="+mn-lt"/>
                          <a:ea typeface="+mn-ea"/>
                          <a:cs typeface="+mn-cs"/>
                        </a:rPr>
                        <a:t>周的缺氧性呼吸衰竭合并肺动脉高压新生儿的的疗效与安全性。</a:t>
                      </a:r>
                    </a:p>
                  </a:txBody>
                  <a:tcPr anchor="ctr"/>
                </a:tc>
                <a:tc>
                  <a:txBody>
                    <a:bodyPr/>
                    <a:lstStyle/>
                    <a:p>
                      <a:r>
                        <a:rPr lang="zh-CN" altLang="en-US" sz="1300" kern="1200" dirty="0">
                          <a:solidFill>
                            <a:schemeClr val="dk1"/>
                          </a:solidFill>
                        </a:rPr>
                        <a:t>胎龄＞</a:t>
                      </a:r>
                      <a:r>
                        <a:rPr lang="en-US" altLang="zh-CN" sz="1300" kern="1200" dirty="0">
                          <a:solidFill>
                            <a:schemeClr val="dk1"/>
                          </a:solidFill>
                        </a:rPr>
                        <a:t>34</a:t>
                      </a:r>
                      <a:r>
                        <a:rPr lang="zh-CN" altLang="en-US" sz="1300" kern="1200" dirty="0">
                          <a:solidFill>
                            <a:schemeClr val="dk1"/>
                          </a:solidFill>
                        </a:rPr>
                        <a:t>周</a:t>
                      </a:r>
                      <a:endParaRPr lang="zh-CN" altLang="en-US" sz="1300" kern="1200" dirty="0">
                        <a:solidFill>
                          <a:schemeClr val="dk1"/>
                        </a:solidFill>
                        <a:latin typeface="+mn-lt"/>
                        <a:ea typeface="+mn-ea"/>
                        <a:cs typeface="+mn-cs"/>
                      </a:endParaRPr>
                    </a:p>
                  </a:txBody>
                  <a:tcPr marL="51435" marR="51435" marT="0" marB="0" anchor="ctr"/>
                </a:tc>
                <a:tc>
                  <a:txBody>
                    <a:bodyPr/>
                    <a:lstStyle/>
                    <a:p>
                      <a:r>
                        <a:rPr lang="zh-CN" altLang="en-US" sz="1300" kern="1200" dirty="0">
                          <a:solidFill>
                            <a:schemeClr val="dk1"/>
                          </a:solidFill>
                        </a:rPr>
                        <a:t>胎龄＜</a:t>
                      </a:r>
                      <a:r>
                        <a:rPr lang="en-US" altLang="zh-CN" sz="1300" kern="1200" dirty="0">
                          <a:solidFill>
                            <a:schemeClr val="dk1"/>
                          </a:solidFill>
                        </a:rPr>
                        <a:t>34</a:t>
                      </a:r>
                      <a:r>
                        <a:rPr lang="zh-CN" altLang="en-US" sz="1300" kern="1200" dirty="0">
                          <a:solidFill>
                            <a:schemeClr val="dk1"/>
                          </a:solidFill>
                        </a:rPr>
                        <a:t>周</a:t>
                      </a:r>
                      <a:endParaRPr lang="zh-CN" altLang="en-US" sz="1300" kern="1200" dirty="0">
                        <a:solidFill>
                          <a:schemeClr val="dk1"/>
                        </a:solidFill>
                        <a:latin typeface="+mn-lt"/>
                        <a:ea typeface="+mn-ea"/>
                        <a:cs typeface="+mn-cs"/>
                      </a:endParaRPr>
                    </a:p>
                  </a:txBody>
                  <a:tcPr marL="51435" marR="51435" marT="0" marB="0" anchor="ctr"/>
                </a:tc>
                <a:tc>
                  <a:txBody>
                    <a:bodyPr/>
                    <a:lstStyle/>
                    <a:p>
                      <a:pPr algn="ctr"/>
                      <a:r>
                        <a:rPr lang="en-US" altLang="zh-CN" sz="1300" kern="1200" dirty="0">
                          <a:solidFill>
                            <a:schemeClr val="dk1"/>
                          </a:solidFill>
                        </a:rPr>
                        <a:t>&lt; 0.05</a:t>
                      </a:r>
                      <a:endParaRPr lang="zh-CN" altLang="en-US" sz="1300" kern="1200" dirty="0">
                        <a:solidFill>
                          <a:schemeClr val="dk1"/>
                        </a:solidFill>
                        <a:latin typeface="+mn-lt"/>
                        <a:ea typeface="+mn-ea"/>
                        <a:cs typeface="+mn-cs"/>
                      </a:endParaRPr>
                    </a:p>
                  </a:txBody>
                  <a:tcPr marL="51435" marR="51435" marT="0" marB="0" anchor="ctr"/>
                </a:tc>
                <a:tc>
                  <a:txBody>
                    <a:bodyPr/>
                    <a:lstStyle/>
                    <a:p>
                      <a:pPr marL="0" indent="0">
                        <a:lnSpc>
                          <a:spcPct val="150000"/>
                        </a:lnSpc>
                        <a:buFont typeface="Wingdings" panose="05000000000000000000" pitchFamily="2" charset="2"/>
                        <a:buNone/>
                      </a:pPr>
                      <a:r>
                        <a:rPr lang="zh-CN" altLang="en-US" sz="1300" strike="noStrike" kern="1200" dirty="0">
                          <a:solidFill>
                            <a:schemeClr val="dk1"/>
                          </a:solidFill>
                        </a:rPr>
                        <a:t>吸入一氧化氮使两组患者的</a:t>
                      </a:r>
                      <a:r>
                        <a:rPr lang="en-US" altLang="zh-CN" sz="1300" strike="noStrike" kern="1200" dirty="0">
                          <a:solidFill>
                            <a:srgbClr val="FF0000"/>
                          </a:solidFill>
                        </a:rPr>
                        <a:t>OI</a:t>
                      </a:r>
                      <a:r>
                        <a:rPr lang="zh-CN" altLang="en-US" sz="1300" strike="noStrike" kern="1200" dirty="0">
                          <a:solidFill>
                            <a:srgbClr val="FF0000"/>
                          </a:solidFill>
                        </a:rPr>
                        <a:t>值迅速且持续下降</a:t>
                      </a:r>
                      <a:r>
                        <a:rPr lang="zh-CN" altLang="en-US" sz="1300" strike="noStrike" kern="1200" dirty="0">
                          <a:solidFill>
                            <a:schemeClr val="dk1"/>
                          </a:solidFill>
                        </a:rPr>
                        <a:t>。在</a:t>
                      </a:r>
                      <a:r>
                        <a:rPr lang="zh-CN" altLang="en-US" sz="1300" kern="1200" dirty="0">
                          <a:solidFill>
                            <a:schemeClr val="dk1"/>
                          </a:solidFill>
                        </a:rPr>
                        <a:t>＜</a:t>
                      </a:r>
                      <a:r>
                        <a:rPr lang="en-US" altLang="zh-CN" sz="1300" kern="1200" dirty="0">
                          <a:solidFill>
                            <a:schemeClr val="dk1"/>
                          </a:solidFill>
                        </a:rPr>
                        <a:t>34</a:t>
                      </a:r>
                      <a:r>
                        <a:rPr lang="zh-CN" altLang="en-US" sz="1300" kern="1200" dirty="0">
                          <a:solidFill>
                            <a:schemeClr val="dk1"/>
                          </a:solidFill>
                        </a:rPr>
                        <a:t>周的亚组下降幅度更显著，吸入一氧化氮</a:t>
                      </a:r>
                      <a:r>
                        <a:rPr lang="en-US" altLang="zh-CN" sz="1300" kern="1200" dirty="0">
                          <a:solidFill>
                            <a:schemeClr val="dk1"/>
                          </a:solidFill>
                        </a:rPr>
                        <a:t>1</a:t>
                      </a:r>
                      <a:r>
                        <a:rPr lang="zh-CN" altLang="en-US" sz="1300" kern="1200" dirty="0">
                          <a:solidFill>
                            <a:schemeClr val="dk1"/>
                          </a:solidFill>
                        </a:rPr>
                        <a:t>小时，</a:t>
                      </a:r>
                      <a:r>
                        <a:rPr lang="en-US" altLang="zh-CN" sz="1300" kern="1200" dirty="0">
                          <a:solidFill>
                            <a:schemeClr val="dk1"/>
                          </a:solidFill>
                        </a:rPr>
                        <a:t>OI</a:t>
                      </a:r>
                      <a:r>
                        <a:rPr lang="zh-CN" altLang="en-US" sz="1300" kern="1200" dirty="0">
                          <a:solidFill>
                            <a:schemeClr val="dk1"/>
                          </a:solidFill>
                        </a:rPr>
                        <a:t>值下降</a:t>
                      </a:r>
                      <a:r>
                        <a:rPr lang="en-US" altLang="zh-CN" sz="1300" kern="1200" dirty="0">
                          <a:solidFill>
                            <a:schemeClr val="dk1"/>
                          </a:solidFill>
                        </a:rPr>
                        <a:t>28%</a:t>
                      </a:r>
                      <a:r>
                        <a:rPr lang="zh-CN" altLang="en-US" sz="1300" kern="1200" dirty="0">
                          <a:solidFill>
                            <a:schemeClr val="dk1"/>
                          </a:solidFill>
                        </a:rPr>
                        <a:t>。</a:t>
                      </a:r>
                      <a:endParaRPr lang="en-US" altLang="zh-CN" sz="1300" strike="noStrike" kern="1200" dirty="0">
                        <a:solidFill>
                          <a:schemeClr val="dk1"/>
                        </a:solidFill>
                        <a:latin typeface="+mn-lt"/>
                        <a:ea typeface="+mn-ea"/>
                        <a:cs typeface="+mn-cs"/>
                      </a:endParaRPr>
                    </a:p>
                  </a:txBody>
                  <a:tcPr marL="51435" marR="51435" marT="0" marB="0" anchor="ctr"/>
                </a:tc>
                <a:extLst>
                  <a:ext uri="{0D108BD9-81ED-4DB2-BD59-A6C34878D82A}">
                    <a16:rowId xmlns:a16="http://schemas.microsoft.com/office/drawing/2014/main" val="4265731505"/>
                  </a:ext>
                </a:extLst>
              </a:tr>
            </a:tbl>
          </a:graphicData>
        </a:graphic>
      </p:graphicFrame>
      <p:sp>
        <p:nvSpPr>
          <p:cNvPr id="6" name="矩形: 圆角 5">
            <a:extLst>
              <a:ext uri="{FF2B5EF4-FFF2-40B4-BE49-F238E27FC236}">
                <a16:creationId xmlns:a16="http://schemas.microsoft.com/office/drawing/2014/main" id="{733F160D-A848-23E1-346F-CBB2BFA3F9F2}"/>
              </a:ext>
            </a:extLst>
          </p:cNvPr>
          <p:cNvSpPr/>
          <p:nvPr/>
        </p:nvSpPr>
        <p:spPr>
          <a:xfrm>
            <a:off x="7180975" y="1400151"/>
            <a:ext cx="920377" cy="1431023"/>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17" name="图片 16" descr="图表, 条形图&#10;&#10;描述已自动生成">
            <a:extLst>
              <a:ext uri="{FF2B5EF4-FFF2-40B4-BE49-F238E27FC236}">
                <a16:creationId xmlns:a16="http://schemas.microsoft.com/office/drawing/2014/main" id="{1420CC4F-2858-F64E-BA19-E20409669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460" y="3087210"/>
            <a:ext cx="5972537" cy="3251673"/>
          </a:xfrm>
          <a:prstGeom prst="rect">
            <a:avLst/>
          </a:prstGeom>
        </p:spPr>
      </p:pic>
      <p:sp>
        <p:nvSpPr>
          <p:cNvPr id="7" name="文本框 6">
            <a:extLst>
              <a:ext uri="{FF2B5EF4-FFF2-40B4-BE49-F238E27FC236}">
                <a16:creationId xmlns:a16="http://schemas.microsoft.com/office/drawing/2014/main" id="{4DA43376-E464-3369-FDDD-7C4862B60A77}"/>
              </a:ext>
            </a:extLst>
          </p:cNvPr>
          <p:cNvSpPr txBox="1"/>
          <p:nvPr/>
        </p:nvSpPr>
        <p:spPr>
          <a:xfrm>
            <a:off x="8053852" y="3785922"/>
            <a:ext cx="3648355" cy="1352165"/>
          </a:xfrm>
          <a:prstGeom prst="rect">
            <a:avLst/>
          </a:prstGeom>
          <a:noFill/>
        </p:spPr>
        <p:txBody>
          <a:bodyPr wrap="square" rtlCol="0">
            <a:spAutoFit/>
          </a:bodyPr>
          <a:lstStyle/>
          <a:p>
            <a:pPr>
              <a:lnSpc>
                <a:spcPct val="150000"/>
              </a:lnSpc>
            </a:pPr>
            <a:r>
              <a:rPr lang="zh-CN" altLang="en-US" sz="1400" dirty="0"/>
              <a:t>在日本进行的真实世界研究</a:t>
            </a:r>
            <a:r>
              <a:rPr lang="en-US" altLang="zh-CN" sz="1400" baseline="30000" dirty="0"/>
              <a:t>3</a:t>
            </a:r>
            <a:r>
              <a:rPr lang="zh-CN" altLang="en-US" sz="1400" dirty="0"/>
              <a:t>中，</a:t>
            </a:r>
            <a:r>
              <a:rPr lang="zh-CN" altLang="en-US" sz="1400" dirty="0">
                <a:solidFill>
                  <a:srgbClr val="FF0000"/>
                </a:solidFill>
              </a:rPr>
              <a:t>不同胎龄的患儿吸入一氧化氮后，</a:t>
            </a:r>
            <a:r>
              <a:rPr lang="en-US" altLang="zh-CN" sz="1400" dirty="0">
                <a:solidFill>
                  <a:srgbClr val="FF0000"/>
                </a:solidFill>
              </a:rPr>
              <a:t>OI</a:t>
            </a:r>
            <a:r>
              <a:rPr lang="zh-CN" altLang="en-US" sz="1400" dirty="0">
                <a:solidFill>
                  <a:srgbClr val="FF0000"/>
                </a:solidFill>
              </a:rPr>
              <a:t>值均得到明显且持续的下降。</a:t>
            </a:r>
            <a:r>
              <a:rPr lang="zh-CN" altLang="en-US" sz="1400" dirty="0"/>
              <a:t>同一</a:t>
            </a:r>
            <a:r>
              <a:rPr lang="en-US" altLang="zh-CN" sz="1400" dirty="0"/>
              <a:t>OI</a:t>
            </a:r>
            <a:r>
              <a:rPr lang="zh-CN" altLang="en-US" sz="1400" dirty="0"/>
              <a:t>水平中，</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34</a:t>
            </a:r>
            <a:r>
              <a:rPr lang="zh-CN" altLang="en-US" sz="1400" kern="1200" dirty="0">
                <a:solidFill>
                  <a:schemeClr val="dk1"/>
                </a:solidFill>
                <a:latin typeface="+mn-lt"/>
                <a:ea typeface="+mn-ea"/>
                <a:cs typeface="+mn-cs"/>
              </a:rPr>
              <a:t>周与＞</a:t>
            </a:r>
            <a:r>
              <a:rPr lang="en-US" altLang="zh-CN" sz="1400" kern="1200" dirty="0">
                <a:solidFill>
                  <a:schemeClr val="dk1"/>
                </a:solidFill>
                <a:latin typeface="+mn-lt"/>
                <a:ea typeface="+mn-ea"/>
                <a:cs typeface="+mn-cs"/>
              </a:rPr>
              <a:t>34</a:t>
            </a:r>
            <a:r>
              <a:rPr lang="zh-CN" altLang="en-US" sz="1400" kern="1200" dirty="0">
                <a:solidFill>
                  <a:schemeClr val="dk1"/>
                </a:solidFill>
                <a:latin typeface="+mn-lt"/>
                <a:ea typeface="+mn-ea"/>
                <a:cs typeface="+mn-cs"/>
              </a:rPr>
              <a:t>周两组患儿的</a:t>
            </a:r>
            <a:r>
              <a:rPr lang="en-US" altLang="zh-CN" sz="1400" kern="1200" dirty="0">
                <a:solidFill>
                  <a:schemeClr val="dk1"/>
                </a:solidFill>
                <a:latin typeface="+mn-lt"/>
                <a:ea typeface="+mn-ea"/>
                <a:cs typeface="+mn-cs"/>
              </a:rPr>
              <a:t>OI</a:t>
            </a:r>
            <a:r>
              <a:rPr lang="zh-CN" altLang="en-US" sz="1400" kern="1200" dirty="0">
                <a:solidFill>
                  <a:schemeClr val="dk1"/>
                </a:solidFill>
                <a:latin typeface="+mn-lt"/>
                <a:ea typeface="+mn-ea"/>
                <a:cs typeface="+mn-cs"/>
              </a:rPr>
              <a:t>降幅相近。</a:t>
            </a:r>
            <a:endParaRPr lang="zh-CN" altLang="en-US" sz="1400" dirty="0"/>
          </a:p>
        </p:txBody>
      </p:sp>
      <p:sp>
        <p:nvSpPr>
          <p:cNvPr id="18" name="文本框 17">
            <a:extLst>
              <a:ext uri="{FF2B5EF4-FFF2-40B4-BE49-F238E27FC236}">
                <a16:creationId xmlns:a16="http://schemas.microsoft.com/office/drawing/2014/main" id="{C0D0C3B8-2C79-D696-269D-74943153F4F0}"/>
              </a:ext>
            </a:extLst>
          </p:cNvPr>
          <p:cNvSpPr txBox="1"/>
          <p:nvPr/>
        </p:nvSpPr>
        <p:spPr>
          <a:xfrm>
            <a:off x="4153718" y="97799"/>
            <a:ext cx="3871295"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3  </a:t>
            </a:r>
            <a:r>
              <a:rPr lang="zh-CN" altLang="en-US" sz="2800" dirty="0">
                <a:solidFill>
                  <a:schemeClr val="bg1"/>
                </a:solidFill>
                <a:latin typeface="微软雅黑" panose="020B0503020204020204" pitchFamily="34" charset="-122"/>
                <a:ea typeface="微软雅黑" panose="020B0503020204020204" pitchFamily="34" charset="-122"/>
              </a:rPr>
              <a:t>有效性</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4FB9F431-F1BE-0B24-D011-CF47305E7B45}"/>
              </a:ext>
            </a:extLst>
          </p:cNvPr>
          <p:cNvSpPr txBox="1"/>
          <p:nvPr/>
        </p:nvSpPr>
        <p:spPr>
          <a:xfrm>
            <a:off x="13797" y="6229364"/>
            <a:ext cx="12178203" cy="507831"/>
          </a:xfrm>
          <a:prstGeom prst="rect">
            <a:avLst/>
          </a:prstGeom>
          <a:solidFill>
            <a:schemeClr val="bg1"/>
          </a:solidFill>
        </p:spPr>
        <p:txBody>
          <a:bodyPr wrap="square" rtlCol="0">
            <a:spAutoFit/>
          </a:bodyPr>
          <a:lstStyle/>
          <a:p>
            <a:r>
              <a:rPr lang="zh-CN" altLang="en-US" sz="900" dirty="0"/>
              <a:t>   数据来源</a:t>
            </a:r>
            <a:endParaRPr lang="en-US" altLang="zh-CN" sz="900" dirty="0"/>
          </a:p>
          <a:p>
            <a:pPr marL="228600" indent="-228600" algn="just">
              <a:buAutoNum type="arabicPeriod"/>
            </a:pPr>
            <a:r>
              <a:rPr lang="en-US" altLang="zh-CN" sz="900" dirty="0"/>
              <a:t>Satoshi Suzuki, Efficacy of inhaled nitric oxide in neonates with hypoxic respiratory failure and pulmonary hypertension: the Japanese experience [J]. Journal of Perinatal Medicine, 2017-0040</a:t>
            </a:r>
          </a:p>
          <a:p>
            <a:pPr marL="228600" indent="-228600" algn="just">
              <a:buAutoNum type="arabicPeriod"/>
            </a:pPr>
            <a:endParaRPr lang="en-US" altLang="zh-CN" sz="900" dirty="0"/>
          </a:p>
        </p:txBody>
      </p:sp>
    </p:spTree>
    <p:extLst>
      <p:ext uri="{BB962C8B-B14F-4D97-AF65-F5344CB8AC3E}">
        <p14:creationId xmlns:p14="http://schemas.microsoft.com/office/powerpoint/2010/main" val="535079893"/>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TotalTime>
  <Words>3151</Words>
  <Application>Microsoft Office PowerPoint</Application>
  <PresentationFormat>宽屏</PresentationFormat>
  <Paragraphs>320</Paragraphs>
  <Slides>12</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Adobe 黑体 Std R</vt:lpstr>
      <vt:lpstr>等线</vt:lpstr>
      <vt:lpstr>等线 Light</vt:lpstr>
      <vt:lpstr>宋体</vt:lpstr>
      <vt:lpstr>微软雅黑</vt:lpstr>
      <vt:lpstr>Arial</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冯晓静</dc:creator>
  <cp:lastModifiedBy>冯晓静</cp:lastModifiedBy>
  <cp:revision>28</cp:revision>
  <dcterms:created xsi:type="dcterms:W3CDTF">2022-07-06T02:57:06Z</dcterms:created>
  <dcterms:modified xsi:type="dcterms:W3CDTF">2022-07-12T03:27:41Z</dcterms:modified>
</cp:coreProperties>
</file>