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16">
  <p:sldMasterIdLst>
    <p:sldMasterId id="2147483648" r:id="rId1"/>
    <p:sldMasterId id="2147483697" r:id="rId2"/>
  </p:sldMasterIdLst>
  <p:notesMasterIdLst>
    <p:notesMasterId r:id="rId13"/>
  </p:notesMasterIdLst>
  <p:handoutMasterIdLst>
    <p:handoutMasterId r:id="rId14"/>
  </p:handoutMasterIdLst>
  <p:sldIdLst>
    <p:sldId id="256" r:id="rId3"/>
    <p:sldId id="263" r:id="rId4"/>
    <p:sldId id="307" r:id="rId5"/>
    <p:sldId id="308" r:id="rId6"/>
    <p:sldId id="291" r:id="rId7"/>
    <p:sldId id="309" r:id="rId8"/>
    <p:sldId id="293" r:id="rId9"/>
    <p:sldId id="299" r:id="rId10"/>
    <p:sldId id="312" r:id="rId11"/>
    <p:sldId id="310" r:id="rId12"/>
  </p:sldIdLst>
  <p:sldSz cx="9144000" cy="5143500" type="screen16x9"/>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2C56"/>
    <a:srgbClr val="C80E47"/>
    <a:srgbClr val="D77A97"/>
    <a:srgbClr val="006600"/>
    <a:srgbClr val="FAE7E8"/>
    <a:srgbClr val="D0E8F4"/>
    <a:srgbClr val="3472A1"/>
    <a:srgbClr val="A222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0" autoAdjust="0"/>
    <p:restoredTop sz="82415" autoAdjust="0"/>
  </p:normalViewPr>
  <p:slideViewPr>
    <p:cSldViewPr snapToGrid="0" snapToObjects="1">
      <p:cViewPr varScale="1">
        <p:scale>
          <a:sx n="81" d="100"/>
          <a:sy n="81" d="100"/>
        </p:scale>
        <p:origin x="564" y="78"/>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57" d="100"/>
          <a:sy n="57" d="100"/>
        </p:scale>
        <p:origin x="280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4CE87-3CCE-4A64-BDEA-C1209F89D87C}" type="doc">
      <dgm:prSet loTypeId="urn:microsoft.com/office/officeart/2005/8/layout/vList3" loCatId="list" qsTypeId="urn:microsoft.com/office/officeart/2005/8/quickstyle/simple1" qsCatId="simple" csTypeId="urn:microsoft.com/office/officeart/2005/8/colors/accent1_2" csCatId="accent1" phldr="1"/>
      <dgm:spPr/>
    </dgm:pt>
    <dgm:pt modelId="{1F149F69-F8EA-4514-9B23-3E921C13DBED}">
      <dgm:prSet phldrT="[文本]" custT="1"/>
      <dgm:spPr>
        <a:solidFill>
          <a:schemeClr val="bg1"/>
        </a:solidFill>
        <a:ln>
          <a:solidFill>
            <a:srgbClr val="C72C56"/>
          </a:solidFill>
        </a:ln>
      </dgm:spPr>
      <dgm:t>
        <a:bodyPr/>
        <a:lstStyle/>
        <a:p>
          <a:r>
            <a:rPr lang="zh-CN" altLang="en-US" sz="2400" b="1" dirty="0" smtClean="0">
              <a:solidFill>
                <a:srgbClr val="C72C56"/>
              </a:solidFill>
              <a:latin typeface="微软雅黑" panose="020B0503020204020204" pitchFamily="34" charset="-122"/>
              <a:ea typeface="微软雅黑" panose="020B0503020204020204" pitchFamily="34" charset="-122"/>
            </a:rPr>
            <a:t>药品基本信息</a:t>
          </a:r>
          <a:endParaRPr lang="zh-CN" altLang="en-US" sz="2400" b="1" dirty="0">
            <a:solidFill>
              <a:srgbClr val="C72C56"/>
            </a:solidFill>
            <a:latin typeface="微软雅黑" panose="020B0503020204020204" pitchFamily="34" charset="-122"/>
            <a:ea typeface="微软雅黑" panose="020B0503020204020204" pitchFamily="34" charset="-122"/>
          </a:endParaRPr>
        </a:p>
      </dgm:t>
    </dgm:pt>
    <dgm:pt modelId="{0005FA9D-32D5-49C8-8CFA-49C6644F582B}" type="parTrans" cxnId="{37FC742F-F73A-45BC-B40D-1B7E60EBB776}">
      <dgm:prSet/>
      <dgm:spPr/>
      <dgm:t>
        <a:bodyPr/>
        <a:lstStyle/>
        <a:p>
          <a:endParaRPr lang="zh-CN" altLang="en-US"/>
        </a:p>
      </dgm:t>
    </dgm:pt>
    <dgm:pt modelId="{429303C3-4A1C-40CD-B90D-B66134B7E271}" type="sibTrans" cxnId="{37FC742F-F73A-45BC-B40D-1B7E60EBB776}">
      <dgm:prSet/>
      <dgm:spPr/>
      <dgm:t>
        <a:bodyPr/>
        <a:lstStyle/>
        <a:p>
          <a:endParaRPr lang="zh-CN" altLang="en-US"/>
        </a:p>
      </dgm:t>
    </dgm:pt>
    <dgm:pt modelId="{2700EAB7-426B-4110-BF38-728F5518BF41}">
      <dgm:prSet phldrT="[文本]" custT="1"/>
      <dgm:spPr>
        <a:solidFill>
          <a:schemeClr val="bg1"/>
        </a:solidFill>
        <a:ln>
          <a:solidFill>
            <a:srgbClr val="C72C56"/>
          </a:solidFill>
        </a:ln>
      </dgm:spPr>
      <dgm:t>
        <a:bodyPr/>
        <a:lstStyle/>
        <a:p>
          <a:r>
            <a:rPr lang="zh-CN" altLang="en-US" sz="2400" b="1" dirty="0" smtClean="0">
              <a:solidFill>
                <a:srgbClr val="C72C56"/>
              </a:solidFill>
              <a:latin typeface="微软雅黑" panose="020B0503020204020204" pitchFamily="34" charset="-122"/>
              <a:ea typeface="微软雅黑" panose="020B0503020204020204" pitchFamily="34" charset="-122"/>
            </a:rPr>
            <a:t>有效性</a:t>
          </a:r>
          <a:endParaRPr lang="zh-CN" altLang="en-US" sz="2400" b="1" dirty="0">
            <a:solidFill>
              <a:srgbClr val="C72C56"/>
            </a:solidFill>
            <a:latin typeface="微软雅黑" panose="020B0503020204020204" pitchFamily="34" charset="-122"/>
            <a:ea typeface="微软雅黑" panose="020B0503020204020204" pitchFamily="34" charset="-122"/>
          </a:endParaRPr>
        </a:p>
      </dgm:t>
    </dgm:pt>
    <dgm:pt modelId="{81733234-CB06-4A04-8429-910DD1B7F4DE}" type="parTrans" cxnId="{9895C7BC-22F5-4F9A-877F-09D749EECFF3}">
      <dgm:prSet/>
      <dgm:spPr/>
      <dgm:t>
        <a:bodyPr/>
        <a:lstStyle/>
        <a:p>
          <a:endParaRPr lang="zh-CN" altLang="en-US"/>
        </a:p>
      </dgm:t>
    </dgm:pt>
    <dgm:pt modelId="{7BDA8151-CDDF-4510-B0AC-F45A5617D554}" type="sibTrans" cxnId="{9895C7BC-22F5-4F9A-877F-09D749EECFF3}">
      <dgm:prSet/>
      <dgm:spPr/>
      <dgm:t>
        <a:bodyPr/>
        <a:lstStyle/>
        <a:p>
          <a:endParaRPr lang="zh-CN" altLang="en-US"/>
        </a:p>
      </dgm:t>
    </dgm:pt>
    <dgm:pt modelId="{E77FEA42-45B8-4A5A-887C-F7506FA53C19}">
      <dgm:prSet phldrT="[文本]" custT="1"/>
      <dgm:spPr>
        <a:solidFill>
          <a:schemeClr val="bg1"/>
        </a:solidFill>
        <a:ln>
          <a:solidFill>
            <a:srgbClr val="C72C56"/>
          </a:solidFill>
        </a:ln>
      </dgm:spPr>
      <dgm:t>
        <a:bodyPr/>
        <a:lstStyle/>
        <a:p>
          <a:r>
            <a:rPr lang="zh-CN" altLang="en-US" sz="2400" b="1" dirty="0" smtClean="0">
              <a:solidFill>
                <a:srgbClr val="C72C56"/>
              </a:solidFill>
              <a:latin typeface="微软雅黑" panose="020B0503020204020204" pitchFamily="34" charset="-122"/>
              <a:ea typeface="微软雅黑" panose="020B0503020204020204" pitchFamily="34" charset="-122"/>
            </a:rPr>
            <a:t>公平性</a:t>
          </a:r>
          <a:endParaRPr lang="zh-CN" altLang="en-US" sz="2400" b="1" dirty="0">
            <a:solidFill>
              <a:srgbClr val="C72C56"/>
            </a:solidFill>
            <a:latin typeface="微软雅黑" panose="020B0503020204020204" pitchFamily="34" charset="-122"/>
            <a:ea typeface="微软雅黑" panose="020B0503020204020204" pitchFamily="34" charset="-122"/>
          </a:endParaRPr>
        </a:p>
      </dgm:t>
    </dgm:pt>
    <dgm:pt modelId="{19F27280-94A0-4392-B5E1-4A0F2BA0EA60}" type="parTrans" cxnId="{CDC9CF30-63BA-4D7C-97BE-B04C3866EC39}">
      <dgm:prSet/>
      <dgm:spPr/>
      <dgm:t>
        <a:bodyPr/>
        <a:lstStyle/>
        <a:p>
          <a:endParaRPr lang="zh-CN" altLang="en-US"/>
        </a:p>
      </dgm:t>
    </dgm:pt>
    <dgm:pt modelId="{4B5A9687-1DFC-48CF-80D3-BB1671DE8F22}" type="sibTrans" cxnId="{CDC9CF30-63BA-4D7C-97BE-B04C3866EC39}">
      <dgm:prSet/>
      <dgm:spPr/>
      <dgm:t>
        <a:bodyPr/>
        <a:lstStyle/>
        <a:p>
          <a:endParaRPr lang="zh-CN" altLang="en-US"/>
        </a:p>
      </dgm:t>
    </dgm:pt>
    <dgm:pt modelId="{E8D7ABA4-8AE6-4A5C-9032-8D7EB4311CBA}" type="pres">
      <dgm:prSet presAssocID="{0744CE87-3CCE-4A64-BDEA-C1209F89D87C}" presName="linearFlow" presStyleCnt="0">
        <dgm:presLayoutVars>
          <dgm:dir/>
          <dgm:resizeHandles val="exact"/>
        </dgm:presLayoutVars>
      </dgm:prSet>
      <dgm:spPr/>
    </dgm:pt>
    <dgm:pt modelId="{4D80E98A-E76E-4B8C-A261-A897B92B88D2}" type="pres">
      <dgm:prSet presAssocID="{1F149F69-F8EA-4514-9B23-3E921C13DBED}" presName="composite" presStyleCnt="0"/>
      <dgm:spPr/>
    </dgm:pt>
    <dgm:pt modelId="{F16DE89A-8DBC-4D95-9F50-EC3BCF4EB055}" type="pres">
      <dgm:prSet presAssocID="{1F149F69-F8EA-4514-9B23-3E921C13DBED}" presName="imgShp" presStyleLbl="fgImgPlace1" presStyleIdx="0" presStyleCnt="3"/>
      <dgm:spPr/>
    </dgm:pt>
    <dgm:pt modelId="{A4738670-8DDC-4E24-B4F4-FA36F00E6531}" type="pres">
      <dgm:prSet presAssocID="{1F149F69-F8EA-4514-9B23-3E921C13DBED}" presName="txShp" presStyleLbl="node1" presStyleIdx="0" presStyleCnt="3">
        <dgm:presLayoutVars>
          <dgm:bulletEnabled val="1"/>
        </dgm:presLayoutVars>
      </dgm:prSet>
      <dgm:spPr/>
      <dgm:t>
        <a:bodyPr/>
        <a:lstStyle/>
        <a:p>
          <a:endParaRPr lang="zh-CN" altLang="en-US"/>
        </a:p>
      </dgm:t>
    </dgm:pt>
    <dgm:pt modelId="{316D61B4-4B60-4AFA-B4C9-9D485FE29988}" type="pres">
      <dgm:prSet presAssocID="{429303C3-4A1C-40CD-B90D-B66134B7E271}" presName="spacing" presStyleCnt="0"/>
      <dgm:spPr/>
    </dgm:pt>
    <dgm:pt modelId="{1DD36FE0-6921-4D7C-B0FA-75A1961CB31E}" type="pres">
      <dgm:prSet presAssocID="{2700EAB7-426B-4110-BF38-728F5518BF41}" presName="composite" presStyleCnt="0"/>
      <dgm:spPr/>
    </dgm:pt>
    <dgm:pt modelId="{237339ED-AAB9-48A2-BA71-D27104421C91}" type="pres">
      <dgm:prSet presAssocID="{2700EAB7-426B-4110-BF38-728F5518BF41}" presName="imgShp" presStyleLbl="fgImgPlace1" presStyleIdx="1" presStyleCnt="3"/>
      <dgm:spPr/>
    </dgm:pt>
    <dgm:pt modelId="{E93308D4-A6D8-41DA-81A2-DF116C1C9BFF}" type="pres">
      <dgm:prSet presAssocID="{2700EAB7-426B-4110-BF38-728F5518BF41}" presName="txShp" presStyleLbl="node1" presStyleIdx="1" presStyleCnt="3">
        <dgm:presLayoutVars>
          <dgm:bulletEnabled val="1"/>
        </dgm:presLayoutVars>
      </dgm:prSet>
      <dgm:spPr/>
      <dgm:t>
        <a:bodyPr/>
        <a:lstStyle/>
        <a:p>
          <a:endParaRPr lang="zh-CN" altLang="en-US"/>
        </a:p>
      </dgm:t>
    </dgm:pt>
    <dgm:pt modelId="{DB7A62EA-4BC3-4D13-9910-7256FC223D33}" type="pres">
      <dgm:prSet presAssocID="{7BDA8151-CDDF-4510-B0AC-F45A5617D554}" presName="spacing" presStyleCnt="0"/>
      <dgm:spPr/>
    </dgm:pt>
    <dgm:pt modelId="{847CFAC0-29E2-4D68-A69D-3F02A3AFCE53}" type="pres">
      <dgm:prSet presAssocID="{E77FEA42-45B8-4A5A-887C-F7506FA53C19}" presName="composite" presStyleCnt="0"/>
      <dgm:spPr/>
    </dgm:pt>
    <dgm:pt modelId="{2418713D-AAC0-4ED1-AC75-189595B2AC60}" type="pres">
      <dgm:prSet presAssocID="{E77FEA42-45B8-4A5A-887C-F7506FA53C19}" presName="imgShp" presStyleLbl="fgImgPlace1" presStyleIdx="2" presStyleCnt="3"/>
      <dgm:spPr/>
    </dgm:pt>
    <dgm:pt modelId="{4A307391-B55C-4274-82CC-BB42D8249141}" type="pres">
      <dgm:prSet presAssocID="{E77FEA42-45B8-4A5A-887C-F7506FA53C19}" presName="txShp" presStyleLbl="node1" presStyleIdx="2" presStyleCnt="3">
        <dgm:presLayoutVars>
          <dgm:bulletEnabled val="1"/>
        </dgm:presLayoutVars>
      </dgm:prSet>
      <dgm:spPr/>
      <dgm:t>
        <a:bodyPr/>
        <a:lstStyle/>
        <a:p>
          <a:endParaRPr lang="zh-CN" altLang="en-US"/>
        </a:p>
      </dgm:t>
    </dgm:pt>
  </dgm:ptLst>
  <dgm:cxnLst>
    <dgm:cxn modelId="{F7AD5E1C-9498-4138-9568-45B2627BE41E}" type="presOf" srcId="{2700EAB7-426B-4110-BF38-728F5518BF41}" destId="{E93308D4-A6D8-41DA-81A2-DF116C1C9BFF}" srcOrd="0" destOrd="0" presId="urn:microsoft.com/office/officeart/2005/8/layout/vList3"/>
    <dgm:cxn modelId="{4F584C5C-5EC4-40A6-B895-CB93EB913A62}" type="presOf" srcId="{E77FEA42-45B8-4A5A-887C-F7506FA53C19}" destId="{4A307391-B55C-4274-82CC-BB42D8249141}" srcOrd="0" destOrd="0" presId="urn:microsoft.com/office/officeart/2005/8/layout/vList3"/>
    <dgm:cxn modelId="{9895C7BC-22F5-4F9A-877F-09D749EECFF3}" srcId="{0744CE87-3CCE-4A64-BDEA-C1209F89D87C}" destId="{2700EAB7-426B-4110-BF38-728F5518BF41}" srcOrd="1" destOrd="0" parTransId="{81733234-CB06-4A04-8429-910DD1B7F4DE}" sibTransId="{7BDA8151-CDDF-4510-B0AC-F45A5617D554}"/>
    <dgm:cxn modelId="{8E789912-C671-48A0-A5F2-11E512D79FB7}" type="presOf" srcId="{0744CE87-3CCE-4A64-BDEA-C1209F89D87C}" destId="{E8D7ABA4-8AE6-4A5C-9032-8D7EB4311CBA}" srcOrd="0" destOrd="0" presId="urn:microsoft.com/office/officeart/2005/8/layout/vList3"/>
    <dgm:cxn modelId="{CDC9CF30-63BA-4D7C-97BE-B04C3866EC39}" srcId="{0744CE87-3CCE-4A64-BDEA-C1209F89D87C}" destId="{E77FEA42-45B8-4A5A-887C-F7506FA53C19}" srcOrd="2" destOrd="0" parTransId="{19F27280-94A0-4392-B5E1-4A0F2BA0EA60}" sibTransId="{4B5A9687-1DFC-48CF-80D3-BB1671DE8F22}"/>
    <dgm:cxn modelId="{3ECE20A9-70A0-442E-81D6-00D92475B894}" type="presOf" srcId="{1F149F69-F8EA-4514-9B23-3E921C13DBED}" destId="{A4738670-8DDC-4E24-B4F4-FA36F00E6531}" srcOrd="0" destOrd="0" presId="urn:microsoft.com/office/officeart/2005/8/layout/vList3"/>
    <dgm:cxn modelId="{37FC742F-F73A-45BC-B40D-1B7E60EBB776}" srcId="{0744CE87-3CCE-4A64-BDEA-C1209F89D87C}" destId="{1F149F69-F8EA-4514-9B23-3E921C13DBED}" srcOrd="0" destOrd="0" parTransId="{0005FA9D-32D5-49C8-8CFA-49C6644F582B}" sibTransId="{429303C3-4A1C-40CD-B90D-B66134B7E271}"/>
    <dgm:cxn modelId="{D837DD9D-F6C8-4C44-AE44-57CE854EFBF0}" type="presParOf" srcId="{E8D7ABA4-8AE6-4A5C-9032-8D7EB4311CBA}" destId="{4D80E98A-E76E-4B8C-A261-A897B92B88D2}" srcOrd="0" destOrd="0" presId="urn:microsoft.com/office/officeart/2005/8/layout/vList3"/>
    <dgm:cxn modelId="{FFC9E531-E4BD-4329-8EAD-8B9FA181E54E}" type="presParOf" srcId="{4D80E98A-E76E-4B8C-A261-A897B92B88D2}" destId="{F16DE89A-8DBC-4D95-9F50-EC3BCF4EB055}" srcOrd="0" destOrd="0" presId="urn:microsoft.com/office/officeart/2005/8/layout/vList3"/>
    <dgm:cxn modelId="{E8300A5A-BB89-4A0A-B0CF-2B4EBB38F6CD}" type="presParOf" srcId="{4D80E98A-E76E-4B8C-A261-A897B92B88D2}" destId="{A4738670-8DDC-4E24-B4F4-FA36F00E6531}" srcOrd="1" destOrd="0" presId="urn:microsoft.com/office/officeart/2005/8/layout/vList3"/>
    <dgm:cxn modelId="{D7084C0A-1D8F-4B89-8616-5680E2C1BD95}" type="presParOf" srcId="{E8D7ABA4-8AE6-4A5C-9032-8D7EB4311CBA}" destId="{316D61B4-4B60-4AFA-B4C9-9D485FE29988}" srcOrd="1" destOrd="0" presId="urn:microsoft.com/office/officeart/2005/8/layout/vList3"/>
    <dgm:cxn modelId="{B5887D0F-3D0B-4043-B454-AE9C30CBE69B}" type="presParOf" srcId="{E8D7ABA4-8AE6-4A5C-9032-8D7EB4311CBA}" destId="{1DD36FE0-6921-4D7C-B0FA-75A1961CB31E}" srcOrd="2" destOrd="0" presId="urn:microsoft.com/office/officeart/2005/8/layout/vList3"/>
    <dgm:cxn modelId="{B15551AE-9858-41AF-9718-7918F8A4F856}" type="presParOf" srcId="{1DD36FE0-6921-4D7C-B0FA-75A1961CB31E}" destId="{237339ED-AAB9-48A2-BA71-D27104421C91}" srcOrd="0" destOrd="0" presId="urn:microsoft.com/office/officeart/2005/8/layout/vList3"/>
    <dgm:cxn modelId="{F496A9CD-2975-4BE6-8C3E-7813995D376F}" type="presParOf" srcId="{1DD36FE0-6921-4D7C-B0FA-75A1961CB31E}" destId="{E93308D4-A6D8-41DA-81A2-DF116C1C9BFF}" srcOrd="1" destOrd="0" presId="urn:microsoft.com/office/officeart/2005/8/layout/vList3"/>
    <dgm:cxn modelId="{95650B60-6B52-4A43-9897-8402875C9709}" type="presParOf" srcId="{E8D7ABA4-8AE6-4A5C-9032-8D7EB4311CBA}" destId="{DB7A62EA-4BC3-4D13-9910-7256FC223D33}" srcOrd="3" destOrd="0" presId="urn:microsoft.com/office/officeart/2005/8/layout/vList3"/>
    <dgm:cxn modelId="{2874F597-FD7D-4CFB-B75B-F3EA46557A0E}" type="presParOf" srcId="{E8D7ABA4-8AE6-4A5C-9032-8D7EB4311CBA}" destId="{847CFAC0-29E2-4D68-A69D-3F02A3AFCE53}" srcOrd="4" destOrd="0" presId="urn:microsoft.com/office/officeart/2005/8/layout/vList3"/>
    <dgm:cxn modelId="{AC94719D-7C6E-48F5-9932-4A8206630226}" type="presParOf" srcId="{847CFAC0-29E2-4D68-A69D-3F02A3AFCE53}" destId="{2418713D-AAC0-4ED1-AC75-189595B2AC60}" srcOrd="0" destOrd="0" presId="urn:microsoft.com/office/officeart/2005/8/layout/vList3"/>
    <dgm:cxn modelId="{9BC0B4A1-8AAE-48D1-A7F2-F4F4DC0DE1E5}" type="presParOf" srcId="{847CFAC0-29E2-4D68-A69D-3F02A3AFCE53}" destId="{4A307391-B55C-4274-82CC-BB42D824914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44CE87-3CCE-4A64-BDEA-C1209F89D87C}" type="doc">
      <dgm:prSet loTypeId="urn:microsoft.com/office/officeart/2005/8/layout/vList3" loCatId="list" qsTypeId="urn:microsoft.com/office/officeart/2005/8/quickstyle/simple1" qsCatId="simple" csTypeId="urn:microsoft.com/office/officeart/2005/8/colors/accent1_2" csCatId="accent1" phldr="1"/>
      <dgm:spPr/>
    </dgm:pt>
    <dgm:pt modelId="{1F149F69-F8EA-4514-9B23-3E921C13DBED}">
      <dgm:prSet phldrT="[文本]" custT="1"/>
      <dgm:spPr>
        <a:solidFill>
          <a:schemeClr val="bg1"/>
        </a:solidFill>
        <a:ln>
          <a:solidFill>
            <a:srgbClr val="C72C56"/>
          </a:solidFill>
        </a:ln>
      </dgm:spPr>
      <dgm:t>
        <a:bodyPr/>
        <a:lstStyle/>
        <a:p>
          <a:r>
            <a:rPr lang="zh-CN" altLang="en-US" sz="2400" b="1" dirty="0" smtClean="0">
              <a:solidFill>
                <a:srgbClr val="C72C56"/>
              </a:solidFill>
              <a:latin typeface="微软雅黑" panose="020B0503020204020204" pitchFamily="34" charset="-122"/>
              <a:ea typeface="微软雅黑" panose="020B0503020204020204" pitchFamily="34" charset="-122"/>
            </a:rPr>
            <a:t>安全性</a:t>
          </a:r>
          <a:endParaRPr lang="zh-CN" altLang="en-US" sz="2400" b="1" dirty="0">
            <a:solidFill>
              <a:srgbClr val="C72C56"/>
            </a:solidFill>
            <a:latin typeface="微软雅黑" panose="020B0503020204020204" pitchFamily="34" charset="-122"/>
            <a:ea typeface="微软雅黑" panose="020B0503020204020204" pitchFamily="34" charset="-122"/>
          </a:endParaRPr>
        </a:p>
      </dgm:t>
    </dgm:pt>
    <dgm:pt modelId="{0005FA9D-32D5-49C8-8CFA-49C6644F582B}" type="parTrans" cxnId="{37FC742F-F73A-45BC-B40D-1B7E60EBB776}">
      <dgm:prSet/>
      <dgm:spPr/>
      <dgm:t>
        <a:bodyPr/>
        <a:lstStyle/>
        <a:p>
          <a:endParaRPr lang="zh-CN" altLang="en-US"/>
        </a:p>
      </dgm:t>
    </dgm:pt>
    <dgm:pt modelId="{429303C3-4A1C-40CD-B90D-B66134B7E271}" type="sibTrans" cxnId="{37FC742F-F73A-45BC-B40D-1B7E60EBB776}">
      <dgm:prSet/>
      <dgm:spPr/>
      <dgm:t>
        <a:bodyPr/>
        <a:lstStyle/>
        <a:p>
          <a:endParaRPr lang="zh-CN" altLang="en-US"/>
        </a:p>
      </dgm:t>
    </dgm:pt>
    <dgm:pt modelId="{2700EAB7-426B-4110-BF38-728F5518BF41}">
      <dgm:prSet phldrT="[文本]" custT="1"/>
      <dgm:spPr>
        <a:solidFill>
          <a:schemeClr val="bg1"/>
        </a:solidFill>
        <a:ln>
          <a:solidFill>
            <a:srgbClr val="C72C56"/>
          </a:solidFill>
        </a:ln>
      </dgm:spPr>
      <dgm:t>
        <a:bodyPr/>
        <a:lstStyle/>
        <a:p>
          <a:r>
            <a:rPr lang="zh-CN" altLang="en-US" sz="2400" b="1" dirty="0" smtClean="0">
              <a:solidFill>
                <a:srgbClr val="C72C56"/>
              </a:solidFill>
              <a:latin typeface="微软雅黑" panose="020B0503020204020204" pitchFamily="34" charset="-122"/>
              <a:ea typeface="微软雅黑" panose="020B0503020204020204" pitchFamily="34" charset="-122"/>
            </a:rPr>
            <a:t>创新性</a:t>
          </a:r>
          <a:endParaRPr lang="zh-CN" altLang="en-US" sz="2400" b="1" dirty="0">
            <a:solidFill>
              <a:srgbClr val="C72C56"/>
            </a:solidFill>
            <a:latin typeface="微软雅黑" panose="020B0503020204020204" pitchFamily="34" charset="-122"/>
            <a:ea typeface="微软雅黑" panose="020B0503020204020204" pitchFamily="34" charset="-122"/>
          </a:endParaRPr>
        </a:p>
      </dgm:t>
    </dgm:pt>
    <dgm:pt modelId="{7BDA8151-CDDF-4510-B0AC-F45A5617D554}" type="sibTrans" cxnId="{9895C7BC-22F5-4F9A-877F-09D749EECFF3}">
      <dgm:prSet/>
      <dgm:spPr/>
      <dgm:t>
        <a:bodyPr/>
        <a:lstStyle/>
        <a:p>
          <a:endParaRPr lang="zh-CN" altLang="en-US"/>
        </a:p>
      </dgm:t>
    </dgm:pt>
    <dgm:pt modelId="{81733234-CB06-4A04-8429-910DD1B7F4DE}" type="parTrans" cxnId="{9895C7BC-22F5-4F9A-877F-09D749EECFF3}">
      <dgm:prSet/>
      <dgm:spPr/>
      <dgm:t>
        <a:bodyPr/>
        <a:lstStyle/>
        <a:p>
          <a:endParaRPr lang="zh-CN" altLang="en-US"/>
        </a:p>
      </dgm:t>
    </dgm:pt>
    <dgm:pt modelId="{E8D7ABA4-8AE6-4A5C-9032-8D7EB4311CBA}" type="pres">
      <dgm:prSet presAssocID="{0744CE87-3CCE-4A64-BDEA-C1209F89D87C}" presName="linearFlow" presStyleCnt="0">
        <dgm:presLayoutVars>
          <dgm:dir/>
          <dgm:resizeHandles val="exact"/>
        </dgm:presLayoutVars>
      </dgm:prSet>
      <dgm:spPr/>
    </dgm:pt>
    <dgm:pt modelId="{4D80E98A-E76E-4B8C-A261-A897B92B88D2}" type="pres">
      <dgm:prSet presAssocID="{1F149F69-F8EA-4514-9B23-3E921C13DBED}" presName="composite" presStyleCnt="0"/>
      <dgm:spPr/>
    </dgm:pt>
    <dgm:pt modelId="{F16DE89A-8DBC-4D95-9F50-EC3BCF4EB055}" type="pres">
      <dgm:prSet presAssocID="{1F149F69-F8EA-4514-9B23-3E921C13DBED}" presName="imgShp" presStyleLbl="fgImgPlace1" presStyleIdx="0" presStyleCnt="2" custScaleX="21516" custScaleY="3573"/>
      <dgm:spPr/>
    </dgm:pt>
    <dgm:pt modelId="{A4738670-8DDC-4E24-B4F4-FA36F00E6531}" type="pres">
      <dgm:prSet presAssocID="{1F149F69-F8EA-4514-9B23-3E921C13DBED}" presName="txShp" presStyleLbl="node1" presStyleIdx="0" presStyleCnt="2" custLinFactNeighborX="541" custLinFactNeighborY="-49">
        <dgm:presLayoutVars>
          <dgm:bulletEnabled val="1"/>
        </dgm:presLayoutVars>
      </dgm:prSet>
      <dgm:spPr/>
      <dgm:t>
        <a:bodyPr/>
        <a:lstStyle/>
        <a:p>
          <a:endParaRPr lang="zh-CN" altLang="en-US"/>
        </a:p>
      </dgm:t>
    </dgm:pt>
    <dgm:pt modelId="{316D61B4-4B60-4AFA-B4C9-9D485FE29988}" type="pres">
      <dgm:prSet presAssocID="{429303C3-4A1C-40CD-B90D-B66134B7E271}" presName="spacing" presStyleCnt="0"/>
      <dgm:spPr/>
    </dgm:pt>
    <dgm:pt modelId="{1DD36FE0-6921-4D7C-B0FA-75A1961CB31E}" type="pres">
      <dgm:prSet presAssocID="{2700EAB7-426B-4110-BF38-728F5518BF41}" presName="composite" presStyleCnt="0"/>
      <dgm:spPr/>
    </dgm:pt>
    <dgm:pt modelId="{237339ED-AAB9-48A2-BA71-D27104421C91}" type="pres">
      <dgm:prSet presAssocID="{2700EAB7-426B-4110-BF38-728F5518BF41}" presName="imgShp" presStyleLbl="fgImgPlace1" presStyleIdx="1" presStyleCnt="2" custScaleX="51447" custScaleY="3573"/>
      <dgm:spPr/>
    </dgm:pt>
    <dgm:pt modelId="{E93308D4-A6D8-41DA-81A2-DF116C1C9BFF}" type="pres">
      <dgm:prSet presAssocID="{2700EAB7-426B-4110-BF38-728F5518BF41}" presName="txShp" presStyleLbl="node1" presStyleIdx="1" presStyleCnt="2" custScaleY="101250" custLinFactNeighborX="-1265" custLinFactNeighborY="1035">
        <dgm:presLayoutVars>
          <dgm:bulletEnabled val="1"/>
        </dgm:presLayoutVars>
      </dgm:prSet>
      <dgm:spPr/>
      <dgm:t>
        <a:bodyPr/>
        <a:lstStyle/>
        <a:p>
          <a:endParaRPr lang="zh-CN" altLang="en-US"/>
        </a:p>
      </dgm:t>
    </dgm:pt>
  </dgm:ptLst>
  <dgm:cxnLst>
    <dgm:cxn modelId="{A46219AF-F540-443A-8F01-69CBC8BB55E9}" type="presOf" srcId="{1F149F69-F8EA-4514-9B23-3E921C13DBED}" destId="{A4738670-8DDC-4E24-B4F4-FA36F00E6531}" srcOrd="0" destOrd="0" presId="urn:microsoft.com/office/officeart/2005/8/layout/vList3"/>
    <dgm:cxn modelId="{9895C7BC-22F5-4F9A-877F-09D749EECFF3}" srcId="{0744CE87-3CCE-4A64-BDEA-C1209F89D87C}" destId="{2700EAB7-426B-4110-BF38-728F5518BF41}" srcOrd="1" destOrd="0" parTransId="{81733234-CB06-4A04-8429-910DD1B7F4DE}" sibTransId="{7BDA8151-CDDF-4510-B0AC-F45A5617D554}"/>
    <dgm:cxn modelId="{FDAFBFD4-E9DF-40BF-B0A7-B6FB59FE49DC}" type="presOf" srcId="{0744CE87-3CCE-4A64-BDEA-C1209F89D87C}" destId="{E8D7ABA4-8AE6-4A5C-9032-8D7EB4311CBA}" srcOrd="0" destOrd="0" presId="urn:microsoft.com/office/officeart/2005/8/layout/vList3"/>
    <dgm:cxn modelId="{37FC742F-F73A-45BC-B40D-1B7E60EBB776}" srcId="{0744CE87-3CCE-4A64-BDEA-C1209F89D87C}" destId="{1F149F69-F8EA-4514-9B23-3E921C13DBED}" srcOrd="0" destOrd="0" parTransId="{0005FA9D-32D5-49C8-8CFA-49C6644F582B}" sibTransId="{429303C3-4A1C-40CD-B90D-B66134B7E271}"/>
    <dgm:cxn modelId="{CDCC77B4-3F82-4108-8FCC-2C349C60B9BD}" type="presOf" srcId="{2700EAB7-426B-4110-BF38-728F5518BF41}" destId="{E93308D4-A6D8-41DA-81A2-DF116C1C9BFF}" srcOrd="0" destOrd="0" presId="urn:microsoft.com/office/officeart/2005/8/layout/vList3"/>
    <dgm:cxn modelId="{62419C4E-138A-4051-9D23-8F3614B09B56}" type="presParOf" srcId="{E8D7ABA4-8AE6-4A5C-9032-8D7EB4311CBA}" destId="{4D80E98A-E76E-4B8C-A261-A897B92B88D2}" srcOrd="0" destOrd="0" presId="urn:microsoft.com/office/officeart/2005/8/layout/vList3"/>
    <dgm:cxn modelId="{3E35A479-63E7-4BFB-9E9A-D6D71187A011}" type="presParOf" srcId="{4D80E98A-E76E-4B8C-A261-A897B92B88D2}" destId="{F16DE89A-8DBC-4D95-9F50-EC3BCF4EB055}" srcOrd="0" destOrd="0" presId="urn:microsoft.com/office/officeart/2005/8/layout/vList3"/>
    <dgm:cxn modelId="{573F91CA-B169-487D-9CC9-50C41041BF0E}" type="presParOf" srcId="{4D80E98A-E76E-4B8C-A261-A897B92B88D2}" destId="{A4738670-8DDC-4E24-B4F4-FA36F00E6531}" srcOrd="1" destOrd="0" presId="urn:microsoft.com/office/officeart/2005/8/layout/vList3"/>
    <dgm:cxn modelId="{2B328C39-7B68-42E0-B188-6828FC998368}" type="presParOf" srcId="{E8D7ABA4-8AE6-4A5C-9032-8D7EB4311CBA}" destId="{316D61B4-4B60-4AFA-B4C9-9D485FE29988}" srcOrd="1" destOrd="0" presId="urn:microsoft.com/office/officeart/2005/8/layout/vList3"/>
    <dgm:cxn modelId="{F2C398B5-C35E-45D3-806F-D78C3F3C197C}" type="presParOf" srcId="{E8D7ABA4-8AE6-4A5C-9032-8D7EB4311CBA}" destId="{1DD36FE0-6921-4D7C-B0FA-75A1961CB31E}" srcOrd="2" destOrd="0" presId="urn:microsoft.com/office/officeart/2005/8/layout/vList3"/>
    <dgm:cxn modelId="{5A783FF8-885A-4723-B93C-EFCB8F613204}" type="presParOf" srcId="{1DD36FE0-6921-4D7C-B0FA-75A1961CB31E}" destId="{237339ED-AAB9-48A2-BA71-D27104421C91}" srcOrd="0" destOrd="0" presId="urn:microsoft.com/office/officeart/2005/8/layout/vList3"/>
    <dgm:cxn modelId="{C39ADFD4-86B0-4BA8-B6D3-429EBD18F8BB}" type="presParOf" srcId="{1DD36FE0-6921-4D7C-B0FA-75A1961CB31E}" destId="{E93308D4-A6D8-41DA-81A2-DF116C1C9BFF}"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38670-8DDC-4E24-B4F4-FA36F00E6531}">
      <dsp:nvSpPr>
        <dsp:cNvPr id="0" name=""/>
        <dsp:cNvSpPr/>
      </dsp:nvSpPr>
      <dsp:spPr>
        <a:xfrm rot="10800000">
          <a:off x="1063022" y="235"/>
          <a:ext cx="3408911" cy="817548"/>
        </a:xfrm>
        <a:prstGeom prst="homePlate">
          <a:avLst/>
        </a:prstGeom>
        <a:solidFill>
          <a:schemeClr val="bg1"/>
        </a:solidFill>
        <a:ln w="25400" cap="flat" cmpd="sng" algn="ctr">
          <a:solidFill>
            <a:srgbClr val="C72C5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516" tIns="91440" rIns="170688"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C72C56"/>
              </a:solidFill>
              <a:latin typeface="微软雅黑" panose="020B0503020204020204" pitchFamily="34" charset="-122"/>
              <a:ea typeface="微软雅黑" panose="020B0503020204020204" pitchFamily="34" charset="-122"/>
            </a:rPr>
            <a:t>药品基本信息</a:t>
          </a:r>
          <a:endParaRPr lang="zh-CN" altLang="en-US" sz="2400" b="1" kern="1200" dirty="0">
            <a:solidFill>
              <a:srgbClr val="C72C56"/>
            </a:solidFill>
            <a:latin typeface="微软雅黑" panose="020B0503020204020204" pitchFamily="34" charset="-122"/>
            <a:ea typeface="微软雅黑" panose="020B0503020204020204" pitchFamily="34" charset="-122"/>
          </a:endParaRPr>
        </a:p>
      </dsp:txBody>
      <dsp:txXfrm rot="10800000">
        <a:off x="1267409" y="235"/>
        <a:ext cx="3204524" cy="817548"/>
      </dsp:txXfrm>
    </dsp:sp>
    <dsp:sp modelId="{F16DE89A-8DBC-4D95-9F50-EC3BCF4EB055}">
      <dsp:nvSpPr>
        <dsp:cNvPr id="0" name=""/>
        <dsp:cNvSpPr/>
      </dsp:nvSpPr>
      <dsp:spPr>
        <a:xfrm>
          <a:off x="654248" y="235"/>
          <a:ext cx="817548" cy="8175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308D4-A6D8-41DA-81A2-DF116C1C9BFF}">
      <dsp:nvSpPr>
        <dsp:cNvPr id="0" name=""/>
        <dsp:cNvSpPr/>
      </dsp:nvSpPr>
      <dsp:spPr>
        <a:xfrm rot="10800000">
          <a:off x="1063022" y="1061827"/>
          <a:ext cx="3408911" cy="817548"/>
        </a:xfrm>
        <a:prstGeom prst="homePlate">
          <a:avLst/>
        </a:prstGeom>
        <a:solidFill>
          <a:schemeClr val="bg1"/>
        </a:solidFill>
        <a:ln w="25400" cap="flat" cmpd="sng" algn="ctr">
          <a:solidFill>
            <a:srgbClr val="C72C5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516" tIns="91440" rIns="170688"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C72C56"/>
              </a:solidFill>
              <a:latin typeface="微软雅黑" panose="020B0503020204020204" pitchFamily="34" charset="-122"/>
              <a:ea typeface="微软雅黑" panose="020B0503020204020204" pitchFamily="34" charset="-122"/>
            </a:rPr>
            <a:t>有效性</a:t>
          </a:r>
          <a:endParaRPr lang="zh-CN" altLang="en-US" sz="2400" b="1" kern="1200" dirty="0">
            <a:solidFill>
              <a:srgbClr val="C72C56"/>
            </a:solidFill>
            <a:latin typeface="微软雅黑" panose="020B0503020204020204" pitchFamily="34" charset="-122"/>
            <a:ea typeface="微软雅黑" panose="020B0503020204020204" pitchFamily="34" charset="-122"/>
          </a:endParaRPr>
        </a:p>
      </dsp:txBody>
      <dsp:txXfrm rot="10800000">
        <a:off x="1267409" y="1061827"/>
        <a:ext cx="3204524" cy="817548"/>
      </dsp:txXfrm>
    </dsp:sp>
    <dsp:sp modelId="{237339ED-AAB9-48A2-BA71-D27104421C91}">
      <dsp:nvSpPr>
        <dsp:cNvPr id="0" name=""/>
        <dsp:cNvSpPr/>
      </dsp:nvSpPr>
      <dsp:spPr>
        <a:xfrm>
          <a:off x="654248" y="1061827"/>
          <a:ext cx="817548" cy="8175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07391-B55C-4274-82CC-BB42D8249141}">
      <dsp:nvSpPr>
        <dsp:cNvPr id="0" name=""/>
        <dsp:cNvSpPr/>
      </dsp:nvSpPr>
      <dsp:spPr>
        <a:xfrm rot="10800000">
          <a:off x="1063022" y="2123420"/>
          <a:ext cx="3408911" cy="817548"/>
        </a:xfrm>
        <a:prstGeom prst="homePlate">
          <a:avLst/>
        </a:prstGeom>
        <a:solidFill>
          <a:schemeClr val="bg1"/>
        </a:solidFill>
        <a:ln w="25400" cap="flat" cmpd="sng" algn="ctr">
          <a:solidFill>
            <a:srgbClr val="C72C5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516" tIns="91440" rIns="170688"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C72C56"/>
              </a:solidFill>
              <a:latin typeface="微软雅黑" panose="020B0503020204020204" pitchFamily="34" charset="-122"/>
              <a:ea typeface="微软雅黑" panose="020B0503020204020204" pitchFamily="34" charset="-122"/>
            </a:rPr>
            <a:t>公平性</a:t>
          </a:r>
          <a:endParaRPr lang="zh-CN" altLang="en-US" sz="2400" b="1" kern="1200" dirty="0">
            <a:solidFill>
              <a:srgbClr val="C72C56"/>
            </a:solidFill>
            <a:latin typeface="微软雅黑" panose="020B0503020204020204" pitchFamily="34" charset="-122"/>
            <a:ea typeface="微软雅黑" panose="020B0503020204020204" pitchFamily="34" charset="-122"/>
          </a:endParaRPr>
        </a:p>
      </dsp:txBody>
      <dsp:txXfrm rot="10800000">
        <a:off x="1267409" y="2123420"/>
        <a:ext cx="3204524" cy="817548"/>
      </dsp:txXfrm>
    </dsp:sp>
    <dsp:sp modelId="{2418713D-AAC0-4ED1-AC75-189595B2AC60}">
      <dsp:nvSpPr>
        <dsp:cNvPr id="0" name=""/>
        <dsp:cNvSpPr/>
      </dsp:nvSpPr>
      <dsp:spPr>
        <a:xfrm>
          <a:off x="654248" y="2123420"/>
          <a:ext cx="817548" cy="8175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38670-8DDC-4E24-B4F4-FA36F00E6531}">
      <dsp:nvSpPr>
        <dsp:cNvPr id="0" name=""/>
        <dsp:cNvSpPr/>
      </dsp:nvSpPr>
      <dsp:spPr>
        <a:xfrm rot="10800000">
          <a:off x="921324" y="4"/>
          <a:ext cx="3408911" cy="822579"/>
        </a:xfrm>
        <a:prstGeom prst="homePlate">
          <a:avLst/>
        </a:prstGeom>
        <a:solidFill>
          <a:schemeClr val="bg1"/>
        </a:solidFill>
        <a:ln w="25400" cap="flat" cmpd="sng" algn="ctr">
          <a:solidFill>
            <a:srgbClr val="C72C5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35" tIns="91440" rIns="170688"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C72C56"/>
              </a:solidFill>
              <a:latin typeface="微软雅黑" panose="020B0503020204020204" pitchFamily="34" charset="-122"/>
              <a:ea typeface="微软雅黑" panose="020B0503020204020204" pitchFamily="34" charset="-122"/>
            </a:rPr>
            <a:t>安全性</a:t>
          </a:r>
          <a:endParaRPr lang="zh-CN" altLang="en-US" sz="2400" b="1" kern="1200" dirty="0">
            <a:solidFill>
              <a:srgbClr val="C72C56"/>
            </a:solidFill>
            <a:latin typeface="微软雅黑" panose="020B0503020204020204" pitchFamily="34" charset="-122"/>
            <a:ea typeface="微软雅黑" panose="020B0503020204020204" pitchFamily="34" charset="-122"/>
          </a:endParaRPr>
        </a:p>
      </dsp:txBody>
      <dsp:txXfrm rot="10800000">
        <a:off x="1126969" y="4"/>
        <a:ext cx="3203266" cy="822579"/>
      </dsp:txXfrm>
    </dsp:sp>
    <dsp:sp modelId="{F16DE89A-8DBC-4D95-9F50-EC3BCF4EB055}">
      <dsp:nvSpPr>
        <dsp:cNvPr id="0" name=""/>
        <dsp:cNvSpPr/>
      </dsp:nvSpPr>
      <dsp:spPr>
        <a:xfrm>
          <a:off x="814388" y="397002"/>
          <a:ext cx="176986" cy="2939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308D4-A6D8-41DA-81A2-DF116C1C9BFF}">
      <dsp:nvSpPr>
        <dsp:cNvPr id="0" name=""/>
        <dsp:cNvSpPr/>
      </dsp:nvSpPr>
      <dsp:spPr>
        <a:xfrm rot="10800000">
          <a:off x="921310" y="1048716"/>
          <a:ext cx="3408911" cy="832861"/>
        </a:xfrm>
        <a:prstGeom prst="homePlate">
          <a:avLst/>
        </a:prstGeom>
        <a:solidFill>
          <a:schemeClr val="bg1"/>
        </a:solidFill>
        <a:ln w="25400" cap="flat" cmpd="sng" algn="ctr">
          <a:solidFill>
            <a:srgbClr val="C72C5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35" tIns="91440" rIns="170688"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C72C56"/>
              </a:solidFill>
              <a:latin typeface="微软雅黑" panose="020B0503020204020204" pitchFamily="34" charset="-122"/>
              <a:ea typeface="微软雅黑" panose="020B0503020204020204" pitchFamily="34" charset="-122"/>
            </a:rPr>
            <a:t>创新性</a:t>
          </a:r>
          <a:endParaRPr lang="zh-CN" altLang="en-US" sz="2400" b="1" kern="1200" dirty="0">
            <a:solidFill>
              <a:srgbClr val="C72C56"/>
            </a:solidFill>
            <a:latin typeface="微软雅黑" panose="020B0503020204020204" pitchFamily="34" charset="-122"/>
            <a:ea typeface="微软雅黑" panose="020B0503020204020204" pitchFamily="34" charset="-122"/>
          </a:endParaRPr>
        </a:p>
      </dsp:txBody>
      <dsp:txXfrm rot="10800000">
        <a:off x="1129525" y="1048716"/>
        <a:ext cx="3200696" cy="832861"/>
      </dsp:txXfrm>
    </dsp:sp>
    <dsp:sp modelId="{237339ED-AAB9-48A2-BA71-D27104421C91}">
      <dsp:nvSpPr>
        <dsp:cNvPr id="0" name=""/>
        <dsp:cNvSpPr/>
      </dsp:nvSpPr>
      <dsp:spPr>
        <a:xfrm>
          <a:off x="752837" y="1450043"/>
          <a:ext cx="423192" cy="2939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94F0A0-08F5-419D-B0CA-0B233803F4E7}" type="datetimeFigureOut">
              <a:rPr lang="zh-CN" altLang="en-US" smtClean="0"/>
              <a:t>2022/7/11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432EEF-C344-42C9-805F-416891979975}" type="slidenum">
              <a:rPr lang="zh-CN" altLang="en-US" smtClean="0"/>
              <a:t>‹#›</a:t>
            </a:fld>
            <a:endParaRPr lang="zh-CN" altLang="en-US"/>
          </a:p>
        </p:txBody>
      </p:sp>
    </p:spTree>
    <p:extLst>
      <p:ext uri="{BB962C8B-B14F-4D97-AF65-F5344CB8AC3E}">
        <p14:creationId xmlns:p14="http://schemas.microsoft.com/office/powerpoint/2010/main" val="4220222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3D304-425D-4D58-B236-CF62D2D18D9A}" type="datetimeFigureOut">
              <a:rPr lang="zh-CN" altLang="en-US" smtClean="0"/>
              <a:t>2022/7/11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55C81-464B-4944-80EA-7CE8515C610B}" type="slidenum">
              <a:rPr lang="zh-CN" altLang="en-US" smtClean="0"/>
              <a:t>‹#›</a:t>
            </a:fld>
            <a:endParaRPr lang="zh-CN" altLang="en-US"/>
          </a:p>
        </p:txBody>
      </p:sp>
    </p:spTree>
    <p:extLst>
      <p:ext uri="{BB962C8B-B14F-4D97-AF65-F5344CB8AC3E}">
        <p14:creationId xmlns:p14="http://schemas.microsoft.com/office/powerpoint/2010/main" val="2821975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D55C81-464B-4944-80EA-7CE8515C610B}" type="slidenum">
              <a:rPr lang="zh-CN" altLang="en-US" smtClean="0"/>
              <a:t>2</a:t>
            </a:fld>
            <a:endParaRPr lang="zh-CN" altLang="en-US"/>
          </a:p>
        </p:txBody>
      </p:sp>
    </p:spTree>
    <p:extLst>
      <p:ext uri="{BB962C8B-B14F-4D97-AF65-F5344CB8AC3E}">
        <p14:creationId xmlns:p14="http://schemas.microsoft.com/office/powerpoint/2010/main" val="257125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D55C81-464B-4944-80EA-7CE8515C610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6334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spcBef>
                <a:spcPct val="20000"/>
              </a:spcBef>
              <a:buClr>
                <a:srgbClr val="C80E47"/>
              </a:buClr>
              <a:buFont typeface="Wingdings" panose="05000000000000000000" pitchFamily="2" charset="2"/>
              <a:buNone/>
            </a:pPr>
            <a:r>
              <a:rPr lang="zh-CN" altLang="en-US" dirty="0" smtClean="0">
                <a:latin typeface="微软雅黑" panose="020B0503020204020204" pitchFamily="34" charset="-122"/>
                <a:ea typeface="微软雅黑" panose="020B0503020204020204" pitchFamily="34" charset="-122"/>
              </a:rPr>
              <a:t>原研</a:t>
            </a:r>
            <a:r>
              <a:rPr lang="zh-CN" altLang="en-US"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朗斯弗</a:t>
            </a:r>
            <a:r>
              <a:rPr lang="en-US" altLang="zh-CN" sz="1200" baseline="-250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a:t>
            </a:r>
            <a:r>
              <a:rPr lang="zh-CN" altLang="en-US"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主要不良事件是骨髓抑制无自觉症状不良事件，因</a:t>
            </a:r>
            <a:r>
              <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AE</a:t>
            </a:r>
            <a:r>
              <a:rPr lang="zh-CN" altLang="en-US"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导致的停药比例仅</a:t>
            </a:r>
            <a:r>
              <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10%</a:t>
            </a:r>
            <a:r>
              <a:rPr lang="zh-CN" altLang="en-US"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，与安慰剂相比，严重</a:t>
            </a:r>
            <a:r>
              <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AE</a:t>
            </a:r>
            <a:r>
              <a:rPr lang="zh-CN" altLang="en-US"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的发生率基本一致。</a:t>
            </a:r>
            <a:endPar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0" indent="0">
              <a:spcBef>
                <a:spcPct val="20000"/>
              </a:spcBef>
              <a:buClr>
                <a:srgbClr val="C80E47"/>
              </a:buClr>
              <a:buFont typeface="Wingdings" panose="05000000000000000000" pitchFamily="2" charset="2"/>
              <a:buNone/>
            </a:pPr>
            <a:r>
              <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TKI</a:t>
            </a:r>
            <a:r>
              <a:rPr lang="zh-CN" altLang="en-US"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类主要不良事件是手足皮肤反应、高血压等有自觉症状的不良事件，因</a:t>
            </a:r>
            <a:r>
              <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AE</a:t>
            </a:r>
            <a:r>
              <a:rPr lang="zh-CN" altLang="en-US"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导致的停药比例</a:t>
            </a:r>
            <a:r>
              <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14-15%</a:t>
            </a:r>
            <a:r>
              <a:rPr lang="zh-CN" altLang="en-US"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，与安慰剂相比，严重</a:t>
            </a:r>
            <a:r>
              <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AE</a:t>
            </a:r>
            <a:r>
              <a:rPr lang="zh-CN" altLang="en-US"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的发生率较高。</a:t>
            </a:r>
            <a:endPar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0" indent="0">
              <a:spcBef>
                <a:spcPct val="20000"/>
              </a:spcBef>
              <a:buClr>
                <a:srgbClr val="C80E47"/>
              </a:buClr>
              <a:buFont typeface="Wingdings" panose="05000000000000000000" pitchFamily="2" charset="2"/>
              <a:buNone/>
            </a:pPr>
            <a:r>
              <a:rPr lang="zh-CN" altLang="en-US" dirty="0" smtClean="0">
                <a:latin typeface="微软雅黑" panose="020B0503020204020204" pitchFamily="34" charset="-122"/>
                <a:ea typeface="微软雅黑" panose="020B0503020204020204" pitchFamily="34" charset="-122"/>
              </a:rPr>
              <a:t>原研</a:t>
            </a:r>
            <a:r>
              <a:rPr lang="zh-CN" altLang="en-US" sz="1200" dirty="0" smtClean="0">
                <a:solidFill>
                  <a:srgbClr val="C80E47"/>
                </a:solidFill>
                <a:latin typeface="Arial" charset="0"/>
                <a:ea typeface="Arial" charset="0"/>
                <a:cs typeface="Arial" charset="0"/>
              </a:rPr>
              <a:t>朗斯弗</a:t>
            </a:r>
            <a:r>
              <a:rPr lang="en-US" altLang="zh-CN" sz="1200" baseline="-25000" dirty="0" smtClean="0">
                <a:solidFill>
                  <a:srgbClr val="C80E47"/>
                </a:solidFill>
                <a:latin typeface="Arial" panose="020B0604020202020204" pitchFamily="34" charset="0"/>
                <a:cs typeface="Arial" panose="020B0604020202020204" pitchFamily="34" charset="0"/>
              </a:rPr>
              <a:t>®</a:t>
            </a:r>
            <a:r>
              <a:rPr lang="zh-CN" altLang="en-US" sz="1200" dirty="0" smtClean="0">
                <a:solidFill>
                  <a:srgbClr val="C80E47"/>
                </a:solidFill>
              </a:rPr>
              <a:t>安全性指标可控，不良事件类型不同于瑞戈非尼和呋喹替尼，对既往蓄积的不良反应有较优安全价值。</a:t>
            </a:r>
            <a:endParaRPr lang="en-US" altLang="zh-CN" sz="1200" dirty="0" smtClean="0">
              <a:solidFill>
                <a:schemeClr val="tx1"/>
              </a:solidFill>
              <a:latin typeface="Arial" panose="020B0604020202020204" pitchFamily="34" charset="0"/>
              <a:ea typeface="微软雅黑" panose="020B0503020204020204" pitchFamily="34" charset="-122"/>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E8D55C81-464B-4944-80EA-7CE8515C610B}" type="slidenum">
              <a:rPr lang="zh-CN" altLang="en-US" smtClean="0"/>
              <a:t>5</a:t>
            </a:fld>
            <a:endParaRPr lang="zh-CN" altLang="en-US"/>
          </a:p>
        </p:txBody>
      </p:sp>
    </p:spTree>
    <p:extLst>
      <p:ext uri="{BB962C8B-B14F-4D97-AF65-F5344CB8AC3E}">
        <p14:creationId xmlns:p14="http://schemas.microsoft.com/office/powerpoint/2010/main" val="213178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8D55C81-464B-4944-80EA-7CE8515C610B}" type="slidenum">
              <a:rPr lang="zh-CN" altLang="en-US" smtClean="0"/>
              <a:t>9</a:t>
            </a:fld>
            <a:endParaRPr lang="zh-CN" altLang="en-US"/>
          </a:p>
        </p:txBody>
      </p:sp>
    </p:spTree>
    <p:extLst>
      <p:ext uri="{BB962C8B-B14F-4D97-AF65-F5344CB8AC3E}">
        <p14:creationId xmlns:p14="http://schemas.microsoft.com/office/powerpoint/2010/main" val="3417567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矩形 7"/>
          <p:cNvSpPr/>
          <p:nvPr userDrawn="1"/>
        </p:nvSpPr>
        <p:spPr>
          <a:xfrm>
            <a:off x="1" y="-19777"/>
            <a:ext cx="9143999" cy="5143499"/>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9" name="图片 8" descr="V7朗斯弗中文LOGO使用规范-19.png"/>
          <p:cNvPicPr>
            <a:picLocks noChangeAspect="1"/>
          </p:cNvPicPr>
          <p:nvPr userDrawn="1"/>
        </p:nvPicPr>
        <p:blipFill rotWithShape="1">
          <a:blip r:embed="rId2">
            <a:extLst>
              <a:ext uri="{28A0092B-C50C-407E-A947-70E740481C1C}">
                <a14:useLocalDpi xmlns:a14="http://schemas.microsoft.com/office/drawing/2010/main" val="0"/>
              </a:ext>
            </a:extLst>
          </a:blip>
          <a:srcRect t="15190"/>
          <a:stretch/>
        </p:blipFill>
        <p:spPr>
          <a:xfrm>
            <a:off x="645" y="158996"/>
            <a:ext cx="9143355" cy="3544343"/>
          </a:xfrm>
          <a:prstGeom prst="rect">
            <a:avLst/>
          </a:prstGeom>
        </p:spPr>
      </p:pic>
      <p:sp>
        <p:nvSpPr>
          <p:cNvPr id="2" name="标题 1"/>
          <p:cNvSpPr>
            <a:spLocks noGrp="1"/>
          </p:cNvSpPr>
          <p:nvPr>
            <p:ph type="ctrTitle"/>
          </p:nvPr>
        </p:nvSpPr>
        <p:spPr>
          <a:xfrm>
            <a:off x="685800" y="2297077"/>
            <a:ext cx="7772400" cy="1102519"/>
          </a:xfrm>
        </p:spPr>
        <p:txBody>
          <a:bodyPr>
            <a:normAutofit/>
          </a:bodyPr>
          <a:lstStyle>
            <a:lvl1pPr algn="ctr">
              <a:defRPr sz="3200">
                <a:latin typeface="Arial" panose="020B0604020202020204" pitchFamily="34" charset="0"/>
                <a:ea typeface="微软雅黑" panose="020B0503020204020204" pitchFamily="34" charset="-122"/>
                <a:cs typeface="Arial" panose="020B0604020202020204" pitchFamily="34" charset="0"/>
              </a:defRPr>
            </a:lvl1pPr>
          </a:lstStyle>
          <a:p>
            <a:r>
              <a:rPr kumimoji="1" lang="zh-CN" altLang="en-US" dirty="0" smtClean="0"/>
              <a:t>单击此处编辑母版标题样式</a:t>
            </a:r>
            <a:endParaRPr kumimoji="1" lang="zh-CN" altLang="en-US" dirty="0"/>
          </a:p>
        </p:txBody>
      </p:sp>
      <p:sp>
        <p:nvSpPr>
          <p:cNvPr id="3" name="副标题 2"/>
          <p:cNvSpPr>
            <a:spLocks noGrp="1"/>
          </p:cNvSpPr>
          <p:nvPr>
            <p:ph type="subTitle" idx="1"/>
          </p:nvPr>
        </p:nvSpPr>
        <p:spPr>
          <a:xfrm>
            <a:off x="1371600" y="3668249"/>
            <a:ext cx="6400800" cy="635561"/>
          </a:xfrm>
        </p:spPr>
        <p:txBody>
          <a:bodyPr>
            <a:normAutofit/>
          </a:bodyPr>
          <a:lstStyle>
            <a:lvl1pPr marL="0" indent="0" algn="ctr">
              <a:buNone/>
              <a:defRPr sz="2400">
                <a:solidFill>
                  <a:schemeClr val="tx1">
                    <a:tint val="75000"/>
                  </a:schemeClr>
                </a:solidFill>
                <a:latin typeface="Arial" panose="020B0604020202020204" pitchFamily="34" charset="0"/>
                <a:ea typeface="微软雅黑" panose="020B0503020204020204" pitchFamily="34" charset="-122"/>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smtClean="0"/>
              <a:t>单击此处编辑母版副标题样式</a:t>
            </a:r>
            <a:endParaRPr kumimoji="1" lang="zh-CN" altLang="en-US" dirty="0"/>
          </a:p>
        </p:txBody>
      </p:sp>
      <p:sp>
        <p:nvSpPr>
          <p:cNvPr id="4" name="日期占位符 3"/>
          <p:cNvSpPr>
            <a:spLocks noGrp="1"/>
          </p:cNvSpPr>
          <p:nvPr>
            <p:ph type="dt" sz="half" idx="10"/>
          </p:nvPr>
        </p:nvSpPr>
        <p:spPr/>
        <p:txBody>
          <a:bodyPr/>
          <a:lstStyle/>
          <a:p>
            <a:fld id="{EF62C02B-D3A2-4B17-8AF6-9EF10867BAE0}" type="datetime1">
              <a:rPr kumimoji="1" lang="zh-CN" altLang="en-US" smtClean="0"/>
              <a:t>2022/7/11</a:t>
            </a:fld>
            <a:endParaRPr kumimoji="1" lang="zh-CN" altLang="en-US"/>
          </a:p>
        </p:txBody>
      </p:sp>
      <p:sp>
        <p:nvSpPr>
          <p:cNvPr id="6" name="幻灯片编号占位符 5"/>
          <p:cNvSpPr>
            <a:spLocks noGrp="1"/>
          </p:cNvSpPr>
          <p:nvPr>
            <p:ph type="sldNum" sz="quarter" idx="12"/>
          </p:nvPr>
        </p:nvSpPr>
        <p:spPr>
          <a:xfrm>
            <a:off x="644" y="-28024"/>
            <a:ext cx="374741" cy="273844"/>
          </a:xfrm>
          <a:solidFill>
            <a:srgbClr val="C72C56"/>
          </a:solidFill>
        </p:spPr>
        <p:txBody>
          <a:bodyPr/>
          <a:lstStyle>
            <a:lvl1pPr algn="ctr">
              <a:defRPr sz="1000" b="1">
                <a:solidFill>
                  <a:schemeClr val="bg1"/>
                </a:solidFill>
                <a:latin typeface="Arial" panose="020B0604020202020204" pitchFamily="34" charset="0"/>
                <a:ea typeface="Arial Unicode MS" panose="020B0604020202020204" pitchFamily="34" charset="-122"/>
                <a:cs typeface="Arial" panose="020B0604020202020204" pitchFamily="34" charset="0"/>
              </a:defRPr>
            </a:lvl1pPr>
          </a:lstStyle>
          <a:p>
            <a:fld id="{58E227A6-C5AB-4140-BB4D-120E9B89A66E}" type="slidenum">
              <a:rPr kumimoji="1" lang="zh-CN" altLang="en-US" smtClean="0"/>
              <a:pPr/>
              <a:t>‹#›</a:t>
            </a:fld>
            <a:endParaRPr kumimoji="1" lang="zh-CN" altLang="en-US" dirty="0"/>
          </a:p>
        </p:txBody>
      </p:sp>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3840" y="108898"/>
            <a:ext cx="1046604" cy="775779"/>
          </a:xfrm>
          <a:prstGeom prst="rect">
            <a:avLst/>
          </a:prstGeom>
        </p:spPr>
      </p:pic>
    </p:spTree>
    <p:extLst>
      <p:ext uri="{BB962C8B-B14F-4D97-AF65-F5344CB8AC3E}">
        <p14:creationId xmlns:p14="http://schemas.microsoft.com/office/powerpoint/2010/main" val="1199769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CE54A23A-653F-044A-872E-96D84FA8FBB7}"/>
              </a:ext>
            </a:extLst>
          </p:cNvPr>
          <p:cNvGrpSpPr/>
          <p:nvPr/>
        </p:nvGrpSpPr>
        <p:grpSpPr>
          <a:xfrm>
            <a:off x="0" y="1095422"/>
            <a:ext cx="1913238" cy="3507681"/>
            <a:chOff x="0" y="1403413"/>
            <a:chExt cx="2550984" cy="4676908"/>
          </a:xfrm>
          <a:solidFill>
            <a:schemeClr val="accent1"/>
          </a:solidFill>
        </p:grpSpPr>
        <p:grpSp>
          <p:nvGrpSpPr>
            <p:cNvPr id="9" name="Group 8">
              <a:extLst>
                <a:ext uri="{FF2B5EF4-FFF2-40B4-BE49-F238E27FC236}">
                  <a16:creationId xmlns=""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65" name="Oval 64">
                <a:extLst>
                  <a:ext uri="{FF2B5EF4-FFF2-40B4-BE49-F238E27FC236}">
                    <a16:creationId xmlns=""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grpSp>
          <p:nvGrpSpPr>
            <p:cNvPr id="8" name="Group 7">
              <a:extLst>
                <a:ext uri="{FF2B5EF4-FFF2-40B4-BE49-F238E27FC236}">
                  <a16:creationId xmlns=""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67" name="Oval 66">
                <a:extLst>
                  <a:ext uri="{FF2B5EF4-FFF2-40B4-BE49-F238E27FC236}">
                    <a16:creationId xmlns=""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grpSp>
          <p:nvGrpSpPr>
            <p:cNvPr id="7" name="Group 6">
              <a:extLst>
                <a:ext uri="{FF2B5EF4-FFF2-40B4-BE49-F238E27FC236}">
                  <a16:creationId xmlns=""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69" name="Oval 68">
                <a:extLst>
                  <a:ext uri="{FF2B5EF4-FFF2-40B4-BE49-F238E27FC236}">
                    <a16:creationId xmlns=""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grpSp>
          <p:nvGrpSpPr>
            <p:cNvPr id="6" name="Group 5">
              <a:extLst>
                <a:ext uri="{FF2B5EF4-FFF2-40B4-BE49-F238E27FC236}">
                  <a16:creationId xmlns=""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71" name="Oval 70">
                <a:extLst>
                  <a:ext uri="{FF2B5EF4-FFF2-40B4-BE49-F238E27FC236}">
                    <a16:creationId xmlns=""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72" name="Oval 71">
                <a:extLst>
                  <a:ext uri="{FF2B5EF4-FFF2-40B4-BE49-F238E27FC236}">
                    <a16:creationId xmlns=""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grpSp>
          <p:nvGrpSpPr>
            <p:cNvPr id="5" name="Group 4">
              <a:extLst>
                <a:ext uri="{FF2B5EF4-FFF2-40B4-BE49-F238E27FC236}">
                  <a16:creationId xmlns=""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74" name="Oval 73">
                <a:extLst>
                  <a:ext uri="{FF2B5EF4-FFF2-40B4-BE49-F238E27FC236}">
                    <a16:creationId xmlns=""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75" name="Oval 74">
                <a:extLst>
                  <a:ext uri="{FF2B5EF4-FFF2-40B4-BE49-F238E27FC236}">
                    <a16:creationId xmlns=""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grpSp>
          <p:nvGrpSpPr>
            <p:cNvPr id="4" name="Group 3">
              <a:extLst>
                <a:ext uri="{FF2B5EF4-FFF2-40B4-BE49-F238E27FC236}">
                  <a16:creationId xmlns=""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77" name="Rectangle 76">
                <a:extLst>
                  <a:ext uri="{FF2B5EF4-FFF2-40B4-BE49-F238E27FC236}">
                    <a16:creationId xmlns=""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78" name="Oval 77">
                <a:extLst>
                  <a:ext uri="{FF2B5EF4-FFF2-40B4-BE49-F238E27FC236}">
                    <a16:creationId xmlns=""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grpSp>
          <p:nvGrpSpPr>
            <p:cNvPr id="3" name="Group 2">
              <a:extLst>
                <a:ext uri="{FF2B5EF4-FFF2-40B4-BE49-F238E27FC236}">
                  <a16:creationId xmlns=""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80" name="Oval 79">
                <a:extLst>
                  <a:ext uri="{FF2B5EF4-FFF2-40B4-BE49-F238E27FC236}">
                    <a16:creationId xmlns=""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81" name="Rectangle 80">
                <a:extLst>
                  <a:ext uri="{FF2B5EF4-FFF2-40B4-BE49-F238E27FC236}">
                    <a16:creationId xmlns=""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grpSp>
          <p:nvGrpSpPr>
            <p:cNvPr id="2" name="Group 1">
              <a:extLst>
                <a:ext uri="{FF2B5EF4-FFF2-40B4-BE49-F238E27FC236}">
                  <a16:creationId xmlns=""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83" name="Oval 82">
                <a:extLst>
                  <a:ext uri="{FF2B5EF4-FFF2-40B4-BE49-F238E27FC236}">
                    <a16:creationId xmlns=""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84" name="Rectangle 83">
                <a:extLst>
                  <a:ext uri="{FF2B5EF4-FFF2-40B4-BE49-F238E27FC236}">
                    <a16:creationId xmlns=""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sp>
          <p:nvSpPr>
            <p:cNvPr id="85" name="Freeform 84">
              <a:extLst>
                <a:ext uri="{FF2B5EF4-FFF2-40B4-BE49-F238E27FC236}">
                  <a16:creationId xmlns=""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86" name="Freeform 85">
              <a:extLst>
                <a:ext uri="{FF2B5EF4-FFF2-40B4-BE49-F238E27FC236}">
                  <a16:creationId xmlns=""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sp>
        <p:nvSpPr>
          <p:cNvPr id="60" name="Title 1">
            <a:extLst>
              <a:ext uri="{FF2B5EF4-FFF2-40B4-BE49-F238E27FC236}">
                <a16:creationId xmlns="" xmlns:a16="http://schemas.microsoft.com/office/drawing/2014/main" id="{99B32E9C-8531-8F42-88AC-648425B4B168}"/>
              </a:ext>
            </a:extLst>
          </p:cNvPr>
          <p:cNvSpPr>
            <a:spLocks noGrp="1"/>
          </p:cNvSpPr>
          <p:nvPr>
            <p:ph type="title" hasCustomPrompt="1"/>
          </p:nvPr>
        </p:nvSpPr>
        <p:spPr bwMode="white">
          <a:xfrm>
            <a:off x="2545028" y="1095422"/>
            <a:ext cx="5991378" cy="3507681"/>
          </a:xfrm>
          <a:prstGeom prst="rect">
            <a:avLst/>
          </a:prstGeom>
        </p:spPr>
        <p:txBody>
          <a:bodyPr anchor="ctr" anchorCtr="0"/>
          <a:lstStyle>
            <a:lvl1pPr marL="0" marR="0" indent="0" algn="l" defTabSz="685800" rtl="0" eaLnBrk="1" fontAlgn="auto" latinLnBrk="0" hangingPunct="1">
              <a:lnSpc>
                <a:spcPct val="100000"/>
              </a:lnSpc>
              <a:spcBef>
                <a:spcPct val="0"/>
              </a:spcBef>
              <a:spcAft>
                <a:spcPts val="0"/>
              </a:spcAft>
              <a:buClrTx/>
              <a:buSzTx/>
              <a:buFontTx/>
              <a:buNone/>
              <a:tabLst/>
              <a:defRPr sz="27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 xmlns:a16="http://schemas.microsoft.com/office/drawing/2014/main" id="{DBE3E6C0-8C36-8B43-957E-48824B0A0BBC}"/>
              </a:ext>
            </a:extLst>
          </p:cNvPr>
          <p:cNvSpPr txBox="1">
            <a:spLocks/>
          </p:cNvSpPr>
          <p:nvPr/>
        </p:nvSpPr>
        <p:spPr bwMode="white">
          <a:xfrm>
            <a:off x="8781341" y="4911109"/>
            <a:ext cx="275916" cy="13335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9C5C7A9E-C6A9-4A9D-A8BC-E29E91AD59EE}" type="slidenum">
              <a:rPr kumimoji="0" lang="en-US" sz="600" b="0" i="0" u="none" strike="noStrike" kern="1200" cap="none" spc="0" normalizeH="0" baseline="0" noProof="0" smtClean="0">
                <a:ln>
                  <a:noFill/>
                </a:ln>
                <a:solidFill>
                  <a:srgbClr val="FFFFFF"/>
                </a:solidFill>
                <a:effectLst/>
                <a:uLnTx/>
                <a:uFillTx/>
                <a:latin typeface="Arial"/>
                <a:ea typeface="华文中宋"/>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FFFFFF"/>
              </a:solidFill>
              <a:effectLst/>
              <a:uLnTx/>
              <a:uFillTx/>
              <a:latin typeface="Arial"/>
              <a:ea typeface="华文中宋"/>
              <a:cs typeface="+mn-cs"/>
            </a:endParaRPr>
          </a:p>
        </p:txBody>
      </p:sp>
    </p:spTree>
    <p:extLst>
      <p:ext uri="{BB962C8B-B14F-4D97-AF65-F5344CB8AC3E}">
        <p14:creationId xmlns:p14="http://schemas.microsoft.com/office/powerpoint/2010/main" val="386125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2" name="Rectangle 58"/>
          <p:cNvSpPr>
            <a:spLocks noChangeArrowheads="1"/>
          </p:cNvSpPr>
          <p:nvPr/>
        </p:nvSpPr>
        <p:spPr bwMode="gray">
          <a:xfrm rot="5400000">
            <a:off x="-1611611" y="2821153"/>
            <a:ext cx="4512469" cy="132226"/>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B3A42"/>
              </a:solidFill>
              <a:effectLst/>
              <a:uLnTx/>
              <a:uFillTx/>
              <a:latin typeface="Arial" charset="0"/>
              <a:ea typeface="华文中宋"/>
              <a:cs typeface="+mn-cs"/>
            </a:endParaRPr>
          </a:p>
        </p:txBody>
      </p:sp>
      <p:sp>
        <p:nvSpPr>
          <p:cNvPr id="5" name="Rectangle 4"/>
          <p:cNvSpPr/>
          <p:nvPr/>
        </p:nvSpPr>
        <p:spPr bwMode="gray">
          <a:xfrm>
            <a:off x="0" y="1339935"/>
            <a:ext cx="6386540" cy="31949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2" name="Title 1"/>
          <p:cNvSpPr>
            <a:spLocks noGrp="1"/>
          </p:cNvSpPr>
          <p:nvPr>
            <p:ph type="title" hasCustomPrompt="1"/>
          </p:nvPr>
        </p:nvSpPr>
        <p:spPr bwMode="white">
          <a:xfrm>
            <a:off x="1290957" y="1580682"/>
            <a:ext cx="4870852" cy="2712028"/>
          </a:xfrm>
          <a:prstGeom prst="rect">
            <a:avLst/>
          </a:prstGeom>
        </p:spPr>
        <p:txBody>
          <a:bodyPr anchor="ctr" anchorCtr="0"/>
          <a:lstStyle>
            <a:lvl1pPr>
              <a:defRPr sz="2100" b="1">
                <a:solidFill>
                  <a:schemeClr val="bg1"/>
                </a:solidFill>
              </a:defRPr>
            </a:lvl1pPr>
          </a:lstStyle>
          <a:p>
            <a:r>
              <a:rPr lang="en-US" dirty="0"/>
              <a:t>Dividers Are 28pt Arial Bold Title Case</a:t>
            </a:r>
          </a:p>
        </p:txBody>
      </p:sp>
      <p:sp>
        <p:nvSpPr>
          <p:cNvPr id="16" name="Rectangle 58"/>
          <p:cNvSpPr>
            <a:spLocks noChangeArrowheads="1"/>
          </p:cNvSpPr>
          <p:nvPr/>
        </p:nvSpPr>
        <p:spPr bwMode="white">
          <a:xfrm rot="5400000">
            <a:off x="-954493" y="2871546"/>
            <a:ext cx="3196313" cy="130303"/>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B3A42"/>
              </a:solidFill>
              <a:effectLst/>
              <a:uLnTx/>
              <a:uFillTx/>
              <a:latin typeface="Arial" charset="0"/>
              <a:ea typeface="华文中宋"/>
              <a:cs typeface="+mn-cs"/>
            </a:endParaRPr>
          </a:p>
        </p:txBody>
      </p:sp>
      <p:sp>
        <p:nvSpPr>
          <p:cNvPr id="19" name="Rectangle 58"/>
          <p:cNvSpPr>
            <a:spLocks noChangeArrowheads="1"/>
          </p:cNvSpPr>
          <p:nvPr/>
        </p:nvSpPr>
        <p:spPr bwMode="gray">
          <a:xfrm>
            <a:off x="578514" y="580041"/>
            <a:ext cx="5808026" cy="131820"/>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B3A42"/>
              </a:solidFill>
              <a:effectLst/>
              <a:uLnTx/>
              <a:uFillTx/>
              <a:latin typeface="Arial" charset="0"/>
              <a:ea typeface="华文中宋"/>
              <a:cs typeface="+mn-cs"/>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1571" y="339190"/>
            <a:ext cx="1721358" cy="468304"/>
          </a:xfrm>
          <a:prstGeom prst="rect">
            <a:avLst/>
          </a:prstGeom>
        </p:spPr>
      </p:pic>
      <p:sp>
        <p:nvSpPr>
          <p:cNvPr id="23" name="Rectangle 58"/>
          <p:cNvSpPr>
            <a:spLocks noChangeArrowheads="1"/>
          </p:cNvSpPr>
          <p:nvPr/>
        </p:nvSpPr>
        <p:spPr bwMode="gray">
          <a:xfrm>
            <a:off x="8629649" y="578511"/>
            <a:ext cx="522892" cy="133350"/>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B3A42"/>
              </a:solidFill>
              <a:effectLst/>
              <a:uLnTx/>
              <a:uFillTx/>
              <a:latin typeface="Arial" charset="0"/>
              <a:ea typeface="华文中宋"/>
              <a:cs typeface="+mn-cs"/>
            </a:endParaRPr>
          </a:p>
        </p:txBody>
      </p:sp>
    </p:spTree>
    <p:extLst>
      <p:ext uri="{BB962C8B-B14F-4D97-AF65-F5344CB8AC3E}">
        <p14:creationId xmlns:p14="http://schemas.microsoft.com/office/powerpoint/2010/main" val="55466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2800">
                <a:latin typeface="Arial" panose="020B0604020202020204" pitchFamily="34" charset="0"/>
                <a:cs typeface="Arial" panose="020B0604020202020204" pitchFamily="34" charset="0"/>
              </a:defRPr>
            </a:lvl1pPr>
          </a:lstStyle>
          <a:p>
            <a:r>
              <a:rPr kumimoji="1" lang="zh-CN" altLang="en-US" dirty="0" smtClean="0"/>
              <a:t>单击此处编辑母版标题样式</a:t>
            </a:r>
            <a:endParaRPr kumimoji="1" lang="zh-CN" altLang="en-US" dirty="0"/>
          </a:p>
        </p:txBody>
      </p:sp>
      <p:sp>
        <p:nvSpPr>
          <p:cNvPr id="3" name="内容占位符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kumimoji="1" lang="zh-CN" altLang="en-US" dirty="0" smtClean="0"/>
              <a:t>单击此处编辑母版文本样式</a:t>
            </a:r>
          </a:p>
          <a:p>
            <a:pPr lvl="1"/>
            <a:r>
              <a:rPr kumimoji="1" lang="zh-CN" altLang="en-US" dirty="0" smtClean="0"/>
              <a:t>二级</a:t>
            </a:r>
          </a:p>
          <a:p>
            <a:pPr lvl="2"/>
            <a:r>
              <a:rPr kumimoji="1" lang="zh-CN" altLang="en-US" dirty="0" smtClean="0"/>
              <a:t>三级</a:t>
            </a:r>
          </a:p>
          <a:p>
            <a:pPr lvl="3"/>
            <a:r>
              <a:rPr kumimoji="1" lang="zh-CN" altLang="en-US" dirty="0" smtClean="0"/>
              <a:t>四级</a:t>
            </a:r>
          </a:p>
          <a:p>
            <a:pPr lvl="4"/>
            <a:r>
              <a:rPr kumimoji="1" lang="zh-CN" altLang="en-US" dirty="0" smtClean="0"/>
              <a:t>五级</a:t>
            </a:r>
            <a:endParaRPr kumimoji="1" lang="zh-CN" altLang="en-US" dirty="0"/>
          </a:p>
        </p:txBody>
      </p:sp>
      <p:sp>
        <p:nvSpPr>
          <p:cNvPr id="4" name="日期占位符 3"/>
          <p:cNvSpPr>
            <a:spLocks noGrp="1"/>
          </p:cNvSpPr>
          <p:nvPr>
            <p:ph type="dt" sz="half" idx="10"/>
          </p:nvPr>
        </p:nvSpPr>
        <p:spPr/>
        <p:txBody>
          <a:bodyPr/>
          <a:lstStyle/>
          <a:p>
            <a:fld id="{4E8A3CF9-B49E-45B4-AED2-81212401E5FF}" type="datetime1">
              <a:rPr kumimoji="1" lang="zh-CN" altLang="en-US" smtClean="0"/>
              <a:t>2022/7/11</a:t>
            </a:fld>
            <a:endParaRPr kumimoji="1" lang="zh-CN" altLang="en-US"/>
          </a:p>
        </p:txBody>
      </p:sp>
      <p:sp>
        <p:nvSpPr>
          <p:cNvPr id="6" name="幻灯片编号占位符 5"/>
          <p:cNvSpPr>
            <a:spLocks noGrp="1"/>
          </p:cNvSpPr>
          <p:nvPr>
            <p:ph type="sldNum" sz="quarter" idx="12"/>
          </p:nvPr>
        </p:nvSpPr>
        <p:spPr/>
        <p:txBody>
          <a:bodyPr/>
          <a:lstStyle/>
          <a:p>
            <a:fld id="{58E227A6-C5AB-4140-BB4D-120E9B89A66E}" type="slidenum">
              <a:rPr kumimoji="1" lang="zh-CN" altLang="en-US" smtClean="0"/>
              <a:t>‹#›</a:t>
            </a:fld>
            <a:endParaRPr kumimoji="1" lang="zh-CN" altLang="en-US" dirty="0"/>
          </a:p>
        </p:txBody>
      </p:sp>
    </p:spTree>
    <p:extLst>
      <p:ext uri="{BB962C8B-B14F-4D97-AF65-F5344CB8AC3E}">
        <p14:creationId xmlns:p14="http://schemas.microsoft.com/office/powerpoint/2010/main" val="15787106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单击此处编辑母版标题样式</a:t>
            </a:r>
            <a:endParaRPr kumimoji="1" lang="zh-CN" altLang="en-US" dirty="0"/>
          </a:p>
        </p:txBody>
      </p:sp>
      <p:sp>
        <p:nvSpPr>
          <p:cNvPr id="3" name="日期占位符 2"/>
          <p:cNvSpPr>
            <a:spLocks noGrp="1"/>
          </p:cNvSpPr>
          <p:nvPr>
            <p:ph type="dt" sz="half" idx="10"/>
          </p:nvPr>
        </p:nvSpPr>
        <p:spPr/>
        <p:txBody>
          <a:bodyPr/>
          <a:lstStyle/>
          <a:p>
            <a:fld id="{E410BBB0-90EC-40CA-9007-A09E6B4CBB32}" type="datetime1">
              <a:rPr kumimoji="1" lang="zh-CN" altLang="en-US" smtClean="0"/>
              <a:t>2022/7/11</a:t>
            </a:fld>
            <a:endParaRPr kumimoji="1" lang="zh-CN" altLang="en-US"/>
          </a:p>
        </p:txBody>
      </p:sp>
      <p:sp>
        <p:nvSpPr>
          <p:cNvPr id="5" name="幻灯片编号占位符 4"/>
          <p:cNvSpPr>
            <a:spLocks noGrp="1"/>
          </p:cNvSpPr>
          <p:nvPr>
            <p:ph type="sldNum" sz="quarter" idx="12"/>
          </p:nvPr>
        </p:nvSpPr>
        <p:spPr/>
        <p:txBody>
          <a:bodyPr/>
          <a:lstStyle/>
          <a:p>
            <a:fld id="{58E227A6-C5AB-4140-BB4D-120E9B89A66E}" type="slidenum">
              <a:rPr kumimoji="1" lang="zh-CN" altLang="en-US" smtClean="0"/>
              <a:t>‹#›</a:t>
            </a:fld>
            <a:endParaRPr kumimoji="1" lang="zh-CN" altLang="en-US" dirty="0"/>
          </a:p>
        </p:txBody>
      </p:sp>
    </p:spTree>
    <p:extLst>
      <p:ext uri="{BB962C8B-B14F-4D97-AF65-F5344CB8AC3E}">
        <p14:creationId xmlns:p14="http://schemas.microsoft.com/office/powerpoint/2010/main" val="1157885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FA8C7B-82F1-4035-9967-F92A6B06A787}" type="datetimeFigureOut">
              <a:rPr lang="zh-CN" altLang="en-US" smtClean="0"/>
              <a:t>2022/7/11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35FE5E-8874-4E5E-BBD9-D159354EEC87}" type="slidenum">
              <a:rPr lang="zh-CN" altLang="en-US" smtClean="0"/>
              <a:t>‹#›</a:t>
            </a:fld>
            <a:endParaRPr lang="zh-CN" altLang="en-US"/>
          </a:p>
        </p:txBody>
      </p:sp>
    </p:spTree>
    <p:extLst>
      <p:ext uri="{BB962C8B-B14F-4D97-AF65-F5344CB8AC3E}">
        <p14:creationId xmlns:p14="http://schemas.microsoft.com/office/powerpoint/2010/main" val="17066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 xmlns:a16="http://schemas.microsoft.com/office/drawing/2014/main" id="{70EE6CC4-BDAD-452E-AE32-77E9A1B11636}"/>
              </a:ext>
            </a:extLst>
          </p:cNvPr>
          <p:cNvSpPr txBox="1"/>
          <p:nvPr/>
        </p:nvSpPr>
        <p:spPr bwMode="black">
          <a:xfrm>
            <a:off x="548173" y="4889962"/>
            <a:ext cx="5792124" cy="161583"/>
          </a:xfrm>
          <a:prstGeom prst="rect">
            <a:avLst/>
          </a:prstGeom>
          <a:ln>
            <a:noFill/>
          </a:ln>
        </p:spPr>
        <p:txBody>
          <a:bodyPr vert="horz" wrap="square" lIns="68580" tIns="34290" rIns="68580" bIns="34290" numCol="1" rtlCol="0"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D1EF"/>
                </a:solidFill>
                <a:effectLst/>
                <a:uLnTx/>
                <a:uFillTx/>
                <a:latin typeface="Arial"/>
                <a:ea typeface="Arial" charset="0"/>
                <a:cs typeface="Arial" charset="0"/>
              </a:rPr>
              <a:t>© 2020. All rights reserved. IQVIA</a:t>
            </a:r>
            <a:r>
              <a:rPr kumimoji="0" lang="en-US" sz="600" b="0" i="0" u="none" strike="noStrike" kern="1200" cap="none" spc="0" normalizeH="0" baseline="30000" noProof="0" dirty="0">
                <a:ln>
                  <a:noFill/>
                </a:ln>
                <a:solidFill>
                  <a:srgbClr val="7FD1EF"/>
                </a:solidFill>
                <a:effectLst/>
                <a:uLnTx/>
                <a:uFillTx/>
                <a:latin typeface="Arial"/>
                <a:ea typeface="Arial" charset="0"/>
                <a:cs typeface="Arial" charset="0"/>
              </a:rPr>
              <a:t>®</a:t>
            </a:r>
            <a:r>
              <a:rPr kumimoji="0" lang="en-US" sz="600" b="0" i="0" u="none" strike="noStrike" kern="1200" cap="none" spc="0" normalizeH="0" baseline="0" noProof="0" dirty="0">
                <a:ln>
                  <a:noFill/>
                </a:ln>
                <a:solidFill>
                  <a:srgbClr val="7FD1EF"/>
                </a:solidFill>
                <a:effectLst/>
                <a:uLnTx/>
                <a:uFillTx/>
                <a:latin typeface="Aria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21604DCE-2860-47E1-9A45-B850AE2D5253}"/>
              </a:ext>
            </a:extLst>
          </p:cNvPr>
          <p:cNvSpPr>
            <a:spLocks noGrp="1"/>
          </p:cNvSpPr>
          <p:nvPr>
            <p:ph type="body" sz="quarter" idx="10" hasCustomPrompt="1"/>
          </p:nvPr>
        </p:nvSpPr>
        <p:spPr>
          <a:xfrm>
            <a:off x="557497" y="2761324"/>
            <a:ext cx="4762379" cy="896851"/>
          </a:xfrm>
          <a:prstGeom prst="rect">
            <a:avLst/>
          </a:prstGeom>
        </p:spPr>
        <p:txBody>
          <a:bodyPr>
            <a:noAutofit/>
          </a:bodyPr>
          <a:lstStyle>
            <a:lvl1pPr marL="0" indent="0" algn="l">
              <a:lnSpc>
                <a:spcPct val="100000"/>
              </a:lnSpc>
              <a:spcBef>
                <a:spcPts val="0"/>
              </a:spcBef>
              <a:buNone/>
              <a:defRPr sz="18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 xmlns:a16="http://schemas.microsoft.com/office/drawing/2014/main" id="{4A4E4609-F19E-4DD3-A900-7CA905D6E6D5}"/>
              </a:ext>
            </a:extLst>
          </p:cNvPr>
          <p:cNvSpPr>
            <a:spLocks noGrp="1"/>
          </p:cNvSpPr>
          <p:nvPr>
            <p:ph type="ctrTitle" hasCustomPrompt="1"/>
          </p:nvPr>
        </p:nvSpPr>
        <p:spPr>
          <a:xfrm>
            <a:off x="557497" y="953680"/>
            <a:ext cx="5941166" cy="1681736"/>
          </a:xfrm>
          <a:prstGeom prst="rect">
            <a:avLst/>
          </a:prstGeom>
        </p:spPr>
        <p:txBody>
          <a:bodyPr anchor="b" anchorCtr="0"/>
          <a:lstStyle>
            <a:lvl1pPr algn="l">
              <a:lnSpc>
                <a:spcPct val="100000"/>
              </a:lnSpc>
              <a:defRPr sz="27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 xmlns:a16="http://schemas.microsoft.com/office/drawing/2014/main" id="{BB2AC513-3F13-403A-8294-79335D9E7653}"/>
              </a:ext>
            </a:extLst>
          </p:cNvPr>
          <p:cNvSpPr>
            <a:spLocks noGrp="1"/>
          </p:cNvSpPr>
          <p:nvPr>
            <p:ph type="subTitle" idx="1" hasCustomPrompt="1"/>
          </p:nvPr>
        </p:nvSpPr>
        <p:spPr>
          <a:xfrm>
            <a:off x="557497" y="4138848"/>
            <a:ext cx="4762379" cy="501954"/>
          </a:xfrm>
          <a:prstGeom prst="rect">
            <a:avLst/>
          </a:prstGeom>
        </p:spPr>
        <p:txBody>
          <a:bodyPr>
            <a:noAutofit/>
          </a:bodyPr>
          <a:lstStyle>
            <a:lvl1pPr marL="0" indent="0" algn="l">
              <a:lnSpc>
                <a:spcPct val="100000"/>
              </a:lnSpc>
              <a:spcBef>
                <a:spcPts val="150"/>
              </a:spcBef>
              <a:buNone/>
              <a:defRPr sz="12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Author First Last Name, Title 16pt Arial</a:t>
            </a:r>
          </a:p>
        </p:txBody>
      </p:sp>
      <p:grpSp>
        <p:nvGrpSpPr>
          <p:cNvPr id="4" name="Group 3">
            <a:extLst>
              <a:ext uri="{FF2B5EF4-FFF2-40B4-BE49-F238E27FC236}">
                <a16:creationId xmlns="" xmlns:a16="http://schemas.microsoft.com/office/drawing/2014/main" id="{77F8B223-93F9-9E4B-8F7C-EC9FC4ACDAD5}"/>
              </a:ext>
            </a:extLst>
          </p:cNvPr>
          <p:cNvGrpSpPr/>
          <p:nvPr/>
        </p:nvGrpSpPr>
        <p:grpSpPr>
          <a:xfrm>
            <a:off x="5277183" y="2064012"/>
            <a:ext cx="3866817" cy="2777490"/>
            <a:chOff x="7036244" y="2752016"/>
            <a:chExt cx="5155756" cy="3703320"/>
          </a:xfrm>
          <a:solidFill>
            <a:schemeClr val="accent2"/>
          </a:solidFill>
        </p:grpSpPr>
        <p:sp>
          <p:nvSpPr>
            <p:cNvPr id="103" name="Freeform 102">
              <a:extLst>
                <a:ext uri="{FF2B5EF4-FFF2-40B4-BE49-F238E27FC236}">
                  <a16:creationId xmlns=""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00" name="Freeform 99">
              <a:extLst>
                <a:ext uri="{FF2B5EF4-FFF2-40B4-BE49-F238E27FC236}">
                  <a16:creationId xmlns=""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02" name="Freeform 101">
              <a:extLst>
                <a:ext uri="{FF2B5EF4-FFF2-40B4-BE49-F238E27FC236}">
                  <a16:creationId xmlns=""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01" name="Freeform 100">
              <a:extLst>
                <a:ext uri="{FF2B5EF4-FFF2-40B4-BE49-F238E27FC236}">
                  <a16:creationId xmlns=""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pic>
        <p:nvPicPr>
          <p:cNvPr id="16" name="Graphic 15">
            <a:extLst>
              <a:ext uri="{FF2B5EF4-FFF2-40B4-BE49-F238E27FC236}">
                <a16:creationId xmlns="" xmlns:a16="http://schemas.microsoft.com/office/drawing/2014/main" id="{0A1AF0D6-51EF-1945-B4E8-68EF85E87DF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899938" y="551593"/>
            <a:ext cx="1685925" cy="304800"/>
          </a:xfrm>
          <a:prstGeom prst="rect">
            <a:avLst/>
          </a:prstGeom>
        </p:spPr>
      </p:pic>
      <p:pic>
        <p:nvPicPr>
          <p:cNvPr id="15" name="Graphic 14">
            <a:extLst>
              <a:ext uri="{FF2B5EF4-FFF2-40B4-BE49-F238E27FC236}">
                <a16:creationId xmlns="" xmlns:a16="http://schemas.microsoft.com/office/drawing/2014/main" id="{FA0C75DF-794A-7740-B701-C5E07B943A8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899938" y="551593"/>
            <a:ext cx="1685925" cy="304800"/>
          </a:xfrm>
          <a:prstGeom prst="rect">
            <a:avLst/>
          </a:prstGeom>
        </p:spPr>
      </p:pic>
    </p:spTree>
    <p:extLst>
      <p:ext uri="{BB962C8B-B14F-4D97-AF65-F5344CB8AC3E}">
        <p14:creationId xmlns:p14="http://schemas.microsoft.com/office/powerpoint/2010/main" val="27096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 xmlns:a16="http://schemas.microsoft.com/office/drawing/2014/main" id="{7AB75BD1-2507-44E0-91E4-42F78B5D2D49}"/>
              </a:ext>
            </a:extLst>
          </p:cNvPr>
          <p:cNvSpPr txBox="1"/>
          <p:nvPr/>
        </p:nvSpPr>
        <p:spPr bwMode="black">
          <a:xfrm>
            <a:off x="548173" y="4889962"/>
            <a:ext cx="5792124" cy="161583"/>
          </a:xfrm>
          <a:prstGeom prst="rect">
            <a:avLst/>
          </a:prstGeom>
          <a:ln>
            <a:noFill/>
          </a:ln>
        </p:spPr>
        <p:txBody>
          <a:bodyPr vert="horz" wrap="square" lIns="68580" tIns="34290" rIns="68580" bIns="34290" numCol="1" rtlCol="0"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lumMod val="50000"/>
                  </a:srgbClr>
                </a:solidFill>
                <a:effectLst/>
                <a:uLnTx/>
                <a:uFillTx/>
                <a:latin typeface="Arial"/>
                <a:ea typeface="Arial" charset="0"/>
                <a:cs typeface="Arial" charset="0"/>
              </a:rPr>
              <a:t>© 2020. All rights reserved. IQVIA</a:t>
            </a:r>
            <a:r>
              <a:rPr kumimoji="0" lang="en-US" sz="600" b="0" i="0" u="none" strike="noStrike" kern="1200" cap="none" spc="0" normalizeH="0" baseline="30000" noProof="0" dirty="0">
                <a:ln>
                  <a:noFill/>
                </a:ln>
                <a:solidFill>
                  <a:srgbClr val="FFFFFF">
                    <a:lumMod val="50000"/>
                  </a:srgbClr>
                </a:solidFill>
                <a:effectLst/>
                <a:uLnTx/>
                <a:uFillTx/>
                <a:latin typeface="Arial"/>
                <a:ea typeface="Arial" charset="0"/>
                <a:cs typeface="Arial" charset="0"/>
              </a:rPr>
              <a:t>®</a:t>
            </a:r>
            <a:r>
              <a:rPr kumimoji="0" lang="en-US" sz="600" b="0" i="0" u="none" strike="noStrike" kern="1200" cap="none" spc="0" normalizeH="0" baseline="0" noProof="0" dirty="0">
                <a:ln>
                  <a:noFill/>
                </a:ln>
                <a:solidFill>
                  <a:srgbClr val="FFFFFF">
                    <a:lumMod val="50000"/>
                  </a:srgbClr>
                </a:solidFill>
                <a:effectLst/>
                <a:uLnTx/>
                <a:uFillTx/>
                <a:latin typeface="Aria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098CCE30-6B5A-4DFB-97B5-AF5CCDE0C848}"/>
              </a:ext>
            </a:extLst>
          </p:cNvPr>
          <p:cNvSpPr>
            <a:spLocks noGrp="1"/>
          </p:cNvSpPr>
          <p:nvPr>
            <p:ph type="body" sz="quarter" idx="10" hasCustomPrompt="1"/>
          </p:nvPr>
        </p:nvSpPr>
        <p:spPr>
          <a:xfrm>
            <a:off x="557497" y="2761324"/>
            <a:ext cx="4762379" cy="896851"/>
          </a:xfrm>
          <a:prstGeom prst="rect">
            <a:avLst/>
          </a:prstGeom>
        </p:spPr>
        <p:txBody>
          <a:bodyPr>
            <a:noAutofit/>
          </a:bodyPr>
          <a:lstStyle>
            <a:lvl1pPr marL="0" indent="0" algn="l">
              <a:lnSpc>
                <a:spcPct val="100000"/>
              </a:lnSpc>
              <a:spcBef>
                <a:spcPts val="0"/>
              </a:spcBef>
              <a:buNone/>
              <a:defRPr sz="18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 xmlns:a16="http://schemas.microsoft.com/office/drawing/2014/main" id="{184C4A24-4E36-49F8-AE34-FEFD57A98171}"/>
              </a:ext>
            </a:extLst>
          </p:cNvPr>
          <p:cNvSpPr>
            <a:spLocks noGrp="1"/>
          </p:cNvSpPr>
          <p:nvPr>
            <p:ph type="ctrTitle" hasCustomPrompt="1"/>
          </p:nvPr>
        </p:nvSpPr>
        <p:spPr>
          <a:xfrm>
            <a:off x="557497" y="953680"/>
            <a:ext cx="5941166" cy="1681736"/>
          </a:xfrm>
          <a:prstGeom prst="rect">
            <a:avLst/>
          </a:prstGeom>
        </p:spPr>
        <p:txBody>
          <a:bodyPr anchor="b" anchorCtr="0"/>
          <a:lstStyle>
            <a:lvl1pPr algn="l">
              <a:lnSpc>
                <a:spcPct val="100000"/>
              </a:lnSpc>
              <a:defRPr sz="27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 xmlns:a16="http://schemas.microsoft.com/office/drawing/2014/main" id="{0E82B801-11C9-4FD7-9D6A-B8DAA2120461}"/>
              </a:ext>
            </a:extLst>
          </p:cNvPr>
          <p:cNvSpPr>
            <a:spLocks noGrp="1"/>
          </p:cNvSpPr>
          <p:nvPr>
            <p:ph type="subTitle" idx="1" hasCustomPrompt="1"/>
          </p:nvPr>
        </p:nvSpPr>
        <p:spPr>
          <a:xfrm>
            <a:off x="557497" y="4138848"/>
            <a:ext cx="4762379" cy="501954"/>
          </a:xfrm>
          <a:prstGeom prst="rect">
            <a:avLst/>
          </a:prstGeom>
        </p:spPr>
        <p:txBody>
          <a:bodyPr>
            <a:noAutofit/>
          </a:bodyPr>
          <a:lstStyle>
            <a:lvl1pPr marL="0" indent="0" algn="l">
              <a:lnSpc>
                <a:spcPct val="100000"/>
              </a:lnSpc>
              <a:spcBef>
                <a:spcPts val="150"/>
              </a:spcBef>
              <a:buNone/>
              <a:defRPr sz="1200" baseline="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Author First Last Name, Title 16pt Arial</a:t>
            </a:r>
          </a:p>
        </p:txBody>
      </p:sp>
      <p:grpSp>
        <p:nvGrpSpPr>
          <p:cNvPr id="61" name="Group 60">
            <a:extLst>
              <a:ext uri="{FF2B5EF4-FFF2-40B4-BE49-F238E27FC236}">
                <a16:creationId xmlns="" xmlns:a16="http://schemas.microsoft.com/office/drawing/2014/main" id="{B29175BC-552B-D64A-8152-E96EE8CE39AF}"/>
              </a:ext>
            </a:extLst>
          </p:cNvPr>
          <p:cNvGrpSpPr/>
          <p:nvPr/>
        </p:nvGrpSpPr>
        <p:grpSpPr>
          <a:xfrm>
            <a:off x="5277183" y="2064012"/>
            <a:ext cx="3866817" cy="2777490"/>
            <a:chOff x="7036244" y="2752016"/>
            <a:chExt cx="5155756" cy="3703320"/>
          </a:xfrm>
          <a:solidFill>
            <a:schemeClr val="accent1"/>
          </a:solidFill>
        </p:grpSpPr>
        <p:sp>
          <p:nvSpPr>
            <p:cNvPr id="63" name="Freeform 62">
              <a:extLst>
                <a:ext uri="{FF2B5EF4-FFF2-40B4-BE49-F238E27FC236}">
                  <a16:creationId xmlns=""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65" name="Freeform 64">
              <a:extLst>
                <a:ext uri="{FF2B5EF4-FFF2-40B4-BE49-F238E27FC236}">
                  <a16:creationId xmlns=""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66" name="Freeform 65">
              <a:extLst>
                <a:ext uri="{FF2B5EF4-FFF2-40B4-BE49-F238E27FC236}">
                  <a16:creationId xmlns=""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67" name="Freeform 66">
              <a:extLst>
                <a:ext uri="{FF2B5EF4-FFF2-40B4-BE49-F238E27FC236}">
                  <a16:creationId xmlns=""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pic>
        <p:nvPicPr>
          <p:cNvPr id="16" name="Graphic 15">
            <a:extLst>
              <a:ext uri="{FF2B5EF4-FFF2-40B4-BE49-F238E27FC236}">
                <a16:creationId xmlns="" xmlns:a16="http://schemas.microsoft.com/office/drawing/2014/main" id="{4A43F6D9-2B76-4F47-8BB1-588F5D046A7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899938" y="551593"/>
            <a:ext cx="1685925" cy="304800"/>
          </a:xfrm>
          <a:prstGeom prst="rect">
            <a:avLst/>
          </a:prstGeom>
        </p:spPr>
      </p:pic>
      <p:pic>
        <p:nvPicPr>
          <p:cNvPr id="17" name="Graphic 16">
            <a:extLst>
              <a:ext uri="{FF2B5EF4-FFF2-40B4-BE49-F238E27FC236}">
                <a16:creationId xmlns="" xmlns:a16="http://schemas.microsoft.com/office/drawing/2014/main" id="{F77A25CF-5914-0B4E-8C5F-E8D980A4AEC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899938" y="551593"/>
            <a:ext cx="1685925" cy="304800"/>
          </a:xfrm>
          <a:prstGeom prst="rect">
            <a:avLst/>
          </a:prstGeom>
        </p:spPr>
      </p:pic>
    </p:spTree>
    <p:extLst>
      <p:ext uri="{BB962C8B-B14F-4D97-AF65-F5344CB8AC3E}">
        <p14:creationId xmlns:p14="http://schemas.microsoft.com/office/powerpoint/2010/main" val="78725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 xmlns:a16="http://schemas.microsoft.com/office/drawing/2014/main" id="{7AB75BD1-2507-44E0-91E4-42F78B5D2D49}"/>
              </a:ext>
            </a:extLst>
          </p:cNvPr>
          <p:cNvSpPr txBox="1"/>
          <p:nvPr/>
        </p:nvSpPr>
        <p:spPr bwMode="black">
          <a:xfrm>
            <a:off x="548173" y="4889962"/>
            <a:ext cx="5792124" cy="161583"/>
          </a:xfrm>
          <a:prstGeom prst="rect">
            <a:avLst/>
          </a:prstGeom>
          <a:ln>
            <a:noFill/>
          </a:ln>
        </p:spPr>
        <p:txBody>
          <a:bodyPr vert="horz" wrap="square" lIns="68580" tIns="34290" rIns="68580" bIns="34290" numCol="1" rtlCol="0"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lumMod val="50000"/>
                  </a:srgbClr>
                </a:solidFill>
                <a:effectLst/>
                <a:uLnTx/>
                <a:uFillTx/>
                <a:latin typeface="Arial"/>
                <a:ea typeface="Arial" charset="0"/>
                <a:cs typeface="Arial" charset="0"/>
              </a:rPr>
              <a:t>© 2020. All rights reserved. IQVIA</a:t>
            </a:r>
            <a:r>
              <a:rPr kumimoji="0" lang="en-US" sz="600" b="0" i="0" u="none" strike="noStrike" kern="1200" cap="none" spc="0" normalizeH="0" baseline="30000" noProof="0" dirty="0">
                <a:ln>
                  <a:noFill/>
                </a:ln>
                <a:solidFill>
                  <a:srgbClr val="FFFFFF">
                    <a:lumMod val="50000"/>
                  </a:srgbClr>
                </a:solidFill>
                <a:effectLst/>
                <a:uLnTx/>
                <a:uFillTx/>
                <a:latin typeface="Arial"/>
                <a:ea typeface="Arial" charset="0"/>
                <a:cs typeface="Arial" charset="0"/>
              </a:rPr>
              <a:t>®</a:t>
            </a:r>
            <a:r>
              <a:rPr kumimoji="0" lang="en-US" sz="600" b="0" i="0" u="none" strike="noStrike" kern="1200" cap="none" spc="0" normalizeH="0" baseline="0" noProof="0" dirty="0">
                <a:ln>
                  <a:noFill/>
                </a:ln>
                <a:solidFill>
                  <a:srgbClr val="FFFFFF">
                    <a:lumMod val="50000"/>
                  </a:srgbClr>
                </a:solidFill>
                <a:effectLst/>
                <a:uLnTx/>
                <a:uFillTx/>
                <a:latin typeface="Aria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 xmlns:a16="http://schemas.microsoft.com/office/drawing/2014/main" id="{098CCE30-6B5A-4DFB-97B5-AF5CCDE0C848}"/>
              </a:ext>
            </a:extLst>
          </p:cNvPr>
          <p:cNvSpPr>
            <a:spLocks noGrp="1"/>
          </p:cNvSpPr>
          <p:nvPr>
            <p:ph type="body" sz="quarter" idx="10" hasCustomPrompt="1"/>
          </p:nvPr>
        </p:nvSpPr>
        <p:spPr>
          <a:xfrm>
            <a:off x="557497" y="2761324"/>
            <a:ext cx="4762379" cy="896851"/>
          </a:xfrm>
          <a:prstGeom prst="rect">
            <a:avLst/>
          </a:prstGeom>
        </p:spPr>
        <p:txBody>
          <a:bodyPr>
            <a:noAutofit/>
          </a:bodyPr>
          <a:lstStyle>
            <a:lvl1pPr marL="0" indent="0" algn="l">
              <a:lnSpc>
                <a:spcPct val="100000"/>
              </a:lnSpc>
              <a:spcBef>
                <a:spcPts val="0"/>
              </a:spcBef>
              <a:buNone/>
              <a:defRPr sz="18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 xmlns:a16="http://schemas.microsoft.com/office/drawing/2014/main" id="{184C4A24-4E36-49F8-AE34-FEFD57A98171}"/>
              </a:ext>
            </a:extLst>
          </p:cNvPr>
          <p:cNvSpPr>
            <a:spLocks noGrp="1"/>
          </p:cNvSpPr>
          <p:nvPr>
            <p:ph type="ctrTitle" hasCustomPrompt="1"/>
          </p:nvPr>
        </p:nvSpPr>
        <p:spPr>
          <a:xfrm>
            <a:off x="557497" y="953680"/>
            <a:ext cx="5941166" cy="1681736"/>
          </a:xfrm>
          <a:prstGeom prst="rect">
            <a:avLst/>
          </a:prstGeom>
        </p:spPr>
        <p:txBody>
          <a:bodyPr anchor="b" anchorCtr="0"/>
          <a:lstStyle>
            <a:lvl1pPr algn="l">
              <a:lnSpc>
                <a:spcPct val="100000"/>
              </a:lnSpc>
              <a:defRPr sz="27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 xmlns:a16="http://schemas.microsoft.com/office/drawing/2014/main" id="{0E82B801-11C9-4FD7-9D6A-B8DAA2120461}"/>
              </a:ext>
            </a:extLst>
          </p:cNvPr>
          <p:cNvSpPr>
            <a:spLocks noGrp="1"/>
          </p:cNvSpPr>
          <p:nvPr>
            <p:ph type="subTitle" idx="1" hasCustomPrompt="1"/>
          </p:nvPr>
        </p:nvSpPr>
        <p:spPr>
          <a:xfrm>
            <a:off x="557497" y="4138848"/>
            <a:ext cx="4762379" cy="501954"/>
          </a:xfrm>
          <a:prstGeom prst="rect">
            <a:avLst/>
          </a:prstGeom>
        </p:spPr>
        <p:txBody>
          <a:bodyPr>
            <a:noAutofit/>
          </a:bodyPr>
          <a:lstStyle>
            <a:lvl1pPr marL="0" indent="0" algn="l">
              <a:lnSpc>
                <a:spcPct val="100000"/>
              </a:lnSpc>
              <a:spcBef>
                <a:spcPts val="150"/>
              </a:spcBef>
              <a:buNone/>
              <a:defRPr sz="1200" baseline="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Author First Last Name, Title 16pt Arial</a:t>
            </a:r>
          </a:p>
        </p:txBody>
      </p:sp>
      <p:grpSp>
        <p:nvGrpSpPr>
          <p:cNvPr id="39" name="Group 38">
            <a:extLst>
              <a:ext uri="{FF2B5EF4-FFF2-40B4-BE49-F238E27FC236}">
                <a16:creationId xmlns="" xmlns:a16="http://schemas.microsoft.com/office/drawing/2014/main" id="{39C359E7-88C6-42D4-9B64-F7D5FE9CDBC5}"/>
              </a:ext>
            </a:extLst>
          </p:cNvPr>
          <p:cNvGrpSpPr/>
          <p:nvPr/>
        </p:nvGrpSpPr>
        <p:grpSpPr>
          <a:xfrm>
            <a:off x="7456149" y="2853021"/>
            <a:ext cx="1687852" cy="1988481"/>
            <a:chOff x="9941531" y="3804028"/>
            <a:chExt cx="2250469" cy="2651308"/>
          </a:xfrm>
        </p:grpSpPr>
        <p:sp>
          <p:nvSpPr>
            <p:cNvPr id="40" name="Freeform: Shape 39">
              <a:extLst>
                <a:ext uri="{FF2B5EF4-FFF2-40B4-BE49-F238E27FC236}">
                  <a16:creationId xmlns=""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41" name="Freeform: Shape 40">
              <a:extLst>
                <a:ext uri="{FF2B5EF4-FFF2-40B4-BE49-F238E27FC236}">
                  <a16:creationId xmlns=""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42" name="Freeform: Shape 41">
              <a:extLst>
                <a:ext uri="{FF2B5EF4-FFF2-40B4-BE49-F238E27FC236}">
                  <a16:creationId xmlns=""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华文中宋"/>
                <a:cs typeface="+mn-cs"/>
              </a:endParaRPr>
            </a:p>
          </p:txBody>
        </p:sp>
      </p:grpSp>
      <p:pic>
        <p:nvPicPr>
          <p:cNvPr id="19" name="Graphic 18">
            <a:extLst>
              <a:ext uri="{FF2B5EF4-FFF2-40B4-BE49-F238E27FC236}">
                <a16:creationId xmlns="" xmlns:a16="http://schemas.microsoft.com/office/drawing/2014/main" id="{EFFBAF58-7775-B441-95B2-60BAEE63067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899938" y="551593"/>
            <a:ext cx="1685925" cy="304800"/>
          </a:xfrm>
          <a:prstGeom prst="rect">
            <a:avLst/>
          </a:prstGeom>
        </p:spPr>
      </p:pic>
      <p:pic>
        <p:nvPicPr>
          <p:cNvPr id="18" name="Graphic 17">
            <a:extLst>
              <a:ext uri="{FF2B5EF4-FFF2-40B4-BE49-F238E27FC236}">
                <a16:creationId xmlns="" xmlns:a16="http://schemas.microsoft.com/office/drawing/2014/main" id="{7BD8E0C7-3A74-E943-836A-7A1E89CA926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899938" y="551593"/>
            <a:ext cx="1685925" cy="304800"/>
          </a:xfrm>
          <a:prstGeom prst="rect">
            <a:avLst/>
          </a:prstGeom>
        </p:spPr>
      </p:pic>
    </p:spTree>
    <p:extLst>
      <p:ext uri="{BB962C8B-B14F-4D97-AF65-F5344CB8AC3E}">
        <p14:creationId xmlns:p14="http://schemas.microsoft.com/office/powerpoint/2010/main" val="149181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738DBD0A-09D9-4196-B0DF-6D1064C1FA51}"/>
              </a:ext>
            </a:extLst>
          </p:cNvPr>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5652" name="think-cell Slide" r:id="rId5" imgW="473" imgH="476" progId="TCLayout.ActiveDocument.1">
                  <p:embed/>
                </p:oleObj>
              </mc:Choice>
              <mc:Fallback>
                <p:oleObj name="think-cell Slide" r:id="rId5" imgW="473" imgH="476" progId="TCLayout.ActiveDocument.1">
                  <p:embed/>
                  <p:pic>
                    <p:nvPicPr>
                      <p:cNvPr id="3" name="Object 2" hidden="1">
                        <a:extLst>
                          <a:ext uri="{FF2B5EF4-FFF2-40B4-BE49-F238E27FC236}">
                            <a16:creationId xmlns="" xmlns:a16="http://schemas.microsoft.com/office/drawing/2014/main" id="{738DBD0A-09D9-4196-B0DF-6D1064C1FA51}"/>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597172E4-1155-4B46-89A6-DB8AE528B72A}"/>
              </a:ext>
            </a:extLst>
          </p:cNvPr>
          <p:cNvSpPr/>
          <p:nvPr userDrawn="1">
            <p:custDataLst>
              <p:tags r:id="rId3"/>
            </p:custDataLst>
          </p:nvPr>
        </p:nvSpPr>
        <p:spPr>
          <a:xfrm>
            <a:off x="0" y="0"/>
            <a:ext cx="119063" cy="1190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50" b="1" i="0" u="none" strike="noStrike" kern="1200" cap="none" spc="0" normalizeH="0" baseline="0" noProof="0" dirty="0">
              <a:ln>
                <a:noFill/>
              </a:ln>
              <a:solidFill>
                <a:srgbClr val="FFFFFF"/>
              </a:solidFill>
              <a:effectLst/>
              <a:uLnTx/>
              <a:uFillTx/>
              <a:latin typeface="Arial" panose="020B0604020202020204" pitchFamily="34" charset="0"/>
              <a:ea typeface="华文中宋"/>
              <a:cs typeface="+mn-cs"/>
              <a:sym typeface="Arial" panose="020B0604020202020204" pitchFamily="34" charset="0"/>
            </a:endParaRPr>
          </a:p>
        </p:txBody>
      </p:sp>
      <p:sp>
        <p:nvSpPr>
          <p:cNvPr id="11" name="Title 1"/>
          <p:cNvSpPr>
            <a:spLocks noGrp="1"/>
          </p:cNvSpPr>
          <p:nvPr>
            <p:ph type="title" hasCustomPrompt="1"/>
          </p:nvPr>
        </p:nvSpPr>
        <p:spPr>
          <a:xfrm>
            <a:off x="257175" y="282179"/>
            <a:ext cx="8620125" cy="514870"/>
          </a:xfrm>
          <a:prstGeom prst="rect">
            <a:avLst/>
          </a:prstGeom>
        </p:spPr>
        <p:txBody>
          <a:bodyPr lIns="91440" tIns="45720" rIns="91440" bIns="45720" anchor="b" anchorCtr="0"/>
          <a:lstStyle>
            <a:lvl1pPr>
              <a:defRPr sz="1650" b="1">
                <a:solidFill>
                  <a:schemeClr val="tx1"/>
                </a:solidFill>
              </a:defRPr>
            </a:lvl1pPr>
          </a:lstStyle>
          <a:p>
            <a:r>
              <a:rPr lang="en-US" dirty="0"/>
              <a:t>Headlines are 2</a:t>
            </a:r>
            <a:r>
              <a:rPr lang="en-US" altLang="zh-CN" dirty="0"/>
              <a:t>2</a:t>
            </a:r>
            <a:r>
              <a:rPr lang="en-US" dirty="0"/>
              <a:t>pt Arial Bold sentence case</a:t>
            </a:r>
          </a:p>
        </p:txBody>
      </p:sp>
      <p:sp>
        <p:nvSpPr>
          <p:cNvPr id="29" name="Slide Number Placeholder 5">
            <a:extLst>
              <a:ext uri="{FF2B5EF4-FFF2-40B4-BE49-F238E27FC236}">
                <a16:creationId xmlns="" xmlns:a16="http://schemas.microsoft.com/office/drawing/2014/main" id="{5EA968B8-FA3A-4F62-92E8-E94086C1347B}"/>
              </a:ext>
            </a:extLst>
          </p:cNvPr>
          <p:cNvSpPr txBox="1">
            <a:spLocks/>
          </p:cNvSpPr>
          <p:nvPr/>
        </p:nvSpPr>
        <p:spPr bwMode="white">
          <a:xfrm>
            <a:off x="8792441" y="4908560"/>
            <a:ext cx="264816" cy="13335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9C5C7A9E-C6A9-4A9D-A8BC-E29E91AD59EE}" type="slidenum">
              <a:rPr kumimoji="0" lang="en-US" sz="600" b="0" i="0" u="none" strike="noStrike" kern="1200" cap="none" spc="0" normalizeH="0" baseline="0" noProof="0" smtClean="0">
                <a:ln>
                  <a:noFill/>
                </a:ln>
                <a:solidFill>
                  <a:srgbClr val="959CA0"/>
                </a:solidFill>
                <a:effectLst/>
                <a:uLnTx/>
                <a:uFillTx/>
                <a:latin typeface="Arial"/>
                <a:ea typeface="华文中宋"/>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959CA0"/>
              </a:solidFill>
              <a:effectLst/>
              <a:uLnTx/>
              <a:uFillTx/>
              <a:latin typeface="Arial"/>
              <a:ea typeface="华文中宋"/>
              <a:cs typeface="+mn-cs"/>
            </a:endParaRPr>
          </a:p>
        </p:txBody>
      </p:sp>
      <p:pic>
        <p:nvPicPr>
          <p:cNvPr id="7" name="Graphic 6">
            <a:extLst>
              <a:ext uri="{FF2B5EF4-FFF2-40B4-BE49-F238E27FC236}">
                <a16:creationId xmlns="" xmlns:a16="http://schemas.microsoft.com/office/drawing/2014/main" id="{D12220C1-1EAE-C14B-89F3-9751E5993BA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782224" y="4901996"/>
            <a:ext cx="857250" cy="161925"/>
          </a:xfrm>
          <a:prstGeom prst="rect">
            <a:avLst/>
          </a:prstGeom>
        </p:spPr>
      </p:pic>
      <p:pic>
        <p:nvPicPr>
          <p:cNvPr id="6" name="Graphic 5">
            <a:extLst>
              <a:ext uri="{FF2B5EF4-FFF2-40B4-BE49-F238E27FC236}">
                <a16:creationId xmlns="" xmlns:a16="http://schemas.microsoft.com/office/drawing/2014/main" id="{849B7DBB-D418-4245-8897-F7BF24A4CBE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782224" y="4901996"/>
            <a:ext cx="857250" cy="161925"/>
          </a:xfrm>
          <a:prstGeom prst="rect">
            <a:avLst/>
          </a:prstGeom>
        </p:spPr>
      </p:pic>
      <p:sp>
        <p:nvSpPr>
          <p:cNvPr id="9" name="Footer Placeholder 4">
            <a:extLst>
              <a:ext uri="{FF2B5EF4-FFF2-40B4-BE49-F238E27FC236}">
                <a16:creationId xmlns="" xmlns:a16="http://schemas.microsoft.com/office/drawing/2014/main" id="{8AC1DFDF-F32F-43D9-88BA-2CEC669FC0A8}"/>
              </a:ext>
            </a:extLst>
          </p:cNvPr>
          <p:cNvSpPr>
            <a:spLocks noGrp="1"/>
          </p:cNvSpPr>
          <p:nvPr>
            <p:ph type="ftr" sz="quarter" idx="3"/>
          </p:nvPr>
        </p:nvSpPr>
        <p:spPr bwMode="gray">
          <a:xfrm>
            <a:off x="259556" y="4790894"/>
            <a:ext cx="6967728" cy="253565"/>
          </a:xfrm>
          <a:prstGeom prst="rect">
            <a:avLst/>
          </a:prstGeom>
          <a:noFill/>
        </p:spPr>
        <p:txBody>
          <a:bodyPr vert="horz" lIns="91440" tIns="45720" rIns="91440" bIns="45720" rtlCol="0" anchor="ctr" anchorCtr="0"/>
          <a:lstStyle>
            <a:lvl1pPr>
              <a:defRPr lang="en-US">
                <a:solidFill>
                  <a:schemeClr val="tx1"/>
                </a:solidFill>
              </a:defRPr>
            </a:lvl1pPr>
          </a:lstStyle>
          <a:p>
            <a:pPr defTabSz="685800"/>
            <a:endParaRPr lang="zh-CN" altLang="en-US" dirty="0">
              <a:solidFill>
                <a:srgbClr val="2B3A42"/>
              </a:solidFill>
            </a:endParaRPr>
          </a:p>
        </p:txBody>
      </p:sp>
    </p:spTree>
    <p:extLst>
      <p:ext uri="{BB962C8B-B14F-4D97-AF65-F5344CB8AC3E}">
        <p14:creationId xmlns:p14="http://schemas.microsoft.com/office/powerpoint/2010/main" val="136117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 xmlns:a16="http://schemas.microsoft.com/office/drawing/2014/main" id="{38658025-8660-B74C-8ED5-6D1A405A1A70}"/>
              </a:ext>
            </a:extLst>
          </p:cNvPr>
          <p:cNvSpPr/>
          <p:nvPr/>
        </p:nvSpPr>
        <p:spPr bwMode="gray">
          <a:xfrm>
            <a:off x="265176" y="0"/>
            <a:ext cx="8613648" cy="51435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54" name="Content Placeholder 2">
            <a:extLst>
              <a:ext uri="{FF2B5EF4-FFF2-40B4-BE49-F238E27FC236}">
                <a16:creationId xmlns="" xmlns:a16="http://schemas.microsoft.com/office/drawing/2014/main" id="{FC9B35E8-F292-2B42-952E-06F2F248C602}"/>
              </a:ext>
            </a:extLst>
          </p:cNvPr>
          <p:cNvSpPr>
            <a:spLocks noGrp="1"/>
          </p:cNvSpPr>
          <p:nvPr>
            <p:ph idx="1" hasCustomPrompt="1"/>
          </p:nvPr>
        </p:nvSpPr>
        <p:spPr>
          <a:xfrm>
            <a:off x="1471814" y="1171419"/>
            <a:ext cx="6872987" cy="3534470"/>
          </a:xfrm>
          <a:prstGeom prst="rect">
            <a:avLst/>
          </a:prstGeom>
        </p:spPr>
        <p:txBody>
          <a:bodyPr/>
          <a:lstStyle>
            <a:lvl1pPr marL="137160" indent="-137160">
              <a:lnSpc>
                <a:spcPct val="100000"/>
              </a:lnSpc>
              <a:spcBef>
                <a:spcPts val="1500"/>
              </a:spcBef>
              <a:buClr>
                <a:schemeClr val="accent1"/>
              </a:buClr>
              <a:buFont typeface="System Font Regular"/>
              <a:buChar char="+"/>
              <a:defRPr sz="1350">
                <a:solidFill>
                  <a:schemeClr val="tx1"/>
                </a:solidFill>
              </a:defRPr>
            </a:lvl1pPr>
            <a:lvl2pPr marL="274320" indent="-137160">
              <a:lnSpc>
                <a:spcPct val="100000"/>
              </a:lnSpc>
              <a:spcBef>
                <a:spcPts val="600"/>
              </a:spcBef>
              <a:buClr>
                <a:schemeClr val="tx1"/>
              </a:buClr>
              <a:buFont typeface="Arial" panose="020B0604020202020204" pitchFamily="34" charset="0"/>
              <a:buChar char="•"/>
              <a:defRPr sz="1200">
                <a:solidFill>
                  <a:schemeClr val="tx1"/>
                </a:solidFill>
              </a:defRPr>
            </a:lvl2pPr>
            <a:lvl3pPr marL="411480" indent="-137160">
              <a:lnSpc>
                <a:spcPct val="100000"/>
              </a:lnSpc>
              <a:spcBef>
                <a:spcPts val="600"/>
              </a:spcBef>
              <a:buClrTx/>
              <a:buFont typeface="Arial" panose="020B0604020202020204" pitchFamily="34" charset="0"/>
              <a:buChar char="›"/>
              <a:defRPr sz="1200">
                <a:solidFill>
                  <a:schemeClr val="tx1"/>
                </a:solidFill>
              </a:defRPr>
            </a:lvl3pPr>
            <a:lvl4pPr marL="548640" indent="-137160">
              <a:lnSpc>
                <a:spcPct val="100000"/>
              </a:lnSpc>
              <a:spcBef>
                <a:spcPts val="600"/>
              </a:spcBef>
              <a:buClrTx/>
              <a:buFont typeface="Arial" panose="020B0604020202020204" pitchFamily="34" charset="0"/>
              <a:buChar char="»"/>
              <a:defRPr sz="1200">
                <a:solidFill>
                  <a:schemeClr val="tx1"/>
                </a:solidFill>
              </a:defRPr>
            </a:lvl4pPr>
            <a:lvl5pPr marL="685800" indent="-137160">
              <a:lnSpc>
                <a:spcPct val="100000"/>
              </a:lnSpc>
              <a:spcBef>
                <a:spcPts val="600"/>
              </a:spcBef>
              <a:buClrTx/>
              <a:buSzPct val="75000"/>
              <a:buFont typeface="Wingdings" panose="05000000000000000000" pitchFamily="2" charset="2"/>
              <a:buChar char="§"/>
              <a:defRPr sz="12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 xmlns:a16="http://schemas.microsoft.com/office/drawing/2014/main" id="{7A9E8FF8-48AE-4B47-8CBF-17FB49CF53F8}"/>
              </a:ext>
            </a:extLst>
          </p:cNvPr>
          <p:cNvSpPr>
            <a:spLocks noGrp="1"/>
          </p:cNvSpPr>
          <p:nvPr>
            <p:ph type="title" hasCustomPrompt="1"/>
          </p:nvPr>
        </p:nvSpPr>
        <p:spPr>
          <a:xfrm>
            <a:off x="1471814" y="617549"/>
            <a:ext cx="6872987" cy="445770"/>
          </a:xfrm>
          <a:prstGeom prst="rect">
            <a:avLst/>
          </a:prstGeom>
        </p:spPr>
        <p:txBody>
          <a:bodyPr anchor="ctr"/>
          <a:lstStyle>
            <a:lvl1pPr>
              <a:defRPr sz="2400" b="1">
                <a:solidFill>
                  <a:schemeClr val="accent1"/>
                </a:solidFill>
              </a:defRPr>
            </a:lvl1pPr>
          </a:lstStyle>
          <a:p>
            <a:r>
              <a:rPr lang="en-US" dirty="0"/>
              <a:t>Table of contents or Agenda</a:t>
            </a:r>
          </a:p>
        </p:txBody>
      </p:sp>
      <p:grpSp>
        <p:nvGrpSpPr>
          <p:cNvPr id="4" name="Group 3">
            <a:extLst>
              <a:ext uri="{FF2B5EF4-FFF2-40B4-BE49-F238E27FC236}">
                <a16:creationId xmlns="" xmlns:a16="http://schemas.microsoft.com/office/drawing/2014/main" id="{6A1CD0AD-A634-4EA6-AE67-C63B52CE7B06}"/>
              </a:ext>
            </a:extLst>
          </p:cNvPr>
          <p:cNvGrpSpPr/>
          <p:nvPr/>
        </p:nvGrpSpPr>
        <p:grpSpPr>
          <a:xfrm>
            <a:off x="-1" y="195243"/>
            <a:ext cx="937791" cy="1181865"/>
            <a:chOff x="-1" y="260324"/>
            <a:chExt cx="1250388" cy="1575820"/>
          </a:xfrm>
          <a:solidFill>
            <a:schemeClr val="accent1"/>
          </a:solidFill>
        </p:grpSpPr>
        <p:grpSp>
          <p:nvGrpSpPr>
            <p:cNvPr id="78" name="Group 77">
              <a:extLst>
                <a:ext uri="{FF2B5EF4-FFF2-40B4-BE49-F238E27FC236}">
                  <a16:creationId xmlns=""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97" name="Oval 96">
                <a:extLst>
                  <a:ext uri="{FF2B5EF4-FFF2-40B4-BE49-F238E27FC236}">
                    <a16:creationId xmlns=""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98" name="Oval 97">
                <a:extLst>
                  <a:ext uri="{FF2B5EF4-FFF2-40B4-BE49-F238E27FC236}">
                    <a16:creationId xmlns=""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grpSp>
          <p:nvGrpSpPr>
            <p:cNvPr id="79" name="Group 78">
              <a:extLst>
                <a:ext uri="{FF2B5EF4-FFF2-40B4-BE49-F238E27FC236}">
                  <a16:creationId xmlns=""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94" name="Oval 93">
                <a:extLst>
                  <a:ext uri="{FF2B5EF4-FFF2-40B4-BE49-F238E27FC236}">
                    <a16:creationId xmlns=""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95" name="Oval 94">
                <a:extLst>
                  <a:ext uri="{FF2B5EF4-FFF2-40B4-BE49-F238E27FC236}">
                    <a16:creationId xmlns=""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grpSp>
          <p:nvGrpSpPr>
            <p:cNvPr id="80" name="Group 79">
              <a:extLst>
                <a:ext uri="{FF2B5EF4-FFF2-40B4-BE49-F238E27FC236}">
                  <a16:creationId xmlns=""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91" name="Rectangle 90">
                <a:extLst>
                  <a:ext uri="{FF2B5EF4-FFF2-40B4-BE49-F238E27FC236}">
                    <a16:creationId xmlns=""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92" name="Oval 91">
                <a:extLst>
                  <a:ext uri="{FF2B5EF4-FFF2-40B4-BE49-F238E27FC236}">
                    <a16:creationId xmlns=""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grpSp>
          <p:nvGrpSpPr>
            <p:cNvPr id="81" name="Group 80">
              <a:extLst>
                <a:ext uri="{FF2B5EF4-FFF2-40B4-BE49-F238E27FC236}">
                  <a16:creationId xmlns=""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88" name="Oval 87">
                <a:extLst>
                  <a:ext uri="{FF2B5EF4-FFF2-40B4-BE49-F238E27FC236}">
                    <a16:creationId xmlns=""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89" name="Rectangle 88">
                <a:extLst>
                  <a:ext uri="{FF2B5EF4-FFF2-40B4-BE49-F238E27FC236}">
                    <a16:creationId xmlns=""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grpSp>
          <p:nvGrpSpPr>
            <p:cNvPr id="82" name="Group 81">
              <a:extLst>
                <a:ext uri="{FF2B5EF4-FFF2-40B4-BE49-F238E27FC236}">
                  <a16:creationId xmlns=""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85" name="Oval 84">
                <a:extLst>
                  <a:ext uri="{FF2B5EF4-FFF2-40B4-BE49-F238E27FC236}">
                    <a16:creationId xmlns=""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86" name="Rectangle 85">
                <a:extLst>
                  <a:ext uri="{FF2B5EF4-FFF2-40B4-BE49-F238E27FC236}">
                    <a16:creationId xmlns=""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sp>
          <p:nvSpPr>
            <p:cNvPr id="103" name="Freeform: Shape 102">
              <a:extLst>
                <a:ext uri="{FF2B5EF4-FFF2-40B4-BE49-F238E27FC236}">
                  <a16:creationId xmlns=""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06" name="Freeform: Shape 105">
              <a:extLst>
                <a:ext uri="{FF2B5EF4-FFF2-40B4-BE49-F238E27FC236}">
                  <a16:creationId xmlns=""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12" name="Freeform: Shape 111">
              <a:extLst>
                <a:ext uri="{FF2B5EF4-FFF2-40B4-BE49-F238E27FC236}">
                  <a16:creationId xmlns=""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15" name="Freeform: Shape 114">
              <a:extLst>
                <a:ext uri="{FF2B5EF4-FFF2-40B4-BE49-F238E27FC236}">
                  <a16:creationId xmlns=""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18" name="Freeform: Shape 117">
              <a:extLst>
                <a:ext uri="{FF2B5EF4-FFF2-40B4-BE49-F238E27FC236}">
                  <a16:creationId xmlns=""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华文中宋"/>
                <a:cs typeface="+mn-cs"/>
              </a:endParaRPr>
            </a:p>
          </p:txBody>
        </p:sp>
      </p:grpSp>
      <p:sp>
        <p:nvSpPr>
          <p:cNvPr id="56" name="Slide Number Placeholder 5">
            <a:extLst>
              <a:ext uri="{FF2B5EF4-FFF2-40B4-BE49-F238E27FC236}">
                <a16:creationId xmlns="" xmlns:a16="http://schemas.microsoft.com/office/drawing/2014/main" id="{030699F5-6B57-4BC7-B774-B8F85B96214D}"/>
              </a:ext>
            </a:extLst>
          </p:cNvPr>
          <p:cNvSpPr txBox="1">
            <a:spLocks/>
          </p:cNvSpPr>
          <p:nvPr/>
        </p:nvSpPr>
        <p:spPr bwMode="white">
          <a:xfrm>
            <a:off x="8792441" y="4908560"/>
            <a:ext cx="264816" cy="13335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9C5C7A9E-C6A9-4A9D-A8BC-E29E91AD59EE}" type="slidenum">
              <a:rPr kumimoji="0" lang="en-US" sz="600" b="0" i="0" u="none" strike="noStrike" kern="1200" cap="none" spc="0" normalizeH="0" baseline="0" noProof="0" smtClean="0">
                <a:ln>
                  <a:noFill/>
                </a:ln>
                <a:solidFill>
                  <a:srgbClr val="959CA0"/>
                </a:solidFill>
                <a:effectLst/>
                <a:uLnTx/>
                <a:uFillTx/>
                <a:latin typeface="Arial"/>
                <a:ea typeface="华文中宋"/>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959CA0"/>
              </a:solidFill>
              <a:effectLst/>
              <a:uLnTx/>
              <a:uFillTx/>
              <a:latin typeface="Arial"/>
              <a:ea typeface="华文中宋"/>
              <a:cs typeface="+mn-cs"/>
            </a:endParaRPr>
          </a:p>
        </p:txBody>
      </p:sp>
      <p:pic>
        <p:nvPicPr>
          <p:cNvPr id="34" name="Graphic 33">
            <a:extLst>
              <a:ext uri="{FF2B5EF4-FFF2-40B4-BE49-F238E27FC236}">
                <a16:creationId xmlns="" xmlns:a16="http://schemas.microsoft.com/office/drawing/2014/main" id="{18FC357D-3DB1-1B43-8FB6-6F70286F746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782224" y="4901996"/>
            <a:ext cx="857250" cy="161925"/>
          </a:xfrm>
          <a:prstGeom prst="rect">
            <a:avLst/>
          </a:prstGeom>
        </p:spPr>
      </p:pic>
      <p:pic>
        <p:nvPicPr>
          <p:cNvPr id="33" name="Graphic 32">
            <a:extLst>
              <a:ext uri="{FF2B5EF4-FFF2-40B4-BE49-F238E27FC236}">
                <a16:creationId xmlns="" xmlns:a16="http://schemas.microsoft.com/office/drawing/2014/main" id="{AB890B20-7C27-E743-AFC7-1377DA74242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782224" y="4901996"/>
            <a:ext cx="857250" cy="161925"/>
          </a:xfrm>
          <a:prstGeom prst="rect">
            <a:avLst/>
          </a:prstGeom>
        </p:spPr>
      </p:pic>
    </p:spTree>
    <p:extLst>
      <p:ext uri="{BB962C8B-B14F-4D97-AF65-F5344CB8AC3E}">
        <p14:creationId xmlns:p14="http://schemas.microsoft.com/office/powerpoint/2010/main" val="13268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oleObject" Target="../embeddings/oleObject1.bin"/><Relationship Id="rId5" Type="http://schemas.openxmlformats.org/officeDocument/2006/relationships/slideLayout" Target="../slideLayouts/slideLayout9.xml"/><Relationship Id="rId10" Type="http://schemas.openxmlformats.org/officeDocument/2006/relationships/tags" Target="../tags/tag1.xml"/><Relationship Id="rId4" Type="http://schemas.openxmlformats.org/officeDocument/2006/relationships/slideLayout" Target="../slideLayouts/slideLayout8.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descr="V7朗斯弗中文LOGO使用规范-19.png"/>
          <p:cNvPicPr>
            <a:picLocks noChangeAspect="1"/>
          </p:cNvPicPr>
          <p:nvPr userDrawn="1"/>
        </p:nvPicPr>
        <p:blipFill rotWithShape="1">
          <a:blip r:embed="rId6">
            <a:alphaModFix amt="25000"/>
            <a:extLst>
              <a:ext uri="{28A0092B-C50C-407E-A947-70E740481C1C}">
                <a14:useLocalDpi xmlns:a14="http://schemas.microsoft.com/office/drawing/2010/main" val="0"/>
              </a:ext>
            </a:extLst>
          </a:blip>
          <a:srcRect t="35407" b="35713"/>
          <a:stretch/>
        </p:blipFill>
        <p:spPr>
          <a:xfrm>
            <a:off x="-242" y="3583199"/>
            <a:ext cx="9144000" cy="1485515"/>
          </a:xfrm>
          <a:prstGeom prst="rect">
            <a:avLst/>
          </a:prstGeom>
        </p:spPr>
      </p:pic>
      <p:pic>
        <p:nvPicPr>
          <p:cNvPr id="8" name="图片 7" descr="V7朗斯弗中文LOGO使用规范-19.jpg"/>
          <p:cNvPicPr>
            <a:picLocks noChangeAspect="1"/>
          </p:cNvPicPr>
          <p:nvPr userDrawn="1"/>
        </p:nvPicPr>
        <p:blipFill rotWithShape="1">
          <a:blip r:embed="rId7">
            <a:extLst>
              <a:ext uri="{28A0092B-C50C-407E-A947-70E740481C1C}">
                <a14:useLocalDpi xmlns:a14="http://schemas.microsoft.com/office/drawing/2010/main" val="0"/>
              </a:ext>
            </a:extLst>
          </a:blip>
          <a:srcRect t="14792" b="83984"/>
          <a:stretch/>
        </p:blipFill>
        <p:spPr>
          <a:xfrm>
            <a:off x="0" y="760851"/>
            <a:ext cx="9143758" cy="62934"/>
          </a:xfrm>
          <a:prstGeom prst="rect">
            <a:avLst/>
          </a:prstGeom>
        </p:spPr>
      </p:pic>
      <p:sp>
        <p:nvSpPr>
          <p:cNvPr id="2" name="标题占位符 1"/>
          <p:cNvSpPr>
            <a:spLocks noGrp="1"/>
          </p:cNvSpPr>
          <p:nvPr>
            <p:ph type="title"/>
          </p:nvPr>
        </p:nvSpPr>
        <p:spPr>
          <a:xfrm>
            <a:off x="397080" y="194706"/>
            <a:ext cx="8229600" cy="566145"/>
          </a:xfrm>
          <a:prstGeom prst="rect">
            <a:avLst/>
          </a:prstGeom>
        </p:spPr>
        <p:txBody>
          <a:bodyPr vert="horz" lIns="91440" tIns="45720" rIns="91440" bIns="45720" rtlCol="0" anchor="ctr">
            <a:normAutofit/>
          </a:bodyPr>
          <a:lstStyle/>
          <a:p>
            <a:r>
              <a:rPr kumimoji="1" lang="zh-CN" altLang="en-US" dirty="0" smtClean="0"/>
              <a:t>单击此处编辑母版标题样式</a:t>
            </a:r>
            <a:endParaRPr kumimoji="1"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ea typeface="微软雅黑" panose="020B0503020204020204" pitchFamily="34" charset="-122"/>
                <a:cs typeface="Arial" panose="020B0604020202020204" pitchFamily="34" charset="0"/>
              </a:defRPr>
            </a:lvl1pPr>
          </a:lstStyle>
          <a:p>
            <a:fld id="{54D87A8F-D1E0-419A-B93F-A26B1D455DD4}" type="datetime1">
              <a:rPr kumimoji="1" lang="zh-CN" altLang="en-US" smtClean="0"/>
              <a:pPr/>
              <a:t>2022/7/11</a:t>
            </a:fld>
            <a:endParaRPr kumimoji="1" lang="zh-CN" altLang="en-US" dirty="0"/>
          </a:p>
        </p:txBody>
      </p:sp>
      <p:sp>
        <p:nvSpPr>
          <p:cNvPr id="6" name="幻灯片编号占位符 5"/>
          <p:cNvSpPr>
            <a:spLocks noGrp="1"/>
          </p:cNvSpPr>
          <p:nvPr>
            <p:ph type="sldNum" sz="quarter" idx="4"/>
          </p:nvPr>
        </p:nvSpPr>
        <p:spPr>
          <a:xfrm>
            <a:off x="-242" y="-3848"/>
            <a:ext cx="397322" cy="273844"/>
          </a:xfrm>
          <a:prstGeom prst="rect">
            <a:avLst/>
          </a:prstGeom>
          <a:solidFill>
            <a:srgbClr val="C72C56"/>
          </a:solidFill>
        </p:spPr>
        <p:txBody>
          <a:bodyPr vert="horz" lIns="91440" tIns="45720" rIns="91440" bIns="45720" rtlCol="0" anchor="ctr"/>
          <a:lstStyle>
            <a:lvl1pPr algn="ctr">
              <a:defRPr sz="1000" b="1">
                <a:solidFill>
                  <a:schemeClr val="bg1"/>
                </a:solidFill>
                <a:latin typeface="Arial" panose="020B0604020202020204" pitchFamily="34" charset="0"/>
                <a:ea typeface="Arial Unicode MS" panose="020B0604020202020204" pitchFamily="34" charset="-122"/>
                <a:cs typeface="Arial" panose="020B0604020202020204" pitchFamily="34" charset="0"/>
              </a:defRPr>
            </a:lvl1pPr>
          </a:lstStyle>
          <a:p>
            <a:fld id="{58E227A6-C5AB-4140-BB4D-120E9B89A66E}" type="slidenum">
              <a:rPr kumimoji="1" lang="zh-CN" altLang="en-US" smtClean="0"/>
              <a:pPr/>
              <a:t>‹#›</a:t>
            </a:fld>
            <a:endParaRPr kumimoji="1" lang="zh-CN" altLang="en-US" dirty="0"/>
          </a:p>
        </p:txBody>
      </p:sp>
      <p:pic>
        <p:nvPicPr>
          <p:cNvPr id="10" name="图片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114095" y="119475"/>
            <a:ext cx="780376" cy="578442"/>
          </a:xfrm>
          <a:prstGeom prst="rect">
            <a:avLst/>
          </a:prstGeom>
        </p:spPr>
      </p:pic>
      <p:grpSp>
        <p:nvGrpSpPr>
          <p:cNvPr id="56" name="组合 55">
            <a:extLst>
              <a:ext uri="{FF2B5EF4-FFF2-40B4-BE49-F238E27FC236}">
                <a16:creationId xmlns="" xmlns:a16="http://schemas.microsoft.com/office/drawing/2014/main" id="{A11CBB49-170F-4CD3-BA94-4443EE6A726F}"/>
              </a:ext>
            </a:extLst>
          </p:cNvPr>
          <p:cNvGrpSpPr>
            <a:grpSpLocks noChangeAspect="1"/>
          </p:cNvGrpSpPr>
          <p:nvPr userDrawn="1"/>
        </p:nvGrpSpPr>
        <p:grpSpPr>
          <a:xfrm>
            <a:off x="9228729" y="-31153"/>
            <a:ext cx="1345094" cy="3384000"/>
            <a:chOff x="5616058" y="317722"/>
            <a:chExt cx="1986910" cy="4998671"/>
          </a:xfrm>
        </p:grpSpPr>
        <p:sp>
          <p:nvSpPr>
            <p:cNvPr id="57" name="Rectangle 132">
              <a:extLst>
                <a:ext uri="{FF2B5EF4-FFF2-40B4-BE49-F238E27FC236}">
                  <a16:creationId xmlns="" xmlns:a16="http://schemas.microsoft.com/office/drawing/2014/main" id="{0CDEF534-18CD-468D-AB83-57C20F0CD1E8}"/>
                </a:ext>
              </a:extLst>
            </p:cNvPr>
            <p:cNvSpPr/>
            <p:nvPr/>
          </p:nvSpPr>
          <p:spPr bwMode="gray">
            <a:xfrm>
              <a:off x="5719926" y="1562551"/>
              <a:ext cx="409250" cy="40925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140">
              <a:extLst>
                <a:ext uri="{FF2B5EF4-FFF2-40B4-BE49-F238E27FC236}">
                  <a16:creationId xmlns="" xmlns:a16="http://schemas.microsoft.com/office/drawing/2014/main" id="{8D07C324-C979-4673-8443-E1699409029B}"/>
                </a:ext>
              </a:extLst>
            </p:cNvPr>
            <p:cNvSpPr/>
            <p:nvPr/>
          </p:nvSpPr>
          <p:spPr bwMode="gray">
            <a:xfrm>
              <a:off x="5724267" y="604047"/>
              <a:ext cx="409250" cy="409250"/>
            </a:xfrm>
            <a:prstGeom prst="rect">
              <a:avLst/>
            </a:prstGeom>
            <a:solidFill>
              <a:srgbClr val="C80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148">
              <a:extLst>
                <a:ext uri="{FF2B5EF4-FFF2-40B4-BE49-F238E27FC236}">
                  <a16:creationId xmlns="" xmlns:a16="http://schemas.microsoft.com/office/drawing/2014/main" id="{041A3C63-1D1C-4811-BDB6-BD257C800F62}"/>
                </a:ext>
              </a:extLst>
            </p:cNvPr>
            <p:cNvSpPr/>
            <p:nvPr/>
          </p:nvSpPr>
          <p:spPr bwMode="gray">
            <a:xfrm>
              <a:off x="5719926" y="1084415"/>
              <a:ext cx="409250" cy="409250"/>
            </a:xfrm>
            <a:prstGeom prst="rect">
              <a:avLst/>
            </a:prstGeom>
            <a:solidFill>
              <a:srgbClr val="F3A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149">
              <a:extLst>
                <a:ext uri="{FF2B5EF4-FFF2-40B4-BE49-F238E27FC236}">
                  <a16:creationId xmlns="" xmlns:a16="http://schemas.microsoft.com/office/drawing/2014/main" id="{4100B9CF-E1DF-49F3-851B-DFB973A2BBC8}"/>
                </a:ext>
              </a:extLst>
            </p:cNvPr>
            <p:cNvSpPr/>
            <p:nvPr/>
          </p:nvSpPr>
          <p:spPr bwMode="gray">
            <a:xfrm>
              <a:off x="5719926" y="2040687"/>
              <a:ext cx="409250" cy="409250"/>
            </a:xfrm>
            <a:prstGeom prst="rect">
              <a:avLst/>
            </a:prstGeom>
            <a:solidFill>
              <a:srgbClr val="B4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150">
              <a:extLst>
                <a:ext uri="{FF2B5EF4-FFF2-40B4-BE49-F238E27FC236}">
                  <a16:creationId xmlns="" xmlns:a16="http://schemas.microsoft.com/office/drawing/2014/main" id="{95E828E5-D57A-4CC1-8E54-29ED66AEB1C4}"/>
                </a:ext>
              </a:extLst>
            </p:cNvPr>
            <p:cNvSpPr/>
            <p:nvPr/>
          </p:nvSpPr>
          <p:spPr bwMode="gray">
            <a:xfrm>
              <a:off x="5715585" y="2996648"/>
              <a:ext cx="409250" cy="409250"/>
            </a:xfrm>
            <a:prstGeom prst="rect">
              <a:avLst/>
            </a:prstGeom>
            <a:solidFill>
              <a:srgbClr val="93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151">
              <a:extLst>
                <a:ext uri="{FF2B5EF4-FFF2-40B4-BE49-F238E27FC236}">
                  <a16:creationId xmlns="" xmlns:a16="http://schemas.microsoft.com/office/drawing/2014/main" id="{9F391FE8-06C5-4262-A27E-C92E50E2D152}"/>
                </a:ext>
              </a:extLst>
            </p:cNvPr>
            <p:cNvSpPr/>
            <p:nvPr/>
          </p:nvSpPr>
          <p:spPr bwMode="gray">
            <a:xfrm>
              <a:off x="5719926" y="3473668"/>
              <a:ext cx="409250" cy="409250"/>
            </a:xfrm>
            <a:prstGeom prst="rect">
              <a:avLst/>
            </a:prstGeom>
            <a:solidFill>
              <a:srgbClr val="347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152">
              <a:extLst>
                <a:ext uri="{FF2B5EF4-FFF2-40B4-BE49-F238E27FC236}">
                  <a16:creationId xmlns="" xmlns:a16="http://schemas.microsoft.com/office/drawing/2014/main" id="{24481616-F9C7-4542-B73D-EF13041A0F56}"/>
                </a:ext>
              </a:extLst>
            </p:cNvPr>
            <p:cNvSpPr/>
            <p:nvPr/>
          </p:nvSpPr>
          <p:spPr bwMode="gray">
            <a:xfrm>
              <a:off x="5715585" y="2518823"/>
              <a:ext cx="409250" cy="409250"/>
            </a:xfrm>
            <a:prstGeom prst="rect">
              <a:avLst/>
            </a:prstGeom>
            <a:solidFill>
              <a:srgbClr val="E77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163">
              <a:extLst>
                <a:ext uri="{FF2B5EF4-FFF2-40B4-BE49-F238E27FC236}">
                  <a16:creationId xmlns="" xmlns:a16="http://schemas.microsoft.com/office/drawing/2014/main" id="{835D9F1E-2098-4CAE-B411-C24EE2EE5181}"/>
                </a:ext>
              </a:extLst>
            </p:cNvPr>
            <p:cNvSpPr txBox="1"/>
            <p:nvPr/>
          </p:nvSpPr>
          <p:spPr>
            <a:xfrm>
              <a:off x="5616058" y="319718"/>
              <a:ext cx="587421" cy="272779"/>
            </a:xfrm>
            <a:prstGeom prst="rect">
              <a:avLst/>
            </a:prstGeom>
            <a:noFill/>
          </p:spPr>
          <p:txBody>
            <a:bodyPr wrap="square" rtlCol="0">
              <a:spAutoFit/>
            </a:bodyPr>
            <a:lstStyle/>
            <a:p>
              <a:pPr algn="ctr"/>
              <a:r>
                <a:rPr lang="en-US" sz="600" dirty="0"/>
                <a:t>100</a:t>
              </a:r>
              <a:r>
                <a:rPr lang="en-US" sz="600" dirty="0">
                  <a:solidFill>
                    <a:schemeClr val="tx1"/>
                  </a:solidFill>
                </a:rPr>
                <a:t>%</a:t>
              </a:r>
            </a:p>
          </p:txBody>
        </p:sp>
        <p:sp>
          <p:nvSpPr>
            <p:cNvPr id="65" name="TextBox 163">
              <a:extLst>
                <a:ext uri="{FF2B5EF4-FFF2-40B4-BE49-F238E27FC236}">
                  <a16:creationId xmlns="" xmlns:a16="http://schemas.microsoft.com/office/drawing/2014/main" id="{891A7D1D-D1A7-4C24-9C9F-DB93F74530B6}"/>
                </a:ext>
              </a:extLst>
            </p:cNvPr>
            <p:cNvSpPr txBox="1"/>
            <p:nvPr/>
          </p:nvSpPr>
          <p:spPr>
            <a:xfrm>
              <a:off x="6160202" y="317722"/>
              <a:ext cx="483472" cy="272779"/>
            </a:xfrm>
            <a:prstGeom prst="rect">
              <a:avLst/>
            </a:prstGeom>
            <a:noFill/>
          </p:spPr>
          <p:txBody>
            <a:bodyPr wrap="square" rtlCol="0">
              <a:spAutoFit/>
            </a:bodyPr>
            <a:lstStyle/>
            <a:p>
              <a:pPr algn="ctr"/>
              <a:r>
                <a:rPr lang="en-US" sz="600" dirty="0"/>
                <a:t>7</a:t>
              </a:r>
              <a:r>
                <a:rPr lang="en-US" sz="600" dirty="0">
                  <a:solidFill>
                    <a:schemeClr val="tx1"/>
                  </a:solidFill>
                </a:rPr>
                <a:t>5%</a:t>
              </a:r>
            </a:p>
          </p:txBody>
        </p:sp>
        <p:sp>
          <p:nvSpPr>
            <p:cNvPr id="66" name="TextBox 163">
              <a:extLst>
                <a:ext uri="{FF2B5EF4-FFF2-40B4-BE49-F238E27FC236}">
                  <a16:creationId xmlns="" xmlns:a16="http://schemas.microsoft.com/office/drawing/2014/main" id="{C17A2542-B6BE-4770-A0DE-31A39D5E10B9}"/>
                </a:ext>
              </a:extLst>
            </p:cNvPr>
            <p:cNvSpPr txBox="1"/>
            <p:nvPr/>
          </p:nvSpPr>
          <p:spPr>
            <a:xfrm>
              <a:off x="6639849" y="317722"/>
              <a:ext cx="489245" cy="272779"/>
            </a:xfrm>
            <a:prstGeom prst="rect">
              <a:avLst/>
            </a:prstGeom>
            <a:noFill/>
          </p:spPr>
          <p:txBody>
            <a:bodyPr wrap="square" rtlCol="0">
              <a:spAutoFit/>
            </a:bodyPr>
            <a:lstStyle/>
            <a:p>
              <a:pPr algn="ctr"/>
              <a:r>
                <a:rPr lang="en-US" sz="600" dirty="0"/>
                <a:t>5</a:t>
              </a:r>
              <a:r>
                <a:rPr lang="en-US" sz="600" dirty="0">
                  <a:solidFill>
                    <a:schemeClr val="tx1"/>
                  </a:solidFill>
                </a:rPr>
                <a:t>0%</a:t>
              </a:r>
            </a:p>
          </p:txBody>
        </p:sp>
        <p:sp>
          <p:nvSpPr>
            <p:cNvPr id="67" name="TextBox 163">
              <a:extLst>
                <a:ext uri="{FF2B5EF4-FFF2-40B4-BE49-F238E27FC236}">
                  <a16:creationId xmlns="" xmlns:a16="http://schemas.microsoft.com/office/drawing/2014/main" id="{1862A99C-D973-4401-A53D-E64E83021145}"/>
                </a:ext>
              </a:extLst>
            </p:cNvPr>
            <p:cNvSpPr txBox="1"/>
            <p:nvPr/>
          </p:nvSpPr>
          <p:spPr>
            <a:xfrm>
              <a:off x="7112980" y="317722"/>
              <a:ext cx="489988" cy="272779"/>
            </a:xfrm>
            <a:prstGeom prst="rect">
              <a:avLst/>
            </a:prstGeom>
            <a:noFill/>
          </p:spPr>
          <p:txBody>
            <a:bodyPr wrap="square" rtlCol="0">
              <a:spAutoFit/>
            </a:bodyPr>
            <a:lstStyle/>
            <a:p>
              <a:pPr algn="ctr"/>
              <a:r>
                <a:rPr lang="en-US" sz="600" dirty="0"/>
                <a:t>2</a:t>
              </a:r>
              <a:r>
                <a:rPr lang="en-US" sz="600" dirty="0">
                  <a:solidFill>
                    <a:schemeClr val="tx1"/>
                  </a:solidFill>
                </a:rPr>
                <a:t>5%</a:t>
              </a:r>
            </a:p>
          </p:txBody>
        </p:sp>
        <p:sp>
          <p:nvSpPr>
            <p:cNvPr id="68" name="Rectangle 148">
              <a:extLst>
                <a:ext uri="{FF2B5EF4-FFF2-40B4-BE49-F238E27FC236}">
                  <a16:creationId xmlns="" xmlns:a16="http://schemas.microsoft.com/office/drawing/2014/main" id="{8ED99231-7084-4222-9678-370AF3824878}"/>
                </a:ext>
              </a:extLst>
            </p:cNvPr>
            <p:cNvSpPr/>
            <p:nvPr/>
          </p:nvSpPr>
          <p:spPr bwMode="gray">
            <a:xfrm>
              <a:off x="5719926" y="3951493"/>
              <a:ext cx="409250" cy="409250"/>
            </a:xfrm>
            <a:prstGeom prst="rect">
              <a:avLst/>
            </a:prstGeom>
            <a:solidFill>
              <a:srgbClr val="5CB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148">
              <a:extLst>
                <a:ext uri="{FF2B5EF4-FFF2-40B4-BE49-F238E27FC236}">
                  <a16:creationId xmlns="" xmlns:a16="http://schemas.microsoft.com/office/drawing/2014/main" id="{EF5B0D18-1E98-4C51-852E-0A3C46286F07}"/>
                </a:ext>
              </a:extLst>
            </p:cNvPr>
            <p:cNvSpPr/>
            <p:nvPr/>
          </p:nvSpPr>
          <p:spPr bwMode="gray">
            <a:xfrm>
              <a:off x="5719926" y="4429318"/>
              <a:ext cx="409250" cy="409250"/>
            </a:xfrm>
            <a:prstGeom prst="rect">
              <a:avLst/>
            </a:prstGeom>
            <a:solidFill>
              <a:srgbClr val="7C6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148">
              <a:extLst>
                <a:ext uri="{FF2B5EF4-FFF2-40B4-BE49-F238E27FC236}">
                  <a16:creationId xmlns="" xmlns:a16="http://schemas.microsoft.com/office/drawing/2014/main" id="{1148473C-C255-4E53-87E2-466AF778E022}"/>
                </a:ext>
              </a:extLst>
            </p:cNvPr>
            <p:cNvSpPr/>
            <p:nvPr/>
          </p:nvSpPr>
          <p:spPr bwMode="gray">
            <a:xfrm>
              <a:off x="5719926" y="4907143"/>
              <a:ext cx="409250" cy="409250"/>
            </a:xfrm>
            <a:prstGeom prst="rect">
              <a:avLst/>
            </a:prstGeom>
            <a:solidFill>
              <a:srgbClr val="C8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132">
              <a:extLst>
                <a:ext uri="{FF2B5EF4-FFF2-40B4-BE49-F238E27FC236}">
                  <a16:creationId xmlns="" xmlns:a16="http://schemas.microsoft.com/office/drawing/2014/main" id="{70F89895-D53D-4244-98E1-ED4C0DDBC385}"/>
                </a:ext>
              </a:extLst>
            </p:cNvPr>
            <p:cNvSpPr/>
            <p:nvPr/>
          </p:nvSpPr>
          <p:spPr bwMode="gray">
            <a:xfrm>
              <a:off x="6202074" y="1562551"/>
              <a:ext cx="409250" cy="409250"/>
            </a:xfrm>
            <a:prstGeom prst="rect">
              <a:avLst/>
            </a:prstGeom>
            <a:solidFill>
              <a:srgbClr val="FFDC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140">
              <a:extLst>
                <a:ext uri="{FF2B5EF4-FFF2-40B4-BE49-F238E27FC236}">
                  <a16:creationId xmlns="" xmlns:a16="http://schemas.microsoft.com/office/drawing/2014/main" id="{FF7FAA8E-E57A-409E-B952-60BF5606498C}"/>
                </a:ext>
              </a:extLst>
            </p:cNvPr>
            <p:cNvSpPr/>
            <p:nvPr/>
          </p:nvSpPr>
          <p:spPr bwMode="gray">
            <a:xfrm>
              <a:off x="6206415" y="604047"/>
              <a:ext cx="409250" cy="409250"/>
            </a:xfrm>
            <a:prstGeom prst="rect">
              <a:avLst/>
            </a:prstGeom>
            <a:solidFill>
              <a:srgbClr val="C80E4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148">
              <a:extLst>
                <a:ext uri="{FF2B5EF4-FFF2-40B4-BE49-F238E27FC236}">
                  <a16:creationId xmlns="" xmlns:a16="http://schemas.microsoft.com/office/drawing/2014/main" id="{C4A4D606-6DFE-43EB-BB68-CE531588B698}"/>
                </a:ext>
              </a:extLst>
            </p:cNvPr>
            <p:cNvSpPr/>
            <p:nvPr/>
          </p:nvSpPr>
          <p:spPr bwMode="gray">
            <a:xfrm>
              <a:off x="6202074" y="1084415"/>
              <a:ext cx="409250" cy="409250"/>
            </a:xfrm>
            <a:prstGeom prst="rect">
              <a:avLst/>
            </a:prstGeom>
            <a:solidFill>
              <a:srgbClr val="F3A7A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149">
              <a:extLst>
                <a:ext uri="{FF2B5EF4-FFF2-40B4-BE49-F238E27FC236}">
                  <a16:creationId xmlns="" xmlns:a16="http://schemas.microsoft.com/office/drawing/2014/main" id="{8B2C077A-3939-499D-84AF-8CCE286B6648}"/>
                </a:ext>
              </a:extLst>
            </p:cNvPr>
            <p:cNvSpPr/>
            <p:nvPr/>
          </p:nvSpPr>
          <p:spPr bwMode="gray">
            <a:xfrm>
              <a:off x="6202074" y="2040687"/>
              <a:ext cx="409250" cy="409250"/>
            </a:xfrm>
            <a:prstGeom prst="rect">
              <a:avLst/>
            </a:prstGeom>
            <a:solidFill>
              <a:srgbClr val="B4B4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150">
              <a:extLst>
                <a:ext uri="{FF2B5EF4-FFF2-40B4-BE49-F238E27FC236}">
                  <a16:creationId xmlns="" xmlns:a16="http://schemas.microsoft.com/office/drawing/2014/main" id="{BE96FF65-73FB-4E5B-8A23-41E7AFF5E981}"/>
                </a:ext>
              </a:extLst>
            </p:cNvPr>
            <p:cNvSpPr/>
            <p:nvPr/>
          </p:nvSpPr>
          <p:spPr bwMode="gray">
            <a:xfrm>
              <a:off x="6197733" y="2996648"/>
              <a:ext cx="409250" cy="409250"/>
            </a:xfrm>
            <a:prstGeom prst="rect">
              <a:avLst/>
            </a:prstGeom>
            <a:solidFill>
              <a:srgbClr val="934B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151">
              <a:extLst>
                <a:ext uri="{FF2B5EF4-FFF2-40B4-BE49-F238E27FC236}">
                  <a16:creationId xmlns="" xmlns:a16="http://schemas.microsoft.com/office/drawing/2014/main" id="{3E8BB409-BBA3-4D8A-A363-20AE482F7C3F}"/>
                </a:ext>
              </a:extLst>
            </p:cNvPr>
            <p:cNvSpPr/>
            <p:nvPr/>
          </p:nvSpPr>
          <p:spPr bwMode="gray">
            <a:xfrm>
              <a:off x="6202074" y="3473668"/>
              <a:ext cx="409250" cy="409250"/>
            </a:xfrm>
            <a:prstGeom prst="rect">
              <a:avLst/>
            </a:prstGeom>
            <a:solidFill>
              <a:srgbClr val="3472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152">
              <a:extLst>
                <a:ext uri="{FF2B5EF4-FFF2-40B4-BE49-F238E27FC236}">
                  <a16:creationId xmlns="" xmlns:a16="http://schemas.microsoft.com/office/drawing/2014/main" id="{C0BA31C6-15FF-4480-B952-DFA55EBC0D40}"/>
                </a:ext>
              </a:extLst>
            </p:cNvPr>
            <p:cNvSpPr/>
            <p:nvPr/>
          </p:nvSpPr>
          <p:spPr bwMode="gray">
            <a:xfrm>
              <a:off x="6197733" y="2518823"/>
              <a:ext cx="409250" cy="409250"/>
            </a:xfrm>
            <a:prstGeom prst="rect">
              <a:avLst/>
            </a:prstGeom>
            <a:solidFill>
              <a:srgbClr val="E7773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148">
              <a:extLst>
                <a:ext uri="{FF2B5EF4-FFF2-40B4-BE49-F238E27FC236}">
                  <a16:creationId xmlns="" xmlns:a16="http://schemas.microsoft.com/office/drawing/2014/main" id="{C32A0EFF-918E-402F-9910-8627F9D6D62C}"/>
                </a:ext>
              </a:extLst>
            </p:cNvPr>
            <p:cNvSpPr/>
            <p:nvPr/>
          </p:nvSpPr>
          <p:spPr bwMode="gray">
            <a:xfrm>
              <a:off x="6202074" y="3951493"/>
              <a:ext cx="409250" cy="409250"/>
            </a:xfrm>
            <a:prstGeom prst="rect">
              <a:avLst/>
            </a:prstGeom>
            <a:solidFill>
              <a:srgbClr val="5CBAE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148">
              <a:extLst>
                <a:ext uri="{FF2B5EF4-FFF2-40B4-BE49-F238E27FC236}">
                  <a16:creationId xmlns="" xmlns:a16="http://schemas.microsoft.com/office/drawing/2014/main" id="{5AB22A03-DB3D-491D-890B-DCD2AB30B123}"/>
                </a:ext>
              </a:extLst>
            </p:cNvPr>
            <p:cNvSpPr/>
            <p:nvPr/>
          </p:nvSpPr>
          <p:spPr bwMode="gray">
            <a:xfrm>
              <a:off x="6202074" y="4429318"/>
              <a:ext cx="409250" cy="409250"/>
            </a:xfrm>
            <a:prstGeom prst="rect">
              <a:avLst/>
            </a:prstGeom>
            <a:solidFill>
              <a:srgbClr val="7C6C7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148">
              <a:extLst>
                <a:ext uri="{FF2B5EF4-FFF2-40B4-BE49-F238E27FC236}">
                  <a16:creationId xmlns="" xmlns:a16="http://schemas.microsoft.com/office/drawing/2014/main" id="{415C20C9-16F7-45A1-AA45-64AC357A996B}"/>
                </a:ext>
              </a:extLst>
            </p:cNvPr>
            <p:cNvSpPr/>
            <p:nvPr/>
          </p:nvSpPr>
          <p:spPr bwMode="gray">
            <a:xfrm>
              <a:off x="6202074" y="4907143"/>
              <a:ext cx="409250" cy="409250"/>
            </a:xfrm>
            <a:prstGeom prst="rect">
              <a:avLst/>
            </a:prstGeom>
            <a:solidFill>
              <a:srgbClr val="C8BEC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132">
              <a:extLst>
                <a:ext uri="{FF2B5EF4-FFF2-40B4-BE49-F238E27FC236}">
                  <a16:creationId xmlns="" xmlns:a16="http://schemas.microsoft.com/office/drawing/2014/main" id="{AFCCD614-F4A9-4F4C-A946-92DA0FA5BC6D}"/>
                </a:ext>
              </a:extLst>
            </p:cNvPr>
            <p:cNvSpPr/>
            <p:nvPr/>
          </p:nvSpPr>
          <p:spPr bwMode="gray">
            <a:xfrm>
              <a:off x="6692060" y="1562551"/>
              <a:ext cx="409250" cy="409250"/>
            </a:xfrm>
            <a:prstGeom prst="rect">
              <a:avLst/>
            </a:prstGeom>
            <a:solidFill>
              <a:srgbClr val="FFDC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140">
              <a:extLst>
                <a:ext uri="{FF2B5EF4-FFF2-40B4-BE49-F238E27FC236}">
                  <a16:creationId xmlns="" xmlns:a16="http://schemas.microsoft.com/office/drawing/2014/main" id="{20FC1576-605B-43C6-B321-D3DA32507893}"/>
                </a:ext>
              </a:extLst>
            </p:cNvPr>
            <p:cNvSpPr/>
            <p:nvPr/>
          </p:nvSpPr>
          <p:spPr bwMode="gray">
            <a:xfrm>
              <a:off x="6696401" y="604047"/>
              <a:ext cx="409250" cy="409250"/>
            </a:xfrm>
            <a:prstGeom prst="rect">
              <a:avLst/>
            </a:prstGeom>
            <a:solidFill>
              <a:srgbClr val="C80E4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148">
              <a:extLst>
                <a:ext uri="{FF2B5EF4-FFF2-40B4-BE49-F238E27FC236}">
                  <a16:creationId xmlns="" xmlns:a16="http://schemas.microsoft.com/office/drawing/2014/main" id="{425BFB2C-3C95-43D6-9206-01A7A219FD6D}"/>
                </a:ext>
              </a:extLst>
            </p:cNvPr>
            <p:cNvSpPr/>
            <p:nvPr/>
          </p:nvSpPr>
          <p:spPr bwMode="gray">
            <a:xfrm>
              <a:off x="6692060" y="1084415"/>
              <a:ext cx="409250" cy="409250"/>
            </a:xfrm>
            <a:prstGeom prst="rect">
              <a:avLst/>
            </a:prstGeom>
            <a:solidFill>
              <a:srgbClr val="F3A7A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149">
              <a:extLst>
                <a:ext uri="{FF2B5EF4-FFF2-40B4-BE49-F238E27FC236}">
                  <a16:creationId xmlns="" xmlns:a16="http://schemas.microsoft.com/office/drawing/2014/main" id="{39145DC5-6F0D-40F7-8CD0-08BDF7D73696}"/>
                </a:ext>
              </a:extLst>
            </p:cNvPr>
            <p:cNvSpPr/>
            <p:nvPr/>
          </p:nvSpPr>
          <p:spPr bwMode="gray">
            <a:xfrm>
              <a:off x="6692060" y="2040687"/>
              <a:ext cx="409250" cy="409250"/>
            </a:xfrm>
            <a:prstGeom prst="rect">
              <a:avLst/>
            </a:prstGeom>
            <a:solidFill>
              <a:srgbClr val="B4B4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150">
              <a:extLst>
                <a:ext uri="{FF2B5EF4-FFF2-40B4-BE49-F238E27FC236}">
                  <a16:creationId xmlns="" xmlns:a16="http://schemas.microsoft.com/office/drawing/2014/main" id="{03294A3F-2BA3-4060-B30A-EFC686741F74}"/>
                </a:ext>
              </a:extLst>
            </p:cNvPr>
            <p:cNvSpPr/>
            <p:nvPr/>
          </p:nvSpPr>
          <p:spPr bwMode="gray">
            <a:xfrm>
              <a:off x="6687719" y="2996648"/>
              <a:ext cx="409250" cy="409250"/>
            </a:xfrm>
            <a:prstGeom prst="rect">
              <a:avLst/>
            </a:prstGeom>
            <a:solidFill>
              <a:srgbClr val="934B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151">
              <a:extLst>
                <a:ext uri="{FF2B5EF4-FFF2-40B4-BE49-F238E27FC236}">
                  <a16:creationId xmlns="" xmlns:a16="http://schemas.microsoft.com/office/drawing/2014/main" id="{30D32544-7620-41F0-A7FA-849CEECA7CA0}"/>
                </a:ext>
              </a:extLst>
            </p:cNvPr>
            <p:cNvSpPr/>
            <p:nvPr/>
          </p:nvSpPr>
          <p:spPr bwMode="gray">
            <a:xfrm>
              <a:off x="6692060" y="3473668"/>
              <a:ext cx="409250" cy="409250"/>
            </a:xfrm>
            <a:prstGeom prst="rect">
              <a:avLst/>
            </a:prstGeom>
            <a:solidFill>
              <a:srgbClr val="3472A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152">
              <a:extLst>
                <a:ext uri="{FF2B5EF4-FFF2-40B4-BE49-F238E27FC236}">
                  <a16:creationId xmlns="" xmlns:a16="http://schemas.microsoft.com/office/drawing/2014/main" id="{E55A2F4B-6D20-488B-8ABE-D4F9D651FBCE}"/>
                </a:ext>
              </a:extLst>
            </p:cNvPr>
            <p:cNvSpPr/>
            <p:nvPr/>
          </p:nvSpPr>
          <p:spPr bwMode="gray">
            <a:xfrm>
              <a:off x="6687719" y="2518823"/>
              <a:ext cx="409250" cy="409250"/>
            </a:xfrm>
            <a:prstGeom prst="rect">
              <a:avLst/>
            </a:prstGeom>
            <a:solidFill>
              <a:srgbClr val="E7773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148">
              <a:extLst>
                <a:ext uri="{FF2B5EF4-FFF2-40B4-BE49-F238E27FC236}">
                  <a16:creationId xmlns="" xmlns:a16="http://schemas.microsoft.com/office/drawing/2014/main" id="{FAF37EBC-7A64-4EFD-A5FB-E3E235DDDFAA}"/>
                </a:ext>
              </a:extLst>
            </p:cNvPr>
            <p:cNvSpPr/>
            <p:nvPr/>
          </p:nvSpPr>
          <p:spPr bwMode="gray">
            <a:xfrm>
              <a:off x="6692060" y="3951493"/>
              <a:ext cx="409250" cy="409250"/>
            </a:xfrm>
            <a:prstGeom prst="rect">
              <a:avLst/>
            </a:prstGeom>
            <a:solidFill>
              <a:srgbClr val="5CBA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148">
              <a:extLst>
                <a:ext uri="{FF2B5EF4-FFF2-40B4-BE49-F238E27FC236}">
                  <a16:creationId xmlns="" xmlns:a16="http://schemas.microsoft.com/office/drawing/2014/main" id="{4DDCC576-A0FB-4A27-9AA5-EF10C0871D9C}"/>
                </a:ext>
              </a:extLst>
            </p:cNvPr>
            <p:cNvSpPr/>
            <p:nvPr/>
          </p:nvSpPr>
          <p:spPr bwMode="gray">
            <a:xfrm>
              <a:off x="6692060" y="4429318"/>
              <a:ext cx="409250" cy="409250"/>
            </a:xfrm>
            <a:prstGeom prst="rect">
              <a:avLst/>
            </a:prstGeom>
            <a:solidFill>
              <a:srgbClr val="7C6C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148">
              <a:extLst>
                <a:ext uri="{FF2B5EF4-FFF2-40B4-BE49-F238E27FC236}">
                  <a16:creationId xmlns="" xmlns:a16="http://schemas.microsoft.com/office/drawing/2014/main" id="{6CB7A94C-D903-4952-A35E-B9CB7C90CF27}"/>
                </a:ext>
              </a:extLst>
            </p:cNvPr>
            <p:cNvSpPr/>
            <p:nvPr/>
          </p:nvSpPr>
          <p:spPr bwMode="gray">
            <a:xfrm>
              <a:off x="6692060" y="4907143"/>
              <a:ext cx="409250" cy="409250"/>
            </a:xfrm>
            <a:prstGeom prst="rect">
              <a:avLst/>
            </a:prstGeom>
            <a:solidFill>
              <a:srgbClr val="C8BE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132">
              <a:extLst>
                <a:ext uri="{FF2B5EF4-FFF2-40B4-BE49-F238E27FC236}">
                  <a16:creationId xmlns="" xmlns:a16="http://schemas.microsoft.com/office/drawing/2014/main" id="{222ECB09-1750-45C4-B6F2-21671847657F}"/>
                </a:ext>
              </a:extLst>
            </p:cNvPr>
            <p:cNvSpPr/>
            <p:nvPr/>
          </p:nvSpPr>
          <p:spPr bwMode="gray">
            <a:xfrm>
              <a:off x="7182046" y="1562551"/>
              <a:ext cx="409250" cy="409250"/>
            </a:xfrm>
            <a:prstGeom prst="rect">
              <a:avLst/>
            </a:prstGeom>
            <a:solidFill>
              <a:srgbClr val="FFD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140">
              <a:extLst>
                <a:ext uri="{FF2B5EF4-FFF2-40B4-BE49-F238E27FC236}">
                  <a16:creationId xmlns="" xmlns:a16="http://schemas.microsoft.com/office/drawing/2014/main" id="{E4E7494F-8817-4B73-97DC-4AD16414A7B3}"/>
                </a:ext>
              </a:extLst>
            </p:cNvPr>
            <p:cNvSpPr/>
            <p:nvPr/>
          </p:nvSpPr>
          <p:spPr bwMode="gray">
            <a:xfrm>
              <a:off x="7186387" y="604047"/>
              <a:ext cx="409250" cy="409250"/>
            </a:xfrm>
            <a:prstGeom prst="rect">
              <a:avLst/>
            </a:prstGeom>
            <a:solidFill>
              <a:srgbClr val="C80E4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148">
              <a:extLst>
                <a:ext uri="{FF2B5EF4-FFF2-40B4-BE49-F238E27FC236}">
                  <a16:creationId xmlns="" xmlns:a16="http://schemas.microsoft.com/office/drawing/2014/main" id="{CBC7C186-4D87-49D3-996C-3B879EF7A732}"/>
                </a:ext>
              </a:extLst>
            </p:cNvPr>
            <p:cNvSpPr/>
            <p:nvPr/>
          </p:nvSpPr>
          <p:spPr bwMode="gray">
            <a:xfrm>
              <a:off x="7182046" y="1084415"/>
              <a:ext cx="409250" cy="409250"/>
            </a:xfrm>
            <a:prstGeom prst="rect">
              <a:avLst/>
            </a:prstGeom>
            <a:solidFill>
              <a:srgbClr val="F3A7A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149">
              <a:extLst>
                <a:ext uri="{FF2B5EF4-FFF2-40B4-BE49-F238E27FC236}">
                  <a16:creationId xmlns="" xmlns:a16="http://schemas.microsoft.com/office/drawing/2014/main" id="{50F88903-43BF-4745-981D-12F79A844349}"/>
                </a:ext>
              </a:extLst>
            </p:cNvPr>
            <p:cNvSpPr/>
            <p:nvPr/>
          </p:nvSpPr>
          <p:spPr bwMode="gray">
            <a:xfrm>
              <a:off x="7182046" y="2040687"/>
              <a:ext cx="409250" cy="409250"/>
            </a:xfrm>
            <a:prstGeom prst="rect">
              <a:avLst/>
            </a:prstGeom>
            <a:solidFill>
              <a:srgbClr val="B4B4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150">
              <a:extLst>
                <a:ext uri="{FF2B5EF4-FFF2-40B4-BE49-F238E27FC236}">
                  <a16:creationId xmlns="" xmlns:a16="http://schemas.microsoft.com/office/drawing/2014/main" id="{F73D05F7-1939-4889-A3FB-937878A59C61}"/>
                </a:ext>
              </a:extLst>
            </p:cNvPr>
            <p:cNvSpPr/>
            <p:nvPr/>
          </p:nvSpPr>
          <p:spPr bwMode="gray">
            <a:xfrm>
              <a:off x="7177705" y="2996648"/>
              <a:ext cx="409250" cy="409250"/>
            </a:xfrm>
            <a:prstGeom prst="rect">
              <a:avLst/>
            </a:prstGeom>
            <a:solidFill>
              <a:srgbClr val="934B8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151">
              <a:extLst>
                <a:ext uri="{FF2B5EF4-FFF2-40B4-BE49-F238E27FC236}">
                  <a16:creationId xmlns="" xmlns:a16="http://schemas.microsoft.com/office/drawing/2014/main" id="{1509996A-4EA7-4D8F-BA61-D94D3D4528A3}"/>
                </a:ext>
              </a:extLst>
            </p:cNvPr>
            <p:cNvSpPr/>
            <p:nvPr/>
          </p:nvSpPr>
          <p:spPr bwMode="gray">
            <a:xfrm>
              <a:off x="7182046" y="3473668"/>
              <a:ext cx="409250" cy="409250"/>
            </a:xfrm>
            <a:prstGeom prst="rect">
              <a:avLst/>
            </a:prstGeom>
            <a:solidFill>
              <a:srgbClr val="3472A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152">
              <a:extLst>
                <a:ext uri="{FF2B5EF4-FFF2-40B4-BE49-F238E27FC236}">
                  <a16:creationId xmlns="" xmlns:a16="http://schemas.microsoft.com/office/drawing/2014/main" id="{044735D2-A81F-4D59-897E-86A74702A026}"/>
                </a:ext>
              </a:extLst>
            </p:cNvPr>
            <p:cNvSpPr/>
            <p:nvPr/>
          </p:nvSpPr>
          <p:spPr bwMode="gray">
            <a:xfrm>
              <a:off x="7177705" y="2518823"/>
              <a:ext cx="409250" cy="409250"/>
            </a:xfrm>
            <a:prstGeom prst="rect">
              <a:avLst/>
            </a:prstGeom>
            <a:solidFill>
              <a:srgbClr val="E7773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148">
              <a:extLst>
                <a:ext uri="{FF2B5EF4-FFF2-40B4-BE49-F238E27FC236}">
                  <a16:creationId xmlns="" xmlns:a16="http://schemas.microsoft.com/office/drawing/2014/main" id="{F4B244F0-6B01-40AB-8D1D-40AB64297294}"/>
                </a:ext>
              </a:extLst>
            </p:cNvPr>
            <p:cNvSpPr/>
            <p:nvPr/>
          </p:nvSpPr>
          <p:spPr bwMode="gray">
            <a:xfrm>
              <a:off x="7182046" y="3951493"/>
              <a:ext cx="409250" cy="409250"/>
            </a:xfrm>
            <a:prstGeom prst="rect">
              <a:avLst/>
            </a:prstGeom>
            <a:solidFill>
              <a:srgbClr val="5CBAE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148">
              <a:extLst>
                <a:ext uri="{FF2B5EF4-FFF2-40B4-BE49-F238E27FC236}">
                  <a16:creationId xmlns="" xmlns:a16="http://schemas.microsoft.com/office/drawing/2014/main" id="{044E6464-A2F2-4A0E-AF7C-F67008CF8DCD}"/>
                </a:ext>
              </a:extLst>
            </p:cNvPr>
            <p:cNvSpPr/>
            <p:nvPr/>
          </p:nvSpPr>
          <p:spPr bwMode="gray">
            <a:xfrm>
              <a:off x="7182046" y="4429318"/>
              <a:ext cx="409250" cy="409250"/>
            </a:xfrm>
            <a:prstGeom prst="rect">
              <a:avLst/>
            </a:prstGeom>
            <a:solidFill>
              <a:srgbClr val="7C6C7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148">
              <a:extLst>
                <a:ext uri="{FF2B5EF4-FFF2-40B4-BE49-F238E27FC236}">
                  <a16:creationId xmlns="" xmlns:a16="http://schemas.microsoft.com/office/drawing/2014/main" id="{FDCBF312-6111-460C-A77F-821249EFB838}"/>
                </a:ext>
              </a:extLst>
            </p:cNvPr>
            <p:cNvSpPr/>
            <p:nvPr/>
          </p:nvSpPr>
          <p:spPr bwMode="gray">
            <a:xfrm>
              <a:off x="7182046" y="4907143"/>
              <a:ext cx="409250" cy="409250"/>
            </a:xfrm>
            <a:prstGeom prst="rect">
              <a:avLst/>
            </a:prstGeom>
            <a:solidFill>
              <a:srgbClr val="C8BE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70832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719" r:id="rId4"/>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C72C56"/>
          </a:solidFill>
          <a:latin typeface="微软雅黑" panose="020B0503020204020204" pitchFamily="34" charset="-122"/>
          <a:ea typeface="微软雅黑" panose="020B0503020204020204" pitchFamily="34" charset="-122"/>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457200" rtl="0" eaLnBrk="1" latinLnBrk="0" hangingPunct="1">
        <a:spcBef>
          <a:spcPct val="20000"/>
        </a:spcBef>
        <a:buFont typeface="Arial"/>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457200" rtl="0" eaLnBrk="1" latinLnBrk="0" hangingPunct="1">
        <a:spcBef>
          <a:spcPct val="20000"/>
        </a:spcBef>
        <a:buFont typeface="Arial"/>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457200" rtl="0" eaLnBrk="1" latinLnBrk="0" hangingPunct="1">
        <a:spcBef>
          <a:spcPct val="20000"/>
        </a:spcBef>
        <a:buFont typeface="Arial"/>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457200" rtl="0" eaLnBrk="1" latinLnBrk="0" hangingPunct="1">
        <a:spcBef>
          <a:spcPct val="20000"/>
        </a:spcBef>
        <a:buFont typeface="Arial"/>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A54AEC59-3599-4067-BD96-CF93732F0AD0}"/>
              </a:ext>
            </a:extLst>
          </p:cNvPr>
          <p:cNvGraphicFramePr>
            <a:graphicFrameLocks noChangeAspect="1"/>
          </p:cNvGraphicFramePr>
          <p:nvPr userDrawn="1">
            <p:custDataLst>
              <p:tags r:id="rId10"/>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4628" name="think-cell Slide" r:id="rId11" imgW="499" imgH="499" progId="TCLayout.ActiveDocument.1">
                  <p:embed/>
                </p:oleObj>
              </mc:Choice>
              <mc:Fallback>
                <p:oleObj name="think-cell Slide" r:id="rId11" imgW="499" imgH="499" progId="TCLayout.ActiveDocument.1">
                  <p:embed/>
                  <p:pic>
                    <p:nvPicPr>
                      <p:cNvPr id="2" name="Object 1" hidden="1">
                        <a:extLst>
                          <a:ext uri="{FF2B5EF4-FFF2-40B4-BE49-F238E27FC236}">
                            <a16:creationId xmlns="" xmlns:a16="http://schemas.microsoft.com/office/drawing/2014/main" id="{A54AEC59-3599-4067-BD96-CF93732F0AD0}"/>
                          </a:ext>
                        </a:extLst>
                      </p:cNvPr>
                      <p:cNvPicPr/>
                      <p:nvPr/>
                    </p:nvPicPr>
                    <p:blipFill>
                      <a:blip r:embed="rId12"/>
                      <a:stretch>
                        <a:fillRect/>
                      </a:stretch>
                    </p:blipFill>
                    <p:spPr>
                      <a:xfrm>
                        <a:off x="1191" y="1191"/>
                        <a:ext cx="1191" cy="1191"/>
                      </a:xfrm>
                      <a:prstGeom prst="rect">
                        <a:avLst/>
                      </a:prstGeom>
                    </p:spPr>
                  </p:pic>
                </p:oleObj>
              </mc:Fallback>
            </mc:AlternateContent>
          </a:graphicData>
        </a:graphic>
      </p:graphicFrame>
      <p:sp>
        <p:nvSpPr>
          <p:cNvPr id="5" name="Footer Placeholder 4"/>
          <p:cNvSpPr>
            <a:spLocks noGrp="1"/>
          </p:cNvSpPr>
          <p:nvPr>
            <p:ph type="ftr" sz="quarter" idx="3"/>
          </p:nvPr>
        </p:nvSpPr>
        <p:spPr bwMode="gray">
          <a:xfrm>
            <a:off x="259556" y="4790894"/>
            <a:ext cx="6967728" cy="253565"/>
          </a:xfrm>
          <a:prstGeom prst="rect">
            <a:avLst/>
          </a:prstGeom>
          <a:noFill/>
        </p:spPr>
        <p:txBody>
          <a:bodyPr vert="horz" lIns="91440" tIns="45720" rIns="91440" bIns="45720" rtlCol="0" anchor="ctr" anchorCtr="0"/>
          <a:lstStyle>
            <a:lvl1pPr>
              <a:defRPr lang="en-US" sz="675" dirty="0">
                <a:latin typeface="Arial Narrow" panose="020B0606020202030204" pitchFamily="34" charset="0"/>
              </a:defRPr>
            </a:lvl1pPr>
          </a:lstStyle>
          <a:p>
            <a:pPr defTabSz="685800"/>
            <a:endParaRPr lang="zh-CN" altLang="en-US">
              <a:solidFill>
                <a:srgbClr val="2B3A42"/>
              </a:solidFill>
            </a:endParaRPr>
          </a:p>
        </p:txBody>
      </p:sp>
      <p:grpSp>
        <p:nvGrpSpPr>
          <p:cNvPr id="126" name="Group 125">
            <a:extLst>
              <a:ext uri="{FF2B5EF4-FFF2-40B4-BE49-F238E27FC236}">
                <a16:creationId xmlns="" xmlns:a16="http://schemas.microsoft.com/office/drawing/2014/main" id="{DC861044-95A1-2B49-A60B-B4999A56CF9B}"/>
              </a:ext>
            </a:extLst>
          </p:cNvPr>
          <p:cNvGrpSpPr/>
          <p:nvPr/>
        </p:nvGrpSpPr>
        <p:grpSpPr>
          <a:xfrm>
            <a:off x="9244189" y="31303"/>
            <a:ext cx="1176379" cy="3176174"/>
            <a:chOff x="12325585" y="41736"/>
            <a:chExt cx="1568505" cy="4234899"/>
          </a:xfrm>
        </p:grpSpPr>
        <p:sp>
          <p:nvSpPr>
            <p:cNvPr id="127" name="Rectangle 126">
              <a:extLst>
                <a:ext uri="{FF2B5EF4-FFF2-40B4-BE49-F238E27FC236}">
                  <a16:creationId xmlns="" xmlns:a16="http://schemas.microsoft.com/office/drawing/2014/main" id="{E52E4A4F-48AC-314F-832A-152FAA431290}"/>
                </a:ext>
              </a:extLst>
            </p:cNvPr>
            <p:cNvSpPr/>
            <p:nvPr/>
          </p:nvSpPr>
          <p:spPr bwMode="gray">
            <a:xfrm>
              <a:off x="12798661" y="253916"/>
              <a:ext cx="284385" cy="284385"/>
            </a:xfrm>
            <a:prstGeom prst="rect">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28" name="Rectangle 127">
              <a:extLst>
                <a:ext uri="{FF2B5EF4-FFF2-40B4-BE49-F238E27FC236}">
                  <a16:creationId xmlns="" xmlns:a16="http://schemas.microsoft.com/office/drawing/2014/main" id="{4778FF28-E215-F743-9488-882D8EDD0511}"/>
                </a:ext>
              </a:extLst>
            </p:cNvPr>
            <p:cNvSpPr/>
            <p:nvPr/>
          </p:nvSpPr>
          <p:spPr bwMode="gray">
            <a:xfrm>
              <a:off x="12798661" y="590140"/>
              <a:ext cx="284385" cy="284385"/>
            </a:xfrm>
            <a:prstGeom prst="rect">
              <a:avLst/>
            </a:prstGeom>
            <a:solidFill>
              <a:srgbClr val="7F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29" name="Rectangle 128">
              <a:extLst>
                <a:ext uri="{FF2B5EF4-FFF2-40B4-BE49-F238E27FC236}">
                  <a16:creationId xmlns="" xmlns:a16="http://schemas.microsoft.com/office/drawing/2014/main" id="{B1618DEE-18B6-D745-8EED-3ED1371E9198}"/>
                </a:ext>
              </a:extLst>
            </p:cNvPr>
            <p:cNvSpPr/>
            <p:nvPr/>
          </p:nvSpPr>
          <p:spPr bwMode="gray">
            <a:xfrm>
              <a:off x="13135211" y="253916"/>
              <a:ext cx="284385" cy="284385"/>
            </a:xfrm>
            <a:prstGeom prst="rect">
              <a:avLst/>
            </a:prstGeom>
            <a:solidFill>
              <a:srgbClr val="40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30" name="Rectangle 129">
              <a:extLst>
                <a:ext uri="{FF2B5EF4-FFF2-40B4-BE49-F238E27FC236}">
                  <a16:creationId xmlns="" xmlns:a16="http://schemas.microsoft.com/office/drawing/2014/main" id="{423BB6E3-FAB2-5F4B-B1C5-ECC7E64739F2}"/>
                </a:ext>
              </a:extLst>
            </p:cNvPr>
            <p:cNvSpPr/>
            <p:nvPr/>
          </p:nvSpPr>
          <p:spPr bwMode="gray">
            <a:xfrm>
              <a:off x="13135211" y="590140"/>
              <a:ext cx="284385" cy="284385"/>
            </a:xfrm>
            <a:prstGeom prst="rect">
              <a:avLst/>
            </a:prstGeom>
            <a:solidFill>
              <a:srgbClr val="4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31" name="Rectangle 130">
              <a:extLst>
                <a:ext uri="{FF2B5EF4-FFF2-40B4-BE49-F238E27FC236}">
                  <a16:creationId xmlns="" xmlns:a16="http://schemas.microsoft.com/office/drawing/2014/main" id="{7D336131-DE9C-4C4E-BD70-9A4AC3A2929D}"/>
                </a:ext>
              </a:extLst>
            </p:cNvPr>
            <p:cNvSpPr/>
            <p:nvPr/>
          </p:nvSpPr>
          <p:spPr bwMode="gray">
            <a:xfrm>
              <a:off x="13471761" y="253916"/>
              <a:ext cx="284385" cy="284385"/>
            </a:xfrm>
            <a:prstGeom prst="rect">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32" name="Rectangle 131">
              <a:extLst>
                <a:ext uri="{FF2B5EF4-FFF2-40B4-BE49-F238E27FC236}">
                  <a16:creationId xmlns="" xmlns:a16="http://schemas.microsoft.com/office/drawing/2014/main" id="{1275795E-B071-FE47-9C29-B3F692BBC02B}"/>
                </a:ext>
              </a:extLst>
            </p:cNvPr>
            <p:cNvSpPr/>
            <p:nvPr/>
          </p:nvSpPr>
          <p:spPr bwMode="gray">
            <a:xfrm>
              <a:off x="13471761" y="590140"/>
              <a:ext cx="284385" cy="284385"/>
            </a:xfrm>
            <a:prstGeom prst="rect">
              <a:avLst/>
            </a:prstGeom>
            <a:solidFill>
              <a:srgbClr val="BF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33" name="Rectangle 132">
              <a:extLst>
                <a:ext uri="{FF2B5EF4-FFF2-40B4-BE49-F238E27FC236}">
                  <a16:creationId xmlns="" xmlns:a16="http://schemas.microsoft.com/office/drawing/2014/main" id="{383B52BA-0D9D-134E-BA96-0A4FDACC53AE}"/>
                </a:ext>
              </a:extLst>
            </p:cNvPr>
            <p:cNvSpPr/>
            <p:nvPr/>
          </p:nvSpPr>
          <p:spPr bwMode="gray">
            <a:xfrm>
              <a:off x="12462111" y="928669"/>
              <a:ext cx="284385" cy="284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34" name="Rectangle 133">
              <a:extLst>
                <a:ext uri="{FF2B5EF4-FFF2-40B4-BE49-F238E27FC236}">
                  <a16:creationId xmlns="" xmlns:a16="http://schemas.microsoft.com/office/drawing/2014/main" id="{D5E5BC3B-0E3A-2449-8ACA-85F6A951CB01}"/>
                </a:ext>
              </a:extLst>
            </p:cNvPr>
            <p:cNvSpPr/>
            <p:nvPr/>
          </p:nvSpPr>
          <p:spPr bwMode="gray">
            <a:xfrm>
              <a:off x="12798661" y="1935420"/>
              <a:ext cx="284385" cy="284385"/>
            </a:xfrm>
            <a:prstGeom prst="rect">
              <a:avLst/>
            </a:prstGeom>
            <a:solidFill>
              <a:srgbClr val="F7D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35" name="Rectangle 134">
              <a:extLst>
                <a:ext uri="{FF2B5EF4-FFF2-40B4-BE49-F238E27FC236}">
                  <a16:creationId xmlns="" xmlns:a16="http://schemas.microsoft.com/office/drawing/2014/main" id="{8EFF8B2C-FC11-CD46-9C8A-BD730900B2A6}"/>
                </a:ext>
              </a:extLst>
            </p:cNvPr>
            <p:cNvSpPr/>
            <p:nvPr/>
          </p:nvSpPr>
          <p:spPr bwMode="gray">
            <a:xfrm>
              <a:off x="13135211" y="1935420"/>
              <a:ext cx="284385" cy="284385"/>
            </a:xfrm>
            <a:prstGeom prst="rect">
              <a:avLst/>
            </a:prstGeom>
            <a:solidFill>
              <a:srgbClr val="F4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36" name="Rectangle 135">
              <a:extLst>
                <a:ext uri="{FF2B5EF4-FFF2-40B4-BE49-F238E27FC236}">
                  <a16:creationId xmlns="" xmlns:a16="http://schemas.microsoft.com/office/drawing/2014/main" id="{952D731D-63C4-7E42-B942-5ADF27F0ADA2}"/>
                </a:ext>
              </a:extLst>
            </p:cNvPr>
            <p:cNvSpPr/>
            <p:nvPr/>
          </p:nvSpPr>
          <p:spPr bwMode="gray">
            <a:xfrm>
              <a:off x="13471761" y="1935420"/>
              <a:ext cx="284385" cy="284385"/>
            </a:xfrm>
            <a:prstGeom prst="rect">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37" name="Rectangle 136">
              <a:extLst>
                <a:ext uri="{FF2B5EF4-FFF2-40B4-BE49-F238E27FC236}">
                  <a16:creationId xmlns="" xmlns:a16="http://schemas.microsoft.com/office/drawing/2014/main" id="{6E19D061-2CCE-864A-AFCF-BA62ED98CF10}"/>
                </a:ext>
              </a:extLst>
            </p:cNvPr>
            <p:cNvSpPr/>
            <p:nvPr/>
          </p:nvSpPr>
          <p:spPr bwMode="gray">
            <a:xfrm>
              <a:off x="12462111" y="592349"/>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38" name="Rectangle 137">
              <a:extLst>
                <a:ext uri="{FF2B5EF4-FFF2-40B4-BE49-F238E27FC236}">
                  <a16:creationId xmlns="" xmlns:a16="http://schemas.microsoft.com/office/drawing/2014/main" id="{2A251A5D-E834-5447-953F-4148EC11C9B8}"/>
                </a:ext>
              </a:extLst>
            </p:cNvPr>
            <p:cNvSpPr/>
            <p:nvPr/>
          </p:nvSpPr>
          <p:spPr bwMode="gray">
            <a:xfrm>
              <a:off x="12798661" y="2271740"/>
              <a:ext cx="284385" cy="284385"/>
            </a:xfrm>
            <a:prstGeom prst="rect">
              <a:avLst/>
            </a:prstGeom>
            <a:solidFill>
              <a:srgbClr val="FEC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39" name="Rectangle 138">
              <a:extLst>
                <a:ext uri="{FF2B5EF4-FFF2-40B4-BE49-F238E27FC236}">
                  <a16:creationId xmlns="" xmlns:a16="http://schemas.microsoft.com/office/drawing/2014/main" id="{9B01F80C-8595-A74C-AF49-6359801C9784}"/>
                </a:ext>
              </a:extLst>
            </p:cNvPr>
            <p:cNvSpPr/>
            <p:nvPr/>
          </p:nvSpPr>
          <p:spPr bwMode="gray">
            <a:xfrm>
              <a:off x="13135211" y="2271740"/>
              <a:ext cx="284385" cy="284385"/>
            </a:xfrm>
            <a:prstGeom prst="rect">
              <a:avLst/>
            </a:prstGeom>
            <a:solidFill>
              <a:srgbClr val="FE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40" name="Rectangle 139">
              <a:extLst>
                <a:ext uri="{FF2B5EF4-FFF2-40B4-BE49-F238E27FC236}">
                  <a16:creationId xmlns="" xmlns:a16="http://schemas.microsoft.com/office/drawing/2014/main" id="{BC6370F1-26AD-E041-BA8A-F7DA8D95B8CA}"/>
                </a:ext>
              </a:extLst>
            </p:cNvPr>
            <p:cNvSpPr/>
            <p:nvPr/>
          </p:nvSpPr>
          <p:spPr bwMode="gray">
            <a:xfrm>
              <a:off x="13471761" y="2271740"/>
              <a:ext cx="284385" cy="284385"/>
            </a:xfrm>
            <a:prstGeom prst="rect">
              <a:avLst/>
            </a:prstGeom>
            <a:solidFill>
              <a:srgbClr val="FFE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41" name="Rectangle 140">
              <a:extLst>
                <a:ext uri="{FF2B5EF4-FFF2-40B4-BE49-F238E27FC236}">
                  <a16:creationId xmlns="" xmlns:a16="http://schemas.microsoft.com/office/drawing/2014/main" id="{EAB45CE9-BB6C-0149-80BA-31C7AE5626C4}"/>
                </a:ext>
              </a:extLst>
            </p:cNvPr>
            <p:cNvSpPr/>
            <p:nvPr/>
          </p:nvSpPr>
          <p:spPr bwMode="gray">
            <a:xfrm>
              <a:off x="12462111" y="253916"/>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42" name="Rectangle 141">
              <a:extLst>
                <a:ext uri="{FF2B5EF4-FFF2-40B4-BE49-F238E27FC236}">
                  <a16:creationId xmlns="" xmlns:a16="http://schemas.microsoft.com/office/drawing/2014/main" id="{FFB35FDC-2232-864F-BADD-661D156158D6}"/>
                </a:ext>
              </a:extLst>
            </p:cNvPr>
            <p:cNvSpPr/>
            <p:nvPr/>
          </p:nvSpPr>
          <p:spPr bwMode="gray">
            <a:xfrm>
              <a:off x="12798661" y="1596891"/>
              <a:ext cx="284385" cy="284385"/>
            </a:xfrm>
            <a:prstGeom prst="rect">
              <a:avLst/>
            </a:prstGeom>
            <a:solidFill>
              <a:srgbClr val="7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43" name="Rectangle 142">
              <a:extLst>
                <a:ext uri="{FF2B5EF4-FFF2-40B4-BE49-F238E27FC236}">
                  <a16:creationId xmlns="" xmlns:a16="http://schemas.microsoft.com/office/drawing/2014/main" id="{87CB333C-9A58-F740-B08D-09FA1D104B15}"/>
                </a:ext>
              </a:extLst>
            </p:cNvPr>
            <p:cNvSpPr/>
            <p:nvPr/>
          </p:nvSpPr>
          <p:spPr bwMode="gray">
            <a:xfrm>
              <a:off x="13135211" y="1596891"/>
              <a:ext cx="284385" cy="284385"/>
            </a:xfrm>
            <a:prstGeom prst="rect">
              <a:avLst/>
            </a:prstGeom>
            <a:solidFill>
              <a:srgbClr val="40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44" name="Rectangle 143">
              <a:extLst>
                <a:ext uri="{FF2B5EF4-FFF2-40B4-BE49-F238E27FC236}">
                  <a16:creationId xmlns="" xmlns:a16="http://schemas.microsoft.com/office/drawing/2014/main" id="{6C89D992-5C10-3A45-BF16-4384F7BA6828}"/>
                </a:ext>
              </a:extLst>
            </p:cNvPr>
            <p:cNvSpPr/>
            <p:nvPr/>
          </p:nvSpPr>
          <p:spPr bwMode="gray">
            <a:xfrm>
              <a:off x="13471761" y="1596891"/>
              <a:ext cx="284385" cy="284385"/>
            </a:xfrm>
            <a:prstGeom prst="rect">
              <a:avLst/>
            </a:prstGeom>
            <a:solidFill>
              <a:srgbClr val="B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45" name="Rectangle 144">
              <a:extLst>
                <a:ext uri="{FF2B5EF4-FFF2-40B4-BE49-F238E27FC236}">
                  <a16:creationId xmlns="" xmlns:a16="http://schemas.microsoft.com/office/drawing/2014/main" id="{1E77EE0C-3660-884F-B742-095D504276D0}"/>
                </a:ext>
              </a:extLst>
            </p:cNvPr>
            <p:cNvSpPr/>
            <p:nvPr/>
          </p:nvSpPr>
          <p:spPr bwMode="gray">
            <a:xfrm>
              <a:off x="12462111" y="3533419"/>
              <a:ext cx="284385" cy="284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46" name="Rectangle 145">
              <a:extLst>
                <a:ext uri="{FF2B5EF4-FFF2-40B4-BE49-F238E27FC236}">
                  <a16:creationId xmlns="" xmlns:a16="http://schemas.microsoft.com/office/drawing/2014/main" id="{2EEF83AE-8A27-C44A-9324-FA3A4896B8F4}"/>
                </a:ext>
              </a:extLst>
            </p:cNvPr>
            <p:cNvSpPr/>
            <p:nvPr/>
          </p:nvSpPr>
          <p:spPr bwMode="gray">
            <a:xfrm>
              <a:off x="13135211" y="3533419"/>
              <a:ext cx="284385" cy="284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47" name="Rectangle 146">
              <a:extLst>
                <a:ext uri="{FF2B5EF4-FFF2-40B4-BE49-F238E27FC236}">
                  <a16:creationId xmlns="" xmlns:a16="http://schemas.microsoft.com/office/drawing/2014/main" id="{66F34DD6-075B-DD4E-91FD-7C3135028198}"/>
                </a:ext>
              </a:extLst>
            </p:cNvPr>
            <p:cNvSpPr/>
            <p:nvPr/>
          </p:nvSpPr>
          <p:spPr bwMode="gray">
            <a:xfrm>
              <a:off x="13471760" y="3533419"/>
              <a:ext cx="284385" cy="284385"/>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48" name="Rectangle 147">
              <a:extLst>
                <a:ext uri="{FF2B5EF4-FFF2-40B4-BE49-F238E27FC236}">
                  <a16:creationId xmlns="" xmlns:a16="http://schemas.microsoft.com/office/drawing/2014/main" id="{7045834D-FFE6-DA41-B70D-07AFA78D8BEC}"/>
                </a:ext>
              </a:extLst>
            </p:cNvPr>
            <p:cNvSpPr/>
            <p:nvPr/>
          </p:nvSpPr>
          <p:spPr bwMode="gray">
            <a:xfrm>
              <a:off x="12798661" y="3533419"/>
              <a:ext cx="284385" cy="284385"/>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49" name="Rectangle 148">
              <a:extLst>
                <a:ext uri="{FF2B5EF4-FFF2-40B4-BE49-F238E27FC236}">
                  <a16:creationId xmlns="" xmlns:a16="http://schemas.microsoft.com/office/drawing/2014/main" id="{93C60060-D439-1846-8187-6B3648AB779C}"/>
                </a:ext>
              </a:extLst>
            </p:cNvPr>
            <p:cNvSpPr/>
            <p:nvPr/>
          </p:nvSpPr>
          <p:spPr bwMode="gray">
            <a:xfrm>
              <a:off x="12462111" y="2610269"/>
              <a:ext cx="284385" cy="28438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50" name="Rectangle 149">
              <a:extLst>
                <a:ext uri="{FF2B5EF4-FFF2-40B4-BE49-F238E27FC236}">
                  <a16:creationId xmlns="" xmlns:a16="http://schemas.microsoft.com/office/drawing/2014/main" id="{194537A3-815B-654F-9405-8FC3B6F0C70F}"/>
                </a:ext>
              </a:extLst>
            </p:cNvPr>
            <p:cNvSpPr/>
            <p:nvPr/>
          </p:nvSpPr>
          <p:spPr bwMode="gray">
            <a:xfrm>
              <a:off x="12462111" y="1937629"/>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51" name="Rectangle 150">
              <a:extLst>
                <a:ext uri="{FF2B5EF4-FFF2-40B4-BE49-F238E27FC236}">
                  <a16:creationId xmlns="" xmlns:a16="http://schemas.microsoft.com/office/drawing/2014/main" id="{0B73106B-51C5-D541-9A87-B5CF0BC15FB3}"/>
                </a:ext>
              </a:extLst>
            </p:cNvPr>
            <p:cNvSpPr/>
            <p:nvPr/>
          </p:nvSpPr>
          <p:spPr bwMode="gray">
            <a:xfrm>
              <a:off x="12462111" y="227174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52" name="Rectangle 151">
              <a:extLst>
                <a:ext uri="{FF2B5EF4-FFF2-40B4-BE49-F238E27FC236}">
                  <a16:creationId xmlns="" xmlns:a16="http://schemas.microsoft.com/office/drawing/2014/main" id="{CD23B5AC-DE23-104B-8B31-0D484A7F8E82}"/>
                </a:ext>
              </a:extLst>
            </p:cNvPr>
            <p:cNvSpPr/>
            <p:nvPr/>
          </p:nvSpPr>
          <p:spPr bwMode="gray">
            <a:xfrm>
              <a:off x="12462111" y="1601309"/>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53" name="Rectangle 152">
              <a:extLst>
                <a:ext uri="{FF2B5EF4-FFF2-40B4-BE49-F238E27FC236}">
                  <a16:creationId xmlns="" xmlns:a16="http://schemas.microsoft.com/office/drawing/2014/main" id="{04E537CA-716E-A04D-A674-A23B2F9F0641}"/>
                </a:ext>
              </a:extLst>
            </p:cNvPr>
            <p:cNvSpPr/>
            <p:nvPr/>
          </p:nvSpPr>
          <p:spPr bwMode="gray">
            <a:xfrm>
              <a:off x="12462111" y="1264989"/>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54" name="Rectangle 153">
              <a:extLst>
                <a:ext uri="{FF2B5EF4-FFF2-40B4-BE49-F238E27FC236}">
                  <a16:creationId xmlns="" xmlns:a16="http://schemas.microsoft.com/office/drawing/2014/main" id="{0E022DD8-7E50-6B40-9A0A-BB12BA4CB6EA}"/>
                </a:ext>
              </a:extLst>
            </p:cNvPr>
            <p:cNvSpPr/>
            <p:nvPr/>
          </p:nvSpPr>
          <p:spPr bwMode="gray">
            <a:xfrm>
              <a:off x="12462111" y="3074588"/>
              <a:ext cx="284385" cy="2843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55" name="Rectangle 154">
              <a:extLst>
                <a:ext uri="{FF2B5EF4-FFF2-40B4-BE49-F238E27FC236}">
                  <a16:creationId xmlns="" xmlns:a16="http://schemas.microsoft.com/office/drawing/2014/main" id="{452789F3-816A-A644-BB73-0EBCDF25BAB5}"/>
                </a:ext>
              </a:extLst>
            </p:cNvPr>
            <p:cNvSpPr/>
            <p:nvPr/>
          </p:nvSpPr>
          <p:spPr bwMode="gray">
            <a:xfrm>
              <a:off x="12798661" y="2610269"/>
              <a:ext cx="284385" cy="284385"/>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56" name="Rectangle 155">
              <a:extLst>
                <a:ext uri="{FF2B5EF4-FFF2-40B4-BE49-F238E27FC236}">
                  <a16:creationId xmlns="" xmlns:a16="http://schemas.microsoft.com/office/drawing/2014/main" id="{1398C4E5-4403-FC41-9A95-9A4D9240F6E5}"/>
                </a:ext>
              </a:extLst>
            </p:cNvPr>
            <p:cNvSpPr/>
            <p:nvPr/>
          </p:nvSpPr>
          <p:spPr bwMode="gray">
            <a:xfrm>
              <a:off x="12798661" y="1264989"/>
              <a:ext cx="284385" cy="284385"/>
            </a:xfrm>
            <a:prstGeom prst="rect">
              <a:avLst/>
            </a:prstGeom>
            <a:solidFill>
              <a:srgbClr val="80B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57" name="Rectangle 156">
              <a:extLst>
                <a:ext uri="{FF2B5EF4-FFF2-40B4-BE49-F238E27FC236}">
                  <a16:creationId xmlns="" xmlns:a16="http://schemas.microsoft.com/office/drawing/2014/main" id="{894006C7-064B-7D49-916C-7FD52454F72C}"/>
                </a:ext>
              </a:extLst>
            </p:cNvPr>
            <p:cNvSpPr/>
            <p:nvPr/>
          </p:nvSpPr>
          <p:spPr bwMode="gray">
            <a:xfrm>
              <a:off x="12798661" y="928669"/>
              <a:ext cx="284385" cy="284385"/>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58" name="Rectangle 157">
              <a:extLst>
                <a:ext uri="{FF2B5EF4-FFF2-40B4-BE49-F238E27FC236}">
                  <a16:creationId xmlns="" xmlns:a16="http://schemas.microsoft.com/office/drawing/2014/main" id="{D4188D44-56F8-0A4B-82CC-98A72AAAED7D}"/>
                </a:ext>
              </a:extLst>
            </p:cNvPr>
            <p:cNvSpPr/>
            <p:nvPr/>
          </p:nvSpPr>
          <p:spPr bwMode="gray">
            <a:xfrm>
              <a:off x="13135211" y="2610269"/>
              <a:ext cx="284385" cy="284385"/>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59" name="Rectangle 158">
              <a:extLst>
                <a:ext uri="{FF2B5EF4-FFF2-40B4-BE49-F238E27FC236}">
                  <a16:creationId xmlns="" xmlns:a16="http://schemas.microsoft.com/office/drawing/2014/main" id="{3C36ECE3-857B-D44D-8E8A-B01F5907C1C0}"/>
                </a:ext>
              </a:extLst>
            </p:cNvPr>
            <p:cNvSpPr/>
            <p:nvPr/>
          </p:nvSpPr>
          <p:spPr bwMode="gray">
            <a:xfrm>
              <a:off x="13135211" y="1264989"/>
              <a:ext cx="284385" cy="284385"/>
            </a:xfrm>
            <a:prstGeom prst="rect">
              <a:avLst/>
            </a:prstGeom>
            <a:solidFill>
              <a:srgbClr val="41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60" name="Rectangle 159">
              <a:extLst>
                <a:ext uri="{FF2B5EF4-FFF2-40B4-BE49-F238E27FC236}">
                  <a16:creationId xmlns="" xmlns:a16="http://schemas.microsoft.com/office/drawing/2014/main" id="{FF5D37CA-B7D6-B840-BB93-5B58E0D65FC5}"/>
                </a:ext>
              </a:extLst>
            </p:cNvPr>
            <p:cNvSpPr/>
            <p:nvPr/>
          </p:nvSpPr>
          <p:spPr bwMode="gray">
            <a:xfrm>
              <a:off x="13135211" y="928669"/>
              <a:ext cx="284385" cy="284385"/>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61" name="Rectangle 160">
              <a:extLst>
                <a:ext uri="{FF2B5EF4-FFF2-40B4-BE49-F238E27FC236}">
                  <a16:creationId xmlns="" xmlns:a16="http://schemas.microsoft.com/office/drawing/2014/main" id="{3A568378-A642-8843-ABE4-1D22617BABE9}"/>
                </a:ext>
              </a:extLst>
            </p:cNvPr>
            <p:cNvSpPr/>
            <p:nvPr/>
          </p:nvSpPr>
          <p:spPr bwMode="gray">
            <a:xfrm>
              <a:off x="13471761" y="2610269"/>
              <a:ext cx="284385" cy="284385"/>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62" name="Rectangle 161">
              <a:extLst>
                <a:ext uri="{FF2B5EF4-FFF2-40B4-BE49-F238E27FC236}">
                  <a16:creationId xmlns="" xmlns:a16="http://schemas.microsoft.com/office/drawing/2014/main" id="{B2996DBD-9E22-D94C-8451-B43D1A1022A9}"/>
                </a:ext>
              </a:extLst>
            </p:cNvPr>
            <p:cNvSpPr/>
            <p:nvPr/>
          </p:nvSpPr>
          <p:spPr bwMode="gray">
            <a:xfrm>
              <a:off x="13471761" y="1264989"/>
              <a:ext cx="284385" cy="284385"/>
            </a:xfrm>
            <a:prstGeom prst="rect">
              <a:avLst/>
            </a:prstGeom>
            <a:solidFill>
              <a:srgbClr val="C0D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63" name="Rectangle 162">
              <a:extLst>
                <a:ext uri="{FF2B5EF4-FFF2-40B4-BE49-F238E27FC236}">
                  <a16:creationId xmlns="" xmlns:a16="http://schemas.microsoft.com/office/drawing/2014/main" id="{BFA95D0E-D116-A94A-9C75-FF2794EFC7E5}"/>
                </a:ext>
              </a:extLst>
            </p:cNvPr>
            <p:cNvSpPr/>
            <p:nvPr/>
          </p:nvSpPr>
          <p:spPr bwMode="gray">
            <a:xfrm>
              <a:off x="13471761" y="928669"/>
              <a:ext cx="284385" cy="284385"/>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64" name="TextBox 163">
              <a:extLst>
                <a:ext uri="{FF2B5EF4-FFF2-40B4-BE49-F238E27FC236}">
                  <a16:creationId xmlns="" xmlns:a16="http://schemas.microsoft.com/office/drawing/2014/main" id="{10598390-A137-A449-B489-8A878F15F4DD}"/>
                </a:ext>
              </a:extLst>
            </p:cNvPr>
            <p:cNvSpPr txBox="1"/>
            <p:nvPr/>
          </p:nvSpPr>
          <p:spPr>
            <a:xfrm>
              <a:off x="12325585" y="41736"/>
              <a:ext cx="1568505"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2B3A42"/>
                  </a:solidFill>
                  <a:effectLst/>
                  <a:uLnTx/>
                  <a:uFillTx/>
                  <a:latin typeface="Arial"/>
                  <a:ea typeface="华文中宋"/>
                  <a:cs typeface="+mn-cs"/>
                </a:rPr>
                <a:t>100%    50%     75%     25%</a:t>
              </a:r>
            </a:p>
          </p:txBody>
        </p:sp>
        <p:sp>
          <p:nvSpPr>
            <p:cNvPr id="165" name="Rectangle 164">
              <a:extLst>
                <a:ext uri="{FF2B5EF4-FFF2-40B4-BE49-F238E27FC236}">
                  <a16:creationId xmlns="" xmlns:a16="http://schemas.microsoft.com/office/drawing/2014/main" id="{680A1A6A-874F-134B-A8DD-3CD456B31D0B}"/>
                </a:ext>
              </a:extLst>
            </p:cNvPr>
            <p:cNvSpPr/>
            <p:nvPr/>
          </p:nvSpPr>
          <p:spPr bwMode="gray">
            <a:xfrm>
              <a:off x="12462110" y="3992250"/>
              <a:ext cx="284385" cy="284385"/>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华文中宋"/>
                <a:cs typeface="+mn-cs"/>
              </a:endParaRPr>
            </a:p>
          </p:txBody>
        </p:sp>
        <p:sp>
          <p:nvSpPr>
            <p:cNvPr id="166" name="TextBox 165">
              <a:extLst>
                <a:ext uri="{FF2B5EF4-FFF2-40B4-BE49-F238E27FC236}">
                  <a16:creationId xmlns="" xmlns:a16="http://schemas.microsoft.com/office/drawing/2014/main" id="{971869EA-DDF0-F64D-9255-984F57AD749E}"/>
                </a:ext>
              </a:extLst>
            </p:cNvPr>
            <p:cNvSpPr txBox="1"/>
            <p:nvPr/>
          </p:nvSpPr>
          <p:spPr>
            <a:xfrm>
              <a:off x="12759146" y="4026720"/>
              <a:ext cx="838264" cy="24622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06B71"/>
                  </a:solidFill>
                  <a:effectLst/>
                  <a:uLnTx/>
                  <a:uFillTx/>
                  <a:latin typeface="Arial"/>
                  <a:ea typeface="华文中宋"/>
                  <a:cs typeface="+mn-cs"/>
                </a:rPr>
                <a:t>5% Charcoal</a:t>
              </a:r>
            </a:p>
          </p:txBody>
        </p:sp>
      </p:grpSp>
    </p:spTree>
    <p:extLst>
      <p:ext uri="{BB962C8B-B14F-4D97-AF65-F5344CB8AC3E}">
        <p14:creationId xmlns:p14="http://schemas.microsoft.com/office/powerpoint/2010/main" val="82619587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7">
          <p15:clr>
            <a:srgbClr val="F26B43"/>
          </p15:clr>
        </p15:guide>
        <p15:guide id="2" orient="horz" pos="4024">
          <p15:clr>
            <a:srgbClr val="F26B43"/>
          </p15:clr>
        </p15:guide>
        <p15:guide id="3" pos="216">
          <p15:clr>
            <a:srgbClr val="F26B43"/>
          </p15:clr>
        </p15:guide>
        <p15:guide id="4" pos="7456">
          <p15:clr>
            <a:srgbClr val="F26B43"/>
          </p15:clr>
        </p15:guide>
        <p15:guide id="5" orient="horz" pos="672">
          <p15:clr>
            <a:srgbClr val="F26B43"/>
          </p15:clr>
        </p15:guide>
        <p15:guide id="6" orient="horz" pos="736">
          <p15:clr>
            <a:srgbClr val="F26B43"/>
          </p15:clr>
        </p15:guide>
        <p15:guide id="7"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4537" t="3644" b="-1"/>
          <a:stretch/>
        </p:blipFill>
        <p:spPr>
          <a:xfrm>
            <a:off x="62346" y="4488872"/>
            <a:ext cx="3594432" cy="464077"/>
          </a:xfrm>
          <a:prstGeom prst="rect">
            <a:avLst/>
          </a:prstGeom>
        </p:spPr>
      </p:pic>
      <p:sp>
        <p:nvSpPr>
          <p:cNvPr id="2" name="标题 1"/>
          <p:cNvSpPr>
            <a:spLocks noGrp="1"/>
          </p:cNvSpPr>
          <p:nvPr>
            <p:ph type="ctrTitle"/>
          </p:nvPr>
        </p:nvSpPr>
        <p:spPr/>
        <p:txBody>
          <a:bodyPr>
            <a:normAutofit fontScale="90000"/>
          </a:bodyPr>
          <a:lstStyle/>
          <a:p>
            <a:pPr>
              <a:lnSpc>
                <a:spcPts val="4200"/>
              </a:lnSpc>
            </a:pPr>
            <a:r>
              <a:rPr lang="zh-CN" altLang="en-US" sz="2800" dirty="0" smtClean="0"/>
              <a:t>曲</a:t>
            </a:r>
            <a:r>
              <a:rPr lang="zh-CN" altLang="en-US" sz="2800" dirty="0"/>
              <a:t>氟尿苷替匹嘧啶</a:t>
            </a:r>
            <a:r>
              <a:rPr lang="zh-CN" altLang="en-US" sz="2800" dirty="0" smtClean="0"/>
              <a:t>片</a:t>
            </a:r>
            <a:r>
              <a:rPr lang="en-US" altLang="zh-CN" sz="2800" dirty="0" smtClean="0"/>
              <a:t/>
            </a:r>
            <a:br>
              <a:rPr lang="en-US" altLang="zh-CN" sz="2800" dirty="0" smtClean="0"/>
            </a:br>
            <a:r>
              <a:rPr lang="zh-CN" altLang="en-US" sz="2800" dirty="0" smtClean="0"/>
              <a:t>（</a:t>
            </a:r>
            <a:r>
              <a:rPr lang="zh-CN" altLang="zh-CN" sz="2800" dirty="0"/>
              <a:t>朗斯弗</a:t>
            </a:r>
            <a:r>
              <a:rPr lang="en-US" altLang="zh-CN" sz="2800" baseline="-25000" dirty="0"/>
              <a:t>®</a:t>
            </a:r>
            <a:r>
              <a:rPr lang="zh-CN" altLang="en-US" sz="2800" dirty="0" smtClean="0"/>
              <a:t>）</a:t>
            </a:r>
            <a:endParaRPr lang="zh-CN" altLang="en-US" sz="2800" dirty="0"/>
          </a:p>
        </p:txBody>
      </p:sp>
      <p:pic>
        <p:nvPicPr>
          <p:cNvPr id="3" name="图片 2"/>
          <p:cNvPicPr>
            <a:picLocks noChangeAspect="1"/>
          </p:cNvPicPr>
          <p:nvPr/>
        </p:nvPicPr>
        <p:blipFill>
          <a:blip r:embed="rId3"/>
          <a:stretch>
            <a:fillRect/>
          </a:stretch>
        </p:blipFill>
        <p:spPr>
          <a:xfrm>
            <a:off x="9293901" y="0"/>
            <a:ext cx="3935539" cy="2209041"/>
          </a:xfrm>
          <a:prstGeom prst="rect">
            <a:avLst/>
          </a:prstGeom>
        </p:spPr>
      </p:pic>
      <p:sp>
        <p:nvSpPr>
          <p:cNvPr id="13" name="矩形 12"/>
          <p:cNvSpPr/>
          <p:nvPr/>
        </p:nvSpPr>
        <p:spPr>
          <a:xfrm>
            <a:off x="7105795" y="4334627"/>
            <a:ext cx="1889349" cy="5306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通用</a:t>
            </a:r>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名称：</a:t>
            </a: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曲氟</a:t>
            </a:r>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尿苷替</a:t>
            </a: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匹嘧啶片</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全球简称：</a:t>
            </a:r>
            <a:r>
              <a:rPr lang="en-US" altLang="zh-CN"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FTD/TPI</a:t>
            </a:r>
          </a:p>
          <a:p>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研发代号：</a:t>
            </a:r>
            <a:r>
              <a:rPr lang="en-US" altLang="zh-CN" sz="8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TAS-102</a:t>
            </a:r>
          </a:p>
          <a:p>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注册商标：</a:t>
            </a:r>
            <a:r>
              <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朗斯</a:t>
            </a:r>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弗</a:t>
            </a:r>
            <a:r>
              <a:rPr lang="en-US" altLang="zh-CN" sz="800" baseline="-250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en-US" altLang="zh-CN" sz="800" dirty="0" err="1"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Lonsurf</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198813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26512" y="1279218"/>
            <a:ext cx="8465088" cy="2708434"/>
          </a:xfrm>
          <a:prstGeom prst="rect">
            <a:avLst/>
          </a:prstGeom>
          <a:noFill/>
        </p:spPr>
        <p:txBody>
          <a:bodyPr wrap="square" numCol="2" rtlCol="0">
            <a:spAutoFit/>
          </a:bodyPr>
          <a:lstStyle/>
          <a:p>
            <a:pPr marL="228600" indent="-228600">
              <a:buFont typeface="+mj-lt"/>
              <a:buAutoNum type="arabicPeriod"/>
            </a:pPr>
            <a:r>
              <a:rPr lang="zh-CN" altLang="zh-CN" sz="1000" dirty="0" smtClean="0">
                <a:latin typeface="Arial" panose="020B0604020202020204" pitchFamily="34" charset="0"/>
                <a:ea typeface="微软雅黑" panose="020B0503020204020204" pitchFamily="34" charset="-122"/>
                <a:cs typeface="Arial" panose="020B0604020202020204" pitchFamily="34" charset="0"/>
              </a:rPr>
              <a:t>刘</a:t>
            </a:r>
            <a:r>
              <a:rPr lang="zh-CN" altLang="zh-CN" sz="1000" dirty="0">
                <a:latin typeface="Arial" panose="020B0604020202020204" pitchFamily="34" charset="0"/>
                <a:ea typeface="微软雅黑" panose="020B0503020204020204" pitchFamily="34" charset="-122"/>
                <a:cs typeface="Arial" panose="020B0604020202020204" pitchFamily="34" charset="0"/>
              </a:rPr>
              <a:t>宗超</a:t>
            </a:r>
            <a:r>
              <a:rPr lang="en-US" altLang="zh-CN" sz="1000" dirty="0">
                <a:latin typeface="Arial" panose="020B0604020202020204" pitchFamily="34" charset="0"/>
                <a:ea typeface="微软雅黑" panose="020B0503020204020204" pitchFamily="34" charset="-122"/>
                <a:cs typeface="Arial" panose="020B0604020202020204" pitchFamily="34" charset="0"/>
              </a:rPr>
              <a:t>, </a:t>
            </a:r>
            <a:r>
              <a:rPr lang="zh-CN" altLang="zh-CN" sz="1000" dirty="0">
                <a:latin typeface="Arial" panose="020B0604020202020204" pitchFamily="34" charset="0"/>
                <a:ea typeface="微软雅黑" panose="020B0503020204020204" pitchFamily="34" charset="-122"/>
                <a:cs typeface="Arial" panose="020B0604020202020204" pitchFamily="34" charset="0"/>
              </a:rPr>
              <a:t>等</a:t>
            </a:r>
            <a:r>
              <a:rPr lang="en-US" altLang="zh-CN" sz="1000" dirty="0">
                <a:latin typeface="Arial" panose="020B0604020202020204" pitchFamily="34" charset="0"/>
                <a:ea typeface="微软雅黑" panose="020B0503020204020204" pitchFamily="34" charset="-122"/>
                <a:cs typeface="Arial" panose="020B0604020202020204" pitchFamily="34" charset="0"/>
              </a:rPr>
              <a:t>. </a:t>
            </a:r>
            <a:r>
              <a:rPr lang="zh-CN" altLang="zh-CN" sz="1000" dirty="0">
                <a:latin typeface="Arial" panose="020B0604020202020204" pitchFamily="34" charset="0"/>
                <a:ea typeface="微软雅黑" panose="020B0503020204020204" pitchFamily="34" charset="-122"/>
                <a:cs typeface="Arial" panose="020B0604020202020204" pitchFamily="34" charset="0"/>
              </a:rPr>
              <a:t>肿瘤综合治疗电子杂志</a:t>
            </a:r>
            <a:r>
              <a:rPr lang="en-US" altLang="zh-CN" sz="1000" dirty="0">
                <a:latin typeface="Arial" panose="020B0604020202020204" pitchFamily="34" charset="0"/>
                <a:ea typeface="微软雅黑" panose="020B0503020204020204" pitchFamily="34" charset="-122"/>
                <a:cs typeface="Arial" panose="020B0604020202020204" pitchFamily="34" charset="0"/>
              </a:rPr>
              <a:t>,2021,7(2):1-13.</a:t>
            </a:r>
            <a:endParaRPr lang="zh-CN" altLang="zh-CN" sz="1000" dirty="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r>
              <a:rPr lang="zh-CN" altLang="zh-CN" sz="1000" dirty="0" smtClean="0">
                <a:latin typeface="Arial" panose="020B0604020202020204" pitchFamily="34" charset="0"/>
                <a:ea typeface="微软雅黑" panose="020B0503020204020204" pitchFamily="34" charset="-122"/>
                <a:cs typeface="Arial" panose="020B0604020202020204" pitchFamily="34" charset="0"/>
              </a:rPr>
              <a:t>张</a:t>
            </a:r>
            <a:r>
              <a:rPr lang="zh-CN" altLang="zh-CN" sz="1000" dirty="0">
                <a:latin typeface="Arial" panose="020B0604020202020204" pitchFamily="34" charset="0"/>
                <a:ea typeface="微软雅黑" panose="020B0503020204020204" pitchFamily="34" charset="-122"/>
                <a:cs typeface="Arial" panose="020B0604020202020204" pitchFamily="34" charset="0"/>
              </a:rPr>
              <a:t>玥</a:t>
            </a:r>
            <a:r>
              <a:rPr lang="en-CA" altLang="zh-CN" sz="1000" dirty="0">
                <a:latin typeface="Arial" panose="020B0604020202020204" pitchFamily="34" charset="0"/>
                <a:ea typeface="微软雅黑" panose="020B0503020204020204" pitchFamily="34" charset="-122"/>
                <a:cs typeface="Arial" panose="020B0604020202020204" pitchFamily="34" charset="0"/>
              </a:rPr>
              <a:t>, </a:t>
            </a:r>
            <a:r>
              <a:rPr lang="zh-CN" altLang="zh-CN" sz="1000" dirty="0">
                <a:latin typeface="Arial" panose="020B0604020202020204" pitchFamily="34" charset="0"/>
                <a:ea typeface="微软雅黑" panose="020B0503020204020204" pitchFamily="34" charset="-122"/>
                <a:cs typeface="Arial" panose="020B0604020202020204" pitchFamily="34" charset="0"/>
              </a:rPr>
              <a:t>等</a:t>
            </a:r>
            <a:r>
              <a:rPr lang="en-CA" altLang="zh-CN" sz="1000" dirty="0">
                <a:latin typeface="Arial" panose="020B0604020202020204" pitchFamily="34" charset="0"/>
                <a:ea typeface="微软雅黑" panose="020B0503020204020204" pitchFamily="34" charset="-122"/>
                <a:cs typeface="Arial" panose="020B0604020202020204" pitchFamily="34" charset="0"/>
              </a:rPr>
              <a:t>. </a:t>
            </a:r>
            <a:r>
              <a:rPr lang="zh-CN" altLang="zh-CN" sz="1000" dirty="0">
                <a:latin typeface="Arial" panose="020B0604020202020204" pitchFamily="34" charset="0"/>
                <a:ea typeface="微软雅黑" panose="020B0503020204020204" pitchFamily="34" charset="-122"/>
                <a:cs typeface="Arial" panose="020B0604020202020204" pitchFamily="34" charset="0"/>
              </a:rPr>
              <a:t>中华流行病学杂志</a:t>
            </a:r>
            <a:r>
              <a:rPr lang="en-CA" altLang="zh-CN" sz="1000" dirty="0">
                <a:latin typeface="Arial" panose="020B0604020202020204" pitchFamily="34" charset="0"/>
                <a:ea typeface="微软雅黑" panose="020B0503020204020204" pitchFamily="34" charset="-122"/>
                <a:cs typeface="Arial" panose="020B0604020202020204" pitchFamily="34" charset="0"/>
              </a:rPr>
              <a:t>. 2015;36(7):</a:t>
            </a:r>
            <a:r>
              <a:rPr lang="en-CA" altLang="zh-CN" sz="1000" dirty="0" smtClean="0">
                <a:latin typeface="Arial" panose="020B0604020202020204" pitchFamily="34" charset="0"/>
                <a:ea typeface="微软雅黑" panose="020B0503020204020204" pitchFamily="34" charset="-122"/>
                <a:cs typeface="Arial" panose="020B0604020202020204" pitchFamily="34" charset="0"/>
              </a:rPr>
              <a:t>709-14.</a:t>
            </a:r>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r>
              <a:rPr lang="en-US" altLang="zh-CN" sz="1000" dirty="0" smtClean="0">
                <a:latin typeface="Arial" panose="020B0604020202020204" pitchFamily="34" charset="0"/>
                <a:ea typeface="微软雅黑" panose="020B0503020204020204" pitchFamily="34" charset="-122"/>
                <a:cs typeface="Arial" panose="020B0604020202020204" pitchFamily="34" charset="0"/>
              </a:rPr>
              <a:t>Lim </a:t>
            </a:r>
            <a:r>
              <a:rPr lang="en-US" altLang="zh-CN" sz="1000" dirty="0">
                <a:latin typeface="Arial" panose="020B0604020202020204" pitchFamily="34" charset="0"/>
                <a:ea typeface="微软雅黑" panose="020B0503020204020204" pitchFamily="34" charset="-122"/>
                <a:cs typeface="Arial" panose="020B0604020202020204" pitchFamily="34" charset="0"/>
              </a:rPr>
              <a:t>HJ, et al. J </a:t>
            </a:r>
            <a:r>
              <a:rPr lang="en-US" altLang="zh-CN" sz="1000" dirty="0" err="1">
                <a:latin typeface="Arial" panose="020B0604020202020204" pitchFamily="34" charset="0"/>
                <a:ea typeface="微软雅黑" panose="020B0503020204020204" pitchFamily="34" charset="-122"/>
                <a:cs typeface="Arial" panose="020B0604020202020204" pitchFamily="34" charset="0"/>
              </a:rPr>
              <a:t>Oncol</a:t>
            </a:r>
            <a:r>
              <a:rPr lang="en-US" altLang="zh-CN" sz="1000" dirty="0">
                <a:latin typeface="Arial" panose="020B0604020202020204" pitchFamily="34" charset="0"/>
                <a:ea typeface="微软雅黑" panose="020B0503020204020204" pitchFamily="34" charset="-122"/>
                <a:cs typeface="Arial" panose="020B0604020202020204" pitchFamily="34" charset="0"/>
              </a:rPr>
              <a:t> </a:t>
            </a:r>
            <a:r>
              <a:rPr lang="en-US" altLang="zh-CN" sz="1000" dirty="0" err="1">
                <a:latin typeface="Arial" panose="020B0604020202020204" pitchFamily="34" charset="0"/>
                <a:ea typeface="微软雅黑" panose="020B0503020204020204" pitchFamily="34" charset="-122"/>
                <a:cs typeface="Arial" panose="020B0604020202020204" pitchFamily="34" charset="0"/>
              </a:rPr>
              <a:t>Pract</a:t>
            </a:r>
            <a:r>
              <a:rPr lang="en-US" altLang="zh-CN" sz="1000" dirty="0">
                <a:latin typeface="Arial" panose="020B0604020202020204" pitchFamily="34" charset="0"/>
                <a:ea typeface="微软雅黑" panose="020B0503020204020204" pitchFamily="34" charset="-122"/>
                <a:cs typeface="Arial" panose="020B0604020202020204" pitchFamily="34" charset="0"/>
              </a:rPr>
              <a:t>. 2009;5(4):153-8.</a:t>
            </a:r>
            <a:endParaRPr lang="zh-CN" altLang="zh-CN" sz="1000" dirty="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r>
              <a:rPr lang="en-US" altLang="zh-CN" sz="1000" dirty="0" smtClean="0">
                <a:latin typeface="Arial" panose="020B0604020202020204" pitchFamily="34" charset="0"/>
                <a:ea typeface="微软雅黑" panose="020B0503020204020204" pitchFamily="34" charset="-122"/>
                <a:cs typeface="Arial" panose="020B0604020202020204" pitchFamily="34" charset="0"/>
              </a:rPr>
              <a:t>Luo </a:t>
            </a:r>
            <a:r>
              <a:rPr lang="en-US" altLang="zh-CN" sz="1000" dirty="0">
                <a:latin typeface="Arial" panose="020B0604020202020204" pitchFamily="34" charset="0"/>
                <a:ea typeface="微软雅黑" panose="020B0503020204020204" pitchFamily="34" charset="-122"/>
                <a:cs typeface="Arial" panose="020B0604020202020204" pitchFamily="34" charset="0"/>
              </a:rPr>
              <a:t>HY, et al. Ann </a:t>
            </a:r>
            <a:r>
              <a:rPr lang="en-US" altLang="zh-CN" sz="1000" dirty="0" err="1">
                <a:latin typeface="Arial" panose="020B0604020202020204" pitchFamily="34" charset="0"/>
                <a:ea typeface="微软雅黑" panose="020B0503020204020204" pitchFamily="34" charset="-122"/>
                <a:cs typeface="Arial" panose="020B0604020202020204" pitchFamily="34" charset="0"/>
              </a:rPr>
              <a:t>Oncol</a:t>
            </a:r>
            <a:r>
              <a:rPr lang="en-US" altLang="zh-CN" sz="1000" dirty="0">
                <a:latin typeface="Arial" panose="020B0604020202020204" pitchFamily="34" charset="0"/>
                <a:ea typeface="微软雅黑" panose="020B0503020204020204" pitchFamily="34" charset="-122"/>
                <a:cs typeface="Arial" panose="020B0604020202020204" pitchFamily="34" charset="0"/>
              </a:rPr>
              <a:t>. 2016;27(6):1074-81</a:t>
            </a:r>
            <a:r>
              <a:rPr lang="en-US" altLang="zh-CN" sz="1000" dirty="0" smtClean="0">
                <a:latin typeface="Arial" panose="020B0604020202020204" pitchFamily="34" charset="0"/>
                <a:ea typeface="微软雅黑" panose="020B0503020204020204" pitchFamily="34" charset="-122"/>
                <a:cs typeface="Arial" panose="020B0604020202020204" pitchFamily="34" charset="0"/>
              </a:rPr>
              <a:t>.</a:t>
            </a:r>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r>
              <a:rPr lang="zh-CN" altLang="zh-CN" sz="1000" dirty="0" smtClean="0">
                <a:latin typeface="Arial" panose="020B0604020202020204" pitchFamily="34" charset="0"/>
                <a:ea typeface="微软雅黑" panose="020B0503020204020204" pitchFamily="34" charset="-122"/>
                <a:cs typeface="Arial" panose="020B0604020202020204" pitchFamily="34" charset="0"/>
              </a:rPr>
              <a:t>冯雅靖</a:t>
            </a:r>
            <a:r>
              <a:rPr lang="en-CA" altLang="zh-CN" sz="1000" dirty="0">
                <a:latin typeface="Arial" panose="020B0604020202020204" pitchFamily="34" charset="0"/>
                <a:ea typeface="微软雅黑" panose="020B0503020204020204" pitchFamily="34" charset="-122"/>
                <a:cs typeface="Arial" panose="020B0604020202020204" pitchFamily="34" charset="0"/>
              </a:rPr>
              <a:t>, </a:t>
            </a:r>
            <a:r>
              <a:rPr lang="zh-CN" altLang="zh-CN" sz="1000" dirty="0">
                <a:latin typeface="Arial" panose="020B0604020202020204" pitchFamily="34" charset="0"/>
                <a:ea typeface="微软雅黑" panose="020B0503020204020204" pitchFamily="34" charset="-122"/>
                <a:cs typeface="Arial" panose="020B0604020202020204" pitchFamily="34" charset="0"/>
              </a:rPr>
              <a:t>等</a:t>
            </a:r>
            <a:r>
              <a:rPr lang="en-US" altLang="zh-CN" sz="1000" dirty="0">
                <a:latin typeface="Arial" panose="020B0604020202020204" pitchFamily="34" charset="0"/>
                <a:ea typeface="微软雅黑" panose="020B0503020204020204" pitchFamily="34" charset="-122"/>
                <a:cs typeface="Arial" panose="020B0604020202020204" pitchFamily="34" charset="0"/>
              </a:rPr>
              <a:t>. </a:t>
            </a:r>
            <a:r>
              <a:rPr lang="zh-CN" altLang="zh-CN" sz="1000" dirty="0">
                <a:latin typeface="Arial" panose="020B0604020202020204" pitchFamily="34" charset="0"/>
                <a:ea typeface="微软雅黑" panose="020B0503020204020204" pitchFamily="34" charset="-122"/>
                <a:cs typeface="Arial" panose="020B0604020202020204" pitchFamily="34" charset="0"/>
              </a:rPr>
              <a:t>中华流行病学杂志</a:t>
            </a:r>
            <a:r>
              <a:rPr lang="en-CA" altLang="zh-CN" sz="1000" dirty="0">
                <a:latin typeface="Arial" panose="020B0604020202020204" pitchFamily="34" charset="0"/>
                <a:ea typeface="微软雅黑" panose="020B0503020204020204" pitchFamily="34" charset="-122"/>
                <a:cs typeface="Arial" panose="020B0604020202020204" pitchFamily="34" charset="0"/>
              </a:rPr>
              <a:t>. 2016;37(6):768-72</a:t>
            </a:r>
            <a:r>
              <a:rPr lang="en-CA" altLang="zh-CN" sz="1000" dirty="0" smtClean="0">
                <a:latin typeface="Arial" panose="020B0604020202020204" pitchFamily="34" charset="0"/>
                <a:ea typeface="微软雅黑" panose="020B0503020204020204" pitchFamily="34" charset="-122"/>
                <a:cs typeface="Arial" panose="020B0604020202020204" pitchFamily="34" charset="0"/>
              </a:rPr>
              <a:t>.</a:t>
            </a:r>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r>
              <a:rPr lang="zh-CN" altLang="zh-CN" sz="1000" dirty="0" smtClean="0">
                <a:latin typeface="Arial" panose="020B0604020202020204" pitchFamily="34" charset="0"/>
                <a:ea typeface="微软雅黑" panose="020B0503020204020204" pitchFamily="34" charset="-122"/>
                <a:cs typeface="Arial" panose="020B0604020202020204" pitchFamily="34" charset="0"/>
              </a:rPr>
              <a:t>刘</a:t>
            </a:r>
            <a:r>
              <a:rPr lang="zh-CN" altLang="zh-CN" sz="1000" dirty="0">
                <a:latin typeface="Arial" panose="020B0604020202020204" pitchFamily="34" charset="0"/>
                <a:ea typeface="微软雅黑" panose="020B0503020204020204" pitchFamily="34" charset="-122"/>
                <a:cs typeface="Arial" panose="020B0604020202020204" pitchFamily="34" charset="0"/>
              </a:rPr>
              <a:t>成成</a:t>
            </a:r>
            <a:r>
              <a:rPr lang="en-CA" altLang="zh-CN" sz="1000" dirty="0">
                <a:latin typeface="Arial" panose="020B0604020202020204" pitchFamily="34" charset="0"/>
                <a:ea typeface="微软雅黑" panose="020B0503020204020204" pitchFamily="34" charset="-122"/>
                <a:cs typeface="Arial" panose="020B0604020202020204" pitchFamily="34" charset="0"/>
              </a:rPr>
              <a:t>, </a:t>
            </a:r>
            <a:r>
              <a:rPr lang="zh-CN" altLang="zh-CN" sz="1000" dirty="0">
                <a:latin typeface="Arial" panose="020B0604020202020204" pitchFamily="34" charset="0"/>
                <a:ea typeface="微软雅黑" panose="020B0503020204020204" pitchFamily="34" charset="-122"/>
                <a:cs typeface="Arial" panose="020B0604020202020204" pitchFamily="34" charset="0"/>
              </a:rPr>
              <a:t>等</a:t>
            </a:r>
            <a:r>
              <a:rPr lang="en-US" altLang="zh-CN" sz="1000" dirty="0">
                <a:latin typeface="Arial" panose="020B0604020202020204" pitchFamily="34" charset="0"/>
                <a:ea typeface="微软雅黑" panose="020B0503020204020204" pitchFamily="34" charset="-122"/>
                <a:cs typeface="Arial" panose="020B0604020202020204" pitchFamily="34" charset="0"/>
              </a:rPr>
              <a:t>. </a:t>
            </a:r>
            <a:r>
              <a:rPr lang="zh-CN" altLang="zh-CN" sz="1000" dirty="0">
                <a:latin typeface="Arial" panose="020B0604020202020204" pitchFamily="34" charset="0"/>
                <a:ea typeface="微软雅黑" panose="020B0503020204020204" pitchFamily="34" charset="-122"/>
                <a:cs typeface="Arial" panose="020B0604020202020204" pitchFamily="34" charset="0"/>
              </a:rPr>
              <a:t>中国肿瘤</a:t>
            </a:r>
            <a:r>
              <a:rPr lang="en-CA" altLang="zh-CN" sz="1000" dirty="0">
                <a:latin typeface="Arial" panose="020B0604020202020204" pitchFamily="34" charset="0"/>
                <a:ea typeface="微软雅黑" panose="020B0503020204020204" pitchFamily="34" charset="-122"/>
                <a:cs typeface="Arial" panose="020B0604020202020204" pitchFamily="34" charset="0"/>
              </a:rPr>
              <a:t>. 2017;26(11):</a:t>
            </a:r>
            <a:r>
              <a:rPr lang="en-CA" altLang="zh-CN" sz="1000" dirty="0" smtClean="0">
                <a:latin typeface="Arial" panose="020B0604020202020204" pitchFamily="34" charset="0"/>
                <a:ea typeface="微软雅黑" panose="020B0503020204020204" pitchFamily="34" charset="-122"/>
                <a:cs typeface="Arial" panose="020B0604020202020204" pitchFamily="34" charset="0"/>
              </a:rPr>
              <a:t>859-67.</a:t>
            </a:r>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r>
              <a:rPr lang="en-US" altLang="zh-CN" sz="1000" dirty="0" smtClean="0">
                <a:latin typeface="Arial" panose="020B0604020202020204" pitchFamily="34" charset="0"/>
                <a:ea typeface="微软雅黑" panose="020B0503020204020204" pitchFamily="34" charset="-122"/>
                <a:cs typeface="Arial" panose="020B0604020202020204" pitchFamily="34" charset="0"/>
              </a:rPr>
              <a:t>Takeshi </a:t>
            </a:r>
            <a:r>
              <a:rPr lang="en-US" altLang="zh-CN" sz="1000" dirty="0">
                <a:latin typeface="Arial" panose="020B0604020202020204" pitchFamily="34" charset="0"/>
                <a:ea typeface="微软雅黑" panose="020B0503020204020204" pitchFamily="34" charset="-122"/>
                <a:cs typeface="Arial" panose="020B0604020202020204" pitchFamily="34" charset="0"/>
              </a:rPr>
              <a:t>Kawakami, et al. Cancer Medicine. 2022;00:1–9. </a:t>
            </a:r>
            <a:endParaRPr lang="zh-CN" altLang="zh-CN" sz="1000" dirty="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r>
              <a:rPr lang="en-US" altLang="zh-CN" sz="1000" dirty="0" smtClean="0">
                <a:latin typeface="Arial" panose="020B0604020202020204" pitchFamily="34" charset="0"/>
                <a:ea typeface="微软雅黑" panose="020B0503020204020204" pitchFamily="34" charset="-122"/>
                <a:cs typeface="Arial" panose="020B0604020202020204" pitchFamily="34" charset="0"/>
              </a:rPr>
              <a:t>CSCO</a:t>
            </a:r>
            <a:r>
              <a:rPr lang="zh-CN" altLang="zh-CN" sz="1000" dirty="0">
                <a:latin typeface="Arial" panose="020B0604020202020204" pitchFamily="34" charset="0"/>
                <a:ea typeface="微软雅黑" panose="020B0503020204020204" pitchFamily="34" charset="-122"/>
                <a:cs typeface="Arial" panose="020B0604020202020204" pitchFamily="34" charset="0"/>
              </a:rPr>
              <a:t>结直肠癌诊疗指南（</a:t>
            </a:r>
            <a:r>
              <a:rPr lang="en-US" altLang="zh-CN" sz="1000" dirty="0">
                <a:latin typeface="Arial" panose="020B0604020202020204" pitchFamily="34" charset="0"/>
                <a:ea typeface="微软雅黑" panose="020B0503020204020204" pitchFamily="34" charset="-122"/>
                <a:cs typeface="Arial" panose="020B0604020202020204" pitchFamily="34" charset="0"/>
              </a:rPr>
              <a:t>2019</a:t>
            </a:r>
            <a:r>
              <a:rPr lang="zh-CN" altLang="zh-CN" sz="1000" dirty="0">
                <a:latin typeface="Arial" panose="020B0604020202020204" pitchFamily="34" charset="0"/>
                <a:ea typeface="微软雅黑" panose="020B0503020204020204" pitchFamily="34" charset="-122"/>
                <a:cs typeface="Arial" panose="020B0604020202020204" pitchFamily="34" charset="0"/>
              </a:rPr>
              <a:t>年版</a:t>
            </a:r>
            <a:r>
              <a:rPr lang="zh-CN" altLang="zh-CN" sz="1000" dirty="0" smtClean="0">
                <a:latin typeface="Arial" panose="020B0604020202020204" pitchFamily="34" charset="0"/>
                <a:ea typeface="微软雅黑" panose="020B0503020204020204" pitchFamily="34" charset="-122"/>
                <a:cs typeface="Arial" panose="020B0604020202020204" pitchFamily="34" charset="0"/>
              </a:rPr>
              <a:t>）</a:t>
            </a:r>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r>
              <a:rPr lang="fr-FR" altLang="zh-CN" sz="1000" dirty="0" smtClean="0">
                <a:latin typeface="Arial" panose="020B0604020202020204" pitchFamily="34" charset="0"/>
                <a:ea typeface="微软雅黑" panose="020B0503020204020204" pitchFamily="34" charset="-122"/>
                <a:cs typeface="Arial" panose="020B0604020202020204" pitchFamily="34" charset="0"/>
              </a:rPr>
              <a:t>Li </a:t>
            </a:r>
            <a:r>
              <a:rPr lang="fr-FR" altLang="zh-CN" sz="1000" dirty="0">
                <a:latin typeface="Arial" panose="020B0604020202020204" pitchFamily="34" charset="0"/>
                <a:ea typeface="微软雅黑" panose="020B0503020204020204" pitchFamily="34" charset="-122"/>
                <a:cs typeface="Arial" panose="020B0604020202020204" pitchFamily="34" charset="0"/>
              </a:rPr>
              <a:t>Jin et al. Lancet Oncol 2015; 16: 619–29.</a:t>
            </a:r>
          </a:p>
          <a:p>
            <a:pPr marL="228600" indent="-228600">
              <a:buFont typeface="+mj-lt"/>
              <a:buAutoNum type="arabicPeriod"/>
            </a:pPr>
            <a:r>
              <a:rPr lang="fr-FR" altLang="zh-CN" sz="1000" dirty="0" smtClean="0">
                <a:latin typeface="Arial" panose="020B0604020202020204" pitchFamily="34" charset="0"/>
                <a:ea typeface="微软雅黑" panose="020B0503020204020204" pitchFamily="34" charset="-122"/>
                <a:cs typeface="Arial" panose="020B0604020202020204" pitchFamily="34" charset="0"/>
              </a:rPr>
              <a:t>Li </a:t>
            </a:r>
            <a:r>
              <a:rPr lang="fr-FR" altLang="zh-CN" sz="1000" dirty="0">
                <a:latin typeface="Arial" panose="020B0604020202020204" pitchFamily="34" charset="0"/>
                <a:ea typeface="微软雅黑" panose="020B0503020204020204" pitchFamily="34" charset="-122"/>
                <a:cs typeface="Arial" panose="020B0604020202020204" pitchFamily="34" charset="0"/>
              </a:rPr>
              <a:t>Jin et al. JAMA June 26, 2018 Volume 319.,    </a:t>
            </a:r>
          </a:p>
          <a:p>
            <a:pPr marL="228600" indent="-228600">
              <a:buFont typeface="+mj-lt"/>
              <a:buAutoNum type="arabicPeriod"/>
            </a:pPr>
            <a:r>
              <a:rPr lang="fr-FR" altLang="zh-CN" sz="1000" dirty="0" smtClean="0">
                <a:latin typeface="Arial" panose="020B0604020202020204" pitchFamily="34" charset="0"/>
                <a:ea typeface="微软雅黑" panose="020B0503020204020204" pitchFamily="34" charset="-122"/>
                <a:cs typeface="Arial" panose="020B0604020202020204" pitchFamily="34" charset="0"/>
              </a:rPr>
              <a:t>Xu </a:t>
            </a:r>
            <a:r>
              <a:rPr lang="fr-FR" altLang="zh-CN" sz="1000" dirty="0">
                <a:latin typeface="Arial" panose="020B0604020202020204" pitchFamily="34" charset="0"/>
                <a:ea typeface="微软雅黑" panose="020B0503020204020204" pitchFamily="34" charset="-122"/>
                <a:cs typeface="Arial" panose="020B0604020202020204" pitchFamily="34" charset="0"/>
              </a:rPr>
              <a:t>Jian  </a:t>
            </a:r>
            <a:r>
              <a:rPr lang="fr-FR" altLang="zh-CN" sz="1000" dirty="0" smtClean="0">
                <a:latin typeface="Arial" panose="020B0604020202020204" pitchFamily="34" charset="0"/>
                <a:ea typeface="微软雅黑" panose="020B0503020204020204" pitchFamily="34" charset="-122"/>
                <a:cs typeface="Arial" panose="020B0604020202020204" pitchFamily="34" charset="0"/>
              </a:rPr>
              <a:t>et </a:t>
            </a:r>
            <a:r>
              <a:rPr lang="fr-FR" altLang="zh-CN" sz="1000" dirty="0">
                <a:latin typeface="Arial" panose="020B0604020202020204" pitchFamily="34" charset="0"/>
                <a:ea typeface="微软雅黑" panose="020B0503020204020204" pitchFamily="34" charset="-122"/>
                <a:cs typeface="Arial" panose="020B0604020202020204" pitchFamily="34" charset="0"/>
              </a:rPr>
              <a:t>al. J. Clin. Oncol., 2018, 36(4): 350-358.    </a:t>
            </a:r>
            <a:endParaRPr lang="fr-FR" altLang="zh-CN" sz="1000" dirty="0" smtClean="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r>
              <a:rPr lang="en-US" altLang="zh-CN" sz="1000" dirty="0">
                <a:latin typeface="Arial" panose="020B0604020202020204" pitchFamily="34" charset="0"/>
                <a:ea typeface="微软雅黑" panose="020B0503020204020204" pitchFamily="34" charset="-122"/>
                <a:cs typeface="Arial" panose="020B0604020202020204" pitchFamily="34" charset="0"/>
              </a:rPr>
              <a:t>K Patel et al. </a:t>
            </a:r>
            <a:r>
              <a:rPr lang="en-US" altLang="zh-CN" sz="1000" dirty="0" err="1">
                <a:latin typeface="Arial" panose="020B0604020202020204" pitchFamily="34" charset="0"/>
                <a:ea typeface="微软雅黑" panose="020B0503020204020204" pitchFamily="34" charset="-122"/>
                <a:cs typeface="Arial" panose="020B0604020202020204" pitchFamily="34" charset="0"/>
              </a:rPr>
              <a:t>Clin</a:t>
            </a:r>
            <a:r>
              <a:rPr lang="en-US" altLang="zh-CN" sz="1000" dirty="0">
                <a:latin typeface="Arial" panose="020B0604020202020204" pitchFamily="34" charset="0"/>
                <a:ea typeface="微软雅黑" panose="020B0503020204020204" pitchFamily="34" charset="-122"/>
                <a:cs typeface="Arial" panose="020B0604020202020204" pitchFamily="34" charset="0"/>
              </a:rPr>
              <a:t> Colorectal Cancer. 2018 Sep;17(3):e531-e539     </a:t>
            </a:r>
          </a:p>
          <a:p>
            <a:pPr marL="228600" indent="-228600">
              <a:buFont typeface="+mj-lt"/>
              <a:buAutoNum type="arabicPeriod"/>
            </a:pPr>
            <a:r>
              <a:rPr lang="en-US" altLang="zh-CN" sz="1000" dirty="0" smtClean="0">
                <a:latin typeface="Arial" panose="020B0604020202020204" pitchFamily="34" charset="0"/>
                <a:ea typeface="微软雅黑" panose="020B0503020204020204" pitchFamily="34" charset="-122"/>
                <a:cs typeface="Arial" panose="020B0604020202020204" pitchFamily="34" charset="0"/>
              </a:rPr>
              <a:t>A</a:t>
            </a:r>
            <a:r>
              <a:rPr lang="en-US" altLang="zh-CN" sz="1000" dirty="0">
                <a:latin typeface="Arial" panose="020B0604020202020204" pitchFamily="34" charset="0"/>
                <a:ea typeface="微软雅黑" panose="020B0503020204020204" pitchFamily="34" charset="-122"/>
                <a:cs typeface="Arial" panose="020B0604020202020204" pitchFamily="34" charset="0"/>
              </a:rPr>
              <a:t>. K Patel et al. The Oncologist 2019;24:1–1</a:t>
            </a:r>
          </a:p>
          <a:p>
            <a:pPr marL="228600" indent="-228600">
              <a:buFont typeface="+mj-lt"/>
              <a:buAutoNum type="arabicPeriod"/>
            </a:pPr>
            <a:r>
              <a:rPr lang="it-IT" altLang="zh-CN" sz="1000" dirty="0" smtClean="0">
                <a:latin typeface="Arial" panose="020B0604020202020204" pitchFamily="34" charset="0"/>
                <a:ea typeface="微软雅黑" panose="020B0503020204020204" pitchFamily="34" charset="-122"/>
                <a:cs typeface="Arial" panose="020B0604020202020204" pitchFamily="34" charset="0"/>
              </a:rPr>
              <a:t>M</a:t>
            </a:r>
            <a:r>
              <a:rPr lang="en-US" altLang="zh-CN" sz="1000" dirty="0" err="1">
                <a:latin typeface="Arial" panose="020B0604020202020204" pitchFamily="34" charset="0"/>
                <a:ea typeface="微软雅黑" panose="020B0503020204020204" pitchFamily="34" charset="-122"/>
                <a:cs typeface="Arial" panose="020B0604020202020204" pitchFamily="34" charset="0"/>
              </a:rPr>
              <a:t>eng-Che</a:t>
            </a:r>
            <a:r>
              <a:rPr lang="it-IT" altLang="zh-CN" sz="1000" dirty="0">
                <a:latin typeface="Arial" panose="020B0604020202020204" pitchFamily="34" charset="0"/>
                <a:ea typeface="微软雅黑" panose="020B0503020204020204" pitchFamily="34" charset="-122"/>
                <a:cs typeface="Arial" panose="020B0604020202020204" pitchFamily="34" charset="0"/>
              </a:rPr>
              <a:t> H, et al. F</a:t>
            </a:r>
            <a:r>
              <a:rPr lang="en-US" altLang="zh-CN" sz="1000" dirty="0" err="1">
                <a:latin typeface="Arial" panose="020B0604020202020204" pitchFamily="34" charset="0"/>
                <a:ea typeface="微软雅黑" panose="020B0503020204020204" pitchFamily="34" charset="-122"/>
                <a:cs typeface="Arial" panose="020B0604020202020204" pitchFamily="34" charset="0"/>
              </a:rPr>
              <a:t>rontiers</a:t>
            </a:r>
            <a:r>
              <a:rPr lang="en-US" altLang="zh-CN" sz="1000" dirty="0">
                <a:latin typeface="Arial" panose="020B0604020202020204" pitchFamily="34" charset="0"/>
                <a:ea typeface="微软雅黑" panose="020B0503020204020204" pitchFamily="34" charset="-122"/>
                <a:cs typeface="Arial" panose="020B0604020202020204" pitchFamily="34" charset="0"/>
              </a:rPr>
              <a:t> in Oncology</a:t>
            </a:r>
            <a:r>
              <a:rPr lang="it-IT" altLang="zh-CN" sz="1000" dirty="0">
                <a:latin typeface="Arial" panose="020B0604020202020204" pitchFamily="34" charset="0"/>
                <a:ea typeface="微软雅黑" panose="020B0503020204020204" pitchFamily="34" charset="-122"/>
                <a:cs typeface="Arial" panose="020B0604020202020204" pitchFamily="34" charset="0"/>
              </a:rPr>
              <a:t>, Vol. 12, A</a:t>
            </a:r>
            <a:r>
              <a:rPr lang="en-US" altLang="zh-CN" sz="1000" dirty="0" smtClean="0">
                <a:latin typeface="Arial" panose="020B0604020202020204" pitchFamily="34" charset="0"/>
                <a:ea typeface="微软雅黑" panose="020B0503020204020204" pitchFamily="34" charset="-122"/>
                <a:cs typeface="Arial" panose="020B0604020202020204" pitchFamily="34" charset="0"/>
              </a:rPr>
              <a:t>rticle867546</a:t>
            </a:r>
          </a:p>
          <a:p>
            <a:pPr marL="228600" indent="-228600">
              <a:buFont typeface="+mj-lt"/>
              <a:buAutoNum type="arabicPeriod"/>
            </a:pPr>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endParaRPr lang="en-US" altLang="zh-CN" sz="1000" dirty="0" smtClean="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pPr marL="228600" indent="-228600" defTabSz="609585">
              <a:buFont typeface="+mj-lt"/>
              <a:buAutoNum type="arabicPeriod"/>
              <a:defRPr/>
            </a:pPr>
            <a:r>
              <a:rPr lang="en-US" altLang="zh-CN" sz="1000" dirty="0" smtClean="0">
                <a:latin typeface="Arial" panose="020B0604020202020204" pitchFamily="34" charset="0"/>
                <a:ea typeface="微软雅黑" panose="020B0503020204020204" pitchFamily="34" charset="-122"/>
                <a:cs typeface="Arial" panose="020B0604020202020204" pitchFamily="34" charset="0"/>
              </a:rPr>
              <a:t>Nakashima </a:t>
            </a:r>
            <a:r>
              <a:rPr lang="en-US" altLang="zh-CN" sz="1000" dirty="0">
                <a:latin typeface="Arial" panose="020B0604020202020204" pitchFamily="34" charset="0"/>
                <a:ea typeface="微软雅黑" panose="020B0503020204020204" pitchFamily="34" charset="-122"/>
                <a:cs typeface="Arial" panose="020B0604020202020204" pitchFamily="34" charset="0"/>
              </a:rPr>
              <a:t>M, et al. </a:t>
            </a:r>
            <a:r>
              <a:rPr lang="en-US" altLang="zh-CN" sz="1000" dirty="0" err="1">
                <a:latin typeface="Arial" panose="020B0604020202020204" pitchFamily="34" charset="0"/>
                <a:ea typeface="微软雅黑" panose="020B0503020204020204" pitchFamily="34" charset="-122"/>
                <a:cs typeface="Arial" panose="020B0604020202020204" pitchFamily="34" charset="0"/>
              </a:rPr>
              <a:t>Clin</a:t>
            </a:r>
            <a:r>
              <a:rPr lang="en-US" altLang="zh-CN" sz="1000" dirty="0">
                <a:latin typeface="Arial" panose="020B0604020202020204" pitchFamily="34" charset="0"/>
                <a:ea typeface="微软雅黑" panose="020B0503020204020204" pitchFamily="34" charset="-122"/>
                <a:cs typeface="Arial" panose="020B0604020202020204" pitchFamily="34" charset="0"/>
              </a:rPr>
              <a:t> Colorectal Cancer. 2020;S1533-0028(20)30069-4</a:t>
            </a:r>
          </a:p>
          <a:p>
            <a:pPr marL="228600" indent="-228600" defTabSz="609585">
              <a:buFont typeface="+mj-lt"/>
              <a:buAutoNum type="arabicPeriod"/>
              <a:defRPr/>
            </a:pPr>
            <a:r>
              <a:rPr lang="en-US" altLang="zh-CN" sz="1000" dirty="0" smtClean="0">
                <a:latin typeface="Arial" panose="020B0604020202020204" pitchFamily="34" charset="0"/>
                <a:ea typeface="微软雅黑" panose="020B0503020204020204" pitchFamily="34" charset="-122"/>
                <a:cs typeface="Arial" panose="020B0604020202020204" pitchFamily="34" charset="0"/>
              </a:rPr>
              <a:t>Fukuoka </a:t>
            </a:r>
            <a:r>
              <a:rPr lang="en-US" altLang="zh-CN" sz="1000" dirty="0">
                <a:latin typeface="Arial" panose="020B0604020202020204" pitchFamily="34" charset="0"/>
                <a:ea typeface="微软雅黑" panose="020B0503020204020204" pitchFamily="34" charset="-122"/>
                <a:cs typeface="Arial" panose="020B0604020202020204" pitchFamily="34" charset="0"/>
              </a:rPr>
              <a:t>S ,et al. The Oncologist 2018;23:7–15</a:t>
            </a:r>
          </a:p>
          <a:p>
            <a:pPr marL="228600" indent="-228600" defTabSz="609585">
              <a:buFont typeface="+mj-lt"/>
              <a:buAutoNum type="arabicPeriod"/>
              <a:defRPr/>
            </a:pPr>
            <a:r>
              <a:rPr lang="en-US" altLang="zh-CN" sz="1000" dirty="0" smtClean="0">
                <a:latin typeface="Arial" panose="020B0604020202020204" pitchFamily="34" charset="0"/>
                <a:ea typeface="微软雅黑" panose="020B0503020204020204" pitchFamily="34" charset="-122"/>
                <a:cs typeface="Arial" panose="020B0604020202020204" pitchFamily="34" charset="0"/>
              </a:rPr>
              <a:t>Misato </a:t>
            </a:r>
            <a:r>
              <a:rPr lang="en-US" altLang="zh-CN" sz="1000" dirty="0">
                <a:latin typeface="Arial" panose="020B0604020202020204" pitchFamily="34" charset="0"/>
                <a:ea typeface="微软雅黑" panose="020B0503020204020204" pitchFamily="34" charset="-122"/>
                <a:cs typeface="Arial" panose="020B0604020202020204" pitchFamily="34" charset="0"/>
              </a:rPr>
              <a:t>Ogata et al. PLOS ONE. 2020,15(6): e0234314</a:t>
            </a:r>
          </a:p>
          <a:p>
            <a:pPr marL="228600" indent="-228600">
              <a:buFont typeface="+mj-lt"/>
              <a:buAutoNum type="arabicPeriod"/>
            </a:pPr>
            <a:r>
              <a:rPr lang="en-US" altLang="zh-CN" sz="1000" dirty="0" err="1" smtClean="0">
                <a:latin typeface="Arial" panose="020B0604020202020204" pitchFamily="34" charset="0"/>
                <a:ea typeface="微软雅黑" panose="020B0503020204020204" pitchFamily="34" charset="-122"/>
                <a:cs typeface="Arial" panose="020B0604020202020204" pitchFamily="34" charset="0"/>
              </a:rPr>
              <a:t>Clélia</a:t>
            </a:r>
            <a:r>
              <a:rPr lang="en-US" altLang="zh-CN" sz="1000" dirty="0" smtClean="0">
                <a:latin typeface="Arial" panose="020B0604020202020204" pitchFamily="34" charset="0"/>
                <a:ea typeface="微软雅黑" panose="020B0503020204020204" pitchFamily="34" charset="-122"/>
                <a:cs typeface="Arial" panose="020B0604020202020204" pitchFamily="34" charset="0"/>
              </a:rPr>
              <a:t> </a:t>
            </a:r>
            <a:r>
              <a:rPr lang="en-US" altLang="zh-CN" sz="1000" dirty="0" err="1">
                <a:latin typeface="Arial" panose="020B0604020202020204" pitchFamily="34" charset="0"/>
                <a:ea typeface="微软雅黑" panose="020B0503020204020204" pitchFamily="34" charset="-122"/>
                <a:cs typeface="Arial" panose="020B0604020202020204" pitchFamily="34" charset="0"/>
              </a:rPr>
              <a:t>Coutzac</a:t>
            </a:r>
            <a:r>
              <a:rPr lang="en-US" altLang="zh-CN" sz="1000" dirty="0">
                <a:latin typeface="Arial" panose="020B0604020202020204" pitchFamily="34" charset="0"/>
                <a:ea typeface="微软雅黑" panose="020B0503020204020204" pitchFamily="34" charset="-122"/>
                <a:cs typeface="Arial" panose="020B0604020202020204" pitchFamily="34" charset="0"/>
              </a:rPr>
              <a:t> et al . </a:t>
            </a:r>
            <a:r>
              <a:rPr lang="en-US" altLang="zh-CN" sz="1000" dirty="0" err="1">
                <a:latin typeface="Arial" panose="020B0604020202020204" pitchFamily="34" charset="0"/>
                <a:ea typeface="微软雅黑" panose="020B0503020204020204" pitchFamily="34" charset="-122"/>
                <a:cs typeface="Arial" panose="020B0604020202020204" pitchFamily="34" charset="0"/>
              </a:rPr>
              <a:t>Clin</a:t>
            </a:r>
            <a:r>
              <a:rPr lang="en-US" altLang="zh-CN" sz="1000" dirty="0">
                <a:latin typeface="Arial" panose="020B0604020202020204" pitchFamily="34" charset="0"/>
                <a:ea typeface="微软雅黑" panose="020B0503020204020204" pitchFamily="34" charset="-122"/>
                <a:cs typeface="Arial" panose="020B0604020202020204" pitchFamily="34" charset="0"/>
              </a:rPr>
              <a:t> Colorectal Cancer ,2022</a:t>
            </a:r>
          </a:p>
          <a:p>
            <a:pPr marL="228600" indent="-228600">
              <a:buFont typeface="+mj-lt"/>
              <a:buAutoNum type="arabicPeriod"/>
            </a:pPr>
            <a:r>
              <a:rPr lang="en-US" altLang="zh-CN" sz="1000" dirty="0" smtClean="0">
                <a:latin typeface="Arial" panose="020B0604020202020204" pitchFamily="34" charset="0"/>
                <a:ea typeface="微软雅黑" panose="020B0503020204020204" pitchFamily="34" charset="-122"/>
                <a:cs typeface="Arial" panose="020B0604020202020204" pitchFamily="34" charset="0"/>
              </a:rPr>
              <a:t>Vitale </a:t>
            </a:r>
            <a:r>
              <a:rPr lang="en-US" altLang="zh-CN" sz="1000" dirty="0">
                <a:latin typeface="Arial" panose="020B0604020202020204" pitchFamily="34" charset="0"/>
                <a:ea typeface="微软雅黑" panose="020B0503020204020204" pitchFamily="34" charset="-122"/>
                <a:cs typeface="Arial" panose="020B0604020202020204" pitchFamily="34" charset="0"/>
              </a:rPr>
              <a:t>P, et al. </a:t>
            </a:r>
            <a:r>
              <a:rPr lang="en-US" altLang="zh-CN" sz="1000" dirty="0" err="1">
                <a:latin typeface="Arial" panose="020B0604020202020204" pitchFamily="34" charset="0"/>
                <a:ea typeface="微软雅黑" panose="020B0503020204020204" pitchFamily="34" charset="-122"/>
                <a:cs typeface="Arial" panose="020B0604020202020204" pitchFamily="34" charset="0"/>
              </a:rPr>
              <a:t>Clin</a:t>
            </a:r>
            <a:r>
              <a:rPr lang="en-US" altLang="zh-CN" sz="1000" dirty="0">
                <a:latin typeface="Arial" panose="020B0604020202020204" pitchFamily="34" charset="0"/>
                <a:ea typeface="微软雅黑" panose="020B0503020204020204" pitchFamily="34" charset="-122"/>
                <a:cs typeface="Arial" panose="020B0604020202020204" pitchFamily="34" charset="0"/>
              </a:rPr>
              <a:t> Colorectal Cancer. 2021 Sep;20(3):227-235. </a:t>
            </a:r>
          </a:p>
          <a:p>
            <a:pPr marL="228600" indent="-228600">
              <a:buFont typeface="+mj-lt"/>
              <a:buAutoNum type="arabicPeriod"/>
            </a:pPr>
            <a:r>
              <a:rPr lang="en-US" altLang="zh-CN" sz="1000" dirty="0" err="1" smtClean="0">
                <a:latin typeface="Arial" panose="020B0604020202020204" pitchFamily="34" charset="0"/>
                <a:ea typeface="微软雅黑" panose="020B0503020204020204" pitchFamily="34" charset="-122"/>
                <a:cs typeface="Arial" panose="020B0604020202020204" pitchFamily="34" charset="0"/>
              </a:rPr>
              <a:t>Nuj</a:t>
            </a:r>
            <a:r>
              <a:rPr lang="en-US" altLang="zh-CN" sz="1000" dirty="0" smtClean="0">
                <a:latin typeface="Arial" panose="020B0604020202020204" pitchFamily="34" charset="0"/>
                <a:ea typeface="微软雅黑" panose="020B0503020204020204" pitchFamily="34" charset="-122"/>
                <a:cs typeface="Arial" panose="020B0604020202020204" pitchFamily="34" charset="0"/>
              </a:rPr>
              <a:t> K. Patel </a:t>
            </a:r>
            <a:r>
              <a:rPr lang="en-US" altLang="zh-CN" sz="1000" dirty="0">
                <a:latin typeface="Arial" panose="020B0604020202020204" pitchFamily="34" charset="0"/>
                <a:ea typeface="微软雅黑" panose="020B0503020204020204" pitchFamily="34" charset="-122"/>
                <a:cs typeface="Arial" panose="020B0604020202020204" pitchFamily="34" charset="0"/>
              </a:rPr>
              <a:t>et al; The Oncologist </a:t>
            </a:r>
            <a:r>
              <a:rPr lang="en-US" altLang="zh-CN" sz="1000" dirty="0" smtClean="0">
                <a:latin typeface="Arial" panose="020B0604020202020204" pitchFamily="34" charset="0"/>
                <a:ea typeface="微软雅黑" panose="020B0503020204020204" pitchFamily="34" charset="-122"/>
                <a:cs typeface="Arial" panose="020B0604020202020204" pitchFamily="34" charset="0"/>
              </a:rPr>
              <a:t>2021;9999</a:t>
            </a:r>
          </a:p>
          <a:p>
            <a:pPr marL="228600" indent="-228600">
              <a:buFont typeface="+mj-lt"/>
              <a:buAutoNum type="arabicPeriod"/>
            </a:pPr>
            <a:r>
              <a:rPr lang="en-US" altLang="zh-CN" sz="1000" dirty="0">
                <a:latin typeface="Arial" panose="020B0604020202020204" pitchFamily="34" charset="0"/>
                <a:ea typeface="微软雅黑" panose="020B0503020204020204" pitchFamily="34" charset="-122"/>
                <a:cs typeface="Arial" panose="020B0604020202020204" pitchFamily="34" charset="0"/>
              </a:rPr>
              <a:t>JSCCR</a:t>
            </a:r>
            <a:r>
              <a:rPr lang="zh-CN" altLang="en-US" sz="1000" dirty="0">
                <a:latin typeface="Arial" panose="020B0604020202020204" pitchFamily="34" charset="0"/>
                <a:ea typeface="微软雅黑" panose="020B0503020204020204" pitchFamily="34" charset="-122"/>
                <a:cs typeface="Arial" panose="020B0604020202020204" pitchFamily="34" charset="0"/>
              </a:rPr>
              <a:t>结直肠癌治疗指南（</a:t>
            </a:r>
            <a:r>
              <a:rPr lang="en-US" altLang="zh-CN" sz="1000" dirty="0">
                <a:latin typeface="Arial" panose="020B0604020202020204" pitchFamily="34" charset="0"/>
                <a:ea typeface="微软雅黑" panose="020B0503020204020204" pitchFamily="34" charset="-122"/>
                <a:cs typeface="Arial" panose="020B0604020202020204" pitchFamily="34" charset="0"/>
              </a:rPr>
              <a:t>2019</a:t>
            </a:r>
            <a:r>
              <a:rPr lang="zh-CN" altLang="en-US" sz="1000" dirty="0">
                <a:latin typeface="Arial" panose="020B0604020202020204" pitchFamily="34" charset="0"/>
                <a:ea typeface="微软雅黑" panose="020B0503020204020204" pitchFamily="34" charset="-122"/>
                <a:cs typeface="Arial" panose="020B0604020202020204" pitchFamily="34" charset="0"/>
              </a:rPr>
              <a:t>年版）</a:t>
            </a:r>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r>
              <a:rPr lang="en-US" altLang="zh-CN" sz="1000" dirty="0" smtClean="0">
                <a:latin typeface="Arial" panose="020B0604020202020204" pitchFamily="34" charset="0"/>
                <a:ea typeface="微软雅黑" panose="020B0503020204020204" pitchFamily="34" charset="-122"/>
                <a:cs typeface="Arial" panose="020B0604020202020204" pitchFamily="34" charset="0"/>
              </a:rPr>
              <a:t>NCCN</a:t>
            </a:r>
            <a:r>
              <a:rPr lang="zh-CN" altLang="en-US" sz="1000" dirty="0">
                <a:latin typeface="Arial" panose="020B0604020202020204" pitchFamily="34" charset="0"/>
                <a:ea typeface="微软雅黑" panose="020B0503020204020204" pitchFamily="34" charset="-122"/>
                <a:cs typeface="Arial" panose="020B0604020202020204" pitchFamily="34" charset="0"/>
              </a:rPr>
              <a:t>临床实践指南：结直肠癌</a:t>
            </a:r>
            <a:r>
              <a:rPr lang="en-US" altLang="zh-CN" sz="1000" dirty="0">
                <a:latin typeface="Arial" panose="020B0604020202020204" pitchFamily="34" charset="0"/>
                <a:ea typeface="微软雅黑" panose="020B0503020204020204" pitchFamily="34" charset="-122"/>
                <a:cs typeface="Arial" panose="020B0604020202020204" pitchFamily="34" charset="0"/>
              </a:rPr>
              <a:t>/</a:t>
            </a:r>
            <a:r>
              <a:rPr lang="zh-CN" altLang="en-US" sz="1000" dirty="0">
                <a:latin typeface="Arial" panose="020B0604020202020204" pitchFamily="34" charset="0"/>
                <a:ea typeface="微软雅黑" panose="020B0503020204020204" pitchFamily="34" charset="-122"/>
                <a:cs typeface="Arial" panose="020B0604020202020204" pitchFamily="34" charset="0"/>
              </a:rPr>
              <a:t>直肠癌</a:t>
            </a:r>
            <a:r>
              <a:rPr lang="en-US" altLang="zh-CN" sz="1000" dirty="0">
                <a:latin typeface="Arial" panose="020B0604020202020204" pitchFamily="34" charset="0"/>
                <a:ea typeface="微软雅黑" panose="020B0503020204020204" pitchFamily="34" charset="-122"/>
                <a:cs typeface="Arial" panose="020B0604020202020204" pitchFamily="34" charset="0"/>
              </a:rPr>
              <a:t>(2020</a:t>
            </a:r>
            <a:r>
              <a:rPr lang="zh-CN" altLang="en-US" sz="1000" dirty="0">
                <a:latin typeface="Arial" panose="020B0604020202020204" pitchFamily="34" charset="0"/>
                <a:ea typeface="微软雅黑" panose="020B0503020204020204" pitchFamily="34" charset="-122"/>
                <a:cs typeface="Arial" panose="020B0604020202020204" pitchFamily="34" charset="0"/>
              </a:rPr>
              <a:t>版</a:t>
            </a:r>
            <a:r>
              <a:rPr lang="en-US" altLang="zh-CN" sz="1000" dirty="0">
                <a:latin typeface="Arial" panose="020B0604020202020204" pitchFamily="34" charset="0"/>
                <a:ea typeface="微软雅黑" panose="020B0503020204020204" pitchFamily="34" charset="-122"/>
                <a:cs typeface="Arial" panose="020B0604020202020204" pitchFamily="34" charset="0"/>
              </a:rPr>
              <a:t>V2</a:t>
            </a:r>
            <a:r>
              <a:rPr lang="en-US" altLang="zh-CN" sz="1000" dirty="0" smtClean="0">
                <a:latin typeface="Arial" panose="020B0604020202020204" pitchFamily="34" charset="0"/>
                <a:ea typeface="微软雅黑" panose="020B0503020204020204" pitchFamily="34" charset="-122"/>
                <a:cs typeface="Arial" panose="020B0604020202020204" pitchFamily="34" charset="0"/>
              </a:rPr>
              <a:t>)</a:t>
            </a:r>
          </a:p>
          <a:p>
            <a:pPr marL="228600" indent="-228600">
              <a:buFont typeface="+mj-lt"/>
              <a:buAutoNum type="arabicPeriod"/>
            </a:pPr>
            <a:r>
              <a:rPr lang="en-US" altLang="zh-CN" sz="1000" dirty="0">
                <a:latin typeface="Arial" panose="020B0604020202020204" pitchFamily="34" charset="0"/>
                <a:ea typeface="微软雅黑" panose="020B0503020204020204" pitchFamily="34" charset="-122"/>
                <a:cs typeface="Arial" panose="020B0604020202020204" pitchFamily="34" charset="0"/>
              </a:rPr>
              <a:t>ESMO</a:t>
            </a:r>
            <a:r>
              <a:rPr lang="zh-CN" altLang="en-US" sz="1000" dirty="0">
                <a:latin typeface="Arial" panose="020B0604020202020204" pitchFamily="34" charset="0"/>
                <a:ea typeface="微软雅黑" panose="020B0503020204020204" pitchFamily="34" charset="-122"/>
                <a:cs typeface="Arial" panose="020B0604020202020204" pitchFamily="34" charset="0"/>
              </a:rPr>
              <a:t>转移性结直肠癌患者管理指南（</a:t>
            </a:r>
            <a:r>
              <a:rPr lang="en-US" altLang="zh-CN" sz="1000" dirty="0">
                <a:latin typeface="Arial" panose="020B0604020202020204" pitchFamily="34" charset="0"/>
                <a:ea typeface="微软雅黑" panose="020B0503020204020204" pitchFamily="34" charset="-122"/>
                <a:cs typeface="Arial" panose="020B0604020202020204" pitchFamily="34" charset="0"/>
              </a:rPr>
              <a:t>2016</a:t>
            </a:r>
            <a:r>
              <a:rPr lang="zh-CN" altLang="en-US" sz="1000" dirty="0">
                <a:latin typeface="Arial" panose="020B0604020202020204" pitchFamily="34" charset="0"/>
                <a:ea typeface="微软雅黑" panose="020B0503020204020204" pitchFamily="34" charset="-122"/>
                <a:cs typeface="Arial" panose="020B0604020202020204" pitchFamily="34" charset="0"/>
              </a:rPr>
              <a:t>年版）</a:t>
            </a:r>
            <a:endParaRPr lang="en-US" altLang="zh-CN" sz="1000" dirty="0" smtClean="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r>
              <a:rPr lang="en-US" altLang="zh-CN" sz="1000" dirty="0" smtClean="0">
                <a:latin typeface="Arial" panose="020B0604020202020204" pitchFamily="34" charset="0"/>
                <a:ea typeface="微软雅黑" panose="020B0503020204020204" pitchFamily="34" charset="-122"/>
                <a:cs typeface="Arial" panose="020B0604020202020204" pitchFamily="34" charset="0"/>
              </a:rPr>
              <a:t>CSCO</a:t>
            </a:r>
            <a:r>
              <a:rPr lang="zh-CN" altLang="zh-CN" sz="1000" dirty="0">
                <a:latin typeface="Arial" panose="020B0604020202020204" pitchFamily="34" charset="0"/>
                <a:ea typeface="微软雅黑" panose="020B0503020204020204" pitchFamily="34" charset="-122"/>
                <a:cs typeface="Arial" panose="020B0604020202020204" pitchFamily="34" charset="0"/>
              </a:rPr>
              <a:t>结直肠癌诊疗指南（</a:t>
            </a:r>
            <a:r>
              <a:rPr lang="en-US" altLang="zh-CN" sz="1000" dirty="0" smtClean="0">
                <a:latin typeface="Arial" panose="020B0604020202020204" pitchFamily="34" charset="0"/>
                <a:ea typeface="微软雅黑" panose="020B0503020204020204" pitchFamily="34" charset="-122"/>
                <a:cs typeface="Arial" panose="020B0604020202020204" pitchFamily="34" charset="0"/>
              </a:rPr>
              <a:t>2020</a:t>
            </a:r>
            <a:r>
              <a:rPr lang="zh-CN" altLang="zh-CN" sz="1000" dirty="0" smtClean="0">
                <a:latin typeface="Arial" panose="020B0604020202020204" pitchFamily="34" charset="0"/>
                <a:ea typeface="微软雅黑" panose="020B0503020204020204" pitchFamily="34" charset="-122"/>
                <a:cs typeface="Arial" panose="020B0604020202020204" pitchFamily="34" charset="0"/>
              </a:rPr>
              <a:t>年</a:t>
            </a:r>
            <a:r>
              <a:rPr lang="zh-CN" altLang="zh-CN" sz="1000" dirty="0">
                <a:latin typeface="Arial" panose="020B0604020202020204" pitchFamily="34" charset="0"/>
                <a:ea typeface="微软雅黑" panose="020B0503020204020204" pitchFamily="34" charset="-122"/>
                <a:cs typeface="Arial" panose="020B0604020202020204" pitchFamily="34" charset="0"/>
              </a:rPr>
              <a:t>版</a:t>
            </a:r>
            <a:r>
              <a:rPr lang="zh-CN" altLang="zh-CN" sz="1000" dirty="0" smtClean="0">
                <a:latin typeface="Arial" panose="020B0604020202020204" pitchFamily="34" charset="0"/>
                <a:ea typeface="微软雅黑" panose="020B0503020204020204" pitchFamily="34" charset="-122"/>
                <a:cs typeface="Arial" panose="020B0604020202020204" pitchFamily="34" charset="0"/>
              </a:rPr>
              <a:t>）</a:t>
            </a:r>
            <a:endParaRPr lang="en-US" altLang="zh-CN" sz="1000" dirty="0" smtClean="0">
              <a:latin typeface="Arial" panose="020B0604020202020204" pitchFamily="34" charset="0"/>
              <a:ea typeface="微软雅黑" panose="020B0503020204020204" pitchFamily="34" charset="-122"/>
              <a:cs typeface="Arial" panose="020B0604020202020204" pitchFamily="34" charset="0"/>
            </a:endParaRPr>
          </a:p>
          <a:p>
            <a:pPr marL="228600" lvl="0" indent="-228600">
              <a:buFont typeface="+mj-lt"/>
              <a:buAutoNum type="arabicPeriod"/>
              <a:defRPr/>
            </a:pPr>
            <a:r>
              <a:rPr lang="en-CA" altLang="zh-CN" sz="1000" dirty="0">
                <a:latin typeface="Arial" panose="020B0604020202020204" pitchFamily="34" charset="0"/>
                <a:ea typeface="微软雅黑" panose="020B0503020204020204" pitchFamily="34" charset="-122"/>
                <a:cs typeface="Arial" panose="020B0604020202020204" pitchFamily="34" charset="0"/>
              </a:rPr>
              <a:t>Kimura M, </a:t>
            </a:r>
            <a:r>
              <a:rPr lang="en-US" altLang="zh-CN" sz="1000" dirty="0">
                <a:latin typeface="Arial" panose="020B0604020202020204" pitchFamily="34" charset="0"/>
                <a:ea typeface="微软雅黑" panose="020B0503020204020204" pitchFamily="34" charset="-122"/>
                <a:cs typeface="Arial" panose="020B0604020202020204" pitchFamily="34" charset="0"/>
              </a:rPr>
              <a:t>et al</a:t>
            </a:r>
            <a:r>
              <a:rPr lang="en-CA" altLang="zh-CN" sz="1000" dirty="0">
                <a:latin typeface="Arial" panose="020B0604020202020204" pitchFamily="34" charset="0"/>
                <a:ea typeface="微软雅黑" panose="020B0503020204020204" pitchFamily="34" charset="-122"/>
                <a:cs typeface="Arial" panose="020B0604020202020204" pitchFamily="34" charset="0"/>
              </a:rPr>
              <a:t>. </a:t>
            </a:r>
            <a:r>
              <a:rPr lang="en-CA" altLang="zh-CN" sz="1000" dirty="0" err="1">
                <a:latin typeface="Arial" panose="020B0604020202020204" pitchFamily="34" charset="0"/>
                <a:ea typeface="微软雅黑" panose="020B0503020204020204" pitchFamily="34" charset="-122"/>
                <a:cs typeface="Arial" panose="020B0604020202020204" pitchFamily="34" charset="0"/>
              </a:rPr>
              <a:t>Mol</a:t>
            </a:r>
            <a:r>
              <a:rPr lang="en-CA" altLang="zh-CN" sz="1000" dirty="0">
                <a:latin typeface="Arial" panose="020B0604020202020204" pitchFamily="34" charset="0"/>
                <a:ea typeface="微软雅黑" panose="020B0503020204020204" pitchFamily="34" charset="-122"/>
                <a:cs typeface="Arial" panose="020B0604020202020204" pitchFamily="34" charset="0"/>
              </a:rPr>
              <a:t> </a:t>
            </a:r>
            <a:r>
              <a:rPr lang="en-CA" altLang="zh-CN" sz="1000" dirty="0" err="1">
                <a:latin typeface="Arial" panose="020B0604020202020204" pitchFamily="34" charset="0"/>
                <a:ea typeface="微软雅黑" panose="020B0503020204020204" pitchFamily="34" charset="-122"/>
                <a:cs typeface="Arial" panose="020B0604020202020204" pitchFamily="34" charset="0"/>
              </a:rPr>
              <a:t>Clin</a:t>
            </a:r>
            <a:r>
              <a:rPr lang="en-CA" altLang="zh-CN" sz="1000" dirty="0">
                <a:latin typeface="Arial" panose="020B0604020202020204" pitchFamily="34" charset="0"/>
                <a:ea typeface="微软雅黑" panose="020B0503020204020204" pitchFamily="34" charset="-122"/>
                <a:cs typeface="Arial" panose="020B0604020202020204" pitchFamily="34" charset="0"/>
              </a:rPr>
              <a:t> </a:t>
            </a:r>
            <a:r>
              <a:rPr lang="en-CA" altLang="zh-CN" sz="1000" dirty="0" err="1">
                <a:latin typeface="Arial" panose="020B0604020202020204" pitchFamily="34" charset="0"/>
                <a:ea typeface="微软雅黑" panose="020B0503020204020204" pitchFamily="34" charset="-122"/>
                <a:cs typeface="Arial" panose="020B0604020202020204" pitchFamily="34" charset="0"/>
              </a:rPr>
              <a:t>Oncol</a:t>
            </a:r>
            <a:r>
              <a:rPr lang="en-CA" altLang="zh-CN" sz="1000" dirty="0">
                <a:latin typeface="Arial" panose="020B0604020202020204" pitchFamily="34" charset="0"/>
                <a:ea typeface="微软雅黑" panose="020B0503020204020204" pitchFamily="34" charset="-122"/>
                <a:cs typeface="Arial" panose="020B0604020202020204" pitchFamily="34" charset="0"/>
              </a:rPr>
              <a:t>. 2016;5(5):635-40.</a:t>
            </a:r>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pPr marL="228600" lvl="0" indent="-228600">
              <a:buFont typeface="+mj-lt"/>
              <a:buAutoNum type="arabicPeriod"/>
              <a:defRPr/>
            </a:pPr>
            <a:r>
              <a:rPr lang="en-CA" altLang="zh-CN" sz="1000" dirty="0" err="1">
                <a:latin typeface="Arial" panose="020B0604020202020204" pitchFamily="34" charset="0"/>
                <a:ea typeface="微软雅黑" panose="020B0503020204020204" pitchFamily="34" charset="-122"/>
                <a:cs typeface="Arial" panose="020B0604020202020204" pitchFamily="34" charset="0"/>
              </a:rPr>
              <a:t>Bullement</a:t>
            </a:r>
            <a:r>
              <a:rPr lang="en-CA" altLang="zh-CN" sz="1000" dirty="0">
                <a:latin typeface="Arial" panose="020B0604020202020204" pitchFamily="34" charset="0"/>
                <a:ea typeface="微软雅黑" panose="020B0503020204020204" pitchFamily="34" charset="-122"/>
                <a:cs typeface="Arial" panose="020B0604020202020204" pitchFamily="34" charset="0"/>
              </a:rPr>
              <a:t> A, </a:t>
            </a:r>
            <a:r>
              <a:rPr lang="en-US" altLang="zh-CN" sz="1000" dirty="0">
                <a:latin typeface="Arial" panose="020B0604020202020204" pitchFamily="34" charset="0"/>
                <a:ea typeface="微软雅黑" panose="020B0503020204020204" pitchFamily="34" charset="-122"/>
                <a:cs typeface="Arial" panose="020B0604020202020204" pitchFamily="34" charset="0"/>
              </a:rPr>
              <a:t>et al</a:t>
            </a:r>
            <a:r>
              <a:rPr lang="en-CA" altLang="zh-CN" sz="1000" dirty="0">
                <a:latin typeface="Arial" panose="020B0604020202020204" pitchFamily="34" charset="0"/>
                <a:ea typeface="微软雅黑" panose="020B0503020204020204" pitchFamily="34" charset="-122"/>
                <a:cs typeface="Arial" panose="020B0604020202020204" pitchFamily="34" charset="0"/>
              </a:rPr>
              <a:t>. </a:t>
            </a:r>
            <a:r>
              <a:rPr lang="en-CA" altLang="zh-CN" sz="1000" dirty="0" err="1">
                <a:latin typeface="Arial" panose="020B0604020202020204" pitchFamily="34" charset="0"/>
                <a:ea typeface="微软雅黑" panose="020B0503020204020204" pitchFamily="34" charset="-122"/>
                <a:cs typeface="Arial" panose="020B0604020202020204" pitchFamily="34" charset="0"/>
              </a:rPr>
              <a:t>Clin</a:t>
            </a:r>
            <a:r>
              <a:rPr lang="en-CA" altLang="zh-CN" sz="1000" dirty="0">
                <a:latin typeface="Arial" panose="020B0604020202020204" pitchFamily="34" charset="0"/>
                <a:ea typeface="微软雅黑" panose="020B0503020204020204" pitchFamily="34" charset="-122"/>
                <a:cs typeface="Arial" panose="020B0604020202020204" pitchFamily="34" charset="0"/>
              </a:rPr>
              <a:t> Colorectal Cancer. 2018;17(1):e143-e51.</a:t>
            </a:r>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pPr marL="228600" lvl="0" indent="-228600">
              <a:buFont typeface="+mj-lt"/>
              <a:buAutoNum type="arabicPeriod"/>
              <a:defRPr/>
            </a:pPr>
            <a:r>
              <a:rPr lang="en-CA" altLang="zh-CN" sz="1000" dirty="0" err="1">
                <a:latin typeface="Arial" panose="020B0604020202020204" pitchFamily="34" charset="0"/>
                <a:ea typeface="微软雅黑" panose="020B0503020204020204" pitchFamily="34" charset="-122"/>
                <a:cs typeface="Arial" panose="020B0604020202020204" pitchFamily="34" charset="0"/>
              </a:rPr>
              <a:t>Gourzoulidis</a:t>
            </a:r>
            <a:r>
              <a:rPr lang="en-CA" altLang="zh-CN" sz="1000" dirty="0">
                <a:latin typeface="Arial" panose="020B0604020202020204" pitchFamily="34" charset="0"/>
                <a:ea typeface="微软雅黑" panose="020B0503020204020204" pitchFamily="34" charset="-122"/>
                <a:cs typeface="Arial" panose="020B0604020202020204" pitchFamily="34" charset="0"/>
              </a:rPr>
              <a:t> G, </a:t>
            </a:r>
            <a:r>
              <a:rPr lang="en-US" altLang="zh-CN" sz="1000" dirty="0">
                <a:latin typeface="Arial" panose="020B0604020202020204" pitchFamily="34" charset="0"/>
                <a:ea typeface="微软雅黑" panose="020B0503020204020204" pitchFamily="34" charset="-122"/>
                <a:cs typeface="Arial" panose="020B0604020202020204" pitchFamily="34" charset="0"/>
              </a:rPr>
              <a:t>et al</a:t>
            </a:r>
            <a:r>
              <a:rPr lang="en-CA" altLang="zh-CN" sz="1000" dirty="0">
                <a:latin typeface="Arial" panose="020B0604020202020204" pitchFamily="34" charset="0"/>
                <a:ea typeface="微软雅黑" panose="020B0503020204020204" pitchFamily="34" charset="-122"/>
                <a:cs typeface="Arial" panose="020B0604020202020204" pitchFamily="34" charset="0"/>
              </a:rPr>
              <a:t>. Value in Health. 2017;20(9).</a:t>
            </a:r>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endParaRPr lang="en-US" altLang="zh-CN" sz="1000" dirty="0">
              <a:latin typeface="Arial" panose="020B0604020202020204" pitchFamily="34" charset="0"/>
              <a:ea typeface="微软雅黑" panose="020B0503020204020204" pitchFamily="34" charset="-122"/>
              <a:cs typeface="Arial" panose="020B0604020202020204" pitchFamily="34" charset="0"/>
            </a:endParaRPr>
          </a:p>
          <a:p>
            <a:pPr marL="228600" indent="-228600">
              <a:buFont typeface="+mj-lt"/>
              <a:buAutoNum type="arabicPeriod"/>
            </a:pPr>
            <a:endParaRPr lang="fr-FR" altLang="zh-CN" sz="1000" dirty="0">
              <a:latin typeface="Arial" panose="020B0604020202020204" pitchFamily="34" charset="0"/>
              <a:ea typeface="微软雅黑" panose="020B0503020204020204" pitchFamily="34" charset="-122"/>
              <a:cs typeface="Arial" panose="020B0604020202020204" pitchFamily="34" charset="0"/>
            </a:endParaRPr>
          </a:p>
        </p:txBody>
      </p:sp>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4629" t="1" b="11129"/>
          <a:stretch/>
        </p:blipFill>
        <p:spPr>
          <a:xfrm>
            <a:off x="2655336" y="3799481"/>
            <a:ext cx="3163182" cy="376342"/>
          </a:xfrm>
          <a:prstGeom prst="rect">
            <a:avLst/>
          </a:prstGeom>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7994" t="42008" b="23825"/>
          <a:stretch/>
        </p:blipFill>
        <p:spPr>
          <a:xfrm>
            <a:off x="2285468" y="5361187"/>
            <a:ext cx="4384407" cy="296214"/>
          </a:xfrm>
          <a:prstGeom prst="rect">
            <a:avLst/>
          </a:prstGeom>
        </p:spPr>
      </p:pic>
      <p:sp>
        <p:nvSpPr>
          <p:cNvPr id="13" name="文本框 12"/>
          <p:cNvSpPr txBox="1"/>
          <p:nvPr/>
        </p:nvSpPr>
        <p:spPr>
          <a:xfrm>
            <a:off x="3878857" y="1013678"/>
            <a:ext cx="697627" cy="246221"/>
          </a:xfrm>
          <a:prstGeom prst="rect">
            <a:avLst/>
          </a:prstGeom>
          <a:noFill/>
        </p:spPr>
        <p:txBody>
          <a:bodyPr wrap="none" rtlCol="0">
            <a:spAutoFit/>
          </a:bodyPr>
          <a:lstStyle/>
          <a:p>
            <a:r>
              <a:rPr lang="zh-CN" altLang="en-US" sz="1000" dirty="0" smtClean="0">
                <a:latin typeface="微软雅黑" panose="020B0503020204020204" pitchFamily="34" charset="-122"/>
                <a:ea typeface="微软雅黑" panose="020B0503020204020204" pitchFamily="34" charset="-122"/>
              </a:rPr>
              <a:t>参考文献</a:t>
            </a:r>
            <a:endParaRPr lang="zh-CN" altLang="en-US" sz="1000"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7994" t="42008" b="23825"/>
          <a:stretch/>
        </p:blipFill>
        <p:spPr>
          <a:xfrm>
            <a:off x="2217735" y="4175823"/>
            <a:ext cx="4384407" cy="296214"/>
          </a:xfrm>
          <a:prstGeom prst="rect">
            <a:avLst/>
          </a:prstGeom>
        </p:spPr>
      </p:pic>
    </p:spTree>
    <p:extLst>
      <p:ext uri="{BB962C8B-B14F-4D97-AF65-F5344CB8AC3E}">
        <p14:creationId xmlns:p14="http://schemas.microsoft.com/office/powerpoint/2010/main" val="3061332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目录</a:t>
            </a:r>
            <a:endParaRPr lang="zh-CN" altLang="en-US" dirty="0"/>
          </a:p>
        </p:txBody>
      </p:sp>
      <p:graphicFrame>
        <p:nvGraphicFramePr>
          <p:cNvPr id="6" name="图示 5"/>
          <p:cNvGraphicFramePr/>
          <p:nvPr>
            <p:extLst>
              <p:ext uri="{D42A27DB-BD31-4B8C-83A1-F6EECF244321}">
                <p14:modId xmlns:p14="http://schemas.microsoft.com/office/powerpoint/2010/main" val="104892107"/>
              </p:ext>
            </p:extLst>
          </p:nvPr>
        </p:nvGraphicFramePr>
        <p:xfrm>
          <a:off x="-169717" y="1328882"/>
          <a:ext cx="5126182" cy="2941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图示 8"/>
          <p:cNvGraphicFramePr/>
          <p:nvPr>
            <p:extLst>
              <p:ext uri="{D42A27DB-BD31-4B8C-83A1-F6EECF244321}">
                <p14:modId xmlns:p14="http://schemas.microsoft.com/office/powerpoint/2010/main" val="2824776448"/>
              </p:ext>
            </p:extLst>
          </p:nvPr>
        </p:nvGraphicFramePr>
        <p:xfrm>
          <a:off x="4117548" y="1303482"/>
          <a:ext cx="5126182" cy="1881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椭圆 9"/>
          <p:cNvSpPr>
            <a:spLocks noChangeAspect="1"/>
          </p:cNvSpPr>
          <p:nvPr/>
        </p:nvSpPr>
        <p:spPr>
          <a:xfrm>
            <a:off x="488373" y="1328882"/>
            <a:ext cx="817200" cy="817200"/>
          </a:xfrm>
          <a:prstGeom prst="ellipse">
            <a:avLst/>
          </a:prstGeom>
          <a:solidFill>
            <a:srgbClr val="C72C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dirty="0" smtClean="0">
                <a:latin typeface="Arial" panose="020B0604020202020204" pitchFamily="34" charset="0"/>
                <a:ea typeface="微软雅黑" panose="020B0503020204020204" pitchFamily="34" charset="-122"/>
                <a:cs typeface="Arial" panose="020B0604020202020204" pitchFamily="34" charset="0"/>
              </a:rPr>
              <a:t>01</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p:txBody>
      </p:sp>
      <p:sp>
        <p:nvSpPr>
          <p:cNvPr id="11" name="椭圆 10"/>
          <p:cNvSpPr>
            <a:spLocks noChangeAspect="1"/>
          </p:cNvSpPr>
          <p:nvPr/>
        </p:nvSpPr>
        <p:spPr>
          <a:xfrm>
            <a:off x="498764" y="2388641"/>
            <a:ext cx="817200" cy="817200"/>
          </a:xfrm>
          <a:prstGeom prst="ellipse">
            <a:avLst/>
          </a:prstGeom>
          <a:solidFill>
            <a:srgbClr val="C72C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dirty="0" smtClean="0">
                <a:latin typeface="Arial" panose="020B0604020202020204" pitchFamily="34" charset="0"/>
                <a:ea typeface="微软雅黑" panose="020B0503020204020204" pitchFamily="34" charset="-122"/>
                <a:cs typeface="Arial" panose="020B0604020202020204" pitchFamily="34" charset="0"/>
              </a:rPr>
              <a:t>03</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p:txBody>
      </p:sp>
      <p:sp>
        <p:nvSpPr>
          <p:cNvPr id="12" name="椭圆 11"/>
          <p:cNvSpPr>
            <a:spLocks noChangeAspect="1"/>
          </p:cNvSpPr>
          <p:nvPr/>
        </p:nvSpPr>
        <p:spPr>
          <a:xfrm>
            <a:off x="4682837" y="1303482"/>
            <a:ext cx="817200" cy="817200"/>
          </a:xfrm>
          <a:prstGeom prst="ellipse">
            <a:avLst/>
          </a:prstGeom>
          <a:solidFill>
            <a:srgbClr val="C72C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dirty="0" smtClean="0">
                <a:latin typeface="Arial" panose="020B0604020202020204" pitchFamily="34" charset="0"/>
                <a:ea typeface="微软雅黑" panose="020B0503020204020204" pitchFamily="34" charset="-122"/>
                <a:cs typeface="Arial" panose="020B0604020202020204" pitchFamily="34" charset="0"/>
              </a:rPr>
              <a:t>02</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p:txBody>
      </p:sp>
      <p:sp>
        <p:nvSpPr>
          <p:cNvPr id="13" name="椭圆 12"/>
          <p:cNvSpPr>
            <a:spLocks noChangeAspect="1"/>
          </p:cNvSpPr>
          <p:nvPr/>
        </p:nvSpPr>
        <p:spPr>
          <a:xfrm>
            <a:off x="4682837" y="2367859"/>
            <a:ext cx="817200" cy="817200"/>
          </a:xfrm>
          <a:prstGeom prst="ellipse">
            <a:avLst/>
          </a:prstGeom>
          <a:solidFill>
            <a:srgbClr val="C72C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dirty="0" smtClean="0">
                <a:latin typeface="Arial" panose="020B0604020202020204" pitchFamily="34" charset="0"/>
                <a:ea typeface="微软雅黑" panose="020B0503020204020204" pitchFamily="34" charset="-122"/>
                <a:cs typeface="Arial" panose="020B0604020202020204" pitchFamily="34" charset="0"/>
              </a:rPr>
              <a:t>04</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p:txBody>
      </p:sp>
      <p:sp>
        <p:nvSpPr>
          <p:cNvPr id="14" name="椭圆 13"/>
          <p:cNvSpPr>
            <a:spLocks noChangeAspect="1"/>
          </p:cNvSpPr>
          <p:nvPr/>
        </p:nvSpPr>
        <p:spPr>
          <a:xfrm>
            <a:off x="488373" y="3448400"/>
            <a:ext cx="817200" cy="817200"/>
          </a:xfrm>
          <a:prstGeom prst="ellipse">
            <a:avLst/>
          </a:prstGeom>
          <a:solidFill>
            <a:srgbClr val="C72C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dirty="0" smtClean="0">
                <a:latin typeface="Arial" panose="020B0604020202020204" pitchFamily="34" charset="0"/>
                <a:ea typeface="微软雅黑" panose="020B0503020204020204" pitchFamily="34" charset="-122"/>
                <a:cs typeface="Arial" panose="020B0604020202020204" pitchFamily="34" charset="0"/>
              </a:rPr>
              <a:t>05</a:t>
            </a:r>
            <a:endParaRPr lang="zh-CN" altLang="en-US" b="1" dirty="0">
              <a:latin typeface="Arial" panose="020B0604020202020204" pitchFamily="34" charset="0"/>
              <a:ea typeface="微软雅黑" panose="020B0503020204020204" pitchFamily="34" charset="-122"/>
              <a:cs typeface="Arial" panose="020B0604020202020204" pitchFamily="34" charset="0"/>
            </a:endParaRPr>
          </a:p>
        </p:txBody>
      </p:sp>
      <p:pic>
        <p:nvPicPr>
          <p:cNvPr id="4" name="图片 3"/>
          <p:cNvPicPr>
            <a:picLocks noChangeAspect="1"/>
          </p:cNvPicPr>
          <p:nvPr/>
        </p:nvPicPr>
        <p:blipFill>
          <a:blip r:embed="rId13"/>
          <a:stretch>
            <a:fillRect/>
          </a:stretch>
        </p:blipFill>
        <p:spPr>
          <a:xfrm>
            <a:off x="9233339" y="41749"/>
            <a:ext cx="3850928" cy="2104333"/>
          </a:xfrm>
          <a:prstGeom prst="rect">
            <a:avLst/>
          </a:prstGeom>
        </p:spPr>
      </p:pic>
    </p:spTree>
    <p:extLst>
      <p:ext uri="{BB962C8B-B14F-4D97-AF65-F5344CB8AC3E}">
        <p14:creationId xmlns:p14="http://schemas.microsoft.com/office/powerpoint/2010/main" val="1073133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0030" y="321989"/>
            <a:ext cx="7792570" cy="566145"/>
          </a:xfrm>
        </p:spPr>
        <p:txBody>
          <a:bodyPr>
            <a:normAutofit/>
          </a:bodyPr>
          <a:lstStyle/>
          <a:p>
            <a:pPr>
              <a:lnSpc>
                <a:spcPts val="2000"/>
              </a:lnSpc>
            </a:pPr>
            <a:r>
              <a:rPr lang="zh-CN" altLang="en-US" sz="1800" dirty="0">
                <a:solidFill>
                  <a:schemeClr val="tx1"/>
                </a:solidFill>
                <a:latin typeface="Arial" charset="0"/>
                <a:ea typeface="Arial" charset="0"/>
                <a:cs typeface="Arial" charset="0"/>
              </a:rPr>
              <a:t>朗斯弗</a:t>
            </a:r>
            <a:r>
              <a:rPr lang="en-US" altLang="zh-CN" sz="1800" baseline="-25000" dirty="0" smtClean="0">
                <a:solidFill>
                  <a:schemeClr val="tx1"/>
                </a:solidFill>
              </a:rPr>
              <a:t>®</a:t>
            </a:r>
            <a:r>
              <a:rPr lang="zh-CN" altLang="en-US" sz="1800" dirty="0" smtClean="0">
                <a:solidFill>
                  <a:schemeClr val="tx1"/>
                </a:solidFill>
              </a:rPr>
              <a:t>获批用于标准治疗失败或不耐受的难治性的转移性结直肠癌</a:t>
            </a:r>
            <a:r>
              <a:rPr lang="en-US" altLang="zh-CN" sz="1800" dirty="0" smtClean="0">
                <a:solidFill>
                  <a:schemeClr val="tx1"/>
                </a:solidFill>
              </a:rPr>
              <a:t>(</a:t>
            </a:r>
            <a:r>
              <a:rPr lang="en-US" altLang="zh-CN" sz="1800" dirty="0" err="1" smtClean="0">
                <a:solidFill>
                  <a:schemeClr val="tx1"/>
                </a:solidFill>
              </a:rPr>
              <a:t>mCRC</a:t>
            </a:r>
            <a:r>
              <a:rPr lang="en-US" altLang="zh-CN" sz="1800" dirty="0" smtClean="0">
                <a:solidFill>
                  <a:schemeClr val="tx1"/>
                </a:solidFill>
              </a:rPr>
              <a:t>)</a:t>
            </a:r>
            <a:endParaRPr lang="zh-CN" altLang="en-US" sz="1800" dirty="0"/>
          </a:p>
        </p:txBody>
      </p:sp>
      <p:graphicFrame>
        <p:nvGraphicFramePr>
          <p:cNvPr id="6" name="表格 5"/>
          <p:cNvGraphicFramePr>
            <a:graphicFrameLocks noGrp="1"/>
          </p:cNvGraphicFramePr>
          <p:nvPr>
            <p:extLst/>
          </p:nvPr>
        </p:nvGraphicFramePr>
        <p:xfrm>
          <a:off x="372234" y="881339"/>
          <a:ext cx="8399532" cy="4080240"/>
        </p:xfrm>
        <a:graphic>
          <a:graphicData uri="http://schemas.openxmlformats.org/drawingml/2006/table">
            <a:tbl>
              <a:tblPr firstRow="1" bandRow="1">
                <a:tableStyleId>{5C22544A-7EE6-4342-B048-85BDC9FD1C3A}</a:tableStyleId>
              </a:tblPr>
              <a:tblGrid>
                <a:gridCol w="1596992">
                  <a:extLst>
                    <a:ext uri="{9D8B030D-6E8A-4147-A177-3AD203B41FA5}">
                      <a16:colId xmlns="" xmlns:a16="http://schemas.microsoft.com/office/drawing/2014/main" val="20000"/>
                    </a:ext>
                  </a:extLst>
                </a:gridCol>
                <a:gridCol w="6802540">
                  <a:extLst>
                    <a:ext uri="{9D8B030D-6E8A-4147-A177-3AD203B41FA5}">
                      <a16:colId xmlns="" xmlns:a16="http://schemas.microsoft.com/office/drawing/2014/main" val="20001"/>
                    </a:ext>
                  </a:extLst>
                </a:gridCol>
              </a:tblGrid>
              <a:tr h="540000">
                <a:tc>
                  <a:txBody>
                    <a:bodyPr/>
                    <a:lstStyle/>
                    <a:p>
                      <a:r>
                        <a:rPr lang="zh-CN" altLang="en-US" sz="12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通用名称</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a:txBody>
                  <a:tcPr anchor="ctr">
                    <a:lnL w="9525" cap="flat" cmpd="sng" algn="ctr">
                      <a:solidFill>
                        <a:srgbClr val="C72C56"/>
                      </a:solidFill>
                      <a:prstDash val="solid"/>
                      <a:round/>
                      <a:headEnd type="none" w="med" len="med"/>
                      <a:tailEnd type="none" w="med" len="med"/>
                    </a:lnL>
                    <a:lnR w="9525" cap="flat" cmpd="sng" algn="ctr">
                      <a:solidFill>
                        <a:srgbClr val="C72C56"/>
                      </a:solidFill>
                      <a:prstDash val="solid"/>
                      <a:round/>
                      <a:headEnd type="none" w="med" len="med"/>
                      <a:tailEnd type="none" w="med" len="med"/>
                    </a:lnR>
                    <a:lnT w="9525" cap="flat" cmpd="sng" algn="ctr">
                      <a:solidFill>
                        <a:srgbClr val="C72C56"/>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72C56"/>
                    </a:solidFill>
                  </a:tcPr>
                </a:tc>
                <a:tc>
                  <a:txBody>
                    <a:bodyPr/>
                    <a:lstStyle/>
                    <a:p>
                      <a:r>
                        <a:rPr lang="zh-CN" altLang="en-US" sz="12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曲氟尿苷替匹嘧啶片</a:t>
                      </a:r>
                      <a:endParaRPr lang="en-US" altLang="zh-CN" sz="12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p>
                      <a:r>
                        <a:rPr lang="en-US" altLang="zh-CN" sz="1200" b="0" kern="1200" dirty="0" err="1"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Trifluridine</a:t>
                      </a:r>
                      <a:r>
                        <a:rPr lang="en-US" altLang="zh-CN" sz="12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 and </a:t>
                      </a:r>
                      <a:r>
                        <a:rPr lang="en-US" altLang="zh-CN" sz="1200" b="0" kern="1200" dirty="0" err="1"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Tipiracil</a:t>
                      </a:r>
                      <a:r>
                        <a:rPr lang="en-US" altLang="zh-CN" sz="12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 Hydrochloride Tablets</a:t>
                      </a:r>
                    </a:p>
                  </a:txBody>
                  <a:tcPr anchor="ctr">
                    <a:lnL w="9525" cap="flat" cmpd="sng" algn="ctr">
                      <a:solidFill>
                        <a:srgbClr val="C72C56"/>
                      </a:solidFill>
                      <a:prstDash val="solid"/>
                      <a:round/>
                      <a:headEnd type="none" w="med" len="med"/>
                      <a:tailEnd type="none" w="med" len="med"/>
                    </a:lnL>
                    <a:lnR w="9525" cap="flat" cmpd="sng" algn="ctr">
                      <a:solidFill>
                        <a:srgbClr val="C72C56"/>
                      </a:solidFill>
                      <a:prstDash val="solid"/>
                      <a:round/>
                      <a:headEnd type="none" w="med" len="med"/>
                      <a:tailEnd type="none" w="med" len="med"/>
                    </a:lnR>
                    <a:lnT w="9525" cap="flat" cmpd="sng" algn="ctr">
                      <a:solidFill>
                        <a:srgbClr val="C72C56"/>
                      </a:solidFill>
                      <a:prstDash val="solid"/>
                      <a:round/>
                      <a:headEnd type="none" w="med" len="med"/>
                      <a:tailEnd type="none" w="med" len="med"/>
                    </a:lnT>
                    <a:lnB w="9525"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540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2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注册规格</a:t>
                      </a:r>
                      <a:endParaRPr lang="zh-CN" altLang="en-US" sz="1200" b="1" dirty="0" smtClean="0">
                        <a:latin typeface="Arial" panose="020B0604020202020204" pitchFamily="34" charset="0"/>
                        <a:ea typeface="微软雅黑" panose="020B0503020204020204" pitchFamily="34" charset="-122"/>
                        <a:cs typeface="Arial" panose="020B0604020202020204" pitchFamily="34" charset="0"/>
                      </a:endParaRPr>
                    </a:p>
                  </a:txBody>
                  <a:tcPr anchor="ctr">
                    <a:lnL w="9525" cap="flat" cmpd="sng" algn="ctr">
                      <a:solidFill>
                        <a:srgbClr val="C72C56"/>
                      </a:solidFill>
                      <a:prstDash val="solid"/>
                      <a:round/>
                      <a:headEnd type="none" w="med" len="med"/>
                      <a:tailEnd type="none" w="med" len="med"/>
                    </a:lnL>
                    <a:lnR w="9525" cap="flat" cmpd="sng" algn="ctr">
                      <a:solidFill>
                        <a:srgbClr val="C72C5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72C56"/>
                    </a:solidFill>
                  </a:tcPr>
                </a:tc>
                <a:tc>
                  <a:txBody>
                    <a:bodyPr/>
                    <a:lstStyle/>
                    <a:p>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20mg/</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片：曲氟尿苷</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20mg</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，盐酸替匹嘧啶</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9.420mg</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（相当于替匹嘧啶</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8.19mg</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endPar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p>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15mg/</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片：曲氟尿苷</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15mg</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，盐酸替匹嘧啶</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7.065mg</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（相当于替匹嘧啶</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6.14mg</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endPar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9525" cap="flat" cmpd="sng" algn="ctr">
                      <a:solidFill>
                        <a:srgbClr val="C72C56"/>
                      </a:solidFill>
                      <a:prstDash val="solid"/>
                      <a:round/>
                      <a:headEnd type="none" w="med" len="med"/>
                      <a:tailEnd type="none" w="med" len="med"/>
                    </a:lnL>
                    <a:lnR w="9525" cap="flat" cmpd="sng" algn="ctr">
                      <a:solidFill>
                        <a:srgbClr val="C72C56"/>
                      </a:solidFill>
                      <a:prstDash val="solid"/>
                      <a:round/>
                      <a:headEnd type="none" w="med" len="med"/>
                      <a:tailEnd type="none" w="med" len="med"/>
                    </a:lnR>
                    <a:lnT w="9525" cap="flat" cmpd="sng" algn="ctr">
                      <a:solidFill>
                        <a:srgbClr val="C72C56"/>
                      </a:solidFill>
                      <a:prstDash val="solid"/>
                      <a:round/>
                      <a:headEnd type="none" w="med" len="med"/>
                      <a:tailEnd type="none" w="med" len="med"/>
                    </a:lnT>
                    <a:lnB w="9525"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540000">
                <a:tc>
                  <a:txBody>
                    <a:bodyPr/>
                    <a:lstStyle/>
                    <a:p>
                      <a:r>
                        <a:rPr lang="zh-CN" altLang="en-US" sz="12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说明书适应症</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a:txBody>
                  <a:tcPr anchor="ctr">
                    <a:lnL w="9525" cap="flat" cmpd="sng" algn="ctr">
                      <a:solidFill>
                        <a:srgbClr val="C72C56"/>
                      </a:solidFill>
                      <a:prstDash val="solid"/>
                      <a:round/>
                      <a:headEnd type="none" w="med" len="med"/>
                      <a:tailEnd type="none" w="med" len="med"/>
                    </a:lnL>
                    <a:lnR w="9525" cap="flat" cmpd="sng" algn="ctr">
                      <a:solidFill>
                        <a:srgbClr val="C72C5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72C56"/>
                    </a:solidFill>
                  </a:tcPr>
                </a:tc>
                <a:tc>
                  <a:txBody>
                    <a:bodyPr/>
                    <a:lstStyle/>
                    <a:p>
                      <a:r>
                        <a:rPr lang="zh-CN" altLang="en-US" sz="12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既往接受过氟嘧啶类、奥沙利铂和伊立替康为基础的化疗，以及既往接受过或不适合接受抗血管内皮生长因子</a:t>
                      </a:r>
                      <a:r>
                        <a:rPr lang="en-US" altLang="zh-CN" sz="12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(VEGF)</a:t>
                      </a:r>
                      <a:r>
                        <a:rPr lang="zh-CN" altLang="en-US" sz="12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治疗、抗表皮生长因子受体</a:t>
                      </a:r>
                      <a:r>
                        <a:rPr lang="en-US" altLang="zh-CN" sz="12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(EGFR)</a:t>
                      </a:r>
                      <a:r>
                        <a:rPr lang="zh-CN" altLang="en-US" sz="12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治疗</a:t>
                      </a:r>
                      <a:r>
                        <a:rPr lang="en-US" altLang="zh-CN" sz="12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(RAS</a:t>
                      </a:r>
                      <a:r>
                        <a:rPr lang="zh-CN" altLang="en-US" sz="12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野生型</a:t>
                      </a:r>
                      <a:r>
                        <a:rPr lang="en-US" altLang="zh-CN" sz="12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2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的 </a:t>
                      </a:r>
                      <a:r>
                        <a:rPr lang="zh-CN" altLang="en-US" sz="1200" b="0" kern="1200" dirty="0" smtClean="0">
                          <a:solidFill>
                            <a:srgbClr val="C80E47"/>
                          </a:solidFill>
                          <a:latin typeface="Arial" panose="020B0604020202020204" pitchFamily="34" charset="0"/>
                          <a:ea typeface="微软雅黑" panose="020B0503020204020204" pitchFamily="34" charset="-122"/>
                          <a:cs typeface="Arial" panose="020B0604020202020204" pitchFamily="34" charset="0"/>
                        </a:rPr>
                        <a:t>转移性结直肠癌（</a:t>
                      </a:r>
                      <a:r>
                        <a:rPr lang="en-US" altLang="zh-CN" sz="1200" b="0" kern="1200" dirty="0" err="1" smtClean="0">
                          <a:solidFill>
                            <a:srgbClr val="C80E47"/>
                          </a:solidFill>
                          <a:latin typeface="Arial" panose="020B0604020202020204" pitchFamily="34" charset="0"/>
                          <a:ea typeface="微软雅黑" panose="020B0503020204020204" pitchFamily="34" charset="-122"/>
                          <a:cs typeface="Arial" panose="020B0604020202020204" pitchFamily="34" charset="0"/>
                        </a:rPr>
                        <a:t>mCRC</a:t>
                      </a:r>
                      <a:r>
                        <a:rPr lang="zh-CN" altLang="en-US" sz="1200" b="0" kern="1200" dirty="0" smtClean="0">
                          <a:solidFill>
                            <a:srgbClr val="C80E47"/>
                          </a:solidFill>
                          <a:latin typeface="Arial" panose="020B0604020202020204" pitchFamily="34" charset="0"/>
                          <a:ea typeface="微软雅黑" panose="020B0503020204020204" pitchFamily="34" charset="-122"/>
                          <a:cs typeface="Arial" panose="020B0604020202020204" pitchFamily="34" charset="0"/>
                        </a:rPr>
                        <a:t>）患者</a:t>
                      </a:r>
                      <a:endParaRPr lang="en-US" altLang="zh-CN" sz="1200" b="0" kern="1200" dirty="0" smtClean="0">
                        <a:solidFill>
                          <a:srgbClr val="C80E47"/>
                        </a:solidFill>
                        <a:latin typeface="Arial" panose="020B0604020202020204" pitchFamily="34" charset="0"/>
                        <a:ea typeface="微软雅黑" panose="020B0503020204020204" pitchFamily="34" charset="-122"/>
                        <a:cs typeface="Arial" panose="020B0604020202020204" pitchFamily="34" charset="0"/>
                      </a:endParaRPr>
                    </a:p>
                  </a:txBody>
                  <a:tcPr anchor="ctr">
                    <a:lnL w="9525" cap="flat" cmpd="sng" algn="ctr">
                      <a:solidFill>
                        <a:srgbClr val="C72C56"/>
                      </a:solidFill>
                      <a:prstDash val="solid"/>
                      <a:round/>
                      <a:headEnd type="none" w="med" len="med"/>
                      <a:tailEnd type="none" w="med" len="med"/>
                    </a:lnL>
                    <a:lnR w="9525" cap="flat" cmpd="sng" algn="ctr">
                      <a:solidFill>
                        <a:srgbClr val="C72C56"/>
                      </a:solidFill>
                      <a:prstDash val="solid"/>
                      <a:round/>
                      <a:headEnd type="none" w="med" len="med"/>
                      <a:tailEnd type="none" w="med" len="med"/>
                    </a:lnR>
                    <a:lnT w="9525" cap="flat" cmpd="sng" algn="ctr">
                      <a:solidFill>
                        <a:srgbClr val="C72C56"/>
                      </a:solidFill>
                      <a:prstDash val="solid"/>
                      <a:round/>
                      <a:headEnd type="none" w="med" len="med"/>
                      <a:tailEnd type="none" w="med" len="med"/>
                    </a:lnT>
                    <a:lnB w="9525"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1676828367"/>
                  </a:ext>
                </a:extLst>
              </a:tr>
              <a:tr h="540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2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用法用量</a:t>
                      </a:r>
                      <a:endParaRPr lang="zh-CN" altLang="en-US" sz="1200" b="1" dirty="0" smtClean="0">
                        <a:latin typeface="Arial" panose="020B0604020202020204" pitchFamily="34" charset="0"/>
                        <a:ea typeface="微软雅黑" panose="020B0503020204020204" pitchFamily="34" charset="-122"/>
                        <a:cs typeface="Arial" panose="020B0604020202020204" pitchFamily="34" charset="0"/>
                      </a:endParaRPr>
                    </a:p>
                  </a:txBody>
                  <a:tcPr anchor="ctr">
                    <a:lnL w="9525" cap="flat" cmpd="sng" algn="ctr">
                      <a:solidFill>
                        <a:srgbClr val="C72C56"/>
                      </a:solidFill>
                      <a:prstDash val="solid"/>
                      <a:round/>
                      <a:headEnd type="none" w="med" len="med"/>
                      <a:tailEnd type="none" w="med" len="med"/>
                    </a:lnL>
                    <a:lnR w="9525" cap="flat" cmpd="sng" algn="ctr">
                      <a:solidFill>
                        <a:srgbClr val="C72C5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72C56"/>
                    </a:solidFill>
                  </a:tcPr>
                </a:tc>
                <a:tc>
                  <a:txBody>
                    <a:bodyPr/>
                    <a:lstStyle/>
                    <a:p>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成人的推荐起始剂量约为</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35 mg/m</a:t>
                      </a:r>
                      <a:r>
                        <a:rPr lang="en-US" altLang="zh-CN" sz="1200" baseline="30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次，早晚餐后</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小时内口服，每日两次，于每一个周期的第</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1-5</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天和第</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8-12</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天口服，</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28</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天为一个周期。应持续服用直至疾病进展或出现不可耐受的毒性。根据体表面积（</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BSA</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）计算剂量，最高剂量为</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80 mg/</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次。如果漏服，不得补服漏服的剂量。</a:t>
                      </a:r>
                      <a:endPar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9525" cap="flat" cmpd="sng" algn="ctr">
                      <a:solidFill>
                        <a:srgbClr val="C72C56"/>
                      </a:solidFill>
                      <a:prstDash val="solid"/>
                      <a:round/>
                      <a:headEnd type="none" w="med" len="med"/>
                      <a:tailEnd type="none" w="med" len="med"/>
                    </a:lnL>
                    <a:lnR w="9525" cap="flat" cmpd="sng" algn="ctr">
                      <a:solidFill>
                        <a:srgbClr val="C72C56"/>
                      </a:solidFill>
                      <a:prstDash val="solid"/>
                      <a:round/>
                      <a:headEnd type="none" w="med" len="med"/>
                      <a:tailEnd type="none" w="med" len="med"/>
                    </a:lnR>
                    <a:lnT w="9525" cap="flat" cmpd="sng" algn="ctr">
                      <a:solidFill>
                        <a:srgbClr val="C72C56"/>
                      </a:solidFill>
                      <a:prstDash val="solid"/>
                      <a:round/>
                      <a:headEnd type="none" w="med" len="med"/>
                      <a:tailEnd type="none" w="med" len="med"/>
                    </a:lnT>
                    <a:lnB w="9525"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2093236909"/>
                  </a:ext>
                </a:extLst>
              </a:tr>
              <a:tr h="540000">
                <a:tc>
                  <a:txBody>
                    <a:bodyPr/>
                    <a:lstStyle/>
                    <a:p>
                      <a:r>
                        <a:rPr lang="zh-CN" altLang="en-US" sz="1200" b="1" kern="12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全球上市时间</a:t>
                      </a:r>
                      <a:endParaRPr lang="zh-CN" altLang="en-US" sz="1200" b="1" kern="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9525" cap="flat" cmpd="sng" algn="ctr">
                      <a:solidFill>
                        <a:srgbClr val="C72C56"/>
                      </a:solidFill>
                      <a:prstDash val="solid"/>
                      <a:round/>
                      <a:headEnd type="none" w="med" len="med"/>
                      <a:tailEnd type="none" w="med" len="med"/>
                    </a:lnL>
                    <a:lnR w="9525" cap="flat" cmpd="sng" algn="ctr">
                      <a:solidFill>
                        <a:srgbClr val="C72C5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72C56"/>
                    </a:solidFill>
                  </a:tcPr>
                </a:tc>
                <a:tc>
                  <a:txBody>
                    <a:bodyPr/>
                    <a:lstStyle/>
                    <a:p>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全球首上市国家：日本，全球首上市时间：</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2014</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年</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月</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24</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日</a:t>
                      </a:r>
                      <a:endPar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p>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2015</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年美国获批上市，</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2016</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年欧盟获批上市，现</a:t>
                      </a:r>
                      <a:r>
                        <a:rPr lang="zh-CN" altLang="en-US" sz="1200" dirty="0" smtClean="0">
                          <a:solidFill>
                            <a:srgbClr val="C80E47"/>
                          </a:solidFill>
                          <a:latin typeface="Arial" panose="020B0604020202020204" pitchFamily="34" charset="0"/>
                          <a:ea typeface="微软雅黑" panose="020B0503020204020204" pitchFamily="34" charset="-122"/>
                          <a:cs typeface="Arial" panose="020B0604020202020204" pitchFamily="34" charset="0"/>
                        </a:rPr>
                        <a:t>已在全球</a:t>
                      </a:r>
                      <a:r>
                        <a:rPr lang="en-US" altLang="zh-CN" sz="1200" dirty="0" smtClean="0">
                          <a:solidFill>
                            <a:srgbClr val="C80E47"/>
                          </a:solidFill>
                          <a:latin typeface="Arial" panose="020B0604020202020204" pitchFamily="34" charset="0"/>
                          <a:ea typeface="微软雅黑" panose="020B0503020204020204" pitchFamily="34" charset="-122"/>
                          <a:cs typeface="Arial" panose="020B0604020202020204" pitchFamily="34" charset="0"/>
                        </a:rPr>
                        <a:t>83</a:t>
                      </a:r>
                      <a:r>
                        <a:rPr lang="zh-CN" altLang="en-US" sz="1200" dirty="0" smtClean="0">
                          <a:solidFill>
                            <a:srgbClr val="C80E47"/>
                          </a:solidFill>
                          <a:latin typeface="Arial" panose="020B0604020202020204" pitchFamily="34" charset="0"/>
                          <a:ea typeface="微软雅黑" panose="020B0503020204020204" pitchFamily="34" charset="-122"/>
                          <a:cs typeface="Arial" panose="020B0604020202020204" pitchFamily="34" charset="0"/>
                        </a:rPr>
                        <a:t>个国家和地区获批上市</a:t>
                      </a:r>
                      <a:endParaRPr lang="en-US" altLang="zh-CN" sz="1200" dirty="0" smtClean="0">
                        <a:solidFill>
                          <a:srgbClr val="C80E47"/>
                        </a:solidFill>
                        <a:latin typeface="Arial" panose="020B0604020202020204" pitchFamily="34" charset="0"/>
                        <a:ea typeface="微软雅黑" panose="020B0503020204020204" pitchFamily="34" charset="-122"/>
                        <a:cs typeface="Arial" panose="020B0604020202020204" pitchFamily="34" charset="0"/>
                      </a:endParaRPr>
                    </a:p>
                  </a:txBody>
                  <a:tcPr anchor="ctr">
                    <a:lnL w="9525" cap="flat" cmpd="sng" algn="ctr">
                      <a:solidFill>
                        <a:srgbClr val="C72C56"/>
                      </a:solidFill>
                      <a:prstDash val="solid"/>
                      <a:round/>
                      <a:headEnd type="none" w="med" len="med"/>
                      <a:tailEnd type="none" w="med" len="med"/>
                    </a:lnL>
                    <a:lnR w="9525" cap="flat" cmpd="sng" algn="ctr">
                      <a:solidFill>
                        <a:srgbClr val="C72C56"/>
                      </a:solidFill>
                      <a:prstDash val="solid"/>
                      <a:round/>
                      <a:headEnd type="none" w="med" len="med"/>
                      <a:tailEnd type="none" w="med" len="med"/>
                    </a:lnR>
                    <a:lnT w="9525" cap="flat" cmpd="sng" algn="ctr">
                      <a:solidFill>
                        <a:srgbClr val="C72C56"/>
                      </a:solidFill>
                      <a:prstDash val="solid"/>
                      <a:round/>
                      <a:headEnd type="none" w="med" len="med"/>
                      <a:tailEnd type="none" w="med" len="med"/>
                    </a:lnT>
                    <a:lnB w="9525"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1818686506"/>
                  </a:ext>
                </a:extLst>
              </a:tr>
              <a:tr h="540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中国大陆上市时间</a:t>
                      </a:r>
                      <a:endParaRPr lang="zh-CN" altLang="en-US" sz="1200" b="1" kern="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9525" cap="flat" cmpd="sng" algn="ctr">
                      <a:solidFill>
                        <a:srgbClr val="C72C56"/>
                      </a:solidFill>
                      <a:prstDash val="solid"/>
                      <a:round/>
                      <a:headEnd type="none" w="med" len="med"/>
                      <a:tailEnd type="none" w="med" len="med"/>
                    </a:lnL>
                    <a:lnR w="9525" cap="flat" cmpd="sng" algn="ctr">
                      <a:solidFill>
                        <a:srgbClr val="C72C5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72C56"/>
                    </a:solidFill>
                  </a:tcPr>
                </a:tc>
                <a:tc>
                  <a:txBody>
                    <a:bodyPr/>
                    <a:lstStyle/>
                    <a:p>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获批时间：</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2019</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年</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8</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月</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29</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日</a:t>
                      </a:r>
                      <a:endPar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p>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市售时间：</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2020</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年</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7</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月</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10</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日</a:t>
                      </a:r>
                      <a:endPar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9525" cap="flat" cmpd="sng" algn="ctr">
                      <a:solidFill>
                        <a:srgbClr val="C72C56"/>
                      </a:solidFill>
                      <a:prstDash val="solid"/>
                      <a:round/>
                      <a:headEnd type="none" w="med" len="med"/>
                      <a:tailEnd type="none" w="med" len="med"/>
                    </a:lnL>
                    <a:lnR w="9525" cap="flat" cmpd="sng" algn="ctr">
                      <a:solidFill>
                        <a:srgbClr val="C72C56"/>
                      </a:solidFill>
                      <a:prstDash val="solid"/>
                      <a:round/>
                      <a:headEnd type="none" w="med" len="med"/>
                      <a:tailEnd type="none" w="med" len="med"/>
                    </a:lnR>
                    <a:lnT w="9525" cap="flat" cmpd="sng" algn="ctr">
                      <a:solidFill>
                        <a:srgbClr val="C72C56"/>
                      </a:solidFill>
                      <a:prstDash val="solid"/>
                      <a:round/>
                      <a:headEnd type="none" w="med" len="med"/>
                      <a:tailEnd type="none" w="med" len="med"/>
                    </a:lnT>
                    <a:lnB w="9525"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40000">
                <a:tc>
                  <a:txBody>
                    <a:bodyPr/>
                    <a:lstStyle/>
                    <a:p>
                      <a:r>
                        <a:rPr lang="zh-CN" altLang="en-US" sz="1200" b="1" kern="12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目前大陆地区同通用名药品的上市情况</a:t>
                      </a:r>
                      <a:endParaRPr lang="zh-CN" altLang="en-US" sz="1200" b="1" kern="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9525" cap="flat" cmpd="sng" algn="ctr">
                      <a:solidFill>
                        <a:srgbClr val="C72C56"/>
                      </a:solidFill>
                      <a:prstDash val="solid"/>
                      <a:round/>
                      <a:headEnd type="none" w="med" len="med"/>
                      <a:tailEnd type="none" w="med" len="med"/>
                    </a:lnL>
                    <a:lnR w="9525" cap="flat" cmpd="sng" algn="ctr">
                      <a:solidFill>
                        <a:srgbClr val="C72C56"/>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72C56"/>
                    </a:solidFill>
                  </a:tcPr>
                </a:tc>
                <a:tc>
                  <a:txBody>
                    <a:bodyPr/>
                    <a:lstStyle/>
                    <a:p>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共</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家</a:t>
                      </a:r>
                      <a:endPar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p>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、生产厂家：齐鲁制药有限公司；获批时间：</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2020</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年</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12</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月</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29</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日</a:t>
                      </a:r>
                      <a:endPar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p>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、生产厂家：正大天晴药业集团股份有限公司；获批时间：</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2021</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年</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9</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月</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13</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日</a:t>
                      </a:r>
                      <a:endPar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9525" cap="flat" cmpd="sng" algn="ctr">
                      <a:solidFill>
                        <a:srgbClr val="C72C56"/>
                      </a:solidFill>
                      <a:prstDash val="solid"/>
                      <a:round/>
                      <a:headEnd type="none" w="med" len="med"/>
                      <a:tailEnd type="none" w="med" len="med"/>
                    </a:lnL>
                    <a:lnR w="9525" cap="flat" cmpd="sng" algn="ctr">
                      <a:solidFill>
                        <a:srgbClr val="C72C56"/>
                      </a:solidFill>
                      <a:prstDash val="solid"/>
                      <a:round/>
                      <a:headEnd type="none" w="med" len="med"/>
                      <a:tailEnd type="none" w="med" len="med"/>
                    </a:lnR>
                    <a:lnT w="9525" cap="flat" cmpd="sng" algn="ctr">
                      <a:solidFill>
                        <a:srgbClr val="C72C56"/>
                      </a:solidFill>
                      <a:prstDash val="solid"/>
                      <a:round/>
                      <a:headEnd type="none" w="med" len="med"/>
                      <a:tailEnd type="none" w="med" len="med"/>
                    </a:lnT>
                    <a:lnB w="9525"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pic>
        <p:nvPicPr>
          <p:cNvPr id="7" name="图片 6"/>
          <p:cNvPicPr>
            <a:picLocks noChangeAspect="1"/>
          </p:cNvPicPr>
          <p:nvPr/>
        </p:nvPicPr>
        <p:blipFill>
          <a:blip r:embed="rId3"/>
          <a:stretch>
            <a:fillRect/>
          </a:stretch>
        </p:blipFill>
        <p:spPr>
          <a:xfrm>
            <a:off x="9204388" y="2377561"/>
            <a:ext cx="4540847" cy="2584018"/>
          </a:xfrm>
          <a:prstGeom prst="rect">
            <a:avLst/>
          </a:prstGeom>
        </p:spPr>
      </p:pic>
      <p:pic>
        <p:nvPicPr>
          <p:cNvPr id="8" name="图片 7"/>
          <p:cNvPicPr>
            <a:picLocks noChangeAspect="1"/>
          </p:cNvPicPr>
          <p:nvPr/>
        </p:nvPicPr>
        <p:blipFill>
          <a:blip r:embed="rId4"/>
          <a:stretch>
            <a:fillRect/>
          </a:stretch>
        </p:blipFill>
        <p:spPr>
          <a:xfrm>
            <a:off x="9204388" y="-405158"/>
            <a:ext cx="4550023" cy="2572993"/>
          </a:xfrm>
          <a:prstGeom prst="rect">
            <a:avLst/>
          </a:prstGeom>
        </p:spPr>
      </p:pic>
      <p:grpSp>
        <p:nvGrpSpPr>
          <p:cNvPr id="20" name="组合 19"/>
          <p:cNvGrpSpPr/>
          <p:nvPr/>
        </p:nvGrpSpPr>
        <p:grpSpPr>
          <a:xfrm>
            <a:off x="0" y="4973"/>
            <a:ext cx="5595645" cy="225958"/>
            <a:chOff x="0" y="36216"/>
            <a:chExt cx="5595645" cy="225958"/>
          </a:xfrm>
        </p:grpSpPr>
        <p:sp>
          <p:nvSpPr>
            <p:cNvPr id="21" name="五边形 20"/>
            <p:cNvSpPr/>
            <p:nvPr/>
          </p:nvSpPr>
          <p:spPr>
            <a:xfrm>
              <a:off x="0" y="36216"/>
              <a:ext cx="1440000" cy="216000"/>
            </a:xfrm>
            <a:prstGeom prst="homePlate">
              <a:avLst/>
            </a:prstGeom>
            <a:solidFill>
              <a:srgbClr val="C80E47"/>
            </a:solidFill>
            <a:ln>
              <a:solidFill>
                <a:srgbClr val="C80E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01 </a:t>
              </a:r>
              <a:r>
                <a:rPr kumimoji="0" lang="zh-CN" altLang="en-US" sz="12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药品基本信息</a:t>
              </a:r>
              <a:endPar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燕尾形 21"/>
            <p:cNvSpPr/>
            <p:nvPr/>
          </p:nvSpPr>
          <p:spPr>
            <a:xfrm>
              <a:off x="1394914"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02 </a:t>
              </a:r>
              <a:r>
                <a:rPr kumimoji="0" lang="zh-CN" altLang="en-US"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安全性</a:t>
              </a:r>
              <a:endPar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3" name="燕尾形 22"/>
            <p:cNvSpPr/>
            <p:nvPr/>
          </p:nvSpPr>
          <p:spPr>
            <a:xfrm>
              <a:off x="2429828"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03 </a:t>
              </a:r>
              <a:r>
                <a:rPr kumimoji="0" lang="zh-CN" altLang="en-US"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有效性</a:t>
              </a:r>
              <a:endPar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5" name="燕尾形 24"/>
            <p:cNvSpPr/>
            <p:nvPr/>
          </p:nvSpPr>
          <p:spPr>
            <a:xfrm>
              <a:off x="3464742"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04 </a:t>
              </a:r>
              <a:r>
                <a:rPr kumimoji="0" lang="zh-CN" altLang="en-US"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创新性</a:t>
              </a:r>
              <a:endPar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6" name="燕尾形 25"/>
            <p:cNvSpPr/>
            <p:nvPr/>
          </p:nvSpPr>
          <p:spPr>
            <a:xfrm>
              <a:off x="4515645" y="46174"/>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05</a:t>
              </a:r>
              <a:r>
                <a:rPr kumimoji="0" lang="en-US" altLang="zh-CN" sz="1200" b="1" i="0" u="none" strike="noStrike" kern="1200" cap="none" spc="0" normalizeH="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zh-CN" altLang="en-US"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公平性</a:t>
              </a:r>
              <a:endPar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1380097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316181" y="338931"/>
            <a:ext cx="7803352" cy="566145"/>
          </a:xfrm>
        </p:spPr>
        <p:txBody>
          <a:bodyPr vert="horz" lIns="91440" tIns="45720" rIns="91440" bIns="45720" rtlCol="0" anchor="ctr">
            <a:noAutofit/>
          </a:bodyPr>
          <a:lstStyle/>
          <a:p>
            <a:pPr defTabSz="685800">
              <a:lnSpc>
                <a:spcPts val="2000"/>
              </a:lnSpc>
              <a:spcBef>
                <a:spcPts val="0"/>
              </a:spcBef>
            </a:pPr>
            <a:r>
              <a:rPr lang="en-US" altLang="zh-CN" sz="1800" dirty="0" err="1">
                <a:solidFill>
                  <a:schemeClr val="tx1"/>
                </a:solidFill>
                <a:latin typeface="Arial" panose="020B0604020202020204" pitchFamily="34" charset="0"/>
                <a:cs typeface="Arial" panose="020B0604020202020204" pitchFamily="34" charset="0"/>
              </a:rPr>
              <a:t>mCRC</a:t>
            </a:r>
            <a:r>
              <a:rPr lang="zh-CN" altLang="en-US" sz="1800" dirty="0">
                <a:solidFill>
                  <a:schemeClr val="tx1"/>
                </a:solidFill>
                <a:latin typeface="Arial" panose="020B0604020202020204" pitchFamily="34" charset="0"/>
                <a:cs typeface="Arial" panose="020B0604020202020204" pitchFamily="34" charset="0"/>
              </a:rPr>
              <a:t>患者仍存在显著的未满足的需求，急需扩充</a:t>
            </a:r>
            <a:r>
              <a:rPr lang="zh-CN" altLang="en-US" sz="1800" dirty="0" smtClean="0">
                <a:solidFill>
                  <a:schemeClr val="tx1"/>
                </a:solidFill>
                <a:latin typeface="Arial" panose="020B0604020202020204" pitchFamily="34" charset="0"/>
                <a:cs typeface="Arial" panose="020B0604020202020204" pitchFamily="34" charset="0"/>
              </a:rPr>
              <a:t>三线及后线</a:t>
            </a:r>
            <a:r>
              <a:rPr lang="zh-CN" altLang="en-US" sz="1800" dirty="0">
                <a:solidFill>
                  <a:schemeClr val="tx1"/>
                </a:solidFill>
                <a:latin typeface="Arial" panose="020B0604020202020204" pitchFamily="34" charset="0"/>
                <a:cs typeface="Arial" panose="020B0604020202020204" pitchFamily="34" charset="0"/>
              </a:rPr>
              <a:t>的</a:t>
            </a:r>
            <a:r>
              <a:rPr lang="zh-CN" altLang="en-US" sz="1800" dirty="0" smtClean="0">
                <a:solidFill>
                  <a:schemeClr val="tx1"/>
                </a:solidFill>
                <a:latin typeface="Arial" panose="020B0604020202020204" pitchFamily="34" charset="0"/>
                <a:cs typeface="Arial" panose="020B0604020202020204" pitchFamily="34" charset="0"/>
              </a:rPr>
              <a:t>可选</a:t>
            </a:r>
            <a:r>
              <a:rPr lang="zh-CN" altLang="en-US" sz="1800" dirty="0">
                <a:solidFill>
                  <a:schemeClr val="tx1"/>
                </a:solidFill>
                <a:latin typeface="Arial" panose="020B0604020202020204" pitchFamily="34" charset="0"/>
                <a:cs typeface="Arial" panose="020B0604020202020204" pitchFamily="34" charset="0"/>
              </a:rPr>
              <a:t>药物</a:t>
            </a:r>
          </a:p>
        </p:txBody>
      </p:sp>
      <p:sp>
        <p:nvSpPr>
          <p:cNvPr id="9" name="矩形 8"/>
          <p:cNvSpPr/>
          <p:nvPr/>
        </p:nvSpPr>
        <p:spPr>
          <a:xfrm>
            <a:off x="357019" y="1551164"/>
            <a:ext cx="8375445" cy="355481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zh-CN" sz="1600" b="1" i="0" u="none" strike="noStrike" kern="0" cap="none" spc="0" normalizeH="0" baseline="0" noProof="0" dirty="0">
                <a:ln>
                  <a:noFill/>
                </a:ln>
                <a:solidFill>
                  <a:srgbClr val="C80E47"/>
                </a:solidFill>
                <a:effectLst/>
                <a:uLnTx/>
                <a:uFillTx/>
                <a:latin typeface="微软雅黑" panose="020B0503020204020204" pitchFamily="34" charset="-122"/>
                <a:ea typeface="微软雅黑" panose="020B0503020204020204" pitchFamily="34" charset="-122"/>
                <a:cs typeface="Arial" panose="020B0604020202020204" pitchFamily="34" charset="0"/>
              </a:rPr>
              <a:t>结直肠癌发病率和死亡率突出，疾病负担</a:t>
            </a:r>
            <a:r>
              <a:rPr kumimoji="0" lang="zh-CN" altLang="zh-CN" sz="1600" b="1" i="0" u="none" strike="noStrike" kern="0" cap="none" spc="0" normalizeH="0" baseline="0" noProof="0" dirty="0" smtClean="0">
                <a:ln>
                  <a:noFill/>
                </a:ln>
                <a:solidFill>
                  <a:srgbClr val="C80E47"/>
                </a:solidFill>
                <a:effectLst/>
                <a:uLnTx/>
                <a:uFillTx/>
                <a:latin typeface="微软雅黑" panose="020B0503020204020204" pitchFamily="34" charset="-122"/>
                <a:ea typeface="微软雅黑" panose="020B0503020204020204" pitchFamily="34" charset="-122"/>
                <a:cs typeface="Arial" panose="020B0604020202020204" pitchFamily="34" charset="0"/>
              </a:rPr>
              <a:t>严重</a:t>
            </a:r>
            <a:endParaRPr kumimoji="0" lang="en-US" altLang="zh-CN" sz="1600" b="1" i="0" u="none" strike="noStrike" kern="0" cap="none" spc="0" normalizeH="0" baseline="0" noProof="0" dirty="0" smtClean="0">
              <a:ln>
                <a:noFill/>
              </a:ln>
              <a:solidFill>
                <a:srgbClr val="C80E47"/>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285750" marR="0" lvl="0" indent="-285750" algn="l" defTabSz="457200" rtl="0" eaLnBrk="1" fontAlgn="auto" latinLnBrk="0" hangingPunct="1">
              <a:lnSpc>
                <a:spcPct val="100000"/>
              </a:lnSpc>
              <a:spcBef>
                <a:spcPts val="600"/>
              </a:spcBef>
              <a:spcAft>
                <a:spcPts val="0"/>
              </a:spcAft>
              <a:buClr>
                <a:srgbClr val="C80E47"/>
              </a:buClr>
              <a:buSzTx/>
              <a:buFont typeface="Wingdings" panose="05000000000000000000" pitchFamily="2" charset="2"/>
              <a:buChar char="l"/>
              <a:tabLst/>
              <a:defRPr/>
            </a:pP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结直肠癌（</a:t>
            </a:r>
            <a:r>
              <a:rPr kumimoji="0" lang="en-CA"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CRC</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）发病率和死亡率分别位于中国恶性肿瘤第</a:t>
            </a:r>
            <a:r>
              <a:rPr kumimoji="0" lang="zh-CN"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二</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位和第五位，超世界平均水平且逐年上升。</a:t>
            </a:r>
            <a:r>
              <a:rPr kumimoji="0" lang="en-US" altLang="zh-CN" sz="12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2020</a:t>
            </a:r>
            <a:r>
              <a:rPr kumimoji="0" lang="zh-CN"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年中国</a:t>
            </a:r>
            <a:r>
              <a:rPr kumimoji="0" lang="en-CA" altLang="zh-CN" sz="12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CRC</a:t>
            </a:r>
            <a:r>
              <a:rPr kumimoji="0" lang="zh-CN"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新发病例</a:t>
            </a:r>
            <a:r>
              <a:rPr kumimoji="0" lang="en-US" altLang="zh-CN" sz="12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55.5</a:t>
            </a:r>
            <a:r>
              <a:rPr kumimoji="0" lang="zh-CN"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万，世标发病率为</a:t>
            </a:r>
            <a:r>
              <a:rPr kumimoji="0" lang="en-US" altLang="zh-CN" sz="12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23.9/10</a:t>
            </a:r>
            <a:r>
              <a:rPr kumimoji="0" lang="zh-CN"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万</a:t>
            </a:r>
            <a:r>
              <a:rPr kumimoji="0" lang="en-US" altLang="zh-CN" sz="1200" b="0" i="0" u="none" strike="noStrike" kern="1200" cap="none" spc="0" normalizeH="0" baseline="3000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1</a:t>
            </a:r>
            <a:r>
              <a:rPr kumimoji="0" lang="zh-CN"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CA" sz="12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五年</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存活率仅为</a:t>
            </a:r>
            <a:r>
              <a:rPr kumimoji="0" lang="en-CA"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32%</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，低于美国</a:t>
            </a:r>
            <a:r>
              <a:rPr kumimoji="0" lang="en-CA"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64%</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和欧洲</a:t>
            </a:r>
            <a:r>
              <a:rPr kumimoji="0" lang="en-CA"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41%</a:t>
            </a:r>
            <a:r>
              <a:rPr kumimoji="0" lang="en-CA" altLang="zh-CN" sz="1200" b="0" i="0" u="none" strike="noStrike" kern="1200" cap="none" spc="0" normalizeH="0" baseline="3000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2</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，表明治疗现状不理想。</a:t>
            </a:r>
            <a:endParaRPr kumimoji="0" lang="en-US"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285750" marR="0" lvl="0" indent="-285750" algn="l" defTabSz="457200" rtl="0" eaLnBrk="1" fontAlgn="auto" latinLnBrk="0" hangingPunct="1">
              <a:lnSpc>
                <a:spcPct val="100000"/>
              </a:lnSpc>
              <a:spcBef>
                <a:spcPts val="600"/>
              </a:spcBef>
              <a:spcAft>
                <a:spcPts val="0"/>
              </a:spcAft>
              <a:buClr>
                <a:srgbClr val="C80E47"/>
              </a:buClr>
              <a:buSzTx/>
              <a:buFont typeface="Wingdings" panose="05000000000000000000" pitchFamily="2" charset="2"/>
              <a:buChar char="l"/>
              <a:tabLst/>
              <a:defRPr/>
            </a:pP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约</a:t>
            </a:r>
            <a:r>
              <a:rPr kumimoji="0" lang="en-CA"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30%</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和</a:t>
            </a:r>
            <a:r>
              <a:rPr kumimoji="0" lang="en-CA"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40%</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患者在初诊时分别处于</a:t>
            </a:r>
            <a:r>
              <a:rPr kumimoji="0" lang="en-CA"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TNM III</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期和</a:t>
            </a:r>
            <a:r>
              <a:rPr kumimoji="0" lang="en-CA"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IV</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期，</a:t>
            </a:r>
            <a:r>
              <a:rPr kumimoji="0" lang="zh-CN"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约</a:t>
            </a:r>
            <a:r>
              <a:rPr kumimoji="0" lang="en-CA"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50-60%CRC</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患者发生转移</a:t>
            </a:r>
            <a:r>
              <a:rPr kumimoji="0" lang="en-US" altLang="zh-CN" sz="1200" b="0" i="0" u="none" strike="noStrike" kern="1200" cap="none" spc="0" normalizeH="0" baseline="3000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3</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。目前中国</a:t>
            </a:r>
            <a:r>
              <a:rPr kumimoji="0" lang="en-CA" altLang="zh-CN" sz="1200" b="0" i="0" u="none" strike="noStrike" kern="1200" cap="none" spc="0" normalizeH="0" baseline="0" noProof="0" dirty="0" err="1"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mCRC</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患者平均存活期仅</a:t>
            </a:r>
            <a:r>
              <a:rPr kumimoji="0" lang="en-CA"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2</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年</a:t>
            </a:r>
            <a:r>
              <a:rPr kumimoji="0" lang="en-CA" altLang="zh-CN" sz="1200" b="0" i="0" u="none" strike="noStrike" kern="1200" cap="none" spc="0" normalizeH="0" baseline="3000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4</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，严重影响患者生存率和生命质量</a:t>
            </a:r>
            <a:r>
              <a:rPr kumimoji="0" lang="en-CA" altLang="zh-CN" sz="1200" b="0" i="0" u="none" strike="noStrike" kern="1200" cap="none" spc="0" normalizeH="0" baseline="3000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5</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，带来巨大经济负担</a:t>
            </a:r>
            <a:r>
              <a:rPr kumimoji="0" lang="en-CA" altLang="zh-CN" sz="1200" b="0" i="0" u="none" strike="noStrike" kern="1200" cap="none" spc="0" normalizeH="0" baseline="3000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6</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en-US"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l" defTabSz="457200" rtl="0" eaLnBrk="1" fontAlgn="auto" latinLnBrk="0" hangingPunct="1">
              <a:lnSpc>
                <a:spcPct val="100000"/>
              </a:lnSpc>
              <a:spcBef>
                <a:spcPts val="1200"/>
              </a:spcBef>
              <a:spcAft>
                <a:spcPts val="0"/>
              </a:spcAft>
              <a:buClrTx/>
              <a:buSzTx/>
              <a:buFontTx/>
              <a:buNone/>
              <a:tabLst/>
              <a:defRPr/>
            </a:pPr>
            <a:r>
              <a:rPr kumimoji="0" lang="zh-CN" altLang="zh-CN" sz="1600" b="1" i="0" u="none" strike="noStrike" kern="0" cap="none" spc="0" normalizeH="0" baseline="0" noProof="0" dirty="0" smtClean="0">
                <a:ln>
                  <a:noFill/>
                </a:ln>
                <a:solidFill>
                  <a:srgbClr val="C80E47"/>
                </a:solidFill>
                <a:effectLst/>
                <a:uLnTx/>
                <a:uFillTx/>
                <a:latin typeface="微软雅黑" panose="020B0503020204020204" pitchFamily="34" charset="-122"/>
                <a:ea typeface="微软雅黑" panose="020B0503020204020204" pitchFamily="34" charset="-122"/>
                <a:cs typeface="Arial" panose="020B0604020202020204" pitchFamily="34" charset="0"/>
              </a:rPr>
              <a:t>结</a:t>
            </a:r>
            <a:r>
              <a:rPr kumimoji="0" lang="zh-CN" altLang="zh-CN" sz="1600" b="1" i="0" u="none" strike="noStrike" kern="0" cap="none" spc="0" normalizeH="0" baseline="0" noProof="0" dirty="0">
                <a:ln>
                  <a:noFill/>
                </a:ln>
                <a:solidFill>
                  <a:srgbClr val="C80E47"/>
                </a:solidFill>
                <a:effectLst/>
                <a:uLnTx/>
                <a:uFillTx/>
                <a:latin typeface="微软雅黑" panose="020B0503020204020204" pitchFamily="34" charset="-122"/>
                <a:ea typeface="微软雅黑" panose="020B0503020204020204" pitchFamily="34" charset="-122"/>
                <a:cs typeface="Arial" panose="020B0604020202020204" pitchFamily="34" charset="0"/>
              </a:rPr>
              <a:t>直肠癌</a:t>
            </a:r>
            <a:r>
              <a:rPr kumimoji="0" lang="zh-CN" altLang="zh-CN" sz="1600" b="1" i="0" u="none" strike="noStrike" kern="1200" cap="none" spc="0" normalizeH="0" baseline="0" noProof="0" dirty="0" smtClean="0">
                <a:ln>
                  <a:noFill/>
                </a:ln>
                <a:solidFill>
                  <a:srgbClr val="C80E47"/>
                </a:solidFill>
                <a:effectLst/>
                <a:uLnTx/>
                <a:uFillTx/>
                <a:latin typeface="微软雅黑" panose="020B0503020204020204" pitchFamily="34" charset="-122"/>
                <a:ea typeface="微软雅黑" panose="020B0503020204020204" pitchFamily="34" charset="-122"/>
                <a:cs typeface="+mn-cs"/>
              </a:rPr>
              <a:t>三线</a:t>
            </a:r>
            <a:r>
              <a:rPr kumimoji="0" lang="zh-CN" altLang="zh-CN" sz="1600" b="1" i="0" u="none" strike="noStrike" kern="1200" cap="none" spc="0" normalizeH="0" baseline="0" noProof="0" dirty="0">
                <a:ln>
                  <a:noFill/>
                </a:ln>
                <a:solidFill>
                  <a:srgbClr val="C80E47"/>
                </a:solidFill>
                <a:effectLst/>
                <a:uLnTx/>
                <a:uFillTx/>
                <a:latin typeface="微软雅黑" panose="020B0503020204020204" pitchFamily="34" charset="-122"/>
                <a:ea typeface="微软雅黑" panose="020B0503020204020204" pitchFamily="34" charset="-122"/>
                <a:cs typeface="+mn-cs"/>
              </a:rPr>
              <a:t>治疗方案选择有限，未满足需求显著且</a:t>
            </a:r>
            <a:r>
              <a:rPr kumimoji="0" lang="zh-CN" altLang="zh-CN" sz="1600" b="1" i="0" u="none" strike="noStrike" kern="1200" cap="none" spc="0" normalizeH="0" baseline="0" noProof="0" dirty="0" smtClean="0">
                <a:ln>
                  <a:noFill/>
                </a:ln>
                <a:solidFill>
                  <a:srgbClr val="C80E47"/>
                </a:solidFill>
                <a:effectLst/>
                <a:uLnTx/>
                <a:uFillTx/>
                <a:latin typeface="微软雅黑" panose="020B0503020204020204" pitchFamily="34" charset="-122"/>
                <a:ea typeface="微软雅黑" panose="020B0503020204020204" pitchFamily="34" charset="-122"/>
                <a:cs typeface="+mn-cs"/>
              </a:rPr>
              <a:t>迫切</a:t>
            </a:r>
            <a:endParaRPr kumimoji="0" lang="en-US" altLang="zh-CN" sz="1600" b="1" i="0" u="none" strike="noStrike" kern="1200" cap="none" spc="0" normalizeH="0" baseline="0" noProof="0" dirty="0" smtClean="0">
              <a:ln>
                <a:noFill/>
              </a:ln>
              <a:solidFill>
                <a:srgbClr val="C80E47"/>
              </a:solidFill>
              <a:effectLst/>
              <a:uLnTx/>
              <a:uFillTx/>
              <a:latin typeface="微软雅黑" panose="020B0503020204020204" pitchFamily="34" charset="-122"/>
              <a:ea typeface="微软雅黑" panose="020B0503020204020204" pitchFamily="34" charset="-122"/>
              <a:cs typeface="+mn-cs"/>
            </a:endParaRPr>
          </a:p>
          <a:p>
            <a:pPr marL="285750" indent="-285750">
              <a:spcBef>
                <a:spcPts val="600"/>
              </a:spcBef>
              <a:buClr>
                <a:srgbClr val="C80E47"/>
              </a:buClr>
              <a:buFont typeface="Wingdings" panose="05000000000000000000" pitchFamily="2" charset="2"/>
              <a:buChar char="l"/>
            </a:pPr>
            <a:r>
              <a:rPr kumimoji="0" lang="en-CA" altLang="zh-CN" sz="12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mCRC</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患者</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生存期的延长主要依靠多</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线的持续</a:t>
            </a: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药物</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治疗</a:t>
            </a:r>
            <a:r>
              <a:rPr lang="en-US" altLang="zh-CN" sz="1200" baseline="30000" dirty="0" smtClean="0">
                <a:solidFill>
                  <a:prstClr val="black"/>
                </a:solidFill>
                <a:latin typeface="微软雅黑" panose="020B0503020204020204" pitchFamily="34" charset="-122"/>
                <a:ea typeface="微软雅黑" panose="020B0503020204020204" pitchFamily="34" charset="-122"/>
              </a:rPr>
              <a:t>7</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457200" rtl="0" eaLnBrk="1" fontAlgn="auto" latinLnBrk="0" hangingPunct="1">
              <a:lnSpc>
                <a:spcPct val="100000"/>
              </a:lnSpc>
              <a:spcBef>
                <a:spcPts val="600"/>
              </a:spcBef>
              <a:spcAft>
                <a:spcPts val="0"/>
              </a:spcAft>
              <a:buClr>
                <a:srgbClr val="C80E47"/>
              </a:buClr>
              <a:buSzTx/>
              <a:buFont typeface="Wingdings" panose="05000000000000000000" pitchFamily="2" charset="2"/>
              <a:buChar char="l"/>
              <a:tabLst/>
              <a:defRPr/>
            </a:pPr>
            <a:r>
              <a:rPr kumimoji="0" lang="zh-CN"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经</a:t>
            </a:r>
            <a:r>
              <a:rPr kumimoji="0" lang="zh-CN" altLang="en-CA"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一</a:t>
            </a:r>
            <a:r>
              <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CA"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二线治疗</a:t>
            </a:r>
            <a:r>
              <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后进展的患者对已有药物存在一定耐药性，而三线</a:t>
            </a:r>
            <a:r>
              <a:rPr kumimoji="0" lang="zh-CN" altLang="en-CA"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治疗方案有限</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2019</a:t>
            </a:r>
            <a:r>
              <a:rPr kumimoji="0" lang="zh-CN"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版</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中国</a:t>
            </a:r>
            <a:r>
              <a:rPr kumimoji="0" lang="en-US"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CSCO</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指南</a:t>
            </a:r>
            <a:r>
              <a:rPr kumimoji="0" lang="en-US" altLang="zh-CN" sz="1200" b="0" i="0" u="none" strike="noStrike" kern="1200" cap="none" spc="0" normalizeH="0" baseline="3000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8</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提及</a:t>
            </a:r>
            <a:r>
              <a:rPr kumimoji="0" lang="zh-CN"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CA"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RAS</a:t>
            </a:r>
            <a:r>
              <a:rPr kumimoji="0" lang="zh-CN" altLang="en-CA"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和</a:t>
            </a:r>
            <a:r>
              <a:rPr kumimoji="0" lang="en-CA"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BRAF</a:t>
            </a:r>
            <a:r>
              <a:rPr kumimoji="0" lang="zh-CN" altLang="en-CA"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野生型</a:t>
            </a:r>
            <a:r>
              <a:rPr kumimoji="0" lang="en-CA" altLang="zh-CN" sz="12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mCRC</a:t>
            </a:r>
            <a:r>
              <a:rPr kumimoji="0" lang="zh-CN" altLang="en-CA"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患者可选择西妥昔单抗联合伊立替康</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或小分子</a:t>
            </a:r>
            <a:r>
              <a:rPr kumimoji="0" lang="zh-CN"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激酶抑制类</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药物</a:t>
            </a:r>
            <a:r>
              <a:rPr kumimoji="0" lang="zh-CN"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TKI</a:t>
            </a:r>
            <a:r>
              <a:rPr kumimoji="0" lang="zh-CN"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，即</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瑞戈非尼</a:t>
            </a:r>
            <a:r>
              <a:rPr kumimoji="0" lang="zh-CN" altLang="en-CA"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和呋喹替</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尼</a:t>
            </a:r>
            <a:r>
              <a:rPr kumimoji="0" lang="zh-CN"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CA"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RAS</a:t>
            </a:r>
            <a:r>
              <a:rPr kumimoji="0" lang="zh-CN" altLang="en-CA"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或</a:t>
            </a:r>
            <a:r>
              <a:rPr kumimoji="0" lang="en-CA"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BRAF</a:t>
            </a:r>
            <a:r>
              <a:rPr kumimoji="0" lang="zh-CN" altLang="en-CA"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突变型则</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只有</a:t>
            </a:r>
            <a:r>
              <a:rPr kumimoji="0" lang="en-US"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2</a:t>
            </a:r>
            <a:r>
              <a:rPr kumimoji="0" lang="zh-CN"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个</a:t>
            </a:r>
            <a:r>
              <a:rPr kumimoji="0" lang="en-US" altLang="zh-CN"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TKI</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285750" marR="0" lvl="0" indent="-285750" algn="l" defTabSz="457200" rtl="0" eaLnBrk="1" fontAlgn="auto" latinLnBrk="0" hangingPunct="1">
              <a:lnSpc>
                <a:spcPct val="100000"/>
              </a:lnSpc>
              <a:spcBef>
                <a:spcPts val="600"/>
              </a:spcBef>
              <a:spcAft>
                <a:spcPts val="0"/>
              </a:spcAft>
              <a:buClr>
                <a:srgbClr val="C80E47"/>
              </a:buClr>
              <a:buSzTx/>
              <a:buFont typeface="Wingdings" panose="05000000000000000000" pitchFamily="2" charset="2"/>
              <a:buChar char="l"/>
              <a:tabLst/>
              <a:defRPr/>
            </a:pP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瑞戈非尼</a:t>
            </a:r>
            <a:r>
              <a:rPr kumimoji="0" lang="zh-CN" altLang="en-CA"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和呋喹替尼的临床试验均</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显示</a:t>
            </a:r>
            <a:r>
              <a:rPr kumimoji="0" lang="en-US" altLang="zh-CN" sz="1200" b="0" i="0" u="none" strike="noStrike" kern="1200" cap="none" spc="0" normalizeH="0" baseline="3000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9</a:t>
            </a:r>
            <a:r>
              <a:rPr kumimoji="0" lang="zh-CN" altLang="en-US" sz="1200" b="0" i="0" u="none" strike="noStrike" kern="1200" cap="none" spc="0" normalizeH="0" baseline="3000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1200" b="0" i="0" u="none" strike="noStrike" kern="1200" cap="none" spc="0" normalizeH="0" baseline="3000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10</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CA"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65</a:t>
            </a:r>
            <a:r>
              <a:rPr kumimoji="0" lang="zh-CN" altLang="en-CA"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岁以上亚组患者没有统计学显著获益；前线接受过靶向治疗的亚组患者未在试验中做明确要求或没有统计学显著获益；靶向药物的作用机制对前线治疗积蓄不良反应或本身有高血压疾病的患者缺乏较优的安全价值。因此，扩充</a:t>
            </a:r>
            <a:r>
              <a:rPr kumimoji="0" lang="en-CA" altLang="zh-CN" sz="1200" b="0" i="0" u="none" strike="noStrike" kern="1200" cap="none" spc="0" normalizeH="0" baseline="0" noProof="0" dirty="0" err="1">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mCRC</a:t>
            </a:r>
            <a:r>
              <a:rPr kumimoji="0" lang="zh-CN" altLang="en-CA"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患者</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三线</a:t>
            </a:r>
            <a:r>
              <a:rPr kumimoji="0" lang="zh-CN"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及以后</a:t>
            </a:r>
            <a:r>
              <a:rPr kumimoji="0" lang="zh-CN" altLang="en-CA" sz="12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治疗</a:t>
            </a:r>
            <a:r>
              <a:rPr kumimoji="0" lang="zh-CN" altLang="en-CA"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rPr>
              <a:t>可选药物的多样性尤其重要。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4" name="图片 13"/>
          <p:cNvPicPr>
            <a:picLocks noChangeAspect="1"/>
          </p:cNvPicPr>
          <p:nvPr/>
        </p:nvPicPr>
        <p:blipFill>
          <a:blip r:embed="rId2"/>
          <a:stretch>
            <a:fillRect/>
          </a:stretch>
        </p:blipFill>
        <p:spPr>
          <a:xfrm>
            <a:off x="9563436" y="101600"/>
            <a:ext cx="4540847" cy="2584018"/>
          </a:xfrm>
          <a:prstGeom prst="rect">
            <a:avLst/>
          </a:prstGeom>
        </p:spPr>
      </p:pic>
      <p:pic>
        <p:nvPicPr>
          <p:cNvPr id="15" name="图片 14"/>
          <p:cNvPicPr>
            <a:picLocks noChangeAspect="1"/>
          </p:cNvPicPr>
          <p:nvPr/>
        </p:nvPicPr>
        <p:blipFill>
          <a:blip r:embed="rId3"/>
          <a:stretch>
            <a:fillRect/>
          </a:stretch>
        </p:blipFill>
        <p:spPr>
          <a:xfrm>
            <a:off x="9554260" y="2855584"/>
            <a:ext cx="4550023" cy="2572993"/>
          </a:xfrm>
          <a:prstGeom prst="rect">
            <a:avLst/>
          </a:prstGeom>
        </p:spPr>
      </p:pic>
      <p:graphicFrame>
        <p:nvGraphicFramePr>
          <p:cNvPr id="17" name="表格 16"/>
          <p:cNvGraphicFramePr>
            <a:graphicFrameLocks noGrp="1"/>
          </p:cNvGraphicFramePr>
          <p:nvPr>
            <p:extLst/>
          </p:nvPr>
        </p:nvGraphicFramePr>
        <p:xfrm>
          <a:off x="673075" y="991416"/>
          <a:ext cx="7536580" cy="480290"/>
        </p:xfrm>
        <a:graphic>
          <a:graphicData uri="http://schemas.openxmlformats.org/drawingml/2006/table">
            <a:tbl>
              <a:tblPr firstRow="1" bandRow="1">
                <a:tableStyleId>{5C22544A-7EE6-4342-B048-85BDC9FD1C3A}</a:tableStyleId>
              </a:tblPr>
              <a:tblGrid>
                <a:gridCol w="1884145">
                  <a:extLst>
                    <a:ext uri="{9D8B030D-6E8A-4147-A177-3AD203B41FA5}">
                      <a16:colId xmlns="" xmlns:a16="http://schemas.microsoft.com/office/drawing/2014/main" val="154663935"/>
                    </a:ext>
                  </a:extLst>
                </a:gridCol>
                <a:gridCol w="1884145">
                  <a:extLst>
                    <a:ext uri="{9D8B030D-6E8A-4147-A177-3AD203B41FA5}">
                      <a16:colId xmlns="" xmlns:a16="http://schemas.microsoft.com/office/drawing/2014/main" val="3655989440"/>
                    </a:ext>
                  </a:extLst>
                </a:gridCol>
                <a:gridCol w="1884145">
                  <a:extLst>
                    <a:ext uri="{9D8B030D-6E8A-4147-A177-3AD203B41FA5}">
                      <a16:colId xmlns="" xmlns:a16="http://schemas.microsoft.com/office/drawing/2014/main" val="2672426436"/>
                    </a:ext>
                  </a:extLst>
                </a:gridCol>
                <a:gridCol w="1884145">
                  <a:extLst>
                    <a:ext uri="{9D8B030D-6E8A-4147-A177-3AD203B41FA5}">
                      <a16:colId xmlns="" xmlns:a16="http://schemas.microsoft.com/office/drawing/2014/main" val="2082202115"/>
                    </a:ext>
                  </a:extLst>
                </a:gridCol>
              </a:tblGrid>
              <a:tr h="480290">
                <a:tc>
                  <a:txBody>
                    <a:bodyPr/>
                    <a:lstStyle/>
                    <a:p>
                      <a:pPr algn="ctr"/>
                      <a:r>
                        <a:rPr lang="zh-CN" altLang="en-US" sz="1600" dirty="0" smtClean="0">
                          <a:latin typeface="Arial" panose="020B0604020202020204" pitchFamily="34" charset="0"/>
                          <a:ea typeface="微软雅黑" panose="020B0503020204020204" pitchFamily="34" charset="-122"/>
                          <a:cs typeface="Arial" panose="020B0604020202020204" pitchFamily="34" charset="0"/>
                        </a:rPr>
                        <a:t>大陆地区发病率</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80E47"/>
                      </a:solidFill>
                      <a:prstDash val="solid"/>
                      <a:round/>
                      <a:headEnd type="none" w="med" len="med"/>
                      <a:tailEnd type="none" w="med" len="med"/>
                    </a:lnL>
                    <a:lnR w="12700" cap="flat" cmpd="sng" algn="ctr">
                      <a:solidFill>
                        <a:srgbClr val="C80E47"/>
                      </a:solidFill>
                      <a:prstDash val="solid"/>
                      <a:round/>
                      <a:headEnd type="none" w="med" len="med"/>
                      <a:tailEnd type="none" w="med" len="med"/>
                    </a:lnR>
                    <a:lnT w="12700" cap="flat" cmpd="sng" algn="ctr">
                      <a:solidFill>
                        <a:srgbClr val="C80E47"/>
                      </a:solidFill>
                      <a:prstDash val="solid"/>
                      <a:round/>
                      <a:headEnd type="none" w="med" len="med"/>
                      <a:tailEnd type="none" w="med" len="med"/>
                    </a:lnT>
                    <a:lnB w="12700" cap="flat" cmpd="sng" algn="ctr">
                      <a:solidFill>
                        <a:srgbClr val="C80E47"/>
                      </a:solidFill>
                      <a:prstDash val="solid"/>
                      <a:round/>
                      <a:headEnd type="none" w="med" len="med"/>
                      <a:tailEnd type="none" w="med" len="med"/>
                    </a:lnB>
                    <a:solidFill>
                      <a:srgbClr val="C80E47"/>
                    </a:solidFill>
                  </a:tcPr>
                </a:tc>
                <a:tc>
                  <a:txBody>
                    <a:bodyPr/>
                    <a:lstStyle/>
                    <a:p>
                      <a:pPr algn="ctr"/>
                      <a:r>
                        <a:rPr lang="en-US" altLang="zh-CN" sz="16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23.9/10</a:t>
                      </a:r>
                      <a:r>
                        <a:rPr lang="zh-CN" altLang="en-US" sz="16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6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80E47"/>
                      </a:solidFill>
                      <a:prstDash val="solid"/>
                      <a:round/>
                      <a:headEnd type="none" w="med" len="med"/>
                      <a:tailEnd type="none" w="med" len="med"/>
                    </a:lnL>
                    <a:lnR w="12700" cap="flat" cmpd="sng" algn="ctr">
                      <a:solidFill>
                        <a:srgbClr val="C80E47"/>
                      </a:solidFill>
                      <a:prstDash val="solid"/>
                      <a:round/>
                      <a:headEnd type="none" w="med" len="med"/>
                      <a:tailEnd type="none" w="med" len="med"/>
                    </a:lnR>
                    <a:lnT w="12700" cap="flat" cmpd="sng" algn="ctr">
                      <a:solidFill>
                        <a:srgbClr val="C80E47"/>
                      </a:solidFill>
                      <a:prstDash val="solid"/>
                      <a:round/>
                      <a:headEnd type="none" w="med" len="med"/>
                      <a:tailEnd type="none" w="med" len="med"/>
                    </a:lnT>
                    <a:lnB w="12700" cap="flat" cmpd="sng" algn="ctr">
                      <a:solidFill>
                        <a:srgbClr val="C80E47"/>
                      </a:solidFill>
                      <a:prstDash val="solid"/>
                      <a:round/>
                      <a:headEnd type="none" w="med" len="med"/>
                      <a:tailEnd type="none" w="med" len="med"/>
                    </a:lnB>
                    <a:solidFill>
                      <a:schemeClr val="bg1"/>
                    </a:solidFill>
                  </a:tcPr>
                </a:tc>
                <a:tc>
                  <a:txBody>
                    <a:bodyPr/>
                    <a:lstStyle/>
                    <a:p>
                      <a:pPr algn="ctr"/>
                      <a:r>
                        <a:rPr lang="zh-CN" altLang="en-US" sz="1600" dirty="0" smtClean="0">
                          <a:latin typeface="Arial" panose="020B0604020202020204" pitchFamily="34" charset="0"/>
                          <a:ea typeface="微软雅黑" panose="020B0503020204020204" pitchFamily="34" charset="-122"/>
                          <a:cs typeface="Arial" panose="020B0604020202020204" pitchFamily="34" charset="0"/>
                        </a:rPr>
                        <a:t>年发病患者总数</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80E47"/>
                      </a:solidFill>
                      <a:prstDash val="solid"/>
                      <a:round/>
                      <a:headEnd type="none" w="med" len="med"/>
                      <a:tailEnd type="none" w="med" len="med"/>
                    </a:lnL>
                    <a:lnR w="12700" cap="flat" cmpd="sng" algn="ctr">
                      <a:solidFill>
                        <a:srgbClr val="C80E47"/>
                      </a:solidFill>
                      <a:prstDash val="solid"/>
                      <a:round/>
                      <a:headEnd type="none" w="med" len="med"/>
                      <a:tailEnd type="none" w="med" len="med"/>
                    </a:lnR>
                    <a:lnT w="12700" cap="flat" cmpd="sng" algn="ctr">
                      <a:solidFill>
                        <a:srgbClr val="C80E47"/>
                      </a:solidFill>
                      <a:prstDash val="solid"/>
                      <a:round/>
                      <a:headEnd type="none" w="med" len="med"/>
                      <a:tailEnd type="none" w="med" len="med"/>
                    </a:lnT>
                    <a:lnB w="12700" cap="flat" cmpd="sng" algn="ctr">
                      <a:solidFill>
                        <a:srgbClr val="C80E47"/>
                      </a:solidFill>
                      <a:prstDash val="solid"/>
                      <a:round/>
                      <a:headEnd type="none" w="med" len="med"/>
                      <a:tailEnd type="none" w="med" len="med"/>
                    </a:lnB>
                    <a:solidFill>
                      <a:srgbClr val="C80E47"/>
                    </a:solidFill>
                  </a:tcPr>
                </a:tc>
                <a:tc>
                  <a:txBody>
                    <a:bodyPr/>
                    <a:lstStyle/>
                    <a:p>
                      <a:pPr algn="ctr"/>
                      <a:r>
                        <a:rPr lang="en-US" altLang="zh-CN" sz="16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55.5</a:t>
                      </a:r>
                      <a:r>
                        <a:rPr lang="zh-CN" altLang="en-US" sz="1600" dirty="0" smtClean="0">
                          <a:solidFill>
                            <a:schemeClr val="tx1"/>
                          </a:solidFill>
                          <a:latin typeface="Arial" panose="020B0604020202020204" pitchFamily="34" charset="0"/>
                          <a:ea typeface="微软雅黑" panose="020B0503020204020204" pitchFamily="34" charset="-122"/>
                          <a:cs typeface="Arial" panose="020B0604020202020204" pitchFamily="34" charset="0"/>
                        </a:rPr>
                        <a:t>万</a:t>
                      </a:r>
                      <a:endParaRPr lang="zh-CN" altLang="en-US" sz="16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80E47"/>
                      </a:solidFill>
                      <a:prstDash val="solid"/>
                      <a:round/>
                      <a:headEnd type="none" w="med" len="med"/>
                      <a:tailEnd type="none" w="med" len="med"/>
                    </a:lnL>
                    <a:lnR w="12700" cap="flat" cmpd="sng" algn="ctr">
                      <a:solidFill>
                        <a:srgbClr val="C80E47"/>
                      </a:solidFill>
                      <a:prstDash val="solid"/>
                      <a:round/>
                      <a:headEnd type="none" w="med" len="med"/>
                      <a:tailEnd type="none" w="med" len="med"/>
                    </a:lnR>
                    <a:lnT w="12700" cap="flat" cmpd="sng" algn="ctr">
                      <a:solidFill>
                        <a:srgbClr val="C80E47"/>
                      </a:solidFill>
                      <a:prstDash val="solid"/>
                      <a:round/>
                      <a:headEnd type="none" w="med" len="med"/>
                      <a:tailEnd type="none" w="med" len="med"/>
                    </a:lnT>
                    <a:lnB w="12700" cap="flat" cmpd="sng" algn="ctr">
                      <a:solidFill>
                        <a:srgbClr val="C80E47"/>
                      </a:solidFill>
                      <a:prstDash val="solid"/>
                      <a:round/>
                      <a:headEnd type="none" w="med" len="med"/>
                      <a:tailEnd type="none" w="med" len="med"/>
                    </a:lnB>
                    <a:solidFill>
                      <a:schemeClr val="bg1"/>
                    </a:solidFill>
                  </a:tcPr>
                </a:tc>
                <a:extLst>
                  <a:ext uri="{0D108BD9-81ED-4DB2-BD59-A6C34878D82A}">
                    <a16:rowId xmlns="" xmlns:a16="http://schemas.microsoft.com/office/drawing/2014/main" val="332005046"/>
                  </a:ext>
                </a:extLst>
              </a:tr>
            </a:tbl>
          </a:graphicData>
        </a:graphic>
      </p:graphicFrame>
      <p:grpSp>
        <p:nvGrpSpPr>
          <p:cNvPr id="16" name="组合 15"/>
          <p:cNvGrpSpPr/>
          <p:nvPr/>
        </p:nvGrpSpPr>
        <p:grpSpPr>
          <a:xfrm>
            <a:off x="0" y="4973"/>
            <a:ext cx="5595645" cy="225958"/>
            <a:chOff x="0" y="36216"/>
            <a:chExt cx="5595645" cy="225958"/>
          </a:xfrm>
        </p:grpSpPr>
        <p:sp>
          <p:nvSpPr>
            <p:cNvPr id="18" name="五边形 17"/>
            <p:cNvSpPr/>
            <p:nvPr/>
          </p:nvSpPr>
          <p:spPr>
            <a:xfrm>
              <a:off x="0" y="36216"/>
              <a:ext cx="1440000" cy="216000"/>
            </a:xfrm>
            <a:prstGeom prst="homePlate">
              <a:avLst/>
            </a:prstGeom>
            <a:solidFill>
              <a:srgbClr val="C80E47"/>
            </a:solidFill>
            <a:ln>
              <a:solidFill>
                <a:srgbClr val="C80E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01 </a:t>
              </a:r>
              <a:r>
                <a:rPr kumimoji="0" lang="zh-CN" altLang="en-US" sz="12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药品基本信息</a:t>
              </a:r>
              <a:endPar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燕尾形 25"/>
            <p:cNvSpPr/>
            <p:nvPr/>
          </p:nvSpPr>
          <p:spPr>
            <a:xfrm>
              <a:off x="1394914"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02 </a:t>
              </a:r>
              <a:r>
                <a:rPr kumimoji="0" lang="zh-CN" altLang="en-US"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安全性</a:t>
              </a:r>
              <a:endPar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7" name="燕尾形 26"/>
            <p:cNvSpPr/>
            <p:nvPr/>
          </p:nvSpPr>
          <p:spPr>
            <a:xfrm>
              <a:off x="2429828"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03 </a:t>
              </a:r>
              <a:r>
                <a:rPr kumimoji="0" lang="zh-CN" altLang="en-US"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有效性</a:t>
              </a:r>
              <a:endPar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8" name="燕尾形 27"/>
            <p:cNvSpPr/>
            <p:nvPr/>
          </p:nvSpPr>
          <p:spPr>
            <a:xfrm>
              <a:off x="3464742"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04 </a:t>
              </a:r>
              <a:r>
                <a:rPr kumimoji="0" lang="zh-CN" altLang="en-US"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创新性</a:t>
              </a:r>
              <a:endPar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9" name="燕尾形 28"/>
            <p:cNvSpPr/>
            <p:nvPr/>
          </p:nvSpPr>
          <p:spPr>
            <a:xfrm>
              <a:off x="4515645" y="46174"/>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05</a:t>
              </a:r>
              <a:r>
                <a:rPr kumimoji="0" lang="en-US" altLang="zh-CN" sz="1200" b="1" i="0" u="none" strike="noStrike" kern="1200" cap="none" spc="0" normalizeH="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zh-CN" altLang="en-US"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公平性</a:t>
              </a:r>
              <a:endPar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3822776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1295" y="240677"/>
            <a:ext cx="8229600" cy="566145"/>
          </a:xfrm>
        </p:spPr>
        <p:txBody>
          <a:bodyPr>
            <a:noAutofit/>
          </a:bodyPr>
          <a:lstStyle/>
          <a:p>
            <a:pPr defTabSz="685800">
              <a:lnSpc>
                <a:spcPts val="2100"/>
              </a:lnSpc>
              <a:spcBef>
                <a:spcPts val="0"/>
              </a:spcBef>
            </a:pPr>
            <a:r>
              <a:rPr lang="zh-CN" altLang="en-US" sz="1800" dirty="0" smtClean="0">
                <a:solidFill>
                  <a:schemeClr val="tx1"/>
                </a:solidFill>
                <a:latin typeface="Arial" charset="0"/>
                <a:ea typeface="Arial" charset="0"/>
                <a:cs typeface="Arial" charset="0"/>
              </a:rPr>
              <a:t>朗斯弗</a:t>
            </a:r>
            <a:r>
              <a:rPr lang="en-US" altLang="zh-CN" sz="1800" baseline="-25000" dirty="0" smtClean="0">
                <a:solidFill>
                  <a:schemeClr val="tx1"/>
                </a:solidFill>
                <a:latin typeface="Arial" panose="020B0604020202020204" pitchFamily="34" charset="0"/>
                <a:cs typeface="Arial" panose="020B0604020202020204" pitchFamily="34" charset="0"/>
              </a:rPr>
              <a:t>®</a:t>
            </a:r>
            <a:r>
              <a:rPr lang="zh-CN" altLang="en-US" sz="1800" dirty="0" smtClean="0">
                <a:solidFill>
                  <a:schemeClr val="tx1"/>
                </a:solidFill>
              </a:rPr>
              <a:t>安全性指标可控，不良事件类型不同于瑞戈非尼和呋喹替尼，</a:t>
            </a:r>
            <a:r>
              <a:rPr lang="en-US" altLang="zh-CN" sz="1800" dirty="0" smtClean="0">
                <a:solidFill>
                  <a:schemeClr val="tx1"/>
                </a:solidFill>
              </a:rPr>
              <a:t/>
            </a:r>
            <a:br>
              <a:rPr lang="en-US" altLang="zh-CN" sz="1800" dirty="0" smtClean="0">
                <a:solidFill>
                  <a:schemeClr val="tx1"/>
                </a:solidFill>
              </a:rPr>
            </a:br>
            <a:r>
              <a:rPr lang="zh-CN" altLang="en-US" sz="1800" dirty="0" smtClean="0">
                <a:solidFill>
                  <a:schemeClr val="tx1"/>
                </a:solidFill>
              </a:rPr>
              <a:t>对既往</a:t>
            </a:r>
            <a:r>
              <a:rPr lang="zh-CN" altLang="en-US" sz="1800" dirty="0">
                <a:solidFill>
                  <a:schemeClr val="tx1"/>
                </a:solidFill>
              </a:rPr>
              <a:t>蓄</a:t>
            </a:r>
            <a:r>
              <a:rPr lang="zh-CN" altLang="en-US" sz="1800" dirty="0" smtClean="0">
                <a:solidFill>
                  <a:schemeClr val="tx1"/>
                </a:solidFill>
              </a:rPr>
              <a:t>积的不良反应有较优安全价值</a:t>
            </a:r>
            <a:endParaRPr lang="en-US" altLang="zh-CN" sz="1800" dirty="0">
              <a:solidFill>
                <a:schemeClr val="tx1"/>
              </a:solidFill>
            </a:endParaRPr>
          </a:p>
        </p:txBody>
      </p:sp>
      <p:graphicFrame>
        <p:nvGraphicFramePr>
          <p:cNvPr id="13" name="表格 12"/>
          <p:cNvGraphicFramePr>
            <a:graphicFrameLocks noGrp="1"/>
          </p:cNvGraphicFramePr>
          <p:nvPr>
            <p:extLst>
              <p:ext uri="{D42A27DB-BD31-4B8C-83A1-F6EECF244321}">
                <p14:modId xmlns:p14="http://schemas.microsoft.com/office/powerpoint/2010/main" val="3534991937"/>
              </p:ext>
            </p:extLst>
          </p:nvPr>
        </p:nvGraphicFramePr>
        <p:xfrm>
          <a:off x="3051559" y="908981"/>
          <a:ext cx="5760000" cy="2194560"/>
        </p:xfrm>
        <a:graphic>
          <a:graphicData uri="http://schemas.openxmlformats.org/drawingml/2006/table">
            <a:tbl>
              <a:tblPr firstRow="1" bandRow="1">
                <a:tableStyleId>{5C22544A-7EE6-4342-B048-85BDC9FD1C3A}</a:tableStyleId>
              </a:tblPr>
              <a:tblGrid>
                <a:gridCol w="864000">
                  <a:extLst>
                    <a:ext uri="{9D8B030D-6E8A-4147-A177-3AD203B41FA5}">
                      <a16:colId xmlns="" xmlns:a16="http://schemas.microsoft.com/office/drawing/2014/main" val="20000"/>
                    </a:ext>
                  </a:extLst>
                </a:gridCol>
                <a:gridCol w="1944000">
                  <a:extLst>
                    <a:ext uri="{9D8B030D-6E8A-4147-A177-3AD203B41FA5}">
                      <a16:colId xmlns="" xmlns:a16="http://schemas.microsoft.com/office/drawing/2014/main" val="20001"/>
                    </a:ext>
                  </a:extLst>
                </a:gridCol>
                <a:gridCol w="1152000">
                  <a:extLst>
                    <a:ext uri="{9D8B030D-6E8A-4147-A177-3AD203B41FA5}">
                      <a16:colId xmlns="" xmlns:a16="http://schemas.microsoft.com/office/drawing/2014/main" val="20002"/>
                    </a:ext>
                  </a:extLst>
                </a:gridCol>
                <a:gridCol w="1800000">
                  <a:extLst>
                    <a:ext uri="{9D8B030D-6E8A-4147-A177-3AD203B41FA5}">
                      <a16:colId xmlns="" xmlns:a16="http://schemas.microsoft.com/office/drawing/2014/main" val="20003"/>
                    </a:ext>
                  </a:extLst>
                </a:gridCol>
              </a:tblGrid>
              <a:tr h="362212">
                <a:tc>
                  <a:txBody>
                    <a:bodyPr/>
                    <a:lstStyle/>
                    <a:p>
                      <a:pPr algn="ctr">
                        <a:spcBef>
                          <a:spcPts val="0"/>
                        </a:spcBef>
                        <a:spcAft>
                          <a:spcPts val="0"/>
                        </a:spcAft>
                      </a:pPr>
                      <a:r>
                        <a:rPr lang="en-US" altLang="zh-CN" sz="1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III</a:t>
                      </a:r>
                      <a:r>
                        <a:rPr lang="zh-CN" altLang="en-US" sz="1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期临床</a:t>
                      </a:r>
                      <a:endParaRPr lang="en-US" altLang="zh-CN" sz="1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0"/>
                        </a:spcBef>
                        <a:spcAft>
                          <a:spcPts val="0"/>
                        </a:spcAft>
                      </a:pPr>
                      <a:r>
                        <a:rPr lang="zh-CN" altLang="en-US" sz="1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研究</a:t>
                      </a:r>
                      <a:endPar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a:txBody>
                    <a:bodyPr/>
                    <a:lstStyle/>
                    <a:p>
                      <a:pPr algn="ctr">
                        <a:spcBef>
                          <a:spcPts val="0"/>
                        </a:spcBef>
                        <a:spcAft>
                          <a:spcPts val="0"/>
                        </a:spcAft>
                      </a:pPr>
                      <a:r>
                        <a:rPr lang="zh-CN" alt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rPr>
                        <a:t>常见三级及以上</a:t>
                      </a:r>
                      <a:r>
                        <a:rPr lang="en-US" altLang="zh-CN" sz="1000" b="1" dirty="0">
                          <a:solidFill>
                            <a:schemeClr val="bg1"/>
                          </a:solidFill>
                          <a:latin typeface="Arial" panose="020B0604020202020204" pitchFamily="34" charset="0"/>
                          <a:ea typeface="微软雅黑" panose="020B0503020204020204" pitchFamily="34" charset="-122"/>
                          <a:cs typeface="Arial" panose="020B0604020202020204" pitchFamily="34" charset="0"/>
                        </a:rPr>
                        <a:t>AE</a:t>
                      </a:r>
                      <a:r>
                        <a:rPr lang="zh-CN" alt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1000" b="1" dirty="0">
                          <a:solidFill>
                            <a:schemeClr val="bg1"/>
                          </a:solidFill>
                          <a:latin typeface="Arial" panose="020B0604020202020204" pitchFamily="34" charset="0"/>
                          <a:ea typeface="微软雅黑" panose="020B0503020204020204" pitchFamily="34" charset="-122"/>
                          <a:cs typeface="Arial" panose="020B0604020202020204" pitchFamily="34" charset="0"/>
                        </a:rPr>
                        <a:t>≥5%</a:t>
                      </a:r>
                      <a:r>
                        <a:rPr lang="zh-CN" alt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a:txBody>
                    <a:bodyPr/>
                    <a:lstStyle/>
                    <a:p>
                      <a:pPr algn="ctr">
                        <a:spcBef>
                          <a:spcPts val="0"/>
                        </a:spcBef>
                        <a:spcAft>
                          <a:spcPts val="0"/>
                        </a:spcAft>
                      </a:pPr>
                      <a:r>
                        <a:rPr lang="en-US" altLang="zh-CN" sz="1000" b="1" dirty="0">
                          <a:solidFill>
                            <a:schemeClr val="bg1"/>
                          </a:solidFill>
                          <a:latin typeface="Arial" panose="020B0604020202020204" pitchFamily="34" charset="0"/>
                          <a:ea typeface="微软雅黑" panose="020B0503020204020204" pitchFamily="34" charset="-122"/>
                          <a:cs typeface="Arial" panose="020B0604020202020204" pitchFamily="34" charset="0"/>
                        </a:rPr>
                        <a:t>AE</a:t>
                      </a:r>
                      <a:r>
                        <a:rPr lang="zh-CN" alt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rPr>
                        <a:t>导致治疗组</a:t>
                      </a:r>
                      <a:r>
                        <a:rPr lang="zh-CN" altLang="en-US"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的</a:t>
                      </a:r>
                      <a:endParaRPr lang="en-US" altLang="zh-CN"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ctr">
                        <a:spcBef>
                          <a:spcPts val="0"/>
                        </a:spcBef>
                        <a:spcAft>
                          <a:spcPts val="0"/>
                        </a:spcAft>
                      </a:pPr>
                      <a:r>
                        <a:rPr lang="zh-CN" altLang="en-US"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停</a:t>
                      </a:r>
                      <a:r>
                        <a:rPr lang="zh-CN" alt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rPr>
                        <a:t>药比例</a:t>
                      </a:r>
                      <a:endParaRPr 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a:txBody>
                    <a:bodyPr/>
                    <a:lstStyle/>
                    <a:p>
                      <a:pPr algn="ctr">
                        <a:spcBef>
                          <a:spcPts val="0"/>
                        </a:spcBef>
                        <a:spcAft>
                          <a:spcPts val="0"/>
                        </a:spcAft>
                      </a:pPr>
                      <a:r>
                        <a:rPr lang="zh-CN" alt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rPr>
                        <a:t>治疗过程中的严重</a:t>
                      </a:r>
                      <a:r>
                        <a:rPr lang="en-US" altLang="zh-CN"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AE</a:t>
                      </a:r>
                      <a:r>
                        <a:rPr lang="zh-CN" altLang="en-US"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发生率</a:t>
                      </a:r>
                      <a:endParaRPr lang="en-US" altLang="zh-CN" sz="1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ctr">
                        <a:spcBef>
                          <a:spcPts val="0"/>
                        </a:spcBef>
                        <a:spcAft>
                          <a:spcPts val="0"/>
                        </a:spcAft>
                      </a:pPr>
                      <a:r>
                        <a:rPr lang="zh-CN" alt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rPr>
                        <a:t>（治疗组 </a:t>
                      </a:r>
                      <a:r>
                        <a:rPr lang="en-US" altLang="zh-CN" sz="1000" b="1" dirty="0">
                          <a:solidFill>
                            <a:schemeClr val="bg1"/>
                          </a:solidFill>
                          <a:latin typeface="Arial" panose="020B0604020202020204" pitchFamily="34" charset="0"/>
                          <a:ea typeface="微软雅黑" panose="020B0503020204020204" pitchFamily="34" charset="-122"/>
                          <a:cs typeface="Arial" panose="020B0604020202020204" pitchFamily="34" charset="0"/>
                        </a:rPr>
                        <a:t>vs.</a:t>
                      </a:r>
                      <a:r>
                        <a:rPr lang="en-US" altLang="zh-CN" sz="1000" b="1" baseline="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zh-CN" altLang="en-US" sz="1000" b="1" baseline="0" dirty="0">
                          <a:solidFill>
                            <a:schemeClr val="bg1"/>
                          </a:solidFill>
                          <a:latin typeface="Arial" panose="020B0604020202020204" pitchFamily="34" charset="0"/>
                          <a:ea typeface="微软雅黑" panose="020B0503020204020204" pitchFamily="34" charset="-122"/>
                          <a:cs typeface="Arial" panose="020B0604020202020204" pitchFamily="34" charset="0"/>
                        </a:rPr>
                        <a:t>对照组）</a:t>
                      </a:r>
                      <a:endParaRPr 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extLst>
                  <a:ext uri="{0D108BD9-81ED-4DB2-BD59-A6C34878D82A}">
                    <a16:rowId xmlns="" xmlns:a16="http://schemas.microsoft.com/office/drawing/2014/main" val="10000"/>
                  </a:ext>
                </a:extLst>
              </a:tr>
              <a:tr h="47625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000" b="1"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TERRA</a:t>
                      </a:r>
                      <a:r>
                        <a:rPr kumimoji="0" lang="en-US" altLang="zh-CN" sz="1000" b="0" i="0" u="none" strike="noStrike" cap="none" normalizeH="0" baseline="3000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11</a:t>
                      </a:r>
                      <a:endParaRPr kumimoji="0" lang="en-US" altLang="en-US" sz="1000" b="0" i="0" u="none" strike="noStrike" cap="none" normalizeH="0" baseline="3000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000" b="1"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朗斯弗</a:t>
                      </a:r>
                      <a:r>
                        <a:rPr kumimoji="0" lang="en-US" altLang="zh-CN" sz="1000" b="1" i="0" u="none" strike="noStrike" cap="none" normalizeH="0" baseline="-2500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000" b="0"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vs </a:t>
                      </a:r>
                      <a:r>
                        <a:rPr kumimoji="0" lang="zh-CN" altLang="en-US" sz="1000" b="0"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安慰剂</a:t>
                      </a:r>
                      <a:endParaRPr kumimoji="0" lang="en-US" altLang="en-US" sz="1000" b="0"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000" b="0" kern="120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中性粒细胞减少症，白细胞减少症，贫血，</a:t>
                      </a:r>
                      <a:r>
                        <a:rPr lang="en-CA" altLang="zh-CN" sz="1000" b="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 </a:t>
                      </a:r>
                      <a:r>
                        <a:rPr lang="zh-CN" altLang="en-US" sz="1000" b="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淋巴细胞减少症，总胆红素增加</a:t>
                      </a:r>
                      <a:endPar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algn="ctr">
                        <a:spcBef>
                          <a:spcPts val="0"/>
                        </a:spcBef>
                        <a:spcAft>
                          <a:spcPts val="0"/>
                        </a:spcAft>
                      </a:pPr>
                      <a:r>
                        <a:rPr lang="en-US" sz="1200" b="1" dirty="0">
                          <a:solidFill>
                            <a:srgbClr val="C72C56"/>
                          </a:solidFill>
                          <a:latin typeface="Arial" panose="020B0604020202020204" pitchFamily="34" charset="0"/>
                          <a:ea typeface="微软雅黑" panose="020B0503020204020204" pitchFamily="34" charset="-122"/>
                          <a:cs typeface="Arial" panose="020B0604020202020204" pitchFamily="34" charset="0"/>
                        </a:rPr>
                        <a:t>10%</a:t>
                      </a: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algn="ctr">
                        <a:spcBef>
                          <a:spcPts val="0"/>
                        </a:spcBef>
                        <a:spcAft>
                          <a:spcPts val="0"/>
                        </a:spcAft>
                      </a:pPr>
                      <a:r>
                        <a:rPr 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23.2%</a:t>
                      </a:r>
                      <a:r>
                        <a:rPr lang="en-US" sz="1000" b="0" baseline="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 vs. </a:t>
                      </a:r>
                      <a:r>
                        <a:rPr lang="en-US" sz="1000" b="0" baseline="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23.</a:t>
                      </a:r>
                      <a:r>
                        <a:rPr lang="en-US" sz="1000" b="0" baseline="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0</a:t>
                      </a:r>
                      <a:r>
                        <a:rPr lang="en-US" sz="1000" b="0" baseline="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p>
                    <a:p>
                      <a:pPr algn="ctr">
                        <a:spcBef>
                          <a:spcPts val="0"/>
                        </a:spcBef>
                        <a:spcAft>
                          <a:spcPts val="0"/>
                        </a:spcAft>
                      </a:pPr>
                      <a:r>
                        <a:rPr lang="zh-CN" altLang="en-US" sz="1200" b="1" baseline="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baseline="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=-0.2%</a:t>
                      </a:r>
                      <a:r>
                        <a:rPr lang="zh-CN" altLang="en-US" sz="1200" b="1" baseline="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a:t>
                      </a:r>
                      <a:endParaRPr lang="en-US" sz="1200" b="1" dirty="0">
                        <a:solidFill>
                          <a:srgbClr val="C72C56"/>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extLst>
                  <a:ext uri="{0D108BD9-81ED-4DB2-BD59-A6C34878D82A}">
                    <a16:rowId xmlns="" xmlns:a16="http://schemas.microsoft.com/office/drawing/2014/main" val="10001"/>
                  </a:ext>
                </a:extLst>
              </a:tr>
              <a:tr h="5797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000" b="1"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CONCUR</a:t>
                      </a:r>
                      <a:r>
                        <a:rPr kumimoji="0" lang="en-US" altLang="en-US" sz="1000" b="0" i="0" u="none" strike="noStrike" cap="none" normalizeH="0" baseline="3000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000" b="1"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瑞戈非尼</a:t>
                      </a:r>
                      <a:endParaRPr kumimoji="0" lang="en-US" altLang="zh-CN" sz="1000" b="1"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000" b="0"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vs </a:t>
                      </a:r>
                      <a:r>
                        <a:rPr kumimoji="0" lang="zh-CN" altLang="en-US" sz="1000" b="0"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安慰剂</a:t>
                      </a:r>
                      <a:endParaRPr kumimoji="0" lang="en-US" altLang="en-US" sz="1000" b="0" i="0" u="none" strike="noStrike" cap="none" normalizeH="0" baseline="3000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algn="ctr">
                        <a:spcBef>
                          <a:spcPts val="0"/>
                        </a:spcBef>
                        <a:spcAft>
                          <a:spcPts val="0"/>
                        </a:spcAft>
                      </a:pPr>
                      <a:r>
                        <a:rPr lang="zh-CN" altLang="en-US" sz="1000" b="0" kern="120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高血压，手足皮肤反应，</a:t>
                      </a:r>
                      <a:endParaRPr lang="en-US" altLang="zh-CN" sz="1000" b="0" kern="120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p>
                      <a:pPr algn="ctr">
                        <a:spcBef>
                          <a:spcPts val="0"/>
                        </a:spcBef>
                        <a:spcAft>
                          <a:spcPts val="0"/>
                        </a:spcAft>
                      </a:pPr>
                      <a:r>
                        <a:rPr lang="zh-CN" altLang="en-US" sz="1000" b="0" kern="120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高胆红素血症，丙氨酸氨基转移酶升高，低磷酸血症，</a:t>
                      </a:r>
                      <a:r>
                        <a:rPr lang="zh-CN" altLang="en-US" sz="1000" b="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天冬氨酸氨基转移酶升高</a:t>
                      </a:r>
                      <a:endPar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algn="ctr">
                        <a:spcBef>
                          <a:spcPts val="0"/>
                        </a:spcBef>
                        <a:spcAft>
                          <a:spcPts val="0"/>
                        </a:spcAft>
                      </a:pPr>
                      <a:r>
                        <a:rPr 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14%</a:t>
                      </a: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algn="ctr">
                        <a:spcBef>
                          <a:spcPts val="0"/>
                        </a:spcBef>
                        <a:spcAft>
                          <a:spcPts val="0"/>
                        </a:spcAft>
                      </a:pPr>
                      <a:r>
                        <a:rPr 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32%</a:t>
                      </a:r>
                      <a:r>
                        <a:rPr lang="en-US" sz="1000" b="0" baseline="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 vs. 26</a:t>
                      </a:r>
                      <a:r>
                        <a:rPr lang="en-US" sz="1000" b="0" baseline="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p>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0" baseline="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1000" b="0" baseline="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=6%</a:t>
                      </a:r>
                      <a:r>
                        <a:rPr lang="zh-CN" altLang="en-US" sz="1000" b="0" baseline="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endParaRPr 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6221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000" b="1"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FRESCO</a:t>
                      </a:r>
                      <a:r>
                        <a:rPr kumimoji="0" lang="en-US" altLang="zh-CN" sz="1000" b="0" i="0" u="none" strike="noStrike" cap="none" normalizeH="0" baseline="3000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10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000" b="1"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呋喹替尼</a:t>
                      </a:r>
                      <a:endParaRPr kumimoji="0" lang="en-US" altLang="zh-CN" sz="1000" b="1"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000" b="0"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vs </a:t>
                      </a:r>
                      <a:r>
                        <a:rPr kumimoji="0" lang="zh-CN" altLang="en-US" sz="1000" b="0" i="0" u="none" strike="noStrike" cap="none" normalizeH="0" baseline="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安慰剂</a:t>
                      </a:r>
                      <a:endParaRPr kumimoji="0" lang="en-US" altLang="en-US" sz="1000" b="0" i="0" u="none" strike="noStrike" cap="none" normalizeH="0" baseline="30000" dirty="0" smtClean="0">
                        <a:ln>
                          <a:noFill/>
                        </a:ln>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000" b="0" kern="120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高血压，</a:t>
                      </a:r>
                      <a:endParaRPr lang="en-US" altLang="zh-CN" sz="1000" b="0" kern="120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000" b="0" kern="120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手足皮肤反应等</a:t>
                      </a:r>
                      <a:endPar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algn="ctr">
                        <a:spcBef>
                          <a:spcPts val="0"/>
                        </a:spcBef>
                        <a:spcAft>
                          <a:spcPts val="0"/>
                        </a:spcAft>
                      </a:pPr>
                      <a:r>
                        <a:rPr 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15%</a:t>
                      </a: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algn="ctr">
                        <a:spcBef>
                          <a:spcPts val="0"/>
                        </a:spcBef>
                        <a:spcAft>
                          <a:spcPts val="0"/>
                        </a:spcAft>
                      </a:pPr>
                      <a:r>
                        <a:rPr lang="en-US"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15.5</a:t>
                      </a:r>
                      <a:r>
                        <a:rPr 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 vs. 5.8</a:t>
                      </a:r>
                      <a:r>
                        <a:rPr lang="en-US"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p>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0" baseline="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1000" b="0" baseline="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=9.7%</a:t>
                      </a:r>
                      <a:r>
                        <a:rPr lang="zh-CN" altLang="en-US" sz="1000" b="0" baseline="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endParaRPr 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331692270"/>
              </p:ext>
            </p:extLst>
          </p:nvPr>
        </p:nvGraphicFramePr>
        <p:xfrm>
          <a:off x="3051559" y="3239563"/>
          <a:ext cx="5760000" cy="1396582"/>
        </p:xfrm>
        <a:graphic>
          <a:graphicData uri="http://schemas.openxmlformats.org/drawingml/2006/table">
            <a:tbl>
              <a:tblPr firstRow="1" bandRow="1">
                <a:tableStyleId>{5DA37D80-6434-44D0-A028-1B22A696006F}</a:tableStyleId>
              </a:tblPr>
              <a:tblGrid>
                <a:gridCol w="864000">
                  <a:extLst>
                    <a:ext uri="{9D8B030D-6E8A-4147-A177-3AD203B41FA5}">
                      <a16:colId xmlns="" xmlns:a16="http://schemas.microsoft.com/office/drawing/2014/main" val="1793285607"/>
                    </a:ext>
                  </a:extLst>
                </a:gridCol>
                <a:gridCol w="756000">
                  <a:extLst>
                    <a:ext uri="{9D8B030D-6E8A-4147-A177-3AD203B41FA5}">
                      <a16:colId xmlns="" xmlns:a16="http://schemas.microsoft.com/office/drawing/2014/main" val="876489496"/>
                    </a:ext>
                  </a:extLst>
                </a:gridCol>
                <a:gridCol w="1872000">
                  <a:extLst>
                    <a:ext uri="{9D8B030D-6E8A-4147-A177-3AD203B41FA5}">
                      <a16:colId xmlns="" xmlns:a16="http://schemas.microsoft.com/office/drawing/2014/main" val="3898049247"/>
                    </a:ext>
                  </a:extLst>
                </a:gridCol>
                <a:gridCol w="720000">
                  <a:extLst>
                    <a:ext uri="{9D8B030D-6E8A-4147-A177-3AD203B41FA5}">
                      <a16:colId xmlns="" xmlns:a16="http://schemas.microsoft.com/office/drawing/2014/main" val="2801404496"/>
                    </a:ext>
                  </a:extLst>
                </a:gridCol>
                <a:gridCol w="720000">
                  <a:extLst>
                    <a:ext uri="{9D8B030D-6E8A-4147-A177-3AD203B41FA5}">
                      <a16:colId xmlns="" xmlns:a16="http://schemas.microsoft.com/office/drawing/2014/main" val="2688468840"/>
                    </a:ext>
                  </a:extLst>
                </a:gridCol>
                <a:gridCol w="828000">
                  <a:extLst>
                    <a:ext uri="{9D8B030D-6E8A-4147-A177-3AD203B41FA5}">
                      <a16:colId xmlns="" xmlns:a16="http://schemas.microsoft.com/office/drawing/2014/main" val="2881806403"/>
                    </a:ext>
                  </a:extLst>
                </a:gridCol>
              </a:tblGrid>
              <a:tr h="349543">
                <a:tc>
                  <a:txBody>
                    <a:bodyPr/>
                    <a:lstStyle/>
                    <a:p>
                      <a:pPr algn="ctr">
                        <a:lnSpc>
                          <a:spcPct val="100000"/>
                        </a:lnSpc>
                      </a:pPr>
                      <a:r>
                        <a:rPr lang="zh-CN" altLang="en-US"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真是世界</a:t>
                      </a:r>
                      <a:endParaRPr lang="en-US" altLang="zh-CN"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ctr">
                        <a:lnSpc>
                          <a:spcPct val="100000"/>
                        </a:lnSpc>
                      </a:pPr>
                      <a:r>
                        <a:rPr lang="zh-CN" altLang="en-US"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研究</a:t>
                      </a:r>
                      <a:endParaRPr lang="en-US" altLang="zh-CN"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a:txBody>
                    <a:bodyPr/>
                    <a:lstStyle/>
                    <a:p>
                      <a:pPr algn="ctr">
                        <a:lnSpc>
                          <a:spcPct val="100000"/>
                        </a:lnSpc>
                      </a:pPr>
                      <a:r>
                        <a:rPr lang="zh-CN" altLang="en-US"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患者数</a:t>
                      </a:r>
                      <a:endParaRPr lang="en-US" altLang="zh-CN"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ctr">
                        <a:lnSpc>
                          <a:spcPct val="100000"/>
                        </a:lnSpc>
                      </a:pPr>
                      <a:r>
                        <a:rPr lang="en-US" altLang="zh-CN" sz="800" b="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zh-CN" altLang="en-US" sz="800" b="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研究时间</a:t>
                      </a:r>
                      <a:r>
                        <a:rPr lang="en-US" altLang="zh-CN" sz="800" b="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8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研究终点</a:t>
                      </a:r>
                      <a:endParaRPr lang="zh-CN" alt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朗斯弗</a:t>
                      </a:r>
                      <a:r>
                        <a:rPr lang="en-US" altLang="zh-CN" sz="1000" b="1" baseline="-250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瑞戈非尼</a:t>
                      </a:r>
                      <a:endParaRPr lang="zh-CN" alt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a:txBody>
                    <a:bodyPr/>
                    <a:lstStyle/>
                    <a:p>
                      <a:pPr algn="ctr">
                        <a:lnSpc>
                          <a:spcPct val="100000"/>
                        </a:lnSpc>
                      </a:pPr>
                      <a:r>
                        <a:rPr lang="en-US" altLang="zh-CN" sz="1000" b="1" kern="12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p</a:t>
                      </a:r>
                      <a:r>
                        <a:rPr lang="zh-CN" altLang="en-US" sz="1000" b="1" kern="12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值</a:t>
                      </a:r>
                      <a:endParaRPr lang="zh-CN" altLang="en-US" sz="1000" b="1" kern="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extLst>
                  <a:ext uri="{0D108BD9-81ED-4DB2-BD59-A6C34878D82A}">
                    <a16:rowId xmlns="" xmlns:a16="http://schemas.microsoft.com/office/drawing/2014/main" val="157321112"/>
                  </a:ext>
                </a:extLst>
              </a:tr>
              <a:tr h="209726">
                <a:tc rowSpan="2">
                  <a:txBody>
                    <a:bodyPr/>
                    <a:lstStyle/>
                    <a:p>
                      <a:pPr algn="ctr">
                        <a:lnSpc>
                          <a:spcPct val="100000"/>
                        </a:lnSpc>
                      </a:pP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SHS</a:t>
                      </a:r>
                      <a:r>
                        <a:rPr lang="en-US" altLang="zh-CN" sz="1000" baseline="30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12</a:t>
                      </a:r>
                    </a:p>
                    <a:p>
                      <a:pPr algn="ctr">
                        <a:lnSpc>
                          <a:spcPct val="100000"/>
                        </a:lnSpc>
                      </a:pPr>
                      <a:r>
                        <a:rPr lang="en-US" altLang="zh-CN" sz="1000" baseline="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2018</a:t>
                      </a:r>
                      <a:endParaRPr lang="zh-CN" altLang="en-US" sz="1000" baseline="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rowSpan="2">
                  <a:txBody>
                    <a:bodyPr/>
                    <a:lstStyle/>
                    <a:p>
                      <a:pPr algn="ctr">
                        <a:lnSpc>
                          <a:spcPct val="100000"/>
                        </a:lnSpc>
                      </a:pPr>
                      <a:r>
                        <a:rPr lang="en-US" altLang="zh-CN" sz="1000" b="1"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3,055</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8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(2014.10-2016.7)</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用药依从性</a:t>
                      </a: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(MRR</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80%)*</a:t>
                      </a: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84.5%</a:t>
                      </a: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74.0%</a:t>
                      </a: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p</a:t>
                      </a:r>
                      <a:r>
                        <a:rPr lang="zh-CN" altLang="en-US"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a:t>
                      </a: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0.001</a:t>
                      </a: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2533443382"/>
                  </a:ext>
                </a:extLst>
              </a:tr>
              <a:tr h="256331">
                <a:tc vMerge="1">
                  <a:txBody>
                    <a:bodyPr/>
                    <a:lstStyle/>
                    <a:p>
                      <a:pPr algn="ctr">
                        <a:lnSpc>
                          <a:spcPts val="1200"/>
                        </a:lnSpc>
                      </a:pPr>
                      <a:endParaRPr lang="zh-CN" altLang="en-US" sz="1000" baseline="30000" dirty="0">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D64A75"/>
                      </a:solidFill>
                      <a:prstDash val="solid"/>
                      <a:round/>
                      <a:headEnd type="none" w="med" len="med"/>
                      <a:tailEnd type="none" w="med" len="med"/>
                    </a:lnL>
                    <a:lnR w="12700" cap="flat" cmpd="sng" algn="ctr">
                      <a:solidFill>
                        <a:srgbClr val="D64A75"/>
                      </a:solidFill>
                      <a:prstDash val="solid"/>
                      <a:round/>
                      <a:headEnd type="none" w="med" len="med"/>
                      <a:tailEnd type="none" w="med" len="med"/>
                    </a:lnR>
                    <a:lnT w="12700" cap="flat" cmpd="sng" algn="ctr">
                      <a:solidFill>
                        <a:srgbClr val="D64A75"/>
                      </a:solidFill>
                      <a:prstDash val="solid"/>
                      <a:round/>
                      <a:headEnd type="none" w="med" len="med"/>
                      <a:tailEnd type="none" w="med" len="med"/>
                    </a:lnT>
                    <a:lnB w="12700" cap="flat" cmpd="sng" algn="ctr">
                      <a:solidFill>
                        <a:srgbClr val="D64A75"/>
                      </a:solidFill>
                      <a:prstDash val="solid"/>
                      <a:round/>
                      <a:headEnd type="none" w="med" len="med"/>
                      <a:tailEnd type="none" w="med" len="med"/>
                    </a:lnB>
                    <a:solidFill>
                      <a:srgbClr val="FAE7E8"/>
                    </a:solidFill>
                  </a:tcPr>
                </a:tc>
                <a:tc vMerge="1">
                  <a:txBody>
                    <a:bodyPr/>
                    <a:lstStyle/>
                    <a:p>
                      <a:pPr algn="ctr">
                        <a:lnSpc>
                          <a:spcPts val="1200"/>
                        </a:lnSpc>
                      </a:pPr>
                      <a:endParaRPr lang="zh-CN" altLang="en-US" sz="1000" dirty="0">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D64A75"/>
                      </a:solidFill>
                      <a:prstDash val="solid"/>
                      <a:round/>
                      <a:headEnd type="none" w="med" len="med"/>
                      <a:tailEnd type="none" w="med" len="med"/>
                    </a:lnL>
                    <a:lnR w="12700" cap="flat" cmpd="sng" algn="ctr">
                      <a:solidFill>
                        <a:srgbClr val="D64A75"/>
                      </a:solidFill>
                      <a:prstDash val="solid"/>
                      <a:round/>
                      <a:headEnd type="none" w="med" len="med"/>
                      <a:tailEnd type="none" w="med" len="med"/>
                    </a:lnR>
                    <a:lnT w="12700" cap="flat" cmpd="sng" algn="ctr">
                      <a:solidFill>
                        <a:srgbClr val="D64A75"/>
                      </a:solidFill>
                      <a:prstDash val="solid"/>
                      <a:round/>
                      <a:headEnd type="none" w="med" len="med"/>
                      <a:tailEnd type="none" w="med" len="med"/>
                    </a:lnT>
                    <a:lnB w="12700" cap="flat" cmpd="sng" algn="ctr">
                      <a:solidFill>
                        <a:srgbClr val="D64A75"/>
                      </a:solidFill>
                      <a:prstDash val="solid"/>
                      <a:round/>
                      <a:headEnd type="none" w="med" len="med"/>
                      <a:tailEnd type="none" w="med" len="med"/>
                    </a:lnB>
                    <a:solidFill>
                      <a:srgbClr val="FAE7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用药持久性</a:t>
                      </a:r>
                      <a:r>
                        <a:rPr lang="en-US" altLang="zh-CN" sz="1000" baseline="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治疗间隔≥</a:t>
                      </a: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45</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天</a:t>
                      </a: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 </a:t>
                      </a:r>
                      <a:endPar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80.6%</a:t>
                      </a:r>
                      <a:endParaRPr lang="zh-CN" altLang="en-US" sz="1000" kern="12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62.7%</a:t>
                      </a:r>
                      <a:endParaRPr lang="zh-CN" altLang="en-US" sz="1000" kern="12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p</a:t>
                      </a:r>
                      <a:r>
                        <a:rPr lang="zh-CN" altLang="en-US"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a:t>
                      </a: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0.001</a:t>
                      </a: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4111360380"/>
                  </a:ext>
                </a:extLst>
              </a:tr>
              <a:tr h="209726">
                <a:tc rowSpan="2">
                  <a:txBody>
                    <a:bodyPr/>
                    <a:lstStyle/>
                    <a:p>
                      <a:pPr algn="ctr">
                        <a:lnSpc>
                          <a:spcPct val="100000"/>
                        </a:lnSpc>
                      </a:pP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IQVIA</a:t>
                      </a:r>
                      <a:r>
                        <a:rPr lang="en-US" altLang="zh-CN" sz="1000" baseline="30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13</a:t>
                      </a:r>
                    </a:p>
                    <a:p>
                      <a:pPr algn="ctr">
                        <a:lnSpc>
                          <a:spcPct val="100000"/>
                        </a:lnSpc>
                      </a:pPr>
                      <a:r>
                        <a:rPr lang="en-US" altLang="zh-CN" sz="1000" baseline="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2019</a:t>
                      </a:r>
                      <a:endParaRPr lang="zh-CN" altLang="en-US" sz="1000" baseline="30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rowSpan="2">
                  <a:txBody>
                    <a:bodyPr/>
                    <a:lstStyle/>
                    <a:p>
                      <a:pPr algn="ctr">
                        <a:lnSpc>
                          <a:spcPct val="100000"/>
                        </a:lnSpc>
                      </a:pPr>
                      <a:r>
                        <a:rPr lang="en-US" altLang="zh-CN" sz="1000" b="1"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730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8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(2015.10-2017.7)</a:t>
                      </a:r>
                      <a:endPar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用药依从性</a:t>
                      </a: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(MRR</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80%)</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endPar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87.1%</a:t>
                      </a: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72.6%</a:t>
                      </a: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p</a:t>
                      </a:r>
                      <a:r>
                        <a:rPr lang="zh-CN" altLang="en-US"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a:t>
                      </a: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0.001</a:t>
                      </a: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1227144715"/>
                  </a:ext>
                </a:extLst>
              </a:tr>
              <a:tr h="256331">
                <a:tc vMerge="1">
                  <a:txBody>
                    <a:bodyPr/>
                    <a:lstStyle/>
                    <a:p>
                      <a:pPr algn="ctr">
                        <a:lnSpc>
                          <a:spcPts val="1200"/>
                        </a:lnSpc>
                      </a:pPr>
                      <a:endParaRPr lang="zh-CN" altLang="en-US" sz="1000" baseline="30000" dirty="0">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D64A75"/>
                      </a:solidFill>
                      <a:prstDash val="solid"/>
                      <a:round/>
                      <a:headEnd type="none" w="med" len="med"/>
                      <a:tailEnd type="none" w="med" len="med"/>
                    </a:lnL>
                    <a:lnR w="12700" cap="flat" cmpd="sng" algn="ctr">
                      <a:solidFill>
                        <a:srgbClr val="D64A75"/>
                      </a:solidFill>
                      <a:prstDash val="solid"/>
                      <a:round/>
                      <a:headEnd type="none" w="med" len="med"/>
                      <a:tailEnd type="none" w="med" len="med"/>
                    </a:lnR>
                    <a:lnT w="12700" cap="flat" cmpd="sng" algn="ctr">
                      <a:solidFill>
                        <a:srgbClr val="D64A75"/>
                      </a:solidFill>
                      <a:prstDash val="solid"/>
                      <a:round/>
                      <a:headEnd type="none" w="med" len="med"/>
                      <a:tailEnd type="none" w="med" len="med"/>
                    </a:lnT>
                    <a:lnB w="12700" cap="flat" cmpd="sng" algn="ctr">
                      <a:solidFill>
                        <a:srgbClr val="D64A75"/>
                      </a:solidFill>
                      <a:prstDash val="solid"/>
                      <a:round/>
                      <a:headEnd type="none" w="med" len="med"/>
                      <a:tailEnd type="none" w="med" len="med"/>
                    </a:lnB>
                    <a:solidFill>
                      <a:srgbClr val="FAE7E8"/>
                    </a:solidFill>
                  </a:tcPr>
                </a:tc>
                <a:tc vMerge="1">
                  <a:txBody>
                    <a:bodyPr/>
                    <a:lstStyle/>
                    <a:p>
                      <a:pPr algn="ctr">
                        <a:lnSpc>
                          <a:spcPts val="1200"/>
                        </a:lnSpc>
                      </a:pPr>
                      <a:endParaRPr lang="zh-CN" altLang="en-US" sz="1000" dirty="0">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D64A75"/>
                      </a:solidFill>
                      <a:prstDash val="solid"/>
                      <a:round/>
                      <a:headEnd type="none" w="med" len="med"/>
                      <a:tailEnd type="none" w="med" len="med"/>
                    </a:lnL>
                    <a:lnR w="12700" cap="flat" cmpd="sng" algn="ctr">
                      <a:solidFill>
                        <a:srgbClr val="D64A75"/>
                      </a:solidFill>
                      <a:prstDash val="solid"/>
                      <a:round/>
                      <a:headEnd type="none" w="med" len="med"/>
                      <a:tailEnd type="none" w="med" len="med"/>
                    </a:lnR>
                    <a:lnT w="12700" cap="flat" cmpd="sng" algn="ctr">
                      <a:solidFill>
                        <a:srgbClr val="D64A75"/>
                      </a:solidFill>
                      <a:prstDash val="solid"/>
                      <a:round/>
                      <a:headEnd type="none" w="med" len="med"/>
                      <a:tailEnd type="none" w="med" len="med"/>
                    </a:lnT>
                    <a:lnB w="12700" cap="flat" cmpd="sng" algn="ctr">
                      <a:solidFill>
                        <a:srgbClr val="D64A75"/>
                      </a:solidFill>
                      <a:prstDash val="solid"/>
                      <a:round/>
                      <a:headEnd type="none" w="med" len="med"/>
                      <a:tailEnd type="none" w="med" len="med"/>
                    </a:lnB>
                    <a:solidFill>
                      <a:srgbClr val="FAE7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用药持久性</a:t>
                      </a:r>
                      <a:r>
                        <a:rPr lang="en-US" altLang="zh-CN" sz="1000" baseline="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治疗间隔≥</a:t>
                      </a: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45</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天</a:t>
                      </a: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endPar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82.8%</a:t>
                      </a: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68.0%</a:t>
                      </a: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p</a:t>
                      </a:r>
                      <a:r>
                        <a:rPr lang="zh-CN" altLang="en-US"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a:t>
                      </a: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0.001</a:t>
                      </a: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1423388907"/>
                  </a:ext>
                </a:extLst>
              </a:tr>
            </a:tbl>
          </a:graphicData>
        </a:graphic>
      </p:graphicFrame>
      <p:sp>
        <p:nvSpPr>
          <p:cNvPr id="5" name="矩形 4"/>
          <p:cNvSpPr/>
          <p:nvPr/>
        </p:nvSpPr>
        <p:spPr>
          <a:xfrm>
            <a:off x="4336663" y="4636145"/>
            <a:ext cx="4572000" cy="276999"/>
          </a:xfrm>
          <a:prstGeom prst="rect">
            <a:avLst/>
          </a:prstGeom>
        </p:spPr>
        <p:txBody>
          <a:bodyPr>
            <a:spAutoFit/>
          </a:bodyPr>
          <a:lstStyle/>
          <a:p>
            <a:pPr algn="r" defTabSz="914400">
              <a:defRPr/>
            </a:pPr>
            <a:r>
              <a:rPr lang="zh-CN" altLang="en-US" sz="6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药物</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依从性</a:t>
            </a:r>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使用药物占有率</a:t>
            </a:r>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(MPR)</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和药物覆盖天数比例</a:t>
            </a:r>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(PDC)</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作为评估指标，≥</a:t>
            </a:r>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80%</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表示依从性高</a:t>
            </a:r>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p>
          <a:p>
            <a:pPr algn="r" defTabSz="914400">
              <a:defRPr/>
            </a:pPr>
            <a:r>
              <a:rPr lang="zh-CN" altLang="en-US" sz="6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 用药</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持久性</a:t>
            </a:r>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在固定时间段内持续使用某种药物，两次连续处方之间可有一定的间隔</a:t>
            </a:r>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即</a:t>
            </a:r>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45</a:t>
            </a:r>
            <a:r>
              <a:rPr lang="zh-CN" altLang="en-US"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天</a:t>
            </a:r>
            <a:r>
              <a:rPr lang="en-US" altLang="zh-CN" sz="6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p>
        </p:txBody>
      </p:sp>
      <p:sp>
        <p:nvSpPr>
          <p:cNvPr id="15" name="矩形 14"/>
          <p:cNvSpPr/>
          <p:nvPr/>
        </p:nvSpPr>
        <p:spPr>
          <a:xfrm>
            <a:off x="397079" y="898505"/>
            <a:ext cx="2522853" cy="3477875"/>
          </a:xfrm>
          <a:prstGeom prst="rect">
            <a:avLst/>
          </a:prstGeom>
        </p:spPr>
        <p:txBody>
          <a:bodyPr wrap="square">
            <a:spAutoFit/>
          </a:bodyPr>
          <a:lstStyle/>
          <a:p>
            <a:pPr marL="285750" indent="-285750">
              <a:spcBef>
                <a:spcPts val="600"/>
              </a:spcBef>
              <a:buClr>
                <a:srgbClr val="C80E47"/>
              </a:buClr>
              <a:buFont typeface="Wingdings" panose="05000000000000000000" pitchFamily="2" charset="2"/>
              <a:buChar char="l"/>
            </a:pPr>
            <a:r>
              <a:rPr lang="zh-CN" altLang="en-US" sz="1400" dirty="0">
                <a:latin typeface="Arial" panose="020B0604020202020204" pitchFamily="34" charset="0"/>
                <a:ea typeface="微软雅黑" panose="020B0503020204020204" pitchFamily="34" charset="-122"/>
                <a:cs typeface="Arial" panose="020B0604020202020204" pitchFamily="34" charset="0"/>
              </a:rPr>
              <a:t>朗斯弗</a:t>
            </a:r>
            <a:r>
              <a:rPr lang="en-US" altLang="zh-CN" sz="1400" baseline="-250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常见不良</a:t>
            </a:r>
            <a:r>
              <a:rPr lang="zh-CN" altLang="en-US" sz="1400" dirty="0">
                <a:latin typeface="Arial" panose="020B0604020202020204" pitchFamily="34" charset="0"/>
                <a:ea typeface="微软雅黑" panose="020B0503020204020204" pitchFamily="34" charset="-122"/>
                <a:cs typeface="Arial" panose="020B0604020202020204" pitchFamily="34" charset="0"/>
              </a:rPr>
              <a:t>事件（</a:t>
            </a:r>
            <a:r>
              <a:rPr lang="en-US" altLang="zh-CN" sz="1400" dirty="0">
                <a:latin typeface="Arial" panose="020B0604020202020204" pitchFamily="34" charset="0"/>
                <a:ea typeface="微软雅黑" panose="020B0503020204020204" pitchFamily="34" charset="-122"/>
                <a:cs typeface="Arial" panose="020B0604020202020204" pitchFamily="34" charset="0"/>
              </a:rPr>
              <a:t>AE</a:t>
            </a:r>
            <a:r>
              <a:rPr lang="zh-CN" altLang="en-US" sz="1400" dirty="0">
                <a:latin typeface="Arial" panose="020B0604020202020204" pitchFamily="34" charset="0"/>
                <a:ea typeface="微软雅黑" panose="020B0503020204020204" pitchFamily="34" charset="-122"/>
                <a:cs typeface="Arial" panose="020B0604020202020204" pitchFamily="34" charset="0"/>
              </a:rPr>
              <a:t>）是骨髓抑制等无自觉症状不良事件，因</a:t>
            </a:r>
            <a:r>
              <a:rPr lang="en-US" altLang="zh-CN" sz="1400" dirty="0">
                <a:latin typeface="Arial" panose="020B0604020202020204" pitchFamily="34" charset="0"/>
                <a:ea typeface="微软雅黑" panose="020B0503020204020204" pitchFamily="34" charset="-122"/>
                <a:cs typeface="Arial" panose="020B0604020202020204" pitchFamily="34" charset="0"/>
              </a:rPr>
              <a:t>AE</a:t>
            </a:r>
            <a:r>
              <a:rPr lang="zh-CN" altLang="en-US" sz="1400" dirty="0">
                <a:latin typeface="Arial" panose="020B0604020202020204" pitchFamily="34" charset="0"/>
                <a:ea typeface="微软雅黑" panose="020B0503020204020204" pitchFamily="34" charset="-122"/>
                <a:cs typeface="Arial" panose="020B0604020202020204" pitchFamily="34" charset="0"/>
              </a:rPr>
              <a:t>导致的停药比例仅</a:t>
            </a:r>
            <a:r>
              <a:rPr lang="en-US" altLang="zh-CN" sz="1400" dirty="0">
                <a:latin typeface="Arial" panose="020B0604020202020204" pitchFamily="34" charset="0"/>
                <a:ea typeface="微软雅黑" panose="020B0503020204020204" pitchFamily="34" charset="-122"/>
                <a:cs typeface="Arial" panose="020B0604020202020204" pitchFamily="34" charset="0"/>
              </a:rPr>
              <a:t>10%</a:t>
            </a:r>
            <a:r>
              <a:rPr lang="zh-CN" altLang="en-US" sz="1400" dirty="0">
                <a:latin typeface="Arial" panose="020B0604020202020204" pitchFamily="34" charset="0"/>
                <a:ea typeface="微软雅黑" panose="020B0503020204020204" pitchFamily="34" charset="-122"/>
                <a:cs typeface="Arial" panose="020B0604020202020204" pitchFamily="34" charset="0"/>
              </a:rPr>
              <a:t>，与安慰剂相比严重</a:t>
            </a:r>
            <a:r>
              <a:rPr lang="en-US" altLang="zh-CN" sz="1400" dirty="0">
                <a:latin typeface="Arial" panose="020B0604020202020204" pitchFamily="34" charset="0"/>
                <a:ea typeface="微软雅黑" panose="020B0503020204020204" pitchFamily="34" charset="-122"/>
                <a:cs typeface="Arial" panose="020B0604020202020204" pitchFamily="34" charset="0"/>
              </a:rPr>
              <a:t>AE</a:t>
            </a:r>
            <a:r>
              <a:rPr lang="zh-CN" altLang="en-US" sz="1400" dirty="0">
                <a:latin typeface="Arial" panose="020B0604020202020204" pitchFamily="34" charset="0"/>
                <a:ea typeface="微软雅黑" panose="020B0503020204020204" pitchFamily="34" charset="-122"/>
                <a:cs typeface="Arial" panose="020B0604020202020204" pitchFamily="34" charset="0"/>
              </a:rPr>
              <a:t>的发生率基本一致，因此安全性指标可控。</a:t>
            </a:r>
            <a:endParaRPr lang="en-US" altLang="zh-CN" sz="1400" dirty="0">
              <a:latin typeface="Arial" panose="020B0604020202020204" pitchFamily="34" charset="0"/>
              <a:ea typeface="微软雅黑" panose="020B0503020204020204" pitchFamily="34" charset="-122"/>
              <a:cs typeface="Arial" panose="020B0604020202020204" pitchFamily="34" charset="0"/>
            </a:endParaRPr>
          </a:p>
          <a:p>
            <a:pPr marL="285750" indent="-285750">
              <a:spcBef>
                <a:spcPts val="600"/>
              </a:spcBef>
              <a:buClr>
                <a:srgbClr val="C80E47"/>
              </a:buClr>
              <a:buFont typeface="Wingdings" panose="05000000000000000000" pitchFamily="2" charset="2"/>
              <a:buChar char="l"/>
            </a:pPr>
            <a:r>
              <a:rPr lang="zh-CN" altLang="en-US" sz="1400" dirty="0">
                <a:latin typeface="Arial" panose="020B0604020202020204" pitchFamily="34" charset="0"/>
                <a:ea typeface="微软雅黑" panose="020B0503020204020204" pitchFamily="34" charset="-122"/>
                <a:cs typeface="Arial" panose="020B0604020202020204" pitchFamily="34" charset="0"/>
              </a:rPr>
              <a:t>朗斯弗</a:t>
            </a:r>
            <a:r>
              <a:rPr lang="en-US" altLang="zh-CN" sz="1400" baseline="-25000" dirty="0">
                <a:latin typeface="Arial" panose="020B0604020202020204" pitchFamily="34" charset="0"/>
                <a:ea typeface="微软雅黑" panose="020B0503020204020204" pitchFamily="34" charset="-122"/>
                <a:cs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Arial" panose="020B0604020202020204" pitchFamily="34" charset="0"/>
              </a:rPr>
              <a:t>极</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少</a:t>
            </a:r>
            <a:r>
              <a:rPr lang="zh-CN" altLang="en-US" sz="1400" dirty="0">
                <a:latin typeface="Arial" panose="020B0604020202020204" pitchFamily="34" charset="0"/>
                <a:ea typeface="微软雅黑" panose="020B0503020204020204" pitchFamily="34" charset="-122"/>
                <a:cs typeface="Arial" panose="020B0604020202020204" pitchFamily="34" charset="0"/>
              </a:rPr>
              <a:t>发生</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高血压</a:t>
            </a:r>
            <a:r>
              <a:rPr lang="zh-CN" altLang="en-US" sz="1400" dirty="0">
                <a:latin typeface="Arial" panose="020B0604020202020204" pitchFamily="34" charset="0"/>
                <a:ea typeface="微软雅黑" panose="020B0503020204020204" pitchFamily="34" charset="-122"/>
                <a:cs typeface="Arial" panose="020B0604020202020204" pitchFamily="34" charset="0"/>
              </a:rPr>
              <a:t>，手足皮肤反应等不良事件，对既往治疗蓄积此不良反应患者有较优</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安全性价值</a:t>
            </a:r>
            <a:r>
              <a:rPr lang="zh-CN" altLang="en-US" sz="1400" dirty="0">
                <a:latin typeface="Arial" panose="020B0604020202020204" pitchFamily="34" charset="0"/>
                <a:ea typeface="微软雅黑" panose="020B0503020204020204" pitchFamily="34" charset="-122"/>
                <a:cs typeface="Arial" panose="020B0604020202020204" pitchFamily="34" charset="0"/>
              </a:rPr>
              <a:t>。</a:t>
            </a:r>
            <a:endParaRPr lang="en-US" altLang="zh-CN" sz="1400" dirty="0">
              <a:latin typeface="Arial" panose="020B0604020202020204" pitchFamily="34" charset="0"/>
              <a:ea typeface="微软雅黑" panose="020B0503020204020204" pitchFamily="34" charset="-122"/>
              <a:cs typeface="Arial" panose="020B0604020202020204" pitchFamily="34" charset="0"/>
            </a:endParaRPr>
          </a:p>
          <a:p>
            <a:pPr marL="285750" indent="-285750">
              <a:spcBef>
                <a:spcPts val="600"/>
              </a:spcBef>
              <a:buClr>
                <a:srgbClr val="C80E47"/>
              </a:buClr>
              <a:buFont typeface="Wingdings" panose="05000000000000000000" pitchFamily="2" charset="2"/>
              <a:buChar char="l"/>
            </a:pPr>
            <a:r>
              <a:rPr lang="zh-CN" altLang="en-US" sz="1400" dirty="0">
                <a:latin typeface="Arial" panose="020B0604020202020204" pitchFamily="34" charset="0"/>
                <a:ea typeface="微软雅黑" panose="020B0503020204020204" pitchFamily="34" charset="-122"/>
                <a:cs typeface="Arial" panose="020B0604020202020204" pitchFamily="34" charset="0"/>
              </a:rPr>
              <a:t>真实世界研究进一步</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证实，朗斯弗</a:t>
            </a:r>
            <a:r>
              <a:rPr lang="en-US" altLang="zh-CN" sz="1400" baseline="-250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较瑞戈非尼药的物</a:t>
            </a:r>
            <a:r>
              <a:rPr lang="zh-CN" altLang="en-US" sz="1400" dirty="0">
                <a:latin typeface="Arial" panose="020B0604020202020204" pitchFamily="34" charset="0"/>
                <a:ea typeface="微软雅黑" panose="020B0503020204020204" pitchFamily="34" charset="-122"/>
                <a:cs typeface="Arial" panose="020B0604020202020204" pitchFamily="34" charset="0"/>
              </a:rPr>
              <a:t>依从性更高，用药持久性更</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长，有更优安全性价值。</a:t>
            </a:r>
            <a:endParaRPr lang="en-US" altLang="zh-CN" sz="1400" dirty="0">
              <a:latin typeface="Arial" panose="020B0604020202020204" pitchFamily="34" charset="0"/>
              <a:ea typeface="微软雅黑" panose="020B0503020204020204" pitchFamily="34" charset="-122"/>
              <a:cs typeface="Arial" panose="020B0604020202020204" pitchFamily="34" charset="0"/>
            </a:endParaRPr>
          </a:p>
        </p:txBody>
      </p:sp>
      <p:pic>
        <p:nvPicPr>
          <p:cNvPr id="18" name="图片 17"/>
          <p:cNvPicPr>
            <a:picLocks noChangeAspect="1"/>
          </p:cNvPicPr>
          <p:nvPr/>
        </p:nvPicPr>
        <p:blipFill>
          <a:blip r:embed="rId3"/>
          <a:stretch>
            <a:fillRect/>
          </a:stretch>
        </p:blipFill>
        <p:spPr>
          <a:xfrm>
            <a:off x="9339531" y="910370"/>
            <a:ext cx="4404345" cy="2477663"/>
          </a:xfrm>
          <a:prstGeom prst="rect">
            <a:avLst/>
          </a:prstGeom>
        </p:spPr>
      </p:pic>
      <p:grpSp>
        <p:nvGrpSpPr>
          <p:cNvPr id="4" name="组合 3"/>
          <p:cNvGrpSpPr/>
          <p:nvPr/>
        </p:nvGrpSpPr>
        <p:grpSpPr>
          <a:xfrm>
            <a:off x="0" y="-11287"/>
            <a:ext cx="5579656" cy="239228"/>
            <a:chOff x="0" y="12988"/>
            <a:chExt cx="5579656" cy="239228"/>
          </a:xfrm>
        </p:grpSpPr>
        <p:sp>
          <p:nvSpPr>
            <p:cNvPr id="10" name="五边形 9"/>
            <p:cNvSpPr/>
            <p:nvPr/>
          </p:nvSpPr>
          <p:spPr>
            <a:xfrm>
              <a:off x="0" y="36216"/>
              <a:ext cx="1440000" cy="216000"/>
            </a:xfrm>
            <a:prstGeom prst="homePlate">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a:latin typeface="Arial" panose="020B0604020202020204" pitchFamily="34" charset="0"/>
                  <a:ea typeface="微软雅黑" panose="020B0503020204020204" pitchFamily="34" charset="-122"/>
                  <a:cs typeface="Arial" panose="020B0604020202020204" pitchFamily="34" charset="0"/>
                </a:rPr>
                <a:t>01 </a:t>
              </a:r>
              <a:r>
                <a:rPr lang="zh-CN" altLang="en-US" sz="1200" b="1" dirty="0">
                  <a:latin typeface="Arial" panose="020B0604020202020204" pitchFamily="34" charset="0"/>
                  <a:ea typeface="微软雅黑" panose="020B0503020204020204" pitchFamily="34" charset="-122"/>
                  <a:cs typeface="Arial" panose="020B0604020202020204" pitchFamily="34" charset="0"/>
                </a:rPr>
                <a:t>药品基本信息</a:t>
              </a:r>
            </a:p>
          </p:txBody>
        </p:sp>
        <p:sp>
          <p:nvSpPr>
            <p:cNvPr id="11" name="燕尾形 10"/>
            <p:cNvSpPr/>
            <p:nvPr/>
          </p:nvSpPr>
          <p:spPr>
            <a:xfrm>
              <a:off x="1394914" y="36216"/>
              <a:ext cx="1080000" cy="216000"/>
            </a:xfrm>
            <a:prstGeom prst="chevron">
              <a:avLst/>
            </a:prstGeom>
            <a:solidFill>
              <a:srgbClr val="C80E47"/>
            </a:solidFill>
            <a:ln>
              <a:solidFill>
                <a:srgbClr val="C80E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latin typeface="Arial" panose="020B0604020202020204" pitchFamily="34" charset="0"/>
                  <a:ea typeface="微软雅黑" panose="020B0503020204020204" pitchFamily="34" charset="-122"/>
                  <a:cs typeface="Arial" panose="020B0604020202020204" pitchFamily="34" charset="0"/>
                </a:rPr>
                <a:t>02 </a:t>
              </a:r>
              <a:r>
                <a:rPr lang="zh-CN" altLang="en-US" sz="1200" b="1" dirty="0" smtClean="0">
                  <a:latin typeface="Arial" panose="020B0604020202020204" pitchFamily="34" charset="0"/>
                  <a:ea typeface="微软雅黑" panose="020B0503020204020204" pitchFamily="34" charset="-122"/>
                  <a:cs typeface="Arial" panose="020B0604020202020204" pitchFamily="34" charset="0"/>
                </a:rPr>
                <a:t>安全性</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p:txBody>
        </p:sp>
        <p:sp>
          <p:nvSpPr>
            <p:cNvPr id="12" name="燕尾形 11"/>
            <p:cNvSpPr/>
            <p:nvPr/>
          </p:nvSpPr>
          <p:spPr>
            <a:xfrm>
              <a:off x="2429828"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latin typeface="Arial" panose="020B0604020202020204" pitchFamily="34" charset="0"/>
                  <a:ea typeface="微软雅黑" panose="020B0503020204020204" pitchFamily="34" charset="-122"/>
                  <a:cs typeface="Arial" panose="020B0604020202020204" pitchFamily="34" charset="0"/>
                </a:rPr>
                <a:t>03 </a:t>
              </a:r>
              <a:r>
                <a:rPr lang="zh-CN" altLang="en-US" sz="1200" b="1" dirty="0" smtClean="0">
                  <a:latin typeface="Arial" panose="020B0604020202020204" pitchFamily="34" charset="0"/>
                  <a:ea typeface="微软雅黑" panose="020B0503020204020204" pitchFamily="34" charset="-122"/>
                  <a:cs typeface="Arial" panose="020B0604020202020204" pitchFamily="34" charset="0"/>
                </a:rPr>
                <a:t>有效性</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p:txBody>
        </p:sp>
        <p:sp>
          <p:nvSpPr>
            <p:cNvPr id="17" name="燕尾形 16"/>
            <p:cNvSpPr/>
            <p:nvPr/>
          </p:nvSpPr>
          <p:spPr>
            <a:xfrm>
              <a:off x="3464742" y="24275"/>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latin typeface="Arial" panose="020B0604020202020204" pitchFamily="34" charset="0"/>
                  <a:ea typeface="微软雅黑" panose="020B0503020204020204" pitchFamily="34" charset="-122"/>
                  <a:cs typeface="Arial" panose="020B0604020202020204" pitchFamily="34" charset="0"/>
                </a:rPr>
                <a:t>04 </a:t>
              </a:r>
              <a:r>
                <a:rPr lang="zh-CN" altLang="en-US" sz="1200" b="1" dirty="0" smtClean="0">
                  <a:latin typeface="Arial" panose="020B0604020202020204" pitchFamily="34" charset="0"/>
                  <a:ea typeface="微软雅黑" panose="020B0503020204020204" pitchFamily="34" charset="-122"/>
                  <a:cs typeface="Arial" panose="020B0604020202020204" pitchFamily="34" charset="0"/>
                </a:rPr>
                <a:t>创新性</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p:txBody>
        </p:sp>
        <p:sp>
          <p:nvSpPr>
            <p:cNvPr id="19" name="燕尾形 18"/>
            <p:cNvSpPr/>
            <p:nvPr/>
          </p:nvSpPr>
          <p:spPr>
            <a:xfrm>
              <a:off x="4499656" y="12988"/>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latin typeface="Arial" panose="020B0604020202020204" pitchFamily="34" charset="0"/>
                  <a:ea typeface="微软雅黑" panose="020B0503020204020204" pitchFamily="34" charset="-122"/>
                  <a:cs typeface="Arial" panose="020B0604020202020204" pitchFamily="34" charset="0"/>
                </a:rPr>
                <a:t>05 </a:t>
              </a:r>
              <a:r>
                <a:rPr lang="zh-CN" altLang="en-US" sz="1200" b="1" dirty="0" smtClean="0">
                  <a:latin typeface="Arial" panose="020B0604020202020204" pitchFamily="34" charset="0"/>
                  <a:ea typeface="微软雅黑" panose="020B0503020204020204" pitchFamily="34" charset="-122"/>
                  <a:cs typeface="Arial" panose="020B0604020202020204" pitchFamily="34" charset="0"/>
                </a:rPr>
                <a:t>公平性</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2772610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291202" y="253341"/>
            <a:ext cx="8229600" cy="566145"/>
          </a:xfrm>
        </p:spPr>
        <p:txBody>
          <a:bodyPr>
            <a:noAutofit/>
          </a:bodyPr>
          <a:lstStyle/>
          <a:p>
            <a:pPr defTabSz="685800">
              <a:lnSpc>
                <a:spcPts val="2000"/>
              </a:lnSpc>
              <a:spcBef>
                <a:spcPts val="0"/>
              </a:spcBef>
            </a:pPr>
            <a:r>
              <a:rPr lang="zh-CN" altLang="en-US" sz="1800" dirty="0" smtClean="0">
                <a:solidFill>
                  <a:schemeClr val="tx1"/>
                </a:solidFill>
                <a:latin typeface="Arial" panose="020B0604020202020204" pitchFamily="34" charset="0"/>
                <a:cs typeface="Arial" panose="020B0604020202020204" pitchFamily="34" charset="0"/>
              </a:rPr>
              <a:t>朗斯弗</a:t>
            </a:r>
            <a:r>
              <a:rPr lang="en-US" altLang="zh-CN" sz="1800" baseline="-25000" dirty="0">
                <a:solidFill>
                  <a:schemeClr val="tx1"/>
                </a:solidFill>
                <a:latin typeface="Arial" panose="020B0604020202020204" pitchFamily="34" charset="0"/>
                <a:cs typeface="Arial" panose="020B0604020202020204" pitchFamily="34" charset="0"/>
              </a:rPr>
              <a:t>®</a:t>
            </a:r>
            <a:r>
              <a:rPr lang="zh-CN" altLang="en-US" sz="1800" dirty="0" smtClean="0">
                <a:solidFill>
                  <a:schemeClr val="tx1"/>
                </a:solidFill>
                <a:latin typeface="Arial" panose="020B0604020202020204" pitchFamily="34" charset="0"/>
                <a:cs typeface="Arial" panose="020B0604020202020204" pitchFamily="34" charset="0"/>
              </a:rPr>
              <a:t>对比</a:t>
            </a:r>
            <a:r>
              <a:rPr lang="zh-CN" altLang="en-US" sz="1800" dirty="0">
                <a:solidFill>
                  <a:schemeClr val="tx1"/>
                </a:solidFill>
                <a:latin typeface="Arial" panose="020B0604020202020204" pitchFamily="34" charset="0"/>
                <a:cs typeface="Arial" panose="020B0604020202020204" pitchFamily="34" charset="0"/>
              </a:rPr>
              <a:t>安慰剂具有显著</a:t>
            </a:r>
            <a:r>
              <a:rPr lang="zh-CN" altLang="en-US" sz="1800" dirty="0" smtClean="0">
                <a:solidFill>
                  <a:schemeClr val="tx1"/>
                </a:solidFill>
                <a:latin typeface="Arial" panose="020B0604020202020204" pitchFamily="34" charset="0"/>
                <a:cs typeface="Arial" panose="020B0604020202020204" pitchFamily="34" charset="0"/>
              </a:rPr>
              <a:t>疗效，</a:t>
            </a:r>
            <a:r>
              <a:rPr lang="zh-CN" altLang="en-US" sz="1800" dirty="0">
                <a:solidFill>
                  <a:schemeClr val="tx1"/>
                </a:solidFill>
                <a:latin typeface="Arial" panose="020B0604020202020204" pitchFamily="34" charset="0"/>
                <a:cs typeface="Arial" panose="020B0604020202020204" pitchFamily="34" charset="0"/>
              </a:rPr>
              <a:t>能为</a:t>
            </a:r>
            <a:r>
              <a:rPr lang="en-US" altLang="zh-CN" sz="1800" dirty="0">
                <a:solidFill>
                  <a:schemeClr val="tx1"/>
                </a:solidFill>
                <a:latin typeface="Arial" panose="020B0604020202020204" pitchFamily="34" charset="0"/>
                <a:cs typeface="Arial" panose="020B0604020202020204" pitchFamily="34" charset="0"/>
              </a:rPr>
              <a:t>65</a:t>
            </a:r>
            <a:r>
              <a:rPr lang="zh-CN" altLang="en-US" sz="1800" dirty="0">
                <a:solidFill>
                  <a:schemeClr val="tx1"/>
                </a:solidFill>
                <a:latin typeface="Arial" panose="020B0604020202020204" pitchFamily="34" charset="0"/>
                <a:cs typeface="Arial" panose="020B0604020202020204" pitchFamily="34" charset="0"/>
              </a:rPr>
              <a:t>岁以上患者带来</a:t>
            </a:r>
            <a:r>
              <a:rPr lang="zh-CN" altLang="en-US" sz="1800" dirty="0" smtClean="0">
                <a:solidFill>
                  <a:schemeClr val="tx1"/>
                </a:solidFill>
                <a:latin typeface="Arial" panose="020B0604020202020204" pitchFamily="34" charset="0"/>
                <a:cs typeface="Arial" panose="020B0604020202020204" pitchFamily="34" charset="0"/>
              </a:rPr>
              <a:t>显著</a:t>
            </a:r>
            <a:r>
              <a:rPr lang="en-US" altLang="zh-CN" sz="1800" dirty="0" smtClean="0">
                <a:solidFill>
                  <a:schemeClr val="tx1"/>
                </a:solidFill>
                <a:latin typeface="Arial" panose="020B0604020202020204" pitchFamily="34" charset="0"/>
                <a:cs typeface="Arial" panose="020B0604020202020204" pitchFamily="34" charset="0"/>
              </a:rPr>
              <a:t>OS</a:t>
            </a:r>
            <a:r>
              <a:rPr lang="zh-CN" altLang="en-US" sz="1800" dirty="0">
                <a:solidFill>
                  <a:schemeClr val="tx1"/>
                </a:solidFill>
                <a:latin typeface="Arial" panose="020B0604020202020204" pitchFamily="34" charset="0"/>
                <a:cs typeface="Arial" panose="020B0604020202020204" pitchFamily="34" charset="0"/>
              </a:rPr>
              <a:t>获益</a:t>
            </a:r>
            <a:r>
              <a:rPr lang="zh-CN" altLang="en-US" sz="1800" dirty="0" smtClean="0">
                <a:solidFill>
                  <a:schemeClr val="tx1"/>
                </a:solidFill>
                <a:latin typeface="Arial" panose="020B0604020202020204" pitchFamily="34" charset="0"/>
                <a:cs typeface="Arial" panose="020B0604020202020204" pitchFamily="34" charset="0"/>
              </a:rPr>
              <a:t>，</a:t>
            </a:r>
            <a:r>
              <a:rPr lang="en-US" altLang="zh-CN" sz="1800" dirty="0" smtClean="0">
                <a:solidFill>
                  <a:schemeClr val="tx1"/>
                </a:solidFill>
                <a:latin typeface="Arial" panose="020B0604020202020204" pitchFamily="34" charset="0"/>
                <a:cs typeface="Arial" panose="020B0604020202020204" pitchFamily="34" charset="0"/>
              </a:rPr>
              <a:t/>
            </a:r>
            <a:br>
              <a:rPr lang="en-US" altLang="zh-CN" sz="1800" dirty="0" smtClean="0">
                <a:solidFill>
                  <a:schemeClr val="tx1"/>
                </a:solidFill>
                <a:latin typeface="Arial" panose="020B0604020202020204" pitchFamily="34" charset="0"/>
                <a:cs typeface="Arial" panose="020B0604020202020204" pitchFamily="34" charset="0"/>
              </a:rPr>
            </a:br>
            <a:r>
              <a:rPr lang="zh-CN" altLang="en-US" sz="1800" dirty="0" smtClean="0">
                <a:solidFill>
                  <a:schemeClr val="tx1"/>
                </a:solidFill>
                <a:latin typeface="Arial" panose="020B0604020202020204" pitchFamily="34" charset="0"/>
                <a:cs typeface="Arial" panose="020B0604020202020204" pitchFamily="34" charset="0"/>
              </a:rPr>
              <a:t>对</a:t>
            </a:r>
            <a:r>
              <a:rPr lang="zh-CN" altLang="en-US" sz="1800" dirty="0">
                <a:solidFill>
                  <a:schemeClr val="tx1"/>
                </a:solidFill>
                <a:latin typeface="Arial" panose="020B0604020202020204" pitchFamily="34" charset="0"/>
                <a:cs typeface="Arial" panose="020B0604020202020204" pitchFamily="34" charset="0"/>
              </a:rPr>
              <a:t>既往接受过靶向治疗患者获益更</a:t>
            </a:r>
            <a:r>
              <a:rPr lang="zh-CN" altLang="en-US" sz="1800" dirty="0" smtClean="0">
                <a:solidFill>
                  <a:schemeClr val="tx1"/>
                </a:solidFill>
                <a:latin typeface="Arial" panose="020B0604020202020204" pitchFamily="34" charset="0"/>
                <a:cs typeface="Arial" panose="020B0604020202020204" pitchFamily="34" charset="0"/>
              </a:rPr>
              <a:t>佳</a:t>
            </a:r>
            <a:endParaRPr lang="en-US" altLang="zh-CN" sz="1800" dirty="0">
              <a:solidFill>
                <a:schemeClr val="tx1"/>
              </a:solidFill>
              <a:latin typeface="Arial" panose="020B0604020202020204" pitchFamily="34" charset="0"/>
              <a:cs typeface="Arial" panose="020B0604020202020204" pitchFamily="34"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1252652499"/>
              </p:ext>
            </p:extLst>
          </p:nvPr>
        </p:nvGraphicFramePr>
        <p:xfrm>
          <a:off x="139851" y="1699230"/>
          <a:ext cx="5508000" cy="3352800"/>
        </p:xfrm>
        <a:graphic>
          <a:graphicData uri="http://schemas.openxmlformats.org/drawingml/2006/table">
            <a:tbl>
              <a:tblPr firstRow="1" bandRow="1">
                <a:tableStyleId>{5C22544A-7EE6-4342-B048-85BDC9FD1C3A}</a:tableStyleId>
              </a:tblPr>
              <a:tblGrid>
                <a:gridCol w="1116000">
                  <a:extLst>
                    <a:ext uri="{9D8B030D-6E8A-4147-A177-3AD203B41FA5}">
                      <a16:colId xmlns="" xmlns:a16="http://schemas.microsoft.com/office/drawing/2014/main" val="319781151"/>
                    </a:ext>
                  </a:extLst>
                </a:gridCol>
                <a:gridCol w="1512000">
                  <a:extLst>
                    <a:ext uri="{9D8B030D-6E8A-4147-A177-3AD203B41FA5}">
                      <a16:colId xmlns="" xmlns:a16="http://schemas.microsoft.com/office/drawing/2014/main" val="603620699"/>
                    </a:ext>
                  </a:extLst>
                </a:gridCol>
                <a:gridCol w="1440000">
                  <a:extLst>
                    <a:ext uri="{9D8B030D-6E8A-4147-A177-3AD203B41FA5}">
                      <a16:colId xmlns="" xmlns:a16="http://schemas.microsoft.com/office/drawing/2014/main" val="3950956562"/>
                    </a:ext>
                  </a:extLst>
                </a:gridCol>
                <a:gridCol w="1440000">
                  <a:extLst>
                    <a:ext uri="{9D8B030D-6E8A-4147-A177-3AD203B41FA5}">
                      <a16:colId xmlns="" xmlns:a16="http://schemas.microsoft.com/office/drawing/2014/main" val="1429310345"/>
                    </a:ext>
                  </a:extLst>
                </a:gridCol>
              </a:tblGrid>
              <a:tr h="3334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III</a:t>
                      </a:r>
                      <a:r>
                        <a:rPr lang="zh-CN" altLang="en-US" sz="1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期临床</a:t>
                      </a:r>
                      <a:endParaRPr lang="en-US" altLang="zh-CN" sz="1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研究</a:t>
                      </a:r>
                      <a:endParaRPr lang="zh-CN" altLang="en-US" sz="10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000" b="1"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TERRA</a:t>
                      </a:r>
                      <a:r>
                        <a:rPr kumimoji="0" lang="en-US" altLang="zh-CN" sz="1000" b="0" i="0" u="none" strike="noStrike" cap="none" normalizeH="0" baseline="3000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11</a:t>
                      </a:r>
                      <a:endParaRPr kumimoji="0" lang="en-US" altLang="en-US" sz="1000" b="0" i="0" u="none" strike="noStrike" cap="none" normalizeH="0" baseline="3000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000" b="1"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朗斯弗</a:t>
                      </a:r>
                      <a:r>
                        <a:rPr kumimoji="0" lang="en-US" altLang="zh-CN" sz="1000" b="1" i="0" u="none" strike="noStrike" cap="none" normalizeH="0" baseline="-2500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  </a:t>
                      </a:r>
                      <a:r>
                        <a:rPr kumimoji="0" lang="en-US" altLang="zh-CN" sz="1000" b="0"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vs </a:t>
                      </a:r>
                      <a:r>
                        <a:rPr kumimoji="0" lang="zh-CN" altLang="en-US" sz="1000" b="0"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安慰剂</a:t>
                      </a:r>
                      <a:endParaRPr kumimoji="0" lang="en-US" altLang="en-US" sz="1000" b="0"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000" b="1"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CONCUR</a:t>
                      </a:r>
                      <a:r>
                        <a:rPr kumimoji="0" lang="en-US" altLang="zh-CN" sz="1000" b="0" i="0" u="none" strike="noStrike" cap="none" normalizeH="0" baseline="3000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9</a:t>
                      </a:r>
                      <a:endParaRPr kumimoji="0" lang="en-US" altLang="en-US" sz="1000" b="0" i="0" u="none" strike="noStrike" cap="none" normalizeH="0" baseline="3000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000" b="1"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瑞戈非尼</a:t>
                      </a:r>
                      <a:r>
                        <a:rPr kumimoji="0" lang="en-US" altLang="zh-CN" sz="1000" b="0"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vs </a:t>
                      </a:r>
                      <a:r>
                        <a:rPr kumimoji="0" lang="zh-CN" altLang="en-US" sz="1000" b="0"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安慰剂</a:t>
                      </a:r>
                      <a:endParaRPr kumimoji="0" lang="en-US" altLang="en-US" sz="1000" b="0" i="0" u="none" strike="noStrike" cap="none" normalizeH="0" baseline="3000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000" b="1"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FRESCO</a:t>
                      </a:r>
                      <a:r>
                        <a:rPr kumimoji="0" lang="en-US" altLang="zh-CN" sz="1000" b="0" i="0" u="none" strike="noStrike" cap="none" normalizeH="0" baseline="3000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10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000" b="1"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呋喹替尼</a:t>
                      </a:r>
                      <a:r>
                        <a:rPr kumimoji="0" lang="en-US" altLang="zh-CN" sz="1000" b="0"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vs </a:t>
                      </a:r>
                      <a:r>
                        <a:rPr kumimoji="0" lang="zh-CN" altLang="en-US" sz="1000" b="0" i="0" u="none" strike="noStrike" cap="none" normalizeH="0" baseline="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rPr>
                        <a:t>安慰剂</a:t>
                      </a:r>
                      <a:endParaRPr kumimoji="0" lang="en-US" altLang="en-US" sz="1000" b="0" i="0" u="none" strike="noStrike" cap="none" normalizeH="0" baseline="30000" dirty="0" smtClean="0">
                        <a:ln>
                          <a:noFill/>
                        </a:ln>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extLst>
                  <a:ext uri="{0D108BD9-81ED-4DB2-BD59-A6C34878D82A}">
                    <a16:rowId xmlns="" xmlns:a16="http://schemas.microsoft.com/office/drawing/2014/main" val="3944249816"/>
                  </a:ext>
                </a:extLst>
              </a:tr>
              <a:tr h="15480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参与中心</a:t>
                      </a:r>
                      <a:endParaRPr lang="zh-CN" alt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亚太</a:t>
                      </a:r>
                      <a:r>
                        <a:rPr lang="en-US" altLang="zh-CN" sz="10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30</a:t>
                      </a:r>
                      <a:r>
                        <a:rPr lang="zh-CN" altLang="en-US" sz="10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家中心</a:t>
                      </a:r>
                      <a:endParaRPr lang="en-US" altLang="zh-CN" sz="1000" b="0" kern="12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亚太</a:t>
                      </a:r>
                      <a:r>
                        <a:rPr lang="en-US" altLang="zh-CN" sz="10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25</a:t>
                      </a:r>
                      <a:r>
                        <a:rPr lang="zh-CN" altLang="en-US" sz="10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家中心</a:t>
                      </a:r>
                      <a:endParaRPr lang="en-US" altLang="zh-CN" sz="1000" b="0" kern="12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中国</a:t>
                      </a:r>
                      <a:r>
                        <a:rPr lang="en-US" altLang="zh-CN" sz="10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28</a:t>
                      </a:r>
                      <a:r>
                        <a:rPr lang="zh-CN" altLang="en-US" sz="1000" b="0" kern="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家中心</a:t>
                      </a:r>
                      <a:endParaRPr lang="en-US" altLang="zh-CN" sz="1000" b="0" kern="12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2650736719"/>
                  </a:ext>
                </a:extLst>
              </a:tr>
              <a:tr h="4873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纳入标准</a:t>
                      </a:r>
                      <a:endParaRPr lang="zh-CN" alt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8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患者既往接受过两种或以上化疗方案（氟尿嘧啶、伊立替康、奥沙利铂）后进展或不耐受</a:t>
                      </a:r>
                      <a:r>
                        <a:rPr lang="en-CA" altLang="zh-CN" sz="8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 </a:t>
                      </a:r>
                      <a:endParaRPr lang="zh-CN" altLang="en-US" sz="8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8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患者既往接受过两种或以上治疗方案（包括氟尿嘧啶、奥沙利铂或伊立替康，不一定使用过靶向药物）</a:t>
                      </a:r>
                      <a:endParaRPr lang="zh-CN" altLang="en-US" sz="8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8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患者接受过两种化疗方案后进展 （</a:t>
                      </a:r>
                      <a:r>
                        <a:rPr lang="en-US" altLang="zh-CN" sz="8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anti-VEGFR</a:t>
                      </a:r>
                      <a:r>
                        <a:rPr lang="zh-CN" altLang="en-US" sz="8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抑制剂除外）</a:t>
                      </a:r>
                      <a:r>
                        <a:rPr lang="en-CA" altLang="zh-CN" sz="8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 </a:t>
                      </a:r>
                    </a:p>
                    <a:p>
                      <a:pPr algn="ctr"/>
                      <a:endParaRPr lang="zh-CN" altLang="en-US" sz="8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3239355672"/>
                  </a:ext>
                </a:extLst>
              </a:tr>
              <a:tr h="3334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纳入患者数</a:t>
                      </a:r>
                      <a:endParaRPr lang="zh-CN" alt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N</a:t>
                      </a:r>
                      <a:r>
                        <a:rPr lang="zh-CN" altLang="en-US"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406</a:t>
                      </a:r>
                      <a:r>
                        <a:rPr lang="zh-CN" altLang="en-US"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75%</a:t>
                      </a:r>
                      <a:r>
                        <a:rPr lang="zh-CN" altLang="en-US"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中国患者</a:t>
                      </a:r>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p>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治疗组患者基线较差</a:t>
                      </a:r>
                      <a:endParaRPr lang="zh-CN" altLang="en-US" sz="1000" b="1" dirty="0">
                        <a:solidFill>
                          <a:srgbClr val="C72C56"/>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N</a:t>
                      </a:r>
                      <a:r>
                        <a:rPr lang="zh-CN" altLang="en-US"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204</a:t>
                      </a:r>
                    </a:p>
                    <a:p>
                      <a:pPr marL="0" marR="0" indent="0" algn="ctr" defTabSz="457200" rtl="0" eaLnBrk="1" fontAlgn="auto" latinLnBrk="0" hangingPunct="1">
                        <a:lnSpc>
                          <a:spcPct val="100000"/>
                        </a:lnSpc>
                        <a:spcBef>
                          <a:spcPts val="0"/>
                        </a:spcBef>
                        <a:spcAft>
                          <a:spcPts val="0"/>
                        </a:spcAft>
                        <a:buClrTx/>
                        <a:buSzTx/>
                        <a:buFontTx/>
                        <a:buNone/>
                        <a:tabLst/>
                        <a:defRPr/>
                      </a:pPr>
                      <a:endParaRPr lang="zh-CN" alt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N</a:t>
                      </a:r>
                      <a:r>
                        <a:rPr lang="zh-CN" altLang="en-US"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416</a:t>
                      </a:r>
                    </a:p>
                    <a:p>
                      <a:pPr algn="ctr"/>
                      <a:endParaRPr lang="zh-CN" alt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251631558"/>
                  </a:ext>
                </a:extLst>
              </a:tr>
              <a:tr h="2051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统计设计</a:t>
                      </a:r>
                      <a:endParaRPr lang="zh-CN" alt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algn="ctr" defTabSz="685800"/>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90%</a:t>
                      </a:r>
                      <a:r>
                        <a:rPr lang="zh-CN" altLang="en-US"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检验效力</a:t>
                      </a:r>
                      <a:endPar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algn="ctr" defTabSz="685800"/>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80%</a:t>
                      </a:r>
                      <a:r>
                        <a:rPr lang="zh-CN" altLang="en-US"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检验效力</a:t>
                      </a:r>
                      <a:endPar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algn="ctr" defTabSz="685800"/>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80%</a:t>
                      </a:r>
                      <a:r>
                        <a:rPr lang="zh-CN" altLang="en-US"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检验效力</a:t>
                      </a:r>
                      <a:endPar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1448817887"/>
                  </a:ext>
                </a:extLst>
              </a:tr>
              <a:tr h="3334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总体患者 </a:t>
                      </a:r>
                      <a:endParaRPr lang="zh-CN" alt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OS HR (95%CI)=0.79 (0.62-0.99)</a:t>
                      </a:r>
                      <a:r>
                        <a:rPr lang="en-CA"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 </a:t>
                      </a:r>
                      <a:endParaRPr lang="zh-CN" alt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OS HR (95%CI)=0.55 (0.40-0.77)</a:t>
                      </a:r>
                      <a:r>
                        <a:rPr lang="en-CA"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 </a:t>
                      </a:r>
                      <a:endParaRPr lang="zh-CN" alt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OS HR (95%CI)=0.65 (0.51-0.83)</a:t>
                      </a:r>
                      <a:r>
                        <a:rPr lang="en-CA"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 </a:t>
                      </a:r>
                      <a:endParaRPr lang="zh-CN" alt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2873470425"/>
                  </a:ext>
                </a:extLst>
              </a:tr>
              <a:tr h="4616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65</a:t>
                      </a:r>
                      <a:r>
                        <a:rPr lang="zh-CN" altLang="en-US"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岁及以上患者 </a:t>
                      </a:r>
                      <a:endPar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zh-CN" altLang="en-US" sz="1000" b="1" dirty="0">
                        <a:solidFill>
                          <a:srgbClr val="C72C56"/>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algn="ctr" defTabSz="685800"/>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OS HR (95%CI)=0.45 (0.28-0.74)</a:t>
                      </a:r>
                    </a:p>
                    <a:p>
                      <a:pPr algn="ctr" defTabSz="685800"/>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OS</a:t>
                      </a:r>
                      <a:r>
                        <a:rPr lang="zh-CN" altLang="en-US"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 显著改善</a:t>
                      </a:r>
                      <a:endParaRPr lang="zh-CN" altLang="en-US" sz="1000" b="1" dirty="0">
                        <a:solidFill>
                          <a:srgbClr val="C72C56"/>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algn="ctr" defTabSz="685800"/>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OS HR (95%CI)=0.61 (0.28-1.37)</a:t>
                      </a:r>
                    </a:p>
                    <a:p>
                      <a:pPr algn="ctr" defTabSz="685800"/>
                      <a:r>
                        <a:rPr lang="en-US" altLang="zh-CN" sz="1000" b="1" dirty="0" smtClean="0">
                          <a:solidFill>
                            <a:schemeClr val="tx2"/>
                          </a:solidFill>
                          <a:latin typeface="Arial" panose="020B0604020202020204" pitchFamily="34" charset="0"/>
                          <a:ea typeface="微软雅黑" panose="020B0503020204020204" pitchFamily="34" charset="-122"/>
                          <a:cs typeface="Arial" panose="020B0604020202020204" pitchFamily="34" charset="0"/>
                        </a:rPr>
                        <a:t>OS</a:t>
                      </a:r>
                      <a:r>
                        <a:rPr lang="zh-CN" altLang="en-US" sz="1000" b="1" dirty="0" smtClean="0">
                          <a:solidFill>
                            <a:schemeClr val="tx2"/>
                          </a:solidFill>
                          <a:latin typeface="Arial" panose="020B0604020202020204" pitchFamily="34" charset="0"/>
                          <a:ea typeface="微软雅黑" panose="020B0503020204020204" pitchFamily="34" charset="-122"/>
                          <a:cs typeface="Arial" panose="020B0604020202020204" pitchFamily="34" charset="0"/>
                        </a:rPr>
                        <a:t> 没有显著改善</a:t>
                      </a:r>
                      <a:endParaRPr lang="zh-CN" altLang="en-US" sz="1000" b="1" dirty="0">
                        <a:solidFill>
                          <a:schemeClr val="tx2"/>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algn="ctr" defTabSz="685800"/>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OS HR (95%CI)=0.95 (0.55-1.63)</a:t>
                      </a:r>
                    </a:p>
                    <a:p>
                      <a:pPr algn="ctr" defTabSz="685800"/>
                      <a:r>
                        <a:rPr lang="en-US" altLang="zh-CN" sz="1000" b="1" dirty="0" smtClean="0">
                          <a:solidFill>
                            <a:schemeClr val="tx2"/>
                          </a:solidFill>
                          <a:latin typeface="Arial" panose="020B0604020202020204" pitchFamily="34" charset="0"/>
                          <a:ea typeface="微软雅黑" panose="020B0503020204020204" pitchFamily="34" charset="-122"/>
                          <a:cs typeface="Arial" panose="020B0604020202020204" pitchFamily="34" charset="0"/>
                        </a:rPr>
                        <a:t>OS</a:t>
                      </a:r>
                      <a:r>
                        <a:rPr lang="zh-CN" altLang="en-US" sz="1000" b="1" dirty="0" smtClean="0">
                          <a:solidFill>
                            <a:schemeClr val="tx2"/>
                          </a:solidFill>
                          <a:latin typeface="Arial" panose="020B0604020202020204" pitchFamily="34" charset="0"/>
                          <a:ea typeface="微软雅黑" panose="020B0503020204020204" pitchFamily="34" charset="-122"/>
                          <a:cs typeface="Arial" panose="020B0604020202020204" pitchFamily="34" charset="0"/>
                        </a:rPr>
                        <a:t> 没有显著改善</a:t>
                      </a:r>
                      <a:endParaRPr lang="zh-CN" altLang="en-US" sz="1000" b="1" dirty="0">
                        <a:solidFill>
                          <a:schemeClr val="tx2"/>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4107106489"/>
                  </a:ext>
                </a:extLst>
              </a:tr>
              <a:tr h="4616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既往接受过</a:t>
                      </a: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anti-VEGF</a:t>
                      </a:r>
                      <a:r>
                        <a:rPr lang="zh-CN" altLang="en-US"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或</a:t>
                      </a: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anti-EGFR</a:t>
                      </a:r>
                      <a:r>
                        <a:rPr lang="zh-CN" altLang="en-US"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治疗患者</a:t>
                      </a:r>
                      <a:endParaRPr lang="zh-CN" altLang="en-US" sz="1000" b="1" dirty="0">
                        <a:solidFill>
                          <a:srgbClr val="C72C56"/>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algn="ctr" defTabSz="685800"/>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OS HR (95% CI)=0.67</a:t>
                      </a:r>
                    </a:p>
                    <a:p>
                      <a:pPr algn="ctr" defTabSz="685800"/>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(0.48-0.92)</a:t>
                      </a:r>
                    </a:p>
                    <a:p>
                      <a:pPr algn="ctr" defTabSz="685800"/>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OS</a:t>
                      </a:r>
                      <a:r>
                        <a:rPr lang="zh-CN" altLang="en-US"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 显著改善</a:t>
                      </a:r>
                      <a:r>
                        <a:rPr lang="en-CA"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 </a:t>
                      </a:r>
                      <a:endParaRPr lang="zh-CN" altLang="en-US" sz="1000" b="1" dirty="0">
                        <a:solidFill>
                          <a:srgbClr val="C72C56"/>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algn="ctr" defTabSz="685800"/>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OS HR (95% CI)=0.78</a:t>
                      </a:r>
                    </a:p>
                    <a:p>
                      <a:pPr algn="ctr" defTabSz="685800"/>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 (0.51-1.19)</a:t>
                      </a:r>
                    </a:p>
                    <a:p>
                      <a:pPr algn="ctr" defTabSz="685800"/>
                      <a:r>
                        <a:rPr lang="en-US" altLang="zh-CN" sz="1000" b="1" dirty="0" smtClean="0">
                          <a:solidFill>
                            <a:schemeClr val="tx2"/>
                          </a:solidFill>
                          <a:latin typeface="Arial" panose="020B0604020202020204" pitchFamily="34" charset="0"/>
                          <a:ea typeface="微软雅黑" panose="020B0503020204020204" pitchFamily="34" charset="-122"/>
                          <a:cs typeface="Arial" panose="020B0604020202020204" pitchFamily="34" charset="0"/>
                        </a:rPr>
                        <a:t>OS</a:t>
                      </a:r>
                      <a:r>
                        <a:rPr lang="zh-CN" altLang="en-US" sz="1000" b="1" dirty="0" smtClean="0">
                          <a:solidFill>
                            <a:schemeClr val="tx2"/>
                          </a:solidFill>
                          <a:latin typeface="Arial" panose="020B0604020202020204" pitchFamily="34" charset="0"/>
                          <a:ea typeface="微软雅黑" panose="020B0503020204020204" pitchFamily="34" charset="-122"/>
                          <a:cs typeface="Arial" panose="020B0604020202020204" pitchFamily="34" charset="0"/>
                        </a:rPr>
                        <a:t> 没有显著改善</a:t>
                      </a:r>
                      <a:endParaRPr lang="zh-CN" altLang="en-US" sz="1000" b="1" dirty="0">
                        <a:solidFill>
                          <a:schemeClr val="tx2"/>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OS HR (95% CI)=0.63 (0.43-0.90)</a:t>
                      </a:r>
                      <a:endParaRPr lang="zh-CN" alt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658076547"/>
                  </a:ext>
                </a:extLst>
              </a:tr>
            </a:tbl>
          </a:graphicData>
        </a:graphic>
      </p:graphicFrame>
      <p:sp>
        <p:nvSpPr>
          <p:cNvPr id="12" name="矩形 11"/>
          <p:cNvSpPr/>
          <p:nvPr/>
        </p:nvSpPr>
        <p:spPr>
          <a:xfrm>
            <a:off x="198420" y="826416"/>
            <a:ext cx="8700048" cy="815608"/>
          </a:xfrm>
          <a:prstGeom prst="rect">
            <a:avLst/>
          </a:prstGeom>
        </p:spPr>
        <p:txBody>
          <a:bodyPr wrap="square">
            <a:spAutoFit/>
          </a:bodyPr>
          <a:lstStyle/>
          <a:p>
            <a:pPr marL="285750" marR="0" lvl="0" indent="-285750" algn="l" defTabSz="457200" rtl="0" eaLnBrk="1" fontAlgn="auto" latinLnBrk="0" hangingPunct="1">
              <a:lnSpc>
                <a:spcPct val="100000"/>
              </a:lnSpc>
              <a:spcBef>
                <a:spcPts val="600"/>
              </a:spcBef>
              <a:spcAft>
                <a:spcPts val="0"/>
              </a:spcAft>
              <a:buClr>
                <a:srgbClr val="C80E47"/>
              </a:buClr>
              <a:buSzTx/>
              <a:buFont typeface="Wingdings" panose="05000000000000000000" pitchFamily="2" charset="2"/>
              <a:buChar char="l"/>
              <a:tabLst/>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朗斯弗</a:t>
            </a:r>
            <a:r>
              <a:rPr kumimoji="0" lang="en-US" altLang="zh-CN" sz="1400" b="0" i="0" u="none" strike="noStrike" kern="1200" cap="none" spc="0" normalizeH="0" baseline="-2500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和瑞戈非尼、呋喹替尼与安慰剂相比都可改善</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OS</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，但朗斯</a:t>
            </a:r>
            <a:r>
              <a:rPr kumimoji="0" lang="zh-CN"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400" b="0" i="0" u="none" strike="noStrike" kern="1200" cap="none" spc="0" normalizeH="0" baseline="-2500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能为</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65</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岁以上患者带来显著</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OS</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获益，对既往接受过靶向治疗患者也带来显著</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OS</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获益。 </a:t>
            </a: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285750" marR="0" lvl="0" indent="-285750" algn="l" defTabSz="457200" rtl="0" eaLnBrk="1" fontAlgn="auto" latinLnBrk="0" hangingPunct="1">
              <a:lnSpc>
                <a:spcPct val="100000"/>
              </a:lnSpc>
              <a:spcBef>
                <a:spcPts val="600"/>
              </a:spcBef>
              <a:spcAft>
                <a:spcPts val="0"/>
              </a:spcAft>
              <a:buClr>
                <a:srgbClr val="C80E47"/>
              </a:buClr>
              <a:buSzTx/>
              <a:buFont typeface="Wingdings" panose="05000000000000000000" pitchFamily="2" charset="2"/>
              <a:buChar char="l"/>
              <a:tabLst/>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真实世界研究进一步肯定了朗斯</a:t>
            </a:r>
            <a:r>
              <a:rPr kumimoji="0" lang="zh-CN"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400" b="0" i="0" u="none" strike="noStrike" kern="1200" cap="none" spc="0" normalizeH="0" baseline="-2500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的</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临床价值，相较瑞戈非尼为患者带来更长的生存时间。</a:t>
            </a: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14" name="内容占位符 5">
            <a:extLst>
              <a:ext uri="{FF2B5EF4-FFF2-40B4-BE49-F238E27FC236}">
                <a16:creationId xmlns="" xmlns:a16="http://schemas.microsoft.com/office/drawing/2014/main" id="{7562AB3C-C789-41F6-9D01-ED72F55C7F64}"/>
              </a:ext>
            </a:extLst>
          </p:cNvPr>
          <p:cNvGraphicFramePr>
            <a:graphicFrameLocks/>
          </p:cNvGraphicFramePr>
          <p:nvPr>
            <p:extLst/>
          </p:nvPr>
        </p:nvGraphicFramePr>
        <p:xfrm>
          <a:off x="5697245" y="1699230"/>
          <a:ext cx="3346073" cy="3041896"/>
        </p:xfrm>
        <a:graphic>
          <a:graphicData uri="http://schemas.openxmlformats.org/drawingml/2006/table">
            <a:tbl>
              <a:tblPr firstRow="1">
                <a:tableStyleId>{21E4AEA4-8DFA-4A89-87EB-49C32662AFE0}</a:tableStyleId>
              </a:tblPr>
              <a:tblGrid>
                <a:gridCol w="720000">
                  <a:extLst>
                    <a:ext uri="{9D8B030D-6E8A-4147-A177-3AD203B41FA5}">
                      <a16:colId xmlns="" xmlns:a16="http://schemas.microsoft.com/office/drawing/2014/main" val="2532088117"/>
                    </a:ext>
                  </a:extLst>
                </a:gridCol>
                <a:gridCol w="646073">
                  <a:extLst>
                    <a:ext uri="{9D8B030D-6E8A-4147-A177-3AD203B41FA5}">
                      <a16:colId xmlns="" xmlns:a16="http://schemas.microsoft.com/office/drawing/2014/main" val="2777066768"/>
                    </a:ext>
                  </a:extLst>
                </a:gridCol>
                <a:gridCol w="648000">
                  <a:extLst>
                    <a:ext uri="{9D8B030D-6E8A-4147-A177-3AD203B41FA5}">
                      <a16:colId xmlns="" xmlns:a16="http://schemas.microsoft.com/office/drawing/2014/main" val="3081484236"/>
                    </a:ext>
                  </a:extLst>
                </a:gridCol>
                <a:gridCol w="720000">
                  <a:extLst>
                    <a:ext uri="{9D8B030D-6E8A-4147-A177-3AD203B41FA5}">
                      <a16:colId xmlns="" xmlns:a16="http://schemas.microsoft.com/office/drawing/2014/main" val="266932150"/>
                    </a:ext>
                  </a:extLst>
                </a:gridCol>
                <a:gridCol w="612000">
                  <a:extLst>
                    <a:ext uri="{9D8B030D-6E8A-4147-A177-3AD203B41FA5}">
                      <a16:colId xmlns="" xmlns:a16="http://schemas.microsoft.com/office/drawing/2014/main" val="3474624070"/>
                    </a:ext>
                  </a:extLst>
                </a:gridCol>
              </a:tblGrid>
              <a:tr h="260948">
                <a:tc rowSpan="2">
                  <a:txBody>
                    <a:bodyPr/>
                    <a:lstStyle/>
                    <a:p>
                      <a:pPr algn="ctr">
                        <a:lnSpc>
                          <a:spcPct val="100000"/>
                        </a:lnSpc>
                      </a:pPr>
                      <a:r>
                        <a:rPr lang="zh-CN" altLang="en-US"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真实世界研究</a:t>
                      </a:r>
                      <a:endParaRPr lang="en-US" altLang="zh-CN"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rowSpan="2">
                  <a:txBody>
                    <a:bodyPr/>
                    <a:lstStyle/>
                    <a:p>
                      <a:pPr algn="ctr">
                        <a:lnSpc>
                          <a:spcPct val="100000"/>
                        </a:lnSpc>
                      </a:pPr>
                      <a:r>
                        <a:rPr lang="zh-CN" altLang="en-US"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患者数</a:t>
                      </a:r>
                      <a:endParaRPr lang="en-US" altLang="zh-CN"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ctr">
                        <a:lnSpc>
                          <a:spcPct val="100000"/>
                        </a:lnSpc>
                      </a:pPr>
                      <a:r>
                        <a:rPr lang="en-US" altLang="zh-CN" sz="800" b="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zh-CN" altLang="en-US" sz="800" b="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研究时间</a:t>
                      </a:r>
                      <a:r>
                        <a:rPr lang="en-US" altLang="zh-CN" sz="800" b="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8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gridSpan="2">
                  <a:txBody>
                    <a:bodyPr/>
                    <a:lstStyle/>
                    <a:p>
                      <a:pPr algn="ctr"/>
                      <a:r>
                        <a:rPr lang="en-US" altLang="zh-CN" sz="10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OS</a:t>
                      </a:r>
                      <a:r>
                        <a:rPr lang="zh-CN" altLang="en-US" sz="1000" baseline="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en-US" altLang="zh-CN" sz="1000" baseline="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zh-CN" altLang="en-US" sz="1000" baseline="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月）</a:t>
                      </a:r>
                      <a:endParaRPr lang="zh-CN" altLang="en-US" sz="1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72C56"/>
                    </a:solidFill>
                  </a:tcPr>
                </a:tc>
                <a:tc hMerge="1">
                  <a:txBody>
                    <a:bodyPr/>
                    <a:lstStyle/>
                    <a:p>
                      <a:endParaRPr lang="zh-CN" altLang="en-US" dirty="0"/>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row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altLang="zh-CN" sz="1000" b="1" kern="12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p</a:t>
                      </a:r>
                      <a:r>
                        <a:rPr lang="zh-CN" altLang="en-US" sz="1000" b="1" kern="12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值</a:t>
                      </a:r>
                      <a:endParaRPr lang="zh-CN" altLang="en-US" sz="1000" b="1" i="0" u="none" strike="noStrike"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chemeClr val="bg1"/>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extLst>
                  <a:ext uri="{0D108BD9-81ED-4DB2-BD59-A6C34878D82A}">
                    <a16:rowId xmlns="" xmlns:a16="http://schemas.microsoft.com/office/drawing/2014/main" val="4012291899"/>
                  </a:ext>
                </a:extLst>
              </a:tr>
              <a:tr h="260948">
                <a:tc vMerge="1">
                  <a:txBody>
                    <a:bodyPr/>
                    <a:lstStyle/>
                    <a:p>
                      <a:endParaRPr lang="zh-CN" altLang="en-US"/>
                    </a:p>
                  </a:txBody>
                  <a:tcPr/>
                </a:tc>
                <a:tc vMerge="1">
                  <a:txBody>
                    <a:bodyPr/>
                    <a:lstStyle/>
                    <a:p>
                      <a:endParaRPr lang="zh-CN" alt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朗斯弗</a:t>
                      </a:r>
                      <a:r>
                        <a:rPr lang="en-US" altLang="zh-CN" sz="1000" b="1" baseline="-250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0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瑞戈非尼</a:t>
                      </a:r>
                      <a:endParaRPr lang="zh-CN" altLang="en-US" sz="10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C72C56"/>
                    </a:solidFill>
                  </a:tcPr>
                </a:tc>
                <a:tc vMerge="1">
                  <a:txBody>
                    <a:bodyPr/>
                    <a:lstStyle/>
                    <a:p>
                      <a:endParaRPr lang="zh-CN" altLang="en-US"/>
                    </a:p>
                  </a:txBody>
                  <a:tcPr/>
                </a:tc>
                <a:extLst>
                  <a:ext uri="{0D108BD9-81ED-4DB2-BD59-A6C34878D82A}">
                    <a16:rowId xmlns="" xmlns:a16="http://schemas.microsoft.com/office/drawing/2014/main" val="2015342956"/>
                  </a:ext>
                </a:extLst>
              </a:tr>
              <a:tr h="360000">
                <a:tc>
                  <a:txBody>
                    <a:bodyPr/>
                    <a:lstStyle/>
                    <a:p>
                      <a:pPr algn="ctr" rtl="0" fontAlgn="ctr"/>
                      <a:r>
                        <a:rPr lang="zh-CN" altLang="en-US" sz="1000" b="1"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中国台湾</a:t>
                      </a:r>
                      <a:r>
                        <a:rPr lang="en-US" altLang="zh-CN" sz="1000" b="0" u="none" strike="noStrike" baseline="3000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14 </a:t>
                      </a:r>
                      <a:r>
                        <a:rPr lang="en-US" altLang="zh-CN" sz="1000" b="1"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2022</a:t>
                      </a:r>
                      <a:endParaRPr lang="en-US" altLang="zh-CN" sz="1000" b="1"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altLang="zh-CN" sz="1000" b="1"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125</a:t>
                      </a:r>
                    </a:p>
                    <a:p>
                      <a:pPr marL="0" marR="0" indent="0" algn="ctr" defTabSz="457200" rtl="0" eaLnBrk="1" fontAlgn="ctr" latinLnBrk="0" hangingPunct="1">
                        <a:lnSpc>
                          <a:spcPct val="100000"/>
                        </a:lnSpc>
                        <a:spcBef>
                          <a:spcPts val="0"/>
                        </a:spcBef>
                        <a:spcAft>
                          <a:spcPts val="0"/>
                        </a:spcAft>
                        <a:buClrTx/>
                        <a:buSzTx/>
                        <a:buFontTx/>
                        <a:buNone/>
                        <a:tabLst/>
                        <a:defRPr/>
                      </a:pPr>
                      <a:r>
                        <a:rPr lang="en-US" altLang="zh-CN" sz="800" b="0" i="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(2015-2021)</a:t>
                      </a:r>
                      <a:endParaRPr lang="en-US" altLang="zh-CN" sz="800" b="0"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marL="0" algn="ctr" defTabSz="457200" rtl="0" eaLnBrk="1" fontAlgn="ctr" latinLnBrk="0" hangingPunct="1"/>
                      <a:r>
                        <a:rPr lang="en-US" altLang="zh-CN" sz="1000" b="1" i="0" u="none" strike="noStrike" kern="1200" dirty="0" smtClean="0">
                          <a:solidFill>
                            <a:srgbClr val="C72C56"/>
                          </a:solidFill>
                          <a:effectLst/>
                          <a:latin typeface="Arial" panose="020B0604020202020204" pitchFamily="34" charset="0"/>
                          <a:ea typeface="微软雅黑" panose="020B0503020204020204" pitchFamily="34" charset="-122"/>
                          <a:cs typeface="Arial" panose="020B0604020202020204" pitchFamily="34" charset="0"/>
                        </a:rPr>
                        <a:t>9.2</a:t>
                      </a:r>
                      <a:endParaRPr lang="en-US" altLang="zh-CN" sz="1000" b="1" i="0" u="none" strike="noStrike" kern="1200" dirty="0">
                        <a:solidFill>
                          <a:srgbClr val="C72C56"/>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rPr>
                        <a:t>6.8</a:t>
                      </a:r>
                      <a:endParaRPr kumimoji="0" lang="en-US" altLang="zh-CN" sz="10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1000" b="1" i="1" u="none" strike="noStrike" dirty="0" smtClean="0">
                          <a:solidFill>
                            <a:srgbClr val="C72C56"/>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 </a:t>
                      </a:r>
                      <a:r>
                        <a:rPr lang="en-US" altLang="zh-CN" sz="1000" b="1" i="0" u="none" strike="noStrike" dirty="0" smtClean="0">
                          <a:solidFill>
                            <a:srgbClr val="C72C56"/>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0.006</a:t>
                      </a:r>
                      <a:endParaRPr kumimoji="0" lang="en-US" altLang="zh-CN" sz="1000" b="1" i="0" u="none" strike="noStrike" kern="1200" cap="none" spc="0" normalizeH="0" baseline="0" noProof="0" dirty="0">
                        <a:ln>
                          <a:noFill/>
                        </a:ln>
                        <a:solidFill>
                          <a:srgbClr val="C72C56"/>
                        </a:solidFill>
                        <a:effectLst/>
                        <a:uLnTx/>
                        <a:uFillTx/>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rgbClr val="FAE7E8"/>
                    </a:solidFill>
                  </a:tcPr>
                </a:tc>
                <a:extLst>
                  <a:ext uri="{0D108BD9-81ED-4DB2-BD59-A6C34878D82A}">
                    <a16:rowId xmlns="" xmlns:a16="http://schemas.microsoft.com/office/drawing/2014/main" val="3712937860"/>
                  </a:ext>
                </a:extLst>
              </a:tr>
              <a:tr h="360000">
                <a:tc>
                  <a:txBody>
                    <a:bodyPr/>
                    <a:lstStyle/>
                    <a:p>
                      <a:pPr algn="ctr" rtl="0" fontAlgn="ctr"/>
                      <a:r>
                        <a:rPr lang="zh-CN" altLang="en-US" sz="10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日本</a:t>
                      </a:r>
                      <a:r>
                        <a:rPr lang="en-US" altLang="zh-CN" sz="1000" u="none" strike="noStrike" baseline="3000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15</a:t>
                      </a:r>
                    </a:p>
                    <a:p>
                      <a:pPr algn="ctr" rtl="0" fontAlgn="ctr"/>
                      <a:r>
                        <a:rPr lang="en-US" altLang="zh-CN" sz="10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2020</a:t>
                      </a:r>
                      <a:endParaRPr lang="en-US" altLang="zh-CN" sz="1000" b="0"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altLang="zh-CN" sz="10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7,279</a:t>
                      </a:r>
                    </a:p>
                    <a:p>
                      <a:pPr marL="0" marR="0" indent="0" algn="ctr" defTabSz="457200" rtl="0" eaLnBrk="1" fontAlgn="ctr" latinLnBrk="0" hangingPunct="1">
                        <a:lnSpc>
                          <a:spcPct val="100000"/>
                        </a:lnSpc>
                        <a:spcBef>
                          <a:spcPts val="0"/>
                        </a:spcBef>
                        <a:spcAft>
                          <a:spcPts val="0"/>
                        </a:spcAft>
                        <a:buClrTx/>
                        <a:buSzTx/>
                        <a:buFontTx/>
                        <a:buNone/>
                        <a:tabLst/>
                        <a:defRPr/>
                      </a:pPr>
                      <a:r>
                        <a:rPr lang="en-US" altLang="zh-CN" sz="8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(2013-2018)</a:t>
                      </a:r>
                      <a:endParaRPr lang="en-US" altLang="zh-CN" sz="800" b="1"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algn="ct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10.2</a:t>
                      </a:r>
                      <a:endParaRPr lang="zh-CN" altLang="en-US" sz="1000" b="1" dirty="0">
                        <a:solidFill>
                          <a:srgbClr val="C72C56"/>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algn="ct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6.4</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1000" b="1" i="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p</a:t>
                      </a:r>
                      <a:r>
                        <a:rPr lang="zh-CN" altLang="en-US"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a:t>
                      </a: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0.001 </a:t>
                      </a:r>
                      <a:endParaRPr kumimoji="0" lang="en-US" altLang="zh-CN" sz="1000" b="1" i="0" u="none" strike="noStrike" kern="1200" cap="none" spc="0" normalizeH="0" baseline="0" noProof="0" dirty="0">
                        <a:ln>
                          <a:noFill/>
                        </a:ln>
                        <a:solidFill>
                          <a:srgbClr val="C72C56"/>
                        </a:solidFill>
                        <a:effectLst/>
                        <a:uLnTx/>
                        <a:uFillTx/>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300260650"/>
                  </a:ext>
                </a:extLst>
              </a:tr>
              <a:tr h="360000">
                <a:tc>
                  <a:txBody>
                    <a:bodyPr/>
                    <a:lstStyle/>
                    <a:p>
                      <a:pPr algn="ctr" fontAlgn="ctr"/>
                      <a:r>
                        <a:rPr lang="zh-CN" altLang="en-US" sz="10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日本</a:t>
                      </a:r>
                      <a:r>
                        <a:rPr lang="en-US" altLang="zh-CN" sz="1000" u="none" strike="noStrike" baseline="3000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16</a:t>
                      </a:r>
                    </a:p>
                    <a:p>
                      <a:pPr algn="ctr" fontAlgn="ctr"/>
                      <a:r>
                        <a:rPr lang="en-US" altLang="zh-CN" sz="10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2018</a:t>
                      </a:r>
                      <a:endParaRPr lang="en-US" altLang="zh-CN" sz="1000" b="0"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altLang="zh-CN" sz="10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550</a:t>
                      </a:r>
                      <a:endParaRPr lang="en-US" altLang="zh-CN" sz="8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altLang="zh-CN" sz="8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(2014-2015)</a:t>
                      </a:r>
                      <a:endParaRPr lang="en-US" altLang="zh-CN" sz="1000" b="1"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altLang="zh-CN" sz="1000" b="1" i="0" u="none" strike="noStrike" kern="1200" dirty="0" smtClean="0">
                          <a:solidFill>
                            <a:srgbClr val="C72C56"/>
                          </a:solidFill>
                          <a:effectLst/>
                          <a:latin typeface="Arial" panose="020B0604020202020204" pitchFamily="34" charset="0"/>
                          <a:ea typeface="微软雅黑" panose="020B0503020204020204" pitchFamily="34" charset="-122"/>
                          <a:cs typeface="Arial" panose="020B0604020202020204" pitchFamily="34" charset="0"/>
                        </a:rPr>
                        <a:t>7.7</a:t>
                      </a:r>
                      <a:endParaRPr lang="en-US" altLang="zh-CN" sz="1000" b="1" i="0" u="none" strike="noStrike" kern="1200" dirty="0">
                        <a:solidFill>
                          <a:srgbClr val="C72C56"/>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n-US" altLang="zh-CN" sz="1000" b="0" i="0" u="none" strike="noStrike" kern="120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6.4</a:t>
                      </a:r>
                      <a:endParaRPr lang="en-US" altLang="zh-CN" sz="1000" b="0" i="0" u="none" strike="noStrike" kern="1200"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altLang="zh-CN" sz="1000" b="1" i="1" u="none" strike="noStrike" dirty="0" smtClean="0">
                          <a:solidFill>
                            <a:srgbClr val="C72C56"/>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 </a:t>
                      </a:r>
                      <a:r>
                        <a:rPr lang="en-US" altLang="zh-CN" sz="1000" b="1" i="0" u="none" strike="noStrike" dirty="0" smtClean="0">
                          <a:solidFill>
                            <a:srgbClr val="C72C56"/>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000" b="1" u="none" strike="noStrike" dirty="0" smtClean="0">
                          <a:solidFill>
                            <a:srgbClr val="C72C56"/>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0.012</a:t>
                      </a:r>
                      <a:endParaRPr lang="en-US" altLang="zh-CN" sz="1000" b="1" i="0" u="none" strike="noStrike" kern="1200" dirty="0">
                        <a:solidFill>
                          <a:srgbClr val="C72C56"/>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3552464661"/>
                  </a:ext>
                </a:extLst>
              </a:tr>
              <a:tr h="360000">
                <a:tc>
                  <a:txBody>
                    <a:bodyPr/>
                    <a:lstStyle/>
                    <a:p>
                      <a:pPr algn="ctr" rtl="0" fontAlgn="ctr"/>
                      <a:r>
                        <a:rPr lang="zh-CN" altLang="en-US" sz="10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日本</a:t>
                      </a:r>
                      <a:r>
                        <a:rPr lang="en-US" altLang="zh-CN" sz="1000" u="none" strike="noStrike" baseline="3000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17</a:t>
                      </a:r>
                    </a:p>
                    <a:p>
                      <a:pPr algn="ctr" rtl="0" fontAlgn="ctr"/>
                      <a:r>
                        <a:rPr lang="en-US" altLang="zh-CN" sz="10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2020</a:t>
                      </a:r>
                      <a:endParaRPr lang="en-US" altLang="zh-CN" sz="1000" b="0"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altLang="zh-CN" sz="10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134</a:t>
                      </a:r>
                    </a:p>
                    <a:p>
                      <a:pPr marL="0" marR="0" indent="0" algn="ctr" defTabSz="457200" rtl="0" eaLnBrk="1" fontAlgn="ctr" latinLnBrk="0" hangingPunct="1">
                        <a:lnSpc>
                          <a:spcPct val="100000"/>
                        </a:lnSpc>
                        <a:spcBef>
                          <a:spcPts val="0"/>
                        </a:spcBef>
                        <a:spcAft>
                          <a:spcPts val="0"/>
                        </a:spcAft>
                        <a:buClrTx/>
                        <a:buSzTx/>
                        <a:buFontTx/>
                        <a:buNone/>
                        <a:tabLst/>
                        <a:defRPr/>
                      </a:pPr>
                      <a:r>
                        <a:rPr lang="en-US" altLang="zh-CN" sz="8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(2014-2017)</a:t>
                      </a:r>
                      <a:endParaRPr lang="en-US" altLang="zh-CN" sz="1000" b="1"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algn="ct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11.4</a:t>
                      </a:r>
                      <a:endParaRPr lang="zh-CN" altLang="en-US" sz="1000" b="1" dirty="0">
                        <a:solidFill>
                          <a:srgbClr val="C72C56"/>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algn="ct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9.9</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1000" b="1" i="1" u="none" strike="noStrike" dirty="0" smtClean="0">
                          <a:solidFill>
                            <a:srgbClr val="C72C56"/>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 </a:t>
                      </a:r>
                      <a:r>
                        <a:rPr lang="en-US" altLang="zh-CN" sz="1000" b="1" i="0" u="none" strike="noStrike" dirty="0" smtClean="0">
                          <a:solidFill>
                            <a:srgbClr val="C72C56"/>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000" b="1" u="none" strike="noStrike" dirty="0" smtClean="0">
                          <a:solidFill>
                            <a:srgbClr val="C72C56"/>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0.837</a:t>
                      </a:r>
                      <a:endParaRPr lang="zh-CN" altLang="en-US"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1244042985"/>
                  </a:ext>
                </a:extLst>
              </a:tr>
              <a:tr h="360000">
                <a:tc>
                  <a:txBody>
                    <a:bodyPr/>
                    <a:lstStyle/>
                    <a:p>
                      <a:pPr algn="ctr" rtl="0" fontAlgn="ctr"/>
                      <a:r>
                        <a:rPr lang="zh-CN" altLang="en-US" sz="10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法国</a:t>
                      </a:r>
                      <a:r>
                        <a:rPr lang="en-US" altLang="zh-CN" sz="1000" u="none" strike="noStrike" baseline="3000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18</a:t>
                      </a:r>
                      <a:endParaRPr lang="en-US" sz="1000" b="0"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p>
                      <a:pPr algn="ctr" rtl="0" fontAlgn="ctr"/>
                      <a:r>
                        <a:rPr lang="en-US" altLang="zh-CN" sz="100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2020</a:t>
                      </a:r>
                      <a:endParaRPr lang="en-US" altLang="zh-CN" sz="1000" b="0"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altLang="zh-CN" sz="10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237</a:t>
                      </a:r>
                    </a:p>
                    <a:p>
                      <a:pPr marL="0" marR="0" indent="0" algn="ctr" defTabSz="457200" rtl="0" eaLnBrk="1" fontAlgn="ctr" latinLnBrk="0" hangingPunct="1">
                        <a:lnSpc>
                          <a:spcPct val="100000"/>
                        </a:lnSpc>
                        <a:spcBef>
                          <a:spcPts val="0"/>
                        </a:spcBef>
                        <a:spcAft>
                          <a:spcPts val="0"/>
                        </a:spcAft>
                        <a:buClrTx/>
                        <a:buSzTx/>
                        <a:buFontTx/>
                        <a:buNone/>
                        <a:tabLst/>
                        <a:defRPr/>
                      </a:pPr>
                      <a:r>
                        <a:rPr lang="en-US" altLang="zh-CN" sz="8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(2017-2019)</a:t>
                      </a:r>
                      <a:endParaRPr lang="en-US" altLang="zh-CN" sz="1000" b="1"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algn="ctr">
                        <a:lnSpc>
                          <a:spcPct val="100000"/>
                        </a:lnSpc>
                      </a:pP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9.5</a:t>
                      </a:r>
                      <a:endParaRPr lang="zh-CN" altLang="en-US" sz="1000" b="1" dirty="0">
                        <a:solidFill>
                          <a:srgbClr val="C72C56"/>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algn="ctr">
                        <a:lnSpc>
                          <a:spcPct val="100000"/>
                        </a:lnSpc>
                      </a:pP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6.8</a:t>
                      </a:r>
                      <a:endParaRPr lang="zh-CN" altLang="en-US" sz="1000" b="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altLang="zh-CN" sz="1000" b="1" i="1" u="none" strike="noStrike" dirty="0" smtClean="0">
                          <a:solidFill>
                            <a:srgbClr val="C72C56"/>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 </a:t>
                      </a:r>
                      <a:r>
                        <a:rPr lang="en-US" altLang="zh-CN" sz="1000" b="1" i="0" u="none" strike="noStrike" dirty="0" smtClean="0">
                          <a:solidFill>
                            <a:srgbClr val="C72C56"/>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0.17</a:t>
                      </a:r>
                      <a:endParaRPr kumimoji="0" lang="en-US" altLang="zh-CN" sz="1000" b="1" i="0" u="none" strike="noStrike" kern="1200" cap="none" spc="0" normalizeH="0" baseline="0" noProof="0" dirty="0">
                        <a:ln>
                          <a:noFill/>
                        </a:ln>
                        <a:solidFill>
                          <a:srgbClr val="C72C56"/>
                        </a:solidFill>
                        <a:effectLst/>
                        <a:uLnTx/>
                        <a:uFillTx/>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3163921900"/>
                  </a:ext>
                </a:extLst>
              </a:tr>
              <a:tr h="360000">
                <a:tc>
                  <a:txBody>
                    <a:bodyPr/>
                    <a:lstStyle/>
                    <a:p>
                      <a:pPr algn="ctr">
                        <a:lnSpc>
                          <a:spcPct val="100000"/>
                        </a:lnSpc>
                      </a:pPr>
                      <a:r>
                        <a:rPr lang="zh-CN" altLang="en-US"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意大利</a:t>
                      </a:r>
                      <a:r>
                        <a:rPr lang="en-US" altLang="zh-CN" sz="1000" baseline="30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19</a:t>
                      </a:r>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000" baseline="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2020</a:t>
                      </a:r>
                      <a:endParaRPr lang="en-US" altLang="zh-CN" sz="1000" b="0"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algn="ctr">
                        <a:lnSpc>
                          <a:spcPct val="100000"/>
                        </a:lnSpc>
                      </a:pPr>
                      <a:r>
                        <a:rPr lang="en-US" altLang="zh-CN" sz="1000" b="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140</a:t>
                      </a:r>
                    </a:p>
                    <a:p>
                      <a:pPr marL="0" marR="0" lvl="0" indent="0" algn="ctr" defTabSz="457189" rtl="0" eaLnBrk="1" fontAlgn="auto" latinLnBrk="0" hangingPunct="1">
                        <a:lnSpc>
                          <a:spcPct val="100000"/>
                        </a:lnSpc>
                        <a:spcBef>
                          <a:spcPts val="0"/>
                        </a:spcBef>
                        <a:spcAft>
                          <a:spcPts val="0"/>
                        </a:spcAft>
                        <a:buClrTx/>
                        <a:buSzTx/>
                        <a:buFontTx/>
                        <a:buNone/>
                        <a:tabLst/>
                        <a:defRPr/>
                      </a:pPr>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2018-2020)</a:t>
                      </a:r>
                      <a:endParaRPr lang="en-US" altLang="zh-CN" sz="1000" b="1"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algn="ctr"/>
                      <a:r>
                        <a:rPr lang="en-US" altLang="zh-CN" sz="10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7.5</a:t>
                      </a:r>
                      <a:endParaRPr lang="zh-CN" altLang="en-US" sz="1000" b="1" dirty="0">
                        <a:solidFill>
                          <a:srgbClr val="C72C56"/>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algn="ctr"/>
                      <a:r>
                        <a:rPr lang="en-US" altLang="zh-CN" sz="10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6.8</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7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rPr>
                        <a:t>文中未报告</a:t>
                      </a:r>
                      <a:r>
                        <a:rPr kumimoji="0" lang="en-US" altLang="zh-CN" sz="7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en-US" altLang="zh-CN" sz="7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3296872188"/>
                  </a:ext>
                </a:extLst>
              </a:tr>
              <a:tr h="360000">
                <a:tc>
                  <a:txBody>
                    <a:bodyPr/>
                    <a:lstStyle/>
                    <a:p>
                      <a:pPr algn="ctr" rtl="0" fontAlgn="ctr"/>
                      <a:r>
                        <a:rPr lang="zh-CN" altLang="en-US" sz="10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美国</a:t>
                      </a:r>
                      <a:r>
                        <a:rPr lang="en-US" altLang="zh-CN" sz="1000" u="none" strike="noStrike" baseline="30000"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20</a:t>
                      </a:r>
                    </a:p>
                    <a:p>
                      <a:pPr algn="ctr" rtl="0" fontAlgn="ctr"/>
                      <a:r>
                        <a:rPr lang="en-US" altLang="zh-CN" sz="10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2021</a:t>
                      </a:r>
                      <a:endParaRPr lang="en-US" altLang="zh-CN" sz="1000" b="0"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algn="ctr" rtl="0" fontAlgn="ctr"/>
                      <a:r>
                        <a:rPr lang="en-US" altLang="zh-CN" sz="1000" b="0" i="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rPr>
                        <a:t>221</a:t>
                      </a:r>
                    </a:p>
                    <a:p>
                      <a:pPr marL="0" marR="0" indent="0" algn="ctr" defTabSz="457189" rtl="0" eaLnBrk="1" fontAlgn="ctr" latinLnBrk="0" hangingPunct="1">
                        <a:lnSpc>
                          <a:spcPct val="100000"/>
                        </a:lnSpc>
                        <a:spcBef>
                          <a:spcPts val="0"/>
                        </a:spcBef>
                        <a:spcAft>
                          <a:spcPts val="0"/>
                        </a:spcAft>
                        <a:buClrTx/>
                        <a:buSzTx/>
                        <a:buFontTx/>
                        <a:buNone/>
                        <a:tabLst/>
                        <a:defRPr/>
                      </a:pPr>
                      <a:r>
                        <a:rPr lang="en-US" altLang="zh-CN" sz="800" u="none" strike="noStrike" dirty="0" smtClean="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(2012-2017)</a:t>
                      </a:r>
                      <a:endParaRPr lang="en-US" altLang="zh-CN" sz="1000" b="0" i="0" u="none" strike="noStrike" dirty="0">
                        <a:solidFill>
                          <a:schemeClr val="tx1">
                            <a:lumMod val="65000"/>
                            <a:lumOff val="35000"/>
                          </a:schemeClr>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smtClean="0">
                          <a:solidFill>
                            <a:srgbClr val="C72C56"/>
                          </a:solidFill>
                          <a:effectLst/>
                          <a:latin typeface="Arial" panose="020B0604020202020204" pitchFamily="34" charset="0"/>
                          <a:ea typeface="微软雅黑" panose="020B0503020204020204" pitchFamily="34" charset="-122"/>
                          <a:cs typeface="Arial" panose="020B0604020202020204" pitchFamily="34" charset="0"/>
                        </a:rPr>
                        <a:t>7.5</a:t>
                      </a:r>
                      <a:endParaRPr lang="en-US" altLang="zh-CN" sz="1000" b="1" i="0" u="none" strike="noStrike" kern="1200" dirty="0">
                        <a:solidFill>
                          <a:srgbClr val="C72C56"/>
                        </a:solidFill>
                        <a:effectLst/>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rPr>
                        <a:t>7.1</a:t>
                      </a:r>
                      <a:endParaRPr kumimoji="0" lang="en-US" altLang="zh-CN" sz="1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7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rPr>
                        <a:t>文中未报告</a:t>
                      </a:r>
                      <a:r>
                        <a:rPr kumimoji="0" lang="en-US" altLang="zh-CN" sz="700" b="0" i="0" u="none" strike="noStrike" kern="1200" cap="none" spc="0" normalizeH="0" baseline="0" noProof="0" dirty="0" smtClean="0">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Arial" panose="020B0604020202020204" pitchFamily="34" charset="0"/>
                        </a:rPr>
                        <a:t>)</a:t>
                      </a:r>
                    </a:p>
                  </a:txBody>
                  <a:tcPr marL="3503" marR="3503" marT="3503" marB="0" anchor="ctr">
                    <a:lnL w="12700" cap="flat" cmpd="sng" algn="ctr">
                      <a:solidFill>
                        <a:srgbClr val="C72C56"/>
                      </a:solidFill>
                      <a:prstDash val="solid"/>
                      <a:round/>
                      <a:headEnd type="none" w="med" len="med"/>
                      <a:tailEnd type="none" w="med" len="med"/>
                    </a:lnL>
                    <a:lnR w="12700" cap="flat" cmpd="sng" algn="ctr">
                      <a:solidFill>
                        <a:srgbClr val="C72C56"/>
                      </a:solidFill>
                      <a:prstDash val="solid"/>
                      <a:round/>
                      <a:headEnd type="none" w="med" len="med"/>
                      <a:tailEnd type="none" w="med" len="med"/>
                    </a:lnR>
                    <a:lnT w="12700" cap="flat" cmpd="sng" algn="ctr">
                      <a:solidFill>
                        <a:srgbClr val="C72C56"/>
                      </a:solidFill>
                      <a:prstDash val="solid"/>
                      <a:round/>
                      <a:headEnd type="none" w="med" len="med"/>
                      <a:tailEnd type="none" w="med" len="med"/>
                    </a:lnT>
                    <a:lnB w="12700" cap="flat" cmpd="sng" algn="ctr">
                      <a:solidFill>
                        <a:srgbClr val="C72C56"/>
                      </a:solidFill>
                      <a:prstDash val="solid"/>
                      <a:round/>
                      <a:headEnd type="none" w="med" len="med"/>
                      <a:tailEnd type="none" w="med" len="med"/>
                    </a:lnB>
                    <a:solidFill>
                      <a:schemeClr val="bg1"/>
                    </a:solidFill>
                  </a:tcPr>
                </a:tc>
                <a:extLst>
                  <a:ext uri="{0D108BD9-81ED-4DB2-BD59-A6C34878D82A}">
                    <a16:rowId xmlns="" xmlns:a16="http://schemas.microsoft.com/office/drawing/2014/main" val="1425283475"/>
                  </a:ext>
                </a:extLst>
              </a:tr>
            </a:tbl>
          </a:graphicData>
        </a:graphic>
      </p:graphicFrame>
      <p:pic>
        <p:nvPicPr>
          <p:cNvPr id="15" name="图片 14"/>
          <p:cNvPicPr>
            <a:picLocks noChangeAspect="1"/>
          </p:cNvPicPr>
          <p:nvPr/>
        </p:nvPicPr>
        <p:blipFill>
          <a:blip r:embed="rId2"/>
          <a:stretch>
            <a:fillRect/>
          </a:stretch>
        </p:blipFill>
        <p:spPr>
          <a:xfrm>
            <a:off x="9295790" y="0"/>
            <a:ext cx="4208135" cy="2366033"/>
          </a:xfrm>
          <a:prstGeom prst="rect">
            <a:avLst/>
          </a:prstGeom>
        </p:spPr>
      </p:pic>
      <p:grpSp>
        <p:nvGrpSpPr>
          <p:cNvPr id="7" name="组合 6"/>
          <p:cNvGrpSpPr/>
          <p:nvPr/>
        </p:nvGrpSpPr>
        <p:grpSpPr>
          <a:xfrm>
            <a:off x="0" y="10623"/>
            <a:ext cx="5579656" cy="223668"/>
            <a:chOff x="0" y="28548"/>
            <a:chExt cx="5579656" cy="223668"/>
          </a:xfrm>
        </p:grpSpPr>
        <p:sp>
          <p:nvSpPr>
            <p:cNvPr id="8" name="五边形 7"/>
            <p:cNvSpPr/>
            <p:nvPr/>
          </p:nvSpPr>
          <p:spPr>
            <a:xfrm>
              <a:off x="0" y="36216"/>
              <a:ext cx="1440000" cy="216000"/>
            </a:xfrm>
            <a:prstGeom prst="homePlate">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01 </a:t>
              </a:r>
              <a:r>
                <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药品基本信息</a:t>
              </a:r>
            </a:p>
          </p:txBody>
        </p:sp>
        <p:sp>
          <p:nvSpPr>
            <p:cNvPr id="9" name="燕尾形 8"/>
            <p:cNvSpPr/>
            <p:nvPr/>
          </p:nvSpPr>
          <p:spPr>
            <a:xfrm>
              <a:off x="1394914"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02 </a:t>
              </a:r>
              <a:r>
                <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安全性</a:t>
              </a:r>
            </a:p>
          </p:txBody>
        </p:sp>
        <p:sp>
          <p:nvSpPr>
            <p:cNvPr id="10" name="燕尾形 9"/>
            <p:cNvSpPr/>
            <p:nvPr/>
          </p:nvSpPr>
          <p:spPr>
            <a:xfrm>
              <a:off x="2429828" y="36216"/>
              <a:ext cx="1080000" cy="216000"/>
            </a:xfrm>
            <a:prstGeom prst="chevron">
              <a:avLst/>
            </a:prstGeom>
            <a:solidFill>
              <a:srgbClr val="C80E47"/>
            </a:solidFill>
            <a:ln>
              <a:solidFill>
                <a:srgbClr val="C80E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03 </a:t>
              </a:r>
              <a:r>
                <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有效性</a:t>
              </a:r>
            </a:p>
          </p:txBody>
        </p:sp>
        <p:sp>
          <p:nvSpPr>
            <p:cNvPr id="16" name="燕尾形 15"/>
            <p:cNvSpPr/>
            <p:nvPr/>
          </p:nvSpPr>
          <p:spPr>
            <a:xfrm>
              <a:off x="3468444"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04 </a:t>
              </a:r>
              <a:r>
                <a:rPr kumimoji="0" lang="zh-CN" altLang="en-US"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创新性</a:t>
              </a:r>
              <a:endPar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7" name="燕尾形 16"/>
            <p:cNvSpPr/>
            <p:nvPr/>
          </p:nvSpPr>
          <p:spPr>
            <a:xfrm>
              <a:off x="4499656" y="28548"/>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05 </a:t>
              </a:r>
              <a:r>
                <a:rPr kumimoji="0" lang="zh-CN" altLang="en-US"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公平性</a:t>
              </a:r>
              <a:endPar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2938786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952900" y="176985"/>
            <a:ext cx="7132321" cy="56614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a:solidFill>
                  <a:srgbClr val="C72C56"/>
                </a:solidFill>
                <a:latin typeface="微软雅黑" panose="020B0503020204020204" pitchFamily="34" charset="-122"/>
                <a:ea typeface="微软雅黑" panose="020B0503020204020204" pitchFamily="34" charset="-122"/>
                <a:cs typeface="+mj-cs"/>
              </a:defRPr>
            </a:lvl1pPr>
          </a:lstStyle>
          <a:p>
            <a:endParaRPr lang="zh-CN" altLang="en-US" sz="2400" dirty="0"/>
          </a:p>
        </p:txBody>
      </p:sp>
      <p:sp>
        <p:nvSpPr>
          <p:cNvPr id="2" name="标题 1"/>
          <p:cNvSpPr>
            <a:spLocks noGrp="1"/>
          </p:cNvSpPr>
          <p:nvPr>
            <p:ph type="title"/>
          </p:nvPr>
        </p:nvSpPr>
        <p:spPr>
          <a:xfrm>
            <a:off x="263544" y="303818"/>
            <a:ext cx="8229600" cy="566145"/>
          </a:xfrm>
        </p:spPr>
        <p:txBody>
          <a:bodyPr vert="horz" lIns="91440" tIns="45720" rIns="91440" bIns="45720" rtlCol="0" anchor="ctr">
            <a:noAutofit/>
          </a:bodyPr>
          <a:lstStyle/>
          <a:p>
            <a:pPr defTabSz="685800">
              <a:spcBef>
                <a:spcPts val="450"/>
              </a:spcBef>
            </a:pPr>
            <a:r>
              <a:rPr lang="zh-CN" altLang="en-US" sz="1800" dirty="0">
                <a:solidFill>
                  <a:schemeClr val="tx1"/>
                </a:solidFill>
                <a:latin typeface="Arial" panose="020B0604020202020204" pitchFamily="34" charset="0"/>
                <a:cs typeface="Arial" panose="020B0604020202020204" pitchFamily="34" charset="0"/>
              </a:rPr>
              <a:t>朗斯弗</a:t>
            </a:r>
            <a:r>
              <a:rPr lang="en-US" altLang="zh-CN" sz="1800" baseline="-25000" dirty="0">
                <a:solidFill>
                  <a:schemeClr val="tx1"/>
                </a:solidFill>
                <a:latin typeface="Arial" panose="020B0604020202020204" pitchFamily="34" charset="0"/>
                <a:cs typeface="Arial" panose="020B0604020202020204" pitchFamily="34" charset="0"/>
              </a:rPr>
              <a:t>®</a:t>
            </a:r>
            <a:r>
              <a:rPr lang="zh-CN" altLang="en-US" sz="1800" dirty="0" smtClean="0">
                <a:solidFill>
                  <a:schemeClr val="tx1"/>
                </a:solidFill>
                <a:latin typeface="Arial" panose="020B0604020202020204" pitchFamily="34" charset="0"/>
                <a:cs typeface="Arial" panose="020B0604020202020204" pitchFamily="34" charset="0"/>
              </a:rPr>
              <a:t>获我国和国际外</a:t>
            </a:r>
            <a:r>
              <a:rPr lang="zh-CN" altLang="en-US" sz="1800" dirty="0">
                <a:solidFill>
                  <a:schemeClr val="tx1"/>
                </a:solidFill>
                <a:latin typeface="Arial" panose="020B0604020202020204" pitchFamily="34" charset="0"/>
                <a:cs typeface="Arial" panose="020B0604020202020204" pitchFamily="34" charset="0"/>
              </a:rPr>
              <a:t>权威指南一致推荐为三线标准治疗</a:t>
            </a:r>
          </a:p>
        </p:txBody>
      </p:sp>
      <p:sp>
        <p:nvSpPr>
          <p:cNvPr id="6" name="矩形 5"/>
          <p:cNvSpPr/>
          <p:nvPr/>
        </p:nvSpPr>
        <p:spPr>
          <a:xfrm>
            <a:off x="344140" y="855874"/>
            <a:ext cx="5385021" cy="1428083"/>
          </a:xfrm>
          <a:prstGeom prst="rect">
            <a:avLst/>
          </a:prstGeom>
        </p:spPr>
        <p:txBody>
          <a:bodyPr wrap="square">
            <a:spAutoFit/>
          </a:bodyPr>
          <a:lstStyle/>
          <a:p>
            <a:pPr marL="285750" indent="-285750">
              <a:spcBef>
                <a:spcPct val="20000"/>
              </a:spcBef>
              <a:buClr>
                <a:srgbClr val="C80E47"/>
              </a:buClr>
              <a:buFont typeface="Wingdings" panose="05000000000000000000" pitchFamily="2" charset="2"/>
              <a:buChar char="l"/>
            </a:pPr>
            <a:r>
              <a:rPr lang="zh-CN" altLang="en-US" sz="1400" dirty="0" smtClean="0">
                <a:latin typeface="Arial" panose="020B0604020202020204" pitchFamily="34" charset="0"/>
                <a:ea typeface="微软雅黑" panose="020B0503020204020204" pitchFamily="34" charset="-122"/>
                <a:cs typeface="Arial" panose="020B0604020202020204" pitchFamily="34" charset="0"/>
              </a:rPr>
              <a:t>朗</a:t>
            </a:r>
            <a:r>
              <a:rPr lang="zh-CN" altLang="en-US" sz="1400" dirty="0">
                <a:latin typeface="Arial" panose="020B0604020202020204" pitchFamily="34" charset="0"/>
                <a:ea typeface="微软雅黑" panose="020B0503020204020204" pitchFamily="34" charset="-122"/>
                <a:cs typeface="Arial" panose="020B0604020202020204" pitchFamily="34" charset="0"/>
              </a:rPr>
              <a:t>斯弗</a:t>
            </a:r>
            <a:r>
              <a:rPr lang="en-US" altLang="zh-CN" sz="1400" baseline="-250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Arial" panose="020B0604020202020204" pitchFamily="34" charset="0"/>
              </a:rPr>
              <a:t>随着在全球</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各地获批上市，相继得到了日本</a:t>
            </a:r>
            <a:r>
              <a:rPr lang="en-CA" altLang="zh-CN" sz="1400" dirty="0" smtClean="0">
                <a:latin typeface="Arial" panose="020B0604020202020204" pitchFamily="34" charset="0"/>
                <a:ea typeface="微软雅黑" panose="020B0503020204020204" pitchFamily="34" charset="-122"/>
                <a:cs typeface="Arial" panose="020B0604020202020204" pitchFamily="34" charset="0"/>
              </a:rPr>
              <a:t>JSCCR</a:t>
            </a:r>
            <a:r>
              <a:rPr lang="en-US" altLang="zh-CN" sz="1400" baseline="30000" dirty="0" smtClean="0">
                <a:latin typeface="Arial" panose="020B0604020202020204" pitchFamily="34" charset="0"/>
                <a:ea typeface="微软雅黑" panose="020B0503020204020204" pitchFamily="34" charset="-122"/>
                <a:cs typeface="Arial" panose="020B0604020202020204" pitchFamily="34" charset="0"/>
              </a:rPr>
              <a:t>21</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、美国</a:t>
            </a:r>
            <a:r>
              <a:rPr lang="en-CA" altLang="zh-CN" sz="1400" dirty="0" smtClean="0">
                <a:latin typeface="Arial" panose="020B0604020202020204" pitchFamily="34" charset="0"/>
                <a:ea typeface="微软雅黑" panose="020B0503020204020204" pitchFamily="34" charset="-122"/>
                <a:cs typeface="Arial" panose="020B0604020202020204" pitchFamily="34" charset="0"/>
              </a:rPr>
              <a:t>NCCN</a:t>
            </a:r>
            <a:r>
              <a:rPr lang="en-CA" altLang="zh-CN" sz="1400" baseline="30000" dirty="0" smtClean="0">
                <a:latin typeface="Arial" panose="020B0604020202020204" pitchFamily="34" charset="0"/>
                <a:ea typeface="微软雅黑" panose="020B0503020204020204" pitchFamily="34" charset="-122"/>
                <a:cs typeface="Arial" panose="020B0604020202020204" pitchFamily="34" charset="0"/>
              </a:rPr>
              <a:t>2</a:t>
            </a:r>
            <a:r>
              <a:rPr lang="en-US" altLang="zh-CN" sz="1400" baseline="30000" dirty="0" smtClean="0">
                <a:latin typeface="Arial" panose="020B0604020202020204" pitchFamily="34" charset="0"/>
                <a:ea typeface="微软雅黑" panose="020B0503020204020204" pitchFamily="34" charset="-122"/>
                <a:cs typeface="Arial" panose="020B0604020202020204" pitchFamily="34" charset="0"/>
              </a:rPr>
              <a:t>2</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Arial" panose="020B0604020202020204" pitchFamily="34" charset="0"/>
              </a:rPr>
              <a:t>欧洲</a:t>
            </a:r>
            <a:r>
              <a:rPr lang="en-CA" altLang="zh-CN" sz="1400" dirty="0" smtClean="0">
                <a:latin typeface="Arial" panose="020B0604020202020204" pitchFamily="34" charset="0"/>
                <a:ea typeface="微软雅黑" panose="020B0503020204020204" pitchFamily="34" charset="-122"/>
                <a:cs typeface="Arial" panose="020B0604020202020204" pitchFamily="34" charset="0"/>
              </a:rPr>
              <a:t>ESMO</a:t>
            </a:r>
            <a:r>
              <a:rPr lang="en-US" altLang="zh-CN" sz="1400" baseline="30000" dirty="0" smtClean="0">
                <a:latin typeface="Arial" panose="020B0604020202020204" pitchFamily="34" charset="0"/>
                <a:ea typeface="微软雅黑" panose="020B0503020204020204" pitchFamily="34" charset="-122"/>
                <a:cs typeface="Arial" panose="020B0604020202020204" pitchFamily="34" charset="0"/>
              </a:rPr>
              <a:t>23</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等国际权威指南的一致推荐，作为</a:t>
            </a:r>
            <a:r>
              <a:rPr lang="en-US" altLang="zh-CN" sz="1400" kern="0" dirty="0" err="1">
                <a:solidFill>
                  <a:srgbClr val="2B3A42"/>
                </a:solidFill>
                <a:latin typeface="Arial" panose="020B0604020202020204" pitchFamily="34" charset="0"/>
                <a:ea typeface="微软雅黑" panose="020B0503020204020204" pitchFamily="34" charset="-122"/>
                <a:cs typeface="Arial" panose="020B0604020202020204" pitchFamily="34" charset="0"/>
              </a:rPr>
              <a:t>mCRC</a:t>
            </a:r>
            <a:r>
              <a:rPr lang="zh-CN" altLang="en-US" sz="1400" kern="0" dirty="0">
                <a:solidFill>
                  <a:srgbClr val="2B3A42"/>
                </a:solidFill>
                <a:latin typeface="Arial" panose="020B0604020202020204" pitchFamily="34" charset="0"/>
                <a:ea typeface="微软雅黑" panose="020B0503020204020204" pitchFamily="34" charset="-122"/>
                <a:cs typeface="Arial" panose="020B0604020202020204" pitchFamily="34" charset="0"/>
              </a:rPr>
              <a:t>患者三线或后续治疗</a:t>
            </a:r>
            <a:r>
              <a:rPr lang="zh-CN" altLang="en-US" sz="1400" kern="0" dirty="0" smtClean="0">
                <a:solidFill>
                  <a:srgbClr val="2B3A42"/>
                </a:solidFill>
                <a:latin typeface="Arial" panose="020B0604020202020204" pitchFamily="34" charset="0"/>
                <a:ea typeface="微软雅黑" panose="020B0503020204020204" pitchFamily="34" charset="-122"/>
                <a:cs typeface="Arial" panose="020B0604020202020204" pitchFamily="34" charset="0"/>
              </a:rPr>
              <a:t>方案。</a:t>
            </a:r>
            <a:endParaRPr lang="en-GB" altLang="zh-CN" sz="1400" kern="0" dirty="0">
              <a:solidFill>
                <a:srgbClr val="2B3A42"/>
              </a:solidFill>
              <a:latin typeface="Arial" panose="020B0604020202020204" pitchFamily="34" charset="0"/>
              <a:ea typeface="微软雅黑" panose="020B0503020204020204" pitchFamily="34" charset="-122"/>
              <a:cs typeface="Arial" panose="020B0604020202020204" pitchFamily="34" charset="0"/>
            </a:endParaRPr>
          </a:p>
          <a:p>
            <a:pPr marL="285750" indent="-285750">
              <a:spcBef>
                <a:spcPct val="20000"/>
              </a:spcBef>
              <a:buClr>
                <a:srgbClr val="C80E47"/>
              </a:buClr>
              <a:buFont typeface="Wingdings" panose="05000000000000000000" pitchFamily="2" charset="2"/>
              <a:buChar char="l"/>
            </a:pPr>
            <a:r>
              <a:rPr lang="zh-CN" altLang="en-US" sz="1400" dirty="0" smtClean="0">
                <a:latin typeface="Arial" panose="020B0604020202020204" pitchFamily="34" charset="0"/>
                <a:ea typeface="微软雅黑" panose="020B0503020204020204" pitchFamily="34" charset="-122"/>
                <a:cs typeface="Arial" panose="020B0604020202020204" pitchFamily="34" charset="0"/>
              </a:rPr>
              <a:t>中国</a:t>
            </a:r>
            <a:r>
              <a:rPr lang="en-US" altLang="zh-CN" sz="1400" dirty="0" smtClean="0">
                <a:latin typeface="Arial" panose="020B0604020202020204" pitchFamily="34" charset="0"/>
                <a:ea typeface="微软雅黑" panose="020B0503020204020204" pitchFamily="34" charset="-122"/>
                <a:cs typeface="Arial" panose="020B0604020202020204" pitchFamily="34" charset="0"/>
              </a:rPr>
              <a:t>《</a:t>
            </a:r>
            <a:r>
              <a:rPr lang="en-CA" altLang="zh-CN" sz="1400" dirty="0" smtClean="0">
                <a:latin typeface="Arial" panose="020B0604020202020204" pitchFamily="34" charset="0"/>
                <a:ea typeface="微软雅黑" panose="020B0503020204020204" pitchFamily="34" charset="-122"/>
                <a:cs typeface="Arial" panose="020B0604020202020204" pitchFamily="34" charset="0"/>
              </a:rPr>
              <a:t>CSCO</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结直肠癌诊疗指南 </a:t>
            </a:r>
            <a:r>
              <a:rPr lang="en-US" altLang="zh-CN" sz="14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自</a:t>
            </a:r>
            <a:r>
              <a:rPr lang="en-US" altLang="zh-CN" sz="1400" dirty="0" smtClean="0">
                <a:latin typeface="Arial" panose="020B0604020202020204" pitchFamily="34" charset="0"/>
                <a:ea typeface="微软雅黑" panose="020B0503020204020204" pitchFamily="34" charset="-122"/>
                <a:cs typeface="Arial" panose="020B0604020202020204" pitchFamily="34" charset="0"/>
              </a:rPr>
              <a:t>2020</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版，以</a:t>
            </a:r>
            <a:r>
              <a:rPr lang="en-CA" altLang="zh-CN" sz="1400" dirty="0">
                <a:latin typeface="Arial" panose="020B0604020202020204" pitchFamily="34" charset="0"/>
                <a:ea typeface="微软雅黑" panose="020B0503020204020204" pitchFamily="34" charset="-122"/>
                <a:cs typeface="Arial" panose="020B0604020202020204" pitchFamily="34" charset="0"/>
              </a:rPr>
              <a:t>1A</a:t>
            </a:r>
            <a:r>
              <a:rPr lang="zh-CN" altLang="en-US" sz="1400" dirty="0">
                <a:latin typeface="Arial" panose="020B0604020202020204" pitchFamily="34" charset="0"/>
                <a:ea typeface="微软雅黑" panose="020B0503020204020204" pitchFamily="34" charset="-122"/>
                <a:cs typeface="Arial" panose="020B0604020202020204" pitchFamily="34" charset="0"/>
              </a:rPr>
              <a:t>类证据作出</a:t>
            </a:r>
            <a:r>
              <a:rPr lang="en-CA" altLang="zh-CN" sz="1400" dirty="0">
                <a:latin typeface="Arial" panose="020B0604020202020204" pitchFamily="34" charset="0"/>
                <a:ea typeface="微软雅黑" panose="020B0503020204020204" pitchFamily="34" charset="-122"/>
                <a:cs typeface="Arial" panose="020B0604020202020204" pitchFamily="34" charset="0"/>
              </a:rPr>
              <a:t>I</a:t>
            </a:r>
            <a:r>
              <a:rPr lang="zh-CN" altLang="en-US" sz="1400" dirty="0">
                <a:latin typeface="Arial" panose="020B0604020202020204" pitchFamily="34" charset="0"/>
                <a:ea typeface="微软雅黑" panose="020B0503020204020204" pitchFamily="34" charset="-122"/>
                <a:cs typeface="Arial" panose="020B0604020202020204" pitchFamily="34" charset="0"/>
              </a:rPr>
              <a:t>级推荐，朗斯弗</a:t>
            </a:r>
            <a:r>
              <a:rPr lang="en-US" altLang="zh-CN" sz="1400" baseline="-25000" dirty="0">
                <a:latin typeface="Arial" panose="020B0604020202020204" pitchFamily="34" charset="0"/>
                <a:ea typeface="微软雅黑" panose="020B0503020204020204" pitchFamily="34" charset="-122"/>
                <a:cs typeface="Arial" panose="020B0604020202020204" pitchFamily="34" charset="0"/>
              </a:rPr>
              <a:t>®</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列为</a:t>
            </a:r>
            <a:r>
              <a:rPr lang="en-CA" altLang="zh-CN" sz="1400" dirty="0" err="1">
                <a:latin typeface="Arial" panose="020B0604020202020204" pitchFamily="34" charset="0"/>
                <a:ea typeface="微软雅黑" panose="020B0503020204020204" pitchFamily="34" charset="-122"/>
                <a:cs typeface="Arial" panose="020B0604020202020204" pitchFamily="34" charset="0"/>
              </a:rPr>
              <a:t>mCRC</a:t>
            </a:r>
            <a:r>
              <a:rPr lang="zh-CN" altLang="en-US" sz="1400" dirty="0">
                <a:latin typeface="Arial" panose="020B0604020202020204" pitchFamily="34" charset="0"/>
                <a:ea typeface="微软雅黑" panose="020B0503020204020204" pitchFamily="34" charset="-122"/>
                <a:cs typeface="Arial" panose="020B0604020202020204" pitchFamily="34" charset="0"/>
              </a:rPr>
              <a:t>三线标准治疗，与瑞戈非尼和呋喹替尼同等</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地位</a:t>
            </a:r>
            <a:r>
              <a:rPr lang="en-US" altLang="zh-CN" sz="1400" baseline="30000" dirty="0" smtClean="0">
                <a:latin typeface="Arial" panose="020B0604020202020204" pitchFamily="34" charset="0"/>
                <a:ea typeface="微软雅黑" panose="020B0503020204020204" pitchFamily="34" charset="-122"/>
                <a:cs typeface="Arial" panose="020B0604020202020204" pitchFamily="34" charset="0"/>
              </a:rPr>
              <a:t>24</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a:t>
            </a:r>
            <a:endParaRPr lang="en-US" altLang="zh-CN" sz="1400" baseline="30000" dirty="0">
              <a:latin typeface="Arial" panose="020B0604020202020204" pitchFamily="34" charset="0"/>
              <a:ea typeface="微软雅黑" panose="020B0503020204020204" pitchFamily="34" charset="-122"/>
              <a:cs typeface="Arial" panose="020B0604020202020204" pitchFamily="34" charset="0"/>
            </a:endParaRPr>
          </a:p>
        </p:txBody>
      </p:sp>
      <p:pic>
        <p:nvPicPr>
          <p:cNvPr id="31" name="图片 30" descr="Z:\000公开\11月27日提交资料\1-变更参照药品的申请\插图-不打印提交\CSCO-CRC 三线推荐-图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140" y="2343714"/>
            <a:ext cx="4276757" cy="2635756"/>
          </a:xfrm>
          <a:prstGeom prst="rect">
            <a:avLst/>
          </a:prstGeom>
          <a:ln>
            <a:noFill/>
          </a:ln>
          <a:effectLst>
            <a:outerShdw blurRad="292100" dist="139700" dir="2700000" algn="tl" rotWithShape="0">
              <a:srgbClr val="333333">
                <a:alpha val="65000"/>
              </a:srgbClr>
            </a:outerShdw>
          </a:effectLst>
        </p:spPr>
      </p:pic>
      <p:pic>
        <p:nvPicPr>
          <p:cNvPr id="42" name="图片 41"/>
          <p:cNvPicPr>
            <a:picLocks noChangeAspect="1"/>
          </p:cNvPicPr>
          <p:nvPr/>
        </p:nvPicPr>
        <p:blipFill rotWithShape="1">
          <a:blip r:embed="rId3"/>
          <a:srcRect l="874" r="434" b="1049"/>
          <a:stretch/>
        </p:blipFill>
        <p:spPr>
          <a:xfrm>
            <a:off x="4725915" y="2328638"/>
            <a:ext cx="4239326" cy="2665907"/>
          </a:xfrm>
          <a:prstGeom prst="rect">
            <a:avLst/>
          </a:prstGeom>
          <a:ln>
            <a:noFill/>
          </a:ln>
          <a:effectLst>
            <a:outerShdw blurRad="292100" dist="139700" dir="2700000" algn="tl" rotWithShape="0">
              <a:srgbClr val="333333">
                <a:alpha val="65000"/>
              </a:srgbClr>
            </a:outerShdw>
          </a:effectLst>
        </p:spPr>
      </p:pic>
      <p:pic>
        <p:nvPicPr>
          <p:cNvPr id="36" name="图片 35"/>
          <p:cNvPicPr>
            <a:picLocks noChangeAspect="1"/>
          </p:cNvPicPr>
          <p:nvPr/>
        </p:nvPicPr>
        <p:blipFill>
          <a:blip r:embed="rId4"/>
          <a:stretch>
            <a:fillRect/>
          </a:stretch>
        </p:blipFill>
        <p:spPr>
          <a:xfrm>
            <a:off x="6192878" y="914644"/>
            <a:ext cx="2493995" cy="1465794"/>
          </a:xfrm>
          <a:prstGeom prst="rect">
            <a:avLst/>
          </a:prstGeom>
          <a:ln>
            <a:noFill/>
          </a:ln>
          <a:effectLst>
            <a:outerShdw blurRad="292100" dist="139700" dir="2700000" algn="tl" rotWithShape="0">
              <a:srgbClr val="333333">
                <a:alpha val="65000"/>
              </a:srgbClr>
            </a:outerShdw>
          </a:effectLst>
        </p:spPr>
      </p:pic>
      <p:sp>
        <p:nvSpPr>
          <p:cNvPr id="47" name="矩形 46"/>
          <p:cNvSpPr/>
          <p:nvPr/>
        </p:nvSpPr>
        <p:spPr>
          <a:xfrm>
            <a:off x="4725915" y="4424765"/>
            <a:ext cx="3789172" cy="240225"/>
          </a:xfrm>
          <a:prstGeom prst="rect">
            <a:avLst/>
          </a:prstGeom>
          <a:solidFill>
            <a:srgbClr val="C72C56">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prstClr val="white"/>
              </a:solidFill>
            </a:endParaRPr>
          </a:p>
        </p:txBody>
      </p:sp>
      <p:sp>
        <p:nvSpPr>
          <p:cNvPr id="48" name="矩形 47"/>
          <p:cNvSpPr/>
          <p:nvPr/>
        </p:nvSpPr>
        <p:spPr>
          <a:xfrm>
            <a:off x="1453190" y="3764066"/>
            <a:ext cx="1003291" cy="240225"/>
          </a:xfrm>
          <a:prstGeom prst="rect">
            <a:avLst/>
          </a:prstGeom>
          <a:solidFill>
            <a:srgbClr val="C72C56">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prstClr val="white"/>
              </a:solidFill>
            </a:endParaRPr>
          </a:p>
        </p:txBody>
      </p:sp>
      <p:sp>
        <p:nvSpPr>
          <p:cNvPr id="49" name="矩形 48"/>
          <p:cNvSpPr/>
          <p:nvPr/>
        </p:nvSpPr>
        <p:spPr>
          <a:xfrm>
            <a:off x="1479227" y="3234248"/>
            <a:ext cx="1003291" cy="240225"/>
          </a:xfrm>
          <a:prstGeom prst="rect">
            <a:avLst/>
          </a:prstGeom>
          <a:solidFill>
            <a:srgbClr val="C72C56">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prstClr val="white"/>
              </a:solidFill>
            </a:endParaRPr>
          </a:p>
        </p:txBody>
      </p:sp>
      <p:pic>
        <p:nvPicPr>
          <p:cNvPr id="57" name="图片 56"/>
          <p:cNvPicPr>
            <a:picLocks noChangeAspect="1"/>
          </p:cNvPicPr>
          <p:nvPr/>
        </p:nvPicPr>
        <p:blipFill>
          <a:blip r:embed="rId5"/>
          <a:stretch>
            <a:fillRect/>
          </a:stretch>
        </p:blipFill>
        <p:spPr>
          <a:xfrm>
            <a:off x="9295790" y="0"/>
            <a:ext cx="4208135" cy="2366033"/>
          </a:xfrm>
          <a:prstGeom prst="rect">
            <a:avLst/>
          </a:prstGeom>
        </p:spPr>
      </p:pic>
      <p:grpSp>
        <p:nvGrpSpPr>
          <p:cNvPr id="19" name="组合 18"/>
          <p:cNvGrpSpPr/>
          <p:nvPr/>
        </p:nvGrpSpPr>
        <p:grpSpPr>
          <a:xfrm>
            <a:off x="0" y="10623"/>
            <a:ext cx="5579656" cy="223668"/>
            <a:chOff x="0" y="28548"/>
            <a:chExt cx="5579656" cy="223668"/>
          </a:xfrm>
        </p:grpSpPr>
        <p:sp>
          <p:nvSpPr>
            <p:cNvPr id="20" name="五边形 19"/>
            <p:cNvSpPr/>
            <p:nvPr/>
          </p:nvSpPr>
          <p:spPr>
            <a:xfrm>
              <a:off x="0" y="36216"/>
              <a:ext cx="1440000" cy="216000"/>
            </a:xfrm>
            <a:prstGeom prst="homePlate">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01 </a:t>
              </a:r>
              <a:r>
                <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药品基本信息</a:t>
              </a:r>
            </a:p>
          </p:txBody>
        </p:sp>
        <p:sp>
          <p:nvSpPr>
            <p:cNvPr id="21" name="燕尾形 20"/>
            <p:cNvSpPr/>
            <p:nvPr/>
          </p:nvSpPr>
          <p:spPr>
            <a:xfrm>
              <a:off x="1394914"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02 </a:t>
              </a:r>
              <a:r>
                <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安全性</a:t>
              </a:r>
            </a:p>
          </p:txBody>
        </p:sp>
        <p:sp>
          <p:nvSpPr>
            <p:cNvPr id="22" name="燕尾形 21"/>
            <p:cNvSpPr/>
            <p:nvPr/>
          </p:nvSpPr>
          <p:spPr>
            <a:xfrm>
              <a:off x="2429828" y="36216"/>
              <a:ext cx="1080000" cy="216000"/>
            </a:xfrm>
            <a:prstGeom prst="chevron">
              <a:avLst/>
            </a:prstGeom>
            <a:solidFill>
              <a:srgbClr val="C80E47"/>
            </a:solidFill>
            <a:ln>
              <a:solidFill>
                <a:srgbClr val="C80E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03 </a:t>
              </a:r>
              <a:r>
                <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有效性</a:t>
              </a:r>
            </a:p>
          </p:txBody>
        </p:sp>
        <p:sp>
          <p:nvSpPr>
            <p:cNvPr id="23" name="燕尾形 22"/>
            <p:cNvSpPr/>
            <p:nvPr/>
          </p:nvSpPr>
          <p:spPr>
            <a:xfrm>
              <a:off x="3468444"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04 </a:t>
              </a:r>
              <a:r>
                <a:rPr kumimoji="0" lang="zh-CN" altLang="en-US"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创新性</a:t>
              </a:r>
              <a:endPar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4" name="燕尾形 23"/>
            <p:cNvSpPr/>
            <p:nvPr/>
          </p:nvSpPr>
          <p:spPr>
            <a:xfrm>
              <a:off x="4499656" y="28548"/>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05 </a:t>
              </a:r>
              <a:r>
                <a:rPr kumimoji="0" lang="zh-CN" altLang="en-US" sz="1200" b="1" i="0" u="none" strike="noStrike" kern="1200" cap="none" spc="0" normalizeH="0" baseline="0" noProof="0" dirty="0" smtClean="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公平性</a:t>
              </a:r>
              <a:endPar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1801573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62840" y="820504"/>
            <a:ext cx="4862107" cy="4038215"/>
          </a:xfrm>
          <a:prstGeom prst="rect">
            <a:avLst/>
          </a:prstGeom>
          <a:solidFill>
            <a:schemeClr val="bg1"/>
          </a:solidFill>
          <a:ln>
            <a:solidFill>
              <a:srgbClr val="C80E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vert="horz" lIns="91440" tIns="45720" rIns="91440" bIns="45720" rtlCol="0" anchor="ctr">
            <a:noAutofit/>
          </a:bodyPr>
          <a:lstStyle/>
          <a:p>
            <a:pPr defTabSz="685800">
              <a:spcBef>
                <a:spcPts val="0"/>
              </a:spcBef>
            </a:pPr>
            <a:r>
              <a:rPr lang="zh-CN" altLang="en-US" sz="1800" dirty="0">
                <a:solidFill>
                  <a:schemeClr val="tx1"/>
                </a:solidFill>
                <a:latin typeface="Arial" panose="020B0604020202020204" pitchFamily="34" charset="0"/>
                <a:cs typeface="Arial" panose="020B0604020202020204" pitchFamily="34" charset="0"/>
              </a:rPr>
              <a:t>朗斯弗</a:t>
            </a:r>
            <a:r>
              <a:rPr lang="en-US" altLang="zh-CN" sz="1800" baseline="-25000" dirty="0">
                <a:solidFill>
                  <a:schemeClr val="tx1"/>
                </a:solidFill>
                <a:latin typeface="Arial" panose="020B0604020202020204" pitchFamily="34" charset="0"/>
                <a:cs typeface="Arial" panose="020B0604020202020204" pitchFamily="34" charset="0"/>
              </a:rPr>
              <a:t>®</a:t>
            </a:r>
            <a:r>
              <a:rPr lang="zh-CN" altLang="en-US" sz="1800" dirty="0">
                <a:solidFill>
                  <a:schemeClr val="tx1"/>
                </a:solidFill>
                <a:latin typeface="Arial" panose="020B0604020202020204" pitchFamily="34" charset="0"/>
                <a:cs typeface="Arial" panose="020B0604020202020204" pitchFamily="34" charset="0"/>
              </a:rPr>
              <a:t>是曲氟尿苷与盐酸替匹嘧啶组成的一种口服复方</a:t>
            </a:r>
            <a:r>
              <a:rPr lang="zh-CN" altLang="en-US" sz="1800" dirty="0" smtClean="0">
                <a:solidFill>
                  <a:schemeClr val="tx1"/>
                </a:solidFill>
                <a:latin typeface="Arial" panose="020B0604020202020204" pitchFamily="34" charset="0"/>
                <a:cs typeface="Arial" panose="020B0604020202020204" pitchFamily="34" charset="0"/>
              </a:rPr>
              <a:t>制剂，</a:t>
            </a:r>
            <a:r>
              <a:rPr lang="en-US" altLang="zh-CN" sz="1800" dirty="0" smtClean="0">
                <a:solidFill>
                  <a:schemeClr val="tx1"/>
                </a:solidFill>
                <a:latin typeface="Arial" panose="020B0604020202020204" pitchFamily="34" charset="0"/>
                <a:cs typeface="Arial" panose="020B0604020202020204" pitchFamily="34" charset="0"/>
              </a:rPr>
              <a:t/>
            </a:r>
            <a:br>
              <a:rPr lang="en-US" altLang="zh-CN" sz="1800" dirty="0" smtClean="0">
                <a:solidFill>
                  <a:schemeClr val="tx1"/>
                </a:solidFill>
                <a:latin typeface="Arial" panose="020B0604020202020204" pitchFamily="34" charset="0"/>
                <a:cs typeface="Arial" panose="020B0604020202020204" pitchFamily="34" charset="0"/>
              </a:rPr>
            </a:br>
            <a:r>
              <a:rPr lang="zh-CN" altLang="en-US" sz="1800" dirty="0" smtClean="0">
                <a:solidFill>
                  <a:schemeClr val="tx1"/>
                </a:solidFill>
                <a:latin typeface="Arial" panose="020B0604020202020204" pitchFamily="34" charset="0"/>
                <a:cs typeface="Arial" panose="020B0604020202020204" pitchFamily="34" charset="0"/>
              </a:rPr>
              <a:t>是</a:t>
            </a:r>
            <a:r>
              <a:rPr lang="zh-CN" altLang="en-US" sz="1800" dirty="0">
                <a:solidFill>
                  <a:schemeClr val="tx1"/>
                </a:solidFill>
                <a:latin typeface="Arial" panose="020B0604020202020204" pitchFamily="34" charset="0"/>
                <a:cs typeface="Arial" panose="020B0604020202020204" pitchFamily="34" charset="0"/>
              </a:rPr>
              <a:t>不同于现有</a:t>
            </a:r>
            <a:r>
              <a:rPr lang="en-US" altLang="zh-CN" sz="1800" dirty="0" err="1">
                <a:solidFill>
                  <a:schemeClr val="tx1"/>
                </a:solidFill>
                <a:latin typeface="Arial" panose="020B0604020202020204" pitchFamily="34" charset="0"/>
                <a:cs typeface="Arial" panose="020B0604020202020204" pitchFamily="34" charset="0"/>
              </a:rPr>
              <a:t>mCRC</a:t>
            </a:r>
            <a:r>
              <a:rPr lang="zh-CN" altLang="en-US" sz="1800" dirty="0" smtClean="0">
                <a:solidFill>
                  <a:schemeClr val="tx1"/>
                </a:solidFill>
                <a:latin typeface="Arial" panose="020B0604020202020204" pitchFamily="34" charset="0"/>
                <a:cs typeface="Arial" panose="020B0604020202020204" pitchFamily="34" charset="0"/>
              </a:rPr>
              <a:t>三线治疗</a:t>
            </a:r>
            <a:r>
              <a:rPr lang="zh-CN" altLang="en-US" sz="1800" dirty="0">
                <a:solidFill>
                  <a:schemeClr val="tx1"/>
                </a:solidFill>
                <a:latin typeface="Arial" panose="020B0604020202020204" pitchFamily="34" charset="0"/>
                <a:cs typeface="Arial" panose="020B0604020202020204" pitchFamily="34" charset="0"/>
              </a:rPr>
              <a:t>药物作用机制的创新药物</a:t>
            </a:r>
          </a:p>
        </p:txBody>
      </p:sp>
      <p:sp>
        <p:nvSpPr>
          <p:cNvPr id="5" name="矩形 4"/>
          <p:cNvSpPr/>
          <p:nvPr/>
        </p:nvSpPr>
        <p:spPr>
          <a:xfrm>
            <a:off x="5224947" y="955484"/>
            <a:ext cx="3671079" cy="3453253"/>
          </a:xfrm>
          <a:prstGeom prst="rect">
            <a:avLst/>
          </a:prstGeom>
        </p:spPr>
        <p:txBody>
          <a:bodyPr wrap="square">
            <a:spAutoFit/>
          </a:bodyPr>
          <a:lstStyle/>
          <a:p>
            <a:pPr marL="285750" indent="-285750">
              <a:spcBef>
                <a:spcPct val="20000"/>
              </a:spcBef>
              <a:buClr>
                <a:srgbClr val="C80E47"/>
              </a:buClr>
              <a:buFont typeface="Wingdings" panose="05000000000000000000" pitchFamily="2" charset="2"/>
              <a:buChar char="l"/>
            </a:pPr>
            <a:r>
              <a:rPr lang="zh-CN" altLang="en-US" sz="1400" dirty="0">
                <a:latin typeface="Arial" panose="020B0604020202020204" pitchFamily="34" charset="0"/>
                <a:ea typeface="微软雅黑" panose="020B0503020204020204" pitchFamily="34" charset="-122"/>
                <a:cs typeface="Arial" panose="020B0604020202020204" pitchFamily="34" charset="0"/>
              </a:rPr>
              <a:t>朗斯弗</a:t>
            </a:r>
            <a:r>
              <a:rPr lang="en-US" altLang="zh-CN" sz="1400" baseline="-25000" dirty="0">
                <a:latin typeface="Arial" panose="020B0604020202020204" pitchFamily="34" charset="0"/>
                <a:ea typeface="微软雅黑" panose="020B0503020204020204" pitchFamily="34" charset="-122"/>
                <a:cs typeface="Arial" panose="020B0604020202020204" pitchFamily="34" charset="0"/>
              </a:rPr>
              <a:t>®</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特殊</a:t>
            </a:r>
            <a:r>
              <a:rPr lang="zh-CN" altLang="en-US" sz="1400" dirty="0">
                <a:latin typeface="Arial" panose="020B0604020202020204" pitchFamily="34" charset="0"/>
                <a:ea typeface="微软雅黑" panose="020B0503020204020204" pitchFamily="34" charset="-122"/>
                <a:cs typeface="Arial" panose="020B0604020202020204" pitchFamily="34" charset="0"/>
              </a:rPr>
              <a:t>的作用机制，与传统的化疗药物</a:t>
            </a:r>
            <a:r>
              <a:rPr lang="en-US" altLang="zh-CN" sz="1400" dirty="0">
                <a:latin typeface="Arial" panose="020B0604020202020204" pitchFamily="34" charset="0"/>
                <a:ea typeface="微软雅黑" panose="020B0503020204020204" pitchFamily="34" charset="-122"/>
                <a:cs typeface="Arial" panose="020B0604020202020204" pitchFamily="34" charset="0"/>
              </a:rPr>
              <a:t>5-FU</a:t>
            </a:r>
            <a:r>
              <a:rPr lang="zh-CN" altLang="en-US" sz="1400" dirty="0">
                <a:latin typeface="Arial" panose="020B0604020202020204" pitchFamily="34" charset="0"/>
                <a:ea typeface="微软雅黑" panose="020B0503020204020204" pitchFamily="34" charset="-122"/>
                <a:cs typeface="Arial" panose="020B0604020202020204" pitchFamily="34" charset="0"/>
              </a:rPr>
              <a:t>或其他氟尿嘧啶类药物通过抑制胸苷酸合成酶的机制不同，</a:t>
            </a:r>
            <a:r>
              <a:rPr lang="zh-CN" altLang="en-US" sz="1400" dirty="0" smtClean="0">
                <a:latin typeface="Arial" panose="020B0604020202020204" pitchFamily="34" charset="0"/>
                <a:ea typeface="微软雅黑" panose="020B0503020204020204" pitchFamily="34" charset="-122"/>
                <a:cs typeface="Arial" panose="020B0604020202020204" pitchFamily="34" charset="0"/>
              </a:rPr>
              <a:t>与瑞戈非尼</a:t>
            </a:r>
            <a:r>
              <a:rPr lang="zh-CN" altLang="en-US" sz="1400" dirty="0">
                <a:latin typeface="Arial" panose="020B0604020202020204" pitchFamily="34" charset="0"/>
                <a:ea typeface="微软雅黑" panose="020B0503020204020204" pitchFamily="34" charset="-122"/>
                <a:cs typeface="Arial" panose="020B0604020202020204" pitchFamily="34" charset="0"/>
              </a:rPr>
              <a:t>、呋喹替尼等用于三线治疗的</a:t>
            </a:r>
            <a:r>
              <a:rPr lang="en-US" altLang="zh-CN" sz="1400" dirty="0">
                <a:latin typeface="Arial" panose="020B0604020202020204" pitchFamily="34" charset="0"/>
                <a:ea typeface="微软雅黑" panose="020B0503020204020204" pitchFamily="34" charset="-122"/>
                <a:cs typeface="Arial" panose="020B0604020202020204" pitchFamily="34" charset="0"/>
              </a:rPr>
              <a:t>TKI</a:t>
            </a:r>
            <a:r>
              <a:rPr lang="zh-CN" altLang="en-US" sz="1400" dirty="0">
                <a:latin typeface="Arial" panose="020B0604020202020204" pitchFamily="34" charset="0"/>
                <a:ea typeface="微软雅黑" panose="020B0503020204020204" pitchFamily="34" charset="-122"/>
                <a:cs typeface="Arial" panose="020B0604020202020204" pitchFamily="34" charset="0"/>
              </a:rPr>
              <a:t>类小分子靶向药物作用机制也不同。</a:t>
            </a:r>
            <a:endParaRPr lang="en-US" altLang="zh-CN" sz="1400" dirty="0">
              <a:latin typeface="Arial" panose="020B0604020202020204" pitchFamily="34" charset="0"/>
              <a:ea typeface="微软雅黑" panose="020B0503020204020204" pitchFamily="34" charset="-122"/>
              <a:cs typeface="Arial" panose="020B0604020202020204" pitchFamily="34" charset="0"/>
            </a:endParaRPr>
          </a:p>
          <a:p>
            <a:pPr marL="285750" indent="-285750">
              <a:spcBef>
                <a:spcPct val="20000"/>
              </a:spcBef>
              <a:buClr>
                <a:srgbClr val="C80E47"/>
              </a:buClr>
              <a:buFont typeface="Wingdings" panose="05000000000000000000" pitchFamily="2" charset="2"/>
              <a:buChar char="l"/>
            </a:pPr>
            <a:r>
              <a:rPr lang="zh-CN" altLang="en-US" sz="1400" dirty="0">
                <a:latin typeface="Arial" panose="020B0604020202020204" pitchFamily="34" charset="0"/>
                <a:ea typeface="微软雅黑" panose="020B0503020204020204" pitchFamily="34" charset="-122"/>
                <a:cs typeface="Arial" panose="020B0604020202020204" pitchFamily="34" charset="0"/>
              </a:rPr>
              <a:t>这就为</a:t>
            </a:r>
            <a:r>
              <a:rPr lang="en-US" altLang="zh-CN" sz="1400" dirty="0" err="1">
                <a:latin typeface="Arial" panose="020B0604020202020204" pitchFamily="34" charset="0"/>
                <a:ea typeface="微软雅黑" panose="020B0503020204020204" pitchFamily="34" charset="-122"/>
                <a:cs typeface="Arial" panose="020B0604020202020204" pitchFamily="34" charset="0"/>
              </a:rPr>
              <a:t>mCRC</a:t>
            </a:r>
            <a:r>
              <a:rPr lang="zh-CN" altLang="en-US" sz="1400" dirty="0">
                <a:latin typeface="Arial" panose="020B0604020202020204" pitchFamily="34" charset="0"/>
                <a:ea typeface="微软雅黑" panose="020B0503020204020204" pitchFamily="34" charset="-122"/>
                <a:cs typeface="Arial" panose="020B0604020202020204" pitchFamily="34" charset="0"/>
              </a:rPr>
              <a:t>治疗提供了更多选择，特别是填补了三线治疗及后续治疗方案中缺乏化疗药物的空白，可以避免</a:t>
            </a:r>
            <a:r>
              <a:rPr lang="en-US" altLang="zh-CN" sz="1400" dirty="0">
                <a:latin typeface="Arial" panose="020B0604020202020204" pitchFamily="34" charset="0"/>
                <a:ea typeface="微软雅黑" panose="020B0503020204020204" pitchFamily="34" charset="-122"/>
                <a:cs typeface="Arial" panose="020B0604020202020204" pitchFamily="34" charset="0"/>
              </a:rPr>
              <a:t>TKI</a:t>
            </a:r>
            <a:r>
              <a:rPr lang="zh-CN" altLang="en-US" sz="1400" dirty="0">
                <a:latin typeface="Arial" panose="020B0604020202020204" pitchFamily="34" charset="0"/>
                <a:ea typeface="微软雅黑" panose="020B0503020204020204" pitchFamily="34" charset="-122"/>
                <a:cs typeface="Arial" panose="020B0604020202020204" pitchFamily="34" charset="0"/>
              </a:rPr>
              <a:t>类药物持续使用产生的耐药。</a:t>
            </a:r>
            <a:endParaRPr lang="en-US" altLang="zh-CN" sz="1400" dirty="0">
              <a:latin typeface="Arial" panose="020B0604020202020204" pitchFamily="34" charset="0"/>
              <a:ea typeface="微软雅黑" panose="020B0503020204020204" pitchFamily="34" charset="-122"/>
              <a:cs typeface="Arial" panose="020B0604020202020204" pitchFamily="34" charset="0"/>
            </a:endParaRPr>
          </a:p>
          <a:p>
            <a:pPr marL="285750" indent="-285750">
              <a:spcBef>
                <a:spcPct val="20000"/>
              </a:spcBef>
              <a:buClr>
                <a:srgbClr val="C80E47"/>
              </a:buClr>
              <a:buFont typeface="Wingdings" panose="05000000000000000000" pitchFamily="2" charset="2"/>
              <a:buChar char="l"/>
            </a:pPr>
            <a:r>
              <a:rPr lang="zh-CN" altLang="en-US" sz="1400" dirty="0">
                <a:latin typeface="Arial" panose="020B0604020202020204" pitchFamily="34" charset="0"/>
                <a:ea typeface="微软雅黑" panose="020B0503020204020204" pitchFamily="34" charset="-122"/>
                <a:cs typeface="Arial" panose="020B0604020202020204" pitchFamily="34" charset="0"/>
              </a:rPr>
              <a:t>基于独特的作用机制及创新性优势，朗斯弗</a:t>
            </a:r>
            <a:r>
              <a:rPr lang="en-US" altLang="zh-CN" sz="1400" baseline="-25000" dirty="0">
                <a:latin typeface="Arial" panose="020B0604020202020204" pitchFamily="34" charset="0"/>
                <a:ea typeface="微软雅黑" panose="020B0503020204020204" pitchFamily="34" charset="-122"/>
                <a:cs typeface="Arial" panose="020B0604020202020204" pitchFamily="34" charset="0"/>
              </a:rPr>
              <a:t>®</a:t>
            </a:r>
            <a:r>
              <a:rPr lang="zh-CN" altLang="en-US" sz="1400" dirty="0">
                <a:latin typeface="Arial" panose="020B0604020202020204" pitchFamily="34" charset="0"/>
                <a:ea typeface="微软雅黑" panose="020B0503020204020204" pitchFamily="34" charset="-122"/>
                <a:cs typeface="Arial" panose="020B0604020202020204" pitchFamily="34" charset="0"/>
              </a:rPr>
              <a:t>获得丰富的中国及日本的组合物及化合物专利。</a:t>
            </a:r>
            <a:endParaRPr lang="en-US" altLang="zh-CN" sz="1400" dirty="0">
              <a:latin typeface="Arial" panose="020B0604020202020204" pitchFamily="34" charset="0"/>
              <a:ea typeface="微软雅黑" panose="020B0503020204020204" pitchFamily="34" charset="-122"/>
              <a:cs typeface="Arial" panose="020B0604020202020204" pitchFamily="34" charset="0"/>
            </a:endParaRPr>
          </a:p>
          <a:p>
            <a:pPr marL="285750" indent="-285750">
              <a:spcBef>
                <a:spcPct val="20000"/>
              </a:spcBef>
              <a:buClr>
                <a:srgbClr val="C80E47"/>
              </a:buClr>
              <a:buFont typeface="Wingdings" panose="05000000000000000000" pitchFamily="2" charset="2"/>
              <a:buChar char="l"/>
            </a:pPr>
            <a:r>
              <a:rPr lang="zh-CN" altLang="en-US" sz="1400" dirty="0">
                <a:latin typeface="Arial" panose="020B0604020202020204" pitchFamily="34" charset="0"/>
                <a:ea typeface="微软雅黑" panose="020B0503020204020204" pitchFamily="34" charset="-122"/>
                <a:cs typeface="Arial" panose="020B0604020202020204" pitchFamily="34" charset="0"/>
              </a:rPr>
              <a:t>全球最早于</a:t>
            </a:r>
            <a:r>
              <a:rPr lang="en-US" altLang="zh-CN" sz="1400" dirty="0">
                <a:latin typeface="Arial" panose="020B0604020202020204" pitchFamily="34" charset="0"/>
                <a:ea typeface="微软雅黑" panose="020B0503020204020204" pitchFamily="34" charset="-122"/>
                <a:cs typeface="Arial" panose="020B0604020202020204" pitchFamily="34" charset="0"/>
              </a:rPr>
              <a:t>2014</a:t>
            </a:r>
            <a:r>
              <a:rPr lang="zh-CN" altLang="en-US" sz="1400" dirty="0">
                <a:latin typeface="Arial" panose="020B0604020202020204" pitchFamily="34" charset="0"/>
                <a:ea typeface="微软雅黑" panose="020B0503020204020204" pitchFamily="34" charset="-122"/>
                <a:cs typeface="Arial" panose="020B0604020202020204" pitchFamily="34" charset="0"/>
              </a:rPr>
              <a:t>年</a:t>
            </a:r>
            <a:r>
              <a:rPr lang="en-US" altLang="zh-CN" sz="1400" dirty="0">
                <a:latin typeface="Arial" panose="020B0604020202020204" pitchFamily="34" charset="0"/>
                <a:ea typeface="微软雅黑" panose="020B0503020204020204" pitchFamily="34" charset="-122"/>
                <a:cs typeface="Arial" panose="020B0604020202020204" pitchFamily="34" charset="0"/>
              </a:rPr>
              <a:t>3</a:t>
            </a:r>
            <a:r>
              <a:rPr lang="zh-CN" altLang="en-US" sz="1400" dirty="0">
                <a:latin typeface="Arial" panose="020B0604020202020204" pitchFamily="34" charset="0"/>
                <a:ea typeface="微软雅黑" panose="020B0503020204020204" pitchFamily="34" charset="-122"/>
                <a:cs typeface="Arial" panose="020B0604020202020204" pitchFamily="34" charset="0"/>
              </a:rPr>
              <a:t>月在日本上市，</a:t>
            </a:r>
            <a:r>
              <a:rPr lang="zh-CN" altLang="zh-CN" sz="1400" dirty="0">
                <a:latin typeface="Arial" panose="020B0604020202020204" pitchFamily="34" charset="0"/>
                <a:ea typeface="微软雅黑" panose="020B0503020204020204" pitchFamily="34" charset="-122"/>
                <a:cs typeface="Arial" panose="020B0604020202020204" pitchFamily="34" charset="0"/>
              </a:rPr>
              <a:t>国际上（除中国大陆）对曲氟尿苷替匹嘧啶片的专利保护到期日为</a:t>
            </a:r>
            <a:r>
              <a:rPr lang="en-CA" altLang="zh-CN" sz="1400" dirty="0">
                <a:latin typeface="Arial" panose="020B0604020202020204" pitchFamily="34" charset="0"/>
                <a:ea typeface="微软雅黑" panose="020B0503020204020204" pitchFamily="34" charset="-122"/>
                <a:cs typeface="Arial" panose="020B0604020202020204" pitchFamily="34" charset="0"/>
              </a:rPr>
              <a:t>2033</a:t>
            </a:r>
            <a:r>
              <a:rPr lang="zh-CN" altLang="zh-CN" sz="1400" dirty="0">
                <a:latin typeface="Arial" panose="020B0604020202020204" pitchFamily="34" charset="0"/>
                <a:ea typeface="微软雅黑" panose="020B0503020204020204" pitchFamily="34" charset="-122"/>
                <a:cs typeface="Arial" panose="020B0604020202020204" pitchFamily="34" charset="0"/>
              </a:rPr>
              <a:t>年</a:t>
            </a:r>
            <a:r>
              <a:rPr lang="en-CA" altLang="zh-CN" sz="1400" dirty="0">
                <a:latin typeface="Arial" panose="020B0604020202020204" pitchFamily="34" charset="0"/>
                <a:ea typeface="微软雅黑" panose="020B0503020204020204" pitchFamily="34" charset="-122"/>
                <a:cs typeface="Arial" panose="020B0604020202020204" pitchFamily="34" charset="0"/>
              </a:rPr>
              <a:t>2</a:t>
            </a:r>
            <a:r>
              <a:rPr lang="zh-CN" altLang="zh-CN" sz="1400" dirty="0">
                <a:latin typeface="Arial" panose="020B0604020202020204" pitchFamily="34" charset="0"/>
                <a:ea typeface="微软雅黑" panose="020B0503020204020204" pitchFamily="34" charset="-122"/>
                <a:cs typeface="Arial" panose="020B0604020202020204" pitchFamily="34" charset="0"/>
              </a:rPr>
              <a:t>月</a:t>
            </a:r>
            <a:r>
              <a:rPr lang="en-CA" altLang="zh-CN" sz="1400" dirty="0">
                <a:latin typeface="Arial" panose="020B0604020202020204" pitchFamily="34" charset="0"/>
                <a:ea typeface="微软雅黑" panose="020B0503020204020204" pitchFamily="34" charset="-122"/>
                <a:cs typeface="Arial" panose="020B0604020202020204" pitchFamily="34" charset="0"/>
              </a:rPr>
              <a:t>13</a:t>
            </a:r>
            <a:r>
              <a:rPr lang="zh-CN" altLang="zh-CN" sz="1400" dirty="0">
                <a:latin typeface="Arial" panose="020B0604020202020204" pitchFamily="34" charset="0"/>
                <a:ea typeface="微软雅黑" panose="020B0503020204020204" pitchFamily="34" charset="-122"/>
                <a:cs typeface="Arial" panose="020B0604020202020204" pitchFamily="34" charset="0"/>
              </a:rPr>
              <a:t>日。</a:t>
            </a:r>
          </a:p>
        </p:txBody>
      </p:sp>
      <p:pic>
        <p:nvPicPr>
          <p:cNvPr id="6" name="图片 5"/>
          <p:cNvPicPr>
            <a:picLocks noChangeAspect="1"/>
          </p:cNvPicPr>
          <p:nvPr/>
        </p:nvPicPr>
        <p:blipFill>
          <a:blip r:embed="rId2"/>
          <a:stretch>
            <a:fillRect/>
          </a:stretch>
        </p:blipFill>
        <p:spPr>
          <a:xfrm>
            <a:off x="502720" y="2429767"/>
            <a:ext cx="4591303" cy="2175087"/>
          </a:xfrm>
          <a:prstGeom prst="rect">
            <a:avLst/>
          </a:prstGeom>
        </p:spPr>
      </p:pic>
      <p:graphicFrame>
        <p:nvGraphicFramePr>
          <p:cNvPr id="7" name="表格 12">
            <a:extLst>
              <a:ext uri="{FF2B5EF4-FFF2-40B4-BE49-F238E27FC236}">
                <a16:creationId xmlns="" xmlns:a16="http://schemas.microsoft.com/office/drawing/2014/main" id="{C0E6CAF5-4630-4161-A300-3DD1115DDD11}"/>
              </a:ext>
            </a:extLst>
          </p:cNvPr>
          <p:cNvGraphicFramePr>
            <a:graphicFrameLocks noGrp="1"/>
          </p:cNvGraphicFramePr>
          <p:nvPr>
            <p:extLst>
              <p:ext uri="{D42A27DB-BD31-4B8C-83A1-F6EECF244321}">
                <p14:modId xmlns:p14="http://schemas.microsoft.com/office/powerpoint/2010/main" val="789442876"/>
              </p:ext>
            </p:extLst>
          </p:nvPr>
        </p:nvGraphicFramePr>
        <p:xfrm>
          <a:off x="549059" y="936796"/>
          <a:ext cx="2277392" cy="1143000"/>
        </p:xfrm>
        <a:graphic>
          <a:graphicData uri="http://schemas.openxmlformats.org/drawingml/2006/table">
            <a:tbl>
              <a:tblPr firstRow="1" bandRow="1">
                <a:tableStyleId>{5C22544A-7EE6-4342-B048-85BDC9FD1C3A}</a:tableStyleId>
              </a:tblPr>
              <a:tblGrid>
                <a:gridCol w="2277392">
                  <a:extLst>
                    <a:ext uri="{9D8B030D-6E8A-4147-A177-3AD203B41FA5}">
                      <a16:colId xmlns="" xmlns:a16="http://schemas.microsoft.com/office/drawing/2014/main" val="1197436250"/>
                    </a:ext>
                  </a:extLst>
                </a:gridCol>
              </a:tblGrid>
              <a:tr h="237852">
                <a:tc>
                  <a:txBody>
                    <a:bodyPr/>
                    <a:lstStyle/>
                    <a:p>
                      <a:pPr algn="ctr"/>
                      <a:r>
                        <a:rPr lang="zh-CN" altLang="en-US" sz="1200" dirty="0">
                          <a:latin typeface="微软雅黑" panose="020B0503020204020204" pitchFamily="34" charset="-122"/>
                          <a:ea typeface="微软雅黑" panose="020B0503020204020204" pitchFamily="34" charset="-122"/>
                        </a:rPr>
                        <a:t>抗肿瘤成分</a:t>
                      </a:r>
                    </a:p>
                  </a:txBody>
                  <a:tcPr>
                    <a:solidFill>
                      <a:srgbClr val="C72C56"/>
                    </a:solidFill>
                  </a:tcPr>
                </a:tc>
                <a:extLst>
                  <a:ext uri="{0D108BD9-81ED-4DB2-BD59-A6C34878D82A}">
                    <a16:rowId xmlns="" xmlns:a16="http://schemas.microsoft.com/office/drawing/2014/main" val="2687835394"/>
                  </a:ext>
                </a:extLst>
              </a:tr>
              <a:tr h="237852">
                <a:tc>
                  <a:txBody>
                    <a:bodyPr/>
                    <a:lstStyle/>
                    <a:p>
                      <a:pPr algn="ctr"/>
                      <a:r>
                        <a:rPr lang="en-US" altLang="zh-CN" sz="1200" b="1"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FTD </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曲</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氟</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尿苷</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solidFill>
                      <a:srgbClr val="FFFFFF"/>
                    </a:solidFill>
                  </a:tcPr>
                </a:tc>
                <a:extLst>
                  <a:ext uri="{0D108BD9-81ED-4DB2-BD59-A6C34878D82A}">
                    <a16:rowId xmlns="" xmlns:a16="http://schemas.microsoft.com/office/drawing/2014/main" val="2819507888"/>
                  </a:ext>
                </a:extLst>
              </a:tr>
              <a:tr h="554988">
                <a:tc>
                  <a:txBody>
                    <a:bodyPr/>
                    <a:lstStyle/>
                    <a:p>
                      <a:pPr algn="ctr"/>
                      <a:r>
                        <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FTD</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取代胸腺嘧啶直接掺入肿瘤细胞</a:t>
                      </a:r>
                      <a:r>
                        <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DNA</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复制，破坏</a:t>
                      </a:r>
                      <a:r>
                        <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DNA</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功能，发挥抗肿瘤</a:t>
                      </a: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作用</a:t>
                      </a:r>
                      <a:endParaRPr lang="zh-CN" altLang="en-US" sz="1100" baseline="30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solidFill>
                      <a:srgbClr val="E7E7E7"/>
                    </a:solidFill>
                  </a:tcPr>
                </a:tc>
                <a:extLst>
                  <a:ext uri="{0D108BD9-81ED-4DB2-BD59-A6C34878D82A}">
                    <a16:rowId xmlns="" xmlns:a16="http://schemas.microsoft.com/office/drawing/2014/main" val="921301690"/>
                  </a:ext>
                </a:extLst>
              </a:tr>
            </a:tbl>
          </a:graphicData>
        </a:graphic>
      </p:graphicFrame>
      <p:graphicFrame>
        <p:nvGraphicFramePr>
          <p:cNvPr id="8" name="表格 12">
            <a:extLst>
              <a:ext uri="{FF2B5EF4-FFF2-40B4-BE49-F238E27FC236}">
                <a16:creationId xmlns="" xmlns:a16="http://schemas.microsoft.com/office/drawing/2014/main" id="{15A96857-0593-4075-ACA8-81100EDC38E6}"/>
              </a:ext>
            </a:extLst>
          </p:cNvPr>
          <p:cNvGraphicFramePr>
            <a:graphicFrameLocks noGrp="1"/>
          </p:cNvGraphicFramePr>
          <p:nvPr>
            <p:extLst>
              <p:ext uri="{D42A27DB-BD31-4B8C-83A1-F6EECF244321}">
                <p14:modId xmlns:p14="http://schemas.microsoft.com/office/powerpoint/2010/main" val="965374675"/>
              </p:ext>
            </p:extLst>
          </p:nvPr>
        </p:nvGraphicFramePr>
        <p:xfrm>
          <a:off x="2821799" y="936796"/>
          <a:ext cx="2277392" cy="1143000"/>
        </p:xfrm>
        <a:graphic>
          <a:graphicData uri="http://schemas.openxmlformats.org/drawingml/2006/table">
            <a:tbl>
              <a:tblPr firstRow="1" bandRow="1">
                <a:tableStyleId>{5C22544A-7EE6-4342-B048-85BDC9FD1C3A}</a:tableStyleId>
              </a:tblPr>
              <a:tblGrid>
                <a:gridCol w="2277392">
                  <a:extLst>
                    <a:ext uri="{9D8B030D-6E8A-4147-A177-3AD203B41FA5}">
                      <a16:colId xmlns="" xmlns:a16="http://schemas.microsoft.com/office/drawing/2014/main" val="1197436250"/>
                    </a:ext>
                  </a:extLst>
                </a:gridCol>
              </a:tblGrid>
              <a:tr h="237852">
                <a:tc>
                  <a:txBody>
                    <a:bodyPr/>
                    <a:lstStyle/>
                    <a:p>
                      <a:pPr algn="ct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TP</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酶抑制剂</a:t>
                      </a:r>
                    </a:p>
                  </a:txBody>
                  <a:tcPr>
                    <a:solidFill>
                      <a:srgbClr val="F5D71D"/>
                    </a:solidFill>
                  </a:tcPr>
                </a:tc>
                <a:extLst>
                  <a:ext uri="{0D108BD9-81ED-4DB2-BD59-A6C34878D82A}">
                    <a16:rowId xmlns="" xmlns:a16="http://schemas.microsoft.com/office/drawing/2014/main" val="2687835394"/>
                  </a:ext>
                </a:extLst>
              </a:tr>
              <a:tr h="237852">
                <a:tc>
                  <a:txBody>
                    <a:bodyPr/>
                    <a:lstStyle/>
                    <a:p>
                      <a:pPr algn="ctr"/>
                      <a:r>
                        <a:rPr lang="en-US" altLang="zh-CN" sz="1200" b="1"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TPI</a:t>
                      </a:r>
                      <a:r>
                        <a:rPr lang="en-US" altLang="zh-CN"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 (</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盐酸</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替匹</a:t>
                      </a:r>
                      <a:r>
                        <a:rPr lang="zh-CN" altLang="en-US" sz="12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嘧啶）</a:t>
                      </a:r>
                      <a:endPar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solidFill>
                      <a:srgbClr val="FFFFFF"/>
                    </a:solidFill>
                  </a:tcPr>
                </a:tc>
                <a:extLst>
                  <a:ext uri="{0D108BD9-81ED-4DB2-BD59-A6C34878D82A}">
                    <a16:rowId xmlns="" xmlns:a16="http://schemas.microsoft.com/office/drawing/2014/main" val="2819507888"/>
                  </a:ext>
                </a:extLst>
              </a:tr>
              <a:tr h="554988">
                <a:tc>
                  <a:txBody>
                    <a:bodyPr/>
                    <a:lstStyle/>
                    <a:p>
                      <a:pPr algn="ct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特异性抑制胸苷</a:t>
                      </a: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磷酸化酶</a:t>
                      </a:r>
                      <a:r>
                        <a:rPr lang="en-US" altLang="zh-CN" sz="11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(TP)</a:t>
                      </a: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活性</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，阻止</a:t>
                      </a:r>
                      <a:r>
                        <a:rPr lang="en-US" altLang="zh-CN" sz="11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FTD</a:t>
                      </a: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降解</a:t>
                      </a: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提高</a:t>
                      </a:r>
                      <a:r>
                        <a:rPr lang="en-US" altLang="zh-CN" sz="11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FTD</a:t>
                      </a:r>
                      <a:r>
                        <a:rPr lang="zh-CN" altLang="en-US" sz="110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浓度，并</a:t>
                      </a:r>
                      <a:r>
                        <a:rPr lang="zh-CN" altLang="en-US" sz="1100" kern="1200" noProof="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抵抗</a:t>
                      </a:r>
                      <a:r>
                        <a:rPr lang="en-US" altLang="zh-CN" sz="1100" kern="1200" noProof="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5-FU</a:t>
                      </a:r>
                      <a:r>
                        <a:rPr lang="zh-CN" altLang="en-US" sz="1100" kern="1200" noProof="0" dirty="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耐药</a:t>
                      </a:r>
                      <a:endParaRPr lang="zh-CN" altLang="en-US" sz="1100" kern="12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a:txBody>
                  <a:tcPr>
                    <a:solidFill>
                      <a:srgbClr val="E7E7E7"/>
                    </a:solidFill>
                  </a:tcPr>
                </a:tc>
                <a:extLst>
                  <a:ext uri="{0D108BD9-81ED-4DB2-BD59-A6C34878D82A}">
                    <a16:rowId xmlns="" xmlns:a16="http://schemas.microsoft.com/office/drawing/2014/main" val="921301690"/>
                  </a:ext>
                </a:extLst>
              </a:tr>
            </a:tbl>
          </a:graphicData>
        </a:graphic>
      </p:graphicFrame>
      <p:grpSp>
        <p:nvGrpSpPr>
          <p:cNvPr id="9" name="组合 8">
            <a:extLst>
              <a:ext uri="{FF2B5EF4-FFF2-40B4-BE49-F238E27FC236}">
                <a16:creationId xmlns="" xmlns:a16="http://schemas.microsoft.com/office/drawing/2014/main" id="{B6832975-30DA-425E-93EF-239D9E51E829}"/>
              </a:ext>
            </a:extLst>
          </p:cNvPr>
          <p:cNvGrpSpPr/>
          <p:nvPr/>
        </p:nvGrpSpPr>
        <p:grpSpPr>
          <a:xfrm>
            <a:off x="4351293" y="2075438"/>
            <a:ext cx="733468" cy="737076"/>
            <a:chOff x="260350" y="2051050"/>
            <a:chExt cx="733468" cy="737076"/>
          </a:xfrm>
        </p:grpSpPr>
        <p:sp>
          <p:nvSpPr>
            <p:cNvPr id="10" name="箭头: 右 4">
              <a:extLst>
                <a:ext uri="{FF2B5EF4-FFF2-40B4-BE49-F238E27FC236}">
                  <a16:creationId xmlns="" xmlns:a16="http://schemas.microsoft.com/office/drawing/2014/main" id="{089B7643-1087-46A9-B2B0-C94D9C12030E}"/>
                </a:ext>
              </a:extLst>
            </p:cNvPr>
            <p:cNvSpPr/>
            <p:nvPr/>
          </p:nvSpPr>
          <p:spPr>
            <a:xfrm>
              <a:off x="260350" y="2051050"/>
              <a:ext cx="146050" cy="120650"/>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pic>
          <p:nvPicPr>
            <p:cNvPr id="11" name="Picture 3">
              <a:extLst>
                <a:ext uri="{FF2B5EF4-FFF2-40B4-BE49-F238E27FC236}">
                  <a16:creationId xmlns="" xmlns:a16="http://schemas.microsoft.com/office/drawing/2014/main" id="{0AF4504C-C9D7-40A3-8786-2868253F9B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75" y="2099107"/>
              <a:ext cx="660443" cy="631787"/>
            </a:xfrm>
            <a:prstGeom prst="rect">
              <a:avLst/>
            </a:prstGeom>
            <a:noFill/>
            <a:ln w="19050">
              <a:solidFill>
                <a:srgbClr val="F5D71D"/>
              </a:solidFill>
              <a:miter lim="800000"/>
              <a:headEnd/>
              <a:tailEnd/>
            </a:ln>
            <a:effectLst>
              <a:outerShdw blurRad="25400" dist="38100" dir="2700000" sx="98000" sy="98000" algn="tl" rotWithShape="0">
                <a:prstClr val="black">
                  <a:alpha val="26000"/>
                </a:prstClr>
              </a:outerShdw>
            </a:effectLst>
            <a:extLst>
              <a:ext uri="{909E8E84-426E-40DD-AFC4-6F175D3DCCD1}">
                <a14:hiddenFill xmlns:a14="http://schemas.microsoft.com/office/drawing/2010/main">
                  <a:solidFill>
                    <a:schemeClr val="accent1"/>
                  </a:solidFill>
                </a14:hiddenFill>
              </a:ext>
            </a:extLst>
          </p:spPr>
        </p:pic>
        <p:sp>
          <p:nvSpPr>
            <p:cNvPr id="12" name="文本框 11">
              <a:extLst>
                <a:ext uri="{FF2B5EF4-FFF2-40B4-BE49-F238E27FC236}">
                  <a16:creationId xmlns="" xmlns:a16="http://schemas.microsoft.com/office/drawing/2014/main" id="{EBEF590F-8411-466E-A5C1-9C602A4D5BAD}"/>
                </a:ext>
              </a:extLst>
            </p:cNvPr>
            <p:cNvSpPr txBox="1"/>
            <p:nvPr/>
          </p:nvSpPr>
          <p:spPr>
            <a:xfrm>
              <a:off x="281716" y="2393402"/>
              <a:ext cx="184731" cy="246221"/>
            </a:xfrm>
            <a:prstGeom prst="rect">
              <a:avLst/>
            </a:prstGeom>
            <a:noFill/>
          </p:spPr>
          <p:txBody>
            <a:bodyPr wrap="none" rtlCol="0">
              <a:spAutoFit/>
            </a:bodyPr>
            <a:lstStyle/>
            <a:p>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文本框 12">
              <a:extLst>
                <a:ext uri="{FF2B5EF4-FFF2-40B4-BE49-F238E27FC236}">
                  <a16:creationId xmlns="" xmlns:a16="http://schemas.microsoft.com/office/drawing/2014/main" id="{883AC272-5EB6-44F0-B925-EE70C1197A40}"/>
                </a:ext>
              </a:extLst>
            </p:cNvPr>
            <p:cNvSpPr txBox="1"/>
            <p:nvPr/>
          </p:nvSpPr>
          <p:spPr>
            <a:xfrm>
              <a:off x="281716" y="2541905"/>
              <a:ext cx="383438" cy="246221"/>
            </a:xfrm>
            <a:prstGeom prst="rect">
              <a:avLst/>
            </a:prstGeom>
            <a:noFill/>
          </p:spPr>
          <p:txBody>
            <a:bodyPr wrap="none" rtlCol="0">
              <a:spAutoFit/>
            </a:bodyPr>
            <a:lstStyle/>
            <a:p>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TPI</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 name="组合 13">
            <a:extLst>
              <a:ext uri="{FF2B5EF4-FFF2-40B4-BE49-F238E27FC236}">
                <a16:creationId xmlns="" xmlns:a16="http://schemas.microsoft.com/office/drawing/2014/main" id="{1FA553A3-9962-49AE-B5BE-102B00F0CA08}"/>
              </a:ext>
            </a:extLst>
          </p:cNvPr>
          <p:cNvGrpSpPr/>
          <p:nvPr/>
        </p:nvGrpSpPr>
        <p:grpSpPr>
          <a:xfrm>
            <a:off x="568191" y="2135790"/>
            <a:ext cx="716981" cy="676724"/>
            <a:chOff x="4270213" y="2111402"/>
            <a:chExt cx="716981" cy="676724"/>
          </a:xfrm>
        </p:grpSpPr>
        <p:pic>
          <p:nvPicPr>
            <p:cNvPr id="15" name="Picture 2">
              <a:extLst>
                <a:ext uri="{FF2B5EF4-FFF2-40B4-BE49-F238E27FC236}">
                  <a16:creationId xmlns="" xmlns:a16="http://schemas.microsoft.com/office/drawing/2014/main" id="{1A575D53-F210-4AD9-B457-D25FA1F86D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0213" y="2111402"/>
              <a:ext cx="612272" cy="619492"/>
            </a:xfrm>
            <a:prstGeom prst="rect">
              <a:avLst/>
            </a:prstGeom>
            <a:noFill/>
            <a:ln w="19050">
              <a:solidFill>
                <a:srgbClr val="C72C56"/>
              </a:solidFill>
              <a:miter lim="800000"/>
              <a:headEnd/>
              <a:tailEnd/>
            </a:ln>
            <a:effectLst>
              <a:outerShdw blurRad="25400" dist="38100" dir="2700000" sx="98000" sy="98000" algn="tl" rotWithShape="0">
                <a:prstClr val="black">
                  <a:alpha val="26000"/>
                </a:prstClr>
              </a:outerShdw>
            </a:effectLst>
            <a:extLst>
              <a:ext uri="{909E8E84-426E-40DD-AFC4-6F175D3DCCD1}">
                <a14:hiddenFill xmlns:a14="http://schemas.microsoft.com/office/drawing/2010/main">
                  <a:solidFill>
                    <a:schemeClr val="accent1"/>
                  </a:solidFill>
                </a14:hiddenFill>
              </a:ext>
            </a:extLst>
          </p:spPr>
        </p:pic>
        <p:sp>
          <p:nvSpPr>
            <p:cNvPr id="16" name="文本框 15">
              <a:extLst>
                <a:ext uri="{FF2B5EF4-FFF2-40B4-BE49-F238E27FC236}">
                  <a16:creationId xmlns="" xmlns:a16="http://schemas.microsoft.com/office/drawing/2014/main" id="{695C0D2F-B9F8-4E2C-B08C-41F20E75C4CF}"/>
                </a:ext>
              </a:extLst>
            </p:cNvPr>
            <p:cNvSpPr txBox="1"/>
            <p:nvPr/>
          </p:nvSpPr>
          <p:spPr>
            <a:xfrm>
              <a:off x="4590560" y="2393402"/>
              <a:ext cx="184731" cy="246221"/>
            </a:xfrm>
            <a:prstGeom prst="rect">
              <a:avLst/>
            </a:prstGeom>
            <a:noFill/>
          </p:spPr>
          <p:txBody>
            <a:bodyPr wrap="none" rtlCol="0">
              <a:spAutoFit/>
            </a:bodyPr>
            <a:lstStyle/>
            <a:p>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16">
              <a:extLst>
                <a:ext uri="{FF2B5EF4-FFF2-40B4-BE49-F238E27FC236}">
                  <a16:creationId xmlns="" xmlns:a16="http://schemas.microsoft.com/office/drawing/2014/main" id="{D7F76A45-62BE-41F5-8182-942EB78F9344}"/>
                </a:ext>
              </a:extLst>
            </p:cNvPr>
            <p:cNvSpPr txBox="1"/>
            <p:nvPr/>
          </p:nvSpPr>
          <p:spPr>
            <a:xfrm>
              <a:off x="4552460" y="2541905"/>
              <a:ext cx="434734" cy="246221"/>
            </a:xfrm>
            <a:prstGeom prst="rect">
              <a:avLst/>
            </a:prstGeom>
            <a:noFill/>
          </p:spPr>
          <p:txBody>
            <a:bodyPr wrap="none" rtlCol="0">
              <a:spAutoFit/>
            </a:bodyPr>
            <a:lstStyle/>
            <a:p>
              <a:r>
                <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FTD</a:t>
              </a:r>
              <a:endPar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0" y="-737"/>
            <a:ext cx="5587662" cy="216000"/>
            <a:chOff x="0" y="36216"/>
            <a:chExt cx="5587662" cy="216000"/>
          </a:xfrm>
        </p:grpSpPr>
        <p:sp>
          <p:nvSpPr>
            <p:cNvPr id="21" name="五边形 20"/>
            <p:cNvSpPr/>
            <p:nvPr/>
          </p:nvSpPr>
          <p:spPr>
            <a:xfrm>
              <a:off x="0" y="36216"/>
              <a:ext cx="1440000" cy="216000"/>
            </a:xfrm>
            <a:prstGeom prst="homePlate">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a:latin typeface="Arial" panose="020B0604020202020204" pitchFamily="34" charset="0"/>
                  <a:ea typeface="微软雅黑" panose="020B0503020204020204" pitchFamily="34" charset="-122"/>
                  <a:cs typeface="Arial" panose="020B0604020202020204" pitchFamily="34" charset="0"/>
                </a:rPr>
                <a:t>01 </a:t>
              </a:r>
              <a:r>
                <a:rPr lang="zh-CN" altLang="en-US" sz="1200" b="1" dirty="0">
                  <a:latin typeface="Arial" panose="020B0604020202020204" pitchFamily="34" charset="0"/>
                  <a:ea typeface="微软雅黑" panose="020B0503020204020204" pitchFamily="34" charset="-122"/>
                  <a:cs typeface="Arial" panose="020B0604020202020204" pitchFamily="34" charset="0"/>
                </a:rPr>
                <a:t>药品基本信息</a:t>
              </a:r>
            </a:p>
          </p:txBody>
        </p:sp>
        <p:sp>
          <p:nvSpPr>
            <p:cNvPr id="22" name="燕尾形 21"/>
            <p:cNvSpPr/>
            <p:nvPr/>
          </p:nvSpPr>
          <p:spPr>
            <a:xfrm>
              <a:off x="1394914"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a:latin typeface="Arial" panose="020B0604020202020204" pitchFamily="34" charset="0"/>
                  <a:ea typeface="微软雅黑" panose="020B0503020204020204" pitchFamily="34" charset="-122"/>
                  <a:cs typeface="Arial" panose="020B0604020202020204" pitchFamily="34" charset="0"/>
                </a:rPr>
                <a:t>02 </a:t>
              </a:r>
              <a:r>
                <a:rPr lang="zh-CN" altLang="en-US" sz="1200" b="1" dirty="0">
                  <a:latin typeface="Arial" panose="020B0604020202020204" pitchFamily="34" charset="0"/>
                  <a:ea typeface="微软雅黑" panose="020B0503020204020204" pitchFamily="34" charset="-122"/>
                  <a:cs typeface="Arial" panose="020B0604020202020204" pitchFamily="34" charset="0"/>
                </a:rPr>
                <a:t>安全性</a:t>
              </a:r>
            </a:p>
          </p:txBody>
        </p:sp>
        <p:sp>
          <p:nvSpPr>
            <p:cNvPr id="23" name="燕尾形 22"/>
            <p:cNvSpPr/>
            <p:nvPr/>
          </p:nvSpPr>
          <p:spPr>
            <a:xfrm>
              <a:off x="2429828"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a:latin typeface="Arial" panose="020B0604020202020204" pitchFamily="34" charset="0"/>
                  <a:ea typeface="微软雅黑" panose="020B0503020204020204" pitchFamily="34" charset="-122"/>
                  <a:cs typeface="Arial" panose="020B0604020202020204" pitchFamily="34" charset="0"/>
                </a:rPr>
                <a:t>03 </a:t>
              </a:r>
              <a:r>
                <a:rPr lang="zh-CN" altLang="en-US" sz="1200" b="1" dirty="0">
                  <a:latin typeface="Arial" panose="020B0604020202020204" pitchFamily="34" charset="0"/>
                  <a:ea typeface="微软雅黑" panose="020B0503020204020204" pitchFamily="34" charset="-122"/>
                  <a:cs typeface="Arial" panose="020B0604020202020204" pitchFamily="34" charset="0"/>
                </a:rPr>
                <a:t>有效性</a:t>
              </a:r>
            </a:p>
          </p:txBody>
        </p:sp>
        <p:sp>
          <p:nvSpPr>
            <p:cNvPr id="25" name="燕尾形 24"/>
            <p:cNvSpPr/>
            <p:nvPr/>
          </p:nvSpPr>
          <p:spPr>
            <a:xfrm>
              <a:off x="3464742" y="36216"/>
              <a:ext cx="1080000" cy="216000"/>
            </a:xfrm>
            <a:prstGeom prst="chevron">
              <a:avLst/>
            </a:prstGeom>
            <a:solidFill>
              <a:srgbClr val="C80E47"/>
            </a:solidFill>
            <a:ln>
              <a:solidFill>
                <a:srgbClr val="C80E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latin typeface="Arial" panose="020B0604020202020204" pitchFamily="34" charset="0"/>
                  <a:ea typeface="微软雅黑" panose="020B0503020204020204" pitchFamily="34" charset="-122"/>
                  <a:cs typeface="Arial" panose="020B0604020202020204" pitchFamily="34" charset="0"/>
                </a:rPr>
                <a:t>04 </a:t>
              </a:r>
              <a:r>
                <a:rPr lang="zh-CN" altLang="en-US" sz="1200" b="1" dirty="0">
                  <a:latin typeface="Arial" panose="020B0604020202020204" pitchFamily="34" charset="0"/>
                  <a:ea typeface="微软雅黑" panose="020B0503020204020204" pitchFamily="34" charset="-122"/>
                  <a:cs typeface="Arial" panose="020B0604020202020204" pitchFamily="34" charset="0"/>
                </a:rPr>
                <a:t>创新性</a:t>
              </a:r>
            </a:p>
          </p:txBody>
        </p:sp>
        <p:sp>
          <p:nvSpPr>
            <p:cNvPr id="26" name="燕尾形 25"/>
            <p:cNvSpPr/>
            <p:nvPr/>
          </p:nvSpPr>
          <p:spPr>
            <a:xfrm>
              <a:off x="4507662"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latin typeface="Arial" panose="020B0604020202020204" pitchFamily="34" charset="0"/>
                  <a:ea typeface="微软雅黑" panose="020B0503020204020204" pitchFamily="34" charset="-122"/>
                  <a:cs typeface="Arial" panose="020B0604020202020204" pitchFamily="34" charset="0"/>
                </a:rPr>
                <a:t>05 </a:t>
              </a:r>
              <a:r>
                <a:rPr lang="zh-CN" altLang="en-US" sz="1200" b="1" dirty="0" smtClean="0">
                  <a:latin typeface="Arial" panose="020B0604020202020204" pitchFamily="34" charset="0"/>
                  <a:ea typeface="微软雅黑" panose="020B0503020204020204" pitchFamily="34" charset="-122"/>
                  <a:cs typeface="Arial" panose="020B0604020202020204" pitchFamily="34" charset="0"/>
                </a:rPr>
                <a:t>公平性</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p:txBody>
        </p:sp>
      </p:grpSp>
      <p:pic>
        <p:nvPicPr>
          <p:cNvPr id="3" name="图片 2"/>
          <p:cNvPicPr>
            <a:picLocks noChangeAspect="1"/>
          </p:cNvPicPr>
          <p:nvPr/>
        </p:nvPicPr>
        <p:blipFill>
          <a:blip r:embed="rId5"/>
          <a:stretch>
            <a:fillRect/>
          </a:stretch>
        </p:blipFill>
        <p:spPr>
          <a:xfrm>
            <a:off x="9213400" y="-737"/>
            <a:ext cx="4167343" cy="2345232"/>
          </a:xfrm>
          <a:prstGeom prst="rect">
            <a:avLst/>
          </a:prstGeom>
        </p:spPr>
      </p:pic>
    </p:spTree>
    <p:extLst>
      <p:ext uri="{BB962C8B-B14F-4D97-AF65-F5344CB8AC3E}">
        <p14:creationId xmlns:p14="http://schemas.microsoft.com/office/powerpoint/2010/main" val="594092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8180" y="340756"/>
            <a:ext cx="8229600" cy="566145"/>
          </a:xfrm>
        </p:spPr>
        <p:txBody>
          <a:bodyPr vert="horz" lIns="91440" tIns="45720" rIns="91440" bIns="45720" rtlCol="0" anchor="ctr">
            <a:noAutofit/>
          </a:bodyPr>
          <a:lstStyle/>
          <a:p>
            <a:pPr defTabSz="685800">
              <a:spcBef>
                <a:spcPts val="0"/>
              </a:spcBef>
            </a:pPr>
            <a:r>
              <a:rPr lang="zh-CN" altLang="en-US" sz="1800" dirty="0" smtClean="0">
                <a:solidFill>
                  <a:schemeClr val="tx1"/>
                </a:solidFill>
                <a:latin typeface="Arial" panose="020B0604020202020204" pitchFamily="34" charset="0"/>
                <a:cs typeface="Arial" panose="020B0604020202020204" pitchFamily="34" charset="0"/>
              </a:rPr>
              <a:t>申请将朗斯弗</a:t>
            </a:r>
            <a:r>
              <a:rPr lang="en-US" altLang="zh-CN" sz="1800" baseline="-25000" dirty="0">
                <a:solidFill>
                  <a:schemeClr val="tx1"/>
                </a:solidFill>
                <a:latin typeface="Arial" panose="020B0604020202020204" pitchFamily="34" charset="0"/>
                <a:cs typeface="Arial" panose="020B0604020202020204" pitchFamily="34" charset="0"/>
              </a:rPr>
              <a:t>®</a:t>
            </a:r>
            <a:r>
              <a:rPr lang="zh-CN" altLang="en-US" sz="1800" dirty="0" smtClean="0">
                <a:solidFill>
                  <a:schemeClr val="tx1"/>
                </a:solidFill>
                <a:latin typeface="Arial" panose="020B0604020202020204" pitchFamily="34" charset="0"/>
                <a:cs typeface="Arial" panose="020B0604020202020204" pitchFamily="34" charset="0"/>
              </a:rPr>
              <a:t>列入</a:t>
            </a:r>
            <a:r>
              <a:rPr lang="en-US" altLang="zh-CN" sz="1800" dirty="0" smtClean="0">
                <a:solidFill>
                  <a:schemeClr val="tx1"/>
                </a:solidFill>
                <a:latin typeface="Arial" panose="020B0604020202020204" pitchFamily="34" charset="0"/>
                <a:cs typeface="Arial" panose="020B0604020202020204" pitchFamily="34" charset="0"/>
              </a:rPr>
              <a:t>《</a:t>
            </a:r>
            <a:r>
              <a:rPr lang="zh-CN" altLang="en-US" sz="1800" dirty="0" smtClean="0">
                <a:solidFill>
                  <a:schemeClr val="tx1"/>
                </a:solidFill>
                <a:latin typeface="Arial" panose="020B0604020202020204" pitchFamily="34" charset="0"/>
                <a:cs typeface="Arial" panose="020B0604020202020204" pitchFamily="34" charset="0"/>
              </a:rPr>
              <a:t>国家</a:t>
            </a:r>
            <a:r>
              <a:rPr lang="zh-CN" altLang="en-US" sz="1800" dirty="0">
                <a:solidFill>
                  <a:schemeClr val="tx1"/>
                </a:solidFill>
                <a:latin typeface="Arial" panose="020B0604020202020204" pitchFamily="34" charset="0"/>
                <a:cs typeface="Arial" panose="020B0604020202020204" pitchFamily="34" charset="0"/>
              </a:rPr>
              <a:t>医保目录</a:t>
            </a:r>
            <a:r>
              <a:rPr lang="en-US" altLang="zh-CN" sz="1800" dirty="0">
                <a:solidFill>
                  <a:schemeClr val="tx1"/>
                </a:solidFill>
                <a:latin typeface="Arial" panose="020B0604020202020204" pitchFamily="34" charset="0"/>
                <a:cs typeface="Arial" panose="020B0604020202020204" pitchFamily="34" charset="0"/>
              </a:rPr>
              <a:t>》</a:t>
            </a:r>
            <a:br>
              <a:rPr lang="en-US" altLang="zh-CN" sz="1800" dirty="0">
                <a:solidFill>
                  <a:schemeClr val="tx1"/>
                </a:solidFill>
                <a:latin typeface="Arial" panose="020B0604020202020204" pitchFamily="34" charset="0"/>
                <a:cs typeface="Arial" panose="020B0604020202020204" pitchFamily="34" charset="0"/>
              </a:rPr>
            </a:br>
            <a:r>
              <a:rPr lang="zh-CN" altLang="en-US" sz="1800" dirty="0">
                <a:solidFill>
                  <a:schemeClr val="tx1"/>
                </a:solidFill>
                <a:latin typeface="Arial" panose="020B0604020202020204" pitchFamily="34" charset="0"/>
                <a:cs typeface="Arial" panose="020B0604020202020204" pitchFamily="34" charset="0"/>
              </a:rPr>
              <a:t>让</a:t>
            </a:r>
            <a:r>
              <a:rPr lang="zh-CN" altLang="en-US" sz="1800" dirty="0" smtClean="0">
                <a:solidFill>
                  <a:schemeClr val="tx1"/>
                </a:solidFill>
                <a:latin typeface="Arial" panose="020B0604020202020204" pitchFamily="34" charset="0"/>
                <a:cs typeface="Arial" panose="020B0604020202020204" pitchFamily="34" charset="0"/>
              </a:rPr>
              <a:t>更多</a:t>
            </a:r>
            <a:r>
              <a:rPr lang="en-US" altLang="zh-CN" sz="1800" dirty="0" err="1" smtClean="0">
                <a:solidFill>
                  <a:schemeClr val="tx1"/>
                </a:solidFill>
                <a:latin typeface="Arial" panose="020B0604020202020204" pitchFamily="34" charset="0"/>
                <a:cs typeface="Arial" panose="020B0604020202020204" pitchFamily="34" charset="0"/>
              </a:rPr>
              <a:t>mCRC</a:t>
            </a:r>
            <a:r>
              <a:rPr lang="zh-CN" altLang="en-US" sz="1800" dirty="0" smtClean="0">
                <a:solidFill>
                  <a:schemeClr val="tx1"/>
                </a:solidFill>
                <a:latin typeface="Arial" panose="020B0604020202020204" pitchFamily="34" charset="0"/>
                <a:cs typeface="Arial" panose="020B0604020202020204" pitchFamily="34" charset="0"/>
              </a:rPr>
              <a:t>患者</a:t>
            </a:r>
            <a:r>
              <a:rPr lang="zh-CN" altLang="en-US" sz="1800" dirty="0">
                <a:solidFill>
                  <a:schemeClr val="tx1"/>
                </a:solidFill>
                <a:latin typeface="Arial" panose="020B0604020202020204" pitchFamily="34" charset="0"/>
                <a:cs typeface="Arial" panose="020B0604020202020204" pitchFamily="34" charset="0"/>
              </a:rPr>
              <a:t>接受安全、有效、便捷的治疗</a:t>
            </a:r>
            <a:r>
              <a:rPr lang="en-US" altLang="zh-CN" sz="1800" dirty="0">
                <a:solidFill>
                  <a:schemeClr val="tx1"/>
                </a:solidFill>
                <a:latin typeface="Arial" panose="020B0604020202020204" pitchFamily="34" charset="0"/>
                <a:cs typeface="Arial" panose="020B0604020202020204" pitchFamily="34" charset="0"/>
              </a:rPr>
              <a:t/>
            </a:r>
            <a:br>
              <a:rPr lang="en-US" altLang="zh-CN" sz="1800" dirty="0">
                <a:solidFill>
                  <a:schemeClr val="tx1"/>
                </a:solidFill>
                <a:latin typeface="Arial" panose="020B0604020202020204" pitchFamily="34" charset="0"/>
                <a:cs typeface="Arial" panose="020B0604020202020204" pitchFamily="34" charset="0"/>
              </a:rPr>
            </a:br>
            <a:endParaRPr lang="zh-CN" altLang="en-US" sz="1800" dirty="0">
              <a:solidFill>
                <a:schemeClr val="tx1"/>
              </a:solidFill>
              <a:latin typeface="Arial" panose="020B0604020202020204" pitchFamily="34" charset="0"/>
              <a:cs typeface="Arial" panose="020B0604020202020204" pitchFamily="34" charset="0"/>
            </a:endParaRPr>
          </a:p>
        </p:txBody>
      </p:sp>
      <p:grpSp>
        <p:nvGrpSpPr>
          <p:cNvPr id="4" name="组合 3"/>
          <p:cNvGrpSpPr/>
          <p:nvPr/>
        </p:nvGrpSpPr>
        <p:grpSpPr>
          <a:xfrm>
            <a:off x="0" y="-737"/>
            <a:ext cx="5579656" cy="216000"/>
            <a:chOff x="0" y="36216"/>
            <a:chExt cx="5579656" cy="216000"/>
          </a:xfrm>
        </p:grpSpPr>
        <p:sp>
          <p:nvSpPr>
            <p:cNvPr id="5" name="五边形 4"/>
            <p:cNvSpPr/>
            <p:nvPr/>
          </p:nvSpPr>
          <p:spPr>
            <a:xfrm>
              <a:off x="0" y="36216"/>
              <a:ext cx="1440000" cy="216000"/>
            </a:xfrm>
            <a:prstGeom prst="homePlate">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a:latin typeface="Arial" panose="020B0604020202020204" pitchFamily="34" charset="0"/>
                  <a:ea typeface="微软雅黑" panose="020B0503020204020204" pitchFamily="34" charset="-122"/>
                  <a:cs typeface="Arial" panose="020B0604020202020204" pitchFamily="34" charset="0"/>
                </a:rPr>
                <a:t>01 </a:t>
              </a:r>
              <a:r>
                <a:rPr lang="zh-CN" altLang="en-US" sz="1200" b="1" dirty="0">
                  <a:latin typeface="Arial" panose="020B0604020202020204" pitchFamily="34" charset="0"/>
                  <a:ea typeface="微软雅黑" panose="020B0503020204020204" pitchFamily="34" charset="-122"/>
                  <a:cs typeface="Arial" panose="020B0604020202020204" pitchFamily="34" charset="0"/>
                </a:rPr>
                <a:t>药品基本信息</a:t>
              </a:r>
            </a:p>
          </p:txBody>
        </p:sp>
        <p:sp>
          <p:nvSpPr>
            <p:cNvPr id="6" name="燕尾形 5"/>
            <p:cNvSpPr/>
            <p:nvPr/>
          </p:nvSpPr>
          <p:spPr>
            <a:xfrm>
              <a:off x="1394914"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a:latin typeface="Arial" panose="020B0604020202020204" pitchFamily="34" charset="0"/>
                  <a:ea typeface="微软雅黑" panose="020B0503020204020204" pitchFamily="34" charset="-122"/>
                  <a:cs typeface="Arial" panose="020B0604020202020204" pitchFamily="34" charset="0"/>
                </a:rPr>
                <a:t>02 </a:t>
              </a:r>
              <a:r>
                <a:rPr lang="zh-CN" altLang="en-US" sz="1200" b="1" dirty="0">
                  <a:latin typeface="Arial" panose="020B0604020202020204" pitchFamily="34" charset="0"/>
                  <a:ea typeface="微软雅黑" panose="020B0503020204020204" pitchFamily="34" charset="-122"/>
                  <a:cs typeface="Arial" panose="020B0604020202020204" pitchFamily="34" charset="0"/>
                </a:rPr>
                <a:t>安全性</a:t>
              </a:r>
            </a:p>
          </p:txBody>
        </p:sp>
        <p:sp>
          <p:nvSpPr>
            <p:cNvPr id="7" name="燕尾形 6"/>
            <p:cNvSpPr/>
            <p:nvPr/>
          </p:nvSpPr>
          <p:spPr>
            <a:xfrm>
              <a:off x="2429828"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a:latin typeface="Arial" panose="020B0604020202020204" pitchFamily="34" charset="0"/>
                  <a:ea typeface="微软雅黑" panose="020B0503020204020204" pitchFamily="34" charset="-122"/>
                  <a:cs typeface="Arial" panose="020B0604020202020204" pitchFamily="34" charset="0"/>
                </a:rPr>
                <a:t>03 </a:t>
              </a:r>
              <a:r>
                <a:rPr lang="zh-CN" altLang="en-US" sz="1200" b="1" dirty="0">
                  <a:latin typeface="Arial" panose="020B0604020202020204" pitchFamily="34" charset="0"/>
                  <a:ea typeface="微软雅黑" panose="020B0503020204020204" pitchFamily="34" charset="-122"/>
                  <a:cs typeface="Arial" panose="020B0604020202020204" pitchFamily="34" charset="0"/>
                </a:rPr>
                <a:t>有效性</a:t>
              </a:r>
            </a:p>
          </p:txBody>
        </p:sp>
        <p:sp>
          <p:nvSpPr>
            <p:cNvPr id="9" name="燕尾形 8"/>
            <p:cNvSpPr/>
            <p:nvPr/>
          </p:nvSpPr>
          <p:spPr>
            <a:xfrm>
              <a:off x="3464742" y="36216"/>
              <a:ext cx="1080000" cy="216000"/>
            </a:xfrm>
            <a:prstGeom prst="chevron">
              <a:avLst/>
            </a:prstGeom>
            <a:solidFill>
              <a:srgbClr val="D77A97"/>
            </a:solidFill>
            <a:ln>
              <a:solidFill>
                <a:srgbClr val="D77A9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latin typeface="Arial" panose="020B0604020202020204" pitchFamily="34" charset="0"/>
                  <a:ea typeface="微软雅黑" panose="020B0503020204020204" pitchFamily="34" charset="-122"/>
                  <a:cs typeface="Arial" panose="020B0604020202020204" pitchFamily="34" charset="0"/>
                </a:rPr>
                <a:t>04 </a:t>
              </a:r>
              <a:r>
                <a:rPr lang="zh-CN" altLang="en-US" sz="1200" b="1" dirty="0">
                  <a:latin typeface="Arial" panose="020B0604020202020204" pitchFamily="34" charset="0"/>
                  <a:ea typeface="微软雅黑" panose="020B0503020204020204" pitchFamily="34" charset="-122"/>
                  <a:cs typeface="Arial" panose="020B0604020202020204" pitchFamily="34" charset="0"/>
                </a:rPr>
                <a:t>创新性</a:t>
              </a:r>
            </a:p>
          </p:txBody>
        </p:sp>
        <p:sp>
          <p:nvSpPr>
            <p:cNvPr id="10" name="燕尾形 9"/>
            <p:cNvSpPr/>
            <p:nvPr/>
          </p:nvSpPr>
          <p:spPr>
            <a:xfrm>
              <a:off x="4499656" y="36216"/>
              <a:ext cx="1080000" cy="216000"/>
            </a:xfrm>
            <a:prstGeom prst="chevron">
              <a:avLst/>
            </a:prstGeom>
            <a:solidFill>
              <a:srgbClr val="C80E47"/>
            </a:solidFill>
            <a:ln>
              <a:solidFill>
                <a:srgbClr val="C80E4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b="1" dirty="0" smtClean="0">
                  <a:latin typeface="Arial" panose="020B0604020202020204" pitchFamily="34" charset="0"/>
                  <a:ea typeface="微软雅黑" panose="020B0503020204020204" pitchFamily="34" charset="-122"/>
                  <a:cs typeface="Arial" panose="020B0604020202020204" pitchFamily="34" charset="0"/>
                </a:rPr>
                <a:t>05 </a:t>
              </a:r>
              <a:r>
                <a:rPr lang="zh-CN" altLang="en-US" sz="1200" b="1" dirty="0" smtClean="0">
                  <a:latin typeface="Arial" panose="020B0604020202020204" pitchFamily="34" charset="0"/>
                  <a:ea typeface="微软雅黑" panose="020B0503020204020204" pitchFamily="34" charset="-122"/>
                  <a:cs typeface="Arial" panose="020B0604020202020204" pitchFamily="34" charset="0"/>
                </a:rPr>
                <a:t>公平性</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p:txBody>
        </p:sp>
      </p:grpSp>
      <p:sp>
        <p:nvSpPr>
          <p:cNvPr id="12" name="矩形 11"/>
          <p:cNvSpPr/>
          <p:nvPr/>
        </p:nvSpPr>
        <p:spPr>
          <a:xfrm>
            <a:off x="187103" y="884403"/>
            <a:ext cx="8471753" cy="3811300"/>
          </a:xfrm>
          <a:prstGeom prst="rect">
            <a:avLst/>
          </a:prstGeom>
        </p:spPr>
        <p:txBody>
          <a:bodyPr wrap="square">
            <a:spAutoFit/>
          </a:bodyPr>
          <a:lstStyle/>
          <a:p>
            <a:pPr algn="ctr">
              <a:buClr>
                <a:srgbClr val="C72C56"/>
              </a:buClr>
            </a:pPr>
            <a:r>
              <a:rPr lang="zh-CN" altLang="en-US" sz="1400" b="1" dirty="0">
                <a:solidFill>
                  <a:srgbClr val="C72C56"/>
                </a:solidFill>
                <a:latin typeface="Arial" panose="020B0604020202020204" pitchFamily="34" charset="0"/>
                <a:ea typeface="微软雅黑" panose="020B0503020204020204" pitchFamily="34" charset="-122"/>
                <a:cs typeface="Arial" panose="020B0604020202020204" pitchFamily="34" charset="0"/>
              </a:rPr>
              <a:t>结直肠癌是中国最高</a:t>
            </a:r>
            <a:r>
              <a:rPr lang="zh-CN" altLang="en-US" sz="14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发</a:t>
            </a:r>
            <a:r>
              <a:rPr lang="zh-CN" altLang="en-US" sz="1400" b="1" dirty="0">
                <a:solidFill>
                  <a:srgbClr val="C72C56"/>
                </a:solidFill>
                <a:latin typeface="Arial" panose="020B0604020202020204" pitchFamily="34" charset="0"/>
                <a:ea typeface="微软雅黑" panose="020B0503020204020204" pitchFamily="34" charset="-122"/>
                <a:cs typeface="Arial" panose="020B0604020202020204" pitchFamily="34" charset="0"/>
              </a:rPr>
              <a:t>难</a:t>
            </a:r>
            <a:r>
              <a:rPr lang="zh-CN" altLang="en-US" sz="14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治的</a:t>
            </a:r>
            <a:r>
              <a:rPr lang="zh-CN" altLang="en-US" sz="1400" b="1" dirty="0">
                <a:solidFill>
                  <a:srgbClr val="C72C56"/>
                </a:solidFill>
                <a:latin typeface="Arial" panose="020B0604020202020204" pitchFamily="34" charset="0"/>
                <a:ea typeface="微软雅黑" panose="020B0503020204020204" pitchFamily="34" charset="-122"/>
                <a:cs typeface="Arial" panose="020B0604020202020204" pitchFamily="34" charset="0"/>
              </a:rPr>
              <a:t>恶性肿瘤</a:t>
            </a:r>
            <a:r>
              <a:rPr lang="zh-CN" altLang="en-US" sz="14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之一</a:t>
            </a:r>
            <a:endParaRPr lang="en-US" altLang="zh-CN" sz="1400" b="1" dirty="0">
              <a:solidFill>
                <a:srgbClr val="C72C56"/>
              </a:solidFill>
              <a:latin typeface="Arial" panose="020B0604020202020204" pitchFamily="34" charset="0"/>
              <a:ea typeface="微软雅黑" panose="020B0503020204020204" pitchFamily="34" charset="-122"/>
              <a:cs typeface="Arial" panose="020B0604020202020204" pitchFamily="34" charset="0"/>
            </a:endParaRPr>
          </a:p>
          <a:p>
            <a:pPr lvl="1" algn="ctr">
              <a:buClr>
                <a:srgbClr val="C72C56"/>
              </a:buClr>
            </a:pPr>
            <a:r>
              <a:rPr lang="zh-CN" altLang="en-US" sz="1300" dirty="0" smtClean="0">
                <a:latin typeface="Arial" panose="020B0604020202020204" pitchFamily="34" charset="0"/>
                <a:ea typeface="微软雅黑" panose="020B0503020204020204" pitchFamily="34" charset="-122"/>
                <a:cs typeface="Arial" panose="020B0604020202020204" pitchFamily="34" charset="0"/>
              </a:rPr>
              <a:t>年</a:t>
            </a:r>
            <a:r>
              <a:rPr lang="zh-CN" altLang="en-US" sz="1300" dirty="0">
                <a:latin typeface="Arial" panose="020B0604020202020204" pitchFamily="34" charset="0"/>
                <a:ea typeface="微软雅黑" panose="020B0503020204020204" pitchFamily="34" charset="-122"/>
                <a:cs typeface="Arial" panose="020B0604020202020204" pitchFamily="34" charset="0"/>
              </a:rPr>
              <a:t>新发病例</a:t>
            </a:r>
            <a:r>
              <a:rPr lang="en-US" altLang="zh-CN" sz="1300" dirty="0">
                <a:latin typeface="Arial" panose="020B0604020202020204" pitchFamily="34" charset="0"/>
                <a:ea typeface="微软雅黑" panose="020B0503020204020204" pitchFamily="34" charset="-122"/>
                <a:cs typeface="Arial" panose="020B0604020202020204" pitchFamily="34" charset="0"/>
              </a:rPr>
              <a:t>55.5</a:t>
            </a:r>
            <a:r>
              <a:rPr lang="zh-CN" altLang="en-US" sz="1300" dirty="0">
                <a:latin typeface="Arial" panose="020B0604020202020204" pitchFamily="34" charset="0"/>
                <a:ea typeface="微软雅黑" panose="020B0503020204020204" pitchFamily="34" charset="-122"/>
                <a:cs typeface="Arial" panose="020B0604020202020204" pitchFamily="34" charset="0"/>
              </a:rPr>
              <a:t>万人</a:t>
            </a:r>
            <a:r>
              <a:rPr lang="zh-CN" altLang="en-US" sz="1300" dirty="0" smtClean="0">
                <a:latin typeface="Arial" panose="020B0604020202020204" pitchFamily="34" charset="0"/>
                <a:ea typeface="微软雅黑" panose="020B0503020204020204" pitchFamily="34" charset="-122"/>
                <a:cs typeface="Arial" panose="020B0604020202020204" pitchFamily="34" charset="0"/>
              </a:rPr>
              <a:t>，</a:t>
            </a:r>
            <a:r>
              <a:rPr lang="en-US" altLang="zh-CN" sz="1300" dirty="0" smtClean="0">
                <a:latin typeface="Arial" panose="020B0604020202020204" pitchFamily="34" charset="0"/>
                <a:ea typeface="微软雅黑" panose="020B0503020204020204" pitchFamily="34" charset="-122"/>
                <a:cs typeface="Arial" panose="020B0604020202020204" pitchFamily="34" charset="0"/>
              </a:rPr>
              <a:t>60</a:t>
            </a:r>
            <a:r>
              <a:rPr lang="en-US" altLang="zh-CN" sz="1300" dirty="0">
                <a:latin typeface="Arial" panose="020B0604020202020204" pitchFamily="34" charset="0"/>
                <a:ea typeface="微软雅黑" panose="020B0503020204020204" pitchFamily="34" charset="-122"/>
                <a:cs typeface="Arial" panose="020B0604020202020204" pitchFamily="34" charset="0"/>
              </a:rPr>
              <a:t>%</a:t>
            </a:r>
            <a:r>
              <a:rPr lang="zh-CN" altLang="en-US" sz="1300" dirty="0">
                <a:latin typeface="Arial" panose="020B0604020202020204" pitchFamily="34" charset="0"/>
                <a:ea typeface="微软雅黑" panose="020B0503020204020204" pitchFamily="34" charset="-122"/>
                <a:cs typeface="Arial" panose="020B0604020202020204" pitchFamily="34" charset="0"/>
              </a:rPr>
              <a:t>以上为老年</a:t>
            </a:r>
            <a:r>
              <a:rPr lang="zh-CN" altLang="en-US" sz="1300" dirty="0" smtClean="0">
                <a:latin typeface="Arial" panose="020B0604020202020204" pitchFamily="34" charset="0"/>
                <a:ea typeface="微软雅黑" panose="020B0503020204020204" pitchFamily="34" charset="-122"/>
                <a:cs typeface="Arial" panose="020B0604020202020204" pitchFamily="34" charset="0"/>
              </a:rPr>
              <a:t>患者</a:t>
            </a:r>
            <a:endParaRPr lang="en-US" altLang="zh-CN" sz="1300" dirty="0" smtClean="0">
              <a:latin typeface="Arial" panose="020B0604020202020204" pitchFamily="34" charset="0"/>
              <a:ea typeface="微软雅黑" panose="020B0503020204020204" pitchFamily="34" charset="-122"/>
              <a:cs typeface="Arial" panose="020B0604020202020204" pitchFamily="34" charset="0"/>
            </a:endParaRPr>
          </a:p>
          <a:p>
            <a:pPr lvl="1" algn="ctr">
              <a:buClr>
                <a:srgbClr val="C72C56"/>
              </a:buClr>
            </a:pPr>
            <a:r>
              <a:rPr lang="zh-CN" altLang="en-US" sz="1300" dirty="0">
                <a:latin typeface="Arial" panose="020B0604020202020204" pitchFamily="34" charset="0"/>
                <a:ea typeface="微软雅黑" panose="020B0503020204020204" pitchFamily="34" charset="-122"/>
                <a:cs typeface="Arial" panose="020B0604020202020204" pitchFamily="34" charset="0"/>
              </a:rPr>
              <a:t>生存期的延长主要依靠多线药物的持续治疗</a:t>
            </a:r>
            <a:r>
              <a:rPr lang="zh-CN" altLang="en-US" sz="1300" dirty="0" smtClean="0">
                <a:latin typeface="Arial" panose="020B0604020202020204" pitchFamily="34" charset="0"/>
                <a:ea typeface="微软雅黑" panose="020B0503020204020204" pitchFamily="34" charset="-122"/>
                <a:cs typeface="Arial" panose="020B0604020202020204" pitchFamily="34" charset="0"/>
              </a:rPr>
              <a:t>，需</a:t>
            </a:r>
            <a:r>
              <a:rPr lang="zh-CN" altLang="en-US" sz="1300" dirty="0">
                <a:latin typeface="Arial" panose="020B0604020202020204" pitchFamily="34" charset="0"/>
                <a:ea typeface="微软雅黑" panose="020B0503020204020204" pitchFamily="34" charset="-122"/>
                <a:cs typeface="Arial" panose="020B0604020202020204" pitchFamily="34" charset="0"/>
              </a:rPr>
              <a:t>扩充三线及后线的可选药物</a:t>
            </a:r>
            <a:endParaRPr lang="en-US" altLang="zh-CN" sz="1300" dirty="0">
              <a:latin typeface="Arial" panose="020B0604020202020204" pitchFamily="34" charset="0"/>
              <a:ea typeface="微软雅黑" panose="020B0503020204020204" pitchFamily="34" charset="-122"/>
              <a:cs typeface="Arial" panose="020B0604020202020204" pitchFamily="34" charset="0"/>
            </a:endParaRPr>
          </a:p>
          <a:p>
            <a:pPr lvl="0" algn="ctr">
              <a:lnSpc>
                <a:spcPts val="2200"/>
              </a:lnSpc>
              <a:buClr>
                <a:srgbClr val="C72C56"/>
              </a:buClr>
              <a:defRPr/>
            </a:pPr>
            <a:r>
              <a:rPr lang="zh-CN" altLang="en-US" sz="14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朗斯弗</a:t>
            </a:r>
            <a:r>
              <a:rPr lang="en-US" altLang="zh-CN" sz="1400" b="1" baseline="-25000" dirty="0">
                <a:solidFill>
                  <a:srgbClr val="C72C56"/>
                </a:solidFill>
                <a:latin typeface="Arial" panose="020B0604020202020204" pitchFamily="34" charset="0"/>
                <a:ea typeface="微软雅黑" panose="020B0503020204020204" pitchFamily="34" charset="-122"/>
                <a:cs typeface="Arial" panose="020B0604020202020204" pitchFamily="34" charset="0"/>
              </a:rPr>
              <a:t>®</a:t>
            </a:r>
            <a:r>
              <a:rPr lang="zh-CN" altLang="en-US" sz="14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弥补</a:t>
            </a:r>
            <a:r>
              <a:rPr lang="zh-CN" altLang="en-US" sz="1400" b="1" dirty="0">
                <a:solidFill>
                  <a:srgbClr val="C72C56"/>
                </a:solidFill>
                <a:latin typeface="Arial" panose="020B0604020202020204" pitchFamily="34" charset="0"/>
                <a:ea typeface="微软雅黑" panose="020B0503020204020204" pitchFamily="34" charset="-122"/>
                <a:cs typeface="Arial" panose="020B0604020202020204" pitchFamily="34" charset="0"/>
              </a:rPr>
              <a:t>药品目录短</a:t>
            </a:r>
            <a:r>
              <a:rPr lang="zh-CN" altLang="en-US" sz="14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板</a:t>
            </a:r>
            <a:endParaRPr lang="en-US" altLang="zh-CN" sz="1400" dirty="0" smtClean="0">
              <a:latin typeface="Arial" panose="020B0604020202020204" pitchFamily="34" charset="0"/>
              <a:ea typeface="微软雅黑" panose="020B0503020204020204" pitchFamily="34" charset="-122"/>
              <a:cs typeface="Arial" panose="020B0604020202020204" pitchFamily="34" charset="0"/>
            </a:endParaRPr>
          </a:p>
          <a:p>
            <a:pPr lvl="1" algn="ctr">
              <a:lnSpc>
                <a:spcPts val="2200"/>
              </a:lnSpc>
              <a:buClr>
                <a:srgbClr val="C72C56"/>
              </a:buClr>
              <a:defRPr/>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朗斯弗</a:t>
            </a:r>
            <a:r>
              <a:rPr lang="en-US" altLang="zh-CN" sz="1200" baseline="-250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在权威指南中与目录内瑞戈非尼和呋喹替尼具有同等推荐地位</a:t>
            </a:r>
            <a:endParaRPr lang="en-US" altLang="zh-CN" sz="1200" dirty="0" smtClean="0">
              <a:latin typeface="Arial" panose="020B0604020202020204" pitchFamily="34" charset="0"/>
              <a:ea typeface="微软雅黑" panose="020B0503020204020204" pitchFamily="34" charset="-122"/>
              <a:cs typeface="Arial" panose="020B0604020202020204" pitchFamily="34" charset="0"/>
            </a:endParaRPr>
          </a:p>
          <a:p>
            <a:pPr lvl="1" algn="ctr">
              <a:lnSpc>
                <a:spcPts val="2200"/>
              </a:lnSpc>
              <a:buClr>
                <a:srgbClr val="C72C56"/>
              </a:buClr>
              <a:defRPr/>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可弥补目录内没有转移性结直肠癌（</a:t>
            </a:r>
            <a:r>
              <a:rPr lang="en-US" altLang="zh-CN" sz="1200" dirty="0" err="1" smtClean="0">
                <a:latin typeface="Arial" panose="020B0604020202020204" pitchFamily="34" charset="0"/>
                <a:ea typeface="微软雅黑" panose="020B0503020204020204" pitchFamily="34" charset="-122"/>
                <a:cs typeface="Arial" panose="020B0604020202020204" pitchFamily="34" charset="0"/>
              </a:rPr>
              <a:t>mCRC</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20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三线标准化疗药物</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的空白</a:t>
            </a:r>
            <a:endParaRPr lang="en-US" altLang="zh-CN" sz="1200" dirty="0" smtClean="0">
              <a:latin typeface="Arial" panose="020B0604020202020204" pitchFamily="34" charset="0"/>
              <a:ea typeface="微软雅黑" panose="020B0503020204020204" pitchFamily="34" charset="-122"/>
              <a:cs typeface="Arial" panose="020B0604020202020204" pitchFamily="34" charset="0"/>
            </a:endParaRPr>
          </a:p>
          <a:p>
            <a:pPr lvl="1" algn="ctr">
              <a:lnSpc>
                <a:spcPts val="2200"/>
              </a:lnSpc>
              <a:buClr>
                <a:srgbClr val="C72C56"/>
              </a:buClr>
              <a:defRPr/>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与目录内瑞戈非尼或呋喹替尼相比，朗斯弗</a:t>
            </a:r>
            <a:r>
              <a:rPr lang="en-US" altLang="zh-CN" sz="1200" baseline="-250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对于</a:t>
            </a:r>
            <a:r>
              <a:rPr lang="en-US" altLang="zh-CN" sz="1200" dirty="0" err="1" smtClean="0">
                <a:latin typeface="Arial" panose="020B0604020202020204" pitchFamily="34" charset="0"/>
                <a:ea typeface="微软雅黑" panose="020B0503020204020204" pitchFamily="34" charset="-122"/>
                <a:cs typeface="Arial" panose="020B0604020202020204" pitchFamily="34" charset="0"/>
              </a:rPr>
              <a:t>mCRC</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老年患者的生存获益更好</a:t>
            </a:r>
            <a:endParaRPr lang="en-US" altLang="zh-CN" sz="1200" dirty="0" smtClean="0">
              <a:latin typeface="Arial" panose="020B0604020202020204" pitchFamily="34" charset="0"/>
              <a:ea typeface="微软雅黑" panose="020B0503020204020204" pitchFamily="34" charset="-122"/>
              <a:cs typeface="Arial" panose="020B0604020202020204" pitchFamily="34" charset="0"/>
            </a:endParaRPr>
          </a:p>
          <a:p>
            <a:pPr algn="ctr">
              <a:lnSpc>
                <a:spcPts val="2200"/>
              </a:lnSpc>
              <a:buClr>
                <a:srgbClr val="C72C56"/>
              </a:buClr>
              <a:defRPr/>
            </a:pPr>
            <a:r>
              <a:rPr lang="zh-CN" altLang="en-US" sz="14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朗斯弗</a:t>
            </a:r>
            <a:r>
              <a:rPr lang="en-US" altLang="zh-CN" sz="1400" b="1" baseline="-2500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a:t>
            </a:r>
            <a:r>
              <a:rPr lang="zh-CN" altLang="en-US" sz="14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临床管理便利</a:t>
            </a:r>
            <a:endParaRPr lang="en-US" altLang="zh-CN" sz="14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endParaRPr>
          </a:p>
          <a:p>
            <a:pPr lvl="1" algn="ctr">
              <a:lnSpc>
                <a:spcPts val="2200"/>
              </a:lnSpc>
              <a:buClr>
                <a:srgbClr val="C72C56"/>
              </a:buClr>
              <a:defRPr/>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朗斯弗</a:t>
            </a:r>
            <a:r>
              <a:rPr lang="en-US" altLang="zh-CN" sz="1200" baseline="-25000" dirty="0">
                <a:latin typeface="Arial" panose="020B0604020202020204" pitchFamily="34" charset="0"/>
                <a:ea typeface="微软雅黑" panose="020B0503020204020204" pitchFamily="34" charset="-122"/>
                <a:cs typeface="Arial" panose="020B0604020202020204" pitchFamily="34" charset="0"/>
              </a:rPr>
              <a:t>®</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口服</a:t>
            </a:r>
            <a:r>
              <a:rPr lang="zh-CN" altLang="en-US" sz="1200" dirty="0">
                <a:latin typeface="Arial" panose="020B0604020202020204" pitchFamily="34" charset="0"/>
                <a:ea typeface="微软雅黑" panose="020B0503020204020204" pitchFamily="34" charset="-122"/>
                <a:cs typeface="Arial" panose="020B0604020202020204" pitchFamily="34" charset="0"/>
              </a:rPr>
              <a:t>片剂，门诊</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处方后患者</a:t>
            </a:r>
            <a:r>
              <a:rPr lang="zh-CN" altLang="en-US" sz="1200" dirty="0">
                <a:latin typeface="Arial" panose="020B0604020202020204" pitchFamily="34" charset="0"/>
                <a:ea typeface="微软雅黑" panose="020B0503020204020204" pitchFamily="34" charset="-122"/>
                <a:cs typeface="Arial" panose="020B0604020202020204" pitchFamily="34" charset="0"/>
              </a:rPr>
              <a:t>可居家服药治疗</a:t>
            </a:r>
            <a:endParaRPr lang="en-US" altLang="zh-CN" sz="1200" dirty="0">
              <a:latin typeface="Arial" panose="020B0604020202020204" pitchFamily="34" charset="0"/>
              <a:ea typeface="微软雅黑" panose="020B0503020204020204" pitchFamily="34" charset="-122"/>
              <a:cs typeface="Arial" panose="020B0604020202020204" pitchFamily="34" charset="0"/>
            </a:endParaRPr>
          </a:p>
          <a:p>
            <a:pPr lvl="1" algn="ctr">
              <a:lnSpc>
                <a:spcPts val="2200"/>
              </a:lnSpc>
              <a:buClr>
                <a:srgbClr val="C72C56"/>
              </a:buClr>
              <a:defRPr/>
            </a:pPr>
            <a:r>
              <a:rPr lang="zh-CN" altLang="en-US" sz="1200" dirty="0" smtClean="0">
                <a:latin typeface="Arial" panose="020B0604020202020204" pitchFamily="34" charset="0"/>
                <a:ea typeface="微软雅黑" panose="020B0503020204020204" pitchFamily="34" charset="-122"/>
                <a:cs typeface="Arial" panose="020B0604020202020204" pitchFamily="34" charset="0"/>
              </a:rPr>
              <a:t>与</a:t>
            </a:r>
            <a:r>
              <a:rPr lang="zh-CN" altLang="en-US" sz="1200" dirty="0">
                <a:latin typeface="Arial" panose="020B0604020202020204" pitchFamily="34" charset="0"/>
                <a:ea typeface="微软雅黑" panose="020B0503020204020204" pitchFamily="34" charset="-122"/>
                <a:cs typeface="Arial" panose="020B0604020202020204" pitchFamily="34" charset="0"/>
              </a:rPr>
              <a:t>目录内瑞戈非尼或呋喹替尼相比</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200" dirty="0">
                <a:latin typeface="Arial" panose="020B0604020202020204" pitchFamily="34" charset="0"/>
                <a:ea typeface="微软雅黑" panose="020B0503020204020204" pitchFamily="34" charset="-122"/>
                <a:cs typeface="Arial" panose="020B0604020202020204" pitchFamily="34" charset="0"/>
              </a:rPr>
              <a:t>朗斯弗</a:t>
            </a:r>
            <a:r>
              <a:rPr lang="en-US" altLang="zh-CN" sz="1200" baseline="-25000" dirty="0" smtClean="0">
                <a:latin typeface="Arial" panose="020B0604020202020204" pitchFamily="34" charset="0"/>
                <a:ea typeface="微软雅黑" panose="020B0503020204020204" pitchFamily="34" charset="-122"/>
                <a:cs typeface="Arial" panose="020B0604020202020204" pitchFamily="34" charset="0"/>
              </a:rPr>
              <a:t>®</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的服药依从</a:t>
            </a:r>
            <a:r>
              <a:rPr lang="zh-CN" altLang="en-US" sz="1200" dirty="0">
                <a:latin typeface="Arial" panose="020B0604020202020204" pitchFamily="34" charset="0"/>
                <a:ea typeface="微软雅黑" panose="020B0503020204020204" pitchFamily="34" charset="-122"/>
                <a:cs typeface="Arial" panose="020B0604020202020204" pitchFamily="34" charset="0"/>
              </a:rPr>
              <a:t>性高，用药持久性更</a:t>
            </a:r>
            <a:r>
              <a:rPr lang="zh-CN" altLang="en-US" sz="1200" dirty="0" smtClean="0">
                <a:latin typeface="Arial" panose="020B0604020202020204" pitchFamily="34" charset="0"/>
                <a:ea typeface="微软雅黑" panose="020B0503020204020204" pitchFamily="34" charset="-122"/>
                <a:cs typeface="Arial" panose="020B0604020202020204" pitchFamily="34" charset="0"/>
              </a:rPr>
              <a:t>长</a:t>
            </a:r>
            <a:endParaRPr lang="en-US" altLang="zh-CN" sz="1200" dirty="0" smtClean="0">
              <a:latin typeface="Arial" panose="020B0604020202020204" pitchFamily="34" charset="0"/>
              <a:ea typeface="微软雅黑" panose="020B0503020204020204" pitchFamily="34" charset="-122"/>
              <a:cs typeface="Arial" panose="020B0604020202020204" pitchFamily="34" charset="0"/>
            </a:endParaRPr>
          </a:p>
          <a:p>
            <a:pPr algn="ctr">
              <a:lnSpc>
                <a:spcPts val="2200"/>
              </a:lnSpc>
              <a:buClr>
                <a:srgbClr val="C72C56"/>
              </a:buClr>
              <a:defRPr/>
            </a:pPr>
            <a:endParaRPr lang="en-US" altLang="zh-CN" sz="1400" dirty="0" smtClean="0">
              <a:solidFill>
                <a:srgbClr val="C72C56"/>
              </a:solidFill>
              <a:latin typeface="Arial" panose="020B0604020202020204" pitchFamily="34" charset="0"/>
              <a:ea typeface="微软雅黑" panose="020B0503020204020204" pitchFamily="34" charset="-122"/>
              <a:cs typeface="Arial" panose="020B0604020202020204" pitchFamily="34" charset="0"/>
            </a:endParaRPr>
          </a:p>
          <a:p>
            <a:pPr algn="ctr">
              <a:lnSpc>
                <a:spcPts val="2200"/>
              </a:lnSpc>
              <a:buClr>
                <a:srgbClr val="C72C56"/>
              </a:buClr>
              <a:defRPr/>
            </a:pPr>
            <a:r>
              <a:rPr lang="zh-CN" altLang="zh-CN" sz="140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自</a:t>
            </a:r>
            <a:r>
              <a:rPr lang="en-US" altLang="zh-CN" sz="1400" dirty="0">
                <a:solidFill>
                  <a:srgbClr val="C72C56"/>
                </a:solidFill>
                <a:latin typeface="Arial" panose="020B0604020202020204" pitchFamily="34" charset="0"/>
                <a:ea typeface="微软雅黑" panose="020B0503020204020204" pitchFamily="34" charset="-122"/>
                <a:cs typeface="Arial" panose="020B0604020202020204" pitchFamily="34" charset="0"/>
              </a:rPr>
              <a:t>2014</a:t>
            </a:r>
            <a:r>
              <a:rPr lang="zh-CN" altLang="zh-CN" sz="1400" dirty="0">
                <a:solidFill>
                  <a:srgbClr val="C72C56"/>
                </a:solidFill>
                <a:latin typeface="Arial" panose="020B0604020202020204" pitchFamily="34" charset="0"/>
                <a:ea typeface="微软雅黑" panose="020B0503020204020204" pitchFamily="34" charset="-122"/>
                <a:cs typeface="Arial" panose="020B0604020202020204" pitchFamily="34" charset="0"/>
              </a:rPr>
              <a:t>年已先后在日本、北美和欧盟等全</a:t>
            </a:r>
            <a:r>
              <a:rPr lang="zh-CN" altLang="en-US" sz="1400" dirty="0">
                <a:solidFill>
                  <a:srgbClr val="C72C56"/>
                </a:solidFill>
                <a:latin typeface="Arial" panose="020B0604020202020204" pitchFamily="34" charset="0"/>
                <a:ea typeface="微软雅黑" panose="020B0503020204020204" pitchFamily="34" charset="-122"/>
                <a:cs typeface="Arial" panose="020B0604020202020204" pitchFamily="34" charset="0"/>
              </a:rPr>
              <a:t>球</a:t>
            </a:r>
            <a:r>
              <a:rPr lang="en-US" altLang="zh-CN" sz="1400" dirty="0">
                <a:solidFill>
                  <a:srgbClr val="C72C56"/>
                </a:solidFill>
                <a:latin typeface="Arial" panose="020B0604020202020204" pitchFamily="34" charset="0"/>
                <a:ea typeface="微软雅黑" panose="020B0503020204020204" pitchFamily="34" charset="-122"/>
                <a:cs typeface="Arial" panose="020B0604020202020204" pitchFamily="34" charset="0"/>
              </a:rPr>
              <a:t>80</a:t>
            </a:r>
            <a:r>
              <a:rPr lang="zh-CN" altLang="zh-CN" sz="1400" dirty="0">
                <a:solidFill>
                  <a:srgbClr val="C72C56"/>
                </a:solidFill>
                <a:latin typeface="Arial" panose="020B0604020202020204" pitchFamily="34" charset="0"/>
                <a:ea typeface="微软雅黑" panose="020B0503020204020204" pitchFamily="34" charset="-122"/>
                <a:cs typeface="Arial" panose="020B0604020202020204" pitchFamily="34" charset="0"/>
              </a:rPr>
              <a:t>多个国家和地区获批上市</a:t>
            </a:r>
            <a:r>
              <a:rPr lang="zh-CN" altLang="zh-CN" sz="140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a:t>
            </a:r>
            <a:r>
              <a:rPr lang="zh-CN" altLang="en-US" sz="140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并</a:t>
            </a:r>
            <a:r>
              <a:rPr lang="zh-CN" altLang="en-US" sz="1400" dirty="0">
                <a:solidFill>
                  <a:srgbClr val="C72C56"/>
                </a:solidFill>
                <a:latin typeface="Arial" panose="020B0604020202020204" pitchFamily="34" charset="0"/>
                <a:ea typeface="微软雅黑" panose="020B0503020204020204" pitchFamily="34" charset="-122"/>
                <a:cs typeface="Arial" panose="020B0604020202020204" pitchFamily="34" charset="0"/>
              </a:rPr>
              <a:t>已</a:t>
            </a:r>
            <a:r>
              <a:rPr lang="zh-CN" altLang="en-US" sz="140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纳入各国医保</a:t>
            </a:r>
            <a:endParaRPr lang="en-US" altLang="zh-CN" sz="1400" dirty="0" smtClean="0">
              <a:solidFill>
                <a:srgbClr val="C72C56"/>
              </a:solidFill>
              <a:latin typeface="Arial" panose="020B0604020202020204" pitchFamily="34" charset="0"/>
              <a:ea typeface="微软雅黑" panose="020B0503020204020204" pitchFamily="34" charset="-122"/>
              <a:cs typeface="Arial" panose="020B0604020202020204" pitchFamily="34" charset="0"/>
            </a:endParaRPr>
          </a:p>
          <a:p>
            <a:pPr algn="ctr">
              <a:lnSpc>
                <a:spcPts val="2200"/>
              </a:lnSpc>
              <a:buClr>
                <a:srgbClr val="C72C56"/>
              </a:buClr>
              <a:defRPr/>
            </a:pPr>
            <a:r>
              <a:rPr lang="zh-CN" altLang="en-US" sz="140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朗斯弗上市近</a:t>
            </a:r>
            <a:r>
              <a:rPr lang="en-US" altLang="zh-CN" sz="140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2</a:t>
            </a:r>
            <a:r>
              <a:rPr lang="zh-CN" altLang="en-US" sz="140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年，治疗约</a:t>
            </a:r>
            <a:r>
              <a:rPr lang="en-US" altLang="zh-CN" sz="140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3400</a:t>
            </a:r>
            <a:r>
              <a:rPr lang="zh-CN" altLang="en-US" sz="140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名中国</a:t>
            </a:r>
            <a:r>
              <a:rPr lang="en-US" altLang="zh-CN" sz="1400" dirty="0" err="1" smtClean="0">
                <a:solidFill>
                  <a:srgbClr val="C72C56"/>
                </a:solidFill>
                <a:latin typeface="Arial" panose="020B0604020202020204" pitchFamily="34" charset="0"/>
                <a:ea typeface="微软雅黑" panose="020B0503020204020204" pitchFamily="34" charset="-122"/>
                <a:cs typeface="Arial" panose="020B0604020202020204" pitchFamily="34" charset="0"/>
              </a:rPr>
              <a:t>mCRC</a:t>
            </a:r>
            <a:r>
              <a:rPr lang="zh-CN" altLang="en-US" sz="1400"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患者</a:t>
            </a:r>
            <a:endParaRPr lang="en-US" altLang="zh-CN" sz="1400" dirty="0" smtClean="0">
              <a:solidFill>
                <a:srgbClr val="C72C56"/>
              </a:solidFill>
              <a:latin typeface="Arial" panose="020B0604020202020204" pitchFamily="34" charset="0"/>
              <a:ea typeface="微软雅黑" panose="020B0503020204020204" pitchFamily="34" charset="-122"/>
              <a:cs typeface="Arial" panose="020B0604020202020204" pitchFamily="34" charset="0"/>
            </a:endParaRPr>
          </a:p>
          <a:p>
            <a:pPr algn="ctr">
              <a:lnSpc>
                <a:spcPts val="2200"/>
              </a:lnSpc>
              <a:buClr>
                <a:srgbClr val="C72C56"/>
              </a:buClr>
              <a:defRPr/>
            </a:pPr>
            <a:r>
              <a:rPr lang="zh-CN" altLang="en-US" sz="14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期待列入国家医保目录，用于更多中国</a:t>
            </a:r>
            <a:r>
              <a:rPr lang="en-US" altLang="zh-CN" sz="1400" b="1" dirty="0" err="1" smtClean="0">
                <a:solidFill>
                  <a:srgbClr val="C72C56"/>
                </a:solidFill>
                <a:latin typeface="Arial" panose="020B0604020202020204" pitchFamily="34" charset="0"/>
                <a:ea typeface="微软雅黑" panose="020B0503020204020204" pitchFamily="34" charset="-122"/>
                <a:cs typeface="Arial" panose="020B0604020202020204" pitchFamily="34" charset="0"/>
              </a:rPr>
              <a:t>mCRC</a:t>
            </a:r>
            <a:r>
              <a:rPr lang="zh-CN" altLang="en-US" sz="14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患者的临床治疗</a:t>
            </a:r>
            <a:r>
              <a:rPr lang="en-US" altLang="zh-CN" sz="1400" b="1" dirty="0" smtClean="0">
                <a:solidFill>
                  <a:srgbClr val="C72C56"/>
                </a:solidFill>
                <a:latin typeface="Arial" panose="020B0604020202020204" pitchFamily="34" charset="0"/>
                <a:ea typeface="微软雅黑" panose="020B0503020204020204" pitchFamily="34" charset="-122"/>
                <a:cs typeface="Arial" panose="020B0604020202020204" pitchFamily="34" charset="0"/>
              </a:rPr>
              <a:t> </a:t>
            </a:r>
            <a:endParaRPr lang="en-US" altLang="zh-CN" sz="1400" b="1" dirty="0">
              <a:solidFill>
                <a:srgbClr val="C72C56"/>
              </a:solidFill>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3"/>
          <a:stretch>
            <a:fillRect/>
          </a:stretch>
        </p:blipFill>
        <p:spPr>
          <a:xfrm>
            <a:off x="9346672" y="-737"/>
            <a:ext cx="3187658" cy="1770922"/>
          </a:xfrm>
          <a:prstGeom prst="rect">
            <a:avLst/>
          </a:prstGeom>
        </p:spPr>
      </p:pic>
    </p:spTree>
    <p:extLst>
      <p:ext uri="{BB962C8B-B14F-4D97-AF65-F5344CB8AC3E}">
        <p14:creationId xmlns:p14="http://schemas.microsoft.com/office/powerpoint/2010/main" val="15987085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cLStFyYiGJ6TglaIC4gUQ"/>
</p:tagLst>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QVIA_V2.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Custom 1">
      <a:majorFont>
        <a:latin typeface="Arial"/>
        <a:ea typeface="华文中宋"/>
        <a:cs typeface=""/>
      </a:majorFont>
      <a:minorFont>
        <a:latin typeface="Arial"/>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noFill/>
        </a:ln>
      </a:spPr>
      <a:bodyPr rtlCol="0" anchor="t" anchorCtr="0"/>
      <a:lstStyle>
        <a:defPPr algn="l">
          <a:spcAft>
            <a:spcPts val="300"/>
          </a:spcAft>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Institute PowerPoint Template-v2.0.1.potx" id="{638123C5-577D-4406-B527-D8F890DFF2EA}" vid="{14770E37-B516-4023-8AB8-5A650425DE78}"/>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5280</TotalTime>
  <Words>2757</Words>
  <Application>Microsoft Office PowerPoint</Application>
  <PresentationFormat>全屏显示(16:9)</PresentationFormat>
  <Paragraphs>324</Paragraphs>
  <Slides>10</Slides>
  <Notes>4</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10</vt:i4>
      </vt:variant>
    </vt:vector>
  </HeadingPairs>
  <TitlesOfParts>
    <vt:vector size="22" baseType="lpstr">
      <vt:lpstr>Arial Unicode MS</vt:lpstr>
      <vt:lpstr>System Font Regular</vt:lpstr>
      <vt:lpstr>华文中宋</vt:lpstr>
      <vt:lpstr>宋体</vt:lpstr>
      <vt:lpstr>微软雅黑</vt:lpstr>
      <vt:lpstr>Arial</vt:lpstr>
      <vt:lpstr>Arial Narrow</vt:lpstr>
      <vt:lpstr>Calibri</vt:lpstr>
      <vt:lpstr>Wingdings</vt:lpstr>
      <vt:lpstr>Office 主题</vt:lpstr>
      <vt:lpstr>1_IQVIA_V2.0.0</vt:lpstr>
      <vt:lpstr>think-cell Slide</vt:lpstr>
      <vt:lpstr>曲氟尿苷替匹嘧啶片 （朗斯弗®）</vt:lpstr>
      <vt:lpstr>目录</vt:lpstr>
      <vt:lpstr>朗斯弗®获批用于标准治疗失败或不耐受的难治性的转移性结直肠癌(mCRC)</vt:lpstr>
      <vt:lpstr>mCRC患者仍存在显著的未满足的需求，急需扩充三线及后线的可选药物</vt:lpstr>
      <vt:lpstr>朗斯弗®安全性指标可控，不良事件类型不同于瑞戈非尼和呋喹替尼， 对既往蓄积的不良反应有较优安全价值</vt:lpstr>
      <vt:lpstr>朗斯弗®对比安慰剂具有显著疗效，能为65岁以上患者带来显著OS获益， 对既往接受过靶向治疗患者获益更佳</vt:lpstr>
      <vt:lpstr>朗斯弗®获我国和国际外权威指南一致推荐为三线标准治疗</vt:lpstr>
      <vt:lpstr>朗斯弗®是曲氟尿苷与盐酸替匹嘧啶组成的一种口服复方制剂， 是不同于现有mCRC三线治疗药物作用机制的创新药物</vt:lpstr>
      <vt:lpstr>申请将朗斯弗®列入《国家医保目录》 让更多mCRC患者接受安全、有效、便捷的治疗 </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Zhou Lan</cp:lastModifiedBy>
  <cp:revision>343</cp:revision>
  <dcterms:created xsi:type="dcterms:W3CDTF">2018-04-12T08:03:33Z</dcterms:created>
  <dcterms:modified xsi:type="dcterms:W3CDTF">2022-07-11T05:17:27Z</dcterms:modified>
</cp:coreProperties>
</file>