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79" r:id="rId2"/>
    <p:sldId id="277" r:id="rId3"/>
    <p:sldId id="261" r:id="rId4"/>
    <p:sldId id="270" r:id="rId5"/>
    <p:sldId id="271" r:id="rId6"/>
    <p:sldId id="274" r:id="rId7"/>
    <p:sldId id="272" r:id="rId8"/>
    <p:sldId id="276" r:id="rId9"/>
    <p:sldId id="268" r:id="rId10"/>
    <p:sldId id="278" r:id="rId11"/>
  </p:sldIdLst>
  <p:sldSz cx="12192000" cy="6858000"/>
  <p:notesSz cx="6858000" cy="9144000"/>
  <p:custDataLst>
    <p:tags r:id="rId1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A6EBB01-CA1E-61A1-B389-EF4B7782EB32}" name="任文波" initials="任文波" userId="S::wenbo.ren@leespharm.com::baaa0453-82cf-4b5d-94ce-5f74492028c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BD5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2D8143-0586-4BAF-AD96-61149130BB02}" v="1" dt="2022-07-12T03:28:26.711"/>
  </p1510:revLst>
</p1510:revInfo>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中度样式 1 - 强调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301B821-A1FF-4177-AEE7-76D212191A09}" styleName="中度样式 1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浅色样式 2 - 强调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33" autoAdjust="0"/>
    <p:restoredTop sz="95026" autoAdjust="0"/>
  </p:normalViewPr>
  <p:slideViewPr>
    <p:cSldViewPr snapToGrid="0">
      <p:cViewPr varScale="1">
        <p:scale>
          <a:sx n="62" d="100"/>
          <a:sy n="62" d="100"/>
        </p:scale>
        <p:origin x="780" y="52"/>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任文波" userId="baaa0453-82cf-4b5d-94ce-5f74492028c2" providerId="ADAL" clId="{4A2D8143-0586-4BAF-AD96-61149130BB02}"/>
    <pc:docChg chg="custSel modSld">
      <pc:chgData name="任文波" userId="baaa0453-82cf-4b5d-94ce-5f74492028c2" providerId="ADAL" clId="{4A2D8143-0586-4BAF-AD96-61149130BB02}" dt="2022-07-12T03:28:26.711" v="1"/>
      <pc:docMkLst>
        <pc:docMk/>
      </pc:docMkLst>
      <pc:sldChg chg="addSp delSp modSp mod">
        <pc:chgData name="任文波" userId="baaa0453-82cf-4b5d-94ce-5f74492028c2" providerId="ADAL" clId="{4A2D8143-0586-4BAF-AD96-61149130BB02}" dt="2022-07-12T03:28:26.711" v="1"/>
        <pc:sldMkLst>
          <pc:docMk/>
          <pc:sldMk cId="1777350682" sldId="275"/>
        </pc:sldMkLst>
        <pc:spChg chg="del">
          <ac:chgData name="任文波" userId="baaa0453-82cf-4b5d-94ce-5f74492028c2" providerId="ADAL" clId="{4A2D8143-0586-4BAF-AD96-61149130BB02}" dt="2022-07-12T03:28:25.130" v="0" actId="478"/>
          <ac:spMkLst>
            <pc:docMk/>
            <pc:sldMk cId="1777350682" sldId="275"/>
            <ac:spMk id="7" creationId="{4925DB0C-D74D-31DA-D758-6721A99FDDA3}"/>
          </ac:spMkLst>
        </pc:spChg>
        <pc:spChg chg="add mod">
          <ac:chgData name="任文波" userId="baaa0453-82cf-4b5d-94ce-5f74492028c2" providerId="ADAL" clId="{4A2D8143-0586-4BAF-AD96-61149130BB02}" dt="2022-07-12T03:28:26.711" v="1"/>
          <ac:spMkLst>
            <pc:docMk/>
            <pc:sldMk cId="1777350682" sldId="275"/>
            <ac:spMk id="8" creationId="{3D4EC852-80D3-BF07-57C3-1DD2A5163B1E}"/>
          </ac:spMkLst>
        </pc:spChg>
        <pc:spChg chg="add mod">
          <ac:chgData name="任文波" userId="baaa0453-82cf-4b5d-94ce-5f74492028c2" providerId="ADAL" clId="{4A2D8143-0586-4BAF-AD96-61149130BB02}" dt="2022-07-12T03:28:26.711" v="1"/>
          <ac:spMkLst>
            <pc:docMk/>
            <pc:sldMk cId="1777350682" sldId="275"/>
            <ac:spMk id="9" creationId="{78427615-2601-177F-0018-F028F988063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5AACB9-3EE2-458D-9204-B77729A2DC23}" type="datetimeFigureOut">
              <a:rPr lang="zh-CN" altLang="en-US" smtClean="0"/>
              <a:t>2022/7/12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410368-BD65-409C-B686-E5342D727FA0}"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1410368-BD65-409C-B686-E5342D727FA0}" type="slidenum">
              <a:rPr lang="zh-CN" altLang="en-US" smtClean="0"/>
              <a:t>2</a:t>
            </a:fld>
            <a:endParaRPr lang="zh-CN" altLang="en-US"/>
          </a:p>
        </p:txBody>
      </p:sp>
    </p:spTree>
    <p:extLst>
      <p:ext uri="{BB962C8B-B14F-4D97-AF65-F5344CB8AC3E}">
        <p14:creationId xmlns:p14="http://schemas.microsoft.com/office/powerpoint/2010/main" val="27126052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利鲁唑口服混悬液的注册规格为</a:t>
            </a:r>
            <a:r>
              <a:rPr lang="en-US" altLang="zh-CN" dirty="0"/>
              <a:t>300ml</a:t>
            </a:r>
            <a:r>
              <a:rPr lang="zh-CN" altLang="en-US" dirty="0"/>
              <a:t>每瓶，含利鲁唑</a:t>
            </a:r>
            <a:r>
              <a:rPr lang="en-US" altLang="zh-CN" dirty="0"/>
              <a:t>1.5g</a:t>
            </a:r>
            <a:r>
              <a:rPr lang="zh-CN" altLang="en-US" dirty="0"/>
              <a:t>；</a:t>
            </a:r>
            <a:r>
              <a:rPr kumimoji="1" lang="zh-CN" altLang="en-US" dirty="0"/>
              <a:t>中国大陆首次上市时间是</a:t>
            </a:r>
            <a:r>
              <a:rPr kumimoji="1" lang="en-US" altLang="zh-CN" dirty="0"/>
              <a:t>2022</a:t>
            </a:r>
            <a:r>
              <a:rPr kumimoji="1" lang="zh-CN" altLang="en-US" dirty="0"/>
              <a:t>年</a:t>
            </a:r>
            <a:r>
              <a:rPr kumimoji="1" lang="en-US" altLang="zh-CN" dirty="0"/>
              <a:t>5</a:t>
            </a:r>
            <a:r>
              <a:rPr kumimoji="1" lang="zh-CN" altLang="en-US" dirty="0"/>
              <a:t>月</a:t>
            </a:r>
            <a:r>
              <a:rPr kumimoji="1" lang="en-US" altLang="zh-CN" dirty="0"/>
              <a:t>31</a:t>
            </a:r>
            <a:r>
              <a:rPr kumimoji="1" lang="zh-CN" altLang="en-US" dirty="0"/>
              <a:t>日，目前大陆地区同通用名称药品只有这一个；</a:t>
            </a:r>
            <a:endParaRPr kumimoji="1"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2013</a:t>
            </a:r>
            <a:r>
              <a:rPr lang="zh-CN" altLang="en-US" dirty="0"/>
              <a:t>年</a:t>
            </a:r>
            <a:r>
              <a:rPr lang="en-US" altLang="zh-CN" dirty="0"/>
              <a:t>11</a:t>
            </a:r>
            <a:r>
              <a:rPr lang="zh-CN" altLang="en-US" dirty="0"/>
              <a:t>月</a:t>
            </a:r>
            <a:r>
              <a:rPr lang="en-US" altLang="zh-CN" dirty="0"/>
              <a:t>19</a:t>
            </a:r>
            <a:r>
              <a:rPr lang="zh-CN" altLang="en-US" dirty="0"/>
              <a:t>日，法国成为全球首个上市国家；该产品是处方药，</a:t>
            </a:r>
            <a:r>
              <a:rPr kumimoji="1" lang="zh-CN" altLang="en-US" dirty="0"/>
              <a:t>建议参照同为进口产品的利鲁唑片（赛诺菲（北京）制药有限公司）。</a:t>
            </a:r>
            <a:endParaRPr lang="en-US" altLang="zh-CN" dirty="0"/>
          </a:p>
          <a:p>
            <a:r>
              <a:rPr kumimoji="1" lang="zh-CN" altLang="en-US" dirty="0"/>
              <a:t>适应症是：适用于延长肌萎缩侧索硬化患者的生命或延长其发展至需要机械通气支持的时间。</a:t>
            </a:r>
            <a:endParaRPr kumimoji="1" lang="en-US" altLang="zh-CN" dirty="0"/>
          </a:p>
          <a:p>
            <a:r>
              <a:rPr kumimoji="1" lang="zh-CN" altLang="en-US" dirty="0"/>
              <a:t>该类疾病在大陆地区年发病率为</a:t>
            </a:r>
            <a:r>
              <a:rPr kumimoji="1" lang="en-US" altLang="zh-CN" dirty="0"/>
              <a:t>0.6/10</a:t>
            </a:r>
            <a:r>
              <a:rPr kumimoji="1" lang="zh-CN" altLang="en-US" dirty="0"/>
              <a:t>万，患病率为</a:t>
            </a:r>
            <a:r>
              <a:rPr kumimoji="1" lang="en-US" altLang="zh-CN" dirty="0"/>
              <a:t>3.1/10</a:t>
            </a:r>
            <a:r>
              <a:rPr kumimoji="1" lang="zh-CN" altLang="en-US" dirty="0"/>
              <a:t>万，患病人数将近</a:t>
            </a:r>
            <a:r>
              <a:rPr kumimoji="1" lang="en-US" altLang="zh-CN" dirty="0"/>
              <a:t>5</a:t>
            </a:r>
            <a:r>
              <a:rPr kumimoji="1" lang="zh-CN" altLang="en-US" dirty="0"/>
              <a:t>万人。</a:t>
            </a:r>
            <a:endParaRPr kumimoji="1" lang="en-US" altLang="zh-CN" dirty="0"/>
          </a:p>
          <a:p>
            <a:r>
              <a:rPr kumimoji="1" lang="zh-CN" altLang="en-US" dirty="0"/>
              <a:t>用法用量：每日</a:t>
            </a:r>
            <a:r>
              <a:rPr kumimoji="1" lang="en-US" altLang="zh-CN" dirty="0"/>
              <a:t>10ml</a:t>
            </a:r>
            <a:r>
              <a:rPr kumimoji="1" lang="zh-CN" altLang="en-US" dirty="0"/>
              <a:t>（</a:t>
            </a:r>
            <a:r>
              <a:rPr kumimoji="1" lang="en-US" altLang="zh-CN" dirty="0"/>
              <a:t>100mg</a:t>
            </a:r>
            <a:r>
              <a:rPr kumimoji="1" lang="zh-CN" altLang="en-US" dirty="0"/>
              <a:t>）分两次餐前</a:t>
            </a:r>
            <a:r>
              <a:rPr kumimoji="1" lang="en-US" altLang="zh-CN" dirty="0"/>
              <a:t>1</a:t>
            </a:r>
            <a:r>
              <a:rPr kumimoji="1" lang="zh-CN" altLang="en-US" dirty="0"/>
              <a:t>小时或餐后</a:t>
            </a:r>
            <a:r>
              <a:rPr kumimoji="1" lang="en-US" altLang="zh-CN" dirty="0"/>
              <a:t>2</a:t>
            </a:r>
            <a:r>
              <a:rPr kumimoji="1" lang="zh-CN" altLang="en-US" dirty="0"/>
              <a:t>小时给药，不需要其他液体进行稀释，摇匀后给药，通过带刻度的给药注射器给药。</a:t>
            </a:r>
            <a:endParaRPr kumimoji="1" lang="en-US" altLang="zh-CN" dirty="0"/>
          </a:p>
        </p:txBody>
      </p:sp>
      <p:sp>
        <p:nvSpPr>
          <p:cNvPr id="4" name="灯片编号占位符 3"/>
          <p:cNvSpPr>
            <a:spLocks noGrp="1"/>
          </p:cNvSpPr>
          <p:nvPr>
            <p:ph type="sldNum" sz="quarter" idx="5"/>
          </p:nvPr>
        </p:nvSpPr>
        <p:spPr/>
        <p:txBody>
          <a:bodyPr/>
          <a:lstStyle/>
          <a:p>
            <a:fld id="{81410368-BD65-409C-B686-E5342D727FA0}" type="slidenum">
              <a:rPr lang="zh-CN" altLang="en-US" smtClean="0"/>
              <a:t>3</a:t>
            </a:fld>
            <a:endParaRPr lang="zh-CN" altLang="en-US"/>
          </a:p>
        </p:txBody>
      </p:sp>
    </p:spTree>
    <p:extLst>
      <p:ext uri="{BB962C8B-B14F-4D97-AF65-F5344CB8AC3E}">
        <p14:creationId xmlns:p14="http://schemas.microsoft.com/office/powerpoint/2010/main" val="22941938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kern="0" dirty="0">
                <a:solidFill>
                  <a:sysClr val="windowText" lastClr="000000"/>
                </a:solidFill>
                <a:latin typeface="pingfangSS" panose="020B0600000000000000" pitchFamily="34" charset="-122"/>
                <a:ea typeface="黑体" panose="02010609060101010101" pitchFamily="49" charset="-122"/>
              </a:rPr>
              <a:t>肌萎缩性侧索硬化症（</a:t>
            </a:r>
            <a:r>
              <a:rPr lang="en-US" altLang="zh-CN" sz="1200" kern="0" dirty="0">
                <a:solidFill>
                  <a:sysClr val="windowText" lastClr="000000"/>
                </a:solidFill>
                <a:latin typeface="pingfangSS" panose="020B0600000000000000" pitchFamily="34" charset="-122"/>
                <a:ea typeface="黑体" panose="02010609060101010101" pitchFamily="49" charset="-122"/>
              </a:rPr>
              <a:t>ALS</a:t>
            </a:r>
            <a:r>
              <a:rPr lang="zh-CN" altLang="en-US" sz="1200" kern="0" dirty="0">
                <a:solidFill>
                  <a:sysClr val="windowText" lastClr="000000"/>
                </a:solidFill>
                <a:latin typeface="pingfangSS" panose="020B0600000000000000" pitchFamily="34" charset="-122"/>
                <a:ea typeface="黑体" panose="02010609060101010101" pitchFamily="49" charset="-122"/>
              </a:rPr>
              <a:t>），是一种进行性、最终致命的神经退行性疾病，</a:t>
            </a:r>
            <a:r>
              <a:rPr lang="zh-CN" altLang="en-US" sz="1200" dirty="0">
                <a:latin typeface="仿宋" panose="02010609060101010101" pitchFamily="49" charset="-122"/>
                <a:ea typeface="仿宋" panose="02010609060101010101" pitchFamily="49" charset="-122"/>
              </a:rPr>
              <a:t>发病年龄平均</a:t>
            </a:r>
            <a:r>
              <a:rPr lang="en-US" altLang="zh-CN" sz="1200" dirty="0">
                <a:latin typeface="仿宋" panose="02010609060101010101" pitchFamily="49" charset="-122"/>
                <a:ea typeface="仿宋" panose="02010609060101010101" pitchFamily="49" charset="-122"/>
              </a:rPr>
              <a:t>55</a:t>
            </a:r>
            <a:r>
              <a:rPr lang="zh-CN" altLang="en-US" sz="1200" dirty="0">
                <a:latin typeface="仿宋" panose="02010609060101010101" pitchFamily="49" charset="-122"/>
                <a:ea typeface="仿宋" panose="02010609060101010101" pitchFamily="49" charset="-122"/>
              </a:rPr>
              <a:t>岁，</a:t>
            </a:r>
            <a:r>
              <a:rPr lang="zh-CN" altLang="en-US" sz="1200" kern="0" dirty="0">
                <a:solidFill>
                  <a:sysClr val="windowText" lastClr="000000"/>
                </a:solidFill>
                <a:latin typeface="pingfangSS" panose="020B0600000000000000" pitchFamily="34" charset="-122"/>
                <a:ea typeface="黑体" panose="02010609060101010101" pitchFamily="49" charset="-122"/>
              </a:rPr>
              <a:t>平均生存期为</a:t>
            </a:r>
            <a:r>
              <a:rPr lang="en-US" altLang="zh-CN" sz="1200" kern="0" dirty="0">
                <a:solidFill>
                  <a:sysClr val="windowText" lastClr="000000"/>
                </a:solidFill>
                <a:latin typeface="pingfangSS" panose="020B0600000000000000" pitchFamily="34" charset="-122"/>
                <a:ea typeface="黑体" panose="02010609060101010101" pitchFamily="49" charset="-122"/>
              </a:rPr>
              <a:t>3-5</a:t>
            </a:r>
            <a:r>
              <a:rPr lang="zh-CN" altLang="en-US" sz="1200" kern="0" dirty="0">
                <a:solidFill>
                  <a:sysClr val="windowText" lastClr="000000"/>
                </a:solidFill>
                <a:latin typeface="pingfangSS" panose="020B0600000000000000" pitchFamily="34" charset="-122"/>
                <a:ea typeface="黑体" panose="02010609060101010101" pitchFamily="49" charset="-122"/>
              </a:rPr>
              <a:t>年。</a:t>
            </a:r>
            <a:r>
              <a:rPr lang="zh-CN" altLang="en-US" sz="1200" dirty="0">
                <a:latin typeface="仿宋" panose="02010609060101010101" pitchFamily="49" charset="-122"/>
                <a:ea typeface="仿宋" panose="02010609060101010101" pitchFamily="49" charset="-122"/>
              </a:rPr>
              <a:t>中国每年发病率约</a:t>
            </a:r>
            <a:r>
              <a:rPr lang="en-US" altLang="zh-CN" sz="1200" dirty="0">
                <a:latin typeface="仿宋" panose="02010609060101010101" pitchFamily="49" charset="-122"/>
                <a:ea typeface="仿宋" panose="02010609060101010101" pitchFamily="49" charset="-122"/>
              </a:rPr>
              <a:t>0.6/10 </a:t>
            </a:r>
            <a:r>
              <a:rPr lang="zh-CN" altLang="en-US" sz="1200" dirty="0">
                <a:latin typeface="仿宋" panose="02010609060101010101" pitchFamily="49" charset="-122"/>
                <a:ea typeface="仿宋" panose="02010609060101010101" pitchFamily="49" charset="-122"/>
              </a:rPr>
              <a:t>万人，患病率约</a:t>
            </a:r>
            <a:r>
              <a:rPr lang="en-US" altLang="zh-CN" sz="1200" dirty="0">
                <a:latin typeface="仿宋" panose="02010609060101010101" pitchFamily="49" charset="-122"/>
                <a:ea typeface="仿宋" panose="02010609060101010101" pitchFamily="49" charset="-122"/>
              </a:rPr>
              <a:t>3.1/10 </a:t>
            </a:r>
            <a:r>
              <a:rPr lang="zh-CN" altLang="en-US" sz="1200" dirty="0">
                <a:latin typeface="仿宋" panose="02010609060101010101" pitchFamily="49" charset="-122"/>
                <a:ea typeface="仿宋" panose="02010609060101010101" pitchFamily="49" charset="-122"/>
              </a:rPr>
              <a:t>万人，患病人数将近</a:t>
            </a:r>
            <a:r>
              <a:rPr lang="en-US" altLang="zh-CN" sz="1200" dirty="0">
                <a:latin typeface="仿宋" panose="02010609060101010101" pitchFamily="49" charset="-122"/>
                <a:ea typeface="仿宋" panose="02010609060101010101" pitchFamily="49" charset="-122"/>
              </a:rPr>
              <a:t>50000</a:t>
            </a:r>
            <a:r>
              <a:rPr lang="zh-CN" altLang="en-US" sz="1200" dirty="0">
                <a:latin typeface="仿宋" panose="02010609060101010101" pitchFamily="49" charset="-122"/>
                <a:ea typeface="仿宋" panose="02010609060101010101" pitchFamily="49" charset="-122"/>
              </a:rPr>
              <a:t>人</a:t>
            </a:r>
            <a:r>
              <a:rPr lang="en-US" altLang="zh-CN" sz="1200" dirty="0">
                <a:latin typeface="仿宋" panose="02010609060101010101" pitchFamily="49" charset="-122"/>
                <a:ea typeface="仿宋" panose="02010609060101010101" pitchFamily="49" charset="-122"/>
              </a:rPr>
              <a:t>,</a:t>
            </a:r>
            <a:r>
              <a:rPr lang="zh-CN" altLang="en-US" sz="1200" kern="0" dirty="0">
                <a:solidFill>
                  <a:sysClr val="windowText" lastClr="000000"/>
                </a:solidFill>
                <a:latin typeface="pingfangSS" panose="020B0600000000000000" pitchFamily="34" charset="-122"/>
                <a:ea typeface="黑体" panose="02010609060101010101" pitchFamily="49" charset="-122"/>
              </a:rPr>
              <a:t>绝大多数</a:t>
            </a:r>
            <a:r>
              <a:rPr lang="en-US" altLang="zh-CN" sz="1200" kern="0" dirty="0">
                <a:solidFill>
                  <a:sysClr val="windowText" lastClr="000000"/>
                </a:solidFill>
                <a:latin typeface="pingfangSS" panose="020B0600000000000000" pitchFamily="34" charset="-122"/>
                <a:ea typeface="黑体" panose="02010609060101010101" pitchFamily="49" charset="-122"/>
              </a:rPr>
              <a:t>ALS</a:t>
            </a:r>
            <a:r>
              <a:rPr lang="zh-CN" altLang="en-US" sz="1200" kern="0" dirty="0">
                <a:solidFill>
                  <a:sysClr val="windowText" lastClr="000000"/>
                </a:solidFill>
                <a:latin typeface="pingfangSS" panose="020B0600000000000000" pitchFamily="34" charset="-122"/>
                <a:ea typeface="黑体" panose="02010609060101010101" pitchFamily="49" charset="-122"/>
              </a:rPr>
              <a:t>患者</a:t>
            </a:r>
            <a:r>
              <a:rPr lang="en-US" altLang="zh-CN" sz="1200" kern="0" dirty="0">
                <a:solidFill>
                  <a:sysClr val="windowText" lastClr="000000"/>
                </a:solidFill>
                <a:latin typeface="pingfangSS" panose="020B0600000000000000" pitchFamily="34" charset="-122"/>
                <a:ea typeface="黑体" panose="02010609060101010101" pitchFamily="49" charset="-122"/>
              </a:rPr>
              <a:t>([80%])</a:t>
            </a:r>
            <a:r>
              <a:rPr lang="zh-CN" altLang="en-US" sz="1200" kern="0" dirty="0">
                <a:solidFill>
                  <a:sysClr val="windowText" lastClr="000000"/>
                </a:solidFill>
                <a:latin typeface="pingfangSS" panose="020B0600000000000000" pitchFamily="34" charset="-122"/>
                <a:ea typeface="黑体" panose="02010609060101010101" pitchFamily="49" charset="-122"/>
              </a:rPr>
              <a:t>最终都会出现吞咽困难。</a:t>
            </a:r>
            <a:r>
              <a:rPr lang="zh-CN" altLang="en-US" sz="1200" dirty="0">
                <a:latin typeface="仿宋" panose="02010609060101010101" pitchFamily="49" charset="-122"/>
                <a:ea typeface="仿宋" panose="02010609060101010101" pitchFamily="49" charset="-122"/>
              </a:rPr>
              <a:t>而经皮内镜下胃造口术</a:t>
            </a:r>
            <a:r>
              <a:rPr lang="en-US" altLang="zh-CN" sz="1200" dirty="0">
                <a:latin typeface="仿宋" panose="02010609060101010101" pitchFamily="49" charset="-122"/>
                <a:ea typeface="仿宋" panose="02010609060101010101" pitchFamily="49" charset="-122"/>
              </a:rPr>
              <a:t>(PEG)</a:t>
            </a:r>
            <a:r>
              <a:rPr lang="zh-CN" altLang="en-US" sz="1200" dirty="0">
                <a:latin typeface="仿宋" panose="02010609060101010101" pitchFamily="49" charset="-122"/>
                <a:ea typeface="仿宋" panose="02010609060101010101" pitchFamily="49" charset="-122"/>
              </a:rPr>
              <a:t>的植入是一个非常频繁的事件。</a:t>
            </a:r>
            <a:endParaRPr lang="en-US" altLang="zh-CN" sz="1200" dirty="0">
              <a:latin typeface="仿宋" panose="02010609060101010101" pitchFamily="49" charset="-122"/>
              <a:ea typeface="仿宋" panose="02010609060101010101" pitchFamily="49" charset="-122"/>
            </a:endParaRPr>
          </a:p>
          <a:p>
            <a:r>
              <a:rPr lang="zh-CN" altLang="en-US" sz="1600" b="0" dirty="0">
                <a:latin typeface="仿宋" panose="02010609060101010101" pitchFamily="49" charset="-122"/>
                <a:ea typeface="仿宋" panose="02010609060101010101" pitchFamily="49" charset="-122"/>
              </a:rPr>
              <a:t>在肌萎缩侧索硬化症（</a:t>
            </a:r>
            <a:r>
              <a:rPr lang="en-US" altLang="zh-CN" sz="1600" b="0" dirty="0">
                <a:latin typeface="仿宋" panose="02010609060101010101" pitchFamily="49" charset="-122"/>
                <a:ea typeface="仿宋" panose="02010609060101010101" pitchFamily="49" charset="-122"/>
              </a:rPr>
              <a:t>ALS)</a:t>
            </a:r>
            <a:r>
              <a:rPr lang="zh-CN" altLang="en-US" sz="1600" b="0" dirty="0">
                <a:latin typeface="仿宋" panose="02010609060101010101" pitchFamily="49" charset="-122"/>
                <a:ea typeface="仿宋" panose="02010609060101010101" pitchFamily="49" charset="-122"/>
              </a:rPr>
              <a:t>进展过程中，高达</a:t>
            </a:r>
            <a:r>
              <a:rPr lang="en-US" altLang="zh-CN" sz="1600" b="0" dirty="0">
                <a:latin typeface="仿宋" panose="02010609060101010101" pitchFamily="49" charset="-122"/>
                <a:ea typeface="仿宋" panose="02010609060101010101" pitchFamily="49" charset="-122"/>
              </a:rPr>
              <a:t>85%</a:t>
            </a:r>
            <a:r>
              <a:rPr lang="zh-CN" altLang="en-US" sz="1600" b="0" dirty="0">
                <a:latin typeface="仿宋" panose="02010609060101010101" pitchFamily="49" charset="-122"/>
                <a:ea typeface="仿宋" panose="02010609060101010101" pitchFamily="49" charset="-122"/>
              </a:rPr>
              <a:t>的患者出现吞咽困难，目前，医保内利鲁唑类药品均为片剂或胶囊剂，患者存在服药困难；</a:t>
            </a:r>
            <a:endParaRPr lang="en-US" altLang="zh-CN" sz="1600" b="0" dirty="0">
              <a:latin typeface="仿宋" panose="02010609060101010101" pitchFamily="49" charset="-122"/>
              <a:ea typeface="仿宋" panose="02010609060101010101" pitchFamily="49" charset="-122"/>
            </a:endParaRPr>
          </a:p>
          <a:p>
            <a:r>
              <a:rPr lang="zh-CN" altLang="en-US" sz="1600" b="0" dirty="0">
                <a:latin typeface="仿宋" panose="02010609060101010101" pitchFamily="49" charset="-122"/>
                <a:ea typeface="仿宋" panose="02010609060101010101" pitchFamily="49" charset="-122"/>
              </a:rPr>
              <a:t>大多数肌萎缩侧索硬化症患者最终将需要肠内营养支持，需要经皮内窥镜胃造口术</a:t>
            </a:r>
            <a:r>
              <a:rPr lang="en-US" altLang="zh-CN" sz="1600" b="0" dirty="0">
                <a:latin typeface="仿宋" panose="02010609060101010101" pitchFamily="49" charset="-122"/>
                <a:ea typeface="仿宋" panose="02010609060101010101" pitchFamily="49" charset="-122"/>
              </a:rPr>
              <a:t>(PEG)</a:t>
            </a:r>
            <a:r>
              <a:rPr lang="zh-CN" altLang="en-US" sz="1600" b="0" dirty="0">
                <a:latin typeface="仿宋" panose="02010609060101010101" pitchFamily="49" charset="-122"/>
                <a:ea typeface="仿宋" panose="02010609060101010101" pitchFamily="49" charset="-122"/>
              </a:rPr>
              <a:t>；通常行</a:t>
            </a:r>
            <a:r>
              <a:rPr lang="en-US" altLang="zh-CN" sz="1600" b="0" dirty="0">
                <a:latin typeface="仿宋" panose="02010609060101010101" pitchFamily="49" charset="-122"/>
                <a:ea typeface="仿宋" panose="02010609060101010101" pitchFamily="49" charset="-122"/>
              </a:rPr>
              <a:t>PEG</a:t>
            </a:r>
            <a:r>
              <a:rPr lang="zh-CN" altLang="en-US" sz="1600" b="0" dirty="0">
                <a:latin typeface="仿宋" panose="02010609060101010101" pitchFamily="49" charset="-122"/>
                <a:ea typeface="仿宋" panose="02010609060101010101" pitchFamily="49" charset="-122"/>
              </a:rPr>
              <a:t>手术的</a:t>
            </a:r>
            <a:r>
              <a:rPr lang="en-US" altLang="zh-CN" sz="1600" b="0" dirty="0">
                <a:latin typeface="仿宋" panose="02010609060101010101" pitchFamily="49" charset="-122"/>
                <a:ea typeface="仿宋" panose="02010609060101010101" pitchFamily="49" charset="-122"/>
              </a:rPr>
              <a:t>ALS</a:t>
            </a:r>
            <a:r>
              <a:rPr lang="zh-CN" altLang="en-US" sz="1600" b="0" dirty="0">
                <a:latin typeface="仿宋" panose="02010609060101010101" pitchFamily="49" charset="-122"/>
                <a:ea typeface="仿宋" panose="02010609060101010101" pitchFamily="49" charset="-122"/>
              </a:rPr>
              <a:t>患者会压碎药片和</a:t>
            </a:r>
            <a:r>
              <a:rPr lang="en-US" altLang="zh-CN" sz="1600" b="0" dirty="0">
                <a:latin typeface="仿宋" panose="02010609060101010101" pitchFamily="49" charset="-122"/>
                <a:ea typeface="仿宋" panose="02010609060101010101" pitchFamily="49" charset="-122"/>
              </a:rPr>
              <a:t>/</a:t>
            </a:r>
            <a:r>
              <a:rPr lang="zh-CN" altLang="en-US" sz="1600" b="0" dirty="0">
                <a:latin typeface="仿宋" panose="02010609060101010101" pitchFamily="49" charset="-122"/>
                <a:ea typeface="仿宋" panose="02010609060101010101" pitchFamily="49" charset="-122"/>
              </a:rPr>
              <a:t>或与食物一起通过</a:t>
            </a:r>
            <a:r>
              <a:rPr lang="en-US" altLang="zh-CN" sz="1600" b="0" dirty="0">
                <a:latin typeface="仿宋" panose="02010609060101010101" pitchFamily="49" charset="-122"/>
                <a:ea typeface="仿宋" panose="02010609060101010101" pitchFamily="49" charset="-122"/>
              </a:rPr>
              <a:t>PEG</a:t>
            </a:r>
            <a:r>
              <a:rPr lang="zh-CN" altLang="en-US" sz="1600" b="0" dirty="0">
                <a:latin typeface="仿宋" panose="02010609060101010101" pitchFamily="49" charset="-122"/>
                <a:ea typeface="仿宋" panose="02010609060101010101" pitchFamily="49" charset="-122"/>
              </a:rPr>
              <a:t>管给药，可导致出现</a:t>
            </a:r>
            <a:r>
              <a:rPr lang="en-US" altLang="zh-CN" sz="1600" b="0" dirty="0">
                <a:latin typeface="仿宋" panose="02010609060101010101" pitchFamily="49" charset="-122"/>
                <a:ea typeface="仿宋" panose="02010609060101010101" pitchFamily="49" charset="-122"/>
              </a:rPr>
              <a:t>PEG</a:t>
            </a:r>
            <a:r>
              <a:rPr lang="zh-CN" altLang="en-US" sz="1600" b="0" dirty="0">
                <a:latin typeface="仿宋" panose="02010609060101010101" pitchFamily="49" charset="-122"/>
                <a:ea typeface="仿宋" panose="02010609060101010101" pitchFamily="49" charset="-122"/>
              </a:rPr>
              <a:t>管堵塞，额外的手术风险；</a:t>
            </a:r>
            <a:endParaRPr lang="en-US" altLang="zh-CN" sz="1600" b="0" dirty="0">
              <a:latin typeface="仿宋" panose="02010609060101010101" pitchFamily="49" charset="-122"/>
              <a:ea typeface="仿宋" panose="02010609060101010101" pitchFamily="49" charset="-122"/>
            </a:endParaRPr>
          </a:p>
          <a:p>
            <a:r>
              <a:rPr lang="zh-CN" altLang="en-US" sz="1600" b="0" dirty="0">
                <a:latin typeface="仿宋" panose="02010609060101010101" pitchFamily="49" charset="-122"/>
                <a:ea typeface="仿宋" panose="02010609060101010101" pitchFamily="49" charset="-122"/>
              </a:rPr>
              <a:t>吞咽困难的肌萎缩侧索硬化症患者</a:t>
            </a:r>
            <a:r>
              <a:rPr lang="en-US" altLang="zh-CN" sz="1600" b="0" dirty="0">
                <a:latin typeface="仿宋" panose="02010609060101010101" pitchFamily="49" charset="-122"/>
                <a:ea typeface="仿宋" panose="02010609060101010101" pitchFamily="49" charset="-122"/>
              </a:rPr>
              <a:t>,</a:t>
            </a:r>
            <a:r>
              <a:rPr lang="zh-CN" altLang="en-US" sz="1600" b="0" dirty="0">
                <a:latin typeface="仿宋" panose="02010609060101010101" pitchFamily="49" charset="-122"/>
                <a:ea typeface="仿宋" panose="02010609060101010101" pitchFamily="49" charset="-122"/>
              </a:rPr>
              <a:t> 同样会压碎药片和</a:t>
            </a:r>
            <a:r>
              <a:rPr lang="en-US" altLang="zh-CN" sz="1600" b="0" dirty="0">
                <a:latin typeface="仿宋" panose="02010609060101010101" pitchFamily="49" charset="-122"/>
                <a:ea typeface="仿宋" panose="02010609060101010101" pitchFamily="49" charset="-122"/>
              </a:rPr>
              <a:t>/</a:t>
            </a:r>
            <a:r>
              <a:rPr lang="zh-CN" altLang="en-US" sz="1600" b="0" dirty="0">
                <a:latin typeface="仿宋" panose="02010609060101010101" pitchFamily="49" charset="-122"/>
                <a:ea typeface="仿宋" panose="02010609060101010101" pitchFamily="49" charset="-122"/>
              </a:rPr>
              <a:t>或与食物一起给药，由于压碎利鲁唑片会破坏药片的薄膜涂层，可导致口腔和咽喉中的麻醉作用增大，从而增加误吸的风险；同时压碎药片可能会改变吸收率或改变有效剂量。</a:t>
            </a:r>
            <a:endParaRPr lang="en-US" altLang="zh-CN" sz="1600" b="0" dirty="0">
              <a:latin typeface="仿宋" panose="02010609060101010101" pitchFamily="49" charset="-122"/>
              <a:ea typeface="仿宋" panose="02010609060101010101" pitchFamily="49" charset="-122"/>
            </a:endParaRPr>
          </a:p>
          <a:p>
            <a:r>
              <a:rPr lang="zh-CN" altLang="en-US" sz="1600" b="0" dirty="0">
                <a:latin typeface="仿宋" panose="02010609060101010101" pitchFamily="49" charset="-122"/>
                <a:ea typeface="仿宋" panose="02010609060101010101" pitchFamily="49" charset="-122"/>
              </a:rPr>
              <a:t>综上所述，以急需一种适合以上患者服用的剂型的药品进入医保。</a:t>
            </a:r>
            <a:endParaRPr lang="en-US" altLang="zh-CN" sz="1600" b="0" dirty="0">
              <a:latin typeface="仿宋" panose="02010609060101010101" pitchFamily="49" charset="-122"/>
              <a:ea typeface="仿宋" panose="02010609060101010101" pitchFamily="49" charset="-122"/>
            </a:endParaRPr>
          </a:p>
          <a:p>
            <a:endParaRPr lang="en-US" altLang="zh-CN" sz="1200" kern="0" dirty="0">
              <a:solidFill>
                <a:sysClr val="windowText" lastClr="000000"/>
              </a:solidFill>
              <a:latin typeface="pingfangSS" panose="020B0600000000000000" pitchFamily="34" charset="-122"/>
              <a:ea typeface="黑体" panose="02010609060101010101" pitchFamily="49" charset="-122"/>
            </a:endParaRPr>
          </a:p>
        </p:txBody>
      </p:sp>
      <p:sp>
        <p:nvSpPr>
          <p:cNvPr id="4" name="灯片编号占位符 3"/>
          <p:cNvSpPr>
            <a:spLocks noGrp="1"/>
          </p:cNvSpPr>
          <p:nvPr>
            <p:ph type="sldNum" sz="quarter" idx="5"/>
          </p:nvPr>
        </p:nvSpPr>
        <p:spPr/>
        <p:txBody>
          <a:bodyPr/>
          <a:lstStyle/>
          <a:p>
            <a:fld id="{81410368-BD65-409C-B686-E5342D727FA0}" type="slidenum">
              <a:rPr lang="zh-CN" altLang="en-US" smtClean="0"/>
              <a:t>4</a:t>
            </a:fld>
            <a:endParaRPr lang="zh-CN" altLang="en-US"/>
          </a:p>
        </p:txBody>
      </p:sp>
    </p:spTree>
    <p:extLst>
      <p:ext uri="{BB962C8B-B14F-4D97-AF65-F5344CB8AC3E}">
        <p14:creationId xmlns:p14="http://schemas.microsoft.com/office/powerpoint/2010/main" val="7379277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indent="0" algn="just">
              <a:buFont typeface="Wingdings" panose="05000000000000000000" pitchFamily="2" charset="2"/>
              <a:buNone/>
            </a:pPr>
            <a:r>
              <a:rPr lang="zh-CN" altLang="en-US" sz="1600" kern="0" dirty="0">
                <a:solidFill>
                  <a:sysClr val="windowText" lastClr="000000"/>
                </a:solidFill>
                <a:latin typeface="pingfangSS" panose="020B0600000000000000" pitchFamily="34" charset="-122"/>
                <a:ea typeface="黑体" panose="02010609060101010101" pitchFamily="49" charset="-122"/>
              </a:rPr>
              <a:t>来自进口公司的反馈，利鲁唑口服混悬溶液不良反应情况：</a:t>
            </a:r>
            <a:r>
              <a:rPr lang="zh-CN" altLang="en-US" sz="1600" dirty="0">
                <a:latin typeface="仿宋" panose="02010609060101010101" pitchFamily="49" charset="-122"/>
                <a:ea typeface="仿宋" panose="02010609060101010101" pitchFamily="49" charset="-122"/>
              </a:rPr>
              <a:t>自产品上市销售</a:t>
            </a:r>
            <a:r>
              <a:rPr lang="zh-CN" altLang="en-US" sz="1600" dirty="0">
                <a:highlight>
                  <a:srgbClr val="FFFF00"/>
                </a:highlight>
                <a:latin typeface="仿宋" panose="02010609060101010101" pitchFamily="49" charset="-122"/>
                <a:ea typeface="仿宋" panose="02010609060101010101" pitchFamily="49" charset="-122"/>
              </a:rPr>
              <a:t>（</a:t>
            </a:r>
            <a:r>
              <a:rPr lang="en-US" altLang="zh-CN" sz="1600" dirty="0">
                <a:highlight>
                  <a:srgbClr val="FFFF00"/>
                </a:highlight>
                <a:latin typeface="仿宋" panose="02010609060101010101" pitchFamily="49" charset="-122"/>
                <a:ea typeface="仿宋" panose="02010609060101010101" pitchFamily="49" charset="-122"/>
              </a:rPr>
              <a:t>2014</a:t>
            </a:r>
            <a:r>
              <a:rPr lang="zh-CN" altLang="en-US" sz="1600" dirty="0">
                <a:highlight>
                  <a:srgbClr val="FFFF00"/>
                </a:highlight>
                <a:latin typeface="仿宋" panose="02010609060101010101" pitchFamily="49" charset="-122"/>
                <a:ea typeface="仿宋" panose="02010609060101010101" pitchFamily="49" charset="-122"/>
              </a:rPr>
              <a:t>年</a:t>
            </a:r>
            <a:r>
              <a:rPr lang="en-US" altLang="zh-CN" sz="1600" dirty="0">
                <a:highlight>
                  <a:srgbClr val="FFFF00"/>
                </a:highlight>
                <a:latin typeface="仿宋" panose="02010609060101010101" pitchFamily="49" charset="-122"/>
                <a:ea typeface="仿宋" panose="02010609060101010101" pitchFamily="49" charset="-122"/>
              </a:rPr>
              <a:t>3</a:t>
            </a:r>
            <a:r>
              <a:rPr lang="zh-CN" altLang="en-US" sz="1600" dirty="0">
                <a:highlight>
                  <a:srgbClr val="FFFF00"/>
                </a:highlight>
                <a:latin typeface="仿宋" panose="02010609060101010101" pitchFamily="49" charset="-122"/>
                <a:ea typeface="仿宋" panose="02010609060101010101" pitchFamily="49" charset="-122"/>
              </a:rPr>
              <a:t>月）</a:t>
            </a:r>
            <a:r>
              <a:rPr lang="zh-CN" altLang="en-US" sz="1600" dirty="0">
                <a:latin typeface="仿宋" panose="02010609060101010101" pitchFamily="49" charset="-122"/>
                <a:ea typeface="仿宋" panose="02010609060101010101" pitchFamily="49" charset="-122"/>
              </a:rPr>
              <a:t>到</a:t>
            </a:r>
            <a:r>
              <a:rPr lang="en-US" altLang="zh-CN" sz="1600" dirty="0">
                <a:latin typeface="仿宋" panose="02010609060101010101" pitchFamily="49" charset="-122"/>
                <a:ea typeface="仿宋" panose="02010609060101010101" pitchFamily="49" charset="-122"/>
              </a:rPr>
              <a:t>2021</a:t>
            </a:r>
            <a:r>
              <a:rPr lang="zh-CN" altLang="en-US" sz="1600" dirty="0">
                <a:latin typeface="仿宋" panose="02010609060101010101" pitchFamily="49" charset="-122"/>
                <a:ea typeface="仿宋" panose="02010609060101010101" pitchFamily="49" charset="-122"/>
              </a:rPr>
              <a:t>年</a:t>
            </a:r>
            <a:r>
              <a:rPr lang="en-US" altLang="zh-CN" sz="1600" dirty="0">
                <a:latin typeface="仿宋" panose="02010609060101010101" pitchFamily="49" charset="-122"/>
                <a:ea typeface="仿宋" panose="02010609060101010101" pitchFamily="49" charset="-122"/>
              </a:rPr>
              <a:t>12</a:t>
            </a:r>
            <a:r>
              <a:rPr lang="zh-CN" altLang="en-US" sz="1600" dirty="0">
                <a:latin typeface="仿宋" panose="02010609060101010101" pitchFamily="49" charset="-122"/>
                <a:ea typeface="仿宋" panose="02010609060101010101" pitchFamily="49" charset="-122"/>
              </a:rPr>
              <a:t>月</a:t>
            </a:r>
            <a:r>
              <a:rPr lang="en-US" altLang="zh-CN" sz="1600" dirty="0">
                <a:latin typeface="仿宋" panose="02010609060101010101" pitchFamily="49" charset="-122"/>
                <a:ea typeface="仿宋" panose="02010609060101010101" pitchFamily="49" charset="-122"/>
              </a:rPr>
              <a:t>12</a:t>
            </a:r>
            <a:r>
              <a:rPr lang="zh-CN" altLang="en-US" sz="1600" dirty="0">
                <a:latin typeface="仿宋" panose="02010609060101010101" pitchFamily="49" charset="-122"/>
                <a:ea typeface="仿宋" panose="02010609060101010101" pitchFamily="49" charset="-122"/>
              </a:rPr>
              <a:t>日，企业共收到了</a:t>
            </a:r>
            <a:r>
              <a:rPr lang="en-US" altLang="zh-CN" sz="1600" dirty="0">
                <a:latin typeface="仿宋" panose="02010609060101010101" pitchFamily="49" charset="-122"/>
                <a:ea typeface="仿宋" panose="02010609060101010101" pitchFamily="49" charset="-122"/>
              </a:rPr>
              <a:t>317</a:t>
            </a:r>
            <a:r>
              <a:rPr lang="zh-CN" altLang="en-US" sz="1600" dirty="0">
                <a:latin typeface="仿宋" panose="02010609060101010101" pitchFamily="49" charset="-122"/>
                <a:ea typeface="仿宋" panose="02010609060101010101" pitchFamily="49" charset="-122"/>
              </a:rPr>
              <a:t>例个例安全性报告（</a:t>
            </a:r>
            <a:r>
              <a:rPr lang="en-US" altLang="zh-CN" sz="1600" dirty="0">
                <a:latin typeface="仿宋" panose="02010609060101010101" pitchFamily="49" charset="-122"/>
                <a:ea typeface="仿宋" panose="02010609060101010101" pitchFamily="49" charset="-122"/>
              </a:rPr>
              <a:t>557</a:t>
            </a:r>
            <a:r>
              <a:rPr lang="zh-CN" altLang="en-US" sz="1600" dirty="0">
                <a:latin typeface="仿宋" panose="02010609060101010101" pitchFamily="49" charset="-122"/>
                <a:ea typeface="仿宋" panose="02010609060101010101" pitchFamily="49" charset="-122"/>
              </a:rPr>
              <a:t>例次</a:t>
            </a:r>
            <a:r>
              <a:rPr lang="en-US" altLang="zh-CN" sz="1600" dirty="0">
                <a:latin typeface="仿宋" panose="02010609060101010101" pitchFamily="49" charset="-122"/>
                <a:ea typeface="仿宋" panose="02010609060101010101" pitchFamily="49" charset="-122"/>
              </a:rPr>
              <a:t>ADR</a:t>
            </a:r>
            <a:r>
              <a:rPr lang="zh-CN" altLang="en-US" sz="1600" dirty="0">
                <a:latin typeface="仿宋" panose="02010609060101010101" pitchFamily="49" charset="-122"/>
                <a:ea typeface="仿宋" panose="02010609060101010101" pitchFamily="49" charset="-122"/>
              </a:rPr>
              <a:t>）。其中，</a:t>
            </a:r>
            <a:r>
              <a:rPr lang="en-US" altLang="zh-CN" sz="1600" dirty="0">
                <a:latin typeface="仿宋" panose="02010609060101010101" pitchFamily="49" charset="-122"/>
                <a:ea typeface="仿宋" panose="02010609060101010101" pitchFamily="49" charset="-122"/>
              </a:rPr>
              <a:t>63</a:t>
            </a:r>
            <a:r>
              <a:rPr lang="zh-CN" altLang="en-US" sz="1600" dirty="0">
                <a:latin typeface="仿宋" panose="02010609060101010101" pitchFamily="49" charset="-122"/>
                <a:ea typeface="仿宋" panose="02010609060101010101" pitchFamily="49" charset="-122"/>
              </a:rPr>
              <a:t>例为严重</a:t>
            </a:r>
            <a:r>
              <a:rPr lang="en-US" altLang="zh-CN" sz="1600" dirty="0">
                <a:latin typeface="仿宋" panose="02010609060101010101" pitchFamily="49" charset="-122"/>
                <a:ea typeface="仿宋" panose="02010609060101010101" pitchFamily="49" charset="-122"/>
              </a:rPr>
              <a:t>ICSR</a:t>
            </a:r>
            <a:r>
              <a:rPr lang="zh-CN" altLang="en-US" sz="1600" dirty="0">
                <a:latin typeface="仿宋" panose="02010609060101010101" pitchFamily="49" charset="-122"/>
                <a:ea typeface="仿宋" panose="02010609060101010101" pitchFamily="49" charset="-122"/>
              </a:rPr>
              <a:t>（</a:t>
            </a:r>
            <a:r>
              <a:rPr lang="en-US" altLang="zh-CN" sz="1600" dirty="0">
                <a:latin typeface="仿宋" panose="02010609060101010101" pitchFamily="49" charset="-122"/>
                <a:ea typeface="仿宋" panose="02010609060101010101" pitchFamily="49" charset="-122"/>
              </a:rPr>
              <a:t>95</a:t>
            </a:r>
            <a:r>
              <a:rPr lang="zh-CN" altLang="en-US" sz="1600" dirty="0">
                <a:latin typeface="仿宋" panose="02010609060101010101" pitchFamily="49" charset="-122"/>
                <a:ea typeface="仿宋" panose="02010609060101010101" pitchFamily="49" charset="-122"/>
              </a:rPr>
              <a:t>例次</a:t>
            </a:r>
            <a:r>
              <a:rPr lang="en-US" altLang="zh-CN" sz="1600" dirty="0">
                <a:latin typeface="仿宋" panose="02010609060101010101" pitchFamily="49" charset="-122"/>
                <a:ea typeface="仿宋" panose="02010609060101010101" pitchFamily="49" charset="-122"/>
              </a:rPr>
              <a:t>ADR</a:t>
            </a:r>
            <a:r>
              <a:rPr lang="zh-CN" altLang="en-US" sz="1600" dirty="0">
                <a:latin typeface="仿宋" panose="02010609060101010101" pitchFamily="49" charset="-122"/>
                <a:ea typeface="仿宋" panose="02010609060101010101" pitchFamily="49" charset="-122"/>
              </a:rPr>
              <a:t>），其余</a:t>
            </a:r>
            <a:r>
              <a:rPr lang="en-US" altLang="zh-CN" sz="1600" dirty="0">
                <a:latin typeface="仿宋" panose="02010609060101010101" pitchFamily="49" charset="-122"/>
                <a:ea typeface="仿宋" panose="02010609060101010101" pitchFamily="49" charset="-122"/>
              </a:rPr>
              <a:t>254</a:t>
            </a:r>
            <a:r>
              <a:rPr lang="zh-CN" altLang="en-US" sz="1600" dirty="0">
                <a:latin typeface="仿宋" panose="02010609060101010101" pitchFamily="49" charset="-122"/>
                <a:ea typeface="仿宋" panose="02010609060101010101" pitchFamily="49" charset="-122"/>
              </a:rPr>
              <a:t>例</a:t>
            </a:r>
            <a:r>
              <a:rPr lang="en-US" altLang="zh-CN" sz="1600" dirty="0">
                <a:latin typeface="仿宋" panose="02010609060101010101" pitchFamily="49" charset="-122"/>
                <a:ea typeface="仿宋" panose="02010609060101010101" pitchFamily="49" charset="-122"/>
              </a:rPr>
              <a:t>ICSR</a:t>
            </a:r>
            <a:r>
              <a:rPr lang="zh-CN" altLang="en-US" sz="1600" dirty="0">
                <a:latin typeface="仿宋" panose="02010609060101010101" pitchFamily="49" charset="-122"/>
                <a:ea typeface="仿宋" panose="02010609060101010101" pitchFamily="49" charset="-122"/>
              </a:rPr>
              <a:t>为非严重的</a:t>
            </a:r>
            <a:r>
              <a:rPr lang="en-US" altLang="zh-CN" sz="1600" dirty="0">
                <a:latin typeface="仿宋" panose="02010609060101010101" pitchFamily="49" charset="-122"/>
                <a:ea typeface="仿宋" panose="02010609060101010101" pitchFamily="49" charset="-122"/>
              </a:rPr>
              <a:t>ICSR</a:t>
            </a:r>
            <a:r>
              <a:rPr lang="zh-CN" altLang="en-US" sz="1600" dirty="0">
                <a:latin typeface="仿宋" panose="02010609060101010101" pitchFamily="49" charset="-122"/>
                <a:ea typeface="仿宋" panose="02010609060101010101" pitchFamily="49" charset="-122"/>
              </a:rPr>
              <a:t>（</a:t>
            </a:r>
            <a:r>
              <a:rPr lang="en-US" altLang="zh-CN" sz="1600" dirty="0">
                <a:latin typeface="仿宋" panose="02010609060101010101" pitchFamily="49" charset="-122"/>
                <a:ea typeface="仿宋" panose="02010609060101010101" pitchFamily="49" charset="-122"/>
              </a:rPr>
              <a:t>462</a:t>
            </a:r>
            <a:r>
              <a:rPr lang="zh-CN" altLang="en-US" sz="1600" dirty="0">
                <a:latin typeface="仿宋" panose="02010609060101010101" pitchFamily="49" charset="-122"/>
                <a:ea typeface="仿宋" panose="02010609060101010101" pitchFamily="49" charset="-122"/>
              </a:rPr>
              <a:t>例次</a:t>
            </a:r>
            <a:r>
              <a:rPr lang="en-US" altLang="zh-CN" sz="1600" dirty="0">
                <a:latin typeface="仿宋" panose="02010609060101010101" pitchFamily="49" charset="-122"/>
                <a:ea typeface="仿宋" panose="02010609060101010101" pitchFamily="49" charset="-122"/>
              </a:rPr>
              <a:t>ADR</a:t>
            </a:r>
            <a:r>
              <a:rPr lang="zh-CN" altLang="en-US" sz="1600" dirty="0">
                <a:latin typeface="仿宋" panose="02010609060101010101" pitchFamily="49" charset="-122"/>
                <a:ea typeface="仿宋" panose="02010609060101010101" pitchFamily="49" charset="-122"/>
              </a:rPr>
              <a:t>）。涉及最多的系统器官分类（</a:t>
            </a:r>
            <a:r>
              <a:rPr lang="en-US" altLang="zh-CN" sz="1600" dirty="0">
                <a:latin typeface="仿宋" panose="02010609060101010101" pitchFamily="49" charset="-122"/>
                <a:ea typeface="仿宋" panose="02010609060101010101" pitchFamily="49" charset="-122"/>
              </a:rPr>
              <a:t>SOC</a:t>
            </a:r>
            <a:r>
              <a:rPr lang="zh-CN" altLang="en-US" sz="1600" dirty="0">
                <a:latin typeface="仿宋" panose="02010609060101010101" pitchFamily="49" charset="-122"/>
                <a:ea typeface="仿宋" panose="02010609060101010101" pitchFamily="49" charset="-122"/>
              </a:rPr>
              <a:t>）包括胃肠系统疾病（</a:t>
            </a:r>
            <a:r>
              <a:rPr lang="en-US" altLang="zh-CN" sz="1600" dirty="0">
                <a:latin typeface="仿宋" panose="02010609060101010101" pitchFamily="49" charset="-122"/>
                <a:ea typeface="仿宋" panose="02010609060101010101" pitchFamily="49" charset="-122"/>
              </a:rPr>
              <a:t>ADR=200</a:t>
            </a:r>
            <a:r>
              <a:rPr lang="zh-CN" altLang="en-US" sz="1600" dirty="0">
                <a:latin typeface="仿宋" panose="02010609060101010101" pitchFamily="49" charset="-122"/>
                <a:ea typeface="仿宋" panose="02010609060101010101" pitchFamily="49" charset="-122"/>
              </a:rPr>
              <a:t>），全身性疾病及给药部位各种反应（</a:t>
            </a:r>
            <a:r>
              <a:rPr lang="en-US" altLang="zh-CN" sz="1600" dirty="0">
                <a:latin typeface="仿宋" panose="02010609060101010101" pitchFamily="49" charset="-122"/>
                <a:ea typeface="仿宋" panose="02010609060101010101" pitchFamily="49" charset="-122"/>
              </a:rPr>
              <a:t>ADR=85</a:t>
            </a:r>
            <a:r>
              <a:rPr lang="zh-CN" altLang="en-US" sz="1600" dirty="0">
                <a:latin typeface="仿宋" panose="02010609060101010101" pitchFamily="49" charset="-122"/>
                <a:ea typeface="仿宋" panose="02010609060101010101" pitchFamily="49" charset="-122"/>
              </a:rPr>
              <a:t>），各类神经系统疾病（</a:t>
            </a:r>
            <a:r>
              <a:rPr lang="en-US" altLang="zh-CN" sz="1600" dirty="0">
                <a:latin typeface="仿宋" panose="02010609060101010101" pitchFamily="49" charset="-122"/>
                <a:ea typeface="仿宋" panose="02010609060101010101" pitchFamily="49" charset="-122"/>
              </a:rPr>
              <a:t>ADR=50</a:t>
            </a:r>
            <a:r>
              <a:rPr lang="zh-CN" altLang="en-US" sz="1600" dirty="0">
                <a:latin typeface="仿宋" panose="02010609060101010101" pitchFamily="49" charset="-122"/>
                <a:ea typeface="仿宋" panose="02010609060101010101" pitchFamily="49" charset="-122"/>
              </a:rPr>
              <a:t>）</a:t>
            </a:r>
            <a:r>
              <a:rPr lang="en-US" altLang="zh-CN" sz="1600" dirty="0">
                <a:latin typeface="仿宋" panose="02010609060101010101" pitchFamily="49" charset="-122"/>
                <a:ea typeface="仿宋" panose="02010609060101010101" pitchFamily="49" charset="-122"/>
              </a:rPr>
              <a:t>, </a:t>
            </a:r>
            <a:r>
              <a:rPr lang="zh-CN" altLang="en-US" sz="1600" dirty="0">
                <a:latin typeface="仿宋" panose="02010609060101010101" pitchFamily="49" charset="-122"/>
                <a:ea typeface="仿宋" panose="02010609060101010101" pitchFamily="49" charset="-122"/>
              </a:rPr>
              <a:t>呼吸系统、胸及纵隔疾病（</a:t>
            </a:r>
            <a:r>
              <a:rPr lang="en-US" altLang="zh-CN" sz="1600" dirty="0">
                <a:latin typeface="仿宋" panose="02010609060101010101" pitchFamily="49" charset="-122"/>
                <a:ea typeface="仿宋" panose="02010609060101010101" pitchFamily="49" charset="-122"/>
              </a:rPr>
              <a:t>ADR=49</a:t>
            </a:r>
            <a:r>
              <a:rPr lang="zh-CN" altLang="en-US" sz="1600" dirty="0">
                <a:latin typeface="仿宋" panose="02010609060101010101" pitchFamily="49" charset="-122"/>
                <a:ea typeface="仿宋" panose="02010609060101010101" pitchFamily="49" charset="-122"/>
              </a:rPr>
              <a:t>）。</a:t>
            </a:r>
            <a:endParaRPr lang="en-US" altLang="zh-CN" sz="1600" dirty="0">
              <a:latin typeface="仿宋" panose="02010609060101010101" pitchFamily="49" charset="-122"/>
              <a:ea typeface="仿宋" panose="02010609060101010101" pitchFamily="49" charset="-122"/>
            </a:endParaRPr>
          </a:p>
          <a:p>
            <a:pPr marL="0" indent="0" algn="just">
              <a:buFont typeface="Wingdings" panose="05000000000000000000" pitchFamily="2" charset="2"/>
              <a:buNone/>
            </a:pPr>
            <a:r>
              <a:rPr lang="zh-CN" altLang="en-US" sz="1600" b="0" kern="0" dirty="0">
                <a:solidFill>
                  <a:sysClr val="windowText" lastClr="000000"/>
                </a:solidFill>
                <a:latin typeface="萍方0" panose="020B0300000000000000" pitchFamily="34" charset="-122"/>
                <a:ea typeface="萍方0" panose="020B0300000000000000" pitchFamily="34" charset="-122"/>
              </a:rPr>
              <a:t>药品说明书收载的安全性信息：</a:t>
            </a:r>
            <a:r>
              <a:rPr lang="zh-CN" altLang="en-US" sz="1600" dirty="0">
                <a:latin typeface="仿宋" panose="02010609060101010101" pitchFamily="49" charset="-122"/>
                <a:ea typeface="仿宋" panose="02010609060101010101" pitchFamily="49" charset="-122"/>
              </a:rPr>
              <a:t>在利鲁唑治疗</a:t>
            </a:r>
            <a:r>
              <a:rPr lang="en-US" altLang="zh-CN" sz="1600" dirty="0">
                <a:latin typeface="仿宋" panose="02010609060101010101" pitchFamily="49" charset="-122"/>
                <a:ea typeface="仿宋" panose="02010609060101010101" pitchFamily="49" charset="-122"/>
              </a:rPr>
              <a:t>ALS</a:t>
            </a:r>
            <a:r>
              <a:rPr lang="zh-CN" altLang="en-US" sz="1600" dirty="0">
                <a:latin typeface="仿宋" panose="02010609060101010101" pitchFamily="49" charset="-122"/>
                <a:ea typeface="仿宋" panose="02010609060101010101" pitchFamily="49" charset="-122"/>
              </a:rPr>
              <a:t>患者的三期临床研究中，十分常见的不良反应包括乏力、恶心、肝功能检查异常；常见的不良反应包括头痛、头晕、口部感觉异常和嗜睡、心动过速、腹泻、腹痛、呕吐、疼痛；偶见的不良反应包括贫血、类速发过敏反应、血管性水肿、间质性肺病、胰腺炎；未知的不良反应包括严重中性粒细胞减少症、肝炎。</a:t>
            </a:r>
            <a:endParaRPr lang="en-US" altLang="zh-CN" sz="1600" dirty="0">
              <a:latin typeface="仿宋" panose="02010609060101010101" pitchFamily="49" charset="-122"/>
              <a:ea typeface="仿宋" panose="02010609060101010101" pitchFamily="49" charset="-122"/>
            </a:endParaRPr>
          </a:p>
          <a:p>
            <a:pPr marL="0" indent="0">
              <a:buFont typeface="Wingdings" panose="05000000000000000000" pitchFamily="2" charset="2"/>
              <a:buNone/>
            </a:pPr>
            <a:r>
              <a:rPr lang="zh-CN" altLang="en-US" sz="1600" kern="0" dirty="0">
                <a:solidFill>
                  <a:sysClr val="windowText" lastClr="000000"/>
                </a:solidFill>
                <a:latin typeface="pingfangSS" panose="020B0600000000000000" pitchFamily="34" charset="-122"/>
                <a:ea typeface="黑体" panose="02010609060101010101" pitchFamily="49" charset="-122"/>
              </a:rPr>
              <a:t>安全性方面其他优势与不足：相比片剂研磨给药，利鲁唑口服混悬液安全性优势有，</a:t>
            </a:r>
            <a:r>
              <a:rPr lang="zh-CN" altLang="en-US" sz="1600" b="0" kern="0" dirty="0">
                <a:solidFill>
                  <a:sysClr val="windowText" lastClr="000000"/>
                </a:solidFill>
                <a:latin typeface="pingfangSS" panose="020B0600000000000000" pitchFamily="34" charset="-122"/>
                <a:ea typeface="黑体" panose="02010609060101010101" pitchFamily="49" charset="-122"/>
              </a:rPr>
              <a:t>易于吞咽，减少误吸风险；可以轻松流过</a:t>
            </a:r>
            <a:r>
              <a:rPr lang="en-US" altLang="zh-CN" sz="1600" b="0" kern="0" dirty="0">
                <a:solidFill>
                  <a:sysClr val="windowText" lastClr="000000"/>
                </a:solidFill>
                <a:latin typeface="pingfangSS" panose="020B0600000000000000" pitchFamily="34" charset="-122"/>
                <a:ea typeface="黑体" panose="02010609060101010101" pitchFamily="49" charset="-122"/>
              </a:rPr>
              <a:t>PEG</a:t>
            </a:r>
            <a:r>
              <a:rPr lang="zh-CN" altLang="en-US" sz="1600" b="0" kern="0" dirty="0">
                <a:solidFill>
                  <a:sysClr val="windowText" lastClr="000000"/>
                </a:solidFill>
                <a:latin typeface="pingfangSS" panose="020B0600000000000000" pitchFamily="34" charset="-122"/>
                <a:ea typeface="黑体" panose="02010609060101010101" pitchFamily="49" charset="-122"/>
              </a:rPr>
              <a:t>管，避免堵塞风险；避免由于吞咽片剂或进食管困难，或者</a:t>
            </a:r>
            <a:r>
              <a:rPr lang="en-US" altLang="zh-CN" sz="1600" b="0" kern="0" dirty="0">
                <a:solidFill>
                  <a:sysClr val="windowText" lastClr="000000"/>
                </a:solidFill>
                <a:latin typeface="pingfangSS" panose="020B0600000000000000" pitchFamily="34" charset="-122"/>
                <a:ea typeface="黑体" panose="02010609060101010101" pitchFamily="49" charset="-122"/>
              </a:rPr>
              <a:t>PEG</a:t>
            </a:r>
            <a:r>
              <a:rPr lang="zh-CN" altLang="en-US" sz="1600" b="0" kern="0" dirty="0">
                <a:solidFill>
                  <a:sysClr val="windowText" lastClr="000000"/>
                </a:solidFill>
                <a:latin typeface="pingfangSS" panose="020B0600000000000000" pitchFamily="34" charset="-122"/>
                <a:ea typeface="黑体" panose="02010609060101010101" pitchFamily="49" charset="-122"/>
              </a:rPr>
              <a:t>手术后不得不停止治疗的风险。</a:t>
            </a:r>
            <a:endParaRPr lang="en-US" altLang="zh-CN" sz="1600" b="0" kern="0" dirty="0">
              <a:solidFill>
                <a:sysClr val="windowText" lastClr="000000"/>
              </a:solidFill>
              <a:latin typeface="pingfangSS" panose="020B0600000000000000" pitchFamily="34" charset="-122"/>
              <a:ea typeface="黑体" panose="02010609060101010101" pitchFamily="49" charset="-122"/>
            </a:endParaRPr>
          </a:p>
          <a:p>
            <a:endParaRPr kumimoji="1" lang="zh-CN" altLang="en-US" dirty="0"/>
          </a:p>
        </p:txBody>
      </p:sp>
      <p:sp>
        <p:nvSpPr>
          <p:cNvPr id="4" name="灯片编号占位符 3"/>
          <p:cNvSpPr>
            <a:spLocks noGrp="1"/>
          </p:cNvSpPr>
          <p:nvPr>
            <p:ph type="sldNum" sz="quarter" idx="5"/>
          </p:nvPr>
        </p:nvSpPr>
        <p:spPr/>
        <p:txBody>
          <a:bodyPr/>
          <a:lstStyle/>
          <a:p>
            <a:fld id="{81410368-BD65-409C-B686-E5342D727FA0}" type="slidenum">
              <a:rPr lang="zh-CN" altLang="en-US" smtClean="0"/>
              <a:t>5</a:t>
            </a:fld>
            <a:endParaRPr lang="zh-CN" altLang="en-US"/>
          </a:p>
        </p:txBody>
      </p:sp>
    </p:spTree>
    <p:extLst>
      <p:ext uri="{BB962C8B-B14F-4D97-AF65-F5344CB8AC3E}">
        <p14:creationId xmlns:p14="http://schemas.microsoft.com/office/powerpoint/2010/main" val="13233213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lvl="0" indent="0">
              <a:lnSpc>
                <a:spcPts val="1345"/>
              </a:lnSpc>
              <a:buClr>
                <a:srgbClr val="C6384E"/>
              </a:buClr>
              <a:buSzPts val="1200"/>
              <a:buFont typeface="Trebuchet MS" panose="020B0603020202020204" pitchFamily="34" charset="0"/>
              <a:buNone/>
              <a:tabLst>
                <a:tab pos="190500" algn="l"/>
              </a:tabLst>
            </a:pPr>
            <a:r>
              <a:rPr lang="zh-CN" altLang="zh-CN" sz="800" dirty="0">
                <a:solidFill>
                  <a:srgbClr val="231F20"/>
                </a:solidFill>
                <a:effectLst/>
                <a:latin typeface="Calibri" panose="020F0502020204030204" pitchFamily="34" charset="0"/>
                <a:ea typeface="Trebuchet MS" panose="020B0603020202020204" pitchFamily="34" charset="0"/>
                <a:cs typeface="Trebuchet MS" panose="020B0603020202020204" pitchFamily="34" charset="0"/>
              </a:rPr>
              <a:t>利鲁唑：</a:t>
            </a:r>
          </a:p>
          <a:p>
            <a:pPr marL="0" indent="0" algn="just">
              <a:buFont typeface="Wingdings" panose="05000000000000000000" pitchFamily="2" charset="2"/>
              <a:buNone/>
            </a:pPr>
            <a:r>
              <a:rPr lang="en-US" altLang="zh-CN" sz="1050" dirty="0">
                <a:latin typeface="萍方0" panose="020B0300000000000000" pitchFamily="34" charset="-122"/>
                <a:ea typeface="萍方0" panose="020B0300000000000000" pitchFamily="34" charset="-122"/>
              </a:rPr>
              <a:t>2012</a:t>
            </a:r>
            <a:r>
              <a:rPr lang="zh-CN" altLang="zh-CN" sz="1050" dirty="0">
                <a:latin typeface="萍方0" panose="020B0300000000000000" pitchFamily="34" charset="-122"/>
                <a:ea typeface="萍方0" panose="020B0300000000000000" pitchFamily="34" charset="-122"/>
              </a:rPr>
              <a:t>年《肌萎缩侧索硬化症诊断与治疗指南》和</a:t>
            </a:r>
            <a:r>
              <a:rPr lang="en-US" altLang="zh-CN" sz="1050" dirty="0">
                <a:latin typeface="萍方0" panose="020B0300000000000000" pitchFamily="34" charset="-122"/>
                <a:ea typeface="萍方0" panose="020B0300000000000000" pitchFamily="34" charset="-122"/>
              </a:rPr>
              <a:t>2019</a:t>
            </a:r>
            <a:r>
              <a:rPr lang="zh-CN" altLang="zh-CN" sz="1050" dirty="0">
                <a:latin typeface="萍方0" panose="020B0300000000000000" pitchFamily="34" charset="-122"/>
                <a:ea typeface="萍方0" panose="020B0300000000000000" pitchFamily="34" charset="-122"/>
              </a:rPr>
              <a:t>年《罕见病诊疗指南》指出，</a:t>
            </a:r>
            <a:r>
              <a:rPr lang="en-US" altLang="zh-CN" sz="1050" dirty="0">
                <a:latin typeface="萍方0" panose="020B0300000000000000" pitchFamily="34" charset="-122"/>
                <a:ea typeface="萍方0" panose="020B0300000000000000" pitchFamily="34" charset="-122"/>
              </a:rPr>
              <a:t>ALS</a:t>
            </a:r>
            <a:r>
              <a:rPr lang="zh-CN" altLang="zh-CN" sz="1050" dirty="0">
                <a:latin typeface="萍方0" panose="020B0300000000000000" pitchFamily="34" charset="-122"/>
                <a:ea typeface="萍方0" panose="020B0300000000000000" pitchFamily="34" charset="-122"/>
              </a:rPr>
              <a:t>是一种无法被治愈的疾病，应早期诊断，早期治疗，尽可能延缓生存期。利鲁唑是在上市后经多个国家的临床研究显示可以在一定程度上有效延缓病情进展的药物，并且具有较高的耐受性及安全性，目前国内仅利鲁唑为</a:t>
            </a:r>
            <a:r>
              <a:rPr lang="en-US" altLang="zh-CN" sz="1050" dirty="0">
                <a:latin typeface="萍方0" panose="020B0300000000000000" pitchFamily="34" charset="-122"/>
                <a:ea typeface="萍方0" panose="020B0300000000000000" pitchFamily="34" charset="-122"/>
              </a:rPr>
              <a:t>ALS</a:t>
            </a:r>
            <a:r>
              <a:rPr lang="zh-CN" altLang="zh-CN" sz="1050" dirty="0">
                <a:latin typeface="萍方0" panose="020B0300000000000000" pitchFamily="34" charset="-122"/>
                <a:ea typeface="萍方0" panose="020B0300000000000000" pitchFamily="34" charset="-122"/>
              </a:rPr>
              <a:t>患者</a:t>
            </a:r>
            <a:r>
              <a:rPr lang="zh-CN" altLang="en-US" sz="1050" dirty="0">
                <a:latin typeface="萍方0" panose="020B0300000000000000" pitchFamily="34" charset="-122"/>
                <a:ea typeface="萍方0" panose="020B0300000000000000" pitchFamily="34" charset="-122"/>
              </a:rPr>
              <a:t>治疗</a:t>
            </a:r>
            <a:r>
              <a:rPr lang="zh-CN" altLang="zh-CN" sz="1050" dirty="0">
                <a:latin typeface="萍方0" panose="020B0300000000000000" pitchFamily="34" charset="-122"/>
                <a:ea typeface="萍方0" panose="020B0300000000000000" pitchFamily="34" charset="-122"/>
              </a:rPr>
              <a:t>的唯一口服用药。</a:t>
            </a:r>
            <a:endParaRPr lang="zh-CN" altLang="en-US" sz="1050" dirty="0">
              <a:latin typeface="萍方0" panose="020B0300000000000000" pitchFamily="34" charset="-122"/>
              <a:ea typeface="萍方0" panose="020B0300000000000000" pitchFamily="34" charset="-122"/>
            </a:endParaRPr>
          </a:p>
        </p:txBody>
      </p:sp>
      <p:sp>
        <p:nvSpPr>
          <p:cNvPr id="4" name="灯片编号占位符 3"/>
          <p:cNvSpPr>
            <a:spLocks noGrp="1"/>
          </p:cNvSpPr>
          <p:nvPr>
            <p:ph type="sldNum" sz="quarter" idx="5"/>
          </p:nvPr>
        </p:nvSpPr>
        <p:spPr/>
        <p:txBody>
          <a:bodyPr/>
          <a:lstStyle/>
          <a:p>
            <a:fld id="{81410368-BD65-409C-B686-E5342D727FA0}" type="slidenum">
              <a:rPr lang="zh-CN" altLang="en-US" smtClean="0"/>
              <a:t>6</a:t>
            </a:fld>
            <a:endParaRPr lang="zh-CN" altLang="en-US"/>
          </a:p>
        </p:txBody>
      </p:sp>
    </p:spTree>
    <p:extLst>
      <p:ext uri="{BB962C8B-B14F-4D97-AF65-F5344CB8AC3E}">
        <p14:creationId xmlns:p14="http://schemas.microsoft.com/office/powerpoint/2010/main" val="18652393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indent="0">
              <a:buFont typeface="Wingdings" panose="05000000000000000000" pitchFamily="2" charset="2"/>
              <a:buNone/>
            </a:pPr>
            <a:r>
              <a:rPr lang="zh-CN" altLang="en-US" sz="1200" kern="0" dirty="0">
                <a:solidFill>
                  <a:sysClr val="windowText" lastClr="000000"/>
                </a:solidFill>
                <a:latin typeface="pingfangSS" panose="020B0600000000000000" pitchFamily="34" charset="-122"/>
                <a:ea typeface="黑体" panose="02010609060101010101" pitchFamily="49" charset="-122"/>
              </a:rPr>
              <a:t>经过以上五项临床研究证实，利鲁唑</a:t>
            </a:r>
            <a:r>
              <a:rPr lang="en-US" altLang="zh-CN" sz="1200" kern="0" dirty="0">
                <a:solidFill>
                  <a:sysClr val="windowText" lastClr="000000"/>
                </a:solidFill>
                <a:latin typeface="pingfangSS" panose="020B0600000000000000" pitchFamily="34" charset="-122"/>
                <a:ea typeface="黑体" panose="02010609060101010101" pitchFamily="49" charset="-122"/>
              </a:rPr>
              <a:t>100mg</a:t>
            </a:r>
            <a:r>
              <a:rPr lang="zh-CN" altLang="en-US" sz="1200" kern="0" dirty="0">
                <a:solidFill>
                  <a:sysClr val="windowText" lastClr="000000"/>
                </a:solidFill>
                <a:latin typeface="pingfangSS" panose="020B0600000000000000" pitchFamily="34" charset="-122"/>
                <a:ea typeface="黑体" panose="02010609060101010101" pitchFamily="49" charset="-122"/>
              </a:rPr>
              <a:t>每日剂量，可延长</a:t>
            </a:r>
            <a:r>
              <a:rPr lang="en-US" altLang="zh-CN" sz="1200" kern="0" dirty="0">
                <a:solidFill>
                  <a:sysClr val="windowText" lastClr="000000"/>
                </a:solidFill>
                <a:latin typeface="pingfangSS" panose="020B0600000000000000" pitchFamily="34" charset="-122"/>
                <a:ea typeface="黑体" panose="02010609060101010101" pitchFamily="49" charset="-122"/>
              </a:rPr>
              <a:t>ALS</a:t>
            </a:r>
            <a:r>
              <a:rPr lang="zh-CN" altLang="en-US" sz="1200" kern="0" dirty="0">
                <a:solidFill>
                  <a:sysClr val="windowText" lastClr="000000"/>
                </a:solidFill>
                <a:latin typeface="pingfangSS" panose="020B0600000000000000" pitchFamily="34" charset="-122"/>
                <a:ea typeface="黑体" panose="02010609060101010101" pitchFamily="49" charset="-122"/>
              </a:rPr>
              <a:t>患者的生存期</a:t>
            </a:r>
            <a:r>
              <a:rPr lang="en-US" altLang="zh-CN" sz="1200" kern="0" dirty="0">
                <a:solidFill>
                  <a:sysClr val="windowText" lastClr="000000"/>
                </a:solidFill>
                <a:latin typeface="pingfangSS" panose="020B0600000000000000" pitchFamily="34" charset="-122"/>
                <a:ea typeface="黑体" panose="02010609060101010101" pitchFamily="49" charset="-122"/>
              </a:rPr>
              <a:t>2-3</a:t>
            </a:r>
            <a:r>
              <a:rPr lang="zh-CN" altLang="en-US" sz="1200" kern="0" dirty="0">
                <a:solidFill>
                  <a:sysClr val="windowText" lastClr="000000"/>
                </a:solidFill>
                <a:latin typeface="pingfangSS" panose="020B0600000000000000" pitchFamily="34" charset="-122"/>
                <a:ea typeface="黑体" panose="02010609060101010101" pitchFamily="49" charset="-122"/>
              </a:rPr>
              <a:t>个月；利鲁唑治疗延长患者无气管切开生存期；利鲁唑的长期治疗</a:t>
            </a:r>
            <a:r>
              <a:rPr lang="en-US" altLang="zh-CN" sz="1200" kern="0" dirty="0">
                <a:solidFill>
                  <a:sysClr val="windowText" lastClr="000000"/>
                </a:solidFill>
                <a:latin typeface="pingfangSS" panose="020B0600000000000000" pitchFamily="34" charset="-122"/>
                <a:ea typeface="黑体" panose="02010609060101010101" pitchFamily="49" charset="-122"/>
              </a:rPr>
              <a:t>6</a:t>
            </a:r>
            <a:r>
              <a:rPr lang="zh-CN" altLang="en-US" sz="1200" kern="0" dirty="0">
                <a:solidFill>
                  <a:sysClr val="windowText" lastClr="000000"/>
                </a:solidFill>
                <a:latin typeface="pingfangSS" panose="020B0600000000000000" pitchFamily="34" charset="-122"/>
                <a:ea typeface="黑体" panose="02010609060101010101" pitchFamily="49" charset="-122"/>
              </a:rPr>
              <a:t>个月，显著改善患者生存期。</a:t>
            </a:r>
          </a:p>
        </p:txBody>
      </p:sp>
      <p:sp>
        <p:nvSpPr>
          <p:cNvPr id="4" name="灯片编号占位符 3"/>
          <p:cNvSpPr>
            <a:spLocks noGrp="1"/>
          </p:cNvSpPr>
          <p:nvPr>
            <p:ph type="sldNum" sz="quarter" idx="5"/>
          </p:nvPr>
        </p:nvSpPr>
        <p:spPr/>
        <p:txBody>
          <a:bodyPr/>
          <a:lstStyle/>
          <a:p>
            <a:fld id="{81410368-BD65-409C-B686-E5342D727FA0}" type="slidenum">
              <a:rPr lang="zh-CN" altLang="en-US" smtClean="0"/>
              <a:t>7</a:t>
            </a:fld>
            <a:endParaRPr lang="zh-CN" altLang="en-US"/>
          </a:p>
        </p:txBody>
      </p:sp>
    </p:spTree>
    <p:extLst>
      <p:ext uri="{BB962C8B-B14F-4D97-AF65-F5344CB8AC3E}">
        <p14:creationId xmlns:p14="http://schemas.microsoft.com/office/powerpoint/2010/main" val="17866129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zh-CN" altLang="en-US" sz="1200" kern="0" dirty="0">
                <a:solidFill>
                  <a:sysClr val="windowText" lastClr="000000"/>
                </a:solidFill>
                <a:latin typeface="pingfangSS" panose="020B0600000000000000" pitchFamily="34" charset="-122"/>
                <a:ea typeface="黑体" panose="02010609060101010101" pitchFamily="49" charset="-122"/>
              </a:rPr>
              <a:t>如上图所示：图表一，利鲁唑口服混悬液同利鲁唑片</a:t>
            </a:r>
            <a:r>
              <a:rPr lang="en-US" altLang="zh-CN" sz="1200" kern="0" dirty="0">
                <a:solidFill>
                  <a:sysClr val="windowText" lastClr="000000"/>
                </a:solidFill>
                <a:latin typeface="pingfangSS" panose="020B0600000000000000" pitchFamily="34" charset="-122"/>
                <a:ea typeface="黑体" panose="02010609060101010101" pitchFamily="49" charset="-122"/>
              </a:rPr>
              <a:t>[</a:t>
            </a:r>
            <a:r>
              <a:rPr lang="zh-CN" altLang="en-US" sz="1200" kern="0" dirty="0">
                <a:solidFill>
                  <a:sysClr val="windowText" lastClr="000000"/>
                </a:solidFill>
                <a:latin typeface="pingfangSS" panose="020B0600000000000000" pitchFamily="34" charset="-122"/>
                <a:ea typeface="黑体" panose="02010609060101010101" pitchFamily="49" charset="-122"/>
              </a:rPr>
              <a:t>赛诺菲（北京）制药有限公司</a:t>
            </a:r>
            <a:r>
              <a:rPr lang="en-US" altLang="zh-CN" sz="1200" kern="0" dirty="0">
                <a:solidFill>
                  <a:sysClr val="windowText" lastClr="000000"/>
                </a:solidFill>
                <a:latin typeface="pingfangSS" panose="020B0600000000000000" pitchFamily="34" charset="-122"/>
                <a:ea typeface="黑体" panose="02010609060101010101" pitchFamily="49" charset="-122"/>
              </a:rPr>
              <a:t>]</a:t>
            </a:r>
            <a:r>
              <a:rPr lang="zh-CN" altLang="en-US" sz="1200" kern="0" dirty="0">
                <a:solidFill>
                  <a:sysClr val="windowText" lastClr="000000"/>
                </a:solidFill>
                <a:latin typeface="pingfangSS" panose="020B0600000000000000" pitchFamily="34" charset="-122"/>
                <a:ea typeface="黑体" panose="02010609060101010101" pitchFamily="49" charset="-122"/>
              </a:rPr>
              <a:t>具有生物等效性；</a:t>
            </a:r>
            <a:endParaRPr kumimoji="1" lang="zh-CN" altLang="en-US" dirty="0"/>
          </a:p>
          <a:p>
            <a:pPr marL="0" indent="0">
              <a:buFont typeface="+mj-lt"/>
              <a:buNone/>
            </a:pPr>
            <a:r>
              <a:rPr lang="zh-CN" altLang="en-US" sz="1200" kern="0" dirty="0">
                <a:solidFill>
                  <a:sysClr val="windowText" lastClr="000000"/>
                </a:solidFill>
                <a:latin typeface="pingfangSS" panose="020B0600000000000000" pitchFamily="34" charset="-122"/>
                <a:ea typeface="黑体" panose="02010609060101010101" pitchFamily="49" charset="-122"/>
              </a:rPr>
              <a:t>图表二，也就是前一张幻灯的研究五，图标显示，利鲁唑不同给药方式的结局存在差异，在数据上利鲁唑口服混悬液的死亡率最小，可能由于它可以最大限度的降低误吸风险、避免不当用法（如压碎片剂）导致的安全性和疗效降低问题。</a:t>
            </a:r>
            <a:endParaRPr lang="en-US" altLang="zh-CN" sz="1200" kern="0" dirty="0">
              <a:solidFill>
                <a:sysClr val="windowText" lastClr="000000"/>
              </a:solidFill>
              <a:latin typeface="pingfangSS" panose="020B0600000000000000" pitchFamily="34" charset="-122"/>
              <a:ea typeface="黑体" panose="02010609060101010101" pitchFamily="49" charset="-122"/>
            </a:endParaRPr>
          </a:p>
        </p:txBody>
      </p:sp>
      <p:sp>
        <p:nvSpPr>
          <p:cNvPr id="4" name="灯片编号占位符 3"/>
          <p:cNvSpPr>
            <a:spLocks noGrp="1"/>
          </p:cNvSpPr>
          <p:nvPr>
            <p:ph type="sldNum" sz="quarter" idx="5"/>
          </p:nvPr>
        </p:nvSpPr>
        <p:spPr/>
        <p:txBody>
          <a:bodyPr/>
          <a:lstStyle/>
          <a:p>
            <a:fld id="{81410368-BD65-409C-B686-E5342D727FA0}" type="slidenum">
              <a:rPr lang="zh-CN" altLang="en-US" smtClean="0"/>
              <a:t>8</a:t>
            </a:fld>
            <a:endParaRPr lang="zh-CN" altLang="en-US"/>
          </a:p>
        </p:txBody>
      </p:sp>
    </p:spTree>
    <p:extLst>
      <p:ext uri="{BB962C8B-B14F-4D97-AF65-F5344CB8AC3E}">
        <p14:creationId xmlns:p14="http://schemas.microsoft.com/office/powerpoint/2010/main" val="27932112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zh-CN" altLang="en-US" dirty="0"/>
              <a:t>利鲁唑口服混悬液是进口原研，</a:t>
            </a:r>
            <a:r>
              <a:rPr kumimoji="1" lang="en-US" altLang="zh-CN" dirty="0"/>
              <a:t>5.1</a:t>
            </a:r>
            <a:r>
              <a:rPr kumimoji="1" lang="zh-CN" altLang="en-US" dirty="0"/>
              <a:t>类药品；</a:t>
            </a:r>
            <a:endParaRPr kumimoji="1" lang="en-US" altLang="zh-CN" dirty="0"/>
          </a:p>
          <a:p>
            <a:pPr marL="0" marR="0" lvl="0" indent="0" algn="just" defTabSz="914400" rtl="0" eaLnBrk="1" fontAlgn="auto" latinLnBrk="0" hangingPunct="1">
              <a:lnSpc>
                <a:spcPct val="100000"/>
              </a:lnSpc>
              <a:spcBef>
                <a:spcPts val="0"/>
              </a:spcBef>
              <a:spcAft>
                <a:spcPts val="0"/>
              </a:spcAft>
              <a:buClrTx/>
              <a:buSzTx/>
              <a:buFontTx/>
              <a:buNone/>
              <a:tabLst/>
              <a:defRPr/>
            </a:pPr>
            <a:r>
              <a:rPr lang="zh-CN" altLang="en-US" sz="1200" dirty="0">
                <a:latin typeface="仿宋" panose="02010609060101010101" pitchFamily="49" charset="-122"/>
                <a:ea typeface="仿宋" panose="02010609060101010101" pitchFamily="49" charset="-122"/>
              </a:rPr>
              <a:t>已被中国专利，授权公告号是：</a:t>
            </a:r>
            <a:r>
              <a:rPr lang="en-US" altLang="zh-CN" sz="1200" dirty="0">
                <a:latin typeface="仿宋" panose="02010609060101010101" pitchFamily="49" charset="-122"/>
                <a:ea typeface="仿宋" panose="02010609060101010101" pitchFamily="49" charset="-122"/>
              </a:rPr>
              <a:t>CN102341091B</a:t>
            </a:r>
            <a:r>
              <a:rPr lang="zh-CN" altLang="en-US" sz="1200" dirty="0">
                <a:latin typeface="仿宋" panose="02010609060101010101" pitchFamily="49" charset="-122"/>
                <a:ea typeface="仿宋" panose="02010609060101010101" pitchFamily="49" charset="-122"/>
              </a:rPr>
              <a:t>，发明名称为：利鲁唑水性悬浮液，该</a:t>
            </a:r>
            <a:r>
              <a:rPr lang="zh-CN" altLang="en-US" sz="1200" dirty="0">
                <a:latin typeface="宋体" panose="02010600030101010101" pitchFamily="2" charset="-122"/>
                <a:ea typeface="宋体" panose="02010600030101010101" pitchFamily="2" charset="-122"/>
              </a:rPr>
              <a:t>专利摘要为：</a:t>
            </a:r>
            <a:r>
              <a:rPr lang="zh-CN" altLang="zh-CN" sz="1200" kern="1200" dirty="0">
                <a:solidFill>
                  <a:schemeClr val="dk1"/>
                </a:solidFill>
                <a:effectLst/>
                <a:latin typeface="宋体" panose="02010600030101010101" pitchFamily="2" charset="-122"/>
                <a:ea typeface="宋体" panose="02010600030101010101" pitchFamily="2" charset="-122"/>
                <a:cs typeface="+mn-cs"/>
              </a:rPr>
              <a:t>本发明涉及理化性质稳定的利鲁唑水性悬浮液及其制备方法。该水性悬浮液包含颗粒形式的利鲁唑，和至少一种润湿剂，优选表面活性剂形式。利鲁唑的用量在约</a:t>
            </a:r>
            <a:r>
              <a:rPr lang="en-US" altLang="zh-CN" sz="1200" kern="1200" dirty="0">
                <a:solidFill>
                  <a:schemeClr val="dk1"/>
                </a:solidFill>
                <a:effectLst/>
                <a:latin typeface="宋体" panose="02010600030101010101" pitchFamily="2" charset="-122"/>
                <a:ea typeface="宋体" panose="02010600030101010101" pitchFamily="2" charset="-122"/>
                <a:cs typeface="+mn-cs"/>
              </a:rPr>
              <a:t>0.1</a:t>
            </a:r>
            <a:r>
              <a:rPr lang="zh-CN" altLang="zh-CN" sz="1200" kern="1200" dirty="0">
                <a:solidFill>
                  <a:schemeClr val="dk1"/>
                </a:solidFill>
                <a:effectLst/>
                <a:latin typeface="宋体" panose="02010600030101010101" pitchFamily="2" charset="-122"/>
                <a:ea typeface="宋体" panose="02010600030101010101" pitchFamily="2" charset="-122"/>
                <a:cs typeface="+mn-cs"/>
              </a:rPr>
              <a:t>％至约</a:t>
            </a:r>
            <a:r>
              <a:rPr lang="en-US" altLang="zh-CN" sz="1200" kern="1200" dirty="0">
                <a:solidFill>
                  <a:schemeClr val="dk1"/>
                </a:solidFill>
                <a:effectLst/>
                <a:latin typeface="宋体" panose="02010600030101010101" pitchFamily="2" charset="-122"/>
                <a:ea typeface="宋体" panose="02010600030101010101" pitchFamily="2" charset="-122"/>
                <a:cs typeface="+mn-cs"/>
              </a:rPr>
              <a:t>20% w / v </a:t>
            </a:r>
            <a:r>
              <a:rPr lang="zh-CN" altLang="zh-CN" sz="1200" kern="1200" dirty="0">
                <a:solidFill>
                  <a:schemeClr val="dk1"/>
                </a:solidFill>
                <a:effectLst/>
                <a:latin typeface="宋体" panose="02010600030101010101" pitchFamily="2" charset="-122"/>
                <a:ea typeface="宋体" panose="02010600030101010101" pitchFamily="2" charset="-122"/>
                <a:cs typeface="+mn-cs"/>
              </a:rPr>
              <a:t>之间且平均粒径小于</a:t>
            </a:r>
            <a:r>
              <a:rPr lang="en-US" altLang="zh-CN" sz="1200" kern="1200" dirty="0">
                <a:solidFill>
                  <a:schemeClr val="dk1"/>
                </a:solidFill>
                <a:effectLst/>
                <a:latin typeface="宋体" panose="02010600030101010101" pitchFamily="2" charset="-122"/>
                <a:ea typeface="宋体" panose="02010600030101010101" pitchFamily="2" charset="-122"/>
                <a:cs typeface="+mn-cs"/>
              </a:rPr>
              <a:t>200um</a:t>
            </a:r>
            <a:r>
              <a:rPr lang="zh-CN" altLang="zh-CN" sz="1200" kern="1200" dirty="0">
                <a:solidFill>
                  <a:schemeClr val="dk1"/>
                </a:solidFill>
                <a:effectLst/>
                <a:latin typeface="宋体" panose="02010600030101010101" pitchFamily="2" charset="-122"/>
                <a:ea typeface="宋体" panose="02010600030101010101" pitchFamily="2" charset="-122"/>
                <a:cs typeface="+mn-cs"/>
              </a:rPr>
              <a:t>；该悬浮液完全避免了利鲁唑已知的局部（嘴部）麻醉作用。</a:t>
            </a:r>
          </a:p>
          <a:p>
            <a:pPr marL="0" indent="0" algn="just">
              <a:buFont typeface="+mj-lt"/>
              <a:buNone/>
            </a:pPr>
            <a:endParaRPr lang="en-US" altLang="zh-CN" sz="1200" dirty="0">
              <a:latin typeface="仿宋" panose="02010609060101010101" pitchFamily="49" charset="-122"/>
              <a:ea typeface="仿宋" panose="02010609060101010101" pitchFamily="49" charset="-122"/>
            </a:endParaRPr>
          </a:p>
          <a:p>
            <a:pPr marL="0" indent="0" algn="just">
              <a:buFont typeface="+mj-lt"/>
              <a:buNone/>
            </a:pPr>
            <a:r>
              <a:rPr lang="zh-CN" altLang="en-US" sz="1200" dirty="0">
                <a:latin typeface="仿宋" panose="02010609060101010101" pitchFamily="49" charset="-122"/>
                <a:ea typeface="仿宋" panose="02010609060101010101" pitchFamily="49" charset="-122"/>
              </a:rPr>
              <a:t>相对目前纳入医保的是利鲁唑片剂或胶囊剂来说，有明显优势，表述如下：对于一些肌萎缩侧索硬化进展过程中出现吞咽困难或行经皮内窥镜胃造口术</a:t>
            </a:r>
            <a:r>
              <a:rPr lang="en-US" altLang="zh-CN" sz="1200" dirty="0">
                <a:latin typeface="仿宋" panose="02010609060101010101" pitchFamily="49" charset="-122"/>
                <a:ea typeface="仿宋" panose="02010609060101010101" pitchFamily="49" charset="-122"/>
              </a:rPr>
              <a:t>(PEG)</a:t>
            </a:r>
            <a:r>
              <a:rPr lang="zh-CN" altLang="en-US" sz="1200" dirty="0">
                <a:latin typeface="仿宋" panose="02010609060101010101" pitchFamily="49" charset="-122"/>
                <a:ea typeface="仿宋" panose="02010609060101010101" pitchFamily="49" charset="-122"/>
              </a:rPr>
              <a:t>的患者，存在给药困难或者改变药品性状（研碎药片）的给药方式，甚至有些患者中断治疗的情况存在。利鲁唑口服混悬液目前是唯一的水性混悬液剂型，并且获得中国专利，解决了以上患者的给药困难问题，使患者能够得到更充分的治疗。</a:t>
            </a:r>
          </a:p>
        </p:txBody>
      </p:sp>
      <p:sp>
        <p:nvSpPr>
          <p:cNvPr id="4" name="灯片编号占位符 3"/>
          <p:cNvSpPr>
            <a:spLocks noGrp="1"/>
          </p:cNvSpPr>
          <p:nvPr>
            <p:ph type="sldNum" sz="quarter" idx="5"/>
          </p:nvPr>
        </p:nvSpPr>
        <p:spPr/>
        <p:txBody>
          <a:bodyPr/>
          <a:lstStyle/>
          <a:p>
            <a:fld id="{81410368-BD65-409C-B686-E5342D727FA0}" type="slidenum">
              <a:rPr lang="zh-CN" altLang="en-US" smtClean="0"/>
              <a:t>9</a:t>
            </a:fld>
            <a:endParaRPr lang="zh-CN" altLang="en-US"/>
          </a:p>
        </p:txBody>
      </p:sp>
    </p:spTree>
    <p:extLst>
      <p:ext uri="{BB962C8B-B14F-4D97-AF65-F5344CB8AC3E}">
        <p14:creationId xmlns:p14="http://schemas.microsoft.com/office/powerpoint/2010/main" val="34230908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zh-CN" altLang="en-US" dirty="0"/>
              <a:t>肌萎缩侧索硬化年发病患者总数为</a:t>
            </a:r>
            <a:r>
              <a:rPr kumimoji="1" lang="en-US" altLang="zh-CN" dirty="0"/>
              <a:t>22680</a:t>
            </a:r>
            <a:r>
              <a:rPr kumimoji="1" lang="zh-CN" altLang="en-US" dirty="0"/>
              <a:t>人，患病人数为</a:t>
            </a:r>
            <a:r>
              <a:rPr kumimoji="1" lang="en-US" altLang="zh-CN" dirty="0"/>
              <a:t>41580</a:t>
            </a:r>
            <a:r>
              <a:rPr kumimoji="1" lang="zh-CN" altLang="en-US" dirty="0"/>
              <a:t>人</a:t>
            </a:r>
            <a:endParaRPr kumimoji="1" lang="en-US" altLang="zh-CN" dirty="0"/>
          </a:p>
          <a:p>
            <a:pPr marL="0" indent="0" algn="just">
              <a:buFont typeface="Wingdings" panose="05000000000000000000" pitchFamily="2" charset="2"/>
              <a:buNone/>
            </a:pPr>
            <a:r>
              <a:rPr kumimoji="1" lang="zh-CN" altLang="en-US" dirty="0"/>
              <a:t>利鲁唑口服混悬液弥补了目录内无口服液体剂型的短板</a:t>
            </a:r>
            <a:endParaRPr kumimoji="1" lang="en-US" altLang="zh-CN" dirty="0"/>
          </a:p>
          <a:p>
            <a:pPr marL="0" indent="0" algn="just">
              <a:buFont typeface="Wingdings" panose="05000000000000000000" pitchFamily="2" charset="2"/>
              <a:buNone/>
            </a:pPr>
            <a:r>
              <a:rPr lang="zh-CN" altLang="en-US" sz="1200" dirty="0">
                <a:latin typeface="仿宋" panose="02010609060101010101" pitchFamily="49" charset="-122"/>
                <a:ea typeface="仿宋" panose="02010609060101010101" pitchFamily="49" charset="-122"/>
              </a:rPr>
              <a:t>降低了临床管理难度：</a:t>
            </a:r>
            <a:endParaRPr lang="en-US" altLang="zh-CN" sz="1200" dirty="0">
              <a:latin typeface="仿宋" panose="02010609060101010101" pitchFamily="49" charset="-122"/>
              <a:ea typeface="仿宋" panose="02010609060101010101" pitchFamily="49" charset="-122"/>
            </a:endParaRPr>
          </a:p>
          <a:p>
            <a:pPr marL="171450" indent="-171450" algn="just">
              <a:buFont typeface="Wingdings" panose="05000000000000000000" pitchFamily="2" charset="2"/>
              <a:buChar char="l"/>
            </a:pPr>
            <a:r>
              <a:rPr lang="zh-CN" altLang="en-US" sz="1200" dirty="0">
                <a:latin typeface="仿宋" panose="02010609060101010101" pitchFamily="49" charset="-122"/>
                <a:ea typeface="仿宋" panose="02010609060101010101" pitchFamily="49" charset="-122"/>
              </a:rPr>
              <a:t>可以随时服用，不需要其他液体稀释和与食物混合；</a:t>
            </a:r>
            <a:endParaRPr lang="en-US" altLang="zh-CN" sz="1200" dirty="0">
              <a:latin typeface="仿宋" panose="02010609060101010101" pitchFamily="49" charset="-122"/>
              <a:ea typeface="仿宋" panose="02010609060101010101" pitchFamily="49" charset="-122"/>
            </a:endParaRPr>
          </a:p>
          <a:p>
            <a:pPr marL="171450" indent="-171450" algn="just">
              <a:buFont typeface="Wingdings" panose="05000000000000000000" pitchFamily="2" charset="2"/>
              <a:buChar char="l"/>
            </a:pPr>
            <a:r>
              <a:rPr lang="zh-CN" altLang="en-US" sz="1200" dirty="0">
                <a:latin typeface="仿宋" panose="02010609060101010101" pitchFamily="49" charset="-122"/>
                <a:ea typeface="仿宋" panose="02010609060101010101" pitchFamily="49" charset="-122"/>
              </a:rPr>
              <a:t>提高患者依从性：剂量更精确，降低了因片剂研磨导致的药物成分丧失的风险，有更好的依从性；</a:t>
            </a:r>
            <a:endParaRPr lang="en-US" altLang="zh-CN" sz="1200" dirty="0">
              <a:latin typeface="仿宋" panose="02010609060101010101" pitchFamily="49" charset="-122"/>
              <a:ea typeface="仿宋" panose="02010609060101010101" pitchFamily="49" charset="-122"/>
            </a:endParaRPr>
          </a:p>
          <a:p>
            <a:pPr marL="171450" indent="-171450" algn="just">
              <a:buFont typeface="Wingdings" panose="05000000000000000000" pitchFamily="2" charset="2"/>
              <a:buChar char="l"/>
            </a:pPr>
            <a:r>
              <a:rPr lang="zh-CN" altLang="en-US" sz="1200" dirty="0">
                <a:latin typeface="仿宋" panose="02010609060101010101" pitchFamily="49" charset="-122"/>
                <a:ea typeface="仿宋" panose="02010609060101010101" pitchFamily="49" charset="-122"/>
              </a:rPr>
              <a:t>降低</a:t>
            </a:r>
            <a:r>
              <a:rPr lang="en-US" altLang="zh-CN" sz="1200" dirty="0">
                <a:latin typeface="仿宋" panose="02010609060101010101" pitchFamily="49" charset="-122"/>
                <a:ea typeface="仿宋" panose="02010609060101010101" pitchFamily="49" charset="-122"/>
              </a:rPr>
              <a:t>PEG</a:t>
            </a:r>
            <a:r>
              <a:rPr lang="zh-CN" altLang="en-US" sz="1200" dirty="0">
                <a:latin typeface="仿宋" panose="02010609060101010101" pitchFamily="49" charset="-122"/>
                <a:ea typeface="仿宋" panose="02010609060101010101" pitchFamily="49" charset="-122"/>
              </a:rPr>
              <a:t> </a:t>
            </a:r>
            <a:r>
              <a:rPr lang="en-US" altLang="zh-CN" sz="1200" dirty="0">
                <a:latin typeface="仿宋" panose="02010609060101010101" pitchFamily="49" charset="-122"/>
                <a:ea typeface="仿宋" panose="02010609060101010101" pitchFamily="49" charset="-122"/>
              </a:rPr>
              <a:t>(</a:t>
            </a:r>
            <a:r>
              <a:rPr lang="zh-CN" altLang="en-US" sz="1200" dirty="0">
                <a:latin typeface="仿宋" panose="02010609060101010101" pitchFamily="49" charset="-122"/>
                <a:ea typeface="仿宋" panose="02010609060101010101" pitchFamily="49" charset="-122"/>
              </a:rPr>
              <a:t>经皮内镜下胃造口术</a:t>
            </a:r>
            <a:r>
              <a:rPr lang="en-US" altLang="zh-CN" sz="1200" dirty="0">
                <a:latin typeface="仿宋" panose="02010609060101010101" pitchFamily="49" charset="-122"/>
                <a:ea typeface="仿宋" panose="02010609060101010101" pitchFamily="49" charset="-122"/>
              </a:rPr>
              <a:t>)</a:t>
            </a:r>
            <a:r>
              <a:rPr lang="zh-CN" altLang="en-US" sz="1200" dirty="0">
                <a:latin typeface="仿宋" panose="02010609060101010101" pitchFamily="49" charset="-122"/>
                <a:ea typeface="仿宋" panose="02010609060101010101" pitchFamily="49" charset="-122"/>
              </a:rPr>
              <a:t>堵管风险；</a:t>
            </a:r>
            <a:endParaRPr lang="en-US" altLang="zh-CN" sz="1200">
              <a:latin typeface="仿宋" panose="02010609060101010101" pitchFamily="49" charset="-122"/>
              <a:ea typeface="仿宋" panose="02010609060101010101" pitchFamily="49" charset="-122"/>
            </a:endParaRPr>
          </a:p>
          <a:p>
            <a:pPr marL="171450" indent="-171450" algn="just">
              <a:buFont typeface="Wingdings" panose="05000000000000000000" pitchFamily="2" charset="2"/>
              <a:buChar char="l"/>
            </a:pPr>
            <a:r>
              <a:rPr lang="zh-CN" altLang="en-US" sz="1200">
                <a:latin typeface="仿宋" panose="02010609060101010101" pitchFamily="49" charset="-122"/>
                <a:ea typeface="仿宋" panose="02010609060101010101" pitchFamily="49" charset="-122"/>
              </a:rPr>
              <a:t>降低</a:t>
            </a:r>
            <a:r>
              <a:rPr lang="zh-CN" altLang="en-US" sz="1200" dirty="0">
                <a:latin typeface="仿宋" panose="02010609060101010101" pitchFamily="49" charset="-122"/>
                <a:ea typeface="仿宋" panose="02010609060101010101" pitchFamily="49" charset="-122"/>
              </a:rPr>
              <a:t>临床照护管理难度。</a:t>
            </a:r>
          </a:p>
          <a:p>
            <a:endParaRPr kumimoji="1" lang="zh-CN" altLang="en-US" dirty="0"/>
          </a:p>
        </p:txBody>
      </p:sp>
      <p:sp>
        <p:nvSpPr>
          <p:cNvPr id="4" name="灯片编号占位符 3"/>
          <p:cNvSpPr>
            <a:spLocks noGrp="1"/>
          </p:cNvSpPr>
          <p:nvPr>
            <p:ph type="sldNum" sz="quarter" idx="5"/>
          </p:nvPr>
        </p:nvSpPr>
        <p:spPr/>
        <p:txBody>
          <a:bodyPr/>
          <a:lstStyle/>
          <a:p>
            <a:fld id="{81410368-BD65-409C-B686-E5342D727FA0}" type="slidenum">
              <a:rPr lang="zh-CN" altLang="en-US" smtClean="0"/>
              <a:t>10</a:t>
            </a:fld>
            <a:endParaRPr lang="zh-CN" altLang="en-US"/>
          </a:p>
        </p:txBody>
      </p:sp>
    </p:spTree>
    <p:extLst>
      <p:ext uri="{BB962C8B-B14F-4D97-AF65-F5344CB8AC3E}">
        <p14:creationId xmlns:p14="http://schemas.microsoft.com/office/powerpoint/2010/main" val="5527774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EF801063-5101-4B12-B879-4562328A6F52}" type="datetimeFigureOut">
              <a:rPr lang="zh-CN" altLang="en-US" smtClean="0"/>
              <a:t>2022/7/12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D08CCCF-C23B-4428-8547-F84D8834C132}"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EF801063-5101-4B12-B879-4562328A6F52}" type="datetimeFigureOut">
              <a:rPr lang="zh-CN" altLang="en-US" smtClean="0"/>
              <a:t>2022/7/12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D08CCCF-C23B-4428-8547-F84D8834C132}"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EF801063-5101-4B12-B879-4562328A6F52}" type="datetimeFigureOut">
              <a:rPr lang="zh-CN" altLang="en-US" smtClean="0"/>
              <a:t>2022/7/12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D08CCCF-C23B-4428-8547-F84D8834C132}"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EF801063-5101-4B12-B879-4562328A6F52}" type="datetimeFigureOut">
              <a:rPr lang="zh-CN" altLang="en-US" smtClean="0"/>
              <a:t>2022/7/12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D08CCCF-C23B-4428-8547-F84D8834C132}"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EF801063-5101-4B12-B879-4562328A6F52}" type="datetimeFigureOut">
              <a:rPr lang="zh-CN" altLang="en-US" smtClean="0"/>
              <a:t>2022/7/12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D08CCCF-C23B-4428-8547-F84D8834C132}"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EF801063-5101-4B12-B879-4562328A6F52}" type="datetimeFigureOut">
              <a:rPr lang="zh-CN" altLang="en-US" smtClean="0"/>
              <a:t>2022/7/12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D08CCCF-C23B-4428-8547-F84D8834C132}"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EF801063-5101-4B12-B879-4562328A6F52}" type="datetimeFigureOut">
              <a:rPr lang="zh-CN" altLang="en-US" smtClean="0"/>
              <a:t>2022/7/12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ED08CCCF-C23B-4428-8547-F84D8834C132}"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EF801063-5101-4B12-B879-4562328A6F52}" type="datetimeFigureOut">
              <a:rPr lang="zh-CN" altLang="en-US" smtClean="0"/>
              <a:t>2022/7/12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ED08CCCF-C23B-4428-8547-F84D8834C132}"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EF801063-5101-4B12-B879-4562328A6F52}" type="datetimeFigureOut">
              <a:rPr lang="zh-CN" altLang="en-US" smtClean="0"/>
              <a:t>2022/7/12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ED08CCCF-C23B-4428-8547-F84D8834C132}"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EF801063-5101-4B12-B879-4562328A6F52}" type="datetimeFigureOut">
              <a:rPr lang="zh-CN" altLang="en-US" smtClean="0"/>
              <a:t>2022/7/12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D08CCCF-C23B-4428-8547-F84D8834C132}"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EF801063-5101-4B12-B879-4562328A6F52}" type="datetimeFigureOut">
              <a:rPr lang="zh-CN" altLang="en-US" smtClean="0"/>
              <a:t>2022/7/12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D08CCCF-C23B-4428-8547-F84D8834C132}"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801063-5101-4B12-B879-4562328A6F52}" type="datetimeFigureOut">
              <a:rPr lang="zh-CN" altLang="en-US" smtClean="0"/>
              <a:t>2022/7/12</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08CCCF-C23B-4428-8547-F84D8834C132}"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descr="图形用户界面&#10;&#10;描述已自动生成">
            <a:extLst>
              <a:ext uri="{FF2B5EF4-FFF2-40B4-BE49-F238E27FC236}">
                <a16:creationId xmlns:a16="http://schemas.microsoft.com/office/drawing/2014/main" id="{1938F196-984A-32A3-B3E5-D80BE825229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85925" y="854983"/>
            <a:ext cx="2568316" cy="3109208"/>
          </a:xfrm>
          <a:prstGeom prst="rect">
            <a:avLst/>
          </a:prstGeom>
        </p:spPr>
      </p:pic>
      <p:sp>
        <p:nvSpPr>
          <p:cNvPr id="5" name="标题 1">
            <a:extLst>
              <a:ext uri="{FF2B5EF4-FFF2-40B4-BE49-F238E27FC236}">
                <a16:creationId xmlns:a16="http://schemas.microsoft.com/office/drawing/2014/main" id="{05EF29A8-BCBC-3DC0-E146-16239E60C549}"/>
              </a:ext>
            </a:extLst>
          </p:cNvPr>
          <p:cNvSpPr>
            <a:spLocks noGrp="1"/>
          </p:cNvSpPr>
          <p:nvPr>
            <p:ph type="title"/>
          </p:nvPr>
        </p:nvSpPr>
        <p:spPr>
          <a:xfrm>
            <a:off x="3075614" y="1208"/>
            <a:ext cx="6040772" cy="708666"/>
          </a:xfrm>
        </p:spPr>
        <p:txBody>
          <a:bodyPr>
            <a:normAutofit/>
          </a:bodyPr>
          <a:lstStyle/>
          <a:p>
            <a:pPr algn="ctr"/>
            <a:r>
              <a:rPr lang="zh-CN" altLang="en-US" sz="3200" dirty="0">
                <a:solidFill>
                  <a:srgbClr val="000000"/>
                </a:solidFill>
                <a:latin typeface="萍方0" panose="020B0300000000000000" pitchFamily="34" charset="-122"/>
                <a:ea typeface="萍方0" panose="020B0300000000000000" pitchFamily="34" charset="-122"/>
                <a:cs typeface="+mn-cs"/>
              </a:rPr>
              <a:t>利鲁唑口服混悬液</a:t>
            </a:r>
          </a:p>
        </p:txBody>
      </p:sp>
      <p:sp>
        <p:nvSpPr>
          <p:cNvPr id="6" name="文本框 5">
            <a:extLst>
              <a:ext uri="{FF2B5EF4-FFF2-40B4-BE49-F238E27FC236}">
                <a16:creationId xmlns:a16="http://schemas.microsoft.com/office/drawing/2014/main" id="{2448331C-7F4B-66A1-969A-A4D49412DF1D}"/>
              </a:ext>
            </a:extLst>
          </p:cNvPr>
          <p:cNvSpPr txBox="1"/>
          <p:nvPr/>
        </p:nvSpPr>
        <p:spPr>
          <a:xfrm>
            <a:off x="413657" y="4751913"/>
            <a:ext cx="11538857" cy="1138773"/>
          </a:xfrm>
          <a:prstGeom prst="rect">
            <a:avLst/>
          </a:prstGeom>
          <a:noFill/>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800" b="0" i="0" u="none" strike="noStrike" kern="1200" cap="none" spc="0" normalizeH="0" baseline="0" noProof="0" dirty="0">
                <a:ln>
                  <a:noFill/>
                </a:ln>
                <a:solidFill>
                  <a:srgbClr val="000000"/>
                </a:solidFill>
                <a:effectLst/>
                <a:uLnTx/>
                <a:uFillTx/>
                <a:latin typeface="萍方0" panose="020B0300000000000000" pitchFamily="34" charset="-122"/>
                <a:ea typeface="萍方0" panose="020B0300000000000000" pitchFamily="34" charset="-122"/>
                <a:cs typeface="+mn-cs"/>
              </a:rPr>
              <a:t>药品注册分类：</a:t>
            </a:r>
            <a:r>
              <a:rPr kumimoji="0" lang="en-US" altLang="zh-CN" sz="1800" b="0" i="0" u="none" strike="noStrike" kern="1200" cap="none" spc="0" normalizeH="0" baseline="0" noProof="0" dirty="0">
                <a:ln>
                  <a:noFill/>
                </a:ln>
                <a:solidFill>
                  <a:srgbClr val="000000"/>
                </a:solidFill>
                <a:effectLst/>
                <a:uLnTx/>
                <a:uFillTx/>
                <a:latin typeface="萍方0" panose="020B0300000000000000" pitchFamily="34" charset="-122"/>
                <a:ea typeface="萍方0" panose="020B0300000000000000" pitchFamily="34" charset="-122"/>
                <a:cs typeface="+mn-cs"/>
              </a:rPr>
              <a:t>5.1</a:t>
            </a:r>
            <a:r>
              <a:rPr kumimoji="0" lang="zh-CN" altLang="en-US" sz="1800" b="0" i="0" u="none" strike="noStrike" kern="1200" cap="none" spc="0" normalizeH="0" baseline="0" noProof="0" dirty="0">
                <a:ln>
                  <a:noFill/>
                </a:ln>
                <a:solidFill>
                  <a:srgbClr val="000000"/>
                </a:solidFill>
                <a:effectLst/>
                <a:uLnTx/>
                <a:uFillTx/>
                <a:latin typeface="萍方0" panose="020B0300000000000000" pitchFamily="34" charset="-122"/>
                <a:ea typeface="萍方0" panose="020B0300000000000000" pitchFamily="34" charset="-122"/>
                <a:cs typeface="+mn-cs"/>
              </a:rPr>
              <a:t>类（境外上市的原研药品和改良型药品申请在境内上市。改良型药品应具有明显临床优势）</a:t>
            </a:r>
            <a:endParaRPr kumimoji="0" lang="en-US" altLang="zh-CN" sz="1800" b="0" i="0" u="none" strike="noStrike" kern="1200" cap="none" spc="0" normalizeH="0" baseline="0" noProof="0" dirty="0">
              <a:ln>
                <a:noFill/>
              </a:ln>
              <a:solidFill>
                <a:srgbClr val="000000"/>
              </a:solidFill>
              <a:effectLst/>
              <a:uLnTx/>
              <a:uFillTx/>
              <a:latin typeface="仿宋" panose="02010609060101010101" pitchFamily="49" charset="-122"/>
              <a:ea typeface="仿宋" panose="02010609060101010101" pitchFamily="49" charset="-122"/>
              <a:cs typeface="+mn-cs"/>
            </a:endParaRPr>
          </a:p>
          <a:p>
            <a:pPr marL="285750" marR="0" lvl="0" indent="-285750" algn="l" defTabSz="914400" rtl="0" eaLnBrk="1" fontAlgn="auto" latinLnBrk="0" hangingPunct="1">
              <a:lnSpc>
                <a:spcPct val="100000"/>
              </a:lnSpc>
              <a:spcBef>
                <a:spcPts val="1200"/>
              </a:spcBef>
              <a:spcAft>
                <a:spcPts val="0"/>
              </a:spcAft>
              <a:buClr>
                <a:srgbClr val="5B9BD5">
                  <a:lumMod val="75000"/>
                </a:srgbClr>
              </a:buClr>
              <a:buSzTx/>
              <a:buFont typeface="Wingdings" panose="05000000000000000000" pitchFamily="2" charset="2"/>
              <a:buChar char="u"/>
              <a:tabLst/>
              <a:defRPr/>
            </a:pPr>
            <a:r>
              <a:rPr kumimoji="0" lang="zh-CN" altLang="en-US" sz="1800" b="0" i="0" u="none" strike="noStrike" kern="1200" cap="none" spc="0" normalizeH="0" baseline="0" noProof="0" dirty="0">
                <a:ln>
                  <a:noFill/>
                </a:ln>
                <a:solidFill>
                  <a:srgbClr val="000000"/>
                </a:solidFill>
                <a:effectLst/>
                <a:uLnTx/>
                <a:uFillTx/>
                <a:latin typeface="仿宋" panose="02010609060101010101" pitchFamily="49" charset="-122"/>
                <a:ea typeface="仿宋" panose="02010609060101010101" pitchFamily="49" charset="-122"/>
                <a:cs typeface="+mn-cs"/>
              </a:rPr>
              <a:t> </a:t>
            </a:r>
            <a:r>
              <a:rPr kumimoji="0" lang="zh-CN" altLang="en-US" sz="2000" b="0" i="0" u="none" strike="noStrike" kern="1200" cap="none" spc="0" normalizeH="0" baseline="0" noProof="0" dirty="0">
                <a:ln>
                  <a:noFill/>
                </a:ln>
                <a:solidFill>
                  <a:srgbClr val="000000"/>
                </a:solidFill>
                <a:effectLst/>
                <a:uLnTx/>
                <a:uFillTx/>
                <a:latin typeface="仿宋" panose="02010609060101010101" pitchFamily="49" charset="-122"/>
                <a:ea typeface="仿宋" panose="02010609060101010101" pitchFamily="49" charset="-122"/>
                <a:cs typeface="+mn-cs"/>
              </a:rPr>
              <a:t>符合</a:t>
            </a:r>
            <a:r>
              <a:rPr kumimoji="0" lang="en-US" altLang="zh-CN" sz="2000" b="0" i="0" u="none" strike="noStrike" kern="1200" cap="none" spc="0" normalizeH="0" baseline="0" noProof="0" dirty="0">
                <a:ln>
                  <a:noFill/>
                </a:ln>
                <a:solidFill>
                  <a:srgbClr val="000000"/>
                </a:solidFill>
                <a:effectLst/>
                <a:uLnTx/>
                <a:uFillTx/>
                <a:latin typeface="仿宋" panose="02010609060101010101" pitchFamily="49" charset="-122"/>
                <a:ea typeface="仿宋" panose="02010609060101010101" pitchFamily="49" charset="-122"/>
                <a:cs typeface="+mn-cs"/>
              </a:rPr>
              <a:t>2022</a:t>
            </a:r>
            <a:r>
              <a:rPr kumimoji="0" lang="zh-CN" altLang="en-US" sz="2000" b="0" i="0" u="none" strike="noStrike" kern="1200" cap="none" spc="0" normalizeH="0" baseline="0" noProof="0" dirty="0">
                <a:ln>
                  <a:noFill/>
                </a:ln>
                <a:solidFill>
                  <a:srgbClr val="000000"/>
                </a:solidFill>
                <a:effectLst/>
                <a:uLnTx/>
                <a:uFillTx/>
                <a:latin typeface="仿宋" panose="02010609060101010101" pitchFamily="49" charset="-122"/>
                <a:ea typeface="仿宋" panose="02010609060101010101" pitchFamily="49" charset="-122"/>
                <a:cs typeface="+mn-cs"/>
              </a:rPr>
              <a:t>年</a:t>
            </a:r>
            <a:r>
              <a:rPr kumimoji="0" lang="en-US" altLang="zh-CN" sz="2000" b="0" i="0" u="none" strike="noStrike" kern="1200" cap="none" spc="0" normalizeH="0" baseline="0" noProof="0" dirty="0">
                <a:ln>
                  <a:noFill/>
                </a:ln>
                <a:solidFill>
                  <a:srgbClr val="000000"/>
                </a:solidFill>
                <a:effectLst/>
                <a:uLnTx/>
                <a:uFillTx/>
                <a:latin typeface="仿宋" panose="02010609060101010101" pitchFamily="49" charset="-122"/>
                <a:ea typeface="仿宋" panose="02010609060101010101" pitchFamily="49" charset="-122"/>
                <a:cs typeface="+mn-cs"/>
              </a:rPr>
              <a:t>6</a:t>
            </a:r>
            <a:r>
              <a:rPr kumimoji="0" lang="zh-CN" altLang="en-US" sz="2000" b="0" i="0" u="none" strike="noStrike" kern="1200" cap="none" spc="0" normalizeH="0" baseline="0" noProof="0" dirty="0">
                <a:ln>
                  <a:noFill/>
                </a:ln>
                <a:solidFill>
                  <a:srgbClr val="000000"/>
                </a:solidFill>
                <a:effectLst/>
                <a:uLnTx/>
                <a:uFillTx/>
                <a:latin typeface="仿宋" panose="02010609060101010101" pitchFamily="49" charset="-122"/>
                <a:ea typeface="仿宋" panose="02010609060101010101" pitchFamily="49" charset="-122"/>
                <a:cs typeface="+mn-cs"/>
              </a:rPr>
              <a:t>月</a:t>
            </a:r>
            <a:r>
              <a:rPr kumimoji="0" lang="en-US" altLang="zh-CN" sz="2000" b="0" i="0" u="none" strike="noStrike" kern="1200" cap="none" spc="0" normalizeH="0" baseline="0" noProof="0" dirty="0">
                <a:ln>
                  <a:noFill/>
                </a:ln>
                <a:solidFill>
                  <a:srgbClr val="000000"/>
                </a:solidFill>
                <a:effectLst/>
                <a:uLnTx/>
                <a:uFillTx/>
                <a:latin typeface="仿宋" panose="02010609060101010101" pitchFamily="49" charset="-122"/>
                <a:ea typeface="仿宋" panose="02010609060101010101" pitchFamily="49" charset="-122"/>
                <a:cs typeface="+mn-cs"/>
              </a:rPr>
              <a:t>30</a:t>
            </a:r>
            <a:r>
              <a:rPr kumimoji="0" lang="zh-CN" altLang="en-US" sz="2000" b="0" i="0" u="none" strike="noStrike" kern="1200" cap="none" spc="0" normalizeH="0" baseline="0" noProof="0" dirty="0">
                <a:ln>
                  <a:noFill/>
                </a:ln>
                <a:solidFill>
                  <a:srgbClr val="000000"/>
                </a:solidFill>
                <a:effectLst/>
                <a:uLnTx/>
                <a:uFillTx/>
                <a:latin typeface="仿宋" panose="02010609060101010101" pitchFamily="49" charset="-122"/>
                <a:ea typeface="仿宋" panose="02010609060101010101" pitchFamily="49" charset="-122"/>
                <a:cs typeface="+mn-cs"/>
              </a:rPr>
              <a:t>日前经国家药监部门批准上市，说明书适应症中包含有卫生健康委</a:t>
            </a:r>
            <a:r>
              <a:rPr kumimoji="0" lang="en-US" altLang="zh-CN" sz="2000" b="0" i="0" u="none" strike="noStrike" kern="1200" cap="none" spc="0" normalizeH="0" baseline="0" noProof="0" dirty="0">
                <a:ln>
                  <a:noFill/>
                </a:ln>
                <a:solidFill>
                  <a:srgbClr val="000000"/>
                </a:solidFill>
                <a:effectLst/>
                <a:uLnTx/>
                <a:uFillTx/>
                <a:latin typeface="仿宋" panose="02010609060101010101" pitchFamily="49" charset="-122"/>
                <a:ea typeface="仿宋" panose="02010609060101010101" pitchFamily="49" charset="-122"/>
                <a:cs typeface="+mn-cs"/>
              </a:rPr>
              <a:t>《</a:t>
            </a:r>
            <a:r>
              <a:rPr kumimoji="0" lang="zh-CN" altLang="en-US" sz="2000" b="0" i="0" u="none" strike="noStrike" kern="1200" cap="none" spc="0" normalizeH="0" baseline="0" noProof="0" dirty="0">
                <a:ln>
                  <a:noFill/>
                </a:ln>
                <a:solidFill>
                  <a:srgbClr val="000000"/>
                </a:solidFill>
                <a:effectLst/>
                <a:uLnTx/>
                <a:uFillTx/>
                <a:latin typeface="仿宋" panose="02010609060101010101" pitchFamily="49" charset="-122"/>
                <a:ea typeface="仿宋" panose="02010609060101010101" pitchFamily="49" charset="-122"/>
                <a:cs typeface="+mn-cs"/>
              </a:rPr>
              <a:t>第一批罕见病目录</a:t>
            </a:r>
            <a:r>
              <a:rPr kumimoji="0" lang="en-US" altLang="zh-CN" sz="2000" b="0" i="0" u="none" strike="noStrike" kern="1200" cap="none" spc="0" normalizeH="0" baseline="0" noProof="0" dirty="0">
                <a:ln>
                  <a:noFill/>
                </a:ln>
                <a:solidFill>
                  <a:srgbClr val="000000"/>
                </a:solidFill>
                <a:effectLst/>
                <a:uLnTx/>
                <a:uFillTx/>
                <a:latin typeface="仿宋" panose="02010609060101010101" pitchFamily="49" charset="-122"/>
                <a:ea typeface="仿宋" panose="02010609060101010101" pitchFamily="49" charset="-122"/>
                <a:cs typeface="+mn-cs"/>
              </a:rPr>
              <a:t>》</a:t>
            </a:r>
            <a:r>
              <a:rPr kumimoji="0" lang="zh-CN" altLang="en-US" sz="2000" b="0" i="0" u="none" strike="noStrike" kern="1200" cap="none" spc="0" normalizeH="0" baseline="0" noProof="0" dirty="0">
                <a:ln>
                  <a:noFill/>
                </a:ln>
                <a:solidFill>
                  <a:srgbClr val="000000"/>
                </a:solidFill>
                <a:effectLst/>
                <a:uLnTx/>
                <a:uFillTx/>
                <a:latin typeface="仿宋" panose="02010609060101010101" pitchFamily="49" charset="-122"/>
                <a:ea typeface="仿宋" panose="02010609060101010101" pitchFamily="49" charset="-122"/>
                <a:cs typeface="+mn-cs"/>
              </a:rPr>
              <a:t>所收录罕见病的药品</a:t>
            </a:r>
            <a:endParaRPr kumimoji="0" lang="zh-CN" altLang="en-US" sz="1800" b="0" i="0" u="none" strike="noStrike" kern="1200" cap="none" spc="0" normalizeH="0" baseline="0" noProof="0" dirty="0">
              <a:ln>
                <a:noFill/>
              </a:ln>
              <a:solidFill>
                <a:srgbClr val="000000"/>
              </a:solidFill>
              <a:effectLst/>
              <a:uLnTx/>
              <a:uFillTx/>
              <a:latin typeface="仿宋" panose="02010609060101010101" pitchFamily="49" charset="-122"/>
              <a:ea typeface="仿宋" panose="02010609060101010101" pitchFamily="49" charset="-122"/>
              <a:cs typeface="+mn-cs"/>
            </a:endParaRPr>
          </a:p>
        </p:txBody>
      </p:sp>
      <p:sp>
        <p:nvSpPr>
          <p:cNvPr id="7" name="文本框 6">
            <a:extLst>
              <a:ext uri="{FF2B5EF4-FFF2-40B4-BE49-F238E27FC236}">
                <a16:creationId xmlns:a16="http://schemas.microsoft.com/office/drawing/2014/main" id="{4925DB0C-D74D-31DA-D758-6721A99FDDA3}"/>
              </a:ext>
            </a:extLst>
          </p:cNvPr>
          <p:cNvSpPr txBox="1"/>
          <p:nvPr/>
        </p:nvSpPr>
        <p:spPr>
          <a:xfrm>
            <a:off x="766530" y="3964191"/>
            <a:ext cx="1066855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800" b="0" i="0" u="none" strike="noStrike" kern="1200" cap="none" spc="0" normalizeH="0" baseline="0" noProof="0" dirty="0">
                <a:ln>
                  <a:noFill/>
                </a:ln>
                <a:solidFill>
                  <a:srgbClr val="000000"/>
                </a:solidFill>
                <a:effectLst/>
                <a:uLnTx/>
                <a:uFillTx/>
                <a:latin typeface="萍方0" panose="020B0300000000000000" pitchFamily="34" charset="-122"/>
                <a:ea typeface="萍方0" panose="020B0300000000000000" pitchFamily="34" charset="-122"/>
                <a:cs typeface="+mn-cs"/>
              </a:rPr>
              <a:t>进口上市许可人：</a:t>
            </a:r>
            <a:r>
              <a:rPr kumimoji="0" lang="en-US" altLang="zh-CN" sz="1800" b="0" i="0" u="none" strike="noStrike" kern="1200" cap="none" spc="0" normalizeH="0" baseline="0" noProof="0" dirty="0">
                <a:ln>
                  <a:noFill/>
                </a:ln>
                <a:solidFill>
                  <a:srgbClr val="000000"/>
                </a:solidFill>
                <a:effectLst/>
                <a:uLnTx/>
                <a:uFillTx/>
                <a:latin typeface="萍方0" panose="020B0300000000000000" pitchFamily="34" charset="-122"/>
                <a:ea typeface="萍方0" panose="020B0300000000000000" pitchFamily="34" charset="-122"/>
                <a:cs typeface="+mn-cs"/>
              </a:rPr>
              <a:t>ITALFARMACO, S.A.</a:t>
            </a:r>
            <a:endParaRPr kumimoji="0" lang="zh-CN" altLang="en-US" sz="1800" b="0" i="0" u="none" strike="noStrike" kern="1200" cap="none" spc="0" normalizeH="0" baseline="0" noProof="0" dirty="0">
              <a:ln>
                <a:noFill/>
              </a:ln>
              <a:solidFill>
                <a:srgbClr val="000000"/>
              </a:solidFill>
              <a:effectLst/>
              <a:uLnTx/>
              <a:uFillTx/>
              <a:latin typeface="萍方0" panose="020B0300000000000000" pitchFamily="34" charset="-122"/>
              <a:ea typeface="萍方0" panose="020B0300000000000000" pitchFamily="34" charset="-122"/>
              <a:cs typeface="+mn-cs"/>
            </a:endParaRPr>
          </a:p>
        </p:txBody>
      </p:sp>
      <p:sp>
        <p:nvSpPr>
          <p:cNvPr id="8" name="文本框 7">
            <a:extLst>
              <a:ext uri="{FF2B5EF4-FFF2-40B4-BE49-F238E27FC236}">
                <a16:creationId xmlns:a16="http://schemas.microsoft.com/office/drawing/2014/main" id="{1200D619-151C-2F65-1767-A8AE0FFD9F3A}"/>
              </a:ext>
            </a:extLst>
          </p:cNvPr>
          <p:cNvSpPr txBox="1"/>
          <p:nvPr/>
        </p:nvSpPr>
        <p:spPr>
          <a:xfrm>
            <a:off x="761725" y="4377067"/>
            <a:ext cx="1066855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800" b="0" i="0" u="none" strike="noStrike" kern="1200" cap="none" spc="0" normalizeH="0" baseline="0" noProof="0" dirty="0">
                <a:ln>
                  <a:noFill/>
                </a:ln>
                <a:solidFill>
                  <a:srgbClr val="000000"/>
                </a:solidFill>
                <a:effectLst/>
                <a:uLnTx/>
                <a:uFillTx/>
                <a:latin typeface="萍方0" panose="020B0300000000000000" pitchFamily="34" charset="-122"/>
                <a:ea typeface="萍方0" panose="020B0300000000000000" pitchFamily="34" charset="-122"/>
                <a:cs typeface="+mn-cs"/>
              </a:rPr>
              <a:t>申报企业：广州兆科联发医药有限公司</a:t>
            </a:r>
          </a:p>
        </p:txBody>
      </p:sp>
    </p:spTree>
    <p:extLst>
      <p:ext uri="{BB962C8B-B14F-4D97-AF65-F5344CB8AC3E}">
        <p14:creationId xmlns:p14="http://schemas.microsoft.com/office/powerpoint/2010/main" val="37052569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863473" y="0"/>
            <a:ext cx="6040772" cy="708666"/>
          </a:xfrm>
        </p:spPr>
        <p:txBody>
          <a:bodyPr vert="horz" lIns="91440" tIns="45720" rIns="91440" bIns="45720" rtlCol="0" anchor="b">
            <a:normAutofit/>
          </a:bodyPr>
          <a:lstStyle/>
          <a:p>
            <a:pPr algn="ctr"/>
            <a:r>
              <a:rPr lang="en-US" altLang="zh-CN" sz="2800">
                <a:latin typeface="萍方粗" panose="020B0800000000000000" pitchFamily="34" charset="-122"/>
                <a:ea typeface="萍方粗" panose="020B0800000000000000" pitchFamily="34" charset="-122"/>
              </a:rPr>
              <a:t>5</a:t>
            </a:r>
            <a:r>
              <a:rPr lang="zh-CN" altLang="en-US" sz="2800">
                <a:latin typeface="萍方粗" panose="020B0800000000000000" pitchFamily="34" charset="-122"/>
                <a:ea typeface="萍方粗" panose="020B0800000000000000" pitchFamily="34" charset="-122"/>
              </a:rPr>
              <a:t>、</a:t>
            </a:r>
            <a:r>
              <a:rPr lang="zh-CN" altLang="en-US" sz="2800" dirty="0">
                <a:latin typeface="萍方粗" panose="020B0800000000000000" pitchFamily="34" charset="-122"/>
                <a:ea typeface="萍方粗" panose="020B0800000000000000" pitchFamily="34" charset="-122"/>
              </a:rPr>
              <a:t>公平性</a:t>
            </a:r>
          </a:p>
        </p:txBody>
      </p:sp>
      <p:sp>
        <p:nvSpPr>
          <p:cNvPr id="5" name="文本框 4">
            <a:extLst>
              <a:ext uri="{FF2B5EF4-FFF2-40B4-BE49-F238E27FC236}">
                <a16:creationId xmlns:a16="http://schemas.microsoft.com/office/drawing/2014/main" id="{A6B7DCF5-AF59-FB62-F5C0-40DB9EBA38D3}"/>
              </a:ext>
            </a:extLst>
          </p:cNvPr>
          <p:cNvSpPr txBox="1"/>
          <p:nvPr/>
        </p:nvSpPr>
        <p:spPr>
          <a:xfrm>
            <a:off x="1018381" y="806822"/>
            <a:ext cx="11849259" cy="400110"/>
          </a:xfrm>
          <a:prstGeom prst="rect">
            <a:avLst/>
          </a:prstGeom>
          <a:noFill/>
        </p:spPr>
        <p:txBody>
          <a:bodyPr wrap="square" rtlCol="0">
            <a:spAutoFit/>
          </a:bodyPr>
          <a:lstStyle/>
          <a:p>
            <a:pPr marL="0" indent="0" algn="just">
              <a:buNone/>
            </a:pPr>
            <a:r>
              <a:rPr lang="zh-CN" altLang="en-US" sz="2000" b="1" dirty="0">
                <a:latin typeface="萍方0" panose="020B0300000000000000" pitchFamily="34" charset="-122"/>
                <a:ea typeface="萍方0" panose="020B0300000000000000" pitchFamily="34" charset="-122"/>
              </a:rPr>
              <a:t>年发病患者总数：</a:t>
            </a:r>
            <a:endParaRPr lang="zh-CN" altLang="en-US" sz="2000" b="1" i="0" dirty="0">
              <a:solidFill>
                <a:srgbClr val="2E3033"/>
              </a:solidFill>
              <a:effectLst/>
              <a:latin typeface="萍方0" panose="020B0300000000000000" pitchFamily="34" charset="-122"/>
              <a:ea typeface="萍方0" panose="020B0300000000000000" pitchFamily="34" charset="-122"/>
            </a:endParaRPr>
          </a:p>
        </p:txBody>
      </p:sp>
      <p:sp>
        <p:nvSpPr>
          <p:cNvPr id="6" name="文本框 5">
            <a:extLst>
              <a:ext uri="{FF2B5EF4-FFF2-40B4-BE49-F238E27FC236}">
                <a16:creationId xmlns:a16="http://schemas.microsoft.com/office/drawing/2014/main" id="{62E9DEB9-ECEA-2FBE-6082-4900251BF6DA}"/>
              </a:ext>
            </a:extLst>
          </p:cNvPr>
          <p:cNvSpPr txBox="1"/>
          <p:nvPr/>
        </p:nvSpPr>
        <p:spPr>
          <a:xfrm>
            <a:off x="1527302" y="4317579"/>
            <a:ext cx="9994137" cy="1015663"/>
          </a:xfrm>
          <a:prstGeom prst="rect">
            <a:avLst/>
          </a:prstGeom>
          <a:noFill/>
        </p:spPr>
        <p:txBody>
          <a:bodyPr wrap="square">
            <a:spAutoFit/>
          </a:bodyPr>
          <a:lstStyle/>
          <a:p>
            <a:pPr algn="just"/>
            <a:r>
              <a:rPr lang="en-US" altLang="zh-CN" sz="2000" dirty="0">
                <a:latin typeface="仿宋" panose="02010609060101010101" pitchFamily="49" charset="-122"/>
                <a:ea typeface="仿宋" panose="02010609060101010101" pitchFamily="49" charset="-122"/>
              </a:rPr>
              <a:t>2012</a:t>
            </a:r>
            <a:r>
              <a:rPr lang="zh-CN" altLang="en-US" sz="2000" dirty="0">
                <a:latin typeface="仿宋" panose="02010609060101010101" pitchFamily="49" charset="-122"/>
                <a:ea typeface="仿宋" panose="02010609060101010101" pitchFamily="49" charset="-122"/>
              </a:rPr>
              <a:t>年出版了</a:t>
            </a:r>
            <a:r>
              <a:rPr lang="en-US" altLang="zh-CN" sz="2000" dirty="0">
                <a:latin typeface="仿宋" panose="02010609060101010101" pitchFamily="49" charset="-122"/>
                <a:ea typeface="仿宋" panose="02010609060101010101" pitchFamily="49" charset="-122"/>
              </a:rPr>
              <a:t>《</a:t>
            </a:r>
            <a:r>
              <a:rPr lang="zh-CN" altLang="en-US" sz="2000" dirty="0">
                <a:latin typeface="仿宋" panose="02010609060101010101" pitchFamily="49" charset="-122"/>
                <a:ea typeface="仿宋" panose="02010609060101010101" pitchFamily="49" charset="-122"/>
              </a:rPr>
              <a:t>中国肌萎缩侧索硬化诊断和治疗指南</a:t>
            </a:r>
            <a:r>
              <a:rPr lang="en-US" altLang="zh-CN" sz="2000" dirty="0">
                <a:latin typeface="仿宋" panose="02010609060101010101" pitchFamily="49" charset="-122"/>
                <a:ea typeface="仿宋" panose="02010609060101010101" pitchFamily="49" charset="-122"/>
              </a:rPr>
              <a:t>》</a:t>
            </a:r>
            <a:r>
              <a:rPr lang="zh-CN" altLang="en-US" sz="2000" dirty="0">
                <a:latin typeface="仿宋" panose="02010609060101010101" pitchFamily="49" charset="-122"/>
                <a:ea typeface="仿宋" panose="02010609060101010101" pitchFamily="49" charset="-122"/>
              </a:rPr>
              <a:t>，目前对该类疾病能够做到精确诊断和治疗；肌萎缩侧索硬化患者人群数量少，对这类患者大部分会登记管理；利鲁唑口服混悬液说明书的适应症只有肌萎缩侧索硬化一种疾病，不存在临床滥用问题。</a:t>
            </a:r>
          </a:p>
        </p:txBody>
      </p:sp>
      <p:sp>
        <p:nvSpPr>
          <p:cNvPr id="7" name="文本框 6">
            <a:extLst>
              <a:ext uri="{FF2B5EF4-FFF2-40B4-BE49-F238E27FC236}">
                <a16:creationId xmlns:a16="http://schemas.microsoft.com/office/drawing/2014/main" id="{3CE950A5-D001-A9CB-C80B-47BC810A2337}"/>
              </a:ext>
            </a:extLst>
          </p:cNvPr>
          <p:cNvSpPr txBox="1"/>
          <p:nvPr/>
        </p:nvSpPr>
        <p:spPr>
          <a:xfrm>
            <a:off x="1667933" y="1287393"/>
            <a:ext cx="8201525" cy="400110"/>
          </a:xfrm>
          <a:prstGeom prst="rect">
            <a:avLst/>
          </a:prstGeom>
          <a:noFill/>
        </p:spPr>
        <p:txBody>
          <a:bodyPr wrap="square">
            <a:spAutoFit/>
          </a:bodyPr>
          <a:lstStyle/>
          <a:p>
            <a:pPr marL="0" indent="0" algn="just">
              <a:buNone/>
            </a:pPr>
            <a:r>
              <a:rPr lang="zh-CN" altLang="en-US" sz="2000" dirty="0">
                <a:latin typeface="仿宋" panose="02010609060101010101" pitchFamily="49" charset="-122"/>
                <a:ea typeface="仿宋" panose="02010609060101010101" pitchFamily="49" charset="-122"/>
              </a:rPr>
              <a:t>年发病人数：</a:t>
            </a:r>
            <a:r>
              <a:rPr lang="en-US" altLang="zh-CN" sz="2000" dirty="0">
                <a:latin typeface="仿宋" panose="02010609060101010101" pitchFamily="49" charset="-122"/>
                <a:ea typeface="仿宋" panose="02010609060101010101" pitchFamily="49" charset="-122"/>
              </a:rPr>
              <a:t>22,680</a:t>
            </a:r>
            <a:r>
              <a:rPr lang="zh-CN" altLang="en-US" sz="2000" dirty="0">
                <a:latin typeface="仿宋" panose="02010609060101010101" pitchFamily="49" charset="-122"/>
                <a:ea typeface="仿宋" panose="02010609060101010101" pitchFamily="49" charset="-122"/>
              </a:rPr>
              <a:t>人，患病人数：</a:t>
            </a:r>
            <a:r>
              <a:rPr lang="en-US" altLang="zh-CN" sz="2000" dirty="0">
                <a:latin typeface="仿宋" panose="02010609060101010101" pitchFamily="49" charset="-122"/>
                <a:ea typeface="仿宋" panose="02010609060101010101" pitchFamily="49" charset="-122"/>
              </a:rPr>
              <a:t>41,580</a:t>
            </a:r>
            <a:r>
              <a:rPr lang="zh-CN" altLang="en-US" sz="2000" dirty="0">
                <a:latin typeface="仿宋" panose="02010609060101010101" pitchFamily="49" charset="-122"/>
                <a:ea typeface="仿宋" panose="02010609060101010101" pitchFamily="49" charset="-122"/>
              </a:rPr>
              <a:t>人；</a:t>
            </a:r>
            <a:r>
              <a:rPr lang="en-US" altLang="zh-CN" sz="2000" baseline="30000" dirty="0">
                <a:latin typeface="仿宋" panose="02010609060101010101" pitchFamily="49" charset="-122"/>
                <a:ea typeface="仿宋" panose="02010609060101010101" pitchFamily="49" charset="-122"/>
              </a:rPr>
              <a:t>1</a:t>
            </a:r>
          </a:p>
        </p:txBody>
      </p:sp>
      <p:sp>
        <p:nvSpPr>
          <p:cNvPr id="8" name="文本框 7">
            <a:extLst>
              <a:ext uri="{FF2B5EF4-FFF2-40B4-BE49-F238E27FC236}">
                <a16:creationId xmlns:a16="http://schemas.microsoft.com/office/drawing/2014/main" id="{F5BF6EAA-3466-980B-C37F-DD51F07583A4}"/>
              </a:ext>
            </a:extLst>
          </p:cNvPr>
          <p:cNvSpPr txBox="1"/>
          <p:nvPr/>
        </p:nvSpPr>
        <p:spPr>
          <a:xfrm>
            <a:off x="1000442" y="1789205"/>
            <a:ext cx="8129846" cy="400110"/>
          </a:xfrm>
          <a:prstGeom prst="rect">
            <a:avLst/>
          </a:prstGeom>
          <a:noFill/>
        </p:spPr>
        <p:txBody>
          <a:bodyPr wrap="square">
            <a:spAutoFit/>
          </a:bodyPr>
          <a:lstStyle/>
          <a:p>
            <a:pPr algn="just"/>
            <a:r>
              <a:rPr lang="zh-CN" altLang="en-US" sz="2000" b="1" i="0" dirty="0">
                <a:solidFill>
                  <a:srgbClr val="2E3033"/>
                </a:solidFill>
                <a:effectLst/>
                <a:latin typeface="萍方0" panose="020B0300000000000000" pitchFamily="34" charset="-122"/>
                <a:ea typeface="萍方0" panose="020B0300000000000000" pitchFamily="34" charset="-122"/>
              </a:rPr>
              <a:t>弥补药品目录短板：</a:t>
            </a:r>
            <a:endParaRPr lang="zh-CN" altLang="en-US" sz="2000" b="1" dirty="0">
              <a:latin typeface="萍方0" panose="020B0300000000000000" pitchFamily="34" charset="-122"/>
              <a:ea typeface="萍方0" panose="020B0300000000000000" pitchFamily="34" charset="-122"/>
            </a:endParaRPr>
          </a:p>
        </p:txBody>
      </p:sp>
      <p:sp>
        <p:nvSpPr>
          <p:cNvPr id="9" name="文本框 8">
            <a:extLst>
              <a:ext uri="{FF2B5EF4-FFF2-40B4-BE49-F238E27FC236}">
                <a16:creationId xmlns:a16="http://schemas.microsoft.com/office/drawing/2014/main" id="{A9610385-1200-219A-C877-2337A5CF23CD}"/>
              </a:ext>
            </a:extLst>
          </p:cNvPr>
          <p:cNvSpPr txBox="1"/>
          <p:nvPr/>
        </p:nvSpPr>
        <p:spPr>
          <a:xfrm>
            <a:off x="1527302" y="2228054"/>
            <a:ext cx="9919062" cy="1631216"/>
          </a:xfrm>
          <a:prstGeom prst="rect">
            <a:avLst/>
          </a:prstGeom>
          <a:noFill/>
        </p:spPr>
        <p:txBody>
          <a:bodyPr wrap="square">
            <a:spAutoFit/>
          </a:bodyPr>
          <a:lstStyle/>
          <a:p>
            <a:pPr algn="just"/>
            <a:r>
              <a:rPr lang="zh-CN" altLang="en-US" sz="2000" dirty="0">
                <a:latin typeface="仿宋" panose="02010609060101010101" pitchFamily="49" charset="-122"/>
                <a:ea typeface="仿宋" panose="02010609060101010101" pitchFamily="49" charset="-122"/>
              </a:rPr>
              <a:t>肌萎缩侧索硬化症患者，在病情</a:t>
            </a:r>
            <a:r>
              <a:rPr lang="zh-CN" altLang="zh-CN" sz="2000" dirty="0">
                <a:latin typeface="仿宋" panose="02010609060101010101" pitchFamily="49" charset="-122"/>
                <a:ea typeface="仿宋" panose="02010609060101010101" pitchFamily="49" charset="-122"/>
              </a:rPr>
              <a:t>进展过程中会出现吞咽困难或行经皮内窥镜胃造口术</a:t>
            </a:r>
            <a:r>
              <a:rPr lang="en-US" altLang="zh-CN" sz="2000" dirty="0">
                <a:latin typeface="仿宋" panose="02010609060101010101" pitchFamily="49" charset="-122"/>
                <a:ea typeface="仿宋" panose="02010609060101010101" pitchFamily="49" charset="-122"/>
              </a:rPr>
              <a:t>(PEG)</a:t>
            </a:r>
            <a:r>
              <a:rPr lang="zh-CN" altLang="zh-CN" sz="2000" dirty="0">
                <a:latin typeface="仿宋" panose="02010609060101010101" pitchFamily="49" charset="-122"/>
                <a:ea typeface="仿宋" panose="02010609060101010101" pitchFamily="49" charset="-122"/>
              </a:rPr>
              <a:t>的情况，</a:t>
            </a:r>
            <a:r>
              <a:rPr lang="zh-CN" altLang="en-US" sz="2000" dirty="0">
                <a:latin typeface="仿宋" panose="02010609060101010101" pitchFamily="49" charset="-122"/>
                <a:ea typeface="仿宋" panose="02010609060101010101" pitchFamily="49" charset="-122"/>
              </a:rPr>
              <a:t>而目前进入医保的药品是利鲁唑片剂和胶囊剂，就</a:t>
            </a:r>
            <a:r>
              <a:rPr lang="zh-CN" altLang="zh-CN" sz="2000" dirty="0">
                <a:latin typeface="仿宋" panose="02010609060101010101" pitchFamily="49" charset="-122"/>
                <a:ea typeface="仿宋" panose="02010609060101010101" pitchFamily="49" charset="-122"/>
              </a:rPr>
              <a:t>存在着给药困难或者改变药品性状（研碎药片）的给药方式，</a:t>
            </a:r>
            <a:r>
              <a:rPr lang="zh-CN" altLang="en-US" sz="2000" dirty="0">
                <a:latin typeface="仿宋" panose="02010609060101010101" pitchFamily="49" charset="-122"/>
                <a:ea typeface="仿宋" panose="02010609060101010101" pitchFamily="49" charset="-122"/>
              </a:rPr>
              <a:t>利鲁唑口服混悬液目前是唯一的水性混悬液剂型，并且获得中国专利，解决了以上患者的给药困难问题，使患者能够得到更充分的治疗。</a:t>
            </a:r>
            <a:endParaRPr lang="en-US" altLang="zh-CN" sz="2000" dirty="0">
              <a:latin typeface="仿宋" panose="02010609060101010101" pitchFamily="49" charset="-122"/>
              <a:ea typeface="仿宋" panose="02010609060101010101" pitchFamily="49" charset="-122"/>
            </a:endParaRPr>
          </a:p>
        </p:txBody>
      </p:sp>
      <p:sp>
        <p:nvSpPr>
          <p:cNvPr id="10" name="文本框 9">
            <a:extLst>
              <a:ext uri="{FF2B5EF4-FFF2-40B4-BE49-F238E27FC236}">
                <a16:creationId xmlns:a16="http://schemas.microsoft.com/office/drawing/2014/main" id="{BE38DAA5-9EC1-F37F-26F7-C3F0CF4B1955}"/>
              </a:ext>
            </a:extLst>
          </p:cNvPr>
          <p:cNvSpPr txBox="1"/>
          <p:nvPr/>
        </p:nvSpPr>
        <p:spPr>
          <a:xfrm>
            <a:off x="1018381" y="3898009"/>
            <a:ext cx="8129846" cy="400110"/>
          </a:xfrm>
          <a:prstGeom prst="rect">
            <a:avLst/>
          </a:prstGeom>
          <a:noFill/>
        </p:spPr>
        <p:txBody>
          <a:bodyPr wrap="square">
            <a:spAutoFit/>
          </a:bodyPr>
          <a:lstStyle/>
          <a:p>
            <a:pPr algn="just"/>
            <a:r>
              <a:rPr lang="zh-CN" altLang="en-US" sz="2000" b="1" dirty="0">
                <a:solidFill>
                  <a:srgbClr val="2E3033"/>
                </a:solidFill>
                <a:latin typeface="萍方0" panose="020B0300000000000000" pitchFamily="34" charset="-122"/>
                <a:ea typeface="萍方0" panose="020B0300000000000000" pitchFamily="34" charset="-122"/>
              </a:rPr>
              <a:t>临床管理难度：</a:t>
            </a:r>
            <a:endParaRPr lang="en-US" altLang="zh-CN" sz="2000" b="1" dirty="0">
              <a:solidFill>
                <a:srgbClr val="2E3033"/>
              </a:solidFill>
              <a:latin typeface="萍方0" panose="020B0300000000000000" pitchFamily="34" charset="-122"/>
              <a:ea typeface="萍方0" panose="020B0300000000000000" pitchFamily="34" charset="-122"/>
            </a:endParaRPr>
          </a:p>
        </p:txBody>
      </p:sp>
      <p:sp>
        <p:nvSpPr>
          <p:cNvPr id="11" name="文本框 10">
            <a:extLst>
              <a:ext uri="{FF2B5EF4-FFF2-40B4-BE49-F238E27FC236}">
                <a16:creationId xmlns:a16="http://schemas.microsoft.com/office/drawing/2014/main" id="{E3FECB60-1791-6B7A-E6C6-E5D4AD27690C}"/>
              </a:ext>
            </a:extLst>
          </p:cNvPr>
          <p:cNvSpPr txBox="1"/>
          <p:nvPr/>
        </p:nvSpPr>
        <p:spPr>
          <a:xfrm>
            <a:off x="137160" y="5919765"/>
            <a:ext cx="11496040" cy="215444"/>
          </a:xfrm>
          <a:prstGeom prst="rect">
            <a:avLst/>
          </a:prstGeom>
          <a:noFill/>
        </p:spPr>
        <p:txBody>
          <a:bodyPr wrap="square">
            <a:spAutoFit/>
          </a:bodyPr>
          <a:lstStyle/>
          <a:p>
            <a:r>
              <a:rPr lang="en-US" altLang="zh-CN" sz="800" dirty="0">
                <a:latin typeface="仿宋" panose="02010609060101010101" pitchFamily="49" charset="-122"/>
                <a:ea typeface="仿宋" panose="02010609060101010101" pitchFamily="49" charset="-122"/>
              </a:rPr>
              <a:t> Global variation in prevalence and incidence of amyotrophic lateral sclerosis: a systematic review and meta-analysis. Journal of Neurology volume 267, pages944–953 (2020)</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5"/>
          <p:cNvSpPr txBox="1"/>
          <p:nvPr/>
        </p:nvSpPr>
        <p:spPr>
          <a:xfrm>
            <a:off x="3667683" y="2127598"/>
            <a:ext cx="2339102" cy="523220"/>
          </a:xfrm>
          <a:prstGeom prst="rect">
            <a:avLst/>
          </a:prstGeom>
          <a:noFill/>
        </p:spPr>
        <p:txBody>
          <a:bodyPr wrap="none" rtlCol="0">
            <a:spAutoFit/>
          </a:bodyPr>
          <a:lstStyle/>
          <a:p>
            <a:pPr algn="ctr"/>
            <a:r>
              <a:rPr lang="zh-CN" altLang="en-US" sz="2800" b="1" dirty="0">
                <a:solidFill>
                  <a:schemeClr val="tx1">
                    <a:lumMod val="75000"/>
                    <a:lumOff val="25000"/>
                  </a:schemeClr>
                </a:solidFill>
                <a:latin typeface="萍方0" panose="020B0300000000000000" pitchFamily="34" charset="-122"/>
                <a:ea typeface="萍方0" panose="020B0300000000000000" pitchFamily="34" charset="-122"/>
              </a:rPr>
              <a:t>药物基本信息</a:t>
            </a:r>
            <a:endParaRPr lang="zh-CN" altLang="en-US" sz="2800" dirty="0">
              <a:solidFill>
                <a:schemeClr val="tx1">
                  <a:lumMod val="75000"/>
                  <a:lumOff val="25000"/>
                </a:schemeClr>
              </a:solidFill>
              <a:latin typeface="萍方0" panose="020B0300000000000000" pitchFamily="34" charset="-122"/>
              <a:ea typeface="萍方0" panose="020B0300000000000000" pitchFamily="34" charset="-122"/>
            </a:endParaRPr>
          </a:p>
        </p:txBody>
      </p:sp>
      <p:sp>
        <p:nvSpPr>
          <p:cNvPr id="5" name="TextBox 39"/>
          <p:cNvSpPr txBox="1"/>
          <p:nvPr/>
        </p:nvSpPr>
        <p:spPr>
          <a:xfrm>
            <a:off x="3713635" y="2985299"/>
            <a:ext cx="1261884" cy="523220"/>
          </a:xfrm>
          <a:prstGeom prst="rect">
            <a:avLst/>
          </a:prstGeom>
          <a:noFill/>
        </p:spPr>
        <p:txBody>
          <a:bodyPr wrap="none" rtlCol="0">
            <a:spAutoFit/>
          </a:bodyPr>
          <a:lstStyle/>
          <a:p>
            <a:pPr algn="ctr"/>
            <a:r>
              <a:rPr lang="zh-CN" altLang="en-US" sz="2800" b="1" dirty="0">
                <a:solidFill>
                  <a:schemeClr val="tx1">
                    <a:lumMod val="75000"/>
                    <a:lumOff val="25000"/>
                  </a:schemeClr>
                </a:solidFill>
                <a:latin typeface="萍方0" panose="020B0300000000000000" pitchFamily="34" charset="-122"/>
                <a:ea typeface="萍方0" panose="020B0300000000000000" pitchFamily="34" charset="-122"/>
              </a:rPr>
              <a:t>有效性</a:t>
            </a:r>
            <a:endParaRPr lang="zh-CN" altLang="en-US" sz="2800" dirty="0">
              <a:solidFill>
                <a:schemeClr val="tx1">
                  <a:lumMod val="75000"/>
                  <a:lumOff val="25000"/>
                </a:schemeClr>
              </a:solidFill>
              <a:latin typeface="萍方0" panose="020B0300000000000000" pitchFamily="34" charset="-122"/>
              <a:ea typeface="萍方0" panose="020B0300000000000000" pitchFamily="34" charset="-122"/>
            </a:endParaRPr>
          </a:p>
        </p:txBody>
      </p:sp>
      <p:sp>
        <p:nvSpPr>
          <p:cNvPr id="6" name="TextBox 43"/>
          <p:cNvSpPr txBox="1"/>
          <p:nvPr/>
        </p:nvSpPr>
        <p:spPr>
          <a:xfrm>
            <a:off x="7255916" y="3039551"/>
            <a:ext cx="1261884" cy="523220"/>
          </a:xfrm>
          <a:prstGeom prst="rect">
            <a:avLst/>
          </a:prstGeom>
          <a:noFill/>
        </p:spPr>
        <p:txBody>
          <a:bodyPr wrap="square" rtlCol="0">
            <a:spAutoFit/>
          </a:bodyPr>
          <a:lstStyle/>
          <a:p>
            <a:pPr algn="ctr"/>
            <a:r>
              <a:rPr lang="zh-CN" altLang="en-US" sz="2800" b="1" dirty="0">
                <a:solidFill>
                  <a:schemeClr val="tx1">
                    <a:lumMod val="75000"/>
                    <a:lumOff val="25000"/>
                  </a:schemeClr>
                </a:solidFill>
                <a:latin typeface="萍方0" panose="020B0300000000000000" pitchFamily="34" charset="-122"/>
                <a:ea typeface="萍方0" panose="020B0300000000000000" pitchFamily="34" charset="-122"/>
              </a:rPr>
              <a:t>创新性</a:t>
            </a:r>
            <a:endParaRPr lang="zh-CN" altLang="en-US" sz="2800" dirty="0">
              <a:solidFill>
                <a:schemeClr val="tx1">
                  <a:lumMod val="75000"/>
                  <a:lumOff val="25000"/>
                </a:schemeClr>
              </a:solidFill>
              <a:latin typeface="萍方0" panose="020B0300000000000000" pitchFamily="34" charset="-122"/>
              <a:ea typeface="萍方0" panose="020B0300000000000000" pitchFamily="34" charset="-122"/>
            </a:endParaRPr>
          </a:p>
        </p:txBody>
      </p:sp>
      <p:cxnSp>
        <p:nvCxnSpPr>
          <p:cNvPr id="7" name="直接连接符 10"/>
          <p:cNvCxnSpPr>
            <a:cxnSpLocks/>
          </p:cNvCxnSpPr>
          <p:nvPr/>
        </p:nvCxnSpPr>
        <p:spPr>
          <a:xfrm>
            <a:off x="3739691" y="2650907"/>
            <a:ext cx="1820854" cy="1815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8" name="直接连接符 11"/>
          <p:cNvCxnSpPr/>
          <p:nvPr/>
        </p:nvCxnSpPr>
        <p:spPr>
          <a:xfrm>
            <a:off x="3739691" y="3553702"/>
            <a:ext cx="1785684"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9" name="直接连接符 12"/>
          <p:cNvCxnSpPr/>
          <p:nvPr/>
        </p:nvCxnSpPr>
        <p:spPr>
          <a:xfrm>
            <a:off x="3739691" y="4438346"/>
            <a:ext cx="1785684"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11" name="组合 10"/>
          <p:cNvGrpSpPr/>
          <p:nvPr/>
        </p:nvGrpSpPr>
        <p:grpSpPr>
          <a:xfrm>
            <a:off x="2658502" y="1814992"/>
            <a:ext cx="917647" cy="1057954"/>
            <a:chOff x="4231809" y="1009798"/>
            <a:chExt cx="570731" cy="657995"/>
          </a:xfrm>
        </p:grpSpPr>
        <p:grpSp>
          <p:nvGrpSpPr>
            <p:cNvPr id="12" name="组合 11"/>
            <p:cNvGrpSpPr/>
            <p:nvPr/>
          </p:nvGrpSpPr>
          <p:grpSpPr>
            <a:xfrm>
              <a:off x="4231809" y="1009798"/>
              <a:ext cx="570731" cy="657995"/>
              <a:chOff x="4067944" y="489262"/>
              <a:chExt cx="1375279" cy="1585559"/>
            </a:xfrm>
          </p:grpSpPr>
          <p:sp>
            <p:nvSpPr>
              <p:cNvPr id="14" name="Flowchart: Decision 78"/>
              <p:cNvSpPr/>
              <p:nvPr/>
            </p:nvSpPr>
            <p:spPr>
              <a:xfrm>
                <a:off x="4067944" y="489262"/>
                <a:ext cx="1375279" cy="1375279"/>
              </a:xfrm>
              <a:prstGeom prst="flowChartDecision">
                <a:avLst/>
              </a:prstGeom>
              <a:gradFill>
                <a:gsLst>
                  <a:gs pos="35000">
                    <a:srgbClr val="09AEC4"/>
                  </a:gs>
                  <a:gs pos="100000">
                    <a:srgbClr val="45C87C"/>
                  </a:gs>
                </a:gsLst>
                <a:lin ang="18900000" scaled="1"/>
              </a:gra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200">
                  <a:solidFill>
                    <a:srgbClr val="09AEC4"/>
                  </a:solidFill>
                  <a:latin typeface="萍方0" panose="020B0300000000000000" pitchFamily="34" charset="-122"/>
                  <a:ea typeface="萍方0" panose="020B0300000000000000" pitchFamily="34" charset="-122"/>
                </a:endParaRPr>
              </a:p>
            </p:txBody>
          </p:sp>
          <p:sp>
            <p:nvSpPr>
              <p:cNvPr id="15" name="Flowchart: Decision 79"/>
              <p:cNvSpPr/>
              <p:nvPr/>
            </p:nvSpPr>
            <p:spPr>
              <a:xfrm>
                <a:off x="4067944" y="699542"/>
                <a:ext cx="1375279" cy="1375279"/>
              </a:xfrm>
              <a:prstGeom prst="flowChartDecision">
                <a:avLst/>
              </a:prstGeom>
              <a:solidFill>
                <a:schemeClr val="bg1">
                  <a:lumMod val="95000"/>
                </a:schemeClr>
              </a:solidFill>
              <a:ln>
                <a:solidFill>
                  <a:schemeClr val="bg1">
                    <a:lumMod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200" dirty="0">
                  <a:solidFill>
                    <a:srgbClr val="09AEC4"/>
                  </a:solidFill>
                  <a:latin typeface="萍方0" panose="020B0300000000000000" pitchFamily="34" charset="-122"/>
                  <a:ea typeface="萍方0" panose="020B0300000000000000" pitchFamily="34" charset="-122"/>
                </a:endParaRPr>
              </a:p>
            </p:txBody>
          </p:sp>
        </p:grpSp>
        <p:sp>
          <p:nvSpPr>
            <p:cNvPr id="13" name="TextBox 12"/>
            <p:cNvSpPr txBox="1"/>
            <p:nvPr/>
          </p:nvSpPr>
          <p:spPr>
            <a:xfrm>
              <a:off x="4319445" y="1151468"/>
              <a:ext cx="380052" cy="363701"/>
            </a:xfrm>
            <a:prstGeom prst="rect">
              <a:avLst/>
            </a:prstGeom>
            <a:noFill/>
          </p:spPr>
          <p:txBody>
            <a:bodyPr wrap="none" rtlCol="0" anchor="ctr">
              <a:spAutoFit/>
            </a:bodyPr>
            <a:lstStyle/>
            <a:p>
              <a:pPr algn="ctr"/>
              <a:r>
                <a:rPr lang="en-US" altLang="zh-CN" sz="3200" b="1" dirty="0">
                  <a:solidFill>
                    <a:srgbClr val="09AEC4"/>
                  </a:solidFill>
                  <a:latin typeface="萍方0" panose="020B0300000000000000" pitchFamily="34" charset="-122"/>
                  <a:ea typeface="萍方0" panose="020B0300000000000000" pitchFamily="34" charset="-122"/>
                </a:rPr>
                <a:t>01</a:t>
              </a:r>
              <a:endParaRPr lang="zh-CN" altLang="en-US" sz="3200" b="1" dirty="0">
                <a:solidFill>
                  <a:srgbClr val="09AEC4"/>
                </a:solidFill>
                <a:latin typeface="萍方0" panose="020B0300000000000000" pitchFamily="34" charset="-122"/>
                <a:ea typeface="萍方0" panose="020B0300000000000000" pitchFamily="34" charset="-122"/>
              </a:endParaRPr>
            </a:p>
          </p:txBody>
        </p:sp>
      </p:grpSp>
      <p:grpSp>
        <p:nvGrpSpPr>
          <p:cNvPr id="16" name="组合 15"/>
          <p:cNvGrpSpPr/>
          <p:nvPr/>
        </p:nvGrpSpPr>
        <p:grpSpPr>
          <a:xfrm>
            <a:off x="2658502" y="2808338"/>
            <a:ext cx="917647" cy="1057954"/>
            <a:chOff x="4231809" y="1692397"/>
            <a:chExt cx="570731" cy="657995"/>
          </a:xfrm>
        </p:grpSpPr>
        <p:grpSp>
          <p:nvGrpSpPr>
            <p:cNvPr id="17" name="组合 16"/>
            <p:cNvGrpSpPr/>
            <p:nvPr/>
          </p:nvGrpSpPr>
          <p:grpSpPr>
            <a:xfrm>
              <a:off x="4231809" y="1692397"/>
              <a:ext cx="570731" cy="657995"/>
              <a:chOff x="4067944" y="489262"/>
              <a:chExt cx="1375279" cy="1585559"/>
            </a:xfrm>
          </p:grpSpPr>
          <p:sp>
            <p:nvSpPr>
              <p:cNvPr id="19" name="Flowchart: Decision 78"/>
              <p:cNvSpPr/>
              <p:nvPr/>
            </p:nvSpPr>
            <p:spPr>
              <a:xfrm>
                <a:off x="4067944" y="489262"/>
                <a:ext cx="1375279" cy="1375279"/>
              </a:xfrm>
              <a:prstGeom prst="flowChartDecision">
                <a:avLst/>
              </a:prstGeom>
              <a:gradFill>
                <a:gsLst>
                  <a:gs pos="35000">
                    <a:srgbClr val="09AEC4"/>
                  </a:gs>
                  <a:gs pos="100000">
                    <a:srgbClr val="45C87C"/>
                  </a:gs>
                </a:gsLst>
                <a:lin ang="18900000" scaled="1"/>
              </a:gra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200">
                  <a:solidFill>
                    <a:srgbClr val="09AEC4"/>
                  </a:solidFill>
                  <a:latin typeface="萍方0" panose="020B0300000000000000" pitchFamily="34" charset="-122"/>
                  <a:ea typeface="萍方0" panose="020B0300000000000000" pitchFamily="34" charset="-122"/>
                </a:endParaRPr>
              </a:p>
            </p:txBody>
          </p:sp>
          <p:sp>
            <p:nvSpPr>
              <p:cNvPr id="20" name="Flowchart: Decision 79"/>
              <p:cNvSpPr/>
              <p:nvPr/>
            </p:nvSpPr>
            <p:spPr>
              <a:xfrm>
                <a:off x="4067944" y="699542"/>
                <a:ext cx="1375279" cy="1375279"/>
              </a:xfrm>
              <a:prstGeom prst="flowChartDecision">
                <a:avLst/>
              </a:prstGeom>
              <a:solidFill>
                <a:schemeClr val="bg1">
                  <a:lumMod val="95000"/>
                </a:schemeClr>
              </a:solidFill>
              <a:ln>
                <a:solidFill>
                  <a:schemeClr val="bg1">
                    <a:lumMod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200">
                  <a:solidFill>
                    <a:srgbClr val="09AEC4"/>
                  </a:solidFill>
                  <a:latin typeface="萍方0" panose="020B0300000000000000" pitchFamily="34" charset="-122"/>
                  <a:ea typeface="萍方0" panose="020B0300000000000000" pitchFamily="34" charset="-122"/>
                </a:endParaRPr>
              </a:p>
            </p:txBody>
          </p:sp>
        </p:grpSp>
        <p:sp>
          <p:nvSpPr>
            <p:cNvPr id="18" name="TextBox 61"/>
            <p:cNvSpPr txBox="1"/>
            <p:nvPr/>
          </p:nvSpPr>
          <p:spPr>
            <a:xfrm>
              <a:off x="4299007" y="1855545"/>
              <a:ext cx="420929" cy="363701"/>
            </a:xfrm>
            <a:prstGeom prst="rect">
              <a:avLst/>
            </a:prstGeom>
            <a:noFill/>
          </p:spPr>
          <p:txBody>
            <a:bodyPr wrap="none" rtlCol="0" anchor="ctr">
              <a:spAutoFit/>
            </a:bodyPr>
            <a:lstStyle/>
            <a:p>
              <a:pPr algn="ctr"/>
              <a:r>
                <a:rPr lang="en-US" altLang="zh-CN" sz="3200" b="1" dirty="0">
                  <a:solidFill>
                    <a:srgbClr val="09AEC4"/>
                  </a:solidFill>
                  <a:latin typeface="萍方0" panose="020B0300000000000000" pitchFamily="34" charset="-122"/>
                  <a:ea typeface="萍方0" panose="020B0300000000000000" pitchFamily="34" charset="-122"/>
                </a:rPr>
                <a:t>03</a:t>
              </a:r>
              <a:endParaRPr lang="zh-CN" altLang="en-US" sz="3200" b="1" dirty="0">
                <a:solidFill>
                  <a:srgbClr val="09AEC4"/>
                </a:solidFill>
                <a:latin typeface="萍方0" panose="020B0300000000000000" pitchFamily="34" charset="-122"/>
                <a:ea typeface="萍方0" panose="020B0300000000000000" pitchFamily="34" charset="-122"/>
              </a:endParaRPr>
            </a:p>
          </p:txBody>
        </p:sp>
      </p:grpSp>
      <p:grpSp>
        <p:nvGrpSpPr>
          <p:cNvPr id="21" name="组合 20"/>
          <p:cNvGrpSpPr/>
          <p:nvPr/>
        </p:nvGrpSpPr>
        <p:grpSpPr>
          <a:xfrm>
            <a:off x="2658502" y="3801684"/>
            <a:ext cx="917647" cy="1057954"/>
            <a:chOff x="4231809" y="2366292"/>
            <a:chExt cx="570731" cy="657995"/>
          </a:xfrm>
        </p:grpSpPr>
        <p:grpSp>
          <p:nvGrpSpPr>
            <p:cNvPr id="22" name="组合 21"/>
            <p:cNvGrpSpPr/>
            <p:nvPr/>
          </p:nvGrpSpPr>
          <p:grpSpPr>
            <a:xfrm>
              <a:off x="4231809" y="2366292"/>
              <a:ext cx="570731" cy="657995"/>
              <a:chOff x="4067944" y="489262"/>
              <a:chExt cx="1375279" cy="1585559"/>
            </a:xfrm>
          </p:grpSpPr>
          <p:sp>
            <p:nvSpPr>
              <p:cNvPr id="24" name="Flowchart: Decision 78"/>
              <p:cNvSpPr/>
              <p:nvPr/>
            </p:nvSpPr>
            <p:spPr>
              <a:xfrm>
                <a:off x="4067944" y="489262"/>
                <a:ext cx="1375279" cy="1375279"/>
              </a:xfrm>
              <a:prstGeom prst="flowChartDecision">
                <a:avLst/>
              </a:prstGeom>
              <a:gradFill>
                <a:gsLst>
                  <a:gs pos="35000">
                    <a:srgbClr val="09AEC4"/>
                  </a:gs>
                  <a:gs pos="100000">
                    <a:srgbClr val="45C87C"/>
                  </a:gs>
                </a:gsLst>
                <a:lin ang="18900000" scaled="1"/>
              </a:gra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200">
                  <a:solidFill>
                    <a:srgbClr val="09AEC4"/>
                  </a:solidFill>
                  <a:latin typeface="萍方0" panose="020B0300000000000000" pitchFamily="34" charset="-122"/>
                  <a:ea typeface="萍方0" panose="020B0300000000000000" pitchFamily="34" charset="-122"/>
                </a:endParaRPr>
              </a:p>
            </p:txBody>
          </p:sp>
          <p:sp>
            <p:nvSpPr>
              <p:cNvPr id="25" name="Flowchart: Decision 79"/>
              <p:cNvSpPr/>
              <p:nvPr/>
            </p:nvSpPr>
            <p:spPr>
              <a:xfrm>
                <a:off x="4067944" y="699542"/>
                <a:ext cx="1375279" cy="1375279"/>
              </a:xfrm>
              <a:prstGeom prst="flowChartDecision">
                <a:avLst/>
              </a:prstGeom>
              <a:solidFill>
                <a:schemeClr val="bg1">
                  <a:lumMod val="95000"/>
                </a:schemeClr>
              </a:solidFill>
              <a:ln>
                <a:solidFill>
                  <a:schemeClr val="bg1">
                    <a:lumMod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200">
                  <a:solidFill>
                    <a:srgbClr val="09AEC4"/>
                  </a:solidFill>
                  <a:latin typeface="萍方0" panose="020B0300000000000000" pitchFamily="34" charset="-122"/>
                  <a:ea typeface="萍方0" panose="020B0300000000000000" pitchFamily="34" charset="-122"/>
                </a:endParaRPr>
              </a:p>
            </p:txBody>
          </p:sp>
        </p:grpSp>
        <p:sp>
          <p:nvSpPr>
            <p:cNvPr id="23" name="TextBox 63"/>
            <p:cNvSpPr txBox="1"/>
            <p:nvPr/>
          </p:nvSpPr>
          <p:spPr>
            <a:xfrm>
              <a:off x="4299007" y="2531445"/>
              <a:ext cx="420929" cy="363701"/>
            </a:xfrm>
            <a:prstGeom prst="rect">
              <a:avLst/>
            </a:prstGeom>
            <a:noFill/>
          </p:spPr>
          <p:txBody>
            <a:bodyPr wrap="none" rtlCol="0" anchor="ctr">
              <a:spAutoFit/>
            </a:bodyPr>
            <a:lstStyle/>
            <a:p>
              <a:pPr algn="ctr"/>
              <a:r>
                <a:rPr lang="en-US" altLang="zh-CN" sz="3200" b="1" dirty="0">
                  <a:solidFill>
                    <a:srgbClr val="09AEC4"/>
                  </a:solidFill>
                  <a:latin typeface="萍方0" panose="020B0300000000000000" pitchFamily="34" charset="-122"/>
                  <a:ea typeface="萍方0" panose="020B0300000000000000" pitchFamily="34" charset="-122"/>
                </a:rPr>
                <a:t>05</a:t>
              </a:r>
              <a:endParaRPr lang="zh-CN" altLang="en-US" sz="3200" b="1" dirty="0">
                <a:solidFill>
                  <a:srgbClr val="09AEC4"/>
                </a:solidFill>
                <a:latin typeface="萍方0" panose="020B0300000000000000" pitchFamily="34" charset="-122"/>
                <a:ea typeface="萍方0" panose="020B0300000000000000" pitchFamily="34" charset="-122"/>
              </a:endParaRPr>
            </a:p>
          </p:txBody>
        </p:sp>
      </p:grpSp>
      <p:sp>
        <p:nvSpPr>
          <p:cNvPr id="27" name="TextBox 47"/>
          <p:cNvSpPr txBox="1"/>
          <p:nvPr/>
        </p:nvSpPr>
        <p:spPr>
          <a:xfrm>
            <a:off x="7255916" y="2016179"/>
            <a:ext cx="1261884" cy="523220"/>
          </a:xfrm>
          <a:prstGeom prst="rect">
            <a:avLst/>
          </a:prstGeom>
          <a:noFill/>
        </p:spPr>
        <p:txBody>
          <a:bodyPr wrap="none" rtlCol="0">
            <a:spAutoFit/>
          </a:bodyPr>
          <a:lstStyle/>
          <a:p>
            <a:pPr algn="ctr"/>
            <a:r>
              <a:rPr lang="zh-CN" altLang="en-US" sz="2800" b="1" dirty="0">
                <a:solidFill>
                  <a:schemeClr val="tx1">
                    <a:lumMod val="75000"/>
                    <a:lumOff val="25000"/>
                  </a:schemeClr>
                </a:solidFill>
                <a:latin typeface="萍方0" panose="020B0300000000000000" pitchFamily="34" charset="-122"/>
                <a:ea typeface="萍方0" panose="020B0300000000000000" pitchFamily="34" charset="-122"/>
              </a:rPr>
              <a:t>安全性</a:t>
            </a:r>
          </a:p>
        </p:txBody>
      </p:sp>
      <p:sp>
        <p:nvSpPr>
          <p:cNvPr id="28" name="TextBox 51"/>
          <p:cNvSpPr txBox="1"/>
          <p:nvPr/>
        </p:nvSpPr>
        <p:spPr>
          <a:xfrm>
            <a:off x="3663986" y="4013199"/>
            <a:ext cx="1261884" cy="523220"/>
          </a:xfrm>
          <a:prstGeom prst="rect">
            <a:avLst/>
          </a:prstGeom>
          <a:noFill/>
        </p:spPr>
        <p:txBody>
          <a:bodyPr wrap="none" rtlCol="0">
            <a:spAutoFit/>
          </a:bodyPr>
          <a:lstStyle/>
          <a:p>
            <a:pPr algn="ctr"/>
            <a:r>
              <a:rPr lang="zh-CN" altLang="en-US" sz="2800" b="1" dirty="0">
                <a:solidFill>
                  <a:schemeClr val="tx1">
                    <a:lumMod val="75000"/>
                    <a:lumOff val="25000"/>
                  </a:schemeClr>
                </a:solidFill>
                <a:latin typeface="萍方0" panose="020B0300000000000000" pitchFamily="34" charset="-122"/>
                <a:ea typeface="萍方0" panose="020B0300000000000000" pitchFamily="34" charset="-122"/>
              </a:rPr>
              <a:t>公平性</a:t>
            </a:r>
            <a:endParaRPr lang="zh-CN" altLang="en-US" sz="2800" dirty="0">
              <a:solidFill>
                <a:schemeClr val="tx1">
                  <a:lumMod val="75000"/>
                  <a:lumOff val="25000"/>
                </a:schemeClr>
              </a:solidFill>
              <a:latin typeface="萍方0" panose="020B0300000000000000" pitchFamily="34" charset="-122"/>
              <a:ea typeface="萍方0" panose="020B0300000000000000" pitchFamily="34" charset="-122"/>
            </a:endParaRPr>
          </a:p>
        </p:txBody>
      </p:sp>
      <p:cxnSp>
        <p:nvCxnSpPr>
          <p:cNvPr id="29" name="直接连接符 12"/>
          <p:cNvCxnSpPr/>
          <p:nvPr/>
        </p:nvCxnSpPr>
        <p:spPr>
          <a:xfrm>
            <a:off x="7092374" y="2603944"/>
            <a:ext cx="1785684"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 13"/>
          <p:cNvCxnSpPr/>
          <p:nvPr/>
        </p:nvCxnSpPr>
        <p:spPr>
          <a:xfrm>
            <a:off x="7255916" y="3516635"/>
            <a:ext cx="1785684"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32" name="组合 31"/>
          <p:cNvGrpSpPr/>
          <p:nvPr/>
        </p:nvGrpSpPr>
        <p:grpSpPr>
          <a:xfrm>
            <a:off x="6174727" y="1814992"/>
            <a:ext cx="917647" cy="1057954"/>
            <a:chOff x="4231809" y="2366292"/>
            <a:chExt cx="570731" cy="657995"/>
          </a:xfrm>
        </p:grpSpPr>
        <p:grpSp>
          <p:nvGrpSpPr>
            <p:cNvPr id="33" name="组合 32"/>
            <p:cNvGrpSpPr/>
            <p:nvPr/>
          </p:nvGrpSpPr>
          <p:grpSpPr>
            <a:xfrm>
              <a:off x="4231809" y="2366292"/>
              <a:ext cx="570731" cy="657995"/>
              <a:chOff x="4067944" y="489262"/>
              <a:chExt cx="1375279" cy="1585559"/>
            </a:xfrm>
          </p:grpSpPr>
          <p:sp>
            <p:nvSpPr>
              <p:cNvPr id="35" name="Flowchart: Decision 78"/>
              <p:cNvSpPr/>
              <p:nvPr/>
            </p:nvSpPr>
            <p:spPr>
              <a:xfrm>
                <a:off x="4067944" y="489262"/>
                <a:ext cx="1375279" cy="1375279"/>
              </a:xfrm>
              <a:prstGeom prst="flowChartDecision">
                <a:avLst/>
              </a:prstGeom>
              <a:gradFill>
                <a:gsLst>
                  <a:gs pos="35000">
                    <a:srgbClr val="09AEC4"/>
                  </a:gs>
                  <a:gs pos="100000">
                    <a:srgbClr val="45C87C"/>
                  </a:gs>
                </a:gsLst>
                <a:lin ang="18900000" scaled="1"/>
              </a:gra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200">
                  <a:solidFill>
                    <a:srgbClr val="09AEC4"/>
                  </a:solidFill>
                  <a:latin typeface="萍方0" panose="020B0300000000000000" pitchFamily="34" charset="-122"/>
                  <a:ea typeface="萍方0" panose="020B0300000000000000" pitchFamily="34" charset="-122"/>
                </a:endParaRPr>
              </a:p>
            </p:txBody>
          </p:sp>
          <p:sp>
            <p:nvSpPr>
              <p:cNvPr id="36" name="Flowchart: Decision 79"/>
              <p:cNvSpPr/>
              <p:nvPr/>
            </p:nvSpPr>
            <p:spPr>
              <a:xfrm>
                <a:off x="4067944" y="699542"/>
                <a:ext cx="1375279" cy="1375279"/>
              </a:xfrm>
              <a:prstGeom prst="flowChartDecision">
                <a:avLst/>
              </a:prstGeom>
              <a:solidFill>
                <a:schemeClr val="bg1">
                  <a:lumMod val="95000"/>
                </a:schemeClr>
              </a:solidFill>
              <a:ln>
                <a:solidFill>
                  <a:schemeClr val="bg1">
                    <a:lumMod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200">
                  <a:solidFill>
                    <a:srgbClr val="09AEC4"/>
                  </a:solidFill>
                  <a:latin typeface="萍方0" panose="020B0300000000000000" pitchFamily="34" charset="-122"/>
                  <a:ea typeface="萍方0" panose="020B0300000000000000" pitchFamily="34" charset="-122"/>
                </a:endParaRPr>
              </a:p>
            </p:txBody>
          </p:sp>
        </p:grpSp>
        <p:sp>
          <p:nvSpPr>
            <p:cNvPr id="34" name="TextBox 63"/>
            <p:cNvSpPr txBox="1"/>
            <p:nvPr/>
          </p:nvSpPr>
          <p:spPr>
            <a:xfrm>
              <a:off x="4301001" y="2531445"/>
              <a:ext cx="416941" cy="363701"/>
            </a:xfrm>
            <a:prstGeom prst="rect">
              <a:avLst/>
            </a:prstGeom>
            <a:noFill/>
          </p:spPr>
          <p:txBody>
            <a:bodyPr wrap="none" rtlCol="0" anchor="ctr">
              <a:spAutoFit/>
            </a:bodyPr>
            <a:lstStyle/>
            <a:p>
              <a:pPr algn="ctr"/>
              <a:r>
                <a:rPr lang="en-US" altLang="zh-CN" sz="3200" b="1" dirty="0">
                  <a:solidFill>
                    <a:srgbClr val="09AEC4"/>
                  </a:solidFill>
                  <a:latin typeface="萍方0" panose="020B0300000000000000" pitchFamily="34" charset="-122"/>
                  <a:ea typeface="萍方0" panose="020B0300000000000000" pitchFamily="34" charset="-122"/>
                </a:rPr>
                <a:t>02</a:t>
              </a:r>
              <a:endParaRPr lang="zh-CN" altLang="en-US" sz="3200" b="1" dirty="0">
                <a:solidFill>
                  <a:srgbClr val="09AEC4"/>
                </a:solidFill>
                <a:latin typeface="萍方0" panose="020B0300000000000000" pitchFamily="34" charset="-122"/>
                <a:ea typeface="萍方0" panose="020B0300000000000000" pitchFamily="34" charset="-122"/>
              </a:endParaRPr>
            </a:p>
          </p:txBody>
        </p:sp>
      </p:grpSp>
      <p:grpSp>
        <p:nvGrpSpPr>
          <p:cNvPr id="37" name="组合 36"/>
          <p:cNvGrpSpPr/>
          <p:nvPr/>
        </p:nvGrpSpPr>
        <p:grpSpPr>
          <a:xfrm>
            <a:off x="6174727" y="2788086"/>
            <a:ext cx="917647" cy="1057954"/>
            <a:chOff x="4231809" y="3024287"/>
            <a:chExt cx="570731" cy="657995"/>
          </a:xfrm>
        </p:grpSpPr>
        <p:grpSp>
          <p:nvGrpSpPr>
            <p:cNvPr id="38" name="组合 37"/>
            <p:cNvGrpSpPr/>
            <p:nvPr/>
          </p:nvGrpSpPr>
          <p:grpSpPr>
            <a:xfrm>
              <a:off x="4231809" y="3024287"/>
              <a:ext cx="570731" cy="657995"/>
              <a:chOff x="4067944" y="489262"/>
              <a:chExt cx="1375279" cy="1585559"/>
            </a:xfrm>
          </p:grpSpPr>
          <p:sp>
            <p:nvSpPr>
              <p:cNvPr id="40" name="Flowchart: Decision 78"/>
              <p:cNvSpPr/>
              <p:nvPr/>
            </p:nvSpPr>
            <p:spPr>
              <a:xfrm>
                <a:off x="4067944" y="489262"/>
                <a:ext cx="1375279" cy="1375279"/>
              </a:xfrm>
              <a:prstGeom prst="flowChartDecision">
                <a:avLst/>
              </a:prstGeom>
              <a:gradFill>
                <a:gsLst>
                  <a:gs pos="35000">
                    <a:srgbClr val="09AEC4"/>
                  </a:gs>
                  <a:gs pos="100000">
                    <a:srgbClr val="45C87C"/>
                  </a:gs>
                </a:gsLst>
                <a:lin ang="18900000" scaled="1"/>
              </a:gra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200">
                  <a:solidFill>
                    <a:srgbClr val="09AEC4"/>
                  </a:solidFill>
                  <a:latin typeface="萍方0" panose="020B0300000000000000" pitchFamily="34" charset="-122"/>
                  <a:ea typeface="萍方0" panose="020B0300000000000000" pitchFamily="34" charset="-122"/>
                </a:endParaRPr>
              </a:p>
            </p:txBody>
          </p:sp>
          <p:sp>
            <p:nvSpPr>
              <p:cNvPr id="41" name="Flowchart: Decision 79"/>
              <p:cNvSpPr/>
              <p:nvPr/>
            </p:nvSpPr>
            <p:spPr>
              <a:xfrm>
                <a:off x="4067944" y="699542"/>
                <a:ext cx="1375279" cy="1375279"/>
              </a:xfrm>
              <a:prstGeom prst="flowChartDecision">
                <a:avLst/>
              </a:prstGeom>
              <a:solidFill>
                <a:schemeClr val="bg1">
                  <a:lumMod val="95000"/>
                </a:schemeClr>
              </a:solidFill>
              <a:ln>
                <a:solidFill>
                  <a:schemeClr val="bg1">
                    <a:lumMod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200">
                  <a:solidFill>
                    <a:srgbClr val="09AEC4"/>
                  </a:solidFill>
                  <a:latin typeface="萍方0" panose="020B0300000000000000" pitchFamily="34" charset="-122"/>
                  <a:ea typeface="萍方0" panose="020B0300000000000000" pitchFamily="34" charset="-122"/>
                </a:endParaRPr>
              </a:p>
            </p:txBody>
          </p:sp>
        </p:grpSp>
        <p:sp>
          <p:nvSpPr>
            <p:cNvPr id="39" name="TextBox 64"/>
            <p:cNvSpPr txBox="1"/>
            <p:nvPr/>
          </p:nvSpPr>
          <p:spPr>
            <a:xfrm>
              <a:off x="4297013" y="3180686"/>
              <a:ext cx="424917" cy="363701"/>
            </a:xfrm>
            <a:prstGeom prst="rect">
              <a:avLst/>
            </a:prstGeom>
            <a:noFill/>
          </p:spPr>
          <p:txBody>
            <a:bodyPr wrap="none" rtlCol="0" anchor="ctr">
              <a:spAutoFit/>
            </a:bodyPr>
            <a:lstStyle/>
            <a:p>
              <a:pPr algn="ctr"/>
              <a:r>
                <a:rPr lang="en-US" altLang="zh-CN" sz="3200" b="1" dirty="0">
                  <a:solidFill>
                    <a:srgbClr val="09AEC4"/>
                  </a:solidFill>
                  <a:latin typeface="萍方0" panose="020B0300000000000000" pitchFamily="34" charset="-122"/>
                  <a:ea typeface="萍方0" panose="020B0300000000000000" pitchFamily="34" charset="-122"/>
                </a:rPr>
                <a:t>04</a:t>
              </a:r>
              <a:endParaRPr lang="zh-CN" altLang="en-US" sz="3200" b="1" dirty="0">
                <a:solidFill>
                  <a:srgbClr val="09AEC4"/>
                </a:solidFill>
                <a:latin typeface="萍方0" panose="020B0300000000000000" pitchFamily="34" charset="-122"/>
                <a:ea typeface="萍方0" panose="020B0300000000000000" pitchFamily="34" charset="-122"/>
              </a:endParaRPr>
            </a:p>
          </p:txBody>
        </p:sp>
      </p:grpSp>
      <p:sp>
        <p:nvSpPr>
          <p:cNvPr id="47" name="标题 1">
            <a:extLst>
              <a:ext uri="{FF2B5EF4-FFF2-40B4-BE49-F238E27FC236}">
                <a16:creationId xmlns:a16="http://schemas.microsoft.com/office/drawing/2014/main" id="{503430B6-9BCF-C0D5-DEBE-9E6A16875E02}"/>
              </a:ext>
            </a:extLst>
          </p:cNvPr>
          <p:cNvSpPr>
            <a:spLocks noGrp="1"/>
          </p:cNvSpPr>
          <p:nvPr>
            <p:ph type="title"/>
          </p:nvPr>
        </p:nvSpPr>
        <p:spPr>
          <a:xfrm>
            <a:off x="2999414" y="0"/>
            <a:ext cx="6040772" cy="708666"/>
          </a:xfrm>
        </p:spPr>
        <p:txBody>
          <a:bodyPr anchor="b">
            <a:normAutofit/>
          </a:bodyPr>
          <a:lstStyle/>
          <a:p>
            <a:pPr algn="ctr"/>
            <a:r>
              <a:rPr lang="zh-CN" altLang="en-US" sz="2800" dirty="0">
                <a:latin typeface="萍方粗" panose="020B0800000000000000" pitchFamily="34" charset="-122"/>
                <a:ea typeface="萍方粗" panose="020B0800000000000000" pitchFamily="34" charset="-122"/>
              </a:rPr>
              <a:t>目录</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999414" y="0"/>
            <a:ext cx="6040772" cy="708666"/>
          </a:xfrm>
        </p:spPr>
        <p:txBody>
          <a:bodyPr anchor="b">
            <a:normAutofit/>
          </a:bodyPr>
          <a:lstStyle/>
          <a:p>
            <a:pPr algn="ctr"/>
            <a:r>
              <a:rPr lang="en-US" altLang="zh-CN" sz="2800" dirty="0">
                <a:latin typeface="萍方粗" panose="020B0800000000000000" pitchFamily="34" charset="-122"/>
                <a:ea typeface="萍方粗" panose="020B0800000000000000" pitchFamily="34" charset="-122"/>
              </a:rPr>
              <a:t>1</a:t>
            </a:r>
            <a:r>
              <a:rPr lang="zh-CN" altLang="en-US" sz="2800" dirty="0">
                <a:latin typeface="萍方粗" panose="020B0800000000000000" pitchFamily="34" charset="-122"/>
                <a:ea typeface="萍方粗" panose="020B0800000000000000" pitchFamily="34" charset="-122"/>
              </a:rPr>
              <a:t>、药物基本信息</a:t>
            </a:r>
          </a:p>
        </p:txBody>
      </p:sp>
      <p:sp>
        <p:nvSpPr>
          <p:cNvPr id="10" name="文本框 9">
            <a:extLst>
              <a:ext uri="{FF2B5EF4-FFF2-40B4-BE49-F238E27FC236}">
                <a16:creationId xmlns:a16="http://schemas.microsoft.com/office/drawing/2014/main" id="{A9B0B9E0-546F-6D85-AFEE-C06F92373156}"/>
              </a:ext>
            </a:extLst>
          </p:cNvPr>
          <p:cNvSpPr txBox="1"/>
          <p:nvPr/>
        </p:nvSpPr>
        <p:spPr>
          <a:xfrm>
            <a:off x="304800" y="6056785"/>
            <a:ext cx="11430000" cy="338554"/>
          </a:xfrm>
          <a:prstGeom prst="rect">
            <a:avLst/>
          </a:prstGeom>
          <a:noFill/>
        </p:spPr>
        <p:txBody>
          <a:bodyPr wrap="square">
            <a:spAutoFit/>
          </a:bodyPr>
          <a:lstStyle/>
          <a:p>
            <a:pPr marL="228600" indent="-228600">
              <a:buFont typeface="+mj-lt"/>
              <a:buAutoNum type="arabicPeriod"/>
            </a:pPr>
            <a:r>
              <a:rPr lang="en-US" altLang="zh-CN" sz="800" dirty="0">
                <a:latin typeface="仿宋" panose="02010609060101010101" pitchFamily="49" charset="-122"/>
                <a:ea typeface="仿宋" panose="02010609060101010101" pitchFamily="49" charset="-122"/>
              </a:rPr>
              <a:t>Global variation in prevalence and incidence of amyotrophic lateral sclerosis: a systematic review and meta-analysis. Journal of Neurology volume 267, pages944–953 (2020)</a:t>
            </a:r>
          </a:p>
          <a:p>
            <a:pPr marL="228600" indent="-228600">
              <a:buFont typeface="+mj-lt"/>
              <a:buAutoNum type="arabicPeriod"/>
            </a:pPr>
            <a:r>
              <a:rPr lang="zh-CN" altLang="en-US" sz="800" dirty="0">
                <a:latin typeface="仿宋" panose="02010609060101010101" pitchFamily="49" charset="-122"/>
                <a:ea typeface="仿宋" panose="02010609060101010101" pitchFamily="49" charset="-122"/>
              </a:rPr>
              <a:t>参照</a:t>
            </a:r>
            <a:r>
              <a:rPr lang="en-US" altLang="zh-CN" sz="800" dirty="0">
                <a:latin typeface="仿宋" panose="02010609060101010101" pitchFamily="49" charset="-122"/>
                <a:ea typeface="仿宋" panose="02010609060101010101" pitchFamily="49" charset="-122"/>
              </a:rPr>
              <a:t>《</a:t>
            </a:r>
            <a:r>
              <a:rPr lang="zh-CN" altLang="en-US" sz="800" dirty="0">
                <a:latin typeface="仿宋" panose="02010609060101010101" pitchFamily="49" charset="-122"/>
                <a:ea typeface="仿宋" panose="02010609060101010101" pitchFamily="49" charset="-122"/>
              </a:rPr>
              <a:t>利鲁唑口服混悬液说明书</a:t>
            </a:r>
            <a:r>
              <a:rPr lang="en-US" altLang="zh-CN" sz="800" dirty="0">
                <a:latin typeface="仿宋" panose="02010609060101010101" pitchFamily="49" charset="-122"/>
                <a:ea typeface="仿宋" panose="02010609060101010101" pitchFamily="49" charset="-122"/>
              </a:rPr>
              <a:t>》</a:t>
            </a:r>
          </a:p>
        </p:txBody>
      </p:sp>
      <p:sp>
        <p:nvSpPr>
          <p:cNvPr id="3" name="文本框 2"/>
          <p:cNvSpPr txBox="1"/>
          <p:nvPr/>
        </p:nvSpPr>
        <p:spPr>
          <a:xfrm>
            <a:off x="1265325" y="4259806"/>
            <a:ext cx="3769635" cy="1077218"/>
          </a:xfrm>
          <a:prstGeom prst="rect">
            <a:avLst/>
          </a:prstGeom>
          <a:noFill/>
        </p:spPr>
        <p:txBody>
          <a:bodyPr wrap="square" rtlCol="0">
            <a:spAutoFit/>
          </a:bodyPr>
          <a:lstStyle/>
          <a:p>
            <a:pPr lvl="1" algn="just"/>
            <a:endParaRPr lang="en-US" altLang="zh-CN" sz="1600" dirty="0">
              <a:latin typeface="仿宋" panose="02010609060101010101" pitchFamily="49" charset="-122"/>
              <a:ea typeface="仿宋" panose="02010609060101010101" pitchFamily="49" charset="-122"/>
            </a:endParaRPr>
          </a:p>
          <a:p>
            <a:pPr marL="285750" indent="-285750" algn="just">
              <a:buFont typeface="Wingdings" panose="05000000000000000000" pitchFamily="2" charset="2"/>
              <a:buChar char="n"/>
            </a:pPr>
            <a:endParaRPr lang="en-US" altLang="zh-CN" sz="1600" dirty="0">
              <a:latin typeface="仿宋" panose="02010609060101010101" pitchFamily="49" charset="-122"/>
              <a:ea typeface="仿宋" panose="02010609060101010101" pitchFamily="49" charset="-122"/>
            </a:endParaRPr>
          </a:p>
          <a:p>
            <a:pPr lvl="1" algn="just"/>
            <a:endParaRPr lang="en-US" altLang="zh-CN" sz="1600" dirty="0">
              <a:latin typeface="仿宋" panose="02010609060101010101" pitchFamily="49" charset="-122"/>
              <a:ea typeface="仿宋" panose="02010609060101010101" pitchFamily="49" charset="-122"/>
            </a:endParaRPr>
          </a:p>
          <a:p>
            <a:pPr marL="285750" indent="-285750" algn="just">
              <a:buFont typeface="Wingdings" panose="05000000000000000000" pitchFamily="2" charset="2"/>
              <a:buChar char="n"/>
            </a:pPr>
            <a:endParaRPr lang="en-US" altLang="zh-CN" sz="1600" dirty="0">
              <a:latin typeface="仿宋" panose="02010609060101010101" pitchFamily="49" charset="-122"/>
              <a:ea typeface="仿宋" panose="02010609060101010101" pitchFamily="49" charset="-122"/>
            </a:endParaRPr>
          </a:p>
        </p:txBody>
      </p:sp>
      <p:sp>
        <p:nvSpPr>
          <p:cNvPr id="20" name="文本框 19">
            <a:extLst>
              <a:ext uri="{FF2B5EF4-FFF2-40B4-BE49-F238E27FC236}">
                <a16:creationId xmlns:a16="http://schemas.microsoft.com/office/drawing/2014/main" id="{AB36AEF0-335B-F38D-FACC-3402DC4A56D9}"/>
              </a:ext>
            </a:extLst>
          </p:cNvPr>
          <p:cNvSpPr txBox="1"/>
          <p:nvPr/>
        </p:nvSpPr>
        <p:spPr>
          <a:xfrm>
            <a:off x="751378" y="5313695"/>
            <a:ext cx="4528136" cy="338554"/>
          </a:xfrm>
          <a:prstGeom prst="rect">
            <a:avLst/>
          </a:prstGeom>
          <a:noFill/>
        </p:spPr>
        <p:txBody>
          <a:bodyPr wrap="square">
            <a:spAutoFit/>
          </a:bodyPr>
          <a:lstStyle/>
          <a:p>
            <a:pPr marL="285750" indent="-285750" algn="just">
              <a:buFont typeface="Wingdings" panose="05000000000000000000" pitchFamily="2" charset="2"/>
              <a:buChar char="n"/>
            </a:pPr>
            <a:r>
              <a:rPr lang="zh-CN" altLang="en-US" sz="1600" dirty="0">
                <a:latin typeface="萍方0" panose="020B0300000000000000" pitchFamily="34" charset="-122"/>
                <a:ea typeface="萍方0" panose="020B0300000000000000" pitchFamily="34" charset="-122"/>
              </a:rPr>
              <a:t>参照药品建议：</a:t>
            </a:r>
            <a:endParaRPr lang="en-US" altLang="zh-CN" sz="1600" dirty="0">
              <a:latin typeface="萍方0" panose="020B0300000000000000" pitchFamily="34" charset="-122"/>
              <a:ea typeface="萍方0" panose="020B0300000000000000" pitchFamily="34" charset="-122"/>
            </a:endParaRPr>
          </a:p>
        </p:txBody>
      </p:sp>
      <p:grpSp>
        <p:nvGrpSpPr>
          <p:cNvPr id="46" name="组合 45">
            <a:extLst>
              <a:ext uri="{FF2B5EF4-FFF2-40B4-BE49-F238E27FC236}">
                <a16:creationId xmlns:a16="http://schemas.microsoft.com/office/drawing/2014/main" id="{14047C1B-1333-3EC7-1985-E3B4EF6ED5FF}"/>
              </a:ext>
            </a:extLst>
          </p:cNvPr>
          <p:cNvGrpSpPr/>
          <p:nvPr/>
        </p:nvGrpSpPr>
        <p:grpSpPr>
          <a:xfrm>
            <a:off x="405114" y="1047266"/>
            <a:ext cx="3241424" cy="5045552"/>
            <a:chOff x="405114" y="1047266"/>
            <a:chExt cx="3241424" cy="5045552"/>
          </a:xfrm>
        </p:grpSpPr>
        <p:sp>
          <p:nvSpPr>
            <p:cNvPr id="8" name="文本框 7">
              <a:extLst>
                <a:ext uri="{FF2B5EF4-FFF2-40B4-BE49-F238E27FC236}">
                  <a16:creationId xmlns:a16="http://schemas.microsoft.com/office/drawing/2014/main" id="{1B1D5750-AC32-BCBA-0314-9DDDD0F0A60D}"/>
                </a:ext>
              </a:extLst>
            </p:cNvPr>
            <p:cNvSpPr txBox="1"/>
            <p:nvPr/>
          </p:nvSpPr>
          <p:spPr>
            <a:xfrm>
              <a:off x="751375" y="1047266"/>
              <a:ext cx="2895163" cy="338554"/>
            </a:xfrm>
            <a:prstGeom prst="rect">
              <a:avLst/>
            </a:prstGeom>
            <a:noFill/>
          </p:spPr>
          <p:txBody>
            <a:bodyPr wrap="square">
              <a:spAutoFit/>
            </a:bodyPr>
            <a:lstStyle/>
            <a:p>
              <a:pPr marL="285750" indent="-285750" algn="just">
                <a:buFont typeface="Wingdings" panose="05000000000000000000" pitchFamily="2" charset="2"/>
                <a:buChar char="n"/>
              </a:pPr>
              <a:r>
                <a:rPr lang="zh-CN" altLang="en-US" sz="1600" b="1" dirty="0">
                  <a:latin typeface="萍方0" panose="020B0300000000000000" pitchFamily="34" charset="-122"/>
                  <a:ea typeface="萍方0" panose="020B0300000000000000" pitchFamily="34" charset="-122"/>
                </a:rPr>
                <a:t>通用名称：</a:t>
              </a:r>
              <a:endParaRPr lang="en-US" altLang="zh-CN" sz="1600" dirty="0">
                <a:latin typeface="仿宋" panose="02010609060101010101" pitchFamily="49" charset="-122"/>
                <a:ea typeface="仿宋" panose="02010609060101010101" pitchFamily="49" charset="-122"/>
              </a:endParaRPr>
            </a:p>
          </p:txBody>
        </p:sp>
        <p:sp>
          <p:nvSpPr>
            <p:cNvPr id="11" name="文本框 10">
              <a:extLst>
                <a:ext uri="{FF2B5EF4-FFF2-40B4-BE49-F238E27FC236}">
                  <a16:creationId xmlns:a16="http://schemas.microsoft.com/office/drawing/2014/main" id="{29261E9A-235F-7C91-ED4C-1671B6123F6C}"/>
                </a:ext>
              </a:extLst>
            </p:cNvPr>
            <p:cNvSpPr txBox="1"/>
            <p:nvPr/>
          </p:nvSpPr>
          <p:spPr>
            <a:xfrm>
              <a:off x="751375" y="1699526"/>
              <a:ext cx="2828216" cy="338554"/>
            </a:xfrm>
            <a:prstGeom prst="rect">
              <a:avLst/>
            </a:prstGeom>
            <a:noFill/>
          </p:spPr>
          <p:txBody>
            <a:bodyPr wrap="square">
              <a:spAutoFit/>
            </a:bodyPr>
            <a:lstStyle/>
            <a:p>
              <a:pPr marL="285750" indent="-285750" algn="just">
                <a:buFont typeface="Wingdings" panose="05000000000000000000" pitchFamily="2" charset="2"/>
                <a:buChar char="n"/>
              </a:pPr>
              <a:r>
                <a:rPr lang="zh-CN" altLang="en-US" sz="1600" dirty="0">
                  <a:latin typeface="萍方0" panose="020B0300000000000000" pitchFamily="34" charset="-122"/>
                  <a:ea typeface="萍方0" panose="020B0300000000000000" pitchFamily="34" charset="-122"/>
                </a:rPr>
                <a:t>注册规格：</a:t>
              </a:r>
              <a:endParaRPr lang="en-US" altLang="zh-CN" sz="1600" dirty="0">
                <a:latin typeface="仿宋" panose="02010609060101010101" pitchFamily="49" charset="-122"/>
                <a:ea typeface="仿宋" panose="02010609060101010101" pitchFamily="49" charset="-122"/>
              </a:endParaRPr>
            </a:p>
          </p:txBody>
        </p:sp>
        <p:sp>
          <p:nvSpPr>
            <p:cNvPr id="12" name="文本框 11">
              <a:extLst>
                <a:ext uri="{FF2B5EF4-FFF2-40B4-BE49-F238E27FC236}">
                  <a16:creationId xmlns:a16="http://schemas.microsoft.com/office/drawing/2014/main" id="{74A05AE5-2233-0769-2743-6C2771662150}"/>
                </a:ext>
              </a:extLst>
            </p:cNvPr>
            <p:cNvSpPr txBox="1"/>
            <p:nvPr/>
          </p:nvSpPr>
          <p:spPr>
            <a:xfrm>
              <a:off x="751375" y="2367633"/>
              <a:ext cx="2828216" cy="338554"/>
            </a:xfrm>
            <a:prstGeom prst="rect">
              <a:avLst/>
            </a:prstGeom>
            <a:noFill/>
          </p:spPr>
          <p:txBody>
            <a:bodyPr wrap="square">
              <a:spAutoFit/>
            </a:bodyPr>
            <a:lstStyle/>
            <a:p>
              <a:pPr marL="285750" indent="-285750" algn="just">
                <a:buFont typeface="Wingdings" panose="05000000000000000000" pitchFamily="2" charset="2"/>
                <a:buChar char="n"/>
              </a:pPr>
              <a:r>
                <a:rPr lang="zh-CN" altLang="en-US" sz="1600" dirty="0">
                  <a:latin typeface="萍方0" panose="020B0300000000000000" pitchFamily="34" charset="-122"/>
                  <a:ea typeface="萍方0" panose="020B0300000000000000" pitchFamily="34" charset="-122"/>
                </a:rPr>
                <a:t>中国大陆首次上市时间：</a:t>
              </a:r>
              <a:endParaRPr lang="en-US" altLang="zh-CN" sz="1600" dirty="0">
                <a:latin typeface="仿宋" panose="02010609060101010101" pitchFamily="49" charset="-122"/>
                <a:ea typeface="仿宋" panose="02010609060101010101" pitchFamily="49" charset="-122"/>
              </a:endParaRPr>
            </a:p>
          </p:txBody>
        </p:sp>
        <p:sp>
          <p:nvSpPr>
            <p:cNvPr id="14" name="文本框 13">
              <a:extLst>
                <a:ext uri="{FF2B5EF4-FFF2-40B4-BE49-F238E27FC236}">
                  <a16:creationId xmlns:a16="http://schemas.microsoft.com/office/drawing/2014/main" id="{115DFC6D-B155-9295-6EE5-0C6746022FD3}"/>
                </a:ext>
              </a:extLst>
            </p:cNvPr>
            <p:cNvSpPr txBox="1"/>
            <p:nvPr/>
          </p:nvSpPr>
          <p:spPr>
            <a:xfrm>
              <a:off x="751375" y="2990391"/>
              <a:ext cx="2828216" cy="584775"/>
            </a:xfrm>
            <a:prstGeom prst="rect">
              <a:avLst/>
            </a:prstGeom>
            <a:noFill/>
          </p:spPr>
          <p:txBody>
            <a:bodyPr wrap="square">
              <a:spAutoFit/>
            </a:bodyPr>
            <a:lstStyle/>
            <a:p>
              <a:pPr marL="285750" indent="-285750">
                <a:buFont typeface="Wingdings" panose="05000000000000000000" pitchFamily="2" charset="2"/>
                <a:buChar char="n"/>
              </a:pPr>
              <a:r>
                <a:rPr lang="zh-CN" altLang="en-US" sz="1600" dirty="0">
                  <a:latin typeface="萍方0" panose="020B0300000000000000" pitchFamily="34" charset="-122"/>
                  <a:ea typeface="萍方0" panose="020B0300000000000000" pitchFamily="34" charset="-122"/>
                </a:rPr>
                <a:t>目前大陆地区同通用名称药品的上市情况：</a:t>
              </a:r>
              <a:endParaRPr lang="en-US" altLang="zh-CN" sz="1600" dirty="0">
                <a:latin typeface="萍方0" panose="020B0300000000000000" pitchFamily="34" charset="-122"/>
                <a:ea typeface="萍方0" panose="020B0300000000000000" pitchFamily="34" charset="-122"/>
              </a:endParaRPr>
            </a:p>
          </p:txBody>
        </p:sp>
        <p:sp>
          <p:nvSpPr>
            <p:cNvPr id="16" name="文本框 15">
              <a:extLst>
                <a:ext uri="{FF2B5EF4-FFF2-40B4-BE49-F238E27FC236}">
                  <a16:creationId xmlns:a16="http://schemas.microsoft.com/office/drawing/2014/main" id="{6A65FEF8-2D98-546B-8DCF-64E2F0EB18BF}"/>
                </a:ext>
              </a:extLst>
            </p:cNvPr>
            <p:cNvSpPr txBox="1"/>
            <p:nvPr/>
          </p:nvSpPr>
          <p:spPr>
            <a:xfrm>
              <a:off x="751375" y="3886939"/>
              <a:ext cx="2597883" cy="584775"/>
            </a:xfrm>
            <a:prstGeom prst="rect">
              <a:avLst/>
            </a:prstGeom>
            <a:noFill/>
          </p:spPr>
          <p:txBody>
            <a:bodyPr wrap="square">
              <a:spAutoFit/>
            </a:bodyPr>
            <a:lstStyle/>
            <a:p>
              <a:pPr marL="285750" indent="-285750" algn="just">
                <a:buFont typeface="Wingdings" panose="05000000000000000000" pitchFamily="2" charset="2"/>
                <a:buChar char="n"/>
              </a:pPr>
              <a:r>
                <a:rPr lang="zh-CN" altLang="en-US" sz="1600" dirty="0">
                  <a:latin typeface="萍方0" panose="020B0300000000000000" pitchFamily="34" charset="-122"/>
                  <a:ea typeface="萍方0" panose="020B0300000000000000" pitchFamily="34" charset="-122"/>
                </a:rPr>
                <a:t>全球首个上市国家</a:t>
              </a:r>
              <a:r>
                <a:rPr lang="en-US" altLang="zh-CN" sz="1600" dirty="0">
                  <a:latin typeface="萍方0" panose="020B0300000000000000" pitchFamily="34" charset="-122"/>
                  <a:ea typeface="萍方0" panose="020B0300000000000000" pitchFamily="34" charset="-122"/>
                </a:rPr>
                <a:t>/</a:t>
              </a:r>
              <a:r>
                <a:rPr lang="zh-CN" altLang="en-US" sz="1600" dirty="0">
                  <a:latin typeface="萍方0" panose="020B0300000000000000" pitchFamily="34" charset="-122"/>
                  <a:ea typeface="萍方0" panose="020B0300000000000000" pitchFamily="34" charset="-122"/>
                </a:rPr>
                <a:t>地区及上市时间：</a:t>
              </a:r>
              <a:endParaRPr lang="en-US" altLang="zh-CN" sz="1600" dirty="0">
                <a:latin typeface="萍方0" panose="020B0300000000000000" pitchFamily="34" charset="-122"/>
                <a:ea typeface="萍方0" panose="020B0300000000000000" pitchFamily="34" charset="-122"/>
              </a:endParaRPr>
            </a:p>
          </p:txBody>
        </p:sp>
        <p:sp>
          <p:nvSpPr>
            <p:cNvPr id="18" name="文本框 17">
              <a:extLst>
                <a:ext uri="{FF2B5EF4-FFF2-40B4-BE49-F238E27FC236}">
                  <a16:creationId xmlns:a16="http://schemas.microsoft.com/office/drawing/2014/main" id="{D5CD5894-8A0F-F910-EA68-94A1386D5BCE}"/>
                </a:ext>
              </a:extLst>
            </p:cNvPr>
            <p:cNvSpPr txBox="1"/>
            <p:nvPr/>
          </p:nvSpPr>
          <p:spPr>
            <a:xfrm>
              <a:off x="751375" y="4663510"/>
              <a:ext cx="2828216" cy="338554"/>
            </a:xfrm>
            <a:prstGeom prst="rect">
              <a:avLst/>
            </a:prstGeom>
            <a:noFill/>
          </p:spPr>
          <p:txBody>
            <a:bodyPr wrap="square">
              <a:spAutoFit/>
            </a:bodyPr>
            <a:lstStyle/>
            <a:p>
              <a:pPr marL="285750" indent="-285750" algn="just">
                <a:buFont typeface="Wingdings" panose="05000000000000000000" pitchFamily="2" charset="2"/>
                <a:buChar char="n"/>
              </a:pPr>
              <a:r>
                <a:rPr lang="zh-CN" altLang="en-US" sz="1600" dirty="0">
                  <a:latin typeface="萍方0" panose="020B0300000000000000" pitchFamily="34" charset="-122"/>
                  <a:ea typeface="萍方0" panose="020B0300000000000000" pitchFamily="34" charset="-122"/>
                </a:rPr>
                <a:t>是否为</a:t>
              </a:r>
              <a:r>
                <a:rPr lang="en-US" altLang="zh-CN" sz="1600" dirty="0">
                  <a:latin typeface="萍方0" panose="020B0300000000000000" pitchFamily="34" charset="-122"/>
                  <a:ea typeface="萍方0" panose="020B0300000000000000" pitchFamily="34" charset="-122"/>
                </a:rPr>
                <a:t>OTC</a:t>
              </a:r>
              <a:r>
                <a:rPr lang="zh-CN" altLang="en-US" sz="1600" dirty="0">
                  <a:latin typeface="萍方0" panose="020B0300000000000000" pitchFamily="34" charset="-122"/>
                  <a:ea typeface="萍方0" panose="020B0300000000000000" pitchFamily="34" charset="-122"/>
                </a:rPr>
                <a:t>药：</a:t>
              </a:r>
              <a:endParaRPr lang="en-US" altLang="zh-CN" sz="1600" dirty="0">
                <a:latin typeface="仿宋" panose="02010609060101010101" pitchFamily="49" charset="-122"/>
                <a:ea typeface="仿宋" panose="02010609060101010101" pitchFamily="49" charset="-122"/>
              </a:endParaRPr>
            </a:p>
          </p:txBody>
        </p:sp>
        <p:sp>
          <p:nvSpPr>
            <p:cNvPr id="17" name="文本框 16">
              <a:extLst>
                <a:ext uri="{FF2B5EF4-FFF2-40B4-BE49-F238E27FC236}">
                  <a16:creationId xmlns:a16="http://schemas.microsoft.com/office/drawing/2014/main" id="{B5B9F838-2CF3-7D68-2DD3-945D989D8870}"/>
                </a:ext>
              </a:extLst>
            </p:cNvPr>
            <p:cNvSpPr txBox="1"/>
            <p:nvPr/>
          </p:nvSpPr>
          <p:spPr>
            <a:xfrm>
              <a:off x="649668" y="5508043"/>
              <a:ext cx="2826591" cy="584775"/>
            </a:xfrm>
            <a:prstGeom prst="rect">
              <a:avLst/>
            </a:prstGeom>
            <a:noFill/>
          </p:spPr>
          <p:txBody>
            <a:bodyPr wrap="square" anchor="ctr">
              <a:spAutoFit/>
            </a:bodyPr>
            <a:lstStyle/>
            <a:p>
              <a:pPr lvl="1" algn="r"/>
              <a:r>
                <a:rPr lang="zh-CN" altLang="en-US" sz="1600" dirty="0">
                  <a:latin typeface="仿宋" panose="02010609060101010101" pitchFamily="49" charset="-122"/>
                  <a:ea typeface="仿宋" panose="02010609060101010101" pitchFamily="49" charset="-122"/>
                </a:rPr>
                <a:t>利鲁唑片</a:t>
              </a:r>
              <a:r>
                <a:rPr lang="en-US" altLang="zh-CN" sz="1600" dirty="0">
                  <a:latin typeface="仿宋" panose="02010609060101010101" pitchFamily="49" charset="-122"/>
                  <a:ea typeface="仿宋" panose="02010609060101010101" pitchFamily="49" charset="-122"/>
                </a:rPr>
                <a:t>[</a:t>
              </a:r>
              <a:r>
                <a:rPr lang="zh-CN" altLang="en-US" sz="1600" dirty="0">
                  <a:latin typeface="仿宋" panose="02010609060101010101" pitchFamily="49" charset="-122"/>
                  <a:ea typeface="仿宋" panose="02010609060101010101" pitchFamily="49" charset="-122"/>
                </a:rPr>
                <a:t>赛诺菲（北京）制药有限公司</a:t>
              </a:r>
              <a:r>
                <a:rPr lang="en-US" altLang="zh-CN" sz="1600" dirty="0">
                  <a:latin typeface="仿宋" panose="02010609060101010101" pitchFamily="49" charset="-122"/>
                  <a:ea typeface="仿宋" panose="02010609060101010101" pitchFamily="49" charset="-122"/>
                </a:rPr>
                <a:t>]</a:t>
              </a:r>
              <a:endParaRPr lang="zh-CN" altLang="en-US" sz="1600" dirty="0">
                <a:latin typeface="仿宋" panose="02010609060101010101" pitchFamily="49" charset="-122"/>
                <a:ea typeface="仿宋" panose="02010609060101010101" pitchFamily="49" charset="-122"/>
              </a:endParaRPr>
            </a:p>
          </p:txBody>
        </p:sp>
        <p:sp>
          <p:nvSpPr>
            <p:cNvPr id="19" name="文本框 18">
              <a:extLst>
                <a:ext uri="{FF2B5EF4-FFF2-40B4-BE49-F238E27FC236}">
                  <a16:creationId xmlns:a16="http://schemas.microsoft.com/office/drawing/2014/main" id="{49A32F11-DC51-52DC-CFD4-5E3720DDBFB7}"/>
                </a:ext>
              </a:extLst>
            </p:cNvPr>
            <p:cNvSpPr txBox="1"/>
            <p:nvPr/>
          </p:nvSpPr>
          <p:spPr>
            <a:xfrm>
              <a:off x="405114" y="4850317"/>
              <a:ext cx="2828216" cy="338554"/>
            </a:xfrm>
            <a:prstGeom prst="rect">
              <a:avLst/>
            </a:prstGeom>
            <a:noFill/>
          </p:spPr>
          <p:txBody>
            <a:bodyPr wrap="square" anchor="ctr">
              <a:spAutoFit/>
            </a:bodyPr>
            <a:lstStyle/>
            <a:p>
              <a:pPr algn="r"/>
              <a:r>
                <a:rPr lang="zh-CN" altLang="en-US" sz="1600" dirty="0">
                  <a:latin typeface="仿宋" panose="02010609060101010101" pitchFamily="49" charset="-122"/>
                  <a:ea typeface="仿宋" panose="02010609060101010101" pitchFamily="49" charset="-122"/>
                </a:rPr>
                <a:t>否</a:t>
              </a:r>
              <a:endParaRPr lang="zh-CN" altLang="en-US" sz="1600" dirty="0"/>
            </a:p>
          </p:txBody>
        </p:sp>
        <p:sp>
          <p:nvSpPr>
            <p:cNvPr id="22" name="文本框 21">
              <a:extLst>
                <a:ext uri="{FF2B5EF4-FFF2-40B4-BE49-F238E27FC236}">
                  <a16:creationId xmlns:a16="http://schemas.microsoft.com/office/drawing/2014/main" id="{90E8C9E6-0141-DA25-60E7-EA67DB997C1B}"/>
                </a:ext>
              </a:extLst>
            </p:cNvPr>
            <p:cNvSpPr txBox="1"/>
            <p:nvPr/>
          </p:nvSpPr>
          <p:spPr>
            <a:xfrm>
              <a:off x="405114" y="4341438"/>
              <a:ext cx="2828216" cy="338554"/>
            </a:xfrm>
            <a:prstGeom prst="rect">
              <a:avLst/>
            </a:prstGeom>
            <a:noFill/>
          </p:spPr>
          <p:txBody>
            <a:bodyPr wrap="square" anchor="ctr">
              <a:spAutoFit/>
            </a:bodyPr>
            <a:lstStyle/>
            <a:p>
              <a:pPr algn="r"/>
              <a:r>
                <a:rPr lang="zh-CN" altLang="en-US" sz="1600" dirty="0">
                  <a:latin typeface="仿宋" panose="02010609060101010101" pitchFamily="49" charset="-122"/>
                  <a:ea typeface="仿宋" panose="02010609060101010101" pitchFamily="49" charset="-122"/>
                </a:rPr>
                <a:t>法国，</a:t>
              </a:r>
              <a:r>
                <a:rPr lang="en-US" altLang="zh-CN" sz="1600" dirty="0">
                  <a:latin typeface="仿宋" panose="02010609060101010101" pitchFamily="49" charset="-122"/>
                  <a:ea typeface="仿宋" panose="02010609060101010101" pitchFamily="49" charset="-122"/>
                </a:rPr>
                <a:t>2013</a:t>
              </a:r>
              <a:r>
                <a:rPr lang="zh-CN" altLang="en-US" sz="1600" dirty="0">
                  <a:latin typeface="仿宋" panose="02010609060101010101" pitchFamily="49" charset="-122"/>
                  <a:ea typeface="仿宋" panose="02010609060101010101" pitchFamily="49" charset="-122"/>
                </a:rPr>
                <a:t>年</a:t>
              </a:r>
              <a:r>
                <a:rPr lang="en-US" altLang="zh-CN" sz="1600" dirty="0">
                  <a:latin typeface="仿宋" panose="02010609060101010101" pitchFamily="49" charset="-122"/>
                  <a:ea typeface="仿宋" panose="02010609060101010101" pitchFamily="49" charset="-122"/>
                </a:rPr>
                <a:t>11</a:t>
              </a:r>
              <a:r>
                <a:rPr lang="zh-CN" altLang="en-US" sz="1600" dirty="0">
                  <a:latin typeface="仿宋" panose="02010609060101010101" pitchFamily="49" charset="-122"/>
                  <a:ea typeface="仿宋" panose="02010609060101010101" pitchFamily="49" charset="-122"/>
                </a:rPr>
                <a:t>月</a:t>
              </a:r>
              <a:r>
                <a:rPr lang="en-US" altLang="zh-CN" sz="1600" dirty="0">
                  <a:latin typeface="仿宋" panose="02010609060101010101" pitchFamily="49" charset="-122"/>
                  <a:ea typeface="仿宋" panose="02010609060101010101" pitchFamily="49" charset="-122"/>
                </a:rPr>
                <a:t>19</a:t>
              </a:r>
              <a:r>
                <a:rPr lang="zh-CN" altLang="en-US" sz="1600" dirty="0">
                  <a:latin typeface="仿宋" panose="02010609060101010101" pitchFamily="49" charset="-122"/>
                  <a:ea typeface="仿宋" panose="02010609060101010101" pitchFamily="49" charset="-122"/>
                </a:rPr>
                <a:t>日</a:t>
              </a:r>
              <a:endParaRPr lang="en-US" altLang="zh-CN" sz="1600" dirty="0">
                <a:latin typeface="仿宋" panose="02010609060101010101" pitchFamily="49" charset="-122"/>
                <a:ea typeface="仿宋" panose="02010609060101010101" pitchFamily="49" charset="-122"/>
              </a:endParaRPr>
            </a:p>
          </p:txBody>
        </p:sp>
        <p:sp>
          <p:nvSpPr>
            <p:cNvPr id="23" name="文本框 22">
              <a:extLst>
                <a:ext uri="{FF2B5EF4-FFF2-40B4-BE49-F238E27FC236}">
                  <a16:creationId xmlns:a16="http://schemas.microsoft.com/office/drawing/2014/main" id="{7F87BB6A-3410-E27C-F46E-ED1AACD1D725}"/>
                </a:ext>
              </a:extLst>
            </p:cNvPr>
            <p:cNvSpPr txBox="1"/>
            <p:nvPr/>
          </p:nvSpPr>
          <p:spPr>
            <a:xfrm>
              <a:off x="405114" y="3428531"/>
              <a:ext cx="2828216" cy="338554"/>
            </a:xfrm>
            <a:prstGeom prst="rect">
              <a:avLst/>
            </a:prstGeom>
            <a:noFill/>
          </p:spPr>
          <p:txBody>
            <a:bodyPr wrap="square" anchor="ctr">
              <a:spAutoFit/>
            </a:bodyPr>
            <a:lstStyle/>
            <a:p>
              <a:pPr algn="r"/>
              <a:r>
                <a:rPr lang="zh-CN" altLang="en-US" sz="1600" dirty="0">
                  <a:latin typeface="仿宋" panose="02010609060101010101" pitchFamily="49" charset="-122"/>
                  <a:ea typeface="仿宋" panose="02010609060101010101" pitchFamily="49" charset="-122"/>
                </a:rPr>
                <a:t>没有同通用名药品上市</a:t>
              </a:r>
              <a:endParaRPr lang="en-US" altLang="zh-CN" sz="1600" dirty="0">
                <a:latin typeface="仿宋" panose="02010609060101010101" pitchFamily="49" charset="-122"/>
                <a:ea typeface="仿宋" panose="02010609060101010101" pitchFamily="49" charset="-122"/>
              </a:endParaRPr>
            </a:p>
          </p:txBody>
        </p:sp>
        <p:sp>
          <p:nvSpPr>
            <p:cNvPr id="24" name="文本框 23">
              <a:extLst>
                <a:ext uri="{FF2B5EF4-FFF2-40B4-BE49-F238E27FC236}">
                  <a16:creationId xmlns:a16="http://schemas.microsoft.com/office/drawing/2014/main" id="{B945C332-F22F-5659-B3AD-9B57DAF40F9A}"/>
                </a:ext>
              </a:extLst>
            </p:cNvPr>
            <p:cNvSpPr txBox="1"/>
            <p:nvPr/>
          </p:nvSpPr>
          <p:spPr>
            <a:xfrm>
              <a:off x="405114" y="2590038"/>
              <a:ext cx="2828216" cy="338554"/>
            </a:xfrm>
            <a:prstGeom prst="rect">
              <a:avLst/>
            </a:prstGeom>
            <a:noFill/>
          </p:spPr>
          <p:txBody>
            <a:bodyPr wrap="square" anchor="ctr">
              <a:spAutoFit/>
            </a:bodyPr>
            <a:lstStyle/>
            <a:p>
              <a:pPr algn="r"/>
              <a:r>
                <a:rPr lang="en-US" altLang="zh-CN" sz="1600" dirty="0">
                  <a:latin typeface="仿宋" panose="02010609060101010101" pitchFamily="49" charset="-122"/>
                  <a:ea typeface="仿宋" panose="02010609060101010101" pitchFamily="49" charset="-122"/>
                </a:rPr>
                <a:t>2022</a:t>
              </a:r>
              <a:r>
                <a:rPr lang="zh-CN" altLang="en-US" sz="1600" dirty="0">
                  <a:latin typeface="仿宋" panose="02010609060101010101" pitchFamily="49" charset="-122"/>
                  <a:ea typeface="仿宋" panose="02010609060101010101" pitchFamily="49" charset="-122"/>
                </a:rPr>
                <a:t>年</a:t>
              </a:r>
              <a:r>
                <a:rPr lang="en-US" altLang="zh-CN" sz="1600" dirty="0">
                  <a:latin typeface="仿宋" panose="02010609060101010101" pitchFamily="49" charset="-122"/>
                  <a:ea typeface="仿宋" panose="02010609060101010101" pitchFamily="49" charset="-122"/>
                </a:rPr>
                <a:t>5</a:t>
              </a:r>
              <a:r>
                <a:rPr lang="zh-CN" altLang="en-US" sz="1600" dirty="0">
                  <a:latin typeface="仿宋" panose="02010609060101010101" pitchFamily="49" charset="-122"/>
                  <a:ea typeface="仿宋" panose="02010609060101010101" pitchFamily="49" charset="-122"/>
                </a:rPr>
                <a:t>月</a:t>
              </a:r>
              <a:r>
                <a:rPr lang="en-US" altLang="zh-CN" sz="1600" dirty="0">
                  <a:latin typeface="仿宋" panose="02010609060101010101" pitchFamily="49" charset="-122"/>
                  <a:ea typeface="仿宋" panose="02010609060101010101" pitchFamily="49" charset="-122"/>
                </a:rPr>
                <a:t>31</a:t>
              </a:r>
              <a:r>
                <a:rPr lang="zh-CN" altLang="en-US" sz="1600" dirty="0">
                  <a:latin typeface="仿宋" panose="02010609060101010101" pitchFamily="49" charset="-122"/>
                  <a:ea typeface="仿宋" panose="02010609060101010101" pitchFamily="49" charset="-122"/>
                </a:rPr>
                <a:t>日</a:t>
              </a:r>
              <a:endParaRPr lang="zh-CN" altLang="en-US" sz="1600" dirty="0"/>
            </a:p>
          </p:txBody>
        </p:sp>
        <p:sp>
          <p:nvSpPr>
            <p:cNvPr id="26" name="文本框 25">
              <a:extLst>
                <a:ext uri="{FF2B5EF4-FFF2-40B4-BE49-F238E27FC236}">
                  <a16:creationId xmlns:a16="http://schemas.microsoft.com/office/drawing/2014/main" id="{5DDDAD45-F61A-B7FB-D962-9D5EA9F258C8}"/>
                </a:ext>
              </a:extLst>
            </p:cNvPr>
            <p:cNvSpPr txBox="1"/>
            <p:nvPr/>
          </p:nvSpPr>
          <p:spPr>
            <a:xfrm>
              <a:off x="405114" y="1879145"/>
              <a:ext cx="2828216" cy="338554"/>
            </a:xfrm>
            <a:prstGeom prst="rect">
              <a:avLst/>
            </a:prstGeom>
            <a:noFill/>
          </p:spPr>
          <p:txBody>
            <a:bodyPr wrap="square" anchor="ctr">
              <a:spAutoFit/>
            </a:bodyPr>
            <a:lstStyle/>
            <a:p>
              <a:pPr algn="r"/>
              <a:r>
                <a:rPr lang="en-US" altLang="zh-CN" sz="1600" dirty="0">
                  <a:latin typeface="仿宋" panose="02010609060101010101" pitchFamily="49" charset="-122"/>
                  <a:ea typeface="仿宋" panose="02010609060101010101" pitchFamily="49" charset="-122"/>
                </a:rPr>
                <a:t>300ml: 1.5g</a:t>
              </a:r>
              <a:endParaRPr lang="zh-CN" altLang="en-US" sz="1600" dirty="0"/>
            </a:p>
          </p:txBody>
        </p:sp>
        <p:sp>
          <p:nvSpPr>
            <p:cNvPr id="28" name="文本框 27">
              <a:extLst>
                <a:ext uri="{FF2B5EF4-FFF2-40B4-BE49-F238E27FC236}">
                  <a16:creationId xmlns:a16="http://schemas.microsoft.com/office/drawing/2014/main" id="{4423F6F4-4367-75EC-CC19-B2CC2AB87FBB}"/>
                </a:ext>
              </a:extLst>
            </p:cNvPr>
            <p:cNvSpPr txBox="1"/>
            <p:nvPr/>
          </p:nvSpPr>
          <p:spPr>
            <a:xfrm>
              <a:off x="405114" y="1274574"/>
              <a:ext cx="2828216" cy="338554"/>
            </a:xfrm>
            <a:prstGeom prst="rect">
              <a:avLst/>
            </a:prstGeom>
            <a:noFill/>
          </p:spPr>
          <p:txBody>
            <a:bodyPr wrap="square" anchor="ctr">
              <a:spAutoFit/>
            </a:bodyPr>
            <a:lstStyle/>
            <a:p>
              <a:pPr algn="r"/>
              <a:r>
                <a:rPr lang="zh-CN" altLang="en-US" sz="1600" dirty="0">
                  <a:latin typeface="仿宋" panose="02010609060101010101" pitchFamily="49" charset="-122"/>
                  <a:ea typeface="仿宋" panose="02010609060101010101" pitchFamily="49" charset="-122"/>
                </a:rPr>
                <a:t>利鲁唑口服混悬液</a:t>
              </a:r>
              <a:endParaRPr lang="zh-CN" altLang="en-US" sz="1600" dirty="0"/>
            </a:p>
          </p:txBody>
        </p:sp>
      </p:grpSp>
      <p:grpSp>
        <p:nvGrpSpPr>
          <p:cNvPr id="36" name="组合 35">
            <a:extLst>
              <a:ext uri="{FF2B5EF4-FFF2-40B4-BE49-F238E27FC236}">
                <a16:creationId xmlns:a16="http://schemas.microsoft.com/office/drawing/2014/main" id="{EDFCF3AB-BCEB-F21D-BBBF-D4C36C5E8048}"/>
              </a:ext>
            </a:extLst>
          </p:cNvPr>
          <p:cNvGrpSpPr/>
          <p:nvPr/>
        </p:nvGrpSpPr>
        <p:grpSpPr>
          <a:xfrm>
            <a:off x="3703715" y="1100426"/>
            <a:ext cx="3274848" cy="3759765"/>
            <a:chOff x="4406524" y="1185490"/>
            <a:chExt cx="2805963" cy="3759765"/>
          </a:xfrm>
        </p:grpSpPr>
        <p:sp>
          <p:nvSpPr>
            <p:cNvPr id="7" name="文本框 6">
              <a:extLst>
                <a:ext uri="{FF2B5EF4-FFF2-40B4-BE49-F238E27FC236}">
                  <a16:creationId xmlns:a16="http://schemas.microsoft.com/office/drawing/2014/main" id="{4E6B0F68-D80D-B457-36F0-B01D1BE70BA7}"/>
                </a:ext>
              </a:extLst>
            </p:cNvPr>
            <p:cNvSpPr txBox="1"/>
            <p:nvPr/>
          </p:nvSpPr>
          <p:spPr>
            <a:xfrm>
              <a:off x="4406524" y="1185490"/>
              <a:ext cx="2805963" cy="584775"/>
            </a:xfrm>
            <a:prstGeom prst="rect">
              <a:avLst/>
            </a:prstGeom>
            <a:noFill/>
          </p:spPr>
          <p:txBody>
            <a:bodyPr wrap="square">
              <a:spAutoFit/>
            </a:bodyPr>
            <a:lstStyle/>
            <a:p>
              <a:pPr marL="285750" indent="-285750" algn="just">
                <a:buFont typeface="Wingdings" panose="05000000000000000000" pitchFamily="2" charset="2"/>
                <a:buChar char="n"/>
              </a:pPr>
              <a:r>
                <a:rPr lang="zh-CN" altLang="en-US" sz="1600" b="1" dirty="0">
                  <a:latin typeface="萍方0" panose="020B0300000000000000" pitchFamily="34" charset="-122"/>
                  <a:ea typeface="萍方0" panose="020B0300000000000000" pitchFamily="34" charset="-122"/>
                </a:rPr>
                <a:t>适应症：</a:t>
              </a:r>
              <a:endParaRPr lang="en-US" altLang="zh-CN" sz="1600" b="1" dirty="0">
                <a:latin typeface="萍方0" panose="020B0300000000000000" pitchFamily="34" charset="-122"/>
                <a:ea typeface="萍方0" panose="020B0300000000000000" pitchFamily="34" charset="-122"/>
              </a:endParaRPr>
            </a:p>
            <a:p>
              <a:pPr lvl="1" algn="just"/>
              <a:endParaRPr lang="en-US" altLang="zh-CN" sz="1600" dirty="0">
                <a:latin typeface="仿宋" panose="02010609060101010101" pitchFamily="49" charset="-122"/>
                <a:ea typeface="仿宋" panose="02010609060101010101" pitchFamily="49" charset="-122"/>
              </a:endParaRPr>
            </a:p>
          </p:txBody>
        </p:sp>
        <p:sp>
          <p:nvSpPr>
            <p:cNvPr id="30" name="文本框 29">
              <a:extLst>
                <a:ext uri="{FF2B5EF4-FFF2-40B4-BE49-F238E27FC236}">
                  <a16:creationId xmlns:a16="http://schemas.microsoft.com/office/drawing/2014/main" id="{A4650C0A-98C3-ADB4-ECD2-F354A1B0336E}"/>
                </a:ext>
              </a:extLst>
            </p:cNvPr>
            <p:cNvSpPr txBox="1"/>
            <p:nvPr/>
          </p:nvSpPr>
          <p:spPr>
            <a:xfrm>
              <a:off x="4761690" y="1491077"/>
              <a:ext cx="2405316" cy="1477328"/>
            </a:xfrm>
            <a:prstGeom prst="rect">
              <a:avLst/>
            </a:prstGeom>
            <a:noFill/>
          </p:spPr>
          <p:txBody>
            <a:bodyPr wrap="square">
              <a:spAutoFit/>
            </a:bodyPr>
            <a:lstStyle/>
            <a:p>
              <a:pPr algn="just"/>
              <a:r>
                <a:rPr lang="zh-CN" altLang="en-US" dirty="0">
                  <a:latin typeface="仿宋" panose="02010609060101010101" pitchFamily="49" charset="-122"/>
                  <a:ea typeface="仿宋" panose="02010609060101010101" pitchFamily="49" charset="-122"/>
                </a:rPr>
                <a:t>本品适用于延长肌萎缩侧索硬化（</a:t>
              </a:r>
              <a:r>
                <a:rPr lang="en-US" altLang="zh-CN" dirty="0">
                  <a:latin typeface="仿宋" panose="02010609060101010101" pitchFamily="49" charset="-122"/>
                  <a:ea typeface="仿宋" panose="02010609060101010101" pitchFamily="49" charset="-122"/>
                </a:rPr>
                <a:t>ALS</a:t>
              </a:r>
              <a:r>
                <a:rPr lang="zh-CN" altLang="en-US" dirty="0">
                  <a:latin typeface="仿宋" panose="02010609060101010101" pitchFamily="49" charset="-122"/>
                  <a:ea typeface="仿宋" panose="02010609060101010101" pitchFamily="49" charset="-122"/>
                </a:rPr>
                <a:t>）患者的生命或延长其发展至需要机械通气支持的时间。</a:t>
              </a:r>
              <a:endParaRPr lang="en-US" altLang="zh-CN" dirty="0">
                <a:latin typeface="仿宋" panose="02010609060101010101" pitchFamily="49" charset="-122"/>
                <a:ea typeface="仿宋" panose="02010609060101010101" pitchFamily="49" charset="-122"/>
              </a:endParaRPr>
            </a:p>
          </p:txBody>
        </p:sp>
        <p:sp>
          <p:nvSpPr>
            <p:cNvPr id="32" name="文本框 31">
              <a:extLst>
                <a:ext uri="{FF2B5EF4-FFF2-40B4-BE49-F238E27FC236}">
                  <a16:creationId xmlns:a16="http://schemas.microsoft.com/office/drawing/2014/main" id="{2B4892D0-747D-5085-4D3A-C06C623B2B87}"/>
                </a:ext>
              </a:extLst>
            </p:cNvPr>
            <p:cNvSpPr txBox="1"/>
            <p:nvPr/>
          </p:nvSpPr>
          <p:spPr>
            <a:xfrm>
              <a:off x="4761690" y="3744926"/>
              <a:ext cx="2405316" cy="1200329"/>
            </a:xfrm>
            <a:prstGeom prst="rect">
              <a:avLst/>
            </a:prstGeom>
            <a:noFill/>
          </p:spPr>
          <p:txBody>
            <a:bodyPr wrap="square">
              <a:spAutoFit/>
            </a:bodyPr>
            <a:lstStyle/>
            <a:p>
              <a:pPr algn="just"/>
              <a:r>
                <a:rPr lang="zh-CN" altLang="en-US" dirty="0">
                  <a:latin typeface="仿宋" panose="02010609060101010101" pitchFamily="49" charset="-122"/>
                  <a:ea typeface="仿宋" panose="02010609060101010101" pitchFamily="49" charset="-122"/>
                </a:rPr>
                <a:t>中国每年发病率约</a:t>
              </a:r>
              <a:r>
                <a:rPr lang="en-US" altLang="zh-CN" dirty="0">
                  <a:latin typeface="仿宋" panose="02010609060101010101" pitchFamily="49" charset="-122"/>
                  <a:ea typeface="仿宋" panose="02010609060101010101" pitchFamily="49" charset="-122"/>
                </a:rPr>
                <a:t>0.6/10 </a:t>
              </a:r>
              <a:r>
                <a:rPr lang="zh-CN" altLang="en-US" dirty="0">
                  <a:latin typeface="仿宋" panose="02010609060101010101" pitchFamily="49" charset="-122"/>
                  <a:ea typeface="仿宋" panose="02010609060101010101" pitchFamily="49" charset="-122"/>
                </a:rPr>
                <a:t>万人，患病率约</a:t>
              </a:r>
              <a:r>
                <a:rPr lang="en-US" altLang="zh-CN" dirty="0">
                  <a:latin typeface="仿宋" panose="02010609060101010101" pitchFamily="49" charset="-122"/>
                  <a:ea typeface="仿宋" panose="02010609060101010101" pitchFamily="49" charset="-122"/>
                </a:rPr>
                <a:t>3.1/10 </a:t>
              </a:r>
              <a:r>
                <a:rPr lang="zh-CN" altLang="en-US" dirty="0">
                  <a:latin typeface="仿宋" panose="02010609060101010101" pitchFamily="49" charset="-122"/>
                  <a:ea typeface="仿宋" panose="02010609060101010101" pitchFamily="49" charset="-122"/>
                </a:rPr>
                <a:t>万人，患病人数将近</a:t>
              </a:r>
              <a:r>
                <a:rPr lang="en-US" altLang="zh-CN" dirty="0">
                  <a:latin typeface="仿宋" panose="02010609060101010101" pitchFamily="49" charset="-122"/>
                  <a:ea typeface="仿宋" panose="02010609060101010101" pitchFamily="49" charset="-122"/>
                </a:rPr>
                <a:t>50000</a:t>
              </a:r>
              <a:r>
                <a:rPr lang="zh-CN" altLang="en-US" dirty="0">
                  <a:latin typeface="仿宋" panose="02010609060101010101" pitchFamily="49" charset="-122"/>
                  <a:ea typeface="仿宋" panose="02010609060101010101" pitchFamily="49" charset="-122"/>
                </a:rPr>
                <a:t>人 </a:t>
              </a:r>
              <a:r>
                <a:rPr lang="en-US" altLang="zh-CN" baseline="30000" dirty="0">
                  <a:latin typeface="仿宋" panose="02010609060101010101" pitchFamily="49" charset="-122"/>
                  <a:ea typeface="仿宋" panose="02010609060101010101" pitchFamily="49" charset="-122"/>
                </a:rPr>
                <a:t>1</a:t>
              </a:r>
              <a:r>
                <a:rPr lang="en-US" altLang="zh-CN" dirty="0">
                  <a:latin typeface="仿宋" panose="02010609060101010101" pitchFamily="49" charset="-122"/>
                  <a:ea typeface="仿宋" panose="02010609060101010101" pitchFamily="49" charset="-122"/>
                </a:rPr>
                <a:t> </a:t>
              </a:r>
              <a:r>
                <a:rPr lang="zh-CN" altLang="en-US" dirty="0">
                  <a:latin typeface="仿宋" panose="02010609060101010101" pitchFamily="49" charset="-122"/>
                  <a:ea typeface="仿宋" panose="02010609060101010101" pitchFamily="49" charset="-122"/>
                </a:rPr>
                <a:t>。</a:t>
              </a:r>
            </a:p>
          </p:txBody>
        </p:sp>
        <p:sp>
          <p:nvSpPr>
            <p:cNvPr id="34" name="文本框 33">
              <a:extLst>
                <a:ext uri="{FF2B5EF4-FFF2-40B4-BE49-F238E27FC236}">
                  <a16:creationId xmlns:a16="http://schemas.microsoft.com/office/drawing/2014/main" id="{1D9A4F35-9784-7E1E-B41B-75F25EA558C3}"/>
                </a:ext>
              </a:extLst>
            </p:cNvPr>
            <p:cNvSpPr txBox="1"/>
            <p:nvPr/>
          </p:nvSpPr>
          <p:spPr>
            <a:xfrm>
              <a:off x="4406524" y="3185472"/>
              <a:ext cx="2158585" cy="584775"/>
            </a:xfrm>
            <a:prstGeom prst="rect">
              <a:avLst/>
            </a:prstGeom>
            <a:noFill/>
          </p:spPr>
          <p:txBody>
            <a:bodyPr wrap="square">
              <a:spAutoFit/>
            </a:bodyPr>
            <a:lstStyle/>
            <a:p>
              <a:pPr marL="285750" indent="-285750" algn="just">
                <a:buFont typeface="Wingdings" panose="05000000000000000000" pitchFamily="2" charset="2"/>
                <a:buChar char="n"/>
              </a:pPr>
              <a:r>
                <a:rPr lang="zh-CN" altLang="en-US" sz="1600" dirty="0">
                  <a:latin typeface="萍方0" panose="020B0300000000000000" pitchFamily="34" charset="-122"/>
                  <a:ea typeface="萍方0" panose="020B0300000000000000" pitchFamily="34" charset="-122"/>
                </a:rPr>
                <a:t>大陆地区发病率及年发病患者总数：</a:t>
              </a:r>
              <a:endParaRPr lang="en-US" altLang="zh-CN" sz="1600" dirty="0">
                <a:latin typeface="萍方0" panose="020B0300000000000000" pitchFamily="34" charset="-122"/>
                <a:ea typeface="萍方0" panose="020B0300000000000000" pitchFamily="34" charset="-122"/>
              </a:endParaRPr>
            </a:p>
          </p:txBody>
        </p:sp>
      </p:grpSp>
      <p:grpSp>
        <p:nvGrpSpPr>
          <p:cNvPr id="45" name="组合 44">
            <a:extLst>
              <a:ext uri="{FF2B5EF4-FFF2-40B4-BE49-F238E27FC236}">
                <a16:creationId xmlns:a16="http://schemas.microsoft.com/office/drawing/2014/main" id="{4D310D79-E996-7390-2242-2C4A08311D9C}"/>
              </a:ext>
            </a:extLst>
          </p:cNvPr>
          <p:cNvGrpSpPr/>
          <p:nvPr/>
        </p:nvGrpSpPr>
        <p:grpSpPr>
          <a:xfrm>
            <a:off x="7157042" y="1095857"/>
            <a:ext cx="4563636" cy="4905843"/>
            <a:chOff x="7535068" y="1095857"/>
            <a:chExt cx="4366366" cy="4905843"/>
          </a:xfrm>
        </p:grpSpPr>
        <p:sp>
          <p:nvSpPr>
            <p:cNvPr id="38" name="文本框 37">
              <a:extLst>
                <a:ext uri="{FF2B5EF4-FFF2-40B4-BE49-F238E27FC236}">
                  <a16:creationId xmlns:a16="http://schemas.microsoft.com/office/drawing/2014/main" id="{24EE9A98-0BA2-8EE3-D0B2-1B1714C0C947}"/>
                </a:ext>
              </a:extLst>
            </p:cNvPr>
            <p:cNvSpPr txBox="1"/>
            <p:nvPr/>
          </p:nvSpPr>
          <p:spPr>
            <a:xfrm>
              <a:off x="7846829" y="1430272"/>
              <a:ext cx="4040371" cy="2585323"/>
            </a:xfrm>
            <a:prstGeom prst="rect">
              <a:avLst/>
            </a:prstGeom>
            <a:noFill/>
          </p:spPr>
          <p:txBody>
            <a:bodyPr wrap="square">
              <a:spAutoFit/>
            </a:bodyPr>
            <a:lstStyle/>
            <a:p>
              <a:pPr algn="just"/>
              <a:r>
                <a:rPr lang="zh-CN" altLang="en-US" dirty="0">
                  <a:latin typeface="仿宋" panose="02010609060101010101" pitchFamily="49" charset="-122"/>
                  <a:ea typeface="仿宋" panose="02010609060101010101" pitchFamily="49" charset="-122"/>
                </a:rPr>
                <a:t>成人和老年人：</a:t>
              </a:r>
            </a:p>
            <a:p>
              <a:pPr algn="just"/>
              <a:r>
                <a:rPr lang="zh-CN" altLang="en-US" dirty="0">
                  <a:latin typeface="仿宋" panose="02010609060101010101" pitchFamily="49" charset="-122"/>
                  <a:ea typeface="仿宋" panose="02010609060101010101" pitchFamily="49" charset="-122"/>
                </a:rPr>
                <a:t>成人或老年人每日推荐剂量为</a:t>
              </a:r>
              <a:r>
                <a:rPr lang="en-US" altLang="zh-CN" dirty="0">
                  <a:latin typeface="仿宋" panose="02010609060101010101" pitchFamily="49" charset="-122"/>
                  <a:ea typeface="仿宋" panose="02010609060101010101" pitchFamily="49" charset="-122"/>
                </a:rPr>
                <a:t>100mg</a:t>
              </a:r>
              <a:r>
                <a:rPr lang="zh-CN" altLang="en-US" dirty="0">
                  <a:latin typeface="仿宋" panose="02010609060101010101" pitchFamily="49" charset="-122"/>
                  <a:ea typeface="仿宋" panose="02010609060101010101" pitchFamily="49" charset="-122"/>
                </a:rPr>
                <a:t>（每</a:t>
              </a:r>
              <a:r>
                <a:rPr lang="en-US" altLang="zh-CN" dirty="0">
                  <a:latin typeface="仿宋" panose="02010609060101010101" pitchFamily="49" charset="-122"/>
                  <a:ea typeface="仿宋" panose="02010609060101010101" pitchFamily="49" charset="-122"/>
                </a:rPr>
                <a:t>12</a:t>
              </a:r>
              <a:r>
                <a:rPr lang="zh-CN" altLang="en-US" dirty="0">
                  <a:latin typeface="仿宋" panose="02010609060101010101" pitchFamily="49" charset="-122"/>
                  <a:ea typeface="仿宋" panose="02010609060101010101" pitchFamily="49" charset="-122"/>
                </a:rPr>
                <a:t>小时</a:t>
              </a:r>
              <a:r>
                <a:rPr lang="en-US" altLang="zh-CN" dirty="0">
                  <a:latin typeface="仿宋" panose="02010609060101010101" pitchFamily="49" charset="-122"/>
                  <a:ea typeface="仿宋" panose="02010609060101010101" pitchFamily="49" charset="-122"/>
                </a:rPr>
                <a:t>50mg</a:t>
              </a:r>
              <a:r>
                <a:rPr lang="zh-CN" altLang="en-US" dirty="0">
                  <a:latin typeface="仿宋" panose="02010609060101010101" pitchFamily="49" charset="-122"/>
                  <a:ea typeface="仿宋" panose="02010609060101010101" pitchFamily="49" charset="-122"/>
                </a:rPr>
                <a:t>）。增加每日剂量并不能显著提高预期益处。推荐每天分两次给药，每次给药</a:t>
              </a:r>
              <a:r>
                <a:rPr lang="en-US" altLang="zh-CN" dirty="0">
                  <a:latin typeface="仿宋" panose="02010609060101010101" pitchFamily="49" charset="-122"/>
                  <a:ea typeface="仿宋" panose="02010609060101010101" pitchFamily="49" charset="-122"/>
                </a:rPr>
                <a:t>10ml</a:t>
              </a:r>
              <a:r>
                <a:rPr lang="zh-CN" altLang="en-US" dirty="0">
                  <a:latin typeface="仿宋" panose="02010609060101010101" pitchFamily="49" charset="-122"/>
                  <a:ea typeface="仿宋" panose="02010609060101010101" pitchFamily="49" charset="-122"/>
                </a:rPr>
                <a:t>（</a:t>
              </a:r>
              <a:r>
                <a:rPr lang="en-US" altLang="zh-CN" dirty="0">
                  <a:latin typeface="仿宋" panose="02010609060101010101" pitchFamily="49" charset="-122"/>
                  <a:ea typeface="仿宋" panose="02010609060101010101" pitchFamily="49" charset="-122"/>
                </a:rPr>
                <a:t>10ml</a:t>
              </a:r>
              <a:r>
                <a:rPr lang="zh-CN" altLang="en-US" dirty="0">
                  <a:latin typeface="仿宋" panose="02010609060101010101" pitchFamily="49" charset="-122"/>
                  <a:ea typeface="仿宋" panose="02010609060101010101" pitchFamily="49" charset="-122"/>
                </a:rPr>
                <a:t>相当于</a:t>
              </a:r>
              <a:r>
                <a:rPr lang="en-US" altLang="zh-CN" dirty="0">
                  <a:latin typeface="仿宋" panose="02010609060101010101" pitchFamily="49" charset="-122"/>
                  <a:ea typeface="仿宋" panose="02010609060101010101" pitchFamily="49" charset="-122"/>
                </a:rPr>
                <a:t>50mg</a:t>
              </a:r>
              <a:r>
                <a:rPr lang="zh-CN" altLang="en-US" dirty="0">
                  <a:latin typeface="仿宋" panose="02010609060101010101" pitchFamily="49" charset="-122"/>
                  <a:ea typeface="仿宋" panose="02010609060101010101" pitchFamily="49" charset="-122"/>
                </a:rPr>
                <a:t>利鲁唑）。如漏服一次，按原计划时间服用下一次。根据药代动力学数据，本品在老年人群中使用无特殊说明。</a:t>
              </a:r>
              <a:endParaRPr lang="en-US" altLang="zh-CN" dirty="0">
                <a:latin typeface="仿宋" panose="02010609060101010101" pitchFamily="49" charset="-122"/>
                <a:ea typeface="仿宋" panose="02010609060101010101" pitchFamily="49" charset="-122"/>
              </a:endParaRPr>
            </a:p>
          </p:txBody>
        </p:sp>
        <p:sp>
          <p:nvSpPr>
            <p:cNvPr id="40" name="文本框 39">
              <a:extLst>
                <a:ext uri="{FF2B5EF4-FFF2-40B4-BE49-F238E27FC236}">
                  <a16:creationId xmlns:a16="http://schemas.microsoft.com/office/drawing/2014/main" id="{7CECF2D3-B9B7-6451-AC9E-5AF20E404E76}"/>
                </a:ext>
              </a:extLst>
            </p:cNvPr>
            <p:cNvSpPr txBox="1"/>
            <p:nvPr/>
          </p:nvSpPr>
          <p:spPr>
            <a:xfrm>
              <a:off x="7876653" y="4524372"/>
              <a:ext cx="4010548" cy="1477328"/>
            </a:xfrm>
            <a:prstGeom prst="rect">
              <a:avLst/>
            </a:prstGeom>
            <a:noFill/>
          </p:spPr>
          <p:txBody>
            <a:bodyPr wrap="square">
              <a:spAutoFit/>
            </a:bodyPr>
            <a:lstStyle/>
            <a:p>
              <a:pPr algn="just"/>
              <a:r>
                <a:rPr lang="zh-CN" altLang="en-US" dirty="0">
                  <a:latin typeface="仿宋" panose="02010609060101010101" pitchFamily="49" charset="-122"/>
                  <a:ea typeface="仿宋" panose="02010609060101010101" pitchFamily="49" charset="-122"/>
                </a:rPr>
                <a:t>本品不需要其他液体进行稀释，摇匀后口服给药，通过带刻度的给药注射器进行给药。应在餐前至少</a:t>
              </a:r>
              <a:r>
                <a:rPr lang="en-US" altLang="zh-CN" dirty="0">
                  <a:latin typeface="仿宋" panose="02010609060101010101" pitchFamily="49" charset="-122"/>
                  <a:ea typeface="仿宋" panose="02010609060101010101" pitchFamily="49" charset="-122"/>
                </a:rPr>
                <a:t>1</a:t>
              </a:r>
              <a:r>
                <a:rPr lang="zh-CN" altLang="en-US" dirty="0">
                  <a:latin typeface="仿宋" panose="02010609060101010101" pitchFamily="49" charset="-122"/>
                  <a:ea typeface="仿宋" panose="02010609060101010101" pitchFamily="49" charset="-122"/>
                </a:rPr>
                <a:t>小时或餐后</a:t>
              </a:r>
              <a:r>
                <a:rPr lang="en-US" altLang="zh-CN" dirty="0">
                  <a:latin typeface="仿宋" panose="02010609060101010101" pitchFamily="49" charset="-122"/>
                  <a:ea typeface="仿宋" panose="02010609060101010101" pitchFamily="49" charset="-122"/>
                </a:rPr>
                <a:t>2</a:t>
              </a:r>
              <a:r>
                <a:rPr lang="zh-CN" altLang="en-US" dirty="0">
                  <a:latin typeface="仿宋" panose="02010609060101010101" pitchFamily="49" charset="-122"/>
                  <a:ea typeface="仿宋" panose="02010609060101010101" pitchFamily="49" charset="-122"/>
                </a:rPr>
                <a:t>小时给药，给药前将药瓶轻轻摇晃至少</a:t>
              </a:r>
              <a:r>
                <a:rPr lang="en-US" altLang="zh-CN" dirty="0">
                  <a:latin typeface="仿宋" panose="02010609060101010101" pitchFamily="49" charset="-122"/>
                  <a:ea typeface="仿宋" panose="02010609060101010101" pitchFamily="49" charset="-122"/>
                </a:rPr>
                <a:t>30s</a:t>
              </a:r>
              <a:r>
                <a:rPr lang="zh-CN" altLang="en-US" dirty="0">
                  <a:latin typeface="仿宋" panose="02010609060101010101" pitchFamily="49" charset="-122"/>
                  <a:ea typeface="仿宋" panose="02010609060101010101" pitchFamily="49" charset="-122"/>
                </a:rPr>
                <a:t>。</a:t>
              </a:r>
            </a:p>
          </p:txBody>
        </p:sp>
        <p:sp>
          <p:nvSpPr>
            <p:cNvPr id="42" name="文本框 41">
              <a:extLst>
                <a:ext uri="{FF2B5EF4-FFF2-40B4-BE49-F238E27FC236}">
                  <a16:creationId xmlns:a16="http://schemas.microsoft.com/office/drawing/2014/main" id="{63DA1752-F2A9-BF7C-9BC9-74EA17CF01B7}"/>
                </a:ext>
              </a:extLst>
            </p:cNvPr>
            <p:cNvSpPr txBox="1"/>
            <p:nvPr/>
          </p:nvSpPr>
          <p:spPr>
            <a:xfrm>
              <a:off x="7535068" y="4170457"/>
              <a:ext cx="4352132" cy="338554"/>
            </a:xfrm>
            <a:prstGeom prst="rect">
              <a:avLst/>
            </a:prstGeom>
            <a:noFill/>
          </p:spPr>
          <p:txBody>
            <a:bodyPr wrap="square">
              <a:spAutoFit/>
            </a:bodyPr>
            <a:lstStyle/>
            <a:p>
              <a:pPr marL="285750" indent="-285750" algn="just">
                <a:buFont typeface="Wingdings" panose="05000000000000000000" pitchFamily="2" charset="2"/>
                <a:buChar char="n"/>
              </a:pPr>
              <a:r>
                <a:rPr lang="zh-CN" altLang="en-US" sz="1600" dirty="0">
                  <a:latin typeface="萍方0" panose="020B0300000000000000" pitchFamily="34" charset="-122"/>
                  <a:ea typeface="萍方0" panose="020B0300000000000000" pitchFamily="34" charset="-122"/>
                </a:rPr>
                <a:t>给药方法：</a:t>
              </a:r>
              <a:endParaRPr lang="en-US" altLang="zh-CN" sz="1600" dirty="0">
                <a:latin typeface="萍方0" panose="020B0300000000000000" pitchFamily="34" charset="-122"/>
                <a:ea typeface="萍方0" panose="020B0300000000000000" pitchFamily="34" charset="-122"/>
              </a:endParaRPr>
            </a:p>
          </p:txBody>
        </p:sp>
        <p:sp>
          <p:nvSpPr>
            <p:cNvPr id="44" name="文本框 43">
              <a:extLst>
                <a:ext uri="{FF2B5EF4-FFF2-40B4-BE49-F238E27FC236}">
                  <a16:creationId xmlns:a16="http://schemas.microsoft.com/office/drawing/2014/main" id="{9A24AAB2-CDC3-420B-10B0-15A465391D2B}"/>
                </a:ext>
              </a:extLst>
            </p:cNvPr>
            <p:cNvSpPr txBox="1"/>
            <p:nvPr/>
          </p:nvSpPr>
          <p:spPr>
            <a:xfrm>
              <a:off x="7535068" y="1095857"/>
              <a:ext cx="4366366" cy="338554"/>
            </a:xfrm>
            <a:prstGeom prst="rect">
              <a:avLst/>
            </a:prstGeom>
            <a:noFill/>
          </p:spPr>
          <p:txBody>
            <a:bodyPr wrap="square">
              <a:spAutoFit/>
            </a:bodyPr>
            <a:lstStyle/>
            <a:p>
              <a:pPr marL="285750" indent="-285750" algn="just">
                <a:buFont typeface="Wingdings" panose="05000000000000000000" pitchFamily="2" charset="2"/>
                <a:buChar char="n"/>
              </a:pPr>
              <a:r>
                <a:rPr lang="zh-CN" altLang="en-US" sz="1600" b="1" dirty="0">
                  <a:latin typeface="萍方0" panose="020B0300000000000000" pitchFamily="34" charset="-122"/>
                  <a:ea typeface="萍方0" panose="020B0300000000000000" pitchFamily="34" charset="-122"/>
                </a:rPr>
                <a:t>用法用量：</a:t>
              </a:r>
              <a:endParaRPr lang="en-US" altLang="zh-CN" sz="1600" b="1" dirty="0">
                <a:latin typeface="萍方0" panose="020B0300000000000000" pitchFamily="34" charset="-122"/>
                <a:ea typeface="萍方0" panose="020B0300000000000000" pitchFamily="34" charset="-122"/>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822833" y="0"/>
            <a:ext cx="6040772" cy="708666"/>
          </a:xfrm>
        </p:spPr>
        <p:txBody>
          <a:bodyPr vert="horz" lIns="91440" tIns="45720" rIns="91440" bIns="45720" rtlCol="0" anchor="b">
            <a:normAutofit/>
          </a:bodyPr>
          <a:lstStyle/>
          <a:p>
            <a:pPr algn="ctr"/>
            <a:r>
              <a:rPr lang="en-US" altLang="zh-CN" sz="2800" dirty="0">
                <a:latin typeface="萍方粗" panose="020B0800000000000000" pitchFamily="34" charset="-122"/>
                <a:ea typeface="萍方粗" panose="020B0800000000000000" pitchFamily="34" charset="-122"/>
              </a:rPr>
              <a:t>1</a:t>
            </a:r>
            <a:r>
              <a:rPr lang="zh-CN" altLang="en-US" sz="2800" dirty="0">
                <a:latin typeface="萍方粗" panose="020B0800000000000000" pitchFamily="34" charset="-122"/>
                <a:ea typeface="萍方粗" panose="020B0800000000000000" pitchFamily="34" charset="-122"/>
              </a:rPr>
              <a:t>、药物基本信息</a:t>
            </a:r>
          </a:p>
        </p:txBody>
      </p:sp>
      <p:sp>
        <p:nvSpPr>
          <p:cNvPr id="3" name="文本框 2"/>
          <p:cNvSpPr txBox="1"/>
          <p:nvPr/>
        </p:nvSpPr>
        <p:spPr>
          <a:xfrm>
            <a:off x="479537" y="1601408"/>
            <a:ext cx="4144417" cy="3785652"/>
          </a:xfrm>
          <a:prstGeom prst="rect">
            <a:avLst/>
          </a:prstGeom>
          <a:noFill/>
        </p:spPr>
        <p:txBody>
          <a:bodyPr wrap="square" rtlCol="0">
            <a:spAutoFit/>
          </a:bodyPr>
          <a:lstStyle/>
          <a:p>
            <a:pPr marL="514350" lvl="1" indent="-342900" algn="just">
              <a:buFont typeface="+mj-lt"/>
              <a:buAutoNum type="arabicPeriod"/>
            </a:pPr>
            <a:r>
              <a:rPr lang="zh-CN" altLang="en-US" sz="1600" dirty="0">
                <a:latin typeface="仿宋" panose="02010609060101010101" pitchFamily="49" charset="-122"/>
                <a:ea typeface="仿宋" panose="02010609060101010101" pitchFamily="49" charset="-122"/>
              </a:rPr>
              <a:t>肌萎缩性侧索硬化症（</a:t>
            </a:r>
            <a:r>
              <a:rPr lang="en-US" altLang="zh-CN" sz="1600" dirty="0">
                <a:latin typeface="仿宋" panose="02010609060101010101" pitchFamily="49" charset="-122"/>
                <a:ea typeface="仿宋" panose="02010609060101010101" pitchFamily="49" charset="-122"/>
              </a:rPr>
              <a:t>ALS</a:t>
            </a:r>
            <a:r>
              <a:rPr lang="zh-CN" altLang="en-US" sz="1600" dirty="0">
                <a:latin typeface="仿宋" panose="02010609060101010101" pitchFamily="49" charset="-122"/>
                <a:ea typeface="仿宋" panose="02010609060101010101" pitchFamily="49" charset="-122"/>
              </a:rPr>
              <a:t>），是一种进行性、最终致命的神经退行性疾病，其特征在于控制自主肌肉运动的中枢神经系统神经细胞逐渐变性，发病年龄平均</a:t>
            </a:r>
            <a:r>
              <a:rPr lang="en-US" altLang="zh-CN" sz="1600" dirty="0">
                <a:latin typeface="仿宋" panose="02010609060101010101" pitchFamily="49" charset="-122"/>
                <a:ea typeface="仿宋" panose="02010609060101010101" pitchFamily="49" charset="-122"/>
              </a:rPr>
              <a:t>55</a:t>
            </a:r>
            <a:r>
              <a:rPr lang="zh-CN" altLang="en-US" sz="1600" dirty="0">
                <a:latin typeface="仿宋" panose="02010609060101010101" pitchFamily="49" charset="-122"/>
                <a:ea typeface="仿宋" panose="02010609060101010101" pitchFamily="49" charset="-122"/>
              </a:rPr>
              <a:t>岁，平均生存期为</a:t>
            </a:r>
            <a:r>
              <a:rPr lang="en-US" altLang="zh-CN" sz="1600" dirty="0">
                <a:latin typeface="仿宋" panose="02010609060101010101" pitchFamily="49" charset="-122"/>
                <a:ea typeface="仿宋" panose="02010609060101010101" pitchFamily="49" charset="-122"/>
              </a:rPr>
              <a:t>3-5</a:t>
            </a:r>
            <a:r>
              <a:rPr lang="zh-CN" altLang="en-US" sz="1600" dirty="0">
                <a:latin typeface="仿宋" panose="02010609060101010101" pitchFamily="49" charset="-122"/>
                <a:ea typeface="仿宋" panose="02010609060101010101" pitchFamily="49" charset="-122"/>
              </a:rPr>
              <a:t>年。</a:t>
            </a:r>
            <a:endParaRPr lang="en-US" altLang="zh-CN" sz="1600" dirty="0">
              <a:latin typeface="仿宋" panose="02010609060101010101" pitchFamily="49" charset="-122"/>
              <a:ea typeface="仿宋" panose="02010609060101010101" pitchFamily="49" charset="-122"/>
            </a:endParaRPr>
          </a:p>
          <a:p>
            <a:pPr marL="514350" lvl="1" indent="-342900" algn="just">
              <a:buFont typeface="+mj-lt"/>
              <a:buAutoNum type="arabicPeriod"/>
            </a:pPr>
            <a:r>
              <a:rPr lang="zh-CN" altLang="en-US" sz="1600" dirty="0">
                <a:latin typeface="仿宋" panose="02010609060101010101" pitchFamily="49" charset="-122"/>
                <a:ea typeface="仿宋" panose="02010609060101010101" pitchFamily="49" charset="-122"/>
              </a:rPr>
              <a:t>中国每年发病率约</a:t>
            </a:r>
            <a:r>
              <a:rPr lang="en-US" altLang="zh-CN" sz="1600" dirty="0">
                <a:latin typeface="仿宋" panose="02010609060101010101" pitchFamily="49" charset="-122"/>
                <a:ea typeface="仿宋" panose="02010609060101010101" pitchFamily="49" charset="-122"/>
              </a:rPr>
              <a:t>0.6/10 </a:t>
            </a:r>
            <a:r>
              <a:rPr lang="zh-CN" altLang="en-US" sz="1600" dirty="0">
                <a:latin typeface="仿宋" panose="02010609060101010101" pitchFamily="49" charset="-122"/>
                <a:ea typeface="仿宋" panose="02010609060101010101" pitchFamily="49" charset="-122"/>
              </a:rPr>
              <a:t>万人，患病率约</a:t>
            </a:r>
            <a:r>
              <a:rPr lang="en-US" altLang="zh-CN" sz="1600" dirty="0">
                <a:latin typeface="仿宋" panose="02010609060101010101" pitchFamily="49" charset="-122"/>
                <a:ea typeface="仿宋" panose="02010609060101010101" pitchFamily="49" charset="-122"/>
              </a:rPr>
              <a:t>3.1/10 </a:t>
            </a:r>
            <a:r>
              <a:rPr lang="zh-CN" altLang="en-US" sz="1600" dirty="0">
                <a:latin typeface="仿宋" panose="02010609060101010101" pitchFamily="49" charset="-122"/>
                <a:ea typeface="仿宋" panose="02010609060101010101" pitchFamily="49" charset="-122"/>
              </a:rPr>
              <a:t>万人，患病人数将近</a:t>
            </a:r>
            <a:r>
              <a:rPr lang="en-US" altLang="zh-CN" sz="1600" dirty="0">
                <a:latin typeface="仿宋" panose="02010609060101010101" pitchFamily="49" charset="-122"/>
                <a:ea typeface="仿宋" panose="02010609060101010101" pitchFamily="49" charset="-122"/>
              </a:rPr>
              <a:t>50000</a:t>
            </a:r>
            <a:r>
              <a:rPr lang="zh-CN" altLang="en-US" sz="1600" dirty="0">
                <a:latin typeface="仿宋" panose="02010609060101010101" pitchFamily="49" charset="-122"/>
                <a:ea typeface="仿宋" panose="02010609060101010101" pitchFamily="49" charset="-122"/>
              </a:rPr>
              <a:t>人 </a:t>
            </a:r>
            <a:r>
              <a:rPr lang="en-US" altLang="zh-CN" sz="1600" baseline="30000" dirty="0">
                <a:latin typeface="仿宋" panose="02010609060101010101" pitchFamily="49" charset="-122"/>
                <a:ea typeface="仿宋" panose="02010609060101010101" pitchFamily="49" charset="-122"/>
              </a:rPr>
              <a:t>1</a:t>
            </a:r>
            <a:r>
              <a:rPr lang="en-US" altLang="zh-CN" sz="1600" dirty="0">
                <a:latin typeface="仿宋" panose="02010609060101010101" pitchFamily="49" charset="-122"/>
                <a:ea typeface="仿宋" panose="02010609060101010101" pitchFamily="49" charset="-122"/>
              </a:rPr>
              <a:t> </a:t>
            </a:r>
            <a:r>
              <a:rPr lang="zh-CN" altLang="en-US" sz="1600" dirty="0">
                <a:latin typeface="仿宋" panose="02010609060101010101" pitchFamily="49" charset="-122"/>
                <a:ea typeface="仿宋" panose="02010609060101010101" pitchFamily="49" charset="-122"/>
              </a:rPr>
              <a:t>。</a:t>
            </a:r>
            <a:endParaRPr lang="en-US" altLang="zh-CN" sz="1600" dirty="0">
              <a:latin typeface="仿宋" panose="02010609060101010101" pitchFamily="49" charset="-122"/>
              <a:ea typeface="仿宋" panose="02010609060101010101" pitchFamily="49" charset="-122"/>
            </a:endParaRPr>
          </a:p>
          <a:p>
            <a:pPr marL="514350" lvl="1" indent="-342900" algn="just">
              <a:buFont typeface="+mj-lt"/>
              <a:buAutoNum type="arabicPeriod"/>
            </a:pPr>
            <a:r>
              <a:rPr lang="zh-CN" altLang="en-US" sz="1600" dirty="0">
                <a:latin typeface="仿宋" panose="02010609060101010101" pitchFamily="49" charset="-122"/>
                <a:ea typeface="仿宋" panose="02010609060101010101" pitchFamily="49" charset="-122"/>
              </a:rPr>
              <a:t>肌萎缩性侧索硬化症的症状包括痉挛、痉挛、疼痛、肌肉痉挛和吞咽困难，绝大多数</a:t>
            </a:r>
            <a:r>
              <a:rPr lang="en-US" altLang="zh-CN" sz="1600" dirty="0">
                <a:latin typeface="仿宋" panose="02010609060101010101" pitchFamily="49" charset="-122"/>
                <a:ea typeface="仿宋" panose="02010609060101010101" pitchFamily="49" charset="-122"/>
              </a:rPr>
              <a:t>ALS</a:t>
            </a:r>
            <a:r>
              <a:rPr lang="zh-CN" altLang="en-US" sz="1600" dirty="0">
                <a:latin typeface="仿宋" panose="02010609060101010101" pitchFamily="49" charset="-122"/>
                <a:ea typeface="仿宋" panose="02010609060101010101" pitchFamily="49" charset="-122"/>
              </a:rPr>
              <a:t>患者</a:t>
            </a:r>
            <a:r>
              <a:rPr lang="en-US" altLang="zh-CN" sz="1600" dirty="0">
                <a:latin typeface="仿宋" panose="02010609060101010101" pitchFamily="49" charset="-122"/>
                <a:ea typeface="仿宋" panose="02010609060101010101" pitchFamily="49" charset="-122"/>
              </a:rPr>
              <a:t>([80%])</a:t>
            </a:r>
            <a:r>
              <a:rPr lang="zh-CN" altLang="en-US" sz="1600" dirty="0">
                <a:latin typeface="仿宋" panose="02010609060101010101" pitchFamily="49" charset="-122"/>
                <a:ea typeface="仿宋" panose="02010609060101010101" pitchFamily="49" charset="-122"/>
              </a:rPr>
              <a:t>最终都会出现吞咽困难，无论该疾病的发病部位是球根还是脊髓，而经皮内镜下胃造口术</a:t>
            </a:r>
            <a:r>
              <a:rPr lang="en-US" altLang="zh-CN" sz="1600" dirty="0">
                <a:latin typeface="仿宋" panose="02010609060101010101" pitchFamily="49" charset="-122"/>
                <a:ea typeface="仿宋" panose="02010609060101010101" pitchFamily="49" charset="-122"/>
              </a:rPr>
              <a:t>(PEG)</a:t>
            </a:r>
            <a:r>
              <a:rPr lang="zh-CN" altLang="en-US" sz="1600" dirty="0">
                <a:latin typeface="仿宋" panose="02010609060101010101" pitchFamily="49" charset="-122"/>
                <a:ea typeface="仿宋" panose="02010609060101010101" pitchFamily="49" charset="-122"/>
              </a:rPr>
              <a:t>的植入是一个非常频繁的事件。</a:t>
            </a:r>
            <a:r>
              <a:rPr lang="en-US" altLang="zh-CN" sz="1600" baseline="30000" dirty="0">
                <a:latin typeface="仿宋" panose="02010609060101010101" pitchFamily="49" charset="-122"/>
                <a:ea typeface="仿宋" panose="02010609060101010101" pitchFamily="49" charset="-122"/>
              </a:rPr>
              <a:t>2</a:t>
            </a:r>
          </a:p>
        </p:txBody>
      </p:sp>
      <p:sp>
        <p:nvSpPr>
          <p:cNvPr id="6" name="文本框 5">
            <a:extLst>
              <a:ext uri="{FF2B5EF4-FFF2-40B4-BE49-F238E27FC236}">
                <a16:creationId xmlns:a16="http://schemas.microsoft.com/office/drawing/2014/main" id="{969B442F-C0D6-783A-340E-ED43855E8FE9}"/>
              </a:ext>
            </a:extLst>
          </p:cNvPr>
          <p:cNvSpPr txBox="1"/>
          <p:nvPr/>
        </p:nvSpPr>
        <p:spPr>
          <a:xfrm>
            <a:off x="233963" y="5766115"/>
            <a:ext cx="11653237" cy="584775"/>
          </a:xfrm>
          <a:prstGeom prst="rect">
            <a:avLst/>
          </a:prstGeom>
          <a:noFill/>
        </p:spPr>
        <p:txBody>
          <a:bodyPr wrap="square">
            <a:spAutoFit/>
          </a:bodyPr>
          <a:lstStyle/>
          <a:p>
            <a:pPr marL="228600" indent="-228600">
              <a:buAutoNum type="arabicPeriod"/>
            </a:pPr>
            <a:r>
              <a:rPr lang="en-US" altLang="zh-CN" sz="800" dirty="0">
                <a:latin typeface="仿宋" panose="02010609060101010101" pitchFamily="49" charset="-122"/>
                <a:ea typeface="仿宋" panose="02010609060101010101" pitchFamily="49" charset="-122"/>
              </a:rPr>
              <a:t>Global variation in prevalence and incidence of amyotrophic lateral sclerosis: a systematic review and meta-analysis. Journal of Neurology volume 267, pages944–953 (2020).</a:t>
            </a:r>
          </a:p>
          <a:p>
            <a:pPr marL="228600" indent="-228600">
              <a:buAutoNum type="arabicPeriod"/>
            </a:pPr>
            <a:r>
              <a:rPr lang="en-US" altLang="zh-CN" sz="800" dirty="0">
                <a:latin typeface="仿宋" panose="02010609060101010101" pitchFamily="49" charset="-122"/>
                <a:ea typeface="仿宋" panose="02010609060101010101" pitchFamily="49" charset="-122"/>
              </a:rPr>
              <a:t>Impact of Percutaneous Endoscopic Gastrostomy (PEG) on the Evolution of Disease in Patients with Amyotrophic Lateral Sclerosis (ALS).</a:t>
            </a:r>
          </a:p>
          <a:p>
            <a:pPr marL="228600" indent="-228600">
              <a:buAutoNum type="arabicPeriod"/>
            </a:pPr>
            <a:r>
              <a:rPr lang="en-US" altLang="zh-CN" sz="800" dirty="0" err="1">
                <a:latin typeface="仿宋" panose="02010609060101010101" pitchFamily="49" charset="-122"/>
                <a:ea typeface="仿宋" panose="02010609060101010101" pitchFamily="49" charset="-122"/>
              </a:rPr>
              <a:t>Riluzole</a:t>
            </a:r>
            <a:r>
              <a:rPr lang="en-US" altLang="zh-CN" sz="800" dirty="0">
                <a:latin typeface="仿宋" panose="02010609060101010101" pitchFamily="49" charset="-122"/>
                <a:ea typeface="仿宋" panose="02010609060101010101" pitchFamily="49" charset="-122"/>
              </a:rPr>
              <a:t> Oral Suspension: Bioavailability Following Percutaneous Gastrostomy Tube-modeled Administration Versus Direct Oral Administration.</a:t>
            </a:r>
          </a:p>
          <a:p>
            <a:pPr marL="228600" indent="-228600">
              <a:buAutoNum type="arabicPeriod"/>
            </a:pPr>
            <a:r>
              <a:rPr lang="zh-CN" altLang="en-US" sz="800" dirty="0">
                <a:latin typeface="仿宋" panose="02010609060101010101" pitchFamily="49" charset="-122"/>
                <a:ea typeface="仿宋" panose="02010609060101010101" pitchFamily="49" charset="-122"/>
              </a:rPr>
              <a:t>参照</a:t>
            </a:r>
            <a:r>
              <a:rPr lang="en-US" altLang="zh-CN" sz="800" dirty="0">
                <a:latin typeface="仿宋" panose="02010609060101010101" pitchFamily="49" charset="-122"/>
                <a:ea typeface="仿宋" panose="02010609060101010101" pitchFamily="49" charset="-122"/>
              </a:rPr>
              <a:t>《</a:t>
            </a:r>
            <a:r>
              <a:rPr lang="zh-CN" altLang="en-US" sz="800" dirty="0">
                <a:latin typeface="仿宋" panose="02010609060101010101" pitchFamily="49" charset="-122"/>
                <a:ea typeface="仿宋" panose="02010609060101010101" pitchFamily="49" charset="-122"/>
              </a:rPr>
              <a:t>利鲁唑口服混悬液说明书</a:t>
            </a:r>
            <a:r>
              <a:rPr lang="en-US" altLang="zh-CN" sz="800" dirty="0">
                <a:latin typeface="仿宋" panose="02010609060101010101" pitchFamily="49" charset="-122"/>
                <a:ea typeface="仿宋" panose="02010609060101010101" pitchFamily="49" charset="-122"/>
              </a:rPr>
              <a:t>》</a:t>
            </a:r>
          </a:p>
        </p:txBody>
      </p:sp>
      <p:sp>
        <p:nvSpPr>
          <p:cNvPr id="7" name="文本框 6">
            <a:extLst>
              <a:ext uri="{FF2B5EF4-FFF2-40B4-BE49-F238E27FC236}">
                <a16:creationId xmlns:a16="http://schemas.microsoft.com/office/drawing/2014/main" id="{570788AB-2CE4-D46C-54F2-D286240AA060}"/>
              </a:ext>
            </a:extLst>
          </p:cNvPr>
          <p:cNvSpPr txBox="1"/>
          <p:nvPr/>
        </p:nvSpPr>
        <p:spPr>
          <a:xfrm>
            <a:off x="4725024" y="1689893"/>
            <a:ext cx="7053997" cy="3539430"/>
          </a:xfrm>
          <a:prstGeom prst="rect">
            <a:avLst/>
          </a:prstGeom>
          <a:noFill/>
        </p:spPr>
        <p:txBody>
          <a:bodyPr wrap="square">
            <a:spAutoFit/>
          </a:bodyPr>
          <a:lstStyle/>
          <a:p>
            <a:pPr marL="514350" lvl="1" indent="-342900" algn="just">
              <a:buFont typeface="+mj-lt"/>
              <a:buAutoNum type="arabicPeriod"/>
            </a:pPr>
            <a:r>
              <a:rPr lang="zh-CN" altLang="en-US" sz="1600" b="1" dirty="0">
                <a:latin typeface="仿宋" panose="02010609060101010101" pitchFamily="49" charset="-122"/>
                <a:ea typeface="仿宋" panose="02010609060101010101" pitchFamily="49" charset="-122"/>
              </a:rPr>
              <a:t>在肌萎缩侧索硬化症（</a:t>
            </a:r>
            <a:r>
              <a:rPr lang="en-US" altLang="zh-CN" sz="1600" b="1" dirty="0">
                <a:latin typeface="仿宋" panose="02010609060101010101" pitchFamily="49" charset="-122"/>
                <a:ea typeface="仿宋" panose="02010609060101010101" pitchFamily="49" charset="-122"/>
              </a:rPr>
              <a:t>ALS)</a:t>
            </a:r>
            <a:r>
              <a:rPr lang="zh-CN" altLang="en-US" sz="1600" b="1" dirty="0">
                <a:latin typeface="仿宋" panose="02010609060101010101" pitchFamily="49" charset="-122"/>
                <a:ea typeface="仿宋" panose="02010609060101010101" pitchFamily="49" charset="-122"/>
              </a:rPr>
              <a:t>进展过程中，高达</a:t>
            </a:r>
            <a:r>
              <a:rPr lang="en-US" altLang="zh-CN" sz="1600" b="1" dirty="0">
                <a:latin typeface="仿宋" panose="02010609060101010101" pitchFamily="49" charset="-122"/>
                <a:ea typeface="仿宋" panose="02010609060101010101" pitchFamily="49" charset="-122"/>
              </a:rPr>
              <a:t>85%</a:t>
            </a:r>
            <a:r>
              <a:rPr lang="zh-CN" altLang="en-US" sz="1600" b="1" dirty="0">
                <a:latin typeface="仿宋" panose="02010609060101010101" pitchFamily="49" charset="-122"/>
                <a:ea typeface="仿宋" panose="02010609060101010101" pitchFamily="49" charset="-122"/>
              </a:rPr>
              <a:t>的患者出现吞咽困难</a:t>
            </a:r>
            <a:r>
              <a:rPr lang="en-US" altLang="zh-CN" sz="1600" b="1" baseline="30000" dirty="0">
                <a:latin typeface="仿宋" panose="02010609060101010101" pitchFamily="49" charset="-122"/>
                <a:ea typeface="仿宋" panose="02010609060101010101" pitchFamily="49" charset="-122"/>
              </a:rPr>
              <a:t>3</a:t>
            </a:r>
            <a:r>
              <a:rPr lang="zh-CN" altLang="en-US" sz="1600" b="1" dirty="0">
                <a:latin typeface="仿宋" panose="02010609060101010101" pitchFamily="49" charset="-122"/>
                <a:ea typeface="仿宋" panose="02010609060101010101" pitchFamily="49" charset="-122"/>
              </a:rPr>
              <a:t>，目前，医保内利鲁唑类药品均为片剂或胶囊剂，患者存在服药困难；</a:t>
            </a:r>
            <a:endParaRPr lang="en-US" altLang="zh-CN" sz="1600" b="1" dirty="0">
              <a:latin typeface="仿宋" panose="02010609060101010101" pitchFamily="49" charset="-122"/>
              <a:ea typeface="仿宋" panose="02010609060101010101" pitchFamily="49" charset="-122"/>
            </a:endParaRPr>
          </a:p>
          <a:p>
            <a:pPr marL="514350" lvl="1" indent="-342900" algn="just">
              <a:buFont typeface="+mj-lt"/>
              <a:buAutoNum type="arabicPeriod"/>
            </a:pPr>
            <a:endParaRPr lang="en-US" altLang="zh-CN" sz="1600" b="1" dirty="0">
              <a:latin typeface="仿宋" panose="02010609060101010101" pitchFamily="49" charset="-122"/>
              <a:ea typeface="仿宋" panose="02010609060101010101" pitchFamily="49" charset="-122"/>
            </a:endParaRPr>
          </a:p>
          <a:p>
            <a:pPr marL="514350" lvl="1" indent="-342900" algn="just">
              <a:buFont typeface="+mj-lt"/>
              <a:buAutoNum type="arabicPeriod"/>
            </a:pPr>
            <a:r>
              <a:rPr lang="zh-CN" altLang="en-US" sz="1600" b="1" dirty="0">
                <a:latin typeface="仿宋" panose="02010609060101010101" pitchFamily="49" charset="-122"/>
                <a:ea typeface="仿宋" panose="02010609060101010101" pitchFamily="49" charset="-122"/>
              </a:rPr>
              <a:t>大多数肌萎缩侧索硬化症患者最终将需要肠内营养支持，需要经皮内窥镜胃造口术</a:t>
            </a:r>
            <a:r>
              <a:rPr lang="en-US" altLang="zh-CN" sz="1600" b="1" dirty="0">
                <a:latin typeface="仿宋" panose="02010609060101010101" pitchFamily="49" charset="-122"/>
                <a:ea typeface="仿宋" panose="02010609060101010101" pitchFamily="49" charset="-122"/>
              </a:rPr>
              <a:t>(PEG)</a:t>
            </a:r>
            <a:r>
              <a:rPr lang="zh-CN" altLang="en-US" sz="1600" b="1" dirty="0">
                <a:latin typeface="仿宋" panose="02010609060101010101" pitchFamily="49" charset="-122"/>
                <a:ea typeface="仿宋" panose="02010609060101010101" pitchFamily="49" charset="-122"/>
              </a:rPr>
              <a:t>；通常行</a:t>
            </a:r>
            <a:r>
              <a:rPr lang="en-US" altLang="zh-CN" sz="1600" b="1" dirty="0">
                <a:latin typeface="仿宋" panose="02010609060101010101" pitchFamily="49" charset="-122"/>
                <a:ea typeface="仿宋" panose="02010609060101010101" pitchFamily="49" charset="-122"/>
              </a:rPr>
              <a:t>PEG</a:t>
            </a:r>
            <a:r>
              <a:rPr lang="zh-CN" altLang="en-US" sz="1600" b="1" dirty="0">
                <a:latin typeface="仿宋" panose="02010609060101010101" pitchFamily="49" charset="-122"/>
                <a:ea typeface="仿宋" panose="02010609060101010101" pitchFamily="49" charset="-122"/>
              </a:rPr>
              <a:t>手术的</a:t>
            </a:r>
            <a:r>
              <a:rPr lang="en-US" altLang="zh-CN" sz="1600" b="1" dirty="0">
                <a:latin typeface="仿宋" panose="02010609060101010101" pitchFamily="49" charset="-122"/>
                <a:ea typeface="仿宋" panose="02010609060101010101" pitchFamily="49" charset="-122"/>
              </a:rPr>
              <a:t>ALS</a:t>
            </a:r>
            <a:r>
              <a:rPr lang="zh-CN" altLang="en-US" sz="1600" b="1" dirty="0">
                <a:latin typeface="仿宋" panose="02010609060101010101" pitchFamily="49" charset="-122"/>
                <a:ea typeface="仿宋" panose="02010609060101010101" pitchFamily="49" charset="-122"/>
              </a:rPr>
              <a:t>患者会压碎药片和</a:t>
            </a:r>
            <a:r>
              <a:rPr lang="en-US" altLang="zh-CN" sz="1600" b="1" dirty="0">
                <a:latin typeface="仿宋" panose="02010609060101010101" pitchFamily="49" charset="-122"/>
                <a:ea typeface="仿宋" panose="02010609060101010101" pitchFamily="49" charset="-122"/>
              </a:rPr>
              <a:t>/</a:t>
            </a:r>
            <a:r>
              <a:rPr lang="zh-CN" altLang="en-US" sz="1600" b="1" dirty="0">
                <a:latin typeface="仿宋" panose="02010609060101010101" pitchFamily="49" charset="-122"/>
                <a:ea typeface="仿宋" panose="02010609060101010101" pitchFamily="49" charset="-122"/>
              </a:rPr>
              <a:t>或与食物一起通过</a:t>
            </a:r>
            <a:r>
              <a:rPr lang="en-US" altLang="zh-CN" sz="1600" b="1" dirty="0">
                <a:latin typeface="仿宋" panose="02010609060101010101" pitchFamily="49" charset="-122"/>
                <a:ea typeface="仿宋" panose="02010609060101010101" pitchFamily="49" charset="-122"/>
              </a:rPr>
              <a:t>PEG</a:t>
            </a:r>
            <a:r>
              <a:rPr lang="zh-CN" altLang="en-US" sz="1600" b="1" dirty="0">
                <a:latin typeface="仿宋" panose="02010609060101010101" pitchFamily="49" charset="-122"/>
                <a:ea typeface="仿宋" panose="02010609060101010101" pitchFamily="49" charset="-122"/>
              </a:rPr>
              <a:t>管给药，可导致出现</a:t>
            </a:r>
            <a:r>
              <a:rPr lang="en-US" altLang="zh-CN" sz="1600" b="1" dirty="0">
                <a:latin typeface="仿宋" panose="02010609060101010101" pitchFamily="49" charset="-122"/>
                <a:ea typeface="仿宋" panose="02010609060101010101" pitchFamily="49" charset="-122"/>
              </a:rPr>
              <a:t>PEG</a:t>
            </a:r>
            <a:r>
              <a:rPr lang="zh-CN" altLang="en-US" sz="1600" b="1" dirty="0">
                <a:latin typeface="仿宋" panose="02010609060101010101" pitchFamily="49" charset="-122"/>
                <a:ea typeface="仿宋" panose="02010609060101010101" pitchFamily="49" charset="-122"/>
              </a:rPr>
              <a:t>管堵塞，额外的手术风险；</a:t>
            </a:r>
            <a:endParaRPr lang="en-US" altLang="zh-CN" sz="1600" b="1" dirty="0">
              <a:latin typeface="仿宋" panose="02010609060101010101" pitchFamily="49" charset="-122"/>
              <a:ea typeface="仿宋" panose="02010609060101010101" pitchFamily="49" charset="-122"/>
            </a:endParaRPr>
          </a:p>
          <a:p>
            <a:pPr marL="514350" lvl="1" indent="-342900" algn="just">
              <a:buFont typeface="+mj-lt"/>
              <a:buAutoNum type="arabicPeriod"/>
            </a:pPr>
            <a:endParaRPr lang="en-US" altLang="zh-CN" sz="1600" b="1" dirty="0">
              <a:latin typeface="仿宋" panose="02010609060101010101" pitchFamily="49" charset="-122"/>
              <a:ea typeface="仿宋" panose="02010609060101010101" pitchFamily="49" charset="-122"/>
            </a:endParaRPr>
          </a:p>
          <a:p>
            <a:pPr marL="514350" lvl="1" indent="-342900" algn="just">
              <a:buFont typeface="+mj-lt"/>
              <a:buAutoNum type="arabicPeriod"/>
            </a:pPr>
            <a:r>
              <a:rPr lang="zh-CN" altLang="en-US" sz="1600" b="1" dirty="0">
                <a:latin typeface="仿宋" panose="02010609060101010101" pitchFamily="49" charset="-122"/>
                <a:ea typeface="仿宋" panose="02010609060101010101" pitchFamily="49" charset="-122"/>
              </a:rPr>
              <a:t>吞咽困难的肌萎缩侧索硬化症患者</a:t>
            </a:r>
            <a:r>
              <a:rPr lang="en-US" altLang="zh-CN" sz="1600" b="1" dirty="0">
                <a:latin typeface="仿宋" panose="02010609060101010101" pitchFamily="49" charset="-122"/>
                <a:ea typeface="仿宋" panose="02010609060101010101" pitchFamily="49" charset="-122"/>
              </a:rPr>
              <a:t>,</a:t>
            </a:r>
            <a:r>
              <a:rPr lang="zh-CN" altLang="en-US" sz="1600" b="1" dirty="0">
                <a:latin typeface="仿宋" panose="02010609060101010101" pitchFamily="49" charset="-122"/>
                <a:ea typeface="仿宋" panose="02010609060101010101" pitchFamily="49" charset="-122"/>
              </a:rPr>
              <a:t> 同样会压碎药片和</a:t>
            </a:r>
            <a:r>
              <a:rPr lang="en-US" altLang="zh-CN" sz="1600" b="1" dirty="0">
                <a:latin typeface="仿宋" panose="02010609060101010101" pitchFamily="49" charset="-122"/>
                <a:ea typeface="仿宋" panose="02010609060101010101" pitchFamily="49" charset="-122"/>
              </a:rPr>
              <a:t>/</a:t>
            </a:r>
            <a:r>
              <a:rPr lang="zh-CN" altLang="en-US" sz="1600" b="1" dirty="0">
                <a:latin typeface="仿宋" panose="02010609060101010101" pitchFamily="49" charset="-122"/>
                <a:ea typeface="仿宋" panose="02010609060101010101" pitchFamily="49" charset="-122"/>
              </a:rPr>
              <a:t>或与食物一起给药，由于压碎利鲁唑片会破坏药片的薄膜涂层，可导致口腔和咽喉中的麻醉作用增大，从而增加误吸的风险</a:t>
            </a:r>
            <a:r>
              <a:rPr lang="en-US" altLang="zh-CN" sz="1600" b="1" baseline="30000" dirty="0">
                <a:latin typeface="仿宋" panose="02010609060101010101" pitchFamily="49" charset="-122"/>
                <a:ea typeface="仿宋" panose="02010609060101010101" pitchFamily="49" charset="-122"/>
              </a:rPr>
              <a:t>3</a:t>
            </a:r>
            <a:r>
              <a:rPr lang="zh-CN" altLang="en-US" sz="1600" b="1" dirty="0">
                <a:latin typeface="仿宋" panose="02010609060101010101" pitchFamily="49" charset="-122"/>
                <a:ea typeface="仿宋" panose="02010609060101010101" pitchFamily="49" charset="-122"/>
              </a:rPr>
              <a:t>；同时压碎药片可能会改变吸收率或改变有效剂量。</a:t>
            </a:r>
            <a:endParaRPr lang="en-US" altLang="zh-CN" sz="1600" b="1" dirty="0">
              <a:latin typeface="仿宋" panose="02010609060101010101" pitchFamily="49" charset="-122"/>
              <a:ea typeface="仿宋" panose="02010609060101010101" pitchFamily="49" charset="-122"/>
            </a:endParaRPr>
          </a:p>
          <a:p>
            <a:pPr marL="171450" lvl="1" algn="just"/>
            <a:endParaRPr lang="en-US" altLang="zh-CN" sz="1600" b="0" dirty="0">
              <a:solidFill>
                <a:srgbClr val="FF0000"/>
              </a:solidFill>
              <a:latin typeface="仿宋" panose="02010609060101010101" pitchFamily="49" charset="-122"/>
              <a:ea typeface="仿宋" panose="02010609060101010101" pitchFamily="49" charset="-122"/>
            </a:endParaRPr>
          </a:p>
          <a:p>
            <a:pPr marL="171450" lvl="1" algn="just"/>
            <a:r>
              <a:rPr lang="zh-CN" altLang="en-US" sz="1600" b="0" dirty="0">
                <a:solidFill>
                  <a:srgbClr val="FF0000"/>
                </a:solidFill>
                <a:latin typeface="仿宋" panose="02010609060101010101" pitchFamily="49" charset="-122"/>
                <a:ea typeface="仿宋" panose="02010609060101010101" pitchFamily="49" charset="-122"/>
              </a:rPr>
              <a:t>所以急需一种适合以上患者服用的剂型的药品进入医保。</a:t>
            </a:r>
            <a:endParaRPr lang="en-US" altLang="zh-CN" sz="1600" b="0" dirty="0">
              <a:solidFill>
                <a:srgbClr val="FF0000"/>
              </a:solidFill>
              <a:latin typeface="仿宋" panose="02010609060101010101" pitchFamily="49" charset="-122"/>
              <a:ea typeface="仿宋" panose="02010609060101010101" pitchFamily="49" charset="-122"/>
            </a:endParaRPr>
          </a:p>
          <a:p>
            <a:pPr marL="514350" lvl="1" indent="-342900" algn="just">
              <a:buFont typeface="+mj-lt"/>
              <a:buAutoNum type="arabicPeriod"/>
            </a:pPr>
            <a:endParaRPr lang="en-US" altLang="zh-CN" sz="1600" b="1" dirty="0">
              <a:latin typeface="仿宋" panose="02010609060101010101" pitchFamily="49" charset="-122"/>
              <a:ea typeface="仿宋" panose="02010609060101010101" pitchFamily="49" charset="-122"/>
            </a:endParaRPr>
          </a:p>
        </p:txBody>
      </p:sp>
      <p:sp>
        <p:nvSpPr>
          <p:cNvPr id="8" name="文本框 7">
            <a:extLst>
              <a:ext uri="{FF2B5EF4-FFF2-40B4-BE49-F238E27FC236}">
                <a16:creationId xmlns:a16="http://schemas.microsoft.com/office/drawing/2014/main" id="{06806FCE-F87A-C14E-7E48-91F8BBB63FC1}"/>
              </a:ext>
            </a:extLst>
          </p:cNvPr>
          <p:cNvSpPr txBox="1"/>
          <p:nvPr/>
        </p:nvSpPr>
        <p:spPr>
          <a:xfrm>
            <a:off x="403057" y="1045005"/>
            <a:ext cx="6098058" cy="461665"/>
          </a:xfrm>
          <a:prstGeom prst="rect">
            <a:avLst/>
          </a:prstGeom>
          <a:noFill/>
        </p:spPr>
        <p:txBody>
          <a:bodyPr wrap="square">
            <a:spAutoFit/>
          </a:bodyPr>
          <a:lstStyle/>
          <a:p>
            <a:pPr marL="285750" indent="-285750">
              <a:buFont typeface="Wingdings" panose="05000000000000000000" pitchFamily="2" charset="2"/>
              <a:buChar char="n"/>
            </a:pPr>
            <a:r>
              <a:rPr lang="zh-CN" altLang="en-US" sz="2400" b="1" kern="0" dirty="0">
                <a:solidFill>
                  <a:sysClr val="windowText" lastClr="000000"/>
                </a:solidFill>
                <a:latin typeface="萍方0" panose="020B0300000000000000" pitchFamily="34" charset="-122"/>
                <a:ea typeface="萍方0" panose="020B0300000000000000" pitchFamily="34" charset="-122"/>
              </a:rPr>
              <a:t>疾病基本情况：</a:t>
            </a:r>
            <a:endParaRPr lang="en-US" altLang="zh-CN" sz="2400" b="1" kern="0" dirty="0">
              <a:solidFill>
                <a:sysClr val="windowText" lastClr="000000"/>
              </a:solidFill>
              <a:latin typeface="萍方0" panose="020B0300000000000000" pitchFamily="34" charset="-122"/>
              <a:ea typeface="萍方0" panose="020B0300000000000000" pitchFamily="34" charset="-122"/>
            </a:endParaRPr>
          </a:p>
        </p:txBody>
      </p:sp>
      <p:sp>
        <p:nvSpPr>
          <p:cNvPr id="10" name="文本框 9">
            <a:extLst>
              <a:ext uri="{FF2B5EF4-FFF2-40B4-BE49-F238E27FC236}">
                <a16:creationId xmlns:a16="http://schemas.microsoft.com/office/drawing/2014/main" id="{40BEE46D-FE2C-A04C-3311-6FC6E7956F6C}"/>
              </a:ext>
            </a:extLst>
          </p:cNvPr>
          <p:cNvSpPr txBox="1"/>
          <p:nvPr/>
        </p:nvSpPr>
        <p:spPr>
          <a:xfrm>
            <a:off x="4658129" y="1014625"/>
            <a:ext cx="6098058" cy="461665"/>
          </a:xfrm>
          <a:prstGeom prst="rect">
            <a:avLst/>
          </a:prstGeom>
          <a:noFill/>
        </p:spPr>
        <p:txBody>
          <a:bodyPr wrap="square">
            <a:spAutoFit/>
          </a:bodyPr>
          <a:lstStyle/>
          <a:p>
            <a:pPr marL="285750" indent="-285750">
              <a:buFont typeface="Wingdings" panose="05000000000000000000" pitchFamily="2" charset="2"/>
              <a:buChar char="n"/>
            </a:pPr>
            <a:r>
              <a:rPr lang="zh-CN" altLang="en-US" sz="2400" b="1" kern="0" dirty="0">
                <a:solidFill>
                  <a:sysClr val="windowText" lastClr="000000"/>
                </a:solidFill>
                <a:latin typeface="萍方0" panose="020B0300000000000000" pitchFamily="34" charset="-122"/>
                <a:ea typeface="萍方0" panose="020B0300000000000000" pitchFamily="34" charset="-122"/>
              </a:rPr>
              <a:t>未被满足的需求：</a:t>
            </a:r>
            <a:endParaRPr lang="en-US" altLang="zh-CN" sz="2400" b="1" kern="0" dirty="0">
              <a:solidFill>
                <a:sysClr val="windowText" lastClr="000000"/>
              </a:solidFill>
              <a:latin typeface="萍方0" panose="020B0300000000000000" pitchFamily="34" charset="-122"/>
              <a:ea typeface="萍方0" panose="020B0300000000000000" pitchFamily="34" charset="-122"/>
            </a:endParaRPr>
          </a:p>
        </p:txBody>
      </p:sp>
    </p:spTree>
    <p:extLst>
      <p:ext uri="{BB962C8B-B14F-4D97-AF65-F5344CB8AC3E}">
        <p14:creationId xmlns:p14="http://schemas.microsoft.com/office/powerpoint/2010/main" val="1791515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934593" y="0"/>
            <a:ext cx="6040772" cy="708666"/>
          </a:xfrm>
        </p:spPr>
        <p:txBody>
          <a:bodyPr vert="horz" lIns="91440" tIns="45720" rIns="91440" bIns="45720" rtlCol="0" anchor="b">
            <a:normAutofit/>
          </a:bodyPr>
          <a:lstStyle/>
          <a:p>
            <a:pPr algn="ctr"/>
            <a:r>
              <a:rPr lang="en-US" altLang="zh-CN" sz="2800" dirty="0">
                <a:latin typeface="萍方粗" panose="020B0800000000000000" pitchFamily="34" charset="-122"/>
                <a:ea typeface="萍方粗" panose="020B0800000000000000" pitchFamily="34" charset="-122"/>
              </a:rPr>
              <a:t>2</a:t>
            </a:r>
            <a:r>
              <a:rPr lang="zh-CN" altLang="en-US" sz="2800" dirty="0">
                <a:latin typeface="萍方粗" panose="020B0800000000000000" pitchFamily="34" charset="-122"/>
                <a:ea typeface="萍方粗" panose="020B0800000000000000" pitchFamily="34" charset="-122"/>
              </a:rPr>
              <a:t>、安全性</a:t>
            </a:r>
          </a:p>
        </p:txBody>
      </p:sp>
      <p:sp>
        <p:nvSpPr>
          <p:cNvPr id="3" name="文本框 2"/>
          <p:cNvSpPr txBox="1"/>
          <p:nvPr/>
        </p:nvSpPr>
        <p:spPr>
          <a:xfrm>
            <a:off x="640718" y="920621"/>
            <a:ext cx="11063602" cy="4524315"/>
          </a:xfrm>
          <a:prstGeom prst="rect">
            <a:avLst/>
          </a:prstGeom>
          <a:noFill/>
        </p:spPr>
        <p:txBody>
          <a:bodyPr wrap="square" rtlCol="0">
            <a:spAutoFit/>
          </a:bodyPr>
          <a:lstStyle/>
          <a:p>
            <a:pPr marL="285750" indent="-285750" algn="just">
              <a:buFont typeface="Wingdings" panose="05000000000000000000" pitchFamily="2" charset="2"/>
              <a:buChar char="n"/>
            </a:pPr>
            <a:r>
              <a:rPr lang="zh-CN" altLang="en-US" sz="1600" b="1" kern="0" dirty="0">
                <a:solidFill>
                  <a:sysClr val="windowText" lastClr="000000"/>
                </a:solidFill>
                <a:latin typeface="萍方0" panose="020B0300000000000000" pitchFamily="34" charset="-122"/>
                <a:ea typeface="萍方0" panose="020B0300000000000000" pitchFamily="34" charset="-122"/>
              </a:rPr>
              <a:t>国内外不良反应情况：</a:t>
            </a:r>
          </a:p>
          <a:p>
            <a:pPr marL="800100" lvl="1" indent="-342900" algn="just">
              <a:buFont typeface="+mj-lt"/>
              <a:buAutoNum type="arabicPeriod"/>
            </a:pPr>
            <a:r>
              <a:rPr lang="zh-CN" altLang="en-US" sz="1600" dirty="0">
                <a:latin typeface="仿宋" panose="02010609060101010101" pitchFamily="49" charset="-122"/>
                <a:ea typeface="仿宋" panose="02010609060101010101" pitchFamily="49" charset="-122"/>
              </a:rPr>
              <a:t>国外不良反应发生情况</a:t>
            </a:r>
          </a:p>
          <a:p>
            <a:pPr lvl="1" algn="just"/>
            <a:r>
              <a:rPr lang="zh-CN" altLang="en-US" sz="1600" dirty="0">
                <a:latin typeface="仿宋" panose="02010609060101010101" pitchFamily="49" charset="-122"/>
                <a:ea typeface="仿宋" panose="02010609060101010101" pitchFamily="49" charset="-122"/>
              </a:rPr>
              <a:t>自产品上市销售（</a:t>
            </a:r>
            <a:r>
              <a:rPr lang="en-US" altLang="zh-CN" sz="1600" dirty="0">
                <a:latin typeface="仿宋" panose="02010609060101010101" pitchFamily="49" charset="-122"/>
                <a:ea typeface="仿宋" panose="02010609060101010101" pitchFamily="49" charset="-122"/>
              </a:rPr>
              <a:t>2014</a:t>
            </a:r>
            <a:r>
              <a:rPr lang="zh-CN" altLang="en-US" sz="1600" dirty="0">
                <a:latin typeface="仿宋" panose="02010609060101010101" pitchFamily="49" charset="-122"/>
                <a:ea typeface="仿宋" panose="02010609060101010101" pitchFamily="49" charset="-122"/>
              </a:rPr>
              <a:t>年</a:t>
            </a:r>
            <a:r>
              <a:rPr lang="en-US" altLang="zh-CN" sz="1600" dirty="0">
                <a:latin typeface="仿宋" panose="02010609060101010101" pitchFamily="49" charset="-122"/>
                <a:ea typeface="仿宋" panose="02010609060101010101" pitchFamily="49" charset="-122"/>
              </a:rPr>
              <a:t>3</a:t>
            </a:r>
            <a:r>
              <a:rPr lang="zh-CN" altLang="en-US" sz="1600" dirty="0">
                <a:latin typeface="仿宋" panose="02010609060101010101" pitchFamily="49" charset="-122"/>
                <a:ea typeface="仿宋" panose="02010609060101010101" pitchFamily="49" charset="-122"/>
              </a:rPr>
              <a:t>月）到</a:t>
            </a:r>
            <a:r>
              <a:rPr lang="en-US" altLang="zh-CN" sz="1600" dirty="0">
                <a:latin typeface="仿宋" panose="02010609060101010101" pitchFamily="49" charset="-122"/>
                <a:ea typeface="仿宋" panose="02010609060101010101" pitchFamily="49" charset="-122"/>
              </a:rPr>
              <a:t>2021</a:t>
            </a:r>
            <a:r>
              <a:rPr lang="zh-CN" altLang="en-US" sz="1600" dirty="0">
                <a:latin typeface="仿宋" panose="02010609060101010101" pitchFamily="49" charset="-122"/>
                <a:ea typeface="仿宋" panose="02010609060101010101" pitchFamily="49" charset="-122"/>
              </a:rPr>
              <a:t>年</a:t>
            </a:r>
            <a:r>
              <a:rPr lang="en-US" altLang="zh-CN" sz="1600" dirty="0">
                <a:latin typeface="仿宋" panose="02010609060101010101" pitchFamily="49" charset="-122"/>
                <a:ea typeface="仿宋" panose="02010609060101010101" pitchFamily="49" charset="-122"/>
              </a:rPr>
              <a:t>12</a:t>
            </a:r>
            <a:r>
              <a:rPr lang="zh-CN" altLang="en-US" sz="1600" dirty="0">
                <a:latin typeface="仿宋" panose="02010609060101010101" pitchFamily="49" charset="-122"/>
                <a:ea typeface="仿宋" panose="02010609060101010101" pitchFamily="49" charset="-122"/>
              </a:rPr>
              <a:t>月</a:t>
            </a:r>
            <a:r>
              <a:rPr lang="en-US" altLang="zh-CN" sz="1600" dirty="0">
                <a:latin typeface="仿宋" panose="02010609060101010101" pitchFamily="49" charset="-122"/>
                <a:ea typeface="仿宋" panose="02010609060101010101" pitchFamily="49" charset="-122"/>
              </a:rPr>
              <a:t>12</a:t>
            </a:r>
            <a:r>
              <a:rPr lang="zh-CN" altLang="en-US" sz="1600" dirty="0">
                <a:latin typeface="仿宋" panose="02010609060101010101" pitchFamily="49" charset="-122"/>
                <a:ea typeface="仿宋" panose="02010609060101010101" pitchFamily="49" charset="-122"/>
              </a:rPr>
              <a:t>日，企业共收到了</a:t>
            </a:r>
            <a:r>
              <a:rPr lang="en-US" altLang="zh-CN" sz="1600" dirty="0">
                <a:latin typeface="仿宋" panose="02010609060101010101" pitchFamily="49" charset="-122"/>
                <a:ea typeface="仿宋" panose="02010609060101010101" pitchFamily="49" charset="-122"/>
              </a:rPr>
              <a:t>317</a:t>
            </a:r>
            <a:r>
              <a:rPr lang="zh-CN" altLang="en-US" sz="1600" dirty="0">
                <a:latin typeface="仿宋" panose="02010609060101010101" pitchFamily="49" charset="-122"/>
                <a:ea typeface="仿宋" panose="02010609060101010101" pitchFamily="49" charset="-122"/>
              </a:rPr>
              <a:t>例个例安全性报告（</a:t>
            </a:r>
            <a:r>
              <a:rPr lang="en-US" altLang="zh-CN" sz="1600" dirty="0">
                <a:latin typeface="仿宋" panose="02010609060101010101" pitchFamily="49" charset="-122"/>
                <a:ea typeface="仿宋" panose="02010609060101010101" pitchFamily="49" charset="-122"/>
              </a:rPr>
              <a:t>557</a:t>
            </a:r>
            <a:r>
              <a:rPr lang="zh-CN" altLang="en-US" sz="1600" dirty="0">
                <a:latin typeface="仿宋" panose="02010609060101010101" pitchFamily="49" charset="-122"/>
                <a:ea typeface="仿宋" panose="02010609060101010101" pitchFamily="49" charset="-122"/>
              </a:rPr>
              <a:t>例次</a:t>
            </a:r>
            <a:r>
              <a:rPr lang="en-US" altLang="zh-CN" sz="1600" dirty="0">
                <a:latin typeface="仿宋" panose="02010609060101010101" pitchFamily="49" charset="-122"/>
                <a:ea typeface="仿宋" panose="02010609060101010101" pitchFamily="49" charset="-122"/>
              </a:rPr>
              <a:t>ADR</a:t>
            </a:r>
            <a:r>
              <a:rPr lang="zh-CN" altLang="en-US" sz="1600" dirty="0">
                <a:latin typeface="仿宋" panose="02010609060101010101" pitchFamily="49" charset="-122"/>
                <a:ea typeface="仿宋" panose="02010609060101010101" pitchFamily="49" charset="-122"/>
              </a:rPr>
              <a:t>）。其中，</a:t>
            </a:r>
            <a:r>
              <a:rPr lang="en-US" altLang="zh-CN" sz="1600" dirty="0">
                <a:latin typeface="仿宋" panose="02010609060101010101" pitchFamily="49" charset="-122"/>
                <a:ea typeface="仿宋" panose="02010609060101010101" pitchFamily="49" charset="-122"/>
              </a:rPr>
              <a:t>63</a:t>
            </a:r>
            <a:r>
              <a:rPr lang="zh-CN" altLang="en-US" sz="1600" dirty="0">
                <a:latin typeface="仿宋" panose="02010609060101010101" pitchFamily="49" charset="-122"/>
                <a:ea typeface="仿宋" panose="02010609060101010101" pitchFamily="49" charset="-122"/>
              </a:rPr>
              <a:t>例为严重</a:t>
            </a:r>
            <a:r>
              <a:rPr lang="en-US" altLang="zh-CN" sz="1600" dirty="0">
                <a:latin typeface="仿宋" panose="02010609060101010101" pitchFamily="49" charset="-122"/>
                <a:ea typeface="仿宋" panose="02010609060101010101" pitchFamily="49" charset="-122"/>
              </a:rPr>
              <a:t>ICSR</a:t>
            </a:r>
            <a:r>
              <a:rPr lang="zh-CN" altLang="en-US" sz="1600" dirty="0">
                <a:latin typeface="仿宋" panose="02010609060101010101" pitchFamily="49" charset="-122"/>
                <a:ea typeface="仿宋" panose="02010609060101010101" pitchFamily="49" charset="-122"/>
              </a:rPr>
              <a:t>（</a:t>
            </a:r>
            <a:r>
              <a:rPr lang="en-US" altLang="zh-CN" sz="1600" dirty="0">
                <a:latin typeface="仿宋" panose="02010609060101010101" pitchFamily="49" charset="-122"/>
                <a:ea typeface="仿宋" panose="02010609060101010101" pitchFamily="49" charset="-122"/>
              </a:rPr>
              <a:t>95</a:t>
            </a:r>
            <a:r>
              <a:rPr lang="zh-CN" altLang="en-US" sz="1600" dirty="0">
                <a:latin typeface="仿宋" panose="02010609060101010101" pitchFamily="49" charset="-122"/>
                <a:ea typeface="仿宋" panose="02010609060101010101" pitchFamily="49" charset="-122"/>
              </a:rPr>
              <a:t>例次</a:t>
            </a:r>
            <a:r>
              <a:rPr lang="en-US" altLang="zh-CN" sz="1600" dirty="0">
                <a:latin typeface="仿宋" panose="02010609060101010101" pitchFamily="49" charset="-122"/>
                <a:ea typeface="仿宋" panose="02010609060101010101" pitchFamily="49" charset="-122"/>
              </a:rPr>
              <a:t>ADR</a:t>
            </a:r>
            <a:r>
              <a:rPr lang="zh-CN" altLang="en-US" sz="1600" dirty="0">
                <a:latin typeface="仿宋" panose="02010609060101010101" pitchFamily="49" charset="-122"/>
                <a:ea typeface="仿宋" panose="02010609060101010101" pitchFamily="49" charset="-122"/>
              </a:rPr>
              <a:t>），其余</a:t>
            </a:r>
            <a:r>
              <a:rPr lang="en-US" altLang="zh-CN" sz="1600" dirty="0">
                <a:latin typeface="仿宋" panose="02010609060101010101" pitchFamily="49" charset="-122"/>
                <a:ea typeface="仿宋" panose="02010609060101010101" pitchFamily="49" charset="-122"/>
              </a:rPr>
              <a:t>254</a:t>
            </a:r>
            <a:r>
              <a:rPr lang="zh-CN" altLang="en-US" sz="1600" dirty="0">
                <a:latin typeface="仿宋" panose="02010609060101010101" pitchFamily="49" charset="-122"/>
                <a:ea typeface="仿宋" panose="02010609060101010101" pitchFamily="49" charset="-122"/>
              </a:rPr>
              <a:t>例</a:t>
            </a:r>
            <a:r>
              <a:rPr lang="en-US" altLang="zh-CN" sz="1600" dirty="0">
                <a:latin typeface="仿宋" panose="02010609060101010101" pitchFamily="49" charset="-122"/>
                <a:ea typeface="仿宋" panose="02010609060101010101" pitchFamily="49" charset="-122"/>
              </a:rPr>
              <a:t>ICSR</a:t>
            </a:r>
            <a:r>
              <a:rPr lang="zh-CN" altLang="en-US" sz="1600" dirty="0">
                <a:latin typeface="仿宋" panose="02010609060101010101" pitchFamily="49" charset="-122"/>
                <a:ea typeface="仿宋" panose="02010609060101010101" pitchFamily="49" charset="-122"/>
              </a:rPr>
              <a:t>为非严重的</a:t>
            </a:r>
            <a:r>
              <a:rPr lang="en-US" altLang="zh-CN" sz="1600" dirty="0">
                <a:latin typeface="仿宋" panose="02010609060101010101" pitchFamily="49" charset="-122"/>
                <a:ea typeface="仿宋" panose="02010609060101010101" pitchFamily="49" charset="-122"/>
              </a:rPr>
              <a:t>ICSR</a:t>
            </a:r>
            <a:r>
              <a:rPr lang="zh-CN" altLang="en-US" sz="1600" dirty="0">
                <a:latin typeface="仿宋" panose="02010609060101010101" pitchFamily="49" charset="-122"/>
                <a:ea typeface="仿宋" panose="02010609060101010101" pitchFamily="49" charset="-122"/>
              </a:rPr>
              <a:t>（</a:t>
            </a:r>
            <a:r>
              <a:rPr lang="en-US" altLang="zh-CN" sz="1600" dirty="0">
                <a:latin typeface="仿宋" panose="02010609060101010101" pitchFamily="49" charset="-122"/>
                <a:ea typeface="仿宋" panose="02010609060101010101" pitchFamily="49" charset="-122"/>
              </a:rPr>
              <a:t>462</a:t>
            </a:r>
            <a:r>
              <a:rPr lang="zh-CN" altLang="en-US" sz="1600" dirty="0">
                <a:latin typeface="仿宋" panose="02010609060101010101" pitchFamily="49" charset="-122"/>
                <a:ea typeface="仿宋" panose="02010609060101010101" pitchFamily="49" charset="-122"/>
              </a:rPr>
              <a:t>例次</a:t>
            </a:r>
            <a:r>
              <a:rPr lang="en-US" altLang="zh-CN" sz="1600" dirty="0">
                <a:latin typeface="仿宋" panose="02010609060101010101" pitchFamily="49" charset="-122"/>
                <a:ea typeface="仿宋" panose="02010609060101010101" pitchFamily="49" charset="-122"/>
              </a:rPr>
              <a:t>ADR</a:t>
            </a:r>
            <a:r>
              <a:rPr lang="zh-CN" altLang="en-US" sz="1600" dirty="0">
                <a:latin typeface="仿宋" panose="02010609060101010101" pitchFamily="49" charset="-122"/>
                <a:ea typeface="仿宋" panose="02010609060101010101" pitchFamily="49" charset="-122"/>
              </a:rPr>
              <a:t>）。</a:t>
            </a:r>
          </a:p>
          <a:p>
            <a:pPr lvl="1" algn="just"/>
            <a:r>
              <a:rPr lang="zh-CN" altLang="en-US" sz="1600" dirty="0">
                <a:latin typeface="仿宋" panose="02010609060101010101" pitchFamily="49" charset="-122"/>
                <a:ea typeface="仿宋" panose="02010609060101010101" pitchFamily="49" charset="-122"/>
              </a:rPr>
              <a:t>涉及最多的系统器官分类（</a:t>
            </a:r>
            <a:r>
              <a:rPr lang="en-US" altLang="zh-CN" sz="1600" dirty="0">
                <a:latin typeface="仿宋" panose="02010609060101010101" pitchFamily="49" charset="-122"/>
                <a:ea typeface="仿宋" panose="02010609060101010101" pitchFamily="49" charset="-122"/>
              </a:rPr>
              <a:t>SOC</a:t>
            </a:r>
            <a:r>
              <a:rPr lang="zh-CN" altLang="en-US" sz="1600" dirty="0">
                <a:latin typeface="仿宋" panose="02010609060101010101" pitchFamily="49" charset="-122"/>
                <a:ea typeface="仿宋" panose="02010609060101010101" pitchFamily="49" charset="-122"/>
              </a:rPr>
              <a:t>）包括胃肠系统疾病（</a:t>
            </a:r>
            <a:r>
              <a:rPr lang="en-US" altLang="zh-CN" sz="1600" dirty="0">
                <a:latin typeface="仿宋" panose="02010609060101010101" pitchFamily="49" charset="-122"/>
                <a:ea typeface="仿宋" panose="02010609060101010101" pitchFamily="49" charset="-122"/>
              </a:rPr>
              <a:t>ADR=200</a:t>
            </a:r>
            <a:r>
              <a:rPr lang="zh-CN" altLang="en-US" sz="1600" dirty="0">
                <a:latin typeface="仿宋" panose="02010609060101010101" pitchFamily="49" charset="-122"/>
                <a:ea typeface="仿宋" panose="02010609060101010101" pitchFamily="49" charset="-122"/>
              </a:rPr>
              <a:t>），全身性疾病及给药部位各种反应（</a:t>
            </a:r>
            <a:r>
              <a:rPr lang="en-US" altLang="zh-CN" sz="1600" dirty="0">
                <a:latin typeface="仿宋" panose="02010609060101010101" pitchFamily="49" charset="-122"/>
                <a:ea typeface="仿宋" panose="02010609060101010101" pitchFamily="49" charset="-122"/>
              </a:rPr>
              <a:t>ADR=85</a:t>
            </a:r>
            <a:r>
              <a:rPr lang="zh-CN" altLang="en-US" sz="1600" dirty="0">
                <a:latin typeface="仿宋" panose="02010609060101010101" pitchFamily="49" charset="-122"/>
                <a:ea typeface="仿宋" panose="02010609060101010101" pitchFamily="49" charset="-122"/>
              </a:rPr>
              <a:t>），各类神经系统疾病（</a:t>
            </a:r>
            <a:r>
              <a:rPr lang="en-US" altLang="zh-CN" sz="1600" dirty="0">
                <a:latin typeface="仿宋" panose="02010609060101010101" pitchFamily="49" charset="-122"/>
                <a:ea typeface="仿宋" panose="02010609060101010101" pitchFamily="49" charset="-122"/>
              </a:rPr>
              <a:t>ADR=50</a:t>
            </a:r>
            <a:r>
              <a:rPr lang="zh-CN" altLang="en-US" sz="1600" dirty="0">
                <a:latin typeface="仿宋" panose="02010609060101010101" pitchFamily="49" charset="-122"/>
                <a:ea typeface="仿宋" panose="02010609060101010101" pitchFamily="49" charset="-122"/>
              </a:rPr>
              <a:t>）</a:t>
            </a:r>
            <a:r>
              <a:rPr lang="en-US" altLang="zh-CN" sz="1600" dirty="0">
                <a:latin typeface="仿宋" panose="02010609060101010101" pitchFamily="49" charset="-122"/>
                <a:ea typeface="仿宋" panose="02010609060101010101" pitchFamily="49" charset="-122"/>
              </a:rPr>
              <a:t>, </a:t>
            </a:r>
            <a:r>
              <a:rPr lang="zh-CN" altLang="en-US" sz="1600" dirty="0">
                <a:latin typeface="仿宋" panose="02010609060101010101" pitchFamily="49" charset="-122"/>
                <a:ea typeface="仿宋" panose="02010609060101010101" pitchFamily="49" charset="-122"/>
              </a:rPr>
              <a:t>呼吸系统、胸及纵隔疾病（</a:t>
            </a:r>
            <a:r>
              <a:rPr lang="en-US" altLang="zh-CN" sz="1600" dirty="0">
                <a:latin typeface="仿宋" panose="02010609060101010101" pitchFamily="49" charset="-122"/>
                <a:ea typeface="仿宋" panose="02010609060101010101" pitchFamily="49" charset="-122"/>
              </a:rPr>
              <a:t>ADR=49</a:t>
            </a:r>
            <a:r>
              <a:rPr lang="zh-CN" altLang="en-US" sz="1600" dirty="0">
                <a:latin typeface="仿宋" panose="02010609060101010101" pitchFamily="49" charset="-122"/>
                <a:ea typeface="仿宋" panose="02010609060101010101" pitchFamily="49" charset="-122"/>
              </a:rPr>
              <a:t>）。</a:t>
            </a:r>
          </a:p>
          <a:p>
            <a:pPr marL="800100" lvl="1" indent="-342900" algn="just">
              <a:buFont typeface="+mj-lt"/>
              <a:buAutoNum type="arabicPeriod" startAt="2"/>
            </a:pPr>
            <a:r>
              <a:rPr lang="zh-CN" altLang="en-US" sz="1600" dirty="0">
                <a:latin typeface="仿宋" panose="02010609060101010101" pitchFamily="49" charset="-122"/>
                <a:ea typeface="仿宋" panose="02010609060101010101" pitchFamily="49" charset="-122"/>
              </a:rPr>
              <a:t>国内尚未销售</a:t>
            </a:r>
            <a:endParaRPr lang="en-US" altLang="zh-CN" sz="1600" dirty="0">
              <a:latin typeface="仿宋" panose="02010609060101010101" pitchFamily="49" charset="-122"/>
              <a:ea typeface="仿宋" panose="02010609060101010101" pitchFamily="49" charset="-122"/>
            </a:endParaRPr>
          </a:p>
          <a:p>
            <a:pPr marL="800100" lvl="1" indent="-342900" algn="just">
              <a:buFont typeface="+mj-lt"/>
              <a:buAutoNum type="arabicPeriod" startAt="2"/>
            </a:pPr>
            <a:endParaRPr lang="en-US" altLang="zh-CN" sz="1600" dirty="0">
              <a:latin typeface="仿宋" panose="02010609060101010101" pitchFamily="49" charset="-122"/>
              <a:ea typeface="仿宋" panose="02010609060101010101" pitchFamily="49" charset="-122"/>
            </a:endParaRPr>
          </a:p>
          <a:p>
            <a:pPr marL="285750" indent="-285750" algn="just">
              <a:buFont typeface="Wingdings" panose="05000000000000000000" pitchFamily="2" charset="2"/>
              <a:buChar char="n"/>
            </a:pPr>
            <a:r>
              <a:rPr lang="zh-CN" altLang="en-US" sz="1600" b="1" kern="0" dirty="0">
                <a:solidFill>
                  <a:sysClr val="windowText" lastClr="000000"/>
                </a:solidFill>
                <a:latin typeface="萍方0" panose="020B0300000000000000" pitchFamily="34" charset="-122"/>
                <a:ea typeface="萍方0" panose="020B0300000000000000" pitchFamily="34" charset="-122"/>
              </a:rPr>
              <a:t>药品说明书收载的安全性信息：</a:t>
            </a:r>
            <a:endParaRPr lang="en-US" altLang="zh-CN" sz="1600" b="1" kern="0" dirty="0">
              <a:solidFill>
                <a:sysClr val="windowText" lastClr="000000"/>
              </a:solidFill>
              <a:latin typeface="萍方0" panose="020B0300000000000000" pitchFamily="34" charset="-122"/>
              <a:ea typeface="萍方0" panose="020B0300000000000000" pitchFamily="34" charset="-122"/>
            </a:endParaRPr>
          </a:p>
          <a:p>
            <a:pPr lvl="1" algn="just"/>
            <a:r>
              <a:rPr lang="zh-CN" altLang="en-US" sz="1600" dirty="0">
                <a:latin typeface="仿宋" panose="02010609060101010101" pitchFamily="49" charset="-122"/>
                <a:ea typeface="仿宋" panose="02010609060101010101" pitchFamily="49" charset="-122"/>
              </a:rPr>
              <a:t>在利鲁唑治疗</a:t>
            </a:r>
            <a:r>
              <a:rPr lang="en-US" altLang="zh-CN" sz="1600" dirty="0">
                <a:latin typeface="仿宋" panose="02010609060101010101" pitchFamily="49" charset="-122"/>
                <a:ea typeface="仿宋" panose="02010609060101010101" pitchFamily="49" charset="-122"/>
              </a:rPr>
              <a:t>ALS</a:t>
            </a:r>
            <a:r>
              <a:rPr lang="zh-CN" altLang="en-US" sz="1600" dirty="0">
                <a:latin typeface="仿宋" panose="02010609060101010101" pitchFamily="49" charset="-122"/>
                <a:ea typeface="仿宋" panose="02010609060101010101" pitchFamily="49" charset="-122"/>
              </a:rPr>
              <a:t>患者的三期临床研究中，十分常见的不良反应包括乏力、恶心、肝功能检查异常；常见的不良反应包括头痛、头晕、口部感觉异常和嗜睡、心动过速、腹泻、腹痛、呕吐、疼痛；偶见的不良反应包括贫血、类速发过敏反应、血管性水肿、间质性肺病、胰腺炎；未知的不良反应包括严重中性粒细胞减少症、肝炎。</a:t>
            </a:r>
            <a:endParaRPr lang="en-US" altLang="zh-CN" sz="1600" dirty="0">
              <a:latin typeface="仿宋" panose="02010609060101010101" pitchFamily="49" charset="-122"/>
              <a:ea typeface="仿宋" panose="02010609060101010101" pitchFamily="49" charset="-122"/>
            </a:endParaRPr>
          </a:p>
          <a:p>
            <a:pPr lvl="1" algn="just"/>
            <a:endParaRPr lang="en-US" altLang="zh-CN" sz="1600" kern="0" dirty="0">
              <a:solidFill>
                <a:sysClr val="windowText" lastClr="000000"/>
              </a:solidFill>
              <a:latin typeface="萍方0" panose="020B0300000000000000" pitchFamily="34" charset="-122"/>
              <a:ea typeface="萍方0" panose="020B0300000000000000" pitchFamily="34" charset="-122"/>
            </a:endParaRPr>
          </a:p>
          <a:p>
            <a:pPr marL="285750" indent="-285750" algn="just">
              <a:buFont typeface="Wingdings" panose="05000000000000000000" pitchFamily="2" charset="2"/>
              <a:buChar char="n"/>
            </a:pPr>
            <a:r>
              <a:rPr lang="zh-CN" altLang="en-US" sz="1600" b="1" kern="0" dirty="0">
                <a:solidFill>
                  <a:sysClr val="windowText" lastClr="000000"/>
                </a:solidFill>
                <a:latin typeface="萍方0" panose="020B0300000000000000" pitchFamily="34" charset="-122"/>
                <a:ea typeface="萍方0" panose="020B0300000000000000" pitchFamily="34" charset="-122"/>
              </a:rPr>
              <a:t>安全性方面其他优势：</a:t>
            </a:r>
            <a:endParaRPr lang="en-US" altLang="zh-CN" sz="1600" b="1" kern="0" dirty="0">
              <a:solidFill>
                <a:sysClr val="windowText" lastClr="000000"/>
              </a:solidFill>
              <a:latin typeface="萍方0" panose="020B0300000000000000" pitchFamily="34" charset="-122"/>
              <a:ea typeface="萍方0" panose="020B0300000000000000" pitchFamily="34" charset="-122"/>
            </a:endParaRPr>
          </a:p>
          <a:p>
            <a:pPr lvl="1" algn="just"/>
            <a:r>
              <a:rPr lang="zh-CN" altLang="en-US" sz="1600" dirty="0">
                <a:latin typeface="仿宋" panose="02010609060101010101" pitchFamily="49" charset="-122"/>
                <a:ea typeface="仿宋" panose="02010609060101010101" pitchFamily="49" charset="-122"/>
              </a:rPr>
              <a:t>相比片剂和片剂研磨给药，利鲁唑口服混悬液优势：</a:t>
            </a:r>
            <a:endParaRPr lang="en-US" altLang="zh-CN" sz="1600" dirty="0">
              <a:latin typeface="仿宋" panose="02010609060101010101" pitchFamily="49" charset="-122"/>
              <a:ea typeface="仿宋" panose="02010609060101010101" pitchFamily="49" charset="-122"/>
            </a:endParaRPr>
          </a:p>
          <a:p>
            <a:pPr marL="971550" lvl="2" indent="-342900" algn="just">
              <a:buFont typeface="+mj-lt"/>
              <a:buAutoNum type="arabicPeriod"/>
            </a:pPr>
            <a:r>
              <a:rPr lang="zh-CN" altLang="en-US" sz="1600" dirty="0">
                <a:latin typeface="仿宋" panose="02010609060101010101" pitchFamily="49" charset="-122"/>
                <a:ea typeface="仿宋" panose="02010609060101010101" pitchFamily="49" charset="-122"/>
              </a:rPr>
              <a:t>易于吞咽，减少误吸风险；</a:t>
            </a:r>
          </a:p>
          <a:p>
            <a:pPr marL="971550" lvl="2" indent="-342900" algn="just">
              <a:buFont typeface="+mj-lt"/>
              <a:buAutoNum type="arabicPeriod"/>
            </a:pPr>
            <a:r>
              <a:rPr lang="zh-CN" altLang="en-US" sz="1600" dirty="0">
                <a:latin typeface="仿宋" panose="02010609060101010101" pitchFamily="49" charset="-122"/>
                <a:ea typeface="仿宋" panose="02010609060101010101" pitchFamily="49" charset="-122"/>
              </a:rPr>
              <a:t>轻松流过</a:t>
            </a:r>
            <a:r>
              <a:rPr lang="en-US" altLang="zh-CN" sz="1600" dirty="0">
                <a:latin typeface="仿宋" panose="02010609060101010101" pitchFamily="49" charset="-122"/>
                <a:ea typeface="仿宋" panose="02010609060101010101" pitchFamily="49" charset="-122"/>
              </a:rPr>
              <a:t>PEG</a:t>
            </a:r>
            <a:r>
              <a:rPr lang="zh-CN" altLang="en-US" sz="1600" dirty="0">
                <a:latin typeface="仿宋" panose="02010609060101010101" pitchFamily="49" charset="-122"/>
                <a:ea typeface="仿宋" panose="02010609060101010101" pitchFamily="49" charset="-122"/>
              </a:rPr>
              <a:t> </a:t>
            </a:r>
            <a:r>
              <a:rPr lang="en-US" altLang="zh-CN" sz="1600" dirty="0">
                <a:latin typeface="仿宋" panose="02010609060101010101" pitchFamily="49" charset="-122"/>
                <a:ea typeface="仿宋" panose="02010609060101010101" pitchFamily="49" charset="-122"/>
              </a:rPr>
              <a:t>(</a:t>
            </a:r>
            <a:r>
              <a:rPr lang="zh-CN" altLang="en-US" sz="1600" dirty="0">
                <a:latin typeface="仿宋" panose="02010609060101010101" pitchFamily="49" charset="-122"/>
                <a:ea typeface="仿宋" panose="02010609060101010101" pitchFamily="49" charset="-122"/>
              </a:rPr>
              <a:t>经皮内镜下胃造口术</a:t>
            </a:r>
            <a:r>
              <a:rPr lang="en-US" altLang="zh-CN" sz="1600" dirty="0">
                <a:latin typeface="仿宋" panose="02010609060101010101" pitchFamily="49" charset="-122"/>
                <a:ea typeface="仿宋" panose="02010609060101010101" pitchFamily="49" charset="-122"/>
              </a:rPr>
              <a:t>)</a:t>
            </a:r>
            <a:r>
              <a:rPr lang="zh-CN" altLang="en-US" sz="1600" dirty="0">
                <a:latin typeface="仿宋" panose="02010609060101010101" pitchFamily="49" charset="-122"/>
                <a:ea typeface="仿宋" panose="02010609060101010101" pitchFamily="49" charset="-122"/>
              </a:rPr>
              <a:t>管，避免堵塞风险；</a:t>
            </a:r>
          </a:p>
          <a:p>
            <a:pPr marL="971550" lvl="2" indent="-342900" algn="just">
              <a:buFont typeface="+mj-lt"/>
              <a:buAutoNum type="arabicPeriod"/>
            </a:pPr>
            <a:r>
              <a:rPr lang="zh-CN" altLang="en-US" sz="1600" dirty="0">
                <a:latin typeface="仿宋" panose="02010609060101010101" pitchFamily="49" charset="-122"/>
                <a:ea typeface="仿宋" panose="02010609060101010101" pitchFamily="49" charset="-122"/>
              </a:rPr>
              <a:t>避免患者由于吞咽片剂困难或者</a:t>
            </a:r>
            <a:r>
              <a:rPr lang="en-US" altLang="zh-CN" sz="1600" dirty="0">
                <a:latin typeface="仿宋" panose="02010609060101010101" pitchFamily="49" charset="-122"/>
                <a:ea typeface="仿宋" panose="02010609060101010101" pitchFamily="49" charset="-122"/>
              </a:rPr>
              <a:t>PEG</a:t>
            </a:r>
            <a:r>
              <a:rPr lang="zh-CN" altLang="en-US" sz="1600" dirty="0">
                <a:latin typeface="仿宋" panose="02010609060101010101" pitchFamily="49" charset="-122"/>
                <a:ea typeface="仿宋" panose="02010609060101010101" pitchFamily="49" charset="-122"/>
              </a:rPr>
              <a:t>手术后，不得不停止治疗的风险；</a:t>
            </a:r>
            <a:endParaRPr lang="en-US" altLang="zh-CN" sz="1600" dirty="0">
              <a:latin typeface="仿宋" panose="02010609060101010101" pitchFamily="49" charset="-122"/>
              <a:ea typeface="仿宋" panose="02010609060101010101" pitchFamily="49" charset="-122"/>
            </a:endParaRPr>
          </a:p>
        </p:txBody>
      </p:sp>
      <p:sp>
        <p:nvSpPr>
          <p:cNvPr id="5" name="文本框 4">
            <a:extLst>
              <a:ext uri="{FF2B5EF4-FFF2-40B4-BE49-F238E27FC236}">
                <a16:creationId xmlns:a16="http://schemas.microsoft.com/office/drawing/2014/main" id="{13091784-F15B-D798-2863-8DFB278D6184}"/>
              </a:ext>
            </a:extLst>
          </p:cNvPr>
          <p:cNvSpPr txBox="1"/>
          <p:nvPr/>
        </p:nvSpPr>
        <p:spPr>
          <a:xfrm>
            <a:off x="367614" y="6147536"/>
            <a:ext cx="6098058" cy="338554"/>
          </a:xfrm>
          <a:prstGeom prst="rect">
            <a:avLst/>
          </a:prstGeom>
          <a:noFill/>
        </p:spPr>
        <p:txBody>
          <a:bodyPr wrap="square">
            <a:spAutoFit/>
          </a:bodyPr>
          <a:lstStyle/>
          <a:p>
            <a:pPr marL="228600" indent="-228600">
              <a:buAutoNum type="arabicPeriod"/>
            </a:pPr>
            <a:r>
              <a:rPr lang="zh-CN" altLang="en-US" sz="800" dirty="0">
                <a:latin typeface="仿宋" panose="02010609060101010101" pitchFamily="49" charset="-122"/>
                <a:ea typeface="仿宋" panose="02010609060101010101" pitchFamily="49" charset="-122"/>
              </a:rPr>
              <a:t>参照</a:t>
            </a:r>
            <a:r>
              <a:rPr lang="en-US" altLang="zh-CN" sz="800" dirty="0">
                <a:latin typeface="仿宋" panose="02010609060101010101" pitchFamily="49" charset="-122"/>
                <a:ea typeface="仿宋" panose="02010609060101010101" pitchFamily="49" charset="-122"/>
              </a:rPr>
              <a:t>《</a:t>
            </a:r>
            <a:r>
              <a:rPr lang="zh-CN" altLang="en-US" sz="800" dirty="0">
                <a:latin typeface="仿宋" panose="02010609060101010101" pitchFamily="49" charset="-122"/>
                <a:ea typeface="仿宋" panose="02010609060101010101" pitchFamily="49" charset="-122"/>
              </a:rPr>
              <a:t>利鲁唑口服混悬液说明书</a:t>
            </a:r>
            <a:r>
              <a:rPr lang="en-US" altLang="zh-CN" sz="800" dirty="0">
                <a:latin typeface="仿宋" panose="02010609060101010101" pitchFamily="49" charset="-122"/>
                <a:ea typeface="仿宋" panose="02010609060101010101" pitchFamily="49" charset="-122"/>
              </a:rPr>
              <a:t>》</a:t>
            </a:r>
          </a:p>
          <a:p>
            <a:pPr marL="228600" indent="-228600">
              <a:buAutoNum type="arabicPeriod"/>
            </a:pPr>
            <a:r>
              <a:rPr lang="zh-CN" altLang="en-US" sz="800" dirty="0">
                <a:latin typeface="仿宋" panose="02010609060101010101" pitchFamily="49" charset="-122"/>
                <a:ea typeface="仿宋" panose="02010609060101010101" pitchFamily="49" charset="-122"/>
              </a:rPr>
              <a:t>利鲁唑口服混悬液</a:t>
            </a:r>
            <a:r>
              <a:rPr lang="en-US" altLang="zh-CN" sz="800" dirty="0">
                <a:latin typeface="仿宋" panose="02010609060101010101" pitchFamily="49" charset="-122"/>
                <a:ea typeface="仿宋" panose="02010609060101010101" pitchFamily="49" charset="-122"/>
              </a:rPr>
              <a:t>《</a:t>
            </a:r>
            <a:r>
              <a:rPr lang="zh-CN" altLang="en-US" sz="800" dirty="0">
                <a:latin typeface="仿宋" panose="02010609060101010101" pitchFamily="49" charset="-122"/>
                <a:ea typeface="仿宋" panose="02010609060101010101" pitchFamily="49" charset="-122"/>
              </a:rPr>
              <a:t>定期安全报告</a:t>
            </a:r>
            <a:r>
              <a:rPr lang="en-US" altLang="zh-CN" sz="800" dirty="0">
                <a:latin typeface="仿宋" panose="02010609060101010101" pitchFamily="49" charset="-122"/>
                <a:ea typeface="仿宋" panose="02010609060101010101" pitchFamily="49" charset="-122"/>
              </a:rPr>
              <a:t>》</a:t>
            </a:r>
          </a:p>
        </p:txBody>
      </p:sp>
    </p:spTree>
    <p:extLst>
      <p:ext uri="{BB962C8B-B14F-4D97-AF65-F5344CB8AC3E}">
        <p14:creationId xmlns:p14="http://schemas.microsoft.com/office/powerpoint/2010/main" val="10891483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893953" y="0"/>
            <a:ext cx="6040772" cy="708666"/>
          </a:xfrm>
        </p:spPr>
        <p:txBody>
          <a:bodyPr vert="horz" lIns="91440" tIns="45720" rIns="91440" bIns="45720" rtlCol="0" anchor="b">
            <a:normAutofit/>
          </a:bodyPr>
          <a:lstStyle/>
          <a:p>
            <a:pPr algn="ctr"/>
            <a:r>
              <a:rPr lang="en-US" altLang="zh-CN" sz="2800" dirty="0">
                <a:latin typeface="萍方粗" panose="020B0800000000000000" pitchFamily="34" charset="-122"/>
                <a:ea typeface="萍方粗" panose="020B0800000000000000" pitchFamily="34" charset="-122"/>
              </a:rPr>
              <a:t>3</a:t>
            </a:r>
            <a:r>
              <a:rPr lang="zh-CN" altLang="en-US" sz="2800" dirty="0">
                <a:latin typeface="萍方粗" panose="020B0800000000000000" pitchFamily="34" charset="-122"/>
                <a:ea typeface="萍方粗" panose="020B0800000000000000" pitchFamily="34" charset="-122"/>
              </a:rPr>
              <a:t>、有效性</a:t>
            </a:r>
            <a:r>
              <a:rPr lang="en-US" altLang="zh-CN" sz="2800" dirty="0">
                <a:latin typeface="萍方粗" panose="020B0800000000000000" pitchFamily="34" charset="-122"/>
                <a:ea typeface="萍方粗" panose="020B0800000000000000" pitchFamily="34" charset="-122"/>
              </a:rPr>
              <a:t>1/3</a:t>
            </a:r>
            <a:endParaRPr lang="zh-CN" altLang="en-US" sz="2800" dirty="0">
              <a:latin typeface="萍方粗" panose="020B0800000000000000" pitchFamily="34" charset="-122"/>
              <a:ea typeface="萍方粗" panose="020B0800000000000000" pitchFamily="34" charset="-122"/>
            </a:endParaRPr>
          </a:p>
        </p:txBody>
      </p:sp>
      <p:sp>
        <p:nvSpPr>
          <p:cNvPr id="7" name="文本框 6">
            <a:extLst>
              <a:ext uri="{FF2B5EF4-FFF2-40B4-BE49-F238E27FC236}">
                <a16:creationId xmlns:a16="http://schemas.microsoft.com/office/drawing/2014/main" id="{99965078-A28E-1B17-1910-D2C3898BE1F6}"/>
              </a:ext>
            </a:extLst>
          </p:cNvPr>
          <p:cNvSpPr txBox="1"/>
          <p:nvPr/>
        </p:nvSpPr>
        <p:spPr>
          <a:xfrm>
            <a:off x="365760" y="5630501"/>
            <a:ext cx="6096000" cy="338554"/>
          </a:xfrm>
          <a:prstGeom prst="rect">
            <a:avLst/>
          </a:prstGeom>
          <a:noFill/>
        </p:spPr>
        <p:txBody>
          <a:bodyPr wrap="square">
            <a:spAutoFit/>
          </a:bodyPr>
          <a:lstStyle/>
          <a:p>
            <a:pPr marL="228600" indent="-228600" algn="l">
              <a:buFont typeface="+mj-lt"/>
              <a:buAutoNum type="arabicPeriod"/>
            </a:pPr>
            <a:r>
              <a:rPr lang="zh-CN" altLang="en-US" sz="800" b="0" i="0" u="none" strike="noStrike" baseline="0" dirty="0">
                <a:latin typeface="仿宋" panose="02010609060101010101" pitchFamily="49" charset="-122"/>
                <a:ea typeface="仿宋" panose="02010609060101010101" pitchFamily="49" charset="-122"/>
              </a:rPr>
              <a:t>中华神经内科杂志</a:t>
            </a:r>
            <a:r>
              <a:rPr lang="en-US" altLang="zh-CN" sz="800" b="0" i="0" u="none" strike="noStrike" baseline="0" dirty="0">
                <a:latin typeface="仿宋" panose="02010609060101010101" pitchFamily="49" charset="-122"/>
                <a:ea typeface="仿宋" panose="02010609060101010101" pitchFamily="49" charset="-122"/>
              </a:rPr>
              <a:t>. 2012; 45(7): 531-33.</a:t>
            </a:r>
          </a:p>
          <a:p>
            <a:pPr marL="228600" indent="-228600" algn="l">
              <a:buFont typeface="+mj-lt"/>
              <a:buAutoNum type="arabicPeriod"/>
            </a:pPr>
            <a:r>
              <a:rPr lang="zh-CN" altLang="en-US" sz="800" dirty="0">
                <a:latin typeface="仿宋" panose="02010609060101010101" pitchFamily="49" charset="-122"/>
                <a:ea typeface="仿宋" panose="02010609060101010101" pitchFamily="49" charset="-122"/>
              </a:rPr>
              <a:t>国卫办医函</a:t>
            </a:r>
            <a:r>
              <a:rPr lang="en-US" altLang="zh-CN" sz="800" dirty="0">
                <a:latin typeface="仿宋" panose="02010609060101010101" pitchFamily="49" charset="-122"/>
                <a:ea typeface="仿宋" panose="02010609060101010101" pitchFamily="49" charset="-122"/>
              </a:rPr>
              <a:t>〔2019〕198</a:t>
            </a:r>
            <a:r>
              <a:rPr lang="zh-CN" altLang="en-US" sz="800" dirty="0">
                <a:latin typeface="仿宋" panose="02010609060101010101" pitchFamily="49" charset="-122"/>
                <a:ea typeface="仿宋" panose="02010609060101010101" pitchFamily="49" charset="-122"/>
              </a:rPr>
              <a:t>号</a:t>
            </a:r>
            <a:r>
              <a:rPr lang="pt-BR" altLang="zh-CN" sz="800" dirty="0">
                <a:latin typeface="仿宋" panose="02010609060101010101" pitchFamily="49" charset="-122"/>
                <a:ea typeface="仿宋" panose="02010609060101010101" pitchFamily="49" charset="-122"/>
              </a:rPr>
              <a:t>.</a:t>
            </a:r>
            <a:endParaRPr lang="zh-CN" altLang="en-US" sz="800" dirty="0">
              <a:latin typeface="仿宋" panose="02010609060101010101" pitchFamily="49" charset="-122"/>
              <a:ea typeface="仿宋" panose="02010609060101010101" pitchFamily="49" charset="-122"/>
            </a:endParaRPr>
          </a:p>
        </p:txBody>
      </p:sp>
      <p:sp>
        <p:nvSpPr>
          <p:cNvPr id="11" name="文本框 10">
            <a:extLst>
              <a:ext uri="{FF2B5EF4-FFF2-40B4-BE49-F238E27FC236}">
                <a16:creationId xmlns:a16="http://schemas.microsoft.com/office/drawing/2014/main" id="{8122D719-1312-509D-BBA0-D501B20FBE09}"/>
              </a:ext>
            </a:extLst>
          </p:cNvPr>
          <p:cNvSpPr txBox="1"/>
          <p:nvPr/>
        </p:nvSpPr>
        <p:spPr>
          <a:xfrm>
            <a:off x="1015410" y="1081755"/>
            <a:ext cx="10563446" cy="1323439"/>
          </a:xfrm>
          <a:prstGeom prst="rect">
            <a:avLst/>
          </a:prstGeom>
          <a:noFill/>
        </p:spPr>
        <p:txBody>
          <a:bodyPr wrap="square">
            <a:spAutoFit/>
          </a:bodyPr>
          <a:lstStyle/>
          <a:p>
            <a:pPr marL="342900" indent="-342900" algn="just">
              <a:buFont typeface="Wingdings" panose="05000000000000000000" pitchFamily="2" charset="2"/>
              <a:buChar char="n"/>
            </a:pPr>
            <a:r>
              <a:rPr lang="en-US" altLang="zh-CN" sz="2000" dirty="0">
                <a:latin typeface="萍方0" panose="020B0300000000000000" pitchFamily="34" charset="-122"/>
                <a:ea typeface="萍方0" panose="020B0300000000000000" pitchFamily="34" charset="-122"/>
              </a:rPr>
              <a:t>2012</a:t>
            </a:r>
            <a:r>
              <a:rPr lang="zh-CN" altLang="zh-CN" sz="2000" dirty="0">
                <a:latin typeface="萍方0" panose="020B0300000000000000" pitchFamily="34" charset="-122"/>
                <a:ea typeface="萍方0" panose="020B0300000000000000" pitchFamily="34" charset="-122"/>
              </a:rPr>
              <a:t>年《肌萎缩侧索硬化症诊断与治疗指南》和</a:t>
            </a:r>
            <a:r>
              <a:rPr lang="en-US" altLang="zh-CN" sz="2000" dirty="0">
                <a:latin typeface="萍方0" panose="020B0300000000000000" pitchFamily="34" charset="-122"/>
                <a:ea typeface="萍方0" panose="020B0300000000000000" pitchFamily="34" charset="-122"/>
              </a:rPr>
              <a:t>2019</a:t>
            </a:r>
            <a:r>
              <a:rPr lang="zh-CN" altLang="zh-CN" sz="2000" dirty="0">
                <a:latin typeface="萍方0" panose="020B0300000000000000" pitchFamily="34" charset="-122"/>
                <a:ea typeface="萍方0" panose="020B0300000000000000" pitchFamily="34" charset="-122"/>
              </a:rPr>
              <a:t>年《罕见病诊疗指南》指出，</a:t>
            </a:r>
            <a:r>
              <a:rPr lang="en-US" altLang="zh-CN" sz="2000" dirty="0">
                <a:latin typeface="萍方0" panose="020B0300000000000000" pitchFamily="34" charset="-122"/>
                <a:ea typeface="萍方0" panose="020B0300000000000000" pitchFamily="34" charset="-122"/>
              </a:rPr>
              <a:t>ALS</a:t>
            </a:r>
            <a:r>
              <a:rPr lang="zh-CN" altLang="zh-CN" sz="2000" dirty="0">
                <a:latin typeface="萍方0" panose="020B0300000000000000" pitchFamily="34" charset="-122"/>
                <a:ea typeface="萍方0" panose="020B0300000000000000" pitchFamily="34" charset="-122"/>
              </a:rPr>
              <a:t>是一种无法被治愈的疾病，应早期诊断，早期治疗，尽可能延缓生存期。</a:t>
            </a:r>
            <a:endParaRPr lang="en-US" altLang="zh-CN" sz="2000" dirty="0">
              <a:latin typeface="萍方0" panose="020B0300000000000000" pitchFamily="34" charset="-122"/>
              <a:ea typeface="萍方0" panose="020B0300000000000000" pitchFamily="34" charset="-122"/>
            </a:endParaRPr>
          </a:p>
          <a:p>
            <a:pPr marL="342900" indent="-342900" algn="just">
              <a:buFont typeface="Wingdings" panose="05000000000000000000" pitchFamily="2" charset="2"/>
              <a:buChar char="n"/>
            </a:pPr>
            <a:r>
              <a:rPr lang="zh-CN" altLang="zh-CN" sz="2000" dirty="0">
                <a:latin typeface="萍方0" panose="020B0300000000000000" pitchFamily="34" charset="-122"/>
                <a:ea typeface="萍方0" panose="020B0300000000000000" pitchFamily="34" charset="-122"/>
              </a:rPr>
              <a:t>利鲁唑是在上市后经多个国家的临床研究显示可以在一定程度上有效延缓病情进展的药物，并且具有较高的耐受性及安全性，目前国内仅利鲁唑为</a:t>
            </a:r>
            <a:r>
              <a:rPr lang="en-US" altLang="zh-CN" sz="2000" dirty="0">
                <a:latin typeface="萍方0" panose="020B0300000000000000" pitchFamily="34" charset="-122"/>
                <a:ea typeface="萍方0" panose="020B0300000000000000" pitchFamily="34" charset="-122"/>
              </a:rPr>
              <a:t>ALS</a:t>
            </a:r>
            <a:r>
              <a:rPr lang="zh-CN" altLang="zh-CN" sz="2000" dirty="0">
                <a:latin typeface="萍方0" panose="020B0300000000000000" pitchFamily="34" charset="-122"/>
                <a:ea typeface="萍方0" panose="020B0300000000000000" pitchFamily="34" charset="-122"/>
              </a:rPr>
              <a:t>患者的唯一口服用药。</a:t>
            </a:r>
            <a:endParaRPr lang="zh-CN" altLang="en-US" sz="2000" dirty="0">
              <a:latin typeface="萍方0" panose="020B0300000000000000" pitchFamily="34" charset="-122"/>
              <a:ea typeface="萍方0" panose="020B0300000000000000" pitchFamily="34" charset="-122"/>
            </a:endParaRPr>
          </a:p>
        </p:txBody>
      </p:sp>
      <p:pic>
        <p:nvPicPr>
          <p:cNvPr id="12" name="图片 11">
            <a:extLst>
              <a:ext uri="{FF2B5EF4-FFF2-40B4-BE49-F238E27FC236}">
                <a16:creationId xmlns:a16="http://schemas.microsoft.com/office/drawing/2014/main" id="{08846038-6DB1-D131-6108-4F8F29E2D309}"/>
              </a:ext>
            </a:extLst>
          </p:cNvPr>
          <p:cNvPicPr>
            <a:picLocks noChangeAspect="1"/>
          </p:cNvPicPr>
          <p:nvPr/>
        </p:nvPicPr>
        <p:blipFill>
          <a:blip r:embed="rId3"/>
          <a:stretch>
            <a:fillRect/>
          </a:stretch>
        </p:blipFill>
        <p:spPr>
          <a:xfrm>
            <a:off x="892719" y="2778283"/>
            <a:ext cx="5880220" cy="1654127"/>
          </a:xfrm>
          <a:prstGeom prst="rect">
            <a:avLst/>
          </a:prstGeom>
        </p:spPr>
      </p:pic>
      <p:pic>
        <p:nvPicPr>
          <p:cNvPr id="14" name="图片 13">
            <a:extLst>
              <a:ext uri="{FF2B5EF4-FFF2-40B4-BE49-F238E27FC236}">
                <a16:creationId xmlns:a16="http://schemas.microsoft.com/office/drawing/2014/main" id="{55C7799C-97D1-B03E-A076-3F079B353667}"/>
              </a:ext>
            </a:extLst>
          </p:cNvPr>
          <p:cNvPicPr>
            <a:picLocks noChangeAspect="1"/>
          </p:cNvPicPr>
          <p:nvPr/>
        </p:nvPicPr>
        <p:blipFill>
          <a:blip r:embed="rId4">
            <a:extLst>
              <a:ext uri="{BEBA8EAE-BF5A-486C-A8C5-ECC9F3942E4B}">
                <a14:imgProps xmlns:a14="http://schemas.microsoft.com/office/drawing/2010/main">
                  <a14:imgLayer r:embed="rId5">
                    <a14:imgEffect>
                      <a14:brightnessContrast contrast="-40000"/>
                    </a14:imgEffect>
                  </a14:imgLayer>
                </a14:imgProps>
              </a:ext>
            </a:extLst>
          </a:blip>
          <a:stretch>
            <a:fillRect/>
          </a:stretch>
        </p:blipFill>
        <p:spPr>
          <a:xfrm>
            <a:off x="6096000" y="3599932"/>
            <a:ext cx="4682194" cy="2369123"/>
          </a:xfrm>
          <a:prstGeom prst="rect">
            <a:avLst/>
          </a:prstGeom>
        </p:spPr>
      </p:pic>
    </p:spTree>
    <p:extLst>
      <p:ext uri="{BB962C8B-B14F-4D97-AF65-F5344CB8AC3E}">
        <p14:creationId xmlns:p14="http://schemas.microsoft.com/office/powerpoint/2010/main" val="2256306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863473" y="0"/>
            <a:ext cx="6040772" cy="708666"/>
          </a:xfrm>
        </p:spPr>
        <p:txBody>
          <a:bodyPr vert="horz" lIns="91440" tIns="45720" rIns="91440" bIns="45720" rtlCol="0" anchor="b">
            <a:normAutofit/>
          </a:bodyPr>
          <a:lstStyle/>
          <a:p>
            <a:pPr algn="ctr"/>
            <a:r>
              <a:rPr lang="en-US" altLang="zh-CN" sz="2800" dirty="0">
                <a:latin typeface="萍方粗" panose="020B0800000000000000" pitchFamily="34" charset="-122"/>
                <a:ea typeface="萍方粗" panose="020B0800000000000000" pitchFamily="34" charset="-122"/>
              </a:rPr>
              <a:t>3</a:t>
            </a:r>
            <a:r>
              <a:rPr lang="zh-CN" altLang="en-US" sz="2800" dirty="0">
                <a:latin typeface="萍方粗" panose="020B0800000000000000" pitchFamily="34" charset="-122"/>
                <a:ea typeface="萍方粗" panose="020B0800000000000000" pitchFamily="34" charset="-122"/>
              </a:rPr>
              <a:t>、有效性</a:t>
            </a:r>
            <a:r>
              <a:rPr lang="en-US" altLang="zh-CN" sz="2800" dirty="0">
                <a:latin typeface="萍方粗" panose="020B0800000000000000" pitchFamily="34" charset="-122"/>
                <a:ea typeface="萍方粗" panose="020B0800000000000000" pitchFamily="34" charset="-122"/>
              </a:rPr>
              <a:t>2/3</a:t>
            </a:r>
            <a:endParaRPr lang="zh-CN" altLang="en-US" sz="2800" dirty="0">
              <a:latin typeface="萍方粗" panose="020B0800000000000000" pitchFamily="34" charset="-122"/>
              <a:ea typeface="萍方粗" panose="020B0800000000000000" pitchFamily="34" charset="-122"/>
            </a:endParaRPr>
          </a:p>
        </p:txBody>
      </p:sp>
      <p:sp>
        <p:nvSpPr>
          <p:cNvPr id="3" name="文本框 2"/>
          <p:cNvSpPr txBox="1"/>
          <p:nvPr/>
        </p:nvSpPr>
        <p:spPr>
          <a:xfrm>
            <a:off x="460289" y="708666"/>
            <a:ext cx="11063602" cy="830997"/>
          </a:xfrm>
          <a:prstGeom prst="rect">
            <a:avLst/>
          </a:prstGeom>
          <a:noFill/>
        </p:spPr>
        <p:txBody>
          <a:bodyPr wrap="square" rtlCol="0">
            <a:spAutoFit/>
          </a:bodyPr>
          <a:lstStyle/>
          <a:p>
            <a:pPr marL="285750" indent="-285750">
              <a:buFont typeface="Wingdings" panose="05000000000000000000" pitchFamily="2" charset="2"/>
              <a:buChar char="n"/>
            </a:pPr>
            <a:r>
              <a:rPr lang="zh-CN" altLang="en-US" sz="1600" kern="0" dirty="0">
                <a:solidFill>
                  <a:sysClr val="windowText" lastClr="000000"/>
                </a:solidFill>
                <a:latin typeface="萍方0" panose="020B0300000000000000" pitchFamily="34" charset="-122"/>
                <a:ea typeface="萍方0" panose="020B0300000000000000" pitchFamily="34" charset="-122"/>
              </a:rPr>
              <a:t>利鲁唑</a:t>
            </a:r>
            <a:r>
              <a:rPr lang="en-US" altLang="zh-CN" sz="1600" kern="0" dirty="0">
                <a:solidFill>
                  <a:sysClr val="windowText" lastClr="000000"/>
                </a:solidFill>
                <a:latin typeface="萍方0" panose="020B0300000000000000" pitchFamily="34" charset="-122"/>
                <a:ea typeface="萍方0" panose="020B0300000000000000" pitchFamily="34" charset="-122"/>
              </a:rPr>
              <a:t>100mg</a:t>
            </a:r>
            <a:r>
              <a:rPr lang="zh-CN" altLang="en-US" sz="1600" kern="0" dirty="0">
                <a:solidFill>
                  <a:sysClr val="windowText" lastClr="000000"/>
                </a:solidFill>
                <a:latin typeface="萍方0" panose="020B0300000000000000" pitchFamily="34" charset="-122"/>
                <a:ea typeface="萍方0" panose="020B0300000000000000" pitchFamily="34" charset="-122"/>
              </a:rPr>
              <a:t>每日剂量，可延长</a:t>
            </a:r>
            <a:r>
              <a:rPr lang="en-US" altLang="zh-CN" sz="1600" kern="0" dirty="0">
                <a:solidFill>
                  <a:sysClr val="windowText" lastClr="000000"/>
                </a:solidFill>
                <a:latin typeface="萍方0" panose="020B0300000000000000" pitchFamily="34" charset="-122"/>
                <a:ea typeface="萍方0" panose="020B0300000000000000" pitchFamily="34" charset="-122"/>
              </a:rPr>
              <a:t>ALS</a:t>
            </a:r>
            <a:r>
              <a:rPr lang="zh-CN" altLang="en-US" sz="1600" kern="0" dirty="0">
                <a:solidFill>
                  <a:sysClr val="windowText" lastClr="000000"/>
                </a:solidFill>
                <a:latin typeface="萍方0" panose="020B0300000000000000" pitchFamily="34" charset="-122"/>
                <a:ea typeface="萍方0" panose="020B0300000000000000" pitchFamily="34" charset="-122"/>
              </a:rPr>
              <a:t>患者的生存期</a:t>
            </a:r>
            <a:r>
              <a:rPr lang="en-US" altLang="zh-CN" sz="1600" kern="0" dirty="0">
                <a:solidFill>
                  <a:sysClr val="windowText" lastClr="000000"/>
                </a:solidFill>
                <a:latin typeface="萍方0" panose="020B0300000000000000" pitchFamily="34" charset="-122"/>
                <a:ea typeface="萍方0" panose="020B0300000000000000" pitchFamily="34" charset="-122"/>
              </a:rPr>
              <a:t>2-3</a:t>
            </a:r>
            <a:r>
              <a:rPr lang="zh-CN" altLang="en-US" sz="1600" kern="0" dirty="0">
                <a:solidFill>
                  <a:sysClr val="windowText" lastClr="000000"/>
                </a:solidFill>
                <a:latin typeface="萍方0" panose="020B0300000000000000" pitchFamily="34" charset="-122"/>
                <a:ea typeface="萍方0" panose="020B0300000000000000" pitchFamily="34" charset="-122"/>
              </a:rPr>
              <a:t>个月；</a:t>
            </a:r>
            <a:endParaRPr lang="en-US" altLang="zh-CN" sz="1600" kern="0" dirty="0">
              <a:solidFill>
                <a:sysClr val="windowText" lastClr="000000"/>
              </a:solidFill>
              <a:latin typeface="萍方0" panose="020B0300000000000000" pitchFamily="34" charset="-122"/>
              <a:ea typeface="萍方0" panose="020B0300000000000000" pitchFamily="34" charset="-122"/>
            </a:endParaRPr>
          </a:p>
          <a:p>
            <a:pPr marL="285750" indent="-285750">
              <a:buFont typeface="Wingdings" panose="05000000000000000000" pitchFamily="2" charset="2"/>
              <a:buChar char="n"/>
            </a:pPr>
            <a:r>
              <a:rPr lang="zh-CN" altLang="en-US" sz="1600" kern="0" dirty="0">
                <a:solidFill>
                  <a:sysClr val="windowText" lastClr="000000"/>
                </a:solidFill>
                <a:latin typeface="萍方0" panose="020B0300000000000000" pitchFamily="34" charset="-122"/>
                <a:ea typeface="萍方0" panose="020B0300000000000000" pitchFamily="34" charset="-122"/>
              </a:rPr>
              <a:t>利鲁唑治疗延长患者无气管切开生存期；</a:t>
            </a:r>
            <a:endParaRPr lang="en-US" altLang="zh-CN" sz="1600" kern="0" dirty="0">
              <a:solidFill>
                <a:sysClr val="windowText" lastClr="000000"/>
              </a:solidFill>
              <a:latin typeface="萍方0" panose="020B0300000000000000" pitchFamily="34" charset="-122"/>
              <a:ea typeface="萍方0" panose="020B0300000000000000" pitchFamily="34" charset="-122"/>
            </a:endParaRPr>
          </a:p>
          <a:p>
            <a:pPr marL="285750" indent="-285750">
              <a:buFont typeface="Wingdings" panose="05000000000000000000" pitchFamily="2" charset="2"/>
              <a:buChar char="n"/>
            </a:pPr>
            <a:r>
              <a:rPr lang="zh-CN" altLang="en-US" sz="1600" kern="0" dirty="0">
                <a:solidFill>
                  <a:sysClr val="windowText" lastClr="000000"/>
                </a:solidFill>
                <a:latin typeface="萍方0" panose="020B0300000000000000" pitchFamily="34" charset="-122"/>
                <a:ea typeface="萍方0" panose="020B0300000000000000" pitchFamily="34" charset="-122"/>
              </a:rPr>
              <a:t>利鲁唑长期治疗</a:t>
            </a:r>
            <a:r>
              <a:rPr lang="en-US" altLang="zh-CN" sz="1600" kern="0" dirty="0">
                <a:solidFill>
                  <a:sysClr val="windowText" lastClr="000000"/>
                </a:solidFill>
                <a:latin typeface="萍方0" panose="020B0300000000000000" pitchFamily="34" charset="-122"/>
                <a:ea typeface="萍方0" panose="020B0300000000000000" pitchFamily="34" charset="-122"/>
              </a:rPr>
              <a:t>6</a:t>
            </a:r>
            <a:r>
              <a:rPr lang="zh-CN" altLang="en-US" sz="1600" kern="0" dirty="0">
                <a:solidFill>
                  <a:sysClr val="windowText" lastClr="000000"/>
                </a:solidFill>
                <a:latin typeface="萍方0" panose="020B0300000000000000" pitchFamily="34" charset="-122"/>
                <a:ea typeface="萍方0" panose="020B0300000000000000" pitchFamily="34" charset="-122"/>
              </a:rPr>
              <a:t>个月，显著改善患者生存期。</a:t>
            </a:r>
          </a:p>
        </p:txBody>
      </p:sp>
      <p:sp>
        <p:nvSpPr>
          <p:cNvPr id="15" name="文本框 14">
            <a:extLst>
              <a:ext uri="{FF2B5EF4-FFF2-40B4-BE49-F238E27FC236}">
                <a16:creationId xmlns:a16="http://schemas.microsoft.com/office/drawing/2014/main" id="{D79A5C79-4724-A890-1FC3-79EAA3894BBC}"/>
              </a:ext>
            </a:extLst>
          </p:cNvPr>
          <p:cNvSpPr txBox="1"/>
          <p:nvPr/>
        </p:nvSpPr>
        <p:spPr>
          <a:xfrm>
            <a:off x="121509" y="5748450"/>
            <a:ext cx="11948982" cy="707886"/>
          </a:xfrm>
          <a:prstGeom prst="rect">
            <a:avLst/>
          </a:prstGeom>
          <a:noFill/>
        </p:spPr>
        <p:txBody>
          <a:bodyPr wrap="square">
            <a:spAutoFit/>
          </a:bodyPr>
          <a:lstStyle/>
          <a:p>
            <a:pPr marL="342900" indent="-342900">
              <a:buFont typeface="+mj-lt"/>
              <a:buAutoNum type="arabicPeriod"/>
            </a:pPr>
            <a:r>
              <a:rPr lang="en-US" altLang="zh-CN" sz="800" dirty="0">
                <a:latin typeface="仿宋" panose="02010609060101010101" pitchFamily="49" charset="-122"/>
                <a:ea typeface="仿宋" panose="02010609060101010101" pitchFamily="49" charset="-122"/>
              </a:rPr>
              <a:t>A controlled trial of </a:t>
            </a:r>
            <a:r>
              <a:rPr lang="en-US" altLang="zh-CN" sz="800" dirty="0" err="1">
                <a:latin typeface="仿宋" panose="02010609060101010101" pitchFamily="49" charset="-122"/>
                <a:ea typeface="仿宋" panose="02010609060101010101" pitchFamily="49" charset="-122"/>
              </a:rPr>
              <a:t>riluzole</a:t>
            </a:r>
            <a:r>
              <a:rPr lang="en-US" altLang="zh-CN" sz="800" dirty="0">
                <a:latin typeface="仿宋" panose="02010609060101010101" pitchFamily="49" charset="-122"/>
                <a:ea typeface="仿宋" panose="02010609060101010101" pitchFamily="49" charset="-122"/>
              </a:rPr>
              <a:t> in amyotrophic lateral sclerosis. ALS/</a:t>
            </a:r>
            <a:r>
              <a:rPr lang="en-US" altLang="zh-CN" sz="800" dirty="0" err="1">
                <a:latin typeface="仿宋" panose="02010609060101010101" pitchFamily="49" charset="-122"/>
                <a:ea typeface="仿宋" panose="02010609060101010101" pitchFamily="49" charset="-122"/>
              </a:rPr>
              <a:t>Riluzole</a:t>
            </a:r>
            <a:r>
              <a:rPr lang="en-US" altLang="zh-CN" sz="800" dirty="0">
                <a:latin typeface="仿宋" panose="02010609060101010101" pitchFamily="49" charset="-122"/>
                <a:ea typeface="仿宋" panose="02010609060101010101" pitchFamily="49" charset="-122"/>
              </a:rPr>
              <a:t> Study Group</a:t>
            </a:r>
          </a:p>
          <a:p>
            <a:pPr marL="342900" indent="-342900">
              <a:buFont typeface="+mj-lt"/>
              <a:buAutoNum type="arabicPeriod"/>
            </a:pPr>
            <a:r>
              <a:rPr lang="en-US" altLang="zh-CN" sz="800" dirty="0">
                <a:latin typeface="仿宋" panose="02010609060101010101" pitchFamily="49" charset="-122"/>
                <a:ea typeface="仿宋" panose="02010609060101010101" pitchFamily="49" charset="-122"/>
                <a:sym typeface="+mn-ea"/>
              </a:rPr>
              <a:t>Dose-ranging study of </a:t>
            </a:r>
            <a:r>
              <a:rPr lang="en-US" altLang="zh-CN" sz="800" dirty="0" err="1">
                <a:latin typeface="仿宋" panose="02010609060101010101" pitchFamily="49" charset="-122"/>
                <a:ea typeface="仿宋" panose="02010609060101010101" pitchFamily="49" charset="-122"/>
                <a:sym typeface="+mn-ea"/>
              </a:rPr>
              <a:t>riluzole</a:t>
            </a:r>
            <a:r>
              <a:rPr lang="en-US" altLang="zh-CN" sz="800" dirty="0">
                <a:latin typeface="仿宋" panose="02010609060101010101" pitchFamily="49" charset="-122"/>
                <a:ea typeface="仿宋" panose="02010609060101010101" pitchFamily="49" charset="-122"/>
                <a:sym typeface="+mn-ea"/>
              </a:rPr>
              <a:t> in amyotrophic lateral sclerosis. Amyotrophic Lateral Sclerosis/</a:t>
            </a:r>
            <a:r>
              <a:rPr lang="en-US" altLang="zh-CN" sz="800" dirty="0" err="1">
                <a:latin typeface="仿宋" panose="02010609060101010101" pitchFamily="49" charset="-122"/>
                <a:ea typeface="仿宋" panose="02010609060101010101" pitchFamily="49" charset="-122"/>
                <a:sym typeface="+mn-ea"/>
              </a:rPr>
              <a:t>Riluzole</a:t>
            </a:r>
            <a:r>
              <a:rPr lang="en-US" altLang="zh-CN" sz="800" dirty="0">
                <a:latin typeface="仿宋" panose="02010609060101010101" pitchFamily="49" charset="-122"/>
                <a:ea typeface="仿宋" panose="02010609060101010101" pitchFamily="49" charset="-122"/>
                <a:sym typeface="+mn-ea"/>
              </a:rPr>
              <a:t> Study Group II</a:t>
            </a:r>
          </a:p>
          <a:p>
            <a:pPr marL="342900" indent="-342900">
              <a:buFont typeface="+mj-lt"/>
              <a:buAutoNum type="arabicPeriod"/>
            </a:pPr>
            <a:r>
              <a:rPr lang="en-US" altLang="zh-CN" sz="800" dirty="0" err="1">
                <a:latin typeface="仿宋" panose="02010609060101010101" pitchFamily="49" charset="-122"/>
                <a:ea typeface="仿宋" panose="02010609060101010101" pitchFamily="49" charset="-122"/>
              </a:rPr>
              <a:t>Riluzole</a:t>
            </a:r>
            <a:r>
              <a:rPr lang="en-US" altLang="zh-CN" sz="800" dirty="0">
                <a:latin typeface="仿宋" panose="02010609060101010101" pitchFamily="49" charset="-122"/>
                <a:ea typeface="仿宋" panose="02010609060101010101" pitchFamily="49" charset="-122"/>
              </a:rPr>
              <a:t> for amyotrophic lateral sclerosis (ALS)/motor neuron disease (MND)</a:t>
            </a:r>
          </a:p>
          <a:p>
            <a:pPr marL="342900" indent="-342900">
              <a:buFont typeface="+mj-lt"/>
              <a:buAutoNum type="arabicPeriod"/>
            </a:pPr>
            <a:r>
              <a:rPr lang="en-US" altLang="zh-CN" sz="800" dirty="0">
                <a:latin typeface="仿宋" panose="02010609060101010101" pitchFamily="49" charset="-122"/>
                <a:ea typeface="仿宋" panose="02010609060101010101" pitchFamily="49" charset="-122"/>
              </a:rPr>
              <a:t>Long-Term Use of </a:t>
            </a:r>
            <a:r>
              <a:rPr lang="en-US" altLang="zh-CN" sz="800" dirty="0" err="1">
                <a:latin typeface="仿宋" panose="02010609060101010101" pitchFamily="49" charset="-122"/>
                <a:ea typeface="仿宋" panose="02010609060101010101" pitchFamily="49" charset="-122"/>
              </a:rPr>
              <a:t>Riluzole</a:t>
            </a:r>
            <a:r>
              <a:rPr lang="en-US" altLang="zh-CN" sz="800" dirty="0">
                <a:latin typeface="仿宋" panose="02010609060101010101" pitchFamily="49" charset="-122"/>
                <a:ea typeface="仿宋" panose="02010609060101010101" pitchFamily="49" charset="-122"/>
              </a:rPr>
              <a:t> Could Improve the Prognosis of Sporadic Amyotrophic Lateral Sclerosis Patients: A Real-World Cohort Study in China</a:t>
            </a:r>
          </a:p>
          <a:p>
            <a:pPr marL="342900" indent="-342900">
              <a:buFont typeface="+mj-lt"/>
              <a:buAutoNum type="arabicPeriod"/>
            </a:pPr>
            <a:r>
              <a:rPr lang="zh-CN" altLang="en-US" sz="800" dirty="0">
                <a:latin typeface="仿宋" panose="02010609060101010101" pitchFamily="49" charset="-122"/>
                <a:ea typeface="仿宋" panose="02010609060101010101" pitchFamily="49" charset="-122"/>
              </a:rPr>
              <a:t>Administration of Riluzole Oral Suspension During the Different Stages of Amyotrophic Lateral Sclerosis</a:t>
            </a:r>
          </a:p>
        </p:txBody>
      </p:sp>
      <p:graphicFrame>
        <p:nvGraphicFramePr>
          <p:cNvPr id="16" name="表格 16">
            <a:extLst>
              <a:ext uri="{FF2B5EF4-FFF2-40B4-BE49-F238E27FC236}">
                <a16:creationId xmlns:a16="http://schemas.microsoft.com/office/drawing/2014/main" id="{F8FEB092-F383-19CE-892C-E4DBBE55B275}"/>
              </a:ext>
            </a:extLst>
          </p:cNvPr>
          <p:cNvGraphicFramePr>
            <a:graphicFrameLocks noGrp="1"/>
          </p:cNvGraphicFramePr>
          <p:nvPr>
            <p:extLst>
              <p:ext uri="{D42A27DB-BD31-4B8C-83A1-F6EECF244321}">
                <p14:modId xmlns:p14="http://schemas.microsoft.com/office/powerpoint/2010/main" val="2249768416"/>
              </p:ext>
            </p:extLst>
          </p:nvPr>
        </p:nvGraphicFramePr>
        <p:xfrm>
          <a:off x="439506" y="1539663"/>
          <a:ext cx="11506293" cy="4111222"/>
        </p:xfrm>
        <a:graphic>
          <a:graphicData uri="http://schemas.openxmlformats.org/drawingml/2006/table">
            <a:tbl>
              <a:tblPr firstRow="1" bandRow="1">
                <a:tableStyleId>{B301B821-A1FF-4177-AEE7-76D212191A09}</a:tableStyleId>
              </a:tblPr>
              <a:tblGrid>
                <a:gridCol w="920991">
                  <a:extLst>
                    <a:ext uri="{9D8B030D-6E8A-4147-A177-3AD203B41FA5}">
                      <a16:colId xmlns:a16="http://schemas.microsoft.com/office/drawing/2014/main" val="1792531371"/>
                    </a:ext>
                  </a:extLst>
                </a:gridCol>
                <a:gridCol w="2824848">
                  <a:extLst>
                    <a:ext uri="{9D8B030D-6E8A-4147-A177-3AD203B41FA5}">
                      <a16:colId xmlns:a16="http://schemas.microsoft.com/office/drawing/2014/main" val="2581136149"/>
                    </a:ext>
                  </a:extLst>
                </a:gridCol>
                <a:gridCol w="7760454">
                  <a:extLst>
                    <a:ext uri="{9D8B030D-6E8A-4147-A177-3AD203B41FA5}">
                      <a16:colId xmlns:a16="http://schemas.microsoft.com/office/drawing/2014/main" val="580392088"/>
                    </a:ext>
                  </a:extLst>
                </a:gridCol>
              </a:tblGrid>
              <a:tr h="359123">
                <a:tc>
                  <a:txBody>
                    <a:bodyPr/>
                    <a:lstStyle/>
                    <a:p>
                      <a:pPr algn="just"/>
                      <a:r>
                        <a:rPr lang="zh-CN" altLang="en-US" dirty="0">
                          <a:solidFill>
                            <a:schemeClr val="bg1"/>
                          </a:solidFill>
                          <a:latin typeface="萍方0" panose="020B0300000000000000" pitchFamily="34" charset="-122"/>
                          <a:ea typeface="萍方0" panose="020B0300000000000000" pitchFamily="34" charset="-122"/>
                        </a:rPr>
                        <a:t>研究</a:t>
                      </a:r>
                    </a:p>
                  </a:txBody>
                  <a:tcPr/>
                </a:tc>
                <a:tc>
                  <a:txBody>
                    <a:bodyPr/>
                    <a:lstStyle/>
                    <a:p>
                      <a:pPr algn="just"/>
                      <a:r>
                        <a:rPr lang="zh-CN" altLang="en-US" dirty="0">
                          <a:latin typeface="萍方0" panose="020B0300000000000000" pitchFamily="34" charset="-122"/>
                          <a:ea typeface="萍方0" panose="020B0300000000000000" pitchFamily="34" charset="-122"/>
                        </a:rPr>
                        <a:t>目的</a:t>
                      </a:r>
                    </a:p>
                  </a:txBody>
                  <a:tcPr/>
                </a:tc>
                <a:tc>
                  <a:txBody>
                    <a:bodyPr/>
                    <a:lstStyle/>
                    <a:p>
                      <a:pPr algn="just"/>
                      <a:r>
                        <a:rPr lang="zh-CN" altLang="en-US" dirty="0">
                          <a:latin typeface="萍方0" panose="020B0300000000000000" pitchFamily="34" charset="-122"/>
                          <a:ea typeface="萍方0" panose="020B0300000000000000" pitchFamily="34" charset="-122"/>
                        </a:rPr>
                        <a:t>结论</a:t>
                      </a:r>
                    </a:p>
                  </a:txBody>
                  <a:tcPr/>
                </a:tc>
                <a:extLst>
                  <a:ext uri="{0D108BD9-81ED-4DB2-BD59-A6C34878D82A}">
                    <a16:rowId xmlns:a16="http://schemas.microsoft.com/office/drawing/2014/main" val="4276771983"/>
                  </a:ext>
                </a:extLst>
              </a:tr>
              <a:tr h="808027">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zh-CN" altLang="en-US" sz="1600" kern="1200" dirty="0">
                          <a:solidFill>
                            <a:schemeClr val="tx1"/>
                          </a:solidFill>
                          <a:latin typeface="仿宋" panose="02010609060101010101" pitchFamily="49" charset="-122"/>
                          <a:ea typeface="仿宋" panose="02010609060101010101" pitchFamily="49" charset="-122"/>
                          <a:cs typeface="+mn-cs"/>
                        </a:rPr>
                        <a:t>研究一</a:t>
                      </a:r>
                      <a:r>
                        <a:rPr lang="en-US" altLang="zh-CN" sz="1600" kern="1200" baseline="30000" dirty="0">
                          <a:solidFill>
                            <a:schemeClr val="tx1"/>
                          </a:solidFill>
                          <a:latin typeface="仿宋" panose="02010609060101010101" pitchFamily="49" charset="-122"/>
                          <a:ea typeface="仿宋" panose="02010609060101010101" pitchFamily="49" charset="-122"/>
                          <a:cs typeface="+mn-cs"/>
                        </a:rPr>
                        <a:t>1</a:t>
                      </a:r>
                    </a:p>
                  </a:txBody>
                  <a:tcPr/>
                </a:tc>
                <a:tc>
                  <a:txBody>
                    <a:bodyPr/>
                    <a:lstStyle/>
                    <a:p>
                      <a:pPr marL="0" lvl="0" algn="just" defTabSz="914400" rtl="0" eaLnBrk="1" latinLnBrk="0" hangingPunct="1"/>
                      <a:r>
                        <a:rPr lang="en-US" altLang="zh-CN" sz="1600" kern="1200" dirty="0">
                          <a:solidFill>
                            <a:schemeClr val="tx1"/>
                          </a:solidFill>
                          <a:latin typeface="仿宋" panose="02010609060101010101" pitchFamily="49" charset="-122"/>
                          <a:ea typeface="仿宋" panose="02010609060101010101" pitchFamily="49" charset="-122"/>
                          <a:cs typeface="+mn-cs"/>
                        </a:rPr>
                        <a:t>ALS</a:t>
                      </a:r>
                      <a:r>
                        <a:rPr lang="zh-CN" altLang="en-US" sz="1600" kern="1200" dirty="0">
                          <a:solidFill>
                            <a:schemeClr val="tx1"/>
                          </a:solidFill>
                          <a:latin typeface="仿宋" panose="02010609060101010101" pitchFamily="49" charset="-122"/>
                          <a:ea typeface="仿宋" panose="02010609060101010101" pitchFamily="49" charset="-122"/>
                          <a:cs typeface="+mn-cs"/>
                        </a:rPr>
                        <a:t>患者中利鲁唑治疗有效性的临床研究</a:t>
                      </a:r>
                      <a:endParaRPr lang="en-US" altLang="zh-CN" sz="1600" kern="1200" dirty="0">
                        <a:solidFill>
                          <a:schemeClr val="tx1"/>
                        </a:solidFill>
                        <a:latin typeface="仿宋" panose="02010609060101010101" pitchFamily="49" charset="-122"/>
                        <a:ea typeface="仿宋" panose="02010609060101010101" pitchFamily="49" charset="-122"/>
                        <a:cs typeface="+mn-cs"/>
                      </a:endParaRPr>
                    </a:p>
                  </a:txBody>
                  <a:tcPr/>
                </a:tc>
                <a:tc>
                  <a:txBody>
                    <a:bodyPr/>
                    <a:lstStyle/>
                    <a:p>
                      <a:pPr marL="0" lvl="0" algn="just" defTabSz="914400" rtl="0" eaLnBrk="1" latinLnBrk="0" hangingPunct="1"/>
                      <a:r>
                        <a:rPr lang="zh-CN" altLang="en-US" sz="1600" kern="1200" dirty="0">
                          <a:solidFill>
                            <a:schemeClr val="tx1"/>
                          </a:solidFill>
                          <a:latin typeface="仿宋" panose="02010609060101010101" pitchFamily="49" charset="-122"/>
                          <a:ea typeface="仿宋" panose="02010609060101010101" pitchFamily="49" charset="-122"/>
                          <a:cs typeface="+mn-cs"/>
                        </a:rPr>
                        <a:t>通过利鲁唑组与安慰剂组的随机对照研究显示，利鲁唑组生存率</a:t>
                      </a:r>
                      <a:r>
                        <a:rPr lang="en-US" altLang="zh-CN" sz="1600" kern="1200" dirty="0">
                          <a:solidFill>
                            <a:schemeClr val="tx1"/>
                          </a:solidFill>
                          <a:latin typeface="仿宋" panose="02010609060101010101" pitchFamily="49" charset="-122"/>
                          <a:ea typeface="仿宋" panose="02010609060101010101" pitchFamily="49" charset="-122"/>
                          <a:cs typeface="+mn-cs"/>
                        </a:rPr>
                        <a:t>57/77</a:t>
                      </a:r>
                      <a:r>
                        <a:rPr lang="zh-CN" altLang="en-US" sz="1600" kern="1200" dirty="0">
                          <a:solidFill>
                            <a:schemeClr val="tx1"/>
                          </a:solidFill>
                          <a:latin typeface="仿宋" panose="02010609060101010101" pitchFamily="49" charset="-122"/>
                          <a:ea typeface="仿宋" panose="02010609060101010101" pitchFamily="49" charset="-122"/>
                          <a:cs typeface="+mn-cs"/>
                        </a:rPr>
                        <a:t>（</a:t>
                      </a:r>
                      <a:r>
                        <a:rPr lang="en-US" altLang="zh-CN" sz="1600" kern="1200" dirty="0">
                          <a:solidFill>
                            <a:schemeClr val="tx1"/>
                          </a:solidFill>
                          <a:latin typeface="仿宋" panose="02010609060101010101" pitchFamily="49" charset="-122"/>
                          <a:ea typeface="仿宋" panose="02010609060101010101" pitchFamily="49" charset="-122"/>
                          <a:cs typeface="+mn-cs"/>
                        </a:rPr>
                        <a:t>74%</a:t>
                      </a:r>
                      <a:r>
                        <a:rPr lang="zh-CN" altLang="en-US" sz="1600" kern="1200" dirty="0">
                          <a:solidFill>
                            <a:schemeClr val="tx1"/>
                          </a:solidFill>
                          <a:latin typeface="仿宋" panose="02010609060101010101" pitchFamily="49" charset="-122"/>
                          <a:ea typeface="仿宋" panose="02010609060101010101" pitchFamily="49" charset="-122"/>
                          <a:cs typeface="+mn-cs"/>
                        </a:rPr>
                        <a:t>），安慰剂组生存率</a:t>
                      </a:r>
                      <a:r>
                        <a:rPr lang="en-US" altLang="zh-CN" sz="1600" kern="1200" dirty="0">
                          <a:solidFill>
                            <a:schemeClr val="tx1"/>
                          </a:solidFill>
                          <a:latin typeface="仿宋" panose="02010609060101010101" pitchFamily="49" charset="-122"/>
                          <a:ea typeface="仿宋" panose="02010609060101010101" pitchFamily="49" charset="-122"/>
                          <a:cs typeface="+mn-cs"/>
                        </a:rPr>
                        <a:t>45/78</a:t>
                      </a:r>
                      <a:r>
                        <a:rPr lang="zh-CN" altLang="en-US" sz="1600" kern="1200" dirty="0">
                          <a:solidFill>
                            <a:schemeClr val="tx1"/>
                          </a:solidFill>
                          <a:latin typeface="仿宋" panose="02010609060101010101" pitchFamily="49" charset="-122"/>
                          <a:ea typeface="仿宋" panose="02010609060101010101" pitchFamily="49" charset="-122"/>
                          <a:cs typeface="+mn-cs"/>
                        </a:rPr>
                        <a:t>（</a:t>
                      </a:r>
                      <a:r>
                        <a:rPr lang="en-US" altLang="zh-CN" sz="1600" kern="1200" dirty="0">
                          <a:solidFill>
                            <a:schemeClr val="tx1"/>
                          </a:solidFill>
                          <a:latin typeface="仿宋" panose="02010609060101010101" pitchFamily="49" charset="-122"/>
                          <a:ea typeface="仿宋" panose="02010609060101010101" pitchFamily="49" charset="-122"/>
                          <a:cs typeface="+mn-cs"/>
                        </a:rPr>
                        <a:t>58%</a:t>
                      </a:r>
                      <a:r>
                        <a:rPr lang="zh-CN" altLang="en-US" sz="1600" kern="1200" dirty="0">
                          <a:solidFill>
                            <a:schemeClr val="tx1"/>
                          </a:solidFill>
                          <a:latin typeface="仿宋" panose="02010609060101010101" pitchFamily="49" charset="-122"/>
                          <a:ea typeface="仿宋" panose="02010609060101010101" pitchFamily="49" charset="-122"/>
                          <a:cs typeface="+mn-cs"/>
                        </a:rPr>
                        <a:t>）， 生存率明显改善（</a:t>
                      </a:r>
                      <a:r>
                        <a:rPr lang="en-US" altLang="zh-CN" sz="1600" kern="1200" dirty="0">
                          <a:solidFill>
                            <a:schemeClr val="tx1"/>
                          </a:solidFill>
                          <a:latin typeface="仿宋" panose="02010609060101010101" pitchFamily="49" charset="-122"/>
                          <a:ea typeface="仿宋" panose="02010609060101010101" pitchFamily="49" charset="-122"/>
                          <a:cs typeface="+mn-cs"/>
                        </a:rPr>
                        <a:t>P=0.014</a:t>
                      </a:r>
                      <a:r>
                        <a:rPr lang="zh-CN" altLang="en-US" sz="1600" kern="1200" dirty="0">
                          <a:solidFill>
                            <a:schemeClr val="tx1"/>
                          </a:solidFill>
                          <a:latin typeface="仿宋" panose="02010609060101010101" pitchFamily="49" charset="-122"/>
                          <a:ea typeface="仿宋" panose="02010609060101010101" pitchFamily="49" charset="-122"/>
                          <a:cs typeface="+mn-cs"/>
                        </a:rPr>
                        <a:t>），证实利鲁唑可以延缓</a:t>
                      </a:r>
                      <a:r>
                        <a:rPr lang="en-US" altLang="zh-CN" sz="1600" kern="1200" dirty="0">
                          <a:solidFill>
                            <a:schemeClr val="tx1"/>
                          </a:solidFill>
                          <a:latin typeface="仿宋" panose="02010609060101010101" pitchFamily="49" charset="-122"/>
                          <a:ea typeface="仿宋" panose="02010609060101010101" pitchFamily="49" charset="-122"/>
                          <a:cs typeface="+mn-cs"/>
                        </a:rPr>
                        <a:t>ALS</a:t>
                      </a:r>
                      <a:r>
                        <a:rPr lang="zh-CN" altLang="en-US" sz="1600" kern="1200" dirty="0">
                          <a:solidFill>
                            <a:schemeClr val="tx1"/>
                          </a:solidFill>
                          <a:latin typeface="仿宋" panose="02010609060101010101" pitchFamily="49" charset="-122"/>
                          <a:ea typeface="仿宋" panose="02010609060101010101" pitchFamily="49" charset="-122"/>
                          <a:cs typeface="+mn-cs"/>
                        </a:rPr>
                        <a:t>患者疾病进展。</a:t>
                      </a:r>
                      <a:endParaRPr lang="en-US" altLang="zh-CN" sz="1600" kern="1200" dirty="0">
                        <a:solidFill>
                          <a:schemeClr val="tx1"/>
                        </a:solidFill>
                        <a:latin typeface="仿宋" panose="02010609060101010101" pitchFamily="49" charset="-122"/>
                        <a:ea typeface="仿宋" panose="02010609060101010101" pitchFamily="49" charset="-122"/>
                        <a:cs typeface="+mn-cs"/>
                      </a:endParaRPr>
                    </a:p>
                  </a:txBody>
                  <a:tcPr/>
                </a:tc>
                <a:extLst>
                  <a:ext uri="{0D108BD9-81ED-4DB2-BD59-A6C34878D82A}">
                    <a16:rowId xmlns:a16="http://schemas.microsoft.com/office/drawing/2014/main" val="446577505"/>
                  </a:ext>
                </a:extLst>
              </a:tr>
              <a:tr h="808027">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zh-CN" altLang="en-US" sz="1600" kern="1200" dirty="0">
                          <a:solidFill>
                            <a:schemeClr val="tx1"/>
                          </a:solidFill>
                          <a:latin typeface="仿宋" panose="02010609060101010101" pitchFamily="49" charset="-122"/>
                          <a:ea typeface="仿宋" panose="02010609060101010101" pitchFamily="49" charset="-122"/>
                          <a:cs typeface="+mn-cs"/>
                          <a:sym typeface="+mn-ea"/>
                        </a:rPr>
                        <a:t>研究二</a:t>
                      </a:r>
                      <a:r>
                        <a:rPr lang="en-US" altLang="zh-CN" sz="1600" kern="1200" baseline="30000" dirty="0">
                          <a:solidFill>
                            <a:schemeClr val="tx1"/>
                          </a:solidFill>
                          <a:latin typeface="仿宋" panose="02010609060101010101" pitchFamily="49" charset="-122"/>
                          <a:ea typeface="仿宋" panose="02010609060101010101" pitchFamily="49" charset="-122"/>
                          <a:cs typeface="+mn-cs"/>
                        </a:rPr>
                        <a:t>2</a:t>
                      </a:r>
                    </a:p>
                  </a:txBody>
                  <a:tcPr/>
                </a:tc>
                <a:tc>
                  <a:txBody>
                    <a:bodyPr/>
                    <a:lstStyle/>
                    <a:p>
                      <a:pPr marL="0" lvl="0" algn="just" defTabSz="914400" rtl="0" eaLnBrk="1" latinLnBrk="0" hangingPunct="1"/>
                      <a:r>
                        <a:rPr lang="zh-CN" altLang="en-US" sz="1600" kern="1200" dirty="0">
                          <a:solidFill>
                            <a:schemeClr val="tx1"/>
                          </a:solidFill>
                          <a:latin typeface="仿宋" panose="02010609060101010101" pitchFamily="49" charset="-122"/>
                          <a:ea typeface="仿宋" panose="02010609060101010101" pitchFamily="49" charset="-122"/>
                          <a:cs typeface="+mn-cs"/>
                        </a:rPr>
                        <a:t>探寻</a:t>
                      </a:r>
                      <a:r>
                        <a:rPr lang="en-US" altLang="zh-CN" sz="1600" kern="1200" dirty="0">
                          <a:solidFill>
                            <a:schemeClr val="tx1"/>
                          </a:solidFill>
                          <a:latin typeface="仿宋" panose="02010609060101010101" pitchFamily="49" charset="-122"/>
                          <a:ea typeface="仿宋" panose="02010609060101010101" pitchFamily="49" charset="-122"/>
                          <a:cs typeface="+mn-cs"/>
                        </a:rPr>
                        <a:t>ALS</a:t>
                      </a:r>
                      <a:r>
                        <a:rPr lang="zh-CN" altLang="en-US" sz="1600" kern="1200" dirty="0">
                          <a:solidFill>
                            <a:schemeClr val="tx1"/>
                          </a:solidFill>
                          <a:latin typeface="仿宋" panose="02010609060101010101" pitchFamily="49" charset="-122"/>
                          <a:ea typeface="仿宋" panose="02010609060101010101" pitchFamily="49" charset="-122"/>
                          <a:cs typeface="+mn-cs"/>
                        </a:rPr>
                        <a:t>患者中利鲁唑剂量范围有效性及安全性的研究</a:t>
                      </a:r>
                      <a:endParaRPr lang="en-US" altLang="zh-CN" sz="1600" kern="1200" dirty="0">
                        <a:solidFill>
                          <a:schemeClr val="tx1"/>
                        </a:solidFill>
                        <a:latin typeface="仿宋" panose="02010609060101010101" pitchFamily="49" charset="-122"/>
                        <a:ea typeface="仿宋" panose="02010609060101010101" pitchFamily="49" charset="-122"/>
                        <a:cs typeface="+mn-cs"/>
                      </a:endParaRPr>
                    </a:p>
                  </a:txBody>
                  <a:tcPr/>
                </a:tc>
                <a:tc>
                  <a:txBody>
                    <a:bodyPr/>
                    <a:lstStyle/>
                    <a:p>
                      <a:pPr marL="0" lvl="0" algn="just" defTabSz="914400" rtl="0" eaLnBrk="1" latinLnBrk="0" hangingPunct="1"/>
                      <a:r>
                        <a:rPr lang="zh-CN" altLang="en-US" sz="1600" kern="1200" dirty="0">
                          <a:solidFill>
                            <a:schemeClr val="tx1"/>
                          </a:solidFill>
                          <a:latin typeface="仿宋" panose="02010609060101010101" pitchFamily="49" charset="-122"/>
                          <a:ea typeface="仿宋" panose="02010609060101010101" pitchFamily="49" charset="-122"/>
                          <a:cs typeface="+mn-cs"/>
                        </a:rPr>
                        <a:t>研究显示，不同剂量的利鲁唑组的生存率均高于安慰剂组（</a:t>
                      </a:r>
                      <a:r>
                        <a:rPr lang="en-US" altLang="zh-CN" sz="1600" kern="1200" dirty="0">
                          <a:solidFill>
                            <a:schemeClr val="tx1"/>
                          </a:solidFill>
                          <a:latin typeface="仿宋" panose="02010609060101010101" pitchFamily="49" charset="-122"/>
                          <a:ea typeface="仿宋" panose="02010609060101010101" pitchFamily="49" charset="-122"/>
                          <a:cs typeface="+mn-cs"/>
                        </a:rPr>
                        <a:t>P&lt;0.05</a:t>
                      </a:r>
                      <a:r>
                        <a:rPr lang="zh-CN" altLang="en-US" sz="1600" kern="1200" dirty="0">
                          <a:solidFill>
                            <a:schemeClr val="tx1"/>
                          </a:solidFill>
                          <a:latin typeface="仿宋" panose="02010609060101010101" pitchFamily="49" charset="-122"/>
                          <a:ea typeface="仿宋" panose="02010609060101010101" pitchFamily="49" charset="-122"/>
                          <a:cs typeface="+mn-cs"/>
                        </a:rPr>
                        <a:t>），证实利鲁唑治疗可改善</a:t>
                      </a:r>
                      <a:r>
                        <a:rPr lang="en-US" altLang="zh-CN" sz="1600" kern="1200" dirty="0">
                          <a:solidFill>
                            <a:schemeClr val="tx1"/>
                          </a:solidFill>
                          <a:latin typeface="仿宋" panose="02010609060101010101" pitchFamily="49" charset="-122"/>
                          <a:ea typeface="仿宋" panose="02010609060101010101" pitchFamily="49" charset="-122"/>
                          <a:cs typeface="+mn-cs"/>
                        </a:rPr>
                        <a:t>ALS</a:t>
                      </a:r>
                      <a:r>
                        <a:rPr lang="zh-CN" altLang="en-US" sz="1600" kern="1200" dirty="0">
                          <a:solidFill>
                            <a:schemeClr val="tx1"/>
                          </a:solidFill>
                          <a:latin typeface="仿宋" panose="02010609060101010101" pitchFamily="49" charset="-122"/>
                          <a:ea typeface="仿宋" panose="02010609060101010101" pitchFamily="49" charset="-122"/>
                          <a:cs typeface="+mn-cs"/>
                        </a:rPr>
                        <a:t>患者生存率，其中利鲁唑</a:t>
                      </a:r>
                      <a:r>
                        <a:rPr lang="en-US" altLang="zh-CN" sz="1600" kern="1200" dirty="0">
                          <a:solidFill>
                            <a:schemeClr val="tx1"/>
                          </a:solidFill>
                          <a:latin typeface="仿宋" panose="02010609060101010101" pitchFamily="49" charset="-122"/>
                          <a:ea typeface="仿宋" panose="02010609060101010101" pitchFamily="49" charset="-122"/>
                          <a:cs typeface="+mn-cs"/>
                        </a:rPr>
                        <a:t>100mg/d</a:t>
                      </a:r>
                      <a:r>
                        <a:rPr lang="zh-CN" altLang="en-US" sz="1600" kern="1200" dirty="0">
                          <a:solidFill>
                            <a:schemeClr val="tx1"/>
                          </a:solidFill>
                          <a:latin typeface="仿宋" panose="02010609060101010101" pitchFamily="49" charset="-122"/>
                          <a:ea typeface="仿宋" panose="02010609060101010101" pitchFamily="49" charset="-122"/>
                          <a:cs typeface="+mn-cs"/>
                        </a:rPr>
                        <a:t>利鲁唑具有最佳风险获益，并且</a:t>
                      </a:r>
                      <a:r>
                        <a:rPr lang="en-US" altLang="zh-CN" sz="1600" kern="1200" dirty="0">
                          <a:solidFill>
                            <a:schemeClr val="tx1"/>
                          </a:solidFill>
                          <a:latin typeface="仿宋" panose="02010609060101010101" pitchFamily="49" charset="-122"/>
                          <a:ea typeface="仿宋" panose="02010609060101010101" pitchFamily="49" charset="-122"/>
                          <a:cs typeface="+mn-cs"/>
                        </a:rPr>
                        <a:t>ALS</a:t>
                      </a:r>
                      <a:r>
                        <a:rPr lang="zh-CN" altLang="en-US" sz="1600" kern="1200" dirty="0">
                          <a:solidFill>
                            <a:schemeClr val="tx1"/>
                          </a:solidFill>
                          <a:latin typeface="仿宋" panose="02010609060101010101" pitchFamily="49" charset="-122"/>
                          <a:ea typeface="仿宋" panose="02010609060101010101" pitchFamily="49" charset="-122"/>
                          <a:cs typeface="+mn-cs"/>
                        </a:rPr>
                        <a:t>患者对利鲁唑具有良好耐受性及安全性。</a:t>
                      </a:r>
                      <a:endParaRPr lang="en-US" altLang="zh-CN" sz="1600" kern="1200" dirty="0">
                        <a:solidFill>
                          <a:schemeClr val="tx1"/>
                        </a:solidFill>
                        <a:latin typeface="仿宋" panose="02010609060101010101" pitchFamily="49" charset="-122"/>
                        <a:ea typeface="仿宋" panose="02010609060101010101" pitchFamily="49" charset="-122"/>
                        <a:cs typeface="+mn-cs"/>
                      </a:endParaRPr>
                    </a:p>
                  </a:txBody>
                  <a:tcPr/>
                </a:tc>
                <a:extLst>
                  <a:ext uri="{0D108BD9-81ED-4DB2-BD59-A6C34878D82A}">
                    <a16:rowId xmlns:a16="http://schemas.microsoft.com/office/drawing/2014/main" val="2741499445"/>
                  </a:ext>
                </a:extLst>
              </a:tr>
              <a:tr h="638291">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zh-CN" altLang="en-US" sz="1600" kern="1200" dirty="0">
                          <a:solidFill>
                            <a:schemeClr val="tx1"/>
                          </a:solidFill>
                          <a:latin typeface="仿宋" panose="02010609060101010101" pitchFamily="49" charset="-122"/>
                          <a:ea typeface="仿宋" panose="02010609060101010101" pitchFamily="49" charset="-122"/>
                          <a:cs typeface="+mn-cs"/>
                        </a:rPr>
                        <a:t>研究三</a:t>
                      </a:r>
                      <a:r>
                        <a:rPr lang="en-US" altLang="zh-CN" sz="1600" kern="1200" baseline="30000" dirty="0">
                          <a:solidFill>
                            <a:schemeClr val="tx1"/>
                          </a:solidFill>
                          <a:latin typeface="仿宋" panose="02010609060101010101" pitchFamily="49" charset="-122"/>
                          <a:ea typeface="仿宋" panose="02010609060101010101" pitchFamily="49" charset="-122"/>
                          <a:cs typeface="+mn-cs"/>
                        </a:rPr>
                        <a:t>3</a:t>
                      </a:r>
                    </a:p>
                  </a:txBody>
                  <a:tcPr/>
                </a:tc>
                <a:tc>
                  <a:txBody>
                    <a:bodyPr/>
                    <a:lstStyle/>
                    <a:p>
                      <a:pPr marL="0" lvl="0" algn="just" defTabSz="914400" rtl="0" eaLnBrk="1" latinLnBrk="0" hangingPunct="1"/>
                      <a:r>
                        <a:rPr lang="zh-CN" altLang="en-US" sz="1600" kern="1200" dirty="0">
                          <a:solidFill>
                            <a:schemeClr val="tx1"/>
                          </a:solidFill>
                          <a:latin typeface="仿宋" panose="02010609060101010101" pitchFamily="49" charset="-122"/>
                          <a:ea typeface="仿宋" panose="02010609060101010101" pitchFamily="49" charset="-122"/>
                          <a:cs typeface="+mn-cs"/>
                        </a:rPr>
                        <a:t>多中心研究利鲁唑治疗</a:t>
                      </a:r>
                      <a:r>
                        <a:rPr lang="en-US" altLang="zh-CN" sz="1600" kern="1200" dirty="0">
                          <a:solidFill>
                            <a:schemeClr val="tx1"/>
                          </a:solidFill>
                          <a:latin typeface="仿宋" panose="02010609060101010101" pitchFamily="49" charset="-122"/>
                          <a:ea typeface="仿宋" panose="02010609060101010101" pitchFamily="49" charset="-122"/>
                          <a:cs typeface="+mn-cs"/>
                        </a:rPr>
                        <a:t>ALS</a:t>
                      </a:r>
                      <a:r>
                        <a:rPr lang="zh-CN" altLang="en-US" sz="1600" kern="1200" dirty="0">
                          <a:solidFill>
                            <a:schemeClr val="tx1"/>
                          </a:solidFill>
                          <a:latin typeface="仿宋" panose="02010609060101010101" pitchFamily="49" charset="-122"/>
                          <a:ea typeface="仿宋" panose="02010609060101010101" pitchFamily="49" charset="-122"/>
                          <a:cs typeface="+mn-cs"/>
                        </a:rPr>
                        <a:t>对生存率改善的有效性分析</a:t>
                      </a:r>
                    </a:p>
                  </a:txBody>
                  <a:tcPr/>
                </a:tc>
                <a:tc>
                  <a:txBody>
                    <a:bodyPr/>
                    <a:lstStyle/>
                    <a:p>
                      <a:pPr marL="0" lvl="0" algn="just" defTabSz="914400" rtl="0" eaLnBrk="1" latinLnBrk="0" hangingPunct="1"/>
                      <a:r>
                        <a:rPr lang="zh-CN" altLang="en-US" sz="1600" kern="1200" dirty="0">
                          <a:solidFill>
                            <a:schemeClr val="tx1"/>
                          </a:solidFill>
                          <a:latin typeface="仿宋" panose="02010609060101010101" pitchFamily="49" charset="-122"/>
                          <a:ea typeface="仿宋" panose="02010609060101010101" pitchFamily="49" charset="-122"/>
                          <a:cs typeface="+mn-cs"/>
                        </a:rPr>
                        <a:t>综合不同国家</a:t>
                      </a:r>
                      <a:r>
                        <a:rPr lang="en-US" altLang="zh-CN" sz="1600" kern="1200" dirty="0">
                          <a:solidFill>
                            <a:schemeClr val="tx1"/>
                          </a:solidFill>
                          <a:latin typeface="仿宋" panose="02010609060101010101" pitchFamily="49" charset="-122"/>
                          <a:ea typeface="仿宋" panose="02010609060101010101" pitchFamily="49" charset="-122"/>
                          <a:cs typeface="+mn-cs"/>
                        </a:rPr>
                        <a:t>4</a:t>
                      </a:r>
                      <a:r>
                        <a:rPr lang="zh-CN" altLang="en-US" sz="1600" kern="1200" dirty="0">
                          <a:solidFill>
                            <a:schemeClr val="tx1"/>
                          </a:solidFill>
                          <a:latin typeface="仿宋" panose="02010609060101010101" pitchFamily="49" charset="-122"/>
                          <a:ea typeface="仿宋" panose="02010609060101010101" pitchFamily="49" charset="-122"/>
                          <a:cs typeface="+mn-cs"/>
                        </a:rPr>
                        <a:t>项</a:t>
                      </a:r>
                      <a:r>
                        <a:rPr lang="en-US" altLang="zh-CN" sz="1600" kern="1200" dirty="0">
                          <a:solidFill>
                            <a:schemeClr val="tx1"/>
                          </a:solidFill>
                          <a:latin typeface="仿宋" panose="02010609060101010101" pitchFamily="49" charset="-122"/>
                          <a:ea typeface="仿宋" panose="02010609060101010101" pitchFamily="49" charset="-122"/>
                          <a:cs typeface="+mn-cs"/>
                        </a:rPr>
                        <a:t>RCT</a:t>
                      </a:r>
                      <a:r>
                        <a:rPr lang="zh-CN" altLang="en-US" sz="1600" kern="1200" dirty="0">
                          <a:solidFill>
                            <a:schemeClr val="tx1"/>
                          </a:solidFill>
                          <a:latin typeface="仿宋" panose="02010609060101010101" pitchFamily="49" charset="-122"/>
                          <a:ea typeface="仿宋" panose="02010609060101010101" pitchFamily="49" charset="-122"/>
                          <a:cs typeface="+mn-cs"/>
                        </a:rPr>
                        <a:t>，</a:t>
                      </a:r>
                      <a:r>
                        <a:rPr lang="en-US" altLang="zh-CN" sz="1600" kern="1200" dirty="0">
                          <a:solidFill>
                            <a:schemeClr val="tx1"/>
                          </a:solidFill>
                          <a:latin typeface="仿宋" panose="02010609060101010101" pitchFamily="49" charset="-122"/>
                          <a:ea typeface="仿宋" panose="02010609060101010101" pitchFamily="49" charset="-122"/>
                          <a:cs typeface="+mn-cs"/>
                        </a:rPr>
                        <a:t>1477</a:t>
                      </a:r>
                      <a:r>
                        <a:rPr lang="zh-CN" altLang="en-US" sz="1600" kern="1200" dirty="0">
                          <a:solidFill>
                            <a:schemeClr val="tx1"/>
                          </a:solidFill>
                          <a:latin typeface="仿宋" panose="02010609060101010101" pitchFamily="49" charset="-122"/>
                          <a:ea typeface="仿宋" panose="02010609060101010101" pitchFamily="49" charset="-122"/>
                          <a:cs typeface="+mn-cs"/>
                        </a:rPr>
                        <a:t>例</a:t>
                      </a:r>
                      <a:r>
                        <a:rPr lang="en-US" altLang="zh-CN" sz="1600" kern="1200" dirty="0">
                          <a:solidFill>
                            <a:schemeClr val="tx1"/>
                          </a:solidFill>
                          <a:latin typeface="仿宋" panose="02010609060101010101" pitchFamily="49" charset="-122"/>
                          <a:ea typeface="仿宋" panose="02010609060101010101" pitchFamily="49" charset="-122"/>
                          <a:cs typeface="+mn-cs"/>
                        </a:rPr>
                        <a:t>ALS</a:t>
                      </a:r>
                      <a:r>
                        <a:rPr lang="zh-CN" altLang="en-US" sz="1600" kern="1200" dirty="0">
                          <a:solidFill>
                            <a:schemeClr val="tx1"/>
                          </a:solidFill>
                          <a:latin typeface="仿宋" panose="02010609060101010101" pitchFamily="49" charset="-122"/>
                          <a:ea typeface="仿宋" panose="02010609060101010101" pitchFamily="49" charset="-122"/>
                          <a:cs typeface="+mn-cs"/>
                        </a:rPr>
                        <a:t>患者的数据均支持</a:t>
                      </a:r>
                      <a:r>
                        <a:rPr lang="en-US" altLang="zh-CN" sz="1600" kern="1200" dirty="0">
                          <a:solidFill>
                            <a:schemeClr val="tx1"/>
                          </a:solidFill>
                          <a:latin typeface="仿宋" panose="02010609060101010101" pitchFamily="49" charset="-122"/>
                          <a:ea typeface="仿宋" panose="02010609060101010101" pitchFamily="49" charset="-122"/>
                          <a:cs typeface="+mn-cs"/>
                        </a:rPr>
                        <a:t>100mg/d</a:t>
                      </a:r>
                      <a:r>
                        <a:rPr lang="zh-CN" altLang="en-US" sz="1600" kern="1200" dirty="0">
                          <a:solidFill>
                            <a:schemeClr val="tx1"/>
                          </a:solidFill>
                          <a:latin typeface="仿宋" panose="02010609060101010101" pitchFamily="49" charset="-122"/>
                          <a:ea typeface="仿宋" panose="02010609060101010101" pitchFamily="49" charset="-122"/>
                          <a:cs typeface="+mn-cs"/>
                        </a:rPr>
                        <a:t>利鲁唑治疗能改善其生存率，利鲁唑治疗能够延长</a:t>
                      </a:r>
                      <a:r>
                        <a:rPr lang="en-US" altLang="zh-CN" sz="1600" kern="1200" dirty="0">
                          <a:solidFill>
                            <a:schemeClr val="tx1"/>
                          </a:solidFill>
                          <a:latin typeface="仿宋" panose="02010609060101010101" pitchFamily="49" charset="-122"/>
                          <a:ea typeface="仿宋" panose="02010609060101010101" pitchFamily="49" charset="-122"/>
                          <a:cs typeface="+mn-cs"/>
                        </a:rPr>
                        <a:t>ALS</a:t>
                      </a:r>
                      <a:r>
                        <a:rPr lang="zh-CN" altLang="en-US" sz="1600" kern="1200" dirty="0">
                          <a:solidFill>
                            <a:schemeClr val="tx1"/>
                          </a:solidFill>
                          <a:latin typeface="仿宋" panose="02010609060101010101" pitchFamily="49" charset="-122"/>
                          <a:ea typeface="仿宋" panose="02010609060101010101" pitchFamily="49" charset="-122"/>
                          <a:cs typeface="+mn-cs"/>
                        </a:rPr>
                        <a:t>患者平均生存期</a:t>
                      </a:r>
                      <a:r>
                        <a:rPr lang="en-US" altLang="zh-CN" sz="1600" kern="1200" dirty="0">
                          <a:solidFill>
                            <a:schemeClr val="tx1"/>
                          </a:solidFill>
                          <a:latin typeface="仿宋" panose="02010609060101010101" pitchFamily="49" charset="-122"/>
                          <a:ea typeface="仿宋" panose="02010609060101010101" pitchFamily="49" charset="-122"/>
                          <a:cs typeface="+mn-cs"/>
                        </a:rPr>
                        <a:t>2-3</a:t>
                      </a:r>
                      <a:r>
                        <a:rPr lang="zh-CN" altLang="en-US" sz="1600" kern="1200" dirty="0">
                          <a:solidFill>
                            <a:schemeClr val="tx1"/>
                          </a:solidFill>
                          <a:latin typeface="仿宋" panose="02010609060101010101" pitchFamily="49" charset="-122"/>
                          <a:ea typeface="仿宋" panose="02010609060101010101" pitchFamily="49" charset="-122"/>
                          <a:cs typeface="+mn-cs"/>
                        </a:rPr>
                        <a:t>个月。</a:t>
                      </a:r>
                    </a:p>
                  </a:txBody>
                  <a:tcPr/>
                </a:tc>
                <a:extLst>
                  <a:ext uri="{0D108BD9-81ED-4DB2-BD59-A6C34878D82A}">
                    <a16:rowId xmlns:a16="http://schemas.microsoft.com/office/drawing/2014/main" val="234690709"/>
                  </a:ext>
                </a:extLst>
              </a:tr>
              <a:tr h="638291">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zh-CN" altLang="en-US" sz="1600" kern="1200" dirty="0">
                          <a:solidFill>
                            <a:schemeClr val="tx1"/>
                          </a:solidFill>
                          <a:latin typeface="仿宋" panose="02010609060101010101" pitchFamily="49" charset="-122"/>
                          <a:ea typeface="仿宋" panose="02010609060101010101" pitchFamily="49" charset="-122"/>
                          <a:cs typeface="+mn-cs"/>
                        </a:rPr>
                        <a:t>研究四</a:t>
                      </a:r>
                      <a:r>
                        <a:rPr lang="en-US" altLang="zh-CN" sz="1600" kern="1200" baseline="30000" dirty="0">
                          <a:solidFill>
                            <a:schemeClr val="tx1"/>
                          </a:solidFill>
                          <a:latin typeface="仿宋" panose="02010609060101010101" pitchFamily="49" charset="-122"/>
                          <a:ea typeface="仿宋" panose="02010609060101010101" pitchFamily="49" charset="-122"/>
                          <a:cs typeface="+mn-cs"/>
                        </a:rPr>
                        <a:t>4</a:t>
                      </a:r>
                    </a:p>
                  </a:txBody>
                  <a:tcPr/>
                </a:tc>
                <a:tc>
                  <a:txBody>
                    <a:bodyPr/>
                    <a:lstStyle/>
                    <a:p>
                      <a:pPr marL="0" lvl="0" algn="just" defTabSz="914400" rtl="0" eaLnBrk="1" latinLnBrk="0" hangingPunct="1"/>
                      <a:r>
                        <a:rPr lang="zh-CN" altLang="en-US" sz="1600" kern="1200" dirty="0">
                          <a:solidFill>
                            <a:schemeClr val="tx1"/>
                          </a:solidFill>
                          <a:latin typeface="仿宋" panose="02010609060101010101" pitchFamily="49" charset="-122"/>
                          <a:ea typeface="仿宋" panose="02010609060101010101" pitchFamily="49" charset="-122"/>
                          <a:cs typeface="+mn-cs"/>
                        </a:rPr>
                        <a:t>中国长期使用利鲁唑治疗对</a:t>
                      </a:r>
                      <a:r>
                        <a:rPr lang="en-US" altLang="zh-CN" sz="1600" kern="1200" dirty="0">
                          <a:solidFill>
                            <a:schemeClr val="tx1"/>
                          </a:solidFill>
                          <a:latin typeface="仿宋" panose="02010609060101010101" pitchFamily="49" charset="-122"/>
                          <a:ea typeface="仿宋" panose="02010609060101010101" pitchFamily="49" charset="-122"/>
                          <a:cs typeface="+mn-cs"/>
                        </a:rPr>
                        <a:t>ALS</a:t>
                      </a:r>
                      <a:r>
                        <a:rPr lang="zh-CN" altLang="en-US" sz="1600" kern="1200" dirty="0">
                          <a:solidFill>
                            <a:schemeClr val="tx1"/>
                          </a:solidFill>
                          <a:latin typeface="仿宋" panose="02010609060101010101" pitchFamily="49" charset="-122"/>
                          <a:ea typeface="仿宋" panose="02010609060101010101" pitchFamily="49" charset="-122"/>
                          <a:cs typeface="+mn-cs"/>
                        </a:rPr>
                        <a:t>预后改善的真实世界研究</a:t>
                      </a:r>
                      <a:endParaRPr lang="en-US" altLang="zh-CN" sz="1600" kern="1200" dirty="0">
                        <a:solidFill>
                          <a:schemeClr val="tx1"/>
                        </a:solidFill>
                        <a:latin typeface="仿宋" panose="02010609060101010101" pitchFamily="49" charset="-122"/>
                        <a:ea typeface="仿宋" panose="02010609060101010101" pitchFamily="49" charset="-122"/>
                        <a:cs typeface="+mn-cs"/>
                      </a:endParaRPr>
                    </a:p>
                  </a:txBody>
                  <a:tcPr/>
                </a:tc>
                <a:tc>
                  <a:txBody>
                    <a:bodyPr/>
                    <a:lstStyle/>
                    <a:p>
                      <a:pPr marL="0" lvl="0" algn="just" defTabSz="914400" rtl="0" eaLnBrk="1" latinLnBrk="0" hangingPunct="1"/>
                      <a:r>
                        <a:rPr lang="zh-CN" altLang="en-US" sz="1600" kern="1200" dirty="0">
                          <a:solidFill>
                            <a:schemeClr val="tx1"/>
                          </a:solidFill>
                          <a:latin typeface="仿宋" panose="02010609060101010101" pitchFamily="49" charset="-122"/>
                          <a:ea typeface="仿宋" panose="02010609060101010101" pitchFamily="49" charset="-122"/>
                          <a:cs typeface="+mn-cs"/>
                        </a:rPr>
                        <a:t>大样本临床观察研究证实利鲁唑治疗可改善生存率及</a:t>
                      </a:r>
                      <a:r>
                        <a:rPr lang="en-US" altLang="zh-CN" sz="1600" kern="1200" dirty="0">
                          <a:solidFill>
                            <a:schemeClr val="tx1"/>
                          </a:solidFill>
                          <a:latin typeface="仿宋" panose="02010609060101010101" pitchFamily="49" charset="-122"/>
                          <a:ea typeface="仿宋" panose="02010609060101010101" pitchFamily="49" charset="-122"/>
                          <a:cs typeface="+mn-cs"/>
                        </a:rPr>
                        <a:t>ALSFR-S</a:t>
                      </a:r>
                      <a:r>
                        <a:rPr lang="zh-CN" altLang="en-US" sz="1600" kern="1200" dirty="0">
                          <a:solidFill>
                            <a:schemeClr val="tx1"/>
                          </a:solidFill>
                          <a:latin typeface="仿宋" panose="02010609060101010101" pitchFamily="49" charset="-122"/>
                          <a:ea typeface="仿宋" panose="02010609060101010101" pitchFamily="49" charset="-122"/>
                          <a:cs typeface="+mn-cs"/>
                        </a:rPr>
                        <a:t>评分，长期（大于</a:t>
                      </a:r>
                      <a:r>
                        <a:rPr lang="en-US" altLang="zh-CN" sz="1600" kern="1200" dirty="0">
                          <a:solidFill>
                            <a:schemeClr val="tx1"/>
                          </a:solidFill>
                          <a:latin typeface="仿宋" panose="02010609060101010101" pitchFamily="49" charset="-122"/>
                          <a:ea typeface="仿宋" panose="02010609060101010101" pitchFamily="49" charset="-122"/>
                          <a:cs typeface="+mn-cs"/>
                        </a:rPr>
                        <a:t>6</a:t>
                      </a:r>
                      <a:r>
                        <a:rPr lang="zh-CN" altLang="en-US" sz="1600" kern="1200" dirty="0">
                          <a:solidFill>
                            <a:schemeClr val="tx1"/>
                          </a:solidFill>
                          <a:latin typeface="仿宋" panose="02010609060101010101" pitchFamily="49" charset="-122"/>
                          <a:ea typeface="仿宋" panose="02010609060101010101" pitchFamily="49" charset="-122"/>
                          <a:cs typeface="+mn-cs"/>
                        </a:rPr>
                        <a:t>个月）使用利鲁唑治疗具有明显获益（校正</a:t>
                      </a:r>
                      <a:r>
                        <a:rPr lang="en-US" altLang="zh-CN" sz="1600" kern="1200" dirty="0">
                          <a:solidFill>
                            <a:schemeClr val="tx1"/>
                          </a:solidFill>
                          <a:latin typeface="仿宋" panose="02010609060101010101" pitchFamily="49" charset="-122"/>
                          <a:ea typeface="仿宋" panose="02010609060101010101" pitchFamily="49" charset="-122"/>
                          <a:cs typeface="+mn-cs"/>
                        </a:rPr>
                        <a:t>HR 0.488, P=0.001</a:t>
                      </a:r>
                      <a:r>
                        <a:rPr lang="zh-CN" altLang="en-US" sz="1600" kern="1200" dirty="0">
                          <a:solidFill>
                            <a:schemeClr val="tx1"/>
                          </a:solidFill>
                          <a:latin typeface="仿宋" panose="02010609060101010101" pitchFamily="49" charset="-122"/>
                          <a:ea typeface="仿宋" panose="02010609060101010101" pitchFamily="49" charset="-122"/>
                          <a:cs typeface="+mn-cs"/>
                        </a:rPr>
                        <a:t>）。</a:t>
                      </a:r>
                      <a:endParaRPr lang="en-US" altLang="zh-CN" sz="1600" kern="1200" dirty="0">
                        <a:solidFill>
                          <a:schemeClr val="tx1"/>
                        </a:solidFill>
                        <a:latin typeface="仿宋" panose="02010609060101010101" pitchFamily="49" charset="-122"/>
                        <a:ea typeface="仿宋" panose="02010609060101010101" pitchFamily="49" charset="-122"/>
                        <a:cs typeface="+mn-cs"/>
                      </a:endParaRPr>
                    </a:p>
                  </a:txBody>
                  <a:tcPr/>
                </a:tc>
                <a:extLst>
                  <a:ext uri="{0D108BD9-81ED-4DB2-BD59-A6C34878D82A}">
                    <a16:rowId xmlns:a16="http://schemas.microsoft.com/office/drawing/2014/main" val="2733785023"/>
                  </a:ext>
                </a:extLst>
              </a:tr>
              <a:tr h="808027">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zh-CN" altLang="en-US" sz="1600" kern="1200" dirty="0">
                          <a:solidFill>
                            <a:schemeClr val="tx1"/>
                          </a:solidFill>
                          <a:latin typeface="仿宋" panose="02010609060101010101" pitchFamily="49" charset="-122"/>
                          <a:ea typeface="仿宋" panose="02010609060101010101" pitchFamily="49" charset="-122"/>
                          <a:cs typeface="+mn-cs"/>
                        </a:rPr>
                        <a:t>研究五</a:t>
                      </a:r>
                      <a:r>
                        <a:rPr lang="en-US" altLang="zh-CN" sz="1600" kern="1200" baseline="30000" dirty="0">
                          <a:solidFill>
                            <a:schemeClr val="tx1"/>
                          </a:solidFill>
                          <a:latin typeface="仿宋" panose="02010609060101010101" pitchFamily="49" charset="-122"/>
                          <a:ea typeface="仿宋" panose="02010609060101010101" pitchFamily="49" charset="-122"/>
                          <a:cs typeface="+mn-cs"/>
                        </a:rPr>
                        <a:t>5</a:t>
                      </a:r>
                      <a:endParaRPr lang="en-US" altLang="zh-CN" sz="1600" kern="1200" baseline="30000" dirty="0">
                        <a:solidFill>
                          <a:srgbClr val="FF0000"/>
                        </a:solidFill>
                        <a:latin typeface="仿宋" panose="02010609060101010101" pitchFamily="49" charset="-122"/>
                        <a:ea typeface="仿宋" panose="02010609060101010101" pitchFamily="49" charset="-122"/>
                        <a:cs typeface="+mn-cs"/>
                      </a:endParaRPr>
                    </a:p>
                  </a:txBody>
                  <a:tcPr/>
                </a:tc>
                <a:tc>
                  <a:txBody>
                    <a:bodyPr/>
                    <a:lstStyle/>
                    <a:p>
                      <a:pPr marL="0" lvl="0" algn="just" defTabSz="914400" rtl="0" eaLnBrk="1" latinLnBrk="0" hangingPunct="1"/>
                      <a:r>
                        <a:rPr lang="zh-CN" altLang="en-US" sz="1600" kern="1200" dirty="0">
                          <a:solidFill>
                            <a:schemeClr val="tx1"/>
                          </a:solidFill>
                          <a:latin typeface="仿宋" panose="02010609060101010101" pitchFamily="49" charset="-122"/>
                          <a:ea typeface="仿宋" panose="02010609060101010101" pitchFamily="49" charset="-122"/>
                          <a:cs typeface="+mn-cs"/>
                        </a:rPr>
                        <a:t>不同剂型利鲁唑在伴有吞咽困难的</a:t>
                      </a:r>
                      <a:r>
                        <a:rPr lang="en-US" altLang="zh-CN" sz="1600" kern="1200" dirty="0">
                          <a:solidFill>
                            <a:schemeClr val="tx1"/>
                          </a:solidFill>
                          <a:latin typeface="仿宋" panose="02010609060101010101" pitchFamily="49" charset="-122"/>
                          <a:ea typeface="仿宋" panose="02010609060101010101" pitchFamily="49" charset="-122"/>
                          <a:cs typeface="+mn-cs"/>
                        </a:rPr>
                        <a:t>ALS</a:t>
                      </a:r>
                      <a:r>
                        <a:rPr lang="zh-CN" altLang="en-US" sz="1600" kern="1200" dirty="0">
                          <a:solidFill>
                            <a:schemeClr val="tx1"/>
                          </a:solidFill>
                          <a:latin typeface="仿宋" panose="02010609060101010101" pitchFamily="49" charset="-122"/>
                          <a:ea typeface="仿宋" panose="02010609060101010101" pitchFamily="49" charset="-122"/>
                          <a:cs typeface="+mn-cs"/>
                        </a:rPr>
                        <a:t>患者的有效性研究</a:t>
                      </a:r>
                      <a:endParaRPr lang="en-US" altLang="zh-CN" sz="1600" kern="1200" dirty="0">
                        <a:solidFill>
                          <a:schemeClr val="tx1"/>
                        </a:solidFill>
                        <a:latin typeface="仿宋" panose="02010609060101010101" pitchFamily="49" charset="-122"/>
                        <a:ea typeface="仿宋" panose="02010609060101010101" pitchFamily="49" charset="-122"/>
                        <a:cs typeface="+mn-cs"/>
                      </a:endParaRPr>
                    </a:p>
                  </a:txBody>
                  <a:tcPr/>
                </a:tc>
                <a:tc>
                  <a:txBody>
                    <a:bodyPr/>
                    <a:lstStyle/>
                    <a:p>
                      <a:pPr marL="0" lvl="0" algn="just" defTabSz="914400" rtl="0" eaLnBrk="1" latinLnBrk="0" hangingPunct="1"/>
                      <a:r>
                        <a:rPr lang="zh-CN" altLang="en-US" sz="1600" kern="1200" dirty="0">
                          <a:solidFill>
                            <a:schemeClr val="tx1"/>
                          </a:solidFill>
                          <a:latin typeface="仿宋" panose="02010609060101010101" pitchFamily="49" charset="-122"/>
                          <a:ea typeface="仿宋" panose="02010609060101010101" pitchFamily="49" charset="-122"/>
                          <a:cs typeface="+mn-cs"/>
                        </a:rPr>
                        <a:t>研究显示，伴有吞咽困难的</a:t>
                      </a:r>
                      <a:r>
                        <a:rPr lang="en-US" altLang="zh-CN" sz="1600" kern="1200" dirty="0">
                          <a:solidFill>
                            <a:schemeClr val="tx1"/>
                          </a:solidFill>
                          <a:latin typeface="仿宋" panose="02010609060101010101" pitchFamily="49" charset="-122"/>
                          <a:ea typeface="仿宋" panose="02010609060101010101" pitchFamily="49" charset="-122"/>
                          <a:cs typeface="+mn-cs"/>
                        </a:rPr>
                        <a:t>ALS</a:t>
                      </a:r>
                      <a:r>
                        <a:rPr lang="zh-CN" altLang="en-US" sz="1600" kern="1200" dirty="0">
                          <a:solidFill>
                            <a:schemeClr val="tx1"/>
                          </a:solidFill>
                          <a:latin typeface="仿宋" panose="02010609060101010101" pitchFamily="49" charset="-122"/>
                          <a:ea typeface="仿宋" panose="02010609060101010101" pitchFamily="49" charset="-122"/>
                          <a:cs typeface="+mn-cs"/>
                        </a:rPr>
                        <a:t>患者中使用利鲁唑片剂存在吞咽困难，生存率无明显改善（</a:t>
                      </a:r>
                      <a:r>
                        <a:rPr lang="en-US" altLang="zh-CN" sz="1600" kern="1200" dirty="0">
                          <a:solidFill>
                            <a:schemeClr val="tx1"/>
                          </a:solidFill>
                          <a:latin typeface="仿宋" panose="02010609060101010101" pitchFamily="49" charset="-122"/>
                          <a:ea typeface="仿宋" panose="02010609060101010101" pitchFamily="49" charset="-122"/>
                          <a:cs typeface="+mn-cs"/>
                        </a:rPr>
                        <a:t>P=0.93</a:t>
                      </a:r>
                      <a:r>
                        <a:rPr lang="zh-CN" altLang="en-US" sz="1600" kern="1200" dirty="0">
                          <a:solidFill>
                            <a:schemeClr val="tx1"/>
                          </a:solidFill>
                          <a:latin typeface="仿宋" panose="02010609060101010101" pitchFamily="49" charset="-122"/>
                          <a:ea typeface="仿宋" panose="02010609060101010101" pitchFamily="49" charset="-122"/>
                          <a:cs typeface="+mn-cs"/>
                        </a:rPr>
                        <a:t>），而利鲁唑片剂碾碎后治疗存在风险，生存率改善无统计学差异（</a:t>
                      </a:r>
                      <a:r>
                        <a:rPr lang="en-US" altLang="zh-CN" sz="1600" kern="1200" dirty="0">
                          <a:solidFill>
                            <a:schemeClr val="tx1"/>
                          </a:solidFill>
                          <a:latin typeface="仿宋" panose="02010609060101010101" pitchFamily="49" charset="-122"/>
                          <a:ea typeface="仿宋" panose="02010609060101010101" pitchFamily="49" charset="-122"/>
                          <a:cs typeface="+mn-cs"/>
                        </a:rPr>
                        <a:t>p = 0.21).</a:t>
                      </a:r>
                      <a:r>
                        <a:rPr lang="zh-CN" altLang="en-US" sz="1600" kern="1200" dirty="0">
                          <a:solidFill>
                            <a:schemeClr val="tx1"/>
                          </a:solidFill>
                          <a:latin typeface="仿宋" panose="02010609060101010101" pitchFamily="49" charset="-122"/>
                          <a:ea typeface="仿宋" panose="02010609060101010101" pitchFamily="49" charset="-122"/>
                          <a:cs typeface="+mn-cs"/>
                        </a:rPr>
                        <a:t>，相较而言，利鲁唑混悬液治疗明显改善生存率</a:t>
                      </a:r>
                      <a:r>
                        <a:rPr lang="en-US" altLang="zh-CN" sz="1600" kern="1200" dirty="0">
                          <a:solidFill>
                            <a:schemeClr val="tx1"/>
                          </a:solidFill>
                          <a:latin typeface="仿宋" panose="02010609060101010101" pitchFamily="49" charset="-122"/>
                          <a:ea typeface="仿宋" panose="02010609060101010101" pitchFamily="49" charset="-122"/>
                          <a:cs typeface="+mn-cs"/>
                        </a:rPr>
                        <a:t>(p &lt; 0.05)</a:t>
                      </a:r>
                      <a:r>
                        <a:rPr lang="zh-CN" altLang="en-US" sz="1600" kern="1200" dirty="0">
                          <a:solidFill>
                            <a:schemeClr val="tx1"/>
                          </a:solidFill>
                          <a:latin typeface="仿宋" panose="02010609060101010101" pitchFamily="49" charset="-122"/>
                          <a:ea typeface="仿宋" panose="02010609060101010101" pitchFamily="49" charset="-122"/>
                          <a:cs typeface="+mn-cs"/>
                        </a:rPr>
                        <a:t>。</a:t>
                      </a:r>
                      <a:endParaRPr lang="en-US" altLang="zh-CN" sz="1600" kern="1200" dirty="0">
                        <a:solidFill>
                          <a:schemeClr val="tx1"/>
                        </a:solidFill>
                        <a:latin typeface="仿宋" panose="02010609060101010101" pitchFamily="49" charset="-122"/>
                        <a:ea typeface="仿宋" panose="02010609060101010101" pitchFamily="49" charset="-122"/>
                        <a:cs typeface="+mn-cs"/>
                      </a:endParaRPr>
                    </a:p>
                  </a:txBody>
                  <a:tcPr/>
                </a:tc>
                <a:extLst>
                  <a:ext uri="{0D108BD9-81ED-4DB2-BD59-A6C34878D82A}">
                    <a16:rowId xmlns:a16="http://schemas.microsoft.com/office/drawing/2014/main" val="3769192811"/>
                  </a:ext>
                </a:extLst>
              </a:tr>
            </a:tbl>
          </a:graphicData>
        </a:graphic>
      </p:graphicFrame>
    </p:spTree>
    <p:extLst>
      <p:ext uri="{BB962C8B-B14F-4D97-AF65-F5344CB8AC3E}">
        <p14:creationId xmlns:p14="http://schemas.microsoft.com/office/powerpoint/2010/main" val="1973315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934593" y="0"/>
            <a:ext cx="6040772" cy="708666"/>
          </a:xfrm>
        </p:spPr>
        <p:txBody>
          <a:bodyPr vert="horz" lIns="91440" tIns="45720" rIns="91440" bIns="45720" rtlCol="0" anchor="b">
            <a:normAutofit/>
          </a:bodyPr>
          <a:lstStyle/>
          <a:p>
            <a:pPr algn="ctr"/>
            <a:r>
              <a:rPr lang="en-US" altLang="zh-CN" sz="2800" dirty="0">
                <a:latin typeface="萍方粗" panose="020B0800000000000000" pitchFamily="34" charset="-122"/>
                <a:ea typeface="萍方粗" panose="020B0800000000000000" pitchFamily="34" charset="-122"/>
              </a:rPr>
              <a:t>3</a:t>
            </a:r>
            <a:r>
              <a:rPr lang="zh-CN" altLang="en-US" sz="2800" dirty="0">
                <a:latin typeface="萍方粗" panose="020B0800000000000000" pitchFamily="34" charset="-122"/>
                <a:ea typeface="萍方粗" panose="020B0800000000000000" pitchFamily="34" charset="-122"/>
              </a:rPr>
              <a:t>、有效性</a:t>
            </a:r>
            <a:r>
              <a:rPr lang="en-US" altLang="zh-CN" sz="2800" dirty="0">
                <a:latin typeface="萍方粗" panose="020B0800000000000000" pitchFamily="34" charset="-122"/>
                <a:ea typeface="萍方粗" panose="020B0800000000000000" pitchFamily="34" charset="-122"/>
              </a:rPr>
              <a:t>3/3</a:t>
            </a:r>
            <a:endParaRPr lang="zh-CN" altLang="en-US" sz="2800" dirty="0">
              <a:latin typeface="萍方粗" panose="020B0800000000000000" pitchFamily="34" charset="-122"/>
              <a:ea typeface="萍方粗" panose="020B0800000000000000" pitchFamily="34" charset="-122"/>
            </a:endParaRPr>
          </a:p>
        </p:txBody>
      </p:sp>
      <p:sp>
        <p:nvSpPr>
          <p:cNvPr id="14" name="文本框 13">
            <a:extLst>
              <a:ext uri="{FF2B5EF4-FFF2-40B4-BE49-F238E27FC236}">
                <a16:creationId xmlns:a16="http://schemas.microsoft.com/office/drawing/2014/main" id="{E2FD0E0C-DA03-2D4D-ABD8-4625B7DF13F0}"/>
              </a:ext>
            </a:extLst>
          </p:cNvPr>
          <p:cNvSpPr txBox="1"/>
          <p:nvPr/>
        </p:nvSpPr>
        <p:spPr>
          <a:xfrm>
            <a:off x="1355126" y="1212467"/>
            <a:ext cx="10633673" cy="1138773"/>
          </a:xfrm>
          <a:prstGeom prst="rect">
            <a:avLst/>
          </a:prstGeom>
          <a:noFill/>
        </p:spPr>
        <p:txBody>
          <a:bodyPr wrap="square" rtlCol="0">
            <a:spAutoFit/>
          </a:bodyPr>
          <a:lstStyle/>
          <a:p>
            <a:pPr marL="285750" indent="-285750" algn="just">
              <a:buFont typeface="Wingdings" panose="05000000000000000000" pitchFamily="2" charset="2"/>
              <a:buChar char="n"/>
            </a:pPr>
            <a:r>
              <a:rPr lang="zh-CN" altLang="en-US" kern="0" dirty="0">
                <a:solidFill>
                  <a:sysClr val="windowText" lastClr="000000"/>
                </a:solidFill>
                <a:latin typeface="萍方0" panose="020B0300000000000000" pitchFamily="34" charset="-122"/>
                <a:ea typeface="萍方0" panose="020B0300000000000000" pitchFamily="34" charset="-122"/>
              </a:rPr>
              <a:t>利鲁唑口服混悬液同利鲁唑片</a:t>
            </a:r>
            <a:r>
              <a:rPr lang="en-US" altLang="zh-CN" kern="0" dirty="0">
                <a:solidFill>
                  <a:sysClr val="windowText" lastClr="000000"/>
                </a:solidFill>
                <a:latin typeface="萍方0" panose="020B0300000000000000" pitchFamily="34" charset="-122"/>
                <a:ea typeface="萍方0" panose="020B0300000000000000" pitchFamily="34" charset="-122"/>
              </a:rPr>
              <a:t>[</a:t>
            </a:r>
            <a:r>
              <a:rPr lang="zh-CN" altLang="en-US" kern="0" dirty="0">
                <a:solidFill>
                  <a:sysClr val="windowText" lastClr="000000"/>
                </a:solidFill>
                <a:latin typeface="萍方0" panose="020B0300000000000000" pitchFamily="34" charset="-122"/>
                <a:ea typeface="萍方0" panose="020B0300000000000000" pitchFamily="34" charset="-122"/>
              </a:rPr>
              <a:t>赛诺菲（北京）制药有限公司</a:t>
            </a:r>
            <a:r>
              <a:rPr lang="en-US" altLang="zh-CN" kern="0" dirty="0">
                <a:solidFill>
                  <a:sysClr val="windowText" lastClr="000000"/>
                </a:solidFill>
                <a:latin typeface="萍方0" panose="020B0300000000000000" pitchFamily="34" charset="-122"/>
                <a:ea typeface="萍方0" panose="020B0300000000000000" pitchFamily="34" charset="-122"/>
              </a:rPr>
              <a:t>]</a:t>
            </a:r>
            <a:r>
              <a:rPr lang="zh-CN" altLang="en-US" kern="0" dirty="0">
                <a:solidFill>
                  <a:sysClr val="windowText" lastClr="000000"/>
                </a:solidFill>
                <a:latin typeface="萍方0" panose="020B0300000000000000" pitchFamily="34" charset="-122"/>
                <a:ea typeface="萍方0" panose="020B0300000000000000" pitchFamily="34" charset="-122"/>
              </a:rPr>
              <a:t>具有生物等效性（见图一）：</a:t>
            </a:r>
          </a:p>
          <a:p>
            <a:pPr marL="285750" indent="-285750" algn="just">
              <a:buFont typeface="Wingdings" panose="05000000000000000000" pitchFamily="2" charset="2"/>
              <a:buChar char="n"/>
            </a:pPr>
            <a:r>
              <a:rPr lang="zh-CN" altLang="en-US" kern="0" dirty="0">
                <a:solidFill>
                  <a:sysClr val="windowText" lastClr="000000"/>
                </a:solidFill>
                <a:latin typeface="萍方0" panose="020B0300000000000000" pitchFamily="34" charset="-122"/>
                <a:ea typeface="萍方0" panose="020B0300000000000000" pitchFamily="34" charset="-122"/>
              </a:rPr>
              <a:t>利鲁唑口服混悬液在本研究中，利鲁唑口服混悬液组死亡率最低（见图二）：</a:t>
            </a:r>
            <a:r>
              <a:rPr lang="en-US" altLang="zh-CN" kern="0" baseline="30000" dirty="0">
                <a:solidFill>
                  <a:sysClr val="windowText" lastClr="000000"/>
                </a:solidFill>
                <a:latin typeface="萍方0" panose="020B0300000000000000" pitchFamily="34" charset="-122"/>
                <a:ea typeface="萍方0" panose="020B0300000000000000" pitchFamily="34" charset="-122"/>
              </a:rPr>
              <a:t>1</a:t>
            </a:r>
          </a:p>
          <a:p>
            <a:pPr lvl="1" indent="-285750" algn="just">
              <a:buFont typeface="Wingdings" panose="05000000000000000000" pitchFamily="2" charset="2"/>
              <a:buChar char="l"/>
            </a:pPr>
            <a:r>
              <a:rPr lang="zh-CN" altLang="en-US" sz="1600" dirty="0">
                <a:latin typeface="仿宋" panose="02010609060101010101" pitchFamily="49" charset="-122"/>
                <a:ea typeface="仿宋" panose="02010609060101010101" pitchFamily="49" charset="-122"/>
              </a:rPr>
              <a:t>可能利鲁唑口服混悬液最大限度的降低误吸风险；</a:t>
            </a:r>
            <a:endParaRPr lang="en-US" altLang="zh-CN" sz="1600" dirty="0">
              <a:latin typeface="仿宋" panose="02010609060101010101" pitchFamily="49" charset="-122"/>
              <a:ea typeface="仿宋" panose="02010609060101010101" pitchFamily="49" charset="-122"/>
            </a:endParaRPr>
          </a:p>
          <a:p>
            <a:pPr lvl="1" indent="-285750" algn="just">
              <a:buFont typeface="Wingdings" panose="05000000000000000000" pitchFamily="2" charset="2"/>
              <a:buChar char="l"/>
            </a:pPr>
            <a:r>
              <a:rPr lang="zh-CN" altLang="en-US" sz="1600" dirty="0">
                <a:latin typeface="仿宋" panose="02010609060101010101" pitchFamily="49" charset="-122"/>
                <a:ea typeface="仿宋" panose="02010609060101010101" pitchFamily="49" charset="-122"/>
              </a:rPr>
              <a:t>避免由于不当用法导致安全性和疗效降低问题；</a:t>
            </a:r>
            <a:endParaRPr lang="en-US" altLang="zh-CN" sz="1600" dirty="0">
              <a:latin typeface="仿宋" panose="02010609060101010101" pitchFamily="49" charset="-122"/>
              <a:ea typeface="仿宋" panose="02010609060101010101" pitchFamily="49" charset="-122"/>
            </a:endParaRPr>
          </a:p>
        </p:txBody>
      </p:sp>
      <p:grpSp>
        <p:nvGrpSpPr>
          <p:cNvPr id="17" name="组合 16">
            <a:extLst>
              <a:ext uri="{FF2B5EF4-FFF2-40B4-BE49-F238E27FC236}">
                <a16:creationId xmlns:a16="http://schemas.microsoft.com/office/drawing/2014/main" id="{59D8EEBC-78F9-7616-67C9-9B5E256D77A9}"/>
              </a:ext>
            </a:extLst>
          </p:cNvPr>
          <p:cNvGrpSpPr/>
          <p:nvPr/>
        </p:nvGrpSpPr>
        <p:grpSpPr>
          <a:xfrm>
            <a:off x="912352" y="2660254"/>
            <a:ext cx="4665769" cy="3348333"/>
            <a:chOff x="912352" y="2954894"/>
            <a:chExt cx="4665769" cy="3348333"/>
          </a:xfrm>
        </p:grpSpPr>
        <p:grpSp>
          <p:nvGrpSpPr>
            <p:cNvPr id="9" name="Grupo 9">
              <a:extLst>
                <a:ext uri="{FF2B5EF4-FFF2-40B4-BE49-F238E27FC236}">
                  <a16:creationId xmlns:a16="http://schemas.microsoft.com/office/drawing/2014/main" id="{BBC33B61-D608-2459-7E7B-5085D4C6D96F}"/>
                </a:ext>
              </a:extLst>
            </p:cNvPr>
            <p:cNvGrpSpPr/>
            <p:nvPr/>
          </p:nvGrpSpPr>
          <p:grpSpPr>
            <a:xfrm>
              <a:off x="912352" y="2954894"/>
              <a:ext cx="4665769" cy="3012440"/>
              <a:chOff x="1159099" y="2597270"/>
              <a:chExt cx="5256145" cy="2977540"/>
            </a:xfrm>
          </p:grpSpPr>
          <p:pic>
            <p:nvPicPr>
              <p:cNvPr id="10" name="Picture 4">
                <a:extLst>
                  <a:ext uri="{FF2B5EF4-FFF2-40B4-BE49-F238E27FC236}">
                    <a16:creationId xmlns:a16="http://schemas.microsoft.com/office/drawing/2014/main" id="{75887C2C-6947-DE5D-6D6E-3FB42174AF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b="2513"/>
              <a:stretch>
                <a:fillRect/>
              </a:stretch>
            </p:blipFill>
            <p:spPr bwMode="auto">
              <a:xfrm>
                <a:off x="1159099" y="2597270"/>
                <a:ext cx="5256145" cy="297754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11" name="Text Box 16">
                <a:extLst>
                  <a:ext uri="{FF2B5EF4-FFF2-40B4-BE49-F238E27FC236}">
                    <a16:creationId xmlns:a16="http://schemas.microsoft.com/office/drawing/2014/main" id="{AD78EE2C-B5BB-2477-AE7C-92817E3FB17E}"/>
                  </a:ext>
                </a:extLst>
              </p:cNvPr>
              <p:cNvSpPr txBox="1">
                <a:spLocks noChangeArrowheads="1"/>
              </p:cNvSpPr>
              <p:nvPr/>
            </p:nvSpPr>
            <p:spPr bwMode="auto">
              <a:xfrm>
                <a:off x="4553273" y="2852449"/>
                <a:ext cx="1829617" cy="43329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914400" rtl="0" eaLnBrk="1" fontAlgn="auto" latinLnBrk="0" hangingPunct="1">
                  <a:lnSpc>
                    <a:spcPct val="80000"/>
                  </a:lnSpc>
                  <a:spcBef>
                    <a:spcPct val="50000"/>
                  </a:spcBef>
                  <a:spcAft>
                    <a:spcPts val="0"/>
                  </a:spcAft>
                  <a:buClrTx/>
                  <a:buSzTx/>
                  <a:buFontTx/>
                  <a:buNone/>
                  <a:tabLst/>
                  <a:defRPr/>
                </a:pPr>
                <a:r>
                  <a:rPr kumimoji="0" lang="it-IT" altLang="es-ES" sz="1200" b="0" i="0" u="none" strike="noStrike" kern="1200" cap="none" spc="0" normalizeH="0" baseline="0" noProof="0" dirty="0">
                    <a:ln>
                      <a:noFill/>
                    </a:ln>
                    <a:solidFill>
                      <a:prstClr val="black"/>
                    </a:solidFill>
                    <a:effectLst/>
                    <a:uLnTx/>
                    <a:uFillTx/>
                    <a:latin typeface="Calibri"/>
                    <a:ea typeface="+mn-ea"/>
                    <a:cs typeface="+mn-cs"/>
                    <a:sym typeface="Wingdings" panose="05000000000000000000" pitchFamily="2" charset="2"/>
                  </a:rPr>
                  <a:t> </a:t>
                </a:r>
                <a:r>
                  <a:rPr kumimoji="0" lang="zh-CN" altLang="en-US" sz="1200" b="0" i="0" u="none" strike="noStrike" kern="1200" cap="none" spc="0" normalizeH="0" baseline="0" noProof="0" dirty="0">
                    <a:ln>
                      <a:noFill/>
                    </a:ln>
                    <a:solidFill>
                      <a:prstClr val="black"/>
                    </a:solidFill>
                    <a:effectLst/>
                    <a:uLnTx/>
                    <a:uFillTx/>
                    <a:latin typeface="Calibri"/>
                    <a:ea typeface="+mn-ea"/>
                    <a:cs typeface="+mn-cs"/>
                  </a:rPr>
                  <a:t>利鲁唑片</a:t>
                </a:r>
                <a:endParaRPr kumimoji="0" lang="it-IT" altLang="es-ES" sz="1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80000"/>
                  </a:lnSpc>
                  <a:spcBef>
                    <a:spcPct val="50000"/>
                  </a:spcBef>
                  <a:spcAft>
                    <a:spcPts val="0"/>
                  </a:spcAft>
                  <a:buClrTx/>
                  <a:buSzTx/>
                  <a:buFontTx/>
                  <a:buNone/>
                  <a:tabLst/>
                  <a:defRPr/>
                </a:pPr>
                <a:r>
                  <a:rPr kumimoji="0" lang="it-IT" altLang="es-ES" sz="12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sym typeface="Wingdings" panose="05000000000000000000" pitchFamily="2" charset="2"/>
                  </a:rPr>
                  <a:t>● </a:t>
                </a:r>
                <a:r>
                  <a:rPr kumimoji="0" lang="zh-CN" altLang="en-US" sz="12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sym typeface="Wingdings" panose="05000000000000000000" pitchFamily="2" charset="2"/>
                  </a:rPr>
                  <a:t>利鲁唑口服混悬液</a:t>
                </a:r>
                <a:endParaRPr kumimoji="0" lang="it-IT" altLang="es-E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Rectangle 15">
                <a:extLst>
                  <a:ext uri="{FF2B5EF4-FFF2-40B4-BE49-F238E27FC236}">
                    <a16:creationId xmlns:a16="http://schemas.microsoft.com/office/drawing/2014/main" id="{E8324186-9C3A-AC4E-F22B-CFE5400D5BC3}"/>
                  </a:ext>
                </a:extLst>
              </p:cNvPr>
              <p:cNvSpPr>
                <a:spLocks noChangeArrowheads="1"/>
              </p:cNvSpPr>
              <p:nvPr/>
            </p:nvSpPr>
            <p:spPr bwMode="auto">
              <a:xfrm>
                <a:off x="3723481" y="4277876"/>
                <a:ext cx="1697037"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altLang="es-ES" sz="1400" b="0" i="0" u="none" strike="noStrike" kern="1200" cap="none" spc="0" normalizeH="0" baseline="0" noProof="0" dirty="0">
                    <a:ln>
                      <a:noFill/>
                    </a:ln>
                    <a:solidFill>
                      <a:prstClr val="black"/>
                    </a:solidFill>
                    <a:effectLst/>
                    <a:uLnTx/>
                    <a:uFillTx/>
                    <a:latin typeface="Calibri"/>
                    <a:ea typeface="+mn-ea"/>
                    <a:cs typeface="+mn-cs"/>
                  </a:rPr>
                  <a:t>AUC</a:t>
                </a:r>
                <a:r>
                  <a:rPr kumimoji="0" lang="it-IT" altLang="es-ES" sz="1400" b="0" i="0" u="none" strike="noStrike" kern="1200" cap="none" spc="0" normalizeH="0" baseline="-25000" noProof="0" dirty="0">
                    <a:ln>
                      <a:noFill/>
                    </a:ln>
                    <a:solidFill>
                      <a:prstClr val="black"/>
                    </a:solidFill>
                    <a:effectLst/>
                    <a:uLnTx/>
                    <a:uFillTx/>
                    <a:latin typeface="Calibri"/>
                    <a:ea typeface="+mn-ea"/>
                    <a:cs typeface="+mn-cs"/>
                  </a:rPr>
                  <a:t>sosp</a:t>
                </a:r>
                <a:r>
                  <a:rPr kumimoji="0" lang="it-IT" altLang="es-ES" sz="1400" b="0" i="0" u="none" strike="noStrike" kern="1200" cap="none" spc="0" normalizeH="0" baseline="0" noProof="0" dirty="0">
                    <a:ln>
                      <a:noFill/>
                    </a:ln>
                    <a:solidFill>
                      <a:prstClr val="black"/>
                    </a:solidFill>
                    <a:effectLst/>
                    <a:uLnTx/>
                    <a:uFillTx/>
                    <a:latin typeface="Calibri"/>
                    <a:ea typeface="+mn-ea"/>
                    <a:cs typeface="+mn-cs"/>
                  </a:rPr>
                  <a:t> = AUC</a:t>
                </a:r>
                <a:r>
                  <a:rPr kumimoji="0" lang="it-IT" altLang="es-ES" sz="1400" b="0" i="0" u="none" strike="noStrike" kern="1200" cap="none" spc="0" normalizeH="0" baseline="-25000" noProof="0" dirty="0">
                    <a:ln>
                      <a:noFill/>
                    </a:ln>
                    <a:solidFill>
                      <a:prstClr val="black"/>
                    </a:solidFill>
                    <a:effectLst/>
                    <a:uLnTx/>
                    <a:uFillTx/>
                    <a:latin typeface="Calibri"/>
                    <a:ea typeface="+mn-ea"/>
                    <a:cs typeface="+mn-cs"/>
                  </a:rPr>
                  <a:t>compr</a:t>
                </a:r>
                <a:endParaRPr kumimoji="0" lang="it-IT" altLang="es-ES" sz="1400" b="0" i="0" u="none" strike="noStrike" kern="1200" cap="none" spc="0" normalizeH="0" baseline="0" noProof="0" dirty="0">
                  <a:ln>
                    <a:noFill/>
                  </a:ln>
                  <a:solidFill>
                    <a:prstClr val="black"/>
                  </a:solidFill>
                  <a:effectLst/>
                  <a:uLnTx/>
                  <a:uFillTx/>
                  <a:latin typeface="Calibri"/>
                  <a:ea typeface="+mn-ea"/>
                  <a:cs typeface="+mn-cs"/>
                </a:endParaRPr>
              </a:p>
            </p:txBody>
          </p:sp>
          <p:sp>
            <p:nvSpPr>
              <p:cNvPr id="13" name="Line 14">
                <a:extLst>
                  <a:ext uri="{FF2B5EF4-FFF2-40B4-BE49-F238E27FC236}">
                    <a16:creationId xmlns:a16="http://schemas.microsoft.com/office/drawing/2014/main" id="{207D6F36-E885-3DF5-8478-5B3F125C5BBB}"/>
                  </a:ext>
                </a:extLst>
              </p:cNvPr>
              <p:cNvSpPr>
                <a:spLocks noChangeShapeType="1"/>
              </p:cNvSpPr>
              <p:nvPr/>
            </p:nvSpPr>
            <p:spPr bwMode="auto">
              <a:xfrm flipV="1">
                <a:off x="2387461" y="4540070"/>
                <a:ext cx="1308100" cy="368300"/>
              </a:xfrm>
              <a:prstGeom prst="line">
                <a:avLst/>
              </a:prstGeom>
              <a:noFill/>
              <a:ln w="19050">
                <a:solidFill>
                  <a:srgbClr val="FF0000"/>
                </a:solidFill>
                <a:round/>
                <a:headEnd type="oval" w="med" len="me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7" name="文本框 6">
              <a:extLst>
                <a:ext uri="{FF2B5EF4-FFF2-40B4-BE49-F238E27FC236}">
                  <a16:creationId xmlns:a16="http://schemas.microsoft.com/office/drawing/2014/main" id="{EF13F201-8860-FA8A-D093-39573B244E2A}"/>
                </a:ext>
              </a:extLst>
            </p:cNvPr>
            <p:cNvSpPr txBox="1"/>
            <p:nvPr/>
          </p:nvSpPr>
          <p:spPr>
            <a:xfrm>
              <a:off x="3423920" y="5995450"/>
              <a:ext cx="543739" cy="307777"/>
            </a:xfrm>
            <a:prstGeom prst="rect">
              <a:avLst/>
            </a:prstGeom>
            <a:noFill/>
          </p:spPr>
          <p:txBody>
            <a:bodyPr wrap="none" rtlCol="0">
              <a:spAutoFit/>
            </a:bodyPr>
            <a:lstStyle/>
            <a:p>
              <a:r>
                <a:rPr lang="zh-CN" altLang="en-US" sz="1400" dirty="0"/>
                <a:t>图一</a:t>
              </a:r>
            </a:p>
          </p:txBody>
        </p:sp>
      </p:grpSp>
      <p:grpSp>
        <p:nvGrpSpPr>
          <p:cNvPr id="20" name="组合 19">
            <a:extLst>
              <a:ext uri="{FF2B5EF4-FFF2-40B4-BE49-F238E27FC236}">
                <a16:creationId xmlns:a16="http://schemas.microsoft.com/office/drawing/2014/main" id="{F71076DA-46BC-4EEC-A231-CDABEB0D901C}"/>
              </a:ext>
            </a:extLst>
          </p:cNvPr>
          <p:cNvGrpSpPr/>
          <p:nvPr/>
        </p:nvGrpSpPr>
        <p:grpSpPr>
          <a:xfrm>
            <a:off x="6301601" y="2601183"/>
            <a:ext cx="5688381" cy="3407404"/>
            <a:chOff x="6301601" y="2961377"/>
            <a:chExt cx="5688381" cy="3407404"/>
          </a:xfrm>
        </p:grpSpPr>
        <p:grpSp>
          <p:nvGrpSpPr>
            <p:cNvPr id="15" name="组合 14">
              <a:extLst>
                <a:ext uri="{FF2B5EF4-FFF2-40B4-BE49-F238E27FC236}">
                  <a16:creationId xmlns:a16="http://schemas.microsoft.com/office/drawing/2014/main" id="{4C3D3BCB-0689-C065-B885-A57DFA7BFD0B}"/>
                </a:ext>
              </a:extLst>
            </p:cNvPr>
            <p:cNvGrpSpPr/>
            <p:nvPr/>
          </p:nvGrpSpPr>
          <p:grpSpPr>
            <a:xfrm>
              <a:off x="6301601" y="2961377"/>
              <a:ext cx="5688381" cy="3051317"/>
              <a:chOff x="793699" y="2716194"/>
              <a:chExt cx="5688381" cy="3051317"/>
            </a:xfrm>
          </p:grpSpPr>
          <p:grpSp>
            <p:nvGrpSpPr>
              <p:cNvPr id="6" name="组合 5">
                <a:extLst>
                  <a:ext uri="{FF2B5EF4-FFF2-40B4-BE49-F238E27FC236}">
                    <a16:creationId xmlns:a16="http://schemas.microsoft.com/office/drawing/2014/main" id="{78C4E3CB-7CE7-1C68-B719-2C090E060380}"/>
                  </a:ext>
                </a:extLst>
              </p:cNvPr>
              <p:cNvGrpSpPr/>
              <p:nvPr/>
            </p:nvGrpSpPr>
            <p:grpSpPr>
              <a:xfrm>
                <a:off x="1010411" y="2716194"/>
                <a:ext cx="5085589" cy="2781917"/>
                <a:chOff x="1010411" y="2716194"/>
                <a:chExt cx="5085589" cy="2781917"/>
              </a:xfrm>
            </p:grpSpPr>
            <p:grpSp>
              <p:nvGrpSpPr>
                <p:cNvPr id="5" name="组合 4">
                  <a:extLst>
                    <a:ext uri="{FF2B5EF4-FFF2-40B4-BE49-F238E27FC236}">
                      <a16:creationId xmlns:a16="http://schemas.microsoft.com/office/drawing/2014/main" id="{27CD477F-0E9E-9A8D-1304-92539C312E1D}"/>
                    </a:ext>
                  </a:extLst>
                </p:cNvPr>
                <p:cNvGrpSpPr/>
                <p:nvPr/>
              </p:nvGrpSpPr>
              <p:grpSpPr>
                <a:xfrm>
                  <a:off x="1010411" y="2729006"/>
                  <a:ext cx="5085589" cy="2769105"/>
                  <a:chOff x="405967" y="2774261"/>
                  <a:chExt cx="5513153" cy="3047622"/>
                </a:xfrm>
              </p:grpSpPr>
              <p:pic>
                <p:nvPicPr>
                  <p:cNvPr id="16" name="Imagen 6">
                    <a:extLst>
                      <a:ext uri="{FF2B5EF4-FFF2-40B4-BE49-F238E27FC236}">
                        <a16:creationId xmlns:a16="http://schemas.microsoft.com/office/drawing/2014/main" id="{09E01D82-81DD-10D9-1BF3-A31D668F1F73}"/>
                      </a:ext>
                    </a:extLst>
                  </p:cNvPr>
                  <p:cNvPicPr>
                    <a:picLocks noChangeAspect="1"/>
                  </p:cNvPicPr>
                  <p:nvPr/>
                </p:nvPicPr>
                <p:blipFill rotWithShape="1">
                  <a:blip r:embed="rId4"/>
                  <a:srcRect l="3061" t="19221" r="4970" b="11667"/>
                  <a:stretch/>
                </p:blipFill>
                <p:spPr>
                  <a:xfrm>
                    <a:off x="405967" y="2774261"/>
                    <a:ext cx="5513153" cy="2610539"/>
                  </a:xfrm>
                  <a:prstGeom prst="rect">
                    <a:avLst/>
                  </a:prstGeom>
                </p:spPr>
              </p:pic>
              <p:sp>
                <p:nvSpPr>
                  <p:cNvPr id="4" name="文本框 3">
                    <a:extLst>
                      <a:ext uri="{FF2B5EF4-FFF2-40B4-BE49-F238E27FC236}">
                        <a16:creationId xmlns:a16="http://schemas.microsoft.com/office/drawing/2014/main" id="{6DEBAD13-3764-787B-4FBB-571DD4360C41}"/>
                      </a:ext>
                    </a:extLst>
                  </p:cNvPr>
                  <p:cNvSpPr txBox="1"/>
                  <p:nvPr/>
                </p:nvSpPr>
                <p:spPr>
                  <a:xfrm flipH="1">
                    <a:off x="2194617" y="5313784"/>
                    <a:ext cx="932094" cy="508099"/>
                  </a:xfrm>
                  <a:prstGeom prst="rect">
                    <a:avLst/>
                  </a:prstGeom>
                  <a:noFill/>
                </p:spPr>
                <p:txBody>
                  <a:bodyPr wrap="square" rtlCol="0">
                    <a:spAutoFit/>
                  </a:bodyPr>
                  <a:lstStyle/>
                  <a:p>
                    <a:pPr algn="ctr"/>
                    <a:r>
                      <a:rPr lang="zh-CN" altLang="en-US" sz="1200" dirty="0"/>
                      <a:t>完整</a:t>
                    </a:r>
                    <a:endParaRPr lang="en-US" altLang="zh-CN" sz="1200" dirty="0"/>
                  </a:p>
                  <a:p>
                    <a:pPr algn="ctr"/>
                    <a:r>
                      <a:rPr lang="zh-CN" altLang="en-US" sz="1200" dirty="0"/>
                      <a:t>利鲁唑片</a:t>
                    </a:r>
                  </a:p>
                </p:txBody>
              </p:sp>
              <p:sp>
                <p:nvSpPr>
                  <p:cNvPr id="21" name="文本框 20">
                    <a:extLst>
                      <a:ext uri="{FF2B5EF4-FFF2-40B4-BE49-F238E27FC236}">
                        <a16:creationId xmlns:a16="http://schemas.microsoft.com/office/drawing/2014/main" id="{3354C683-FFA0-E6F4-B0B9-106501D45B22}"/>
                      </a:ext>
                    </a:extLst>
                  </p:cNvPr>
                  <p:cNvSpPr txBox="1"/>
                  <p:nvPr/>
                </p:nvSpPr>
                <p:spPr>
                  <a:xfrm flipH="1">
                    <a:off x="1041262" y="5313784"/>
                    <a:ext cx="706121" cy="461665"/>
                  </a:xfrm>
                  <a:prstGeom prst="rect">
                    <a:avLst/>
                  </a:prstGeom>
                  <a:noFill/>
                </p:spPr>
                <p:txBody>
                  <a:bodyPr wrap="square" rtlCol="0">
                    <a:spAutoFit/>
                  </a:bodyPr>
                  <a:lstStyle/>
                  <a:p>
                    <a:pPr algn="ctr"/>
                    <a:r>
                      <a:rPr lang="zh-CN" altLang="en-US" sz="1200" dirty="0"/>
                      <a:t>不使用</a:t>
                    </a:r>
                    <a:endParaRPr lang="en-US" altLang="zh-CN" sz="1200" dirty="0"/>
                  </a:p>
                  <a:p>
                    <a:pPr algn="ctr"/>
                    <a:r>
                      <a:rPr lang="zh-CN" altLang="en-US" sz="1200" dirty="0"/>
                      <a:t>利鲁唑</a:t>
                    </a:r>
                  </a:p>
                </p:txBody>
              </p:sp>
              <p:sp>
                <p:nvSpPr>
                  <p:cNvPr id="22" name="文本框 21">
                    <a:extLst>
                      <a:ext uri="{FF2B5EF4-FFF2-40B4-BE49-F238E27FC236}">
                        <a16:creationId xmlns:a16="http://schemas.microsoft.com/office/drawing/2014/main" id="{9DF0A6A2-C165-F827-7089-D0BF144558FE}"/>
                      </a:ext>
                    </a:extLst>
                  </p:cNvPr>
                  <p:cNvSpPr txBox="1"/>
                  <p:nvPr/>
                </p:nvSpPr>
                <p:spPr>
                  <a:xfrm flipH="1">
                    <a:off x="3551070" y="5313783"/>
                    <a:ext cx="932093" cy="508099"/>
                  </a:xfrm>
                  <a:prstGeom prst="rect">
                    <a:avLst/>
                  </a:prstGeom>
                  <a:noFill/>
                </p:spPr>
                <p:txBody>
                  <a:bodyPr wrap="square" rtlCol="0">
                    <a:spAutoFit/>
                  </a:bodyPr>
                  <a:lstStyle/>
                  <a:p>
                    <a:pPr algn="ctr"/>
                    <a:r>
                      <a:rPr lang="zh-CN" altLang="en-US" sz="1200" dirty="0"/>
                      <a:t>压碎</a:t>
                    </a:r>
                    <a:endParaRPr lang="en-US" altLang="zh-CN" sz="1200" dirty="0"/>
                  </a:p>
                  <a:p>
                    <a:pPr algn="ctr"/>
                    <a:r>
                      <a:rPr lang="zh-CN" altLang="en-US" sz="1200" dirty="0"/>
                      <a:t>利鲁唑片</a:t>
                    </a:r>
                  </a:p>
                </p:txBody>
              </p:sp>
              <p:sp>
                <p:nvSpPr>
                  <p:cNvPr id="23" name="文本框 22">
                    <a:extLst>
                      <a:ext uri="{FF2B5EF4-FFF2-40B4-BE49-F238E27FC236}">
                        <a16:creationId xmlns:a16="http://schemas.microsoft.com/office/drawing/2014/main" id="{A32A7882-AF63-2C2E-72FA-16975404DD65}"/>
                      </a:ext>
                    </a:extLst>
                  </p:cNvPr>
                  <p:cNvSpPr txBox="1"/>
                  <p:nvPr/>
                </p:nvSpPr>
                <p:spPr>
                  <a:xfrm flipH="1">
                    <a:off x="4729588" y="5313782"/>
                    <a:ext cx="1142243" cy="508099"/>
                  </a:xfrm>
                  <a:prstGeom prst="rect">
                    <a:avLst/>
                  </a:prstGeom>
                  <a:noFill/>
                </p:spPr>
                <p:txBody>
                  <a:bodyPr wrap="square" rtlCol="0">
                    <a:spAutoFit/>
                  </a:bodyPr>
                  <a:lstStyle/>
                  <a:p>
                    <a:pPr algn="ctr"/>
                    <a:r>
                      <a:rPr lang="zh-CN" altLang="en-US" sz="1200" dirty="0"/>
                      <a:t>利鲁唑</a:t>
                    </a:r>
                    <a:endParaRPr lang="en-US" altLang="zh-CN" sz="1200" dirty="0"/>
                  </a:p>
                  <a:p>
                    <a:pPr algn="ctr"/>
                    <a:r>
                      <a:rPr lang="zh-CN" altLang="en-US" sz="1200" dirty="0"/>
                      <a:t>口服混悬液</a:t>
                    </a:r>
                  </a:p>
                </p:txBody>
              </p:sp>
            </p:grpSp>
            <p:sp>
              <p:nvSpPr>
                <p:cNvPr id="3" name="文本框 2">
                  <a:extLst>
                    <a:ext uri="{FF2B5EF4-FFF2-40B4-BE49-F238E27FC236}">
                      <a16:creationId xmlns:a16="http://schemas.microsoft.com/office/drawing/2014/main" id="{83E2CBE2-4C4A-AA65-9554-0B0DFBF198EE}"/>
                    </a:ext>
                  </a:extLst>
                </p:cNvPr>
                <p:cNvSpPr txBox="1"/>
                <p:nvPr/>
              </p:nvSpPr>
              <p:spPr>
                <a:xfrm>
                  <a:off x="1998003" y="2716194"/>
                  <a:ext cx="3412730" cy="307777"/>
                </a:xfrm>
                <a:prstGeom prst="rect">
                  <a:avLst/>
                </a:prstGeom>
                <a:noFill/>
              </p:spPr>
              <p:txBody>
                <a:bodyPr wrap="square" rtlCol="0">
                  <a:spAutoFit/>
                </a:bodyPr>
                <a:lstStyle/>
                <a:p>
                  <a:pPr algn="ctr"/>
                  <a:r>
                    <a:rPr lang="zh-CN" altLang="en-US" sz="1400" dirty="0"/>
                    <a:t>利鲁唑不同给药方式治疗死亡率的比较</a:t>
                  </a:r>
                </a:p>
              </p:txBody>
            </p:sp>
          </p:grpSp>
          <p:sp>
            <p:nvSpPr>
              <p:cNvPr id="19" name="文本框 18">
                <a:extLst>
                  <a:ext uri="{FF2B5EF4-FFF2-40B4-BE49-F238E27FC236}">
                    <a16:creationId xmlns:a16="http://schemas.microsoft.com/office/drawing/2014/main" id="{8C0411F4-07D3-D251-9688-DF9D1D79002D}"/>
                  </a:ext>
                </a:extLst>
              </p:cNvPr>
              <p:cNvSpPr txBox="1"/>
              <p:nvPr/>
            </p:nvSpPr>
            <p:spPr>
              <a:xfrm>
                <a:off x="793699" y="5467814"/>
                <a:ext cx="5688381" cy="299697"/>
              </a:xfrm>
              <a:prstGeom prst="rect">
                <a:avLst/>
              </a:prstGeom>
              <a:noFill/>
            </p:spPr>
            <p:txBody>
              <a:bodyPr wrap="square">
                <a:spAutoFit/>
              </a:bodyPr>
              <a:lstStyle/>
              <a:p>
                <a:pPr marR="0" lvl="0" algn="ctr" defTabSz="914400" eaLnBrk="1" fontAlgn="auto" latinLnBrk="0" hangingPunct="1">
                  <a:lnSpc>
                    <a:spcPct val="150000"/>
                  </a:lnSpc>
                  <a:spcBef>
                    <a:spcPts val="600"/>
                  </a:spcBef>
                  <a:spcAft>
                    <a:spcPts val="0"/>
                  </a:spcAft>
                  <a:buClr>
                    <a:srgbClr val="0000CC"/>
                  </a:buClr>
                  <a:buSzTx/>
                  <a:defRPr/>
                </a:pPr>
                <a:r>
                  <a:rPr lang="en-US" altLang="zh-CN" sz="1000" dirty="0"/>
                  <a:t>* </a:t>
                </a:r>
                <a:r>
                  <a:rPr lang="zh-CN" altLang="en-US" sz="1000" dirty="0"/>
                  <a:t>回顾性研究</a:t>
                </a:r>
                <a:r>
                  <a:rPr lang="en-US" altLang="zh-CN" sz="1000" dirty="0"/>
                  <a:t>145</a:t>
                </a:r>
                <a:r>
                  <a:rPr lang="zh-CN" altLang="en-US" sz="1000" dirty="0"/>
                  <a:t>例</a:t>
                </a:r>
                <a:r>
                  <a:rPr lang="en-US" altLang="zh-CN" sz="1000" dirty="0"/>
                  <a:t>ALS</a:t>
                </a:r>
                <a:r>
                  <a:rPr lang="zh-CN" altLang="en-US" sz="1000" dirty="0"/>
                  <a:t>患者，评估吞咽困难对患者行为、饮食适应和利鲁唑管理等关键问题的影响</a:t>
                </a:r>
                <a:endParaRPr lang="en-US" altLang="zh-CN" sz="1000" dirty="0"/>
              </a:p>
            </p:txBody>
          </p:sp>
        </p:grpSp>
        <p:sp>
          <p:nvSpPr>
            <p:cNvPr id="25" name="文本框 24">
              <a:extLst>
                <a:ext uri="{FF2B5EF4-FFF2-40B4-BE49-F238E27FC236}">
                  <a16:creationId xmlns:a16="http://schemas.microsoft.com/office/drawing/2014/main" id="{6A0637A5-3FA4-DD76-2D1C-661F1310BE23}"/>
                </a:ext>
              </a:extLst>
            </p:cNvPr>
            <p:cNvSpPr txBox="1"/>
            <p:nvPr/>
          </p:nvSpPr>
          <p:spPr>
            <a:xfrm>
              <a:off x="8975365" y="6061004"/>
              <a:ext cx="543739" cy="307777"/>
            </a:xfrm>
            <a:prstGeom prst="rect">
              <a:avLst/>
            </a:prstGeom>
            <a:noFill/>
          </p:spPr>
          <p:txBody>
            <a:bodyPr wrap="none" rtlCol="0">
              <a:spAutoFit/>
            </a:bodyPr>
            <a:lstStyle/>
            <a:p>
              <a:r>
                <a:rPr lang="zh-CN" altLang="en-US" sz="1400" dirty="0"/>
                <a:t>图二</a:t>
              </a:r>
            </a:p>
          </p:txBody>
        </p:sp>
      </p:grpSp>
      <p:sp>
        <p:nvSpPr>
          <p:cNvPr id="24" name="文本框 23">
            <a:extLst>
              <a:ext uri="{FF2B5EF4-FFF2-40B4-BE49-F238E27FC236}">
                <a16:creationId xmlns:a16="http://schemas.microsoft.com/office/drawing/2014/main" id="{F997F24F-6502-C538-0A92-F48AE7E80380}"/>
              </a:ext>
            </a:extLst>
          </p:cNvPr>
          <p:cNvSpPr txBox="1"/>
          <p:nvPr/>
        </p:nvSpPr>
        <p:spPr>
          <a:xfrm>
            <a:off x="168636" y="6180117"/>
            <a:ext cx="8304804" cy="215444"/>
          </a:xfrm>
          <a:prstGeom prst="rect">
            <a:avLst/>
          </a:prstGeom>
          <a:noFill/>
        </p:spPr>
        <p:txBody>
          <a:bodyPr wrap="square">
            <a:spAutoFit/>
          </a:bodyPr>
          <a:lstStyle/>
          <a:p>
            <a:pPr marL="228600" indent="-228600">
              <a:buFont typeface="+mj-lt"/>
              <a:buAutoNum type="arabicPeriod"/>
            </a:pPr>
            <a:r>
              <a:rPr lang="zh-CN" altLang="en-US" sz="800" dirty="0">
                <a:latin typeface="仿宋" panose="02010609060101010101" pitchFamily="49" charset="-122"/>
                <a:ea typeface="仿宋" panose="02010609060101010101" pitchFamily="49" charset="-122"/>
              </a:rPr>
              <a:t>Administration of Riluzole Oral Suspension During the Different Stages of Amyotrophic Lateral Sclerosis</a:t>
            </a:r>
          </a:p>
        </p:txBody>
      </p:sp>
    </p:spTree>
    <p:extLst>
      <p:ext uri="{BB962C8B-B14F-4D97-AF65-F5344CB8AC3E}">
        <p14:creationId xmlns:p14="http://schemas.microsoft.com/office/powerpoint/2010/main" val="14647023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954913" y="0"/>
            <a:ext cx="6040772" cy="708666"/>
          </a:xfrm>
        </p:spPr>
        <p:txBody>
          <a:bodyPr vert="horz" lIns="91440" tIns="45720" rIns="91440" bIns="45720" rtlCol="0" anchor="b">
            <a:normAutofit/>
          </a:bodyPr>
          <a:lstStyle/>
          <a:p>
            <a:pPr algn="ctr"/>
            <a:r>
              <a:rPr lang="en-US" altLang="zh-CN" sz="2800" dirty="0">
                <a:latin typeface="萍方粗" panose="020B0800000000000000" pitchFamily="34" charset="-122"/>
                <a:ea typeface="萍方粗" panose="020B0800000000000000" pitchFamily="34" charset="-122"/>
              </a:rPr>
              <a:t>4</a:t>
            </a:r>
            <a:r>
              <a:rPr lang="zh-CN" altLang="en-US" sz="2800" dirty="0">
                <a:latin typeface="萍方粗" panose="020B0800000000000000" pitchFamily="34" charset="-122"/>
                <a:ea typeface="萍方粗" panose="020B0800000000000000" pitchFamily="34" charset="-122"/>
              </a:rPr>
              <a:t>、创新性</a:t>
            </a:r>
          </a:p>
        </p:txBody>
      </p:sp>
      <p:graphicFrame>
        <p:nvGraphicFramePr>
          <p:cNvPr id="4" name="表格 8">
            <a:extLst>
              <a:ext uri="{FF2B5EF4-FFF2-40B4-BE49-F238E27FC236}">
                <a16:creationId xmlns:a16="http://schemas.microsoft.com/office/drawing/2014/main" id="{E61CBF89-EB35-A741-5BB3-8F49A660B21A}"/>
              </a:ext>
            </a:extLst>
          </p:cNvPr>
          <p:cNvGraphicFramePr>
            <a:graphicFrameLocks noGrp="1"/>
          </p:cNvGraphicFramePr>
          <p:nvPr>
            <p:extLst>
              <p:ext uri="{D42A27DB-BD31-4B8C-83A1-F6EECF244321}">
                <p14:modId xmlns:p14="http://schemas.microsoft.com/office/powerpoint/2010/main" val="4009599888"/>
              </p:ext>
            </p:extLst>
          </p:nvPr>
        </p:nvGraphicFramePr>
        <p:xfrm>
          <a:off x="522514" y="1072285"/>
          <a:ext cx="11373394" cy="4509909"/>
        </p:xfrm>
        <a:graphic>
          <a:graphicData uri="http://schemas.openxmlformats.org/drawingml/2006/table">
            <a:tbl>
              <a:tblPr firstRow="1" bandRow="1">
                <a:tableStyleId>{B301B821-A1FF-4177-AEE7-76D212191A09}</a:tableStyleId>
              </a:tblPr>
              <a:tblGrid>
                <a:gridCol w="1595252">
                  <a:extLst>
                    <a:ext uri="{9D8B030D-6E8A-4147-A177-3AD203B41FA5}">
                      <a16:colId xmlns:a16="http://schemas.microsoft.com/office/drawing/2014/main" val="3449369253"/>
                    </a:ext>
                  </a:extLst>
                </a:gridCol>
                <a:gridCol w="4446022">
                  <a:extLst>
                    <a:ext uri="{9D8B030D-6E8A-4147-A177-3AD203B41FA5}">
                      <a16:colId xmlns:a16="http://schemas.microsoft.com/office/drawing/2014/main" val="1786410460"/>
                    </a:ext>
                  </a:extLst>
                </a:gridCol>
                <a:gridCol w="5332120">
                  <a:extLst>
                    <a:ext uri="{9D8B030D-6E8A-4147-A177-3AD203B41FA5}">
                      <a16:colId xmlns:a16="http://schemas.microsoft.com/office/drawing/2014/main" val="429347207"/>
                    </a:ext>
                  </a:extLst>
                </a:gridCol>
              </a:tblGrid>
              <a:tr h="858247">
                <a:tc>
                  <a:txBody>
                    <a:bodyPr/>
                    <a:lstStyle/>
                    <a:p>
                      <a:pPr algn="just"/>
                      <a:r>
                        <a:rPr lang="zh-CN" altLang="en-US" sz="1600" dirty="0">
                          <a:latin typeface="萍方0" panose="020B0300000000000000" pitchFamily="34" charset="-122"/>
                          <a:ea typeface="萍方0" panose="020B0300000000000000" pitchFamily="34" charset="-122"/>
                        </a:rPr>
                        <a:t>主要创新点</a:t>
                      </a:r>
                    </a:p>
                  </a:txBody>
                  <a:tcPr anchor="ctr"/>
                </a:tc>
                <a:tc>
                  <a:txBody>
                    <a:bodyPr/>
                    <a:lstStyle/>
                    <a:p>
                      <a:pPr algn="just"/>
                      <a:r>
                        <a:rPr lang="zh-CN" altLang="en-US" sz="1600" dirty="0">
                          <a:latin typeface="萍方0" panose="020B0300000000000000" pitchFamily="34" charset="-122"/>
                          <a:ea typeface="萍方0" panose="020B0300000000000000" pitchFamily="34" charset="-122"/>
                        </a:rPr>
                        <a:t>描述</a:t>
                      </a:r>
                    </a:p>
                  </a:txBody>
                  <a:tcPr anchor="ctr"/>
                </a:tc>
                <a:tc>
                  <a:txBody>
                    <a:bodyPr/>
                    <a:lstStyle/>
                    <a:p>
                      <a:pPr lvl="1" algn="just"/>
                      <a:r>
                        <a:rPr lang="zh-CN" altLang="en-US" sz="1600" dirty="0">
                          <a:latin typeface="萍方0" panose="020B0300000000000000" pitchFamily="34" charset="-122"/>
                          <a:ea typeface="萍方0" panose="020B0300000000000000" pitchFamily="34" charset="-122"/>
                        </a:rPr>
                        <a:t>优势</a:t>
                      </a:r>
                    </a:p>
                  </a:txBody>
                  <a:tcPr anchor="ctr"/>
                </a:tc>
                <a:extLst>
                  <a:ext uri="{0D108BD9-81ED-4DB2-BD59-A6C34878D82A}">
                    <a16:rowId xmlns:a16="http://schemas.microsoft.com/office/drawing/2014/main" val="1205078169"/>
                  </a:ext>
                </a:extLst>
              </a:tr>
              <a:tr h="591827">
                <a:tc>
                  <a:txBody>
                    <a:bodyPr/>
                    <a:lstStyle/>
                    <a:p>
                      <a:pPr algn="just"/>
                      <a:r>
                        <a:rPr lang="zh-CN" altLang="en-US" sz="1600" dirty="0">
                          <a:latin typeface="宋体" panose="02010600030101010101" pitchFamily="2" charset="-122"/>
                          <a:ea typeface="宋体" panose="02010600030101010101" pitchFamily="2" charset="-122"/>
                        </a:rPr>
                        <a:t>进口原研</a:t>
                      </a:r>
                    </a:p>
                  </a:txBody>
                  <a:tcPr anchor="ctr"/>
                </a:tc>
                <a:tc>
                  <a:txBody>
                    <a:bodyPr/>
                    <a:lstStyle/>
                    <a:p>
                      <a:pPr marL="457200" lvl="1" indent="0" algn="just">
                        <a:buFont typeface="+mj-lt"/>
                        <a:buNone/>
                      </a:pPr>
                      <a:r>
                        <a:rPr lang="en-US" altLang="zh-CN" sz="1600" dirty="0">
                          <a:latin typeface="宋体" panose="02010600030101010101" pitchFamily="2" charset="-122"/>
                          <a:ea typeface="宋体" panose="02010600030101010101" pitchFamily="2" charset="-122"/>
                        </a:rPr>
                        <a:t>5.1</a:t>
                      </a:r>
                      <a:r>
                        <a:rPr lang="zh-CN" altLang="en-US" sz="1600" dirty="0">
                          <a:latin typeface="宋体" panose="02010600030101010101" pitchFamily="2" charset="-122"/>
                          <a:ea typeface="宋体" panose="02010600030101010101" pitchFamily="2" charset="-122"/>
                        </a:rPr>
                        <a:t>类</a:t>
                      </a:r>
                    </a:p>
                  </a:txBody>
                  <a:tcPr anchor="ctr"/>
                </a:tc>
                <a:tc>
                  <a:txBody>
                    <a:bodyPr/>
                    <a:lstStyle/>
                    <a:p>
                      <a:pPr marL="457200" lvl="1" indent="0" algn="l">
                        <a:buFont typeface="+mj-lt"/>
                        <a:buNone/>
                      </a:pPr>
                      <a:r>
                        <a:rPr lang="zh-CN" altLang="en-US" sz="1600" dirty="0">
                          <a:latin typeface="宋体" panose="02010600030101010101" pitchFamily="2" charset="-122"/>
                          <a:ea typeface="宋体" panose="02010600030101010101" pitchFamily="2" charset="-122"/>
                        </a:rPr>
                        <a:t>创新药，境内无同通用名称药品上市。</a:t>
                      </a:r>
                    </a:p>
                  </a:txBody>
                  <a:tcPr anchor="ctr"/>
                </a:tc>
                <a:extLst>
                  <a:ext uri="{0D108BD9-81ED-4DB2-BD59-A6C34878D82A}">
                    <a16:rowId xmlns:a16="http://schemas.microsoft.com/office/drawing/2014/main" val="3775696217"/>
                  </a:ext>
                </a:extLst>
              </a:tr>
              <a:tr h="3059835">
                <a:tc>
                  <a:txBody>
                    <a:bodyPr/>
                    <a:lstStyle/>
                    <a:p>
                      <a:pPr algn="just"/>
                      <a:r>
                        <a:rPr lang="zh-CN" altLang="en-US" sz="1600" dirty="0">
                          <a:latin typeface="宋体" panose="02010600030101010101" pitchFamily="2" charset="-122"/>
                          <a:ea typeface="宋体" panose="02010600030101010101" pitchFamily="2" charset="-122"/>
                        </a:rPr>
                        <a:t>“利鲁唑水性悬浮液”中国发明专利</a:t>
                      </a:r>
                    </a:p>
                  </a:txBody>
                  <a:tcPr anchor="ctr"/>
                </a:tc>
                <a:tc>
                  <a:txBody>
                    <a:bodyPr/>
                    <a:lstStyle/>
                    <a:p>
                      <a:pPr algn="just"/>
                      <a:r>
                        <a:rPr lang="en-US" altLang="zh-CN" sz="1600" dirty="0">
                          <a:latin typeface="宋体" panose="02010600030101010101" pitchFamily="2" charset="-122"/>
                          <a:ea typeface="宋体" panose="02010600030101010101" pitchFamily="2" charset="-122"/>
                        </a:rPr>
                        <a:t>1</a:t>
                      </a:r>
                      <a:r>
                        <a:rPr lang="zh-CN" altLang="en-US" sz="1600" dirty="0">
                          <a:latin typeface="宋体" panose="02010600030101010101" pitchFamily="2" charset="-122"/>
                          <a:ea typeface="宋体" panose="02010600030101010101" pitchFamily="2" charset="-122"/>
                        </a:rPr>
                        <a:t>：专利名称利鲁唑水性悬浮液，申请日</a:t>
                      </a:r>
                      <a:r>
                        <a:rPr lang="en-US" altLang="zh-CN" sz="1600" dirty="0">
                          <a:latin typeface="宋体" panose="02010600030101010101" pitchFamily="2" charset="-122"/>
                          <a:ea typeface="宋体" panose="02010600030101010101" pitchFamily="2" charset="-122"/>
                        </a:rPr>
                        <a:t>2010</a:t>
                      </a:r>
                      <a:r>
                        <a:rPr lang="zh-CN" altLang="en-US" sz="1600" dirty="0">
                          <a:latin typeface="宋体" panose="02010600030101010101" pitchFamily="2" charset="-122"/>
                          <a:ea typeface="宋体" panose="02010600030101010101" pitchFamily="2" charset="-122"/>
                        </a:rPr>
                        <a:t>年</a:t>
                      </a:r>
                      <a:r>
                        <a:rPr lang="en-US" altLang="zh-CN" sz="1600" dirty="0">
                          <a:latin typeface="宋体" panose="02010600030101010101" pitchFamily="2" charset="-122"/>
                          <a:ea typeface="宋体" panose="02010600030101010101" pitchFamily="2" charset="-122"/>
                        </a:rPr>
                        <a:t>3</a:t>
                      </a:r>
                      <a:r>
                        <a:rPr lang="zh-CN" altLang="en-US" sz="1600" dirty="0">
                          <a:latin typeface="宋体" panose="02010600030101010101" pitchFamily="2" charset="-122"/>
                          <a:ea typeface="宋体" panose="02010600030101010101" pitchFamily="2" charset="-122"/>
                        </a:rPr>
                        <a:t>月</a:t>
                      </a:r>
                      <a:r>
                        <a:rPr lang="en-US" altLang="zh-CN" sz="1600" dirty="0">
                          <a:latin typeface="宋体" panose="02010600030101010101" pitchFamily="2" charset="-122"/>
                          <a:ea typeface="宋体" panose="02010600030101010101" pitchFamily="2" charset="-122"/>
                        </a:rPr>
                        <a:t>2</a:t>
                      </a:r>
                      <a:r>
                        <a:rPr lang="zh-CN" altLang="en-US" sz="1600" dirty="0">
                          <a:latin typeface="宋体" panose="02010600030101010101" pitchFamily="2" charset="-122"/>
                          <a:ea typeface="宋体" panose="02010600030101010101" pitchFamily="2" charset="-122"/>
                        </a:rPr>
                        <a:t>日；</a:t>
                      </a:r>
                      <a:endParaRPr lang="en-US" altLang="zh-CN" sz="1600" dirty="0">
                        <a:latin typeface="宋体" panose="02010600030101010101" pitchFamily="2" charset="-122"/>
                        <a:ea typeface="宋体" panose="02010600030101010101" pitchFamily="2" charset="-122"/>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600" dirty="0">
                          <a:latin typeface="宋体" panose="02010600030101010101" pitchFamily="2" charset="-122"/>
                          <a:ea typeface="宋体" panose="02010600030101010101" pitchFamily="2" charset="-122"/>
                        </a:rPr>
                        <a:t>2</a:t>
                      </a:r>
                      <a:r>
                        <a:rPr lang="zh-CN" altLang="en-US" sz="1600" dirty="0">
                          <a:latin typeface="宋体" panose="02010600030101010101" pitchFamily="2" charset="-122"/>
                          <a:ea typeface="宋体" panose="02010600030101010101" pitchFamily="2" charset="-122"/>
                        </a:rPr>
                        <a:t>：专利摘要：</a:t>
                      </a:r>
                      <a:r>
                        <a:rPr lang="zh-CN" altLang="zh-CN" sz="1600" kern="1200" dirty="0">
                          <a:solidFill>
                            <a:schemeClr val="dk1"/>
                          </a:solidFill>
                          <a:effectLst/>
                          <a:latin typeface="宋体" panose="02010600030101010101" pitchFamily="2" charset="-122"/>
                          <a:ea typeface="宋体" panose="02010600030101010101" pitchFamily="2" charset="-122"/>
                          <a:cs typeface="+mn-cs"/>
                        </a:rPr>
                        <a:t>本发明涉及理化性质稳定的利鲁唑水性悬浮液及其制备方法。该水性悬浮液包含颗粒形式的利鲁唑，和至少一种润湿剂，优选表面活性剂形式。利鲁唑的用量在约</a:t>
                      </a:r>
                      <a:r>
                        <a:rPr lang="en-US" altLang="zh-CN" sz="1600" kern="1200" dirty="0">
                          <a:solidFill>
                            <a:schemeClr val="dk1"/>
                          </a:solidFill>
                          <a:effectLst/>
                          <a:latin typeface="宋体" panose="02010600030101010101" pitchFamily="2" charset="-122"/>
                          <a:ea typeface="宋体" panose="02010600030101010101" pitchFamily="2" charset="-122"/>
                          <a:cs typeface="+mn-cs"/>
                        </a:rPr>
                        <a:t>0.1</a:t>
                      </a:r>
                      <a:r>
                        <a:rPr lang="zh-CN" altLang="zh-CN" sz="1600" kern="1200" dirty="0">
                          <a:solidFill>
                            <a:schemeClr val="dk1"/>
                          </a:solidFill>
                          <a:effectLst/>
                          <a:latin typeface="宋体" panose="02010600030101010101" pitchFamily="2" charset="-122"/>
                          <a:ea typeface="宋体" panose="02010600030101010101" pitchFamily="2" charset="-122"/>
                          <a:cs typeface="+mn-cs"/>
                        </a:rPr>
                        <a:t>％至约</a:t>
                      </a:r>
                      <a:r>
                        <a:rPr lang="en-US" altLang="zh-CN" sz="1600" kern="1200" dirty="0">
                          <a:solidFill>
                            <a:schemeClr val="dk1"/>
                          </a:solidFill>
                          <a:effectLst/>
                          <a:latin typeface="宋体" panose="02010600030101010101" pitchFamily="2" charset="-122"/>
                          <a:ea typeface="宋体" panose="02010600030101010101" pitchFamily="2" charset="-122"/>
                          <a:cs typeface="+mn-cs"/>
                        </a:rPr>
                        <a:t>20% w / v </a:t>
                      </a:r>
                      <a:r>
                        <a:rPr lang="zh-CN" altLang="zh-CN" sz="1600" kern="1200" dirty="0">
                          <a:solidFill>
                            <a:schemeClr val="dk1"/>
                          </a:solidFill>
                          <a:effectLst/>
                          <a:latin typeface="宋体" panose="02010600030101010101" pitchFamily="2" charset="-122"/>
                          <a:ea typeface="宋体" panose="02010600030101010101" pitchFamily="2" charset="-122"/>
                          <a:cs typeface="+mn-cs"/>
                        </a:rPr>
                        <a:t>之间且平均粒径小于</a:t>
                      </a:r>
                      <a:r>
                        <a:rPr lang="en-US" altLang="zh-CN" sz="1600" kern="1200" dirty="0">
                          <a:solidFill>
                            <a:schemeClr val="dk1"/>
                          </a:solidFill>
                          <a:effectLst/>
                          <a:latin typeface="宋体" panose="02010600030101010101" pitchFamily="2" charset="-122"/>
                          <a:ea typeface="宋体" panose="02010600030101010101" pitchFamily="2" charset="-122"/>
                          <a:cs typeface="+mn-cs"/>
                        </a:rPr>
                        <a:t>200um</a:t>
                      </a:r>
                      <a:r>
                        <a:rPr lang="zh-CN" altLang="zh-CN" sz="1600" kern="1200" dirty="0">
                          <a:solidFill>
                            <a:schemeClr val="dk1"/>
                          </a:solidFill>
                          <a:effectLst/>
                          <a:latin typeface="宋体" panose="02010600030101010101" pitchFamily="2" charset="-122"/>
                          <a:ea typeface="宋体" panose="02010600030101010101" pitchFamily="2" charset="-122"/>
                          <a:cs typeface="+mn-cs"/>
                        </a:rPr>
                        <a:t>；该悬浮液完全避免了利鲁唑已知的局部（嘴部）麻醉作用。</a:t>
                      </a:r>
                    </a:p>
                    <a:p>
                      <a:pPr algn="just"/>
                      <a:endParaRPr lang="zh-CN" altLang="en-US" sz="1600" dirty="0">
                        <a:latin typeface="宋体" panose="02010600030101010101" pitchFamily="2" charset="-122"/>
                        <a:ea typeface="宋体" panose="02010600030101010101" pitchFamily="2" charset="-122"/>
                      </a:endParaRPr>
                    </a:p>
                  </a:txBody>
                  <a:tcPr anchor="ctr"/>
                </a:tc>
                <a:tc>
                  <a:txBody>
                    <a:bodyPr/>
                    <a:lstStyle/>
                    <a:p>
                      <a:pPr marL="457200" lvl="1" indent="0" algn="l">
                        <a:buFont typeface="+mj-lt"/>
                        <a:buNone/>
                      </a:pPr>
                      <a:r>
                        <a:rPr lang="zh-CN" altLang="en-US" sz="1600" b="0" dirty="0">
                          <a:latin typeface="宋体" panose="02010600030101010101" pitchFamily="2" charset="-122"/>
                          <a:ea typeface="宋体" panose="02010600030101010101" pitchFamily="2" charset="-122"/>
                        </a:rPr>
                        <a:t>目前纳入医保的是利鲁唑片剂或胶囊剂，对于一些肌萎缩侧索硬化进展过程中出现吞咽困难或行经皮内窥镜胃造口术</a:t>
                      </a:r>
                      <a:r>
                        <a:rPr lang="en-US" altLang="zh-CN" sz="1600" b="0" dirty="0">
                          <a:latin typeface="宋体" panose="02010600030101010101" pitchFamily="2" charset="-122"/>
                          <a:ea typeface="宋体" panose="02010600030101010101" pitchFamily="2" charset="-122"/>
                        </a:rPr>
                        <a:t>(PEG)</a:t>
                      </a:r>
                      <a:r>
                        <a:rPr lang="zh-CN" altLang="en-US" sz="1600" b="0" dirty="0">
                          <a:latin typeface="宋体" panose="02010600030101010101" pitchFamily="2" charset="-122"/>
                          <a:ea typeface="宋体" panose="02010600030101010101" pitchFamily="2" charset="-122"/>
                        </a:rPr>
                        <a:t>的患者，存在给药困难或者改变药品性状（研碎药片）的给药方式，甚至有些患者中断治疗的情况存在。利鲁唑口服混悬液目前是唯一的水性混悬液剂型，并且获得中国专利，解决了以上患者的给药困难问题，</a:t>
                      </a:r>
                      <a:r>
                        <a:rPr lang="zh-CN" altLang="zh-CN" sz="1600" b="0" kern="1200" dirty="0">
                          <a:solidFill>
                            <a:schemeClr val="dk1"/>
                          </a:solidFill>
                          <a:effectLst/>
                          <a:latin typeface="宋体" panose="02010600030101010101" pitchFamily="2" charset="-122"/>
                          <a:ea typeface="宋体" panose="02010600030101010101" pitchFamily="2" charset="-122"/>
                          <a:cs typeface="+mn-cs"/>
                        </a:rPr>
                        <a:t>同时该混悬液剂型也避免了利鲁唑已知的局部麻醉作用，</a:t>
                      </a:r>
                      <a:r>
                        <a:rPr lang="zh-CN" altLang="en-US" sz="1600" b="0" dirty="0">
                          <a:latin typeface="宋体" panose="02010600030101010101" pitchFamily="2" charset="-122"/>
                          <a:ea typeface="宋体" panose="02010600030101010101" pitchFamily="2" charset="-122"/>
                        </a:rPr>
                        <a:t>使患者能够得到更充分的治疗。</a:t>
                      </a:r>
                    </a:p>
                  </a:txBody>
                  <a:tcPr anchor="ctr"/>
                </a:tc>
                <a:extLst>
                  <a:ext uri="{0D108BD9-81ED-4DB2-BD59-A6C34878D82A}">
                    <a16:rowId xmlns:a16="http://schemas.microsoft.com/office/drawing/2014/main" val="1389142338"/>
                  </a:ext>
                </a:extLst>
              </a:tr>
            </a:tbl>
          </a:graphicData>
        </a:graphic>
      </p:graphicFrame>
      <p:sp>
        <p:nvSpPr>
          <p:cNvPr id="5" name="文本框 4">
            <a:extLst>
              <a:ext uri="{FF2B5EF4-FFF2-40B4-BE49-F238E27FC236}">
                <a16:creationId xmlns:a16="http://schemas.microsoft.com/office/drawing/2014/main" id="{CEA5EC31-4F76-ADB8-62C7-BC8A63820285}"/>
              </a:ext>
            </a:extLst>
          </p:cNvPr>
          <p:cNvSpPr txBox="1"/>
          <p:nvPr/>
        </p:nvSpPr>
        <p:spPr>
          <a:xfrm>
            <a:off x="264160" y="6064408"/>
            <a:ext cx="6098058" cy="215444"/>
          </a:xfrm>
          <a:prstGeom prst="rect">
            <a:avLst/>
          </a:prstGeom>
          <a:noFill/>
        </p:spPr>
        <p:txBody>
          <a:bodyPr wrap="square">
            <a:spAutoFit/>
          </a:bodyPr>
          <a:lstStyle/>
          <a:p>
            <a:pPr marL="228600" indent="-228600">
              <a:buAutoNum type="arabicPeriod"/>
            </a:pPr>
            <a:r>
              <a:rPr lang="zh-CN" altLang="en-US" sz="800" dirty="0">
                <a:latin typeface="仿宋" panose="02010609060101010101" pitchFamily="49" charset="-122"/>
                <a:ea typeface="仿宋" panose="02010609060101010101" pitchFamily="49" charset="-122"/>
              </a:rPr>
              <a:t>利鲁唑口服混悬液中国发明专利证书。</a:t>
            </a:r>
            <a:endParaRPr lang="en-US" altLang="zh-CN" sz="800" dirty="0">
              <a:latin typeface="仿宋" panose="02010609060101010101" pitchFamily="49" charset="-122"/>
              <a:ea typeface="仿宋" panose="02010609060101010101" pitchFamily="49" charset="-122"/>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MMONDATA" val="eyJoZGlkIjoiODViY2JkMjU3NGYzZTEwMzZmMGFkZWViYmNkYWU3NDI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2726</TotalTime>
  <Words>3631</Words>
  <Application>Microsoft Office PowerPoint</Application>
  <PresentationFormat>宽屏</PresentationFormat>
  <Paragraphs>189</Paragraphs>
  <Slides>10</Slides>
  <Notes>9</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10</vt:i4>
      </vt:variant>
    </vt:vector>
  </HeadingPairs>
  <TitlesOfParts>
    <vt:vector size="22" baseType="lpstr">
      <vt:lpstr>pingfangSS</vt:lpstr>
      <vt:lpstr>等线</vt:lpstr>
      <vt:lpstr>等线 Light</vt:lpstr>
      <vt:lpstr>仿宋</vt:lpstr>
      <vt:lpstr>萍方0</vt:lpstr>
      <vt:lpstr>萍方粗</vt:lpstr>
      <vt:lpstr>宋体</vt:lpstr>
      <vt:lpstr>Arial</vt:lpstr>
      <vt:lpstr>Calibri</vt:lpstr>
      <vt:lpstr>Trebuchet MS</vt:lpstr>
      <vt:lpstr>Wingdings</vt:lpstr>
      <vt:lpstr>Office 主题​​</vt:lpstr>
      <vt:lpstr>利鲁唑口服混悬液</vt:lpstr>
      <vt:lpstr>目录</vt:lpstr>
      <vt:lpstr>1、药物基本信息</vt:lpstr>
      <vt:lpstr>1、药物基本信息</vt:lpstr>
      <vt:lpstr>2、安全性</vt:lpstr>
      <vt:lpstr>3、有效性1/3</vt:lpstr>
      <vt:lpstr>3、有效性2/3</vt:lpstr>
      <vt:lpstr>3、有效性3/3</vt:lpstr>
      <vt:lpstr>4、创新性</vt:lpstr>
      <vt:lpstr>5、公平性</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杜毅思</cp:lastModifiedBy>
  <cp:revision>98</cp:revision>
  <dcterms:created xsi:type="dcterms:W3CDTF">2021-12-13T08:44:00Z</dcterms:created>
  <dcterms:modified xsi:type="dcterms:W3CDTF">2022-07-12T04:42:14Z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811F00FE4E734B89806B0DFF5AB163A1</vt:lpwstr>
  </property>
  <property fmtid="{D5CDD505-2E9C-101B-9397-08002B2CF9AE}" pid="3" name="KSOProductBuildVer">
    <vt:lpwstr>2052-11.1.0.11744</vt:lpwstr>
  </property>
</Properties>
</file>