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9" r:id="rId5"/>
    <p:sldId id="281" r:id="rId6"/>
    <p:sldId id="282" r:id="rId7"/>
    <p:sldId id="283" r:id="rId8"/>
    <p:sldId id="284" r:id="rId9"/>
    <p:sldId id="286" r:id="rId10"/>
    <p:sldId id="287" r:id="rId11"/>
  </p:sldIdLst>
  <p:sldSz cx="12192000" cy="6858000"/>
  <p:notesSz cx="6858000" cy="9144000"/>
  <p:custDataLst>
    <p:tags r:id="rId15"/>
  </p:custDataLst>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521415D9-36F7-43E2-AB2F-B90AF26B5E84}">
      <p14:sectionLst xmlns:p14="http://schemas.microsoft.com/office/powerpoint/2010/main">
        <p14:section name="默认节" id="{452414D3-F3F0-44A1-B178-546CCF20C7B0}">
          <p14:sldIdLst>
            <p14:sldId id="256"/>
            <p14:sldId id="257"/>
            <p14:sldId id="259"/>
            <p14:sldId id="281"/>
            <p14:sldId id="282"/>
            <p14:sldId id="283"/>
            <p14:sldId id="284"/>
            <p14:sldId id="286"/>
            <p14:sldId id="28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959B9"/>
    <a:srgbClr val="DAE3F3"/>
    <a:srgbClr val="5B9BD5"/>
    <a:srgbClr val="82C027"/>
    <a:srgbClr val="055122"/>
    <a:srgbClr val="F2F2F2"/>
    <a:srgbClr val="A3B3AC"/>
    <a:srgbClr val="5D796B"/>
    <a:srgbClr val="84A092"/>
    <a:srgbClr val="C1CF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9"/>
    <p:restoredTop sz="94599"/>
  </p:normalViewPr>
  <p:slideViewPr>
    <p:cSldViewPr snapToGrid="0">
      <p:cViewPr varScale="1">
        <p:scale>
          <a:sx n="63" d="100"/>
          <a:sy n="63" d="100"/>
        </p:scale>
        <p:origin x="780" y="48"/>
      </p:cViewPr>
      <p:guideLst>
        <p:guide orient="horz" pos="411"/>
        <p:guide orient="horz" pos="3861"/>
        <p:guide pos="438"/>
        <p:guide pos="721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gs" Target="tags/tag2.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26D0A7C6-1544-4F5E-B968-AD91461FFC96}"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771D449B-1D34-4AD7-88FB-1E21DCEF6FF2}" type="slidenum">
              <a:rPr lang="zh-CN" altLang="en-US"/>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0E3CE2CF-8D60-42E8-8632-274482F4C79F}"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913FB83-642D-4792-95B4-16C11C0D388E}" type="slidenum">
              <a:rPr lang="zh-CN" altLang="en-US"/>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9639F5DF-BAC3-4A3A-BE3E-AA6B74E21FCB}"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43CFE83-5C9F-4143-82C7-EBA58C6A0475}" type="slidenum">
              <a:rPr lang="zh-CN" altLang="en-US"/>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7ADD6262-E615-4301-B501-8406BD7E44D6}"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62F6B83-2718-42FE-B795-6C6A961BF99A}" type="slidenum">
              <a:rPr lang="zh-CN" altLang="en-US"/>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lvl1pPr>
              <a:defRPr/>
            </a:lvl1pPr>
          </a:lstStyle>
          <a:p>
            <a:pPr>
              <a:defRPr/>
            </a:pPr>
            <a:fld id="{85E513BB-F79F-48C5-A8E2-3F5D2B0D63FB}"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D5D24AB-EDF4-4778-B10A-B41AFF1D1A12}" type="slidenum">
              <a:rPr lang="zh-CN" altLang="en-US"/>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C29FD765-0285-420C-9F36-D978AC1AB09C}"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2496D109-D45B-44F1-899D-A5AC334BF3C8}" type="slidenum">
              <a:rPr lang="zh-CN" altLang="en-US"/>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BE6796CC-FC66-42DA-A056-D62ED2CFE3C2}" type="datetimeFigureOut">
              <a:rPr lang="zh-CN" altLang="en-US"/>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912BD775-9186-4933-9D80-ACFD0C4F093E}" type="slidenum">
              <a:rPr lang="zh-CN" altLang="en-US"/>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511D9C50-7B70-45E8-9E05-EDBAD4BA67F8}" type="datetimeFigureOut">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F8DC75B0-E1C1-4566-B6D4-D9C189304351}" type="slidenum">
              <a:rPr lang="zh-CN" altLang="en-US"/>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FA90FAA3-2DA1-4690-973F-8A478468A3EF}" type="datetimeFigureOut">
              <a:rPr lang="zh-CN" altLang="en-US"/>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73FEBB7E-C37C-43B3-B9A9-E5D188381257}" type="slidenum">
              <a:rPr lang="zh-CN" altLang="en-US"/>
            </a:fld>
            <a:endParaRPr lang="zh-CN" altLang="en-US"/>
          </a:p>
        </p:txBody>
      </p:sp>
      <p:pic>
        <p:nvPicPr>
          <p:cNvPr id="5" name="图片 20"/>
          <p:cNvPicPr>
            <a:picLocks noChangeAspect="1"/>
          </p:cNvPicPr>
          <p:nvPr userDrawn="1"/>
        </p:nvPicPr>
        <p:blipFill>
          <a:blip r:embed="rId2" cstate="print"/>
          <a:stretch>
            <a:fillRect/>
          </a:stretch>
        </p:blipFill>
        <p:spPr>
          <a:xfrm>
            <a:off x="10011266" y="95250"/>
            <a:ext cx="1997854" cy="76388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3"/>
          <p:cNvSpPr>
            <a:spLocks noGrp="1"/>
          </p:cNvSpPr>
          <p:nvPr>
            <p:ph type="dt" sz="half" idx="10"/>
          </p:nvPr>
        </p:nvSpPr>
        <p:spPr/>
        <p:txBody>
          <a:bodyPr/>
          <a:lstStyle>
            <a:lvl1pPr>
              <a:defRPr/>
            </a:lvl1pPr>
          </a:lstStyle>
          <a:p>
            <a:pPr>
              <a:defRPr/>
            </a:pPr>
            <a:fld id="{7E6CC480-CFA5-4D4B-BCDB-E2DC103B7D77}"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40C28AD7-9232-4EB9-9D8B-95DA1FEBA009}" type="slidenum">
              <a:rPr lang="zh-CN" altLang="en-US"/>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3"/>
          <p:cNvSpPr>
            <a:spLocks noGrp="1"/>
          </p:cNvSpPr>
          <p:nvPr>
            <p:ph type="dt" sz="half" idx="10"/>
          </p:nvPr>
        </p:nvSpPr>
        <p:spPr/>
        <p:txBody>
          <a:bodyPr/>
          <a:lstStyle>
            <a:lvl1pPr>
              <a:defRPr/>
            </a:lvl1pPr>
          </a:lstStyle>
          <a:p>
            <a:pPr>
              <a:defRPr/>
            </a:pPr>
            <a:fld id="{83EF7DC1-296D-4B8F-9A78-24E4BF367E2E}"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D61E55D4-28C8-4A5D-81DC-30C8C2DE1752}" type="slidenum">
              <a:rPr lang="zh-CN" altLang="en-US"/>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zh-CN" altLang="en-US"/>
          </a:p>
        </p:txBody>
      </p:sp>
      <p:sp>
        <p:nvSpPr>
          <p:cNvPr id="1027" name="文本占位符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8F9CB343-8B5F-458F-8B53-ADD385D5DAF4}" type="datetimeFigureOut">
              <a:rPr lang="zh-CN" altLang="en-US"/>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17B4A464-1A0A-41AE-9307-6DB4A1C8F24B}"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000"/>
    </mc:Choice>
    <mc:Fallback>
      <p:transition spd="slow"/>
    </mc:Fallback>
  </mc:AlternateConten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5.png"/><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文本框 15"/>
          <p:cNvSpPr txBox="1">
            <a:spLocks noChangeArrowheads="1"/>
          </p:cNvSpPr>
          <p:nvPr/>
        </p:nvSpPr>
        <p:spPr bwMode="auto">
          <a:xfrm>
            <a:off x="2307781" y="1779432"/>
            <a:ext cx="7576437" cy="1069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50000"/>
              </a:lnSpc>
            </a:pPr>
            <a:r>
              <a:rPr lang="zh-CN" altLang="en-US" sz="4800" b="1" dirty="0">
                <a:latin typeface="微软雅黑" panose="020B0503020204020204" pitchFamily="34" charset="-122"/>
                <a:ea typeface="微软雅黑" panose="020B0503020204020204" pitchFamily="34" charset="-122"/>
              </a:rPr>
              <a:t>硫酸镁钠钾口服用浓溶液</a:t>
            </a:r>
            <a:endParaRPr lang="en-US" altLang="zh-CN" sz="4800" b="1" dirty="0">
              <a:latin typeface="微软雅黑" panose="020B0503020204020204" pitchFamily="34" charset="-122"/>
              <a:ea typeface="微软雅黑" panose="020B0503020204020204" pitchFamily="34" charset="-122"/>
            </a:endParaRPr>
          </a:p>
        </p:txBody>
      </p:sp>
      <p:sp>
        <p:nvSpPr>
          <p:cNvPr id="19" name="文本框 18"/>
          <p:cNvSpPr txBox="1">
            <a:spLocks noChangeArrowheads="1"/>
          </p:cNvSpPr>
          <p:nvPr/>
        </p:nvSpPr>
        <p:spPr bwMode="auto">
          <a:xfrm>
            <a:off x="4139619" y="5157317"/>
            <a:ext cx="401886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800" b="1" dirty="0">
                <a:solidFill>
                  <a:srgbClr val="002060"/>
                </a:solidFill>
                <a:latin typeface="微软雅黑" panose="020B0503020204020204" pitchFamily="34" charset="-122"/>
                <a:ea typeface="微软雅黑" panose="020B0503020204020204" pitchFamily="34" charset="-122"/>
              </a:rPr>
              <a:t>济川药业集团有限公司</a:t>
            </a:r>
            <a:endParaRPr lang="zh-CN" altLang="en-US" sz="2800" b="1" dirty="0">
              <a:solidFill>
                <a:srgbClr val="002060"/>
              </a:solidFill>
              <a:latin typeface="微软雅黑" panose="020B0503020204020204" pitchFamily="34" charset="-122"/>
              <a:ea typeface="微软雅黑" panose="020B0503020204020204" pitchFamily="34" charset="-122"/>
            </a:endParaRPr>
          </a:p>
        </p:txBody>
      </p:sp>
      <p:pic>
        <p:nvPicPr>
          <p:cNvPr id="12" name="图片 1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9107591" y="3989648"/>
            <a:ext cx="2880547" cy="2868352"/>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4" fill="hold" grpId="0" nodeType="after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wipe(down)">
                                      <p:cBhvr>
                                        <p:cTn id="1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流程图: 终止 4"/>
          <p:cNvSpPr/>
          <p:nvPr/>
        </p:nvSpPr>
        <p:spPr>
          <a:xfrm>
            <a:off x="-444878" y="609068"/>
            <a:ext cx="2873117" cy="1034657"/>
          </a:xfrm>
          <a:prstGeom prst="flowChartTerminator">
            <a:avLst/>
          </a:prstGeom>
          <a:solidFill>
            <a:srgbClr val="3959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074" name="文本框 3"/>
          <p:cNvSpPr txBox="1">
            <a:spLocks noChangeArrowheads="1"/>
          </p:cNvSpPr>
          <p:nvPr/>
        </p:nvSpPr>
        <p:spPr bwMode="auto">
          <a:xfrm>
            <a:off x="308008" y="772453"/>
            <a:ext cx="1769218" cy="707886"/>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4000" b="1" dirty="0">
                <a:solidFill>
                  <a:schemeClr val="bg1"/>
                </a:solidFill>
                <a:latin typeface="微软雅黑" panose="020B0503020204020204" pitchFamily="34" charset="-122"/>
                <a:ea typeface="微软雅黑" panose="020B0503020204020204" pitchFamily="34" charset="-122"/>
              </a:rPr>
              <a:t>目  录</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grpSp>
        <p:nvGrpSpPr>
          <p:cNvPr id="12" name="组合 11"/>
          <p:cNvGrpSpPr/>
          <p:nvPr/>
        </p:nvGrpSpPr>
        <p:grpSpPr>
          <a:xfrm>
            <a:off x="1920240" y="2089643"/>
            <a:ext cx="3383280" cy="856758"/>
            <a:chOff x="1920240" y="2089643"/>
            <a:chExt cx="3383280" cy="856758"/>
          </a:xfrm>
        </p:grpSpPr>
        <p:sp>
          <p:nvSpPr>
            <p:cNvPr id="10" name="矩形 9"/>
            <p:cNvSpPr/>
            <p:nvPr/>
          </p:nvSpPr>
          <p:spPr>
            <a:xfrm>
              <a:off x="1920240" y="2089643"/>
              <a:ext cx="3383280" cy="856758"/>
            </a:xfrm>
            <a:prstGeom prst="rect">
              <a:avLst/>
            </a:prstGeom>
            <a:solidFill>
              <a:srgbClr val="3959B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5" name="矩形 114"/>
            <p:cNvSpPr/>
            <p:nvPr/>
          </p:nvSpPr>
          <p:spPr>
            <a:xfrm>
              <a:off x="2214879" y="2238630"/>
              <a:ext cx="2926081" cy="558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2214879" y="2287188"/>
              <a:ext cx="3007361" cy="461665"/>
            </a:xfrm>
            <a:prstGeom prst="rect">
              <a:avLst/>
            </a:prstGeom>
            <a:noFill/>
          </p:spPr>
          <p:txBody>
            <a:bodyPr wrap="square" rtlCol="0">
              <a:spAutoFit/>
            </a:bodyPr>
            <a:lstStyle/>
            <a:p>
              <a:r>
                <a:rPr lang="en-US" altLang="zh-CN" sz="2400" b="1" dirty="0">
                  <a:latin typeface="微软雅黑" panose="020B0503020204020204" pitchFamily="34" charset="-122"/>
                  <a:ea typeface="微软雅黑" panose="020B0503020204020204" pitchFamily="34" charset="-122"/>
                </a:rPr>
                <a:t> 01  </a:t>
              </a:r>
              <a:r>
                <a:rPr lang="zh-CN" altLang="en-US" sz="2400" b="1" dirty="0">
                  <a:latin typeface="微软雅黑" panose="020B0503020204020204" pitchFamily="34" charset="-122"/>
                  <a:ea typeface="微软雅黑" panose="020B0503020204020204" pitchFamily="34" charset="-122"/>
                </a:rPr>
                <a:t>药品基本信息</a:t>
              </a:r>
              <a:endParaRPr lang="zh-CN" altLang="en-US" sz="2400" b="1" dirty="0">
                <a:latin typeface="微软雅黑" panose="020B0503020204020204" pitchFamily="34" charset="-122"/>
                <a:ea typeface="微软雅黑" panose="020B0503020204020204" pitchFamily="34" charset="-122"/>
              </a:endParaRPr>
            </a:p>
          </p:txBody>
        </p:sp>
      </p:grpSp>
      <p:grpSp>
        <p:nvGrpSpPr>
          <p:cNvPr id="120" name="组合 119"/>
          <p:cNvGrpSpPr/>
          <p:nvPr/>
        </p:nvGrpSpPr>
        <p:grpSpPr>
          <a:xfrm>
            <a:off x="6285865" y="2089641"/>
            <a:ext cx="3383280" cy="856758"/>
            <a:chOff x="1920240" y="2089643"/>
            <a:chExt cx="3383280" cy="856758"/>
          </a:xfrm>
        </p:grpSpPr>
        <p:sp>
          <p:nvSpPr>
            <p:cNvPr id="121" name="矩形 120"/>
            <p:cNvSpPr/>
            <p:nvPr/>
          </p:nvSpPr>
          <p:spPr>
            <a:xfrm>
              <a:off x="1920240" y="2089643"/>
              <a:ext cx="3383280" cy="856758"/>
            </a:xfrm>
            <a:prstGeom prst="rect">
              <a:avLst/>
            </a:prstGeom>
            <a:solidFill>
              <a:srgbClr val="3959B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2" name="矩形 121"/>
            <p:cNvSpPr/>
            <p:nvPr/>
          </p:nvSpPr>
          <p:spPr>
            <a:xfrm>
              <a:off x="2214879" y="2238630"/>
              <a:ext cx="2926081" cy="558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3" name="文本框 122"/>
            <p:cNvSpPr txBox="1"/>
            <p:nvPr/>
          </p:nvSpPr>
          <p:spPr>
            <a:xfrm>
              <a:off x="2214879" y="2287188"/>
              <a:ext cx="3007361" cy="461665"/>
            </a:xfrm>
            <a:prstGeom prst="rect">
              <a:avLst/>
            </a:prstGeom>
            <a:noFill/>
          </p:spPr>
          <p:txBody>
            <a:bodyPr wrap="square" rtlCol="0">
              <a:spAutoFit/>
            </a:bodyPr>
            <a:lstStyle/>
            <a:p>
              <a:r>
                <a:rPr lang="en-US" altLang="zh-CN" sz="2400" b="1" dirty="0">
                  <a:latin typeface="微软雅黑" panose="020B0503020204020204" pitchFamily="34" charset="-122"/>
                  <a:ea typeface="微软雅黑" panose="020B0503020204020204" pitchFamily="34" charset="-122"/>
                </a:rPr>
                <a:t>   02      </a:t>
              </a:r>
              <a:r>
                <a:rPr lang="zh-CN" altLang="en-US" sz="2400" b="1" dirty="0">
                  <a:latin typeface="微软雅黑" panose="020B0503020204020204" pitchFamily="34" charset="-122"/>
                  <a:ea typeface="微软雅黑" panose="020B0503020204020204" pitchFamily="34" charset="-122"/>
                </a:rPr>
                <a:t>安全性</a:t>
              </a:r>
              <a:endParaRPr lang="zh-CN" altLang="en-US" sz="2400" b="1" dirty="0">
                <a:latin typeface="微软雅黑" panose="020B0503020204020204" pitchFamily="34" charset="-122"/>
                <a:ea typeface="微软雅黑" panose="020B0503020204020204" pitchFamily="34" charset="-122"/>
              </a:endParaRPr>
            </a:p>
          </p:txBody>
        </p:sp>
      </p:grpSp>
      <p:grpSp>
        <p:nvGrpSpPr>
          <p:cNvPr id="124" name="组合 123"/>
          <p:cNvGrpSpPr/>
          <p:nvPr/>
        </p:nvGrpSpPr>
        <p:grpSpPr>
          <a:xfrm>
            <a:off x="1920240" y="3343231"/>
            <a:ext cx="3383280" cy="856758"/>
            <a:chOff x="1920240" y="2089643"/>
            <a:chExt cx="3383280" cy="856758"/>
          </a:xfrm>
        </p:grpSpPr>
        <p:sp>
          <p:nvSpPr>
            <p:cNvPr id="125" name="矩形 124"/>
            <p:cNvSpPr/>
            <p:nvPr/>
          </p:nvSpPr>
          <p:spPr>
            <a:xfrm>
              <a:off x="1920240" y="2089643"/>
              <a:ext cx="3383280" cy="856758"/>
            </a:xfrm>
            <a:prstGeom prst="rect">
              <a:avLst/>
            </a:prstGeom>
            <a:solidFill>
              <a:srgbClr val="3959B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6" name="矩形 125"/>
            <p:cNvSpPr/>
            <p:nvPr/>
          </p:nvSpPr>
          <p:spPr>
            <a:xfrm>
              <a:off x="2214879" y="2238630"/>
              <a:ext cx="2926081" cy="558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7" name="文本框 126"/>
            <p:cNvSpPr txBox="1"/>
            <p:nvPr/>
          </p:nvSpPr>
          <p:spPr>
            <a:xfrm>
              <a:off x="2214879" y="2287188"/>
              <a:ext cx="3007361" cy="461665"/>
            </a:xfrm>
            <a:prstGeom prst="rect">
              <a:avLst/>
            </a:prstGeom>
            <a:noFill/>
          </p:spPr>
          <p:txBody>
            <a:bodyPr wrap="square" rtlCol="0">
              <a:spAutoFit/>
            </a:bodyPr>
            <a:lstStyle/>
            <a:p>
              <a:r>
                <a:rPr lang="en-US" altLang="zh-CN" sz="2400" b="1" dirty="0">
                  <a:latin typeface="微软雅黑" panose="020B0503020204020204" pitchFamily="34" charset="-122"/>
                  <a:ea typeface="微软雅黑" panose="020B0503020204020204" pitchFamily="34" charset="-122"/>
                </a:rPr>
                <a:t>   03      </a:t>
              </a:r>
              <a:r>
                <a:rPr lang="zh-CN" altLang="en-US" sz="2400" b="1" dirty="0">
                  <a:latin typeface="微软雅黑" panose="020B0503020204020204" pitchFamily="34" charset="-122"/>
                  <a:ea typeface="微软雅黑" panose="020B0503020204020204" pitchFamily="34" charset="-122"/>
                </a:rPr>
                <a:t>有效性</a:t>
              </a:r>
              <a:endParaRPr lang="zh-CN" altLang="en-US" sz="2400" b="1" dirty="0">
                <a:latin typeface="微软雅黑" panose="020B0503020204020204" pitchFamily="34" charset="-122"/>
                <a:ea typeface="微软雅黑" panose="020B0503020204020204" pitchFamily="34" charset="-122"/>
              </a:endParaRPr>
            </a:p>
          </p:txBody>
        </p:sp>
      </p:grpSp>
      <p:grpSp>
        <p:nvGrpSpPr>
          <p:cNvPr id="128" name="组合 127"/>
          <p:cNvGrpSpPr/>
          <p:nvPr/>
        </p:nvGrpSpPr>
        <p:grpSpPr>
          <a:xfrm>
            <a:off x="6265546" y="3343231"/>
            <a:ext cx="3383280" cy="856758"/>
            <a:chOff x="1920240" y="2089643"/>
            <a:chExt cx="3383280" cy="856758"/>
          </a:xfrm>
        </p:grpSpPr>
        <p:sp>
          <p:nvSpPr>
            <p:cNvPr id="129" name="矩形 128"/>
            <p:cNvSpPr/>
            <p:nvPr/>
          </p:nvSpPr>
          <p:spPr>
            <a:xfrm>
              <a:off x="1920240" y="2089643"/>
              <a:ext cx="3383280" cy="856758"/>
            </a:xfrm>
            <a:prstGeom prst="rect">
              <a:avLst/>
            </a:prstGeom>
            <a:solidFill>
              <a:srgbClr val="3959B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0" name="矩形 129"/>
            <p:cNvSpPr/>
            <p:nvPr/>
          </p:nvSpPr>
          <p:spPr>
            <a:xfrm>
              <a:off x="2214879" y="2238630"/>
              <a:ext cx="2926081" cy="558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1" name="文本框 130"/>
            <p:cNvSpPr txBox="1"/>
            <p:nvPr/>
          </p:nvSpPr>
          <p:spPr>
            <a:xfrm>
              <a:off x="2214879" y="2287188"/>
              <a:ext cx="3007361" cy="461665"/>
            </a:xfrm>
            <a:prstGeom prst="rect">
              <a:avLst/>
            </a:prstGeom>
            <a:noFill/>
          </p:spPr>
          <p:txBody>
            <a:bodyPr wrap="square" rtlCol="0">
              <a:spAutoFit/>
            </a:bodyPr>
            <a:lstStyle/>
            <a:p>
              <a:r>
                <a:rPr lang="en-US" altLang="zh-CN" sz="2400" b="1" dirty="0">
                  <a:latin typeface="微软雅黑" panose="020B0503020204020204" pitchFamily="34" charset="-122"/>
                  <a:ea typeface="微软雅黑" panose="020B0503020204020204" pitchFamily="34" charset="-122"/>
                </a:rPr>
                <a:t>   04      </a:t>
              </a:r>
              <a:r>
                <a:rPr lang="zh-CN" altLang="en-US" sz="2400" b="1" dirty="0">
                  <a:latin typeface="微软雅黑" panose="020B0503020204020204" pitchFamily="34" charset="-122"/>
                  <a:ea typeface="微软雅黑" panose="020B0503020204020204" pitchFamily="34" charset="-122"/>
                </a:rPr>
                <a:t>创新性</a:t>
              </a:r>
              <a:endParaRPr lang="zh-CN" altLang="en-US" sz="2400" b="1" dirty="0">
                <a:latin typeface="微软雅黑" panose="020B0503020204020204" pitchFamily="34" charset="-122"/>
                <a:ea typeface="微软雅黑" panose="020B0503020204020204" pitchFamily="34" charset="-122"/>
              </a:endParaRPr>
            </a:p>
          </p:txBody>
        </p:sp>
      </p:grpSp>
      <p:grpSp>
        <p:nvGrpSpPr>
          <p:cNvPr id="132" name="组合 131"/>
          <p:cNvGrpSpPr/>
          <p:nvPr/>
        </p:nvGrpSpPr>
        <p:grpSpPr>
          <a:xfrm>
            <a:off x="1920240" y="4596819"/>
            <a:ext cx="3383280" cy="856758"/>
            <a:chOff x="1920240" y="2089643"/>
            <a:chExt cx="3383280" cy="856758"/>
          </a:xfrm>
        </p:grpSpPr>
        <p:sp>
          <p:nvSpPr>
            <p:cNvPr id="133" name="矩形 132"/>
            <p:cNvSpPr/>
            <p:nvPr/>
          </p:nvSpPr>
          <p:spPr>
            <a:xfrm>
              <a:off x="1920240" y="2089643"/>
              <a:ext cx="3383280" cy="856758"/>
            </a:xfrm>
            <a:prstGeom prst="rect">
              <a:avLst/>
            </a:prstGeom>
            <a:solidFill>
              <a:srgbClr val="3959B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4" name="矩形 133"/>
            <p:cNvSpPr/>
            <p:nvPr/>
          </p:nvSpPr>
          <p:spPr>
            <a:xfrm>
              <a:off x="2214879" y="2238630"/>
              <a:ext cx="2926081" cy="558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5" name="文本框 134"/>
            <p:cNvSpPr txBox="1"/>
            <p:nvPr/>
          </p:nvSpPr>
          <p:spPr>
            <a:xfrm>
              <a:off x="2214879" y="2287188"/>
              <a:ext cx="3007361" cy="461665"/>
            </a:xfrm>
            <a:prstGeom prst="rect">
              <a:avLst/>
            </a:prstGeom>
            <a:noFill/>
          </p:spPr>
          <p:txBody>
            <a:bodyPr wrap="square" rtlCol="0">
              <a:spAutoFit/>
            </a:bodyPr>
            <a:lstStyle/>
            <a:p>
              <a:r>
                <a:rPr lang="en-US" altLang="zh-CN" sz="2400" b="1" dirty="0">
                  <a:latin typeface="微软雅黑" panose="020B0503020204020204" pitchFamily="34" charset="-122"/>
                  <a:ea typeface="微软雅黑" panose="020B0503020204020204" pitchFamily="34" charset="-122"/>
                </a:rPr>
                <a:t>   05      </a:t>
              </a:r>
              <a:r>
                <a:rPr lang="zh-CN" altLang="en-US" sz="2400" b="1" dirty="0">
                  <a:latin typeface="微软雅黑" panose="020B0503020204020204" pitchFamily="34" charset="-122"/>
                  <a:ea typeface="微软雅黑" panose="020B0503020204020204" pitchFamily="34" charset="-122"/>
                </a:rPr>
                <a:t>公平性</a:t>
              </a:r>
              <a:endParaRPr lang="zh-CN" altLang="en-US" sz="2400" b="1" dirty="0">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a:spLocks noChangeArrowheads="1"/>
          </p:cNvSpPr>
          <p:nvPr/>
        </p:nvSpPr>
        <p:spPr bwMode="auto">
          <a:xfrm>
            <a:off x="1868013" y="344190"/>
            <a:ext cx="4546600" cy="658813"/>
          </a:xfrm>
          <a:prstGeom prst="rect">
            <a:avLst/>
          </a:prstGeom>
          <a:solidFill>
            <a:schemeClr val="bg1">
              <a:lumMod val="95000"/>
            </a:schemeClr>
          </a:solid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3600" b="1" dirty="0">
                <a:solidFill>
                  <a:srgbClr val="3959B9"/>
                </a:solidFill>
                <a:latin typeface="微软雅黑" panose="020B0503020204020204" pitchFamily="34" charset="-122"/>
                <a:ea typeface="微软雅黑" panose="020B0503020204020204" pitchFamily="34" charset="-122"/>
              </a:rPr>
              <a:t>药品基本信息</a:t>
            </a:r>
            <a:endParaRPr lang="zh-CN" altLang="en-US" sz="3600" b="1" dirty="0">
              <a:solidFill>
                <a:srgbClr val="3959B9"/>
              </a:solidFill>
              <a:latin typeface="微软雅黑" panose="020B0503020204020204" pitchFamily="34" charset="-122"/>
              <a:ea typeface="微软雅黑" panose="020B0503020204020204" pitchFamily="34" charset="-122"/>
            </a:endParaRPr>
          </a:p>
        </p:txBody>
      </p:sp>
      <p:sp>
        <p:nvSpPr>
          <p:cNvPr id="23" name="文本框 22"/>
          <p:cNvSpPr txBox="1">
            <a:spLocks noChangeArrowheads="1"/>
          </p:cNvSpPr>
          <p:nvPr/>
        </p:nvSpPr>
        <p:spPr bwMode="auto">
          <a:xfrm>
            <a:off x="717724" y="1033483"/>
            <a:ext cx="10976436" cy="563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50000"/>
              </a:lnSpc>
            </a:pPr>
            <a:r>
              <a:rPr lang="zh-CN" altLang="en-US" sz="2000" b="1" dirty="0">
                <a:solidFill>
                  <a:srgbClr val="002060"/>
                </a:solidFill>
                <a:latin typeface="微软雅黑" panose="020B0503020204020204" pitchFamily="34" charset="-122"/>
                <a:ea typeface="微软雅黑" panose="020B0503020204020204" pitchFamily="34" charset="-122"/>
              </a:rPr>
              <a:t>通用名：</a:t>
            </a:r>
            <a:r>
              <a:rPr lang="zh-CN" altLang="en-US" sz="2000" dirty="0">
                <a:latin typeface="微软雅黑" panose="020B0503020204020204" pitchFamily="34" charset="-122"/>
                <a:ea typeface="微软雅黑" panose="020B0503020204020204" pitchFamily="34" charset="-122"/>
              </a:rPr>
              <a:t>硫酸镁钠钾口服用浓溶液。</a:t>
            </a:r>
            <a:endParaRPr lang="en-US" altLang="zh-CN" sz="2000" dirty="0">
              <a:latin typeface="微软雅黑" panose="020B0503020204020204" pitchFamily="34" charset="-122"/>
              <a:ea typeface="微软雅黑" panose="020B0503020204020204" pitchFamily="34" charset="-122"/>
            </a:endParaRPr>
          </a:p>
          <a:p>
            <a:pPr eaLnBrk="1" hangingPunct="1">
              <a:lnSpc>
                <a:spcPct val="150000"/>
              </a:lnSpc>
            </a:pPr>
            <a:r>
              <a:rPr lang="zh-CN" altLang="en-US" sz="2000" b="1" dirty="0">
                <a:solidFill>
                  <a:srgbClr val="002060"/>
                </a:solidFill>
                <a:latin typeface="微软雅黑" panose="020B0503020204020204" pitchFamily="34" charset="-122"/>
                <a:ea typeface="微软雅黑" panose="020B0503020204020204" pitchFamily="34" charset="-122"/>
              </a:rPr>
              <a:t>注册规格：</a:t>
            </a:r>
            <a:r>
              <a:rPr lang="en-US" altLang="zh-CN" sz="2000" dirty="0">
                <a:latin typeface="微软雅黑" panose="020B0503020204020204" pitchFamily="34" charset="-122"/>
                <a:ea typeface="微软雅黑" panose="020B0503020204020204" pitchFamily="34" charset="-122"/>
              </a:rPr>
              <a:t>177ml</a:t>
            </a:r>
            <a:r>
              <a:rPr lang="zh-CN" altLang="en-US" sz="2000"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硫酸镁（以MgSO4计）1.6g、硫酸 钠17.5g和硫酸钾3.13g</a:t>
            </a:r>
            <a:r>
              <a:rPr lang="zh-CN" altLang="en-US" sz="2000" dirty="0">
                <a:latin typeface="微软雅黑" panose="020B0503020204020204" pitchFamily="34" charset="-122"/>
                <a:ea typeface="微软雅黑" panose="020B0503020204020204" pitchFamily="34" charset="-122"/>
              </a:rPr>
              <a:t>。</a:t>
            </a:r>
            <a:endParaRPr lang="en-US" altLang="zh-CN" sz="2000" dirty="0">
              <a:latin typeface="微软雅黑" panose="020B0503020204020204" pitchFamily="34" charset="-122"/>
              <a:ea typeface="微软雅黑" panose="020B0503020204020204" pitchFamily="34" charset="-122"/>
            </a:endParaRPr>
          </a:p>
          <a:p>
            <a:pPr eaLnBrk="1" hangingPunct="1">
              <a:lnSpc>
                <a:spcPct val="150000"/>
              </a:lnSpc>
            </a:pPr>
            <a:r>
              <a:rPr lang="zh-CN" altLang="en-US" sz="2000" b="1" dirty="0">
                <a:solidFill>
                  <a:srgbClr val="002060"/>
                </a:solidFill>
                <a:latin typeface="微软雅黑" panose="020B0503020204020204" pitchFamily="34" charset="-122"/>
                <a:ea typeface="微软雅黑" panose="020B0503020204020204" pitchFamily="34" charset="-122"/>
              </a:rPr>
              <a:t>中国大陆首次上市时间：</a:t>
            </a:r>
            <a:r>
              <a:rPr lang="en-US" altLang="zh-CN" sz="2000" dirty="0">
                <a:latin typeface="微软雅黑" panose="020B0503020204020204" pitchFamily="34" charset="-122"/>
                <a:ea typeface="微软雅黑" panose="020B0503020204020204" pitchFamily="34" charset="-122"/>
              </a:rPr>
              <a:t>2022</a:t>
            </a:r>
            <a:r>
              <a:rPr lang="zh-CN" altLang="en-US" sz="2000" dirty="0">
                <a:latin typeface="微软雅黑" panose="020B0503020204020204" pitchFamily="34" charset="-122"/>
                <a:ea typeface="微软雅黑" panose="020B0503020204020204" pitchFamily="34" charset="-122"/>
              </a:rPr>
              <a:t>年。</a:t>
            </a:r>
            <a:endParaRPr lang="en-US" altLang="zh-CN" sz="2000" dirty="0">
              <a:latin typeface="微软雅黑" panose="020B0503020204020204" pitchFamily="34" charset="-122"/>
              <a:ea typeface="微软雅黑" panose="020B0503020204020204" pitchFamily="34" charset="-122"/>
            </a:endParaRPr>
          </a:p>
          <a:p>
            <a:pPr eaLnBrk="1" hangingPunct="1">
              <a:lnSpc>
                <a:spcPct val="150000"/>
              </a:lnSpc>
            </a:pPr>
            <a:r>
              <a:rPr lang="zh-CN" altLang="en-US" sz="2000" b="1" dirty="0">
                <a:solidFill>
                  <a:srgbClr val="002060"/>
                </a:solidFill>
                <a:latin typeface="微软雅黑" panose="020B0503020204020204" pitchFamily="34" charset="-122"/>
                <a:ea typeface="微软雅黑" panose="020B0503020204020204" pitchFamily="34" charset="-122"/>
              </a:rPr>
              <a:t>目前大陆地区同通用名药品的上市情况</a:t>
            </a:r>
            <a:r>
              <a:rPr lang="zh-CN" altLang="en-US" sz="2000" dirty="0">
                <a:solidFill>
                  <a:srgbClr val="002060"/>
                </a:solidFill>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共</a:t>
            </a:r>
            <a:r>
              <a:rPr lang="en-US" altLang="zh-CN" sz="2000" dirty="0">
                <a:latin typeface="微软雅黑" panose="020B0503020204020204" pitchFamily="34" charset="-122"/>
                <a:ea typeface="微软雅黑" panose="020B0503020204020204" pitchFamily="34" charset="-122"/>
              </a:rPr>
              <a:t>2</a:t>
            </a:r>
            <a:r>
              <a:rPr lang="zh-CN" altLang="en-US" sz="2000" dirty="0">
                <a:latin typeface="微软雅黑" panose="020B0503020204020204" pitchFamily="34" charset="-122"/>
                <a:ea typeface="微软雅黑" panose="020B0503020204020204" pitchFamily="34" charset="-122"/>
              </a:rPr>
              <a:t>家。</a:t>
            </a:r>
            <a:endParaRPr lang="en-US" altLang="zh-CN" sz="2000" dirty="0">
              <a:latin typeface="微软雅黑" panose="020B0503020204020204" pitchFamily="34" charset="-122"/>
              <a:ea typeface="微软雅黑" panose="020B0503020204020204" pitchFamily="34" charset="-122"/>
            </a:endParaRPr>
          </a:p>
          <a:p>
            <a:pPr eaLnBrk="1" hangingPunct="1">
              <a:lnSpc>
                <a:spcPct val="150000"/>
              </a:lnSpc>
            </a:pPr>
            <a:r>
              <a:rPr lang="zh-CN" altLang="en-US" sz="2000" b="1" dirty="0">
                <a:solidFill>
                  <a:srgbClr val="002060"/>
                </a:solidFill>
                <a:latin typeface="微软雅黑" panose="020B0503020204020204" pitchFamily="34" charset="-122"/>
                <a:ea typeface="微软雅黑" panose="020B0503020204020204" pitchFamily="34" charset="-122"/>
              </a:rPr>
              <a:t>全球首个上市国家</a:t>
            </a:r>
            <a:r>
              <a:rPr lang="en-US" altLang="zh-CN" sz="2000" b="1" dirty="0">
                <a:solidFill>
                  <a:srgbClr val="002060"/>
                </a:solidFill>
                <a:latin typeface="微软雅黑" panose="020B0503020204020204" pitchFamily="34" charset="-122"/>
                <a:ea typeface="微软雅黑" panose="020B0503020204020204" pitchFamily="34" charset="-122"/>
              </a:rPr>
              <a:t>/</a:t>
            </a:r>
            <a:r>
              <a:rPr lang="zh-CN" altLang="en-US" sz="2000" b="1" dirty="0">
                <a:solidFill>
                  <a:srgbClr val="002060"/>
                </a:solidFill>
                <a:latin typeface="微软雅黑" panose="020B0503020204020204" pitchFamily="34" charset="-122"/>
                <a:ea typeface="微软雅黑" panose="020B0503020204020204" pitchFamily="34" charset="-122"/>
              </a:rPr>
              <a:t>地区及上市时间：</a:t>
            </a:r>
            <a:r>
              <a:rPr lang="zh-CN" altLang="en-US" sz="2000" dirty="0">
                <a:latin typeface="微软雅黑" panose="020B0503020204020204" pitchFamily="34" charset="-122"/>
                <a:ea typeface="微软雅黑" panose="020B0503020204020204" pitchFamily="34" charset="-122"/>
              </a:rPr>
              <a:t>美国，</a:t>
            </a:r>
            <a:r>
              <a:rPr lang="en-US" altLang="zh-CN" sz="2000" dirty="0">
                <a:latin typeface="微软雅黑" panose="020B0503020204020204" pitchFamily="34" charset="-122"/>
                <a:ea typeface="微软雅黑" panose="020B0503020204020204" pitchFamily="34" charset="-122"/>
              </a:rPr>
              <a:t>2010</a:t>
            </a:r>
            <a:r>
              <a:rPr lang="zh-CN" altLang="en-US" sz="2000" dirty="0">
                <a:latin typeface="微软雅黑" panose="020B0503020204020204" pitchFamily="34" charset="-122"/>
                <a:ea typeface="微软雅黑" panose="020B0503020204020204" pitchFamily="34" charset="-122"/>
              </a:rPr>
              <a:t>年。</a:t>
            </a:r>
            <a:endParaRPr lang="en-US" altLang="zh-CN" sz="2000" dirty="0">
              <a:latin typeface="微软雅黑" panose="020B0503020204020204" pitchFamily="34" charset="-122"/>
              <a:ea typeface="微软雅黑" panose="020B0503020204020204" pitchFamily="34" charset="-122"/>
            </a:endParaRPr>
          </a:p>
          <a:p>
            <a:pPr eaLnBrk="1" hangingPunct="1">
              <a:lnSpc>
                <a:spcPct val="150000"/>
              </a:lnSpc>
            </a:pPr>
            <a:r>
              <a:rPr lang="zh-CN" altLang="en-US" sz="2000" b="1" dirty="0">
                <a:solidFill>
                  <a:srgbClr val="002060"/>
                </a:solidFill>
                <a:latin typeface="微软雅黑" panose="020B0503020204020204" pitchFamily="34" charset="-122"/>
                <a:ea typeface="微软雅黑" panose="020B0503020204020204" pitchFamily="34" charset="-122"/>
              </a:rPr>
              <a:t>是否为</a:t>
            </a:r>
            <a:r>
              <a:rPr lang="en-US" altLang="zh-CN" sz="2000" b="1" dirty="0">
                <a:solidFill>
                  <a:srgbClr val="002060"/>
                </a:solidFill>
                <a:latin typeface="微软雅黑" panose="020B0503020204020204" pitchFamily="34" charset="-122"/>
                <a:ea typeface="微软雅黑" panose="020B0503020204020204" pitchFamily="34" charset="-122"/>
              </a:rPr>
              <a:t>OTC</a:t>
            </a:r>
            <a:r>
              <a:rPr lang="zh-CN" altLang="en-US" sz="2000" b="1" dirty="0">
                <a:solidFill>
                  <a:srgbClr val="002060"/>
                </a:solidFill>
                <a:latin typeface="微软雅黑" panose="020B0503020204020204" pitchFamily="34" charset="-122"/>
                <a:ea typeface="微软雅黑" panose="020B0503020204020204" pitchFamily="34" charset="-122"/>
              </a:rPr>
              <a:t>药品</a:t>
            </a:r>
            <a:r>
              <a:rPr lang="zh-CN" altLang="en-US" sz="2000" dirty="0">
                <a:solidFill>
                  <a:srgbClr val="002060"/>
                </a:solidFill>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否。</a:t>
            </a:r>
            <a:endParaRPr lang="en-US" altLang="zh-CN" sz="2000" dirty="0">
              <a:latin typeface="微软雅黑" panose="020B0503020204020204" pitchFamily="34" charset="-122"/>
              <a:ea typeface="微软雅黑" panose="020B0503020204020204" pitchFamily="34" charset="-122"/>
            </a:endParaRPr>
          </a:p>
          <a:p>
            <a:pPr eaLnBrk="1" hangingPunct="1">
              <a:lnSpc>
                <a:spcPct val="150000"/>
              </a:lnSpc>
            </a:pPr>
            <a:r>
              <a:rPr lang="zh-CN" altLang="en-US" sz="2000" b="1" dirty="0">
                <a:solidFill>
                  <a:srgbClr val="002060"/>
                </a:solidFill>
                <a:latin typeface="微软雅黑" panose="020B0503020204020204" pitchFamily="34" charset="-122"/>
                <a:ea typeface="微软雅黑" panose="020B0503020204020204" pitchFamily="34" charset="-122"/>
              </a:rPr>
              <a:t>参照药品建议：</a:t>
            </a:r>
            <a:r>
              <a:rPr lang="zh-CN" altLang="en-US" sz="2000" dirty="0">
                <a:latin typeface="微软雅黑" panose="020B0503020204020204" pitchFamily="34" charset="-122"/>
                <a:ea typeface="微软雅黑" panose="020B0503020204020204" pitchFamily="34" charset="-122"/>
              </a:rPr>
              <a:t>复方聚乙二醇电解质散。</a:t>
            </a:r>
            <a:endParaRPr lang="en-US" altLang="zh-CN" sz="2000" dirty="0">
              <a:latin typeface="微软雅黑" panose="020B0503020204020204" pitchFamily="34" charset="-122"/>
              <a:ea typeface="微软雅黑" panose="020B0503020204020204" pitchFamily="34" charset="-122"/>
            </a:endParaRPr>
          </a:p>
          <a:p>
            <a:pPr eaLnBrk="1" hangingPunct="1">
              <a:lnSpc>
                <a:spcPct val="150000"/>
              </a:lnSpc>
            </a:pPr>
            <a:r>
              <a:rPr lang="zh-CN" altLang="en-US" sz="2000" b="1" dirty="0">
                <a:solidFill>
                  <a:srgbClr val="002060"/>
                </a:solidFill>
                <a:latin typeface="微软雅黑" panose="020B0503020204020204" pitchFamily="34" charset="-122"/>
                <a:ea typeface="微软雅黑" panose="020B0503020204020204" pitchFamily="34" charset="-122"/>
              </a:rPr>
              <a:t>适应症：</a:t>
            </a:r>
            <a:r>
              <a:rPr lang="zh-CN" altLang="en-US" sz="2000" dirty="0">
                <a:latin typeface="微软雅黑" panose="020B0503020204020204" pitchFamily="34" charset="-122"/>
                <a:ea typeface="微软雅黑" panose="020B0503020204020204" pitchFamily="34" charset="-122"/>
              </a:rPr>
              <a:t>本品适用于成人，用于任何需要清洁肠道的操作前的肠道清洁（如需要肠道可视化的操作包括内镜、放射性检查、外科手术）。本品不用于治疗便秘。</a:t>
            </a:r>
            <a:endParaRPr lang="en-US" altLang="zh-CN" sz="2000" dirty="0">
              <a:latin typeface="微软雅黑" panose="020B0503020204020204" pitchFamily="34" charset="-122"/>
              <a:ea typeface="微软雅黑" panose="020B0503020204020204" pitchFamily="34" charset="-122"/>
            </a:endParaRPr>
          </a:p>
          <a:p>
            <a:pPr eaLnBrk="1" hangingPunct="1">
              <a:lnSpc>
                <a:spcPct val="150000"/>
              </a:lnSpc>
            </a:pPr>
            <a:r>
              <a:rPr lang="zh-CN" altLang="en-US" sz="2000" b="1" dirty="0">
                <a:solidFill>
                  <a:srgbClr val="002060"/>
                </a:solidFill>
                <a:latin typeface="微软雅黑" panose="020B0503020204020204" pitchFamily="34" charset="-122"/>
                <a:ea typeface="微软雅黑" panose="020B0503020204020204" pitchFamily="34" charset="-122"/>
              </a:rPr>
              <a:t>疾病情况（肠道检查）：</a:t>
            </a:r>
            <a:r>
              <a:rPr lang="zh-CN" altLang="en-US" sz="2000" dirty="0">
                <a:latin typeface="微软雅黑" panose="020B0503020204020204" pitchFamily="34" charset="-122"/>
                <a:ea typeface="微软雅黑" panose="020B0503020204020204" pitchFamily="34" charset="-122"/>
              </a:rPr>
              <a:t>结肠镜检查在肠道疾病的诊断过程中有广泛的的应用，并且每年结肠镜检查的需求人次在逐年上升。数据表明，综合疾病检出率和其他肠道疾病患病人次估算，理论上每年至少</a:t>
            </a:r>
            <a:r>
              <a:rPr lang="en-US" altLang="zh-CN" sz="2000" dirty="0">
                <a:latin typeface="微软雅黑" panose="020B0503020204020204" pitchFamily="34" charset="-122"/>
                <a:ea typeface="微软雅黑" panose="020B0503020204020204" pitchFamily="34" charset="-122"/>
              </a:rPr>
              <a:t>5000</a:t>
            </a:r>
            <a:r>
              <a:rPr lang="zh-CN" altLang="en-US" sz="2000" dirty="0">
                <a:latin typeface="微软雅黑" panose="020B0503020204020204" pitchFamily="34" charset="-122"/>
                <a:ea typeface="微软雅黑" panose="020B0503020204020204" pitchFamily="34" charset="-122"/>
              </a:rPr>
              <a:t>万人次应接受结肠镜检查；实际每年大约仅</a:t>
            </a:r>
            <a:r>
              <a:rPr lang="en-US" altLang="zh-CN" sz="2000" dirty="0">
                <a:latin typeface="微软雅黑" panose="020B0503020204020204" pitchFamily="34" charset="-122"/>
                <a:ea typeface="微软雅黑" panose="020B0503020204020204" pitchFamily="34" charset="-122"/>
              </a:rPr>
              <a:t>1965</a:t>
            </a:r>
            <a:r>
              <a:rPr lang="zh-CN" altLang="en-US" sz="2000" dirty="0">
                <a:latin typeface="微软雅黑" panose="020B0503020204020204" pitchFamily="34" charset="-122"/>
                <a:ea typeface="微软雅黑" panose="020B0503020204020204" pitchFamily="34" charset="-122"/>
              </a:rPr>
              <a:t>万人次接受检查。</a:t>
            </a:r>
            <a:endParaRPr lang="zh-CN" altLang="en-US" sz="2000" dirty="0">
              <a:latin typeface="微软雅黑" panose="020B0503020204020204" pitchFamily="34" charset="-122"/>
              <a:ea typeface="微软雅黑" panose="020B0503020204020204" pitchFamily="34" charset="-122"/>
            </a:endParaRPr>
          </a:p>
        </p:txBody>
      </p:sp>
      <p:sp>
        <p:nvSpPr>
          <p:cNvPr id="8" name="流程图: 终止 7"/>
          <p:cNvSpPr/>
          <p:nvPr/>
        </p:nvSpPr>
        <p:spPr>
          <a:xfrm>
            <a:off x="-606713" y="270952"/>
            <a:ext cx="2283114" cy="762531"/>
          </a:xfrm>
          <a:prstGeom prst="flowChartTerminator">
            <a:avLst/>
          </a:prstGeom>
          <a:solidFill>
            <a:srgbClr val="3959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latin typeface="微软雅黑" panose="020B0503020204020204" pitchFamily="34" charset="-122"/>
                <a:ea typeface="微软雅黑" panose="020B0503020204020204" pitchFamily="34" charset="-122"/>
              </a:rPr>
              <a:t>   01</a:t>
            </a:r>
            <a:endParaRPr lang="zh-CN" altLang="en-US" sz="4400" b="1"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left)">
                                      <p:cBhvr>
                                        <p:cTn id="1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a:spLocks noChangeArrowheads="1"/>
          </p:cNvSpPr>
          <p:nvPr/>
        </p:nvSpPr>
        <p:spPr bwMode="auto">
          <a:xfrm>
            <a:off x="1868013" y="344190"/>
            <a:ext cx="4546600" cy="658813"/>
          </a:xfrm>
          <a:prstGeom prst="rect">
            <a:avLst/>
          </a:prstGeom>
          <a:solidFill>
            <a:schemeClr val="bg1">
              <a:lumMod val="95000"/>
            </a:schemeClr>
          </a:solid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3600" b="1" dirty="0">
                <a:solidFill>
                  <a:srgbClr val="3959B9"/>
                </a:solidFill>
                <a:latin typeface="微软雅黑" panose="020B0503020204020204" pitchFamily="34" charset="-122"/>
                <a:ea typeface="微软雅黑" panose="020B0503020204020204" pitchFamily="34" charset="-122"/>
              </a:rPr>
              <a:t>药品基本信息</a:t>
            </a:r>
            <a:endParaRPr lang="zh-CN" altLang="en-US" sz="3600" b="1" dirty="0">
              <a:solidFill>
                <a:srgbClr val="3959B9"/>
              </a:solidFill>
              <a:latin typeface="微软雅黑" panose="020B0503020204020204" pitchFamily="34" charset="-122"/>
              <a:ea typeface="微软雅黑" panose="020B0503020204020204" pitchFamily="34" charset="-122"/>
            </a:endParaRPr>
          </a:p>
        </p:txBody>
      </p:sp>
      <p:sp>
        <p:nvSpPr>
          <p:cNvPr id="23" name="文本框 22"/>
          <p:cNvSpPr txBox="1">
            <a:spLocks noChangeArrowheads="1"/>
          </p:cNvSpPr>
          <p:nvPr/>
        </p:nvSpPr>
        <p:spPr bwMode="auto">
          <a:xfrm>
            <a:off x="534844" y="1192166"/>
            <a:ext cx="11358880" cy="5398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ts val="2600"/>
              </a:lnSpc>
            </a:pPr>
            <a:r>
              <a:rPr lang="zh-CN" altLang="en-US" sz="2000" b="1" dirty="0">
                <a:solidFill>
                  <a:srgbClr val="002060"/>
                </a:solidFill>
                <a:latin typeface="微软雅黑" panose="020B0503020204020204" pitchFamily="34" charset="-122"/>
                <a:ea typeface="微软雅黑" panose="020B0503020204020204" pitchFamily="34" charset="-122"/>
              </a:rPr>
              <a:t>用法用量：</a:t>
            </a:r>
            <a:endParaRPr lang="en-US" altLang="zh-CN" sz="2000" b="1" dirty="0">
              <a:solidFill>
                <a:srgbClr val="002060"/>
              </a:solidFill>
              <a:latin typeface="微软雅黑" panose="020B0503020204020204" pitchFamily="34" charset="-122"/>
              <a:ea typeface="微软雅黑" panose="020B0503020204020204" pitchFamily="34" charset="-122"/>
            </a:endParaRPr>
          </a:p>
          <a:p>
            <a:pPr>
              <a:lnSpc>
                <a:spcPts val="2600"/>
              </a:lnSpc>
            </a:pPr>
            <a:r>
              <a:rPr lang="zh-CN" altLang="zh-CN" b="1" dirty="0">
                <a:latin typeface="微软雅黑" panose="020B0503020204020204" pitchFamily="34" charset="-122"/>
                <a:ea typeface="微软雅黑" panose="020B0503020204020204" pitchFamily="34" charset="-122"/>
              </a:rPr>
              <a:t>用量</a:t>
            </a:r>
            <a:r>
              <a:rPr lang="en-US" altLang="zh-CN" b="1" dirty="0">
                <a:latin typeface="微软雅黑" panose="020B0503020204020204" pitchFamily="34" charset="-122"/>
                <a:ea typeface="微软雅黑" panose="020B0503020204020204" pitchFamily="34" charset="-122"/>
              </a:rPr>
              <a:t>    </a:t>
            </a:r>
            <a:r>
              <a:rPr lang="zh-CN" altLang="zh-CN" b="1" dirty="0">
                <a:latin typeface="微软雅黑" panose="020B0503020204020204" pitchFamily="34" charset="-122"/>
                <a:ea typeface="微软雅黑" panose="020B0503020204020204" pitchFamily="34" charset="-122"/>
              </a:rPr>
              <a:t>成人</a:t>
            </a:r>
            <a:endParaRPr lang="zh-CN" altLang="zh-CN" b="1" dirty="0">
              <a:latin typeface="微软雅黑" panose="020B0503020204020204" pitchFamily="34" charset="-122"/>
              <a:ea typeface="微软雅黑" panose="020B0503020204020204" pitchFamily="34" charset="-122"/>
            </a:endParaRPr>
          </a:p>
          <a:p>
            <a:pPr>
              <a:lnSpc>
                <a:spcPts val="2600"/>
              </a:lnSpc>
            </a:pPr>
            <a:r>
              <a:rPr lang="zh-CN" altLang="zh-CN" dirty="0">
                <a:latin typeface="微软雅黑" panose="020B0503020204020204" pitchFamily="34" charset="-122"/>
                <a:ea typeface="微软雅黑" panose="020B0503020204020204" pitchFamily="34" charset="-122"/>
              </a:rPr>
              <a:t>适当的肠道清洁用量需要使用两瓶溶液。在服用前，用所配的杯子，用水稀释每瓶中的内容物至总体积约为</a:t>
            </a:r>
            <a:r>
              <a:rPr lang="en-US" altLang="zh-CN" dirty="0">
                <a:latin typeface="微软雅黑" panose="020B0503020204020204" pitchFamily="34" charset="-122"/>
                <a:ea typeface="微软雅黑" panose="020B0503020204020204" pitchFamily="34" charset="-122"/>
              </a:rPr>
              <a:t>0.5</a:t>
            </a:r>
            <a:r>
              <a:rPr lang="zh-CN" altLang="zh-CN" dirty="0">
                <a:latin typeface="微软雅黑" panose="020B0503020204020204" pitchFamily="34" charset="-122"/>
                <a:ea typeface="微软雅黑" panose="020B0503020204020204" pitchFamily="34" charset="-122"/>
              </a:rPr>
              <a:t>升，服用后必须在两小时内再饮一升水或澄清液体。总之，清洁肠道所需要摄入的液体总量约为三升，在检查或术前口服。本品应按分剂量用法服用（分两天服用，检查或术前夜间服用一瓶，第二天清晨服用另一瓶）。</a:t>
            </a:r>
            <a:endParaRPr lang="zh-CN" altLang="zh-CN" dirty="0">
              <a:latin typeface="微软雅黑" panose="020B0503020204020204" pitchFamily="34" charset="-122"/>
              <a:ea typeface="微软雅黑" panose="020B0503020204020204" pitchFamily="34" charset="-122"/>
            </a:endParaRPr>
          </a:p>
          <a:p>
            <a:pPr>
              <a:lnSpc>
                <a:spcPts val="2600"/>
              </a:lnSpc>
            </a:pPr>
            <a:r>
              <a:rPr lang="zh-CN" altLang="zh-CN" b="1" dirty="0">
                <a:latin typeface="微软雅黑" panose="020B0503020204020204" pitchFamily="34" charset="-122"/>
                <a:ea typeface="微软雅黑" panose="020B0503020204020204" pitchFamily="34" charset="-122"/>
              </a:rPr>
              <a:t>用法</a:t>
            </a:r>
            <a:r>
              <a:rPr lang="en-US" altLang="zh-CN" b="1" dirty="0">
                <a:latin typeface="微软雅黑" panose="020B0503020204020204" pitchFamily="34" charset="-122"/>
                <a:ea typeface="微软雅黑" panose="020B0503020204020204" pitchFamily="34" charset="-122"/>
              </a:rPr>
              <a:t>    </a:t>
            </a:r>
            <a:r>
              <a:rPr lang="zh-CN" altLang="zh-CN" b="1" dirty="0">
                <a:latin typeface="微软雅黑" panose="020B0503020204020204" pitchFamily="34" charset="-122"/>
                <a:ea typeface="微软雅黑" panose="020B0503020204020204" pitchFamily="34" charset="-122"/>
              </a:rPr>
              <a:t>分剂量（两日）用法</a:t>
            </a:r>
            <a:endParaRPr lang="zh-CN" altLang="zh-CN" b="1" dirty="0">
              <a:latin typeface="微软雅黑" panose="020B0503020204020204" pitchFamily="34" charset="-122"/>
              <a:ea typeface="微软雅黑" panose="020B0503020204020204" pitchFamily="34" charset="-122"/>
            </a:endParaRPr>
          </a:p>
          <a:p>
            <a:pPr>
              <a:lnSpc>
                <a:spcPts val="2600"/>
              </a:lnSpc>
            </a:pPr>
            <a:r>
              <a:rPr lang="zh-CN" altLang="zh-CN" u="sng" dirty="0">
                <a:latin typeface="微软雅黑" panose="020B0503020204020204" pitchFamily="34" charset="-122"/>
                <a:ea typeface="微软雅黑" panose="020B0503020204020204" pitchFamily="34" charset="-122"/>
              </a:rPr>
              <a:t>检查前或术前一天：</a:t>
            </a:r>
            <a:endParaRPr lang="zh-CN" altLang="zh-CN" u="sng" dirty="0">
              <a:latin typeface="微软雅黑" panose="020B0503020204020204" pitchFamily="34" charset="-122"/>
              <a:ea typeface="微软雅黑" panose="020B0503020204020204" pitchFamily="34" charset="-122"/>
            </a:endParaRPr>
          </a:p>
          <a:p>
            <a:pPr>
              <a:lnSpc>
                <a:spcPts val="2600"/>
              </a:lnSpc>
            </a:pPr>
            <a:r>
              <a:rPr lang="zh-CN" altLang="zh-CN" dirty="0">
                <a:latin typeface="微软雅黑" panose="020B0503020204020204" pitchFamily="34" charset="-122"/>
                <a:ea typeface="微软雅黑" panose="020B0503020204020204" pitchFamily="34" charset="-122"/>
              </a:rPr>
              <a:t>检查前或术前一天的傍晚（如下午</a:t>
            </a:r>
            <a:r>
              <a:rPr lang="en-US" altLang="zh-CN" dirty="0">
                <a:latin typeface="微软雅黑" panose="020B0503020204020204" pitchFamily="34" charset="-122"/>
                <a:ea typeface="微软雅黑" panose="020B0503020204020204" pitchFamily="34" charset="-122"/>
              </a:rPr>
              <a:t>18</a:t>
            </a:r>
            <a:r>
              <a:rPr lang="zh-CN" altLang="zh-CN" dirty="0">
                <a:latin typeface="微软雅黑" panose="020B0503020204020204" pitchFamily="34" charset="-122"/>
                <a:ea typeface="微软雅黑" panose="020B0503020204020204" pitchFamily="34" charset="-122"/>
              </a:rPr>
              <a:t>点），按照下文的说明用药：</a:t>
            </a:r>
            <a:endParaRPr lang="zh-CN" altLang="zh-CN" dirty="0">
              <a:latin typeface="微软雅黑" panose="020B0503020204020204" pitchFamily="34" charset="-122"/>
              <a:ea typeface="微软雅黑" panose="020B0503020204020204" pitchFamily="34" charset="-122"/>
            </a:endParaRPr>
          </a:p>
          <a:p>
            <a:pPr lvl="0">
              <a:lnSpc>
                <a:spcPts val="2600"/>
              </a:lnSpc>
            </a:pPr>
            <a:r>
              <a:rPr lang="zh-CN" altLang="zh-CN" dirty="0">
                <a:latin typeface="微软雅黑" panose="020B0503020204020204" pitchFamily="34" charset="-122"/>
                <a:ea typeface="微软雅黑" panose="020B0503020204020204" pitchFamily="34" charset="-122"/>
              </a:rPr>
              <a:t>将一瓶本品中的内容物倒入包装附带的杯子中，用水稀释至刻度线（即约为</a:t>
            </a:r>
            <a:r>
              <a:rPr lang="en-US" altLang="zh-CN" dirty="0">
                <a:latin typeface="微软雅黑" panose="020B0503020204020204" pitchFamily="34" charset="-122"/>
                <a:ea typeface="微软雅黑" panose="020B0503020204020204" pitchFamily="34" charset="-122"/>
              </a:rPr>
              <a:t>0.5</a:t>
            </a:r>
            <a:r>
              <a:rPr lang="zh-CN" altLang="zh-CN" dirty="0">
                <a:latin typeface="微软雅黑" panose="020B0503020204020204" pitchFamily="34" charset="-122"/>
                <a:ea typeface="微软雅黑" panose="020B0503020204020204" pitchFamily="34" charset="-122"/>
              </a:rPr>
              <a:t>升）。</a:t>
            </a:r>
            <a:endParaRPr lang="zh-CN" altLang="zh-CN" dirty="0">
              <a:latin typeface="微软雅黑" panose="020B0503020204020204" pitchFamily="34" charset="-122"/>
              <a:ea typeface="微软雅黑" panose="020B0503020204020204" pitchFamily="34" charset="-122"/>
            </a:endParaRPr>
          </a:p>
          <a:p>
            <a:pPr lvl="0">
              <a:lnSpc>
                <a:spcPts val="2600"/>
              </a:lnSpc>
            </a:pPr>
            <a:r>
              <a:rPr lang="zh-CN" altLang="zh-CN" dirty="0">
                <a:latin typeface="微软雅黑" panose="020B0503020204020204" pitchFamily="34" charset="-122"/>
                <a:ea typeface="微软雅黑" panose="020B0503020204020204" pitchFamily="34" charset="-122"/>
              </a:rPr>
              <a:t>患者饮用此稀释液后两小时内，再将水或澄清液体加入杯中，连饮两杯（即约为一升）。</a:t>
            </a:r>
            <a:endParaRPr lang="zh-CN" altLang="zh-CN" dirty="0">
              <a:latin typeface="微软雅黑" panose="020B0503020204020204" pitchFamily="34" charset="-122"/>
              <a:ea typeface="微软雅黑" panose="020B0503020204020204" pitchFamily="34" charset="-122"/>
            </a:endParaRPr>
          </a:p>
          <a:p>
            <a:pPr>
              <a:lnSpc>
                <a:spcPts val="2600"/>
              </a:lnSpc>
            </a:pPr>
            <a:r>
              <a:rPr lang="zh-CN" altLang="zh-CN" u="sng" dirty="0">
                <a:latin typeface="微软雅黑" panose="020B0503020204020204" pitchFamily="34" charset="-122"/>
                <a:ea typeface="微软雅黑" panose="020B0503020204020204" pitchFamily="34" charset="-122"/>
              </a:rPr>
              <a:t>检查或手术当天：</a:t>
            </a:r>
            <a:endParaRPr lang="zh-CN" altLang="zh-CN" u="sng" dirty="0">
              <a:latin typeface="微软雅黑" panose="020B0503020204020204" pitchFamily="34" charset="-122"/>
              <a:ea typeface="微软雅黑" panose="020B0503020204020204" pitchFamily="34" charset="-122"/>
            </a:endParaRPr>
          </a:p>
          <a:p>
            <a:pPr>
              <a:lnSpc>
                <a:spcPts val="2600"/>
              </a:lnSpc>
            </a:pPr>
            <a:r>
              <a:rPr lang="zh-CN" altLang="zh-CN" dirty="0">
                <a:latin typeface="微软雅黑" panose="020B0503020204020204" pitchFamily="34" charset="-122"/>
                <a:ea typeface="微软雅黑" panose="020B0503020204020204" pitchFamily="34" charset="-122"/>
              </a:rPr>
              <a:t>检查或手术当天早晨（夜间服药后</a:t>
            </a:r>
            <a:r>
              <a:rPr lang="en-US" altLang="zh-CN" dirty="0">
                <a:latin typeface="微软雅黑" panose="020B0503020204020204" pitchFamily="34" charset="-122"/>
                <a:ea typeface="微软雅黑" panose="020B0503020204020204" pitchFamily="34" charset="-122"/>
              </a:rPr>
              <a:t>10</a:t>
            </a:r>
            <a:r>
              <a:rPr lang="zh-CN" altLang="zh-CN" dirty="0">
                <a:latin typeface="微软雅黑" panose="020B0503020204020204" pitchFamily="34" charset="-122"/>
                <a:ea typeface="微软雅黑" panose="020B0503020204020204" pitchFamily="34" charset="-122"/>
              </a:rPr>
              <a:t>到</a:t>
            </a:r>
            <a:r>
              <a:rPr lang="en-US" altLang="zh-CN" dirty="0">
                <a:latin typeface="微软雅黑" panose="020B0503020204020204" pitchFamily="34" charset="-122"/>
                <a:ea typeface="微软雅黑" panose="020B0503020204020204" pitchFamily="34" charset="-122"/>
              </a:rPr>
              <a:t>12</a:t>
            </a:r>
            <a:r>
              <a:rPr lang="zh-CN" altLang="zh-CN" dirty="0">
                <a:latin typeface="微软雅黑" panose="020B0503020204020204" pitchFamily="34" charset="-122"/>
                <a:ea typeface="微软雅黑" panose="020B0503020204020204" pitchFamily="34" charset="-122"/>
              </a:rPr>
              <a:t>小时），重复前一天傍晚的服药方法：</a:t>
            </a:r>
            <a:endParaRPr lang="zh-CN" altLang="zh-CN" dirty="0">
              <a:latin typeface="微软雅黑" panose="020B0503020204020204" pitchFamily="34" charset="-122"/>
              <a:ea typeface="微软雅黑" panose="020B0503020204020204" pitchFamily="34" charset="-122"/>
            </a:endParaRPr>
          </a:p>
          <a:p>
            <a:pPr lvl="0">
              <a:lnSpc>
                <a:spcPts val="2600"/>
              </a:lnSpc>
            </a:pPr>
            <a:r>
              <a:rPr lang="zh-CN" altLang="zh-CN" dirty="0">
                <a:latin typeface="微软雅黑" panose="020B0503020204020204" pitchFamily="34" charset="-122"/>
                <a:ea typeface="微软雅黑" panose="020B0503020204020204" pitchFamily="34" charset="-122"/>
              </a:rPr>
              <a:t>将另一瓶本品中的内容物倒入包装附带的杯子中，用水稀释至刻度线（即约为</a:t>
            </a:r>
            <a:r>
              <a:rPr lang="en-US" altLang="zh-CN" dirty="0">
                <a:latin typeface="微软雅黑" panose="020B0503020204020204" pitchFamily="34" charset="-122"/>
                <a:ea typeface="微软雅黑" panose="020B0503020204020204" pitchFamily="34" charset="-122"/>
              </a:rPr>
              <a:t>0.5</a:t>
            </a:r>
            <a:r>
              <a:rPr lang="zh-CN" altLang="zh-CN" dirty="0">
                <a:latin typeface="微软雅黑" panose="020B0503020204020204" pitchFamily="34" charset="-122"/>
                <a:ea typeface="微软雅黑" panose="020B0503020204020204" pitchFamily="34" charset="-122"/>
              </a:rPr>
              <a:t>升）。</a:t>
            </a:r>
            <a:endParaRPr lang="zh-CN" altLang="zh-CN" dirty="0">
              <a:latin typeface="微软雅黑" panose="020B0503020204020204" pitchFamily="34" charset="-122"/>
              <a:ea typeface="微软雅黑" panose="020B0503020204020204" pitchFamily="34" charset="-122"/>
            </a:endParaRPr>
          </a:p>
          <a:p>
            <a:pPr lvl="0">
              <a:lnSpc>
                <a:spcPts val="2600"/>
              </a:lnSpc>
            </a:pPr>
            <a:r>
              <a:rPr lang="zh-CN" altLang="zh-CN" dirty="0">
                <a:latin typeface="微软雅黑" panose="020B0503020204020204" pitchFamily="34" charset="-122"/>
                <a:ea typeface="微软雅黑" panose="020B0503020204020204" pitchFamily="34" charset="-122"/>
              </a:rPr>
              <a:t>患者饮用此稀释液后两小时内，再将水或澄清液体加入杯中，连饮两杯（即约为一升）。</a:t>
            </a:r>
            <a:endParaRPr lang="zh-CN" altLang="zh-CN" dirty="0">
              <a:latin typeface="微软雅黑" panose="020B0503020204020204" pitchFamily="34" charset="-122"/>
              <a:ea typeface="微软雅黑" panose="020B0503020204020204" pitchFamily="34" charset="-122"/>
            </a:endParaRPr>
          </a:p>
          <a:p>
            <a:pPr>
              <a:lnSpc>
                <a:spcPts val="2600"/>
              </a:lnSpc>
            </a:pPr>
            <a:r>
              <a:rPr lang="zh-CN" altLang="zh-CN" dirty="0">
                <a:latin typeface="微软雅黑" panose="020B0503020204020204" pitchFamily="34" charset="-122"/>
                <a:ea typeface="微软雅黑" panose="020B0503020204020204" pitchFamily="34" charset="-122"/>
              </a:rPr>
              <a:t>本品稀释溶液和随后的水或澄清液体的服用，在没有麻醉的情况下应在检查或手术前至少一小时之前完成。在麻醉的情况下，一般在检查或手术前至少两小时之前完成</a:t>
            </a:r>
            <a:r>
              <a:rPr lang="zh-CN" altLang="en-US" dirty="0">
                <a:latin typeface="微软雅黑" panose="020B0503020204020204" pitchFamily="34" charset="-122"/>
                <a:ea typeface="微软雅黑" panose="020B0503020204020204" pitchFamily="34" charset="-122"/>
              </a:rPr>
              <a:t>，同时遵照医生和麻醉师的指示</a:t>
            </a:r>
            <a:r>
              <a:rPr lang="zh-CN" altLang="zh-CN" dirty="0">
                <a:latin typeface="微软雅黑" panose="020B0503020204020204" pitchFamily="34" charset="-122"/>
                <a:ea typeface="微软雅黑" panose="020B0503020204020204" pitchFamily="34" charset="-122"/>
              </a:rPr>
              <a:t>。</a:t>
            </a:r>
            <a:endParaRPr lang="en-US" altLang="zh-CN" b="1" dirty="0">
              <a:solidFill>
                <a:srgbClr val="002060"/>
              </a:solidFill>
              <a:latin typeface="微软雅黑" panose="020B0503020204020204" pitchFamily="34" charset="-122"/>
              <a:ea typeface="微软雅黑" panose="020B0503020204020204" pitchFamily="34" charset="-122"/>
            </a:endParaRPr>
          </a:p>
        </p:txBody>
      </p:sp>
      <p:sp>
        <p:nvSpPr>
          <p:cNvPr id="8" name="流程图: 终止 7"/>
          <p:cNvSpPr/>
          <p:nvPr/>
        </p:nvSpPr>
        <p:spPr>
          <a:xfrm>
            <a:off x="-606713" y="270952"/>
            <a:ext cx="2283114" cy="762531"/>
          </a:xfrm>
          <a:prstGeom prst="flowChartTerminator">
            <a:avLst/>
          </a:prstGeom>
          <a:solidFill>
            <a:srgbClr val="3959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latin typeface="微软雅黑" panose="020B0503020204020204" pitchFamily="34" charset="-122"/>
                <a:ea typeface="微软雅黑" panose="020B0503020204020204" pitchFamily="34" charset="-122"/>
              </a:rPr>
              <a:t>   01</a:t>
            </a:r>
            <a:endParaRPr lang="zh-CN" altLang="en-US" sz="4400" b="1"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left)">
                                      <p:cBhvr>
                                        <p:cTn id="1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a:spLocks noChangeArrowheads="1"/>
          </p:cNvSpPr>
          <p:nvPr/>
        </p:nvSpPr>
        <p:spPr bwMode="auto">
          <a:xfrm>
            <a:off x="1868013" y="344190"/>
            <a:ext cx="4546600" cy="658813"/>
          </a:xfrm>
          <a:prstGeom prst="rect">
            <a:avLst/>
          </a:prstGeom>
          <a:solidFill>
            <a:schemeClr val="bg1">
              <a:lumMod val="95000"/>
            </a:schemeClr>
          </a:solid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3600" b="1" dirty="0">
                <a:solidFill>
                  <a:srgbClr val="3959B9"/>
                </a:solidFill>
                <a:latin typeface="微软雅黑" panose="020B0503020204020204" pitchFamily="34" charset="-122"/>
                <a:ea typeface="微软雅黑" panose="020B0503020204020204" pitchFamily="34" charset="-122"/>
              </a:rPr>
              <a:t>安全性</a:t>
            </a:r>
            <a:endParaRPr lang="zh-CN" altLang="en-US" sz="3600" b="1" dirty="0">
              <a:solidFill>
                <a:srgbClr val="3959B9"/>
              </a:solidFill>
              <a:latin typeface="微软雅黑" panose="020B0503020204020204" pitchFamily="34" charset="-122"/>
              <a:ea typeface="微软雅黑" panose="020B0503020204020204" pitchFamily="34" charset="-122"/>
            </a:endParaRPr>
          </a:p>
        </p:txBody>
      </p:sp>
      <p:sp>
        <p:nvSpPr>
          <p:cNvPr id="23" name="文本框 22"/>
          <p:cNvSpPr txBox="1">
            <a:spLocks noChangeArrowheads="1"/>
          </p:cNvSpPr>
          <p:nvPr/>
        </p:nvSpPr>
        <p:spPr bwMode="auto">
          <a:xfrm>
            <a:off x="961565" y="961806"/>
            <a:ext cx="10970866" cy="3938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50000"/>
              </a:lnSpc>
            </a:pPr>
            <a:r>
              <a:rPr lang="zh-CN" altLang="en-US" sz="2000" b="1" dirty="0">
                <a:solidFill>
                  <a:srgbClr val="002060"/>
                </a:solidFill>
                <a:latin typeface="微软雅黑" panose="020B0503020204020204" pitchFamily="34" charset="-122"/>
                <a:ea typeface="微软雅黑" panose="020B0503020204020204" pitchFamily="34" charset="-122"/>
              </a:rPr>
              <a:t>不良反应情况：</a:t>
            </a:r>
            <a:endParaRPr lang="en-US" altLang="zh-CN" sz="2000" b="1" dirty="0">
              <a:solidFill>
                <a:srgbClr val="002060"/>
              </a:solidFill>
              <a:latin typeface="微软雅黑" panose="020B0503020204020204" pitchFamily="34" charset="-122"/>
              <a:ea typeface="微软雅黑" panose="020B0503020204020204" pitchFamily="34" charset="-122"/>
            </a:endParaRPr>
          </a:p>
          <a:p>
            <a:pPr>
              <a:lnSpc>
                <a:spcPct val="150000"/>
              </a:lnSpc>
              <a:spcAft>
                <a:spcPts val="1200"/>
              </a:spcAft>
            </a:pPr>
            <a:r>
              <a:rPr lang="zh-CN" altLang="zh-CN" sz="2000" dirty="0">
                <a:latin typeface="微软雅黑" panose="020B0503020204020204" pitchFamily="34" charset="-122"/>
                <a:ea typeface="微软雅黑" panose="020B0503020204020204" pitchFamily="34" charset="-122"/>
              </a:rPr>
              <a:t>服用本品后会出现腹泻，这是使用清肠剂后可预见的效果。与其它清肠剂一样，临床试验和上市后经验中最常报道的药物不良反应为不适、腹胀、腹痛、恶心和呕吐。无严重不良反应报告。</a:t>
            </a:r>
            <a:endParaRPr lang="en-US" altLang="zh-CN" sz="2000" dirty="0">
              <a:latin typeface="微软雅黑" panose="020B0503020204020204" pitchFamily="34" charset="-122"/>
              <a:ea typeface="微软雅黑" panose="020B0503020204020204" pitchFamily="34" charset="-122"/>
            </a:endParaRPr>
          </a:p>
          <a:p>
            <a:pPr>
              <a:lnSpc>
                <a:spcPct val="150000"/>
              </a:lnSpc>
              <a:spcAft>
                <a:spcPts val="0"/>
              </a:spcAft>
            </a:pPr>
            <a:r>
              <a:rPr lang="zh-CN" altLang="en-US" sz="2000" b="1" dirty="0">
                <a:solidFill>
                  <a:srgbClr val="002060"/>
                </a:solidFill>
                <a:latin typeface="微软雅黑" panose="020B0503020204020204" pitchFamily="34" charset="-122"/>
                <a:ea typeface="微软雅黑" panose="020B0503020204020204" pitchFamily="34" charset="-122"/>
              </a:rPr>
              <a:t>安全性方面优势：</a:t>
            </a:r>
            <a:endParaRPr lang="en-US" altLang="zh-CN" sz="2000" b="1" dirty="0">
              <a:solidFill>
                <a:srgbClr val="002060"/>
              </a:solidFill>
              <a:latin typeface="微软雅黑" panose="020B0503020204020204" pitchFamily="34" charset="-122"/>
              <a:ea typeface="微软雅黑" panose="020B0503020204020204" pitchFamily="34" charset="-122"/>
            </a:endParaRPr>
          </a:p>
          <a:p>
            <a:pPr>
              <a:lnSpc>
                <a:spcPct val="150000"/>
              </a:lnSpc>
              <a:spcAft>
                <a:spcPts val="0"/>
              </a:spcAft>
            </a:pPr>
            <a:r>
              <a:rPr lang="zh-CN" altLang="en-US" sz="2000" dirty="0">
                <a:latin typeface="微软雅黑" panose="020B0503020204020204" pitchFamily="34" charset="-122"/>
                <a:ea typeface="微软雅黑" panose="020B0503020204020204" pitchFamily="34" charset="-122"/>
              </a:rPr>
              <a:t>优势：①特殊人群：</a:t>
            </a:r>
            <a:r>
              <a:rPr lang="en-US" altLang="zh-CN" sz="2000" b="1" dirty="0">
                <a:latin typeface="微软雅黑" panose="020B0503020204020204" pitchFamily="34" charset="-122"/>
                <a:ea typeface="微软雅黑" panose="020B0503020204020204" pitchFamily="34" charset="-122"/>
              </a:rPr>
              <a:t>65</a:t>
            </a:r>
            <a:r>
              <a:rPr lang="zh-CN" altLang="en-US" sz="2000" b="1" dirty="0">
                <a:latin typeface="微软雅黑" panose="020B0503020204020204" pitchFamily="34" charset="-122"/>
                <a:ea typeface="微软雅黑" panose="020B0503020204020204" pitchFamily="34" charset="-122"/>
              </a:rPr>
              <a:t>周岁以上老年患者可正常使用</a:t>
            </a:r>
            <a:r>
              <a:rPr lang="zh-CN" altLang="en-US" sz="2000" dirty="0">
                <a:latin typeface="微软雅黑" panose="020B0503020204020204" pitchFamily="34" charset="-122"/>
                <a:ea typeface="微软雅黑" panose="020B0503020204020204" pitchFamily="34" charset="-122"/>
              </a:rPr>
              <a:t>，安全性未见差异性；</a:t>
            </a:r>
            <a:endParaRPr lang="en-US" altLang="zh-CN" sz="2000" dirty="0">
              <a:latin typeface="微软雅黑" panose="020B0503020204020204" pitchFamily="34" charset="-122"/>
              <a:ea typeface="微软雅黑" panose="020B0503020204020204" pitchFamily="34" charset="-122"/>
            </a:endParaRPr>
          </a:p>
          <a:p>
            <a:pPr>
              <a:lnSpc>
                <a:spcPct val="150000"/>
              </a:lnSpc>
              <a:spcAft>
                <a:spcPts val="0"/>
              </a:spcAft>
            </a:pPr>
            <a:r>
              <a:rPr lang="zh-CN" altLang="en-US" sz="2000" dirty="0">
                <a:latin typeface="微软雅黑" panose="020B0503020204020204" pitchFamily="34" charset="-122"/>
                <a:ea typeface="微软雅黑" panose="020B0503020204020204" pitchFamily="34" charset="-122"/>
              </a:rPr>
              <a:t>          ②临床应用文献报道显示：硫酸镁钠钾口服用浓溶液的安全性较好，并且很少出现房室传导阻滞和</a:t>
            </a:r>
            <a:r>
              <a:rPr lang="en-US" altLang="zh-CN" sz="2000" dirty="0">
                <a:latin typeface="微软雅黑" panose="020B0503020204020204" pitchFamily="34" charset="-122"/>
                <a:ea typeface="微软雅黑" panose="020B0503020204020204" pitchFamily="34" charset="-122"/>
              </a:rPr>
              <a:t>CK</a:t>
            </a:r>
            <a:r>
              <a:rPr lang="zh-CN" altLang="en-US" sz="2000" dirty="0">
                <a:latin typeface="微软雅黑" panose="020B0503020204020204" pitchFamily="34" charset="-122"/>
                <a:ea typeface="微软雅黑" panose="020B0503020204020204" pitchFamily="34" charset="-122"/>
              </a:rPr>
              <a:t>（肌酸激酶）水平增加的不良反应；</a:t>
            </a:r>
            <a:endParaRPr lang="en-US" altLang="zh-CN" sz="2000" dirty="0">
              <a:latin typeface="微软雅黑" panose="020B0503020204020204" pitchFamily="34" charset="-122"/>
              <a:ea typeface="微软雅黑" panose="020B0503020204020204" pitchFamily="34" charset="-122"/>
            </a:endParaRPr>
          </a:p>
          <a:p>
            <a:pPr eaLnBrk="1" hangingPunct="1">
              <a:lnSpc>
                <a:spcPct val="150000"/>
              </a:lnSpc>
            </a:pPr>
            <a:r>
              <a:rPr lang="en-US" altLang="zh-CN" sz="1600" dirty="0">
                <a:latin typeface="微软雅黑" panose="020B0503020204020204" pitchFamily="34" charset="-122"/>
                <a:ea typeface="微软雅黑" panose="020B0503020204020204" pitchFamily="34" charset="-122"/>
              </a:rPr>
              <a:t>         《379</a:t>
            </a:r>
            <a:r>
              <a:rPr lang="zh-CN" altLang="en-US" sz="1600" dirty="0">
                <a:latin typeface="微软雅黑" panose="020B0503020204020204" pitchFamily="34" charset="-122"/>
                <a:ea typeface="微软雅黑" panose="020B0503020204020204" pitchFamily="34" charset="-122"/>
              </a:rPr>
              <a:t>例使用硫酸镁钠钾接受肠道清洁观察研究</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显示，</a:t>
            </a:r>
            <a:r>
              <a:rPr lang="zh-CN" altLang="en-US" sz="2000" b="1" dirty="0">
                <a:latin typeface="微软雅黑" panose="020B0503020204020204" pitchFamily="34" charset="-122"/>
                <a:ea typeface="微软雅黑" panose="020B0503020204020204" pitchFamily="34" charset="-122"/>
              </a:rPr>
              <a:t>不良反应发生率低于口服聚乙二醇电解质散</a:t>
            </a:r>
            <a:r>
              <a:rPr lang="zh-CN" altLang="en-US" sz="1600" dirty="0">
                <a:latin typeface="微软雅黑" panose="020B0503020204020204" pitchFamily="34" charset="-122"/>
                <a:ea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endParaRPr>
          </a:p>
        </p:txBody>
      </p:sp>
      <p:sp>
        <p:nvSpPr>
          <p:cNvPr id="8" name="流程图: 终止 7"/>
          <p:cNvSpPr/>
          <p:nvPr/>
        </p:nvSpPr>
        <p:spPr>
          <a:xfrm>
            <a:off x="-606713" y="270952"/>
            <a:ext cx="2283114" cy="762531"/>
          </a:xfrm>
          <a:prstGeom prst="flowChartTerminator">
            <a:avLst/>
          </a:prstGeom>
          <a:solidFill>
            <a:srgbClr val="3959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latin typeface="微软雅黑" panose="020B0503020204020204" pitchFamily="34" charset="-122"/>
                <a:ea typeface="微软雅黑" panose="020B0503020204020204" pitchFamily="34" charset="-122"/>
              </a:rPr>
              <a:t>   02</a:t>
            </a:r>
            <a:endParaRPr lang="zh-CN" altLang="en-US" sz="4400" b="1" dirty="0">
              <a:latin typeface="微软雅黑" panose="020B0503020204020204" pitchFamily="34" charset="-122"/>
              <a:ea typeface="微软雅黑" panose="020B0503020204020204" pitchFamily="34" charset="-122"/>
            </a:endParaRPr>
          </a:p>
        </p:txBody>
      </p:sp>
      <p:graphicFrame>
        <p:nvGraphicFramePr>
          <p:cNvPr id="5" name="表格 4"/>
          <p:cNvGraphicFramePr>
            <a:graphicFrameLocks noGrp="1"/>
          </p:cNvGraphicFramePr>
          <p:nvPr>
            <p:custDataLst>
              <p:tags r:id="rId1"/>
            </p:custDataLst>
          </p:nvPr>
        </p:nvGraphicFramePr>
        <p:xfrm>
          <a:off x="1314580" y="4900215"/>
          <a:ext cx="9562840" cy="1310640"/>
        </p:xfrm>
        <a:graphic>
          <a:graphicData uri="http://schemas.openxmlformats.org/drawingml/2006/table">
            <a:tbl>
              <a:tblPr/>
              <a:tblGrid>
                <a:gridCol w="2646858"/>
                <a:gridCol w="3457991"/>
                <a:gridCol w="3457991"/>
              </a:tblGrid>
              <a:tr h="275719">
                <a:tc>
                  <a:txBody>
                    <a:bodyPr/>
                    <a:lstStyle/>
                    <a:p>
                      <a:pPr algn="ctr"/>
                      <a:r>
                        <a:rPr lang="zh-CN" altLang="en-US" sz="2000" kern="100" dirty="0">
                          <a:solidFill>
                            <a:srgbClr val="000000"/>
                          </a:solidFill>
                          <a:effectLst/>
                          <a:latin typeface="微软雅黑" panose="020B0503020204020204" pitchFamily="34" charset="-122"/>
                          <a:ea typeface="微软雅黑" panose="020B0503020204020204" pitchFamily="34" charset="-122"/>
                          <a:cs typeface="+mn-cs"/>
                        </a:rPr>
                        <a:t>症状</a:t>
                      </a:r>
                      <a:endParaRPr lang="zh-CN" altLang="en-US" sz="2000" kern="100" dirty="0">
                        <a:solidFill>
                          <a:srgbClr val="000000"/>
                        </a:solidFill>
                        <a:effectLst/>
                        <a:latin typeface="微软雅黑" panose="020B0503020204020204" pitchFamily="34" charset="-122"/>
                        <a:ea typeface="微软雅黑" panose="020B0503020204020204" pitchFamily="34" charset="-122"/>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3"/>
                    </a:solidFill>
                  </a:tcPr>
                </a:tc>
                <a:tc>
                  <a:txBody>
                    <a:bodyPr/>
                    <a:lstStyle/>
                    <a:p>
                      <a:pPr algn="ctr"/>
                      <a:r>
                        <a:rPr lang="zh-CN" sz="2000" kern="100" dirty="0">
                          <a:solidFill>
                            <a:srgbClr val="000000"/>
                          </a:solidFill>
                          <a:effectLst/>
                          <a:latin typeface="微软雅黑" panose="020B0503020204020204" pitchFamily="34" charset="-122"/>
                          <a:ea typeface="微软雅黑" panose="020B0503020204020204" pitchFamily="34" charset="-122"/>
                        </a:rPr>
                        <a:t>硫酸镁钠钾溶液</a:t>
                      </a:r>
                      <a:r>
                        <a:rPr lang="en-US" sz="2000" kern="100" dirty="0">
                          <a:solidFill>
                            <a:srgbClr val="000000"/>
                          </a:solidFill>
                          <a:effectLst/>
                          <a:latin typeface="微软雅黑" panose="020B0503020204020204" pitchFamily="34" charset="-122"/>
                          <a:ea typeface="微软雅黑" panose="020B0503020204020204" pitchFamily="34" charset="-122"/>
                        </a:rPr>
                        <a:t>N=190</a:t>
                      </a:r>
                      <a:endParaRPr lang="zh-CN" sz="2000" kern="100" dirty="0">
                        <a:effectLst/>
                        <a:latin typeface="微软雅黑" panose="020B0503020204020204" pitchFamily="34" charset="-122"/>
                        <a:ea typeface="微软雅黑" panose="020B0503020204020204" pitchFamily="34" charset="-12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AE3F3"/>
                    </a:solidFill>
                  </a:tcPr>
                </a:tc>
                <a:tc>
                  <a:txBody>
                    <a:bodyPr/>
                    <a:lstStyle/>
                    <a:p>
                      <a:pPr algn="ctr"/>
                      <a:r>
                        <a:rPr lang="zh-CN" altLang="en-US" sz="2000" kern="100" dirty="0">
                          <a:solidFill>
                            <a:srgbClr val="000000"/>
                          </a:solidFill>
                          <a:effectLst/>
                          <a:latin typeface="微软雅黑" panose="020B0503020204020204" pitchFamily="34" charset="-122"/>
                          <a:ea typeface="微软雅黑" panose="020B0503020204020204" pitchFamily="34" charset="-122"/>
                        </a:rPr>
                        <a:t>含聚乙二醇和电解质</a:t>
                      </a:r>
                      <a:r>
                        <a:rPr lang="en-US" sz="2000" kern="100" dirty="0">
                          <a:solidFill>
                            <a:srgbClr val="000000"/>
                          </a:solidFill>
                          <a:effectLst/>
                          <a:latin typeface="微软雅黑" panose="020B0503020204020204" pitchFamily="34" charset="-122"/>
                          <a:ea typeface="微软雅黑" panose="020B0503020204020204" pitchFamily="34" charset="-122"/>
                        </a:rPr>
                        <a:t>N=189</a:t>
                      </a:r>
                      <a:endParaRPr lang="zh-CN" sz="2000" kern="100" dirty="0">
                        <a:effectLst/>
                        <a:latin typeface="微软雅黑" panose="020B0503020204020204" pitchFamily="34" charset="-122"/>
                        <a:ea typeface="微软雅黑" panose="020B0503020204020204" pitchFamily="34" charset="-12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AE3F3"/>
                    </a:solidFill>
                  </a:tcPr>
                </a:tc>
              </a:tr>
              <a:tr h="265183">
                <a:tc>
                  <a:txBody>
                    <a:bodyPr/>
                    <a:lstStyle/>
                    <a:p>
                      <a:pPr algn="ctr"/>
                      <a:r>
                        <a:rPr lang="zh-CN" sz="2000" kern="100" dirty="0">
                          <a:solidFill>
                            <a:srgbClr val="000000"/>
                          </a:solidFill>
                          <a:effectLst/>
                          <a:latin typeface="微软雅黑" panose="020B0503020204020204" pitchFamily="34" charset="-122"/>
                          <a:ea typeface="微软雅黑" panose="020B0503020204020204" pitchFamily="34" charset="-122"/>
                        </a:rPr>
                        <a:t>整体感觉不适</a:t>
                      </a:r>
                      <a:endParaRPr lang="zh-CN" sz="2000" kern="100" dirty="0">
                        <a:effectLst/>
                        <a:latin typeface="微软雅黑" panose="020B0503020204020204" pitchFamily="34" charset="-122"/>
                        <a:ea typeface="微软雅黑" panose="020B0503020204020204" pitchFamily="34" charset="-12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ja-JP" sz="2000" kern="100" dirty="0">
                          <a:solidFill>
                            <a:srgbClr val="000000"/>
                          </a:solidFill>
                          <a:effectLst/>
                          <a:latin typeface="微软雅黑" panose="020B0503020204020204" pitchFamily="34" charset="-122"/>
                          <a:ea typeface="微软雅黑" panose="020B0503020204020204" pitchFamily="34" charset="-122"/>
                        </a:rPr>
                        <a:t>54%</a:t>
                      </a:r>
                      <a:endParaRPr lang="zh-CN" sz="2000" kern="100" dirty="0">
                        <a:effectLst/>
                        <a:latin typeface="微软雅黑" panose="020B0503020204020204" pitchFamily="34" charset="-122"/>
                        <a:ea typeface="微软雅黑" panose="020B0503020204020204" pitchFamily="34" charset="-12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2000" kern="100" dirty="0">
                          <a:solidFill>
                            <a:srgbClr val="000000"/>
                          </a:solidFill>
                          <a:effectLst/>
                          <a:latin typeface="微软雅黑" panose="020B0503020204020204" pitchFamily="34" charset="-122"/>
                          <a:ea typeface="微软雅黑" panose="020B0503020204020204" pitchFamily="34" charset="-122"/>
                        </a:rPr>
                        <a:t>67%</a:t>
                      </a:r>
                      <a:endParaRPr lang="zh-CN" sz="2000" kern="100" dirty="0">
                        <a:effectLst/>
                        <a:latin typeface="微软雅黑" panose="020B0503020204020204" pitchFamily="34" charset="-122"/>
                        <a:ea typeface="微软雅黑" panose="020B0503020204020204" pitchFamily="34" charset="-12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265183">
                <a:tc>
                  <a:txBody>
                    <a:bodyPr/>
                    <a:lstStyle/>
                    <a:p>
                      <a:pPr algn="ctr"/>
                      <a:r>
                        <a:rPr lang="zh-CN" sz="2000" kern="100" dirty="0">
                          <a:solidFill>
                            <a:srgbClr val="000000"/>
                          </a:solidFill>
                          <a:effectLst/>
                          <a:latin typeface="微软雅黑" panose="020B0503020204020204" pitchFamily="34" charset="-122"/>
                          <a:ea typeface="微软雅黑" panose="020B0503020204020204" pitchFamily="34" charset="-122"/>
                        </a:rPr>
                        <a:t>腹胀</a:t>
                      </a:r>
                      <a:endParaRPr lang="zh-CN" sz="2000" kern="100" dirty="0">
                        <a:effectLst/>
                        <a:latin typeface="微软雅黑" panose="020B0503020204020204" pitchFamily="34" charset="-122"/>
                        <a:ea typeface="微软雅黑" panose="020B0503020204020204" pitchFamily="34" charset="-12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ja-JP" sz="2000" kern="100" dirty="0">
                          <a:solidFill>
                            <a:srgbClr val="000000"/>
                          </a:solidFill>
                          <a:effectLst/>
                          <a:latin typeface="微软雅黑" panose="020B0503020204020204" pitchFamily="34" charset="-122"/>
                          <a:ea typeface="微软雅黑" panose="020B0503020204020204" pitchFamily="34" charset="-122"/>
                        </a:rPr>
                        <a:t>40%</a:t>
                      </a:r>
                      <a:endParaRPr lang="zh-CN" sz="2000" kern="100" dirty="0">
                        <a:effectLst/>
                        <a:latin typeface="微软雅黑" panose="020B0503020204020204" pitchFamily="34" charset="-122"/>
                        <a:ea typeface="微软雅黑" panose="020B0503020204020204" pitchFamily="34" charset="-12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2000" kern="100" dirty="0">
                          <a:solidFill>
                            <a:srgbClr val="000000"/>
                          </a:solidFill>
                          <a:effectLst/>
                          <a:latin typeface="微软雅黑" panose="020B0503020204020204" pitchFamily="34" charset="-122"/>
                          <a:ea typeface="微软雅黑" panose="020B0503020204020204" pitchFamily="34" charset="-122"/>
                        </a:rPr>
                        <a:t>52%</a:t>
                      </a:r>
                      <a:endParaRPr lang="zh-CN" sz="2000" kern="100" dirty="0">
                        <a:effectLst/>
                        <a:latin typeface="微软雅黑" panose="020B0503020204020204" pitchFamily="34" charset="-122"/>
                        <a:ea typeface="微软雅黑" panose="020B0503020204020204" pitchFamily="34" charset="-12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265183">
                <a:tc>
                  <a:txBody>
                    <a:bodyPr/>
                    <a:lstStyle/>
                    <a:p>
                      <a:pPr algn="ctr"/>
                      <a:r>
                        <a:rPr lang="zh-CN" sz="2000" kern="100" dirty="0">
                          <a:solidFill>
                            <a:srgbClr val="000000"/>
                          </a:solidFill>
                          <a:effectLst/>
                          <a:latin typeface="微软雅黑" panose="020B0503020204020204" pitchFamily="34" charset="-122"/>
                          <a:ea typeface="微软雅黑" panose="020B0503020204020204" pitchFamily="34" charset="-122"/>
                        </a:rPr>
                        <a:t>腹痛</a:t>
                      </a:r>
                      <a:endParaRPr lang="zh-CN" sz="2000" kern="100" dirty="0">
                        <a:effectLst/>
                        <a:latin typeface="微软雅黑" panose="020B0503020204020204" pitchFamily="34" charset="-122"/>
                        <a:ea typeface="微软雅黑" panose="020B0503020204020204" pitchFamily="34" charset="-12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ja-JP" sz="2000" kern="100" dirty="0">
                          <a:solidFill>
                            <a:srgbClr val="000000"/>
                          </a:solidFill>
                          <a:effectLst/>
                          <a:latin typeface="微软雅黑" panose="020B0503020204020204" pitchFamily="34" charset="-122"/>
                          <a:ea typeface="微软雅黑" panose="020B0503020204020204" pitchFamily="34" charset="-122"/>
                        </a:rPr>
                        <a:t>36%</a:t>
                      </a:r>
                      <a:endParaRPr lang="zh-CN" sz="2000" kern="100" dirty="0">
                        <a:effectLst/>
                        <a:latin typeface="微软雅黑" panose="020B0503020204020204" pitchFamily="34" charset="-122"/>
                        <a:ea typeface="微软雅黑" panose="020B0503020204020204" pitchFamily="34" charset="-12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2000" kern="100" dirty="0">
                          <a:solidFill>
                            <a:srgbClr val="000000"/>
                          </a:solidFill>
                          <a:effectLst/>
                          <a:latin typeface="微软雅黑" panose="020B0503020204020204" pitchFamily="34" charset="-122"/>
                          <a:ea typeface="微软雅黑" panose="020B0503020204020204" pitchFamily="34" charset="-122"/>
                        </a:rPr>
                        <a:t>43%</a:t>
                      </a:r>
                      <a:endParaRPr lang="zh-CN" sz="2000" kern="100" dirty="0">
                        <a:effectLst/>
                        <a:latin typeface="微软雅黑" panose="020B0503020204020204" pitchFamily="34" charset="-122"/>
                        <a:ea typeface="微软雅黑" panose="020B0503020204020204" pitchFamily="34" charset="-12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left)">
                                      <p:cBhvr>
                                        <p:cTn id="1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a:spLocks noChangeArrowheads="1"/>
          </p:cNvSpPr>
          <p:nvPr/>
        </p:nvSpPr>
        <p:spPr bwMode="auto">
          <a:xfrm>
            <a:off x="1868013" y="344190"/>
            <a:ext cx="4546600" cy="658813"/>
          </a:xfrm>
          <a:prstGeom prst="rect">
            <a:avLst/>
          </a:prstGeom>
          <a:solidFill>
            <a:schemeClr val="bg1">
              <a:lumMod val="95000"/>
            </a:schemeClr>
          </a:solid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3600" b="1" dirty="0">
                <a:solidFill>
                  <a:srgbClr val="3959B9"/>
                </a:solidFill>
                <a:latin typeface="微软雅黑" panose="020B0503020204020204" pitchFamily="34" charset="-122"/>
                <a:ea typeface="微软雅黑" panose="020B0503020204020204" pitchFamily="34" charset="-122"/>
              </a:rPr>
              <a:t>有效性</a:t>
            </a:r>
            <a:endParaRPr lang="zh-CN" altLang="en-US" sz="3600" b="1" dirty="0">
              <a:solidFill>
                <a:srgbClr val="3959B9"/>
              </a:solidFill>
              <a:latin typeface="微软雅黑" panose="020B0503020204020204" pitchFamily="34" charset="-122"/>
              <a:ea typeface="微软雅黑" panose="020B0503020204020204" pitchFamily="34" charset="-122"/>
            </a:endParaRPr>
          </a:p>
        </p:txBody>
      </p:sp>
      <p:sp>
        <p:nvSpPr>
          <p:cNvPr id="23" name="文本框 22"/>
          <p:cNvSpPr txBox="1">
            <a:spLocks noChangeArrowheads="1"/>
          </p:cNvSpPr>
          <p:nvPr/>
        </p:nvSpPr>
        <p:spPr bwMode="auto">
          <a:xfrm>
            <a:off x="810435" y="986493"/>
            <a:ext cx="10970866" cy="2491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50000"/>
              </a:lnSpc>
            </a:pPr>
            <a:r>
              <a:rPr lang="zh-CN" altLang="en-US" sz="2000" b="1" dirty="0">
                <a:solidFill>
                  <a:srgbClr val="002060"/>
                </a:solidFill>
                <a:latin typeface="微软雅黑" panose="020B0503020204020204" pitchFamily="34" charset="-122"/>
                <a:ea typeface="微软雅黑" panose="020B0503020204020204" pitchFamily="34" charset="-122"/>
              </a:rPr>
              <a:t>与对照药品疗效方面优势：</a:t>
            </a:r>
            <a:r>
              <a:rPr lang="zh-CN" altLang="en-US" sz="2400" b="1" dirty="0">
                <a:solidFill>
                  <a:srgbClr val="C00000"/>
                </a:solidFill>
                <a:latin typeface="微软雅黑" panose="020B0503020204020204" pitchFamily="34" charset="-122"/>
                <a:ea typeface="微软雅黑" panose="020B0503020204020204" pitchFamily="34" charset="-122"/>
              </a:rPr>
              <a:t>肠道清洁评分、清晰度高于对照组。</a:t>
            </a:r>
            <a:endParaRPr lang="en-US" altLang="zh-CN" sz="2000" b="1" dirty="0">
              <a:solidFill>
                <a:srgbClr val="002060"/>
              </a:solidFill>
              <a:latin typeface="微软雅黑" panose="020B0503020204020204" pitchFamily="34" charset="-122"/>
              <a:ea typeface="微软雅黑" panose="020B0503020204020204" pitchFamily="34" charset="-122"/>
            </a:endParaRPr>
          </a:p>
          <a:p>
            <a:pPr eaLnBrk="1" hangingPunct="1">
              <a:lnSpc>
                <a:spcPct val="150000"/>
              </a:lnSpc>
            </a:pP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硫酸镁钠钾口服液浓溶液临床试验报告</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显示，与对照药复方聚乙二醇电解质散相比：</a:t>
            </a:r>
            <a:endParaRPr lang="en-US" altLang="zh-CN" sz="2000" dirty="0">
              <a:latin typeface="微软雅黑" panose="020B0503020204020204" pitchFamily="34" charset="-122"/>
              <a:ea typeface="微软雅黑" panose="020B0503020204020204" pitchFamily="34" charset="-122"/>
            </a:endParaRPr>
          </a:p>
          <a:p>
            <a:pPr eaLnBrk="1" hangingPunct="1">
              <a:lnSpc>
                <a:spcPct val="150000"/>
              </a:lnSpc>
            </a:pPr>
            <a:r>
              <a:rPr lang="zh-CN" altLang="en-US" sz="2000"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1</a:t>
            </a:r>
            <a:r>
              <a:rPr lang="zh-CN" altLang="en-US" sz="2000" dirty="0">
                <a:latin typeface="微软雅黑" panose="020B0503020204020204" pitchFamily="34" charset="-122"/>
                <a:ea typeface="微软雅黑" panose="020B0503020204020204" pitchFamily="34" charset="-122"/>
              </a:rPr>
              <a:t>）在肠道清洁成功率方面，硫酸镁钠钾总有效率与对照药品相当，</a:t>
            </a:r>
            <a:r>
              <a:rPr lang="zh-CN" altLang="en-US" sz="2000" dirty="0">
                <a:latin typeface="微软雅黑" panose="020B0503020204020204" pitchFamily="34" charset="-122"/>
                <a:ea typeface="微软雅黑" panose="020B0503020204020204" pitchFamily="34" charset="-122"/>
                <a:sym typeface="+mn-ea"/>
              </a:rPr>
              <a:t>对于结肠各段的清洁评分均高于对照组（</a:t>
            </a:r>
            <a:r>
              <a:rPr lang="en-US" altLang="zh-CN" sz="2000" dirty="0">
                <a:latin typeface="微软雅黑" panose="020B0503020204020204" pitchFamily="34" charset="-122"/>
                <a:ea typeface="微软雅黑" panose="020B0503020204020204" pitchFamily="34" charset="-122"/>
                <a:sym typeface="+mn-ea"/>
              </a:rPr>
              <a:t>P</a:t>
            </a:r>
            <a:r>
              <a:rPr lang="zh-CN" altLang="en-US" sz="2000" dirty="0">
                <a:latin typeface="微软雅黑" panose="020B0503020204020204" pitchFamily="34" charset="-122"/>
                <a:ea typeface="微软雅黑" panose="020B0503020204020204" pitchFamily="34" charset="-122"/>
                <a:sym typeface="+mn-ea"/>
              </a:rPr>
              <a:t>＜</a:t>
            </a:r>
            <a:r>
              <a:rPr lang="en-US" altLang="zh-CN" sz="2000" dirty="0">
                <a:latin typeface="微软雅黑" panose="020B0503020204020204" pitchFamily="34" charset="-122"/>
                <a:ea typeface="微软雅黑" panose="020B0503020204020204" pitchFamily="34" charset="-122"/>
                <a:sym typeface="+mn-ea"/>
              </a:rPr>
              <a:t>0.05</a:t>
            </a:r>
            <a:r>
              <a:rPr lang="zh-CN" altLang="en-US" sz="2000" dirty="0">
                <a:latin typeface="微软雅黑" panose="020B0503020204020204" pitchFamily="34" charset="-122"/>
                <a:ea typeface="微软雅黑" panose="020B0503020204020204" pitchFamily="34" charset="-122"/>
                <a:sym typeface="+mn-ea"/>
              </a:rPr>
              <a:t>）</a:t>
            </a:r>
            <a:r>
              <a:rPr lang="zh-CN" altLang="en-US" sz="2000" dirty="0">
                <a:latin typeface="微软雅黑" panose="020B0503020204020204" pitchFamily="34" charset="-122"/>
                <a:ea typeface="微软雅黑" panose="020B0503020204020204" pitchFamily="34" charset="-122"/>
              </a:rPr>
              <a:t>；</a:t>
            </a:r>
            <a:endParaRPr lang="en-US" altLang="zh-CN" sz="2000" dirty="0">
              <a:latin typeface="微软雅黑" panose="020B0503020204020204" pitchFamily="34" charset="-122"/>
              <a:ea typeface="微软雅黑" panose="020B0503020204020204" pitchFamily="34" charset="-122"/>
            </a:endParaRPr>
          </a:p>
          <a:p>
            <a:pPr eaLnBrk="1" hangingPunct="1">
              <a:lnSpc>
                <a:spcPct val="150000"/>
              </a:lnSpc>
            </a:pPr>
            <a:r>
              <a:rPr lang="zh-CN" altLang="en-US" sz="2000"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2</a:t>
            </a:r>
            <a:r>
              <a:rPr lang="zh-CN" altLang="en-US" sz="2000" dirty="0">
                <a:latin typeface="微软雅黑" panose="020B0503020204020204" pitchFamily="34" charset="-122"/>
                <a:ea typeface="微软雅黑" panose="020B0503020204020204" pitchFamily="34" charset="-122"/>
              </a:rPr>
              <a:t>）硫酸镁钠钾口服用浓溶液结肠镜下试验组患者肠腔的气泡明显少于对照组（</a:t>
            </a:r>
            <a:r>
              <a:rPr lang="en-US" altLang="zh-CN" sz="2000" dirty="0">
                <a:latin typeface="微软雅黑" panose="020B0503020204020204" pitchFamily="34" charset="-122"/>
                <a:ea typeface="微软雅黑" panose="020B0503020204020204" pitchFamily="34" charset="-122"/>
              </a:rPr>
              <a:t> P</a:t>
            </a:r>
            <a:r>
              <a:rPr lang="zh-CN" altLang="en-US" sz="2000"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0.05 </a:t>
            </a:r>
            <a:r>
              <a:rPr lang="zh-CN" altLang="en-US" sz="2000" dirty="0">
                <a:latin typeface="微软雅黑" panose="020B0503020204020204" pitchFamily="34" charset="-122"/>
                <a:ea typeface="微软雅黑" panose="020B0503020204020204" pitchFamily="34" charset="-122"/>
              </a:rPr>
              <a:t>）。</a:t>
            </a:r>
            <a:endParaRPr lang="en-US" altLang="zh-CN" sz="2000" dirty="0">
              <a:latin typeface="微软雅黑" panose="020B0503020204020204" pitchFamily="34" charset="-122"/>
              <a:ea typeface="微软雅黑" panose="020B0503020204020204" pitchFamily="34" charset="-122"/>
            </a:endParaRPr>
          </a:p>
        </p:txBody>
      </p:sp>
      <p:sp>
        <p:nvSpPr>
          <p:cNvPr id="8" name="流程图: 终止 7"/>
          <p:cNvSpPr/>
          <p:nvPr/>
        </p:nvSpPr>
        <p:spPr>
          <a:xfrm>
            <a:off x="-606713" y="270952"/>
            <a:ext cx="2283114" cy="762531"/>
          </a:xfrm>
          <a:prstGeom prst="flowChartTerminator">
            <a:avLst/>
          </a:prstGeom>
          <a:solidFill>
            <a:srgbClr val="3959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latin typeface="微软雅黑" panose="020B0503020204020204" pitchFamily="34" charset="-122"/>
                <a:ea typeface="微软雅黑" panose="020B0503020204020204" pitchFamily="34" charset="-122"/>
              </a:rPr>
              <a:t>   03</a:t>
            </a:r>
            <a:endParaRPr lang="zh-CN" altLang="en-US" sz="4400" b="1" dirty="0">
              <a:latin typeface="微软雅黑" panose="020B0503020204020204" pitchFamily="34" charset="-122"/>
              <a:ea typeface="微软雅黑" panose="020B0503020204020204" pitchFamily="34" charset="-122"/>
            </a:endParaRPr>
          </a:p>
        </p:txBody>
      </p:sp>
      <p:pic>
        <p:nvPicPr>
          <p:cNvPr id="9" name="图片 8"/>
          <p:cNvPicPr>
            <a:picLocks noChangeAspect="1"/>
          </p:cNvPicPr>
          <p:nvPr/>
        </p:nvPicPr>
        <p:blipFill>
          <a:blip r:embed="rId1"/>
          <a:stretch>
            <a:fillRect/>
          </a:stretch>
        </p:blipFill>
        <p:spPr>
          <a:xfrm>
            <a:off x="1520829" y="3478235"/>
            <a:ext cx="9549279" cy="2883023"/>
          </a:xfrm>
          <a:prstGeom prst="rect">
            <a:avLst/>
          </a:prstGeom>
          <a:ln>
            <a:solidFill>
              <a:schemeClr val="bg1"/>
            </a:solidFill>
          </a:ln>
        </p:spPr>
      </p:pic>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left)">
                                      <p:cBhvr>
                                        <p:cTn id="1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a:spLocks noChangeArrowheads="1"/>
          </p:cNvSpPr>
          <p:nvPr/>
        </p:nvSpPr>
        <p:spPr bwMode="auto">
          <a:xfrm>
            <a:off x="1868013" y="344190"/>
            <a:ext cx="4546600" cy="658813"/>
          </a:xfrm>
          <a:prstGeom prst="rect">
            <a:avLst/>
          </a:prstGeom>
          <a:solidFill>
            <a:schemeClr val="bg1">
              <a:lumMod val="95000"/>
            </a:schemeClr>
          </a:solid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3600" b="1" dirty="0">
                <a:solidFill>
                  <a:srgbClr val="3959B9"/>
                </a:solidFill>
                <a:latin typeface="微软雅黑" panose="020B0503020204020204" pitchFamily="34" charset="-122"/>
                <a:ea typeface="微软雅黑" panose="020B0503020204020204" pitchFamily="34" charset="-122"/>
              </a:rPr>
              <a:t>有效性</a:t>
            </a:r>
            <a:endParaRPr lang="zh-CN" altLang="en-US" sz="3600" b="1" dirty="0">
              <a:solidFill>
                <a:srgbClr val="3959B9"/>
              </a:solidFill>
              <a:latin typeface="微软雅黑" panose="020B0503020204020204" pitchFamily="34" charset="-122"/>
              <a:ea typeface="微软雅黑" panose="020B0503020204020204" pitchFamily="34" charset="-122"/>
            </a:endParaRPr>
          </a:p>
        </p:txBody>
      </p:sp>
      <p:sp>
        <p:nvSpPr>
          <p:cNvPr id="23" name="文本框 22"/>
          <p:cNvSpPr txBox="1">
            <a:spLocks noChangeArrowheads="1"/>
          </p:cNvSpPr>
          <p:nvPr/>
        </p:nvSpPr>
        <p:spPr bwMode="auto">
          <a:xfrm>
            <a:off x="929180" y="1203857"/>
            <a:ext cx="10970866" cy="1706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50000"/>
              </a:lnSpc>
            </a:pPr>
            <a:r>
              <a:rPr lang="zh-CN" altLang="en-US" sz="2400" b="1" dirty="0">
                <a:solidFill>
                  <a:srgbClr val="002060"/>
                </a:solidFill>
                <a:latin typeface="微软雅黑" panose="020B0503020204020204" pitchFamily="34" charset="-122"/>
                <a:ea typeface="微软雅黑" panose="020B0503020204020204" pitchFamily="34" charset="-122"/>
              </a:rPr>
              <a:t>临床指南</a:t>
            </a:r>
            <a:r>
              <a:rPr lang="en-US" altLang="zh-CN" sz="2400" b="1" dirty="0">
                <a:solidFill>
                  <a:srgbClr val="002060"/>
                </a:solidFill>
                <a:latin typeface="微软雅黑" panose="020B0503020204020204" pitchFamily="34" charset="-122"/>
                <a:ea typeface="微软雅黑" panose="020B0503020204020204" pitchFamily="34" charset="-122"/>
              </a:rPr>
              <a:t>/</a:t>
            </a:r>
            <a:r>
              <a:rPr lang="zh-CN" altLang="en-US" sz="2400" b="1" dirty="0">
                <a:solidFill>
                  <a:srgbClr val="002060"/>
                </a:solidFill>
                <a:latin typeface="微软雅黑" panose="020B0503020204020204" pitchFamily="34" charset="-122"/>
                <a:ea typeface="微软雅黑" panose="020B0503020204020204" pitchFamily="34" charset="-122"/>
              </a:rPr>
              <a:t>诊疗规范推荐：</a:t>
            </a:r>
            <a:endParaRPr lang="en-US" altLang="zh-CN" sz="2400" b="1" dirty="0">
              <a:solidFill>
                <a:srgbClr val="002060"/>
              </a:solidFill>
              <a:latin typeface="微软雅黑" panose="020B0503020204020204" pitchFamily="34" charset="-122"/>
              <a:ea typeface="微软雅黑" panose="020B0503020204020204" pitchFamily="34" charset="-122"/>
            </a:endParaRPr>
          </a:p>
          <a:p>
            <a:pPr eaLnBrk="1" hangingPunct="1">
              <a:lnSpc>
                <a:spcPct val="150000"/>
              </a:lnSpc>
            </a:pPr>
            <a:r>
              <a:rPr lang="en-US" altLang="zh-CN" sz="2000" dirty="0">
                <a:solidFill>
                  <a:prstClr val="black"/>
                </a:solidFill>
                <a:latin typeface="微软雅黑" panose="020B0503020204020204" pitchFamily="34" charset="-122"/>
                <a:ea typeface="微软雅黑" panose="020B0503020204020204" pitchFamily="34" charset="-122"/>
              </a:rPr>
              <a:t>2019</a:t>
            </a:r>
            <a:r>
              <a:rPr lang="zh-CN" altLang="en-US" sz="2000" dirty="0">
                <a:solidFill>
                  <a:prstClr val="black"/>
                </a:solidFill>
                <a:latin typeface="微软雅黑" panose="020B0503020204020204" pitchFamily="34" charset="-122"/>
                <a:ea typeface="微软雅黑" panose="020B0503020204020204" pitchFamily="34" charset="-122"/>
              </a:rPr>
              <a:t>年</a:t>
            </a:r>
            <a:r>
              <a:rPr lang="zh-CN" altLang="en-US" sz="2400" b="1" dirty="0">
                <a:solidFill>
                  <a:srgbClr val="C00000"/>
                </a:solidFill>
                <a:latin typeface="微软雅黑" panose="020B0503020204020204" pitchFamily="34" charset="-122"/>
                <a:ea typeface="微软雅黑" panose="020B0503020204020204" pitchFamily="34" charset="-122"/>
              </a:rPr>
              <a:t>欧洲胃肠内镜协会（</a:t>
            </a:r>
            <a:r>
              <a:rPr lang="en-US" altLang="zh-CN" sz="2400" b="1" dirty="0">
                <a:solidFill>
                  <a:srgbClr val="C00000"/>
                </a:solidFill>
                <a:latin typeface="微软雅黑" panose="020B0503020204020204" pitchFamily="34" charset="-122"/>
                <a:ea typeface="微软雅黑" panose="020B0503020204020204" pitchFamily="34" charset="-122"/>
              </a:rPr>
              <a:t>ESGE</a:t>
            </a:r>
            <a:r>
              <a:rPr lang="zh-CN" altLang="en-US" sz="2400" b="1" dirty="0">
                <a:solidFill>
                  <a:srgbClr val="C00000"/>
                </a:solidFill>
                <a:latin typeface="微软雅黑" panose="020B0503020204020204" pitchFamily="34" charset="-122"/>
                <a:ea typeface="微软雅黑" panose="020B0503020204020204" pitchFamily="34" charset="-122"/>
              </a:rPr>
              <a:t>）</a:t>
            </a:r>
            <a:r>
              <a:rPr lang="zh-CN" altLang="en-US" sz="2000" dirty="0">
                <a:solidFill>
                  <a:prstClr val="black"/>
                </a:solidFill>
                <a:latin typeface="微软雅黑" panose="020B0503020204020204" pitchFamily="34" charset="-122"/>
                <a:ea typeface="微软雅黑" panose="020B0503020204020204" pitchFamily="34" charset="-122"/>
              </a:rPr>
              <a:t>和 </a:t>
            </a:r>
            <a:r>
              <a:rPr lang="en-US" altLang="zh-CN" sz="2000" dirty="0">
                <a:solidFill>
                  <a:prstClr val="black"/>
                </a:solidFill>
                <a:latin typeface="微软雅黑" panose="020B0503020204020204" pitchFamily="34" charset="-122"/>
                <a:ea typeface="微软雅黑" panose="020B0503020204020204" pitchFamily="34" charset="-122"/>
              </a:rPr>
              <a:t>2015</a:t>
            </a:r>
            <a:r>
              <a:rPr lang="zh-CN" altLang="en-US" sz="2000" dirty="0">
                <a:solidFill>
                  <a:prstClr val="black"/>
                </a:solidFill>
                <a:latin typeface="微软雅黑" panose="020B0503020204020204" pitchFamily="34" charset="-122"/>
                <a:ea typeface="微软雅黑" panose="020B0503020204020204" pitchFamily="34" charset="-122"/>
              </a:rPr>
              <a:t>年</a:t>
            </a:r>
            <a:r>
              <a:rPr lang="zh-CN" altLang="en-US" sz="2400" b="1" dirty="0">
                <a:solidFill>
                  <a:srgbClr val="C00000"/>
                </a:solidFill>
                <a:latin typeface="微软雅黑" panose="020B0503020204020204" pitchFamily="34" charset="-122"/>
                <a:ea typeface="微软雅黑" panose="020B0503020204020204" pitchFamily="34" charset="-122"/>
              </a:rPr>
              <a:t>美国胃肠内镜协会（ASGE）</a:t>
            </a:r>
            <a:r>
              <a:rPr lang="zh-CN" altLang="en-US" sz="2000" dirty="0">
                <a:solidFill>
                  <a:prstClr val="black"/>
                </a:solidFill>
                <a:latin typeface="微软雅黑" panose="020B0503020204020204" pitchFamily="34" charset="-122"/>
                <a:ea typeface="微软雅黑" panose="020B0503020204020204" pitchFamily="34" charset="-122"/>
              </a:rPr>
              <a:t>结肠镜检查前肠道准备</a:t>
            </a:r>
            <a:r>
              <a:rPr lang="zh-CN" altLang="en-US" sz="2000">
                <a:solidFill>
                  <a:prstClr val="black"/>
                </a:solidFill>
                <a:latin typeface="微软雅黑" panose="020B0503020204020204" pitchFamily="34" charset="-122"/>
                <a:ea typeface="微软雅黑" panose="020B0503020204020204" pitchFamily="34" charset="-122"/>
              </a:rPr>
              <a:t>指南推荐</a:t>
            </a:r>
            <a:r>
              <a:rPr lang="en-US" altLang="zh-CN" sz="2000">
                <a:solidFill>
                  <a:prstClr val="black"/>
                </a:solidFill>
                <a:latin typeface="微软雅黑" panose="020B0503020204020204" pitchFamily="34" charset="-122"/>
                <a:ea typeface="微软雅黑" panose="020B0503020204020204" pitchFamily="34" charset="-122"/>
              </a:rPr>
              <a:t>——</a:t>
            </a:r>
            <a:r>
              <a:rPr lang="zh-CN" altLang="en-US" sz="2200" b="1" dirty="0">
                <a:solidFill>
                  <a:srgbClr val="C00000"/>
                </a:solidFill>
                <a:latin typeface="微软雅黑" panose="020B0503020204020204" pitchFamily="34" charset="-122"/>
                <a:ea typeface="微软雅黑" panose="020B0503020204020204" pitchFamily="34" charset="-122"/>
              </a:rPr>
              <a:t>硫酸镁钠钾口服用浓溶液。</a:t>
            </a:r>
            <a:endParaRPr lang="en-US" altLang="zh-CN" sz="2000" b="1" dirty="0">
              <a:solidFill>
                <a:schemeClr val="accent1">
                  <a:lumMod val="75000"/>
                </a:schemeClr>
              </a:solidFill>
              <a:latin typeface="微软雅黑" panose="020B0503020204020204" pitchFamily="34" charset="-122"/>
              <a:ea typeface="微软雅黑" panose="020B0503020204020204" pitchFamily="34" charset="-122"/>
            </a:endParaRPr>
          </a:p>
        </p:txBody>
      </p:sp>
      <p:sp>
        <p:nvSpPr>
          <p:cNvPr id="8" name="流程图: 终止 7"/>
          <p:cNvSpPr/>
          <p:nvPr/>
        </p:nvSpPr>
        <p:spPr>
          <a:xfrm>
            <a:off x="-606713" y="270952"/>
            <a:ext cx="2283114" cy="762531"/>
          </a:xfrm>
          <a:prstGeom prst="flowChartTerminator">
            <a:avLst/>
          </a:prstGeom>
          <a:solidFill>
            <a:srgbClr val="3959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latin typeface="微软雅黑" panose="020B0503020204020204" pitchFamily="34" charset="-122"/>
                <a:ea typeface="微软雅黑" panose="020B0503020204020204" pitchFamily="34" charset="-122"/>
              </a:rPr>
              <a:t>   03</a:t>
            </a:r>
            <a:endParaRPr lang="zh-CN" altLang="en-US" sz="4400" b="1" dirty="0">
              <a:latin typeface="微软雅黑" panose="020B0503020204020204" pitchFamily="34" charset="-122"/>
              <a:ea typeface="微软雅黑" panose="020B0503020204020204" pitchFamily="34" charset="-122"/>
            </a:endParaRPr>
          </a:p>
        </p:txBody>
      </p:sp>
      <p:grpSp>
        <p:nvGrpSpPr>
          <p:cNvPr id="6" name="组合 5"/>
          <p:cNvGrpSpPr/>
          <p:nvPr/>
        </p:nvGrpSpPr>
        <p:grpSpPr>
          <a:xfrm>
            <a:off x="929180" y="3239221"/>
            <a:ext cx="4954709" cy="3041536"/>
            <a:chOff x="764643" y="693507"/>
            <a:chExt cx="4616982" cy="2575220"/>
          </a:xfrm>
        </p:grpSpPr>
        <p:pic>
          <p:nvPicPr>
            <p:cNvPr id="7" name="图片 6"/>
            <p:cNvPicPr>
              <a:picLocks noChangeAspect="1"/>
            </p:cNvPicPr>
            <p:nvPr/>
          </p:nvPicPr>
          <p:blipFill>
            <a:blip r:embed="rId1"/>
            <a:stretch>
              <a:fillRect/>
            </a:stretch>
          </p:blipFill>
          <p:spPr>
            <a:xfrm>
              <a:off x="764643" y="693507"/>
              <a:ext cx="4616982" cy="2195437"/>
            </a:xfrm>
            <a:prstGeom prst="rect">
              <a:avLst/>
            </a:prstGeom>
            <a:ln w="19050">
              <a:solidFill>
                <a:schemeClr val="accent1">
                  <a:lumMod val="50000"/>
                </a:schemeClr>
              </a:solidFill>
            </a:ln>
          </p:spPr>
        </p:pic>
        <p:sp>
          <p:nvSpPr>
            <p:cNvPr id="10" name="文本框 9"/>
            <p:cNvSpPr txBox="1"/>
            <p:nvPr/>
          </p:nvSpPr>
          <p:spPr>
            <a:xfrm>
              <a:off x="764643" y="2930173"/>
              <a:ext cx="4616982" cy="338554"/>
            </a:xfrm>
            <a:prstGeom prst="rect">
              <a:avLst/>
            </a:prstGeom>
            <a:noFill/>
          </p:spPr>
          <p:txBody>
            <a:bodyPr wrap="square">
              <a:spAutoFit/>
            </a:bodyPr>
            <a:lstStyle/>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mn-cs"/>
                </a:rPr>
                <a:t>欧洲指南 </a:t>
              </a:r>
              <a:r>
                <a:rPr lang="en-US" altLang="zh-CN" sz="1600" dirty="0">
                  <a:solidFill>
                    <a:schemeClr val="accent1">
                      <a:lumMod val="50000"/>
                    </a:schemeClr>
                  </a:solidFill>
                  <a:latin typeface="微软雅黑" panose="020B0503020204020204" pitchFamily="34" charset="-122"/>
                  <a:ea typeface="微软雅黑" panose="020B0503020204020204" pitchFamily="34" charset="-122"/>
                  <a:cs typeface="+mn-cs"/>
                </a:rPr>
                <a:t>Endoscopy 2019; 51: 775–794</a:t>
              </a:r>
              <a:endParaRPr lang="zh-CN" altLang="en-US" sz="1600" dirty="0">
                <a:solidFill>
                  <a:schemeClr val="accent1">
                    <a:lumMod val="50000"/>
                  </a:schemeClr>
                </a:solidFill>
              </a:endParaRPr>
            </a:p>
          </p:txBody>
        </p:sp>
      </p:grpSp>
      <p:grpSp>
        <p:nvGrpSpPr>
          <p:cNvPr id="11" name="组合 10"/>
          <p:cNvGrpSpPr/>
          <p:nvPr/>
        </p:nvGrpSpPr>
        <p:grpSpPr>
          <a:xfrm>
            <a:off x="6265878" y="3267824"/>
            <a:ext cx="5407962" cy="3245986"/>
            <a:chOff x="5794412" y="1064770"/>
            <a:chExt cx="4855354" cy="2797861"/>
          </a:xfrm>
        </p:grpSpPr>
        <p:pic>
          <p:nvPicPr>
            <p:cNvPr id="12" name="图片 11"/>
            <p:cNvPicPr preferRelativeResize="0"/>
            <p:nvPr/>
          </p:nvPicPr>
          <p:blipFill>
            <a:blip r:embed="rId2"/>
            <a:stretch>
              <a:fillRect/>
            </a:stretch>
          </p:blipFill>
          <p:spPr>
            <a:xfrm>
              <a:off x="5877089" y="1064770"/>
              <a:ext cx="4690001" cy="2195436"/>
            </a:xfrm>
            <a:prstGeom prst="rect">
              <a:avLst/>
            </a:prstGeom>
            <a:ln w="19050">
              <a:solidFill>
                <a:schemeClr val="accent1">
                  <a:lumMod val="50000"/>
                </a:schemeClr>
              </a:solidFill>
            </a:ln>
          </p:spPr>
        </p:pic>
        <p:sp>
          <p:nvSpPr>
            <p:cNvPr id="13" name="文本框 12"/>
            <p:cNvSpPr txBox="1"/>
            <p:nvPr/>
          </p:nvSpPr>
          <p:spPr>
            <a:xfrm>
              <a:off x="5794412" y="3277856"/>
              <a:ext cx="4855354" cy="584775"/>
            </a:xfrm>
            <a:prstGeom prst="rect">
              <a:avLst/>
            </a:prstGeom>
            <a:noFill/>
          </p:spPr>
          <p:txBody>
            <a:bodyPr wrap="square">
              <a:spAutoFit/>
            </a:bodyPr>
            <a:lstStyle/>
            <a:p>
              <a:pPr algn="ctr"/>
              <a:r>
                <a:rPr lang="zh-CN" altLang="en-US" sz="1600" dirty="0">
                  <a:solidFill>
                    <a:schemeClr val="accent1">
                      <a:lumMod val="50000"/>
                    </a:schemeClr>
                  </a:solidFill>
                  <a:latin typeface="微软雅黑" panose="020B0503020204020204" pitchFamily="34" charset="-122"/>
                  <a:ea typeface="微软雅黑" panose="020B0503020204020204" pitchFamily="34" charset="-122"/>
                  <a:cs typeface="+mn-cs"/>
                </a:rPr>
                <a:t>美国指南 </a:t>
              </a:r>
              <a:r>
                <a:rPr lang="en-US" altLang="zh-CN" sz="1600" dirty="0">
                  <a:solidFill>
                    <a:schemeClr val="accent1">
                      <a:lumMod val="50000"/>
                    </a:schemeClr>
                  </a:solidFill>
                  <a:latin typeface="微软雅黑" panose="020B0503020204020204" pitchFamily="34" charset="-122"/>
                  <a:ea typeface="微软雅黑" panose="020B0503020204020204" pitchFamily="34" charset="-122"/>
                  <a:cs typeface="+mn-cs"/>
                </a:rPr>
                <a:t>GASTROINTESTINAL ENDOSCOPY  </a:t>
              </a:r>
              <a:r>
                <a:rPr lang="pt-BR" altLang="zh-CN" sz="1600" dirty="0">
                  <a:solidFill>
                    <a:schemeClr val="accent1">
                      <a:lumMod val="50000"/>
                    </a:schemeClr>
                  </a:solidFill>
                  <a:latin typeface="微软雅黑" panose="020B0503020204020204" pitchFamily="34" charset="-122"/>
                  <a:ea typeface="微软雅黑" panose="020B0503020204020204" pitchFamily="34" charset="-122"/>
                  <a:cs typeface="+mn-cs"/>
                </a:rPr>
                <a:t>Volume 81, No. 4 : 2015 </a:t>
              </a:r>
              <a:endParaRPr lang="zh-CN" altLang="en-US" sz="1600" dirty="0">
                <a:solidFill>
                  <a:schemeClr val="accent1">
                    <a:lumMod val="50000"/>
                  </a:schemeClr>
                </a:solidFill>
              </a:endParaRPr>
            </a:p>
          </p:txBody>
        </p:sp>
      </p:gr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left)">
                                      <p:cBhvr>
                                        <p:cTn id="1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a:spLocks noChangeArrowheads="1"/>
          </p:cNvSpPr>
          <p:nvPr/>
        </p:nvSpPr>
        <p:spPr bwMode="auto">
          <a:xfrm>
            <a:off x="1868013" y="344190"/>
            <a:ext cx="4546600" cy="658813"/>
          </a:xfrm>
          <a:prstGeom prst="rect">
            <a:avLst/>
          </a:prstGeom>
          <a:solidFill>
            <a:schemeClr val="bg1">
              <a:lumMod val="95000"/>
            </a:schemeClr>
          </a:solid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3600" b="1" dirty="0">
                <a:solidFill>
                  <a:srgbClr val="3959B9"/>
                </a:solidFill>
                <a:latin typeface="微软雅黑" panose="020B0503020204020204" pitchFamily="34" charset="-122"/>
                <a:ea typeface="微软雅黑" panose="020B0503020204020204" pitchFamily="34" charset="-122"/>
              </a:rPr>
              <a:t>创新性</a:t>
            </a:r>
            <a:endParaRPr lang="zh-CN" altLang="en-US" sz="3600" b="1" dirty="0">
              <a:solidFill>
                <a:srgbClr val="3959B9"/>
              </a:solidFill>
              <a:latin typeface="微软雅黑" panose="020B0503020204020204" pitchFamily="34" charset="-122"/>
              <a:ea typeface="微软雅黑" panose="020B0503020204020204" pitchFamily="34" charset="-122"/>
            </a:endParaRPr>
          </a:p>
        </p:txBody>
      </p:sp>
      <p:sp>
        <p:nvSpPr>
          <p:cNvPr id="8" name="流程图: 终止 7"/>
          <p:cNvSpPr/>
          <p:nvPr/>
        </p:nvSpPr>
        <p:spPr>
          <a:xfrm>
            <a:off x="-606713" y="270952"/>
            <a:ext cx="2283114" cy="762531"/>
          </a:xfrm>
          <a:prstGeom prst="flowChartTerminator">
            <a:avLst/>
          </a:prstGeom>
          <a:solidFill>
            <a:srgbClr val="3959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latin typeface="微软雅黑" panose="020B0503020204020204" pitchFamily="34" charset="-122"/>
                <a:ea typeface="微软雅黑" panose="020B0503020204020204" pitchFamily="34" charset="-122"/>
              </a:rPr>
              <a:t>   04</a:t>
            </a:r>
            <a:endParaRPr lang="zh-CN" altLang="en-US" sz="4400" b="1" dirty="0">
              <a:latin typeface="微软雅黑" panose="020B0503020204020204" pitchFamily="34" charset="-122"/>
              <a:ea typeface="微软雅黑" panose="020B0503020204020204" pitchFamily="34" charset="-122"/>
            </a:endParaRPr>
          </a:p>
        </p:txBody>
      </p:sp>
      <p:sp>
        <p:nvSpPr>
          <p:cNvPr id="6" name="文本框 5"/>
          <p:cNvSpPr txBox="1">
            <a:spLocks noChangeArrowheads="1"/>
          </p:cNvSpPr>
          <p:nvPr/>
        </p:nvSpPr>
        <p:spPr bwMode="auto">
          <a:xfrm>
            <a:off x="822961" y="1387535"/>
            <a:ext cx="10952480"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150000"/>
              </a:lnSpc>
            </a:pPr>
            <a:r>
              <a:rPr lang="zh-CN" altLang="en-US" sz="2000" b="1" dirty="0">
                <a:solidFill>
                  <a:srgbClr val="002060"/>
                </a:solidFill>
                <a:latin typeface="微软雅黑" panose="020B0503020204020204" pitchFamily="34" charset="-122"/>
                <a:ea typeface="微软雅黑" panose="020B0503020204020204" pitchFamily="34" charset="-122"/>
              </a:rPr>
              <a:t>创新点：</a:t>
            </a:r>
            <a:endParaRPr lang="en-US" altLang="zh-CN" sz="2000" b="1" dirty="0">
              <a:solidFill>
                <a:srgbClr val="002060"/>
              </a:solidFill>
              <a:latin typeface="微软雅黑" panose="020B0503020204020204" pitchFamily="34" charset="-122"/>
              <a:ea typeface="微软雅黑" panose="020B0503020204020204" pitchFamily="34" charset="-122"/>
            </a:endParaRPr>
          </a:p>
          <a:p>
            <a:pPr algn="just" eaLnBrk="1" hangingPunct="1">
              <a:lnSpc>
                <a:spcPct val="150000"/>
              </a:lnSpc>
            </a:pPr>
            <a:r>
              <a:rPr lang="zh-CN" altLang="en-US" sz="2000" b="1" dirty="0">
                <a:solidFill>
                  <a:schemeClr val="tx1"/>
                </a:solidFill>
                <a:latin typeface="微软雅黑" panose="020B0503020204020204" pitchFamily="34" charset="-122"/>
                <a:ea typeface="微软雅黑" panose="020B0503020204020204" pitchFamily="34" charset="-122"/>
              </a:rPr>
              <a:t>（</a:t>
            </a:r>
            <a:r>
              <a:rPr lang="en-US" altLang="zh-CN" sz="2000" b="1" dirty="0">
                <a:solidFill>
                  <a:schemeClr val="tx1"/>
                </a:solidFill>
                <a:latin typeface="微软雅黑" panose="020B0503020204020204" pitchFamily="34" charset="-122"/>
                <a:ea typeface="微软雅黑" panose="020B0503020204020204" pitchFamily="34" charset="-122"/>
              </a:rPr>
              <a:t>1</a:t>
            </a:r>
            <a:r>
              <a:rPr lang="zh-CN" altLang="en-US" sz="2000" b="1" dirty="0">
                <a:solidFill>
                  <a:schemeClr val="tx1"/>
                </a:solidFill>
                <a:latin typeface="微软雅黑" panose="020B0503020204020204" pitchFamily="34" charset="-122"/>
                <a:ea typeface="微软雅黑" panose="020B0503020204020204" pitchFamily="34" charset="-122"/>
              </a:rPr>
              <a:t>）产品配比创新，肠道清洁度更高、肠镜清晰度更好：</a:t>
            </a:r>
            <a:r>
              <a:rPr lang="zh-CN" altLang="en-US" sz="2000" dirty="0">
                <a:latin typeface="微软雅黑" panose="020B0503020204020204" pitchFamily="34" charset="-122"/>
                <a:ea typeface="微软雅黑" panose="020B0503020204020204" pitchFamily="34" charset="-122"/>
              </a:rPr>
              <a:t>本品口服液中共有三种硫酸盐（硫酸钠、硫酸钾、硫酸镁），其中</a:t>
            </a:r>
            <a:r>
              <a:rPr lang="zh-CN" altLang="en-US" sz="2000" b="1" dirty="0">
                <a:latin typeface="微软雅黑" panose="020B0503020204020204" pitchFamily="34" charset="-122"/>
                <a:ea typeface="微软雅黑" panose="020B0503020204020204" pitchFamily="34" charset="-122"/>
              </a:rPr>
              <a:t>硫酸根阴离子和镁离子不易被吸收</a:t>
            </a:r>
            <a:r>
              <a:rPr lang="zh-CN" altLang="en-US" sz="2000" dirty="0">
                <a:latin typeface="微软雅黑" panose="020B0503020204020204" pitchFamily="34" charset="-122"/>
                <a:ea typeface="微软雅黑" panose="020B0503020204020204" pitchFamily="34" charset="-122"/>
              </a:rPr>
              <a:t>使肠内渗透压升高，刺激肠壁的传入神经末梢，反射性地引起肠蠕动增加，加速肠道内食物残渣及大便的排出。钾离子和钠离子被吸收后，</a:t>
            </a:r>
            <a:r>
              <a:rPr lang="zh-CN" altLang="en-US" sz="2000" b="1" dirty="0">
                <a:latin typeface="微软雅黑" panose="020B0503020204020204" pitchFamily="34" charset="-122"/>
                <a:ea typeface="微软雅黑" panose="020B0503020204020204" pitchFamily="34" charset="-122"/>
              </a:rPr>
              <a:t>可有效防止因腹泻造成的体内电解质紊乱</a:t>
            </a:r>
            <a:r>
              <a:rPr lang="zh-CN" altLang="en-US" sz="2000" dirty="0">
                <a:latin typeface="微软雅黑" panose="020B0503020204020204" pitchFamily="34" charset="-122"/>
                <a:ea typeface="微软雅黑" panose="020B0503020204020204" pitchFamily="34" charset="-122"/>
              </a:rPr>
              <a:t>；</a:t>
            </a:r>
            <a:endParaRPr lang="en-US" altLang="zh-CN" sz="2000" dirty="0">
              <a:latin typeface="微软雅黑" panose="020B0503020204020204" pitchFamily="34" charset="-122"/>
              <a:ea typeface="微软雅黑" panose="020B0503020204020204" pitchFamily="34" charset="-122"/>
            </a:endParaRPr>
          </a:p>
          <a:p>
            <a:pPr algn="just" eaLnBrk="1" hangingPunct="1">
              <a:lnSpc>
                <a:spcPct val="150000"/>
              </a:lnSpc>
            </a:pPr>
            <a:r>
              <a:rPr lang="zh-CN" altLang="en-US" sz="2000" b="1" dirty="0">
                <a:latin typeface="微软雅黑" panose="020B0503020204020204" pitchFamily="34" charset="-122"/>
                <a:ea typeface="微软雅黑" panose="020B0503020204020204" pitchFamily="34" charset="-122"/>
              </a:rPr>
              <a:t>（</a:t>
            </a:r>
            <a:r>
              <a:rPr lang="en-US" altLang="zh-CN" sz="2000" b="1" dirty="0">
                <a:latin typeface="微软雅黑" panose="020B0503020204020204" pitchFamily="34" charset="-122"/>
                <a:ea typeface="微软雅黑" panose="020B0503020204020204" pitchFamily="34" charset="-122"/>
              </a:rPr>
              <a:t>2</a:t>
            </a:r>
            <a:r>
              <a:rPr lang="zh-CN" altLang="en-US" sz="2000" b="1" dirty="0">
                <a:latin typeface="微软雅黑" panose="020B0503020204020204" pitchFamily="34" charset="-122"/>
                <a:ea typeface="微软雅黑" panose="020B0503020204020204" pitchFamily="34" charset="-122"/>
              </a:rPr>
              <a:t>）口味更好，液体服用量减少。</a:t>
            </a:r>
            <a:endParaRPr lang="en-US" altLang="zh-CN" sz="2000" b="1" dirty="0">
              <a:latin typeface="微软雅黑" panose="020B0503020204020204" pitchFamily="34" charset="-122"/>
              <a:ea typeface="微软雅黑" panose="020B0503020204020204" pitchFamily="34" charset="-122"/>
            </a:endParaRPr>
          </a:p>
          <a:p>
            <a:pPr algn="just" eaLnBrk="1" hangingPunct="1">
              <a:lnSpc>
                <a:spcPct val="150000"/>
              </a:lnSpc>
              <a:spcBef>
                <a:spcPts val="1200"/>
              </a:spcBef>
            </a:pPr>
            <a:r>
              <a:rPr lang="zh-CN" altLang="en-US" sz="2000" b="1" dirty="0">
                <a:solidFill>
                  <a:srgbClr val="002060"/>
                </a:solidFill>
                <a:latin typeface="微软雅黑" panose="020B0503020204020204" pitchFamily="34" charset="-122"/>
                <a:ea typeface="微软雅黑" panose="020B0503020204020204" pitchFamily="34" charset="-122"/>
              </a:rPr>
              <a:t>优势：</a:t>
            </a:r>
            <a:endParaRPr lang="en-US" altLang="zh-CN" sz="2000" b="1" dirty="0">
              <a:solidFill>
                <a:srgbClr val="002060"/>
              </a:solidFill>
              <a:latin typeface="微软雅黑" panose="020B0503020204020204" pitchFamily="34" charset="-122"/>
              <a:ea typeface="微软雅黑" panose="020B0503020204020204" pitchFamily="34" charset="-122"/>
            </a:endParaRPr>
          </a:p>
          <a:p>
            <a:pPr algn="just" eaLnBrk="1" hangingPunct="1">
              <a:lnSpc>
                <a:spcPct val="150000"/>
              </a:lnSpc>
              <a:spcBef>
                <a:spcPts val="0"/>
              </a:spcBef>
            </a:pPr>
            <a:r>
              <a:rPr lang="zh-CN" altLang="en-US" sz="2000"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1</a:t>
            </a:r>
            <a:r>
              <a:rPr lang="zh-CN" altLang="en-US" sz="2000" dirty="0">
                <a:latin typeface="微软雅黑" panose="020B0503020204020204" pitchFamily="34" charset="-122"/>
                <a:ea typeface="微软雅黑" panose="020B0503020204020204" pitchFamily="34" charset="-122"/>
              </a:rPr>
              <a:t>）</a:t>
            </a:r>
            <a:r>
              <a:rPr lang="zh-CN" altLang="en-US" sz="2000" b="1" dirty="0">
                <a:latin typeface="微软雅黑" panose="020B0503020204020204" pitchFamily="34" charset="-122"/>
                <a:ea typeface="微软雅黑" panose="020B0503020204020204" pitchFamily="34" charset="-122"/>
              </a:rPr>
              <a:t>起效快</a:t>
            </a:r>
            <a:r>
              <a:rPr lang="zh-CN" altLang="en-US" sz="2000" dirty="0">
                <a:latin typeface="微软雅黑" panose="020B0503020204020204" pitchFamily="34" charset="-122"/>
                <a:ea typeface="微软雅黑" panose="020B0503020204020204" pitchFamily="34" charset="-122"/>
              </a:rPr>
              <a:t>，最快</a:t>
            </a:r>
            <a:r>
              <a:rPr lang="en-US" altLang="zh-CN" sz="2000" dirty="0">
                <a:latin typeface="微软雅黑" panose="020B0503020204020204" pitchFamily="34" charset="-122"/>
                <a:ea typeface="微软雅黑" panose="020B0503020204020204" pitchFamily="34" charset="-122"/>
              </a:rPr>
              <a:t>0.5</a:t>
            </a:r>
            <a:r>
              <a:rPr lang="zh-CN" altLang="en-US" sz="2000" dirty="0">
                <a:latin typeface="微软雅黑" panose="020B0503020204020204" pitchFamily="34" charset="-122"/>
                <a:ea typeface="微软雅黑" panose="020B0503020204020204" pitchFamily="34" charset="-122"/>
              </a:rPr>
              <a:t>小时即可起效；</a:t>
            </a:r>
            <a:endParaRPr lang="en-US" altLang="zh-CN" sz="2000" dirty="0">
              <a:latin typeface="微软雅黑" panose="020B0503020204020204" pitchFamily="34" charset="-122"/>
              <a:ea typeface="微软雅黑" panose="020B0503020204020204" pitchFamily="34" charset="-122"/>
            </a:endParaRPr>
          </a:p>
          <a:p>
            <a:pPr algn="just" eaLnBrk="1" hangingPunct="1">
              <a:lnSpc>
                <a:spcPct val="150000"/>
              </a:lnSpc>
              <a:spcBef>
                <a:spcPts val="0"/>
              </a:spcBef>
            </a:pPr>
            <a:r>
              <a:rPr lang="zh-CN" altLang="en-US" sz="2000"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2</a:t>
            </a:r>
            <a:r>
              <a:rPr lang="zh-CN" altLang="en-US" sz="2000" dirty="0">
                <a:latin typeface="微软雅黑" panose="020B0503020204020204" pitchFamily="34" charset="-122"/>
                <a:ea typeface="微软雅黑" panose="020B0503020204020204" pitchFamily="34" charset="-122"/>
              </a:rPr>
              <a:t>）口味及液体服用量的减少可增强患者</a:t>
            </a:r>
            <a:r>
              <a:rPr lang="zh-CN" altLang="en-US" sz="2000" b="1" dirty="0">
                <a:latin typeface="微软雅黑" panose="020B0503020204020204" pitchFamily="34" charset="-122"/>
                <a:ea typeface="微软雅黑" panose="020B0503020204020204" pitchFamily="34" charset="-122"/>
              </a:rPr>
              <a:t>耐受性</a:t>
            </a:r>
            <a:r>
              <a:rPr lang="zh-CN" altLang="en-US" sz="2000" dirty="0">
                <a:latin typeface="微软雅黑" panose="020B0503020204020204" pitchFamily="34" charset="-122"/>
                <a:ea typeface="微软雅黑" panose="020B0503020204020204" pitchFamily="34" charset="-122"/>
              </a:rPr>
              <a:t>、提高患者的</a:t>
            </a:r>
            <a:r>
              <a:rPr lang="zh-CN" altLang="en-US" sz="2000" b="1" dirty="0">
                <a:latin typeface="微软雅黑" panose="020B0503020204020204" pitchFamily="34" charset="-122"/>
                <a:ea typeface="微软雅黑" panose="020B0503020204020204" pitchFamily="34" charset="-122"/>
              </a:rPr>
              <a:t>依从性</a:t>
            </a:r>
            <a:r>
              <a:rPr lang="zh-CN" altLang="en-US" sz="2000" dirty="0">
                <a:latin typeface="微软雅黑" panose="020B0503020204020204" pitchFamily="34" charset="-122"/>
                <a:ea typeface="微软雅黑" panose="020B0503020204020204" pitchFamily="34" charset="-122"/>
              </a:rPr>
              <a:t>。</a:t>
            </a:r>
            <a:endParaRPr lang="en-US" altLang="zh-CN" sz="2000" dirty="0">
              <a:latin typeface="微软雅黑" panose="020B0503020204020204" pitchFamily="34" charset="-122"/>
              <a:ea typeface="微软雅黑" panose="020B0503020204020204" pitchFamily="34" charset="-122"/>
            </a:endParaRPr>
          </a:p>
          <a:p>
            <a:pPr algn="just" eaLnBrk="1" hangingPunct="1">
              <a:lnSpc>
                <a:spcPct val="150000"/>
              </a:lnSpc>
              <a:spcBef>
                <a:spcPts val="1200"/>
              </a:spcBef>
            </a:pPr>
            <a:endParaRPr lang="en-US" altLang="zh-CN" sz="2000"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a:spLocks noChangeArrowheads="1"/>
          </p:cNvSpPr>
          <p:nvPr/>
        </p:nvSpPr>
        <p:spPr bwMode="auto">
          <a:xfrm>
            <a:off x="1868013" y="344190"/>
            <a:ext cx="4546600" cy="658813"/>
          </a:xfrm>
          <a:prstGeom prst="rect">
            <a:avLst/>
          </a:prstGeom>
          <a:solidFill>
            <a:schemeClr val="bg1">
              <a:lumMod val="95000"/>
            </a:schemeClr>
          </a:solid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3600" b="1" dirty="0">
                <a:solidFill>
                  <a:srgbClr val="3959B9"/>
                </a:solidFill>
                <a:latin typeface="微软雅黑" panose="020B0503020204020204" pitchFamily="34" charset="-122"/>
                <a:ea typeface="微软雅黑" panose="020B0503020204020204" pitchFamily="34" charset="-122"/>
              </a:rPr>
              <a:t>公平性</a:t>
            </a:r>
            <a:endParaRPr lang="zh-CN" altLang="en-US" sz="3600" b="1" dirty="0">
              <a:solidFill>
                <a:srgbClr val="3959B9"/>
              </a:solidFill>
              <a:latin typeface="微软雅黑" panose="020B0503020204020204" pitchFamily="34" charset="-122"/>
              <a:ea typeface="微软雅黑" panose="020B0503020204020204" pitchFamily="34" charset="-122"/>
            </a:endParaRPr>
          </a:p>
        </p:txBody>
      </p:sp>
      <p:sp>
        <p:nvSpPr>
          <p:cNvPr id="8" name="流程图: 终止 7"/>
          <p:cNvSpPr/>
          <p:nvPr/>
        </p:nvSpPr>
        <p:spPr>
          <a:xfrm>
            <a:off x="-606713" y="270952"/>
            <a:ext cx="2283114" cy="762531"/>
          </a:xfrm>
          <a:prstGeom prst="flowChartTerminator">
            <a:avLst/>
          </a:prstGeom>
          <a:solidFill>
            <a:srgbClr val="3959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a:latin typeface="微软雅黑" panose="020B0503020204020204" pitchFamily="34" charset="-122"/>
                <a:ea typeface="微软雅黑" panose="020B0503020204020204" pitchFamily="34" charset="-122"/>
              </a:rPr>
              <a:t>   05</a:t>
            </a:r>
            <a:endParaRPr lang="zh-CN" altLang="en-US" sz="4400" b="1" dirty="0">
              <a:latin typeface="微软雅黑" panose="020B0503020204020204" pitchFamily="34" charset="-122"/>
              <a:ea typeface="微软雅黑" panose="020B0503020204020204" pitchFamily="34" charset="-122"/>
            </a:endParaRPr>
          </a:p>
        </p:txBody>
      </p:sp>
      <p:sp>
        <p:nvSpPr>
          <p:cNvPr id="5" name="文本框 4"/>
          <p:cNvSpPr txBox="1">
            <a:spLocks noChangeArrowheads="1"/>
          </p:cNvSpPr>
          <p:nvPr/>
        </p:nvSpPr>
        <p:spPr bwMode="auto">
          <a:xfrm>
            <a:off x="480695" y="1652905"/>
            <a:ext cx="10801350" cy="4015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eaLnBrk="1" hangingPunct="1">
              <a:lnSpc>
                <a:spcPct val="150000"/>
              </a:lnSpc>
            </a:pPr>
            <a:r>
              <a:rPr lang="zh-CN" altLang="en-US" sz="2200" b="1" dirty="0">
                <a:solidFill>
                  <a:srgbClr val="002060"/>
                </a:solidFill>
                <a:latin typeface="微软雅黑" panose="020B0503020204020204" pitchFamily="34" charset="-122"/>
                <a:ea typeface="微软雅黑" panose="020B0503020204020204" pitchFamily="34" charset="-122"/>
              </a:rPr>
              <a:t>年用药人次总数： </a:t>
            </a:r>
            <a:r>
              <a:rPr lang="en-US" altLang="zh-CN" sz="2200" dirty="0">
                <a:latin typeface="微软雅黑" panose="020B0503020204020204" pitchFamily="34" charset="-122"/>
                <a:ea typeface="微软雅黑" panose="020B0503020204020204" pitchFamily="34" charset="-122"/>
              </a:rPr>
              <a:t>1965</a:t>
            </a:r>
            <a:r>
              <a:rPr lang="zh-CN" altLang="en-US" sz="2200" dirty="0">
                <a:latin typeface="微软雅黑" panose="020B0503020204020204" pitchFamily="34" charset="-122"/>
                <a:ea typeface="微软雅黑" panose="020B0503020204020204" pitchFamily="34" charset="-122"/>
              </a:rPr>
              <a:t>万人次（估算）</a:t>
            </a:r>
            <a:endParaRPr lang="en-US" altLang="zh-CN" sz="2200" dirty="0">
              <a:latin typeface="微软雅黑" panose="020B0503020204020204" pitchFamily="34" charset="-122"/>
              <a:ea typeface="微软雅黑" panose="020B0503020204020204" pitchFamily="34" charset="-122"/>
            </a:endParaRPr>
          </a:p>
          <a:p>
            <a:pPr algn="l" eaLnBrk="1" hangingPunct="1">
              <a:lnSpc>
                <a:spcPct val="150000"/>
              </a:lnSpc>
            </a:pPr>
            <a:r>
              <a:rPr lang="zh-CN" altLang="en-US" sz="2200" b="1" dirty="0">
                <a:solidFill>
                  <a:srgbClr val="002060"/>
                </a:solidFill>
                <a:latin typeface="微软雅黑" panose="020B0503020204020204" pitchFamily="34" charset="-122"/>
                <a:ea typeface="微软雅黑" panose="020B0503020204020204" pitchFamily="34" charset="-122"/>
              </a:rPr>
              <a:t>符合“保基本”原则：</a:t>
            </a:r>
            <a:endParaRPr lang="zh-CN" altLang="en-US" sz="2200" b="1" dirty="0">
              <a:solidFill>
                <a:srgbClr val="002060"/>
              </a:solidFill>
              <a:latin typeface="微软雅黑" panose="020B0503020204020204" pitchFamily="34" charset="-122"/>
              <a:ea typeface="微软雅黑" panose="020B0503020204020204" pitchFamily="34" charset="-122"/>
            </a:endParaRPr>
          </a:p>
          <a:p>
            <a:pPr algn="l" eaLnBrk="1" hangingPunct="1">
              <a:lnSpc>
                <a:spcPct val="150000"/>
              </a:lnSpc>
            </a:pPr>
            <a:r>
              <a:rPr lang="zh-CN" altLang="en-US" sz="2000" dirty="0">
                <a:latin typeface="微软雅黑" panose="020B0503020204020204" pitchFamily="34" charset="-122"/>
                <a:ea typeface="微软雅黑" panose="020B0503020204020204" pitchFamily="34" charset="-122"/>
              </a:rPr>
              <a:t>（1）价格低于同类产品，</a:t>
            </a:r>
            <a:r>
              <a:rPr lang="zh-CN" altLang="en-US" sz="2000" b="1" dirty="0">
                <a:latin typeface="微软雅黑" panose="020B0503020204020204" pitchFamily="34" charset="-122"/>
                <a:ea typeface="微软雅黑" panose="020B0503020204020204" pitchFamily="34" charset="-122"/>
              </a:rPr>
              <a:t>不增加患者负担</a:t>
            </a:r>
            <a:r>
              <a:rPr lang="zh-CN" altLang="en-US" sz="2000" dirty="0">
                <a:latin typeface="微软雅黑" panose="020B0503020204020204" pitchFamily="34" charset="-122"/>
                <a:ea typeface="微软雅黑" panose="020B0503020204020204" pitchFamily="34" charset="-122"/>
              </a:rPr>
              <a:t>：与医保目录内同类产品相比，患者长期获益更高；</a:t>
            </a:r>
            <a:endParaRPr lang="zh-CN" altLang="en-US" sz="2000" dirty="0">
              <a:latin typeface="微软雅黑" panose="020B0503020204020204" pitchFamily="34" charset="-122"/>
              <a:ea typeface="微软雅黑" panose="020B0503020204020204" pitchFamily="34" charset="-122"/>
            </a:endParaRPr>
          </a:p>
          <a:p>
            <a:pPr algn="l" eaLnBrk="1" hangingPunct="1">
              <a:lnSpc>
                <a:spcPct val="150000"/>
              </a:lnSpc>
            </a:pPr>
            <a:r>
              <a:rPr lang="zh-CN" altLang="en-US" sz="2200" dirty="0">
                <a:solidFill>
                  <a:schemeClr val="tx1"/>
                </a:solidFill>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2</a:t>
            </a:r>
            <a:r>
              <a:rPr lang="zh-CN" altLang="en-US" sz="2000" dirty="0">
                <a:latin typeface="微软雅黑" panose="020B0503020204020204" pitchFamily="34" charset="-122"/>
                <a:ea typeface="微软雅黑" panose="020B0503020204020204" pitchFamily="34" charset="-122"/>
              </a:rPr>
              <a:t>）进入医保后</a:t>
            </a:r>
            <a:r>
              <a:rPr lang="zh-CN" altLang="en-US" sz="2000" b="1" dirty="0">
                <a:latin typeface="微软雅黑" panose="020B0503020204020204" pitchFamily="34" charset="-122"/>
                <a:ea typeface="微软雅黑" panose="020B0503020204020204" pitchFamily="34" charset="-122"/>
              </a:rPr>
              <a:t>可替代目录内品种</a:t>
            </a:r>
            <a:r>
              <a:rPr lang="zh-CN" altLang="en-US" sz="2000" dirty="0">
                <a:latin typeface="微软雅黑" panose="020B0503020204020204" pitchFamily="34" charset="-122"/>
                <a:ea typeface="微软雅黑" panose="020B0503020204020204" pitchFamily="34" charset="-122"/>
              </a:rPr>
              <a:t>，对医保基金影响有限、可控。</a:t>
            </a:r>
            <a:endParaRPr lang="zh-CN" altLang="en-US" sz="2000" dirty="0">
              <a:latin typeface="微软雅黑" panose="020B0503020204020204" pitchFamily="34" charset="-122"/>
              <a:ea typeface="微软雅黑" panose="020B0503020204020204" pitchFamily="34" charset="-122"/>
            </a:endParaRPr>
          </a:p>
          <a:p>
            <a:pPr algn="l" eaLnBrk="1" hangingPunct="1">
              <a:lnSpc>
                <a:spcPct val="150000"/>
              </a:lnSpc>
            </a:pPr>
            <a:r>
              <a:rPr lang="zh-CN" altLang="en-US" sz="2200" b="1" dirty="0">
                <a:solidFill>
                  <a:srgbClr val="002060"/>
                </a:solidFill>
                <a:latin typeface="微软雅黑" panose="020B0503020204020204" pitchFamily="34" charset="-122"/>
                <a:ea typeface="微软雅黑" panose="020B0503020204020204" pitchFamily="34" charset="-122"/>
              </a:rPr>
              <a:t>弥补药品目录短板：</a:t>
            </a:r>
            <a:endParaRPr lang="en-US" altLang="zh-CN" sz="2200" b="1" dirty="0">
              <a:solidFill>
                <a:srgbClr val="002060"/>
              </a:solidFill>
              <a:latin typeface="微软雅黑" panose="020B0503020204020204" pitchFamily="34" charset="-122"/>
              <a:ea typeface="微软雅黑" panose="020B0503020204020204" pitchFamily="34" charset="-122"/>
            </a:endParaRPr>
          </a:p>
          <a:p>
            <a:pPr algn="l" eaLnBrk="1" hangingPunct="1">
              <a:lnSpc>
                <a:spcPct val="150000"/>
              </a:lnSpc>
            </a:pPr>
            <a:r>
              <a:rPr lang="zh-CN" altLang="en-US" sz="2000" dirty="0">
                <a:latin typeface="微软雅黑" panose="020B0503020204020204" pitchFamily="34" charset="-122"/>
                <a:ea typeface="微软雅黑" panose="020B0503020204020204" pitchFamily="34" charset="-122"/>
                <a:sym typeface="+mn-ea"/>
              </a:rPr>
              <a:t>（1）</a:t>
            </a:r>
            <a:r>
              <a:rPr lang="zh-CN" altLang="en-US" sz="2000" b="1" dirty="0">
                <a:latin typeface="微软雅黑" panose="020B0503020204020204" pitchFamily="34" charset="-122"/>
                <a:ea typeface="微软雅黑" panose="020B0503020204020204" pitchFamily="34" charset="-122"/>
              </a:rPr>
              <a:t>弥补目录内品种单一</a:t>
            </a:r>
            <a:r>
              <a:rPr lang="zh-CN" altLang="en-US" sz="2000" dirty="0">
                <a:latin typeface="微软雅黑" panose="020B0503020204020204" pitchFamily="34" charset="-122"/>
                <a:ea typeface="微软雅黑" panose="020B0503020204020204" pitchFamily="34" charset="-122"/>
              </a:rPr>
              <a:t>、临床和患者选择性有限</a:t>
            </a:r>
            <a:r>
              <a:rPr lang="zh-CN" altLang="en-US" sz="2000" dirty="0">
                <a:latin typeface="微软雅黑" panose="020B0503020204020204" pitchFamily="34" charset="-122"/>
                <a:ea typeface="微软雅黑" panose="020B0503020204020204" pitchFamily="34" charset="-122"/>
                <a:sym typeface="+mn-ea"/>
              </a:rPr>
              <a:t>的现状</a:t>
            </a:r>
            <a:r>
              <a:rPr lang="zh-CN" altLang="en-US" sz="2000" dirty="0">
                <a:latin typeface="微软雅黑" panose="020B0503020204020204" pitchFamily="34" charset="-122"/>
                <a:ea typeface="微软雅黑" panose="020B0503020204020204" pitchFamily="34" charset="-122"/>
              </a:rPr>
              <a:t>；</a:t>
            </a:r>
            <a:endParaRPr lang="zh-CN" altLang="en-US" sz="2000" dirty="0">
              <a:latin typeface="微软雅黑" panose="020B0503020204020204" pitchFamily="34" charset="-122"/>
              <a:ea typeface="微软雅黑" panose="020B0503020204020204" pitchFamily="34" charset="-122"/>
            </a:endParaRPr>
          </a:p>
          <a:p>
            <a:pPr algn="l" eaLnBrk="1" hangingPunct="1">
              <a:lnSpc>
                <a:spcPct val="150000"/>
              </a:lnSpc>
            </a:pPr>
            <a:r>
              <a:rPr lang="zh-CN" altLang="en-US" sz="2200" dirty="0">
                <a:solidFill>
                  <a:schemeClr val="tx1"/>
                </a:solidFill>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2</a:t>
            </a:r>
            <a:r>
              <a:rPr lang="zh-CN" altLang="en-US" sz="2000" dirty="0">
                <a:latin typeface="微软雅黑" panose="020B0503020204020204" pitchFamily="34" charset="-122"/>
                <a:ea typeface="微软雅黑" panose="020B0503020204020204" pitchFamily="34" charset="-122"/>
              </a:rPr>
              <a:t>）比目录内品种</a:t>
            </a:r>
            <a:r>
              <a:rPr lang="zh-CN" altLang="en-US" sz="2000" b="1" dirty="0">
                <a:latin typeface="微软雅黑" panose="020B0503020204020204" pitchFamily="34" charset="-122"/>
                <a:ea typeface="微软雅黑" panose="020B0503020204020204" pitchFamily="34" charset="-122"/>
              </a:rPr>
              <a:t>口味好</a:t>
            </a:r>
            <a:r>
              <a:rPr lang="zh-CN" altLang="en-US" sz="2000" dirty="0">
                <a:latin typeface="微软雅黑" panose="020B0503020204020204" pitchFamily="34" charset="-122"/>
                <a:ea typeface="微软雅黑" panose="020B0503020204020204" pitchFamily="34" charset="-122"/>
              </a:rPr>
              <a:t>，患者接受度高；</a:t>
            </a:r>
            <a:endParaRPr lang="zh-CN" altLang="en-US" sz="2000" dirty="0">
              <a:latin typeface="微软雅黑" panose="020B0503020204020204" pitchFamily="34" charset="-122"/>
              <a:ea typeface="微软雅黑" panose="020B0503020204020204" pitchFamily="34" charset="-122"/>
            </a:endParaRPr>
          </a:p>
          <a:p>
            <a:pPr algn="l" eaLnBrk="1" hangingPunct="1">
              <a:lnSpc>
                <a:spcPct val="150000"/>
              </a:lnSpc>
            </a:pPr>
            <a:r>
              <a:rPr lang="zh-CN" altLang="en-US" sz="2000"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3</a:t>
            </a:r>
            <a:r>
              <a:rPr lang="zh-CN" altLang="en-US" sz="2000" dirty="0">
                <a:latin typeface="微软雅黑" panose="020B0503020204020204" pitchFamily="34" charset="-122"/>
                <a:ea typeface="微软雅黑" panose="020B0503020204020204" pitchFamily="34" charset="-122"/>
              </a:rPr>
              <a:t>）比目录内品种</a:t>
            </a:r>
            <a:r>
              <a:rPr lang="zh-CN" altLang="en-US" sz="2000" b="1" dirty="0">
                <a:latin typeface="微软雅黑" panose="020B0503020204020204" pitchFamily="34" charset="-122"/>
                <a:ea typeface="微软雅黑" panose="020B0503020204020204" pitchFamily="34" charset="-122"/>
              </a:rPr>
              <a:t>液体服用量小</a:t>
            </a:r>
            <a:r>
              <a:rPr lang="zh-CN" altLang="en-US" sz="2000" dirty="0">
                <a:latin typeface="微软雅黑" panose="020B0503020204020204" pitchFamily="34" charset="-122"/>
                <a:ea typeface="微软雅黑" panose="020B0503020204020204" pitchFamily="34" charset="-122"/>
              </a:rPr>
              <a:t>，减少患者的痛苦，提高患者依从性。</a:t>
            </a:r>
            <a:endParaRPr lang="zh-CN" altLang="en-US" sz="2000"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5" grpId="0"/>
    </p:bldLst>
  </p:timing>
</p:sld>
</file>

<file path=ppt/tags/tag1.xml><?xml version="1.0" encoding="utf-8"?>
<p:tagLst xmlns:p="http://schemas.openxmlformats.org/presentationml/2006/main">
  <p:tag name="KSO_WM_UNIT_TABLE_BEAUTIFY" val="smartTable{b0053eb9-37ce-4e18-9bea-422d37f3244f}"/>
</p:tagLst>
</file>

<file path=ppt/tags/tag2.xml><?xml version="1.0" encoding="utf-8"?>
<p:tagLst xmlns:p="http://schemas.openxmlformats.org/presentationml/2006/main">
  <p:tag name="KSO_WPP_MARK_KEY" val="c95521c0-7121-4ce6-83b5-ae5c19c40883"/>
  <p:tag name="COMMONDATA" val="eyJoZGlkIjoiMWE0YjdlOWQ4NGZhY2JlOWNmZmViMjc2NGUzMWJiMzYifQ=="/>
</p:tagLst>
</file>

<file path=ppt/theme/theme1.xml><?xml version="1.0" encoding="utf-8"?>
<a:theme xmlns:a="http://schemas.openxmlformats.org/drawingml/2006/main" name="清风素材 12sc.taobao.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2074</Words>
  <Application>WPS 演示</Application>
  <PresentationFormat>宽屏</PresentationFormat>
  <Paragraphs>128</Paragraphs>
  <Slides>9</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9</vt:i4>
      </vt:variant>
    </vt:vector>
  </HeadingPairs>
  <TitlesOfParts>
    <vt:vector size="17" baseType="lpstr">
      <vt:lpstr>Arial</vt:lpstr>
      <vt:lpstr>宋体</vt:lpstr>
      <vt:lpstr>Wingdings</vt:lpstr>
      <vt:lpstr>Calibri Light</vt:lpstr>
      <vt:lpstr>微软雅黑</vt:lpstr>
      <vt:lpstr>Arial Unicode MS</vt:lpstr>
      <vt:lpstr>Calibri</vt:lpstr>
      <vt:lpstr>清风素材 12sc.taobao.com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China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哎呀小小草</dc:title>
  <dc:creator>哎呀小小草</dc:creator>
  <cp:keywords>https:/800sucai.taobao.com</cp:keywords>
  <dc:description>https://800sucai.taobao.com</dc:description>
  <dc:subject>哎呀小小草</dc:subject>
  <cp:category>https://800sucai.taobao.com</cp:category>
  <cp:lastModifiedBy>郭永刚</cp:lastModifiedBy>
  <cp:revision>133</cp:revision>
  <dcterms:created xsi:type="dcterms:W3CDTF">2015-07-23T01:05:00Z</dcterms:created>
  <dcterms:modified xsi:type="dcterms:W3CDTF">2022-07-11T09:03:52Z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87E977E370334FD181E2ADC047870234</vt:lpwstr>
  </property>
  <property fmtid="{D5CDD505-2E9C-101B-9397-08002B2CF9AE}" pid="3" name="KSOProductBuildVer">
    <vt:lpwstr>2052-11.1.0.11830</vt:lpwstr>
  </property>
</Properties>
</file>