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3" r:id="rId8"/>
    <p:sldId id="264" r:id="rId9"/>
  </p:sldIdLst>
  <p:sldSz cx="6858000" cy="4572000"/>
  <p:notesSz cx="6858000" cy="4572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22" d="100"/>
          <a:sy n="122" d="100"/>
        </p:scale>
        <p:origin x="-1229" y="-72"/>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14350" y="1417320"/>
            <a:ext cx="5829300" cy="96012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028700" y="2560320"/>
            <a:ext cx="4800600" cy="11430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7/12/2022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7/12/2022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42900" y="1051560"/>
            <a:ext cx="2983230" cy="30175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531870" y="1051560"/>
            <a:ext cx="2983230" cy="301752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7/12/2022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7/12/2022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7/12/2022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42900" y="182880"/>
            <a:ext cx="6172200" cy="73152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42900" y="1051560"/>
            <a:ext cx="6172200" cy="301752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331720" y="4251960"/>
            <a:ext cx="2194560" cy="2286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42900" y="4251960"/>
            <a:ext cx="1577340" cy="2286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7/12/2022</a:t>
            </a:fld>
            <a:endParaRPr lang="en-US"/>
          </a:p>
        </p:txBody>
      </p:sp>
      <p:sp>
        <p:nvSpPr>
          <p:cNvPr id="6" name="Holder 6"/>
          <p:cNvSpPr>
            <a:spLocks noGrp="1"/>
          </p:cNvSpPr>
          <p:nvPr>
            <p:ph type="sldNum" sz="quarter" idx="7"/>
          </p:nvPr>
        </p:nvSpPr>
        <p:spPr>
          <a:xfrm>
            <a:off x="4937760" y="4251960"/>
            <a:ext cx="1577340" cy="2286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18" Type="http://schemas.openxmlformats.org/officeDocument/2006/relationships/image" Target="../media/image6.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17" Type="http://schemas.openxmlformats.org/officeDocument/2006/relationships/image" Target="../media/image22.png"/><Relationship Id="rId2" Type="http://schemas.openxmlformats.org/officeDocument/2006/relationships/image" Target="../media/image7.png"/><Relationship Id="rId16" Type="http://schemas.openxmlformats.org/officeDocument/2006/relationships/image" Target="../media/image21.png"/><Relationship Id="rId1" Type="http://schemas.openxmlformats.org/officeDocument/2006/relationships/slideLayout" Target="../slideLayouts/slideLayout5.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2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s/_rels/slide3.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image" Target="../media/image7.png"/><Relationship Id="rId1" Type="http://schemas.openxmlformats.org/officeDocument/2006/relationships/slideLayout" Target="../slideLayouts/slideLayout5.xml"/><Relationship Id="rId6" Type="http://schemas.openxmlformats.org/officeDocument/2006/relationships/image" Target="../media/image26.png"/><Relationship Id="rId5" Type="http://schemas.openxmlformats.org/officeDocument/2006/relationships/image" Target="../media/image25.pn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png"/></Relationships>
</file>

<file path=ppt/slides/_rels/slide4.xml.rels><?xml version="1.0" encoding="UTF-8" standalone="yes"?>
<Relationships xmlns="http://schemas.openxmlformats.org/package/2006/relationships"><Relationship Id="rId8" Type="http://schemas.openxmlformats.org/officeDocument/2006/relationships/image" Target="../media/image36.png"/><Relationship Id="rId13" Type="http://schemas.openxmlformats.org/officeDocument/2006/relationships/image" Target="../media/image29.png"/><Relationship Id="rId3" Type="http://schemas.openxmlformats.org/officeDocument/2006/relationships/image" Target="../media/image32.png"/><Relationship Id="rId7" Type="http://schemas.openxmlformats.org/officeDocument/2006/relationships/image" Target="../media/image27.png"/><Relationship Id="rId12" Type="http://schemas.openxmlformats.org/officeDocument/2006/relationships/image" Target="../media/image40.png"/><Relationship Id="rId2" Type="http://schemas.openxmlformats.org/officeDocument/2006/relationships/image" Target="../media/image31.png"/><Relationship Id="rId1" Type="http://schemas.openxmlformats.org/officeDocument/2006/relationships/slideLayout" Target="../slideLayouts/slideLayout5.xml"/><Relationship Id="rId6" Type="http://schemas.openxmlformats.org/officeDocument/2006/relationships/image" Target="../media/image35.png"/><Relationship Id="rId11" Type="http://schemas.openxmlformats.org/officeDocument/2006/relationships/image" Target="../media/image39.png"/><Relationship Id="rId5" Type="http://schemas.openxmlformats.org/officeDocument/2006/relationships/image" Target="../media/image34.png"/><Relationship Id="rId15" Type="http://schemas.openxmlformats.org/officeDocument/2006/relationships/image" Target="../media/image42.png"/><Relationship Id="rId10" Type="http://schemas.openxmlformats.org/officeDocument/2006/relationships/image" Target="../media/image38.png"/><Relationship Id="rId4" Type="http://schemas.openxmlformats.org/officeDocument/2006/relationships/image" Target="../media/image33.png"/><Relationship Id="rId9" Type="http://schemas.openxmlformats.org/officeDocument/2006/relationships/image" Target="../media/image37.png"/><Relationship Id="rId14" Type="http://schemas.openxmlformats.org/officeDocument/2006/relationships/image" Target="../media/image41.png"/></Relationships>
</file>

<file path=ppt/slides/_rels/slide5.xml.rels><?xml version="1.0" encoding="UTF-8" standalone="yes"?>
<Relationships xmlns="http://schemas.openxmlformats.org/package/2006/relationships"><Relationship Id="rId8" Type="http://schemas.openxmlformats.org/officeDocument/2006/relationships/image" Target="../media/image45.png"/><Relationship Id="rId3" Type="http://schemas.openxmlformats.org/officeDocument/2006/relationships/image" Target="../media/image23.png"/><Relationship Id="rId7" Type="http://schemas.openxmlformats.org/officeDocument/2006/relationships/image" Target="../media/image44.png"/><Relationship Id="rId2" Type="http://schemas.openxmlformats.org/officeDocument/2006/relationships/image" Target="../media/image7.png"/><Relationship Id="rId1" Type="http://schemas.openxmlformats.org/officeDocument/2006/relationships/slideLayout" Target="../slideLayouts/slideLayout5.xml"/><Relationship Id="rId6" Type="http://schemas.openxmlformats.org/officeDocument/2006/relationships/image" Target="../media/image43.png"/><Relationship Id="rId5" Type="http://schemas.openxmlformats.org/officeDocument/2006/relationships/image" Target="../media/image25.png"/><Relationship Id="rId4" Type="http://schemas.openxmlformats.org/officeDocument/2006/relationships/image" Target="../media/image24.png"/><Relationship Id="rId9" Type="http://schemas.openxmlformats.org/officeDocument/2006/relationships/image" Target="../media/image29.png"/></Relationships>
</file>

<file path=ppt/slides/_rels/slide6.xml.rels><?xml version="1.0" encoding="UTF-8" standalone="yes"?>
<Relationships xmlns="http://schemas.openxmlformats.org/package/2006/relationships"><Relationship Id="rId8" Type="http://schemas.openxmlformats.org/officeDocument/2006/relationships/image" Target="../media/image48.png"/><Relationship Id="rId3" Type="http://schemas.openxmlformats.org/officeDocument/2006/relationships/image" Target="../media/image23.png"/><Relationship Id="rId7" Type="http://schemas.openxmlformats.org/officeDocument/2006/relationships/image" Target="../media/image47.png"/><Relationship Id="rId2" Type="http://schemas.openxmlformats.org/officeDocument/2006/relationships/image" Target="../media/image7.png"/><Relationship Id="rId1" Type="http://schemas.openxmlformats.org/officeDocument/2006/relationships/slideLayout" Target="../slideLayouts/slideLayout5.xml"/><Relationship Id="rId6" Type="http://schemas.openxmlformats.org/officeDocument/2006/relationships/image" Target="../media/image46.png"/><Relationship Id="rId5" Type="http://schemas.openxmlformats.org/officeDocument/2006/relationships/image" Target="../media/image25.png"/><Relationship Id="rId4" Type="http://schemas.openxmlformats.org/officeDocument/2006/relationships/image" Target="../media/image24.png"/><Relationship Id="rId9" Type="http://schemas.openxmlformats.org/officeDocument/2006/relationships/image" Target="../media/image29.png"/></Relationships>
</file>

<file path=ppt/slides/_rels/slide7.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23.png"/><Relationship Id="rId7" Type="http://schemas.openxmlformats.org/officeDocument/2006/relationships/image" Target="../media/image50.png"/><Relationship Id="rId2" Type="http://schemas.openxmlformats.org/officeDocument/2006/relationships/image" Target="../media/image7.png"/><Relationship Id="rId1" Type="http://schemas.openxmlformats.org/officeDocument/2006/relationships/slideLayout" Target="../slideLayouts/slideLayout5.xml"/><Relationship Id="rId6" Type="http://schemas.openxmlformats.org/officeDocument/2006/relationships/image" Target="../media/image49.png"/><Relationship Id="rId5" Type="http://schemas.openxmlformats.org/officeDocument/2006/relationships/image" Target="../media/image25.png"/><Relationship Id="rId4" Type="http://schemas.openxmlformats.org/officeDocument/2006/relationships/image" Target="../media/image24.png"/><Relationship Id="rId9" Type="http://schemas.openxmlformats.org/officeDocument/2006/relationships/image" Target="../media/image51.png"/></Relationships>
</file>

<file path=ppt/slides/_rels/slide8.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23.png"/><Relationship Id="rId7" Type="http://schemas.openxmlformats.org/officeDocument/2006/relationships/image" Target="../media/image53.png"/><Relationship Id="rId2" Type="http://schemas.openxmlformats.org/officeDocument/2006/relationships/image" Target="../media/image7.png"/><Relationship Id="rId1" Type="http://schemas.openxmlformats.org/officeDocument/2006/relationships/slideLayout" Target="../slideLayouts/slideLayout5.xml"/><Relationship Id="rId6" Type="http://schemas.openxmlformats.org/officeDocument/2006/relationships/image" Target="../media/image52.png"/><Relationship Id="rId5" Type="http://schemas.openxmlformats.org/officeDocument/2006/relationships/image" Target="../media/image25.png"/><Relationship Id="rId4" Type="http://schemas.openxmlformats.org/officeDocument/2006/relationships/image" Target="../media/image24.png"/><Relationship Id="rId9" Type="http://schemas.openxmlformats.org/officeDocument/2006/relationships/image" Target="../media/image54.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457200" y="609600"/>
            <a:ext cx="5897881" cy="3505200"/>
            <a:chOff x="480059" y="923544"/>
            <a:chExt cx="5897881" cy="3317747"/>
          </a:xfrm>
        </p:grpSpPr>
        <p:sp>
          <p:nvSpPr>
            <p:cNvPr id="3" name="object 3"/>
            <p:cNvSpPr/>
            <p:nvPr/>
          </p:nvSpPr>
          <p:spPr>
            <a:xfrm>
              <a:off x="480059" y="923544"/>
              <a:ext cx="5897880" cy="3317747"/>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2080259" y="1212044"/>
              <a:ext cx="2575561" cy="2855512"/>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2286000" y="1371600"/>
              <a:ext cx="2196084" cy="2534412"/>
            </a:xfrm>
            <a:prstGeom prst="rect">
              <a:avLst/>
            </a:prstGeom>
            <a:blipFill>
              <a:blip r:embed="rId4" cstate="print"/>
              <a:stretch>
                <a:fillRect/>
              </a:stretch>
            </a:blipFill>
          </p:spPr>
          <p:txBody>
            <a:bodyPr wrap="square" lIns="0" tIns="0" rIns="0" bIns="0" rtlCol="0"/>
            <a:lstStyle/>
            <a:p>
              <a:endParaRPr dirty="0"/>
            </a:p>
          </p:txBody>
        </p:sp>
        <p:sp>
          <p:nvSpPr>
            <p:cNvPr id="7" name="object 7"/>
            <p:cNvSpPr/>
            <p:nvPr/>
          </p:nvSpPr>
          <p:spPr>
            <a:xfrm>
              <a:off x="3198876" y="3706367"/>
              <a:ext cx="352805" cy="90677"/>
            </a:xfrm>
            <a:prstGeom prst="rect">
              <a:avLst/>
            </a:prstGeom>
            <a:blipFill>
              <a:blip r:embed="rId5" cstate="print"/>
              <a:stretch>
                <a:fillRect/>
              </a:stretch>
            </a:blipFill>
          </p:spPr>
          <p:txBody>
            <a:bodyPr wrap="square" lIns="0" tIns="0" rIns="0" bIns="0" rtlCol="0"/>
            <a:lstStyle/>
            <a:p>
              <a:endParaRPr dirty="0"/>
            </a:p>
          </p:txBody>
        </p:sp>
        <p:sp>
          <p:nvSpPr>
            <p:cNvPr id="8" name="object 8"/>
            <p:cNvSpPr/>
            <p:nvPr/>
          </p:nvSpPr>
          <p:spPr>
            <a:xfrm>
              <a:off x="6050280" y="1293876"/>
              <a:ext cx="327660" cy="9143"/>
            </a:xfrm>
            <a:prstGeom prst="rect">
              <a:avLst/>
            </a:prstGeom>
            <a:blipFill>
              <a:blip r:embed="rId6" cstate="print"/>
              <a:stretch>
                <a:fillRect/>
              </a:stretch>
            </a:blipFill>
          </p:spPr>
          <p:txBody>
            <a:bodyPr wrap="square" lIns="0" tIns="0" rIns="0" bIns="0" rtlCol="0"/>
            <a:lstStyle/>
            <a:p>
              <a:endParaRPr/>
            </a:p>
          </p:txBody>
        </p:sp>
        <p:sp>
          <p:nvSpPr>
            <p:cNvPr id="9" name="object 9"/>
            <p:cNvSpPr/>
            <p:nvPr/>
          </p:nvSpPr>
          <p:spPr>
            <a:xfrm>
              <a:off x="2695955" y="1825752"/>
              <a:ext cx="1447799" cy="1447800"/>
            </a:xfrm>
            <a:prstGeom prst="rect">
              <a:avLst/>
            </a:prstGeom>
            <a:blipFill>
              <a:blip r:embed="rId7" cstate="print"/>
              <a:stretch>
                <a:fillRect/>
              </a:stretch>
            </a:blipFill>
          </p:spPr>
          <p:txBody>
            <a:bodyPr wrap="square" lIns="0" tIns="0" rIns="0" bIns="0" rtlCol="0"/>
            <a:lstStyle/>
            <a:p>
              <a:endParaRPr/>
            </a:p>
          </p:txBody>
        </p:sp>
      </p:grpSp>
      <p:sp>
        <p:nvSpPr>
          <p:cNvPr id="11" name="object 11"/>
          <p:cNvSpPr txBox="1"/>
          <p:nvPr/>
        </p:nvSpPr>
        <p:spPr>
          <a:xfrm>
            <a:off x="2743200" y="3124200"/>
            <a:ext cx="1210565" cy="191078"/>
          </a:xfrm>
          <a:prstGeom prst="rect">
            <a:avLst/>
          </a:prstGeom>
        </p:spPr>
        <p:txBody>
          <a:bodyPr vert="horz" wrap="square" lIns="0" tIns="13970" rIns="0" bIns="0" rtlCol="0">
            <a:spAutoFit/>
          </a:bodyPr>
          <a:lstStyle/>
          <a:p>
            <a:pPr algn="ctr">
              <a:lnSpc>
                <a:spcPct val="100000"/>
              </a:lnSpc>
              <a:spcBef>
                <a:spcPts val="15"/>
              </a:spcBef>
            </a:pPr>
            <a:r>
              <a:rPr lang="zh-CN" altLang="en-US" sz="1150" b="1" spc="20" dirty="0" smtClean="0">
                <a:solidFill>
                  <a:srgbClr val="00B0F0"/>
                </a:solidFill>
                <a:latin typeface="Noto Sans CJK JP Medium"/>
                <a:cs typeface="Noto Sans CJK JP Medium"/>
              </a:rPr>
              <a:t>米格列醇口崩片</a:t>
            </a:r>
            <a:endParaRPr sz="1150" b="1" dirty="0">
              <a:solidFill>
                <a:srgbClr val="00B0F0"/>
              </a:solidFill>
              <a:latin typeface="Noto Sans CJK JP Medium"/>
              <a:cs typeface="Noto Sans CJK JP Medium"/>
            </a:endParaRPr>
          </a:p>
        </p:txBody>
      </p:sp>
      <p:sp>
        <p:nvSpPr>
          <p:cNvPr id="12" name="object 12"/>
          <p:cNvSpPr txBox="1"/>
          <p:nvPr/>
        </p:nvSpPr>
        <p:spPr>
          <a:xfrm>
            <a:off x="697483" y="1079118"/>
            <a:ext cx="750317" cy="191078"/>
          </a:xfrm>
          <a:prstGeom prst="rect">
            <a:avLst/>
          </a:prstGeom>
        </p:spPr>
        <p:txBody>
          <a:bodyPr vert="horz" wrap="square" lIns="0" tIns="13970" rIns="0" bIns="0" rtlCol="0">
            <a:spAutoFit/>
          </a:bodyPr>
          <a:lstStyle/>
          <a:p>
            <a:pPr marL="12700">
              <a:lnSpc>
                <a:spcPct val="100000"/>
              </a:lnSpc>
              <a:spcBef>
                <a:spcPts val="110"/>
              </a:spcBef>
            </a:pPr>
            <a:r>
              <a:rPr sz="1150" spc="10" dirty="0">
                <a:latin typeface="IPAexGothic"/>
                <a:cs typeface="IPAexGothic"/>
              </a:rPr>
              <a:t>附件</a:t>
            </a:r>
            <a:r>
              <a:rPr sz="1150" spc="-5" dirty="0" smtClean="0">
                <a:latin typeface="Noto Sans Mono CJK JP Bold"/>
                <a:cs typeface="Noto Sans Mono CJK JP Bold"/>
              </a:rPr>
              <a:t>2</a:t>
            </a:r>
            <a:r>
              <a:rPr sz="1150" spc="10" dirty="0" smtClean="0">
                <a:latin typeface="Noto Sans Mono CJK JP Bold"/>
                <a:cs typeface="Noto Sans Mono CJK JP Bold"/>
              </a:rPr>
              <a:t>-</a:t>
            </a:r>
            <a:r>
              <a:rPr lang="en-US" sz="1150" spc="5" dirty="0" smtClean="0">
                <a:latin typeface="Noto Sans Mono CJK JP Bold"/>
                <a:cs typeface="Noto Sans Mono CJK JP Bold"/>
              </a:rPr>
              <a:t>3</a:t>
            </a:r>
            <a:endParaRPr sz="1150" dirty="0">
              <a:latin typeface="Noto Sans Mono CJK JP Bold"/>
              <a:cs typeface="Noto Sans Mono CJK JP Bold"/>
            </a:endParaRPr>
          </a:p>
        </p:txBody>
      </p:sp>
      <p:sp>
        <p:nvSpPr>
          <p:cNvPr id="13" name="object 13"/>
          <p:cNvSpPr/>
          <p:nvPr/>
        </p:nvSpPr>
        <p:spPr>
          <a:xfrm>
            <a:off x="457200" y="609600"/>
            <a:ext cx="5897880" cy="3505200"/>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sp>
        <p:nvSpPr>
          <p:cNvPr id="14" name="TextBox 13"/>
          <p:cNvSpPr txBox="1"/>
          <p:nvPr/>
        </p:nvSpPr>
        <p:spPr>
          <a:xfrm>
            <a:off x="2362200" y="3429000"/>
            <a:ext cx="2133600" cy="246221"/>
          </a:xfrm>
          <a:prstGeom prst="rect">
            <a:avLst/>
          </a:prstGeom>
          <a:noFill/>
        </p:spPr>
        <p:txBody>
          <a:bodyPr wrap="square" rtlCol="0">
            <a:spAutoFit/>
          </a:bodyPr>
          <a:lstStyle/>
          <a:p>
            <a:r>
              <a:rPr lang="zh-CN" altLang="en-US" sz="1000" dirty="0" smtClean="0">
                <a:solidFill>
                  <a:srgbClr val="00B0F0"/>
                </a:solidFill>
              </a:rPr>
              <a:t>浙江医药股份有限公司新昌制药厂</a:t>
            </a:r>
            <a:endParaRPr lang="zh-CN" altLang="en-US" sz="1000" dirty="0">
              <a:solidFill>
                <a:srgbClr val="00B0F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671564" y="4321555"/>
            <a:ext cx="106045"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Noto Serif SemiCondensed ExtraBold"/>
                <a:cs typeface="Noto Serif SemiCondensed ExtraBold"/>
              </a:rPr>
              <a:t>1</a:t>
            </a:r>
            <a:endParaRPr sz="1200">
              <a:latin typeface="Noto Serif SemiCondensed ExtraBold"/>
              <a:cs typeface="Noto Serif SemiCondensed ExtraBold"/>
            </a:endParaRPr>
          </a:p>
        </p:txBody>
      </p:sp>
      <p:grpSp>
        <p:nvGrpSpPr>
          <p:cNvPr id="3" name="object 3"/>
          <p:cNvGrpSpPr/>
          <p:nvPr/>
        </p:nvGrpSpPr>
        <p:grpSpPr>
          <a:xfrm>
            <a:off x="469392" y="568452"/>
            <a:ext cx="5897880" cy="3317748"/>
            <a:chOff x="480060" y="329183"/>
            <a:chExt cx="5897880" cy="3317748"/>
          </a:xfrm>
        </p:grpSpPr>
        <p:sp>
          <p:nvSpPr>
            <p:cNvPr id="4" name="object 4"/>
            <p:cNvSpPr/>
            <p:nvPr/>
          </p:nvSpPr>
          <p:spPr>
            <a:xfrm>
              <a:off x="480060" y="329183"/>
              <a:ext cx="5897880" cy="3317748"/>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480060" y="670559"/>
              <a:ext cx="1450848" cy="656844"/>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2534412" y="679703"/>
              <a:ext cx="1676400" cy="670560"/>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2622803" y="763523"/>
              <a:ext cx="1501140" cy="496824"/>
            </a:xfrm>
            <a:prstGeom prst="rect">
              <a:avLst/>
            </a:prstGeom>
            <a:blipFill>
              <a:blip r:embed="rId5" cstate="print"/>
              <a:stretch>
                <a:fillRect/>
              </a:stretch>
            </a:blipFill>
          </p:spPr>
          <p:txBody>
            <a:bodyPr wrap="square" lIns="0" tIns="0" rIns="0" bIns="0" rtlCol="0"/>
            <a:lstStyle/>
            <a:p>
              <a:endParaRPr/>
            </a:p>
          </p:txBody>
        </p:sp>
        <p:sp>
          <p:nvSpPr>
            <p:cNvPr id="8" name="object 8"/>
            <p:cNvSpPr/>
            <p:nvPr/>
          </p:nvSpPr>
          <p:spPr>
            <a:xfrm>
              <a:off x="2703575" y="940308"/>
              <a:ext cx="168401" cy="133350"/>
            </a:xfrm>
            <a:prstGeom prst="rect">
              <a:avLst/>
            </a:prstGeom>
            <a:blipFill>
              <a:blip r:embed="rId6" cstate="print"/>
              <a:stretch>
                <a:fillRect/>
              </a:stretch>
            </a:blipFill>
          </p:spPr>
          <p:txBody>
            <a:bodyPr wrap="square" lIns="0" tIns="0" rIns="0" bIns="0" rtlCol="0"/>
            <a:lstStyle/>
            <a:p>
              <a:endParaRPr/>
            </a:p>
          </p:txBody>
        </p:sp>
        <p:sp>
          <p:nvSpPr>
            <p:cNvPr id="9" name="object 9"/>
            <p:cNvSpPr/>
            <p:nvPr/>
          </p:nvSpPr>
          <p:spPr>
            <a:xfrm>
              <a:off x="3005328" y="928179"/>
              <a:ext cx="1039418" cy="161607"/>
            </a:xfrm>
            <a:prstGeom prst="rect">
              <a:avLst/>
            </a:prstGeom>
            <a:blipFill>
              <a:blip r:embed="rId7" cstate="print"/>
              <a:stretch>
                <a:fillRect/>
              </a:stretch>
            </a:blipFill>
          </p:spPr>
          <p:txBody>
            <a:bodyPr wrap="square" lIns="0" tIns="0" rIns="0" bIns="0" rtlCol="0"/>
            <a:lstStyle/>
            <a:p>
              <a:endParaRPr/>
            </a:p>
          </p:txBody>
        </p:sp>
        <p:sp>
          <p:nvSpPr>
            <p:cNvPr id="10" name="object 10"/>
            <p:cNvSpPr/>
            <p:nvPr/>
          </p:nvSpPr>
          <p:spPr>
            <a:xfrm>
              <a:off x="950976" y="861009"/>
              <a:ext cx="515162" cy="233222"/>
            </a:xfrm>
            <a:prstGeom prst="rect">
              <a:avLst/>
            </a:prstGeom>
            <a:blipFill>
              <a:blip r:embed="rId8" cstate="print"/>
              <a:stretch>
                <a:fillRect/>
              </a:stretch>
            </a:blipFill>
          </p:spPr>
          <p:txBody>
            <a:bodyPr wrap="square" lIns="0" tIns="0" rIns="0" bIns="0" rtlCol="0"/>
            <a:lstStyle/>
            <a:p>
              <a:endParaRPr/>
            </a:p>
          </p:txBody>
        </p:sp>
        <p:sp>
          <p:nvSpPr>
            <p:cNvPr id="11" name="object 11"/>
            <p:cNvSpPr/>
            <p:nvPr/>
          </p:nvSpPr>
          <p:spPr>
            <a:xfrm>
              <a:off x="946404" y="1135379"/>
              <a:ext cx="639318" cy="86105"/>
            </a:xfrm>
            <a:prstGeom prst="rect">
              <a:avLst/>
            </a:prstGeom>
            <a:blipFill>
              <a:blip r:embed="rId9" cstate="print"/>
              <a:stretch>
                <a:fillRect/>
              </a:stretch>
            </a:blipFill>
          </p:spPr>
          <p:txBody>
            <a:bodyPr wrap="square" lIns="0" tIns="0" rIns="0" bIns="0" rtlCol="0"/>
            <a:lstStyle/>
            <a:p>
              <a:endParaRPr/>
            </a:p>
          </p:txBody>
        </p:sp>
        <p:sp>
          <p:nvSpPr>
            <p:cNvPr id="12" name="object 12"/>
            <p:cNvSpPr/>
            <p:nvPr/>
          </p:nvSpPr>
          <p:spPr>
            <a:xfrm>
              <a:off x="4404359" y="679703"/>
              <a:ext cx="1676400" cy="670560"/>
            </a:xfrm>
            <a:prstGeom prst="rect">
              <a:avLst/>
            </a:prstGeom>
            <a:blipFill>
              <a:blip r:embed="rId4" cstate="print"/>
              <a:stretch>
                <a:fillRect/>
              </a:stretch>
            </a:blipFill>
          </p:spPr>
          <p:txBody>
            <a:bodyPr wrap="square" lIns="0" tIns="0" rIns="0" bIns="0" rtlCol="0"/>
            <a:lstStyle/>
            <a:p>
              <a:endParaRPr/>
            </a:p>
          </p:txBody>
        </p:sp>
        <p:sp>
          <p:nvSpPr>
            <p:cNvPr id="13" name="object 13"/>
            <p:cNvSpPr/>
            <p:nvPr/>
          </p:nvSpPr>
          <p:spPr>
            <a:xfrm>
              <a:off x="4492752" y="763523"/>
              <a:ext cx="1501139" cy="496824"/>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4666488" y="940308"/>
              <a:ext cx="192786" cy="133350"/>
            </a:xfrm>
            <a:prstGeom prst="rect">
              <a:avLst/>
            </a:prstGeom>
            <a:blipFill>
              <a:blip r:embed="rId10" cstate="print"/>
              <a:stretch>
                <a:fillRect/>
              </a:stretch>
            </a:blipFill>
          </p:spPr>
          <p:txBody>
            <a:bodyPr wrap="square" lIns="0" tIns="0" rIns="0" bIns="0" rtlCol="0"/>
            <a:lstStyle/>
            <a:p>
              <a:endParaRPr/>
            </a:p>
          </p:txBody>
        </p:sp>
        <p:sp>
          <p:nvSpPr>
            <p:cNvPr id="15" name="object 15"/>
            <p:cNvSpPr/>
            <p:nvPr/>
          </p:nvSpPr>
          <p:spPr>
            <a:xfrm>
              <a:off x="5137403" y="926655"/>
              <a:ext cx="513638" cy="164655"/>
            </a:xfrm>
            <a:prstGeom prst="rect">
              <a:avLst/>
            </a:prstGeom>
            <a:blipFill>
              <a:blip r:embed="rId11" cstate="print"/>
              <a:stretch>
                <a:fillRect/>
              </a:stretch>
            </a:blipFill>
          </p:spPr>
          <p:txBody>
            <a:bodyPr wrap="square" lIns="0" tIns="0" rIns="0" bIns="0" rtlCol="0"/>
            <a:lstStyle/>
            <a:p>
              <a:endParaRPr/>
            </a:p>
          </p:txBody>
        </p:sp>
        <p:sp>
          <p:nvSpPr>
            <p:cNvPr id="16" name="object 16"/>
            <p:cNvSpPr/>
            <p:nvPr/>
          </p:nvSpPr>
          <p:spPr>
            <a:xfrm>
              <a:off x="2546603" y="1476756"/>
              <a:ext cx="1676399" cy="670559"/>
            </a:xfrm>
            <a:prstGeom prst="rect">
              <a:avLst/>
            </a:prstGeom>
            <a:blipFill>
              <a:blip r:embed="rId4" cstate="print"/>
              <a:stretch>
                <a:fillRect/>
              </a:stretch>
            </a:blipFill>
          </p:spPr>
          <p:txBody>
            <a:bodyPr wrap="square" lIns="0" tIns="0" rIns="0" bIns="0" rtlCol="0"/>
            <a:lstStyle/>
            <a:p>
              <a:endParaRPr/>
            </a:p>
          </p:txBody>
        </p:sp>
        <p:sp>
          <p:nvSpPr>
            <p:cNvPr id="17" name="object 17"/>
            <p:cNvSpPr/>
            <p:nvPr/>
          </p:nvSpPr>
          <p:spPr>
            <a:xfrm>
              <a:off x="2634995" y="1562099"/>
              <a:ext cx="1501140" cy="496824"/>
            </a:xfrm>
            <a:prstGeom prst="rect">
              <a:avLst/>
            </a:prstGeom>
            <a:blipFill>
              <a:blip r:embed="rId5" cstate="print"/>
              <a:stretch>
                <a:fillRect/>
              </a:stretch>
            </a:blipFill>
          </p:spPr>
          <p:txBody>
            <a:bodyPr wrap="square" lIns="0" tIns="0" rIns="0" bIns="0" rtlCol="0"/>
            <a:lstStyle/>
            <a:p>
              <a:endParaRPr/>
            </a:p>
          </p:txBody>
        </p:sp>
        <p:sp>
          <p:nvSpPr>
            <p:cNvPr id="18" name="object 18"/>
            <p:cNvSpPr/>
            <p:nvPr/>
          </p:nvSpPr>
          <p:spPr>
            <a:xfrm>
              <a:off x="2807207" y="1738884"/>
              <a:ext cx="191262" cy="133350"/>
            </a:xfrm>
            <a:prstGeom prst="rect">
              <a:avLst/>
            </a:prstGeom>
            <a:blipFill>
              <a:blip r:embed="rId12" cstate="print"/>
              <a:stretch>
                <a:fillRect/>
              </a:stretch>
            </a:blipFill>
          </p:spPr>
          <p:txBody>
            <a:bodyPr wrap="square" lIns="0" tIns="0" rIns="0" bIns="0" rtlCol="0"/>
            <a:lstStyle/>
            <a:p>
              <a:endParaRPr/>
            </a:p>
          </p:txBody>
        </p:sp>
        <p:sp>
          <p:nvSpPr>
            <p:cNvPr id="19" name="object 19"/>
            <p:cNvSpPr/>
            <p:nvPr/>
          </p:nvSpPr>
          <p:spPr>
            <a:xfrm>
              <a:off x="3278123" y="1725218"/>
              <a:ext cx="513651" cy="163144"/>
            </a:xfrm>
            <a:prstGeom prst="rect">
              <a:avLst/>
            </a:prstGeom>
            <a:blipFill>
              <a:blip r:embed="rId13" cstate="print"/>
              <a:stretch>
                <a:fillRect/>
              </a:stretch>
            </a:blipFill>
          </p:spPr>
          <p:txBody>
            <a:bodyPr wrap="square" lIns="0" tIns="0" rIns="0" bIns="0" rtlCol="0"/>
            <a:lstStyle/>
            <a:p>
              <a:endParaRPr/>
            </a:p>
          </p:txBody>
        </p:sp>
        <p:sp>
          <p:nvSpPr>
            <p:cNvPr id="20" name="object 20"/>
            <p:cNvSpPr/>
            <p:nvPr/>
          </p:nvSpPr>
          <p:spPr>
            <a:xfrm>
              <a:off x="4404359" y="1523999"/>
              <a:ext cx="1676400" cy="670560"/>
            </a:xfrm>
            <a:prstGeom prst="rect">
              <a:avLst/>
            </a:prstGeom>
            <a:blipFill>
              <a:blip r:embed="rId4" cstate="print"/>
              <a:stretch>
                <a:fillRect/>
              </a:stretch>
            </a:blipFill>
          </p:spPr>
          <p:txBody>
            <a:bodyPr wrap="square" lIns="0" tIns="0" rIns="0" bIns="0" rtlCol="0"/>
            <a:lstStyle/>
            <a:p>
              <a:endParaRPr/>
            </a:p>
          </p:txBody>
        </p:sp>
        <p:sp>
          <p:nvSpPr>
            <p:cNvPr id="21" name="object 21"/>
            <p:cNvSpPr/>
            <p:nvPr/>
          </p:nvSpPr>
          <p:spPr>
            <a:xfrm>
              <a:off x="4492752" y="1609343"/>
              <a:ext cx="1501139" cy="495300"/>
            </a:xfrm>
            <a:prstGeom prst="rect">
              <a:avLst/>
            </a:prstGeom>
            <a:blipFill>
              <a:blip r:embed="rId5" cstate="print"/>
              <a:stretch>
                <a:fillRect/>
              </a:stretch>
            </a:blipFill>
          </p:spPr>
          <p:txBody>
            <a:bodyPr wrap="square" lIns="0" tIns="0" rIns="0" bIns="0" rtlCol="0"/>
            <a:lstStyle/>
            <a:p>
              <a:endParaRPr/>
            </a:p>
          </p:txBody>
        </p:sp>
        <p:sp>
          <p:nvSpPr>
            <p:cNvPr id="22" name="object 22"/>
            <p:cNvSpPr/>
            <p:nvPr/>
          </p:nvSpPr>
          <p:spPr>
            <a:xfrm>
              <a:off x="4666488" y="1784604"/>
              <a:ext cx="198882" cy="133350"/>
            </a:xfrm>
            <a:prstGeom prst="rect">
              <a:avLst/>
            </a:prstGeom>
            <a:blipFill>
              <a:blip r:embed="rId14" cstate="print"/>
              <a:stretch>
                <a:fillRect/>
              </a:stretch>
            </a:blipFill>
          </p:spPr>
          <p:txBody>
            <a:bodyPr wrap="square" lIns="0" tIns="0" rIns="0" bIns="0" rtlCol="0"/>
            <a:lstStyle/>
            <a:p>
              <a:endParaRPr/>
            </a:p>
          </p:txBody>
        </p:sp>
        <p:sp>
          <p:nvSpPr>
            <p:cNvPr id="24" name="object 24"/>
            <p:cNvSpPr/>
            <p:nvPr/>
          </p:nvSpPr>
          <p:spPr>
            <a:xfrm>
              <a:off x="2546603" y="2340863"/>
              <a:ext cx="1676399" cy="670560"/>
            </a:xfrm>
            <a:prstGeom prst="rect">
              <a:avLst/>
            </a:prstGeom>
            <a:blipFill>
              <a:blip r:embed="rId4" cstate="print"/>
              <a:stretch>
                <a:fillRect/>
              </a:stretch>
            </a:blipFill>
          </p:spPr>
          <p:txBody>
            <a:bodyPr wrap="square" lIns="0" tIns="0" rIns="0" bIns="0" rtlCol="0"/>
            <a:lstStyle/>
            <a:p>
              <a:endParaRPr/>
            </a:p>
          </p:txBody>
        </p:sp>
        <p:sp>
          <p:nvSpPr>
            <p:cNvPr id="25" name="object 25"/>
            <p:cNvSpPr/>
            <p:nvPr/>
          </p:nvSpPr>
          <p:spPr>
            <a:xfrm>
              <a:off x="2634995" y="2426207"/>
              <a:ext cx="1501140" cy="496824"/>
            </a:xfrm>
            <a:prstGeom prst="rect">
              <a:avLst/>
            </a:prstGeom>
            <a:blipFill>
              <a:blip r:embed="rId5" cstate="print"/>
              <a:stretch>
                <a:fillRect/>
              </a:stretch>
            </a:blipFill>
          </p:spPr>
          <p:txBody>
            <a:bodyPr wrap="square" lIns="0" tIns="0" rIns="0" bIns="0" rtlCol="0"/>
            <a:lstStyle/>
            <a:p>
              <a:endParaRPr/>
            </a:p>
          </p:txBody>
        </p:sp>
        <p:sp>
          <p:nvSpPr>
            <p:cNvPr id="26" name="object 26"/>
            <p:cNvSpPr/>
            <p:nvPr/>
          </p:nvSpPr>
          <p:spPr>
            <a:xfrm>
              <a:off x="2808732" y="2602991"/>
              <a:ext cx="189737" cy="133350"/>
            </a:xfrm>
            <a:prstGeom prst="rect">
              <a:avLst/>
            </a:prstGeom>
            <a:blipFill>
              <a:blip r:embed="rId15" cstate="print"/>
              <a:stretch>
                <a:fillRect/>
              </a:stretch>
            </a:blipFill>
          </p:spPr>
          <p:txBody>
            <a:bodyPr wrap="square" lIns="0" tIns="0" rIns="0" bIns="0" rtlCol="0"/>
            <a:lstStyle/>
            <a:p>
              <a:endParaRPr/>
            </a:p>
          </p:txBody>
        </p:sp>
        <p:sp>
          <p:nvSpPr>
            <p:cNvPr id="27" name="object 27"/>
            <p:cNvSpPr/>
            <p:nvPr/>
          </p:nvSpPr>
          <p:spPr>
            <a:xfrm>
              <a:off x="5116068" y="1765757"/>
              <a:ext cx="515162" cy="164655"/>
            </a:xfrm>
            <a:prstGeom prst="rect">
              <a:avLst/>
            </a:prstGeom>
            <a:blipFill>
              <a:blip r:embed="rId16" cstate="print"/>
              <a:stretch>
                <a:fillRect/>
              </a:stretch>
            </a:blipFill>
          </p:spPr>
          <p:txBody>
            <a:bodyPr wrap="square" lIns="0" tIns="0" rIns="0" bIns="0" rtlCol="0"/>
            <a:lstStyle/>
            <a:p>
              <a:endParaRPr/>
            </a:p>
          </p:txBody>
        </p:sp>
        <p:sp>
          <p:nvSpPr>
            <p:cNvPr id="31" name="object 31"/>
            <p:cNvSpPr/>
            <p:nvPr/>
          </p:nvSpPr>
          <p:spPr>
            <a:xfrm>
              <a:off x="3211068" y="2603957"/>
              <a:ext cx="515162" cy="161607"/>
            </a:xfrm>
            <a:prstGeom prst="rect">
              <a:avLst/>
            </a:prstGeom>
            <a:blipFill>
              <a:blip r:embed="rId17" cstate="print"/>
              <a:stretch>
                <a:fillRect/>
              </a:stretch>
            </a:blipFill>
          </p:spPr>
          <p:txBody>
            <a:bodyPr wrap="square" lIns="0" tIns="0" rIns="0" bIns="0" rtlCol="0"/>
            <a:lstStyle/>
            <a:p>
              <a:endParaRPr/>
            </a:p>
          </p:txBody>
        </p:sp>
        <p:sp>
          <p:nvSpPr>
            <p:cNvPr id="32" name="object 32"/>
            <p:cNvSpPr/>
            <p:nvPr/>
          </p:nvSpPr>
          <p:spPr>
            <a:xfrm>
              <a:off x="781811" y="1909571"/>
              <a:ext cx="1447800" cy="1449323"/>
            </a:xfrm>
            <a:prstGeom prst="rect">
              <a:avLst/>
            </a:prstGeom>
            <a:blipFill>
              <a:blip r:embed="rId18" cstate="print"/>
              <a:stretch>
                <a:fillRect/>
              </a:stretch>
            </a:blipFill>
          </p:spPr>
          <p:txBody>
            <a:bodyPr wrap="square" lIns="0" tIns="0" rIns="0" bIns="0" rtlCol="0"/>
            <a:lstStyle/>
            <a:p>
              <a:endParaRPr/>
            </a:p>
          </p:txBody>
        </p:sp>
        <p:sp>
          <p:nvSpPr>
            <p:cNvPr id="33" name="object 33"/>
            <p:cNvSpPr/>
            <p:nvPr/>
          </p:nvSpPr>
          <p:spPr>
            <a:xfrm>
              <a:off x="480060" y="330149"/>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457200" y="609600"/>
            <a:ext cx="5897880" cy="3317747"/>
            <a:chOff x="480060" y="923544"/>
            <a:chExt cx="5897880" cy="3317747"/>
          </a:xfrm>
        </p:grpSpPr>
        <p:sp>
          <p:nvSpPr>
            <p:cNvPr id="3" name="object 3"/>
            <p:cNvSpPr/>
            <p:nvPr/>
          </p:nvSpPr>
          <p:spPr>
            <a:xfrm>
              <a:off x="480060" y="923544"/>
              <a:ext cx="5897880" cy="3317747"/>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480060" y="1344168"/>
              <a:ext cx="5897880" cy="2476500"/>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80060" y="1469136"/>
              <a:ext cx="5897880" cy="2226563"/>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1188720" y="923544"/>
              <a:ext cx="659891" cy="1341120"/>
            </a:xfrm>
            <a:prstGeom prst="rect">
              <a:avLst/>
            </a:prstGeom>
            <a:blipFill>
              <a:blip r:embed="rId5" cstate="print"/>
              <a:stretch>
                <a:fillRect/>
              </a:stretch>
            </a:blipFill>
          </p:spPr>
          <p:txBody>
            <a:bodyPr wrap="square" lIns="0" tIns="0" rIns="0" bIns="0" rtlCol="0"/>
            <a:lstStyle/>
            <a:p>
              <a:endParaRPr/>
            </a:p>
          </p:txBody>
        </p:sp>
        <p:sp>
          <p:nvSpPr>
            <p:cNvPr id="7" name="object 7"/>
            <p:cNvSpPr/>
            <p:nvPr/>
          </p:nvSpPr>
          <p:spPr>
            <a:xfrm>
              <a:off x="1319784" y="1752536"/>
              <a:ext cx="303339" cy="249999"/>
            </a:xfrm>
            <a:prstGeom prst="rect">
              <a:avLst/>
            </a:prstGeom>
            <a:blipFill>
              <a:blip r:embed="rId6" cstate="print"/>
              <a:stretch>
                <a:fillRect/>
              </a:stretch>
            </a:blipFill>
          </p:spPr>
          <p:txBody>
            <a:bodyPr wrap="square" lIns="0" tIns="0" rIns="0" bIns="0" rtlCol="0"/>
            <a:lstStyle/>
            <a:p>
              <a:endParaRPr/>
            </a:p>
          </p:txBody>
        </p:sp>
        <p:sp>
          <p:nvSpPr>
            <p:cNvPr id="8" name="object 8"/>
            <p:cNvSpPr/>
            <p:nvPr/>
          </p:nvSpPr>
          <p:spPr>
            <a:xfrm>
              <a:off x="1248155" y="2452166"/>
              <a:ext cx="1194866" cy="187528"/>
            </a:xfrm>
            <a:prstGeom prst="rect">
              <a:avLst/>
            </a:prstGeom>
            <a:blipFill>
              <a:blip r:embed="rId7" cstate="print"/>
              <a:stretch>
                <a:fillRect/>
              </a:stretch>
            </a:blipFill>
          </p:spPr>
          <p:txBody>
            <a:bodyPr wrap="square" lIns="0" tIns="0" rIns="0" bIns="0" rtlCol="0"/>
            <a:lstStyle/>
            <a:p>
              <a:endParaRPr/>
            </a:p>
          </p:txBody>
        </p:sp>
        <p:sp>
          <p:nvSpPr>
            <p:cNvPr id="9" name="object 9"/>
            <p:cNvSpPr/>
            <p:nvPr/>
          </p:nvSpPr>
          <p:spPr>
            <a:xfrm>
              <a:off x="1263395" y="2702052"/>
              <a:ext cx="758190" cy="83058"/>
            </a:xfrm>
            <a:prstGeom prst="rect">
              <a:avLst/>
            </a:prstGeom>
            <a:blipFill>
              <a:blip r:embed="rId8" cstate="print"/>
              <a:stretch>
                <a:fillRect/>
              </a:stretch>
            </a:blipFill>
          </p:spPr>
          <p:txBody>
            <a:bodyPr wrap="square" lIns="0" tIns="0" rIns="0" bIns="0" rtlCol="0"/>
            <a:lstStyle/>
            <a:p>
              <a:endParaRPr/>
            </a:p>
          </p:txBody>
        </p:sp>
        <p:sp>
          <p:nvSpPr>
            <p:cNvPr id="10" name="object 10"/>
            <p:cNvSpPr/>
            <p:nvPr/>
          </p:nvSpPr>
          <p:spPr>
            <a:xfrm>
              <a:off x="1470660" y="2828544"/>
              <a:ext cx="257556" cy="12191"/>
            </a:xfrm>
            <a:prstGeom prst="rect">
              <a:avLst/>
            </a:prstGeom>
            <a:blipFill>
              <a:blip r:embed="rId9" cstate="print"/>
              <a:stretch>
                <a:fillRect/>
              </a:stretch>
            </a:blipFill>
          </p:spPr>
          <p:txBody>
            <a:bodyPr wrap="square" lIns="0" tIns="0" rIns="0" bIns="0" rtlCol="0"/>
            <a:lstStyle/>
            <a:p>
              <a:endParaRPr/>
            </a:p>
          </p:txBody>
        </p:sp>
        <p:sp>
          <p:nvSpPr>
            <p:cNvPr id="12" name="object 12"/>
            <p:cNvSpPr/>
            <p:nvPr/>
          </p:nvSpPr>
          <p:spPr>
            <a:xfrm>
              <a:off x="2232660" y="1533144"/>
              <a:ext cx="487679" cy="487679"/>
            </a:xfrm>
            <a:prstGeom prst="rect">
              <a:avLst/>
            </a:prstGeom>
            <a:blipFill>
              <a:blip r:embed="rId10" cstate="print"/>
              <a:stretch>
                <a:fillRect/>
              </a:stretch>
            </a:blipFill>
          </p:spPr>
          <p:txBody>
            <a:bodyPr wrap="square" lIns="0" tIns="0" rIns="0" bIns="0" rtlCol="0"/>
            <a:lstStyle/>
            <a:p>
              <a:endParaRPr/>
            </a:p>
          </p:txBody>
        </p:sp>
        <p:sp>
          <p:nvSpPr>
            <p:cNvPr id="14" name="object 14"/>
            <p:cNvSpPr/>
            <p:nvPr/>
          </p:nvSpPr>
          <p:spPr>
            <a:xfrm>
              <a:off x="480060" y="923925"/>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grpSp>
      <p:sp>
        <p:nvSpPr>
          <p:cNvPr id="15" name="TextBox 14"/>
          <p:cNvSpPr txBox="1"/>
          <p:nvPr/>
        </p:nvSpPr>
        <p:spPr>
          <a:xfrm>
            <a:off x="2590800" y="1676400"/>
            <a:ext cx="3505200" cy="1697901"/>
          </a:xfrm>
          <a:prstGeom prst="rect">
            <a:avLst/>
          </a:prstGeom>
          <a:noFill/>
        </p:spPr>
        <p:txBody>
          <a:bodyPr wrap="square" rtlCol="0">
            <a:spAutoFit/>
          </a:bodyPr>
          <a:lstStyle/>
          <a:p>
            <a:pPr>
              <a:lnSpc>
                <a:spcPts val="1600"/>
              </a:lnSpc>
            </a:pPr>
            <a:r>
              <a:rPr lang="zh-CN" altLang="en-US" sz="1100" b="1" dirty="0" smtClean="0"/>
              <a:t>通用名</a:t>
            </a:r>
            <a:r>
              <a:rPr lang="zh-CN" altLang="en-US" sz="1100" dirty="0" smtClean="0"/>
              <a:t>：</a:t>
            </a:r>
            <a:r>
              <a:rPr lang="zh-CN" altLang="en-US" sz="1100" dirty="0" smtClean="0">
                <a:solidFill>
                  <a:srgbClr val="00B0F0"/>
                </a:solidFill>
              </a:rPr>
              <a:t>米格列醇口崩片</a:t>
            </a:r>
            <a:endParaRPr lang="en-US" altLang="zh-CN" sz="1100" dirty="0" smtClean="0">
              <a:solidFill>
                <a:srgbClr val="00B0F0"/>
              </a:solidFill>
            </a:endParaRPr>
          </a:p>
          <a:p>
            <a:pPr>
              <a:lnSpc>
                <a:spcPts val="1600"/>
              </a:lnSpc>
            </a:pPr>
            <a:r>
              <a:rPr lang="zh-CN" altLang="en-US" sz="1100" b="1" dirty="0" smtClean="0"/>
              <a:t>注册规格</a:t>
            </a:r>
            <a:r>
              <a:rPr lang="zh-CN" altLang="en-US" sz="1100" dirty="0" smtClean="0"/>
              <a:t>：</a:t>
            </a:r>
            <a:r>
              <a:rPr lang="en-US" altLang="zh-CN" sz="1100" dirty="0" smtClean="0">
                <a:solidFill>
                  <a:srgbClr val="00B0F0"/>
                </a:solidFill>
              </a:rPr>
              <a:t>25mg</a:t>
            </a:r>
            <a:r>
              <a:rPr lang="zh-CN" altLang="en-US" sz="1100" dirty="0" smtClean="0">
                <a:solidFill>
                  <a:srgbClr val="00B0F0"/>
                </a:solidFill>
              </a:rPr>
              <a:t>；</a:t>
            </a:r>
            <a:r>
              <a:rPr lang="en-US" altLang="zh-CN" sz="1100" dirty="0" smtClean="0">
                <a:solidFill>
                  <a:srgbClr val="00B0F0"/>
                </a:solidFill>
              </a:rPr>
              <a:t>50mg</a:t>
            </a:r>
          </a:p>
          <a:p>
            <a:pPr>
              <a:lnSpc>
                <a:spcPts val="1600"/>
              </a:lnSpc>
            </a:pPr>
            <a:r>
              <a:rPr lang="zh-CN" altLang="en-US" sz="1100" b="1" dirty="0" smtClean="0"/>
              <a:t>中国大陆首次上次时间</a:t>
            </a:r>
            <a:r>
              <a:rPr lang="zh-CN" altLang="en-US" sz="1100" dirty="0" smtClean="0"/>
              <a:t>：</a:t>
            </a:r>
            <a:r>
              <a:rPr lang="en-US" altLang="zh-CN" sz="1100" dirty="0" smtClean="0">
                <a:solidFill>
                  <a:srgbClr val="00B0F0"/>
                </a:solidFill>
              </a:rPr>
              <a:t>2022</a:t>
            </a:r>
            <a:r>
              <a:rPr lang="zh-CN" altLang="en-US" sz="1100" dirty="0" smtClean="0">
                <a:solidFill>
                  <a:srgbClr val="00B0F0"/>
                </a:solidFill>
              </a:rPr>
              <a:t>年</a:t>
            </a:r>
            <a:r>
              <a:rPr lang="en-US" altLang="zh-CN" sz="1100" dirty="0" smtClean="0">
                <a:solidFill>
                  <a:srgbClr val="00B0F0"/>
                </a:solidFill>
              </a:rPr>
              <a:t>3</a:t>
            </a:r>
            <a:r>
              <a:rPr lang="zh-CN" altLang="en-US" sz="1100" dirty="0" smtClean="0">
                <a:solidFill>
                  <a:srgbClr val="00B0F0"/>
                </a:solidFill>
              </a:rPr>
              <a:t>月</a:t>
            </a:r>
            <a:endParaRPr lang="en-US" altLang="zh-CN" sz="1100" dirty="0" smtClean="0">
              <a:solidFill>
                <a:srgbClr val="00B0F0"/>
              </a:solidFill>
            </a:endParaRPr>
          </a:p>
          <a:p>
            <a:pPr>
              <a:lnSpc>
                <a:spcPts val="1600"/>
              </a:lnSpc>
            </a:pPr>
            <a:r>
              <a:rPr lang="zh-CN" altLang="en-US" sz="1100" b="1" dirty="0" smtClean="0"/>
              <a:t>目前大陆地区同通用名药品上市情况</a:t>
            </a:r>
            <a:r>
              <a:rPr lang="zh-CN" altLang="en-US" sz="1100" dirty="0" smtClean="0"/>
              <a:t>：</a:t>
            </a:r>
            <a:r>
              <a:rPr lang="zh-CN" altLang="en-US" sz="1100" dirty="0" smtClean="0">
                <a:solidFill>
                  <a:srgbClr val="00B0F0"/>
                </a:solidFill>
              </a:rPr>
              <a:t>独家</a:t>
            </a:r>
            <a:endParaRPr lang="en-US" altLang="zh-CN" sz="1100" dirty="0" smtClean="0">
              <a:solidFill>
                <a:srgbClr val="00B0F0"/>
              </a:solidFill>
            </a:endParaRPr>
          </a:p>
          <a:p>
            <a:pPr>
              <a:lnSpc>
                <a:spcPts val="1600"/>
              </a:lnSpc>
            </a:pPr>
            <a:r>
              <a:rPr lang="zh-CN" altLang="en-US" sz="1100" b="1" dirty="0" smtClean="0"/>
              <a:t>全球首个上市国家</a:t>
            </a:r>
            <a:r>
              <a:rPr lang="en-US" altLang="zh-CN" sz="1100" b="1" dirty="0" smtClean="0"/>
              <a:t>/</a:t>
            </a:r>
            <a:r>
              <a:rPr lang="zh-CN" altLang="en-US" sz="1100" b="1" dirty="0" smtClean="0"/>
              <a:t>地区及上市时间</a:t>
            </a:r>
            <a:r>
              <a:rPr lang="zh-CN" altLang="en-US" sz="1100" dirty="0" smtClean="0"/>
              <a:t>：日本 </a:t>
            </a:r>
            <a:r>
              <a:rPr lang="zh-CN" altLang="en-US" sz="1100" dirty="0" smtClean="0">
                <a:solidFill>
                  <a:srgbClr val="00B0F0"/>
                </a:solidFill>
              </a:rPr>
              <a:t> </a:t>
            </a:r>
            <a:r>
              <a:rPr lang="en-US" altLang="zh-CN" sz="1100" dirty="0" smtClean="0">
                <a:solidFill>
                  <a:srgbClr val="00B0F0"/>
                </a:solidFill>
              </a:rPr>
              <a:t>2015</a:t>
            </a:r>
            <a:r>
              <a:rPr lang="zh-CN" altLang="en-US" sz="1100" dirty="0" smtClean="0">
                <a:solidFill>
                  <a:srgbClr val="00B0F0"/>
                </a:solidFill>
              </a:rPr>
              <a:t>年</a:t>
            </a:r>
            <a:r>
              <a:rPr lang="en-US" altLang="zh-CN" sz="1100" dirty="0" smtClean="0">
                <a:solidFill>
                  <a:srgbClr val="00B0F0"/>
                </a:solidFill>
              </a:rPr>
              <a:t>6</a:t>
            </a:r>
            <a:r>
              <a:rPr lang="zh-CN" altLang="en-US" sz="1100" dirty="0" smtClean="0">
                <a:solidFill>
                  <a:srgbClr val="00B0F0"/>
                </a:solidFill>
              </a:rPr>
              <a:t>月</a:t>
            </a:r>
            <a:endParaRPr lang="en-US" altLang="zh-CN" sz="1100" dirty="0" smtClean="0">
              <a:solidFill>
                <a:srgbClr val="00B0F0"/>
              </a:solidFill>
            </a:endParaRPr>
          </a:p>
          <a:p>
            <a:pPr>
              <a:lnSpc>
                <a:spcPts val="1600"/>
              </a:lnSpc>
            </a:pPr>
            <a:r>
              <a:rPr lang="zh-CN" altLang="en-US" sz="1100" b="1" dirty="0" smtClean="0"/>
              <a:t>是否为</a:t>
            </a:r>
            <a:r>
              <a:rPr lang="en-US" altLang="zh-CN" sz="1100" b="1" dirty="0" smtClean="0"/>
              <a:t>OTC</a:t>
            </a:r>
            <a:r>
              <a:rPr lang="zh-CN" altLang="en-US" sz="1100" b="1" dirty="0" smtClean="0"/>
              <a:t>药品</a:t>
            </a:r>
            <a:r>
              <a:rPr lang="zh-CN" altLang="en-US" sz="1100" dirty="0" smtClean="0"/>
              <a:t>：</a:t>
            </a:r>
            <a:r>
              <a:rPr lang="zh-CN" altLang="en-US" sz="1100" dirty="0" smtClean="0">
                <a:solidFill>
                  <a:srgbClr val="00B0F0"/>
                </a:solidFill>
              </a:rPr>
              <a:t>否</a:t>
            </a:r>
            <a:endParaRPr lang="en-US" altLang="zh-CN" sz="1100" dirty="0" smtClean="0">
              <a:solidFill>
                <a:srgbClr val="00B0F0"/>
              </a:solidFill>
            </a:endParaRPr>
          </a:p>
          <a:p>
            <a:pPr>
              <a:lnSpc>
                <a:spcPts val="1600"/>
              </a:lnSpc>
            </a:pPr>
            <a:r>
              <a:rPr lang="zh-CN" altLang="en-US" sz="1100" b="1" dirty="0" smtClean="0"/>
              <a:t>参照药品建议</a:t>
            </a:r>
            <a:r>
              <a:rPr lang="zh-CN" altLang="en-US" sz="1100" dirty="0" smtClean="0"/>
              <a:t>：</a:t>
            </a:r>
            <a:r>
              <a:rPr lang="zh-CN" altLang="en-US" sz="1100" dirty="0" smtClean="0">
                <a:solidFill>
                  <a:srgbClr val="00B0F0"/>
                </a:solidFill>
              </a:rPr>
              <a:t>米格列醇片</a:t>
            </a:r>
            <a:endParaRPr lang="en-US" altLang="zh-CN" sz="1100" dirty="0" smtClean="0">
              <a:solidFill>
                <a:srgbClr val="00B0F0"/>
              </a:solidFill>
            </a:endParaRPr>
          </a:p>
          <a:p>
            <a:endParaRPr lang="zh-CN" altLang="en-US" sz="11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671564" y="4321555"/>
            <a:ext cx="106045"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Noto Serif SemiCondensed ExtraBold"/>
                <a:cs typeface="Noto Serif SemiCondensed ExtraBold"/>
              </a:rPr>
              <a:t>2</a:t>
            </a:r>
            <a:endParaRPr sz="1200">
              <a:latin typeface="Noto Serif SemiCondensed ExtraBold"/>
              <a:cs typeface="Noto Serif SemiCondensed ExtraBold"/>
            </a:endParaRPr>
          </a:p>
        </p:txBody>
      </p:sp>
      <p:grpSp>
        <p:nvGrpSpPr>
          <p:cNvPr id="3" name="object 3"/>
          <p:cNvGrpSpPr/>
          <p:nvPr/>
        </p:nvGrpSpPr>
        <p:grpSpPr>
          <a:xfrm>
            <a:off x="480059" y="329184"/>
            <a:ext cx="5897880" cy="3785616"/>
            <a:chOff x="480059" y="329184"/>
            <a:chExt cx="5897880" cy="3785616"/>
          </a:xfrm>
        </p:grpSpPr>
        <p:sp>
          <p:nvSpPr>
            <p:cNvPr id="4" name="object 4"/>
            <p:cNvSpPr/>
            <p:nvPr/>
          </p:nvSpPr>
          <p:spPr>
            <a:xfrm>
              <a:off x="480059" y="329184"/>
              <a:ext cx="5897880" cy="3317748"/>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480059" y="329184"/>
              <a:ext cx="129541" cy="3785616"/>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480059" y="571500"/>
              <a:ext cx="667512" cy="364236"/>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731519" y="693483"/>
              <a:ext cx="202755" cy="164655"/>
            </a:xfrm>
            <a:prstGeom prst="rect">
              <a:avLst/>
            </a:prstGeom>
            <a:blipFill>
              <a:blip r:embed="rId5" cstate="print"/>
              <a:stretch>
                <a:fillRect/>
              </a:stretch>
            </a:blipFill>
          </p:spPr>
          <p:txBody>
            <a:bodyPr wrap="square" lIns="0" tIns="0" rIns="0" bIns="0" rtlCol="0"/>
            <a:lstStyle/>
            <a:p>
              <a:endParaRPr/>
            </a:p>
          </p:txBody>
        </p:sp>
        <p:sp>
          <p:nvSpPr>
            <p:cNvPr id="8" name="object 8"/>
            <p:cNvSpPr/>
            <p:nvPr/>
          </p:nvSpPr>
          <p:spPr>
            <a:xfrm>
              <a:off x="6248400" y="329184"/>
              <a:ext cx="129539" cy="3785616"/>
            </a:xfrm>
            <a:prstGeom prst="rect">
              <a:avLst/>
            </a:prstGeom>
            <a:blipFill>
              <a:blip r:embed="rId6" cstate="print"/>
              <a:stretch>
                <a:fillRect/>
              </a:stretch>
            </a:blipFill>
          </p:spPr>
          <p:txBody>
            <a:bodyPr wrap="square" lIns="0" tIns="0" rIns="0" bIns="0" rtlCol="0"/>
            <a:lstStyle/>
            <a:p>
              <a:endParaRPr/>
            </a:p>
          </p:txBody>
        </p:sp>
        <p:sp>
          <p:nvSpPr>
            <p:cNvPr id="9" name="object 9"/>
            <p:cNvSpPr/>
            <p:nvPr/>
          </p:nvSpPr>
          <p:spPr>
            <a:xfrm>
              <a:off x="1267968" y="667562"/>
              <a:ext cx="1193342" cy="187528"/>
            </a:xfrm>
            <a:prstGeom prst="rect">
              <a:avLst/>
            </a:prstGeom>
            <a:blipFill>
              <a:blip r:embed="rId7" cstate="print"/>
              <a:stretch>
                <a:fillRect/>
              </a:stretch>
            </a:blipFill>
          </p:spPr>
          <p:txBody>
            <a:bodyPr wrap="square" lIns="0" tIns="0" rIns="0" bIns="0" rtlCol="0"/>
            <a:lstStyle/>
            <a:p>
              <a:endParaRPr/>
            </a:p>
          </p:txBody>
        </p:sp>
        <p:sp>
          <p:nvSpPr>
            <p:cNvPr id="10" name="object 10"/>
            <p:cNvSpPr/>
            <p:nvPr/>
          </p:nvSpPr>
          <p:spPr>
            <a:xfrm>
              <a:off x="685800" y="1066800"/>
              <a:ext cx="265175" cy="265175"/>
            </a:xfrm>
            <a:prstGeom prst="rect">
              <a:avLst/>
            </a:prstGeom>
            <a:blipFill>
              <a:blip r:embed="rId8" cstate="print"/>
              <a:stretch>
                <a:fillRect/>
              </a:stretch>
            </a:blipFill>
          </p:spPr>
          <p:txBody>
            <a:bodyPr wrap="square" lIns="0" tIns="0" rIns="0" bIns="0" rtlCol="0"/>
            <a:lstStyle/>
            <a:p>
              <a:endParaRPr/>
            </a:p>
          </p:txBody>
        </p:sp>
        <p:sp>
          <p:nvSpPr>
            <p:cNvPr id="11" name="object 11"/>
            <p:cNvSpPr/>
            <p:nvPr/>
          </p:nvSpPr>
          <p:spPr>
            <a:xfrm>
              <a:off x="990600" y="990600"/>
              <a:ext cx="300989" cy="104394"/>
            </a:xfrm>
            <a:prstGeom prst="rect">
              <a:avLst/>
            </a:prstGeom>
            <a:blipFill>
              <a:blip r:embed="rId9" cstate="print"/>
              <a:stretch>
                <a:fillRect/>
              </a:stretch>
            </a:blipFill>
          </p:spPr>
          <p:txBody>
            <a:bodyPr wrap="square" lIns="0" tIns="0" rIns="0" bIns="0" rtlCol="0"/>
            <a:lstStyle/>
            <a:p>
              <a:endParaRPr/>
            </a:p>
          </p:txBody>
        </p:sp>
        <p:sp>
          <p:nvSpPr>
            <p:cNvPr id="12" name="object 12"/>
            <p:cNvSpPr/>
            <p:nvPr/>
          </p:nvSpPr>
          <p:spPr>
            <a:xfrm>
              <a:off x="990600" y="1524000"/>
              <a:ext cx="599694" cy="104393"/>
            </a:xfrm>
            <a:prstGeom prst="rect">
              <a:avLst/>
            </a:prstGeom>
            <a:blipFill>
              <a:blip r:embed="rId10" cstate="print"/>
              <a:stretch>
                <a:fillRect/>
              </a:stretch>
            </a:blipFill>
          </p:spPr>
          <p:txBody>
            <a:bodyPr wrap="square" lIns="0" tIns="0" rIns="0" bIns="0" rtlCol="0"/>
            <a:lstStyle/>
            <a:p>
              <a:endParaRPr/>
            </a:p>
          </p:txBody>
        </p:sp>
        <p:sp>
          <p:nvSpPr>
            <p:cNvPr id="13" name="object 13"/>
            <p:cNvSpPr/>
            <p:nvPr/>
          </p:nvSpPr>
          <p:spPr>
            <a:xfrm>
              <a:off x="685800" y="1524000"/>
              <a:ext cx="283463" cy="284988"/>
            </a:xfrm>
            <a:prstGeom prst="rect">
              <a:avLst/>
            </a:prstGeom>
            <a:blipFill>
              <a:blip r:embed="rId11" cstate="print"/>
              <a:stretch>
                <a:fillRect/>
              </a:stretch>
            </a:blipFill>
          </p:spPr>
          <p:txBody>
            <a:bodyPr wrap="square" lIns="0" tIns="0" rIns="0" bIns="0" rtlCol="0"/>
            <a:lstStyle/>
            <a:p>
              <a:endParaRPr/>
            </a:p>
          </p:txBody>
        </p:sp>
        <p:sp>
          <p:nvSpPr>
            <p:cNvPr id="14" name="object 14"/>
            <p:cNvSpPr/>
            <p:nvPr/>
          </p:nvSpPr>
          <p:spPr>
            <a:xfrm>
              <a:off x="685800" y="2133600"/>
              <a:ext cx="297179" cy="297179"/>
            </a:xfrm>
            <a:prstGeom prst="rect">
              <a:avLst/>
            </a:prstGeom>
            <a:blipFill>
              <a:blip r:embed="rId11" cstate="print"/>
              <a:stretch>
                <a:fillRect/>
              </a:stretch>
            </a:blipFill>
          </p:spPr>
          <p:txBody>
            <a:bodyPr wrap="square" lIns="0" tIns="0" rIns="0" bIns="0" rtlCol="0"/>
            <a:lstStyle/>
            <a:p>
              <a:endParaRPr/>
            </a:p>
          </p:txBody>
        </p:sp>
        <p:sp>
          <p:nvSpPr>
            <p:cNvPr id="15" name="object 15"/>
            <p:cNvSpPr/>
            <p:nvPr/>
          </p:nvSpPr>
          <p:spPr>
            <a:xfrm>
              <a:off x="990600" y="2133600"/>
              <a:ext cx="398526" cy="102869"/>
            </a:xfrm>
            <a:prstGeom prst="rect">
              <a:avLst/>
            </a:prstGeom>
            <a:blipFill>
              <a:blip r:embed="rId12" cstate="print"/>
              <a:stretch>
                <a:fillRect/>
              </a:stretch>
            </a:blipFill>
          </p:spPr>
          <p:txBody>
            <a:bodyPr wrap="square" lIns="0" tIns="0" rIns="0" bIns="0" rtlCol="0"/>
            <a:lstStyle/>
            <a:p>
              <a:endParaRPr/>
            </a:p>
          </p:txBody>
        </p:sp>
        <p:sp>
          <p:nvSpPr>
            <p:cNvPr id="16" name="object 16"/>
            <p:cNvSpPr/>
            <p:nvPr/>
          </p:nvSpPr>
          <p:spPr>
            <a:xfrm>
              <a:off x="990600" y="1143000"/>
              <a:ext cx="257556" cy="12191"/>
            </a:xfrm>
            <a:prstGeom prst="rect">
              <a:avLst/>
            </a:prstGeom>
            <a:blipFill>
              <a:blip r:embed="rId13" cstate="print"/>
              <a:stretch>
                <a:fillRect/>
              </a:stretch>
            </a:blipFill>
          </p:spPr>
          <p:txBody>
            <a:bodyPr wrap="square" lIns="0" tIns="0" rIns="0" bIns="0" rtlCol="0"/>
            <a:lstStyle/>
            <a:p>
              <a:endParaRPr/>
            </a:p>
          </p:txBody>
        </p:sp>
        <p:sp>
          <p:nvSpPr>
            <p:cNvPr id="17" name="object 17"/>
            <p:cNvSpPr/>
            <p:nvPr/>
          </p:nvSpPr>
          <p:spPr>
            <a:xfrm>
              <a:off x="1066800" y="1676400"/>
              <a:ext cx="256031" cy="12192"/>
            </a:xfrm>
            <a:prstGeom prst="rect">
              <a:avLst/>
            </a:prstGeom>
            <a:blipFill>
              <a:blip r:embed="rId13" cstate="print"/>
              <a:stretch>
                <a:fillRect/>
              </a:stretch>
            </a:blipFill>
          </p:spPr>
          <p:txBody>
            <a:bodyPr wrap="square" lIns="0" tIns="0" rIns="0" bIns="0" rtlCol="0"/>
            <a:lstStyle/>
            <a:p>
              <a:endParaRPr/>
            </a:p>
          </p:txBody>
        </p:sp>
        <p:sp>
          <p:nvSpPr>
            <p:cNvPr id="18" name="object 18"/>
            <p:cNvSpPr/>
            <p:nvPr/>
          </p:nvSpPr>
          <p:spPr>
            <a:xfrm>
              <a:off x="1066800" y="2286000"/>
              <a:ext cx="256032" cy="12191"/>
            </a:xfrm>
            <a:prstGeom prst="rect">
              <a:avLst/>
            </a:prstGeom>
            <a:blipFill>
              <a:blip r:embed="rId13" cstate="print"/>
              <a:stretch>
                <a:fillRect/>
              </a:stretch>
            </a:blipFill>
          </p:spPr>
          <p:txBody>
            <a:bodyPr wrap="square" lIns="0" tIns="0" rIns="0" bIns="0" rtlCol="0"/>
            <a:lstStyle/>
            <a:p>
              <a:endParaRPr/>
            </a:p>
          </p:txBody>
        </p:sp>
        <p:sp>
          <p:nvSpPr>
            <p:cNvPr id="24" name="object 24"/>
            <p:cNvSpPr/>
            <p:nvPr/>
          </p:nvSpPr>
          <p:spPr>
            <a:xfrm>
              <a:off x="2666999" y="3046463"/>
              <a:ext cx="209537" cy="188226"/>
            </a:xfrm>
            <a:prstGeom prst="rect">
              <a:avLst/>
            </a:prstGeom>
            <a:blipFill>
              <a:blip r:embed="rId14" cstate="print"/>
              <a:stretch>
                <a:fillRect/>
              </a:stretch>
            </a:blipFill>
          </p:spPr>
          <p:txBody>
            <a:bodyPr wrap="square" lIns="0" tIns="0" rIns="0" bIns="0" rtlCol="0"/>
            <a:lstStyle/>
            <a:p>
              <a:endParaRPr/>
            </a:p>
          </p:txBody>
        </p:sp>
        <p:sp>
          <p:nvSpPr>
            <p:cNvPr id="26" name="object 26"/>
            <p:cNvSpPr/>
            <p:nvPr/>
          </p:nvSpPr>
          <p:spPr>
            <a:xfrm>
              <a:off x="3616452" y="3046463"/>
              <a:ext cx="211086" cy="188226"/>
            </a:xfrm>
            <a:prstGeom prst="rect">
              <a:avLst/>
            </a:prstGeom>
            <a:blipFill>
              <a:blip r:embed="rId15" cstate="print"/>
              <a:stretch>
                <a:fillRect/>
              </a:stretch>
            </a:blipFill>
          </p:spPr>
          <p:txBody>
            <a:bodyPr wrap="square" lIns="0" tIns="0" rIns="0" bIns="0" rtlCol="0"/>
            <a:lstStyle/>
            <a:p>
              <a:endParaRPr/>
            </a:p>
          </p:txBody>
        </p:sp>
      </p:grpSp>
      <p:sp>
        <p:nvSpPr>
          <p:cNvPr id="28" name="object 28"/>
          <p:cNvSpPr/>
          <p:nvPr/>
        </p:nvSpPr>
        <p:spPr>
          <a:xfrm>
            <a:off x="480059" y="330148"/>
            <a:ext cx="5897880" cy="3784651"/>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sp>
        <p:nvSpPr>
          <p:cNvPr id="29" name="TextBox 28"/>
          <p:cNvSpPr txBox="1"/>
          <p:nvPr/>
        </p:nvSpPr>
        <p:spPr>
          <a:xfrm>
            <a:off x="990600" y="1143000"/>
            <a:ext cx="5257800" cy="338554"/>
          </a:xfrm>
          <a:prstGeom prst="rect">
            <a:avLst/>
          </a:prstGeom>
          <a:noFill/>
        </p:spPr>
        <p:txBody>
          <a:bodyPr wrap="square" rtlCol="0">
            <a:spAutoFit/>
          </a:bodyPr>
          <a:lstStyle/>
          <a:p>
            <a:r>
              <a:rPr lang="zh-CN" altLang="en-US" sz="800" dirty="0"/>
              <a:t>配合饮食控制和运动，用于改善成人</a:t>
            </a:r>
            <a:r>
              <a:rPr lang="en-US" sz="800" dirty="0"/>
              <a:t>2</a:t>
            </a:r>
            <a:r>
              <a:rPr lang="zh-CN" altLang="en-US" sz="800" dirty="0"/>
              <a:t>型糖尿病患者血糖控制。在本品单药治疗或者磺脲类药物无法达到满意血糖控制时，可与磺脲类药物合用</a:t>
            </a:r>
            <a:r>
              <a:rPr lang="zh-CN" altLang="en-US" sz="800" dirty="0" smtClean="0"/>
              <a:t>。</a:t>
            </a:r>
            <a:endParaRPr lang="zh-CN" altLang="en-US" dirty="0"/>
          </a:p>
        </p:txBody>
      </p:sp>
      <p:sp>
        <p:nvSpPr>
          <p:cNvPr id="32" name="TextBox 31"/>
          <p:cNvSpPr txBox="1"/>
          <p:nvPr/>
        </p:nvSpPr>
        <p:spPr>
          <a:xfrm>
            <a:off x="990600" y="1676400"/>
            <a:ext cx="5257800" cy="461665"/>
          </a:xfrm>
          <a:prstGeom prst="rect">
            <a:avLst/>
          </a:prstGeom>
          <a:noFill/>
        </p:spPr>
        <p:txBody>
          <a:bodyPr wrap="square" rtlCol="0">
            <a:spAutoFit/>
          </a:bodyPr>
          <a:lstStyle/>
          <a:p>
            <a:r>
              <a:rPr lang="en-US" sz="800" dirty="0" smtClean="0"/>
              <a:t>2015-2017</a:t>
            </a:r>
            <a:r>
              <a:rPr lang="zh-CN" altLang="en-US" sz="800" dirty="0" smtClean="0"/>
              <a:t>年的流行病学调查显示，我国</a:t>
            </a:r>
            <a:r>
              <a:rPr lang="en-US" sz="800" dirty="0" smtClean="0"/>
              <a:t>18</a:t>
            </a:r>
            <a:r>
              <a:rPr lang="zh-CN" altLang="en-US" sz="800" dirty="0" smtClean="0"/>
              <a:t>岁及以上糖尿病患病率为</a:t>
            </a:r>
            <a:r>
              <a:rPr lang="en-US" sz="800" dirty="0" smtClean="0"/>
              <a:t>11.2%</a:t>
            </a:r>
            <a:r>
              <a:rPr lang="zh-CN" altLang="en-US" sz="800" dirty="0" smtClean="0"/>
              <a:t>，且仍在持续增长。其中</a:t>
            </a:r>
            <a:r>
              <a:rPr lang="en-US" sz="800" dirty="0" smtClean="0"/>
              <a:t>2</a:t>
            </a:r>
            <a:r>
              <a:rPr lang="zh-CN" altLang="en-US" sz="800" dirty="0" smtClean="0"/>
              <a:t>型糖尿病占</a:t>
            </a:r>
            <a:r>
              <a:rPr lang="en-US" sz="800" dirty="0" smtClean="0"/>
              <a:t>90%</a:t>
            </a:r>
            <a:r>
              <a:rPr lang="zh-CN" altLang="en-US" sz="800" dirty="0" smtClean="0"/>
              <a:t>以上，老年（≥</a:t>
            </a:r>
            <a:r>
              <a:rPr lang="en-US" sz="800" dirty="0" smtClean="0"/>
              <a:t>60</a:t>
            </a:r>
            <a:r>
              <a:rPr lang="zh-CN" altLang="en-US" sz="800" dirty="0" smtClean="0"/>
              <a:t>岁）糖尿病患者随社会老龄化加剧迅速增长，</a:t>
            </a:r>
            <a:r>
              <a:rPr lang="en-US" sz="800" dirty="0" smtClean="0"/>
              <a:t>2017</a:t>
            </a:r>
            <a:r>
              <a:rPr lang="zh-CN" altLang="en-US" sz="800" dirty="0" smtClean="0"/>
              <a:t>年调查患病率为</a:t>
            </a:r>
            <a:r>
              <a:rPr lang="en-US" sz="800" dirty="0" smtClean="0"/>
              <a:t>30%</a:t>
            </a:r>
            <a:r>
              <a:rPr lang="zh-CN" altLang="en-US" sz="800" dirty="0" smtClean="0"/>
              <a:t>，按</a:t>
            </a:r>
            <a:r>
              <a:rPr lang="en-US" sz="800" dirty="0" smtClean="0"/>
              <a:t>2020</a:t>
            </a:r>
            <a:r>
              <a:rPr lang="zh-CN" altLang="en-US" sz="800" dirty="0" smtClean="0"/>
              <a:t>年全国老年人</a:t>
            </a:r>
            <a:r>
              <a:rPr lang="en-US" sz="800" dirty="0" smtClean="0"/>
              <a:t>2.604</a:t>
            </a:r>
            <a:r>
              <a:rPr lang="zh-CN" altLang="en-US" sz="800" dirty="0" smtClean="0"/>
              <a:t>亿计，我国老年糖尿病患者为</a:t>
            </a:r>
            <a:r>
              <a:rPr lang="en-US" sz="800" dirty="0" smtClean="0"/>
              <a:t>7813</a:t>
            </a:r>
            <a:r>
              <a:rPr lang="zh-CN" altLang="en-US" sz="800" dirty="0" smtClean="0"/>
              <a:t>万，糖尿病管理与治疗加重国家的经济负担。</a:t>
            </a:r>
            <a:endParaRPr lang="zh-CN" altLang="en-US" dirty="0"/>
          </a:p>
        </p:txBody>
      </p:sp>
      <p:sp>
        <p:nvSpPr>
          <p:cNvPr id="33" name="TextBox 32"/>
          <p:cNvSpPr txBox="1"/>
          <p:nvPr/>
        </p:nvSpPr>
        <p:spPr>
          <a:xfrm>
            <a:off x="990600" y="2286000"/>
            <a:ext cx="5257800" cy="1569660"/>
          </a:xfrm>
          <a:prstGeom prst="rect">
            <a:avLst/>
          </a:prstGeom>
          <a:noFill/>
        </p:spPr>
        <p:txBody>
          <a:bodyPr wrap="square" rtlCol="0">
            <a:spAutoFit/>
          </a:bodyPr>
          <a:lstStyle/>
          <a:p>
            <a:r>
              <a:rPr lang="zh-CN" altLang="en-US" sz="800" dirty="0" smtClean="0"/>
              <a:t>每次</a:t>
            </a:r>
            <a:r>
              <a:rPr lang="zh-CN" altLang="en-US" sz="800" dirty="0"/>
              <a:t>于正餐开始时服用。本品在口腔中崩解，将药物置于舌面上，用唾液湿润渗透后轻轻压碎，崩解后随唾液服用，也可以用水送服。</a:t>
            </a:r>
          </a:p>
          <a:p>
            <a:r>
              <a:rPr lang="zh-CN" altLang="en-US" sz="800" dirty="0" smtClean="0"/>
              <a:t>初始</a:t>
            </a:r>
            <a:r>
              <a:rPr lang="zh-CN" altLang="en-US" sz="800" dirty="0"/>
              <a:t>剂量</a:t>
            </a:r>
            <a:r>
              <a:rPr lang="zh-CN" altLang="en-US" sz="800" dirty="0" smtClean="0"/>
              <a:t>：推荐</a:t>
            </a:r>
            <a:r>
              <a:rPr lang="zh-CN" altLang="en-US" sz="800" dirty="0"/>
              <a:t>的初始剂量为</a:t>
            </a:r>
            <a:r>
              <a:rPr lang="en-US" sz="800" dirty="0"/>
              <a:t>25mg</a:t>
            </a:r>
            <a:r>
              <a:rPr lang="zh-CN" altLang="en-US" sz="800" dirty="0"/>
              <a:t>，每日</a:t>
            </a:r>
            <a:r>
              <a:rPr lang="en-US" sz="800" dirty="0"/>
              <a:t>3</a:t>
            </a:r>
            <a:r>
              <a:rPr lang="zh-CN" altLang="en-US" sz="800" dirty="0"/>
              <a:t>次。为了减轻胃肠道的不良反应，有的患者在开始时采用</a:t>
            </a:r>
            <a:r>
              <a:rPr lang="en-US" sz="800" dirty="0"/>
              <a:t>25mg</a:t>
            </a:r>
            <a:r>
              <a:rPr lang="zh-CN" altLang="en-US" sz="800" dirty="0"/>
              <a:t>，每日</a:t>
            </a:r>
            <a:r>
              <a:rPr lang="en-US" sz="800" dirty="0"/>
              <a:t>1</a:t>
            </a:r>
            <a:r>
              <a:rPr lang="zh-CN" altLang="en-US" sz="800" dirty="0" smtClean="0"/>
              <a:t>次，</a:t>
            </a:r>
            <a:r>
              <a:rPr lang="zh-CN" altLang="en-US" sz="800" dirty="0"/>
              <a:t>此后逐渐增加给药次数直到每日</a:t>
            </a:r>
            <a:r>
              <a:rPr lang="en-US" sz="800" dirty="0"/>
              <a:t>3</a:t>
            </a:r>
            <a:r>
              <a:rPr lang="zh-CN" altLang="en-US" sz="800" dirty="0"/>
              <a:t>次。使用米格列醇</a:t>
            </a:r>
            <a:r>
              <a:rPr lang="en-US" sz="800" dirty="0"/>
              <a:t>25mg</a:t>
            </a:r>
            <a:r>
              <a:rPr lang="zh-CN" altLang="en-US" sz="800" dirty="0"/>
              <a:t>，每日</a:t>
            </a:r>
            <a:r>
              <a:rPr lang="en-US" sz="800" dirty="0"/>
              <a:t>3</a:t>
            </a:r>
            <a:r>
              <a:rPr lang="zh-CN" altLang="en-US" sz="800" dirty="0"/>
              <a:t>次</a:t>
            </a:r>
            <a:r>
              <a:rPr lang="en-US" sz="800" dirty="0"/>
              <a:t>4-8</a:t>
            </a:r>
            <a:r>
              <a:rPr lang="zh-CN" altLang="en-US" sz="800" dirty="0"/>
              <a:t>周后，剂量应增至</a:t>
            </a:r>
            <a:r>
              <a:rPr lang="en-US" sz="800" dirty="0"/>
              <a:t>50mg</a:t>
            </a:r>
            <a:r>
              <a:rPr lang="zh-CN" altLang="en-US" sz="800" dirty="0"/>
              <a:t>，每日</a:t>
            </a:r>
            <a:r>
              <a:rPr lang="en-US" sz="800" dirty="0"/>
              <a:t>3</a:t>
            </a:r>
            <a:r>
              <a:rPr lang="zh-CN" altLang="en-US" sz="800" dirty="0"/>
              <a:t>次。</a:t>
            </a:r>
          </a:p>
          <a:p>
            <a:r>
              <a:rPr lang="zh-CN" altLang="en-US" sz="800" dirty="0"/>
              <a:t>维持剂量</a:t>
            </a:r>
            <a:r>
              <a:rPr lang="zh-CN" altLang="en-US" sz="800" dirty="0" smtClean="0"/>
              <a:t>：推荐</a:t>
            </a:r>
            <a:r>
              <a:rPr lang="zh-CN" altLang="en-US" sz="800" dirty="0"/>
              <a:t>的维持剂量为</a:t>
            </a:r>
            <a:r>
              <a:rPr lang="en-US" sz="800" dirty="0"/>
              <a:t>50mg</a:t>
            </a:r>
            <a:r>
              <a:rPr lang="zh-CN" altLang="en-US" sz="800" dirty="0"/>
              <a:t>，每日</a:t>
            </a:r>
            <a:r>
              <a:rPr lang="en-US" sz="800" dirty="0"/>
              <a:t>3</a:t>
            </a:r>
            <a:r>
              <a:rPr lang="zh-CN" altLang="en-US" sz="800" dirty="0"/>
              <a:t>次。维持时间大约</a:t>
            </a:r>
            <a:r>
              <a:rPr lang="en-US" sz="800" dirty="0"/>
              <a:t>3</a:t>
            </a:r>
            <a:r>
              <a:rPr lang="zh-CN" altLang="en-US" sz="800" dirty="0"/>
              <a:t>个月，随后应检测糖基化血红蛋白水平。若此时糖基化血红蛋白水平未达到满意程度，剂量增至</a:t>
            </a:r>
            <a:r>
              <a:rPr lang="en-US" sz="800" dirty="0"/>
              <a:t>75mg</a:t>
            </a:r>
            <a:r>
              <a:rPr lang="zh-CN" altLang="en-US" sz="800" dirty="0"/>
              <a:t>，每日</a:t>
            </a:r>
            <a:r>
              <a:rPr lang="en-US" sz="800" dirty="0"/>
              <a:t>3</a:t>
            </a:r>
            <a:r>
              <a:rPr lang="zh-CN" altLang="en-US" sz="800" dirty="0"/>
              <a:t>次，即最大推荐剂量。若服用米格列醇（</a:t>
            </a:r>
            <a:r>
              <a:rPr lang="en-US" sz="800" dirty="0"/>
              <a:t>75mg</a:t>
            </a:r>
            <a:r>
              <a:rPr lang="zh-CN" altLang="en-US" sz="800" dirty="0"/>
              <a:t>，每日</a:t>
            </a:r>
            <a:r>
              <a:rPr lang="en-US" sz="800" dirty="0"/>
              <a:t>3</a:t>
            </a:r>
            <a:r>
              <a:rPr lang="zh-CN" altLang="en-US" sz="800" dirty="0"/>
              <a:t>次）后，餐后血糖或糖基化血红蛋白水平未见进一步降低</a:t>
            </a:r>
            <a:r>
              <a:rPr lang="zh-CN" altLang="en-US" sz="800" dirty="0" smtClean="0"/>
              <a:t>则考虑</a:t>
            </a:r>
            <a:r>
              <a:rPr lang="zh-CN" altLang="en-US" sz="800" dirty="0"/>
              <a:t>减量。一旦找到了有效耐受量，就应维持此剂量。</a:t>
            </a:r>
          </a:p>
          <a:p>
            <a:r>
              <a:rPr lang="zh-CN" altLang="en-US" sz="800" dirty="0"/>
              <a:t>与磺脲类药物合用</a:t>
            </a:r>
            <a:r>
              <a:rPr lang="zh-CN" altLang="en-US" sz="800" dirty="0" smtClean="0"/>
              <a:t>：磺</a:t>
            </a:r>
            <a:r>
              <a:rPr lang="zh-CN" altLang="en-US" sz="800" dirty="0"/>
              <a:t>脲类药物可以引起低血糖症。尽管在临床试验中证明本品与磺脲类药物合用与单用磺脲类药物相比，并不增加低血糖症的发生率。但当本品合用磺脲类药物时，可能会引起血糖的进一步降低，增加低血糖症发生的风险，其原因可能是二者产生的累加效应所致。如果发生低血糖症，应及时调整本品和磺脲类药物的剂量。</a:t>
            </a:r>
          </a:p>
          <a:p>
            <a:endParaRPr lang="zh-CN" altLang="en-US" sz="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533400" y="609600"/>
            <a:ext cx="5920739" cy="3317747"/>
            <a:chOff x="457200" y="923544"/>
            <a:chExt cx="5920739" cy="3317747"/>
          </a:xfrm>
        </p:grpSpPr>
        <p:sp>
          <p:nvSpPr>
            <p:cNvPr id="3" name="object 3"/>
            <p:cNvSpPr/>
            <p:nvPr/>
          </p:nvSpPr>
          <p:spPr>
            <a:xfrm>
              <a:off x="480059" y="923544"/>
              <a:ext cx="5897880" cy="3317747"/>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480059" y="1344168"/>
              <a:ext cx="5897880" cy="2476500"/>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57200" y="1524000"/>
              <a:ext cx="5897880" cy="2228087"/>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1188719" y="923544"/>
              <a:ext cx="659891" cy="1341120"/>
            </a:xfrm>
            <a:prstGeom prst="rect">
              <a:avLst/>
            </a:prstGeom>
            <a:blipFill>
              <a:blip r:embed="rId5" cstate="print"/>
              <a:stretch>
                <a:fillRect/>
              </a:stretch>
            </a:blipFill>
          </p:spPr>
          <p:txBody>
            <a:bodyPr wrap="square" lIns="0" tIns="0" rIns="0" bIns="0" rtlCol="0"/>
            <a:lstStyle/>
            <a:p>
              <a:endParaRPr/>
            </a:p>
          </p:txBody>
        </p:sp>
        <p:sp>
          <p:nvSpPr>
            <p:cNvPr id="7" name="object 7"/>
            <p:cNvSpPr/>
            <p:nvPr/>
          </p:nvSpPr>
          <p:spPr>
            <a:xfrm>
              <a:off x="1335023" y="1781606"/>
              <a:ext cx="352107" cy="246964"/>
            </a:xfrm>
            <a:prstGeom prst="rect">
              <a:avLst/>
            </a:prstGeom>
            <a:blipFill>
              <a:blip r:embed="rId6" cstate="print"/>
              <a:stretch>
                <a:fillRect/>
              </a:stretch>
            </a:blipFill>
          </p:spPr>
          <p:txBody>
            <a:bodyPr wrap="square" lIns="0" tIns="0" rIns="0" bIns="0" rtlCol="0"/>
            <a:lstStyle/>
            <a:p>
              <a:endParaRPr/>
            </a:p>
          </p:txBody>
        </p:sp>
        <p:sp>
          <p:nvSpPr>
            <p:cNvPr id="8" name="object 8"/>
            <p:cNvSpPr/>
            <p:nvPr/>
          </p:nvSpPr>
          <p:spPr>
            <a:xfrm>
              <a:off x="1066800" y="2371344"/>
              <a:ext cx="699579" cy="225615"/>
            </a:xfrm>
            <a:prstGeom prst="rect">
              <a:avLst/>
            </a:prstGeom>
            <a:blipFill>
              <a:blip r:embed="rId7" cstate="print"/>
              <a:stretch>
                <a:fillRect/>
              </a:stretch>
            </a:blipFill>
          </p:spPr>
          <p:txBody>
            <a:bodyPr wrap="square" lIns="0" tIns="0" rIns="0" bIns="0" rtlCol="0"/>
            <a:lstStyle/>
            <a:p>
              <a:endParaRPr/>
            </a:p>
          </p:txBody>
        </p:sp>
        <p:sp>
          <p:nvSpPr>
            <p:cNvPr id="9" name="object 9"/>
            <p:cNvSpPr/>
            <p:nvPr/>
          </p:nvSpPr>
          <p:spPr>
            <a:xfrm>
              <a:off x="1258823" y="2703576"/>
              <a:ext cx="349757" cy="102870"/>
            </a:xfrm>
            <a:prstGeom prst="rect">
              <a:avLst/>
            </a:prstGeom>
            <a:blipFill>
              <a:blip r:embed="rId8" cstate="print"/>
              <a:stretch>
                <a:fillRect/>
              </a:stretch>
            </a:blipFill>
          </p:spPr>
          <p:txBody>
            <a:bodyPr wrap="square" lIns="0" tIns="0" rIns="0" bIns="0" rtlCol="0"/>
            <a:lstStyle/>
            <a:p>
              <a:endParaRPr/>
            </a:p>
          </p:txBody>
        </p:sp>
        <p:sp>
          <p:nvSpPr>
            <p:cNvPr id="11" name="object 11"/>
            <p:cNvSpPr/>
            <p:nvPr/>
          </p:nvSpPr>
          <p:spPr>
            <a:xfrm>
              <a:off x="1295400" y="2819400"/>
              <a:ext cx="257556" cy="12191"/>
            </a:xfrm>
            <a:prstGeom prst="rect">
              <a:avLst/>
            </a:prstGeom>
            <a:blipFill>
              <a:blip r:embed="rId9" cstate="print"/>
              <a:stretch>
                <a:fillRect/>
              </a:stretch>
            </a:blipFill>
          </p:spPr>
          <p:txBody>
            <a:bodyPr wrap="square" lIns="0" tIns="0" rIns="0" bIns="0" rtlCol="0"/>
            <a:lstStyle/>
            <a:p>
              <a:endParaRPr/>
            </a:p>
          </p:txBody>
        </p:sp>
      </p:grpSp>
      <p:sp>
        <p:nvSpPr>
          <p:cNvPr id="12" name="object 12"/>
          <p:cNvSpPr txBox="1"/>
          <p:nvPr/>
        </p:nvSpPr>
        <p:spPr>
          <a:xfrm>
            <a:off x="2057400" y="1219201"/>
            <a:ext cx="4267200" cy="1871666"/>
          </a:xfrm>
          <a:prstGeom prst="rect">
            <a:avLst/>
          </a:prstGeom>
        </p:spPr>
        <p:txBody>
          <a:bodyPr vert="horz" wrap="square" lIns="0" tIns="12065" rIns="0" bIns="0" rtlCol="0">
            <a:spAutoFit/>
          </a:bodyPr>
          <a:lstStyle/>
          <a:p>
            <a:pPr marL="12700" marR="5080" algn="just">
              <a:lnSpc>
                <a:spcPts val="1600"/>
              </a:lnSpc>
              <a:spcBef>
                <a:spcPts val="95"/>
              </a:spcBef>
            </a:pPr>
            <a:r>
              <a:rPr sz="1000" b="1" spc="30" dirty="0">
                <a:solidFill>
                  <a:schemeClr val="tx2">
                    <a:lumMod val="60000"/>
                    <a:lumOff val="40000"/>
                  </a:schemeClr>
                </a:solidFill>
                <a:latin typeface="UKIJ CJK"/>
                <a:cs typeface="UKIJ CJK"/>
              </a:rPr>
              <a:t>不良反应情况</a:t>
            </a:r>
            <a:r>
              <a:rPr sz="1000" b="1" spc="30" dirty="0" smtClean="0">
                <a:solidFill>
                  <a:schemeClr val="tx2">
                    <a:lumMod val="60000"/>
                    <a:lumOff val="40000"/>
                  </a:schemeClr>
                </a:solidFill>
                <a:latin typeface="UKIJ CJK"/>
                <a:cs typeface="UKIJ CJK"/>
              </a:rPr>
              <a:t>：</a:t>
            </a:r>
            <a:endParaRPr lang="en-US" sz="1000" b="1" spc="30" dirty="0" smtClean="0">
              <a:solidFill>
                <a:schemeClr val="tx2">
                  <a:lumMod val="60000"/>
                  <a:lumOff val="40000"/>
                </a:schemeClr>
              </a:solidFill>
              <a:latin typeface="UKIJ CJK"/>
              <a:cs typeface="UKIJ CJK"/>
            </a:endParaRPr>
          </a:p>
          <a:p>
            <a:pPr marL="12700" marR="5080" algn="just">
              <a:lnSpc>
                <a:spcPts val="1600"/>
              </a:lnSpc>
              <a:spcBef>
                <a:spcPts val="95"/>
              </a:spcBef>
            </a:pPr>
            <a:r>
              <a:rPr lang="zh-CN" altLang="en-US" sz="1000" dirty="0" smtClean="0"/>
              <a:t>临床症状多表现为轻、中度的剂量依赖性的胃肠功能紊乱，如胃胀、稀便、腹泻或腹部不适。但以上症状出现的频率及强度会随着时间而逐渐减轻。停药可立即缓解上述症状。</a:t>
            </a:r>
            <a:endParaRPr lang="en-US" sz="1000" b="1" spc="30" dirty="0" smtClean="0">
              <a:latin typeface="UKIJ CJK"/>
              <a:cs typeface="UKIJ CJK"/>
            </a:endParaRPr>
          </a:p>
          <a:p>
            <a:pPr marL="12700">
              <a:lnSpc>
                <a:spcPts val="1600"/>
              </a:lnSpc>
              <a:spcBef>
                <a:spcPts val="430"/>
              </a:spcBef>
            </a:pPr>
            <a:r>
              <a:rPr sz="1000" b="1" spc="30" dirty="0" smtClean="0">
                <a:solidFill>
                  <a:schemeClr val="tx2">
                    <a:lumMod val="60000"/>
                    <a:lumOff val="40000"/>
                  </a:schemeClr>
                </a:solidFill>
                <a:latin typeface="UKIJ CJK"/>
                <a:cs typeface="UKIJ CJK"/>
              </a:rPr>
              <a:t>安全性方面优势和不足</a:t>
            </a:r>
            <a:r>
              <a:rPr sz="1000" b="1" spc="90" dirty="0" smtClean="0">
                <a:solidFill>
                  <a:schemeClr val="tx2">
                    <a:lumMod val="60000"/>
                    <a:lumOff val="40000"/>
                  </a:schemeClr>
                </a:solidFill>
                <a:latin typeface="UKIJ CJK"/>
                <a:cs typeface="UKIJ CJK"/>
              </a:rPr>
              <a:t>：</a:t>
            </a:r>
            <a:endParaRPr lang="en-US" sz="1000" b="1" spc="90" dirty="0" smtClean="0">
              <a:solidFill>
                <a:schemeClr val="tx2">
                  <a:lumMod val="60000"/>
                  <a:lumOff val="40000"/>
                </a:schemeClr>
              </a:solidFill>
              <a:latin typeface="UKIJ CJK"/>
              <a:cs typeface="UKIJ CJK"/>
            </a:endParaRPr>
          </a:p>
          <a:p>
            <a:pPr marL="12700">
              <a:lnSpc>
                <a:spcPts val="1600"/>
              </a:lnSpc>
              <a:spcBef>
                <a:spcPts val="430"/>
              </a:spcBef>
            </a:pPr>
            <a:r>
              <a:rPr lang="en-US" altLang="zh-CN" sz="1000" dirty="0" smtClean="0"/>
              <a:t>1</a:t>
            </a:r>
            <a:r>
              <a:rPr lang="zh-CN" altLang="en-US" sz="1000" dirty="0" smtClean="0"/>
              <a:t>）与同类药物相比，胃肠道反应的发生率低，对肝功能异常者无禁忌；</a:t>
            </a:r>
            <a:endParaRPr lang="en-US" altLang="zh-CN" sz="1000" dirty="0" smtClean="0">
              <a:latin typeface="UKIJ CJK"/>
            </a:endParaRPr>
          </a:p>
          <a:p>
            <a:pPr marL="12700">
              <a:lnSpc>
                <a:spcPts val="1600"/>
              </a:lnSpc>
              <a:spcBef>
                <a:spcPts val="430"/>
              </a:spcBef>
            </a:pPr>
            <a:r>
              <a:rPr lang="en-US" sz="1000" spc="90" dirty="0" smtClean="0">
                <a:latin typeface="UKIJ CJK"/>
                <a:cs typeface="UKIJ CJK"/>
              </a:rPr>
              <a:t>2</a:t>
            </a:r>
            <a:r>
              <a:rPr lang="zh-CN" altLang="en-US" sz="1000" spc="90" dirty="0" smtClean="0">
                <a:latin typeface="UKIJ CJK"/>
                <a:cs typeface="UKIJ CJK"/>
              </a:rPr>
              <a:t>）</a:t>
            </a:r>
            <a:r>
              <a:rPr lang="zh-CN" altLang="en-US" sz="1000" dirty="0" smtClean="0"/>
              <a:t>低血糖风险低，适合联用其它口服降糖药及胰岛素；</a:t>
            </a:r>
            <a:endParaRPr lang="en-US" altLang="zh-CN" sz="1000" dirty="0" smtClean="0"/>
          </a:p>
          <a:p>
            <a:pPr marL="12700">
              <a:lnSpc>
                <a:spcPts val="1600"/>
              </a:lnSpc>
              <a:spcBef>
                <a:spcPts val="430"/>
              </a:spcBef>
            </a:pPr>
            <a:r>
              <a:rPr lang="en-US" sz="1000" spc="90" dirty="0" smtClean="0">
                <a:latin typeface="UKIJ CJK"/>
                <a:cs typeface="UKIJ CJK"/>
              </a:rPr>
              <a:t>3</a:t>
            </a:r>
            <a:r>
              <a:rPr lang="zh-CN" altLang="en-US" sz="1000" spc="90" dirty="0" smtClean="0">
                <a:latin typeface="UKIJ CJK"/>
                <a:cs typeface="UKIJ CJK"/>
              </a:rPr>
              <a:t>）</a:t>
            </a:r>
            <a:r>
              <a:rPr lang="zh-CN" altLang="en-US" sz="1000" dirty="0" smtClean="0"/>
              <a:t>可控制血脂、体重等危险因素，适合需减重的老年患者。</a:t>
            </a:r>
            <a:endParaRPr lang="en-US" sz="1000" spc="90" dirty="0" smtClean="0">
              <a:latin typeface="UKIJ CJK"/>
              <a:cs typeface="UKIJ CJK"/>
            </a:endParaRPr>
          </a:p>
        </p:txBody>
      </p:sp>
      <p:sp>
        <p:nvSpPr>
          <p:cNvPr id="13" name="object 13"/>
          <p:cNvSpPr/>
          <p:nvPr/>
        </p:nvSpPr>
        <p:spPr>
          <a:xfrm>
            <a:off x="533400" y="609600"/>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671564" y="4321555"/>
            <a:ext cx="106045"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Noto Serif SemiCondensed ExtraBold"/>
                <a:cs typeface="Noto Serif SemiCondensed ExtraBold"/>
              </a:rPr>
              <a:t>3</a:t>
            </a:r>
            <a:endParaRPr sz="1200">
              <a:latin typeface="Noto Serif SemiCondensed ExtraBold"/>
              <a:cs typeface="Noto Serif SemiCondensed ExtraBold"/>
            </a:endParaRPr>
          </a:p>
        </p:txBody>
      </p:sp>
      <p:grpSp>
        <p:nvGrpSpPr>
          <p:cNvPr id="3" name="object 3"/>
          <p:cNvGrpSpPr/>
          <p:nvPr/>
        </p:nvGrpSpPr>
        <p:grpSpPr>
          <a:xfrm>
            <a:off x="457200" y="416052"/>
            <a:ext cx="5951221" cy="3241548"/>
            <a:chOff x="480059" y="329184"/>
            <a:chExt cx="5951221" cy="3317748"/>
          </a:xfrm>
        </p:grpSpPr>
        <p:sp>
          <p:nvSpPr>
            <p:cNvPr id="4" name="object 4"/>
            <p:cNvSpPr/>
            <p:nvPr/>
          </p:nvSpPr>
          <p:spPr>
            <a:xfrm>
              <a:off x="480059" y="329184"/>
              <a:ext cx="5897880" cy="3317748"/>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480059" y="749807"/>
              <a:ext cx="5897880" cy="2476500"/>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533400" y="838200"/>
              <a:ext cx="5897880" cy="2228088"/>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1188719" y="329184"/>
              <a:ext cx="659891" cy="1341120"/>
            </a:xfrm>
            <a:prstGeom prst="rect">
              <a:avLst/>
            </a:prstGeom>
            <a:blipFill>
              <a:blip r:embed="rId5" cstate="print"/>
              <a:stretch>
                <a:fillRect/>
              </a:stretch>
            </a:blipFill>
          </p:spPr>
          <p:txBody>
            <a:bodyPr wrap="square" lIns="0" tIns="0" rIns="0" bIns="0" rtlCol="0"/>
            <a:lstStyle/>
            <a:p>
              <a:endParaRPr/>
            </a:p>
          </p:txBody>
        </p:sp>
        <p:sp>
          <p:nvSpPr>
            <p:cNvPr id="8" name="object 8"/>
            <p:cNvSpPr/>
            <p:nvPr/>
          </p:nvSpPr>
          <p:spPr>
            <a:xfrm>
              <a:off x="1335023" y="1187246"/>
              <a:ext cx="346011" cy="246964"/>
            </a:xfrm>
            <a:prstGeom prst="rect">
              <a:avLst/>
            </a:prstGeom>
            <a:blipFill>
              <a:blip r:embed="rId6" cstate="print"/>
              <a:stretch>
                <a:fillRect/>
              </a:stretch>
            </a:blipFill>
          </p:spPr>
          <p:txBody>
            <a:bodyPr wrap="square" lIns="0" tIns="0" rIns="0" bIns="0" rtlCol="0"/>
            <a:lstStyle/>
            <a:p>
              <a:endParaRPr/>
            </a:p>
          </p:txBody>
        </p:sp>
        <p:sp>
          <p:nvSpPr>
            <p:cNvPr id="9" name="object 9"/>
            <p:cNvSpPr/>
            <p:nvPr/>
          </p:nvSpPr>
          <p:spPr>
            <a:xfrm>
              <a:off x="1066800" y="1828800"/>
              <a:ext cx="701090" cy="224091"/>
            </a:xfrm>
            <a:prstGeom prst="rect">
              <a:avLst/>
            </a:prstGeom>
            <a:blipFill>
              <a:blip r:embed="rId7" cstate="print"/>
              <a:stretch>
                <a:fillRect/>
              </a:stretch>
            </a:blipFill>
          </p:spPr>
          <p:txBody>
            <a:bodyPr wrap="square" lIns="0" tIns="0" rIns="0" bIns="0" rtlCol="0"/>
            <a:lstStyle/>
            <a:p>
              <a:endParaRPr/>
            </a:p>
          </p:txBody>
        </p:sp>
        <p:sp>
          <p:nvSpPr>
            <p:cNvPr id="10" name="object 10"/>
            <p:cNvSpPr/>
            <p:nvPr/>
          </p:nvSpPr>
          <p:spPr>
            <a:xfrm>
              <a:off x="1254251" y="2109216"/>
              <a:ext cx="326897" cy="102869"/>
            </a:xfrm>
            <a:prstGeom prst="rect">
              <a:avLst/>
            </a:prstGeom>
            <a:blipFill>
              <a:blip r:embed="rId8" cstate="print"/>
              <a:stretch>
                <a:fillRect/>
              </a:stretch>
            </a:blipFill>
          </p:spPr>
          <p:txBody>
            <a:bodyPr wrap="square" lIns="0" tIns="0" rIns="0" bIns="0" rtlCol="0"/>
            <a:lstStyle/>
            <a:p>
              <a:endParaRPr/>
            </a:p>
          </p:txBody>
        </p:sp>
        <p:sp>
          <p:nvSpPr>
            <p:cNvPr id="11" name="object 11"/>
            <p:cNvSpPr/>
            <p:nvPr/>
          </p:nvSpPr>
          <p:spPr>
            <a:xfrm>
              <a:off x="1295400" y="2209800"/>
              <a:ext cx="257556" cy="12191"/>
            </a:xfrm>
            <a:prstGeom prst="rect">
              <a:avLst/>
            </a:prstGeom>
            <a:blipFill>
              <a:blip r:embed="rId9" cstate="print"/>
              <a:stretch>
                <a:fillRect/>
              </a:stretch>
            </a:blipFill>
          </p:spPr>
          <p:txBody>
            <a:bodyPr wrap="square" lIns="0" tIns="0" rIns="0" bIns="0" rtlCol="0"/>
            <a:lstStyle/>
            <a:p>
              <a:endParaRPr/>
            </a:p>
          </p:txBody>
        </p:sp>
      </p:grpSp>
      <p:sp>
        <p:nvSpPr>
          <p:cNvPr id="13" name="object 13"/>
          <p:cNvSpPr txBox="1"/>
          <p:nvPr/>
        </p:nvSpPr>
        <p:spPr>
          <a:xfrm>
            <a:off x="2209800" y="990600"/>
            <a:ext cx="3770629" cy="2130069"/>
          </a:xfrm>
          <a:prstGeom prst="rect">
            <a:avLst/>
          </a:prstGeom>
        </p:spPr>
        <p:txBody>
          <a:bodyPr vert="horz" wrap="square" lIns="0" tIns="64769" rIns="0" bIns="0" rtlCol="0">
            <a:spAutoFit/>
          </a:bodyPr>
          <a:lstStyle/>
          <a:p>
            <a:pPr marL="12700">
              <a:lnSpc>
                <a:spcPct val="100000"/>
              </a:lnSpc>
              <a:spcBef>
                <a:spcPts val="509"/>
              </a:spcBef>
            </a:pPr>
            <a:r>
              <a:rPr sz="1000" b="1" spc="30" dirty="0">
                <a:solidFill>
                  <a:schemeClr val="tx2">
                    <a:lumMod val="60000"/>
                    <a:lumOff val="40000"/>
                  </a:schemeClr>
                </a:solidFill>
                <a:latin typeface="UKIJ CJK"/>
                <a:cs typeface="UKIJ CJK"/>
              </a:rPr>
              <a:t>与对照药品疗效方面优势和不足</a:t>
            </a:r>
            <a:r>
              <a:rPr sz="1000" b="1" spc="90" dirty="0" smtClean="0">
                <a:solidFill>
                  <a:schemeClr val="tx2">
                    <a:lumMod val="60000"/>
                    <a:lumOff val="40000"/>
                  </a:schemeClr>
                </a:solidFill>
                <a:latin typeface="UKIJ CJK"/>
                <a:cs typeface="UKIJ CJK"/>
              </a:rPr>
              <a:t>：</a:t>
            </a:r>
            <a:endParaRPr lang="en-US" sz="1000" b="1" spc="90" dirty="0" smtClean="0">
              <a:solidFill>
                <a:schemeClr val="tx2">
                  <a:lumMod val="60000"/>
                  <a:lumOff val="40000"/>
                </a:schemeClr>
              </a:solidFill>
              <a:latin typeface="UKIJ CJK"/>
              <a:cs typeface="UKIJ CJK"/>
            </a:endParaRPr>
          </a:p>
          <a:p>
            <a:pPr marL="12700">
              <a:lnSpc>
                <a:spcPct val="100000"/>
              </a:lnSpc>
              <a:spcBef>
                <a:spcPts val="509"/>
              </a:spcBef>
            </a:pPr>
            <a:r>
              <a:rPr lang="zh-CN" altLang="en-US" sz="1000" spc="90" dirty="0" smtClean="0">
                <a:latin typeface="UKIJ CJK"/>
                <a:cs typeface="UKIJ CJK"/>
              </a:rPr>
              <a:t>与米格列醇</a:t>
            </a:r>
            <a:r>
              <a:rPr lang="zh-CN" altLang="en-US" sz="1000" spc="90" dirty="0" smtClean="0">
                <a:latin typeface="UKIJ CJK"/>
                <a:cs typeface="UKIJ CJK"/>
              </a:rPr>
              <a:t>片生物</a:t>
            </a:r>
            <a:r>
              <a:rPr lang="zh-CN" altLang="en-US" sz="1000" spc="90" dirty="0" smtClean="0">
                <a:latin typeface="UKIJ CJK"/>
                <a:cs typeface="UKIJ CJK"/>
              </a:rPr>
              <a:t>等效；</a:t>
            </a:r>
            <a:r>
              <a:rPr lang="zh-CN" altLang="en-US" sz="1000" spc="30" dirty="0" smtClean="0">
                <a:latin typeface="UKIJ CJK"/>
                <a:cs typeface="UKIJ CJK"/>
              </a:rPr>
              <a:t>与二甲双胍、格列本脲和胰岛素联用时，与对照组比较，具有显著性差异；降餐后血糖和胰岛素水平优于西格列汀。</a:t>
            </a:r>
            <a:endParaRPr sz="1000" dirty="0">
              <a:latin typeface="UKIJ CJK"/>
              <a:cs typeface="UKIJ CJK"/>
            </a:endParaRPr>
          </a:p>
          <a:p>
            <a:pPr marL="12700">
              <a:lnSpc>
                <a:spcPct val="100000"/>
              </a:lnSpc>
              <a:spcBef>
                <a:spcPts val="420"/>
              </a:spcBef>
            </a:pPr>
            <a:r>
              <a:rPr sz="1000" b="1" spc="30" dirty="0">
                <a:solidFill>
                  <a:schemeClr val="tx2">
                    <a:lumMod val="60000"/>
                    <a:lumOff val="40000"/>
                  </a:schemeClr>
                </a:solidFill>
                <a:latin typeface="UKIJ CJK"/>
                <a:cs typeface="UKIJ CJK"/>
              </a:rPr>
              <a:t>临床指南</a:t>
            </a:r>
            <a:r>
              <a:rPr sz="1000" b="1" spc="65" dirty="0">
                <a:solidFill>
                  <a:schemeClr val="tx2">
                    <a:lumMod val="60000"/>
                    <a:lumOff val="40000"/>
                  </a:schemeClr>
                </a:solidFill>
                <a:latin typeface="UKIJ CJK"/>
                <a:cs typeface="UKIJ CJK"/>
              </a:rPr>
              <a:t>/</a:t>
            </a:r>
            <a:r>
              <a:rPr sz="1000" b="1" spc="30" dirty="0">
                <a:solidFill>
                  <a:schemeClr val="tx2">
                    <a:lumMod val="60000"/>
                    <a:lumOff val="40000"/>
                  </a:schemeClr>
                </a:solidFill>
                <a:latin typeface="UKIJ CJK"/>
                <a:cs typeface="UKIJ CJK"/>
              </a:rPr>
              <a:t>诊疗规范推荐</a:t>
            </a:r>
            <a:r>
              <a:rPr sz="1000" b="1" spc="30" dirty="0" smtClean="0">
                <a:solidFill>
                  <a:schemeClr val="tx2">
                    <a:lumMod val="60000"/>
                    <a:lumOff val="40000"/>
                  </a:schemeClr>
                </a:solidFill>
                <a:latin typeface="UKIJ CJK"/>
                <a:cs typeface="UKIJ CJK"/>
              </a:rPr>
              <a:t>：</a:t>
            </a:r>
            <a:endParaRPr lang="en-US" sz="1000" b="1" spc="30" dirty="0" smtClean="0">
              <a:solidFill>
                <a:schemeClr val="tx2">
                  <a:lumMod val="60000"/>
                  <a:lumOff val="40000"/>
                </a:schemeClr>
              </a:solidFill>
              <a:latin typeface="UKIJ CJK"/>
              <a:cs typeface="UKIJ CJK"/>
            </a:endParaRPr>
          </a:p>
          <a:p>
            <a:pPr marL="12700">
              <a:lnSpc>
                <a:spcPct val="100000"/>
              </a:lnSpc>
              <a:spcBef>
                <a:spcPts val="420"/>
              </a:spcBef>
            </a:pPr>
            <a:r>
              <a:rPr lang="en-US" altLang="zh-CN" sz="1000" dirty="0" smtClean="0"/>
              <a:t>1</a:t>
            </a:r>
            <a:r>
              <a:rPr lang="zh-CN" altLang="en-US" sz="1000" dirty="0" smtClean="0"/>
              <a:t>）中华医学会糖尿病学分会</a:t>
            </a:r>
            <a:r>
              <a:rPr lang="en-US" sz="1000" dirty="0" smtClean="0"/>
              <a:t>2020</a:t>
            </a:r>
            <a:r>
              <a:rPr lang="zh-CN" altLang="en-US" sz="1000" dirty="0" smtClean="0"/>
              <a:t>年版</a:t>
            </a:r>
            <a:r>
              <a:rPr lang="en-US" altLang="zh-CN" sz="1000" dirty="0" smtClean="0"/>
              <a:t>《</a:t>
            </a:r>
            <a:r>
              <a:rPr lang="zh-CN" altLang="en-US" sz="1000" dirty="0" smtClean="0"/>
              <a:t>中国</a:t>
            </a:r>
            <a:r>
              <a:rPr lang="en-US" sz="1000" dirty="0" smtClean="0"/>
              <a:t>2</a:t>
            </a:r>
            <a:r>
              <a:rPr lang="zh-CN" altLang="en-US" sz="1000" dirty="0" smtClean="0"/>
              <a:t>型糖尿病防治指南</a:t>
            </a:r>
            <a:r>
              <a:rPr lang="en-US" altLang="zh-CN" sz="1000" dirty="0" smtClean="0"/>
              <a:t>》</a:t>
            </a:r>
            <a:r>
              <a:rPr lang="zh-CN" altLang="en-US" sz="1000" dirty="0" smtClean="0"/>
              <a:t>推荐</a:t>
            </a:r>
            <a:r>
              <a:rPr lang="en-US" altLang="zh-CN" sz="1000" dirty="0" smtClean="0"/>
              <a:t>α</a:t>
            </a:r>
            <a:r>
              <a:rPr lang="en-US" sz="1000" dirty="0" smtClean="0"/>
              <a:t>-</a:t>
            </a:r>
            <a:r>
              <a:rPr lang="zh-CN" altLang="en-US" sz="1000" dirty="0" smtClean="0"/>
              <a:t>糖苷酶抑制剂适用于以碳水化合物为主食的餐后血糖升高的患者。适合需减重的</a:t>
            </a:r>
            <a:r>
              <a:rPr lang="en-US" sz="1000" dirty="0" smtClean="0"/>
              <a:t>T2DM</a:t>
            </a:r>
            <a:r>
              <a:rPr lang="zh-CN" altLang="en-US" sz="1000" dirty="0" smtClean="0"/>
              <a:t>患者；低血糖风险低；可与双胍类、胰岛素等联用，推荐米格列醇剂量为</a:t>
            </a:r>
            <a:r>
              <a:rPr lang="en-US" sz="1000" dirty="0" smtClean="0"/>
              <a:t>100-300mg/</a:t>
            </a:r>
            <a:r>
              <a:rPr lang="zh-CN" altLang="en-US" sz="1000" dirty="0" smtClean="0"/>
              <a:t>日。</a:t>
            </a:r>
            <a:endParaRPr lang="en-US" altLang="zh-CN" sz="1000" dirty="0" smtClean="0"/>
          </a:p>
          <a:p>
            <a:pPr marL="12700">
              <a:lnSpc>
                <a:spcPct val="100000"/>
              </a:lnSpc>
              <a:spcBef>
                <a:spcPts val="420"/>
              </a:spcBef>
            </a:pPr>
            <a:r>
              <a:rPr lang="en-US" altLang="zh-CN" sz="1000" dirty="0" smtClean="0"/>
              <a:t>2</a:t>
            </a:r>
            <a:r>
              <a:rPr lang="zh-CN" altLang="en-US" sz="1000" dirty="0" smtClean="0"/>
              <a:t>）</a:t>
            </a:r>
            <a:r>
              <a:rPr lang="zh-CN" altLang="en-US" sz="1000" dirty="0" smtClean="0">
                <a:latin typeface="UKIJ CJK"/>
              </a:rPr>
              <a:t>美国糖尿病协会</a:t>
            </a:r>
            <a:r>
              <a:rPr lang="en-US" sz="1000" dirty="0" smtClean="0"/>
              <a:t>2022</a:t>
            </a:r>
            <a:r>
              <a:rPr lang="zh-CN" altLang="en-US" sz="1000" dirty="0" smtClean="0"/>
              <a:t>年版</a:t>
            </a:r>
            <a:r>
              <a:rPr lang="en-US" altLang="zh-CN" sz="1000" dirty="0" smtClean="0"/>
              <a:t>《</a:t>
            </a:r>
            <a:r>
              <a:rPr lang="zh-CN" altLang="en-US" sz="1000" dirty="0" smtClean="0"/>
              <a:t>糖尿病诊疗标准</a:t>
            </a:r>
            <a:r>
              <a:rPr lang="en-US" altLang="zh-CN" sz="1000" dirty="0" smtClean="0"/>
              <a:t>》</a:t>
            </a:r>
            <a:r>
              <a:rPr lang="zh-CN" altLang="en-US" sz="1000" dirty="0" smtClean="0"/>
              <a:t>、中华医学会老年医学分会</a:t>
            </a:r>
            <a:r>
              <a:rPr lang="en-US" sz="1000" dirty="0" smtClean="0"/>
              <a:t>2021</a:t>
            </a:r>
            <a:r>
              <a:rPr lang="zh-CN" altLang="en-US" sz="1000" dirty="0" smtClean="0"/>
              <a:t>年版</a:t>
            </a:r>
            <a:r>
              <a:rPr lang="en-US" altLang="zh-CN" sz="1000" dirty="0" smtClean="0"/>
              <a:t>《</a:t>
            </a:r>
            <a:r>
              <a:rPr lang="zh-CN" altLang="en-US" sz="1000" dirty="0" smtClean="0"/>
              <a:t>中国老年糖尿病诊疗指南</a:t>
            </a:r>
            <a:r>
              <a:rPr lang="en-US" altLang="zh-CN" sz="1000" dirty="0" smtClean="0"/>
              <a:t>》</a:t>
            </a:r>
            <a:r>
              <a:rPr lang="zh-CN" altLang="en-US" sz="1000" dirty="0" smtClean="0"/>
              <a:t>等国内外多个指南均推荐米格列醇作为</a:t>
            </a:r>
            <a:r>
              <a:rPr lang="en-US" altLang="zh-CN" sz="1000" dirty="0" smtClean="0"/>
              <a:t>2</a:t>
            </a:r>
            <a:r>
              <a:rPr lang="zh-CN" altLang="en-US" sz="1000" dirty="0" smtClean="0"/>
              <a:t>型糖尿病的治疗用药。</a:t>
            </a:r>
            <a:endParaRPr lang="en-US" altLang="zh-CN" sz="1000" dirty="0" smtClean="0"/>
          </a:p>
        </p:txBody>
      </p:sp>
      <p:sp>
        <p:nvSpPr>
          <p:cNvPr id="14" name="object 14"/>
          <p:cNvSpPr/>
          <p:nvPr/>
        </p:nvSpPr>
        <p:spPr>
          <a:xfrm>
            <a:off x="480059" y="330149"/>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671564" y="4321555"/>
            <a:ext cx="106045"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Noto Serif SemiCondensed ExtraBold"/>
                <a:cs typeface="Noto Serif SemiCondensed ExtraBold"/>
              </a:rPr>
              <a:t>4</a:t>
            </a:r>
            <a:endParaRPr sz="1200">
              <a:latin typeface="Noto Serif SemiCondensed ExtraBold"/>
              <a:cs typeface="Noto Serif SemiCondensed ExtraBold"/>
            </a:endParaRPr>
          </a:p>
        </p:txBody>
      </p:sp>
      <p:grpSp>
        <p:nvGrpSpPr>
          <p:cNvPr id="3" name="object 3"/>
          <p:cNvGrpSpPr/>
          <p:nvPr/>
        </p:nvGrpSpPr>
        <p:grpSpPr>
          <a:xfrm>
            <a:off x="457200" y="533400"/>
            <a:ext cx="5867400" cy="3317748"/>
            <a:chOff x="480059" y="329184"/>
            <a:chExt cx="5897880" cy="3317748"/>
          </a:xfrm>
        </p:grpSpPr>
        <p:sp>
          <p:nvSpPr>
            <p:cNvPr id="4" name="object 4"/>
            <p:cNvSpPr/>
            <p:nvPr/>
          </p:nvSpPr>
          <p:spPr>
            <a:xfrm>
              <a:off x="480059" y="329184"/>
              <a:ext cx="5897880" cy="3317748"/>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480059" y="749807"/>
              <a:ext cx="5897880" cy="2476500"/>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480059" y="786384"/>
              <a:ext cx="5897880" cy="2228088"/>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1188719" y="329184"/>
              <a:ext cx="659891" cy="1341120"/>
            </a:xfrm>
            <a:prstGeom prst="rect">
              <a:avLst/>
            </a:prstGeom>
            <a:blipFill>
              <a:blip r:embed="rId5" cstate="print"/>
              <a:stretch>
                <a:fillRect/>
              </a:stretch>
            </a:blipFill>
          </p:spPr>
          <p:txBody>
            <a:bodyPr wrap="square" lIns="0" tIns="0" rIns="0" bIns="0" rtlCol="0"/>
            <a:lstStyle/>
            <a:p>
              <a:endParaRPr/>
            </a:p>
          </p:txBody>
        </p:sp>
        <p:sp>
          <p:nvSpPr>
            <p:cNvPr id="9" name="object 9"/>
            <p:cNvSpPr/>
            <p:nvPr/>
          </p:nvSpPr>
          <p:spPr>
            <a:xfrm>
              <a:off x="1246631" y="1842452"/>
              <a:ext cx="699579" cy="224091"/>
            </a:xfrm>
            <a:prstGeom prst="rect">
              <a:avLst/>
            </a:prstGeom>
            <a:blipFill>
              <a:blip r:embed="rId6" cstate="print"/>
              <a:stretch>
                <a:fillRect/>
              </a:stretch>
            </a:blipFill>
          </p:spPr>
          <p:txBody>
            <a:bodyPr wrap="square" lIns="0" tIns="0" rIns="0" bIns="0" rtlCol="0"/>
            <a:lstStyle/>
            <a:p>
              <a:endParaRPr/>
            </a:p>
          </p:txBody>
        </p:sp>
        <p:sp>
          <p:nvSpPr>
            <p:cNvPr id="10" name="object 10"/>
            <p:cNvSpPr/>
            <p:nvPr/>
          </p:nvSpPr>
          <p:spPr>
            <a:xfrm>
              <a:off x="1263395" y="2109216"/>
              <a:ext cx="640841" cy="81533"/>
            </a:xfrm>
            <a:prstGeom prst="rect">
              <a:avLst/>
            </a:prstGeom>
            <a:blipFill>
              <a:blip r:embed="rId7" cstate="print"/>
              <a:stretch>
                <a:fillRect/>
              </a:stretch>
            </a:blipFill>
          </p:spPr>
          <p:txBody>
            <a:bodyPr wrap="square" lIns="0" tIns="0" rIns="0" bIns="0" rtlCol="0"/>
            <a:lstStyle/>
            <a:p>
              <a:endParaRPr/>
            </a:p>
          </p:txBody>
        </p:sp>
        <p:sp>
          <p:nvSpPr>
            <p:cNvPr id="11" name="object 11"/>
            <p:cNvSpPr/>
            <p:nvPr/>
          </p:nvSpPr>
          <p:spPr>
            <a:xfrm>
              <a:off x="1394459" y="2234184"/>
              <a:ext cx="257556" cy="12191"/>
            </a:xfrm>
            <a:prstGeom prst="rect">
              <a:avLst/>
            </a:prstGeom>
            <a:blipFill>
              <a:blip r:embed="rId8" cstate="print"/>
              <a:stretch>
                <a:fillRect/>
              </a:stretch>
            </a:blipFill>
          </p:spPr>
          <p:txBody>
            <a:bodyPr wrap="square" lIns="0" tIns="0" rIns="0" bIns="0" rtlCol="0"/>
            <a:lstStyle/>
            <a:p>
              <a:endParaRPr/>
            </a:p>
          </p:txBody>
        </p:sp>
      </p:grpSp>
      <p:sp>
        <p:nvSpPr>
          <p:cNvPr id="13" name="object 13"/>
          <p:cNvSpPr txBox="1"/>
          <p:nvPr/>
        </p:nvSpPr>
        <p:spPr>
          <a:xfrm>
            <a:off x="2209800" y="1066800"/>
            <a:ext cx="3962400" cy="2324995"/>
          </a:xfrm>
          <a:prstGeom prst="rect">
            <a:avLst/>
          </a:prstGeom>
        </p:spPr>
        <p:txBody>
          <a:bodyPr vert="horz" wrap="square" lIns="0" tIns="16510" rIns="0" bIns="0" rtlCol="0">
            <a:spAutoFit/>
          </a:bodyPr>
          <a:lstStyle/>
          <a:p>
            <a:pPr marL="12700" algn="just">
              <a:lnSpc>
                <a:spcPct val="150000"/>
              </a:lnSpc>
              <a:spcBef>
                <a:spcPts val="130"/>
              </a:spcBef>
            </a:pPr>
            <a:r>
              <a:rPr sz="1000" b="1" spc="30" dirty="0">
                <a:solidFill>
                  <a:schemeClr val="tx2">
                    <a:lumMod val="60000"/>
                    <a:lumOff val="40000"/>
                  </a:schemeClr>
                </a:solidFill>
                <a:latin typeface="UKIJ CJK"/>
                <a:cs typeface="UKIJ CJK"/>
              </a:rPr>
              <a:t>创新点</a:t>
            </a:r>
            <a:r>
              <a:rPr sz="1000" b="1" spc="-25" dirty="0" smtClean="0">
                <a:solidFill>
                  <a:schemeClr val="tx2">
                    <a:lumMod val="60000"/>
                    <a:lumOff val="40000"/>
                  </a:schemeClr>
                </a:solidFill>
                <a:latin typeface="UKIJ CJK"/>
                <a:cs typeface="UKIJ CJK"/>
              </a:rPr>
              <a:t>:</a:t>
            </a:r>
            <a:endParaRPr lang="en-US" sz="1000" b="1" spc="-25" dirty="0" smtClean="0">
              <a:solidFill>
                <a:schemeClr val="tx2">
                  <a:lumMod val="60000"/>
                  <a:lumOff val="40000"/>
                </a:schemeClr>
              </a:solidFill>
              <a:latin typeface="UKIJ CJK"/>
              <a:cs typeface="UKIJ CJK"/>
            </a:endParaRPr>
          </a:p>
          <a:p>
            <a:pPr marL="12700" algn="just">
              <a:lnSpc>
                <a:spcPct val="150000"/>
              </a:lnSpc>
              <a:spcBef>
                <a:spcPts val="130"/>
              </a:spcBef>
            </a:pPr>
            <a:r>
              <a:rPr lang="zh-CN" altLang="en-US" sz="1000" dirty="0" smtClean="0"/>
              <a:t>米格列醇口崩片是糖尿病治疗领域中国内首个通过一致性的口崩制剂，仅用口腔唾液即可实现快速崩解的新型速释制剂。</a:t>
            </a:r>
            <a:endParaRPr lang="en-US" sz="1000" spc="-25" dirty="0" smtClean="0">
              <a:latin typeface="UKIJ CJK"/>
              <a:cs typeface="UKIJ CJK"/>
            </a:endParaRPr>
          </a:p>
          <a:p>
            <a:pPr marL="12700" algn="just">
              <a:lnSpc>
                <a:spcPct val="150000"/>
              </a:lnSpc>
              <a:spcBef>
                <a:spcPts val="130"/>
              </a:spcBef>
            </a:pPr>
            <a:endParaRPr lang="en-US" sz="1000" spc="-25" dirty="0" smtClean="0">
              <a:latin typeface="UKIJ CJK"/>
              <a:cs typeface="UKIJ CJK"/>
            </a:endParaRPr>
          </a:p>
          <a:p>
            <a:pPr marL="12700" algn="just">
              <a:lnSpc>
                <a:spcPct val="150000"/>
              </a:lnSpc>
              <a:spcBef>
                <a:spcPts val="130"/>
              </a:spcBef>
            </a:pPr>
            <a:r>
              <a:rPr sz="1000" b="1" spc="30" dirty="0" smtClean="0">
                <a:solidFill>
                  <a:schemeClr val="tx2">
                    <a:lumMod val="60000"/>
                    <a:lumOff val="40000"/>
                  </a:schemeClr>
                </a:solidFill>
                <a:latin typeface="UKIJ CJK"/>
                <a:cs typeface="UKIJ CJK"/>
              </a:rPr>
              <a:t>优势</a:t>
            </a:r>
            <a:r>
              <a:rPr sz="1000" b="1" spc="90" dirty="0" smtClean="0">
                <a:solidFill>
                  <a:schemeClr val="tx2">
                    <a:lumMod val="60000"/>
                    <a:lumOff val="40000"/>
                  </a:schemeClr>
                </a:solidFill>
                <a:latin typeface="UKIJ CJK"/>
                <a:cs typeface="UKIJ CJK"/>
              </a:rPr>
              <a:t>：</a:t>
            </a:r>
            <a:endParaRPr lang="en-US" sz="1000" b="1" spc="90" dirty="0" smtClean="0">
              <a:solidFill>
                <a:schemeClr val="tx2">
                  <a:lumMod val="60000"/>
                  <a:lumOff val="40000"/>
                </a:schemeClr>
              </a:solidFill>
              <a:latin typeface="UKIJ CJK"/>
              <a:cs typeface="UKIJ CJK"/>
            </a:endParaRPr>
          </a:p>
          <a:p>
            <a:pPr marL="12700" algn="just">
              <a:lnSpc>
                <a:spcPct val="150000"/>
              </a:lnSpc>
              <a:spcBef>
                <a:spcPts val="130"/>
              </a:spcBef>
            </a:pPr>
            <a:r>
              <a:rPr lang="en-US" sz="1000" spc="90" dirty="0" smtClean="0">
                <a:latin typeface="UKIJ CJK"/>
                <a:cs typeface="UKIJ CJK"/>
              </a:rPr>
              <a:t>1</a:t>
            </a:r>
            <a:r>
              <a:rPr lang="zh-CN" altLang="en-US" sz="1000" spc="90" dirty="0" smtClean="0">
                <a:latin typeface="UKIJ CJK"/>
                <a:cs typeface="UKIJ CJK"/>
              </a:rPr>
              <a:t>）</a:t>
            </a:r>
            <a:r>
              <a:rPr lang="zh-CN" altLang="en-US" sz="1000" dirty="0" smtClean="0"/>
              <a:t>服用方便，更易被吸收，特别适合吞咽困难的广大老年患者、需长期照料患者，以及不配合服药的精神病患者；</a:t>
            </a:r>
            <a:endParaRPr lang="en-US" altLang="zh-CN" sz="1000" dirty="0" smtClean="0"/>
          </a:p>
          <a:p>
            <a:pPr marL="12700" algn="just">
              <a:lnSpc>
                <a:spcPct val="150000"/>
              </a:lnSpc>
              <a:spcBef>
                <a:spcPts val="130"/>
              </a:spcBef>
            </a:pPr>
            <a:r>
              <a:rPr lang="en-US" sz="1000" dirty="0" smtClean="0">
                <a:latin typeface="UKIJ CJK"/>
                <a:cs typeface="UKIJ CJK"/>
              </a:rPr>
              <a:t>2</a:t>
            </a:r>
            <a:r>
              <a:rPr lang="zh-CN" altLang="en-US" sz="1000" dirty="0" smtClean="0">
                <a:latin typeface="UKIJ CJK"/>
                <a:cs typeface="UKIJ CJK"/>
              </a:rPr>
              <a:t>）</a:t>
            </a:r>
            <a:r>
              <a:rPr lang="zh-CN" altLang="en-US" sz="1000" dirty="0" smtClean="0"/>
              <a:t>良好的口感更可提高患者服药依从性，为旅途和突发情况的医疗需求提供了保障。</a:t>
            </a:r>
          </a:p>
          <a:p>
            <a:pPr marL="12700" algn="just">
              <a:lnSpc>
                <a:spcPct val="100000"/>
              </a:lnSpc>
              <a:spcBef>
                <a:spcPts val="130"/>
              </a:spcBef>
            </a:pPr>
            <a:endParaRPr sz="1000" dirty="0">
              <a:latin typeface="UKIJ CJK"/>
              <a:cs typeface="UKIJ CJK"/>
            </a:endParaRPr>
          </a:p>
        </p:txBody>
      </p:sp>
      <p:sp>
        <p:nvSpPr>
          <p:cNvPr id="14" name="object 14"/>
          <p:cNvSpPr/>
          <p:nvPr/>
        </p:nvSpPr>
        <p:spPr>
          <a:xfrm>
            <a:off x="457200" y="533400"/>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sp>
        <p:nvSpPr>
          <p:cNvPr id="15" name="object 7"/>
          <p:cNvSpPr/>
          <p:nvPr/>
        </p:nvSpPr>
        <p:spPr>
          <a:xfrm>
            <a:off x="1295400" y="1371600"/>
            <a:ext cx="362775" cy="246964"/>
          </a:xfrm>
          <a:prstGeom prst="rect">
            <a:avLst/>
          </a:prstGeom>
          <a:blipFill>
            <a:blip r:embed="rId9" cstate="print"/>
            <a:stretch>
              <a:fillRect/>
            </a:stretch>
          </a:blipFill>
        </p:spPr>
        <p:txBody>
          <a:bodyPr wrap="square" lIns="0" tIns="0" rIns="0" bIns="0" rtlCol="0"/>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457200" y="609600"/>
            <a:ext cx="5897880" cy="3317747"/>
            <a:chOff x="480059" y="923544"/>
            <a:chExt cx="5897880" cy="3317747"/>
          </a:xfrm>
        </p:grpSpPr>
        <p:sp>
          <p:nvSpPr>
            <p:cNvPr id="3" name="object 3"/>
            <p:cNvSpPr/>
            <p:nvPr/>
          </p:nvSpPr>
          <p:spPr>
            <a:xfrm>
              <a:off x="480059" y="923544"/>
              <a:ext cx="5897880" cy="3317747"/>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480059" y="1344168"/>
              <a:ext cx="5897880" cy="2476500"/>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80059" y="1469136"/>
              <a:ext cx="5897880" cy="2228087"/>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1188719" y="923544"/>
              <a:ext cx="659891" cy="1341120"/>
            </a:xfrm>
            <a:prstGeom prst="rect">
              <a:avLst/>
            </a:prstGeom>
            <a:blipFill>
              <a:blip r:embed="rId5" cstate="print"/>
              <a:stretch>
                <a:fillRect/>
              </a:stretch>
            </a:blipFill>
          </p:spPr>
          <p:txBody>
            <a:bodyPr wrap="square" lIns="0" tIns="0" rIns="0" bIns="0" rtlCol="0"/>
            <a:lstStyle/>
            <a:p>
              <a:endParaRPr/>
            </a:p>
          </p:txBody>
        </p:sp>
        <p:sp>
          <p:nvSpPr>
            <p:cNvPr id="8" name="object 8"/>
            <p:cNvSpPr/>
            <p:nvPr/>
          </p:nvSpPr>
          <p:spPr>
            <a:xfrm>
              <a:off x="1246631" y="2438463"/>
              <a:ext cx="699579" cy="222567"/>
            </a:xfrm>
            <a:prstGeom prst="rect">
              <a:avLst/>
            </a:prstGeom>
            <a:blipFill>
              <a:blip r:embed="rId6" cstate="print"/>
              <a:stretch>
                <a:fillRect/>
              </a:stretch>
            </a:blipFill>
          </p:spPr>
          <p:txBody>
            <a:bodyPr wrap="square" lIns="0" tIns="0" rIns="0" bIns="0" rtlCol="0"/>
            <a:lstStyle/>
            <a:p>
              <a:endParaRPr/>
            </a:p>
          </p:txBody>
        </p:sp>
        <p:sp>
          <p:nvSpPr>
            <p:cNvPr id="9" name="object 9"/>
            <p:cNvSpPr/>
            <p:nvPr/>
          </p:nvSpPr>
          <p:spPr>
            <a:xfrm>
              <a:off x="1263395" y="2703576"/>
              <a:ext cx="342138" cy="81534"/>
            </a:xfrm>
            <a:prstGeom prst="rect">
              <a:avLst/>
            </a:prstGeom>
            <a:blipFill>
              <a:blip r:embed="rId7" cstate="print"/>
              <a:stretch>
                <a:fillRect/>
              </a:stretch>
            </a:blipFill>
          </p:spPr>
          <p:txBody>
            <a:bodyPr wrap="square" lIns="0" tIns="0" rIns="0" bIns="0" rtlCol="0"/>
            <a:lstStyle/>
            <a:p>
              <a:endParaRPr/>
            </a:p>
          </p:txBody>
        </p:sp>
        <p:sp>
          <p:nvSpPr>
            <p:cNvPr id="10" name="object 10"/>
            <p:cNvSpPr/>
            <p:nvPr/>
          </p:nvSpPr>
          <p:spPr>
            <a:xfrm>
              <a:off x="1318259" y="2828544"/>
              <a:ext cx="257556" cy="12191"/>
            </a:xfrm>
            <a:prstGeom prst="rect">
              <a:avLst/>
            </a:prstGeom>
            <a:blipFill>
              <a:blip r:embed="rId8" cstate="print"/>
              <a:stretch>
                <a:fillRect/>
              </a:stretch>
            </a:blipFill>
          </p:spPr>
          <p:txBody>
            <a:bodyPr wrap="square" lIns="0" tIns="0" rIns="0" bIns="0" rtlCol="0"/>
            <a:lstStyle/>
            <a:p>
              <a:endParaRPr/>
            </a:p>
          </p:txBody>
        </p:sp>
      </p:grpSp>
      <p:sp>
        <p:nvSpPr>
          <p:cNvPr id="12" name="object 12"/>
          <p:cNvSpPr txBox="1"/>
          <p:nvPr/>
        </p:nvSpPr>
        <p:spPr>
          <a:xfrm>
            <a:off x="2286000" y="1295400"/>
            <a:ext cx="3810000" cy="2322430"/>
          </a:xfrm>
          <a:prstGeom prst="rect">
            <a:avLst/>
          </a:prstGeom>
        </p:spPr>
        <p:txBody>
          <a:bodyPr vert="horz" wrap="square" lIns="0" tIns="64769" rIns="0" bIns="0" rtlCol="0">
            <a:spAutoFit/>
          </a:bodyPr>
          <a:lstStyle/>
          <a:p>
            <a:pPr marL="12700">
              <a:lnSpc>
                <a:spcPct val="100000"/>
              </a:lnSpc>
              <a:spcBef>
                <a:spcPts val="509"/>
              </a:spcBef>
            </a:pPr>
            <a:r>
              <a:rPr lang="en-US" sz="1000" dirty="0" smtClean="0"/>
              <a:t>2015-2017</a:t>
            </a:r>
            <a:r>
              <a:rPr lang="zh-CN" altLang="en-US" sz="1000" dirty="0" smtClean="0"/>
              <a:t>年的流行病学调查显示，我国</a:t>
            </a:r>
            <a:r>
              <a:rPr lang="en-US" sz="1000" dirty="0" smtClean="0"/>
              <a:t>18</a:t>
            </a:r>
            <a:r>
              <a:rPr lang="zh-CN" altLang="en-US" sz="1000" dirty="0" smtClean="0"/>
              <a:t>岁及以上糖尿病患病率为</a:t>
            </a:r>
            <a:r>
              <a:rPr lang="en-US" sz="1000" dirty="0" smtClean="0"/>
              <a:t>11.2%</a:t>
            </a:r>
            <a:r>
              <a:rPr lang="zh-CN" altLang="en-US" sz="1000" dirty="0" smtClean="0"/>
              <a:t>；</a:t>
            </a:r>
            <a:r>
              <a:rPr lang="en-US" altLang="zh-CN" sz="1000" dirty="0" smtClean="0"/>
              <a:t>2020</a:t>
            </a:r>
            <a:r>
              <a:rPr lang="zh-CN" altLang="en-US" sz="1000" dirty="0" smtClean="0"/>
              <a:t>年，我国老年（</a:t>
            </a:r>
            <a:r>
              <a:rPr lang="en-US" altLang="zh-CN" sz="1000" dirty="0" smtClean="0"/>
              <a:t>60</a:t>
            </a:r>
            <a:r>
              <a:rPr lang="zh-CN" altLang="en-US" sz="1000" dirty="0" smtClean="0"/>
              <a:t>周岁以上）糖尿病患者约为</a:t>
            </a:r>
            <a:r>
              <a:rPr lang="en-US" sz="1000" dirty="0" smtClean="0"/>
              <a:t>7813</a:t>
            </a:r>
            <a:r>
              <a:rPr lang="zh-CN" altLang="en-US" sz="1000" dirty="0" smtClean="0"/>
              <a:t>万。</a:t>
            </a:r>
            <a:endParaRPr lang="en-US" sz="1000" dirty="0" smtClean="0"/>
          </a:p>
          <a:p>
            <a:pPr marL="12700">
              <a:spcBef>
                <a:spcPts val="509"/>
              </a:spcBef>
            </a:pPr>
            <a:r>
              <a:rPr sz="1000" b="1" spc="30" dirty="0" smtClean="0">
                <a:solidFill>
                  <a:schemeClr val="tx2">
                    <a:lumMod val="60000"/>
                    <a:lumOff val="40000"/>
                  </a:schemeClr>
                </a:solidFill>
                <a:latin typeface="UKIJ CJK"/>
                <a:cs typeface="UKIJ CJK"/>
              </a:rPr>
              <a:t>弥补药品目录短板</a:t>
            </a:r>
            <a:r>
              <a:rPr sz="1000" spc="30" dirty="0" smtClean="0">
                <a:solidFill>
                  <a:schemeClr val="tx2">
                    <a:lumMod val="60000"/>
                    <a:lumOff val="40000"/>
                  </a:schemeClr>
                </a:solidFill>
                <a:latin typeface="UKIJ CJK"/>
                <a:cs typeface="UKIJ CJK"/>
              </a:rPr>
              <a:t>：</a:t>
            </a:r>
            <a:r>
              <a:rPr lang="zh-CN" altLang="en-US" sz="1000" dirty="0" smtClean="0"/>
              <a:t>米格列醇口崩片弥补原目录内该糖尿病治疗领域药品中口腔崩解片这一新剂型的空白，该剂型无水即可服用能够更好地满足临床实际需求，适合吞咽困难或不配合服药患者，如老年患者、需长期照料患者、精神病患者。</a:t>
            </a:r>
          </a:p>
          <a:p>
            <a:pPr marL="12700" marR="5080">
              <a:lnSpc>
                <a:spcPts val="1630"/>
              </a:lnSpc>
              <a:spcBef>
                <a:spcPts val="120"/>
              </a:spcBef>
            </a:pPr>
            <a:r>
              <a:rPr sz="1000" b="1" spc="30" dirty="0" smtClean="0">
                <a:solidFill>
                  <a:schemeClr val="tx2">
                    <a:lumMod val="60000"/>
                    <a:lumOff val="40000"/>
                  </a:schemeClr>
                </a:solidFill>
                <a:latin typeface="UKIJ CJK"/>
                <a:cs typeface="UKIJ CJK"/>
              </a:rPr>
              <a:t>临床管理难度</a:t>
            </a:r>
            <a:r>
              <a:rPr sz="1000" spc="30" dirty="0" smtClean="0">
                <a:solidFill>
                  <a:schemeClr val="tx2">
                    <a:lumMod val="60000"/>
                    <a:lumOff val="40000"/>
                  </a:schemeClr>
                </a:solidFill>
                <a:latin typeface="UKIJ CJK"/>
                <a:cs typeface="UKIJ CJK"/>
              </a:rPr>
              <a:t>：</a:t>
            </a:r>
            <a:r>
              <a:rPr lang="zh-CN" altLang="en-US" sz="1000" dirty="0" smtClean="0"/>
              <a:t>该药品无水即可服用，患者服药依从性高；服药后低血糖风险低，特别适用于以碳水化合物类食物为主要能量的中国老年糖尿病患者；具有</a:t>
            </a:r>
            <a:r>
              <a:rPr lang="en-US" sz="1000" dirty="0" smtClean="0"/>
              <a:t>25mg</a:t>
            </a:r>
            <a:r>
              <a:rPr lang="zh-CN" altLang="en-US" sz="1000" dirty="0" smtClean="0"/>
              <a:t>和</a:t>
            </a:r>
            <a:r>
              <a:rPr lang="en-US" sz="1000" dirty="0" smtClean="0"/>
              <a:t>50mg</a:t>
            </a:r>
            <a:r>
              <a:rPr lang="zh-CN" altLang="en-US" sz="1000" dirty="0" smtClean="0"/>
              <a:t>两个规格，按照说明书的用法用量，潜在超说明书用药的可能性小。</a:t>
            </a:r>
          </a:p>
          <a:p>
            <a:pPr marL="12700" marR="5080">
              <a:lnSpc>
                <a:spcPts val="1630"/>
              </a:lnSpc>
              <a:spcBef>
                <a:spcPts val="120"/>
              </a:spcBef>
            </a:pPr>
            <a:endParaRPr lang="zh-CN" altLang="en-US" sz="1000" dirty="0" smtClean="0"/>
          </a:p>
          <a:p>
            <a:pPr marL="12700" marR="5080">
              <a:lnSpc>
                <a:spcPts val="1630"/>
              </a:lnSpc>
              <a:spcBef>
                <a:spcPts val="120"/>
              </a:spcBef>
            </a:pPr>
            <a:endParaRPr sz="1000" dirty="0">
              <a:latin typeface="UKIJ CJK"/>
              <a:cs typeface="UKIJ CJK"/>
            </a:endParaRPr>
          </a:p>
        </p:txBody>
      </p:sp>
      <p:sp>
        <p:nvSpPr>
          <p:cNvPr id="13" name="object 13"/>
          <p:cNvSpPr/>
          <p:nvPr/>
        </p:nvSpPr>
        <p:spPr>
          <a:xfrm>
            <a:off x="457200" y="609600"/>
            <a:ext cx="5897880" cy="3316604"/>
          </a:xfrm>
          <a:custGeom>
            <a:avLst/>
            <a:gdLst/>
            <a:ahLst/>
            <a:cxnLst/>
            <a:rect l="l" t="t" r="r" b="b"/>
            <a:pathLst>
              <a:path w="5897880" h="3316604">
                <a:moveTo>
                  <a:pt x="0" y="3316478"/>
                </a:moveTo>
                <a:lnTo>
                  <a:pt x="5897880" y="3316478"/>
                </a:lnTo>
                <a:lnTo>
                  <a:pt x="5897880" y="0"/>
                </a:lnTo>
                <a:lnTo>
                  <a:pt x="0" y="0"/>
                </a:lnTo>
                <a:lnTo>
                  <a:pt x="0" y="3316478"/>
                </a:lnTo>
                <a:close/>
              </a:path>
            </a:pathLst>
          </a:custGeom>
          <a:ln w="24384">
            <a:solidFill>
              <a:srgbClr val="000000"/>
            </a:solidFill>
          </a:ln>
        </p:spPr>
        <p:txBody>
          <a:bodyPr wrap="square" lIns="0" tIns="0" rIns="0" bIns="0" rtlCol="0"/>
          <a:lstStyle/>
          <a:p>
            <a:endParaRPr/>
          </a:p>
        </p:txBody>
      </p:sp>
      <p:sp>
        <p:nvSpPr>
          <p:cNvPr id="14" name="object 8"/>
          <p:cNvSpPr/>
          <p:nvPr/>
        </p:nvSpPr>
        <p:spPr>
          <a:xfrm>
            <a:off x="1307746" y="1391462"/>
            <a:ext cx="344223" cy="246964"/>
          </a:xfrm>
          <a:prstGeom prst="rect">
            <a:avLst/>
          </a:prstGeom>
          <a:blipFill>
            <a:blip r:embed="rId9" cstate="print"/>
            <a:stretch>
              <a:fillRect/>
            </a:stretch>
          </a:blipFill>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317</TotalTime>
  <Words>1024</Words>
  <Application>Microsoft Office PowerPoint</Application>
  <PresentationFormat>自定义</PresentationFormat>
  <Paragraphs>40</Paragraphs>
  <Slides>8</Slides>
  <Notes>0</Notes>
  <HiddenSlides>0</HiddenSlides>
  <MMClips>0</MMClips>
  <ScaleCrop>false</ScaleCrop>
  <HeadingPairs>
    <vt:vector size="4" baseType="variant">
      <vt:variant>
        <vt:lpstr>主题</vt:lpstr>
      </vt:variant>
      <vt:variant>
        <vt:i4>1</vt:i4>
      </vt:variant>
      <vt:variant>
        <vt:lpstr>幻灯片标题</vt:lpstr>
      </vt:variant>
      <vt:variant>
        <vt:i4>8</vt:i4>
      </vt:variant>
    </vt:vector>
  </HeadingPairs>
  <TitlesOfParts>
    <vt:vector size="9" baseType="lpstr">
      <vt:lpstr>Office Theme</vt:lpstr>
      <vt:lpstr>幻灯片 1</vt:lpstr>
      <vt:lpstr>幻灯片 2</vt:lpstr>
      <vt:lpstr>幻灯片 3</vt:lpstr>
      <vt:lpstr>幻灯片 4</vt:lpstr>
      <vt:lpstr>幻灯片 5</vt:lpstr>
      <vt:lpstr>幻灯片 6</vt:lpstr>
      <vt:lpstr>幻灯片 7</vt:lpstr>
      <vt:lpstr>幻灯片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XF</dc:creator>
  <cp:lastModifiedBy>Admin</cp:lastModifiedBy>
  <cp:revision>39</cp:revision>
  <dcterms:created xsi:type="dcterms:W3CDTF">2022-07-04T00:30:49Z</dcterms:created>
  <dcterms:modified xsi:type="dcterms:W3CDTF">2022-07-12T03:53:00Z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2022-06-29T00:00:00Z</vt:filetime>
  </property>
  <property fmtid="{D5CDD505-2E9C-101B-9397-08002B2CF9AE}" pid="3" name="Creator">
    <vt:lpwstr>Microsoft® PowerPoint® 2019</vt:lpwstr>
  </property>
  <property fmtid="{D5CDD505-2E9C-101B-9397-08002B2CF9AE}" pid="4" name="LastSaved">
    <vt:filetime>2022-07-04T00:00:00Z</vt:filetime>
  </property>
</Properties>
</file>