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3" r:id="rId8"/>
    <p:sldId id="264" r:id="rId9"/>
  </p:sldIdLst>
  <p:sldSz cx="6858000" cy="4572000"/>
  <p:notesSz cx="6858000" cy="4572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2" d="100"/>
          <a:sy n="122" d="100"/>
        </p:scale>
        <p:origin x="-1229" y="-7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1417320"/>
            <a:ext cx="5829300" cy="9601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2560320"/>
            <a:ext cx="4800600" cy="1143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42900" y="1051560"/>
            <a:ext cx="2983230" cy="30175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1051560"/>
            <a:ext cx="2983230" cy="30175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2900" y="182880"/>
            <a:ext cx="6172200" cy="7315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42900" y="1051560"/>
            <a:ext cx="6172200" cy="30175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4251960"/>
            <a:ext cx="2194560" cy="228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4251960"/>
            <a:ext cx="1577340" cy="228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7/12/2022</a:t>
            </a:fld>
            <a:endParaRPr lang="en-US"/>
          </a:p>
        </p:txBody>
      </p:sp>
      <p:sp>
        <p:nvSpPr>
          <p:cNvPr id="6" name="Holder 6"/>
          <p:cNvSpPr>
            <a:spLocks noGrp="1"/>
          </p:cNvSpPr>
          <p:nvPr>
            <p:ph type="sldNum" sz="quarter" idx="7"/>
          </p:nvPr>
        </p:nvSpPr>
        <p:spPr>
          <a:xfrm>
            <a:off x="4937760" y="4251960"/>
            <a:ext cx="1577340" cy="228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5.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3.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4.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29.png"/><Relationship Id="rId3" Type="http://schemas.openxmlformats.org/officeDocument/2006/relationships/image" Target="../media/image32.png"/><Relationship Id="rId7" Type="http://schemas.openxmlformats.org/officeDocument/2006/relationships/image" Target="../media/image27.png"/><Relationship Id="rId12" Type="http://schemas.openxmlformats.org/officeDocument/2006/relationships/image" Target="../media/image40.png"/><Relationship Id="rId2" Type="http://schemas.openxmlformats.org/officeDocument/2006/relationships/image" Target="../media/image31.png"/><Relationship Id="rId1" Type="http://schemas.openxmlformats.org/officeDocument/2006/relationships/slideLayout" Target="../slideLayouts/slideLayout5.xml"/><Relationship Id="rId6" Type="http://schemas.openxmlformats.org/officeDocument/2006/relationships/image" Target="../media/image35.png"/><Relationship Id="rId11" Type="http://schemas.openxmlformats.org/officeDocument/2006/relationships/image" Target="../media/image39.png"/><Relationship Id="rId5" Type="http://schemas.openxmlformats.org/officeDocument/2006/relationships/image" Target="../media/image34.png"/><Relationship Id="rId15" Type="http://schemas.openxmlformats.org/officeDocument/2006/relationships/image" Target="../media/image42.png"/><Relationship Id="rId10" Type="http://schemas.openxmlformats.org/officeDocument/2006/relationships/image" Target="../media/image38.png"/><Relationship Id="rId4" Type="http://schemas.openxmlformats.org/officeDocument/2006/relationships/image" Target="../media/image33.png"/><Relationship Id="rId9" Type="http://schemas.openxmlformats.org/officeDocument/2006/relationships/image" Target="../media/image37.png"/><Relationship Id="rId14" Type="http://schemas.openxmlformats.org/officeDocument/2006/relationships/image" Target="../media/image41.png"/></Relationships>
</file>

<file path=ppt/slides/_rels/slide5.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23.png"/><Relationship Id="rId7" Type="http://schemas.openxmlformats.org/officeDocument/2006/relationships/image" Target="../media/image44.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43.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29.png"/></Relationships>
</file>

<file path=ppt/slides/_rels/slide6.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23.png"/><Relationship Id="rId7" Type="http://schemas.openxmlformats.org/officeDocument/2006/relationships/image" Target="../media/image47.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46.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29.png"/></Relationships>
</file>

<file path=ppt/slides/_rels/slide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3.png"/><Relationship Id="rId7" Type="http://schemas.openxmlformats.org/officeDocument/2006/relationships/image" Target="../media/image50.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49.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51.png"/></Relationships>
</file>

<file path=ppt/slides/_rels/slide8.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3.png"/><Relationship Id="rId7" Type="http://schemas.openxmlformats.org/officeDocument/2006/relationships/image" Target="../media/image53.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52.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5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57200" y="609600"/>
            <a:ext cx="5897881" cy="3505200"/>
            <a:chOff x="480059" y="923544"/>
            <a:chExt cx="5897881" cy="3317747"/>
          </a:xfrm>
        </p:grpSpPr>
        <p:sp>
          <p:nvSpPr>
            <p:cNvPr id="3" name="object 3"/>
            <p:cNvSpPr/>
            <p:nvPr/>
          </p:nvSpPr>
          <p:spPr>
            <a:xfrm>
              <a:off x="480059" y="923544"/>
              <a:ext cx="5897880" cy="331774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080259" y="1212044"/>
              <a:ext cx="2575561" cy="2855512"/>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286000" y="1371600"/>
              <a:ext cx="2196084" cy="2534412"/>
            </a:xfrm>
            <a:prstGeom prst="rect">
              <a:avLst/>
            </a:prstGeom>
            <a:blipFill>
              <a:blip r:embed="rId4" cstate="print"/>
              <a:stretch>
                <a:fillRect/>
              </a:stretch>
            </a:blipFill>
          </p:spPr>
          <p:txBody>
            <a:bodyPr wrap="square" lIns="0" tIns="0" rIns="0" bIns="0" rtlCol="0"/>
            <a:lstStyle/>
            <a:p>
              <a:endParaRPr dirty="0"/>
            </a:p>
          </p:txBody>
        </p:sp>
        <p:sp>
          <p:nvSpPr>
            <p:cNvPr id="7" name="object 7"/>
            <p:cNvSpPr/>
            <p:nvPr/>
          </p:nvSpPr>
          <p:spPr>
            <a:xfrm>
              <a:off x="3198876" y="3706367"/>
              <a:ext cx="352805" cy="90677"/>
            </a:xfrm>
            <a:prstGeom prst="rect">
              <a:avLst/>
            </a:prstGeom>
            <a:blipFill>
              <a:blip r:embed="rId5" cstate="print"/>
              <a:stretch>
                <a:fillRect/>
              </a:stretch>
            </a:blipFill>
          </p:spPr>
          <p:txBody>
            <a:bodyPr wrap="square" lIns="0" tIns="0" rIns="0" bIns="0" rtlCol="0"/>
            <a:lstStyle/>
            <a:p>
              <a:endParaRPr dirty="0"/>
            </a:p>
          </p:txBody>
        </p:sp>
        <p:sp>
          <p:nvSpPr>
            <p:cNvPr id="8" name="object 8"/>
            <p:cNvSpPr/>
            <p:nvPr/>
          </p:nvSpPr>
          <p:spPr>
            <a:xfrm>
              <a:off x="6050280" y="1293876"/>
              <a:ext cx="327660" cy="9143"/>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2695955" y="1825752"/>
              <a:ext cx="1447799" cy="1447800"/>
            </a:xfrm>
            <a:prstGeom prst="rect">
              <a:avLst/>
            </a:prstGeom>
            <a:blipFill>
              <a:blip r:embed="rId7" cstate="print"/>
              <a:stretch>
                <a:fillRect/>
              </a:stretch>
            </a:blipFill>
          </p:spPr>
          <p:txBody>
            <a:bodyPr wrap="square" lIns="0" tIns="0" rIns="0" bIns="0" rtlCol="0"/>
            <a:lstStyle/>
            <a:p>
              <a:endParaRPr/>
            </a:p>
          </p:txBody>
        </p:sp>
      </p:grpSp>
      <p:sp>
        <p:nvSpPr>
          <p:cNvPr id="11" name="object 11"/>
          <p:cNvSpPr txBox="1"/>
          <p:nvPr/>
        </p:nvSpPr>
        <p:spPr>
          <a:xfrm>
            <a:off x="2743200" y="3124200"/>
            <a:ext cx="1210565" cy="191078"/>
          </a:xfrm>
          <a:prstGeom prst="rect">
            <a:avLst/>
          </a:prstGeom>
        </p:spPr>
        <p:txBody>
          <a:bodyPr vert="horz" wrap="square" lIns="0" tIns="13970" rIns="0" bIns="0" rtlCol="0">
            <a:spAutoFit/>
          </a:bodyPr>
          <a:lstStyle/>
          <a:p>
            <a:pPr algn="ctr">
              <a:lnSpc>
                <a:spcPct val="100000"/>
              </a:lnSpc>
              <a:spcBef>
                <a:spcPts val="15"/>
              </a:spcBef>
            </a:pPr>
            <a:r>
              <a:rPr lang="zh-CN" altLang="en-US" sz="1150" b="1" spc="20" dirty="0" smtClean="0">
                <a:solidFill>
                  <a:srgbClr val="00B0F0"/>
                </a:solidFill>
                <a:latin typeface="Noto Sans CJK JP Medium"/>
                <a:cs typeface="Noto Sans CJK JP Medium"/>
              </a:rPr>
              <a:t>米格列醇口崩片</a:t>
            </a:r>
            <a:endParaRPr sz="1150" b="1" dirty="0">
              <a:solidFill>
                <a:srgbClr val="00B0F0"/>
              </a:solidFill>
              <a:latin typeface="Noto Sans CJK JP Medium"/>
              <a:cs typeface="Noto Sans CJK JP Medium"/>
            </a:endParaRPr>
          </a:p>
        </p:txBody>
      </p:sp>
      <p:sp>
        <p:nvSpPr>
          <p:cNvPr id="12" name="object 12"/>
          <p:cNvSpPr txBox="1"/>
          <p:nvPr/>
        </p:nvSpPr>
        <p:spPr>
          <a:xfrm>
            <a:off x="697483" y="1079118"/>
            <a:ext cx="750317" cy="191078"/>
          </a:xfrm>
          <a:prstGeom prst="rect">
            <a:avLst/>
          </a:prstGeom>
        </p:spPr>
        <p:txBody>
          <a:bodyPr vert="horz" wrap="square" lIns="0" tIns="13970" rIns="0" bIns="0" rtlCol="0">
            <a:spAutoFit/>
          </a:bodyPr>
          <a:lstStyle/>
          <a:p>
            <a:pPr marL="12700">
              <a:lnSpc>
                <a:spcPct val="100000"/>
              </a:lnSpc>
              <a:spcBef>
                <a:spcPts val="110"/>
              </a:spcBef>
            </a:pPr>
            <a:r>
              <a:rPr sz="1150" spc="10" dirty="0">
                <a:latin typeface="IPAexGothic"/>
                <a:cs typeface="IPAexGothic"/>
              </a:rPr>
              <a:t>附件</a:t>
            </a:r>
            <a:r>
              <a:rPr sz="1150" spc="-5" dirty="0" smtClean="0">
                <a:latin typeface="Noto Sans Mono CJK JP Bold"/>
                <a:cs typeface="Noto Sans Mono CJK JP Bold"/>
              </a:rPr>
              <a:t>2</a:t>
            </a:r>
            <a:r>
              <a:rPr sz="1150" spc="10" dirty="0" smtClean="0">
                <a:latin typeface="Noto Sans Mono CJK JP Bold"/>
                <a:cs typeface="Noto Sans Mono CJK JP Bold"/>
              </a:rPr>
              <a:t>-</a:t>
            </a:r>
            <a:r>
              <a:rPr lang="en-US" sz="1150" spc="5" dirty="0" smtClean="0">
                <a:latin typeface="Noto Sans Mono CJK JP Bold"/>
                <a:cs typeface="Noto Sans Mono CJK JP Bold"/>
              </a:rPr>
              <a:t>3</a:t>
            </a:r>
            <a:endParaRPr sz="1150" dirty="0">
              <a:latin typeface="Noto Sans Mono CJK JP Bold"/>
              <a:cs typeface="Noto Sans Mono CJK JP Bold"/>
            </a:endParaRPr>
          </a:p>
        </p:txBody>
      </p:sp>
      <p:sp>
        <p:nvSpPr>
          <p:cNvPr id="13" name="object 13"/>
          <p:cNvSpPr/>
          <p:nvPr/>
        </p:nvSpPr>
        <p:spPr>
          <a:xfrm>
            <a:off x="457200" y="609600"/>
            <a:ext cx="5897880" cy="3505200"/>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14" name="TextBox 13"/>
          <p:cNvSpPr txBox="1"/>
          <p:nvPr/>
        </p:nvSpPr>
        <p:spPr>
          <a:xfrm>
            <a:off x="2362200" y="3429000"/>
            <a:ext cx="2133600" cy="246221"/>
          </a:xfrm>
          <a:prstGeom prst="rect">
            <a:avLst/>
          </a:prstGeom>
          <a:noFill/>
        </p:spPr>
        <p:txBody>
          <a:bodyPr wrap="square" rtlCol="0">
            <a:spAutoFit/>
          </a:bodyPr>
          <a:lstStyle/>
          <a:p>
            <a:r>
              <a:rPr lang="zh-CN" altLang="en-US" sz="1000" dirty="0" smtClean="0">
                <a:solidFill>
                  <a:srgbClr val="00B0F0"/>
                </a:solidFill>
              </a:rPr>
              <a:t>浙江医药股份有限公司新昌制药厂</a:t>
            </a:r>
            <a:endParaRPr lang="zh-CN" altLang="en-US" sz="10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671564" y="4321555"/>
            <a:ext cx="10604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Noto Serif SemiCondensed ExtraBold"/>
                <a:cs typeface="Noto Serif SemiCondensed ExtraBold"/>
              </a:rPr>
              <a:t>1</a:t>
            </a:r>
            <a:endParaRPr sz="1200">
              <a:latin typeface="Noto Serif SemiCondensed ExtraBold"/>
              <a:cs typeface="Noto Serif SemiCondensed ExtraBold"/>
            </a:endParaRPr>
          </a:p>
        </p:txBody>
      </p:sp>
      <p:grpSp>
        <p:nvGrpSpPr>
          <p:cNvPr id="3" name="object 3"/>
          <p:cNvGrpSpPr/>
          <p:nvPr/>
        </p:nvGrpSpPr>
        <p:grpSpPr>
          <a:xfrm>
            <a:off x="469392" y="568452"/>
            <a:ext cx="5897880" cy="3317748"/>
            <a:chOff x="480060" y="329183"/>
            <a:chExt cx="5897880" cy="3317748"/>
          </a:xfrm>
        </p:grpSpPr>
        <p:sp>
          <p:nvSpPr>
            <p:cNvPr id="4" name="object 4"/>
            <p:cNvSpPr/>
            <p:nvPr/>
          </p:nvSpPr>
          <p:spPr>
            <a:xfrm>
              <a:off x="480060" y="329183"/>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60" y="670559"/>
              <a:ext cx="1450848" cy="656844"/>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2534412" y="679703"/>
              <a:ext cx="1676400" cy="670560"/>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2622803" y="763523"/>
              <a:ext cx="1501140" cy="496824"/>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2703575" y="940308"/>
              <a:ext cx="168401" cy="133350"/>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3005328" y="928179"/>
              <a:ext cx="1039418" cy="161607"/>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950976" y="861009"/>
              <a:ext cx="515162" cy="233222"/>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946404" y="1135379"/>
              <a:ext cx="639318" cy="86105"/>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4404359" y="679703"/>
              <a:ext cx="1676400" cy="67056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4492752" y="763523"/>
              <a:ext cx="1501139" cy="496824"/>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4666488" y="940308"/>
              <a:ext cx="192786" cy="133350"/>
            </a:xfrm>
            <a:prstGeom prst="rect">
              <a:avLst/>
            </a:prstGeom>
            <a:blipFill>
              <a:blip r:embed="rId10" cstate="print"/>
              <a:stretch>
                <a:fillRect/>
              </a:stretch>
            </a:blipFill>
          </p:spPr>
          <p:txBody>
            <a:bodyPr wrap="square" lIns="0" tIns="0" rIns="0" bIns="0" rtlCol="0"/>
            <a:lstStyle/>
            <a:p>
              <a:endParaRPr/>
            </a:p>
          </p:txBody>
        </p:sp>
        <p:sp>
          <p:nvSpPr>
            <p:cNvPr id="15" name="object 15"/>
            <p:cNvSpPr/>
            <p:nvPr/>
          </p:nvSpPr>
          <p:spPr>
            <a:xfrm>
              <a:off x="5137403" y="926655"/>
              <a:ext cx="513638" cy="164655"/>
            </a:xfrm>
            <a:prstGeom prst="rect">
              <a:avLst/>
            </a:prstGeom>
            <a:blipFill>
              <a:blip r:embed="rId11" cstate="print"/>
              <a:stretch>
                <a:fillRect/>
              </a:stretch>
            </a:blipFill>
          </p:spPr>
          <p:txBody>
            <a:bodyPr wrap="square" lIns="0" tIns="0" rIns="0" bIns="0" rtlCol="0"/>
            <a:lstStyle/>
            <a:p>
              <a:endParaRPr/>
            </a:p>
          </p:txBody>
        </p:sp>
        <p:sp>
          <p:nvSpPr>
            <p:cNvPr id="16" name="object 16"/>
            <p:cNvSpPr/>
            <p:nvPr/>
          </p:nvSpPr>
          <p:spPr>
            <a:xfrm>
              <a:off x="2546603" y="1476756"/>
              <a:ext cx="1676399" cy="670559"/>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2634995" y="1562099"/>
              <a:ext cx="1501140" cy="496824"/>
            </a:xfrm>
            <a:prstGeom prst="rect">
              <a:avLst/>
            </a:prstGeom>
            <a:blipFill>
              <a:blip r:embed="rId5" cstate="print"/>
              <a:stretch>
                <a:fillRect/>
              </a:stretch>
            </a:blipFill>
          </p:spPr>
          <p:txBody>
            <a:bodyPr wrap="square" lIns="0" tIns="0" rIns="0" bIns="0" rtlCol="0"/>
            <a:lstStyle/>
            <a:p>
              <a:endParaRPr/>
            </a:p>
          </p:txBody>
        </p:sp>
        <p:sp>
          <p:nvSpPr>
            <p:cNvPr id="18" name="object 18"/>
            <p:cNvSpPr/>
            <p:nvPr/>
          </p:nvSpPr>
          <p:spPr>
            <a:xfrm>
              <a:off x="2807207" y="1738884"/>
              <a:ext cx="191262" cy="133350"/>
            </a:xfrm>
            <a:prstGeom prst="rect">
              <a:avLst/>
            </a:prstGeom>
            <a:blipFill>
              <a:blip r:embed="rId12" cstate="print"/>
              <a:stretch>
                <a:fillRect/>
              </a:stretch>
            </a:blipFill>
          </p:spPr>
          <p:txBody>
            <a:bodyPr wrap="square" lIns="0" tIns="0" rIns="0" bIns="0" rtlCol="0"/>
            <a:lstStyle/>
            <a:p>
              <a:endParaRPr/>
            </a:p>
          </p:txBody>
        </p:sp>
        <p:sp>
          <p:nvSpPr>
            <p:cNvPr id="19" name="object 19"/>
            <p:cNvSpPr/>
            <p:nvPr/>
          </p:nvSpPr>
          <p:spPr>
            <a:xfrm>
              <a:off x="3278123" y="1725218"/>
              <a:ext cx="513651" cy="163144"/>
            </a:xfrm>
            <a:prstGeom prst="rect">
              <a:avLst/>
            </a:prstGeom>
            <a:blipFill>
              <a:blip r:embed="rId13" cstate="print"/>
              <a:stretch>
                <a:fillRect/>
              </a:stretch>
            </a:blipFill>
          </p:spPr>
          <p:txBody>
            <a:bodyPr wrap="square" lIns="0" tIns="0" rIns="0" bIns="0" rtlCol="0"/>
            <a:lstStyle/>
            <a:p>
              <a:endParaRPr/>
            </a:p>
          </p:txBody>
        </p:sp>
        <p:sp>
          <p:nvSpPr>
            <p:cNvPr id="20" name="object 20"/>
            <p:cNvSpPr/>
            <p:nvPr/>
          </p:nvSpPr>
          <p:spPr>
            <a:xfrm>
              <a:off x="4404359" y="1523999"/>
              <a:ext cx="1676400" cy="670560"/>
            </a:xfrm>
            <a:prstGeom prst="rect">
              <a:avLst/>
            </a:prstGeom>
            <a:blipFill>
              <a:blip r:embed="rId4" cstate="print"/>
              <a:stretch>
                <a:fillRect/>
              </a:stretch>
            </a:blipFill>
          </p:spPr>
          <p:txBody>
            <a:bodyPr wrap="square" lIns="0" tIns="0" rIns="0" bIns="0" rtlCol="0"/>
            <a:lstStyle/>
            <a:p>
              <a:endParaRPr/>
            </a:p>
          </p:txBody>
        </p:sp>
        <p:sp>
          <p:nvSpPr>
            <p:cNvPr id="21" name="object 21"/>
            <p:cNvSpPr/>
            <p:nvPr/>
          </p:nvSpPr>
          <p:spPr>
            <a:xfrm>
              <a:off x="4492752" y="1609343"/>
              <a:ext cx="1501139" cy="495300"/>
            </a:xfrm>
            <a:prstGeom prst="rect">
              <a:avLst/>
            </a:prstGeom>
            <a:blipFill>
              <a:blip r:embed="rId5" cstate="print"/>
              <a:stretch>
                <a:fillRect/>
              </a:stretch>
            </a:blipFill>
          </p:spPr>
          <p:txBody>
            <a:bodyPr wrap="square" lIns="0" tIns="0" rIns="0" bIns="0" rtlCol="0"/>
            <a:lstStyle/>
            <a:p>
              <a:endParaRPr/>
            </a:p>
          </p:txBody>
        </p:sp>
        <p:sp>
          <p:nvSpPr>
            <p:cNvPr id="22" name="object 22"/>
            <p:cNvSpPr/>
            <p:nvPr/>
          </p:nvSpPr>
          <p:spPr>
            <a:xfrm>
              <a:off x="4666488" y="1784604"/>
              <a:ext cx="198882" cy="133350"/>
            </a:xfrm>
            <a:prstGeom prst="rect">
              <a:avLst/>
            </a:prstGeom>
            <a:blipFill>
              <a:blip r:embed="rId14" cstate="print"/>
              <a:stretch>
                <a:fillRect/>
              </a:stretch>
            </a:blipFill>
          </p:spPr>
          <p:txBody>
            <a:bodyPr wrap="square" lIns="0" tIns="0" rIns="0" bIns="0" rtlCol="0"/>
            <a:lstStyle/>
            <a:p>
              <a:endParaRPr/>
            </a:p>
          </p:txBody>
        </p:sp>
        <p:sp>
          <p:nvSpPr>
            <p:cNvPr id="24" name="object 24"/>
            <p:cNvSpPr/>
            <p:nvPr/>
          </p:nvSpPr>
          <p:spPr>
            <a:xfrm>
              <a:off x="2546603" y="2340863"/>
              <a:ext cx="1676399" cy="670560"/>
            </a:xfrm>
            <a:prstGeom prst="rect">
              <a:avLst/>
            </a:prstGeom>
            <a:blipFill>
              <a:blip r:embed="rId4" cstate="print"/>
              <a:stretch>
                <a:fillRect/>
              </a:stretch>
            </a:blipFill>
          </p:spPr>
          <p:txBody>
            <a:bodyPr wrap="square" lIns="0" tIns="0" rIns="0" bIns="0" rtlCol="0"/>
            <a:lstStyle/>
            <a:p>
              <a:endParaRPr/>
            </a:p>
          </p:txBody>
        </p:sp>
        <p:sp>
          <p:nvSpPr>
            <p:cNvPr id="25" name="object 25"/>
            <p:cNvSpPr/>
            <p:nvPr/>
          </p:nvSpPr>
          <p:spPr>
            <a:xfrm>
              <a:off x="2634995" y="2426207"/>
              <a:ext cx="1501140" cy="496824"/>
            </a:xfrm>
            <a:prstGeom prst="rect">
              <a:avLst/>
            </a:prstGeom>
            <a:blipFill>
              <a:blip r:embed="rId5" cstate="print"/>
              <a:stretch>
                <a:fillRect/>
              </a:stretch>
            </a:blipFill>
          </p:spPr>
          <p:txBody>
            <a:bodyPr wrap="square" lIns="0" tIns="0" rIns="0" bIns="0" rtlCol="0"/>
            <a:lstStyle/>
            <a:p>
              <a:endParaRPr/>
            </a:p>
          </p:txBody>
        </p:sp>
        <p:sp>
          <p:nvSpPr>
            <p:cNvPr id="26" name="object 26"/>
            <p:cNvSpPr/>
            <p:nvPr/>
          </p:nvSpPr>
          <p:spPr>
            <a:xfrm>
              <a:off x="2808732" y="2602991"/>
              <a:ext cx="189737" cy="133350"/>
            </a:xfrm>
            <a:prstGeom prst="rect">
              <a:avLst/>
            </a:prstGeom>
            <a:blipFill>
              <a:blip r:embed="rId15" cstate="print"/>
              <a:stretch>
                <a:fillRect/>
              </a:stretch>
            </a:blipFill>
          </p:spPr>
          <p:txBody>
            <a:bodyPr wrap="square" lIns="0" tIns="0" rIns="0" bIns="0" rtlCol="0"/>
            <a:lstStyle/>
            <a:p>
              <a:endParaRPr/>
            </a:p>
          </p:txBody>
        </p:sp>
        <p:sp>
          <p:nvSpPr>
            <p:cNvPr id="27" name="object 27"/>
            <p:cNvSpPr/>
            <p:nvPr/>
          </p:nvSpPr>
          <p:spPr>
            <a:xfrm>
              <a:off x="5116068" y="1765757"/>
              <a:ext cx="515162" cy="164655"/>
            </a:xfrm>
            <a:prstGeom prst="rect">
              <a:avLst/>
            </a:prstGeom>
            <a:blipFill>
              <a:blip r:embed="rId16" cstate="print"/>
              <a:stretch>
                <a:fillRect/>
              </a:stretch>
            </a:blipFill>
          </p:spPr>
          <p:txBody>
            <a:bodyPr wrap="square" lIns="0" tIns="0" rIns="0" bIns="0" rtlCol="0"/>
            <a:lstStyle/>
            <a:p>
              <a:endParaRPr/>
            </a:p>
          </p:txBody>
        </p:sp>
        <p:sp>
          <p:nvSpPr>
            <p:cNvPr id="31" name="object 31"/>
            <p:cNvSpPr/>
            <p:nvPr/>
          </p:nvSpPr>
          <p:spPr>
            <a:xfrm>
              <a:off x="3211068" y="2603957"/>
              <a:ext cx="515162" cy="161607"/>
            </a:xfrm>
            <a:prstGeom prst="rect">
              <a:avLst/>
            </a:prstGeom>
            <a:blipFill>
              <a:blip r:embed="rId17" cstate="print"/>
              <a:stretch>
                <a:fillRect/>
              </a:stretch>
            </a:blipFill>
          </p:spPr>
          <p:txBody>
            <a:bodyPr wrap="square" lIns="0" tIns="0" rIns="0" bIns="0" rtlCol="0"/>
            <a:lstStyle/>
            <a:p>
              <a:endParaRPr/>
            </a:p>
          </p:txBody>
        </p:sp>
        <p:sp>
          <p:nvSpPr>
            <p:cNvPr id="32" name="object 32"/>
            <p:cNvSpPr/>
            <p:nvPr/>
          </p:nvSpPr>
          <p:spPr>
            <a:xfrm>
              <a:off x="781811" y="1909571"/>
              <a:ext cx="1447800" cy="1449323"/>
            </a:xfrm>
            <a:prstGeom prst="rect">
              <a:avLst/>
            </a:prstGeom>
            <a:blipFill>
              <a:blip r:embed="rId18" cstate="print"/>
              <a:stretch>
                <a:fillRect/>
              </a:stretch>
            </a:blipFill>
          </p:spPr>
          <p:txBody>
            <a:bodyPr wrap="square" lIns="0" tIns="0" rIns="0" bIns="0" rtlCol="0"/>
            <a:lstStyle/>
            <a:p>
              <a:endParaRPr/>
            </a:p>
          </p:txBody>
        </p:sp>
        <p:sp>
          <p:nvSpPr>
            <p:cNvPr id="33" name="object 33"/>
            <p:cNvSpPr/>
            <p:nvPr/>
          </p:nvSpPr>
          <p:spPr>
            <a:xfrm>
              <a:off x="480060" y="330149"/>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57200" y="609600"/>
            <a:ext cx="5897880" cy="3317747"/>
            <a:chOff x="480060" y="923544"/>
            <a:chExt cx="5897880" cy="3317747"/>
          </a:xfrm>
        </p:grpSpPr>
        <p:sp>
          <p:nvSpPr>
            <p:cNvPr id="3" name="object 3"/>
            <p:cNvSpPr/>
            <p:nvPr/>
          </p:nvSpPr>
          <p:spPr>
            <a:xfrm>
              <a:off x="480060" y="923544"/>
              <a:ext cx="5897880" cy="331774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80060" y="1344168"/>
              <a:ext cx="5897880" cy="24765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80060" y="1469136"/>
              <a:ext cx="5897880" cy="2226563"/>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188720" y="923544"/>
              <a:ext cx="659891" cy="1341120"/>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1319784" y="1752536"/>
              <a:ext cx="303339" cy="249999"/>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1248155" y="2452166"/>
              <a:ext cx="1194866" cy="187528"/>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1263395" y="2702052"/>
              <a:ext cx="758190" cy="83058"/>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1470660" y="2828544"/>
              <a:ext cx="257556" cy="12191"/>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2232660" y="1533144"/>
              <a:ext cx="487679" cy="487679"/>
            </a:xfrm>
            <a:prstGeom prst="rect">
              <a:avLst/>
            </a:prstGeom>
            <a:blipFill>
              <a:blip r:embed="rId10" cstate="print"/>
              <a:stretch>
                <a:fillRect/>
              </a:stretch>
            </a:blipFill>
          </p:spPr>
          <p:txBody>
            <a:bodyPr wrap="square" lIns="0" tIns="0" rIns="0" bIns="0" rtlCol="0"/>
            <a:lstStyle/>
            <a:p>
              <a:endParaRPr/>
            </a:p>
          </p:txBody>
        </p:sp>
        <p:sp>
          <p:nvSpPr>
            <p:cNvPr id="14" name="object 14"/>
            <p:cNvSpPr/>
            <p:nvPr/>
          </p:nvSpPr>
          <p:spPr>
            <a:xfrm>
              <a:off x="480060" y="92392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pSp>
      <p:sp>
        <p:nvSpPr>
          <p:cNvPr id="15" name="TextBox 14"/>
          <p:cNvSpPr txBox="1"/>
          <p:nvPr/>
        </p:nvSpPr>
        <p:spPr>
          <a:xfrm>
            <a:off x="2590800" y="1676400"/>
            <a:ext cx="3505200" cy="1697901"/>
          </a:xfrm>
          <a:prstGeom prst="rect">
            <a:avLst/>
          </a:prstGeom>
          <a:noFill/>
        </p:spPr>
        <p:txBody>
          <a:bodyPr wrap="square" rtlCol="0">
            <a:spAutoFit/>
          </a:bodyPr>
          <a:lstStyle/>
          <a:p>
            <a:pPr>
              <a:lnSpc>
                <a:spcPts val="1600"/>
              </a:lnSpc>
            </a:pPr>
            <a:r>
              <a:rPr lang="zh-CN" altLang="en-US" sz="1100" b="1" dirty="0" smtClean="0"/>
              <a:t>通用名</a:t>
            </a:r>
            <a:r>
              <a:rPr lang="zh-CN" altLang="en-US" sz="1100" dirty="0" smtClean="0"/>
              <a:t>：</a:t>
            </a:r>
            <a:r>
              <a:rPr lang="zh-CN" altLang="en-US" sz="1100" dirty="0" smtClean="0">
                <a:solidFill>
                  <a:srgbClr val="00B0F0"/>
                </a:solidFill>
              </a:rPr>
              <a:t>米格列醇口崩片</a:t>
            </a:r>
            <a:endParaRPr lang="en-US" altLang="zh-CN" sz="1100" dirty="0" smtClean="0">
              <a:solidFill>
                <a:srgbClr val="00B0F0"/>
              </a:solidFill>
            </a:endParaRPr>
          </a:p>
          <a:p>
            <a:pPr>
              <a:lnSpc>
                <a:spcPts val="1600"/>
              </a:lnSpc>
            </a:pPr>
            <a:r>
              <a:rPr lang="zh-CN" altLang="en-US" sz="1100" b="1" dirty="0" smtClean="0"/>
              <a:t>注册规格</a:t>
            </a:r>
            <a:r>
              <a:rPr lang="zh-CN" altLang="en-US" sz="1100" dirty="0" smtClean="0"/>
              <a:t>：</a:t>
            </a:r>
            <a:r>
              <a:rPr lang="en-US" altLang="zh-CN" sz="1100" dirty="0" smtClean="0">
                <a:solidFill>
                  <a:srgbClr val="00B0F0"/>
                </a:solidFill>
              </a:rPr>
              <a:t>25mg</a:t>
            </a:r>
            <a:r>
              <a:rPr lang="zh-CN" altLang="en-US" sz="1100" dirty="0" smtClean="0">
                <a:solidFill>
                  <a:srgbClr val="00B0F0"/>
                </a:solidFill>
              </a:rPr>
              <a:t>；</a:t>
            </a:r>
            <a:r>
              <a:rPr lang="en-US" altLang="zh-CN" sz="1100" dirty="0" smtClean="0">
                <a:solidFill>
                  <a:srgbClr val="00B0F0"/>
                </a:solidFill>
              </a:rPr>
              <a:t>50mg</a:t>
            </a:r>
          </a:p>
          <a:p>
            <a:pPr>
              <a:lnSpc>
                <a:spcPts val="1600"/>
              </a:lnSpc>
            </a:pPr>
            <a:r>
              <a:rPr lang="zh-CN" altLang="en-US" sz="1100" b="1" dirty="0" smtClean="0"/>
              <a:t>中国大陆首次上次时间</a:t>
            </a:r>
            <a:r>
              <a:rPr lang="zh-CN" altLang="en-US" sz="1100" dirty="0" smtClean="0"/>
              <a:t>：</a:t>
            </a:r>
            <a:r>
              <a:rPr lang="en-US" altLang="zh-CN" sz="1100" dirty="0" smtClean="0">
                <a:solidFill>
                  <a:srgbClr val="00B0F0"/>
                </a:solidFill>
              </a:rPr>
              <a:t>2022</a:t>
            </a:r>
            <a:r>
              <a:rPr lang="zh-CN" altLang="en-US" sz="1100" dirty="0" smtClean="0">
                <a:solidFill>
                  <a:srgbClr val="00B0F0"/>
                </a:solidFill>
              </a:rPr>
              <a:t>年</a:t>
            </a:r>
            <a:r>
              <a:rPr lang="en-US" altLang="zh-CN" sz="1100" dirty="0" smtClean="0">
                <a:solidFill>
                  <a:srgbClr val="00B0F0"/>
                </a:solidFill>
              </a:rPr>
              <a:t>3</a:t>
            </a:r>
            <a:r>
              <a:rPr lang="zh-CN" altLang="en-US" sz="1100" dirty="0" smtClean="0">
                <a:solidFill>
                  <a:srgbClr val="00B0F0"/>
                </a:solidFill>
              </a:rPr>
              <a:t>月</a:t>
            </a:r>
            <a:endParaRPr lang="en-US" altLang="zh-CN" sz="1100" dirty="0" smtClean="0">
              <a:solidFill>
                <a:srgbClr val="00B0F0"/>
              </a:solidFill>
            </a:endParaRPr>
          </a:p>
          <a:p>
            <a:pPr>
              <a:lnSpc>
                <a:spcPts val="1600"/>
              </a:lnSpc>
            </a:pPr>
            <a:r>
              <a:rPr lang="zh-CN" altLang="en-US" sz="1100" b="1" dirty="0" smtClean="0"/>
              <a:t>目前大陆地区同通用名药品上市情况</a:t>
            </a:r>
            <a:r>
              <a:rPr lang="zh-CN" altLang="en-US" sz="1100" dirty="0" smtClean="0"/>
              <a:t>：</a:t>
            </a:r>
            <a:r>
              <a:rPr lang="zh-CN" altLang="en-US" sz="1100" dirty="0" smtClean="0">
                <a:solidFill>
                  <a:srgbClr val="00B0F0"/>
                </a:solidFill>
              </a:rPr>
              <a:t>独家</a:t>
            </a:r>
            <a:endParaRPr lang="en-US" altLang="zh-CN" sz="1100" dirty="0" smtClean="0">
              <a:solidFill>
                <a:srgbClr val="00B0F0"/>
              </a:solidFill>
            </a:endParaRPr>
          </a:p>
          <a:p>
            <a:pPr>
              <a:lnSpc>
                <a:spcPts val="1600"/>
              </a:lnSpc>
            </a:pPr>
            <a:r>
              <a:rPr lang="zh-CN" altLang="en-US" sz="1100" b="1" dirty="0" smtClean="0"/>
              <a:t>全球首个上市国家</a:t>
            </a:r>
            <a:r>
              <a:rPr lang="en-US" altLang="zh-CN" sz="1100" b="1" dirty="0" smtClean="0"/>
              <a:t>/</a:t>
            </a:r>
            <a:r>
              <a:rPr lang="zh-CN" altLang="en-US" sz="1100" b="1" dirty="0" smtClean="0"/>
              <a:t>地区及上市时间</a:t>
            </a:r>
            <a:r>
              <a:rPr lang="zh-CN" altLang="en-US" sz="1100" dirty="0" smtClean="0"/>
              <a:t>：日本 </a:t>
            </a:r>
            <a:r>
              <a:rPr lang="zh-CN" altLang="en-US" sz="1100" dirty="0" smtClean="0">
                <a:solidFill>
                  <a:srgbClr val="00B0F0"/>
                </a:solidFill>
              </a:rPr>
              <a:t> </a:t>
            </a:r>
            <a:r>
              <a:rPr lang="en-US" altLang="zh-CN" sz="1100" dirty="0" smtClean="0">
                <a:solidFill>
                  <a:srgbClr val="00B0F0"/>
                </a:solidFill>
              </a:rPr>
              <a:t>2015</a:t>
            </a:r>
            <a:r>
              <a:rPr lang="zh-CN" altLang="en-US" sz="1100" dirty="0" smtClean="0">
                <a:solidFill>
                  <a:srgbClr val="00B0F0"/>
                </a:solidFill>
              </a:rPr>
              <a:t>年</a:t>
            </a:r>
            <a:r>
              <a:rPr lang="en-US" altLang="zh-CN" sz="1100" dirty="0" smtClean="0">
                <a:solidFill>
                  <a:srgbClr val="00B0F0"/>
                </a:solidFill>
              </a:rPr>
              <a:t>6</a:t>
            </a:r>
            <a:r>
              <a:rPr lang="zh-CN" altLang="en-US" sz="1100" dirty="0" smtClean="0">
                <a:solidFill>
                  <a:srgbClr val="00B0F0"/>
                </a:solidFill>
              </a:rPr>
              <a:t>月</a:t>
            </a:r>
            <a:endParaRPr lang="en-US" altLang="zh-CN" sz="1100" dirty="0" smtClean="0">
              <a:solidFill>
                <a:srgbClr val="00B0F0"/>
              </a:solidFill>
            </a:endParaRPr>
          </a:p>
          <a:p>
            <a:pPr>
              <a:lnSpc>
                <a:spcPts val="1600"/>
              </a:lnSpc>
            </a:pPr>
            <a:r>
              <a:rPr lang="zh-CN" altLang="en-US" sz="1100" b="1" dirty="0" smtClean="0"/>
              <a:t>是否为</a:t>
            </a:r>
            <a:r>
              <a:rPr lang="en-US" altLang="zh-CN" sz="1100" b="1" dirty="0" smtClean="0"/>
              <a:t>OTC</a:t>
            </a:r>
            <a:r>
              <a:rPr lang="zh-CN" altLang="en-US" sz="1100" b="1" dirty="0" smtClean="0"/>
              <a:t>药品</a:t>
            </a:r>
            <a:r>
              <a:rPr lang="zh-CN" altLang="en-US" sz="1100" dirty="0" smtClean="0"/>
              <a:t>：</a:t>
            </a:r>
            <a:r>
              <a:rPr lang="zh-CN" altLang="en-US" sz="1100" dirty="0" smtClean="0">
                <a:solidFill>
                  <a:srgbClr val="00B0F0"/>
                </a:solidFill>
              </a:rPr>
              <a:t>否</a:t>
            </a:r>
            <a:endParaRPr lang="en-US" altLang="zh-CN" sz="1100" dirty="0" smtClean="0">
              <a:solidFill>
                <a:srgbClr val="00B0F0"/>
              </a:solidFill>
            </a:endParaRPr>
          </a:p>
          <a:p>
            <a:pPr>
              <a:lnSpc>
                <a:spcPts val="1600"/>
              </a:lnSpc>
            </a:pPr>
            <a:r>
              <a:rPr lang="zh-CN" altLang="en-US" sz="1100" b="1" dirty="0" smtClean="0"/>
              <a:t>参照药品建议</a:t>
            </a:r>
            <a:r>
              <a:rPr lang="zh-CN" altLang="en-US" sz="1100" dirty="0" smtClean="0"/>
              <a:t>：</a:t>
            </a:r>
            <a:r>
              <a:rPr lang="zh-CN" altLang="en-US" sz="1100" dirty="0" smtClean="0">
                <a:solidFill>
                  <a:srgbClr val="00B0F0"/>
                </a:solidFill>
              </a:rPr>
              <a:t>米格列醇片</a:t>
            </a:r>
            <a:endParaRPr lang="en-US" altLang="zh-CN" sz="1100" dirty="0" smtClean="0">
              <a:solidFill>
                <a:srgbClr val="00B0F0"/>
              </a:solidFill>
            </a:endParaRPr>
          </a:p>
          <a:p>
            <a:endParaRPr lang="zh-CN" alt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671564" y="4321555"/>
            <a:ext cx="10604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Noto Serif SemiCondensed ExtraBold"/>
                <a:cs typeface="Noto Serif SemiCondensed ExtraBold"/>
              </a:rPr>
              <a:t>2</a:t>
            </a:r>
            <a:endParaRPr sz="1200">
              <a:latin typeface="Noto Serif SemiCondensed ExtraBold"/>
              <a:cs typeface="Noto Serif SemiCondensed ExtraBold"/>
            </a:endParaRPr>
          </a:p>
        </p:txBody>
      </p:sp>
      <p:grpSp>
        <p:nvGrpSpPr>
          <p:cNvPr id="3" name="object 3"/>
          <p:cNvGrpSpPr/>
          <p:nvPr/>
        </p:nvGrpSpPr>
        <p:grpSpPr>
          <a:xfrm>
            <a:off x="480059" y="329184"/>
            <a:ext cx="5897880" cy="3785616"/>
            <a:chOff x="480059" y="329184"/>
            <a:chExt cx="5897880" cy="3785616"/>
          </a:xfrm>
        </p:grpSpPr>
        <p:sp>
          <p:nvSpPr>
            <p:cNvPr id="4" name="object 4"/>
            <p:cNvSpPr/>
            <p:nvPr/>
          </p:nvSpPr>
          <p:spPr>
            <a:xfrm>
              <a:off x="480059" y="329184"/>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59" y="329184"/>
              <a:ext cx="129541" cy="3785616"/>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80059" y="571500"/>
              <a:ext cx="667512" cy="364236"/>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731519" y="693483"/>
              <a:ext cx="202755" cy="164655"/>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6248400" y="329184"/>
              <a:ext cx="129539" cy="3785616"/>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1267968" y="667562"/>
              <a:ext cx="1193342" cy="187528"/>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685800" y="1066800"/>
              <a:ext cx="265175" cy="265175"/>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990600" y="990600"/>
              <a:ext cx="300989" cy="104394"/>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990600" y="1524000"/>
              <a:ext cx="599694" cy="104393"/>
            </a:xfrm>
            <a:prstGeom prst="rect">
              <a:avLst/>
            </a:prstGeom>
            <a:blipFill>
              <a:blip r:embed="rId10" cstate="print"/>
              <a:stretch>
                <a:fillRect/>
              </a:stretch>
            </a:blipFill>
          </p:spPr>
          <p:txBody>
            <a:bodyPr wrap="square" lIns="0" tIns="0" rIns="0" bIns="0" rtlCol="0"/>
            <a:lstStyle/>
            <a:p>
              <a:endParaRPr/>
            </a:p>
          </p:txBody>
        </p:sp>
        <p:sp>
          <p:nvSpPr>
            <p:cNvPr id="13" name="object 13"/>
            <p:cNvSpPr/>
            <p:nvPr/>
          </p:nvSpPr>
          <p:spPr>
            <a:xfrm>
              <a:off x="685800" y="1524000"/>
              <a:ext cx="283463" cy="284988"/>
            </a:xfrm>
            <a:prstGeom prst="rect">
              <a:avLst/>
            </a:prstGeom>
            <a:blipFill>
              <a:blip r:embed="rId11" cstate="print"/>
              <a:stretch>
                <a:fillRect/>
              </a:stretch>
            </a:blipFill>
          </p:spPr>
          <p:txBody>
            <a:bodyPr wrap="square" lIns="0" tIns="0" rIns="0" bIns="0" rtlCol="0"/>
            <a:lstStyle/>
            <a:p>
              <a:endParaRPr/>
            </a:p>
          </p:txBody>
        </p:sp>
        <p:sp>
          <p:nvSpPr>
            <p:cNvPr id="14" name="object 14"/>
            <p:cNvSpPr/>
            <p:nvPr/>
          </p:nvSpPr>
          <p:spPr>
            <a:xfrm>
              <a:off x="685800" y="2133600"/>
              <a:ext cx="297179" cy="297179"/>
            </a:xfrm>
            <a:prstGeom prst="rect">
              <a:avLst/>
            </a:prstGeom>
            <a:blipFill>
              <a:blip r:embed="rId11" cstate="print"/>
              <a:stretch>
                <a:fillRect/>
              </a:stretch>
            </a:blipFill>
          </p:spPr>
          <p:txBody>
            <a:bodyPr wrap="square" lIns="0" tIns="0" rIns="0" bIns="0" rtlCol="0"/>
            <a:lstStyle/>
            <a:p>
              <a:endParaRPr/>
            </a:p>
          </p:txBody>
        </p:sp>
        <p:sp>
          <p:nvSpPr>
            <p:cNvPr id="15" name="object 15"/>
            <p:cNvSpPr/>
            <p:nvPr/>
          </p:nvSpPr>
          <p:spPr>
            <a:xfrm>
              <a:off x="990600" y="2133600"/>
              <a:ext cx="398526" cy="102869"/>
            </a:xfrm>
            <a:prstGeom prst="rect">
              <a:avLst/>
            </a:prstGeom>
            <a:blipFill>
              <a:blip r:embed="rId12" cstate="print"/>
              <a:stretch>
                <a:fillRect/>
              </a:stretch>
            </a:blipFill>
          </p:spPr>
          <p:txBody>
            <a:bodyPr wrap="square" lIns="0" tIns="0" rIns="0" bIns="0" rtlCol="0"/>
            <a:lstStyle/>
            <a:p>
              <a:endParaRPr/>
            </a:p>
          </p:txBody>
        </p:sp>
        <p:sp>
          <p:nvSpPr>
            <p:cNvPr id="16" name="object 16"/>
            <p:cNvSpPr/>
            <p:nvPr/>
          </p:nvSpPr>
          <p:spPr>
            <a:xfrm>
              <a:off x="990600" y="1143000"/>
              <a:ext cx="257556" cy="12191"/>
            </a:xfrm>
            <a:prstGeom prst="rect">
              <a:avLst/>
            </a:prstGeom>
            <a:blipFill>
              <a:blip r:embed="rId13" cstate="print"/>
              <a:stretch>
                <a:fillRect/>
              </a:stretch>
            </a:blipFill>
          </p:spPr>
          <p:txBody>
            <a:bodyPr wrap="square" lIns="0" tIns="0" rIns="0" bIns="0" rtlCol="0"/>
            <a:lstStyle/>
            <a:p>
              <a:endParaRPr/>
            </a:p>
          </p:txBody>
        </p:sp>
        <p:sp>
          <p:nvSpPr>
            <p:cNvPr id="17" name="object 17"/>
            <p:cNvSpPr/>
            <p:nvPr/>
          </p:nvSpPr>
          <p:spPr>
            <a:xfrm>
              <a:off x="1066800" y="1676400"/>
              <a:ext cx="256031" cy="12192"/>
            </a:xfrm>
            <a:prstGeom prst="rect">
              <a:avLst/>
            </a:prstGeom>
            <a:blipFill>
              <a:blip r:embed="rId13" cstate="print"/>
              <a:stretch>
                <a:fillRect/>
              </a:stretch>
            </a:blipFill>
          </p:spPr>
          <p:txBody>
            <a:bodyPr wrap="square" lIns="0" tIns="0" rIns="0" bIns="0" rtlCol="0"/>
            <a:lstStyle/>
            <a:p>
              <a:endParaRPr/>
            </a:p>
          </p:txBody>
        </p:sp>
        <p:sp>
          <p:nvSpPr>
            <p:cNvPr id="18" name="object 18"/>
            <p:cNvSpPr/>
            <p:nvPr/>
          </p:nvSpPr>
          <p:spPr>
            <a:xfrm>
              <a:off x="1066800" y="2286000"/>
              <a:ext cx="256032" cy="12191"/>
            </a:xfrm>
            <a:prstGeom prst="rect">
              <a:avLst/>
            </a:prstGeom>
            <a:blipFill>
              <a:blip r:embed="rId13" cstate="print"/>
              <a:stretch>
                <a:fillRect/>
              </a:stretch>
            </a:blipFill>
          </p:spPr>
          <p:txBody>
            <a:bodyPr wrap="square" lIns="0" tIns="0" rIns="0" bIns="0" rtlCol="0"/>
            <a:lstStyle/>
            <a:p>
              <a:endParaRPr/>
            </a:p>
          </p:txBody>
        </p:sp>
        <p:sp>
          <p:nvSpPr>
            <p:cNvPr id="24" name="object 24"/>
            <p:cNvSpPr/>
            <p:nvPr/>
          </p:nvSpPr>
          <p:spPr>
            <a:xfrm>
              <a:off x="2666999" y="3046463"/>
              <a:ext cx="209537" cy="188226"/>
            </a:xfrm>
            <a:prstGeom prst="rect">
              <a:avLst/>
            </a:prstGeom>
            <a:blipFill>
              <a:blip r:embed="rId14" cstate="print"/>
              <a:stretch>
                <a:fillRect/>
              </a:stretch>
            </a:blipFill>
          </p:spPr>
          <p:txBody>
            <a:bodyPr wrap="square" lIns="0" tIns="0" rIns="0" bIns="0" rtlCol="0"/>
            <a:lstStyle/>
            <a:p>
              <a:endParaRPr/>
            </a:p>
          </p:txBody>
        </p:sp>
        <p:sp>
          <p:nvSpPr>
            <p:cNvPr id="26" name="object 26"/>
            <p:cNvSpPr/>
            <p:nvPr/>
          </p:nvSpPr>
          <p:spPr>
            <a:xfrm>
              <a:off x="3616452" y="3046463"/>
              <a:ext cx="211086" cy="188226"/>
            </a:xfrm>
            <a:prstGeom prst="rect">
              <a:avLst/>
            </a:prstGeom>
            <a:blipFill>
              <a:blip r:embed="rId15" cstate="print"/>
              <a:stretch>
                <a:fillRect/>
              </a:stretch>
            </a:blipFill>
          </p:spPr>
          <p:txBody>
            <a:bodyPr wrap="square" lIns="0" tIns="0" rIns="0" bIns="0" rtlCol="0"/>
            <a:lstStyle/>
            <a:p>
              <a:endParaRPr/>
            </a:p>
          </p:txBody>
        </p:sp>
      </p:grpSp>
      <p:sp>
        <p:nvSpPr>
          <p:cNvPr id="28" name="object 28"/>
          <p:cNvSpPr/>
          <p:nvPr/>
        </p:nvSpPr>
        <p:spPr>
          <a:xfrm>
            <a:off x="480059" y="330148"/>
            <a:ext cx="5897880" cy="3784651"/>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29" name="TextBox 28"/>
          <p:cNvSpPr txBox="1"/>
          <p:nvPr/>
        </p:nvSpPr>
        <p:spPr>
          <a:xfrm>
            <a:off x="990600" y="1143000"/>
            <a:ext cx="5257800" cy="338554"/>
          </a:xfrm>
          <a:prstGeom prst="rect">
            <a:avLst/>
          </a:prstGeom>
          <a:noFill/>
        </p:spPr>
        <p:txBody>
          <a:bodyPr wrap="square" rtlCol="0">
            <a:spAutoFit/>
          </a:bodyPr>
          <a:lstStyle/>
          <a:p>
            <a:r>
              <a:rPr lang="zh-CN" altLang="en-US" sz="800" dirty="0"/>
              <a:t>配合饮食控制和运动，用于改善成人</a:t>
            </a:r>
            <a:r>
              <a:rPr lang="en-US" sz="800" dirty="0"/>
              <a:t>2</a:t>
            </a:r>
            <a:r>
              <a:rPr lang="zh-CN" altLang="en-US" sz="800" dirty="0"/>
              <a:t>型糖尿病患者血糖控制。在本品单药治疗或者磺脲类药物无法达到满意血糖控制时，可与磺脲类药物合用</a:t>
            </a:r>
            <a:r>
              <a:rPr lang="zh-CN" altLang="en-US" sz="800" dirty="0" smtClean="0"/>
              <a:t>。</a:t>
            </a:r>
            <a:endParaRPr lang="zh-CN" altLang="en-US" dirty="0"/>
          </a:p>
        </p:txBody>
      </p:sp>
      <p:sp>
        <p:nvSpPr>
          <p:cNvPr id="32" name="TextBox 31"/>
          <p:cNvSpPr txBox="1"/>
          <p:nvPr/>
        </p:nvSpPr>
        <p:spPr>
          <a:xfrm>
            <a:off x="990600" y="1676400"/>
            <a:ext cx="5257800" cy="461665"/>
          </a:xfrm>
          <a:prstGeom prst="rect">
            <a:avLst/>
          </a:prstGeom>
          <a:noFill/>
        </p:spPr>
        <p:txBody>
          <a:bodyPr wrap="square" rtlCol="0">
            <a:spAutoFit/>
          </a:bodyPr>
          <a:lstStyle/>
          <a:p>
            <a:r>
              <a:rPr lang="en-US" sz="800" dirty="0" smtClean="0"/>
              <a:t>2015-2017</a:t>
            </a:r>
            <a:r>
              <a:rPr lang="zh-CN" altLang="en-US" sz="800" dirty="0" smtClean="0"/>
              <a:t>年的流行病学调查显示，我国</a:t>
            </a:r>
            <a:r>
              <a:rPr lang="en-US" sz="800" dirty="0" smtClean="0"/>
              <a:t>18</a:t>
            </a:r>
            <a:r>
              <a:rPr lang="zh-CN" altLang="en-US" sz="800" dirty="0" smtClean="0"/>
              <a:t>岁及以上糖尿病患病率为</a:t>
            </a:r>
            <a:r>
              <a:rPr lang="en-US" sz="800" dirty="0" smtClean="0"/>
              <a:t>11.2%</a:t>
            </a:r>
            <a:r>
              <a:rPr lang="zh-CN" altLang="en-US" sz="800" dirty="0" smtClean="0"/>
              <a:t>，且仍在持续增长。其中</a:t>
            </a:r>
            <a:r>
              <a:rPr lang="en-US" sz="800" dirty="0" smtClean="0"/>
              <a:t>2</a:t>
            </a:r>
            <a:r>
              <a:rPr lang="zh-CN" altLang="en-US" sz="800" dirty="0" smtClean="0"/>
              <a:t>型糖尿病占</a:t>
            </a:r>
            <a:r>
              <a:rPr lang="en-US" sz="800" dirty="0" smtClean="0"/>
              <a:t>90%</a:t>
            </a:r>
            <a:r>
              <a:rPr lang="zh-CN" altLang="en-US" sz="800" dirty="0" smtClean="0"/>
              <a:t>以上，老年（≥</a:t>
            </a:r>
            <a:r>
              <a:rPr lang="en-US" sz="800" dirty="0" smtClean="0"/>
              <a:t>60</a:t>
            </a:r>
            <a:r>
              <a:rPr lang="zh-CN" altLang="en-US" sz="800" dirty="0" smtClean="0"/>
              <a:t>岁）糖尿病患者随社会老龄化加剧迅速增长，</a:t>
            </a:r>
            <a:r>
              <a:rPr lang="en-US" sz="800" dirty="0" smtClean="0"/>
              <a:t>2017</a:t>
            </a:r>
            <a:r>
              <a:rPr lang="zh-CN" altLang="en-US" sz="800" dirty="0" smtClean="0"/>
              <a:t>年调查患病率为</a:t>
            </a:r>
            <a:r>
              <a:rPr lang="en-US" sz="800" dirty="0" smtClean="0"/>
              <a:t>30%</a:t>
            </a:r>
            <a:r>
              <a:rPr lang="zh-CN" altLang="en-US" sz="800" dirty="0" smtClean="0"/>
              <a:t>，按</a:t>
            </a:r>
            <a:r>
              <a:rPr lang="en-US" sz="800" dirty="0" smtClean="0"/>
              <a:t>2020</a:t>
            </a:r>
            <a:r>
              <a:rPr lang="zh-CN" altLang="en-US" sz="800" dirty="0" smtClean="0"/>
              <a:t>年全国老年人</a:t>
            </a:r>
            <a:r>
              <a:rPr lang="en-US" sz="800" dirty="0" smtClean="0"/>
              <a:t>2.604</a:t>
            </a:r>
            <a:r>
              <a:rPr lang="zh-CN" altLang="en-US" sz="800" dirty="0" smtClean="0"/>
              <a:t>亿计，我国老年糖尿病患者为</a:t>
            </a:r>
            <a:r>
              <a:rPr lang="en-US" sz="800" dirty="0" smtClean="0"/>
              <a:t>7813</a:t>
            </a:r>
            <a:r>
              <a:rPr lang="zh-CN" altLang="en-US" sz="800" dirty="0" smtClean="0"/>
              <a:t>万，糖尿病管理与治疗加重国家的经济负担。</a:t>
            </a:r>
            <a:endParaRPr lang="zh-CN" altLang="en-US" dirty="0"/>
          </a:p>
        </p:txBody>
      </p:sp>
      <p:sp>
        <p:nvSpPr>
          <p:cNvPr id="33" name="TextBox 32"/>
          <p:cNvSpPr txBox="1"/>
          <p:nvPr/>
        </p:nvSpPr>
        <p:spPr>
          <a:xfrm>
            <a:off x="990600" y="2286000"/>
            <a:ext cx="5257800" cy="1569660"/>
          </a:xfrm>
          <a:prstGeom prst="rect">
            <a:avLst/>
          </a:prstGeom>
          <a:noFill/>
        </p:spPr>
        <p:txBody>
          <a:bodyPr wrap="square" rtlCol="0">
            <a:spAutoFit/>
          </a:bodyPr>
          <a:lstStyle/>
          <a:p>
            <a:r>
              <a:rPr lang="zh-CN" altLang="en-US" sz="800" dirty="0" smtClean="0"/>
              <a:t>每次</a:t>
            </a:r>
            <a:r>
              <a:rPr lang="zh-CN" altLang="en-US" sz="800" dirty="0"/>
              <a:t>于正餐开始时服用。本品在口腔中崩解，将药物置于舌面上，用唾液湿润渗透后轻轻压碎，崩解后随唾液服用，也可以用水送服。</a:t>
            </a:r>
          </a:p>
          <a:p>
            <a:r>
              <a:rPr lang="zh-CN" altLang="en-US" sz="800" dirty="0" smtClean="0"/>
              <a:t>初始</a:t>
            </a:r>
            <a:r>
              <a:rPr lang="zh-CN" altLang="en-US" sz="800" dirty="0"/>
              <a:t>剂量</a:t>
            </a:r>
            <a:r>
              <a:rPr lang="zh-CN" altLang="en-US" sz="800" dirty="0" smtClean="0"/>
              <a:t>：推荐</a:t>
            </a:r>
            <a:r>
              <a:rPr lang="zh-CN" altLang="en-US" sz="800" dirty="0"/>
              <a:t>的初始剂量为</a:t>
            </a:r>
            <a:r>
              <a:rPr lang="en-US" sz="800" dirty="0"/>
              <a:t>25mg</a:t>
            </a:r>
            <a:r>
              <a:rPr lang="zh-CN" altLang="en-US" sz="800" dirty="0"/>
              <a:t>，每日</a:t>
            </a:r>
            <a:r>
              <a:rPr lang="en-US" sz="800" dirty="0"/>
              <a:t>3</a:t>
            </a:r>
            <a:r>
              <a:rPr lang="zh-CN" altLang="en-US" sz="800" dirty="0"/>
              <a:t>次。为了减轻胃肠道的不良反应，有的患者在开始时采用</a:t>
            </a:r>
            <a:r>
              <a:rPr lang="en-US" sz="800" dirty="0"/>
              <a:t>25mg</a:t>
            </a:r>
            <a:r>
              <a:rPr lang="zh-CN" altLang="en-US" sz="800" dirty="0"/>
              <a:t>，每日</a:t>
            </a:r>
            <a:r>
              <a:rPr lang="en-US" sz="800" dirty="0"/>
              <a:t>1</a:t>
            </a:r>
            <a:r>
              <a:rPr lang="zh-CN" altLang="en-US" sz="800" dirty="0" smtClean="0"/>
              <a:t>次，</a:t>
            </a:r>
            <a:r>
              <a:rPr lang="zh-CN" altLang="en-US" sz="800" dirty="0"/>
              <a:t>此后逐渐增加给药次数直到每日</a:t>
            </a:r>
            <a:r>
              <a:rPr lang="en-US" sz="800" dirty="0"/>
              <a:t>3</a:t>
            </a:r>
            <a:r>
              <a:rPr lang="zh-CN" altLang="en-US" sz="800" dirty="0"/>
              <a:t>次。使用米格列醇</a:t>
            </a:r>
            <a:r>
              <a:rPr lang="en-US" sz="800" dirty="0"/>
              <a:t>25mg</a:t>
            </a:r>
            <a:r>
              <a:rPr lang="zh-CN" altLang="en-US" sz="800" dirty="0"/>
              <a:t>，每日</a:t>
            </a:r>
            <a:r>
              <a:rPr lang="en-US" sz="800" dirty="0"/>
              <a:t>3</a:t>
            </a:r>
            <a:r>
              <a:rPr lang="zh-CN" altLang="en-US" sz="800" dirty="0"/>
              <a:t>次</a:t>
            </a:r>
            <a:r>
              <a:rPr lang="en-US" sz="800" dirty="0"/>
              <a:t>4-8</a:t>
            </a:r>
            <a:r>
              <a:rPr lang="zh-CN" altLang="en-US" sz="800" dirty="0"/>
              <a:t>周后，剂量应增至</a:t>
            </a:r>
            <a:r>
              <a:rPr lang="en-US" sz="800" dirty="0"/>
              <a:t>50mg</a:t>
            </a:r>
            <a:r>
              <a:rPr lang="zh-CN" altLang="en-US" sz="800" dirty="0"/>
              <a:t>，每日</a:t>
            </a:r>
            <a:r>
              <a:rPr lang="en-US" sz="800" dirty="0"/>
              <a:t>3</a:t>
            </a:r>
            <a:r>
              <a:rPr lang="zh-CN" altLang="en-US" sz="800" dirty="0"/>
              <a:t>次。</a:t>
            </a:r>
          </a:p>
          <a:p>
            <a:r>
              <a:rPr lang="zh-CN" altLang="en-US" sz="800" dirty="0"/>
              <a:t>维持剂量</a:t>
            </a:r>
            <a:r>
              <a:rPr lang="zh-CN" altLang="en-US" sz="800" dirty="0" smtClean="0"/>
              <a:t>：推荐</a:t>
            </a:r>
            <a:r>
              <a:rPr lang="zh-CN" altLang="en-US" sz="800" dirty="0"/>
              <a:t>的维持剂量为</a:t>
            </a:r>
            <a:r>
              <a:rPr lang="en-US" sz="800" dirty="0"/>
              <a:t>50mg</a:t>
            </a:r>
            <a:r>
              <a:rPr lang="zh-CN" altLang="en-US" sz="800" dirty="0"/>
              <a:t>，每日</a:t>
            </a:r>
            <a:r>
              <a:rPr lang="en-US" sz="800" dirty="0"/>
              <a:t>3</a:t>
            </a:r>
            <a:r>
              <a:rPr lang="zh-CN" altLang="en-US" sz="800" dirty="0"/>
              <a:t>次。维持时间大约</a:t>
            </a:r>
            <a:r>
              <a:rPr lang="en-US" sz="800" dirty="0"/>
              <a:t>3</a:t>
            </a:r>
            <a:r>
              <a:rPr lang="zh-CN" altLang="en-US" sz="800" dirty="0"/>
              <a:t>个月，随后应检测糖基化血红蛋白水平。若此时糖基化血红蛋白水平未达到满意程度，剂量增至</a:t>
            </a:r>
            <a:r>
              <a:rPr lang="en-US" sz="800" dirty="0"/>
              <a:t>75mg</a:t>
            </a:r>
            <a:r>
              <a:rPr lang="zh-CN" altLang="en-US" sz="800" dirty="0"/>
              <a:t>，每日</a:t>
            </a:r>
            <a:r>
              <a:rPr lang="en-US" sz="800" dirty="0"/>
              <a:t>3</a:t>
            </a:r>
            <a:r>
              <a:rPr lang="zh-CN" altLang="en-US" sz="800" dirty="0"/>
              <a:t>次，即最大推荐剂量。若服用米格列醇（</a:t>
            </a:r>
            <a:r>
              <a:rPr lang="en-US" sz="800" dirty="0"/>
              <a:t>75mg</a:t>
            </a:r>
            <a:r>
              <a:rPr lang="zh-CN" altLang="en-US" sz="800" dirty="0"/>
              <a:t>，每日</a:t>
            </a:r>
            <a:r>
              <a:rPr lang="en-US" sz="800" dirty="0"/>
              <a:t>3</a:t>
            </a:r>
            <a:r>
              <a:rPr lang="zh-CN" altLang="en-US" sz="800" dirty="0"/>
              <a:t>次）后，餐后血糖或糖基化血红蛋白水平未见进一步降低</a:t>
            </a:r>
            <a:r>
              <a:rPr lang="zh-CN" altLang="en-US" sz="800" dirty="0" smtClean="0"/>
              <a:t>则考虑</a:t>
            </a:r>
            <a:r>
              <a:rPr lang="zh-CN" altLang="en-US" sz="800" dirty="0"/>
              <a:t>减量。一旦找到了有效耐受量，就应维持此剂量。</a:t>
            </a:r>
          </a:p>
          <a:p>
            <a:r>
              <a:rPr lang="zh-CN" altLang="en-US" sz="800" dirty="0"/>
              <a:t>与磺脲类药物合用</a:t>
            </a:r>
            <a:r>
              <a:rPr lang="zh-CN" altLang="en-US" sz="800" dirty="0" smtClean="0"/>
              <a:t>：磺</a:t>
            </a:r>
            <a:r>
              <a:rPr lang="zh-CN" altLang="en-US" sz="800" dirty="0"/>
              <a:t>脲类药物可以引起低血糖症。尽管在临床试验中证明本品与磺脲类药物合用与单用磺脲类药物相比，并不增加低血糖症的发生率。但当本品合用磺脲类药物时，可能会引起血糖的进一步降低，增加低血糖症发生的风险，其原因可能是二者产生的累加效应所致。如果发生低血糖症，应及时调整本品和磺脲类药物的剂量。</a:t>
            </a:r>
          </a:p>
          <a:p>
            <a:endParaRPr lang="zh-CN" altLang="en-US" sz="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33400" y="609600"/>
            <a:ext cx="5920739" cy="3317747"/>
            <a:chOff x="457200" y="923544"/>
            <a:chExt cx="5920739" cy="3317747"/>
          </a:xfrm>
        </p:grpSpPr>
        <p:sp>
          <p:nvSpPr>
            <p:cNvPr id="3" name="object 3"/>
            <p:cNvSpPr/>
            <p:nvPr/>
          </p:nvSpPr>
          <p:spPr>
            <a:xfrm>
              <a:off x="480059" y="923544"/>
              <a:ext cx="5897880" cy="331774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80059" y="1344168"/>
              <a:ext cx="5897880" cy="24765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57200" y="1524000"/>
              <a:ext cx="5897880" cy="2228087"/>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188719" y="923544"/>
              <a:ext cx="659891" cy="1341120"/>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1335023" y="1781606"/>
              <a:ext cx="352107" cy="246964"/>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1066800" y="2371344"/>
              <a:ext cx="699579" cy="225615"/>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1258823" y="2703576"/>
              <a:ext cx="349757" cy="102870"/>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1295400" y="2819400"/>
              <a:ext cx="257556" cy="12191"/>
            </a:xfrm>
            <a:prstGeom prst="rect">
              <a:avLst/>
            </a:prstGeom>
            <a:blipFill>
              <a:blip r:embed="rId9" cstate="print"/>
              <a:stretch>
                <a:fillRect/>
              </a:stretch>
            </a:blipFill>
          </p:spPr>
          <p:txBody>
            <a:bodyPr wrap="square" lIns="0" tIns="0" rIns="0" bIns="0" rtlCol="0"/>
            <a:lstStyle/>
            <a:p>
              <a:endParaRPr/>
            </a:p>
          </p:txBody>
        </p:sp>
      </p:grpSp>
      <p:sp>
        <p:nvSpPr>
          <p:cNvPr id="12" name="object 12"/>
          <p:cNvSpPr txBox="1"/>
          <p:nvPr/>
        </p:nvSpPr>
        <p:spPr>
          <a:xfrm>
            <a:off x="2057400" y="1219201"/>
            <a:ext cx="4267200" cy="1871666"/>
          </a:xfrm>
          <a:prstGeom prst="rect">
            <a:avLst/>
          </a:prstGeom>
        </p:spPr>
        <p:txBody>
          <a:bodyPr vert="horz" wrap="square" lIns="0" tIns="12065" rIns="0" bIns="0" rtlCol="0">
            <a:spAutoFit/>
          </a:bodyPr>
          <a:lstStyle/>
          <a:p>
            <a:pPr marL="12700" marR="5080" algn="just">
              <a:lnSpc>
                <a:spcPts val="1600"/>
              </a:lnSpc>
              <a:spcBef>
                <a:spcPts val="95"/>
              </a:spcBef>
            </a:pPr>
            <a:r>
              <a:rPr sz="1000" b="1" spc="30" dirty="0">
                <a:solidFill>
                  <a:schemeClr val="tx2">
                    <a:lumMod val="60000"/>
                    <a:lumOff val="40000"/>
                  </a:schemeClr>
                </a:solidFill>
                <a:latin typeface="UKIJ CJK"/>
                <a:cs typeface="UKIJ CJK"/>
              </a:rPr>
              <a:t>不良反应情况</a:t>
            </a:r>
            <a:r>
              <a:rPr sz="1000" b="1" spc="30" dirty="0" smtClean="0">
                <a:solidFill>
                  <a:schemeClr val="tx2">
                    <a:lumMod val="60000"/>
                    <a:lumOff val="40000"/>
                  </a:schemeClr>
                </a:solidFill>
                <a:latin typeface="UKIJ CJK"/>
                <a:cs typeface="UKIJ CJK"/>
              </a:rPr>
              <a:t>：</a:t>
            </a:r>
            <a:endParaRPr lang="en-US" sz="1000" b="1" spc="30" dirty="0" smtClean="0">
              <a:solidFill>
                <a:schemeClr val="tx2">
                  <a:lumMod val="60000"/>
                  <a:lumOff val="40000"/>
                </a:schemeClr>
              </a:solidFill>
              <a:latin typeface="UKIJ CJK"/>
              <a:cs typeface="UKIJ CJK"/>
            </a:endParaRPr>
          </a:p>
          <a:p>
            <a:pPr marL="12700" marR="5080" algn="just">
              <a:lnSpc>
                <a:spcPts val="1600"/>
              </a:lnSpc>
              <a:spcBef>
                <a:spcPts val="95"/>
              </a:spcBef>
            </a:pPr>
            <a:r>
              <a:rPr lang="zh-CN" altLang="en-US" sz="1000" dirty="0" smtClean="0"/>
              <a:t>临床症状多表现为轻、中度的剂量依赖性的胃肠功能紊乱，如胃胀、稀便、腹泻或腹部不适。但以上症状出现的频率及强度会随着时间而逐渐减轻。停药可立即缓解上述症状。</a:t>
            </a:r>
            <a:endParaRPr lang="en-US" sz="1000" b="1" spc="30" dirty="0" smtClean="0">
              <a:latin typeface="UKIJ CJK"/>
              <a:cs typeface="UKIJ CJK"/>
            </a:endParaRPr>
          </a:p>
          <a:p>
            <a:pPr marL="12700">
              <a:lnSpc>
                <a:spcPts val="1600"/>
              </a:lnSpc>
              <a:spcBef>
                <a:spcPts val="430"/>
              </a:spcBef>
            </a:pPr>
            <a:r>
              <a:rPr sz="1000" b="1" spc="30" dirty="0" smtClean="0">
                <a:solidFill>
                  <a:schemeClr val="tx2">
                    <a:lumMod val="60000"/>
                    <a:lumOff val="40000"/>
                  </a:schemeClr>
                </a:solidFill>
                <a:latin typeface="UKIJ CJK"/>
                <a:cs typeface="UKIJ CJK"/>
              </a:rPr>
              <a:t>安全性方面优势和不足</a:t>
            </a:r>
            <a:r>
              <a:rPr sz="1000" b="1" spc="90" dirty="0" smtClean="0">
                <a:solidFill>
                  <a:schemeClr val="tx2">
                    <a:lumMod val="60000"/>
                    <a:lumOff val="40000"/>
                  </a:schemeClr>
                </a:solidFill>
                <a:latin typeface="UKIJ CJK"/>
                <a:cs typeface="UKIJ CJK"/>
              </a:rPr>
              <a:t>：</a:t>
            </a:r>
            <a:endParaRPr lang="en-US" sz="1000" b="1" spc="90" dirty="0" smtClean="0">
              <a:solidFill>
                <a:schemeClr val="tx2">
                  <a:lumMod val="60000"/>
                  <a:lumOff val="40000"/>
                </a:schemeClr>
              </a:solidFill>
              <a:latin typeface="UKIJ CJK"/>
              <a:cs typeface="UKIJ CJK"/>
            </a:endParaRPr>
          </a:p>
          <a:p>
            <a:pPr marL="12700">
              <a:lnSpc>
                <a:spcPts val="1600"/>
              </a:lnSpc>
              <a:spcBef>
                <a:spcPts val="430"/>
              </a:spcBef>
            </a:pPr>
            <a:r>
              <a:rPr lang="en-US" altLang="zh-CN" sz="1000" dirty="0" smtClean="0"/>
              <a:t>1</a:t>
            </a:r>
            <a:r>
              <a:rPr lang="zh-CN" altLang="en-US" sz="1000" dirty="0" smtClean="0"/>
              <a:t>）与同类药物相比，胃肠道反应的发生率低，对肝功能异常者无禁忌；</a:t>
            </a:r>
            <a:endParaRPr lang="en-US" altLang="zh-CN" sz="1000" dirty="0" smtClean="0">
              <a:latin typeface="UKIJ CJK"/>
            </a:endParaRPr>
          </a:p>
          <a:p>
            <a:pPr marL="12700">
              <a:lnSpc>
                <a:spcPts val="1600"/>
              </a:lnSpc>
              <a:spcBef>
                <a:spcPts val="430"/>
              </a:spcBef>
            </a:pPr>
            <a:r>
              <a:rPr lang="en-US" sz="1000" spc="90" dirty="0" smtClean="0">
                <a:latin typeface="UKIJ CJK"/>
                <a:cs typeface="UKIJ CJK"/>
              </a:rPr>
              <a:t>2</a:t>
            </a:r>
            <a:r>
              <a:rPr lang="zh-CN" altLang="en-US" sz="1000" spc="90" dirty="0" smtClean="0">
                <a:latin typeface="UKIJ CJK"/>
                <a:cs typeface="UKIJ CJK"/>
              </a:rPr>
              <a:t>）</a:t>
            </a:r>
            <a:r>
              <a:rPr lang="zh-CN" altLang="en-US" sz="1000" dirty="0" smtClean="0"/>
              <a:t>低血糖风险低，适合联用其它口服降糖药及胰岛素；</a:t>
            </a:r>
            <a:endParaRPr lang="en-US" altLang="zh-CN" sz="1000" dirty="0" smtClean="0"/>
          </a:p>
          <a:p>
            <a:pPr marL="12700">
              <a:lnSpc>
                <a:spcPts val="1600"/>
              </a:lnSpc>
              <a:spcBef>
                <a:spcPts val="430"/>
              </a:spcBef>
            </a:pPr>
            <a:r>
              <a:rPr lang="en-US" sz="1000" spc="90" dirty="0" smtClean="0">
                <a:latin typeface="UKIJ CJK"/>
                <a:cs typeface="UKIJ CJK"/>
              </a:rPr>
              <a:t>3</a:t>
            </a:r>
            <a:r>
              <a:rPr lang="zh-CN" altLang="en-US" sz="1000" spc="90" dirty="0" smtClean="0">
                <a:latin typeface="UKIJ CJK"/>
                <a:cs typeface="UKIJ CJK"/>
              </a:rPr>
              <a:t>）</a:t>
            </a:r>
            <a:r>
              <a:rPr lang="zh-CN" altLang="en-US" sz="1000" dirty="0" smtClean="0"/>
              <a:t>可控制血脂、体重等危险因素，适合需减重的老年患者。</a:t>
            </a:r>
            <a:endParaRPr lang="en-US" sz="1000" spc="90" dirty="0" smtClean="0">
              <a:latin typeface="UKIJ CJK"/>
              <a:cs typeface="UKIJ CJK"/>
            </a:endParaRPr>
          </a:p>
        </p:txBody>
      </p:sp>
      <p:sp>
        <p:nvSpPr>
          <p:cNvPr id="13" name="object 13"/>
          <p:cNvSpPr/>
          <p:nvPr/>
        </p:nvSpPr>
        <p:spPr>
          <a:xfrm>
            <a:off x="533400" y="609600"/>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671564" y="4321555"/>
            <a:ext cx="10604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Noto Serif SemiCondensed ExtraBold"/>
                <a:cs typeface="Noto Serif SemiCondensed ExtraBold"/>
              </a:rPr>
              <a:t>3</a:t>
            </a:r>
            <a:endParaRPr sz="1200">
              <a:latin typeface="Noto Serif SemiCondensed ExtraBold"/>
              <a:cs typeface="Noto Serif SemiCondensed ExtraBold"/>
            </a:endParaRPr>
          </a:p>
        </p:txBody>
      </p:sp>
      <p:grpSp>
        <p:nvGrpSpPr>
          <p:cNvPr id="3" name="object 3"/>
          <p:cNvGrpSpPr/>
          <p:nvPr/>
        </p:nvGrpSpPr>
        <p:grpSpPr>
          <a:xfrm>
            <a:off x="457200" y="416052"/>
            <a:ext cx="5951221" cy="3241548"/>
            <a:chOff x="480059" y="329184"/>
            <a:chExt cx="5951221" cy="3317748"/>
          </a:xfrm>
        </p:grpSpPr>
        <p:sp>
          <p:nvSpPr>
            <p:cNvPr id="4" name="object 4"/>
            <p:cNvSpPr/>
            <p:nvPr/>
          </p:nvSpPr>
          <p:spPr>
            <a:xfrm>
              <a:off x="480059" y="329184"/>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59" y="749807"/>
              <a:ext cx="5897880" cy="24765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533400" y="838200"/>
              <a:ext cx="5897880" cy="2228088"/>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1188719" y="329184"/>
              <a:ext cx="659891" cy="134112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1335023" y="1187246"/>
              <a:ext cx="346011" cy="246964"/>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1066800" y="1828800"/>
              <a:ext cx="701090" cy="224091"/>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1254251" y="2109216"/>
              <a:ext cx="326897" cy="102869"/>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1295400" y="2209800"/>
              <a:ext cx="257556" cy="12191"/>
            </a:xfrm>
            <a:prstGeom prst="rect">
              <a:avLst/>
            </a:prstGeom>
            <a:blipFill>
              <a:blip r:embed="rId9" cstate="print"/>
              <a:stretch>
                <a:fillRect/>
              </a:stretch>
            </a:blipFill>
          </p:spPr>
          <p:txBody>
            <a:bodyPr wrap="square" lIns="0" tIns="0" rIns="0" bIns="0" rtlCol="0"/>
            <a:lstStyle/>
            <a:p>
              <a:endParaRPr/>
            </a:p>
          </p:txBody>
        </p:sp>
      </p:grpSp>
      <p:sp>
        <p:nvSpPr>
          <p:cNvPr id="13" name="object 13"/>
          <p:cNvSpPr txBox="1"/>
          <p:nvPr/>
        </p:nvSpPr>
        <p:spPr>
          <a:xfrm>
            <a:off x="2209800" y="990600"/>
            <a:ext cx="3770629" cy="2130069"/>
          </a:xfrm>
          <a:prstGeom prst="rect">
            <a:avLst/>
          </a:prstGeom>
        </p:spPr>
        <p:txBody>
          <a:bodyPr vert="horz" wrap="square" lIns="0" tIns="64769" rIns="0" bIns="0" rtlCol="0">
            <a:spAutoFit/>
          </a:bodyPr>
          <a:lstStyle/>
          <a:p>
            <a:pPr marL="12700">
              <a:lnSpc>
                <a:spcPct val="100000"/>
              </a:lnSpc>
              <a:spcBef>
                <a:spcPts val="509"/>
              </a:spcBef>
            </a:pPr>
            <a:r>
              <a:rPr sz="1000" b="1" spc="30" dirty="0">
                <a:solidFill>
                  <a:schemeClr val="tx2">
                    <a:lumMod val="60000"/>
                    <a:lumOff val="40000"/>
                  </a:schemeClr>
                </a:solidFill>
                <a:latin typeface="UKIJ CJK"/>
                <a:cs typeface="UKIJ CJK"/>
              </a:rPr>
              <a:t>与对照药品疗效方面优势和不足</a:t>
            </a:r>
            <a:r>
              <a:rPr sz="1000" b="1" spc="90" dirty="0" smtClean="0">
                <a:solidFill>
                  <a:schemeClr val="tx2">
                    <a:lumMod val="60000"/>
                    <a:lumOff val="40000"/>
                  </a:schemeClr>
                </a:solidFill>
                <a:latin typeface="UKIJ CJK"/>
                <a:cs typeface="UKIJ CJK"/>
              </a:rPr>
              <a:t>：</a:t>
            </a:r>
            <a:endParaRPr lang="en-US" sz="1000" b="1" spc="90" dirty="0" smtClean="0">
              <a:solidFill>
                <a:schemeClr val="tx2">
                  <a:lumMod val="60000"/>
                  <a:lumOff val="40000"/>
                </a:schemeClr>
              </a:solidFill>
              <a:latin typeface="UKIJ CJK"/>
              <a:cs typeface="UKIJ CJK"/>
            </a:endParaRPr>
          </a:p>
          <a:p>
            <a:pPr marL="12700">
              <a:lnSpc>
                <a:spcPct val="100000"/>
              </a:lnSpc>
              <a:spcBef>
                <a:spcPts val="509"/>
              </a:spcBef>
            </a:pPr>
            <a:r>
              <a:rPr lang="zh-CN" altLang="en-US" sz="1000" spc="90" dirty="0" smtClean="0">
                <a:latin typeface="UKIJ CJK"/>
                <a:cs typeface="UKIJ CJK"/>
              </a:rPr>
              <a:t>与米格列醇</a:t>
            </a:r>
            <a:r>
              <a:rPr lang="zh-CN" altLang="en-US" sz="1000" spc="90" dirty="0" smtClean="0">
                <a:latin typeface="UKIJ CJK"/>
                <a:cs typeface="UKIJ CJK"/>
              </a:rPr>
              <a:t>片生物</a:t>
            </a:r>
            <a:r>
              <a:rPr lang="zh-CN" altLang="en-US" sz="1000" spc="90" dirty="0" smtClean="0">
                <a:latin typeface="UKIJ CJK"/>
                <a:cs typeface="UKIJ CJK"/>
              </a:rPr>
              <a:t>等效；</a:t>
            </a:r>
            <a:r>
              <a:rPr lang="zh-CN" altLang="en-US" sz="1000" spc="30" dirty="0" smtClean="0">
                <a:latin typeface="UKIJ CJK"/>
                <a:cs typeface="UKIJ CJK"/>
              </a:rPr>
              <a:t>与二甲双胍、格列本脲和胰岛素联用时，与对照组比较，具有显著性差异；降餐后血糖和胰岛素水平优于西格列汀。</a:t>
            </a:r>
            <a:endParaRPr sz="1000" dirty="0">
              <a:latin typeface="UKIJ CJK"/>
              <a:cs typeface="UKIJ CJK"/>
            </a:endParaRPr>
          </a:p>
          <a:p>
            <a:pPr marL="12700">
              <a:lnSpc>
                <a:spcPct val="100000"/>
              </a:lnSpc>
              <a:spcBef>
                <a:spcPts val="420"/>
              </a:spcBef>
            </a:pPr>
            <a:r>
              <a:rPr sz="1000" b="1" spc="30" dirty="0">
                <a:solidFill>
                  <a:schemeClr val="tx2">
                    <a:lumMod val="60000"/>
                    <a:lumOff val="40000"/>
                  </a:schemeClr>
                </a:solidFill>
                <a:latin typeface="UKIJ CJK"/>
                <a:cs typeface="UKIJ CJK"/>
              </a:rPr>
              <a:t>临床指南</a:t>
            </a:r>
            <a:r>
              <a:rPr sz="1000" b="1" spc="65" dirty="0">
                <a:solidFill>
                  <a:schemeClr val="tx2">
                    <a:lumMod val="60000"/>
                    <a:lumOff val="40000"/>
                  </a:schemeClr>
                </a:solidFill>
                <a:latin typeface="UKIJ CJK"/>
                <a:cs typeface="UKIJ CJK"/>
              </a:rPr>
              <a:t>/</a:t>
            </a:r>
            <a:r>
              <a:rPr sz="1000" b="1" spc="30" dirty="0">
                <a:solidFill>
                  <a:schemeClr val="tx2">
                    <a:lumMod val="60000"/>
                    <a:lumOff val="40000"/>
                  </a:schemeClr>
                </a:solidFill>
                <a:latin typeface="UKIJ CJK"/>
                <a:cs typeface="UKIJ CJK"/>
              </a:rPr>
              <a:t>诊疗规范推荐</a:t>
            </a:r>
            <a:r>
              <a:rPr sz="1000" b="1" spc="30" dirty="0" smtClean="0">
                <a:solidFill>
                  <a:schemeClr val="tx2">
                    <a:lumMod val="60000"/>
                    <a:lumOff val="40000"/>
                  </a:schemeClr>
                </a:solidFill>
                <a:latin typeface="UKIJ CJK"/>
                <a:cs typeface="UKIJ CJK"/>
              </a:rPr>
              <a:t>：</a:t>
            </a:r>
            <a:endParaRPr lang="en-US" sz="1000" b="1" spc="30" dirty="0" smtClean="0">
              <a:solidFill>
                <a:schemeClr val="tx2">
                  <a:lumMod val="60000"/>
                  <a:lumOff val="40000"/>
                </a:schemeClr>
              </a:solidFill>
              <a:latin typeface="UKIJ CJK"/>
              <a:cs typeface="UKIJ CJK"/>
            </a:endParaRPr>
          </a:p>
          <a:p>
            <a:pPr marL="12700">
              <a:lnSpc>
                <a:spcPct val="100000"/>
              </a:lnSpc>
              <a:spcBef>
                <a:spcPts val="420"/>
              </a:spcBef>
            </a:pPr>
            <a:r>
              <a:rPr lang="en-US" altLang="zh-CN" sz="1000" dirty="0" smtClean="0"/>
              <a:t>1</a:t>
            </a:r>
            <a:r>
              <a:rPr lang="zh-CN" altLang="en-US" sz="1000" dirty="0" smtClean="0"/>
              <a:t>）中华医学会糖尿病学分会</a:t>
            </a:r>
            <a:r>
              <a:rPr lang="en-US" sz="1000" dirty="0" smtClean="0"/>
              <a:t>2020</a:t>
            </a:r>
            <a:r>
              <a:rPr lang="zh-CN" altLang="en-US" sz="1000" dirty="0" smtClean="0"/>
              <a:t>年版</a:t>
            </a:r>
            <a:r>
              <a:rPr lang="en-US" altLang="zh-CN" sz="1000" dirty="0" smtClean="0"/>
              <a:t>《</a:t>
            </a:r>
            <a:r>
              <a:rPr lang="zh-CN" altLang="en-US" sz="1000" dirty="0" smtClean="0"/>
              <a:t>中国</a:t>
            </a:r>
            <a:r>
              <a:rPr lang="en-US" sz="1000" dirty="0" smtClean="0"/>
              <a:t>2</a:t>
            </a:r>
            <a:r>
              <a:rPr lang="zh-CN" altLang="en-US" sz="1000" dirty="0" smtClean="0"/>
              <a:t>型糖尿病防治指南</a:t>
            </a:r>
            <a:r>
              <a:rPr lang="en-US" altLang="zh-CN" sz="1000" dirty="0" smtClean="0"/>
              <a:t>》</a:t>
            </a:r>
            <a:r>
              <a:rPr lang="zh-CN" altLang="en-US" sz="1000" dirty="0" smtClean="0"/>
              <a:t>推荐</a:t>
            </a:r>
            <a:r>
              <a:rPr lang="en-US" altLang="zh-CN" sz="1000" dirty="0" smtClean="0"/>
              <a:t>α</a:t>
            </a:r>
            <a:r>
              <a:rPr lang="en-US" sz="1000" dirty="0" smtClean="0"/>
              <a:t>-</a:t>
            </a:r>
            <a:r>
              <a:rPr lang="zh-CN" altLang="en-US" sz="1000" dirty="0" smtClean="0"/>
              <a:t>糖苷酶抑制剂适用于以碳水化合物为主食的餐后血糖升高的患者。适合需减重的</a:t>
            </a:r>
            <a:r>
              <a:rPr lang="en-US" sz="1000" dirty="0" smtClean="0"/>
              <a:t>T2DM</a:t>
            </a:r>
            <a:r>
              <a:rPr lang="zh-CN" altLang="en-US" sz="1000" dirty="0" smtClean="0"/>
              <a:t>患者；低血糖风险低；可与双胍类、胰岛素等联用，推荐米格列醇剂量为</a:t>
            </a:r>
            <a:r>
              <a:rPr lang="en-US" sz="1000" dirty="0" smtClean="0"/>
              <a:t>100-300mg/</a:t>
            </a:r>
            <a:r>
              <a:rPr lang="zh-CN" altLang="en-US" sz="1000" dirty="0" smtClean="0"/>
              <a:t>日。</a:t>
            </a:r>
            <a:endParaRPr lang="en-US" altLang="zh-CN" sz="1000" dirty="0" smtClean="0"/>
          </a:p>
          <a:p>
            <a:pPr marL="12700">
              <a:lnSpc>
                <a:spcPct val="100000"/>
              </a:lnSpc>
              <a:spcBef>
                <a:spcPts val="420"/>
              </a:spcBef>
            </a:pPr>
            <a:r>
              <a:rPr lang="en-US" altLang="zh-CN" sz="1000" dirty="0" smtClean="0"/>
              <a:t>2</a:t>
            </a:r>
            <a:r>
              <a:rPr lang="zh-CN" altLang="en-US" sz="1000" dirty="0" smtClean="0"/>
              <a:t>）</a:t>
            </a:r>
            <a:r>
              <a:rPr lang="zh-CN" altLang="en-US" sz="1000" dirty="0" smtClean="0">
                <a:latin typeface="UKIJ CJK"/>
              </a:rPr>
              <a:t>美国糖尿病协会</a:t>
            </a:r>
            <a:r>
              <a:rPr lang="en-US" sz="1000" dirty="0" smtClean="0"/>
              <a:t>2022</a:t>
            </a:r>
            <a:r>
              <a:rPr lang="zh-CN" altLang="en-US" sz="1000" dirty="0" smtClean="0"/>
              <a:t>年版</a:t>
            </a:r>
            <a:r>
              <a:rPr lang="en-US" altLang="zh-CN" sz="1000" dirty="0" smtClean="0"/>
              <a:t>《</a:t>
            </a:r>
            <a:r>
              <a:rPr lang="zh-CN" altLang="en-US" sz="1000" dirty="0" smtClean="0"/>
              <a:t>糖尿病诊疗标准</a:t>
            </a:r>
            <a:r>
              <a:rPr lang="en-US" altLang="zh-CN" sz="1000" dirty="0" smtClean="0"/>
              <a:t>》</a:t>
            </a:r>
            <a:r>
              <a:rPr lang="zh-CN" altLang="en-US" sz="1000" dirty="0" smtClean="0"/>
              <a:t>、中华医学会老年医学分会</a:t>
            </a:r>
            <a:r>
              <a:rPr lang="en-US" sz="1000" dirty="0" smtClean="0"/>
              <a:t>2021</a:t>
            </a:r>
            <a:r>
              <a:rPr lang="zh-CN" altLang="en-US" sz="1000" dirty="0" smtClean="0"/>
              <a:t>年版</a:t>
            </a:r>
            <a:r>
              <a:rPr lang="en-US" altLang="zh-CN" sz="1000" dirty="0" smtClean="0"/>
              <a:t>《</a:t>
            </a:r>
            <a:r>
              <a:rPr lang="zh-CN" altLang="en-US" sz="1000" dirty="0" smtClean="0"/>
              <a:t>中国老年糖尿病诊疗指南</a:t>
            </a:r>
            <a:r>
              <a:rPr lang="en-US" altLang="zh-CN" sz="1000" dirty="0" smtClean="0"/>
              <a:t>》</a:t>
            </a:r>
            <a:r>
              <a:rPr lang="zh-CN" altLang="en-US" sz="1000" dirty="0" smtClean="0"/>
              <a:t>等国内外多个指南均推荐米格列醇作为</a:t>
            </a:r>
            <a:r>
              <a:rPr lang="en-US" altLang="zh-CN" sz="1000" dirty="0" smtClean="0"/>
              <a:t>2</a:t>
            </a:r>
            <a:r>
              <a:rPr lang="zh-CN" altLang="en-US" sz="1000" dirty="0" smtClean="0"/>
              <a:t>型糖尿病的治疗用药。</a:t>
            </a:r>
            <a:endParaRPr lang="en-US" altLang="zh-CN" sz="1000" dirty="0" smtClean="0"/>
          </a:p>
        </p:txBody>
      </p:sp>
      <p:sp>
        <p:nvSpPr>
          <p:cNvPr id="14" name="object 14"/>
          <p:cNvSpPr/>
          <p:nvPr/>
        </p:nvSpPr>
        <p:spPr>
          <a:xfrm>
            <a:off x="480059" y="330149"/>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671564" y="4321555"/>
            <a:ext cx="10604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Noto Serif SemiCondensed ExtraBold"/>
                <a:cs typeface="Noto Serif SemiCondensed ExtraBold"/>
              </a:rPr>
              <a:t>4</a:t>
            </a:r>
            <a:endParaRPr sz="1200">
              <a:latin typeface="Noto Serif SemiCondensed ExtraBold"/>
              <a:cs typeface="Noto Serif SemiCondensed ExtraBold"/>
            </a:endParaRPr>
          </a:p>
        </p:txBody>
      </p:sp>
      <p:grpSp>
        <p:nvGrpSpPr>
          <p:cNvPr id="3" name="object 3"/>
          <p:cNvGrpSpPr/>
          <p:nvPr/>
        </p:nvGrpSpPr>
        <p:grpSpPr>
          <a:xfrm>
            <a:off x="457200" y="533400"/>
            <a:ext cx="5867400" cy="3317748"/>
            <a:chOff x="480059" y="329184"/>
            <a:chExt cx="5897880" cy="3317748"/>
          </a:xfrm>
        </p:grpSpPr>
        <p:sp>
          <p:nvSpPr>
            <p:cNvPr id="4" name="object 4"/>
            <p:cNvSpPr/>
            <p:nvPr/>
          </p:nvSpPr>
          <p:spPr>
            <a:xfrm>
              <a:off x="480059" y="329184"/>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59" y="749807"/>
              <a:ext cx="5897880" cy="24765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80059" y="786384"/>
              <a:ext cx="5897880" cy="2228088"/>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1188719" y="329184"/>
              <a:ext cx="659891" cy="1341120"/>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246631" y="1842452"/>
              <a:ext cx="699579" cy="224091"/>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1263395" y="2109216"/>
              <a:ext cx="640841" cy="81533"/>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1394459" y="2234184"/>
              <a:ext cx="257556" cy="12191"/>
            </a:xfrm>
            <a:prstGeom prst="rect">
              <a:avLst/>
            </a:prstGeom>
            <a:blipFill>
              <a:blip r:embed="rId8" cstate="print"/>
              <a:stretch>
                <a:fillRect/>
              </a:stretch>
            </a:blipFill>
          </p:spPr>
          <p:txBody>
            <a:bodyPr wrap="square" lIns="0" tIns="0" rIns="0" bIns="0" rtlCol="0"/>
            <a:lstStyle/>
            <a:p>
              <a:endParaRPr/>
            </a:p>
          </p:txBody>
        </p:sp>
      </p:grpSp>
      <p:sp>
        <p:nvSpPr>
          <p:cNvPr id="13" name="object 13"/>
          <p:cNvSpPr txBox="1"/>
          <p:nvPr/>
        </p:nvSpPr>
        <p:spPr>
          <a:xfrm>
            <a:off x="2209800" y="1066800"/>
            <a:ext cx="3962400" cy="2324995"/>
          </a:xfrm>
          <a:prstGeom prst="rect">
            <a:avLst/>
          </a:prstGeom>
        </p:spPr>
        <p:txBody>
          <a:bodyPr vert="horz" wrap="square" lIns="0" tIns="16510" rIns="0" bIns="0" rtlCol="0">
            <a:spAutoFit/>
          </a:bodyPr>
          <a:lstStyle/>
          <a:p>
            <a:pPr marL="12700" algn="just">
              <a:lnSpc>
                <a:spcPct val="150000"/>
              </a:lnSpc>
              <a:spcBef>
                <a:spcPts val="130"/>
              </a:spcBef>
            </a:pPr>
            <a:r>
              <a:rPr sz="1000" b="1" spc="30" dirty="0">
                <a:solidFill>
                  <a:schemeClr val="tx2">
                    <a:lumMod val="60000"/>
                    <a:lumOff val="40000"/>
                  </a:schemeClr>
                </a:solidFill>
                <a:latin typeface="UKIJ CJK"/>
                <a:cs typeface="UKIJ CJK"/>
              </a:rPr>
              <a:t>创新点</a:t>
            </a:r>
            <a:r>
              <a:rPr sz="1000" b="1" spc="-25" dirty="0" smtClean="0">
                <a:solidFill>
                  <a:schemeClr val="tx2">
                    <a:lumMod val="60000"/>
                    <a:lumOff val="40000"/>
                  </a:schemeClr>
                </a:solidFill>
                <a:latin typeface="UKIJ CJK"/>
                <a:cs typeface="UKIJ CJK"/>
              </a:rPr>
              <a:t>:</a:t>
            </a:r>
            <a:endParaRPr lang="en-US" sz="1000" b="1" spc="-25" dirty="0" smtClean="0">
              <a:solidFill>
                <a:schemeClr val="tx2">
                  <a:lumMod val="60000"/>
                  <a:lumOff val="40000"/>
                </a:schemeClr>
              </a:solidFill>
              <a:latin typeface="UKIJ CJK"/>
              <a:cs typeface="UKIJ CJK"/>
            </a:endParaRPr>
          </a:p>
          <a:p>
            <a:pPr marL="12700" algn="just">
              <a:lnSpc>
                <a:spcPct val="150000"/>
              </a:lnSpc>
              <a:spcBef>
                <a:spcPts val="130"/>
              </a:spcBef>
            </a:pPr>
            <a:r>
              <a:rPr lang="zh-CN" altLang="en-US" sz="1000" dirty="0" smtClean="0"/>
              <a:t>米格列醇口崩片是糖尿病治疗领域中国内首个通过一致性的口崩制剂，仅用口腔唾液即可实现快速崩解的新型速释制剂。</a:t>
            </a:r>
            <a:endParaRPr lang="en-US" sz="1000" spc="-25" dirty="0" smtClean="0">
              <a:latin typeface="UKIJ CJK"/>
              <a:cs typeface="UKIJ CJK"/>
            </a:endParaRPr>
          </a:p>
          <a:p>
            <a:pPr marL="12700" algn="just">
              <a:lnSpc>
                <a:spcPct val="150000"/>
              </a:lnSpc>
              <a:spcBef>
                <a:spcPts val="130"/>
              </a:spcBef>
            </a:pPr>
            <a:endParaRPr lang="en-US" sz="1000" spc="-25" dirty="0" smtClean="0">
              <a:latin typeface="UKIJ CJK"/>
              <a:cs typeface="UKIJ CJK"/>
            </a:endParaRPr>
          </a:p>
          <a:p>
            <a:pPr marL="12700" algn="just">
              <a:lnSpc>
                <a:spcPct val="150000"/>
              </a:lnSpc>
              <a:spcBef>
                <a:spcPts val="130"/>
              </a:spcBef>
            </a:pPr>
            <a:r>
              <a:rPr sz="1000" b="1" spc="30" dirty="0" smtClean="0">
                <a:solidFill>
                  <a:schemeClr val="tx2">
                    <a:lumMod val="60000"/>
                    <a:lumOff val="40000"/>
                  </a:schemeClr>
                </a:solidFill>
                <a:latin typeface="UKIJ CJK"/>
                <a:cs typeface="UKIJ CJK"/>
              </a:rPr>
              <a:t>优势</a:t>
            </a:r>
            <a:r>
              <a:rPr sz="1000" b="1" spc="90" dirty="0" smtClean="0">
                <a:solidFill>
                  <a:schemeClr val="tx2">
                    <a:lumMod val="60000"/>
                    <a:lumOff val="40000"/>
                  </a:schemeClr>
                </a:solidFill>
                <a:latin typeface="UKIJ CJK"/>
                <a:cs typeface="UKIJ CJK"/>
              </a:rPr>
              <a:t>：</a:t>
            </a:r>
            <a:endParaRPr lang="en-US" sz="1000" b="1" spc="90" dirty="0" smtClean="0">
              <a:solidFill>
                <a:schemeClr val="tx2">
                  <a:lumMod val="60000"/>
                  <a:lumOff val="40000"/>
                </a:schemeClr>
              </a:solidFill>
              <a:latin typeface="UKIJ CJK"/>
              <a:cs typeface="UKIJ CJK"/>
            </a:endParaRPr>
          </a:p>
          <a:p>
            <a:pPr marL="12700" algn="just">
              <a:lnSpc>
                <a:spcPct val="150000"/>
              </a:lnSpc>
              <a:spcBef>
                <a:spcPts val="130"/>
              </a:spcBef>
            </a:pPr>
            <a:r>
              <a:rPr lang="en-US" sz="1000" spc="90" dirty="0" smtClean="0">
                <a:latin typeface="UKIJ CJK"/>
                <a:cs typeface="UKIJ CJK"/>
              </a:rPr>
              <a:t>1</a:t>
            </a:r>
            <a:r>
              <a:rPr lang="zh-CN" altLang="en-US" sz="1000" spc="90" dirty="0" smtClean="0">
                <a:latin typeface="UKIJ CJK"/>
                <a:cs typeface="UKIJ CJK"/>
              </a:rPr>
              <a:t>）</a:t>
            </a:r>
            <a:r>
              <a:rPr lang="zh-CN" altLang="en-US" sz="1000" dirty="0" smtClean="0"/>
              <a:t>服用方便，更易被吸收，特别适合吞咽困难的广大老年患者、需长期照料患者，以及不配合服药的精神病患者；</a:t>
            </a:r>
            <a:endParaRPr lang="en-US" altLang="zh-CN" sz="1000" dirty="0" smtClean="0"/>
          </a:p>
          <a:p>
            <a:pPr marL="12700" algn="just">
              <a:lnSpc>
                <a:spcPct val="150000"/>
              </a:lnSpc>
              <a:spcBef>
                <a:spcPts val="130"/>
              </a:spcBef>
            </a:pPr>
            <a:r>
              <a:rPr lang="en-US" sz="1000" dirty="0" smtClean="0">
                <a:latin typeface="UKIJ CJK"/>
                <a:cs typeface="UKIJ CJK"/>
              </a:rPr>
              <a:t>2</a:t>
            </a:r>
            <a:r>
              <a:rPr lang="zh-CN" altLang="en-US" sz="1000" dirty="0" smtClean="0">
                <a:latin typeface="UKIJ CJK"/>
                <a:cs typeface="UKIJ CJK"/>
              </a:rPr>
              <a:t>）</a:t>
            </a:r>
            <a:r>
              <a:rPr lang="zh-CN" altLang="en-US" sz="1000" dirty="0" smtClean="0"/>
              <a:t>良好的口感更可提高患者服药依从性，为旅途和突发情况的医疗需求提供了保障。</a:t>
            </a:r>
          </a:p>
          <a:p>
            <a:pPr marL="12700" algn="just">
              <a:lnSpc>
                <a:spcPct val="100000"/>
              </a:lnSpc>
              <a:spcBef>
                <a:spcPts val="130"/>
              </a:spcBef>
            </a:pPr>
            <a:endParaRPr sz="1000" dirty="0">
              <a:latin typeface="UKIJ CJK"/>
              <a:cs typeface="UKIJ CJK"/>
            </a:endParaRPr>
          </a:p>
        </p:txBody>
      </p:sp>
      <p:sp>
        <p:nvSpPr>
          <p:cNvPr id="14" name="object 14"/>
          <p:cNvSpPr/>
          <p:nvPr/>
        </p:nvSpPr>
        <p:spPr>
          <a:xfrm>
            <a:off x="457200" y="533400"/>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15" name="object 7"/>
          <p:cNvSpPr/>
          <p:nvPr/>
        </p:nvSpPr>
        <p:spPr>
          <a:xfrm>
            <a:off x="1295400" y="1371600"/>
            <a:ext cx="362775" cy="246964"/>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57200" y="609600"/>
            <a:ext cx="5897880" cy="3317747"/>
            <a:chOff x="480059" y="923544"/>
            <a:chExt cx="5897880" cy="3317747"/>
          </a:xfrm>
        </p:grpSpPr>
        <p:sp>
          <p:nvSpPr>
            <p:cNvPr id="3" name="object 3"/>
            <p:cNvSpPr/>
            <p:nvPr/>
          </p:nvSpPr>
          <p:spPr>
            <a:xfrm>
              <a:off x="480059" y="923544"/>
              <a:ext cx="5897880" cy="331774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80059" y="1344168"/>
              <a:ext cx="5897880" cy="24765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80059" y="1469136"/>
              <a:ext cx="5897880" cy="2228087"/>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188719" y="923544"/>
              <a:ext cx="659891" cy="134112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1246631" y="2438463"/>
              <a:ext cx="699579" cy="222567"/>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1263395" y="2703576"/>
              <a:ext cx="342138" cy="81534"/>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1318259" y="2828544"/>
              <a:ext cx="257556" cy="12191"/>
            </a:xfrm>
            <a:prstGeom prst="rect">
              <a:avLst/>
            </a:prstGeom>
            <a:blipFill>
              <a:blip r:embed="rId8" cstate="print"/>
              <a:stretch>
                <a:fillRect/>
              </a:stretch>
            </a:blipFill>
          </p:spPr>
          <p:txBody>
            <a:bodyPr wrap="square" lIns="0" tIns="0" rIns="0" bIns="0" rtlCol="0"/>
            <a:lstStyle/>
            <a:p>
              <a:endParaRPr/>
            </a:p>
          </p:txBody>
        </p:sp>
      </p:grpSp>
      <p:sp>
        <p:nvSpPr>
          <p:cNvPr id="12" name="object 12"/>
          <p:cNvSpPr txBox="1"/>
          <p:nvPr/>
        </p:nvSpPr>
        <p:spPr>
          <a:xfrm>
            <a:off x="2286000" y="1295400"/>
            <a:ext cx="3810000" cy="2322430"/>
          </a:xfrm>
          <a:prstGeom prst="rect">
            <a:avLst/>
          </a:prstGeom>
        </p:spPr>
        <p:txBody>
          <a:bodyPr vert="horz" wrap="square" lIns="0" tIns="64769" rIns="0" bIns="0" rtlCol="0">
            <a:spAutoFit/>
          </a:bodyPr>
          <a:lstStyle/>
          <a:p>
            <a:pPr marL="12700">
              <a:lnSpc>
                <a:spcPct val="100000"/>
              </a:lnSpc>
              <a:spcBef>
                <a:spcPts val="509"/>
              </a:spcBef>
            </a:pPr>
            <a:r>
              <a:rPr lang="en-US" sz="1000" dirty="0" smtClean="0"/>
              <a:t>2015-2017</a:t>
            </a:r>
            <a:r>
              <a:rPr lang="zh-CN" altLang="en-US" sz="1000" dirty="0" smtClean="0"/>
              <a:t>年的流行病学调查显示，我国</a:t>
            </a:r>
            <a:r>
              <a:rPr lang="en-US" sz="1000" dirty="0" smtClean="0"/>
              <a:t>18</a:t>
            </a:r>
            <a:r>
              <a:rPr lang="zh-CN" altLang="en-US" sz="1000" dirty="0" smtClean="0"/>
              <a:t>岁及以上糖尿病患病率为</a:t>
            </a:r>
            <a:r>
              <a:rPr lang="en-US" sz="1000" dirty="0" smtClean="0"/>
              <a:t>11.2%</a:t>
            </a:r>
            <a:r>
              <a:rPr lang="zh-CN" altLang="en-US" sz="1000" dirty="0" smtClean="0"/>
              <a:t>；</a:t>
            </a:r>
            <a:r>
              <a:rPr lang="en-US" altLang="zh-CN" sz="1000" dirty="0" smtClean="0"/>
              <a:t>2020</a:t>
            </a:r>
            <a:r>
              <a:rPr lang="zh-CN" altLang="en-US" sz="1000" dirty="0" smtClean="0"/>
              <a:t>年，我国老年（</a:t>
            </a:r>
            <a:r>
              <a:rPr lang="en-US" altLang="zh-CN" sz="1000" dirty="0" smtClean="0"/>
              <a:t>60</a:t>
            </a:r>
            <a:r>
              <a:rPr lang="zh-CN" altLang="en-US" sz="1000" dirty="0" smtClean="0"/>
              <a:t>周岁以上）糖尿病患者约为</a:t>
            </a:r>
            <a:r>
              <a:rPr lang="en-US" sz="1000" dirty="0" smtClean="0"/>
              <a:t>7813</a:t>
            </a:r>
            <a:r>
              <a:rPr lang="zh-CN" altLang="en-US" sz="1000" dirty="0" smtClean="0"/>
              <a:t>万。</a:t>
            </a:r>
            <a:endParaRPr lang="en-US" sz="1000" dirty="0" smtClean="0"/>
          </a:p>
          <a:p>
            <a:pPr marL="12700">
              <a:spcBef>
                <a:spcPts val="509"/>
              </a:spcBef>
            </a:pPr>
            <a:r>
              <a:rPr sz="1000" b="1" spc="30" dirty="0" smtClean="0">
                <a:solidFill>
                  <a:schemeClr val="tx2">
                    <a:lumMod val="60000"/>
                    <a:lumOff val="40000"/>
                  </a:schemeClr>
                </a:solidFill>
                <a:latin typeface="UKIJ CJK"/>
                <a:cs typeface="UKIJ CJK"/>
              </a:rPr>
              <a:t>弥补药品目录短板</a:t>
            </a:r>
            <a:r>
              <a:rPr sz="1000" spc="30" dirty="0" smtClean="0">
                <a:solidFill>
                  <a:schemeClr val="tx2">
                    <a:lumMod val="60000"/>
                    <a:lumOff val="40000"/>
                  </a:schemeClr>
                </a:solidFill>
                <a:latin typeface="UKIJ CJK"/>
                <a:cs typeface="UKIJ CJK"/>
              </a:rPr>
              <a:t>：</a:t>
            </a:r>
            <a:r>
              <a:rPr lang="zh-CN" altLang="en-US" sz="1000" dirty="0" smtClean="0"/>
              <a:t>米格列醇口崩片弥补原目录内该糖尿病治疗领域药品中口腔崩解片这一新剂型的空白，该剂型无水即可服用能够更好地满足临床实际需求，适合吞咽困难或不配合服药患者，如老年患者、需长期照料患者、精神病患者。</a:t>
            </a:r>
          </a:p>
          <a:p>
            <a:pPr marL="12700" marR="5080">
              <a:lnSpc>
                <a:spcPts val="1630"/>
              </a:lnSpc>
              <a:spcBef>
                <a:spcPts val="120"/>
              </a:spcBef>
            </a:pPr>
            <a:r>
              <a:rPr sz="1000" b="1" spc="30" dirty="0" smtClean="0">
                <a:solidFill>
                  <a:schemeClr val="tx2">
                    <a:lumMod val="60000"/>
                    <a:lumOff val="40000"/>
                  </a:schemeClr>
                </a:solidFill>
                <a:latin typeface="UKIJ CJK"/>
                <a:cs typeface="UKIJ CJK"/>
              </a:rPr>
              <a:t>临床管理难度</a:t>
            </a:r>
            <a:r>
              <a:rPr sz="1000" spc="30" dirty="0" smtClean="0">
                <a:solidFill>
                  <a:schemeClr val="tx2">
                    <a:lumMod val="60000"/>
                    <a:lumOff val="40000"/>
                  </a:schemeClr>
                </a:solidFill>
                <a:latin typeface="UKIJ CJK"/>
                <a:cs typeface="UKIJ CJK"/>
              </a:rPr>
              <a:t>：</a:t>
            </a:r>
            <a:r>
              <a:rPr lang="zh-CN" altLang="en-US" sz="1000" dirty="0" smtClean="0"/>
              <a:t>该药品无水即可服用，患者服药依从性高；服药后低血糖风险低，特别适用于以碳水化合物类食物为主要能量的中国老年糖尿病患者；具有</a:t>
            </a:r>
            <a:r>
              <a:rPr lang="en-US" sz="1000" dirty="0" smtClean="0"/>
              <a:t>25mg</a:t>
            </a:r>
            <a:r>
              <a:rPr lang="zh-CN" altLang="en-US" sz="1000" dirty="0" smtClean="0"/>
              <a:t>和</a:t>
            </a:r>
            <a:r>
              <a:rPr lang="en-US" sz="1000" dirty="0" smtClean="0"/>
              <a:t>50mg</a:t>
            </a:r>
            <a:r>
              <a:rPr lang="zh-CN" altLang="en-US" sz="1000" dirty="0" smtClean="0"/>
              <a:t>两个规格，按照说明书的用法用量，潜在超说明书用药的可能性小。</a:t>
            </a:r>
          </a:p>
          <a:p>
            <a:pPr marL="12700" marR="5080">
              <a:lnSpc>
                <a:spcPts val="1630"/>
              </a:lnSpc>
              <a:spcBef>
                <a:spcPts val="120"/>
              </a:spcBef>
            </a:pPr>
            <a:endParaRPr lang="zh-CN" altLang="en-US" sz="1000" dirty="0" smtClean="0"/>
          </a:p>
          <a:p>
            <a:pPr marL="12700" marR="5080">
              <a:lnSpc>
                <a:spcPts val="1630"/>
              </a:lnSpc>
              <a:spcBef>
                <a:spcPts val="120"/>
              </a:spcBef>
            </a:pPr>
            <a:endParaRPr sz="1000" dirty="0">
              <a:latin typeface="UKIJ CJK"/>
              <a:cs typeface="UKIJ CJK"/>
            </a:endParaRPr>
          </a:p>
        </p:txBody>
      </p:sp>
      <p:sp>
        <p:nvSpPr>
          <p:cNvPr id="13" name="object 13"/>
          <p:cNvSpPr/>
          <p:nvPr/>
        </p:nvSpPr>
        <p:spPr>
          <a:xfrm>
            <a:off x="457200" y="609600"/>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14" name="object 8"/>
          <p:cNvSpPr/>
          <p:nvPr/>
        </p:nvSpPr>
        <p:spPr>
          <a:xfrm>
            <a:off x="1307746" y="1391462"/>
            <a:ext cx="344223" cy="246964"/>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TotalTime>
  <Words>1024</Words>
  <Application>Microsoft Office PowerPoint</Application>
  <PresentationFormat>自定义</PresentationFormat>
  <Paragraphs>40</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Theme</vt:lpstr>
      <vt:lpstr>幻灯片 1</vt:lpstr>
      <vt:lpstr>幻灯片 2</vt:lpstr>
      <vt:lpstr>幻灯片 3</vt:lpstr>
      <vt:lpstr>幻灯片 4</vt:lpstr>
      <vt:lpstr>幻灯片 5</vt:lpstr>
      <vt:lpstr>幻灯片 6</vt:lpstr>
      <vt:lpstr>幻灯片 7</vt:lpstr>
      <vt:lpstr>幻灯片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dc:creator>
  <cp:lastModifiedBy>Admin</cp:lastModifiedBy>
  <cp:revision>39</cp:revision>
  <dcterms:created xsi:type="dcterms:W3CDTF">2022-07-04T00:30:49Z</dcterms:created>
  <dcterms:modified xsi:type="dcterms:W3CDTF">2022-07-12T03:53:00Z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2022-06-29T00:00:00Z</vt:filetime>
  </property>
  <property fmtid="{D5CDD505-2E9C-101B-9397-08002B2CF9AE}" pid="3" name="Creator">
    <vt:lpwstr>Microsoft® PowerPoint® 2019</vt:lpwstr>
  </property>
  <property fmtid="{D5CDD505-2E9C-101B-9397-08002B2CF9AE}" pid="4" name="LastSaved">
    <vt:filetime>2022-07-04T00:00:00Z</vt:filetime>
  </property>
</Properties>
</file>