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75" r:id="rId5"/>
    <p:sldMasterId id="2147483717" r:id="rId6"/>
    <p:sldMasterId id="2147483691" r:id="rId7"/>
    <p:sldMasterId id="2147483723" r:id="rId8"/>
  </p:sldMasterIdLst>
  <p:notesMasterIdLst>
    <p:notesMasterId r:id="rId21"/>
  </p:notesMasterIdLst>
  <p:sldIdLst>
    <p:sldId id="335" r:id="rId9"/>
    <p:sldId id="628" r:id="rId10"/>
    <p:sldId id="343" r:id="rId11"/>
    <p:sldId id="640" r:id="rId12"/>
    <p:sldId id="630" r:id="rId13"/>
    <p:sldId id="636" r:id="rId14"/>
    <p:sldId id="631" r:id="rId15"/>
    <p:sldId id="649" r:id="rId16"/>
    <p:sldId id="652" r:id="rId17"/>
    <p:sldId id="651" r:id="rId18"/>
    <p:sldId id="634" r:id="rId19"/>
    <p:sldId id="654"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845" userDrawn="1">
          <p15:clr>
            <a:srgbClr val="A4A3A4"/>
          </p15:clr>
        </p15:guide>
        <p15:guide id="4" orient="horz" pos="19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66E2"/>
    <a:srgbClr val="FFFFFF"/>
    <a:srgbClr val="132C7B"/>
    <a:srgbClr val="0B1A49"/>
    <a:srgbClr val="021C14"/>
    <a:srgbClr val="102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18" autoAdjust="0"/>
    <p:restoredTop sz="95214" autoAdjust="0"/>
  </p:normalViewPr>
  <p:slideViewPr>
    <p:cSldViewPr snapToGrid="0" showGuides="1">
      <p:cViewPr varScale="1">
        <p:scale>
          <a:sx n="82" d="100"/>
          <a:sy n="82" d="100"/>
        </p:scale>
        <p:origin x="970" y="86"/>
      </p:cViewPr>
      <p:guideLst>
        <p:guide pos="3840"/>
        <p:guide orient="horz" pos="845"/>
        <p:guide orient="horz" pos="1911"/>
      </p:guideLst>
    </p:cSldViewPr>
  </p:slideViewPr>
  <p:notesTextViewPr>
    <p:cViewPr>
      <p:scale>
        <a:sx n="1" d="1"/>
        <a:sy n="1" d="1"/>
      </p:scale>
      <p:origin x="0" y="0"/>
    </p:cViewPr>
  </p:notesTextViewPr>
  <p:sorterViewPr>
    <p:cViewPr varScale="1">
      <p:scale>
        <a:sx n="1" d="1"/>
        <a:sy n="1" d="1"/>
      </p:scale>
      <p:origin x="0" y="-258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5CE69-DA16-40F7-8A60-FCC7CAACE2E5}" type="datetimeFigureOut">
              <a:rPr kumimoji="1" lang="ja-JP" altLang="en-US" smtClean="0"/>
              <a:t>2022/7/12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05457-CAF3-4B08-A8DC-A85CC83BF8BD}" type="slidenum">
              <a:rPr kumimoji="1" lang="ja-JP" altLang="en-US" smtClean="0"/>
              <a:t>‹#›</a:t>
            </a:fld>
            <a:endParaRPr kumimoji="1" lang="ja-JP" altLang="en-US"/>
          </a:p>
        </p:txBody>
      </p:sp>
    </p:spTree>
    <p:extLst>
      <p:ext uri="{BB962C8B-B14F-4D97-AF65-F5344CB8AC3E}">
        <p14:creationId xmlns:p14="http://schemas.microsoft.com/office/powerpoint/2010/main" val="18092294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nal">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913016E-92A9-4000-96FF-593F52C1AD97}"/>
              </a:ext>
            </a:extLst>
          </p:cNvPr>
          <p:cNvSpPr>
            <a:spLocks noGrp="1"/>
          </p:cNvSpPr>
          <p:nvPr>
            <p:ph type="ctrTitle"/>
          </p:nvPr>
        </p:nvSpPr>
        <p:spPr>
          <a:xfrm>
            <a:off x="931425" y="2948940"/>
            <a:ext cx="10852588" cy="640924"/>
          </a:xfrm>
          <a:prstGeom prst="rect">
            <a:avLst/>
          </a:prstGeom>
        </p:spPr>
        <p:txBody>
          <a:bodyPr anchor="b">
            <a:normAutofit/>
          </a:bodyPr>
          <a:lstStyle>
            <a:lvl1pPr algn="l">
              <a:defRPr sz="3400" b="1">
                <a:latin typeface="+mn-ea"/>
                <a:ea typeface="+mn-ea"/>
              </a:defRPr>
            </a:lvl1pPr>
          </a:lstStyle>
          <a:p>
            <a:r>
              <a:rPr kumimoji="1" lang="zh-CN" altLang="en-US"/>
              <a:t>单击此处编辑母版标题样式</a:t>
            </a:r>
            <a:endParaRPr kumimoji="1" lang="ja-JP" altLang="en-US" dirty="0"/>
          </a:p>
        </p:txBody>
      </p:sp>
      <p:sp>
        <p:nvSpPr>
          <p:cNvPr id="7" name="テキスト プレースホルダー 4">
            <a:extLst>
              <a:ext uri="{FF2B5EF4-FFF2-40B4-BE49-F238E27FC236}">
                <a16:creationId xmlns:a16="http://schemas.microsoft.com/office/drawing/2014/main" id="{399BA197-1D2E-446C-9793-338953DA0195}"/>
              </a:ext>
            </a:extLst>
          </p:cNvPr>
          <p:cNvSpPr>
            <a:spLocks noGrp="1"/>
          </p:cNvSpPr>
          <p:nvPr>
            <p:ph type="body" sz="quarter" idx="12"/>
          </p:nvPr>
        </p:nvSpPr>
        <p:spPr>
          <a:xfrm>
            <a:off x="931422" y="5303838"/>
            <a:ext cx="10852588" cy="523875"/>
          </a:xfrm>
        </p:spPr>
        <p:txBody>
          <a:bodyPr>
            <a:noAutofit/>
          </a:bodyPr>
          <a:lstStyle>
            <a:lvl1pPr>
              <a:lnSpc>
                <a:spcPct val="100000"/>
              </a:lnSpc>
              <a:spcBef>
                <a:spcPts val="0"/>
              </a:spcBef>
              <a:defRPr sz="2800" b="1"/>
            </a:lvl1pPr>
            <a:lvl2pPr>
              <a:defRPr b="1"/>
            </a:lvl2pPr>
            <a:lvl3pPr>
              <a:defRPr b="1"/>
            </a:lvl3pPr>
            <a:lvl4pPr>
              <a:defRPr b="1"/>
            </a:lvl4pPr>
            <a:lvl5pPr>
              <a:defRPr b="1"/>
            </a:lvl5pPr>
          </a:lstStyle>
          <a:p>
            <a:pPr lvl="0"/>
            <a:r>
              <a:rPr kumimoji="1" lang="zh-CN" altLang="en-US"/>
              <a:t>单击此处编辑母版文本样式</a:t>
            </a:r>
          </a:p>
        </p:txBody>
      </p:sp>
      <p:sp>
        <p:nvSpPr>
          <p:cNvPr id="8" name="テキスト プレースホルダー 19">
            <a:extLst>
              <a:ext uri="{FF2B5EF4-FFF2-40B4-BE49-F238E27FC236}">
                <a16:creationId xmlns:a16="http://schemas.microsoft.com/office/drawing/2014/main" id="{5485459F-EF2E-4838-9313-5BC719E8C487}"/>
              </a:ext>
            </a:extLst>
          </p:cNvPr>
          <p:cNvSpPr>
            <a:spLocks noGrp="1"/>
          </p:cNvSpPr>
          <p:nvPr>
            <p:ph type="body" sz="quarter" idx="13"/>
          </p:nvPr>
        </p:nvSpPr>
        <p:spPr>
          <a:xfrm>
            <a:off x="931422" y="4308475"/>
            <a:ext cx="10852588" cy="893763"/>
          </a:xfrm>
        </p:spPr>
        <p:txBody>
          <a:bodyPr>
            <a:noAutofit/>
          </a:bodyPr>
          <a:lstStyle>
            <a:lvl1pPr>
              <a:lnSpc>
                <a:spcPct val="100000"/>
              </a:lnSpc>
              <a:spcBef>
                <a:spcPts val="0"/>
              </a:spcBef>
              <a:defRPr/>
            </a:lvl1pPr>
          </a:lstStyle>
          <a:p>
            <a:pPr lvl="0"/>
            <a:r>
              <a:rPr kumimoji="1" lang="zh-CN" altLang="en-US"/>
              <a:t>单击此处编辑母版文本样式</a:t>
            </a:r>
          </a:p>
        </p:txBody>
      </p:sp>
      <p:sp>
        <p:nvSpPr>
          <p:cNvPr id="9" name="テキスト プレースホルダー 21">
            <a:extLst>
              <a:ext uri="{FF2B5EF4-FFF2-40B4-BE49-F238E27FC236}">
                <a16:creationId xmlns:a16="http://schemas.microsoft.com/office/drawing/2014/main" id="{D14E11AD-5AA3-4EE5-898D-EE6461F4CCC3}"/>
              </a:ext>
            </a:extLst>
          </p:cNvPr>
          <p:cNvSpPr>
            <a:spLocks noGrp="1"/>
          </p:cNvSpPr>
          <p:nvPr>
            <p:ph type="body" sz="quarter" idx="14"/>
          </p:nvPr>
        </p:nvSpPr>
        <p:spPr>
          <a:xfrm>
            <a:off x="931422" y="6030913"/>
            <a:ext cx="5897996" cy="335163"/>
          </a:xfrm>
        </p:spPr>
        <p:txBody>
          <a:bodyPr>
            <a:noAutofit/>
          </a:bodyPr>
          <a:lstStyle>
            <a:lvl1pPr>
              <a:lnSpc>
                <a:spcPct val="100000"/>
              </a:lnSpc>
              <a:spcBef>
                <a:spcPts val="0"/>
              </a:spcBef>
              <a:defRPr sz="1800"/>
            </a:lvl1pPr>
          </a:lstStyle>
          <a:p>
            <a:pPr lvl="0"/>
            <a:r>
              <a:rPr kumimoji="1" lang="zh-CN" altLang="en-US"/>
              <a:t>单击此处编辑母版文本样式</a:t>
            </a:r>
          </a:p>
        </p:txBody>
      </p:sp>
      <p:sp>
        <p:nvSpPr>
          <p:cNvPr id="10" name="テキスト ボックス 9">
            <a:extLst>
              <a:ext uri="{FF2B5EF4-FFF2-40B4-BE49-F238E27FC236}">
                <a16:creationId xmlns:a16="http://schemas.microsoft.com/office/drawing/2014/main" id="{D004A8D6-BF0C-4B83-8DD1-F68531C193D6}"/>
              </a:ext>
            </a:extLst>
          </p:cNvPr>
          <p:cNvSpPr txBox="1"/>
          <p:nvPr userDrawn="1"/>
        </p:nvSpPr>
        <p:spPr>
          <a:xfrm>
            <a:off x="407988" y="404813"/>
            <a:ext cx="857393" cy="211203"/>
          </a:xfrm>
          <a:prstGeom prst="rect">
            <a:avLst/>
          </a:prstGeom>
          <a:noFill/>
          <a:ln>
            <a:solidFill>
              <a:schemeClr val="accent6"/>
            </a:solidFill>
          </a:ln>
        </p:spPr>
        <p:txBody>
          <a:bodyPr wrap="square" lIns="0" tIns="36000" rIns="0" bIns="36000" rtlCol="0" anchor="ctr" anchorCtr="0">
            <a:noAutofit/>
          </a:bodyPr>
          <a:lstStyle/>
          <a:p>
            <a:pPr algn="ctr"/>
            <a:r>
              <a:rPr kumimoji="1" lang="en-US" altLang="ja-JP" sz="900" b="0" dirty="0">
                <a:solidFill>
                  <a:schemeClr val="accent6"/>
                </a:solidFill>
                <a:latin typeface="Yu Gothic UI Semibold" panose="020B0700000000000000" pitchFamily="50" charset="-128"/>
                <a:ea typeface="Yu Gothic UI Semibold" panose="020B0700000000000000" pitchFamily="50" charset="-128"/>
              </a:rPr>
              <a:t>INTERNAL</a:t>
            </a:r>
            <a:endParaRPr kumimoji="1" lang="ja-JP" altLang="en-US" sz="900" b="0" dirty="0">
              <a:solidFill>
                <a:schemeClr val="accent6"/>
              </a:solidFill>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411100494"/>
      </p:ext>
    </p:extLst>
  </p:cSld>
  <p:clrMapOvr>
    <a:masterClrMapping/>
  </p:clrMapOvr>
  <p:extLst>
    <p:ext uri="{DCECCB84-F9BA-43D5-87BE-67443E8EF086}">
      <p15:sldGuideLst xmlns:p15="http://schemas.microsoft.com/office/powerpoint/2012/main">
        <p15:guide id="1" orient="horz" pos="255">
          <p15:clr>
            <a:srgbClr val="FBAE40"/>
          </p15:clr>
        </p15:guide>
        <p15:guide id="2" pos="7423">
          <p15:clr>
            <a:srgbClr val="FBAE40"/>
          </p15:clr>
        </p15:guide>
        <p15:guide id="3" pos="6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Title/Sub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988597"/>
            <a:ext cx="11125199" cy="4464591"/>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正方形/長方形 6">
            <a:extLst>
              <a:ext uri="{FF2B5EF4-FFF2-40B4-BE49-F238E27FC236}">
                <a16:creationId xmlns:a16="http://schemas.microsoft.com/office/drawing/2014/main" id="{A1B90F7B-16EE-48BF-86A2-A316687C2B2A}"/>
              </a:ext>
            </a:extLst>
          </p:cNvPr>
          <p:cNvSpPr/>
          <p:nvPr userDrawn="1"/>
        </p:nvSpPr>
        <p:spPr>
          <a:xfrm>
            <a:off x="416221" y="408577"/>
            <a:ext cx="96000" cy="535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12" name="正方形/長方形 11">
            <a:extLst>
              <a:ext uri="{FF2B5EF4-FFF2-40B4-BE49-F238E27FC236}">
                <a16:creationId xmlns:a16="http://schemas.microsoft.com/office/drawing/2014/main" id="{F3667C1E-5E94-46CC-A078-AFCBDC8CA3D1}"/>
              </a:ext>
            </a:extLst>
          </p:cNvPr>
          <p:cNvSpPr/>
          <p:nvPr userDrawn="1"/>
        </p:nvSpPr>
        <p:spPr>
          <a:xfrm>
            <a:off x="416221" y="408587"/>
            <a:ext cx="96000"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テキスト プレースホルダー 14">
            <a:extLst>
              <a:ext uri="{FF2B5EF4-FFF2-40B4-BE49-F238E27FC236}">
                <a16:creationId xmlns:a16="http://schemas.microsoft.com/office/drawing/2014/main" id="{864E7557-1D65-4C6C-9C52-CE845E3BD582}"/>
              </a:ext>
            </a:extLst>
          </p:cNvPr>
          <p:cNvSpPr>
            <a:spLocks noGrp="1"/>
          </p:cNvSpPr>
          <p:nvPr>
            <p:ph type="body" sz="quarter" idx="10"/>
          </p:nvPr>
        </p:nvSpPr>
        <p:spPr>
          <a:xfrm>
            <a:off x="561247" y="408587"/>
            <a:ext cx="9793148" cy="288000"/>
          </a:xfrm>
          <a:prstGeom prst="rect">
            <a:avLst/>
          </a:prstGeom>
        </p:spPr>
        <p:txBody>
          <a:bodyPr anchor="t" anchorCtr="0">
            <a:spAutoFit/>
          </a:bodyPr>
          <a:lstStyle>
            <a:lvl1pPr marL="0" indent="0">
              <a:buNone/>
              <a:defRPr sz="1400" b="1" i="0">
                <a:solidFill>
                  <a:schemeClr val="accent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14" name="テキスト プレースホルダー 14">
            <a:extLst>
              <a:ext uri="{FF2B5EF4-FFF2-40B4-BE49-F238E27FC236}">
                <a16:creationId xmlns:a16="http://schemas.microsoft.com/office/drawing/2014/main" id="{7DDCFCA5-EB62-4C74-8717-C66BE403E19F}"/>
              </a:ext>
            </a:extLst>
          </p:cNvPr>
          <p:cNvSpPr>
            <a:spLocks noGrp="1"/>
          </p:cNvSpPr>
          <p:nvPr>
            <p:ph type="body" sz="quarter" idx="11"/>
          </p:nvPr>
        </p:nvSpPr>
        <p:spPr>
          <a:xfrm>
            <a:off x="561246" y="1268725"/>
            <a:ext cx="9793149" cy="371512"/>
          </a:xfrm>
          <a:prstGeom prst="rect">
            <a:avLst/>
          </a:prstGeom>
        </p:spPr>
        <p:txBody>
          <a:bodyPr anchor="t" anchorCtr="0">
            <a:spAutoFit/>
          </a:bodyPr>
          <a:lstStyle>
            <a:lvl1pPr marL="0" indent="0">
              <a:buNone/>
              <a:defRPr sz="2000" b="1" i="0">
                <a:solidFill>
                  <a:schemeClr val="tx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9" name="タイトル プレースホルダー 1">
            <a:extLst>
              <a:ext uri="{FF2B5EF4-FFF2-40B4-BE49-F238E27FC236}">
                <a16:creationId xmlns:a16="http://schemas.microsoft.com/office/drawing/2014/main" id="{D819366C-AD47-4371-9740-E6D1F6979AD2}"/>
              </a:ext>
            </a:extLst>
          </p:cNvPr>
          <p:cNvSpPr>
            <a:spLocks noGrp="1"/>
          </p:cNvSpPr>
          <p:nvPr>
            <p:ph type="title"/>
          </p:nvPr>
        </p:nvSpPr>
        <p:spPr>
          <a:xfrm>
            <a:off x="532660" y="711406"/>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390830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589102"/>
            <a:ext cx="11125199" cy="4864085"/>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6" name="正方形/長方形 5">
            <a:extLst>
              <a:ext uri="{FF2B5EF4-FFF2-40B4-BE49-F238E27FC236}">
                <a16:creationId xmlns:a16="http://schemas.microsoft.com/office/drawing/2014/main" id="{90970972-F6CF-4EF8-ABF8-DBDDEC4B3FA9}"/>
              </a:ext>
            </a:extLst>
          </p:cNvPr>
          <p:cNvSpPr/>
          <p:nvPr userDrawn="1"/>
        </p:nvSpPr>
        <p:spPr>
          <a:xfrm>
            <a:off x="416221" y="413619"/>
            <a:ext cx="9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テキスト プレースホルダー 14">
            <a:extLst>
              <a:ext uri="{FF2B5EF4-FFF2-40B4-BE49-F238E27FC236}">
                <a16:creationId xmlns:a16="http://schemas.microsoft.com/office/drawing/2014/main" id="{6AB7A440-294F-4C7F-B486-27713B71283F}"/>
              </a:ext>
            </a:extLst>
          </p:cNvPr>
          <p:cNvSpPr>
            <a:spLocks noGrp="1"/>
          </p:cNvSpPr>
          <p:nvPr>
            <p:ph type="body" sz="quarter" idx="10"/>
          </p:nvPr>
        </p:nvSpPr>
        <p:spPr>
          <a:xfrm>
            <a:off x="561247" y="408587"/>
            <a:ext cx="9793148" cy="288000"/>
          </a:xfrm>
          <a:prstGeom prst="rect">
            <a:avLst/>
          </a:prstGeom>
        </p:spPr>
        <p:txBody>
          <a:bodyPr anchor="t" anchorCtr="0">
            <a:spAutoFit/>
          </a:bodyPr>
          <a:lstStyle>
            <a:lvl1pPr marL="0" indent="0">
              <a:buNone/>
              <a:defRPr sz="1400" b="1" i="0">
                <a:solidFill>
                  <a:schemeClr val="accent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9" name="タイトル プレースホルダー 1">
            <a:extLst>
              <a:ext uri="{FF2B5EF4-FFF2-40B4-BE49-F238E27FC236}">
                <a16:creationId xmlns:a16="http://schemas.microsoft.com/office/drawing/2014/main" id="{1667B19F-594B-4999-B126-26B84C59AF7F}"/>
              </a:ext>
            </a:extLst>
          </p:cNvPr>
          <p:cNvSpPr>
            <a:spLocks noGrp="1"/>
          </p:cNvSpPr>
          <p:nvPr>
            <p:ph type="title"/>
          </p:nvPr>
        </p:nvSpPr>
        <p:spPr>
          <a:xfrm>
            <a:off x="532660" y="696587"/>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7078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676399"/>
            <a:ext cx="11125199" cy="4776789"/>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6" name="正方形/長方形 5">
            <a:extLst>
              <a:ext uri="{FF2B5EF4-FFF2-40B4-BE49-F238E27FC236}">
                <a16:creationId xmlns:a16="http://schemas.microsoft.com/office/drawing/2014/main" id="{217C1656-5E87-4AFC-9906-B0D3B78176B4}"/>
              </a:ext>
            </a:extLst>
          </p:cNvPr>
          <p:cNvSpPr/>
          <p:nvPr userDrawn="1"/>
        </p:nvSpPr>
        <p:spPr>
          <a:xfrm>
            <a:off x="416221" y="405999"/>
            <a:ext cx="96000" cy="9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 name="テキスト プレースホルダー 14">
            <a:extLst>
              <a:ext uri="{FF2B5EF4-FFF2-40B4-BE49-F238E27FC236}">
                <a16:creationId xmlns:a16="http://schemas.microsoft.com/office/drawing/2014/main" id="{C86C0BBE-470C-4ED8-B3B5-963D6B9AC67B}"/>
              </a:ext>
            </a:extLst>
          </p:cNvPr>
          <p:cNvSpPr>
            <a:spLocks noGrp="1"/>
          </p:cNvSpPr>
          <p:nvPr>
            <p:ph type="body" sz="quarter" idx="11"/>
          </p:nvPr>
        </p:nvSpPr>
        <p:spPr>
          <a:xfrm>
            <a:off x="561246" y="973801"/>
            <a:ext cx="9790115" cy="371512"/>
          </a:xfrm>
          <a:prstGeom prst="rect">
            <a:avLst/>
          </a:prstGeom>
        </p:spPr>
        <p:txBody>
          <a:bodyPr anchor="t" anchorCtr="0">
            <a:spAutoFit/>
          </a:bodyPr>
          <a:lstStyle>
            <a:lvl1pPr marL="0" indent="0">
              <a:buNone/>
              <a:defRPr sz="2000" b="1" i="0">
                <a:solidFill>
                  <a:schemeClr val="tx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7" name="タイトル プレースホルダー 1">
            <a:extLst>
              <a:ext uri="{FF2B5EF4-FFF2-40B4-BE49-F238E27FC236}">
                <a16:creationId xmlns:a16="http://schemas.microsoft.com/office/drawing/2014/main" id="{50C37AD2-A456-4C8F-979B-AE8D3C1D148C}"/>
              </a:ext>
            </a:extLst>
          </p:cNvPr>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101561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280160"/>
            <a:ext cx="11125199" cy="5173028"/>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正方形/長方形 6">
            <a:extLst>
              <a:ext uri="{FF2B5EF4-FFF2-40B4-BE49-F238E27FC236}">
                <a16:creationId xmlns:a16="http://schemas.microsoft.com/office/drawing/2014/main" id="{A1B90F7B-16EE-48BF-86A2-A316687C2B2A}"/>
              </a:ext>
            </a:extLst>
          </p:cNvPr>
          <p:cNvSpPr/>
          <p:nvPr userDrawn="1"/>
        </p:nvSpPr>
        <p:spPr>
          <a:xfrm>
            <a:off x="416221" y="408577"/>
            <a:ext cx="96000" cy="535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9" name="タイトル プレースホルダー 1">
            <a:extLst>
              <a:ext uri="{FF2B5EF4-FFF2-40B4-BE49-F238E27FC236}">
                <a16:creationId xmlns:a16="http://schemas.microsoft.com/office/drawing/2014/main" id="{9C7C5D73-2B73-45F6-8318-E26885E52565}"/>
              </a:ext>
            </a:extLst>
          </p:cNvPr>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19291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011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Title/Sub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988597"/>
            <a:ext cx="11125199" cy="4464591"/>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正方形/長方形 6">
            <a:extLst>
              <a:ext uri="{FF2B5EF4-FFF2-40B4-BE49-F238E27FC236}">
                <a16:creationId xmlns:a16="http://schemas.microsoft.com/office/drawing/2014/main" id="{A1B90F7B-16EE-48BF-86A2-A316687C2B2A}"/>
              </a:ext>
            </a:extLst>
          </p:cNvPr>
          <p:cNvSpPr/>
          <p:nvPr userDrawn="1"/>
        </p:nvSpPr>
        <p:spPr>
          <a:xfrm>
            <a:off x="416221" y="408577"/>
            <a:ext cx="96000" cy="535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12" name="正方形/長方形 11">
            <a:extLst>
              <a:ext uri="{FF2B5EF4-FFF2-40B4-BE49-F238E27FC236}">
                <a16:creationId xmlns:a16="http://schemas.microsoft.com/office/drawing/2014/main" id="{F3667C1E-5E94-46CC-A078-AFCBDC8CA3D1}"/>
              </a:ext>
            </a:extLst>
          </p:cNvPr>
          <p:cNvSpPr/>
          <p:nvPr userDrawn="1"/>
        </p:nvSpPr>
        <p:spPr>
          <a:xfrm>
            <a:off x="416221" y="408587"/>
            <a:ext cx="96000"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テキスト プレースホルダー 14">
            <a:extLst>
              <a:ext uri="{FF2B5EF4-FFF2-40B4-BE49-F238E27FC236}">
                <a16:creationId xmlns:a16="http://schemas.microsoft.com/office/drawing/2014/main" id="{864E7557-1D65-4C6C-9C52-CE845E3BD582}"/>
              </a:ext>
            </a:extLst>
          </p:cNvPr>
          <p:cNvSpPr>
            <a:spLocks noGrp="1"/>
          </p:cNvSpPr>
          <p:nvPr>
            <p:ph type="body" sz="quarter" idx="10"/>
          </p:nvPr>
        </p:nvSpPr>
        <p:spPr>
          <a:xfrm>
            <a:off x="561247" y="408587"/>
            <a:ext cx="9793148" cy="288000"/>
          </a:xfrm>
          <a:prstGeom prst="rect">
            <a:avLst/>
          </a:prstGeom>
        </p:spPr>
        <p:txBody>
          <a:bodyPr anchor="t" anchorCtr="0">
            <a:spAutoFit/>
          </a:bodyPr>
          <a:lstStyle>
            <a:lvl1pPr marL="0" indent="0">
              <a:buNone/>
              <a:defRPr sz="1400" b="1" i="0">
                <a:solidFill>
                  <a:schemeClr val="accent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14" name="テキスト プレースホルダー 14">
            <a:extLst>
              <a:ext uri="{FF2B5EF4-FFF2-40B4-BE49-F238E27FC236}">
                <a16:creationId xmlns:a16="http://schemas.microsoft.com/office/drawing/2014/main" id="{7DDCFCA5-EB62-4C74-8717-C66BE403E19F}"/>
              </a:ext>
            </a:extLst>
          </p:cNvPr>
          <p:cNvSpPr>
            <a:spLocks noGrp="1"/>
          </p:cNvSpPr>
          <p:nvPr>
            <p:ph type="body" sz="quarter" idx="11"/>
          </p:nvPr>
        </p:nvSpPr>
        <p:spPr>
          <a:xfrm>
            <a:off x="561246" y="1268725"/>
            <a:ext cx="9793149" cy="371512"/>
          </a:xfrm>
          <a:prstGeom prst="rect">
            <a:avLst/>
          </a:prstGeom>
        </p:spPr>
        <p:txBody>
          <a:bodyPr anchor="t" anchorCtr="0">
            <a:spAutoFit/>
          </a:bodyPr>
          <a:lstStyle>
            <a:lvl1pPr marL="0" indent="0">
              <a:buNone/>
              <a:defRPr sz="2000" b="1" i="0">
                <a:solidFill>
                  <a:schemeClr val="tx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9" name="タイトル プレースホルダー 1">
            <a:extLst>
              <a:ext uri="{FF2B5EF4-FFF2-40B4-BE49-F238E27FC236}">
                <a16:creationId xmlns:a16="http://schemas.microsoft.com/office/drawing/2014/main" id="{D819366C-AD47-4371-9740-E6D1F6979AD2}"/>
              </a:ext>
            </a:extLst>
          </p:cNvPr>
          <p:cNvSpPr>
            <a:spLocks noGrp="1"/>
          </p:cNvSpPr>
          <p:nvPr>
            <p:ph type="title"/>
          </p:nvPr>
        </p:nvSpPr>
        <p:spPr>
          <a:xfrm>
            <a:off x="532660" y="711406"/>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5551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589102"/>
            <a:ext cx="11125199" cy="4864085"/>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6" name="正方形/長方形 5">
            <a:extLst>
              <a:ext uri="{FF2B5EF4-FFF2-40B4-BE49-F238E27FC236}">
                <a16:creationId xmlns:a16="http://schemas.microsoft.com/office/drawing/2014/main" id="{90970972-F6CF-4EF8-ABF8-DBDDEC4B3FA9}"/>
              </a:ext>
            </a:extLst>
          </p:cNvPr>
          <p:cNvSpPr/>
          <p:nvPr userDrawn="1"/>
        </p:nvSpPr>
        <p:spPr>
          <a:xfrm>
            <a:off x="416221" y="413619"/>
            <a:ext cx="9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テキスト プレースホルダー 14">
            <a:extLst>
              <a:ext uri="{FF2B5EF4-FFF2-40B4-BE49-F238E27FC236}">
                <a16:creationId xmlns:a16="http://schemas.microsoft.com/office/drawing/2014/main" id="{6AB7A440-294F-4C7F-B486-27713B71283F}"/>
              </a:ext>
            </a:extLst>
          </p:cNvPr>
          <p:cNvSpPr>
            <a:spLocks noGrp="1"/>
          </p:cNvSpPr>
          <p:nvPr>
            <p:ph type="body" sz="quarter" idx="10"/>
          </p:nvPr>
        </p:nvSpPr>
        <p:spPr>
          <a:xfrm>
            <a:off x="561247" y="408587"/>
            <a:ext cx="9793148" cy="288000"/>
          </a:xfrm>
          <a:prstGeom prst="rect">
            <a:avLst/>
          </a:prstGeom>
        </p:spPr>
        <p:txBody>
          <a:bodyPr anchor="t" anchorCtr="0">
            <a:spAutoFit/>
          </a:bodyPr>
          <a:lstStyle>
            <a:lvl1pPr marL="0" indent="0">
              <a:buNone/>
              <a:defRPr sz="1400" b="1" i="0">
                <a:solidFill>
                  <a:schemeClr val="accent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9" name="タイトル プレースホルダー 1">
            <a:extLst>
              <a:ext uri="{FF2B5EF4-FFF2-40B4-BE49-F238E27FC236}">
                <a16:creationId xmlns:a16="http://schemas.microsoft.com/office/drawing/2014/main" id="{1667B19F-594B-4999-B126-26B84C59AF7F}"/>
              </a:ext>
            </a:extLst>
          </p:cNvPr>
          <p:cNvSpPr>
            <a:spLocks noGrp="1"/>
          </p:cNvSpPr>
          <p:nvPr>
            <p:ph type="title"/>
          </p:nvPr>
        </p:nvSpPr>
        <p:spPr>
          <a:xfrm>
            <a:off x="532660" y="696587"/>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3070339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676399"/>
            <a:ext cx="11125199" cy="4776789"/>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6" name="正方形/長方形 5">
            <a:extLst>
              <a:ext uri="{FF2B5EF4-FFF2-40B4-BE49-F238E27FC236}">
                <a16:creationId xmlns:a16="http://schemas.microsoft.com/office/drawing/2014/main" id="{217C1656-5E87-4AFC-9906-B0D3B78176B4}"/>
              </a:ext>
            </a:extLst>
          </p:cNvPr>
          <p:cNvSpPr/>
          <p:nvPr userDrawn="1"/>
        </p:nvSpPr>
        <p:spPr>
          <a:xfrm>
            <a:off x="416221" y="405999"/>
            <a:ext cx="96000" cy="9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 name="テキスト プレースホルダー 14">
            <a:extLst>
              <a:ext uri="{FF2B5EF4-FFF2-40B4-BE49-F238E27FC236}">
                <a16:creationId xmlns:a16="http://schemas.microsoft.com/office/drawing/2014/main" id="{C86C0BBE-470C-4ED8-B3B5-963D6B9AC67B}"/>
              </a:ext>
            </a:extLst>
          </p:cNvPr>
          <p:cNvSpPr>
            <a:spLocks noGrp="1"/>
          </p:cNvSpPr>
          <p:nvPr>
            <p:ph type="body" sz="quarter" idx="11"/>
          </p:nvPr>
        </p:nvSpPr>
        <p:spPr>
          <a:xfrm>
            <a:off x="561246" y="973801"/>
            <a:ext cx="9790115" cy="371512"/>
          </a:xfrm>
          <a:prstGeom prst="rect">
            <a:avLst/>
          </a:prstGeom>
        </p:spPr>
        <p:txBody>
          <a:bodyPr anchor="t" anchorCtr="0">
            <a:spAutoFit/>
          </a:bodyPr>
          <a:lstStyle>
            <a:lvl1pPr marL="0" indent="0">
              <a:buNone/>
              <a:defRPr sz="2000" b="1" i="0">
                <a:solidFill>
                  <a:schemeClr val="tx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7" name="タイトル プレースホルダー 1">
            <a:extLst>
              <a:ext uri="{FF2B5EF4-FFF2-40B4-BE49-F238E27FC236}">
                <a16:creationId xmlns:a16="http://schemas.microsoft.com/office/drawing/2014/main" id="{50C37AD2-A456-4C8F-979B-AE8D3C1D148C}"/>
              </a:ext>
            </a:extLst>
          </p:cNvPr>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983330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280160"/>
            <a:ext cx="11125199" cy="5173028"/>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正方形/長方形 6">
            <a:extLst>
              <a:ext uri="{FF2B5EF4-FFF2-40B4-BE49-F238E27FC236}">
                <a16:creationId xmlns:a16="http://schemas.microsoft.com/office/drawing/2014/main" id="{A1B90F7B-16EE-48BF-86A2-A316687C2B2A}"/>
              </a:ext>
            </a:extLst>
          </p:cNvPr>
          <p:cNvSpPr/>
          <p:nvPr userDrawn="1"/>
        </p:nvSpPr>
        <p:spPr>
          <a:xfrm>
            <a:off x="416221" y="408577"/>
            <a:ext cx="96000" cy="535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9" name="タイトル プレースホルダー 1">
            <a:extLst>
              <a:ext uri="{FF2B5EF4-FFF2-40B4-BE49-F238E27FC236}">
                <a16:creationId xmlns:a16="http://schemas.microsoft.com/office/drawing/2014/main" id="{9C7C5D73-2B73-45F6-8318-E26885E52565}"/>
              </a:ext>
            </a:extLst>
          </p:cNvPr>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2000784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18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idential">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28DCCD4F-132B-4011-839F-E22CBF93D156}"/>
              </a:ext>
            </a:extLst>
          </p:cNvPr>
          <p:cNvSpPr>
            <a:spLocks noGrp="1"/>
          </p:cNvSpPr>
          <p:nvPr>
            <p:ph type="ctrTitle"/>
          </p:nvPr>
        </p:nvSpPr>
        <p:spPr>
          <a:xfrm>
            <a:off x="931425" y="2948940"/>
            <a:ext cx="10812900" cy="640924"/>
          </a:xfrm>
          <a:prstGeom prst="rect">
            <a:avLst/>
          </a:prstGeom>
        </p:spPr>
        <p:txBody>
          <a:bodyPr anchor="b">
            <a:normAutofit/>
          </a:bodyPr>
          <a:lstStyle>
            <a:lvl1pPr algn="l">
              <a:defRPr sz="3400" b="1">
                <a:latin typeface="+mn-ea"/>
                <a:ea typeface="+mn-ea"/>
              </a:defRPr>
            </a:lvl1pPr>
          </a:lstStyle>
          <a:p>
            <a:r>
              <a:rPr kumimoji="1" lang="zh-CN" altLang="en-US"/>
              <a:t>单击此处编辑母版标题样式</a:t>
            </a:r>
            <a:endParaRPr kumimoji="1" lang="ja-JP" altLang="en-US" dirty="0"/>
          </a:p>
        </p:txBody>
      </p:sp>
      <p:sp>
        <p:nvSpPr>
          <p:cNvPr id="7" name="テキスト プレースホルダー 4">
            <a:extLst>
              <a:ext uri="{FF2B5EF4-FFF2-40B4-BE49-F238E27FC236}">
                <a16:creationId xmlns:a16="http://schemas.microsoft.com/office/drawing/2014/main" id="{D633CDF2-C9F2-409B-997A-33E0103DA700}"/>
              </a:ext>
            </a:extLst>
          </p:cNvPr>
          <p:cNvSpPr>
            <a:spLocks noGrp="1"/>
          </p:cNvSpPr>
          <p:nvPr>
            <p:ph type="body" sz="quarter" idx="12"/>
          </p:nvPr>
        </p:nvSpPr>
        <p:spPr>
          <a:xfrm>
            <a:off x="931422" y="5303838"/>
            <a:ext cx="10812900" cy="523875"/>
          </a:xfrm>
        </p:spPr>
        <p:txBody>
          <a:bodyPr>
            <a:noAutofit/>
          </a:bodyPr>
          <a:lstStyle>
            <a:lvl1pPr>
              <a:lnSpc>
                <a:spcPct val="100000"/>
              </a:lnSpc>
              <a:spcBef>
                <a:spcPts val="0"/>
              </a:spcBef>
              <a:defRPr sz="2800" b="1"/>
            </a:lvl1pPr>
            <a:lvl2pPr>
              <a:defRPr b="1"/>
            </a:lvl2pPr>
            <a:lvl3pPr>
              <a:defRPr b="1"/>
            </a:lvl3pPr>
            <a:lvl4pPr>
              <a:defRPr b="1"/>
            </a:lvl4pPr>
            <a:lvl5pPr>
              <a:defRPr b="1"/>
            </a:lvl5pPr>
          </a:lstStyle>
          <a:p>
            <a:pPr lvl="0"/>
            <a:r>
              <a:rPr kumimoji="1" lang="zh-CN" altLang="en-US"/>
              <a:t>单击此处编辑母版文本样式</a:t>
            </a:r>
          </a:p>
        </p:txBody>
      </p:sp>
      <p:sp>
        <p:nvSpPr>
          <p:cNvPr id="8" name="テキスト プレースホルダー 19">
            <a:extLst>
              <a:ext uri="{FF2B5EF4-FFF2-40B4-BE49-F238E27FC236}">
                <a16:creationId xmlns:a16="http://schemas.microsoft.com/office/drawing/2014/main" id="{1CA53C30-6A2E-4221-9E8B-4F9C619D9EE2}"/>
              </a:ext>
            </a:extLst>
          </p:cNvPr>
          <p:cNvSpPr>
            <a:spLocks noGrp="1"/>
          </p:cNvSpPr>
          <p:nvPr>
            <p:ph type="body" sz="quarter" idx="13"/>
          </p:nvPr>
        </p:nvSpPr>
        <p:spPr>
          <a:xfrm>
            <a:off x="931422" y="4308475"/>
            <a:ext cx="10812900" cy="893763"/>
          </a:xfrm>
        </p:spPr>
        <p:txBody>
          <a:bodyPr>
            <a:noAutofit/>
          </a:bodyPr>
          <a:lstStyle>
            <a:lvl1pPr>
              <a:lnSpc>
                <a:spcPct val="100000"/>
              </a:lnSpc>
              <a:spcBef>
                <a:spcPts val="0"/>
              </a:spcBef>
              <a:defRPr/>
            </a:lvl1pPr>
          </a:lstStyle>
          <a:p>
            <a:pPr lvl="0"/>
            <a:r>
              <a:rPr kumimoji="1" lang="zh-CN" altLang="en-US"/>
              <a:t>单击此处编辑母版文本样式</a:t>
            </a:r>
          </a:p>
        </p:txBody>
      </p:sp>
      <p:sp>
        <p:nvSpPr>
          <p:cNvPr id="9" name="テキスト プレースホルダー 21">
            <a:extLst>
              <a:ext uri="{FF2B5EF4-FFF2-40B4-BE49-F238E27FC236}">
                <a16:creationId xmlns:a16="http://schemas.microsoft.com/office/drawing/2014/main" id="{0C95EC99-04F5-448B-B609-A0F4B6CCF633}"/>
              </a:ext>
            </a:extLst>
          </p:cNvPr>
          <p:cNvSpPr>
            <a:spLocks noGrp="1"/>
          </p:cNvSpPr>
          <p:nvPr>
            <p:ph type="body" sz="quarter" idx="14"/>
          </p:nvPr>
        </p:nvSpPr>
        <p:spPr>
          <a:xfrm>
            <a:off x="931422" y="6030913"/>
            <a:ext cx="5897996" cy="335163"/>
          </a:xfrm>
        </p:spPr>
        <p:txBody>
          <a:bodyPr>
            <a:noAutofit/>
          </a:bodyPr>
          <a:lstStyle>
            <a:lvl1pPr>
              <a:lnSpc>
                <a:spcPct val="100000"/>
              </a:lnSpc>
              <a:spcBef>
                <a:spcPts val="0"/>
              </a:spcBef>
              <a:defRPr sz="1800"/>
            </a:lvl1pPr>
          </a:lstStyle>
          <a:p>
            <a:pPr lvl="0"/>
            <a:r>
              <a:rPr kumimoji="1" lang="zh-CN" altLang="en-US"/>
              <a:t>单击此处编辑母版文本样式</a:t>
            </a:r>
          </a:p>
        </p:txBody>
      </p:sp>
      <p:sp>
        <p:nvSpPr>
          <p:cNvPr id="12" name="テキスト ボックス 11">
            <a:extLst>
              <a:ext uri="{FF2B5EF4-FFF2-40B4-BE49-F238E27FC236}">
                <a16:creationId xmlns:a16="http://schemas.microsoft.com/office/drawing/2014/main" id="{8C3C7BAD-9BAE-4178-B312-A01F707FAD51}"/>
              </a:ext>
            </a:extLst>
          </p:cNvPr>
          <p:cNvSpPr txBox="1"/>
          <p:nvPr userDrawn="1"/>
        </p:nvSpPr>
        <p:spPr>
          <a:xfrm>
            <a:off x="407988" y="419513"/>
            <a:ext cx="900000" cy="211203"/>
          </a:xfrm>
          <a:prstGeom prst="rect">
            <a:avLst/>
          </a:prstGeom>
          <a:noFill/>
          <a:ln>
            <a:solidFill>
              <a:schemeClr val="accent6"/>
            </a:solidFill>
          </a:ln>
        </p:spPr>
        <p:txBody>
          <a:bodyPr wrap="square" lIns="0" tIns="36000" rIns="0" bIns="36000" rtlCol="0" anchor="ctr" anchorCtr="0">
            <a:noAutofit/>
          </a:bodyPr>
          <a:lstStyle/>
          <a:p>
            <a:pPr algn="ctr"/>
            <a:r>
              <a:rPr lang="en-US" altLang="ja-JP" sz="900" b="0" dirty="0">
                <a:solidFill>
                  <a:schemeClr val="accent6"/>
                </a:solidFill>
                <a:latin typeface="Yu Gothic UI Semibold" panose="020B0700000000000000" pitchFamily="50" charset="-128"/>
                <a:ea typeface="Yu Gothic UI Semibold" panose="020B0700000000000000" pitchFamily="50" charset="-128"/>
                <a:cs typeface="Calibri" panose="020F0502020204030204" pitchFamily="34" charset="0"/>
              </a:rPr>
              <a:t>CONFIDENTIAL</a:t>
            </a:r>
            <a:endParaRPr kumimoji="1" lang="ja-JP" altLang="en-US" sz="900" b="0" dirty="0">
              <a:solidFill>
                <a:schemeClr val="accent6"/>
              </a:solidFill>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4084006168"/>
      </p:ext>
    </p:extLst>
  </p:cSld>
  <p:clrMapOvr>
    <a:masterClrMapping/>
  </p:clrMapOvr>
  <p:extLst>
    <p:ext uri="{DCECCB84-F9BA-43D5-87BE-67443E8EF086}">
      <p15:sldGuideLst xmlns:p15="http://schemas.microsoft.com/office/powerpoint/2012/main">
        <p15:guide id="1" orient="horz" pos="255">
          <p15:clr>
            <a:srgbClr val="FBAE40"/>
          </p15:clr>
        </p15:guide>
        <p15:guide id="2" pos="742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Title/Sub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988597"/>
            <a:ext cx="11125199" cy="4464591"/>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正方形/長方形 6">
            <a:extLst>
              <a:ext uri="{FF2B5EF4-FFF2-40B4-BE49-F238E27FC236}">
                <a16:creationId xmlns:a16="http://schemas.microsoft.com/office/drawing/2014/main" id="{A1B90F7B-16EE-48BF-86A2-A316687C2B2A}"/>
              </a:ext>
            </a:extLst>
          </p:cNvPr>
          <p:cNvSpPr/>
          <p:nvPr userDrawn="1"/>
        </p:nvSpPr>
        <p:spPr>
          <a:xfrm>
            <a:off x="416221" y="408577"/>
            <a:ext cx="96000" cy="535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12" name="正方形/長方形 11">
            <a:extLst>
              <a:ext uri="{FF2B5EF4-FFF2-40B4-BE49-F238E27FC236}">
                <a16:creationId xmlns:a16="http://schemas.microsoft.com/office/drawing/2014/main" id="{F3667C1E-5E94-46CC-A078-AFCBDC8CA3D1}"/>
              </a:ext>
            </a:extLst>
          </p:cNvPr>
          <p:cNvSpPr/>
          <p:nvPr userDrawn="1"/>
        </p:nvSpPr>
        <p:spPr>
          <a:xfrm>
            <a:off x="416221" y="408587"/>
            <a:ext cx="96000"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テキスト プレースホルダー 14">
            <a:extLst>
              <a:ext uri="{FF2B5EF4-FFF2-40B4-BE49-F238E27FC236}">
                <a16:creationId xmlns:a16="http://schemas.microsoft.com/office/drawing/2014/main" id="{864E7557-1D65-4C6C-9C52-CE845E3BD582}"/>
              </a:ext>
            </a:extLst>
          </p:cNvPr>
          <p:cNvSpPr>
            <a:spLocks noGrp="1"/>
          </p:cNvSpPr>
          <p:nvPr>
            <p:ph type="body" sz="quarter" idx="10"/>
          </p:nvPr>
        </p:nvSpPr>
        <p:spPr>
          <a:xfrm>
            <a:off x="561247" y="408587"/>
            <a:ext cx="9793148" cy="288000"/>
          </a:xfrm>
          <a:prstGeom prst="rect">
            <a:avLst/>
          </a:prstGeom>
        </p:spPr>
        <p:txBody>
          <a:bodyPr anchor="t" anchorCtr="0">
            <a:spAutoFit/>
          </a:bodyPr>
          <a:lstStyle>
            <a:lvl1pPr marL="0" indent="0">
              <a:buNone/>
              <a:defRPr sz="1400" b="1" i="0">
                <a:solidFill>
                  <a:schemeClr val="accent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14" name="テキスト プレースホルダー 14">
            <a:extLst>
              <a:ext uri="{FF2B5EF4-FFF2-40B4-BE49-F238E27FC236}">
                <a16:creationId xmlns:a16="http://schemas.microsoft.com/office/drawing/2014/main" id="{7DDCFCA5-EB62-4C74-8717-C66BE403E19F}"/>
              </a:ext>
            </a:extLst>
          </p:cNvPr>
          <p:cNvSpPr>
            <a:spLocks noGrp="1"/>
          </p:cNvSpPr>
          <p:nvPr>
            <p:ph type="body" sz="quarter" idx="11"/>
          </p:nvPr>
        </p:nvSpPr>
        <p:spPr>
          <a:xfrm>
            <a:off x="561246" y="1268725"/>
            <a:ext cx="9793149" cy="371512"/>
          </a:xfrm>
          <a:prstGeom prst="rect">
            <a:avLst/>
          </a:prstGeom>
        </p:spPr>
        <p:txBody>
          <a:bodyPr anchor="t" anchorCtr="0">
            <a:spAutoFit/>
          </a:bodyPr>
          <a:lstStyle>
            <a:lvl1pPr marL="0" indent="0">
              <a:buNone/>
              <a:defRPr sz="2000" b="1" i="0">
                <a:solidFill>
                  <a:schemeClr val="tx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9" name="タイトル プレースホルダー 1">
            <a:extLst>
              <a:ext uri="{FF2B5EF4-FFF2-40B4-BE49-F238E27FC236}">
                <a16:creationId xmlns:a16="http://schemas.microsoft.com/office/drawing/2014/main" id="{D819366C-AD47-4371-9740-E6D1F6979AD2}"/>
              </a:ext>
            </a:extLst>
          </p:cNvPr>
          <p:cNvSpPr>
            <a:spLocks noGrp="1"/>
          </p:cNvSpPr>
          <p:nvPr>
            <p:ph type="title"/>
          </p:nvPr>
        </p:nvSpPr>
        <p:spPr>
          <a:xfrm>
            <a:off x="532660" y="711406"/>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2739087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589102"/>
            <a:ext cx="11125199" cy="4864085"/>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6" name="正方形/長方形 5">
            <a:extLst>
              <a:ext uri="{FF2B5EF4-FFF2-40B4-BE49-F238E27FC236}">
                <a16:creationId xmlns:a16="http://schemas.microsoft.com/office/drawing/2014/main" id="{90970972-F6CF-4EF8-ABF8-DBDDEC4B3FA9}"/>
              </a:ext>
            </a:extLst>
          </p:cNvPr>
          <p:cNvSpPr/>
          <p:nvPr userDrawn="1"/>
        </p:nvSpPr>
        <p:spPr>
          <a:xfrm>
            <a:off x="416221" y="413619"/>
            <a:ext cx="96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テキスト プレースホルダー 14">
            <a:extLst>
              <a:ext uri="{FF2B5EF4-FFF2-40B4-BE49-F238E27FC236}">
                <a16:creationId xmlns:a16="http://schemas.microsoft.com/office/drawing/2014/main" id="{6AB7A440-294F-4C7F-B486-27713B71283F}"/>
              </a:ext>
            </a:extLst>
          </p:cNvPr>
          <p:cNvSpPr>
            <a:spLocks noGrp="1"/>
          </p:cNvSpPr>
          <p:nvPr>
            <p:ph type="body" sz="quarter" idx="10"/>
          </p:nvPr>
        </p:nvSpPr>
        <p:spPr>
          <a:xfrm>
            <a:off x="561247" y="408587"/>
            <a:ext cx="9793148" cy="288000"/>
          </a:xfrm>
          <a:prstGeom prst="rect">
            <a:avLst/>
          </a:prstGeom>
        </p:spPr>
        <p:txBody>
          <a:bodyPr anchor="t" anchorCtr="0">
            <a:spAutoFit/>
          </a:bodyPr>
          <a:lstStyle>
            <a:lvl1pPr marL="0" indent="0">
              <a:buNone/>
              <a:defRPr sz="1400" b="1" i="0">
                <a:solidFill>
                  <a:schemeClr val="accent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9" name="タイトル プレースホルダー 1">
            <a:extLst>
              <a:ext uri="{FF2B5EF4-FFF2-40B4-BE49-F238E27FC236}">
                <a16:creationId xmlns:a16="http://schemas.microsoft.com/office/drawing/2014/main" id="{1667B19F-594B-4999-B126-26B84C59AF7F}"/>
              </a:ext>
            </a:extLst>
          </p:cNvPr>
          <p:cNvSpPr>
            <a:spLocks noGrp="1"/>
          </p:cNvSpPr>
          <p:nvPr>
            <p:ph type="title"/>
          </p:nvPr>
        </p:nvSpPr>
        <p:spPr>
          <a:xfrm>
            <a:off x="532660" y="696587"/>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754168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676399"/>
            <a:ext cx="11125199" cy="4776789"/>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6" name="正方形/長方形 5">
            <a:extLst>
              <a:ext uri="{FF2B5EF4-FFF2-40B4-BE49-F238E27FC236}">
                <a16:creationId xmlns:a16="http://schemas.microsoft.com/office/drawing/2014/main" id="{217C1656-5E87-4AFC-9906-B0D3B78176B4}"/>
              </a:ext>
            </a:extLst>
          </p:cNvPr>
          <p:cNvSpPr/>
          <p:nvPr userDrawn="1"/>
        </p:nvSpPr>
        <p:spPr>
          <a:xfrm>
            <a:off x="416221" y="405999"/>
            <a:ext cx="96000" cy="9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 name="テキスト プレースホルダー 14">
            <a:extLst>
              <a:ext uri="{FF2B5EF4-FFF2-40B4-BE49-F238E27FC236}">
                <a16:creationId xmlns:a16="http://schemas.microsoft.com/office/drawing/2014/main" id="{C86C0BBE-470C-4ED8-B3B5-963D6B9AC67B}"/>
              </a:ext>
            </a:extLst>
          </p:cNvPr>
          <p:cNvSpPr>
            <a:spLocks noGrp="1"/>
          </p:cNvSpPr>
          <p:nvPr>
            <p:ph type="body" sz="quarter" idx="11"/>
          </p:nvPr>
        </p:nvSpPr>
        <p:spPr>
          <a:xfrm>
            <a:off x="561246" y="973801"/>
            <a:ext cx="9790115" cy="371512"/>
          </a:xfrm>
          <a:prstGeom prst="rect">
            <a:avLst/>
          </a:prstGeom>
        </p:spPr>
        <p:txBody>
          <a:bodyPr anchor="t" anchorCtr="0">
            <a:spAutoFit/>
          </a:bodyPr>
          <a:lstStyle>
            <a:lvl1pPr marL="0" indent="0">
              <a:buNone/>
              <a:defRPr sz="2000" b="1" i="0">
                <a:solidFill>
                  <a:schemeClr val="tx1"/>
                </a:solidFill>
                <a:latin typeface="Yu Gothic" panose="020B0400000000000000" pitchFamily="34" charset="-128"/>
                <a:ea typeface="Yu Gothic" panose="020B0400000000000000" pitchFamily="34" charset="-128"/>
              </a:defRPr>
            </a:lvl1pPr>
          </a:lstStyle>
          <a:p>
            <a:r>
              <a:rPr kumimoji="1" lang="ja-JP" altLang="en-US" dirty="0"/>
              <a:t>マスター テキストの書式設定</a:t>
            </a:r>
          </a:p>
        </p:txBody>
      </p:sp>
      <p:sp>
        <p:nvSpPr>
          <p:cNvPr id="7" name="タイトル プレースホルダー 1">
            <a:extLst>
              <a:ext uri="{FF2B5EF4-FFF2-40B4-BE49-F238E27FC236}">
                <a16:creationId xmlns:a16="http://schemas.microsoft.com/office/drawing/2014/main" id="{50C37AD2-A456-4C8F-979B-AE8D3C1D148C}"/>
              </a:ext>
            </a:extLst>
          </p:cNvPr>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3679951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FEF9EF-E8D6-4191-89C0-5C0717501AD2}"/>
              </a:ext>
            </a:extLst>
          </p:cNvPr>
          <p:cNvSpPr>
            <a:spLocks noGrp="1"/>
          </p:cNvSpPr>
          <p:nvPr>
            <p:ph idx="1"/>
          </p:nvPr>
        </p:nvSpPr>
        <p:spPr>
          <a:xfrm>
            <a:off x="658813" y="1280160"/>
            <a:ext cx="11125199" cy="5173028"/>
          </a:xfrm>
        </p:spPr>
        <p:txBody>
          <a:bodyPr/>
          <a:lstStyle>
            <a:lvl1pPr marL="342900" indent="-342900">
              <a:buFont typeface="Arial" panose="020B0604020202020204" pitchFamily="34" charset="0"/>
              <a:buChar char="•"/>
              <a:defRPr sz="2400" b="1">
                <a:latin typeface="游ゴシック" panose="020B0400000000000000" pitchFamily="50" charset="-128"/>
                <a:ea typeface="游ゴシック" panose="020B0400000000000000" pitchFamily="50" charset="-128"/>
              </a:defRPr>
            </a:lvl1pPr>
            <a:lvl2pPr>
              <a:defRPr sz="2000">
                <a:latin typeface="游ゴシック" panose="020B0400000000000000" pitchFamily="50" charset="-128"/>
                <a:ea typeface="游ゴシック" panose="020B0400000000000000" pitchFamily="50" charset="-128"/>
              </a:defRPr>
            </a:lvl2pPr>
            <a:lvl3pPr>
              <a:defRPr sz="1800">
                <a:latin typeface="游ゴシック" panose="020B0400000000000000" pitchFamily="50" charset="-128"/>
                <a:ea typeface="游ゴシック" panose="020B0400000000000000" pitchFamily="50" charset="-128"/>
              </a:defRPr>
            </a:lvl3pPr>
            <a:lvl4pPr>
              <a:defRPr sz="1600">
                <a:latin typeface="游ゴシック" panose="020B0400000000000000" pitchFamily="50" charset="-128"/>
                <a:ea typeface="游ゴシック" panose="020B0400000000000000" pitchFamily="50" charset="-128"/>
              </a:defRPr>
            </a:lvl4pPr>
            <a:lvl5pPr>
              <a:defRPr sz="1400">
                <a:latin typeface="游ゴシック" panose="020B0400000000000000" pitchFamily="50" charset="-128"/>
                <a:ea typeface="游ゴシック" panose="020B04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正方形/長方形 6">
            <a:extLst>
              <a:ext uri="{FF2B5EF4-FFF2-40B4-BE49-F238E27FC236}">
                <a16:creationId xmlns:a16="http://schemas.microsoft.com/office/drawing/2014/main" id="{A1B90F7B-16EE-48BF-86A2-A316687C2B2A}"/>
              </a:ext>
            </a:extLst>
          </p:cNvPr>
          <p:cNvSpPr/>
          <p:nvPr userDrawn="1"/>
        </p:nvSpPr>
        <p:spPr>
          <a:xfrm>
            <a:off x="416221" y="408577"/>
            <a:ext cx="96000" cy="535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スライド番号プレースホルダー 5">
            <a:extLst>
              <a:ext uri="{FF2B5EF4-FFF2-40B4-BE49-F238E27FC236}">
                <a16:creationId xmlns:a16="http://schemas.microsoft.com/office/drawing/2014/main" id="{32BFB01A-BB6E-4570-8970-E55F7BA2F519}"/>
              </a:ext>
            </a:extLst>
          </p:cNvPr>
          <p:cNvSpPr txBox="1">
            <a:spLocks/>
          </p:cNvSpPr>
          <p:nvPr userDrawn="1"/>
        </p:nvSpPr>
        <p:spPr>
          <a:xfrm>
            <a:off x="11456276" y="6387590"/>
            <a:ext cx="612227" cy="366183"/>
          </a:xfrm>
          <a:prstGeom prst="rect">
            <a:avLst/>
          </a:prstGeom>
        </p:spPr>
        <p:txBody>
          <a:bodyPr vert="horz" lIns="121920" tIns="60960" rIns="121920" bIns="60960" rtlCol="0" anchor="ctr"/>
          <a:lstStyle>
            <a:defPPr>
              <a:defRPr lang="ja-JP"/>
            </a:defPPr>
            <a:lvl1pPr marL="0" algn="r" defTabSz="685800" rtl="0" eaLnBrk="1" latinLnBrk="0" hangingPunct="1">
              <a:defRPr kumimoji="1" sz="12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8826E1CB-F4AD-354C-97F4-8956C5A278D0}" type="slidenum">
              <a:rPr lang="ja-JP" altLang="en-US" sz="1067" smtClean="0">
                <a:solidFill>
                  <a:schemeClr val="tx1"/>
                </a:solidFill>
                <a:latin typeface="Yu Gothic Light" panose="020B0300000000000000" pitchFamily="34" charset="-128"/>
                <a:ea typeface="Yu Gothic Light" panose="020B0300000000000000" pitchFamily="34" charset="-128"/>
              </a:rPr>
              <a:pPr/>
              <a:t>‹#›</a:t>
            </a:fld>
            <a:endParaRPr lang="ja-JP" altLang="en-US" sz="1067" dirty="0">
              <a:solidFill>
                <a:schemeClr val="tx1"/>
              </a:solidFill>
              <a:latin typeface="Yu Gothic Light" panose="020B0300000000000000" pitchFamily="34" charset="-128"/>
              <a:ea typeface="Yu Gothic Light" panose="020B0300000000000000" pitchFamily="34" charset="-128"/>
            </a:endParaRPr>
          </a:p>
        </p:txBody>
      </p:sp>
      <p:sp>
        <p:nvSpPr>
          <p:cNvPr id="9" name="タイトル プレースホルダー 1">
            <a:extLst>
              <a:ext uri="{FF2B5EF4-FFF2-40B4-BE49-F238E27FC236}">
                <a16:creationId xmlns:a16="http://schemas.microsoft.com/office/drawing/2014/main" id="{9C7C5D73-2B73-45F6-8318-E26885E52565}"/>
              </a:ext>
            </a:extLst>
          </p:cNvPr>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Tree>
    <p:extLst>
      <p:ext uri="{BB962C8B-B14F-4D97-AF65-F5344CB8AC3E}">
        <p14:creationId xmlns:p14="http://schemas.microsoft.com/office/powerpoint/2010/main" val="1494254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37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rictly Confidential">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913016E-92A9-4000-96FF-593F52C1AD97}"/>
              </a:ext>
            </a:extLst>
          </p:cNvPr>
          <p:cNvSpPr>
            <a:spLocks noGrp="1"/>
          </p:cNvSpPr>
          <p:nvPr>
            <p:ph type="ctrTitle"/>
          </p:nvPr>
        </p:nvSpPr>
        <p:spPr>
          <a:xfrm>
            <a:off x="931425" y="2948940"/>
            <a:ext cx="10852588" cy="640924"/>
          </a:xfrm>
          <a:prstGeom prst="rect">
            <a:avLst/>
          </a:prstGeom>
        </p:spPr>
        <p:txBody>
          <a:bodyPr anchor="b">
            <a:normAutofit/>
          </a:bodyPr>
          <a:lstStyle>
            <a:lvl1pPr algn="l">
              <a:defRPr sz="3400" b="1">
                <a:latin typeface="+mn-ea"/>
                <a:ea typeface="+mn-ea"/>
              </a:defRPr>
            </a:lvl1pPr>
          </a:lstStyle>
          <a:p>
            <a:r>
              <a:rPr kumimoji="1" lang="zh-CN" altLang="en-US"/>
              <a:t>单击此处编辑母版标题样式</a:t>
            </a:r>
            <a:endParaRPr kumimoji="1" lang="ja-JP" altLang="en-US" dirty="0"/>
          </a:p>
        </p:txBody>
      </p:sp>
      <p:sp>
        <p:nvSpPr>
          <p:cNvPr id="7" name="テキスト プレースホルダー 4">
            <a:extLst>
              <a:ext uri="{FF2B5EF4-FFF2-40B4-BE49-F238E27FC236}">
                <a16:creationId xmlns:a16="http://schemas.microsoft.com/office/drawing/2014/main" id="{399BA197-1D2E-446C-9793-338953DA0195}"/>
              </a:ext>
            </a:extLst>
          </p:cNvPr>
          <p:cNvSpPr>
            <a:spLocks noGrp="1"/>
          </p:cNvSpPr>
          <p:nvPr>
            <p:ph type="body" sz="quarter" idx="12"/>
          </p:nvPr>
        </p:nvSpPr>
        <p:spPr>
          <a:xfrm>
            <a:off x="931422" y="5303838"/>
            <a:ext cx="10852588" cy="523875"/>
          </a:xfrm>
        </p:spPr>
        <p:txBody>
          <a:bodyPr>
            <a:noAutofit/>
          </a:bodyPr>
          <a:lstStyle>
            <a:lvl1pPr>
              <a:lnSpc>
                <a:spcPct val="100000"/>
              </a:lnSpc>
              <a:spcBef>
                <a:spcPts val="0"/>
              </a:spcBef>
              <a:defRPr sz="2800" b="1"/>
            </a:lvl1pPr>
            <a:lvl2pPr>
              <a:defRPr b="1"/>
            </a:lvl2pPr>
            <a:lvl3pPr>
              <a:defRPr b="1"/>
            </a:lvl3pPr>
            <a:lvl4pPr>
              <a:defRPr b="1"/>
            </a:lvl4pPr>
            <a:lvl5pPr>
              <a:defRPr b="1"/>
            </a:lvl5pPr>
          </a:lstStyle>
          <a:p>
            <a:pPr lvl="0"/>
            <a:r>
              <a:rPr kumimoji="1" lang="zh-CN" altLang="en-US"/>
              <a:t>单击此处编辑母版文本样式</a:t>
            </a:r>
          </a:p>
        </p:txBody>
      </p:sp>
      <p:sp>
        <p:nvSpPr>
          <p:cNvPr id="8" name="テキスト プレースホルダー 19">
            <a:extLst>
              <a:ext uri="{FF2B5EF4-FFF2-40B4-BE49-F238E27FC236}">
                <a16:creationId xmlns:a16="http://schemas.microsoft.com/office/drawing/2014/main" id="{5485459F-EF2E-4838-9313-5BC719E8C487}"/>
              </a:ext>
            </a:extLst>
          </p:cNvPr>
          <p:cNvSpPr>
            <a:spLocks noGrp="1"/>
          </p:cNvSpPr>
          <p:nvPr>
            <p:ph type="body" sz="quarter" idx="13"/>
          </p:nvPr>
        </p:nvSpPr>
        <p:spPr>
          <a:xfrm>
            <a:off x="931422" y="4308475"/>
            <a:ext cx="10852588" cy="893763"/>
          </a:xfrm>
        </p:spPr>
        <p:txBody>
          <a:bodyPr>
            <a:noAutofit/>
          </a:bodyPr>
          <a:lstStyle>
            <a:lvl1pPr>
              <a:lnSpc>
                <a:spcPct val="100000"/>
              </a:lnSpc>
              <a:spcBef>
                <a:spcPts val="0"/>
              </a:spcBef>
              <a:defRPr/>
            </a:lvl1pPr>
          </a:lstStyle>
          <a:p>
            <a:pPr lvl="0"/>
            <a:r>
              <a:rPr kumimoji="1" lang="zh-CN" altLang="en-US"/>
              <a:t>单击此处编辑母版文本样式</a:t>
            </a:r>
          </a:p>
        </p:txBody>
      </p:sp>
      <p:sp>
        <p:nvSpPr>
          <p:cNvPr id="9" name="テキスト プレースホルダー 21">
            <a:extLst>
              <a:ext uri="{FF2B5EF4-FFF2-40B4-BE49-F238E27FC236}">
                <a16:creationId xmlns:a16="http://schemas.microsoft.com/office/drawing/2014/main" id="{D14E11AD-5AA3-4EE5-898D-EE6461F4CCC3}"/>
              </a:ext>
            </a:extLst>
          </p:cNvPr>
          <p:cNvSpPr>
            <a:spLocks noGrp="1"/>
          </p:cNvSpPr>
          <p:nvPr>
            <p:ph type="body" sz="quarter" idx="14"/>
          </p:nvPr>
        </p:nvSpPr>
        <p:spPr>
          <a:xfrm>
            <a:off x="931422" y="6030913"/>
            <a:ext cx="5897996" cy="335163"/>
          </a:xfrm>
        </p:spPr>
        <p:txBody>
          <a:bodyPr>
            <a:noAutofit/>
          </a:bodyPr>
          <a:lstStyle>
            <a:lvl1pPr>
              <a:lnSpc>
                <a:spcPct val="100000"/>
              </a:lnSpc>
              <a:spcBef>
                <a:spcPts val="0"/>
              </a:spcBef>
              <a:defRPr sz="1800"/>
            </a:lvl1pPr>
          </a:lstStyle>
          <a:p>
            <a:pPr lvl="0"/>
            <a:r>
              <a:rPr kumimoji="1" lang="zh-CN" altLang="en-US"/>
              <a:t>单击此处编辑母版文本样式</a:t>
            </a:r>
          </a:p>
        </p:txBody>
      </p:sp>
      <p:sp>
        <p:nvSpPr>
          <p:cNvPr id="10" name="テキスト ボックス 9">
            <a:extLst>
              <a:ext uri="{FF2B5EF4-FFF2-40B4-BE49-F238E27FC236}">
                <a16:creationId xmlns:a16="http://schemas.microsoft.com/office/drawing/2014/main" id="{E86188C1-A044-4493-902B-70EB8784D75B}"/>
              </a:ext>
            </a:extLst>
          </p:cNvPr>
          <p:cNvSpPr txBox="1"/>
          <p:nvPr userDrawn="1"/>
        </p:nvSpPr>
        <p:spPr>
          <a:xfrm>
            <a:off x="407988" y="406684"/>
            <a:ext cx="857393" cy="349702"/>
          </a:xfrm>
          <a:prstGeom prst="rect">
            <a:avLst/>
          </a:prstGeom>
          <a:noFill/>
          <a:ln>
            <a:solidFill>
              <a:schemeClr val="accent6"/>
            </a:solidFill>
          </a:ln>
        </p:spPr>
        <p:txBody>
          <a:bodyPr wrap="square" lIns="0" tIns="36000" rIns="0" bIns="36000" rtlCol="0" anchor="ctr" anchorCtr="0">
            <a:spAutoFit/>
          </a:bodyPr>
          <a:lstStyle/>
          <a:p>
            <a:pPr algn="ctr"/>
            <a:r>
              <a:rPr lang="en-US" altLang="ja-JP" sz="900" b="0" dirty="0">
                <a:solidFill>
                  <a:schemeClr val="accent6"/>
                </a:solidFill>
                <a:latin typeface="Yu Gothic UI Semibold" panose="020B0700000000000000" pitchFamily="50" charset="-128"/>
                <a:ea typeface="Yu Gothic UI Semibold" panose="020B0700000000000000" pitchFamily="50" charset="-128"/>
                <a:cs typeface="Calibri" panose="020F0502020204030204" pitchFamily="34" charset="0"/>
              </a:rPr>
              <a:t>STRICTLY CONFIDENTIAL</a:t>
            </a:r>
            <a:endParaRPr kumimoji="1" lang="ja-JP" altLang="en-US" sz="900" b="0" dirty="0">
              <a:solidFill>
                <a:schemeClr val="accent6"/>
              </a:solidFill>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767166041"/>
      </p:ext>
    </p:extLst>
  </p:cSld>
  <p:clrMapOvr>
    <a:masterClrMapping/>
  </p:clrMapOvr>
  <p:extLst>
    <p:ext uri="{DCECCB84-F9BA-43D5-87BE-67443E8EF086}">
      <p15:sldGuideLst xmlns:p15="http://schemas.microsoft.com/office/powerpoint/2012/main">
        <p15:guide id="1" orient="horz" pos="255">
          <p15:clr>
            <a:srgbClr val="FBAE40"/>
          </p15:clr>
        </p15:guide>
        <p15:guide id="2" pos="7423">
          <p15:clr>
            <a:srgbClr val="FBAE40"/>
          </p15:clr>
        </p15:guide>
        <p15:guide id="3" pos="66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blic">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913016E-92A9-4000-96FF-593F52C1AD97}"/>
              </a:ext>
            </a:extLst>
          </p:cNvPr>
          <p:cNvSpPr>
            <a:spLocks noGrp="1"/>
          </p:cNvSpPr>
          <p:nvPr>
            <p:ph type="ctrTitle"/>
          </p:nvPr>
        </p:nvSpPr>
        <p:spPr>
          <a:xfrm>
            <a:off x="931425" y="2948940"/>
            <a:ext cx="10852588" cy="640924"/>
          </a:xfrm>
          <a:prstGeom prst="rect">
            <a:avLst/>
          </a:prstGeom>
        </p:spPr>
        <p:txBody>
          <a:bodyPr anchor="b">
            <a:normAutofit/>
          </a:bodyPr>
          <a:lstStyle>
            <a:lvl1pPr algn="l">
              <a:defRPr sz="3400" b="1">
                <a:latin typeface="+mn-ea"/>
                <a:ea typeface="+mn-ea"/>
              </a:defRPr>
            </a:lvl1pPr>
          </a:lstStyle>
          <a:p>
            <a:r>
              <a:rPr kumimoji="1" lang="zh-CN" altLang="en-US"/>
              <a:t>单击此处编辑母版标题样式</a:t>
            </a:r>
            <a:endParaRPr kumimoji="1" lang="ja-JP" altLang="en-US" dirty="0"/>
          </a:p>
        </p:txBody>
      </p:sp>
      <p:sp>
        <p:nvSpPr>
          <p:cNvPr id="7" name="テキスト プレースホルダー 4">
            <a:extLst>
              <a:ext uri="{FF2B5EF4-FFF2-40B4-BE49-F238E27FC236}">
                <a16:creationId xmlns:a16="http://schemas.microsoft.com/office/drawing/2014/main" id="{399BA197-1D2E-446C-9793-338953DA0195}"/>
              </a:ext>
            </a:extLst>
          </p:cNvPr>
          <p:cNvSpPr>
            <a:spLocks noGrp="1"/>
          </p:cNvSpPr>
          <p:nvPr>
            <p:ph type="body" sz="quarter" idx="12"/>
          </p:nvPr>
        </p:nvSpPr>
        <p:spPr>
          <a:xfrm>
            <a:off x="931422" y="5303838"/>
            <a:ext cx="10852588" cy="523875"/>
          </a:xfrm>
        </p:spPr>
        <p:txBody>
          <a:bodyPr>
            <a:noAutofit/>
          </a:bodyPr>
          <a:lstStyle>
            <a:lvl1pPr>
              <a:lnSpc>
                <a:spcPct val="100000"/>
              </a:lnSpc>
              <a:spcBef>
                <a:spcPts val="0"/>
              </a:spcBef>
              <a:defRPr sz="2800" b="1"/>
            </a:lvl1pPr>
            <a:lvl2pPr>
              <a:defRPr b="1"/>
            </a:lvl2pPr>
            <a:lvl3pPr>
              <a:defRPr b="1"/>
            </a:lvl3pPr>
            <a:lvl4pPr>
              <a:defRPr b="1"/>
            </a:lvl4pPr>
            <a:lvl5pPr>
              <a:defRPr b="1"/>
            </a:lvl5pPr>
          </a:lstStyle>
          <a:p>
            <a:pPr lvl="0"/>
            <a:r>
              <a:rPr kumimoji="1" lang="zh-CN" altLang="en-US"/>
              <a:t>单击此处编辑母版文本样式</a:t>
            </a:r>
          </a:p>
        </p:txBody>
      </p:sp>
      <p:sp>
        <p:nvSpPr>
          <p:cNvPr id="8" name="テキスト プレースホルダー 19">
            <a:extLst>
              <a:ext uri="{FF2B5EF4-FFF2-40B4-BE49-F238E27FC236}">
                <a16:creationId xmlns:a16="http://schemas.microsoft.com/office/drawing/2014/main" id="{5485459F-EF2E-4838-9313-5BC719E8C487}"/>
              </a:ext>
            </a:extLst>
          </p:cNvPr>
          <p:cNvSpPr>
            <a:spLocks noGrp="1"/>
          </p:cNvSpPr>
          <p:nvPr>
            <p:ph type="body" sz="quarter" idx="13"/>
          </p:nvPr>
        </p:nvSpPr>
        <p:spPr>
          <a:xfrm>
            <a:off x="931422" y="4308475"/>
            <a:ext cx="10852588" cy="893763"/>
          </a:xfrm>
        </p:spPr>
        <p:txBody>
          <a:bodyPr>
            <a:noAutofit/>
          </a:bodyPr>
          <a:lstStyle>
            <a:lvl1pPr>
              <a:lnSpc>
                <a:spcPct val="100000"/>
              </a:lnSpc>
              <a:spcBef>
                <a:spcPts val="0"/>
              </a:spcBef>
              <a:defRPr/>
            </a:lvl1pPr>
          </a:lstStyle>
          <a:p>
            <a:pPr lvl="0"/>
            <a:r>
              <a:rPr kumimoji="1" lang="zh-CN" altLang="en-US"/>
              <a:t>单击此处编辑母版文本样式</a:t>
            </a:r>
          </a:p>
        </p:txBody>
      </p:sp>
      <p:sp>
        <p:nvSpPr>
          <p:cNvPr id="9" name="テキスト プレースホルダー 21">
            <a:extLst>
              <a:ext uri="{FF2B5EF4-FFF2-40B4-BE49-F238E27FC236}">
                <a16:creationId xmlns:a16="http://schemas.microsoft.com/office/drawing/2014/main" id="{D14E11AD-5AA3-4EE5-898D-EE6461F4CCC3}"/>
              </a:ext>
            </a:extLst>
          </p:cNvPr>
          <p:cNvSpPr>
            <a:spLocks noGrp="1"/>
          </p:cNvSpPr>
          <p:nvPr>
            <p:ph type="body" sz="quarter" idx="14"/>
          </p:nvPr>
        </p:nvSpPr>
        <p:spPr>
          <a:xfrm>
            <a:off x="931422" y="6030913"/>
            <a:ext cx="5897996" cy="335163"/>
          </a:xfrm>
        </p:spPr>
        <p:txBody>
          <a:bodyPr>
            <a:noAutofit/>
          </a:bodyPr>
          <a:lstStyle>
            <a:lvl1pPr>
              <a:lnSpc>
                <a:spcPct val="100000"/>
              </a:lnSpc>
              <a:spcBef>
                <a:spcPts val="0"/>
              </a:spcBef>
              <a:defRPr sz="1800"/>
            </a:lvl1pPr>
          </a:lstStyle>
          <a:p>
            <a:pPr lvl="0"/>
            <a:r>
              <a:rPr kumimoji="1" lang="zh-CN" altLang="en-US"/>
              <a:t>单击此处编辑母版文本样式</a:t>
            </a:r>
          </a:p>
        </p:txBody>
      </p:sp>
    </p:spTree>
    <p:extLst>
      <p:ext uri="{BB962C8B-B14F-4D97-AF65-F5344CB8AC3E}">
        <p14:creationId xmlns:p14="http://schemas.microsoft.com/office/powerpoint/2010/main" val="2380887753"/>
      </p:ext>
    </p:extLst>
  </p:cSld>
  <p:clrMapOvr>
    <a:masterClrMapping/>
  </p:clrMapOvr>
  <p:extLst>
    <p:ext uri="{DCECCB84-F9BA-43D5-87BE-67443E8EF086}">
      <p15:sldGuideLst xmlns:p15="http://schemas.microsoft.com/office/powerpoint/2012/main">
        <p15:guide id="1" orient="horz" pos="255">
          <p15:clr>
            <a:srgbClr val="FBAE40"/>
          </p15:clr>
        </p15:guide>
        <p15:guide id="2" pos="7423">
          <p15:clr>
            <a:srgbClr val="FBAE40"/>
          </p15:clr>
        </p15:guide>
        <p15:guide id="3" pos="66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9769F8C8-0562-492A-9BC0-77BEDCF39052}"/>
              </a:ext>
            </a:extLst>
          </p:cNvPr>
          <p:cNvSpPr>
            <a:spLocks noGrp="1"/>
          </p:cNvSpPr>
          <p:nvPr>
            <p:ph type="ctrTitle"/>
          </p:nvPr>
        </p:nvSpPr>
        <p:spPr>
          <a:xfrm>
            <a:off x="578012" y="2788076"/>
            <a:ext cx="7679868" cy="640924"/>
          </a:xfrm>
          <a:prstGeom prst="rect">
            <a:avLst/>
          </a:prstGeom>
        </p:spPr>
        <p:txBody>
          <a:bodyPr anchor="b">
            <a:normAutofit/>
          </a:bodyPr>
          <a:lstStyle>
            <a:lvl1pPr algn="l">
              <a:defRPr sz="3400" b="1">
                <a:latin typeface="+mn-ea"/>
                <a:ea typeface="+mn-ea"/>
              </a:defRPr>
            </a:lvl1pPr>
          </a:lstStyle>
          <a:p>
            <a:r>
              <a:rPr kumimoji="1" lang="ja-JP" altLang="en-US" dirty="0"/>
              <a:t>マスター タイトルの書式設定</a:t>
            </a:r>
          </a:p>
        </p:txBody>
      </p:sp>
      <p:sp>
        <p:nvSpPr>
          <p:cNvPr id="7" name="テキスト プレースホルダー 4">
            <a:extLst>
              <a:ext uri="{FF2B5EF4-FFF2-40B4-BE49-F238E27FC236}">
                <a16:creationId xmlns:a16="http://schemas.microsoft.com/office/drawing/2014/main" id="{B079DDD9-C3CE-4B9F-A481-D856ABFBDECA}"/>
              </a:ext>
            </a:extLst>
          </p:cNvPr>
          <p:cNvSpPr>
            <a:spLocks noGrp="1"/>
          </p:cNvSpPr>
          <p:nvPr>
            <p:ph type="body" sz="quarter" idx="12"/>
          </p:nvPr>
        </p:nvSpPr>
        <p:spPr>
          <a:xfrm>
            <a:off x="578012" y="5303838"/>
            <a:ext cx="7679868" cy="523875"/>
          </a:xfrm>
        </p:spPr>
        <p:txBody>
          <a:bodyPr>
            <a:noAutofit/>
          </a:bodyPr>
          <a:lstStyle>
            <a:lvl1pPr>
              <a:lnSpc>
                <a:spcPct val="100000"/>
              </a:lnSpc>
              <a:spcBef>
                <a:spcPts val="0"/>
              </a:spcBef>
              <a:defRPr sz="2800" b="1"/>
            </a:lvl1pPr>
            <a:lvl2pPr>
              <a:defRPr b="1"/>
            </a:lvl2pPr>
            <a:lvl3pPr>
              <a:defRPr b="1"/>
            </a:lvl3pPr>
            <a:lvl4pPr>
              <a:defRPr b="1"/>
            </a:lvl4pPr>
            <a:lvl5pPr>
              <a:defRPr b="1"/>
            </a:lvl5pPr>
          </a:lstStyle>
          <a:p>
            <a:pPr lvl="0"/>
            <a:r>
              <a:rPr kumimoji="1" lang="ja-JP" altLang="en-US" dirty="0"/>
              <a:t>マスター テキストの書式設定</a:t>
            </a:r>
          </a:p>
        </p:txBody>
      </p:sp>
      <p:sp>
        <p:nvSpPr>
          <p:cNvPr id="8" name="テキスト プレースホルダー 19">
            <a:extLst>
              <a:ext uri="{FF2B5EF4-FFF2-40B4-BE49-F238E27FC236}">
                <a16:creationId xmlns:a16="http://schemas.microsoft.com/office/drawing/2014/main" id="{74D621E7-12C1-44DC-BF3D-85F30A8924C9}"/>
              </a:ext>
            </a:extLst>
          </p:cNvPr>
          <p:cNvSpPr>
            <a:spLocks noGrp="1"/>
          </p:cNvSpPr>
          <p:nvPr>
            <p:ph type="body" sz="quarter" idx="13"/>
          </p:nvPr>
        </p:nvSpPr>
        <p:spPr>
          <a:xfrm>
            <a:off x="578012" y="4308475"/>
            <a:ext cx="7679868" cy="893763"/>
          </a:xfrm>
        </p:spPr>
        <p:txBody>
          <a:bodyPr>
            <a:noAutofit/>
          </a:bodyPr>
          <a:lstStyle>
            <a:lvl1pPr>
              <a:lnSpc>
                <a:spcPct val="100000"/>
              </a:lnSpc>
              <a:spcBef>
                <a:spcPts val="0"/>
              </a:spcBef>
              <a:defRPr/>
            </a:lvl1pPr>
          </a:lstStyle>
          <a:p>
            <a:pPr lvl="0"/>
            <a:r>
              <a:rPr kumimoji="1" lang="ja-JP" altLang="en-US" dirty="0"/>
              <a:t>マスター テキストの書式設定</a:t>
            </a:r>
          </a:p>
        </p:txBody>
      </p:sp>
      <p:sp>
        <p:nvSpPr>
          <p:cNvPr id="9" name="テキスト プレースホルダー 21">
            <a:extLst>
              <a:ext uri="{FF2B5EF4-FFF2-40B4-BE49-F238E27FC236}">
                <a16:creationId xmlns:a16="http://schemas.microsoft.com/office/drawing/2014/main" id="{4C743818-DD4F-44D9-9956-97878F24A149}"/>
              </a:ext>
            </a:extLst>
          </p:cNvPr>
          <p:cNvSpPr>
            <a:spLocks noGrp="1"/>
          </p:cNvSpPr>
          <p:nvPr>
            <p:ph type="body" sz="quarter" idx="14"/>
          </p:nvPr>
        </p:nvSpPr>
        <p:spPr>
          <a:xfrm>
            <a:off x="578012" y="6030913"/>
            <a:ext cx="5897996" cy="335163"/>
          </a:xfrm>
        </p:spPr>
        <p:txBody>
          <a:bodyPr>
            <a:noAutofit/>
          </a:bodyPr>
          <a:lstStyle>
            <a:lvl1pPr>
              <a:lnSpc>
                <a:spcPct val="100000"/>
              </a:lnSpc>
              <a:spcBef>
                <a:spcPts val="0"/>
              </a:spcBef>
              <a:defRPr sz="1800"/>
            </a:lvl1pPr>
          </a:lstStyle>
          <a:p>
            <a:pPr lvl="0"/>
            <a:r>
              <a:rPr kumimoji="1" lang="ja-JP" altLang="en-US" dirty="0"/>
              <a:t>マスター テキストの書式設定</a:t>
            </a:r>
          </a:p>
        </p:txBody>
      </p:sp>
    </p:spTree>
    <p:extLst>
      <p:ext uri="{BB962C8B-B14F-4D97-AF65-F5344CB8AC3E}">
        <p14:creationId xmlns:p14="http://schemas.microsoft.com/office/powerpoint/2010/main" val="3848816998"/>
      </p:ext>
    </p:extLst>
  </p:cSld>
  <p:clrMapOvr>
    <a:masterClrMapping/>
  </p:clrMapOvr>
  <p:extLst>
    <p:ext uri="{DCECCB84-F9BA-43D5-87BE-67443E8EF086}">
      <p15:sldGuideLst xmlns:p15="http://schemas.microsoft.com/office/powerpoint/2012/main">
        <p15:guide id="2" pos="7423">
          <p15:clr>
            <a:srgbClr val="FBAE40"/>
          </p15:clr>
        </p15:guide>
        <p15:guide id="4" orient="horz" pos="4065" userDrawn="1">
          <p15:clr>
            <a:srgbClr val="FBAE40"/>
          </p15:clr>
        </p15:guide>
        <p15:guide id="5" pos="43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idential">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6BE99E23-2F9D-4FCB-9050-97F27311D761}"/>
              </a:ext>
            </a:extLst>
          </p:cNvPr>
          <p:cNvSpPr>
            <a:spLocks noGrp="1"/>
          </p:cNvSpPr>
          <p:nvPr>
            <p:ph type="ctrTitle"/>
          </p:nvPr>
        </p:nvSpPr>
        <p:spPr>
          <a:xfrm>
            <a:off x="578012" y="2788076"/>
            <a:ext cx="7689295" cy="640924"/>
          </a:xfrm>
          <a:prstGeom prst="rect">
            <a:avLst/>
          </a:prstGeom>
        </p:spPr>
        <p:txBody>
          <a:bodyPr anchor="b">
            <a:normAutofit/>
          </a:bodyPr>
          <a:lstStyle>
            <a:lvl1pPr algn="l">
              <a:defRPr sz="3400" b="1">
                <a:latin typeface="+mn-ea"/>
                <a:ea typeface="+mn-ea"/>
              </a:defRPr>
            </a:lvl1pPr>
          </a:lstStyle>
          <a:p>
            <a:r>
              <a:rPr kumimoji="1" lang="ja-JP" altLang="en-US" dirty="0"/>
              <a:t>マスター タイトルの書式設定</a:t>
            </a:r>
          </a:p>
        </p:txBody>
      </p:sp>
      <p:sp>
        <p:nvSpPr>
          <p:cNvPr id="8" name="テキスト プレースホルダー 4">
            <a:extLst>
              <a:ext uri="{FF2B5EF4-FFF2-40B4-BE49-F238E27FC236}">
                <a16:creationId xmlns:a16="http://schemas.microsoft.com/office/drawing/2014/main" id="{CD42C4F3-25E5-47B5-996F-760C6F0E573F}"/>
              </a:ext>
            </a:extLst>
          </p:cNvPr>
          <p:cNvSpPr>
            <a:spLocks noGrp="1"/>
          </p:cNvSpPr>
          <p:nvPr>
            <p:ph type="body" sz="quarter" idx="12"/>
          </p:nvPr>
        </p:nvSpPr>
        <p:spPr>
          <a:xfrm>
            <a:off x="578012" y="5303838"/>
            <a:ext cx="7689295" cy="523875"/>
          </a:xfrm>
        </p:spPr>
        <p:txBody>
          <a:bodyPr>
            <a:noAutofit/>
          </a:bodyPr>
          <a:lstStyle>
            <a:lvl1pPr>
              <a:lnSpc>
                <a:spcPct val="100000"/>
              </a:lnSpc>
              <a:spcBef>
                <a:spcPts val="0"/>
              </a:spcBef>
              <a:defRPr sz="2800" b="1"/>
            </a:lvl1pPr>
            <a:lvl2pPr>
              <a:defRPr b="1"/>
            </a:lvl2pPr>
            <a:lvl3pPr>
              <a:defRPr b="1"/>
            </a:lvl3pPr>
            <a:lvl4pPr>
              <a:defRPr b="1"/>
            </a:lvl4pPr>
            <a:lvl5pPr>
              <a:defRPr b="1"/>
            </a:lvl5pPr>
          </a:lstStyle>
          <a:p>
            <a:pPr lvl="0"/>
            <a:r>
              <a:rPr kumimoji="1" lang="ja-JP" altLang="en-US" dirty="0"/>
              <a:t>マスター テキストの書式設定</a:t>
            </a:r>
          </a:p>
        </p:txBody>
      </p:sp>
      <p:sp>
        <p:nvSpPr>
          <p:cNvPr id="9" name="テキスト プレースホルダー 19">
            <a:extLst>
              <a:ext uri="{FF2B5EF4-FFF2-40B4-BE49-F238E27FC236}">
                <a16:creationId xmlns:a16="http://schemas.microsoft.com/office/drawing/2014/main" id="{E7A2FC1A-ACA4-4A4A-9E3A-F4B61F836BAC}"/>
              </a:ext>
            </a:extLst>
          </p:cNvPr>
          <p:cNvSpPr>
            <a:spLocks noGrp="1"/>
          </p:cNvSpPr>
          <p:nvPr>
            <p:ph type="body" sz="quarter" idx="13"/>
          </p:nvPr>
        </p:nvSpPr>
        <p:spPr>
          <a:xfrm>
            <a:off x="578012" y="4308475"/>
            <a:ext cx="7689295" cy="893763"/>
          </a:xfrm>
        </p:spPr>
        <p:txBody>
          <a:bodyPr>
            <a:noAutofit/>
          </a:bodyPr>
          <a:lstStyle>
            <a:lvl1pPr>
              <a:lnSpc>
                <a:spcPct val="100000"/>
              </a:lnSpc>
              <a:spcBef>
                <a:spcPts val="0"/>
              </a:spcBef>
              <a:defRPr/>
            </a:lvl1pPr>
          </a:lstStyle>
          <a:p>
            <a:pPr lvl="0"/>
            <a:r>
              <a:rPr kumimoji="1" lang="ja-JP" altLang="en-US" dirty="0"/>
              <a:t>マスター テキストの書式設定</a:t>
            </a:r>
          </a:p>
        </p:txBody>
      </p:sp>
      <p:sp>
        <p:nvSpPr>
          <p:cNvPr id="10" name="テキスト プレースホルダー 21">
            <a:extLst>
              <a:ext uri="{FF2B5EF4-FFF2-40B4-BE49-F238E27FC236}">
                <a16:creationId xmlns:a16="http://schemas.microsoft.com/office/drawing/2014/main" id="{E70074A7-66A1-4C32-94BD-9C7D8437F04C}"/>
              </a:ext>
            </a:extLst>
          </p:cNvPr>
          <p:cNvSpPr>
            <a:spLocks noGrp="1"/>
          </p:cNvSpPr>
          <p:nvPr>
            <p:ph type="body" sz="quarter" idx="14"/>
          </p:nvPr>
        </p:nvSpPr>
        <p:spPr>
          <a:xfrm>
            <a:off x="578012" y="6030913"/>
            <a:ext cx="5897996" cy="335163"/>
          </a:xfrm>
        </p:spPr>
        <p:txBody>
          <a:bodyPr>
            <a:noAutofit/>
          </a:bodyPr>
          <a:lstStyle>
            <a:lvl1pPr>
              <a:lnSpc>
                <a:spcPct val="100000"/>
              </a:lnSpc>
              <a:spcBef>
                <a:spcPts val="0"/>
              </a:spcBef>
              <a:defRPr sz="1800"/>
            </a:lvl1pPr>
          </a:lstStyle>
          <a:p>
            <a:pPr lvl="0"/>
            <a:r>
              <a:rPr kumimoji="1" lang="ja-JP" altLang="en-US" dirty="0"/>
              <a:t>マスター テキストの書式設定</a:t>
            </a:r>
          </a:p>
        </p:txBody>
      </p:sp>
      <p:sp>
        <p:nvSpPr>
          <p:cNvPr id="13" name="テキスト ボックス 12">
            <a:extLst>
              <a:ext uri="{FF2B5EF4-FFF2-40B4-BE49-F238E27FC236}">
                <a16:creationId xmlns:a16="http://schemas.microsoft.com/office/drawing/2014/main" id="{CAF09843-B160-4F29-BA73-33C6E2F52621}"/>
              </a:ext>
            </a:extLst>
          </p:cNvPr>
          <p:cNvSpPr txBox="1"/>
          <p:nvPr userDrawn="1"/>
        </p:nvSpPr>
        <p:spPr>
          <a:xfrm>
            <a:off x="357188" y="1032365"/>
            <a:ext cx="900000" cy="211203"/>
          </a:xfrm>
          <a:prstGeom prst="rect">
            <a:avLst/>
          </a:prstGeom>
          <a:noFill/>
          <a:ln>
            <a:solidFill>
              <a:schemeClr val="accent6"/>
            </a:solidFill>
          </a:ln>
        </p:spPr>
        <p:txBody>
          <a:bodyPr wrap="square" lIns="0" tIns="36000" rIns="0" bIns="36000" rtlCol="0" anchor="ctr" anchorCtr="0">
            <a:noAutofit/>
          </a:bodyPr>
          <a:lstStyle/>
          <a:p>
            <a:pPr algn="ctr"/>
            <a:r>
              <a:rPr lang="en-US" altLang="ja-JP" sz="900" b="0" dirty="0">
                <a:solidFill>
                  <a:schemeClr val="accent6"/>
                </a:solidFill>
                <a:latin typeface="Yu Gothic UI Semibold" panose="020B0700000000000000" pitchFamily="50" charset="-128"/>
                <a:ea typeface="Yu Gothic UI Semibold" panose="020B0700000000000000" pitchFamily="50" charset="-128"/>
                <a:cs typeface="Calibri" panose="020F0502020204030204" pitchFamily="34" charset="0"/>
              </a:rPr>
              <a:t>CONFIDENTIAL</a:t>
            </a:r>
            <a:endParaRPr kumimoji="1" lang="ja-JP" altLang="en-US" sz="900" b="0" dirty="0">
              <a:solidFill>
                <a:schemeClr val="accent6"/>
              </a:solidFill>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015369205"/>
      </p:ext>
    </p:extLst>
  </p:cSld>
  <p:clrMapOvr>
    <a:masterClrMapping/>
  </p:clrMapOvr>
  <p:extLst>
    <p:ext uri="{DCECCB84-F9BA-43D5-87BE-67443E8EF086}">
      <p15:sldGuideLst xmlns:p15="http://schemas.microsoft.com/office/powerpoint/2012/main">
        <p15:guide id="1" orient="horz" pos="255">
          <p15:clr>
            <a:srgbClr val="FBAE40"/>
          </p15:clr>
        </p15:guide>
        <p15:guide id="2" pos="7423">
          <p15:clr>
            <a:srgbClr val="FBAE40"/>
          </p15:clr>
        </p15:guide>
        <p15:guide id="3" pos="257">
          <p15:clr>
            <a:srgbClr val="FBAE40"/>
          </p15:clr>
        </p15:guide>
        <p15:guide id="4" orient="horz" pos="4065">
          <p15:clr>
            <a:srgbClr val="FBAE40"/>
          </p15:clr>
        </p15:guide>
        <p15:guide id="5" orient="horz" pos="2160">
          <p15:clr>
            <a:srgbClr val="FBAE40"/>
          </p15:clr>
        </p15:guide>
        <p15:guide id="6" pos="4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ictly Confidential">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9769F8C8-0562-492A-9BC0-77BEDCF39052}"/>
              </a:ext>
            </a:extLst>
          </p:cNvPr>
          <p:cNvSpPr>
            <a:spLocks noGrp="1"/>
          </p:cNvSpPr>
          <p:nvPr>
            <p:ph type="ctrTitle"/>
          </p:nvPr>
        </p:nvSpPr>
        <p:spPr>
          <a:xfrm>
            <a:off x="578012" y="2788076"/>
            <a:ext cx="7679868" cy="640924"/>
          </a:xfrm>
          <a:prstGeom prst="rect">
            <a:avLst/>
          </a:prstGeom>
        </p:spPr>
        <p:txBody>
          <a:bodyPr anchor="b">
            <a:normAutofit/>
          </a:bodyPr>
          <a:lstStyle>
            <a:lvl1pPr algn="l">
              <a:defRPr sz="3400" b="1">
                <a:latin typeface="+mn-ea"/>
                <a:ea typeface="+mn-ea"/>
              </a:defRPr>
            </a:lvl1pPr>
          </a:lstStyle>
          <a:p>
            <a:r>
              <a:rPr kumimoji="1" lang="ja-JP" altLang="en-US" dirty="0"/>
              <a:t>マスター タイトルの書式設定</a:t>
            </a:r>
          </a:p>
        </p:txBody>
      </p:sp>
      <p:sp>
        <p:nvSpPr>
          <p:cNvPr id="7" name="テキスト プレースホルダー 4">
            <a:extLst>
              <a:ext uri="{FF2B5EF4-FFF2-40B4-BE49-F238E27FC236}">
                <a16:creationId xmlns:a16="http://schemas.microsoft.com/office/drawing/2014/main" id="{B079DDD9-C3CE-4B9F-A481-D856ABFBDECA}"/>
              </a:ext>
            </a:extLst>
          </p:cNvPr>
          <p:cNvSpPr>
            <a:spLocks noGrp="1"/>
          </p:cNvSpPr>
          <p:nvPr>
            <p:ph type="body" sz="quarter" idx="12"/>
          </p:nvPr>
        </p:nvSpPr>
        <p:spPr>
          <a:xfrm>
            <a:off x="578012" y="5303838"/>
            <a:ext cx="7679868" cy="523875"/>
          </a:xfrm>
        </p:spPr>
        <p:txBody>
          <a:bodyPr>
            <a:noAutofit/>
          </a:bodyPr>
          <a:lstStyle>
            <a:lvl1pPr>
              <a:lnSpc>
                <a:spcPct val="100000"/>
              </a:lnSpc>
              <a:spcBef>
                <a:spcPts val="0"/>
              </a:spcBef>
              <a:defRPr sz="2800" b="1"/>
            </a:lvl1pPr>
            <a:lvl2pPr>
              <a:defRPr b="1"/>
            </a:lvl2pPr>
            <a:lvl3pPr>
              <a:defRPr b="1"/>
            </a:lvl3pPr>
            <a:lvl4pPr>
              <a:defRPr b="1"/>
            </a:lvl4pPr>
            <a:lvl5pPr>
              <a:defRPr b="1"/>
            </a:lvl5pPr>
          </a:lstStyle>
          <a:p>
            <a:pPr lvl="0"/>
            <a:r>
              <a:rPr kumimoji="1" lang="ja-JP" altLang="en-US" dirty="0"/>
              <a:t>マスター テキストの書式設定</a:t>
            </a:r>
          </a:p>
        </p:txBody>
      </p:sp>
      <p:sp>
        <p:nvSpPr>
          <p:cNvPr id="8" name="テキスト プレースホルダー 19">
            <a:extLst>
              <a:ext uri="{FF2B5EF4-FFF2-40B4-BE49-F238E27FC236}">
                <a16:creationId xmlns:a16="http://schemas.microsoft.com/office/drawing/2014/main" id="{74D621E7-12C1-44DC-BF3D-85F30A8924C9}"/>
              </a:ext>
            </a:extLst>
          </p:cNvPr>
          <p:cNvSpPr>
            <a:spLocks noGrp="1"/>
          </p:cNvSpPr>
          <p:nvPr>
            <p:ph type="body" sz="quarter" idx="13"/>
          </p:nvPr>
        </p:nvSpPr>
        <p:spPr>
          <a:xfrm>
            <a:off x="578012" y="4308475"/>
            <a:ext cx="7679868" cy="893763"/>
          </a:xfrm>
        </p:spPr>
        <p:txBody>
          <a:bodyPr>
            <a:noAutofit/>
          </a:bodyPr>
          <a:lstStyle>
            <a:lvl1pPr>
              <a:lnSpc>
                <a:spcPct val="100000"/>
              </a:lnSpc>
              <a:spcBef>
                <a:spcPts val="0"/>
              </a:spcBef>
              <a:defRPr/>
            </a:lvl1pPr>
          </a:lstStyle>
          <a:p>
            <a:pPr lvl="0"/>
            <a:r>
              <a:rPr kumimoji="1" lang="ja-JP" altLang="en-US" dirty="0"/>
              <a:t>マスター テキストの書式設定</a:t>
            </a:r>
          </a:p>
        </p:txBody>
      </p:sp>
      <p:sp>
        <p:nvSpPr>
          <p:cNvPr id="9" name="テキスト プレースホルダー 21">
            <a:extLst>
              <a:ext uri="{FF2B5EF4-FFF2-40B4-BE49-F238E27FC236}">
                <a16:creationId xmlns:a16="http://schemas.microsoft.com/office/drawing/2014/main" id="{4C743818-DD4F-44D9-9956-97878F24A149}"/>
              </a:ext>
            </a:extLst>
          </p:cNvPr>
          <p:cNvSpPr>
            <a:spLocks noGrp="1"/>
          </p:cNvSpPr>
          <p:nvPr>
            <p:ph type="body" sz="quarter" idx="14"/>
          </p:nvPr>
        </p:nvSpPr>
        <p:spPr>
          <a:xfrm>
            <a:off x="578012" y="6030913"/>
            <a:ext cx="5897996" cy="335163"/>
          </a:xfrm>
        </p:spPr>
        <p:txBody>
          <a:bodyPr>
            <a:noAutofit/>
          </a:bodyPr>
          <a:lstStyle>
            <a:lvl1pPr>
              <a:lnSpc>
                <a:spcPct val="100000"/>
              </a:lnSpc>
              <a:spcBef>
                <a:spcPts val="0"/>
              </a:spcBef>
              <a:defRPr sz="1800"/>
            </a:lvl1pPr>
          </a:lstStyle>
          <a:p>
            <a:pPr lvl="0"/>
            <a:r>
              <a:rPr kumimoji="1" lang="ja-JP" altLang="en-US" dirty="0"/>
              <a:t>マスター テキストの書式設定</a:t>
            </a:r>
          </a:p>
        </p:txBody>
      </p:sp>
      <p:sp>
        <p:nvSpPr>
          <p:cNvPr id="10" name="テキスト ボックス 9">
            <a:extLst>
              <a:ext uri="{FF2B5EF4-FFF2-40B4-BE49-F238E27FC236}">
                <a16:creationId xmlns:a16="http://schemas.microsoft.com/office/drawing/2014/main" id="{BD018E56-DF30-472E-87FE-F9D1B17E3449}"/>
              </a:ext>
            </a:extLst>
          </p:cNvPr>
          <p:cNvSpPr txBox="1"/>
          <p:nvPr userDrawn="1"/>
        </p:nvSpPr>
        <p:spPr>
          <a:xfrm>
            <a:off x="407988" y="1030287"/>
            <a:ext cx="857393" cy="349702"/>
          </a:xfrm>
          <a:prstGeom prst="rect">
            <a:avLst/>
          </a:prstGeom>
          <a:noFill/>
          <a:ln>
            <a:solidFill>
              <a:schemeClr val="accent6"/>
            </a:solidFill>
          </a:ln>
        </p:spPr>
        <p:txBody>
          <a:bodyPr wrap="square" lIns="0" tIns="36000" rIns="0" bIns="36000" rtlCol="0" anchor="ctr" anchorCtr="0">
            <a:spAutoFit/>
          </a:bodyPr>
          <a:lstStyle/>
          <a:p>
            <a:pPr algn="ctr"/>
            <a:r>
              <a:rPr lang="en-US" altLang="ja-JP" sz="900" b="0" dirty="0">
                <a:solidFill>
                  <a:schemeClr val="accent6"/>
                </a:solidFill>
                <a:latin typeface="Yu Gothic UI Semibold" panose="020B0700000000000000" pitchFamily="50" charset="-128"/>
                <a:ea typeface="Yu Gothic UI Semibold" panose="020B0700000000000000" pitchFamily="50" charset="-128"/>
                <a:cs typeface="Calibri" panose="020F0502020204030204" pitchFamily="34" charset="0"/>
              </a:rPr>
              <a:t>STRICTLY CONFIDENTIAL</a:t>
            </a:r>
            <a:endParaRPr kumimoji="1" lang="ja-JP" altLang="en-US" sz="900" b="0" dirty="0">
              <a:solidFill>
                <a:schemeClr val="accent6"/>
              </a:solidFill>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3443898023"/>
      </p:ext>
    </p:extLst>
  </p:cSld>
  <p:clrMapOvr>
    <a:masterClrMapping/>
  </p:clrMapOvr>
  <p:extLst>
    <p:ext uri="{DCECCB84-F9BA-43D5-87BE-67443E8EF086}">
      <p15:sldGuideLst xmlns:p15="http://schemas.microsoft.com/office/powerpoint/2012/main">
        <p15:guide id="2" pos="7423">
          <p15:clr>
            <a:srgbClr val="FBAE40"/>
          </p15:clr>
        </p15:guide>
        <p15:guide id="4" orient="horz" pos="4065">
          <p15:clr>
            <a:srgbClr val="FBAE40"/>
          </p15:clr>
        </p15:guide>
        <p15:guide id="5"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blic">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9769F8C8-0562-492A-9BC0-77BEDCF39052}"/>
              </a:ext>
            </a:extLst>
          </p:cNvPr>
          <p:cNvSpPr>
            <a:spLocks noGrp="1"/>
          </p:cNvSpPr>
          <p:nvPr>
            <p:ph type="ctrTitle"/>
          </p:nvPr>
        </p:nvSpPr>
        <p:spPr>
          <a:xfrm>
            <a:off x="578012" y="2788076"/>
            <a:ext cx="7679868" cy="640924"/>
          </a:xfrm>
          <a:prstGeom prst="rect">
            <a:avLst/>
          </a:prstGeom>
        </p:spPr>
        <p:txBody>
          <a:bodyPr anchor="b">
            <a:normAutofit/>
          </a:bodyPr>
          <a:lstStyle>
            <a:lvl1pPr algn="l">
              <a:defRPr sz="3400" b="1">
                <a:latin typeface="+mn-ea"/>
                <a:ea typeface="+mn-ea"/>
              </a:defRPr>
            </a:lvl1pPr>
          </a:lstStyle>
          <a:p>
            <a:r>
              <a:rPr kumimoji="1" lang="ja-JP" altLang="en-US" dirty="0"/>
              <a:t>マスター タイトルの書式設定</a:t>
            </a:r>
          </a:p>
        </p:txBody>
      </p:sp>
      <p:sp>
        <p:nvSpPr>
          <p:cNvPr id="7" name="テキスト プレースホルダー 4">
            <a:extLst>
              <a:ext uri="{FF2B5EF4-FFF2-40B4-BE49-F238E27FC236}">
                <a16:creationId xmlns:a16="http://schemas.microsoft.com/office/drawing/2014/main" id="{B079DDD9-C3CE-4B9F-A481-D856ABFBDECA}"/>
              </a:ext>
            </a:extLst>
          </p:cNvPr>
          <p:cNvSpPr>
            <a:spLocks noGrp="1"/>
          </p:cNvSpPr>
          <p:nvPr>
            <p:ph type="body" sz="quarter" idx="12"/>
          </p:nvPr>
        </p:nvSpPr>
        <p:spPr>
          <a:xfrm>
            <a:off x="578012" y="5303838"/>
            <a:ext cx="7679868" cy="523875"/>
          </a:xfrm>
        </p:spPr>
        <p:txBody>
          <a:bodyPr>
            <a:noAutofit/>
          </a:bodyPr>
          <a:lstStyle>
            <a:lvl1pPr>
              <a:lnSpc>
                <a:spcPct val="100000"/>
              </a:lnSpc>
              <a:spcBef>
                <a:spcPts val="0"/>
              </a:spcBef>
              <a:defRPr sz="2800" b="1"/>
            </a:lvl1pPr>
            <a:lvl2pPr>
              <a:defRPr b="1"/>
            </a:lvl2pPr>
            <a:lvl3pPr>
              <a:defRPr b="1"/>
            </a:lvl3pPr>
            <a:lvl4pPr>
              <a:defRPr b="1"/>
            </a:lvl4pPr>
            <a:lvl5pPr>
              <a:defRPr b="1"/>
            </a:lvl5pPr>
          </a:lstStyle>
          <a:p>
            <a:pPr lvl="0"/>
            <a:r>
              <a:rPr kumimoji="1" lang="ja-JP" altLang="en-US" dirty="0"/>
              <a:t>マスター テキストの書式設定</a:t>
            </a:r>
          </a:p>
        </p:txBody>
      </p:sp>
      <p:sp>
        <p:nvSpPr>
          <p:cNvPr id="8" name="テキスト プレースホルダー 19">
            <a:extLst>
              <a:ext uri="{FF2B5EF4-FFF2-40B4-BE49-F238E27FC236}">
                <a16:creationId xmlns:a16="http://schemas.microsoft.com/office/drawing/2014/main" id="{74D621E7-12C1-44DC-BF3D-85F30A8924C9}"/>
              </a:ext>
            </a:extLst>
          </p:cNvPr>
          <p:cNvSpPr>
            <a:spLocks noGrp="1"/>
          </p:cNvSpPr>
          <p:nvPr>
            <p:ph type="body" sz="quarter" idx="13"/>
          </p:nvPr>
        </p:nvSpPr>
        <p:spPr>
          <a:xfrm>
            <a:off x="578012" y="4308475"/>
            <a:ext cx="7679868" cy="893763"/>
          </a:xfrm>
        </p:spPr>
        <p:txBody>
          <a:bodyPr>
            <a:noAutofit/>
          </a:bodyPr>
          <a:lstStyle>
            <a:lvl1pPr>
              <a:lnSpc>
                <a:spcPct val="100000"/>
              </a:lnSpc>
              <a:spcBef>
                <a:spcPts val="0"/>
              </a:spcBef>
              <a:defRPr/>
            </a:lvl1pPr>
          </a:lstStyle>
          <a:p>
            <a:pPr lvl="0"/>
            <a:r>
              <a:rPr kumimoji="1" lang="ja-JP" altLang="en-US" dirty="0"/>
              <a:t>マスター テキストの書式設定</a:t>
            </a:r>
          </a:p>
        </p:txBody>
      </p:sp>
      <p:sp>
        <p:nvSpPr>
          <p:cNvPr id="9" name="テキスト プレースホルダー 21">
            <a:extLst>
              <a:ext uri="{FF2B5EF4-FFF2-40B4-BE49-F238E27FC236}">
                <a16:creationId xmlns:a16="http://schemas.microsoft.com/office/drawing/2014/main" id="{4C743818-DD4F-44D9-9956-97878F24A149}"/>
              </a:ext>
            </a:extLst>
          </p:cNvPr>
          <p:cNvSpPr>
            <a:spLocks noGrp="1"/>
          </p:cNvSpPr>
          <p:nvPr>
            <p:ph type="body" sz="quarter" idx="14"/>
          </p:nvPr>
        </p:nvSpPr>
        <p:spPr>
          <a:xfrm>
            <a:off x="578012" y="6030913"/>
            <a:ext cx="5897996" cy="335163"/>
          </a:xfrm>
        </p:spPr>
        <p:txBody>
          <a:bodyPr>
            <a:noAutofit/>
          </a:bodyPr>
          <a:lstStyle>
            <a:lvl1pPr>
              <a:lnSpc>
                <a:spcPct val="100000"/>
              </a:lnSpc>
              <a:spcBef>
                <a:spcPts val="0"/>
              </a:spcBef>
              <a:defRPr sz="1800"/>
            </a:lvl1pPr>
          </a:lstStyle>
          <a:p>
            <a:pPr lvl="0"/>
            <a:r>
              <a:rPr kumimoji="1" lang="ja-JP" altLang="en-US" dirty="0"/>
              <a:t>マスター テキストの書式設定</a:t>
            </a:r>
          </a:p>
        </p:txBody>
      </p:sp>
    </p:spTree>
    <p:extLst>
      <p:ext uri="{BB962C8B-B14F-4D97-AF65-F5344CB8AC3E}">
        <p14:creationId xmlns:p14="http://schemas.microsoft.com/office/powerpoint/2010/main" val="3322091260"/>
      </p:ext>
    </p:extLst>
  </p:cSld>
  <p:clrMapOvr>
    <a:masterClrMapping/>
  </p:clrMapOvr>
  <p:extLst>
    <p:ext uri="{DCECCB84-F9BA-43D5-87BE-67443E8EF086}">
      <p15:sldGuideLst xmlns:p15="http://schemas.microsoft.com/office/powerpoint/2012/main">
        <p15:guide id="2" pos="7423">
          <p15:clr>
            <a:srgbClr val="FBAE40"/>
          </p15:clr>
        </p15:guide>
        <p15:guide id="4" orient="horz" pos="4065">
          <p15:clr>
            <a:srgbClr val="FBAE40"/>
          </p15:clr>
        </p15:guide>
        <p15:guide id="5"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ubtitle-2">
    <p:bg>
      <p:bgPr>
        <a:solidFill>
          <a:schemeClr val="bg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C753242D-928A-4B2A-A937-BA1C8B50313B}"/>
              </a:ext>
            </a:extLst>
          </p:cNvPr>
          <p:cNvGraphicFramePr>
            <a:graphicFrameLocks noChangeAspect="1"/>
          </p:cNvGraphicFramePr>
          <p:nvPr userDrawn="1">
            <p:custDataLst>
              <p:tags r:id="rId2"/>
            </p:custDataLst>
            <p:extLst>
              <p:ext uri="{D42A27DB-BD31-4B8C-83A1-F6EECF244321}">
                <p14:modId xmlns:p14="http://schemas.microsoft.com/office/powerpoint/2010/main" val="42801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8" name="think-cell Slide" r:id="rId5" imgW="395" imgH="396" progId="TCLayout.ActiveDocument.1">
                  <p:embed/>
                </p:oleObj>
              </mc:Choice>
              <mc:Fallback>
                <p:oleObj name="think-cell Slide" r:id="rId5" imgW="395" imgH="396" progId="TCLayout.ActiveDocument.1">
                  <p:embed/>
                  <p:pic>
                    <p:nvPicPr>
                      <p:cNvPr id="6" name="对象 5" hidden="1">
                        <a:extLst>
                          <a:ext uri="{FF2B5EF4-FFF2-40B4-BE49-F238E27FC236}">
                            <a16:creationId xmlns:a16="http://schemas.microsoft.com/office/drawing/2014/main" id="{C753242D-928A-4B2A-A937-BA1C8B50313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矩形 3" hidden="1">
            <a:extLst>
              <a:ext uri="{FF2B5EF4-FFF2-40B4-BE49-F238E27FC236}">
                <a16:creationId xmlns:a16="http://schemas.microsoft.com/office/drawing/2014/main" id="{890F343D-3C00-4440-8A1E-402425E4A93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altLang="zh-CN" sz="4400" b="1" i="0" baseline="0" dirty="0">
              <a:latin typeface="Graphik" panose="020B0503030202060203"/>
              <a:ea typeface="+mj-ea"/>
              <a:cs typeface="+mj-cs"/>
              <a:sym typeface="Graphik" panose="020B0503030202060203"/>
            </a:endParaRPr>
          </a:p>
        </p:txBody>
      </p:sp>
      <p:pic>
        <p:nvPicPr>
          <p:cNvPr id="5" name="Picture 4">
            <a:extLst>
              <a:ext uri="{FF2B5EF4-FFF2-40B4-BE49-F238E27FC236}">
                <a16:creationId xmlns:a16="http://schemas.microsoft.com/office/drawing/2014/main" id="{CF2326FF-B0AA-0A48-A57C-2521F03AB69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550400" y="5803900"/>
            <a:ext cx="2641600" cy="1054100"/>
          </a:xfrm>
          <a:prstGeom prst="rect">
            <a:avLst/>
          </a:prstGeom>
        </p:spPr>
      </p:pic>
      <p:sp>
        <p:nvSpPr>
          <p:cNvPr id="8" name="Title 7">
            <a:extLst>
              <a:ext uri="{FF2B5EF4-FFF2-40B4-BE49-F238E27FC236}">
                <a16:creationId xmlns:a16="http://schemas.microsoft.com/office/drawing/2014/main" id="{5D7AD912-3FCC-D04B-A55E-F71A9ED1E75B}"/>
              </a:ext>
            </a:extLst>
          </p:cNvPr>
          <p:cNvSpPr>
            <a:spLocks noGrp="1"/>
          </p:cNvSpPr>
          <p:nvPr>
            <p:ph type="title"/>
          </p:nvPr>
        </p:nvSpPr>
        <p:spPr>
          <a:xfrm>
            <a:off x="4999576" y="1931621"/>
            <a:ext cx="6354224" cy="1325563"/>
          </a:xfrm>
        </p:spPr>
        <p:txBody>
          <a:bodyPr vert="horz"/>
          <a:lstStyle/>
          <a:p>
            <a:r>
              <a:rPr lang="en-US" dirty="0"/>
              <a:t>Click to edit Master title style</a:t>
            </a:r>
            <a:endParaRPr lang="en-CN" dirty="0"/>
          </a:p>
        </p:txBody>
      </p:sp>
      <p:sp>
        <p:nvSpPr>
          <p:cNvPr id="9" name="Subtitle 2">
            <a:extLst>
              <a:ext uri="{FF2B5EF4-FFF2-40B4-BE49-F238E27FC236}">
                <a16:creationId xmlns:a16="http://schemas.microsoft.com/office/drawing/2014/main" id="{BB7FFBA3-7AD3-2541-A2F9-037FC9EAB1E7}"/>
              </a:ext>
            </a:extLst>
          </p:cNvPr>
          <p:cNvSpPr>
            <a:spLocks noGrp="1"/>
          </p:cNvSpPr>
          <p:nvPr>
            <p:ph type="subTitle" idx="1"/>
          </p:nvPr>
        </p:nvSpPr>
        <p:spPr>
          <a:xfrm>
            <a:off x="4999576" y="3509963"/>
            <a:ext cx="6354224" cy="1655762"/>
          </a:xfrm>
        </p:spPr>
        <p:txBody>
          <a:bodyPr>
            <a:normAutofit/>
          </a:bodyPr>
          <a:lstStyle>
            <a:lvl1pPr marL="0" indent="0" algn="l">
              <a:buNone/>
              <a:defRPr sz="2400">
                <a:latin typeface="Graphik" panose="020B050303020206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N" dirty="0"/>
          </a:p>
        </p:txBody>
      </p:sp>
      <p:sp>
        <p:nvSpPr>
          <p:cNvPr id="13" name="Slide Number Placeholder 3">
            <a:extLst>
              <a:ext uri="{FF2B5EF4-FFF2-40B4-BE49-F238E27FC236}">
                <a16:creationId xmlns:a16="http://schemas.microsoft.com/office/drawing/2014/main" id="{8F8A78AF-92FF-44B6-B8C0-12312FFC1813}"/>
              </a:ext>
            </a:extLst>
          </p:cNvPr>
          <p:cNvSpPr>
            <a:spLocks noGrp="1"/>
          </p:cNvSpPr>
          <p:nvPr>
            <p:ph type="sldNum" sz="quarter" idx="12"/>
          </p:nvPr>
        </p:nvSpPr>
        <p:spPr>
          <a:xfrm>
            <a:off x="11372117" y="6414233"/>
            <a:ext cx="621323" cy="365125"/>
          </a:xfrm>
          <a:prstGeom prst="rect">
            <a:avLst/>
          </a:prstGeom>
        </p:spPr>
        <p:txBody>
          <a:bodyPr/>
          <a:lstStyle>
            <a:lvl1pPr algn="ctr">
              <a:defRPr sz="1400">
                <a:solidFill>
                  <a:srgbClr val="0F3188"/>
                </a:solidFill>
                <a:latin typeface="Arial" panose="020B0604020202020204" pitchFamily="34" charset="0"/>
                <a:cs typeface="Arial" panose="020B0604020202020204" pitchFamily="34" charset="0"/>
              </a:defRPr>
            </a:lvl1pPr>
          </a:lstStyle>
          <a:p>
            <a:fld id="{353539E6-E6EB-DC4D-96A6-E7C06E4E0F52}" type="slidenum">
              <a:rPr lang="en-CN" smtClean="0"/>
              <a:pPr/>
              <a:t>‹#›</a:t>
            </a:fld>
            <a:endParaRPr lang="en-CN" dirty="0"/>
          </a:p>
        </p:txBody>
      </p:sp>
      <p:sp>
        <p:nvSpPr>
          <p:cNvPr id="19" name="Rectangle 18" hidden="1">
            <a:extLst>
              <a:ext uri="{FF2B5EF4-FFF2-40B4-BE49-F238E27FC236}">
                <a16:creationId xmlns:a16="http://schemas.microsoft.com/office/drawing/2014/main" id="{97F4431E-44B7-40F1-8EF3-B4D47986A679}"/>
              </a:ext>
            </a:extLst>
          </p:cNvPr>
          <p:cNvSpPr/>
          <p:nvPr userDrawn="1"/>
        </p:nvSpPr>
        <p:spPr>
          <a:xfrm>
            <a:off x="0" y="0"/>
            <a:ext cx="158750" cy="158750"/>
          </a:xfrm>
          <a:prstGeom prst="rect">
            <a:avLst/>
          </a:prstGeom>
          <a:noFill/>
          <a:ln w="19050" cap="rnd" cmpd="sng" algn="ctr">
            <a:gradFill>
              <a:gsLst>
                <a:gs pos="59000">
                  <a:schemeClr val="tx2">
                    <a:lumMod val="50000"/>
                  </a:schemeClr>
                </a:gs>
                <a:gs pos="95000">
                  <a:srgbClr val="0070C0"/>
                </a:gs>
              </a:gsLst>
              <a:lin ang="5400000" scaled="1"/>
            </a:gradFill>
            <a:prstDash val="solid"/>
            <a:round/>
            <a:tailEnd type="triangle" w="lg" len="lg"/>
          </a:ln>
          <a:effectLst/>
        </p:spPr>
        <p:txBody>
          <a:bodyPr wrap="none" lIns="0" tIns="0" rIns="0" bIns="0" numCol="1" spcCol="0" rtlCol="0" anchor="ctr" anchorCtr="0">
            <a:noAutofit/>
          </a:bodyPr>
          <a:lstStyle/>
          <a:p>
            <a:pPr marL="0" lvl="0" indent="0" algn="l" defTabSz="914126" rtl="0"/>
            <a:endParaRPr kumimoji="0" lang="en-US" sz="4400" b="1" i="0" u="none" kern="0" cap="none" baseline="0" dirty="0">
              <a:solidFill>
                <a:srgbClr val="2B3A42"/>
              </a:solidFill>
              <a:latin typeface="Graphik" panose="020B0503030202060203"/>
              <a:ea typeface="华文楷体" panose="02010600040101010101" pitchFamily="2" charset="-122"/>
              <a:cs typeface="+mj-cs"/>
              <a:sym typeface="Garamond" panose="02020404030301010803" pitchFamily="18" charset="0"/>
            </a:endParaRPr>
          </a:p>
        </p:txBody>
      </p:sp>
      <p:pic>
        <p:nvPicPr>
          <p:cNvPr id="11" name="図 10">
            <a:extLst>
              <a:ext uri="{FF2B5EF4-FFF2-40B4-BE49-F238E27FC236}">
                <a16:creationId xmlns:a16="http://schemas.microsoft.com/office/drawing/2014/main" id="{E59D4490-D834-40DB-8519-68752BBB885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545" y="-25400"/>
            <a:ext cx="3704034" cy="6858000"/>
          </a:xfrm>
          <a:prstGeom prst="rect">
            <a:avLst/>
          </a:prstGeom>
        </p:spPr>
      </p:pic>
    </p:spTree>
    <p:extLst>
      <p:ext uri="{BB962C8B-B14F-4D97-AF65-F5344CB8AC3E}">
        <p14:creationId xmlns:p14="http://schemas.microsoft.com/office/powerpoint/2010/main" val="1921517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A4F5C30-C89A-4C07-ACDD-4959F65F8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F4D913-AE3D-4ADC-83F5-79D0580534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11A001A4-04F4-451A-87B8-8E9EB2ACE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03D4D-AED6-4E72-8962-7FFB519D351A}" type="datetimeFigureOut">
              <a:rPr kumimoji="1" lang="ja-JP" altLang="en-US" smtClean="0"/>
              <a:t>2022/7/12</a:t>
            </a:fld>
            <a:endParaRPr kumimoji="1" lang="ja-JP" altLang="en-US"/>
          </a:p>
        </p:txBody>
      </p:sp>
      <p:sp>
        <p:nvSpPr>
          <p:cNvPr id="5" name="フッター プレースホルダー 4">
            <a:extLst>
              <a:ext uri="{FF2B5EF4-FFF2-40B4-BE49-F238E27FC236}">
                <a16:creationId xmlns:a16="http://schemas.microsoft.com/office/drawing/2014/main" id="{B64A433F-57AA-4246-BD0D-7353D0454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D2B7670-18E9-4853-964D-C551E99236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06D2E-807F-4C87-B57D-75C799769D48}"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F8D43C60-2AB6-43E4-B543-59FBF892A600}"/>
              </a:ext>
            </a:extLst>
          </p:cNvPr>
          <p:cNvSpPr/>
          <p:nvPr userDrawn="1"/>
        </p:nvSpPr>
        <p:spPr>
          <a:xfrm>
            <a:off x="1" y="1"/>
            <a:ext cx="160271" cy="68552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10" name="図 9">
            <a:extLst>
              <a:ext uri="{FF2B5EF4-FFF2-40B4-BE49-F238E27FC236}">
                <a16:creationId xmlns:a16="http://schemas.microsoft.com/office/drawing/2014/main" id="{3F86DE94-9DDE-464B-8346-04D46AA5738E}"/>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10991533" y="405062"/>
            <a:ext cx="792480" cy="409222"/>
          </a:xfrm>
          <a:prstGeom prst="rect">
            <a:avLst/>
          </a:prstGeom>
        </p:spPr>
      </p:pic>
    </p:spTree>
    <p:extLst>
      <p:ext uri="{BB962C8B-B14F-4D97-AF65-F5344CB8AC3E}">
        <p14:creationId xmlns:p14="http://schemas.microsoft.com/office/powerpoint/2010/main" val="1160578662"/>
      </p:ext>
    </p:extLst>
  </p:cSld>
  <p:clrMap bg1="lt1" tx1="dk1" bg2="lt2" tx2="dk2" accent1="accent1" accent2="accent2" accent3="accent3" accent4="accent4" accent5="accent5" accent6="accent6" hlink="hlink" folHlink="folHlink"/>
  <p:sldLayoutIdLst>
    <p:sldLayoutId id="2147483660" r:id="rId1"/>
    <p:sldLayoutId id="2147483669" r:id="rId2"/>
    <p:sldLayoutId id="2147483713" r:id="rId3"/>
    <p:sldLayoutId id="2147483714"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04FF563-EE0C-42EE-A58A-DA4C29CC7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EAE1A96B-EA3D-488D-B305-41A129D875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6" name="図 5">
            <a:extLst>
              <a:ext uri="{FF2B5EF4-FFF2-40B4-BE49-F238E27FC236}">
                <a16:creationId xmlns:a16="http://schemas.microsoft.com/office/drawing/2014/main" id="{0E0D118B-5F4B-4C97-AC5E-C18DD780AF04}"/>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407988" y="405062"/>
            <a:ext cx="792480" cy="409222"/>
          </a:xfrm>
          <a:prstGeom prst="rect">
            <a:avLst/>
          </a:prstGeom>
        </p:spPr>
      </p:pic>
    </p:spTree>
    <p:extLst>
      <p:ext uri="{BB962C8B-B14F-4D97-AF65-F5344CB8AC3E}">
        <p14:creationId xmlns:p14="http://schemas.microsoft.com/office/powerpoint/2010/main" val="369676060"/>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715" r:id="rId3"/>
    <p:sldLayoutId id="2147483716" r:id="rId4"/>
    <p:sldLayoutId id="2147483729" r:id="rId5"/>
  </p:sldLayoutIdLst>
  <p:txStyles>
    <p:titleStyle>
      <a:lvl1pPr algn="l" defTabSz="914400" rtl="0" eaLnBrk="1" latinLnBrk="0" hangingPunct="1">
        <a:lnSpc>
          <a:spcPct val="9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游ゴシック" panose="020B0400000000000000" pitchFamily="50" charset="-128"/>
          <a:ea typeface="游ゴシック" panose="020B0400000000000000"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5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E2FB97B-B4FE-4BE3-A5F5-32D4A24675EE}"/>
              </a:ext>
            </a:extLst>
          </p:cNvPr>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F530660-924D-4DAD-820E-674D316FAEBD}"/>
              </a:ext>
            </a:extLst>
          </p:cNvPr>
          <p:cNvSpPr>
            <a:spLocks noGrp="1"/>
          </p:cNvSpPr>
          <p:nvPr>
            <p:ph type="body" idx="1"/>
          </p:nvPr>
        </p:nvSpPr>
        <p:spPr>
          <a:xfrm>
            <a:off x="658812" y="1269506"/>
            <a:ext cx="11125201" cy="518368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7" name="図 6">
            <a:extLst>
              <a:ext uri="{FF2B5EF4-FFF2-40B4-BE49-F238E27FC236}">
                <a16:creationId xmlns:a16="http://schemas.microsoft.com/office/drawing/2014/main" id="{577DCC4F-830B-4D3A-84C4-070F13BE4C12}"/>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10991533" y="405062"/>
            <a:ext cx="792480" cy="409222"/>
          </a:xfrm>
          <a:prstGeom prst="rect">
            <a:avLst/>
          </a:prstGeom>
        </p:spPr>
      </p:pic>
    </p:spTree>
    <p:extLst>
      <p:ext uri="{BB962C8B-B14F-4D97-AF65-F5344CB8AC3E}">
        <p14:creationId xmlns:p14="http://schemas.microsoft.com/office/powerpoint/2010/main" val="312083648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hf sldNum="0" hdr="0" dt="0"/>
  <p:txStyles>
    <p:titleStyle>
      <a:lvl1pPr algn="l" defTabSz="914400" rtl="0" eaLnBrk="1" latinLnBrk="0" hangingPunct="1">
        <a:lnSpc>
          <a:spcPct val="100000"/>
        </a:lnSpc>
        <a:spcBef>
          <a:spcPct val="0"/>
        </a:spcBef>
        <a:buNone/>
        <a:defRPr kumimoji="1" sz="3200" b="1"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kumimoji="1" sz="2400" b="1"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00000"/>
        </a:lnSpc>
        <a:spcBef>
          <a:spcPts val="1200"/>
        </a:spcBef>
        <a:buFont typeface="Meiryo UI" panose="020B0604030504040204" pitchFamily="50" charset="-128"/>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00000"/>
        </a:lnSpc>
        <a:spcBef>
          <a:spcPts val="1200"/>
        </a:spcBef>
        <a:buFont typeface="Meiryo UI" panose="020B0604030504040204" pitchFamily="50" charset="-128"/>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00000"/>
        </a:lnSpc>
        <a:spcBef>
          <a:spcPts val="1200"/>
        </a:spcBef>
        <a:buFont typeface="Meiryo UI" panose="020B0604030504040204" pitchFamily="50" charset="-128"/>
        <a:buChar char="-"/>
        <a:defRPr kumimoji="1" sz="16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00000"/>
        </a:lnSpc>
        <a:spcBef>
          <a:spcPts val="1200"/>
        </a:spcBef>
        <a:buFont typeface="Meiryo UI" panose="020B0604030504040204" pitchFamily="50" charset="-128"/>
        <a:buChar char="-"/>
        <a:defRPr kumimoji="1" sz="14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23">
          <p15:clr>
            <a:srgbClr val="F26B43"/>
          </p15:clr>
        </p15:guide>
        <p15:guide id="2" orient="horz" pos="255">
          <p15:clr>
            <a:srgbClr val="F26B43"/>
          </p15:clr>
        </p15:guide>
        <p15:guide id="3" pos="257">
          <p15:clr>
            <a:srgbClr val="F26B43"/>
          </p15:clr>
        </p15:guide>
        <p15:guide id="4" orient="horz" pos="4065">
          <p15:clr>
            <a:srgbClr val="F26B43"/>
          </p15:clr>
        </p15:guide>
        <p15:guide id="5" pos="6924">
          <p15:clr>
            <a:srgbClr val="F26B43"/>
          </p15:clr>
        </p15:guide>
        <p15:guide id="6" orient="horz" pos="2160">
          <p15:clr>
            <a:srgbClr val="F26B43"/>
          </p15:clr>
        </p15:guide>
        <p15:guide id="7" pos="41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E2FB97B-B4FE-4BE3-A5F5-32D4A24675EE}"/>
              </a:ext>
            </a:extLst>
          </p:cNvPr>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F530660-924D-4DAD-820E-674D316FAEBD}"/>
              </a:ext>
            </a:extLst>
          </p:cNvPr>
          <p:cNvSpPr>
            <a:spLocks noGrp="1"/>
          </p:cNvSpPr>
          <p:nvPr>
            <p:ph type="body" idx="1"/>
          </p:nvPr>
        </p:nvSpPr>
        <p:spPr>
          <a:xfrm>
            <a:off x="658812" y="1269506"/>
            <a:ext cx="11125201" cy="518368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7" name="図 6">
            <a:extLst>
              <a:ext uri="{FF2B5EF4-FFF2-40B4-BE49-F238E27FC236}">
                <a16:creationId xmlns:a16="http://schemas.microsoft.com/office/drawing/2014/main" id="{577DCC4F-830B-4D3A-84C4-070F13BE4C12}"/>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10991533" y="405062"/>
            <a:ext cx="792480" cy="409222"/>
          </a:xfrm>
          <a:prstGeom prst="rect">
            <a:avLst/>
          </a:prstGeom>
        </p:spPr>
      </p:pic>
      <p:sp>
        <p:nvSpPr>
          <p:cNvPr id="9" name="テキスト ボックス 8">
            <a:extLst>
              <a:ext uri="{FF2B5EF4-FFF2-40B4-BE49-F238E27FC236}">
                <a16:creationId xmlns:a16="http://schemas.microsoft.com/office/drawing/2014/main" id="{68A08F1B-768F-4CDF-969F-1BAEC8630A38}"/>
              </a:ext>
            </a:extLst>
          </p:cNvPr>
          <p:cNvSpPr txBox="1"/>
          <p:nvPr userDrawn="1"/>
        </p:nvSpPr>
        <p:spPr>
          <a:xfrm>
            <a:off x="10991850" y="1034540"/>
            <a:ext cx="792163" cy="208477"/>
          </a:xfrm>
          <a:prstGeom prst="rect">
            <a:avLst/>
          </a:prstGeom>
          <a:noFill/>
          <a:ln>
            <a:solidFill>
              <a:schemeClr val="accent6"/>
            </a:solidFill>
          </a:ln>
        </p:spPr>
        <p:txBody>
          <a:bodyPr wrap="square" lIns="0" tIns="36000" rIns="0" bIns="36000" rtlCol="0" anchor="ctr" anchorCtr="0">
            <a:noAutofit/>
          </a:bodyPr>
          <a:lstStyle/>
          <a:p>
            <a:pPr algn="ctr"/>
            <a:r>
              <a:rPr lang="en-US" altLang="ja-JP" sz="800" b="0" dirty="0">
                <a:solidFill>
                  <a:schemeClr val="accent6"/>
                </a:solidFill>
                <a:latin typeface="Yu Gothic UI Semibold" panose="020B0700000000000000" pitchFamily="50" charset="-128"/>
                <a:ea typeface="Yu Gothic UI Semibold" panose="020B0700000000000000" pitchFamily="50" charset="-128"/>
                <a:cs typeface="Calibri" panose="020F0502020204030204" pitchFamily="34" charset="0"/>
              </a:rPr>
              <a:t>CONFIDENTIAL</a:t>
            </a:r>
            <a:endParaRPr kumimoji="1" lang="ja-JP" altLang="en-US" sz="800" b="0" dirty="0">
              <a:solidFill>
                <a:schemeClr val="accent6"/>
              </a:solidFill>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155057152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712" r:id="rId5"/>
  </p:sldLayoutIdLst>
  <p:hf sldNum="0" hdr="0" dt="0"/>
  <p:txStyles>
    <p:titleStyle>
      <a:lvl1pPr algn="l" defTabSz="914400" rtl="0" eaLnBrk="1" latinLnBrk="0" hangingPunct="1">
        <a:lnSpc>
          <a:spcPct val="100000"/>
        </a:lnSpc>
        <a:spcBef>
          <a:spcPct val="0"/>
        </a:spcBef>
        <a:buNone/>
        <a:defRPr kumimoji="1" sz="3200" b="1"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kumimoji="1" sz="2400" b="1"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00000"/>
        </a:lnSpc>
        <a:spcBef>
          <a:spcPts val="1200"/>
        </a:spcBef>
        <a:buFont typeface="Meiryo UI" panose="020B0604030504040204" pitchFamily="50" charset="-128"/>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00000"/>
        </a:lnSpc>
        <a:spcBef>
          <a:spcPts val="1200"/>
        </a:spcBef>
        <a:buFont typeface="Meiryo UI" panose="020B0604030504040204" pitchFamily="50" charset="-128"/>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00000"/>
        </a:lnSpc>
        <a:spcBef>
          <a:spcPts val="1200"/>
        </a:spcBef>
        <a:buFont typeface="Meiryo UI" panose="020B0604030504040204" pitchFamily="50" charset="-128"/>
        <a:buChar char="-"/>
        <a:defRPr kumimoji="1" sz="16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00000"/>
        </a:lnSpc>
        <a:spcBef>
          <a:spcPts val="1200"/>
        </a:spcBef>
        <a:buFont typeface="Meiryo UI" panose="020B0604030504040204" pitchFamily="50" charset="-128"/>
        <a:buChar char="-"/>
        <a:defRPr kumimoji="1" sz="14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23">
          <p15:clr>
            <a:srgbClr val="F26B43"/>
          </p15:clr>
        </p15:guide>
        <p15:guide id="2" orient="horz" pos="255">
          <p15:clr>
            <a:srgbClr val="F26B43"/>
          </p15:clr>
        </p15:guide>
        <p15:guide id="3" pos="257">
          <p15:clr>
            <a:srgbClr val="F26B43"/>
          </p15:clr>
        </p15:guide>
        <p15:guide id="4" orient="horz" pos="4065">
          <p15:clr>
            <a:srgbClr val="F26B43"/>
          </p15:clr>
        </p15:guide>
        <p15:guide id="5" pos="6924">
          <p15:clr>
            <a:srgbClr val="F26B43"/>
          </p15:clr>
        </p15:guide>
        <p15:guide id="6" orient="horz" pos="2160">
          <p15:clr>
            <a:srgbClr val="F26B43"/>
          </p15:clr>
        </p15:guide>
        <p15:guide id="7" pos="415"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E2FB97B-B4FE-4BE3-A5F5-32D4A24675EE}"/>
              </a:ext>
            </a:extLst>
          </p:cNvPr>
          <p:cNvSpPr>
            <a:spLocks noGrp="1"/>
          </p:cNvSpPr>
          <p:nvPr>
            <p:ph type="title"/>
          </p:nvPr>
        </p:nvSpPr>
        <p:spPr>
          <a:xfrm>
            <a:off x="532660" y="413690"/>
            <a:ext cx="9871969" cy="594361"/>
          </a:xfrm>
          <a:prstGeom prst="rect">
            <a:avLst/>
          </a:prstGeom>
        </p:spPr>
        <p:txBody>
          <a:bodyPr vert="horz" lIns="91440" tIns="45720" rIns="91440" bIns="45720" rtlCol="0" anchor="t">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F530660-924D-4DAD-820E-674D316FAEBD}"/>
              </a:ext>
            </a:extLst>
          </p:cNvPr>
          <p:cNvSpPr>
            <a:spLocks noGrp="1"/>
          </p:cNvSpPr>
          <p:nvPr>
            <p:ph type="body" idx="1"/>
          </p:nvPr>
        </p:nvSpPr>
        <p:spPr>
          <a:xfrm>
            <a:off x="658812" y="1269506"/>
            <a:ext cx="11125201" cy="518368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7" name="図 6">
            <a:extLst>
              <a:ext uri="{FF2B5EF4-FFF2-40B4-BE49-F238E27FC236}">
                <a16:creationId xmlns:a16="http://schemas.microsoft.com/office/drawing/2014/main" id="{577DCC4F-830B-4D3A-84C4-070F13BE4C12}"/>
              </a:ext>
            </a:extLst>
          </p:cNvPr>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10991533" y="405062"/>
            <a:ext cx="792480" cy="409222"/>
          </a:xfrm>
          <a:prstGeom prst="rect">
            <a:avLst/>
          </a:prstGeom>
        </p:spPr>
      </p:pic>
      <p:sp>
        <p:nvSpPr>
          <p:cNvPr id="6" name="テキスト ボックス 5">
            <a:extLst>
              <a:ext uri="{FF2B5EF4-FFF2-40B4-BE49-F238E27FC236}">
                <a16:creationId xmlns:a16="http://schemas.microsoft.com/office/drawing/2014/main" id="{684E7B26-2519-466E-A8DA-16F5A23EB7BD}"/>
              </a:ext>
            </a:extLst>
          </p:cNvPr>
          <p:cNvSpPr txBox="1"/>
          <p:nvPr userDrawn="1"/>
        </p:nvSpPr>
        <p:spPr>
          <a:xfrm>
            <a:off x="10971530" y="984458"/>
            <a:ext cx="857393" cy="349702"/>
          </a:xfrm>
          <a:prstGeom prst="rect">
            <a:avLst/>
          </a:prstGeom>
          <a:noFill/>
          <a:ln>
            <a:solidFill>
              <a:schemeClr val="accent6"/>
            </a:solidFill>
          </a:ln>
        </p:spPr>
        <p:txBody>
          <a:bodyPr wrap="square" lIns="0" tIns="36000" rIns="0" bIns="36000" rtlCol="0" anchor="ctr" anchorCtr="0">
            <a:spAutoFit/>
          </a:bodyPr>
          <a:lstStyle/>
          <a:p>
            <a:pPr algn="ctr"/>
            <a:r>
              <a:rPr lang="en-US" altLang="ja-JP" sz="900" b="0" dirty="0">
                <a:solidFill>
                  <a:schemeClr val="accent6"/>
                </a:solidFill>
                <a:latin typeface="Yu Gothic UI Semibold" panose="020B0700000000000000" pitchFamily="50" charset="-128"/>
                <a:ea typeface="Yu Gothic UI Semibold" panose="020B0700000000000000" pitchFamily="50" charset="-128"/>
                <a:cs typeface="Calibri" panose="020F0502020204030204" pitchFamily="34" charset="0"/>
              </a:rPr>
              <a:t>STRICTLY CONFIDENTIAL</a:t>
            </a:r>
            <a:endParaRPr kumimoji="1" lang="ja-JP" altLang="en-US" sz="900" b="0" dirty="0">
              <a:solidFill>
                <a:schemeClr val="accent6"/>
              </a:solidFill>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236120403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sldNum="0" hdr="0" dt="0"/>
  <p:txStyles>
    <p:titleStyle>
      <a:lvl1pPr algn="l" defTabSz="914400" rtl="0" eaLnBrk="1" latinLnBrk="0" hangingPunct="1">
        <a:lnSpc>
          <a:spcPct val="100000"/>
        </a:lnSpc>
        <a:spcBef>
          <a:spcPct val="0"/>
        </a:spcBef>
        <a:buNone/>
        <a:defRPr kumimoji="1" sz="3200" b="1"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342900" indent="-342900" algn="l" defTabSz="914400" rtl="0" eaLnBrk="1" latinLnBrk="0" hangingPunct="1">
        <a:lnSpc>
          <a:spcPct val="100000"/>
        </a:lnSpc>
        <a:spcBef>
          <a:spcPts val="1000"/>
        </a:spcBef>
        <a:buFont typeface="Arial" panose="020B0604020202020204" pitchFamily="34" charset="0"/>
        <a:buChar char="•"/>
        <a:defRPr kumimoji="1" sz="2400" b="1"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00000"/>
        </a:lnSpc>
        <a:spcBef>
          <a:spcPts val="1200"/>
        </a:spcBef>
        <a:buFont typeface="Meiryo UI" panose="020B0604030504040204" pitchFamily="50" charset="-128"/>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00000"/>
        </a:lnSpc>
        <a:spcBef>
          <a:spcPts val="1200"/>
        </a:spcBef>
        <a:buFont typeface="Meiryo UI" panose="020B0604030504040204" pitchFamily="50" charset="-128"/>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00000"/>
        </a:lnSpc>
        <a:spcBef>
          <a:spcPts val="1200"/>
        </a:spcBef>
        <a:buFont typeface="Meiryo UI" panose="020B0604030504040204" pitchFamily="50" charset="-128"/>
        <a:buChar char="-"/>
        <a:defRPr kumimoji="1" sz="16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00000"/>
        </a:lnSpc>
        <a:spcBef>
          <a:spcPts val="1200"/>
        </a:spcBef>
        <a:buFont typeface="Meiryo UI" panose="020B0604030504040204" pitchFamily="50" charset="-128"/>
        <a:buChar char="-"/>
        <a:defRPr kumimoji="1" sz="14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23">
          <p15:clr>
            <a:srgbClr val="F26B43"/>
          </p15:clr>
        </p15:guide>
        <p15:guide id="2" orient="horz" pos="255">
          <p15:clr>
            <a:srgbClr val="F26B43"/>
          </p15:clr>
        </p15:guide>
        <p15:guide id="3" pos="257">
          <p15:clr>
            <a:srgbClr val="F26B43"/>
          </p15:clr>
        </p15:guide>
        <p15:guide id="4" orient="horz" pos="4065">
          <p15:clr>
            <a:srgbClr val="F26B43"/>
          </p15:clr>
        </p15:guide>
        <p15:guide id="5" pos="6924">
          <p15:clr>
            <a:srgbClr val="F26B43"/>
          </p15:clr>
        </p15:guide>
        <p15:guide id="6" orient="horz" pos="2160">
          <p15:clr>
            <a:srgbClr val="F26B43"/>
          </p15:clr>
        </p15:guide>
        <p15:guide id="7" pos="41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B07C61-9C13-4BF8-9035-859EA5DE45A9}"/>
              </a:ext>
            </a:extLst>
          </p:cNvPr>
          <p:cNvSpPr>
            <a:spLocks noGrp="1"/>
          </p:cNvSpPr>
          <p:nvPr>
            <p:ph type="ctrTitle"/>
          </p:nvPr>
        </p:nvSpPr>
        <p:spPr/>
        <p:txBody>
          <a:bodyPr>
            <a:noAutofit/>
          </a:bodyPr>
          <a:lstStyle/>
          <a:p>
            <a:r>
              <a:rPr lang="zh-CN" altLang="en-US" sz="3200" dirty="0"/>
              <a:t>艾地骨化醇软胶囊</a:t>
            </a:r>
            <a:br>
              <a:rPr lang="en-GB" altLang="zh-CN" sz="3200" dirty="0"/>
            </a:br>
            <a:r>
              <a:rPr lang="zh-CN" altLang="en-US" sz="3200" dirty="0"/>
              <a:t>医保申报资料（未包含经济性）</a:t>
            </a:r>
            <a:endParaRPr kumimoji="1" lang="ja-JP" altLang="en-US" sz="3200" dirty="0"/>
          </a:p>
        </p:txBody>
      </p:sp>
      <p:sp>
        <p:nvSpPr>
          <p:cNvPr id="3" name="テキスト プレースホルダー 2">
            <a:extLst>
              <a:ext uri="{FF2B5EF4-FFF2-40B4-BE49-F238E27FC236}">
                <a16:creationId xmlns:a16="http://schemas.microsoft.com/office/drawing/2014/main" id="{CCE8B49D-F841-4F2E-B43E-D21C885F2469}"/>
              </a:ext>
            </a:extLst>
          </p:cNvPr>
          <p:cNvSpPr>
            <a:spLocks noGrp="1"/>
          </p:cNvSpPr>
          <p:nvPr>
            <p:ph type="body" sz="quarter" idx="12"/>
          </p:nvPr>
        </p:nvSpPr>
        <p:spPr/>
        <p:txBody>
          <a:bodyPr/>
          <a:lstStyle/>
          <a:p>
            <a:pPr>
              <a:spcBef>
                <a:spcPts val="1200"/>
              </a:spcBef>
            </a:pPr>
            <a:r>
              <a:rPr lang="zh-CN" altLang="en-US" dirty="0"/>
              <a:t>日健中外制药有限公司</a:t>
            </a:r>
            <a:endParaRPr lang="en-US" altLang="ja-JP" dirty="0"/>
          </a:p>
        </p:txBody>
      </p:sp>
      <p:sp>
        <p:nvSpPr>
          <p:cNvPr id="5" name="テキスト プレースホルダー 4">
            <a:extLst>
              <a:ext uri="{FF2B5EF4-FFF2-40B4-BE49-F238E27FC236}">
                <a16:creationId xmlns:a16="http://schemas.microsoft.com/office/drawing/2014/main" id="{12612BE6-3A28-48F9-84DC-EFF6AD50087B}"/>
              </a:ext>
            </a:extLst>
          </p:cNvPr>
          <p:cNvSpPr>
            <a:spLocks noGrp="1"/>
          </p:cNvSpPr>
          <p:nvPr>
            <p:ph type="body" sz="quarter" idx="14"/>
          </p:nvPr>
        </p:nvSpPr>
        <p:spPr/>
        <p:txBody>
          <a:bodyPr/>
          <a:lstStyle/>
          <a:p>
            <a:r>
              <a:rPr lang="en-US" altLang="ja-JP" dirty="0"/>
              <a:t>2022</a:t>
            </a:r>
            <a:r>
              <a:rPr lang="zh-CN" altLang="en-US" dirty="0"/>
              <a:t>年</a:t>
            </a:r>
            <a:r>
              <a:rPr lang="en-US" altLang="zh-CN" dirty="0"/>
              <a:t>7</a:t>
            </a:r>
            <a:r>
              <a:rPr lang="zh-CN" altLang="en-US" dirty="0"/>
              <a:t>月</a:t>
            </a:r>
            <a:endParaRPr lang="en-US" altLang="ja-JP" dirty="0"/>
          </a:p>
        </p:txBody>
      </p:sp>
      <p:pic>
        <p:nvPicPr>
          <p:cNvPr id="11" name="図 10">
            <a:extLst>
              <a:ext uri="{FF2B5EF4-FFF2-40B4-BE49-F238E27FC236}">
                <a16:creationId xmlns:a16="http://schemas.microsoft.com/office/drawing/2014/main" id="{B6965C42-0652-406A-9070-5C4C9A456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966" y="0"/>
            <a:ext cx="3704034" cy="6858000"/>
          </a:xfrm>
          <a:prstGeom prst="rect">
            <a:avLst/>
          </a:prstGeom>
        </p:spPr>
      </p:pic>
    </p:spTree>
    <p:extLst>
      <p:ext uri="{BB962C8B-B14F-4D97-AF65-F5344CB8AC3E}">
        <p14:creationId xmlns:p14="http://schemas.microsoft.com/office/powerpoint/2010/main" val="239021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3">
            <a:extLst>
              <a:ext uri="{FF2B5EF4-FFF2-40B4-BE49-F238E27FC236}">
                <a16:creationId xmlns:a16="http://schemas.microsoft.com/office/drawing/2014/main" id="{C46C40F3-BB59-4EDA-A33A-0F587B652D25}"/>
              </a:ext>
            </a:extLst>
          </p:cNvPr>
          <p:cNvSpPr/>
          <p:nvPr/>
        </p:nvSpPr>
        <p:spPr>
          <a:xfrm>
            <a:off x="433342" y="1339988"/>
            <a:ext cx="5391984" cy="855635"/>
          </a:xfrm>
          <a:prstGeom prst="rect">
            <a:avLst/>
          </a:prstGeom>
          <a:solidFill>
            <a:schemeClr val="bg2">
              <a:lumMod val="20000"/>
              <a:lumOff val="80000"/>
            </a:schemeClr>
          </a:solidFill>
          <a:ln w="19050" cap="rnd" cmpd="sng" algn="ctr">
            <a:noFill/>
            <a:prstDash val="solid"/>
            <a:round/>
            <a:tailEnd type="triangle" w="lg" len="lg"/>
          </a:ln>
          <a:effectLst/>
        </p:spPr>
        <p:txBody>
          <a:bodyPr rtlCol="0" anchor="ctr"/>
          <a:lstStyle/>
          <a:p>
            <a:pPr algn="l" defTabSz="914126"/>
            <a:endParaRPr lang="en-US" sz="1200" kern="0" dirty="0">
              <a:solidFill>
                <a:srgbClr val="2B3A42"/>
              </a:solidFill>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endParaRPr>
          </a:p>
        </p:txBody>
      </p:sp>
      <p:sp>
        <p:nvSpPr>
          <p:cNvPr id="3" name="标题 2">
            <a:extLst>
              <a:ext uri="{FF2B5EF4-FFF2-40B4-BE49-F238E27FC236}">
                <a16:creationId xmlns:a16="http://schemas.microsoft.com/office/drawing/2014/main" id="{3EB9ACAC-ED27-4C9A-BFA1-BF559131E43D}"/>
              </a:ext>
            </a:extLst>
          </p:cNvPr>
          <p:cNvSpPr>
            <a:spLocks noGrp="1"/>
          </p:cNvSpPr>
          <p:nvPr>
            <p:ph type="title"/>
          </p:nvPr>
        </p:nvSpPr>
        <p:spPr/>
        <p:txBody>
          <a:bodyPr/>
          <a:lstStyle/>
          <a:p>
            <a:r>
              <a:rPr lang="zh-CN" altLang="en-US" sz="2800" dirty="0">
                <a:latin typeface="楷体" panose="02010609060101010101" pitchFamily="49" charset="-122"/>
                <a:ea typeface="楷体" panose="02010609060101010101" pitchFamily="49" charset="-122"/>
                <a:cs typeface="Arial" panose="020B0604020202020204" pitchFamily="34" charset="0"/>
              </a:rPr>
              <a:t>艾地骨化醇血清半衰期高达</a:t>
            </a:r>
            <a:r>
              <a:rPr lang="en-US" altLang="zh-CN" sz="2800" dirty="0">
                <a:latin typeface="楷体" panose="02010609060101010101" pitchFamily="49" charset="-122"/>
                <a:ea typeface="楷体" panose="02010609060101010101" pitchFamily="49" charset="-122"/>
                <a:cs typeface="Arial" panose="020B0604020202020204" pitchFamily="34" charset="0"/>
              </a:rPr>
              <a:t>53</a:t>
            </a:r>
            <a:r>
              <a:rPr lang="zh-CN" altLang="en-US" sz="2800" dirty="0">
                <a:latin typeface="楷体" panose="02010609060101010101" pitchFamily="49" charset="-122"/>
                <a:ea typeface="楷体" panose="02010609060101010101" pitchFamily="49" charset="-122"/>
                <a:cs typeface="Arial" panose="020B0604020202020204" pitchFamily="34" charset="0"/>
              </a:rPr>
              <a:t>小时，临床使用每天一次一片，便于患者管理</a:t>
            </a:r>
            <a:br>
              <a:rPr lang="en-GB" altLang="zh-CN" sz="2800" dirty="0">
                <a:highlight>
                  <a:srgbClr val="FFFF00"/>
                </a:highlight>
                <a:latin typeface="楷体" panose="02010609060101010101" pitchFamily="49" charset="-122"/>
                <a:ea typeface="楷体" panose="02010609060101010101" pitchFamily="49" charset="-122"/>
                <a:cs typeface="Arial" panose="020B0604020202020204" pitchFamily="34" charset="0"/>
              </a:rPr>
            </a:br>
            <a:endParaRPr lang="en-GB" sz="2800" b="0" dirty="0"/>
          </a:p>
        </p:txBody>
      </p:sp>
      <p:sp>
        <p:nvSpPr>
          <p:cNvPr id="31" name="矩形 30">
            <a:extLst>
              <a:ext uri="{FF2B5EF4-FFF2-40B4-BE49-F238E27FC236}">
                <a16:creationId xmlns:a16="http://schemas.microsoft.com/office/drawing/2014/main" id="{9CA2D471-45D2-4830-B34E-53089EC2D5D1}"/>
              </a:ext>
            </a:extLst>
          </p:cNvPr>
          <p:cNvSpPr/>
          <p:nvPr/>
        </p:nvSpPr>
        <p:spPr>
          <a:xfrm>
            <a:off x="563831" y="2468491"/>
            <a:ext cx="5129904" cy="2408352"/>
          </a:xfrm>
          <a:prstGeom prst="rect">
            <a:avLst/>
          </a:prstGeom>
        </p:spPr>
        <p:txBody>
          <a:bodyPr wrap="square">
            <a:spAutoFit/>
          </a:bodyPr>
          <a:lstStyle/>
          <a:p>
            <a:pPr marL="171450" indent="-171450" algn="just">
              <a:spcAft>
                <a:spcPts val="600"/>
              </a:spcAft>
              <a:buFont typeface="Arial" panose="020B0604020202020204" pitchFamily="34" charset="0"/>
              <a:buChar char="•"/>
            </a:pPr>
            <a:r>
              <a:rPr lang="zh-CN" altLang="en-US" sz="1400" b="1" dirty="0">
                <a:latin typeface="楷体" panose="02010609060101010101" pitchFamily="49" charset="-122"/>
                <a:ea typeface="楷体" panose="02010609060101010101" pitchFamily="49" charset="-122"/>
                <a:cs typeface="Arial" panose="020B0604020202020204" pitchFamily="34" charset="0"/>
              </a:rPr>
              <a:t>与</a:t>
            </a:r>
            <a:r>
              <a:rPr lang="en-US" altLang="zh-CN" sz="1400" b="1" dirty="0">
                <a:latin typeface="楷体" panose="02010609060101010101" pitchFamily="49" charset="-122"/>
                <a:ea typeface="楷体" panose="02010609060101010101" pitchFamily="49" charset="-122"/>
                <a:cs typeface="+mn-ea"/>
                <a:sym typeface="+mn-lt"/>
              </a:rPr>
              <a:t>DBP</a:t>
            </a:r>
            <a:r>
              <a:rPr lang="zh-CN" altLang="en-US" sz="1400" dirty="0">
                <a:latin typeface="楷体" panose="02010609060101010101" pitchFamily="49" charset="-122"/>
                <a:ea typeface="楷体" panose="02010609060101010101" pitchFamily="49" charset="-122"/>
                <a:cs typeface="+mn-ea"/>
                <a:sym typeface="+mn-lt"/>
              </a:rPr>
              <a:t>的高</a:t>
            </a:r>
            <a:r>
              <a:rPr lang="zh-CN" altLang="en-US" sz="1400" b="1" dirty="0">
                <a:latin typeface="楷体" panose="02010609060101010101" pitchFamily="49" charset="-122"/>
                <a:ea typeface="楷体" panose="02010609060101010101" pitchFamily="49" charset="-122"/>
                <a:cs typeface="+mn-ea"/>
                <a:sym typeface="+mn-lt"/>
              </a:rPr>
              <a:t>亲和力</a:t>
            </a:r>
            <a:r>
              <a:rPr lang="zh-CN" altLang="en-US" sz="1400" dirty="0">
                <a:latin typeface="楷体" panose="02010609060101010101" pitchFamily="49" charset="-122"/>
                <a:ea typeface="楷体" panose="02010609060101010101" pitchFamily="49" charset="-122"/>
                <a:cs typeface="+mn-ea"/>
                <a:sym typeface="+mn-lt"/>
              </a:rPr>
              <a:t>（</a:t>
            </a:r>
            <a:r>
              <a:rPr lang="zh-CN" altLang="en-US" sz="1400" b="1" dirty="0">
                <a:latin typeface="楷体" panose="02010609060101010101" pitchFamily="49" charset="-122"/>
                <a:ea typeface="楷体" panose="02010609060101010101" pitchFamily="49" charset="-122"/>
                <a:cs typeface="+mn-ea"/>
                <a:sym typeface="+mn-lt"/>
              </a:rPr>
              <a:t>约是骨化三醇的</a:t>
            </a:r>
            <a:r>
              <a:rPr lang="en-US" altLang="zh-CN" sz="1400" b="1" dirty="0">
                <a:latin typeface="楷体" panose="02010609060101010101" pitchFamily="49" charset="-122"/>
                <a:ea typeface="楷体" panose="02010609060101010101" pitchFamily="49" charset="-122"/>
                <a:cs typeface="+mn-ea"/>
                <a:sym typeface="+mn-lt"/>
              </a:rPr>
              <a:t>4.2</a:t>
            </a:r>
            <a:r>
              <a:rPr lang="zh-CN" altLang="en-US" sz="1400" b="1" dirty="0">
                <a:latin typeface="楷体" panose="02010609060101010101" pitchFamily="49" charset="-122"/>
                <a:ea typeface="楷体" panose="02010609060101010101" pitchFamily="49" charset="-122"/>
                <a:cs typeface="+mn-ea"/>
                <a:sym typeface="+mn-lt"/>
              </a:rPr>
              <a:t>倍</a:t>
            </a:r>
            <a:r>
              <a:rPr lang="zh-CN" altLang="en-US" sz="1400" dirty="0">
                <a:latin typeface="楷体" panose="02010609060101010101" pitchFamily="49" charset="-122"/>
                <a:ea typeface="楷体" panose="02010609060101010101" pitchFamily="49" charset="-122"/>
                <a:cs typeface="+mn-ea"/>
                <a:sym typeface="+mn-lt"/>
              </a:rPr>
              <a:t>）</a:t>
            </a:r>
            <a:r>
              <a:rPr lang="zh-CN" altLang="en-US" sz="1400" b="1" dirty="0">
                <a:latin typeface="楷体" panose="02010609060101010101" pitchFamily="49" charset="-122"/>
                <a:ea typeface="楷体" panose="02010609060101010101" pitchFamily="49" charset="-122"/>
                <a:cs typeface="Arial" panose="020B0604020202020204" pitchFamily="34" charset="0"/>
              </a:rPr>
              <a:t>以及其</a:t>
            </a:r>
            <a:r>
              <a:rPr lang="en-US" altLang="zh-CN" sz="1400" b="1" dirty="0">
                <a:latin typeface="楷体" panose="02010609060101010101" pitchFamily="49" charset="-122"/>
                <a:ea typeface="楷体" panose="02010609060101010101" pitchFamily="49" charset="-122"/>
                <a:cs typeface="Arial" panose="020B0604020202020204" pitchFamily="34" charset="0"/>
              </a:rPr>
              <a:t>2-</a:t>
            </a:r>
            <a:r>
              <a:rPr lang="zh-CN" altLang="en-US" sz="1400" b="1" dirty="0">
                <a:latin typeface="楷体" panose="02010609060101010101" pitchFamily="49" charset="-122"/>
                <a:ea typeface="楷体" panose="02010609060101010101" pitchFamily="49" charset="-122"/>
                <a:cs typeface="Arial" panose="020B0604020202020204" pitchFamily="34" charset="0"/>
              </a:rPr>
              <a:t>羟基丙氧基具有的抵抗</a:t>
            </a:r>
            <a:r>
              <a:rPr lang="en-US" altLang="zh-CN" sz="1400" b="1" dirty="0">
                <a:latin typeface="楷体" panose="02010609060101010101" pitchFamily="49" charset="-122"/>
                <a:ea typeface="楷体" panose="02010609060101010101" pitchFamily="49" charset="-122"/>
                <a:cs typeface="Arial" panose="020B0604020202020204" pitchFamily="34" charset="0"/>
              </a:rPr>
              <a:t>CYP24A1</a:t>
            </a:r>
            <a:r>
              <a:rPr lang="zh-CN" altLang="en-US" sz="1400" b="1" dirty="0">
                <a:latin typeface="楷体" panose="02010609060101010101" pitchFamily="49" charset="-122"/>
                <a:ea typeface="楷体" panose="02010609060101010101" pitchFamily="49" charset="-122"/>
                <a:cs typeface="Arial" panose="020B0604020202020204" pitchFamily="34" charset="0"/>
              </a:rPr>
              <a:t>酶降解的特征，</a:t>
            </a:r>
            <a:r>
              <a:rPr lang="zh-CN" altLang="en-US" sz="1400" b="1" dirty="0">
                <a:solidFill>
                  <a:schemeClr val="accent6"/>
                </a:solidFill>
                <a:latin typeface="楷体" panose="02010609060101010101" pitchFamily="49" charset="-122"/>
                <a:ea typeface="楷体" panose="02010609060101010101" pitchFamily="49" charset="-122"/>
                <a:cs typeface="Arial" panose="020B0604020202020204" pitchFamily="34" charset="0"/>
              </a:rPr>
              <a:t>有助于提高艾地骨化醇的半衰期</a:t>
            </a:r>
            <a:r>
              <a:rPr lang="en-US" altLang="zh-CN" sz="1400" b="1" baseline="30000" dirty="0">
                <a:solidFill>
                  <a:schemeClr val="accent6"/>
                </a:solidFill>
                <a:latin typeface="楷体" panose="02010609060101010101" pitchFamily="49" charset="-122"/>
                <a:ea typeface="楷体" panose="02010609060101010101" pitchFamily="49" charset="-122"/>
                <a:cs typeface="Arial" panose="020B0604020202020204" pitchFamily="34" charset="0"/>
              </a:rPr>
              <a:t>4</a:t>
            </a:r>
            <a:r>
              <a:rPr lang="zh-CN" altLang="en-US" sz="1400" b="1" baseline="30000" dirty="0">
                <a:solidFill>
                  <a:schemeClr val="accent6"/>
                </a:solidFill>
                <a:latin typeface="楷体" panose="02010609060101010101" pitchFamily="49" charset="-122"/>
                <a:ea typeface="楷体" panose="02010609060101010101" pitchFamily="49" charset="-122"/>
                <a:cs typeface="Arial" panose="020B0604020202020204" pitchFamily="34" charset="0"/>
              </a:rPr>
              <a:t>，</a:t>
            </a:r>
            <a:r>
              <a:rPr lang="en-US" altLang="zh-CN" sz="1400" b="1" baseline="30000" dirty="0">
                <a:solidFill>
                  <a:schemeClr val="accent6"/>
                </a:solidFill>
                <a:latin typeface="楷体" panose="02010609060101010101" pitchFamily="49" charset="-122"/>
                <a:ea typeface="楷体" panose="02010609060101010101" pitchFamily="49" charset="-122"/>
                <a:cs typeface="Arial" panose="020B0604020202020204" pitchFamily="34" charset="0"/>
              </a:rPr>
              <a:t>5</a:t>
            </a:r>
            <a:r>
              <a:rPr lang="zh-CN" altLang="en-US" sz="1400" b="1" dirty="0">
                <a:solidFill>
                  <a:schemeClr val="accent6"/>
                </a:solidFill>
                <a:latin typeface="楷体" panose="02010609060101010101" pitchFamily="49" charset="-122"/>
                <a:ea typeface="楷体" panose="02010609060101010101" pitchFamily="49" charset="-122"/>
                <a:cs typeface="Arial" panose="020B0604020202020204" pitchFamily="34" charset="0"/>
              </a:rPr>
              <a:t>。</a:t>
            </a:r>
            <a:endParaRPr lang="en-GB" altLang="zh-CN" sz="1400" b="1" dirty="0">
              <a:solidFill>
                <a:schemeClr val="accent6"/>
              </a:solidFill>
              <a:latin typeface="楷体" panose="02010609060101010101" pitchFamily="49" charset="-122"/>
              <a:ea typeface="楷体" panose="02010609060101010101" pitchFamily="49" charset="-122"/>
              <a:cs typeface="Arial" panose="020B0604020202020204" pitchFamily="34" charset="0"/>
            </a:endParaRPr>
          </a:p>
          <a:p>
            <a:pPr marL="171450" indent="-171450" algn="just">
              <a:spcAft>
                <a:spcPts val="600"/>
              </a:spcAft>
              <a:buFont typeface="Arial" panose="020B0604020202020204" pitchFamily="34" charset="0"/>
              <a:buChar char="•"/>
            </a:pPr>
            <a:endParaRPr lang="en-GB" altLang="zh-CN" sz="1050" b="1" dirty="0">
              <a:solidFill>
                <a:schemeClr val="accent6"/>
              </a:solidFill>
              <a:latin typeface="楷体" panose="02010609060101010101" pitchFamily="49" charset="-122"/>
              <a:ea typeface="楷体" panose="02010609060101010101" pitchFamily="49" charset="-122"/>
              <a:cs typeface="Arial" panose="020B0604020202020204" pitchFamily="34" charset="0"/>
            </a:endParaRPr>
          </a:p>
          <a:p>
            <a:pPr marL="171450" indent="-171450" algn="just">
              <a:spcAft>
                <a:spcPts val="600"/>
              </a:spcAft>
              <a:buFont typeface="Arial" panose="020B0604020202020204" pitchFamily="34" charset="0"/>
              <a:buChar char="•"/>
            </a:pPr>
            <a:endParaRPr lang="en-GB" altLang="zh-CN" sz="1050" b="1" dirty="0">
              <a:solidFill>
                <a:schemeClr val="accent6"/>
              </a:solidFill>
              <a:latin typeface="楷体" panose="02010609060101010101" pitchFamily="49" charset="-122"/>
              <a:ea typeface="楷体" panose="02010609060101010101" pitchFamily="49" charset="-122"/>
              <a:cs typeface="Arial" panose="020B0604020202020204" pitchFamily="34" charset="0"/>
            </a:endParaRPr>
          </a:p>
          <a:p>
            <a:pPr marL="171450" indent="-171450" algn="just">
              <a:spcAft>
                <a:spcPts val="600"/>
              </a:spcAft>
              <a:buFont typeface="Arial" panose="020B0604020202020204" pitchFamily="34" charset="0"/>
              <a:buChar char="•"/>
            </a:pPr>
            <a:endParaRPr lang="en-GB" altLang="zh-CN" sz="1050" b="1" dirty="0">
              <a:solidFill>
                <a:schemeClr val="accent6"/>
              </a:solidFill>
              <a:latin typeface="楷体" panose="02010609060101010101" pitchFamily="49" charset="-122"/>
              <a:ea typeface="楷体" panose="02010609060101010101" pitchFamily="49" charset="-122"/>
              <a:cs typeface="Arial" panose="020B0604020202020204" pitchFamily="34" charset="0"/>
            </a:endParaRPr>
          </a:p>
          <a:p>
            <a:pPr marL="171450" indent="-171450" algn="just">
              <a:spcAft>
                <a:spcPts val="600"/>
              </a:spcAft>
              <a:buFont typeface="Arial" panose="020B0604020202020204" pitchFamily="34" charset="0"/>
              <a:buChar char="•"/>
            </a:pPr>
            <a:endParaRPr lang="en-GB" altLang="zh-CN" sz="1050" b="1" dirty="0">
              <a:solidFill>
                <a:schemeClr val="accent6"/>
              </a:solidFill>
              <a:latin typeface="楷体" panose="02010609060101010101" pitchFamily="49" charset="-122"/>
              <a:ea typeface="楷体" panose="02010609060101010101" pitchFamily="49" charset="-122"/>
              <a:cs typeface="Arial" panose="020B0604020202020204" pitchFamily="34" charset="0"/>
            </a:endParaRPr>
          </a:p>
          <a:p>
            <a:pPr marL="171450" indent="-171450" algn="just">
              <a:spcAft>
                <a:spcPts val="600"/>
              </a:spcAft>
              <a:buFont typeface="Arial" panose="020B0604020202020204" pitchFamily="34" charset="0"/>
              <a:buChar char="•"/>
            </a:pPr>
            <a:endParaRPr lang="en-GB" sz="1050" dirty="0">
              <a:highlight>
                <a:srgbClr val="FFFF00"/>
              </a:highlight>
              <a:latin typeface="楷体" panose="02010609060101010101" pitchFamily="49" charset="-122"/>
              <a:ea typeface="楷体" panose="02010609060101010101" pitchFamily="49" charset="-122"/>
              <a:cs typeface="Arial" panose="020B0604020202020204" pitchFamily="34" charset="0"/>
            </a:endParaRPr>
          </a:p>
          <a:p>
            <a:pPr marL="171450" indent="-171450" algn="just">
              <a:spcAft>
                <a:spcPts val="600"/>
              </a:spcAft>
              <a:buFont typeface="Arial" panose="020B0604020202020204" pitchFamily="34" charset="0"/>
              <a:buChar char="•"/>
            </a:pPr>
            <a:endParaRPr lang="zh-CN" altLang="en-US" sz="1050" dirty="0">
              <a:latin typeface="楷体" panose="02010609060101010101" pitchFamily="49" charset="-122"/>
              <a:ea typeface="楷体" panose="02010609060101010101" pitchFamily="49" charset="-122"/>
              <a:cs typeface="Arial" panose="020B0604020202020204" pitchFamily="34" charset="0"/>
            </a:endParaRPr>
          </a:p>
          <a:p>
            <a:pPr marL="171450" indent="-171450" algn="just">
              <a:spcAft>
                <a:spcPts val="600"/>
              </a:spcAft>
              <a:buFont typeface="Arial" panose="020B0604020202020204" pitchFamily="34" charset="0"/>
              <a:buChar char="•"/>
            </a:pPr>
            <a:endParaRPr lang="en-GB" sz="1050" dirty="0">
              <a:highlight>
                <a:srgbClr val="FFFF00"/>
              </a:highlight>
              <a:latin typeface="楷体" panose="02010609060101010101" pitchFamily="49" charset="-122"/>
              <a:ea typeface="楷体" panose="02010609060101010101" pitchFamily="49" charset="-122"/>
              <a:cs typeface="Arial" panose="020B0604020202020204" pitchFamily="34" charset="0"/>
            </a:endParaRPr>
          </a:p>
        </p:txBody>
      </p:sp>
      <p:sp>
        <p:nvSpPr>
          <p:cNvPr id="34" name="Rectangle 93">
            <a:extLst>
              <a:ext uri="{FF2B5EF4-FFF2-40B4-BE49-F238E27FC236}">
                <a16:creationId xmlns:a16="http://schemas.microsoft.com/office/drawing/2014/main" id="{38B39E65-3F2E-43BF-8CBD-E51DB75B29F8}"/>
              </a:ext>
            </a:extLst>
          </p:cNvPr>
          <p:cNvSpPr/>
          <p:nvPr/>
        </p:nvSpPr>
        <p:spPr>
          <a:xfrm>
            <a:off x="6041430" y="1335220"/>
            <a:ext cx="5391984" cy="855635"/>
          </a:xfrm>
          <a:prstGeom prst="rect">
            <a:avLst/>
          </a:prstGeom>
          <a:solidFill>
            <a:schemeClr val="bg2">
              <a:lumMod val="20000"/>
              <a:lumOff val="80000"/>
            </a:schemeClr>
          </a:solidFill>
          <a:ln w="19050" cap="rnd" cmpd="sng" algn="ctr">
            <a:noFill/>
            <a:prstDash val="solid"/>
            <a:round/>
            <a:tailEnd type="triangle" w="lg" len="lg"/>
          </a:ln>
          <a:effectLst/>
        </p:spPr>
        <p:txBody>
          <a:bodyPr rtlCol="0" anchor="ctr"/>
          <a:lstStyle/>
          <a:p>
            <a:pPr algn="l" defTabSz="914126"/>
            <a:endParaRPr lang="en-US" sz="1200" kern="0" dirty="0">
              <a:solidFill>
                <a:srgbClr val="2B3A42"/>
              </a:solidFill>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endParaRPr>
          </a:p>
        </p:txBody>
      </p:sp>
      <p:sp>
        <p:nvSpPr>
          <p:cNvPr id="35" name="矩形: 圆角 34">
            <a:extLst>
              <a:ext uri="{FF2B5EF4-FFF2-40B4-BE49-F238E27FC236}">
                <a16:creationId xmlns:a16="http://schemas.microsoft.com/office/drawing/2014/main" id="{07E8E6CB-6786-4D8A-A8C6-A97393A5BEBD}"/>
              </a:ext>
            </a:extLst>
          </p:cNvPr>
          <p:cNvSpPr/>
          <p:nvPr/>
        </p:nvSpPr>
        <p:spPr>
          <a:xfrm>
            <a:off x="6946147" y="1489267"/>
            <a:ext cx="4382844" cy="1101011"/>
          </a:xfrm>
          <a:prstGeom prst="roundRect">
            <a:avLst/>
          </a:prstGeom>
          <a:noFill/>
        </p:spPr>
        <p:txBody>
          <a:bodyPr wrap="square">
            <a:spAutoFit/>
          </a:bodyPr>
          <a:lstStyle/>
          <a:p>
            <a:pPr>
              <a:spcAft>
                <a:spcPts val="600"/>
              </a:spcAft>
            </a:pPr>
            <a: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t>艾地骨化醇不经肾脏</a:t>
            </a:r>
            <a:r>
              <a:rPr lang="en-US" altLang="zh-CN" sz="1600" b="1" dirty="0">
                <a:solidFill>
                  <a:srgbClr val="3F66E2"/>
                </a:solidFill>
                <a:latin typeface="楷体" panose="02010609060101010101" pitchFamily="49" charset="-122"/>
                <a:ea typeface="楷体" panose="02010609060101010101" pitchFamily="49" charset="-122"/>
                <a:cs typeface="Arial" panose="020B0604020202020204" pitchFamily="34" charset="0"/>
              </a:rPr>
              <a:t>1-α</a:t>
            </a:r>
            <a: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t>羟化酶羟化</a:t>
            </a:r>
            <a:r>
              <a:rPr lang="zh-CN" altLang="en-US" sz="1600" b="1" dirty="0">
                <a:solidFill>
                  <a:schemeClr val="accent1">
                    <a:lumMod val="75000"/>
                  </a:schemeClr>
                </a:solidFill>
                <a:latin typeface="楷体" panose="02010609060101010101" pitchFamily="49" charset="-122"/>
                <a:ea typeface="楷体" panose="02010609060101010101" pitchFamily="49" charset="-122"/>
                <a:cs typeface="Arial" panose="020B0604020202020204" pitchFamily="34" charset="0"/>
              </a:rPr>
              <a:t>，</a:t>
            </a:r>
            <a:r>
              <a:rPr lang="zh-CN" altLang="en-US" sz="1600" b="1" dirty="0">
                <a:solidFill>
                  <a:schemeClr val="accent6">
                    <a:lumMod val="75000"/>
                  </a:schemeClr>
                </a:solidFill>
                <a:latin typeface="楷体" panose="02010609060101010101" pitchFamily="49" charset="-122"/>
                <a:ea typeface="楷体" panose="02010609060101010101" pitchFamily="49" charset="-122"/>
                <a:cs typeface="Arial" panose="020B0604020202020204" pitchFamily="34" charset="0"/>
              </a:rPr>
              <a:t>适用于肾脏功能不全者用药</a:t>
            </a:r>
            <a:r>
              <a:rPr lang="en-US" altLang="zh-CN" sz="1600" b="1" baseline="30000" dirty="0">
                <a:solidFill>
                  <a:schemeClr val="accent6">
                    <a:lumMod val="75000"/>
                  </a:schemeClr>
                </a:solidFill>
                <a:latin typeface="楷体" panose="02010609060101010101" pitchFamily="49" charset="-122"/>
                <a:ea typeface="楷体" panose="02010609060101010101" pitchFamily="49" charset="-122"/>
                <a:cs typeface="Arial" panose="020B0604020202020204" pitchFamily="34" charset="0"/>
              </a:rPr>
              <a:t>2</a:t>
            </a:r>
            <a:r>
              <a:rPr lang="zh-CN" altLang="en-US" sz="1600" b="1" dirty="0">
                <a:solidFill>
                  <a:schemeClr val="accent6">
                    <a:lumMod val="75000"/>
                  </a:schemeClr>
                </a:solidFill>
                <a:latin typeface="楷体" panose="02010609060101010101" pitchFamily="49" charset="-122"/>
                <a:ea typeface="楷体" panose="02010609060101010101" pitchFamily="49" charset="-122"/>
                <a:cs typeface="Arial" panose="020B0604020202020204" pitchFamily="34" charset="0"/>
              </a:rPr>
              <a:t>。</a:t>
            </a:r>
            <a:b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br>
            <a:b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br>
            <a:endParaRPr lang="en-GB" sz="1600" baseline="30000" dirty="0">
              <a:solidFill>
                <a:schemeClr val="accent6"/>
              </a:solidFill>
              <a:latin typeface="楷体" panose="02010609060101010101" pitchFamily="49" charset="-122"/>
              <a:ea typeface="楷体" panose="02010609060101010101" pitchFamily="49" charset="-122"/>
              <a:cs typeface="Arial" panose="020B0604020202020204" pitchFamily="34" charset="0"/>
            </a:endParaRPr>
          </a:p>
        </p:txBody>
      </p:sp>
      <p:sp>
        <p:nvSpPr>
          <p:cNvPr id="39" name="iconfont-11790-5633856">
            <a:extLst>
              <a:ext uri="{FF2B5EF4-FFF2-40B4-BE49-F238E27FC236}">
                <a16:creationId xmlns:a16="http://schemas.microsoft.com/office/drawing/2014/main" id="{A9622A63-6954-46DE-B66B-839D6B26780C}"/>
              </a:ext>
            </a:extLst>
          </p:cNvPr>
          <p:cNvSpPr/>
          <p:nvPr/>
        </p:nvSpPr>
        <p:spPr>
          <a:xfrm rot="5400000">
            <a:off x="6276734" y="1604843"/>
            <a:ext cx="587701" cy="306456"/>
          </a:xfrm>
          <a:custGeom>
            <a:avLst/>
            <a:gdLst>
              <a:gd name="T0" fmla="*/ 14972 w 16000"/>
              <a:gd name="T1" fmla="*/ 3714 h 8000"/>
              <a:gd name="T2" fmla="*/ 16000 w 16000"/>
              <a:gd name="T3" fmla="*/ 2051 h 8000"/>
              <a:gd name="T4" fmla="*/ 16000 w 16000"/>
              <a:gd name="T5" fmla="*/ 1860 h 8000"/>
              <a:gd name="T6" fmla="*/ 14140 w 16000"/>
              <a:gd name="T7" fmla="*/ 0 h 8000"/>
              <a:gd name="T8" fmla="*/ 12376 w 16000"/>
              <a:gd name="T9" fmla="*/ 1272 h 8000"/>
              <a:gd name="T10" fmla="*/ 11423 w 16000"/>
              <a:gd name="T11" fmla="*/ 2400 h 8000"/>
              <a:gd name="T12" fmla="*/ 4577 w 16000"/>
              <a:gd name="T13" fmla="*/ 2400 h 8000"/>
              <a:gd name="T14" fmla="*/ 3624 w 16000"/>
              <a:gd name="T15" fmla="*/ 1272 h 8000"/>
              <a:gd name="T16" fmla="*/ 1860 w 16000"/>
              <a:gd name="T17" fmla="*/ 0 h 8000"/>
              <a:gd name="T18" fmla="*/ 0 w 16000"/>
              <a:gd name="T19" fmla="*/ 1860 h 8000"/>
              <a:gd name="T20" fmla="*/ 0 w 16000"/>
              <a:gd name="T21" fmla="*/ 2051 h 8000"/>
              <a:gd name="T22" fmla="*/ 1028 w 16000"/>
              <a:gd name="T23" fmla="*/ 3714 h 8000"/>
              <a:gd name="T24" fmla="*/ 1028 w 16000"/>
              <a:gd name="T25" fmla="*/ 4286 h 8000"/>
              <a:gd name="T26" fmla="*/ 0 w 16000"/>
              <a:gd name="T27" fmla="*/ 5949 h 8000"/>
              <a:gd name="T28" fmla="*/ 0 w 16000"/>
              <a:gd name="T29" fmla="*/ 6140 h 8000"/>
              <a:gd name="T30" fmla="*/ 1860 w 16000"/>
              <a:gd name="T31" fmla="*/ 8000 h 8000"/>
              <a:gd name="T32" fmla="*/ 3624 w 16000"/>
              <a:gd name="T33" fmla="*/ 6729 h 8000"/>
              <a:gd name="T34" fmla="*/ 4577 w 16000"/>
              <a:gd name="T35" fmla="*/ 5600 h 8000"/>
              <a:gd name="T36" fmla="*/ 11423 w 16000"/>
              <a:gd name="T37" fmla="*/ 5600 h 8000"/>
              <a:gd name="T38" fmla="*/ 12376 w 16000"/>
              <a:gd name="T39" fmla="*/ 6729 h 8000"/>
              <a:gd name="T40" fmla="*/ 14140 w 16000"/>
              <a:gd name="T41" fmla="*/ 8000 h 8000"/>
              <a:gd name="T42" fmla="*/ 16000 w 16000"/>
              <a:gd name="T43" fmla="*/ 6140 h 8000"/>
              <a:gd name="T44" fmla="*/ 16000 w 16000"/>
              <a:gd name="T45" fmla="*/ 5949 h 8000"/>
              <a:gd name="T46" fmla="*/ 14972 w 16000"/>
              <a:gd name="T47" fmla="*/ 4286 h 8000"/>
              <a:gd name="T48" fmla="*/ 14972 w 16000"/>
              <a:gd name="T49" fmla="*/ 3714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00" h="8000">
                <a:moveTo>
                  <a:pt x="14972" y="3714"/>
                </a:moveTo>
                <a:cubicBezTo>
                  <a:pt x="15602" y="3399"/>
                  <a:pt x="16000" y="2755"/>
                  <a:pt x="16000" y="2051"/>
                </a:cubicBezTo>
                <a:lnTo>
                  <a:pt x="16000" y="1860"/>
                </a:lnTo>
                <a:cubicBezTo>
                  <a:pt x="16000" y="833"/>
                  <a:pt x="15168" y="0"/>
                  <a:pt x="14140" y="0"/>
                </a:cubicBezTo>
                <a:cubicBezTo>
                  <a:pt x="13340" y="0"/>
                  <a:pt x="12629" y="512"/>
                  <a:pt x="12376" y="1272"/>
                </a:cubicBezTo>
                <a:cubicBezTo>
                  <a:pt x="12184" y="1847"/>
                  <a:pt x="12086" y="2400"/>
                  <a:pt x="11423" y="2400"/>
                </a:cubicBezTo>
                <a:lnTo>
                  <a:pt x="4577" y="2400"/>
                </a:lnTo>
                <a:cubicBezTo>
                  <a:pt x="3892" y="2400"/>
                  <a:pt x="3787" y="1762"/>
                  <a:pt x="3624" y="1272"/>
                </a:cubicBezTo>
                <a:cubicBezTo>
                  <a:pt x="3371" y="512"/>
                  <a:pt x="2660" y="0"/>
                  <a:pt x="1860" y="0"/>
                </a:cubicBezTo>
                <a:cubicBezTo>
                  <a:pt x="832" y="0"/>
                  <a:pt x="0" y="833"/>
                  <a:pt x="0" y="1860"/>
                </a:cubicBezTo>
                <a:lnTo>
                  <a:pt x="0" y="2051"/>
                </a:lnTo>
                <a:cubicBezTo>
                  <a:pt x="0" y="2755"/>
                  <a:pt x="398" y="3399"/>
                  <a:pt x="1028" y="3714"/>
                </a:cubicBezTo>
                <a:cubicBezTo>
                  <a:pt x="1264" y="3832"/>
                  <a:pt x="1264" y="4168"/>
                  <a:pt x="1028" y="4286"/>
                </a:cubicBezTo>
                <a:cubicBezTo>
                  <a:pt x="398" y="4601"/>
                  <a:pt x="0" y="5245"/>
                  <a:pt x="0" y="5949"/>
                </a:cubicBezTo>
                <a:lnTo>
                  <a:pt x="0" y="6140"/>
                </a:lnTo>
                <a:cubicBezTo>
                  <a:pt x="0" y="7168"/>
                  <a:pt x="832" y="8000"/>
                  <a:pt x="1860" y="8000"/>
                </a:cubicBezTo>
                <a:cubicBezTo>
                  <a:pt x="2660" y="8000"/>
                  <a:pt x="3371" y="7488"/>
                  <a:pt x="3624" y="6729"/>
                </a:cubicBezTo>
                <a:cubicBezTo>
                  <a:pt x="3816" y="6153"/>
                  <a:pt x="3914" y="5600"/>
                  <a:pt x="4577" y="5600"/>
                </a:cubicBezTo>
                <a:lnTo>
                  <a:pt x="11423" y="5600"/>
                </a:lnTo>
                <a:cubicBezTo>
                  <a:pt x="12108" y="5600"/>
                  <a:pt x="12213" y="6239"/>
                  <a:pt x="12376" y="6729"/>
                </a:cubicBezTo>
                <a:cubicBezTo>
                  <a:pt x="12629" y="7488"/>
                  <a:pt x="13340" y="8000"/>
                  <a:pt x="14140" y="8000"/>
                </a:cubicBezTo>
                <a:cubicBezTo>
                  <a:pt x="15167" y="8000"/>
                  <a:pt x="16000" y="7168"/>
                  <a:pt x="16000" y="6140"/>
                </a:cubicBezTo>
                <a:lnTo>
                  <a:pt x="16000" y="5949"/>
                </a:lnTo>
                <a:cubicBezTo>
                  <a:pt x="16000" y="5245"/>
                  <a:pt x="15602" y="4601"/>
                  <a:pt x="14972" y="4286"/>
                </a:cubicBezTo>
                <a:cubicBezTo>
                  <a:pt x="14736" y="4168"/>
                  <a:pt x="14736" y="3832"/>
                  <a:pt x="14972" y="3714"/>
                </a:cubicBezTo>
                <a:close/>
              </a:path>
            </a:pathLst>
          </a:custGeom>
          <a:solidFill>
            <a:srgbClr val="5584E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a:ln>
                <a:noFill/>
              </a:ln>
              <a:solidFill>
                <a:srgbClr val="FFFFFF"/>
              </a:solidFill>
              <a:effectLst/>
              <a:uLnTx/>
              <a:uFillTx/>
              <a:latin typeface="Garamond"/>
              <a:ea typeface="华文楷体"/>
              <a:cs typeface="+mn-cs"/>
            </a:endParaRPr>
          </a:p>
        </p:txBody>
      </p:sp>
      <p:sp>
        <p:nvSpPr>
          <p:cNvPr id="40" name="矩形 39">
            <a:extLst>
              <a:ext uri="{FF2B5EF4-FFF2-40B4-BE49-F238E27FC236}">
                <a16:creationId xmlns:a16="http://schemas.microsoft.com/office/drawing/2014/main" id="{4C1F4F36-1622-4578-9101-7CB1290D5530}"/>
              </a:ext>
            </a:extLst>
          </p:cNvPr>
          <p:cNvSpPr/>
          <p:nvPr/>
        </p:nvSpPr>
        <p:spPr>
          <a:xfrm>
            <a:off x="0" y="5982645"/>
            <a:ext cx="11884813" cy="461665"/>
          </a:xfrm>
          <a:prstGeom prst="rect">
            <a:avLst/>
          </a:prstGeom>
        </p:spPr>
        <p:txBody>
          <a:bodyPr wrap="square">
            <a:spAutoFit/>
          </a:bodyPr>
          <a:lstStyle/>
          <a:p>
            <a:pPr>
              <a:spcBef>
                <a:spcPct val="0"/>
              </a:spcBef>
            </a:pPr>
            <a:r>
              <a:rPr lang="en-US" altLang="zh-CN" sz="800" kern="0" dirty="0">
                <a:latin typeface="楷体" panose="02010609060101010101" pitchFamily="49" charset="-122"/>
                <a:ea typeface="楷体" panose="02010609060101010101" pitchFamily="49" charset="-122"/>
                <a:cs typeface="Arial" panose="020B0604020202020204" pitchFamily="34" charset="0"/>
              </a:rPr>
              <a:t>1.</a:t>
            </a:r>
            <a:r>
              <a:rPr lang="zh-CN" altLang="en-US" sz="800" kern="0" dirty="0">
                <a:latin typeface="楷体" panose="02010609060101010101" pitchFamily="49" charset="-122"/>
                <a:ea typeface="楷体" panose="02010609060101010101" pitchFamily="49" charset="-122"/>
                <a:cs typeface="Arial" panose="020B0604020202020204" pitchFamily="34" charset="0"/>
              </a:rPr>
              <a:t>夏维波</a:t>
            </a:r>
            <a:r>
              <a:rPr lang="en-US" altLang="zh-CN" sz="800" kern="0" dirty="0">
                <a:latin typeface="楷体" panose="02010609060101010101" pitchFamily="49" charset="-122"/>
                <a:ea typeface="楷体" panose="02010609060101010101" pitchFamily="49" charset="-122"/>
                <a:cs typeface="Arial" panose="020B0604020202020204" pitchFamily="34" charset="0"/>
              </a:rPr>
              <a:t>,</a:t>
            </a:r>
            <a:r>
              <a:rPr lang="zh-CN" altLang="en-US" sz="800" kern="0" dirty="0">
                <a:latin typeface="楷体" panose="02010609060101010101" pitchFamily="49" charset="-122"/>
                <a:ea typeface="楷体" panose="02010609060101010101" pitchFamily="49" charset="-122"/>
                <a:cs typeface="Arial" panose="020B0604020202020204" pitchFamily="34" charset="0"/>
              </a:rPr>
              <a:t>章振林</a:t>
            </a:r>
            <a:r>
              <a:rPr lang="en-US" altLang="zh-CN" sz="800" kern="0" dirty="0">
                <a:latin typeface="楷体" panose="02010609060101010101" pitchFamily="49" charset="-122"/>
                <a:ea typeface="楷体" panose="02010609060101010101" pitchFamily="49" charset="-122"/>
                <a:cs typeface="Arial" panose="020B0604020202020204" pitchFamily="34" charset="0"/>
              </a:rPr>
              <a:t>,</a:t>
            </a:r>
            <a:r>
              <a:rPr lang="zh-CN" altLang="en-US" sz="800" kern="0" dirty="0">
                <a:latin typeface="楷体" panose="02010609060101010101" pitchFamily="49" charset="-122"/>
                <a:ea typeface="楷体" panose="02010609060101010101" pitchFamily="49" charset="-122"/>
                <a:cs typeface="Arial" panose="020B0604020202020204" pitchFamily="34" charset="0"/>
              </a:rPr>
              <a:t>林华等</a:t>
            </a:r>
            <a:r>
              <a:rPr lang="en-US" altLang="zh-CN" sz="800" kern="0" dirty="0">
                <a:latin typeface="楷体" panose="02010609060101010101" pitchFamily="49" charset="-122"/>
                <a:ea typeface="楷体" panose="02010609060101010101" pitchFamily="49" charset="-122"/>
                <a:cs typeface="Arial" panose="020B0604020202020204" pitchFamily="34" charset="0"/>
              </a:rPr>
              <a:t>.</a:t>
            </a:r>
            <a:r>
              <a:rPr lang="zh-CN" altLang="en-US" sz="800" kern="0" dirty="0">
                <a:latin typeface="楷体" panose="02010609060101010101" pitchFamily="49" charset="-122"/>
                <a:ea typeface="楷体" panose="02010609060101010101" pitchFamily="49" charset="-122"/>
                <a:cs typeface="Arial" panose="020B0604020202020204" pitchFamily="34" charset="0"/>
              </a:rPr>
              <a:t>维生素</a:t>
            </a:r>
            <a:r>
              <a:rPr lang="en-US" altLang="zh-CN" sz="800" kern="0" dirty="0">
                <a:latin typeface="楷体" panose="02010609060101010101" pitchFamily="49" charset="-122"/>
                <a:ea typeface="楷体" panose="02010609060101010101" pitchFamily="49" charset="-122"/>
                <a:cs typeface="Arial" panose="020B0604020202020204" pitchFamily="34" charset="0"/>
              </a:rPr>
              <a:t>D</a:t>
            </a:r>
            <a:r>
              <a:rPr lang="zh-CN" altLang="en-US" sz="800" kern="0" dirty="0">
                <a:latin typeface="楷体" panose="02010609060101010101" pitchFamily="49" charset="-122"/>
                <a:ea typeface="楷体" panose="02010609060101010101" pitchFamily="49" charset="-122"/>
                <a:cs typeface="Arial" panose="020B0604020202020204" pitchFamily="34" charset="0"/>
              </a:rPr>
              <a:t>及其类似物临床应用共识</a:t>
            </a:r>
            <a:r>
              <a:rPr lang="en-US" altLang="zh-CN" sz="800" kern="0" dirty="0">
                <a:latin typeface="楷体" panose="02010609060101010101" pitchFamily="49" charset="-122"/>
                <a:ea typeface="楷体" panose="02010609060101010101" pitchFamily="49" charset="-122"/>
                <a:cs typeface="Arial" panose="020B0604020202020204" pitchFamily="34" charset="0"/>
              </a:rPr>
              <a:t>[J].</a:t>
            </a:r>
            <a:r>
              <a:rPr lang="zh-CN" altLang="en-US" sz="800" kern="0" dirty="0">
                <a:latin typeface="楷体" panose="02010609060101010101" pitchFamily="49" charset="-122"/>
                <a:ea typeface="楷体" panose="02010609060101010101" pitchFamily="49" charset="-122"/>
                <a:cs typeface="Arial" panose="020B0604020202020204" pitchFamily="34" charset="0"/>
              </a:rPr>
              <a:t>中华骨质疏松和骨矿盐疾病杂志</a:t>
            </a:r>
            <a:r>
              <a:rPr lang="en-US" altLang="zh-CN" sz="800" kern="0" dirty="0">
                <a:latin typeface="楷体" panose="02010609060101010101" pitchFamily="49" charset="-122"/>
                <a:ea typeface="楷体" panose="02010609060101010101" pitchFamily="49" charset="-122"/>
                <a:cs typeface="Arial" panose="020B0604020202020204" pitchFamily="34" charset="0"/>
              </a:rPr>
              <a:t>,2018,11(01):1-19.</a:t>
            </a:r>
          </a:p>
          <a:p>
            <a:pPr>
              <a:spcBef>
                <a:spcPct val="0"/>
              </a:spcBef>
            </a:pPr>
            <a:r>
              <a:rPr lang="en-US" altLang="zh-CN" sz="800" kern="0" dirty="0">
                <a:latin typeface="楷体" panose="02010609060101010101" pitchFamily="49" charset="-122"/>
                <a:ea typeface="楷体" panose="02010609060101010101" pitchFamily="49" charset="-122"/>
                <a:cs typeface="Arial" panose="020B0604020202020204" pitchFamily="34" charset="0"/>
              </a:rPr>
              <a:t>2.</a:t>
            </a:r>
            <a:r>
              <a:rPr lang="zh-CN" altLang="en-US" sz="800" kern="0" dirty="0">
                <a:latin typeface="楷体" panose="02010609060101010101" pitchFamily="49" charset="-122"/>
                <a:ea typeface="楷体" panose="02010609060101010101" pitchFamily="49" charset="-122"/>
                <a:cs typeface="Arial" panose="020B0604020202020204" pitchFamily="34" charset="0"/>
              </a:rPr>
              <a:t>艾地骨化醇说明书</a:t>
            </a:r>
            <a:endParaRPr lang="en-GB" altLang="zh-CN" sz="800" kern="0" dirty="0">
              <a:latin typeface="楷体" panose="02010609060101010101" pitchFamily="49" charset="-122"/>
              <a:ea typeface="楷体" panose="02010609060101010101" pitchFamily="49" charset="-122"/>
              <a:cs typeface="Arial" panose="020B0604020202020204" pitchFamily="34" charset="0"/>
            </a:endParaRPr>
          </a:p>
          <a:p>
            <a:pPr>
              <a:spcBef>
                <a:spcPct val="0"/>
              </a:spcBef>
            </a:pPr>
            <a:endParaRPr lang="zh-CN" altLang="zh-CN" sz="800" dirty="0">
              <a:solidFill>
                <a:schemeClr val="tx2">
                  <a:lumMod val="50000"/>
                </a:schemeClr>
              </a:solidFill>
              <a:latin typeface="楷体" panose="02010609060101010101" pitchFamily="49" charset="-122"/>
              <a:ea typeface="楷体" panose="02010609060101010101" pitchFamily="49" charset="-122"/>
              <a:cs typeface="Arial" panose="020B0604020202020204" pitchFamily="34" charset="0"/>
            </a:endParaRPr>
          </a:p>
        </p:txBody>
      </p:sp>
      <p:pic>
        <p:nvPicPr>
          <p:cNvPr id="41" name="图形 40" descr="仪表">
            <a:extLst>
              <a:ext uri="{FF2B5EF4-FFF2-40B4-BE49-F238E27FC236}">
                <a16:creationId xmlns:a16="http://schemas.microsoft.com/office/drawing/2014/main" id="{B31ECAD4-DF70-416A-863A-EA0820CD1C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30" y="1385384"/>
            <a:ext cx="642875" cy="642875"/>
          </a:xfrm>
          <a:prstGeom prst="rect">
            <a:avLst/>
          </a:prstGeom>
        </p:spPr>
      </p:pic>
      <p:sp>
        <p:nvSpPr>
          <p:cNvPr id="22" name="矩形 21">
            <a:extLst>
              <a:ext uri="{FF2B5EF4-FFF2-40B4-BE49-F238E27FC236}">
                <a16:creationId xmlns:a16="http://schemas.microsoft.com/office/drawing/2014/main" id="{06EC7D8D-1F47-49AB-A152-A431150C5B7C}"/>
              </a:ext>
            </a:extLst>
          </p:cNvPr>
          <p:cNvSpPr/>
          <p:nvPr/>
        </p:nvSpPr>
        <p:spPr>
          <a:xfrm>
            <a:off x="0" y="3671"/>
            <a:ext cx="1536476" cy="306888"/>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创新性</a:t>
            </a:r>
          </a:p>
        </p:txBody>
      </p:sp>
      <p:graphicFrame>
        <p:nvGraphicFramePr>
          <p:cNvPr id="26" name="表格 25">
            <a:extLst>
              <a:ext uri="{FF2B5EF4-FFF2-40B4-BE49-F238E27FC236}">
                <a16:creationId xmlns:a16="http://schemas.microsoft.com/office/drawing/2014/main" id="{4A6C5286-50E2-4CAB-8C5D-1CA7AF1C1EB8}"/>
              </a:ext>
            </a:extLst>
          </p:cNvPr>
          <p:cNvGraphicFramePr>
            <a:graphicFrameLocks noGrp="1"/>
          </p:cNvGraphicFramePr>
          <p:nvPr>
            <p:extLst>
              <p:ext uri="{D42A27DB-BD31-4B8C-83A1-F6EECF244321}">
                <p14:modId xmlns:p14="http://schemas.microsoft.com/office/powerpoint/2010/main" val="3200209715"/>
              </p:ext>
            </p:extLst>
          </p:nvPr>
        </p:nvGraphicFramePr>
        <p:xfrm>
          <a:off x="768238" y="3437300"/>
          <a:ext cx="4535994" cy="969898"/>
        </p:xfrm>
        <a:graphic>
          <a:graphicData uri="http://schemas.openxmlformats.org/drawingml/2006/table">
            <a:tbl>
              <a:tblPr firstRow="1" bandRow="1">
                <a:tableStyleId>{93296810-A885-4BE3-A3E7-6D5BEEA58F35}</a:tableStyleId>
              </a:tblPr>
              <a:tblGrid>
                <a:gridCol w="1511998">
                  <a:extLst>
                    <a:ext uri="{9D8B030D-6E8A-4147-A177-3AD203B41FA5}">
                      <a16:colId xmlns:a16="http://schemas.microsoft.com/office/drawing/2014/main" val="141559993"/>
                    </a:ext>
                  </a:extLst>
                </a:gridCol>
                <a:gridCol w="1511998">
                  <a:extLst>
                    <a:ext uri="{9D8B030D-6E8A-4147-A177-3AD203B41FA5}">
                      <a16:colId xmlns:a16="http://schemas.microsoft.com/office/drawing/2014/main" val="3210771261"/>
                    </a:ext>
                  </a:extLst>
                </a:gridCol>
                <a:gridCol w="1511998">
                  <a:extLst>
                    <a:ext uri="{9D8B030D-6E8A-4147-A177-3AD203B41FA5}">
                      <a16:colId xmlns:a16="http://schemas.microsoft.com/office/drawing/2014/main" val="632735184"/>
                    </a:ext>
                  </a:extLst>
                </a:gridCol>
              </a:tblGrid>
              <a:tr h="332549">
                <a:tc>
                  <a:txBody>
                    <a:bodyPr/>
                    <a:lstStyle/>
                    <a:p>
                      <a:pPr algn="l"/>
                      <a:endParaRPr lang="zh-CN" altLang="en-US" sz="1400" b="1" dirty="0">
                        <a:solidFill>
                          <a:schemeClr val="tx1"/>
                        </a:solidFill>
                        <a:latin typeface="楷体" panose="02010609060101010101" pitchFamily="49" charset="-122"/>
                        <a:ea typeface="楷体" panose="02010609060101010101" pitchFamily="49" charset="-122"/>
                      </a:endParaRPr>
                    </a:p>
                  </a:txBody>
                  <a:tcPr anchor="ctr">
                    <a:lnT w="12700" cap="flat" cmpd="sng" algn="ctr">
                      <a:solidFill>
                        <a:srgbClr val="3F66E2"/>
                      </a:solidFill>
                      <a:prstDash val="solid"/>
                      <a:round/>
                      <a:headEnd type="none" w="med" len="med"/>
                      <a:tailEnd type="none" w="med" len="med"/>
                    </a:lnT>
                    <a:lnB w="12700" cap="flat" cmpd="sng" algn="ctr">
                      <a:solidFill>
                        <a:srgbClr val="3F66E2"/>
                      </a:solidFill>
                      <a:prstDash val="solid"/>
                      <a:round/>
                      <a:headEnd type="none" w="med" len="med"/>
                      <a:tailEnd type="none" w="med" len="med"/>
                    </a:lnB>
                    <a:noFill/>
                  </a:tcPr>
                </a:tc>
                <a:tc>
                  <a:txBody>
                    <a:bodyPr/>
                    <a:lstStyle/>
                    <a:p>
                      <a:pPr algn="ctr"/>
                      <a:r>
                        <a:rPr lang="zh-CN" altLang="en-US" sz="1400" b="1" dirty="0">
                          <a:solidFill>
                            <a:schemeClr val="tx1"/>
                          </a:solidFill>
                          <a:latin typeface="楷体" panose="02010609060101010101" pitchFamily="49" charset="-122"/>
                          <a:ea typeface="楷体" panose="02010609060101010101" pitchFamily="49" charset="-122"/>
                        </a:rPr>
                        <a:t>骨化三醇</a:t>
                      </a:r>
                    </a:p>
                  </a:txBody>
                  <a:tcPr anchor="ctr">
                    <a:lnT w="12700" cap="flat" cmpd="sng" algn="ctr">
                      <a:solidFill>
                        <a:srgbClr val="3F66E2"/>
                      </a:solidFill>
                      <a:prstDash val="solid"/>
                      <a:round/>
                      <a:headEnd type="none" w="med" len="med"/>
                      <a:tailEnd type="none" w="med" len="med"/>
                    </a:lnT>
                    <a:lnB w="12700" cap="flat" cmpd="sng" algn="ctr">
                      <a:solidFill>
                        <a:srgbClr val="3F66E2"/>
                      </a:solidFill>
                      <a:prstDash val="solid"/>
                      <a:round/>
                      <a:headEnd type="none" w="med" len="med"/>
                      <a:tailEnd type="none" w="med" len="med"/>
                    </a:lnB>
                    <a:noFill/>
                  </a:tcPr>
                </a:tc>
                <a:tc>
                  <a:txBody>
                    <a:bodyPr/>
                    <a:lstStyle/>
                    <a:p>
                      <a:pPr algn="ctr"/>
                      <a:r>
                        <a:rPr lang="zh-CN" altLang="en-US" sz="1400" b="1" dirty="0">
                          <a:solidFill>
                            <a:schemeClr val="tx1"/>
                          </a:solidFill>
                          <a:latin typeface="楷体" panose="02010609060101010101" pitchFamily="49" charset="-122"/>
                          <a:ea typeface="楷体" panose="02010609060101010101" pitchFamily="49" charset="-122"/>
                        </a:rPr>
                        <a:t>艾地骨化醇</a:t>
                      </a:r>
                    </a:p>
                  </a:txBody>
                  <a:tcPr anchor="ctr">
                    <a:lnT w="12700" cap="flat" cmpd="sng" algn="ctr">
                      <a:solidFill>
                        <a:srgbClr val="3F66E2"/>
                      </a:solidFill>
                      <a:prstDash val="solid"/>
                      <a:round/>
                      <a:headEnd type="none" w="med" len="med"/>
                      <a:tailEnd type="none" w="med" len="med"/>
                    </a:lnT>
                    <a:lnB w="12700" cap="flat" cmpd="sng" algn="ctr">
                      <a:solidFill>
                        <a:srgbClr val="3F66E2"/>
                      </a:solidFill>
                      <a:prstDash val="solid"/>
                      <a:round/>
                      <a:headEnd type="none" w="med" len="med"/>
                      <a:tailEnd type="none" w="med" len="med"/>
                    </a:lnB>
                    <a:noFill/>
                  </a:tcPr>
                </a:tc>
                <a:extLst>
                  <a:ext uri="{0D108BD9-81ED-4DB2-BD59-A6C34878D82A}">
                    <a16:rowId xmlns:a16="http://schemas.microsoft.com/office/drawing/2014/main" val="1969432276"/>
                  </a:ext>
                </a:extLst>
              </a:tr>
              <a:tr h="228476">
                <a:tc>
                  <a:txBody>
                    <a:bodyPr/>
                    <a:lstStyle/>
                    <a:p>
                      <a:pPr algn="l"/>
                      <a:r>
                        <a:rPr lang="zh-CN" altLang="en-US" sz="1400" dirty="0">
                          <a:solidFill>
                            <a:schemeClr val="tx1"/>
                          </a:solidFill>
                          <a:latin typeface="楷体" panose="02010609060101010101" pitchFamily="49" charset="-122"/>
                          <a:ea typeface="楷体" panose="02010609060101010101" pitchFamily="49" charset="-122"/>
                        </a:rPr>
                        <a:t>半衰期（</a:t>
                      </a:r>
                      <a:r>
                        <a:rPr lang="en-US" altLang="zh-CN" sz="1400" dirty="0">
                          <a:solidFill>
                            <a:schemeClr val="tx1"/>
                          </a:solidFill>
                          <a:latin typeface="楷体" panose="02010609060101010101" pitchFamily="49" charset="-122"/>
                          <a:ea typeface="楷体" panose="02010609060101010101" pitchFamily="49" charset="-122"/>
                        </a:rPr>
                        <a:t>h</a:t>
                      </a:r>
                      <a:r>
                        <a:rPr lang="zh-CN" altLang="en-US" sz="1400" dirty="0">
                          <a:solidFill>
                            <a:schemeClr val="tx1"/>
                          </a:solidFill>
                          <a:latin typeface="楷体" panose="02010609060101010101" pitchFamily="49" charset="-122"/>
                          <a:ea typeface="楷体" panose="02010609060101010101" pitchFamily="49" charset="-122"/>
                        </a:rPr>
                        <a:t>）</a:t>
                      </a:r>
                    </a:p>
                  </a:txBody>
                  <a:tcPr anchor="ctr">
                    <a:lnT w="12700" cap="flat" cmpd="sng" algn="ctr">
                      <a:solidFill>
                        <a:srgbClr val="3F66E2"/>
                      </a:solidFill>
                      <a:prstDash val="solid"/>
                      <a:round/>
                      <a:headEnd type="none" w="med" len="med"/>
                      <a:tailEnd type="none" w="med" len="med"/>
                    </a:lnT>
                    <a:noFill/>
                  </a:tcPr>
                </a:tc>
                <a:tc>
                  <a:txBody>
                    <a:bodyPr/>
                    <a:lstStyle/>
                    <a:p>
                      <a:pPr algn="ctr"/>
                      <a:r>
                        <a:rPr lang="en-US" altLang="zh-CN" sz="1400" b="0" dirty="0">
                          <a:solidFill>
                            <a:schemeClr val="tx1"/>
                          </a:solidFill>
                          <a:latin typeface="楷体" panose="02010609060101010101" pitchFamily="49" charset="-122"/>
                          <a:ea typeface="楷体" panose="02010609060101010101" pitchFamily="49" charset="-122"/>
                        </a:rPr>
                        <a:t>5~8</a:t>
                      </a:r>
                      <a:endParaRPr lang="zh-CN" altLang="en-US" sz="1400" b="0" dirty="0">
                        <a:solidFill>
                          <a:schemeClr val="tx1"/>
                        </a:solidFill>
                        <a:latin typeface="楷体" panose="02010609060101010101" pitchFamily="49" charset="-122"/>
                        <a:ea typeface="楷体" panose="02010609060101010101" pitchFamily="49" charset="-122"/>
                      </a:endParaRPr>
                    </a:p>
                  </a:txBody>
                  <a:tcPr anchor="ctr">
                    <a:lnT w="12700" cap="flat" cmpd="sng" algn="ctr">
                      <a:solidFill>
                        <a:srgbClr val="3F66E2"/>
                      </a:solidFill>
                      <a:prstDash val="solid"/>
                      <a:round/>
                      <a:headEnd type="none" w="med" len="med"/>
                      <a:tailEnd type="none" w="med" len="med"/>
                    </a:lnT>
                    <a:noFill/>
                  </a:tcPr>
                </a:tc>
                <a:tc>
                  <a:txBody>
                    <a:bodyPr/>
                    <a:lstStyle/>
                    <a:p>
                      <a:pPr algn="ctr"/>
                      <a:r>
                        <a:rPr lang="en-US" altLang="zh-CN" sz="1400" b="1" kern="1200" dirty="0">
                          <a:solidFill>
                            <a:schemeClr val="tx1"/>
                          </a:solidFill>
                          <a:latin typeface="楷体" panose="02010609060101010101" pitchFamily="49" charset="-122"/>
                          <a:ea typeface="楷体" panose="02010609060101010101" pitchFamily="49" charset="-122"/>
                          <a:cs typeface="+mn-cs"/>
                        </a:rPr>
                        <a:t>53</a:t>
                      </a:r>
                      <a:r>
                        <a:rPr lang="en-US" altLang="ja-JP" sz="1400" b="1" kern="1200" dirty="0">
                          <a:solidFill>
                            <a:schemeClr val="tx1"/>
                          </a:solidFill>
                          <a:latin typeface="楷体" panose="02010609060101010101" pitchFamily="49" charset="-122"/>
                          <a:ea typeface="楷体" panose="02010609060101010101" pitchFamily="49" charset="-122"/>
                          <a:cs typeface="+mn-cs"/>
                        </a:rPr>
                        <a:t>±11.4</a:t>
                      </a:r>
                      <a:endParaRPr lang="zh-CN" altLang="en-US" sz="1400" b="1" kern="1200" dirty="0">
                        <a:solidFill>
                          <a:schemeClr val="tx1"/>
                        </a:solidFill>
                        <a:latin typeface="楷体" panose="02010609060101010101" pitchFamily="49" charset="-122"/>
                        <a:ea typeface="楷体" panose="02010609060101010101" pitchFamily="49" charset="-122"/>
                        <a:cs typeface="+mn-cs"/>
                      </a:endParaRPr>
                    </a:p>
                  </a:txBody>
                  <a:tcPr anchor="ctr">
                    <a:lnT w="12700" cap="flat" cmpd="sng" algn="ctr">
                      <a:solidFill>
                        <a:srgbClr val="3F66E2"/>
                      </a:solidFill>
                      <a:prstDash val="solid"/>
                      <a:round/>
                      <a:headEnd type="none" w="med" len="med"/>
                      <a:tailEnd type="none" w="med" len="med"/>
                    </a:lnT>
                    <a:noFill/>
                  </a:tcPr>
                </a:tc>
                <a:extLst>
                  <a:ext uri="{0D108BD9-81ED-4DB2-BD59-A6C34878D82A}">
                    <a16:rowId xmlns:a16="http://schemas.microsoft.com/office/drawing/2014/main" val="1152256911"/>
                  </a:ext>
                </a:extLst>
              </a:tr>
              <a:tr h="33254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solidFill>
                            <a:schemeClr val="tx1"/>
                          </a:solidFill>
                          <a:latin typeface="楷体" panose="02010609060101010101" pitchFamily="49" charset="-122"/>
                          <a:ea typeface="楷体" panose="02010609060101010101" pitchFamily="49" charset="-122"/>
                        </a:rPr>
                        <a:t>常规每日剂量</a:t>
                      </a:r>
                    </a:p>
                  </a:txBody>
                  <a:tcPr anchor="ctr">
                    <a:lnB w="12700" cap="flat" cmpd="sng" algn="ctr">
                      <a:solidFill>
                        <a:srgbClr val="3F66E2"/>
                      </a:solidFill>
                      <a:prstDash val="solid"/>
                      <a:round/>
                      <a:headEnd type="none" w="med" len="med"/>
                      <a:tailEnd type="none" w="med" len="med"/>
                    </a:lnB>
                    <a:noFill/>
                  </a:tcPr>
                </a:tc>
                <a:tc>
                  <a:txBody>
                    <a:bodyPr/>
                    <a:lstStyle/>
                    <a:p>
                      <a:pPr algn="ctr"/>
                      <a:r>
                        <a:rPr lang="en-US" altLang="zh-CN" sz="1400" b="0" dirty="0">
                          <a:solidFill>
                            <a:schemeClr val="tx1"/>
                          </a:solidFill>
                          <a:latin typeface="楷体" panose="02010609060101010101" pitchFamily="49" charset="-122"/>
                          <a:ea typeface="楷体" panose="02010609060101010101" pitchFamily="49" charset="-122"/>
                        </a:rPr>
                        <a:t>0.25</a:t>
                      </a:r>
                      <a:r>
                        <a:rPr lang="el-GR" altLang="zh-CN" sz="1400" b="0" dirty="0">
                          <a:solidFill>
                            <a:schemeClr val="tx1"/>
                          </a:solidFill>
                          <a:latin typeface="楷体" panose="02010609060101010101" pitchFamily="49" charset="-122"/>
                          <a:ea typeface="楷体" panose="02010609060101010101" pitchFamily="49" charset="-122"/>
                        </a:rPr>
                        <a:t>μ</a:t>
                      </a:r>
                      <a:r>
                        <a:rPr lang="en-US" altLang="zh-CN" sz="1400" b="0" dirty="0">
                          <a:solidFill>
                            <a:schemeClr val="tx1"/>
                          </a:solidFill>
                          <a:latin typeface="楷体" panose="02010609060101010101" pitchFamily="49" charset="-122"/>
                          <a:ea typeface="楷体" panose="02010609060101010101" pitchFamily="49" charset="-122"/>
                        </a:rPr>
                        <a:t>g×2</a:t>
                      </a:r>
                      <a:endParaRPr lang="zh-CN" altLang="en-US" sz="1400" b="0" dirty="0">
                        <a:solidFill>
                          <a:schemeClr val="tx1"/>
                        </a:solidFill>
                        <a:latin typeface="楷体" panose="02010609060101010101" pitchFamily="49" charset="-122"/>
                        <a:ea typeface="楷体" panose="02010609060101010101" pitchFamily="49" charset="-122"/>
                      </a:endParaRPr>
                    </a:p>
                  </a:txBody>
                  <a:tcPr anchor="ctr">
                    <a:lnB w="12700" cap="flat" cmpd="sng" algn="ctr">
                      <a:solidFill>
                        <a:srgbClr val="3F66E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dirty="0">
                          <a:solidFill>
                            <a:schemeClr val="tx1"/>
                          </a:solidFill>
                          <a:latin typeface="楷体" panose="02010609060101010101" pitchFamily="49" charset="-122"/>
                          <a:ea typeface="楷体" panose="02010609060101010101" pitchFamily="49" charset="-122"/>
                        </a:rPr>
                        <a:t>0.75</a:t>
                      </a:r>
                      <a:r>
                        <a:rPr lang="el-GR" altLang="zh-CN" sz="1400" b="1" dirty="0">
                          <a:solidFill>
                            <a:schemeClr val="tx1"/>
                          </a:solidFill>
                          <a:latin typeface="楷体" panose="02010609060101010101" pitchFamily="49" charset="-122"/>
                          <a:ea typeface="楷体" panose="02010609060101010101" pitchFamily="49" charset="-122"/>
                        </a:rPr>
                        <a:t>μ</a:t>
                      </a:r>
                      <a:r>
                        <a:rPr lang="en-US" altLang="zh-CN" sz="1400" b="1" dirty="0">
                          <a:solidFill>
                            <a:schemeClr val="tx1"/>
                          </a:solidFill>
                          <a:latin typeface="楷体" panose="02010609060101010101" pitchFamily="49" charset="-122"/>
                          <a:ea typeface="楷体" panose="02010609060101010101" pitchFamily="49" charset="-122"/>
                        </a:rPr>
                        <a:t>g×1</a:t>
                      </a:r>
                      <a:endParaRPr lang="zh-CN" altLang="en-US" sz="1400" b="1" dirty="0">
                        <a:solidFill>
                          <a:schemeClr val="tx1"/>
                        </a:solidFill>
                        <a:latin typeface="楷体" panose="02010609060101010101" pitchFamily="49" charset="-122"/>
                        <a:ea typeface="楷体" panose="02010609060101010101" pitchFamily="49" charset="-122"/>
                      </a:endParaRPr>
                    </a:p>
                  </a:txBody>
                  <a:tcPr anchor="ctr">
                    <a:lnB w="12700" cap="flat" cmpd="sng" algn="ctr">
                      <a:solidFill>
                        <a:srgbClr val="3F66E2"/>
                      </a:solidFill>
                      <a:prstDash val="solid"/>
                      <a:round/>
                      <a:headEnd type="none" w="med" len="med"/>
                      <a:tailEnd type="none" w="med" len="med"/>
                    </a:lnB>
                    <a:noFill/>
                  </a:tcPr>
                </a:tc>
                <a:extLst>
                  <a:ext uri="{0D108BD9-81ED-4DB2-BD59-A6C34878D82A}">
                    <a16:rowId xmlns:a16="http://schemas.microsoft.com/office/drawing/2014/main" val="2028036755"/>
                  </a:ext>
                </a:extLst>
              </a:tr>
            </a:tbl>
          </a:graphicData>
        </a:graphic>
      </p:graphicFrame>
      <p:sp>
        <p:nvSpPr>
          <p:cNvPr id="2" name="矩形 1">
            <a:extLst>
              <a:ext uri="{FF2B5EF4-FFF2-40B4-BE49-F238E27FC236}">
                <a16:creationId xmlns:a16="http://schemas.microsoft.com/office/drawing/2014/main" id="{86FBEB8D-63A7-480D-8FD6-8C5408ABB76F}"/>
              </a:ext>
            </a:extLst>
          </p:cNvPr>
          <p:cNvSpPr/>
          <p:nvPr/>
        </p:nvSpPr>
        <p:spPr>
          <a:xfrm>
            <a:off x="8018507" y="3181598"/>
            <a:ext cx="2745007" cy="1077218"/>
          </a:xfrm>
          <a:prstGeom prst="rect">
            <a:avLst/>
          </a:prstGeom>
        </p:spPr>
        <p:txBody>
          <a:bodyPr wrap="square">
            <a:spAutoFit/>
          </a:bodyPr>
          <a:lstStyle/>
          <a:p>
            <a:pPr algn="just">
              <a:spcAft>
                <a:spcPts val="600"/>
              </a:spcAft>
            </a:pPr>
            <a:r>
              <a:rPr lang="zh-CN" altLang="en-US" sz="1600" b="1" dirty="0">
                <a:latin typeface="楷体" panose="02010609060101010101" pitchFamily="49" charset="-122"/>
                <a:ea typeface="楷体" panose="02010609060101010101" pitchFamily="49" charset="-122"/>
                <a:cs typeface="Arial" panose="020B0604020202020204" pitchFamily="34" charset="0"/>
              </a:rPr>
              <a:t>艾地骨化醇因结构中独有的</a:t>
            </a:r>
            <a:r>
              <a:rPr lang="en-US" altLang="zh-CN" sz="1600" b="1" dirty="0">
                <a:latin typeface="楷体" panose="02010609060101010101" pitchFamily="49" charset="-122"/>
                <a:ea typeface="楷体" panose="02010609060101010101" pitchFamily="49" charset="-122"/>
                <a:cs typeface="Arial" panose="020B0604020202020204" pitchFamily="34" charset="0"/>
              </a:rPr>
              <a:t>3-</a:t>
            </a:r>
            <a:r>
              <a:rPr lang="zh-CN" altLang="en-US" sz="1600" b="1" dirty="0">
                <a:latin typeface="楷体" panose="02010609060101010101" pitchFamily="49" charset="-122"/>
                <a:ea typeface="楷体" panose="02010609060101010101" pitchFamily="49" charset="-122"/>
                <a:cs typeface="Arial" panose="020B0604020202020204" pitchFamily="34" charset="0"/>
              </a:rPr>
              <a:t>羟基丙氧基而对</a:t>
            </a:r>
            <a:r>
              <a:rPr lang="en-US" altLang="zh-CN" sz="1600" b="1" dirty="0">
                <a:latin typeface="楷体" panose="02010609060101010101" pitchFamily="49" charset="-122"/>
                <a:ea typeface="楷体" panose="02010609060101010101" pitchFamily="49" charset="-122"/>
                <a:cs typeface="Arial" panose="020B0604020202020204" pitchFamily="34" charset="0"/>
              </a:rPr>
              <a:t>CYP24A1</a:t>
            </a:r>
            <a:r>
              <a:rPr lang="zh-CN" altLang="en-US" sz="1600" b="1" dirty="0">
                <a:latin typeface="楷体" panose="02010609060101010101" pitchFamily="49" charset="-122"/>
                <a:ea typeface="楷体" panose="02010609060101010101" pitchFamily="49" charset="-122"/>
                <a:cs typeface="Arial" panose="020B0604020202020204" pitchFamily="34" charset="0"/>
              </a:rPr>
              <a:t>产生抗性，因而改变了代谢途径，主要经肝脏代谢</a:t>
            </a:r>
            <a:r>
              <a:rPr lang="en-US" altLang="zh-CN" sz="1600" b="1" baseline="30000" dirty="0">
                <a:latin typeface="楷体" panose="02010609060101010101" pitchFamily="49" charset="-122"/>
                <a:ea typeface="楷体" panose="02010609060101010101" pitchFamily="49" charset="-122"/>
                <a:cs typeface="Arial" panose="020B0604020202020204" pitchFamily="34" charset="0"/>
              </a:rPr>
              <a:t>10</a:t>
            </a:r>
            <a:r>
              <a:rPr lang="zh-CN" altLang="en-US" sz="1600" b="1" baseline="30000" dirty="0">
                <a:latin typeface="楷体" panose="02010609060101010101" pitchFamily="49" charset="-122"/>
                <a:ea typeface="楷体" panose="02010609060101010101" pitchFamily="49" charset="-122"/>
                <a:cs typeface="Arial" panose="020B0604020202020204" pitchFamily="34" charset="0"/>
              </a:rPr>
              <a:t>，</a:t>
            </a:r>
            <a:r>
              <a:rPr lang="en-US" altLang="zh-CN" sz="1600" b="1" baseline="30000" dirty="0">
                <a:latin typeface="楷体" panose="02010609060101010101" pitchFamily="49" charset="-122"/>
                <a:ea typeface="楷体" panose="02010609060101010101" pitchFamily="49" charset="-122"/>
                <a:cs typeface="Arial" panose="020B0604020202020204" pitchFamily="34" charset="0"/>
              </a:rPr>
              <a:t>11</a:t>
            </a:r>
            <a:r>
              <a:rPr lang="zh-CN" altLang="en-US" sz="1600" b="1" baseline="30000" dirty="0">
                <a:latin typeface="楷体" panose="02010609060101010101" pitchFamily="49" charset="-122"/>
                <a:ea typeface="楷体" panose="02010609060101010101" pitchFamily="49" charset="-122"/>
                <a:cs typeface="Arial" panose="020B0604020202020204" pitchFamily="34" charset="0"/>
              </a:rPr>
              <a:t>。</a:t>
            </a:r>
            <a:endParaRPr lang="en-GB" altLang="zh-CN" sz="1600" b="1" dirty="0">
              <a:latin typeface="楷体" panose="02010609060101010101" pitchFamily="49" charset="-122"/>
              <a:ea typeface="楷体" panose="02010609060101010101" pitchFamily="49" charset="-122"/>
              <a:cs typeface="Arial" panose="020B0604020202020204" pitchFamily="34" charset="0"/>
            </a:endParaRPr>
          </a:p>
        </p:txBody>
      </p:sp>
      <p:sp>
        <p:nvSpPr>
          <p:cNvPr id="4" name="矩形 3">
            <a:extLst>
              <a:ext uri="{FF2B5EF4-FFF2-40B4-BE49-F238E27FC236}">
                <a16:creationId xmlns:a16="http://schemas.microsoft.com/office/drawing/2014/main" id="{040E13FA-CCDA-4B34-AD07-BFFB131F98DC}"/>
              </a:ext>
            </a:extLst>
          </p:cNvPr>
          <p:cNvSpPr/>
          <p:nvPr/>
        </p:nvSpPr>
        <p:spPr>
          <a:xfrm>
            <a:off x="1312491" y="1537178"/>
            <a:ext cx="4407049" cy="584775"/>
          </a:xfrm>
          <a:prstGeom prst="rect">
            <a:avLst/>
          </a:prstGeom>
        </p:spPr>
        <p:txBody>
          <a:bodyPr wrap="square">
            <a:spAutoFit/>
          </a:bodyPr>
          <a:lstStyle/>
          <a:p>
            <a: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t>艾地骨化醇与</a:t>
            </a:r>
            <a:r>
              <a:rPr lang="en-US" altLang="zh-CN" sz="1600" b="1" dirty="0">
                <a:solidFill>
                  <a:srgbClr val="3F66E2"/>
                </a:solidFill>
                <a:latin typeface="楷体" panose="02010609060101010101" pitchFamily="49" charset="-122"/>
                <a:ea typeface="楷体" panose="02010609060101010101" pitchFamily="49" charset="-122"/>
                <a:cs typeface="Arial" panose="020B0604020202020204" pitchFamily="34" charset="0"/>
              </a:rPr>
              <a:t>1,25(OH)</a:t>
            </a:r>
            <a:r>
              <a:rPr lang="en-US" altLang="zh-CN" sz="1600" b="1" baseline="-25000" dirty="0">
                <a:solidFill>
                  <a:srgbClr val="3F66E2"/>
                </a:solidFill>
                <a:latin typeface="楷体" panose="02010609060101010101" pitchFamily="49" charset="-122"/>
                <a:ea typeface="楷体" panose="02010609060101010101" pitchFamily="49" charset="-122"/>
                <a:cs typeface="Arial" panose="020B0604020202020204" pitchFamily="34" charset="0"/>
              </a:rPr>
              <a:t>2</a:t>
            </a:r>
            <a:r>
              <a:rPr lang="en-US" altLang="zh-CN" sz="1600" b="1" dirty="0">
                <a:solidFill>
                  <a:srgbClr val="3F66E2"/>
                </a:solidFill>
                <a:latin typeface="楷体" panose="02010609060101010101" pitchFamily="49" charset="-122"/>
                <a:ea typeface="楷体" panose="02010609060101010101" pitchFamily="49" charset="-122"/>
                <a:cs typeface="Arial" panose="020B0604020202020204" pitchFamily="34" charset="0"/>
              </a:rPr>
              <a:t>D</a:t>
            </a:r>
            <a: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t>相比，</a:t>
            </a:r>
            <a:r>
              <a:rPr lang="zh-CN" altLang="en-US" sz="1600" b="1" dirty="0">
                <a:solidFill>
                  <a:schemeClr val="accent6">
                    <a:lumMod val="75000"/>
                  </a:schemeClr>
                </a:solidFill>
                <a:latin typeface="楷体" panose="02010609060101010101" pitchFamily="49" charset="-122"/>
                <a:ea typeface="楷体" panose="02010609060101010101" pitchFamily="49" charset="-122"/>
                <a:cs typeface="Arial" panose="020B0604020202020204" pitchFamily="34" charset="0"/>
              </a:rPr>
              <a:t>血清半衰期更长</a:t>
            </a:r>
            <a:r>
              <a:rPr lang="en-US" altLang="zh-CN" sz="1600" b="1" baseline="30000" dirty="0">
                <a:solidFill>
                  <a:schemeClr val="accent6">
                    <a:lumMod val="75000"/>
                  </a:schemeClr>
                </a:solidFill>
                <a:latin typeface="楷体" panose="02010609060101010101" pitchFamily="49" charset="-122"/>
                <a:ea typeface="楷体" panose="02010609060101010101" pitchFamily="49" charset="-122"/>
                <a:cs typeface="Arial" panose="020B0604020202020204" pitchFamily="34" charset="0"/>
              </a:rPr>
              <a:t>1</a:t>
            </a:r>
            <a:r>
              <a:rPr lang="zh-CN" altLang="en-US" sz="1600" b="1" dirty="0">
                <a:solidFill>
                  <a:schemeClr val="accent6">
                    <a:lumMod val="75000"/>
                  </a:schemeClr>
                </a:solidFill>
                <a:latin typeface="楷体" panose="02010609060101010101" pitchFamily="49" charset="-122"/>
                <a:ea typeface="楷体" panose="02010609060101010101" pitchFamily="49" charset="-122"/>
                <a:cs typeface="Arial" panose="020B0604020202020204" pitchFamily="34" charset="0"/>
              </a:rPr>
              <a:t>，为</a:t>
            </a:r>
            <a:r>
              <a:rPr lang="en-US" altLang="zh-CN" sz="1600" b="1" dirty="0">
                <a:solidFill>
                  <a:schemeClr val="accent6">
                    <a:lumMod val="75000"/>
                  </a:schemeClr>
                </a:solidFill>
                <a:latin typeface="楷体" panose="02010609060101010101" pitchFamily="49" charset="-122"/>
                <a:ea typeface="楷体" panose="02010609060101010101" pitchFamily="49" charset="-122"/>
                <a:cs typeface="Arial" panose="020B0604020202020204" pitchFamily="34" charset="0"/>
              </a:rPr>
              <a:t>53</a:t>
            </a:r>
            <a:r>
              <a:rPr lang="zh-CN" altLang="en-US" sz="1600" b="1" dirty="0">
                <a:solidFill>
                  <a:schemeClr val="accent6">
                    <a:lumMod val="75000"/>
                  </a:schemeClr>
                </a:solidFill>
                <a:latin typeface="楷体" panose="02010609060101010101" pitchFamily="49" charset="-122"/>
                <a:ea typeface="楷体" panose="02010609060101010101" pitchFamily="49" charset="-122"/>
                <a:cs typeface="Arial" panose="020B0604020202020204" pitchFamily="34" charset="0"/>
              </a:rPr>
              <a:t>小时</a:t>
            </a:r>
            <a:r>
              <a:rPr lang="en-US" altLang="zh-CN" sz="1600" b="1" baseline="30000" dirty="0">
                <a:solidFill>
                  <a:schemeClr val="accent6">
                    <a:lumMod val="75000"/>
                  </a:schemeClr>
                </a:solidFill>
                <a:latin typeface="楷体" panose="02010609060101010101" pitchFamily="49" charset="-122"/>
                <a:ea typeface="楷体" panose="02010609060101010101" pitchFamily="49" charset="-122"/>
                <a:cs typeface="Arial" panose="020B0604020202020204" pitchFamily="34" charset="0"/>
              </a:rPr>
              <a:t>2</a:t>
            </a:r>
            <a:r>
              <a:rPr lang="zh-CN" altLang="en-US" sz="1600" b="1" baseline="30000" dirty="0">
                <a:solidFill>
                  <a:schemeClr val="accent6">
                    <a:lumMod val="75000"/>
                  </a:schemeClr>
                </a:solidFill>
                <a:latin typeface="楷体" panose="02010609060101010101" pitchFamily="49" charset="-122"/>
                <a:ea typeface="楷体" panose="02010609060101010101" pitchFamily="49" charset="-122"/>
                <a:cs typeface="Arial" panose="020B0604020202020204" pitchFamily="34" charset="0"/>
              </a:rPr>
              <a:t>，</a:t>
            </a:r>
            <a:endParaRPr lang="en-GB" sz="1600" b="1" dirty="0">
              <a:solidFill>
                <a:schemeClr val="accent6">
                  <a:lumMod val="75000"/>
                </a:schemeClr>
              </a:solidFill>
            </a:endParaRPr>
          </a:p>
        </p:txBody>
      </p:sp>
      <p:grpSp>
        <p:nvGrpSpPr>
          <p:cNvPr id="17" name="组合 16">
            <a:extLst>
              <a:ext uri="{FF2B5EF4-FFF2-40B4-BE49-F238E27FC236}">
                <a16:creationId xmlns:a16="http://schemas.microsoft.com/office/drawing/2014/main" id="{EAE1236B-67F4-460C-9660-090B141C749F}"/>
              </a:ext>
            </a:extLst>
          </p:cNvPr>
          <p:cNvGrpSpPr/>
          <p:nvPr/>
        </p:nvGrpSpPr>
        <p:grpSpPr>
          <a:xfrm>
            <a:off x="6255112" y="2659196"/>
            <a:ext cx="1382070" cy="1691817"/>
            <a:chOff x="1179052" y="2209112"/>
            <a:chExt cx="2189912" cy="3026679"/>
          </a:xfrm>
        </p:grpSpPr>
        <p:sp>
          <p:nvSpPr>
            <p:cNvPr id="18" name="TextBox 4">
              <a:extLst>
                <a:ext uri="{FF2B5EF4-FFF2-40B4-BE49-F238E27FC236}">
                  <a16:creationId xmlns:a16="http://schemas.microsoft.com/office/drawing/2014/main" id="{A50105BE-0698-4AAC-B908-1A76938FE893}"/>
                </a:ext>
              </a:extLst>
            </p:cNvPr>
            <p:cNvSpPr txBox="1"/>
            <p:nvPr/>
          </p:nvSpPr>
          <p:spPr>
            <a:xfrm>
              <a:off x="1640077" y="2209112"/>
              <a:ext cx="1529878" cy="276999"/>
            </a:xfrm>
            <a:prstGeom prst="rect">
              <a:avLst/>
            </a:prstGeom>
            <a:noFill/>
            <a:ln>
              <a:noFill/>
            </a:ln>
          </p:spPr>
          <p:txBody>
            <a:bodyPr wrap="square" rtlCol="0" anchor="ctr">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艾地骨化醇</a:t>
              </a:r>
            </a:p>
          </p:txBody>
        </p:sp>
        <p:grpSp>
          <p:nvGrpSpPr>
            <p:cNvPr id="19" name="组合 18">
              <a:extLst>
                <a:ext uri="{FF2B5EF4-FFF2-40B4-BE49-F238E27FC236}">
                  <a16:creationId xmlns:a16="http://schemas.microsoft.com/office/drawing/2014/main" id="{A54EA1F9-68C2-4A8E-9F4F-10C9D49C3996}"/>
                </a:ext>
              </a:extLst>
            </p:cNvPr>
            <p:cNvGrpSpPr/>
            <p:nvPr/>
          </p:nvGrpSpPr>
          <p:grpSpPr>
            <a:xfrm>
              <a:off x="1179052" y="2817343"/>
              <a:ext cx="2189912" cy="2418448"/>
              <a:chOff x="6239124" y="3066712"/>
              <a:chExt cx="1764762" cy="2100943"/>
            </a:xfrm>
            <a:noFill/>
          </p:grpSpPr>
          <p:sp>
            <p:nvSpPr>
              <p:cNvPr id="20" name="Rectangle 198">
                <a:extLst>
                  <a:ext uri="{FF2B5EF4-FFF2-40B4-BE49-F238E27FC236}">
                    <a16:creationId xmlns:a16="http://schemas.microsoft.com/office/drawing/2014/main" id="{350D5F73-4FF7-42BB-A928-0A3387DC7A52}"/>
                  </a:ext>
                </a:extLst>
              </p:cNvPr>
              <p:cNvSpPr>
                <a:spLocks noChangeArrowheads="1"/>
              </p:cNvSpPr>
              <p:nvPr/>
            </p:nvSpPr>
            <p:spPr bwMode="auto">
              <a:xfrm>
                <a:off x="6638265" y="4578909"/>
                <a:ext cx="87842" cy="140370"/>
              </a:xfrm>
              <a:prstGeom prst="rect">
                <a:avLst/>
              </a:prstGeom>
              <a:grpFill/>
              <a:ln w="9525">
                <a:noFill/>
                <a:miter lim="800000"/>
              </a:ln>
            </p:spPr>
            <p:txBody>
              <a:bodyPr wrap="none" lIns="0" tIns="0" rIns="0" bIns="0">
                <a:spAutoFit/>
              </a:bodyPr>
              <a:lstStyle/>
              <a:p>
                <a:pPr algn="ctr"/>
                <a:r>
                  <a:rPr lang="en-US" altLang="ja-JP"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O</a:t>
                </a:r>
              </a:p>
            </p:txBody>
          </p:sp>
          <p:sp>
            <p:nvSpPr>
              <p:cNvPr id="23" name="Rectangle 199">
                <a:extLst>
                  <a:ext uri="{FF2B5EF4-FFF2-40B4-BE49-F238E27FC236}">
                    <a16:creationId xmlns:a16="http://schemas.microsoft.com/office/drawing/2014/main" id="{7840DB8B-6755-444D-8057-77E2C5424232}"/>
                  </a:ext>
                </a:extLst>
              </p:cNvPr>
              <p:cNvSpPr>
                <a:spLocks noChangeArrowheads="1"/>
              </p:cNvSpPr>
              <p:nvPr/>
            </p:nvSpPr>
            <p:spPr bwMode="auto">
              <a:xfrm>
                <a:off x="7832077" y="3198251"/>
                <a:ext cx="171809" cy="140370"/>
              </a:xfrm>
              <a:prstGeom prst="rect">
                <a:avLst/>
              </a:prstGeom>
              <a:grpFill/>
              <a:ln w="9525">
                <a:noFill/>
                <a:miter lim="800000"/>
              </a:ln>
            </p:spPr>
            <p:txBody>
              <a:bodyPr wrap="none" lIns="0" tIns="0" rIns="0" bIns="0">
                <a:spAutoFit/>
              </a:bodyPr>
              <a:lstStyle/>
              <a:p>
                <a:pPr algn="ctr"/>
                <a:r>
                  <a:rPr lang="en-US" altLang="ja-JP"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OH</a:t>
                </a:r>
              </a:p>
            </p:txBody>
          </p:sp>
          <p:sp>
            <p:nvSpPr>
              <p:cNvPr id="27" name="Rectangle 200">
                <a:extLst>
                  <a:ext uri="{FF2B5EF4-FFF2-40B4-BE49-F238E27FC236}">
                    <a16:creationId xmlns:a16="http://schemas.microsoft.com/office/drawing/2014/main" id="{5672380E-E933-4543-A710-81CBD21F391E}"/>
                  </a:ext>
                </a:extLst>
              </p:cNvPr>
              <p:cNvSpPr>
                <a:spLocks noChangeArrowheads="1"/>
              </p:cNvSpPr>
              <p:nvPr/>
            </p:nvSpPr>
            <p:spPr bwMode="auto">
              <a:xfrm>
                <a:off x="6972308" y="4384828"/>
                <a:ext cx="171809" cy="140370"/>
              </a:xfrm>
              <a:prstGeom prst="rect">
                <a:avLst/>
              </a:prstGeom>
              <a:grpFill/>
              <a:ln w="9525">
                <a:noFill/>
                <a:miter lim="800000"/>
              </a:ln>
            </p:spPr>
            <p:txBody>
              <a:bodyPr wrap="none" lIns="0" tIns="0" rIns="0" bIns="0">
                <a:spAutoFit/>
              </a:bodyPr>
              <a:lstStyle/>
              <a:p>
                <a:pPr algn="ctr"/>
                <a:r>
                  <a:rPr lang="en-US" altLang="ja-JP"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OH</a:t>
                </a:r>
              </a:p>
            </p:txBody>
          </p:sp>
          <p:sp>
            <p:nvSpPr>
              <p:cNvPr id="28" name="Rectangle 201">
                <a:extLst>
                  <a:ext uri="{FF2B5EF4-FFF2-40B4-BE49-F238E27FC236}">
                    <a16:creationId xmlns:a16="http://schemas.microsoft.com/office/drawing/2014/main" id="{D49AEFE8-178D-4F58-BCD6-54E3BB6DC931}"/>
                  </a:ext>
                </a:extLst>
              </p:cNvPr>
              <p:cNvSpPr>
                <a:spLocks noChangeArrowheads="1"/>
              </p:cNvSpPr>
              <p:nvPr/>
            </p:nvSpPr>
            <p:spPr bwMode="auto">
              <a:xfrm>
                <a:off x="6239124" y="4384828"/>
                <a:ext cx="171809" cy="140370"/>
              </a:xfrm>
              <a:prstGeom prst="rect">
                <a:avLst/>
              </a:prstGeom>
              <a:grpFill/>
              <a:ln w="9525">
                <a:noFill/>
                <a:miter lim="800000"/>
              </a:ln>
            </p:spPr>
            <p:txBody>
              <a:bodyPr wrap="none" lIns="0" tIns="0" rIns="0" bIns="0">
                <a:spAutoFit/>
              </a:bodyPr>
              <a:lstStyle/>
              <a:p>
                <a:pPr algn="ctr"/>
                <a:r>
                  <a:rPr lang="en-US" altLang="ja-JP"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HO</a:t>
                </a:r>
              </a:p>
            </p:txBody>
          </p:sp>
          <p:sp>
            <p:nvSpPr>
              <p:cNvPr id="29" name="Rectangle 202">
                <a:extLst>
                  <a:ext uri="{FF2B5EF4-FFF2-40B4-BE49-F238E27FC236}">
                    <a16:creationId xmlns:a16="http://schemas.microsoft.com/office/drawing/2014/main" id="{BBCEB0BE-7980-472D-B027-40CE1EECD3A4}"/>
                  </a:ext>
                </a:extLst>
              </p:cNvPr>
              <p:cNvSpPr>
                <a:spLocks noChangeArrowheads="1"/>
              </p:cNvSpPr>
              <p:nvPr/>
            </p:nvSpPr>
            <p:spPr bwMode="auto">
              <a:xfrm>
                <a:off x="7035482" y="5027285"/>
                <a:ext cx="171809" cy="140370"/>
              </a:xfrm>
              <a:prstGeom prst="rect">
                <a:avLst/>
              </a:prstGeom>
              <a:grpFill/>
              <a:ln w="9525">
                <a:noFill/>
                <a:miter lim="800000"/>
              </a:ln>
            </p:spPr>
            <p:txBody>
              <a:bodyPr wrap="none" lIns="0" tIns="0" rIns="0" bIns="0">
                <a:spAutoFit/>
              </a:bodyPr>
              <a:lstStyle/>
              <a:p>
                <a:pPr algn="ctr"/>
                <a:r>
                  <a:rPr lang="en-US" altLang="ja-JP"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OH</a:t>
                </a:r>
              </a:p>
            </p:txBody>
          </p:sp>
          <p:sp>
            <p:nvSpPr>
              <p:cNvPr id="30" name="Freeform 9">
                <a:extLst>
                  <a:ext uri="{FF2B5EF4-FFF2-40B4-BE49-F238E27FC236}">
                    <a16:creationId xmlns:a16="http://schemas.microsoft.com/office/drawing/2014/main" id="{DAA28014-89BF-4043-A2E4-506826E8119A}"/>
                  </a:ext>
                </a:extLst>
              </p:cNvPr>
              <p:cNvSpPr/>
              <p:nvPr/>
            </p:nvSpPr>
            <p:spPr bwMode="auto">
              <a:xfrm rot="1980127" flipV="1">
                <a:off x="6724647" y="4782098"/>
                <a:ext cx="427292" cy="103358"/>
              </a:xfrm>
              <a:custGeom>
                <a:avLst/>
                <a:gdLst>
                  <a:gd name="T0" fmla="*/ 2147483647 w 837"/>
                  <a:gd name="T1" fmla="*/ 2147483647 h 157"/>
                  <a:gd name="T2" fmla="*/ 2147483647 w 837"/>
                  <a:gd name="T3" fmla="*/ 2147483647 h 157"/>
                  <a:gd name="T4" fmla="*/ 2147483647 w 837"/>
                  <a:gd name="T5" fmla="*/ 0 h 157"/>
                  <a:gd name="T6" fmla="*/ 2147483647 w 837"/>
                  <a:gd name="T7" fmla="*/ 2147483647 h 157"/>
                  <a:gd name="T8" fmla="*/ 0 w 837"/>
                  <a:gd name="T9" fmla="*/ 2147483647 h 157"/>
                  <a:gd name="T10" fmla="*/ 0 60000 65536"/>
                  <a:gd name="T11" fmla="*/ 0 60000 65536"/>
                  <a:gd name="T12" fmla="*/ 0 60000 65536"/>
                  <a:gd name="T13" fmla="*/ 0 60000 65536"/>
                  <a:gd name="T14" fmla="*/ 0 60000 65536"/>
                  <a:gd name="T15" fmla="*/ 0 w 837"/>
                  <a:gd name="T16" fmla="*/ 0 h 157"/>
                  <a:gd name="T17" fmla="*/ 837 w 837"/>
                  <a:gd name="T18" fmla="*/ 157 h 157"/>
                </a:gdLst>
                <a:ahLst/>
                <a:cxnLst>
                  <a:cxn ang="T10">
                    <a:pos x="T0" y="T1"/>
                  </a:cxn>
                  <a:cxn ang="T11">
                    <a:pos x="T2" y="T3"/>
                  </a:cxn>
                  <a:cxn ang="T12">
                    <a:pos x="T4" y="T5"/>
                  </a:cxn>
                  <a:cxn ang="T13">
                    <a:pos x="T6" y="T7"/>
                  </a:cxn>
                  <a:cxn ang="T14">
                    <a:pos x="T8" y="T9"/>
                  </a:cxn>
                </a:cxnLst>
                <a:rect l="T15" t="T16" r="T17" b="T18"/>
                <a:pathLst>
                  <a:path w="837" h="157">
                    <a:moveTo>
                      <a:pt x="837" y="49"/>
                    </a:moveTo>
                    <a:lnTo>
                      <a:pt x="680" y="156"/>
                    </a:lnTo>
                    <a:lnTo>
                      <a:pt x="425" y="0"/>
                    </a:lnTo>
                    <a:lnTo>
                      <a:pt x="185" y="157"/>
                    </a:lnTo>
                    <a:lnTo>
                      <a:pt x="0" y="44"/>
                    </a:lnTo>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2" name="Freeform 8">
                <a:extLst>
                  <a:ext uri="{FF2B5EF4-FFF2-40B4-BE49-F238E27FC236}">
                    <a16:creationId xmlns:a16="http://schemas.microsoft.com/office/drawing/2014/main" id="{BF8AB445-19A1-40AD-A562-13F9CC78B054}"/>
                  </a:ext>
                </a:extLst>
              </p:cNvPr>
              <p:cNvSpPr/>
              <p:nvPr/>
            </p:nvSpPr>
            <p:spPr bwMode="auto">
              <a:xfrm>
                <a:off x="7151212" y="3093667"/>
                <a:ext cx="563367" cy="90300"/>
              </a:xfrm>
              <a:custGeom>
                <a:avLst/>
                <a:gdLst>
                  <a:gd name="T0" fmla="*/ 0 w 987"/>
                  <a:gd name="T1" fmla="*/ 2147483647 h 158"/>
                  <a:gd name="T2" fmla="*/ 2147483647 w 987"/>
                  <a:gd name="T3" fmla="*/ 2147483647 h 158"/>
                  <a:gd name="T4" fmla="*/ 2147483647 w 987"/>
                  <a:gd name="T5" fmla="*/ 2147483647 h 158"/>
                  <a:gd name="T6" fmla="*/ 2147483647 w 987"/>
                  <a:gd name="T7" fmla="*/ 0 h 158"/>
                  <a:gd name="T8" fmla="*/ 2147483647 w 987"/>
                  <a:gd name="T9" fmla="*/ 2147483647 h 158"/>
                  <a:gd name="T10" fmla="*/ 0 60000 65536"/>
                  <a:gd name="T11" fmla="*/ 0 60000 65536"/>
                  <a:gd name="T12" fmla="*/ 0 60000 65536"/>
                  <a:gd name="T13" fmla="*/ 0 60000 65536"/>
                  <a:gd name="T14" fmla="*/ 0 60000 65536"/>
                  <a:gd name="T15" fmla="*/ 0 w 987"/>
                  <a:gd name="T16" fmla="*/ 0 h 158"/>
                  <a:gd name="T17" fmla="*/ 987 w 987"/>
                  <a:gd name="T18" fmla="*/ 158 h 158"/>
                </a:gdLst>
                <a:ahLst/>
                <a:cxnLst>
                  <a:cxn ang="T10">
                    <a:pos x="T0" y="T1"/>
                  </a:cxn>
                  <a:cxn ang="T11">
                    <a:pos x="T2" y="T3"/>
                  </a:cxn>
                  <a:cxn ang="T12">
                    <a:pos x="T4" y="T5"/>
                  </a:cxn>
                  <a:cxn ang="T13">
                    <a:pos x="T6" y="T7"/>
                  </a:cxn>
                  <a:cxn ang="T14">
                    <a:pos x="T8" y="T9"/>
                  </a:cxn>
                </a:cxnLst>
                <a:rect l="T15" t="T16" r="T17" b="T18"/>
                <a:pathLst>
                  <a:path w="987" h="158">
                    <a:moveTo>
                      <a:pt x="0" y="158"/>
                    </a:moveTo>
                    <a:lnTo>
                      <a:pt x="211" y="1"/>
                    </a:lnTo>
                    <a:lnTo>
                      <a:pt x="476" y="143"/>
                    </a:lnTo>
                    <a:lnTo>
                      <a:pt x="729" y="0"/>
                    </a:lnTo>
                    <a:lnTo>
                      <a:pt x="987" y="154"/>
                    </a:lnTo>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3" name="Freeform 11">
                <a:extLst>
                  <a:ext uri="{FF2B5EF4-FFF2-40B4-BE49-F238E27FC236}">
                    <a16:creationId xmlns:a16="http://schemas.microsoft.com/office/drawing/2014/main" id="{64251628-53EE-4319-9EB4-414235C063DF}"/>
                  </a:ext>
                </a:extLst>
              </p:cNvPr>
              <p:cNvSpPr/>
              <p:nvPr/>
            </p:nvSpPr>
            <p:spPr bwMode="auto">
              <a:xfrm>
                <a:off x="7706492" y="3090974"/>
                <a:ext cx="141515" cy="256076"/>
              </a:xfrm>
              <a:custGeom>
                <a:avLst/>
                <a:gdLst>
                  <a:gd name="T0" fmla="*/ 0 w 248"/>
                  <a:gd name="T1" fmla="*/ 2147483647 h 449"/>
                  <a:gd name="T2" fmla="*/ 0 w 248"/>
                  <a:gd name="T3" fmla="*/ 2147483647 h 449"/>
                  <a:gd name="T4" fmla="*/ 2147483647 w 248"/>
                  <a:gd name="T5" fmla="*/ 0 h 449"/>
                  <a:gd name="T6" fmla="*/ 0 60000 65536"/>
                  <a:gd name="T7" fmla="*/ 0 60000 65536"/>
                  <a:gd name="T8" fmla="*/ 0 60000 65536"/>
                  <a:gd name="T9" fmla="*/ 0 w 248"/>
                  <a:gd name="T10" fmla="*/ 0 h 449"/>
                  <a:gd name="T11" fmla="*/ 248 w 248"/>
                  <a:gd name="T12" fmla="*/ 449 h 449"/>
                </a:gdLst>
                <a:ahLst/>
                <a:cxnLst>
                  <a:cxn ang="T6">
                    <a:pos x="T0" y="T1"/>
                  </a:cxn>
                  <a:cxn ang="T7">
                    <a:pos x="T2" y="T3"/>
                  </a:cxn>
                  <a:cxn ang="T8">
                    <a:pos x="T4" y="T5"/>
                  </a:cxn>
                </a:cxnLst>
                <a:rect l="T9" t="T10" r="T11" b="T12"/>
                <a:pathLst>
                  <a:path w="248" h="449">
                    <a:moveTo>
                      <a:pt x="0" y="449"/>
                    </a:moveTo>
                    <a:lnTo>
                      <a:pt x="0" y="140"/>
                    </a:lnTo>
                    <a:lnTo>
                      <a:pt x="248" y="0"/>
                    </a:lnTo>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6" name="Line 12">
                <a:extLst>
                  <a:ext uri="{FF2B5EF4-FFF2-40B4-BE49-F238E27FC236}">
                    <a16:creationId xmlns:a16="http://schemas.microsoft.com/office/drawing/2014/main" id="{592D7860-C2EC-4AA3-9712-B10424589CC2}"/>
                  </a:ext>
                </a:extLst>
              </p:cNvPr>
              <p:cNvSpPr>
                <a:spLocks noChangeShapeType="1"/>
              </p:cNvSpPr>
              <p:nvPr/>
            </p:nvSpPr>
            <p:spPr bwMode="auto">
              <a:xfrm>
                <a:off x="7709187" y="3181272"/>
                <a:ext cx="92995" cy="49868"/>
              </a:xfrm>
              <a:prstGeom prst="line">
                <a:avLst/>
              </a:prstGeom>
              <a:grpFill/>
              <a:ln w="19050">
                <a:solidFill>
                  <a:srgbClr val="FF0000"/>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7" name="Freeform 13">
                <a:extLst>
                  <a:ext uri="{FF2B5EF4-FFF2-40B4-BE49-F238E27FC236}">
                    <a16:creationId xmlns:a16="http://schemas.microsoft.com/office/drawing/2014/main" id="{070557B0-3ADB-4FB2-B785-32073EA1B2C5}"/>
                  </a:ext>
                </a:extLst>
              </p:cNvPr>
              <p:cNvSpPr/>
              <p:nvPr/>
            </p:nvSpPr>
            <p:spPr bwMode="auto">
              <a:xfrm>
                <a:off x="6679492" y="3686685"/>
                <a:ext cx="134777" cy="425895"/>
              </a:xfrm>
              <a:custGeom>
                <a:avLst/>
                <a:gdLst>
                  <a:gd name="T0" fmla="*/ 2147483647 w 237"/>
                  <a:gd name="T1" fmla="*/ 0 h 748"/>
                  <a:gd name="T2" fmla="*/ 2147483647 w 237"/>
                  <a:gd name="T3" fmla="*/ 2147483647 h 748"/>
                  <a:gd name="T4" fmla="*/ 0 w 237"/>
                  <a:gd name="T5" fmla="*/ 2147483647 h 748"/>
                  <a:gd name="T6" fmla="*/ 0 w 237"/>
                  <a:gd name="T7" fmla="*/ 2147483647 h 748"/>
                  <a:gd name="T8" fmla="*/ 0 60000 65536"/>
                  <a:gd name="T9" fmla="*/ 0 60000 65536"/>
                  <a:gd name="T10" fmla="*/ 0 60000 65536"/>
                  <a:gd name="T11" fmla="*/ 0 60000 65536"/>
                  <a:gd name="T12" fmla="*/ 0 w 237"/>
                  <a:gd name="T13" fmla="*/ 0 h 748"/>
                  <a:gd name="T14" fmla="*/ 237 w 237"/>
                  <a:gd name="T15" fmla="*/ 748 h 748"/>
                </a:gdLst>
                <a:ahLst/>
                <a:cxnLst>
                  <a:cxn ang="T8">
                    <a:pos x="T0" y="T1"/>
                  </a:cxn>
                  <a:cxn ang="T9">
                    <a:pos x="T2" y="T3"/>
                  </a:cxn>
                  <a:cxn ang="T10">
                    <a:pos x="T4" y="T5"/>
                  </a:cxn>
                  <a:cxn ang="T11">
                    <a:pos x="T6" y="T7"/>
                  </a:cxn>
                </a:cxnLst>
                <a:rect l="T12" t="T13" r="T14" b="T15"/>
                <a:pathLst>
                  <a:path w="237" h="748">
                    <a:moveTo>
                      <a:pt x="237" y="0"/>
                    </a:moveTo>
                    <a:lnTo>
                      <a:pt x="234" y="304"/>
                    </a:lnTo>
                    <a:lnTo>
                      <a:pt x="0" y="452"/>
                    </a:lnTo>
                    <a:lnTo>
                      <a:pt x="0" y="748"/>
                    </a:lnTo>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8" name="Line 14">
                <a:extLst>
                  <a:ext uri="{FF2B5EF4-FFF2-40B4-BE49-F238E27FC236}">
                    <a16:creationId xmlns:a16="http://schemas.microsoft.com/office/drawing/2014/main" id="{252FF83E-59D5-40B3-B7D6-A7CC07B3D983}"/>
                  </a:ext>
                </a:extLst>
              </p:cNvPr>
              <p:cNvSpPr>
                <a:spLocks noChangeShapeType="1"/>
              </p:cNvSpPr>
              <p:nvPr/>
            </p:nvSpPr>
            <p:spPr bwMode="auto">
              <a:xfrm flipH="1">
                <a:off x="6811575" y="3686685"/>
                <a:ext cx="2696" cy="172514"/>
              </a:xfrm>
              <a:prstGeom prst="line">
                <a:avLst/>
              </a:prstGeom>
              <a:grpFill/>
              <a:ln w="19050">
                <a:solidFill>
                  <a:schemeClr val="tx1"/>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2" name="Line 15">
                <a:extLst>
                  <a:ext uri="{FF2B5EF4-FFF2-40B4-BE49-F238E27FC236}">
                    <a16:creationId xmlns:a16="http://schemas.microsoft.com/office/drawing/2014/main" id="{D5EA0D3F-0887-476B-8BD9-764BB870C058}"/>
                  </a:ext>
                </a:extLst>
              </p:cNvPr>
              <p:cNvSpPr>
                <a:spLocks noChangeShapeType="1"/>
              </p:cNvSpPr>
              <p:nvPr/>
            </p:nvSpPr>
            <p:spPr bwMode="auto">
              <a:xfrm flipH="1">
                <a:off x="6792704" y="3700163"/>
                <a:ext cx="0" cy="145559"/>
              </a:xfrm>
              <a:prstGeom prst="line">
                <a:avLst/>
              </a:prstGeom>
              <a:grpFill/>
              <a:ln w="19050">
                <a:solidFill>
                  <a:schemeClr val="tx1"/>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3" name="Line 16">
                <a:extLst>
                  <a:ext uri="{FF2B5EF4-FFF2-40B4-BE49-F238E27FC236}">
                    <a16:creationId xmlns:a16="http://schemas.microsoft.com/office/drawing/2014/main" id="{CEE19A44-E532-447A-994C-EF05426F4CC4}"/>
                  </a:ext>
                </a:extLst>
              </p:cNvPr>
              <p:cNvSpPr>
                <a:spLocks noChangeShapeType="1"/>
              </p:cNvSpPr>
              <p:nvPr/>
            </p:nvSpPr>
            <p:spPr bwMode="auto">
              <a:xfrm flipH="1">
                <a:off x="6703752" y="3954891"/>
                <a:ext cx="0" cy="145559"/>
              </a:xfrm>
              <a:prstGeom prst="line">
                <a:avLst/>
              </a:prstGeom>
              <a:grpFill/>
              <a:ln w="19050">
                <a:solidFill>
                  <a:schemeClr val="tx1"/>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4" name="Line 17">
                <a:extLst>
                  <a:ext uri="{FF2B5EF4-FFF2-40B4-BE49-F238E27FC236}">
                    <a16:creationId xmlns:a16="http://schemas.microsoft.com/office/drawing/2014/main" id="{872D24FA-B03F-4186-96D2-E3158C18EE70}"/>
                  </a:ext>
                </a:extLst>
              </p:cNvPr>
              <p:cNvSpPr>
                <a:spLocks noChangeShapeType="1"/>
              </p:cNvSpPr>
              <p:nvPr/>
            </p:nvSpPr>
            <p:spPr bwMode="auto">
              <a:xfrm flipH="1">
                <a:off x="6827748" y="4130102"/>
                <a:ext cx="142863" cy="84910"/>
              </a:xfrm>
              <a:prstGeom prst="line">
                <a:avLst/>
              </a:prstGeom>
              <a:grpFill/>
              <a:ln w="19050">
                <a:solidFill>
                  <a:schemeClr val="tx1"/>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5" name="Line 18">
                <a:extLst>
                  <a:ext uri="{FF2B5EF4-FFF2-40B4-BE49-F238E27FC236}">
                    <a16:creationId xmlns:a16="http://schemas.microsoft.com/office/drawing/2014/main" id="{39B565C5-4FEC-401C-9801-C4EA0EF1227B}"/>
                  </a:ext>
                </a:extLst>
              </p:cNvPr>
              <p:cNvSpPr>
                <a:spLocks noChangeShapeType="1"/>
              </p:cNvSpPr>
              <p:nvPr/>
            </p:nvSpPr>
            <p:spPr bwMode="auto">
              <a:xfrm flipH="1">
                <a:off x="6810226" y="4097754"/>
                <a:ext cx="142863" cy="87605"/>
              </a:xfrm>
              <a:prstGeom prst="line">
                <a:avLst/>
              </a:prstGeom>
              <a:grpFill/>
              <a:ln w="19050">
                <a:solidFill>
                  <a:schemeClr val="tx1"/>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6" name="Freeform 19">
                <a:extLst>
                  <a:ext uri="{FF2B5EF4-FFF2-40B4-BE49-F238E27FC236}">
                    <a16:creationId xmlns:a16="http://schemas.microsoft.com/office/drawing/2014/main" id="{5E2004DA-8512-42A4-B398-83A4658A3166}"/>
                  </a:ext>
                </a:extLst>
              </p:cNvPr>
              <p:cNvSpPr/>
              <p:nvPr/>
            </p:nvSpPr>
            <p:spPr bwMode="auto">
              <a:xfrm>
                <a:off x="7112125" y="3174533"/>
                <a:ext cx="48520" cy="253380"/>
              </a:xfrm>
              <a:custGeom>
                <a:avLst/>
                <a:gdLst>
                  <a:gd name="T0" fmla="*/ 2147483647 w 85"/>
                  <a:gd name="T1" fmla="*/ 0 h 443"/>
                  <a:gd name="T2" fmla="*/ 2147483647 w 85"/>
                  <a:gd name="T3" fmla="*/ 2147483647 h 443"/>
                  <a:gd name="T4" fmla="*/ 0 w 85"/>
                  <a:gd name="T5" fmla="*/ 0 h 443"/>
                  <a:gd name="T6" fmla="*/ 2147483647 w 85"/>
                  <a:gd name="T7" fmla="*/ 0 h 443"/>
                  <a:gd name="T8" fmla="*/ 0 60000 65536"/>
                  <a:gd name="T9" fmla="*/ 0 60000 65536"/>
                  <a:gd name="T10" fmla="*/ 0 60000 65536"/>
                  <a:gd name="T11" fmla="*/ 0 60000 65536"/>
                  <a:gd name="T12" fmla="*/ 0 w 85"/>
                  <a:gd name="T13" fmla="*/ 0 h 443"/>
                  <a:gd name="T14" fmla="*/ 85 w 85"/>
                  <a:gd name="T15" fmla="*/ 443 h 443"/>
                </a:gdLst>
                <a:ahLst/>
                <a:cxnLst>
                  <a:cxn ang="T8">
                    <a:pos x="T0" y="T1"/>
                  </a:cxn>
                  <a:cxn ang="T9">
                    <a:pos x="T2" y="T3"/>
                  </a:cxn>
                  <a:cxn ang="T10">
                    <a:pos x="T4" y="T5"/>
                  </a:cxn>
                  <a:cxn ang="T11">
                    <a:pos x="T6" y="T7"/>
                  </a:cxn>
                </a:cxnLst>
                <a:rect l="T12" t="T13" r="T14" b="T15"/>
                <a:pathLst>
                  <a:path w="85" h="443">
                    <a:moveTo>
                      <a:pt x="85" y="0"/>
                    </a:moveTo>
                    <a:lnTo>
                      <a:pt x="43" y="443"/>
                    </a:lnTo>
                    <a:lnTo>
                      <a:pt x="0" y="0"/>
                    </a:lnTo>
                    <a:lnTo>
                      <a:pt x="85"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7" name="Freeform 20">
                <a:extLst>
                  <a:ext uri="{FF2B5EF4-FFF2-40B4-BE49-F238E27FC236}">
                    <a16:creationId xmlns:a16="http://schemas.microsoft.com/office/drawing/2014/main" id="{10B03062-3A50-4581-8C90-37B603865C92}"/>
                  </a:ext>
                </a:extLst>
              </p:cNvPr>
              <p:cNvSpPr/>
              <p:nvPr/>
            </p:nvSpPr>
            <p:spPr bwMode="auto">
              <a:xfrm>
                <a:off x="6934219" y="3256747"/>
                <a:ext cx="48520" cy="253380"/>
              </a:xfrm>
              <a:custGeom>
                <a:avLst/>
                <a:gdLst>
                  <a:gd name="T0" fmla="*/ 2147483647 w 85"/>
                  <a:gd name="T1" fmla="*/ 0 h 443"/>
                  <a:gd name="T2" fmla="*/ 2147483647 w 85"/>
                  <a:gd name="T3" fmla="*/ 2147483647 h 443"/>
                  <a:gd name="T4" fmla="*/ 0 w 85"/>
                  <a:gd name="T5" fmla="*/ 0 h 443"/>
                  <a:gd name="T6" fmla="*/ 2147483647 w 85"/>
                  <a:gd name="T7" fmla="*/ 0 h 443"/>
                  <a:gd name="T8" fmla="*/ 0 60000 65536"/>
                  <a:gd name="T9" fmla="*/ 0 60000 65536"/>
                  <a:gd name="T10" fmla="*/ 0 60000 65536"/>
                  <a:gd name="T11" fmla="*/ 0 60000 65536"/>
                  <a:gd name="T12" fmla="*/ 0 w 85"/>
                  <a:gd name="T13" fmla="*/ 0 h 443"/>
                  <a:gd name="T14" fmla="*/ 85 w 85"/>
                  <a:gd name="T15" fmla="*/ 443 h 443"/>
                </a:gdLst>
                <a:ahLst/>
                <a:cxnLst>
                  <a:cxn ang="T8">
                    <a:pos x="T0" y="T1"/>
                  </a:cxn>
                  <a:cxn ang="T9">
                    <a:pos x="T2" y="T3"/>
                  </a:cxn>
                  <a:cxn ang="T10">
                    <a:pos x="T4" y="T5"/>
                  </a:cxn>
                  <a:cxn ang="T11">
                    <a:pos x="T6" y="T7"/>
                  </a:cxn>
                </a:cxnLst>
                <a:rect l="T12" t="T13" r="T14" b="T15"/>
                <a:pathLst>
                  <a:path w="85" h="443">
                    <a:moveTo>
                      <a:pt x="85" y="0"/>
                    </a:moveTo>
                    <a:lnTo>
                      <a:pt x="43" y="443"/>
                    </a:lnTo>
                    <a:lnTo>
                      <a:pt x="0" y="0"/>
                    </a:lnTo>
                    <a:lnTo>
                      <a:pt x="85"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8" name="Freeform 21">
                <a:extLst>
                  <a:ext uri="{FF2B5EF4-FFF2-40B4-BE49-F238E27FC236}">
                    <a16:creationId xmlns:a16="http://schemas.microsoft.com/office/drawing/2014/main" id="{54B80E20-5E36-43D3-8A15-4685E5AD7345}"/>
                  </a:ext>
                </a:extLst>
              </p:cNvPr>
              <p:cNvSpPr/>
              <p:nvPr/>
            </p:nvSpPr>
            <p:spPr bwMode="auto">
              <a:xfrm>
                <a:off x="6822355" y="4371351"/>
                <a:ext cx="123995" cy="80866"/>
              </a:xfrm>
              <a:custGeom>
                <a:avLst/>
                <a:gdLst>
                  <a:gd name="T0" fmla="*/ 2147483647 w 217"/>
                  <a:gd name="T1" fmla="*/ 2147483647 h 143"/>
                  <a:gd name="T2" fmla="*/ 0 w 217"/>
                  <a:gd name="T3" fmla="*/ 0 h 143"/>
                  <a:gd name="T4" fmla="*/ 2147483647 w 217"/>
                  <a:gd name="T5" fmla="*/ 2147483647 h 143"/>
                  <a:gd name="T6" fmla="*/ 2147483647 w 217"/>
                  <a:gd name="T7" fmla="*/ 2147483647 h 143"/>
                  <a:gd name="T8" fmla="*/ 0 60000 65536"/>
                  <a:gd name="T9" fmla="*/ 0 60000 65536"/>
                  <a:gd name="T10" fmla="*/ 0 60000 65536"/>
                  <a:gd name="T11" fmla="*/ 0 60000 65536"/>
                  <a:gd name="T12" fmla="*/ 0 w 217"/>
                  <a:gd name="T13" fmla="*/ 0 h 143"/>
                  <a:gd name="T14" fmla="*/ 217 w 217"/>
                  <a:gd name="T15" fmla="*/ 143 h 143"/>
                </a:gdLst>
                <a:ahLst/>
                <a:cxnLst>
                  <a:cxn ang="T8">
                    <a:pos x="T0" y="T1"/>
                  </a:cxn>
                  <a:cxn ang="T9">
                    <a:pos x="T2" y="T3"/>
                  </a:cxn>
                  <a:cxn ang="T10">
                    <a:pos x="T4" y="T5"/>
                  </a:cxn>
                  <a:cxn ang="T11">
                    <a:pos x="T6" y="T7"/>
                  </a:cxn>
                </a:cxnLst>
                <a:rect l="T12" t="T13" r="T14" b="T15"/>
                <a:pathLst>
                  <a:path w="217" h="143">
                    <a:moveTo>
                      <a:pt x="183" y="143"/>
                    </a:moveTo>
                    <a:lnTo>
                      <a:pt x="0" y="0"/>
                    </a:lnTo>
                    <a:lnTo>
                      <a:pt x="217" y="83"/>
                    </a:lnTo>
                    <a:lnTo>
                      <a:pt x="183" y="143"/>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49" name="Group 114">
                <a:extLst>
                  <a:ext uri="{FF2B5EF4-FFF2-40B4-BE49-F238E27FC236}">
                    <a16:creationId xmlns:a16="http://schemas.microsoft.com/office/drawing/2014/main" id="{F90EAC73-D460-4A82-A719-85C071AB3424}"/>
                  </a:ext>
                </a:extLst>
              </p:cNvPr>
              <p:cNvGrpSpPr/>
              <p:nvPr/>
            </p:nvGrpSpPr>
            <p:grpSpPr bwMode="auto">
              <a:xfrm>
                <a:off x="6660625" y="4454915"/>
                <a:ext cx="39085" cy="110517"/>
                <a:chOff x="3313" y="2225"/>
                <a:chExt cx="29" cy="82"/>
              </a:xfrm>
              <a:grpFill/>
            </p:grpSpPr>
            <p:sp>
              <p:nvSpPr>
                <p:cNvPr id="63" name="Freeform 22">
                  <a:extLst>
                    <a:ext uri="{FF2B5EF4-FFF2-40B4-BE49-F238E27FC236}">
                      <a16:creationId xmlns:a16="http://schemas.microsoft.com/office/drawing/2014/main" id="{306E5E33-0439-4EF6-986D-8AABE55124E5}"/>
                    </a:ext>
                  </a:extLst>
                </p:cNvPr>
                <p:cNvSpPr/>
                <p:nvPr/>
              </p:nvSpPr>
              <p:spPr bwMode="auto">
                <a:xfrm>
                  <a:off x="3326" y="2225"/>
                  <a:ext cx="3" cy="10"/>
                </a:xfrm>
                <a:custGeom>
                  <a:avLst/>
                  <a:gdLst>
                    <a:gd name="T0" fmla="*/ 44286 w 8"/>
                    <a:gd name="T1" fmla="*/ 0 h 24"/>
                    <a:gd name="T2" fmla="*/ 0 w 8"/>
                    <a:gd name="T3" fmla="*/ 141125 h 24"/>
                    <a:gd name="T4" fmla="*/ 44286 w 8"/>
                    <a:gd name="T5" fmla="*/ 141125 h 24"/>
                    <a:gd name="T6" fmla="*/ 44286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3" y="0"/>
                      </a:moveTo>
                      <a:lnTo>
                        <a:pt x="0" y="24"/>
                      </a:lnTo>
                      <a:lnTo>
                        <a:pt x="8" y="24"/>
                      </a:lnTo>
                      <a:lnTo>
                        <a:pt x="3"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4" name="Freeform 23">
                  <a:extLst>
                    <a:ext uri="{FF2B5EF4-FFF2-40B4-BE49-F238E27FC236}">
                      <a16:creationId xmlns:a16="http://schemas.microsoft.com/office/drawing/2014/main" id="{64702BE6-E455-4D5D-9A6C-5028DCFAF9A8}"/>
                    </a:ext>
                  </a:extLst>
                </p:cNvPr>
                <p:cNvSpPr/>
                <p:nvPr/>
              </p:nvSpPr>
              <p:spPr bwMode="auto">
                <a:xfrm>
                  <a:off x="3313" y="2295"/>
                  <a:ext cx="29" cy="12"/>
                </a:xfrm>
                <a:custGeom>
                  <a:avLst/>
                  <a:gdLst>
                    <a:gd name="T0" fmla="*/ 0 w 68"/>
                    <a:gd name="T1" fmla="*/ 192391 h 28"/>
                    <a:gd name="T2" fmla="*/ 182267 w 68"/>
                    <a:gd name="T3" fmla="*/ 192391 h 28"/>
                    <a:gd name="T4" fmla="*/ 182267 w 68"/>
                    <a:gd name="T5" fmla="*/ 192391 h 28"/>
                    <a:gd name="T6" fmla="*/ 182267 w 68"/>
                    <a:gd name="T7" fmla="*/ 0 h 28"/>
                    <a:gd name="T8" fmla="*/ 182267 w 68"/>
                    <a:gd name="T9" fmla="*/ 0 h 28"/>
                    <a:gd name="T10" fmla="*/ 0 w 68"/>
                    <a:gd name="T11" fmla="*/ 192391 h 28"/>
                    <a:gd name="T12" fmla="*/ 0 60000 65536"/>
                    <a:gd name="T13" fmla="*/ 0 60000 65536"/>
                    <a:gd name="T14" fmla="*/ 0 60000 65536"/>
                    <a:gd name="T15" fmla="*/ 0 60000 65536"/>
                    <a:gd name="T16" fmla="*/ 0 60000 65536"/>
                    <a:gd name="T17" fmla="*/ 0 60000 65536"/>
                    <a:gd name="T18" fmla="*/ 0 w 68"/>
                    <a:gd name="T19" fmla="*/ 0 h 28"/>
                    <a:gd name="T20" fmla="*/ 68 w 6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68" h="28">
                      <a:moveTo>
                        <a:pt x="0" y="28"/>
                      </a:moveTo>
                      <a:lnTo>
                        <a:pt x="34" y="28"/>
                      </a:lnTo>
                      <a:lnTo>
                        <a:pt x="68" y="28"/>
                      </a:lnTo>
                      <a:lnTo>
                        <a:pt x="63" y="0"/>
                      </a:lnTo>
                      <a:lnTo>
                        <a:pt x="6" y="0"/>
                      </a:lnTo>
                      <a:lnTo>
                        <a:pt x="0" y="28"/>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5" name="Freeform 24">
                  <a:extLst>
                    <a:ext uri="{FF2B5EF4-FFF2-40B4-BE49-F238E27FC236}">
                      <a16:creationId xmlns:a16="http://schemas.microsoft.com/office/drawing/2014/main" id="{50574087-F434-4091-85F7-5BC914B1A60B}"/>
                    </a:ext>
                  </a:extLst>
                </p:cNvPr>
                <p:cNvSpPr/>
                <p:nvPr/>
              </p:nvSpPr>
              <p:spPr bwMode="auto">
                <a:xfrm>
                  <a:off x="3321" y="2247"/>
                  <a:ext cx="12" cy="12"/>
                </a:xfrm>
                <a:custGeom>
                  <a:avLst/>
                  <a:gdLst>
                    <a:gd name="T0" fmla="*/ 0 w 28"/>
                    <a:gd name="T1" fmla="*/ 192391 h 28"/>
                    <a:gd name="T2" fmla="*/ 192391 w 28"/>
                    <a:gd name="T3" fmla="*/ 192391 h 28"/>
                    <a:gd name="T4" fmla="*/ 192391 w 28"/>
                    <a:gd name="T5" fmla="*/ 0 h 28"/>
                    <a:gd name="T6" fmla="*/ 192391 w 28"/>
                    <a:gd name="T7" fmla="*/ 0 h 28"/>
                    <a:gd name="T8" fmla="*/ 0 w 28"/>
                    <a:gd name="T9" fmla="*/ 192391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28"/>
                      </a:moveTo>
                      <a:lnTo>
                        <a:pt x="28" y="28"/>
                      </a:lnTo>
                      <a:lnTo>
                        <a:pt x="23" y="0"/>
                      </a:lnTo>
                      <a:lnTo>
                        <a:pt x="6" y="0"/>
                      </a:lnTo>
                      <a:lnTo>
                        <a:pt x="0" y="28"/>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6" name="Freeform 25">
                  <a:extLst>
                    <a:ext uri="{FF2B5EF4-FFF2-40B4-BE49-F238E27FC236}">
                      <a16:creationId xmlns:a16="http://schemas.microsoft.com/office/drawing/2014/main" id="{98C376B6-0DFB-4015-AE49-E0225EED0783}"/>
                    </a:ext>
                  </a:extLst>
                </p:cNvPr>
                <p:cNvSpPr/>
                <p:nvPr/>
              </p:nvSpPr>
              <p:spPr bwMode="auto">
                <a:xfrm>
                  <a:off x="3318" y="2271"/>
                  <a:ext cx="20" cy="12"/>
                </a:xfrm>
                <a:custGeom>
                  <a:avLst/>
                  <a:gdLst>
                    <a:gd name="T0" fmla="*/ 0 w 47"/>
                    <a:gd name="T1" fmla="*/ 130781 h 29"/>
                    <a:gd name="T2" fmla="*/ 177903 w 47"/>
                    <a:gd name="T3" fmla="*/ 130781 h 29"/>
                    <a:gd name="T4" fmla="*/ 177903 w 47"/>
                    <a:gd name="T5" fmla="*/ 0 h 29"/>
                    <a:gd name="T6" fmla="*/ 177903 w 47"/>
                    <a:gd name="T7" fmla="*/ 0 h 29"/>
                    <a:gd name="T8" fmla="*/ 0 w 47"/>
                    <a:gd name="T9" fmla="*/ 130781 h 29"/>
                    <a:gd name="T10" fmla="*/ 0 60000 65536"/>
                    <a:gd name="T11" fmla="*/ 0 60000 65536"/>
                    <a:gd name="T12" fmla="*/ 0 60000 65536"/>
                    <a:gd name="T13" fmla="*/ 0 60000 65536"/>
                    <a:gd name="T14" fmla="*/ 0 60000 65536"/>
                    <a:gd name="T15" fmla="*/ 0 w 47"/>
                    <a:gd name="T16" fmla="*/ 0 h 29"/>
                    <a:gd name="T17" fmla="*/ 47 w 47"/>
                    <a:gd name="T18" fmla="*/ 29 h 29"/>
                  </a:gdLst>
                  <a:ahLst/>
                  <a:cxnLst>
                    <a:cxn ang="T10">
                      <a:pos x="T0" y="T1"/>
                    </a:cxn>
                    <a:cxn ang="T11">
                      <a:pos x="T2" y="T3"/>
                    </a:cxn>
                    <a:cxn ang="T12">
                      <a:pos x="T4" y="T5"/>
                    </a:cxn>
                    <a:cxn ang="T13">
                      <a:pos x="T6" y="T7"/>
                    </a:cxn>
                    <a:cxn ang="T14">
                      <a:pos x="T8" y="T9"/>
                    </a:cxn>
                  </a:cxnLst>
                  <a:rect l="T15" t="T16" r="T17" b="T18"/>
                  <a:pathLst>
                    <a:path w="47" h="29">
                      <a:moveTo>
                        <a:pt x="0" y="29"/>
                      </a:moveTo>
                      <a:lnTo>
                        <a:pt x="47" y="29"/>
                      </a:lnTo>
                      <a:lnTo>
                        <a:pt x="43" y="0"/>
                      </a:lnTo>
                      <a:lnTo>
                        <a:pt x="4" y="0"/>
                      </a:lnTo>
                      <a:lnTo>
                        <a:pt x="0" y="29"/>
                      </a:lnTo>
                      <a:close/>
                    </a:path>
                  </a:pathLst>
                </a:custGeom>
                <a:grpFill/>
                <a:ln w="9525">
                  <a:solidFill>
                    <a:srgbClr val="FFC000"/>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0" name="Group 115">
                <a:extLst>
                  <a:ext uri="{FF2B5EF4-FFF2-40B4-BE49-F238E27FC236}">
                    <a16:creationId xmlns:a16="http://schemas.microsoft.com/office/drawing/2014/main" id="{8FA1D654-12CD-4E53-879E-2A2AC7C09011}"/>
                  </a:ext>
                </a:extLst>
              </p:cNvPr>
              <p:cNvGrpSpPr/>
              <p:nvPr/>
            </p:nvGrpSpPr>
            <p:grpSpPr bwMode="auto">
              <a:xfrm>
                <a:off x="6440938" y="4367308"/>
                <a:ext cx="105126" cy="71432"/>
                <a:chOff x="3150" y="2160"/>
                <a:chExt cx="78" cy="53"/>
              </a:xfrm>
              <a:grpFill/>
            </p:grpSpPr>
            <p:sp>
              <p:nvSpPr>
                <p:cNvPr id="59" name="Freeform 29">
                  <a:extLst>
                    <a:ext uri="{FF2B5EF4-FFF2-40B4-BE49-F238E27FC236}">
                      <a16:creationId xmlns:a16="http://schemas.microsoft.com/office/drawing/2014/main" id="{77B1A6C7-E4F9-4AF8-9B2E-D8899DEBA8BB}"/>
                    </a:ext>
                  </a:extLst>
                </p:cNvPr>
                <p:cNvSpPr/>
                <p:nvPr/>
              </p:nvSpPr>
              <p:spPr bwMode="auto">
                <a:xfrm>
                  <a:off x="3219" y="2160"/>
                  <a:ext cx="9" cy="7"/>
                </a:xfrm>
                <a:custGeom>
                  <a:avLst/>
                  <a:gdLst>
                    <a:gd name="T0" fmla="*/ 115331 w 22"/>
                    <a:gd name="T1" fmla="*/ 0 h 16"/>
                    <a:gd name="T2" fmla="*/ 0 w 22"/>
                    <a:gd name="T3" fmla="*/ 241372 h 16"/>
                    <a:gd name="T4" fmla="*/ 115331 w 22"/>
                    <a:gd name="T5" fmla="*/ 241372 h 16"/>
                    <a:gd name="T6" fmla="*/ 115331 w 22"/>
                    <a:gd name="T7" fmla="*/ 0 h 16"/>
                    <a:gd name="T8" fmla="*/ 0 60000 65536"/>
                    <a:gd name="T9" fmla="*/ 0 60000 65536"/>
                    <a:gd name="T10" fmla="*/ 0 60000 65536"/>
                    <a:gd name="T11" fmla="*/ 0 60000 65536"/>
                    <a:gd name="T12" fmla="*/ 0 w 22"/>
                    <a:gd name="T13" fmla="*/ 0 h 16"/>
                    <a:gd name="T14" fmla="*/ 22 w 22"/>
                    <a:gd name="T15" fmla="*/ 16 h 16"/>
                  </a:gdLst>
                  <a:ahLst/>
                  <a:cxnLst>
                    <a:cxn ang="T8">
                      <a:pos x="T0" y="T1"/>
                    </a:cxn>
                    <a:cxn ang="T9">
                      <a:pos x="T2" y="T3"/>
                    </a:cxn>
                    <a:cxn ang="T10">
                      <a:pos x="T4" y="T5"/>
                    </a:cxn>
                    <a:cxn ang="T11">
                      <a:pos x="T6" y="T7"/>
                    </a:cxn>
                  </a:cxnLst>
                  <a:rect l="T12" t="T13" r="T14" b="T15"/>
                  <a:pathLst>
                    <a:path w="22" h="16">
                      <a:moveTo>
                        <a:pt x="22" y="0"/>
                      </a:moveTo>
                      <a:lnTo>
                        <a:pt x="0" y="9"/>
                      </a:lnTo>
                      <a:lnTo>
                        <a:pt x="4" y="16"/>
                      </a:lnTo>
                      <a:lnTo>
                        <a:pt x="22"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0" name="Freeform 30">
                  <a:extLst>
                    <a:ext uri="{FF2B5EF4-FFF2-40B4-BE49-F238E27FC236}">
                      <a16:creationId xmlns:a16="http://schemas.microsoft.com/office/drawing/2014/main" id="{FE145A84-FDAD-4E5C-807A-4DDC129C9D91}"/>
                    </a:ext>
                  </a:extLst>
                </p:cNvPr>
                <p:cNvSpPr/>
                <p:nvPr/>
              </p:nvSpPr>
              <p:spPr bwMode="auto">
                <a:xfrm>
                  <a:off x="3150" y="2184"/>
                  <a:ext cx="23" cy="29"/>
                </a:xfrm>
                <a:custGeom>
                  <a:avLst/>
                  <a:gdLst>
                    <a:gd name="T0" fmla="*/ 0 w 56"/>
                    <a:gd name="T1" fmla="*/ 155227 h 69"/>
                    <a:gd name="T2" fmla="*/ 120467 w 56"/>
                    <a:gd name="T3" fmla="*/ 155227 h 69"/>
                    <a:gd name="T4" fmla="*/ 120467 w 56"/>
                    <a:gd name="T5" fmla="*/ 155227 h 69"/>
                    <a:gd name="T6" fmla="*/ 120467 w 56"/>
                    <a:gd name="T7" fmla="*/ 155227 h 69"/>
                    <a:gd name="T8" fmla="*/ 120467 w 56"/>
                    <a:gd name="T9" fmla="*/ 0 h 69"/>
                    <a:gd name="T10" fmla="*/ 0 w 56"/>
                    <a:gd name="T11" fmla="*/ 155227 h 69"/>
                    <a:gd name="T12" fmla="*/ 0 60000 65536"/>
                    <a:gd name="T13" fmla="*/ 0 60000 65536"/>
                    <a:gd name="T14" fmla="*/ 0 60000 65536"/>
                    <a:gd name="T15" fmla="*/ 0 60000 65536"/>
                    <a:gd name="T16" fmla="*/ 0 60000 65536"/>
                    <a:gd name="T17" fmla="*/ 0 60000 65536"/>
                    <a:gd name="T18" fmla="*/ 0 w 56"/>
                    <a:gd name="T19" fmla="*/ 0 h 69"/>
                    <a:gd name="T20" fmla="*/ 56 w 56"/>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56" h="69">
                      <a:moveTo>
                        <a:pt x="0" y="10"/>
                      </a:moveTo>
                      <a:lnTo>
                        <a:pt x="18" y="40"/>
                      </a:lnTo>
                      <a:lnTo>
                        <a:pt x="34" y="69"/>
                      </a:lnTo>
                      <a:lnTo>
                        <a:pt x="56" y="50"/>
                      </a:lnTo>
                      <a:lnTo>
                        <a:pt x="28" y="0"/>
                      </a:lnTo>
                      <a:lnTo>
                        <a:pt x="0" y="1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1" name="Freeform 31">
                  <a:extLst>
                    <a:ext uri="{FF2B5EF4-FFF2-40B4-BE49-F238E27FC236}">
                      <a16:creationId xmlns:a16="http://schemas.microsoft.com/office/drawing/2014/main" id="{F635788E-50A1-410D-80D8-92C4393293CB}"/>
                    </a:ext>
                  </a:extLst>
                </p:cNvPr>
                <p:cNvSpPr/>
                <p:nvPr/>
              </p:nvSpPr>
              <p:spPr bwMode="auto">
                <a:xfrm>
                  <a:off x="3196" y="2168"/>
                  <a:ext cx="15" cy="14"/>
                </a:xfrm>
                <a:custGeom>
                  <a:avLst/>
                  <a:gdLst>
                    <a:gd name="T0" fmla="*/ 0 w 36"/>
                    <a:gd name="T1" fmla="*/ 123899 h 34"/>
                    <a:gd name="T2" fmla="*/ 141125 w 36"/>
                    <a:gd name="T3" fmla="*/ 123899 h 34"/>
                    <a:gd name="T4" fmla="*/ 141125 w 36"/>
                    <a:gd name="T5" fmla="*/ 123899 h 34"/>
                    <a:gd name="T6" fmla="*/ 141125 w 36"/>
                    <a:gd name="T7" fmla="*/ 0 h 34"/>
                    <a:gd name="T8" fmla="*/ 0 w 36"/>
                    <a:gd name="T9" fmla="*/ 123899 h 34"/>
                    <a:gd name="T10" fmla="*/ 0 60000 65536"/>
                    <a:gd name="T11" fmla="*/ 0 60000 65536"/>
                    <a:gd name="T12" fmla="*/ 0 60000 65536"/>
                    <a:gd name="T13" fmla="*/ 0 60000 65536"/>
                    <a:gd name="T14" fmla="*/ 0 60000 65536"/>
                    <a:gd name="T15" fmla="*/ 0 w 36"/>
                    <a:gd name="T16" fmla="*/ 0 h 34"/>
                    <a:gd name="T17" fmla="*/ 36 w 36"/>
                    <a:gd name="T18" fmla="*/ 34 h 34"/>
                  </a:gdLst>
                  <a:ahLst/>
                  <a:cxnLst>
                    <a:cxn ang="T10">
                      <a:pos x="T0" y="T1"/>
                    </a:cxn>
                    <a:cxn ang="T11">
                      <a:pos x="T2" y="T3"/>
                    </a:cxn>
                    <a:cxn ang="T12">
                      <a:pos x="T4" y="T5"/>
                    </a:cxn>
                    <a:cxn ang="T13">
                      <a:pos x="T6" y="T7"/>
                    </a:cxn>
                    <a:cxn ang="T14">
                      <a:pos x="T8" y="T9"/>
                    </a:cxn>
                  </a:cxnLst>
                  <a:rect l="T15" t="T16" r="T17" b="T18"/>
                  <a:pathLst>
                    <a:path w="36" h="34">
                      <a:moveTo>
                        <a:pt x="0" y="9"/>
                      </a:moveTo>
                      <a:lnTo>
                        <a:pt x="13" y="34"/>
                      </a:lnTo>
                      <a:lnTo>
                        <a:pt x="36" y="15"/>
                      </a:lnTo>
                      <a:lnTo>
                        <a:pt x="26" y="0"/>
                      </a:lnTo>
                      <a:lnTo>
                        <a:pt x="0" y="9"/>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2" name="Freeform 32">
                  <a:extLst>
                    <a:ext uri="{FF2B5EF4-FFF2-40B4-BE49-F238E27FC236}">
                      <a16:creationId xmlns:a16="http://schemas.microsoft.com/office/drawing/2014/main" id="{7F21FFF0-2E4C-4352-8FA7-E1EDEAB53984}"/>
                    </a:ext>
                  </a:extLst>
                </p:cNvPr>
                <p:cNvSpPr/>
                <p:nvPr/>
              </p:nvSpPr>
              <p:spPr bwMode="auto">
                <a:xfrm>
                  <a:off x="3173" y="2176"/>
                  <a:ext cx="19" cy="22"/>
                </a:xfrm>
                <a:custGeom>
                  <a:avLst/>
                  <a:gdLst>
                    <a:gd name="T0" fmla="*/ 0 w 45"/>
                    <a:gd name="T1" fmla="*/ 206684 h 51"/>
                    <a:gd name="T2" fmla="*/ 163260 w 45"/>
                    <a:gd name="T3" fmla="*/ 206684 h 51"/>
                    <a:gd name="T4" fmla="*/ 163260 w 45"/>
                    <a:gd name="T5" fmla="*/ 206684 h 51"/>
                    <a:gd name="T6" fmla="*/ 163260 w 45"/>
                    <a:gd name="T7" fmla="*/ 0 h 51"/>
                    <a:gd name="T8" fmla="*/ 0 w 45"/>
                    <a:gd name="T9" fmla="*/ 206684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0" y="10"/>
                      </a:moveTo>
                      <a:lnTo>
                        <a:pt x="23" y="51"/>
                      </a:lnTo>
                      <a:lnTo>
                        <a:pt x="45" y="33"/>
                      </a:lnTo>
                      <a:lnTo>
                        <a:pt x="27" y="0"/>
                      </a:lnTo>
                      <a:lnTo>
                        <a:pt x="0" y="1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1" name="Group 113">
                <a:extLst>
                  <a:ext uri="{FF2B5EF4-FFF2-40B4-BE49-F238E27FC236}">
                    <a16:creationId xmlns:a16="http://schemas.microsoft.com/office/drawing/2014/main" id="{D93AC78E-3FE9-41FE-9B7E-989557EAEB4C}"/>
                  </a:ext>
                </a:extLst>
              </p:cNvPr>
              <p:cNvGrpSpPr/>
              <p:nvPr/>
            </p:nvGrpSpPr>
            <p:grpSpPr bwMode="auto">
              <a:xfrm>
                <a:off x="6951741" y="3066712"/>
                <a:ext cx="161732" cy="113213"/>
                <a:chOff x="3536" y="1162"/>
                <a:chExt cx="120" cy="84"/>
              </a:xfrm>
              <a:grpFill/>
            </p:grpSpPr>
            <p:sp>
              <p:nvSpPr>
                <p:cNvPr id="55" name="Freeform 58">
                  <a:extLst>
                    <a:ext uri="{FF2B5EF4-FFF2-40B4-BE49-F238E27FC236}">
                      <a16:creationId xmlns:a16="http://schemas.microsoft.com/office/drawing/2014/main" id="{DFF95325-5FFB-449D-BD13-AF9A5D73E4E4}"/>
                    </a:ext>
                  </a:extLst>
                </p:cNvPr>
                <p:cNvSpPr/>
                <p:nvPr/>
              </p:nvSpPr>
              <p:spPr bwMode="auto">
                <a:xfrm>
                  <a:off x="3642" y="1236"/>
                  <a:ext cx="14" cy="10"/>
                </a:xfrm>
                <a:custGeom>
                  <a:avLst/>
                  <a:gdLst>
                    <a:gd name="T0" fmla="*/ 123899 w 34"/>
                    <a:gd name="T1" fmla="*/ 225383 h 23"/>
                    <a:gd name="T2" fmla="*/ 123899 w 34"/>
                    <a:gd name="T3" fmla="*/ 0 h 23"/>
                    <a:gd name="T4" fmla="*/ 0 w 34"/>
                    <a:gd name="T5" fmla="*/ 225383 h 23"/>
                    <a:gd name="T6" fmla="*/ 123899 w 34"/>
                    <a:gd name="T7" fmla="*/ 225383 h 23"/>
                    <a:gd name="T8" fmla="*/ 0 60000 65536"/>
                    <a:gd name="T9" fmla="*/ 0 60000 65536"/>
                    <a:gd name="T10" fmla="*/ 0 60000 65536"/>
                    <a:gd name="T11" fmla="*/ 0 60000 65536"/>
                    <a:gd name="T12" fmla="*/ 0 w 34"/>
                    <a:gd name="T13" fmla="*/ 0 h 23"/>
                    <a:gd name="T14" fmla="*/ 34 w 34"/>
                    <a:gd name="T15" fmla="*/ 23 h 23"/>
                  </a:gdLst>
                  <a:ahLst/>
                  <a:cxnLst>
                    <a:cxn ang="T8">
                      <a:pos x="T0" y="T1"/>
                    </a:cxn>
                    <a:cxn ang="T9">
                      <a:pos x="T2" y="T3"/>
                    </a:cxn>
                    <a:cxn ang="T10">
                      <a:pos x="T4" y="T5"/>
                    </a:cxn>
                    <a:cxn ang="T11">
                      <a:pos x="T6" y="T7"/>
                    </a:cxn>
                  </a:cxnLst>
                  <a:rect l="T12" t="T13" r="T14" b="T15"/>
                  <a:pathLst>
                    <a:path w="34" h="23">
                      <a:moveTo>
                        <a:pt x="34" y="23"/>
                      </a:moveTo>
                      <a:lnTo>
                        <a:pt x="7" y="0"/>
                      </a:lnTo>
                      <a:lnTo>
                        <a:pt x="0" y="11"/>
                      </a:lnTo>
                      <a:lnTo>
                        <a:pt x="34" y="23"/>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6" name="Freeform 59">
                  <a:extLst>
                    <a:ext uri="{FF2B5EF4-FFF2-40B4-BE49-F238E27FC236}">
                      <a16:creationId xmlns:a16="http://schemas.microsoft.com/office/drawing/2014/main" id="{3E537CB7-7591-4C6F-BA28-DD473CFDFCEC}"/>
                    </a:ext>
                  </a:extLst>
                </p:cNvPr>
                <p:cNvSpPr/>
                <p:nvPr/>
              </p:nvSpPr>
              <p:spPr bwMode="auto">
                <a:xfrm>
                  <a:off x="3536" y="1162"/>
                  <a:ext cx="38" cy="47"/>
                </a:xfrm>
                <a:custGeom>
                  <a:avLst/>
                  <a:gdLst>
                    <a:gd name="T0" fmla="*/ 163260 w 90"/>
                    <a:gd name="T1" fmla="*/ 0 h 112"/>
                    <a:gd name="T2" fmla="*/ 163260 w 90"/>
                    <a:gd name="T3" fmla="*/ 152618 h 112"/>
                    <a:gd name="T4" fmla="*/ 0 w 90"/>
                    <a:gd name="T5" fmla="*/ 152618 h 112"/>
                    <a:gd name="T6" fmla="*/ 163260 w 90"/>
                    <a:gd name="T7" fmla="*/ 152618 h 112"/>
                    <a:gd name="T8" fmla="*/ 163260 w 90"/>
                    <a:gd name="T9" fmla="*/ 152618 h 112"/>
                    <a:gd name="T10" fmla="*/ 163260 w 90"/>
                    <a:gd name="T11" fmla="*/ 0 h 112"/>
                    <a:gd name="T12" fmla="*/ 0 60000 65536"/>
                    <a:gd name="T13" fmla="*/ 0 60000 65536"/>
                    <a:gd name="T14" fmla="*/ 0 60000 65536"/>
                    <a:gd name="T15" fmla="*/ 0 60000 65536"/>
                    <a:gd name="T16" fmla="*/ 0 60000 65536"/>
                    <a:gd name="T17" fmla="*/ 0 60000 65536"/>
                    <a:gd name="T18" fmla="*/ 0 w 90"/>
                    <a:gd name="T19" fmla="*/ 0 h 112"/>
                    <a:gd name="T20" fmla="*/ 90 w 90"/>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90" h="112">
                      <a:moveTo>
                        <a:pt x="56" y="0"/>
                      </a:moveTo>
                      <a:lnTo>
                        <a:pt x="28" y="49"/>
                      </a:lnTo>
                      <a:lnTo>
                        <a:pt x="0" y="97"/>
                      </a:lnTo>
                      <a:lnTo>
                        <a:pt x="41" y="112"/>
                      </a:lnTo>
                      <a:lnTo>
                        <a:pt x="90" y="29"/>
                      </a:lnTo>
                      <a:lnTo>
                        <a:pt x="56"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7" name="Freeform 60">
                  <a:extLst>
                    <a:ext uri="{FF2B5EF4-FFF2-40B4-BE49-F238E27FC236}">
                      <a16:creationId xmlns:a16="http://schemas.microsoft.com/office/drawing/2014/main" id="{7A7D3E6B-3B1D-412C-B545-9E0FDA98BCC1}"/>
                    </a:ext>
                  </a:extLst>
                </p:cNvPr>
                <p:cNvSpPr/>
                <p:nvPr/>
              </p:nvSpPr>
              <p:spPr bwMode="auto">
                <a:xfrm>
                  <a:off x="3606" y="1211"/>
                  <a:ext cx="24" cy="24"/>
                </a:xfrm>
                <a:custGeom>
                  <a:avLst/>
                  <a:gdLst>
                    <a:gd name="T0" fmla="*/ 158354 w 57"/>
                    <a:gd name="T1" fmla="*/ 0 h 55"/>
                    <a:gd name="T2" fmla="*/ 0 w 57"/>
                    <a:gd name="T3" fmla="*/ 234565 h 55"/>
                    <a:gd name="T4" fmla="*/ 158354 w 57"/>
                    <a:gd name="T5" fmla="*/ 234565 h 55"/>
                    <a:gd name="T6" fmla="*/ 158354 w 57"/>
                    <a:gd name="T7" fmla="*/ 234565 h 55"/>
                    <a:gd name="T8" fmla="*/ 158354 w 57"/>
                    <a:gd name="T9" fmla="*/ 0 h 55"/>
                    <a:gd name="T10" fmla="*/ 0 60000 65536"/>
                    <a:gd name="T11" fmla="*/ 0 60000 65536"/>
                    <a:gd name="T12" fmla="*/ 0 60000 65536"/>
                    <a:gd name="T13" fmla="*/ 0 60000 65536"/>
                    <a:gd name="T14" fmla="*/ 0 60000 65536"/>
                    <a:gd name="T15" fmla="*/ 0 w 57"/>
                    <a:gd name="T16" fmla="*/ 0 h 55"/>
                    <a:gd name="T17" fmla="*/ 57 w 57"/>
                    <a:gd name="T18" fmla="*/ 55 h 55"/>
                  </a:gdLst>
                  <a:ahLst/>
                  <a:cxnLst>
                    <a:cxn ang="T10">
                      <a:pos x="T0" y="T1"/>
                    </a:cxn>
                    <a:cxn ang="T11">
                      <a:pos x="T2" y="T3"/>
                    </a:cxn>
                    <a:cxn ang="T12">
                      <a:pos x="T4" y="T5"/>
                    </a:cxn>
                    <a:cxn ang="T13">
                      <a:pos x="T6" y="T7"/>
                    </a:cxn>
                    <a:cxn ang="T14">
                      <a:pos x="T8" y="T9"/>
                    </a:cxn>
                  </a:cxnLst>
                  <a:rect l="T15" t="T16" r="T17" b="T18"/>
                  <a:pathLst>
                    <a:path w="57" h="55">
                      <a:moveTo>
                        <a:pt x="24" y="0"/>
                      </a:moveTo>
                      <a:lnTo>
                        <a:pt x="0" y="40"/>
                      </a:lnTo>
                      <a:lnTo>
                        <a:pt x="42" y="55"/>
                      </a:lnTo>
                      <a:lnTo>
                        <a:pt x="57" y="30"/>
                      </a:lnTo>
                      <a:lnTo>
                        <a:pt x="24"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8" name="Freeform 61">
                  <a:extLst>
                    <a:ext uri="{FF2B5EF4-FFF2-40B4-BE49-F238E27FC236}">
                      <a16:creationId xmlns:a16="http://schemas.microsoft.com/office/drawing/2014/main" id="{0C9BD97C-59BD-4E9E-BCAF-ACC0036CEC9B}"/>
                    </a:ext>
                  </a:extLst>
                </p:cNvPr>
                <p:cNvSpPr/>
                <p:nvPr/>
              </p:nvSpPr>
              <p:spPr bwMode="auto">
                <a:xfrm>
                  <a:off x="3571" y="1187"/>
                  <a:ext cx="31" cy="35"/>
                </a:xfrm>
                <a:custGeom>
                  <a:avLst/>
                  <a:gdLst>
                    <a:gd name="T0" fmla="*/ 173922 w 73"/>
                    <a:gd name="T1" fmla="*/ 0 h 84"/>
                    <a:gd name="T2" fmla="*/ 0 w 73"/>
                    <a:gd name="T3" fmla="*/ 141125 h 84"/>
                    <a:gd name="T4" fmla="*/ 173922 w 73"/>
                    <a:gd name="T5" fmla="*/ 141125 h 84"/>
                    <a:gd name="T6" fmla="*/ 173922 w 73"/>
                    <a:gd name="T7" fmla="*/ 141125 h 84"/>
                    <a:gd name="T8" fmla="*/ 173922 w 73"/>
                    <a:gd name="T9" fmla="*/ 0 h 84"/>
                    <a:gd name="T10" fmla="*/ 0 60000 65536"/>
                    <a:gd name="T11" fmla="*/ 0 60000 65536"/>
                    <a:gd name="T12" fmla="*/ 0 60000 65536"/>
                    <a:gd name="T13" fmla="*/ 0 60000 65536"/>
                    <a:gd name="T14" fmla="*/ 0 60000 65536"/>
                    <a:gd name="T15" fmla="*/ 0 w 73"/>
                    <a:gd name="T16" fmla="*/ 0 h 84"/>
                    <a:gd name="T17" fmla="*/ 73 w 73"/>
                    <a:gd name="T18" fmla="*/ 84 h 84"/>
                  </a:gdLst>
                  <a:ahLst/>
                  <a:cxnLst>
                    <a:cxn ang="T10">
                      <a:pos x="T0" y="T1"/>
                    </a:cxn>
                    <a:cxn ang="T11">
                      <a:pos x="T2" y="T3"/>
                    </a:cxn>
                    <a:cxn ang="T12">
                      <a:pos x="T4" y="T5"/>
                    </a:cxn>
                    <a:cxn ang="T13">
                      <a:pos x="T6" y="T7"/>
                    </a:cxn>
                    <a:cxn ang="T14">
                      <a:pos x="T8" y="T9"/>
                    </a:cxn>
                  </a:cxnLst>
                  <a:rect l="T15" t="T16" r="T17" b="T18"/>
                  <a:pathLst>
                    <a:path w="73" h="84">
                      <a:moveTo>
                        <a:pt x="40" y="0"/>
                      </a:moveTo>
                      <a:lnTo>
                        <a:pt x="0" y="69"/>
                      </a:lnTo>
                      <a:lnTo>
                        <a:pt x="42" y="84"/>
                      </a:lnTo>
                      <a:lnTo>
                        <a:pt x="73" y="30"/>
                      </a:lnTo>
                      <a:lnTo>
                        <a:pt x="40"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52" name="Freeform 6">
                <a:extLst>
                  <a:ext uri="{FF2B5EF4-FFF2-40B4-BE49-F238E27FC236}">
                    <a16:creationId xmlns:a16="http://schemas.microsoft.com/office/drawing/2014/main" id="{C7AE9D96-9F40-4C56-970F-6D6A3EBD853E}"/>
                  </a:ext>
                </a:extLst>
              </p:cNvPr>
              <p:cNvSpPr/>
              <p:nvPr/>
            </p:nvSpPr>
            <p:spPr bwMode="auto">
              <a:xfrm>
                <a:off x="6533935" y="4112580"/>
                <a:ext cx="293813" cy="343680"/>
              </a:xfrm>
              <a:custGeom>
                <a:avLst/>
                <a:gdLst>
                  <a:gd name="T0" fmla="*/ 0 w 517"/>
                  <a:gd name="T1" fmla="*/ 2147483647 h 603"/>
                  <a:gd name="T2" fmla="*/ 0 w 517"/>
                  <a:gd name="T3" fmla="*/ 2147483647 h 603"/>
                  <a:gd name="T4" fmla="*/ 2147483647 w 517"/>
                  <a:gd name="T5" fmla="*/ 0 h 603"/>
                  <a:gd name="T6" fmla="*/ 2147483647 w 517"/>
                  <a:gd name="T7" fmla="*/ 2147483647 h 603"/>
                  <a:gd name="T8" fmla="*/ 2147483647 w 517"/>
                  <a:gd name="T9" fmla="*/ 2147483647 h 603"/>
                  <a:gd name="T10" fmla="*/ 2147483647 w 517"/>
                  <a:gd name="T11" fmla="*/ 2147483647 h 603"/>
                  <a:gd name="T12" fmla="*/ 0 w 517"/>
                  <a:gd name="T13" fmla="*/ 2147483647 h 603"/>
                  <a:gd name="T14" fmla="*/ 0 60000 65536"/>
                  <a:gd name="T15" fmla="*/ 0 60000 65536"/>
                  <a:gd name="T16" fmla="*/ 0 60000 65536"/>
                  <a:gd name="T17" fmla="*/ 0 60000 65536"/>
                  <a:gd name="T18" fmla="*/ 0 60000 65536"/>
                  <a:gd name="T19" fmla="*/ 0 60000 65536"/>
                  <a:gd name="T20" fmla="*/ 0 60000 65536"/>
                  <a:gd name="T21" fmla="*/ 0 w 517"/>
                  <a:gd name="T22" fmla="*/ 0 h 603"/>
                  <a:gd name="T23" fmla="*/ 517 w 517"/>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7" h="603">
                    <a:moveTo>
                      <a:pt x="0" y="447"/>
                    </a:moveTo>
                    <a:lnTo>
                      <a:pt x="0" y="150"/>
                    </a:lnTo>
                    <a:lnTo>
                      <a:pt x="257" y="0"/>
                    </a:lnTo>
                    <a:lnTo>
                      <a:pt x="516" y="147"/>
                    </a:lnTo>
                    <a:lnTo>
                      <a:pt x="517" y="453"/>
                    </a:lnTo>
                    <a:lnTo>
                      <a:pt x="259" y="603"/>
                    </a:lnTo>
                    <a:lnTo>
                      <a:pt x="0" y="447"/>
                    </a:lnTo>
                    <a:close/>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3" name="Freeform 10">
                <a:extLst>
                  <a:ext uri="{FF2B5EF4-FFF2-40B4-BE49-F238E27FC236}">
                    <a16:creationId xmlns:a16="http://schemas.microsoft.com/office/drawing/2014/main" id="{B6C21745-34BD-43BD-ADBC-61B735EEA891}"/>
                  </a:ext>
                </a:extLst>
              </p:cNvPr>
              <p:cNvSpPr/>
              <p:nvPr/>
            </p:nvSpPr>
            <p:spPr bwMode="auto">
              <a:xfrm>
                <a:off x="6664668" y="3343006"/>
                <a:ext cx="295161" cy="343681"/>
              </a:xfrm>
              <a:custGeom>
                <a:avLst/>
                <a:gdLst>
                  <a:gd name="T0" fmla="*/ 2147483647 w 517"/>
                  <a:gd name="T1" fmla="*/ 2147483647 h 603"/>
                  <a:gd name="T2" fmla="*/ 0 w 517"/>
                  <a:gd name="T3" fmla="*/ 2147483647 h 603"/>
                  <a:gd name="T4" fmla="*/ 2147483647 w 517"/>
                  <a:gd name="T5" fmla="*/ 0 h 603"/>
                  <a:gd name="T6" fmla="*/ 2147483647 w 517"/>
                  <a:gd name="T7" fmla="*/ 2147483647 h 603"/>
                  <a:gd name="T8" fmla="*/ 2147483647 w 517"/>
                  <a:gd name="T9" fmla="*/ 2147483647 h 603"/>
                  <a:gd name="T10" fmla="*/ 2147483647 w 517"/>
                  <a:gd name="T11" fmla="*/ 2147483647 h 603"/>
                  <a:gd name="T12" fmla="*/ 2147483647 w 517"/>
                  <a:gd name="T13" fmla="*/ 2147483647 h 603"/>
                  <a:gd name="T14" fmla="*/ 0 60000 65536"/>
                  <a:gd name="T15" fmla="*/ 0 60000 65536"/>
                  <a:gd name="T16" fmla="*/ 0 60000 65536"/>
                  <a:gd name="T17" fmla="*/ 0 60000 65536"/>
                  <a:gd name="T18" fmla="*/ 0 60000 65536"/>
                  <a:gd name="T19" fmla="*/ 0 60000 65536"/>
                  <a:gd name="T20" fmla="*/ 0 60000 65536"/>
                  <a:gd name="T21" fmla="*/ 0 w 517"/>
                  <a:gd name="T22" fmla="*/ 0 h 603"/>
                  <a:gd name="T23" fmla="*/ 517 w 517"/>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7" h="603">
                    <a:moveTo>
                      <a:pt x="1" y="449"/>
                    </a:moveTo>
                    <a:lnTo>
                      <a:pt x="0" y="150"/>
                    </a:lnTo>
                    <a:lnTo>
                      <a:pt x="258" y="0"/>
                    </a:lnTo>
                    <a:lnTo>
                      <a:pt x="516" y="149"/>
                    </a:lnTo>
                    <a:lnTo>
                      <a:pt x="517" y="453"/>
                    </a:lnTo>
                    <a:lnTo>
                      <a:pt x="259" y="603"/>
                    </a:lnTo>
                    <a:lnTo>
                      <a:pt x="1" y="449"/>
                    </a:lnTo>
                    <a:close/>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4" name="五角形 230">
                <a:extLst>
                  <a:ext uri="{FF2B5EF4-FFF2-40B4-BE49-F238E27FC236}">
                    <a16:creationId xmlns:a16="http://schemas.microsoft.com/office/drawing/2014/main" id="{8EFEDA6C-44EF-422D-A059-AE26CE179EB4}"/>
                  </a:ext>
                </a:extLst>
              </p:cNvPr>
              <p:cNvSpPr>
                <a:spLocks noChangeArrowheads="1"/>
              </p:cNvSpPr>
              <p:nvPr/>
            </p:nvSpPr>
            <p:spPr bwMode="auto">
              <a:xfrm rot="1134219">
                <a:off x="6945005" y="3363221"/>
                <a:ext cx="295161" cy="278988"/>
              </a:xfrm>
              <a:prstGeom prst="pentagon">
                <a:avLst/>
              </a:prstGeom>
              <a:grpFill/>
              <a:ln w="19050">
                <a:solidFill>
                  <a:schemeClr val="tx1"/>
                </a:solidFill>
                <a:miter lim="800000"/>
              </a:ln>
            </p:spPr>
            <p:txBody>
              <a:bodyPr anchor="ct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sp>
        <p:nvSpPr>
          <p:cNvPr id="67" name="右箭头 2052">
            <a:extLst>
              <a:ext uri="{FF2B5EF4-FFF2-40B4-BE49-F238E27FC236}">
                <a16:creationId xmlns:a16="http://schemas.microsoft.com/office/drawing/2014/main" id="{57BE4C1B-79F6-45BB-AC22-75B526EA6B33}"/>
              </a:ext>
            </a:extLst>
          </p:cNvPr>
          <p:cNvSpPr/>
          <p:nvPr/>
        </p:nvSpPr>
        <p:spPr bwMode="auto">
          <a:xfrm>
            <a:off x="7234694" y="3884868"/>
            <a:ext cx="530285" cy="193793"/>
          </a:xfrm>
          <a:prstGeom prst="rightArrow">
            <a:avLst/>
          </a:prstGeom>
          <a:gradFill flip="none" rotWithShape="1">
            <a:gsLst>
              <a:gs pos="0">
                <a:schemeClr val="accent6">
                  <a:lumMod val="75000"/>
                </a:schemeClr>
              </a:gs>
              <a:gs pos="50000">
                <a:schemeClr val="accent6">
                  <a:lumMod val="60000"/>
                  <a:lumOff val="40000"/>
                </a:schemeClr>
              </a:gs>
              <a:gs pos="100000">
                <a:schemeClr val="accent6">
                  <a:lumMod val="40000"/>
                  <a:lumOff val="60000"/>
                </a:schemeClr>
              </a:gs>
            </a:gsLst>
            <a:lin ang="10800000" scaled="1"/>
            <a:tileRect/>
          </a:gradFill>
          <a:ln w="28575" cap="flat" cmpd="sng" algn="ctr">
            <a:noFill/>
            <a:prstDash val="solid"/>
            <a:round/>
            <a:headEnd type="none" w="med" len="med"/>
            <a:tailEnd type="none" w="med" len="med"/>
          </a:ln>
        </p:spPr>
        <p:txBody>
          <a:bodyPr vert="horz" wrap="square" lIns="91440" tIns="45720" rIns="91440" bIns="45720" numCol="1" rtlCol="0" anchor="t" anchorCtr="0" compatLnSpc="1"/>
          <a:lstStyle/>
          <a:p>
            <a:pPr marL="609600" marR="0" indent="-6096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400" b="0" i="0" u="none" strike="noStrike" cap="none" normalizeH="0" dirty="0">
              <a:ln>
                <a:noFill/>
              </a:ln>
              <a:solidFill>
                <a:schemeClr val="tx1"/>
              </a:solidFill>
              <a:effectLst/>
              <a:ea typeface="微软雅黑" panose="020B0503020204020204" pitchFamily="34" charset="-122"/>
            </a:endParaRPr>
          </a:p>
        </p:txBody>
      </p:sp>
    </p:spTree>
    <p:extLst>
      <p:ext uri="{BB962C8B-B14F-4D97-AF65-F5344CB8AC3E}">
        <p14:creationId xmlns:p14="http://schemas.microsoft.com/office/powerpoint/2010/main" val="216877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entagon 55">
            <a:extLst>
              <a:ext uri="{FF2B5EF4-FFF2-40B4-BE49-F238E27FC236}">
                <a16:creationId xmlns:a16="http://schemas.microsoft.com/office/drawing/2014/main" id="{5DB67FDA-D126-4AE0-BBB1-88E9951C2190}"/>
              </a:ext>
            </a:extLst>
          </p:cNvPr>
          <p:cNvSpPr/>
          <p:nvPr/>
        </p:nvSpPr>
        <p:spPr>
          <a:xfrm>
            <a:off x="1675311" y="1511905"/>
            <a:ext cx="10367813" cy="5122160"/>
          </a:xfrm>
          <a:prstGeom prst="homePlate">
            <a:avLst>
              <a:gd name="adj" fmla="val 12074"/>
            </a:avLst>
          </a:prstGeom>
          <a:solidFill>
            <a:srgbClr val="FFFFFF"/>
          </a:solidFill>
          <a:ln w="22225" cap="rnd">
            <a:gradFill flip="none" rotWithShape="1">
              <a:gsLst>
                <a:gs pos="0">
                  <a:schemeClr val="accent1">
                    <a:lumMod val="5000"/>
                    <a:lumOff val="95000"/>
                    <a:alpha val="0"/>
                  </a:schemeClr>
                </a:gs>
                <a:gs pos="100000">
                  <a:schemeClr val="tx2"/>
                </a:gs>
              </a:gsLst>
              <a:lin ang="0" scaled="1"/>
              <a:tileRect/>
            </a:gradFill>
            <a:prstDash val="solid"/>
            <a:rou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100" dirty="0" err="1">
              <a:solidFill>
                <a:srgbClr val="FFFFFF"/>
              </a:solidFill>
            </a:endParaRPr>
          </a:p>
        </p:txBody>
      </p:sp>
      <p:sp>
        <p:nvSpPr>
          <p:cNvPr id="3" name="标题 2">
            <a:extLst>
              <a:ext uri="{FF2B5EF4-FFF2-40B4-BE49-F238E27FC236}">
                <a16:creationId xmlns:a16="http://schemas.microsoft.com/office/drawing/2014/main" id="{7D5F953B-7517-4219-B15F-D44FCEE68D25}"/>
              </a:ext>
            </a:extLst>
          </p:cNvPr>
          <p:cNvSpPr>
            <a:spLocks noGrp="1"/>
          </p:cNvSpPr>
          <p:nvPr>
            <p:ph type="title"/>
          </p:nvPr>
        </p:nvSpPr>
        <p:spPr/>
        <p:txBody>
          <a:bodyPr/>
          <a:lstStyle/>
          <a:p>
            <a:r>
              <a:rPr lang="zh-CN" altLang="en-US" sz="2800" dirty="0">
                <a:latin typeface="楷体" panose="02010609060101010101" pitchFamily="49" charset="-122"/>
                <a:ea typeface="楷体" panose="02010609060101010101" pitchFamily="49" charset="-122"/>
              </a:rPr>
              <a:t>改善现有目录内未满足的临床需求</a:t>
            </a:r>
            <a:r>
              <a:rPr lang="en-GB"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提高骨质疏松患者药物可及性和可负担性的，助力健康中国</a:t>
            </a:r>
            <a:r>
              <a:rPr lang="en-US" altLang="zh-CN" sz="2800" dirty="0">
                <a:latin typeface="楷体" panose="02010609060101010101" pitchFamily="49" charset="-122"/>
                <a:ea typeface="楷体" panose="02010609060101010101" pitchFamily="49" charset="-122"/>
              </a:rPr>
              <a:t>2030</a:t>
            </a:r>
            <a:r>
              <a:rPr lang="zh-CN" altLang="en-US" sz="2800" dirty="0">
                <a:latin typeface="楷体" panose="02010609060101010101" pitchFamily="49" charset="-122"/>
                <a:ea typeface="楷体" panose="02010609060101010101" pitchFamily="49" charset="-122"/>
              </a:rPr>
              <a:t>“骨骼健康”行动目标</a:t>
            </a:r>
            <a:endParaRPr lang="en-GB" altLang="zh-CN" sz="2800" dirty="0">
              <a:latin typeface="楷体" panose="02010609060101010101" pitchFamily="49" charset="-122"/>
              <a:ea typeface="楷体" panose="02010609060101010101" pitchFamily="49" charset="-122"/>
            </a:endParaRPr>
          </a:p>
        </p:txBody>
      </p:sp>
      <p:sp>
        <p:nvSpPr>
          <p:cNvPr id="4" name="文本框 3">
            <a:extLst>
              <a:ext uri="{FF2B5EF4-FFF2-40B4-BE49-F238E27FC236}">
                <a16:creationId xmlns:a16="http://schemas.microsoft.com/office/drawing/2014/main" id="{2DF9ED13-67AA-4EC9-987B-50CB0BB1BC8A}"/>
              </a:ext>
            </a:extLst>
          </p:cNvPr>
          <p:cNvSpPr txBox="1"/>
          <p:nvPr/>
        </p:nvSpPr>
        <p:spPr>
          <a:xfrm>
            <a:off x="1318136" y="1617921"/>
            <a:ext cx="9594527" cy="4555093"/>
          </a:xfrm>
          <a:prstGeom prst="rect">
            <a:avLst/>
          </a:prstGeom>
          <a:noFill/>
          <a:ln>
            <a:noFill/>
          </a:ln>
        </p:spPr>
        <p:txBody>
          <a:bodyPr wrap="square" rtlCol="0">
            <a:spAutoFit/>
          </a:bodyPr>
          <a:lstStyle/>
          <a:p>
            <a:endParaRPr lang="en-GB" altLang="zh-CN" sz="1400" b="1"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lang="zh-CN" altLang="en-US" b="1" dirty="0">
                <a:solidFill>
                  <a:schemeClr val="tx2">
                    <a:lumMod val="50000"/>
                  </a:schemeClr>
                </a:solidFill>
                <a:latin typeface="楷体" panose="02010609060101010101" pitchFamily="49" charset="-122"/>
                <a:ea typeface="楷体" panose="02010609060101010101" pitchFamily="49" charset="-122"/>
              </a:rPr>
              <a:t>最新的流行病学显示，</a:t>
            </a:r>
            <a:r>
              <a:rPr lang="en-US" altLang="zh-CN" b="1" dirty="0">
                <a:solidFill>
                  <a:schemeClr val="tx2">
                    <a:lumMod val="50000"/>
                  </a:schemeClr>
                </a:solidFill>
                <a:latin typeface="楷体" panose="02010609060101010101" pitchFamily="49" charset="-122"/>
                <a:ea typeface="楷体" panose="02010609060101010101" pitchFamily="49" charset="-122"/>
              </a:rPr>
              <a:t>65</a:t>
            </a:r>
            <a:r>
              <a:rPr lang="zh-CN" altLang="en-US" b="1" dirty="0">
                <a:solidFill>
                  <a:schemeClr val="tx2">
                    <a:lumMod val="50000"/>
                  </a:schemeClr>
                </a:solidFill>
                <a:latin typeface="楷体" panose="02010609060101010101" pitchFamily="49" charset="-122"/>
                <a:ea typeface="楷体" panose="02010609060101010101" pitchFamily="49" charset="-122"/>
              </a:rPr>
              <a:t>岁女性骨质疏松症发生率高达</a:t>
            </a:r>
            <a:r>
              <a:rPr lang="en-US" altLang="zh-CN" sz="2000" b="1" dirty="0">
                <a:solidFill>
                  <a:schemeClr val="accent6"/>
                </a:solidFill>
                <a:latin typeface="楷体" panose="02010609060101010101" pitchFamily="49" charset="-122"/>
                <a:ea typeface="楷体" panose="02010609060101010101" pitchFamily="49" charset="-122"/>
              </a:rPr>
              <a:t>51.6%</a:t>
            </a:r>
            <a:r>
              <a:rPr lang="zh-CN" altLang="en-US" b="1" dirty="0">
                <a:solidFill>
                  <a:schemeClr val="tx2">
                    <a:lumMod val="50000"/>
                  </a:schemeClr>
                </a:solidFill>
                <a:latin typeface="楷体" panose="02010609060101010101" pitchFamily="49" charset="-122"/>
                <a:ea typeface="楷体" panose="02010609060101010101" pitchFamily="49" charset="-122"/>
              </a:rPr>
              <a:t>，</a:t>
            </a:r>
            <a:r>
              <a:rPr lang="zh-CN" altLang="en-US" dirty="0">
                <a:solidFill>
                  <a:schemeClr val="tx2">
                    <a:lumMod val="50000"/>
                  </a:schemeClr>
                </a:solidFill>
                <a:latin typeface="楷体" panose="02010609060101010101" pitchFamily="49" charset="-122"/>
                <a:ea typeface="楷体" panose="02010609060101010101" pitchFamily="49" charset="-122"/>
              </a:rPr>
              <a:t>预计潜在发病患者总数约为</a:t>
            </a:r>
            <a:r>
              <a:rPr lang="en-US" altLang="zh-CN" sz="2000" dirty="0">
                <a:latin typeface="楷体" panose="02010609060101010101" pitchFamily="49" charset="-122"/>
                <a:ea typeface="楷体" panose="02010609060101010101" pitchFamily="49" charset="-122"/>
              </a:rPr>
              <a:t>5000</a:t>
            </a:r>
            <a:r>
              <a:rPr lang="zh-CN" altLang="en-US" dirty="0">
                <a:solidFill>
                  <a:schemeClr val="tx2">
                    <a:lumMod val="50000"/>
                  </a:schemeClr>
                </a:solidFill>
                <a:latin typeface="楷体" panose="02010609060101010101" pitchFamily="49" charset="-122"/>
                <a:ea typeface="楷体" panose="02010609060101010101" pitchFamily="49" charset="-122"/>
              </a:rPr>
              <a:t>万左右，但目前实际的早期检查、诊断和治疗还不充分。</a:t>
            </a:r>
            <a:endParaRPr lang="en-GB" altLang="zh-CN" dirty="0">
              <a:solidFill>
                <a:schemeClr val="tx2">
                  <a:lumMod val="50000"/>
                </a:schemeClr>
              </a:solidFill>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endParaRPr lang="en-GB" altLang="zh-CN" sz="1400" dirty="0">
              <a:solidFill>
                <a:schemeClr val="tx2">
                  <a:lumMod val="50000"/>
                </a:schemeClr>
              </a:solidFill>
              <a:highlight>
                <a:srgbClr val="FFFF00"/>
              </a:highlight>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r>
              <a:rPr lang="zh-CN" altLang="en-US" sz="1600" b="1" dirty="0">
                <a:solidFill>
                  <a:schemeClr val="accent1">
                    <a:lumMod val="75000"/>
                  </a:schemeClr>
                </a:solidFill>
                <a:latin typeface="楷体" panose="02010609060101010101" pitchFamily="49" charset="-122"/>
                <a:ea typeface="楷体" panose="02010609060101010101" pitchFamily="49" charset="-122"/>
              </a:rPr>
              <a:t>及时将更多的骨质疏松类药物纳入医保目录，提高绝经后骨质疏松妇女药物的可及性和可负担性，改善骨骼健康。其与目录内同治疗领域产品相比，带来更好的临床使用价值；使用方便，每日一粒。其</a:t>
            </a:r>
            <a:r>
              <a:rPr lang="zh-CN" altLang="en-US" sz="1600" b="1" dirty="0">
                <a:solidFill>
                  <a:schemeClr val="accent1">
                    <a:lumMod val="75000"/>
                  </a:schemeClr>
                </a:solidFill>
                <a:latin typeface="楷体" panose="02010609060101010101" pitchFamily="49" charset="-122"/>
                <a:ea typeface="楷体" panose="02010609060101010101" pitchFamily="49" charset="-122"/>
                <a:cs typeface="Arial" panose="020B0604020202020204" pitchFamily="34" charset="0"/>
              </a:rPr>
              <a:t>半衰期长，依从性好，且益于肾功能不全者用药，可以改善现有目录不能满足的临床需求</a:t>
            </a:r>
            <a:endParaRPr lang="en-GB" altLang="zh-CN" sz="1600" b="1" dirty="0">
              <a:solidFill>
                <a:schemeClr val="accent1">
                  <a:lumMod val="75000"/>
                </a:schemeClr>
              </a:solidFill>
              <a:latin typeface="楷体" panose="02010609060101010101" pitchFamily="49" charset="-122"/>
              <a:ea typeface="楷体" panose="02010609060101010101" pitchFamily="49" charset="-122"/>
            </a:endParaRPr>
          </a:p>
          <a:p>
            <a:pPr marL="742950" lvl="1" indent="-285750">
              <a:buFont typeface="Arial" panose="020B0604020202020204" pitchFamily="34" charset="0"/>
              <a:buChar char="•"/>
            </a:pPr>
            <a:r>
              <a:rPr lang="zh-CN" altLang="en-US" sz="1400" dirty="0">
                <a:solidFill>
                  <a:schemeClr val="tx2">
                    <a:lumMod val="50000"/>
                  </a:schemeClr>
                </a:solidFill>
                <a:latin typeface="楷体" panose="02010609060101010101" pitchFamily="49" charset="-122"/>
                <a:ea typeface="楷体" panose="02010609060101010101" pitchFamily="49" charset="-122"/>
              </a:rPr>
              <a:t>改善落实</a:t>
            </a:r>
            <a:r>
              <a:rPr lang="en-US" altLang="zh-CN" sz="1400" dirty="0">
                <a:solidFill>
                  <a:schemeClr val="tx2">
                    <a:lumMod val="50000"/>
                  </a:schemeClr>
                </a:solidFill>
                <a:latin typeface="楷体" panose="02010609060101010101" pitchFamily="49" charset="-122"/>
                <a:ea typeface="楷体" panose="02010609060101010101" pitchFamily="49" charset="-122"/>
              </a:rPr>
              <a:t>《“</a:t>
            </a:r>
            <a:r>
              <a:rPr lang="zh-CN" altLang="en-US" sz="1400" dirty="0">
                <a:solidFill>
                  <a:schemeClr val="tx2">
                    <a:lumMod val="50000"/>
                  </a:schemeClr>
                </a:solidFill>
                <a:latin typeface="楷体" panose="02010609060101010101" pitchFamily="49" charset="-122"/>
                <a:ea typeface="楷体" panose="02010609060101010101" pitchFamily="49" charset="-122"/>
              </a:rPr>
              <a:t>健康中国</a:t>
            </a:r>
            <a:r>
              <a:rPr lang="en-US" altLang="zh-CN" sz="1400" dirty="0">
                <a:solidFill>
                  <a:schemeClr val="tx2">
                    <a:lumMod val="50000"/>
                  </a:schemeClr>
                </a:solidFill>
                <a:latin typeface="楷体" panose="02010609060101010101" pitchFamily="49" charset="-122"/>
                <a:ea typeface="楷体" panose="02010609060101010101" pitchFamily="49" charset="-122"/>
              </a:rPr>
              <a:t>2030”</a:t>
            </a:r>
            <a:r>
              <a:rPr lang="zh-CN" altLang="en-US" sz="1400" dirty="0">
                <a:solidFill>
                  <a:schemeClr val="tx2">
                    <a:lumMod val="50000"/>
                  </a:schemeClr>
                </a:solidFill>
                <a:latin typeface="楷体" panose="02010609060101010101" pitchFamily="49" charset="-122"/>
                <a:ea typeface="楷体" panose="02010609060101010101" pitchFamily="49" charset="-122"/>
              </a:rPr>
              <a:t>规划纲要</a:t>
            </a:r>
            <a:r>
              <a:rPr lang="en-US" altLang="zh-CN" sz="1400" dirty="0">
                <a:solidFill>
                  <a:schemeClr val="tx2">
                    <a:lumMod val="50000"/>
                  </a:schemeClr>
                </a:solidFill>
                <a:latin typeface="楷体" panose="02010609060101010101" pitchFamily="49" charset="-122"/>
                <a:ea typeface="楷体" panose="02010609060101010101" pitchFamily="49" charset="-122"/>
              </a:rPr>
              <a:t>》</a:t>
            </a:r>
            <a:r>
              <a:rPr lang="zh-CN" altLang="en-US" sz="1400" dirty="0">
                <a:solidFill>
                  <a:schemeClr val="tx2">
                    <a:lumMod val="50000"/>
                  </a:schemeClr>
                </a:solidFill>
                <a:latin typeface="楷体" panose="02010609060101010101" pitchFamily="49" charset="-122"/>
                <a:ea typeface="楷体" panose="02010609060101010101" pitchFamily="49" charset="-122"/>
              </a:rPr>
              <a:t>提出的“健康骨骼”专项行动的要求，需要加大骨质疏松症筛查，加强有效干预和治疗，减少骨折发生率。绝经后妇女作为骨质疏松症防控的重点人群，其骨骼健康的改善对“骨骼健康”行动具有重要意义。</a:t>
            </a:r>
            <a:endParaRPr lang="en-GB" altLang="zh-CN" sz="1400" dirty="0">
              <a:solidFill>
                <a:schemeClr val="tx2">
                  <a:lumMod val="50000"/>
                </a:schemeClr>
              </a:solidFill>
              <a:latin typeface="楷体" panose="02010609060101010101" pitchFamily="49" charset="-122"/>
              <a:ea typeface="楷体" panose="02010609060101010101" pitchFamily="49" charset="-122"/>
            </a:endParaRPr>
          </a:p>
          <a:p>
            <a:pPr marL="742950" lvl="1" indent="-285750">
              <a:buFont typeface="Arial" panose="020B0604020202020204" pitchFamily="34" charset="0"/>
              <a:buChar char="•"/>
            </a:pPr>
            <a:r>
              <a:rPr lang="zh-CN" altLang="en-US" sz="1400" dirty="0">
                <a:solidFill>
                  <a:schemeClr val="tx2">
                    <a:lumMod val="50000"/>
                  </a:schemeClr>
                </a:solidFill>
                <a:latin typeface="楷体" panose="02010609060101010101" pitchFamily="49" charset="-122"/>
                <a:ea typeface="楷体" panose="02010609060101010101" pitchFamily="49" charset="-122"/>
              </a:rPr>
              <a:t>因此及时将更多的骨质疏松类药物纳入医保目录，可以满足不同的临床治疗需求，改善绝经后妇女的骨骼健康。同时我们药品生产企业必将会投入更多的人才财力到疾病知识和治疗选择的教育上，提高大家对疾病的认知和建立健康的生活方式，共同助力健康中国</a:t>
            </a:r>
            <a:r>
              <a:rPr lang="en-US" altLang="zh-CN" sz="1400" dirty="0">
                <a:solidFill>
                  <a:schemeClr val="tx2">
                    <a:lumMod val="50000"/>
                  </a:schemeClr>
                </a:solidFill>
                <a:latin typeface="楷体" panose="02010609060101010101" pitchFamily="49" charset="-122"/>
                <a:ea typeface="楷体" panose="02010609060101010101" pitchFamily="49" charset="-122"/>
              </a:rPr>
              <a:t>2030</a:t>
            </a:r>
            <a:r>
              <a:rPr lang="zh-CN" altLang="en-US" sz="1400" dirty="0">
                <a:solidFill>
                  <a:schemeClr val="tx2">
                    <a:lumMod val="50000"/>
                  </a:schemeClr>
                </a:solidFill>
                <a:latin typeface="楷体" panose="02010609060101010101" pitchFamily="49" charset="-122"/>
                <a:ea typeface="楷体" panose="02010609060101010101" pitchFamily="49" charset="-122"/>
              </a:rPr>
              <a:t>目标的实现</a:t>
            </a:r>
            <a:endParaRPr lang="en-GB" altLang="zh-CN" sz="1400" dirty="0">
              <a:solidFill>
                <a:schemeClr val="tx2">
                  <a:lumMod val="50000"/>
                </a:schemeClr>
              </a:solidFill>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endParaRPr lang="en-GB" altLang="zh-CN" sz="1400" b="1" dirty="0">
              <a:solidFill>
                <a:schemeClr val="tx2">
                  <a:lumMod val="50000"/>
                </a:schemeClr>
              </a:solidFill>
              <a:latin typeface="楷体" panose="02010609060101010101" pitchFamily="49" charset="-122"/>
              <a:ea typeface="楷体" panose="02010609060101010101" pitchFamily="49" charset="-122"/>
              <a:cs typeface="Arial" panose="020B0604020202020204" pitchFamily="34" charset="0"/>
            </a:endParaRPr>
          </a:p>
          <a:p>
            <a:pPr marL="285750" indent="-285750">
              <a:buFont typeface="Arial" panose="020B0604020202020204" pitchFamily="34" charset="0"/>
              <a:buChar char="•"/>
            </a:pPr>
            <a:r>
              <a:rPr lang="zh-CN" altLang="en-US" sz="1600" b="1" dirty="0">
                <a:solidFill>
                  <a:schemeClr val="accent1">
                    <a:lumMod val="75000"/>
                  </a:schemeClr>
                </a:solidFill>
                <a:latin typeface="楷体" panose="02010609060101010101" pitchFamily="49" charset="-122"/>
                <a:ea typeface="楷体" panose="02010609060101010101" pitchFamily="49" charset="-122"/>
              </a:rPr>
              <a:t>艾地骨化醇仅用于绝经后妇女的骨质疏松治疗，适应症明确，便于医保管理</a:t>
            </a:r>
            <a:r>
              <a:rPr lang="zh-CN" altLang="en-US" sz="1600" b="1" dirty="0">
                <a:solidFill>
                  <a:schemeClr val="tx2">
                    <a:lumMod val="50000"/>
                  </a:schemeClr>
                </a:solidFill>
                <a:latin typeface="楷体" panose="02010609060101010101" pitchFamily="49" charset="-122"/>
                <a:ea typeface="楷体" panose="02010609060101010101" pitchFamily="49" charset="-122"/>
              </a:rPr>
              <a:t>。且</a:t>
            </a:r>
            <a:r>
              <a:rPr lang="zh-CN" altLang="en-US" sz="1600" dirty="0">
                <a:latin typeface="楷体" panose="02010609060101010101" pitchFamily="49" charset="-122"/>
                <a:ea typeface="楷体" panose="02010609060101010101" pitchFamily="49" charset="-122"/>
              </a:rPr>
              <a:t>给药期间血清钙值检测次数低于骨化三醇和阿法骨化醇，可节约相关检查费用和医保管理难度。临床使用不需要额外补充钙剂，可以节省额外补充钙剂的费用</a:t>
            </a:r>
            <a:endParaRPr lang="en-GB" altLang="zh-CN" sz="1600" dirty="0">
              <a:latin typeface="楷体" panose="02010609060101010101" pitchFamily="49" charset="-122"/>
              <a:ea typeface="楷体" panose="02010609060101010101" pitchFamily="49" charset="-122"/>
            </a:endParaRPr>
          </a:p>
          <a:p>
            <a:pPr marL="285750" indent="-285750">
              <a:buFont typeface="Arial" panose="020B0604020202020204" pitchFamily="34" charset="0"/>
              <a:buChar char="•"/>
            </a:pPr>
            <a:endParaRPr lang="en-GB" altLang="zh-CN" sz="1400" b="1" dirty="0">
              <a:solidFill>
                <a:schemeClr val="tx2">
                  <a:lumMod val="50000"/>
                </a:schemeClr>
              </a:solidFill>
              <a:highlight>
                <a:srgbClr val="FFFF00"/>
              </a:highlight>
              <a:latin typeface="楷体" panose="02010609060101010101" pitchFamily="49" charset="-122"/>
              <a:ea typeface="楷体" panose="02010609060101010101" pitchFamily="49" charset="-122"/>
            </a:endParaRPr>
          </a:p>
          <a:p>
            <a:endParaRPr lang="en-GB" sz="1400" dirty="0">
              <a:latin typeface="楷体" panose="02010609060101010101" pitchFamily="49" charset="-122"/>
              <a:ea typeface="楷体" panose="02010609060101010101" pitchFamily="49" charset="-122"/>
            </a:endParaRPr>
          </a:p>
        </p:txBody>
      </p:sp>
      <p:pic>
        <p:nvPicPr>
          <p:cNvPr id="16" name="图形 15" descr="正义天平">
            <a:extLst>
              <a:ext uri="{FF2B5EF4-FFF2-40B4-BE49-F238E27FC236}">
                <a16:creationId xmlns:a16="http://schemas.microsoft.com/office/drawing/2014/main" id="{CD897473-AD4F-4A8C-AA7B-271B869C7A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8937" y="3600546"/>
            <a:ext cx="805286" cy="805286"/>
          </a:xfrm>
          <a:prstGeom prst="rect">
            <a:avLst/>
          </a:prstGeom>
        </p:spPr>
      </p:pic>
      <p:sp>
        <p:nvSpPr>
          <p:cNvPr id="17" name="矩形 16">
            <a:extLst>
              <a:ext uri="{FF2B5EF4-FFF2-40B4-BE49-F238E27FC236}">
                <a16:creationId xmlns:a16="http://schemas.microsoft.com/office/drawing/2014/main" id="{1C079E7E-DBEA-4898-AB7D-CDF48A00315D}"/>
              </a:ext>
            </a:extLst>
          </p:cNvPr>
          <p:cNvSpPr/>
          <p:nvPr/>
        </p:nvSpPr>
        <p:spPr>
          <a:xfrm>
            <a:off x="0" y="-24633"/>
            <a:ext cx="1536476" cy="306888"/>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公平性</a:t>
            </a:r>
          </a:p>
        </p:txBody>
      </p:sp>
      <p:sp>
        <p:nvSpPr>
          <p:cNvPr id="2" name="矩形 1">
            <a:extLst>
              <a:ext uri="{FF2B5EF4-FFF2-40B4-BE49-F238E27FC236}">
                <a16:creationId xmlns:a16="http://schemas.microsoft.com/office/drawing/2014/main" id="{4B486BB2-22ED-4881-BDD1-2E9FBCB76A0E}"/>
              </a:ext>
            </a:extLst>
          </p:cNvPr>
          <p:cNvSpPr/>
          <p:nvPr/>
        </p:nvSpPr>
        <p:spPr>
          <a:xfrm>
            <a:off x="306576" y="1992459"/>
            <a:ext cx="909223" cy="338554"/>
          </a:xfrm>
          <a:prstGeom prst="rect">
            <a:avLst/>
          </a:prstGeom>
        </p:spPr>
        <p:txBody>
          <a:bodyPr wrap="none">
            <a:spAutoFit/>
          </a:bodyPr>
          <a:lstStyle/>
          <a:p>
            <a:r>
              <a:rPr lang="zh-CN" altLang="en-US" sz="1600" b="1" dirty="0">
                <a:solidFill>
                  <a:srgbClr val="3F66E2"/>
                </a:solidFill>
                <a:latin typeface="楷体" panose="02010609060101010101" pitchFamily="49" charset="-122"/>
                <a:ea typeface="楷体" panose="02010609060101010101" pitchFamily="49" charset="-122"/>
                <a:cs typeface="Times New Roman" panose="02020603050405020304" pitchFamily="18" charset="0"/>
              </a:rPr>
              <a:t>流行病</a:t>
            </a:r>
            <a:r>
              <a:rPr lang="en-US" altLang="zh-CN" sz="1600" b="1" dirty="0">
                <a:solidFill>
                  <a:srgbClr val="3F66E2"/>
                </a:solidFill>
                <a:latin typeface="楷体" panose="02010609060101010101" pitchFamily="49" charset="-122"/>
                <a:ea typeface="楷体" panose="02010609060101010101" pitchFamily="49" charset="-122"/>
                <a:cs typeface="Times New Roman" panose="02020603050405020304" pitchFamily="18" charset="0"/>
              </a:rPr>
              <a:t> </a:t>
            </a:r>
            <a:endParaRPr lang="en-GB" sz="1600" dirty="0">
              <a:solidFill>
                <a:srgbClr val="3F66E2"/>
              </a:solidFill>
              <a:latin typeface="楷体" panose="02010609060101010101" pitchFamily="49" charset="-122"/>
              <a:ea typeface="楷体" panose="02010609060101010101" pitchFamily="49" charset="-122"/>
            </a:endParaRPr>
          </a:p>
        </p:txBody>
      </p:sp>
      <p:sp>
        <p:nvSpPr>
          <p:cNvPr id="12" name="矩形 11">
            <a:extLst>
              <a:ext uri="{FF2B5EF4-FFF2-40B4-BE49-F238E27FC236}">
                <a16:creationId xmlns:a16="http://schemas.microsoft.com/office/drawing/2014/main" id="{12E0310D-9199-4B57-B715-5778C786AE4D}"/>
              </a:ext>
            </a:extLst>
          </p:cNvPr>
          <p:cNvSpPr/>
          <p:nvPr/>
        </p:nvSpPr>
        <p:spPr>
          <a:xfrm>
            <a:off x="306576" y="2890128"/>
            <a:ext cx="1113857" cy="584775"/>
          </a:xfrm>
          <a:prstGeom prst="rect">
            <a:avLst/>
          </a:prstGeom>
        </p:spPr>
        <p:txBody>
          <a:bodyPr wrap="square">
            <a:spAutoFit/>
          </a:bodyPr>
          <a:lstStyle/>
          <a:p>
            <a:r>
              <a:rPr lang="zh-CN" altLang="en-US" sz="1600" b="1" dirty="0">
                <a:solidFill>
                  <a:srgbClr val="3F66E2"/>
                </a:solidFill>
                <a:latin typeface="楷体" panose="02010609060101010101" pitchFamily="49" charset="-122"/>
                <a:ea typeface="楷体" panose="02010609060101010101" pitchFamily="49" charset="-122"/>
                <a:cs typeface="Times New Roman" panose="02020603050405020304" pitchFamily="18" charset="0"/>
              </a:rPr>
              <a:t>满足用药需求</a:t>
            </a:r>
            <a:r>
              <a:rPr lang="en-US" altLang="zh-CN" sz="1600" b="1" dirty="0">
                <a:solidFill>
                  <a:srgbClr val="3F66E2"/>
                </a:solidFill>
                <a:latin typeface="楷体" panose="02010609060101010101" pitchFamily="49" charset="-122"/>
                <a:ea typeface="楷体" panose="02010609060101010101" pitchFamily="49" charset="-122"/>
                <a:cs typeface="Times New Roman" panose="02020603050405020304" pitchFamily="18" charset="0"/>
              </a:rPr>
              <a:t> </a:t>
            </a:r>
            <a:endParaRPr lang="en-GB" sz="1600" dirty="0">
              <a:solidFill>
                <a:srgbClr val="3F66E2"/>
              </a:solidFill>
              <a:latin typeface="楷体" panose="02010609060101010101" pitchFamily="49" charset="-122"/>
              <a:ea typeface="楷体" panose="02010609060101010101" pitchFamily="49" charset="-122"/>
            </a:endParaRPr>
          </a:p>
        </p:txBody>
      </p:sp>
      <p:sp>
        <p:nvSpPr>
          <p:cNvPr id="14" name="矩形 13">
            <a:extLst>
              <a:ext uri="{FF2B5EF4-FFF2-40B4-BE49-F238E27FC236}">
                <a16:creationId xmlns:a16="http://schemas.microsoft.com/office/drawing/2014/main" id="{629D9DAB-4EEC-417E-BF3E-61E4E9F55415}"/>
              </a:ext>
            </a:extLst>
          </p:cNvPr>
          <p:cNvSpPr/>
          <p:nvPr/>
        </p:nvSpPr>
        <p:spPr>
          <a:xfrm>
            <a:off x="248305" y="5064592"/>
            <a:ext cx="942392" cy="584775"/>
          </a:xfrm>
          <a:prstGeom prst="rect">
            <a:avLst/>
          </a:prstGeom>
        </p:spPr>
        <p:txBody>
          <a:bodyPr wrap="square">
            <a:spAutoFit/>
          </a:bodyPr>
          <a:lstStyle/>
          <a:p>
            <a:r>
              <a:rPr lang="zh-CN" altLang="en-US" sz="1600" b="1" dirty="0">
                <a:solidFill>
                  <a:srgbClr val="3F66E2"/>
                </a:solidFill>
                <a:latin typeface="楷体" panose="02010609060101010101" pitchFamily="49" charset="-122"/>
                <a:ea typeface="楷体" panose="02010609060101010101" pitchFamily="49" charset="-122"/>
                <a:cs typeface="Times New Roman" panose="02020603050405020304" pitchFamily="18" charset="0"/>
              </a:rPr>
              <a:t>易于医保管理</a:t>
            </a:r>
            <a:r>
              <a:rPr lang="en-US" altLang="zh-CN" sz="1600" b="1" dirty="0">
                <a:solidFill>
                  <a:srgbClr val="3F66E2"/>
                </a:solidFill>
                <a:latin typeface="楷体" panose="02010609060101010101" pitchFamily="49" charset="-122"/>
                <a:ea typeface="楷体" panose="02010609060101010101" pitchFamily="49" charset="-122"/>
                <a:cs typeface="Times New Roman" panose="02020603050405020304" pitchFamily="18" charset="0"/>
              </a:rPr>
              <a:t> </a:t>
            </a:r>
            <a:endParaRPr lang="en-GB" sz="1600" dirty="0">
              <a:solidFill>
                <a:srgbClr val="3F66E2"/>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5236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2937C97-86BA-48D3-8004-4A15E77EB8C0}"/>
              </a:ext>
            </a:extLst>
          </p:cNvPr>
          <p:cNvSpPr txBox="1"/>
          <p:nvPr/>
        </p:nvSpPr>
        <p:spPr>
          <a:xfrm>
            <a:off x="2509935" y="2584580"/>
            <a:ext cx="4801314" cy="707886"/>
          </a:xfrm>
          <a:prstGeom prst="rect">
            <a:avLst/>
          </a:prstGeom>
          <a:noFill/>
        </p:spPr>
        <p:txBody>
          <a:bodyPr wrap="none" rtlCol="0">
            <a:spAutoFit/>
          </a:bodyPr>
          <a:lstStyle/>
          <a:p>
            <a:r>
              <a:rPr lang="zh-CN" altLang="en-US" sz="4000" dirty="0">
                <a:latin typeface="楷体" panose="02010609060101010101" pitchFamily="49" charset="-122"/>
                <a:ea typeface="楷体" panose="02010609060101010101" pitchFamily="49" charset="-122"/>
              </a:rPr>
              <a:t>谢谢专家们</a:t>
            </a:r>
            <a:r>
              <a:rPr lang="zh-CN" altLang="en-US" sz="4000">
                <a:latin typeface="楷体" panose="02010609060101010101" pitchFamily="49" charset="-122"/>
                <a:ea typeface="楷体" panose="02010609060101010101" pitchFamily="49" charset="-122"/>
              </a:rPr>
              <a:t>的审阅！</a:t>
            </a:r>
            <a:endParaRPr lang="en-GB" sz="4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89257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88C8CD07-CA17-4F4E-8B6D-1E0D34FB1A4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7" name="think-cell Slide" r:id="rId4" imgW="395" imgH="396" progId="TCLayout.ActiveDocument.1">
                  <p:embed/>
                </p:oleObj>
              </mc:Choice>
              <mc:Fallback>
                <p:oleObj name="think-cell Slide" r:id="rId4" imgW="395" imgH="396" progId="TCLayout.ActiveDocument.1">
                  <p:embed/>
                  <p:pic>
                    <p:nvPicPr>
                      <p:cNvPr id="5" name="对象 4" hidden="1">
                        <a:extLst>
                          <a:ext uri="{FF2B5EF4-FFF2-40B4-BE49-F238E27FC236}">
                            <a16:creationId xmlns:a16="http://schemas.microsoft.com/office/drawing/2014/main" id="{88C8CD07-CA17-4F4E-8B6D-1E0D34FB1A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77A01E84-4ABF-4DC7-8460-653E8DCEFF03}"/>
              </a:ext>
            </a:extLst>
          </p:cNvPr>
          <p:cNvSpPr txBox="1"/>
          <p:nvPr/>
        </p:nvSpPr>
        <p:spPr>
          <a:xfrm>
            <a:off x="508453" y="2705725"/>
            <a:ext cx="2540259" cy="769441"/>
          </a:xfrm>
          <a:prstGeom prst="rect">
            <a:avLst/>
          </a:prstGeom>
          <a:noFill/>
          <a:effectLst>
            <a:glow rad="63500">
              <a:schemeClr val="accent4">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zh-CN" altLang="en-US" sz="4400" b="1" dirty="0">
                <a:solidFill>
                  <a:schemeClr val="bg1"/>
                </a:solidFill>
                <a:effectLst>
                  <a:outerShdw blurRad="38100" dist="38100" dir="2700000" algn="tl">
                    <a:srgbClr val="000000">
                      <a:alpha val="43137"/>
                    </a:srgbClr>
                  </a:outerShdw>
                </a:effectLst>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目录</a:t>
            </a:r>
          </a:p>
        </p:txBody>
      </p:sp>
      <p:sp>
        <p:nvSpPr>
          <p:cNvPr id="3" name="灯片编号占位符 2">
            <a:extLst>
              <a:ext uri="{FF2B5EF4-FFF2-40B4-BE49-F238E27FC236}">
                <a16:creationId xmlns:a16="http://schemas.microsoft.com/office/drawing/2014/main" id="{7DDCDDE2-E1FE-4AF8-B05E-0C4C133A6914}"/>
              </a:ext>
            </a:extLst>
          </p:cNvPr>
          <p:cNvSpPr>
            <a:spLocks noGrp="1"/>
          </p:cNvSpPr>
          <p:nvPr>
            <p:ph type="sldNum" sz="quarter" idx="12"/>
          </p:nvPr>
        </p:nvSpPr>
        <p:spPr/>
        <p:txBody>
          <a:bodyPr/>
          <a:lstStyle/>
          <a:p>
            <a:fld id="{353539E6-E6EB-DC4D-96A6-E7C06E4E0F52}" type="slidenum">
              <a:rPr lang="en-CN" smtClean="0">
                <a:latin typeface="Garamond" panose="02020404030301010803" pitchFamily="18" charset="0"/>
                <a:ea typeface="华文楷体" panose="02010600040101010101" pitchFamily="2" charset="-122"/>
                <a:sym typeface="Garamond" panose="02020404030301010803" pitchFamily="18" charset="0"/>
              </a:rPr>
              <a:pPr/>
              <a:t>2</a:t>
            </a:fld>
            <a:endParaRPr lang="en-CN" dirty="0">
              <a:latin typeface="Garamond" panose="02020404030301010803" pitchFamily="18" charset="0"/>
              <a:ea typeface="华文楷体" panose="02010600040101010101" pitchFamily="2" charset="-122"/>
              <a:sym typeface="Garamond" panose="02020404030301010803" pitchFamily="18" charset="0"/>
            </a:endParaRPr>
          </a:p>
        </p:txBody>
      </p:sp>
      <p:grpSp>
        <p:nvGrpSpPr>
          <p:cNvPr id="2" name="组合 1">
            <a:extLst>
              <a:ext uri="{FF2B5EF4-FFF2-40B4-BE49-F238E27FC236}">
                <a16:creationId xmlns:a16="http://schemas.microsoft.com/office/drawing/2014/main" id="{3104665E-D844-43F6-AC9E-F0A305BD74CD}"/>
              </a:ext>
            </a:extLst>
          </p:cNvPr>
          <p:cNvGrpSpPr/>
          <p:nvPr/>
        </p:nvGrpSpPr>
        <p:grpSpPr>
          <a:xfrm>
            <a:off x="4455339" y="2006927"/>
            <a:ext cx="6589384" cy="2486471"/>
            <a:chOff x="4491283" y="1333499"/>
            <a:chExt cx="6589384" cy="2486471"/>
          </a:xfrm>
        </p:grpSpPr>
        <p:grpSp>
          <p:nvGrpSpPr>
            <p:cNvPr id="6" name="组合 5">
              <a:extLst>
                <a:ext uri="{FF2B5EF4-FFF2-40B4-BE49-F238E27FC236}">
                  <a16:creationId xmlns:a16="http://schemas.microsoft.com/office/drawing/2014/main" id="{904596FE-EB7F-426F-A2A5-6E125A0271DF}"/>
                </a:ext>
              </a:extLst>
            </p:cNvPr>
            <p:cNvGrpSpPr/>
            <p:nvPr/>
          </p:nvGrpSpPr>
          <p:grpSpPr>
            <a:xfrm>
              <a:off x="6935903" y="1345189"/>
              <a:ext cx="1837550" cy="688070"/>
              <a:chOff x="5042825" y="1801086"/>
              <a:chExt cx="1837550" cy="688070"/>
            </a:xfrm>
          </p:grpSpPr>
          <p:sp>
            <p:nvSpPr>
              <p:cNvPr id="7" name="矩形 6">
                <a:extLst>
                  <a:ext uri="{FF2B5EF4-FFF2-40B4-BE49-F238E27FC236}">
                    <a16:creationId xmlns:a16="http://schemas.microsoft.com/office/drawing/2014/main" id="{F909C160-FC23-4424-8E2C-6945CB05910C}"/>
                  </a:ext>
                </a:extLst>
              </p:cNvPr>
              <p:cNvSpPr/>
              <p:nvPr/>
            </p:nvSpPr>
            <p:spPr>
              <a:xfrm>
                <a:off x="5042825" y="1878342"/>
                <a:ext cx="533559" cy="533559"/>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02</a:t>
                </a:r>
                <a:endPar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endParaRPr>
              </a:p>
            </p:txBody>
          </p:sp>
          <p:sp>
            <p:nvSpPr>
              <p:cNvPr id="9" name="矩形 8">
                <a:extLst>
                  <a:ext uri="{FF2B5EF4-FFF2-40B4-BE49-F238E27FC236}">
                    <a16:creationId xmlns:a16="http://schemas.microsoft.com/office/drawing/2014/main" id="{843761E6-7911-4675-BC2D-CC69B8978BD9}"/>
                  </a:ext>
                </a:extLst>
              </p:cNvPr>
              <p:cNvSpPr/>
              <p:nvPr/>
            </p:nvSpPr>
            <p:spPr>
              <a:xfrm>
                <a:off x="5580979" y="1801086"/>
                <a:ext cx="1299396" cy="68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pPr>
                <a:r>
                  <a:rPr lang="zh-CN" altLang="en-US" b="1" dirty="0">
                    <a:solidFill>
                      <a:schemeClr val="accent1">
                        <a:lumMod val="50000"/>
                      </a:schemeClr>
                    </a:solidFill>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安全性</a:t>
                </a:r>
                <a:endParaRPr lang="en-US" altLang="zh-CN" b="1" dirty="0">
                  <a:solidFill>
                    <a:schemeClr val="accent1">
                      <a:lumMod val="50000"/>
                    </a:schemeClr>
                  </a:solidFill>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endParaRPr>
              </a:p>
            </p:txBody>
          </p:sp>
        </p:grpSp>
        <p:cxnSp>
          <p:nvCxnSpPr>
            <p:cNvPr id="10" name="直接连接符 9">
              <a:extLst>
                <a:ext uri="{FF2B5EF4-FFF2-40B4-BE49-F238E27FC236}">
                  <a16:creationId xmlns:a16="http://schemas.microsoft.com/office/drawing/2014/main" id="{53F5966B-C6FA-44FE-855E-708692E48EDC}"/>
                </a:ext>
              </a:extLst>
            </p:cNvPr>
            <p:cNvCxnSpPr>
              <a:cxnSpLocks/>
            </p:cNvCxnSpPr>
            <p:nvPr/>
          </p:nvCxnSpPr>
          <p:spPr>
            <a:xfrm>
              <a:off x="4494227" y="2920769"/>
              <a:ext cx="658644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8C01A87A-AE57-4068-9B0B-D640710F3CC1}"/>
                </a:ext>
              </a:extLst>
            </p:cNvPr>
            <p:cNvGrpSpPr/>
            <p:nvPr/>
          </p:nvGrpSpPr>
          <p:grpSpPr>
            <a:xfrm>
              <a:off x="4491283" y="2191938"/>
              <a:ext cx="6545528" cy="688070"/>
              <a:chOff x="5042825" y="1801086"/>
              <a:chExt cx="6545528" cy="688070"/>
            </a:xfrm>
          </p:grpSpPr>
          <p:sp>
            <p:nvSpPr>
              <p:cNvPr id="14" name="矩形 13">
                <a:extLst>
                  <a:ext uri="{FF2B5EF4-FFF2-40B4-BE49-F238E27FC236}">
                    <a16:creationId xmlns:a16="http://schemas.microsoft.com/office/drawing/2014/main" id="{02C63F95-6A70-4B24-853A-FD5270CBAE2D}"/>
                  </a:ext>
                </a:extLst>
              </p:cNvPr>
              <p:cNvSpPr/>
              <p:nvPr/>
            </p:nvSpPr>
            <p:spPr>
              <a:xfrm>
                <a:off x="5042825" y="1878342"/>
                <a:ext cx="533559" cy="533559"/>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03</a:t>
                </a:r>
                <a:endPar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endParaRPr>
              </a:p>
            </p:txBody>
          </p:sp>
          <p:sp>
            <p:nvSpPr>
              <p:cNvPr id="16" name="矩形 15">
                <a:extLst>
                  <a:ext uri="{FF2B5EF4-FFF2-40B4-BE49-F238E27FC236}">
                    <a16:creationId xmlns:a16="http://schemas.microsoft.com/office/drawing/2014/main" id="{D16EFBCB-47D5-41A0-A8E2-6E3FA9A399C8}"/>
                  </a:ext>
                </a:extLst>
              </p:cNvPr>
              <p:cNvSpPr/>
              <p:nvPr/>
            </p:nvSpPr>
            <p:spPr>
              <a:xfrm>
                <a:off x="5580979" y="1801086"/>
                <a:ext cx="6007374" cy="68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pPr>
                <a:r>
                  <a:rPr lang="zh-CN" altLang="en-US" b="1" dirty="0">
                    <a:solidFill>
                      <a:schemeClr val="accent1">
                        <a:lumMod val="50000"/>
                      </a:schemeClr>
                    </a:solidFill>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有效性</a:t>
                </a:r>
                <a:endParaRPr lang="en-US" altLang="zh-CN" b="1" dirty="0">
                  <a:solidFill>
                    <a:schemeClr val="accent1">
                      <a:lumMod val="50000"/>
                    </a:schemeClr>
                  </a:solidFill>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endParaRPr>
              </a:p>
            </p:txBody>
          </p:sp>
        </p:grpSp>
        <p:cxnSp>
          <p:nvCxnSpPr>
            <p:cNvPr id="21" name="直接连接符 20">
              <a:extLst>
                <a:ext uri="{FF2B5EF4-FFF2-40B4-BE49-F238E27FC236}">
                  <a16:creationId xmlns:a16="http://schemas.microsoft.com/office/drawing/2014/main" id="{93723087-4725-4D54-84DD-10BB802AD73B}"/>
                </a:ext>
              </a:extLst>
            </p:cNvPr>
            <p:cNvCxnSpPr>
              <a:cxnSpLocks/>
            </p:cNvCxnSpPr>
            <p:nvPr/>
          </p:nvCxnSpPr>
          <p:spPr>
            <a:xfrm>
              <a:off x="4494227" y="3819970"/>
              <a:ext cx="658644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5">
              <a:extLst>
                <a:ext uri="{FF2B5EF4-FFF2-40B4-BE49-F238E27FC236}">
                  <a16:creationId xmlns:a16="http://schemas.microsoft.com/office/drawing/2014/main" id="{C4CDB46F-0406-4B82-BFDA-DE177B356906}"/>
                </a:ext>
              </a:extLst>
            </p:cNvPr>
            <p:cNvGrpSpPr/>
            <p:nvPr/>
          </p:nvGrpSpPr>
          <p:grpSpPr>
            <a:xfrm>
              <a:off x="4491283" y="1333499"/>
              <a:ext cx="3657961" cy="688070"/>
              <a:chOff x="5042825" y="1801086"/>
              <a:chExt cx="3657961" cy="688070"/>
            </a:xfrm>
          </p:grpSpPr>
          <p:sp>
            <p:nvSpPr>
              <p:cNvPr id="18" name="矩形 6">
                <a:extLst>
                  <a:ext uri="{FF2B5EF4-FFF2-40B4-BE49-F238E27FC236}">
                    <a16:creationId xmlns:a16="http://schemas.microsoft.com/office/drawing/2014/main" id="{F72487C3-4A4E-4A1C-91BF-A225F9E5F1F7}"/>
                  </a:ext>
                </a:extLst>
              </p:cNvPr>
              <p:cNvSpPr/>
              <p:nvPr/>
            </p:nvSpPr>
            <p:spPr>
              <a:xfrm>
                <a:off x="5042825" y="1878342"/>
                <a:ext cx="533559" cy="533559"/>
              </a:xfrm>
              <a:prstGeom prst="rect">
                <a:avLst/>
              </a:prstGeom>
              <a:gradFill>
                <a:gsLst>
                  <a:gs pos="0">
                    <a:srgbClr val="0F3188"/>
                  </a:gs>
                  <a:gs pos="98315">
                    <a:schemeClr val="tx1">
                      <a:lumMod val="95000"/>
                      <a:lumOff val="5000"/>
                    </a:schemeClr>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01</a:t>
                </a:r>
                <a:endPar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endParaRPr>
              </a:p>
            </p:txBody>
          </p:sp>
          <p:sp>
            <p:nvSpPr>
              <p:cNvPr id="20" name="矩形 8">
                <a:extLst>
                  <a:ext uri="{FF2B5EF4-FFF2-40B4-BE49-F238E27FC236}">
                    <a16:creationId xmlns:a16="http://schemas.microsoft.com/office/drawing/2014/main" id="{1D7875F0-0F0E-4755-B424-1B467D56B73A}"/>
                  </a:ext>
                </a:extLst>
              </p:cNvPr>
              <p:cNvSpPr/>
              <p:nvPr/>
            </p:nvSpPr>
            <p:spPr>
              <a:xfrm>
                <a:off x="5580979" y="1801086"/>
                <a:ext cx="3119807" cy="68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pPr>
                <a:r>
                  <a:rPr lang="zh-CN" altLang="en-US" b="1" dirty="0">
                    <a:gradFill flip="none" rotWithShape="1">
                      <a:gsLst>
                        <a:gs pos="0">
                          <a:srgbClr val="0F3188"/>
                        </a:gs>
                        <a:gs pos="87000">
                          <a:schemeClr val="tx1">
                            <a:lumMod val="95000"/>
                            <a:lumOff val="5000"/>
                          </a:schemeClr>
                        </a:gs>
                      </a:gsLst>
                      <a:lin ang="2700000" scaled="1"/>
                      <a:tileRect/>
                    </a:gradFill>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药品基本信息</a:t>
                </a:r>
                <a:endParaRPr lang="en-US" altLang="zh-CN" b="1" dirty="0">
                  <a:gradFill flip="none" rotWithShape="1">
                    <a:gsLst>
                      <a:gs pos="0">
                        <a:srgbClr val="0F3188"/>
                      </a:gs>
                      <a:gs pos="87000">
                        <a:schemeClr val="tx1">
                          <a:lumMod val="95000"/>
                          <a:lumOff val="5000"/>
                        </a:schemeClr>
                      </a:gs>
                    </a:gsLst>
                    <a:lin ang="2700000" scaled="1"/>
                    <a:tileRect/>
                  </a:gradFill>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endParaRPr>
              </a:p>
            </p:txBody>
          </p:sp>
        </p:grpSp>
        <p:cxnSp>
          <p:nvCxnSpPr>
            <p:cNvPr id="22" name="直接连接符 9">
              <a:extLst>
                <a:ext uri="{FF2B5EF4-FFF2-40B4-BE49-F238E27FC236}">
                  <a16:creationId xmlns:a16="http://schemas.microsoft.com/office/drawing/2014/main" id="{89FCE1C9-9307-4F27-847F-7B600C1E38A5}"/>
                </a:ext>
              </a:extLst>
            </p:cNvPr>
            <p:cNvCxnSpPr>
              <a:cxnSpLocks/>
            </p:cNvCxnSpPr>
            <p:nvPr/>
          </p:nvCxnSpPr>
          <p:spPr>
            <a:xfrm>
              <a:off x="4494227" y="2122204"/>
              <a:ext cx="658644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082CD35F-4F08-4439-9941-C18B1B7194C9}"/>
                </a:ext>
              </a:extLst>
            </p:cNvPr>
            <p:cNvGrpSpPr/>
            <p:nvPr/>
          </p:nvGrpSpPr>
          <p:grpSpPr>
            <a:xfrm>
              <a:off x="4491283" y="3078479"/>
              <a:ext cx="1837550" cy="688070"/>
              <a:chOff x="5042825" y="1801086"/>
              <a:chExt cx="1837550" cy="688070"/>
            </a:xfrm>
          </p:grpSpPr>
          <p:sp>
            <p:nvSpPr>
              <p:cNvPr id="51" name="矩形 50">
                <a:extLst>
                  <a:ext uri="{FF2B5EF4-FFF2-40B4-BE49-F238E27FC236}">
                    <a16:creationId xmlns:a16="http://schemas.microsoft.com/office/drawing/2014/main" id="{ECF1108E-34E4-4EB3-BA3C-089AEADEC491}"/>
                  </a:ext>
                </a:extLst>
              </p:cNvPr>
              <p:cNvSpPr/>
              <p:nvPr/>
            </p:nvSpPr>
            <p:spPr>
              <a:xfrm>
                <a:off x="5042825" y="1878342"/>
                <a:ext cx="533559" cy="533559"/>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06</a:t>
                </a:r>
                <a:endPar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endParaRPr>
              </a:p>
            </p:txBody>
          </p:sp>
          <p:sp>
            <p:nvSpPr>
              <p:cNvPr id="53" name="矩形 52">
                <a:extLst>
                  <a:ext uri="{FF2B5EF4-FFF2-40B4-BE49-F238E27FC236}">
                    <a16:creationId xmlns:a16="http://schemas.microsoft.com/office/drawing/2014/main" id="{047DCD93-CD0D-48F6-ADC4-81B48522A9D7}"/>
                  </a:ext>
                </a:extLst>
              </p:cNvPr>
              <p:cNvSpPr/>
              <p:nvPr/>
            </p:nvSpPr>
            <p:spPr>
              <a:xfrm>
                <a:off x="5580979" y="1801086"/>
                <a:ext cx="1299396" cy="68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pPr>
                <a:r>
                  <a:rPr lang="zh-CN" altLang="en-US" b="1" dirty="0">
                    <a:solidFill>
                      <a:schemeClr val="accent1">
                        <a:lumMod val="50000"/>
                      </a:schemeClr>
                    </a:solidFill>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公平性</a:t>
                </a:r>
                <a:endParaRPr lang="en-US" altLang="zh-CN" b="1" dirty="0">
                  <a:solidFill>
                    <a:schemeClr val="accent1">
                      <a:lumMod val="50000"/>
                    </a:schemeClr>
                  </a:solidFill>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endParaRPr>
              </a:p>
            </p:txBody>
          </p:sp>
        </p:grpSp>
        <p:grpSp>
          <p:nvGrpSpPr>
            <p:cNvPr id="58" name="组合 5">
              <a:extLst>
                <a:ext uri="{FF2B5EF4-FFF2-40B4-BE49-F238E27FC236}">
                  <a16:creationId xmlns:a16="http://schemas.microsoft.com/office/drawing/2014/main" id="{64BDC85A-FF69-4F24-8D12-A71D0F1F197C}"/>
                </a:ext>
              </a:extLst>
            </p:cNvPr>
            <p:cNvGrpSpPr/>
            <p:nvPr/>
          </p:nvGrpSpPr>
          <p:grpSpPr>
            <a:xfrm>
              <a:off x="6935903" y="2236661"/>
              <a:ext cx="3657961" cy="688070"/>
              <a:chOff x="5042825" y="1801086"/>
              <a:chExt cx="3657961" cy="688070"/>
            </a:xfrm>
          </p:grpSpPr>
          <p:sp>
            <p:nvSpPr>
              <p:cNvPr id="59" name="矩形 6">
                <a:extLst>
                  <a:ext uri="{FF2B5EF4-FFF2-40B4-BE49-F238E27FC236}">
                    <a16:creationId xmlns:a16="http://schemas.microsoft.com/office/drawing/2014/main" id="{192DB038-7CAA-4491-BEFB-437D1220D778}"/>
                  </a:ext>
                </a:extLst>
              </p:cNvPr>
              <p:cNvSpPr/>
              <p:nvPr/>
            </p:nvSpPr>
            <p:spPr>
              <a:xfrm>
                <a:off x="5042825" y="1878342"/>
                <a:ext cx="533559" cy="533559"/>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05</a:t>
                </a:r>
                <a:endPar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endParaRPr>
              </a:p>
            </p:txBody>
          </p:sp>
          <p:sp>
            <p:nvSpPr>
              <p:cNvPr id="61" name="矩形 8">
                <a:extLst>
                  <a:ext uri="{FF2B5EF4-FFF2-40B4-BE49-F238E27FC236}">
                    <a16:creationId xmlns:a16="http://schemas.microsoft.com/office/drawing/2014/main" id="{F0CC31F0-B542-46EC-B8B5-9BDD99D878E4}"/>
                  </a:ext>
                </a:extLst>
              </p:cNvPr>
              <p:cNvSpPr/>
              <p:nvPr/>
            </p:nvSpPr>
            <p:spPr>
              <a:xfrm>
                <a:off x="5580979" y="1801086"/>
                <a:ext cx="3119807" cy="68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pPr>
                <a:r>
                  <a:rPr lang="zh-CN" altLang="en-US" b="1" dirty="0">
                    <a:gradFill flip="none" rotWithShape="1">
                      <a:gsLst>
                        <a:gs pos="0">
                          <a:srgbClr val="0F3188"/>
                        </a:gs>
                        <a:gs pos="87000">
                          <a:schemeClr val="tx1">
                            <a:lumMod val="95000"/>
                            <a:lumOff val="5000"/>
                          </a:schemeClr>
                        </a:gs>
                      </a:gsLst>
                      <a:lin ang="2700000" scaled="1"/>
                      <a:tileRect/>
                    </a:gradFill>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创新性</a:t>
                </a:r>
                <a:endParaRPr lang="en-US" altLang="zh-CN" b="1" dirty="0">
                  <a:gradFill flip="none" rotWithShape="1">
                    <a:gsLst>
                      <a:gs pos="0">
                        <a:srgbClr val="0F3188"/>
                      </a:gs>
                      <a:gs pos="87000">
                        <a:schemeClr val="tx1">
                          <a:lumMod val="95000"/>
                          <a:lumOff val="5000"/>
                        </a:schemeClr>
                      </a:gs>
                    </a:gsLst>
                    <a:lin ang="2700000" scaled="1"/>
                    <a:tileRect/>
                  </a:gradFill>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endParaRPr>
              </a:p>
            </p:txBody>
          </p:sp>
        </p:grpSp>
      </p:grpSp>
    </p:spTree>
    <p:extLst>
      <p:ext uri="{BB962C8B-B14F-4D97-AF65-F5344CB8AC3E}">
        <p14:creationId xmlns:p14="http://schemas.microsoft.com/office/powerpoint/2010/main" val="353907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81A7D24-A053-4BD4-9387-B8EB3774B46C}"/>
              </a:ext>
            </a:extLst>
          </p:cNvPr>
          <p:cNvSpPr>
            <a:spLocks noGrp="1"/>
          </p:cNvSpPr>
          <p:nvPr>
            <p:ph type="title"/>
          </p:nvPr>
        </p:nvSpPr>
        <p:spPr>
          <a:xfrm>
            <a:off x="532660" y="376366"/>
            <a:ext cx="9871969" cy="594361"/>
          </a:xfrm>
        </p:spPr>
        <p:txBody>
          <a:bodyPr/>
          <a:lstStyle/>
          <a:p>
            <a:r>
              <a:rPr lang="zh-CN" altLang="en-US" dirty="0"/>
              <a:t>药品基本信息</a:t>
            </a:r>
            <a:endParaRPr kumimoji="1" lang="ja-JP" altLang="en-US" dirty="0"/>
          </a:p>
        </p:txBody>
      </p:sp>
      <p:sp>
        <p:nvSpPr>
          <p:cNvPr id="13" name="Rectangle 34">
            <a:extLst>
              <a:ext uri="{FF2B5EF4-FFF2-40B4-BE49-F238E27FC236}">
                <a16:creationId xmlns:a16="http://schemas.microsoft.com/office/drawing/2014/main" id="{DBAA18AD-40CB-41F3-AE41-2ADF03E809C5}"/>
              </a:ext>
            </a:extLst>
          </p:cNvPr>
          <p:cNvSpPr/>
          <p:nvPr/>
        </p:nvSpPr>
        <p:spPr>
          <a:xfrm>
            <a:off x="426650" y="1056787"/>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通用名</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14" name="Rectangle 35">
            <a:extLst>
              <a:ext uri="{FF2B5EF4-FFF2-40B4-BE49-F238E27FC236}">
                <a16:creationId xmlns:a16="http://schemas.microsoft.com/office/drawing/2014/main" id="{8558B171-EE33-466B-A1C5-0ADDD44727C2}"/>
              </a:ext>
            </a:extLst>
          </p:cNvPr>
          <p:cNvSpPr/>
          <p:nvPr/>
        </p:nvSpPr>
        <p:spPr>
          <a:xfrm>
            <a:off x="426650" y="1562724"/>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注册规格</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20" name="Rectangle 34">
            <a:extLst>
              <a:ext uri="{FF2B5EF4-FFF2-40B4-BE49-F238E27FC236}">
                <a16:creationId xmlns:a16="http://schemas.microsoft.com/office/drawing/2014/main" id="{19032A09-D6EE-4023-89A0-956870E21E80}"/>
              </a:ext>
            </a:extLst>
          </p:cNvPr>
          <p:cNvSpPr/>
          <p:nvPr/>
        </p:nvSpPr>
        <p:spPr>
          <a:xfrm>
            <a:off x="426650" y="2580724"/>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dirty="0">
                <a:solidFill>
                  <a:schemeClr val="bg1"/>
                </a:solidFill>
                <a:latin typeface="楷体" panose="02010609060101010101" pitchFamily="49" charset="-122"/>
                <a:ea typeface="楷体" panose="02010609060101010101" pitchFamily="49" charset="-122"/>
              </a:rPr>
              <a:t>目前大陆地区同通用名药品的上市情况</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24" name="Rectangle 34">
            <a:extLst>
              <a:ext uri="{FF2B5EF4-FFF2-40B4-BE49-F238E27FC236}">
                <a16:creationId xmlns:a16="http://schemas.microsoft.com/office/drawing/2014/main" id="{8F15A56C-0E6F-4F90-BDEC-2A6C57448BE5}"/>
              </a:ext>
            </a:extLst>
          </p:cNvPr>
          <p:cNvSpPr/>
          <p:nvPr/>
        </p:nvSpPr>
        <p:spPr>
          <a:xfrm>
            <a:off x="426650" y="2071724"/>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中国大陆首次上市时间</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25" name="Rectangle 34">
            <a:extLst>
              <a:ext uri="{FF2B5EF4-FFF2-40B4-BE49-F238E27FC236}">
                <a16:creationId xmlns:a16="http://schemas.microsoft.com/office/drawing/2014/main" id="{5B1FB73B-8987-4F63-9757-DFE7F5D07DF7}"/>
              </a:ext>
            </a:extLst>
          </p:cNvPr>
          <p:cNvSpPr/>
          <p:nvPr/>
        </p:nvSpPr>
        <p:spPr>
          <a:xfrm>
            <a:off x="426650" y="4107724"/>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参照药品建议</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26" name="Rectangle 34">
            <a:extLst>
              <a:ext uri="{FF2B5EF4-FFF2-40B4-BE49-F238E27FC236}">
                <a16:creationId xmlns:a16="http://schemas.microsoft.com/office/drawing/2014/main" id="{A8445E88-DBC7-497E-A8CB-E5B90DED83AA}"/>
              </a:ext>
            </a:extLst>
          </p:cNvPr>
          <p:cNvSpPr/>
          <p:nvPr/>
        </p:nvSpPr>
        <p:spPr>
          <a:xfrm>
            <a:off x="426650" y="3089724"/>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dirty="0">
                <a:solidFill>
                  <a:schemeClr val="bg1"/>
                </a:solidFill>
                <a:latin typeface="楷体" panose="02010609060101010101" pitchFamily="49" charset="-122"/>
                <a:ea typeface="楷体" panose="02010609060101010101" pitchFamily="49" charset="-122"/>
              </a:rPr>
              <a:t>全球首个上市国家</a:t>
            </a:r>
            <a:r>
              <a:rPr lang="en-US" altLang="zh-CN" sz="1200" dirty="0">
                <a:solidFill>
                  <a:schemeClr val="bg1"/>
                </a:solidFill>
                <a:latin typeface="楷体" panose="02010609060101010101" pitchFamily="49" charset="-122"/>
                <a:ea typeface="楷体" panose="02010609060101010101" pitchFamily="49" charset="-122"/>
              </a:rPr>
              <a:t>/</a:t>
            </a:r>
            <a:r>
              <a:rPr lang="zh-CN" altLang="en-US" sz="1200" dirty="0">
                <a:solidFill>
                  <a:schemeClr val="bg1"/>
                </a:solidFill>
                <a:latin typeface="楷体" panose="02010609060101010101" pitchFamily="49" charset="-122"/>
                <a:ea typeface="楷体" panose="02010609060101010101" pitchFamily="49" charset="-122"/>
              </a:rPr>
              <a:t>地区及上市时间</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27" name="Rectangle 34">
            <a:extLst>
              <a:ext uri="{FF2B5EF4-FFF2-40B4-BE49-F238E27FC236}">
                <a16:creationId xmlns:a16="http://schemas.microsoft.com/office/drawing/2014/main" id="{001CE181-529E-41E6-926A-B4C4DDFAF5FC}"/>
              </a:ext>
            </a:extLst>
          </p:cNvPr>
          <p:cNvSpPr/>
          <p:nvPr/>
        </p:nvSpPr>
        <p:spPr>
          <a:xfrm>
            <a:off x="426650" y="3598724"/>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是否为</a:t>
            </a:r>
            <a:r>
              <a:rPr lang="en-US" altLang="zh-CN" sz="1200" kern="0" dirty="0" err="1">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otc</a:t>
            </a:r>
            <a:r>
              <a:rPr lang="zh-CN" alt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药</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28" name="Rectangle 34">
            <a:extLst>
              <a:ext uri="{FF2B5EF4-FFF2-40B4-BE49-F238E27FC236}">
                <a16:creationId xmlns:a16="http://schemas.microsoft.com/office/drawing/2014/main" id="{BD98F4D2-7310-4A4C-BAF2-578ED23F841C}"/>
              </a:ext>
            </a:extLst>
          </p:cNvPr>
          <p:cNvSpPr/>
          <p:nvPr/>
        </p:nvSpPr>
        <p:spPr>
          <a:xfrm>
            <a:off x="2701577" y="1052177"/>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r>
              <a:rPr lang="zh-CN" altLang="en-US" sz="1200" b="1" dirty="0">
                <a:solidFill>
                  <a:schemeClr val="tx2">
                    <a:lumMod val="50000"/>
                  </a:schemeClr>
                </a:solidFill>
                <a:latin typeface="楷体" panose="02010609060101010101" pitchFamily="49" charset="-122"/>
                <a:ea typeface="楷体" panose="02010609060101010101" pitchFamily="49" charset="-122"/>
              </a:rPr>
              <a:t>艾地骨化醇软胶囊</a:t>
            </a:r>
            <a:endParaRPr lang="en-GB" altLang="zh-CN" sz="1200" b="1" dirty="0">
              <a:solidFill>
                <a:schemeClr val="tx2">
                  <a:lumMod val="50000"/>
                </a:schemeClr>
              </a:solidFill>
              <a:latin typeface="楷体" panose="02010609060101010101" pitchFamily="49" charset="-122"/>
              <a:ea typeface="楷体" panose="02010609060101010101" pitchFamily="49" charset="-122"/>
            </a:endParaRPr>
          </a:p>
        </p:txBody>
      </p:sp>
      <p:sp>
        <p:nvSpPr>
          <p:cNvPr id="29" name="Rectangle 34">
            <a:extLst>
              <a:ext uri="{FF2B5EF4-FFF2-40B4-BE49-F238E27FC236}">
                <a16:creationId xmlns:a16="http://schemas.microsoft.com/office/drawing/2014/main" id="{1AD09BFC-C4A6-470F-A7DC-97CEB854F371}"/>
              </a:ext>
            </a:extLst>
          </p:cNvPr>
          <p:cNvSpPr/>
          <p:nvPr/>
        </p:nvSpPr>
        <p:spPr>
          <a:xfrm>
            <a:off x="2701578" y="1564963"/>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r>
              <a:rPr lang="el-GR" altLang="zh-CN" sz="1200" b="1" dirty="0">
                <a:latin typeface="楷体" panose="02010609060101010101" pitchFamily="49" charset="-122"/>
                <a:ea typeface="楷体" panose="02010609060101010101" pitchFamily="49" charset="-122"/>
              </a:rPr>
              <a:t>0.5μ</a:t>
            </a:r>
            <a:r>
              <a:rPr lang="en-GB" altLang="zh-CN" sz="1200" b="1" dirty="0">
                <a:latin typeface="楷体" panose="02010609060101010101" pitchFamily="49" charset="-122"/>
                <a:ea typeface="楷体" panose="02010609060101010101" pitchFamily="49" charset="-122"/>
              </a:rPr>
              <a:t>g</a:t>
            </a:r>
            <a:r>
              <a:rPr lang="zh-CN" altLang="en-US" sz="1200" b="1" dirty="0">
                <a:latin typeface="楷体" panose="02010609060101010101" pitchFamily="49" charset="-122"/>
                <a:ea typeface="楷体" panose="02010609060101010101" pitchFamily="49" charset="-122"/>
              </a:rPr>
              <a:t>，</a:t>
            </a:r>
            <a:r>
              <a:rPr lang="en-GB" altLang="zh-CN" sz="1200" b="1" dirty="0">
                <a:latin typeface="楷体" panose="02010609060101010101" pitchFamily="49" charset="-122"/>
                <a:ea typeface="楷体" panose="02010609060101010101" pitchFamily="49" charset="-122"/>
              </a:rPr>
              <a:t>0.75</a:t>
            </a:r>
            <a:r>
              <a:rPr lang="el-GR" altLang="zh-CN" sz="1200" b="1" dirty="0">
                <a:latin typeface="楷体" panose="02010609060101010101" pitchFamily="49" charset="-122"/>
                <a:ea typeface="楷体" panose="02010609060101010101" pitchFamily="49" charset="-122"/>
              </a:rPr>
              <a:t>μ</a:t>
            </a:r>
            <a:r>
              <a:rPr lang="en-GB" altLang="zh-CN" sz="1200" b="1" dirty="0">
                <a:latin typeface="楷体" panose="02010609060101010101" pitchFamily="49" charset="-122"/>
                <a:ea typeface="楷体" panose="02010609060101010101" pitchFamily="49" charset="-122"/>
              </a:rPr>
              <a:t>g</a:t>
            </a:r>
          </a:p>
        </p:txBody>
      </p:sp>
      <p:sp>
        <p:nvSpPr>
          <p:cNvPr id="30" name="Rectangle 34">
            <a:extLst>
              <a:ext uri="{FF2B5EF4-FFF2-40B4-BE49-F238E27FC236}">
                <a16:creationId xmlns:a16="http://schemas.microsoft.com/office/drawing/2014/main" id="{1930076A-728E-4EE3-BC5B-F373B45D8758}"/>
              </a:ext>
            </a:extLst>
          </p:cNvPr>
          <p:cNvSpPr/>
          <p:nvPr/>
        </p:nvSpPr>
        <p:spPr>
          <a:xfrm>
            <a:off x="2701578" y="2077749"/>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r>
              <a:rPr lang="en-US" altLang="zh-CN" sz="1200" b="1" dirty="0">
                <a:solidFill>
                  <a:schemeClr val="tx2">
                    <a:lumMod val="50000"/>
                  </a:schemeClr>
                </a:solidFill>
                <a:latin typeface="楷体" panose="02010609060101010101" pitchFamily="49" charset="-122"/>
                <a:ea typeface="楷体" panose="02010609060101010101" pitchFamily="49" charset="-122"/>
              </a:rPr>
              <a:t>2020</a:t>
            </a:r>
            <a:r>
              <a:rPr lang="zh-CN" altLang="en-US" sz="1200" b="1" dirty="0">
                <a:solidFill>
                  <a:schemeClr val="tx2">
                    <a:lumMod val="50000"/>
                  </a:schemeClr>
                </a:solidFill>
                <a:latin typeface="楷体" panose="02010609060101010101" pitchFamily="49" charset="-122"/>
                <a:ea typeface="楷体" panose="02010609060101010101" pitchFamily="49" charset="-122"/>
              </a:rPr>
              <a:t>年</a:t>
            </a:r>
            <a:r>
              <a:rPr lang="en-US" altLang="zh-CN" sz="1200" b="1" dirty="0">
                <a:solidFill>
                  <a:schemeClr val="tx2">
                    <a:lumMod val="50000"/>
                  </a:schemeClr>
                </a:solidFill>
                <a:latin typeface="楷体" panose="02010609060101010101" pitchFamily="49" charset="-122"/>
                <a:ea typeface="楷体" panose="02010609060101010101" pitchFamily="49" charset="-122"/>
              </a:rPr>
              <a:t>12</a:t>
            </a:r>
            <a:r>
              <a:rPr lang="zh-CN" altLang="en-US" sz="1200" b="1" dirty="0">
                <a:solidFill>
                  <a:schemeClr val="tx2">
                    <a:lumMod val="50000"/>
                  </a:schemeClr>
                </a:solidFill>
                <a:latin typeface="楷体" panose="02010609060101010101" pitchFamily="49" charset="-122"/>
                <a:ea typeface="楷体" panose="02010609060101010101" pitchFamily="49" charset="-122"/>
              </a:rPr>
              <a:t>月</a:t>
            </a:r>
            <a:endParaRPr lang="en-GB" altLang="zh-CN" sz="1200" b="1" dirty="0">
              <a:solidFill>
                <a:schemeClr val="tx2">
                  <a:lumMod val="50000"/>
                </a:schemeClr>
              </a:solidFill>
              <a:latin typeface="楷体" panose="02010609060101010101" pitchFamily="49" charset="-122"/>
              <a:ea typeface="楷体" panose="02010609060101010101" pitchFamily="49" charset="-122"/>
            </a:endParaRPr>
          </a:p>
        </p:txBody>
      </p:sp>
      <p:sp>
        <p:nvSpPr>
          <p:cNvPr id="31" name="Rectangle 34">
            <a:extLst>
              <a:ext uri="{FF2B5EF4-FFF2-40B4-BE49-F238E27FC236}">
                <a16:creationId xmlns:a16="http://schemas.microsoft.com/office/drawing/2014/main" id="{2F198AD7-F0AF-492D-93ED-8055ECD02807}"/>
              </a:ext>
            </a:extLst>
          </p:cNvPr>
          <p:cNvSpPr/>
          <p:nvPr/>
        </p:nvSpPr>
        <p:spPr>
          <a:xfrm>
            <a:off x="2701578" y="2590535"/>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r>
              <a:rPr lang="zh-CN" altLang="en-US" sz="1200" b="1" dirty="0">
                <a:solidFill>
                  <a:schemeClr val="tx2">
                    <a:lumMod val="50000"/>
                  </a:schemeClr>
                </a:solidFill>
                <a:latin typeface="楷体" panose="02010609060101010101" pitchFamily="49" charset="-122"/>
                <a:ea typeface="楷体" panose="02010609060101010101" pitchFamily="49" charset="-122"/>
              </a:rPr>
              <a:t>共</a:t>
            </a:r>
            <a:r>
              <a:rPr lang="en-US" altLang="zh-CN" sz="1200" b="1" dirty="0">
                <a:solidFill>
                  <a:schemeClr val="tx2">
                    <a:lumMod val="50000"/>
                  </a:schemeClr>
                </a:solidFill>
                <a:latin typeface="楷体" panose="02010609060101010101" pitchFamily="49" charset="-122"/>
                <a:ea typeface="楷体" panose="02010609060101010101" pitchFamily="49" charset="-122"/>
              </a:rPr>
              <a:t>1</a:t>
            </a:r>
            <a:r>
              <a:rPr lang="zh-CN" altLang="en-US" sz="1200" b="1" dirty="0">
                <a:solidFill>
                  <a:schemeClr val="tx2">
                    <a:lumMod val="50000"/>
                  </a:schemeClr>
                </a:solidFill>
                <a:latin typeface="楷体" panose="02010609060101010101" pitchFamily="49" charset="-122"/>
                <a:ea typeface="楷体" panose="02010609060101010101" pitchFamily="49" charset="-122"/>
              </a:rPr>
              <a:t>家</a:t>
            </a:r>
            <a:endParaRPr lang="en-GB" altLang="zh-CN" sz="1200" b="1" dirty="0">
              <a:solidFill>
                <a:schemeClr val="tx2">
                  <a:lumMod val="50000"/>
                </a:schemeClr>
              </a:solidFill>
              <a:latin typeface="楷体" panose="02010609060101010101" pitchFamily="49" charset="-122"/>
              <a:ea typeface="楷体" panose="02010609060101010101" pitchFamily="49" charset="-122"/>
            </a:endParaRPr>
          </a:p>
        </p:txBody>
      </p:sp>
      <p:sp>
        <p:nvSpPr>
          <p:cNvPr id="32" name="Rectangle 34">
            <a:extLst>
              <a:ext uri="{FF2B5EF4-FFF2-40B4-BE49-F238E27FC236}">
                <a16:creationId xmlns:a16="http://schemas.microsoft.com/office/drawing/2014/main" id="{600DBDBE-6E91-413E-A275-59AD3EEFA9F5}"/>
              </a:ext>
            </a:extLst>
          </p:cNvPr>
          <p:cNvSpPr/>
          <p:nvPr/>
        </p:nvSpPr>
        <p:spPr>
          <a:xfrm>
            <a:off x="2701578" y="3103321"/>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r>
              <a:rPr lang="en-US" altLang="zh-CN" sz="1200" b="1" dirty="0">
                <a:solidFill>
                  <a:schemeClr val="tx2">
                    <a:lumMod val="50000"/>
                  </a:schemeClr>
                </a:solidFill>
                <a:latin typeface="楷体" panose="02010609060101010101" pitchFamily="49" charset="-122"/>
                <a:ea typeface="楷体" panose="02010609060101010101" pitchFamily="49" charset="-122"/>
              </a:rPr>
              <a:t>2011</a:t>
            </a:r>
            <a:r>
              <a:rPr lang="zh-CN" altLang="en-US" sz="1200" b="1" dirty="0">
                <a:solidFill>
                  <a:schemeClr val="tx2">
                    <a:lumMod val="50000"/>
                  </a:schemeClr>
                </a:solidFill>
                <a:latin typeface="楷体" panose="02010609060101010101" pitchFamily="49" charset="-122"/>
                <a:ea typeface="楷体" panose="02010609060101010101" pitchFamily="49" charset="-122"/>
              </a:rPr>
              <a:t>年，日本</a:t>
            </a:r>
            <a:endParaRPr lang="en-GB" altLang="zh-CN" sz="1200" b="1" dirty="0">
              <a:solidFill>
                <a:schemeClr val="tx2">
                  <a:lumMod val="50000"/>
                </a:schemeClr>
              </a:solidFill>
              <a:latin typeface="楷体" panose="02010609060101010101" pitchFamily="49" charset="-122"/>
              <a:ea typeface="楷体" panose="02010609060101010101" pitchFamily="49" charset="-122"/>
            </a:endParaRPr>
          </a:p>
        </p:txBody>
      </p:sp>
      <p:sp>
        <p:nvSpPr>
          <p:cNvPr id="33" name="Rectangle 34">
            <a:extLst>
              <a:ext uri="{FF2B5EF4-FFF2-40B4-BE49-F238E27FC236}">
                <a16:creationId xmlns:a16="http://schemas.microsoft.com/office/drawing/2014/main" id="{B825B7B2-1D68-40E7-A548-E1CDFDC5DFD8}"/>
              </a:ext>
            </a:extLst>
          </p:cNvPr>
          <p:cNvSpPr/>
          <p:nvPr/>
        </p:nvSpPr>
        <p:spPr>
          <a:xfrm>
            <a:off x="2701578" y="3616107"/>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r>
              <a:rPr lang="zh-CN" altLang="en-US" sz="1200" b="1" dirty="0">
                <a:solidFill>
                  <a:schemeClr val="tx2">
                    <a:lumMod val="50000"/>
                  </a:schemeClr>
                </a:solidFill>
                <a:latin typeface="楷体" panose="02010609060101010101" pitchFamily="49" charset="-122"/>
                <a:ea typeface="楷体" panose="02010609060101010101" pitchFamily="49" charset="-122"/>
              </a:rPr>
              <a:t>否</a:t>
            </a:r>
            <a:endParaRPr lang="en-GB" altLang="zh-CN" sz="1200" b="1" dirty="0">
              <a:solidFill>
                <a:schemeClr val="tx2">
                  <a:lumMod val="50000"/>
                </a:schemeClr>
              </a:solidFill>
              <a:latin typeface="楷体" panose="02010609060101010101" pitchFamily="49" charset="-122"/>
              <a:ea typeface="楷体" panose="02010609060101010101" pitchFamily="49" charset="-122"/>
            </a:endParaRPr>
          </a:p>
        </p:txBody>
      </p:sp>
      <p:sp>
        <p:nvSpPr>
          <p:cNvPr id="34" name="Rectangle 34">
            <a:extLst>
              <a:ext uri="{FF2B5EF4-FFF2-40B4-BE49-F238E27FC236}">
                <a16:creationId xmlns:a16="http://schemas.microsoft.com/office/drawing/2014/main" id="{DCAD20F0-32EC-411B-AFA5-5953350AA9FB}"/>
              </a:ext>
            </a:extLst>
          </p:cNvPr>
          <p:cNvSpPr/>
          <p:nvPr/>
        </p:nvSpPr>
        <p:spPr>
          <a:xfrm>
            <a:off x="2701578" y="4128893"/>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r>
              <a:rPr lang="zh-CN" altLang="en-US" sz="1200" b="1" dirty="0">
                <a:solidFill>
                  <a:schemeClr val="tx2">
                    <a:lumMod val="50000"/>
                  </a:schemeClr>
                </a:solidFill>
                <a:latin typeface="楷体" panose="02010609060101010101" pitchFamily="49" charset="-122"/>
                <a:ea typeface="楷体" panose="02010609060101010101" pitchFamily="49" charset="-122"/>
              </a:rPr>
              <a:t>骨化三醇胶丸</a:t>
            </a:r>
            <a:endParaRPr lang="en-GB" altLang="zh-CN" sz="1200" b="1" dirty="0">
              <a:solidFill>
                <a:schemeClr val="tx2">
                  <a:lumMod val="50000"/>
                </a:schemeClr>
              </a:solidFill>
              <a:latin typeface="楷体" panose="02010609060101010101" pitchFamily="49" charset="-122"/>
              <a:ea typeface="楷体" panose="02010609060101010101" pitchFamily="49" charset="-122"/>
            </a:endParaRPr>
          </a:p>
        </p:txBody>
      </p:sp>
      <p:sp>
        <p:nvSpPr>
          <p:cNvPr id="35" name="Rectangle 34">
            <a:extLst>
              <a:ext uri="{FF2B5EF4-FFF2-40B4-BE49-F238E27FC236}">
                <a16:creationId xmlns:a16="http://schemas.microsoft.com/office/drawing/2014/main" id="{E225A3A8-8B56-48E4-B809-DC19739A3691}"/>
              </a:ext>
            </a:extLst>
          </p:cNvPr>
          <p:cNvSpPr/>
          <p:nvPr/>
        </p:nvSpPr>
        <p:spPr>
          <a:xfrm>
            <a:off x="426650" y="4616724"/>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适应症</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36" name="Rectangle 34">
            <a:extLst>
              <a:ext uri="{FF2B5EF4-FFF2-40B4-BE49-F238E27FC236}">
                <a16:creationId xmlns:a16="http://schemas.microsoft.com/office/drawing/2014/main" id="{90854388-AAAF-4951-8526-EB1FD9CA3E89}"/>
              </a:ext>
            </a:extLst>
          </p:cNvPr>
          <p:cNvSpPr/>
          <p:nvPr/>
        </p:nvSpPr>
        <p:spPr>
          <a:xfrm>
            <a:off x="2701578" y="4641679"/>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r>
              <a:rPr lang="zh-CN" altLang="en-US" sz="1200" b="1" dirty="0">
                <a:latin typeface="楷体" panose="02010609060101010101" pitchFamily="49" charset="-122"/>
                <a:ea typeface="楷体" panose="02010609060101010101" pitchFamily="49" charset="-122"/>
              </a:rPr>
              <a:t>治疗绝经后女性骨质疏松症</a:t>
            </a:r>
            <a:endParaRPr lang="en-GB" sz="1200" b="1" dirty="0">
              <a:latin typeface="楷体" panose="02010609060101010101" pitchFamily="49" charset="-122"/>
              <a:ea typeface="楷体" panose="02010609060101010101" pitchFamily="49" charset="-122"/>
            </a:endParaRPr>
          </a:p>
        </p:txBody>
      </p:sp>
      <p:sp>
        <p:nvSpPr>
          <p:cNvPr id="37" name="Rectangle 34">
            <a:extLst>
              <a:ext uri="{FF2B5EF4-FFF2-40B4-BE49-F238E27FC236}">
                <a16:creationId xmlns:a16="http://schemas.microsoft.com/office/drawing/2014/main" id="{683C5B79-7027-4D6A-A560-2B4B7F275735}"/>
              </a:ext>
            </a:extLst>
          </p:cNvPr>
          <p:cNvSpPr/>
          <p:nvPr/>
        </p:nvSpPr>
        <p:spPr>
          <a:xfrm>
            <a:off x="400993" y="5125724"/>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疾病基本情况</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38" name="Rectangle 34">
            <a:extLst>
              <a:ext uri="{FF2B5EF4-FFF2-40B4-BE49-F238E27FC236}">
                <a16:creationId xmlns:a16="http://schemas.microsoft.com/office/drawing/2014/main" id="{80AE320E-6E11-42B4-8450-6A023695CA8D}"/>
              </a:ext>
            </a:extLst>
          </p:cNvPr>
          <p:cNvSpPr/>
          <p:nvPr/>
        </p:nvSpPr>
        <p:spPr>
          <a:xfrm>
            <a:off x="2701577" y="5154465"/>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r>
              <a:rPr lang="zh-CN" altLang="en-US" sz="1200" b="1" dirty="0">
                <a:latin typeface="楷体" panose="02010609060101010101" pitchFamily="49" charset="-122"/>
                <a:ea typeface="楷体" panose="02010609060101010101" pitchFamily="49" charset="-122"/>
              </a:rPr>
              <a:t>骨质疏松症是一种与增龄相关的骨骼疾病。中老年人是骨质疏松症的高危人群，中国</a:t>
            </a:r>
            <a:r>
              <a:rPr lang="en-US" sz="1200" b="1" dirty="0">
                <a:latin typeface="楷体" panose="02010609060101010101" pitchFamily="49" charset="-122"/>
                <a:ea typeface="楷体" panose="02010609060101010101" pitchFamily="49" charset="-122"/>
              </a:rPr>
              <a:t>50</a:t>
            </a:r>
            <a:r>
              <a:rPr lang="zh-CN" altLang="en-US" sz="1200" b="1" dirty="0">
                <a:latin typeface="楷体" panose="02010609060101010101" pitchFamily="49" charset="-122"/>
                <a:ea typeface="楷体" panose="02010609060101010101" pitchFamily="49" charset="-122"/>
              </a:rPr>
              <a:t>岁以上女性患病率达</a:t>
            </a:r>
            <a:r>
              <a:rPr lang="en-US" altLang="zh-CN" sz="1200" b="1" dirty="0">
                <a:latin typeface="楷体" panose="02010609060101010101" pitchFamily="49" charset="-122"/>
                <a:ea typeface="楷体" panose="02010609060101010101" pitchFamily="49" charset="-122"/>
              </a:rPr>
              <a:t>29.13</a:t>
            </a:r>
            <a:r>
              <a:rPr lang="en-US" sz="1200" b="1" dirty="0">
                <a:latin typeface="楷体" panose="02010609060101010101" pitchFamily="49" charset="-122"/>
                <a:ea typeface="楷体" panose="02010609060101010101" pitchFamily="49" charset="-122"/>
              </a:rPr>
              <a:t>%</a:t>
            </a:r>
            <a:r>
              <a:rPr lang="en-US" altLang="zh-CN" sz="1200" b="1" baseline="30000" dirty="0">
                <a:latin typeface="楷体" panose="02010609060101010101" pitchFamily="49" charset="-122"/>
                <a:ea typeface="楷体" panose="02010609060101010101" pitchFamily="49" charset="-122"/>
              </a:rPr>
              <a:t>1</a:t>
            </a:r>
            <a:r>
              <a:rPr lang="zh-CN" altLang="en-US" sz="1200" b="1" dirty="0">
                <a:latin typeface="楷体" panose="02010609060101010101" pitchFamily="49" charset="-122"/>
                <a:ea typeface="楷体" panose="02010609060101010101" pitchFamily="49" charset="-122"/>
              </a:rPr>
              <a:t>，尤其在绝经后女性中患病率较高，</a:t>
            </a:r>
            <a:r>
              <a:rPr lang="en-US" sz="1200" b="1" dirty="0">
                <a:latin typeface="楷体" panose="02010609060101010101" pitchFamily="49" charset="-122"/>
                <a:ea typeface="楷体" panose="02010609060101010101" pitchFamily="49" charset="-122"/>
              </a:rPr>
              <a:t>65</a:t>
            </a:r>
            <a:r>
              <a:rPr lang="zh-CN" altLang="en-US" sz="1200" b="1" dirty="0">
                <a:latin typeface="楷体" panose="02010609060101010101" pitchFamily="49" charset="-122"/>
                <a:ea typeface="楷体" panose="02010609060101010101" pitchFamily="49" charset="-122"/>
              </a:rPr>
              <a:t>岁以上女性患病率更达到</a:t>
            </a:r>
            <a:r>
              <a:rPr lang="en-US" sz="1200" b="1" dirty="0">
                <a:latin typeface="楷体" panose="02010609060101010101" pitchFamily="49" charset="-122"/>
                <a:ea typeface="楷体" panose="02010609060101010101" pitchFamily="49" charset="-122"/>
              </a:rPr>
              <a:t>51.6%</a:t>
            </a:r>
            <a:r>
              <a:rPr lang="zh-CN" altLang="en-US" sz="1200" b="1" dirty="0">
                <a:latin typeface="楷体" panose="02010609060101010101" pitchFamily="49" charset="-122"/>
                <a:ea typeface="楷体" panose="02010609060101010101" pitchFamily="49" charset="-122"/>
              </a:rPr>
              <a:t>，预计潜在年发病患者总数达</a:t>
            </a:r>
            <a:r>
              <a:rPr lang="en-US" altLang="zh-CN" sz="1200" b="1" dirty="0">
                <a:latin typeface="楷体" panose="02010609060101010101" pitchFamily="49" charset="-122"/>
                <a:ea typeface="楷体" panose="02010609060101010101" pitchFamily="49" charset="-122"/>
              </a:rPr>
              <a:t>5000</a:t>
            </a:r>
            <a:r>
              <a:rPr lang="zh-CN" altLang="en-US" sz="1200" b="1" dirty="0">
                <a:latin typeface="楷体" panose="02010609060101010101" pitchFamily="49" charset="-122"/>
                <a:ea typeface="楷体" panose="02010609060101010101" pitchFamily="49" charset="-122"/>
              </a:rPr>
              <a:t>万。椎体骨折风险也随之增加，严重影响老龄患者的生活质量。</a:t>
            </a:r>
            <a:endParaRPr lang="en-GB" altLang="zh-CN" sz="1200" b="1" dirty="0">
              <a:latin typeface="楷体" panose="02010609060101010101" pitchFamily="49" charset="-122"/>
              <a:ea typeface="楷体" panose="02010609060101010101" pitchFamily="49" charset="-122"/>
            </a:endParaRPr>
          </a:p>
        </p:txBody>
      </p:sp>
      <p:sp>
        <p:nvSpPr>
          <p:cNvPr id="39" name="Rectangle 34">
            <a:extLst>
              <a:ext uri="{FF2B5EF4-FFF2-40B4-BE49-F238E27FC236}">
                <a16:creationId xmlns:a16="http://schemas.microsoft.com/office/drawing/2014/main" id="{9A4ADCE8-9366-482D-A909-F7C7F3794802}"/>
              </a:ext>
            </a:extLst>
          </p:cNvPr>
          <p:cNvSpPr/>
          <p:nvPr/>
        </p:nvSpPr>
        <p:spPr>
          <a:xfrm>
            <a:off x="400993" y="5634728"/>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用法用量</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40" name="Rectangle 34">
            <a:extLst>
              <a:ext uri="{FF2B5EF4-FFF2-40B4-BE49-F238E27FC236}">
                <a16:creationId xmlns:a16="http://schemas.microsoft.com/office/drawing/2014/main" id="{B1A3636B-E61F-47D5-BB8C-2EC38B4D081A}"/>
              </a:ext>
            </a:extLst>
          </p:cNvPr>
          <p:cNvSpPr/>
          <p:nvPr/>
        </p:nvSpPr>
        <p:spPr>
          <a:xfrm>
            <a:off x="2701577" y="5667249"/>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pPr algn="just"/>
            <a:r>
              <a:rPr lang="zh-CN" altLang="en-US" sz="1200" b="1" kern="100" dirty="0">
                <a:latin typeface="楷体" panose="02010609060101010101" pitchFamily="49" charset="-122"/>
                <a:ea typeface="楷体" panose="02010609060101010101" pitchFamily="49" charset="-122"/>
              </a:rPr>
              <a:t>通常，成人口服艾地骨化醇</a:t>
            </a:r>
            <a:r>
              <a:rPr lang="en-US" altLang="zh-CN" sz="1200" b="1" kern="100" dirty="0">
                <a:latin typeface="楷体" panose="02010609060101010101" pitchFamily="49" charset="-122"/>
                <a:ea typeface="楷体" panose="02010609060101010101" pitchFamily="49" charset="-122"/>
              </a:rPr>
              <a:t>0.75</a:t>
            </a:r>
            <a:r>
              <a:rPr lang="el-GR" altLang="zh-CN" sz="1200" b="1" dirty="0">
                <a:latin typeface="楷体" panose="02010609060101010101" pitchFamily="49" charset="-122"/>
                <a:ea typeface="楷体" panose="02010609060101010101" pitchFamily="49" charset="-122"/>
              </a:rPr>
              <a:t>μ</a:t>
            </a:r>
            <a:r>
              <a:rPr lang="en-GB" altLang="zh-CN" sz="1200" b="1" dirty="0">
                <a:latin typeface="楷体" panose="02010609060101010101" pitchFamily="49" charset="-122"/>
                <a:ea typeface="楷体" panose="02010609060101010101" pitchFamily="49" charset="-122"/>
              </a:rPr>
              <a:t>g</a:t>
            </a:r>
            <a:r>
              <a:rPr lang="zh-CN" altLang="en-US" sz="1200" b="1" kern="100" dirty="0">
                <a:latin typeface="楷体" panose="02010609060101010101" pitchFamily="49" charset="-122"/>
                <a:ea typeface="楷体" panose="02010609060101010101" pitchFamily="49" charset="-122"/>
              </a:rPr>
              <a:t>，一日一次。可根据症状适当减量为</a:t>
            </a:r>
            <a:r>
              <a:rPr lang="en-US" sz="1200" b="1" kern="100" dirty="0">
                <a:latin typeface="楷体" panose="02010609060101010101" pitchFamily="49" charset="-122"/>
                <a:ea typeface="楷体" panose="02010609060101010101" pitchFamily="49" charset="-122"/>
              </a:rPr>
              <a:t>0.5μg</a:t>
            </a:r>
            <a:r>
              <a:rPr lang="zh-CN" altLang="en-US" sz="1200" b="1" kern="100" dirty="0">
                <a:latin typeface="楷体" panose="02010609060101010101" pitchFamily="49" charset="-122"/>
                <a:ea typeface="楷体" panose="02010609060101010101" pitchFamily="49" charset="-122"/>
              </a:rPr>
              <a:t>，一日一次。</a:t>
            </a:r>
            <a:endParaRPr lang="en-GB" sz="1200" b="1" kern="100" dirty="0">
              <a:latin typeface="楷体" panose="02010609060101010101" pitchFamily="49" charset="-122"/>
              <a:ea typeface="楷体" panose="02010609060101010101" pitchFamily="49" charset="-122"/>
            </a:endParaRPr>
          </a:p>
        </p:txBody>
      </p:sp>
      <p:sp>
        <p:nvSpPr>
          <p:cNvPr id="41" name="文本框 40">
            <a:extLst>
              <a:ext uri="{FF2B5EF4-FFF2-40B4-BE49-F238E27FC236}">
                <a16:creationId xmlns:a16="http://schemas.microsoft.com/office/drawing/2014/main" id="{43184FAD-82CC-4C7D-A6D1-76C23630394E}"/>
              </a:ext>
            </a:extLst>
          </p:cNvPr>
          <p:cNvSpPr txBox="1"/>
          <p:nvPr/>
        </p:nvSpPr>
        <p:spPr>
          <a:xfrm>
            <a:off x="608795" y="6566208"/>
            <a:ext cx="5226111" cy="338554"/>
          </a:xfrm>
          <a:prstGeom prst="rect">
            <a:avLst/>
          </a:prstGeom>
          <a:noFill/>
        </p:spPr>
        <p:txBody>
          <a:bodyPr wrap="none" rtlCol="0">
            <a:spAutoFit/>
          </a:bodyPr>
          <a:lstStyle/>
          <a:p>
            <a:r>
              <a:rPr lang="en-US" altLang="zh-CN" sz="800" kern="0" dirty="0">
                <a:latin typeface="微软雅黑" panose="020B0503020204020204" pitchFamily="34" charset="-122"/>
                <a:ea typeface="微软雅黑" panose="020B0503020204020204" pitchFamily="34" charset="-122"/>
                <a:cs typeface="+mn-ea"/>
              </a:rPr>
              <a:t>1.</a:t>
            </a:r>
            <a:r>
              <a:rPr lang="zh-CN" altLang="en-US" sz="800" kern="0" dirty="0">
                <a:latin typeface="微软雅黑" panose="020B0503020204020204" pitchFamily="34" charset="-122"/>
                <a:ea typeface="微软雅黑" panose="020B0503020204020204" pitchFamily="34" charset="-122"/>
                <a:cs typeface="+mn-ea"/>
              </a:rPr>
              <a:t>夏维波</a:t>
            </a:r>
            <a:r>
              <a:rPr lang="en-US" altLang="zh-CN" sz="800" kern="0" dirty="0">
                <a:latin typeface="微软雅黑" panose="020B0503020204020204" pitchFamily="34" charset="-122"/>
                <a:ea typeface="微软雅黑" panose="020B0503020204020204" pitchFamily="34" charset="-122"/>
                <a:cs typeface="+mn-ea"/>
              </a:rPr>
              <a:t>,</a:t>
            </a:r>
            <a:r>
              <a:rPr lang="zh-CN" altLang="en-US" sz="800" kern="0" dirty="0">
                <a:latin typeface="微软雅黑" panose="020B0503020204020204" pitchFamily="34" charset="-122"/>
                <a:ea typeface="微软雅黑" panose="020B0503020204020204" pitchFamily="34" charset="-122"/>
                <a:cs typeface="+mn-ea"/>
              </a:rPr>
              <a:t>章振林</a:t>
            </a:r>
            <a:r>
              <a:rPr lang="en-US" altLang="zh-CN" sz="800" kern="0" dirty="0">
                <a:latin typeface="微软雅黑" panose="020B0503020204020204" pitchFamily="34" charset="-122"/>
                <a:ea typeface="微软雅黑" panose="020B0503020204020204" pitchFamily="34" charset="-122"/>
                <a:cs typeface="+mn-ea"/>
              </a:rPr>
              <a:t>,</a:t>
            </a:r>
            <a:r>
              <a:rPr lang="zh-CN" altLang="en-US" sz="800" kern="0" dirty="0">
                <a:latin typeface="微软雅黑" panose="020B0503020204020204" pitchFamily="34" charset="-122"/>
                <a:ea typeface="微软雅黑" panose="020B0503020204020204" pitchFamily="34" charset="-122"/>
                <a:cs typeface="+mn-ea"/>
              </a:rPr>
              <a:t>林华等</a:t>
            </a:r>
            <a:r>
              <a:rPr lang="en-US" altLang="zh-CN" sz="800" kern="0" dirty="0">
                <a:latin typeface="微软雅黑" panose="020B0503020204020204" pitchFamily="34" charset="-122"/>
                <a:ea typeface="微软雅黑" panose="020B0503020204020204" pitchFamily="34" charset="-122"/>
                <a:cs typeface="+mn-ea"/>
              </a:rPr>
              <a:t>.</a:t>
            </a:r>
            <a:r>
              <a:rPr lang="zh-CN" altLang="en-US" sz="800" kern="0" dirty="0">
                <a:latin typeface="微软雅黑" panose="020B0503020204020204" pitchFamily="34" charset="-122"/>
                <a:ea typeface="微软雅黑" panose="020B0503020204020204" pitchFamily="34" charset="-122"/>
                <a:cs typeface="+mn-ea"/>
              </a:rPr>
              <a:t>维生素</a:t>
            </a:r>
            <a:r>
              <a:rPr lang="en-US" altLang="zh-CN" sz="800" kern="0" dirty="0">
                <a:latin typeface="微软雅黑" panose="020B0503020204020204" pitchFamily="34" charset="-122"/>
                <a:ea typeface="微软雅黑" panose="020B0503020204020204" pitchFamily="34" charset="-122"/>
                <a:cs typeface="+mn-ea"/>
              </a:rPr>
              <a:t>D</a:t>
            </a:r>
            <a:r>
              <a:rPr lang="zh-CN" altLang="en-US" sz="800" kern="0" dirty="0">
                <a:latin typeface="微软雅黑" panose="020B0503020204020204" pitchFamily="34" charset="-122"/>
                <a:ea typeface="微软雅黑" panose="020B0503020204020204" pitchFamily="34" charset="-122"/>
                <a:cs typeface="+mn-ea"/>
              </a:rPr>
              <a:t>及其类似物临床应用共识</a:t>
            </a:r>
            <a:r>
              <a:rPr lang="en-US" altLang="zh-CN" sz="800" kern="0" dirty="0">
                <a:latin typeface="微软雅黑" panose="020B0503020204020204" pitchFamily="34" charset="-122"/>
                <a:ea typeface="微软雅黑" panose="020B0503020204020204" pitchFamily="34" charset="-122"/>
                <a:cs typeface="+mn-ea"/>
              </a:rPr>
              <a:t>[J].</a:t>
            </a:r>
            <a:r>
              <a:rPr lang="zh-CN" altLang="en-US" sz="800" kern="0" dirty="0">
                <a:latin typeface="微软雅黑" panose="020B0503020204020204" pitchFamily="34" charset="-122"/>
                <a:ea typeface="微软雅黑" panose="020B0503020204020204" pitchFamily="34" charset="-122"/>
                <a:cs typeface="+mn-ea"/>
              </a:rPr>
              <a:t>中华骨质疏松和骨矿盐疾病杂志</a:t>
            </a:r>
            <a:r>
              <a:rPr lang="en-US" altLang="zh-CN" sz="800" kern="0" dirty="0">
                <a:latin typeface="微软雅黑" panose="020B0503020204020204" pitchFamily="34" charset="-122"/>
                <a:ea typeface="微软雅黑" panose="020B0503020204020204" pitchFamily="34" charset="-122"/>
                <a:cs typeface="+mn-ea"/>
              </a:rPr>
              <a:t>,2018,11(01):1-19.</a:t>
            </a:r>
          </a:p>
          <a:p>
            <a:endParaRPr lang="en-GB" sz="800" dirty="0"/>
          </a:p>
        </p:txBody>
      </p:sp>
      <p:sp>
        <p:nvSpPr>
          <p:cNvPr id="42" name="Rectangle 34">
            <a:extLst>
              <a:ext uri="{FF2B5EF4-FFF2-40B4-BE49-F238E27FC236}">
                <a16:creationId xmlns:a16="http://schemas.microsoft.com/office/drawing/2014/main" id="{32569DF2-B345-4936-BFCA-DA931CEB328A}"/>
              </a:ext>
            </a:extLst>
          </p:cNvPr>
          <p:cNvSpPr/>
          <p:nvPr/>
        </p:nvSpPr>
        <p:spPr>
          <a:xfrm>
            <a:off x="400993" y="6123163"/>
            <a:ext cx="2124000" cy="432000"/>
          </a:xfrm>
          <a:prstGeom prst="rect">
            <a:avLst/>
          </a:prstGeom>
          <a:solidFill>
            <a:srgbClr val="0B1A49"/>
          </a:solidFill>
          <a:ln w="9525" cap="rnd" cmpd="sng" algn="ctr">
            <a:noFill/>
            <a:prstDash val="solid"/>
            <a:round/>
            <a:tailEnd type="triangle" w="lg" len="lg"/>
          </a:ln>
          <a:effectLst/>
        </p:spPr>
        <p:txBody>
          <a:bodyPr rtlCol="0" anchor="ctr"/>
          <a:lstStyle/>
          <a:p>
            <a:pPr defTabSz="914126"/>
            <a:r>
              <a:rPr lang="zh-CN" alt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rPr>
              <a:t>未满足需求</a:t>
            </a:r>
            <a:endParaRPr lang="en-US" sz="1200" kern="0" dirty="0">
              <a:solidFill>
                <a:schemeClr val="bg1"/>
              </a:solidFill>
              <a:latin typeface="楷体" panose="02010609060101010101" pitchFamily="49" charset="-122"/>
              <a:ea typeface="楷体" panose="02010609060101010101" pitchFamily="49" charset="-122"/>
              <a:cs typeface="Arial" panose="020B0604020202020204" pitchFamily="34" charset="0"/>
              <a:sym typeface="Garamond" panose="02020404030301010803" pitchFamily="18" charset="0"/>
            </a:endParaRPr>
          </a:p>
        </p:txBody>
      </p:sp>
      <p:sp>
        <p:nvSpPr>
          <p:cNvPr id="43" name="Rectangle 34">
            <a:extLst>
              <a:ext uri="{FF2B5EF4-FFF2-40B4-BE49-F238E27FC236}">
                <a16:creationId xmlns:a16="http://schemas.microsoft.com/office/drawing/2014/main" id="{01F8FC00-F740-4945-87CD-31CD62ED16F1}"/>
              </a:ext>
            </a:extLst>
          </p:cNvPr>
          <p:cNvSpPr/>
          <p:nvPr/>
        </p:nvSpPr>
        <p:spPr>
          <a:xfrm>
            <a:off x="2701577" y="6155684"/>
            <a:ext cx="9000000" cy="396000"/>
          </a:xfrm>
          <a:prstGeom prst="rect">
            <a:avLst/>
          </a:prstGeom>
          <a:noFill/>
          <a:ln w="9525" cap="rnd" cmpd="sng" algn="ctr">
            <a:solidFill>
              <a:schemeClr val="bg2">
                <a:lumMod val="40000"/>
                <a:lumOff val="60000"/>
              </a:schemeClr>
            </a:solidFill>
            <a:prstDash val="solid"/>
            <a:round/>
            <a:tailEnd type="triangle" w="lg" len="lg"/>
          </a:ln>
          <a:effectLst/>
        </p:spPr>
        <p:txBody>
          <a:bodyPr rtlCol="0" anchor="ctr"/>
          <a:lstStyle/>
          <a:p>
            <a:r>
              <a:rPr lang="zh-CN" altLang="en-US" sz="1200" b="1" dirty="0">
                <a:latin typeface="楷体" panose="02010609060101010101" pitchFamily="49" charset="-122"/>
                <a:ea typeface="楷体" panose="02010609060101010101" pitchFamily="49" charset="-122"/>
              </a:rPr>
              <a:t>艾地骨化醇与目录内同治疗领域产品相比，带来更好的临床使用价值；使用方便，每日一粒。其</a:t>
            </a:r>
            <a:r>
              <a:rPr lang="zh-CN" altLang="en-US" sz="1200" b="1" dirty="0">
                <a:latin typeface="楷体" panose="02010609060101010101" pitchFamily="49" charset="-122"/>
                <a:ea typeface="楷体" panose="02010609060101010101" pitchFamily="49" charset="-122"/>
                <a:cs typeface="Arial" panose="020B0604020202020204" pitchFamily="34" charset="0"/>
              </a:rPr>
              <a:t>半衰期长，依从性好，且益于肾功能不全者用药，可以改善现有目录不能满足的临床需求</a:t>
            </a:r>
            <a:endParaRPr lang="en-GB" altLang="zh-CN" sz="12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27937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组合 81">
            <a:extLst>
              <a:ext uri="{FF2B5EF4-FFF2-40B4-BE49-F238E27FC236}">
                <a16:creationId xmlns:a16="http://schemas.microsoft.com/office/drawing/2014/main" id="{A293123B-90DE-4673-B94F-247F043A311E}"/>
              </a:ext>
            </a:extLst>
          </p:cNvPr>
          <p:cNvGrpSpPr/>
          <p:nvPr/>
        </p:nvGrpSpPr>
        <p:grpSpPr>
          <a:xfrm>
            <a:off x="4016466" y="5153634"/>
            <a:ext cx="6715634" cy="1031471"/>
            <a:chOff x="3938894" y="1444484"/>
            <a:chExt cx="8804275" cy="695962"/>
          </a:xfrm>
        </p:grpSpPr>
        <p:sp>
          <p:nvSpPr>
            <p:cNvPr id="83" name="TextBox 6">
              <a:extLst>
                <a:ext uri="{FF2B5EF4-FFF2-40B4-BE49-F238E27FC236}">
                  <a16:creationId xmlns:a16="http://schemas.microsoft.com/office/drawing/2014/main" id="{EAFE24AF-6D54-4810-B2F8-7C016FC38DDB}"/>
                </a:ext>
              </a:extLst>
            </p:cNvPr>
            <p:cNvSpPr txBox="1"/>
            <p:nvPr/>
          </p:nvSpPr>
          <p:spPr>
            <a:xfrm>
              <a:off x="3938894" y="1513066"/>
              <a:ext cx="8804275" cy="558798"/>
            </a:xfrm>
            <a:prstGeom prst="rect">
              <a:avLst/>
            </a:prstGeom>
            <a:gradFill>
              <a:gsLst>
                <a:gs pos="0">
                  <a:schemeClr val="accent4">
                    <a:lumMod val="20000"/>
                    <a:lumOff val="80000"/>
                  </a:schemeClr>
                </a:gs>
                <a:gs pos="100000">
                  <a:srgbClr val="DCF3FA">
                    <a:alpha val="0"/>
                  </a:srgbClr>
                </a:gs>
              </a:gsLst>
              <a:lin ang="0" scaled="0"/>
            </a:gradFill>
          </p:spPr>
          <p:txBody>
            <a:bodyPr wrap="square" lIns="180000" tIns="0" rIns="144000" bIns="0" rtlCol="0" anchor="ctr">
              <a:noAutofit/>
            </a:bodyPr>
            <a:lstStyle/>
            <a:p>
              <a:pPr lvl="0">
                <a:defRPr/>
              </a:pPr>
              <a:r>
                <a:rPr lang="zh-CN" altLang="en-US" sz="1600" b="1" kern="0" dirty="0">
                  <a:solidFill>
                    <a:srgbClr val="000000"/>
                  </a:solidFill>
                  <a:latin typeface="楷体" panose="02010609060101010101" pitchFamily="49" charset="-122"/>
                  <a:ea typeface="楷体" panose="02010609060101010101" pitchFamily="49" charset="-122"/>
                  <a:cs typeface="Arial" panose="020B0604020202020204" pitchFamily="34" charset="0"/>
                </a:rPr>
                <a:t>公平性</a:t>
              </a:r>
              <a:endParaRPr lang="en-US" altLang="zh-CN" sz="1600" b="1" kern="0" dirty="0">
                <a:solidFill>
                  <a:srgbClr val="000000"/>
                </a:solidFill>
                <a:latin typeface="楷体" panose="02010609060101010101" pitchFamily="49" charset="-122"/>
                <a:ea typeface="楷体" panose="02010609060101010101" pitchFamily="49" charset="-122"/>
                <a:cs typeface="Arial" panose="020B0604020202020204" pitchFamily="34" charset="0"/>
              </a:endParaRPr>
            </a:p>
            <a:p>
              <a:pPr lvl="0">
                <a:defRPr/>
              </a:pPr>
              <a:r>
                <a:rPr lang="zh-CN" altLang="en-US" sz="1600" b="1" dirty="0">
                  <a:solidFill>
                    <a:srgbClr val="3F66E2"/>
                  </a:solidFill>
                  <a:latin typeface="楷体" panose="02010609060101010101" pitchFamily="49" charset="-122"/>
                  <a:ea typeface="楷体" panose="02010609060101010101" pitchFamily="49" charset="-122"/>
                </a:rPr>
                <a:t>满足临床选择多样化，提高骨质疏松患者药物可及性和可负担性的同时，支持“骨骼健康”行动，助力健康中国</a:t>
              </a:r>
              <a:r>
                <a:rPr lang="en-US" altLang="zh-CN" sz="1600" b="1" dirty="0">
                  <a:solidFill>
                    <a:srgbClr val="3F66E2"/>
                  </a:solidFill>
                  <a:latin typeface="楷体" panose="02010609060101010101" pitchFamily="49" charset="-122"/>
                  <a:ea typeface="楷体" panose="02010609060101010101" pitchFamily="49" charset="-122"/>
                </a:rPr>
                <a:t>2030</a:t>
              </a:r>
              <a:r>
                <a:rPr lang="zh-CN" altLang="en-US" sz="1600" b="1" dirty="0">
                  <a:solidFill>
                    <a:srgbClr val="3F66E2"/>
                  </a:solidFill>
                  <a:latin typeface="楷体" panose="02010609060101010101" pitchFamily="49" charset="-122"/>
                  <a:ea typeface="楷体" panose="02010609060101010101" pitchFamily="49" charset="-122"/>
                </a:rPr>
                <a:t>目标的实现</a:t>
              </a:r>
              <a:endParaRPr kumimoji="0" lang="en-US" altLang="zh-CN" sz="1600" b="1" i="0" u="none" strike="noStrike" kern="0" cap="none" spc="0" normalizeH="0" baseline="0" noProof="0" dirty="0">
                <a:ln>
                  <a:noFill/>
                </a:ln>
                <a:solidFill>
                  <a:srgbClr val="3F66E2"/>
                </a:solidFill>
                <a:effectLst/>
                <a:highlight>
                  <a:srgbClr val="FFFF00"/>
                </a:highlight>
                <a:uLnTx/>
                <a:uFillTx/>
                <a:latin typeface="楷体" panose="02010609060101010101" pitchFamily="49" charset="-122"/>
                <a:ea typeface="楷体" panose="02010609060101010101" pitchFamily="49" charset="-122"/>
                <a:cs typeface="Arial" panose="020B0604020202020204" pitchFamily="34" charset="0"/>
              </a:endParaRPr>
            </a:p>
          </p:txBody>
        </p:sp>
        <p:grpSp>
          <p:nvGrpSpPr>
            <p:cNvPr id="84" name="组合 34">
              <a:extLst>
                <a:ext uri="{FF2B5EF4-FFF2-40B4-BE49-F238E27FC236}">
                  <a16:creationId xmlns:a16="http://schemas.microsoft.com/office/drawing/2014/main" id="{3A31405C-D2BA-40E8-A22E-D3E2671C859D}"/>
                </a:ext>
              </a:extLst>
            </p:cNvPr>
            <p:cNvGrpSpPr/>
            <p:nvPr/>
          </p:nvGrpSpPr>
          <p:grpSpPr>
            <a:xfrm>
              <a:off x="3938894" y="1444484"/>
              <a:ext cx="8804275" cy="695962"/>
              <a:chOff x="2908300" y="3996265"/>
              <a:chExt cx="8804275" cy="736600"/>
            </a:xfrm>
          </p:grpSpPr>
          <p:cxnSp>
            <p:nvCxnSpPr>
              <p:cNvPr id="85" name="直接连接符 35">
                <a:extLst>
                  <a:ext uri="{FF2B5EF4-FFF2-40B4-BE49-F238E27FC236}">
                    <a16:creationId xmlns:a16="http://schemas.microsoft.com/office/drawing/2014/main" id="{3D4C8E38-C839-4FC9-BE1B-7EDC97A09879}"/>
                  </a:ext>
                </a:extLst>
              </p:cNvPr>
              <p:cNvCxnSpPr>
                <a:cxnSpLocks/>
              </p:cNvCxnSpPr>
              <p:nvPr/>
            </p:nvCxnSpPr>
            <p:spPr>
              <a:xfrm>
                <a:off x="2908300" y="3996265"/>
                <a:ext cx="8804275" cy="0"/>
              </a:xfrm>
              <a:prstGeom prst="line">
                <a:avLst/>
              </a:prstGeom>
              <a:noFill/>
              <a:ln w="6350" cap="flat" cmpd="sng" algn="ctr">
                <a:gradFill>
                  <a:gsLst>
                    <a:gs pos="0">
                      <a:srgbClr val="14C3FA">
                        <a:alpha val="50000"/>
                      </a:srgbClr>
                    </a:gs>
                    <a:gs pos="100000">
                      <a:srgbClr val="14C3FA">
                        <a:alpha val="0"/>
                      </a:srgbClr>
                    </a:gs>
                  </a:gsLst>
                  <a:lin ang="0" scaled="0"/>
                </a:gradFill>
                <a:prstDash val="solid"/>
                <a:miter lim="800000"/>
              </a:ln>
              <a:effectLst/>
            </p:spPr>
          </p:cxnSp>
          <p:cxnSp>
            <p:nvCxnSpPr>
              <p:cNvPr id="86" name="直接连接符 36">
                <a:extLst>
                  <a:ext uri="{FF2B5EF4-FFF2-40B4-BE49-F238E27FC236}">
                    <a16:creationId xmlns:a16="http://schemas.microsoft.com/office/drawing/2014/main" id="{3EE972A2-29C6-4898-BAF9-952FDB08F104}"/>
                  </a:ext>
                </a:extLst>
              </p:cNvPr>
              <p:cNvCxnSpPr>
                <a:cxnSpLocks/>
              </p:cNvCxnSpPr>
              <p:nvPr/>
            </p:nvCxnSpPr>
            <p:spPr>
              <a:xfrm>
                <a:off x="2908300" y="4732865"/>
                <a:ext cx="8804275" cy="0"/>
              </a:xfrm>
              <a:prstGeom prst="line">
                <a:avLst/>
              </a:prstGeom>
              <a:noFill/>
              <a:ln w="6350" cap="flat" cmpd="sng" algn="ctr">
                <a:gradFill>
                  <a:gsLst>
                    <a:gs pos="100000">
                      <a:srgbClr val="14C3FA">
                        <a:alpha val="50000"/>
                      </a:srgbClr>
                    </a:gs>
                    <a:gs pos="0">
                      <a:srgbClr val="14C3FA">
                        <a:alpha val="0"/>
                      </a:srgbClr>
                    </a:gs>
                  </a:gsLst>
                  <a:lin ang="0" scaled="0"/>
                </a:gradFill>
                <a:prstDash val="solid"/>
                <a:miter lim="800000"/>
              </a:ln>
              <a:effectLst/>
            </p:spPr>
          </p:cxnSp>
        </p:grpSp>
      </p:grpSp>
      <p:grpSp>
        <p:nvGrpSpPr>
          <p:cNvPr id="77" name="组合 76">
            <a:extLst>
              <a:ext uri="{FF2B5EF4-FFF2-40B4-BE49-F238E27FC236}">
                <a16:creationId xmlns:a16="http://schemas.microsoft.com/office/drawing/2014/main" id="{37DC7FD6-D6E9-4FFE-A8D6-525DC3385567}"/>
              </a:ext>
            </a:extLst>
          </p:cNvPr>
          <p:cNvGrpSpPr/>
          <p:nvPr/>
        </p:nvGrpSpPr>
        <p:grpSpPr>
          <a:xfrm>
            <a:off x="4016466" y="3909540"/>
            <a:ext cx="6715634" cy="1247954"/>
            <a:chOff x="3938894" y="1444484"/>
            <a:chExt cx="8804275" cy="836513"/>
          </a:xfrm>
        </p:grpSpPr>
        <p:sp>
          <p:nvSpPr>
            <p:cNvPr id="78" name="TextBox 6">
              <a:extLst>
                <a:ext uri="{FF2B5EF4-FFF2-40B4-BE49-F238E27FC236}">
                  <a16:creationId xmlns:a16="http://schemas.microsoft.com/office/drawing/2014/main" id="{9F7D6EF0-7FCF-46D6-9E21-556CB2171C5D}"/>
                </a:ext>
              </a:extLst>
            </p:cNvPr>
            <p:cNvSpPr txBox="1"/>
            <p:nvPr/>
          </p:nvSpPr>
          <p:spPr>
            <a:xfrm>
              <a:off x="3938894" y="1513066"/>
              <a:ext cx="8804275" cy="558798"/>
            </a:xfrm>
            <a:prstGeom prst="rect">
              <a:avLst/>
            </a:prstGeom>
            <a:gradFill>
              <a:gsLst>
                <a:gs pos="0">
                  <a:schemeClr val="accent4">
                    <a:lumMod val="20000"/>
                    <a:lumOff val="80000"/>
                  </a:schemeClr>
                </a:gs>
                <a:gs pos="100000">
                  <a:srgbClr val="DCF3FA">
                    <a:alpha val="0"/>
                  </a:srgbClr>
                </a:gs>
              </a:gsLst>
              <a:lin ang="0" scaled="0"/>
            </a:gradFill>
          </p:spPr>
          <p:txBody>
            <a:bodyPr wrap="square" lIns="180000" tIns="0" rIns="144000" bIns="0" rtlCol="0" anchor="ctr">
              <a:noAutofit/>
            </a:bodyPr>
            <a:lstStyle/>
            <a:p>
              <a:pPr lvl="0">
                <a:defRPr/>
              </a:pPr>
              <a:endParaRPr lang="en-GB" altLang="zh-CN" sz="1600" b="1" kern="0" dirty="0">
                <a:solidFill>
                  <a:srgbClr val="000000"/>
                </a:solidFill>
                <a:latin typeface="楷体" panose="02010609060101010101" pitchFamily="49" charset="-122"/>
                <a:ea typeface="楷体" panose="02010609060101010101" pitchFamily="49" charset="-122"/>
                <a:cs typeface="Arial" panose="020B0604020202020204" pitchFamily="34" charset="0"/>
              </a:endParaRPr>
            </a:p>
            <a:p>
              <a:pPr lvl="0">
                <a:defRPr/>
              </a:pPr>
              <a:r>
                <a:rPr lang="zh-CN" altLang="en-US" sz="1600" b="1" kern="0" dirty="0">
                  <a:solidFill>
                    <a:srgbClr val="000000"/>
                  </a:solidFill>
                  <a:latin typeface="楷体" panose="02010609060101010101" pitchFamily="49" charset="-122"/>
                  <a:ea typeface="楷体" panose="02010609060101010101" pitchFamily="49" charset="-122"/>
                  <a:cs typeface="Arial" panose="020B0604020202020204" pitchFamily="34" charset="0"/>
                </a:rPr>
                <a:t>创新性</a:t>
              </a:r>
              <a:endParaRPr lang="en-GB" altLang="zh-CN" sz="1600" b="1" kern="0" dirty="0">
                <a:solidFill>
                  <a:srgbClr val="000000"/>
                </a:solidFill>
                <a:latin typeface="楷体" panose="02010609060101010101" pitchFamily="49" charset="-122"/>
                <a:ea typeface="楷体" panose="02010609060101010101" pitchFamily="49" charset="-122"/>
                <a:cs typeface="Arial" panose="020B0604020202020204" pitchFamily="34" charset="0"/>
              </a:endParaRPr>
            </a:p>
            <a:p>
              <a:pPr>
                <a:defRPr/>
              </a:pPr>
              <a: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t>新一代维生素</a:t>
              </a:r>
              <a:r>
                <a:rPr lang="en-US" altLang="zh-CN" sz="1600" b="1" dirty="0">
                  <a:solidFill>
                    <a:srgbClr val="3F66E2"/>
                  </a:solidFill>
                  <a:latin typeface="楷体" panose="02010609060101010101" pitchFamily="49" charset="-122"/>
                  <a:ea typeface="楷体" panose="02010609060101010101" pitchFamily="49" charset="-122"/>
                  <a:cs typeface="Arial" panose="020B0604020202020204" pitchFamily="34" charset="0"/>
                </a:rPr>
                <a:t>D3</a:t>
              </a:r>
              <a: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t>衍生物，稳定持久作用于靶器官，促进肠道钙吸收；“双重机制”：抑制骨吸收和增强骨重塑；更优的临床使用价值和管理便利</a:t>
              </a:r>
              <a:endParaRPr lang="en-GB" sz="1600" dirty="0">
                <a:solidFill>
                  <a:schemeClr val="accent6"/>
                </a:solidFill>
                <a:latin typeface="楷体" panose="02010609060101010101" pitchFamily="49" charset="-122"/>
                <a:ea typeface="楷体" panose="02010609060101010101" pitchFamily="49" charset="-122"/>
                <a:cs typeface="Arial" panose="020B0604020202020204" pitchFamily="34" charset="0"/>
              </a:endParaRPr>
            </a:p>
            <a:p>
              <a:pPr lvl="0">
                <a:defRPr/>
              </a:pPr>
              <a:endParaRPr kumimoji="0" lang="en-US" altLang="zh-CN" sz="1600" b="1" i="0" u="none" strike="noStrike" kern="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grpSp>
          <p:nvGrpSpPr>
            <p:cNvPr id="79" name="组合 34">
              <a:extLst>
                <a:ext uri="{FF2B5EF4-FFF2-40B4-BE49-F238E27FC236}">
                  <a16:creationId xmlns:a16="http://schemas.microsoft.com/office/drawing/2014/main" id="{8F54DACB-9163-4043-9BAC-4336F5026C51}"/>
                </a:ext>
              </a:extLst>
            </p:cNvPr>
            <p:cNvGrpSpPr/>
            <p:nvPr/>
          </p:nvGrpSpPr>
          <p:grpSpPr>
            <a:xfrm>
              <a:off x="3938894" y="1444484"/>
              <a:ext cx="8804275" cy="836513"/>
              <a:chOff x="2908300" y="3996265"/>
              <a:chExt cx="8804275" cy="885358"/>
            </a:xfrm>
          </p:grpSpPr>
          <p:cxnSp>
            <p:nvCxnSpPr>
              <p:cNvPr id="80" name="直接连接符 35">
                <a:extLst>
                  <a:ext uri="{FF2B5EF4-FFF2-40B4-BE49-F238E27FC236}">
                    <a16:creationId xmlns:a16="http://schemas.microsoft.com/office/drawing/2014/main" id="{796B5FC7-AC09-433C-A65F-5528FFCD5325}"/>
                  </a:ext>
                </a:extLst>
              </p:cNvPr>
              <p:cNvCxnSpPr>
                <a:cxnSpLocks/>
              </p:cNvCxnSpPr>
              <p:nvPr/>
            </p:nvCxnSpPr>
            <p:spPr>
              <a:xfrm>
                <a:off x="2908300" y="3996265"/>
                <a:ext cx="8804275" cy="0"/>
              </a:xfrm>
              <a:prstGeom prst="line">
                <a:avLst/>
              </a:prstGeom>
              <a:noFill/>
              <a:ln w="6350" cap="flat" cmpd="sng" algn="ctr">
                <a:gradFill>
                  <a:gsLst>
                    <a:gs pos="0">
                      <a:srgbClr val="14C3FA">
                        <a:alpha val="50000"/>
                      </a:srgbClr>
                    </a:gs>
                    <a:gs pos="100000">
                      <a:srgbClr val="14C3FA">
                        <a:alpha val="0"/>
                      </a:srgbClr>
                    </a:gs>
                  </a:gsLst>
                  <a:lin ang="0" scaled="0"/>
                </a:gradFill>
                <a:prstDash val="solid"/>
                <a:miter lim="800000"/>
              </a:ln>
              <a:effectLst/>
            </p:spPr>
          </p:cxnSp>
          <p:cxnSp>
            <p:nvCxnSpPr>
              <p:cNvPr id="81" name="直接连接符 36">
                <a:extLst>
                  <a:ext uri="{FF2B5EF4-FFF2-40B4-BE49-F238E27FC236}">
                    <a16:creationId xmlns:a16="http://schemas.microsoft.com/office/drawing/2014/main" id="{DAF5638A-CDB3-4675-B412-484ECF5B83D8}"/>
                  </a:ext>
                </a:extLst>
              </p:cNvPr>
              <p:cNvCxnSpPr>
                <a:cxnSpLocks/>
              </p:cNvCxnSpPr>
              <p:nvPr/>
            </p:nvCxnSpPr>
            <p:spPr>
              <a:xfrm>
                <a:off x="2908300" y="4881623"/>
                <a:ext cx="8804275" cy="0"/>
              </a:xfrm>
              <a:prstGeom prst="line">
                <a:avLst/>
              </a:prstGeom>
              <a:noFill/>
              <a:ln w="6350" cap="flat" cmpd="sng" algn="ctr">
                <a:gradFill>
                  <a:gsLst>
                    <a:gs pos="100000">
                      <a:srgbClr val="14C3FA">
                        <a:alpha val="50000"/>
                      </a:srgbClr>
                    </a:gs>
                    <a:gs pos="0">
                      <a:srgbClr val="14C3FA">
                        <a:alpha val="0"/>
                      </a:srgbClr>
                    </a:gs>
                  </a:gsLst>
                  <a:lin ang="0" scaled="0"/>
                </a:gradFill>
                <a:prstDash val="solid"/>
                <a:miter lim="800000"/>
              </a:ln>
              <a:effectLst/>
            </p:spPr>
          </p:cxnSp>
        </p:grpSp>
      </p:grpSp>
      <p:grpSp>
        <p:nvGrpSpPr>
          <p:cNvPr id="15" name="组合 14">
            <a:extLst>
              <a:ext uri="{FF2B5EF4-FFF2-40B4-BE49-F238E27FC236}">
                <a16:creationId xmlns:a16="http://schemas.microsoft.com/office/drawing/2014/main" id="{03321F62-441B-4503-8065-13727B27AADE}"/>
              </a:ext>
            </a:extLst>
          </p:cNvPr>
          <p:cNvGrpSpPr/>
          <p:nvPr/>
        </p:nvGrpSpPr>
        <p:grpSpPr>
          <a:xfrm>
            <a:off x="4016466" y="2517768"/>
            <a:ext cx="6715634" cy="1157105"/>
            <a:chOff x="3938894" y="1444484"/>
            <a:chExt cx="8804275" cy="695962"/>
          </a:xfrm>
        </p:grpSpPr>
        <p:sp>
          <p:nvSpPr>
            <p:cNvPr id="63" name="TextBox 6">
              <a:extLst>
                <a:ext uri="{FF2B5EF4-FFF2-40B4-BE49-F238E27FC236}">
                  <a16:creationId xmlns:a16="http://schemas.microsoft.com/office/drawing/2014/main" id="{18383322-E391-4086-B9EE-08EE5550A691}"/>
                </a:ext>
              </a:extLst>
            </p:cNvPr>
            <p:cNvSpPr txBox="1"/>
            <p:nvPr/>
          </p:nvSpPr>
          <p:spPr>
            <a:xfrm>
              <a:off x="3938894" y="1513066"/>
              <a:ext cx="8804275" cy="558798"/>
            </a:xfrm>
            <a:prstGeom prst="rect">
              <a:avLst/>
            </a:prstGeom>
            <a:gradFill>
              <a:gsLst>
                <a:gs pos="0">
                  <a:schemeClr val="accent4">
                    <a:lumMod val="20000"/>
                    <a:lumOff val="80000"/>
                  </a:schemeClr>
                </a:gs>
                <a:gs pos="94000">
                  <a:schemeClr val="bg1"/>
                </a:gs>
              </a:gsLst>
              <a:lin ang="0" scaled="0"/>
            </a:gradFill>
          </p:spPr>
          <p:txBody>
            <a:bodyPr wrap="square" lIns="180000" tIns="0" rIns="144000" bIns="0" rtlCol="0" anchor="ctr">
              <a:noAutofit/>
            </a:bodyPr>
            <a:lstStyle/>
            <a:p>
              <a:pPr lvl="0">
                <a:defRPr/>
              </a:pPr>
              <a:r>
                <a:rPr lang="zh-CN" altLang="en-US" sz="1600" b="1" kern="0" dirty="0">
                  <a:solidFill>
                    <a:srgbClr val="000000"/>
                  </a:solidFill>
                  <a:latin typeface="楷体" panose="02010609060101010101" pitchFamily="49" charset="-122"/>
                  <a:ea typeface="楷体" panose="02010609060101010101" pitchFamily="49" charset="-122"/>
                  <a:cs typeface="Arial" panose="020B0604020202020204" pitchFamily="34" charset="0"/>
                </a:rPr>
                <a:t>有效性</a:t>
              </a:r>
              <a:endParaRPr lang="en-GB" altLang="zh-CN" sz="1600" b="1" kern="0" dirty="0">
                <a:solidFill>
                  <a:srgbClr val="000000"/>
                </a:solidFill>
                <a:latin typeface="楷体" panose="02010609060101010101" pitchFamily="49" charset="-122"/>
                <a:ea typeface="楷体" panose="02010609060101010101" pitchFamily="49" charset="-122"/>
                <a:cs typeface="Arial" panose="020B0604020202020204" pitchFamily="34" charset="0"/>
              </a:endParaRPr>
            </a:p>
            <a:p>
              <a:pPr lvl="0">
                <a:defRPr/>
              </a:pPr>
              <a:r>
                <a:rPr lang="zh-CN" altLang="en-US" sz="1600" b="1" dirty="0">
                  <a:solidFill>
                    <a:srgbClr val="3F66E2"/>
                  </a:solidFill>
                  <a:latin typeface="楷体" panose="02010609060101010101" pitchFamily="49" charset="-122"/>
                  <a:ea typeface="楷体" panose="02010609060101010101" pitchFamily="49" charset="-122"/>
                </a:rPr>
                <a:t>相较于阿法骨化醇，艾地骨化醇可有效提高骨密度，减少骨折发生风险；提高生活质量</a:t>
              </a:r>
              <a:endParaRPr kumimoji="0" lang="en-US" altLang="zh-CN" sz="1600" b="1" i="0" u="none" strike="noStrike" kern="0" cap="none" spc="0" normalizeH="0" baseline="0" noProof="0" dirty="0">
                <a:ln>
                  <a:noFill/>
                </a:ln>
                <a:solidFill>
                  <a:srgbClr val="3F66E2"/>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grpSp>
          <p:nvGrpSpPr>
            <p:cNvPr id="64" name="组合 34">
              <a:extLst>
                <a:ext uri="{FF2B5EF4-FFF2-40B4-BE49-F238E27FC236}">
                  <a16:creationId xmlns:a16="http://schemas.microsoft.com/office/drawing/2014/main" id="{3432D673-8529-435C-9562-3112FCB3FE25}"/>
                </a:ext>
              </a:extLst>
            </p:cNvPr>
            <p:cNvGrpSpPr/>
            <p:nvPr/>
          </p:nvGrpSpPr>
          <p:grpSpPr>
            <a:xfrm>
              <a:off x="3938894" y="1444484"/>
              <a:ext cx="8804275" cy="695962"/>
              <a:chOff x="2908300" y="3996265"/>
              <a:chExt cx="8804275" cy="736600"/>
            </a:xfrm>
          </p:grpSpPr>
          <p:cxnSp>
            <p:nvCxnSpPr>
              <p:cNvPr id="65" name="直接连接符 35">
                <a:extLst>
                  <a:ext uri="{FF2B5EF4-FFF2-40B4-BE49-F238E27FC236}">
                    <a16:creationId xmlns:a16="http://schemas.microsoft.com/office/drawing/2014/main" id="{90E8F3DB-56D2-4F76-A839-D755FFCF4708}"/>
                  </a:ext>
                </a:extLst>
              </p:cNvPr>
              <p:cNvCxnSpPr>
                <a:cxnSpLocks/>
              </p:cNvCxnSpPr>
              <p:nvPr/>
            </p:nvCxnSpPr>
            <p:spPr>
              <a:xfrm>
                <a:off x="2908300" y="3996265"/>
                <a:ext cx="8804275" cy="0"/>
              </a:xfrm>
              <a:prstGeom prst="line">
                <a:avLst/>
              </a:prstGeom>
              <a:noFill/>
              <a:ln w="6350" cap="flat" cmpd="sng" algn="ctr">
                <a:gradFill>
                  <a:gsLst>
                    <a:gs pos="0">
                      <a:srgbClr val="14C3FA">
                        <a:alpha val="50000"/>
                      </a:srgbClr>
                    </a:gs>
                    <a:gs pos="100000">
                      <a:srgbClr val="14C3FA">
                        <a:alpha val="0"/>
                      </a:srgbClr>
                    </a:gs>
                  </a:gsLst>
                  <a:lin ang="0" scaled="0"/>
                </a:gradFill>
                <a:prstDash val="solid"/>
                <a:miter lim="800000"/>
              </a:ln>
              <a:effectLst/>
            </p:spPr>
          </p:cxnSp>
          <p:cxnSp>
            <p:nvCxnSpPr>
              <p:cNvPr id="66" name="直接连接符 36">
                <a:extLst>
                  <a:ext uri="{FF2B5EF4-FFF2-40B4-BE49-F238E27FC236}">
                    <a16:creationId xmlns:a16="http://schemas.microsoft.com/office/drawing/2014/main" id="{334C6165-A1A7-4B98-A828-07E294F36304}"/>
                  </a:ext>
                </a:extLst>
              </p:cNvPr>
              <p:cNvCxnSpPr>
                <a:cxnSpLocks/>
              </p:cNvCxnSpPr>
              <p:nvPr/>
            </p:nvCxnSpPr>
            <p:spPr>
              <a:xfrm>
                <a:off x="2908300" y="4732865"/>
                <a:ext cx="8804275" cy="0"/>
              </a:xfrm>
              <a:prstGeom prst="line">
                <a:avLst/>
              </a:prstGeom>
              <a:noFill/>
              <a:ln w="6350" cap="flat" cmpd="sng" algn="ctr">
                <a:gradFill>
                  <a:gsLst>
                    <a:gs pos="100000">
                      <a:srgbClr val="14C3FA">
                        <a:alpha val="50000"/>
                      </a:srgbClr>
                    </a:gs>
                    <a:gs pos="0">
                      <a:srgbClr val="14C3FA">
                        <a:alpha val="0"/>
                      </a:srgbClr>
                    </a:gs>
                  </a:gsLst>
                  <a:lin ang="0" scaled="0"/>
                </a:gradFill>
                <a:prstDash val="solid"/>
                <a:miter lim="800000"/>
              </a:ln>
              <a:effectLst/>
            </p:spPr>
          </p:cxnSp>
        </p:grpSp>
      </p:grpSp>
      <p:grpSp>
        <p:nvGrpSpPr>
          <p:cNvPr id="67" name="组合 66">
            <a:extLst>
              <a:ext uri="{FF2B5EF4-FFF2-40B4-BE49-F238E27FC236}">
                <a16:creationId xmlns:a16="http://schemas.microsoft.com/office/drawing/2014/main" id="{FAF5710B-F52C-41E9-8822-3CA47CB9119C}"/>
              </a:ext>
            </a:extLst>
          </p:cNvPr>
          <p:cNvGrpSpPr/>
          <p:nvPr/>
        </p:nvGrpSpPr>
        <p:grpSpPr>
          <a:xfrm>
            <a:off x="4016466" y="1045035"/>
            <a:ext cx="6814595" cy="1270982"/>
            <a:chOff x="3938894" y="1444486"/>
            <a:chExt cx="8934014" cy="707837"/>
          </a:xfrm>
        </p:grpSpPr>
        <p:sp>
          <p:nvSpPr>
            <p:cNvPr id="68" name="TextBox 6">
              <a:extLst>
                <a:ext uri="{FF2B5EF4-FFF2-40B4-BE49-F238E27FC236}">
                  <a16:creationId xmlns:a16="http://schemas.microsoft.com/office/drawing/2014/main" id="{9DDDA176-3103-4550-B953-D3723F33B213}"/>
                </a:ext>
              </a:extLst>
            </p:cNvPr>
            <p:cNvSpPr txBox="1"/>
            <p:nvPr/>
          </p:nvSpPr>
          <p:spPr>
            <a:xfrm>
              <a:off x="3938894" y="1513066"/>
              <a:ext cx="8804275" cy="558798"/>
            </a:xfrm>
            <a:prstGeom prst="rect">
              <a:avLst/>
            </a:prstGeom>
            <a:gradFill>
              <a:gsLst>
                <a:gs pos="76000">
                  <a:schemeClr val="bg1"/>
                </a:gs>
                <a:gs pos="0">
                  <a:schemeClr val="accent4">
                    <a:lumMod val="20000"/>
                    <a:lumOff val="80000"/>
                  </a:schemeClr>
                </a:gs>
              </a:gsLst>
              <a:lin ang="0" scaled="0"/>
            </a:gradFill>
          </p:spPr>
          <p:txBody>
            <a:bodyPr wrap="square" lIns="180000" tIns="0" rIns="144000" bIns="0" rtlCol="0" anchor="ctr">
              <a:noAutofit/>
            </a:bodyPr>
            <a:lstStyle/>
            <a:p>
              <a:pPr lvl="0">
                <a:defRPr/>
              </a:pPr>
              <a:r>
                <a:rPr lang="zh-CN" altLang="en-US" sz="1600" b="1" kern="0" dirty="0">
                  <a:solidFill>
                    <a:srgbClr val="000000"/>
                  </a:solidFill>
                  <a:latin typeface="楷体" panose="02010609060101010101" pitchFamily="49" charset="-122"/>
                  <a:ea typeface="楷体" panose="02010609060101010101" pitchFamily="49" charset="-122"/>
                  <a:cs typeface="Arial" panose="020B0604020202020204" pitchFamily="34" charset="0"/>
                </a:rPr>
                <a:t>安全性</a:t>
              </a:r>
              <a:endParaRPr lang="en-US" altLang="zh-CN" sz="1600" b="1" kern="0" dirty="0">
                <a:solidFill>
                  <a:srgbClr val="000000"/>
                </a:solidFill>
                <a:latin typeface="楷体" panose="02010609060101010101" pitchFamily="49" charset="-122"/>
                <a:ea typeface="楷体" panose="02010609060101010101" pitchFamily="49" charset="-122"/>
                <a:cs typeface="Arial" panose="020B0604020202020204" pitchFamily="34" charset="0"/>
              </a:endParaRPr>
            </a:p>
            <a:p>
              <a:pPr lvl="0">
                <a:defRPr/>
              </a:pPr>
              <a:r>
                <a:rPr lang="zh-CN" altLang="en-US" sz="1600" b="1" dirty="0">
                  <a:solidFill>
                    <a:srgbClr val="3F66E2"/>
                  </a:solidFill>
                  <a:latin typeface="楷体" panose="02010609060101010101" pitchFamily="49" charset="-122"/>
                  <a:ea typeface="楷体" panose="02010609060101010101" pitchFamily="49" charset="-122"/>
                </a:rPr>
                <a:t>艾地骨化醇组和阿法骨化醇组的不良反应发生率没有显著差异，且具有较明确安全性特征</a:t>
              </a:r>
              <a:endParaRPr kumimoji="0" lang="en-US" altLang="zh-CN" sz="1600" b="1" i="0" u="none" strike="noStrike" kern="0" cap="none" spc="0" normalizeH="0" baseline="0" noProof="0" dirty="0">
                <a:ln>
                  <a:noFill/>
                </a:ln>
                <a:solidFill>
                  <a:srgbClr val="3F66E2"/>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grpSp>
          <p:nvGrpSpPr>
            <p:cNvPr id="69" name="组合 34">
              <a:extLst>
                <a:ext uri="{FF2B5EF4-FFF2-40B4-BE49-F238E27FC236}">
                  <a16:creationId xmlns:a16="http://schemas.microsoft.com/office/drawing/2014/main" id="{A674B423-D9E3-42FD-9D64-137E76CD3775}"/>
                </a:ext>
              </a:extLst>
            </p:cNvPr>
            <p:cNvGrpSpPr/>
            <p:nvPr/>
          </p:nvGrpSpPr>
          <p:grpSpPr>
            <a:xfrm>
              <a:off x="3938894" y="1444486"/>
              <a:ext cx="8934014" cy="707837"/>
              <a:chOff x="2908300" y="3996265"/>
              <a:chExt cx="8934014" cy="749168"/>
            </a:xfrm>
          </p:grpSpPr>
          <p:cxnSp>
            <p:nvCxnSpPr>
              <p:cNvPr id="70" name="直接连接符 35">
                <a:extLst>
                  <a:ext uri="{FF2B5EF4-FFF2-40B4-BE49-F238E27FC236}">
                    <a16:creationId xmlns:a16="http://schemas.microsoft.com/office/drawing/2014/main" id="{7270A08B-26F0-4A0B-A93B-20E1538ED477}"/>
                  </a:ext>
                </a:extLst>
              </p:cNvPr>
              <p:cNvCxnSpPr>
                <a:cxnSpLocks/>
              </p:cNvCxnSpPr>
              <p:nvPr/>
            </p:nvCxnSpPr>
            <p:spPr>
              <a:xfrm>
                <a:off x="2908300" y="3996265"/>
                <a:ext cx="8804275" cy="0"/>
              </a:xfrm>
              <a:prstGeom prst="line">
                <a:avLst/>
              </a:prstGeom>
              <a:noFill/>
              <a:ln w="6350" cap="flat" cmpd="sng" algn="ctr">
                <a:gradFill>
                  <a:gsLst>
                    <a:gs pos="0">
                      <a:srgbClr val="14C3FA">
                        <a:alpha val="50000"/>
                      </a:srgbClr>
                    </a:gs>
                    <a:gs pos="100000">
                      <a:srgbClr val="14C3FA">
                        <a:alpha val="0"/>
                      </a:srgbClr>
                    </a:gs>
                  </a:gsLst>
                  <a:lin ang="0" scaled="0"/>
                </a:gradFill>
                <a:prstDash val="solid"/>
                <a:miter lim="800000"/>
              </a:ln>
              <a:effectLst/>
            </p:spPr>
          </p:cxnSp>
          <p:cxnSp>
            <p:nvCxnSpPr>
              <p:cNvPr id="71" name="直接连接符 36">
                <a:extLst>
                  <a:ext uri="{FF2B5EF4-FFF2-40B4-BE49-F238E27FC236}">
                    <a16:creationId xmlns:a16="http://schemas.microsoft.com/office/drawing/2014/main" id="{71E07BB2-F3D9-4630-A373-05C489BABED3}"/>
                  </a:ext>
                </a:extLst>
              </p:cNvPr>
              <p:cNvCxnSpPr>
                <a:cxnSpLocks/>
              </p:cNvCxnSpPr>
              <p:nvPr/>
            </p:nvCxnSpPr>
            <p:spPr>
              <a:xfrm>
                <a:off x="3038039" y="4745433"/>
                <a:ext cx="8804275" cy="0"/>
              </a:xfrm>
              <a:prstGeom prst="line">
                <a:avLst/>
              </a:prstGeom>
              <a:noFill/>
              <a:ln w="6350" cap="flat" cmpd="sng" algn="ctr">
                <a:gradFill>
                  <a:gsLst>
                    <a:gs pos="100000">
                      <a:srgbClr val="14C3FA">
                        <a:alpha val="50000"/>
                      </a:srgbClr>
                    </a:gs>
                    <a:gs pos="0">
                      <a:srgbClr val="14C3FA">
                        <a:alpha val="0"/>
                      </a:srgbClr>
                    </a:gs>
                  </a:gsLst>
                  <a:lin ang="0" scaled="0"/>
                </a:gradFill>
                <a:prstDash val="solid"/>
                <a:miter lim="800000"/>
              </a:ln>
              <a:effectLst/>
            </p:spPr>
          </p:cxnSp>
        </p:grpSp>
      </p:grpSp>
      <p:pic>
        <p:nvPicPr>
          <p:cNvPr id="34" name="图片 33">
            <a:extLst>
              <a:ext uri="{FF2B5EF4-FFF2-40B4-BE49-F238E27FC236}">
                <a16:creationId xmlns:a16="http://schemas.microsoft.com/office/drawing/2014/main" id="{F57A0ABC-3E6B-4DBA-B7C5-44E02CEAD322}"/>
              </a:ext>
            </a:extLst>
          </p:cNvPr>
          <p:cNvPicPr>
            <a:picLocks noChangeAspect="1"/>
          </p:cNvPicPr>
          <p:nvPr/>
        </p:nvPicPr>
        <p:blipFill>
          <a:blip r:embed="rId2"/>
          <a:stretch>
            <a:fillRect/>
          </a:stretch>
        </p:blipFill>
        <p:spPr>
          <a:xfrm>
            <a:off x="483675" y="1343350"/>
            <a:ext cx="3240000" cy="3220223"/>
          </a:xfrm>
          <a:prstGeom prst="rect">
            <a:avLst/>
          </a:prstGeom>
        </p:spPr>
      </p:pic>
      <p:sp>
        <p:nvSpPr>
          <p:cNvPr id="2" name="矩形 1">
            <a:extLst>
              <a:ext uri="{FF2B5EF4-FFF2-40B4-BE49-F238E27FC236}">
                <a16:creationId xmlns:a16="http://schemas.microsoft.com/office/drawing/2014/main" id="{7EF64AF2-6482-48A6-967A-1246D16D4501}"/>
              </a:ext>
            </a:extLst>
          </p:cNvPr>
          <p:cNvSpPr/>
          <p:nvPr/>
        </p:nvSpPr>
        <p:spPr>
          <a:xfrm>
            <a:off x="753767" y="446687"/>
            <a:ext cx="6647974" cy="523220"/>
          </a:xfrm>
          <a:prstGeom prst="rect">
            <a:avLst/>
          </a:prstGeom>
        </p:spPr>
        <p:txBody>
          <a:bodyPr wrap="none">
            <a:spAutoFit/>
          </a:bodyPr>
          <a:lstStyle/>
          <a:p>
            <a:r>
              <a:rPr lang="zh-CN" altLang="en-US" sz="2800" b="1" dirty="0">
                <a:latin typeface="楷体" panose="02010609060101010101" pitchFamily="49" charset="-122"/>
                <a:ea typeface="楷体" panose="02010609060101010101" pitchFamily="49" charset="-122"/>
              </a:rPr>
              <a:t>艾地骨化醇是新一代活性维生素</a:t>
            </a:r>
            <a:r>
              <a:rPr lang="en-GB" altLang="zh-CN" sz="2800" b="1" dirty="0">
                <a:latin typeface="楷体" panose="02010609060101010101" pitchFamily="49" charset="-122"/>
                <a:ea typeface="楷体" panose="02010609060101010101" pitchFamily="49" charset="-122"/>
              </a:rPr>
              <a:t>D</a:t>
            </a:r>
            <a:r>
              <a:rPr lang="en-US" altLang="zh-CN" sz="2800" b="1" dirty="0">
                <a:latin typeface="楷体" panose="02010609060101010101" pitchFamily="49" charset="-122"/>
                <a:ea typeface="楷体" panose="02010609060101010101" pitchFamily="49" charset="-122"/>
              </a:rPr>
              <a:t>3</a:t>
            </a:r>
            <a:r>
              <a:rPr lang="zh-CN" altLang="en-US" sz="2800" b="1" dirty="0">
                <a:latin typeface="楷体" panose="02010609060101010101" pitchFamily="49" charset="-122"/>
                <a:ea typeface="楷体" panose="02010609060101010101" pitchFamily="49" charset="-122"/>
              </a:rPr>
              <a:t>衍生物</a:t>
            </a:r>
            <a:endParaRPr lang="en-GB" sz="28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96617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ïṧḻïḋe">
            <a:extLst>
              <a:ext uri="{FF2B5EF4-FFF2-40B4-BE49-F238E27FC236}">
                <a16:creationId xmlns:a16="http://schemas.microsoft.com/office/drawing/2014/main" id="{A8961C6D-A57C-46C3-AE8D-E746D275CED4}"/>
              </a:ext>
            </a:extLst>
          </p:cNvPr>
          <p:cNvSpPr/>
          <p:nvPr/>
        </p:nvSpPr>
        <p:spPr>
          <a:xfrm>
            <a:off x="3884537" y="2308354"/>
            <a:ext cx="3841839" cy="3230152"/>
          </a:xfrm>
          <a:prstGeom prst="rect">
            <a:avLst/>
          </a:prstGeom>
          <a:solidFill>
            <a:srgbClr val="3F66E2">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1"/>
          <a:lstStyle/>
          <a:p>
            <a:r>
              <a:rPr kumimoji="1" lang="en-US" altLang="zh-CN" sz="1100">
                <a:solidFill>
                  <a:schemeClr val="tx1"/>
                </a:solidFill>
              </a:rPr>
              <a:t>v</a:t>
            </a:r>
            <a:endParaRPr kumimoji="1" lang="en-US" altLang="zh-CN" sz="1100" dirty="0">
              <a:solidFill>
                <a:schemeClr val="tx1"/>
              </a:solidFill>
            </a:endParaRPr>
          </a:p>
        </p:txBody>
      </p:sp>
      <p:sp>
        <p:nvSpPr>
          <p:cNvPr id="3" name="标题 2">
            <a:extLst>
              <a:ext uri="{FF2B5EF4-FFF2-40B4-BE49-F238E27FC236}">
                <a16:creationId xmlns:a16="http://schemas.microsoft.com/office/drawing/2014/main" id="{20321D30-5B27-49A0-91D5-BB5C7E42A2A4}"/>
              </a:ext>
            </a:extLst>
          </p:cNvPr>
          <p:cNvSpPr>
            <a:spLocks noGrp="1"/>
          </p:cNvSpPr>
          <p:nvPr>
            <p:ph type="title"/>
          </p:nvPr>
        </p:nvSpPr>
        <p:spPr/>
        <p:txBody>
          <a:bodyPr/>
          <a:lstStyle/>
          <a:p>
            <a:r>
              <a:rPr lang="zh-CN" altLang="en-US" sz="2800" dirty="0">
                <a:latin typeface="楷体" panose="02010609060101010101" pitchFamily="49" charset="-122"/>
                <a:ea typeface="楷体" panose="02010609060101010101" pitchFamily="49" charset="-122"/>
              </a:rPr>
              <a:t>在中国和日本完成的</a:t>
            </a:r>
            <a:r>
              <a:rPr lang="en-US" altLang="zh-CN" sz="2800" dirty="0">
                <a:latin typeface="楷体" panose="02010609060101010101" pitchFamily="49" charset="-122"/>
                <a:ea typeface="楷体" panose="02010609060101010101" pitchFamily="49" charset="-122"/>
              </a:rPr>
              <a:t>Ⅲ</a:t>
            </a:r>
            <a:r>
              <a:rPr lang="zh-CN" altLang="en-US" sz="2800" dirty="0">
                <a:latin typeface="楷体" panose="02010609060101010101" pitchFamily="49" charset="-122"/>
                <a:ea typeface="楷体" panose="02010609060101010101" pitchFamily="49" charset="-122"/>
              </a:rPr>
              <a:t>期临床试验结果显示，艾地骨化醇组和阿法骨化醇组的不良反应发生率没有显著差异</a:t>
            </a:r>
            <a:endParaRPr lang="en-GB" sz="2800" dirty="0"/>
          </a:p>
        </p:txBody>
      </p:sp>
      <p:sp>
        <p:nvSpPr>
          <p:cNvPr id="4" name="矩形 3">
            <a:extLst>
              <a:ext uri="{FF2B5EF4-FFF2-40B4-BE49-F238E27FC236}">
                <a16:creationId xmlns:a16="http://schemas.microsoft.com/office/drawing/2014/main" id="{55AE2010-279D-45A3-ADCB-D44A3E2FC2EF}"/>
              </a:ext>
            </a:extLst>
          </p:cNvPr>
          <p:cNvSpPr/>
          <p:nvPr/>
        </p:nvSpPr>
        <p:spPr>
          <a:xfrm>
            <a:off x="0" y="-11863"/>
            <a:ext cx="1536476" cy="306888"/>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安全性</a:t>
            </a:r>
          </a:p>
        </p:txBody>
      </p:sp>
      <p:sp>
        <p:nvSpPr>
          <p:cNvPr id="6" name="矩形 5">
            <a:extLst>
              <a:ext uri="{FF2B5EF4-FFF2-40B4-BE49-F238E27FC236}">
                <a16:creationId xmlns:a16="http://schemas.microsoft.com/office/drawing/2014/main" id="{4C875E25-9A30-4811-8199-599AB9B42D32}"/>
              </a:ext>
            </a:extLst>
          </p:cNvPr>
          <p:cNvSpPr/>
          <p:nvPr/>
        </p:nvSpPr>
        <p:spPr>
          <a:xfrm>
            <a:off x="3945797" y="2493989"/>
            <a:ext cx="3792310" cy="1169551"/>
          </a:xfrm>
          <a:prstGeom prst="rect">
            <a:avLst/>
          </a:prstGeom>
        </p:spPr>
        <p:txBody>
          <a:bodyPr wrap="square">
            <a:spAutoFit/>
          </a:bodyPr>
          <a:lstStyle/>
          <a:p>
            <a:r>
              <a:rPr lang="zh-CN" altLang="en-US" sz="1400" b="1" dirty="0">
                <a:latin typeface="楷体" panose="02010609060101010101" pitchFamily="49" charset="-122"/>
                <a:ea typeface="楷体" panose="02010609060101010101" pitchFamily="49" charset="-122"/>
              </a:rPr>
              <a:t>中国</a:t>
            </a:r>
            <a:r>
              <a:rPr lang="en-US" altLang="zh-CN" sz="1400" b="1" dirty="0">
                <a:latin typeface="楷体" panose="02010609060101010101" pitchFamily="49" charset="-122"/>
                <a:ea typeface="楷体" panose="02010609060101010101" pitchFamily="49" charset="-122"/>
              </a:rPr>
              <a:t>Ⅲ</a:t>
            </a:r>
            <a:r>
              <a:rPr lang="zh-CN" altLang="en-US" sz="1400" b="1" dirty="0">
                <a:latin typeface="楷体" panose="02010609060101010101" pitchFamily="49" charset="-122"/>
                <a:ea typeface="楷体" panose="02010609060101010101" pitchFamily="49" charset="-122"/>
              </a:rPr>
              <a:t>期临床试验</a:t>
            </a:r>
            <a:r>
              <a:rPr lang="en-US" altLang="zh-CN" sz="1400" b="1" baseline="30000" dirty="0">
                <a:latin typeface="楷体" panose="02010609060101010101" pitchFamily="49" charset="-122"/>
                <a:ea typeface="楷体" panose="02010609060101010101" pitchFamily="49" charset="-122"/>
              </a:rPr>
              <a:t>2</a:t>
            </a:r>
            <a:r>
              <a:rPr lang="zh-CN" altLang="en-US" sz="1400" b="1" dirty="0">
                <a:latin typeface="楷体" panose="02010609060101010101" pitchFamily="49" charset="-122"/>
                <a:ea typeface="楷体" panose="02010609060101010101" pitchFamily="49" charset="-122"/>
              </a:rPr>
              <a:t>结果显示：与阿法骨化醇相比，</a:t>
            </a:r>
            <a:r>
              <a:rPr lang="zh-CN" altLang="en-US" sz="1400" dirty="0">
                <a:solidFill>
                  <a:schemeClr val="accent6"/>
                </a:solidFill>
                <a:latin typeface="楷体" panose="02010609060101010101" pitchFamily="49" charset="-122"/>
                <a:ea typeface="楷体" panose="02010609060101010101" pitchFamily="49" charset="-122"/>
              </a:rPr>
              <a:t>艾地骨化醇组的血、尿钙升高发生率均相对较低</a:t>
            </a:r>
            <a:r>
              <a:rPr lang="zh-CN" altLang="en-US" sz="1400" dirty="0">
                <a:latin typeface="楷体" panose="02010609060101010101" pitchFamily="49" charset="-122"/>
                <a:ea typeface="楷体" panose="02010609060101010101" pitchFamily="49" charset="-122"/>
              </a:rPr>
              <a:t>。</a:t>
            </a:r>
            <a:r>
              <a:rPr lang="zh-CN" altLang="en-US" sz="1400" dirty="0">
                <a:solidFill>
                  <a:schemeClr val="accent6"/>
                </a:solidFill>
                <a:latin typeface="楷体" panose="02010609060101010101" pitchFamily="49" charset="-122"/>
                <a:ea typeface="楷体" panose="02010609060101010101" pitchFamily="49" charset="-122"/>
              </a:rPr>
              <a:t>两组之间的不良反应发生率以及发生的不良反应类型均相似。</a:t>
            </a:r>
            <a:endParaRPr lang="en-GB" altLang="zh-CN" sz="1400" dirty="0">
              <a:solidFill>
                <a:schemeClr val="accent6"/>
              </a:solidFill>
              <a:latin typeface="楷体" panose="02010609060101010101" pitchFamily="49" charset="-122"/>
              <a:ea typeface="楷体" panose="02010609060101010101" pitchFamily="49" charset="-122"/>
            </a:endParaRPr>
          </a:p>
          <a:p>
            <a:endParaRPr lang="zh-CN" altLang="en-US" sz="1400" b="1" dirty="0">
              <a:latin typeface="楷体" panose="02010609060101010101" pitchFamily="49" charset="-122"/>
              <a:ea typeface="楷体" panose="02010609060101010101" pitchFamily="49" charset="-122"/>
            </a:endParaRPr>
          </a:p>
        </p:txBody>
      </p:sp>
      <p:sp>
        <p:nvSpPr>
          <p:cNvPr id="7" name="Rectangle 78">
            <a:extLst>
              <a:ext uri="{FF2B5EF4-FFF2-40B4-BE49-F238E27FC236}">
                <a16:creationId xmlns:a16="http://schemas.microsoft.com/office/drawing/2014/main" id="{EF46CD85-D667-4F52-82A3-A9542A91E055}"/>
              </a:ext>
            </a:extLst>
          </p:cNvPr>
          <p:cNvSpPr/>
          <p:nvPr/>
        </p:nvSpPr>
        <p:spPr>
          <a:xfrm>
            <a:off x="372838" y="2320439"/>
            <a:ext cx="3458000" cy="3230152"/>
          </a:xfrm>
          <a:prstGeom prst="rect">
            <a:avLst/>
          </a:prstGeom>
          <a:noFill/>
          <a:ln w="9525" cap="rnd" cmpd="sng" algn="ctr">
            <a:solidFill>
              <a:schemeClr val="accent1"/>
            </a:solidFill>
            <a:prstDash val="solid"/>
            <a:round/>
            <a:tailEnd type="triangle" w="lg" len="lg"/>
          </a:ln>
          <a:effectLst/>
        </p:spPr>
        <p:txBody>
          <a:bodyPr rtlCol="0" anchor="ctr"/>
          <a:lstStyle/>
          <a:p>
            <a:pPr defTabSz="914126"/>
            <a:r>
              <a:rPr lang="zh-CN" altLang="en-US" sz="1200" b="1" kern="0" dirty="0">
                <a:solidFill>
                  <a:srgbClr val="2B3A42"/>
                </a:solidFill>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rPr>
              <a:t>药品说明书</a:t>
            </a:r>
            <a:r>
              <a:rPr lang="en-US" altLang="zh-CN" sz="1200" b="1" kern="0" baseline="30000" dirty="0">
                <a:solidFill>
                  <a:srgbClr val="2B3A42"/>
                </a:solidFill>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rPr>
              <a:t>1</a:t>
            </a:r>
            <a:r>
              <a:rPr lang="zh-CN" altLang="en-US" sz="1200" b="1" kern="0" dirty="0">
                <a:solidFill>
                  <a:srgbClr val="2B3A42"/>
                </a:solidFill>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rPr>
              <a:t>收载的安全性信息</a:t>
            </a:r>
            <a:endParaRPr lang="en-GB" altLang="zh-CN" sz="1200" b="1" kern="0" dirty="0">
              <a:solidFill>
                <a:srgbClr val="2B3A42"/>
              </a:solidFill>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endParaRPr>
          </a:p>
          <a:p>
            <a:pPr defTabSz="914126"/>
            <a:endParaRPr lang="zh-CN" altLang="en-US" sz="1200" b="1" kern="0" dirty="0">
              <a:solidFill>
                <a:srgbClr val="2B3A42"/>
              </a:solidFill>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endParaRPr>
          </a:p>
          <a:p>
            <a:pPr algn="just"/>
            <a:r>
              <a:rPr lang="en-US" altLang="zh-CN" sz="1200" b="1" dirty="0">
                <a:solidFill>
                  <a:srgbClr val="77933C"/>
                </a:solidFill>
                <a:latin typeface="楷体" panose="02010609060101010101" pitchFamily="49" charset="-122"/>
                <a:ea typeface="楷体" panose="02010609060101010101" pitchFamily="49" charset="-122"/>
                <a:cs typeface="+mn-ea"/>
                <a:sym typeface="+mn-lt"/>
              </a:rPr>
              <a:t>【</a:t>
            </a:r>
            <a:r>
              <a:rPr lang="zh-CN" altLang="en-US" sz="1200" b="1" dirty="0">
                <a:solidFill>
                  <a:srgbClr val="77933C"/>
                </a:solidFill>
                <a:latin typeface="楷体" panose="02010609060101010101" pitchFamily="49" charset="-122"/>
                <a:ea typeface="楷体" panose="02010609060101010101" pitchFamily="49" charset="-122"/>
                <a:cs typeface="+mn-ea"/>
                <a:sym typeface="+mn-lt"/>
              </a:rPr>
              <a:t>总不良反应</a:t>
            </a:r>
            <a:r>
              <a:rPr lang="en-US" altLang="zh-CN" sz="1200" b="1" dirty="0">
                <a:solidFill>
                  <a:srgbClr val="77933C"/>
                </a:solidFill>
                <a:latin typeface="楷体" panose="02010609060101010101" pitchFamily="49" charset="-122"/>
                <a:ea typeface="楷体" panose="02010609060101010101" pitchFamily="49" charset="-122"/>
                <a:cs typeface="+mn-ea"/>
                <a:sym typeface="+mn-lt"/>
              </a:rPr>
              <a:t>】</a:t>
            </a:r>
          </a:p>
          <a:p>
            <a:pPr marL="360045" indent="-144145" algn="just">
              <a:buFont typeface="Arial" panose="020B0604020202020204" pitchFamily="34" charset="0"/>
              <a:buChar char="•"/>
            </a:pPr>
            <a:r>
              <a:rPr lang="zh-CN" altLang="zh-CN" sz="1200" dirty="0">
                <a:latin typeface="楷体" panose="02010609060101010101" pitchFamily="49" charset="-122"/>
                <a:ea typeface="楷体" panose="02010609060101010101" pitchFamily="49" charset="-122"/>
                <a:cs typeface="+mn-ea"/>
                <a:sym typeface="+mn-lt"/>
              </a:rPr>
              <a:t>本品在日本完成的临床试验中，安全性评价对象</a:t>
            </a:r>
            <a:r>
              <a:rPr lang="en-US" altLang="zh-CN" sz="1200" dirty="0">
                <a:latin typeface="楷体" panose="02010609060101010101" pitchFamily="49" charset="-122"/>
                <a:ea typeface="楷体" panose="02010609060101010101" pitchFamily="49" charset="-122"/>
                <a:cs typeface="+mn-ea"/>
                <a:sym typeface="+mn-lt"/>
              </a:rPr>
              <a:t>802</a:t>
            </a:r>
            <a:r>
              <a:rPr lang="zh-CN" altLang="zh-CN" sz="1200" dirty="0">
                <a:latin typeface="楷体" panose="02010609060101010101" pitchFamily="49" charset="-122"/>
                <a:ea typeface="楷体" panose="02010609060101010101" pitchFamily="49" charset="-122"/>
                <a:cs typeface="+mn-ea"/>
                <a:sym typeface="+mn-lt"/>
              </a:rPr>
              <a:t>例中，出现</a:t>
            </a:r>
            <a:r>
              <a:rPr lang="en-US" altLang="zh-CN" sz="1200" dirty="0">
                <a:latin typeface="楷体" panose="02010609060101010101" pitchFamily="49" charset="-122"/>
                <a:ea typeface="楷体" panose="02010609060101010101" pitchFamily="49" charset="-122"/>
                <a:cs typeface="+mn-ea"/>
                <a:sym typeface="+mn-lt"/>
              </a:rPr>
              <a:t>309</a:t>
            </a:r>
            <a:r>
              <a:rPr lang="zh-CN" altLang="zh-CN" sz="1200" dirty="0">
                <a:latin typeface="楷体" panose="02010609060101010101" pitchFamily="49" charset="-122"/>
                <a:ea typeface="楷体" panose="02010609060101010101" pitchFamily="49" charset="-122"/>
                <a:cs typeface="+mn-ea"/>
                <a:sym typeface="+mn-lt"/>
              </a:rPr>
              <a:t>例（</a:t>
            </a:r>
            <a:r>
              <a:rPr lang="en-US" altLang="zh-CN" b="1" dirty="0">
                <a:solidFill>
                  <a:srgbClr val="77933C"/>
                </a:solidFill>
                <a:latin typeface="楷体" panose="02010609060101010101" pitchFamily="49" charset="-122"/>
                <a:ea typeface="楷体" panose="02010609060101010101" pitchFamily="49" charset="-122"/>
                <a:cs typeface="+mn-ea"/>
                <a:sym typeface="+mn-lt"/>
              </a:rPr>
              <a:t>38.5</a:t>
            </a:r>
            <a:r>
              <a:rPr lang="en-US" altLang="zh-CN" sz="1200" b="1" dirty="0">
                <a:solidFill>
                  <a:srgbClr val="77933C"/>
                </a:solidFill>
                <a:latin typeface="楷体" panose="02010609060101010101" pitchFamily="49" charset="-122"/>
                <a:ea typeface="楷体" panose="02010609060101010101" pitchFamily="49" charset="-122"/>
                <a:cs typeface="+mn-ea"/>
                <a:sym typeface="+mn-lt"/>
              </a:rPr>
              <a:t>%</a:t>
            </a:r>
            <a:r>
              <a:rPr lang="zh-CN" altLang="en-US" sz="1200" dirty="0">
                <a:latin typeface="楷体" panose="02010609060101010101" pitchFamily="49" charset="-122"/>
                <a:ea typeface="楷体" panose="02010609060101010101" pitchFamily="49" charset="-122"/>
                <a:cs typeface="+mn-ea"/>
                <a:sym typeface="+mn-lt"/>
              </a:rPr>
              <a:t>）</a:t>
            </a:r>
            <a:r>
              <a:rPr lang="en-US" altLang="zh-CN" sz="1200" dirty="0">
                <a:latin typeface="楷体" panose="02010609060101010101" pitchFamily="49" charset="-122"/>
                <a:ea typeface="楷体" panose="02010609060101010101" pitchFamily="49" charset="-122"/>
                <a:cs typeface="+mn-ea"/>
                <a:sym typeface="+mn-lt"/>
              </a:rPr>
              <a:t>456</a:t>
            </a:r>
            <a:r>
              <a:rPr lang="zh-CN" altLang="en-US" sz="1200" dirty="0">
                <a:latin typeface="楷体" panose="02010609060101010101" pitchFamily="49" charset="-122"/>
                <a:ea typeface="楷体" panose="02010609060101010101" pitchFamily="49" charset="-122"/>
                <a:cs typeface="+mn-ea"/>
                <a:sym typeface="+mn-lt"/>
              </a:rPr>
              <a:t>件</a:t>
            </a:r>
            <a:r>
              <a:rPr lang="zh-CN" altLang="zh-CN" sz="1200" dirty="0">
                <a:latin typeface="楷体" panose="02010609060101010101" pitchFamily="49" charset="-122"/>
                <a:ea typeface="楷体" panose="02010609060101010101" pitchFamily="49" charset="-122"/>
                <a:cs typeface="+mn-ea"/>
                <a:sym typeface="+mn-lt"/>
              </a:rPr>
              <a:t>不良反应</a:t>
            </a:r>
            <a:endParaRPr lang="en-US" altLang="zh-CN" sz="1200" dirty="0">
              <a:latin typeface="楷体" panose="02010609060101010101" pitchFamily="49" charset="-122"/>
              <a:ea typeface="楷体" panose="02010609060101010101" pitchFamily="49" charset="-122"/>
              <a:cs typeface="+mn-ea"/>
              <a:sym typeface="+mn-lt"/>
            </a:endParaRPr>
          </a:p>
          <a:p>
            <a:pPr algn="just"/>
            <a:r>
              <a:rPr lang="en-US" altLang="zh-CN" sz="1200" b="1" dirty="0">
                <a:solidFill>
                  <a:srgbClr val="77933C"/>
                </a:solidFill>
                <a:latin typeface="楷体" panose="02010609060101010101" pitchFamily="49" charset="-122"/>
                <a:ea typeface="楷体" panose="02010609060101010101" pitchFamily="49" charset="-122"/>
                <a:cs typeface="+mn-ea"/>
                <a:sym typeface="+mn-lt"/>
              </a:rPr>
              <a:t>【</a:t>
            </a:r>
            <a:r>
              <a:rPr lang="zh-CN" altLang="zh-CN" sz="1200" b="1" dirty="0">
                <a:solidFill>
                  <a:srgbClr val="77933C"/>
                </a:solidFill>
                <a:latin typeface="楷体" panose="02010609060101010101" pitchFamily="49" charset="-122"/>
                <a:ea typeface="楷体" panose="02010609060101010101" pitchFamily="49" charset="-122"/>
                <a:cs typeface="+mn-ea"/>
                <a:sym typeface="+mn-lt"/>
              </a:rPr>
              <a:t>主要不良反应</a:t>
            </a:r>
            <a:r>
              <a:rPr lang="en-US" altLang="zh-CN" sz="1200" b="1" dirty="0">
                <a:solidFill>
                  <a:srgbClr val="77933C"/>
                </a:solidFill>
                <a:latin typeface="楷体" panose="02010609060101010101" pitchFamily="49" charset="-122"/>
                <a:ea typeface="楷体" panose="02010609060101010101" pitchFamily="49" charset="-122"/>
                <a:cs typeface="+mn-ea"/>
                <a:sym typeface="+mn-lt"/>
              </a:rPr>
              <a:t>】</a:t>
            </a:r>
          </a:p>
          <a:p>
            <a:pPr marL="360045" indent="-144145" algn="just">
              <a:buFont typeface="Arial" panose="020B0604020202020204" pitchFamily="34" charset="0"/>
              <a:buChar char="•"/>
            </a:pPr>
            <a:r>
              <a:rPr lang="zh-CN" altLang="zh-CN" sz="1200" dirty="0">
                <a:latin typeface="楷体" panose="02010609060101010101" pitchFamily="49" charset="-122"/>
                <a:ea typeface="楷体" panose="02010609060101010101" pitchFamily="49" charset="-122"/>
                <a:cs typeface="+mn-ea"/>
                <a:sym typeface="+mn-lt"/>
              </a:rPr>
              <a:t>尿钙上升</a:t>
            </a:r>
            <a:r>
              <a:rPr lang="en-US" altLang="zh-CN" sz="1200" dirty="0">
                <a:latin typeface="楷体" panose="02010609060101010101" pitchFamily="49" charset="-122"/>
                <a:ea typeface="楷体" panose="02010609060101010101" pitchFamily="49" charset="-122"/>
                <a:cs typeface="+mn-ea"/>
                <a:sym typeface="+mn-lt"/>
              </a:rPr>
              <a:t>163</a:t>
            </a:r>
            <a:r>
              <a:rPr lang="zh-CN" altLang="en-US" sz="1200" dirty="0">
                <a:latin typeface="楷体" panose="02010609060101010101" pitchFamily="49" charset="-122"/>
                <a:ea typeface="楷体" panose="02010609060101010101" pitchFamily="49" charset="-122"/>
                <a:cs typeface="+mn-ea"/>
                <a:sym typeface="+mn-lt"/>
              </a:rPr>
              <a:t>件</a:t>
            </a:r>
            <a:r>
              <a:rPr lang="zh-CN" altLang="zh-CN" sz="1200" dirty="0">
                <a:latin typeface="楷体" panose="02010609060101010101" pitchFamily="49" charset="-122"/>
                <a:ea typeface="楷体" panose="02010609060101010101" pitchFamily="49" charset="-122"/>
                <a:cs typeface="+mn-ea"/>
                <a:sym typeface="+mn-lt"/>
              </a:rPr>
              <a:t>（</a:t>
            </a:r>
            <a:r>
              <a:rPr lang="en-US" altLang="zh-CN" sz="1200" dirty="0">
                <a:latin typeface="楷体" panose="02010609060101010101" pitchFamily="49" charset="-122"/>
                <a:ea typeface="楷体" panose="02010609060101010101" pitchFamily="49" charset="-122"/>
                <a:cs typeface="+mn-ea"/>
                <a:sym typeface="+mn-lt"/>
              </a:rPr>
              <a:t>20.3%</a:t>
            </a:r>
            <a:r>
              <a:rPr lang="zh-CN" altLang="zh-CN" sz="1200" dirty="0">
                <a:latin typeface="楷体" panose="02010609060101010101" pitchFamily="49" charset="-122"/>
                <a:ea typeface="楷体" panose="02010609060101010101" pitchFamily="49" charset="-122"/>
                <a:cs typeface="+mn-ea"/>
                <a:sym typeface="+mn-lt"/>
              </a:rPr>
              <a:t>）</a:t>
            </a:r>
            <a:endParaRPr lang="en-US" altLang="zh-CN" sz="1200" dirty="0">
              <a:latin typeface="楷体" panose="02010609060101010101" pitchFamily="49" charset="-122"/>
              <a:ea typeface="楷体" panose="02010609060101010101" pitchFamily="49" charset="-122"/>
              <a:cs typeface="+mn-ea"/>
              <a:sym typeface="+mn-lt"/>
            </a:endParaRPr>
          </a:p>
          <a:p>
            <a:pPr marL="360045" indent="-144145" algn="just">
              <a:buFont typeface="Arial" panose="020B0604020202020204" pitchFamily="34" charset="0"/>
              <a:buChar char="•"/>
            </a:pPr>
            <a:r>
              <a:rPr lang="zh-CN" altLang="zh-CN" sz="1200" dirty="0">
                <a:latin typeface="楷体" panose="02010609060101010101" pitchFamily="49" charset="-122"/>
                <a:ea typeface="楷体" panose="02010609060101010101" pitchFamily="49" charset="-122"/>
                <a:cs typeface="+mn-ea"/>
                <a:sym typeface="+mn-lt"/>
              </a:rPr>
              <a:t>血钙上升</a:t>
            </a:r>
            <a:r>
              <a:rPr lang="en-US" altLang="zh-CN" sz="1200" dirty="0">
                <a:latin typeface="楷体" panose="02010609060101010101" pitchFamily="49" charset="-122"/>
                <a:ea typeface="楷体" panose="02010609060101010101" pitchFamily="49" charset="-122"/>
                <a:cs typeface="+mn-ea"/>
                <a:sym typeface="+mn-lt"/>
              </a:rPr>
              <a:t>120</a:t>
            </a:r>
            <a:r>
              <a:rPr lang="zh-CN" altLang="en-US" sz="1200" dirty="0">
                <a:latin typeface="楷体" panose="02010609060101010101" pitchFamily="49" charset="-122"/>
                <a:ea typeface="楷体" panose="02010609060101010101" pitchFamily="49" charset="-122"/>
                <a:cs typeface="+mn-ea"/>
                <a:sym typeface="+mn-lt"/>
              </a:rPr>
              <a:t>件</a:t>
            </a:r>
            <a:r>
              <a:rPr lang="zh-CN" altLang="zh-CN" sz="1200" dirty="0">
                <a:latin typeface="楷体" panose="02010609060101010101" pitchFamily="49" charset="-122"/>
                <a:ea typeface="楷体" panose="02010609060101010101" pitchFamily="49" charset="-122"/>
                <a:cs typeface="+mn-ea"/>
                <a:sym typeface="+mn-lt"/>
              </a:rPr>
              <a:t>（</a:t>
            </a:r>
            <a:r>
              <a:rPr lang="en-US" altLang="zh-CN" sz="1200" dirty="0">
                <a:latin typeface="楷体" panose="02010609060101010101" pitchFamily="49" charset="-122"/>
                <a:ea typeface="楷体" panose="02010609060101010101" pitchFamily="49" charset="-122"/>
                <a:cs typeface="+mn-ea"/>
                <a:sym typeface="+mn-lt"/>
              </a:rPr>
              <a:t>15.0%</a:t>
            </a:r>
            <a:r>
              <a:rPr lang="zh-CN" altLang="zh-CN" sz="1200" dirty="0">
                <a:latin typeface="楷体" panose="02010609060101010101" pitchFamily="49" charset="-122"/>
                <a:ea typeface="楷体" panose="02010609060101010101" pitchFamily="49" charset="-122"/>
                <a:cs typeface="+mn-ea"/>
                <a:sym typeface="+mn-lt"/>
              </a:rPr>
              <a:t>）</a:t>
            </a:r>
            <a:endParaRPr lang="en-US" altLang="zh-CN" sz="1200" dirty="0">
              <a:latin typeface="楷体" panose="02010609060101010101" pitchFamily="49" charset="-122"/>
              <a:ea typeface="楷体" panose="02010609060101010101" pitchFamily="49" charset="-122"/>
              <a:cs typeface="+mn-ea"/>
              <a:sym typeface="+mn-lt"/>
            </a:endParaRPr>
          </a:p>
          <a:p>
            <a:pPr marL="360045" indent="-144145" algn="just">
              <a:buFont typeface="Arial" panose="020B0604020202020204" pitchFamily="34" charset="0"/>
              <a:buChar char="•"/>
            </a:pPr>
            <a:r>
              <a:rPr lang="zh-CN" altLang="zh-CN" sz="1200" dirty="0">
                <a:latin typeface="楷体" panose="02010609060101010101" pitchFamily="49" charset="-122"/>
                <a:ea typeface="楷体" panose="02010609060101010101" pitchFamily="49" charset="-122"/>
                <a:cs typeface="+mn-ea"/>
                <a:sym typeface="+mn-lt"/>
              </a:rPr>
              <a:t>血中尿酸上升（包括高尿酸血症）</a:t>
            </a:r>
            <a:r>
              <a:rPr lang="en-US" altLang="zh-CN" sz="1200" dirty="0">
                <a:latin typeface="楷体" panose="02010609060101010101" pitchFamily="49" charset="-122"/>
                <a:ea typeface="楷体" panose="02010609060101010101" pitchFamily="49" charset="-122"/>
                <a:cs typeface="+mn-ea"/>
                <a:sym typeface="+mn-lt"/>
              </a:rPr>
              <a:t>15</a:t>
            </a:r>
            <a:r>
              <a:rPr lang="zh-CN" altLang="en-US" sz="1200" dirty="0">
                <a:latin typeface="楷体" panose="02010609060101010101" pitchFamily="49" charset="-122"/>
                <a:ea typeface="楷体" panose="02010609060101010101" pitchFamily="49" charset="-122"/>
                <a:cs typeface="+mn-ea"/>
                <a:sym typeface="+mn-lt"/>
              </a:rPr>
              <a:t>件</a:t>
            </a:r>
            <a:r>
              <a:rPr lang="zh-CN" altLang="zh-CN" sz="1200" dirty="0">
                <a:latin typeface="楷体" panose="02010609060101010101" pitchFamily="49" charset="-122"/>
                <a:ea typeface="楷体" panose="02010609060101010101" pitchFamily="49" charset="-122"/>
                <a:cs typeface="+mn-ea"/>
                <a:sym typeface="+mn-lt"/>
              </a:rPr>
              <a:t>（</a:t>
            </a:r>
            <a:r>
              <a:rPr lang="en-US" altLang="zh-CN" sz="1200" dirty="0">
                <a:latin typeface="楷体" panose="02010609060101010101" pitchFamily="49" charset="-122"/>
                <a:ea typeface="楷体" panose="02010609060101010101" pitchFamily="49" charset="-122"/>
                <a:cs typeface="+mn-ea"/>
                <a:sym typeface="+mn-lt"/>
              </a:rPr>
              <a:t>1.9%</a:t>
            </a:r>
            <a:r>
              <a:rPr lang="zh-CN" altLang="zh-CN" sz="1200" dirty="0">
                <a:latin typeface="楷体" panose="02010609060101010101" pitchFamily="49" charset="-122"/>
                <a:ea typeface="楷体" panose="02010609060101010101" pitchFamily="49" charset="-122"/>
                <a:cs typeface="+mn-ea"/>
                <a:sym typeface="+mn-lt"/>
              </a:rPr>
              <a:t>）</a:t>
            </a:r>
            <a:endParaRPr lang="en-US" altLang="zh-CN" sz="1200" dirty="0">
              <a:latin typeface="楷体" panose="02010609060101010101" pitchFamily="49" charset="-122"/>
              <a:ea typeface="楷体" panose="02010609060101010101" pitchFamily="49" charset="-122"/>
              <a:cs typeface="+mn-ea"/>
              <a:sym typeface="+mn-lt"/>
            </a:endParaRPr>
          </a:p>
          <a:p>
            <a:pPr marL="360045" indent="-144145" algn="just">
              <a:buFont typeface="Arial" panose="020B0604020202020204" pitchFamily="34" charset="0"/>
              <a:buChar char="•"/>
            </a:pPr>
            <a:r>
              <a:rPr lang="zh-CN" altLang="zh-CN" sz="1200" dirty="0">
                <a:latin typeface="楷体" panose="02010609060101010101" pitchFamily="49" charset="-122"/>
                <a:ea typeface="楷体" panose="02010609060101010101" pitchFamily="49" charset="-122"/>
                <a:cs typeface="+mn-ea"/>
                <a:sym typeface="+mn-lt"/>
              </a:rPr>
              <a:t>高钙血症</a:t>
            </a:r>
            <a:r>
              <a:rPr lang="en-US" altLang="zh-CN" sz="1200" dirty="0">
                <a:latin typeface="楷体" panose="02010609060101010101" pitchFamily="49" charset="-122"/>
                <a:ea typeface="楷体" panose="02010609060101010101" pitchFamily="49" charset="-122"/>
                <a:cs typeface="+mn-ea"/>
                <a:sym typeface="+mn-lt"/>
              </a:rPr>
              <a:t>12</a:t>
            </a:r>
            <a:r>
              <a:rPr lang="zh-CN" altLang="en-US" sz="1200" dirty="0">
                <a:latin typeface="楷体" panose="02010609060101010101" pitchFamily="49" charset="-122"/>
                <a:ea typeface="楷体" panose="02010609060101010101" pitchFamily="49" charset="-122"/>
                <a:cs typeface="+mn-ea"/>
                <a:sym typeface="+mn-lt"/>
              </a:rPr>
              <a:t>件</a:t>
            </a:r>
            <a:r>
              <a:rPr lang="zh-CN" altLang="zh-CN" sz="1200" dirty="0">
                <a:latin typeface="楷体" panose="02010609060101010101" pitchFamily="49" charset="-122"/>
                <a:ea typeface="楷体" panose="02010609060101010101" pitchFamily="49" charset="-122"/>
                <a:cs typeface="+mn-ea"/>
                <a:sym typeface="+mn-lt"/>
              </a:rPr>
              <a:t>（</a:t>
            </a:r>
            <a:r>
              <a:rPr lang="en-US" altLang="zh-CN" sz="1200" dirty="0">
                <a:latin typeface="楷体" panose="02010609060101010101" pitchFamily="49" charset="-122"/>
                <a:ea typeface="楷体" panose="02010609060101010101" pitchFamily="49" charset="-122"/>
                <a:cs typeface="+mn-ea"/>
                <a:sym typeface="+mn-lt"/>
              </a:rPr>
              <a:t>1.5%</a:t>
            </a:r>
            <a:r>
              <a:rPr lang="zh-CN" altLang="zh-CN" sz="1200" dirty="0">
                <a:latin typeface="楷体" panose="02010609060101010101" pitchFamily="49" charset="-122"/>
                <a:ea typeface="楷体" panose="02010609060101010101" pitchFamily="49" charset="-122"/>
                <a:cs typeface="+mn-ea"/>
                <a:sym typeface="+mn-lt"/>
              </a:rPr>
              <a:t>）</a:t>
            </a:r>
            <a:endParaRPr lang="en-US" altLang="zh-CN" sz="1200" b="1" dirty="0">
              <a:latin typeface="楷体" panose="02010609060101010101" pitchFamily="49" charset="-122"/>
              <a:ea typeface="楷体" panose="02010609060101010101" pitchFamily="49" charset="-122"/>
              <a:cs typeface="+mn-ea"/>
              <a:sym typeface="+mn-lt"/>
            </a:endParaRPr>
          </a:p>
          <a:p>
            <a:pPr algn="just"/>
            <a:r>
              <a:rPr lang="en-US" altLang="zh-CN" sz="1200" b="1" dirty="0">
                <a:solidFill>
                  <a:srgbClr val="77933C"/>
                </a:solidFill>
                <a:latin typeface="楷体" panose="02010609060101010101" pitchFamily="49" charset="-122"/>
                <a:ea typeface="楷体" panose="02010609060101010101" pitchFamily="49" charset="-122"/>
                <a:cs typeface="+mn-ea"/>
                <a:sym typeface="+mn-lt"/>
              </a:rPr>
              <a:t>【</a:t>
            </a:r>
            <a:r>
              <a:rPr lang="zh-CN" altLang="en-US" sz="1200" b="1" dirty="0">
                <a:solidFill>
                  <a:srgbClr val="77933C"/>
                </a:solidFill>
                <a:latin typeface="楷体" panose="02010609060101010101" pitchFamily="49" charset="-122"/>
                <a:ea typeface="楷体" panose="02010609060101010101" pitchFamily="49" charset="-122"/>
                <a:cs typeface="+mn-ea"/>
                <a:sym typeface="+mn-lt"/>
              </a:rPr>
              <a:t>严重不良反应</a:t>
            </a:r>
            <a:r>
              <a:rPr lang="en-US" altLang="zh-CN" sz="1200" b="1" dirty="0">
                <a:solidFill>
                  <a:srgbClr val="77933C"/>
                </a:solidFill>
                <a:latin typeface="楷体" panose="02010609060101010101" pitchFamily="49" charset="-122"/>
                <a:ea typeface="楷体" panose="02010609060101010101" pitchFamily="49" charset="-122"/>
                <a:cs typeface="+mn-ea"/>
                <a:sym typeface="+mn-lt"/>
              </a:rPr>
              <a:t>】</a:t>
            </a:r>
          </a:p>
          <a:p>
            <a:pPr marL="360045" indent="-144145" algn="just">
              <a:buFont typeface="Arial" panose="020B0604020202020204" pitchFamily="34" charset="0"/>
              <a:buChar char="•"/>
            </a:pPr>
            <a:r>
              <a:rPr lang="zh-CN" altLang="en-US" sz="1200" dirty="0">
                <a:latin typeface="楷体" panose="02010609060101010101" pitchFamily="49" charset="-122"/>
                <a:ea typeface="楷体" panose="02010609060101010101" pitchFamily="49" charset="-122"/>
                <a:cs typeface="+mn-ea"/>
                <a:sym typeface="+mn-lt"/>
              </a:rPr>
              <a:t>高钙血症（</a:t>
            </a:r>
            <a:r>
              <a:rPr lang="en-US" altLang="zh-CN" sz="1200" dirty="0">
                <a:latin typeface="楷体" panose="02010609060101010101" pitchFamily="49" charset="-122"/>
                <a:ea typeface="楷体" panose="02010609060101010101" pitchFamily="49" charset="-122"/>
                <a:cs typeface="+mn-ea"/>
                <a:sym typeface="+mn-lt"/>
              </a:rPr>
              <a:t>1.5%</a:t>
            </a:r>
            <a:r>
              <a:rPr lang="zh-CN" altLang="en-US" sz="1200" dirty="0">
                <a:latin typeface="楷体" panose="02010609060101010101" pitchFamily="49" charset="-122"/>
                <a:ea typeface="楷体" panose="02010609060101010101" pitchFamily="49" charset="-122"/>
                <a:cs typeface="+mn-ea"/>
                <a:sym typeface="+mn-lt"/>
              </a:rPr>
              <a:t>）</a:t>
            </a:r>
            <a:endParaRPr lang="en-US" altLang="zh-CN" sz="1200" dirty="0">
              <a:latin typeface="楷体" panose="02010609060101010101" pitchFamily="49" charset="-122"/>
              <a:ea typeface="楷体" panose="02010609060101010101" pitchFamily="49" charset="-122"/>
              <a:cs typeface="+mn-ea"/>
              <a:sym typeface="+mn-lt"/>
            </a:endParaRPr>
          </a:p>
          <a:p>
            <a:pPr marL="360045" indent="-144145" algn="just">
              <a:buFont typeface="Arial" panose="020B0604020202020204" pitchFamily="34" charset="0"/>
              <a:buChar char="•"/>
            </a:pPr>
            <a:r>
              <a:rPr lang="zh-CN" altLang="en-US" sz="1200" dirty="0">
                <a:latin typeface="楷体" panose="02010609060101010101" pitchFamily="49" charset="-122"/>
                <a:ea typeface="楷体" panose="02010609060101010101" pitchFamily="49" charset="-122"/>
                <a:cs typeface="+mn-ea"/>
                <a:sym typeface="+mn-lt"/>
              </a:rPr>
              <a:t>急性肾衰竭（频率不明）</a:t>
            </a:r>
            <a:endParaRPr lang="en-US" altLang="zh-CN" sz="1200" dirty="0">
              <a:latin typeface="楷体" panose="02010609060101010101" pitchFamily="49" charset="-122"/>
              <a:ea typeface="楷体" panose="02010609060101010101" pitchFamily="49" charset="-122"/>
              <a:cs typeface="+mn-ea"/>
              <a:sym typeface="+mn-lt"/>
            </a:endParaRPr>
          </a:p>
          <a:p>
            <a:pPr marL="360045" indent="-144145" algn="just">
              <a:buFont typeface="Arial" panose="020B0604020202020204" pitchFamily="34" charset="0"/>
              <a:buChar char="•"/>
            </a:pPr>
            <a:r>
              <a:rPr lang="zh-CN" altLang="en-US" sz="1200" dirty="0">
                <a:latin typeface="楷体" panose="02010609060101010101" pitchFamily="49" charset="-122"/>
                <a:ea typeface="楷体" panose="02010609060101010101" pitchFamily="49" charset="-122"/>
                <a:cs typeface="+mn-ea"/>
                <a:sym typeface="+mn-lt"/>
              </a:rPr>
              <a:t>尿路结石（</a:t>
            </a:r>
            <a:r>
              <a:rPr lang="en-US" altLang="zh-CN" sz="1200" dirty="0">
                <a:latin typeface="楷体" panose="02010609060101010101" pitchFamily="49" charset="-122"/>
                <a:ea typeface="楷体" panose="02010609060101010101" pitchFamily="49" charset="-122"/>
                <a:cs typeface="+mn-ea"/>
                <a:sym typeface="+mn-lt"/>
              </a:rPr>
              <a:t>0.9%</a:t>
            </a:r>
            <a:r>
              <a:rPr lang="zh-CN" altLang="en-US" sz="1200" dirty="0">
                <a:latin typeface="楷体" panose="02010609060101010101" pitchFamily="49" charset="-122"/>
                <a:ea typeface="楷体" panose="02010609060101010101" pitchFamily="49" charset="-122"/>
                <a:cs typeface="+mn-ea"/>
                <a:sym typeface="+mn-lt"/>
              </a:rPr>
              <a:t>）</a:t>
            </a:r>
            <a:endParaRPr lang="zh-CN" altLang="zh-CN" sz="1200" dirty="0">
              <a:latin typeface="楷体" panose="02010609060101010101" pitchFamily="49" charset="-122"/>
              <a:ea typeface="楷体" panose="02010609060101010101" pitchFamily="49" charset="-122"/>
              <a:cs typeface="+mn-ea"/>
              <a:sym typeface="+mn-lt"/>
            </a:endParaRPr>
          </a:p>
          <a:p>
            <a:pPr algn="l" defTabSz="914126"/>
            <a:endParaRPr lang="en-US" sz="1200" kern="0" dirty="0">
              <a:solidFill>
                <a:srgbClr val="2B3A42"/>
              </a:solidFill>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endParaRPr>
          </a:p>
        </p:txBody>
      </p:sp>
      <p:graphicFrame>
        <p:nvGraphicFramePr>
          <p:cNvPr id="9" name="表格 8">
            <a:extLst>
              <a:ext uri="{FF2B5EF4-FFF2-40B4-BE49-F238E27FC236}">
                <a16:creationId xmlns:a16="http://schemas.microsoft.com/office/drawing/2014/main" id="{5C9BBFA6-DECC-48EA-8621-B72E51864655}"/>
              </a:ext>
            </a:extLst>
          </p:cNvPr>
          <p:cNvGraphicFramePr>
            <a:graphicFrameLocks noGrp="1"/>
          </p:cNvGraphicFramePr>
          <p:nvPr>
            <p:extLst>
              <p:ext uri="{D42A27DB-BD31-4B8C-83A1-F6EECF244321}">
                <p14:modId xmlns:p14="http://schemas.microsoft.com/office/powerpoint/2010/main" val="1298152771"/>
              </p:ext>
            </p:extLst>
          </p:nvPr>
        </p:nvGraphicFramePr>
        <p:xfrm>
          <a:off x="3945797" y="3810538"/>
          <a:ext cx="3449602" cy="1454001"/>
        </p:xfrm>
        <a:graphic>
          <a:graphicData uri="http://schemas.openxmlformats.org/drawingml/2006/table">
            <a:tbl>
              <a:tblPr>
                <a:tableStyleId>{5C22544A-7EE6-4342-B048-85BDC9FD1C3A}</a:tableStyleId>
              </a:tblPr>
              <a:tblGrid>
                <a:gridCol w="572039">
                  <a:extLst>
                    <a:ext uri="{9D8B030D-6E8A-4147-A177-3AD203B41FA5}">
                      <a16:colId xmlns:a16="http://schemas.microsoft.com/office/drawing/2014/main" val="837503401"/>
                    </a:ext>
                  </a:extLst>
                </a:gridCol>
                <a:gridCol w="1706746">
                  <a:extLst>
                    <a:ext uri="{9D8B030D-6E8A-4147-A177-3AD203B41FA5}">
                      <a16:colId xmlns:a16="http://schemas.microsoft.com/office/drawing/2014/main" val="420529956"/>
                    </a:ext>
                  </a:extLst>
                </a:gridCol>
                <a:gridCol w="1170817">
                  <a:extLst>
                    <a:ext uri="{9D8B030D-6E8A-4147-A177-3AD203B41FA5}">
                      <a16:colId xmlns:a16="http://schemas.microsoft.com/office/drawing/2014/main" val="665824468"/>
                    </a:ext>
                  </a:extLst>
                </a:gridCol>
              </a:tblGrid>
              <a:tr h="334340">
                <a:tc>
                  <a:txBody>
                    <a:bodyPr/>
                    <a:lstStyle/>
                    <a:p>
                      <a:pPr algn="ctr" fontAlgn="ctr"/>
                      <a:endParaRPr lang="zh-CN" altLang="en-US" sz="1000" b="1" i="0" u="none" strike="noStrike" dirty="0">
                        <a:solidFill>
                          <a:srgbClr val="000000"/>
                        </a:solidFill>
                        <a:effectLst/>
                        <a:latin typeface="楷体" panose="02010609060101010101" pitchFamily="49" charset="-122"/>
                        <a:ea typeface="楷体" panose="02010609060101010101" pitchFamily="49" charset="-122"/>
                        <a:cs typeface="+mn-ea"/>
                        <a:sym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zh-CN" altLang="en-US" sz="1400" b="1" i="0" u="none" strike="noStrike" dirty="0">
                          <a:solidFill>
                            <a:srgbClr val="000000"/>
                          </a:solidFill>
                          <a:effectLst/>
                          <a:latin typeface="楷体" panose="02010609060101010101" pitchFamily="49" charset="-122"/>
                          <a:ea typeface="楷体" panose="02010609060101010101" pitchFamily="49" charset="-122"/>
                          <a:cs typeface="+mn-ea"/>
                          <a:sym typeface="+mn-lt"/>
                        </a:rPr>
                        <a:t>艾地骨化醇</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zh-CN" altLang="en-US" sz="1400" b="1" i="0" u="none" strike="noStrike" dirty="0">
                          <a:solidFill>
                            <a:srgbClr val="000000"/>
                          </a:solidFill>
                          <a:effectLst/>
                          <a:latin typeface="楷体" panose="02010609060101010101" pitchFamily="49" charset="-122"/>
                          <a:ea typeface="楷体" panose="02010609060101010101" pitchFamily="49" charset="-122"/>
                          <a:cs typeface="+mn-ea"/>
                          <a:sym typeface="+mn-lt"/>
                        </a:rPr>
                        <a:t>阿法骨化醇</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29893302"/>
                  </a:ext>
                </a:extLst>
              </a:tr>
              <a:tr h="450981">
                <a:tc>
                  <a:txBody>
                    <a:bodyPr/>
                    <a:lstStyle/>
                    <a:p>
                      <a:pPr algn="l" fontAlgn="ctr"/>
                      <a:r>
                        <a:rPr lang="zh-CN" altLang="en-US" sz="1100" b="1" i="0" u="none" strike="noStrike" dirty="0">
                          <a:solidFill>
                            <a:srgbClr val="000000"/>
                          </a:solidFill>
                          <a:effectLst/>
                          <a:latin typeface="楷体" panose="02010609060101010101" pitchFamily="49" charset="-122"/>
                          <a:ea typeface="楷体" panose="02010609060101010101" pitchFamily="49" charset="-122"/>
                          <a:cs typeface="+mn-ea"/>
                          <a:sym typeface="+mn-lt"/>
                        </a:rPr>
                        <a:t>不良反应</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fontAlgn="b" latinLnBrk="0" hangingPunct="1"/>
                      <a:r>
                        <a:rPr lang="en-US" altLang="zh-CN" sz="1000" dirty="0">
                          <a:latin typeface="楷体" panose="02010609060101010101" pitchFamily="49" charset="-122"/>
                          <a:ea typeface="楷体" panose="02010609060101010101" pitchFamily="49" charset="-122"/>
                        </a:rPr>
                        <a:t>136</a:t>
                      </a:r>
                      <a:r>
                        <a:rPr lang="zh-CN" altLang="en-US" sz="1000" dirty="0">
                          <a:latin typeface="楷体" panose="02010609060101010101" pitchFamily="49" charset="-122"/>
                          <a:ea typeface="楷体" panose="02010609060101010101" pitchFamily="49" charset="-122"/>
                        </a:rPr>
                        <a:t>例中发生了</a:t>
                      </a:r>
                      <a:r>
                        <a:rPr lang="en-US" altLang="zh-CN" sz="1000" dirty="0">
                          <a:latin typeface="楷体" panose="02010609060101010101" pitchFamily="49" charset="-122"/>
                          <a:ea typeface="楷体" panose="02010609060101010101" pitchFamily="49" charset="-122"/>
                        </a:rPr>
                        <a:t>87</a:t>
                      </a:r>
                      <a:r>
                        <a:rPr lang="zh-CN" altLang="en-US" sz="1000" dirty="0">
                          <a:latin typeface="楷体" panose="02010609060101010101" pitchFamily="49" charset="-122"/>
                          <a:ea typeface="楷体" panose="02010609060101010101" pitchFamily="49" charset="-122"/>
                        </a:rPr>
                        <a:t>例（</a:t>
                      </a:r>
                      <a:r>
                        <a:rPr lang="en-US" altLang="zh-CN" sz="1000" dirty="0">
                          <a:latin typeface="楷体" panose="02010609060101010101" pitchFamily="49" charset="-122"/>
                          <a:ea typeface="楷体" panose="02010609060101010101" pitchFamily="49" charset="-122"/>
                        </a:rPr>
                        <a:t>64.0%</a:t>
                      </a:r>
                      <a:r>
                        <a:rPr lang="zh-CN" altLang="en-US" sz="1000" dirty="0">
                          <a:latin typeface="楷体" panose="02010609060101010101" pitchFamily="49" charset="-122"/>
                          <a:ea typeface="楷体" panose="02010609060101010101" pitchFamily="49" charset="-122"/>
                        </a:rPr>
                        <a:t>）</a:t>
                      </a:r>
                      <a:r>
                        <a:rPr lang="en-US" altLang="zh-CN" sz="1000" dirty="0">
                          <a:latin typeface="楷体" panose="02010609060101010101" pitchFamily="49" charset="-122"/>
                          <a:ea typeface="楷体" panose="02010609060101010101" pitchFamily="49" charset="-122"/>
                        </a:rPr>
                        <a:t>87</a:t>
                      </a:r>
                      <a:r>
                        <a:rPr lang="zh-CN" altLang="en-US" sz="1000" dirty="0">
                          <a:latin typeface="楷体" panose="02010609060101010101" pitchFamily="49" charset="-122"/>
                          <a:ea typeface="楷体" panose="02010609060101010101" pitchFamily="49" charset="-122"/>
                        </a:rPr>
                        <a:t>件不良反应</a:t>
                      </a:r>
                      <a:endParaRPr lang="en-US" altLang="zh-CN" sz="1000" b="0" i="0" u="none" strike="noStrike" kern="1200" dirty="0">
                        <a:solidFill>
                          <a:srgbClr val="000000"/>
                        </a:solidFill>
                        <a:effectLst/>
                        <a:latin typeface="楷体" panose="02010609060101010101" pitchFamily="49" charset="-122"/>
                        <a:ea typeface="楷体" panose="02010609060101010101" pitchFamily="49" charset="-122"/>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fontAlgn="b" latinLnBrk="0" hangingPunct="1"/>
                      <a:r>
                        <a:rPr lang="en-US" altLang="zh-CN" sz="1000" dirty="0">
                          <a:latin typeface="楷体" panose="02010609060101010101" pitchFamily="49" charset="-122"/>
                          <a:ea typeface="楷体" panose="02010609060101010101" pitchFamily="49" charset="-122"/>
                        </a:rPr>
                        <a:t>82</a:t>
                      </a:r>
                      <a:r>
                        <a:rPr lang="zh-CN" altLang="en-US" sz="1000" dirty="0">
                          <a:latin typeface="楷体" panose="02010609060101010101" pitchFamily="49" charset="-122"/>
                          <a:ea typeface="楷体" panose="02010609060101010101" pitchFamily="49" charset="-122"/>
                        </a:rPr>
                        <a:t>例（</a:t>
                      </a:r>
                      <a:r>
                        <a:rPr lang="en-US" altLang="zh-CN" sz="1000" dirty="0">
                          <a:latin typeface="楷体" panose="02010609060101010101" pitchFamily="49" charset="-122"/>
                          <a:ea typeface="楷体" panose="02010609060101010101" pitchFamily="49" charset="-122"/>
                        </a:rPr>
                        <a:t>64.6%</a:t>
                      </a:r>
                      <a:r>
                        <a:rPr lang="zh-CN" altLang="en-US" sz="1000" dirty="0">
                          <a:latin typeface="楷体" panose="02010609060101010101" pitchFamily="49" charset="-122"/>
                          <a:ea typeface="楷体" panose="02010609060101010101" pitchFamily="49" charset="-122"/>
                        </a:rPr>
                        <a:t>）</a:t>
                      </a:r>
                      <a:r>
                        <a:rPr lang="en-US" altLang="zh-CN" sz="1000" dirty="0">
                          <a:latin typeface="楷体" panose="02010609060101010101" pitchFamily="49" charset="-122"/>
                          <a:ea typeface="楷体" panose="02010609060101010101" pitchFamily="49" charset="-122"/>
                        </a:rPr>
                        <a:t>277</a:t>
                      </a:r>
                      <a:r>
                        <a:rPr lang="zh-CN" altLang="en-US" sz="1000" dirty="0">
                          <a:latin typeface="楷体" panose="02010609060101010101" pitchFamily="49" charset="-122"/>
                          <a:ea typeface="楷体" panose="02010609060101010101" pitchFamily="49" charset="-122"/>
                        </a:rPr>
                        <a:t>件不良反应。</a:t>
                      </a:r>
                      <a:endParaRPr lang="en-US" altLang="zh-CN" sz="1000" b="0" i="0" u="none" strike="noStrike" kern="1200" dirty="0">
                        <a:solidFill>
                          <a:srgbClr val="000000"/>
                        </a:solidFill>
                        <a:effectLst/>
                        <a:latin typeface="楷体" panose="02010609060101010101" pitchFamily="49" charset="-122"/>
                        <a:ea typeface="楷体" panose="02010609060101010101" pitchFamily="49" charset="-122"/>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08284739"/>
                  </a:ext>
                </a:extLst>
              </a:tr>
              <a:tr h="334340">
                <a:tc rowSpan="2">
                  <a:txBody>
                    <a:bodyPr/>
                    <a:lstStyle/>
                    <a:p>
                      <a:pPr algn="l" fontAlgn="ctr"/>
                      <a:r>
                        <a:rPr lang="zh-CN" altLang="en-US" sz="1100" b="1" i="0" u="none" strike="noStrike" dirty="0">
                          <a:solidFill>
                            <a:srgbClr val="000000"/>
                          </a:solidFill>
                          <a:effectLst/>
                          <a:latin typeface="楷体" panose="02010609060101010101" pitchFamily="49" charset="-122"/>
                          <a:ea typeface="楷体" panose="02010609060101010101" pitchFamily="49" charset="-122"/>
                          <a:cs typeface="+mn-ea"/>
                          <a:sym typeface="+mn-lt"/>
                        </a:rPr>
                        <a:t>不良事件</a:t>
                      </a:r>
                      <a:endParaRPr lang="en-US" sz="1100" b="1" i="0" u="none" strike="noStrike" dirty="0">
                        <a:solidFill>
                          <a:srgbClr val="000000"/>
                        </a:solidFill>
                        <a:effectLst/>
                        <a:latin typeface="楷体" panose="02010609060101010101" pitchFamily="49" charset="-122"/>
                        <a:ea typeface="楷体" panose="02010609060101010101" pitchFamily="49" charset="-122"/>
                        <a:cs typeface="+mn-ea"/>
                        <a:sym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fontAlgn="b" latinLnBrk="0" hangingPunct="1"/>
                      <a:r>
                        <a:rPr lang="zh-CN" altLang="en-US" sz="1000" dirty="0">
                          <a:latin typeface="楷体" panose="02010609060101010101" pitchFamily="49" charset="-122"/>
                          <a:ea typeface="楷体" panose="02010609060101010101" pitchFamily="49" charset="-122"/>
                        </a:rPr>
                        <a:t>血钙升高</a:t>
                      </a:r>
                      <a:r>
                        <a:rPr lang="en-US" altLang="zh-CN" sz="1000" dirty="0">
                          <a:latin typeface="楷体" panose="02010609060101010101" pitchFamily="49" charset="-122"/>
                          <a:ea typeface="楷体" panose="02010609060101010101" pitchFamily="49" charset="-122"/>
                        </a:rPr>
                        <a:t>1</a:t>
                      </a:r>
                      <a:r>
                        <a:rPr lang="zh-CN" altLang="en-US" sz="1000" dirty="0">
                          <a:latin typeface="楷体" panose="02010609060101010101" pitchFamily="49" charset="-122"/>
                          <a:ea typeface="楷体" panose="02010609060101010101" pitchFamily="49" charset="-122"/>
                        </a:rPr>
                        <a:t>例（</a:t>
                      </a:r>
                      <a:r>
                        <a:rPr lang="en-US" altLang="zh-CN" sz="1000" dirty="0">
                          <a:latin typeface="楷体" panose="02010609060101010101" pitchFamily="49" charset="-122"/>
                          <a:ea typeface="楷体" panose="02010609060101010101" pitchFamily="49" charset="-122"/>
                        </a:rPr>
                        <a:t>0.7%</a:t>
                      </a:r>
                      <a:r>
                        <a:rPr lang="zh-CN" altLang="en-US" sz="1000" dirty="0">
                          <a:latin typeface="楷体" panose="02010609060101010101" pitchFamily="49" charset="-122"/>
                          <a:ea typeface="楷体" panose="02010609060101010101" pitchFamily="49" charset="-122"/>
                        </a:rPr>
                        <a:t>）</a:t>
                      </a:r>
                      <a:endParaRPr lang="en-US" altLang="zh-CN" sz="1000" b="0" i="0" u="none" strike="noStrike" kern="1200" dirty="0">
                        <a:solidFill>
                          <a:srgbClr val="000000"/>
                        </a:solidFill>
                        <a:effectLst/>
                        <a:latin typeface="楷体" panose="02010609060101010101" pitchFamily="49" charset="-122"/>
                        <a:ea typeface="楷体" panose="02010609060101010101" pitchFamily="49" charset="-122"/>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fontAlgn="b" latinLnBrk="0" hangingPunct="1"/>
                      <a:r>
                        <a:rPr lang="en-US" altLang="zh-CN" sz="1000" dirty="0">
                          <a:latin typeface="楷体" panose="02010609060101010101" pitchFamily="49" charset="-122"/>
                          <a:ea typeface="楷体" panose="02010609060101010101" pitchFamily="49" charset="-122"/>
                        </a:rPr>
                        <a:t>3</a:t>
                      </a:r>
                      <a:r>
                        <a:rPr lang="zh-CN" altLang="en-US" sz="1000" dirty="0">
                          <a:latin typeface="楷体" panose="02010609060101010101" pitchFamily="49" charset="-122"/>
                          <a:ea typeface="楷体" panose="02010609060101010101" pitchFamily="49" charset="-122"/>
                        </a:rPr>
                        <a:t>例（</a:t>
                      </a:r>
                      <a:r>
                        <a:rPr lang="en-US" altLang="zh-CN" sz="1000" dirty="0">
                          <a:latin typeface="楷体" panose="02010609060101010101" pitchFamily="49" charset="-122"/>
                          <a:ea typeface="楷体" panose="02010609060101010101" pitchFamily="49" charset="-122"/>
                        </a:rPr>
                        <a:t>2.4%</a:t>
                      </a:r>
                      <a:r>
                        <a:rPr lang="zh-CN" altLang="en-US" sz="1000" dirty="0">
                          <a:latin typeface="楷体" panose="02010609060101010101" pitchFamily="49" charset="-122"/>
                          <a:ea typeface="楷体" panose="02010609060101010101" pitchFamily="49" charset="-122"/>
                        </a:rPr>
                        <a:t>）</a:t>
                      </a:r>
                      <a:endParaRPr lang="en-US" altLang="zh-CN" sz="1000" b="0" i="0" u="none" strike="noStrike" kern="1200" dirty="0">
                        <a:solidFill>
                          <a:srgbClr val="000000"/>
                        </a:solidFill>
                        <a:effectLst/>
                        <a:latin typeface="楷体" panose="02010609060101010101" pitchFamily="49" charset="-122"/>
                        <a:ea typeface="楷体" panose="02010609060101010101" pitchFamily="49" charset="-122"/>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04594943"/>
                  </a:ext>
                </a:extLst>
              </a:tr>
              <a:tr h="334340">
                <a:tc vMerge="1">
                  <a:txBody>
                    <a:bodyPr/>
                    <a:lstStyle/>
                    <a:p>
                      <a:pPr algn="l" fontAlgn="ctr"/>
                      <a:endParaRPr lang="en-US" sz="800" b="1" i="0" u="none" strike="noStrike" dirty="0">
                        <a:solidFill>
                          <a:srgbClr val="000000"/>
                        </a:solidFill>
                        <a:effectLst/>
                        <a:latin typeface="楷体" panose="02010609060101010101" pitchFamily="49" charset="-122"/>
                        <a:ea typeface="楷体" panose="02010609060101010101" pitchFamily="49" charset="-122"/>
                        <a:cs typeface="+mn-ea"/>
                        <a:sym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fontAlgn="b" latinLnBrk="0" hangingPunct="1"/>
                      <a:r>
                        <a:rPr lang="zh-CN" altLang="en-US" sz="1000" dirty="0">
                          <a:latin typeface="楷体" panose="02010609060101010101" pitchFamily="49" charset="-122"/>
                          <a:ea typeface="楷体" panose="02010609060101010101" pitchFamily="49" charset="-122"/>
                        </a:rPr>
                        <a:t>尿钙升高 </a:t>
                      </a:r>
                      <a:r>
                        <a:rPr lang="en-US" altLang="zh-CN" sz="1000" dirty="0">
                          <a:latin typeface="楷体" panose="02010609060101010101" pitchFamily="49" charset="-122"/>
                          <a:ea typeface="楷体" panose="02010609060101010101" pitchFamily="49" charset="-122"/>
                        </a:rPr>
                        <a:t>0</a:t>
                      </a:r>
                      <a:r>
                        <a:rPr lang="zh-CN" altLang="en-US" sz="1000" dirty="0">
                          <a:latin typeface="楷体" panose="02010609060101010101" pitchFamily="49" charset="-122"/>
                          <a:ea typeface="楷体" panose="02010609060101010101" pitchFamily="49" charset="-122"/>
                        </a:rPr>
                        <a:t>例</a:t>
                      </a:r>
                      <a:endParaRPr lang="en-US" altLang="zh-CN" sz="1000" b="0" i="0" u="none" strike="noStrike" kern="1200" dirty="0">
                        <a:solidFill>
                          <a:srgbClr val="000000"/>
                        </a:solidFill>
                        <a:effectLst/>
                        <a:latin typeface="楷体" panose="02010609060101010101" pitchFamily="49" charset="-122"/>
                        <a:ea typeface="楷体" panose="02010609060101010101" pitchFamily="49" charset="-122"/>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fontAlgn="b" latinLnBrk="0" hangingPunct="1"/>
                      <a:r>
                        <a:rPr lang="en-US" altLang="zh-CN" sz="1000" dirty="0">
                          <a:latin typeface="楷体" panose="02010609060101010101" pitchFamily="49" charset="-122"/>
                          <a:ea typeface="楷体" panose="02010609060101010101" pitchFamily="49" charset="-122"/>
                        </a:rPr>
                        <a:t>1</a:t>
                      </a:r>
                      <a:r>
                        <a:rPr lang="zh-CN" altLang="en-US" sz="1000" dirty="0">
                          <a:latin typeface="楷体" panose="02010609060101010101" pitchFamily="49" charset="-122"/>
                          <a:ea typeface="楷体" panose="02010609060101010101" pitchFamily="49" charset="-122"/>
                        </a:rPr>
                        <a:t>例（</a:t>
                      </a:r>
                      <a:r>
                        <a:rPr lang="en-US" altLang="zh-CN" sz="1000" dirty="0">
                          <a:latin typeface="楷体" panose="02010609060101010101" pitchFamily="49" charset="-122"/>
                          <a:ea typeface="楷体" panose="02010609060101010101" pitchFamily="49" charset="-122"/>
                        </a:rPr>
                        <a:t>0.8%</a:t>
                      </a:r>
                      <a:r>
                        <a:rPr lang="zh-CN" altLang="en-US" sz="1000" dirty="0">
                          <a:latin typeface="楷体" panose="02010609060101010101" pitchFamily="49" charset="-122"/>
                          <a:ea typeface="楷体" panose="02010609060101010101" pitchFamily="49" charset="-122"/>
                        </a:rPr>
                        <a:t>）</a:t>
                      </a:r>
                      <a:endParaRPr lang="en-US" altLang="zh-CN" sz="1000" b="0" i="0" u="none" strike="noStrike" kern="1200" dirty="0">
                        <a:solidFill>
                          <a:srgbClr val="000000"/>
                        </a:solidFill>
                        <a:effectLst/>
                        <a:latin typeface="楷体" panose="02010609060101010101" pitchFamily="49" charset="-122"/>
                        <a:ea typeface="楷体" panose="02010609060101010101" pitchFamily="49" charset="-122"/>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07723623"/>
                  </a:ext>
                </a:extLst>
              </a:tr>
            </a:tbl>
          </a:graphicData>
        </a:graphic>
      </p:graphicFrame>
      <p:sp>
        <p:nvSpPr>
          <p:cNvPr id="11" name="矩形 10">
            <a:extLst>
              <a:ext uri="{FF2B5EF4-FFF2-40B4-BE49-F238E27FC236}">
                <a16:creationId xmlns:a16="http://schemas.microsoft.com/office/drawing/2014/main" id="{23F5D1E3-8B20-4A07-BAB3-FB166A84F08B}"/>
              </a:ext>
            </a:extLst>
          </p:cNvPr>
          <p:cNvSpPr/>
          <p:nvPr/>
        </p:nvSpPr>
        <p:spPr>
          <a:xfrm>
            <a:off x="286952" y="1341438"/>
            <a:ext cx="11060469" cy="830997"/>
          </a:xfrm>
          <a:prstGeom prst="rect">
            <a:avLst/>
          </a:prstGeom>
        </p:spPr>
        <p:txBody>
          <a:bodyPr wrap="square">
            <a:spAutoFit/>
          </a:bodyPr>
          <a:lstStyle/>
          <a:p>
            <a:pPr marL="171450" indent="-171450">
              <a:buFont typeface="Arial" panose="020B0604020202020204" pitchFamily="34" charset="0"/>
              <a:buChar char="•"/>
            </a:pPr>
            <a:r>
              <a:rPr lang="zh-CN" altLang="en-US" sz="1600" dirty="0">
                <a:latin typeface="楷体" panose="02010609060101010101" pitchFamily="49" charset="-122"/>
                <a:ea typeface="楷体" panose="02010609060101010101" pitchFamily="49" charset="-122"/>
              </a:rPr>
              <a:t>在中国和日本完成的</a:t>
            </a:r>
            <a:r>
              <a:rPr lang="en-US" altLang="zh-CN" sz="1600" dirty="0">
                <a:latin typeface="楷体" panose="02010609060101010101" pitchFamily="49" charset="-122"/>
                <a:ea typeface="楷体" panose="02010609060101010101" pitchFamily="49" charset="-122"/>
              </a:rPr>
              <a:t>Ⅲ</a:t>
            </a:r>
            <a:r>
              <a:rPr lang="zh-CN" altLang="en-US" sz="1600" dirty="0">
                <a:latin typeface="楷体" panose="02010609060101010101" pitchFamily="49" charset="-122"/>
                <a:ea typeface="楷体" panose="02010609060101010101" pitchFamily="49" charset="-122"/>
              </a:rPr>
              <a:t>期临床试验结果显示，艾地骨化醇组和阿法骨化醇组的不良反应发生率没有显著差异。</a:t>
            </a:r>
            <a:endParaRPr lang="en-GB" altLang="zh-CN" sz="1600" dirty="0">
              <a:latin typeface="楷体" panose="02010609060101010101" pitchFamily="49" charset="-122"/>
              <a:ea typeface="楷体" panose="02010609060101010101" pitchFamily="49" charset="-122"/>
            </a:endParaRPr>
          </a:p>
          <a:p>
            <a:pPr marL="171450" indent="-171450">
              <a:buFont typeface="Arial" panose="020B0604020202020204" pitchFamily="34" charset="0"/>
              <a:buChar char="•"/>
            </a:pPr>
            <a:r>
              <a:rPr lang="zh-CN" altLang="en-US" sz="1600" b="1" dirty="0">
                <a:highlight>
                  <a:srgbClr val="FFFFFF"/>
                </a:highlight>
                <a:latin typeface="楷体" panose="02010609060101010101" pitchFamily="49" charset="-122"/>
                <a:ea typeface="楷体" panose="02010609060101010101" pitchFamily="49" charset="-122"/>
              </a:rPr>
              <a:t>根据日本</a:t>
            </a:r>
            <a:r>
              <a:rPr lang="en-US" altLang="zh-CN" sz="1600" b="1" dirty="0">
                <a:highlight>
                  <a:srgbClr val="FFFFFF"/>
                </a:highlight>
                <a:latin typeface="楷体" panose="02010609060101010101" pitchFamily="49" charset="-122"/>
                <a:ea typeface="楷体" panose="02010609060101010101" pitchFamily="49" charset="-122"/>
              </a:rPr>
              <a:t>10</a:t>
            </a:r>
            <a:r>
              <a:rPr lang="zh-CN" altLang="en-US" sz="1600" b="1" dirty="0">
                <a:highlight>
                  <a:srgbClr val="FFFFFF"/>
                </a:highlight>
                <a:latin typeface="楷体" panose="02010609060101010101" pitchFamily="49" charset="-122"/>
                <a:ea typeface="楷体" panose="02010609060101010101" pitchFamily="49" charset="-122"/>
              </a:rPr>
              <a:t>临床用药数据追踪，</a:t>
            </a:r>
            <a:r>
              <a:rPr lang="zh-CN" altLang="en-US" sz="1600" b="1" dirty="0">
                <a:latin typeface="楷体" panose="02010609060101010101" pitchFamily="49" charset="-122"/>
                <a:ea typeface="楷体" panose="02010609060101010101" pitchFamily="49" charset="-122"/>
              </a:rPr>
              <a:t>艾地骨化醇的安全性特征已较明确，并且本品的安全性特征与已上市的活性维生素</a:t>
            </a:r>
            <a:r>
              <a:rPr lang="en-US" altLang="zh-CN" sz="1600" b="1" dirty="0">
                <a:latin typeface="楷体" panose="02010609060101010101" pitchFamily="49" charset="-122"/>
                <a:ea typeface="楷体" panose="02010609060101010101" pitchFamily="49" charset="-122"/>
              </a:rPr>
              <a:t>D3</a:t>
            </a:r>
            <a:r>
              <a:rPr lang="zh-CN" altLang="en-US" sz="1600" b="1" dirty="0">
                <a:latin typeface="楷体" panose="02010609060101010101" pitchFamily="49" charset="-122"/>
                <a:ea typeface="楷体" panose="02010609060101010101" pitchFamily="49" charset="-122"/>
              </a:rPr>
              <a:t>制剂相似</a:t>
            </a:r>
            <a:r>
              <a:rPr lang="zh-CN" altLang="en-US" sz="1600" dirty="0">
                <a:latin typeface="楷体" panose="02010609060101010101" pitchFamily="49" charset="-122"/>
                <a:ea typeface="楷体" panose="02010609060101010101" pitchFamily="49" charset="-122"/>
              </a:rPr>
              <a:t>。</a:t>
            </a:r>
            <a:endParaRPr lang="en-GB" altLang="zh-CN" sz="1600" dirty="0">
              <a:latin typeface="楷体" panose="02010609060101010101" pitchFamily="49" charset="-122"/>
              <a:ea typeface="楷体" panose="02010609060101010101" pitchFamily="49" charset="-122"/>
            </a:endParaRPr>
          </a:p>
        </p:txBody>
      </p:sp>
      <p:sp>
        <p:nvSpPr>
          <p:cNvPr id="12" name="矩形 11">
            <a:extLst>
              <a:ext uri="{FF2B5EF4-FFF2-40B4-BE49-F238E27FC236}">
                <a16:creationId xmlns:a16="http://schemas.microsoft.com/office/drawing/2014/main" id="{93145C1D-4BD6-4A04-990F-3F6F166B79B6}"/>
              </a:ext>
            </a:extLst>
          </p:cNvPr>
          <p:cNvSpPr/>
          <p:nvPr/>
        </p:nvSpPr>
        <p:spPr>
          <a:xfrm>
            <a:off x="658812" y="6148116"/>
            <a:ext cx="10688609" cy="400110"/>
          </a:xfrm>
          <a:prstGeom prst="rect">
            <a:avLst/>
          </a:prstGeom>
        </p:spPr>
        <p:txBody>
          <a:bodyPr wrap="square">
            <a:spAutoFit/>
          </a:bodyPr>
          <a:lstStyle/>
          <a:p>
            <a:r>
              <a:rPr lang="en-US" altLang="zh-CN" sz="1000" dirty="0">
                <a:latin typeface="楷体" panose="02010609060101010101" pitchFamily="49" charset="-122"/>
                <a:ea typeface="楷体" panose="02010609060101010101" pitchFamily="49" charset="-122"/>
              </a:rPr>
              <a:t>1.</a:t>
            </a:r>
            <a:r>
              <a:rPr lang="zh-CN" altLang="en-US" sz="1000" dirty="0">
                <a:latin typeface="楷体" panose="02010609060101010101" pitchFamily="49" charset="-122"/>
                <a:ea typeface="楷体" panose="02010609060101010101" pitchFamily="49" charset="-122"/>
              </a:rPr>
              <a:t>艾地骨化醇说明书</a:t>
            </a:r>
            <a:endParaRPr lang="en-US" altLang="zh-CN" sz="1000" dirty="0">
              <a:latin typeface="楷体" panose="02010609060101010101" pitchFamily="49" charset="-122"/>
              <a:ea typeface="楷体" panose="02010609060101010101" pitchFamily="49" charset="-122"/>
            </a:endParaRPr>
          </a:p>
          <a:p>
            <a:r>
              <a:rPr lang="en-US" altLang="zh-CN" sz="1000" dirty="0">
                <a:solidFill>
                  <a:schemeClr val="tx2">
                    <a:lumMod val="50000"/>
                  </a:schemeClr>
                </a:solidFill>
                <a:latin typeface="楷体" panose="02010609060101010101" pitchFamily="49" charset="-122"/>
                <a:ea typeface="楷体" panose="02010609060101010101" pitchFamily="49" charset="-122"/>
                <a:cs typeface="Arial" panose="020B0604020202020204" pitchFamily="34" charset="0"/>
              </a:rPr>
              <a:t>2.</a:t>
            </a:r>
            <a:r>
              <a:rPr lang="en-US" altLang="zh-CN" sz="1000" dirty="0">
                <a:solidFill>
                  <a:schemeClr val="tx2">
                    <a:lumMod val="50000"/>
                  </a:schemeClr>
                </a:solidFill>
                <a:latin typeface="Arial" panose="020B0604020202020204" pitchFamily="34" charset="0"/>
                <a:ea typeface="微软雅黑" panose="020B0503020204020204" pitchFamily="34" charset="-122"/>
                <a:cs typeface="Arial" panose="020B0604020202020204" pitchFamily="34" charset="0"/>
              </a:rPr>
              <a:t>Jiang Y, et al. Eldecalcitol increases bone mineral density in Chinese osteoporotic patients without vitamin D or calcium supplementation. J Bone Miner Metab.2019 Nov;37(6):1036-1047.</a:t>
            </a:r>
          </a:p>
        </p:txBody>
      </p:sp>
      <p:sp>
        <p:nvSpPr>
          <p:cNvPr id="13" name="ïṧḻïḋe">
            <a:extLst>
              <a:ext uri="{FF2B5EF4-FFF2-40B4-BE49-F238E27FC236}">
                <a16:creationId xmlns:a16="http://schemas.microsoft.com/office/drawing/2014/main" id="{EBF46164-0C9F-4B23-8499-80E90013D7B3}"/>
              </a:ext>
            </a:extLst>
          </p:cNvPr>
          <p:cNvSpPr/>
          <p:nvPr/>
        </p:nvSpPr>
        <p:spPr>
          <a:xfrm>
            <a:off x="7791806" y="2316885"/>
            <a:ext cx="3841839" cy="3230152"/>
          </a:xfrm>
          <a:prstGeom prst="rect">
            <a:avLst/>
          </a:prstGeom>
          <a:solidFill>
            <a:srgbClr val="3F66E2">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1"/>
          <a:lstStyle/>
          <a:p>
            <a:r>
              <a:rPr lang="zh-CN" altLang="en-US" sz="1100" b="1" dirty="0">
                <a:solidFill>
                  <a:schemeClr val="tx1"/>
                </a:solidFill>
                <a:latin typeface="楷体" panose="02010609060101010101" pitchFamily="49" charset="-122"/>
                <a:ea typeface="楷体" panose="02010609060101010101" pitchFamily="49" charset="-122"/>
              </a:rPr>
              <a:t>截至</a:t>
            </a:r>
            <a:r>
              <a:rPr lang="en-US" altLang="zh-CN" sz="1100" b="1" dirty="0">
                <a:solidFill>
                  <a:schemeClr val="tx1"/>
                </a:solidFill>
                <a:latin typeface="楷体" panose="02010609060101010101" pitchFamily="49" charset="-122"/>
                <a:ea typeface="楷体" panose="02010609060101010101" pitchFamily="49" charset="-122"/>
              </a:rPr>
              <a:t>2022</a:t>
            </a:r>
            <a:r>
              <a:rPr lang="zh-CN" altLang="en-US" sz="1100" b="1" dirty="0">
                <a:solidFill>
                  <a:schemeClr val="tx1"/>
                </a:solidFill>
                <a:latin typeface="楷体" panose="02010609060101010101" pitchFamily="49" charset="-122"/>
                <a:ea typeface="楷体" panose="02010609060101010101" pitchFamily="49" charset="-122"/>
              </a:rPr>
              <a:t>年</a:t>
            </a:r>
            <a:r>
              <a:rPr lang="en-US" altLang="zh-CN" sz="1100" b="1" dirty="0">
                <a:solidFill>
                  <a:schemeClr val="tx1"/>
                </a:solidFill>
                <a:latin typeface="楷体" panose="02010609060101010101" pitchFamily="49" charset="-122"/>
                <a:ea typeface="楷体" panose="02010609060101010101" pitchFamily="49" charset="-122"/>
              </a:rPr>
              <a:t>4</a:t>
            </a:r>
            <a:r>
              <a:rPr lang="zh-CN" altLang="en-US" sz="1100" b="1" dirty="0">
                <a:solidFill>
                  <a:schemeClr val="tx1"/>
                </a:solidFill>
                <a:latin typeface="楷体" panose="02010609060101010101" pitchFamily="49" charset="-122"/>
                <a:ea typeface="楷体" panose="02010609060101010101" pitchFamily="49" charset="-122"/>
              </a:rPr>
              <a:t>月</a:t>
            </a:r>
            <a:r>
              <a:rPr lang="en-US" altLang="zh-CN" sz="1100" b="1" dirty="0">
                <a:solidFill>
                  <a:schemeClr val="tx1"/>
                </a:solidFill>
                <a:latin typeface="楷体" panose="02010609060101010101" pitchFamily="49" charset="-122"/>
                <a:ea typeface="楷体" panose="02010609060101010101" pitchFamily="49" charset="-122"/>
              </a:rPr>
              <a:t>30</a:t>
            </a:r>
            <a:r>
              <a:rPr lang="zh-CN" altLang="en-US" sz="1100" b="1" dirty="0">
                <a:solidFill>
                  <a:schemeClr val="tx1"/>
                </a:solidFill>
                <a:latin typeface="楷体" panose="02010609060101010101" pitchFamily="49" charset="-122"/>
                <a:ea typeface="楷体" panose="02010609060101010101" pitchFamily="49" charset="-122"/>
              </a:rPr>
              <a:t>日使用艾地骨化醇的患者数估计约为</a:t>
            </a:r>
            <a:r>
              <a:rPr lang="en-US" altLang="zh-CN" sz="1100" b="1" dirty="0">
                <a:solidFill>
                  <a:schemeClr val="tx1"/>
                </a:solidFill>
                <a:highlight>
                  <a:srgbClr val="FFFFFF"/>
                </a:highlight>
                <a:latin typeface="楷体" panose="02010609060101010101" pitchFamily="49" charset="-122"/>
                <a:ea typeface="楷体" panose="02010609060101010101" pitchFamily="49" charset="-122"/>
              </a:rPr>
              <a:t>10,693,640</a:t>
            </a:r>
            <a:r>
              <a:rPr lang="zh-CN" altLang="en-US" sz="1100" b="1" dirty="0">
                <a:solidFill>
                  <a:schemeClr val="tx1"/>
                </a:solidFill>
                <a:highlight>
                  <a:srgbClr val="FFFFFF"/>
                </a:highlight>
                <a:latin typeface="楷体" panose="02010609060101010101" pitchFamily="49" charset="-122"/>
                <a:ea typeface="楷体" panose="02010609060101010101" pitchFamily="49" charset="-122"/>
              </a:rPr>
              <a:t>人</a:t>
            </a:r>
            <a:endParaRPr lang="en-GB" altLang="zh-CN" sz="1100" b="1" dirty="0">
              <a:solidFill>
                <a:schemeClr val="tx1"/>
              </a:solidFill>
              <a:highlight>
                <a:srgbClr val="FFFFFF"/>
              </a:highlight>
              <a:latin typeface="楷体" panose="02010609060101010101" pitchFamily="49" charset="-122"/>
              <a:ea typeface="楷体" panose="02010609060101010101" pitchFamily="49" charset="-122"/>
              <a:cs typeface="+mn-ea"/>
              <a:sym typeface="+mn-lt"/>
            </a:endParaRPr>
          </a:p>
          <a:p>
            <a:endParaRPr lang="zh-CN" altLang="en-US" sz="1100" b="1" dirty="0">
              <a:solidFill>
                <a:schemeClr val="tx1"/>
              </a:solidFill>
              <a:highlight>
                <a:srgbClr val="FFFF00"/>
              </a:highlight>
              <a:latin typeface="楷体" panose="02010609060101010101" pitchFamily="49" charset="-122"/>
              <a:ea typeface="楷体" panose="02010609060101010101" pitchFamily="49" charset="-122"/>
              <a:cs typeface="+mn-ea"/>
              <a:sym typeface="+mn-lt"/>
            </a:endParaRPr>
          </a:p>
          <a:p>
            <a:endParaRPr kumimoji="1" lang="en-US" altLang="zh-CN" sz="1100" dirty="0">
              <a:solidFill>
                <a:schemeClr val="tx1"/>
              </a:solidFill>
            </a:endParaRPr>
          </a:p>
        </p:txBody>
      </p:sp>
      <p:sp>
        <p:nvSpPr>
          <p:cNvPr id="14" name="矩形 13">
            <a:extLst>
              <a:ext uri="{FF2B5EF4-FFF2-40B4-BE49-F238E27FC236}">
                <a16:creationId xmlns:a16="http://schemas.microsoft.com/office/drawing/2014/main" id="{FA411122-51DD-47B1-AA44-589292410EB3}"/>
              </a:ext>
            </a:extLst>
          </p:cNvPr>
          <p:cNvSpPr/>
          <p:nvPr/>
        </p:nvSpPr>
        <p:spPr>
          <a:xfrm>
            <a:off x="7738107" y="2308354"/>
            <a:ext cx="3792310" cy="954107"/>
          </a:xfrm>
          <a:prstGeom prst="rect">
            <a:avLst/>
          </a:prstGeom>
        </p:spPr>
        <p:txBody>
          <a:bodyPr wrap="square">
            <a:spAutoFit/>
          </a:bodyPr>
          <a:lstStyle/>
          <a:p>
            <a:endParaRPr lang="en-GB" altLang="zh-CN" sz="1400" dirty="0">
              <a:solidFill>
                <a:schemeClr val="accent6"/>
              </a:solidFill>
              <a:latin typeface="楷体" panose="02010609060101010101" pitchFamily="49" charset="-122"/>
              <a:ea typeface="楷体" panose="02010609060101010101" pitchFamily="49" charset="-122"/>
            </a:endParaRPr>
          </a:p>
          <a:p>
            <a:r>
              <a:rPr lang="zh-CN" altLang="en-US" sz="1400" dirty="0">
                <a:solidFill>
                  <a:schemeClr val="accent6"/>
                </a:solidFill>
                <a:latin typeface="楷体" panose="02010609060101010101" pitchFamily="49" charset="-122"/>
                <a:ea typeface="楷体" panose="02010609060101010101" pitchFamily="49" charset="-122"/>
              </a:rPr>
              <a:t>根据在日本</a:t>
            </a:r>
            <a:r>
              <a:rPr lang="en-US" altLang="zh-CN" sz="1400" dirty="0">
                <a:solidFill>
                  <a:schemeClr val="accent6"/>
                </a:solidFill>
                <a:latin typeface="楷体" panose="02010609060101010101" pitchFamily="49" charset="-122"/>
                <a:ea typeface="楷体" panose="02010609060101010101" pitchFamily="49" charset="-122"/>
              </a:rPr>
              <a:t>10</a:t>
            </a:r>
            <a:r>
              <a:rPr lang="zh-CN" altLang="en-US" sz="1400" dirty="0">
                <a:solidFill>
                  <a:schemeClr val="accent6"/>
                </a:solidFill>
                <a:latin typeface="楷体" panose="02010609060101010101" pitchFamily="49" charset="-122"/>
                <a:ea typeface="楷体" panose="02010609060101010101" pitchFamily="49" charset="-122"/>
              </a:rPr>
              <a:t>多年的上市后经验，艾地骨化醇的获益</a:t>
            </a:r>
            <a:r>
              <a:rPr lang="en-US" altLang="zh-CN" sz="1400" dirty="0">
                <a:solidFill>
                  <a:schemeClr val="accent6"/>
                </a:solidFill>
                <a:latin typeface="楷体" panose="02010609060101010101" pitchFamily="49" charset="-122"/>
                <a:ea typeface="楷体" panose="02010609060101010101" pitchFamily="49" charset="-122"/>
              </a:rPr>
              <a:t>-</a:t>
            </a:r>
            <a:r>
              <a:rPr lang="zh-CN" altLang="en-US" sz="1400" dirty="0">
                <a:solidFill>
                  <a:schemeClr val="accent6"/>
                </a:solidFill>
                <a:latin typeface="楷体" panose="02010609060101010101" pitchFamily="49" charset="-122"/>
                <a:ea typeface="楷体" panose="02010609060101010101" pitchFamily="49" charset="-122"/>
              </a:rPr>
              <a:t>风险平衡良好，与临床试验中收集到的安全性信息相比未发现新的安全性风险。</a:t>
            </a:r>
            <a:endParaRPr lang="en-GB" altLang="zh-CN" sz="1400" dirty="0">
              <a:solidFill>
                <a:schemeClr val="accent6"/>
              </a:solidFill>
              <a:latin typeface="楷体" panose="02010609060101010101" pitchFamily="49" charset="-122"/>
              <a:ea typeface="楷体" panose="02010609060101010101" pitchFamily="49" charset="-122"/>
            </a:endParaRPr>
          </a:p>
        </p:txBody>
      </p:sp>
      <p:graphicFrame>
        <p:nvGraphicFramePr>
          <p:cNvPr id="17" name="表格 16">
            <a:extLst>
              <a:ext uri="{FF2B5EF4-FFF2-40B4-BE49-F238E27FC236}">
                <a16:creationId xmlns:a16="http://schemas.microsoft.com/office/drawing/2014/main" id="{EB0C66BB-A48F-4D46-A499-378A8ABBB434}"/>
              </a:ext>
            </a:extLst>
          </p:cNvPr>
          <p:cNvGraphicFramePr>
            <a:graphicFrameLocks noGrp="1"/>
          </p:cNvGraphicFramePr>
          <p:nvPr>
            <p:extLst>
              <p:ext uri="{D42A27DB-BD31-4B8C-83A1-F6EECF244321}">
                <p14:modId xmlns:p14="http://schemas.microsoft.com/office/powerpoint/2010/main" val="1258991545"/>
              </p:ext>
            </p:extLst>
          </p:nvPr>
        </p:nvGraphicFramePr>
        <p:xfrm>
          <a:off x="8097420" y="3983129"/>
          <a:ext cx="3302173" cy="1249680"/>
        </p:xfrm>
        <a:graphic>
          <a:graphicData uri="http://schemas.openxmlformats.org/drawingml/2006/table">
            <a:tbl>
              <a:tblPr>
                <a:tableStyleId>{5C22544A-7EE6-4342-B048-85BDC9FD1C3A}</a:tableStyleId>
              </a:tblPr>
              <a:tblGrid>
                <a:gridCol w="1161112">
                  <a:extLst>
                    <a:ext uri="{9D8B030D-6E8A-4147-A177-3AD203B41FA5}">
                      <a16:colId xmlns:a16="http://schemas.microsoft.com/office/drawing/2014/main" val="837503401"/>
                    </a:ext>
                  </a:extLst>
                </a:gridCol>
                <a:gridCol w="2141061">
                  <a:extLst>
                    <a:ext uri="{9D8B030D-6E8A-4147-A177-3AD203B41FA5}">
                      <a16:colId xmlns:a16="http://schemas.microsoft.com/office/drawing/2014/main" val="420529956"/>
                    </a:ext>
                  </a:extLst>
                </a:gridCol>
              </a:tblGrid>
              <a:tr h="187614">
                <a:tc>
                  <a:txBody>
                    <a:bodyPr/>
                    <a:lstStyle/>
                    <a:p>
                      <a:pPr algn="ctr" fontAlgn="ctr"/>
                      <a:endParaRPr lang="zh-CN" altLang="en-US" sz="1050" b="1" i="0" u="none" strike="noStrike" dirty="0">
                        <a:solidFill>
                          <a:srgbClr val="000000"/>
                        </a:solidFill>
                        <a:effectLst/>
                        <a:latin typeface="楷体" panose="02010609060101010101" pitchFamily="49" charset="-122"/>
                        <a:ea typeface="楷体" panose="02010609060101010101" pitchFamily="49" charset="-122"/>
                        <a:cs typeface="+mn-ea"/>
                        <a:sym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algn="ctr" fontAlgn="ctr"/>
                      <a:r>
                        <a:rPr lang="zh-CN" altLang="en-US" sz="1600" b="1" i="0" u="none" strike="noStrike" dirty="0">
                          <a:solidFill>
                            <a:srgbClr val="000000"/>
                          </a:solidFill>
                          <a:effectLst/>
                          <a:latin typeface="楷体" panose="02010609060101010101" pitchFamily="49" charset="-122"/>
                          <a:ea typeface="楷体" panose="02010609060101010101" pitchFamily="49" charset="-122"/>
                          <a:cs typeface="+mn-ea"/>
                          <a:sym typeface="+mn-lt"/>
                        </a:rPr>
                        <a:t>艾地骨化醇</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29893302"/>
                  </a:ext>
                </a:extLst>
              </a:tr>
              <a:tr h="497074">
                <a:tc>
                  <a:txBody>
                    <a:bodyPr/>
                    <a:lstStyle/>
                    <a:p>
                      <a:pPr algn="l" fontAlgn="ctr"/>
                      <a:r>
                        <a:rPr lang="zh-CN" altLang="en-US" sz="1100" b="1" dirty="0">
                          <a:latin typeface="楷体" panose="02010609060101010101" pitchFamily="49" charset="-122"/>
                          <a:ea typeface="楷体" panose="02010609060101010101" pitchFamily="49" charset="-122"/>
                        </a:rPr>
                        <a:t>严重不良反应</a:t>
                      </a:r>
                      <a:endParaRPr lang="en-GB" altLang="zh-CN" sz="1100" b="1" dirty="0">
                        <a:latin typeface="楷体" panose="02010609060101010101" pitchFamily="49" charset="-122"/>
                        <a:ea typeface="楷体" panose="02010609060101010101" pitchFamily="49" charset="-122"/>
                      </a:endParaRPr>
                    </a:p>
                    <a:p>
                      <a:pPr algn="l" fontAlgn="ctr"/>
                      <a:r>
                        <a:rPr lang="zh-CN" altLang="en-US" sz="1100" b="1" i="0" u="none" strike="noStrike" dirty="0">
                          <a:solidFill>
                            <a:srgbClr val="000000"/>
                          </a:solidFill>
                          <a:effectLst/>
                          <a:latin typeface="楷体" panose="02010609060101010101" pitchFamily="49" charset="-122"/>
                          <a:ea typeface="楷体" panose="02010609060101010101" pitchFamily="49" charset="-122"/>
                          <a:cs typeface="+mn-ea"/>
                          <a:sym typeface="+mn-lt"/>
                        </a:rPr>
                        <a:t>（</a:t>
                      </a:r>
                      <a:r>
                        <a:rPr lang="en-US" altLang="zh-CN" sz="1100" b="1" dirty="0">
                          <a:latin typeface="楷体" panose="02010609060101010101" pitchFamily="49" charset="-122"/>
                          <a:ea typeface="楷体" panose="02010609060101010101" pitchFamily="49" charset="-122"/>
                        </a:rPr>
                        <a:t>2,227</a:t>
                      </a:r>
                      <a:r>
                        <a:rPr lang="zh-CN" altLang="en-US" sz="1100" b="1" dirty="0">
                          <a:latin typeface="楷体" panose="02010609060101010101" pitchFamily="49" charset="-122"/>
                          <a:ea typeface="楷体" panose="02010609060101010101" pitchFamily="49" charset="-122"/>
                        </a:rPr>
                        <a:t>）</a:t>
                      </a:r>
                      <a:endParaRPr lang="zh-CN" altLang="en-US" sz="1100" b="1" i="0" u="none" strike="noStrike" dirty="0">
                        <a:solidFill>
                          <a:srgbClr val="000000"/>
                        </a:solidFill>
                        <a:effectLst/>
                        <a:latin typeface="楷体" panose="02010609060101010101" pitchFamily="49" charset="-122"/>
                        <a:ea typeface="楷体" panose="02010609060101010101" pitchFamily="49" charset="-122"/>
                        <a:cs typeface="+mn-ea"/>
                        <a:sym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fontAlgn="b" latinLnBrk="0" hangingPunct="1"/>
                      <a:r>
                        <a:rPr lang="zh-CN" altLang="en-US" sz="1100" b="0" dirty="0">
                          <a:latin typeface="楷体" panose="02010609060101010101" pitchFamily="49" charset="-122"/>
                          <a:ea typeface="楷体" panose="02010609060101010101" pitchFamily="49" charset="-122"/>
                        </a:rPr>
                        <a:t>高钙血症</a:t>
                      </a:r>
                      <a:r>
                        <a:rPr lang="en-US" altLang="zh-CN" sz="1100" b="0" dirty="0">
                          <a:latin typeface="楷体" panose="02010609060101010101" pitchFamily="49" charset="-122"/>
                          <a:ea typeface="楷体" panose="02010609060101010101" pitchFamily="49" charset="-122"/>
                        </a:rPr>
                        <a:t>723</a:t>
                      </a:r>
                      <a:r>
                        <a:rPr lang="zh-CN" altLang="en-US" sz="1100" b="0" dirty="0">
                          <a:latin typeface="楷体" panose="02010609060101010101" pitchFamily="49" charset="-122"/>
                          <a:ea typeface="楷体" panose="02010609060101010101" pitchFamily="49" charset="-122"/>
                        </a:rPr>
                        <a:t>件</a:t>
                      </a:r>
                      <a:endParaRPr lang="en-GB" altLang="zh-CN" sz="1100" b="0" dirty="0">
                        <a:latin typeface="楷体" panose="02010609060101010101" pitchFamily="49" charset="-122"/>
                        <a:ea typeface="楷体" panose="02010609060101010101" pitchFamily="49" charset="-122"/>
                      </a:endParaRPr>
                    </a:p>
                    <a:p>
                      <a:pPr marL="0" algn="l" defTabSz="914400" rtl="0" eaLnBrk="1" fontAlgn="b" latinLnBrk="0" hangingPunct="1"/>
                      <a:r>
                        <a:rPr lang="zh-CN" altLang="en-US" sz="1100" b="0" dirty="0">
                          <a:latin typeface="楷体" panose="02010609060101010101" pitchFamily="49" charset="-122"/>
                          <a:ea typeface="楷体" panose="02010609060101010101" pitchFamily="49" charset="-122"/>
                        </a:rPr>
                        <a:t>肾功能损伤</a:t>
                      </a:r>
                      <a:r>
                        <a:rPr lang="en-US" altLang="zh-CN" sz="1100" b="0" dirty="0">
                          <a:latin typeface="楷体" panose="02010609060101010101" pitchFamily="49" charset="-122"/>
                          <a:ea typeface="楷体" panose="02010609060101010101" pitchFamily="49" charset="-122"/>
                        </a:rPr>
                        <a:t>315</a:t>
                      </a:r>
                      <a:r>
                        <a:rPr lang="zh-CN" altLang="en-US" sz="1100" b="0" dirty="0">
                          <a:latin typeface="楷体" panose="02010609060101010101" pitchFamily="49" charset="-122"/>
                          <a:ea typeface="楷体" panose="02010609060101010101" pitchFamily="49" charset="-122"/>
                        </a:rPr>
                        <a:t>件</a:t>
                      </a:r>
                      <a:endParaRPr lang="en-GB" altLang="zh-CN" sz="1100" b="0" dirty="0">
                        <a:latin typeface="楷体" panose="02010609060101010101" pitchFamily="49" charset="-122"/>
                        <a:ea typeface="楷体" panose="02010609060101010101" pitchFamily="49" charset="-122"/>
                      </a:endParaRPr>
                    </a:p>
                    <a:p>
                      <a:pPr marL="0" algn="l" defTabSz="914400" rtl="0" eaLnBrk="1" fontAlgn="b" latinLnBrk="0" hangingPunct="1"/>
                      <a:r>
                        <a:rPr lang="zh-CN" altLang="en-US" sz="1100" b="0" dirty="0">
                          <a:latin typeface="楷体" panose="02010609060101010101" pitchFamily="49" charset="-122"/>
                          <a:ea typeface="楷体" panose="02010609060101010101" pitchFamily="49" charset="-122"/>
                        </a:rPr>
                        <a:t>急性肾损伤</a:t>
                      </a:r>
                      <a:r>
                        <a:rPr lang="en-US" altLang="zh-CN" sz="1100" b="0" dirty="0">
                          <a:latin typeface="楷体" panose="02010609060101010101" pitchFamily="49" charset="-122"/>
                          <a:ea typeface="楷体" panose="02010609060101010101" pitchFamily="49" charset="-122"/>
                        </a:rPr>
                        <a:t>193</a:t>
                      </a:r>
                      <a:endParaRPr lang="en-US" altLang="zh-CN" sz="1100" b="0" i="0" u="none" strike="noStrike" kern="1200" dirty="0">
                        <a:solidFill>
                          <a:srgbClr val="000000"/>
                        </a:solidFill>
                        <a:effectLst/>
                        <a:latin typeface="楷体" panose="02010609060101010101" pitchFamily="49" charset="-122"/>
                        <a:ea typeface="楷体" panose="02010609060101010101" pitchFamily="49" charset="-122"/>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08284739"/>
                  </a:ext>
                </a:extLst>
              </a:tr>
              <a:tr h="497074">
                <a:tc>
                  <a:txBody>
                    <a:bodyPr/>
                    <a:lstStyle/>
                    <a:p>
                      <a:pPr algn="l" fontAlgn="ctr"/>
                      <a:r>
                        <a:rPr lang="zh-CN" altLang="en-US" sz="1100" b="1" dirty="0">
                          <a:latin typeface="楷体" panose="02010609060101010101" pitchFamily="49" charset="-122"/>
                          <a:ea typeface="楷体" panose="02010609060101010101" pitchFamily="49" charset="-122"/>
                        </a:rPr>
                        <a:t>非严重不良反</a:t>
                      </a:r>
                      <a:endParaRPr lang="en-GB" altLang="zh-CN" sz="1100" b="1" dirty="0">
                        <a:latin typeface="楷体" panose="02010609060101010101" pitchFamily="49" charset="-122"/>
                        <a:ea typeface="楷体" panose="02010609060101010101" pitchFamily="49" charset="-122"/>
                      </a:endParaRPr>
                    </a:p>
                    <a:p>
                      <a:pPr algn="l" fontAlgn="ctr"/>
                      <a:r>
                        <a:rPr lang="zh-CN" altLang="en-US" sz="1100" b="1" dirty="0">
                          <a:latin typeface="楷体" panose="02010609060101010101" pitchFamily="49" charset="-122"/>
                          <a:ea typeface="楷体" panose="02010609060101010101" pitchFamily="49" charset="-122"/>
                        </a:rPr>
                        <a:t>（</a:t>
                      </a:r>
                      <a:r>
                        <a:rPr lang="en-US" altLang="zh-CN" sz="1100" b="1" dirty="0">
                          <a:latin typeface="楷体" panose="02010609060101010101" pitchFamily="49" charset="-122"/>
                          <a:ea typeface="楷体" panose="02010609060101010101" pitchFamily="49" charset="-122"/>
                        </a:rPr>
                        <a:t>8,166</a:t>
                      </a:r>
                      <a:r>
                        <a:rPr lang="zh-CN" altLang="en-US" sz="1100" b="1" dirty="0">
                          <a:latin typeface="楷体" panose="02010609060101010101" pitchFamily="49" charset="-122"/>
                          <a:ea typeface="楷体" panose="02010609060101010101" pitchFamily="49" charset="-122"/>
                        </a:rPr>
                        <a:t>件）</a:t>
                      </a:r>
                      <a:endParaRPr lang="en-US" sz="1100" b="1" i="0" u="none" strike="noStrike" dirty="0">
                        <a:solidFill>
                          <a:srgbClr val="000000"/>
                        </a:solidFill>
                        <a:effectLst/>
                        <a:latin typeface="楷体" panose="02010609060101010101" pitchFamily="49" charset="-122"/>
                        <a:ea typeface="楷体" panose="02010609060101010101" pitchFamily="49" charset="-122"/>
                        <a:cs typeface="+mn-ea"/>
                        <a:sym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fontAlgn="b" latinLnBrk="0" hangingPunct="1"/>
                      <a:r>
                        <a:rPr lang="zh-CN" altLang="en-US" sz="1100" b="0" dirty="0">
                          <a:latin typeface="楷体" panose="02010609060101010101" pitchFamily="49" charset="-122"/>
                          <a:ea typeface="楷体" panose="02010609060101010101" pitchFamily="49" charset="-122"/>
                        </a:rPr>
                        <a:t>高钙血症</a:t>
                      </a:r>
                      <a:r>
                        <a:rPr lang="en-US" altLang="zh-CN" sz="1100" b="0" dirty="0">
                          <a:latin typeface="楷体" panose="02010609060101010101" pitchFamily="49" charset="-122"/>
                          <a:ea typeface="楷体" panose="02010609060101010101" pitchFamily="49" charset="-122"/>
                        </a:rPr>
                        <a:t>1,162</a:t>
                      </a:r>
                      <a:r>
                        <a:rPr lang="zh-CN" altLang="en-US" sz="1100" b="0" dirty="0">
                          <a:latin typeface="楷体" panose="02010609060101010101" pitchFamily="49" charset="-122"/>
                          <a:ea typeface="楷体" panose="02010609060101010101" pitchFamily="49" charset="-122"/>
                        </a:rPr>
                        <a:t>件</a:t>
                      </a:r>
                      <a:endParaRPr lang="en-GB" altLang="zh-CN" sz="1100" b="0" dirty="0">
                        <a:latin typeface="楷体" panose="02010609060101010101" pitchFamily="49" charset="-122"/>
                        <a:ea typeface="楷体" panose="02010609060101010101" pitchFamily="49" charset="-122"/>
                      </a:endParaRPr>
                    </a:p>
                    <a:p>
                      <a:pPr marL="0" algn="l" defTabSz="914400" rtl="0" eaLnBrk="1" fontAlgn="b" latinLnBrk="0" hangingPunct="1"/>
                      <a:r>
                        <a:rPr lang="zh-CN" altLang="en-US" sz="1100" b="0" dirty="0">
                          <a:latin typeface="楷体" panose="02010609060101010101" pitchFamily="49" charset="-122"/>
                          <a:ea typeface="楷体" panose="02010609060101010101" pitchFamily="49" charset="-122"/>
                        </a:rPr>
                        <a:t>血钙升高</a:t>
                      </a:r>
                      <a:r>
                        <a:rPr lang="en-US" altLang="zh-CN" sz="1100" b="0" dirty="0">
                          <a:latin typeface="楷体" panose="02010609060101010101" pitchFamily="49" charset="-122"/>
                          <a:ea typeface="楷体" panose="02010609060101010101" pitchFamily="49" charset="-122"/>
                        </a:rPr>
                        <a:t>420</a:t>
                      </a:r>
                      <a:r>
                        <a:rPr lang="zh-CN" altLang="en-US" sz="1100" b="0" dirty="0">
                          <a:latin typeface="楷体" panose="02010609060101010101" pitchFamily="49" charset="-122"/>
                          <a:ea typeface="楷体" panose="02010609060101010101" pitchFamily="49" charset="-122"/>
                        </a:rPr>
                        <a:t>件</a:t>
                      </a:r>
                      <a:endParaRPr lang="en-GB" altLang="zh-CN" sz="1100" b="0" dirty="0">
                        <a:latin typeface="楷体" panose="02010609060101010101" pitchFamily="49" charset="-122"/>
                        <a:ea typeface="楷体" panose="02010609060101010101" pitchFamily="49" charset="-122"/>
                      </a:endParaRPr>
                    </a:p>
                    <a:p>
                      <a:pPr marL="0" algn="l" defTabSz="914400" rtl="0" eaLnBrk="1" fontAlgn="b" latinLnBrk="0" hangingPunct="1"/>
                      <a:r>
                        <a:rPr lang="zh-CN" altLang="en-US" sz="1100" b="0" dirty="0">
                          <a:latin typeface="楷体" panose="02010609060101010101" pitchFamily="49" charset="-122"/>
                          <a:ea typeface="楷体" panose="02010609060101010101" pitchFamily="49" charset="-122"/>
                        </a:rPr>
                        <a:t>口渴</a:t>
                      </a:r>
                      <a:r>
                        <a:rPr lang="en-US" altLang="zh-CN" sz="1100" b="0" dirty="0">
                          <a:latin typeface="楷体" panose="02010609060101010101" pitchFamily="49" charset="-122"/>
                          <a:ea typeface="楷体" panose="02010609060101010101" pitchFamily="49" charset="-122"/>
                        </a:rPr>
                        <a:t>228</a:t>
                      </a:r>
                      <a:r>
                        <a:rPr lang="zh-CN" altLang="en-US" sz="1100" b="0" dirty="0">
                          <a:latin typeface="楷体" panose="02010609060101010101" pitchFamily="49" charset="-122"/>
                          <a:ea typeface="楷体" panose="02010609060101010101" pitchFamily="49" charset="-122"/>
                        </a:rPr>
                        <a:t>件</a:t>
                      </a:r>
                      <a:endParaRPr lang="en-US" altLang="zh-CN" sz="1100" b="0" i="0" u="none" strike="noStrike" kern="1200" dirty="0">
                        <a:solidFill>
                          <a:srgbClr val="000000"/>
                        </a:solidFill>
                        <a:effectLst/>
                        <a:latin typeface="楷体" panose="02010609060101010101" pitchFamily="49" charset="-122"/>
                        <a:ea typeface="楷体" panose="02010609060101010101" pitchFamily="49" charset="-122"/>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804594943"/>
                  </a:ext>
                </a:extLst>
              </a:tr>
            </a:tbl>
          </a:graphicData>
        </a:graphic>
      </p:graphicFrame>
      <p:sp>
        <p:nvSpPr>
          <p:cNvPr id="15" name="ïṧḻïḋe">
            <a:extLst>
              <a:ext uri="{FF2B5EF4-FFF2-40B4-BE49-F238E27FC236}">
                <a16:creationId xmlns:a16="http://schemas.microsoft.com/office/drawing/2014/main" id="{E8773FBC-2FF1-45D0-83E1-66143AD136C0}"/>
              </a:ext>
            </a:extLst>
          </p:cNvPr>
          <p:cNvSpPr/>
          <p:nvPr/>
        </p:nvSpPr>
        <p:spPr>
          <a:xfrm>
            <a:off x="361107" y="2308354"/>
            <a:ext cx="3458000" cy="3230152"/>
          </a:xfrm>
          <a:prstGeom prst="rect">
            <a:avLst/>
          </a:prstGeom>
          <a:solidFill>
            <a:srgbClr val="3F66E2">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1"/>
          <a:lstStyle/>
          <a:p>
            <a:r>
              <a:rPr kumimoji="1" lang="en-US" altLang="zh-CN" sz="1100">
                <a:solidFill>
                  <a:schemeClr val="tx1"/>
                </a:solidFill>
              </a:rPr>
              <a:t>v</a:t>
            </a:r>
            <a:endParaRPr kumimoji="1" lang="en-US" altLang="zh-CN" sz="1100" dirty="0">
              <a:solidFill>
                <a:schemeClr val="tx1"/>
              </a:solidFill>
            </a:endParaRPr>
          </a:p>
        </p:txBody>
      </p:sp>
    </p:spTree>
    <p:extLst>
      <p:ext uri="{BB962C8B-B14F-4D97-AF65-F5344CB8AC3E}">
        <p14:creationId xmlns:p14="http://schemas.microsoft.com/office/powerpoint/2010/main" val="241032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60F627A-F03C-4BDB-BDE8-D448E09C4354}"/>
              </a:ext>
            </a:extLst>
          </p:cNvPr>
          <p:cNvSpPr>
            <a:spLocks noGrp="1"/>
          </p:cNvSpPr>
          <p:nvPr>
            <p:ph idx="1"/>
          </p:nvPr>
        </p:nvSpPr>
        <p:spPr>
          <a:xfrm>
            <a:off x="413788" y="1341438"/>
            <a:ext cx="10320125" cy="5173028"/>
          </a:xfrm>
          <a:solidFill>
            <a:schemeClr val="bg2">
              <a:lumMod val="20000"/>
              <a:lumOff val="80000"/>
            </a:schemeClr>
          </a:solidFill>
        </p:spPr>
        <p:txBody>
          <a:bodyPr>
            <a:normAutofit/>
          </a:bodyPr>
          <a:lstStyle/>
          <a:p>
            <a:r>
              <a:rPr lang="zh-CN" altLang="en-US" sz="1800" b="0" dirty="0">
                <a:latin typeface="楷体" panose="02010609060101010101" pitchFamily="49" charset="-122"/>
                <a:ea typeface="楷体" panose="02010609060101010101" pitchFamily="49" charset="-122"/>
              </a:rPr>
              <a:t>本品在日本完成的一项</a:t>
            </a:r>
            <a:r>
              <a:rPr lang="en-US" sz="1800" b="0" dirty="0">
                <a:latin typeface="楷体" panose="02010609060101010101" pitchFamily="49" charset="-122"/>
                <a:ea typeface="楷体" panose="02010609060101010101" pitchFamily="49" charset="-122"/>
              </a:rPr>
              <a:t>1054</a:t>
            </a:r>
            <a:r>
              <a:rPr lang="zh-CN" altLang="en-US" sz="1800" b="0" dirty="0">
                <a:latin typeface="楷体" panose="02010609060101010101" pitchFamily="49" charset="-122"/>
                <a:ea typeface="楷体" panose="02010609060101010101" pitchFamily="49" charset="-122"/>
              </a:rPr>
              <a:t>例原发性骨质疏松症患者中开展的随机、双盲、平行对照试验，研究以阿法骨化醇（</a:t>
            </a:r>
            <a:r>
              <a:rPr lang="en-US" sz="1800" b="0" dirty="0">
                <a:latin typeface="楷体" panose="02010609060101010101" pitchFamily="49" charset="-122"/>
                <a:ea typeface="楷体" panose="02010609060101010101" pitchFamily="49" charset="-122"/>
              </a:rPr>
              <a:t>ALF</a:t>
            </a:r>
            <a:r>
              <a:rPr lang="zh-CN" altLang="en-US" sz="1800" b="0" dirty="0">
                <a:latin typeface="楷体" panose="02010609060101010101" pitchFamily="49" charset="-122"/>
                <a:ea typeface="楷体" panose="02010609060101010101" pitchFamily="49" charset="-122"/>
              </a:rPr>
              <a:t>）为对照药，艾地骨化醇（</a:t>
            </a:r>
            <a:r>
              <a:rPr lang="en-US" sz="1800" b="0" dirty="0">
                <a:latin typeface="楷体" panose="02010609060101010101" pitchFamily="49" charset="-122"/>
                <a:ea typeface="楷体" panose="02010609060101010101" pitchFamily="49" charset="-122"/>
              </a:rPr>
              <a:t>ELD</a:t>
            </a:r>
            <a:r>
              <a:rPr lang="zh-CN" altLang="en-US" sz="1800" b="0" dirty="0">
                <a:latin typeface="楷体" panose="02010609060101010101" pitchFamily="49" charset="-122"/>
                <a:ea typeface="楷体" panose="02010609060101010101" pitchFamily="49" charset="-122"/>
              </a:rPr>
              <a:t>）组</a:t>
            </a:r>
            <a:r>
              <a:rPr lang="en-US" sz="1800" b="0" dirty="0">
                <a:latin typeface="楷体" panose="02010609060101010101" pitchFamily="49" charset="-122"/>
                <a:ea typeface="楷体" panose="02010609060101010101" pitchFamily="49" charset="-122"/>
              </a:rPr>
              <a:t>528</a:t>
            </a:r>
            <a:r>
              <a:rPr lang="zh-CN" altLang="en-US" sz="1800" b="0" dirty="0">
                <a:latin typeface="楷体" panose="02010609060101010101" pitchFamily="49" charset="-122"/>
                <a:ea typeface="楷体" panose="02010609060101010101" pitchFamily="49" charset="-122"/>
              </a:rPr>
              <a:t>例、</a:t>
            </a:r>
            <a:r>
              <a:rPr lang="en-US" sz="1800" b="0" dirty="0">
                <a:latin typeface="楷体" panose="02010609060101010101" pitchFamily="49" charset="-122"/>
                <a:ea typeface="楷体" panose="02010609060101010101" pitchFamily="49" charset="-122"/>
              </a:rPr>
              <a:t>ALF</a:t>
            </a:r>
            <a:r>
              <a:rPr lang="zh-CN" altLang="en-US" sz="1800" b="0" dirty="0">
                <a:latin typeface="楷体" panose="02010609060101010101" pitchFamily="49" charset="-122"/>
                <a:ea typeface="楷体" panose="02010609060101010101" pitchFamily="49" charset="-122"/>
              </a:rPr>
              <a:t>组</a:t>
            </a:r>
            <a:r>
              <a:rPr lang="en-US" sz="1800" b="0" dirty="0">
                <a:latin typeface="楷体" panose="02010609060101010101" pitchFamily="49" charset="-122"/>
                <a:ea typeface="楷体" panose="02010609060101010101" pitchFamily="49" charset="-122"/>
              </a:rPr>
              <a:t>526</a:t>
            </a:r>
            <a:r>
              <a:rPr lang="zh-CN" altLang="en-US" sz="1800" b="0" dirty="0">
                <a:latin typeface="楷体" panose="02010609060101010101" pitchFamily="49" charset="-122"/>
                <a:ea typeface="楷体" panose="02010609060101010101" pitchFamily="49" charset="-122"/>
              </a:rPr>
              <a:t>例。</a:t>
            </a:r>
            <a:r>
              <a:rPr lang="zh-CN" altLang="en-US" sz="2000" dirty="0">
                <a:solidFill>
                  <a:srgbClr val="3F66E2"/>
                </a:solidFill>
                <a:latin typeface="楷体" panose="02010609060101010101" pitchFamily="49" charset="-122"/>
                <a:ea typeface="楷体" panose="02010609060101010101" pitchFamily="49" charset="-122"/>
              </a:rPr>
              <a:t>研究结果显示，</a:t>
            </a:r>
            <a:r>
              <a:rPr lang="en-US" sz="2000" dirty="0">
                <a:solidFill>
                  <a:srgbClr val="3F66E2"/>
                </a:solidFill>
                <a:latin typeface="楷体" panose="02010609060101010101" pitchFamily="49" charset="-122"/>
                <a:ea typeface="楷体" panose="02010609060101010101" pitchFamily="49" charset="-122"/>
              </a:rPr>
              <a:t>ELD</a:t>
            </a:r>
            <a:r>
              <a:rPr lang="zh-CN" altLang="en-US" sz="2000" dirty="0">
                <a:solidFill>
                  <a:srgbClr val="3F66E2"/>
                </a:solidFill>
                <a:latin typeface="楷体" panose="02010609060101010101" pitchFamily="49" charset="-122"/>
                <a:ea typeface="楷体" panose="02010609060101010101" pitchFamily="49" charset="-122"/>
              </a:rPr>
              <a:t>组非外伤性新发椎体骨折发生率，相对风险降低率为</a:t>
            </a:r>
            <a:r>
              <a:rPr lang="en-US" sz="2000" dirty="0">
                <a:solidFill>
                  <a:srgbClr val="3F66E2"/>
                </a:solidFill>
                <a:latin typeface="楷体" panose="02010609060101010101" pitchFamily="49" charset="-122"/>
                <a:ea typeface="楷体" panose="02010609060101010101" pitchFamily="49" charset="-122"/>
              </a:rPr>
              <a:t>26%</a:t>
            </a:r>
            <a:r>
              <a:rPr lang="zh-CN" altLang="en-US" sz="2000" dirty="0">
                <a:solidFill>
                  <a:srgbClr val="3F66E2"/>
                </a:solidFill>
                <a:latin typeface="楷体" panose="02010609060101010101" pitchFamily="49" charset="-122"/>
                <a:ea typeface="楷体" panose="02010609060101010101" pitchFamily="49" charset="-122"/>
              </a:rPr>
              <a:t>；非外伤性前臂骨骨折发生率方面，相对风险降低率为</a:t>
            </a:r>
            <a:r>
              <a:rPr lang="en-US" sz="2000" dirty="0">
                <a:solidFill>
                  <a:srgbClr val="3F66E2"/>
                </a:solidFill>
                <a:latin typeface="楷体" panose="02010609060101010101" pitchFamily="49" charset="-122"/>
                <a:ea typeface="楷体" panose="02010609060101010101" pitchFamily="49" charset="-122"/>
              </a:rPr>
              <a:t>71%</a:t>
            </a:r>
            <a:r>
              <a:rPr lang="zh-CN" altLang="en-US" sz="2000" dirty="0">
                <a:solidFill>
                  <a:srgbClr val="3F66E2"/>
                </a:solidFill>
                <a:latin typeface="楷体" panose="02010609060101010101" pitchFamily="49" charset="-122"/>
                <a:ea typeface="楷体" panose="02010609060101010101" pitchFamily="49" charset="-122"/>
              </a:rPr>
              <a:t>。</a:t>
            </a:r>
            <a:endParaRPr lang="en-GB" altLang="zh-CN" sz="1800" dirty="0">
              <a:solidFill>
                <a:srgbClr val="3F66E2"/>
              </a:solidFill>
              <a:latin typeface="楷体" panose="02010609060101010101" pitchFamily="49" charset="-122"/>
              <a:ea typeface="楷体" panose="02010609060101010101" pitchFamily="49" charset="-122"/>
            </a:endParaRPr>
          </a:p>
          <a:p>
            <a:r>
              <a:rPr lang="zh-CN" altLang="en-US" sz="1800" b="0" dirty="0">
                <a:latin typeface="楷体" panose="02010609060101010101" pitchFamily="49" charset="-122"/>
                <a:ea typeface="楷体" panose="02010609060101010101" pitchFamily="49" charset="-122"/>
              </a:rPr>
              <a:t>本品在我国完成了一项以</a:t>
            </a:r>
            <a:r>
              <a:rPr lang="en-US" sz="1800" b="0" dirty="0">
                <a:latin typeface="楷体" panose="02010609060101010101" pitchFamily="49" charset="-122"/>
                <a:ea typeface="楷体" panose="02010609060101010101" pitchFamily="49" charset="-122"/>
              </a:rPr>
              <a:t>ALF</a:t>
            </a:r>
            <a:r>
              <a:rPr lang="zh-CN" altLang="en-US" sz="1800" b="0" dirty="0">
                <a:latin typeface="楷体" panose="02010609060101010101" pitchFamily="49" charset="-122"/>
                <a:ea typeface="楷体" panose="02010609060101010101" pitchFamily="49" charset="-122"/>
              </a:rPr>
              <a:t>为阳性对照药的多中心、随机、双盲双模拟、平行对照试验。研究共纳入</a:t>
            </a:r>
            <a:r>
              <a:rPr lang="en-US" sz="1800" b="0" dirty="0">
                <a:latin typeface="楷体" panose="02010609060101010101" pitchFamily="49" charset="-122"/>
                <a:ea typeface="楷体" panose="02010609060101010101" pitchFamily="49" charset="-122"/>
              </a:rPr>
              <a:t>265</a:t>
            </a:r>
            <a:r>
              <a:rPr lang="zh-CN" altLang="en-US" sz="1800" b="0" dirty="0">
                <a:latin typeface="楷体" panose="02010609060101010101" pitchFamily="49" charset="-122"/>
                <a:ea typeface="楷体" panose="02010609060101010101" pitchFamily="49" charset="-122"/>
              </a:rPr>
              <a:t>例原发性骨质疏松患者，其中</a:t>
            </a:r>
            <a:r>
              <a:rPr lang="en-US" sz="1800" b="0" dirty="0">
                <a:latin typeface="楷体" panose="02010609060101010101" pitchFamily="49" charset="-122"/>
                <a:ea typeface="楷体" panose="02010609060101010101" pitchFamily="49" charset="-122"/>
              </a:rPr>
              <a:t>ELD</a:t>
            </a:r>
            <a:r>
              <a:rPr lang="zh-CN" altLang="en-US" sz="1800" b="0" dirty="0">
                <a:latin typeface="楷体" panose="02010609060101010101" pitchFamily="49" charset="-122"/>
                <a:ea typeface="楷体" panose="02010609060101010101" pitchFamily="49" charset="-122"/>
              </a:rPr>
              <a:t>组共</a:t>
            </a:r>
            <a:r>
              <a:rPr lang="en-US" sz="1800" b="0" dirty="0">
                <a:latin typeface="楷体" panose="02010609060101010101" pitchFamily="49" charset="-122"/>
                <a:ea typeface="楷体" panose="02010609060101010101" pitchFamily="49" charset="-122"/>
              </a:rPr>
              <a:t>137</a:t>
            </a:r>
            <a:r>
              <a:rPr lang="zh-CN" altLang="en-US" sz="1800" b="0" dirty="0">
                <a:latin typeface="楷体" panose="02010609060101010101" pitchFamily="49" charset="-122"/>
                <a:ea typeface="楷体" panose="02010609060101010101" pitchFamily="49" charset="-122"/>
              </a:rPr>
              <a:t>例，</a:t>
            </a:r>
            <a:r>
              <a:rPr lang="en-US" sz="1800" b="0" dirty="0">
                <a:latin typeface="楷体" panose="02010609060101010101" pitchFamily="49" charset="-122"/>
                <a:ea typeface="楷体" panose="02010609060101010101" pitchFamily="49" charset="-122"/>
              </a:rPr>
              <a:t>ALF</a:t>
            </a:r>
            <a:r>
              <a:rPr lang="zh-CN" altLang="en-US" sz="1800" b="0" dirty="0">
                <a:latin typeface="楷体" panose="02010609060101010101" pitchFamily="49" charset="-122"/>
                <a:ea typeface="楷体" panose="02010609060101010101" pitchFamily="49" charset="-122"/>
              </a:rPr>
              <a:t>共</a:t>
            </a:r>
            <a:r>
              <a:rPr lang="en-US" sz="1800" b="0" dirty="0">
                <a:latin typeface="楷体" panose="02010609060101010101" pitchFamily="49" charset="-122"/>
                <a:ea typeface="楷体" panose="02010609060101010101" pitchFamily="49" charset="-122"/>
              </a:rPr>
              <a:t>128</a:t>
            </a:r>
            <a:r>
              <a:rPr lang="zh-CN" altLang="en-US" sz="1800" b="0" dirty="0">
                <a:latin typeface="楷体" panose="02010609060101010101" pitchFamily="49" charset="-122"/>
                <a:ea typeface="楷体" panose="02010609060101010101" pitchFamily="49" charset="-122"/>
              </a:rPr>
              <a:t>例。</a:t>
            </a:r>
            <a:r>
              <a:rPr lang="zh-CN" altLang="en-US" sz="2000" dirty="0">
                <a:solidFill>
                  <a:srgbClr val="3F66E2"/>
                </a:solidFill>
                <a:latin typeface="楷体" panose="02010609060101010101" pitchFamily="49" charset="-122"/>
                <a:ea typeface="楷体" panose="02010609060101010101" pitchFamily="49" charset="-122"/>
              </a:rPr>
              <a:t>主要疗效指标</a:t>
            </a:r>
            <a:r>
              <a:rPr lang="en-US" sz="2000" dirty="0">
                <a:solidFill>
                  <a:srgbClr val="3F66E2"/>
                </a:solidFill>
                <a:latin typeface="楷体" panose="02010609060101010101" pitchFamily="49" charset="-122"/>
                <a:ea typeface="楷体" panose="02010609060101010101" pitchFamily="49" charset="-122"/>
              </a:rPr>
              <a:t>FAS</a:t>
            </a:r>
            <a:r>
              <a:rPr lang="zh-CN" altLang="en-US" sz="2000" dirty="0">
                <a:solidFill>
                  <a:srgbClr val="3F66E2"/>
                </a:solidFill>
                <a:latin typeface="楷体" panose="02010609060101010101" pitchFamily="49" charset="-122"/>
                <a:ea typeface="楷体" panose="02010609060101010101" pitchFamily="49" charset="-122"/>
              </a:rPr>
              <a:t>结果显示，治疗</a:t>
            </a:r>
            <a:r>
              <a:rPr lang="en-US" sz="2000" dirty="0">
                <a:solidFill>
                  <a:srgbClr val="3F66E2"/>
                </a:solidFill>
                <a:latin typeface="楷体" panose="02010609060101010101" pitchFamily="49" charset="-122"/>
                <a:ea typeface="楷体" panose="02010609060101010101" pitchFamily="49" charset="-122"/>
              </a:rPr>
              <a:t>12</a:t>
            </a:r>
            <a:r>
              <a:rPr lang="zh-CN" altLang="en-US" sz="2000" dirty="0">
                <a:solidFill>
                  <a:srgbClr val="3F66E2"/>
                </a:solidFill>
                <a:latin typeface="楷体" panose="02010609060101010101" pitchFamily="49" charset="-122"/>
                <a:ea typeface="楷体" panose="02010609060101010101" pitchFamily="49" charset="-122"/>
              </a:rPr>
              <a:t>个月后，患者的腰椎</a:t>
            </a:r>
            <a:r>
              <a:rPr lang="en-US" sz="2000" dirty="0">
                <a:solidFill>
                  <a:srgbClr val="3F66E2"/>
                </a:solidFill>
                <a:latin typeface="楷体" panose="02010609060101010101" pitchFamily="49" charset="-122"/>
                <a:ea typeface="楷体" panose="02010609060101010101" pitchFamily="49" charset="-122"/>
              </a:rPr>
              <a:t>1-4</a:t>
            </a:r>
            <a:r>
              <a:rPr lang="zh-CN" altLang="en-US" sz="2000" dirty="0">
                <a:solidFill>
                  <a:srgbClr val="3F66E2"/>
                </a:solidFill>
                <a:latin typeface="楷体" panose="02010609060101010101" pitchFamily="49" charset="-122"/>
                <a:ea typeface="楷体" panose="02010609060101010101" pitchFamily="49" charset="-122"/>
              </a:rPr>
              <a:t>骨密度相对基线值的变化率优于</a:t>
            </a:r>
            <a:r>
              <a:rPr lang="en-US" sz="2000" dirty="0">
                <a:solidFill>
                  <a:srgbClr val="3F66E2"/>
                </a:solidFill>
                <a:latin typeface="楷体" panose="02010609060101010101" pitchFamily="49" charset="-122"/>
                <a:ea typeface="楷体" panose="02010609060101010101" pitchFamily="49" charset="-122"/>
              </a:rPr>
              <a:t>ALF</a:t>
            </a:r>
            <a:r>
              <a:rPr lang="zh-CN" altLang="en-US" sz="1800" dirty="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次要疗效指标如方面，较</a:t>
            </a:r>
            <a:r>
              <a:rPr lang="en-US" sz="1800" b="0" dirty="0">
                <a:latin typeface="楷体" panose="02010609060101010101" pitchFamily="49" charset="-122"/>
                <a:ea typeface="楷体" panose="02010609060101010101" pitchFamily="49" charset="-122"/>
              </a:rPr>
              <a:t>ALF</a:t>
            </a:r>
            <a:r>
              <a:rPr lang="zh-CN" altLang="en-US" sz="1800" b="0" dirty="0">
                <a:latin typeface="楷体" panose="02010609060101010101" pitchFamily="49" charset="-122"/>
                <a:ea typeface="楷体" panose="02010609060101010101" pitchFamily="49" charset="-122"/>
              </a:rPr>
              <a:t>相比，</a:t>
            </a:r>
            <a:r>
              <a:rPr lang="zh-CN" altLang="en-US" sz="1800" b="0" dirty="0">
                <a:solidFill>
                  <a:schemeClr val="tx2">
                    <a:lumMod val="50000"/>
                  </a:schemeClr>
                </a:solidFill>
                <a:latin typeface="楷体" panose="02010609060101010101" pitchFamily="49" charset="-122"/>
                <a:ea typeface="楷体" panose="02010609060101010101" pitchFamily="49" charset="-122"/>
              </a:rPr>
              <a:t>本品在数值的改善方面具有优势。</a:t>
            </a:r>
            <a:r>
              <a:rPr lang="zh-CN" altLang="en-US" sz="1800" b="0" dirty="0">
                <a:latin typeface="楷体" panose="02010609060101010101" pitchFamily="49" charset="-122"/>
                <a:ea typeface="楷体" panose="02010609060101010101" pitchFamily="49" charset="-122"/>
              </a:rPr>
              <a:t>腰椎</a:t>
            </a:r>
            <a:r>
              <a:rPr lang="en-US" sz="1800" b="0" dirty="0">
                <a:latin typeface="楷体" panose="02010609060101010101" pitchFamily="49" charset="-122"/>
                <a:ea typeface="楷体" panose="02010609060101010101" pitchFamily="49" charset="-122"/>
              </a:rPr>
              <a:t>1-4</a:t>
            </a:r>
            <a:r>
              <a:rPr lang="zh-CN" altLang="en-US" sz="1800" b="0" dirty="0">
                <a:latin typeface="楷体" panose="02010609060101010101" pitchFamily="49" charset="-122"/>
                <a:ea typeface="楷体" panose="02010609060101010101" pitchFamily="49" charset="-122"/>
              </a:rPr>
              <a:t>骨密度</a:t>
            </a:r>
            <a:r>
              <a:rPr lang="en-US" sz="1800" b="0" dirty="0">
                <a:latin typeface="楷体" panose="02010609060101010101" pitchFamily="49" charset="-122"/>
                <a:ea typeface="楷体" panose="02010609060101010101" pitchFamily="49" charset="-122"/>
              </a:rPr>
              <a:t>T score</a:t>
            </a:r>
            <a:r>
              <a:rPr lang="zh-CN" altLang="en-US" sz="1800" b="0" dirty="0">
                <a:latin typeface="楷体" panose="02010609060101010101" pitchFamily="49" charset="-122"/>
                <a:ea typeface="楷体" panose="02010609060101010101" pitchFamily="49" charset="-122"/>
              </a:rPr>
              <a:t>及全髋骨密度变化率等</a:t>
            </a:r>
            <a:endParaRPr lang="en-GB" altLang="zh-CN" sz="1800" dirty="0">
              <a:latin typeface="楷体" panose="02010609060101010101" pitchFamily="49" charset="-122"/>
              <a:ea typeface="楷体" panose="02010609060101010101" pitchFamily="49" charset="-122"/>
            </a:endParaRPr>
          </a:p>
          <a:p>
            <a:r>
              <a:rPr lang="zh-CN" altLang="en-US" sz="1800" b="0" dirty="0">
                <a:latin typeface="楷体" panose="02010609060101010101" pitchFamily="49" charset="-122"/>
                <a:ea typeface="楷体" panose="02010609060101010101" pitchFamily="49" charset="-122"/>
              </a:rPr>
              <a:t>临床与统计评价：</a:t>
            </a:r>
            <a:r>
              <a:rPr lang="zh-CN" altLang="en-US" sz="2000" dirty="0">
                <a:solidFill>
                  <a:srgbClr val="3F66E2"/>
                </a:solidFill>
                <a:latin typeface="楷体" panose="02010609060101010101" pitchFamily="49" charset="-122"/>
                <a:ea typeface="楷体" panose="02010609060101010101" pitchFamily="49" charset="-122"/>
              </a:rPr>
              <a:t>在日本证实了本品较</a:t>
            </a:r>
            <a:r>
              <a:rPr lang="en-US" sz="2000" dirty="0">
                <a:solidFill>
                  <a:srgbClr val="3F66E2"/>
                </a:solidFill>
                <a:latin typeface="楷体" panose="02010609060101010101" pitchFamily="49" charset="-122"/>
                <a:ea typeface="楷体" panose="02010609060101010101" pitchFamily="49" charset="-122"/>
              </a:rPr>
              <a:t>ALF</a:t>
            </a:r>
            <a:r>
              <a:rPr lang="zh-CN" altLang="en-US" sz="2000" dirty="0">
                <a:solidFill>
                  <a:srgbClr val="3F66E2"/>
                </a:solidFill>
                <a:latin typeface="楷体" panose="02010609060101010101" pitchFamily="49" charset="-122"/>
                <a:ea typeface="楷体" panose="02010609060101010101" pitchFamily="49" charset="-122"/>
              </a:rPr>
              <a:t>相比，在降低新发椎体骨折发生风险方面，具有优效性</a:t>
            </a:r>
            <a:r>
              <a:rPr lang="zh-CN" altLang="en-US" sz="2000" dirty="0">
                <a:latin typeface="楷体" panose="02010609060101010101" pitchFamily="49" charset="-122"/>
                <a:ea typeface="楷体" panose="02010609060101010101" pitchFamily="49" charset="-122"/>
              </a:rPr>
              <a:t>，</a:t>
            </a:r>
            <a:r>
              <a:rPr lang="zh-CN" altLang="en-US" sz="1800" b="0" dirty="0">
                <a:latin typeface="楷体" panose="02010609060101010101" pitchFamily="49" charset="-122"/>
                <a:ea typeface="楷体" panose="02010609060101010101" pitchFamily="49" charset="-122"/>
              </a:rPr>
              <a:t>同时在降低非外伤性前臂骨骨折发生风险及骨密度改善方面，本品疗效也优于对照药</a:t>
            </a:r>
            <a:r>
              <a:rPr lang="en-US" sz="1800" b="0" dirty="0">
                <a:latin typeface="楷体" panose="02010609060101010101" pitchFamily="49" charset="-122"/>
                <a:ea typeface="楷体" panose="02010609060101010101" pitchFamily="49" charset="-122"/>
              </a:rPr>
              <a:t>ALF</a:t>
            </a:r>
            <a:r>
              <a:rPr lang="zh-CN" altLang="en-US" sz="1800" b="0" dirty="0">
                <a:latin typeface="楷体" panose="02010609060101010101" pitchFamily="49" charset="-122"/>
                <a:ea typeface="楷体" panose="02010609060101010101" pitchFamily="49" charset="-122"/>
              </a:rPr>
              <a:t>。本品在我国开展的临床研究结果证实了艾地骨化醇</a:t>
            </a:r>
            <a:r>
              <a:rPr lang="en-US" sz="1800" b="0" dirty="0">
                <a:latin typeface="楷体" panose="02010609060101010101" pitchFamily="49" charset="-122"/>
                <a:ea typeface="楷体" panose="02010609060101010101" pitchFamily="49" charset="-122"/>
              </a:rPr>
              <a:t>0.75µg</a:t>
            </a:r>
            <a:r>
              <a:rPr lang="zh-CN" altLang="en-US" sz="1800" b="0" dirty="0">
                <a:latin typeface="楷体" panose="02010609060101010101" pitchFamily="49" charset="-122"/>
                <a:ea typeface="楷体" panose="02010609060101010101" pitchFamily="49" charset="-122"/>
              </a:rPr>
              <a:t>，一日一次给药，</a:t>
            </a:r>
            <a:r>
              <a:rPr lang="en-US" altLang="zh-CN" sz="1800" b="0" dirty="0">
                <a:latin typeface="楷体" panose="02010609060101010101" pitchFamily="49" charset="-122"/>
                <a:ea typeface="楷体" panose="02010609060101010101" pitchFamily="49" charset="-122"/>
              </a:rPr>
              <a:t>12</a:t>
            </a:r>
            <a:r>
              <a:rPr lang="zh-CN" altLang="en-US" sz="1800" b="0" dirty="0">
                <a:latin typeface="楷体" panose="02010609060101010101" pitchFamily="49" charset="-122"/>
                <a:ea typeface="楷体" panose="02010609060101010101" pitchFamily="49" charset="-122"/>
              </a:rPr>
              <a:t>个月的腰椎</a:t>
            </a:r>
            <a:r>
              <a:rPr lang="en-US" sz="1800" b="0" dirty="0">
                <a:latin typeface="楷体" panose="02010609060101010101" pitchFamily="49" charset="-122"/>
                <a:ea typeface="楷体" panose="02010609060101010101" pitchFamily="49" charset="-122"/>
              </a:rPr>
              <a:t>1-4</a:t>
            </a:r>
            <a:r>
              <a:rPr lang="zh-CN" altLang="en-US" sz="1800" b="0" dirty="0">
                <a:latin typeface="楷体" panose="02010609060101010101" pitchFamily="49" charset="-122"/>
                <a:ea typeface="楷体" panose="02010609060101010101" pitchFamily="49" charset="-122"/>
              </a:rPr>
              <a:t>骨密度相对基线值的变化率优于</a:t>
            </a:r>
            <a:r>
              <a:rPr lang="en-US" sz="1800" b="0" dirty="0">
                <a:latin typeface="楷体" panose="02010609060101010101" pitchFamily="49" charset="-122"/>
                <a:ea typeface="楷体" panose="02010609060101010101" pitchFamily="49" charset="-122"/>
              </a:rPr>
              <a:t>ALF 1.0µg</a:t>
            </a:r>
            <a:r>
              <a:rPr lang="zh-CN" altLang="en-US" sz="1800" b="0" dirty="0">
                <a:latin typeface="楷体" panose="02010609060101010101" pitchFamily="49" charset="-122"/>
                <a:ea typeface="楷体" panose="02010609060101010101" pitchFamily="49" charset="-122"/>
              </a:rPr>
              <a:t>，每日一次</a:t>
            </a:r>
            <a:endParaRPr lang="en-GB" altLang="zh-CN" sz="1800" b="0" dirty="0">
              <a:latin typeface="楷体" panose="02010609060101010101" pitchFamily="49" charset="-122"/>
              <a:ea typeface="楷体" panose="02010609060101010101" pitchFamily="49" charset="-122"/>
            </a:endParaRPr>
          </a:p>
        </p:txBody>
      </p:sp>
      <p:sp>
        <p:nvSpPr>
          <p:cNvPr id="3" name="标题 2">
            <a:extLst>
              <a:ext uri="{FF2B5EF4-FFF2-40B4-BE49-F238E27FC236}">
                <a16:creationId xmlns:a16="http://schemas.microsoft.com/office/drawing/2014/main" id="{C6F5CDE8-4665-45CE-9AA1-E62678508283}"/>
              </a:ext>
            </a:extLst>
          </p:cNvPr>
          <p:cNvSpPr>
            <a:spLocks noGrp="1"/>
          </p:cNvSpPr>
          <p:nvPr>
            <p:ph type="title"/>
          </p:nvPr>
        </p:nvSpPr>
        <p:spPr/>
        <p:txBody>
          <a:bodyPr/>
          <a:lstStyle/>
          <a:p>
            <a:r>
              <a:rPr lang="zh-CN" altLang="en-US" sz="2800" dirty="0">
                <a:solidFill>
                  <a:schemeClr val="tx2">
                    <a:lumMod val="50000"/>
                  </a:schemeClr>
                </a:solidFill>
                <a:latin typeface="楷体" panose="02010609060101010101" pitchFamily="49" charset="-122"/>
                <a:ea typeface="楷体" panose="02010609060101010101" pitchFamily="49" charset="-122"/>
              </a:rPr>
              <a:t>艾地骨化醇药品评审报告节选</a:t>
            </a:r>
            <a:r>
              <a:rPr lang="en-US" altLang="zh-CN" sz="2800" baseline="30000" dirty="0">
                <a:solidFill>
                  <a:schemeClr val="tx2">
                    <a:lumMod val="50000"/>
                  </a:schemeClr>
                </a:solidFill>
                <a:latin typeface="楷体" panose="02010609060101010101" pitchFamily="49" charset="-122"/>
                <a:ea typeface="楷体" panose="02010609060101010101" pitchFamily="49" charset="-122"/>
              </a:rPr>
              <a:t>1</a:t>
            </a:r>
            <a:r>
              <a:rPr lang="en-GB" altLang="zh-CN" sz="2800" baseline="30000">
                <a:solidFill>
                  <a:schemeClr val="tx2">
                    <a:lumMod val="50000"/>
                  </a:schemeClr>
                </a:solidFill>
                <a:latin typeface="楷体" panose="02010609060101010101" pitchFamily="49" charset="-122"/>
                <a:ea typeface="楷体" panose="02010609060101010101" pitchFamily="49" charset="-122"/>
              </a:rPr>
              <a:t>,</a:t>
            </a:r>
            <a:r>
              <a:rPr lang="en-US" altLang="zh-CN" sz="2800" baseline="30000">
                <a:solidFill>
                  <a:schemeClr val="tx2">
                    <a:lumMod val="50000"/>
                  </a:schemeClr>
                </a:solidFill>
                <a:latin typeface="楷体" panose="02010609060101010101" pitchFamily="49" charset="-122"/>
                <a:ea typeface="楷体" panose="02010609060101010101" pitchFamily="49" charset="-122"/>
              </a:rPr>
              <a:t>2</a:t>
            </a:r>
            <a:br>
              <a:rPr lang="en-GB" altLang="zh-CN" sz="2800" dirty="0">
                <a:solidFill>
                  <a:schemeClr val="tx2">
                    <a:lumMod val="50000"/>
                  </a:schemeClr>
                </a:solidFill>
                <a:latin typeface="楷体" panose="02010609060101010101" pitchFamily="49" charset="-122"/>
                <a:ea typeface="楷体" panose="02010609060101010101" pitchFamily="49" charset="-122"/>
              </a:rPr>
            </a:br>
            <a:endParaRPr lang="en-GB" sz="2800" dirty="0"/>
          </a:p>
        </p:txBody>
      </p:sp>
      <p:sp>
        <p:nvSpPr>
          <p:cNvPr id="5" name="文本框 4">
            <a:extLst>
              <a:ext uri="{FF2B5EF4-FFF2-40B4-BE49-F238E27FC236}">
                <a16:creationId xmlns:a16="http://schemas.microsoft.com/office/drawing/2014/main" id="{D1A5108E-B2E1-4E26-B9DB-B6BD22692138}"/>
              </a:ext>
            </a:extLst>
          </p:cNvPr>
          <p:cNvSpPr txBox="1"/>
          <p:nvPr/>
        </p:nvSpPr>
        <p:spPr>
          <a:xfrm>
            <a:off x="649482" y="6145196"/>
            <a:ext cx="10084432" cy="246221"/>
          </a:xfrm>
          <a:prstGeom prst="rect">
            <a:avLst/>
          </a:prstGeom>
          <a:noFill/>
        </p:spPr>
        <p:txBody>
          <a:bodyPr wrap="square" rtlCol="0">
            <a:spAutoFit/>
          </a:bodyPr>
          <a:lstStyle/>
          <a:p>
            <a:r>
              <a:rPr lang="en-US" altLang="zh-CN" sz="1000" kern="0"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rPr>
              <a:t>2.</a:t>
            </a:r>
            <a:r>
              <a:rPr lang="zh-CN" altLang="en-US" sz="1000" kern="0"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rPr>
              <a:t> 艾地骨化醇软胶囊（</a:t>
            </a:r>
            <a:r>
              <a:rPr lang="en-US" altLang="zh-CN" sz="1000" kern="0"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rPr>
              <a:t>JXHS1800012-013</a:t>
            </a:r>
            <a:r>
              <a:rPr lang="zh-CN" altLang="en-US" sz="1000" kern="0"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rPr>
              <a:t>）申请上市技术审评报告</a:t>
            </a:r>
            <a:endParaRPr lang="en-GB" altLang="zh-CN" sz="1000"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6" name="矩形 5">
            <a:extLst>
              <a:ext uri="{FF2B5EF4-FFF2-40B4-BE49-F238E27FC236}">
                <a16:creationId xmlns:a16="http://schemas.microsoft.com/office/drawing/2014/main" id="{056CA7A4-C8D2-41E8-A34F-11655A6F6137}"/>
              </a:ext>
            </a:extLst>
          </p:cNvPr>
          <p:cNvSpPr/>
          <p:nvPr/>
        </p:nvSpPr>
        <p:spPr>
          <a:xfrm>
            <a:off x="0" y="5859"/>
            <a:ext cx="1536476" cy="306888"/>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有效性</a:t>
            </a:r>
          </a:p>
        </p:txBody>
      </p:sp>
      <p:sp>
        <p:nvSpPr>
          <p:cNvPr id="7" name="文本框 6">
            <a:extLst>
              <a:ext uri="{FF2B5EF4-FFF2-40B4-BE49-F238E27FC236}">
                <a16:creationId xmlns:a16="http://schemas.microsoft.com/office/drawing/2014/main" id="{0C07B128-11A3-4AD6-880F-10572DCA9A3A}"/>
              </a:ext>
            </a:extLst>
          </p:cNvPr>
          <p:cNvSpPr txBox="1"/>
          <p:nvPr/>
        </p:nvSpPr>
        <p:spPr>
          <a:xfrm>
            <a:off x="649482" y="5671850"/>
            <a:ext cx="10084432" cy="400110"/>
          </a:xfrm>
          <a:prstGeom prst="rect">
            <a:avLst/>
          </a:prstGeom>
          <a:noFill/>
        </p:spPr>
        <p:txBody>
          <a:bodyPr wrap="square" rtlCol="0">
            <a:spAutoFit/>
          </a:bodyPr>
          <a:lstStyle/>
          <a:p>
            <a:pPr marL="228600" indent="-228600">
              <a:buAutoNum type="arabicPeriod"/>
            </a:pPr>
            <a:r>
              <a:rPr lang="zh-CN" altLang="en-US" sz="1000" b="1" kern="0"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rPr>
              <a:t>在日本的三期临床研究对照药选择阿法骨化醇，是因为当时在日本市场上阿法骨化醇是临床使用最广泛和销售量最大的同治疗领域产品，在中国的三期的临床研究同样延续了</a:t>
            </a:r>
            <a:endParaRPr lang="en-GB" altLang="zh-CN" sz="1000" b="1" kern="0"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endParaRPr>
          </a:p>
          <a:p>
            <a:r>
              <a:rPr lang="zh-CN" altLang="en-US" sz="1000" b="1"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rPr>
              <a:t>       这样的设计</a:t>
            </a:r>
            <a:endParaRPr lang="en-GB" altLang="zh-CN" sz="1000" b="1"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13448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ïS1ïḑê">
            <a:extLst>
              <a:ext uri="{FF2B5EF4-FFF2-40B4-BE49-F238E27FC236}">
                <a16:creationId xmlns:a16="http://schemas.microsoft.com/office/drawing/2014/main" id="{D015BB0F-BFA1-4AEE-83CF-71D9496CD749}"/>
              </a:ext>
            </a:extLst>
          </p:cNvPr>
          <p:cNvSpPr/>
          <p:nvPr/>
        </p:nvSpPr>
        <p:spPr>
          <a:xfrm>
            <a:off x="4122508" y="1751801"/>
            <a:ext cx="3163678" cy="4153533"/>
          </a:xfrm>
          <a:prstGeom prst="rect">
            <a:avLst/>
          </a:prstGeom>
          <a:solidFill>
            <a:srgbClr val="5584EA">
              <a:lumMod val="60000"/>
              <a:lumOff val="40000"/>
              <a:alpha val="20000"/>
            </a:srgbClr>
          </a:solidFill>
          <a:ln w="605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楷体"/>
              <a:cs typeface="Arial" panose="020B0604020202020204" pitchFamily="34" charset="0"/>
            </a:endParaRPr>
          </a:p>
        </p:txBody>
      </p:sp>
      <p:sp>
        <p:nvSpPr>
          <p:cNvPr id="43" name="ïS1ïḑê">
            <a:extLst>
              <a:ext uri="{FF2B5EF4-FFF2-40B4-BE49-F238E27FC236}">
                <a16:creationId xmlns:a16="http://schemas.microsoft.com/office/drawing/2014/main" id="{3EA98B27-C6C9-4DE0-9BB8-5ABB983F5988}"/>
              </a:ext>
            </a:extLst>
          </p:cNvPr>
          <p:cNvSpPr/>
          <p:nvPr/>
        </p:nvSpPr>
        <p:spPr>
          <a:xfrm>
            <a:off x="7521183" y="1720580"/>
            <a:ext cx="3724165" cy="4229741"/>
          </a:xfrm>
          <a:prstGeom prst="rect">
            <a:avLst/>
          </a:prstGeom>
          <a:solidFill>
            <a:srgbClr val="5584EA">
              <a:lumMod val="60000"/>
              <a:lumOff val="40000"/>
              <a:alpha val="20000"/>
            </a:srgbClr>
          </a:solidFill>
          <a:ln w="605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rgbClr val="000000"/>
              </a:solidFill>
              <a:effectLst/>
              <a:uLnTx/>
              <a:uFillTx/>
              <a:latin typeface="Arial" panose="020B0604020202020204" pitchFamily="34" charset="0"/>
              <a:ea typeface="华文楷体"/>
              <a:cs typeface="Arial" panose="020B0604020202020204" pitchFamily="34" charset="0"/>
            </a:endParaRPr>
          </a:p>
        </p:txBody>
      </p:sp>
      <p:sp>
        <p:nvSpPr>
          <p:cNvPr id="7" name="ïS1ïḑê">
            <a:extLst>
              <a:ext uri="{FF2B5EF4-FFF2-40B4-BE49-F238E27FC236}">
                <a16:creationId xmlns:a16="http://schemas.microsoft.com/office/drawing/2014/main" id="{E9B851E4-8DBC-4FDC-873A-771ABED97D52}"/>
              </a:ext>
            </a:extLst>
          </p:cNvPr>
          <p:cNvSpPr/>
          <p:nvPr/>
        </p:nvSpPr>
        <p:spPr>
          <a:xfrm>
            <a:off x="669286" y="1751801"/>
            <a:ext cx="3160915" cy="1420867"/>
          </a:xfrm>
          <a:prstGeom prst="rect">
            <a:avLst/>
          </a:prstGeom>
          <a:solidFill>
            <a:srgbClr val="5584EA">
              <a:lumMod val="60000"/>
              <a:lumOff val="40000"/>
              <a:alpha val="20000"/>
            </a:srgbClr>
          </a:solidFill>
          <a:ln w="605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楷体"/>
              <a:cs typeface="Arial" panose="020B0604020202020204" pitchFamily="34" charset="0"/>
            </a:endParaRPr>
          </a:p>
        </p:txBody>
      </p:sp>
      <p:sp>
        <p:nvSpPr>
          <p:cNvPr id="3" name="标题 2">
            <a:extLst>
              <a:ext uri="{FF2B5EF4-FFF2-40B4-BE49-F238E27FC236}">
                <a16:creationId xmlns:a16="http://schemas.microsoft.com/office/drawing/2014/main" id="{29C6BEBC-D732-4AC0-B4EA-9C2AB19218FA}"/>
              </a:ext>
            </a:extLst>
          </p:cNvPr>
          <p:cNvSpPr>
            <a:spLocks noGrp="1"/>
          </p:cNvSpPr>
          <p:nvPr>
            <p:ph type="title"/>
          </p:nvPr>
        </p:nvSpPr>
        <p:spPr/>
        <p:txBody>
          <a:bodyPr/>
          <a:lstStyle/>
          <a:p>
            <a:r>
              <a:rPr lang="zh-CN" altLang="en-US" sz="2800" dirty="0">
                <a:latin typeface="楷体" panose="02010609060101010101" pitchFamily="49" charset="-122"/>
                <a:ea typeface="楷体" panose="02010609060101010101" pitchFamily="49" charset="-122"/>
              </a:rPr>
              <a:t>相较于阿法骨化醇，艾地骨化醇可有效提高骨密度、减少骨折发生风险，并能改善患者生活质量</a:t>
            </a:r>
            <a:br>
              <a:rPr lang="en-GB" altLang="zh-CN" sz="2800" i="1" dirty="0">
                <a:solidFill>
                  <a:srgbClr val="C00000"/>
                </a:solidFill>
                <a:latin typeface="KaiTi" panose="020B0503020204020204" pitchFamily="49" charset="-122"/>
                <a:ea typeface="KaiTi" panose="020B0503020204020204" pitchFamily="49" charset="-122"/>
              </a:rPr>
            </a:br>
            <a:endParaRPr lang="en-GB" sz="2800" dirty="0"/>
          </a:p>
        </p:txBody>
      </p:sp>
      <p:sp>
        <p:nvSpPr>
          <p:cNvPr id="5" name="文本框 4">
            <a:extLst>
              <a:ext uri="{FF2B5EF4-FFF2-40B4-BE49-F238E27FC236}">
                <a16:creationId xmlns:a16="http://schemas.microsoft.com/office/drawing/2014/main" id="{686169A1-623C-4572-9F40-97B109F92439}"/>
              </a:ext>
            </a:extLst>
          </p:cNvPr>
          <p:cNvSpPr txBox="1"/>
          <p:nvPr/>
        </p:nvSpPr>
        <p:spPr>
          <a:xfrm>
            <a:off x="669286" y="6178797"/>
            <a:ext cx="10084432" cy="584775"/>
          </a:xfrm>
          <a:prstGeom prst="rect">
            <a:avLst/>
          </a:prstGeom>
          <a:noFill/>
        </p:spPr>
        <p:txBody>
          <a:bodyPr wrap="square" rtlCol="0">
            <a:spAutoFit/>
          </a:bodyPr>
          <a:lstStyle/>
          <a:p>
            <a:r>
              <a:rPr lang="en-US" altLang="zh-CN" sz="800" kern="0"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rPr>
              <a:t>1.</a:t>
            </a:r>
            <a:r>
              <a:rPr lang="en-US" altLang="zh-CN" sz="800" kern="0" dirty="0">
                <a:solidFill>
                  <a:schemeClr val="tx2">
                    <a:lumMod val="50000"/>
                  </a:schemeClr>
                </a:solidFill>
                <a:latin typeface="Arial" panose="020B0604020202020204" pitchFamily="34" charset="0"/>
                <a:ea typeface="微软雅黑" panose="020B0503020204020204" pitchFamily="34" charset="-122"/>
                <a:cs typeface="Arial" panose="020B0604020202020204" pitchFamily="34" charset="0"/>
              </a:rPr>
              <a:t>Matsumoto T, et al. A new active vitamin D3 analog, eldecalcitol, prevents the risk of osteoporotic fractures--a randomized, active comparator, double-blind study. Bone. 2011 Oct;49(4):605-12.</a:t>
            </a:r>
          </a:p>
          <a:p>
            <a:r>
              <a:rPr lang="en-US" altLang="zh-CN" sz="800" kern="0" dirty="0">
                <a:solidFill>
                  <a:schemeClr val="tx2">
                    <a:lumMod val="50000"/>
                  </a:schemeClr>
                </a:solidFill>
                <a:latin typeface="Arial" panose="020B0604020202020204" pitchFamily="34" charset="0"/>
                <a:ea typeface="微软雅黑" panose="020B0503020204020204" pitchFamily="34" charset="-122"/>
                <a:cs typeface="Arial" panose="020B0604020202020204" pitchFamily="34" charset="0"/>
              </a:rPr>
              <a:t>2</a:t>
            </a:r>
            <a:r>
              <a:rPr lang="en-GB" altLang="zh-CN" sz="800" kern="0" dirty="0">
                <a:solidFill>
                  <a:schemeClr val="tx2">
                    <a:lumMod val="50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800" dirty="0">
                <a:solidFill>
                  <a:schemeClr val="tx2">
                    <a:lumMod val="50000"/>
                  </a:schemeClr>
                </a:solidFill>
                <a:latin typeface="Arial" panose="020B0604020202020204" pitchFamily="34" charset="0"/>
                <a:ea typeface="微软雅黑" panose="020B0503020204020204" pitchFamily="34" charset="-122"/>
                <a:cs typeface="Arial" panose="020B0604020202020204" pitchFamily="34" charset="0"/>
              </a:rPr>
              <a:t>Jiang Y, et al. Eldecalcitol increases bone mineral density in Chinese osteoporotic patients without vitamin D or calcium supplementation. J Bone Miner Metab.2019 Nov;37(6):1036-1047.</a:t>
            </a:r>
          </a:p>
          <a:p>
            <a:r>
              <a:rPr lang="en-US" altLang="zh-CN" sz="800" dirty="0">
                <a:solidFill>
                  <a:schemeClr val="tx2">
                    <a:lumMod val="50000"/>
                  </a:schemeClr>
                </a:solidFill>
                <a:latin typeface="Arial" panose="020B0604020202020204" pitchFamily="34" charset="0"/>
                <a:ea typeface="微软雅黑" panose="020B0503020204020204" pitchFamily="34" charset="-122"/>
                <a:cs typeface="Arial" panose="020B0604020202020204" pitchFamily="34" charset="0"/>
              </a:rPr>
              <a:t>3.</a:t>
            </a:r>
            <a:r>
              <a:rPr lang="en-US" altLang="zh-CN" sz="800" dirty="0">
                <a:solidFill>
                  <a:schemeClr val="tx2">
                    <a:lumMod val="50000"/>
                  </a:schemeClr>
                </a:solidFill>
                <a:latin typeface="微软雅黑" panose="020B0503020204020204" pitchFamily="34" charset="-122"/>
                <a:ea typeface="微软雅黑" panose="020B0503020204020204" pitchFamily="34" charset="-122"/>
              </a:rPr>
              <a:t> Hagino H, et al. Eldecalcitol reduces the risk of severe vertebral fractures and improves the health-related quality of life in patients with osteoporosis. J Bone Miner </a:t>
            </a:r>
            <a:r>
              <a:rPr lang="en-US" altLang="zh-CN" sz="800" dirty="0" err="1">
                <a:solidFill>
                  <a:schemeClr val="tx2">
                    <a:lumMod val="50000"/>
                  </a:schemeClr>
                </a:solidFill>
                <a:latin typeface="微软雅黑" panose="020B0503020204020204" pitchFamily="34" charset="-122"/>
                <a:ea typeface="微软雅黑" panose="020B0503020204020204" pitchFamily="34" charset="-122"/>
              </a:rPr>
              <a:t>Metab</a:t>
            </a:r>
            <a:r>
              <a:rPr lang="en-US" altLang="zh-CN" sz="800" dirty="0">
                <a:solidFill>
                  <a:schemeClr val="tx2">
                    <a:lumMod val="50000"/>
                  </a:schemeClr>
                </a:solidFill>
                <a:latin typeface="微软雅黑" panose="020B0503020204020204" pitchFamily="34" charset="-122"/>
                <a:ea typeface="微软雅黑" panose="020B0503020204020204" pitchFamily="34" charset="-122"/>
              </a:rPr>
              <a:t>. 2013 Mar;31(2):183-9.</a:t>
            </a:r>
            <a:endParaRPr lang="zh-CN" altLang="en-US" sz="800" dirty="0">
              <a:solidFill>
                <a:schemeClr val="tx2">
                  <a:lumMod val="50000"/>
                </a:schemeClr>
              </a:solidFill>
              <a:latin typeface="微软雅黑" panose="020B0503020204020204" pitchFamily="34" charset="-122"/>
              <a:ea typeface="微软雅黑" panose="020B0503020204020204" pitchFamily="34" charset="-122"/>
            </a:endParaRPr>
          </a:p>
          <a:p>
            <a:endParaRPr lang="en-GB" altLang="zh-CN" sz="800" dirty="0">
              <a:solidFill>
                <a:schemeClr val="tx2">
                  <a:lumMod val="50000"/>
                </a:schemeClr>
              </a:solidFill>
              <a:latin typeface="Arial" panose="020B0604020202020204" pitchFamily="34" charset="0"/>
              <a:ea typeface="楷体" panose="02010609060101010101" pitchFamily="49" charset="-122"/>
              <a:cs typeface="Arial" panose="020B0604020202020204" pitchFamily="34" charset="0"/>
            </a:endParaRPr>
          </a:p>
        </p:txBody>
      </p:sp>
      <p:sp>
        <p:nvSpPr>
          <p:cNvPr id="8" name="îṥ1ïḑê">
            <a:extLst>
              <a:ext uri="{FF2B5EF4-FFF2-40B4-BE49-F238E27FC236}">
                <a16:creationId xmlns:a16="http://schemas.microsoft.com/office/drawing/2014/main" id="{28AECB32-B2DB-4811-A4B5-FBFE838D7738}"/>
              </a:ext>
            </a:extLst>
          </p:cNvPr>
          <p:cNvSpPr/>
          <p:nvPr/>
        </p:nvSpPr>
        <p:spPr>
          <a:xfrm>
            <a:off x="1219745" y="1613595"/>
            <a:ext cx="1921763" cy="406094"/>
          </a:xfrm>
          <a:prstGeom prst="round2DiagRect">
            <a:avLst>
              <a:gd name="adj1" fmla="val 35100"/>
              <a:gd name="adj2" fmla="val 0"/>
            </a:avLst>
          </a:prstGeom>
          <a:solidFill>
            <a:srgbClr val="5584EA">
              <a:lumMod val="75000"/>
            </a:srgbClr>
          </a:solidFill>
          <a:ln w="12700" cap="flat" cmpd="sng" algn="ctr">
            <a:noFill/>
            <a:prstDash val="solid"/>
            <a:miter lim="800000"/>
          </a:ln>
          <a:effectLst/>
        </p:spPr>
        <p:txBody>
          <a:bodyPr wrap="square" lIns="108000" tIns="54000" rIns="108000" bIns="5400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FFFFFF"/>
                </a:solidFill>
                <a:effectLst/>
                <a:uLnTx/>
                <a:uFillTx/>
                <a:latin typeface="Arial" panose="020B0604020202020204" pitchFamily="34" charset="0"/>
                <a:ea typeface="华文楷体"/>
                <a:cs typeface="Arial" panose="020B0604020202020204" pitchFamily="34" charset="0"/>
              </a:rPr>
              <a:t>减少骨折发生风险</a:t>
            </a:r>
            <a:endParaRPr kumimoji="0" lang="en-US" altLang="zh-CN" sz="1400" b="1" i="0" u="none" strike="noStrike" kern="0" cap="none" spc="0" normalizeH="0" baseline="0" noProof="0" dirty="0">
              <a:ln>
                <a:noFill/>
              </a:ln>
              <a:solidFill>
                <a:srgbClr val="FFFFFF"/>
              </a:solidFill>
              <a:effectLst/>
              <a:uLnTx/>
              <a:uFillTx/>
              <a:latin typeface="Arial" panose="020B0604020202020204" pitchFamily="34" charset="0"/>
              <a:ea typeface="华文楷体"/>
              <a:cs typeface="Arial" panose="020B0604020202020204" pitchFamily="34" charset="0"/>
            </a:endParaRPr>
          </a:p>
        </p:txBody>
      </p:sp>
      <p:sp>
        <p:nvSpPr>
          <p:cNvPr id="9" name="TextBox 14">
            <a:extLst>
              <a:ext uri="{FF2B5EF4-FFF2-40B4-BE49-F238E27FC236}">
                <a16:creationId xmlns:a16="http://schemas.microsoft.com/office/drawing/2014/main" id="{86615D14-A050-4299-B736-25AE3D20F794}"/>
              </a:ext>
            </a:extLst>
          </p:cNvPr>
          <p:cNvSpPr txBox="1"/>
          <p:nvPr/>
        </p:nvSpPr>
        <p:spPr>
          <a:xfrm>
            <a:off x="847276" y="2060170"/>
            <a:ext cx="2853876" cy="1754326"/>
          </a:xfrm>
          <a:prstGeom prst="rect">
            <a:avLst/>
          </a:prstGeom>
          <a:noFill/>
        </p:spPr>
        <p:txBody>
          <a:bodyPr wrap="square" rtlCol="0">
            <a:spAutoFit/>
          </a:bodyPr>
          <a:lstStyle/>
          <a:p>
            <a:r>
              <a:rPr lang="zh-CN" altLang="en-US" sz="1200" b="1" dirty="0">
                <a:latin typeface="楷体" panose="02010609060101010101" pitchFamily="49" charset="-122"/>
                <a:ea typeface="楷体" panose="02010609060101010101" pitchFamily="49" charset="-122"/>
              </a:rPr>
              <a:t>在日本开展的为期</a:t>
            </a:r>
            <a:r>
              <a:rPr lang="en-US" altLang="zh-CN" sz="1200" b="1" dirty="0">
                <a:latin typeface="楷体" panose="02010609060101010101" pitchFamily="49" charset="-122"/>
                <a:ea typeface="楷体" panose="02010609060101010101" pitchFamily="49" charset="-122"/>
              </a:rPr>
              <a:t>3</a:t>
            </a:r>
            <a:r>
              <a:rPr lang="zh-CN" altLang="en-US" sz="1200" b="1" dirty="0">
                <a:latin typeface="楷体" panose="02010609060101010101" pitchFamily="49" charset="-122"/>
                <a:ea typeface="楷体" panose="02010609060101010101" pitchFamily="49" charset="-122"/>
              </a:rPr>
              <a:t>年，随机，双盲，阳性对照的</a:t>
            </a:r>
            <a:r>
              <a:rPr lang="en-US" altLang="zh-CN" sz="1200" b="1" dirty="0">
                <a:latin typeface="楷体" panose="02010609060101010101" pitchFamily="49" charset="-122"/>
                <a:ea typeface="楷体" panose="02010609060101010101" pitchFamily="49" charset="-122"/>
              </a:rPr>
              <a:t>III</a:t>
            </a:r>
            <a:r>
              <a:rPr lang="zh-CN" altLang="en-US" sz="1200" b="1" dirty="0">
                <a:latin typeface="楷体" panose="02010609060101010101" pitchFamily="49" charset="-122"/>
                <a:ea typeface="楷体" panose="02010609060101010101" pitchFamily="49" charset="-122"/>
              </a:rPr>
              <a:t>期临床研究</a:t>
            </a:r>
            <a:r>
              <a:rPr lang="en-US" altLang="zh-CN" sz="1200" b="1" baseline="30000" dirty="0">
                <a:latin typeface="楷体" panose="02010609060101010101" pitchFamily="49" charset="-122"/>
                <a:ea typeface="楷体" panose="02010609060101010101" pitchFamily="49" charset="-122"/>
              </a:rPr>
              <a:t>1</a:t>
            </a:r>
            <a:r>
              <a:rPr lang="zh-CN" altLang="en-US" sz="1200" dirty="0">
                <a:latin typeface="楷体" panose="02010609060101010101" pitchFamily="49" charset="-122"/>
                <a:ea typeface="楷体" panose="02010609060101010101" pitchFamily="49" charset="-122"/>
              </a:rPr>
              <a:t>显示，相比于阿法骨化醇，艾地骨化醇减少新发前臂骨骨折，椎体骨折相对风险高达</a:t>
            </a:r>
            <a:r>
              <a:rPr lang="en-GB" sz="1200" b="1" dirty="0">
                <a:solidFill>
                  <a:schemeClr val="accent6"/>
                </a:solidFill>
                <a:latin typeface="楷体" panose="02010609060101010101" pitchFamily="49" charset="-122"/>
                <a:ea typeface="楷体" panose="02010609060101010101" pitchFamily="49" charset="-122"/>
              </a:rPr>
              <a:t>7</a:t>
            </a:r>
            <a:r>
              <a:rPr lang="en-US" altLang="zh-CN" sz="1200" b="1" dirty="0">
                <a:solidFill>
                  <a:schemeClr val="accent6"/>
                </a:solidFill>
                <a:latin typeface="楷体" panose="02010609060101010101" pitchFamily="49" charset="-122"/>
                <a:ea typeface="楷体" panose="02010609060101010101" pitchFamily="49" charset="-122"/>
              </a:rPr>
              <a:t>1</a:t>
            </a:r>
            <a:r>
              <a:rPr lang="en-GB" sz="1200" b="1" dirty="0">
                <a:solidFill>
                  <a:schemeClr val="accent6"/>
                </a:solidFill>
                <a:latin typeface="楷体" panose="02010609060101010101" pitchFamily="49" charset="-122"/>
                <a:ea typeface="楷体" panose="02010609060101010101" pitchFamily="49" charset="-122"/>
              </a:rPr>
              <a:t>%</a:t>
            </a:r>
            <a:r>
              <a:rPr lang="zh-CN" altLang="en-US" sz="1200" b="1" dirty="0">
                <a:solidFill>
                  <a:schemeClr val="accent6"/>
                </a:solidFill>
                <a:latin typeface="楷体" panose="02010609060101010101" pitchFamily="49" charset="-122"/>
                <a:ea typeface="楷体" panose="02010609060101010101" pitchFamily="49" charset="-122"/>
              </a:rPr>
              <a:t>，</a:t>
            </a:r>
            <a:r>
              <a:rPr lang="en-US" altLang="zh-CN" sz="1200" b="1" dirty="0">
                <a:solidFill>
                  <a:schemeClr val="accent6"/>
                </a:solidFill>
                <a:latin typeface="楷体" panose="02010609060101010101" pitchFamily="49" charset="-122"/>
                <a:ea typeface="楷体" panose="02010609060101010101" pitchFamily="49" charset="-122"/>
              </a:rPr>
              <a:t>26%</a:t>
            </a:r>
            <a:r>
              <a:rPr lang="en-US" altLang="zh-CN" sz="1200" b="1" baseline="50000" dirty="0">
                <a:solidFill>
                  <a:schemeClr val="accent6"/>
                </a:solidFill>
                <a:latin typeface="楷体" panose="02010609060101010101" pitchFamily="49" charset="-122"/>
                <a:ea typeface="楷体" panose="02010609060101010101" pitchFamily="49" charset="-122"/>
              </a:rPr>
              <a:t>1</a:t>
            </a:r>
            <a:r>
              <a:rPr lang="zh-CN" altLang="en-US" sz="1200" dirty="0">
                <a:latin typeface="楷体" panose="02010609060101010101" pitchFamily="49" charset="-122"/>
                <a:ea typeface="楷体" panose="02010609060101010101" pitchFamily="49" charset="-122"/>
              </a:rPr>
              <a:t>。</a:t>
            </a:r>
            <a:endParaRPr lang="en-GB" altLang="zh-CN" sz="1200" dirty="0">
              <a:latin typeface="楷体" panose="02010609060101010101" pitchFamily="49" charset="-122"/>
              <a:ea typeface="楷体" panose="02010609060101010101" pitchFamily="49" charset="-122"/>
            </a:endParaRPr>
          </a:p>
          <a:p>
            <a:r>
              <a:rPr lang="zh-CN" altLang="en-US" sz="1200" dirty="0">
                <a:latin typeface="楷体" panose="02010609060101010101" pitchFamily="49" charset="-122"/>
                <a:ea typeface="楷体" panose="02010609060101010101" pitchFamily="49" charset="-122"/>
              </a:rPr>
              <a:t>，</a:t>
            </a:r>
            <a:endParaRPr lang="en-GB" altLang="zh-CN" sz="1200" dirty="0">
              <a:latin typeface="楷体" panose="02010609060101010101" pitchFamily="49" charset="-122"/>
              <a:ea typeface="楷体" panose="02010609060101010101" pitchFamily="49" charset="-122"/>
            </a:endParaRPr>
          </a:p>
          <a:p>
            <a:endParaRPr lang="en-GB" altLang="zh-CN" sz="1200" dirty="0">
              <a:latin typeface="楷体" panose="02010609060101010101" pitchFamily="49" charset="-122"/>
              <a:ea typeface="楷体" panose="02010609060101010101" pitchFamily="49" charset="-122"/>
            </a:endParaRPr>
          </a:p>
          <a:p>
            <a:endParaRPr lang="en-GB" altLang="zh-CN" sz="1200" dirty="0">
              <a:latin typeface="楷体" panose="02010609060101010101" pitchFamily="49" charset="-122"/>
              <a:ea typeface="楷体" panose="02010609060101010101" pitchFamily="49" charset="-122"/>
            </a:endParaRPr>
          </a:p>
          <a:p>
            <a:endParaRPr lang="en-GB" altLang="zh-CN" sz="1200" b="1" dirty="0">
              <a:latin typeface="楷体" panose="02010609060101010101" pitchFamily="49" charset="-122"/>
              <a:ea typeface="楷体" panose="02010609060101010101" pitchFamily="49" charset="-122"/>
            </a:endParaRPr>
          </a:p>
        </p:txBody>
      </p:sp>
      <p:sp>
        <p:nvSpPr>
          <p:cNvPr id="12" name="îṥ1ïḑê">
            <a:extLst>
              <a:ext uri="{FF2B5EF4-FFF2-40B4-BE49-F238E27FC236}">
                <a16:creationId xmlns:a16="http://schemas.microsoft.com/office/drawing/2014/main" id="{37D639F8-EC32-4D8B-AA71-2BD9D320F8FA}"/>
              </a:ext>
            </a:extLst>
          </p:cNvPr>
          <p:cNvSpPr/>
          <p:nvPr/>
        </p:nvSpPr>
        <p:spPr>
          <a:xfrm>
            <a:off x="8181076" y="1602282"/>
            <a:ext cx="1921763" cy="406094"/>
          </a:xfrm>
          <a:prstGeom prst="round2DiagRect">
            <a:avLst>
              <a:gd name="adj1" fmla="val 35100"/>
              <a:gd name="adj2" fmla="val 0"/>
            </a:avLst>
          </a:prstGeom>
          <a:solidFill>
            <a:srgbClr val="5584EA">
              <a:lumMod val="75000"/>
            </a:srgbClr>
          </a:solidFill>
          <a:ln w="12700" cap="flat" cmpd="sng" algn="ctr">
            <a:noFill/>
            <a:prstDash val="solid"/>
            <a:miter lim="800000"/>
          </a:ln>
          <a:effectLst/>
        </p:spPr>
        <p:txBody>
          <a:bodyPr wrap="square" lIns="108000" tIns="54000" rIns="108000" bIns="5400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kern="0" dirty="0">
                <a:solidFill>
                  <a:schemeClr val="bg1"/>
                </a:solidFill>
                <a:latin typeface="Arial" panose="020B0604020202020204" pitchFamily="34" charset="0"/>
                <a:ea typeface="华文楷体"/>
                <a:cs typeface="Arial" panose="020B0604020202020204" pitchFamily="34" charset="0"/>
              </a:rPr>
              <a:t>改善患者生活质量</a:t>
            </a:r>
            <a:endParaRPr kumimoji="0" lang="en-US" altLang="zh-CN" sz="1400" b="1" i="0" u="none" strike="noStrike" kern="0" cap="none" spc="0" normalizeH="0" baseline="0" noProof="0" dirty="0">
              <a:ln>
                <a:noFill/>
              </a:ln>
              <a:solidFill>
                <a:schemeClr val="bg1"/>
              </a:solidFill>
              <a:effectLst/>
              <a:uLnTx/>
              <a:uFillTx/>
              <a:latin typeface="Arial" panose="020B0604020202020204" pitchFamily="34" charset="0"/>
              <a:ea typeface="华文楷体"/>
              <a:cs typeface="Arial" panose="020B0604020202020204" pitchFamily="34" charset="0"/>
            </a:endParaRPr>
          </a:p>
        </p:txBody>
      </p:sp>
      <p:sp>
        <p:nvSpPr>
          <p:cNvPr id="13" name="TextBox 14">
            <a:extLst>
              <a:ext uri="{FF2B5EF4-FFF2-40B4-BE49-F238E27FC236}">
                <a16:creationId xmlns:a16="http://schemas.microsoft.com/office/drawing/2014/main" id="{0A56CDAE-F138-4444-AC16-203F6607B985}"/>
              </a:ext>
            </a:extLst>
          </p:cNvPr>
          <p:cNvSpPr txBox="1"/>
          <p:nvPr/>
        </p:nvSpPr>
        <p:spPr>
          <a:xfrm>
            <a:off x="7771200" y="2052578"/>
            <a:ext cx="3446811" cy="830997"/>
          </a:xfrm>
          <a:prstGeom prst="rect">
            <a:avLst/>
          </a:prstGeom>
          <a:noFill/>
        </p:spPr>
        <p:txBody>
          <a:bodyPr wrap="square" rtlCol="0">
            <a:spAutoFit/>
          </a:bodyPr>
          <a:lstStyle/>
          <a:p>
            <a:r>
              <a:rPr lang="zh-CN" altLang="en-US" sz="1200" b="1" dirty="0">
                <a:latin typeface="楷体" panose="02010609060101010101" pitchFamily="49" charset="-122"/>
                <a:ea typeface="楷体" panose="02010609060101010101" pitchFamily="49" charset="-122"/>
              </a:rPr>
              <a:t>日本研究的事后分析</a:t>
            </a:r>
            <a:r>
              <a:rPr lang="en-US" altLang="zh-CN" sz="1200" b="1" baseline="30000" dirty="0">
                <a:latin typeface="楷体" panose="02010609060101010101" pitchFamily="49" charset="-122"/>
                <a:ea typeface="楷体" panose="02010609060101010101" pitchFamily="49" charset="-122"/>
              </a:rPr>
              <a:t>3</a:t>
            </a:r>
            <a:r>
              <a:rPr lang="zh-CN" altLang="en-US" sz="1200" dirty="0">
                <a:latin typeface="楷体" panose="02010609060101010101" pitchFamily="49" charset="-122"/>
                <a:ea typeface="楷体" panose="02010609060101010101" pitchFamily="49" charset="-122"/>
              </a:rPr>
              <a:t>发现，艾地骨化醇显著降低下椎体（</a:t>
            </a:r>
            <a:r>
              <a:rPr lang="en-US" altLang="zh-CN" sz="1200" dirty="0">
                <a:latin typeface="楷体" panose="02010609060101010101" pitchFamily="49" charset="-122"/>
                <a:ea typeface="楷体" panose="02010609060101010101" pitchFamily="49" charset="-122"/>
              </a:rPr>
              <a:t>T11-L4</a:t>
            </a:r>
            <a:r>
              <a:rPr lang="zh-CN" altLang="en-US" sz="1200" dirty="0">
                <a:latin typeface="楷体" panose="02010609060101010101" pitchFamily="49" charset="-122"/>
                <a:ea typeface="楷体" panose="02010609060101010101" pitchFamily="49" charset="-122"/>
              </a:rPr>
              <a:t>）骨折发生率和严重椎体骨折（</a:t>
            </a:r>
            <a:r>
              <a:rPr lang="en-US" altLang="zh-CN" sz="1200" dirty="0">
                <a:latin typeface="楷体" panose="02010609060101010101" pitchFamily="49" charset="-122"/>
                <a:ea typeface="楷体" panose="02010609060101010101" pitchFamily="49" charset="-122"/>
              </a:rPr>
              <a:t>3</a:t>
            </a:r>
            <a:r>
              <a:rPr lang="zh-CN" altLang="en-US" sz="1200" dirty="0">
                <a:latin typeface="楷体" panose="02010609060101010101" pitchFamily="49" charset="-122"/>
                <a:ea typeface="楷体" panose="02010609060101010101" pitchFamily="49" charset="-122"/>
              </a:rPr>
              <a:t>级）累积发生率，</a:t>
            </a:r>
            <a:r>
              <a:rPr lang="zh-CN" altLang="en-US" sz="1200" b="1" dirty="0">
                <a:solidFill>
                  <a:schemeClr val="accent6"/>
                </a:solidFill>
                <a:latin typeface="楷体" panose="02010609060101010101" pitchFamily="49" charset="-122"/>
                <a:ea typeface="楷体" panose="02010609060101010101" pitchFamily="49" charset="-122"/>
              </a:rPr>
              <a:t>并总体改善患者健康相关生活质量（</a:t>
            </a:r>
            <a:r>
              <a:rPr lang="en-US" altLang="zh-CN" sz="1200" b="1" dirty="0">
                <a:solidFill>
                  <a:schemeClr val="accent6"/>
                </a:solidFill>
                <a:latin typeface="楷体" panose="02010609060101010101" pitchFamily="49" charset="-122"/>
                <a:ea typeface="楷体" panose="02010609060101010101" pitchFamily="49" charset="-122"/>
              </a:rPr>
              <a:t>HRQOL0)</a:t>
            </a:r>
            <a:endParaRPr lang="en-GB" altLang="zh-CN" sz="1200" b="1" dirty="0">
              <a:solidFill>
                <a:schemeClr val="accent6"/>
              </a:solidFill>
              <a:latin typeface="楷体" panose="02010609060101010101" pitchFamily="49" charset="-122"/>
              <a:ea typeface="楷体" panose="02010609060101010101" pitchFamily="49" charset="-122"/>
            </a:endParaRPr>
          </a:p>
        </p:txBody>
      </p:sp>
      <p:sp>
        <p:nvSpPr>
          <p:cNvPr id="20" name="矩形 19">
            <a:extLst>
              <a:ext uri="{FF2B5EF4-FFF2-40B4-BE49-F238E27FC236}">
                <a16:creationId xmlns:a16="http://schemas.microsoft.com/office/drawing/2014/main" id="{89B48A6D-464B-4543-B957-E9C24C022BB5}"/>
              </a:ext>
            </a:extLst>
          </p:cNvPr>
          <p:cNvSpPr/>
          <p:nvPr/>
        </p:nvSpPr>
        <p:spPr>
          <a:xfrm>
            <a:off x="0" y="5859"/>
            <a:ext cx="1536476" cy="306888"/>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有效性</a:t>
            </a:r>
          </a:p>
        </p:txBody>
      </p:sp>
      <p:sp>
        <p:nvSpPr>
          <p:cNvPr id="25" name="TextBox 193">
            <a:extLst>
              <a:ext uri="{FF2B5EF4-FFF2-40B4-BE49-F238E27FC236}">
                <a16:creationId xmlns:a16="http://schemas.microsoft.com/office/drawing/2014/main" id="{78356716-13BB-41C2-AEAC-5E4E0021B3E6}"/>
              </a:ext>
            </a:extLst>
          </p:cNvPr>
          <p:cNvSpPr txBox="1"/>
          <p:nvPr/>
        </p:nvSpPr>
        <p:spPr>
          <a:xfrm>
            <a:off x="1056733" y="4350774"/>
            <a:ext cx="1080000" cy="253916"/>
          </a:xfrm>
          <a:prstGeom prst="rect">
            <a:avLst/>
          </a:prstGeom>
          <a:solidFill>
            <a:srgbClr val="3F66E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dirty="0">
                <a:solidFill>
                  <a:schemeClr val="bg1"/>
                </a:solidFill>
                <a:latin typeface="楷体" panose="02010609060101010101" pitchFamily="49" charset="-122"/>
                <a:ea typeface="楷体" panose="02010609060101010101" pitchFamily="49" charset="-122"/>
                <a:cs typeface="Arial" panose="020B0604020202020204" pitchFamily="34" charset="0"/>
              </a:rPr>
              <a:t>前臂骨</a:t>
            </a:r>
            <a:r>
              <a:rPr kumimoji="0" lang="zh-CN" altLang="en-US" sz="1050" b="1" i="0" u="none" strike="noStrike" kern="120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cs typeface="Arial" panose="020B0604020202020204" pitchFamily="34" charset="0"/>
              </a:rPr>
              <a:t>骨折</a:t>
            </a:r>
            <a:endParaRPr kumimoji="0" lang="en-US" sz="1050" b="1" i="0" u="none" strike="noStrike" kern="120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sp>
        <p:nvSpPr>
          <p:cNvPr id="26" name="TextBox 194">
            <a:extLst>
              <a:ext uri="{FF2B5EF4-FFF2-40B4-BE49-F238E27FC236}">
                <a16:creationId xmlns:a16="http://schemas.microsoft.com/office/drawing/2014/main" id="{B96FBE0B-0761-4F11-A567-216C51693E42}"/>
              </a:ext>
            </a:extLst>
          </p:cNvPr>
          <p:cNvSpPr txBox="1"/>
          <p:nvPr/>
        </p:nvSpPr>
        <p:spPr>
          <a:xfrm>
            <a:off x="1044718" y="3835360"/>
            <a:ext cx="1080000" cy="253916"/>
          </a:xfrm>
          <a:prstGeom prst="rect">
            <a:avLst/>
          </a:prstGeom>
          <a:solidFill>
            <a:srgbClr val="3F66E2"/>
          </a:solidFill>
        </p:spPr>
        <p:txBody>
          <a:bodyPr wrap="square" rtlCol="0">
            <a:spAutoFit/>
          </a:bodyPr>
          <a:lstStyle/>
          <a:p>
            <a:pPr lvl="0" algn="ctr"/>
            <a:r>
              <a:rPr kumimoji="0" lang="zh-CN" altLang="en-US" sz="1050" b="1" dirty="0">
                <a:solidFill>
                  <a:schemeClr val="bg1"/>
                </a:solidFill>
                <a:latin typeface="楷体" panose="02010609060101010101" pitchFamily="49" charset="-122"/>
                <a:ea typeface="楷体" panose="02010609060101010101" pitchFamily="49" charset="-122"/>
                <a:cs typeface="Arial" panose="020B0604020202020204" pitchFamily="34" charset="0"/>
              </a:rPr>
              <a:t>椎体骨折</a:t>
            </a:r>
          </a:p>
        </p:txBody>
      </p:sp>
      <p:sp>
        <p:nvSpPr>
          <p:cNvPr id="28" name="TextBox 272">
            <a:extLst>
              <a:ext uri="{FF2B5EF4-FFF2-40B4-BE49-F238E27FC236}">
                <a16:creationId xmlns:a16="http://schemas.microsoft.com/office/drawing/2014/main" id="{E4633C38-82C4-4CEB-ABC5-80E0B3BEF241}"/>
              </a:ext>
            </a:extLst>
          </p:cNvPr>
          <p:cNvSpPr txBox="1"/>
          <p:nvPr/>
        </p:nvSpPr>
        <p:spPr>
          <a:xfrm>
            <a:off x="2216654" y="3788880"/>
            <a:ext cx="10687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accent6"/>
                </a:solidFill>
                <a:effectLst/>
                <a:uLnTx/>
                <a:uFillTx/>
                <a:latin typeface="Arial" panose="020B0604020202020204" pitchFamily="34" charset="0"/>
                <a:ea typeface="华文楷体"/>
                <a:cs typeface="Arial" panose="020B0604020202020204" pitchFamily="34" charset="0"/>
              </a:rPr>
              <a:t>- </a:t>
            </a:r>
            <a:r>
              <a:rPr kumimoji="0" lang="en-US" altLang="zh-CN" sz="2000" b="1" i="1" u="none" strike="noStrike" kern="1200" cap="none" spc="0" normalizeH="0" baseline="0" noProof="0" dirty="0">
                <a:ln>
                  <a:noFill/>
                </a:ln>
                <a:solidFill>
                  <a:schemeClr val="accent6"/>
                </a:solidFill>
                <a:effectLst/>
                <a:uLnTx/>
                <a:uFillTx/>
                <a:latin typeface="Arial" panose="020B0604020202020204" pitchFamily="34" charset="0"/>
                <a:ea typeface="华文楷体"/>
                <a:cs typeface="Arial" panose="020B0604020202020204" pitchFamily="34" charset="0"/>
              </a:rPr>
              <a:t>26</a:t>
            </a:r>
            <a:r>
              <a:rPr kumimoji="0" lang="en-US" sz="2000" b="1" i="1" u="none" strike="noStrike" kern="1200" cap="none" spc="0" normalizeH="0" baseline="0" noProof="0" dirty="0">
                <a:ln>
                  <a:noFill/>
                </a:ln>
                <a:solidFill>
                  <a:schemeClr val="accent6"/>
                </a:solidFill>
                <a:effectLst/>
                <a:uLnTx/>
                <a:uFillTx/>
                <a:latin typeface="Arial" panose="020B0604020202020204" pitchFamily="34" charset="0"/>
                <a:ea typeface="华文楷体"/>
                <a:cs typeface="Arial" panose="020B0604020202020204" pitchFamily="34" charset="0"/>
              </a:rPr>
              <a:t>%</a:t>
            </a:r>
          </a:p>
        </p:txBody>
      </p:sp>
      <p:sp>
        <p:nvSpPr>
          <p:cNvPr id="29" name="TextBox 272">
            <a:extLst>
              <a:ext uri="{FF2B5EF4-FFF2-40B4-BE49-F238E27FC236}">
                <a16:creationId xmlns:a16="http://schemas.microsoft.com/office/drawing/2014/main" id="{E80E0F61-479F-4967-A5B4-AA460B84D878}"/>
              </a:ext>
            </a:extLst>
          </p:cNvPr>
          <p:cNvSpPr txBox="1"/>
          <p:nvPr/>
        </p:nvSpPr>
        <p:spPr>
          <a:xfrm>
            <a:off x="2225313" y="4256566"/>
            <a:ext cx="98970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chemeClr val="accent6"/>
                </a:solidFill>
                <a:effectLst/>
                <a:uLnTx/>
                <a:uFillTx/>
                <a:latin typeface="Arial" panose="020B0604020202020204" pitchFamily="34" charset="0"/>
                <a:ea typeface="华文楷体"/>
                <a:cs typeface="Arial" panose="020B0604020202020204" pitchFamily="34" charset="0"/>
              </a:rPr>
              <a:t>- </a:t>
            </a:r>
            <a:r>
              <a:rPr kumimoji="0" lang="en-US" altLang="zh-CN" sz="2000" b="1" i="1" u="none" strike="noStrike" kern="1200" cap="none" spc="0" normalizeH="0" baseline="0" noProof="0" dirty="0">
                <a:ln>
                  <a:noFill/>
                </a:ln>
                <a:solidFill>
                  <a:schemeClr val="accent6"/>
                </a:solidFill>
                <a:effectLst/>
                <a:uLnTx/>
                <a:uFillTx/>
                <a:latin typeface="Arial" panose="020B0604020202020204" pitchFamily="34" charset="0"/>
                <a:ea typeface="华文楷体"/>
                <a:cs typeface="Arial" panose="020B0604020202020204" pitchFamily="34" charset="0"/>
              </a:rPr>
              <a:t>71</a:t>
            </a:r>
            <a:r>
              <a:rPr kumimoji="0" lang="en-US" sz="2000" b="1" i="1" u="none" strike="noStrike" kern="1200" cap="none" spc="0" normalizeH="0" baseline="0" noProof="0" dirty="0">
                <a:ln>
                  <a:noFill/>
                </a:ln>
                <a:solidFill>
                  <a:schemeClr val="accent6"/>
                </a:solidFill>
                <a:effectLst/>
                <a:uLnTx/>
                <a:uFillTx/>
                <a:latin typeface="Arial" panose="020B0604020202020204" pitchFamily="34" charset="0"/>
                <a:ea typeface="华文楷体"/>
                <a:cs typeface="Arial" panose="020B0604020202020204" pitchFamily="34" charset="0"/>
              </a:rPr>
              <a:t>%</a:t>
            </a:r>
          </a:p>
        </p:txBody>
      </p:sp>
      <p:sp>
        <p:nvSpPr>
          <p:cNvPr id="33" name="TextBox 193">
            <a:extLst>
              <a:ext uri="{FF2B5EF4-FFF2-40B4-BE49-F238E27FC236}">
                <a16:creationId xmlns:a16="http://schemas.microsoft.com/office/drawing/2014/main" id="{2C719EC8-25B5-493D-844E-A31F566A8EE1}"/>
              </a:ext>
            </a:extLst>
          </p:cNvPr>
          <p:cNvSpPr txBox="1"/>
          <p:nvPr/>
        </p:nvSpPr>
        <p:spPr>
          <a:xfrm>
            <a:off x="4196105" y="4456335"/>
            <a:ext cx="1080000" cy="253916"/>
          </a:xfrm>
          <a:prstGeom prst="rect">
            <a:avLst/>
          </a:prstGeom>
          <a:solidFill>
            <a:srgbClr val="3F66E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120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cs typeface="Arial" panose="020B0604020202020204" pitchFamily="34" charset="0"/>
              </a:rPr>
              <a:t>全髋骨密度</a:t>
            </a:r>
            <a:endParaRPr kumimoji="0" lang="en-US" sz="1050" b="1" i="0" u="none" strike="noStrike" kern="120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sp>
        <p:nvSpPr>
          <p:cNvPr id="34" name="TextBox 194">
            <a:extLst>
              <a:ext uri="{FF2B5EF4-FFF2-40B4-BE49-F238E27FC236}">
                <a16:creationId xmlns:a16="http://schemas.microsoft.com/office/drawing/2014/main" id="{A3AB3251-C895-4939-905D-3004581A5A63}"/>
              </a:ext>
            </a:extLst>
          </p:cNvPr>
          <p:cNvSpPr txBox="1"/>
          <p:nvPr/>
        </p:nvSpPr>
        <p:spPr>
          <a:xfrm>
            <a:off x="4196105" y="4055754"/>
            <a:ext cx="1080000" cy="253916"/>
          </a:xfrm>
          <a:prstGeom prst="rect">
            <a:avLst/>
          </a:prstGeom>
          <a:solidFill>
            <a:srgbClr val="3F66E2"/>
          </a:solidFill>
        </p:spPr>
        <p:txBody>
          <a:bodyPr wrap="square" rtlCol="0">
            <a:spAutoFit/>
          </a:bodyPr>
          <a:lstStyle/>
          <a:p>
            <a:pPr lvl="0" algn="ctr"/>
            <a:r>
              <a:rPr kumimoji="0" lang="zh-CN" altLang="en-US" sz="1050" b="1" dirty="0">
                <a:solidFill>
                  <a:schemeClr val="bg1"/>
                </a:solidFill>
                <a:latin typeface="楷体" panose="02010609060101010101" pitchFamily="49" charset="-122"/>
                <a:ea typeface="楷体" panose="02010609060101010101" pitchFamily="49" charset="-122"/>
                <a:cs typeface="Arial" panose="020B0604020202020204" pitchFamily="34" charset="0"/>
              </a:rPr>
              <a:t>腰椎骨骨密度</a:t>
            </a:r>
          </a:p>
        </p:txBody>
      </p:sp>
      <p:sp>
        <p:nvSpPr>
          <p:cNvPr id="36" name="TextBox 272">
            <a:extLst>
              <a:ext uri="{FF2B5EF4-FFF2-40B4-BE49-F238E27FC236}">
                <a16:creationId xmlns:a16="http://schemas.microsoft.com/office/drawing/2014/main" id="{20A7119E-DDBE-4D6F-9E91-660737B2EA1A}"/>
              </a:ext>
            </a:extLst>
          </p:cNvPr>
          <p:cNvSpPr txBox="1"/>
          <p:nvPr/>
        </p:nvSpPr>
        <p:spPr>
          <a:xfrm>
            <a:off x="5303846" y="3967476"/>
            <a:ext cx="12614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1" u="none" strike="noStrike" kern="1200" cap="none" spc="0" normalizeH="0" baseline="0" noProof="0" dirty="0">
                <a:ln>
                  <a:noFill/>
                </a:ln>
                <a:solidFill>
                  <a:schemeClr val="accent3"/>
                </a:solidFill>
                <a:effectLst/>
                <a:uLnTx/>
                <a:uFillTx/>
                <a:latin typeface="Arial" panose="020B0604020202020204" pitchFamily="34" charset="0"/>
                <a:ea typeface="华文楷体"/>
                <a:cs typeface="Arial" panose="020B0604020202020204" pitchFamily="34" charset="0"/>
              </a:rPr>
              <a:t>+ 2.5</a:t>
            </a:r>
            <a:r>
              <a:rPr kumimoji="0" lang="en-US" sz="2000" b="1" i="1" u="none" strike="noStrike" kern="1200" cap="none" spc="0" normalizeH="0" baseline="0" noProof="0" dirty="0">
                <a:ln>
                  <a:noFill/>
                </a:ln>
                <a:solidFill>
                  <a:schemeClr val="accent3"/>
                </a:solidFill>
                <a:effectLst/>
                <a:uLnTx/>
                <a:uFillTx/>
                <a:latin typeface="Arial" panose="020B0604020202020204" pitchFamily="34" charset="0"/>
                <a:ea typeface="华文楷体"/>
                <a:cs typeface="Arial" panose="020B0604020202020204" pitchFamily="34" charset="0"/>
              </a:rPr>
              <a:t>%</a:t>
            </a:r>
          </a:p>
        </p:txBody>
      </p:sp>
      <p:sp>
        <p:nvSpPr>
          <p:cNvPr id="37" name="TextBox 272">
            <a:extLst>
              <a:ext uri="{FF2B5EF4-FFF2-40B4-BE49-F238E27FC236}">
                <a16:creationId xmlns:a16="http://schemas.microsoft.com/office/drawing/2014/main" id="{B54387E0-E06E-446E-99CC-2DBE6514ECA5}"/>
              </a:ext>
            </a:extLst>
          </p:cNvPr>
          <p:cNvSpPr txBox="1"/>
          <p:nvPr/>
        </p:nvSpPr>
        <p:spPr>
          <a:xfrm>
            <a:off x="5311766" y="4355658"/>
            <a:ext cx="12614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1" dirty="0">
                <a:solidFill>
                  <a:schemeClr val="accent3"/>
                </a:solidFill>
                <a:latin typeface="Arial" panose="020B0604020202020204" pitchFamily="34" charset="0"/>
                <a:ea typeface="华文楷体"/>
                <a:cs typeface="Arial" panose="020B0604020202020204" pitchFamily="34" charset="0"/>
              </a:rPr>
              <a:t>+ </a:t>
            </a:r>
            <a:r>
              <a:rPr kumimoji="0" lang="en-US" altLang="zh-CN" sz="2000" b="1" i="1" u="none" strike="noStrike" kern="1200" cap="none" spc="0" normalizeH="0" baseline="0" noProof="0" dirty="0">
                <a:ln>
                  <a:noFill/>
                </a:ln>
                <a:solidFill>
                  <a:schemeClr val="accent3"/>
                </a:solidFill>
                <a:effectLst/>
                <a:uLnTx/>
                <a:uFillTx/>
                <a:latin typeface="Arial" panose="020B0604020202020204" pitchFamily="34" charset="0"/>
                <a:ea typeface="华文楷体"/>
                <a:cs typeface="Arial" panose="020B0604020202020204" pitchFamily="34" charset="0"/>
              </a:rPr>
              <a:t>1.3</a:t>
            </a:r>
            <a:r>
              <a:rPr kumimoji="0" lang="en-US" sz="2000" b="1" i="1" u="none" strike="noStrike" kern="1200" cap="none" spc="0" normalizeH="0" baseline="0" noProof="0" dirty="0">
                <a:ln>
                  <a:noFill/>
                </a:ln>
                <a:solidFill>
                  <a:schemeClr val="accent3"/>
                </a:solidFill>
                <a:effectLst/>
                <a:uLnTx/>
                <a:uFillTx/>
                <a:latin typeface="Arial" panose="020B0604020202020204" pitchFamily="34" charset="0"/>
                <a:ea typeface="华文楷体"/>
                <a:cs typeface="Arial" panose="020B0604020202020204" pitchFamily="34" charset="0"/>
              </a:rPr>
              <a:t>%</a:t>
            </a:r>
          </a:p>
        </p:txBody>
      </p:sp>
      <p:sp>
        <p:nvSpPr>
          <p:cNvPr id="38" name="TextBox 193">
            <a:extLst>
              <a:ext uri="{FF2B5EF4-FFF2-40B4-BE49-F238E27FC236}">
                <a16:creationId xmlns:a16="http://schemas.microsoft.com/office/drawing/2014/main" id="{D16C78BE-90E8-44ED-BA77-9CE87DABF566}"/>
              </a:ext>
            </a:extLst>
          </p:cNvPr>
          <p:cNvSpPr txBox="1"/>
          <p:nvPr/>
        </p:nvSpPr>
        <p:spPr>
          <a:xfrm>
            <a:off x="4196105" y="4856916"/>
            <a:ext cx="1080000" cy="253916"/>
          </a:xfrm>
          <a:prstGeom prst="rect">
            <a:avLst/>
          </a:prstGeom>
          <a:solidFill>
            <a:srgbClr val="3F66E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50" b="1" i="0" u="none" strike="noStrike" kern="120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cs typeface="Arial" panose="020B0604020202020204" pitchFamily="34" charset="0"/>
              </a:rPr>
              <a:t>股骨颈骨密度</a:t>
            </a:r>
            <a:endParaRPr kumimoji="0" lang="en-US" sz="1050" b="1" i="0" u="none" strike="noStrike" kern="120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cs typeface="Arial" panose="020B0604020202020204" pitchFamily="34" charset="0"/>
            </a:endParaRPr>
          </a:p>
        </p:txBody>
      </p:sp>
      <p:sp>
        <p:nvSpPr>
          <p:cNvPr id="39" name="TextBox 272">
            <a:extLst>
              <a:ext uri="{FF2B5EF4-FFF2-40B4-BE49-F238E27FC236}">
                <a16:creationId xmlns:a16="http://schemas.microsoft.com/office/drawing/2014/main" id="{165E43C0-2AC9-4DCF-B957-8E7311B4E6BA}"/>
              </a:ext>
            </a:extLst>
          </p:cNvPr>
          <p:cNvSpPr txBox="1"/>
          <p:nvPr/>
        </p:nvSpPr>
        <p:spPr>
          <a:xfrm>
            <a:off x="5383227" y="4763314"/>
            <a:ext cx="12614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1" dirty="0">
                <a:solidFill>
                  <a:schemeClr val="accent3"/>
                </a:solidFill>
                <a:latin typeface="Arial" panose="020B0604020202020204" pitchFamily="34" charset="0"/>
                <a:ea typeface="华文楷体"/>
                <a:cs typeface="Arial" panose="020B0604020202020204" pitchFamily="34" charset="0"/>
              </a:rPr>
              <a:t>+ </a:t>
            </a:r>
            <a:r>
              <a:rPr kumimoji="0" lang="en-US" altLang="zh-CN" sz="2000" b="1" i="1" u="none" strike="noStrike" kern="1200" cap="none" spc="0" normalizeH="0" baseline="0" noProof="0" dirty="0">
                <a:ln>
                  <a:noFill/>
                </a:ln>
                <a:solidFill>
                  <a:schemeClr val="accent3"/>
                </a:solidFill>
                <a:effectLst/>
                <a:uLnTx/>
                <a:uFillTx/>
                <a:latin typeface="Arial" panose="020B0604020202020204" pitchFamily="34" charset="0"/>
                <a:ea typeface="华文楷体"/>
                <a:cs typeface="Arial" panose="020B0604020202020204" pitchFamily="34" charset="0"/>
              </a:rPr>
              <a:t>1.78</a:t>
            </a:r>
            <a:r>
              <a:rPr kumimoji="0" lang="en-US" sz="2000" b="1" i="1" u="none" strike="noStrike" kern="1200" cap="none" spc="0" normalizeH="0" baseline="0" noProof="0" dirty="0">
                <a:ln>
                  <a:noFill/>
                </a:ln>
                <a:solidFill>
                  <a:schemeClr val="accent3"/>
                </a:solidFill>
                <a:effectLst/>
                <a:uLnTx/>
                <a:uFillTx/>
                <a:latin typeface="Arial" panose="020B0604020202020204" pitchFamily="34" charset="0"/>
                <a:ea typeface="华文楷体"/>
                <a:cs typeface="Arial" panose="020B0604020202020204" pitchFamily="34" charset="0"/>
              </a:rPr>
              <a:t>%</a:t>
            </a:r>
          </a:p>
        </p:txBody>
      </p:sp>
      <p:sp>
        <p:nvSpPr>
          <p:cNvPr id="6" name="矩形 5">
            <a:extLst>
              <a:ext uri="{FF2B5EF4-FFF2-40B4-BE49-F238E27FC236}">
                <a16:creationId xmlns:a16="http://schemas.microsoft.com/office/drawing/2014/main" id="{C04B1669-8521-4519-B138-178CB9032655}"/>
              </a:ext>
            </a:extLst>
          </p:cNvPr>
          <p:cNvSpPr/>
          <p:nvPr/>
        </p:nvSpPr>
        <p:spPr>
          <a:xfrm>
            <a:off x="4229166" y="1892415"/>
            <a:ext cx="2983529" cy="1754326"/>
          </a:xfrm>
          <a:prstGeom prst="rect">
            <a:avLst/>
          </a:prstGeom>
        </p:spPr>
        <p:txBody>
          <a:bodyPr wrap="square">
            <a:spAutoFit/>
          </a:bodyPr>
          <a:lstStyle/>
          <a:p>
            <a:endParaRPr lang="en-GB" altLang="zh-CN" sz="1200" b="1" dirty="0">
              <a:latin typeface="楷体" panose="02010609060101010101" pitchFamily="49" charset="-122"/>
              <a:ea typeface="楷体" panose="02010609060101010101" pitchFamily="49" charset="-122"/>
            </a:endParaRPr>
          </a:p>
          <a:p>
            <a:r>
              <a:rPr lang="zh-CN" altLang="en-US" sz="1200" b="1" dirty="0">
                <a:latin typeface="楷体" panose="02010609060101010101" pitchFamily="49" charset="-122"/>
                <a:ea typeface="楷体" panose="02010609060101010101" pitchFamily="49" charset="-122"/>
              </a:rPr>
              <a:t>日本三期：</a:t>
            </a:r>
            <a:r>
              <a:rPr lang="zh-CN" altLang="en-US" sz="1200" dirty="0">
                <a:latin typeface="楷体" panose="02010609060101010101" pitchFamily="49" charset="-122"/>
                <a:ea typeface="楷体" panose="02010609060101010101" pitchFamily="49" charset="-122"/>
              </a:rPr>
              <a:t>治疗</a:t>
            </a:r>
            <a:r>
              <a:rPr lang="en-US" altLang="zh-CN" sz="1200" dirty="0">
                <a:latin typeface="楷体" panose="02010609060101010101" pitchFamily="49" charset="-122"/>
                <a:ea typeface="楷体" panose="02010609060101010101" pitchFamily="49" charset="-122"/>
              </a:rPr>
              <a:t>12</a:t>
            </a:r>
            <a:r>
              <a:rPr lang="zh-CN" altLang="en-US" sz="1200" dirty="0">
                <a:latin typeface="楷体" panose="02010609060101010101" pitchFamily="49" charset="-122"/>
                <a:ea typeface="楷体" panose="02010609060101010101" pitchFamily="49" charset="-122"/>
              </a:rPr>
              <a:t>和</a:t>
            </a:r>
            <a:r>
              <a:rPr lang="en-US" altLang="zh-CN" sz="1200" dirty="0">
                <a:latin typeface="楷体" panose="02010609060101010101" pitchFamily="49" charset="-122"/>
                <a:ea typeface="楷体" panose="02010609060101010101" pitchFamily="49" charset="-122"/>
              </a:rPr>
              <a:t>36</a:t>
            </a:r>
            <a:r>
              <a:rPr lang="zh-CN" altLang="en-US" sz="1200" dirty="0">
                <a:latin typeface="楷体" panose="02010609060101010101" pitchFamily="49" charset="-122"/>
                <a:ea typeface="楷体" panose="02010609060101010101" pitchFamily="49" charset="-122"/>
              </a:rPr>
              <a:t>个月时，艾地骨化醇提高腰椎</a:t>
            </a:r>
            <a:r>
              <a:rPr lang="en-US" altLang="zh-CN" sz="1200" dirty="0">
                <a:latin typeface="楷体" panose="02010609060101010101" pitchFamily="49" charset="-122"/>
                <a:ea typeface="楷体" panose="02010609060101010101" pitchFamily="49" charset="-122"/>
              </a:rPr>
              <a:t>BMD</a:t>
            </a:r>
            <a:r>
              <a:rPr lang="zh-CN" altLang="en-US" sz="1200" dirty="0">
                <a:latin typeface="楷体" panose="02010609060101010101" pitchFamily="49" charset="-122"/>
                <a:ea typeface="楷体" panose="02010609060101010101" pitchFamily="49" charset="-122"/>
              </a:rPr>
              <a:t>分别为</a:t>
            </a:r>
            <a:r>
              <a:rPr lang="en-US" altLang="zh-CN" sz="1200" dirty="0">
                <a:latin typeface="楷体" panose="02010609060101010101" pitchFamily="49" charset="-122"/>
                <a:ea typeface="楷体" panose="02010609060101010101" pitchFamily="49" charset="-122"/>
              </a:rPr>
              <a:t>2.3%</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P&lt;0.001</a:t>
            </a:r>
            <a:r>
              <a:rPr lang="zh-CN" altLang="en-US" sz="1200" dirty="0">
                <a:latin typeface="楷体" panose="02010609060101010101" pitchFamily="49" charset="-122"/>
                <a:ea typeface="楷体" panose="02010609060101010101" pitchFamily="49" charset="-122"/>
              </a:rPr>
              <a:t>）和</a:t>
            </a:r>
            <a:r>
              <a:rPr lang="en-US" altLang="zh-CN" sz="1200" b="1" dirty="0">
                <a:latin typeface="楷体" panose="02010609060101010101" pitchFamily="49" charset="-122"/>
                <a:ea typeface="楷体" panose="02010609060101010101" pitchFamily="49" charset="-122"/>
              </a:rPr>
              <a:t>3.3%</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P&lt;0.001</a:t>
            </a:r>
            <a:r>
              <a:rPr lang="zh-CN" altLang="en-US" sz="1200" dirty="0">
                <a:latin typeface="楷体" panose="02010609060101010101" pitchFamily="49" charset="-122"/>
                <a:ea typeface="楷体" panose="02010609060101010101" pitchFamily="49" charset="-122"/>
              </a:rPr>
              <a:t>）；提高全髋</a:t>
            </a:r>
            <a:r>
              <a:rPr lang="en-US" altLang="zh-CN" sz="1200" dirty="0">
                <a:latin typeface="楷体" panose="02010609060101010101" pitchFamily="49" charset="-122"/>
                <a:ea typeface="楷体" panose="02010609060101010101" pitchFamily="49" charset="-122"/>
              </a:rPr>
              <a:t>BMD</a:t>
            </a:r>
            <a:r>
              <a:rPr lang="zh-CN" altLang="en-US" sz="1200" dirty="0">
                <a:latin typeface="楷体" panose="02010609060101010101" pitchFamily="49" charset="-122"/>
                <a:ea typeface="楷体" panose="02010609060101010101" pitchFamily="49" charset="-122"/>
              </a:rPr>
              <a:t>分别为</a:t>
            </a:r>
            <a:r>
              <a:rPr lang="en-US" altLang="zh-CN" sz="1200" b="1" dirty="0">
                <a:solidFill>
                  <a:schemeClr val="accent6"/>
                </a:solidFill>
                <a:latin typeface="楷体" panose="02010609060101010101" pitchFamily="49" charset="-122"/>
                <a:ea typeface="楷体" panose="02010609060101010101" pitchFamily="49" charset="-122"/>
              </a:rPr>
              <a:t>1.4%</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P&lt;0.001</a:t>
            </a:r>
            <a:r>
              <a:rPr lang="zh-CN" altLang="en-US" sz="1200" dirty="0">
                <a:latin typeface="楷体" panose="02010609060101010101" pitchFamily="49" charset="-122"/>
                <a:ea typeface="楷体" panose="02010609060101010101" pitchFamily="49" charset="-122"/>
              </a:rPr>
              <a:t>）和</a:t>
            </a:r>
            <a:r>
              <a:rPr lang="en-US" altLang="zh-CN" sz="1200" b="1" dirty="0">
                <a:solidFill>
                  <a:schemeClr val="accent6"/>
                </a:solidFill>
                <a:latin typeface="楷体" panose="02010609060101010101" pitchFamily="49" charset="-122"/>
                <a:ea typeface="楷体" panose="02010609060101010101" pitchFamily="49" charset="-122"/>
              </a:rPr>
              <a:t>2.7%</a:t>
            </a:r>
            <a:r>
              <a:rPr lang="zh-CN" altLang="en-US" sz="1200" dirty="0">
                <a:latin typeface="楷体" panose="02010609060101010101" pitchFamily="49" charset="-122"/>
                <a:ea typeface="楷体" panose="02010609060101010101" pitchFamily="49" charset="-122"/>
              </a:rPr>
              <a:t>（</a:t>
            </a:r>
            <a:r>
              <a:rPr lang="en-US" altLang="zh-CN" sz="1200" dirty="0">
                <a:latin typeface="楷体" panose="02010609060101010101" pitchFamily="49" charset="-122"/>
                <a:ea typeface="楷体" panose="02010609060101010101" pitchFamily="49" charset="-122"/>
              </a:rPr>
              <a:t>P&lt;0.001</a:t>
            </a:r>
            <a:r>
              <a:rPr lang="zh-CN" altLang="en-US" sz="1200" dirty="0">
                <a:latin typeface="楷体" panose="02010609060101010101" pitchFamily="49" charset="-122"/>
                <a:ea typeface="楷体" panose="02010609060101010101" pitchFamily="49" charset="-122"/>
              </a:rPr>
              <a:t>）</a:t>
            </a:r>
            <a:r>
              <a:rPr lang="zh-CN" altLang="en-US" sz="1200" b="1" dirty="0">
                <a:latin typeface="楷体" panose="02010609060101010101" pitchFamily="49" charset="-122"/>
                <a:ea typeface="楷体" panose="02010609060101010101" pitchFamily="49" charset="-122"/>
              </a:rPr>
              <a:t>。</a:t>
            </a:r>
            <a:endParaRPr lang="en-GB" altLang="zh-CN" sz="1200" b="1" dirty="0">
              <a:latin typeface="楷体" panose="02010609060101010101" pitchFamily="49" charset="-122"/>
              <a:ea typeface="楷体" panose="02010609060101010101" pitchFamily="49" charset="-122"/>
            </a:endParaRPr>
          </a:p>
          <a:p>
            <a:endParaRPr lang="en-GB" altLang="zh-CN" sz="1200" b="1" dirty="0">
              <a:latin typeface="楷体" panose="02010609060101010101" pitchFamily="49" charset="-122"/>
              <a:ea typeface="楷体" panose="02010609060101010101" pitchFamily="49" charset="-122"/>
            </a:endParaRPr>
          </a:p>
          <a:p>
            <a:r>
              <a:rPr lang="zh-CN" altLang="en-US" sz="1200" b="1" dirty="0">
                <a:latin typeface="楷体" panose="02010609060101010101" pitchFamily="49" charset="-122"/>
                <a:ea typeface="楷体" panose="02010609060101010101" pitchFamily="49" charset="-122"/>
              </a:rPr>
              <a:t>中国三期：</a:t>
            </a:r>
            <a:r>
              <a:rPr lang="zh-CN" altLang="en-US" sz="1200" dirty="0">
                <a:latin typeface="楷体" panose="02010609060101010101" pitchFamily="49" charset="-122"/>
                <a:ea typeface="楷体" panose="02010609060101010101" pitchFamily="49" charset="-122"/>
              </a:rPr>
              <a:t>艾地骨化醇显著增加中国患者的腰椎骨、全髋和股骨颈骨密度</a:t>
            </a:r>
            <a:r>
              <a:rPr lang="en-GB" altLang="zh-CN" sz="1200" dirty="0">
                <a:latin typeface="楷体" panose="02010609060101010101" pitchFamily="49" charset="-122"/>
                <a:ea typeface="楷体" panose="02010609060101010101" pitchFamily="49" charset="-122"/>
              </a:rPr>
              <a:t>2.5%,1.3%,1.78%</a:t>
            </a:r>
            <a:r>
              <a:rPr lang="en-GB" altLang="zh-CN" sz="1200" baseline="30000" dirty="0">
                <a:latin typeface="楷体" panose="02010609060101010101" pitchFamily="49" charset="-122"/>
                <a:ea typeface="楷体" panose="02010609060101010101" pitchFamily="49" charset="-122"/>
              </a:rPr>
              <a:t>2</a:t>
            </a:r>
            <a:endParaRPr lang="zh-CN" altLang="en-US" sz="1200" dirty="0">
              <a:latin typeface="楷体" panose="02010609060101010101" pitchFamily="49" charset="-122"/>
              <a:ea typeface="楷体" panose="02010609060101010101" pitchFamily="49" charset="-122"/>
            </a:endParaRPr>
          </a:p>
        </p:txBody>
      </p:sp>
      <p:sp>
        <p:nvSpPr>
          <p:cNvPr id="40" name="îṥ1ïḑê">
            <a:extLst>
              <a:ext uri="{FF2B5EF4-FFF2-40B4-BE49-F238E27FC236}">
                <a16:creationId xmlns:a16="http://schemas.microsoft.com/office/drawing/2014/main" id="{078B6998-DE56-4C6B-95B6-BEA576B8DCFE}"/>
              </a:ext>
            </a:extLst>
          </p:cNvPr>
          <p:cNvSpPr/>
          <p:nvPr/>
        </p:nvSpPr>
        <p:spPr>
          <a:xfrm>
            <a:off x="4667352" y="1613595"/>
            <a:ext cx="1921763" cy="406094"/>
          </a:xfrm>
          <a:prstGeom prst="round2DiagRect">
            <a:avLst>
              <a:gd name="adj1" fmla="val 35100"/>
              <a:gd name="adj2" fmla="val 0"/>
            </a:avLst>
          </a:prstGeom>
          <a:solidFill>
            <a:srgbClr val="5584EA">
              <a:lumMod val="75000"/>
            </a:srgbClr>
          </a:solidFill>
          <a:ln w="12700" cap="flat" cmpd="sng" algn="ctr">
            <a:noFill/>
            <a:prstDash val="solid"/>
            <a:miter lim="800000"/>
          </a:ln>
          <a:effectLst/>
        </p:spPr>
        <p:txBody>
          <a:bodyPr wrap="square" lIns="108000" tIns="54000" rIns="108000" bIns="5400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FFFFFF"/>
                </a:solidFill>
                <a:effectLst/>
                <a:uLnTx/>
                <a:uFillTx/>
                <a:latin typeface="Arial" panose="020B0604020202020204" pitchFamily="34" charset="0"/>
                <a:ea typeface="华文楷体"/>
                <a:cs typeface="Arial" panose="020B0604020202020204" pitchFamily="34" charset="0"/>
              </a:rPr>
              <a:t>提高骨密度</a:t>
            </a:r>
            <a:endParaRPr kumimoji="0" lang="en-US" altLang="zh-CN" sz="1400" b="1" i="0" u="none" strike="noStrike" kern="0" cap="none" spc="0" normalizeH="0" baseline="0" noProof="0" dirty="0">
              <a:ln>
                <a:noFill/>
              </a:ln>
              <a:solidFill>
                <a:srgbClr val="FFFFFF"/>
              </a:solidFill>
              <a:effectLst/>
              <a:uLnTx/>
              <a:uFillTx/>
              <a:latin typeface="Arial" panose="020B0604020202020204" pitchFamily="34" charset="0"/>
              <a:ea typeface="华文楷体"/>
              <a:cs typeface="Arial" panose="020B0604020202020204" pitchFamily="34" charset="0"/>
            </a:endParaRPr>
          </a:p>
        </p:txBody>
      </p:sp>
      <p:pic>
        <p:nvPicPr>
          <p:cNvPr id="2" name="图片 1">
            <a:extLst>
              <a:ext uri="{FF2B5EF4-FFF2-40B4-BE49-F238E27FC236}">
                <a16:creationId xmlns:a16="http://schemas.microsoft.com/office/drawing/2014/main" id="{A35E9DA8-E595-4CD3-AA7F-1857BB5999F8}"/>
              </a:ext>
            </a:extLst>
          </p:cNvPr>
          <p:cNvPicPr>
            <a:picLocks noChangeAspect="1"/>
          </p:cNvPicPr>
          <p:nvPr/>
        </p:nvPicPr>
        <p:blipFill>
          <a:blip r:embed="rId2"/>
          <a:stretch>
            <a:fillRect/>
          </a:stretch>
        </p:blipFill>
        <p:spPr>
          <a:xfrm>
            <a:off x="242075" y="3214836"/>
            <a:ext cx="3959031" cy="2063393"/>
          </a:xfrm>
          <a:prstGeom prst="rect">
            <a:avLst/>
          </a:prstGeom>
        </p:spPr>
      </p:pic>
      <p:sp>
        <p:nvSpPr>
          <p:cNvPr id="27" name="TextBox 63">
            <a:extLst>
              <a:ext uri="{FF2B5EF4-FFF2-40B4-BE49-F238E27FC236}">
                <a16:creationId xmlns:a16="http://schemas.microsoft.com/office/drawing/2014/main" id="{2343FB2A-1CF4-4E84-B254-C96170F66E3C}"/>
              </a:ext>
            </a:extLst>
          </p:cNvPr>
          <p:cNvSpPr txBox="1"/>
          <p:nvPr/>
        </p:nvSpPr>
        <p:spPr>
          <a:xfrm>
            <a:off x="78194" y="3147196"/>
            <a:ext cx="3470963" cy="261610"/>
          </a:xfrm>
          <a:prstGeom prst="rect">
            <a:avLst/>
          </a:prstGeom>
          <a:solidFill>
            <a:schemeClr val="bg1"/>
          </a:solid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en-US" altLang="zh-CN" sz="105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3</a:t>
            </a:r>
            <a:r>
              <a:rPr kumimoji="1" lang="zh-CN" altLang="en-US" sz="105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年内新</a:t>
            </a:r>
            <a:r>
              <a:rPr lang="zh-CN" altLang="en-US" sz="1050" b="1" dirty="0">
                <a:solidFill>
                  <a:prstClr val="black"/>
                </a:solidFill>
                <a:latin typeface="楷体" panose="02010609060101010101" pitchFamily="49" charset="-122"/>
                <a:ea typeface="楷体" panose="02010609060101010101" pitchFamily="49" charset="-122"/>
              </a:rPr>
              <a:t>前臂骨</a:t>
            </a:r>
            <a:r>
              <a:rPr kumimoji="1" lang="zh-CN" altLang="en-US" sz="105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rPr>
              <a:t>骨折发生率</a:t>
            </a:r>
          </a:p>
        </p:txBody>
      </p:sp>
      <p:grpSp>
        <p:nvGrpSpPr>
          <p:cNvPr id="88" name="组合 87">
            <a:extLst>
              <a:ext uri="{FF2B5EF4-FFF2-40B4-BE49-F238E27FC236}">
                <a16:creationId xmlns:a16="http://schemas.microsoft.com/office/drawing/2014/main" id="{69A4167B-A161-439D-A23C-8CE7B6C7677C}"/>
              </a:ext>
            </a:extLst>
          </p:cNvPr>
          <p:cNvGrpSpPr/>
          <p:nvPr/>
        </p:nvGrpSpPr>
        <p:grpSpPr>
          <a:xfrm>
            <a:off x="7828270" y="2947141"/>
            <a:ext cx="3022422" cy="2618849"/>
            <a:chOff x="7829747" y="2067713"/>
            <a:chExt cx="3492149" cy="3593997"/>
          </a:xfrm>
        </p:grpSpPr>
        <p:grpSp>
          <p:nvGrpSpPr>
            <p:cNvPr id="89" name="组合 88">
              <a:extLst>
                <a:ext uri="{FF2B5EF4-FFF2-40B4-BE49-F238E27FC236}">
                  <a16:creationId xmlns:a16="http://schemas.microsoft.com/office/drawing/2014/main" id="{5B5AD219-6030-4461-9575-52F86EF9AD56}"/>
                </a:ext>
              </a:extLst>
            </p:cNvPr>
            <p:cNvGrpSpPr/>
            <p:nvPr/>
          </p:nvGrpSpPr>
          <p:grpSpPr>
            <a:xfrm>
              <a:off x="7829747" y="2278769"/>
              <a:ext cx="3492149" cy="3382941"/>
              <a:chOff x="7601147" y="2278769"/>
              <a:chExt cx="3492149" cy="3382941"/>
            </a:xfrm>
          </p:grpSpPr>
          <p:grpSp>
            <p:nvGrpSpPr>
              <p:cNvPr id="91" name="组合 90">
                <a:extLst>
                  <a:ext uri="{FF2B5EF4-FFF2-40B4-BE49-F238E27FC236}">
                    <a16:creationId xmlns:a16="http://schemas.microsoft.com/office/drawing/2014/main" id="{ABC4510D-7AFC-4351-AA87-DF5442D56EF4}"/>
                  </a:ext>
                </a:extLst>
              </p:cNvPr>
              <p:cNvGrpSpPr/>
              <p:nvPr/>
            </p:nvGrpSpPr>
            <p:grpSpPr>
              <a:xfrm>
                <a:off x="7994761" y="4459940"/>
                <a:ext cx="281628" cy="746513"/>
                <a:chOff x="551440" y="4597399"/>
                <a:chExt cx="716280" cy="949325"/>
              </a:xfrm>
            </p:grpSpPr>
            <p:sp>
              <p:nvSpPr>
                <p:cNvPr id="158" name="矩形 157">
                  <a:extLst>
                    <a:ext uri="{FF2B5EF4-FFF2-40B4-BE49-F238E27FC236}">
                      <a16:creationId xmlns:a16="http://schemas.microsoft.com/office/drawing/2014/main" id="{980C53D0-00F3-468C-9C81-5B5432F93DDA}"/>
                    </a:ext>
                  </a:extLst>
                </p:cNvPr>
                <p:cNvSpPr/>
                <p:nvPr/>
              </p:nvSpPr>
              <p:spPr>
                <a:xfrm flipV="1">
                  <a:off x="909580" y="4597405"/>
                  <a:ext cx="358140" cy="252000"/>
                </a:xfrm>
                <a:prstGeom prst="rect">
                  <a:avLst/>
                </a:prstGeom>
                <a:solidFill>
                  <a:srgbClr val="9BBB5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59" name="矩形 158">
                  <a:extLst>
                    <a:ext uri="{FF2B5EF4-FFF2-40B4-BE49-F238E27FC236}">
                      <a16:creationId xmlns:a16="http://schemas.microsoft.com/office/drawing/2014/main" id="{1419E3F5-02CE-40EE-BA31-9F516D25199A}"/>
                    </a:ext>
                  </a:extLst>
                </p:cNvPr>
                <p:cNvSpPr/>
                <p:nvPr/>
              </p:nvSpPr>
              <p:spPr>
                <a:xfrm flipV="1">
                  <a:off x="551440" y="4597399"/>
                  <a:ext cx="358140" cy="949325"/>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92" name="组合 91">
                <a:extLst>
                  <a:ext uri="{FF2B5EF4-FFF2-40B4-BE49-F238E27FC236}">
                    <a16:creationId xmlns:a16="http://schemas.microsoft.com/office/drawing/2014/main" id="{35C0D45D-09C4-4537-A889-812BC8B86D93}"/>
                  </a:ext>
                </a:extLst>
              </p:cNvPr>
              <p:cNvGrpSpPr/>
              <p:nvPr/>
            </p:nvGrpSpPr>
            <p:grpSpPr>
              <a:xfrm>
                <a:off x="8344519" y="4423993"/>
                <a:ext cx="281628" cy="442909"/>
                <a:chOff x="551440" y="4551686"/>
                <a:chExt cx="716280" cy="563238"/>
              </a:xfrm>
            </p:grpSpPr>
            <p:sp>
              <p:nvSpPr>
                <p:cNvPr id="156" name="矩形 155">
                  <a:extLst>
                    <a:ext uri="{FF2B5EF4-FFF2-40B4-BE49-F238E27FC236}">
                      <a16:creationId xmlns:a16="http://schemas.microsoft.com/office/drawing/2014/main" id="{314EDFF9-9F08-418D-86F7-116FC03FA5EC}"/>
                    </a:ext>
                  </a:extLst>
                </p:cNvPr>
                <p:cNvSpPr/>
                <p:nvPr/>
              </p:nvSpPr>
              <p:spPr>
                <a:xfrm>
                  <a:off x="909580" y="4551686"/>
                  <a:ext cx="358140" cy="45719"/>
                </a:xfrm>
                <a:prstGeom prst="rect">
                  <a:avLst/>
                </a:prstGeom>
                <a:solidFill>
                  <a:srgbClr val="9BBB5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57" name="矩形 156">
                  <a:extLst>
                    <a:ext uri="{FF2B5EF4-FFF2-40B4-BE49-F238E27FC236}">
                      <a16:creationId xmlns:a16="http://schemas.microsoft.com/office/drawing/2014/main" id="{401FCCA3-67B1-4CE5-8AF1-5D656274A564}"/>
                    </a:ext>
                  </a:extLst>
                </p:cNvPr>
                <p:cNvSpPr/>
                <p:nvPr/>
              </p:nvSpPr>
              <p:spPr>
                <a:xfrm flipV="1">
                  <a:off x="551440" y="4597397"/>
                  <a:ext cx="358140" cy="517527"/>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93" name="组合 92">
                <a:extLst>
                  <a:ext uri="{FF2B5EF4-FFF2-40B4-BE49-F238E27FC236}">
                    <a16:creationId xmlns:a16="http://schemas.microsoft.com/office/drawing/2014/main" id="{5189A850-530A-4128-BDF2-1EA9079C3BC3}"/>
                  </a:ext>
                </a:extLst>
              </p:cNvPr>
              <p:cNvGrpSpPr/>
              <p:nvPr/>
            </p:nvGrpSpPr>
            <p:grpSpPr>
              <a:xfrm>
                <a:off x="8694277" y="3151670"/>
                <a:ext cx="281628" cy="1308275"/>
                <a:chOff x="551440" y="2933700"/>
                <a:chExt cx="716280" cy="1663706"/>
              </a:xfrm>
            </p:grpSpPr>
            <p:sp>
              <p:nvSpPr>
                <p:cNvPr id="154" name="矩形 153">
                  <a:extLst>
                    <a:ext uri="{FF2B5EF4-FFF2-40B4-BE49-F238E27FC236}">
                      <a16:creationId xmlns:a16="http://schemas.microsoft.com/office/drawing/2014/main" id="{88D4BAA7-DF93-4F8D-B2B5-FEEB9B85596A}"/>
                    </a:ext>
                  </a:extLst>
                </p:cNvPr>
                <p:cNvSpPr/>
                <p:nvPr/>
              </p:nvSpPr>
              <p:spPr>
                <a:xfrm>
                  <a:off x="909580" y="2933700"/>
                  <a:ext cx="358140" cy="1663705"/>
                </a:xfrm>
                <a:prstGeom prst="rect">
                  <a:avLst/>
                </a:prstGeom>
                <a:solidFill>
                  <a:srgbClr val="9BBB5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55" name="矩形 154">
                  <a:extLst>
                    <a:ext uri="{FF2B5EF4-FFF2-40B4-BE49-F238E27FC236}">
                      <a16:creationId xmlns:a16="http://schemas.microsoft.com/office/drawing/2014/main" id="{63154030-F491-42D0-A9F0-778758BA30AA}"/>
                    </a:ext>
                  </a:extLst>
                </p:cNvPr>
                <p:cNvSpPr/>
                <p:nvPr/>
              </p:nvSpPr>
              <p:spPr>
                <a:xfrm>
                  <a:off x="551440" y="3247234"/>
                  <a:ext cx="358140" cy="1350172"/>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94" name="组合 93">
                <a:extLst>
                  <a:ext uri="{FF2B5EF4-FFF2-40B4-BE49-F238E27FC236}">
                    <a16:creationId xmlns:a16="http://schemas.microsoft.com/office/drawing/2014/main" id="{AC8C1CBC-F67F-4420-84F1-3B91254061FB}"/>
                  </a:ext>
                </a:extLst>
              </p:cNvPr>
              <p:cNvGrpSpPr/>
              <p:nvPr/>
            </p:nvGrpSpPr>
            <p:grpSpPr>
              <a:xfrm>
                <a:off x="9044035" y="4180304"/>
                <a:ext cx="281628" cy="279642"/>
                <a:chOff x="551440" y="4241791"/>
                <a:chExt cx="716280" cy="355615"/>
              </a:xfrm>
            </p:grpSpPr>
            <p:sp>
              <p:nvSpPr>
                <p:cNvPr id="152" name="矩形 151">
                  <a:extLst>
                    <a:ext uri="{FF2B5EF4-FFF2-40B4-BE49-F238E27FC236}">
                      <a16:creationId xmlns:a16="http://schemas.microsoft.com/office/drawing/2014/main" id="{8CBB63F4-A783-47EB-B2EB-74DD67677D03}"/>
                    </a:ext>
                  </a:extLst>
                </p:cNvPr>
                <p:cNvSpPr/>
                <p:nvPr/>
              </p:nvSpPr>
              <p:spPr>
                <a:xfrm>
                  <a:off x="909580" y="4241791"/>
                  <a:ext cx="358140" cy="355615"/>
                </a:xfrm>
                <a:prstGeom prst="rect">
                  <a:avLst/>
                </a:prstGeom>
                <a:solidFill>
                  <a:srgbClr val="9BBB5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53" name="矩形 152">
                  <a:extLst>
                    <a:ext uri="{FF2B5EF4-FFF2-40B4-BE49-F238E27FC236}">
                      <a16:creationId xmlns:a16="http://schemas.microsoft.com/office/drawing/2014/main" id="{CF9BB7D9-1C54-4741-A834-8BC3A6E9A870}"/>
                    </a:ext>
                  </a:extLst>
                </p:cNvPr>
                <p:cNvSpPr/>
                <p:nvPr/>
              </p:nvSpPr>
              <p:spPr>
                <a:xfrm>
                  <a:off x="551440" y="4506278"/>
                  <a:ext cx="358140" cy="91127"/>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95" name="组合 94">
                <a:extLst>
                  <a:ext uri="{FF2B5EF4-FFF2-40B4-BE49-F238E27FC236}">
                    <a16:creationId xmlns:a16="http://schemas.microsoft.com/office/drawing/2014/main" id="{6B74320F-EC8E-46D2-8B02-9B87D9A84D0D}"/>
                  </a:ext>
                </a:extLst>
              </p:cNvPr>
              <p:cNvGrpSpPr/>
              <p:nvPr/>
            </p:nvGrpSpPr>
            <p:grpSpPr>
              <a:xfrm>
                <a:off x="9393793" y="4376926"/>
                <a:ext cx="281628" cy="347665"/>
                <a:chOff x="551440" y="4491832"/>
                <a:chExt cx="716280" cy="442118"/>
              </a:xfrm>
            </p:grpSpPr>
            <p:sp>
              <p:nvSpPr>
                <p:cNvPr id="150" name="矩形 149">
                  <a:extLst>
                    <a:ext uri="{FF2B5EF4-FFF2-40B4-BE49-F238E27FC236}">
                      <a16:creationId xmlns:a16="http://schemas.microsoft.com/office/drawing/2014/main" id="{953B658C-5D69-402D-8DCB-BA52D3D990F2}"/>
                    </a:ext>
                  </a:extLst>
                </p:cNvPr>
                <p:cNvSpPr/>
                <p:nvPr/>
              </p:nvSpPr>
              <p:spPr>
                <a:xfrm>
                  <a:off x="909580" y="4491832"/>
                  <a:ext cx="358140" cy="105574"/>
                </a:xfrm>
                <a:prstGeom prst="rect">
                  <a:avLst/>
                </a:prstGeom>
                <a:solidFill>
                  <a:srgbClr val="9BBB5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51" name="矩形 150">
                  <a:extLst>
                    <a:ext uri="{FF2B5EF4-FFF2-40B4-BE49-F238E27FC236}">
                      <a16:creationId xmlns:a16="http://schemas.microsoft.com/office/drawing/2014/main" id="{B8266412-56D0-435D-91DB-1E3A29EEDEEA}"/>
                    </a:ext>
                  </a:extLst>
                </p:cNvPr>
                <p:cNvSpPr/>
                <p:nvPr/>
              </p:nvSpPr>
              <p:spPr>
                <a:xfrm flipV="1">
                  <a:off x="551440" y="4597405"/>
                  <a:ext cx="358140" cy="336545"/>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96" name="组合 95">
                <a:extLst>
                  <a:ext uri="{FF2B5EF4-FFF2-40B4-BE49-F238E27FC236}">
                    <a16:creationId xmlns:a16="http://schemas.microsoft.com/office/drawing/2014/main" id="{DA038DA2-CFF7-49E5-A25E-DB2ADE705ABE}"/>
                  </a:ext>
                </a:extLst>
              </p:cNvPr>
              <p:cNvGrpSpPr/>
              <p:nvPr/>
            </p:nvGrpSpPr>
            <p:grpSpPr>
              <a:xfrm>
                <a:off x="9743551" y="4377050"/>
                <a:ext cx="281628" cy="82895"/>
                <a:chOff x="551440" y="4491989"/>
                <a:chExt cx="716280" cy="105416"/>
              </a:xfrm>
            </p:grpSpPr>
            <p:sp>
              <p:nvSpPr>
                <p:cNvPr id="148" name="矩形 147">
                  <a:extLst>
                    <a:ext uri="{FF2B5EF4-FFF2-40B4-BE49-F238E27FC236}">
                      <a16:creationId xmlns:a16="http://schemas.microsoft.com/office/drawing/2014/main" id="{8F72114B-0DE9-4CFE-B532-B4D687BD297B}"/>
                    </a:ext>
                  </a:extLst>
                </p:cNvPr>
                <p:cNvSpPr/>
                <p:nvPr/>
              </p:nvSpPr>
              <p:spPr>
                <a:xfrm>
                  <a:off x="909580" y="4491989"/>
                  <a:ext cx="358140" cy="105408"/>
                </a:xfrm>
                <a:prstGeom prst="rect">
                  <a:avLst/>
                </a:prstGeom>
                <a:solidFill>
                  <a:srgbClr val="9BBB5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49" name="矩形 148">
                  <a:extLst>
                    <a:ext uri="{FF2B5EF4-FFF2-40B4-BE49-F238E27FC236}">
                      <a16:creationId xmlns:a16="http://schemas.microsoft.com/office/drawing/2014/main" id="{B63C5401-9D59-4DD8-987D-E289967E54D8}"/>
                    </a:ext>
                  </a:extLst>
                </p:cNvPr>
                <p:cNvSpPr/>
                <p:nvPr/>
              </p:nvSpPr>
              <p:spPr>
                <a:xfrm>
                  <a:off x="551440" y="4535088"/>
                  <a:ext cx="358140" cy="62317"/>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97" name="组合 96">
                <a:extLst>
                  <a:ext uri="{FF2B5EF4-FFF2-40B4-BE49-F238E27FC236}">
                    <a16:creationId xmlns:a16="http://schemas.microsoft.com/office/drawing/2014/main" id="{51210D31-7808-4C6C-830A-47DC78DBD89B}"/>
                  </a:ext>
                </a:extLst>
              </p:cNvPr>
              <p:cNvGrpSpPr/>
              <p:nvPr/>
            </p:nvGrpSpPr>
            <p:grpSpPr>
              <a:xfrm>
                <a:off x="10093309" y="4459938"/>
                <a:ext cx="281628" cy="837646"/>
                <a:chOff x="551440" y="4597396"/>
                <a:chExt cx="716280" cy="1065217"/>
              </a:xfrm>
            </p:grpSpPr>
            <p:sp>
              <p:nvSpPr>
                <p:cNvPr id="146" name="矩形 145">
                  <a:extLst>
                    <a:ext uri="{FF2B5EF4-FFF2-40B4-BE49-F238E27FC236}">
                      <a16:creationId xmlns:a16="http://schemas.microsoft.com/office/drawing/2014/main" id="{5D0FFD60-5EF3-44FE-A1AB-570BCA0A6E7C}"/>
                    </a:ext>
                  </a:extLst>
                </p:cNvPr>
                <p:cNvSpPr/>
                <p:nvPr/>
              </p:nvSpPr>
              <p:spPr>
                <a:xfrm flipV="1">
                  <a:off x="909580" y="4597396"/>
                  <a:ext cx="358140" cy="258763"/>
                </a:xfrm>
                <a:prstGeom prst="rect">
                  <a:avLst/>
                </a:prstGeom>
                <a:solidFill>
                  <a:srgbClr val="9BBB5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47" name="矩形 146">
                  <a:extLst>
                    <a:ext uri="{FF2B5EF4-FFF2-40B4-BE49-F238E27FC236}">
                      <a16:creationId xmlns:a16="http://schemas.microsoft.com/office/drawing/2014/main" id="{BCAF9146-9608-4DBC-BFB0-1A9D78B31BEF}"/>
                    </a:ext>
                  </a:extLst>
                </p:cNvPr>
                <p:cNvSpPr/>
                <p:nvPr/>
              </p:nvSpPr>
              <p:spPr>
                <a:xfrm flipV="1">
                  <a:off x="551440" y="4597405"/>
                  <a:ext cx="358140" cy="1065208"/>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98" name="组合 97">
                <a:extLst>
                  <a:ext uri="{FF2B5EF4-FFF2-40B4-BE49-F238E27FC236}">
                    <a16:creationId xmlns:a16="http://schemas.microsoft.com/office/drawing/2014/main" id="{6D96645E-67C4-4F2E-9BFF-F576614153B7}"/>
                  </a:ext>
                </a:extLst>
              </p:cNvPr>
              <p:cNvGrpSpPr/>
              <p:nvPr/>
            </p:nvGrpSpPr>
            <p:grpSpPr>
              <a:xfrm>
                <a:off x="10443069" y="3805807"/>
                <a:ext cx="281628" cy="857612"/>
                <a:chOff x="551440" y="3765552"/>
                <a:chExt cx="716280" cy="1090607"/>
              </a:xfrm>
            </p:grpSpPr>
            <p:sp>
              <p:nvSpPr>
                <p:cNvPr id="144" name="矩形 143">
                  <a:extLst>
                    <a:ext uri="{FF2B5EF4-FFF2-40B4-BE49-F238E27FC236}">
                      <a16:creationId xmlns:a16="http://schemas.microsoft.com/office/drawing/2014/main" id="{B44175CF-5BCF-476C-B545-310E3CE5574C}"/>
                    </a:ext>
                  </a:extLst>
                </p:cNvPr>
                <p:cNvSpPr/>
                <p:nvPr/>
              </p:nvSpPr>
              <p:spPr>
                <a:xfrm>
                  <a:off x="909580" y="3765552"/>
                  <a:ext cx="358140" cy="831844"/>
                </a:xfrm>
                <a:prstGeom prst="rect">
                  <a:avLst/>
                </a:prstGeom>
                <a:solidFill>
                  <a:srgbClr val="9BBB5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45" name="矩形 144">
                  <a:extLst>
                    <a:ext uri="{FF2B5EF4-FFF2-40B4-BE49-F238E27FC236}">
                      <a16:creationId xmlns:a16="http://schemas.microsoft.com/office/drawing/2014/main" id="{9AE403C0-8720-4D92-9D72-82DDF48DA702}"/>
                    </a:ext>
                  </a:extLst>
                </p:cNvPr>
                <p:cNvSpPr/>
                <p:nvPr/>
              </p:nvSpPr>
              <p:spPr>
                <a:xfrm flipV="1">
                  <a:off x="551440" y="4597404"/>
                  <a:ext cx="358140" cy="258755"/>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7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99" name="组合 98">
                <a:extLst>
                  <a:ext uri="{FF2B5EF4-FFF2-40B4-BE49-F238E27FC236}">
                    <a16:creationId xmlns:a16="http://schemas.microsoft.com/office/drawing/2014/main" id="{1D564432-09E6-4767-B740-60482F9BC567}"/>
                  </a:ext>
                </a:extLst>
              </p:cNvPr>
              <p:cNvGrpSpPr/>
              <p:nvPr/>
            </p:nvGrpSpPr>
            <p:grpSpPr>
              <a:xfrm>
                <a:off x="7954945" y="2283111"/>
                <a:ext cx="3138351" cy="3235430"/>
                <a:chOff x="193300" y="1829172"/>
                <a:chExt cx="3990975" cy="4114428"/>
              </a:xfrm>
            </p:grpSpPr>
            <p:cxnSp>
              <p:nvCxnSpPr>
                <p:cNvPr id="123" name="直接连接符 122">
                  <a:extLst>
                    <a:ext uri="{FF2B5EF4-FFF2-40B4-BE49-F238E27FC236}">
                      <a16:creationId xmlns:a16="http://schemas.microsoft.com/office/drawing/2014/main" id="{A581C205-F803-4D45-BEBA-36483AE2C6CD}"/>
                    </a:ext>
                  </a:extLst>
                </p:cNvPr>
                <p:cNvCxnSpPr/>
                <p:nvPr/>
              </p:nvCxnSpPr>
              <p:spPr>
                <a:xfrm>
                  <a:off x="193300" y="1829172"/>
                  <a:ext cx="0" cy="4114428"/>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a:extLst>
                    <a:ext uri="{FF2B5EF4-FFF2-40B4-BE49-F238E27FC236}">
                      <a16:creationId xmlns:a16="http://schemas.microsoft.com/office/drawing/2014/main" id="{AFA71F3A-0238-43A7-A22A-3392AAEC67B5}"/>
                    </a:ext>
                  </a:extLst>
                </p:cNvPr>
                <p:cNvCxnSpPr/>
                <p:nvPr/>
              </p:nvCxnSpPr>
              <p:spPr>
                <a:xfrm rot="5400000">
                  <a:off x="2188788" y="2601916"/>
                  <a:ext cx="0" cy="3990975"/>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5" name="组合 124">
                  <a:extLst>
                    <a:ext uri="{FF2B5EF4-FFF2-40B4-BE49-F238E27FC236}">
                      <a16:creationId xmlns:a16="http://schemas.microsoft.com/office/drawing/2014/main" id="{65EB355C-4CB4-41DD-8BDF-8ECD32168093}"/>
                    </a:ext>
                  </a:extLst>
                </p:cNvPr>
                <p:cNvGrpSpPr/>
                <p:nvPr/>
              </p:nvGrpSpPr>
              <p:grpSpPr>
                <a:xfrm>
                  <a:off x="193300" y="1962150"/>
                  <a:ext cx="65275" cy="3952878"/>
                  <a:chOff x="193300" y="1962150"/>
                  <a:chExt cx="3990976" cy="3952878"/>
                </a:xfrm>
              </p:grpSpPr>
              <p:cxnSp>
                <p:nvCxnSpPr>
                  <p:cNvPr id="135" name="直接连接符 134">
                    <a:extLst>
                      <a:ext uri="{FF2B5EF4-FFF2-40B4-BE49-F238E27FC236}">
                        <a16:creationId xmlns:a16="http://schemas.microsoft.com/office/drawing/2014/main" id="{A59A6367-5D7C-4C9F-BF9A-3C329F082FF0}"/>
                      </a:ext>
                    </a:extLst>
                  </p:cNvPr>
                  <p:cNvCxnSpPr/>
                  <p:nvPr/>
                </p:nvCxnSpPr>
                <p:spPr>
                  <a:xfrm rot="5400000">
                    <a:off x="2188788" y="2162707"/>
                    <a:ext cx="0" cy="3990975"/>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id="{2281E16A-63B8-4F18-AD3F-C7F86E79CFF4}"/>
                      </a:ext>
                    </a:extLst>
                  </p:cNvPr>
                  <p:cNvCxnSpPr/>
                  <p:nvPr/>
                </p:nvCxnSpPr>
                <p:spPr>
                  <a:xfrm rot="5400000">
                    <a:off x="2188789" y="1723498"/>
                    <a:ext cx="0" cy="3990975"/>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3CD9E152-BCC0-44F0-B5FA-0FD384B6DBCD}"/>
                      </a:ext>
                    </a:extLst>
                  </p:cNvPr>
                  <p:cNvCxnSpPr/>
                  <p:nvPr/>
                </p:nvCxnSpPr>
                <p:spPr>
                  <a:xfrm rot="5400000">
                    <a:off x="2188789" y="1284289"/>
                    <a:ext cx="0" cy="3990975"/>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id="{DF37C1AC-29EE-45A9-B8BC-A50810251889}"/>
                      </a:ext>
                    </a:extLst>
                  </p:cNvPr>
                  <p:cNvCxnSpPr/>
                  <p:nvPr/>
                </p:nvCxnSpPr>
                <p:spPr>
                  <a:xfrm rot="5400000">
                    <a:off x="2188789" y="845080"/>
                    <a:ext cx="0" cy="3990975"/>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id="{0D9DC5D7-AA5A-4545-969D-E19140C86333}"/>
                      </a:ext>
                    </a:extLst>
                  </p:cNvPr>
                  <p:cNvCxnSpPr/>
                  <p:nvPr/>
                </p:nvCxnSpPr>
                <p:spPr>
                  <a:xfrm rot="5400000">
                    <a:off x="2188789" y="405871"/>
                    <a:ext cx="0" cy="3990975"/>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49DF6BB7-A082-42E3-8DF2-6B2FFB73BCDA}"/>
                      </a:ext>
                    </a:extLst>
                  </p:cNvPr>
                  <p:cNvCxnSpPr/>
                  <p:nvPr/>
                </p:nvCxnSpPr>
                <p:spPr>
                  <a:xfrm rot="5400000">
                    <a:off x="2188789" y="-33338"/>
                    <a:ext cx="0" cy="3990975"/>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a:extLst>
                      <a:ext uri="{FF2B5EF4-FFF2-40B4-BE49-F238E27FC236}">
                        <a16:creationId xmlns:a16="http://schemas.microsoft.com/office/drawing/2014/main" id="{EA3730FD-2240-458A-B43F-6F8B748622CA}"/>
                      </a:ext>
                    </a:extLst>
                  </p:cNvPr>
                  <p:cNvCxnSpPr/>
                  <p:nvPr/>
                </p:nvCxnSpPr>
                <p:spPr>
                  <a:xfrm rot="5400000">
                    <a:off x="2188789" y="3041125"/>
                    <a:ext cx="0" cy="3990975"/>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769CF1AD-E8C5-4115-9971-B2D2AD1CA83A}"/>
                      </a:ext>
                    </a:extLst>
                  </p:cNvPr>
                  <p:cNvCxnSpPr/>
                  <p:nvPr/>
                </p:nvCxnSpPr>
                <p:spPr>
                  <a:xfrm rot="5400000">
                    <a:off x="2188789" y="3480334"/>
                    <a:ext cx="0" cy="3990975"/>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065B5468-E418-458B-834C-51F79D135CF9}"/>
                      </a:ext>
                    </a:extLst>
                  </p:cNvPr>
                  <p:cNvCxnSpPr/>
                  <p:nvPr/>
                </p:nvCxnSpPr>
                <p:spPr>
                  <a:xfrm rot="5400000">
                    <a:off x="2188789" y="3919540"/>
                    <a:ext cx="0" cy="3990975"/>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6" name="组合 125">
                  <a:extLst>
                    <a:ext uri="{FF2B5EF4-FFF2-40B4-BE49-F238E27FC236}">
                      <a16:creationId xmlns:a16="http://schemas.microsoft.com/office/drawing/2014/main" id="{8D861790-B742-4D50-B2FC-FBD15846286B}"/>
                    </a:ext>
                  </a:extLst>
                </p:cNvPr>
                <p:cNvGrpSpPr/>
                <p:nvPr/>
              </p:nvGrpSpPr>
              <p:grpSpPr>
                <a:xfrm>
                  <a:off x="650500" y="4521201"/>
                  <a:ext cx="3095625" cy="76202"/>
                  <a:chOff x="650500" y="4521201"/>
                  <a:chExt cx="3095625" cy="76202"/>
                </a:xfrm>
              </p:grpSpPr>
              <p:cxnSp>
                <p:nvCxnSpPr>
                  <p:cNvPr id="127" name="直接连接符 126">
                    <a:extLst>
                      <a:ext uri="{FF2B5EF4-FFF2-40B4-BE49-F238E27FC236}">
                        <a16:creationId xmlns:a16="http://schemas.microsoft.com/office/drawing/2014/main" id="{760705A5-FDC1-41E4-A2BA-2E5567BD8FEA}"/>
                      </a:ext>
                    </a:extLst>
                  </p:cNvPr>
                  <p:cNvCxnSpPr/>
                  <p:nvPr/>
                </p:nvCxnSpPr>
                <p:spPr>
                  <a:xfrm>
                    <a:off x="650500" y="4521201"/>
                    <a:ext cx="0" cy="76202"/>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73F12808-D769-43BB-B137-2224C2631384}"/>
                      </a:ext>
                    </a:extLst>
                  </p:cNvPr>
                  <p:cNvCxnSpPr/>
                  <p:nvPr/>
                </p:nvCxnSpPr>
                <p:spPr>
                  <a:xfrm>
                    <a:off x="1092732" y="4521201"/>
                    <a:ext cx="0" cy="76202"/>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a:extLst>
                      <a:ext uri="{FF2B5EF4-FFF2-40B4-BE49-F238E27FC236}">
                        <a16:creationId xmlns:a16="http://schemas.microsoft.com/office/drawing/2014/main" id="{CEA0E238-84D3-4D79-BC3A-D465D22DF01B}"/>
                      </a:ext>
                    </a:extLst>
                  </p:cNvPr>
                  <p:cNvCxnSpPr/>
                  <p:nvPr/>
                </p:nvCxnSpPr>
                <p:spPr>
                  <a:xfrm>
                    <a:off x="1534964" y="4521201"/>
                    <a:ext cx="0" cy="76202"/>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63A132D2-4509-46D1-BC4A-C3546065EF70}"/>
                      </a:ext>
                    </a:extLst>
                  </p:cNvPr>
                  <p:cNvCxnSpPr/>
                  <p:nvPr/>
                </p:nvCxnSpPr>
                <p:spPr>
                  <a:xfrm>
                    <a:off x="1977196" y="4521201"/>
                    <a:ext cx="0" cy="76202"/>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69B09F11-ACA6-4A49-8752-DA7F1482D430}"/>
                      </a:ext>
                    </a:extLst>
                  </p:cNvPr>
                  <p:cNvCxnSpPr/>
                  <p:nvPr/>
                </p:nvCxnSpPr>
                <p:spPr>
                  <a:xfrm>
                    <a:off x="2419428" y="4521201"/>
                    <a:ext cx="0" cy="76202"/>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2558289A-06E5-4E70-9821-5B9C6C6E1178}"/>
                      </a:ext>
                    </a:extLst>
                  </p:cNvPr>
                  <p:cNvCxnSpPr/>
                  <p:nvPr/>
                </p:nvCxnSpPr>
                <p:spPr>
                  <a:xfrm>
                    <a:off x="2861660" y="4521201"/>
                    <a:ext cx="0" cy="76202"/>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CA227429-DC93-47E0-9D70-3E391C36C542}"/>
                      </a:ext>
                    </a:extLst>
                  </p:cNvPr>
                  <p:cNvCxnSpPr/>
                  <p:nvPr/>
                </p:nvCxnSpPr>
                <p:spPr>
                  <a:xfrm>
                    <a:off x="3303892" y="4521201"/>
                    <a:ext cx="0" cy="76202"/>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950EDE9E-B825-4423-92AB-477DC43BD797}"/>
                      </a:ext>
                    </a:extLst>
                  </p:cNvPr>
                  <p:cNvCxnSpPr/>
                  <p:nvPr/>
                </p:nvCxnSpPr>
                <p:spPr>
                  <a:xfrm>
                    <a:off x="3746125" y="4521201"/>
                    <a:ext cx="0" cy="76202"/>
                  </a:xfrm>
                  <a:prstGeom prst="line">
                    <a:avLst/>
                  </a:prstGeom>
                  <a:ln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0" name="组合 99">
                <a:extLst>
                  <a:ext uri="{FF2B5EF4-FFF2-40B4-BE49-F238E27FC236}">
                    <a16:creationId xmlns:a16="http://schemas.microsoft.com/office/drawing/2014/main" id="{84D0D985-35A0-4A1B-A91D-4D7FE08F5452}"/>
                  </a:ext>
                </a:extLst>
              </p:cNvPr>
              <p:cNvGrpSpPr/>
              <p:nvPr/>
            </p:nvGrpSpPr>
            <p:grpSpPr>
              <a:xfrm>
                <a:off x="7601147" y="2278769"/>
                <a:ext cx="346746" cy="3382941"/>
                <a:chOff x="-247650" y="1823650"/>
                <a:chExt cx="440950" cy="4302014"/>
              </a:xfrm>
            </p:grpSpPr>
            <p:sp>
              <p:nvSpPr>
                <p:cNvPr id="113" name="TextBox 58">
                  <a:extLst>
                    <a:ext uri="{FF2B5EF4-FFF2-40B4-BE49-F238E27FC236}">
                      <a16:creationId xmlns:a16="http://schemas.microsoft.com/office/drawing/2014/main" id="{8AB7EE14-9357-47B8-9793-F0D1BE7D3857}"/>
                    </a:ext>
                  </a:extLst>
                </p:cNvPr>
                <p:cNvSpPr txBox="1"/>
                <p:nvPr/>
              </p:nvSpPr>
              <p:spPr>
                <a:xfrm>
                  <a:off x="-247650" y="5776528"/>
                  <a:ext cx="440950" cy="349136"/>
                </a:xfrm>
                <a:prstGeom prst="rect">
                  <a:avLst/>
                </a:prstGeom>
                <a:noFill/>
              </p:spPr>
              <p:txBody>
                <a:bodyPr wrap="square" rtlCol="0">
                  <a:spAutoFit/>
                </a:bodyPr>
                <a:lstStyle/>
                <a:p>
                  <a:pPr marL="0" marR="0" lvl="0" indent="0" algn="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-3</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4" name="TextBox 59">
                  <a:extLst>
                    <a:ext uri="{FF2B5EF4-FFF2-40B4-BE49-F238E27FC236}">
                      <a16:creationId xmlns:a16="http://schemas.microsoft.com/office/drawing/2014/main" id="{62C0076D-BD15-4895-8D0C-EBDD54E1C298}"/>
                    </a:ext>
                  </a:extLst>
                </p:cNvPr>
                <p:cNvSpPr txBox="1"/>
                <p:nvPr/>
              </p:nvSpPr>
              <p:spPr>
                <a:xfrm>
                  <a:off x="-247650" y="5337321"/>
                  <a:ext cx="440950" cy="349136"/>
                </a:xfrm>
                <a:prstGeom prst="rect">
                  <a:avLst/>
                </a:prstGeom>
                <a:noFill/>
              </p:spPr>
              <p:txBody>
                <a:bodyPr wrap="square" rtlCol="0">
                  <a:spAutoFit/>
                </a:bodyPr>
                <a:lstStyle/>
                <a:p>
                  <a:pPr marL="0" marR="0" lvl="0" indent="0" algn="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-2</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5" name="TextBox 60">
                  <a:extLst>
                    <a:ext uri="{FF2B5EF4-FFF2-40B4-BE49-F238E27FC236}">
                      <a16:creationId xmlns:a16="http://schemas.microsoft.com/office/drawing/2014/main" id="{C7BAD30F-45B1-4401-9F75-391E2CC5D905}"/>
                    </a:ext>
                  </a:extLst>
                </p:cNvPr>
                <p:cNvSpPr txBox="1"/>
                <p:nvPr/>
              </p:nvSpPr>
              <p:spPr>
                <a:xfrm>
                  <a:off x="-247650" y="4898113"/>
                  <a:ext cx="440950" cy="349136"/>
                </a:xfrm>
                <a:prstGeom prst="rect">
                  <a:avLst/>
                </a:prstGeom>
                <a:noFill/>
              </p:spPr>
              <p:txBody>
                <a:bodyPr wrap="square" rtlCol="0">
                  <a:spAutoFit/>
                </a:bodyPr>
                <a:lstStyle/>
                <a:p>
                  <a:pPr marL="0" marR="0" lvl="0" indent="0" algn="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-1</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6" name="TextBox 61">
                  <a:extLst>
                    <a:ext uri="{FF2B5EF4-FFF2-40B4-BE49-F238E27FC236}">
                      <a16:creationId xmlns:a16="http://schemas.microsoft.com/office/drawing/2014/main" id="{FFFCA117-F51D-4B1C-8F7A-423698D1C803}"/>
                    </a:ext>
                  </a:extLst>
                </p:cNvPr>
                <p:cNvSpPr txBox="1"/>
                <p:nvPr/>
              </p:nvSpPr>
              <p:spPr>
                <a:xfrm>
                  <a:off x="-247650" y="4449780"/>
                  <a:ext cx="440950" cy="349136"/>
                </a:xfrm>
                <a:prstGeom prst="rect">
                  <a:avLst/>
                </a:prstGeom>
                <a:noFill/>
              </p:spPr>
              <p:txBody>
                <a:bodyPr wrap="square" rtlCol="0">
                  <a:spAutoFit/>
                </a:bodyPr>
                <a:lstStyle/>
                <a:p>
                  <a:pPr marL="0" marR="0" lvl="0" indent="0" algn="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0</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7" name="TextBox 62">
                  <a:extLst>
                    <a:ext uri="{FF2B5EF4-FFF2-40B4-BE49-F238E27FC236}">
                      <a16:creationId xmlns:a16="http://schemas.microsoft.com/office/drawing/2014/main" id="{4EDE8238-E7B9-4FAD-AD6D-E6113C87785A}"/>
                    </a:ext>
                  </a:extLst>
                </p:cNvPr>
                <p:cNvSpPr txBox="1"/>
                <p:nvPr/>
              </p:nvSpPr>
              <p:spPr>
                <a:xfrm>
                  <a:off x="-247650" y="4019695"/>
                  <a:ext cx="440950" cy="349136"/>
                </a:xfrm>
                <a:prstGeom prst="rect">
                  <a:avLst/>
                </a:prstGeom>
                <a:noFill/>
              </p:spPr>
              <p:txBody>
                <a:bodyPr wrap="square" rtlCol="0">
                  <a:spAutoFit/>
                </a:bodyPr>
                <a:lstStyle/>
                <a:p>
                  <a:pPr marL="0" marR="0" lvl="0" indent="0" algn="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1</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8" name="TextBox 63">
                  <a:extLst>
                    <a:ext uri="{FF2B5EF4-FFF2-40B4-BE49-F238E27FC236}">
                      <a16:creationId xmlns:a16="http://schemas.microsoft.com/office/drawing/2014/main" id="{8AEAEDCB-BCE7-4282-A623-92E04854F941}"/>
                    </a:ext>
                  </a:extLst>
                </p:cNvPr>
                <p:cNvSpPr txBox="1"/>
                <p:nvPr/>
              </p:nvSpPr>
              <p:spPr>
                <a:xfrm>
                  <a:off x="-247650" y="3581399"/>
                  <a:ext cx="440950" cy="349136"/>
                </a:xfrm>
                <a:prstGeom prst="rect">
                  <a:avLst/>
                </a:prstGeom>
                <a:noFill/>
              </p:spPr>
              <p:txBody>
                <a:bodyPr wrap="square" rtlCol="0">
                  <a:spAutoFit/>
                </a:bodyPr>
                <a:lstStyle/>
                <a:p>
                  <a:pPr marL="0" marR="0" lvl="0" indent="0" algn="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2</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9" name="TextBox 64">
                  <a:extLst>
                    <a:ext uri="{FF2B5EF4-FFF2-40B4-BE49-F238E27FC236}">
                      <a16:creationId xmlns:a16="http://schemas.microsoft.com/office/drawing/2014/main" id="{67F09168-4F99-4BC0-9DED-21F3A51C3AE4}"/>
                    </a:ext>
                  </a:extLst>
                </p:cNvPr>
                <p:cNvSpPr txBox="1"/>
                <p:nvPr/>
              </p:nvSpPr>
              <p:spPr>
                <a:xfrm>
                  <a:off x="-247650" y="3141276"/>
                  <a:ext cx="440950" cy="349136"/>
                </a:xfrm>
                <a:prstGeom prst="rect">
                  <a:avLst/>
                </a:prstGeom>
                <a:noFill/>
              </p:spPr>
              <p:txBody>
                <a:bodyPr wrap="square" rtlCol="0">
                  <a:spAutoFit/>
                </a:bodyPr>
                <a:lstStyle/>
                <a:p>
                  <a:pPr marL="0" marR="0" lvl="0" indent="0" algn="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3</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20" name="TextBox 65">
                  <a:extLst>
                    <a:ext uri="{FF2B5EF4-FFF2-40B4-BE49-F238E27FC236}">
                      <a16:creationId xmlns:a16="http://schemas.microsoft.com/office/drawing/2014/main" id="{A61B9CA5-CEA4-448A-879E-10F1983EC30B}"/>
                    </a:ext>
                  </a:extLst>
                </p:cNvPr>
                <p:cNvSpPr txBox="1"/>
                <p:nvPr/>
              </p:nvSpPr>
              <p:spPr>
                <a:xfrm>
                  <a:off x="-247650" y="2702067"/>
                  <a:ext cx="440950" cy="349136"/>
                </a:xfrm>
                <a:prstGeom prst="rect">
                  <a:avLst/>
                </a:prstGeom>
                <a:noFill/>
              </p:spPr>
              <p:txBody>
                <a:bodyPr wrap="square" rtlCol="0">
                  <a:spAutoFit/>
                </a:bodyPr>
                <a:lstStyle/>
                <a:p>
                  <a:pPr marL="0" marR="0" lvl="0" indent="0" algn="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4</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21" name="TextBox 66">
                  <a:extLst>
                    <a:ext uri="{FF2B5EF4-FFF2-40B4-BE49-F238E27FC236}">
                      <a16:creationId xmlns:a16="http://schemas.microsoft.com/office/drawing/2014/main" id="{81677836-8628-4F9A-A765-89D977891F80}"/>
                    </a:ext>
                  </a:extLst>
                </p:cNvPr>
                <p:cNvSpPr txBox="1"/>
                <p:nvPr/>
              </p:nvSpPr>
              <p:spPr>
                <a:xfrm>
                  <a:off x="-247650" y="2262857"/>
                  <a:ext cx="440950" cy="349136"/>
                </a:xfrm>
                <a:prstGeom prst="rect">
                  <a:avLst/>
                </a:prstGeom>
                <a:noFill/>
              </p:spPr>
              <p:txBody>
                <a:bodyPr wrap="square" rtlCol="0">
                  <a:spAutoFit/>
                </a:bodyPr>
                <a:lstStyle/>
                <a:p>
                  <a:pPr marL="0" marR="0" lvl="0" indent="0" algn="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5</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22" name="TextBox 67">
                  <a:extLst>
                    <a:ext uri="{FF2B5EF4-FFF2-40B4-BE49-F238E27FC236}">
                      <a16:creationId xmlns:a16="http://schemas.microsoft.com/office/drawing/2014/main" id="{28B77A87-F6C2-44E9-9D3A-4AF72E5DA98A}"/>
                    </a:ext>
                  </a:extLst>
                </p:cNvPr>
                <p:cNvSpPr txBox="1"/>
                <p:nvPr/>
              </p:nvSpPr>
              <p:spPr>
                <a:xfrm>
                  <a:off x="-247650" y="1823650"/>
                  <a:ext cx="440950" cy="349136"/>
                </a:xfrm>
                <a:prstGeom prst="rect">
                  <a:avLst/>
                </a:prstGeom>
                <a:noFill/>
              </p:spPr>
              <p:txBody>
                <a:bodyPr wrap="square" rtlCol="0">
                  <a:spAutoFit/>
                </a:bodyPr>
                <a:lstStyle/>
                <a:p>
                  <a:pPr marL="0" marR="0" lvl="0" indent="0" algn="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6</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101" name="组合 100">
                <a:extLst>
                  <a:ext uri="{FF2B5EF4-FFF2-40B4-BE49-F238E27FC236}">
                    <a16:creationId xmlns:a16="http://schemas.microsoft.com/office/drawing/2014/main" id="{D1D1DBE1-090E-4508-92F3-265B761213AF}"/>
                  </a:ext>
                </a:extLst>
              </p:cNvPr>
              <p:cNvGrpSpPr/>
              <p:nvPr/>
            </p:nvGrpSpPr>
            <p:grpSpPr>
              <a:xfrm>
                <a:off x="7912369" y="5375058"/>
                <a:ext cx="3000638" cy="274546"/>
                <a:chOff x="110955" y="4656951"/>
                <a:chExt cx="3815847" cy="349135"/>
              </a:xfrm>
            </p:grpSpPr>
            <p:sp>
              <p:nvSpPr>
                <p:cNvPr id="105" name="TextBox 34">
                  <a:extLst>
                    <a:ext uri="{FF2B5EF4-FFF2-40B4-BE49-F238E27FC236}">
                      <a16:creationId xmlns:a16="http://schemas.microsoft.com/office/drawing/2014/main" id="{9F4AF0A1-C541-44E1-B5AB-4E65EB9F8854}"/>
                    </a:ext>
                  </a:extLst>
                </p:cNvPr>
                <p:cNvSpPr txBox="1"/>
                <p:nvPr/>
              </p:nvSpPr>
              <p:spPr>
                <a:xfrm>
                  <a:off x="110955" y="4656951"/>
                  <a:ext cx="600940" cy="349135"/>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PF</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06" name="TextBox 35">
                  <a:extLst>
                    <a:ext uri="{FF2B5EF4-FFF2-40B4-BE49-F238E27FC236}">
                      <a16:creationId xmlns:a16="http://schemas.microsoft.com/office/drawing/2014/main" id="{B4AFFAE2-0FBA-42DE-9D21-CD5192F15D13}"/>
                    </a:ext>
                  </a:extLst>
                </p:cNvPr>
                <p:cNvSpPr txBox="1"/>
                <p:nvPr/>
              </p:nvSpPr>
              <p:spPr>
                <a:xfrm>
                  <a:off x="555557" y="4656951"/>
                  <a:ext cx="600940" cy="349135"/>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RP</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07" name="TextBox 36">
                  <a:extLst>
                    <a:ext uri="{FF2B5EF4-FFF2-40B4-BE49-F238E27FC236}">
                      <a16:creationId xmlns:a16="http://schemas.microsoft.com/office/drawing/2014/main" id="{83E50585-75C9-48D9-809F-9B895652EEC9}"/>
                    </a:ext>
                  </a:extLst>
                </p:cNvPr>
                <p:cNvSpPr txBox="1"/>
                <p:nvPr/>
              </p:nvSpPr>
              <p:spPr>
                <a:xfrm>
                  <a:off x="1000157" y="4656951"/>
                  <a:ext cx="600940" cy="349135"/>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BP</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08" name="TextBox 37">
                  <a:extLst>
                    <a:ext uri="{FF2B5EF4-FFF2-40B4-BE49-F238E27FC236}">
                      <a16:creationId xmlns:a16="http://schemas.microsoft.com/office/drawing/2014/main" id="{4D828D03-7F50-4FC0-8ED0-192EEB65F022}"/>
                    </a:ext>
                  </a:extLst>
                </p:cNvPr>
                <p:cNvSpPr txBox="1"/>
                <p:nvPr/>
              </p:nvSpPr>
              <p:spPr>
                <a:xfrm>
                  <a:off x="1444758" y="4656951"/>
                  <a:ext cx="600940" cy="349135"/>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GH</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09" name="TextBox 38">
                  <a:extLst>
                    <a:ext uri="{FF2B5EF4-FFF2-40B4-BE49-F238E27FC236}">
                      <a16:creationId xmlns:a16="http://schemas.microsoft.com/office/drawing/2014/main" id="{FD69E02C-55C7-426F-AC2A-F582ABA20E9F}"/>
                    </a:ext>
                  </a:extLst>
                </p:cNvPr>
                <p:cNvSpPr txBox="1"/>
                <p:nvPr/>
              </p:nvSpPr>
              <p:spPr>
                <a:xfrm>
                  <a:off x="1889358" y="4656951"/>
                  <a:ext cx="600940" cy="349135"/>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VT</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0" name="TextBox 39">
                  <a:extLst>
                    <a:ext uri="{FF2B5EF4-FFF2-40B4-BE49-F238E27FC236}">
                      <a16:creationId xmlns:a16="http://schemas.microsoft.com/office/drawing/2014/main" id="{5568B135-BABA-4F8F-A552-1AE1747D6ECF}"/>
                    </a:ext>
                  </a:extLst>
                </p:cNvPr>
                <p:cNvSpPr txBox="1"/>
                <p:nvPr/>
              </p:nvSpPr>
              <p:spPr>
                <a:xfrm>
                  <a:off x="2333960" y="4656951"/>
                  <a:ext cx="600940" cy="349135"/>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SF</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1" name="TextBox 40">
                  <a:extLst>
                    <a:ext uri="{FF2B5EF4-FFF2-40B4-BE49-F238E27FC236}">
                      <a16:creationId xmlns:a16="http://schemas.microsoft.com/office/drawing/2014/main" id="{9F55DF9B-82B4-49D0-9705-EF1A41947BC3}"/>
                    </a:ext>
                  </a:extLst>
                </p:cNvPr>
                <p:cNvSpPr txBox="1"/>
                <p:nvPr/>
              </p:nvSpPr>
              <p:spPr>
                <a:xfrm>
                  <a:off x="2778560" y="4656951"/>
                  <a:ext cx="600940" cy="349135"/>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RE</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2" name="TextBox 41">
                  <a:extLst>
                    <a:ext uri="{FF2B5EF4-FFF2-40B4-BE49-F238E27FC236}">
                      <a16:creationId xmlns:a16="http://schemas.microsoft.com/office/drawing/2014/main" id="{DEC07568-3EDF-41D3-913C-CAFCF1E2B285}"/>
                    </a:ext>
                  </a:extLst>
                </p:cNvPr>
                <p:cNvSpPr txBox="1"/>
                <p:nvPr/>
              </p:nvSpPr>
              <p:spPr>
                <a:xfrm>
                  <a:off x="3249661" y="4656951"/>
                  <a:ext cx="677141" cy="349135"/>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MH</a:t>
                  </a:r>
                  <a:endPar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grpSp>
          <p:sp>
            <p:nvSpPr>
              <p:cNvPr id="102" name="TextBox 215">
                <a:extLst>
                  <a:ext uri="{FF2B5EF4-FFF2-40B4-BE49-F238E27FC236}">
                    <a16:creationId xmlns:a16="http://schemas.microsoft.com/office/drawing/2014/main" id="{182F4B41-300C-4495-BBCE-4E0532BFB06B}"/>
                  </a:ext>
                </a:extLst>
              </p:cNvPr>
              <p:cNvSpPr txBox="1"/>
              <p:nvPr/>
            </p:nvSpPr>
            <p:spPr>
              <a:xfrm>
                <a:off x="7890492" y="5206795"/>
                <a:ext cx="349353" cy="274547"/>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zh-CN" altLang="en-US" sz="7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a:t>
                </a:r>
              </a:p>
            </p:txBody>
          </p:sp>
          <p:sp>
            <p:nvSpPr>
              <p:cNvPr id="103" name="TextBox 216">
                <a:extLst>
                  <a:ext uri="{FF2B5EF4-FFF2-40B4-BE49-F238E27FC236}">
                    <a16:creationId xmlns:a16="http://schemas.microsoft.com/office/drawing/2014/main" id="{1B705D44-4B83-4F3C-A482-5E67E212A146}"/>
                  </a:ext>
                </a:extLst>
              </p:cNvPr>
              <p:cNvSpPr txBox="1"/>
              <p:nvPr/>
            </p:nvSpPr>
            <p:spPr>
              <a:xfrm>
                <a:off x="8590007" y="3205554"/>
                <a:ext cx="349353" cy="274547"/>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zh-CN" altLang="en-US" sz="7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a:t>
                </a:r>
              </a:p>
            </p:txBody>
          </p:sp>
          <p:sp>
            <p:nvSpPr>
              <p:cNvPr id="104" name="TextBox 217">
                <a:extLst>
                  <a:ext uri="{FF2B5EF4-FFF2-40B4-BE49-F238E27FC236}">
                    <a16:creationId xmlns:a16="http://schemas.microsoft.com/office/drawing/2014/main" id="{12D51E22-FF2F-4A40-B94F-586A751E026C}"/>
                  </a:ext>
                </a:extLst>
              </p:cNvPr>
              <p:cNvSpPr txBox="1"/>
              <p:nvPr/>
            </p:nvSpPr>
            <p:spPr>
              <a:xfrm>
                <a:off x="8734807" y="2952701"/>
                <a:ext cx="349353" cy="274547"/>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zh-CN" altLang="en-US" sz="7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a:t>
                </a:r>
              </a:p>
            </p:txBody>
          </p:sp>
        </p:grpSp>
        <p:sp>
          <p:nvSpPr>
            <p:cNvPr id="90" name="TextBox 224">
              <a:extLst>
                <a:ext uri="{FF2B5EF4-FFF2-40B4-BE49-F238E27FC236}">
                  <a16:creationId xmlns:a16="http://schemas.microsoft.com/office/drawing/2014/main" id="{82191814-F518-4853-B76A-F2C5C908B558}"/>
                </a:ext>
              </a:extLst>
            </p:cNvPr>
            <p:cNvSpPr txBox="1"/>
            <p:nvPr/>
          </p:nvSpPr>
          <p:spPr>
            <a:xfrm>
              <a:off x="8991095" y="2067713"/>
              <a:ext cx="1046859" cy="274547"/>
            </a:xfrm>
            <a:prstGeom prst="rect">
              <a:avLst/>
            </a:prstGeom>
            <a:noFill/>
          </p:spPr>
          <p:txBody>
            <a:bodyPr wrap="square" rtlCol="0">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第</a:t>
              </a:r>
              <a:r>
                <a:rPr kumimoji="1" lang="en-US" altLang="zh-CN"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3</a:t>
              </a:r>
              <a:r>
                <a:rPr kumimoji="1" lang="zh-CN" altLang="en-US" sz="700" b="1"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年</a:t>
              </a:r>
            </a:p>
          </p:txBody>
        </p:sp>
      </p:grpSp>
      <p:grpSp>
        <p:nvGrpSpPr>
          <p:cNvPr id="160" name="组合 159">
            <a:extLst>
              <a:ext uri="{FF2B5EF4-FFF2-40B4-BE49-F238E27FC236}">
                <a16:creationId xmlns:a16="http://schemas.microsoft.com/office/drawing/2014/main" id="{3D848C1F-8DEC-4726-BE2B-170780EC9E5C}"/>
              </a:ext>
            </a:extLst>
          </p:cNvPr>
          <p:cNvGrpSpPr/>
          <p:nvPr/>
        </p:nvGrpSpPr>
        <p:grpSpPr>
          <a:xfrm>
            <a:off x="9662411" y="3404339"/>
            <a:ext cx="1245235" cy="421506"/>
            <a:chOff x="9934088" y="2608777"/>
            <a:chExt cx="1438762" cy="578458"/>
          </a:xfrm>
        </p:grpSpPr>
        <p:sp>
          <p:nvSpPr>
            <p:cNvPr id="161" name="矩形 160">
              <a:extLst>
                <a:ext uri="{FF2B5EF4-FFF2-40B4-BE49-F238E27FC236}">
                  <a16:creationId xmlns:a16="http://schemas.microsoft.com/office/drawing/2014/main" id="{287F5C9D-FE9E-4D85-81CE-9880FFA3BCCF}"/>
                </a:ext>
              </a:extLst>
            </p:cNvPr>
            <p:cNvSpPr/>
            <p:nvPr/>
          </p:nvSpPr>
          <p:spPr>
            <a:xfrm>
              <a:off x="9934088" y="2894984"/>
              <a:ext cx="180000" cy="180000"/>
            </a:xfrm>
            <a:prstGeom prst="rect">
              <a:avLst/>
            </a:prstGeom>
            <a:solidFill>
              <a:srgbClr val="9BBB5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10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62" name="矩形 161">
              <a:extLst>
                <a:ext uri="{FF2B5EF4-FFF2-40B4-BE49-F238E27FC236}">
                  <a16:creationId xmlns:a16="http://schemas.microsoft.com/office/drawing/2014/main" id="{09D02E74-D1B4-4838-A436-92FF48C53D7D}"/>
                </a:ext>
              </a:extLst>
            </p:cNvPr>
            <p:cNvSpPr/>
            <p:nvPr/>
          </p:nvSpPr>
          <p:spPr>
            <a:xfrm>
              <a:off x="9934088" y="2657277"/>
              <a:ext cx="180000" cy="18000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1" lang="zh-CN" altLang="en-US" sz="1000" b="0" i="0" u="none" strike="noStrike" kern="1200" cap="none" spc="0" normalizeH="0" baseline="0" noProof="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63" name="TextBox 230">
              <a:extLst>
                <a:ext uri="{FF2B5EF4-FFF2-40B4-BE49-F238E27FC236}">
                  <a16:creationId xmlns:a16="http://schemas.microsoft.com/office/drawing/2014/main" id="{85165F61-27AD-40A5-A3DF-A2B3ECAABC73}"/>
                </a:ext>
              </a:extLst>
            </p:cNvPr>
            <p:cNvSpPr txBox="1"/>
            <p:nvPr/>
          </p:nvSpPr>
          <p:spPr>
            <a:xfrm>
              <a:off x="10169783" y="2608777"/>
              <a:ext cx="1203067" cy="337904"/>
            </a:xfrm>
            <a:prstGeom prst="rect">
              <a:avLst/>
            </a:prstGeom>
            <a:noFill/>
          </p:spPr>
          <p:txBody>
            <a:bodyPr wrap="square" rtlCol="0">
              <a:spAutoFit/>
            </a:bodyPr>
            <a:lstStyle/>
            <a:p>
              <a:pPr marL="0" marR="0" lvl="0" indent="0" algn="l" defTabSz="1218926" rtl="0" eaLnBrk="1" fontAlgn="auto" latinLnBrk="0" hangingPunct="1">
                <a:lnSpc>
                  <a:spcPct val="100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阿法骨化醇组</a:t>
              </a:r>
            </a:p>
          </p:txBody>
        </p:sp>
        <p:sp>
          <p:nvSpPr>
            <p:cNvPr id="164" name="TextBox 231">
              <a:extLst>
                <a:ext uri="{FF2B5EF4-FFF2-40B4-BE49-F238E27FC236}">
                  <a16:creationId xmlns:a16="http://schemas.microsoft.com/office/drawing/2014/main" id="{5A0ADE4F-1EC7-4F03-B3BC-3A0C7941A61F}"/>
                </a:ext>
              </a:extLst>
            </p:cNvPr>
            <p:cNvSpPr txBox="1"/>
            <p:nvPr/>
          </p:nvSpPr>
          <p:spPr>
            <a:xfrm>
              <a:off x="10169783" y="2849331"/>
              <a:ext cx="1203067" cy="337904"/>
            </a:xfrm>
            <a:prstGeom prst="rect">
              <a:avLst/>
            </a:prstGeom>
            <a:noFill/>
          </p:spPr>
          <p:txBody>
            <a:bodyPr wrap="square" rtlCol="0">
              <a:spAutoFit/>
            </a:bodyPr>
            <a:lstStyle/>
            <a:p>
              <a:pPr marL="0" marR="0" lvl="0" indent="0" algn="l" defTabSz="1218926" rtl="0" eaLnBrk="1" fontAlgn="auto" latinLnBrk="0" hangingPunct="1">
                <a:lnSpc>
                  <a:spcPct val="100000"/>
                </a:lnSpc>
                <a:spcBef>
                  <a:spcPts val="0"/>
                </a:spcBef>
                <a:spcAft>
                  <a:spcPts val="0"/>
                </a:spcAft>
                <a:buClrTx/>
                <a:buSzTx/>
                <a:buFontTx/>
                <a:buNone/>
                <a:tabLst/>
                <a:defRPr/>
              </a:pPr>
              <a:r>
                <a:rPr lang="zh-CN" altLang="en-US" sz="1000" dirty="0">
                  <a:solidFill>
                    <a:srgbClr val="1F497D">
                      <a:lumMod val="50000"/>
                    </a:srgbClr>
                  </a:solidFill>
                  <a:latin typeface="微软雅黑" panose="020B0503020204020204" pitchFamily="34" charset="-122"/>
                  <a:ea typeface="微软雅黑" panose="020B0503020204020204" pitchFamily="34" charset="-122"/>
                </a:rPr>
                <a:t>艾地骨化醇</a:t>
              </a:r>
              <a:r>
                <a:rPr kumimoji="1" lang="zh-CN" altLang="en-US" sz="10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组</a:t>
              </a:r>
            </a:p>
          </p:txBody>
        </p:sp>
      </p:grpSp>
      <p:sp>
        <p:nvSpPr>
          <p:cNvPr id="165" name="矩形 164">
            <a:extLst>
              <a:ext uri="{FF2B5EF4-FFF2-40B4-BE49-F238E27FC236}">
                <a16:creationId xmlns:a16="http://schemas.microsoft.com/office/drawing/2014/main" id="{E75BF2F9-CE87-45AE-A9A1-4C36F2379C67}"/>
              </a:ext>
            </a:extLst>
          </p:cNvPr>
          <p:cNvSpPr/>
          <p:nvPr/>
        </p:nvSpPr>
        <p:spPr>
          <a:xfrm rot="16200000">
            <a:off x="6431077" y="3872183"/>
            <a:ext cx="2534904" cy="307777"/>
          </a:xfrm>
          <a:prstGeom prst="rect">
            <a:avLst/>
          </a:prstGeom>
        </p:spPr>
        <p:txBody>
          <a:bodyPr wrap="square">
            <a:spAutoFit/>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1" lang="zh-CN" altLang="en-US" sz="7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sym typeface="Arial" panose="020B0604020202020204"/>
              </a:rPr>
              <a:t>使用</a:t>
            </a:r>
            <a:r>
              <a:rPr kumimoji="1" lang="en-US" altLang="zh-CN" sz="7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sym typeface="Arial" panose="020B0604020202020204"/>
              </a:rPr>
              <a:t>SF-36</a:t>
            </a:r>
            <a:r>
              <a:rPr kumimoji="1" lang="en-US" altLang="zh-CN" sz="700" b="0" i="0" u="none" strike="noStrike" kern="1200" cap="none" spc="0" normalizeH="0" baseline="3000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sym typeface="Arial" panose="020B0604020202020204"/>
              </a:rPr>
              <a:t>®</a:t>
            </a:r>
            <a:r>
              <a:rPr kumimoji="1" lang="zh-CN" altLang="en-US" sz="7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sym typeface="Arial" panose="020B0604020202020204"/>
              </a:rPr>
              <a:t>评价</a:t>
            </a:r>
            <a:r>
              <a:rPr kumimoji="1" lang="zh-CN" altLang="en-US" sz="7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的</a:t>
            </a:r>
            <a:endParaRPr kumimoji="1" lang="en-US" altLang="zh-CN" sz="7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1218926" rtl="0" eaLnBrk="1" fontAlgn="auto" latinLnBrk="0" hangingPunct="1">
              <a:lnSpc>
                <a:spcPct val="100000"/>
              </a:lnSpc>
              <a:spcBef>
                <a:spcPts val="0"/>
              </a:spcBef>
              <a:spcAft>
                <a:spcPts val="0"/>
              </a:spcAft>
              <a:buClrTx/>
              <a:buSzTx/>
              <a:buFontTx/>
              <a:buNone/>
              <a:tabLst/>
              <a:defRPr/>
            </a:pPr>
            <a:r>
              <a:rPr kumimoji="1" lang="en-US" altLang="zh-CN" sz="7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HRQOL</a:t>
            </a:r>
            <a:r>
              <a:rPr kumimoji="1" lang="zh-CN" altLang="en-US" sz="7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评分与基线的变化</a:t>
            </a:r>
          </a:p>
        </p:txBody>
      </p:sp>
      <p:sp>
        <p:nvSpPr>
          <p:cNvPr id="166" name="TextBox 234">
            <a:extLst>
              <a:ext uri="{FF2B5EF4-FFF2-40B4-BE49-F238E27FC236}">
                <a16:creationId xmlns:a16="http://schemas.microsoft.com/office/drawing/2014/main" id="{9DCE1D1B-015F-446B-95F1-899BA9B6A87F}"/>
              </a:ext>
            </a:extLst>
          </p:cNvPr>
          <p:cNvSpPr txBox="1"/>
          <p:nvPr/>
        </p:nvSpPr>
        <p:spPr>
          <a:xfrm>
            <a:off x="9856022" y="3859622"/>
            <a:ext cx="1169674" cy="400110"/>
          </a:xfrm>
          <a:prstGeom prst="rect">
            <a:avLst/>
          </a:prstGeom>
          <a:noFill/>
        </p:spPr>
        <p:txBody>
          <a:bodyPr wrap="square" rtlCol="0">
            <a:spAutoFit/>
          </a:bodyPr>
          <a:lstStyle/>
          <a:p>
            <a:pPr marL="0" marR="0" lvl="0" indent="0" algn="l" defTabSz="1218926" rtl="0" eaLnBrk="1" fontAlgn="auto" latinLnBrk="0" hangingPunct="1">
              <a:lnSpc>
                <a:spcPct val="100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*与基线相比 </a:t>
            </a:r>
            <a:r>
              <a:rPr kumimoji="1" lang="en-US" altLang="zh-CN" sz="10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rPr>
              <a:t>P&lt;0.05</a:t>
            </a:r>
            <a:endParaRPr kumimoji="1" lang="zh-CN" altLang="en-US" sz="1000" b="0" i="0" u="none" strike="noStrike" kern="1200" cap="none" spc="0" normalizeH="0" baseline="0" noProof="0" dirty="0">
              <a:ln>
                <a:noFill/>
              </a:ln>
              <a:solidFill>
                <a:srgbClr val="1F497D">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0" name="矩形 9">
            <a:extLst>
              <a:ext uri="{FF2B5EF4-FFF2-40B4-BE49-F238E27FC236}">
                <a16:creationId xmlns:a16="http://schemas.microsoft.com/office/drawing/2014/main" id="{C4F59161-6143-4E72-B16A-A32F67F9DF94}"/>
              </a:ext>
            </a:extLst>
          </p:cNvPr>
          <p:cNvSpPr/>
          <p:nvPr/>
        </p:nvSpPr>
        <p:spPr>
          <a:xfrm>
            <a:off x="7518471" y="5597558"/>
            <a:ext cx="4262172" cy="307777"/>
          </a:xfrm>
          <a:prstGeom prst="rect">
            <a:avLst/>
          </a:prstGeom>
        </p:spPr>
        <p:txBody>
          <a:bodyPr wrap="square">
            <a:spAutoFit/>
          </a:bodyPr>
          <a:lstStyle/>
          <a:p>
            <a:r>
              <a:rPr lang="zh-CN" altLang="en-US" sz="700" dirty="0"/>
              <a:t>身体机能（</a:t>
            </a:r>
            <a:r>
              <a:rPr lang="en-US" altLang="zh-CN" sz="700" dirty="0"/>
              <a:t>PF</a:t>
            </a:r>
            <a:r>
              <a:rPr lang="zh-CN" altLang="en-US" sz="700" dirty="0"/>
              <a:t>）、身体健康问题导致的社交能力受限（</a:t>
            </a:r>
            <a:r>
              <a:rPr lang="en-US" altLang="zh-CN" sz="700" dirty="0"/>
              <a:t>RP</a:t>
            </a:r>
            <a:r>
              <a:rPr lang="zh-CN" altLang="en-US" sz="700" dirty="0"/>
              <a:t>）、身体疼痛（</a:t>
            </a:r>
            <a:r>
              <a:rPr lang="en-US" altLang="zh-CN" sz="700" dirty="0"/>
              <a:t>BP</a:t>
            </a:r>
            <a:r>
              <a:rPr lang="zh-CN" altLang="en-US" sz="700" dirty="0"/>
              <a:t>）、整体健康（</a:t>
            </a:r>
            <a:r>
              <a:rPr lang="en-US" altLang="zh-CN" sz="700" dirty="0"/>
              <a:t>GH</a:t>
            </a:r>
            <a:r>
              <a:rPr lang="zh-CN" altLang="en-US" sz="700" dirty="0"/>
              <a:t>）、活力（</a:t>
            </a:r>
            <a:r>
              <a:rPr lang="en-US" altLang="zh-CN" sz="700" dirty="0"/>
              <a:t>VT</a:t>
            </a:r>
            <a:r>
              <a:rPr lang="zh-CN" altLang="en-US" sz="700" dirty="0"/>
              <a:t>）、社会生活机能（</a:t>
            </a:r>
            <a:r>
              <a:rPr lang="en-US" altLang="zh-CN" sz="700" dirty="0"/>
              <a:t>SF</a:t>
            </a:r>
            <a:r>
              <a:rPr lang="zh-CN" altLang="en-US" sz="700" dirty="0"/>
              <a:t>）、情绪问题导致的社交能力受限（</a:t>
            </a:r>
            <a:r>
              <a:rPr lang="en-US" altLang="zh-CN" sz="700" dirty="0"/>
              <a:t>RE</a:t>
            </a:r>
            <a:r>
              <a:rPr lang="zh-CN" altLang="en-US" sz="700" dirty="0"/>
              <a:t>）及心理健康（</a:t>
            </a:r>
            <a:r>
              <a:rPr lang="en-US" altLang="zh-CN" sz="700" dirty="0"/>
              <a:t>MH</a:t>
            </a:r>
            <a:r>
              <a:rPr lang="zh-CN" altLang="en-US" sz="700" dirty="0"/>
              <a:t>）</a:t>
            </a:r>
            <a:endParaRPr lang="en-GB" sz="700" dirty="0"/>
          </a:p>
        </p:txBody>
      </p:sp>
    </p:spTree>
    <p:extLst>
      <p:ext uri="{BB962C8B-B14F-4D97-AF65-F5344CB8AC3E}">
        <p14:creationId xmlns:p14="http://schemas.microsoft.com/office/powerpoint/2010/main" val="307297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0">
            <a:extLst>
              <a:ext uri="{FF2B5EF4-FFF2-40B4-BE49-F238E27FC236}">
                <a16:creationId xmlns:a16="http://schemas.microsoft.com/office/drawing/2014/main" id="{CDD85FDA-D831-4F0F-90E8-E0795898F453}"/>
              </a:ext>
            </a:extLst>
          </p:cNvPr>
          <p:cNvSpPr/>
          <p:nvPr/>
        </p:nvSpPr>
        <p:spPr>
          <a:xfrm>
            <a:off x="2975862" y="3218208"/>
            <a:ext cx="8845575" cy="2777942"/>
          </a:xfrm>
          <a:prstGeom prst="rect">
            <a:avLst/>
          </a:prstGeom>
          <a:solidFill>
            <a:schemeClr val="bg1">
              <a:lumMod val="95000"/>
            </a:schemeClr>
          </a:solidFill>
          <a:ln w="9525" cap="rnd" cmpd="sng" algn="ctr">
            <a:solidFill>
              <a:schemeClr val="bg1">
                <a:lumMod val="65000"/>
              </a:schemeClr>
            </a:solidFill>
            <a:prstDash val="solid"/>
            <a:round/>
            <a:tailEnd type="triangle" w="lg" len="lg"/>
          </a:ln>
          <a:effectLst/>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B3A42"/>
              </a:solidFill>
              <a:effectLst/>
              <a:uLnTx/>
              <a:uFillTx/>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endParaRPr>
          </a:p>
        </p:txBody>
      </p:sp>
      <p:sp>
        <p:nvSpPr>
          <p:cNvPr id="3" name="标题 2">
            <a:extLst>
              <a:ext uri="{FF2B5EF4-FFF2-40B4-BE49-F238E27FC236}">
                <a16:creationId xmlns:a16="http://schemas.microsoft.com/office/drawing/2014/main" id="{1CFEC2FC-315C-488F-99D0-318F9CF3970A}"/>
              </a:ext>
            </a:extLst>
          </p:cNvPr>
          <p:cNvSpPr>
            <a:spLocks noGrp="1"/>
          </p:cNvSpPr>
          <p:nvPr>
            <p:ph type="title"/>
          </p:nvPr>
        </p:nvSpPr>
        <p:spPr/>
        <p:txBody>
          <a:bodyPr/>
          <a:lstStyle/>
          <a:p>
            <a:r>
              <a:rPr lang="zh-CN" altLang="en-US" sz="2800" dirty="0">
                <a:latin typeface="楷体" panose="02010609060101010101" pitchFamily="49" charset="-122"/>
                <a:ea typeface="楷体" panose="02010609060101010101" pitchFamily="49" charset="-122"/>
              </a:rPr>
              <a:t>艾地骨化醇纳入国内外多个权威指南，被推荐用于骨质疏松症治疗</a:t>
            </a:r>
            <a:endParaRPr lang="en-GB" sz="2800" dirty="0">
              <a:latin typeface="楷体" panose="02010609060101010101" pitchFamily="49" charset="-122"/>
              <a:ea typeface="楷体" panose="02010609060101010101" pitchFamily="49" charset="-122"/>
            </a:endParaRPr>
          </a:p>
        </p:txBody>
      </p:sp>
      <p:sp>
        <p:nvSpPr>
          <p:cNvPr id="4" name="Rectangle 40">
            <a:extLst>
              <a:ext uri="{FF2B5EF4-FFF2-40B4-BE49-F238E27FC236}">
                <a16:creationId xmlns:a16="http://schemas.microsoft.com/office/drawing/2014/main" id="{129E4017-5E55-4E51-A5A8-9C3831755A28}"/>
              </a:ext>
            </a:extLst>
          </p:cNvPr>
          <p:cNvSpPr/>
          <p:nvPr/>
        </p:nvSpPr>
        <p:spPr>
          <a:xfrm>
            <a:off x="2985394" y="1408119"/>
            <a:ext cx="8798619" cy="1564672"/>
          </a:xfrm>
          <a:prstGeom prst="rect">
            <a:avLst/>
          </a:prstGeom>
          <a:solidFill>
            <a:schemeClr val="bg1">
              <a:lumMod val="95000"/>
            </a:schemeClr>
          </a:solidFill>
          <a:ln w="9525" cap="rnd" cmpd="sng" algn="ctr">
            <a:solidFill>
              <a:schemeClr val="bg1">
                <a:lumMod val="65000"/>
              </a:schemeClr>
            </a:solidFill>
            <a:prstDash val="solid"/>
            <a:round/>
            <a:tailEnd type="triangle" w="lg" len="lg"/>
          </a:ln>
          <a:effectLst/>
        </p:spPr>
        <p:txBody>
          <a:bodyPr rtlCol="0" anchor="ct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B3A42"/>
              </a:solidFill>
              <a:effectLst/>
              <a:uLnTx/>
              <a:uFillTx/>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endParaRPr>
          </a:p>
        </p:txBody>
      </p:sp>
      <p:sp>
        <p:nvSpPr>
          <p:cNvPr id="5" name="ïṥľïḓè">
            <a:extLst>
              <a:ext uri="{FF2B5EF4-FFF2-40B4-BE49-F238E27FC236}">
                <a16:creationId xmlns:a16="http://schemas.microsoft.com/office/drawing/2014/main" id="{47DCB00F-B69F-49C9-B8D8-123F5B1A9FF9}"/>
              </a:ext>
            </a:extLst>
          </p:cNvPr>
          <p:cNvSpPr/>
          <p:nvPr/>
        </p:nvSpPr>
        <p:spPr>
          <a:xfrm rot="10800000">
            <a:off x="315928" y="1506002"/>
            <a:ext cx="2555152" cy="853065"/>
          </a:xfrm>
          <a:prstGeom prst="roundRect">
            <a:avLst>
              <a:gd name="adj" fmla="val 50000"/>
            </a:avLst>
          </a:prstGeom>
          <a:solidFill>
            <a:schemeClr val="accent1"/>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latin typeface="Garamond"/>
              <a:ea typeface="华文楷体"/>
              <a:cs typeface="+mn-cs"/>
            </a:endParaRPr>
          </a:p>
        </p:txBody>
      </p:sp>
      <p:sp>
        <p:nvSpPr>
          <p:cNvPr id="7" name="išlíḍé">
            <a:extLst>
              <a:ext uri="{FF2B5EF4-FFF2-40B4-BE49-F238E27FC236}">
                <a16:creationId xmlns:a16="http://schemas.microsoft.com/office/drawing/2014/main" id="{BFF02D78-61A6-4B77-84D6-7B5453E59387}"/>
              </a:ext>
            </a:extLst>
          </p:cNvPr>
          <p:cNvSpPr/>
          <p:nvPr/>
        </p:nvSpPr>
        <p:spPr>
          <a:xfrm>
            <a:off x="2058963" y="1547572"/>
            <a:ext cx="769933" cy="769933"/>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latin typeface="Garamond"/>
              <a:ea typeface="华文楷体"/>
              <a:cs typeface="+mn-cs"/>
            </a:endParaRPr>
          </a:p>
        </p:txBody>
      </p:sp>
      <p:sp>
        <p:nvSpPr>
          <p:cNvPr id="9" name="ïśľíḑe">
            <a:extLst>
              <a:ext uri="{FF2B5EF4-FFF2-40B4-BE49-F238E27FC236}">
                <a16:creationId xmlns:a16="http://schemas.microsoft.com/office/drawing/2014/main" id="{8AEF0B85-648C-4AFE-B9E9-69C5016C9C8D}"/>
              </a:ext>
            </a:extLst>
          </p:cNvPr>
          <p:cNvSpPr txBox="1"/>
          <p:nvPr/>
        </p:nvSpPr>
        <p:spPr>
          <a:xfrm>
            <a:off x="260398" y="1714528"/>
            <a:ext cx="19638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Arial" panose="020B0604020202020204" pitchFamily="34" charset="0"/>
                <a:ea typeface="华文楷体"/>
                <a:cs typeface="Arial" panose="020B0604020202020204" pitchFamily="34" charset="0"/>
              </a:rPr>
              <a:t>日本指南推荐</a:t>
            </a:r>
            <a:endParaRPr kumimoji="0" lang="en-US" altLang="zh-CN" sz="1400" b="1" i="0" u="none" strike="noStrike" kern="1200" cap="none" spc="0" normalizeH="0" baseline="0" noProof="0" dirty="0">
              <a:ln>
                <a:noFill/>
              </a:ln>
              <a:solidFill>
                <a:srgbClr val="FFFFFF"/>
              </a:solidFill>
              <a:effectLst/>
              <a:uLnTx/>
              <a:uFillTx/>
              <a:latin typeface="Arial" panose="020B0604020202020204" pitchFamily="34" charset="0"/>
              <a:ea typeface="华文楷体"/>
              <a:cs typeface="Arial" panose="020B0604020202020204" pitchFamily="34" charset="0"/>
            </a:endParaRPr>
          </a:p>
        </p:txBody>
      </p:sp>
      <p:sp>
        <p:nvSpPr>
          <p:cNvPr id="10" name="ïṥľïḓè">
            <a:extLst>
              <a:ext uri="{FF2B5EF4-FFF2-40B4-BE49-F238E27FC236}">
                <a16:creationId xmlns:a16="http://schemas.microsoft.com/office/drawing/2014/main" id="{756BF51E-878F-4D1F-A174-03F29E301CDD}"/>
              </a:ext>
            </a:extLst>
          </p:cNvPr>
          <p:cNvSpPr/>
          <p:nvPr/>
        </p:nvSpPr>
        <p:spPr>
          <a:xfrm rot="10800000">
            <a:off x="315928" y="3275709"/>
            <a:ext cx="2555152" cy="853065"/>
          </a:xfrm>
          <a:prstGeom prst="roundRect">
            <a:avLst>
              <a:gd name="adj" fmla="val 50000"/>
            </a:avLst>
          </a:prstGeom>
          <a:solidFill>
            <a:schemeClr val="accent1"/>
          </a:solidFill>
          <a:ln w="12700" cap="rnd">
            <a:noFill/>
            <a:prstDash val="solid"/>
            <a:round/>
            <a:headEnd/>
            <a:tailE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latin typeface="Garamond"/>
              <a:ea typeface="华文楷体"/>
              <a:cs typeface="+mn-cs"/>
            </a:endParaRPr>
          </a:p>
        </p:txBody>
      </p:sp>
      <p:sp>
        <p:nvSpPr>
          <p:cNvPr id="12" name="išlíḍé">
            <a:extLst>
              <a:ext uri="{FF2B5EF4-FFF2-40B4-BE49-F238E27FC236}">
                <a16:creationId xmlns:a16="http://schemas.microsoft.com/office/drawing/2014/main" id="{D6787E7F-9E63-4BD1-BA49-8C7AB5CEAD99}"/>
              </a:ext>
            </a:extLst>
          </p:cNvPr>
          <p:cNvSpPr/>
          <p:nvPr/>
        </p:nvSpPr>
        <p:spPr>
          <a:xfrm>
            <a:off x="2042493" y="3275709"/>
            <a:ext cx="769933" cy="769933"/>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latin typeface="Garamond"/>
              <a:ea typeface="华文楷体"/>
              <a:cs typeface="+mn-cs"/>
            </a:endParaRPr>
          </a:p>
        </p:txBody>
      </p:sp>
      <p:sp>
        <p:nvSpPr>
          <p:cNvPr id="14" name="ïśľíḑe">
            <a:extLst>
              <a:ext uri="{FF2B5EF4-FFF2-40B4-BE49-F238E27FC236}">
                <a16:creationId xmlns:a16="http://schemas.microsoft.com/office/drawing/2014/main" id="{DB205340-43E6-4643-9580-1BE9191F7020}"/>
              </a:ext>
            </a:extLst>
          </p:cNvPr>
          <p:cNvSpPr txBox="1"/>
          <p:nvPr/>
        </p:nvSpPr>
        <p:spPr>
          <a:xfrm>
            <a:off x="251646" y="3522173"/>
            <a:ext cx="19638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Arial" panose="020B0604020202020204" pitchFamily="34" charset="0"/>
                <a:ea typeface="华文楷体"/>
                <a:cs typeface="Arial" panose="020B0604020202020204" pitchFamily="34" charset="0"/>
              </a:rPr>
              <a:t>中国指南推荐</a:t>
            </a:r>
            <a:endParaRPr kumimoji="0" lang="en-US" altLang="zh-CN" sz="1400" b="1" i="0" u="none" strike="noStrike" kern="1200" cap="none" spc="0" normalizeH="0" baseline="0" noProof="0" dirty="0">
              <a:ln>
                <a:noFill/>
              </a:ln>
              <a:solidFill>
                <a:srgbClr val="FFFFFF"/>
              </a:solidFill>
              <a:effectLst/>
              <a:uLnTx/>
              <a:uFillTx/>
              <a:latin typeface="Arial" panose="020B0604020202020204" pitchFamily="34" charset="0"/>
              <a:ea typeface="华文楷体"/>
              <a:cs typeface="Arial" panose="020B0604020202020204" pitchFamily="34" charset="0"/>
            </a:endParaRPr>
          </a:p>
        </p:txBody>
      </p:sp>
      <p:pic>
        <p:nvPicPr>
          <p:cNvPr id="15" name="Picture 5">
            <a:extLst>
              <a:ext uri="{FF2B5EF4-FFF2-40B4-BE49-F238E27FC236}">
                <a16:creationId xmlns:a16="http://schemas.microsoft.com/office/drawing/2014/main" id="{C8FCD9DB-0E22-4798-B95B-D5CC23A4E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5461" y="1698535"/>
            <a:ext cx="468000" cy="468000"/>
          </a:xfrm>
          <a:prstGeom prst="rect">
            <a:avLst/>
          </a:prstGeom>
        </p:spPr>
      </p:pic>
      <p:sp>
        <p:nvSpPr>
          <p:cNvPr id="18" name="矩形 17">
            <a:extLst>
              <a:ext uri="{FF2B5EF4-FFF2-40B4-BE49-F238E27FC236}">
                <a16:creationId xmlns:a16="http://schemas.microsoft.com/office/drawing/2014/main" id="{9F075F7E-CE56-43D0-A213-808EEA743A67}"/>
              </a:ext>
            </a:extLst>
          </p:cNvPr>
          <p:cNvSpPr/>
          <p:nvPr/>
        </p:nvSpPr>
        <p:spPr>
          <a:xfrm>
            <a:off x="3383890" y="1605121"/>
            <a:ext cx="2669320" cy="307777"/>
          </a:xfrm>
          <a:prstGeom prst="rect">
            <a:avLst/>
          </a:prstGeom>
        </p:spPr>
        <p:txBody>
          <a:bodyPr wrap="none">
            <a:spAutoFit/>
          </a:bodyPr>
          <a:lstStyle/>
          <a:p>
            <a:r>
              <a:rPr lang="zh-CN" altLang="en-US" sz="1400" b="1" dirty="0">
                <a:latin typeface="楷体" panose="02010609060101010101" pitchFamily="49" charset="-122"/>
                <a:ea typeface="楷体" panose="02010609060101010101" pitchFamily="49" charset="-122"/>
                <a:cs typeface="+mn-ea"/>
                <a:sym typeface="+mn-lt"/>
              </a:rPr>
              <a:t> </a:t>
            </a:r>
            <a:r>
              <a:rPr lang="zh-CN" altLang="en-US" sz="1400" b="1" dirty="0">
                <a:solidFill>
                  <a:srgbClr val="3F66E2"/>
                </a:solidFill>
                <a:latin typeface="楷体" panose="02010609060101010101" pitchFamily="49" charset="-122"/>
                <a:ea typeface="楷体" panose="02010609060101010101" pitchFamily="49" charset="-122"/>
                <a:cs typeface="+mn-ea"/>
                <a:sym typeface="+mn-lt"/>
              </a:rPr>
              <a:t>日本骨质疏松症指南（</a:t>
            </a:r>
            <a:r>
              <a:rPr lang="en-US" altLang="zh-CN" sz="1400" b="1" dirty="0">
                <a:solidFill>
                  <a:srgbClr val="3F66E2"/>
                </a:solidFill>
                <a:latin typeface="楷体" panose="02010609060101010101" pitchFamily="49" charset="-122"/>
                <a:ea typeface="楷体" panose="02010609060101010101" pitchFamily="49" charset="-122"/>
                <a:cs typeface="+mn-ea"/>
                <a:sym typeface="+mn-lt"/>
              </a:rPr>
              <a:t>2015</a:t>
            </a:r>
            <a:r>
              <a:rPr lang="zh-CN" altLang="en-US" sz="1400" b="1" dirty="0">
                <a:solidFill>
                  <a:srgbClr val="3F66E2"/>
                </a:solidFill>
                <a:latin typeface="楷体" panose="02010609060101010101" pitchFamily="49" charset="-122"/>
                <a:ea typeface="楷体" panose="02010609060101010101" pitchFamily="49" charset="-122"/>
                <a:cs typeface="+mn-ea"/>
                <a:sym typeface="+mn-lt"/>
              </a:rPr>
              <a:t>）</a:t>
            </a:r>
            <a:r>
              <a:rPr lang="en-US" altLang="zh-CN" sz="1400" b="1" baseline="30000" dirty="0">
                <a:solidFill>
                  <a:srgbClr val="3F66E2"/>
                </a:solidFill>
                <a:latin typeface="楷体" panose="02010609060101010101" pitchFamily="49" charset="-122"/>
                <a:ea typeface="楷体" panose="02010609060101010101" pitchFamily="49" charset="-122"/>
                <a:cs typeface="+mn-ea"/>
                <a:sym typeface="+mn-lt"/>
              </a:rPr>
              <a:t>1</a:t>
            </a:r>
            <a:endParaRPr lang="en-GB" dirty="0">
              <a:solidFill>
                <a:srgbClr val="3F66E2"/>
              </a:solidFill>
              <a:latin typeface="楷体" panose="02010609060101010101" pitchFamily="49" charset="-122"/>
              <a:ea typeface="楷体" panose="02010609060101010101" pitchFamily="49" charset="-122"/>
            </a:endParaRPr>
          </a:p>
        </p:txBody>
      </p:sp>
      <p:sp>
        <p:nvSpPr>
          <p:cNvPr id="20" name="矩形 19">
            <a:extLst>
              <a:ext uri="{FF2B5EF4-FFF2-40B4-BE49-F238E27FC236}">
                <a16:creationId xmlns:a16="http://schemas.microsoft.com/office/drawing/2014/main" id="{BD7C2993-1F0C-42EE-B3CC-AD2F36E892E8}"/>
              </a:ext>
            </a:extLst>
          </p:cNvPr>
          <p:cNvSpPr/>
          <p:nvPr/>
        </p:nvSpPr>
        <p:spPr>
          <a:xfrm>
            <a:off x="2975862" y="3297368"/>
            <a:ext cx="2109120" cy="1169551"/>
          </a:xfrm>
          <a:prstGeom prst="rect">
            <a:avLst/>
          </a:prstGeom>
        </p:spPr>
        <p:txBody>
          <a:bodyPr wrap="square">
            <a:spAutoFit/>
          </a:bodyPr>
          <a:lstStyle/>
          <a:p>
            <a:r>
              <a:rPr lang="zh-CN" altLang="en-US" sz="1400" b="1" kern="100" dirty="0">
                <a:solidFill>
                  <a:srgbClr val="3F66E2"/>
                </a:solidFill>
                <a:latin typeface="楷体" panose="02010609060101010101" pitchFamily="49" charset="-122"/>
                <a:ea typeface="楷体" panose="02010609060101010101" pitchFamily="49" charset="-122"/>
              </a:rPr>
              <a:t>骨质疏松性椎体压缩骨折诊治专家共识（</a:t>
            </a:r>
            <a:r>
              <a:rPr lang="en-US" sz="1400" b="1" kern="100" dirty="0">
                <a:solidFill>
                  <a:srgbClr val="3F66E2"/>
                </a:solidFill>
                <a:latin typeface="楷体" panose="02010609060101010101" pitchFamily="49" charset="-122"/>
                <a:ea typeface="楷体" panose="02010609060101010101" pitchFamily="49" charset="-122"/>
              </a:rPr>
              <a:t>2021</a:t>
            </a:r>
            <a:r>
              <a:rPr lang="zh-CN" altLang="en-US" sz="1400" b="1" kern="100" dirty="0">
                <a:solidFill>
                  <a:srgbClr val="3F66E2"/>
                </a:solidFill>
                <a:latin typeface="楷体" panose="02010609060101010101" pitchFamily="49" charset="-122"/>
                <a:ea typeface="楷体" panose="02010609060101010101" pitchFamily="49" charset="-122"/>
              </a:rPr>
              <a:t>版）</a:t>
            </a:r>
            <a:r>
              <a:rPr lang="en-US" altLang="zh-CN" sz="1400" kern="100" baseline="30000" dirty="0">
                <a:solidFill>
                  <a:srgbClr val="3F66E2"/>
                </a:solidFill>
                <a:latin typeface="楷体" panose="02010609060101010101" pitchFamily="49" charset="-122"/>
                <a:ea typeface="楷体" panose="02010609060101010101" pitchFamily="49" charset="-122"/>
              </a:rPr>
              <a:t>2</a:t>
            </a:r>
          </a:p>
          <a:p>
            <a:endParaRPr lang="en-GB" altLang="zh-CN" sz="1400" dirty="0">
              <a:solidFill>
                <a:srgbClr val="3F66E2"/>
              </a:solidFill>
              <a:latin typeface="楷体" panose="02010609060101010101" pitchFamily="49" charset="-122"/>
              <a:ea typeface="楷体" panose="02010609060101010101" pitchFamily="49" charset="-122"/>
              <a:cs typeface="+mn-ea"/>
              <a:sym typeface="+mn-lt"/>
            </a:endParaRPr>
          </a:p>
          <a:p>
            <a:endParaRPr lang="en-GB" altLang="zh-CN" sz="1400" b="1" kern="100" dirty="0">
              <a:solidFill>
                <a:srgbClr val="3F66E2"/>
              </a:solidFill>
              <a:latin typeface="楷体" panose="02010609060101010101" pitchFamily="49" charset="-122"/>
              <a:ea typeface="楷体" panose="02010609060101010101" pitchFamily="49" charset="-122"/>
            </a:endParaRPr>
          </a:p>
        </p:txBody>
      </p:sp>
      <p:sp>
        <p:nvSpPr>
          <p:cNvPr id="22" name="矩形 21">
            <a:extLst>
              <a:ext uri="{FF2B5EF4-FFF2-40B4-BE49-F238E27FC236}">
                <a16:creationId xmlns:a16="http://schemas.microsoft.com/office/drawing/2014/main" id="{4BF32853-7CD1-46FA-BEA6-BAB94C8ED9FA}"/>
              </a:ext>
            </a:extLst>
          </p:cNvPr>
          <p:cNvSpPr/>
          <p:nvPr/>
        </p:nvSpPr>
        <p:spPr>
          <a:xfrm>
            <a:off x="3169263" y="1989231"/>
            <a:ext cx="6096000" cy="954107"/>
          </a:xfrm>
          <a:prstGeom prst="rect">
            <a:avLst/>
          </a:prstGeom>
        </p:spPr>
        <p:txBody>
          <a:bodyPr>
            <a:spAutoFit/>
          </a:bodyPr>
          <a:lstStyle/>
          <a:p>
            <a:r>
              <a:rPr lang="zh-CN" altLang="en-US" sz="1400" dirty="0">
                <a:latin typeface="楷体" panose="02010609060101010101" pitchFamily="49" charset="-122"/>
                <a:ea typeface="楷体" panose="02010609060101010101" pitchFamily="49" charset="-122"/>
              </a:rPr>
              <a:t>艾地骨化醇在增加骨密度方面被推荐为</a:t>
            </a:r>
            <a:r>
              <a:rPr lang="en-US" altLang="zh-CN" sz="1400" dirty="0">
                <a:solidFill>
                  <a:schemeClr val="accent6"/>
                </a:solidFill>
                <a:latin typeface="楷体" panose="02010609060101010101" pitchFamily="49" charset="-122"/>
                <a:ea typeface="楷体" panose="02010609060101010101" pitchFamily="49" charset="-122"/>
              </a:rPr>
              <a:t>A</a:t>
            </a:r>
            <a:r>
              <a:rPr lang="zh-CN" altLang="en-US" sz="1400" dirty="0">
                <a:latin typeface="楷体" panose="02010609060101010101" pitchFamily="49" charset="-122"/>
                <a:ea typeface="楷体" panose="02010609060101010101" pitchFamily="49" charset="-122"/>
              </a:rPr>
              <a:t>级证据；</a:t>
            </a:r>
          </a:p>
          <a:p>
            <a:r>
              <a:rPr lang="zh-CN" altLang="en-US" sz="1400" dirty="0">
                <a:latin typeface="楷体" panose="02010609060101010101" pitchFamily="49" charset="-122"/>
                <a:ea typeface="楷体" panose="02010609060101010101" pitchFamily="49" charset="-122"/>
              </a:rPr>
              <a:t>在抑制椎体骨折方面被推荐为</a:t>
            </a:r>
            <a:r>
              <a:rPr lang="en-US" altLang="zh-CN" sz="1400" dirty="0">
                <a:solidFill>
                  <a:schemeClr val="accent6"/>
                </a:solidFill>
                <a:latin typeface="楷体" panose="02010609060101010101" pitchFamily="49" charset="-122"/>
                <a:ea typeface="楷体" panose="02010609060101010101" pitchFamily="49" charset="-122"/>
              </a:rPr>
              <a:t>A</a:t>
            </a:r>
            <a:r>
              <a:rPr lang="zh-CN" altLang="en-US" sz="1400" dirty="0">
                <a:latin typeface="楷体" panose="02010609060101010101" pitchFamily="49" charset="-122"/>
                <a:ea typeface="楷体" panose="02010609060101010101" pitchFamily="49" charset="-122"/>
              </a:rPr>
              <a:t>级证据；</a:t>
            </a:r>
          </a:p>
          <a:p>
            <a:r>
              <a:rPr lang="zh-CN" altLang="en-US" sz="1400" dirty="0">
                <a:latin typeface="楷体" panose="02010609060101010101" pitchFamily="49" charset="-122"/>
                <a:ea typeface="楷体" panose="02010609060101010101" pitchFamily="49" charset="-122"/>
              </a:rPr>
              <a:t>在抑制非椎体骨折方面被推荐为</a:t>
            </a:r>
            <a:r>
              <a:rPr lang="en-US" altLang="zh-CN" sz="1400" dirty="0">
                <a:latin typeface="楷体" panose="02010609060101010101" pitchFamily="49" charset="-122"/>
                <a:ea typeface="楷体" panose="02010609060101010101" pitchFamily="49" charset="-122"/>
              </a:rPr>
              <a:t>B</a:t>
            </a:r>
            <a:r>
              <a:rPr lang="zh-CN" altLang="en-US" sz="1400" dirty="0">
                <a:latin typeface="楷体" panose="02010609060101010101" pitchFamily="49" charset="-122"/>
                <a:ea typeface="楷体" panose="02010609060101010101" pitchFamily="49" charset="-122"/>
              </a:rPr>
              <a:t>级证据；</a:t>
            </a:r>
          </a:p>
          <a:p>
            <a:r>
              <a:rPr lang="zh-CN" altLang="en-US" sz="1400" dirty="0">
                <a:latin typeface="楷体" panose="02010609060101010101" pitchFamily="49" charset="-122"/>
                <a:ea typeface="楷体" panose="02010609060101010101" pitchFamily="49" charset="-122"/>
              </a:rPr>
              <a:t>在股骨近骨端骨折方面被推荐为</a:t>
            </a:r>
            <a:r>
              <a:rPr lang="en-US" altLang="zh-CN" sz="1400" dirty="0">
                <a:latin typeface="楷体" panose="02010609060101010101" pitchFamily="49" charset="-122"/>
                <a:ea typeface="楷体" panose="02010609060101010101" pitchFamily="49" charset="-122"/>
              </a:rPr>
              <a:t>C</a:t>
            </a:r>
            <a:r>
              <a:rPr lang="zh-CN" altLang="en-US" sz="1400" dirty="0">
                <a:latin typeface="楷体" panose="02010609060101010101" pitchFamily="49" charset="-122"/>
                <a:ea typeface="楷体" panose="02010609060101010101" pitchFamily="49" charset="-122"/>
              </a:rPr>
              <a:t>级证据</a:t>
            </a:r>
            <a:endParaRPr lang="en-GB" sz="1400" dirty="0">
              <a:latin typeface="楷体" panose="02010609060101010101" pitchFamily="49" charset="-122"/>
              <a:ea typeface="楷体" panose="02010609060101010101" pitchFamily="49" charset="-122"/>
            </a:endParaRPr>
          </a:p>
        </p:txBody>
      </p:sp>
      <p:sp>
        <p:nvSpPr>
          <p:cNvPr id="23" name="矩形 22">
            <a:extLst>
              <a:ext uri="{FF2B5EF4-FFF2-40B4-BE49-F238E27FC236}">
                <a16:creationId xmlns:a16="http://schemas.microsoft.com/office/drawing/2014/main" id="{1E732F23-84CC-4668-A130-B59D8FE58F91}"/>
              </a:ext>
            </a:extLst>
          </p:cNvPr>
          <p:cNvSpPr/>
          <p:nvPr/>
        </p:nvSpPr>
        <p:spPr>
          <a:xfrm>
            <a:off x="315927" y="5973555"/>
            <a:ext cx="9411483" cy="524807"/>
          </a:xfrm>
          <a:prstGeom prst="rect">
            <a:avLst/>
          </a:prstGeom>
        </p:spPr>
        <p:txBody>
          <a:bodyPr vert="horz" lIns="121889" tIns="60944" rIns="121889" bIns="60944" rtlCol="0">
            <a:noAutofit/>
          </a:bodyPr>
          <a:lstStyle/>
          <a:p>
            <a:pPr lvl="0">
              <a:spcBef>
                <a:spcPct val="20000"/>
              </a:spcBef>
              <a:defRPr/>
            </a:pPr>
            <a:r>
              <a:rPr kumimoji="1" lang="en-US" altLang="zh-CN" sz="800" b="0" i="0" u="none" strike="noStrike" kern="1200" cap="none" spc="0" normalizeH="0" baseline="0" noProof="0" dirty="0">
                <a:ln>
                  <a:noFill/>
                </a:ln>
                <a:solidFill>
                  <a:srgbClr val="1F497D">
                    <a:lumMod val="50000"/>
                  </a:srgbClr>
                </a:solidFill>
                <a:effectLst/>
                <a:uLnTx/>
                <a:uFillTx/>
                <a:latin typeface="楷体" panose="02010609060101010101" pitchFamily="49" charset="-122"/>
                <a:ea typeface="楷体" panose="02010609060101010101" pitchFamily="49" charset="-122"/>
                <a:sym typeface="+mn-lt"/>
              </a:rPr>
              <a:t>1</a:t>
            </a:r>
            <a:r>
              <a:rPr kumimoji="1" lang="en-GB" altLang="zh-CN" sz="800" b="0" i="0" u="none" strike="noStrike" kern="1200" cap="none" spc="0" normalizeH="0" baseline="0" noProof="0" dirty="0">
                <a:ln>
                  <a:noFill/>
                </a:ln>
                <a:solidFill>
                  <a:srgbClr val="1F497D">
                    <a:lumMod val="50000"/>
                  </a:srgbClr>
                </a:solidFill>
                <a:effectLst/>
                <a:uLnTx/>
                <a:uFillTx/>
                <a:latin typeface="楷体" panose="02010609060101010101" pitchFamily="49" charset="-122"/>
                <a:ea typeface="楷体" panose="02010609060101010101" pitchFamily="49" charset="-122"/>
                <a:sym typeface="+mn-lt"/>
              </a:rPr>
              <a:t>.</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日本骨质疏松症学会</a:t>
            </a: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 </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骨质疏松预防和治疗指南</a:t>
            </a: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2015</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年版</a:t>
            </a:r>
            <a:endParaRPr lang="en-GB" altLang="zh-CN" sz="800" dirty="0">
              <a:solidFill>
                <a:srgbClr val="1F497D">
                  <a:lumMod val="50000"/>
                </a:srgbClr>
              </a:solidFill>
              <a:latin typeface="楷体" panose="02010609060101010101" pitchFamily="49" charset="-122"/>
              <a:ea typeface="楷体" panose="02010609060101010101" pitchFamily="49" charset="-122"/>
              <a:sym typeface="+mn-lt"/>
            </a:endParaRPr>
          </a:p>
          <a:p>
            <a:pPr lvl="0">
              <a:spcBef>
                <a:spcPct val="20000"/>
              </a:spcBef>
              <a:defRPr/>
            </a:pPr>
            <a:r>
              <a:rPr kumimoji="1" lang="en-GB" altLang="zh-CN" sz="800" b="0" i="0" u="none" strike="noStrike" kern="1200" cap="none" spc="0" normalizeH="0" baseline="0" noProof="0" dirty="0">
                <a:ln>
                  <a:noFill/>
                </a:ln>
                <a:solidFill>
                  <a:srgbClr val="1F497D">
                    <a:lumMod val="50000"/>
                  </a:srgbClr>
                </a:solidFill>
                <a:effectLst/>
                <a:uLnTx/>
                <a:uFillTx/>
                <a:latin typeface="楷体" panose="02010609060101010101" pitchFamily="49" charset="-122"/>
                <a:ea typeface="楷体" panose="02010609060101010101" pitchFamily="49" charset="-122"/>
                <a:sym typeface="+mn-lt"/>
              </a:rPr>
              <a:t>2.</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中国康复医学会骨质疏松预防与康复专业委员会</a:t>
            </a:r>
            <a:r>
              <a:rPr lang="en-GB" altLang="zh-CN" sz="800" dirty="0">
                <a:solidFill>
                  <a:srgbClr val="1F497D">
                    <a:lumMod val="50000"/>
                  </a:srgbClr>
                </a:solidFill>
                <a:latin typeface="楷体" panose="02010609060101010101" pitchFamily="49" charset="-122"/>
                <a:ea typeface="楷体" panose="02010609060101010101" pitchFamily="49" charset="-122"/>
                <a:sym typeface="+mn-lt"/>
              </a:rPr>
              <a:t>.</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 骨质疏松性椎体压缩骨折诊治专家共识</a:t>
            </a:r>
            <a:r>
              <a:rPr lang="en-GB" altLang="zh-CN" sz="800" dirty="0">
                <a:solidFill>
                  <a:srgbClr val="1F497D">
                    <a:lumMod val="50000"/>
                  </a:srgbClr>
                </a:solidFill>
                <a:latin typeface="楷体" panose="02010609060101010101" pitchFamily="49" charset="-122"/>
                <a:ea typeface="楷体" panose="02010609060101010101" pitchFamily="49" charset="-122"/>
                <a:sym typeface="+mn-lt"/>
              </a:rPr>
              <a:t>2021</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版</a:t>
            </a:r>
            <a:endParaRPr kumimoji="1" lang="en-US" altLang="zh-CN" sz="800" b="0" i="0" u="none" strike="noStrike" kern="1200" cap="none" spc="0" normalizeH="0" baseline="0" noProof="0" dirty="0">
              <a:ln>
                <a:noFill/>
              </a:ln>
              <a:solidFill>
                <a:srgbClr val="1F497D">
                  <a:lumMod val="50000"/>
                </a:srgbClr>
              </a:solidFill>
              <a:effectLst/>
              <a:uLnTx/>
              <a:uFillTx/>
              <a:latin typeface="楷体" panose="02010609060101010101" pitchFamily="49" charset="-122"/>
              <a:ea typeface="楷体" panose="02010609060101010101" pitchFamily="49" charset="-122"/>
              <a:sym typeface="+mn-lt"/>
            </a:endParaRPr>
          </a:p>
          <a:p>
            <a:pPr lvl="0">
              <a:spcBef>
                <a:spcPct val="20000"/>
              </a:spcBef>
              <a:defRPr/>
            </a:pP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3.</a:t>
            </a:r>
            <a:r>
              <a:rPr kumimoji="1" lang="zh-CN" altLang="en-US" sz="800" b="0" i="0" u="none" strike="noStrike" kern="1200" cap="none" spc="0" normalizeH="0" baseline="0" noProof="0" dirty="0">
                <a:ln>
                  <a:noFill/>
                </a:ln>
                <a:solidFill>
                  <a:srgbClr val="1F497D">
                    <a:lumMod val="50000"/>
                  </a:srgbClr>
                </a:solidFill>
                <a:effectLst/>
                <a:uLnTx/>
                <a:uFillTx/>
                <a:latin typeface="楷体" panose="02010609060101010101" pitchFamily="49" charset="-122"/>
                <a:ea typeface="楷体" panose="02010609060101010101" pitchFamily="49" charset="-122"/>
                <a:sym typeface="+mn-lt"/>
              </a:rPr>
              <a:t>中</a:t>
            </a:r>
            <a:r>
              <a:rPr lang="zh-CN" altLang="en-US" sz="800" dirty="0">
                <a:latin typeface="楷体" panose="02010609060101010101" pitchFamily="49" charset="-122"/>
                <a:ea typeface="楷体" panose="02010609060101010101" pitchFamily="49" charset="-122"/>
              </a:rPr>
              <a:t>华医学会骨质疏松和骨矿盐疾病分会</a:t>
            </a:r>
            <a:r>
              <a:rPr lang="en-GB" altLang="zh-CN" sz="800" dirty="0">
                <a:latin typeface="楷体" panose="02010609060101010101" pitchFamily="49" charset="-122"/>
                <a:ea typeface="楷体" panose="02010609060101010101" pitchFamily="49" charset="-122"/>
              </a:rPr>
              <a:t>.</a:t>
            </a:r>
            <a:r>
              <a:rPr lang="zh-CN" altLang="en-US" sz="800" dirty="0">
                <a:latin typeface="楷体" panose="02010609060101010101" pitchFamily="49" charset="-122"/>
                <a:ea typeface="楷体" panose="02010609060101010101" pitchFamily="49" charset="-122"/>
              </a:rPr>
              <a:t> 骨转换生化标志物临床应用指南</a:t>
            </a:r>
            <a:r>
              <a:rPr lang="en-GB" altLang="zh-CN" sz="800" dirty="0">
                <a:latin typeface="楷体" panose="02010609060101010101" pitchFamily="49" charset="-122"/>
                <a:ea typeface="楷体" panose="02010609060101010101" pitchFamily="49" charset="-122"/>
              </a:rPr>
              <a:t>2021</a:t>
            </a:r>
            <a:endParaRPr kumimoji="1" lang="en-US" altLang="zh-CN" sz="800" b="0" i="0" u="none" strike="noStrike" kern="1200" cap="none" spc="0" normalizeH="0" baseline="0" noProof="0" dirty="0">
              <a:ln>
                <a:noFill/>
              </a:ln>
              <a:solidFill>
                <a:srgbClr val="1F497D">
                  <a:lumMod val="50000"/>
                </a:srgbClr>
              </a:solidFill>
              <a:effectLst/>
              <a:uLnTx/>
              <a:uFillTx/>
              <a:latin typeface="楷体" panose="02010609060101010101" pitchFamily="49" charset="-122"/>
              <a:ea typeface="楷体" panose="02010609060101010101" pitchFamily="49" charset="-122"/>
              <a:sym typeface="+mn-lt"/>
            </a:endParaRPr>
          </a:p>
          <a:p>
            <a:pPr marL="0" marR="0" lvl="0" indent="0" algn="l" defTabSz="914400" rtl="0" eaLnBrk="1" fontAlgn="auto" latinLnBrk="0" hangingPunct="1">
              <a:lnSpc>
                <a:spcPct val="100000"/>
              </a:lnSpc>
              <a:spcBef>
                <a:spcPct val="20000"/>
              </a:spcBef>
              <a:spcAft>
                <a:spcPts val="0"/>
              </a:spcAft>
              <a:buClrTx/>
              <a:buSzTx/>
              <a:buFont typeface="+mj-lt"/>
              <a:buNone/>
              <a:tabLst/>
              <a:defRPr/>
            </a:pPr>
            <a:r>
              <a:rPr kumimoji="1" lang="en-US" altLang="zh-CN" sz="800" b="0" i="0" u="none" strike="noStrike" kern="1200" cap="none" spc="0" normalizeH="0" baseline="0" noProof="0" dirty="0">
                <a:ln>
                  <a:noFill/>
                </a:ln>
                <a:solidFill>
                  <a:srgbClr val="1F497D">
                    <a:lumMod val="50000"/>
                  </a:srgbClr>
                </a:solidFill>
                <a:effectLst/>
                <a:uLnTx/>
                <a:uFillTx/>
                <a:latin typeface="楷体" panose="02010609060101010101" pitchFamily="49" charset="-122"/>
                <a:ea typeface="楷体" panose="02010609060101010101" pitchFamily="49" charset="-122"/>
                <a:sym typeface="+mn-lt"/>
              </a:rPr>
              <a:t>4.</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中华医学会骨质疏松和骨矿盐疾病分会</a:t>
            </a: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 </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维生素</a:t>
            </a: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D</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及其类似物临床应用共识</a:t>
            </a: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[J]. </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协和医学杂志</a:t>
            </a: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,2018,9(2):127-143</a:t>
            </a:r>
            <a:endParaRPr kumimoji="1" lang="en-US" altLang="zh-CN" sz="800" b="0" i="0" u="none" strike="noStrike" kern="1200" cap="none" spc="0" normalizeH="0" baseline="0" noProof="0" dirty="0">
              <a:ln>
                <a:noFill/>
              </a:ln>
              <a:solidFill>
                <a:srgbClr val="1F497D">
                  <a:lumMod val="50000"/>
                </a:srgbClr>
              </a:solidFill>
              <a:effectLst/>
              <a:uLnTx/>
              <a:uFillTx/>
              <a:latin typeface="楷体" panose="02010609060101010101" pitchFamily="49" charset="-122"/>
              <a:ea typeface="楷体" panose="02010609060101010101" pitchFamily="49" charset="-122"/>
              <a:sym typeface="+mn-lt"/>
            </a:endParaRPr>
          </a:p>
          <a:p>
            <a:pPr>
              <a:spcBef>
                <a:spcPct val="20000"/>
              </a:spcBef>
              <a:defRPr/>
            </a:pP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5.</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马远征</a:t>
            </a: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等</a:t>
            </a: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 </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中国老年骨质疏松诊疗指南</a:t>
            </a: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(2018)[J]. </a:t>
            </a:r>
            <a:r>
              <a:rPr lang="zh-CN" altLang="en-US" sz="800" dirty="0">
                <a:solidFill>
                  <a:srgbClr val="1F497D">
                    <a:lumMod val="50000"/>
                  </a:srgbClr>
                </a:solidFill>
                <a:latin typeface="楷体" panose="02010609060101010101" pitchFamily="49" charset="-122"/>
                <a:ea typeface="楷体" panose="02010609060101010101" pitchFamily="49" charset="-122"/>
                <a:sym typeface="+mn-lt"/>
              </a:rPr>
              <a:t>中国老年学杂志</a:t>
            </a:r>
            <a:r>
              <a:rPr lang="en-US" altLang="zh-CN" sz="800" dirty="0">
                <a:solidFill>
                  <a:srgbClr val="1F497D">
                    <a:lumMod val="50000"/>
                  </a:srgbClr>
                </a:solidFill>
                <a:latin typeface="楷体" panose="02010609060101010101" pitchFamily="49" charset="-122"/>
                <a:ea typeface="楷体" panose="02010609060101010101" pitchFamily="49" charset="-122"/>
                <a:sym typeface="+mn-lt"/>
              </a:rPr>
              <a:t>,2019,39(11):2561-2579.</a:t>
            </a:r>
            <a:endParaRPr kumimoji="1" lang="en-US" altLang="zh-CN" sz="800" b="0" i="0" u="none" strike="noStrike" kern="1200" cap="none" spc="0" normalizeH="0" baseline="0" noProof="0" dirty="0">
              <a:ln>
                <a:noFill/>
              </a:ln>
              <a:solidFill>
                <a:srgbClr val="1F497D">
                  <a:lumMod val="50000"/>
                </a:srgbClr>
              </a:solidFill>
              <a:effectLst/>
              <a:uLnTx/>
              <a:uFillTx/>
              <a:latin typeface="楷体" panose="02010609060101010101" pitchFamily="49" charset="-122"/>
              <a:ea typeface="楷体" panose="02010609060101010101" pitchFamily="49" charset="-122"/>
              <a:sym typeface="+mn-lt"/>
            </a:endParaRPr>
          </a:p>
          <a:p>
            <a:pPr marL="0" marR="0" lvl="0" indent="0" algn="l" defTabSz="914400" rtl="0" eaLnBrk="1" fontAlgn="auto" latinLnBrk="0" hangingPunct="1">
              <a:lnSpc>
                <a:spcPct val="100000"/>
              </a:lnSpc>
              <a:spcBef>
                <a:spcPct val="20000"/>
              </a:spcBef>
              <a:spcAft>
                <a:spcPts val="0"/>
              </a:spcAft>
              <a:buClrTx/>
              <a:buSzTx/>
              <a:buFont typeface="+mj-lt"/>
              <a:buNone/>
              <a:tabLst/>
              <a:defRPr/>
            </a:pPr>
            <a:endParaRPr kumimoji="1" lang="en-US" altLang="zh-CN" sz="800" b="0" i="0" u="none" strike="noStrike" kern="1200" cap="none" spc="0" normalizeH="0" baseline="0" noProof="0" dirty="0">
              <a:ln>
                <a:noFill/>
              </a:ln>
              <a:solidFill>
                <a:srgbClr val="1F497D">
                  <a:lumMod val="50000"/>
                </a:srgbClr>
              </a:solidFill>
              <a:effectLst/>
              <a:uLnTx/>
              <a:uFillTx/>
              <a:latin typeface="楷体" panose="02010609060101010101" pitchFamily="49" charset="-122"/>
              <a:ea typeface="楷体" panose="02010609060101010101" pitchFamily="49" charset="-122"/>
              <a:sym typeface="+mn-lt"/>
            </a:endParaRPr>
          </a:p>
        </p:txBody>
      </p:sp>
      <p:pic>
        <p:nvPicPr>
          <p:cNvPr id="24" name="Picture 5">
            <a:extLst>
              <a:ext uri="{FF2B5EF4-FFF2-40B4-BE49-F238E27FC236}">
                <a16:creationId xmlns:a16="http://schemas.microsoft.com/office/drawing/2014/main" id="{35460F64-32B6-49FD-AE87-4437B080456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p:blipFill>
        <p:spPr>
          <a:xfrm>
            <a:off x="2215461" y="3442062"/>
            <a:ext cx="468000" cy="468000"/>
          </a:xfrm>
          <a:prstGeom prst="rect">
            <a:avLst/>
          </a:prstGeom>
        </p:spPr>
      </p:pic>
      <p:sp>
        <p:nvSpPr>
          <p:cNvPr id="19" name="矩形 18">
            <a:extLst>
              <a:ext uri="{FF2B5EF4-FFF2-40B4-BE49-F238E27FC236}">
                <a16:creationId xmlns:a16="http://schemas.microsoft.com/office/drawing/2014/main" id="{1902AE59-3AE4-475F-A888-56E17E7E4A1F}"/>
              </a:ext>
            </a:extLst>
          </p:cNvPr>
          <p:cNvSpPr/>
          <p:nvPr/>
        </p:nvSpPr>
        <p:spPr>
          <a:xfrm>
            <a:off x="3169263" y="3597543"/>
            <a:ext cx="1616676" cy="334707"/>
          </a:xfrm>
          <a:prstGeom prst="rect">
            <a:avLst/>
          </a:prstGeom>
        </p:spPr>
        <p:txBody>
          <a:bodyPr wrap="square">
            <a:spAutoFit/>
          </a:bodyPr>
          <a:lstStyle/>
          <a:p>
            <a:pPr algn="just">
              <a:lnSpc>
                <a:spcPct val="150000"/>
              </a:lnSpc>
              <a:spcBef>
                <a:spcPts val="600"/>
              </a:spcBef>
            </a:pPr>
            <a:r>
              <a:rPr lang="en-US" altLang="zh-CN" sz="1200" kern="100" dirty="0">
                <a:latin typeface="楷体" panose="02010609060101010101" pitchFamily="49" charset="-122"/>
                <a:ea typeface="楷体" panose="02010609060101010101" pitchFamily="49" charset="-122"/>
              </a:rPr>
              <a:t>｡</a:t>
            </a:r>
            <a:endParaRPr lang="en-GB" sz="1200" kern="100" dirty="0">
              <a:latin typeface="楷体" panose="02010609060101010101" pitchFamily="49" charset="-122"/>
              <a:ea typeface="楷体" panose="02010609060101010101" pitchFamily="49" charset="-122"/>
              <a:cs typeface="Arial" panose="020B0604020202020204" pitchFamily="34" charset="0"/>
            </a:endParaRPr>
          </a:p>
        </p:txBody>
      </p:sp>
      <p:sp>
        <p:nvSpPr>
          <p:cNvPr id="25" name="矩形 24">
            <a:extLst>
              <a:ext uri="{FF2B5EF4-FFF2-40B4-BE49-F238E27FC236}">
                <a16:creationId xmlns:a16="http://schemas.microsoft.com/office/drawing/2014/main" id="{7E1D6B36-FF58-4E0B-88FA-01D83FA2D067}"/>
              </a:ext>
            </a:extLst>
          </p:cNvPr>
          <p:cNvSpPr/>
          <p:nvPr/>
        </p:nvSpPr>
        <p:spPr>
          <a:xfrm>
            <a:off x="5031480" y="3297368"/>
            <a:ext cx="2374583" cy="738664"/>
          </a:xfrm>
          <a:prstGeom prst="rect">
            <a:avLst/>
          </a:prstGeom>
        </p:spPr>
        <p:txBody>
          <a:bodyPr wrap="square">
            <a:spAutoFit/>
          </a:bodyPr>
          <a:lstStyle/>
          <a:p>
            <a:r>
              <a:rPr lang="zh-CN" altLang="en-US" sz="1400" b="1" dirty="0">
                <a:solidFill>
                  <a:srgbClr val="3F66E2"/>
                </a:solidFill>
                <a:latin typeface="楷体" panose="02010609060101010101" pitchFamily="49" charset="-122"/>
                <a:ea typeface="楷体" panose="02010609060101010101" pitchFamily="49" charset="-122"/>
                <a:cs typeface="+mn-ea"/>
                <a:sym typeface="+mn-lt"/>
              </a:rPr>
              <a:t>骨转换生化标志物临床应用指南（</a:t>
            </a:r>
            <a:r>
              <a:rPr lang="en-US" altLang="zh-CN" sz="1400" b="1" dirty="0">
                <a:solidFill>
                  <a:srgbClr val="3F66E2"/>
                </a:solidFill>
                <a:latin typeface="楷体" panose="02010609060101010101" pitchFamily="49" charset="-122"/>
                <a:ea typeface="楷体" panose="02010609060101010101" pitchFamily="49" charset="-122"/>
                <a:cs typeface="+mn-ea"/>
                <a:sym typeface="+mn-lt"/>
              </a:rPr>
              <a:t>2021</a:t>
            </a:r>
            <a:r>
              <a:rPr lang="zh-CN" altLang="en-US" sz="1400" b="1" dirty="0">
                <a:solidFill>
                  <a:srgbClr val="3F66E2"/>
                </a:solidFill>
                <a:latin typeface="楷体" panose="02010609060101010101" pitchFamily="49" charset="-122"/>
                <a:ea typeface="楷体" panose="02010609060101010101" pitchFamily="49" charset="-122"/>
                <a:cs typeface="+mn-ea"/>
                <a:sym typeface="+mn-lt"/>
              </a:rPr>
              <a:t>）</a:t>
            </a:r>
            <a:r>
              <a:rPr lang="en-US" altLang="zh-CN" sz="1400" b="1" baseline="30000" dirty="0">
                <a:solidFill>
                  <a:srgbClr val="3F66E2"/>
                </a:solidFill>
                <a:latin typeface="楷体" panose="02010609060101010101" pitchFamily="49" charset="-122"/>
                <a:ea typeface="楷体" panose="02010609060101010101" pitchFamily="49" charset="-122"/>
                <a:cs typeface="+mn-ea"/>
                <a:sym typeface="+mn-lt"/>
              </a:rPr>
              <a:t>3</a:t>
            </a:r>
            <a:endParaRPr lang="en-GB" altLang="zh-CN" sz="1400" b="1" baseline="30000" dirty="0">
              <a:solidFill>
                <a:srgbClr val="3F66E2"/>
              </a:solidFill>
              <a:latin typeface="楷体" panose="02010609060101010101" pitchFamily="49" charset="-122"/>
              <a:ea typeface="楷体" panose="02010609060101010101" pitchFamily="49" charset="-122"/>
              <a:cs typeface="+mn-ea"/>
              <a:sym typeface="+mn-lt"/>
            </a:endParaRPr>
          </a:p>
          <a:p>
            <a:endParaRPr lang="en-GB" altLang="zh-CN" sz="1400" kern="100" dirty="0">
              <a:solidFill>
                <a:srgbClr val="3F66E2"/>
              </a:solidFill>
              <a:latin typeface="楷体" panose="02010609060101010101" pitchFamily="49" charset="-122"/>
              <a:ea typeface="楷体" panose="02010609060101010101" pitchFamily="49" charset="-122"/>
            </a:endParaRPr>
          </a:p>
        </p:txBody>
      </p:sp>
      <p:sp>
        <p:nvSpPr>
          <p:cNvPr id="26" name="矩形 25">
            <a:extLst>
              <a:ext uri="{FF2B5EF4-FFF2-40B4-BE49-F238E27FC236}">
                <a16:creationId xmlns:a16="http://schemas.microsoft.com/office/drawing/2014/main" id="{31789CC7-7A14-451C-BA35-8FAC5FB53A7C}"/>
              </a:ext>
            </a:extLst>
          </p:cNvPr>
          <p:cNvSpPr/>
          <p:nvPr/>
        </p:nvSpPr>
        <p:spPr>
          <a:xfrm>
            <a:off x="7377227" y="3297368"/>
            <a:ext cx="2210118" cy="784830"/>
          </a:xfrm>
          <a:prstGeom prst="rect">
            <a:avLst/>
          </a:prstGeom>
        </p:spPr>
        <p:txBody>
          <a:bodyPr wrap="square">
            <a:spAutoFit/>
          </a:bodyPr>
          <a:lstStyle/>
          <a:p>
            <a:pPr>
              <a:spcBef>
                <a:spcPts val="600"/>
              </a:spcBef>
            </a:pPr>
            <a:r>
              <a:rPr lang="zh-CN" altLang="en-US" sz="1400" b="1" dirty="0">
                <a:solidFill>
                  <a:srgbClr val="3F66E2"/>
                </a:solidFill>
                <a:latin typeface="楷体" panose="02010609060101010101" pitchFamily="49" charset="-122"/>
                <a:ea typeface="楷体" panose="02010609060101010101" pitchFamily="49" charset="-122"/>
                <a:cs typeface="+mn-ea"/>
              </a:rPr>
              <a:t>维生素</a:t>
            </a:r>
            <a:r>
              <a:rPr lang="en-US" sz="1400" b="1" dirty="0">
                <a:solidFill>
                  <a:srgbClr val="3F66E2"/>
                </a:solidFill>
                <a:latin typeface="楷体" panose="02010609060101010101" pitchFamily="49" charset="-122"/>
                <a:ea typeface="楷体" panose="02010609060101010101" pitchFamily="49" charset="-122"/>
                <a:cs typeface="+mn-ea"/>
              </a:rPr>
              <a:t>D</a:t>
            </a:r>
            <a:r>
              <a:rPr lang="zh-CN" altLang="en-US" sz="1400" b="1" dirty="0">
                <a:solidFill>
                  <a:srgbClr val="3F66E2"/>
                </a:solidFill>
                <a:latin typeface="楷体" panose="02010609060101010101" pitchFamily="49" charset="-122"/>
                <a:ea typeface="楷体" panose="02010609060101010101" pitchFamily="49" charset="-122"/>
                <a:cs typeface="+mn-ea"/>
              </a:rPr>
              <a:t>及其类似物临床应用共（</a:t>
            </a:r>
            <a:r>
              <a:rPr lang="en-US" altLang="zh-CN" sz="1400" b="1" dirty="0">
                <a:solidFill>
                  <a:srgbClr val="3F66E2"/>
                </a:solidFill>
                <a:latin typeface="楷体" panose="02010609060101010101" pitchFamily="49" charset="-122"/>
                <a:ea typeface="楷体" panose="02010609060101010101" pitchFamily="49" charset="-122"/>
                <a:cs typeface="+mn-ea"/>
              </a:rPr>
              <a:t>2018</a:t>
            </a:r>
            <a:r>
              <a:rPr lang="zh-CN" altLang="en-US" sz="1400" b="1" dirty="0">
                <a:solidFill>
                  <a:srgbClr val="3F66E2"/>
                </a:solidFill>
                <a:latin typeface="楷体" panose="02010609060101010101" pitchFamily="49" charset="-122"/>
                <a:ea typeface="楷体" panose="02010609060101010101" pitchFamily="49" charset="-122"/>
                <a:cs typeface="+mn-ea"/>
              </a:rPr>
              <a:t>）</a:t>
            </a:r>
            <a:r>
              <a:rPr lang="en-US" altLang="zh-CN" sz="1400" b="1" baseline="30000" dirty="0">
                <a:solidFill>
                  <a:srgbClr val="3F66E2"/>
                </a:solidFill>
                <a:latin typeface="楷体" panose="02010609060101010101" pitchFamily="49" charset="-122"/>
                <a:ea typeface="楷体" panose="02010609060101010101" pitchFamily="49" charset="-122"/>
                <a:cs typeface="+mn-ea"/>
              </a:rPr>
              <a:t>4</a:t>
            </a:r>
            <a:endParaRPr lang="en-GB" altLang="zh-CN" sz="1400" b="1" baseline="30000" dirty="0">
              <a:solidFill>
                <a:srgbClr val="3F66E2"/>
              </a:solidFill>
              <a:latin typeface="楷体" panose="02010609060101010101" pitchFamily="49" charset="-122"/>
              <a:ea typeface="楷体" panose="02010609060101010101" pitchFamily="49" charset="-122"/>
              <a:cs typeface="+mn-ea"/>
            </a:endParaRPr>
          </a:p>
          <a:p>
            <a:pPr>
              <a:spcBef>
                <a:spcPts val="600"/>
              </a:spcBef>
            </a:pPr>
            <a:endParaRPr lang="en-GB" altLang="zh-CN" sz="1200" kern="100" dirty="0">
              <a:solidFill>
                <a:srgbClr val="3F66E2"/>
              </a:solidFill>
              <a:latin typeface="楷体" panose="02010609060101010101" pitchFamily="49" charset="-122"/>
              <a:ea typeface="楷体" panose="02010609060101010101" pitchFamily="49" charset="-122"/>
            </a:endParaRPr>
          </a:p>
        </p:txBody>
      </p:sp>
      <p:sp>
        <p:nvSpPr>
          <p:cNvPr id="27" name="矩形 26">
            <a:extLst>
              <a:ext uri="{FF2B5EF4-FFF2-40B4-BE49-F238E27FC236}">
                <a16:creationId xmlns:a16="http://schemas.microsoft.com/office/drawing/2014/main" id="{B80A7820-151A-4732-BDB7-41E70C4041CB}"/>
              </a:ext>
            </a:extLst>
          </p:cNvPr>
          <p:cNvSpPr/>
          <p:nvPr/>
        </p:nvSpPr>
        <p:spPr>
          <a:xfrm>
            <a:off x="9450690" y="3297368"/>
            <a:ext cx="1860105" cy="523220"/>
          </a:xfrm>
          <a:prstGeom prst="rect">
            <a:avLst/>
          </a:prstGeom>
        </p:spPr>
        <p:txBody>
          <a:bodyPr wrap="square">
            <a:spAutoFit/>
          </a:bodyPr>
          <a:lstStyle/>
          <a:p>
            <a:r>
              <a:rPr lang="zh-CN" altLang="en-US" sz="1400" b="1" kern="100" dirty="0">
                <a:solidFill>
                  <a:srgbClr val="3F66E2"/>
                </a:solidFill>
                <a:latin typeface="楷体" panose="02010609060101010101" pitchFamily="49" charset="-122"/>
                <a:ea typeface="楷体" panose="02010609060101010101" pitchFamily="49" charset="-122"/>
                <a:cs typeface="Times New Roman" panose="02020603050405020304" pitchFamily="18" charset="0"/>
              </a:rPr>
              <a:t>中国老年骨质疏松症诊疗指南（</a:t>
            </a:r>
            <a:r>
              <a:rPr lang="en-US" altLang="zh-CN" sz="1400" b="1" kern="100" dirty="0">
                <a:solidFill>
                  <a:srgbClr val="3F66E2"/>
                </a:solidFill>
                <a:latin typeface="楷体" panose="02010609060101010101" pitchFamily="49" charset="-122"/>
                <a:ea typeface="楷体" panose="02010609060101010101" pitchFamily="49" charset="-122"/>
                <a:cs typeface="Times New Roman" panose="02020603050405020304" pitchFamily="18" charset="0"/>
              </a:rPr>
              <a:t>2018</a:t>
            </a:r>
            <a:r>
              <a:rPr lang="zh-CN" altLang="en-US" sz="1400" b="1" kern="100" dirty="0">
                <a:solidFill>
                  <a:srgbClr val="3F66E2"/>
                </a:solidFill>
                <a:latin typeface="楷体" panose="02010609060101010101" pitchFamily="49" charset="-122"/>
                <a:ea typeface="楷体" panose="02010609060101010101" pitchFamily="49" charset="-122"/>
                <a:cs typeface="Times New Roman" panose="02020603050405020304" pitchFamily="18" charset="0"/>
              </a:rPr>
              <a:t>）</a:t>
            </a:r>
            <a:r>
              <a:rPr lang="en-US" altLang="zh-CN" sz="1400" b="1" kern="100" baseline="30000" dirty="0">
                <a:solidFill>
                  <a:srgbClr val="3F66E2"/>
                </a:solidFill>
                <a:latin typeface="楷体" panose="02010609060101010101" pitchFamily="49" charset="-122"/>
                <a:ea typeface="楷体" panose="02010609060101010101" pitchFamily="49" charset="-122"/>
                <a:cs typeface="Times New Roman" panose="02020603050405020304" pitchFamily="18" charset="0"/>
              </a:rPr>
              <a:t>5</a:t>
            </a:r>
            <a:endParaRPr lang="en-GB" altLang="zh-CN" sz="1400" b="1" kern="100" baseline="30000" dirty="0">
              <a:solidFill>
                <a:srgbClr val="3F66E2"/>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9" name="矩形 28">
            <a:extLst>
              <a:ext uri="{FF2B5EF4-FFF2-40B4-BE49-F238E27FC236}">
                <a16:creationId xmlns:a16="http://schemas.microsoft.com/office/drawing/2014/main" id="{5311B8B3-02CC-40B0-AAEE-DDDF7D3518F7}"/>
              </a:ext>
            </a:extLst>
          </p:cNvPr>
          <p:cNvSpPr/>
          <p:nvPr/>
        </p:nvSpPr>
        <p:spPr>
          <a:xfrm>
            <a:off x="7385143" y="3956872"/>
            <a:ext cx="2109120" cy="2031325"/>
          </a:xfrm>
          <a:prstGeom prst="rect">
            <a:avLst/>
          </a:prstGeom>
        </p:spPr>
        <p:txBody>
          <a:bodyPr wrap="square">
            <a:spAutoFit/>
          </a:bodyPr>
          <a:lstStyle/>
          <a:p>
            <a:pPr>
              <a:spcBef>
                <a:spcPts val="600"/>
              </a:spcBef>
            </a:pPr>
            <a:r>
              <a:rPr lang="zh-CN" altLang="en-US" sz="1400" kern="100" dirty="0">
                <a:solidFill>
                  <a:schemeClr val="accent6"/>
                </a:solidFill>
                <a:latin typeface="楷体" panose="02010609060101010101" pitchFamily="49" charset="-122"/>
                <a:ea typeface="楷体" panose="02010609060101010101" pitchFamily="49" charset="-122"/>
              </a:rPr>
              <a:t>艾地骨化醇</a:t>
            </a:r>
            <a:r>
              <a:rPr lang="zh-CN" altLang="en-US" sz="1400" kern="100" dirty="0">
                <a:latin typeface="楷体" panose="02010609060101010101" pitchFamily="49" charset="-122"/>
                <a:ea typeface="楷体" panose="02010609060101010101" pitchFamily="49" charset="-122"/>
              </a:rPr>
              <a:t>（</a:t>
            </a:r>
            <a:r>
              <a:rPr lang="en-US" sz="1400" kern="100" dirty="0">
                <a:latin typeface="楷体" panose="02010609060101010101" pitchFamily="49" charset="-122"/>
                <a:ea typeface="楷体" panose="02010609060101010101" pitchFamily="49" charset="-122"/>
              </a:rPr>
              <a:t>eldecalcitol</a:t>
            </a:r>
            <a:r>
              <a:rPr lang="zh-CN" altLang="en-US" sz="1400" kern="100" dirty="0">
                <a:latin typeface="楷体" panose="02010609060101010101" pitchFamily="49" charset="-122"/>
                <a:ea typeface="楷体" panose="02010609060101010101" pitchFamily="49" charset="-122"/>
              </a:rPr>
              <a:t>，</a:t>
            </a:r>
            <a:r>
              <a:rPr lang="en-US" sz="1400" kern="100" dirty="0">
                <a:latin typeface="楷体" panose="02010609060101010101" pitchFamily="49" charset="-122"/>
                <a:ea typeface="楷体" panose="02010609060101010101" pitchFamily="49" charset="-122"/>
              </a:rPr>
              <a:t>ED-71</a:t>
            </a:r>
            <a:r>
              <a:rPr lang="zh-CN" altLang="en-US" sz="1400" kern="100" dirty="0">
                <a:latin typeface="楷体" panose="02010609060101010101" pitchFamily="49" charset="-122"/>
                <a:ea typeface="楷体" panose="02010609060101010101" pitchFamily="49" charset="-122"/>
              </a:rPr>
              <a:t>）是新型维生素</a:t>
            </a:r>
            <a:r>
              <a:rPr lang="en-US" sz="1400" kern="100" dirty="0">
                <a:latin typeface="楷体" panose="02010609060101010101" pitchFamily="49" charset="-122"/>
                <a:ea typeface="楷体" panose="02010609060101010101" pitchFamily="49" charset="-122"/>
              </a:rPr>
              <a:t>D</a:t>
            </a:r>
            <a:r>
              <a:rPr lang="zh-CN" altLang="en-US" sz="1400" kern="100" dirty="0">
                <a:latin typeface="楷体" panose="02010609060101010101" pitchFamily="49" charset="-122"/>
                <a:ea typeface="楷体" panose="02010609060101010101" pitchFamily="49" charset="-122"/>
              </a:rPr>
              <a:t>类似物，其与</a:t>
            </a:r>
            <a:r>
              <a:rPr lang="en-US" sz="1400" kern="100" dirty="0">
                <a:latin typeface="楷体" panose="02010609060101010101" pitchFamily="49" charset="-122"/>
                <a:ea typeface="楷体" panose="02010609060101010101" pitchFamily="49" charset="-122"/>
              </a:rPr>
              <a:t>1,25(OH)2D</a:t>
            </a:r>
            <a:r>
              <a:rPr lang="zh-CN" altLang="en-US" sz="1400" kern="100" dirty="0">
                <a:latin typeface="楷体" panose="02010609060101010101" pitchFamily="49" charset="-122"/>
                <a:ea typeface="楷体" panose="02010609060101010101" pitchFamily="49" charset="-122"/>
              </a:rPr>
              <a:t>相比，血清半衰期更长，抑制破骨细胞的活性更强，使骨密度增加的幅度更明显，已在国外上市用于骨质疏松症防治</a:t>
            </a:r>
            <a:r>
              <a:rPr lang="en-US" altLang="zh-CN" sz="1400" kern="100" dirty="0">
                <a:latin typeface="楷体" panose="02010609060101010101" pitchFamily="49" charset="-122"/>
                <a:ea typeface="楷体" panose="02010609060101010101" pitchFamily="49" charset="-122"/>
              </a:rPr>
              <a:t>｡</a:t>
            </a:r>
            <a:endParaRPr lang="en-GB" sz="1400" kern="100" dirty="0">
              <a:latin typeface="楷体" panose="02010609060101010101" pitchFamily="49" charset="-122"/>
              <a:ea typeface="楷体" panose="02010609060101010101" pitchFamily="49" charset="-122"/>
            </a:endParaRPr>
          </a:p>
        </p:txBody>
      </p:sp>
      <p:sp>
        <p:nvSpPr>
          <p:cNvPr id="30" name="矩形 29">
            <a:extLst>
              <a:ext uri="{FF2B5EF4-FFF2-40B4-BE49-F238E27FC236}">
                <a16:creationId xmlns:a16="http://schemas.microsoft.com/office/drawing/2014/main" id="{0DFD40D9-1B3D-42C9-8BCD-29E7565B64D4}"/>
              </a:ext>
            </a:extLst>
          </p:cNvPr>
          <p:cNvSpPr/>
          <p:nvPr/>
        </p:nvSpPr>
        <p:spPr>
          <a:xfrm>
            <a:off x="3129362" y="3956872"/>
            <a:ext cx="1865778" cy="1169551"/>
          </a:xfrm>
          <a:prstGeom prst="rect">
            <a:avLst/>
          </a:prstGeom>
        </p:spPr>
        <p:txBody>
          <a:bodyPr wrap="square">
            <a:spAutoFit/>
          </a:bodyPr>
          <a:lstStyle/>
          <a:p>
            <a:r>
              <a:rPr lang="zh-CN" altLang="en-US" sz="1400" kern="100" dirty="0">
                <a:latin typeface="楷体" panose="02010609060101010101" pitchFamily="49" charset="-122"/>
                <a:ea typeface="楷体" panose="02010609060101010101" pitchFamily="49" charset="-122"/>
              </a:rPr>
              <a:t>治疗骨质疏松性椎体压缩骨折（</a:t>
            </a:r>
            <a:r>
              <a:rPr lang="en-US" sz="1400" kern="100" dirty="0">
                <a:latin typeface="楷体" panose="02010609060101010101" pitchFamily="49" charset="-122"/>
                <a:ea typeface="楷体" panose="02010609060101010101" pitchFamily="49" charset="-122"/>
              </a:rPr>
              <a:t>OVCFs</a:t>
            </a:r>
            <a:r>
              <a:rPr lang="zh-CN" altLang="en-US" sz="1400" kern="100" dirty="0">
                <a:latin typeface="楷体" panose="02010609060101010101" pitchFamily="49" charset="-122"/>
                <a:ea typeface="楷体" panose="02010609060101010101" pitchFamily="49" charset="-122"/>
              </a:rPr>
              <a:t>）的常用药物中的活性维生素</a:t>
            </a:r>
            <a:r>
              <a:rPr lang="en-US" sz="1400" kern="100" dirty="0">
                <a:latin typeface="楷体" panose="02010609060101010101" pitchFamily="49" charset="-122"/>
                <a:ea typeface="楷体" panose="02010609060101010101" pitchFamily="49" charset="-122"/>
              </a:rPr>
              <a:t>D</a:t>
            </a:r>
            <a:r>
              <a:rPr lang="zh-CN" altLang="en-US" sz="1400" kern="100" dirty="0">
                <a:latin typeface="楷体" panose="02010609060101010101" pitchFamily="49" charset="-122"/>
                <a:ea typeface="楷体" panose="02010609060101010101" pitchFamily="49" charset="-122"/>
              </a:rPr>
              <a:t>包括</a:t>
            </a:r>
            <a:r>
              <a:rPr lang="zh-CN" altLang="en-US" sz="1400" kern="100" dirty="0">
                <a:solidFill>
                  <a:schemeClr val="accent6"/>
                </a:solidFill>
                <a:latin typeface="楷体" panose="02010609060101010101" pitchFamily="49" charset="-122"/>
                <a:ea typeface="楷体" panose="02010609060101010101" pitchFamily="49" charset="-122"/>
              </a:rPr>
              <a:t>艾地骨化醇</a:t>
            </a:r>
            <a:endParaRPr lang="en-GB" altLang="zh-CN" sz="1400" kern="100" baseline="30000" dirty="0">
              <a:solidFill>
                <a:schemeClr val="accent6"/>
              </a:solidFill>
              <a:latin typeface="楷体" panose="02010609060101010101" pitchFamily="49" charset="-122"/>
              <a:ea typeface="楷体" panose="02010609060101010101" pitchFamily="49" charset="-122"/>
            </a:endParaRPr>
          </a:p>
        </p:txBody>
      </p:sp>
      <p:sp>
        <p:nvSpPr>
          <p:cNvPr id="31" name="矩形 30">
            <a:extLst>
              <a:ext uri="{FF2B5EF4-FFF2-40B4-BE49-F238E27FC236}">
                <a16:creationId xmlns:a16="http://schemas.microsoft.com/office/drawing/2014/main" id="{A37FB8C9-FA07-4A77-B4C6-5223C7851885}"/>
              </a:ext>
            </a:extLst>
          </p:cNvPr>
          <p:cNvSpPr/>
          <p:nvPr/>
        </p:nvSpPr>
        <p:spPr>
          <a:xfrm>
            <a:off x="5031480" y="3956872"/>
            <a:ext cx="2153091" cy="1815882"/>
          </a:xfrm>
          <a:prstGeom prst="rect">
            <a:avLst/>
          </a:prstGeom>
        </p:spPr>
        <p:txBody>
          <a:bodyPr wrap="square">
            <a:spAutoFit/>
          </a:bodyPr>
          <a:lstStyle/>
          <a:p>
            <a:r>
              <a:rPr lang="zh-CN" altLang="en-US" sz="1400" kern="100" dirty="0">
                <a:latin typeface="楷体" panose="02010609060101010101" pitchFamily="49" charset="-122"/>
                <a:ea typeface="楷体" panose="02010609060101010101" pitchFamily="49" charset="-122"/>
              </a:rPr>
              <a:t>钙剂与维生素</a:t>
            </a:r>
            <a:r>
              <a:rPr lang="en-US" sz="1400" kern="100" dirty="0">
                <a:latin typeface="楷体" panose="02010609060101010101" pitchFamily="49" charset="-122"/>
                <a:ea typeface="楷体" panose="02010609060101010101" pitchFamily="49" charset="-122"/>
              </a:rPr>
              <a:t>D</a:t>
            </a:r>
            <a:r>
              <a:rPr lang="zh-CN" altLang="en-US" sz="1400" kern="100" dirty="0">
                <a:latin typeface="楷体" panose="02010609060101010101" pitchFamily="49" charset="-122"/>
                <a:ea typeface="楷体" panose="02010609060101010101" pitchFamily="49" charset="-122"/>
              </a:rPr>
              <a:t>是治疗骨质疏松症的基础药物</a:t>
            </a:r>
            <a:r>
              <a:rPr lang="en-US" altLang="zh-CN" sz="1400" kern="100" dirty="0">
                <a:latin typeface="楷体" panose="02010609060101010101" pitchFamily="49" charset="-122"/>
                <a:ea typeface="楷体" panose="02010609060101010101" pitchFamily="49" charset="-122"/>
              </a:rPr>
              <a:t>｡</a:t>
            </a:r>
            <a:r>
              <a:rPr lang="zh-CN" altLang="en-US" sz="1400" kern="100" dirty="0">
                <a:latin typeface="楷体" panose="02010609060101010101" pitchFamily="49" charset="-122"/>
                <a:ea typeface="楷体" panose="02010609060101010101" pitchFamily="49" charset="-122"/>
              </a:rPr>
              <a:t>钙剂</a:t>
            </a:r>
            <a:r>
              <a:rPr lang="en-US" altLang="zh-CN" sz="1400" kern="100" dirty="0">
                <a:latin typeface="楷体" panose="02010609060101010101" pitchFamily="49" charset="-122"/>
                <a:ea typeface="楷体" panose="02010609060101010101" pitchFamily="49" charset="-122"/>
              </a:rPr>
              <a:t>､</a:t>
            </a:r>
            <a:r>
              <a:rPr lang="zh-CN" altLang="en-US" sz="1400" kern="100" dirty="0">
                <a:latin typeface="楷体" panose="02010609060101010101" pitchFamily="49" charset="-122"/>
                <a:ea typeface="楷体" panose="02010609060101010101" pitchFamily="49" charset="-122"/>
              </a:rPr>
              <a:t>维生素</a:t>
            </a:r>
            <a:r>
              <a:rPr lang="en-US" sz="1400" kern="100" dirty="0">
                <a:latin typeface="楷体" panose="02010609060101010101" pitchFamily="49" charset="-122"/>
                <a:ea typeface="楷体" panose="02010609060101010101" pitchFamily="49" charset="-122"/>
              </a:rPr>
              <a:t>D</a:t>
            </a:r>
            <a:r>
              <a:rPr lang="zh-CN" altLang="en-US" sz="1400" kern="100" dirty="0">
                <a:latin typeface="楷体" panose="02010609060101010101" pitchFamily="49" charset="-122"/>
                <a:ea typeface="楷体" panose="02010609060101010101" pitchFamily="49" charset="-122"/>
              </a:rPr>
              <a:t>制剂（包括普通维生素</a:t>
            </a:r>
            <a:r>
              <a:rPr lang="en-US" sz="1400" kern="100" dirty="0">
                <a:latin typeface="楷体" panose="02010609060101010101" pitchFamily="49" charset="-122"/>
                <a:ea typeface="楷体" panose="02010609060101010101" pitchFamily="49" charset="-122"/>
              </a:rPr>
              <a:t>D</a:t>
            </a:r>
            <a:r>
              <a:rPr lang="en-US" altLang="zh-CN" sz="1400" kern="100" dirty="0">
                <a:latin typeface="楷体" panose="02010609060101010101" pitchFamily="49" charset="-122"/>
                <a:ea typeface="楷体" panose="02010609060101010101" pitchFamily="49" charset="-122"/>
              </a:rPr>
              <a:t>､</a:t>
            </a:r>
            <a:r>
              <a:rPr lang="zh-CN" altLang="en-US" sz="1400" kern="100" dirty="0">
                <a:latin typeface="楷体" panose="02010609060101010101" pitchFamily="49" charset="-122"/>
                <a:ea typeface="楷体" panose="02010609060101010101" pitchFamily="49" charset="-122"/>
              </a:rPr>
              <a:t>骨化三醇</a:t>
            </a:r>
            <a:r>
              <a:rPr lang="en-US" altLang="zh-CN" sz="1400" kern="100" dirty="0">
                <a:latin typeface="楷体" panose="02010609060101010101" pitchFamily="49" charset="-122"/>
                <a:ea typeface="楷体" panose="02010609060101010101" pitchFamily="49" charset="-122"/>
              </a:rPr>
              <a:t>､</a:t>
            </a:r>
            <a:r>
              <a:rPr lang="zh-CN" altLang="en-US" sz="1400" kern="100" dirty="0">
                <a:latin typeface="楷体" panose="02010609060101010101" pitchFamily="49" charset="-122"/>
                <a:ea typeface="楷体" panose="02010609060101010101" pitchFamily="49" charset="-122"/>
              </a:rPr>
              <a:t>阿法骨化醇</a:t>
            </a:r>
            <a:r>
              <a:rPr lang="en-US" altLang="zh-CN" sz="1400" kern="100" dirty="0">
                <a:solidFill>
                  <a:schemeClr val="accent6"/>
                </a:solidFill>
                <a:latin typeface="楷体" panose="02010609060101010101" pitchFamily="49" charset="-122"/>
                <a:ea typeface="楷体" panose="02010609060101010101" pitchFamily="49" charset="-122"/>
              </a:rPr>
              <a:t>､</a:t>
            </a:r>
            <a:r>
              <a:rPr lang="zh-CN" altLang="en-US" sz="1400" kern="100" dirty="0">
                <a:solidFill>
                  <a:schemeClr val="accent6"/>
                </a:solidFill>
                <a:latin typeface="楷体" panose="02010609060101010101" pitchFamily="49" charset="-122"/>
                <a:ea typeface="楷体" panose="02010609060101010101" pitchFamily="49" charset="-122"/>
              </a:rPr>
              <a:t>艾地骨化醇</a:t>
            </a:r>
            <a:r>
              <a:rPr lang="zh-CN" altLang="en-US" sz="1400" kern="100" dirty="0">
                <a:latin typeface="楷体" panose="02010609060101010101" pitchFamily="49" charset="-122"/>
                <a:ea typeface="楷体" panose="02010609060101010101" pitchFamily="49" charset="-122"/>
              </a:rPr>
              <a:t>等）及降钙素治疗均可使</a:t>
            </a:r>
            <a:r>
              <a:rPr lang="en-US" sz="1400" kern="100" dirty="0">
                <a:latin typeface="楷体" panose="02010609060101010101" pitchFamily="49" charset="-122"/>
                <a:ea typeface="楷体" panose="02010609060101010101" pitchFamily="49" charset="-122"/>
              </a:rPr>
              <a:t>BTMs</a:t>
            </a:r>
            <a:r>
              <a:rPr lang="zh-CN" altLang="en-US" sz="1400" kern="100" dirty="0">
                <a:latin typeface="楷体" panose="02010609060101010101" pitchFamily="49" charset="-122"/>
                <a:ea typeface="楷体" panose="02010609060101010101" pitchFamily="49" charset="-122"/>
              </a:rPr>
              <a:t>轻度下降，尤其是骨吸收指标</a:t>
            </a:r>
            <a:r>
              <a:rPr lang="en-US" altLang="zh-CN" sz="1400" kern="100" dirty="0">
                <a:latin typeface="楷体" panose="02010609060101010101" pitchFamily="49" charset="-122"/>
                <a:ea typeface="楷体" panose="02010609060101010101" pitchFamily="49" charset="-122"/>
              </a:rPr>
              <a:t>｡</a:t>
            </a:r>
            <a:endParaRPr lang="en-GB" sz="1400" kern="100" dirty="0">
              <a:latin typeface="楷体" panose="02010609060101010101" pitchFamily="49" charset="-122"/>
              <a:ea typeface="楷体" panose="02010609060101010101" pitchFamily="49" charset="-122"/>
              <a:cs typeface="Arial" panose="020B0604020202020204" pitchFamily="34" charset="0"/>
            </a:endParaRPr>
          </a:p>
        </p:txBody>
      </p:sp>
      <p:sp>
        <p:nvSpPr>
          <p:cNvPr id="32" name="矩形 31">
            <a:extLst>
              <a:ext uri="{FF2B5EF4-FFF2-40B4-BE49-F238E27FC236}">
                <a16:creationId xmlns:a16="http://schemas.microsoft.com/office/drawing/2014/main" id="{12FA2159-78BE-4D50-BA3D-1DFBF08520D9}"/>
              </a:ext>
            </a:extLst>
          </p:cNvPr>
          <p:cNvSpPr/>
          <p:nvPr/>
        </p:nvSpPr>
        <p:spPr>
          <a:xfrm>
            <a:off x="9671144" y="3956872"/>
            <a:ext cx="1555851" cy="1169551"/>
          </a:xfrm>
          <a:prstGeom prst="rect">
            <a:avLst/>
          </a:prstGeom>
        </p:spPr>
        <p:txBody>
          <a:bodyPr wrap="square">
            <a:spAutoFit/>
          </a:bodyPr>
          <a:lstStyle/>
          <a:p>
            <a:pPr algn="just">
              <a:spcBef>
                <a:spcPts val="600"/>
              </a:spcBef>
            </a:pPr>
            <a:r>
              <a:rPr lang="zh-CN" altLang="en-US" sz="1400" kern="100" dirty="0">
                <a:solidFill>
                  <a:schemeClr val="accent6"/>
                </a:solidFill>
                <a:latin typeface="楷体" panose="02010609060101010101" pitchFamily="49" charset="-122"/>
                <a:ea typeface="楷体" panose="02010609060101010101" pitchFamily="49" charset="-122"/>
                <a:cs typeface="Times New Roman" panose="02020603050405020304" pitchFamily="18" charset="0"/>
              </a:rPr>
              <a:t>与阿法骨化醇相比，</a:t>
            </a:r>
            <a:r>
              <a:rPr lang="zh-CN" altLang="en-US" sz="1400" b="1" kern="100" dirty="0">
                <a:solidFill>
                  <a:schemeClr val="accent6"/>
                </a:solidFill>
                <a:latin typeface="楷体" panose="02010609060101010101" pitchFamily="49" charset="-122"/>
                <a:ea typeface="楷体" panose="02010609060101010101" pitchFamily="49" charset="-122"/>
                <a:cs typeface="Times New Roman" panose="02020603050405020304" pitchFamily="18" charset="0"/>
              </a:rPr>
              <a:t>艾地骨化醇</a:t>
            </a:r>
            <a:r>
              <a:rPr lang="zh-CN" altLang="en-US" sz="1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能够更大程度地抑制骨转换标记物</a:t>
            </a:r>
            <a:r>
              <a:rPr lang="en-US" sz="1400" kern="100" dirty="0">
                <a:solidFill>
                  <a:srgbClr val="000000"/>
                </a:solidFill>
                <a:latin typeface="楷体" panose="02010609060101010101" pitchFamily="49" charset="-122"/>
                <a:ea typeface="楷体" panose="02010609060101010101" pitchFamily="49" charset="-122"/>
                <a:cs typeface="Arial" panose="020B0604020202020204" pitchFamily="34" charset="0"/>
              </a:rPr>
              <a:t>NTX</a:t>
            </a:r>
            <a:r>
              <a:rPr lang="zh-CN" altLang="en-US" sz="1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的表达</a:t>
            </a:r>
            <a:r>
              <a:rPr lang="zh-CN" altLang="en-US" sz="1400" kern="100" dirty="0">
                <a:solidFill>
                  <a:srgbClr val="000000"/>
                </a:solidFill>
                <a:latin typeface="楷体" panose="02010609060101010101" pitchFamily="49" charset="-122"/>
                <a:ea typeface="楷体" panose="02010609060101010101" pitchFamily="49" charset="-122"/>
                <a:cs typeface="PMingLiU"/>
              </a:rPr>
              <a:t>。</a:t>
            </a:r>
            <a:endParaRPr lang="en-GB" sz="1400" kern="100" dirty="0">
              <a:latin typeface="楷体" panose="02010609060101010101" pitchFamily="49" charset="-122"/>
              <a:ea typeface="楷体" panose="02010609060101010101" pitchFamily="49" charset="-122"/>
              <a:cs typeface="Arial" panose="020B0604020202020204" pitchFamily="34" charset="0"/>
            </a:endParaRPr>
          </a:p>
        </p:txBody>
      </p:sp>
      <p:sp>
        <p:nvSpPr>
          <p:cNvPr id="33" name="矩形 32">
            <a:extLst>
              <a:ext uri="{FF2B5EF4-FFF2-40B4-BE49-F238E27FC236}">
                <a16:creationId xmlns:a16="http://schemas.microsoft.com/office/drawing/2014/main" id="{5ED90D55-A802-4826-8A7E-B8E1512ACE23}"/>
              </a:ext>
            </a:extLst>
          </p:cNvPr>
          <p:cNvSpPr/>
          <p:nvPr/>
        </p:nvSpPr>
        <p:spPr>
          <a:xfrm>
            <a:off x="0" y="5859"/>
            <a:ext cx="1536476" cy="306888"/>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有效性</a:t>
            </a:r>
          </a:p>
        </p:txBody>
      </p:sp>
    </p:spTree>
    <p:extLst>
      <p:ext uri="{BB962C8B-B14F-4D97-AF65-F5344CB8AC3E}">
        <p14:creationId xmlns:p14="http://schemas.microsoft.com/office/powerpoint/2010/main" val="7488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3">
            <a:extLst>
              <a:ext uri="{FF2B5EF4-FFF2-40B4-BE49-F238E27FC236}">
                <a16:creationId xmlns:a16="http://schemas.microsoft.com/office/drawing/2014/main" id="{FDD8637C-9341-48BA-B9A3-4C65DC8A5BDB}"/>
              </a:ext>
            </a:extLst>
          </p:cNvPr>
          <p:cNvSpPr/>
          <p:nvPr/>
        </p:nvSpPr>
        <p:spPr>
          <a:xfrm>
            <a:off x="416976" y="1260825"/>
            <a:ext cx="5450775" cy="1753384"/>
          </a:xfrm>
          <a:prstGeom prst="rect">
            <a:avLst/>
          </a:prstGeom>
          <a:solidFill>
            <a:schemeClr val="bg2">
              <a:lumMod val="20000"/>
              <a:lumOff val="80000"/>
            </a:schemeClr>
          </a:solidFill>
          <a:ln w="19050" cap="rnd" cmpd="sng" algn="ctr">
            <a:noFill/>
            <a:prstDash val="solid"/>
            <a:round/>
            <a:tailEnd type="triangle" w="lg" len="lg"/>
          </a:ln>
          <a:effectLst/>
        </p:spPr>
        <p:txBody>
          <a:bodyPr rtlCol="0" anchor="ctr"/>
          <a:lstStyle/>
          <a:p>
            <a:pPr algn="l" defTabSz="914126"/>
            <a:endParaRPr lang="en-US" sz="1200" kern="0" dirty="0">
              <a:solidFill>
                <a:srgbClr val="2B3A42"/>
              </a:solidFill>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endParaRPr>
          </a:p>
        </p:txBody>
      </p:sp>
      <p:sp>
        <p:nvSpPr>
          <p:cNvPr id="19" name="矩形: 圆角 18">
            <a:extLst>
              <a:ext uri="{FF2B5EF4-FFF2-40B4-BE49-F238E27FC236}">
                <a16:creationId xmlns:a16="http://schemas.microsoft.com/office/drawing/2014/main" id="{38EC6708-42AF-47BD-A8B9-BF4AAF142E03}"/>
              </a:ext>
            </a:extLst>
          </p:cNvPr>
          <p:cNvSpPr/>
          <p:nvPr/>
        </p:nvSpPr>
        <p:spPr>
          <a:xfrm>
            <a:off x="1289325" y="1317446"/>
            <a:ext cx="4271163" cy="646986"/>
          </a:xfrm>
          <a:prstGeom prst="roundRect">
            <a:avLst/>
          </a:prstGeom>
          <a:noFill/>
        </p:spPr>
        <p:txBody>
          <a:bodyPr wrap="square">
            <a:spAutoFit/>
          </a:bodyPr>
          <a:lstStyle/>
          <a:p>
            <a:pPr>
              <a:spcAft>
                <a:spcPts val="600"/>
              </a:spcAft>
            </a:pPr>
            <a: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t>新一代维生素</a:t>
            </a:r>
            <a:r>
              <a:rPr lang="en-US" altLang="zh-CN" sz="1600" b="1" dirty="0">
                <a:solidFill>
                  <a:srgbClr val="3F66E2"/>
                </a:solidFill>
                <a:latin typeface="楷体" panose="02010609060101010101" pitchFamily="49" charset="-122"/>
                <a:ea typeface="楷体" panose="02010609060101010101" pitchFamily="49" charset="-122"/>
                <a:cs typeface="Arial" panose="020B0604020202020204" pitchFamily="34" charset="0"/>
              </a:rPr>
              <a:t>D3</a:t>
            </a:r>
            <a: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t>衍生物，稳定持久作用于</a:t>
            </a:r>
            <a:r>
              <a:rPr lang="zh-CN" altLang="en-US" sz="1600" b="1" dirty="0">
                <a:solidFill>
                  <a:srgbClr val="3F66E2"/>
                </a:solidFill>
                <a:highlight>
                  <a:srgbClr val="FFFFFF"/>
                </a:highlight>
                <a:latin typeface="楷体" panose="02010609060101010101" pitchFamily="49" charset="-122"/>
                <a:ea typeface="楷体" panose="02010609060101010101" pitchFamily="49" charset="-122"/>
                <a:cs typeface="Arial" panose="020B0604020202020204" pitchFamily="34" charset="0"/>
              </a:rPr>
              <a:t>靶器官，并有效促进肠道钙吸收</a:t>
            </a:r>
          </a:p>
        </p:txBody>
      </p:sp>
      <p:sp>
        <p:nvSpPr>
          <p:cNvPr id="20" name="矩形 19">
            <a:extLst>
              <a:ext uri="{FF2B5EF4-FFF2-40B4-BE49-F238E27FC236}">
                <a16:creationId xmlns:a16="http://schemas.microsoft.com/office/drawing/2014/main" id="{DEFF92D7-1690-47D2-B6B9-8A5C90051AB9}"/>
              </a:ext>
            </a:extLst>
          </p:cNvPr>
          <p:cNvSpPr/>
          <p:nvPr/>
        </p:nvSpPr>
        <p:spPr>
          <a:xfrm>
            <a:off x="1314109" y="2035700"/>
            <a:ext cx="4382083" cy="830997"/>
          </a:xfrm>
          <a:prstGeom prst="rect">
            <a:avLst/>
          </a:prstGeom>
        </p:spPr>
        <p:txBody>
          <a:bodyPr wrap="square">
            <a:spAutoFit/>
          </a:bodyPr>
          <a:lstStyle/>
          <a:p>
            <a:pPr marL="171450" indent="-171450" algn="just">
              <a:buFont typeface="Arial" panose="020B0604020202020204" pitchFamily="34" charset="0"/>
              <a:buChar char="•"/>
            </a:pPr>
            <a:r>
              <a:rPr lang="zh-CN" altLang="en-US" sz="1200" b="1" dirty="0">
                <a:latin typeface="楷体" panose="02010609060101010101" pitchFamily="49" charset="-122"/>
                <a:ea typeface="楷体" panose="02010609060101010101" pitchFamily="49" charset="-122"/>
                <a:cs typeface="Arial" panose="020B0604020202020204" pitchFamily="34" charset="0"/>
              </a:rPr>
              <a:t>艾地骨化醇结构上是在</a:t>
            </a:r>
            <a:r>
              <a:rPr lang="en-GB" sz="1200" b="1" dirty="0">
                <a:latin typeface="楷体" panose="02010609060101010101" pitchFamily="49" charset="-122"/>
                <a:ea typeface="楷体" panose="02010609060101010101" pitchFamily="49" charset="-122"/>
                <a:cs typeface="Arial" panose="020B0604020202020204" pitchFamily="34" charset="0"/>
              </a:rPr>
              <a:t>1α,25(OH)</a:t>
            </a:r>
            <a:r>
              <a:rPr lang="en-GB" sz="1200" b="1" baseline="-25000" dirty="0">
                <a:latin typeface="楷体" panose="02010609060101010101" pitchFamily="49" charset="-122"/>
                <a:ea typeface="楷体" panose="02010609060101010101" pitchFamily="49" charset="-122"/>
                <a:cs typeface="Arial" panose="020B0604020202020204" pitchFamily="34" charset="0"/>
              </a:rPr>
              <a:t>2</a:t>
            </a:r>
            <a:r>
              <a:rPr lang="en-GB" sz="1200" b="1" dirty="0">
                <a:latin typeface="楷体" panose="02010609060101010101" pitchFamily="49" charset="-122"/>
                <a:ea typeface="楷体" panose="02010609060101010101" pitchFamily="49" charset="-122"/>
                <a:cs typeface="Arial" panose="020B0604020202020204" pitchFamily="34" charset="0"/>
              </a:rPr>
              <a:t>D</a:t>
            </a:r>
            <a:r>
              <a:rPr lang="zh-CN" altLang="en-US" sz="1200" b="1" dirty="0">
                <a:latin typeface="楷体" panose="02010609060101010101" pitchFamily="49" charset="-122"/>
                <a:ea typeface="楷体" panose="02010609060101010101" pitchFamily="49" charset="-122"/>
                <a:cs typeface="Arial" panose="020B0604020202020204" pitchFamily="34" charset="0"/>
              </a:rPr>
              <a:t>基础上，于</a:t>
            </a:r>
            <a:r>
              <a:rPr lang="en-GB" sz="1200" b="1" dirty="0">
                <a:latin typeface="楷体" panose="02010609060101010101" pitchFamily="49" charset="-122"/>
                <a:ea typeface="楷体" panose="02010609060101010101" pitchFamily="49" charset="-122"/>
                <a:cs typeface="Arial" panose="020B0604020202020204" pitchFamily="34" charset="0"/>
              </a:rPr>
              <a:t>2β</a:t>
            </a:r>
            <a:r>
              <a:rPr lang="zh-CN" altLang="en-US" sz="1200" b="1" dirty="0">
                <a:latin typeface="楷体" panose="02010609060101010101" pitchFamily="49" charset="-122"/>
                <a:ea typeface="楷体" panose="02010609060101010101" pitchFamily="49" charset="-122"/>
                <a:cs typeface="Arial" panose="020B0604020202020204" pitchFamily="34" charset="0"/>
              </a:rPr>
              <a:t>位引入了</a:t>
            </a:r>
            <a:r>
              <a:rPr lang="en-GB" sz="1200" b="1" dirty="0">
                <a:latin typeface="楷体" panose="02010609060101010101" pitchFamily="49" charset="-122"/>
                <a:ea typeface="楷体" panose="02010609060101010101" pitchFamily="49" charset="-122"/>
                <a:cs typeface="Arial" panose="020B0604020202020204" pitchFamily="34" charset="0"/>
              </a:rPr>
              <a:t>3-</a:t>
            </a:r>
            <a:r>
              <a:rPr lang="zh-CN" altLang="en-US" sz="1200" b="1" dirty="0">
                <a:latin typeface="楷体" panose="02010609060101010101" pitchFamily="49" charset="-122"/>
                <a:ea typeface="楷体" panose="02010609060101010101" pitchFamily="49" charset="-122"/>
                <a:cs typeface="Arial" panose="020B0604020202020204" pitchFamily="34" charset="0"/>
              </a:rPr>
              <a:t>羟基丙氧基</a:t>
            </a:r>
            <a:r>
              <a:rPr lang="en-GB" sz="1200" b="1" baseline="30000" dirty="0">
                <a:latin typeface="楷体" panose="02010609060101010101" pitchFamily="49" charset="-122"/>
                <a:ea typeface="楷体" panose="02010609060101010101" pitchFamily="49" charset="-122"/>
                <a:cs typeface="Arial" panose="020B0604020202020204" pitchFamily="34" charset="0"/>
              </a:rPr>
              <a:t>1,2</a:t>
            </a:r>
            <a:r>
              <a:rPr lang="zh-CN" altLang="en-US" sz="1200" dirty="0">
                <a:latin typeface="楷体" panose="02010609060101010101" pitchFamily="49" charset="-122"/>
                <a:ea typeface="楷体" panose="02010609060101010101" pitchFamily="49" charset="-122"/>
                <a:cs typeface="Arial" panose="020B0604020202020204" pitchFamily="34" charset="0"/>
              </a:rPr>
              <a:t>，帮助艾地骨化醇更稳定持久地作用靶器官：</a:t>
            </a:r>
            <a:endParaRPr lang="en-GB" altLang="zh-CN" sz="1200" dirty="0">
              <a:latin typeface="楷体" panose="02010609060101010101" pitchFamily="49" charset="-122"/>
              <a:ea typeface="楷体" panose="02010609060101010101" pitchFamily="49" charset="-122"/>
              <a:cs typeface="Arial" panose="020B0604020202020204" pitchFamily="34" charset="0"/>
            </a:endParaRPr>
          </a:p>
          <a:p>
            <a:pPr marL="171450" indent="-171450" algn="just">
              <a:buFont typeface="Arial" panose="020B0604020202020204" pitchFamily="34" charset="0"/>
              <a:buChar char="•"/>
            </a:pPr>
            <a:r>
              <a:rPr lang="zh-CN" altLang="en-US" sz="1200" b="1" dirty="0">
                <a:solidFill>
                  <a:schemeClr val="accent6"/>
                </a:solidFill>
                <a:latin typeface="楷体" panose="02010609060101010101" pitchFamily="49" charset="-122"/>
                <a:ea typeface="楷体" panose="02010609060101010101" pitchFamily="49" charset="-122"/>
                <a:cs typeface="Arial" panose="020B0604020202020204" pitchFamily="34" charset="0"/>
              </a:rPr>
              <a:t>无需补充外源性维生素</a:t>
            </a:r>
            <a:r>
              <a:rPr lang="en-US" altLang="zh-CN" sz="1200" b="1" dirty="0">
                <a:solidFill>
                  <a:schemeClr val="accent6"/>
                </a:solidFill>
                <a:latin typeface="楷体" panose="02010609060101010101" pitchFamily="49" charset="-122"/>
                <a:ea typeface="楷体" panose="02010609060101010101" pitchFamily="49" charset="-122"/>
                <a:cs typeface="Arial" panose="020B0604020202020204" pitchFamily="34" charset="0"/>
              </a:rPr>
              <a:t>D3</a:t>
            </a:r>
            <a:r>
              <a:rPr lang="zh-CN" altLang="en-US" sz="1200" b="1" dirty="0">
                <a:solidFill>
                  <a:schemeClr val="accent6"/>
                </a:solidFill>
                <a:latin typeface="楷体" panose="02010609060101010101" pitchFamily="49" charset="-122"/>
                <a:ea typeface="楷体" panose="02010609060101010101" pitchFamily="49" charset="-122"/>
                <a:cs typeface="Arial" panose="020B0604020202020204" pitchFamily="34" charset="0"/>
              </a:rPr>
              <a:t>或钙剂</a:t>
            </a:r>
            <a:r>
              <a:rPr lang="en-US" altLang="zh-CN" sz="1200" b="1" baseline="30000" dirty="0">
                <a:solidFill>
                  <a:schemeClr val="accent6"/>
                </a:solidFill>
                <a:latin typeface="楷体" panose="02010609060101010101" pitchFamily="49" charset="-122"/>
                <a:ea typeface="楷体" panose="02010609060101010101" pitchFamily="49" charset="-122"/>
                <a:cs typeface="Arial" panose="020B0604020202020204" pitchFamily="34" charset="0"/>
              </a:rPr>
              <a:t>5</a:t>
            </a:r>
            <a:r>
              <a:rPr lang="en-US" altLang="zh-CN" sz="1200" b="1" dirty="0">
                <a:solidFill>
                  <a:schemeClr val="accent6"/>
                </a:solidFill>
                <a:latin typeface="楷体" panose="02010609060101010101" pitchFamily="49" charset="-122"/>
                <a:ea typeface="楷体" panose="02010609060101010101" pitchFamily="49" charset="-122"/>
                <a:cs typeface="Arial" panose="020B0604020202020204" pitchFamily="34" charset="0"/>
              </a:rPr>
              <a:t> </a:t>
            </a:r>
            <a:r>
              <a:rPr lang="zh-CN" altLang="en-US" sz="1200" b="1" dirty="0">
                <a:solidFill>
                  <a:schemeClr val="accent6"/>
                </a:solidFill>
                <a:latin typeface="楷体" panose="02010609060101010101" pitchFamily="49" charset="-122"/>
                <a:ea typeface="楷体" panose="02010609060101010101" pitchFamily="49" charset="-122"/>
                <a:cs typeface="Arial" panose="020B0604020202020204" pitchFamily="34" charset="0"/>
              </a:rPr>
              <a:t>。无论基线钙摄入量多少，艾地骨化醇对各部位骨密度的效果无显著差异。</a:t>
            </a:r>
            <a:endParaRPr lang="en-GB" sz="1200" b="1" dirty="0">
              <a:solidFill>
                <a:schemeClr val="accent6"/>
              </a:solidFill>
              <a:latin typeface="楷体" panose="02010609060101010101" pitchFamily="49" charset="-122"/>
              <a:ea typeface="楷体" panose="02010609060101010101" pitchFamily="49" charset="-122"/>
              <a:cs typeface="Arial" panose="020B0604020202020204" pitchFamily="34" charset="0"/>
            </a:endParaRPr>
          </a:p>
        </p:txBody>
      </p:sp>
      <p:sp>
        <p:nvSpPr>
          <p:cNvPr id="3" name="标题 2">
            <a:extLst>
              <a:ext uri="{FF2B5EF4-FFF2-40B4-BE49-F238E27FC236}">
                <a16:creationId xmlns:a16="http://schemas.microsoft.com/office/drawing/2014/main" id="{3EB9ACAC-ED27-4C9A-BFA1-BF559131E43D}"/>
              </a:ext>
            </a:extLst>
          </p:cNvPr>
          <p:cNvSpPr>
            <a:spLocks noGrp="1"/>
          </p:cNvSpPr>
          <p:nvPr>
            <p:ph type="title"/>
          </p:nvPr>
        </p:nvSpPr>
        <p:spPr/>
        <p:txBody>
          <a:bodyPr/>
          <a:lstStyle/>
          <a:p>
            <a:r>
              <a:rPr lang="zh-CN" altLang="en-US" sz="2800" dirty="0">
                <a:latin typeface="楷体" panose="02010609060101010101" pitchFamily="49" charset="-122"/>
                <a:ea typeface="楷体" panose="02010609060101010101" pitchFamily="49" charset="-122"/>
                <a:cs typeface="Arial" panose="020B0604020202020204" pitchFamily="34" charset="0"/>
              </a:rPr>
              <a:t>艾地骨化醇具有双重作用机制，增强骨重塑，稳定持久抗击骨质疏松症的发生</a:t>
            </a:r>
            <a:endParaRPr lang="en-GB" sz="2800" dirty="0"/>
          </a:p>
        </p:txBody>
      </p:sp>
      <p:grpSp>
        <p:nvGrpSpPr>
          <p:cNvPr id="2" name="组合 1">
            <a:extLst>
              <a:ext uri="{FF2B5EF4-FFF2-40B4-BE49-F238E27FC236}">
                <a16:creationId xmlns:a16="http://schemas.microsoft.com/office/drawing/2014/main" id="{6999FB23-6FC2-4371-9873-BFB8031EECE5}"/>
              </a:ext>
            </a:extLst>
          </p:cNvPr>
          <p:cNvGrpSpPr/>
          <p:nvPr/>
        </p:nvGrpSpPr>
        <p:grpSpPr>
          <a:xfrm>
            <a:off x="6062447" y="1270320"/>
            <a:ext cx="5423944" cy="1753385"/>
            <a:chOff x="349444" y="1441652"/>
            <a:chExt cx="5423944" cy="2148609"/>
          </a:xfrm>
        </p:grpSpPr>
        <p:sp>
          <p:nvSpPr>
            <p:cNvPr id="15" name="Rectangle 93">
              <a:extLst>
                <a:ext uri="{FF2B5EF4-FFF2-40B4-BE49-F238E27FC236}">
                  <a16:creationId xmlns:a16="http://schemas.microsoft.com/office/drawing/2014/main" id="{E4C3BFAE-5B66-44C7-9120-EA667D7C3F05}"/>
                </a:ext>
              </a:extLst>
            </p:cNvPr>
            <p:cNvSpPr/>
            <p:nvPr/>
          </p:nvSpPr>
          <p:spPr>
            <a:xfrm>
              <a:off x="349444" y="1441652"/>
              <a:ext cx="5371101" cy="2148609"/>
            </a:xfrm>
            <a:prstGeom prst="rect">
              <a:avLst/>
            </a:prstGeom>
            <a:solidFill>
              <a:schemeClr val="bg2">
                <a:lumMod val="20000"/>
                <a:lumOff val="80000"/>
              </a:schemeClr>
            </a:solidFill>
            <a:ln w="19050" cap="rnd" cmpd="sng" algn="ctr">
              <a:noFill/>
              <a:prstDash val="solid"/>
              <a:round/>
              <a:tailEnd type="triangle" w="lg" len="lg"/>
            </a:ln>
            <a:effectLst/>
          </p:spPr>
          <p:txBody>
            <a:bodyPr rtlCol="0" anchor="ctr"/>
            <a:lstStyle/>
            <a:p>
              <a:pPr algn="l" defTabSz="914126"/>
              <a:endParaRPr lang="en-US" sz="1200" kern="0" dirty="0">
                <a:solidFill>
                  <a:srgbClr val="2B3A42"/>
                </a:solidFill>
                <a:latin typeface="Arial" panose="020B0604020202020204" pitchFamily="34" charset="0"/>
                <a:ea typeface="华文楷体" panose="02010600040101010101" pitchFamily="2" charset="-122"/>
                <a:cs typeface="Arial" panose="020B0604020202020204" pitchFamily="34" charset="0"/>
                <a:sym typeface="Garamond" panose="02020404030301010803" pitchFamily="18" charset="0"/>
              </a:endParaRPr>
            </a:p>
          </p:txBody>
        </p:sp>
        <p:sp>
          <p:nvSpPr>
            <p:cNvPr id="6" name="矩形: 圆角 5">
              <a:extLst>
                <a:ext uri="{FF2B5EF4-FFF2-40B4-BE49-F238E27FC236}">
                  <a16:creationId xmlns:a16="http://schemas.microsoft.com/office/drawing/2014/main" id="{FF2FA3D7-3B2E-4E0D-A64A-FA4804FE958D}"/>
                </a:ext>
              </a:extLst>
            </p:cNvPr>
            <p:cNvSpPr/>
            <p:nvPr/>
          </p:nvSpPr>
          <p:spPr>
            <a:xfrm>
              <a:off x="1140951" y="1579671"/>
              <a:ext cx="4539264" cy="646986"/>
            </a:xfrm>
            <a:prstGeom prst="roundRect">
              <a:avLst/>
            </a:prstGeom>
            <a:noFill/>
          </p:spPr>
          <p:txBody>
            <a:bodyPr wrap="square">
              <a:spAutoFit/>
            </a:bodyPr>
            <a:lstStyle/>
            <a:p>
              <a:pPr>
                <a:spcAft>
                  <a:spcPts val="600"/>
                </a:spcAft>
              </a:pPr>
              <a:r>
                <a:rPr lang="zh-CN" altLang="en-US" sz="1600" b="1" dirty="0">
                  <a:solidFill>
                    <a:srgbClr val="3F66E2"/>
                  </a:solidFill>
                  <a:latin typeface="楷体" panose="02010609060101010101" pitchFamily="49" charset="-122"/>
                  <a:ea typeface="楷体" panose="02010609060101010101" pitchFamily="49" charset="-122"/>
                  <a:cs typeface="Arial" panose="020B0604020202020204" pitchFamily="34" charset="0"/>
                </a:rPr>
                <a:t>双重机制，增强骨重塑：抑制骨吸收，促进骨形成</a:t>
              </a:r>
              <a:endParaRPr lang="en-GB" sz="1600" dirty="0">
                <a:solidFill>
                  <a:schemeClr val="accent6"/>
                </a:solidFill>
                <a:latin typeface="楷体" panose="02010609060101010101" pitchFamily="49" charset="-122"/>
                <a:ea typeface="楷体" panose="02010609060101010101" pitchFamily="49" charset="-122"/>
                <a:cs typeface="Arial" panose="020B0604020202020204" pitchFamily="34" charset="0"/>
              </a:endParaRPr>
            </a:p>
          </p:txBody>
        </p:sp>
        <p:sp>
          <p:nvSpPr>
            <p:cNvPr id="7" name="矩形 6">
              <a:extLst>
                <a:ext uri="{FF2B5EF4-FFF2-40B4-BE49-F238E27FC236}">
                  <a16:creationId xmlns:a16="http://schemas.microsoft.com/office/drawing/2014/main" id="{D1F73B07-21A7-4CE8-B878-B48260C1271C}"/>
                </a:ext>
              </a:extLst>
            </p:cNvPr>
            <p:cNvSpPr/>
            <p:nvPr/>
          </p:nvSpPr>
          <p:spPr>
            <a:xfrm>
              <a:off x="1199171" y="2229072"/>
              <a:ext cx="4574217" cy="1357745"/>
            </a:xfrm>
            <a:prstGeom prst="rect">
              <a:avLst/>
            </a:prstGeom>
          </p:spPr>
          <p:txBody>
            <a:bodyPr wrap="square">
              <a:spAutoFit/>
            </a:bodyPr>
            <a:lstStyle/>
            <a:p>
              <a:pPr marL="171450" indent="-171450">
                <a:buFont typeface="Arial" panose="020B0604020202020204" pitchFamily="34" charset="0"/>
                <a:buChar char="•"/>
              </a:pPr>
              <a:r>
                <a:rPr lang="zh-CN" altLang="en-US" sz="1100" b="1" dirty="0">
                  <a:latin typeface="楷体" panose="02010609060101010101" pitchFamily="49" charset="-122"/>
                  <a:ea typeface="楷体" panose="02010609060101010101" pitchFamily="49" charset="-122"/>
                  <a:cs typeface="Times New Roman" panose="02020603050405020304" pitchFamily="18" charset="0"/>
                </a:rPr>
                <a:t>艾地骨化醇通过抑制破骨细胞前体中</a:t>
              </a:r>
              <a:r>
                <a:rPr lang="en-GB" sz="1100" b="1" dirty="0">
                  <a:latin typeface="楷体" panose="02010609060101010101" pitchFamily="49" charset="-122"/>
                  <a:ea typeface="楷体" panose="02010609060101010101" pitchFamily="49" charset="-122"/>
                  <a:cs typeface="Times New Roman" panose="02020603050405020304" pitchFamily="18" charset="0"/>
                </a:rPr>
                <a:t>S1PR2</a:t>
              </a:r>
              <a:r>
                <a:rPr lang="zh-CN" altLang="en-US" sz="1100" b="1" dirty="0">
                  <a:latin typeface="楷体" panose="02010609060101010101" pitchFamily="49" charset="-122"/>
                  <a:ea typeface="楷体" panose="02010609060101010101" pitchFamily="49" charset="-122"/>
                  <a:cs typeface="Times New Roman" panose="02020603050405020304" pitchFamily="18" charset="0"/>
                </a:rPr>
                <a:t>的表达，促使破骨细胞前体从骨髓腔动员至血液循环，从而抑制破骨细胞的骨破坏</a:t>
              </a:r>
              <a:r>
                <a:rPr lang="en-US" altLang="zh-CN" sz="1100" b="1" baseline="30000" dirty="0">
                  <a:latin typeface="楷体" panose="02010609060101010101" pitchFamily="49" charset="-122"/>
                  <a:ea typeface="楷体" panose="02010609060101010101" pitchFamily="49" charset="-122"/>
                  <a:cs typeface="Times New Roman" panose="02020603050405020304" pitchFamily="18" charset="0"/>
                </a:rPr>
                <a:t>3</a:t>
              </a:r>
              <a:r>
                <a:rPr lang="zh-CN" altLang="en-US" sz="1100" b="1" dirty="0">
                  <a:latin typeface="楷体" panose="02010609060101010101" pitchFamily="49" charset="-122"/>
                  <a:ea typeface="楷体" panose="02010609060101010101" pitchFamily="49" charset="-122"/>
                  <a:cs typeface="Times New Roman" panose="02020603050405020304" pitchFamily="18" charset="0"/>
                </a:rPr>
                <a:t>。</a:t>
              </a:r>
              <a:endParaRPr lang="en-GB" altLang="zh-CN" sz="1100" b="1" dirty="0">
                <a:latin typeface="楷体" panose="02010609060101010101" pitchFamily="49" charset="-122"/>
                <a:ea typeface="楷体" panose="02010609060101010101" pitchFamily="49" charset="-122"/>
                <a:cs typeface="Times New Roman" panose="02020603050405020304" pitchFamily="18" charset="0"/>
              </a:endParaRPr>
            </a:p>
            <a:p>
              <a:pPr marL="171450" indent="-171450">
                <a:buFont typeface="Arial" panose="020B0604020202020204" pitchFamily="34" charset="0"/>
                <a:buChar char="•"/>
              </a:pPr>
              <a:r>
                <a:rPr lang="zh-CN" altLang="en-US" sz="1100" b="1" dirty="0">
                  <a:solidFill>
                    <a:schemeClr val="accent6"/>
                  </a:solidFill>
                  <a:latin typeface="楷体" panose="02010609060101010101" pitchFamily="49" charset="-122"/>
                  <a:ea typeface="楷体" panose="02010609060101010101" pitchFamily="49" charset="-122"/>
                  <a:cs typeface="Arial" panose="020B0604020202020204" pitchFamily="34" charset="0"/>
                </a:rPr>
                <a:t>艾地骨化醇可以促进骨骼的“迷你型塑造”骨形成，且其效力约是目录内骨化三醇的</a:t>
              </a:r>
              <a:r>
                <a:rPr lang="en-US" altLang="zh-CN" sz="1100" b="1" dirty="0">
                  <a:solidFill>
                    <a:schemeClr val="accent6"/>
                  </a:solidFill>
                  <a:latin typeface="楷体" panose="02010609060101010101" pitchFamily="49" charset="-122"/>
                  <a:ea typeface="楷体" panose="02010609060101010101" pitchFamily="49" charset="-122"/>
                  <a:cs typeface="Arial" panose="020B0604020202020204" pitchFamily="34" charset="0"/>
                </a:rPr>
                <a:t>10</a:t>
              </a:r>
              <a:r>
                <a:rPr lang="zh-CN" altLang="en-US" sz="1100" b="1" dirty="0">
                  <a:solidFill>
                    <a:schemeClr val="accent6"/>
                  </a:solidFill>
                  <a:latin typeface="楷体" panose="02010609060101010101" pitchFamily="49" charset="-122"/>
                  <a:ea typeface="楷体" panose="02010609060101010101" pitchFamily="49" charset="-122"/>
                  <a:cs typeface="Arial" panose="020B0604020202020204" pitchFamily="34" charset="0"/>
                </a:rPr>
                <a:t>倍</a:t>
              </a:r>
              <a:r>
                <a:rPr lang="en-US" altLang="zh-CN" sz="1100" b="1" baseline="30000" dirty="0">
                  <a:solidFill>
                    <a:schemeClr val="accent6"/>
                  </a:solidFill>
                  <a:latin typeface="楷体" panose="02010609060101010101" pitchFamily="49" charset="-122"/>
                  <a:ea typeface="楷体" panose="02010609060101010101" pitchFamily="49" charset="-122"/>
                  <a:cs typeface="Arial" panose="020B0604020202020204" pitchFamily="34" charset="0"/>
                </a:rPr>
                <a:t>6</a:t>
              </a:r>
              <a:r>
                <a:rPr lang="zh-CN" altLang="en-US" sz="1100" b="1" baseline="30000" dirty="0">
                  <a:solidFill>
                    <a:schemeClr val="accent6"/>
                  </a:solidFill>
                  <a:latin typeface="楷体" panose="02010609060101010101" pitchFamily="49" charset="-122"/>
                  <a:ea typeface="楷体" panose="02010609060101010101" pitchFamily="49" charset="-122"/>
                  <a:cs typeface="Arial" panose="020B0604020202020204" pitchFamily="34" charset="0"/>
                </a:rPr>
                <a:t>（如下图所示）</a:t>
              </a:r>
              <a:endParaRPr lang="en-GB" altLang="zh-CN" sz="1100" b="1" baseline="30000" dirty="0">
                <a:solidFill>
                  <a:schemeClr val="accent6"/>
                </a:solidFill>
                <a:latin typeface="楷体" panose="02010609060101010101" pitchFamily="49" charset="-122"/>
                <a:ea typeface="楷体" panose="02010609060101010101" pitchFamily="49" charset="-122"/>
                <a:cs typeface="Times New Roman" panose="02020603050405020304" pitchFamily="18" charset="0"/>
              </a:endParaRPr>
            </a:p>
            <a:p>
              <a:pPr marL="171450" indent="-171450">
                <a:buFont typeface="Arial" panose="020B0604020202020204" pitchFamily="34" charset="0"/>
                <a:buChar char="•"/>
              </a:pPr>
              <a:r>
                <a:rPr lang="zh-CN" altLang="en-US" sz="1100" b="1" dirty="0">
                  <a:latin typeface="楷体" panose="02010609060101010101" pitchFamily="49" charset="-122"/>
                  <a:ea typeface="楷体" panose="02010609060101010101" pitchFamily="49" charset="-122"/>
                  <a:cs typeface="Times New Roman" panose="02020603050405020304" pitchFamily="18" charset="0"/>
                </a:rPr>
                <a:t>体内研究发现，在骨髓消融后单次注射艾地骨化醇可以增强骨基质重塑，而注射阿法骨化醇则不会观察到这种现象</a:t>
              </a:r>
              <a:r>
                <a:rPr lang="en-US" altLang="zh-CN" sz="1100" b="1" baseline="30000" dirty="0">
                  <a:latin typeface="楷体" panose="02010609060101010101" pitchFamily="49" charset="-122"/>
                  <a:ea typeface="楷体" panose="02010609060101010101" pitchFamily="49" charset="-122"/>
                  <a:cs typeface="Times New Roman" panose="02020603050405020304" pitchFamily="18" charset="0"/>
                </a:rPr>
                <a:t>4</a:t>
              </a:r>
              <a:r>
                <a:rPr lang="en-US" altLang="zh-CN" sz="1100" b="1" dirty="0">
                  <a:latin typeface="楷体" panose="02010609060101010101" pitchFamily="49" charset="-122"/>
                  <a:ea typeface="楷体" panose="02010609060101010101" pitchFamily="49" charset="-122"/>
                  <a:cs typeface="Times New Roman" panose="02020603050405020304" pitchFamily="18" charset="0"/>
                </a:rPr>
                <a:t>｡</a:t>
              </a:r>
              <a:endParaRPr lang="en-GB" sz="1100" b="1" dirty="0"/>
            </a:p>
          </p:txBody>
        </p:sp>
        <p:pic>
          <p:nvPicPr>
            <p:cNvPr id="5" name="图形 4" descr="DNA">
              <a:extLst>
                <a:ext uri="{FF2B5EF4-FFF2-40B4-BE49-F238E27FC236}">
                  <a16:creationId xmlns:a16="http://schemas.microsoft.com/office/drawing/2014/main" id="{6A42CF0B-7488-41F6-BD11-99E3369790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402287" y="1647341"/>
              <a:ext cx="698334" cy="698333"/>
            </a:xfrm>
            <a:prstGeom prst="rect">
              <a:avLst/>
            </a:prstGeom>
          </p:spPr>
        </p:pic>
      </p:grpSp>
      <p:pic>
        <p:nvPicPr>
          <p:cNvPr id="23" name="图形 22" descr="大脑">
            <a:extLst>
              <a:ext uri="{FF2B5EF4-FFF2-40B4-BE49-F238E27FC236}">
                <a16:creationId xmlns:a16="http://schemas.microsoft.com/office/drawing/2014/main" id="{7CDB1998-E05F-4E28-8B72-14EA3A398C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409" y="1401555"/>
            <a:ext cx="636267" cy="636267"/>
          </a:xfrm>
          <a:prstGeom prst="rect">
            <a:avLst/>
          </a:prstGeom>
        </p:spPr>
      </p:pic>
      <p:sp>
        <p:nvSpPr>
          <p:cNvPr id="40" name="矩形 39">
            <a:extLst>
              <a:ext uri="{FF2B5EF4-FFF2-40B4-BE49-F238E27FC236}">
                <a16:creationId xmlns:a16="http://schemas.microsoft.com/office/drawing/2014/main" id="{4C1F4F36-1622-4578-9101-7CB1290D5530}"/>
              </a:ext>
            </a:extLst>
          </p:cNvPr>
          <p:cNvSpPr/>
          <p:nvPr/>
        </p:nvSpPr>
        <p:spPr>
          <a:xfrm>
            <a:off x="323606" y="5762908"/>
            <a:ext cx="11868393" cy="830997"/>
          </a:xfrm>
          <a:prstGeom prst="rect">
            <a:avLst/>
          </a:prstGeom>
        </p:spPr>
        <p:txBody>
          <a:bodyPr wrap="square">
            <a:spAutoFit/>
          </a:bodyPr>
          <a:lstStyle/>
          <a:p>
            <a:pPr>
              <a:spcBef>
                <a:spcPct val="0"/>
              </a:spcBef>
            </a:pPr>
            <a:r>
              <a:rPr lang="en-US" altLang="zh-CN" sz="800" kern="0" dirty="0">
                <a:latin typeface="楷体" panose="02010609060101010101" pitchFamily="49" charset="-122"/>
                <a:ea typeface="楷体" panose="02010609060101010101" pitchFamily="49" charset="-122"/>
                <a:cs typeface="Arial" panose="020B0604020202020204" pitchFamily="34" charset="0"/>
                <a:sym typeface="+mn-lt"/>
              </a:rPr>
              <a:t>1.Qian Zhao et al. Non‑Compartmental Pharmacokinetics and Safety of Single‑Dose Eldecalcitol (ED‑71) in Healthy Chinese Adult Males, Clinical Drug Investigation, 2018, doi.org/10.1007/s40261-018-0682-9</a:t>
            </a:r>
          </a:p>
          <a:p>
            <a:pPr>
              <a:spcBef>
                <a:spcPct val="0"/>
              </a:spcBef>
            </a:pPr>
            <a:r>
              <a:rPr lang="en-US" altLang="zh-CN" sz="800" kern="0" dirty="0">
                <a:latin typeface="楷体" panose="02010609060101010101" pitchFamily="49" charset="-122"/>
                <a:ea typeface="楷体" panose="02010609060101010101" pitchFamily="49" charset="-122"/>
                <a:cs typeface="Arial" panose="020B0604020202020204" pitchFamily="34" charset="0"/>
                <a:sym typeface="+mn-lt"/>
              </a:rPr>
              <a:t>2.Susumi </a:t>
            </a:r>
            <a:r>
              <a:rPr lang="en-US" altLang="zh-CN" sz="800" kern="0" dirty="0" err="1">
                <a:latin typeface="楷体" panose="02010609060101010101" pitchFamily="49" charset="-122"/>
                <a:ea typeface="楷体" panose="02010609060101010101" pitchFamily="49" charset="-122"/>
                <a:cs typeface="Arial" panose="020B0604020202020204" pitchFamily="34" charset="0"/>
                <a:sym typeface="+mn-lt"/>
              </a:rPr>
              <a:t>Hatakeyama</a:t>
            </a:r>
            <a:r>
              <a:rPr lang="en-US" altLang="zh-CN" sz="800" kern="0" dirty="0">
                <a:latin typeface="楷体" panose="02010609060101010101" pitchFamily="49" charset="-122"/>
                <a:ea typeface="楷体" panose="02010609060101010101" pitchFamily="49" charset="-122"/>
                <a:cs typeface="Arial" panose="020B0604020202020204" pitchFamily="34" charset="0"/>
                <a:sym typeface="+mn-lt"/>
              </a:rPr>
              <a:t> et al. Synthesis and biological evaluation of a 3-positon epimer of 1</a:t>
            </a:r>
            <a:r>
              <a:rPr lang="el-GR" altLang="zh-CN" sz="800" kern="0" dirty="0">
                <a:latin typeface="楷体" panose="02010609060101010101" pitchFamily="49" charset="-122"/>
                <a:ea typeface="楷体" panose="02010609060101010101" pitchFamily="49" charset="-122"/>
                <a:cs typeface="Arial" panose="020B0604020202020204" pitchFamily="34" charset="0"/>
                <a:sym typeface="+mn-lt"/>
              </a:rPr>
              <a:t>α,25-</a:t>
            </a:r>
            <a:r>
              <a:rPr lang="en-US" altLang="zh-CN" sz="800" kern="0" dirty="0">
                <a:latin typeface="楷体" panose="02010609060101010101" pitchFamily="49" charset="-122"/>
                <a:ea typeface="楷体" panose="02010609060101010101" pitchFamily="49" charset="-122"/>
                <a:cs typeface="Arial" panose="020B0604020202020204" pitchFamily="34" charset="0"/>
                <a:sym typeface="+mn-lt"/>
              </a:rPr>
              <a:t>dihydroxy-2</a:t>
            </a:r>
            <a:r>
              <a:rPr lang="el-GR" altLang="zh-CN" sz="800" kern="0" dirty="0">
                <a:latin typeface="楷体" panose="02010609060101010101" pitchFamily="49" charset="-122"/>
                <a:ea typeface="楷体" panose="02010609060101010101" pitchFamily="49" charset="-122"/>
                <a:cs typeface="Arial" panose="020B0604020202020204" pitchFamily="34" charset="0"/>
                <a:sym typeface="+mn-lt"/>
              </a:rPr>
              <a:t>β-(3-</a:t>
            </a:r>
            <a:r>
              <a:rPr lang="en-US" altLang="zh-CN" sz="800" kern="0" dirty="0" err="1">
                <a:latin typeface="楷体" panose="02010609060101010101" pitchFamily="49" charset="-122"/>
                <a:ea typeface="楷体" panose="02010609060101010101" pitchFamily="49" charset="-122"/>
                <a:cs typeface="Arial" panose="020B0604020202020204" pitchFamily="34" charset="0"/>
                <a:sym typeface="+mn-lt"/>
              </a:rPr>
              <a:t>hydroxypropoxy</a:t>
            </a:r>
            <a:r>
              <a:rPr lang="en-US" altLang="zh-CN" sz="800" kern="0" dirty="0">
                <a:latin typeface="楷体" panose="02010609060101010101" pitchFamily="49" charset="-122"/>
                <a:ea typeface="楷体" panose="02010609060101010101" pitchFamily="49" charset="-122"/>
                <a:cs typeface="Arial" panose="020B0604020202020204" pitchFamily="34" charset="0"/>
                <a:sym typeface="+mn-lt"/>
              </a:rPr>
              <a:t>)vitamin D3 (ED-71), 2006, Journal of Steroid Biochemistry &amp; Molecular Biology 103 (2007) 222–226</a:t>
            </a:r>
          </a:p>
          <a:p>
            <a:pPr>
              <a:spcBef>
                <a:spcPct val="0"/>
              </a:spcBef>
            </a:pPr>
            <a:r>
              <a:rPr lang="en-US" altLang="zh-CN" sz="800" kern="0" dirty="0">
                <a:latin typeface="楷体" panose="02010609060101010101" pitchFamily="49" charset="-122"/>
                <a:ea typeface="楷体" panose="02010609060101010101" pitchFamily="49" charset="-122"/>
                <a:cs typeface="Arial" panose="020B0604020202020204" pitchFamily="34" charset="0"/>
              </a:rPr>
              <a:t>3.Toshio Matsumoto, Vitamin D analogs and bone: preclinical and clinical studies with eldecalcitol, </a:t>
            </a:r>
            <a:r>
              <a:rPr lang="en-US" altLang="zh-CN" sz="800" kern="0" dirty="0" err="1">
                <a:latin typeface="楷体" panose="02010609060101010101" pitchFamily="49" charset="-122"/>
                <a:ea typeface="楷体" panose="02010609060101010101" pitchFamily="49" charset="-122"/>
                <a:cs typeface="Arial" panose="020B0604020202020204" pitchFamily="34" charset="0"/>
              </a:rPr>
              <a:t>BoneKEy</a:t>
            </a:r>
            <a:r>
              <a:rPr lang="en-US" altLang="zh-CN" sz="800" kern="0" dirty="0">
                <a:latin typeface="楷体" panose="02010609060101010101" pitchFamily="49" charset="-122"/>
                <a:ea typeface="楷体" panose="02010609060101010101" pitchFamily="49" charset="-122"/>
                <a:cs typeface="Arial" panose="020B0604020202020204" pitchFamily="34" charset="0"/>
              </a:rPr>
              <a:t> Reports, Article number: doi:10.1038/bonekey.2014.8</a:t>
            </a:r>
            <a:endParaRPr lang="en-US" altLang="ja-JP" sz="800" kern="0" dirty="0">
              <a:latin typeface="楷体" panose="02010609060101010101" pitchFamily="49" charset="-122"/>
              <a:ea typeface="楷体" panose="02010609060101010101" pitchFamily="49" charset="-122"/>
              <a:cs typeface="Arial" panose="020B0604020202020204" pitchFamily="34" charset="0"/>
            </a:endParaRPr>
          </a:p>
          <a:p>
            <a:pPr>
              <a:spcBef>
                <a:spcPct val="0"/>
              </a:spcBef>
            </a:pPr>
            <a:r>
              <a:rPr lang="en-GB" altLang="zh-CN" sz="800" kern="0" dirty="0">
                <a:latin typeface="楷体" panose="02010609060101010101" pitchFamily="49" charset="-122"/>
                <a:ea typeface="楷体" panose="02010609060101010101" pitchFamily="49" charset="-122"/>
                <a:cs typeface="Arial" panose="020B0604020202020204" pitchFamily="34" charset="0"/>
              </a:rPr>
              <a:t>4.N. Okuda et al. ED-71, a novel vitamin D </a:t>
            </a:r>
            <a:r>
              <a:rPr lang="en-GB" altLang="zh-CN" sz="800" kern="0" dirty="0" err="1">
                <a:latin typeface="楷体" panose="02010609060101010101" pitchFamily="49" charset="-122"/>
                <a:ea typeface="楷体" panose="02010609060101010101" pitchFamily="49" charset="-122"/>
                <a:cs typeface="Arial" panose="020B0604020202020204" pitchFamily="34" charset="0"/>
              </a:rPr>
              <a:t>analog</a:t>
            </a:r>
            <a:r>
              <a:rPr lang="en-GB" altLang="zh-CN" sz="800" kern="0" dirty="0">
                <a:latin typeface="楷体" panose="02010609060101010101" pitchFamily="49" charset="-122"/>
                <a:ea typeface="楷体" panose="02010609060101010101" pitchFamily="49" charset="-122"/>
                <a:cs typeface="Arial" panose="020B0604020202020204" pitchFamily="34" charset="0"/>
              </a:rPr>
              <a:t>, promotes bone formation and angiogenesis and inhibits bone resorption after bone marrow ablation, Bone 40 (2007) 281–292</a:t>
            </a:r>
          </a:p>
          <a:p>
            <a:pPr>
              <a:spcBef>
                <a:spcPct val="0"/>
              </a:spcBef>
            </a:pPr>
            <a:r>
              <a:rPr lang="en-US" altLang="zh-CN" sz="800" kern="0" dirty="0">
                <a:latin typeface="楷体" panose="02010609060101010101" pitchFamily="49" charset="-122"/>
                <a:ea typeface="楷体" panose="02010609060101010101" pitchFamily="49" charset="-122"/>
                <a:cs typeface="Arial" panose="020B0604020202020204" pitchFamily="34" charset="0"/>
              </a:rPr>
              <a:t>5.</a:t>
            </a:r>
            <a:r>
              <a:rPr lang="en-US" altLang="zh-CN" sz="800" dirty="0">
                <a:solidFill>
                  <a:schemeClr val="tx2">
                    <a:lumMod val="50000"/>
                  </a:schemeClr>
                </a:solidFill>
                <a:latin typeface="楷体" panose="02010609060101010101" pitchFamily="49" charset="-122"/>
                <a:ea typeface="楷体" panose="02010609060101010101" pitchFamily="49" charset="-122"/>
                <a:cs typeface="Arial" panose="020B0604020202020204" pitchFamily="34" charset="0"/>
              </a:rPr>
              <a:t> Jiang Y, et al. Eldecalcitol increases bone mineral density in Chinese osteoporotic patients without vitamin D or calcium supplementation. J Bone Miner Metab.2019 Nov;37(6):1036-1047.</a:t>
            </a:r>
          </a:p>
          <a:p>
            <a:pPr>
              <a:spcBef>
                <a:spcPct val="0"/>
              </a:spcBef>
            </a:pPr>
            <a:r>
              <a:rPr lang="en-US" altLang="zh-CN" sz="800" dirty="0">
                <a:solidFill>
                  <a:schemeClr val="tx2">
                    <a:lumMod val="50000"/>
                  </a:schemeClr>
                </a:solidFill>
                <a:latin typeface="楷体" panose="02010609060101010101" pitchFamily="49" charset="-122"/>
                <a:ea typeface="楷体" panose="02010609060101010101" pitchFamily="49" charset="-122"/>
                <a:cs typeface="Arial" panose="020B0604020202020204" pitchFamily="34" charset="0"/>
              </a:rPr>
              <a:t>6 </a:t>
            </a:r>
            <a:r>
              <a:rPr lang="nl-NL" altLang="zh-CN" sz="800" dirty="0">
                <a:solidFill>
                  <a:schemeClr val="tx2">
                    <a:lumMod val="50000"/>
                  </a:schemeClr>
                </a:solidFill>
                <a:latin typeface="楷体" panose="02010609060101010101" pitchFamily="49" charset="-122"/>
                <a:ea typeface="楷体" panose="02010609060101010101" pitchFamily="49" charset="-122"/>
                <a:cs typeface="Arial" panose="020B0604020202020204" pitchFamily="34" charset="0"/>
              </a:rPr>
              <a:t>Saito H, et al. J Steroid Biochem Mol Biol. 2013,136 178-182.</a:t>
            </a:r>
            <a:endParaRPr lang="zh-CN" altLang="zh-CN" sz="800" dirty="0">
              <a:solidFill>
                <a:schemeClr val="tx2">
                  <a:lumMod val="50000"/>
                </a:schemeClr>
              </a:solidFill>
              <a:latin typeface="楷体" panose="02010609060101010101" pitchFamily="49" charset="-122"/>
              <a:ea typeface="楷体" panose="02010609060101010101" pitchFamily="49" charset="-122"/>
              <a:cs typeface="Arial" panose="020B0604020202020204" pitchFamily="34" charset="0"/>
            </a:endParaRPr>
          </a:p>
        </p:txBody>
      </p:sp>
      <p:sp>
        <p:nvSpPr>
          <p:cNvPr id="22" name="矩形 21">
            <a:extLst>
              <a:ext uri="{FF2B5EF4-FFF2-40B4-BE49-F238E27FC236}">
                <a16:creationId xmlns:a16="http://schemas.microsoft.com/office/drawing/2014/main" id="{06EC7D8D-1F47-49AB-A152-A431150C5B7C}"/>
              </a:ext>
            </a:extLst>
          </p:cNvPr>
          <p:cNvSpPr/>
          <p:nvPr/>
        </p:nvSpPr>
        <p:spPr>
          <a:xfrm>
            <a:off x="0" y="3671"/>
            <a:ext cx="1536476" cy="306888"/>
          </a:xfrm>
          <a:prstGeom prst="rect">
            <a:avLst/>
          </a:prstGeom>
          <a:gradFill>
            <a:gsLst>
              <a:gs pos="0">
                <a:srgbClr val="0F3188"/>
              </a:gs>
              <a:gs pos="87000">
                <a:schemeClr val="tx1">
                  <a:lumMod val="95000"/>
                  <a:lumOff val="5000"/>
                </a:schemeClr>
              </a:gs>
            </a:gsLst>
            <a:lin ang="12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Garamond" panose="02020404030301010803" pitchFamily="18" charset="0"/>
                <a:ea typeface="华文楷体" panose="02010600040101010101" pitchFamily="2" charset="-122"/>
                <a:cs typeface="Arial" panose="020B0604020202020204" pitchFamily="34" charset="0"/>
                <a:sym typeface="Garamond" panose="02020404030301010803" pitchFamily="18" charset="0"/>
              </a:rPr>
              <a:t>创新性</a:t>
            </a:r>
          </a:p>
        </p:txBody>
      </p:sp>
      <p:grpSp>
        <p:nvGrpSpPr>
          <p:cNvPr id="75" name="组合 74">
            <a:extLst>
              <a:ext uri="{FF2B5EF4-FFF2-40B4-BE49-F238E27FC236}">
                <a16:creationId xmlns:a16="http://schemas.microsoft.com/office/drawing/2014/main" id="{92B2CBFC-7397-4E87-8039-011EBC8DF991}"/>
              </a:ext>
            </a:extLst>
          </p:cNvPr>
          <p:cNvGrpSpPr/>
          <p:nvPr/>
        </p:nvGrpSpPr>
        <p:grpSpPr>
          <a:xfrm>
            <a:off x="484163" y="3411853"/>
            <a:ext cx="1382070" cy="1691817"/>
            <a:chOff x="1179052" y="2209112"/>
            <a:chExt cx="2189912" cy="3026679"/>
          </a:xfrm>
        </p:grpSpPr>
        <p:sp>
          <p:nvSpPr>
            <p:cNvPr id="77" name="TextBox 4">
              <a:extLst>
                <a:ext uri="{FF2B5EF4-FFF2-40B4-BE49-F238E27FC236}">
                  <a16:creationId xmlns:a16="http://schemas.microsoft.com/office/drawing/2014/main" id="{B570068A-1E64-40F5-907B-CF6A7B629755}"/>
                </a:ext>
              </a:extLst>
            </p:cNvPr>
            <p:cNvSpPr txBox="1"/>
            <p:nvPr/>
          </p:nvSpPr>
          <p:spPr>
            <a:xfrm>
              <a:off x="1640077" y="2209112"/>
              <a:ext cx="1529878" cy="276999"/>
            </a:xfrm>
            <a:prstGeom prst="rect">
              <a:avLst/>
            </a:prstGeom>
            <a:noFill/>
            <a:ln>
              <a:noFill/>
            </a:ln>
          </p:spPr>
          <p:txBody>
            <a:bodyPr wrap="square" rtlCol="0" anchor="ctr">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艾地骨化醇</a:t>
              </a:r>
            </a:p>
          </p:txBody>
        </p:sp>
        <p:grpSp>
          <p:nvGrpSpPr>
            <p:cNvPr id="78" name="组合 77">
              <a:extLst>
                <a:ext uri="{FF2B5EF4-FFF2-40B4-BE49-F238E27FC236}">
                  <a16:creationId xmlns:a16="http://schemas.microsoft.com/office/drawing/2014/main" id="{4A8A592B-04D8-4924-BC69-F88612708439}"/>
                </a:ext>
              </a:extLst>
            </p:cNvPr>
            <p:cNvGrpSpPr/>
            <p:nvPr/>
          </p:nvGrpSpPr>
          <p:grpSpPr>
            <a:xfrm>
              <a:off x="1179052" y="2817343"/>
              <a:ext cx="2189912" cy="2418448"/>
              <a:chOff x="6239124" y="3066712"/>
              <a:chExt cx="1764762" cy="2100943"/>
            </a:xfrm>
            <a:noFill/>
          </p:grpSpPr>
          <p:sp>
            <p:nvSpPr>
              <p:cNvPr id="79" name="Rectangle 198">
                <a:extLst>
                  <a:ext uri="{FF2B5EF4-FFF2-40B4-BE49-F238E27FC236}">
                    <a16:creationId xmlns:a16="http://schemas.microsoft.com/office/drawing/2014/main" id="{2493F424-6879-40E7-962B-B705C3B361AC}"/>
                  </a:ext>
                </a:extLst>
              </p:cNvPr>
              <p:cNvSpPr>
                <a:spLocks noChangeArrowheads="1"/>
              </p:cNvSpPr>
              <p:nvPr/>
            </p:nvSpPr>
            <p:spPr bwMode="auto">
              <a:xfrm>
                <a:off x="6638265" y="4578909"/>
                <a:ext cx="87842" cy="140370"/>
              </a:xfrm>
              <a:prstGeom prst="rect">
                <a:avLst/>
              </a:prstGeom>
              <a:grpFill/>
              <a:ln w="9525">
                <a:noFill/>
                <a:miter lim="800000"/>
              </a:ln>
            </p:spPr>
            <p:txBody>
              <a:bodyPr wrap="none" lIns="0" tIns="0" rIns="0" bIns="0">
                <a:spAutoFit/>
              </a:bodyPr>
              <a:lstStyle/>
              <a:p>
                <a:pPr algn="ctr"/>
                <a:r>
                  <a:rPr lang="en-US" altLang="ja-JP"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O</a:t>
                </a:r>
              </a:p>
            </p:txBody>
          </p:sp>
          <p:sp>
            <p:nvSpPr>
              <p:cNvPr id="80" name="Rectangle 199">
                <a:extLst>
                  <a:ext uri="{FF2B5EF4-FFF2-40B4-BE49-F238E27FC236}">
                    <a16:creationId xmlns:a16="http://schemas.microsoft.com/office/drawing/2014/main" id="{F70FD8DA-B9E5-4A51-AB02-E4FC61C0E701}"/>
                  </a:ext>
                </a:extLst>
              </p:cNvPr>
              <p:cNvSpPr>
                <a:spLocks noChangeArrowheads="1"/>
              </p:cNvSpPr>
              <p:nvPr/>
            </p:nvSpPr>
            <p:spPr bwMode="auto">
              <a:xfrm>
                <a:off x="7832077" y="3198251"/>
                <a:ext cx="171809" cy="140370"/>
              </a:xfrm>
              <a:prstGeom prst="rect">
                <a:avLst/>
              </a:prstGeom>
              <a:grpFill/>
              <a:ln w="9525">
                <a:noFill/>
                <a:miter lim="800000"/>
              </a:ln>
            </p:spPr>
            <p:txBody>
              <a:bodyPr wrap="none" lIns="0" tIns="0" rIns="0" bIns="0">
                <a:spAutoFit/>
              </a:bodyPr>
              <a:lstStyle/>
              <a:p>
                <a:pPr algn="ctr"/>
                <a:r>
                  <a:rPr lang="en-US" altLang="ja-JP"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OH</a:t>
                </a:r>
              </a:p>
            </p:txBody>
          </p:sp>
          <p:sp>
            <p:nvSpPr>
              <p:cNvPr id="81" name="Rectangle 200">
                <a:extLst>
                  <a:ext uri="{FF2B5EF4-FFF2-40B4-BE49-F238E27FC236}">
                    <a16:creationId xmlns:a16="http://schemas.microsoft.com/office/drawing/2014/main" id="{EF85C53D-FB58-4EE5-901E-1ECDD3A15314}"/>
                  </a:ext>
                </a:extLst>
              </p:cNvPr>
              <p:cNvSpPr>
                <a:spLocks noChangeArrowheads="1"/>
              </p:cNvSpPr>
              <p:nvPr/>
            </p:nvSpPr>
            <p:spPr bwMode="auto">
              <a:xfrm>
                <a:off x="6972308" y="4384828"/>
                <a:ext cx="171809" cy="140370"/>
              </a:xfrm>
              <a:prstGeom prst="rect">
                <a:avLst/>
              </a:prstGeom>
              <a:grpFill/>
              <a:ln w="9525">
                <a:noFill/>
                <a:miter lim="800000"/>
              </a:ln>
            </p:spPr>
            <p:txBody>
              <a:bodyPr wrap="none" lIns="0" tIns="0" rIns="0" bIns="0">
                <a:spAutoFit/>
              </a:bodyPr>
              <a:lstStyle/>
              <a:p>
                <a:pPr algn="ctr"/>
                <a:r>
                  <a:rPr lang="en-US" altLang="ja-JP"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OH</a:t>
                </a:r>
              </a:p>
            </p:txBody>
          </p:sp>
          <p:sp>
            <p:nvSpPr>
              <p:cNvPr id="82" name="Rectangle 201">
                <a:extLst>
                  <a:ext uri="{FF2B5EF4-FFF2-40B4-BE49-F238E27FC236}">
                    <a16:creationId xmlns:a16="http://schemas.microsoft.com/office/drawing/2014/main" id="{56C20249-0E5F-4956-A43A-2D9F0C24E506}"/>
                  </a:ext>
                </a:extLst>
              </p:cNvPr>
              <p:cNvSpPr>
                <a:spLocks noChangeArrowheads="1"/>
              </p:cNvSpPr>
              <p:nvPr/>
            </p:nvSpPr>
            <p:spPr bwMode="auto">
              <a:xfrm>
                <a:off x="6239124" y="4384828"/>
                <a:ext cx="171809" cy="140370"/>
              </a:xfrm>
              <a:prstGeom prst="rect">
                <a:avLst/>
              </a:prstGeom>
              <a:grpFill/>
              <a:ln w="9525">
                <a:noFill/>
                <a:miter lim="800000"/>
              </a:ln>
            </p:spPr>
            <p:txBody>
              <a:bodyPr wrap="none" lIns="0" tIns="0" rIns="0" bIns="0">
                <a:spAutoFit/>
              </a:bodyPr>
              <a:lstStyle/>
              <a:p>
                <a:pPr algn="ctr"/>
                <a:r>
                  <a:rPr lang="en-US" altLang="ja-JP"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HO</a:t>
                </a:r>
              </a:p>
            </p:txBody>
          </p:sp>
          <p:sp>
            <p:nvSpPr>
              <p:cNvPr id="83" name="Rectangle 202">
                <a:extLst>
                  <a:ext uri="{FF2B5EF4-FFF2-40B4-BE49-F238E27FC236}">
                    <a16:creationId xmlns:a16="http://schemas.microsoft.com/office/drawing/2014/main" id="{85464CB8-DE8A-47D1-A7A1-6843EE8482B3}"/>
                  </a:ext>
                </a:extLst>
              </p:cNvPr>
              <p:cNvSpPr>
                <a:spLocks noChangeArrowheads="1"/>
              </p:cNvSpPr>
              <p:nvPr/>
            </p:nvSpPr>
            <p:spPr bwMode="auto">
              <a:xfrm>
                <a:off x="7035482" y="5027285"/>
                <a:ext cx="171809" cy="140370"/>
              </a:xfrm>
              <a:prstGeom prst="rect">
                <a:avLst/>
              </a:prstGeom>
              <a:grpFill/>
              <a:ln w="9525">
                <a:noFill/>
                <a:miter lim="800000"/>
              </a:ln>
            </p:spPr>
            <p:txBody>
              <a:bodyPr wrap="none" lIns="0" tIns="0" rIns="0" bIns="0">
                <a:spAutoFit/>
              </a:bodyPr>
              <a:lstStyle/>
              <a:p>
                <a:pPr algn="ctr"/>
                <a:r>
                  <a:rPr lang="en-US" altLang="ja-JP" sz="10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OH</a:t>
                </a:r>
              </a:p>
            </p:txBody>
          </p:sp>
          <p:sp>
            <p:nvSpPr>
              <p:cNvPr id="84" name="Freeform 9">
                <a:extLst>
                  <a:ext uri="{FF2B5EF4-FFF2-40B4-BE49-F238E27FC236}">
                    <a16:creationId xmlns:a16="http://schemas.microsoft.com/office/drawing/2014/main" id="{ADF8B4FA-BC16-43F2-ADEE-7B2F8CDE51FF}"/>
                  </a:ext>
                </a:extLst>
              </p:cNvPr>
              <p:cNvSpPr/>
              <p:nvPr/>
            </p:nvSpPr>
            <p:spPr bwMode="auto">
              <a:xfrm rot="1980127" flipV="1">
                <a:off x="6724647" y="4782098"/>
                <a:ext cx="427292" cy="103358"/>
              </a:xfrm>
              <a:custGeom>
                <a:avLst/>
                <a:gdLst>
                  <a:gd name="T0" fmla="*/ 2147483647 w 837"/>
                  <a:gd name="T1" fmla="*/ 2147483647 h 157"/>
                  <a:gd name="T2" fmla="*/ 2147483647 w 837"/>
                  <a:gd name="T3" fmla="*/ 2147483647 h 157"/>
                  <a:gd name="T4" fmla="*/ 2147483647 w 837"/>
                  <a:gd name="T5" fmla="*/ 0 h 157"/>
                  <a:gd name="T6" fmla="*/ 2147483647 w 837"/>
                  <a:gd name="T7" fmla="*/ 2147483647 h 157"/>
                  <a:gd name="T8" fmla="*/ 0 w 837"/>
                  <a:gd name="T9" fmla="*/ 2147483647 h 157"/>
                  <a:gd name="T10" fmla="*/ 0 60000 65536"/>
                  <a:gd name="T11" fmla="*/ 0 60000 65536"/>
                  <a:gd name="T12" fmla="*/ 0 60000 65536"/>
                  <a:gd name="T13" fmla="*/ 0 60000 65536"/>
                  <a:gd name="T14" fmla="*/ 0 60000 65536"/>
                  <a:gd name="T15" fmla="*/ 0 w 837"/>
                  <a:gd name="T16" fmla="*/ 0 h 157"/>
                  <a:gd name="T17" fmla="*/ 837 w 837"/>
                  <a:gd name="T18" fmla="*/ 157 h 157"/>
                </a:gdLst>
                <a:ahLst/>
                <a:cxnLst>
                  <a:cxn ang="T10">
                    <a:pos x="T0" y="T1"/>
                  </a:cxn>
                  <a:cxn ang="T11">
                    <a:pos x="T2" y="T3"/>
                  </a:cxn>
                  <a:cxn ang="T12">
                    <a:pos x="T4" y="T5"/>
                  </a:cxn>
                  <a:cxn ang="T13">
                    <a:pos x="T6" y="T7"/>
                  </a:cxn>
                  <a:cxn ang="T14">
                    <a:pos x="T8" y="T9"/>
                  </a:cxn>
                </a:cxnLst>
                <a:rect l="T15" t="T16" r="T17" b="T18"/>
                <a:pathLst>
                  <a:path w="837" h="157">
                    <a:moveTo>
                      <a:pt x="837" y="49"/>
                    </a:moveTo>
                    <a:lnTo>
                      <a:pt x="680" y="156"/>
                    </a:lnTo>
                    <a:lnTo>
                      <a:pt x="425" y="0"/>
                    </a:lnTo>
                    <a:lnTo>
                      <a:pt x="185" y="157"/>
                    </a:lnTo>
                    <a:lnTo>
                      <a:pt x="0" y="44"/>
                    </a:lnTo>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5" name="Freeform 8">
                <a:extLst>
                  <a:ext uri="{FF2B5EF4-FFF2-40B4-BE49-F238E27FC236}">
                    <a16:creationId xmlns:a16="http://schemas.microsoft.com/office/drawing/2014/main" id="{6385A133-6918-4701-8032-121AB499F33C}"/>
                  </a:ext>
                </a:extLst>
              </p:cNvPr>
              <p:cNvSpPr/>
              <p:nvPr/>
            </p:nvSpPr>
            <p:spPr bwMode="auto">
              <a:xfrm>
                <a:off x="7151212" y="3093667"/>
                <a:ext cx="563367" cy="90300"/>
              </a:xfrm>
              <a:custGeom>
                <a:avLst/>
                <a:gdLst>
                  <a:gd name="T0" fmla="*/ 0 w 987"/>
                  <a:gd name="T1" fmla="*/ 2147483647 h 158"/>
                  <a:gd name="T2" fmla="*/ 2147483647 w 987"/>
                  <a:gd name="T3" fmla="*/ 2147483647 h 158"/>
                  <a:gd name="T4" fmla="*/ 2147483647 w 987"/>
                  <a:gd name="T5" fmla="*/ 2147483647 h 158"/>
                  <a:gd name="T6" fmla="*/ 2147483647 w 987"/>
                  <a:gd name="T7" fmla="*/ 0 h 158"/>
                  <a:gd name="T8" fmla="*/ 2147483647 w 987"/>
                  <a:gd name="T9" fmla="*/ 2147483647 h 158"/>
                  <a:gd name="T10" fmla="*/ 0 60000 65536"/>
                  <a:gd name="T11" fmla="*/ 0 60000 65536"/>
                  <a:gd name="T12" fmla="*/ 0 60000 65536"/>
                  <a:gd name="T13" fmla="*/ 0 60000 65536"/>
                  <a:gd name="T14" fmla="*/ 0 60000 65536"/>
                  <a:gd name="T15" fmla="*/ 0 w 987"/>
                  <a:gd name="T16" fmla="*/ 0 h 158"/>
                  <a:gd name="T17" fmla="*/ 987 w 987"/>
                  <a:gd name="T18" fmla="*/ 158 h 158"/>
                </a:gdLst>
                <a:ahLst/>
                <a:cxnLst>
                  <a:cxn ang="T10">
                    <a:pos x="T0" y="T1"/>
                  </a:cxn>
                  <a:cxn ang="T11">
                    <a:pos x="T2" y="T3"/>
                  </a:cxn>
                  <a:cxn ang="T12">
                    <a:pos x="T4" y="T5"/>
                  </a:cxn>
                  <a:cxn ang="T13">
                    <a:pos x="T6" y="T7"/>
                  </a:cxn>
                  <a:cxn ang="T14">
                    <a:pos x="T8" y="T9"/>
                  </a:cxn>
                </a:cxnLst>
                <a:rect l="T15" t="T16" r="T17" b="T18"/>
                <a:pathLst>
                  <a:path w="987" h="158">
                    <a:moveTo>
                      <a:pt x="0" y="158"/>
                    </a:moveTo>
                    <a:lnTo>
                      <a:pt x="211" y="1"/>
                    </a:lnTo>
                    <a:lnTo>
                      <a:pt x="476" y="143"/>
                    </a:lnTo>
                    <a:lnTo>
                      <a:pt x="729" y="0"/>
                    </a:lnTo>
                    <a:lnTo>
                      <a:pt x="987" y="154"/>
                    </a:lnTo>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6" name="Freeform 11">
                <a:extLst>
                  <a:ext uri="{FF2B5EF4-FFF2-40B4-BE49-F238E27FC236}">
                    <a16:creationId xmlns:a16="http://schemas.microsoft.com/office/drawing/2014/main" id="{E8ABD1D4-E348-451D-8C2B-7F2B5203122C}"/>
                  </a:ext>
                </a:extLst>
              </p:cNvPr>
              <p:cNvSpPr/>
              <p:nvPr/>
            </p:nvSpPr>
            <p:spPr bwMode="auto">
              <a:xfrm>
                <a:off x="7706492" y="3090974"/>
                <a:ext cx="141515" cy="256076"/>
              </a:xfrm>
              <a:custGeom>
                <a:avLst/>
                <a:gdLst>
                  <a:gd name="T0" fmla="*/ 0 w 248"/>
                  <a:gd name="T1" fmla="*/ 2147483647 h 449"/>
                  <a:gd name="T2" fmla="*/ 0 w 248"/>
                  <a:gd name="T3" fmla="*/ 2147483647 h 449"/>
                  <a:gd name="T4" fmla="*/ 2147483647 w 248"/>
                  <a:gd name="T5" fmla="*/ 0 h 449"/>
                  <a:gd name="T6" fmla="*/ 0 60000 65536"/>
                  <a:gd name="T7" fmla="*/ 0 60000 65536"/>
                  <a:gd name="T8" fmla="*/ 0 60000 65536"/>
                  <a:gd name="T9" fmla="*/ 0 w 248"/>
                  <a:gd name="T10" fmla="*/ 0 h 449"/>
                  <a:gd name="T11" fmla="*/ 248 w 248"/>
                  <a:gd name="T12" fmla="*/ 449 h 449"/>
                </a:gdLst>
                <a:ahLst/>
                <a:cxnLst>
                  <a:cxn ang="T6">
                    <a:pos x="T0" y="T1"/>
                  </a:cxn>
                  <a:cxn ang="T7">
                    <a:pos x="T2" y="T3"/>
                  </a:cxn>
                  <a:cxn ang="T8">
                    <a:pos x="T4" y="T5"/>
                  </a:cxn>
                </a:cxnLst>
                <a:rect l="T9" t="T10" r="T11" b="T12"/>
                <a:pathLst>
                  <a:path w="248" h="449">
                    <a:moveTo>
                      <a:pt x="0" y="449"/>
                    </a:moveTo>
                    <a:lnTo>
                      <a:pt x="0" y="140"/>
                    </a:lnTo>
                    <a:lnTo>
                      <a:pt x="248" y="0"/>
                    </a:lnTo>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7" name="Line 12">
                <a:extLst>
                  <a:ext uri="{FF2B5EF4-FFF2-40B4-BE49-F238E27FC236}">
                    <a16:creationId xmlns:a16="http://schemas.microsoft.com/office/drawing/2014/main" id="{4802C055-3F56-4763-B5D6-ACCFCDE1A427}"/>
                  </a:ext>
                </a:extLst>
              </p:cNvPr>
              <p:cNvSpPr>
                <a:spLocks noChangeShapeType="1"/>
              </p:cNvSpPr>
              <p:nvPr/>
            </p:nvSpPr>
            <p:spPr bwMode="auto">
              <a:xfrm>
                <a:off x="7709187" y="3181272"/>
                <a:ext cx="92995" cy="49868"/>
              </a:xfrm>
              <a:prstGeom prst="line">
                <a:avLst/>
              </a:prstGeom>
              <a:grpFill/>
              <a:ln w="19050">
                <a:solidFill>
                  <a:srgbClr val="FF0000"/>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8" name="Freeform 13">
                <a:extLst>
                  <a:ext uri="{FF2B5EF4-FFF2-40B4-BE49-F238E27FC236}">
                    <a16:creationId xmlns:a16="http://schemas.microsoft.com/office/drawing/2014/main" id="{4272DB5E-C51D-49CB-AF19-D3F3673EDE30}"/>
                  </a:ext>
                </a:extLst>
              </p:cNvPr>
              <p:cNvSpPr/>
              <p:nvPr/>
            </p:nvSpPr>
            <p:spPr bwMode="auto">
              <a:xfrm>
                <a:off x="6679492" y="3686685"/>
                <a:ext cx="134777" cy="425895"/>
              </a:xfrm>
              <a:custGeom>
                <a:avLst/>
                <a:gdLst>
                  <a:gd name="T0" fmla="*/ 2147483647 w 237"/>
                  <a:gd name="T1" fmla="*/ 0 h 748"/>
                  <a:gd name="T2" fmla="*/ 2147483647 w 237"/>
                  <a:gd name="T3" fmla="*/ 2147483647 h 748"/>
                  <a:gd name="T4" fmla="*/ 0 w 237"/>
                  <a:gd name="T5" fmla="*/ 2147483647 h 748"/>
                  <a:gd name="T6" fmla="*/ 0 w 237"/>
                  <a:gd name="T7" fmla="*/ 2147483647 h 748"/>
                  <a:gd name="T8" fmla="*/ 0 60000 65536"/>
                  <a:gd name="T9" fmla="*/ 0 60000 65536"/>
                  <a:gd name="T10" fmla="*/ 0 60000 65536"/>
                  <a:gd name="T11" fmla="*/ 0 60000 65536"/>
                  <a:gd name="T12" fmla="*/ 0 w 237"/>
                  <a:gd name="T13" fmla="*/ 0 h 748"/>
                  <a:gd name="T14" fmla="*/ 237 w 237"/>
                  <a:gd name="T15" fmla="*/ 748 h 748"/>
                </a:gdLst>
                <a:ahLst/>
                <a:cxnLst>
                  <a:cxn ang="T8">
                    <a:pos x="T0" y="T1"/>
                  </a:cxn>
                  <a:cxn ang="T9">
                    <a:pos x="T2" y="T3"/>
                  </a:cxn>
                  <a:cxn ang="T10">
                    <a:pos x="T4" y="T5"/>
                  </a:cxn>
                  <a:cxn ang="T11">
                    <a:pos x="T6" y="T7"/>
                  </a:cxn>
                </a:cxnLst>
                <a:rect l="T12" t="T13" r="T14" b="T15"/>
                <a:pathLst>
                  <a:path w="237" h="748">
                    <a:moveTo>
                      <a:pt x="237" y="0"/>
                    </a:moveTo>
                    <a:lnTo>
                      <a:pt x="234" y="304"/>
                    </a:lnTo>
                    <a:lnTo>
                      <a:pt x="0" y="452"/>
                    </a:lnTo>
                    <a:lnTo>
                      <a:pt x="0" y="748"/>
                    </a:lnTo>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9" name="Line 14">
                <a:extLst>
                  <a:ext uri="{FF2B5EF4-FFF2-40B4-BE49-F238E27FC236}">
                    <a16:creationId xmlns:a16="http://schemas.microsoft.com/office/drawing/2014/main" id="{6C8CCB5E-EFBA-4A0A-8EE0-68504E5691AB}"/>
                  </a:ext>
                </a:extLst>
              </p:cNvPr>
              <p:cNvSpPr>
                <a:spLocks noChangeShapeType="1"/>
              </p:cNvSpPr>
              <p:nvPr/>
            </p:nvSpPr>
            <p:spPr bwMode="auto">
              <a:xfrm flipH="1">
                <a:off x="6811575" y="3686685"/>
                <a:ext cx="2696" cy="172514"/>
              </a:xfrm>
              <a:prstGeom prst="line">
                <a:avLst/>
              </a:prstGeom>
              <a:grpFill/>
              <a:ln w="19050">
                <a:solidFill>
                  <a:schemeClr val="tx1"/>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0" name="Line 15">
                <a:extLst>
                  <a:ext uri="{FF2B5EF4-FFF2-40B4-BE49-F238E27FC236}">
                    <a16:creationId xmlns:a16="http://schemas.microsoft.com/office/drawing/2014/main" id="{F0D0A621-E637-4D39-949D-F3037C97BA1A}"/>
                  </a:ext>
                </a:extLst>
              </p:cNvPr>
              <p:cNvSpPr>
                <a:spLocks noChangeShapeType="1"/>
              </p:cNvSpPr>
              <p:nvPr/>
            </p:nvSpPr>
            <p:spPr bwMode="auto">
              <a:xfrm flipH="1">
                <a:off x="6792704" y="3700163"/>
                <a:ext cx="0" cy="145559"/>
              </a:xfrm>
              <a:prstGeom prst="line">
                <a:avLst/>
              </a:prstGeom>
              <a:grpFill/>
              <a:ln w="19050">
                <a:solidFill>
                  <a:schemeClr val="tx1"/>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1" name="Line 16">
                <a:extLst>
                  <a:ext uri="{FF2B5EF4-FFF2-40B4-BE49-F238E27FC236}">
                    <a16:creationId xmlns:a16="http://schemas.microsoft.com/office/drawing/2014/main" id="{A52DD685-40F1-4C3C-9122-5B2CBBFB8B5F}"/>
                  </a:ext>
                </a:extLst>
              </p:cNvPr>
              <p:cNvSpPr>
                <a:spLocks noChangeShapeType="1"/>
              </p:cNvSpPr>
              <p:nvPr/>
            </p:nvSpPr>
            <p:spPr bwMode="auto">
              <a:xfrm flipH="1">
                <a:off x="6703752" y="3954891"/>
                <a:ext cx="0" cy="145559"/>
              </a:xfrm>
              <a:prstGeom prst="line">
                <a:avLst/>
              </a:prstGeom>
              <a:grpFill/>
              <a:ln w="19050">
                <a:solidFill>
                  <a:schemeClr val="tx1"/>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2" name="Line 17">
                <a:extLst>
                  <a:ext uri="{FF2B5EF4-FFF2-40B4-BE49-F238E27FC236}">
                    <a16:creationId xmlns:a16="http://schemas.microsoft.com/office/drawing/2014/main" id="{C4F83E85-32B0-4ACC-9874-AA833E6E66D9}"/>
                  </a:ext>
                </a:extLst>
              </p:cNvPr>
              <p:cNvSpPr>
                <a:spLocks noChangeShapeType="1"/>
              </p:cNvSpPr>
              <p:nvPr/>
            </p:nvSpPr>
            <p:spPr bwMode="auto">
              <a:xfrm flipH="1">
                <a:off x="6827748" y="4130102"/>
                <a:ext cx="142863" cy="84910"/>
              </a:xfrm>
              <a:prstGeom prst="line">
                <a:avLst/>
              </a:prstGeom>
              <a:grpFill/>
              <a:ln w="19050">
                <a:solidFill>
                  <a:schemeClr val="tx1"/>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3" name="Line 18">
                <a:extLst>
                  <a:ext uri="{FF2B5EF4-FFF2-40B4-BE49-F238E27FC236}">
                    <a16:creationId xmlns:a16="http://schemas.microsoft.com/office/drawing/2014/main" id="{56D86D28-3EF1-4C1D-9464-898E8F2ECD57}"/>
                  </a:ext>
                </a:extLst>
              </p:cNvPr>
              <p:cNvSpPr>
                <a:spLocks noChangeShapeType="1"/>
              </p:cNvSpPr>
              <p:nvPr/>
            </p:nvSpPr>
            <p:spPr bwMode="auto">
              <a:xfrm flipH="1">
                <a:off x="6810226" y="4097754"/>
                <a:ext cx="142863" cy="87605"/>
              </a:xfrm>
              <a:prstGeom prst="line">
                <a:avLst/>
              </a:prstGeom>
              <a:grpFill/>
              <a:ln w="19050">
                <a:solidFill>
                  <a:schemeClr val="tx1"/>
                </a:solidFill>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4" name="Freeform 19">
                <a:extLst>
                  <a:ext uri="{FF2B5EF4-FFF2-40B4-BE49-F238E27FC236}">
                    <a16:creationId xmlns:a16="http://schemas.microsoft.com/office/drawing/2014/main" id="{EAE21001-BD85-4DD2-A21E-01485C627DEB}"/>
                  </a:ext>
                </a:extLst>
              </p:cNvPr>
              <p:cNvSpPr/>
              <p:nvPr/>
            </p:nvSpPr>
            <p:spPr bwMode="auto">
              <a:xfrm>
                <a:off x="7112125" y="3174533"/>
                <a:ext cx="48520" cy="253380"/>
              </a:xfrm>
              <a:custGeom>
                <a:avLst/>
                <a:gdLst>
                  <a:gd name="T0" fmla="*/ 2147483647 w 85"/>
                  <a:gd name="T1" fmla="*/ 0 h 443"/>
                  <a:gd name="T2" fmla="*/ 2147483647 w 85"/>
                  <a:gd name="T3" fmla="*/ 2147483647 h 443"/>
                  <a:gd name="T4" fmla="*/ 0 w 85"/>
                  <a:gd name="T5" fmla="*/ 0 h 443"/>
                  <a:gd name="T6" fmla="*/ 2147483647 w 85"/>
                  <a:gd name="T7" fmla="*/ 0 h 443"/>
                  <a:gd name="T8" fmla="*/ 0 60000 65536"/>
                  <a:gd name="T9" fmla="*/ 0 60000 65536"/>
                  <a:gd name="T10" fmla="*/ 0 60000 65536"/>
                  <a:gd name="T11" fmla="*/ 0 60000 65536"/>
                  <a:gd name="T12" fmla="*/ 0 w 85"/>
                  <a:gd name="T13" fmla="*/ 0 h 443"/>
                  <a:gd name="T14" fmla="*/ 85 w 85"/>
                  <a:gd name="T15" fmla="*/ 443 h 443"/>
                </a:gdLst>
                <a:ahLst/>
                <a:cxnLst>
                  <a:cxn ang="T8">
                    <a:pos x="T0" y="T1"/>
                  </a:cxn>
                  <a:cxn ang="T9">
                    <a:pos x="T2" y="T3"/>
                  </a:cxn>
                  <a:cxn ang="T10">
                    <a:pos x="T4" y="T5"/>
                  </a:cxn>
                  <a:cxn ang="T11">
                    <a:pos x="T6" y="T7"/>
                  </a:cxn>
                </a:cxnLst>
                <a:rect l="T12" t="T13" r="T14" b="T15"/>
                <a:pathLst>
                  <a:path w="85" h="443">
                    <a:moveTo>
                      <a:pt x="85" y="0"/>
                    </a:moveTo>
                    <a:lnTo>
                      <a:pt x="43" y="443"/>
                    </a:lnTo>
                    <a:lnTo>
                      <a:pt x="0" y="0"/>
                    </a:lnTo>
                    <a:lnTo>
                      <a:pt x="85"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5" name="Freeform 20">
                <a:extLst>
                  <a:ext uri="{FF2B5EF4-FFF2-40B4-BE49-F238E27FC236}">
                    <a16:creationId xmlns:a16="http://schemas.microsoft.com/office/drawing/2014/main" id="{C16D8844-0B4B-4BC0-83A9-6023B5E753D5}"/>
                  </a:ext>
                </a:extLst>
              </p:cNvPr>
              <p:cNvSpPr/>
              <p:nvPr/>
            </p:nvSpPr>
            <p:spPr bwMode="auto">
              <a:xfrm>
                <a:off x="6934219" y="3256747"/>
                <a:ext cx="48520" cy="253380"/>
              </a:xfrm>
              <a:custGeom>
                <a:avLst/>
                <a:gdLst>
                  <a:gd name="T0" fmla="*/ 2147483647 w 85"/>
                  <a:gd name="T1" fmla="*/ 0 h 443"/>
                  <a:gd name="T2" fmla="*/ 2147483647 w 85"/>
                  <a:gd name="T3" fmla="*/ 2147483647 h 443"/>
                  <a:gd name="T4" fmla="*/ 0 w 85"/>
                  <a:gd name="T5" fmla="*/ 0 h 443"/>
                  <a:gd name="T6" fmla="*/ 2147483647 w 85"/>
                  <a:gd name="T7" fmla="*/ 0 h 443"/>
                  <a:gd name="T8" fmla="*/ 0 60000 65536"/>
                  <a:gd name="T9" fmla="*/ 0 60000 65536"/>
                  <a:gd name="T10" fmla="*/ 0 60000 65536"/>
                  <a:gd name="T11" fmla="*/ 0 60000 65536"/>
                  <a:gd name="T12" fmla="*/ 0 w 85"/>
                  <a:gd name="T13" fmla="*/ 0 h 443"/>
                  <a:gd name="T14" fmla="*/ 85 w 85"/>
                  <a:gd name="T15" fmla="*/ 443 h 443"/>
                </a:gdLst>
                <a:ahLst/>
                <a:cxnLst>
                  <a:cxn ang="T8">
                    <a:pos x="T0" y="T1"/>
                  </a:cxn>
                  <a:cxn ang="T9">
                    <a:pos x="T2" y="T3"/>
                  </a:cxn>
                  <a:cxn ang="T10">
                    <a:pos x="T4" y="T5"/>
                  </a:cxn>
                  <a:cxn ang="T11">
                    <a:pos x="T6" y="T7"/>
                  </a:cxn>
                </a:cxnLst>
                <a:rect l="T12" t="T13" r="T14" b="T15"/>
                <a:pathLst>
                  <a:path w="85" h="443">
                    <a:moveTo>
                      <a:pt x="85" y="0"/>
                    </a:moveTo>
                    <a:lnTo>
                      <a:pt x="43" y="443"/>
                    </a:lnTo>
                    <a:lnTo>
                      <a:pt x="0" y="0"/>
                    </a:lnTo>
                    <a:lnTo>
                      <a:pt x="85"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6" name="Freeform 21">
                <a:extLst>
                  <a:ext uri="{FF2B5EF4-FFF2-40B4-BE49-F238E27FC236}">
                    <a16:creationId xmlns:a16="http://schemas.microsoft.com/office/drawing/2014/main" id="{DBC8385B-43B6-46A2-9FA7-A70F1D7C1F98}"/>
                  </a:ext>
                </a:extLst>
              </p:cNvPr>
              <p:cNvSpPr/>
              <p:nvPr/>
            </p:nvSpPr>
            <p:spPr bwMode="auto">
              <a:xfrm>
                <a:off x="6822355" y="4371351"/>
                <a:ext cx="123995" cy="80866"/>
              </a:xfrm>
              <a:custGeom>
                <a:avLst/>
                <a:gdLst>
                  <a:gd name="T0" fmla="*/ 2147483647 w 217"/>
                  <a:gd name="T1" fmla="*/ 2147483647 h 143"/>
                  <a:gd name="T2" fmla="*/ 0 w 217"/>
                  <a:gd name="T3" fmla="*/ 0 h 143"/>
                  <a:gd name="T4" fmla="*/ 2147483647 w 217"/>
                  <a:gd name="T5" fmla="*/ 2147483647 h 143"/>
                  <a:gd name="T6" fmla="*/ 2147483647 w 217"/>
                  <a:gd name="T7" fmla="*/ 2147483647 h 143"/>
                  <a:gd name="T8" fmla="*/ 0 60000 65536"/>
                  <a:gd name="T9" fmla="*/ 0 60000 65536"/>
                  <a:gd name="T10" fmla="*/ 0 60000 65536"/>
                  <a:gd name="T11" fmla="*/ 0 60000 65536"/>
                  <a:gd name="T12" fmla="*/ 0 w 217"/>
                  <a:gd name="T13" fmla="*/ 0 h 143"/>
                  <a:gd name="T14" fmla="*/ 217 w 217"/>
                  <a:gd name="T15" fmla="*/ 143 h 143"/>
                </a:gdLst>
                <a:ahLst/>
                <a:cxnLst>
                  <a:cxn ang="T8">
                    <a:pos x="T0" y="T1"/>
                  </a:cxn>
                  <a:cxn ang="T9">
                    <a:pos x="T2" y="T3"/>
                  </a:cxn>
                  <a:cxn ang="T10">
                    <a:pos x="T4" y="T5"/>
                  </a:cxn>
                  <a:cxn ang="T11">
                    <a:pos x="T6" y="T7"/>
                  </a:cxn>
                </a:cxnLst>
                <a:rect l="T12" t="T13" r="T14" b="T15"/>
                <a:pathLst>
                  <a:path w="217" h="143">
                    <a:moveTo>
                      <a:pt x="183" y="143"/>
                    </a:moveTo>
                    <a:lnTo>
                      <a:pt x="0" y="0"/>
                    </a:lnTo>
                    <a:lnTo>
                      <a:pt x="217" y="83"/>
                    </a:lnTo>
                    <a:lnTo>
                      <a:pt x="183" y="143"/>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97" name="Group 114">
                <a:extLst>
                  <a:ext uri="{FF2B5EF4-FFF2-40B4-BE49-F238E27FC236}">
                    <a16:creationId xmlns:a16="http://schemas.microsoft.com/office/drawing/2014/main" id="{BF278644-5A98-4B22-BC54-DFDDB13F41BF}"/>
                  </a:ext>
                </a:extLst>
              </p:cNvPr>
              <p:cNvGrpSpPr/>
              <p:nvPr/>
            </p:nvGrpSpPr>
            <p:grpSpPr bwMode="auto">
              <a:xfrm>
                <a:off x="6660625" y="4454915"/>
                <a:ext cx="39085" cy="110517"/>
                <a:chOff x="3313" y="2225"/>
                <a:chExt cx="29" cy="82"/>
              </a:xfrm>
              <a:grpFill/>
            </p:grpSpPr>
            <p:sp>
              <p:nvSpPr>
                <p:cNvPr id="111" name="Freeform 22">
                  <a:extLst>
                    <a:ext uri="{FF2B5EF4-FFF2-40B4-BE49-F238E27FC236}">
                      <a16:creationId xmlns:a16="http://schemas.microsoft.com/office/drawing/2014/main" id="{66429EC5-8499-4BFF-849D-A9C12BBD4DB4}"/>
                    </a:ext>
                  </a:extLst>
                </p:cNvPr>
                <p:cNvSpPr/>
                <p:nvPr/>
              </p:nvSpPr>
              <p:spPr bwMode="auto">
                <a:xfrm>
                  <a:off x="3326" y="2225"/>
                  <a:ext cx="3" cy="10"/>
                </a:xfrm>
                <a:custGeom>
                  <a:avLst/>
                  <a:gdLst>
                    <a:gd name="T0" fmla="*/ 44286 w 8"/>
                    <a:gd name="T1" fmla="*/ 0 h 24"/>
                    <a:gd name="T2" fmla="*/ 0 w 8"/>
                    <a:gd name="T3" fmla="*/ 141125 h 24"/>
                    <a:gd name="T4" fmla="*/ 44286 w 8"/>
                    <a:gd name="T5" fmla="*/ 141125 h 24"/>
                    <a:gd name="T6" fmla="*/ 44286 w 8"/>
                    <a:gd name="T7" fmla="*/ 0 h 24"/>
                    <a:gd name="T8" fmla="*/ 0 60000 65536"/>
                    <a:gd name="T9" fmla="*/ 0 60000 65536"/>
                    <a:gd name="T10" fmla="*/ 0 60000 65536"/>
                    <a:gd name="T11" fmla="*/ 0 60000 65536"/>
                    <a:gd name="T12" fmla="*/ 0 w 8"/>
                    <a:gd name="T13" fmla="*/ 0 h 24"/>
                    <a:gd name="T14" fmla="*/ 8 w 8"/>
                    <a:gd name="T15" fmla="*/ 24 h 24"/>
                  </a:gdLst>
                  <a:ahLst/>
                  <a:cxnLst>
                    <a:cxn ang="T8">
                      <a:pos x="T0" y="T1"/>
                    </a:cxn>
                    <a:cxn ang="T9">
                      <a:pos x="T2" y="T3"/>
                    </a:cxn>
                    <a:cxn ang="T10">
                      <a:pos x="T4" y="T5"/>
                    </a:cxn>
                    <a:cxn ang="T11">
                      <a:pos x="T6" y="T7"/>
                    </a:cxn>
                  </a:cxnLst>
                  <a:rect l="T12" t="T13" r="T14" b="T15"/>
                  <a:pathLst>
                    <a:path w="8" h="24">
                      <a:moveTo>
                        <a:pt x="3" y="0"/>
                      </a:moveTo>
                      <a:lnTo>
                        <a:pt x="0" y="24"/>
                      </a:lnTo>
                      <a:lnTo>
                        <a:pt x="8" y="24"/>
                      </a:lnTo>
                      <a:lnTo>
                        <a:pt x="3"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2" name="Freeform 23">
                  <a:extLst>
                    <a:ext uri="{FF2B5EF4-FFF2-40B4-BE49-F238E27FC236}">
                      <a16:creationId xmlns:a16="http://schemas.microsoft.com/office/drawing/2014/main" id="{B2E03BA5-36E8-491F-B8A4-6C72E1BA4098}"/>
                    </a:ext>
                  </a:extLst>
                </p:cNvPr>
                <p:cNvSpPr/>
                <p:nvPr/>
              </p:nvSpPr>
              <p:spPr bwMode="auto">
                <a:xfrm>
                  <a:off x="3313" y="2295"/>
                  <a:ext cx="29" cy="12"/>
                </a:xfrm>
                <a:custGeom>
                  <a:avLst/>
                  <a:gdLst>
                    <a:gd name="T0" fmla="*/ 0 w 68"/>
                    <a:gd name="T1" fmla="*/ 192391 h 28"/>
                    <a:gd name="T2" fmla="*/ 182267 w 68"/>
                    <a:gd name="T3" fmla="*/ 192391 h 28"/>
                    <a:gd name="T4" fmla="*/ 182267 w 68"/>
                    <a:gd name="T5" fmla="*/ 192391 h 28"/>
                    <a:gd name="T6" fmla="*/ 182267 w 68"/>
                    <a:gd name="T7" fmla="*/ 0 h 28"/>
                    <a:gd name="T8" fmla="*/ 182267 w 68"/>
                    <a:gd name="T9" fmla="*/ 0 h 28"/>
                    <a:gd name="T10" fmla="*/ 0 w 68"/>
                    <a:gd name="T11" fmla="*/ 192391 h 28"/>
                    <a:gd name="T12" fmla="*/ 0 60000 65536"/>
                    <a:gd name="T13" fmla="*/ 0 60000 65536"/>
                    <a:gd name="T14" fmla="*/ 0 60000 65536"/>
                    <a:gd name="T15" fmla="*/ 0 60000 65536"/>
                    <a:gd name="T16" fmla="*/ 0 60000 65536"/>
                    <a:gd name="T17" fmla="*/ 0 60000 65536"/>
                    <a:gd name="T18" fmla="*/ 0 w 68"/>
                    <a:gd name="T19" fmla="*/ 0 h 28"/>
                    <a:gd name="T20" fmla="*/ 68 w 6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68" h="28">
                      <a:moveTo>
                        <a:pt x="0" y="28"/>
                      </a:moveTo>
                      <a:lnTo>
                        <a:pt x="34" y="28"/>
                      </a:lnTo>
                      <a:lnTo>
                        <a:pt x="68" y="28"/>
                      </a:lnTo>
                      <a:lnTo>
                        <a:pt x="63" y="0"/>
                      </a:lnTo>
                      <a:lnTo>
                        <a:pt x="6" y="0"/>
                      </a:lnTo>
                      <a:lnTo>
                        <a:pt x="0" y="28"/>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3" name="Freeform 24">
                  <a:extLst>
                    <a:ext uri="{FF2B5EF4-FFF2-40B4-BE49-F238E27FC236}">
                      <a16:creationId xmlns:a16="http://schemas.microsoft.com/office/drawing/2014/main" id="{FAFD4BCE-B845-447D-93A2-C8BB02B5827B}"/>
                    </a:ext>
                  </a:extLst>
                </p:cNvPr>
                <p:cNvSpPr/>
                <p:nvPr/>
              </p:nvSpPr>
              <p:spPr bwMode="auto">
                <a:xfrm>
                  <a:off x="3321" y="2247"/>
                  <a:ext cx="12" cy="12"/>
                </a:xfrm>
                <a:custGeom>
                  <a:avLst/>
                  <a:gdLst>
                    <a:gd name="T0" fmla="*/ 0 w 28"/>
                    <a:gd name="T1" fmla="*/ 192391 h 28"/>
                    <a:gd name="T2" fmla="*/ 192391 w 28"/>
                    <a:gd name="T3" fmla="*/ 192391 h 28"/>
                    <a:gd name="T4" fmla="*/ 192391 w 28"/>
                    <a:gd name="T5" fmla="*/ 0 h 28"/>
                    <a:gd name="T6" fmla="*/ 192391 w 28"/>
                    <a:gd name="T7" fmla="*/ 0 h 28"/>
                    <a:gd name="T8" fmla="*/ 0 w 28"/>
                    <a:gd name="T9" fmla="*/ 192391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28"/>
                      </a:moveTo>
                      <a:lnTo>
                        <a:pt x="28" y="28"/>
                      </a:lnTo>
                      <a:lnTo>
                        <a:pt x="23" y="0"/>
                      </a:lnTo>
                      <a:lnTo>
                        <a:pt x="6" y="0"/>
                      </a:lnTo>
                      <a:lnTo>
                        <a:pt x="0" y="28"/>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4" name="Freeform 25">
                  <a:extLst>
                    <a:ext uri="{FF2B5EF4-FFF2-40B4-BE49-F238E27FC236}">
                      <a16:creationId xmlns:a16="http://schemas.microsoft.com/office/drawing/2014/main" id="{A110022E-3162-472B-9FD7-8FA4E751A7BF}"/>
                    </a:ext>
                  </a:extLst>
                </p:cNvPr>
                <p:cNvSpPr/>
                <p:nvPr/>
              </p:nvSpPr>
              <p:spPr bwMode="auto">
                <a:xfrm>
                  <a:off x="3318" y="2271"/>
                  <a:ext cx="20" cy="12"/>
                </a:xfrm>
                <a:custGeom>
                  <a:avLst/>
                  <a:gdLst>
                    <a:gd name="T0" fmla="*/ 0 w 47"/>
                    <a:gd name="T1" fmla="*/ 130781 h 29"/>
                    <a:gd name="T2" fmla="*/ 177903 w 47"/>
                    <a:gd name="T3" fmla="*/ 130781 h 29"/>
                    <a:gd name="T4" fmla="*/ 177903 w 47"/>
                    <a:gd name="T5" fmla="*/ 0 h 29"/>
                    <a:gd name="T6" fmla="*/ 177903 w 47"/>
                    <a:gd name="T7" fmla="*/ 0 h 29"/>
                    <a:gd name="T8" fmla="*/ 0 w 47"/>
                    <a:gd name="T9" fmla="*/ 130781 h 29"/>
                    <a:gd name="T10" fmla="*/ 0 60000 65536"/>
                    <a:gd name="T11" fmla="*/ 0 60000 65536"/>
                    <a:gd name="T12" fmla="*/ 0 60000 65536"/>
                    <a:gd name="T13" fmla="*/ 0 60000 65536"/>
                    <a:gd name="T14" fmla="*/ 0 60000 65536"/>
                    <a:gd name="T15" fmla="*/ 0 w 47"/>
                    <a:gd name="T16" fmla="*/ 0 h 29"/>
                    <a:gd name="T17" fmla="*/ 47 w 47"/>
                    <a:gd name="T18" fmla="*/ 29 h 29"/>
                  </a:gdLst>
                  <a:ahLst/>
                  <a:cxnLst>
                    <a:cxn ang="T10">
                      <a:pos x="T0" y="T1"/>
                    </a:cxn>
                    <a:cxn ang="T11">
                      <a:pos x="T2" y="T3"/>
                    </a:cxn>
                    <a:cxn ang="T12">
                      <a:pos x="T4" y="T5"/>
                    </a:cxn>
                    <a:cxn ang="T13">
                      <a:pos x="T6" y="T7"/>
                    </a:cxn>
                    <a:cxn ang="T14">
                      <a:pos x="T8" y="T9"/>
                    </a:cxn>
                  </a:cxnLst>
                  <a:rect l="T15" t="T16" r="T17" b="T18"/>
                  <a:pathLst>
                    <a:path w="47" h="29">
                      <a:moveTo>
                        <a:pt x="0" y="29"/>
                      </a:moveTo>
                      <a:lnTo>
                        <a:pt x="47" y="29"/>
                      </a:lnTo>
                      <a:lnTo>
                        <a:pt x="43" y="0"/>
                      </a:lnTo>
                      <a:lnTo>
                        <a:pt x="4" y="0"/>
                      </a:lnTo>
                      <a:lnTo>
                        <a:pt x="0" y="29"/>
                      </a:lnTo>
                      <a:close/>
                    </a:path>
                  </a:pathLst>
                </a:custGeom>
                <a:grpFill/>
                <a:ln w="9525">
                  <a:solidFill>
                    <a:srgbClr val="FFC000"/>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8" name="Group 115">
                <a:extLst>
                  <a:ext uri="{FF2B5EF4-FFF2-40B4-BE49-F238E27FC236}">
                    <a16:creationId xmlns:a16="http://schemas.microsoft.com/office/drawing/2014/main" id="{D6B8875A-CD60-49E7-A260-DD758FFFB9B7}"/>
                  </a:ext>
                </a:extLst>
              </p:cNvPr>
              <p:cNvGrpSpPr/>
              <p:nvPr/>
            </p:nvGrpSpPr>
            <p:grpSpPr bwMode="auto">
              <a:xfrm>
                <a:off x="6440938" y="4367308"/>
                <a:ext cx="105126" cy="71432"/>
                <a:chOff x="3150" y="2160"/>
                <a:chExt cx="78" cy="53"/>
              </a:xfrm>
              <a:grpFill/>
            </p:grpSpPr>
            <p:sp>
              <p:nvSpPr>
                <p:cNvPr id="107" name="Freeform 29">
                  <a:extLst>
                    <a:ext uri="{FF2B5EF4-FFF2-40B4-BE49-F238E27FC236}">
                      <a16:creationId xmlns:a16="http://schemas.microsoft.com/office/drawing/2014/main" id="{F4204DD4-AF3A-4295-BC9F-4F7646209372}"/>
                    </a:ext>
                  </a:extLst>
                </p:cNvPr>
                <p:cNvSpPr/>
                <p:nvPr/>
              </p:nvSpPr>
              <p:spPr bwMode="auto">
                <a:xfrm>
                  <a:off x="3219" y="2160"/>
                  <a:ext cx="9" cy="7"/>
                </a:xfrm>
                <a:custGeom>
                  <a:avLst/>
                  <a:gdLst>
                    <a:gd name="T0" fmla="*/ 115331 w 22"/>
                    <a:gd name="T1" fmla="*/ 0 h 16"/>
                    <a:gd name="T2" fmla="*/ 0 w 22"/>
                    <a:gd name="T3" fmla="*/ 241372 h 16"/>
                    <a:gd name="T4" fmla="*/ 115331 w 22"/>
                    <a:gd name="T5" fmla="*/ 241372 h 16"/>
                    <a:gd name="T6" fmla="*/ 115331 w 22"/>
                    <a:gd name="T7" fmla="*/ 0 h 16"/>
                    <a:gd name="T8" fmla="*/ 0 60000 65536"/>
                    <a:gd name="T9" fmla="*/ 0 60000 65536"/>
                    <a:gd name="T10" fmla="*/ 0 60000 65536"/>
                    <a:gd name="T11" fmla="*/ 0 60000 65536"/>
                    <a:gd name="T12" fmla="*/ 0 w 22"/>
                    <a:gd name="T13" fmla="*/ 0 h 16"/>
                    <a:gd name="T14" fmla="*/ 22 w 22"/>
                    <a:gd name="T15" fmla="*/ 16 h 16"/>
                  </a:gdLst>
                  <a:ahLst/>
                  <a:cxnLst>
                    <a:cxn ang="T8">
                      <a:pos x="T0" y="T1"/>
                    </a:cxn>
                    <a:cxn ang="T9">
                      <a:pos x="T2" y="T3"/>
                    </a:cxn>
                    <a:cxn ang="T10">
                      <a:pos x="T4" y="T5"/>
                    </a:cxn>
                    <a:cxn ang="T11">
                      <a:pos x="T6" y="T7"/>
                    </a:cxn>
                  </a:cxnLst>
                  <a:rect l="T12" t="T13" r="T14" b="T15"/>
                  <a:pathLst>
                    <a:path w="22" h="16">
                      <a:moveTo>
                        <a:pt x="22" y="0"/>
                      </a:moveTo>
                      <a:lnTo>
                        <a:pt x="0" y="9"/>
                      </a:lnTo>
                      <a:lnTo>
                        <a:pt x="4" y="16"/>
                      </a:lnTo>
                      <a:lnTo>
                        <a:pt x="22"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8" name="Freeform 30">
                  <a:extLst>
                    <a:ext uri="{FF2B5EF4-FFF2-40B4-BE49-F238E27FC236}">
                      <a16:creationId xmlns:a16="http://schemas.microsoft.com/office/drawing/2014/main" id="{836818F3-A06B-4E49-AF20-78110655081B}"/>
                    </a:ext>
                  </a:extLst>
                </p:cNvPr>
                <p:cNvSpPr/>
                <p:nvPr/>
              </p:nvSpPr>
              <p:spPr bwMode="auto">
                <a:xfrm>
                  <a:off x="3150" y="2184"/>
                  <a:ext cx="23" cy="29"/>
                </a:xfrm>
                <a:custGeom>
                  <a:avLst/>
                  <a:gdLst>
                    <a:gd name="T0" fmla="*/ 0 w 56"/>
                    <a:gd name="T1" fmla="*/ 155227 h 69"/>
                    <a:gd name="T2" fmla="*/ 120467 w 56"/>
                    <a:gd name="T3" fmla="*/ 155227 h 69"/>
                    <a:gd name="T4" fmla="*/ 120467 w 56"/>
                    <a:gd name="T5" fmla="*/ 155227 h 69"/>
                    <a:gd name="T6" fmla="*/ 120467 w 56"/>
                    <a:gd name="T7" fmla="*/ 155227 h 69"/>
                    <a:gd name="T8" fmla="*/ 120467 w 56"/>
                    <a:gd name="T9" fmla="*/ 0 h 69"/>
                    <a:gd name="T10" fmla="*/ 0 w 56"/>
                    <a:gd name="T11" fmla="*/ 155227 h 69"/>
                    <a:gd name="T12" fmla="*/ 0 60000 65536"/>
                    <a:gd name="T13" fmla="*/ 0 60000 65536"/>
                    <a:gd name="T14" fmla="*/ 0 60000 65536"/>
                    <a:gd name="T15" fmla="*/ 0 60000 65536"/>
                    <a:gd name="T16" fmla="*/ 0 60000 65536"/>
                    <a:gd name="T17" fmla="*/ 0 60000 65536"/>
                    <a:gd name="T18" fmla="*/ 0 w 56"/>
                    <a:gd name="T19" fmla="*/ 0 h 69"/>
                    <a:gd name="T20" fmla="*/ 56 w 56"/>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56" h="69">
                      <a:moveTo>
                        <a:pt x="0" y="10"/>
                      </a:moveTo>
                      <a:lnTo>
                        <a:pt x="18" y="40"/>
                      </a:lnTo>
                      <a:lnTo>
                        <a:pt x="34" y="69"/>
                      </a:lnTo>
                      <a:lnTo>
                        <a:pt x="56" y="50"/>
                      </a:lnTo>
                      <a:lnTo>
                        <a:pt x="28" y="0"/>
                      </a:lnTo>
                      <a:lnTo>
                        <a:pt x="0" y="1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9" name="Freeform 31">
                  <a:extLst>
                    <a:ext uri="{FF2B5EF4-FFF2-40B4-BE49-F238E27FC236}">
                      <a16:creationId xmlns:a16="http://schemas.microsoft.com/office/drawing/2014/main" id="{6E8B1E2B-E8D0-4084-8DDF-76F9DAB2B689}"/>
                    </a:ext>
                  </a:extLst>
                </p:cNvPr>
                <p:cNvSpPr/>
                <p:nvPr/>
              </p:nvSpPr>
              <p:spPr bwMode="auto">
                <a:xfrm>
                  <a:off x="3196" y="2168"/>
                  <a:ext cx="15" cy="14"/>
                </a:xfrm>
                <a:custGeom>
                  <a:avLst/>
                  <a:gdLst>
                    <a:gd name="T0" fmla="*/ 0 w 36"/>
                    <a:gd name="T1" fmla="*/ 123899 h 34"/>
                    <a:gd name="T2" fmla="*/ 141125 w 36"/>
                    <a:gd name="T3" fmla="*/ 123899 h 34"/>
                    <a:gd name="T4" fmla="*/ 141125 w 36"/>
                    <a:gd name="T5" fmla="*/ 123899 h 34"/>
                    <a:gd name="T6" fmla="*/ 141125 w 36"/>
                    <a:gd name="T7" fmla="*/ 0 h 34"/>
                    <a:gd name="T8" fmla="*/ 0 w 36"/>
                    <a:gd name="T9" fmla="*/ 123899 h 34"/>
                    <a:gd name="T10" fmla="*/ 0 60000 65536"/>
                    <a:gd name="T11" fmla="*/ 0 60000 65536"/>
                    <a:gd name="T12" fmla="*/ 0 60000 65536"/>
                    <a:gd name="T13" fmla="*/ 0 60000 65536"/>
                    <a:gd name="T14" fmla="*/ 0 60000 65536"/>
                    <a:gd name="T15" fmla="*/ 0 w 36"/>
                    <a:gd name="T16" fmla="*/ 0 h 34"/>
                    <a:gd name="T17" fmla="*/ 36 w 36"/>
                    <a:gd name="T18" fmla="*/ 34 h 34"/>
                  </a:gdLst>
                  <a:ahLst/>
                  <a:cxnLst>
                    <a:cxn ang="T10">
                      <a:pos x="T0" y="T1"/>
                    </a:cxn>
                    <a:cxn ang="T11">
                      <a:pos x="T2" y="T3"/>
                    </a:cxn>
                    <a:cxn ang="T12">
                      <a:pos x="T4" y="T5"/>
                    </a:cxn>
                    <a:cxn ang="T13">
                      <a:pos x="T6" y="T7"/>
                    </a:cxn>
                    <a:cxn ang="T14">
                      <a:pos x="T8" y="T9"/>
                    </a:cxn>
                  </a:cxnLst>
                  <a:rect l="T15" t="T16" r="T17" b="T18"/>
                  <a:pathLst>
                    <a:path w="36" h="34">
                      <a:moveTo>
                        <a:pt x="0" y="9"/>
                      </a:moveTo>
                      <a:lnTo>
                        <a:pt x="13" y="34"/>
                      </a:lnTo>
                      <a:lnTo>
                        <a:pt x="36" y="15"/>
                      </a:lnTo>
                      <a:lnTo>
                        <a:pt x="26" y="0"/>
                      </a:lnTo>
                      <a:lnTo>
                        <a:pt x="0" y="9"/>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0" name="Freeform 32">
                  <a:extLst>
                    <a:ext uri="{FF2B5EF4-FFF2-40B4-BE49-F238E27FC236}">
                      <a16:creationId xmlns:a16="http://schemas.microsoft.com/office/drawing/2014/main" id="{5FE11052-20A4-4E59-AACF-A696798CD56D}"/>
                    </a:ext>
                  </a:extLst>
                </p:cNvPr>
                <p:cNvSpPr/>
                <p:nvPr/>
              </p:nvSpPr>
              <p:spPr bwMode="auto">
                <a:xfrm>
                  <a:off x="3173" y="2176"/>
                  <a:ext cx="19" cy="22"/>
                </a:xfrm>
                <a:custGeom>
                  <a:avLst/>
                  <a:gdLst>
                    <a:gd name="T0" fmla="*/ 0 w 45"/>
                    <a:gd name="T1" fmla="*/ 206684 h 51"/>
                    <a:gd name="T2" fmla="*/ 163260 w 45"/>
                    <a:gd name="T3" fmla="*/ 206684 h 51"/>
                    <a:gd name="T4" fmla="*/ 163260 w 45"/>
                    <a:gd name="T5" fmla="*/ 206684 h 51"/>
                    <a:gd name="T6" fmla="*/ 163260 w 45"/>
                    <a:gd name="T7" fmla="*/ 0 h 51"/>
                    <a:gd name="T8" fmla="*/ 0 w 45"/>
                    <a:gd name="T9" fmla="*/ 206684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0" y="10"/>
                      </a:moveTo>
                      <a:lnTo>
                        <a:pt x="23" y="51"/>
                      </a:lnTo>
                      <a:lnTo>
                        <a:pt x="45" y="33"/>
                      </a:lnTo>
                      <a:lnTo>
                        <a:pt x="27" y="0"/>
                      </a:lnTo>
                      <a:lnTo>
                        <a:pt x="0" y="1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9" name="Group 113">
                <a:extLst>
                  <a:ext uri="{FF2B5EF4-FFF2-40B4-BE49-F238E27FC236}">
                    <a16:creationId xmlns:a16="http://schemas.microsoft.com/office/drawing/2014/main" id="{EADAA412-D437-453E-AC7A-4C794DAB8D3D}"/>
                  </a:ext>
                </a:extLst>
              </p:cNvPr>
              <p:cNvGrpSpPr/>
              <p:nvPr/>
            </p:nvGrpSpPr>
            <p:grpSpPr bwMode="auto">
              <a:xfrm>
                <a:off x="6951741" y="3066712"/>
                <a:ext cx="161732" cy="113213"/>
                <a:chOff x="3536" y="1162"/>
                <a:chExt cx="120" cy="84"/>
              </a:xfrm>
              <a:grpFill/>
            </p:grpSpPr>
            <p:sp>
              <p:nvSpPr>
                <p:cNvPr id="103" name="Freeform 58">
                  <a:extLst>
                    <a:ext uri="{FF2B5EF4-FFF2-40B4-BE49-F238E27FC236}">
                      <a16:creationId xmlns:a16="http://schemas.microsoft.com/office/drawing/2014/main" id="{5CDC7E96-A20D-4518-BEF7-94EE3F0C3FC6}"/>
                    </a:ext>
                  </a:extLst>
                </p:cNvPr>
                <p:cNvSpPr/>
                <p:nvPr/>
              </p:nvSpPr>
              <p:spPr bwMode="auto">
                <a:xfrm>
                  <a:off x="3642" y="1236"/>
                  <a:ext cx="14" cy="10"/>
                </a:xfrm>
                <a:custGeom>
                  <a:avLst/>
                  <a:gdLst>
                    <a:gd name="T0" fmla="*/ 123899 w 34"/>
                    <a:gd name="T1" fmla="*/ 225383 h 23"/>
                    <a:gd name="T2" fmla="*/ 123899 w 34"/>
                    <a:gd name="T3" fmla="*/ 0 h 23"/>
                    <a:gd name="T4" fmla="*/ 0 w 34"/>
                    <a:gd name="T5" fmla="*/ 225383 h 23"/>
                    <a:gd name="T6" fmla="*/ 123899 w 34"/>
                    <a:gd name="T7" fmla="*/ 225383 h 23"/>
                    <a:gd name="T8" fmla="*/ 0 60000 65536"/>
                    <a:gd name="T9" fmla="*/ 0 60000 65536"/>
                    <a:gd name="T10" fmla="*/ 0 60000 65536"/>
                    <a:gd name="T11" fmla="*/ 0 60000 65536"/>
                    <a:gd name="T12" fmla="*/ 0 w 34"/>
                    <a:gd name="T13" fmla="*/ 0 h 23"/>
                    <a:gd name="T14" fmla="*/ 34 w 34"/>
                    <a:gd name="T15" fmla="*/ 23 h 23"/>
                  </a:gdLst>
                  <a:ahLst/>
                  <a:cxnLst>
                    <a:cxn ang="T8">
                      <a:pos x="T0" y="T1"/>
                    </a:cxn>
                    <a:cxn ang="T9">
                      <a:pos x="T2" y="T3"/>
                    </a:cxn>
                    <a:cxn ang="T10">
                      <a:pos x="T4" y="T5"/>
                    </a:cxn>
                    <a:cxn ang="T11">
                      <a:pos x="T6" y="T7"/>
                    </a:cxn>
                  </a:cxnLst>
                  <a:rect l="T12" t="T13" r="T14" b="T15"/>
                  <a:pathLst>
                    <a:path w="34" h="23">
                      <a:moveTo>
                        <a:pt x="34" y="23"/>
                      </a:moveTo>
                      <a:lnTo>
                        <a:pt x="7" y="0"/>
                      </a:lnTo>
                      <a:lnTo>
                        <a:pt x="0" y="11"/>
                      </a:lnTo>
                      <a:lnTo>
                        <a:pt x="34" y="23"/>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4" name="Freeform 59">
                  <a:extLst>
                    <a:ext uri="{FF2B5EF4-FFF2-40B4-BE49-F238E27FC236}">
                      <a16:creationId xmlns:a16="http://schemas.microsoft.com/office/drawing/2014/main" id="{AAD36C95-0C66-4358-8A64-3303955EDAE7}"/>
                    </a:ext>
                  </a:extLst>
                </p:cNvPr>
                <p:cNvSpPr/>
                <p:nvPr/>
              </p:nvSpPr>
              <p:spPr bwMode="auto">
                <a:xfrm>
                  <a:off x="3536" y="1162"/>
                  <a:ext cx="38" cy="47"/>
                </a:xfrm>
                <a:custGeom>
                  <a:avLst/>
                  <a:gdLst>
                    <a:gd name="T0" fmla="*/ 163260 w 90"/>
                    <a:gd name="T1" fmla="*/ 0 h 112"/>
                    <a:gd name="T2" fmla="*/ 163260 w 90"/>
                    <a:gd name="T3" fmla="*/ 152618 h 112"/>
                    <a:gd name="T4" fmla="*/ 0 w 90"/>
                    <a:gd name="T5" fmla="*/ 152618 h 112"/>
                    <a:gd name="T6" fmla="*/ 163260 w 90"/>
                    <a:gd name="T7" fmla="*/ 152618 h 112"/>
                    <a:gd name="T8" fmla="*/ 163260 w 90"/>
                    <a:gd name="T9" fmla="*/ 152618 h 112"/>
                    <a:gd name="T10" fmla="*/ 163260 w 90"/>
                    <a:gd name="T11" fmla="*/ 0 h 112"/>
                    <a:gd name="T12" fmla="*/ 0 60000 65536"/>
                    <a:gd name="T13" fmla="*/ 0 60000 65536"/>
                    <a:gd name="T14" fmla="*/ 0 60000 65536"/>
                    <a:gd name="T15" fmla="*/ 0 60000 65536"/>
                    <a:gd name="T16" fmla="*/ 0 60000 65536"/>
                    <a:gd name="T17" fmla="*/ 0 60000 65536"/>
                    <a:gd name="T18" fmla="*/ 0 w 90"/>
                    <a:gd name="T19" fmla="*/ 0 h 112"/>
                    <a:gd name="T20" fmla="*/ 90 w 90"/>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90" h="112">
                      <a:moveTo>
                        <a:pt x="56" y="0"/>
                      </a:moveTo>
                      <a:lnTo>
                        <a:pt x="28" y="49"/>
                      </a:lnTo>
                      <a:lnTo>
                        <a:pt x="0" y="97"/>
                      </a:lnTo>
                      <a:lnTo>
                        <a:pt x="41" y="112"/>
                      </a:lnTo>
                      <a:lnTo>
                        <a:pt x="90" y="29"/>
                      </a:lnTo>
                      <a:lnTo>
                        <a:pt x="56"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5" name="Freeform 60">
                  <a:extLst>
                    <a:ext uri="{FF2B5EF4-FFF2-40B4-BE49-F238E27FC236}">
                      <a16:creationId xmlns:a16="http://schemas.microsoft.com/office/drawing/2014/main" id="{B6666766-EA9B-47E1-BF91-E9FB32F6E080}"/>
                    </a:ext>
                  </a:extLst>
                </p:cNvPr>
                <p:cNvSpPr/>
                <p:nvPr/>
              </p:nvSpPr>
              <p:spPr bwMode="auto">
                <a:xfrm>
                  <a:off x="3606" y="1211"/>
                  <a:ext cx="24" cy="24"/>
                </a:xfrm>
                <a:custGeom>
                  <a:avLst/>
                  <a:gdLst>
                    <a:gd name="T0" fmla="*/ 158354 w 57"/>
                    <a:gd name="T1" fmla="*/ 0 h 55"/>
                    <a:gd name="T2" fmla="*/ 0 w 57"/>
                    <a:gd name="T3" fmla="*/ 234565 h 55"/>
                    <a:gd name="T4" fmla="*/ 158354 w 57"/>
                    <a:gd name="T5" fmla="*/ 234565 h 55"/>
                    <a:gd name="T6" fmla="*/ 158354 w 57"/>
                    <a:gd name="T7" fmla="*/ 234565 h 55"/>
                    <a:gd name="T8" fmla="*/ 158354 w 57"/>
                    <a:gd name="T9" fmla="*/ 0 h 55"/>
                    <a:gd name="T10" fmla="*/ 0 60000 65536"/>
                    <a:gd name="T11" fmla="*/ 0 60000 65536"/>
                    <a:gd name="T12" fmla="*/ 0 60000 65536"/>
                    <a:gd name="T13" fmla="*/ 0 60000 65536"/>
                    <a:gd name="T14" fmla="*/ 0 60000 65536"/>
                    <a:gd name="T15" fmla="*/ 0 w 57"/>
                    <a:gd name="T16" fmla="*/ 0 h 55"/>
                    <a:gd name="T17" fmla="*/ 57 w 57"/>
                    <a:gd name="T18" fmla="*/ 55 h 55"/>
                  </a:gdLst>
                  <a:ahLst/>
                  <a:cxnLst>
                    <a:cxn ang="T10">
                      <a:pos x="T0" y="T1"/>
                    </a:cxn>
                    <a:cxn ang="T11">
                      <a:pos x="T2" y="T3"/>
                    </a:cxn>
                    <a:cxn ang="T12">
                      <a:pos x="T4" y="T5"/>
                    </a:cxn>
                    <a:cxn ang="T13">
                      <a:pos x="T6" y="T7"/>
                    </a:cxn>
                    <a:cxn ang="T14">
                      <a:pos x="T8" y="T9"/>
                    </a:cxn>
                  </a:cxnLst>
                  <a:rect l="T15" t="T16" r="T17" b="T18"/>
                  <a:pathLst>
                    <a:path w="57" h="55">
                      <a:moveTo>
                        <a:pt x="24" y="0"/>
                      </a:moveTo>
                      <a:lnTo>
                        <a:pt x="0" y="40"/>
                      </a:lnTo>
                      <a:lnTo>
                        <a:pt x="42" y="55"/>
                      </a:lnTo>
                      <a:lnTo>
                        <a:pt x="57" y="30"/>
                      </a:lnTo>
                      <a:lnTo>
                        <a:pt x="24"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6" name="Freeform 61">
                  <a:extLst>
                    <a:ext uri="{FF2B5EF4-FFF2-40B4-BE49-F238E27FC236}">
                      <a16:creationId xmlns:a16="http://schemas.microsoft.com/office/drawing/2014/main" id="{90886F80-9F59-4359-8119-46FE4FC937CA}"/>
                    </a:ext>
                  </a:extLst>
                </p:cNvPr>
                <p:cNvSpPr/>
                <p:nvPr/>
              </p:nvSpPr>
              <p:spPr bwMode="auto">
                <a:xfrm>
                  <a:off x="3571" y="1187"/>
                  <a:ext cx="31" cy="35"/>
                </a:xfrm>
                <a:custGeom>
                  <a:avLst/>
                  <a:gdLst>
                    <a:gd name="T0" fmla="*/ 173922 w 73"/>
                    <a:gd name="T1" fmla="*/ 0 h 84"/>
                    <a:gd name="T2" fmla="*/ 0 w 73"/>
                    <a:gd name="T3" fmla="*/ 141125 h 84"/>
                    <a:gd name="T4" fmla="*/ 173922 w 73"/>
                    <a:gd name="T5" fmla="*/ 141125 h 84"/>
                    <a:gd name="T6" fmla="*/ 173922 w 73"/>
                    <a:gd name="T7" fmla="*/ 141125 h 84"/>
                    <a:gd name="T8" fmla="*/ 173922 w 73"/>
                    <a:gd name="T9" fmla="*/ 0 h 84"/>
                    <a:gd name="T10" fmla="*/ 0 60000 65536"/>
                    <a:gd name="T11" fmla="*/ 0 60000 65536"/>
                    <a:gd name="T12" fmla="*/ 0 60000 65536"/>
                    <a:gd name="T13" fmla="*/ 0 60000 65536"/>
                    <a:gd name="T14" fmla="*/ 0 60000 65536"/>
                    <a:gd name="T15" fmla="*/ 0 w 73"/>
                    <a:gd name="T16" fmla="*/ 0 h 84"/>
                    <a:gd name="T17" fmla="*/ 73 w 73"/>
                    <a:gd name="T18" fmla="*/ 84 h 84"/>
                  </a:gdLst>
                  <a:ahLst/>
                  <a:cxnLst>
                    <a:cxn ang="T10">
                      <a:pos x="T0" y="T1"/>
                    </a:cxn>
                    <a:cxn ang="T11">
                      <a:pos x="T2" y="T3"/>
                    </a:cxn>
                    <a:cxn ang="T12">
                      <a:pos x="T4" y="T5"/>
                    </a:cxn>
                    <a:cxn ang="T13">
                      <a:pos x="T6" y="T7"/>
                    </a:cxn>
                    <a:cxn ang="T14">
                      <a:pos x="T8" y="T9"/>
                    </a:cxn>
                  </a:cxnLst>
                  <a:rect l="T15" t="T16" r="T17" b="T18"/>
                  <a:pathLst>
                    <a:path w="73" h="84">
                      <a:moveTo>
                        <a:pt x="40" y="0"/>
                      </a:moveTo>
                      <a:lnTo>
                        <a:pt x="0" y="69"/>
                      </a:lnTo>
                      <a:lnTo>
                        <a:pt x="42" y="84"/>
                      </a:lnTo>
                      <a:lnTo>
                        <a:pt x="73" y="30"/>
                      </a:lnTo>
                      <a:lnTo>
                        <a:pt x="40" y="0"/>
                      </a:lnTo>
                      <a:close/>
                    </a:path>
                  </a:pathLst>
                </a:custGeom>
                <a:grpFill/>
                <a:ln w="9525">
                  <a:solidFill>
                    <a:schemeClr val="tx1"/>
                  </a:solidFill>
                  <a:round/>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100" name="Freeform 6">
                <a:extLst>
                  <a:ext uri="{FF2B5EF4-FFF2-40B4-BE49-F238E27FC236}">
                    <a16:creationId xmlns:a16="http://schemas.microsoft.com/office/drawing/2014/main" id="{51EE0221-80A2-4023-80BD-334C9B7E2849}"/>
                  </a:ext>
                </a:extLst>
              </p:cNvPr>
              <p:cNvSpPr/>
              <p:nvPr/>
            </p:nvSpPr>
            <p:spPr bwMode="auto">
              <a:xfrm>
                <a:off x="6533935" y="4112580"/>
                <a:ext cx="293813" cy="343680"/>
              </a:xfrm>
              <a:custGeom>
                <a:avLst/>
                <a:gdLst>
                  <a:gd name="T0" fmla="*/ 0 w 517"/>
                  <a:gd name="T1" fmla="*/ 2147483647 h 603"/>
                  <a:gd name="T2" fmla="*/ 0 w 517"/>
                  <a:gd name="T3" fmla="*/ 2147483647 h 603"/>
                  <a:gd name="T4" fmla="*/ 2147483647 w 517"/>
                  <a:gd name="T5" fmla="*/ 0 h 603"/>
                  <a:gd name="T6" fmla="*/ 2147483647 w 517"/>
                  <a:gd name="T7" fmla="*/ 2147483647 h 603"/>
                  <a:gd name="T8" fmla="*/ 2147483647 w 517"/>
                  <a:gd name="T9" fmla="*/ 2147483647 h 603"/>
                  <a:gd name="T10" fmla="*/ 2147483647 w 517"/>
                  <a:gd name="T11" fmla="*/ 2147483647 h 603"/>
                  <a:gd name="T12" fmla="*/ 0 w 517"/>
                  <a:gd name="T13" fmla="*/ 2147483647 h 603"/>
                  <a:gd name="T14" fmla="*/ 0 60000 65536"/>
                  <a:gd name="T15" fmla="*/ 0 60000 65536"/>
                  <a:gd name="T16" fmla="*/ 0 60000 65536"/>
                  <a:gd name="T17" fmla="*/ 0 60000 65536"/>
                  <a:gd name="T18" fmla="*/ 0 60000 65536"/>
                  <a:gd name="T19" fmla="*/ 0 60000 65536"/>
                  <a:gd name="T20" fmla="*/ 0 60000 65536"/>
                  <a:gd name="T21" fmla="*/ 0 w 517"/>
                  <a:gd name="T22" fmla="*/ 0 h 603"/>
                  <a:gd name="T23" fmla="*/ 517 w 517"/>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7" h="603">
                    <a:moveTo>
                      <a:pt x="0" y="447"/>
                    </a:moveTo>
                    <a:lnTo>
                      <a:pt x="0" y="150"/>
                    </a:lnTo>
                    <a:lnTo>
                      <a:pt x="257" y="0"/>
                    </a:lnTo>
                    <a:lnTo>
                      <a:pt x="516" y="147"/>
                    </a:lnTo>
                    <a:lnTo>
                      <a:pt x="517" y="453"/>
                    </a:lnTo>
                    <a:lnTo>
                      <a:pt x="259" y="603"/>
                    </a:lnTo>
                    <a:lnTo>
                      <a:pt x="0" y="447"/>
                    </a:lnTo>
                    <a:close/>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1" name="Freeform 10">
                <a:extLst>
                  <a:ext uri="{FF2B5EF4-FFF2-40B4-BE49-F238E27FC236}">
                    <a16:creationId xmlns:a16="http://schemas.microsoft.com/office/drawing/2014/main" id="{41064937-2F57-4A7E-9D7D-1A8F50591D0C}"/>
                  </a:ext>
                </a:extLst>
              </p:cNvPr>
              <p:cNvSpPr/>
              <p:nvPr/>
            </p:nvSpPr>
            <p:spPr bwMode="auto">
              <a:xfrm>
                <a:off x="6664668" y="3343006"/>
                <a:ext cx="295161" cy="343681"/>
              </a:xfrm>
              <a:custGeom>
                <a:avLst/>
                <a:gdLst>
                  <a:gd name="T0" fmla="*/ 2147483647 w 517"/>
                  <a:gd name="T1" fmla="*/ 2147483647 h 603"/>
                  <a:gd name="T2" fmla="*/ 0 w 517"/>
                  <a:gd name="T3" fmla="*/ 2147483647 h 603"/>
                  <a:gd name="T4" fmla="*/ 2147483647 w 517"/>
                  <a:gd name="T5" fmla="*/ 0 h 603"/>
                  <a:gd name="T6" fmla="*/ 2147483647 w 517"/>
                  <a:gd name="T7" fmla="*/ 2147483647 h 603"/>
                  <a:gd name="T8" fmla="*/ 2147483647 w 517"/>
                  <a:gd name="T9" fmla="*/ 2147483647 h 603"/>
                  <a:gd name="T10" fmla="*/ 2147483647 w 517"/>
                  <a:gd name="T11" fmla="*/ 2147483647 h 603"/>
                  <a:gd name="T12" fmla="*/ 2147483647 w 517"/>
                  <a:gd name="T13" fmla="*/ 2147483647 h 603"/>
                  <a:gd name="T14" fmla="*/ 0 60000 65536"/>
                  <a:gd name="T15" fmla="*/ 0 60000 65536"/>
                  <a:gd name="T16" fmla="*/ 0 60000 65536"/>
                  <a:gd name="T17" fmla="*/ 0 60000 65536"/>
                  <a:gd name="T18" fmla="*/ 0 60000 65536"/>
                  <a:gd name="T19" fmla="*/ 0 60000 65536"/>
                  <a:gd name="T20" fmla="*/ 0 60000 65536"/>
                  <a:gd name="T21" fmla="*/ 0 w 517"/>
                  <a:gd name="T22" fmla="*/ 0 h 603"/>
                  <a:gd name="T23" fmla="*/ 517 w 517"/>
                  <a:gd name="T24" fmla="*/ 603 h 6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7" h="603">
                    <a:moveTo>
                      <a:pt x="1" y="449"/>
                    </a:moveTo>
                    <a:lnTo>
                      <a:pt x="0" y="150"/>
                    </a:lnTo>
                    <a:lnTo>
                      <a:pt x="258" y="0"/>
                    </a:lnTo>
                    <a:lnTo>
                      <a:pt x="516" y="149"/>
                    </a:lnTo>
                    <a:lnTo>
                      <a:pt x="517" y="453"/>
                    </a:lnTo>
                    <a:lnTo>
                      <a:pt x="259" y="603"/>
                    </a:lnTo>
                    <a:lnTo>
                      <a:pt x="1" y="449"/>
                    </a:lnTo>
                    <a:close/>
                  </a:path>
                </a:pathLst>
              </a:custGeom>
              <a:grpFill/>
              <a:ln w="19050" cap="flat">
                <a:solidFill>
                  <a:schemeClr val="tx1"/>
                </a:solidFill>
                <a:prstDash val="solid"/>
                <a:miter lim="800000"/>
              </a:ln>
            </p:spPr>
            <p:txBody>
              <a:bodyP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2" name="五角形 230">
                <a:extLst>
                  <a:ext uri="{FF2B5EF4-FFF2-40B4-BE49-F238E27FC236}">
                    <a16:creationId xmlns:a16="http://schemas.microsoft.com/office/drawing/2014/main" id="{1DEBB3DF-9BAC-4E11-AD01-462EB6C3192D}"/>
                  </a:ext>
                </a:extLst>
              </p:cNvPr>
              <p:cNvSpPr>
                <a:spLocks noChangeArrowheads="1"/>
              </p:cNvSpPr>
              <p:nvPr/>
            </p:nvSpPr>
            <p:spPr bwMode="auto">
              <a:xfrm rot="1134219">
                <a:off x="6945005" y="3363221"/>
                <a:ext cx="295161" cy="278988"/>
              </a:xfrm>
              <a:prstGeom prst="pentagon">
                <a:avLst/>
              </a:prstGeom>
              <a:grpFill/>
              <a:ln w="19050">
                <a:solidFill>
                  <a:schemeClr val="tx1"/>
                </a:solidFill>
                <a:miter lim="800000"/>
              </a:ln>
            </p:spPr>
            <p:txBody>
              <a:bodyPr anchor="ctr"/>
              <a:lstStyle/>
              <a:p>
                <a:pPr algn="ctr"/>
                <a:endParaRPr lang="ja-JP"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sp>
        <p:nvSpPr>
          <p:cNvPr id="118" name="内容占位符 10">
            <a:extLst>
              <a:ext uri="{FF2B5EF4-FFF2-40B4-BE49-F238E27FC236}">
                <a16:creationId xmlns:a16="http://schemas.microsoft.com/office/drawing/2014/main" id="{C376ECA8-9D09-4806-8FDB-361079244C72}"/>
              </a:ext>
            </a:extLst>
          </p:cNvPr>
          <p:cNvSpPr txBox="1"/>
          <p:nvPr/>
        </p:nvSpPr>
        <p:spPr>
          <a:xfrm>
            <a:off x="4951144" y="3518315"/>
            <a:ext cx="1011107" cy="1753384"/>
          </a:xfrm>
          <a:prstGeom prst="roundRect">
            <a:avLst/>
          </a:prstGeom>
          <a:noFill/>
        </p:spPr>
        <p:txBody>
          <a:bodyPr vert="horz" lIns="91440" tIns="45720" rIns="91440" bIns="45720" rtlCol="0" anchor="ctr">
            <a:normAutofit/>
          </a:bodyPr>
          <a:lstStyle>
            <a:lvl1pPr marL="228600" indent="-228600" algn="just" defTabSz="914400" rtl="0" eaLnBrk="1" latinLnBrk="0" hangingPunct="1">
              <a:lnSpc>
                <a:spcPct val="150000"/>
              </a:lnSpc>
              <a:spcBef>
                <a:spcPts val="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just" defTabSz="914400" rtl="0" eaLnBrk="1" latinLnBrk="0" hangingPunct="1">
              <a:lnSpc>
                <a:spcPct val="150000"/>
              </a:lnSpc>
              <a:spcBef>
                <a:spcPts val="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just" defTabSz="914400" rtl="0" eaLnBrk="1" latinLnBrk="0" hangingPunct="1">
              <a:lnSpc>
                <a:spcPct val="150000"/>
              </a:lnSpc>
              <a:spcBef>
                <a:spcPts val="0"/>
              </a:spcBef>
              <a:buFont typeface="Arial" panose="020B0604020202020204" pitchFamily="34" charset="0"/>
              <a:buChar char="•"/>
              <a:defRPr sz="1400" kern="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just" defTabSz="914400" rtl="0" eaLnBrk="1" latinLnBrk="0" hangingPunct="1">
              <a:lnSpc>
                <a:spcPct val="150000"/>
              </a:lnSpc>
              <a:spcBef>
                <a:spcPts val="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just" defTabSz="914400" rtl="0" eaLnBrk="1" latinLnBrk="0" hangingPunct="1">
              <a:lnSpc>
                <a:spcPct val="150000"/>
              </a:lnSpc>
              <a:spcBef>
                <a:spcPts val="0"/>
              </a:spcBef>
              <a:buFont typeface="Arial" panose="020B0604020202020204" pitchFamily="34" charset="0"/>
              <a:buChar char="•"/>
              <a:defRPr sz="1200" kern="12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2225" lvl="1" indent="0" algn="ctr" fontAlgn="base">
              <a:lnSpc>
                <a:spcPct val="100000"/>
              </a:lnSpc>
              <a:buNone/>
            </a:pPr>
            <a:r>
              <a:rPr lang="zh-CN" altLang="en-US" sz="1800" b="1" dirty="0">
                <a:solidFill>
                  <a:schemeClr val="accent6"/>
                </a:solidFill>
                <a:latin typeface="楷体" panose="02010609060101010101" pitchFamily="49" charset="-122"/>
                <a:ea typeface="楷体" panose="02010609060101010101" pitchFamily="49" charset="-122"/>
                <a:cs typeface="+mn-ea"/>
                <a:sym typeface="+mn-lt"/>
              </a:rPr>
              <a:t>发挥稳定、持续的作用</a:t>
            </a:r>
            <a:endParaRPr lang="en-US" altLang="zh-CN" sz="1800" b="1" dirty="0">
              <a:solidFill>
                <a:schemeClr val="accent6"/>
              </a:solidFill>
              <a:latin typeface="楷体" panose="02010609060101010101" pitchFamily="49" charset="-122"/>
              <a:ea typeface="楷体" panose="02010609060101010101" pitchFamily="49" charset="-122"/>
              <a:cs typeface="+mn-ea"/>
              <a:sym typeface="+mn-lt"/>
            </a:endParaRPr>
          </a:p>
        </p:txBody>
      </p:sp>
      <p:sp>
        <p:nvSpPr>
          <p:cNvPr id="119" name="右箭头 2052">
            <a:extLst>
              <a:ext uri="{FF2B5EF4-FFF2-40B4-BE49-F238E27FC236}">
                <a16:creationId xmlns:a16="http://schemas.microsoft.com/office/drawing/2014/main" id="{85337291-C70C-4D53-BBFD-1ECF4CB4F89C}"/>
              </a:ext>
            </a:extLst>
          </p:cNvPr>
          <p:cNvSpPr/>
          <p:nvPr/>
        </p:nvSpPr>
        <p:spPr bwMode="auto">
          <a:xfrm>
            <a:off x="1499559" y="4225925"/>
            <a:ext cx="594761" cy="316474"/>
          </a:xfrm>
          <a:prstGeom prst="rightArrow">
            <a:avLst/>
          </a:prstGeom>
          <a:gradFill flip="none" rotWithShape="1">
            <a:gsLst>
              <a:gs pos="0">
                <a:schemeClr val="accent6">
                  <a:lumMod val="75000"/>
                </a:schemeClr>
              </a:gs>
              <a:gs pos="50000">
                <a:schemeClr val="accent6">
                  <a:lumMod val="60000"/>
                  <a:lumOff val="40000"/>
                </a:schemeClr>
              </a:gs>
              <a:gs pos="100000">
                <a:schemeClr val="accent6">
                  <a:lumMod val="40000"/>
                  <a:lumOff val="60000"/>
                </a:schemeClr>
              </a:gs>
            </a:gsLst>
            <a:lin ang="10800000" scaled="1"/>
            <a:tileRect/>
          </a:gradFill>
          <a:ln w="28575" cap="flat" cmpd="sng" algn="ctr">
            <a:noFill/>
            <a:prstDash val="solid"/>
            <a:round/>
            <a:headEnd type="none" w="med" len="med"/>
            <a:tailEnd type="none" w="med" len="med"/>
          </a:ln>
        </p:spPr>
        <p:txBody>
          <a:bodyPr vert="horz" wrap="square" lIns="91440" tIns="45720" rIns="91440" bIns="45720" numCol="1" rtlCol="0" anchor="t" anchorCtr="0" compatLnSpc="1"/>
          <a:lstStyle/>
          <a:p>
            <a:pPr marL="609600" marR="0" indent="-6096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400" b="0" i="0" u="none" strike="noStrike" cap="none" normalizeH="0">
              <a:ln>
                <a:noFill/>
              </a:ln>
              <a:solidFill>
                <a:schemeClr val="tx1"/>
              </a:solidFill>
              <a:effectLst/>
              <a:ea typeface="微软雅黑" panose="020B0503020204020204" pitchFamily="34" charset="-122"/>
            </a:endParaRPr>
          </a:p>
        </p:txBody>
      </p:sp>
      <p:sp>
        <p:nvSpPr>
          <p:cNvPr id="120" name="右箭头 2052">
            <a:extLst>
              <a:ext uri="{FF2B5EF4-FFF2-40B4-BE49-F238E27FC236}">
                <a16:creationId xmlns:a16="http://schemas.microsoft.com/office/drawing/2014/main" id="{42A735B7-146C-4E48-AD9F-304A5A10A99B}"/>
              </a:ext>
            </a:extLst>
          </p:cNvPr>
          <p:cNvSpPr/>
          <p:nvPr/>
        </p:nvSpPr>
        <p:spPr bwMode="auto">
          <a:xfrm>
            <a:off x="4713475" y="4281306"/>
            <a:ext cx="283661" cy="314325"/>
          </a:xfrm>
          <a:prstGeom prst="rightArrow">
            <a:avLst/>
          </a:prstGeom>
          <a:gradFill flip="none" rotWithShape="1">
            <a:gsLst>
              <a:gs pos="0">
                <a:schemeClr val="accent6">
                  <a:lumMod val="75000"/>
                </a:schemeClr>
              </a:gs>
              <a:gs pos="50000">
                <a:schemeClr val="accent6">
                  <a:lumMod val="60000"/>
                  <a:lumOff val="40000"/>
                </a:schemeClr>
              </a:gs>
              <a:gs pos="100000">
                <a:schemeClr val="accent6">
                  <a:lumMod val="40000"/>
                  <a:lumOff val="60000"/>
                </a:schemeClr>
              </a:gs>
            </a:gsLst>
            <a:lin ang="10800000" scaled="1"/>
            <a:tileRect/>
          </a:gradFill>
          <a:ln w="28575" cap="flat" cmpd="sng" algn="ctr">
            <a:noFill/>
            <a:prstDash val="solid"/>
            <a:round/>
            <a:headEnd type="none" w="med" len="med"/>
            <a:tailEnd type="none" w="med" len="med"/>
          </a:ln>
        </p:spPr>
        <p:txBody>
          <a:bodyPr vert="horz" wrap="square" lIns="91440" tIns="45720" rIns="91440" bIns="45720" numCol="1" rtlCol="0" anchor="t" anchorCtr="0" compatLnSpc="1"/>
          <a:lstStyle/>
          <a:p>
            <a:pPr marL="609600" marR="0" indent="-60960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2400" b="0" i="0" u="none" strike="noStrike" cap="none" normalizeH="0" dirty="0">
              <a:ln>
                <a:noFill/>
              </a:ln>
              <a:solidFill>
                <a:schemeClr val="tx1"/>
              </a:solidFill>
              <a:effectLst/>
              <a:ea typeface="微软雅黑" panose="020B0503020204020204" pitchFamily="34" charset="-122"/>
            </a:endParaRPr>
          </a:p>
        </p:txBody>
      </p:sp>
      <p:sp>
        <p:nvSpPr>
          <p:cNvPr id="8" name="矩形 7">
            <a:extLst>
              <a:ext uri="{FF2B5EF4-FFF2-40B4-BE49-F238E27FC236}">
                <a16:creationId xmlns:a16="http://schemas.microsoft.com/office/drawing/2014/main" id="{14D6645B-478B-4DEF-B80A-E76DD798F7DA}"/>
              </a:ext>
            </a:extLst>
          </p:cNvPr>
          <p:cNvSpPr/>
          <p:nvPr/>
        </p:nvSpPr>
        <p:spPr>
          <a:xfrm>
            <a:off x="2220311" y="3494860"/>
            <a:ext cx="2409193" cy="468000"/>
          </a:xfrm>
          <a:prstGeom prst="rect">
            <a:avLst/>
          </a:prstGeom>
          <a:solidFill>
            <a:srgbClr val="3F66E2">
              <a:alpha val="41961"/>
            </a:srgbClr>
          </a:solidFill>
        </p:spPr>
        <p:txBody>
          <a:bodyPr wrap="square">
            <a:spAutoFit/>
          </a:bodyPr>
          <a:lstStyle/>
          <a:p>
            <a:r>
              <a:rPr lang="zh-CN" altLang="en-US" sz="1200" dirty="0">
                <a:latin typeface="楷体" panose="02010609060101010101" pitchFamily="49" charset="-122"/>
                <a:ea typeface="楷体" panose="02010609060101010101" pitchFamily="49" charset="-122"/>
                <a:cs typeface="Arial" panose="020B0604020202020204" pitchFamily="34" charset="0"/>
              </a:rPr>
              <a:t>与维生素</a:t>
            </a:r>
            <a:r>
              <a:rPr lang="en-US" altLang="zh-CN" sz="1200" dirty="0">
                <a:latin typeface="楷体" panose="02010609060101010101" pitchFamily="49" charset="-122"/>
                <a:ea typeface="楷体" panose="02010609060101010101" pitchFamily="49" charset="-122"/>
                <a:cs typeface="Arial" panose="020B0604020202020204" pitchFamily="34" charset="0"/>
              </a:rPr>
              <a:t>D</a:t>
            </a:r>
            <a:r>
              <a:rPr lang="zh-CN" altLang="en-US" sz="1200" dirty="0">
                <a:latin typeface="楷体" panose="02010609060101010101" pitchFamily="49" charset="-122"/>
                <a:ea typeface="楷体" panose="02010609060101010101" pitchFamily="49" charset="-122"/>
                <a:cs typeface="Arial" panose="020B0604020202020204" pitchFamily="34" charset="0"/>
              </a:rPr>
              <a:t>结合蛋白（</a:t>
            </a:r>
            <a:r>
              <a:rPr lang="en-GB" sz="1200" dirty="0">
                <a:latin typeface="楷体" panose="02010609060101010101" pitchFamily="49" charset="-122"/>
                <a:ea typeface="楷体" panose="02010609060101010101" pitchFamily="49" charset="-122"/>
                <a:cs typeface="Arial" panose="020B0604020202020204" pitchFamily="34" charset="0"/>
              </a:rPr>
              <a:t>DBP</a:t>
            </a:r>
            <a:r>
              <a:rPr lang="zh-CN" altLang="en-US" sz="1200" dirty="0">
                <a:latin typeface="楷体" panose="02010609060101010101" pitchFamily="49" charset="-122"/>
                <a:ea typeface="楷体" panose="02010609060101010101" pitchFamily="49" charset="-122"/>
                <a:cs typeface="Arial" panose="020B0604020202020204" pitchFamily="34" charset="0"/>
              </a:rPr>
              <a:t>）结合更牢固，增强血液中的稳定性</a:t>
            </a:r>
            <a:endParaRPr lang="en-GB" sz="1200" dirty="0"/>
          </a:p>
        </p:txBody>
      </p:sp>
      <p:sp>
        <p:nvSpPr>
          <p:cNvPr id="9" name="矩形 8">
            <a:extLst>
              <a:ext uri="{FF2B5EF4-FFF2-40B4-BE49-F238E27FC236}">
                <a16:creationId xmlns:a16="http://schemas.microsoft.com/office/drawing/2014/main" id="{BBA8C7EC-796F-4EFA-A0AF-5E4DFA56C703}"/>
              </a:ext>
            </a:extLst>
          </p:cNvPr>
          <p:cNvSpPr/>
          <p:nvPr/>
        </p:nvSpPr>
        <p:spPr>
          <a:xfrm>
            <a:off x="2220311" y="4178840"/>
            <a:ext cx="2423739" cy="468000"/>
          </a:xfrm>
          <a:prstGeom prst="rect">
            <a:avLst/>
          </a:prstGeom>
          <a:solidFill>
            <a:srgbClr val="3F66E2">
              <a:alpha val="41961"/>
            </a:srgbClr>
          </a:solidFill>
        </p:spPr>
        <p:txBody>
          <a:bodyPr wrap="square">
            <a:spAutoFit/>
          </a:bodyPr>
          <a:lstStyle/>
          <a:p>
            <a:r>
              <a:rPr lang="zh-CN" altLang="en-US" sz="1200" dirty="0">
                <a:latin typeface="楷体" panose="02010609060101010101" pitchFamily="49" charset="-122"/>
                <a:ea typeface="楷体" panose="02010609060101010101" pitchFamily="49" charset="-122"/>
                <a:cs typeface="Arial" panose="020B0604020202020204" pitchFamily="34" charset="0"/>
              </a:rPr>
              <a:t>在细胞中难被</a:t>
            </a:r>
            <a:r>
              <a:rPr lang="en-US" altLang="zh-CN" sz="1200" dirty="0">
                <a:latin typeface="楷体" panose="02010609060101010101" pitchFamily="49" charset="-122"/>
                <a:ea typeface="楷体" panose="02010609060101010101" pitchFamily="49" charset="-122"/>
                <a:cs typeface="Arial" panose="020B0604020202020204" pitchFamily="34" charset="0"/>
              </a:rPr>
              <a:t>CYP24A1</a:t>
            </a:r>
            <a:r>
              <a:rPr lang="zh-CN" altLang="en-US" sz="1200" dirty="0">
                <a:latin typeface="楷体" panose="02010609060101010101" pitchFamily="49" charset="-122"/>
                <a:ea typeface="楷体" panose="02010609060101010101" pitchFamily="49" charset="-122"/>
                <a:cs typeface="Arial" panose="020B0604020202020204" pitchFamily="34" charset="0"/>
              </a:rPr>
              <a:t>代谢</a:t>
            </a:r>
            <a:endParaRPr lang="en-GB" altLang="zh-CN" sz="1200" dirty="0">
              <a:latin typeface="楷体" panose="02010609060101010101" pitchFamily="49" charset="-122"/>
              <a:ea typeface="楷体" panose="02010609060101010101" pitchFamily="49" charset="-122"/>
              <a:cs typeface="Arial" panose="020B0604020202020204" pitchFamily="34" charset="0"/>
            </a:endParaRPr>
          </a:p>
          <a:p>
            <a:r>
              <a:rPr lang="zh-CN" altLang="en-US" sz="1200" dirty="0">
                <a:latin typeface="楷体" panose="02010609060101010101" pitchFamily="49" charset="-122"/>
                <a:ea typeface="楷体" panose="02010609060101010101" pitchFamily="49" charset="-122"/>
                <a:cs typeface="Arial" panose="020B0604020202020204" pitchFamily="34" charset="0"/>
              </a:rPr>
              <a:t>增强细胞中的稳定性；</a:t>
            </a:r>
            <a:endParaRPr lang="en-GB" altLang="zh-CN" sz="1200" dirty="0">
              <a:latin typeface="楷体" panose="02010609060101010101" pitchFamily="49" charset="-122"/>
              <a:ea typeface="楷体" panose="02010609060101010101" pitchFamily="49" charset="-122"/>
              <a:cs typeface="Arial" panose="020B0604020202020204" pitchFamily="34" charset="0"/>
            </a:endParaRPr>
          </a:p>
        </p:txBody>
      </p:sp>
      <p:sp>
        <p:nvSpPr>
          <p:cNvPr id="10" name="矩形 9">
            <a:extLst>
              <a:ext uri="{FF2B5EF4-FFF2-40B4-BE49-F238E27FC236}">
                <a16:creationId xmlns:a16="http://schemas.microsoft.com/office/drawing/2014/main" id="{1F4F4893-A636-4312-BFBC-88A88F2CCD85}"/>
              </a:ext>
            </a:extLst>
          </p:cNvPr>
          <p:cNvSpPr/>
          <p:nvPr/>
        </p:nvSpPr>
        <p:spPr>
          <a:xfrm>
            <a:off x="2213967" y="4838500"/>
            <a:ext cx="2423739" cy="468000"/>
          </a:xfrm>
          <a:prstGeom prst="rect">
            <a:avLst/>
          </a:prstGeom>
          <a:solidFill>
            <a:srgbClr val="3F66E2">
              <a:alpha val="41961"/>
            </a:srgbClr>
          </a:solidFill>
        </p:spPr>
        <p:txBody>
          <a:bodyPr wrap="square">
            <a:spAutoFit/>
          </a:bodyPr>
          <a:lstStyle/>
          <a:p>
            <a:r>
              <a:rPr lang="zh-CN" altLang="en-US" sz="1200" dirty="0">
                <a:latin typeface="楷体" panose="02010609060101010101" pitchFamily="49" charset="-122"/>
                <a:ea typeface="楷体" panose="02010609060101010101" pitchFamily="49" charset="-122"/>
                <a:cs typeface="Arial" panose="020B0604020202020204" pitchFamily="34" charset="0"/>
              </a:rPr>
              <a:t>在细胞内，与维生素</a:t>
            </a:r>
            <a:r>
              <a:rPr lang="en-GB" sz="1200" dirty="0">
                <a:latin typeface="楷体" panose="02010609060101010101" pitchFamily="49" charset="-122"/>
                <a:ea typeface="楷体" panose="02010609060101010101" pitchFamily="49" charset="-122"/>
                <a:cs typeface="Arial" panose="020B0604020202020204" pitchFamily="34" charset="0"/>
              </a:rPr>
              <a:t>D</a:t>
            </a:r>
            <a:r>
              <a:rPr lang="zh-CN" altLang="en-US" sz="1200" dirty="0">
                <a:latin typeface="楷体" panose="02010609060101010101" pitchFamily="49" charset="-122"/>
                <a:ea typeface="楷体" panose="02010609060101010101" pitchFamily="49" charset="-122"/>
                <a:cs typeface="Arial" panose="020B0604020202020204" pitchFamily="34" charset="0"/>
              </a:rPr>
              <a:t>受体（</a:t>
            </a:r>
            <a:r>
              <a:rPr lang="en-GB" sz="1200" dirty="0">
                <a:latin typeface="楷体" panose="02010609060101010101" pitchFamily="49" charset="-122"/>
                <a:ea typeface="楷体" panose="02010609060101010101" pitchFamily="49" charset="-122"/>
                <a:cs typeface="Arial" panose="020B0604020202020204" pitchFamily="34" charset="0"/>
              </a:rPr>
              <a:t>VDR</a:t>
            </a:r>
            <a:r>
              <a:rPr lang="zh-CN" altLang="en-US" sz="1200" dirty="0">
                <a:latin typeface="楷体" panose="02010609060101010101" pitchFamily="49" charset="-122"/>
                <a:ea typeface="楷体" panose="02010609060101010101" pitchFamily="49" charset="-122"/>
                <a:cs typeface="Arial" panose="020B0604020202020204" pitchFamily="34" charset="0"/>
              </a:rPr>
              <a:t>）结合更稳定</a:t>
            </a:r>
            <a:r>
              <a:rPr lang="en-US" altLang="zh-CN" sz="1200" baseline="30000" dirty="0">
                <a:latin typeface="楷体" panose="02010609060101010101" pitchFamily="49" charset="-122"/>
                <a:ea typeface="楷体" panose="02010609060101010101" pitchFamily="49" charset="-122"/>
                <a:cs typeface="Arial" panose="020B0604020202020204" pitchFamily="34" charset="0"/>
              </a:rPr>
              <a:t>2</a:t>
            </a:r>
            <a:endParaRPr lang="en-GB" sz="1200" dirty="0"/>
          </a:p>
        </p:txBody>
      </p:sp>
      <p:pic>
        <p:nvPicPr>
          <p:cNvPr id="60" name="图片 59" descr="手机屏幕截图&#10;&#10;描述已自动生成">
            <a:extLst>
              <a:ext uri="{FF2B5EF4-FFF2-40B4-BE49-F238E27FC236}">
                <a16:creationId xmlns:a16="http://schemas.microsoft.com/office/drawing/2014/main" id="{ACF12485-E136-4618-A58A-837BB568D2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7825" y="3351323"/>
            <a:ext cx="4380044" cy="2109012"/>
          </a:xfrm>
          <a:prstGeom prst="rect">
            <a:avLst/>
          </a:prstGeom>
        </p:spPr>
      </p:pic>
      <p:sp>
        <p:nvSpPr>
          <p:cNvPr id="61" name="矩形 60">
            <a:extLst>
              <a:ext uri="{FF2B5EF4-FFF2-40B4-BE49-F238E27FC236}">
                <a16:creationId xmlns:a16="http://schemas.microsoft.com/office/drawing/2014/main" id="{595E1550-6745-4980-935A-33B2A6FE4673}"/>
              </a:ext>
            </a:extLst>
          </p:cNvPr>
          <p:cNvSpPr/>
          <p:nvPr/>
        </p:nvSpPr>
        <p:spPr>
          <a:xfrm>
            <a:off x="6545626" y="3193016"/>
            <a:ext cx="2690160" cy="230832"/>
          </a:xfrm>
          <a:prstGeom prst="rect">
            <a:avLst/>
          </a:prstGeom>
        </p:spPr>
        <p:txBody>
          <a:bodyPr wrap="none">
            <a:spAutoFit/>
          </a:bodyPr>
          <a:lstStyle/>
          <a:p>
            <a:r>
              <a:rPr lang="en-US" altLang="zh-CN" sz="900" dirty="0">
                <a:latin typeface="微软雅黑" panose="020B0503020204020204" pitchFamily="34" charset="-122"/>
                <a:ea typeface="微软雅黑" panose="020B0503020204020204" pitchFamily="34" charset="-122"/>
              </a:rPr>
              <a:t>A</a:t>
            </a:r>
            <a:r>
              <a:rPr lang="zh-CN" altLang="en-US" sz="900" dirty="0">
                <a:latin typeface="微软雅黑" panose="020B0503020204020204" pitchFamily="34" charset="-122"/>
                <a:ea typeface="微软雅黑" panose="020B0503020204020204" pitchFamily="34" charset="-122"/>
              </a:rPr>
              <a:t>图：股骨远端小梁骨表面每骨表面的微重建数目</a:t>
            </a:r>
          </a:p>
        </p:txBody>
      </p:sp>
      <p:sp>
        <p:nvSpPr>
          <p:cNvPr id="62" name="矩形 61">
            <a:extLst>
              <a:ext uri="{FF2B5EF4-FFF2-40B4-BE49-F238E27FC236}">
                <a16:creationId xmlns:a16="http://schemas.microsoft.com/office/drawing/2014/main" id="{B9ED4853-4F3E-41D8-81E4-E30A29942B91}"/>
              </a:ext>
            </a:extLst>
          </p:cNvPr>
          <p:cNvSpPr/>
          <p:nvPr/>
        </p:nvSpPr>
        <p:spPr>
          <a:xfrm>
            <a:off x="9123586" y="3197337"/>
            <a:ext cx="1872629" cy="230832"/>
          </a:xfrm>
          <a:prstGeom prst="rect">
            <a:avLst/>
          </a:prstGeom>
        </p:spPr>
        <p:txBody>
          <a:bodyPr wrap="none">
            <a:spAutoFit/>
          </a:bodyPr>
          <a:lstStyle/>
          <a:p>
            <a:r>
              <a:rPr lang="en-US" altLang="zh-CN" sz="900" dirty="0">
                <a:latin typeface="微软雅黑" panose="020B0503020204020204" pitchFamily="34" charset="-122"/>
                <a:ea typeface="微软雅黑" panose="020B0503020204020204" pitchFamily="34" charset="-122"/>
              </a:rPr>
              <a:t>B</a:t>
            </a:r>
            <a:r>
              <a:rPr lang="zh-CN" altLang="en-US" sz="900" dirty="0">
                <a:latin typeface="微软雅黑" panose="020B0503020204020204" pitchFamily="34" charset="-122"/>
                <a:ea typeface="微软雅黑" panose="020B0503020204020204" pitchFamily="34" charset="-122"/>
              </a:rPr>
              <a:t>图：每总骨体积的微重建骨体积</a:t>
            </a:r>
          </a:p>
        </p:txBody>
      </p:sp>
    </p:spTree>
    <p:extLst>
      <p:ext uri="{BB962C8B-B14F-4D97-AF65-F5344CB8AC3E}">
        <p14:creationId xmlns:p14="http://schemas.microsoft.com/office/powerpoint/2010/main" val="2772261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YgGAQhOU0KQt.pZeu7A7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ront cover">
  <a:themeElements>
    <a:clrScheme name="中外製薬共通カラー 2021 v3">
      <a:dk1>
        <a:sysClr val="windowText" lastClr="000000"/>
      </a:dk1>
      <a:lt1>
        <a:sysClr val="window" lastClr="FFFFFF"/>
      </a:lt1>
      <a:dk2>
        <a:srgbClr val="878788"/>
      </a:dk2>
      <a:lt2>
        <a:srgbClr val="C8C8C9"/>
      </a:lt2>
      <a:accent1>
        <a:srgbClr val="005EB8"/>
      </a:accent1>
      <a:accent2>
        <a:srgbClr val="32C8F0"/>
      </a:accent2>
      <a:accent3>
        <a:srgbClr val="0B875A"/>
      </a:accent3>
      <a:accent4>
        <a:srgbClr val="7E2D9B"/>
      </a:accent4>
      <a:accent5>
        <a:srgbClr val="FFA400"/>
      </a:accent5>
      <a:accent6>
        <a:srgbClr val="E60055"/>
      </a:accent6>
      <a:hlink>
        <a:srgbClr val="0563C1"/>
      </a:hlink>
      <a:folHlink>
        <a:srgbClr val="00FFF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7C302AEB-E91B-4FF7-8811-201A4B0A7C95}" vid="{9E2ACF34-4BBA-40AC-94BF-47E9935AC62C}"/>
    </a:ext>
  </a:extLst>
</a:theme>
</file>

<file path=ppt/theme/theme2.xml><?xml version="1.0" encoding="utf-8"?>
<a:theme xmlns:a="http://schemas.openxmlformats.org/drawingml/2006/main" name="Front cover (picture)">
  <a:themeElements>
    <a:clrScheme name="Chugai Color Set">
      <a:dk1>
        <a:sysClr val="windowText" lastClr="000000"/>
      </a:dk1>
      <a:lt1>
        <a:sysClr val="window" lastClr="FFFFFF"/>
      </a:lt1>
      <a:dk2>
        <a:srgbClr val="878788"/>
      </a:dk2>
      <a:lt2>
        <a:srgbClr val="C8C8C9"/>
      </a:lt2>
      <a:accent1>
        <a:srgbClr val="005EB8"/>
      </a:accent1>
      <a:accent2>
        <a:srgbClr val="4DCFED"/>
      </a:accent2>
      <a:accent3>
        <a:srgbClr val="0B9D70"/>
      </a:accent3>
      <a:accent4>
        <a:srgbClr val="7E2D9B"/>
      </a:accent4>
      <a:accent5>
        <a:srgbClr val="FFA400"/>
      </a:accent5>
      <a:accent6>
        <a:srgbClr val="FC1255"/>
      </a:accent6>
      <a:hlink>
        <a:srgbClr val="15B1D5"/>
      </a:hlink>
      <a:folHlink>
        <a:srgbClr val="7E2D9B"/>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7C302AEB-E91B-4FF7-8811-201A4B0A7C95}" vid="{24B7A08F-747C-4D88-8E59-DF6627448420}"/>
    </a:ext>
  </a:extLst>
</a:theme>
</file>

<file path=ppt/theme/theme3.xml><?xml version="1.0" encoding="utf-8"?>
<a:theme xmlns:a="http://schemas.openxmlformats.org/drawingml/2006/main" name="Internal">
  <a:themeElements>
    <a:clrScheme name="Chugai Color Set">
      <a:dk1>
        <a:sysClr val="windowText" lastClr="000000"/>
      </a:dk1>
      <a:lt1>
        <a:sysClr val="window" lastClr="FFFFFF"/>
      </a:lt1>
      <a:dk2>
        <a:srgbClr val="878788"/>
      </a:dk2>
      <a:lt2>
        <a:srgbClr val="C8C8C9"/>
      </a:lt2>
      <a:accent1>
        <a:srgbClr val="005EB8"/>
      </a:accent1>
      <a:accent2>
        <a:srgbClr val="4DCFED"/>
      </a:accent2>
      <a:accent3>
        <a:srgbClr val="0B9D70"/>
      </a:accent3>
      <a:accent4>
        <a:srgbClr val="7E2D9B"/>
      </a:accent4>
      <a:accent5>
        <a:srgbClr val="FFA400"/>
      </a:accent5>
      <a:accent6>
        <a:srgbClr val="FC1255"/>
      </a:accent6>
      <a:hlink>
        <a:srgbClr val="15B1D5"/>
      </a:hlink>
      <a:folHlink>
        <a:srgbClr val="7E2D9B"/>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7C302AEB-E91B-4FF7-8811-201A4B0A7C95}" vid="{C122894D-8B7F-48A0-97FA-2D210FE8F481}"/>
    </a:ext>
  </a:extLst>
</a:theme>
</file>

<file path=ppt/theme/theme4.xml><?xml version="1.0" encoding="utf-8"?>
<a:theme xmlns:a="http://schemas.openxmlformats.org/drawingml/2006/main" name="Confidential">
  <a:themeElements>
    <a:clrScheme name="Chugai Color Set">
      <a:dk1>
        <a:sysClr val="windowText" lastClr="000000"/>
      </a:dk1>
      <a:lt1>
        <a:sysClr val="window" lastClr="FFFFFF"/>
      </a:lt1>
      <a:dk2>
        <a:srgbClr val="878788"/>
      </a:dk2>
      <a:lt2>
        <a:srgbClr val="C8C8C9"/>
      </a:lt2>
      <a:accent1>
        <a:srgbClr val="005EB8"/>
      </a:accent1>
      <a:accent2>
        <a:srgbClr val="4DCFED"/>
      </a:accent2>
      <a:accent3>
        <a:srgbClr val="0B9D70"/>
      </a:accent3>
      <a:accent4>
        <a:srgbClr val="7E2D9B"/>
      </a:accent4>
      <a:accent5>
        <a:srgbClr val="FFA400"/>
      </a:accent5>
      <a:accent6>
        <a:srgbClr val="FC1255"/>
      </a:accent6>
      <a:hlink>
        <a:srgbClr val="15B1D5"/>
      </a:hlink>
      <a:folHlink>
        <a:srgbClr val="7E2D9B"/>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7C302AEB-E91B-4FF7-8811-201A4B0A7C95}" vid="{AFF7B69C-9373-478C-A69B-594A97CC679D}"/>
    </a:ext>
  </a:extLst>
</a:theme>
</file>

<file path=ppt/theme/theme5.xml><?xml version="1.0" encoding="utf-8"?>
<a:theme xmlns:a="http://schemas.openxmlformats.org/drawingml/2006/main" name="Strictly Confidential">
  <a:themeElements>
    <a:clrScheme name="Chugai Color Set">
      <a:dk1>
        <a:sysClr val="windowText" lastClr="000000"/>
      </a:dk1>
      <a:lt1>
        <a:sysClr val="window" lastClr="FFFFFF"/>
      </a:lt1>
      <a:dk2>
        <a:srgbClr val="878788"/>
      </a:dk2>
      <a:lt2>
        <a:srgbClr val="C8C8C9"/>
      </a:lt2>
      <a:accent1>
        <a:srgbClr val="005EB8"/>
      </a:accent1>
      <a:accent2>
        <a:srgbClr val="4DCFED"/>
      </a:accent2>
      <a:accent3>
        <a:srgbClr val="0B9D70"/>
      </a:accent3>
      <a:accent4>
        <a:srgbClr val="7E2D9B"/>
      </a:accent4>
      <a:accent5>
        <a:srgbClr val="FFA400"/>
      </a:accent5>
      <a:accent6>
        <a:srgbClr val="FC1255"/>
      </a:accent6>
      <a:hlink>
        <a:srgbClr val="15B1D5"/>
      </a:hlink>
      <a:folHlink>
        <a:srgbClr val="7E2D9B"/>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7C302AEB-E91B-4FF7-8811-201A4B0A7C95}" vid="{D2298ABB-71A4-41A2-A547-D39121B04602}"/>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734F5A4BC95D5449884998FC5F4309B" ma:contentTypeVersion="12" ma:contentTypeDescription="新しいドキュメントを作成します。" ma:contentTypeScope="" ma:versionID="d20a6ffc17f996a9ca0eded5b91560e8">
  <xsd:schema xmlns:xsd="http://www.w3.org/2001/XMLSchema" xmlns:xs="http://www.w3.org/2001/XMLSchema" xmlns:p="http://schemas.microsoft.com/office/2006/metadata/properties" xmlns:ns3="e2258859-dbe5-4e95-8640-db9ada3f84e0" xmlns:ns4="e9ec7b4e-83a7-46ef-933a-6baa5b6c2e2b" targetNamespace="http://schemas.microsoft.com/office/2006/metadata/properties" ma:root="true" ma:fieldsID="6b754cb666b8eeeded449e22801f7887" ns3:_="" ns4:_="">
    <xsd:import namespace="e2258859-dbe5-4e95-8640-db9ada3f84e0"/>
    <xsd:import namespace="e9ec7b4e-83a7-46ef-933a-6baa5b6c2e2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58859-dbe5-4e95-8640-db9ada3f8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ec7b4e-83a7-46ef-933a-6baa5b6c2e2b"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SharingHintHash" ma:index="17"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59118A-5832-4443-92D1-FFE54521DBBB}">
  <ds:schemaRefs>
    <ds:schemaRef ds:uri="http://purl.org/dc/dcmitype/"/>
    <ds:schemaRef ds:uri="e2258859-dbe5-4e95-8640-db9ada3f84e0"/>
    <ds:schemaRef ds:uri="http://schemas.microsoft.com/office/2006/documentManagement/types"/>
    <ds:schemaRef ds:uri="http://purl.org/dc/elements/1.1/"/>
    <ds:schemaRef ds:uri="e9ec7b4e-83a7-46ef-933a-6baa5b6c2e2b"/>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C0ED997-0961-4CD3-809D-7A4A2BCD3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258859-dbe5-4e95-8640-db9ada3f84e0"/>
    <ds:schemaRef ds:uri="e9ec7b4e-83a7-46ef-933a-6baa5b6c2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5F2960-85E7-4FE4-AD48-8A772734F6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13_グループ会社用_E_基本セット</Template>
  <TotalTime>1478</TotalTime>
  <Words>3222</Words>
  <Application>Microsoft Office PowerPoint</Application>
  <PresentationFormat>宽屏</PresentationFormat>
  <Paragraphs>250</Paragraphs>
  <Slides>12</Slides>
  <Notes>0</Notes>
  <HiddenSlides>0</HiddenSlides>
  <MMClips>0</MMClips>
  <ScaleCrop>false</ScaleCrop>
  <HeadingPairs>
    <vt:vector size="8" baseType="variant">
      <vt:variant>
        <vt:lpstr>已用的字体</vt:lpstr>
      </vt:variant>
      <vt:variant>
        <vt:i4>14</vt:i4>
      </vt:variant>
      <vt:variant>
        <vt:lpstr>主题</vt:lpstr>
      </vt:variant>
      <vt:variant>
        <vt:i4>5</vt:i4>
      </vt:variant>
      <vt:variant>
        <vt:lpstr>嵌入 OLE 服务器</vt:lpstr>
      </vt:variant>
      <vt:variant>
        <vt:i4>1</vt:i4>
      </vt:variant>
      <vt:variant>
        <vt:lpstr>幻灯片标题</vt:lpstr>
      </vt:variant>
      <vt:variant>
        <vt:i4>12</vt:i4>
      </vt:variant>
    </vt:vector>
  </HeadingPairs>
  <TitlesOfParts>
    <vt:vector size="32" baseType="lpstr">
      <vt:lpstr>Graphik</vt:lpstr>
      <vt:lpstr>KaiTi</vt:lpstr>
      <vt:lpstr>Meiryo UI</vt:lpstr>
      <vt:lpstr>Yu Gothic</vt:lpstr>
      <vt:lpstr>Yu Gothic</vt:lpstr>
      <vt:lpstr>Yu Gothic Light</vt:lpstr>
      <vt:lpstr>Yu Gothic Light</vt:lpstr>
      <vt:lpstr>Yu Gothic UI Semibold</vt:lpstr>
      <vt:lpstr>等线</vt:lpstr>
      <vt:lpstr>楷体</vt:lpstr>
      <vt:lpstr>微软雅黑</vt:lpstr>
      <vt:lpstr>Arial</vt:lpstr>
      <vt:lpstr>Garamond</vt:lpstr>
      <vt:lpstr>Wingdings</vt:lpstr>
      <vt:lpstr>Front cover</vt:lpstr>
      <vt:lpstr>Front cover (picture)</vt:lpstr>
      <vt:lpstr>Internal</vt:lpstr>
      <vt:lpstr>Confidential</vt:lpstr>
      <vt:lpstr>Strictly Confidential</vt:lpstr>
      <vt:lpstr>think-cell Slide</vt:lpstr>
      <vt:lpstr>艾地骨化醇软胶囊 医保申报资料（未包含经济性）</vt:lpstr>
      <vt:lpstr>PowerPoint 演示文稿</vt:lpstr>
      <vt:lpstr>药品基本信息</vt:lpstr>
      <vt:lpstr>PowerPoint 演示文稿</vt:lpstr>
      <vt:lpstr>在中国和日本完成的Ⅲ期临床试验结果显示，艾地骨化醇组和阿法骨化醇组的不良反应发生率没有显著差异</vt:lpstr>
      <vt:lpstr>艾地骨化醇药品评审报告节选1,2 </vt:lpstr>
      <vt:lpstr>相较于阿法骨化醇，艾地骨化醇可有效提高骨密度、减少骨折发生风险，并能改善患者生活质量 </vt:lpstr>
      <vt:lpstr>艾地骨化醇纳入国内外多个权威指南，被推荐用于骨质疏松症治疗</vt:lpstr>
      <vt:lpstr>艾地骨化醇具有双重作用机制，增强骨重塑，稳定持久抗击骨质疏松症的发生</vt:lpstr>
      <vt:lpstr>艾地骨化醇血清半衰期高达53小时，临床使用每天一次一片，便于患者管理 </vt:lpstr>
      <vt:lpstr>改善现有目录内未满足的临床需求,提高骨质疏松患者药物可及性和可负担性的，助力健康中国2030“骨骼健康”行动目标</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艾地骨化醇软胶囊 医保申报资料</dc:title>
  <dc:creator>Miao,Hui(CPCC GA Group)</dc:creator>
  <cp:lastModifiedBy>Miao,Hui(CPCC GA Group)</cp:lastModifiedBy>
  <cp:revision>138</cp:revision>
  <dcterms:created xsi:type="dcterms:W3CDTF">2022-07-07T09:14:07Z</dcterms:created>
  <dcterms:modified xsi:type="dcterms:W3CDTF">2022-07-12T08:10:12Z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0x0101009734F5A4BC95D5449884998FC5F4309B</vt:lpwstr>
  </property>
</Properties>
</file>