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sldIdLst>
    <p:sldId id="257" r:id="rId2"/>
    <p:sldId id="261" r:id="rId3"/>
    <p:sldId id="262" r:id="rId4"/>
    <p:sldId id="263" r:id="rId5"/>
    <p:sldId id="264" r:id="rId6"/>
    <p:sldId id="265" r:id="rId7"/>
    <p:sldId id="260" r:id="rId8"/>
    <p:sldId id="266" r:id="rId9"/>
    <p:sldId id="256"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9546"/>
    <a:srgbClr val="D4B2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79" autoAdjust="0"/>
    <p:restoredTop sz="94660"/>
  </p:normalViewPr>
  <p:slideViewPr>
    <p:cSldViewPr snapToGrid="0">
      <p:cViewPr varScale="1">
        <p:scale>
          <a:sx n="71" d="100"/>
          <a:sy n="71" d="100"/>
        </p:scale>
        <p:origin x="-88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t>7/12/2022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zh-CN" altLang="en-US" smtClean="0"/>
              <a:t>单击此处编辑母版标题样式</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675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00" y="-34767"/>
            <a:ext cx="12312000" cy="6927534"/>
          </a:xfrm>
          <a:prstGeom prst="rect">
            <a:avLst/>
          </a:prstGeom>
        </p:spPr>
      </p:pic>
    </p:spTree>
    <p:extLst>
      <p:ext uri="{BB962C8B-B14F-4D97-AF65-F5344CB8AC3E}">
        <p14:creationId xmlns:p14="http://schemas.microsoft.com/office/powerpoint/2010/main" val="2741950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封底">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00" y="-34767"/>
            <a:ext cx="12312000" cy="6927534"/>
          </a:xfrm>
          <a:prstGeom prst="rect">
            <a:avLst/>
          </a:prstGeom>
        </p:spPr>
      </p:pic>
    </p:spTree>
    <p:extLst>
      <p:ext uri="{BB962C8B-B14F-4D97-AF65-F5344CB8AC3E}">
        <p14:creationId xmlns:p14="http://schemas.microsoft.com/office/powerpoint/2010/main" val="226144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smtClean="0"/>
              <a:t>单击此处编辑母版标题样式</a:t>
            </a:r>
            <a:endParaRPr kumimoji="0" lang="en-US"/>
          </a:p>
        </p:txBody>
      </p:sp>
      <p:sp>
        <p:nvSpPr>
          <p:cNvPr id="3" name="Content Placeholder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Date Placeholder 3"/>
          <p:cNvSpPr>
            <a:spLocks noGrp="1"/>
          </p:cNvSpPr>
          <p:nvPr>
            <p:ph type="dt" sz="half" idx="10"/>
          </p:nvPr>
        </p:nvSpPr>
        <p:spPr/>
        <p:txBody>
          <a:bodyPr/>
          <a:lstStyle/>
          <a:p>
            <a:fld id="{0EAB0777-4C60-462E-A92C-CDAFD498799C}"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zh-CN" altLang="en-US" smtClean="0"/>
              <a:t>单击此处编辑母版标题样式</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zh-CN" altLang="en-US" smtClean="0"/>
              <a:t>单击此处编辑母版标题样式</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7/12/2022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t>7/12/2022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7/12/2022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5" name="Date Placeholder 4"/>
          <p:cNvSpPr>
            <a:spLocks noGrp="1"/>
          </p:cNvSpPr>
          <p:nvPr>
            <p:ph type="dt" sz="half" idx="10"/>
          </p:nvPr>
        </p:nvSpPr>
        <p:spPr/>
        <p:txBody>
          <a:bodyPr/>
          <a:lstStyle/>
          <a:p>
            <a:fld id="{0EAB0777-4C60-462E-A92C-CDAFD498799C}"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59DE6EB8-52AB-45EA-A660-3E1EBFA72987}" type="slidenum">
              <a:rPr lang="en-US" smtClean="0"/>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7/12/2022</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xmlns="" id="{69A76206-689A-3D4C-9A73-2B2F25FCB410}"/>
              </a:ext>
            </a:extLst>
          </p:cNvPr>
          <p:cNvSpPr txBox="1"/>
          <p:nvPr/>
        </p:nvSpPr>
        <p:spPr>
          <a:xfrm>
            <a:off x="2164976" y="4892026"/>
            <a:ext cx="8062271" cy="1569660"/>
          </a:xfrm>
          <a:prstGeom prst="rect">
            <a:avLst/>
          </a:prstGeom>
          <a:noFill/>
        </p:spPr>
        <p:txBody>
          <a:bodyPr wrap="square" rtlCol="0">
            <a:spAutoFit/>
          </a:bodyPr>
          <a:lstStyle/>
          <a:p>
            <a:pPr algn="ctr"/>
            <a:r>
              <a:rPr lang="zh-CN" altLang="en-US" sz="3200" b="1" dirty="0">
                <a:solidFill>
                  <a:schemeClr val="bg1"/>
                </a:solidFill>
                <a:latin typeface="微软雅黑" pitchFamily="34" charset="-122"/>
                <a:ea typeface="微软雅黑" pitchFamily="34" charset="-122"/>
              </a:rPr>
              <a:t> 盐酸二甲双胍缓释片</a:t>
            </a:r>
            <a:r>
              <a:rPr lang="en-US" altLang="zh-CN" sz="3200" b="1" dirty="0">
                <a:solidFill>
                  <a:schemeClr val="bg1"/>
                </a:solidFill>
                <a:latin typeface="微软雅黑" pitchFamily="34" charset="-122"/>
                <a:ea typeface="微软雅黑" pitchFamily="34" charset="-122"/>
              </a:rPr>
              <a:t>(Ⅲ) </a:t>
            </a:r>
            <a:endParaRPr lang="en-US" altLang="zh-CN" sz="3200" b="1" dirty="0" smtClean="0">
              <a:solidFill>
                <a:schemeClr val="bg1"/>
              </a:solidFill>
              <a:latin typeface="微软雅黑" pitchFamily="34" charset="-122"/>
              <a:ea typeface="微软雅黑" pitchFamily="34" charset="-122"/>
            </a:endParaRPr>
          </a:p>
          <a:p>
            <a:pPr algn="ctr"/>
            <a:r>
              <a:rPr lang="zh-CN" altLang="en-US" sz="3200" b="1" dirty="0" smtClean="0">
                <a:solidFill>
                  <a:schemeClr val="bg1"/>
                </a:solidFill>
                <a:latin typeface="微软雅黑" pitchFamily="34" charset="-122"/>
                <a:ea typeface="微软雅黑" pitchFamily="34" charset="-122"/>
              </a:rPr>
              <a:t>（</a:t>
            </a:r>
            <a:r>
              <a:rPr lang="zh-CN" altLang="zh-CN" sz="3200" b="1" dirty="0">
                <a:solidFill>
                  <a:schemeClr val="bg1"/>
                </a:solidFill>
                <a:latin typeface="微软雅黑" pitchFamily="34" charset="-122"/>
                <a:ea typeface="微软雅黑" pitchFamily="34" charset="-122"/>
              </a:rPr>
              <a:t>奈达</a:t>
            </a:r>
            <a:r>
              <a:rPr lang="en-US" altLang="zh-CN" sz="3200" b="1" dirty="0">
                <a:solidFill>
                  <a:schemeClr val="bg1"/>
                </a:solidFill>
                <a:latin typeface="微软雅黑" pitchFamily="34" charset="-122"/>
                <a:ea typeface="微软雅黑" pitchFamily="34" charset="-122"/>
              </a:rPr>
              <a:t>®</a:t>
            </a:r>
            <a:r>
              <a:rPr lang="zh-CN" altLang="en-US" sz="3200" b="1" dirty="0" smtClean="0">
                <a:solidFill>
                  <a:schemeClr val="bg1"/>
                </a:solidFill>
                <a:latin typeface="微软雅黑" pitchFamily="34" charset="-122"/>
                <a:ea typeface="微软雅黑" pitchFamily="34" charset="-122"/>
              </a:rPr>
              <a:t>）</a:t>
            </a:r>
            <a:endParaRPr lang="en-US" altLang="zh-CN" sz="3200" b="1" dirty="0" smtClean="0">
              <a:solidFill>
                <a:schemeClr val="bg1"/>
              </a:solidFill>
              <a:latin typeface="微软雅黑" pitchFamily="34" charset="-122"/>
              <a:ea typeface="微软雅黑" pitchFamily="34" charset="-122"/>
            </a:endParaRPr>
          </a:p>
          <a:p>
            <a:pPr algn="ctr"/>
            <a:r>
              <a:rPr lang="zh-CN" altLang="en-US" sz="3200" b="1" dirty="0" smtClean="0">
                <a:solidFill>
                  <a:schemeClr val="bg1"/>
                </a:solidFill>
                <a:latin typeface="微软雅黑" pitchFamily="34" charset="-122"/>
                <a:ea typeface="微软雅黑" pitchFamily="34" charset="-122"/>
              </a:rPr>
              <a:t>企业名称：青岛百洋制药有限公司 </a:t>
            </a:r>
            <a:endParaRPr lang="zh-CN" altLang="en-US" sz="3200" b="1" dirty="0">
              <a:solidFill>
                <a:schemeClr val="bg1"/>
              </a:solidFill>
              <a:latin typeface="微软雅黑" pitchFamily="34" charset="-122"/>
              <a:ea typeface="微软雅黑" pitchFamily="34" charset="-122"/>
            </a:endParaRPr>
          </a:p>
        </p:txBody>
      </p:sp>
      <p:sp>
        <p:nvSpPr>
          <p:cNvPr id="9" name="文本框 8">
            <a:extLst>
              <a:ext uri="{FF2B5EF4-FFF2-40B4-BE49-F238E27FC236}">
                <a16:creationId xmlns:a16="http://schemas.microsoft.com/office/drawing/2014/main" xmlns="" id="{E8BCCDBF-9EDA-8947-8DD2-BFA13DF9779E}"/>
              </a:ext>
            </a:extLst>
          </p:cNvPr>
          <p:cNvSpPr txBox="1"/>
          <p:nvPr/>
        </p:nvSpPr>
        <p:spPr>
          <a:xfrm>
            <a:off x="10315413" y="5973581"/>
            <a:ext cx="1814695" cy="461665"/>
          </a:xfrm>
          <a:prstGeom prst="rect">
            <a:avLst/>
          </a:prstGeom>
          <a:noFill/>
        </p:spPr>
        <p:txBody>
          <a:bodyPr wrap="square" rtlCol="0">
            <a:spAutoFit/>
          </a:bodyPr>
          <a:lstStyle/>
          <a:p>
            <a:r>
              <a:rPr lang="en-US" altLang="zh-CN" sz="2400" dirty="0" smtClean="0">
                <a:solidFill>
                  <a:schemeClr val="bg1"/>
                </a:solidFill>
                <a:latin typeface="黑体" panose="02010609060101010101" pitchFamily="49" charset="-122"/>
                <a:ea typeface="黑体" panose="02010609060101010101" pitchFamily="49" charset="-122"/>
              </a:rPr>
              <a:t>2022.07</a:t>
            </a:r>
            <a:endParaRPr lang="zh-CN" altLang="en-US" sz="2400" dirty="0">
              <a:solidFill>
                <a:schemeClr val="bg1"/>
              </a:solidFill>
              <a:latin typeface="黑体" panose="02010609060101010101" pitchFamily="49" charset="-122"/>
              <a:ea typeface="黑体" panose="02010609060101010101" pitchFamily="49" charset="-122"/>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0439" y="-1"/>
            <a:ext cx="3662986" cy="4885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3810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81084" y="1586753"/>
            <a:ext cx="3139987" cy="840205"/>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smtClean="0">
                <a:solidFill>
                  <a:schemeClr val="tx1"/>
                </a:solidFill>
                <a:latin typeface="微软雅黑" pitchFamily="34" charset="-122"/>
                <a:ea typeface="微软雅黑" pitchFamily="34" charset="-122"/>
              </a:rPr>
              <a:t>01 </a:t>
            </a:r>
            <a:r>
              <a:rPr lang="zh-CN" altLang="en-US" sz="2800" b="1" dirty="0" smtClean="0">
                <a:solidFill>
                  <a:schemeClr val="tx1"/>
                </a:solidFill>
                <a:latin typeface="微软雅黑" pitchFamily="34" charset="-122"/>
                <a:ea typeface="微软雅黑" pitchFamily="34" charset="-122"/>
              </a:rPr>
              <a:t>药品基本信息</a:t>
            </a:r>
            <a:endParaRPr lang="zh-CN" altLang="en-US" sz="2800" b="1" dirty="0">
              <a:solidFill>
                <a:schemeClr val="tx1"/>
              </a:solidFill>
              <a:latin typeface="微软雅黑" pitchFamily="34" charset="-122"/>
              <a:ea typeface="微软雅黑" pitchFamily="34" charset="-122"/>
            </a:endParaRPr>
          </a:p>
        </p:txBody>
      </p:sp>
      <p:sp>
        <p:nvSpPr>
          <p:cNvPr id="9" name="矩形 8"/>
          <p:cNvSpPr/>
          <p:nvPr/>
        </p:nvSpPr>
        <p:spPr>
          <a:xfrm>
            <a:off x="4081084" y="4809565"/>
            <a:ext cx="3139987" cy="840205"/>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smtClean="0">
                <a:solidFill>
                  <a:schemeClr val="tx1"/>
                </a:solidFill>
                <a:latin typeface="微软雅黑" pitchFamily="34" charset="-122"/>
                <a:ea typeface="微软雅黑" pitchFamily="34" charset="-122"/>
              </a:rPr>
              <a:t>05 </a:t>
            </a:r>
            <a:r>
              <a:rPr lang="zh-CN" altLang="en-US" sz="2800" b="1" dirty="0" smtClean="0">
                <a:solidFill>
                  <a:schemeClr val="tx1"/>
                </a:solidFill>
                <a:latin typeface="微软雅黑" pitchFamily="34" charset="-122"/>
                <a:ea typeface="微软雅黑" pitchFamily="34" charset="-122"/>
              </a:rPr>
              <a:t>公平性</a:t>
            </a:r>
            <a:endParaRPr lang="zh-CN" altLang="en-US" sz="2800" b="1" dirty="0">
              <a:solidFill>
                <a:schemeClr val="tx1"/>
              </a:solidFill>
              <a:latin typeface="微软雅黑" pitchFamily="34" charset="-122"/>
              <a:ea typeface="微软雅黑" pitchFamily="34" charset="-122"/>
            </a:endParaRPr>
          </a:p>
        </p:txBody>
      </p:sp>
      <p:sp>
        <p:nvSpPr>
          <p:cNvPr id="11" name="矩形 10"/>
          <p:cNvSpPr/>
          <p:nvPr/>
        </p:nvSpPr>
        <p:spPr>
          <a:xfrm>
            <a:off x="8518614" y="1586752"/>
            <a:ext cx="3139987" cy="840205"/>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smtClean="0">
                <a:solidFill>
                  <a:schemeClr val="tx1"/>
                </a:solidFill>
                <a:latin typeface="微软雅黑" pitchFamily="34" charset="-122"/>
                <a:ea typeface="微软雅黑" pitchFamily="34" charset="-122"/>
              </a:rPr>
              <a:t>02 </a:t>
            </a:r>
            <a:r>
              <a:rPr lang="zh-CN" altLang="en-US" sz="2800" b="1" dirty="0" smtClean="0">
                <a:solidFill>
                  <a:schemeClr val="tx1"/>
                </a:solidFill>
                <a:latin typeface="微软雅黑" pitchFamily="34" charset="-122"/>
                <a:ea typeface="微软雅黑" pitchFamily="34" charset="-122"/>
              </a:rPr>
              <a:t>安全性</a:t>
            </a:r>
            <a:endParaRPr lang="zh-CN" altLang="en-US" sz="2800" b="1" dirty="0">
              <a:solidFill>
                <a:schemeClr val="tx1"/>
              </a:solidFill>
              <a:latin typeface="微软雅黑" pitchFamily="34" charset="-122"/>
              <a:ea typeface="微软雅黑" pitchFamily="34" charset="-122"/>
            </a:endParaRPr>
          </a:p>
        </p:txBody>
      </p:sp>
      <p:sp>
        <p:nvSpPr>
          <p:cNvPr id="12" name="矩形 11"/>
          <p:cNvSpPr/>
          <p:nvPr/>
        </p:nvSpPr>
        <p:spPr>
          <a:xfrm>
            <a:off x="4081084" y="3236257"/>
            <a:ext cx="3139987" cy="840205"/>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smtClean="0">
                <a:solidFill>
                  <a:schemeClr val="tx1"/>
                </a:solidFill>
                <a:latin typeface="微软雅黑" pitchFamily="34" charset="-122"/>
                <a:ea typeface="微软雅黑" pitchFamily="34" charset="-122"/>
              </a:rPr>
              <a:t>03 </a:t>
            </a:r>
            <a:r>
              <a:rPr lang="zh-CN" altLang="en-US" sz="2800" b="1" dirty="0" smtClean="0">
                <a:solidFill>
                  <a:schemeClr val="tx1"/>
                </a:solidFill>
                <a:latin typeface="微软雅黑" pitchFamily="34" charset="-122"/>
                <a:ea typeface="微软雅黑" pitchFamily="34" charset="-122"/>
              </a:rPr>
              <a:t>有效性</a:t>
            </a:r>
            <a:endParaRPr lang="zh-CN" altLang="en-US" sz="2800" b="1" dirty="0">
              <a:solidFill>
                <a:schemeClr val="tx1"/>
              </a:solidFill>
              <a:latin typeface="微软雅黑" pitchFamily="34" charset="-122"/>
              <a:ea typeface="微软雅黑" pitchFamily="34" charset="-122"/>
            </a:endParaRPr>
          </a:p>
        </p:txBody>
      </p:sp>
      <p:sp>
        <p:nvSpPr>
          <p:cNvPr id="13" name="矩形 12"/>
          <p:cNvSpPr/>
          <p:nvPr/>
        </p:nvSpPr>
        <p:spPr>
          <a:xfrm>
            <a:off x="8518614" y="3209045"/>
            <a:ext cx="3139987" cy="840205"/>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smtClean="0">
                <a:solidFill>
                  <a:schemeClr val="tx1"/>
                </a:solidFill>
                <a:latin typeface="微软雅黑" pitchFamily="34" charset="-122"/>
                <a:ea typeface="微软雅黑" pitchFamily="34" charset="-122"/>
              </a:rPr>
              <a:t>04 </a:t>
            </a:r>
            <a:r>
              <a:rPr lang="zh-CN" altLang="en-US" sz="2800" b="1" dirty="0" smtClean="0">
                <a:solidFill>
                  <a:schemeClr val="tx1"/>
                </a:solidFill>
                <a:latin typeface="微软雅黑" pitchFamily="34" charset="-122"/>
                <a:ea typeface="微软雅黑" pitchFamily="34" charset="-122"/>
              </a:rPr>
              <a:t>创新性</a:t>
            </a:r>
            <a:endParaRPr lang="zh-CN" altLang="en-US" sz="2800" b="1" dirty="0">
              <a:solidFill>
                <a:schemeClr val="tx1"/>
              </a:solidFill>
              <a:latin typeface="微软雅黑" pitchFamily="34" charset="-122"/>
              <a:ea typeface="微软雅黑" pitchFamily="34" charset="-122"/>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202" y="1798222"/>
            <a:ext cx="3402106" cy="4537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矩形 14"/>
          <p:cNvSpPr/>
          <p:nvPr/>
        </p:nvSpPr>
        <p:spPr>
          <a:xfrm>
            <a:off x="55209" y="371860"/>
            <a:ext cx="4025874" cy="1190707"/>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4400" b="1" dirty="0" smtClean="0">
                <a:solidFill>
                  <a:schemeClr val="tx1"/>
                </a:solidFill>
                <a:latin typeface="微软雅黑" pitchFamily="34" charset="-122"/>
                <a:ea typeface="微软雅黑" pitchFamily="34" charset="-122"/>
              </a:rPr>
              <a:t>目录</a:t>
            </a:r>
            <a:endParaRPr lang="en-US" altLang="zh-CN" sz="4400" b="1" dirty="0" smtClean="0">
              <a:solidFill>
                <a:schemeClr val="tx1"/>
              </a:solidFill>
              <a:latin typeface="微软雅黑" pitchFamily="34" charset="-122"/>
              <a:ea typeface="微软雅黑" pitchFamily="34" charset="-122"/>
            </a:endParaRPr>
          </a:p>
          <a:p>
            <a:pPr algn="ctr"/>
            <a:r>
              <a:rPr lang="en-US" altLang="zh-CN" sz="3200" b="1" dirty="0" smtClean="0">
                <a:solidFill>
                  <a:schemeClr val="bg1"/>
                </a:solidFill>
                <a:latin typeface="+mj-lt"/>
              </a:rPr>
              <a:t>CONTENTS</a:t>
            </a:r>
            <a:endParaRPr lang="zh-CN" altLang="en-US" sz="3200" b="1" dirty="0">
              <a:solidFill>
                <a:schemeClr val="bg1"/>
              </a:solidFill>
              <a:latin typeface="+mj-lt"/>
            </a:endParaRPr>
          </a:p>
        </p:txBody>
      </p:sp>
    </p:spTree>
    <p:extLst>
      <p:ext uri="{BB962C8B-B14F-4D97-AF65-F5344CB8AC3E}">
        <p14:creationId xmlns:p14="http://schemas.microsoft.com/office/powerpoint/2010/main" val="288796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342901" y="295834"/>
            <a:ext cx="4457700" cy="1290919"/>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latin typeface="微软雅黑" pitchFamily="34" charset="-122"/>
                <a:ea typeface="微软雅黑" pitchFamily="34" charset="-122"/>
              </a:rPr>
              <a:t>01 </a:t>
            </a:r>
            <a:r>
              <a:rPr lang="zh-CN" altLang="en-US" sz="3600" b="1" dirty="0" smtClean="0">
                <a:solidFill>
                  <a:schemeClr val="tx1"/>
                </a:solidFill>
                <a:latin typeface="微软雅黑" pitchFamily="34" charset="-122"/>
                <a:ea typeface="微软雅黑" pitchFamily="34" charset="-122"/>
              </a:rPr>
              <a:t>药品基本信息</a:t>
            </a:r>
            <a:endParaRPr lang="en-US" altLang="zh-CN" sz="3600" b="1" dirty="0" smtClean="0">
              <a:solidFill>
                <a:schemeClr val="tx1"/>
              </a:solidFill>
              <a:latin typeface="微软雅黑" pitchFamily="34" charset="-122"/>
              <a:ea typeface="微软雅黑" pitchFamily="34" charset="-122"/>
            </a:endParaRPr>
          </a:p>
          <a:p>
            <a:pPr algn="ctr"/>
            <a:r>
              <a:rPr lang="en-US" altLang="zh-CN" sz="2400" b="1" dirty="0" smtClean="0">
                <a:solidFill>
                  <a:schemeClr val="bg1"/>
                </a:solidFill>
                <a:latin typeface="微软雅黑" pitchFamily="34" charset="-122"/>
                <a:ea typeface="微软雅黑" pitchFamily="34" charset="-122"/>
              </a:rPr>
              <a:t>       Basic Information</a:t>
            </a:r>
            <a:endParaRPr lang="zh-CN" altLang="en-US" sz="2400" b="1" dirty="0">
              <a:solidFill>
                <a:schemeClr val="bg1"/>
              </a:solidFill>
              <a:latin typeface="微软雅黑" pitchFamily="34" charset="-122"/>
              <a:ea typeface="微软雅黑" pitchFamily="34"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742" y="2596683"/>
            <a:ext cx="30861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63670" y="1855693"/>
            <a:ext cx="6172200" cy="3785652"/>
          </a:xfrm>
          <a:prstGeom prst="rect">
            <a:avLst/>
          </a:prstGeom>
          <a:noFill/>
        </p:spPr>
        <p:txBody>
          <a:bodyPr wrap="square" rtlCol="0">
            <a:spAutoFit/>
          </a:bodyPr>
          <a:lstStyle/>
          <a:p>
            <a:r>
              <a:rPr lang="zh-CN" altLang="en-US" sz="2000" b="1" dirty="0"/>
              <a:t>通用名：</a:t>
            </a:r>
            <a:r>
              <a:rPr lang="zh-CN" altLang="en-US" sz="2000" b="1" dirty="0">
                <a:solidFill>
                  <a:schemeClr val="accent1">
                    <a:lumMod val="75000"/>
                  </a:schemeClr>
                </a:solidFill>
              </a:rPr>
              <a:t>盐酸二甲双胍缓释片</a:t>
            </a:r>
            <a:r>
              <a:rPr lang="en-US" altLang="zh-CN" sz="2000" b="1" dirty="0">
                <a:solidFill>
                  <a:schemeClr val="accent1">
                    <a:lumMod val="75000"/>
                  </a:schemeClr>
                </a:solidFill>
              </a:rPr>
              <a:t>(Ⅲ) </a:t>
            </a:r>
            <a:endParaRPr lang="en-US" altLang="zh-CN" sz="2000" b="1" dirty="0" smtClean="0">
              <a:solidFill>
                <a:schemeClr val="accent1">
                  <a:lumMod val="75000"/>
                </a:schemeClr>
              </a:solidFill>
            </a:endParaRPr>
          </a:p>
          <a:p>
            <a:endParaRPr lang="en-US" altLang="zh-CN" sz="2000" b="1" dirty="0" smtClean="0"/>
          </a:p>
          <a:p>
            <a:r>
              <a:rPr lang="zh-CN" altLang="en-US" sz="2000" b="1" dirty="0" smtClean="0"/>
              <a:t>注册规格：</a:t>
            </a:r>
            <a:r>
              <a:rPr lang="en-US" altLang="zh-CN" sz="2000" b="1" dirty="0" smtClean="0">
                <a:solidFill>
                  <a:schemeClr val="accent1">
                    <a:lumMod val="75000"/>
                  </a:schemeClr>
                </a:solidFill>
                <a:latin typeface="+mj-lt"/>
              </a:rPr>
              <a:t>0.5g, 1.0g</a:t>
            </a:r>
          </a:p>
          <a:p>
            <a:endParaRPr lang="en-US" altLang="zh-CN" sz="2000" b="1" dirty="0" smtClean="0">
              <a:latin typeface="+mj-lt"/>
            </a:endParaRPr>
          </a:p>
          <a:p>
            <a:r>
              <a:rPr lang="zh-CN" altLang="en-US" sz="2000" b="1" dirty="0" smtClean="0">
                <a:latin typeface="+mj-lt"/>
              </a:rPr>
              <a:t>中国大陆首次上市时间：</a:t>
            </a:r>
            <a:r>
              <a:rPr lang="en-US" altLang="zh-CN" sz="2000" b="1" dirty="0" smtClean="0">
                <a:solidFill>
                  <a:schemeClr val="accent1">
                    <a:lumMod val="75000"/>
                  </a:schemeClr>
                </a:solidFill>
                <a:latin typeface="+mj-lt"/>
              </a:rPr>
              <a:t>2020</a:t>
            </a:r>
            <a:r>
              <a:rPr lang="zh-CN" altLang="en-US" sz="2000" b="1" dirty="0" smtClean="0">
                <a:solidFill>
                  <a:schemeClr val="accent1">
                    <a:lumMod val="75000"/>
                  </a:schemeClr>
                </a:solidFill>
                <a:latin typeface="+mj-lt"/>
              </a:rPr>
              <a:t>年</a:t>
            </a:r>
            <a:endParaRPr lang="en-US" altLang="zh-CN" sz="2000" b="1" dirty="0" smtClean="0">
              <a:solidFill>
                <a:schemeClr val="accent1">
                  <a:lumMod val="75000"/>
                </a:schemeClr>
              </a:solidFill>
              <a:latin typeface="+mj-lt"/>
            </a:endParaRPr>
          </a:p>
          <a:p>
            <a:endParaRPr lang="en-US" altLang="zh-CN" sz="2000" b="1" dirty="0" smtClean="0">
              <a:latin typeface="+mj-lt"/>
            </a:endParaRPr>
          </a:p>
          <a:p>
            <a:r>
              <a:rPr lang="zh-CN" altLang="en-US" sz="2000" b="1" dirty="0">
                <a:latin typeface="+mj-lt"/>
              </a:rPr>
              <a:t>目前大陆</a:t>
            </a:r>
            <a:r>
              <a:rPr lang="zh-CN" altLang="en-US" sz="2000" b="1" dirty="0" smtClean="0">
                <a:latin typeface="+mj-lt"/>
              </a:rPr>
              <a:t>地区同通用名药品的上市情况：</a:t>
            </a:r>
            <a:r>
              <a:rPr lang="zh-CN" altLang="en-US" sz="2000" b="1" dirty="0" smtClean="0">
                <a:solidFill>
                  <a:schemeClr val="accent1">
                    <a:lumMod val="75000"/>
                  </a:schemeClr>
                </a:solidFill>
                <a:latin typeface="+mj-lt"/>
              </a:rPr>
              <a:t>共</a:t>
            </a:r>
            <a:r>
              <a:rPr lang="en-US" altLang="zh-CN" sz="2000" b="1" dirty="0" smtClean="0">
                <a:solidFill>
                  <a:schemeClr val="accent1">
                    <a:lumMod val="75000"/>
                  </a:schemeClr>
                </a:solidFill>
                <a:latin typeface="+mj-lt"/>
              </a:rPr>
              <a:t>1</a:t>
            </a:r>
            <a:r>
              <a:rPr lang="zh-CN" altLang="en-US" sz="2000" b="1" dirty="0" smtClean="0">
                <a:solidFill>
                  <a:schemeClr val="accent1">
                    <a:lumMod val="75000"/>
                  </a:schemeClr>
                </a:solidFill>
                <a:latin typeface="+mj-lt"/>
              </a:rPr>
              <a:t>家</a:t>
            </a:r>
            <a:endParaRPr lang="en-US" altLang="zh-CN" sz="2000" b="1" dirty="0" smtClean="0">
              <a:solidFill>
                <a:schemeClr val="accent1">
                  <a:lumMod val="75000"/>
                </a:schemeClr>
              </a:solidFill>
              <a:latin typeface="+mj-lt"/>
            </a:endParaRPr>
          </a:p>
          <a:p>
            <a:endParaRPr lang="en-US" altLang="zh-CN" sz="2000" b="1" dirty="0" smtClean="0">
              <a:latin typeface="+mj-lt"/>
            </a:endParaRPr>
          </a:p>
          <a:p>
            <a:r>
              <a:rPr lang="zh-CN" altLang="en-US" sz="2000" b="1" dirty="0" smtClean="0">
                <a:latin typeface="+mj-lt"/>
              </a:rPr>
              <a:t>全球首个上市国家</a:t>
            </a:r>
            <a:r>
              <a:rPr lang="en-US" altLang="zh-CN" sz="2000" b="1" dirty="0" smtClean="0">
                <a:latin typeface="+mj-lt"/>
              </a:rPr>
              <a:t>/</a:t>
            </a:r>
            <a:r>
              <a:rPr lang="zh-CN" altLang="en-US" sz="2000" b="1" dirty="0" smtClean="0">
                <a:latin typeface="+mj-lt"/>
              </a:rPr>
              <a:t>地区及上市时间：</a:t>
            </a:r>
            <a:r>
              <a:rPr lang="en-US" altLang="zh-CN" sz="2000" b="1" dirty="0" smtClean="0">
                <a:solidFill>
                  <a:schemeClr val="accent1">
                    <a:lumMod val="75000"/>
                  </a:schemeClr>
                </a:solidFill>
                <a:latin typeface="+mj-lt"/>
              </a:rPr>
              <a:t>2020</a:t>
            </a:r>
            <a:r>
              <a:rPr lang="zh-CN" altLang="en-US" sz="2000" b="1" dirty="0" smtClean="0">
                <a:solidFill>
                  <a:schemeClr val="accent1">
                    <a:lumMod val="75000"/>
                  </a:schemeClr>
                </a:solidFill>
                <a:latin typeface="+mj-lt"/>
              </a:rPr>
              <a:t>年， 中国</a:t>
            </a:r>
            <a:endParaRPr lang="en-US" altLang="zh-CN" sz="2000" b="1" dirty="0" smtClean="0">
              <a:solidFill>
                <a:schemeClr val="accent1">
                  <a:lumMod val="75000"/>
                </a:schemeClr>
              </a:solidFill>
              <a:latin typeface="+mj-lt"/>
            </a:endParaRPr>
          </a:p>
          <a:p>
            <a:endParaRPr lang="en-US" altLang="zh-CN" sz="2000" b="1" dirty="0" smtClean="0">
              <a:latin typeface="+mj-lt"/>
            </a:endParaRPr>
          </a:p>
          <a:p>
            <a:r>
              <a:rPr lang="zh-CN" altLang="en-US" sz="2000" b="1" dirty="0" smtClean="0">
                <a:latin typeface="+mj-lt"/>
              </a:rPr>
              <a:t>是否为</a:t>
            </a:r>
            <a:r>
              <a:rPr lang="en-US" altLang="zh-CN" sz="2000" b="1" dirty="0" smtClean="0">
                <a:latin typeface="+mj-lt"/>
              </a:rPr>
              <a:t>OTC</a:t>
            </a:r>
            <a:r>
              <a:rPr lang="zh-CN" altLang="en-US" sz="2000" b="1" dirty="0" smtClean="0">
                <a:latin typeface="+mj-lt"/>
              </a:rPr>
              <a:t>药品：</a:t>
            </a:r>
            <a:r>
              <a:rPr lang="zh-CN" altLang="en-US" sz="2000" b="1" dirty="0" smtClean="0">
                <a:solidFill>
                  <a:schemeClr val="accent1">
                    <a:lumMod val="75000"/>
                  </a:schemeClr>
                </a:solidFill>
                <a:latin typeface="+mj-lt"/>
              </a:rPr>
              <a:t>否</a:t>
            </a:r>
            <a:endParaRPr lang="en-US" altLang="zh-CN" sz="2000" b="1" dirty="0" smtClean="0">
              <a:solidFill>
                <a:schemeClr val="accent1">
                  <a:lumMod val="75000"/>
                </a:schemeClr>
              </a:solidFill>
              <a:latin typeface="+mj-lt"/>
            </a:endParaRPr>
          </a:p>
          <a:p>
            <a:endParaRPr lang="en-US" altLang="zh-CN" sz="2000" b="1" dirty="0" smtClean="0">
              <a:latin typeface="+mj-lt"/>
            </a:endParaRPr>
          </a:p>
        </p:txBody>
      </p:sp>
    </p:spTree>
    <p:extLst>
      <p:ext uri="{BB962C8B-B14F-4D97-AF65-F5344CB8AC3E}">
        <p14:creationId xmlns:p14="http://schemas.microsoft.com/office/powerpoint/2010/main" val="288796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74812" y="282388"/>
            <a:ext cx="3980330" cy="10757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latin typeface="微软雅黑" pitchFamily="34" charset="-122"/>
                <a:ea typeface="微软雅黑" pitchFamily="34" charset="-122"/>
              </a:rPr>
              <a:t>01 </a:t>
            </a:r>
            <a:r>
              <a:rPr lang="zh-CN" altLang="en-US" sz="3600" b="1" dirty="0" smtClean="0">
                <a:solidFill>
                  <a:schemeClr val="tx1"/>
                </a:solidFill>
                <a:latin typeface="微软雅黑" pitchFamily="34" charset="-122"/>
                <a:ea typeface="微软雅黑" pitchFamily="34" charset="-122"/>
              </a:rPr>
              <a:t>药品基本信息</a:t>
            </a:r>
            <a:endParaRPr lang="zh-CN" altLang="en-US" sz="3600" b="1" dirty="0">
              <a:solidFill>
                <a:schemeClr val="tx1"/>
              </a:solidFill>
              <a:latin typeface="微软雅黑" pitchFamily="34" charset="-122"/>
              <a:ea typeface="微软雅黑" pitchFamily="34" charset="-122"/>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844" y="1961303"/>
            <a:ext cx="973687" cy="63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844" y="5008534"/>
            <a:ext cx="913685" cy="59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844" y="3414844"/>
            <a:ext cx="944551" cy="616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90165" y="1643477"/>
            <a:ext cx="10373161" cy="5078313"/>
          </a:xfrm>
          <a:prstGeom prst="rect">
            <a:avLst/>
          </a:prstGeom>
          <a:noFill/>
        </p:spPr>
        <p:txBody>
          <a:bodyPr wrap="none" rtlCol="0">
            <a:spAutoFit/>
          </a:bodyPr>
          <a:lstStyle/>
          <a:p>
            <a:r>
              <a:rPr lang="zh-CN" altLang="en-US" b="1" u="sng" dirty="0" smtClean="0"/>
              <a:t>适应症</a:t>
            </a:r>
            <a:endParaRPr lang="en-US" altLang="zh-CN" b="1" u="sng" dirty="0" smtClean="0"/>
          </a:p>
          <a:p>
            <a:endParaRPr lang="en-US" altLang="zh-CN" b="1" u="sng" dirty="0"/>
          </a:p>
          <a:p>
            <a:r>
              <a:rPr lang="zh-CN" altLang="zh-CN" dirty="0"/>
              <a:t>本品用于单纯饮食控制及体育锻炼治疗无效的成人</a:t>
            </a:r>
            <a:r>
              <a:rPr lang="en-US" altLang="zh-CN" dirty="0"/>
              <a:t>2</a:t>
            </a:r>
            <a:r>
              <a:rPr lang="zh-CN" altLang="zh-CN" dirty="0"/>
              <a:t>型糖尿病，可以单药治疗，也可以与磺脲类</a:t>
            </a:r>
            <a:r>
              <a:rPr lang="zh-CN" altLang="zh-CN" dirty="0" smtClean="0"/>
              <a:t>药物</a:t>
            </a:r>
            <a:endParaRPr lang="en-US" altLang="zh-CN" dirty="0" smtClean="0"/>
          </a:p>
          <a:p>
            <a:r>
              <a:rPr lang="zh-CN" altLang="zh-CN" dirty="0" smtClean="0"/>
              <a:t>或</a:t>
            </a:r>
            <a:r>
              <a:rPr lang="zh-CN" altLang="zh-CN" dirty="0"/>
              <a:t>胰岛素联合。</a:t>
            </a:r>
          </a:p>
          <a:p>
            <a:endParaRPr lang="en-US" altLang="zh-CN" b="1" u="sng" dirty="0" smtClean="0"/>
          </a:p>
          <a:p>
            <a:r>
              <a:rPr lang="zh-CN" altLang="en-US" b="1" u="sng" dirty="0"/>
              <a:t>疾病基本</a:t>
            </a:r>
            <a:r>
              <a:rPr lang="zh-CN" altLang="en-US" b="1" u="sng" dirty="0" smtClean="0"/>
              <a:t>情况</a:t>
            </a:r>
            <a:endParaRPr lang="en-US" altLang="zh-CN" b="1" u="sng" dirty="0" smtClean="0"/>
          </a:p>
          <a:p>
            <a:endParaRPr lang="en-US" altLang="zh-CN" b="1" u="sng" dirty="0"/>
          </a:p>
          <a:p>
            <a:r>
              <a:rPr lang="en-US" altLang="zh-CN" dirty="0" smtClean="0">
                <a:latin typeface="+mj-lt"/>
              </a:rPr>
              <a:t>2</a:t>
            </a:r>
            <a:r>
              <a:rPr lang="zh-CN" altLang="en-US" dirty="0">
                <a:latin typeface="+mj-lt"/>
              </a:rPr>
              <a:t>型糖尿病是最常见的糖尿病类型，由于多发于成年， 又称成人发病型糖尿病。 该病由多种病因</a:t>
            </a:r>
            <a:r>
              <a:rPr lang="zh-CN" altLang="en-US" dirty="0" smtClean="0">
                <a:latin typeface="+mj-lt"/>
              </a:rPr>
              <a:t>导致</a:t>
            </a:r>
            <a:endParaRPr lang="en-US" altLang="zh-CN" dirty="0" smtClean="0">
              <a:latin typeface="+mj-lt"/>
            </a:endParaRPr>
          </a:p>
          <a:p>
            <a:r>
              <a:rPr lang="zh-CN" altLang="en-US" dirty="0" smtClean="0">
                <a:latin typeface="+mj-lt"/>
              </a:rPr>
              <a:t>体内胰岛素分泌不足或者胰岛素抵抗导致血糖水平升高，可表现为多尿、多饮、多食、消瘦或体重减</a:t>
            </a:r>
            <a:endParaRPr lang="en-US" altLang="zh-CN" dirty="0" smtClean="0">
              <a:latin typeface="+mj-lt"/>
            </a:endParaRPr>
          </a:p>
          <a:p>
            <a:r>
              <a:rPr lang="zh-CN" altLang="en-US" dirty="0" smtClean="0">
                <a:latin typeface="+mj-lt"/>
              </a:rPr>
              <a:t>轻。我国</a:t>
            </a:r>
            <a:r>
              <a:rPr lang="en-US" altLang="zh-CN" dirty="0" smtClean="0">
                <a:latin typeface="+mj-lt"/>
              </a:rPr>
              <a:t>18</a:t>
            </a:r>
            <a:r>
              <a:rPr lang="zh-CN" altLang="en-US" dirty="0" smtClean="0">
                <a:latin typeface="+mj-lt"/>
              </a:rPr>
              <a:t>岁以上成年人，</a:t>
            </a:r>
            <a:r>
              <a:rPr lang="en-US" altLang="zh-CN" b="1" dirty="0">
                <a:latin typeface="+mj-lt"/>
              </a:rPr>
              <a:t> </a:t>
            </a:r>
            <a:r>
              <a:rPr lang="en-US" altLang="zh-CN" dirty="0">
                <a:latin typeface="+mj-lt"/>
              </a:rPr>
              <a:t>2</a:t>
            </a:r>
            <a:r>
              <a:rPr lang="zh-CN" altLang="en-US" dirty="0"/>
              <a:t>型</a:t>
            </a:r>
            <a:r>
              <a:rPr lang="zh-CN" altLang="en-US" dirty="0" smtClean="0"/>
              <a:t>糖尿病的发病率占</a:t>
            </a:r>
            <a:r>
              <a:rPr lang="en-US" altLang="zh-CN" dirty="0" smtClean="0">
                <a:latin typeface="+mj-lt"/>
              </a:rPr>
              <a:t>10.4%</a:t>
            </a:r>
            <a:r>
              <a:rPr lang="zh-CN" altLang="en-US" dirty="0" smtClean="0">
                <a:latin typeface="+mj-lt"/>
              </a:rPr>
              <a:t>，</a:t>
            </a:r>
            <a:r>
              <a:rPr lang="en-US" altLang="zh-CN" dirty="0" smtClean="0">
                <a:latin typeface="+mj-lt"/>
              </a:rPr>
              <a:t>60</a:t>
            </a:r>
            <a:r>
              <a:rPr lang="zh-CN" altLang="en-US" dirty="0" smtClean="0">
                <a:latin typeface="+mj-lt"/>
              </a:rPr>
              <a:t>岁以上的老年人患病率高达</a:t>
            </a:r>
            <a:r>
              <a:rPr lang="en-US" altLang="zh-CN" dirty="0" smtClean="0">
                <a:latin typeface="+mj-lt"/>
              </a:rPr>
              <a:t>20%</a:t>
            </a:r>
            <a:r>
              <a:rPr lang="zh-CN" altLang="en-US" dirty="0" smtClean="0">
                <a:latin typeface="+mj-lt"/>
              </a:rPr>
              <a:t>。</a:t>
            </a:r>
            <a:endParaRPr lang="en-US" altLang="zh-CN" dirty="0" smtClean="0">
              <a:latin typeface="+mj-lt"/>
            </a:endParaRPr>
          </a:p>
          <a:p>
            <a:endParaRPr lang="en-US" altLang="zh-CN" dirty="0">
              <a:latin typeface="+mj-lt"/>
            </a:endParaRPr>
          </a:p>
          <a:p>
            <a:r>
              <a:rPr lang="zh-CN" altLang="en-US" b="1" u="sng" dirty="0" smtClean="0">
                <a:latin typeface="+mj-lt"/>
              </a:rPr>
              <a:t>用法用量</a:t>
            </a:r>
            <a:endParaRPr lang="en-US" altLang="zh-CN" b="1" u="sng" dirty="0" smtClean="0">
              <a:latin typeface="+mj-lt"/>
            </a:endParaRPr>
          </a:p>
          <a:p>
            <a:r>
              <a:rPr lang="zh-CN" altLang="zh-CN" dirty="0"/>
              <a:t>必须整片吞服，不得碾碎或咀嚼后服用。</a:t>
            </a:r>
          </a:p>
          <a:p>
            <a:r>
              <a:rPr lang="en-US" altLang="zh-CN" dirty="0"/>
              <a:t>2</a:t>
            </a:r>
            <a:r>
              <a:rPr lang="zh-CN" altLang="zh-CN" dirty="0"/>
              <a:t>型糖尿病使用本品治疗高血糖时没有固定的剂量。在不超过最大推荐日剂量</a:t>
            </a:r>
            <a:r>
              <a:rPr lang="en-US" altLang="zh-CN" dirty="0"/>
              <a:t>2500 mg</a:t>
            </a:r>
            <a:r>
              <a:rPr lang="zh-CN" altLang="zh-CN" dirty="0"/>
              <a:t>的情况下，</a:t>
            </a:r>
            <a:r>
              <a:rPr lang="zh-CN" altLang="zh-CN" dirty="0" smtClean="0"/>
              <a:t>根据</a:t>
            </a:r>
            <a:endParaRPr lang="en-US" altLang="zh-CN" dirty="0" smtClean="0"/>
          </a:p>
          <a:p>
            <a:r>
              <a:rPr lang="zh-CN" altLang="zh-CN" dirty="0" smtClean="0"/>
              <a:t>疗效</a:t>
            </a:r>
            <a:r>
              <a:rPr lang="zh-CN" altLang="zh-CN" dirty="0"/>
              <a:t>和耐受个体化调整剂量</a:t>
            </a:r>
            <a:r>
              <a:rPr lang="zh-CN" altLang="zh-CN" dirty="0" smtClean="0"/>
              <a:t>。本</a:t>
            </a:r>
            <a:r>
              <a:rPr lang="zh-CN" altLang="zh-CN" dirty="0"/>
              <a:t>品通常随晚餐单次服药。为了减少胃肠道并发症的发生，也为了</a:t>
            </a:r>
            <a:r>
              <a:rPr lang="zh-CN" altLang="zh-CN" dirty="0" smtClean="0"/>
              <a:t>使用</a:t>
            </a:r>
            <a:endParaRPr lang="en-US" altLang="zh-CN" dirty="0" smtClean="0"/>
          </a:p>
          <a:p>
            <a:r>
              <a:rPr lang="zh-CN" altLang="zh-CN" dirty="0" smtClean="0"/>
              <a:t>最小</a:t>
            </a:r>
            <a:r>
              <a:rPr lang="zh-CN" altLang="zh-CN" dirty="0"/>
              <a:t>剂量的药物使患者的血糖足以控制，应从小剂量开始服用，逐渐增加剂量。 </a:t>
            </a:r>
          </a:p>
          <a:p>
            <a:endParaRPr lang="en-US" altLang="zh-CN" dirty="0">
              <a:latin typeface="+mj-lt"/>
            </a:endParaRPr>
          </a:p>
          <a:p>
            <a:endParaRPr lang="zh-CN" altLang="en-US" dirty="0"/>
          </a:p>
        </p:txBody>
      </p:sp>
    </p:spTree>
    <p:extLst>
      <p:ext uri="{BB962C8B-B14F-4D97-AF65-F5344CB8AC3E}">
        <p14:creationId xmlns:p14="http://schemas.microsoft.com/office/powerpoint/2010/main" val="288796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194983" y="295834"/>
            <a:ext cx="4309781" cy="130436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latin typeface="微软雅黑" pitchFamily="34" charset="-122"/>
                <a:ea typeface="微软雅黑" pitchFamily="34" charset="-122"/>
              </a:rPr>
              <a:t>02 </a:t>
            </a:r>
            <a:r>
              <a:rPr lang="zh-CN" altLang="en-US" sz="3600" b="1" dirty="0" smtClean="0">
                <a:solidFill>
                  <a:schemeClr val="tx1"/>
                </a:solidFill>
                <a:latin typeface="微软雅黑" pitchFamily="34" charset="-122"/>
                <a:ea typeface="微软雅黑" pitchFamily="34" charset="-122"/>
              </a:rPr>
              <a:t>安全性</a:t>
            </a:r>
            <a:endParaRPr lang="en-US" altLang="zh-CN" sz="3600" b="1" dirty="0" smtClean="0">
              <a:solidFill>
                <a:schemeClr val="tx1"/>
              </a:solidFill>
              <a:latin typeface="微软雅黑" pitchFamily="34" charset="-122"/>
              <a:ea typeface="微软雅黑" pitchFamily="34" charset="-122"/>
            </a:endParaRPr>
          </a:p>
          <a:p>
            <a:pPr algn="ctr"/>
            <a:r>
              <a:rPr lang="en-US" altLang="zh-CN" sz="2400" b="1" dirty="0" smtClean="0">
                <a:solidFill>
                  <a:schemeClr val="bg1"/>
                </a:solidFill>
                <a:latin typeface="微软雅黑" pitchFamily="34" charset="-122"/>
                <a:ea typeface="微软雅黑" pitchFamily="34" charset="-122"/>
              </a:rPr>
              <a:t>      Security</a:t>
            </a:r>
            <a:endParaRPr lang="zh-CN" altLang="en-US" sz="2400" b="1" dirty="0">
              <a:solidFill>
                <a:schemeClr val="bg1"/>
              </a:solidFill>
              <a:latin typeface="微软雅黑" pitchFamily="34" charset="-122"/>
              <a:ea typeface="微软雅黑" pitchFamily="34" charset="-122"/>
            </a:endParaRPr>
          </a:p>
        </p:txBody>
      </p:sp>
      <p:sp>
        <p:nvSpPr>
          <p:cNvPr id="5" name="TextBox 4"/>
          <p:cNvSpPr txBox="1"/>
          <p:nvPr/>
        </p:nvSpPr>
        <p:spPr>
          <a:xfrm>
            <a:off x="3200399" y="2675965"/>
            <a:ext cx="8991601" cy="1846659"/>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不良反应情况</a:t>
            </a:r>
            <a:r>
              <a:rPr lang="zh-CN" altLang="zh-CN" sz="2400" dirty="0" smtClean="0">
                <a:latin typeface="微软雅黑" pitchFamily="34" charset="-122"/>
                <a:ea typeface="微软雅黑" pitchFamily="34" charset="-122"/>
              </a:rPr>
              <a:t>：</a:t>
            </a:r>
            <a:r>
              <a:rPr lang="zh-CN" altLang="zh-CN" sz="2400" dirty="0">
                <a:latin typeface="微软雅黑" pitchFamily="34" charset="-122"/>
                <a:ea typeface="微软雅黑" pitchFamily="34" charset="-122"/>
              </a:rPr>
              <a:t>初始治疗时，最常见的不良反应有恶心、呕吐、腹泻、腹痛和食欲不振，大多数患者通常可以自行缓解</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r>
              <a:rPr lang="zh-CN" altLang="en-US" sz="2400" dirty="0" smtClean="0">
                <a:latin typeface="微软雅黑" pitchFamily="34" charset="-122"/>
                <a:ea typeface="微软雅黑" pitchFamily="34" charset="-122"/>
              </a:rPr>
              <a:t>安全性方面的优势：用药方便，减少不良反应的发生率。</a:t>
            </a:r>
            <a:endParaRPr lang="zh-CN" altLang="zh-CN" sz="2400" dirty="0">
              <a:latin typeface="微软雅黑" pitchFamily="34" charset="-122"/>
              <a:ea typeface="微软雅黑" pitchFamily="34" charset="-122"/>
            </a:endParaRPr>
          </a:p>
          <a:p>
            <a:endParaRPr lang="zh-CN" altLang="en-US" dirty="0"/>
          </a:p>
        </p:txBody>
      </p:sp>
    </p:spTree>
    <p:extLst>
      <p:ext uri="{BB962C8B-B14F-4D97-AF65-F5344CB8AC3E}">
        <p14:creationId xmlns:p14="http://schemas.microsoft.com/office/powerpoint/2010/main" val="288796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342901" y="295834"/>
            <a:ext cx="4309781" cy="130436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latin typeface="微软雅黑" pitchFamily="34" charset="-122"/>
                <a:ea typeface="微软雅黑" pitchFamily="34" charset="-122"/>
              </a:rPr>
              <a:t>03 </a:t>
            </a:r>
            <a:r>
              <a:rPr lang="zh-CN" altLang="en-US" sz="3600" b="1" dirty="0">
                <a:solidFill>
                  <a:schemeClr val="tx1"/>
                </a:solidFill>
                <a:latin typeface="微软雅黑" pitchFamily="34" charset="-122"/>
                <a:ea typeface="微软雅黑" pitchFamily="34" charset="-122"/>
              </a:rPr>
              <a:t>有效</a:t>
            </a:r>
            <a:r>
              <a:rPr lang="zh-CN" altLang="en-US" sz="3600" b="1" dirty="0" smtClean="0">
                <a:solidFill>
                  <a:schemeClr val="tx1"/>
                </a:solidFill>
                <a:latin typeface="微软雅黑" pitchFamily="34" charset="-122"/>
                <a:ea typeface="微软雅黑" pitchFamily="34" charset="-122"/>
              </a:rPr>
              <a:t>性</a:t>
            </a:r>
            <a:endParaRPr lang="en-US" altLang="zh-CN" sz="3600" b="1" dirty="0" smtClean="0">
              <a:solidFill>
                <a:schemeClr val="tx1"/>
              </a:solidFill>
              <a:latin typeface="微软雅黑" pitchFamily="34" charset="-122"/>
              <a:ea typeface="微软雅黑" pitchFamily="34" charset="-122"/>
            </a:endParaRPr>
          </a:p>
          <a:p>
            <a:pPr algn="ctr"/>
            <a:r>
              <a:rPr lang="en-US" altLang="zh-CN" sz="2400" b="1" dirty="0" smtClean="0">
                <a:solidFill>
                  <a:schemeClr val="bg1"/>
                </a:solidFill>
                <a:latin typeface="微软雅黑" pitchFamily="34" charset="-122"/>
                <a:ea typeface="微软雅黑" pitchFamily="34" charset="-122"/>
              </a:rPr>
              <a:t>     Validity</a:t>
            </a:r>
            <a:endParaRPr lang="zh-CN" altLang="en-US" sz="2400" b="1" dirty="0">
              <a:solidFill>
                <a:schemeClr val="bg1"/>
              </a:solidFill>
              <a:latin typeface="微软雅黑" pitchFamily="34" charset="-122"/>
              <a:ea typeface="微软雅黑" pitchFamily="34" charset="-122"/>
            </a:endParaRPr>
          </a:p>
        </p:txBody>
      </p:sp>
      <p:sp>
        <p:nvSpPr>
          <p:cNvPr id="5" name="TextBox 4"/>
          <p:cNvSpPr txBox="1"/>
          <p:nvPr/>
        </p:nvSpPr>
        <p:spPr>
          <a:xfrm>
            <a:off x="471462" y="1600199"/>
            <a:ext cx="11855681" cy="5016758"/>
          </a:xfrm>
          <a:prstGeom prst="rect">
            <a:avLst/>
          </a:prstGeom>
          <a:noFill/>
        </p:spPr>
        <p:txBody>
          <a:bodyPr wrap="none" rtlCol="0">
            <a:spAutoFit/>
          </a:bodyPr>
          <a:lstStyle/>
          <a:p>
            <a:r>
              <a:rPr lang="zh-CN" altLang="en-US" sz="2000" b="1" dirty="0" smtClean="0">
                <a:latin typeface="微软雅黑" pitchFamily="34" charset="-122"/>
                <a:ea typeface="微软雅黑" pitchFamily="34" charset="-122"/>
              </a:rPr>
              <a:t>与对照药品疗效方面优势： </a:t>
            </a:r>
            <a:r>
              <a:rPr lang="zh-CN" altLang="en-US" sz="2000" dirty="0" smtClean="0">
                <a:latin typeface="微软雅黑" pitchFamily="34" charset="-122"/>
                <a:ea typeface="微软雅黑" pitchFamily="34" charset="-122"/>
              </a:rPr>
              <a:t>与原研药治疗等效</a:t>
            </a:r>
            <a:endParaRPr lang="en-US" altLang="zh-CN" sz="2000" dirty="0" smtClean="0">
              <a:latin typeface="微软雅黑" pitchFamily="34" charset="-122"/>
              <a:ea typeface="微软雅黑" pitchFamily="34" charset="-122"/>
            </a:endParaRPr>
          </a:p>
          <a:p>
            <a:endParaRPr lang="en-US" altLang="zh-CN" sz="2000" dirty="0">
              <a:latin typeface="微软雅黑" pitchFamily="34" charset="-122"/>
              <a:ea typeface="微软雅黑" pitchFamily="34" charset="-122"/>
            </a:endParaRPr>
          </a:p>
          <a:p>
            <a:r>
              <a:rPr lang="zh-CN" altLang="en-US" sz="2000" b="1" dirty="0" smtClean="0">
                <a:latin typeface="微软雅黑" pitchFamily="34" charset="-122"/>
                <a:ea typeface="微软雅黑" pitchFamily="34" charset="-122"/>
              </a:rPr>
              <a:t>临床指南</a:t>
            </a:r>
            <a:r>
              <a:rPr lang="en-US" altLang="zh-CN"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诊疗规范推荐：</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中国</a:t>
            </a:r>
            <a:r>
              <a:rPr lang="en-US" altLang="zh-CN" sz="2000" dirty="0">
                <a:latin typeface="微软雅黑" pitchFamily="34" charset="-122"/>
                <a:ea typeface="微软雅黑" pitchFamily="34" charset="-122"/>
              </a:rPr>
              <a:t>2</a:t>
            </a:r>
            <a:r>
              <a:rPr lang="zh-CN" altLang="en-US" sz="2000" dirty="0">
                <a:latin typeface="微软雅黑" pitchFamily="34" charset="-122"/>
                <a:ea typeface="微软雅黑" pitchFamily="34" charset="-122"/>
              </a:rPr>
              <a:t>型糖尿病防治指南（</a:t>
            </a:r>
            <a:r>
              <a:rPr lang="en-US" altLang="zh-CN" sz="2000" dirty="0">
                <a:latin typeface="微软雅黑" pitchFamily="34" charset="-122"/>
                <a:ea typeface="微软雅黑" pitchFamily="34" charset="-122"/>
              </a:rPr>
              <a:t>2020</a:t>
            </a:r>
            <a:r>
              <a:rPr lang="zh-CN" altLang="en-US" sz="2000" dirty="0">
                <a:latin typeface="微软雅黑" pitchFamily="34" charset="-122"/>
                <a:ea typeface="微软雅黑" pitchFamily="34" charset="-122"/>
              </a:rPr>
              <a:t>年版）</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推荐使用盐酸二甲双胍治疗</a:t>
            </a:r>
            <a:r>
              <a:rPr lang="en-US" altLang="zh-CN" sz="2000" dirty="0">
                <a:latin typeface="微软雅黑" pitchFamily="34" charset="-122"/>
                <a:ea typeface="微软雅黑" pitchFamily="34" charset="-122"/>
              </a:rPr>
              <a:t>2</a:t>
            </a:r>
            <a:r>
              <a:rPr lang="zh-CN" altLang="en-US" sz="2000" dirty="0">
                <a:latin typeface="微软雅黑" pitchFamily="34" charset="-122"/>
                <a:ea typeface="微软雅黑" pitchFamily="34" charset="-122"/>
              </a:rPr>
              <a:t>型</a:t>
            </a:r>
            <a:r>
              <a:rPr lang="zh-CN" altLang="en-US" sz="2000" dirty="0" smtClean="0">
                <a:latin typeface="微软雅黑" pitchFamily="34" charset="-122"/>
                <a:ea typeface="微软雅黑" pitchFamily="34" charset="-122"/>
              </a:rPr>
              <a:t>糖</a:t>
            </a:r>
            <a:endParaRPr lang="en-US" altLang="zh-CN" sz="2000" dirty="0" smtClean="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尿</a:t>
            </a:r>
            <a:r>
              <a:rPr lang="zh-CN" altLang="en-US" sz="2000" dirty="0">
                <a:latin typeface="微软雅黑" pitchFamily="34" charset="-122"/>
                <a:ea typeface="微软雅黑" pitchFamily="34" charset="-122"/>
              </a:rPr>
              <a:t>病：推荐生活方式管理和二甲双胍作为</a:t>
            </a:r>
            <a:r>
              <a:rPr lang="en-US" altLang="zh-CN" sz="2000" dirty="0">
                <a:latin typeface="微软雅黑" pitchFamily="34" charset="-122"/>
                <a:ea typeface="微软雅黑" pitchFamily="34" charset="-122"/>
              </a:rPr>
              <a:t>T2DM</a:t>
            </a:r>
            <a:r>
              <a:rPr lang="zh-CN" altLang="en-US" sz="2000" dirty="0">
                <a:latin typeface="微软雅黑" pitchFamily="34" charset="-122"/>
                <a:ea typeface="微软雅黑" pitchFamily="34" charset="-122"/>
              </a:rPr>
              <a:t>患者高血糖的一线治疗。若无禁忌证，二甲双胍应</a:t>
            </a:r>
            <a:r>
              <a:rPr lang="zh-CN" altLang="en-US" sz="2000" dirty="0" smtClean="0">
                <a:latin typeface="微软雅黑" pitchFamily="34" charset="-122"/>
                <a:ea typeface="微软雅黑" pitchFamily="34" charset="-122"/>
              </a:rPr>
              <a:t>一直</a:t>
            </a:r>
            <a:endParaRPr lang="en-US" altLang="zh-CN" sz="2000" dirty="0" smtClean="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保留</a:t>
            </a:r>
            <a:r>
              <a:rPr lang="zh-CN" altLang="en-US" sz="2000" dirty="0">
                <a:latin typeface="微软雅黑" pitchFamily="34" charset="-122"/>
                <a:ea typeface="微软雅黑" pitchFamily="34" charset="-122"/>
              </a:rPr>
              <a:t>在糖尿病的治疗方案中。</a:t>
            </a:r>
          </a:p>
          <a:p>
            <a:r>
              <a:rPr lang="zh-CN" altLang="en-US" sz="2000" dirty="0">
                <a:latin typeface="微软雅黑" pitchFamily="34" charset="-122"/>
                <a:ea typeface="微软雅黑" pitchFamily="34" charset="-122"/>
              </a:rPr>
              <a:t>青岛百洋制药有限公司生产的盐酸二甲双胍缓释片主要成分为盐酸二甲双胍，适应症为单纯饮食控制</a:t>
            </a:r>
            <a:r>
              <a:rPr lang="zh-CN" altLang="en-US" sz="2000" dirty="0" smtClean="0">
                <a:latin typeface="微软雅黑" pitchFamily="34" charset="-122"/>
                <a:ea typeface="微软雅黑" pitchFamily="34" charset="-122"/>
              </a:rPr>
              <a:t>及</a:t>
            </a:r>
            <a:endParaRPr lang="en-US" altLang="zh-CN" sz="2000" dirty="0" smtClean="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体育</a:t>
            </a:r>
            <a:r>
              <a:rPr lang="zh-CN" altLang="en-US" sz="2000" dirty="0">
                <a:latin typeface="微软雅黑" pitchFamily="34" charset="-122"/>
                <a:ea typeface="微软雅黑" pitchFamily="34" charset="-122"/>
              </a:rPr>
              <a:t>锻炼治疗无效的成人</a:t>
            </a:r>
            <a:r>
              <a:rPr lang="en-US" altLang="zh-CN" sz="2000" dirty="0">
                <a:latin typeface="微软雅黑" pitchFamily="34" charset="-122"/>
                <a:ea typeface="微软雅黑" pitchFamily="34" charset="-122"/>
              </a:rPr>
              <a:t>2</a:t>
            </a:r>
            <a:r>
              <a:rPr lang="zh-CN" altLang="en-US" sz="2000" dirty="0">
                <a:latin typeface="微软雅黑" pitchFamily="34" charset="-122"/>
                <a:ea typeface="微软雅黑" pitchFamily="34" charset="-122"/>
              </a:rPr>
              <a:t>型糖尿病，可以单药治疗，也可以与磺脲类药物或胰岛素联合。</a:t>
            </a:r>
          </a:p>
          <a:p>
            <a:r>
              <a:rPr lang="zh-CN" altLang="en-US" sz="2000" dirty="0">
                <a:latin typeface="微软雅黑" pitchFamily="34" charset="-122"/>
                <a:ea typeface="微软雅黑" pitchFamily="34" charset="-122"/>
              </a:rPr>
              <a:t>盐酸二甲双胍缓释片临床生物等效性试验的参比制剂为美国</a:t>
            </a:r>
            <a:r>
              <a:rPr lang="en-US" altLang="zh-CN" sz="2000" dirty="0">
                <a:latin typeface="微软雅黑" pitchFamily="34" charset="-122"/>
                <a:ea typeface="微软雅黑" pitchFamily="34" charset="-122"/>
              </a:rPr>
              <a:t>Watson Laboratories-Florida </a:t>
            </a:r>
            <a:r>
              <a:rPr lang="zh-CN" altLang="en-US" sz="2000" dirty="0">
                <a:latin typeface="微软雅黑" pitchFamily="34" charset="-122"/>
                <a:ea typeface="微软雅黑" pitchFamily="34" charset="-122"/>
              </a:rPr>
              <a:t>生产的</a:t>
            </a:r>
            <a:r>
              <a:rPr lang="zh-CN" altLang="en-US" sz="2000" dirty="0" smtClean="0">
                <a:latin typeface="微软雅黑" pitchFamily="34" charset="-122"/>
                <a:ea typeface="微软雅黑" pitchFamily="34" charset="-122"/>
              </a:rPr>
              <a:t>盐酸</a:t>
            </a:r>
            <a:endParaRPr lang="en-US" altLang="zh-CN" sz="2000" dirty="0" smtClean="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二</a:t>
            </a:r>
            <a:r>
              <a:rPr lang="zh-CN" altLang="en-US" sz="2000" dirty="0">
                <a:latin typeface="微软雅黑" pitchFamily="34" charset="-122"/>
                <a:ea typeface="微软雅黑" pitchFamily="34" charset="-122"/>
              </a:rPr>
              <a:t>甲双胍缓释片（参比制剂，商品名</a:t>
            </a:r>
            <a:r>
              <a:rPr lang="en-US" altLang="zh-CN" sz="2000" dirty="0">
                <a:latin typeface="微软雅黑" pitchFamily="34" charset="-122"/>
                <a:ea typeface="微软雅黑" pitchFamily="34" charset="-122"/>
              </a:rPr>
              <a:t>FORTAMET®</a:t>
            </a:r>
            <a:r>
              <a:rPr lang="zh-CN" altLang="en-US" sz="2000" dirty="0">
                <a:latin typeface="微软雅黑" pitchFamily="34" charset="-122"/>
                <a:ea typeface="微软雅黑" pitchFamily="34" charset="-122"/>
              </a:rPr>
              <a:t>，规格</a:t>
            </a:r>
            <a:r>
              <a:rPr lang="en-US" altLang="zh-CN" sz="2000" dirty="0">
                <a:latin typeface="微软雅黑" pitchFamily="34" charset="-122"/>
                <a:ea typeface="微软雅黑" pitchFamily="34" charset="-122"/>
              </a:rPr>
              <a:t>:1000mg/</a:t>
            </a:r>
            <a:r>
              <a:rPr lang="zh-CN" altLang="en-US" sz="2000" dirty="0">
                <a:latin typeface="微软雅黑" pitchFamily="34" charset="-122"/>
                <a:ea typeface="微软雅黑" pitchFamily="34" charset="-122"/>
              </a:rPr>
              <a:t>片）。经临床试验证明，中国</a:t>
            </a:r>
            <a:r>
              <a:rPr lang="zh-CN" altLang="en-US" sz="2000" dirty="0" smtClean="0">
                <a:latin typeface="微软雅黑" pitchFamily="34" charset="-122"/>
                <a:ea typeface="微软雅黑" pitchFamily="34" charset="-122"/>
              </a:rPr>
              <a:t>健康</a:t>
            </a:r>
            <a:endParaRPr lang="en-US" altLang="zh-CN" sz="2000" dirty="0" smtClean="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受试者</a:t>
            </a:r>
            <a:r>
              <a:rPr lang="zh-CN" altLang="en-US" sz="2000" dirty="0">
                <a:latin typeface="微软雅黑" pitchFamily="34" charset="-122"/>
                <a:ea typeface="微软雅黑" pitchFamily="34" charset="-122"/>
              </a:rPr>
              <a:t>在空腹和餐后状态下单次服用受试制剂与相同剂量的参比制剂后，体内二甲双胍的药动学参数</a:t>
            </a:r>
            <a:r>
              <a:rPr lang="en-US" altLang="zh-CN" sz="2000" dirty="0" smtClean="0">
                <a:latin typeface="微软雅黑" pitchFamily="34" charset="-122"/>
                <a:ea typeface="微软雅黑" pitchFamily="34" charset="-122"/>
              </a:rPr>
              <a:t>AU</a:t>
            </a:r>
          </a:p>
          <a:p>
            <a:r>
              <a:rPr lang="en-US" altLang="zh-CN" sz="2000" dirty="0" smtClean="0">
                <a:latin typeface="微软雅黑" pitchFamily="34" charset="-122"/>
                <a:ea typeface="微软雅黑" pitchFamily="34" charset="-122"/>
              </a:rPr>
              <a:t>C0-t</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AUC0-inf </a:t>
            </a:r>
            <a:r>
              <a:rPr lang="zh-CN" altLang="en-US" sz="2000" dirty="0">
                <a:latin typeface="微软雅黑" pitchFamily="34" charset="-122"/>
                <a:ea typeface="微软雅黑" pitchFamily="34" charset="-122"/>
              </a:rPr>
              <a:t>及</a:t>
            </a:r>
            <a:r>
              <a:rPr lang="en-US" altLang="zh-CN" sz="2000" dirty="0" err="1">
                <a:latin typeface="微软雅黑" pitchFamily="34" charset="-122"/>
                <a:ea typeface="微软雅黑" pitchFamily="34" charset="-122"/>
              </a:rPr>
              <a:t>Cmax</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的</a:t>
            </a:r>
            <a:r>
              <a:rPr lang="en-US" altLang="zh-CN" sz="2000" dirty="0">
                <a:latin typeface="微软雅黑" pitchFamily="34" charset="-122"/>
                <a:ea typeface="微软雅黑" pitchFamily="34" charset="-122"/>
              </a:rPr>
              <a:t>GMR</a:t>
            </a:r>
            <a:r>
              <a:rPr lang="zh-CN" altLang="en-US" sz="2000" dirty="0">
                <a:latin typeface="微软雅黑" pitchFamily="34" charset="-122"/>
                <a:ea typeface="微软雅黑" pitchFamily="34" charset="-122"/>
              </a:rPr>
              <a:t>的</a:t>
            </a:r>
            <a:r>
              <a:rPr lang="en-US" altLang="zh-CN" sz="2000" dirty="0">
                <a:latin typeface="微软雅黑" pitchFamily="34" charset="-122"/>
                <a:ea typeface="微软雅黑" pitchFamily="34" charset="-122"/>
              </a:rPr>
              <a:t>90%</a:t>
            </a:r>
            <a:r>
              <a:rPr lang="zh-CN" altLang="en-US" sz="2000" dirty="0">
                <a:latin typeface="微软雅黑" pitchFamily="34" charset="-122"/>
                <a:ea typeface="微软雅黑" pitchFamily="34" charset="-122"/>
              </a:rPr>
              <a:t>置信区间均在</a:t>
            </a:r>
            <a:r>
              <a:rPr lang="en-US" altLang="zh-CN" sz="2000" dirty="0">
                <a:latin typeface="微软雅黑" pitchFamily="34" charset="-122"/>
                <a:ea typeface="微软雅黑" pitchFamily="34" charset="-122"/>
              </a:rPr>
              <a:t>80.00~125.00%</a:t>
            </a:r>
            <a:r>
              <a:rPr lang="zh-CN" altLang="en-US" sz="2000" dirty="0">
                <a:latin typeface="微软雅黑" pitchFamily="34" charset="-122"/>
                <a:ea typeface="微软雅黑" pitchFamily="34" charset="-122"/>
              </a:rPr>
              <a:t>的范围内，说明受试制剂和参</a:t>
            </a:r>
            <a:r>
              <a:rPr lang="zh-CN" altLang="en-US" sz="2000" dirty="0" smtClean="0">
                <a:latin typeface="微软雅黑" pitchFamily="34" charset="-122"/>
                <a:ea typeface="微软雅黑" pitchFamily="34" charset="-122"/>
              </a:rPr>
              <a:t>比</a:t>
            </a:r>
            <a:endParaRPr lang="en-US" altLang="zh-CN" sz="2000" dirty="0" smtClean="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制剂</a:t>
            </a:r>
            <a:r>
              <a:rPr lang="zh-CN" altLang="en-US" sz="2000" dirty="0">
                <a:latin typeface="微软雅黑" pitchFamily="34" charset="-122"/>
                <a:ea typeface="微软雅黑" pitchFamily="34" charset="-122"/>
              </a:rPr>
              <a:t>在受试者体内吸收程度相当，吸收速度也相当，两制剂在空腹和餐后状态下为生物等效性制剂</a:t>
            </a:r>
            <a:r>
              <a:rPr lang="zh-CN" altLang="en-US" sz="20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a:p>
            <a:r>
              <a:rPr lang="zh-CN" altLang="en-US" sz="2000" b="1" dirty="0">
                <a:latin typeface="微软雅黑" pitchFamily="34" charset="-122"/>
                <a:ea typeface="微软雅黑" pitchFamily="34" charset="-122"/>
              </a:rPr>
              <a:t>参考文献</a:t>
            </a:r>
          </a:p>
          <a:p>
            <a:r>
              <a:rPr lang="en-US" altLang="zh-CN" sz="2000" dirty="0">
                <a:latin typeface="微软雅黑" pitchFamily="34" charset="-122"/>
                <a:ea typeface="微软雅黑" pitchFamily="34" charset="-122"/>
              </a:rPr>
              <a:t>[1] FORTAMET® </a:t>
            </a:r>
            <a:r>
              <a:rPr lang="zh-CN" altLang="en-US" sz="2000" dirty="0">
                <a:latin typeface="微软雅黑" pitchFamily="34" charset="-122"/>
                <a:ea typeface="微软雅黑" pitchFamily="34" charset="-122"/>
              </a:rPr>
              <a:t>说明书</a:t>
            </a:r>
            <a:r>
              <a:rPr lang="en-US" altLang="zh-CN" sz="2000" dirty="0">
                <a:latin typeface="微软雅黑" pitchFamily="34" charset="-122"/>
                <a:ea typeface="微软雅黑" pitchFamily="34" charset="-122"/>
              </a:rPr>
              <a:t>.</a:t>
            </a:r>
          </a:p>
          <a:p>
            <a:r>
              <a:rPr lang="en-US" altLang="zh-CN" sz="2000" dirty="0">
                <a:latin typeface="微软雅黑" pitchFamily="34" charset="-122"/>
                <a:ea typeface="微软雅黑" pitchFamily="34" charset="-122"/>
              </a:rPr>
              <a:t>[2] </a:t>
            </a:r>
            <a:r>
              <a:rPr lang="zh-CN" altLang="en-US" sz="2000" dirty="0">
                <a:latin typeface="微软雅黑" pitchFamily="34" charset="-122"/>
                <a:ea typeface="微软雅黑" pitchFamily="34" charset="-122"/>
              </a:rPr>
              <a:t>胡绍文</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郭瑞林</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童光焕</a:t>
            </a:r>
            <a:r>
              <a:rPr lang="en-US" altLang="zh-CN" sz="2000" dirty="0">
                <a:latin typeface="微软雅黑" pitchFamily="34" charset="-122"/>
                <a:ea typeface="微软雅黑" pitchFamily="34" charset="-122"/>
              </a:rPr>
              <a:t>. </a:t>
            </a:r>
            <a:r>
              <a:rPr lang="zh-CN" altLang="en-US" sz="2000" dirty="0">
                <a:latin typeface="微软雅黑" pitchFamily="34" charset="-122"/>
                <a:ea typeface="微软雅黑" pitchFamily="34" charset="-122"/>
              </a:rPr>
              <a:t>实用糖尿病学</a:t>
            </a:r>
            <a:r>
              <a:rPr lang="en-US" altLang="zh-CN" sz="2000" dirty="0">
                <a:latin typeface="微软雅黑" pitchFamily="34" charset="-122"/>
                <a:ea typeface="微软雅黑" pitchFamily="34" charset="-122"/>
              </a:rPr>
              <a:t>[J]. 2003(12):709-709.</a:t>
            </a:r>
          </a:p>
          <a:p>
            <a:endParaRPr lang="zh-CN" altLang="en-US" sz="20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288796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342901" y="295834"/>
            <a:ext cx="4309781" cy="130436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latin typeface="微软雅黑" pitchFamily="34" charset="-122"/>
                <a:ea typeface="微软雅黑" pitchFamily="34" charset="-122"/>
              </a:rPr>
              <a:t>04 </a:t>
            </a:r>
            <a:r>
              <a:rPr lang="zh-CN" altLang="en-US" sz="3600" b="1" dirty="0" smtClean="0">
                <a:solidFill>
                  <a:schemeClr val="tx1"/>
                </a:solidFill>
                <a:latin typeface="微软雅黑" pitchFamily="34" charset="-122"/>
                <a:ea typeface="微软雅黑" pitchFamily="34" charset="-122"/>
              </a:rPr>
              <a:t>创新性</a:t>
            </a:r>
            <a:endParaRPr lang="en-US" altLang="zh-CN" sz="3600" b="1" dirty="0" smtClean="0">
              <a:solidFill>
                <a:schemeClr val="tx1"/>
              </a:solidFill>
              <a:latin typeface="微软雅黑" pitchFamily="34" charset="-122"/>
              <a:ea typeface="微软雅黑" pitchFamily="34" charset="-122"/>
            </a:endParaRPr>
          </a:p>
          <a:p>
            <a:pPr algn="ctr"/>
            <a:r>
              <a:rPr lang="en-US" altLang="zh-CN" sz="2400" b="1" dirty="0" smtClean="0">
                <a:solidFill>
                  <a:schemeClr val="bg1"/>
                </a:solidFill>
                <a:latin typeface="微软雅黑" pitchFamily="34" charset="-122"/>
                <a:ea typeface="微软雅黑" pitchFamily="34" charset="-122"/>
              </a:rPr>
              <a:t>               Innovativeness</a:t>
            </a:r>
            <a:endParaRPr lang="zh-CN" altLang="en-US" sz="2400" b="1" dirty="0">
              <a:solidFill>
                <a:schemeClr val="bg1"/>
              </a:solidFill>
              <a:latin typeface="微软雅黑" pitchFamily="34" charset="-122"/>
              <a:ea typeface="微软雅黑" pitchFamily="34" charset="-122"/>
            </a:endParaRPr>
          </a:p>
        </p:txBody>
      </p:sp>
      <p:sp>
        <p:nvSpPr>
          <p:cNvPr id="5" name="TextBox 4"/>
          <p:cNvSpPr txBox="1"/>
          <p:nvPr/>
        </p:nvSpPr>
        <p:spPr>
          <a:xfrm>
            <a:off x="1909483" y="2420471"/>
            <a:ext cx="10148046" cy="2677656"/>
          </a:xfrm>
          <a:prstGeom prst="rect">
            <a:avLst/>
          </a:prstGeom>
          <a:noFill/>
        </p:spPr>
        <p:txBody>
          <a:bodyPr wrap="square" rtlCol="0">
            <a:spAutoFit/>
          </a:bodyPr>
          <a:lstStyle/>
          <a:p>
            <a:r>
              <a:rPr lang="zh-CN" altLang="en-US" sz="2400" b="1" dirty="0">
                <a:latin typeface="微软雅黑" pitchFamily="34" charset="-122"/>
                <a:ea typeface="微软雅黑" pitchFamily="34" charset="-122"/>
              </a:rPr>
              <a:t>创新</a:t>
            </a:r>
            <a:r>
              <a:rPr lang="zh-CN" altLang="en-US" sz="2400" b="1" dirty="0" smtClean="0">
                <a:latin typeface="微软雅黑" pitchFamily="34" charset="-122"/>
                <a:ea typeface="微软雅黑" pitchFamily="34" charset="-122"/>
              </a:rPr>
              <a:t>点：</a:t>
            </a:r>
            <a:r>
              <a:rPr lang="zh-CN" altLang="zh-CN" sz="2400" dirty="0">
                <a:latin typeface="微软雅黑" pitchFamily="34" charset="-122"/>
                <a:ea typeface="微软雅黑" pitchFamily="34" charset="-122"/>
              </a:rPr>
              <a:t>盐酸二甲双胍缓释片可减少肝糖生成，抑制葡萄糖的肠道吸收，并增加外周组织对葡萄糖的摄取和利用，可通过增加外周糖的摄取和利用而提高胰岛素的敏感性</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r>
              <a:rPr lang="zh-CN" altLang="en-US" sz="2400" b="1" dirty="0" smtClean="0">
                <a:latin typeface="微软雅黑" pitchFamily="34" charset="-122"/>
                <a:ea typeface="微软雅黑" pitchFamily="34" charset="-122"/>
              </a:rPr>
              <a:t>优势：</a:t>
            </a:r>
            <a:r>
              <a:rPr lang="zh-CN" altLang="zh-CN" sz="2400" dirty="0" smtClean="0">
                <a:latin typeface="微软雅黑" pitchFamily="34" charset="-122"/>
                <a:ea typeface="微软雅黑" pitchFamily="34" charset="-122"/>
              </a:rPr>
              <a:t>本</a:t>
            </a:r>
            <a:r>
              <a:rPr lang="zh-CN" altLang="zh-CN" sz="2400" dirty="0">
                <a:latin typeface="微软雅黑" pitchFamily="34" charset="-122"/>
                <a:ea typeface="微软雅黑" pitchFamily="34" charset="-122"/>
              </a:rPr>
              <a:t>品为渗透泵型产品，与骨架型缓释片相比，本品片型小，易于吞服，所有材料均为生物可降解的材料；本品药物释放由恒定的渗透压驱动，药物释放恒定，体内血药浓度波动小，降糖疗效稳定，毒副作用小。</a:t>
            </a:r>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4159314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342901" y="295834"/>
            <a:ext cx="4309781" cy="1304365"/>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smtClean="0">
                <a:solidFill>
                  <a:schemeClr val="tx1"/>
                </a:solidFill>
                <a:latin typeface="微软雅黑" pitchFamily="34" charset="-122"/>
                <a:ea typeface="微软雅黑" pitchFamily="34" charset="-122"/>
              </a:rPr>
              <a:t>05 </a:t>
            </a:r>
            <a:r>
              <a:rPr lang="zh-CN" altLang="en-US" sz="3600" b="1" dirty="0" smtClean="0">
                <a:solidFill>
                  <a:schemeClr val="tx1"/>
                </a:solidFill>
                <a:latin typeface="微软雅黑" pitchFamily="34" charset="-122"/>
                <a:ea typeface="微软雅黑" pitchFamily="34" charset="-122"/>
              </a:rPr>
              <a:t>公平性</a:t>
            </a:r>
            <a:r>
              <a:rPr lang="en-US" altLang="zh-CN" sz="2400" b="1" dirty="0" smtClean="0">
                <a:solidFill>
                  <a:schemeClr val="bg1"/>
                </a:solidFill>
                <a:latin typeface="微软雅黑" pitchFamily="34" charset="-122"/>
                <a:ea typeface="微软雅黑" pitchFamily="34" charset="-122"/>
              </a:rPr>
              <a:t>                              Fairness</a:t>
            </a:r>
            <a:endParaRPr lang="zh-CN" altLang="en-US" sz="2400" b="1" dirty="0">
              <a:solidFill>
                <a:schemeClr val="bg1"/>
              </a:solidFill>
              <a:latin typeface="微软雅黑" pitchFamily="34" charset="-122"/>
              <a:ea typeface="微软雅黑" pitchFamily="34" charset="-122"/>
            </a:endParaRPr>
          </a:p>
        </p:txBody>
      </p:sp>
      <p:sp>
        <p:nvSpPr>
          <p:cNvPr id="5" name="TextBox 4"/>
          <p:cNvSpPr txBox="1"/>
          <p:nvPr/>
        </p:nvSpPr>
        <p:spPr>
          <a:xfrm>
            <a:off x="1909483" y="1990165"/>
            <a:ext cx="10148046" cy="4524315"/>
          </a:xfrm>
          <a:prstGeom prst="rect">
            <a:avLst/>
          </a:prstGeom>
          <a:noFill/>
        </p:spPr>
        <p:txBody>
          <a:bodyPr wrap="square" rtlCol="0">
            <a:spAutoFit/>
          </a:bodyPr>
          <a:lstStyle/>
          <a:p>
            <a:r>
              <a:rPr lang="zh-CN" altLang="en-US" sz="2400" dirty="0">
                <a:latin typeface="微软雅黑" pitchFamily="34" charset="-122"/>
                <a:ea typeface="微软雅黑" pitchFamily="34" charset="-122"/>
              </a:rPr>
              <a:t>年</a:t>
            </a:r>
            <a:r>
              <a:rPr lang="zh-CN" altLang="en-US" sz="2400" dirty="0" smtClean="0">
                <a:latin typeface="微软雅黑" pitchFamily="34" charset="-122"/>
                <a:ea typeface="微软雅黑" pitchFamily="34" charset="-122"/>
              </a:rPr>
              <a:t>发病患者总数：</a:t>
            </a:r>
            <a:r>
              <a:rPr lang="en-US" altLang="zh-CN" sz="2400" dirty="0" smtClean="0">
                <a:latin typeface="微软雅黑" pitchFamily="34" charset="-122"/>
                <a:ea typeface="微软雅黑" pitchFamily="34" charset="-122"/>
              </a:rPr>
              <a:t>1.1</a:t>
            </a:r>
            <a:r>
              <a:rPr lang="zh-CN" altLang="en-US" sz="2400" dirty="0" smtClean="0">
                <a:latin typeface="微软雅黑" pitchFamily="34" charset="-122"/>
                <a:ea typeface="微软雅黑" pitchFamily="34" charset="-122"/>
              </a:rPr>
              <a:t>亿人</a:t>
            </a:r>
            <a:endParaRPr lang="en-US" altLang="zh-CN" sz="2400" dirty="0" smtClean="0">
              <a:latin typeface="微软雅黑" pitchFamily="34" charset="-122"/>
              <a:ea typeface="微软雅黑" pitchFamily="34" charset="-122"/>
            </a:endParaRPr>
          </a:p>
          <a:p>
            <a:endParaRPr lang="en-US" altLang="zh-CN" sz="2400" dirty="0" smtClean="0">
              <a:latin typeface="微软雅黑" pitchFamily="34" charset="-122"/>
              <a:ea typeface="微软雅黑" pitchFamily="34" charset="-122"/>
            </a:endParaRPr>
          </a:p>
          <a:p>
            <a:r>
              <a:rPr lang="zh-CN" altLang="zh-CN" sz="2400" dirty="0">
                <a:latin typeface="微软雅黑" pitchFamily="34" charset="-122"/>
                <a:ea typeface="微软雅黑" pitchFamily="34" charset="-122"/>
              </a:rPr>
              <a:t>弥补药品目录短板</a:t>
            </a:r>
            <a:r>
              <a:rPr lang="zh-CN" altLang="zh-CN" sz="2400" dirty="0" smtClean="0">
                <a:latin typeface="微软雅黑" pitchFamily="34" charset="-122"/>
                <a:ea typeface="微软雅黑" pitchFamily="34" charset="-122"/>
              </a:rPr>
              <a:t>：</a:t>
            </a:r>
            <a:r>
              <a:rPr lang="zh-CN" altLang="zh-CN" sz="2400" dirty="0">
                <a:latin typeface="微软雅黑" pitchFamily="34" charset="-122"/>
                <a:ea typeface="微软雅黑" pitchFamily="34" charset="-122"/>
              </a:rPr>
              <a:t>弥补了国内糖尿病患者巨大的临床需求。青岛百洋制药有限公司具备</a:t>
            </a:r>
            <a:r>
              <a:rPr lang="en-US" altLang="zh-CN" sz="2400" dirty="0">
                <a:latin typeface="微软雅黑" pitchFamily="34" charset="-122"/>
                <a:ea typeface="微软雅黑" pitchFamily="34" charset="-122"/>
              </a:rPr>
              <a:t>1</a:t>
            </a:r>
            <a:r>
              <a:rPr lang="zh-CN" altLang="zh-CN" sz="2400" dirty="0">
                <a:latin typeface="微软雅黑" pitchFamily="34" charset="-122"/>
                <a:ea typeface="微软雅黑" pitchFamily="34" charset="-122"/>
              </a:rPr>
              <a:t>亿粒的年产能。根据近期集采对盐酸二甲双胍市场需求报量，以及国内同类产品上市厂家，可较好的满足临床用药需要</a:t>
            </a:r>
            <a:r>
              <a:rPr lang="zh-CN" altLang="zh-CN"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endParaRPr lang="en-US" altLang="zh-CN" sz="2400" dirty="0">
              <a:latin typeface="微软雅黑" pitchFamily="34" charset="-122"/>
              <a:ea typeface="微软雅黑" pitchFamily="34" charset="-122"/>
            </a:endParaRPr>
          </a:p>
          <a:p>
            <a:pPr lvl="0"/>
            <a:r>
              <a:rPr lang="zh-CN" altLang="en-US" sz="2400" dirty="0" smtClean="0">
                <a:latin typeface="微软雅黑" pitchFamily="34" charset="-122"/>
                <a:ea typeface="微软雅黑" pitchFamily="34" charset="-122"/>
              </a:rPr>
              <a:t>临床管理难度：</a:t>
            </a:r>
            <a:r>
              <a:rPr lang="zh-CN" altLang="zh-CN" sz="2400" dirty="0">
                <a:latin typeface="微软雅黑" pitchFamily="34" charset="-122"/>
                <a:ea typeface="微软雅黑" pitchFamily="34" charset="-122"/>
              </a:rPr>
              <a:t>盐酸二甲双胍缓释片共</a:t>
            </a:r>
            <a:r>
              <a:rPr lang="en-US" altLang="zh-CN" sz="2400" dirty="0">
                <a:latin typeface="微软雅黑" pitchFamily="34" charset="-122"/>
                <a:ea typeface="微软雅黑" pitchFamily="34" charset="-122"/>
              </a:rPr>
              <a:t>2</a:t>
            </a:r>
            <a:r>
              <a:rPr lang="zh-CN" altLang="zh-CN" sz="2400" dirty="0">
                <a:latin typeface="微软雅黑" pitchFamily="34" charset="-122"/>
                <a:ea typeface="微软雅黑" pitchFamily="34" charset="-122"/>
              </a:rPr>
              <a:t>个规格，</a:t>
            </a:r>
            <a:r>
              <a:rPr lang="en-US" altLang="zh-CN" sz="2400" dirty="0">
                <a:latin typeface="微软雅黑" pitchFamily="34" charset="-122"/>
                <a:ea typeface="微软雅黑" pitchFamily="34" charset="-122"/>
              </a:rPr>
              <a:t>0.5g</a:t>
            </a:r>
            <a:r>
              <a:rPr lang="zh-CN" altLang="zh-CN" sz="2400" dirty="0">
                <a:latin typeface="微软雅黑" pitchFamily="34" charset="-122"/>
                <a:ea typeface="微软雅黑" pitchFamily="34" charset="-122"/>
              </a:rPr>
              <a:t>和</a:t>
            </a:r>
            <a:r>
              <a:rPr lang="en-US" altLang="zh-CN" sz="2400" dirty="0">
                <a:latin typeface="微软雅黑" pitchFamily="34" charset="-122"/>
                <a:ea typeface="微软雅黑" pitchFamily="34" charset="-122"/>
              </a:rPr>
              <a:t>1g</a:t>
            </a:r>
            <a:r>
              <a:rPr lang="zh-CN" altLang="zh-CN" sz="2400" dirty="0">
                <a:latin typeface="微软雅黑" pitchFamily="34" charset="-122"/>
                <a:ea typeface="微软雅黑" pitchFamily="34" charset="-122"/>
              </a:rPr>
              <a:t>，通常起始剂量为每日</a:t>
            </a:r>
            <a:r>
              <a:rPr lang="en-US" altLang="zh-CN" sz="2400" dirty="0">
                <a:latin typeface="微软雅黑" pitchFamily="34" charset="-122"/>
                <a:ea typeface="微软雅黑" pitchFamily="34" charset="-122"/>
              </a:rPr>
              <a:t>0.5g</a:t>
            </a:r>
            <a:r>
              <a:rPr lang="zh-CN" altLang="zh-CN" sz="2400" dirty="0">
                <a:latin typeface="微软雅黑" pitchFamily="34" charset="-122"/>
                <a:ea typeface="微软雅黑" pitchFamily="34" charset="-122"/>
              </a:rPr>
              <a:t>，根据临床需要，可调整剂量至最大为每日</a:t>
            </a:r>
            <a:r>
              <a:rPr lang="en-US" altLang="zh-CN" sz="2400" dirty="0">
                <a:latin typeface="微软雅黑" pitchFamily="34" charset="-122"/>
                <a:ea typeface="微软雅黑" pitchFamily="34" charset="-122"/>
              </a:rPr>
              <a:t>2g</a:t>
            </a:r>
            <a:r>
              <a:rPr lang="zh-CN" altLang="zh-CN" sz="2400" dirty="0">
                <a:latin typeface="微软雅黑" pitchFamily="34" charset="-122"/>
                <a:ea typeface="微软雅黑" pitchFamily="34" charset="-122"/>
              </a:rPr>
              <a:t>，一日一次给药，患者用药的顺应性好。本品必须整片吞服，不得辗碎或咀嚼后服用，且为随晚餐服用，需要严格按照医嘱和说明书用药，在临床上便于实施此方案，因此该药临床滥用或超说明书用药风险很低。</a:t>
            </a:r>
          </a:p>
          <a:p>
            <a:endParaRPr lang="zh-CN" altLang="en-US" sz="2400" dirty="0">
              <a:latin typeface="微软雅黑" pitchFamily="34" charset="-122"/>
              <a:ea typeface="微软雅黑" pitchFamily="34" charset="-122"/>
            </a:endParaRPr>
          </a:p>
        </p:txBody>
      </p:sp>
    </p:spTree>
    <p:extLst>
      <p:ext uri="{BB962C8B-B14F-4D97-AF65-F5344CB8AC3E}">
        <p14:creationId xmlns:p14="http://schemas.microsoft.com/office/powerpoint/2010/main" val="2899478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8786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328</TotalTime>
  <Words>949</Words>
  <Application>Microsoft Office PowerPoint</Application>
  <PresentationFormat>自定义</PresentationFormat>
  <Paragraphs>74</Paragraphs>
  <Slides>9</Slides>
  <Notes>0</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流畅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728545436@qq.com</dc:creator>
  <cp:lastModifiedBy>PC</cp:lastModifiedBy>
  <cp:revision>69</cp:revision>
  <dcterms:created xsi:type="dcterms:W3CDTF">2020-11-19T08:17:21Z</dcterms:created>
  <dcterms:modified xsi:type="dcterms:W3CDTF">2022-07-12T05:57:01Z</dcterms:modified>
</cp:coreProperties>
</file>