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 id="258" r:id="rId3"/>
    <p:sldId id="271" r:id="rId4"/>
    <p:sldId id="260" r:id="rId5"/>
    <p:sldId id="272" r:id="rId6"/>
    <p:sldId id="259" r:id="rId7"/>
    <p:sldId id="294" r:id="rId8"/>
    <p:sldId id="293" r:id="rId9"/>
    <p:sldId id="296" r:id="rId10"/>
    <p:sldId id="287" r:id="rId11"/>
    <p:sldId id="281" r:id="rId12"/>
  </p:sldIdLst>
  <p:sldSz cx="12192000" cy="6858000"/>
  <p:notesSz cx="6858000" cy="9144000"/>
  <p:custDataLst>
    <p:tags r:id="rId1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7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59B9"/>
    <a:srgbClr val="FFFFFF"/>
    <a:srgbClr val="D9D9D9"/>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20" autoAdjust="0"/>
    <p:restoredTop sz="94660"/>
  </p:normalViewPr>
  <p:slideViewPr>
    <p:cSldViewPr snapToGrid="0">
      <p:cViewPr varScale="1">
        <p:scale>
          <a:sx n="92" d="100"/>
          <a:sy n="92" d="100"/>
        </p:scale>
        <p:origin x="504" y="84"/>
      </p:cViewPr>
      <p:guideLst>
        <p:guide orient="horz" pos="2160"/>
        <p:guide pos="387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试验组</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第7天</c:v>
                </c:pt>
                <c:pt idx="1">
                  <c:v>第14天</c:v>
                </c:pt>
              </c:strCache>
            </c:strRef>
          </c:cat>
          <c:val>
            <c:numRef>
              <c:f>Sheet1!$B$2:$B$3</c:f>
              <c:numCache>
                <c:formatCode>General</c:formatCode>
                <c:ptCount val="2"/>
                <c:pt idx="0">
                  <c:v>93.86</c:v>
                </c:pt>
                <c:pt idx="1">
                  <c:v>96.49</c:v>
                </c:pt>
              </c:numCache>
            </c:numRef>
          </c:val>
        </c:ser>
        <c:ser>
          <c:idx val="1"/>
          <c:order val="1"/>
          <c:tx>
            <c:strRef>
              <c:f>Sheet1!$C$1</c:f>
              <c:strCache>
                <c:ptCount val="1"/>
                <c:pt idx="0">
                  <c:v>对照组</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第7天</c:v>
                </c:pt>
                <c:pt idx="1">
                  <c:v>第14天</c:v>
                </c:pt>
              </c:strCache>
            </c:strRef>
          </c:cat>
          <c:val>
            <c:numRef>
              <c:f>Sheet1!$C$2:$C$3</c:f>
              <c:numCache>
                <c:formatCode>General</c:formatCode>
                <c:ptCount val="2"/>
                <c:pt idx="0">
                  <c:v>85.84</c:v>
                </c:pt>
                <c:pt idx="1">
                  <c:v>96.46</c:v>
                </c:pt>
              </c:numCache>
            </c:numRef>
          </c:val>
        </c:ser>
        <c:dLbls>
          <c:showLegendKey val="0"/>
          <c:showVal val="0"/>
          <c:showCatName val="0"/>
          <c:showSerName val="0"/>
          <c:showPercent val="0"/>
          <c:showBubbleSize val="0"/>
        </c:dLbls>
        <c:gapWidth val="219"/>
        <c:overlap val="-27"/>
        <c:axId val="316287968"/>
        <c:axId val="316288360"/>
      </c:barChart>
      <c:catAx>
        <c:axId val="316287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316288360"/>
        <c:crosses val="autoZero"/>
        <c:auto val="1"/>
        <c:lblAlgn val="ctr"/>
        <c:lblOffset val="100"/>
        <c:noMultiLvlLbl val="0"/>
      </c:catAx>
      <c:valAx>
        <c:axId val="3162883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3162879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试验组</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第7天</c:v>
                </c:pt>
                <c:pt idx="1">
                  <c:v>第14天</c:v>
                </c:pt>
              </c:strCache>
            </c:strRef>
          </c:cat>
          <c:val>
            <c:numRef>
              <c:f>Sheet1!$B$2:$B$3</c:f>
              <c:numCache>
                <c:formatCode>General</c:formatCode>
                <c:ptCount val="2"/>
                <c:pt idx="0">
                  <c:v>42.11</c:v>
                </c:pt>
                <c:pt idx="1">
                  <c:v>61.4</c:v>
                </c:pt>
              </c:numCache>
            </c:numRef>
          </c:val>
        </c:ser>
        <c:ser>
          <c:idx val="1"/>
          <c:order val="1"/>
          <c:tx>
            <c:strRef>
              <c:f>Sheet1!$C$1</c:f>
              <c:strCache>
                <c:ptCount val="1"/>
                <c:pt idx="0">
                  <c:v>对照组</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第7天</c:v>
                </c:pt>
                <c:pt idx="1">
                  <c:v>第14天</c:v>
                </c:pt>
              </c:strCache>
            </c:strRef>
          </c:cat>
          <c:val>
            <c:numRef>
              <c:f>Sheet1!$C$2:$C$3</c:f>
              <c:numCache>
                <c:formatCode>General</c:formatCode>
                <c:ptCount val="2"/>
                <c:pt idx="0">
                  <c:v>28.32</c:v>
                </c:pt>
                <c:pt idx="1">
                  <c:v>58.41</c:v>
                </c:pt>
              </c:numCache>
            </c:numRef>
          </c:val>
        </c:ser>
        <c:dLbls>
          <c:showLegendKey val="0"/>
          <c:showVal val="0"/>
          <c:showCatName val="0"/>
          <c:showSerName val="0"/>
          <c:showPercent val="0"/>
          <c:showBubbleSize val="0"/>
        </c:dLbls>
        <c:gapWidth val="219"/>
        <c:overlap val="-27"/>
        <c:axId val="316289144"/>
        <c:axId val="316289536"/>
      </c:barChart>
      <c:catAx>
        <c:axId val="316289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316289536"/>
        <c:crosses val="autoZero"/>
        <c:auto val="1"/>
        <c:lblAlgn val="ctr"/>
        <c:lblOffset val="100"/>
        <c:noMultiLvlLbl val="0"/>
      </c:catAx>
      <c:valAx>
        <c:axId val="3162895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31628914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Master" Target="../slideMasters/slideMaster1.xml"/><Relationship Id="rId5" Type="http://schemas.openxmlformats.org/officeDocument/2006/relationships/tags" Target="../tags/tag12.xml"/><Relationship Id="rId4" Type="http://schemas.openxmlformats.org/officeDocument/2006/relationships/tags" Target="../tags/tag1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slideMaster" Target="../slideMasters/slideMaster1.xml"/><Relationship Id="rId4" Type="http://schemas.openxmlformats.org/officeDocument/2006/relationships/tags" Target="../tags/tag58.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Master" Target="../slideMasters/slideMaster1.xml"/><Relationship Id="rId5" Type="http://schemas.openxmlformats.org/officeDocument/2006/relationships/tags" Target="../tags/tag63.xml"/><Relationship Id="rId4" Type="http://schemas.openxmlformats.org/officeDocument/2006/relationships/tags" Target="../tags/tag6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Master" Target="../slideMasters/slideMaster1.xml"/><Relationship Id="rId5" Type="http://schemas.openxmlformats.org/officeDocument/2006/relationships/tags" Target="../tags/tag17.xml"/><Relationship Id="rId4" Type="http://schemas.openxmlformats.org/officeDocument/2006/relationships/tags" Target="../tags/tag16.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Master" Target="../slideMasters/slideMaster1.xml"/><Relationship Id="rId5" Type="http://schemas.openxmlformats.org/officeDocument/2006/relationships/tags" Target="../tags/tag22.xml"/><Relationship Id="rId4" Type="http://schemas.openxmlformats.org/officeDocument/2006/relationships/tags" Target="../tags/tag2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6.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slideMaster" Target="../slideMasters/slideMaster1.xml"/><Relationship Id="rId4" Type="http://schemas.openxmlformats.org/officeDocument/2006/relationships/tags" Target="../tags/tag40.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slideMaster" Target="../slideMasters/slideMaster1.xml"/><Relationship Id="rId5" Type="http://schemas.openxmlformats.org/officeDocument/2006/relationships/tags" Target="../tags/tag54.xml"/><Relationship Id="rId4" Type="http://schemas.openxmlformats.org/officeDocument/2006/relationships/tags" Target="../tags/tag5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2022-7-12</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2022-7-12</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2022-7-12</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2022-7-12</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2022-7-12</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2022-7-12</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2022-7-12</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2022-7-12</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2022-7-12</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330" y="1555115"/>
            <a:ext cx="5233035" cy="4608195"/>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2022-7-12</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2022-7-12</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18" Type="http://schemas.openxmlformats.org/officeDocument/2006/relationships/tags" Target="../tags/tag7.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2022-7-12</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6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7.png"/><Relationship Id="rId7" Type="http://schemas.openxmlformats.org/officeDocument/2006/relationships/image" Target="../media/image37.png"/><Relationship Id="rId2" Type="http://schemas.openxmlformats.org/officeDocument/2006/relationships/slideLayout" Target="../slideLayouts/slideLayout2.xml"/><Relationship Id="rId1" Type="http://schemas.openxmlformats.org/officeDocument/2006/relationships/tags" Target="../tags/tag73.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19.png"/><Relationship Id="rId4" Type="http://schemas.openxmlformats.org/officeDocument/2006/relationships/image" Target="../media/image31.png"/><Relationship Id="rId9" Type="http://schemas.openxmlformats.org/officeDocument/2006/relationships/image" Target="../media/image39.png"/></Relationships>
</file>

<file path=ppt/slides/_rels/slide1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7.png"/><Relationship Id="rId7" Type="http://schemas.openxmlformats.org/officeDocument/2006/relationships/image" Target="../media/image44.png"/><Relationship Id="rId2" Type="http://schemas.openxmlformats.org/officeDocument/2006/relationships/slideLayout" Target="../slideLayouts/slideLayout2.xml"/><Relationship Id="rId1" Type="http://schemas.openxmlformats.org/officeDocument/2006/relationships/tags" Target="../tags/tag74.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46.png"/><Relationship Id="rId4" Type="http://schemas.openxmlformats.org/officeDocument/2006/relationships/image" Target="../media/image31.png"/><Relationship Id="rId9" Type="http://schemas.openxmlformats.org/officeDocument/2006/relationships/image" Target="../media/image19.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65.xml"/><Relationship Id="rId6" Type="http://schemas.openxmlformats.org/officeDocument/2006/relationships/image" Target="../media/image10.png"/><Relationship Id="rId11" Type="http://schemas.openxmlformats.org/officeDocument/2006/relationships/image" Target="../media/image6.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6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19.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ags" Target="../tags/tag67.xml"/><Relationship Id="rId6" Type="http://schemas.openxmlformats.org/officeDocument/2006/relationships/image" Target="../media/image24.png"/><Relationship Id="rId11" Type="http://schemas.openxmlformats.org/officeDocument/2006/relationships/image" Target="../media/image28.png"/><Relationship Id="rId5" Type="http://schemas.openxmlformats.org/officeDocument/2006/relationships/image" Target="../media/image23.png"/><Relationship Id="rId10" Type="http://schemas.openxmlformats.org/officeDocument/2006/relationships/image" Target="../media/image27.png"/><Relationship Id="rId4" Type="http://schemas.openxmlformats.org/officeDocument/2006/relationships/image" Target="../media/image22.png"/><Relationship Id="rId9" Type="http://schemas.openxmlformats.org/officeDocument/2006/relationships/image" Target="../media/image26.png"/><Relationship Id="rId14" Type="http://schemas.openxmlformats.org/officeDocument/2006/relationships/image" Target="../media/image30.png"/></Relationships>
</file>

<file path=ppt/slides/_rels/slide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7.png"/><Relationship Id="rId7"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tags" Target="../tags/tag68.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19.png"/><Relationship Id="rId4" Type="http://schemas.openxmlformats.org/officeDocument/2006/relationships/image" Target="../media/image31.png"/><Relationship Id="rId9" Type="http://schemas.openxmlformats.org/officeDocument/2006/relationships/image" Target="../media/image36.png"/></Relationships>
</file>

<file path=ppt/slides/_rels/slide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7.png"/><Relationship Id="rId7" Type="http://schemas.openxmlformats.org/officeDocument/2006/relationships/image" Target="../media/image37.png"/><Relationship Id="rId2" Type="http://schemas.openxmlformats.org/officeDocument/2006/relationships/slideLayout" Target="../slideLayouts/slideLayout2.xml"/><Relationship Id="rId1" Type="http://schemas.openxmlformats.org/officeDocument/2006/relationships/tags" Target="../tags/tag69.xml"/><Relationship Id="rId6" Type="http://schemas.openxmlformats.org/officeDocument/2006/relationships/image" Target="../media/image33.png"/><Relationship Id="rId11" Type="http://schemas.openxmlformats.org/officeDocument/2006/relationships/image" Target="../media/image40.png"/><Relationship Id="rId5" Type="http://schemas.openxmlformats.org/officeDocument/2006/relationships/image" Target="../media/image32.png"/><Relationship Id="rId10" Type="http://schemas.openxmlformats.org/officeDocument/2006/relationships/image" Target="../media/image19.png"/><Relationship Id="rId4" Type="http://schemas.openxmlformats.org/officeDocument/2006/relationships/image" Target="../media/image31.png"/><Relationship Id="rId9" Type="http://schemas.openxmlformats.org/officeDocument/2006/relationships/image" Target="../media/image39.png"/></Relationships>
</file>

<file path=ppt/slides/_rels/slide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7.pn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slideLayout" Target="../slideLayouts/slideLayout2.xml"/><Relationship Id="rId1" Type="http://schemas.openxmlformats.org/officeDocument/2006/relationships/tags" Target="../tags/tag70.xml"/><Relationship Id="rId6" Type="http://schemas.openxmlformats.org/officeDocument/2006/relationships/image" Target="../media/image33.png"/><Relationship Id="rId11" Type="http://schemas.openxmlformats.org/officeDocument/2006/relationships/image" Target="../media/image41.png"/><Relationship Id="rId5" Type="http://schemas.openxmlformats.org/officeDocument/2006/relationships/image" Target="../media/image32.png"/><Relationship Id="rId10" Type="http://schemas.openxmlformats.org/officeDocument/2006/relationships/image" Target="../media/image19.png"/><Relationship Id="rId4" Type="http://schemas.openxmlformats.org/officeDocument/2006/relationships/image" Target="../media/image31.png"/><Relationship Id="rId9" Type="http://schemas.openxmlformats.org/officeDocument/2006/relationships/image" Target="../media/image39.png"/></Relationships>
</file>

<file path=ppt/slides/_rels/slide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7.png"/><Relationship Id="rId7" Type="http://schemas.openxmlformats.org/officeDocument/2006/relationships/image" Target="../media/image37.png"/><Relationship Id="rId12" Type="http://schemas.openxmlformats.org/officeDocument/2006/relationships/chart" Target="../charts/chart2.xml"/><Relationship Id="rId2" Type="http://schemas.openxmlformats.org/officeDocument/2006/relationships/slideLayout" Target="../slideLayouts/slideLayout2.xml"/><Relationship Id="rId1" Type="http://schemas.openxmlformats.org/officeDocument/2006/relationships/tags" Target="../tags/tag71.xml"/><Relationship Id="rId6" Type="http://schemas.openxmlformats.org/officeDocument/2006/relationships/image" Target="../media/image33.png"/><Relationship Id="rId11" Type="http://schemas.openxmlformats.org/officeDocument/2006/relationships/chart" Target="../charts/chart1.xml"/><Relationship Id="rId5" Type="http://schemas.openxmlformats.org/officeDocument/2006/relationships/image" Target="../media/image32.png"/><Relationship Id="rId10" Type="http://schemas.openxmlformats.org/officeDocument/2006/relationships/image" Target="../media/image19.png"/><Relationship Id="rId4" Type="http://schemas.openxmlformats.org/officeDocument/2006/relationships/image" Target="../media/image31.png"/><Relationship Id="rId9" Type="http://schemas.openxmlformats.org/officeDocument/2006/relationships/image" Target="../media/image39.png"/></Relationships>
</file>

<file path=ppt/slides/_rels/slide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7.png"/><Relationship Id="rId7" Type="http://schemas.openxmlformats.org/officeDocument/2006/relationships/image" Target="../media/image37.png"/><Relationship Id="rId2" Type="http://schemas.openxmlformats.org/officeDocument/2006/relationships/slideLayout" Target="../slideLayouts/slideLayout2.xml"/><Relationship Id="rId1" Type="http://schemas.openxmlformats.org/officeDocument/2006/relationships/tags" Target="../tags/tag72.xml"/><Relationship Id="rId6" Type="http://schemas.openxmlformats.org/officeDocument/2006/relationships/image" Target="../media/image33.png"/><Relationship Id="rId11" Type="http://schemas.openxmlformats.org/officeDocument/2006/relationships/image" Target="../media/image43.png"/><Relationship Id="rId5" Type="http://schemas.openxmlformats.org/officeDocument/2006/relationships/image" Target="../media/image32.png"/><Relationship Id="rId10" Type="http://schemas.openxmlformats.org/officeDocument/2006/relationships/image" Target="../media/image19.png"/><Relationship Id="rId4" Type="http://schemas.openxmlformats.org/officeDocument/2006/relationships/image" Target="../media/image31.png"/><Relationship Id="rId9"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p:nvPr/>
        </p:nvSpPr>
        <p:spPr>
          <a:xfrm>
            <a:off x="-635" y="-635"/>
            <a:ext cx="12264390" cy="6858635"/>
          </a:xfrm>
          <a:prstGeom prst="rect">
            <a:avLst/>
          </a:prstGeom>
          <a:blipFill>
            <a:blip r:embed="rId3" cstate="print"/>
            <a:stretch>
              <a:fillRect/>
            </a:stretch>
          </a:blipFill>
        </p:spPr>
        <p:txBody>
          <a:bodyPr wrap="square" lIns="0" tIns="0" rIns="0" bIns="0" rtlCol="0"/>
          <a:lstStyle/>
          <a:p>
            <a:endParaRPr sz="1350">
              <a:ln>
                <a:solidFill>
                  <a:sysClr val="windowText" lastClr="000000"/>
                </a:solidFill>
              </a:ln>
            </a:endParaRPr>
          </a:p>
        </p:txBody>
      </p:sp>
      <p:sp>
        <p:nvSpPr>
          <p:cNvPr id="5" name="object 3"/>
          <p:cNvSpPr/>
          <p:nvPr/>
        </p:nvSpPr>
        <p:spPr>
          <a:xfrm>
            <a:off x="3583305" y="739775"/>
            <a:ext cx="5099050" cy="5758815"/>
          </a:xfrm>
          <a:prstGeom prst="rect">
            <a:avLst/>
          </a:prstGeom>
          <a:blipFill>
            <a:blip r:embed="rId4" cstate="print"/>
            <a:stretch>
              <a:fillRect/>
            </a:stretch>
          </a:blipFill>
        </p:spPr>
        <p:txBody>
          <a:bodyPr wrap="square" lIns="0" tIns="0" rIns="0" bIns="0" rtlCol="0"/>
          <a:lstStyle/>
          <a:p>
            <a:endParaRPr sz="1350"/>
          </a:p>
        </p:txBody>
      </p:sp>
      <p:sp>
        <p:nvSpPr>
          <p:cNvPr id="6" name="object 4"/>
          <p:cNvSpPr/>
          <p:nvPr/>
        </p:nvSpPr>
        <p:spPr>
          <a:xfrm>
            <a:off x="3850005" y="995045"/>
            <a:ext cx="4566920" cy="5239385"/>
          </a:xfrm>
          <a:prstGeom prst="rect">
            <a:avLst/>
          </a:prstGeom>
          <a:blipFill>
            <a:blip r:embed="rId5" cstate="print"/>
            <a:stretch>
              <a:fillRect/>
            </a:stretch>
          </a:blipFill>
        </p:spPr>
        <p:txBody>
          <a:bodyPr wrap="square" lIns="0" tIns="0" rIns="0" bIns="0" rtlCol="0"/>
          <a:lstStyle/>
          <a:p>
            <a:endParaRPr sz="1350"/>
          </a:p>
        </p:txBody>
      </p:sp>
      <p:sp>
        <p:nvSpPr>
          <p:cNvPr id="7" name="object 5"/>
          <p:cNvSpPr/>
          <p:nvPr/>
        </p:nvSpPr>
        <p:spPr>
          <a:xfrm>
            <a:off x="4838243" y="5769392"/>
            <a:ext cx="2820809" cy="258042"/>
          </a:xfrm>
          <a:prstGeom prst="rect">
            <a:avLst/>
          </a:prstGeom>
          <a:blipFill>
            <a:blip r:embed="rId6" cstate="print"/>
            <a:stretch>
              <a:fillRect/>
            </a:stretch>
          </a:blipFill>
        </p:spPr>
        <p:txBody>
          <a:bodyPr wrap="square" lIns="0" tIns="0" rIns="0" bIns="0" rtlCol="0"/>
          <a:lstStyle/>
          <a:p>
            <a:pPr algn="ctr"/>
            <a:r>
              <a:rPr lang="zh-CN" altLang="en-US" sz="1350" dirty="0" smtClean="0">
                <a:solidFill>
                  <a:schemeClr val="bg1"/>
                </a:solidFill>
              </a:rPr>
              <a:t>北京四环科宝制药股份有限公司</a:t>
            </a:r>
            <a:endParaRPr sz="1350" dirty="0">
              <a:solidFill>
                <a:schemeClr val="bg1"/>
              </a:solidFill>
            </a:endParaRPr>
          </a:p>
        </p:txBody>
      </p:sp>
      <p:sp>
        <p:nvSpPr>
          <p:cNvPr id="9" name="object 7"/>
          <p:cNvSpPr/>
          <p:nvPr/>
        </p:nvSpPr>
        <p:spPr>
          <a:xfrm>
            <a:off x="11582400" y="765175"/>
            <a:ext cx="681355" cy="19050"/>
          </a:xfrm>
          <a:prstGeom prst="rect">
            <a:avLst/>
          </a:prstGeom>
          <a:blipFill>
            <a:blip r:embed="rId7" cstate="print"/>
            <a:stretch>
              <a:fillRect/>
            </a:stretch>
          </a:blipFill>
        </p:spPr>
        <p:txBody>
          <a:bodyPr wrap="square" lIns="0" tIns="0" rIns="0" bIns="0" rtlCol="0"/>
          <a:lstStyle/>
          <a:p>
            <a:endParaRPr sz="1350"/>
          </a:p>
        </p:txBody>
      </p:sp>
      <p:sp>
        <p:nvSpPr>
          <p:cNvPr id="10" name="object 8"/>
          <p:cNvSpPr/>
          <p:nvPr/>
        </p:nvSpPr>
        <p:spPr>
          <a:xfrm>
            <a:off x="4648517" y="1623695"/>
            <a:ext cx="3010535" cy="2992755"/>
          </a:xfrm>
          <a:prstGeom prst="rect">
            <a:avLst/>
          </a:prstGeom>
          <a:blipFill>
            <a:blip r:embed="rId8" cstate="print"/>
            <a:stretch>
              <a:fillRect/>
            </a:stretch>
          </a:blipFill>
        </p:spPr>
        <p:txBody>
          <a:bodyPr wrap="square" lIns="0" tIns="0" rIns="0" bIns="0" rtlCol="0"/>
          <a:lstStyle/>
          <a:p>
            <a:endParaRPr sz="1350"/>
          </a:p>
        </p:txBody>
      </p:sp>
      <p:sp>
        <p:nvSpPr>
          <p:cNvPr id="44" name="文本框 43"/>
          <p:cNvSpPr txBox="1"/>
          <p:nvPr/>
        </p:nvSpPr>
        <p:spPr>
          <a:xfrm>
            <a:off x="4723067" y="4679286"/>
            <a:ext cx="3057247" cy="954107"/>
          </a:xfrm>
          <a:prstGeom prst="rect">
            <a:avLst/>
          </a:prstGeom>
          <a:noFill/>
        </p:spPr>
        <p:txBody>
          <a:bodyPr wrap="none" rtlCol="0">
            <a:spAutoFit/>
          </a:bodyPr>
          <a:lstStyle/>
          <a:p>
            <a:pPr algn="ctr"/>
            <a:r>
              <a:rPr lang="zh-CN" altLang="en-US" sz="2800" dirty="0" smtClean="0">
                <a:solidFill>
                  <a:srgbClr val="3959B9"/>
                </a:solidFill>
              </a:rPr>
              <a:t>富马酸卢帕他定片</a:t>
            </a:r>
            <a:endParaRPr lang="zh-CN" altLang="en-US" sz="2800" dirty="0">
              <a:solidFill>
                <a:srgbClr val="3959B9"/>
              </a:solidFill>
            </a:endParaRPr>
          </a:p>
          <a:p>
            <a:pPr algn="ctr"/>
            <a:r>
              <a:rPr lang="zh-CN" altLang="en-US" sz="2800" dirty="0" smtClean="0">
                <a:solidFill>
                  <a:srgbClr val="3959B9"/>
                </a:solidFill>
                <a:sym typeface="+mn-ea"/>
              </a:rPr>
              <a:t>邦勊敏</a:t>
            </a:r>
            <a:endParaRPr lang="zh-CN" altLang="en-US" sz="2800" dirty="0">
              <a:solidFill>
                <a:srgbClr val="3959B9"/>
              </a:solidFill>
              <a:sym typeface="+mn-ea"/>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8" name="组合 27"/>
          <p:cNvGrpSpPr/>
          <p:nvPr/>
        </p:nvGrpSpPr>
        <p:grpSpPr>
          <a:xfrm>
            <a:off x="-52661" y="0"/>
            <a:ext cx="12280525" cy="6858635"/>
            <a:chOff x="716" y="7718"/>
            <a:chExt cx="9328" cy="5225"/>
          </a:xfrm>
        </p:grpSpPr>
        <p:sp>
          <p:nvSpPr>
            <p:cNvPr id="12" name="object 8"/>
            <p:cNvSpPr/>
            <p:nvPr/>
          </p:nvSpPr>
          <p:spPr>
            <a:xfrm>
              <a:off x="729" y="7718"/>
              <a:ext cx="9288" cy="5225"/>
            </a:xfrm>
            <a:prstGeom prst="rect">
              <a:avLst/>
            </a:prstGeom>
            <a:blipFill>
              <a:blip r:embed="rId3" cstate="print"/>
              <a:stretch>
                <a:fillRect/>
              </a:stretch>
            </a:blipFill>
          </p:spPr>
          <p:txBody>
            <a:bodyPr wrap="square" lIns="0" tIns="0" rIns="0" bIns="0" rtlCol="0"/>
            <a:lstStyle/>
            <a:p>
              <a:endParaRPr>
                <a:solidFill>
                  <a:srgbClr val="000000"/>
                </a:solidFill>
              </a:endParaRPr>
            </a:p>
          </p:txBody>
        </p:sp>
        <p:sp>
          <p:nvSpPr>
            <p:cNvPr id="13" name="object 9"/>
            <p:cNvSpPr/>
            <p:nvPr/>
          </p:nvSpPr>
          <p:spPr>
            <a:xfrm>
              <a:off x="756" y="8381"/>
              <a:ext cx="9288" cy="3900"/>
            </a:xfrm>
            <a:prstGeom prst="rect">
              <a:avLst/>
            </a:prstGeom>
            <a:blipFill>
              <a:blip r:embed="rId4" cstate="print"/>
              <a:stretch>
                <a:fillRect/>
              </a:stretch>
            </a:blipFill>
          </p:spPr>
          <p:txBody>
            <a:bodyPr wrap="square" lIns="0" tIns="0" rIns="0" bIns="0" rtlCol="0"/>
            <a:lstStyle/>
            <a:p>
              <a:endParaRPr>
                <a:solidFill>
                  <a:srgbClr val="000000"/>
                </a:solidFill>
              </a:endParaRPr>
            </a:p>
          </p:txBody>
        </p:sp>
        <p:sp>
          <p:nvSpPr>
            <p:cNvPr id="14" name="object 10"/>
            <p:cNvSpPr/>
            <p:nvPr/>
          </p:nvSpPr>
          <p:spPr>
            <a:xfrm>
              <a:off x="716" y="8653"/>
              <a:ext cx="9315" cy="3509"/>
            </a:xfrm>
            <a:prstGeom prst="rect">
              <a:avLst/>
            </a:prstGeom>
            <a:blipFill>
              <a:blip r:embed="rId5" cstate="print"/>
              <a:stretch>
                <a:fillRect/>
              </a:stretch>
            </a:blipFill>
          </p:spPr>
          <p:txBody>
            <a:bodyPr wrap="square" lIns="0" tIns="0" rIns="0" bIns="0" rtlCol="0"/>
            <a:lstStyle/>
            <a:p>
              <a:endParaRPr dirty="0">
                <a:solidFill>
                  <a:srgbClr val="000000"/>
                </a:solidFill>
              </a:endParaRPr>
            </a:p>
          </p:txBody>
        </p:sp>
        <p:sp>
          <p:nvSpPr>
            <p:cNvPr id="15" name="object 11"/>
            <p:cNvSpPr/>
            <p:nvPr/>
          </p:nvSpPr>
          <p:spPr>
            <a:xfrm>
              <a:off x="1872" y="7718"/>
              <a:ext cx="1039" cy="2112"/>
            </a:xfrm>
            <a:prstGeom prst="rect">
              <a:avLst/>
            </a:prstGeom>
            <a:blipFill>
              <a:blip r:embed="rId6" cstate="print"/>
              <a:stretch>
                <a:fillRect/>
              </a:stretch>
            </a:blipFill>
          </p:spPr>
          <p:txBody>
            <a:bodyPr wrap="square" lIns="0" tIns="0" rIns="0" bIns="0" rtlCol="0"/>
            <a:lstStyle/>
            <a:p>
              <a:endParaRPr>
                <a:solidFill>
                  <a:srgbClr val="000000"/>
                </a:solidFill>
              </a:endParaRPr>
            </a:p>
          </p:txBody>
        </p:sp>
        <p:sp>
          <p:nvSpPr>
            <p:cNvPr id="16" name="object 12"/>
            <p:cNvSpPr/>
            <p:nvPr/>
          </p:nvSpPr>
          <p:spPr>
            <a:xfrm>
              <a:off x="2102" y="9070"/>
              <a:ext cx="545" cy="389"/>
            </a:xfrm>
            <a:prstGeom prst="rect">
              <a:avLst/>
            </a:prstGeom>
            <a:blipFill>
              <a:blip r:embed="rId7" cstate="print"/>
              <a:stretch>
                <a:fillRect/>
              </a:stretch>
            </a:blipFill>
          </p:spPr>
          <p:txBody>
            <a:bodyPr wrap="square" lIns="0" tIns="0" rIns="0" bIns="0" rtlCol="0"/>
            <a:lstStyle/>
            <a:p>
              <a:endParaRPr>
                <a:solidFill>
                  <a:srgbClr val="000000"/>
                </a:solidFill>
              </a:endParaRPr>
            </a:p>
          </p:txBody>
        </p:sp>
        <p:sp>
          <p:nvSpPr>
            <p:cNvPr id="17" name="object 13"/>
            <p:cNvSpPr/>
            <p:nvPr/>
          </p:nvSpPr>
          <p:spPr>
            <a:xfrm>
              <a:off x="1961" y="10101"/>
              <a:ext cx="1104" cy="353"/>
            </a:xfrm>
            <a:prstGeom prst="rect">
              <a:avLst/>
            </a:prstGeom>
            <a:blipFill>
              <a:blip r:embed="rId8" cstate="print"/>
              <a:stretch>
                <a:fillRect/>
              </a:stretch>
            </a:blipFill>
          </p:spPr>
          <p:txBody>
            <a:bodyPr wrap="square" lIns="0" tIns="0" rIns="0" bIns="0" rtlCol="0"/>
            <a:lstStyle/>
            <a:p>
              <a:endParaRPr>
                <a:solidFill>
                  <a:srgbClr val="000000"/>
                </a:solidFill>
              </a:endParaRPr>
            </a:p>
          </p:txBody>
        </p:sp>
        <p:sp>
          <p:nvSpPr>
            <p:cNvPr id="18" name="object 14"/>
            <p:cNvSpPr/>
            <p:nvPr/>
          </p:nvSpPr>
          <p:spPr>
            <a:xfrm>
              <a:off x="1975" y="10522"/>
              <a:ext cx="515" cy="162"/>
            </a:xfrm>
            <a:prstGeom prst="rect">
              <a:avLst/>
            </a:prstGeom>
            <a:blipFill>
              <a:blip r:embed="rId9" cstate="print"/>
              <a:stretch>
                <a:fillRect/>
              </a:stretch>
            </a:blipFill>
          </p:spPr>
          <p:txBody>
            <a:bodyPr wrap="square" lIns="0" tIns="0" rIns="0" bIns="0" rtlCol="0"/>
            <a:lstStyle/>
            <a:p>
              <a:endParaRPr>
                <a:solidFill>
                  <a:srgbClr val="000000"/>
                </a:solidFill>
              </a:endParaRPr>
            </a:p>
          </p:txBody>
        </p:sp>
        <p:sp>
          <p:nvSpPr>
            <p:cNvPr id="19" name="object 15"/>
            <p:cNvSpPr/>
            <p:nvPr/>
          </p:nvSpPr>
          <p:spPr>
            <a:xfrm>
              <a:off x="1898" y="10850"/>
              <a:ext cx="406" cy="19"/>
            </a:xfrm>
            <a:prstGeom prst="rect">
              <a:avLst/>
            </a:prstGeom>
            <a:blipFill>
              <a:blip r:embed="rId10" cstate="print"/>
              <a:stretch>
                <a:fillRect/>
              </a:stretch>
            </a:blipFill>
          </p:spPr>
          <p:txBody>
            <a:bodyPr wrap="square" lIns="0" tIns="0" rIns="0" bIns="0" rtlCol="0"/>
            <a:lstStyle/>
            <a:p>
              <a:endParaRPr>
                <a:solidFill>
                  <a:srgbClr val="000000"/>
                </a:solidFill>
              </a:endParaRPr>
            </a:p>
          </p:txBody>
        </p:sp>
        <p:sp>
          <p:nvSpPr>
            <p:cNvPr id="27" name="object 17"/>
            <p:cNvSpPr txBox="1"/>
            <p:nvPr/>
          </p:nvSpPr>
          <p:spPr>
            <a:xfrm>
              <a:off x="3337" y="8969"/>
              <a:ext cx="6548" cy="1567"/>
            </a:xfrm>
            <a:prstGeom prst="rect">
              <a:avLst/>
            </a:prstGeom>
          </p:spPr>
          <p:txBody>
            <a:bodyPr vert="horz" wrap="square" lIns="0" tIns="64769" rIns="0" bIns="0" rtlCol="0">
              <a:spAutoFit/>
            </a:bodyPr>
            <a:lstStyle/>
            <a:p>
              <a:pPr marL="12700">
                <a:spcBef>
                  <a:spcPts val="420"/>
                </a:spcBef>
              </a:pPr>
              <a:r>
                <a:rPr sz="2000" b="1" spc="30" dirty="0" smtClean="0">
                  <a:solidFill>
                    <a:srgbClr val="000000"/>
                  </a:solidFill>
                  <a:latin typeface="微软雅黑" panose="020B0503020204020204" charset="-122"/>
                  <a:cs typeface="微软雅黑" panose="020B0503020204020204" charset="-122"/>
                </a:rPr>
                <a:t>临床指南</a:t>
              </a:r>
              <a:r>
                <a:rPr sz="2000" b="1" spc="10" dirty="0" smtClean="0">
                  <a:solidFill>
                    <a:srgbClr val="000000"/>
                  </a:solidFill>
                  <a:latin typeface="微软雅黑" panose="020B0503020204020204" charset="-122"/>
                  <a:cs typeface="微软雅黑" panose="020B0503020204020204" charset="-122"/>
                </a:rPr>
                <a:t>/</a:t>
              </a:r>
              <a:r>
                <a:rPr sz="2000" b="1" spc="30" dirty="0" smtClean="0">
                  <a:solidFill>
                    <a:srgbClr val="000000"/>
                  </a:solidFill>
                  <a:latin typeface="微软雅黑" panose="020B0503020204020204" charset="-122"/>
                  <a:cs typeface="微软雅黑" panose="020B0503020204020204" charset="-122"/>
                </a:rPr>
                <a:t>诊疗规范推荐：</a:t>
              </a:r>
              <a:endParaRPr lang="en-US" sz="2000" b="1" spc="30" dirty="0" smtClean="0">
                <a:solidFill>
                  <a:srgbClr val="000000"/>
                </a:solidFill>
                <a:latin typeface="微软雅黑" panose="020B0503020204020204" charset="-122"/>
                <a:cs typeface="微软雅黑" panose="020B0503020204020204" charset="-122"/>
              </a:endParaRPr>
            </a:p>
            <a:p>
              <a:pPr marL="12700">
                <a:spcBef>
                  <a:spcPts val="420"/>
                </a:spcBef>
              </a:pPr>
              <a:endParaRPr lang="en-US" sz="2000" b="1" spc="30" dirty="0" smtClean="0">
                <a:solidFill>
                  <a:srgbClr val="000000"/>
                </a:solidFill>
                <a:latin typeface="微软雅黑" panose="020B0503020204020204" charset="-122"/>
                <a:cs typeface="微软雅黑" panose="020B0503020204020204" charset="-122"/>
              </a:endParaRPr>
            </a:p>
            <a:p>
              <a:pPr marL="12700">
                <a:spcBef>
                  <a:spcPts val="420"/>
                </a:spcBef>
              </a:pPr>
              <a:r>
                <a:rPr lang="en-US" spc="30" dirty="0" smtClean="0">
                  <a:solidFill>
                    <a:srgbClr val="000000"/>
                  </a:solidFill>
                  <a:latin typeface="微软雅黑" panose="020B0503020204020204" charset="-122"/>
                  <a:cs typeface="微软雅黑" panose="020B0503020204020204" charset="-122"/>
                </a:rPr>
                <a:t>     </a:t>
              </a:r>
              <a:r>
                <a:rPr lang="el-GR" spc="30" dirty="0" smtClean="0">
                  <a:solidFill>
                    <a:srgbClr val="000000"/>
                  </a:solidFill>
                  <a:latin typeface="微软雅黑" panose="020B0503020204020204" charset="-122"/>
                  <a:cs typeface="微软雅黑" panose="020B0503020204020204" charset="-122"/>
                </a:rPr>
                <a:t>Δ</a:t>
              </a:r>
              <a:r>
                <a:rPr lang="en-US" spc="30" dirty="0" smtClean="0">
                  <a:solidFill>
                    <a:srgbClr val="000000"/>
                  </a:solidFill>
                  <a:latin typeface="微软雅黑" panose="020B0503020204020204" charset="-122"/>
                  <a:cs typeface="微软雅黑" panose="020B0503020204020204" charset="-122"/>
                </a:rPr>
                <a:t>  2018</a:t>
              </a:r>
              <a:r>
                <a:rPr lang="zh-CN" altLang="en-US" spc="30" dirty="0" smtClean="0">
                  <a:solidFill>
                    <a:srgbClr val="000000"/>
                  </a:solidFill>
                  <a:latin typeface="微软雅黑" panose="020B0503020204020204" charset="-122"/>
                  <a:cs typeface="微软雅黑" panose="020B0503020204020204" charset="-122"/>
                </a:rPr>
                <a:t>年欧洲</a:t>
              </a:r>
              <a:r>
                <a:rPr lang="en-US" altLang="zh-CN" spc="30" dirty="0" smtClean="0">
                  <a:solidFill>
                    <a:srgbClr val="000000"/>
                  </a:solidFill>
                  <a:latin typeface="微软雅黑" panose="020B0503020204020204" charset="-122"/>
                  <a:cs typeface="微软雅黑" panose="020B0503020204020204" charset="-122"/>
                </a:rPr>
                <a:t>《EAACI/GA2LEN/EDF/WAO</a:t>
              </a:r>
              <a:r>
                <a:rPr lang="zh-CN" altLang="en-US" spc="30" dirty="0" smtClean="0">
                  <a:solidFill>
                    <a:srgbClr val="000000"/>
                  </a:solidFill>
                  <a:latin typeface="微软雅黑" panose="020B0503020204020204" charset="-122"/>
                  <a:cs typeface="微软雅黑" panose="020B0503020204020204" charset="-122"/>
                </a:rPr>
                <a:t>荨麻疹诊疗指南</a:t>
              </a:r>
              <a:r>
                <a:rPr lang="en-US" altLang="zh-CN" spc="30" dirty="0" smtClean="0">
                  <a:solidFill>
                    <a:srgbClr val="000000"/>
                  </a:solidFill>
                  <a:latin typeface="微软雅黑" panose="020B0503020204020204" charset="-122"/>
                  <a:cs typeface="微软雅黑" panose="020B0503020204020204" charset="-122"/>
                </a:rPr>
                <a:t>》</a:t>
              </a:r>
              <a:r>
                <a:rPr lang="zh-CN" altLang="en-US" spc="30" dirty="0" smtClean="0">
                  <a:solidFill>
                    <a:srgbClr val="000000"/>
                  </a:solidFill>
                  <a:latin typeface="微软雅黑" panose="020B0503020204020204" charset="-122"/>
                  <a:cs typeface="微软雅黑" panose="020B0503020204020204" charset="-122"/>
                </a:rPr>
                <a:t>推荐一线用药</a:t>
              </a:r>
              <a:r>
                <a:rPr spc="30" dirty="0" smtClean="0">
                  <a:solidFill>
                    <a:srgbClr val="000000"/>
                  </a:solidFill>
                  <a:latin typeface="微软雅黑" panose="020B0503020204020204" charset="-122"/>
                  <a:cs typeface="微软雅黑" panose="020B0503020204020204" charset="-122"/>
                </a:rPr>
                <a:t>。</a:t>
              </a:r>
              <a:endParaRPr lang="en-US" spc="30" dirty="0" smtClean="0">
                <a:solidFill>
                  <a:srgbClr val="000000"/>
                </a:solidFill>
                <a:latin typeface="微软雅黑" panose="020B0503020204020204" charset="-122"/>
                <a:cs typeface="微软雅黑" panose="020B0503020204020204" charset="-122"/>
              </a:endParaRPr>
            </a:p>
            <a:p>
              <a:pPr marL="12700">
                <a:spcBef>
                  <a:spcPts val="420"/>
                </a:spcBef>
              </a:pPr>
              <a:endParaRPr lang="en-US" spc="30" dirty="0" smtClean="0">
                <a:solidFill>
                  <a:srgbClr val="000000"/>
                </a:solidFill>
                <a:latin typeface="微软雅黑" panose="020B0503020204020204" charset="-122"/>
                <a:cs typeface="微软雅黑" panose="020B0503020204020204" charset="-122"/>
              </a:endParaRPr>
            </a:p>
            <a:p>
              <a:pPr marL="12700">
                <a:spcBef>
                  <a:spcPts val="420"/>
                </a:spcBef>
              </a:pPr>
              <a:r>
                <a:rPr lang="en-US" altLang="zh-CN" spc="30" dirty="0" smtClean="0">
                  <a:solidFill>
                    <a:srgbClr val="000000"/>
                  </a:solidFill>
                  <a:latin typeface="微软雅黑" panose="020B0503020204020204" charset="-122"/>
                  <a:cs typeface="微软雅黑" panose="020B0503020204020204" charset="-122"/>
                </a:rPr>
                <a:t>   </a:t>
              </a:r>
            </a:p>
            <a:p>
              <a:pPr marL="12700">
                <a:spcBef>
                  <a:spcPts val="420"/>
                </a:spcBef>
              </a:pPr>
              <a:endParaRPr dirty="0">
                <a:solidFill>
                  <a:srgbClr val="000000"/>
                </a:solidFill>
                <a:latin typeface="微软雅黑" panose="020B0503020204020204" charset="-122"/>
                <a:cs typeface="微软雅黑" panose="020B0503020204020204" charset="-122"/>
              </a:endParaRPr>
            </a:p>
          </p:txBody>
        </p:sp>
      </p:grpSp>
      <p:sp>
        <p:nvSpPr>
          <p:cNvPr id="2" name="矩形 1"/>
          <p:cNvSpPr/>
          <p:nvPr/>
        </p:nvSpPr>
        <p:spPr>
          <a:xfrm>
            <a:off x="8380549" y="6552424"/>
            <a:ext cx="3486852" cy="246221"/>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NL" altLang="zh-CN" sz="1000" dirty="0">
                <a:latin typeface="Arial" panose="020B0604020202020204" pitchFamily="34" charset="0"/>
                <a:cs typeface="Arial" panose="020B0604020202020204" pitchFamily="34" charset="0"/>
              </a:rPr>
              <a:t>Zuberbier, T., et al.,</a:t>
            </a:r>
            <a:r>
              <a:rPr lang="nl-NL" altLang="zh-CN" sz="1000" i="1" dirty="0">
                <a:latin typeface="Arial" panose="020B0604020202020204" pitchFamily="34" charset="0"/>
                <a:cs typeface="Arial" panose="020B0604020202020204" pitchFamily="34" charset="0"/>
              </a:rPr>
              <a:t>.</a:t>
            </a:r>
            <a:r>
              <a:rPr lang="nl-NL" altLang="zh-CN" sz="1000" dirty="0">
                <a:latin typeface="Arial" panose="020B0604020202020204" pitchFamily="34" charset="0"/>
                <a:cs typeface="Arial" panose="020B0604020202020204" pitchFamily="34" charset="0"/>
              </a:rPr>
              <a:t> </a:t>
            </a:r>
            <a:r>
              <a:rPr lang="en-US" altLang="zh-CN" sz="1000" dirty="0">
                <a:latin typeface="Arial" panose="020B0604020202020204" pitchFamily="34" charset="0"/>
                <a:cs typeface="Arial" panose="020B0604020202020204" pitchFamily="34" charset="0"/>
              </a:rPr>
              <a:t>Allergy. 2014 Jul;69(7):868-87. (ref 3)</a:t>
            </a:r>
            <a:endParaRPr lang="zh-CN" altLang="en-US" sz="1000" dirty="0">
              <a:latin typeface="Arial" panose="020B0604020202020204" pitchFamily="34" charset="0"/>
              <a:cs typeface="Arial" panose="020B0604020202020204" pitchFamily="34" charset="0"/>
            </a:endParaRPr>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object 8"/>
          <p:cNvSpPr/>
          <p:nvPr/>
        </p:nvSpPr>
        <p:spPr>
          <a:xfrm>
            <a:off x="0" y="20782"/>
            <a:ext cx="12227560" cy="6858635"/>
          </a:xfrm>
          <a:prstGeom prst="rect">
            <a:avLst/>
          </a:prstGeom>
          <a:blipFill>
            <a:blip r:embed="rId3" cstate="print"/>
            <a:stretch>
              <a:fillRect/>
            </a:stretch>
          </a:blipFill>
        </p:spPr>
        <p:txBody>
          <a:bodyPr wrap="square" lIns="0" tIns="0" rIns="0" bIns="0" rtlCol="0"/>
          <a:lstStyle/>
          <a:p>
            <a:endParaRPr>
              <a:latin typeface="微软雅黑" panose="020B0503020204020204" charset="-122"/>
              <a:ea typeface="微软雅黑" panose="020B0503020204020204" charset="-122"/>
            </a:endParaRPr>
          </a:p>
        </p:txBody>
      </p:sp>
      <p:sp>
        <p:nvSpPr>
          <p:cNvPr id="13" name="object 9"/>
          <p:cNvSpPr/>
          <p:nvPr/>
        </p:nvSpPr>
        <p:spPr>
          <a:xfrm>
            <a:off x="0" y="870585"/>
            <a:ext cx="12227560" cy="5119370"/>
          </a:xfrm>
          <a:prstGeom prst="rect">
            <a:avLst/>
          </a:prstGeom>
          <a:blipFill>
            <a:blip r:embed="rId4" cstate="print"/>
            <a:stretch>
              <a:fillRect/>
            </a:stretch>
          </a:blipFill>
        </p:spPr>
        <p:txBody>
          <a:bodyPr wrap="square" lIns="0" tIns="0" rIns="0" bIns="0" rtlCol="0"/>
          <a:lstStyle/>
          <a:p>
            <a:endParaRPr>
              <a:latin typeface="微软雅黑" panose="020B0503020204020204" charset="-122"/>
              <a:ea typeface="微软雅黑" panose="020B0503020204020204" charset="-122"/>
            </a:endParaRPr>
          </a:p>
        </p:txBody>
      </p:sp>
      <p:sp>
        <p:nvSpPr>
          <p:cNvPr id="14" name="object 10"/>
          <p:cNvSpPr/>
          <p:nvPr/>
        </p:nvSpPr>
        <p:spPr>
          <a:xfrm>
            <a:off x="0" y="1129030"/>
            <a:ext cx="12227560" cy="4606290"/>
          </a:xfrm>
          <a:prstGeom prst="rect">
            <a:avLst/>
          </a:prstGeom>
          <a:blipFill>
            <a:blip r:embed="rId5" cstate="print"/>
            <a:stretch>
              <a:fillRect/>
            </a:stretch>
          </a:blipFill>
        </p:spPr>
        <p:txBody>
          <a:bodyPr wrap="square" lIns="0" tIns="0" rIns="0" bIns="0" rtlCol="0"/>
          <a:lstStyle/>
          <a:p>
            <a:endParaRPr>
              <a:latin typeface="微软雅黑" panose="020B0503020204020204" charset="-122"/>
              <a:ea typeface="微软雅黑" panose="020B0503020204020204" charset="-122"/>
            </a:endParaRPr>
          </a:p>
        </p:txBody>
      </p:sp>
      <p:sp>
        <p:nvSpPr>
          <p:cNvPr id="15" name="object 11"/>
          <p:cNvSpPr/>
          <p:nvPr/>
        </p:nvSpPr>
        <p:spPr>
          <a:xfrm>
            <a:off x="1469390" y="0"/>
            <a:ext cx="1367790" cy="2772410"/>
          </a:xfrm>
          <a:prstGeom prst="rect">
            <a:avLst/>
          </a:prstGeom>
          <a:blipFill>
            <a:blip r:embed="rId6" cstate="print"/>
            <a:stretch>
              <a:fillRect/>
            </a:stretch>
          </a:blipFill>
        </p:spPr>
        <p:txBody>
          <a:bodyPr wrap="square" lIns="0" tIns="0" rIns="0" bIns="0" rtlCol="0"/>
          <a:lstStyle/>
          <a:p>
            <a:endParaRPr>
              <a:latin typeface="微软雅黑" panose="020B0503020204020204" charset="-122"/>
              <a:ea typeface="微软雅黑" panose="020B0503020204020204" charset="-122"/>
            </a:endParaRPr>
          </a:p>
        </p:txBody>
      </p:sp>
      <p:sp>
        <p:nvSpPr>
          <p:cNvPr id="3" name="object 3"/>
          <p:cNvSpPr/>
          <p:nvPr/>
        </p:nvSpPr>
        <p:spPr>
          <a:xfrm>
            <a:off x="1584960" y="3132455"/>
            <a:ext cx="1446530" cy="460375"/>
          </a:xfrm>
          <a:prstGeom prst="rect">
            <a:avLst/>
          </a:prstGeom>
          <a:blipFill>
            <a:blip r:embed="rId7" cstate="print"/>
            <a:stretch>
              <a:fillRect/>
            </a:stretch>
          </a:blipFill>
        </p:spPr>
        <p:txBody>
          <a:bodyPr wrap="square" lIns="0" tIns="0" rIns="0" bIns="0" rtlCol="0"/>
          <a:lstStyle/>
          <a:p>
            <a:endParaRPr>
              <a:latin typeface="微软雅黑" panose="020B0503020204020204" charset="-122"/>
              <a:ea typeface="微软雅黑" panose="020B0503020204020204" charset="-122"/>
            </a:endParaRPr>
          </a:p>
        </p:txBody>
      </p:sp>
      <p:sp>
        <p:nvSpPr>
          <p:cNvPr id="4" name="object 4"/>
          <p:cNvSpPr/>
          <p:nvPr/>
        </p:nvSpPr>
        <p:spPr>
          <a:xfrm>
            <a:off x="1619250" y="3681095"/>
            <a:ext cx="707390" cy="168910"/>
          </a:xfrm>
          <a:prstGeom prst="rect">
            <a:avLst/>
          </a:prstGeom>
          <a:blipFill>
            <a:blip r:embed="rId8" cstate="print"/>
            <a:stretch>
              <a:fillRect/>
            </a:stretch>
          </a:blipFill>
        </p:spPr>
        <p:txBody>
          <a:bodyPr wrap="square" lIns="0" tIns="0" rIns="0" bIns="0" rtlCol="0"/>
          <a:lstStyle/>
          <a:p>
            <a:endParaRPr>
              <a:latin typeface="微软雅黑" panose="020B0503020204020204" charset="-122"/>
              <a:ea typeface="微软雅黑" panose="020B0503020204020204" charset="-122"/>
            </a:endParaRPr>
          </a:p>
        </p:txBody>
      </p:sp>
      <p:sp>
        <p:nvSpPr>
          <p:cNvPr id="5" name="object 5"/>
          <p:cNvSpPr/>
          <p:nvPr/>
        </p:nvSpPr>
        <p:spPr>
          <a:xfrm>
            <a:off x="1499870" y="4112895"/>
            <a:ext cx="532130" cy="25400"/>
          </a:xfrm>
          <a:prstGeom prst="rect">
            <a:avLst/>
          </a:prstGeom>
          <a:blipFill>
            <a:blip r:embed="rId9" cstate="print"/>
            <a:stretch>
              <a:fillRect/>
            </a:stretch>
          </a:blipFill>
        </p:spPr>
        <p:txBody>
          <a:bodyPr wrap="square" lIns="0" tIns="0" rIns="0" bIns="0" rtlCol="0"/>
          <a:lstStyle/>
          <a:p>
            <a:endParaRPr>
              <a:latin typeface="微软雅黑" panose="020B0503020204020204" charset="-122"/>
              <a:ea typeface="微软雅黑" panose="020B0503020204020204" charset="-122"/>
            </a:endParaRPr>
          </a:p>
        </p:txBody>
      </p:sp>
      <p:sp>
        <p:nvSpPr>
          <p:cNvPr id="11" name="文本框 10"/>
          <p:cNvSpPr txBox="1"/>
          <p:nvPr/>
        </p:nvSpPr>
        <p:spPr>
          <a:xfrm>
            <a:off x="4650739" y="2030672"/>
            <a:ext cx="6613005" cy="2062103"/>
          </a:xfrm>
          <a:prstGeom prst="rect">
            <a:avLst/>
          </a:prstGeom>
          <a:noFill/>
        </p:spPr>
        <p:txBody>
          <a:bodyPr wrap="square" rtlCol="0">
            <a:spAutoFit/>
          </a:bodyPr>
          <a:lstStyle/>
          <a:p>
            <a:pPr>
              <a:lnSpc>
                <a:spcPct val="200000"/>
              </a:lnSpc>
            </a:pPr>
            <a:r>
              <a:rPr lang="zh-CN" altLang="en-US" dirty="0" smtClean="0">
                <a:latin typeface="微软雅黑" panose="020B0503020204020204" charset="-122"/>
                <a:ea typeface="微软雅黑" panose="020B0503020204020204" charset="-122"/>
                <a:cs typeface="微软雅黑" panose="020B0503020204020204" charset="-122"/>
              </a:rPr>
              <a:t>弥补</a:t>
            </a:r>
            <a:r>
              <a:rPr lang="zh-CN" altLang="en-US" dirty="0">
                <a:latin typeface="微软雅黑" panose="020B0503020204020204" charset="-122"/>
                <a:ea typeface="微软雅黑" panose="020B0503020204020204" charset="-122"/>
                <a:cs typeface="微软雅黑" panose="020B0503020204020204" charset="-122"/>
              </a:rPr>
              <a:t>药品目录短板：</a:t>
            </a:r>
            <a:r>
              <a:rPr lang="zh-CN" altLang="en-US" sz="1400" dirty="0">
                <a:latin typeface="微软雅黑" panose="020B0503020204020204" charset="-122"/>
                <a:ea typeface="微软雅黑" panose="020B0503020204020204" charset="-122"/>
                <a:cs typeface="微软雅黑" panose="020B0503020204020204" charset="-122"/>
              </a:rPr>
              <a:t>富马酸卢帕他定片与目录内产品的对照</a:t>
            </a:r>
            <a:r>
              <a:rPr lang="zh-CN" altLang="en-US" sz="1400" dirty="0" smtClean="0">
                <a:latin typeface="微软雅黑" panose="020B0503020204020204" charset="-122"/>
                <a:ea typeface="微软雅黑" panose="020B0503020204020204" charset="-122"/>
                <a:cs typeface="微软雅黑" panose="020B0503020204020204" charset="-122"/>
              </a:rPr>
              <a:t>研究</a:t>
            </a:r>
            <a:r>
              <a:rPr lang="zh-CN" altLang="en-US" sz="1400" dirty="0">
                <a:latin typeface="微软雅黑" panose="020B0503020204020204" charset="-122"/>
                <a:ea typeface="微软雅黑" panose="020B0503020204020204" charset="-122"/>
                <a:cs typeface="微软雅黑" panose="020B0503020204020204" charset="-122"/>
              </a:rPr>
              <a:t>表明</a:t>
            </a:r>
            <a:r>
              <a:rPr lang="zh-CN" altLang="en-US" sz="1400" dirty="0" smtClean="0">
                <a:latin typeface="微软雅黑" panose="020B0503020204020204" charset="-122"/>
                <a:ea typeface="微软雅黑" panose="020B0503020204020204" charset="-122"/>
                <a:cs typeface="微软雅黑" panose="020B0503020204020204" charset="-122"/>
              </a:rPr>
              <a:t>，</a:t>
            </a:r>
            <a:r>
              <a:rPr lang="zh-CN" altLang="en-US" sz="1400" dirty="0">
                <a:latin typeface="微软雅黑" panose="020B0503020204020204" charset="-122"/>
                <a:ea typeface="微软雅黑" panose="020B0503020204020204" charset="-122"/>
                <a:cs typeface="微软雅黑" panose="020B0503020204020204" charset="-122"/>
              </a:rPr>
              <a:t>富马酸卢帕他定起效更迅速，可以使患者得到更加有效的治疗，给予患者更好的治疗效果，在广泛的临床应用中也得到医生和患者的一致好评</a:t>
            </a:r>
            <a:r>
              <a:rPr lang="zh-CN" altLang="en-US" sz="1400" dirty="0" smtClean="0">
                <a:latin typeface="微软雅黑" panose="020B0503020204020204" charset="-122"/>
                <a:ea typeface="微软雅黑" panose="020B0503020204020204" charset="-122"/>
                <a:cs typeface="微软雅黑" panose="020B0503020204020204" charset="-122"/>
              </a:rPr>
              <a:t>。</a:t>
            </a:r>
            <a:endParaRPr lang="en-US" altLang="zh-CN" sz="1400" dirty="0" smtClean="0">
              <a:latin typeface="微软雅黑" panose="020B0503020204020204" charset="-122"/>
              <a:ea typeface="微软雅黑" panose="020B0503020204020204" charset="-122"/>
              <a:cs typeface="微软雅黑" panose="020B0503020204020204" charset="-122"/>
            </a:endParaRPr>
          </a:p>
          <a:p>
            <a:pPr>
              <a:lnSpc>
                <a:spcPct val="200000"/>
              </a:lnSpc>
            </a:pPr>
            <a:r>
              <a:rPr lang="zh-CN" altLang="en-US" dirty="0" smtClean="0">
                <a:latin typeface="微软雅黑" panose="020B0503020204020204" charset="-122"/>
                <a:ea typeface="微软雅黑" panose="020B0503020204020204" charset="-122"/>
                <a:cs typeface="微软雅黑" panose="020B0503020204020204" charset="-122"/>
              </a:rPr>
              <a:t>临床</a:t>
            </a:r>
            <a:r>
              <a:rPr lang="zh-CN" altLang="en-US" dirty="0">
                <a:latin typeface="微软雅黑" panose="020B0503020204020204" charset="-122"/>
                <a:ea typeface="微软雅黑" panose="020B0503020204020204" charset="-122"/>
                <a:cs typeface="微软雅黑" panose="020B0503020204020204" charset="-122"/>
              </a:rPr>
              <a:t>管理难度：</a:t>
            </a:r>
            <a:r>
              <a:rPr lang="zh-CN" altLang="en-US" sz="1400" dirty="0">
                <a:latin typeface="微软雅黑" panose="020B0503020204020204" charset="-122"/>
                <a:ea typeface="微软雅黑" panose="020B0503020204020204" charset="-122"/>
                <a:cs typeface="微软雅黑" panose="020B0503020204020204" charset="-122"/>
              </a:rPr>
              <a:t>患者服从</a:t>
            </a:r>
            <a:r>
              <a:rPr lang="zh-CN" altLang="en-US" sz="1400" dirty="0" smtClean="0">
                <a:latin typeface="微软雅黑" panose="020B0503020204020204" charset="-122"/>
                <a:ea typeface="微软雅黑" panose="020B0503020204020204" charset="-122"/>
                <a:cs typeface="微软雅黑" panose="020B0503020204020204" charset="-122"/>
              </a:rPr>
              <a:t>医生，遵医嘱，</a:t>
            </a:r>
            <a:r>
              <a:rPr lang="zh-CN" altLang="en-US" sz="1400" dirty="0">
                <a:latin typeface="微软雅黑" panose="020B0503020204020204" charset="-122"/>
                <a:ea typeface="微软雅黑" panose="020B0503020204020204" charset="-122"/>
                <a:cs typeface="微软雅黑" panose="020B0503020204020204" charset="-122"/>
              </a:rPr>
              <a:t>临床便于</a:t>
            </a:r>
            <a:r>
              <a:rPr lang="zh-CN" altLang="en-US" sz="1400" dirty="0" smtClean="0">
                <a:latin typeface="微软雅黑" panose="020B0503020204020204" charset="-122"/>
                <a:ea typeface="微软雅黑" panose="020B0503020204020204" charset="-122"/>
                <a:cs typeface="微软雅黑" panose="020B0503020204020204" charset="-122"/>
              </a:rPr>
              <a:t>管理。</a:t>
            </a:r>
            <a:endParaRPr lang="zh-CN" altLang="en-US" sz="1400" dirty="0">
              <a:latin typeface="微软雅黑" panose="020B0503020204020204" charset="-122"/>
              <a:ea typeface="微软雅黑" panose="020B0503020204020204" charset="-122"/>
              <a:cs typeface="微软雅黑" panose="020B0503020204020204" charset="-122"/>
            </a:endParaRPr>
          </a:p>
        </p:txBody>
      </p:sp>
      <p:sp>
        <p:nvSpPr>
          <p:cNvPr id="17" name="object 2"/>
          <p:cNvSpPr/>
          <p:nvPr/>
        </p:nvSpPr>
        <p:spPr>
          <a:xfrm>
            <a:off x="1772285" y="1840230"/>
            <a:ext cx="751840" cy="530225"/>
          </a:xfrm>
          <a:prstGeom prst="rect">
            <a:avLst/>
          </a:prstGeom>
          <a:blipFill>
            <a:blip r:embed="rId10" cstate="print"/>
            <a:stretch>
              <a:fillRect/>
            </a:stretch>
          </a:blipFill>
        </p:spPr>
        <p:txBody>
          <a:bodyPr wrap="square" lIns="0" tIns="0" rIns="0" bIns="0" rtlCol="0"/>
          <a:lstStyle/>
          <a:p>
            <a:endParaRPr/>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0"/>
          <p:cNvSpPr/>
          <p:nvPr/>
        </p:nvSpPr>
        <p:spPr>
          <a:xfrm>
            <a:off x="0" y="0"/>
            <a:ext cx="12190730" cy="6859905"/>
          </a:xfrm>
          <a:prstGeom prst="rect">
            <a:avLst/>
          </a:prstGeom>
          <a:blipFill>
            <a:blip r:embed="rId3" cstate="print"/>
            <a:stretch>
              <a:fillRect/>
            </a:stretch>
          </a:blipFill>
        </p:spPr>
        <p:txBody>
          <a:bodyPr wrap="square" lIns="0" tIns="0" rIns="0" bIns="0" rtlCol="0"/>
          <a:lstStyle/>
          <a:p>
            <a:endParaRPr sz="1350"/>
          </a:p>
        </p:txBody>
      </p:sp>
      <p:sp>
        <p:nvSpPr>
          <p:cNvPr id="13" name="object 11"/>
          <p:cNvSpPr/>
          <p:nvPr/>
        </p:nvSpPr>
        <p:spPr>
          <a:xfrm>
            <a:off x="635" y="704850"/>
            <a:ext cx="2999105" cy="1358265"/>
          </a:xfrm>
          <a:prstGeom prst="rect">
            <a:avLst/>
          </a:prstGeom>
          <a:blipFill>
            <a:blip r:embed="rId4" cstate="print"/>
            <a:stretch>
              <a:fillRect/>
            </a:stretch>
          </a:blipFill>
        </p:spPr>
        <p:txBody>
          <a:bodyPr wrap="square" lIns="0" tIns="0" rIns="0" bIns="0" rtlCol="0"/>
          <a:lstStyle/>
          <a:p>
            <a:endParaRPr sz="1350"/>
          </a:p>
        </p:txBody>
      </p:sp>
      <p:sp>
        <p:nvSpPr>
          <p:cNvPr id="14" name="object 12"/>
          <p:cNvSpPr/>
          <p:nvPr/>
        </p:nvSpPr>
        <p:spPr>
          <a:xfrm>
            <a:off x="4246880" y="723900"/>
            <a:ext cx="3465195" cy="1386205"/>
          </a:xfrm>
          <a:prstGeom prst="rect">
            <a:avLst/>
          </a:prstGeom>
          <a:blipFill>
            <a:blip r:embed="rId5" cstate="print"/>
            <a:stretch>
              <a:fillRect/>
            </a:stretch>
          </a:blipFill>
        </p:spPr>
        <p:txBody>
          <a:bodyPr wrap="square" lIns="0" tIns="0" rIns="0" bIns="0" rtlCol="0"/>
          <a:lstStyle/>
          <a:p>
            <a:endParaRPr sz="1350"/>
          </a:p>
        </p:txBody>
      </p:sp>
      <p:sp>
        <p:nvSpPr>
          <p:cNvPr id="15" name="object 13"/>
          <p:cNvSpPr/>
          <p:nvPr/>
        </p:nvSpPr>
        <p:spPr>
          <a:xfrm>
            <a:off x="4429760" y="897255"/>
            <a:ext cx="3102610" cy="1027430"/>
          </a:xfrm>
          <a:prstGeom prst="rect">
            <a:avLst/>
          </a:prstGeom>
          <a:blipFill>
            <a:blip r:embed="rId6" cstate="print"/>
            <a:stretch>
              <a:fillRect/>
            </a:stretch>
          </a:blipFill>
        </p:spPr>
        <p:txBody>
          <a:bodyPr wrap="square" lIns="0" tIns="0" rIns="0" bIns="0" rtlCol="0"/>
          <a:lstStyle/>
          <a:p>
            <a:endParaRPr sz="1350"/>
          </a:p>
        </p:txBody>
      </p:sp>
      <p:sp>
        <p:nvSpPr>
          <p:cNvPr id="19" name="object 17"/>
          <p:cNvSpPr/>
          <p:nvPr/>
        </p:nvSpPr>
        <p:spPr>
          <a:xfrm>
            <a:off x="964565" y="1665605"/>
            <a:ext cx="1321435" cy="177800"/>
          </a:xfrm>
          <a:prstGeom prst="rect">
            <a:avLst/>
          </a:prstGeom>
          <a:blipFill>
            <a:blip r:embed="rId7" cstate="print"/>
            <a:stretch>
              <a:fillRect/>
            </a:stretch>
          </a:blipFill>
        </p:spPr>
        <p:txBody>
          <a:bodyPr wrap="square" lIns="0" tIns="0" rIns="0" bIns="0" rtlCol="0"/>
          <a:lstStyle/>
          <a:p>
            <a:endParaRPr sz="1350"/>
          </a:p>
        </p:txBody>
      </p:sp>
      <p:sp>
        <p:nvSpPr>
          <p:cNvPr id="20" name="object 18"/>
          <p:cNvSpPr/>
          <p:nvPr/>
        </p:nvSpPr>
        <p:spPr>
          <a:xfrm>
            <a:off x="8112125" y="723900"/>
            <a:ext cx="3465195" cy="1386205"/>
          </a:xfrm>
          <a:prstGeom prst="rect">
            <a:avLst/>
          </a:prstGeom>
          <a:blipFill>
            <a:blip r:embed="rId5" cstate="print"/>
            <a:stretch>
              <a:fillRect/>
            </a:stretch>
          </a:blipFill>
        </p:spPr>
        <p:txBody>
          <a:bodyPr wrap="square" lIns="0" tIns="0" rIns="0" bIns="0" rtlCol="0"/>
          <a:lstStyle/>
          <a:p>
            <a:endParaRPr sz="1350"/>
          </a:p>
        </p:txBody>
      </p:sp>
      <p:sp>
        <p:nvSpPr>
          <p:cNvPr id="21" name="object 19"/>
          <p:cNvSpPr/>
          <p:nvPr/>
        </p:nvSpPr>
        <p:spPr>
          <a:xfrm>
            <a:off x="8295005" y="897255"/>
            <a:ext cx="3102610" cy="1027430"/>
          </a:xfrm>
          <a:prstGeom prst="rect">
            <a:avLst/>
          </a:prstGeom>
          <a:blipFill>
            <a:blip r:embed="rId6" cstate="print"/>
            <a:stretch>
              <a:fillRect/>
            </a:stretch>
          </a:blipFill>
        </p:spPr>
        <p:txBody>
          <a:bodyPr wrap="square" lIns="0" tIns="0" rIns="0" bIns="0" rtlCol="0"/>
          <a:lstStyle/>
          <a:p>
            <a:endParaRPr sz="1350"/>
          </a:p>
        </p:txBody>
      </p:sp>
      <p:sp>
        <p:nvSpPr>
          <p:cNvPr id="24" name="object 22"/>
          <p:cNvSpPr/>
          <p:nvPr/>
        </p:nvSpPr>
        <p:spPr>
          <a:xfrm>
            <a:off x="4272280" y="2371725"/>
            <a:ext cx="3465195" cy="1386205"/>
          </a:xfrm>
          <a:prstGeom prst="rect">
            <a:avLst/>
          </a:prstGeom>
          <a:blipFill>
            <a:blip r:embed="rId5" cstate="print"/>
            <a:stretch>
              <a:fillRect/>
            </a:stretch>
          </a:blipFill>
        </p:spPr>
        <p:txBody>
          <a:bodyPr wrap="square" lIns="0" tIns="0" rIns="0" bIns="0" rtlCol="0"/>
          <a:lstStyle/>
          <a:p>
            <a:endParaRPr sz="1350"/>
          </a:p>
        </p:txBody>
      </p:sp>
      <p:sp>
        <p:nvSpPr>
          <p:cNvPr id="25" name="object 23"/>
          <p:cNvSpPr/>
          <p:nvPr/>
        </p:nvSpPr>
        <p:spPr>
          <a:xfrm>
            <a:off x="4454525" y="2548255"/>
            <a:ext cx="3102610" cy="1027430"/>
          </a:xfrm>
          <a:prstGeom prst="rect">
            <a:avLst/>
          </a:prstGeom>
          <a:blipFill>
            <a:blip r:embed="rId6" cstate="print"/>
            <a:stretch>
              <a:fillRect/>
            </a:stretch>
          </a:blipFill>
        </p:spPr>
        <p:txBody>
          <a:bodyPr wrap="square" lIns="0" tIns="0" rIns="0" bIns="0" rtlCol="0"/>
          <a:lstStyle/>
          <a:p>
            <a:endParaRPr sz="1350"/>
          </a:p>
        </p:txBody>
      </p:sp>
      <p:sp>
        <p:nvSpPr>
          <p:cNvPr id="26" name="object 24"/>
          <p:cNvSpPr/>
          <p:nvPr/>
        </p:nvSpPr>
        <p:spPr>
          <a:xfrm>
            <a:off x="4810760" y="2913380"/>
            <a:ext cx="395605" cy="275590"/>
          </a:xfrm>
          <a:prstGeom prst="rect">
            <a:avLst/>
          </a:prstGeom>
          <a:blipFill>
            <a:blip r:embed="rId8" cstate="print"/>
            <a:stretch>
              <a:fillRect/>
            </a:stretch>
          </a:blipFill>
        </p:spPr>
        <p:txBody>
          <a:bodyPr wrap="square" lIns="0" tIns="0" rIns="0" bIns="0" rtlCol="0"/>
          <a:lstStyle/>
          <a:p>
            <a:endParaRPr sz="1350"/>
          </a:p>
        </p:txBody>
      </p:sp>
      <p:sp>
        <p:nvSpPr>
          <p:cNvPr id="27" name="object 25"/>
          <p:cNvSpPr/>
          <p:nvPr/>
        </p:nvSpPr>
        <p:spPr>
          <a:xfrm>
            <a:off x="5784215" y="2885440"/>
            <a:ext cx="1061720" cy="337185"/>
          </a:xfrm>
          <a:prstGeom prst="rect">
            <a:avLst/>
          </a:prstGeom>
          <a:blipFill>
            <a:blip r:embed="rId9" cstate="print"/>
            <a:stretch>
              <a:fillRect/>
            </a:stretch>
          </a:blipFill>
        </p:spPr>
        <p:txBody>
          <a:bodyPr wrap="square" lIns="0" tIns="0" rIns="0" bIns="0" rtlCol="0"/>
          <a:lstStyle/>
          <a:p>
            <a:endParaRPr sz="1350"/>
          </a:p>
        </p:txBody>
      </p:sp>
      <p:sp>
        <p:nvSpPr>
          <p:cNvPr id="28" name="object 26"/>
          <p:cNvSpPr/>
          <p:nvPr/>
        </p:nvSpPr>
        <p:spPr>
          <a:xfrm>
            <a:off x="8112125" y="2469515"/>
            <a:ext cx="3465195" cy="1386205"/>
          </a:xfrm>
          <a:prstGeom prst="rect">
            <a:avLst/>
          </a:prstGeom>
          <a:blipFill>
            <a:blip r:embed="rId5" cstate="print"/>
            <a:stretch>
              <a:fillRect/>
            </a:stretch>
          </a:blipFill>
        </p:spPr>
        <p:txBody>
          <a:bodyPr wrap="square" lIns="0" tIns="0" rIns="0" bIns="0" rtlCol="0"/>
          <a:lstStyle/>
          <a:p>
            <a:endParaRPr sz="1350"/>
          </a:p>
        </p:txBody>
      </p:sp>
      <p:sp>
        <p:nvSpPr>
          <p:cNvPr id="29" name="object 27"/>
          <p:cNvSpPr/>
          <p:nvPr/>
        </p:nvSpPr>
        <p:spPr>
          <a:xfrm>
            <a:off x="8295005" y="2646045"/>
            <a:ext cx="3102610" cy="1024255"/>
          </a:xfrm>
          <a:prstGeom prst="rect">
            <a:avLst/>
          </a:prstGeom>
          <a:blipFill>
            <a:blip r:embed="rId6" cstate="print"/>
            <a:stretch>
              <a:fillRect/>
            </a:stretch>
          </a:blipFill>
        </p:spPr>
        <p:txBody>
          <a:bodyPr wrap="square" lIns="0" tIns="0" rIns="0" bIns="0" rtlCol="0"/>
          <a:lstStyle/>
          <a:p>
            <a:endParaRPr sz="1350"/>
          </a:p>
        </p:txBody>
      </p:sp>
      <p:sp>
        <p:nvSpPr>
          <p:cNvPr id="30" name="object 28"/>
          <p:cNvSpPr/>
          <p:nvPr/>
        </p:nvSpPr>
        <p:spPr>
          <a:xfrm>
            <a:off x="8714104" y="2990850"/>
            <a:ext cx="410845" cy="275590"/>
          </a:xfrm>
          <a:prstGeom prst="rect">
            <a:avLst/>
          </a:prstGeom>
          <a:blipFill>
            <a:blip r:embed="rId10" cstate="print"/>
            <a:stretch>
              <a:fillRect/>
            </a:stretch>
          </a:blipFill>
        </p:spPr>
        <p:txBody>
          <a:bodyPr wrap="square" lIns="0" tIns="0" rIns="0" bIns="0" rtlCol="0"/>
          <a:lstStyle/>
          <a:p>
            <a:endParaRPr sz="1350"/>
          </a:p>
        </p:txBody>
      </p:sp>
      <p:sp>
        <p:nvSpPr>
          <p:cNvPr id="40" name="object 38"/>
          <p:cNvSpPr/>
          <p:nvPr/>
        </p:nvSpPr>
        <p:spPr>
          <a:xfrm>
            <a:off x="624205" y="3266440"/>
            <a:ext cx="2992755" cy="2996565"/>
          </a:xfrm>
          <a:prstGeom prst="rect">
            <a:avLst/>
          </a:prstGeom>
          <a:blipFill>
            <a:blip r:embed="rId11" cstate="print"/>
            <a:stretch>
              <a:fillRect/>
            </a:stretch>
          </a:blipFill>
        </p:spPr>
        <p:txBody>
          <a:bodyPr wrap="square" lIns="0" tIns="0" rIns="0" bIns="0" rtlCol="0"/>
          <a:lstStyle/>
          <a:p>
            <a:endParaRPr sz="1350"/>
          </a:p>
        </p:txBody>
      </p:sp>
      <p:sp>
        <p:nvSpPr>
          <p:cNvPr id="5" name="文本框 4"/>
          <p:cNvSpPr txBox="1"/>
          <p:nvPr/>
        </p:nvSpPr>
        <p:spPr>
          <a:xfrm>
            <a:off x="932815" y="806450"/>
            <a:ext cx="1376680" cy="768350"/>
          </a:xfrm>
          <a:prstGeom prst="rect">
            <a:avLst/>
          </a:prstGeom>
          <a:noFill/>
        </p:spPr>
        <p:txBody>
          <a:bodyPr wrap="square" rtlCol="0">
            <a:spAutoFit/>
          </a:bodyPr>
          <a:lstStyle/>
          <a:p>
            <a:r>
              <a:rPr lang="zh-CN" altLang="en-US" sz="4400">
                <a:solidFill>
                  <a:schemeClr val="bg1"/>
                </a:solidFill>
              </a:rPr>
              <a:t>目录</a:t>
            </a:r>
          </a:p>
        </p:txBody>
      </p:sp>
      <p:sp>
        <p:nvSpPr>
          <p:cNvPr id="6" name="文本框 5"/>
          <p:cNvSpPr txBox="1"/>
          <p:nvPr/>
        </p:nvSpPr>
        <p:spPr>
          <a:xfrm>
            <a:off x="4593590" y="1186815"/>
            <a:ext cx="2824480" cy="460375"/>
          </a:xfrm>
          <a:prstGeom prst="rect">
            <a:avLst/>
          </a:prstGeom>
          <a:noFill/>
        </p:spPr>
        <p:txBody>
          <a:bodyPr wrap="none" rtlCol="0">
            <a:spAutoFit/>
          </a:bodyPr>
          <a:lstStyle/>
          <a:p>
            <a:r>
              <a:rPr lang="en-US" altLang="zh-CN" sz="2400" dirty="0">
                <a:solidFill>
                  <a:srgbClr val="3959B9"/>
                </a:solidFill>
              </a:rPr>
              <a:t>01  </a:t>
            </a:r>
            <a:r>
              <a:rPr lang="zh-CN" altLang="en-US" sz="2400" dirty="0">
                <a:solidFill>
                  <a:srgbClr val="3959B9"/>
                </a:solidFill>
              </a:rPr>
              <a:t>药品的基本信息</a:t>
            </a:r>
          </a:p>
        </p:txBody>
      </p:sp>
      <p:sp>
        <p:nvSpPr>
          <p:cNvPr id="7" name="文本框 6"/>
          <p:cNvSpPr txBox="1"/>
          <p:nvPr/>
        </p:nvSpPr>
        <p:spPr>
          <a:xfrm>
            <a:off x="8447405" y="1198880"/>
            <a:ext cx="1875835" cy="461665"/>
          </a:xfrm>
          <a:prstGeom prst="rect">
            <a:avLst/>
          </a:prstGeom>
          <a:noFill/>
        </p:spPr>
        <p:txBody>
          <a:bodyPr wrap="none" rtlCol="0">
            <a:spAutoFit/>
          </a:bodyPr>
          <a:lstStyle/>
          <a:p>
            <a:r>
              <a:rPr lang="en-US" altLang="zh-CN" sz="2400" dirty="0" smtClean="0">
                <a:solidFill>
                  <a:srgbClr val="3959B9"/>
                </a:solidFill>
              </a:rPr>
              <a:t>  02   </a:t>
            </a:r>
            <a:r>
              <a:rPr lang="zh-CN" altLang="en-US" sz="2400" dirty="0">
                <a:solidFill>
                  <a:srgbClr val="3959B9"/>
                </a:solidFill>
              </a:rPr>
              <a:t>安全性</a:t>
            </a:r>
          </a:p>
        </p:txBody>
      </p:sp>
      <p:sp>
        <p:nvSpPr>
          <p:cNvPr id="32" name="object 37"/>
          <p:cNvSpPr/>
          <p:nvPr/>
        </p:nvSpPr>
        <p:spPr>
          <a:xfrm>
            <a:off x="9312274" y="2962593"/>
            <a:ext cx="1064895" cy="334010"/>
          </a:xfrm>
          <a:prstGeom prst="rect">
            <a:avLst/>
          </a:prstGeom>
          <a:blipFill>
            <a:blip r:embed="rId12" cstate="print"/>
            <a:stretch>
              <a:fillRect/>
            </a:stretch>
          </a:blipFill>
        </p:spPr>
        <p:txBody>
          <a:bodyPr wrap="square" lIns="0" tIns="0" rIns="0" bIns="0" rtlCol="0"/>
          <a:lstStyle/>
          <a:p>
            <a:endParaRPr sz="1350"/>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6" name="组合 25"/>
          <p:cNvGrpSpPr/>
          <p:nvPr/>
        </p:nvGrpSpPr>
        <p:grpSpPr>
          <a:xfrm>
            <a:off x="-22860" y="0"/>
            <a:ext cx="12214860" cy="6858635"/>
            <a:chOff x="684" y="1440"/>
            <a:chExt cx="9396" cy="5305"/>
          </a:xfrm>
        </p:grpSpPr>
        <p:sp>
          <p:nvSpPr>
            <p:cNvPr id="21" name="矩形 20"/>
            <p:cNvSpPr/>
            <p:nvPr/>
          </p:nvSpPr>
          <p:spPr>
            <a:xfrm>
              <a:off x="684" y="1440"/>
              <a:ext cx="9396" cy="840"/>
            </a:xfrm>
            <a:prstGeom prst="rect">
              <a:avLst/>
            </a:prstGeom>
            <a:solidFill>
              <a:srgbClr val="DC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684" y="1440"/>
              <a:ext cx="9396" cy="600"/>
            </a:xfrm>
            <a:prstGeom prst="rect">
              <a:avLst/>
            </a:prstGeom>
            <a:solidFill>
              <a:srgbClr val="CEE5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684" y="5880"/>
              <a:ext cx="9360" cy="840"/>
            </a:xfrm>
            <a:prstGeom prst="rect">
              <a:avLst/>
            </a:prstGeom>
            <a:solidFill>
              <a:srgbClr val="DC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684" y="6145"/>
              <a:ext cx="9360" cy="600"/>
            </a:xfrm>
            <a:prstGeom prst="rect">
              <a:avLst/>
            </a:prstGeom>
            <a:solidFill>
              <a:srgbClr val="CEE5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同侧圆角矩形 24"/>
            <p:cNvSpPr/>
            <p:nvPr/>
          </p:nvSpPr>
          <p:spPr>
            <a:xfrm rot="10800000">
              <a:off x="1872" y="1456"/>
              <a:ext cx="1039" cy="2040"/>
            </a:xfrm>
            <a:prstGeom prst="round2SameRect">
              <a:avLst>
                <a:gd name="adj1" fmla="val 50000"/>
                <a:gd name="adj2" fmla="val 0"/>
              </a:avLst>
            </a:prstGeom>
            <a:solidFill>
              <a:srgbClr val="395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p:cNvGrpSpPr/>
          <p:nvPr/>
        </p:nvGrpSpPr>
        <p:grpSpPr>
          <a:xfrm>
            <a:off x="1630622" y="1758951"/>
            <a:ext cx="5574893" cy="2404535"/>
            <a:chOff x="1898" y="2686"/>
            <a:chExt cx="4412" cy="1919"/>
          </a:xfrm>
        </p:grpSpPr>
        <p:sp>
          <p:nvSpPr>
            <p:cNvPr id="7" name="object 2"/>
            <p:cNvSpPr/>
            <p:nvPr/>
          </p:nvSpPr>
          <p:spPr>
            <a:xfrm>
              <a:off x="2078" y="2760"/>
              <a:ext cx="478" cy="394"/>
            </a:xfrm>
            <a:prstGeom prst="rect">
              <a:avLst/>
            </a:prstGeom>
            <a:blipFill>
              <a:blip r:embed="rId3" cstate="print"/>
              <a:stretch>
                <a:fillRect/>
              </a:stretch>
            </a:blipFill>
          </p:spPr>
          <p:txBody>
            <a:bodyPr wrap="square" lIns="0" tIns="0" rIns="0" bIns="0" rtlCol="0"/>
            <a:lstStyle/>
            <a:p>
              <a:endParaRPr/>
            </a:p>
          </p:txBody>
        </p:sp>
        <p:sp>
          <p:nvSpPr>
            <p:cNvPr id="8" name="object 3"/>
            <p:cNvSpPr/>
            <p:nvPr/>
          </p:nvSpPr>
          <p:spPr>
            <a:xfrm>
              <a:off x="1966" y="3862"/>
              <a:ext cx="1882" cy="295"/>
            </a:xfrm>
            <a:prstGeom prst="rect">
              <a:avLst/>
            </a:prstGeom>
            <a:blipFill>
              <a:blip r:embed="rId4" cstate="print"/>
              <a:stretch>
                <a:fillRect/>
              </a:stretch>
            </a:blipFill>
          </p:spPr>
          <p:txBody>
            <a:bodyPr wrap="square" lIns="0" tIns="0" rIns="0" bIns="0" rtlCol="0"/>
            <a:lstStyle/>
            <a:p>
              <a:endParaRPr/>
            </a:p>
          </p:txBody>
        </p:sp>
        <p:sp>
          <p:nvSpPr>
            <p:cNvPr id="9" name="object 4"/>
            <p:cNvSpPr/>
            <p:nvPr/>
          </p:nvSpPr>
          <p:spPr>
            <a:xfrm>
              <a:off x="1990" y="4255"/>
              <a:ext cx="1194" cy="131"/>
            </a:xfrm>
            <a:prstGeom prst="rect">
              <a:avLst/>
            </a:prstGeom>
            <a:blipFill>
              <a:blip r:embed="rId5" cstate="print"/>
              <a:stretch>
                <a:fillRect/>
              </a:stretch>
            </a:blipFill>
          </p:spPr>
          <p:txBody>
            <a:bodyPr wrap="square" lIns="0" tIns="0" rIns="0" bIns="0" rtlCol="0"/>
            <a:lstStyle/>
            <a:p>
              <a:endParaRPr/>
            </a:p>
          </p:txBody>
        </p:sp>
        <p:sp>
          <p:nvSpPr>
            <p:cNvPr id="10" name="object 5"/>
            <p:cNvSpPr/>
            <p:nvPr/>
          </p:nvSpPr>
          <p:spPr>
            <a:xfrm>
              <a:off x="1898" y="4586"/>
              <a:ext cx="406" cy="19"/>
            </a:xfrm>
            <a:prstGeom prst="rect">
              <a:avLst/>
            </a:prstGeom>
            <a:blipFill>
              <a:blip r:embed="rId6" cstate="print"/>
              <a:stretch>
                <a:fillRect/>
              </a:stretch>
            </a:blipFill>
          </p:spPr>
          <p:txBody>
            <a:bodyPr wrap="square" lIns="0" tIns="0" rIns="0" bIns="0" rtlCol="0"/>
            <a:lstStyle/>
            <a:p>
              <a:endParaRPr/>
            </a:p>
          </p:txBody>
        </p:sp>
        <p:sp>
          <p:nvSpPr>
            <p:cNvPr id="12" name="object 7"/>
            <p:cNvSpPr/>
            <p:nvPr/>
          </p:nvSpPr>
          <p:spPr>
            <a:xfrm>
              <a:off x="5542" y="2686"/>
              <a:ext cx="768" cy="768"/>
            </a:xfrm>
            <a:prstGeom prst="rect">
              <a:avLst/>
            </a:prstGeom>
            <a:blipFill>
              <a:blip r:embed="rId7" cstate="print"/>
              <a:stretch>
                <a:fillRect/>
              </a:stretch>
            </a:blipFill>
          </p:spPr>
          <p:txBody>
            <a:bodyPr wrap="square" lIns="0" tIns="0" rIns="0" bIns="0" rtlCol="0"/>
            <a:lstStyle/>
            <a:p>
              <a:endParaRPr/>
            </a:p>
          </p:txBody>
        </p:sp>
      </p:grpSp>
      <p:sp>
        <p:nvSpPr>
          <p:cNvPr id="2" name="文本框 1"/>
          <p:cNvSpPr txBox="1"/>
          <p:nvPr/>
        </p:nvSpPr>
        <p:spPr>
          <a:xfrm>
            <a:off x="7103327" y="2345361"/>
            <a:ext cx="4850779" cy="2492990"/>
          </a:xfrm>
          <a:prstGeom prst="rect">
            <a:avLst/>
          </a:prstGeom>
          <a:noFill/>
        </p:spPr>
        <p:txBody>
          <a:bodyPr wrap="square" rtlCol="0">
            <a:spAutoFit/>
          </a:bodyPr>
          <a:lstStyle/>
          <a:p>
            <a:r>
              <a:rPr lang="zh-CN" altLang="en-US" sz="1200" dirty="0" smtClean="0">
                <a:latin typeface="+mn-ea"/>
              </a:rPr>
              <a:t>通用名：富马酸卢帕他定片 。 </a:t>
            </a:r>
            <a:endParaRPr lang="en-US" altLang="zh-CN" sz="1200" dirty="0" smtClean="0">
              <a:latin typeface="+mn-ea"/>
            </a:endParaRPr>
          </a:p>
          <a:p>
            <a:r>
              <a:rPr lang="zh-CN" altLang="en-US" sz="1200" dirty="0" smtClean="0">
                <a:latin typeface="+mn-ea"/>
              </a:rPr>
              <a:t>                </a:t>
            </a:r>
            <a:endParaRPr lang="en-US" altLang="zh-CN" sz="1200" dirty="0" smtClean="0">
              <a:latin typeface="+mn-ea"/>
            </a:endParaRPr>
          </a:p>
          <a:p>
            <a:r>
              <a:rPr lang="zh-CN" altLang="en-US" sz="1200" dirty="0">
                <a:latin typeface="+mn-ea"/>
              </a:rPr>
              <a:t>注册</a:t>
            </a:r>
            <a:r>
              <a:rPr lang="zh-CN" altLang="en-US" sz="1200" dirty="0" smtClean="0">
                <a:latin typeface="+mn-ea"/>
              </a:rPr>
              <a:t>规格：</a:t>
            </a:r>
            <a:r>
              <a:rPr lang="en-US" altLang="zh-CN" sz="1200" dirty="0" smtClean="0">
                <a:latin typeface="+mn-ea"/>
              </a:rPr>
              <a:t>10mg</a:t>
            </a:r>
            <a:r>
              <a:rPr lang="zh-CN" altLang="en-US" sz="1200" dirty="0" smtClean="0">
                <a:latin typeface="+mn-ea"/>
              </a:rPr>
              <a:t>（以卢帕他定计）。</a:t>
            </a:r>
            <a:endParaRPr lang="en-US" altLang="zh-CN" sz="1200" dirty="0" smtClean="0">
              <a:latin typeface="+mn-ea"/>
            </a:endParaRPr>
          </a:p>
          <a:p>
            <a:endParaRPr lang="en-US" altLang="zh-CN" sz="1200" dirty="0" smtClean="0">
              <a:latin typeface="+mn-ea"/>
            </a:endParaRPr>
          </a:p>
          <a:p>
            <a:r>
              <a:rPr lang="zh-CN" altLang="en-US" sz="1200" dirty="0" smtClean="0">
                <a:latin typeface="+mn-ea"/>
              </a:rPr>
              <a:t>中国大陆首次上市时间：</a:t>
            </a:r>
            <a:r>
              <a:rPr lang="en-US" altLang="zh-CN" sz="1200" dirty="0" smtClean="0">
                <a:latin typeface="+mn-ea"/>
              </a:rPr>
              <a:t>2014</a:t>
            </a:r>
            <a:r>
              <a:rPr lang="zh-CN" altLang="en-US" sz="1200" dirty="0" smtClean="0">
                <a:latin typeface="+mn-ea"/>
              </a:rPr>
              <a:t>年。</a:t>
            </a:r>
            <a:endParaRPr lang="en-US" altLang="zh-CN" sz="1200" dirty="0" smtClean="0">
              <a:latin typeface="+mn-ea"/>
            </a:endParaRPr>
          </a:p>
          <a:p>
            <a:endParaRPr lang="en-US" altLang="zh-CN" sz="1200" dirty="0" smtClean="0">
              <a:latin typeface="+mn-ea"/>
            </a:endParaRPr>
          </a:p>
          <a:p>
            <a:r>
              <a:rPr lang="zh-CN" altLang="en-US" sz="1200" dirty="0" smtClean="0">
                <a:latin typeface="+mn-ea"/>
              </a:rPr>
              <a:t>目前大陆地区同通用名药品的上市情况：共</a:t>
            </a:r>
            <a:r>
              <a:rPr lang="en-US" altLang="zh-CN" sz="1200" dirty="0" smtClean="0">
                <a:latin typeface="+mn-ea"/>
              </a:rPr>
              <a:t>3</a:t>
            </a:r>
            <a:r>
              <a:rPr lang="zh-CN" altLang="en-US" sz="1200" dirty="0" smtClean="0">
                <a:latin typeface="+mn-ea"/>
              </a:rPr>
              <a:t>家。</a:t>
            </a:r>
            <a:endParaRPr lang="en-US" altLang="zh-CN" sz="1200" dirty="0" smtClean="0">
              <a:latin typeface="+mn-ea"/>
            </a:endParaRPr>
          </a:p>
          <a:p>
            <a:endParaRPr lang="en-US" altLang="zh-CN" sz="1200" dirty="0" smtClean="0">
              <a:latin typeface="+mn-ea"/>
            </a:endParaRPr>
          </a:p>
          <a:p>
            <a:r>
              <a:rPr lang="zh-CN" altLang="en-US" sz="1200" dirty="0" smtClean="0">
                <a:latin typeface="+mn-ea"/>
              </a:rPr>
              <a:t>全球首个上市国家</a:t>
            </a:r>
            <a:r>
              <a:rPr lang="en-US" altLang="zh-CN" sz="1200" dirty="0" smtClean="0">
                <a:latin typeface="+mn-ea"/>
              </a:rPr>
              <a:t>/</a:t>
            </a:r>
            <a:r>
              <a:rPr lang="zh-CN" altLang="en-US" sz="1200" dirty="0" smtClean="0">
                <a:latin typeface="+mn-ea"/>
              </a:rPr>
              <a:t>地区及上市时间：</a:t>
            </a:r>
            <a:r>
              <a:rPr lang="en-US" altLang="zh-CN" sz="1200" dirty="0" smtClean="0">
                <a:latin typeface="+mn-ea"/>
              </a:rPr>
              <a:t>2014</a:t>
            </a:r>
            <a:r>
              <a:rPr lang="zh-CN" altLang="en-US" sz="1200" dirty="0" smtClean="0">
                <a:latin typeface="+mn-ea"/>
              </a:rPr>
              <a:t>年，中国。</a:t>
            </a:r>
            <a:endParaRPr lang="en-US" altLang="zh-CN" sz="1200" dirty="0" smtClean="0">
              <a:latin typeface="+mn-ea"/>
            </a:endParaRPr>
          </a:p>
          <a:p>
            <a:endParaRPr lang="en-US" altLang="zh-CN" sz="1200" dirty="0" smtClean="0">
              <a:latin typeface="+mn-ea"/>
            </a:endParaRPr>
          </a:p>
          <a:p>
            <a:r>
              <a:rPr lang="zh-CN" altLang="en-US" sz="1200" dirty="0" smtClean="0">
                <a:latin typeface="+mn-ea"/>
              </a:rPr>
              <a:t>是否为</a:t>
            </a:r>
            <a:r>
              <a:rPr lang="en-US" altLang="zh-CN" sz="1200" dirty="0" smtClean="0">
                <a:latin typeface="+mn-ea"/>
              </a:rPr>
              <a:t>OTC</a:t>
            </a:r>
            <a:r>
              <a:rPr lang="zh-CN" altLang="en-US" sz="1200" dirty="0" smtClean="0">
                <a:latin typeface="+mn-ea"/>
              </a:rPr>
              <a:t>药品：否</a:t>
            </a:r>
            <a:endParaRPr lang="en-US" altLang="zh-CN" sz="1200" dirty="0" smtClean="0">
              <a:latin typeface="+mn-ea"/>
            </a:endParaRPr>
          </a:p>
          <a:p>
            <a:endParaRPr lang="en-US" altLang="zh-CN" sz="1200" dirty="0">
              <a:latin typeface="+mn-ea"/>
            </a:endParaRPr>
          </a:p>
          <a:p>
            <a:r>
              <a:rPr lang="zh-CN" altLang="en-US" sz="1200" dirty="0" smtClean="0">
                <a:latin typeface="+mn-ea"/>
              </a:rPr>
              <a:t>参照药品建议</a:t>
            </a:r>
            <a:r>
              <a:rPr lang="zh-CN" altLang="en-US" sz="1200" dirty="0">
                <a:latin typeface="+mn-ea"/>
              </a:rPr>
              <a:t>：枸地氯雷他</a:t>
            </a:r>
            <a:r>
              <a:rPr lang="zh-CN" altLang="en-US" sz="1200" dirty="0" smtClean="0">
                <a:latin typeface="+mn-ea"/>
              </a:rPr>
              <a:t>定</a:t>
            </a:r>
            <a:endParaRPr lang="zh-CN" altLang="en-US" sz="1200" dirty="0">
              <a:latin typeface="+mn-ea"/>
            </a:endParaRPr>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0" y="0"/>
            <a:ext cx="12192635" cy="6859313"/>
            <a:chOff x="756" y="7718"/>
            <a:chExt cx="9288" cy="5225"/>
          </a:xfrm>
        </p:grpSpPr>
        <p:sp>
          <p:nvSpPr>
            <p:cNvPr id="10" name="object 10"/>
            <p:cNvSpPr/>
            <p:nvPr/>
          </p:nvSpPr>
          <p:spPr>
            <a:xfrm>
              <a:off x="756" y="7718"/>
              <a:ext cx="9288" cy="5225"/>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756" y="7718"/>
              <a:ext cx="211" cy="5225"/>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756" y="8100"/>
              <a:ext cx="1051" cy="574"/>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1152" y="8292"/>
              <a:ext cx="319" cy="259"/>
            </a:xfrm>
            <a:prstGeom prst="rect">
              <a:avLst/>
            </a:prstGeom>
            <a:blipFill>
              <a:blip r:embed="rId6" cstate="print"/>
              <a:stretch>
                <a:fillRect/>
              </a:stretch>
            </a:blipFill>
          </p:spPr>
          <p:txBody>
            <a:bodyPr wrap="square" lIns="0" tIns="0" rIns="0" bIns="0" rtlCol="0"/>
            <a:lstStyle/>
            <a:p>
              <a:endParaRPr/>
            </a:p>
          </p:txBody>
        </p:sp>
        <p:sp>
          <p:nvSpPr>
            <p:cNvPr id="14" name="object 14"/>
            <p:cNvSpPr/>
            <p:nvPr/>
          </p:nvSpPr>
          <p:spPr>
            <a:xfrm>
              <a:off x="9862" y="7718"/>
              <a:ext cx="182" cy="5225"/>
            </a:xfrm>
            <a:prstGeom prst="rect">
              <a:avLst/>
            </a:prstGeom>
            <a:blipFill>
              <a:blip r:embed="rId7" cstate="print"/>
              <a:stretch>
                <a:fillRect/>
              </a:stretch>
            </a:blipFill>
          </p:spPr>
          <p:txBody>
            <a:bodyPr wrap="square" lIns="0" tIns="0" rIns="0" bIns="0" rtlCol="0"/>
            <a:lstStyle/>
            <a:p>
              <a:endParaRPr/>
            </a:p>
          </p:txBody>
        </p:sp>
        <p:sp>
          <p:nvSpPr>
            <p:cNvPr id="15" name="object 15"/>
            <p:cNvSpPr/>
            <p:nvPr/>
          </p:nvSpPr>
          <p:spPr>
            <a:xfrm>
              <a:off x="1997" y="8251"/>
              <a:ext cx="1879" cy="295"/>
            </a:xfrm>
            <a:prstGeom prst="rect">
              <a:avLst/>
            </a:prstGeom>
            <a:blipFill>
              <a:blip r:embed="rId8" cstate="print"/>
              <a:stretch>
                <a:fillRect/>
              </a:stretch>
            </a:blipFill>
          </p:spPr>
          <p:txBody>
            <a:bodyPr wrap="square" lIns="0" tIns="0" rIns="0" bIns="0" rtlCol="0"/>
            <a:lstStyle/>
            <a:p>
              <a:endParaRPr/>
            </a:p>
          </p:txBody>
        </p:sp>
        <p:sp>
          <p:nvSpPr>
            <p:cNvPr id="16" name="object 16"/>
            <p:cNvSpPr/>
            <p:nvPr/>
          </p:nvSpPr>
          <p:spPr>
            <a:xfrm>
              <a:off x="1526" y="9307"/>
              <a:ext cx="418" cy="418"/>
            </a:xfrm>
            <a:prstGeom prst="rect">
              <a:avLst/>
            </a:prstGeom>
            <a:blipFill>
              <a:blip r:embed="rId9" cstate="print"/>
              <a:stretch>
                <a:fillRect/>
              </a:stretch>
            </a:blipFill>
          </p:spPr>
          <p:txBody>
            <a:bodyPr wrap="square" lIns="0" tIns="0" rIns="0" bIns="0" rtlCol="0"/>
            <a:lstStyle/>
            <a:p>
              <a:endParaRPr/>
            </a:p>
          </p:txBody>
        </p:sp>
        <p:sp>
          <p:nvSpPr>
            <p:cNvPr id="17" name="object 17"/>
            <p:cNvSpPr/>
            <p:nvPr/>
          </p:nvSpPr>
          <p:spPr>
            <a:xfrm>
              <a:off x="2194" y="8928"/>
              <a:ext cx="474" cy="164"/>
            </a:xfrm>
            <a:prstGeom prst="rect">
              <a:avLst/>
            </a:prstGeom>
            <a:blipFill>
              <a:blip r:embed="rId10" cstate="print"/>
              <a:stretch>
                <a:fillRect/>
              </a:stretch>
            </a:blipFill>
          </p:spPr>
          <p:txBody>
            <a:bodyPr wrap="square" lIns="0" tIns="0" rIns="0" bIns="0" rtlCol="0"/>
            <a:lstStyle/>
            <a:p>
              <a:endParaRPr/>
            </a:p>
          </p:txBody>
        </p:sp>
        <p:sp>
          <p:nvSpPr>
            <p:cNvPr id="18" name="object 18"/>
            <p:cNvSpPr/>
            <p:nvPr/>
          </p:nvSpPr>
          <p:spPr>
            <a:xfrm>
              <a:off x="2191" y="10114"/>
              <a:ext cx="944" cy="164"/>
            </a:xfrm>
            <a:prstGeom prst="rect">
              <a:avLst/>
            </a:prstGeom>
            <a:blipFill>
              <a:blip r:embed="rId11" cstate="print"/>
              <a:stretch>
                <a:fillRect/>
              </a:stretch>
            </a:blipFill>
          </p:spPr>
          <p:txBody>
            <a:bodyPr wrap="square" lIns="0" tIns="0" rIns="0" bIns="0" rtlCol="0"/>
            <a:lstStyle/>
            <a:p>
              <a:endParaRPr/>
            </a:p>
          </p:txBody>
        </p:sp>
        <p:sp>
          <p:nvSpPr>
            <p:cNvPr id="19" name="object 19"/>
            <p:cNvSpPr/>
            <p:nvPr/>
          </p:nvSpPr>
          <p:spPr>
            <a:xfrm>
              <a:off x="1498" y="10534"/>
              <a:ext cx="446" cy="449"/>
            </a:xfrm>
            <a:prstGeom prst="rect">
              <a:avLst/>
            </a:prstGeom>
            <a:blipFill>
              <a:blip r:embed="rId9" cstate="print"/>
              <a:stretch>
                <a:fillRect/>
              </a:stretch>
            </a:blipFill>
          </p:spPr>
          <p:txBody>
            <a:bodyPr wrap="square" lIns="0" tIns="0" rIns="0" bIns="0" rtlCol="0"/>
            <a:lstStyle/>
            <a:p>
              <a:endParaRPr/>
            </a:p>
          </p:txBody>
        </p:sp>
        <p:sp>
          <p:nvSpPr>
            <p:cNvPr id="20" name="object 20"/>
            <p:cNvSpPr/>
            <p:nvPr/>
          </p:nvSpPr>
          <p:spPr>
            <a:xfrm>
              <a:off x="1476" y="11794"/>
              <a:ext cx="468" cy="468"/>
            </a:xfrm>
            <a:prstGeom prst="rect">
              <a:avLst/>
            </a:prstGeom>
            <a:blipFill>
              <a:blip r:embed="rId9" cstate="print"/>
              <a:stretch>
                <a:fillRect/>
              </a:stretch>
            </a:blipFill>
          </p:spPr>
          <p:txBody>
            <a:bodyPr wrap="square" lIns="0" tIns="0" rIns="0" bIns="0" rtlCol="0"/>
            <a:lstStyle/>
            <a:p>
              <a:endParaRPr/>
            </a:p>
          </p:txBody>
        </p:sp>
        <p:sp>
          <p:nvSpPr>
            <p:cNvPr id="21" name="object 21"/>
            <p:cNvSpPr/>
            <p:nvPr/>
          </p:nvSpPr>
          <p:spPr>
            <a:xfrm>
              <a:off x="2196" y="11311"/>
              <a:ext cx="628" cy="162"/>
            </a:xfrm>
            <a:prstGeom prst="rect">
              <a:avLst/>
            </a:prstGeom>
            <a:blipFill>
              <a:blip r:embed="rId12" cstate="print"/>
              <a:stretch>
                <a:fillRect/>
              </a:stretch>
            </a:blipFill>
          </p:spPr>
          <p:txBody>
            <a:bodyPr wrap="square" lIns="0" tIns="0" rIns="0" bIns="0" rtlCol="0"/>
            <a:lstStyle/>
            <a:p>
              <a:endParaRPr/>
            </a:p>
          </p:txBody>
        </p:sp>
        <p:sp>
          <p:nvSpPr>
            <p:cNvPr id="22" name="object 22"/>
            <p:cNvSpPr/>
            <p:nvPr/>
          </p:nvSpPr>
          <p:spPr>
            <a:xfrm>
              <a:off x="2220" y="9163"/>
              <a:ext cx="406" cy="19"/>
            </a:xfrm>
            <a:prstGeom prst="rect">
              <a:avLst/>
            </a:prstGeom>
            <a:blipFill>
              <a:blip r:embed="rId13" cstate="print"/>
              <a:stretch>
                <a:fillRect/>
              </a:stretch>
            </a:blipFill>
          </p:spPr>
          <p:txBody>
            <a:bodyPr wrap="square" lIns="0" tIns="0" rIns="0" bIns="0" rtlCol="0"/>
            <a:lstStyle/>
            <a:p>
              <a:endParaRPr/>
            </a:p>
          </p:txBody>
        </p:sp>
        <p:sp>
          <p:nvSpPr>
            <p:cNvPr id="23" name="object 23"/>
            <p:cNvSpPr/>
            <p:nvPr/>
          </p:nvSpPr>
          <p:spPr>
            <a:xfrm>
              <a:off x="2203" y="10390"/>
              <a:ext cx="403" cy="19"/>
            </a:xfrm>
            <a:prstGeom prst="rect">
              <a:avLst/>
            </a:prstGeom>
            <a:blipFill>
              <a:blip r:embed="rId13" cstate="print"/>
              <a:stretch>
                <a:fillRect/>
              </a:stretch>
            </a:blipFill>
          </p:spPr>
          <p:txBody>
            <a:bodyPr wrap="square" lIns="0" tIns="0" rIns="0" bIns="0" rtlCol="0"/>
            <a:lstStyle/>
            <a:p>
              <a:endParaRPr/>
            </a:p>
          </p:txBody>
        </p:sp>
        <p:sp>
          <p:nvSpPr>
            <p:cNvPr id="24" name="object 24"/>
            <p:cNvSpPr/>
            <p:nvPr/>
          </p:nvSpPr>
          <p:spPr>
            <a:xfrm>
              <a:off x="2196" y="11568"/>
              <a:ext cx="403" cy="19"/>
            </a:xfrm>
            <a:prstGeom prst="rect">
              <a:avLst/>
            </a:prstGeom>
            <a:blipFill>
              <a:blip r:embed="rId13" cstate="print"/>
              <a:stretch>
                <a:fillRect/>
              </a:stretch>
            </a:blipFill>
          </p:spPr>
          <p:txBody>
            <a:bodyPr wrap="square" lIns="0" tIns="0" rIns="0" bIns="0" rtlCol="0"/>
            <a:lstStyle/>
            <a:p>
              <a:endParaRPr/>
            </a:p>
          </p:txBody>
        </p:sp>
        <p:sp>
          <p:nvSpPr>
            <p:cNvPr id="32" name="object 32"/>
            <p:cNvSpPr/>
            <p:nvPr/>
          </p:nvSpPr>
          <p:spPr>
            <a:xfrm>
              <a:off x="5695" y="11998"/>
              <a:ext cx="332" cy="296"/>
            </a:xfrm>
            <a:prstGeom prst="rect">
              <a:avLst/>
            </a:prstGeom>
            <a:blipFill>
              <a:blip r:embed="rId14" cstate="print"/>
              <a:stretch>
                <a:fillRect/>
              </a:stretch>
            </a:blipFill>
          </p:spPr>
          <p:txBody>
            <a:bodyPr wrap="square" lIns="0" tIns="0" rIns="0" bIns="0" rtlCol="0"/>
            <a:lstStyle/>
            <a:p>
              <a:endParaRPr/>
            </a:p>
          </p:txBody>
        </p:sp>
      </p:grpSp>
      <p:sp>
        <p:nvSpPr>
          <p:cNvPr id="2" name="文本框 1"/>
          <p:cNvSpPr txBox="1"/>
          <p:nvPr/>
        </p:nvSpPr>
        <p:spPr>
          <a:xfrm>
            <a:off x="1868991" y="2174488"/>
            <a:ext cx="8608741" cy="276999"/>
          </a:xfrm>
          <a:prstGeom prst="rect">
            <a:avLst/>
          </a:prstGeom>
          <a:noFill/>
        </p:spPr>
        <p:txBody>
          <a:bodyPr wrap="square" rtlCol="0">
            <a:spAutoFit/>
          </a:bodyPr>
          <a:lstStyle/>
          <a:p>
            <a:r>
              <a:rPr lang="zh-CN" altLang="zh-CN" sz="1200" dirty="0">
                <a:latin typeface="+mn-ea"/>
              </a:rPr>
              <a:t>成人和青少年（</a:t>
            </a:r>
            <a:r>
              <a:rPr lang="en-US" altLang="zh-CN" sz="1200" dirty="0">
                <a:latin typeface="+mn-ea"/>
              </a:rPr>
              <a:t>12</a:t>
            </a:r>
            <a:r>
              <a:rPr lang="zh-CN" altLang="zh-CN" sz="1200" dirty="0">
                <a:latin typeface="+mn-ea"/>
              </a:rPr>
              <a:t>岁以上）的过敏性鼻炎和荨麻疹。</a:t>
            </a:r>
            <a:endParaRPr lang="zh-CN" altLang="en-US" sz="1200" dirty="0">
              <a:latin typeface="+mn-ea"/>
            </a:endParaRPr>
          </a:p>
        </p:txBody>
      </p:sp>
      <p:sp>
        <p:nvSpPr>
          <p:cNvPr id="3" name="文本框 2"/>
          <p:cNvSpPr txBox="1"/>
          <p:nvPr/>
        </p:nvSpPr>
        <p:spPr>
          <a:xfrm>
            <a:off x="1784195" y="5350921"/>
            <a:ext cx="9088244" cy="830997"/>
          </a:xfrm>
          <a:prstGeom prst="rect">
            <a:avLst/>
          </a:prstGeom>
          <a:noFill/>
        </p:spPr>
        <p:txBody>
          <a:bodyPr wrap="square" rtlCol="0">
            <a:spAutoFit/>
          </a:bodyPr>
          <a:lstStyle/>
          <a:p>
            <a:r>
              <a:rPr lang="zh-CN" altLang="zh-CN" sz="1200" dirty="0">
                <a:latin typeface="+mn-ea"/>
              </a:rPr>
              <a:t>成人和青少年（</a:t>
            </a:r>
            <a:r>
              <a:rPr lang="en-US" altLang="zh-CN" sz="1200" dirty="0">
                <a:latin typeface="+mn-ea"/>
              </a:rPr>
              <a:t>12</a:t>
            </a:r>
            <a:r>
              <a:rPr lang="zh-CN" altLang="zh-CN" sz="1200" dirty="0">
                <a:latin typeface="+mn-ea"/>
              </a:rPr>
              <a:t>岁以上），建议剂量为</a:t>
            </a:r>
            <a:r>
              <a:rPr lang="en-US" altLang="zh-CN" sz="1200" dirty="0">
                <a:latin typeface="+mn-ea"/>
              </a:rPr>
              <a:t>10mg</a:t>
            </a:r>
            <a:r>
              <a:rPr lang="zh-CN" altLang="zh-CN" sz="1200" dirty="0">
                <a:latin typeface="+mn-ea"/>
              </a:rPr>
              <a:t>（一片），一天一片，饭前饭后口服均可。</a:t>
            </a:r>
          </a:p>
          <a:p>
            <a:r>
              <a:rPr lang="zh-CN" altLang="zh-CN" sz="1200" dirty="0">
                <a:latin typeface="+mn-ea"/>
              </a:rPr>
              <a:t>老年人：老年人慎用本品，见【老年用药】</a:t>
            </a:r>
          </a:p>
          <a:p>
            <a:r>
              <a:rPr lang="zh-CN" altLang="zh-CN" sz="1200" dirty="0">
                <a:latin typeface="+mn-ea"/>
              </a:rPr>
              <a:t>儿童：对</a:t>
            </a:r>
            <a:r>
              <a:rPr lang="en-US" altLang="zh-CN" sz="1200" dirty="0">
                <a:latin typeface="+mn-ea"/>
              </a:rPr>
              <a:t>12</a:t>
            </a:r>
            <a:r>
              <a:rPr lang="zh-CN" altLang="zh-CN" sz="1200" dirty="0">
                <a:latin typeface="+mn-ea"/>
              </a:rPr>
              <a:t>岁以下儿童患者的安全和疗效尚未确定，故不推荐使用。</a:t>
            </a:r>
          </a:p>
          <a:p>
            <a:r>
              <a:rPr lang="zh-CN" altLang="zh-CN" sz="1200" dirty="0">
                <a:latin typeface="+mn-ea"/>
              </a:rPr>
              <a:t>肾或肝功能不全的病人：尚未获得治疗肾或肝功能不全的病人的临床经验，故不推荐使用。</a:t>
            </a:r>
          </a:p>
        </p:txBody>
      </p:sp>
      <p:sp>
        <p:nvSpPr>
          <p:cNvPr id="4" name="文本框 3"/>
          <p:cNvSpPr txBox="1"/>
          <p:nvPr/>
        </p:nvSpPr>
        <p:spPr>
          <a:xfrm>
            <a:off x="1836420" y="3755390"/>
            <a:ext cx="9524365" cy="645160"/>
          </a:xfrm>
          <a:prstGeom prst="rect">
            <a:avLst/>
          </a:prstGeom>
          <a:noFill/>
        </p:spPr>
        <p:txBody>
          <a:bodyPr wrap="square" rtlCol="0">
            <a:spAutoFit/>
          </a:bodyPr>
          <a:lstStyle/>
          <a:p>
            <a:pPr lvl="0" algn="l">
              <a:buClrTx/>
              <a:buSzTx/>
              <a:buFontTx/>
            </a:pPr>
            <a:r>
              <a:rPr lang="zh-CN" altLang="zh-CN" sz="1200" dirty="0">
                <a:latin typeface="+mn-ea"/>
                <a:sym typeface="+mn-ea"/>
              </a:rPr>
              <a:t>过敏性鼻炎是由过敏源引起的鼻粘膜的炎症，为临床常见的呼吸道疾病，其主要症状包括喷嚏、流涕、鼻痒、鼻塞。</a:t>
            </a:r>
          </a:p>
          <a:p>
            <a:pPr lvl="0" algn="l">
              <a:buClrTx/>
              <a:buSzTx/>
              <a:buFontTx/>
            </a:pPr>
            <a:r>
              <a:rPr lang="zh-CN" altLang="zh-CN" sz="1200" dirty="0">
                <a:latin typeface="+mn-ea"/>
                <a:sym typeface="+mn-ea"/>
              </a:rPr>
              <a:t>荨麻疹是以突然出现的风团、瘙痒和/或血管性水肿为特征的皮肤疾患。</a:t>
            </a:r>
          </a:p>
          <a:p>
            <a:pPr lvl="0" algn="l">
              <a:buClrTx/>
              <a:buSzTx/>
              <a:buFontTx/>
            </a:pPr>
            <a:r>
              <a:rPr lang="zh-CN" altLang="zh-CN" sz="1200" dirty="0">
                <a:latin typeface="+mn-ea"/>
                <a:sym typeface="+mn-ea"/>
              </a:rPr>
              <a:t>此两大疾病均严重影响患者生活质量。</a:t>
            </a:r>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object 8"/>
          <p:cNvSpPr/>
          <p:nvPr/>
        </p:nvSpPr>
        <p:spPr>
          <a:xfrm>
            <a:off x="0" y="0"/>
            <a:ext cx="12227560" cy="6858635"/>
          </a:xfrm>
          <a:prstGeom prst="rect">
            <a:avLst/>
          </a:prstGeom>
          <a:blipFill>
            <a:blip r:embed="rId3" cstate="print"/>
            <a:stretch>
              <a:fillRect/>
            </a:stretch>
          </a:blipFill>
        </p:spPr>
        <p:txBody>
          <a:bodyPr wrap="square" lIns="0" tIns="0" rIns="0" bIns="0" rtlCol="0"/>
          <a:lstStyle/>
          <a:p>
            <a:endParaRPr/>
          </a:p>
        </p:txBody>
      </p:sp>
      <p:sp>
        <p:nvSpPr>
          <p:cNvPr id="13" name="object 9"/>
          <p:cNvSpPr/>
          <p:nvPr/>
        </p:nvSpPr>
        <p:spPr>
          <a:xfrm>
            <a:off x="0" y="870585"/>
            <a:ext cx="12227560" cy="5119370"/>
          </a:xfrm>
          <a:prstGeom prst="rect">
            <a:avLst/>
          </a:prstGeom>
          <a:blipFill>
            <a:blip r:embed="rId4" cstate="print"/>
            <a:stretch>
              <a:fillRect/>
            </a:stretch>
          </a:blipFill>
        </p:spPr>
        <p:txBody>
          <a:bodyPr wrap="square" lIns="0" tIns="0" rIns="0" bIns="0" rtlCol="0"/>
          <a:lstStyle/>
          <a:p>
            <a:endParaRPr/>
          </a:p>
        </p:txBody>
      </p:sp>
      <p:sp>
        <p:nvSpPr>
          <p:cNvPr id="14" name="object 10"/>
          <p:cNvSpPr/>
          <p:nvPr/>
        </p:nvSpPr>
        <p:spPr>
          <a:xfrm>
            <a:off x="0" y="1129030"/>
            <a:ext cx="12227560" cy="4606290"/>
          </a:xfrm>
          <a:prstGeom prst="rect">
            <a:avLst/>
          </a:prstGeom>
          <a:blipFill>
            <a:blip r:embed="rId5" cstate="print"/>
            <a:stretch>
              <a:fillRect/>
            </a:stretch>
          </a:blipFill>
        </p:spPr>
        <p:txBody>
          <a:bodyPr wrap="square" lIns="0" tIns="0" rIns="0" bIns="0" rtlCol="0"/>
          <a:lstStyle/>
          <a:p>
            <a:endParaRPr/>
          </a:p>
        </p:txBody>
      </p:sp>
      <p:sp>
        <p:nvSpPr>
          <p:cNvPr id="15" name="object 11"/>
          <p:cNvSpPr/>
          <p:nvPr/>
        </p:nvSpPr>
        <p:spPr>
          <a:xfrm>
            <a:off x="1469390" y="0"/>
            <a:ext cx="1367790" cy="2772410"/>
          </a:xfrm>
          <a:prstGeom prst="rect">
            <a:avLst/>
          </a:prstGeom>
          <a:blipFill>
            <a:blip r:embed="rId6" cstate="print"/>
            <a:stretch>
              <a:fillRect/>
            </a:stretch>
          </a:blipFill>
        </p:spPr>
        <p:txBody>
          <a:bodyPr wrap="square" lIns="0" tIns="0" rIns="0" bIns="0" rtlCol="0"/>
          <a:lstStyle/>
          <a:p>
            <a:endParaRPr/>
          </a:p>
        </p:txBody>
      </p:sp>
      <p:grpSp>
        <p:nvGrpSpPr>
          <p:cNvPr id="2" name="组合 1"/>
          <p:cNvGrpSpPr/>
          <p:nvPr/>
        </p:nvGrpSpPr>
        <p:grpSpPr>
          <a:xfrm>
            <a:off x="1458581" y="1832610"/>
            <a:ext cx="1616331" cy="2436985"/>
            <a:chOff x="1898" y="2806"/>
            <a:chExt cx="1167" cy="1799"/>
          </a:xfrm>
        </p:grpSpPr>
        <p:sp>
          <p:nvSpPr>
            <p:cNvPr id="3" name="object 2"/>
            <p:cNvSpPr/>
            <p:nvPr/>
          </p:nvSpPr>
          <p:spPr>
            <a:xfrm>
              <a:off x="2102" y="2806"/>
              <a:ext cx="554" cy="389"/>
            </a:xfrm>
            <a:prstGeom prst="rect">
              <a:avLst/>
            </a:prstGeom>
            <a:blipFill>
              <a:blip r:embed="rId7" cstate="print"/>
              <a:stretch>
                <a:fillRect/>
              </a:stretch>
            </a:blipFill>
          </p:spPr>
          <p:txBody>
            <a:bodyPr wrap="square" lIns="0" tIns="0" rIns="0" bIns="0" rtlCol="0"/>
            <a:lstStyle/>
            <a:p>
              <a:endParaRPr/>
            </a:p>
          </p:txBody>
        </p:sp>
        <p:sp>
          <p:nvSpPr>
            <p:cNvPr id="4" name="object 3"/>
            <p:cNvSpPr/>
            <p:nvPr/>
          </p:nvSpPr>
          <p:spPr>
            <a:xfrm>
              <a:off x="1963" y="3835"/>
              <a:ext cx="1102" cy="355"/>
            </a:xfrm>
            <a:prstGeom prst="rect">
              <a:avLst/>
            </a:prstGeom>
            <a:blipFill>
              <a:blip r:embed="rId8" cstate="print"/>
              <a:stretch>
                <a:fillRect/>
              </a:stretch>
            </a:blipFill>
          </p:spPr>
          <p:txBody>
            <a:bodyPr wrap="square" lIns="0" tIns="0" rIns="0" bIns="0" rtlCol="0"/>
            <a:lstStyle/>
            <a:p>
              <a:endParaRPr/>
            </a:p>
          </p:txBody>
        </p:sp>
        <p:sp>
          <p:nvSpPr>
            <p:cNvPr id="5" name="object 4"/>
            <p:cNvSpPr/>
            <p:nvPr/>
          </p:nvSpPr>
          <p:spPr>
            <a:xfrm>
              <a:off x="1982" y="4258"/>
              <a:ext cx="551" cy="162"/>
            </a:xfrm>
            <a:prstGeom prst="rect">
              <a:avLst/>
            </a:prstGeom>
            <a:blipFill>
              <a:blip r:embed="rId9" cstate="print"/>
              <a:stretch>
                <a:fillRect/>
              </a:stretch>
            </a:blipFill>
          </p:spPr>
          <p:txBody>
            <a:bodyPr wrap="square" lIns="0" tIns="0" rIns="0" bIns="0" rtlCol="0"/>
            <a:lstStyle/>
            <a:p>
              <a:endParaRPr/>
            </a:p>
          </p:txBody>
        </p:sp>
        <p:sp>
          <p:nvSpPr>
            <p:cNvPr id="7" name="object 6"/>
            <p:cNvSpPr/>
            <p:nvPr/>
          </p:nvSpPr>
          <p:spPr>
            <a:xfrm>
              <a:off x="1898" y="4586"/>
              <a:ext cx="406" cy="19"/>
            </a:xfrm>
            <a:prstGeom prst="rect">
              <a:avLst/>
            </a:prstGeom>
            <a:blipFill>
              <a:blip r:embed="rId10" cstate="print"/>
              <a:stretch>
                <a:fillRect/>
              </a:stretch>
            </a:blipFill>
          </p:spPr>
          <p:txBody>
            <a:bodyPr wrap="square" lIns="0" tIns="0" rIns="0" bIns="0" rtlCol="0"/>
            <a:lstStyle/>
            <a:p>
              <a:endParaRPr/>
            </a:p>
          </p:txBody>
        </p:sp>
      </p:grpSp>
      <p:sp>
        <p:nvSpPr>
          <p:cNvPr id="9" name="矩形 8"/>
          <p:cNvSpPr/>
          <p:nvPr/>
        </p:nvSpPr>
        <p:spPr>
          <a:xfrm>
            <a:off x="5356302" y="1737326"/>
            <a:ext cx="6096000" cy="1708160"/>
          </a:xfrm>
          <a:prstGeom prst="rect">
            <a:avLst/>
          </a:prstGeom>
        </p:spPr>
        <p:txBody>
          <a:bodyPr>
            <a:spAutoFit/>
          </a:bodyPr>
          <a:lstStyle/>
          <a:p>
            <a:pPr indent="304800">
              <a:lnSpc>
                <a:spcPct val="150000"/>
              </a:lnSpc>
              <a:spcAft>
                <a:spcPts val="0"/>
              </a:spcAft>
            </a:pPr>
            <a:r>
              <a:rPr lang="el-GR" altLang="zh-CN" sz="1400" spc="30" dirty="0">
                <a:latin typeface="微软雅黑" panose="020B0503020204020204" charset="-122"/>
                <a:cs typeface="微软雅黑" panose="020B0503020204020204" charset="-122"/>
              </a:rPr>
              <a:t>Δ</a:t>
            </a:r>
            <a:r>
              <a:rPr lang="zh-CN" altLang="zh-CN" sz="1400" kern="100" dirty="0" smtClean="0">
                <a:latin typeface="+mn-ea"/>
              </a:rPr>
              <a:t>临床</a:t>
            </a:r>
            <a:r>
              <a:rPr lang="zh-CN" altLang="zh-CN" sz="1400" kern="100" dirty="0">
                <a:latin typeface="+mn-ea"/>
              </a:rPr>
              <a:t>研究中，</a:t>
            </a:r>
            <a:r>
              <a:rPr lang="en-US" altLang="zh-CN" sz="1400" kern="100" dirty="0">
                <a:latin typeface="+mn-ea"/>
              </a:rPr>
              <a:t>2025</a:t>
            </a:r>
            <a:r>
              <a:rPr lang="zh-CN" altLang="zh-CN" sz="1400" kern="100" dirty="0">
                <a:latin typeface="+mn-ea"/>
              </a:rPr>
              <a:t>人服用了卢帕他定</a:t>
            </a:r>
            <a:r>
              <a:rPr lang="en-US" altLang="zh-CN" sz="1400" kern="100" dirty="0">
                <a:latin typeface="+mn-ea"/>
              </a:rPr>
              <a:t>10mg</a:t>
            </a:r>
            <a:r>
              <a:rPr lang="zh-CN" altLang="zh-CN" sz="1400" kern="100" dirty="0">
                <a:latin typeface="+mn-ea"/>
              </a:rPr>
              <a:t>，其中</a:t>
            </a:r>
            <a:r>
              <a:rPr lang="en-US" altLang="zh-CN" sz="1400" kern="100" dirty="0">
                <a:latin typeface="+mn-ea"/>
              </a:rPr>
              <a:t>120</a:t>
            </a:r>
            <a:r>
              <a:rPr lang="zh-CN" altLang="zh-CN" sz="1400" kern="100" dirty="0">
                <a:latin typeface="+mn-ea"/>
              </a:rPr>
              <a:t>人服用了一年以上，常见的不良反应有嗜睡（</a:t>
            </a:r>
            <a:r>
              <a:rPr lang="en-US" altLang="zh-CN" sz="1400" kern="100" dirty="0">
                <a:latin typeface="+mn-ea"/>
              </a:rPr>
              <a:t>9.5%</a:t>
            </a:r>
            <a:r>
              <a:rPr lang="zh-CN" altLang="zh-CN" sz="1400" kern="100" dirty="0">
                <a:latin typeface="+mn-ea"/>
              </a:rPr>
              <a:t>）、头痛（</a:t>
            </a:r>
            <a:r>
              <a:rPr lang="en-US" altLang="zh-CN" sz="1400" kern="100" dirty="0">
                <a:latin typeface="+mn-ea"/>
              </a:rPr>
              <a:t>6.9%</a:t>
            </a:r>
            <a:r>
              <a:rPr lang="zh-CN" altLang="zh-CN" sz="1400" kern="100" dirty="0">
                <a:latin typeface="+mn-ea"/>
              </a:rPr>
              <a:t>）、疲乏（</a:t>
            </a:r>
            <a:r>
              <a:rPr lang="en-US" altLang="zh-CN" sz="1400" kern="100" dirty="0">
                <a:latin typeface="+mn-ea"/>
              </a:rPr>
              <a:t>3.2%</a:t>
            </a:r>
            <a:r>
              <a:rPr lang="zh-CN" altLang="zh-CN" sz="1400" kern="100" dirty="0">
                <a:latin typeface="+mn-ea"/>
              </a:rPr>
              <a:t>）</a:t>
            </a:r>
            <a:r>
              <a:rPr lang="zh-CN" altLang="zh-CN" sz="1400" kern="100" dirty="0" smtClean="0">
                <a:latin typeface="+mn-ea"/>
              </a:rPr>
              <a:t>。</a:t>
            </a:r>
            <a:endParaRPr lang="zh-CN" altLang="zh-CN" sz="1400" kern="100" dirty="0">
              <a:latin typeface="+mn-ea"/>
            </a:endParaRPr>
          </a:p>
          <a:p>
            <a:pPr>
              <a:lnSpc>
                <a:spcPct val="150000"/>
              </a:lnSpc>
            </a:pPr>
            <a:r>
              <a:rPr lang="zh-CN" altLang="zh-CN" sz="1400" b="1" dirty="0">
                <a:latin typeface="+mn-ea"/>
                <a:cs typeface="Times New Roman" panose="02020603050405020304" pitchFamily="18" charset="0"/>
              </a:rPr>
              <a:t>临床试验所观察到的大部分的不良反应在发生程度上均属于轻度到中度，通常不需要中止治疗</a:t>
            </a:r>
            <a:r>
              <a:rPr lang="zh-CN" altLang="zh-CN" sz="1400" b="1" dirty="0" smtClean="0">
                <a:latin typeface="+mn-ea"/>
                <a:cs typeface="Times New Roman" panose="02020603050405020304" pitchFamily="18" charset="0"/>
              </a:rPr>
              <a:t>。</a:t>
            </a:r>
            <a:endParaRPr lang="en-US" altLang="zh-CN" sz="1400" b="1" dirty="0" smtClean="0">
              <a:latin typeface="+mn-ea"/>
              <a:cs typeface="Times New Roman" panose="02020603050405020304" pitchFamily="18" charset="0"/>
            </a:endParaRPr>
          </a:p>
          <a:p>
            <a:pPr>
              <a:lnSpc>
                <a:spcPct val="150000"/>
              </a:lnSpc>
            </a:pPr>
            <a:r>
              <a:rPr lang="en-US" altLang="zh-CN" sz="1400" dirty="0" smtClean="0">
                <a:latin typeface="+mn-ea"/>
              </a:rPr>
              <a:t>     </a:t>
            </a:r>
            <a:r>
              <a:rPr lang="el-GR" altLang="zh-CN" sz="1400" spc="30" dirty="0" smtClean="0">
                <a:latin typeface="微软雅黑" panose="020B0503020204020204" charset="-122"/>
                <a:cs typeface="微软雅黑" panose="020B0503020204020204" charset="-122"/>
              </a:rPr>
              <a:t>Δ</a:t>
            </a:r>
            <a:r>
              <a:rPr lang="en-US" altLang="zh-CN" sz="1400" dirty="0" smtClean="0">
                <a:latin typeface="+mn-ea"/>
              </a:rPr>
              <a:t> </a:t>
            </a:r>
            <a:r>
              <a:rPr lang="zh-CN" altLang="en-US" sz="1400" b="1" dirty="0" smtClean="0">
                <a:latin typeface="+mn-ea"/>
              </a:rPr>
              <a:t>具有良好的安全性和耐受性，无神经系统及心脏毒副作用。</a:t>
            </a:r>
            <a:endParaRPr lang="zh-CN" altLang="en-US" sz="1400" b="1" dirty="0">
              <a:latin typeface="+mn-ea"/>
            </a:endParaRPr>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8" name="组合 27"/>
          <p:cNvGrpSpPr/>
          <p:nvPr/>
        </p:nvGrpSpPr>
        <p:grpSpPr>
          <a:xfrm>
            <a:off x="0" y="0"/>
            <a:ext cx="12227864" cy="6858635"/>
            <a:chOff x="756" y="7718"/>
            <a:chExt cx="9288" cy="5225"/>
          </a:xfrm>
        </p:grpSpPr>
        <p:sp>
          <p:nvSpPr>
            <p:cNvPr id="12" name="object 8"/>
            <p:cNvSpPr/>
            <p:nvPr/>
          </p:nvSpPr>
          <p:spPr>
            <a:xfrm>
              <a:off x="756" y="7718"/>
              <a:ext cx="9288" cy="5225"/>
            </a:xfrm>
            <a:prstGeom prst="rect">
              <a:avLst/>
            </a:prstGeom>
            <a:blipFill>
              <a:blip r:embed="rId3" cstate="print"/>
              <a:stretch>
                <a:fillRect/>
              </a:stretch>
            </a:blipFill>
          </p:spPr>
          <p:txBody>
            <a:bodyPr wrap="square" lIns="0" tIns="0" rIns="0" bIns="0" rtlCol="0"/>
            <a:lstStyle/>
            <a:p>
              <a:endParaRPr/>
            </a:p>
          </p:txBody>
        </p:sp>
        <p:sp>
          <p:nvSpPr>
            <p:cNvPr id="13" name="object 9"/>
            <p:cNvSpPr/>
            <p:nvPr/>
          </p:nvSpPr>
          <p:spPr>
            <a:xfrm>
              <a:off x="756" y="8381"/>
              <a:ext cx="9288" cy="3900"/>
            </a:xfrm>
            <a:prstGeom prst="rect">
              <a:avLst/>
            </a:prstGeom>
            <a:blipFill>
              <a:blip r:embed="rId4" cstate="print"/>
              <a:stretch>
                <a:fillRect/>
              </a:stretch>
            </a:blipFill>
          </p:spPr>
          <p:txBody>
            <a:bodyPr wrap="square" lIns="0" tIns="0" rIns="0" bIns="0" rtlCol="0"/>
            <a:lstStyle/>
            <a:p>
              <a:endParaRPr/>
            </a:p>
          </p:txBody>
        </p:sp>
        <p:sp>
          <p:nvSpPr>
            <p:cNvPr id="14" name="object 10"/>
            <p:cNvSpPr/>
            <p:nvPr/>
          </p:nvSpPr>
          <p:spPr>
            <a:xfrm>
              <a:off x="756" y="8727"/>
              <a:ext cx="9288" cy="3509"/>
            </a:xfrm>
            <a:prstGeom prst="rect">
              <a:avLst/>
            </a:prstGeom>
            <a:blipFill>
              <a:blip r:embed="rId5" cstate="print"/>
              <a:stretch>
                <a:fillRect/>
              </a:stretch>
            </a:blipFill>
          </p:spPr>
          <p:txBody>
            <a:bodyPr wrap="square" lIns="0" tIns="0" rIns="0" bIns="0" rtlCol="0"/>
            <a:lstStyle/>
            <a:p>
              <a:endParaRPr dirty="0"/>
            </a:p>
          </p:txBody>
        </p:sp>
        <p:sp>
          <p:nvSpPr>
            <p:cNvPr id="15" name="object 11"/>
            <p:cNvSpPr/>
            <p:nvPr/>
          </p:nvSpPr>
          <p:spPr>
            <a:xfrm>
              <a:off x="1872" y="7718"/>
              <a:ext cx="1039" cy="2112"/>
            </a:xfrm>
            <a:prstGeom prst="rect">
              <a:avLst/>
            </a:prstGeom>
            <a:blipFill>
              <a:blip r:embed="rId6" cstate="print"/>
              <a:stretch>
                <a:fillRect/>
              </a:stretch>
            </a:blipFill>
          </p:spPr>
          <p:txBody>
            <a:bodyPr wrap="square" lIns="0" tIns="0" rIns="0" bIns="0" rtlCol="0"/>
            <a:lstStyle/>
            <a:p>
              <a:endParaRPr/>
            </a:p>
          </p:txBody>
        </p:sp>
        <p:sp>
          <p:nvSpPr>
            <p:cNvPr id="16" name="object 12"/>
            <p:cNvSpPr/>
            <p:nvPr/>
          </p:nvSpPr>
          <p:spPr>
            <a:xfrm>
              <a:off x="2102" y="9070"/>
              <a:ext cx="545" cy="389"/>
            </a:xfrm>
            <a:prstGeom prst="rect">
              <a:avLst/>
            </a:prstGeom>
            <a:blipFill>
              <a:blip r:embed="rId7" cstate="print"/>
              <a:stretch>
                <a:fillRect/>
              </a:stretch>
            </a:blipFill>
          </p:spPr>
          <p:txBody>
            <a:bodyPr wrap="square" lIns="0" tIns="0" rIns="0" bIns="0" rtlCol="0"/>
            <a:lstStyle/>
            <a:p>
              <a:endParaRPr/>
            </a:p>
          </p:txBody>
        </p:sp>
        <p:sp>
          <p:nvSpPr>
            <p:cNvPr id="17" name="object 13"/>
            <p:cNvSpPr/>
            <p:nvPr/>
          </p:nvSpPr>
          <p:spPr>
            <a:xfrm>
              <a:off x="1961" y="10101"/>
              <a:ext cx="1104" cy="353"/>
            </a:xfrm>
            <a:prstGeom prst="rect">
              <a:avLst/>
            </a:prstGeom>
            <a:blipFill>
              <a:blip r:embed="rId8" cstate="print"/>
              <a:stretch>
                <a:fillRect/>
              </a:stretch>
            </a:blipFill>
          </p:spPr>
          <p:txBody>
            <a:bodyPr wrap="square" lIns="0" tIns="0" rIns="0" bIns="0" rtlCol="0"/>
            <a:lstStyle/>
            <a:p>
              <a:endParaRPr/>
            </a:p>
          </p:txBody>
        </p:sp>
        <p:sp>
          <p:nvSpPr>
            <p:cNvPr id="18" name="object 14"/>
            <p:cNvSpPr/>
            <p:nvPr/>
          </p:nvSpPr>
          <p:spPr>
            <a:xfrm>
              <a:off x="1975" y="10522"/>
              <a:ext cx="515" cy="162"/>
            </a:xfrm>
            <a:prstGeom prst="rect">
              <a:avLst/>
            </a:prstGeom>
            <a:blipFill>
              <a:blip r:embed="rId9" cstate="print"/>
              <a:stretch>
                <a:fillRect/>
              </a:stretch>
            </a:blipFill>
          </p:spPr>
          <p:txBody>
            <a:bodyPr wrap="square" lIns="0" tIns="0" rIns="0" bIns="0" rtlCol="0"/>
            <a:lstStyle/>
            <a:p>
              <a:endParaRPr/>
            </a:p>
          </p:txBody>
        </p:sp>
        <p:sp>
          <p:nvSpPr>
            <p:cNvPr id="19" name="object 15"/>
            <p:cNvSpPr/>
            <p:nvPr/>
          </p:nvSpPr>
          <p:spPr>
            <a:xfrm>
              <a:off x="1898" y="10850"/>
              <a:ext cx="406" cy="19"/>
            </a:xfrm>
            <a:prstGeom prst="rect">
              <a:avLst/>
            </a:prstGeom>
            <a:blipFill>
              <a:blip r:embed="rId10" cstate="print"/>
              <a:stretch>
                <a:fillRect/>
              </a:stretch>
            </a:blipFill>
          </p:spPr>
          <p:txBody>
            <a:bodyPr wrap="square" lIns="0" tIns="0" rIns="0" bIns="0" rtlCol="0"/>
            <a:lstStyle/>
            <a:p>
              <a:endParaRPr/>
            </a:p>
          </p:txBody>
        </p:sp>
      </p:grpSp>
      <p:grpSp>
        <p:nvGrpSpPr>
          <p:cNvPr id="5" name="组合 4"/>
          <p:cNvGrpSpPr/>
          <p:nvPr/>
        </p:nvGrpSpPr>
        <p:grpSpPr>
          <a:xfrm>
            <a:off x="4264047" y="1702552"/>
            <a:ext cx="6567281" cy="4216565"/>
            <a:chOff x="1408319" y="1520404"/>
            <a:chExt cx="6567281" cy="4216565"/>
          </a:xfrm>
        </p:grpSpPr>
        <p:pic>
          <p:nvPicPr>
            <p:cNvPr id="8" name="图片 7"/>
            <p:cNvPicPr>
              <a:picLocks noChangeAspect="1"/>
            </p:cNvPicPr>
            <p:nvPr/>
          </p:nvPicPr>
          <p:blipFill>
            <a:blip r:embed="rId11"/>
            <a:stretch>
              <a:fillRect/>
            </a:stretch>
          </p:blipFill>
          <p:spPr>
            <a:xfrm>
              <a:off x="1660090" y="1520404"/>
              <a:ext cx="6075591" cy="4216565"/>
            </a:xfrm>
            <a:prstGeom prst="rect">
              <a:avLst/>
            </a:prstGeom>
          </p:spPr>
        </p:pic>
        <p:sp>
          <p:nvSpPr>
            <p:cNvPr id="2" name="矩形: 圆角 2"/>
            <p:cNvSpPr/>
            <p:nvPr/>
          </p:nvSpPr>
          <p:spPr>
            <a:xfrm>
              <a:off x="1408319" y="3086389"/>
              <a:ext cx="6567281" cy="239555"/>
            </a:xfrm>
            <a:prstGeom prst="round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charset="-122"/>
                <a:cs typeface="+mn-cs"/>
              </a:endParaRPr>
            </a:p>
          </p:txBody>
        </p:sp>
        <p:sp>
          <p:nvSpPr>
            <p:cNvPr id="31" name="矩形: 圆角 30"/>
            <p:cNvSpPr/>
            <p:nvPr/>
          </p:nvSpPr>
          <p:spPr>
            <a:xfrm>
              <a:off x="1408319" y="4567648"/>
              <a:ext cx="6567281" cy="227436"/>
            </a:xfrm>
            <a:prstGeom prst="round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charset="-122"/>
                <a:cs typeface="+mn-cs"/>
              </a:endParaRPr>
            </a:p>
          </p:txBody>
        </p:sp>
      </p:grpSp>
      <p:sp>
        <p:nvSpPr>
          <p:cNvPr id="4" name="标题 3"/>
          <p:cNvSpPr>
            <a:spLocks noGrp="1"/>
          </p:cNvSpPr>
          <p:nvPr>
            <p:ph type="title"/>
          </p:nvPr>
        </p:nvSpPr>
        <p:spPr>
          <a:xfrm>
            <a:off x="3226435" y="92710"/>
            <a:ext cx="8585200" cy="1325880"/>
          </a:xfrm>
        </p:spPr>
        <p:txBody>
          <a:bodyPr>
            <a:normAutofit/>
          </a:bodyPr>
          <a:lstStyle/>
          <a:p>
            <a:pPr algn="ctr"/>
            <a:r>
              <a:rPr lang="zh-CN" altLang="en-US" sz="2800" b="1" dirty="0"/>
              <a:t>富马酸卢帕他定</a:t>
            </a:r>
            <a:r>
              <a:rPr lang="zh-CN" altLang="en-US" sz="2800" b="1" dirty="0">
                <a:solidFill>
                  <a:srgbClr val="FF0000"/>
                </a:solidFill>
              </a:rPr>
              <a:t>抗组胺活性</a:t>
            </a:r>
            <a:r>
              <a:rPr lang="zh-CN" altLang="en-US" sz="2800" b="1" dirty="0"/>
              <a:t>是氯雷他定的</a:t>
            </a:r>
            <a:r>
              <a:rPr lang="en-US" altLang="zh-CN" sz="2800" b="1" dirty="0"/>
              <a:t>75.3</a:t>
            </a:r>
            <a:r>
              <a:rPr lang="zh-CN" altLang="en-US" sz="2800" b="1" dirty="0"/>
              <a:t>倍</a:t>
            </a:r>
          </a:p>
        </p:txBody>
      </p:sp>
      <p:sp>
        <p:nvSpPr>
          <p:cNvPr id="9" name="文本框 8"/>
          <p:cNvSpPr txBox="1"/>
          <p:nvPr/>
        </p:nvSpPr>
        <p:spPr>
          <a:xfrm>
            <a:off x="227647" y="6361868"/>
            <a:ext cx="4624388" cy="43088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dirty="0">
                <a:ln>
                  <a:noFill/>
                </a:ln>
                <a:solidFill>
                  <a:srgbClr val="000000"/>
                </a:solidFill>
                <a:effectLst/>
                <a:uLnTx/>
                <a:uFillTx/>
                <a:latin typeface="Calibri Light" panose="020F0302020204030204"/>
                <a:ea typeface="等线" panose="02010600030101010101" charset="-122"/>
                <a:cs typeface="+mn-cs"/>
              </a:rPr>
              <a:t>J </a:t>
            </a:r>
            <a:r>
              <a:rPr kumimoji="0" lang="en-US" altLang="zh-CN" sz="1100" b="0" i="0" u="none" strike="noStrike" kern="1200" cap="none" spc="0" normalizeH="0" baseline="0" noProof="0" dirty="0" err="1">
                <a:ln>
                  <a:noFill/>
                </a:ln>
                <a:solidFill>
                  <a:srgbClr val="000000"/>
                </a:solidFill>
                <a:effectLst/>
                <a:uLnTx/>
                <a:uFillTx/>
                <a:latin typeface="Calibri Light" panose="020F0302020204030204"/>
                <a:ea typeface="等线" panose="02010600030101010101" charset="-122"/>
                <a:cs typeface="+mn-cs"/>
              </a:rPr>
              <a:t>Pharmacol</a:t>
            </a:r>
            <a:r>
              <a:rPr kumimoji="0" lang="en-US" altLang="zh-CN" sz="1100" b="0" i="0" u="none" strike="noStrike" kern="1200" cap="none" spc="0" normalizeH="0" baseline="0" noProof="0" dirty="0">
                <a:ln>
                  <a:noFill/>
                </a:ln>
                <a:solidFill>
                  <a:srgbClr val="000000"/>
                </a:solidFill>
                <a:effectLst/>
                <a:uLnTx/>
                <a:uFillTx/>
                <a:latin typeface="Calibri Light" panose="020F0302020204030204"/>
                <a:ea typeface="等线" panose="02010600030101010101" charset="-122"/>
                <a:cs typeface="+mn-cs"/>
              </a:rPr>
              <a:t> Exp </a:t>
            </a:r>
            <a:r>
              <a:rPr kumimoji="0" lang="en-US" altLang="zh-CN" sz="1100" b="0" i="0" u="none" strike="noStrike" kern="1200" cap="none" spc="0" normalizeH="0" baseline="0" noProof="0" dirty="0" err="1">
                <a:ln>
                  <a:noFill/>
                </a:ln>
                <a:solidFill>
                  <a:srgbClr val="000000"/>
                </a:solidFill>
                <a:effectLst/>
                <a:uLnTx/>
                <a:uFillTx/>
                <a:latin typeface="Calibri Light" panose="020F0302020204030204"/>
                <a:ea typeface="等线" panose="02010600030101010101" charset="-122"/>
                <a:cs typeface="+mn-cs"/>
              </a:rPr>
              <a:t>Ther</a:t>
            </a:r>
            <a:r>
              <a:rPr kumimoji="0" lang="en-US" altLang="zh-CN" sz="1100" b="0" i="0" u="none" strike="noStrike" kern="1200" cap="none" spc="0" normalizeH="0" baseline="0" noProof="0" dirty="0">
                <a:ln>
                  <a:noFill/>
                </a:ln>
                <a:solidFill>
                  <a:srgbClr val="000000"/>
                </a:solidFill>
                <a:effectLst/>
                <a:uLnTx/>
                <a:uFillTx/>
                <a:latin typeface="Calibri Light" panose="020F0302020204030204"/>
                <a:ea typeface="等线" panose="02010600030101010101" charset="-122"/>
                <a:cs typeface="+mn-cs"/>
              </a:rPr>
              <a:t> 1997;280:114–121.</a:t>
            </a:r>
          </a:p>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dirty="0">
                <a:ln>
                  <a:noFill/>
                </a:ln>
                <a:solidFill>
                  <a:prstClr val="black"/>
                </a:solidFill>
                <a:effectLst/>
                <a:uLnTx/>
                <a:uFillTx/>
                <a:latin typeface="Calibri Light" panose="020F0302020204030204"/>
                <a:ea typeface="微软雅黑 Light" panose="020B0502040204020203" pitchFamily="34" charset="-122"/>
                <a:cs typeface="+mn-cs"/>
              </a:rPr>
              <a:t>Allergy 2008:63(Suppl.87):5~28</a:t>
            </a:r>
            <a:endParaRPr kumimoji="0" lang="zh-CN" altLang="en-US" sz="1100" b="0" i="0" u="none" strike="noStrike" kern="1200" cap="none" spc="0" normalizeH="0" baseline="0" noProof="0" dirty="0">
              <a:ln>
                <a:noFill/>
              </a:ln>
              <a:solidFill>
                <a:prstClr val="black"/>
              </a:solidFill>
              <a:effectLst/>
              <a:uLnTx/>
              <a:uFillTx/>
              <a:latin typeface="Calibri Light" panose="020F0302020204030204"/>
              <a:ea typeface="微软雅黑 Light" panose="020B0502040204020203" pitchFamily="34" charset="-122"/>
              <a:cs typeface="+mn-cs"/>
            </a:endParaRPr>
          </a:p>
        </p:txBody>
      </p:sp>
      <p:sp>
        <p:nvSpPr>
          <p:cNvPr id="10" name="文本框 9"/>
          <p:cNvSpPr txBox="1"/>
          <p:nvPr/>
        </p:nvSpPr>
        <p:spPr>
          <a:xfrm>
            <a:off x="4447096" y="1283254"/>
            <a:ext cx="6462648" cy="30777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solidFill>
                <a:effectLst/>
                <a:uLnTx/>
                <a:uFillTx/>
                <a:latin typeface="Calibri" panose="020F0502020204030204"/>
                <a:ea typeface="等线" panose="02010600030101010101" charset="-122"/>
                <a:cs typeface="+mn-cs"/>
              </a:rPr>
              <a:t>各种抗组胺药对组胺诱导的豚鼠回肠的收缩产生</a:t>
            </a:r>
            <a:r>
              <a:rPr kumimoji="0" lang="en-US" altLang="zh-CN" sz="1400" b="0" i="0" u="none" strike="noStrike" kern="1200" cap="none" spc="0" normalizeH="0" baseline="0" noProof="0" dirty="0">
                <a:ln>
                  <a:noFill/>
                </a:ln>
                <a:solidFill>
                  <a:prstClr val="black"/>
                </a:solidFill>
                <a:effectLst/>
                <a:uLnTx/>
                <a:uFillTx/>
                <a:latin typeface="Calibri" panose="020F0502020204030204"/>
                <a:ea typeface="等线" panose="02010600030101010101" charset="-122"/>
                <a:cs typeface="+mn-cs"/>
              </a:rPr>
              <a:t>50%</a:t>
            </a:r>
            <a:r>
              <a:rPr kumimoji="0" lang="zh-CN" altLang="en-US" sz="1400" b="0" i="0" u="none" strike="noStrike" kern="1200" cap="none" spc="0" normalizeH="0" baseline="0" noProof="0" dirty="0">
                <a:ln>
                  <a:noFill/>
                </a:ln>
                <a:solidFill>
                  <a:prstClr val="black"/>
                </a:solidFill>
                <a:effectLst/>
                <a:uLnTx/>
                <a:uFillTx/>
                <a:latin typeface="Calibri" panose="020F0502020204030204"/>
                <a:ea typeface="等线" panose="02010600030101010101" charset="-122"/>
                <a:cs typeface="+mn-cs"/>
              </a:rPr>
              <a:t>抑制（半抑制）的浓度</a:t>
            </a:r>
          </a:p>
        </p:txBody>
      </p:sp>
      <p:sp>
        <p:nvSpPr>
          <p:cNvPr id="7" name="文本框 6"/>
          <p:cNvSpPr txBox="1"/>
          <p:nvPr/>
        </p:nvSpPr>
        <p:spPr>
          <a:xfrm>
            <a:off x="5733431" y="3215372"/>
            <a:ext cx="821240" cy="2255041"/>
          </a:xfrm>
          <a:prstGeom prst="rect">
            <a:avLst/>
          </a:prstGeom>
          <a:noFill/>
        </p:spPr>
        <p:txBody>
          <a:bodyPr wrap="square" rtlCol="0">
            <a:spAutoFit/>
          </a:bodyPr>
          <a:lstStyle/>
          <a:p>
            <a:pPr marL="0" marR="0" lvl="0" indent="0" algn="l" defTabSz="457200" rtl="0" eaLnBrk="1" fontAlgn="auto" latinLnBrk="0" hangingPunct="1">
              <a:lnSpc>
                <a:spcPts val="1900"/>
              </a:lnSpc>
              <a:spcBef>
                <a:spcPts val="0"/>
              </a:spcBef>
              <a:spcAft>
                <a:spcPts val="0"/>
              </a:spcAft>
              <a:buClrTx/>
              <a:buSzTx/>
              <a:buFontTx/>
              <a:buNone/>
              <a:defRPr/>
            </a:pPr>
            <a:r>
              <a:rPr kumimoji="0" lang="zh-CN" altLang="en-US" sz="900" b="0" i="0" u="none" strike="noStrike" kern="1200" cap="none" spc="0" normalizeH="0" baseline="0" noProof="0" dirty="0">
                <a:ln>
                  <a:noFill/>
                </a:ln>
                <a:solidFill>
                  <a:prstClr val="black"/>
                </a:solidFill>
                <a:effectLst/>
                <a:uLnTx/>
                <a:uFillTx/>
                <a:latin typeface="Calibri" panose="020F0502020204030204"/>
                <a:ea typeface="等线" panose="02010600030101010101" charset="-122"/>
                <a:cs typeface="+mn-cs"/>
              </a:rPr>
              <a:t>卢帕他定</a:t>
            </a:r>
            <a:endParaRPr kumimoji="0" lang="en-US" altLang="zh-CN" sz="900" b="0" i="0" u="none" strike="noStrike" kern="1200" cap="none" spc="0" normalizeH="0" baseline="0" noProof="0" dirty="0">
              <a:ln>
                <a:noFill/>
              </a:ln>
              <a:solidFill>
                <a:prstClr val="black"/>
              </a:solidFill>
              <a:effectLst/>
              <a:uLnTx/>
              <a:uFillTx/>
              <a:latin typeface="Calibri" panose="020F0502020204030204"/>
              <a:ea typeface="等线" panose="02010600030101010101" charset="-122"/>
              <a:cs typeface="+mn-cs"/>
            </a:endParaRPr>
          </a:p>
          <a:p>
            <a:pPr marL="0" marR="0" lvl="0" indent="0" algn="l" defTabSz="457200" rtl="0" eaLnBrk="1" fontAlgn="auto" latinLnBrk="0" hangingPunct="1">
              <a:lnSpc>
                <a:spcPts val="1900"/>
              </a:lnSpc>
              <a:spcBef>
                <a:spcPts val="0"/>
              </a:spcBef>
              <a:spcAft>
                <a:spcPts val="0"/>
              </a:spcAft>
              <a:buClrTx/>
              <a:buSzTx/>
              <a:buFontTx/>
              <a:buNone/>
              <a:defRPr/>
            </a:pPr>
            <a:r>
              <a:rPr kumimoji="0" lang="zh-CN" altLang="en-US" sz="900" b="0" i="0" u="none" strike="noStrike" kern="1200" cap="none" spc="0" normalizeH="0" baseline="0" noProof="0" dirty="0">
                <a:ln>
                  <a:noFill/>
                </a:ln>
                <a:solidFill>
                  <a:prstClr val="black"/>
                </a:solidFill>
                <a:effectLst/>
                <a:uLnTx/>
                <a:uFillTx/>
                <a:latin typeface="Calibri" panose="020F0502020204030204"/>
                <a:ea typeface="等线" panose="02010600030101010101" charset="-122"/>
                <a:cs typeface="+mn-cs"/>
              </a:rPr>
              <a:t>扑尔敏</a:t>
            </a:r>
            <a:endParaRPr kumimoji="0" lang="en-US" altLang="zh-CN" sz="900" b="0" i="0" u="none" strike="noStrike" kern="1200" cap="none" spc="0" normalizeH="0" baseline="0" noProof="0" dirty="0">
              <a:ln>
                <a:noFill/>
              </a:ln>
              <a:solidFill>
                <a:prstClr val="black"/>
              </a:solidFill>
              <a:effectLst/>
              <a:uLnTx/>
              <a:uFillTx/>
              <a:latin typeface="Calibri" panose="020F0502020204030204"/>
              <a:ea typeface="等线" panose="02010600030101010101" charset="-122"/>
              <a:cs typeface="+mn-cs"/>
            </a:endParaRPr>
          </a:p>
          <a:p>
            <a:pPr marL="0" marR="0" lvl="0" indent="0" algn="l" defTabSz="457200" rtl="0" eaLnBrk="1" fontAlgn="auto" latinLnBrk="0" hangingPunct="1">
              <a:lnSpc>
                <a:spcPts val="1900"/>
              </a:lnSpc>
              <a:spcBef>
                <a:spcPts val="0"/>
              </a:spcBef>
              <a:spcAft>
                <a:spcPts val="0"/>
              </a:spcAft>
              <a:buClrTx/>
              <a:buSzTx/>
              <a:buFontTx/>
              <a:buNone/>
              <a:defRPr/>
            </a:pPr>
            <a:r>
              <a:rPr kumimoji="0" lang="zh-CN" altLang="en-US" sz="900" b="0" i="0" u="none" strike="noStrike" kern="1200" cap="none" spc="0" normalizeH="0" baseline="0" noProof="0" dirty="0">
                <a:ln>
                  <a:noFill/>
                </a:ln>
                <a:solidFill>
                  <a:prstClr val="black"/>
                </a:solidFill>
                <a:effectLst/>
                <a:uLnTx/>
                <a:uFillTx/>
                <a:latin typeface="Calibri" panose="020F0502020204030204"/>
                <a:ea typeface="等线" panose="02010600030101010101" charset="-122"/>
                <a:cs typeface="+mn-cs"/>
              </a:rPr>
              <a:t>酮替芬</a:t>
            </a:r>
            <a:endParaRPr kumimoji="0" lang="en-US" altLang="zh-CN" sz="900" b="0" i="0" u="none" strike="noStrike" kern="1200" cap="none" spc="0" normalizeH="0" baseline="0" noProof="0" dirty="0">
              <a:ln>
                <a:noFill/>
              </a:ln>
              <a:solidFill>
                <a:prstClr val="black"/>
              </a:solidFill>
              <a:effectLst/>
              <a:uLnTx/>
              <a:uFillTx/>
              <a:latin typeface="Calibri" panose="020F0502020204030204"/>
              <a:ea typeface="等线" panose="02010600030101010101" charset="-122"/>
              <a:cs typeface="+mn-cs"/>
            </a:endParaRPr>
          </a:p>
          <a:p>
            <a:pPr marL="0" marR="0" lvl="0" indent="0" algn="l" defTabSz="457200" rtl="0" eaLnBrk="1" fontAlgn="auto" latinLnBrk="0" hangingPunct="1">
              <a:lnSpc>
                <a:spcPts val="1900"/>
              </a:lnSpc>
              <a:spcBef>
                <a:spcPts val="0"/>
              </a:spcBef>
              <a:spcAft>
                <a:spcPts val="0"/>
              </a:spcAft>
              <a:buClrTx/>
              <a:buSzTx/>
              <a:buFontTx/>
              <a:buNone/>
              <a:defRPr/>
            </a:pPr>
            <a:r>
              <a:rPr kumimoji="0" lang="zh-CN" altLang="en-US" sz="900" b="0" i="0" u="none" strike="noStrike" kern="1200" cap="none" spc="0" normalizeH="0" baseline="0" noProof="0" dirty="0">
                <a:ln>
                  <a:noFill/>
                </a:ln>
                <a:solidFill>
                  <a:prstClr val="black"/>
                </a:solidFill>
                <a:effectLst/>
                <a:uLnTx/>
                <a:uFillTx/>
                <a:latin typeface="Calibri" panose="020F0502020204030204"/>
                <a:ea typeface="等线" panose="02010600030101010101" charset="-122"/>
                <a:cs typeface="+mn-cs"/>
              </a:rPr>
              <a:t>西替利嗪</a:t>
            </a:r>
            <a:endParaRPr kumimoji="0" lang="en-US" altLang="zh-CN" sz="900" b="0" i="0" u="none" strike="noStrike" kern="1200" cap="none" spc="0" normalizeH="0" baseline="0" noProof="0" dirty="0">
              <a:ln>
                <a:noFill/>
              </a:ln>
              <a:solidFill>
                <a:prstClr val="black"/>
              </a:solidFill>
              <a:effectLst/>
              <a:uLnTx/>
              <a:uFillTx/>
              <a:latin typeface="Calibri" panose="020F0502020204030204"/>
              <a:ea typeface="等线" panose="02010600030101010101" charset="-122"/>
              <a:cs typeface="+mn-cs"/>
            </a:endParaRPr>
          </a:p>
          <a:p>
            <a:pPr marL="0" marR="0" lvl="0" indent="0" algn="l" defTabSz="457200" rtl="0" eaLnBrk="1" fontAlgn="auto" latinLnBrk="0" hangingPunct="1">
              <a:lnSpc>
                <a:spcPts val="1900"/>
              </a:lnSpc>
              <a:spcBef>
                <a:spcPts val="0"/>
              </a:spcBef>
              <a:spcAft>
                <a:spcPts val="0"/>
              </a:spcAft>
              <a:buClrTx/>
              <a:buSzTx/>
              <a:buFontTx/>
              <a:buNone/>
              <a:defRPr/>
            </a:pPr>
            <a:r>
              <a:rPr kumimoji="0" lang="zh-CN" altLang="en-US" sz="900" b="0" i="0" u="none" strike="noStrike" kern="1200" cap="none" spc="0" normalizeH="0" baseline="0" noProof="0" dirty="0">
                <a:ln>
                  <a:noFill/>
                </a:ln>
                <a:solidFill>
                  <a:prstClr val="black"/>
                </a:solidFill>
                <a:effectLst/>
                <a:uLnTx/>
                <a:uFillTx/>
                <a:latin typeface="Calibri" panose="020F0502020204030204"/>
                <a:ea typeface="等线" panose="02010600030101010101" charset="-122"/>
                <a:cs typeface="+mn-cs"/>
              </a:rPr>
              <a:t>氯马斯汀</a:t>
            </a:r>
            <a:endParaRPr kumimoji="0" lang="en-US" altLang="zh-CN" sz="900" b="0" i="0" u="none" strike="noStrike" kern="1200" cap="none" spc="0" normalizeH="0" baseline="0" noProof="0" dirty="0">
              <a:ln>
                <a:noFill/>
              </a:ln>
              <a:solidFill>
                <a:prstClr val="black"/>
              </a:solidFill>
              <a:effectLst/>
              <a:uLnTx/>
              <a:uFillTx/>
              <a:latin typeface="Calibri" panose="020F0502020204030204"/>
              <a:ea typeface="等线" panose="02010600030101010101" charset="-122"/>
              <a:cs typeface="+mn-cs"/>
            </a:endParaRPr>
          </a:p>
          <a:p>
            <a:pPr marL="0" marR="0" lvl="0" indent="0" algn="l" defTabSz="457200" rtl="0" eaLnBrk="1" fontAlgn="auto" latinLnBrk="0" hangingPunct="1">
              <a:lnSpc>
                <a:spcPts val="1900"/>
              </a:lnSpc>
              <a:spcBef>
                <a:spcPts val="0"/>
              </a:spcBef>
              <a:spcAft>
                <a:spcPts val="0"/>
              </a:spcAft>
              <a:buClrTx/>
              <a:buSzTx/>
              <a:buFontTx/>
              <a:buNone/>
              <a:defRPr/>
            </a:pPr>
            <a:r>
              <a:rPr kumimoji="0" lang="zh-CN" altLang="en-US" sz="900" b="0" i="0" u="none" strike="noStrike" kern="1200" cap="none" spc="0" normalizeH="0" baseline="0" noProof="0" dirty="0">
                <a:ln>
                  <a:noFill/>
                </a:ln>
                <a:solidFill>
                  <a:prstClr val="black"/>
                </a:solidFill>
                <a:effectLst/>
                <a:uLnTx/>
                <a:uFillTx/>
                <a:latin typeface="Calibri" panose="020F0502020204030204"/>
                <a:ea typeface="等线" panose="02010600030101010101" charset="-122"/>
                <a:cs typeface="+mn-cs"/>
              </a:rPr>
              <a:t>安泰乐</a:t>
            </a:r>
            <a:endParaRPr kumimoji="0" lang="en-US" altLang="zh-CN" sz="900" b="0" i="0" u="none" strike="noStrike" kern="1200" cap="none" spc="0" normalizeH="0" baseline="0" noProof="0" dirty="0">
              <a:ln>
                <a:noFill/>
              </a:ln>
              <a:solidFill>
                <a:prstClr val="black"/>
              </a:solidFill>
              <a:effectLst/>
              <a:uLnTx/>
              <a:uFillTx/>
              <a:latin typeface="Calibri" panose="020F0502020204030204"/>
              <a:ea typeface="等线" panose="02010600030101010101" charset="-122"/>
              <a:cs typeface="+mn-cs"/>
            </a:endParaRPr>
          </a:p>
          <a:p>
            <a:pPr marL="0" marR="0" lvl="0" indent="0" algn="l" defTabSz="457200" rtl="0" eaLnBrk="1" fontAlgn="auto" latinLnBrk="0" hangingPunct="1">
              <a:lnSpc>
                <a:spcPts val="1900"/>
              </a:lnSpc>
              <a:spcBef>
                <a:spcPts val="0"/>
              </a:spcBef>
              <a:spcAft>
                <a:spcPts val="0"/>
              </a:spcAft>
              <a:buClrTx/>
              <a:buSzTx/>
              <a:buFontTx/>
              <a:buNone/>
              <a:defRPr/>
            </a:pPr>
            <a:r>
              <a:rPr kumimoji="0" lang="zh-CN" altLang="en-US" sz="900" b="0" i="0" u="none" strike="noStrike" kern="1200" cap="none" spc="0" normalizeH="0" baseline="0" noProof="0" dirty="0">
                <a:ln>
                  <a:noFill/>
                </a:ln>
                <a:solidFill>
                  <a:prstClr val="black"/>
                </a:solidFill>
                <a:effectLst/>
                <a:uLnTx/>
                <a:uFillTx/>
                <a:latin typeface="Calibri" panose="020F0502020204030204"/>
                <a:ea typeface="等线" panose="02010600030101010101" charset="-122"/>
                <a:cs typeface="+mn-cs"/>
              </a:rPr>
              <a:t>氯雷他定</a:t>
            </a:r>
            <a:endParaRPr kumimoji="0" lang="en-US" altLang="zh-CN" sz="900" b="0" i="0" u="none" strike="noStrike" kern="1200" cap="none" spc="0" normalizeH="0" baseline="0" noProof="0" dirty="0">
              <a:ln>
                <a:noFill/>
              </a:ln>
              <a:solidFill>
                <a:prstClr val="black"/>
              </a:solidFill>
              <a:effectLst/>
              <a:uLnTx/>
              <a:uFillTx/>
              <a:latin typeface="Calibri" panose="020F0502020204030204"/>
              <a:ea typeface="等线" panose="02010600030101010101" charset="-122"/>
              <a:cs typeface="+mn-cs"/>
            </a:endParaRPr>
          </a:p>
          <a:p>
            <a:pPr marL="0" marR="0" lvl="0" indent="0" algn="l" defTabSz="457200" rtl="0" eaLnBrk="1" fontAlgn="auto" latinLnBrk="0" hangingPunct="1">
              <a:lnSpc>
                <a:spcPts val="1900"/>
              </a:lnSpc>
              <a:spcBef>
                <a:spcPts val="0"/>
              </a:spcBef>
              <a:spcAft>
                <a:spcPts val="0"/>
              </a:spcAft>
              <a:buClrTx/>
              <a:buSzTx/>
              <a:buFontTx/>
              <a:buNone/>
              <a:defRPr/>
            </a:pPr>
            <a:r>
              <a:rPr kumimoji="0" lang="zh-CN" altLang="en-US" sz="900" b="0" i="0" u="none" strike="noStrike" kern="1200" cap="none" spc="0" normalizeH="0" baseline="0" noProof="0" dirty="0">
                <a:ln>
                  <a:noFill/>
                </a:ln>
                <a:solidFill>
                  <a:prstClr val="black"/>
                </a:solidFill>
                <a:effectLst/>
                <a:uLnTx/>
                <a:uFillTx/>
                <a:latin typeface="Calibri" panose="020F0502020204030204"/>
                <a:ea typeface="等线" panose="02010600030101010101" charset="-122"/>
                <a:cs typeface="+mn-cs"/>
              </a:rPr>
              <a:t>苯海拉明</a:t>
            </a:r>
            <a:endParaRPr kumimoji="0" lang="en-US" altLang="zh-CN" sz="900" b="0" i="0" u="none" strike="noStrike" kern="1200" cap="none" spc="0" normalizeH="0" baseline="0" noProof="0" dirty="0">
              <a:ln>
                <a:noFill/>
              </a:ln>
              <a:solidFill>
                <a:prstClr val="black"/>
              </a:solidFill>
              <a:effectLst/>
              <a:uLnTx/>
              <a:uFillTx/>
              <a:latin typeface="Calibri" panose="020F0502020204030204"/>
              <a:ea typeface="等线" panose="02010600030101010101" charset="-122"/>
              <a:cs typeface="+mn-cs"/>
            </a:endParaRPr>
          </a:p>
          <a:p>
            <a:pPr marL="0" marR="0" lvl="0" indent="0" algn="l" defTabSz="457200" rtl="0" eaLnBrk="1" fontAlgn="auto" latinLnBrk="0" hangingPunct="1">
              <a:lnSpc>
                <a:spcPts val="1900"/>
              </a:lnSpc>
              <a:spcBef>
                <a:spcPts val="0"/>
              </a:spcBef>
              <a:spcAft>
                <a:spcPts val="0"/>
              </a:spcAft>
              <a:buClrTx/>
              <a:buSzTx/>
              <a:buFontTx/>
              <a:buNone/>
              <a:defRPr/>
            </a:pPr>
            <a:r>
              <a:rPr kumimoji="0" lang="zh-CN" altLang="en-US" sz="900" b="0" i="0" u="none" strike="noStrike" kern="1200" cap="none" spc="0" normalizeH="0" baseline="0" noProof="0" dirty="0">
                <a:ln>
                  <a:noFill/>
                </a:ln>
                <a:solidFill>
                  <a:prstClr val="black"/>
                </a:solidFill>
                <a:effectLst/>
                <a:uLnTx/>
                <a:uFillTx/>
                <a:latin typeface="Calibri" panose="020F0502020204030204"/>
                <a:ea typeface="等线" panose="02010600030101010101" charset="-122"/>
                <a:cs typeface="+mn-cs"/>
              </a:rPr>
              <a:t>特非拉丁</a:t>
            </a:r>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8" name="组合 27"/>
          <p:cNvGrpSpPr/>
          <p:nvPr/>
        </p:nvGrpSpPr>
        <p:grpSpPr>
          <a:xfrm>
            <a:off x="-17780" y="10160"/>
            <a:ext cx="12227864" cy="6858635"/>
            <a:chOff x="756" y="7718"/>
            <a:chExt cx="9288" cy="5225"/>
          </a:xfrm>
        </p:grpSpPr>
        <p:sp>
          <p:nvSpPr>
            <p:cNvPr id="12" name="object 8"/>
            <p:cNvSpPr/>
            <p:nvPr/>
          </p:nvSpPr>
          <p:spPr>
            <a:xfrm>
              <a:off x="756" y="7718"/>
              <a:ext cx="9288" cy="5225"/>
            </a:xfrm>
            <a:prstGeom prst="rect">
              <a:avLst/>
            </a:prstGeom>
            <a:blipFill>
              <a:blip r:embed="rId3" cstate="print"/>
              <a:stretch>
                <a:fillRect/>
              </a:stretch>
            </a:blipFill>
          </p:spPr>
          <p:txBody>
            <a:bodyPr wrap="square" lIns="0" tIns="0" rIns="0" bIns="0" rtlCol="0"/>
            <a:lstStyle/>
            <a:p>
              <a:endParaRPr/>
            </a:p>
          </p:txBody>
        </p:sp>
        <p:sp>
          <p:nvSpPr>
            <p:cNvPr id="13" name="object 9"/>
            <p:cNvSpPr/>
            <p:nvPr/>
          </p:nvSpPr>
          <p:spPr>
            <a:xfrm>
              <a:off x="756" y="8381"/>
              <a:ext cx="9288" cy="3900"/>
            </a:xfrm>
            <a:prstGeom prst="rect">
              <a:avLst/>
            </a:prstGeom>
            <a:blipFill>
              <a:blip r:embed="rId4" cstate="print"/>
              <a:stretch>
                <a:fillRect/>
              </a:stretch>
            </a:blipFill>
          </p:spPr>
          <p:txBody>
            <a:bodyPr wrap="square" lIns="0" tIns="0" rIns="0" bIns="0" rtlCol="0"/>
            <a:lstStyle/>
            <a:p>
              <a:endParaRPr/>
            </a:p>
          </p:txBody>
        </p:sp>
        <p:sp>
          <p:nvSpPr>
            <p:cNvPr id="14" name="object 10"/>
            <p:cNvSpPr/>
            <p:nvPr/>
          </p:nvSpPr>
          <p:spPr>
            <a:xfrm>
              <a:off x="756" y="8727"/>
              <a:ext cx="9288" cy="3509"/>
            </a:xfrm>
            <a:prstGeom prst="rect">
              <a:avLst/>
            </a:prstGeom>
            <a:blipFill>
              <a:blip r:embed="rId5" cstate="print"/>
              <a:stretch>
                <a:fillRect/>
              </a:stretch>
            </a:blipFill>
          </p:spPr>
          <p:txBody>
            <a:bodyPr wrap="square" lIns="0" tIns="0" rIns="0" bIns="0" rtlCol="0"/>
            <a:lstStyle/>
            <a:p>
              <a:endParaRPr dirty="0"/>
            </a:p>
          </p:txBody>
        </p:sp>
        <p:sp>
          <p:nvSpPr>
            <p:cNvPr id="15" name="object 11"/>
            <p:cNvSpPr/>
            <p:nvPr/>
          </p:nvSpPr>
          <p:spPr>
            <a:xfrm>
              <a:off x="1872" y="7718"/>
              <a:ext cx="1039" cy="2112"/>
            </a:xfrm>
            <a:prstGeom prst="rect">
              <a:avLst/>
            </a:prstGeom>
            <a:blipFill>
              <a:blip r:embed="rId6" cstate="print"/>
              <a:stretch>
                <a:fillRect/>
              </a:stretch>
            </a:blipFill>
          </p:spPr>
          <p:txBody>
            <a:bodyPr wrap="square" lIns="0" tIns="0" rIns="0" bIns="0" rtlCol="0"/>
            <a:lstStyle/>
            <a:p>
              <a:endParaRPr/>
            </a:p>
          </p:txBody>
        </p:sp>
        <p:sp>
          <p:nvSpPr>
            <p:cNvPr id="16" name="object 12"/>
            <p:cNvSpPr/>
            <p:nvPr/>
          </p:nvSpPr>
          <p:spPr>
            <a:xfrm>
              <a:off x="2102" y="9070"/>
              <a:ext cx="545" cy="389"/>
            </a:xfrm>
            <a:prstGeom prst="rect">
              <a:avLst/>
            </a:prstGeom>
            <a:blipFill>
              <a:blip r:embed="rId7" cstate="print"/>
              <a:stretch>
                <a:fillRect/>
              </a:stretch>
            </a:blipFill>
          </p:spPr>
          <p:txBody>
            <a:bodyPr wrap="square" lIns="0" tIns="0" rIns="0" bIns="0" rtlCol="0"/>
            <a:lstStyle/>
            <a:p>
              <a:endParaRPr/>
            </a:p>
          </p:txBody>
        </p:sp>
        <p:sp>
          <p:nvSpPr>
            <p:cNvPr id="17" name="object 13"/>
            <p:cNvSpPr/>
            <p:nvPr/>
          </p:nvSpPr>
          <p:spPr>
            <a:xfrm>
              <a:off x="1961" y="10101"/>
              <a:ext cx="1104" cy="353"/>
            </a:xfrm>
            <a:prstGeom prst="rect">
              <a:avLst/>
            </a:prstGeom>
            <a:blipFill>
              <a:blip r:embed="rId8" cstate="print"/>
              <a:stretch>
                <a:fillRect/>
              </a:stretch>
            </a:blipFill>
          </p:spPr>
          <p:txBody>
            <a:bodyPr wrap="square" lIns="0" tIns="0" rIns="0" bIns="0" rtlCol="0"/>
            <a:lstStyle/>
            <a:p>
              <a:endParaRPr/>
            </a:p>
          </p:txBody>
        </p:sp>
        <p:sp>
          <p:nvSpPr>
            <p:cNvPr id="18" name="object 14"/>
            <p:cNvSpPr/>
            <p:nvPr/>
          </p:nvSpPr>
          <p:spPr>
            <a:xfrm>
              <a:off x="1975" y="10522"/>
              <a:ext cx="515" cy="162"/>
            </a:xfrm>
            <a:prstGeom prst="rect">
              <a:avLst/>
            </a:prstGeom>
            <a:blipFill>
              <a:blip r:embed="rId9" cstate="print"/>
              <a:stretch>
                <a:fillRect/>
              </a:stretch>
            </a:blipFill>
          </p:spPr>
          <p:txBody>
            <a:bodyPr wrap="square" lIns="0" tIns="0" rIns="0" bIns="0" rtlCol="0"/>
            <a:lstStyle/>
            <a:p>
              <a:endParaRPr/>
            </a:p>
          </p:txBody>
        </p:sp>
        <p:sp>
          <p:nvSpPr>
            <p:cNvPr id="19" name="object 15"/>
            <p:cNvSpPr/>
            <p:nvPr/>
          </p:nvSpPr>
          <p:spPr>
            <a:xfrm>
              <a:off x="1898" y="10850"/>
              <a:ext cx="406" cy="19"/>
            </a:xfrm>
            <a:prstGeom prst="rect">
              <a:avLst/>
            </a:prstGeom>
            <a:blipFill>
              <a:blip r:embed="rId10" cstate="print"/>
              <a:stretch>
                <a:fillRect/>
              </a:stretch>
            </a:blipFill>
          </p:spPr>
          <p:txBody>
            <a:bodyPr wrap="square" lIns="0" tIns="0" rIns="0" bIns="0" rtlCol="0"/>
            <a:lstStyle/>
            <a:p>
              <a:endParaRPr/>
            </a:p>
          </p:txBody>
        </p:sp>
      </p:grpSp>
      <p:sp>
        <p:nvSpPr>
          <p:cNvPr id="6" name="文本框 5"/>
          <p:cNvSpPr txBox="1"/>
          <p:nvPr/>
        </p:nvSpPr>
        <p:spPr>
          <a:xfrm>
            <a:off x="119916" y="6536648"/>
            <a:ext cx="7526867" cy="245110"/>
          </a:xfrm>
          <a:prstGeom prst="rect">
            <a:avLst/>
          </a:prstGeom>
          <a:noFill/>
        </p:spPr>
        <p:txBody>
          <a:bodyPr wrap="square">
            <a:spAutoFit/>
          </a:bodyPr>
          <a:lstStyle/>
          <a:p>
            <a:pPr lvl="0" algn="l">
              <a:buClrTx/>
              <a:buSzTx/>
              <a:buFontTx/>
            </a:pPr>
            <a:r>
              <a:rPr lang="en-US" altLang="zh-CN" sz="1000" dirty="0">
                <a:ln>
                  <a:noFill/>
                </a:ln>
                <a:effectLst/>
                <a:latin typeface="+mj-lt"/>
                <a:sym typeface="+mn-ea"/>
              </a:rPr>
              <a:t>Valero et al. Allergy Asthma Clin Immunol (2020) 16:29</a:t>
            </a:r>
          </a:p>
        </p:txBody>
      </p:sp>
      <p:pic>
        <p:nvPicPr>
          <p:cNvPr id="21" name="图片 20"/>
          <p:cNvPicPr>
            <a:picLocks noChangeAspect="1"/>
          </p:cNvPicPr>
          <p:nvPr/>
        </p:nvPicPr>
        <p:blipFill>
          <a:blip r:embed="rId11"/>
          <a:stretch>
            <a:fillRect/>
          </a:stretch>
        </p:blipFill>
        <p:spPr>
          <a:xfrm>
            <a:off x="3509599" y="1701706"/>
            <a:ext cx="4301433" cy="1993238"/>
          </a:xfrm>
          <a:prstGeom prst="rect">
            <a:avLst/>
          </a:prstGeom>
        </p:spPr>
      </p:pic>
      <p:sp>
        <p:nvSpPr>
          <p:cNvPr id="22" name="标题 1"/>
          <p:cNvSpPr>
            <a:spLocks noGrp="1"/>
          </p:cNvSpPr>
          <p:nvPr>
            <p:ph type="title"/>
          </p:nvPr>
        </p:nvSpPr>
        <p:spPr>
          <a:xfrm>
            <a:off x="3714749" y="424817"/>
            <a:ext cx="8066617" cy="823328"/>
          </a:xfrm>
        </p:spPr>
        <p:txBody>
          <a:bodyPr vert="horz" lIns="91440" tIns="45720" rIns="91440" bIns="45720" rtlCol="0" anchor="ctr">
            <a:normAutofit fontScale="90000"/>
          </a:bodyPr>
          <a:lstStyle/>
          <a:p>
            <a:pPr lvl="0" algn="ctr">
              <a:buClrTx/>
              <a:buSzTx/>
              <a:buFontTx/>
            </a:pPr>
            <a:r>
              <a:rPr lang="zh-CN" altLang="en-US" sz="2800" b="1" dirty="0">
                <a:sym typeface="+mn-ea"/>
              </a:rPr>
              <a:t>富马酸卢帕他定有效改善</a:t>
            </a:r>
            <a:r>
              <a:rPr lang="zh-CN" altLang="en-US" sz="2800" b="1" dirty="0">
                <a:solidFill>
                  <a:srgbClr val="FF0000"/>
                </a:solidFill>
                <a:sym typeface="+mn-ea"/>
              </a:rPr>
              <a:t>常年性过敏性鼻炎</a:t>
            </a:r>
            <a:r>
              <a:rPr lang="zh-CN" altLang="en-US" sz="2800" b="1" dirty="0">
                <a:sym typeface="+mn-ea"/>
              </a:rPr>
              <a:t>患者的鼻部症状（打喷嚏、流涕、鼻塞和鼻痒）和眼痒</a:t>
            </a:r>
          </a:p>
        </p:txBody>
      </p:sp>
      <p:sp>
        <p:nvSpPr>
          <p:cNvPr id="24" name="文本框 23"/>
          <p:cNvSpPr txBox="1"/>
          <p:nvPr/>
        </p:nvSpPr>
        <p:spPr>
          <a:xfrm>
            <a:off x="3423341" y="3784760"/>
            <a:ext cx="2468767" cy="215444"/>
          </a:xfrm>
          <a:prstGeom prst="rect">
            <a:avLst/>
          </a:prstGeom>
          <a:noFill/>
        </p:spPr>
        <p:txBody>
          <a:bodyPr wrap="square" rtlCol="0">
            <a:spAutoFit/>
          </a:bodyPr>
          <a:lstStyle/>
          <a:p>
            <a:r>
              <a:rPr lang="en-US" altLang="zh-CN" sz="800" dirty="0"/>
              <a:t>*P&lt;0.05,**P&lt;0.01,Ɨ P&lt;0.05,ƗƗ P&lt;0.01</a:t>
            </a:r>
            <a:endParaRPr lang="zh-CN" altLang="en-US" sz="800" dirty="0"/>
          </a:p>
        </p:txBody>
      </p:sp>
      <p:sp>
        <p:nvSpPr>
          <p:cNvPr id="25" name="文本框 24"/>
          <p:cNvSpPr txBox="1"/>
          <p:nvPr/>
        </p:nvSpPr>
        <p:spPr>
          <a:xfrm>
            <a:off x="3509599" y="4148505"/>
            <a:ext cx="8066617" cy="1993238"/>
          </a:xfrm>
          <a:prstGeom prst="rect">
            <a:avLst/>
          </a:prstGeom>
        </p:spPr>
        <p:txBody>
          <a:bodyPr vert="horz" lIns="91440" tIns="45720" rIns="91440" bIns="45720" rtlCol="0">
            <a:noAutofit/>
          </a:bodyPr>
          <a:lstStyle>
            <a:defPPr>
              <a:defRPr lang="en-US"/>
            </a:defPPr>
            <a:lvl1pPr indent="0" defTabSz="914400" fontAlgn="auto">
              <a:lnSpc>
                <a:spcPct val="150000"/>
              </a:lnSpc>
              <a:spcBef>
                <a:spcPts val="1000"/>
              </a:spcBef>
              <a:buFont typeface="Arial" panose="020B0604020202020204" pitchFamily="34" charset="0"/>
              <a:buNone/>
              <a:defRPr sz="1400">
                <a:latin typeface="微软雅黑" panose="020B0503020204020204" charset="-122"/>
                <a:ea typeface="微软雅黑" panose="020B0503020204020204" charset="-122"/>
              </a:defRPr>
            </a:lvl1pPr>
            <a:lvl2pPr marL="685800" indent="-228600" defTabSz="914400">
              <a:lnSpc>
                <a:spcPct val="90000"/>
              </a:lnSpc>
              <a:spcBef>
                <a:spcPts val="500"/>
              </a:spcBef>
              <a:buFont typeface="Arial" panose="020B0604020202020204" pitchFamily="34" charset="0"/>
              <a:buChar char="•"/>
              <a:defRPr sz="2400">
                <a:latin typeface="微软雅黑" panose="020B0503020204020204" charset="-122"/>
                <a:ea typeface="微软雅黑" panose="020B0503020204020204" charset="-122"/>
              </a:defRPr>
            </a:lvl2pPr>
            <a:lvl3pPr marL="1143000" indent="-228600" defTabSz="914400">
              <a:lnSpc>
                <a:spcPct val="90000"/>
              </a:lnSpc>
              <a:spcBef>
                <a:spcPts val="500"/>
              </a:spcBef>
              <a:buFont typeface="Arial" panose="020B0604020202020204" pitchFamily="34" charset="0"/>
              <a:buChar char="•"/>
              <a:defRPr sz="2400">
                <a:latin typeface="微软雅黑" panose="020B0503020204020204" charset="-122"/>
                <a:ea typeface="微软雅黑" panose="020B0503020204020204" charset="-122"/>
              </a:defRPr>
            </a:lvl3pPr>
            <a:lvl4pPr marL="1600200" indent="-228600" defTabSz="914400">
              <a:lnSpc>
                <a:spcPct val="90000"/>
              </a:lnSpc>
              <a:spcBef>
                <a:spcPts val="500"/>
              </a:spcBef>
              <a:buFont typeface="Arial" panose="020B0604020202020204" pitchFamily="34" charset="0"/>
              <a:buChar char="•"/>
              <a:defRPr sz="2400">
                <a:latin typeface="微软雅黑" panose="020B0503020204020204" charset="-122"/>
                <a:ea typeface="微软雅黑" panose="020B0503020204020204" charset="-122"/>
              </a:defRPr>
            </a:lvl4pPr>
            <a:lvl5pPr marL="2057400" indent="-228600" defTabSz="914400">
              <a:lnSpc>
                <a:spcPct val="90000"/>
              </a:lnSpc>
              <a:spcBef>
                <a:spcPts val="500"/>
              </a:spcBef>
              <a:buFont typeface="Arial" panose="020B0604020202020204" pitchFamily="34" charset="0"/>
              <a:buChar char="•"/>
              <a:defRPr sz="2400">
                <a:latin typeface="微软雅黑" panose="020B0503020204020204" charset="-122"/>
                <a:ea typeface="微软雅黑" panose="020B0503020204020204" charset="-122"/>
              </a:defRP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zh-CN" altLang="en-US" dirty="0"/>
              <a:t>       一项包括</a:t>
            </a:r>
            <a:r>
              <a:rPr lang="en-US" altLang="zh-CN" dirty="0"/>
              <a:t>6</a:t>
            </a:r>
            <a:r>
              <a:rPr lang="zh-CN" altLang="en-US" dirty="0"/>
              <a:t>个随机、双盲、安慰剂对照试验，纳入</a:t>
            </a:r>
            <a:r>
              <a:rPr lang="en-US" altLang="zh-CN" dirty="0"/>
              <a:t>1486</a:t>
            </a:r>
            <a:r>
              <a:rPr lang="zh-CN" altLang="en-US" dirty="0"/>
              <a:t>例常年性过敏性鼻炎</a:t>
            </a:r>
            <a:r>
              <a:rPr lang="en-US" altLang="zh-CN" dirty="0"/>
              <a:t>(PAR)</a:t>
            </a:r>
            <a:r>
              <a:rPr lang="zh-CN" altLang="en-US" dirty="0"/>
              <a:t>患者，分别接受安慰剂（</a:t>
            </a:r>
            <a:r>
              <a:rPr lang="en-US" altLang="zh-CN" dirty="0"/>
              <a:t>585</a:t>
            </a:r>
            <a:r>
              <a:rPr lang="zh-CN" altLang="en-US" dirty="0"/>
              <a:t>例），</a:t>
            </a:r>
            <a:r>
              <a:rPr lang="en-US" altLang="zh-CN" dirty="0"/>
              <a:t>10mg</a:t>
            </a:r>
            <a:r>
              <a:rPr lang="zh-CN" altLang="en-US" dirty="0"/>
              <a:t>卢帕他定（</a:t>
            </a:r>
            <a:r>
              <a:rPr lang="en-US" altLang="zh-CN" dirty="0"/>
              <a:t>682</a:t>
            </a:r>
            <a:r>
              <a:rPr lang="zh-CN" altLang="en-US" dirty="0"/>
              <a:t>例），</a:t>
            </a:r>
            <a:r>
              <a:rPr lang="en-US" altLang="zh-CN" dirty="0"/>
              <a:t>20mg</a:t>
            </a:r>
            <a:r>
              <a:rPr lang="zh-CN" altLang="en-US" dirty="0"/>
              <a:t>卢帕他定（</a:t>
            </a:r>
            <a:r>
              <a:rPr lang="en-US" altLang="zh-CN" dirty="0"/>
              <a:t>219</a:t>
            </a:r>
            <a:r>
              <a:rPr lang="zh-CN" altLang="en-US" dirty="0"/>
              <a:t>例）治疗，评估经过</a:t>
            </a:r>
            <a:r>
              <a:rPr lang="en-US" altLang="zh-CN" dirty="0"/>
              <a:t>28</a:t>
            </a:r>
            <a:r>
              <a:rPr lang="zh-CN" altLang="en-US" dirty="0"/>
              <a:t>天治疗后</a:t>
            </a:r>
            <a:r>
              <a:rPr lang="en-US" altLang="zh-CN" dirty="0"/>
              <a:t>T4NSS</a:t>
            </a:r>
            <a:r>
              <a:rPr lang="zh-CN" altLang="en-US" dirty="0"/>
              <a:t>和</a:t>
            </a:r>
            <a:r>
              <a:rPr lang="en-US" altLang="zh-CN" dirty="0"/>
              <a:t>T5SS</a:t>
            </a:r>
            <a:r>
              <a:rPr lang="zh-CN" altLang="en-US" dirty="0"/>
              <a:t>，结果显示：卢帕他定在改善</a:t>
            </a:r>
            <a:r>
              <a:rPr lang="en-US" altLang="zh-CN" dirty="0"/>
              <a:t>PAR</a:t>
            </a:r>
            <a:r>
              <a:rPr lang="zh-CN" altLang="en-US" dirty="0"/>
              <a:t>患者鼻部症状和眼部瘙痒方面疗效显著，并呈剂量依赖性</a:t>
            </a:r>
          </a:p>
        </p:txBody>
      </p:sp>
      <p:pic>
        <p:nvPicPr>
          <p:cNvPr id="26" name="图片 25"/>
          <p:cNvPicPr>
            <a:picLocks noChangeAspect="1"/>
          </p:cNvPicPr>
          <p:nvPr/>
        </p:nvPicPr>
        <p:blipFill>
          <a:blip r:embed="rId12"/>
          <a:stretch>
            <a:fillRect/>
          </a:stretch>
        </p:blipFill>
        <p:spPr>
          <a:xfrm>
            <a:off x="7866619" y="1668046"/>
            <a:ext cx="4249566" cy="1993238"/>
          </a:xfrm>
          <a:prstGeom prst="rect">
            <a:avLst/>
          </a:prstGeom>
        </p:spPr>
      </p:pic>
      <p:sp>
        <p:nvSpPr>
          <p:cNvPr id="29" name="文本框 28"/>
          <p:cNvSpPr txBox="1"/>
          <p:nvPr/>
        </p:nvSpPr>
        <p:spPr>
          <a:xfrm>
            <a:off x="3365401" y="5669600"/>
            <a:ext cx="8355330" cy="245110"/>
          </a:xfrm>
          <a:prstGeom prst="rect">
            <a:avLst/>
          </a:prstGeom>
          <a:noFill/>
        </p:spPr>
        <p:txBody>
          <a:bodyPr vert="horz" wrap="square" lIns="91440" tIns="45720" rIns="91440" bIns="45720" rtlCol="0" anchor="t">
            <a:spAutoFit/>
          </a:bodyPr>
          <a:lstStyle/>
          <a:p>
            <a:pPr lvl="0" algn="ctr">
              <a:buClrTx/>
              <a:buSzTx/>
              <a:buFontTx/>
            </a:pPr>
            <a:r>
              <a:rPr lang="en-US" altLang="zh-CN" sz="1000" dirty="0">
                <a:ln>
                  <a:noFill/>
                </a:ln>
                <a:effectLst/>
                <a:latin typeface="微软雅黑 Light" panose="020B0502040204020203" pitchFamily="34" charset="-122"/>
                <a:ea typeface="微软雅黑 Light" panose="020B0502040204020203" pitchFamily="34" charset="-122"/>
                <a:cs typeface="微软雅黑 Light" panose="020B0502040204020203" pitchFamily="34" charset="-122"/>
                <a:sym typeface="+mn-ea"/>
              </a:rPr>
              <a:t>T4NSS：4个鼻部症状总体评分（打喷嚏、流涕、鼻塞、鼻痒）   T5SS：5个症状总体评分（打喷嚏、流涕、鼻塞、鼻炎，眼痒）</a:t>
            </a:r>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8" name="组合 27"/>
          <p:cNvGrpSpPr/>
          <p:nvPr/>
        </p:nvGrpSpPr>
        <p:grpSpPr>
          <a:xfrm>
            <a:off x="0" y="0"/>
            <a:ext cx="12227864" cy="6858635"/>
            <a:chOff x="756" y="7718"/>
            <a:chExt cx="9288" cy="5225"/>
          </a:xfrm>
        </p:grpSpPr>
        <p:sp>
          <p:nvSpPr>
            <p:cNvPr id="12" name="object 8"/>
            <p:cNvSpPr/>
            <p:nvPr/>
          </p:nvSpPr>
          <p:spPr>
            <a:xfrm>
              <a:off x="756" y="7718"/>
              <a:ext cx="9288" cy="5225"/>
            </a:xfrm>
            <a:prstGeom prst="rect">
              <a:avLst/>
            </a:prstGeom>
            <a:blipFill>
              <a:blip r:embed="rId3" cstate="print"/>
              <a:stretch>
                <a:fillRect/>
              </a:stretch>
            </a:blipFill>
          </p:spPr>
          <p:txBody>
            <a:bodyPr wrap="square" lIns="0" tIns="0" rIns="0" bIns="0" rtlCol="0"/>
            <a:lstStyle/>
            <a:p>
              <a:endParaRPr/>
            </a:p>
          </p:txBody>
        </p:sp>
        <p:sp>
          <p:nvSpPr>
            <p:cNvPr id="13" name="object 9"/>
            <p:cNvSpPr/>
            <p:nvPr/>
          </p:nvSpPr>
          <p:spPr>
            <a:xfrm>
              <a:off x="756" y="8381"/>
              <a:ext cx="9288" cy="3900"/>
            </a:xfrm>
            <a:prstGeom prst="rect">
              <a:avLst/>
            </a:prstGeom>
            <a:blipFill>
              <a:blip r:embed="rId4" cstate="print"/>
              <a:stretch>
                <a:fillRect/>
              </a:stretch>
            </a:blipFill>
          </p:spPr>
          <p:txBody>
            <a:bodyPr wrap="square" lIns="0" tIns="0" rIns="0" bIns="0" rtlCol="0"/>
            <a:lstStyle/>
            <a:p>
              <a:endParaRPr/>
            </a:p>
          </p:txBody>
        </p:sp>
        <p:sp>
          <p:nvSpPr>
            <p:cNvPr id="14" name="object 10"/>
            <p:cNvSpPr/>
            <p:nvPr/>
          </p:nvSpPr>
          <p:spPr>
            <a:xfrm>
              <a:off x="756" y="8727"/>
              <a:ext cx="9288" cy="3509"/>
            </a:xfrm>
            <a:prstGeom prst="rect">
              <a:avLst/>
            </a:prstGeom>
            <a:blipFill>
              <a:blip r:embed="rId5" cstate="print"/>
              <a:stretch>
                <a:fillRect/>
              </a:stretch>
            </a:blipFill>
          </p:spPr>
          <p:txBody>
            <a:bodyPr wrap="square" lIns="0" tIns="0" rIns="0" bIns="0" rtlCol="0"/>
            <a:lstStyle/>
            <a:p>
              <a:endParaRPr dirty="0"/>
            </a:p>
          </p:txBody>
        </p:sp>
        <p:sp>
          <p:nvSpPr>
            <p:cNvPr id="15" name="object 11"/>
            <p:cNvSpPr/>
            <p:nvPr/>
          </p:nvSpPr>
          <p:spPr>
            <a:xfrm>
              <a:off x="1872" y="7718"/>
              <a:ext cx="1039" cy="2112"/>
            </a:xfrm>
            <a:prstGeom prst="rect">
              <a:avLst/>
            </a:prstGeom>
            <a:blipFill>
              <a:blip r:embed="rId6" cstate="print"/>
              <a:stretch>
                <a:fillRect/>
              </a:stretch>
            </a:blipFill>
          </p:spPr>
          <p:txBody>
            <a:bodyPr wrap="square" lIns="0" tIns="0" rIns="0" bIns="0" rtlCol="0"/>
            <a:lstStyle/>
            <a:p>
              <a:endParaRPr/>
            </a:p>
          </p:txBody>
        </p:sp>
        <p:sp>
          <p:nvSpPr>
            <p:cNvPr id="16" name="object 12"/>
            <p:cNvSpPr/>
            <p:nvPr/>
          </p:nvSpPr>
          <p:spPr>
            <a:xfrm>
              <a:off x="2102" y="9070"/>
              <a:ext cx="545" cy="389"/>
            </a:xfrm>
            <a:prstGeom prst="rect">
              <a:avLst/>
            </a:prstGeom>
            <a:blipFill>
              <a:blip r:embed="rId7" cstate="print"/>
              <a:stretch>
                <a:fillRect/>
              </a:stretch>
            </a:blipFill>
          </p:spPr>
          <p:txBody>
            <a:bodyPr wrap="square" lIns="0" tIns="0" rIns="0" bIns="0" rtlCol="0"/>
            <a:lstStyle/>
            <a:p>
              <a:endParaRPr/>
            </a:p>
          </p:txBody>
        </p:sp>
        <p:sp>
          <p:nvSpPr>
            <p:cNvPr id="17" name="object 13"/>
            <p:cNvSpPr/>
            <p:nvPr/>
          </p:nvSpPr>
          <p:spPr>
            <a:xfrm>
              <a:off x="1961" y="10101"/>
              <a:ext cx="1104" cy="353"/>
            </a:xfrm>
            <a:prstGeom prst="rect">
              <a:avLst/>
            </a:prstGeom>
            <a:blipFill>
              <a:blip r:embed="rId8" cstate="print"/>
              <a:stretch>
                <a:fillRect/>
              </a:stretch>
            </a:blipFill>
          </p:spPr>
          <p:txBody>
            <a:bodyPr wrap="square" lIns="0" tIns="0" rIns="0" bIns="0" rtlCol="0"/>
            <a:lstStyle/>
            <a:p>
              <a:endParaRPr/>
            </a:p>
          </p:txBody>
        </p:sp>
        <p:sp>
          <p:nvSpPr>
            <p:cNvPr id="18" name="object 14"/>
            <p:cNvSpPr/>
            <p:nvPr/>
          </p:nvSpPr>
          <p:spPr>
            <a:xfrm>
              <a:off x="1975" y="10522"/>
              <a:ext cx="515" cy="162"/>
            </a:xfrm>
            <a:prstGeom prst="rect">
              <a:avLst/>
            </a:prstGeom>
            <a:blipFill>
              <a:blip r:embed="rId9" cstate="print"/>
              <a:stretch>
                <a:fillRect/>
              </a:stretch>
            </a:blipFill>
          </p:spPr>
          <p:txBody>
            <a:bodyPr wrap="square" lIns="0" tIns="0" rIns="0" bIns="0" rtlCol="0"/>
            <a:lstStyle/>
            <a:p>
              <a:endParaRPr/>
            </a:p>
          </p:txBody>
        </p:sp>
        <p:sp>
          <p:nvSpPr>
            <p:cNvPr id="19" name="object 15"/>
            <p:cNvSpPr/>
            <p:nvPr/>
          </p:nvSpPr>
          <p:spPr>
            <a:xfrm>
              <a:off x="1898" y="10850"/>
              <a:ext cx="406" cy="19"/>
            </a:xfrm>
            <a:prstGeom prst="rect">
              <a:avLst/>
            </a:prstGeom>
            <a:blipFill>
              <a:blip r:embed="rId10" cstate="print"/>
              <a:stretch>
                <a:fillRect/>
              </a:stretch>
            </a:blipFill>
          </p:spPr>
          <p:txBody>
            <a:bodyPr wrap="square" lIns="0" tIns="0" rIns="0" bIns="0" rtlCol="0"/>
            <a:lstStyle/>
            <a:p>
              <a:endParaRPr/>
            </a:p>
          </p:txBody>
        </p:sp>
      </p:grpSp>
      <p:sp>
        <p:nvSpPr>
          <p:cNvPr id="2" name="标题 1"/>
          <p:cNvSpPr>
            <a:spLocks noGrp="1"/>
          </p:cNvSpPr>
          <p:nvPr>
            <p:ph type="title"/>
          </p:nvPr>
        </p:nvSpPr>
        <p:spPr>
          <a:xfrm>
            <a:off x="3496945" y="240031"/>
            <a:ext cx="7886700" cy="1325563"/>
          </a:xfrm>
        </p:spPr>
        <p:txBody>
          <a:bodyPr>
            <a:normAutofit fontScale="90000"/>
          </a:bodyPr>
          <a:lstStyle/>
          <a:p>
            <a:pPr algn="ctr"/>
            <a:r>
              <a:rPr lang="zh-CN" altLang="en-US" sz="2800" b="1" dirty="0"/>
              <a:t>富马酸卢帕他定能有效缓解</a:t>
            </a:r>
            <a:r>
              <a:rPr lang="zh-CN" altLang="en-US" sz="2800" b="1" dirty="0">
                <a:solidFill>
                  <a:srgbClr val="FF0000"/>
                </a:solidFill>
              </a:rPr>
              <a:t>过敏性鼻炎</a:t>
            </a:r>
            <a:r>
              <a:rPr lang="zh-CN" altLang="en-US" sz="2800" b="1" dirty="0"/>
              <a:t>所致喷嚏、流涕、鼻痒和鼻塞症状，有效率</a:t>
            </a:r>
            <a:r>
              <a:rPr lang="en-US" altLang="zh-CN" sz="2800" b="1" dirty="0"/>
              <a:t>96.49%</a:t>
            </a:r>
            <a:endParaRPr lang="zh-CN" altLang="en-US" sz="2800" b="1" dirty="0"/>
          </a:p>
        </p:txBody>
      </p:sp>
      <p:graphicFrame>
        <p:nvGraphicFramePr>
          <p:cNvPr id="4" name="图表 3"/>
          <p:cNvGraphicFramePr/>
          <p:nvPr/>
        </p:nvGraphicFramePr>
        <p:xfrm>
          <a:off x="3476625" y="1951186"/>
          <a:ext cx="3830320" cy="2394903"/>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5" name="图表 4"/>
          <p:cNvGraphicFramePr/>
          <p:nvPr/>
        </p:nvGraphicFramePr>
        <p:xfrm>
          <a:off x="7453094" y="1951186"/>
          <a:ext cx="3971290" cy="2394903"/>
        </p:xfrm>
        <a:graphic>
          <a:graphicData uri="http://schemas.openxmlformats.org/drawingml/2006/chart">
            <c:chart xmlns:c="http://schemas.openxmlformats.org/drawingml/2006/chart" xmlns:r="http://schemas.openxmlformats.org/officeDocument/2006/relationships" r:id="rId12"/>
          </a:graphicData>
        </a:graphic>
      </p:graphicFrame>
      <p:sp>
        <p:nvSpPr>
          <p:cNvPr id="7" name="文本框 6"/>
          <p:cNvSpPr txBox="1"/>
          <p:nvPr/>
        </p:nvSpPr>
        <p:spPr>
          <a:xfrm>
            <a:off x="4833084" y="1789629"/>
            <a:ext cx="1235611" cy="276999"/>
          </a:xfrm>
          <a:prstGeom prst="rect">
            <a:avLst/>
          </a:prstGeom>
          <a:noFill/>
        </p:spPr>
        <p:txBody>
          <a:bodyPr wrap="square" rtlCol="0">
            <a:spAutoFit/>
          </a:bodyPr>
          <a:lstStyle/>
          <a:p>
            <a:r>
              <a:rPr lang="zh-CN" altLang="en-US" sz="1200" b="1" dirty="0">
                <a:latin typeface="微软雅黑 Light" panose="020B0502040204020203" pitchFamily="34" charset="-122"/>
                <a:ea typeface="微软雅黑 Light" panose="020B0502040204020203" pitchFamily="34" charset="-122"/>
              </a:rPr>
              <a:t>总有效率</a:t>
            </a:r>
            <a:r>
              <a:rPr lang="en-US" altLang="zh-CN" sz="1200" b="1" dirty="0">
                <a:latin typeface="微软雅黑 Light" panose="020B0502040204020203" pitchFamily="34" charset="-122"/>
                <a:ea typeface="微软雅黑 Light" panose="020B0502040204020203" pitchFamily="34" charset="-122"/>
              </a:rPr>
              <a:t>%</a:t>
            </a:r>
            <a:endParaRPr lang="zh-CN" altLang="en-US" sz="1200" b="1" dirty="0">
              <a:latin typeface="微软雅黑 Light" panose="020B0502040204020203" pitchFamily="34" charset="-122"/>
              <a:ea typeface="微软雅黑 Light" panose="020B0502040204020203" pitchFamily="34" charset="-122"/>
            </a:endParaRPr>
          </a:p>
        </p:txBody>
      </p:sp>
      <p:sp>
        <p:nvSpPr>
          <p:cNvPr id="8" name="文本框 17"/>
          <p:cNvSpPr txBox="1"/>
          <p:nvPr/>
        </p:nvSpPr>
        <p:spPr>
          <a:xfrm>
            <a:off x="9096375" y="1813689"/>
            <a:ext cx="1235611"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zh-CN" altLang="en-US" sz="1200" b="1" dirty="0">
                <a:latin typeface="微软雅黑 Light" panose="020B0502040204020203" pitchFamily="34" charset="-122"/>
                <a:ea typeface="微软雅黑 Light" panose="020B0502040204020203" pitchFamily="34" charset="-122"/>
              </a:rPr>
              <a:t>显效率</a:t>
            </a:r>
            <a:r>
              <a:rPr lang="en-US" altLang="zh-CN" sz="1200" b="1" dirty="0">
                <a:latin typeface="微软雅黑 Light" panose="020B0502040204020203" pitchFamily="34" charset="-122"/>
                <a:ea typeface="微软雅黑 Light" panose="020B0502040204020203" pitchFamily="34" charset="-122"/>
              </a:rPr>
              <a:t>%</a:t>
            </a:r>
            <a:endParaRPr lang="zh-CN" altLang="en-US" sz="1200" b="1" dirty="0">
              <a:latin typeface="微软雅黑 Light" panose="020B0502040204020203" pitchFamily="34" charset="-122"/>
              <a:ea typeface="微软雅黑 Light" panose="020B0502040204020203" pitchFamily="34" charset="-122"/>
            </a:endParaRPr>
          </a:p>
        </p:txBody>
      </p:sp>
      <p:sp>
        <p:nvSpPr>
          <p:cNvPr id="9" name="文本框 8"/>
          <p:cNvSpPr txBox="1"/>
          <p:nvPr/>
        </p:nvSpPr>
        <p:spPr>
          <a:xfrm>
            <a:off x="3602247" y="4435464"/>
            <a:ext cx="7635456" cy="1348382"/>
          </a:xfrm>
          <a:prstGeom prst="rect">
            <a:avLst/>
          </a:prstGeom>
          <a:noFill/>
        </p:spPr>
        <p:txBody>
          <a:bodyPr wrap="square" rtlCol="0">
            <a:spAutoFit/>
          </a:bodyPr>
          <a:lstStyle/>
          <a:p>
            <a:pPr>
              <a:lnSpc>
                <a:spcPct val="150000"/>
              </a:lnSpc>
            </a:pPr>
            <a:r>
              <a:rPr lang="zh-CN" altLang="en-US" sz="1400" dirty="0">
                <a:latin typeface="微软雅黑 Light" panose="020B0502040204020203" pitchFamily="34" charset="-122"/>
                <a:ea typeface="微软雅黑 Light" panose="020B0502040204020203" pitchFamily="34" charset="-122"/>
              </a:rPr>
              <a:t>一项随机、双盲、双模拟、多中心、平行对照研究，纳入</a:t>
            </a:r>
            <a:r>
              <a:rPr lang="en-US" altLang="zh-CN" sz="1400" dirty="0">
                <a:latin typeface="微软雅黑 Light" panose="020B0502040204020203" pitchFamily="34" charset="-122"/>
                <a:ea typeface="微软雅黑 Light" panose="020B0502040204020203" pitchFamily="34" charset="-122"/>
              </a:rPr>
              <a:t>236</a:t>
            </a:r>
            <a:r>
              <a:rPr lang="zh-CN" altLang="en-US" sz="1400" dirty="0">
                <a:latin typeface="微软雅黑 Light" panose="020B0502040204020203" pitchFamily="34" charset="-122"/>
                <a:ea typeface="微软雅黑 Light" panose="020B0502040204020203" pitchFamily="34" charset="-122"/>
              </a:rPr>
              <a:t>例过敏性鼻炎患者，分别用富马酸卢帕他定和氯雷他定治疗</a:t>
            </a:r>
            <a:r>
              <a:rPr lang="en-US" altLang="zh-CN" sz="1400" dirty="0">
                <a:latin typeface="微软雅黑 Light" panose="020B0502040204020203" pitchFamily="34" charset="-122"/>
                <a:ea typeface="微软雅黑 Light" panose="020B0502040204020203" pitchFamily="34" charset="-122"/>
              </a:rPr>
              <a:t>14</a:t>
            </a:r>
            <a:r>
              <a:rPr lang="zh-CN" altLang="en-US" sz="1400" dirty="0">
                <a:latin typeface="微软雅黑 Light" panose="020B0502040204020203" pitchFamily="34" charset="-122"/>
                <a:ea typeface="微软雅黑 Light" panose="020B0502040204020203" pitchFamily="34" charset="-122"/>
              </a:rPr>
              <a:t>天。结果显示：卢帕他定组总有效率高达</a:t>
            </a:r>
            <a:r>
              <a:rPr lang="en-US" altLang="zh-CN" sz="1400" dirty="0">
                <a:latin typeface="微软雅黑 Light" panose="020B0502040204020203" pitchFamily="34" charset="-122"/>
                <a:ea typeface="微软雅黑 Light" panose="020B0502040204020203" pitchFamily="34" charset="-122"/>
              </a:rPr>
              <a:t>96.49%</a:t>
            </a:r>
            <a:r>
              <a:rPr lang="zh-CN" altLang="en-US" sz="1400" dirty="0">
                <a:latin typeface="微软雅黑 Light" panose="020B0502040204020203" pitchFamily="34" charset="-122"/>
                <a:ea typeface="微软雅黑 Light" panose="020B0502040204020203" pitchFamily="34" charset="-122"/>
              </a:rPr>
              <a:t>，与氯雷他定组相当。但在治疗第</a:t>
            </a:r>
            <a:r>
              <a:rPr lang="en-US" altLang="zh-CN" sz="1400" dirty="0">
                <a:latin typeface="微软雅黑 Light" panose="020B0502040204020203" pitchFamily="34" charset="-122"/>
                <a:ea typeface="微软雅黑 Light" panose="020B0502040204020203" pitchFamily="34" charset="-122"/>
              </a:rPr>
              <a:t>7</a:t>
            </a:r>
            <a:r>
              <a:rPr lang="zh-CN" altLang="en-US" sz="1400" dirty="0">
                <a:latin typeface="微软雅黑 Light" panose="020B0502040204020203" pitchFamily="34" charset="-122"/>
                <a:ea typeface="微软雅黑 Light" panose="020B0502040204020203" pitchFamily="34" charset="-122"/>
              </a:rPr>
              <a:t>天时，治疗组显效率明显高于对照组（</a:t>
            </a:r>
            <a:r>
              <a:rPr lang="en-US" altLang="zh-CN" sz="1400" dirty="0">
                <a:latin typeface="微软雅黑 Light" panose="020B0502040204020203" pitchFamily="34" charset="-122"/>
                <a:ea typeface="微软雅黑 Light" panose="020B0502040204020203" pitchFamily="34" charset="-122"/>
              </a:rPr>
              <a:t>P&lt;0.05</a:t>
            </a:r>
            <a:r>
              <a:rPr lang="zh-CN" altLang="en-US" sz="1400" dirty="0">
                <a:latin typeface="微软雅黑 Light" panose="020B0502040204020203" pitchFamily="34" charset="-122"/>
                <a:ea typeface="微软雅黑 Light" panose="020B0502040204020203" pitchFamily="34" charset="-122"/>
              </a:rPr>
              <a:t>），提示富马酸卢帕他定起效较氯雷他定迅速</a:t>
            </a:r>
          </a:p>
        </p:txBody>
      </p:sp>
      <p:sp>
        <p:nvSpPr>
          <p:cNvPr id="25" name="文本框 24"/>
          <p:cNvSpPr txBox="1"/>
          <p:nvPr/>
        </p:nvSpPr>
        <p:spPr>
          <a:xfrm>
            <a:off x="8375015" y="2128102"/>
            <a:ext cx="650240" cy="246221"/>
          </a:xfrm>
          <a:prstGeom prst="rect">
            <a:avLst/>
          </a:prstGeom>
          <a:noFill/>
        </p:spPr>
        <p:txBody>
          <a:bodyPr wrap="square" rtlCol="0">
            <a:spAutoFit/>
          </a:bodyPr>
          <a:lstStyle/>
          <a:p>
            <a:r>
              <a:rPr lang="en-US" altLang="zh-CN" sz="1000" dirty="0"/>
              <a:t>P&lt;0.05</a:t>
            </a:r>
            <a:endParaRPr lang="zh-CN" altLang="en-US" sz="1000" dirty="0"/>
          </a:p>
        </p:txBody>
      </p:sp>
      <p:sp>
        <p:nvSpPr>
          <p:cNvPr id="26" name="文本框 25"/>
          <p:cNvSpPr txBox="1"/>
          <p:nvPr/>
        </p:nvSpPr>
        <p:spPr>
          <a:xfrm>
            <a:off x="8273415" y="6054090"/>
            <a:ext cx="3393440" cy="230832"/>
          </a:xfrm>
          <a:prstGeom prst="rect">
            <a:avLst/>
          </a:prstGeom>
          <a:noFill/>
        </p:spPr>
        <p:txBody>
          <a:bodyPr wrap="square" rtlCol="0">
            <a:spAutoFit/>
          </a:bodyPr>
          <a:lstStyle/>
          <a:p>
            <a:pPr algn="r"/>
            <a:r>
              <a:rPr lang="zh-CN" altLang="en-US" sz="900" dirty="0"/>
              <a:t>祝戎飞等，中国医院药学杂志</a:t>
            </a:r>
            <a:r>
              <a:rPr lang="en-US" altLang="zh-CN" sz="900" dirty="0"/>
              <a:t>2010</a:t>
            </a:r>
            <a:r>
              <a:rPr lang="zh-CN" altLang="en-US" sz="900" dirty="0"/>
              <a:t>年第</a:t>
            </a:r>
            <a:r>
              <a:rPr lang="en-US" altLang="zh-CN" sz="900" dirty="0"/>
              <a:t>30</a:t>
            </a:r>
            <a:r>
              <a:rPr lang="zh-CN" altLang="en-US" sz="900" dirty="0"/>
              <a:t>卷第</a:t>
            </a:r>
            <a:r>
              <a:rPr lang="en-US" altLang="zh-CN" sz="900" dirty="0"/>
              <a:t>7</a:t>
            </a:r>
            <a:r>
              <a:rPr lang="zh-CN" altLang="en-US" sz="900" dirty="0"/>
              <a:t>期</a:t>
            </a:r>
          </a:p>
        </p:txBody>
      </p:sp>
      <p:sp>
        <p:nvSpPr>
          <p:cNvPr id="10" name="圆角矩形 9"/>
          <p:cNvSpPr/>
          <p:nvPr/>
        </p:nvSpPr>
        <p:spPr>
          <a:xfrm>
            <a:off x="7787640" y="2082800"/>
            <a:ext cx="1682115" cy="1877060"/>
          </a:xfrm>
          <a:prstGeom prst="roundRect">
            <a:avLst/>
          </a:prstGeom>
          <a:noFill/>
          <a:ln>
            <a:gradFill>
              <a:gsLst>
                <a:gs pos="0">
                  <a:srgbClr val="FE4444"/>
                </a:gs>
                <a:gs pos="100000">
                  <a:srgbClr val="832B2B"/>
                </a:gs>
              </a:gsLst>
            </a:gra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142875" y="0"/>
            <a:ext cx="12227864" cy="6858635"/>
            <a:chOff x="756" y="7718"/>
            <a:chExt cx="9288" cy="5225"/>
          </a:xfrm>
        </p:grpSpPr>
        <p:sp>
          <p:nvSpPr>
            <p:cNvPr id="12" name="object 8"/>
            <p:cNvSpPr/>
            <p:nvPr/>
          </p:nvSpPr>
          <p:spPr>
            <a:xfrm>
              <a:off x="756" y="7718"/>
              <a:ext cx="9288" cy="5225"/>
            </a:xfrm>
            <a:prstGeom prst="rect">
              <a:avLst/>
            </a:prstGeom>
            <a:blipFill>
              <a:blip r:embed="rId3" cstate="print"/>
              <a:stretch>
                <a:fillRect/>
              </a:stretch>
            </a:blipFill>
          </p:spPr>
          <p:txBody>
            <a:bodyPr wrap="square" lIns="0" tIns="0" rIns="0" bIns="0" rtlCol="0"/>
            <a:lstStyle/>
            <a:p>
              <a:endParaRPr/>
            </a:p>
          </p:txBody>
        </p:sp>
        <p:sp>
          <p:nvSpPr>
            <p:cNvPr id="13" name="object 9"/>
            <p:cNvSpPr/>
            <p:nvPr/>
          </p:nvSpPr>
          <p:spPr>
            <a:xfrm>
              <a:off x="756" y="8381"/>
              <a:ext cx="9288" cy="3900"/>
            </a:xfrm>
            <a:prstGeom prst="rect">
              <a:avLst/>
            </a:prstGeom>
            <a:blipFill>
              <a:blip r:embed="rId4" cstate="print"/>
              <a:stretch>
                <a:fillRect/>
              </a:stretch>
            </a:blipFill>
          </p:spPr>
          <p:txBody>
            <a:bodyPr wrap="square" lIns="0" tIns="0" rIns="0" bIns="0" rtlCol="0"/>
            <a:lstStyle/>
            <a:p>
              <a:endParaRPr/>
            </a:p>
          </p:txBody>
        </p:sp>
        <p:sp>
          <p:nvSpPr>
            <p:cNvPr id="14" name="object 10"/>
            <p:cNvSpPr/>
            <p:nvPr/>
          </p:nvSpPr>
          <p:spPr>
            <a:xfrm>
              <a:off x="756" y="8727"/>
              <a:ext cx="9288" cy="3509"/>
            </a:xfrm>
            <a:prstGeom prst="rect">
              <a:avLst/>
            </a:prstGeom>
            <a:blipFill>
              <a:blip r:embed="rId5" cstate="print"/>
              <a:stretch>
                <a:fillRect/>
              </a:stretch>
            </a:blipFill>
          </p:spPr>
          <p:txBody>
            <a:bodyPr wrap="square" lIns="0" tIns="0" rIns="0" bIns="0" rtlCol="0"/>
            <a:lstStyle/>
            <a:p>
              <a:endParaRPr dirty="0"/>
            </a:p>
          </p:txBody>
        </p:sp>
        <p:sp>
          <p:nvSpPr>
            <p:cNvPr id="15" name="object 11"/>
            <p:cNvSpPr/>
            <p:nvPr/>
          </p:nvSpPr>
          <p:spPr>
            <a:xfrm>
              <a:off x="1872" y="7718"/>
              <a:ext cx="1039" cy="2112"/>
            </a:xfrm>
            <a:prstGeom prst="rect">
              <a:avLst/>
            </a:prstGeom>
            <a:blipFill>
              <a:blip r:embed="rId6" cstate="print"/>
              <a:stretch>
                <a:fillRect/>
              </a:stretch>
            </a:blipFill>
          </p:spPr>
          <p:txBody>
            <a:bodyPr wrap="square" lIns="0" tIns="0" rIns="0" bIns="0" rtlCol="0"/>
            <a:lstStyle/>
            <a:p>
              <a:endParaRPr/>
            </a:p>
          </p:txBody>
        </p:sp>
        <p:sp>
          <p:nvSpPr>
            <p:cNvPr id="16" name="object 12"/>
            <p:cNvSpPr/>
            <p:nvPr/>
          </p:nvSpPr>
          <p:spPr>
            <a:xfrm>
              <a:off x="2102" y="9070"/>
              <a:ext cx="545" cy="389"/>
            </a:xfrm>
            <a:prstGeom prst="rect">
              <a:avLst/>
            </a:prstGeom>
            <a:blipFill>
              <a:blip r:embed="rId7" cstate="print"/>
              <a:stretch>
                <a:fillRect/>
              </a:stretch>
            </a:blipFill>
          </p:spPr>
          <p:txBody>
            <a:bodyPr wrap="square" lIns="0" tIns="0" rIns="0" bIns="0" rtlCol="0"/>
            <a:lstStyle/>
            <a:p>
              <a:endParaRPr/>
            </a:p>
          </p:txBody>
        </p:sp>
        <p:sp>
          <p:nvSpPr>
            <p:cNvPr id="17" name="object 13"/>
            <p:cNvSpPr/>
            <p:nvPr/>
          </p:nvSpPr>
          <p:spPr>
            <a:xfrm>
              <a:off x="1961" y="10101"/>
              <a:ext cx="1104" cy="353"/>
            </a:xfrm>
            <a:prstGeom prst="rect">
              <a:avLst/>
            </a:prstGeom>
            <a:blipFill>
              <a:blip r:embed="rId8" cstate="print"/>
              <a:stretch>
                <a:fillRect/>
              </a:stretch>
            </a:blipFill>
          </p:spPr>
          <p:txBody>
            <a:bodyPr wrap="square" lIns="0" tIns="0" rIns="0" bIns="0" rtlCol="0"/>
            <a:lstStyle/>
            <a:p>
              <a:endParaRPr/>
            </a:p>
          </p:txBody>
        </p:sp>
        <p:sp>
          <p:nvSpPr>
            <p:cNvPr id="18" name="object 14"/>
            <p:cNvSpPr/>
            <p:nvPr/>
          </p:nvSpPr>
          <p:spPr>
            <a:xfrm>
              <a:off x="1975" y="10522"/>
              <a:ext cx="515" cy="162"/>
            </a:xfrm>
            <a:prstGeom prst="rect">
              <a:avLst/>
            </a:prstGeom>
            <a:blipFill>
              <a:blip r:embed="rId9" cstate="print"/>
              <a:stretch>
                <a:fillRect/>
              </a:stretch>
            </a:blipFill>
          </p:spPr>
          <p:txBody>
            <a:bodyPr wrap="square" lIns="0" tIns="0" rIns="0" bIns="0" rtlCol="0"/>
            <a:lstStyle/>
            <a:p>
              <a:endParaRPr/>
            </a:p>
          </p:txBody>
        </p:sp>
        <p:sp>
          <p:nvSpPr>
            <p:cNvPr id="19" name="object 15"/>
            <p:cNvSpPr/>
            <p:nvPr/>
          </p:nvSpPr>
          <p:spPr>
            <a:xfrm>
              <a:off x="1898" y="10850"/>
              <a:ext cx="406" cy="19"/>
            </a:xfrm>
            <a:prstGeom prst="rect">
              <a:avLst/>
            </a:prstGeom>
            <a:blipFill>
              <a:blip r:embed="rId10" cstate="print"/>
              <a:stretch>
                <a:fillRect/>
              </a:stretch>
            </a:blipFill>
          </p:spPr>
          <p:txBody>
            <a:bodyPr wrap="square" lIns="0" tIns="0" rIns="0" bIns="0" rtlCol="0"/>
            <a:lstStyle/>
            <a:p>
              <a:endParaRPr/>
            </a:p>
          </p:txBody>
        </p:sp>
        <p:sp>
          <p:nvSpPr>
            <p:cNvPr id="27" name="object 17"/>
            <p:cNvSpPr txBox="1"/>
            <p:nvPr/>
          </p:nvSpPr>
          <p:spPr>
            <a:xfrm>
              <a:off x="3534" y="11173"/>
              <a:ext cx="6196" cy="919"/>
            </a:xfrm>
            <a:prstGeom prst="rect">
              <a:avLst/>
            </a:prstGeom>
          </p:spPr>
          <p:txBody>
            <a:bodyPr vert="horz" wrap="square" lIns="0" tIns="64769" rIns="0" bIns="0" rtlCol="0">
              <a:spAutoFit/>
            </a:bodyPr>
            <a:lstStyle/>
            <a:p>
              <a:pPr marL="12700">
                <a:lnSpc>
                  <a:spcPct val="100000"/>
                </a:lnSpc>
                <a:spcBef>
                  <a:spcPts val="510"/>
                </a:spcBef>
              </a:pPr>
              <a:r>
                <a:rPr lang="en-US" altLang="zh-CN" sz="1400" spc="30" dirty="0" smtClean="0">
                  <a:latin typeface="微软雅黑" panose="020B0503020204020204" charset="-122"/>
                  <a:cs typeface="微软雅黑" panose="020B0503020204020204" charset="-122"/>
                </a:rPr>
                <a:t>     </a:t>
              </a:r>
            </a:p>
            <a:p>
              <a:pPr marL="12700">
                <a:lnSpc>
                  <a:spcPct val="100000"/>
                </a:lnSpc>
                <a:spcBef>
                  <a:spcPts val="510"/>
                </a:spcBef>
              </a:pPr>
              <a:r>
                <a:rPr lang="en-US" altLang="zh-CN" sz="1400" spc="30" dirty="0" smtClean="0">
                  <a:latin typeface="微软雅黑" panose="020B0503020204020204" charset="-122"/>
                  <a:cs typeface="微软雅黑" panose="020B0503020204020204" charset="-122"/>
                </a:rPr>
                <a:t>     </a:t>
              </a:r>
              <a:r>
                <a:rPr lang="zh-CN" altLang="en-US" sz="1400" spc="30" dirty="0" smtClean="0">
                  <a:latin typeface="微软雅黑" panose="020B0503020204020204" charset="-122"/>
                  <a:cs typeface="微软雅黑" panose="020B0503020204020204" charset="-122"/>
                </a:rPr>
                <a:t>一项在日本</a:t>
              </a:r>
              <a:r>
                <a:rPr lang="en-US" altLang="zh-CN" sz="1400" spc="30" dirty="0" smtClean="0">
                  <a:latin typeface="微软雅黑" panose="020B0503020204020204" charset="-122"/>
                  <a:cs typeface="微软雅黑" panose="020B0503020204020204" charset="-122"/>
                </a:rPr>
                <a:t>32</a:t>
              </a:r>
              <a:r>
                <a:rPr lang="zh-CN" altLang="en-US" sz="1400" spc="30" dirty="0" smtClean="0">
                  <a:latin typeface="微软雅黑" panose="020B0503020204020204" charset="-122"/>
                  <a:cs typeface="微软雅黑" panose="020B0503020204020204" charset="-122"/>
                </a:rPr>
                <a:t>个中心开展的随机、双盲、多中心、安慰剂对照前瞻性研究中，纳入</a:t>
              </a:r>
              <a:r>
                <a:rPr lang="en-US" altLang="zh-CN" sz="1400" spc="30" dirty="0" smtClean="0">
                  <a:latin typeface="微软雅黑" panose="020B0503020204020204" charset="-122"/>
                  <a:cs typeface="微软雅黑" panose="020B0503020204020204" charset="-122"/>
                </a:rPr>
                <a:t>277</a:t>
              </a:r>
              <a:r>
                <a:rPr lang="zh-CN" altLang="en-US" sz="1400" spc="30" dirty="0" smtClean="0">
                  <a:latin typeface="微软雅黑" panose="020B0503020204020204" charset="-122"/>
                  <a:cs typeface="微软雅黑" panose="020B0503020204020204" charset="-122"/>
                </a:rPr>
                <a:t>例</a:t>
              </a:r>
              <a:r>
                <a:rPr lang="en-US" altLang="zh-CN" sz="1400" spc="30" dirty="0" smtClean="0">
                  <a:latin typeface="微软雅黑" panose="020B0503020204020204" charset="-122"/>
                  <a:cs typeface="微软雅黑" panose="020B0503020204020204" charset="-122"/>
                </a:rPr>
                <a:t>12-65</a:t>
              </a:r>
              <a:r>
                <a:rPr lang="zh-CN" altLang="en-US" sz="1400" spc="30" dirty="0" smtClean="0">
                  <a:latin typeface="微软雅黑" panose="020B0503020204020204" charset="-122"/>
                  <a:cs typeface="微软雅黑" panose="020B0503020204020204" charset="-122"/>
                </a:rPr>
                <a:t>岁青少年和成人慢性自发性荨麻疹门诊患者，分别采用安慰剂（</a:t>
              </a:r>
              <a:r>
                <a:rPr lang="en-US" altLang="zh-CN" sz="1400" spc="30" dirty="0" smtClean="0">
                  <a:latin typeface="微软雅黑" panose="020B0503020204020204" charset="-122"/>
                  <a:cs typeface="微软雅黑" panose="020B0503020204020204" charset="-122"/>
                </a:rPr>
                <a:t>94</a:t>
              </a:r>
              <a:r>
                <a:rPr lang="zh-CN" altLang="en-US" sz="1400" spc="30" dirty="0" smtClean="0">
                  <a:latin typeface="微软雅黑" panose="020B0503020204020204" charset="-122"/>
                  <a:cs typeface="微软雅黑" panose="020B0503020204020204" charset="-122"/>
                </a:rPr>
                <a:t>例）、卢帕他定</a:t>
              </a:r>
              <a:r>
                <a:rPr lang="en-US" altLang="zh-CN" sz="1400" spc="30" dirty="0" smtClean="0">
                  <a:latin typeface="微软雅黑" panose="020B0503020204020204" charset="-122"/>
                  <a:cs typeface="微软雅黑" panose="020B0503020204020204" charset="-122"/>
                </a:rPr>
                <a:t>10mg</a:t>
              </a:r>
              <a:r>
                <a:rPr lang="zh-CN" altLang="en-US" sz="1400" spc="30" dirty="0" smtClean="0">
                  <a:latin typeface="微软雅黑" panose="020B0503020204020204" charset="-122"/>
                  <a:cs typeface="微软雅黑" panose="020B0503020204020204" charset="-122"/>
                </a:rPr>
                <a:t>（</a:t>
              </a:r>
              <a:r>
                <a:rPr lang="en-US" altLang="zh-CN" sz="1400" spc="30" dirty="0" smtClean="0">
                  <a:latin typeface="微软雅黑" panose="020B0503020204020204" charset="-122"/>
                  <a:cs typeface="微软雅黑" panose="020B0503020204020204" charset="-122"/>
                </a:rPr>
                <a:t>91</a:t>
              </a:r>
              <a:r>
                <a:rPr lang="zh-CN" altLang="en-US" sz="1400" spc="30" dirty="0" smtClean="0">
                  <a:latin typeface="微软雅黑" panose="020B0503020204020204" charset="-122"/>
                  <a:cs typeface="微软雅黑" panose="020B0503020204020204" charset="-122"/>
                </a:rPr>
                <a:t>例）和卢帕他定</a:t>
              </a:r>
              <a:r>
                <a:rPr lang="en-US" altLang="zh-CN" sz="1400" spc="30" dirty="0" smtClean="0">
                  <a:latin typeface="微软雅黑" panose="020B0503020204020204" charset="-122"/>
                  <a:cs typeface="微软雅黑" panose="020B0503020204020204" charset="-122"/>
                </a:rPr>
                <a:t>20mg</a:t>
              </a:r>
              <a:r>
                <a:rPr lang="zh-CN" altLang="en-US" sz="1400" spc="30" dirty="0" smtClean="0">
                  <a:latin typeface="微软雅黑" panose="020B0503020204020204" charset="-122"/>
                  <a:cs typeface="微软雅黑" panose="020B0503020204020204" charset="-122"/>
                </a:rPr>
                <a:t>（</a:t>
              </a:r>
              <a:r>
                <a:rPr lang="en-US" altLang="zh-CN" sz="1400" spc="30" dirty="0" smtClean="0">
                  <a:latin typeface="微软雅黑" panose="020B0503020204020204" charset="-122"/>
                  <a:cs typeface="微软雅黑" panose="020B0503020204020204" charset="-122"/>
                </a:rPr>
                <a:t>92</a:t>
              </a:r>
              <a:r>
                <a:rPr lang="zh-CN" altLang="en-US" sz="1400" spc="30" dirty="0" smtClean="0">
                  <a:latin typeface="微软雅黑" panose="020B0503020204020204" charset="-122"/>
                  <a:cs typeface="微软雅黑" panose="020B0503020204020204" charset="-122"/>
                </a:rPr>
                <a:t>例）治疗</a:t>
              </a:r>
              <a:r>
                <a:rPr lang="en-US" altLang="zh-CN" sz="1400" spc="30" dirty="0" smtClean="0">
                  <a:latin typeface="微软雅黑" panose="020B0503020204020204" charset="-122"/>
                  <a:cs typeface="微软雅黑" panose="020B0503020204020204" charset="-122"/>
                </a:rPr>
                <a:t>2</a:t>
              </a:r>
              <a:r>
                <a:rPr lang="zh-CN" altLang="en-US" sz="1400" spc="30" dirty="0" smtClean="0">
                  <a:latin typeface="微软雅黑" panose="020B0503020204020204" charset="-122"/>
                  <a:cs typeface="微软雅黑" panose="020B0503020204020204" charset="-122"/>
                </a:rPr>
                <a:t>周。主要终点是：瘙痒总评分（</a:t>
              </a:r>
              <a:r>
                <a:rPr lang="en-US" altLang="zh-CN" sz="1400" spc="30" dirty="0" smtClean="0">
                  <a:latin typeface="微软雅黑" panose="020B0503020204020204" charset="-122"/>
                  <a:cs typeface="微软雅黑" panose="020B0503020204020204" charset="-122"/>
                </a:rPr>
                <a:t>IPS)</a:t>
              </a:r>
              <a:r>
                <a:rPr lang="zh-CN" altLang="en-US" sz="1400" spc="30" dirty="0" smtClean="0">
                  <a:latin typeface="微软雅黑" panose="020B0503020204020204" charset="-122"/>
                  <a:cs typeface="微软雅黑" panose="020B0503020204020204" charset="-122"/>
                </a:rPr>
                <a:t>从基线到治疗第</a:t>
              </a:r>
              <a:r>
                <a:rPr lang="en-US" altLang="zh-CN" sz="1400" spc="30" dirty="0" smtClean="0">
                  <a:latin typeface="微软雅黑" panose="020B0503020204020204" charset="-122"/>
                  <a:cs typeface="微软雅黑" panose="020B0503020204020204" charset="-122"/>
                </a:rPr>
                <a:t>2</a:t>
              </a:r>
              <a:r>
                <a:rPr lang="zh-CN" altLang="en-US" sz="1400" spc="30" dirty="0" smtClean="0">
                  <a:latin typeface="微软雅黑" panose="020B0503020204020204" charset="-122"/>
                  <a:cs typeface="微软雅黑" panose="020B0503020204020204" charset="-122"/>
                </a:rPr>
                <a:t>周评分的变化，次要终点：</a:t>
              </a:r>
              <a:r>
                <a:rPr lang="en-US" altLang="zh-CN" sz="1400" spc="30" dirty="0" smtClean="0">
                  <a:latin typeface="微软雅黑" panose="020B0503020204020204" charset="-122"/>
                  <a:cs typeface="微软雅黑" panose="020B0503020204020204" charset="-122"/>
                </a:rPr>
                <a:t>PWS(</a:t>
              </a:r>
              <a:r>
                <a:rPr lang="zh-CN" altLang="en-US" sz="1400" spc="30" dirty="0" smtClean="0">
                  <a:latin typeface="微软雅黑" panose="020B0503020204020204" charset="-122"/>
                  <a:cs typeface="微软雅黑" panose="020B0503020204020204" charset="-122"/>
                </a:rPr>
                <a:t>平均瘙痒评分和风团数评分的总和</a:t>
              </a:r>
              <a:r>
                <a:rPr lang="zh-CN" altLang="en-US" sz="1400" spc="30" dirty="0">
                  <a:latin typeface="微软雅黑" panose="020B0503020204020204" charset="-122"/>
                  <a:cs typeface="微软雅黑" panose="020B0503020204020204" charset="-122"/>
                </a:rPr>
                <a:t>）</a:t>
              </a:r>
              <a:r>
                <a:rPr lang="zh-CN" altLang="en-US" sz="1400" spc="30" dirty="0" smtClean="0">
                  <a:latin typeface="微软雅黑" panose="020B0503020204020204" charset="-122"/>
                  <a:cs typeface="微软雅黑" panose="020B0503020204020204" charset="-122"/>
                </a:rPr>
                <a:t>。</a:t>
              </a:r>
              <a:endParaRPr sz="1400" dirty="0">
                <a:latin typeface="微软雅黑" panose="020B0503020204020204" charset="-122"/>
                <a:cs typeface="微软雅黑" panose="020B0503020204020204" charset="-122"/>
              </a:endParaRPr>
            </a:p>
          </p:txBody>
        </p:sp>
      </p:grpSp>
      <p:pic>
        <p:nvPicPr>
          <p:cNvPr id="3" name="图片 2"/>
          <p:cNvPicPr>
            <a:picLocks noChangeAspect="1"/>
          </p:cNvPicPr>
          <p:nvPr/>
        </p:nvPicPr>
        <p:blipFill>
          <a:blip r:embed="rId11">
            <a:extLst>
              <a:ext uri="{28A0092B-C50C-407E-A947-70E740481C1C}">
                <a14:useLocalDpi xmlns:a14="http://schemas.microsoft.com/office/drawing/2010/main" val="0"/>
              </a:ext>
            </a:extLst>
          </a:blip>
          <a:srcRect l="-859" t="18206"/>
          <a:stretch>
            <a:fillRect/>
          </a:stretch>
        </p:blipFill>
        <p:spPr>
          <a:xfrm>
            <a:off x="3305175" y="1774825"/>
            <a:ext cx="8576310" cy="2559050"/>
          </a:xfrm>
          <a:prstGeom prst="rect">
            <a:avLst/>
          </a:prstGeom>
        </p:spPr>
      </p:pic>
      <p:sp>
        <p:nvSpPr>
          <p:cNvPr id="2" name="标题 1"/>
          <p:cNvSpPr>
            <a:spLocks noGrp="1"/>
          </p:cNvSpPr>
          <p:nvPr>
            <p:ph type="title"/>
          </p:nvPr>
        </p:nvSpPr>
        <p:spPr>
          <a:xfrm>
            <a:off x="3496945" y="240031"/>
            <a:ext cx="7886700" cy="1325563"/>
          </a:xfrm>
        </p:spPr>
        <p:txBody>
          <a:bodyPr>
            <a:normAutofit/>
          </a:bodyPr>
          <a:lstStyle/>
          <a:p>
            <a:pPr algn="ctr"/>
            <a:r>
              <a:rPr lang="zh-CN" altLang="en-US" sz="2800" b="1" dirty="0"/>
              <a:t>富马酸卢帕他定能有效</a:t>
            </a:r>
            <a:r>
              <a:rPr lang="zh-CN" sz="2800" b="1" dirty="0"/>
              <a:t>改善慢性自发性荨麻疹患者瘙痒症状，减少风团数量</a:t>
            </a:r>
          </a:p>
        </p:txBody>
      </p:sp>
      <p:sp>
        <p:nvSpPr>
          <p:cNvPr id="4" name="文本框 3"/>
          <p:cNvSpPr txBox="1"/>
          <p:nvPr/>
        </p:nvSpPr>
        <p:spPr>
          <a:xfrm>
            <a:off x="547370" y="6381750"/>
            <a:ext cx="5070475" cy="245110"/>
          </a:xfrm>
          <a:prstGeom prst="rect">
            <a:avLst/>
          </a:prstGeom>
          <a:noFill/>
        </p:spPr>
        <p:txBody>
          <a:bodyPr wrap="square" rtlCol="0">
            <a:spAutoFit/>
          </a:bodyPr>
          <a:lstStyle/>
          <a:p>
            <a:pPr lvl="0" algn="l">
              <a:buClrTx/>
              <a:buSzTx/>
              <a:buFontTx/>
            </a:pPr>
            <a:r>
              <a:rPr lang="en-US" altLang="zh-CN" sz="1000" dirty="0">
                <a:ln>
                  <a:noFill/>
                </a:ln>
                <a:effectLst/>
                <a:latin typeface="+mj-lt"/>
                <a:sym typeface="+mn-ea"/>
              </a:rPr>
              <a:t>M.Hideetal./Allergology International (2018)1-9</a:t>
            </a:r>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MGRlMjMyMjU0NjMzNjRjNjY2MjE5NmQzMGU3MWQ0MDQifQ=="/>
  <p:tag name="KSO_WPP_MARK_KEY" val="e37427cb-3996-4400-9a9c-fcc24bfb8b65"/>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gs>
            <a:gs pos="100000">
              <a:schemeClr val="phClr">
                <a:lumMod val="85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TotalTime>
  <Words>956</Words>
  <Application>Microsoft Office PowerPoint</Application>
  <PresentationFormat>宽屏</PresentationFormat>
  <Paragraphs>66</Paragraphs>
  <Slides>11</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11</vt:i4>
      </vt:variant>
    </vt:vector>
  </HeadingPairs>
  <TitlesOfParts>
    <vt:vector size="20" baseType="lpstr">
      <vt:lpstr>等线</vt:lpstr>
      <vt:lpstr>微软雅黑</vt:lpstr>
      <vt:lpstr>微软雅黑 Light</vt:lpstr>
      <vt:lpstr>Arial</vt:lpstr>
      <vt:lpstr>Calibri</vt:lpstr>
      <vt:lpstr>Calibri Light</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富马酸卢帕他定抗组胺活性是氯雷他定的75.3倍</vt:lpstr>
      <vt:lpstr>富马酸卢帕他定有效改善常年性过敏性鼻炎患者的鼻部症状（打喷嚏、流涕、鼻塞和鼻痒）和眼痒</vt:lpstr>
      <vt:lpstr>富马酸卢帕他定能有效缓解过敏性鼻炎所致喷嚏、流涕、鼻痒和鼻塞症状，有效率96.49%</vt:lpstr>
      <vt:lpstr>富马酸卢帕他定能有效改善慢性自发性荨麻疹患者瘙痒症状，减少风团数量</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zhouhang1</cp:lastModifiedBy>
  <cp:revision>207</cp:revision>
  <dcterms:created xsi:type="dcterms:W3CDTF">2019-06-19T02:08:00Z</dcterms:created>
  <dcterms:modified xsi:type="dcterms:W3CDTF">2022-07-12T08:45:03Z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2052-11.1.0.11830</vt:lpwstr>
  </property>
  <property fmtid="{D5CDD505-2E9C-101B-9397-08002B2CF9AE}" pid="3" name="ICV">
    <vt:lpwstr>F9FCCC3C1050473BB73F8D9AE2D56A2C</vt:lpwstr>
  </property>
</Properties>
</file>