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9" r:id="rId2"/>
    <p:sldMasterId id="2147483700" r:id="rId3"/>
    <p:sldMasterId id="2147483730" r:id="rId4"/>
    <p:sldMasterId id="2147483736" r:id="rId5"/>
    <p:sldMasterId id="2147483742" r:id="rId6"/>
  </p:sldMasterIdLst>
  <p:notesMasterIdLst>
    <p:notesMasterId r:id="rId18"/>
  </p:notesMasterIdLst>
  <p:sldIdLst>
    <p:sldId id="881" r:id="rId7"/>
    <p:sldId id="2145705763" r:id="rId8"/>
    <p:sldId id="2145705764" r:id="rId9"/>
    <p:sldId id="2145705777" r:id="rId10"/>
    <p:sldId id="2145705747" r:id="rId11"/>
    <p:sldId id="2145705749" r:id="rId12"/>
    <p:sldId id="2145705765" r:id="rId13"/>
    <p:sldId id="2145705766" r:id="rId14"/>
    <p:sldId id="2145705755" r:id="rId15"/>
    <p:sldId id="2145705759" r:id="rId16"/>
    <p:sldId id="21457057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21D680-3D4E-4FBD-93BE-F901CC079ED8}">
          <p14:sldIdLst>
            <p14:sldId id="881"/>
            <p14:sldId id="2145705763"/>
          </p14:sldIdLst>
        </p14:section>
        <p14:section name="药品基本信息及疾病介绍" id="{C52874E7-AFC4-453E-9510-F32973D9BEDA}">
          <p14:sldIdLst>
            <p14:sldId id="2145705764"/>
            <p14:sldId id="2145705777"/>
            <p14:sldId id="2145705747"/>
            <p14:sldId id="2145705749"/>
          </p14:sldIdLst>
        </p14:section>
        <p14:section name="安全性" id="{C4A5EE58-724B-4DC8-9D99-CFB718886D0F}">
          <p14:sldIdLst>
            <p14:sldId id="2145705765"/>
          </p14:sldIdLst>
        </p14:section>
        <p14:section name="有效性" id="{C62676F1-AC50-41EF-82E3-AD51F959516D}">
          <p14:sldIdLst>
            <p14:sldId id="2145705766"/>
          </p14:sldIdLst>
        </p14:section>
        <p14:section name="创新性" id="{F89E13B0-DE16-4F30-87B0-693F442BFE77}">
          <p14:sldIdLst>
            <p14:sldId id="2145705755"/>
          </p14:sldIdLst>
        </p14:section>
        <p14:section name="公平性" id="{BE8DF8D6-C88E-4F4E-9A4E-716BA8328144}">
          <p14:sldIdLst>
            <p14:sldId id="2145705759"/>
          </p14:sldIdLst>
        </p14:section>
        <p14:section name="总结" id="{4818070C-1513-4C3E-889A-D3112C5A586F}">
          <p14:sldIdLst>
            <p14:sldId id="21457057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ng Yang" initials="YY" lastIdx="41" clrIdx="0">
    <p:extLst>
      <p:ext uri="{19B8F6BF-5375-455C-9EA6-DF929625EA0E}">
        <p15:presenceInfo xmlns:p15="http://schemas.microsoft.com/office/powerpoint/2012/main" userId="S::ying.9.yang@gsk.com::f1527f9b-a873-4aa2-b225-cf8fd3466e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CE0"/>
    <a:srgbClr val="002060"/>
    <a:srgbClr val="F6FBFB"/>
    <a:srgbClr val="002E8A"/>
    <a:srgbClr val="AC2F14"/>
    <a:srgbClr val="003DB8"/>
    <a:srgbClr val="EBF6FF"/>
    <a:srgbClr val="69BFFF"/>
    <a:srgbClr val="001642"/>
    <a:srgbClr val="C9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BB682-B5C3-4595-8D3C-291AC3CFDC91}" v="3" dt="2022-07-11T08:40:14.408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94796" autoAdjust="0"/>
  </p:normalViewPr>
  <p:slideViewPr>
    <p:cSldViewPr snapToGrid="0">
      <p:cViewPr varScale="1">
        <p:scale>
          <a:sx n="73" d="100"/>
          <a:sy n="73" d="100"/>
        </p:scale>
        <p:origin x="68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g Yang" userId="f1527f9b-a873-4aa2-b225-cf8fd3466e0d" providerId="ADAL" clId="{820BB682-B5C3-4595-8D3C-291AC3CFDC91}"/>
    <pc:docChg chg="undo custSel delSld modSld delSection modSection">
      <pc:chgData name="Ying Yang" userId="f1527f9b-a873-4aa2-b225-cf8fd3466e0d" providerId="ADAL" clId="{820BB682-B5C3-4595-8D3C-291AC3CFDC91}" dt="2022-07-11T08:45:06.181" v="42" actId="20577"/>
      <pc:docMkLst>
        <pc:docMk/>
      </pc:docMkLst>
      <pc:sldChg chg="addSp delSp modSp mod">
        <pc:chgData name="Ying Yang" userId="f1527f9b-a873-4aa2-b225-cf8fd3466e0d" providerId="ADAL" clId="{820BB682-B5C3-4595-8D3C-291AC3CFDC91}" dt="2022-07-11T08:38:54.955" v="19" actId="20577"/>
        <pc:sldMkLst>
          <pc:docMk/>
          <pc:sldMk cId="2833274913" sldId="2145705755"/>
        </pc:sldMkLst>
        <pc:spChg chg="del mod">
          <ac:chgData name="Ying Yang" userId="f1527f9b-a873-4aa2-b225-cf8fd3466e0d" providerId="ADAL" clId="{820BB682-B5C3-4595-8D3C-291AC3CFDC91}" dt="2022-07-11T08:38:27.238" v="12" actId="21"/>
          <ac:spMkLst>
            <pc:docMk/>
            <pc:sldMk cId="2833274913" sldId="2145705755"/>
            <ac:spMk id="99" creationId="{12AC3058-B225-46AC-8DF7-261704D845CB}"/>
          </ac:spMkLst>
        </pc:spChg>
        <pc:spChg chg="mod">
          <ac:chgData name="Ying Yang" userId="f1527f9b-a873-4aa2-b225-cf8fd3466e0d" providerId="ADAL" clId="{820BB682-B5C3-4595-8D3C-291AC3CFDC91}" dt="2022-07-11T08:38:28.954" v="13" actId="20577"/>
          <ac:spMkLst>
            <pc:docMk/>
            <pc:sldMk cId="2833274913" sldId="2145705755"/>
            <ac:spMk id="101" creationId="{6577E6B0-DAE4-4997-AD4F-27A1880050AB}"/>
          </ac:spMkLst>
        </pc:spChg>
        <pc:spChg chg="mod">
          <ac:chgData name="Ying Yang" userId="f1527f9b-a873-4aa2-b225-cf8fd3466e0d" providerId="ADAL" clId="{820BB682-B5C3-4595-8D3C-291AC3CFDC91}" dt="2022-07-11T08:38:54.955" v="19" actId="20577"/>
          <ac:spMkLst>
            <pc:docMk/>
            <pc:sldMk cId="2833274913" sldId="2145705755"/>
            <ac:spMk id="107" creationId="{4B125989-3A1E-4B31-B1F4-3AAA1D217872}"/>
          </ac:spMkLst>
        </pc:spChg>
        <pc:spChg chg="add mod">
          <ac:chgData name="Ying Yang" userId="f1527f9b-a873-4aa2-b225-cf8fd3466e0d" providerId="ADAL" clId="{820BB682-B5C3-4595-8D3C-291AC3CFDC91}" dt="2022-07-11T08:38:29.947" v="14"/>
          <ac:spMkLst>
            <pc:docMk/>
            <pc:sldMk cId="2833274913" sldId="2145705755"/>
            <ac:spMk id="124" creationId="{937EB38B-CD82-4C5E-B1BB-B64A7B547ECE}"/>
          </ac:spMkLst>
        </pc:spChg>
      </pc:sldChg>
      <pc:sldChg chg="addSp delSp modSp mod">
        <pc:chgData name="Ying Yang" userId="f1527f9b-a873-4aa2-b225-cf8fd3466e0d" providerId="ADAL" clId="{820BB682-B5C3-4595-8D3C-291AC3CFDC91}" dt="2022-07-11T08:40:00.425" v="21" actId="121"/>
        <pc:sldMkLst>
          <pc:docMk/>
          <pc:sldMk cId="1619644282" sldId="2145705759"/>
        </pc:sldMkLst>
        <pc:spChg chg="mod">
          <ac:chgData name="Ying Yang" userId="f1527f9b-a873-4aa2-b225-cf8fd3466e0d" providerId="ADAL" clId="{820BB682-B5C3-4595-8D3C-291AC3CFDC91}" dt="2022-07-11T08:40:00.425" v="21" actId="121"/>
          <ac:spMkLst>
            <pc:docMk/>
            <pc:sldMk cId="1619644282" sldId="2145705759"/>
            <ac:spMk id="39" creationId="{95A611F9-275C-4CBA-B095-5D0F7FD569B0}"/>
          </ac:spMkLst>
        </pc:spChg>
        <pc:spChg chg="mod">
          <ac:chgData name="Ying Yang" userId="f1527f9b-a873-4aa2-b225-cf8fd3466e0d" providerId="ADAL" clId="{820BB682-B5C3-4595-8D3C-291AC3CFDC91}" dt="2022-07-11T08:38:38.495" v="17" actId="20577"/>
          <ac:spMkLst>
            <pc:docMk/>
            <pc:sldMk cId="1619644282" sldId="2145705759"/>
            <ac:spMk id="41" creationId="{1640F92C-EC0A-475B-B4B6-A06F5D8DF7BA}"/>
          </ac:spMkLst>
        </pc:spChg>
        <pc:spChg chg="add mod">
          <ac:chgData name="Ying Yang" userId="f1527f9b-a873-4aa2-b225-cf8fd3466e0d" providerId="ADAL" clId="{820BB682-B5C3-4595-8D3C-291AC3CFDC91}" dt="2022-07-11T08:38:39.952" v="18"/>
          <ac:spMkLst>
            <pc:docMk/>
            <pc:sldMk cId="1619644282" sldId="2145705759"/>
            <ac:spMk id="43" creationId="{24A07135-1235-49C2-9FF1-46850A8814F3}"/>
          </ac:spMkLst>
        </pc:spChg>
        <pc:spChg chg="del mod">
          <ac:chgData name="Ying Yang" userId="f1527f9b-a873-4aa2-b225-cf8fd3466e0d" providerId="ADAL" clId="{820BB682-B5C3-4595-8D3C-291AC3CFDC91}" dt="2022-07-11T08:38:36.910" v="16" actId="21"/>
          <ac:spMkLst>
            <pc:docMk/>
            <pc:sldMk cId="1619644282" sldId="2145705759"/>
            <ac:spMk id="56" creationId="{E2E3E0B1-9C88-41F8-A9C1-D031D9D77CB8}"/>
          </ac:spMkLst>
        </pc:spChg>
      </pc:sldChg>
      <pc:sldChg chg="del">
        <pc:chgData name="Ying Yang" userId="f1527f9b-a873-4aa2-b225-cf8fd3466e0d" providerId="ADAL" clId="{820BB682-B5C3-4595-8D3C-291AC3CFDC91}" dt="2022-07-11T08:38:11.532" v="7" actId="47"/>
        <pc:sldMkLst>
          <pc:docMk/>
          <pc:sldMk cId="609159275" sldId="2145705760"/>
        </pc:sldMkLst>
      </pc:sldChg>
      <pc:sldChg chg="delSp modSp mod">
        <pc:chgData name="Ying Yang" userId="f1527f9b-a873-4aa2-b225-cf8fd3466e0d" providerId="ADAL" clId="{820BB682-B5C3-4595-8D3C-291AC3CFDC91}" dt="2022-07-11T08:37:59.207" v="6" actId="478"/>
        <pc:sldMkLst>
          <pc:docMk/>
          <pc:sldMk cId="2661643207" sldId="2145705763"/>
        </pc:sldMkLst>
        <pc:spChg chg="mod">
          <ac:chgData name="Ying Yang" userId="f1527f9b-a873-4aa2-b225-cf8fd3466e0d" providerId="ADAL" clId="{820BB682-B5C3-4595-8D3C-291AC3CFDC91}" dt="2022-07-11T08:37:53.458" v="0"/>
          <ac:spMkLst>
            <pc:docMk/>
            <pc:sldMk cId="2661643207" sldId="2145705763"/>
            <ac:spMk id="45" creationId="{BE2A14D8-B0CF-40F4-8DAE-14EFAC6E0CE6}"/>
          </ac:spMkLst>
        </pc:spChg>
        <pc:spChg chg="mod">
          <ac:chgData name="Ying Yang" userId="f1527f9b-a873-4aa2-b225-cf8fd3466e0d" providerId="ADAL" clId="{820BB682-B5C3-4595-8D3C-291AC3CFDC91}" dt="2022-07-11T08:37:56.970" v="5" actId="20577"/>
          <ac:spMkLst>
            <pc:docMk/>
            <pc:sldMk cId="2661643207" sldId="2145705763"/>
            <ac:spMk id="49" creationId="{BA2AA2ED-1FD1-403A-A32F-29E6748EAA54}"/>
          </ac:spMkLst>
        </pc:spChg>
        <pc:grpChg chg="del">
          <ac:chgData name="Ying Yang" userId="f1527f9b-a873-4aa2-b225-cf8fd3466e0d" providerId="ADAL" clId="{820BB682-B5C3-4595-8D3C-291AC3CFDC91}" dt="2022-07-11T08:37:59.207" v="6" actId="478"/>
          <ac:grpSpMkLst>
            <pc:docMk/>
            <pc:sldMk cId="2661643207" sldId="2145705763"/>
            <ac:grpSpMk id="32" creationId="{159D4BB4-359F-4697-9332-CEA90A944902}"/>
          </ac:grpSpMkLst>
        </pc:grpChg>
      </pc:sldChg>
      <pc:sldChg chg="modSp mod">
        <pc:chgData name="Ying Yang" userId="f1527f9b-a873-4aa2-b225-cf8fd3466e0d" providerId="ADAL" clId="{820BB682-B5C3-4595-8D3C-291AC3CFDC91}" dt="2022-07-11T08:45:06.181" v="42" actId="20577"/>
        <pc:sldMkLst>
          <pc:docMk/>
          <pc:sldMk cId="708246685" sldId="2145705764"/>
        </pc:sldMkLst>
        <pc:spChg chg="mod">
          <ac:chgData name="Ying Yang" userId="f1527f9b-a873-4aa2-b225-cf8fd3466e0d" providerId="ADAL" clId="{820BB682-B5C3-4595-8D3C-291AC3CFDC91}" dt="2022-07-11T08:45:06.181" v="42" actId="20577"/>
          <ac:spMkLst>
            <pc:docMk/>
            <pc:sldMk cId="708246685" sldId="2145705764"/>
            <ac:spMk id="78" creationId="{B31BA8EE-8DC1-4A02-8341-0B1CD3552867}"/>
          </ac:spMkLst>
        </pc:spChg>
      </pc:sldChg>
      <pc:sldChg chg="addSp delSp modSp mod">
        <pc:chgData name="Ying Yang" userId="f1527f9b-a873-4aa2-b225-cf8fd3466e0d" providerId="ADAL" clId="{820BB682-B5C3-4595-8D3C-291AC3CFDC91}" dt="2022-07-11T08:40:19.727" v="25" actId="478"/>
        <pc:sldMkLst>
          <pc:docMk/>
          <pc:sldMk cId="2437190671" sldId="2145705769"/>
        </pc:sldMkLst>
        <pc:spChg chg="add del mod">
          <ac:chgData name="Ying Yang" userId="f1527f9b-a873-4aa2-b225-cf8fd3466e0d" providerId="ADAL" clId="{820BB682-B5C3-4595-8D3C-291AC3CFDC91}" dt="2022-07-11T08:40:19.727" v="25" actId="478"/>
          <ac:spMkLst>
            <pc:docMk/>
            <pc:sldMk cId="2437190671" sldId="2145705769"/>
            <ac:spMk id="16" creationId="{2767BFBE-F0C4-4B70-8D70-32A2297FD374}"/>
          </ac:spMkLst>
        </pc:spChg>
      </pc:sldChg>
      <pc:sldChg chg="del">
        <pc:chgData name="Ying Yang" userId="f1527f9b-a873-4aa2-b225-cf8fd3466e0d" providerId="ADAL" clId="{820BB682-B5C3-4595-8D3C-291AC3CFDC91}" dt="2022-07-11T08:38:13.248" v="8" actId="47"/>
        <pc:sldMkLst>
          <pc:docMk/>
          <pc:sldMk cId="2854152761" sldId="21457057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3808A-77E3-4239-A918-C2F0E087665B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7566-225D-42EB-9A7C-C3CD3187F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2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7B67C-3B22-4410-B43D-6C01F636D4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740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7566-225D-42EB-9A7C-C3CD3187F0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0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15C54-70D5-9F4E-BFE2-8FE3662144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39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参考文献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Ennis D et al. Mepolizumab for the treatment of eosinophilic granulomatosis with polyangiitis.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 Opinion Biological Therapy.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2019;19(7):617-630.</a:t>
            </a:r>
            <a:endParaRPr lang="en-GB" dirty="0"/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Vinit J et al. Churg-Strauss syndrome: Retrospective study in Burgundian population in France in past 10 years.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Rheumatology International.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2011;31(5):587-593.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Reinhold-Keller E et al. Stable incidence of primary systemic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vasculitides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five years: results from the German vasculitis register.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Arthritis and rheumatism.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2005;53(1):93-99.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Watts RA et al. What is known about the epidemiology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vasculitides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practice &amp; research. Clinical rheumatology.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2005;19(2):191-207.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Herlyn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et al. The incidence rates of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-associated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vasculitides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Northern Germany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schleswig-holstein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remain stable between 1998 to 2014.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Annals of the Rheumatic Diseases.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2017;76:325.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Dadoniene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et al. Incidence of primary systemic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vasculitides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Vilnius: a university hospital population based study.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Annals of the rheumatic diseases.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2005;64(2):335-336.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Watts, RA et al. Epidemiology of vasculitis in Europe.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Annals of the rheumatic diseases.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2001;60(12):1156-1157.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Nilsen AT et al. Increasing incidence and prevalence of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抗中性粒细胞胞质抗体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-associated vasculitis in Northern Norway.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Rheumatology (Oxford).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2020;59(9):2316-2324.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Kanecki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et al. Hospital morbidity database for epidemiological studies on Churg-Strauss syndrome.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2017;980:19-25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Mohammad AJ et al. Incidence and survival rates in Wegener's granulomatosis, microscopic polyangiitis, Churg-Strauss syndrome and polyarteritis nodosa.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Rheumatology (Oxford, England).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2009;48(12):1560-1565.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Pamuk Ö N et al. The epidemiology of antineutrophil cytoplasmic antibody-associated vasculitis in northwestern Turkey.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Rheumatology.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2016;35(8):2063-2071.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Watts RA et al. Epidemiology of systemic vasculitis: changing incidence or definition?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 Arthritis Rheum.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1995;25(1):28-34.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Fujimoto S et al. Comparison of the epidemiology of anti-neutrophil cytoplasmic antibody-associated vasculitis between Japan and the U.K.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Rheumatology (Oxford).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2011;50(10):1916-1920.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Gonzalez-Gay MA et al. The epidemiology of the primary systemic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vasculitides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northwest Spain: implications of the Chapel Hill Consensus Conference definitions.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Arthritis Rheum.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2003;49(3):388-393.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Pearce FA et al. Incidence of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抗中性粒细胞胞质抗体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-associated vasculitis in a UK mixed ethnicity population.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Rheumatology (United Kingdom).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2016;55(9):1656-1663.</a:t>
            </a:r>
          </a:p>
          <a:p>
            <a:pPr marL="228600" indent="-228600">
              <a:buAutoNum type="arabicPeriod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et al. The epidemiology of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抗中性粒细胞胞质抗体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associated vasculitis in the U.S.: A 20 year population based study.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Arthritis and Rheumatology.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2017;69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(12):2338-2350.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et al.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Prevalences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polyarteritis nodosa, microscopic polyangiitis, Wegener's granulomatosis, and Churg-Strauss syndrome in a French urban multiethnic population in 2000: a capture-recapture estimate.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Arthritis Rheum.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2004;51(1):92-99.</a:t>
            </a:r>
          </a:p>
          <a:p>
            <a:pPr marL="228600" indent="-228600">
              <a:buAutoNum type="arabicPeriod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Haugeberg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 et al. Primary vasculitis in a Norwegian community hospital: a retrospective study.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1998;17(5):364-368.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Nilsen AT et al. [abstract] Epidemiology of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抗中性粒细胞胞质抗体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-associated vasculitis in northern Norway.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 Rheum Dis.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2017;76:319. Abstract THU0305.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Romero-Gomez C et al. Epidemiological study of primary systemic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vasculitides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among adults in southern Spain and review of the main epidemiological studies.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 Exp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2015;33(2 Suppl 89):S-11-18.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Mohammad AJ et al. Prevalence of Wegener's granulomatosis, microscopic polyangiitis, polyarteritis nodosa and Churg-Strauss syndrome within a defined population in southern Sweden.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Rheumatology (Oxford).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2007;46(8):1329-1337.</a:t>
            </a:r>
          </a:p>
          <a:p>
            <a:pPr marL="228600" indent="-228600">
              <a:buAutoNum type="arabicPeriod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Herlyn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et al. Doubled prevalence rates of 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抗中性粒细胞胞质抗体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-associated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vasculitides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giant cell arteritis between 1994 and 2006 in northern Germany.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Rheumatology (Oxford).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2014;53(5):882-889.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 CF et al. Burden of illness associated with eosinophilic granulomatosis with polyangiitis (EGPA, formerly Churg-Strauss syndrome): Evidence from a managed care database in the United States.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Arthritis and Rheumatology.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2018;70:1951-1952.</a:t>
            </a: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Gokhale M et al. Prevalence of Eosinophilic Granulomatosis With Polyangiitis and Associated Health Care Utilization Among Patients With Concomitant Asthma in US Commercial Claims Database.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Clin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2021;27(3):107-113.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Richter T et al. Rare disease terminology and definitions-a systematic global review: report of the ISPOR rare disease special interest group.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 Health.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2015;18(6):906-914.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Wang C, Xu J, Yang L, et al. Prevalence and risk factors of chronic obstructive pulmonary disease in China (the China Pulmonary Health [CPH] study): a national cross-sectional study[J]. Lancet, 2018, 391(10131): 1706-1717.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Huang K, Yang T, Xu J, et al. Prevalence, risk factors, and management of asthma in China: a national cross-sectional study[J]. The Lancet, 2019, 394(10196)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7566-225D-42EB-9A7C-C3CD3187F0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3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参考文献：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嗜酸性肉芽肿性多血管炎诊治规范多学科专家共识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.2018,41(7):514-521.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Samson M et al. Long-term outcomes of 118 patients with eosinophilic granulomatosis with polyangiitis (Churg-Strauss syndrome) enrolled in two prospective trials.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Autoimmun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2013;43:60-69.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Ribi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 et al. Treatment of Churg-Strauss syndrome without poor-prognosis factors: a multicenter, prospective, randomized, open-label study of seventy-two patients.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Arthritis and rheumatism.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2008;58(2):586-594.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Comarmond</a:t>
            </a: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C;Arthritis</a:t>
            </a: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and rheumatism;2013;65;270-81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Tsurikisawa</a:t>
            </a: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N;The</a:t>
            </a:r>
            <a:r>
              <a:rPr lang="en-US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Journal of Rheumatology 2017;44;1206-1215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dirty="0" err="1">
                <a:sym typeface="Arial" panose="020B0604020202020204" pitchFamily="34" charset="0"/>
              </a:rPr>
              <a:t>Baldini</a:t>
            </a:r>
            <a:r>
              <a:rPr lang="en-US" altLang="zh-CN" dirty="0">
                <a:sym typeface="Arial" panose="020B0604020202020204" pitchFamily="34" charset="0"/>
              </a:rPr>
              <a:t> C et al. Rheum Dis Clin North Am.  2010;36(3):527-543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dirty="0" err="1">
                <a:sym typeface="Arial" panose="020B0604020202020204" pitchFamily="34" charset="0"/>
              </a:rPr>
              <a:t>Pagnoux</a:t>
            </a:r>
            <a:r>
              <a:rPr lang="en-US" altLang="zh-CN" dirty="0">
                <a:sym typeface="Arial" panose="020B0604020202020204" pitchFamily="34" charset="0"/>
              </a:rPr>
              <a:t> &amp; Groh. Exp Rev Clin Immunol 2016;12(10):1059-67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Xin H, etc. Clinical Manifestations and Health Care Resource Utilization of Eosinophilic Granulomatosis with Polyangiitis (EGPA)</a:t>
            </a:r>
            <a:r>
              <a:rPr lang="en-US" sz="1800" dirty="0">
                <a:effectLst/>
                <a:latin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Segoe UI" panose="020B0502040204020203" pitchFamily="34" charset="0"/>
              </a:rPr>
              <a:t>in China: A Cross Sectional Multi Center Physician Survey Study. 2022 ISPOR US, May 15-18, 2022. Poster No. EE298.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E435A6-09D2-4ABC-903D-BAA221EEE2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1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参考文献：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嗜酸性肉芽肿性多血管炎诊治规范多学科专家共识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.2018,41(7):514-521.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Hoes JN, Jacobs J,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Buttgereit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F, et al. Nat Rev 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Rheumatol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. 2010 Dec;6(12):693-702.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杨宝峰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药理学（第八版）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北京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人民卫生出版社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 2013.P338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i-FI" b="0" i="0" dirty="0">
                <a:solidFill>
                  <a:srgbClr val="0A88C5"/>
                </a:solidFill>
                <a:effectLst/>
                <a:latin typeface="Arial" panose="020B0604020202020204" pitchFamily="34" charset="0"/>
              </a:rPr>
              <a:t>Robson J;Rheumatology;2015;54;471-481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n-NO" b="0" i="0" dirty="0">
                <a:solidFill>
                  <a:srgbClr val="0A88C5"/>
                </a:solidFill>
                <a:effectLst/>
                <a:latin typeface="Arial" panose="020B0604020202020204" pitchFamily="34" charset="0"/>
              </a:rPr>
              <a:t>Wechsler ME; N Engl J Med;2017;376;1921-1932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>
                <a:solidFill>
                  <a:srgbClr val="0A88C5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Abstract - 2639;Doubelt I;ACR/ARP Annual Meeting;2019;1-4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err="1">
                <a:solidFill>
                  <a:srgbClr val="0A88C5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Moosig</a:t>
            </a:r>
            <a:r>
              <a:rPr lang="en-US" sz="1200" b="0" i="0" kern="1200" dirty="0">
                <a:solidFill>
                  <a:srgbClr val="0A88C5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rgbClr val="0A88C5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F;Annals</a:t>
            </a:r>
            <a:r>
              <a:rPr lang="en-US" sz="1200" b="0" i="0" kern="1200" dirty="0">
                <a:solidFill>
                  <a:srgbClr val="0A88C5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of the rheumatic diseases;2013;72;1011-7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="0" i="0" dirty="0">
              <a:solidFill>
                <a:srgbClr val="0A88C5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defTabSz="457200">
              <a:defRPr/>
            </a:pPr>
            <a:endParaRPr lang="zh-CN" altLang="en-US" sz="12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E435A6-09D2-4ABC-903D-BAA221EEE2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793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tx1"/>
                </a:solidFill>
                <a:sym typeface="Arial" panose="020B0604020202020204" pitchFamily="34" charset="0"/>
              </a:rPr>
              <a:t>参考文献：</a:t>
            </a:r>
            <a:endParaRPr lang="en-US" altLang="zh-CN" sz="1200" dirty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tx1"/>
                </a:solidFill>
                <a:sym typeface="Arial" panose="020B0604020202020204" pitchFamily="34" charset="0"/>
              </a:rPr>
              <a:t>1.Wechsler ME et al. N </a:t>
            </a:r>
            <a:r>
              <a:rPr lang="en-US" altLang="zh-CN" sz="1200" dirty="0" err="1">
                <a:solidFill>
                  <a:schemeClr val="tx1"/>
                </a:solidFill>
                <a:sym typeface="Arial" panose="020B0604020202020204" pitchFamily="34" charset="0"/>
              </a:rPr>
              <a:t>Engl</a:t>
            </a:r>
            <a:r>
              <a:rPr lang="en-US" altLang="zh-CN" sz="1200" dirty="0">
                <a:solidFill>
                  <a:schemeClr val="tx1"/>
                </a:solidFill>
                <a:sym typeface="Arial" panose="020B0604020202020204" pitchFamily="34" charset="0"/>
              </a:rPr>
              <a:t> J Med 2017; 376:1921–1932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7566-225D-42EB-9A7C-C3CD3187F0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8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chemeClr val="tx1"/>
                </a:solidFill>
                <a:sym typeface="Arial" panose="020B0604020202020204" pitchFamily="34" charset="0"/>
              </a:rPr>
              <a:t>参考文献：</a:t>
            </a:r>
            <a:endParaRPr lang="en-US" altLang="zh-CN" sz="1200" dirty="0">
              <a:solidFill>
                <a:schemeClr val="tx1"/>
              </a:solidFill>
              <a:sym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200" dirty="0">
                <a:solidFill>
                  <a:schemeClr val="tx1"/>
                </a:solidFill>
                <a:sym typeface="Arial" panose="020B0604020202020204" pitchFamily="34" charset="0"/>
              </a:rPr>
              <a:t>Wechsler ME et al. N </a:t>
            </a:r>
            <a:r>
              <a:rPr lang="en-US" altLang="zh-CN" sz="1200" dirty="0" err="1">
                <a:solidFill>
                  <a:schemeClr val="tx1"/>
                </a:solidFill>
                <a:sym typeface="Arial" panose="020B0604020202020204" pitchFamily="34" charset="0"/>
              </a:rPr>
              <a:t>Engl</a:t>
            </a:r>
            <a:r>
              <a:rPr lang="en-US" altLang="zh-CN" sz="1200" dirty="0">
                <a:solidFill>
                  <a:schemeClr val="tx1"/>
                </a:solidFill>
                <a:sym typeface="Arial" panose="020B0604020202020204" pitchFamily="34" charset="0"/>
              </a:rPr>
              <a:t> J Med 2017; 376:1921–1932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</a:rPr>
              <a:t>2022</a:t>
            </a:r>
            <a:r>
              <a:rPr lang="zh-CN" altLang="en-US" sz="800" dirty="0">
                <a:solidFill>
                  <a:schemeClr val="tx1">
                    <a:lumMod val="50000"/>
                  </a:schemeClr>
                </a:solidFill>
              </a:rPr>
              <a:t>嗜酸粒细胞增多相关性肺疾病诊疗中国专家共识，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</a:rPr>
              <a:t>2022</a:t>
            </a:r>
            <a:r>
              <a:rPr lang="en-US" sz="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800" dirty="0">
                <a:solidFill>
                  <a:schemeClr val="tx1">
                    <a:lumMod val="50000"/>
                  </a:schemeClr>
                </a:solidFill>
              </a:rPr>
              <a:t>嗜酸性肉芽肿性多血管炎诊治规范多学科专家共识</a:t>
            </a:r>
            <a:r>
              <a:rPr lang="en-US" altLang="zh-CN" sz="800" dirty="0">
                <a:solidFill>
                  <a:schemeClr val="tx1">
                    <a:lumMod val="50000"/>
                  </a:schemeClr>
                </a:solidFill>
              </a:rPr>
              <a:t>.2018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800" dirty="0">
                <a:effectLst/>
                <a:latin typeface="Calibri" panose="020F0502020204030204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Chung SA et al. Arthritis &amp; Rheumatol;2021;73;1366-1383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435A6-09D2-4ABC-903D-BAA221EEE2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02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参考文献：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Garcia G et al. Eur Respir Rev 2013; 22:251–257.</a:t>
            </a: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Supplement to Wechsler ME et al. N Engl J Med 2017; 376:1921–1932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6E435A6-09D2-4ABC-903D-BAA221EEE2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893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参考文献：</a:t>
            </a:r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嗜酸性肉芽肿性多血管炎诊治规范多学科专家共识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.2018,41(7):514-521.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7566-225D-42EB-9A7C-C3CD3187F0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7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1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sv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593605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6833" y="46543"/>
            <a:ext cx="10102852" cy="58682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86834" y="1184276"/>
            <a:ext cx="11231033" cy="4805363"/>
          </a:xfrm>
        </p:spPr>
        <p:txBody>
          <a:bodyPr/>
          <a:lstStyle>
            <a:lvl1pPr>
              <a:defRPr sz="2899"/>
            </a:lvl1pPr>
            <a:lvl2pPr>
              <a:defRPr sz="2899"/>
            </a:lvl2pPr>
            <a:lvl3pPr>
              <a:defRPr sz="2899"/>
            </a:lvl3pPr>
            <a:lvl4pPr>
              <a:defRPr sz="2899"/>
            </a:lvl4pPr>
            <a:lvl5pPr>
              <a:defRPr sz="28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>
          <a:xfrm>
            <a:off x="3980330" y="6437314"/>
            <a:ext cx="4219640" cy="365125"/>
          </a:xfrm>
          <a:prstGeom prst="rect">
            <a:avLst/>
          </a:prstGeom>
        </p:spPr>
        <p:txBody>
          <a:bodyPr lIns="108850" tIns="54425" rIns="108850" bIns="54425"/>
          <a:lstStyle/>
          <a:p>
            <a:pPr algn="ctr"/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>
          <a:xfrm>
            <a:off x="383158" y="6437314"/>
            <a:ext cx="3515743" cy="365125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10623177" y="6437314"/>
            <a:ext cx="1106831" cy="365125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3" y="692554"/>
            <a:ext cx="10130368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100"/>
            </a:lvl1pPr>
            <a:lvl2pPr marL="323462" indent="0">
              <a:buNone/>
              <a:defRPr/>
            </a:lvl2pPr>
            <a:lvl3pPr marL="634832" indent="0">
              <a:buNone/>
              <a:defRPr/>
            </a:lvl3pPr>
            <a:lvl4pPr marL="971143" indent="0">
              <a:buNone/>
              <a:defRPr/>
            </a:lvl4pPr>
            <a:lvl5pPr marL="131501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86831" y="5919009"/>
            <a:ext cx="11261094" cy="262189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000" baseline="0"/>
            </a:lvl1pPr>
            <a:lvl2pPr marL="318927" indent="0">
              <a:buNone/>
              <a:defRPr sz="1000"/>
            </a:lvl2pPr>
            <a:lvl3pPr marL="642389" indent="0">
              <a:buNone/>
              <a:defRPr sz="1000"/>
            </a:lvl3pPr>
            <a:lvl4pPr marL="965096" indent="0">
              <a:buNone/>
              <a:defRPr sz="1000"/>
            </a:lvl4pPr>
            <a:lvl5pPr marL="1285536" indent="0">
              <a:buNone/>
              <a:defRPr sz="10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18900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" y="357176"/>
            <a:ext cx="10102852" cy="417582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177" y="6437314"/>
            <a:ext cx="1106831" cy="365125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2A603147-C618-4EA3-8F82-359C170F62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50"/>
            <a:ext cx="9984000" cy="504000"/>
          </a:xfrm>
        </p:spPr>
        <p:txBody>
          <a:bodyPr vert="horz" lIns="108850" tIns="54425" rIns="108850" bIns="54425" rtlCol="0" anchor="t">
            <a:noAutofit/>
          </a:bodyPr>
          <a:lstStyle>
            <a:lvl1pPr>
              <a:defRPr lang="en-US" sz="1600" i="1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spcAft>
                <a:spcPts val="0"/>
              </a:spcAft>
              <a:buNone/>
            </a:pPr>
            <a:r>
              <a:rPr lang="en-GB" dirty="0"/>
              <a:t>Supporting heading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1" y="5962570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14693286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3" y="267372"/>
            <a:ext cx="10102852" cy="540665"/>
          </a:xfrm>
        </p:spPr>
        <p:txBody>
          <a:bodyPr/>
          <a:lstStyle>
            <a:lvl1pPr>
              <a:defRPr sz="2899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2757" y="5917663"/>
            <a:ext cx="11261094" cy="26353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0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19157" indent="0">
              <a:buNone/>
              <a:defRPr sz="1000"/>
            </a:lvl2pPr>
            <a:lvl3pPr marL="642687" indent="0">
              <a:buNone/>
              <a:defRPr sz="1000"/>
            </a:lvl3pPr>
            <a:lvl4pPr marL="965326" indent="0">
              <a:buNone/>
              <a:defRPr sz="1000"/>
            </a:lvl4pPr>
            <a:lvl5pPr marL="1285375" indent="0">
              <a:buNone/>
              <a:defRPr sz="10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549490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08517" y="1179576"/>
            <a:ext cx="10968567" cy="4932668"/>
          </a:xfrm>
        </p:spPr>
        <p:txBody>
          <a:bodyPr/>
          <a:lstStyle>
            <a:lvl1pPr>
              <a:defRPr>
                <a:latin typeface="华文中宋" pitchFamily="2" charset="-122"/>
                <a:ea typeface="华文中宋" pitchFamily="2" charset="-122"/>
              </a:defRPr>
            </a:lvl1pPr>
            <a:lvl2pPr>
              <a:defRPr>
                <a:latin typeface="华文中宋" pitchFamily="2" charset="-122"/>
                <a:ea typeface="华文中宋" pitchFamily="2" charset="-122"/>
              </a:defRPr>
            </a:lvl2pPr>
            <a:lvl3pPr>
              <a:defRPr>
                <a:latin typeface="华文中宋" pitchFamily="2" charset="-122"/>
                <a:ea typeface="华文中宋" pitchFamily="2" charset="-122"/>
              </a:defRPr>
            </a:lvl3pPr>
            <a:lvl4pPr>
              <a:defRPr>
                <a:latin typeface="华文中宋" pitchFamily="2" charset="-122"/>
                <a:ea typeface="华文中宋" pitchFamily="2" charset="-122"/>
              </a:defRPr>
            </a:lvl4pPr>
            <a:lvl5pPr>
              <a:defRPr>
                <a:latin typeface="华文中宋" pitchFamily="2" charset="-122"/>
                <a:ea typeface="华文中宋" pitchFamily="2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41814" y="6492875"/>
            <a:ext cx="304800" cy="137160"/>
          </a:xfrm>
          <a:prstGeom prst="rect">
            <a:avLst/>
          </a:prstGeom>
        </p:spPr>
        <p:txBody>
          <a:bodyPr/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3894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umn - Bullets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47623" y="1080411"/>
            <a:ext cx="11039996" cy="499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 Click to edit text styles</a:t>
            </a:r>
          </a:p>
          <a:p>
            <a:pPr lvl="1"/>
            <a:r>
              <a:rPr lang="en-US" dirty="0"/>
              <a:t>  Second level</a:t>
            </a:r>
          </a:p>
          <a:p>
            <a:pPr lvl="2"/>
            <a:r>
              <a:rPr lang="en-US" dirty="0"/>
              <a:t> 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 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47623" y="75203"/>
            <a:ext cx="11040000" cy="849228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Box 8"/>
          <p:cNvSpPr txBox="1"/>
          <p:nvPr userDrawn="1"/>
        </p:nvSpPr>
        <p:spPr>
          <a:xfrm>
            <a:off x="196550" y="6427715"/>
            <a:ext cx="28790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fld id="{DEF0A56F-D2D0-4957-B6A4-1DC911A5477B}" type="slidenum">
              <a:rPr lang="en-GB" sz="950" smtClean="0">
                <a:solidFill>
                  <a:srgbClr val="8EAFB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Font typeface="Arial"/>
                <a:buNone/>
              </a:pPr>
              <a:t>‹#›</a:t>
            </a:fld>
            <a:endParaRPr lang="en-US" sz="950" dirty="0">
              <a:solidFill>
                <a:srgbClr val="8EA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7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3203" y="5906101"/>
            <a:ext cx="3191244" cy="246221"/>
          </a:xfrm>
        </p:spPr>
        <p:txBody>
          <a:bodyPr anchor="b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269" y="4544968"/>
            <a:ext cx="9160723" cy="333425"/>
          </a:xfrm>
        </p:spPr>
        <p:txBody>
          <a:bodyPr anchor="ctr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3203" y="1519770"/>
            <a:ext cx="9152469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7CB231F-1B55-47FE-A841-580C2B451F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2983" y="143514"/>
            <a:ext cx="1137257" cy="3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57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" y="605347"/>
            <a:ext cx="10102852" cy="430887"/>
          </a:xfrm>
        </p:spPr>
        <p:txBody>
          <a:bodyPr/>
          <a:lstStyle>
            <a:lvl1pPr>
              <a:defRPr sz="2800" baseline="0">
                <a:latin typeface="Arial" pitchFamily="34" charset="0"/>
                <a:ea typeface="微软雅黑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32" y="1121192"/>
            <a:ext cx="11218995" cy="4665773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 sz="2000" baseline="0">
                <a:latin typeface="Arial" pitchFamily="34" charset="0"/>
                <a:ea typeface="微软雅黑" pitchFamily="34" charset="-122"/>
              </a:defRPr>
            </a:lvl1pPr>
            <a:lvl2pPr>
              <a:lnSpc>
                <a:spcPct val="120000"/>
              </a:lnSpc>
              <a:spcAft>
                <a:spcPts val="0"/>
              </a:spcAft>
              <a:defRPr baseline="0">
                <a:latin typeface="Arial" pitchFamily="34" charset="0"/>
                <a:ea typeface="微软雅黑" pitchFamily="34" charset="-122"/>
              </a:defRPr>
            </a:lvl2pPr>
            <a:lvl3pPr>
              <a:lnSpc>
                <a:spcPct val="120000"/>
              </a:lnSpc>
              <a:spcAft>
                <a:spcPts val="0"/>
              </a:spcAft>
              <a:defRPr baseline="0">
                <a:latin typeface="Arial" pitchFamily="34" charset="0"/>
                <a:ea typeface="微软雅黑" pitchFamily="34" charset="-122"/>
              </a:defRPr>
            </a:lvl3pPr>
            <a:lvl4pPr>
              <a:lnSpc>
                <a:spcPct val="120000"/>
              </a:lnSpc>
              <a:spcAft>
                <a:spcPts val="0"/>
              </a:spcAft>
              <a:defRPr baseline="0">
                <a:latin typeface="Arial" pitchFamily="34" charset="0"/>
                <a:ea typeface="微软雅黑" pitchFamily="34" charset="-122"/>
              </a:defRPr>
            </a:lvl4pPr>
            <a:lvl5pPr>
              <a:lnSpc>
                <a:spcPct val="120000"/>
              </a:lnSpc>
              <a:spcAft>
                <a:spcPts val="0"/>
              </a:spcAft>
              <a:defRPr baseline="0">
                <a:latin typeface="Arial" pitchFamily="34" charset="0"/>
                <a:ea typeface="微软雅黑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2758" y="6342618"/>
            <a:ext cx="11261093" cy="281872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800" baseline="0">
                <a:latin typeface="Arial" pitchFamily="34" charset="0"/>
                <a:ea typeface="微软雅黑" pitchFamily="34" charset="-122"/>
              </a:defRPr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57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3203" y="5906101"/>
            <a:ext cx="3191244" cy="246221"/>
          </a:xfrm>
        </p:spPr>
        <p:txBody>
          <a:bodyPr anchor="b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269" y="4544968"/>
            <a:ext cx="9160723" cy="333425"/>
          </a:xfrm>
        </p:spPr>
        <p:txBody>
          <a:bodyPr anchor="ctr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3203" y="1519770"/>
            <a:ext cx="9152469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86B71DDE-CBD8-43C0-B02A-E2AB72963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" b="-1"/>
          <a:stretch/>
        </p:blipFill>
        <p:spPr>
          <a:xfrm>
            <a:off x="9928067" y="0"/>
            <a:ext cx="2263933" cy="10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58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4.3 template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584" y="2012950"/>
            <a:ext cx="5327651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977034" y="360363"/>
            <a:ext cx="73871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356" y="4384801"/>
            <a:ext cx="3648000" cy="666849"/>
          </a:xfrm>
        </p:spPr>
        <p:txBody>
          <a:bodyPr anchor="ctr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464731" y="5400677"/>
            <a:ext cx="3627967" cy="246221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25740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80329" y="6437314"/>
            <a:ext cx="421964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3158" y="6437314"/>
            <a:ext cx="351574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6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7" y="253118"/>
            <a:ext cx="10081312" cy="607241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6831" y="1151733"/>
            <a:ext cx="10801406" cy="4678917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accent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6831" y="5969396"/>
            <a:ext cx="10801406" cy="248344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Arial" panose="020B0604020202020204" pitchFamily="34" charset="0"/>
              </a:defRPr>
            </a:lvl1pPr>
            <a:lvl2pPr marL="357470" indent="0">
              <a:buNone/>
              <a:defRPr sz="1100"/>
            </a:lvl2pPr>
            <a:lvl3pPr marL="719838" indent="0">
              <a:buNone/>
              <a:defRPr sz="1100"/>
            </a:lvl3pPr>
            <a:lvl4pPr marL="1081208" indent="0">
              <a:buNone/>
              <a:defRPr sz="1100"/>
            </a:lvl4pPr>
            <a:lvl5pPr marL="1439676" indent="0">
              <a:buNone/>
              <a:defRPr sz="11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1397593277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6917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June 2015      RF/SFC/0058/15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148E2-82F0-4B18-B8CA-68C4D1164A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514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3" y="294810"/>
            <a:ext cx="10102852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6832" y="692554"/>
            <a:ext cx="10130368" cy="2349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83117" y="6437314"/>
            <a:ext cx="114024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33185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3" y="882465"/>
            <a:ext cx="10102852" cy="430887"/>
          </a:xfrm>
        </p:spPr>
        <p:txBody>
          <a:bodyPr/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6833" y="1428750"/>
            <a:ext cx="11231033" cy="442595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2758" y="6400987"/>
            <a:ext cx="11261093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1128705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6400" y="150813"/>
            <a:ext cx="9956800" cy="33855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06401" y="1447800"/>
            <a:ext cx="11377084" cy="51260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04958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7" y="253118"/>
            <a:ext cx="10081312" cy="338554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6832" y="1151734"/>
            <a:ext cx="10801405" cy="4678917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accent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6832" y="6102324"/>
            <a:ext cx="10801405" cy="115416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aseline="0">
                <a:latin typeface="Arial" panose="020B0604020202020204" pitchFamily="34" charset="0"/>
              </a:defRPr>
            </a:lvl1pPr>
            <a:lvl2pPr marL="268192" indent="0">
              <a:buNone/>
              <a:defRPr sz="825"/>
            </a:lvl2pPr>
            <a:lvl3pPr marL="540058" indent="0">
              <a:buNone/>
              <a:defRPr sz="825"/>
            </a:lvl3pPr>
            <a:lvl4pPr marL="811176" indent="0">
              <a:buNone/>
              <a:defRPr sz="825"/>
            </a:lvl4pPr>
            <a:lvl5pPr marL="1080117" indent="0">
              <a:buNone/>
              <a:defRPr sz="825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1881084089"/>
      </p:ext>
    </p:extLst>
  </p:cSld>
  <p:clrMapOvr>
    <a:masterClrMapping/>
  </p:clrMapOvr>
  <p:transition spd="slow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7" y="253119"/>
            <a:ext cx="10081312" cy="338554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6831" y="1151735"/>
            <a:ext cx="10801407" cy="4678917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accent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6831" y="6102324"/>
            <a:ext cx="10801407" cy="115416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aseline="0">
                <a:latin typeface="Arial" panose="020B0604020202020204" pitchFamily="34" charset="0"/>
              </a:defRPr>
            </a:lvl1pPr>
            <a:lvl2pPr marL="268103" indent="0">
              <a:buNone/>
              <a:defRPr sz="825"/>
            </a:lvl2pPr>
            <a:lvl3pPr marL="539879" indent="0">
              <a:buNone/>
              <a:defRPr sz="825"/>
            </a:lvl3pPr>
            <a:lvl4pPr marL="810906" indent="0">
              <a:buNone/>
              <a:defRPr sz="825"/>
            </a:lvl4pPr>
            <a:lvl5pPr marL="1079757" indent="0">
              <a:buNone/>
              <a:defRPr sz="825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2924714863"/>
      </p:ext>
    </p:extLst>
  </p:cSld>
  <p:clrMapOvr>
    <a:masterClrMapping/>
  </p:clrMapOvr>
  <p:transition spd="slow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3B36C6-A419-4E00-83AD-2FC4E82A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DCA2E8-83A3-49D9-A11C-45A5765673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C6ACF3-4AB7-468D-AFD0-B33EDEDFB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CC882-AFCC-4976-BC4D-1B60CC60F3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A7AD8D-D47B-4253-829D-7FB17C42BA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F611C05-0625-4586-B54B-DCF41AE2B12F}" type="datetimeFigureOut">
              <a:rPr lang="en-US" smtClean="0"/>
              <a:t>7/11/2022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86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6" y="273537"/>
            <a:ext cx="10081312" cy="338554"/>
          </a:xfrm>
        </p:spPr>
        <p:txBody>
          <a:bodyPr/>
          <a:lstStyle>
            <a:lvl1pPr>
              <a:defRPr baseline="0">
                <a:latin typeface="Noto Sans CJK Regular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6834" y="1151734"/>
            <a:ext cx="10801405" cy="4678917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  <a:latin typeface="Noto Sans CJK Regular" pitchFamily="34" charset="-122"/>
              </a:defRPr>
            </a:lvl1pPr>
            <a:lvl2pPr>
              <a:defRPr baseline="0">
                <a:solidFill>
                  <a:schemeClr val="accent2"/>
                </a:solidFill>
                <a:latin typeface="Noto Sans CJK Regular" pitchFamily="34" charset="-122"/>
              </a:defRPr>
            </a:lvl2pPr>
            <a:lvl3pPr>
              <a:defRPr baseline="0">
                <a:solidFill>
                  <a:schemeClr val="accent2"/>
                </a:solidFill>
                <a:latin typeface="Noto Sans CJK Regular" pitchFamily="34" charset="-122"/>
              </a:defRPr>
            </a:lvl3pPr>
            <a:lvl4pPr>
              <a:defRPr baseline="0">
                <a:solidFill>
                  <a:schemeClr val="accent2"/>
                </a:solidFill>
                <a:latin typeface="Noto Sans CJK Regular" pitchFamily="34" charset="-122"/>
              </a:defRPr>
            </a:lvl4pPr>
            <a:lvl5pPr>
              <a:defRPr baseline="0">
                <a:solidFill>
                  <a:schemeClr val="accent2"/>
                </a:solidFill>
                <a:latin typeface="Noto Sans CJK Regular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6834" y="6102324"/>
            <a:ext cx="10801405" cy="115416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aseline="0">
                <a:latin typeface="Noto Sans CJK Regular" pitchFamily="34" charset="-122"/>
              </a:defRPr>
            </a:lvl1pPr>
            <a:lvl2pPr marL="268192" indent="0">
              <a:buNone/>
              <a:defRPr sz="825"/>
            </a:lvl2pPr>
            <a:lvl3pPr marL="540058" indent="0">
              <a:buNone/>
              <a:defRPr sz="825"/>
            </a:lvl3pPr>
            <a:lvl4pPr marL="811176" indent="0">
              <a:buNone/>
              <a:defRPr sz="825"/>
            </a:lvl4pPr>
            <a:lvl5pPr marL="1080117" indent="0">
              <a:buNone/>
              <a:defRPr sz="825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557626439"/>
      </p:ext>
    </p:extLst>
  </p:cSld>
  <p:clrMapOvr>
    <a:masterClrMapping/>
  </p:clrMapOvr>
  <p:transition spd="slow"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6" y="273537"/>
            <a:ext cx="10081312" cy="338554"/>
          </a:xfrm>
        </p:spPr>
        <p:txBody>
          <a:bodyPr/>
          <a:lstStyle>
            <a:lvl1pPr>
              <a:defRPr baseline="0">
                <a:latin typeface="Noto Sans CJK Regular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86832" y="1151733"/>
            <a:ext cx="10801406" cy="4678917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  <a:latin typeface="Noto Sans CJK Regular" pitchFamily="34" charset="-122"/>
              </a:defRPr>
            </a:lvl1pPr>
            <a:lvl2pPr>
              <a:defRPr baseline="0">
                <a:solidFill>
                  <a:schemeClr val="accent2"/>
                </a:solidFill>
                <a:latin typeface="Noto Sans CJK Regular" pitchFamily="34" charset="-122"/>
              </a:defRPr>
            </a:lvl2pPr>
            <a:lvl3pPr>
              <a:defRPr baseline="0">
                <a:solidFill>
                  <a:schemeClr val="accent2"/>
                </a:solidFill>
                <a:latin typeface="Noto Sans CJK Regular" pitchFamily="34" charset="-122"/>
              </a:defRPr>
            </a:lvl3pPr>
            <a:lvl4pPr>
              <a:defRPr baseline="0">
                <a:solidFill>
                  <a:schemeClr val="accent2"/>
                </a:solidFill>
                <a:latin typeface="Noto Sans CJK Regular" pitchFamily="34" charset="-122"/>
              </a:defRPr>
            </a:lvl4pPr>
            <a:lvl5pPr>
              <a:defRPr baseline="0">
                <a:solidFill>
                  <a:schemeClr val="accent2"/>
                </a:solidFill>
                <a:latin typeface="Noto Sans CJK Regular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6832" y="6063852"/>
            <a:ext cx="10801406" cy="153888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latin typeface="Noto Sans CJK Regular" pitchFamily="34" charset="-122"/>
              </a:defRPr>
            </a:lvl1pPr>
            <a:lvl2pPr marL="357470" indent="0">
              <a:buNone/>
              <a:defRPr sz="1100"/>
            </a:lvl2pPr>
            <a:lvl3pPr marL="719838" indent="0">
              <a:buNone/>
              <a:defRPr sz="1100"/>
            </a:lvl3pPr>
            <a:lvl4pPr marL="1081208" indent="0">
              <a:buNone/>
              <a:defRPr sz="1100"/>
            </a:lvl4pPr>
            <a:lvl5pPr marL="1439676" indent="0">
              <a:buNone/>
              <a:defRPr sz="11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656798378"/>
      </p:ext>
    </p:extLst>
  </p:cSld>
  <p:clrMapOvr>
    <a:masterClrMapping/>
  </p:clrMapOvr>
  <p:transition spd="slow"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0"/>
          <p:cNvCxnSpPr/>
          <p:nvPr userDrawn="1"/>
        </p:nvCxnSpPr>
        <p:spPr>
          <a:xfrm>
            <a:off x="499534" y="1076325"/>
            <a:ext cx="11222567" cy="0"/>
          </a:xfrm>
          <a:prstGeom prst="line">
            <a:avLst/>
          </a:prstGeom>
          <a:noFill/>
          <a:ln w="12700" cap="flat" cmpd="sng" algn="ctr">
            <a:solidFill>
              <a:srgbClr val="FF6600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85901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515274" y="6298542"/>
            <a:ext cx="11161453" cy="0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531829"/>
      </p:ext>
    </p:extLst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6834" y="294810"/>
            <a:ext cx="10102852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86832" y="1184276"/>
            <a:ext cx="5314951" cy="467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396290" y="1184276"/>
            <a:ext cx="5334279" cy="467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2" y="692554"/>
            <a:ext cx="10130368" cy="234950"/>
          </a:xfrm>
        </p:spPr>
        <p:txBody>
          <a:bodyPr vert="horz" lIns="0" tIns="0" rIns="0" bIns="0" rtlCol="0" anchor="t" anchorCtr="0">
            <a:noAutofit/>
          </a:bodyPr>
          <a:lstStyle>
            <a:lvl1pPr marL="202500" indent="-202500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6832" y="6088867"/>
            <a:ext cx="5280000" cy="92333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600" baseline="0"/>
            </a:lvl1pPr>
            <a:lvl2pPr marL="201122" indent="0">
              <a:buNone/>
              <a:defRPr sz="600"/>
            </a:lvl2pPr>
            <a:lvl3pPr marL="405000" indent="0">
              <a:buNone/>
              <a:defRPr sz="600"/>
            </a:lvl3pPr>
            <a:lvl4pPr marL="608316" indent="0">
              <a:buNone/>
              <a:defRPr sz="600"/>
            </a:lvl4pPr>
            <a:lvl5pPr marL="810000" indent="0">
              <a:buNone/>
              <a:defRPr sz="6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402917" y="6088867"/>
            <a:ext cx="5280000" cy="92333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600" baseline="0"/>
            </a:lvl1pPr>
            <a:lvl2pPr marL="201122" indent="0">
              <a:buNone/>
              <a:defRPr sz="600"/>
            </a:lvl2pPr>
            <a:lvl3pPr marL="405000" indent="0">
              <a:buNone/>
              <a:defRPr sz="600"/>
            </a:lvl3pPr>
            <a:lvl4pPr marL="608316" indent="0">
              <a:buNone/>
              <a:defRPr sz="600"/>
            </a:lvl4pPr>
            <a:lvl5pPr marL="810000" indent="0">
              <a:buNone/>
              <a:defRPr sz="6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943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4B9F3FC-2453-4E5E-B4FA-36B8DC1A9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87" y="1188927"/>
            <a:ext cx="8414246" cy="4665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Placeholder 3">
            <a:extLst>
              <a:ext uri="{FF2B5EF4-FFF2-40B4-BE49-F238E27FC236}">
                <a16:creationId xmlns:a16="http://schemas.microsoft.com/office/drawing/2014/main" id="{7A0EE8E9-27FA-4C9A-B6AC-17A954D4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87" y="511005"/>
            <a:ext cx="7681596" cy="45112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15FE11-0ADF-41A3-8A01-5CC0A5A2993F}"/>
              </a:ext>
            </a:extLst>
          </p:cNvPr>
          <p:cNvCxnSpPr>
            <a:cxnSpLocks/>
          </p:cNvCxnSpPr>
          <p:nvPr userDrawn="1"/>
        </p:nvCxnSpPr>
        <p:spPr>
          <a:xfrm>
            <a:off x="374650" y="1075533"/>
            <a:ext cx="1131660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B9DF529-A9DB-4326-948D-DED9D9D18F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7713" y="6403063"/>
            <a:ext cx="11316606" cy="24593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latin typeface="+mj-lt"/>
              </a:defRPr>
            </a:lvl1pPr>
          </a:lstStyle>
          <a:p>
            <a:pPr lvl="0"/>
            <a:r>
              <a:rPr lang="en-GB" dirty="0"/>
              <a:t>References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90C420-B30D-428E-8D37-A49A7E061A36}"/>
              </a:ext>
            </a:extLst>
          </p:cNvPr>
          <p:cNvCxnSpPr>
            <a:cxnSpLocks/>
          </p:cNvCxnSpPr>
          <p:nvPr userDrawn="1"/>
        </p:nvCxnSpPr>
        <p:spPr>
          <a:xfrm>
            <a:off x="374650" y="6323289"/>
            <a:ext cx="1131660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701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_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 noChangeAspect="1"/>
          </p:cNvSpPr>
          <p:nvPr>
            <p:ph sz="quarter" idx="12"/>
          </p:nvPr>
        </p:nvSpPr>
        <p:spPr>
          <a:xfrm>
            <a:off x="478872" y="1589851"/>
            <a:ext cx="11231033" cy="40934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4152" y="6655039"/>
            <a:ext cx="10040369" cy="16421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8871" y="668392"/>
            <a:ext cx="10102852" cy="338554"/>
          </a:xfrm>
        </p:spPr>
        <p:txBody>
          <a:bodyPr anchor="ctr"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>
          <a:xfrm>
            <a:off x="3980329" y="6272003"/>
            <a:ext cx="4219640" cy="178517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478869" y="6272003"/>
            <a:ext cx="3420032" cy="17851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399E0-9770-4AAF-96C6-4EF5F9A60E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4136" y="5762176"/>
            <a:ext cx="11231033" cy="287259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1376374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>
                <a:solidFill>
                  <a:srgbClr val="4D4D4D"/>
                </a:solidFill>
              </a:defRPr>
            </a:lvl1pPr>
            <a:lvl2pPr>
              <a:defRPr b="0">
                <a:solidFill>
                  <a:srgbClr val="4D4D4D"/>
                </a:solidFill>
              </a:defRPr>
            </a:lvl2pPr>
            <a:lvl3pPr>
              <a:defRPr b="0">
                <a:solidFill>
                  <a:srgbClr val="4D4D4D"/>
                </a:solidFill>
              </a:defRPr>
            </a:lvl3pPr>
            <a:lvl4pPr>
              <a:defRPr b="0">
                <a:solidFill>
                  <a:srgbClr val="4D4D4D"/>
                </a:solidFill>
              </a:defRPr>
            </a:lvl4pPr>
            <a:lvl5pPr>
              <a:defRPr b="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|</a:t>
            </a:r>
            <a:r>
              <a:rPr lang="en-US" altLang="zh-CN" sz="900" baseline="16000" dirty="0"/>
              <a:t>         </a:t>
            </a:r>
            <a:fld id="{FC36BCBC-72C3-4D79-BE47-EF91AA87C46D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6155" y="284247"/>
            <a:ext cx="104775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7584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/>
          <a:stretch/>
        </p:blipFill>
        <p:spPr>
          <a:xfrm>
            <a:off x="1" y="1421233"/>
            <a:ext cx="5469731" cy="510319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95363" y="2758588"/>
            <a:ext cx="3835980" cy="1333699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467"/>
              </a:lnSpc>
              <a:defRPr sz="3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361" y="4570121"/>
            <a:ext cx="3405675" cy="65659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i="0">
                <a:solidFill>
                  <a:schemeClr val="bg1"/>
                </a:solidFill>
                <a:latin typeface="+mn-lt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subheading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719" y="316145"/>
            <a:ext cx="1952861" cy="963168"/>
          </a:xfrm>
          <a:prstGeom prst="rect">
            <a:avLst/>
          </a:prstGeom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71C76A8-5C2C-420A-8548-42FAF2718CAA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980329" y="6272003"/>
            <a:ext cx="4219640" cy="36512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18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95362" y="3203155"/>
            <a:ext cx="6723193" cy="889132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467"/>
              </a:lnSpc>
              <a:defRPr sz="3467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heading style</a:t>
            </a:r>
            <a:endParaRPr lang="en-GB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362" y="4570120"/>
            <a:ext cx="6723193" cy="420564"/>
          </a:xfrm>
          <a:prstGeom prst="rect">
            <a:avLst/>
          </a:prstGeom>
        </p:spPr>
        <p:txBody>
          <a:bodyPr wrap="square" lIns="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i="0">
                <a:solidFill>
                  <a:schemeClr val="tx1"/>
                </a:solidFill>
                <a:latin typeface="+mn-lt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subheading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719" y="316145"/>
            <a:ext cx="1952861" cy="9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70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 noChangeAspect="1"/>
          </p:cNvSpPr>
          <p:nvPr>
            <p:ph sz="quarter" idx="12"/>
          </p:nvPr>
        </p:nvSpPr>
        <p:spPr>
          <a:xfrm>
            <a:off x="478872" y="1589851"/>
            <a:ext cx="11231033" cy="40934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4152" y="6562706"/>
            <a:ext cx="10040369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8871" y="611967"/>
            <a:ext cx="10102852" cy="451405"/>
          </a:xfrm>
        </p:spPr>
        <p:txBody>
          <a:bodyPr anchor="ctr"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>
          <a:xfrm>
            <a:off x="3980329" y="6272003"/>
            <a:ext cx="4219640" cy="178517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478869" y="6272003"/>
            <a:ext cx="3420032" cy="17851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399E0-9770-4AAF-96C6-4EF5F9A60E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4136" y="5762176"/>
            <a:ext cx="11231033" cy="287259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2005062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 noChangeAspect="1"/>
          </p:cNvSpPr>
          <p:nvPr>
            <p:ph sz="quarter" idx="12"/>
          </p:nvPr>
        </p:nvSpPr>
        <p:spPr>
          <a:xfrm>
            <a:off x="478872" y="1589851"/>
            <a:ext cx="11231033" cy="40934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69" y="924739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8871" y="384852"/>
            <a:ext cx="10102852" cy="451405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3C472C9A-CE36-40D0-9BBF-0219DB845BE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980329" y="6272003"/>
            <a:ext cx="4219640" cy="178517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07B12923-65D5-469F-862A-889C1C2385C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78869" y="6272003"/>
            <a:ext cx="3420032" cy="17851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E3F25BC-C8FA-4B72-A264-4166722C40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52" y="6562706"/>
            <a:ext cx="10040369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4506938-8AA2-4275-8C66-72C264C291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4136" y="5762176"/>
            <a:ext cx="11231033" cy="287259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27113250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 noChangeAspect="1"/>
          </p:cNvSpPr>
          <p:nvPr>
            <p:ph sz="quarter" idx="19"/>
          </p:nvPr>
        </p:nvSpPr>
        <p:spPr>
          <a:xfrm>
            <a:off x="480002" y="2052915"/>
            <a:ext cx="11224684" cy="3638805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78871" y="1588948"/>
            <a:ext cx="11224684" cy="420564"/>
          </a:xfrm>
          <a:prstGeom prst="rect">
            <a:avLst/>
          </a:prstGeom>
        </p:spPr>
        <p:txBody>
          <a:bodyPr lIns="0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lvl="0"/>
            <a:r>
              <a:rPr lang="en-US"/>
              <a:t>Subheading here if required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69" y="924739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BE03B00A-65BA-40E4-B8F0-B0E091CC7970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3980329" y="6272003"/>
            <a:ext cx="4219640" cy="178517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BB580724-2E6B-400E-8CFB-330038BCE0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78869" y="6272003"/>
            <a:ext cx="3420032" cy="17851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78648EF-3A69-4CDD-87B2-E79BEEF3CA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52" y="6562706"/>
            <a:ext cx="10040369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59F32C1-8823-4113-96D9-9523A71D57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4136" y="5762176"/>
            <a:ext cx="11231033" cy="287259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2106495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 noChangeAspect="1"/>
          </p:cNvSpPr>
          <p:nvPr>
            <p:ph sz="quarter" idx="19"/>
          </p:nvPr>
        </p:nvSpPr>
        <p:spPr>
          <a:xfrm>
            <a:off x="480002" y="2052915"/>
            <a:ext cx="11224684" cy="3638805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78871" y="1588948"/>
            <a:ext cx="11224684" cy="420564"/>
          </a:xfrm>
          <a:prstGeom prst="rect">
            <a:avLst/>
          </a:prstGeom>
        </p:spPr>
        <p:txBody>
          <a:bodyPr lIns="0"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lvl="0"/>
            <a:r>
              <a:rPr lang="en-US"/>
              <a:t>Subheading here if required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4DB07AAB-1B3F-4903-B72F-900230283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71" y="611967"/>
            <a:ext cx="10102852" cy="451405"/>
          </a:xfrm>
        </p:spPr>
        <p:txBody>
          <a:bodyPr anchor="ctr"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22EA2AF0-A6F5-4111-B093-2CB833E4AE2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3980329" y="6272003"/>
            <a:ext cx="4219640" cy="178517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6ECB73C0-8742-4322-BFEA-60B5B987D99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78869" y="6272003"/>
            <a:ext cx="3420032" cy="17851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98FD64C-1878-4DB8-BD6B-ACECFFEF7D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52" y="6562706"/>
            <a:ext cx="10040369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A8972C-43B2-4211-B5CC-EF58BB73CB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4136" y="5762176"/>
            <a:ext cx="11231033" cy="287259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120753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98764" y="26123"/>
            <a:ext cx="10090921" cy="607241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500098" y="1177489"/>
            <a:ext cx="11217769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98796" y="692554"/>
            <a:ext cx="10118404" cy="234950"/>
          </a:xfrm>
        </p:spPr>
        <p:txBody>
          <a:bodyPr anchor="t" anchorCtr="0"/>
          <a:lstStyle>
            <a:lvl1pPr marL="0" marR="0" indent="0" algn="l" defTabSz="1088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900" i="0">
                <a:latin typeface="+mn-lt"/>
              </a:defRPr>
            </a:lvl1pPr>
            <a:lvl2pPr marL="323085" indent="0">
              <a:buNone/>
              <a:defRPr/>
            </a:lvl2pPr>
            <a:lvl3pPr marL="634832" indent="0">
              <a:buNone/>
              <a:defRPr/>
            </a:lvl3pPr>
            <a:lvl4pPr marL="971143" indent="0">
              <a:buNone/>
              <a:defRPr/>
            </a:lvl4pPr>
            <a:lvl5pPr marL="1315010" indent="0">
              <a:buNone/>
              <a:defRPr/>
            </a:lvl5pPr>
          </a:lstStyle>
          <a:p>
            <a:pPr marL="0" marR="0" lvl="0" indent="0" algn="l" defTabSz="1088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9872" y="5919009"/>
            <a:ext cx="11261094" cy="262189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000" baseline="0"/>
            </a:lvl1pPr>
            <a:lvl2pPr marL="319157" indent="0">
              <a:buNone/>
              <a:defRPr sz="1000"/>
            </a:lvl2pPr>
            <a:lvl3pPr marL="642687" indent="0">
              <a:buNone/>
              <a:defRPr sz="1000"/>
            </a:lvl3pPr>
            <a:lvl4pPr marL="965326" indent="0">
              <a:buNone/>
              <a:defRPr sz="1000"/>
            </a:lvl4pPr>
            <a:lvl5pPr marL="1285375" indent="0">
              <a:buNone/>
              <a:defRPr sz="10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>
          <a:xfrm>
            <a:off x="3980331" y="6437314"/>
            <a:ext cx="4219640" cy="365125"/>
          </a:xfrm>
          <a:prstGeom prst="rect">
            <a:avLst/>
          </a:prstGeom>
        </p:spPr>
        <p:txBody>
          <a:bodyPr lIns="108850" tIns="54425" rIns="108850" bIns="54425"/>
          <a:lstStyle/>
          <a:p>
            <a:pPr algn="ctr"/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>
          <a:xfrm>
            <a:off x="499535" y="6437314"/>
            <a:ext cx="3399365" cy="365125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>
          <a:xfrm>
            <a:off x="10606804" y="6437314"/>
            <a:ext cx="1106832" cy="365125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470785"/>
      </p:ext>
    </p:extLst>
  </p:cSld>
  <p:clrMapOvr>
    <a:masterClrMapping/>
  </p:clrMapOvr>
  <p:transition spd="slow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27C3C92-9A33-4DC8-8015-A2309B64D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71" y="611967"/>
            <a:ext cx="10102852" cy="451405"/>
          </a:xfrm>
        </p:spPr>
        <p:txBody>
          <a:bodyPr anchor="ctr"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9784682D-B1E4-48BA-B739-5C66433D3960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980329" y="6272003"/>
            <a:ext cx="4219640" cy="178517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8FF866E2-F371-4F3E-84FC-D33C17E5E7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78869" y="6272003"/>
            <a:ext cx="3420032" cy="17851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507803A-5D8E-4C99-BD4D-9F0FC0C6F2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52" y="6562706"/>
            <a:ext cx="10040369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215D7C9-0CFF-44CE-88BE-194E86863A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4136" y="5762176"/>
            <a:ext cx="11231033" cy="287259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3453735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78869" y="924739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D3C61986-1A01-410B-8B7B-24C55DBFE70F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980329" y="6272003"/>
            <a:ext cx="4219640" cy="178517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B2E4B159-160F-4EF5-8428-7721CA77474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78869" y="6272003"/>
            <a:ext cx="3420032" cy="17851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FA69162-016D-4AF6-A29A-0CE08387C0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52" y="6562706"/>
            <a:ext cx="10040369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24385C4-951F-46F9-AE45-B01851E5AD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4136" y="5762176"/>
            <a:ext cx="11231033" cy="287259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722131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660D-4BC9-44B5-AD73-868B32A6D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71" y="384852"/>
            <a:ext cx="1224136" cy="45140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PVP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9615A-CC9C-4704-8925-10B76CC61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8869" y="6272003"/>
            <a:ext cx="3420032" cy="201147"/>
          </a:xfrm>
        </p:spPr>
        <p:txBody>
          <a:bodyPr/>
          <a:lstStyle/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AAE5-BF69-424B-A7AE-001E9C7FE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04041" y="6272003"/>
            <a:ext cx="1106831" cy="201147"/>
          </a:xfrm>
        </p:spPr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310E2-B02B-4532-9405-14E84012F91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980329" y="6272003"/>
            <a:ext cx="4219640" cy="201147"/>
          </a:xfrm>
        </p:spPr>
        <p:txBody>
          <a:bodyPr/>
          <a:lstStyle/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F8B02-D923-4E1F-81A7-30C61E3C9AA9}"/>
              </a:ext>
            </a:extLst>
          </p:cNvPr>
          <p:cNvSpPr/>
          <p:nvPr userDrawn="1"/>
        </p:nvSpPr>
        <p:spPr bwMode="auto">
          <a:xfrm>
            <a:off x="263353" y="1272451"/>
            <a:ext cx="11774585" cy="45140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GB" sz="1200" b="1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A939D2-FB91-497E-844D-869B453786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52" y="6562706"/>
            <a:ext cx="10040369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D9912B6-A34A-4D2B-9EBF-E7BF3FB18D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4136" y="5762176"/>
            <a:ext cx="11231033" cy="287259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1028233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 noChangeAspect="1"/>
          </p:cNvSpPr>
          <p:nvPr>
            <p:ph sz="quarter" idx="18"/>
          </p:nvPr>
        </p:nvSpPr>
        <p:spPr>
          <a:xfrm>
            <a:off x="6407153" y="1591735"/>
            <a:ext cx="5304367" cy="4087284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871" y="384852"/>
            <a:ext cx="10102852" cy="451405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69" y="924739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8871" y="5777878"/>
            <a:ext cx="5305981" cy="256545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6289" y="5801785"/>
            <a:ext cx="5328000" cy="256545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1"/>
          <p:cNvSpPr>
            <a:spLocks noGrp="1" noChangeAspect="1"/>
          </p:cNvSpPr>
          <p:nvPr>
            <p:ph sz="quarter" idx="17"/>
          </p:nvPr>
        </p:nvSpPr>
        <p:spPr>
          <a:xfrm>
            <a:off x="480002" y="1591735"/>
            <a:ext cx="5298500" cy="4087284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9068C7B6-7330-401D-99F0-15AC0E2BA8A5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980329" y="6272003"/>
            <a:ext cx="4219640" cy="178517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060D88E2-D7F2-4439-950C-43A29B634B6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478869" y="6272003"/>
            <a:ext cx="3420032" cy="17851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AE2C399-EE7B-4B54-A3BE-864642E81C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4152" y="6562706"/>
            <a:ext cx="10040369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2456849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 noChangeAspect="1"/>
          </p:cNvSpPr>
          <p:nvPr>
            <p:ph sz="quarter" idx="18"/>
          </p:nvPr>
        </p:nvSpPr>
        <p:spPr>
          <a:xfrm>
            <a:off x="6407153" y="1591735"/>
            <a:ext cx="5304367" cy="4087284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8871" y="5777878"/>
            <a:ext cx="5305981" cy="256545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6289" y="5801785"/>
            <a:ext cx="5328000" cy="256545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1"/>
          <p:cNvSpPr>
            <a:spLocks noGrp="1" noChangeAspect="1"/>
          </p:cNvSpPr>
          <p:nvPr>
            <p:ph sz="quarter" idx="17"/>
          </p:nvPr>
        </p:nvSpPr>
        <p:spPr>
          <a:xfrm>
            <a:off x="480002" y="1591735"/>
            <a:ext cx="5298500" cy="4087284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9068C7B6-7330-401D-99F0-15AC0E2BA8A5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3980329" y="6272003"/>
            <a:ext cx="4219640" cy="178517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060D88E2-D7F2-4439-950C-43A29B634B6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478869" y="6272003"/>
            <a:ext cx="3420032" cy="17851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AE2C399-EE7B-4B54-A3BE-864642E81C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4152" y="6562706"/>
            <a:ext cx="10040369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AA4A6BE6-7B3D-4021-BA20-EEDC337E2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71" y="611967"/>
            <a:ext cx="10102852" cy="451405"/>
          </a:xfrm>
        </p:spPr>
        <p:txBody>
          <a:bodyPr anchor="ctr"/>
          <a:lstStyle/>
          <a:p>
            <a:r>
              <a:rPr lang="en-US"/>
              <a:t>Click to edit Master heading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119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0002" y="1592272"/>
            <a:ext cx="5298500" cy="420564"/>
          </a:xfrm>
          <a:prstGeom prst="rect">
            <a:avLst/>
          </a:prstGeom>
        </p:spPr>
        <p:txBody>
          <a:bodyPr wrap="square" lIns="0" anchor="t" anchorCtr="0">
            <a:spAutoFit/>
          </a:bodyPr>
          <a:lstStyle>
            <a:lvl1pPr marL="0" indent="0">
              <a:buNone/>
              <a:defRPr sz="2133" b="1">
                <a:solidFill>
                  <a:schemeClr val="accent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Subheading here if required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6407153" y="1592274"/>
            <a:ext cx="5304367" cy="42056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133" b="1">
                <a:solidFill>
                  <a:schemeClr val="accent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Subheading here if required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2" y="384852"/>
            <a:ext cx="10102852" cy="451405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7" name="Content Placeholder 11"/>
          <p:cNvSpPr>
            <a:spLocks noGrp="1" noChangeAspect="1"/>
          </p:cNvSpPr>
          <p:nvPr>
            <p:ph sz="quarter" idx="17"/>
          </p:nvPr>
        </p:nvSpPr>
        <p:spPr>
          <a:xfrm>
            <a:off x="480002" y="2021981"/>
            <a:ext cx="5298500" cy="3657039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3"/>
          <p:cNvSpPr>
            <a:spLocks noGrp="1" noChangeAspect="1"/>
          </p:cNvSpPr>
          <p:nvPr>
            <p:ph sz="quarter" idx="18"/>
          </p:nvPr>
        </p:nvSpPr>
        <p:spPr>
          <a:xfrm>
            <a:off x="6407153" y="2021979"/>
            <a:ext cx="5304367" cy="3661272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924739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FFB94072-901F-4DBA-9982-722889E48E7D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3980329" y="6272003"/>
            <a:ext cx="4219640" cy="178517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16" name="Footer Placeholder 8">
            <a:extLst>
              <a:ext uri="{FF2B5EF4-FFF2-40B4-BE49-F238E27FC236}">
                <a16:creationId xmlns:a16="http://schemas.microsoft.com/office/drawing/2014/main" id="{78CFB98E-330D-41C0-9A8A-58C25DED1960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478869" y="6272003"/>
            <a:ext cx="3420032" cy="17851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B9B7F14-79AC-45AC-8464-808D1A3FE26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4152" y="6562706"/>
            <a:ext cx="10040369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6268764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480002" y="1592272"/>
            <a:ext cx="5298500" cy="420564"/>
          </a:xfrm>
          <a:prstGeom prst="rect">
            <a:avLst/>
          </a:prstGeom>
        </p:spPr>
        <p:txBody>
          <a:bodyPr wrap="square" lIns="0" anchor="t" anchorCtr="0">
            <a:spAutoFit/>
          </a:bodyPr>
          <a:lstStyle>
            <a:lvl1pPr marL="0" indent="0">
              <a:buNone/>
              <a:defRPr sz="2133" b="1">
                <a:solidFill>
                  <a:schemeClr val="accent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Subheading here if required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6407153" y="1592274"/>
            <a:ext cx="5304367" cy="42056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133" b="1">
                <a:solidFill>
                  <a:schemeClr val="accent1"/>
                </a:solidFill>
              </a:defRPr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Subheading here if required</a:t>
            </a:r>
          </a:p>
        </p:txBody>
      </p:sp>
      <p:sp>
        <p:nvSpPr>
          <p:cNvPr id="17" name="Content Placeholder 11"/>
          <p:cNvSpPr>
            <a:spLocks noGrp="1" noChangeAspect="1"/>
          </p:cNvSpPr>
          <p:nvPr>
            <p:ph sz="quarter" idx="17"/>
          </p:nvPr>
        </p:nvSpPr>
        <p:spPr>
          <a:xfrm>
            <a:off x="480002" y="2021981"/>
            <a:ext cx="5298500" cy="3657039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3"/>
          <p:cNvSpPr>
            <a:spLocks noGrp="1" noChangeAspect="1"/>
          </p:cNvSpPr>
          <p:nvPr>
            <p:ph sz="quarter" idx="18"/>
          </p:nvPr>
        </p:nvSpPr>
        <p:spPr>
          <a:xfrm>
            <a:off x="6407153" y="2021979"/>
            <a:ext cx="5304367" cy="3661272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80002" y="5670298"/>
            <a:ext cx="5298500" cy="256545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8400" y="5670298"/>
            <a:ext cx="5313117" cy="256545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4E1D58E7-8CE9-4DAC-98DC-D0F93E494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71" y="611967"/>
            <a:ext cx="10102852" cy="451405"/>
          </a:xfrm>
        </p:spPr>
        <p:txBody>
          <a:bodyPr anchor="ctr"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8509FC41-F3E2-4F5E-9824-F7B6007F261E}"/>
              </a:ext>
            </a:extLst>
          </p:cNvPr>
          <p:cNvSpPr>
            <a:spLocks noGrp="1"/>
          </p:cNvSpPr>
          <p:nvPr>
            <p:ph type="dt" sz="half" idx="35"/>
          </p:nvPr>
        </p:nvSpPr>
        <p:spPr>
          <a:xfrm>
            <a:off x="3980329" y="6272003"/>
            <a:ext cx="4219640" cy="178517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4288FA26-2897-4813-8AD4-A56B7F5BBA97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>
          <a:xfrm>
            <a:off x="478869" y="6272003"/>
            <a:ext cx="3420032" cy="17851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559CD0C-5C69-40AD-AFC0-35AA1845983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74152" y="6562706"/>
            <a:ext cx="10040369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745897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3151200" y="1591735"/>
            <a:ext cx="5889600" cy="4415367"/>
          </a:xfrm>
          <a:prstGeom prst="rect">
            <a:avLst/>
          </a:prstGeo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Standard (4x3 video)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924739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D34F75FE-AA92-47F8-9DBE-AEFAAE51FE5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980329" y="6272003"/>
            <a:ext cx="4219640" cy="178517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D43425CF-32AE-4EC3-8A6A-83D81F82BD6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78869" y="6272003"/>
            <a:ext cx="3420032" cy="17851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23A7E16-9062-456D-BA05-84BD276188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52" y="6562706"/>
            <a:ext cx="10040369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386441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169600" y="1591733"/>
            <a:ext cx="7852800" cy="4416000"/>
          </a:xfrm>
          <a:prstGeom prst="rect">
            <a:avLst/>
          </a:prstGeo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on the film icon to insert your widescreen (16x9) video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924739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C44A1478-C813-4AA3-9F9B-7F8739927DA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3980329" y="6272003"/>
            <a:ext cx="4219640" cy="178517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12E0518F-A4AD-46F1-9BDE-298DCB7C683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78869" y="6272003"/>
            <a:ext cx="3420032" cy="17851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2C5C5E7-8CB1-411D-AC35-B380900138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52" y="6562706"/>
            <a:ext cx="10040369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3488400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No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78872" y="1590985"/>
            <a:ext cx="5305979" cy="405532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78871" y="384852"/>
            <a:ext cx="10102852" cy="451405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78869" y="924739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398402" y="1591734"/>
            <a:ext cx="5310263" cy="4054633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467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787F849-3C73-403D-B1B0-6AA970EB2B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52" y="6571353"/>
            <a:ext cx="10040369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A72F2C8E-1790-4AE2-8EFC-E3FF08E9A335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3980329" y="6272003"/>
            <a:ext cx="4219640" cy="178517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0A0FFE66-A7BB-4D87-BF51-94BA5EA56E9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78869" y="6272003"/>
            <a:ext cx="3420032" cy="17851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E0E620A-6688-4B74-A1AD-3B2DAA4A1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4136" y="5762176"/>
            <a:ext cx="11231033" cy="287259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160815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535" y="6437314"/>
            <a:ext cx="3399365" cy="365125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/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3379992"/>
      </p:ext>
    </p:extLst>
  </p:cSld>
  <p:clrMapOvr>
    <a:masterClrMapping/>
  </p:clrMapOvr>
  <p:transition spd="slow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78871" y="384852"/>
            <a:ext cx="10102852" cy="451405"/>
          </a:xfrm>
        </p:spPr>
        <p:txBody>
          <a:bodyPr/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78869" y="924739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133" i="0">
                <a:latin typeface="+mn-lt"/>
              </a:defRPr>
            </a:lvl1pPr>
            <a:lvl2pPr marL="361934" indent="0">
              <a:buNone/>
              <a:defRPr/>
            </a:lvl2pPr>
            <a:lvl3pPr marL="711165" indent="0">
              <a:buNone/>
              <a:defRPr/>
            </a:lvl3pPr>
            <a:lvl4pPr marL="1087911" indent="0">
              <a:buNone/>
              <a:defRPr/>
            </a:lvl4pPr>
            <a:lvl5pPr marL="1473126" indent="0">
              <a:buNone/>
              <a:defRPr/>
            </a:lvl5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398402" y="1591734"/>
            <a:ext cx="5310263" cy="4132455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1467" baseline="0"/>
            </a:lvl1pPr>
          </a:lstStyle>
          <a:p>
            <a:r>
              <a:rPr lang="en-GB"/>
              <a:t>Click on the picture icon to insert your picture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78871" y="1587502"/>
            <a:ext cx="5314951" cy="4136417"/>
          </a:xfrm>
          <a:prstGeom prst="rect">
            <a:avLst/>
          </a:prstGeom>
        </p:spPr>
        <p:txBody>
          <a:bodyPr l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FB7671C7-770F-40FE-8623-A185CC6FBC2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3980329" y="6272003"/>
            <a:ext cx="4219640" cy="178517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15" name="Footer Placeholder 8">
            <a:extLst>
              <a:ext uri="{FF2B5EF4-FFF2-40B4-BE49-F238E27FC236}">
                <a16:creationId xmlns:a16="http://schemas.microsoft.com/office/drawing/2014/main" id="{4DF9CCE3-A769-4DB8-B5D9-7299E7706FC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78869" y="6272003"/>
            <a:ext cx="3420032" cy="17851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0BE780E-6C63-43AC-B464-F897DBAAA5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52" y="6571353"/>
            <a:ext cx="10040369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2C2A57A-EE32-41BB-B2D6-AFCF534A4E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4136" y="5762176"/>
            <a:ext cx="11231033" cy="287259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36685407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78869" y="6132244"/>
            <a:ext cx="112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26593E6F-5E7B-4AB8-8307-A346F3E487A3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3980329" y="6272003"/>
            <a:ext cx="4219640" cy="178517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AC063BC-86B5-4D30-873E-2883D71BD13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78869" y="6272003"/>
            <a:ext cx="3420032" cy="17851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2257A93-9EFD-4E79-B708-DC1EF3141B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52" y="6571353"/>
            <a:ext cx="10040369" cy="25654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spcAft>
                <a:spcPts val="0"/>
              </a:spcAft>
              <a:buNone/>
              <a:defRPr sz="1067" baseline="0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CF002A3-AACD-48FD-BD93-880A10F630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4136" y="5762176"/>
            <a:ext cx="11231033" cy="287259"/>
          </a:xfrm>
          <a:prstGeom prst="rect">
            <a:avLst/>
          </a:prstGeo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67"/>
            </a:lvl1pPr>
            <a:lvl2pPr marL="357534" indent="0">
              <a:buNone/>
              <a:defRPr sz="1067"/>
            </a:lvl2pPr>
            <a:lvl3pPr marL="719965" indent="0">
              <a:buNone/>
              <a:defRPr sz="1067"/>
            </a:lvl3pPr>
            <a:lvl4pPr marL="1081397" indent="0">
              <a:buNone/>
              <a:defRPr sz="1067"/>
            </a:lvl4pPr>
            <a:lvl5pPr marL="1439928" indent="0">
              <a:buNone/>
              <a:defRPr sz="1067"/>
            </a:lvl5pPr>
          </a:lstStyle>
          <a:p>
            <a:pPr lvl="0"/>
            <a:r>
              <a:rPr lang="en-US"/>
              <a:t>Insert footnotes here</a:t>
            </a:r>
          </a:p>
        </p:txBody>
      </p:sp>
    </p:spTree>
    <p:extLst>
      <p:ext uri="{BB962C8B-B14F-4D97-AF65-F5344CB8AC3E}">
        <p14:creationId xmlns:p14="http://schemas.microsoft.com/office/powerpoint/2010/main" val="19940796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HITE with ORAN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0000" y="4990682"/>
            <a:ext cx="10924032" cy="502702"/>
          </a:xfrm>
          <a:prstGeom prst="rect">
            <a:avLst/>
          </a:prstGeom>
        </p:spPr>
        <p:txBody>
          <a:bodyPr lIns="0" anchor="t" anchorCtr="0">
            <a:spAutoFit/>
          </a:bodyPr>
          <a:lstStyle>
            <a:lvl1pPr marL="0" marR="0" indent="0" algn="l" defTabSz="121914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933" i="0">
                <a:solidFill>
                  <a:schemeClr val="bg2"/>
                </a:solidFill>
                <a:latin typeface="+mn-lt"/>
              </a:defRPr>
            </a:lvl1pPr>
            <a:lvl2pPr marL="361934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71116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1087911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473126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121914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0000" y="3787180"/>
            <a:ext cx="10928936" cy="1097736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lnSpc>
                <a:spcPts val="7600"/>
              </a:lnSpc>
              <a:spcAft>
                <a:spcPts val="0"/>
              </a:spcAft>
              <a:buNone/>
              <a:defRPr sz="7333" b="1">
                <a:solidFill>
                  <a:schemeClr val="bg2"/>
                </a:solidFill>
              </a:defRPr>
            </a:lvl1pPr>
            <a:lvl2pPr marL="361934" indent="0">
              <a:buNone/>
              <a:defRPr sz="3467" b="1">
                <a:solidFill>
                  <a:schemeClr val="bg1"/>
                </a:solidFill>
              </a:defRPr>
            </a:lvl2pPr>
            <a:lvl3pPr marL="711165" indent="0">
              <a:buNone/>
              <a:defRPr sz="3467" b="1">
                <a:solidFill>
                  <a:schemeClr val="bg1"/>
                </a:solidFill>
              </a:defRPr>
            </a:lvl3pPr>
            <a:lvl4pPr marL="1087911" indent="0">
              <a:buNone/>
              <a:defRPr sz="3467" b="1">
                <a:solidFill>
                  <a:schemeClr val="bg1"/>
                </a:solidFill>
              </a:defRPr>
            </a:lvl4pPr>
            <a:lvl5pPr marL="1473126" indent="0">
              <a:buNone/>
              <a:defRPr sz="3467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Heading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380" y="316147"/>
            <a:ext cx="999577" cy="9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95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HITE with GRE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0000" y="4990682"/>
            <a:ext cx="10924032" cy="502702"/>
          </a:xfrm>
          <a:prstGeom prst="rect">
            <a:avLst/>
          </a:prstGeom>
        </p:spPr>
        <p:txBody>
          <a:bodyPr lIns="0" anchor="t" anchorCtr="0">
            <a:spAutoFit/>
          </a:bodyPr>
          <a:lstStyle>
            <a:lvl1pPr marL="0" marR="0" indent="0" algn="l" defTabSz="121914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933" i="0">
                <a:solidFill>
                  <a:schemeClr val="tx1"/>
                </a:solidFill>
                <a:latin typeface="+mn-lt"/>
              </a:defRPr>
            </a:lvl1pPr>
            <a:lvl2pPr marL="361934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71116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1087911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473126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121914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/>
              <a:t>Supporting heading</a:t>
            </a:r>
            <a:r>
              <a:rPr lang="en-US"/>
              <a:t>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0000" y="3787180"/>
            <a:ext cx="10928936" cy="1097736"/>
          </a:xfrm>
          <a:prstGeom prst="rect">
            <a:avLst/>
          </a:prstGeom>
        </p:spPr>
        <p:txBody>
          <a:bodyPr wrap="square" lIns="0" anchor="b" anchorCtr="0">
            <a:spAutoFit/>
          </a:bodyPr>
          <a:lstStyle>
            <a:lvl1pPr marL="0" indent="0">
              <a:lnSpc>
                <a:spcPts val="7600"/>
              </a:lnSpc>
              <a:spcAft>
                <a:spcPts val="0"/>
              </a:spcAft>
              <a:buNone/>
              <a:defRPr sz="7333" b="1">
                <a:solidFill>
                  <a:schemeClr val="tx1"/>
                </a:solidFill>
              </a:defRPr>
            </a:lvl1pPr>
            <a:lvl2pPr marL="361934" indent="0">
              <a:buNone/>
              <a:defRPr sz="3467" b="1">
                <a:solidFill>
                  <a:schemeClr val="bg1"/>
                </a:solidFill>
              </a:defRPr>
            </a:lvl2pPr>
            <a:lvl3pPr marL="711165" indent="0">
              <a:buNone/>
              <a:defRPr sz="3467" b="1">
                <a:solidFill>
                  <a:schemeClr val="bg1"/>
                </a:solidFill>
              </a:defRPr>
            </a:lvl3pPr>
            <a:lvl4pPr marL="1087911" indent="0">
              <a:buNone/>
              <a:defRPr sz="3467" b="1">
                <a:solidFill>
                  <a:schemeClr val="bg1"/>
                </a:solidFill>
              </a:defRPr>
            </a:lvl4pPr>
            <a:lvl5pPr marL="1473126" indent="0">
              <a:buNone/>
              <a:defRPr sz="3467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Heading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380" y="316147"/>
            <a:ext cx="999577" cy="9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27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NNOV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75788" y="3937840"/>
            <a:ext cx="10497013" cy="9649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tabLst/>
              <a:defRPr sz="7000" b="1" baseline="0">
                <a:solidFill>
                  <a:schemeClr val="bg1"/>
                </a:solidFill>
              </a:defRPr>
            </a:lvl1pPr>
            <a:lvl2pPr marL="271463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5pPr>
            <a:lvl6pPr marL="162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6pPr>
            <a:lvl7pPr marL="180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7pPr>
            <a:lvl8pPr marL="207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8pPr>
            <a:lvl9pPr marL="234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9pPr>
          </a:lstStyle>
          <a:p>
            <a:pPr lvl="0"/>
            <a:r>
              <a:rPr lang="en-US" sz="9333">
                <a:solidFill>
                  <a:schemeClr val="accent5"/>
                </a:solidFill>
              </a:rPr>
              <a:t>Innovation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380" y="316147"/>
            <a:ext cx="999577" cy="9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441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ERFORMANC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75788" y="3671678"/>
            <a:ext cx="10497013" cy="123110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tabLst/>
              <a:defRPr sz="7000" b="1" baseline="0">
                <a:solidFill>
                  <a:schemeClr val="bg1"/>
                </a:solidFill>
              </a:defRPr>
            </a:lvl1pPr>
            <a:lvl2pPr marL="271463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5pPr>
            <a:lvl6pPr marL="162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6pPr>
            <a:lvl7pPr marL="180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7pPr>
            <a:lvl8pPr marL="207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8pPr>
            <a:lvl9pPr marL="234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9pPr>
          </a:lstStyle>
          <a:p>
            <a:pPr marL="0" marR="0" lvl="0" indent="0" algn="l" defTabSz="121914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9333">
                <a:solidFill>
                  <a:schemeClr val="accent4"/>
                </a:solidFill>
              </a:rPr>
              <a:t>Pe</a:t>
            </a:r>
            <a:r>
              <a:rPr lang="en-US" sz="9333" spc="667" baseline="0">
                <a:solidFill>
                  <a:schemeClr val="accent4"/>
                </a:solidFill>
              </a:rPr>
              <a:t>r</a:t>
            </a:r>
            <a:r>
              <a:rPr lang="en-US" sz="9333">
                <a:solidFill>
                  <a:schemeClr val="accent4"/>
                </a:solidFill>
              </a:rPr>
              <a:t>formance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380" y="316147"/>
            <a:ext cx="999577" cy="9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01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TRUS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75788" y="3937840"/>
            <a:ext cx="10497013" cy="96494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lvl="0" inden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tabLst/>
              <a:defRPr sz="7000" b="1" baseline="0">
                <a:solidFill>
                  <a:schemeClr val="bg1"/>
                </a:solidFill>
              </a:defRPr>
            </a:lvl1pPr>
            <a:lvl2pPr marL="271463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5pPr>
            <a:lvl6pPr marL="162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6pPr>
            <a:lvl7pPr marL="180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7pPr>
            <a:lvl8pPr marL="207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8pPr>
            <a:lvl9pPr marL="2340000" indent="-27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/>
            </a:lvl9pPr>
          </a:lstStyle>
          <a:p>
            <a:pPr lvl="0"/>
            <a:r>
              <a:rPr lang="en-US" sz="9333">
                <a:solidFill>
                  <a:schemeClr val="accent3"/>
                </a:solidFill>
              </a:rPr>
              <a:t>Trust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380" y="316147"/>
            <a:ext cx="999577" cy="9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378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ub-Section Divi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E18977-94FB-415F-B497-03350E8854FC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351260" y="6476216"/>
            <a:ext cx="143393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rgbClr val="FF6600"/>
                </a:solidFill>
              </a:rPr>
              <a:t>Confidential – For internal use only</a:t>
            </a:r>
            <a:endParaRPr lang="en-GB">
              <a:solidFill>
                <a:srgbClr val="FF6600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053" y="6476216"/>
            <a:ext cx="182420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>
                <a:solidFill>
                  <a:srgbClr val="FF6600"/>
                </a:solidFill>
              </a:rPr>
              <a:t>Nucala® for EGPA VED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1283" y="3429006"/>
            <a:ext cx="7200000" cy="430887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38132" y="6388896"/>
            <a:ext cx="3547065" cy="0"/>
          </a:xfrm>
          <a:prstGeom prst="line">
            <a:avLst/>
          </a:prstGeom>
          <a:ln w="635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1" y="360118"/>
            <a:ext cx="674219" cy="4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00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624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>
            <a:extLst>
              <a:ext uri="{FF2B5EF4-FFF2-40B4-BE49-F238E27FC236}">
                <a16:creationId xmlns:a16="http://schemas.microsoft.com/office/drawing/2014/main" id="{F4BB282E-F076-43BE-A1C1-715B9A8FD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7" y="296865"/>
            <a:ext cx="11017251" cy="446087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1"/>
            </a:lvl1pPr>
          </a:lstStyle>
          <a:p>
            <a:pPr lvl="0"/>
            <a:r>
              <a:rPr lang="zh-CN" altLang="en-US" dirty="0"/>
              <a:t>输入文本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94C86BC-5DA9-478B-BA37-48BC71A4D2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4" y="6315282"/>
            <a:ext cx="8161657" cy="39031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参考文献</a:t>
            </a:r>
          </a:p>
        </p:txBody>
      </p:sp>
    </p:spTree>
    <p:extLst>
      <p:ext uri="{BB962C8B-B14F-4D97-AF65-F5344CB8AC3E}">
        <p14:creationId xmlns:p14="http://schemas.microsoft.com/office/powerpoint/2010/main" val="39176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" y="605347"/>
            <a:ext cx="10102852" cy="430887"/>
          </a:xfrm>
        </p:spPr>
        <p:txBody>
          <a:bodyPr/>
          <a:lstStyle>
            <a:lvl1pPr>
              <a:defRPr sz="2800" baseline="0">
                <a:latin typeface="Arial" pitchFamily="34" charset="0"/>
                <a:ea typeface="微软雅黑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32" y="1121192"/>
            <a:ext cx="11218995" cy="4665773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 sz="2000" baseline="0">
                <a:latin typeface="Arial" pitchFamily="34" charset="0"/>
                <a:ea typeface="微软雅黑" pitchFamily="34" charset="-122"/>
              </a:defRPr>
            </a:lvl1pPr>
            <a:lvl2pPr>
              <a:lnSpc>
                <a:spcPct val="120000"/>
              </a:lnSpc>
              <a:spcAft>
                <a:spcPts val="0"/>
              </a:spcAft>
              <a:defRPr baseline="0">
                <a:latin typeface="Arial" pitchFamily="34" charset="0"/>
                <a:ea typeface="微软雅黑" pitchFamily="34" charset="-122"/>
              </a:defRPr>
            </a:lvl2pPr>
            <a:lvl3pPr>
              <a:lnSpc>
                <a:spcPct val="120000"/>
              </a:lnSpc>
              <a:spcAft>
                <a:spcPts val="0"/>
              </a:spcAft>
              <a:defRPr baseline="0">
                <a:latin typeface="Arial" pitchFamily="34" charset="0"/>
                <a:ea typeface="微软雅黑" pitchFamily="34" charset="-122"/>
              </a:defRPr>
            </a:lvl3pPr>
            <a:lvl4pPr>
              <a:lnSpc>
                <a:spcPct val="120000"/>
              </a:lnSpc>
              <a:spcAft>
                <a:spcPts val="0"/>
              </a:spcAft>
              <a:defRPr baseline="0">
                <a:latin typeface="Arial" pitchFamily="34" charset="0"/>
                <a:ea typeface="微软雅黑" pitchFamily="34" charset="-122"/>
              </a:defRPr>
            </a:lvl4pPr>
            <a:lvl5pPr>
              <a:lnSpc>
                <a:spcPct val="120000"/>
              </a:lnSpc>
              <a:spcAft>
                <a:spcPts val="0"/>
              </a:spcAft>
              <a:defRPr baseline="0">
                <a:latin typeface="Arial" pitchFamily="34" charset="0"/>
                <a:ea typeface="微软雅黑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2758" y="6342618"/>
            <a:ext cx="11261093" cy="281872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800" baseline="0">
                <a:latin typeface="Arial" pitchFamily="34" charset="0"/>
                <a:ea typeface="微软雅黑" pitchFamily="34" charset="-122"/>
              </a:defRPr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6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6834" y="46543"/>
            <a:ext cx="10102852" cy="586821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3" y="692554"/>
            <a:ext cx="10130368" cy="234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9946" indent="-269946">
              <a:buNone/>
              <a:defRPr lang="en-US" i="1" dirty="0" smtClean="0">
                <a:latin typeface="Georgia" panose="02040502050405020303" pitchFamily="18" charset="0"/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>
          <a:xfrm>
            <a:off x="3980330" y="6437315"/>
            <a:ext cx="4219640" cy="365125"/>
          </a:xfrm>
          <a:prstGeom prst="rect">
            <a:avLst/>
          </a:prstGeom>
        </p:spPr>
        <p:txBody>
          <a:bodyPr/>
          <a:lstStyle/>
          <a:p>
            <a:pPr algn="ctr"/>
            <a:endParaRPr lang="en-GB" dirty="0">
              <a:solidFill>
                <a:srgbClr val="544F4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499535" y="6437315"/>
            <a:ext cx="3399367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544F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10606804" y="6437315"/>
            <a:ext cx="1106831" cy="365125"/>
          </a:xfrm>
          <a:prstGeom prst="rect">
            <a:avLst/>
          </a:prstGeom>
        </p:spPr>
        <p:txBody>
          <a:bodyPr/>
          <a:lstStyle/>
          <a:p>
            <a:fld id="{9F9F533D-B52E-4A2F-BF72-0ADD2D94BD75}" type="slidenum">
              <a:rPr lang="en-GB" smtClean="0">
                <a:solidFill>
                  <a:srgbClr val="544F40"/>
                </a:solidFill>
              </a:rPr>
              <a:pPr/>
              <a:t>‹#›</a:t>
            </a:fld>
            <a:endParaRPr lang="en-GB" dirty="0">
              <a:solidFill>
                <a:srgbClr val="544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711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3638"/>
            <a:ext cx="2846917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June 2015      RF/SFC/0058/15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148E2-82F0-4B18-B8CA-68C4D1164A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9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806" y="156432"/>
            <a:ext cx="11402239" cy="96560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135" baseline="0">
                <a:latin typeface="Calibri" panose="020F0502020204030204" pitchFamily="34" charset="0"/>
                <a:ea typeface="黑体" panose="02010609060101010101" pitchFamily="49" charset="-122"/>
              </a:defRPr>
            </a:lvl1pPr>
          </a:lstStyle>
          <a:p>
            <a:endParaRPr lang="en-US" dirty="0"/>
          </a:p>
        </p:txBody>
      </p:sp>
      <p:grpSp>
        <p:nvGrpSpPr>
          <p:cNvPr id="4" name="组 32"/>
          <p:cNvGrpSpPr/>
          <p:nvPr userDrawn="1"/>
        </p:nvGrpSpPr>
        <p:grpSpPr>
          <a:xfrm>
            <a:off x="0" y="1271699"/>
            <a:ext cx="11612379" cy="79947"/>
            <a:chOff x="-487180" y="594545"/>
            <a:chExt cx="8709284" cy="59960"/>
          </a:xfrm>
        </p:grpSpPr>
        <p:cxnSp>
          <p:nvCxnSpPr>
            <p:cNvPr id="6" name="直线连接符 34"/>
            <p:cNvCxnSpPr/>
            <p:nvPr/>
          </p:nvCxnSpPr>
          <p:spPr>
            <a:xfrm>
              <a:off x="-487180" y="624525"/>
              <a:ext cx="8649324" cy="0"/>
            </a:xfrm>
            <a:prstGeom prst="line">
              <a:avLst/>
            </a:prstGeom>
            <a:ln w="9525">
              <a:solidFill>
                <a:srgbClr val="3F752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 flipV="1">
              <a:off x="8162144" y="594545"/>
              <a:ext cx="59960" cy="59960"/>
            </a:xfrm>
            <a:prstGeom prst="ellipse">
              <a:avLst/>
            </a:prstGeom>
            <a:solidFill>
              <a:srgbClr val="3F752E"/>
            </a:solidFill>
            <a:ln w="0">
              <a:solidFill>
                <a:srgbClr val="3F75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743508" y="6550978"/>
            <a:ext cx="465371" cy="302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219200">
              <a:defRPr/>
            </a:pPr>
            <a:fld id="{793483D4-904F-4E1B-A709-F416554DD232}" type="slidenum">
              <a:rPr lang="zh-CN" altLang="en-US" smtClean="0">
                <a:solidFill>
                  <a:srgbClr val="424242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42424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28783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743508" y="6550978"/>
            <a:ext cx="465371" cy="302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219200">
              <a:defRPr/>
            </a:pPr>
            <a:fld id="{793483D4-904F-4E1B-A709-F416554DD232}" type="slidenum">
              <a:rPr lang="zh-CN" altLang="en-US" smtClean="0">
                <a:solidFill>
                  <a:srgbClr val="424242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42424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47286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806" y="156432"/>
            <a:ext cx="11402239" cy="96560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135" baseline="0">
                <a:latin typeface="Calibri" panose="020F0502020204030204" pitchFamily="34" charset="0"/>
                <a:ea typeface="黑体" panose="0201060906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2264" y="6548717"/>
            <a:ext cx="2743200" cy="309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5">
                <a:solidFill>
                  <a:schemeClr val="tx1">
                    <a:tint val="7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defTabSz="1219200">
              <a:defRPr/>
            </a:pPr>
            <a:fld id="{48F63A3B-78C7-47BE-AE5E-E10140E04643}" type="slidenum">
              <a:rPr lang="en-US" smtClean="0">
                <a:solidFill>
                  <a:srgbClr val="424242">
                    <a:tint val="75000"/>
                  </a:srgbClr>
                </a:solidFill>
              </a:rPr>
              <a:t>‹#›</a:t>
            </a:fld>
            <a:endParaRPr lang="en-US" dirty="0">
              <a:solidFill>
                <a:srgbClr val="424242">
                  <a:tint val="75000"/>
                </a:srgbClr>
              </a:solidFill>
            </a:endParaRPr>
          </a:p>
        </p:txBody>
      </p:sp>
      <p:grpSp>
        <p:nvGrpSpPr>
          <p:cNvPr id="8" name="组 11"/>
          <p:cNvGrpSpPr/>
          <p:nvPr userDrawn="1"/>
        </p:nvGrpSpPr>
        <p:grpSpPr>
          <a:xfrm>
            <a:off x="1" y="1157144"/>
            <a:ext cx="11612379" cy="79947"/>
            <a:chOff x="-487180" y="594545"/>
            <a:chExt cx="8709284" cy="59960"/>
          </a:xfrm>
        </p:grpSpPr>
        <p:cxnSp>
          <p:nvCxnSpPr>
            <p:cNvPr id="9" name="直线连接符 12"/>
            <p:cNvCxnSpPr/>
            <p:nvPr/>
          </p:nvCxnSpPr>
          <p:spPr>
            <a:xfrm>
              <a:off x="-487180" y="624525"/>
              <a:ext cx="8649324" cy="0"/>
            </a:xfrm>
            <a:prstGeom prst="line">
              <a:avLst/>
            </a:prstGeom>
            <a:ln w="9525">
              <a:solidFill>
                <a:srgbClr val="3F752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 flipV="1">
              <a:off x="8162144" y="594545"/>
              <a:ext cx="59960" cy="59960"/>
            </a:xfrm>
            <a:prstGeom prst="ellipse">
              <a:avLst/>
            </a:prstGeom>
            <a:solidFill>
              <a:srgbClr val="3F752E"/>
            </a:solidFill>
            <a:ln w="0">
              <a:solidFill>
                <a:srgbClr val="3F75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4388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8722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806" y="156432"/>
            <a:ext cx="11402239" cy="96560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135" baseline="0">
                <a:latin typeface="Calibri" panose="020F0502020204030204" pitchFamily="34" charset="0"/>
                <a:ea typeface="黑体" panose="02010609060101010101" pitchFamily="49" charset="-122"/>
              </a:defRPr>
            </a:lvl1pPr>
          </a:lstStyle>
          <a:p>
            <a:endParaRPr lang="en-US" dirty="0"/>
          </a:p>
        </p:txBody>
      </p:sp>
      <p:grpSp>
        <p:nvGrpSpPr>
          <p:cNvPr id="4" name="组 32"/>
          <p:cNvGrpSpPr/>
          <p:nvPr userDrawn="1"/>
        </p:nvGrpSpPr>
        <p:grpSpPr>
          <a:xfrm>
            <a:off x="0" y="1271699"/>
            <a:ext cx="11612379" cy="79947"/>
            <a:chOff x="-487180" y="594545"/>
            <a:chExt cx="8709284" cy="59960"/>
          </a:xfrm>
        </p:grpSpPr>
        <p:cxnSp>
          <p:nvCxnSpPr>
            <p:cNvPr id="6" name="直线连接符 34"/>
            <p:cNvCxnSpPr/>
            <p:nvPr/>
          </p:nvCxnSpPr>
          <p:spPr>
            <a:xfrm>
              <a:off x="-487180" y="624525"/>
              <a:ext cx="8649324" cy="0"/>
            </a:xfrm>
            <a:prstGeom prst="line">
              <a:avLst/>
            </a:prstGeom>
            <a:ln w="9525">
              <a:solidFill>
                <a:srgbClr val="3F752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 flipV="1">
              <a:off x="8162144" y="594545"/>
              <a:ext cx="59960" cy="59960"/>
            </a:xfrm>
            <a:prstGeom prst="ellipse">
              <a:avLst/>
            </a:prstGeom>
            <a:solidFill>
              <a:srgbClr val="3F752E"/>
            </a:solidFill>
            <a:ln w="0">
              <a:solidFill>
                <a:srgbClr val="3F75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743508" y="6550978"/>
            <a:ext cx="465371" cy="302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219200">
              <a:defRPr/>
            </a:pPr>
            <a:fld id="{793483D4-904F-4E1B-A709-F416554DD232}" type="slidenum">
              <a:rPr lang="zh-CN" altLang="en-US" smtClean="0">
                <a:solidFill>
                  <a:srgbClr val="424242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42424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09444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11743508" y="6550978"/>
            <a:ext cx="465371" cy="302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219200">
              <a:defRPr/>
            </a:pPr>
            <a:fld id="{793483D4-904F-4E1B-A709-F416554DD232}" type="slidenum">
              <a:rPr lang="zh-CN" altLang="en-US" smtClean="0">
                <a:solidFill>
                  <a:srgbClr val="424242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42424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08318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806" y="156432"/>
            <a:ext cx="11402239" cy="96560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2135" baseline="0">
                <a:latin typeface="Calibri" panose="020F0502020204030204" pitchFamily="34" charset="0"/>
                <a:ea typeface="黑体" panose="0201060906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2264" y="6548717"/>
            <a:ext cx="2743200" cy="309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5">
                <a:solidFill>
                  <a:schemeClr val="tx1">
                    <a:tint val="7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defTabSz="1219200">
              <a:defRPr/>
            </a:pPr>
            <a:fld id="{48F63A3B-78C7-47BE-AE5E-E10140E04643}" type="slidenum">
              <a:rPr lang="en-US" smtClean="0">
                <a:solidFill>
                  <a:srgbClr val="424242">
                    <a:tint val="75000"/>
                  </a:srgbClr>
                </a:solidFill>
              </a:rPr>
              <a:t>‹#›</a:t>
            </a:fld>
            <a:endParaRPr lang="en-US" dirty="0">
              <a:solidFill>
                <a:srgbClr val="424242">
                  <a:tint val="75000"/>
                </a:srgbClr>
              </a:solidFill>
            </a:endParaRPr>
          </a:p>
        </p:txBody>
      </p:sp>
      <p:grpSp>
        <p:nvGrpSpPr>
          <p:cNvPr id="8" name="组 11"/>
          <p:cNvGrpSpPr/>
          <p:nvPr userDrawn="1"/>
        </p:nvGrpSpPr>
        <p:grpSpPr>
          <a:xfrm>
            <a:off x="1" y="1157144"/>
            <a:ext cx="11612379" cy="79947"/>
            <a:chOff x="-487180" y="594545"/>
            <a:chExt cx="8709284" cy="59960"/>
          </a:xfrm>
        </p:grpSpPr>
        <p:cxnSp>
          <p:nvCxnSpPr>
            <p:cNvPr id="9" name="直线连接符 12"/>
            <p:cNvCxnSpPr/>
            <p:nvPr/>
          </p:nvCxnSpPr>
          <p:spPr>
            <a:xfrm>
              <a:off x="-487180" y="624525"/>
              <a:ext cx="8649324" cy="0"/>
            </a:xfrm>
            <a:prstGeom prst="line">
              <a:avLst/>
            </a:prstGeom>
            <a:ln w="9525">
              <a:solidFill>
                <a:srgbClr val="3F752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 flipV="1">
              <a:off x="8162144" y="594545"/>
              <a:ext cx="59960" cy="59960"/>
            </a:xfrm>
            <a:prstGeom prst="ellipse">
              <a:avLst/>
            </a:prstGeom>
            <a:solidFill>
              <a:srgbClr val="3F752E"/>
            </a:solidFill>
            <a:ln w="0">
              <a:solidFill>
                <a:srgbClr val="3F75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9008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3462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016000" y="365126"/>
            <a:ext cx="10337799" cy="58721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54849F8-F0F7-4754-821F-F31452149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799" y="105668"/>
            <a:ext cx="748166" cy="22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7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 noChangeAspect="1"/>
          </p:cNvSpPr>
          <p:nvPr>
            <p:ph sz="quarter" idx="12"/>
          </p:nvPr>
        </p:nvSpPr>
        <p:spPr>
          <a:xfrm>
            <a:off x="478872" y="1589851"/>
            <a:ext cx="11231033" cy="40934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70" y="924738"/>
            <a:ext cx="10104000" cy="369332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marR="0" indent="0" algn="l" defTabSz="1088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900" i="0">
                <a:latin typeface="+mn-lt"/>
              </a:defRPr>
            </a:lvl1pPr>
            <a:lvl2pPr marL="323085" indent="0">
              <a:buNone/>
              <a:defRPr/>
            </a:lvl2pPr>
            <a:lvl3pPr marL="634832" indent="0">
              <a:buNone/>
              <a:defRPr/>
            </a:lvl3pPr>
            <a:lvl4pPr marL="971143" indent="0">
              <a:buNone/>
              <a:defRPr/>
            </a:lvl4pPr>
            <a:lvl5pPr marL="1315010" indent="0">
              <a:buNone/>
              <a:defRPr/>
            </a:lvl5pPr>
          </a:lstStyle>
          <a:p>
            <a:pPr marL="0" marR="0" lvl="0" indent="0" algn="l" defTabSz="1088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8869" y="5664653"/>
            <a:ext cx="11232000" cy="262189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1000" baseline="0"/>
            </a:lvl1pPr>
            <a:lvl2pPr marL="319157" indent="0">
              <a:buNone/>
              <a:defRPr sz="1000"/>
            </a:lvl2pPr>
            <a:lvl3pPr marL="642687" indent="0">
              <a:buNone/>
              <a:defRPr sz="1000"/>
            </a:lvl3pPr>
            <a:lvl4pPr marL="965326" indent="0">
              <a:buNone/>
              <a:defRPr sz="1000"/>
            </a:lvl4pPr>
            <a:lvl5pPr marL="1285375" indent="0">
              <a:buNone/>
              <a:defRPr sz="10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8872" y="136585"/>
            <a:ext cx="10102852" cy="586821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>
          <a:xfrm>
            <a:off x="3980330" y="6437314"/>
            <a:ext cx="4219640" cy="365125"/>
          </a:xfrm>
          <a:prstGeom prst="rect">
            <a:avLst/>
          </a:prstGeom>
        </p:spPr>
        <p:txBody>
          <a:bodyPr lIns="108850" tIns="54425" rIns="108850" bIns="54425"/>
          <a:lstStyle/>
          <a:p>
            <a:pPr algn="ctr"/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0"/>
          </p:nvPr>
        </p:nvSpPr>
        <p:spPr>
          <a:xfrm>
            <a:off x="383158" y="6437314"/>
            <a:ext cx="3515743" cy="365125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5469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481429"/>
            <a:ext cx="5495855" cy="5376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203" y="4217529"/>
            <a:ext cx="3652328" cy="889132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3467"/>
              </a:lnSpc>
              <a:defRPr sz="34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203" y="5295340"/>
            <a:ext cx="3628800" cy="656462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176244" y="474315"/>
            <a:ext cx="1556576" cy="632759"/>
            <a:chOff x="7280906" y="310911"/>
            <a:chExt cx="1507104" cy="612649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85" y="411962"/>
              <a:ext cx="688825" cy="46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906" y="310911"/>
              <a:ext cx="711709" cy="612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89954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64816" y="6662986"/>
            <a:ext cx="11232000" cy="138499"/>
          </a:xfrm>
        </p:spPr>
        <p:txBody>
          <a:bodyPr wrap="square" anchor="b" anchorCtr="0">
            <a:spAutoFit/>
          </a:bodyPr>
          <a:lstStyle>
            <a:lvl1pPr marL="228600" indent="-2286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 sz="10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390" y="220873"/>
            <a:ext cx="10102852" cy="45140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2409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480001" y="2052914"/>
            <a:ext cx="11224684" cy="3638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78870" y="1588949"/>
            <a:ext cx="11224684" cy="328295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2133" b="1">
                <a:solidFill>
                  <a:schemeClr val="bg2"/>
                </a:solidFill>
              </a:defRPr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69" y="924738"/>
            <a:ext cx="10104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2400"/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8869" y="5762694"/>
            <a:ext cx="11232000" cy="16414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067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214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80001" y="1739151"/>
            <a:ext cx="11231033" cy="3952567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924738"/>
            <a:ext cx="10104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2400"/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0000" y="5762694"/>
            <a:ext cx="11232000" cy="16414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067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80001" y="384852"/>
            <a:ext cx="10102852" cy="4514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929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0353" b="10238"/>
          <a:stretch/>
        </p:blipFill>
        <p:spPr>
          <a:xfrm>
            <a:off x="0" y="0"/>
            <a:ext cx="12205596" cy="6862531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0000" y="5824027"/>
            <a:ext cx="9163200" cy="328295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361942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711182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1087939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4731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0000" y="4440350"/>
            <a:ext cx="9160723" cy="444567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ts val="3467"/>
              </a:lnSpc>
              <a:spcAft>
                <a:spcPts val="0"/>
              </a:spcAft>
              <a:buNone/>
              <a:defRPr sz="3467" b="1">
                <a:solidFill>
                  <a:schemeClr val="bg1"/>
                </a:solidFill>
              </a:defRPr>
            </a:lvl1pPr>
            <a:lvl2pPr marL="361942" indent="0">
              <a:buNone/>
              <a:defRPr sz="3467" b="1">
                <a:solidFill>
                  <a:schemeClr val="bg1"/>
                </a:solidFill>
              </a:defRPr>
            </a:lvl2pPr>
            <a:lvl3pPr marL="711182" indent="0">
              <a:buNone/>
              <a:defRPr sz="3467" b="1">
                <a:solidFill>
                  <a:schemeClr val="bg1"/>
                </a:solidFill>
              </a:defRPr>
            </a:lvl3pPr>
            <a:lvl4pPr marL="1087939" indent="0">
              <a:buNone/>
              <a:defRPr sz="3467" b="1">
                <a:solidFill>
                  <a:schemeClr val="bg1"/>
                </a:solidFill>
              </a:defRPr>
            </a:lvl4pPr>
            <a:lvl5pPr marL="1473163" indent="0">
              <a:buNone/>
              <a:defRPr sz="3467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Header title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80000" y="1519769"/>
            <a:ext cx="9152469" cy="53348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3467" b="1">
                <a:solidFill>
                  <a:schemeClr val="bg1"/>
                </a:solidFill>
              </a:defRPr>
            </a:lvl1pPr>
            <a:lvl2pPr marL="361942" indent="0">
              <a:buNone/>
              <a:defRPr>
                <a:solidFill>
                  <a:schemeClr val="bg1"/>
                </a:solidFill>
              </a:defRPr>
            </a:lvl2pPr>
            <a:lvl3pPr marL="711182" indent="0">
              <a:buNone/>
              <a:defRPr>
                <a:solidFill>
                  <a:schemeClr val="bg1"/>
                </a:solidFill>
              </a:defRPr>
            </a:lvl3pPr>
            <a:lvl4pPr marL="1087939" indent="0">
              <a:buNone/>
              <a:defRPr>
                <a:solidFill>
                  <a:schemeClr val="bg1"/>
                </a:solidFill>
              </a:defRPr>
            </a:lvl4pPr>
            <a:lvl5pPr marL="1473163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your statement text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355" y="118570"/>
            <a:ext cx="737097" cy="63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3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78870" y="1589912"/>
            <a:ext cx="5314951" cy="4101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396290" y="1589912"/>
            <a:ext cx="5334279" cy="4101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70" y="384852"/>
            <a:ext cx="10102852" cy="4514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69" y="924738"/>
            <a:ext cx="10104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2400"/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8869" y="5762694"/>
            <a:ext cx="5328000" cy="16414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067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96289" y="5762694"/>
            <a:ext cx="5328000" cy="164148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067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67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A34CBB-61F7-B84F-9257-4F3A78137261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kumimoji="1" lang="zh-CN" altLang="en-US" sz="1200" b="1" kern="0" dirty="0" err="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562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394328" y="1695412"/>
            <a:ext cx="7410027" cy="4168141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film icon to insert your Standard (4x3 video)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869" y="924738"/>
            <a:ext cx="10104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2400"/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623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310676" y="1637355"/>
            <a:ext cx="9570793" cy="4054363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film icon to insert your widescreen (16x9) video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78869" y="924738"/>
            <a:ext cx="10104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2400"/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547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78870" y="1590986"/>
            <a:ext cx="5314951" cy="4100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398401" y="1562101"/>
            <a:ext cx="5310263" cy="3873499"/>
          </a:xfrm>
        </p:spPr>
        <p:txBody>
          <a:bodyPr lIns="0" tIns="0"/>
          <a:lstStyle>
            <a:lvl1pPr marL="0" indent="0">
              <a:buNone/>
              <a:defRPr sz="1467" baseline="0"/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398400" y="5568825"/>
            <a:ext cx="5328355" cy="465665"/>
          </a:xfrm>
        </p:spPr>
        <p:txBody>
          <a:bodyPr lIns="0" tIns="0" rIns="0" bIns="0"/>
          <a:lstStyle>
            <a:lvl1pPr marL="0" indent="0">
              <a:buNone/>
              <a:defRPr sz="1067">
                <a:solidFill>
                  <a:schemeClr val="bg2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8870" y="384852"/>
            <a:ext cx="10102852" cy="4514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78869" y="924738"/>
            <a:ext cx="10104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2400"/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5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6833" y="46543"/>
            <a:ext cx="10102852" cy="58682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486833" y="1533526"/>
            <a:ext cx="11224684" cy="4456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184781"/>
            <a:ext cx="11224684" cy="413127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900" b="1">
                <a:solidFill>
                  <a:schemeClr val="bg2"/>
                </a:solidFill>
              </a:defRPr>
            </a:lvl1pPr>
            <a:lvl2pPr marL="323462" indent="0">
              <a:buNone/>
              <a:defRPr/>
            </a:lvl2pPr>
            <a:lvl3pPr marL="634832" indent="0">
              <a:buNone/>
              <a:defRPr/>
            </a:lvl3pPr>
            <a:lvl4pPr marL="971143" indent="0">
              <a:buNone/>
              <a:defRPr/>
            </a:lvl4pPr>
            <a:lvl5pPr marL="131501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>
          <a:xfrm>
            <a:off x="3980330" y="6437314"/>
            <a:ext cx="4219640" cy="365125"/>
          </a:xfrm>
          <a:prstGeom prst="rect">
            <a:avLst/>
          </a:prstGeom>
        </p:spPr>
        <p:txBody>
          <a:bodyPr lIns="108850" tIns="54425" rIns="108850" bIns="54425"/>
          <a:lstStyle/>
          <a:p>
            <a:pPr algn="ctr"/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>
          <a:xfrm>
            <a:off x="383158" y="6437314"/>
            <a:ext cx="3515743" cy="365125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>
          <a:xfrm>
            <a:off x="10623177" y="6437314"/>
            <a:ext cx="1106831" cy="365125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3" y="692554"/>
            <a:ext cx="10130368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2100"/>
            </a:lvl1pPr>
            <a:lvl2pPr marL="323462" indent="0">
              <a:buNone/>
              <a:defRPr/>
            </a:lvl2pPr>
            <a:lvl3pPr marL="634832" indent="0">
              <a:buNone/>
              <a:defRPr/>
            </a:lvl3pPr>
            <a:lvl4pPr marL="971143" indent="0">
              <a:buNone/>
              <a:defRPr/>
            </a:lvl4pPr>
            <a:lvl5pPr marL="131501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2757" y="5919009"/>
            <a:ext cx="11261094" cy="262189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000" baseline="0"/>
            </a:lvl1pPr>
            <a:lvl2pPr marL="318927" indent="0">
              <a:buNone/>
              <a:defRPr sz="1000"/>
            </a:lvl2pPr>
            <a:lvl3pPr marL="642389" indent="0">
              <a:buNone/>
              <a:defRPr sz="1000"/>
            </a:lvl3pPr>
            <a:lvl4pPr marL="965096" indent="0">
              <a:buNone/>
              <a:defRPr sz="1000"/>
            </a:lvl4pPr>
            <a:lvl5pPr marL="1285536" indent="0">
              <a:buNone/>
              <a:defRPr sz="10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7932644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78870" y="1587502"/>
            <a:ext cx="5314951" cy="4100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398400" y="1587501"/>
            <a:ext cx="5329059" cy="1638299"/>
          </a:xfrm>
        </p:spPr>
        <p:txBody>
          <a:bodyPr lIns="0" tIns="0"/>
          <a:lstStyle>
            <a:lvl1pPr marL="0" indent="0">
              <a:buNone/>
              <a:defRPr sz="1467" baseline="0"/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398400" y="3357036"/>
            <a:ext cx="5328355" cy="338665"/>
          </a:xfr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067">
                <a:solidFill>
                  <a:schemeClr val="bg2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6398400" y="3793068"/>
            <a:ext cx="5329059" cy="1638299"/>
          </a:xfrm>
        </p:spPr>
        <p:txBody>
          <a:bodyPr lIns="0" tIns="0"/>
          <a:lstStyle>
            <a:lvl1pPr marL="0" indent="0">
              <a:buNone/>
              <a:defRPr sz="1467" baseline="0"/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398400" y="5562602"/>
            <a:ext cx="5328355" cy="338665"/>
          </a:xfr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1067">
                <a:solidFill>
                  <a:schemeClr val="bg2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78869" y="924738"/>
            <a:ext cx="10104000" cy="369332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None/>
              <a:defRPr sz="2400"/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041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0570700-F9F1-47B5-8E84-FB33E107BBC9}"/>
              </a:ext>
            </a:extLst>
          </p:cNvPr>
          <p:cNvSpPr/>
          <p:nvPr userDrawn="1"/>
        </p:nvSpPr>
        <p:spPr bwMode="auto">
          <a:xfrm>
            <a:off x="457200" y="684798"/>
            <a:ext cx="11340548" cy="32062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zh-CN" altLang="en-US" sz="12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953565B-B4BC-46D5-8D6B-327BE596F606}"/>
              </a:ext>
            </a:extLst>
          </p:cNvPr>
          <p:cNvSpPr/>
          <p:nvPr userDrawn="1"/>
        </p:nvSpPr>
        <p:spPr bwMode="auto">
          <a:xfrm>
            <a:off x="425726" y="5852577"/>
            <a:ext cx="11340548" cy="32062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zh-CN" altLang="en-US" sz="12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6DB2622-9EC8-4B0B-9DD5-F27F5B6FB90B}"/>
              </a:ext>
            </a:extLst>
          </p:cNvPr>
          <p:cNvSpPr/>
          <p:nvPr userDrawn="1"/>
        </p:nvSpPr>
        <p:spPr bwMode="auto">
          <a:xfrm>
            <a:off x="10737851" y="6072809"/>
            <a:ext cx="1454149" cy="785191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zh-CN" altLang="en-US" sz="1200" b="1" kern="0" dirty="0" err="1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7283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78869" y="6132244"/>
            <a:ext cx="1123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5411423D-DE14-1A4C-B414-4E990FE6CB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0353" b="10238"/>
          <a:stretch/>
        </p:blipFill>
        <p:spPr>
          <a:xfrm>
            <a:off x="-5538" y="0"/>
            <a:ext cx="12197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3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F31F16C-7D3C-4B7E-BDD2-2F1ECF31E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98"/>
          <a:stretch/>
        </p:blipFill>
        <p:spPr>
          <a:xfrm>
            <a:off x="-26035" y="-2406"/>
            <a:ext cx="12218035" cy="686040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B4052E-EEE8-4135-B6BB-AF3252EBD7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9" y="325506"/>
            <a:ext cx="725715" cy="634997"/>
          </a:xfrm>
          <a:prstGeom prst="rect">
            <a:avLst/>
          </a:prstGeom>
        </p:spPr>
      </p:pic>
      <p:pic>
        <p:nvPicPr>
          <p:cNvPr id="4" name="图形 27">
            <a:extLst>
              <a:ext uri="{FF2B5EF4-FFF2-40B4-BE49-F238E27FC236}">
                <a16:creationId xmlns:a16="http://schemas.microsoft.com/office/drawing/2014/main" id="{62F8676B-AB7B-492B-8F3E-DA22CBFD00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866" y="178862"/>
            <a:ext cx="623773" cy="773479"/>
          </a:xfrm>
          <a:prstGeom prst="rect">
            <a:avLst/>
          </a:prstGeom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B562BDD0-011C-437A-8138-695CC619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365126"/>
            <a:ext cx="10337799" cy="587216"/>
          </a:xfrm>
          <a:prstGeom prst="rect">
            <a:avLst/>
          </a:prstGeom>
        </p:spPr>
        <p:txBody>
          <a:bodyPr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1269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5">
          <p15:clr>
            <a:srgbClr val="FBAE40"/>
          </p15:clr>
        </p15:guide>
        <p15:guide id="2" orient="horz" pos="777">
          <p15:clr>
            <a:srgbClr val="FBAE40"/>
          </p15:clr>
        </p15:guide>
        <p15:guide id="3" orient="horz" pos="4088">
          <p15:clr>
            <a:srgbClr val="FBAE40"/>
          </p15:clr>
        </p15:guide>
        <p15:guide id="4" pos="7355">
          <p15:clr>
            <a:srgbClr val="FBAE40"/>
          </p15:clr>
        </p15:guide>
        <p15:guide id="5" orient="horz" pos="603">
          <p15:clr>
            <a:srgbClr val="FBAE40"/>
          </p15:clr>
        </p15:guide>
        <p15:guide id="6" orient="horz" pos="510">
          <p15:clr>
            <a:srgbClr val="FBAE40"/>
          </p15:clr>
        </p15:guide>
        <p15:guide id="7" orient="horz" pos="40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23177" y="6437314"/>
            <a:ext cx="1106831" cy="365125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2A603147-C618-4EA3-8F82-359C170F62BB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771650"/>
            <a:ext cx="9984000" cy="504000"/>
          </a:xfrm>
        </p:spPr>
        <p:txBody>
          <a:bodyPr vert="horz" lIns="108850" tIns="54425" rIns="108850" bIns="54425" rtlCol="0" anchor="ctr">
            <a:noAutofit/>
          </a:bodyPr>
          <a:lstStyle>
            <a:lvl1pPr marL="0" indent="0">
              <a:buFont typeface="Arial" pitchFamily="34" charset="0"/>
              <a:buNone/>
              <a:defRPr lang="en-US" sz="1400"/>
            </a:lvl1pPr>
          </a:lstStyle>
          <a:p>
            <a:pPr marL="204053" lvl="0" indent="-204053">
              <a:spcAft>
                <a:spcPct val="0"/>
              </a:spcAft>
            </a:pPr>
            <a:r>
              <a:rPr lang="en-GB"/>
              <a:t>Supporting heading 16pt</a:t>
            </a:r>
            <a:endParaRPr lang="en-US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2433" y="6221528"/>
            <a:ext cx="10752000" cy="468000"/>
          </a:xfr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00"/>
            </a:lvl1pPr>
          </a:lstStyle>
          <a:p>
            <a:pPr lvl="0"/>
            <a:r>
              <a:rPr lang="en-GB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470401" y="5962570"/>
            <a:ext cx="11251200" cy="194733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00"/>
            </a:lvl1pPr>
          </a:lstStyle>
          <a:p>
            <a:pPr lvl="0"/>
            <a:r>
              <a:rPr lang="en-GB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1536680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6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ags" Target="../tags/tag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67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14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18.svg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9">
            <a:extLst>
              <a:ext uri="{FF2B5EF4-FFF2-40B4-BE49-F238E27FC236}">
                <a16:creationId xmlns:a16="http://schemas.microsoft.com/office/drawing/2014/main" id="{99A6039D-1806-4B8B-B3AB-54C8A9045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0"/>
          <a:stretch/>
        </p:blipFill>
        <p:spPr>
          <a:xfrm>
            <a:off x="-3662" y="794"/>
            <a:ext cx="12195663" cy="685641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831" y="1151733"/>
            <a:ext cx="10801406" cy="467891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86837" y="242742"/>
            <a:ext cx="10081312" cy="607241"/>
          </a:xfrm>
          <a:prstGeom prst="rect">
            <a:avLst/>
          </a:prstGeom>
        </p:spPr>
        <p:txBody>
          <a:bodyPr vert="horz" lIns="90000" tIns="46800" rIns="90000" bIns="4680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78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 spd="slow">
    <p:strips dir="rd"/>
  </p:transition>
  <p:hf hdr="0" ftr="0" dt="0"/>
  <p:txStyles>
    <p:titleStyle>
      <a:lvl1pPr algn="l" defTabSz="1218926" rtl="0" eaLnBrk="1" latinLnBrk="0" hangingPunct="1">
        <a:lnSpc>
          <a:spcPct val="100000"/>
        </a:lnSpc>
        <a:spcBef>
          <a:spcPct val="0"/>
        </a:spcBef>
        <a:buNone/>
        <a:defRPr sz="3199" b="1" kern="1200" baseline="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59919" indent="-359919" algn="just" defTabSz="1218926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Clr>
          <a:schemeClr val="accent2"/>
        </a:buClr>
        <a:buFont typeface="Arial" pitchFamily="34" charset="0"/>
        <a:buChar char="–"/>
        <a:defRPr sz="2400" kern="1200" baseline="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17389" indent="-359919" algn="just" defTabSz="1218926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Arial" pitchFamily="34" charset="0"/>
        <a:buChar char="–"/>
        <a:defRPr sz="2000" kern="1200" baseline="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079757" indent="-359919" algn="just" defTabSz="1218926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Arial" pitchFamily="34" charset="0"/>
        <a:buChar char="–"/>
        <a:defRPr sz="1800" kern="1200" baseline="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441127" indent="-359919" algn="just" defTabSz="1218926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Arial" pitchFamily="34" charset="0"/>
        <a:buChar char="–"/>
        <a:defRPr sz="1800" kern="1200" baseline="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99595" indent="-359919" algn="just" defTabSz="1218926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Arial" pitchFamily="34" charset="0"/>
        <a:buChar char="–"/>
        <a:defRPr sz="1800" b="0" kern="1200" baseline="0">
          <a:solidFill>
            <a:schemeClr val="accent2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159514" indent="-359919" algn="l" defTabSz="1218926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460" indent="-359919" algn="l" defTabSz="1218926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59379" indent="-359919" algn="l" defTabSz="1218926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9298" indent="-359919" algn="l" defTabSz="1218926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>
          <p15:clr>
            <a:srgbClr val="F26B43"/>
          </p15:clr>
        </p15:guide>
        <p15:guide id="2" orient="horz" pos="738">
          <p15:clr>
            <a:srgbClr val="F26B43"/>
          </p15:clr>
        </p15:guide>
        <p15:guide id="3" pos="226">
          <p15:clr>
            <a:srgbClr val="F26B43"/>
          </p15:clr>
        </p15:guide>
        <p15:guide id="4" pos="553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6834" y="1189038"/>
            <a:ext cx="11218333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118" y="6437314"/>
            <a:ext cx="3515783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l">
              <a:defRPr sz="800">
                <a:solidFill>
                  <a:srgbClr val="9A8B7D"/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23551" y="6437314"/>
            <a:ext cx="1107016" cy="365125"/>
          </a:xfrm>
          <a:prstGeom prst="rect">
            <a:avLst/>
          </a:prstGeom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9A8B7D"/>
                </a:solidFill>
              </a:defRPr>
            </a:lvl1pPr>
          </a:lstStyle>
          <a:p>
            <a:fld id="{D84CC882-AFCC-4976-BC4D-1B60CC60F3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077" name="Title Placeholder 3"/>
          <p:cNvSpPr>
            <a:spLocks noGrp="1"/>
          </p:cNvSpPr>
          <p:nvPr>
            <p:ph type="title"/>
          </p:nvPr>
        </p:nvSpPr>
        <p:spPr bwMode="auto">
          <a:xfrm>
            <a:off x="486833" y="295275"/>
            <a:ext cx="1010285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en-GB" altLang="zh-C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3979334" y="6437314"/>
            <a:ext cx="4220633" cy="365125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ctr">
              <a:defRPr sz="800">
                <a:solidFill>
                  <a:srgbClr val="9A8B7D"/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fld id="{8F611C05-0625-4586-B54B-DCF41AE2B12F}" type="datetimeFigureOut">
              <a:rPr lang="en-US" smtClean="0"/>
              <a:t>7/11/2022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99534" y="6323013"/>
            <a:ext cx="1122256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9534" y="1076325"/>
            <a:ext cx="1122256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91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8" r:id="rId17"/>
    <p:sldLayoutId id="2147483699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269875" indent="-269875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rtl="0" eaLnBrk="1" fontAlgn="base" hangingPunct="1">
        <a:spcBef>
          <a:spcPct val="0"/>
        </a:spcBef>
        <a:spcAft>
          <a:spcPts val="60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9875" algn="l" rtl="0" eaLnBrk="1" fontAlgn="base" hangingPunct="1">
        <a:spcBef>
          <a:spcPct val="0"/>
        </a:spcBef>
        <a:spcAft>
          <a:spcPts val="60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69875" algn="l" rtl="0" eaLnBrk="1" fontAlgn="base" hangingPunct="1">
        <a:spcBef>
          <a:spcPct val="0"/>
        </a:spcBef>
        <a:spcAft>
          <a:spcPts val="60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69875" algn="l" rtl="0" eaLnBrk="1" fontAlgn="base" hangingPunct="1">
        <a:spcBef>
          <a:spcPct val="0"/>
        </a:spcBef>
        <a:spcAft>
          <a:spcPts val="60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69" y="6272003"/>
            <a:ext cx="342003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GB"/>
              <a:t>Nucala</a:t>
            </a:r>
            <a:r>
              <a:rPr lang="en-GB" baseline="30000"/>
              <a:t>®</a:t>
            </a:r>
            <a:r>
              <a:rPr lang="en-GB"/>
              <a:t> for EGPA 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4041" y="6272003"/>
            <a:ext cx="1106831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78871" y="384852"/>
            <a:ext cx="10102852" cy="45140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heading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3980329" y="6272003"/>
            <a:ext cx="4219640" cy="365125"/>
          </a:xfrm>
          <a:prstGeom prst="rect">
            <a:avLst/>
          </a:prstGeom>
        </p:spPr>
        <p:txBody>
          <a:bodyPr vert="horz" lIns="72000" tIns="0" rIns="72000" bIns="0" rtlCol="0" anchor="t" anchorCtr="1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/>
              <a:t>Confidential – For internal use only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8869" y="6132244"/>
            <a:ext cx="112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80000" y="1033808"/>
            <a:ext cx="1123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50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6" r:id="rId25"/>
    <p:sldLayoutId id="2147483727" r:id="rId26"/>
    <p:sldLayoutId id="2147483728" r:id="rId27"/>
  </p:sldLayoutIdLst>
  <p:hf hdr="0"/>
  <p:txStyles>
    <p:titleStyle>
      <a:lvl1pPr algn="l" defTabSz="1219140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59982" indent="-359982" algn="l" defTabSz="1219140" rtl="0" eaLnBrk="1" latinLnBrk="0" hangingPunct="1">
        <a:spcBef>
          <a:spcPts val="0"/>
        </a:spcBef>
        <a:spcAft>
          <a:spcPts val="800"/>
        </a:spcAft>
        <a:buClr>
          <a:schemeClr val="tx1"/>
        </a:buClr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717515" indent="-359982" algn="l" defTabSz="121914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946" indent="-359982" algn="l" defTabSz="121914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379" indent="-359982" algn="l" defTabSz="121914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910" indent="-359982" algn="l" defTabSz="121914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159893" indent="-359982" algn="l" defTabSz="121914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880" indent="-359982" algn="l" defTabSz="121914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59862" indent="-359982" algn="l" defTabSz="121914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9845" indent="-359982" algn="l" defTabSz="121914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620" imgH="7620" progId="TCLayout.ActiveDocument.1">
                  <p:embed/>
                </p:oleObj>
              </mc:Choice>
              <mc:Fallback>
                <p:oleObj name="think-cell Slide" r:id="rId7" imgW="7620" imgH="7620" progId="TCLayout.ActiveDocument.1">
                  <p:embed/>
                  <p:pic>
                    <p:nvPicPr>
                      <p:cNvPr id="3" name="对象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 userDrawn="1"/>
        </p:nvSpPr>
        <p:spPr>
          <a:xfrm>
            <a:off x="9656814" y="6561518"/>
            <a:ext cx="2207656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Empower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the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Future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of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Marketing</a:t>
            </a:r>
            <a:endParaRPr kumimoji="0" lang="zh-CN" altLang="en-US" sz="10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7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 userDrawn="1">
            <p:custDataLst>
              <p:tags r:id="rId7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7620" imgH="7620" progId="TCLayout.ActiveDocument.1">
                  <p:embed/>
                </p:oleObj>
              </mc:Choice>
              <mc:Fallback>
                <p:oleObj name="think-cell Slide" r:id="rId8" imgW="7620" imgH="7620" progId="TCLayout.ActiveDocument.1">
                  <p:embed/>
                  <p:pic>
                    <p:nvPicPr>
                      <p:cNvPr id="3" name="对象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 userDrawn="1"/>
        </p:nvSpPr>
        <p:spPr>
          <a:xfrm>
            <a:off x="9656814" y="6561518"/>
            <a:ext cx="2207656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Empower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the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Future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of</a:t>
            </a:r>
            <a:r>
              <a:rPr kumimoji="0" lang="zh-CN" altLang="en-US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kumimoji="0" lang="en-US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Marketing</a:t>
            </a:r>
            <a:endParaRPr kumimoji="0" lang="zh-CN" altLang="en-US" sz="10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5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869" y="1587484"/>
            <a:ext cx="11232000" cy="4092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159" y="6272002"/>
            <a:ext cx="3515743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r>
              <a:rPr lang="en-GB">
                <a:solidFill>
                  <a:srgbClr val="9A8B7D"/>
                </a:solidFill>
              </a:rPr>
              <a:t>Presentation title</a:t>
            </a:r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23178" y="6272002"/>
            <a:ext cx="1106831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34999" y="162248"/>
            <a:ext cx="10102852" cy="45140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3980329" y="6272002"/>
            <a:ext cx="4219640" cy="365125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>
                <a:solidFill>
                  <a:srgbClr val="9A8B7D"/>
                </a:solidFill>
              </a:rPr>
              <a:t>Insert your date / confidentiality text here</a:t>
            </a:r>
            <a:endParaRPr lang="en-GB" dirty="0">
              <a:solidFill>
                <a:srgbClr val="9A8B7D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045" y="83248"/>
            <a:ext cx="525523" cy="451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F924B5B-FF11-8A4C-8A80-3206CFF86ED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1" y="6209460"/>
            <a:ext cx="1454149" cy="622006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2B069F8A-34F3-8A4F-AC9B-FBD75958B70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659" y="45148"/>
            <a:ext cx="525523" cy="68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7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dt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1219170" rtl="0" eaLnBrk="1" latinLnBrk="0" hangingPunct="1">
        <a:spcBef>
          <a:spcPts val="0"/>
        </a:spcBef>
        <a:spcAft>
          <a:spcPts val="800"/>
        </a:spcAft>
        <a:buClr>
          <a:schemeClr val="tx1"/>
        </a:buClr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59991" algn="l" defTabSz="121917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359991" algn="l" defTabSz="121917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15" indent="-359991" algn="l" defTabSz="121917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955" indent="-359991" algn="l" defTabSz="121917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159946" indent="-359991" algn="l" defTabSz="121917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0" indent="-359991" algn="l" defTabSz="121917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59931" indent="-359991" algn="l" defTabSz="121917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19922" indent="-359991" algn="l" defTabSz="121917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7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1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17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5" Type="http://schemas.openxmlformats.org/officeDocument/2006/relationships/image" Target="../media/image32.tiff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18.sv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17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8.svg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129326-A5E8-40CA-ADF8-8E4D833263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1906" y="1091229"/>
            <a:ext cx="11348185" cy="3684599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zh-CN" sz="4000" dirty="0"/>
              <a:t>2022</a:t>
            </a:r>
            <a:r>
              <a:rPr lang="zh-CN" altLang="en-US" sz="4000" dirty="0"/>
              <a:t>年国家医保药品目录调整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sz="4000" dirty="0"/>
              <a:t>拟谈判新增药品报送材料</a:t>
            </a:r>
          </a:p>
          <a:p>
            <a:pPr algn="ctr">
              <a:lnSpc>
                <a:spcPct val="150000"/>
              </a:lnSpc>
            </a:pPr>
            <a:endParaRPr lang="en-US" altLang="zh-CN" sz="3200" u="sng" dirty="0"/>
          </a:p>
          <a:p>
            <a:pPr algn="ctr">
              <a:lnSpc>
                <a:spcPct val="150000"/>
              </a:lnSpc>
            </a:pPr>
            <a:r>
              <a:rPr lang="zh-CN" altLang="en-US" sz="3200" u="sng" dirty="0"/>
              <a:t>通用名：美泊利珠单抗注射液</a:t>
            </a:r>
            <a:endParaRPr lang="en-US" altLang="zh-CN" sz="3200" u="sng" dirty="0"/>
          </a:p>
          <a:p>
            <a:pPr algn="ctr">
              <a:lnSpc>
                <a:spcPct val="150000"/>
              </a:lnSpc>
            </a:pPr>
            <a:r>
              <a:rPr lang="zh-CN" altLang="en-US" sz="3200" u="sng" dirty="0"/>
              <a:t>商品名：新可来</a:t>
            </a:r>
            <a:endParaRPr lang="en-US" altLang="zh-CN" sz="32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E729B-5960-4533-8386-330A3398EE35}"/>
              </a:ext>
            </a:extLst>
          </p:cNvPr>
          <p:cNvSpPr txBox="1"/>
          <p:nvPr/>
        </p:nvSpPr>
        <p:spPr>
          <a:xfrm>
            <a:off x="3815079" y="5049866"/>
            <a:ext cx="4561840" cy="402291"/>
          </a:xfrm>
          <a:prstGeom prst="rect">
            <a:avLst/>
          </a:prstGeom>
          <a:noFill/>
        </p:spPr>
        <p:txBody>
          <a:bodyPr wrap="square" lIns="90000" tIns="46800" rIns="90000" bIns="46800" rtlCol="0" anchor="t">
            <a:spAutoFit/>
          </a:bodyPr>
          <a:lstStyle/>
          <a:p>
            <a:pPr algn="ctr">
              <a:buClr>
                <a:schemeClr val="tx1"/>
              </a:buClr>
            </a:pPr>
            <a:r>
              <a:rPr lang="zh-CN" altLang="en-US" sz="2000" dirty="0">
                <a:solidFill>
                  <a:schemeClr val="bg1"/>
                </a:solidFill>
              </a:rPr>
              <a:t>葛兰素史克（中国）投资有限公司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文本占位符 3">
            <a:extLst>
              <a:ext uri="{FF2B5EF4-FFF2-40B4-BE49-F238E27FC236}">
                <a16:creationId xmlns:a16="http://schemas.microsoft.com/office/drawing/2014/main" id="{94FEAD26-FA50-462F-8892-3FE627AAC6AE}"/>
              </a:ext>
            </a:extLst>
          </p:cNvPr>
          <p:cNvSpPr txBox="1">
            <a:spLocks/>
          </p:cNvSpPr>
          <p:nvPr/>
        </p:nvSpPr>
        <p:spPr>
          <a:xfrm>
            <a:off x="421907" y="1091229"/>
            <a:ext cx="11348185" cy="3684599"/>
          </a:xfrm>
          <a:prstGeom prst="rect">
            <a:avLst/>
          </a:prstGeom>
        </p:spPr>
        <p:txBody>
          <a:bodyPr vert="horz" lIns="90000" tIns="46800" rIns="90000" bIns="46800" rtlCol="0">
            <a:spAutoFit/>
          </a:bodyPr>
          <a:lstStyle>
            <a:lvl1pPr marL="0" indent="0" algn="just" defTabSz="1218926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  <a:defRPr sz="2600" b="1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271463" indent="0" algn="just" defTabSz="1218926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2000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533400" indent="0" algn="just" defTabSz="1218926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815975" indent="0" algn="just" defTabSz="1218926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104900" indent="0" algn="just" defTabSz="1218926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 sz="1800" b="0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159514" indent="-359919" algn="l" defTabSz="1218926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9460" indent="-359919" algn="l" defTabSz="1218926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59379" indent="-359919" algn="l" defTabSz="1218926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9298" indent="-359919" algn="l" defTabSz="1218926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altLang="zh-CN" sz="4000"/>
              <a:t>2022</a:t>
            </a:r>
            <a:r>
              <a:rPr lang="zh-CN" altLang="en-US" sz="4000"/>
              <a:t>年国家医保药品目录调整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CN" altLang="en-US" sz="4000"/>
              <a:t>拟谈判新增药品报送材料</a:t>
            </a:r>
          </a:p>
          <a:p>
            <a:pPr algn="ctr">
              <a:lnSpc>
                <a:spcPct val="150000"/>
              </a:lnSpc>
            </a:pPr>
            <a:endParaRPr lang="en-US" altLang="zh-CN" sz="3200" u="sng"/>
          </a:p>
          <a:p>
            <a:pPr algn="ctr">
              <a:lnSpc>
                <a:spcPct val="150000"/>
              </a:lnSpc>
            </a:pPr>
            <a:r>
              <a:rPr lang="zh-CN" altLang="en-US" sz="3200" u="sng"/>
              <a:t>通用名：美泊利珠单抗注射液</a:t>
            </a:r>
            <a:endParaRPr lang="en-US" altLang="zh-CN" sz="3200" u="sng"/>
          </a:p>
          <a:p>
            <a:pPr algn="ctr">
              <a:lnSpc>
                <a:spcPct val="150000"/>
              </a:lnSpc>
            </a:pPr>
            <a:r>
              <a:rPr lang="zh-CN" altLang="en-US" sz="3200" u="sng"/>
              <a:t>商品名：新可来</a:t>
            </a:r>
            <a:endParaRPr lang="en-US" altLang="zh-CN" sz="3200" u="sng" dirty="0"/>
          </a:p>
        </p:txBody>
      </p:sp>
    </p:spTree>
    <p:extLst>
      <p:ext uri="{BB962C8B-B14F-4D97-AF65-F5344CB8AC3E}">
        <p14:creationId xmlns:p14="http://schemas.microsoft.com/office/powerpoint/2010/main" val="287195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9034046-0030-45EA-8D95-E19D52D2CA35}"/>
              </a:ext>
            </a:extLst>
          </p:cNvPr>
          <p:cNvSpPr/>
          <p:nvPr/>
        </p:nvSpPr>
        <p:spPr>
          <a:xfrm>
            <a:off x="0" y="6411145"/>
            <a:ext cx="12192000" cy="461665"/>
          </a:xfrm>
          <a:prstGeom prst="rect">
            <a:avLst/>
          </a:prstGeom>
          <a:solidFill>
            <a:srgbClr val="EBF6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92FF0E-5A00-471F-954B-8193D45125D5}"/>
              </a:ext>
            </a:extLst>
          </p:cNvPr>
          <p:cNvSpPr/>
          <p:nvPr/>
        </p:nvSpPr>
        <p:spPr>
          <a:xfrm>
            <a:off x="589666" y="1237721"/>
            <a:ext cx="1549827" cy="921353"/>
          </a:xfrm>
          <a:prstGeom prst="rect">
            <a:avLst/>
          </a:prstGeom>
          <a:solidFill>
            <a:srgbClr val="308CE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患者年发病患者人数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2DB0E8-EC31-4B44-A982-94829BEEF322}"/>
              </a:ext>
            </a:extLst>
          </p:cNvPr>
          <p:cNvGrpSpPr/>
          <p:nvPr/>
        </p:nvGrpSpPr>
        <p:grpSpPr>
          <a:xfrm>
            <a:off x="279873" y="504507"/>
            <a:ext cx="11768193" cy="586716"/>
            <a:chOff x="326687" y="545906"/>
            <a:chExt cx="11632309" cy="5867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AC2178-38B8-4460-BE0D-FD768C2A42A3}"/>
                </a:ext>
              </a:extLst>
            </p:cNvPr>
            <p:cNvSpPr txBox="1"/>
            <p:nvPr/>
          </p:nvSpPr>
          <p:spPr>
            <a:xfrm>
              <a:off x="849709" y="622534"/>
              <a:ext cx="1110928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43F1C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美泊利珠单抗准入医保弥补现有目录短板，保障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EGPA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罕见病患者用药，体现了社会文明及公平性</a:t>
              </a:r>
            </a:p>
          </p:txBody>
        </p:sp>
        <p:pic>
          <p:nvPicPr>
            <p:cNvPr id="22" name="图形 27">
              <a:extLst>
                <a:ext uri="{FF2B5EF4-FFF2-40B4-BE49-F238E27FC236}">
                  <a16:creationId xmlns:a16="http://schemas.microsoft.com/office/drawing/2014/main" id="{A501DEA9-8E60-4D47-B67C-286F22912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6687" y="545906"/>
              <a:ext cx="523022" cy="58671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08670FF-14FF-40F8-8CE4-9C1593CB6714}"/>
              </a:ext>
            </a:extLst>
          </p:cNvPr>
          <p:cNvGrpSpPr/>
          <p:nvPr/>
        </p:nvGrpSpPr>
        <p:grpSpPr>
          <a:xfrm>
            <a:off x="2169058" y="1300723"/>
            <a:ext cx="9541777" cy="829466"/>
            <a:chOff x="2011770" y="1389749"/>
            <a:chExt cx="9752662" cy="882477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7BE6992-5414-4186-BF41-B8086923DA77}"/>
                </a:ext>
              </a:extLst>
            </p:cNvPr>
            <p:cNvSpPr/>
            <p:nvPr/>
          </p:nvSpPr>
          <p:spPr bwMode="auto">
            <a:xfrm>
              <a:off x="2011770" y="1389749"/>
              <a:ext cx="9752662" cy="875312"/>
            </a:xfrm>
            <a:prstGeom prst="roundRect">
              <a:avLst>
                <a:gd name="adj" fmla="val 10707"/>
              </a:avLst>
            </a:prstGeom>
            <a:ln>
              <a:solidFill>
                <a:srgbClr val="308CE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3C893BB-BAF9-4DF3-BD25-6FCFD4A22F49}"/>
                </a:ext>
              </a:extLst>
            </p:cNvPr>
            <p:cNvSpPr txBox="1"/>
            <p:nvPr/>
          </p:nvSpPr>
          <p:spPr>
            <a:xfrm>
              <a:off x="2215749" y="1437238"/>
              <a:ext cx="9028697" cy="834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估计年发病患者总数约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2000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余人；由于该病诊断困难，诊断率约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20%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，年新发确诊患者约</a:t>
              </a:r>
              <a:r>
                <a:rPr lang="en-US" altLang="zh-CN" sz="20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400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余人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altLang="zh-CN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EGPA 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发病高峰年龄为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30-40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岁青壮年</a:t>
              </a:r>
              <a:r>
                <a:rPr lang="en-US" altLang="zh-CN" sz="1400" baseline="30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 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，多为家庭支柱</a:t>
              </a:r>
              <a:endParaRPr lang="en-US" altLang="zh-CN" sz="800" baseline="30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F92FC02-21C2-4D76-AD3E-40091E2F828A}"/>
              </a:ext>
            </a:extLst>
          </p:cNvPr>
          <p:cNvGrpSpPr/>
          <p:nvPr/>
        </p:nvGrpSpPr>
        <p:grpSpPr>
          <a:xfrm>
            <a:off x="512661" y="2372570"/>
            <a:ext cx="11198174" cy="1162570"/>
            <a:chOff x="433120" y="4771445"/>
            <a:chExt cx="11328764" cy="1447567"/>
          </a:xfrm>
        </p:grpSpPr>
        <p:sp>
          <p:nvSpPr>
            <p:cNvPr id="93" name="矩形: 圆角 150">
              <a:extLst>
                <a:ext uri="{FF2B5EF4-FFF2-40B4-BE49-F238E27FC236}">
                  <a16:creationId xmlns:a16="http://schemas.microsoft.com/office/drawing/2014/main" id="{ABA08806-ADA7-4305-86F6-7B7F30270A4A}"/>
                </a:ext>
              </a:extLst>
            </p:cNvPr>
            <p:cNvSpPr/>
            <p:nvPr/>
          </p:nvSpPr>
          <p:spPr>
            <a:xfrm>
              <a:off x="2108832" y="4771445"/>
              <a:ext cx="9653052" cy="1447567"/>
            </a:xfrm>
            <a:prstGeom prst="roundRect">
              <a:avLst>
                <a:gd name="adj" fmla="val 8067"/>
              </a:avLst>
            </a:prstGeom>
            <a:ln>
              <a:solidFill>
                <a:srgbClr val="002E8A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09BF49A-D227-4CC2-9B2E-B6818335F531}"/>
                </a:ext>
              </a:extLst>
            </p:cNvPr>
            <p:cNvSpPr txBox="1"/>
            <p:nvPr/>
          </p:nvSpPr>
          <p:spPr>
            <a:xfrm>
              <a:off x="2298925" y="4844151"/>
              <a:ext cx="9272861" cy="1302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544F40"/>
                </a:buClr>
                <a:buFont typeface="Arial" panose="020B0604020202020204" pitchFamily="34" charset="0"/>
                <a:buChar char="•"/>
                <a:defRPr/>
              </a:pPr>
              <a:r>
                <a:rPr lang="zh-CN" altLang="en-US" sz="20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传统方案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为激素和免疫抑制剂，是对免疫系统疾病的</a:t>
              </a:r>
              <a:r>
                <a:rPr lang="zh-CN" altLang="en-US" sz="20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非特异性对症治疗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，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并非特异性靶向治疗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；且副作用明显，疾病复发率高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4F4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altLang="zh-CN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4F4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现有医保目录中没有治疗</a:t>
              </a:r>
              <a:r>
                <a:rPr 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EGPA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创新药品，</a:t>
              </a:r>
              <a:r>
                <a:rPr lang="zh-CN" altLang="en-US" sz="20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美泊利珠单抗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准入医保目录将</a:t>
              </a:r>
              <a:r>
                <a:rPr lang="zh-CN" altLang="en-US" sz="20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弥补目录短板</a:t>
              </a:r>
              <a:endParaRPr lang="en-US" sz="2000" b="1" dirty="0">
                <a:gradFill>
                  <a:gsLst>
                    <a:gs pos="23000">
                      <a:srgbClr val="E43F1C"/>
                    </a:gs>
                    <a:gs pos="88000">
                      <a:srgbClr val="F9C235"/>
                    </a:gs>
                  </a:gsLst>
                  <a:lin ang="4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B6F067B-D5BC-4A25-AAA2-D8FC2014EEC2}"/>
                </a:ext>
              </a:extLst>
            </p:cNvPr>
            <p:cNvSpPr txBox="1"/>
            <p:nvPr/>
          </p:nvSpPr>
          <p:spPr>
            <a:xfrm>
              <a:off x="433120" y="5073037"/>
              <a:ext cx="136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44F40"/>
                </a:buClr>
                <a:buSzTx/>
                <a:buFontTx/>
                <a:buNone/>
                <a:tabLst/>
                <a:defRPr/>
              </a:pPr>
              <a:endParaRPr kumimoji="0" lang="en-US" altLang="zh-CN" b="1" i="0" u="none" strike="noStrike" kern="0" cap="none" spc="0" normalizeH="0" baseline="3000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02C7892-6575-4C8D-B717-3F55C87E9F3A}"/>
                </a:ext>
              </a:extLst>
            </p:cNvPr>
            <p:cNvGrpSpPr/>
            <p:nvPr/>
          </p:nvGrpSpPr>
          <p:grpSpPr>
            <a:xfrm>
              <a:off x="459304" y="5389105"/>
              <a:ext cx="1593255" cy="507875"/>
              <a:chOff x="593754" y="2479711"/>
              <a:chExt cx="2596756" cy="436013"/>
            </a:xfrm>
          </p:grpSpPr>
          <p:sp>
            <p:nvSpPr>
              <p:cNvPr id="107" name="文本框 153">
                <a:extLst>
                  <a:ext uri="{FF2B5EF4-FFF2-40B4-BE49-F238E27FC236}">
                    <a16:creationId xmlns:a16="http://schemas.microsoft.com/office/drawing/2014/main" id="{D346AB74-0116-4B1C-9AAB-F927027C7194}"/>
                  </a:ext>
                </a:extLst>
              </p:cNvPr>
              <p:cNvSpPr txBox="1"/>
              <p:nvPr/>
            </p:nvSpPr>
            <p:spPr>
              <a:xfrm>
                <a:off x="593754" y="2479711"/>
                <a:ext cx="2555433" cy="26320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zh-CN" alt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梯形 154">
                <a:extLst>
                  <a:ext uri="{FF2B5EF4-FFF2-40B4-BE49-F238E27FC236}">
                    <a16:creationId xmlns:a16="http://schemas.microsoft.com/office/drawing/2014/main" id="{EAC76E51-8AB5-4006-9F2A-B176D6417FD1}"/>
                  </a:ext>
                </a:extLst>
              </p:cNvPr>
              <p:cNvSpPr/>
              <p:nvPr/>
            </p:nvSpPr>
            <p:spPr>
              <a:xfrm>
                <a:off x="633618" y="2612351"/>
                <a:ext cx="2556892" cy="303373"/>
              </a:xfrm>
              <a:prstGeom prst="trapezoid">
                <a:avLst>
                  <a:gd name="adj" fmla="val 93771"/>
                </a:avLst>
              </a:prstGeom>
              <a:gradFill flip="none" rotWithShape="1">
                <a:gsLst>
                  <a:gs pos="0">
                    <a:schemeClr val="bg1">
                      <a:alpha val="28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  <a:ln>
                <a:gradFill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AC22551-4828-495D-946F-DDBA812675C1}"/>
              </a:ext>
            </a:extLst>
          </p:cNvPr>
          <p:cNvGrpSpPr/>
          <p:nvPr/>
        </p:nvGrpSpPr>
        <p:grpSpPr>
          <a:xfrm>
            <a:off x="507173" y="3657024"/>
            <a:ext cx="11203661" cy="1473037"/>
            <a:chOff x="455659" y="1406673"/>
            <a:chExt cx="11308772" cy="1567175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FD4E203-FF27-4780-9E93-020A72CE40F0}"/>
                </a:ext>
              </a:extLst>
            </p:cNvPr>
            <p:cNvSpPr/>
            <p:nvPr/>
          </p:nvSpPr>
          <p:spPr bwMode="auto">
            <a:xfrm>
              <a:off x="2133133" y="1406673"/>
              <a:ext cx="9631298" cy="1178158"/>
            </a:xfrm>
            <a:prstGeom prst="roundRect">
              <a:avLst>
                <a:gd name="adj" fmla="val 7241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no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A2DA257-1479-4D85-BCDF-B8CF72FA28D3}"/>
                </a:ext>
              </a:extLst>
            </p:cNvPr>
            <p:cNvSpPr txBox="1"/>
            <p:nvPr/>
          </p:nvSpPr>
          <p:spPr>
            <a:xfrm>
              <a:off x="2322798" y="1467598"/>
              <a:ext cx="9332116" cy="15062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嗜酸性肉芽肿性多血管炎的临床治疗有国内外权威指南提供</a:t>
              </a:r>
              <a:r>
                <a:rPr lang="zh-CN" altLang="en-US" sz="20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清晰依据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，疾病诊断有</a:t>
              </a:r>
              <a:r>
                <a:rPr lang="zh-CN" altLang="en-US" sz="20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明确的医学判定标准，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本品的</a:t>
              </a:r>
              <a:r>
                <a:rPr lang="zh-CN" altLang="en-US" sz="20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临床滥用风险小</a:t>
              </a:r>
              <a:endParaRPr lang="en-US" altLang="zh-CN" sz="2000" b="1" dirty="0">
                <a:gradFill>
                  <a:gsLst>
                    <a:gs pos="23000">
                      <a:srgbClr val="E43F1C"/>
                    </a:gs>
                    <a:gs pos="88000">
                      <a:srgbClr val="F9C235"/>
                    </a:gs>
                  </a:gsLst>
                  <a:lin ang="4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altLang="zh-CN" sz="300" b="1" dirty="0">
                <a:gradFill>
                  <a:gsLst>
                    <a:gs pos="23000">
                      <a:srgbClr val="E43F1C"/>
                    </a:gs>
                    <a:gs pos="88000">
                      <a:srgbClr val="F9C235"/>
                    </a:gs>
                  </a:gsLst>
                  <a:lin ang="4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本品每月一次，使用便捷，操作简单，在指导下可自行注射，</a:t>
              </a:r>
              <a:r>
                <a:rPr lang="zh-CN" altLang="en-US" sz="20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患者依从性高</a:t>
              </a:r>
              <a:endParaRPr lang="en-US" altLang="zh-CN" sz="2000" b="1" dirty="0">
                <a:gradFill>
                  <a:gsLst>
                    <a:gs pos="23000">
                      <a:srgbClr val="E43F1C"/>
                    </a:gs>
                    <a:gs pos="88000">
                      <a:srgbClr val="F9C235"/>
                    </a:gs>
                  </a:gsLst>
                  <a:lin ang="4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dirty="0">
                <a:gradFill>
                  <a:gsLst>
                    <a:gs pos="23000">
                      <a:srgbClr val="E43F1C"/>
                    </a:gs>
                    <a:gs pos="88000">
                      <a:srgbClr val="F9C235"/>
                    </a:gs>
                  </a:gsLst>
                  <a:lin ang="4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71" name="文本框 153">
              <a:extLst>
                <a:ext uri="{FF2B5EF4-FFF2-40B4-BE49-F238E27FC236}">
                  <a16:creationId xmlns:a16="http://schemas.microsoft.com/office/drawing/2014/main" id="{3989D280-8D68-4EDE-8E81-A0BCCDE9AC2C}"/>
                </a:ext>
              </a:extLst>
            </p:cNvPr>
            <p:cNvSpPr txBox="1"/>
            <p:nvPr/>
          </p:nvSpPr>
          <p:spPr>
            <a:xfrm>
              <a:off x="455659" y="1907269"/>
              <a:ext cx="1509110" cy="26195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65931A-5C7E-4DE7-B240-DA4D4422C3A9}"/>
              </a:ext>
            </a:extLst>
          </p:cNvPr>
          <p:cNvGrpSpPr/>
          <p:nvPr/>
        </p:nvGrpSpPr>
        <p:grpSpPr>
          <a:xfrm>
            <a:off x="450618" y="5007882"/>
            <a:ext cx="11260216" cy="1038171"/>
            <a:chOff x="398575" y="2964584"/>
            <a:chExt cx="11365857" cy="1412273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D1F1C4C-42F1-45A6-B00C-572C7BF1F1BC}"/>
                </a:ext>
              </a:extLst>
            </p:cNvPr>
            <p:cNvGrpSpPr/>
            <p:nvPr/>
          </p:nvGrpSpPr>
          <p:grpSpPr>
            <a:xfrm>
              <a:off x="455659" y="2964584"/>
              <a:ext cx="11308773" cy="1412273"/>
              <a:chOff x="-963076" y="1456354"/>
              <a:chExt cx="8418917" cy="1411896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CF000ED7-D270-489C-BB0F-814DFA3C0D21}"/>
                  </a:ext>
                </a:extLst>
              </p:cNvPr>
              <p:cNvSpPr/>
              <p:nvPr/>
            </p:nvSpPr>
            <p:spPr bwMode="auto">
              <a:xfrm>
                <a:off x="285736" y="1456354"/>
                <a:ext cx="7170105" cy="1411896"/>
              </a:xfrm>
              <a:prstGeom prst="roundRect">
                <a:avLst>
                  <a:gd name="adj" fmla="val 4347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ABF2EB6-C8EC-477A-A3FB-60117421F58B}"/>
                  </a:ext>
                </a:extLst>
              </p:cNvPr>
              <p:cNvSpPr txBox="1"/>
              <p:nvPr/>
            </p:nvSpPr>
            <p:spPr>
              <a:xfrm>
                <a:off x="-963076" y="1863238"/>
                <a:ext cx="1017391" cy="276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44F40"/>
                  </a:buClr>
                  <a:buSzTx/>
                  <a:buFontTx/>
                  <a:buNone/>
                  <a:tabLst/>
                  <a:defRPr/>
                </a:pPr>
                <a:endParaRPr kumimoji="0" lang="en-US" altLang="zh-CN" b="1" i="0" u="none" strike="noStrike" kern="0" cap="none" spc="0" normalizeH="0" baseline="30000" noProof="0" dirty="0">
                  <a:ln>
                    <a:noFill/>
                  </a:ln>
                  <a:solidFill>
                    <a:srgbClr val="F366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83" name="文本框 1">
              <a:extLst>
                <a:ext uri="{FF2B5EF4-FFF2-40B4-BE49-F238E27FC236}">
                  <a16:creationId xmlns:a16="http://schemas.microsoft.com/office/drawing/2014/main" id="{4159C990-67AD-48A8-9688-E3B4049B6992}"/>
                </a:ext>
              </a:extLst>
            </p:cNvPr>
            <p:cNvSpPr txBox="1"/>
            <p:nvPr/>
          </p:nvSpPr>
          <p:spPr>
            <a:xfrm>
              <a:off x="2322801" y="3208289"/>
              <a:ext cx="9090360" cy="837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544F40"/>
                </a:buClr>
                <a:defRPr/>
              </a:pP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罕见病患者应得到</a:t>
              </a:r>
              <a:r>
                <a:rPr lang="zh-CN" altLang="en-US" sz="20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公平的用药保障</a:t>
              </a:r>
              <a:r>
                <a:rPr lang="zh-CN" altLang="en-US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，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为实现我国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《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健康中国 2030</a:t>
              </a:r>
              <a:r>
                <a:rPr lang="en-US" altLang="zh-CN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》</a:t>
              </a:r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规划，应完善罕见病药品保障，做到“一个都不能少”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969BB1E-2DB7-4930-AEC0-16B69602FF9A}"/>
                </a:ext>
              </a:extLst>
            </p:cNvPr>
            <p:cNvGrpSpPr/>
            <p:nvPr/>
          </p:nvGrpSpPr>
          <p:grpSpPr>
            <a:xfrm>
              <a:off x="398575" y="3544359"/>
              <a:ext cx="1684676" cy="575778"/>
              <a:chOff x="444752" y="2447864"/>
              <a:chExt cx="2745758" cy="467860"/>
            </a:xfrm>
          </p:grpSpPr>
          <p:sp>
            <p:nvSpPr>
              <p:cNvPr id="81" name="文本框 153">
                <a:extLst>
                  <a:ext uri="{FF2B5EF4-FFF2-40B4-BE49-F238E27FC236}">
                    <a16:creationId xmlns:a16="http://schemas.microsoft.com/office/drawing/2014/main" id="{2769AD60-3AC9-4D61-8345-98CF24C52373}"/>
                  </a:ext>
                </a:extLst>
              </p:cNvPr>
              <p:cNvSpPr txBox="1"/>
              <p:nvPr/>
            </p:nvSpPr>
            <p:spPr>
              <a:xfrm>
                <a:off x="444752" y="2447864"/>
                <a:ext cx="2556892" cy="27216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" name="梯形 154">
                <a:extLst>
                  <a:ext uri="{FF2B5EF4-FFF2-40B4-BE49-F238E27FC236}">
                    <a16:creationId xmlns:a16="http://schemas.microsoft.com/office/drawing/2014/main" id="{AA26251F-5019-4E15-B60D-6FD98F276512}"/>
                  </a:ext>
                </a:extLst>
              </p:cNvPr>
              <p:cNvSpPr/>
              <p:nvPr/>
            </p:nvSpPr>
            <p:spPr>
              <a:xfrm>
                <a:off x="633618" y="2612351"/>
                <a:ext cx="2556892" cy="303373"/>
              </a:xfrm>
              <a:prstGeom prst="trapezoid">
                <a:avLst>
                  <a:gd name="adj" fmla="val 93771"/>
                </a:avLst>
              </a:prstGeom>
              <a:gradFill flip="none" rotWithShape="1">
                <a:gsLst>
                  <a:gs pos="0">
                    <a:schemeClr val="bg1">
                      <a:alpha val="28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  <a:tileRect/>
              </a:gradFill>
              <a:ln>
                <a:gradFill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tIns="137160" rIns="137160" bIns="13716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E543D65-FE46-481B-8482-F0DE5F5369CC}"/>
              </a:ext>
            </a:extLst>
          </p:cNvPr>
          <p:cNvCxnSpPr/>
          <p:nvPr/>
        </p:nvCxnSpPr>
        <p:spPr>
          <a:xfrm>
            <a:off x="760691" y="992105"/>
            <a:ext cx="105013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88B2B28-EC69-4963-B413-AF38366B1012}"/>
              </a:ext>
            </a:extLst>
          </p:cNvPr>
          <p:cNvSpPr/>
          <p:nvPr/>
        </p:nvSpPr>
        <p:spPr>
          <a:xfrm>
            <a:off x="589665" y="2461261"/>
            <a:ext cx="1549827" cy="921353"/>
          </a:xfrm>
          <a:prstGeom prst="rect">
            <a:avLst/>
          </a:prstGeom>
          <a:solidFill>
            <a:srgbClr val="0070C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弥补医保目录短板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0683663-452A-4960-B87A-1F0463699EF0}"/>
              </a:ext>
            </a:extLst>
          </p:cNvPr>
          <p:cNvSpPr/>
          <p:nvPr/>
        </p:nvSpPr>
        <p:spPr>
          <a:xfrm>
            <a:off x="563605" y="3721565"/>
            <a:ext cx="1549827" cy="921353"/>
          </a:xfrm>
          <a:prstGeom prst="rect">
            <a:avLst/>
          </a:prstGeom>
          <a:solidFill>
            <a:srgbClr val="002E8A"/>
          </a:solidFill>
          <a:ln w="6350">
            <a:solidFill>
              <a:srgbClr val="002E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易于临床管理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BE9FAF5-0D20-47E6-988F-259486B82F71}"/>
              </a:ext>
            </a:extLst>
          </p:cNvPr>
          <p:cNvSpPr/>
          <p:nvPr/>
        </p:nvSpPr>
        <p:spPr>
          <a:xfrm>
            <a:off x="589665" y="5062518"/>
            <a:ext cx="1549827" cy="896342"/>
          </a:xfrm>
          <a:prstGeom prst="rect">
            <a:avLst/>
          </a:prstGeom>
          <a:solidFill>
            <a:srgbClr val="001642"/>
          </a:solidFill>
          <a:ln w="6350">
            <a:solidFill>
              <a:srgbClr val="002E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公平性与社会责任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E251555-BDC8-4FA5-85A1-1339D46FEB55}"/>
              </a:ext>
            </a:extLst>
          </p:cNvPr>
          <p:cNvGrpSpPr/>
          <p:nvPr/>
        </p:nvGrpSpPr>
        <p:grpSpPr>
          <a:xfrm>
            <a:off x="4003785" y="55252"/>
            <a:ext cx="3715859" cy="400110"/>
            <a:chOff x="-533311" y="97517"/>
            <a:chExt cx="3715859" cy="400110"/>
          </a:xfrm>
        </p:grpSpPr>
        <p:sp>
          <p:nvSpPr>
            <p:cNvPr id="41" name="文本框 13">
              <a:extLst>
                <a:ext uri="{FF2B5EF4-FFF2-40B4-BE49-F238E27FC236}">
                  <a16:creationId xmlns:a16="http://schemas.microsoft.com/office/drawing/2014/main" id="{1640F92C-EC0A-475B-B4B6-A06F5D8DF7BA}"/>
                </a:ext>
              </a:extLst>
            </p:cNvPr>
            <p:cNvSpPr txBox="1"/>
            <p:nvPr/>
          </p:nvSpPr>
          <p:spPr>
            <a:xfrm>
              <a:off x="581699" y="97517"/>
              <a:ext cx="1603003" cy="4001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00" b="1" i="0" u="none" strike="noStrike" kern="1200" cap="none" spc="300" normalizeH="0" baseline="0" noProof="0" dirty="0">
                  <a:ln w="349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05</a:t>
              </a:r>
              <a:r>
                <a:rPr kumimoji="0" lang="zh-CN" altLang="en-US" sz="2600" b="1" i="0" u="none" strike="noStrike" kern="1200" cap="none" spc="300" normalizeH="0" baseline="0" noProof="0" dirty="0">
                  <a:ln w="349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公平性</a:t>
              </a:r>
            </a:p>
          </p:txBody>
        </p:sp>
        <p:cxnSp>
          <p:nvCxnSpPr>
            <p:cNvPr id="44" name="直接连接符 18">
              <a:extLst>
                <a:ext uri="{FF2B5EF4-FFF2-40B4-BE49-F238E27FC236}">
                  <a16:creationId xmlns:a16="http://schemas.microsoft.com/office/drawing/2014/main" id="{50AB8BC0-5B8D-498F-A6D2-E1F676ABB5D4}"/>
                </a:ext>
              </a:extLst>
            </p:cNvPr>
            <p:cNvCxnSpPr>
              <a:cxnSpLocks/>
            </p:cNvCxnSpPr>
            <p:nvPr/>
          </p:nvCxnSpPr>
          <p:spPr>
            <a:xfrm>
              <a:off x="2777468" y="223358"/>
              <a:ext cx="405080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19">
              <a:extLst>
                <a:ext uri="{FF2B5EF4-FFF2-40B4-BE49-F238E27FC236}">
                  <a16:creationId xmlns:a16="http://schemas.microsoft.com/office/drawing/2014/main" id="{5533B674-1D06-481A-9422-0CE2A464E08F}"/>
                </a:ext>
              </a:extLst>
            </p:cNvPr>
            <p:cNvCxnSpPr>
              <a:cxnSpLocks/>
            </p:cNvCxnSpPr>
            <p:nvPr/>
          </p:nvCxnSpPr>
          <p:spPr>
            <a:xfrm>
              <a:off x="-533311" y="233892"/>
              <a:ext cx="444546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991FF711-7877-4728-998B-3F644E0EC706}"/>
              </a:ext>
            </a:extLst>
          </p:cNvPr>
          <p:cNvSpPr txBox="1"/>
          <p:nvPr/>
        </p:nvSpPr>
        <p:spPr>
          <a:xfrm>
            <a:off x="132086" y="6451101"/>
            <a:ext cx="6094602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tabLst/>
              <a:defRPr/>
            </a:pPr>
            <a:r>
              <a:rPr lang="zh-CN" altLang="en-US" sz="800" b="1" dirty="0">
                <a:solidFill>
                  <a:srgbClr val="212121"/>
                </a:solidFill>
                <a:latin typeface="BlinkMacSystemFont"/>
              </a:rPr>
              <a:t>参考文献：</a:t>
            </a:r>
            <a:endParaRPr lang="en-US" altLang="zh-CN" sz="800" b="1" dirty="0">
              <a:solidFill>
                <a:srgbClr val="212121"/>
              </a:solidFill>
              <a:latin typeface="BlinkMacSystemFont"/>
            </a:endParaRPr>
          </a:p>
          <a:p>
            <a:pPr indent="-228600">
              <a:spcBef>
                <a:spcPts val="100"/>
              </a:spcBef>
              <a:buFontTx/>
              <a:buAutoNum type="arabicPeriod"/>
              <a:tabLst/>
              <a:defRPr/>
            </a:pPr>
            <a:r>
              <a:rPr lang="zh-CN" altLang="en-US" sz="800" dirty="0">
                <a:solidFill>
                  <a:srgbClr val="212121"/>
                </a:solidFill>
                <a:latin typeface="BlinkMacSystemFont"/>
              </a:rPr>
              <a:t>嗜酸性肉芽肿性多血管炎诊治规范多学科专家共识</a:t>
            </a:r>
            <a:r>
              <a:rPr lang="en-US" altLang="zh-CN" sz="800" dirty="0">
                <a:solidFill>
                  <a:srgbClr val="212121"/>
                </a:solidFill>
                <a:latin typeface="BlinkMacSystemFont"/>
              </a:rPr>
              <a:t>.2018,41(7):514-521.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A611F9-275C-4CBA-B095-5D0F7FD569B0}"/>
              </a:ext>
            </a:extLst>
          </p:cNvPr>
          <p:cNvSpPr txBox="1"/>
          <p:nvPr/>
        </p:nvSpPr>
        <p:spPr>
          <a:xfrm>
            <a:off x="11710834" y="6458530"/>
            <a:ext cx="352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8</a:t>
            </a:r>
          </a:p>
        </p:txBody>
      </p:sp>
      <p:sp>
        <p:nvSpPr>
          <p:cNvPr id="43" name="文本框 14">
            <a:extLst>
              <a:ext uri="{FF2B5EF4-FFF2-40B4-BE49-F238E27FC236}">
                <a16:creationId xmlns:a16="http://schemas.microsoft.com/office/drawing/2014/main" id="{24A07135-1235-49C2-9FF1-46850A8814F3}"/>
              </a:ext>
            </a:extLst>
          </p:cNvPr>
          <p:cNvSpPr txBox="1"/>
          <p:nvPr/>
        </p:nvSpPr>
        <p:spPr>
          <a:xfrm>
            <a:off x="4128091" y="49104"/>
            <a:ext cx="3591553" cy="4001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600" b="1" spc="300" dirty="0">
                <a:gradFill flip="none" rotWithShape="1">
                  <a:gsLst>
                    <a:gs pos="0">
                      <a:srgbClr val="F9C235"/>
                    </a:gs>
                    <a:gs pos="65000">
                      <a:srgbClr val="E43F1C"/>
                    </a:gs>
                  </a:gsLst>
                  <a:lin ang="135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rPr>
              <a:t>05</a:t>
            </a:r>
            <a:r>
              <a:rPr lang="zh-CN" altLang="en-US" sz="2600" b="1" spc="300" dirty="0">
                <a:gradFill flip="none" rotWithShape="1">
                  <a:gsLst>
                    <a:gs pos="0">
                      <a:srgbClr val="F9C235"/>
                    </a:gs>
                    <a:gs pos="65000">
                      <a:srgbClr val="E43F1C"/>
                    </a:gs>
                  </a:gsLst>
                  <a:lin ang="135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rPr>
              <a:t>公平性</a:t>
            </a:r>
          </a:p>
        </p:txBody>
      </p:sp>
    </p:spTree>
    <p:extLst>
      <p:ext uri="{BB962C8B-B14F-4D97-AF65-F5344CB8AC3E}">
        <p14:creationId xmlns:p14="http://schemas.microsoft.com/office/powerpoint/2010/main" val="161964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>
            <a:extLst>
              <a:ext uri="{FF2B5EF4-FFF2-40B4-BE49-F238E27FC236}">
                <a16:creationId xmlns:a16="http://schemas.microsoft.com/office/drawing/2014/main" id="{25AD3854-461A-4AE6-9E01-09A4EB26DA1B}"/>
              </a:ext>
            </a:extLst>
          </p:cNvPr>
          <p:cNvGrpSpPr/>
          <p:nvPr/>
        </p:nvGrpSpPr>
        <p:grpSpPr>
          <a:xfrm>
            <a:off x="2709477" y="1759185"/>
            <a:ext cx="9084695" cy="1394473"/>
            <a:chOff x="495490" y="1418954"/>
            <a:chExt cx="5649786" cy="532102"/>
          </a:xfrm>
        </p:grpSpPr>
        <p:sp>
          <p:nvSpPr>
            <p:cNvPr id="4" name="矩形: 圆顶角 150">
              <a:extLst>
                <a:ext uri="{FF2B5EF4-FFF2-40B4-BE49-F238E27FC236}">
                  <a16:creationId xmlns:a16="http://schemas.microsoft.com/office/drawing/2014/main" id="{796FDBB3-F3CE-4D89-8A2D-85DF36BB9818}"/>
                </a:ext>
              </a:extLst>
            </p:cNvPr>
            <p:cNvSpPr/>
            <p:nvPr/>
          </p:nvSpPr>
          <p:spPr>
            <a:xfrm>
              <a:off x="495490" y="1418954"/>
              <a:ext cx="5649786" cy="532102"/>
            </a:xfrm>
            <a:prstGeom prst="round2DiagRect">
              <a:avLst/>
            </a:prstGeom>
            <a:solidFill>
              <a:srgbClr val="EB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151">
              <a:extLst>
                <a:ext uri="{FF2B5EF4-FFF2-40B4-BE49-F238E27FC236}">
                  <a16:creationId xmlns:a16="http://schemas.microsoft.com/office/drawing/2014/main" id="{D498956A-F77C-44A9-AF7A-28EC0782B9B9}"/>
                </a:ext>
              </a:extLst>
            </p:cNvPr>
            <p:cNvSpPr txBox="1"/>
            <p:nvPr/>
          </p:nvSpPr>
          <p:spPr>
            <a:xfrm>
              <a:off x="608958" y="1481695"/>
              <a:ext cx="5536318" cy="37581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嗜酸性肉芽肿性多血管炎（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EGPA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）全球发病率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0-4.2/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百万，患病率约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2-35/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百万，在欧美日澳等多国被认定为</a:t>
              </a:r>
              <a:r>
                <a:rPr lang="zh-CN" altLang="en-US" sz="16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罕见病</a:t>
              </a:r>
              <a:endParaRPr lang="en-US" altLang="zh-CN" b="1" dirty="0">
                <a:gradFill>
                  <a:gsLst>
                    <a:gs pos="23000">
                      <a:srgbClr val="E43F1C"/>
                    </a:gs>
                    <a:gs pos="88000">
                      <a:srgbClr val="F9C235"/>
                    </a:gs>
                  </a:gsLst>
                  <a:lin ang="4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预估在中国确诊患者约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3000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余人。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EGPA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发病高峰年龄为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30-40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岁</a:t>
              </a:r>
              <a:r>
                <a:rPr lang="zh-CN" altLang="en-US" sz="16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青壮年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，多为家庭支柱</a:t>
              </a:r>
            </a:p>
          </p:txBody>
        </p:sp>
      </p:grpSp>
      <p:grpSp>
        <p:nvGrpSpPr>
          <p:cNvPr id="29" name="组合 8">
            <a:extLst>
              <a:ext uri="{FF2B5EF4-FFF2-40B4-BE49-F238E27FC236}">
                <a16:creationId xmlns:a16="http://schemas.microsoft.com/office/drawing/2014/main" id="{E243B884-4F98-4799-8A09-9F9F79F4FB1D}"/>
              </a:ext>
            </a:extLst>
          </p:cNvPr>
          <p:cNvGrpSpPr/>
          <p:nvPr/>
        </p:nvGrpSpPr>
        <p:grpSpPr>
          <a:xfrm>
            <a:off x="2709477" y="5077665"/>
            <a:ext cx="9084695" cy="1395706"/>
            <a:chOff x="495489" y="1379582"/>
            <a:chExt cx="5629631" cy="607313"/>
          </a:xfrm>
          <a:solidFill>
            <a:srgbClr val="E4431E"/>
          </a:solidFill>
        </p:grpSpPr>
        <p:sp>
          <p:nvSpPr>
            <p:cNvPr id="30" name="矩形: 圆顶角 150">
              <a:extLst>
                <a:ext uri="{FF2B5EF4-FFF2-40B4-BE49-F238E27FC236}">
                  <a16:creationId xmlns:a16="http://schemas.microsoft.com/office/drawing/2014/main" id="{4A491FC7-9D58-4237-9AEA-3FDDB1C201DC}"/>
                </a:ext>
              </a:extLst>
            </p:cNvPr>
            <p:cNvSpPr/>
            <p:nvPr/>
          </p:nvSpPr>
          <p:spPr>
            <a:xfrm>
              <a:off x="495489" y="1379582"/>
              <a:ext cx="5629631" cy="607313"/>
            </a:xfrm>
            <a:prstGeom prst="round2DiagRect">
              <a:avLst/>
            </a:prstGeom>
            <a:solidFill>
              <a:srgbClr val="EB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151">
              <a:extLst>
                <a:ext uri="{FF2B5EF4-FFF2-40B4-BE49-F238E27FC236}">
                  <a16:creationId xmlns:a16="http://schemas.microsoft.com/office/drawing/2014/main" id="{7FA74BD0-EEFD-4B01-B8D5-AFA0921B2CA5}"/>
                </a:ext>
              </a:extLst>
            </p:cNvPr>
            <p:cNvSpPr txBox="1"/>
            <p:nvPr/>
          </p:nvSpPr>
          <p:spPr>
            <a:xfrm>
              <a:off x="588802" y="1476459"/>
              <a:ext cx="5240049" cy="4285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CN" altLang="en-US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本品是全球包括中国</a:t>
              </a:r>
              <a:r>
                <a:rPr lang="zh-CN" altLang="en-US" sz="16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首个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且</a:t>
              </a:r>
              <a:r>
                <a:rPr lang="zh-CN" altLang="en-US" sz="16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唯一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获批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EGPA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适应症的靶向生物制剂</a:t>
              </a:r>
              <a:endPara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zh-CN" altLang="en-US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与传统方案相比，本品显著减少</a:t>
              </a:r>
              <a:r>
                <a:rPr lang="en-US" altLang="zh-CN" sz="16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50%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年复发率，使</a:t>
              </a:r>
              <a:r>
                <a:rPr lang="en-US" altLang="zh-CN" sz="16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59%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患者激素降至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7.5mg/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天，</a:t>
              </a:r>
              <a:r>
                <a:rPr lang="en-US" altLang="zh-CN" sz="16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18%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患者停用激素，帮助</a:t>
              </a:r>
              <a:r>
                <a:rPr lang="en-US" altLang="zh-CN" sz="16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79%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患者获得缓解，</a:t>
              </a:r>
              <a:r>
                <a:rPr lang="zh-CN" altLang="en-US" sz="16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安全性良好</a:t>
              </a:r>
              <a:endParaRPr lang="zh-CN" altLang="en-US" sz="1600" b="1" dirty="0">
                <a:gradFill>
                  <a:gsLst>
                    <a:gs pos="23000">
                      <a:srgbClr val="E43F1C"/>
                    </a:gs>
                    <a:gs pos="88000">
                      <a:srgbClr val="F9C235"/>
                    </a:gs>
                  </a:gsLst>
                  <a:lin ang="4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4801568-7679-488D-AF0A-B8A442E89B3E}"/>
              </a:ext>
            </a:extLst>
          </p:cNvPr>
          <p:cNvGrpSpPr/>
          <p:nvPr/>
        </p:nvGrpSpPr>
        <p:grpSpPr>
          <a:xfrm>
            <a:off x="2709477" y="3395089"/>
            <a:ext cx="9084695" cy="1394472"/>
            <a:chOff x="3289301" y="2750552"/>
            <a:chExt cx="8449448" cy="1394472"/>
          </a:xfrm>
        </p:grpSpPr>
        <p:sp>
          <p:nvSpPr>
            <p:cNvPr id="27" name="矩形: 圆顶角 150">
              <a:extLst>
                <a:ext uri="{FF2B5EF4-FFF2-40B4-BE49-F238E27FC236}">
                  <a16:creationId xmlns:a16="http://schemas.microsoft.com/office/drawing/2014/main" id="{D3B6D48E-D35E-45DC-A12E-8F50E33C8EF5}"/>
                </a:ext>
              </a:extLst>
            </p:cNvPr>
            <p:cNvSpPr/>
            <p:nvPr/>
          </p:nvSpPr>
          <p:spPr>
            <a:xfrm>
              <a:off x="3289301" y="2750552"/>
              <a:ext cx="8449448" cy="1394472"/>
            </a:xfrm>
            <a:prstGeom prst="round2DiagRect">
              <a:avLst>
                <a:gd name="adj1" fmla="val 20917"/>
                <a:gd name="adj2" fmla="val 0"/>
              </a:avLst>
            </a:prstGeom>
            <a:solidFill>
              <a:srgbClr val="EB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885A8F-A230-46BF-8EB0-11C7808C5BCA}"/>
                </a:ext>
              </a:extLst>
            </p:cNvPr>
            <p:cNvSpPr txBox="1"/>
            <p:nvPr/>
          </p:nvSpPr>
          <p:spPr>
            <a:xfrm>
              <a:off x="3444201" y="2941827"/>
              <a:ext cx="8294548" cy="9925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传统方案为激素和免疫抑制剂，是对免疫系统疾病的非特异性对症治疗，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并非特异性靶向治疗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；</a:t>
              </a:r>
              <a:r>
                <a:rPr lang="zh-CN" altLang="en-US" sz="16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副作用明显，疾病复发率高</a:t>
              </a:r>
              <a:endParaRPr lang="en-US" altLang="zh-CN" b="1" dirty="0">
                <a:gradFill>
                  <a:gsLst>
                    <a:gs pos="23000">
                      <a:srgbClr val="E43F1C"/>
                    </a:gs>
                    <a:gs pos="88000">
                      <a:srgbClr val="F9C235"/>
                    </a:gs>
                  </a:gsLst>
                  <a:lin ang="4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zh-CN" altLang="en-US" sz="105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现有医保目录中没有治疗</a:t>
              </a:r>
              <a:r>
                <a:rPr lang="en-US" altLang="zh-CN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EGPA</a:t>
              </a:r>
              <a:r>
                <a:rPr lang="zh-CN" altLang="en-US" sz="16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创新药品，美泊利珠单抗准入医保目录将</a:t>
              </a:r>
              <a:r>
                <a:rPr lang="zh-CN" altLang="en-US" sz="1600" b="1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弥补目录短板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06DD9C-A519-44DC-9140-DBB73430F64F}"/>
              </a:ext>
            </a:extLst>
          </p:cNvPr>
          <p:cNvGrpSpPr/>
          <p:nvPr/>
        </p:nvGrpSpPr>
        <p:grpSpPr>
          <a:xfrm>
            <a:off x="564841" y="2296172"/>
            <a:ext cx="2092496" cy="3838815"/>
            <a:chOff x="762799" y="1617648"/>
            <a:chExt cx="2092496" cy="383881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27077B-6077-4ED6-BB8B-E3559ED71299}"/>
                </a:ext>
              </a:extLst>
            </p:cNvPr>
            <p:cNvSpPr/>
            <p:nvPr/>
          </p:nvSpPr>
          <p:spPr>
            <a:xfrm>
              <a:off x="913299" y="1617648"/>
              <a:ext cx="189577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EGPA</a:t>
              </a:r>
              <a:r>
                <a:rPr lang="zh-CN" altLang="en-US" sz="2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是罕见病</a:t>
              </a:r>
              <a:endParaRPr lang="en-US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57FAE0F-86EA-4E50-B838-DF4C67D94300}"/>
                </a:ext>
              </a:extLst>
            </p:cNvPr>
            <p:cNvSpPr/>
            <p:nvPr/>
          </p:nvSpPr>
          <p:spPr>
            <a:xfrm>
              <a:off x="762799" y="3129252"/>
              <a:ext cx="209249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000" b="1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EGPA</a:t>
              </a:r>
              <a:r>
                <a:rPr lang="zh-CN" altLang="en-US" sz="2000" b="1" cap="none" spc="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未满足需求明显</a:t>
              </a:r>
              <a:endParaRPr lang="en-US" sz="2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E103BBD-FA09-4926-9DC5-1B2DEAB8D749}"/>
                </a:ext>
              </a:extLst>
            </p:cNvPr>
            <p:cNvSpPr/>
            <p:nvPr/>
          </p:nvSpPr>
          <p:spPr>
            <a:xfrm>
              <a:off x="907055" y="4440800"/>
              <a:ext cx="190826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2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美泊利珠单抗临床获益显著，安全性良好</a:t>
              </a:r>
              <a:endParaRPr lang="en-US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9089C36-21BB-48A9-AD7E-BB013944C318}"/>
              </a:ext>
            </a:extLst>
          </p:cNvPr>
          <p:cNvSpPr/>
          <p:nvPr/>
        </p:nvSpPr>
        <p:spPr>
          <a:xfrm>
            <a:off x="243570" y="509748"/>
            <a:ext cx="11704859" cy="896342"/>
          </a:xfrm>
          <a:prstGeom prst="rect">
            <a:avLst/>
          </a:prstGeom>
          <a:solidFill>
            <a:srgbClr val="002060"/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谢谢各位专家的关注，请给予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EGPA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罕见病患者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得到</a:t>
            </a:r>
            <a:r>
              <a:rPr lang="zh-CN" altLang="en-US" sz="2400" b="1" dirty="0">
                <a:gradFill>
                  <a:gsLst>
                    <a:gs pos="23000">
                      <a:srgbClr val="E43F1C"/>
                    </a:gs>
                    <a:gs pos="88000">
                      <a:srgbClr val="F9C235"/>
                    </a:gs>
                  </a:gsLst>
                  <a:lin ang="4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美泊利珠单抗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医保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治疗的机会！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719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6000" y="466526"/>
            <a:ext cx="10337799" cy="587216"/>
          </a:xfrm>
        </p:spPr>
        <p:txBody>
          <a:bodyPr/>
          <a:lstStyle/>
          <a:p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</a:p>
        </p:txBody>
      </p:sp>
      <p:grpSp>
        <p:nvGrpSpPr>
          <p:cNvPr id="19" name="组合 8">
            <a:extLst>
              <a:ext uri="{FF2B5EF4-FFF2-40B4-BE49-F238E27FC236}">
                <a16:creationId xmlns:a16="http://schemas.microsoft.com/office/drawing/2014/main" id="{4C5C7398-1E47-480C-AFA9-00365A2FC48C}"/>
              </a:ext>
            </a:extLst>
          </p:cNvPr>
          <p:cNvGrpSpPr/>
          <p:nvPr/>
        </p:nvGrpSpPr>
        <p:grpSpPr>
          <a:xfrm>
            <a:off x="1075473" y="1435442"/>
            <a:ext cx="7129676" cy="767224"/>
            <a:chOff x="2277162" y="1957773"/>
            <a:chExt cx="7129676" cy="767224"/>
          </a:xfrm>
        </p:grpSpPr>
        <p:sp>
          <p:nvSpPr>
            <p:cNvPr id="20" name="矩形: 圆角 32">
              <a:extLst>
                <a:ext uri="{FF2B5EF4-FFF2-40B4-BE49-F238E27FC236}">
                  <a16:creationId xmlns:a16="http://schemas.microsoft.com/office/drawing/2014/main" id="{5644057C-173F-405C-8B13-37E4926472ED}"/>
                </a:ext>
              </a:extLst>
            </p:cNvPr>
            <p:cNvSpPr/>
            <p:nvPr/>
          </p:nvSpPr>
          <p:spPr>
            <a:xfrm>
              <a:off x="2364386" y="2044995"/>
              <a:ext cx="4479346" cy="614445"/>
            </a:xfrm>
            <a:prstGeom prst="roundRect">
              <a:avLst>
                <a:gd name="adj" fmla="val 50000"/>
              </a:avLst>
            </a:prstGeom>
            <a:solidFill>
              <a:srgbClr val="75C1FF">
                <a:alpha val="10000"/>
              </a:srgbClr>
            </a:solidFill>
            <a:ln w="12700" cap="flat" cmpd="sng" algn="ctr">
              <a:solidFill>
                <a:srgbClr val="EBF6FF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文本框 33">
              <a:extLst>
                <a:ext uri="{FF2B5EF4-FFF2-40B4-BE49-F238E27FC236}">
                  <a16:creationId xmlns:a16="http://schemas.microsoft.com/office/drawing/2014/main" id="{C1A9A750-8885-47B2-8567-708DDB85075D}"/>
                </a:ext>
              </a:extLst>
            </p:cNvPr>
            <p:cNvSpPr txBox="1"/>
            <p:nvPr/>
          </p:nvSpPr>
          <p:spPr>
            <a:xfrm>
              <a:off x="3198974" y="2110553"/>
              <a:ext cx="62078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药品基本信息及疾病介绍</a:t>
              </a:r>
            </a:p>
          </p:txBody>
        </p:sp>
        <p:sp>
          <p:nvSpPr>
            <p:cNvPr id="25" name="矩形: 圆角 34">
              <a:extLst>
                <a:ext uri="{FF2B5EF4-FFF2-40B4-BE49-F238E27FC236}">
                  <a16:creationId xmlns:a16="http://schemas.microsoft.com/office/drawing/2014/main" id="{F91E01CE-77D7-469F-9FAB-0B5A7DD80331}"/>
                </a:ext>
              </a:extLst>
            </p:cNvPr>
            <p:cNvSpPr/>
            <p:nvPr/>
          </p:nvSpPr>
          <p:spPr>
            <a:xfrm>
              <a:off x="2277162" y="1957773"/>
              <a:ext cx="767224" cy="7672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kumimoji="0" lang="zh-CN" altLang="en-US" sz="18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DBAF63-CB17-4D2F-B448-A994EEB00547}"/>
              </a:ext>
            </a:extLst>
          </p:cNvPr>
          <p:cNvGrpSpPr/>
          <p:nvPr/>
        </p:nvGrpSpPr>
        <p:grpSpPr>
          <a:xfrm>
            <a:off x="6288595" y="1435442"/>
            <a:ext cx="7129676" cy="767224"/>
            <a:chOff x="2290098" y="2394242"/>
            <a:chExt cx="7129676" cy="767224"/>
          </a:xfrm>
        </p:grpSpPr>
        <p:sp>
          <p:nvSpPr>
            <p:cNvPr id="28" name="矩形: 圆角 74">
              <a:extLst>
                <a:ext uri="{FF2B5EF4-FFF2-40B4-BE49-F238E27FC236}">
                  <a16:creationId xmlns:a16="http://schemas.microsoft.com/office/drawing/2014/main" id="{ED68F112-5568-4C21-92AB-194F4B7D0A06}"/>
                </a:ext>
              </a:extLst>
            </p:cNvPr>
            <p:cNvSpPr/>
            <p:nvPr/>
          </p:nvSpPr>
          <p:spPr>
            <a:xfrm>
              <a:off x="2377322" y="2481465"/>
              <a:ext cx="3695027" cy="592778"/>
            </a:xfrm>
            <a:prstGeom prst="roundRect">
              <a:avLst>
                <a:gd name="adj" fmla="val 50000"/>
              </a:avLst>
            </a:prstGeom>
            <a:solidFill>
              <a:srgbClr val="75C1FF"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文本框 75">
              <a:extLst>
                <a:ext uri="{FF2B5EF4-FFF2-40B4-BE49-F238E27FC236}">
                  <a16:creationId xmlns:a16="http://schemas.microsoft.com/office/drawing/2014/main" id="{F80A0353-2C14-4736-8F33-577FEF4330AA}"/>
                </a:ext>
              </a:extLst>
            </p:cNvPr>
            <p:cNvSpPr txBox="1"/>
            <p:nvPr/>
          </p:nvSpPr>
          <p:spPr>
            <a:xfrm>
              <a:off x="3211910" y="2547022"/>
              <a:ext cx="62078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0" normalizeH="0" baseline="0">
                  <a:ln>
                    <a:noFill/>
                  </a:ln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sym typeface="微软雅黑" panose="020B0503020204020204" pitchFamily="34" charset="-122"/>
                </a:rPr>
                <a:t>安全性</a:t>
              </a:r>
            </a:p>
          </p:txBody>
        </p:sp>
        <p:sp>
          <p:nvSpPr>
            <p:cNvPr id="30" name="矩形: 圆角 77">
              <a:extLst>
                <a:ext uri="{FF2B5EF4-FFF2-40B4-BE49-F238E27FC236}">
                  <a16:creationId xmlns:a16="http://schemas.microsoft.com/office/drawing/2014/main" id="{5403534A-6307-4334-9151-72335DF3C541}"/>
                </a:ext>
              </a:extLst>
            </p:cNvPr>
            <p:cNvSpPr/>
            <p:nvPr/>
          </p:nvSpPr>
          <p:spPr>
            <a:xfrm>
              <a:off x="2290098" y="2394242"/>
              <a:ext cx="767224" cy="7672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8D0A1E-6B4B-4D9B-87B9-2AF40704599E}"/>
              </a:ext>
            </a:extLst>
          </p:cNvPr>
          <p:cNvGrpSpPr/>
          <p:nvPr/>
        </p:nvGrpSpPr>
        <p:grpSpPr>
          <a:xfrm>
            <a:off x="1075473" y="3118846"/>
            <a:ext cx="7129676" cy="767224"/>
            <a:chOff x="2290098" y="3596865"/>
            <a:chExt cx="7129676" cy="767224"/>
          </a:xfrm>
        </p:grpSpPr>
        <p:sp>
          <p:nvSpPr>
            <p:cNvPr id="41" name="矩形: 圆角 80">
              <a:extLst>
                <a:ext uri="{FF2B5EF4-FFF2-40B4-BE49-F238E27FC236}">
                  <a16:creationId xmlns:a16="http://schemas.microsoft.com/office/drawing/2014/main" id="{0355A739-2C51-443F-83B2-07ED5741282B}"/>
                </a:ext>
              </a:extLst>
            </p:cNvPr>
            <p:cNvSpPr/>
            <p:nvPr/>
          </p:nvSpPr>
          <p:spPr>
            <a:xfrm>
              <a:off x="2377322" y="3684088"/>
              <a:ext cx="3695027" cy="592778"/>
            </a:xfrm>
            <a:prstGeom prst="roundRect">
              <a:avLst>
                <a:gd name="adj" fmla="val 50000"/>
              </a:avLst>
            </a:prstGeom>
            <a:solidFill>
              <a:srgbClr val="75C1FF"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文本框 81">
              <a:extLst>
                <a:ext uri="{FF2B5EF4-FFF2-40B4-BE49-F238E27FC236}">
                  <a16:creationId xmlns:a16="http://schemas.microsoft.com/office/drawing/2014/main" id="{89BBBA6C-6E11-44F8-95A4-8883E7C438D2}"/>
                </a:ext>
              </a:extLst>
            </p:cNvPr>
            <p:cNvSpPr txBox="1"/>
            <p:nvPr/>
          </p:nvSpPr>
          <p:spPr>
            <a:xfrm>
              <a:off x="3211910" y="3749645"/>
              <a:ext cx="62078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0" normalizeH="0" baseline="0">
                  <a:ln>
                    <a:noFill/>
                  </a:ln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effectLst/>
                  <a:uLnTx/>
                  <a:uFillTx/>
                  <a:sym typeface="微软雅黑" panose="020B0503020204020204" pitchFamily="34" charset="-122"/>
                </a:rPr>
                <a:t>有效性</a:t>
              </a:r>
            </a:p>
          </p:txBody>
        </p:sp>
        <p:sp>
          <p:nvSpPr>
            <p:cNvPr id="43" name="矩形: 圆角 83">
              <a:extLst>
                <a:ext uri="{FF2B5EF4-FFF2-40B4-BE49-F238E27FC236}">
                  <a16:creationId xmlns:a16="http://schemas.microsoft.com/office/drawing/2014/main" id="{C50AFC57-321A-4D47-945F-E9DDB9A996E6}"/>
                </a:ext>
              </a:extLst>
            </p:cNvPr>
            <p:cNvSpPr/>
            <p:nvPr/>
          </p:nvSpPr>
          <p:spPr>
            <a:xfrm>
              <a:off x="2290098" y="3596865"/>
              <a:ext cx="767224" cy="7672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4" name="组合 2">
            <a:extLst>
              <a:ext uri="{FF2B5EF4-FFF2-40B4-BE49-F238E27FC236}">
                <a16:creationId xmlns:a16="http://schemas.microsoft.com/office/drawing/2014/main" id="{43C172C3-F837-4E46-B5A1-B52302B257DA}"/>
              </a:ext>
            </a:extLst>
          </p:cNvPr>
          <p:cNvGrpSpPr/>
          <p:nvPr/>
        </p:nvGrpSpPr>
        <p:grpSpPr>
          <a:xfrm>
            <a:off x="6288595" y="3118846"/>
            <a:ext cx="7129676" cy="767224"/>
            <a:chOff x="2277162" y="4307172"/>
            <a:chExt cx="7129676" cy="767224"/>
          </a:xfrm>
        </p:grpSpPr>
        <p:sp>
          <p:nvSpPr>
            <p:cNvPr id="35" name="矩形: 圆角 80">
              <a:extLst>
                <a:ext uri="{FF2B5EF4-FFF2-40B4-BE49-F238E27FC236}">
                  <a16:creationId xmlns:a16="http://schemas.microsoft.com/office/drawing/2014/main" id="{CE729A92-17FD-4422-8B07-E78871EDCF54}"/>
                </a:ext>
              </a:extLst>
            </p:cNvPr>
            <p:cNvSpPr/>
            <p:nvPr/>
          </p:nvSpPr>
          <p:spPr>
            <a:xfrm>
              <a:off x="2364386" y="4394395"/>
              <a:ext cx="3720981" cy="592778"/>
            </a:xfrm>
            <a:prstGeom prst="roundRect">
              <a:avLst>
                <a:gd name="adj" fmla="val 50000"/>
              </a:avLst>
            </a:prstGeom>
            <a:solidFill>
              <a:srgbClr val="75C1FF"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5" name="文本框 81">
              <a:extLst>
                <a:ext uri="{FF2B5EF4-FFF2-40B4-BE49-F238E27FC236}">
                  <a16:creationId xmlns:a16="http://schemas.microsoft.com/office/drawing/2014/main" id="{BE2A14D8-B0CF-40F4-8DAE-14EFAC6E0CE6}"/>
                </a:ext>
              </a:extLst>
            </p:cNvPr>
            <p:cNvSpPr txBox="1"/>
            <p:nvPr/>
          </p:nvSpPr>
          <p:spPr>
            <a:xfrm>
              <a:off x="3198974" y="4459952"/>
              <a:ext cx="62078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0" normalizeH="0" baseline="0">
                  <a:ln>
                    <a:noFill/>
                  </a:ln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ym typeface="微软雅黑" panose="020B0503020204020204" pitchFamily="34" charset="-122"/>
                </a:rPr>
                <a:t>创新性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9C235"/>
                    </a:gs>
                    <a:gs pos="50000">
                      <a:srgbClr val="E43F1C"/>
                    </a:gs>
                  </a:gsLst>
                  <a:lin ang="5400000" scaled="0"/>
                </a:gradFill>
                <a:effectLst/>
                <a:uLnTx/>
                <a:uFillTx/>
                <a:sym typeface="微软雅黑" panose="020B0503020204020204" pitchFamily="34" charset="-122"/>
              </a:endParaRPr>
            </a:p>
          </p:txBody>
        </p:sp>
        <p:sp>
          <p:nvSpPr>
            <p:cNvPr id="46" name="矩形: 圆角 83">
              <a:extLst>
                <a:ext uri="{FF2B5EF4-FFF2-40B4-BE49-F238E27FC236}">
                  <a16:creationId xmlns:a16="http://schemas.microsoft.com/office/drawing/2014/main" id="{E9F01C2B-7925-4AF7-B103-CB98FCFE18A7}"/>
                </a:ext>
              </a:extLst>
            </p:cNvPr>
            <p:cNvSpPr/>
            <p:nvPr/>
          </p:nvSpPr>
          <p:spPr>
            <a:xfrm>
              <a:off x="2277162" y="4307172"/>
              <a:ext cx="767224" cy="7672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7" name="组合 2">
            <a:extLst>
              <a:ext uri="{FF2B5EF4-FFF2-40B4-BE49-F238E27FC236}">
                <a16:creationId xmlns:a16="http://schemas.microsoft.com/office/drawing/2014/main" id="{ED655882-656B-425D-81D7-A4224483AA37}"/>
              </a:ext>
            </a:extLst>
          </p:cNvPr>
          <p:cNvGrpSpPr/>
          <p:nvPr/>
        </p:nvGrpSpPr>
        <p:grpSpPr>
          <a:xfrm>
            <a:off x="1075473" y="4802250"/>
            <a:ext cx="4898479" cy="767224"/>
            <a:chOff x="2277162" y="4307172"/>
            <a:chExt cx="4898479" cy="767224"/>
          </a:xfrm>
        </p:grpSpPr>
        <p:sp>
          <p:nvSpPr>
            <p:cNvPr id="48" name="矩形: 圆角 80">
              <a:extLst>
                <a:ext uri="{FF2B5EF4-FFF2-40B4-BE49-F238E27FC236}">
                  <a16:creationId xmlns:a16="http://schemas.microsoft.com/office/drawing/2014/main" id="{E774103E-EB9B-4CF7-B804-EF2CBCE68BF2}"/>
                </a:ext>
              </a:extLst>
            </p:cNvPr>
            <p:cNvSpPr/>
            <p:nvPr/>
          </p:nvSpPr>
          <p:spPr>
            <a:xfrm>
              <a:off x="2364386" y="4394395"/>
              <a:ext cx="3720981" cy="592778"/>
            </a:xfrm>
            <a:prstGeom prst="roundRect">
              <a:avLst>
                <a:gd name="adj" fmla="val 50000"/>
              </a:avLst>
            </a:prstGeom>
            <a:solidFill>
              <a:srgbClr val="75C1FF"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9" name="文本框 81">
              <a:extLst>
                <a:ext uri="{FF2B5EF4-FFF2-40B4-BE49-F238E27FC236}">
                  <a16:creationId xmlns:a16="http://schemas.microsoft.com/office/drawing/2014/main" id="{BA2AA2ED-1FD1-403A-A32F-29E6748EAA54}"/>
                </a:ext>
              </a:extLst>
            </p:cNvPr>
            <p:cNvSpPr txBox="1"/>
            <p:nvPr/>
          </p:nvSpPr>
          <p:spPr>
            <a:xfrm>
              <a:off x="3198974" y="4459952"/>
              <a:ext cx="39766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b="1" i="0" u="none" strike="noStrike" cap="none" spc="0" normalizeH="0" baseline="0">
                  <a:ln>
                    <a:noFill/>
                  </a:ln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ym typeface="微软雅黑" panose="020B0503020204020204" pitchFamily="34" charset="-122"/>
                </a:rPr>
                <a:t>公平性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9C235"/>
                    </a:gs>
                    <a:gs pos="50000">
                      <a:srgbClr val="E43F1C"/>
                    </a:gs>
                  </a:gsLst>
                  <a:lin ang="5400000" scaled="0"/>
                </a:gradFill>
                <a:effectLst/>
                <a:uLnTx/>
                <a:uFillTx/>
                <a:sym typeface="微软雅黑" panose="020B0503020204020204" pitchFamily="34" charset="-122"/>
              </a:endParaRPr>
            </a:p>
          </p:txBody>
        </p:sp>
        <p:sp>
          <p:nvSpPr>
            <p:cNvPr id="50" name="矩形: 圆角 83">
              <a:extLst>
                <a:ext uri="{FF2B5EF4-FFF2-40B4-BE49-F238E27FC236}">
                  <a16:creationId xmlns:a16="http://schemas.microsoft.com/office/drawing/2014/main" id="{825283A8-7E1A-4BE9-B293-C766FF2DBF60}"/>
                </a:ext>
              </a:extLst>
            </p:cNvPr>
            <p:cNvSpPr/>
            <p:nvPr/>
          </p:nvSpPr>
          <p:spPr>
            <a:xfrm>
              <a:off x="2277162" y="4307172"/>
              <a:ext cx="767224" cy="76722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164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: 圆角 9">
            <a:extLst>
              <a:ext uri="{FF2B5EF4-FFF2-40B4-BE49-F238E27FC236}">
                <a16:creationId xmlns:a16="http://schemas.microsoft.com/office/drawing/2014/main" id="{21CF59E3-60FF-47F7-AF88-1DD6D72EA259}"/>
              </a:ext>
            </a:extLst>
          </p:cNvPr>
          <p:cNvSpPr/>
          <p:nvPr/>
        </p:nvSpPr>
        <p:spPr>
          <a:xfrm>
            <a:off x="330037" y="810639"/>
            <a:ext cx="11455770" cy="5778696"/>
          </a:xfrm>
          <a:prstGeom prst="roundRect">
            <a:avLst>
              <a:gd name="adj" fmla="val 23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6C2FCA-0FE2-4A12-A494-932593D03A31}"/>
              </a:ext>
            </a:extLst>
          </p:cNvPr>
          <p:cNvGrpSpPr/>
          <p:nvPr/>
        </p:nvGrpSpPr>
        <p:grpSpPr>
          <a:xfrm>
            <a:off x="1224950" y="-112691"/>
            <a:ext cx="9609827" cy="923330"/>
            <a:chOff x="1224950" y="19287"/>
            <a:chExt cx="9609827" cy="923330"/>
          </a:xfrm>
        </p:grpSpPr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70AF8CA1-3920-4E90-B488-563A3CF1755A}"/>
                </a:ext>
              </a:extLst>
            </p:cNvPr>
            <p:cNvSpPr txBox="1"/>
            <p:nvPr/>
          </p:nvSpPr>
          <p:spPr>
            <a:xfrm>
              <a:off x="3230298" y="19287"/>
              <a:ext cx="54483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1" i="0" u="none" strike="noStrike" kern="1200" normalizeH="0" baseline="0" noProof="0" dirty="0">
                  <a:ln>
                    <a:gradFill>
                      <a:gsLst>
                        <a:gs pos="0">
                          <a:srgbClr val="E4401D"/>
                        </a:gs>
                        <a:gs pos="88000">
                          <a:srgbClr val="F9C235">
                            <a:alpha val="0"/>
                          </a:srgbClr>
                        </a:gs>
                      </a:gsLst>
                      <a:lin ang="5400000" scaled="1"/>
                    </a:gradFill>
                  </a:ln>
                  <a:noFill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01</a:t>
              </a:r>
              <a:endParaRPr kumimoji="0" lang="zh-CN" altLang="en-US" sz="8800" b="1" i="0" u="none" strike="noStrike" kern="1200" normalizeH="0" baseline="0" noProof="0" dirty="0">
                <a:ln>
                  <a:gradFill>
                    <a:gsLst>
                      <a:gs pos="0">
                        <a:srgbClr val="E4401D"/>
                      </a:gs>
                      <a:gs pos="88000">
                        <a:srgbClr val="F9C235">
                          <a:alpha val="0"/>
                        </a:srgbClr>
                      </a:gs>
                    </a:gsLst>
                    <a:lin ang="5400000" scaled="1"/>
                  </a:gradFill>
                </a:ln>
                <a:noFill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97882E2-1056-478B-A6C8-0FC9CF87DDAB}"/>
                </a:ext>
              </a:extLst>
            </p:cNvPr>
            <p:cNvGrpSpPr/>
            <p:nvPr/>
          </p:nvGrpSpPr>
          <p:grpSpPr>
            <a:xfrm>
              <a:off x="1224950" y="429842"/>
              <a:ext cx="9609827" cy="430887"/>
              <a:chOff x="607784" y="3233427"/>
              <a:chExt cx="10976432" cy="430887"/>
            </a:xfrm>
          </p:grpSpPr>
          <p:grpSp>
            <p:nvGrpSpPr>
              <p:cNvPr id="6" name="组合 1">
                <a:extLst>
                  <a:ext uri="{FF2B5EF4-FFF2-40B4-BE49-F238E27FC236}">
                    <a16:creationId xmlns:a16="http://schemas.microsoft.com/office/drawing/2014/main" id="{04FD421D-13A9-4CF8-BCF9-CDF2921A71C1}"/>
                  </a:ext>
                </a:extLst>
              </p:cNvPr>
              <p:cNvGrpSpPr/>
              <p:nvPr/>
            </p:nvGrpSpPr>
            <p:grpSpPr>
              <a:xfrm>
                <a:off x="4733765" y="3233427"/>
                <a:ext cx="2724480" cy="430887"/>
                <a:chOff x="4539471" y="3843028"/>
                <a:chExt cx="2724480" cy="430887"/>
              </a:xfrm>
            </p:grpSpPr>
            <p:sp>
              <p:nvSpPr>
                <p:cNvPr id="9" name="文本框 13">
                  <a:extLst>
                    <a:ext uri="{FF2B5EF4-FFF2-40B4-BE49-F238E27FC236}">
                      <a16:creationId xmlns:a16="http://schemas.microsoft.com/office/drawing/2014/main" id="{AD9070D9-2C5A-4BA3-8159-E548F19B7CAC}"/>
                    </a:ext>
                  </a:extLst>
                </p:cNvPr>
                <p:cNvSpPr txBox="1"/>
                <p:nvPr/>
              </p:nvSpPr>
              <p:spPr>
                <a:xfrm>
                  <a:off x="4539471" y="3843028"/>
                  <a:ext cx="272447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800" b="1" i="0" u="none" strike="noStrike" kern="1200" cap="none" spc="300" normalizeH="0" baseline="0" noProof="0" dirty="0">
                      <a:ln w="34925">
                        <a:solidFill>
                          <a:srgbClr val="FFFFFF"/>
                        </a:solidFill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Helvetica"/>
                      <a:sym typeface="微软雅黑" panose="020B0503020204020204" pitchFamily="34" charset="-122"/>
                    </a:rPr>
                    <a:t>药品基本信息</a:t>
                  </a:r>
                </a:p>
              </p:txBody>
            </p:sp>
            <p:sp>
              <p:nvSpPr>
                <p:cNvPr id="10" name="文本框 14">
                  <a:extLst>
                    <a:ext uri="{FF2B5EF4-FFF2-40B4-BE49-F238E27FC236}">
                      <a16:creationId xmlns:a16="http://schemas.microsoft.com/office/drawing/2014/main" id="{B48B34F4-2CDC-4BD5-9FBE-E6DD4E500C95}"/>
                    </a:ext>
                  </a:extLst>
                </p:cNvPr>
                <p:cNvSpPr txBox="1"/>
                <p:nvPr/>
              </p:nvSpPr>
              <p:spPr>
                <a:xfrm>
                  <a:off x="4539476" y="3843028"/>
                  <a:ext cx="272447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2800" b="1" spc="300" dirty="0">
                      <a:gradFill flip="none" rotWithShape="1">
                        <a:gsLst>
                          <a:gs pos="0">
                            <a:srgbClr val="F9C235"/>
                          </a:gs>
                          <a:gs pos="65000">
                            <a:srgbClr val="E43F1C"/>
                          </a:gs>
                        </a:gsLst>
                        <a:lin ang="13500000" scaled="1"/>
                        <a:tileRect/>
                      </a:gra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Helvetica"/>
                      <a:sym typeface="微软雅黑" panose="020B0503020204020204" pitchFamily="34" charset="-122"/>
                    </a:rPr>
                    <a:t>药品基本信息</a:t>
                  </a:r>
                </a:p>
              </p:txBody>
            </p:sp>
          </p:grpSp>
          <p:cxnSp>
            <p:nvCxnSpPr>
              <p:cNvPr id="7" name="直接连接符 18">
                <a:extLst>
                  <a:ext uri="{FF2B5EF4-FFF2-40B4-BE49-F238E27FC236}">
                    <a16:creationId xmlns:a16="http://schemas.microsoft.com/office/drawing/2014/main" id="{319E4C12-2D6A-4396-B209-AD7042258E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19">
                <a:extLst>
                  <a:ext uri="{FF2B5EF4-FFF2-40B4-BE49-F238E27FC236}">
                    <a16:creationId xmlns:a16="http://schemas.microsoft.com/office/drawing/2014/main" id="{DB6F2750-24F1-442D-8097-4BF745283B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直接连接符 30">
            <a:extLst>
              <a:ext uri="{FF2B5EF4-FFF2-40B4-BE49-F238E27FC236}">
                <a16:creationId xmlns:a16="http://schemas.microsoft.com/office/drawing/2014/main" id="{5C467663-658A-4EBD-9242-38415848FB64}"/>
              </a:ext>
            </a:extLst>
          </p:cNvPr>
          <p:cNvCxnSpPr>
            <a:cxnSpLocks/>
          </p:cNvCxnSpPr>
          <p:nvPr/>
        </p:nvCxnSpPr>
        <p:spPr>
          <a:xfrm>
            <a:off x="1171388" y="1448447"/>
            <a:ext cx="10206765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">
            <a:extLst>
              <a:ext uri="{FF2B5EF4-FFF2-40B4-BE49-F238E27FC236}">
                <a16:creationId xmlns:a16="http://schemas.microsoft.com/office/drawing/2014/main" id="{C378CB77-59D5-43A8-AE6B-CC3FB77B47DA}"/>
              </a:ext>
            </a:extLst>
          </p:cNvPr>
          <p:cNvGrpSpPr/>
          <p:nvPr/>
        </p:nvGrpSpPr>
        <p:grpSpPr>
          <a:xfrm>
            <a:off x="672863" y="1022725"/>
            <a:ext cx="335123" cy="346546"/>
            <a:chOff x="6873188" y="2672004"/>
            <a:chExt cx="302998" cy="302998"/>
          </a:xfrm>
        </p:grpSpPr>
        <p:grpSp>
          <p:nvGrpSpPr>
            <p:cNvPr id="34" name="组合 23">
              <a:extLst>
                <a:ext uri="{FF2B5EF4-FFF2-40B4-BE49-F238E27FC236}">
                  <a16:creationId xmlns:a16="http://schemas.microsoft.com/office/drawing/2014/main" id="{6D911055-5663-4332-9492-8BB03DFA45D3}"/>
                </a:ext>
              </a:extLst>
            </p:cNvPr>
            <p:cNvGrpSpPr/>
            <p:nvPr/>
          </p:nvGrpSpPr>
          <p:grpSpPr>
            <a:xfrm>
              <a:off x="6873188" y="2672004"/>
              <a:ext cx="302998" cy="302998"/>
              <a:chOff x="7120838" y="5250104"/>
              <a:chExt cx="302998" cy="302998"/>
            </a:xfrm>
          </p:grpSpPr>
          <p:sp>
            <p:nvSpPr>
              <p:cNvPr id="36" name="椭圆 24">
                <a:extLst>
                  <a:ext uri="{FF2B5EF4-FFF2-40B4-BE49-F238E27FC236}">
                    <a16:creationId xmlns:a16="http://schemas.microsoft.com/office/drawing/2014/main" id="{C7AA47A0-EA61-4B8C-9114-9B43D5008422}"/>
                  </a:ext>
                </a:extLst>
              </p:cNvPr>
              <p:cNvSpPr/>
              <p:nvPr/>
            </p:nvSpPr>
            <p:spPr>
              <a:xfrm>
                <a:off x="7158037" y="5287303"/>
                <a:ext cx="228600" cy="228600"/>
              </a:xfrm>
              <a:prstGeom prst="ellipse">
                <a:avLst/>
              </a:prstGeom>
              <a:gradFill>
                <a:gsLst>
                  <a:gs pos="25000">
                    <a:srgbClr val="E4401D"/>
                  </a:gs>
                  <a:gs pos="100000">
                    <a:srgbClr val="F9C235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椭圆 25">
                <a:extLst>
                  <a:ext uri="{FF2B5EF4-FFF2-40B4-BE49-F238E27FC236}">
                    <a16:creationId xmlns:a16="http://schemas.microsoft.com/office/drawing/2014/main" id="{080F692A-2B18-4ABE-B90C-D34B37F22919}"/>
                  </a:ext>
                </a:extLst>
              </p:cNvPr>
              <p:cNvSpPr/>
              <p:nvPr/>
            </p:nvSpPr>
            <p:spPr>
              <a:xfrm>
                <a:off x="7120838" y="5250104"/>
                <a:ext cx="302998" cy="302998"/>
              </a:xfrm>
              <a:prstGeom prst="ellipse">
                <a:avLst/>
              </a:prstGeom>
              <a:gradFill>
                <a:gsLst>
                  <a:gs pos="0">
                    <a:srgbClr val="E4401D">
                      <a:alpha val="17000"/>
                    </a:srgbClr>
                  </a:gs>
                  <a:gs pos="100000">
                    <a:srgbClr val="F9C235">
                      <a:alpha val="0"/>
                    </a:srgbClr>
                  </a:gs>
                </a:gsLst>
                <a:lin ang="0" scaled="1"/>
              </a:gradFill>
              <a:ln w="3175">
                <a:gradFill>
                  <a:gsLst>
                    <a:gs pos="0">
                      <a:srgbClr val="E4401D"/>
                    </a:gs>
                    <a:gs pos="100000">
                      <a:srgbClr val="E4401D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5" name="等腰三角形 26">
              <a:extLst>
                <a:ext uri="{FF2B5EF4-FFF2-40B4-BE49-F238E27FC236}">
                  <a16:creationId xmlns:a16="http://schemas.microsoft.com/office/drawing/2014/main" id="{972F1EA4-8DC3-4AE0-BE8C-16F9A27B2972}"/>
                </a:ext>
              </a:extLst>
            </p:cNvPr>
            <p:cNvSpPr/>
            <p:nvPr/>
          </p:nvSpPr>
          <p:spPr>
            <a:xfrm rot="5173577">
              <a:off x="6986588" y="2776537"/>
              <a:ext cx="110490" cy="952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7">
            <a:extLst>
              <a:ext uri="{FF2B5EF4-FFF2-40B4-BE49-F238E27FC236}">
                <a16:creationId xmlns:a16="http://schemas.microsoft.com/office/drawing/2014/main" id="{60B87B87-6086-4B9D-9B0D-81ABDDAA492F}"/>
              </a:ext>
            </a:extLst>
          </p:cNvPr>
          <p:cNvSpPr txBox="1"/>
          <p:nvPr/>
        </p:nvSpPr>
        <p:spPr>
          <a:xfrm>
            <a:off x="1088617" y="1014376"/>
            <a:ext cx="10631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通用名：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美泊利珠单抗注射液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2D36E68-14E0-4BC2-B922-731F1A214A2A}"/>
              </a:ext>
            </a:extLst>
          </p:cNvPr>
          <p:cNvGrpSpPr/>
          <p:nvPr/>
        </p:nvGrpSpPr>
        <p:grpSpPr>
          <a:xfrm>
            <a:off x="672863" y="1500828"/>
            <a:ext cx="10703230" cy="937352"/>
            <a:chOff x="785987" y="1539798"/>
            <a:chExt cx="10703230" cy="937352"/>
          </a:xfrm>
        </p:grpSpPr>
        <p:cxnSp>
          <p:nvCxnSpPr>
            <p:cNvPr id="42" name="直接连接符 30">
              <a:extLst>
                <a:ext uri="{FF2B5EF4-FFF2-40B4-BE49-F238E27FC236}">
                  <a16:creationId xmlns:a16="http://schemas.microsoft.com/office/drawing/2014/main" id="{33CAAB2A-9787-4196-AE13-69D9CACEA396}"/>
                </a:ext>
              </a:extLst>
            </p:cNvPr>
            <p:cNvCxnSpPr/>
            <p:nvPr/>
          </p:nvCxnSpPr>
          <p:spPr>
            <a:xfrm>
              <a:off x="1284513" y="2477150"/>
              <a:ext cx="10204704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3">
              <a:extLst>
                <a:ext uri="{FF2B5EF4-FFF2-40B4-BE49-F238E27FC236}">
                  <a16:creationId xmlns:a16="http://schemas.microsoft.com/office/drawing/2014/main" id="{57CB77E1-FE1E-4D1B-9440-A95BC249E19C}"/>
                </a:ext>
              </a:extLst>
            </p:cNvPr>
            <p:cNvGrpSpPr/>
            <p:nvPr/>
          </p:nvGrpSpPr>
          <p:grpSpPr>
            <a:xfrm>
              <a:off x="785987" y="1551810"/>
              <a:ext cx="335123" cy="346546"/>
              <a:chOff x="6873188" y="2672005"/>
              <a:chExt cx="302998" cy="302998"/>
            </a:xfrm>
          </p:grpSpPr>
          <p:grpSp>
            <p:nvGrpSpPr>
              <p:cNvPr id="45" name="组合 23">
                <a:extLst>
                  <a:ext uri="{FF2B5EF4-FFF2-40B4-BE49-F238E27FC236}">
                    <a16:creationId xmlns:a16="http://schemas.microsoft.com/office/drawing/2014/main" id="{7C807656-BCC3-4E25-B7FB-783E21C5F39C}"/>
                  </a:ext>
                </a:extLst>
              </p:cNvPr>
              <p:cNvGrpSpPr/>
              <p:nvPr/>
            </p:nvGrpSpPr>
            <p:grpSpPr>
              <a:xfrm>
                <a:off x="6873188" y="2672005"/>
                <a:ext cx="302998" cy="302998"/>
                <a:chOff x="7120838" y="5250105"/>
                <a:chExt cx="302998" cy="302998"/>
              </a:xfrm>
            </p:grpSpPr>
            <p:sp>
              <p:nvSpPr>
                <p:cNvPr id="47" name="椭圆 24">
                  <a:extLst>
                    <a:ext uri="{FF2B5EF4-FFF2-40B4-BE49-F238E27FC236}">
                      <a16:creationId xmlns:a16="http://schemas.microsoft.com/office/drawing/2014/main" id="{9B0059C6-145C-48E8-B49F-A6500DB6CEE4}"/>
                    </a:ext>
                  </a:extLst>
                </p:cNvPr>
                <p:cNvSpPr/>
                <p:nvPr/>
              </p:nvSpPr>
              <p:spPr>
                <a:xfrm>
                  <a:off x="7158037" y="5287303"/>
                  <a:ext cx="228600" cy="228600"/>
                </a:xfrm>
                <a:prstGeom prst="ellipse">
                  <a:avLst/>
                </a:prstGeom>
                <a:gradFill>
                  <a:gsLst>
                    <a:gs pos="25000">
                      <a:srgbClr val="E4401D"/>
                    </a:gs>
                    <a:gs pos="100000">
                      <a:srgbClr val="F9C235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8" name="椭圆 25">
                  <a:extLst>
                    <a:ext uri="{FF2B5EF4-FFF2-40B4-BE49-F238E27FC236}">
                      <a16:creationId xmlns:a16="http://schemas.microsoft.com/office/drawing/2014/main" id="{3F27CBA6-F555-4A71-B8EA-D6AF86ED0384}"/>
                    </a:ext>
                  </a:extLst>
                </p:cNvPr>
                <p:cNvSpPr/>
                <p:nvPr/>
              </p:nvSpPr>
              <p:spPr>
                <a:xfrm>
                  <a:off x="7120838" y="5250105"/>
                  <a:ext cx="302998" cy="302998"/>
                </a:xfrm>
                <a:prstGeom prst="ellipse">
                  <a:avLst/>
                </a:prstGeom>
                <a:gradFill>
                  <a:gsLst>
                    <a:gs pos="0">
                      <a:srgbClr val="E4401D">
                        <a:alpha val="17000"/>
                      </a:srgbClr>
                    </a:gs>
                    <a:gs pos="100000">
                      <a:srgbClr val="F9C235">
                        <a:alpha val="0"/>
                      </a:srgbClr>
                    </a:gs>
                  </a:gsLst>
                  <a:lin ang="0" scaled="1"/>
                </a:gradFill>
                <a:ln w="3175">
                  <a:gradFill>
                    <a:gsLst>
                      <a:gs pos="0">
                        <a:srgbClr val="E4401D"/>
                      </a:gs>
                      <a:gs pos="100000">
                        <a:srgbClr val="E4401D">
                          <a:alpha val="0"/>
                        </a:srgb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6" name="等腰三角形 26">
                <a:extLst>
                  <a:ext uri="{FF2B5EF4-FFF2-40B4-BE49-F238E27FC236}">
                    <a16:creationId xmlns:a16="http://schemas.microsoft.com/office/drawing/2014/main" id="{F157D062-E53F-4958-92EE-532F34F010AE}"/>
                  </a:ext>
                </a:extLst>
              </p:cNvPr>
              <p:cNvSpPr/>
              <p:nvPr/>
            </p:nvSpPr>
            <p:spPr>
              <a:xfrm rot="5173577">
                <a:off x="6986588" y="2776537"/>
                <a:ext cx="110490" cy="9525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4" name="文本框 37">
              <a:extLst>
                <a:ext uri="{FF2B5EF4-FFF2-40B4-BE49-F238E27FC236}">
                  <a16:creationId xmlns:a16="http://schemas.microsoft.com/office/drawing/2014/main" id="{FBDA38EA-32DA-4433-B9A3-91BEA0ED3CB5}"/>
                </a:ext>
              </a:extLst>
            </p:cNvPr>
            <p:cNvSpPr txBox="1"/>
            <p:nvPr/>
          </p:nvSpPr>
          <p:spPr>
            <a:xfrm>
              <a:off x="1201741" y="1539798"/>
              <a:ext cx="1022791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注册规格：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）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 mg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 ml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）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/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支（单剂量预充式自动注射器）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）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 mg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 ml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）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/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支（单剂量预充式安全注射器）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CFD81C3-B6A8-468D-B6C8-DF6B66371107}"/>
              </a:ext>
            </a:extLst>
          </p:cNvPr>
          <p:cNvGrpSpPr/>
          <p:nvPr/>
        </p:nvGrpSpPr>
        <p:grpSpPr>
          <a:xfrm>
            <a:off x="672863" y="2490561"/>
            <a:ext cx="11046856" cy="487435"/>
            <a:chOff x="785987" y="1551810"/>
            <a:chExt cx="11046856" cy="487435"/>
          </a:xfrm>
        </p:grpSpPr>
        <p:cxnSp>
          <p:nvCxnSpPr>
            <p:cNvPr id="50" name="直接连接符 30">
              <a:extLst>
                <a:ext uri="{FF2B5EF4-FFF2-40B4-BE49-F238E27FC236}">
                  <a16:creationId xmlns:a16="http://schemas.microsoft.com/office/drawing/2014/main" id="{6B739DAD-6BB3-44A0-A0E4-18870728B153}"/>
                </a:ext>
              </a:extLst>
            </p:cNvPr>
            <p:cNvCxnSpPr/>
            <p:nvPr/>
          </p:nvCxnSpPr>
          <p:spPr>
            <a:xfrm>
              <a:off x="1350105" y="2039245"/>
              <a:ext cx="10204704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组合 3">
              <a:extLst>
                <a:ext uri="{FF2B5EF4-FFF2-40B4-BE49-F238E27FC236}">
                  <a16:creationId xmlns:a16="http://schemas.microsoft.com/office/drawing/2014/main" id="{D1FCEC45-3D15-4A54-B0BD-A77210E5B80E}"/>
                </a:ext>
              </a:extLst>
            </p:cNvPr>
            <p:cNvGrpSpPr/>
            <p:nvPr/>
          </p:nvGrpSpPr>
          <p:grpSpPr>
            <a:xfrm>
              <a:off x="785987" y="1551810"/>
              <a:ext cx="335123" cy="346546"/>
              <a:chOff x="6873188" y="2672005"/>
              <a:chExt cx="302998" cy="302998"/>
            </a:xfrm>
          </p:grpSpPr>
          <p:grpSp>
            <p:nvGrpSpPr>
              <p:cNvPr id="53" name="组合 23">
                <a:extLst>
                  <a:ext uri="{FF2B5EF4-FFF2-40B4-BE49-F238E27FC236}">
                    <a16:creationId xmlns:a16="http://schemas.microsoft.com/office/drawing/2014/main" id="{DF82D96B-A12F-4F0A-8390-EE9F5EFF79AB}"/>
                  </a:ext>
                </a:extLst>
              </p:cNvPr>
              <p:cNvGrpSpPr/>
              <p:nvPr/>
            </p:nvGrpSpPr>
            <p:grpSpPr>
              <a:xfrm>
                <a:off x="6873188" y="2672005"/>
                <a:ext cx="302998" cy="302998"/>
                <a:chOff x="7120838" y="5250105"/>
                <a:chExt cx="302998" cy="302998"/>
              </a:xfrm>
            </p:grpSpPr>
            <p:sp>
              <p:nvSpPr>
                <p:cNvPr id="55" name="椭圆 24">
                  <a:extLst>
                    <a:ext uri="{FF2B5EF4-FFF2-40B4-BE49-F238E27FC236}">
                      <a16:creationId xmlns:a16="http://schemas.microsoft.com/office/drawing/2014/main" id="{E40B292F-047D-43FD-B4C3-30AAB5CF710C}"/>
                    </a:ext>
                  </a:extLst>
                </p:cNvPr>
                <p:cNvSpPr/>
                <p:nvPr/>
              </p:nvSpPr>
              <p:spPr>
                <a:xfrm>
                  <a:off x="7158037" y="5287303"/>
                  <a:ext cx="228600" cy="228600"/>
                </a:xfrm>
                <a:prstGeom prst="ellipse">
                  <a:avLst/>
                </a:prstGeom>
                <a:gradFill>
                  <a:gsLst>
                    <a:gs pos="25000">
                      <a:srgbClr val="E4401D"/>
                    </a:gs>
                    <a:gs pos="100000">
                      <a:srgbClr val="F9C235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6" name="椭圆 25">
                  <a:extLst>
                    <a:ext uri="{FF2B5EF4-FFF2-40B4-BE49-F238E27FC236}">
                      <a16:creationId xmlns:a16="http://schemas.microsoft.com/office/drawing/2014/main" id="{414ECADE-4CD7-4DF7-9476-98702FF01377}"/>
                    </a:ext>
                  </a:extLst>
                </p:cNvPr>
                <p:cNvSpPr/>
                <p:nvPr/>
              </p:nvSpPr>
              <p:spPr>
                <a:xfrm>
                  <a:off x="7120838" y="5250105"/>
                  <a:ext cx="302998" cy="302998"/>
                </a:xfrm>
                <a:prstGeom prst="ellipse">
                  <a:avLst/>
                </a:prstGeom>
                <a:gradFill>
                  <a:gsLst>
                    <a:gs pos="0">
                      <a:srgbClr val="E4401D">
                        <a:alpha val="17000"/>
                      </a:srgbClr>
                    </a:gs>
                    <a:gs pos="100000">
                      <a:srgbClr val="F9C235">
                        <a:alpha val="0"/>
                      </a:srgbClr>
                    </a:gs>
                  </a:gsLst>
                  <a:lin ang="0" scaled="1"/>
                </a:gradFill>
                <a:ln w="3175">
                  <a:gradFill>
                    <a:gsLst>
                      <a:gs pos="0">
                        <a:srgbClr val="E4401D"/>
                      </a:gs>
                      <a:gs pos="100000">
                        <a:srgbClr val="E4401D">
                          <a:alpha val="0"/>
                        </a:srgb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4" name="等腰三角形 26">
                <a:extLst>
                  <a:ext uri="{FF2B5EF4-FFF2-40B4-BE49-F238E27FC236}">
                    <a16:creationId xmlns:a16="http://schemas.microsoft.com/office/drawing/2014/main" id="{68A96F41-CBD8-4E4D-8AA4-1C0A7D2403E7}"/>
                  </a:ext>
                </a:extLst>
              </p:cNvPr>
              <p:cNvSpPr/>
              <p:nvPr/>
            </p:nvSpPr>
            <p:spPr>
              <a:xfrm rot="5173577">
                <a:off x="6986588" y="2776537"/>
                <a:ext cx="110490" cy="9525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2" name="文本框 37">
              <a:extLst>
                <a:ext uri="{FF2B5EF4-FFF2-40B4-BE49-F238E27FC236}">
                  <a16:creationId xmlns:a16="http://schemas.microsoft.com/office/drawing/2014/main" id="{08273F1A-B560-45C5-8975-6668806112AC}"/>
                </a:ext>
              </a:extLst>
            </p:cNvPr>
            <p:cNvSpPr txBox="1"/>
            <p:nvPr/>
          </p:nvSpPr>
          <p:spPr>
            <a:xfrm>
              <a:off x="1224951" y="1602536"/>
              <a:ext cx="1060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中国大陆首次上市时间：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2021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11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月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2539640-FE5E-45AF-8471-5E31993BEACE}"/>
              </a:ext>
            </a:extLst>
          </p:cNvPr>
          <p:cNvGrpSpPr/>
          <p:nvPr/>
        </p:nvGrpSpPr>
        <p:grpSpPr>
          <a:xfrm>
            <a:off x="672863" y="3570193"/>
            <a:ext cx="11046856" cy="478008"/>
            <a:chOff x="785987" y="1551810"/>
            <a:chExt cx="11046856" cy="478008"/>
          </a:xfrm>
        </p:grpSpPr>
        <p:cxnSp>
          <p:nvCxnSpPr>
            <p:cNvPr id="58" name="直接连接符 30">
              <a:extLst>
                <a:ext uri="{FF2B5EF4-FFF2-40B4-BE49-F238E27FC236}">
                  <a16:creationId xmlns:a16="http://schemas.microsoft.com/office/drawing/2014/main" id="{D543AC88-CB23-4D6D-A72D-E3F0C8858925}"/>
                </a:ext>
              </a:extLst>
            </p:cNvPr>
            <p:cNvCxnSpPr>
              <a:cxnSpLocks/>
            </p:cNvCxnSpPr>
            <p:nvPr/>
          </p:nvCxnSpPr>
          <p:spPr>
            <a:xfrm>
              <a:off x="1350105" y="2029818"/>
              <a:ext cx="10204704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组合 3">
              <a:extLst>
                <a:ext uri="{FF2B5EF4-FFF2-40B4-BE49-F238E27FC236}">
                  <a16:creationId xmlns:a16="http://schemas.microsoft.com/office/drawing/2014/main" id="{69E8137A-BE66-4FD1-BADD-C30600601659}"/>
                </a:ext>
              </a:extLst>
            </p:cNvPr>
            <p:cNvGrpSpPr/>
            <p:nvPr/>
          </p:nvGrpSpPr>
          <p:grpSpPr>
            <a:xfrm>
              <a:off x="785987" y="1551810"/>
              <a:ext cx="335123" cy="346546"/>
              <a:chOff x="6873188" y="2672005"/>
              <a:chExt cx="302998" cy="302998"/>
            </a:xfrm>
          </p:grpSpPr>
          <p:grpSp>
            <p:nvGrpSpPr>
              <p:cNvPr id="61" name="组合 23">
                <a:extLst>
                  <a:ext uri="{FF2B5EF4-FFF2-40B4-BE49-F238E27FC236}">
                    <a16:creationId xmlns:a16="http://schemas.microsoft.com/office/drawing/2014/main" id="{2E0B6F2B-D0CF-473E-9430-7798C7C3B925}"/>
                  </a:ext>
                </a:extLst>
              </p:cNvPr>
              <p:cNvGrpSpPr/>
              <p:nvPr/>
            </p:nvGrpSpPr>
            <p:grpSpPr>
              <a:xfrm>
                <a:off x="6873188" y="2672005"/>
                <a:ext cx="302998" cy="302998"/>
                <a:chOff x="7120838" y="5250105"/>
                <a:chExt cx="302998" cy="302998"/>
              </a:xfrm>
            </p:grpSpPr>
            <p:sp>
              <p:nvSpPr>
                <p:cNvPr id="63" name="椭圆 24">
                  <a:extLst>
                    <a:ext uri="{FF2B5EF4-FFF2-40B4-BE49-F238E27FC236}">
                      <a16:creationId xmlns:a16="http://schemas.microsoft.com/office/drawing/2014/main" id="{B5B20C57-1733-4072-B37D-BEC80CDFA315}"/>
                    </a:ext>
                  </a:extLst>
                </p:cNvPr>
                <p:cNvSpPr/>
                <p:nvPr/>
              </p:nvSpPr>
              <p:spPr>
                <a:xfrm>
                  <a:off x="7158037" y="5287303"/>
                  <a:ext cx="228600" cy="228600"/>
                </a:xfrm>
                <a:prstGeom prst="ellipse">
                  <a:avLst/>
                </a:prstGeom>
                <a:gradFill>
                  <a:gsLst>
                    <a:gs pos="25000">
                      <a:srgbClr val="E4401D"/>
                    </a:gs>
                    <a:gs pos="100000">
                      <a:srgbClr val="F9C235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" name="椭圆 25">
                  <a:extLst>
                    <a:ext uri="{FF2B5EF4-FFF2-40B4-BE49-F238E27FC236}">
                      <a16:creationId xmlns:a16="http://schemas.microsoft.com/office/drawing/2014/main" id="{B78868AF-C18A-40E1-B815-38C75DCFC704}"/>
                    </a:ext>
                  </a:extLst>
                </p:cNvPr>
                <p:cNvSpPr/>
                <p:nvPr/>
              </p:nvSpPr>
              <p:spPr>
                <a:xfrm>
                  <a:off x="7120838" y="5250105"/>
                  <a:ext cx="302998" cy="302998"/>
                </a:xfrm>
                <a:prstGeom prst="ellipse">
                  <a:avLst/>
                </a:prstGeom>
                <a:gradFill>
                  <a:gsLst>
                    <a:gs pos="0">
                      <a:srgbClr val="E4401D">
                        <a:alpha val="17000"/>
                      </a:srgbClr>
                    </a:gs>
                    <a:gs pos="100000">
                      <a:srgbClr val="F9C235">
                        <a:alpha val="0"/>
                      </a:srgbClr>
                    </a:gs>
                  </a:gsLst>
                  <a:lin ang="0" scaled="1"/>
                </a:gradFill>
                <a:ln w="3175">
                  <a:gradFill>
                    <a:gsLst>
                      <a:gs pos="0">
                        <a:srgbClr val="E4401D"/>
                      </a:gs>
                      <a:gs pos="100000">
                        <a:srgbClr val="E4401D">
                          <a:alpha val="0"/>
                        </a:srgb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62" name="等腰三角形 26">
                <a:extLst>
                  <a:ext uri="{FF2B5EF4-FFF2-40B4-BE49-F238E27FC236}">
                    <a16:creationId xmlns:a16="http://schemas.microsoft.com/office/drawing/2014/main" id="{1FFFF993-3145-40FF-BD2B-8E4BB091FB14}"/>
                  </a:ext>
                </a:extLst>
              </p:cNvPr>
              <p:cNvSpPr/>
              <p:nvPr/>
            </p:nvSpPr>
            <p:spPr>
              <a:xfrm rot="5173577">
                <a:off x="6986588" y="2776537"/>
                <a:ext cx="110490" cy="9525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0" name="文本框 37">
              <a:extLst>
                <a:ext uri="{FF2B5EF4-FFF2-40B4-BE49-F238E27FC236}">
                  <a16:creationId xmlns:a16="http://schemas.microsoft.com/office/drawing/2014/main" id="{7BF7FDD8-4CDE-41FF-80D4-114CEB60F573}"/>
                </a:ext>
              </a:extLst>
            </p:cNvPr>
            <p:cNvSpPr txBox="1"/>
            <p:nvPr/>
          </p:nvSpPr>
          <p:spPr>
            <a:xfrm>
              <a:off x="1224951" y="1621786"/>
              <a:ext cx="1060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全球首个上市国家地区及上市时间：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美国，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2015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11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月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3383AC-98B9-4D55-8C80-D1F7705BA131}"/>
              </a:ext>
            </a:extLst>
          </p:cNvPr>
          <p:cNvGrpSpPr/>
          <p:nvPr/>
        </p:nvGrpSpPr>
        <p:grpSpPr>
          <a:xfrm>
            <a:off x="672863" y="4100582"/>
            <a:ext cx="11046856" cy="421447"/>
            <a:chOff x="785987" y="1551810"/>
            <a:chExt cx="11046856" cy="421447"/>
          </a:xfrm>
        </p:grpSpPr>
        <p:cxnSp>
          <p:nvCxnSpPr>
            <p:cNvPr id="66" name="直接连接符 30">
              <a:extLst>
                <a:ext uri="{FF2B5EF4-FFF2-40B4-BE49-F238E27FC236}">
                  <a16:creationId xmlns:a16="http://schemas.microsoft.com/office/drawing/2014/main" id="{7713F48E-E0E1-48CF-B5A4-A4DC23963DC0}"/>
                </a:ext>
              </a:extLst>
            </p:cNvPr>
            <p:cNvCxnSpPr/>
            <p:nvPr/>
          </p:nvCxnSpPr>
          <p:spPr>
            <a:xfrm>
              <a:off x="1350105" y="1973257"/>
              <a:ext cx="10204704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组合 3">
              <a:extLst>
                <a:ext uri="{FF2B5EF4-FFF2-40B4-BE49-F238E27FC236}">
                  <a16:creationId xmlns:a16="http://schemas.microsoft.com/office/drawing/2014/main" id="{34F6286B-6E98-4320-A9DB-A96CA096E79E}"/>
                </a:ext>
              </a:extLst>
            </p:cNvPr>
            <p:cNvGrpSpPr/>
            <p:nvPr/>
          </p:nvGrpSpPr>
          <p:grpSpPr>
            <a:xfrm>
              <a:off x="785987" y="1551810"/>
              <a:ext cx="335123" cy="346546"/>
              <a:chOff x="6873188" y="2672005"/>
              <a:chExt cx="302998" cy="302998"/>
            </a:xfrm>
          </p:grpSpPr>
          <p:grpSp>
            <p:nvGrpSpPr>
              <p:cNvPr id="69" name="组合 23">
                <a:extLst>
                  <a:ext uri="{FF2B5EF4-FFF2-40B4-BE49-F238E27FC236}">
                    <a16:creationId xmlns:a16="http://schemas.microsoft.com/office/drawing/2014/main" id="{E386B1D6-7E6F-4900-9010-3B5425B80801}"/>
                  </a:ext>
                </a:extLst>
              </p:cNvPr>
              <p:cNvGrpSpPr/>
              <p:nvPr/>
            </p:nvGrpSpPr>
            <p:grpSpPr>
              <a:xfrm>
                <a:off x="6873188" y="2672005"/>
                <a:ext cx="302998" cy="302998"/>
                <a:chOff x="7120838" y="5250105"/>
                <a:chExt cx="302998" cy="302998"/>
              </a:xfrm>
            </p:grpSpPr>
            <p:sp>
              <p:nvSpPr>
                <p:cNvPr id="71" name="椭圆 24">
                  <a:extLst>
                    <a:ext uri="{FF2B5EF4-FFF2-40B4-BE49-F238E27FC236}">
                      <a16:creationId xmlns:a16="http://schemas.microsoft.com/office/drawing/2014/main" id="{1AF903D4-A25E-4E8A-BCCF-4239DF731A49}"/>
                    </a:ext>
                  </a:extLst>
                </p:cNvPr>
                <p:cNvSpPr/>
                <p:nvPr/>
              </p:nvSpPr>
              <p:spPr>
                <a:xfrm>
                  <a:off x="7158037" y="5287303"/>
                  <a:ext cx="228600" cy="228600"/>
                </a:xfrm>
                <a:prstGeom prst="ellipse">
                  <a:avLst/>
                </a:prstGeom>
                <a:gradFill>
                  <a:gsLst>
                    <a:gs pos="25000">
                      <a:srgbClr val="E4401D"/>
                    </a:gs>
                    <a:gs pos="100000">
                      <a:srgbClr val="F9C235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2" name="椭圆 25">
                  <a:extLst>
                    <a:ext uri="{FF2B5EF4-FFF2-40B4-BE49-F238E27FC236}">
                      <a16:creationId xmlns:a16="http://schemas.microsoft.com/office/drawing/2014/main" id="{A706CE02-AD3C-4D55-BBFF-F16071EE48D8}"/>
                    </a:ext>
                  </a:extLst>
                </p:cNvPr>
                <p:cNvSpPr/>
                <p:nvPr/>
              </p:nvSpPr>
              <p:spPr>
                <a:xfrm>
                  <a:off x="7120838" y="5250105"/>
                  <a:ext cx="302998" cy="302998"/>
                </a:xfrm>
                <a:prstGeom prst="ellipse">
                  <a:avLst/>
                </a:prstGeom>
                <a:gradFill>
                  <a:gsLst>
                    <a:gs pos="0">
                      <a:srgbClr val="E4401D">
                        <a:alpha val="17000"/>
                      </a:srgbClr>
                    </a:gs>
                    <a:gs pos="100000">
                      <a:srgbClr val="F9C235">
                        <a:alpha val="0"/>
                      </a:srgbClr>
                    </a:gs>
                  </a:gsLst>
                  <a:lin ang="0" scaled="1"/>
                </a:gradFill>
                <a:ln w="3175">
                  <a:gradFill>
                    <a:gsLst>
                      <a:gs pos="0">
                        <a:srgbClr val="E4401D"/>
                      </a:gs>
                      <a:gs pos="100000">
                        <a:srgbClr val="E4401D">
                          <a:alpha val="0"/>
                        </a:srgb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70" name="等腰三角形 26">
                <a:extLst>
                  <a:ext uri="{FF2B5EF4-FFF2-40B4-BE49-F238E27FC236}">
                    <a16:creationId xmlns:a16="http://schemas.microsoft.com/office/drawing/2014/main" id="{3E6FD9CF-029E-4354-AF02-1C741ADA9C28}"/>
                  </a:ext>
                </a:extLst>
              </p:cNvPr>
              <p:cNvSpPr/>
              <p:nvPr/>
            </p:nvSpPr>
            <p:spPr>
              <a:xfrm rot="5173577">
                <a:off x="6986588" y="2776537"/>
                <a:ext cx="110490" cy="9525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37">
              <a:extLst>
                <a:ext uri="{FF2B5EF4-FFF2-40B4-BE49-F238E27FC236}">
                  <a16:creationId xmlns:a16="http://schemas.microsoft.com/office/drawing/2014/main" id="{FBF89B51-8AF7-4504-9153-21F30339B1FB}"/>
                </a:ext>
              </a:extLst>
            </p:cNvPr>
            <p:cNvSpPr txBox="1"/>
            <p:nvPr/>
          </p:nvSpPr>
          <p:spPr>
            <a:xfrm>
              <a:off x="1224951" y="1587597"/>
              <a:ext cx="1060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是否为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OTC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药品：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否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94CED9D-4431-48F9-97AA-69316E47BEA1}"/>
              </a:ext>
            </a:extLst>
          </p:cNvPr>
          <p:cNvGrpSpPr/>
          <p:nvPr/>
        </p:nvGrpSpPr>
        <p:grpSpPr>
          <a:xfrm>
            <a:off x="672863" y="4574410"/>
            <a:ext cx="11046856" cy="421447"/>
            <a:chOff x="785987" y="1551810"/>
            <a:chExt cx="11046856" cy="421447"/>
          </a:xfrm>
        </p:grpSpPr>
        <p:cxnSp>
          <p:nvCxnSpPr>
            <p:cNvPr id="76" name="直接连接符 30">
              <a:extLst>
                <a:ext uri="{FF2B5EF4-FFF2-40B4-BE49-F238E27FC236}">
                  <a16:creationId xmlns:a16="http://schemas.microsoft.com/office/drawing/2014/main" id="{F3D15A1F-24AC-485B-AEBB-CFB7425D628F}"/>
                </a:ext>
              </a:extLst>
            </p:cNvPr>
            <p:cNvCxnSpPr/>
            <p:nvPr/>
          </p:nvCxnSpPr>
          <p:spPr>
            <a:xfrm>
              <a:off x="1350105" y="1973257"/>
              <a:ext cx="10204704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组合 3">
              <a:extLst>
                <a:ext uri="{FF2B5EF4-FFF2-40B4-BE49-F238E27FC236}">
                  <a16:creationId xmlns:a16="http://schemas.microsoft.com/office/drawing/2014/main" id="{6B24DF15-5E6B-4D15-BCD3-021D5AB155E1}"/>
                </a:ext>
              </a:extLst>
            </p:cNvPr>
            <p:cNvGrpSpPr/>
            <p:nvPr/>
          </p:nvGrpSpPr>
          <p:grpSpPr>
            <a:xfrm>
              <a:off x="785987" y="1551810"/>
              <a:ext cx="335123" cy="346546"/>
              <a:chOff x="6873188" y="2672005"/>
              <a:chExt cx="302998" cy="302998"/>
            </a:xfrm>
          </p:grpSpPr>
          <p:grpSp>
            <p:nvGrpSpPr>
              <p:cNvPr id="79" name="组合 23">
                <a:extLst>
                  <a:ext uri="{FF2B5EF4-FFF2-40B4-BE49-F238E27FC236}">
                    <a16:creationId xmlns:a16="http://schemas.microsoft.com/office/drawing/2014/main" id="{B0BC76BD-0165-4F34-A5ED-2036A57E6A2E}"/>
                  </a:ext>
                </a:extLst>
              </p:cNvPr>
              <p:cNvGrpSpPr/>
              <p:nvPr/>
            </p:nvGrpSpPr>
            <p:grpSpPr>
              <a:xfrm>
                <a:off x="6873188" y="2672005"/>
                <a:ext cx="302998" cy="302998"/>
                <a:chOff x="7120838" y="5250105"/>
                <a:chExt cx="302998" cy="302998"/>
              </a:xfrm>
            </p:grpSpPr>
            <p:sp>
              <p:nvSpPr>
                <p:cNvPr id="81" name="椭圆 24">
                  <a:extLst>
                    <a:ext uri="{FF2B5EF4-FFF2-40B4-BE49-F238E27FC236}">
                      <a16:creationId xmlns:a16="http://schemas.microsoft.com/office/drawing/2014/main" id="{50DA3A9F-B540-4DD8-BE3C-1A12E3A161BD}"/>
                    </a:ext>
                  </a:extLst>
                </p:cNvPr>
                <p:cNvSpPr/>
                <p:nvPr/>
              </p:nvSpPr>
              <p:spPr>
                <a:xfrm>
                  <a:off x="7158037" y="5287303"/>
                  <a:ext cx="228600" cy="228600"/>
                </a:xfrm>
                <a:prstGeom prst="ellipse">
                  <a:avLst/>
                </a:prstGeom>
                <a:gradFill>
                  <a:gsLst>
                    <a:gs pos="25000">
                      <a:srgbClr val="E4401D"/>
                    </a:gs>
                    <a:gs pos="100000">
                      <a:srgbClr val="F9C235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2" name="椭圆 25">
                  <a:extLst>
                    <a:ext uri="{FF2B5EF4-FFF2-40B4-BE49-F238E27FC236}">
                      <a16:creationId xmlns:a16="http://schemas.microsoft.com/office/drawing/2014/main" id="{1EBC08A4-4649-4173-ADAC-206BA50DD4EE}"/>
                    </a:ext>
                  </a:extLst>
                </p:cNvPr>
                <p:cNvSpPr/>
                <p:nvPr/>
              </p:nvSpPr>
              <p:spPr>
                <a:xfrm>
                  <a:off x="7120838" y="5250105"/>
                  <a:ext cx="302998" cy="302998"/>
                </a:xfrm>
                <a:prstGeom prst="ellipse">
                  <a:avLst/>
                </a:prstGeom>
                <a:gradFill>
                  <a:gsLst>
                    <a:gs pos="0">
                      <a:srgbClr val="E4401D">
                        <a:alpha val="17000"/>
                      </a:srgbClr>
                    </a:gs>
                    <a:gs pos="100000">
                      <a:srgbClr val="F9C235">
                        <a:alpha val="0"/>
                      </a:srgbClr>
                    </a:gs>
                  </a:gsLst>
                  <a:lin ang="0" scaled="1"/>
                </a:gradFill>
                <a:ln w="3175">
                  <a:gradFill>
                    <a:gsLst>
                      <a:gs pos="0">
                        <a:srgbClr val="E4401D"/>
                      </a:gs>
                      <a:gs pos="100000">
                        <a:srgbClr val="E4401D">
                          <a:alpha val="0"/>
                        </a:srgb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80" name="等腰三角形 26">
                <a:extLst>
                  <a:ext uri="{FF2B5EF4-FFF2-40B4-BE49-F238E27FC236}">
                    <a16:creationId xmlns:a16="http://schemas.microsoft.com/office/drawing/2014/main" id="{630D1F51-3307-48A4-A959-AAF5E46ACD75}"/>
                  </a:ext>
                </a:extLst>
              </p:cNvPr>
              <p:cNvSpPr/>
              <p:nvPr/>
            </p:nvSpPr>
            <p:spPr>
              <a:xfrm rot="5173577">
                <a:off x="6986588" y="2776537"/>
                <a:ext cx="110490" cy="9525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8" name="文本框 37">
              <a:extLst>
                <a:ext uri="{FF2B5EF4-FFF2-40B4-BE49-F238E27FC236}">
                  <a16:creationId xmlns:a16="http://schemas.microsoft.com/office/drawing/2014/main" id="{B31BA8EE-8DC1-4A02-8341-0B1CD3552867}"/>
                </a:ext>
              </a:extLst>
            </p:cNvPr>
            <p:cNvSpPr txBox="1"/>
            <p:nvPr/>
          </p:nvSpPr>
          <p:spPr>
            <a:xfrm>
              <a:off x="1224951" y="1571268"/>
              <a:ext cx="1060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参照药品建议：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无。本品为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EGPA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治疗领域首个且唯一获批的生物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制剂，无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适合的参照药品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5A60BAF-98F8-4E21-861E-A7B6BBFEF01A}"/>
              </a:ext>
            </a:extLst>
          </p:cNvPr>
          <p:cNvGrpSpPr/>
          <p:nvPr/>
        </p:nvGrpSpPr>
        <p:grpSpPr>
          <a:xfrm>
            <a:off x="672863" y="5048238"/>
            <a:ext cx="11046856" cy="421447"/>
            <a:chOff x="785987" y="1551810"/>
            <a:chExt cx="11046856" cy="421447"/>
          </a:xfrm>
        </p:grpSpPr>
        <p:cxnSp>
          <p:nvCxnSpPr>
            <p:cNvPr id="84" name="直接连接符 30">
              <a:extLst>
                <a:ext uri="{FF2B5EF4-FFF2-40B4-BE49-F238E27FC236}">
                  <a16:creationId xmlns:a16="http://schemas.microsoft.com/office/drawing/2014/main" id="{D8B4F00D-4D2B-41B8-B009-97C7AF57D5F4}"/>
                </a:ext>
              </a:extLst>
            </p:cNvPr>
            <p:cNvCxnSpPr/>
            <p:nvPr/>
          </p:nvCxnSpPr>
          <p:spPr>
            <a:xfrm>
              <a:off x="1350105" y="1973257"/>
              <a:ext cx="10204704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组合 3">
              <a:extLst>
                <a:ext uri="{FF2B5EF4-FFF2-40B4-BE49-F238E27FC236}">
                  <a16:creationId xmlns:a16="http://schemas.microsoft.com/office/drawing/2014/main" id="{8EFC18EF-2D3E-441A-B380-9F9396518ADB}"/>
                </a:ext>
              </a:extLst>
            </p:cNvPr>
            <p:cNvGrpSpPr/>
            <p:nvPr/>
          </p:nvGrpSpPr>
          <p:grpSpPr>
            <a:xfrm>
              <a:off x="785987" y="1551810"/>
              <a:ext cx="335123" cy="346546"/>
              <a:chOff x="6873188" y="2672005"/>
              <a:chExt cx="302998" cy="302998"/>
            </a:xfrm>
          </p:grpSpPr>
          <p:grpSp>
            <p:nvGrpSpPr>
              <p:cNvPr id="87" name="组合 23">
                <a:extLst>
                  <a:ext uri="{FF2B5EF4-FFF2-40B4-BE49-F238E27FC236}">
                    <a16:creationId xmlns:a16="http://schemas.microsoft.com/office/drawing/2014/main" id="{EEA65D6C-6132-4344-8528-F7373B4BB250}"/>
                  </a:ext>
                </a:extLst>
              </p:cNvPr>
              <p:cNvGrpSpPr/>
              <p:nvPr/>
            </p:nvGrpSpPr>
            <p:grpSpPr>
              <a:xfrm>
                <a:off x="6873188" y="2672005"/>
                <a:ext cx="302998" cy="302998"/>
                <a:chOff x="7120838" y="5250105"/>
                <a:chExt cx="302998" cy="302998"/>
              </a:xfrm>
            </p:grpSpPr>
            <p:sp>
              <p:nvSpPr>
                <p:cNvPr id="89" name="椭圆 24">
                  <a:extLst>
                    <a:ext uri="{FF2B5EF4-FFF2-40B4-BE49-F238E27FC236}">
                      <a16:creationId xmlns:a16="http://schemas.microsoft.com/office/drawing/2014/main" id="{E24A908D-F95B-4299-83FE-8862572AE638}"/>
                    </a:ext>
                  </a:extLst>
                </p:cNvPr>
                <p:cNvSpPr/>
                <p:nvPr/>
              </p:nvSpPr>
              <p:spPr>
                <a:xfrm>
                  <a:off x="7158037" y="5287303"/>
                  <a:ext cx="228600" cy="228600"/>
                </a:xfrm>
                <a:prstGeom prst="ellipse">
                  <a:avLst/>
                </a:prstGeom>
                <a:gradFill>
                  <a:gsLst>
                    <a:gs pos="25000">
                      <a:srgbClr val="E4401D"/>
                    </a:gs>
                    <a:gs pos="100000">
                      <a:srgbClr val="F9C235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0" name="椭圆 25">
                  <a:extLst>
                    <a:ext uri="{FF2B5EF4-FFF2-40B4-BE49-F238E27FC236}">
                      <a16:creationId xmlns:a16="http://schemas.microsoft.com/office/drawing/2014/main" id="{B93FA735-5F0E-4AE3-8663-6049B4912CBC}"/>
                    </a:ext>
                  </a:extLst>
                </p:cNvPr>
                <p:cNvSpPr/>
                <p:nvPr/>
              </p:nvSpPr>
              <p:spPr>
                <a:xfrm>
                  <a:off x="7120838" y="5250105"/>
                  <a:ext cx="302998" cy="302998"/>
                </a:xfrm>
                <a:prstGeom prst="ellipse">
                  <a:avLst/>
                </a:prstGeom>
                <a:gradFill>
                  <a:gsLst>
                    <a:gs pos="0">
                      <a:srgbClr val="E4401D">
                        <a:alpha val="17000"/>
                      </a:srgbClr>
                    </a:gs>
                    <a:gs pos="100000">
                      <a:srgbClr val="F9C235">
                        <a:alpha val="0"/>
                      </a:srgbClr>
                    </a:gs>
                  </a:gsLst>
                  <a:lin ang="0" scaled="1"/>
                </a:gradFill>
                <a:ln w="3175">
                  <a:gradFill>
                    <a:gsLst>
                      <a:gs pos="0">
                        <a:srgbClr val="E4401D"/>
                      </a:gs>
                      <a:gs pos="100000">
                        <a:srgbClr val="E4401D">
                          <a:alpha val="0"/>
                        </a:srgb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88" name="等腰三角形 26">
                <a:extLst>
                  <a:ext uri="{FF2B5EF4-FFF2-40B4-BE49-F238E27FC236}">
                    <a16:creationId xmlns:a16="http://schemas.microsoft.com/office/drawing/2014/main" id="{00A75EE8-DC32-47D8-9D74-F7FEFBBBA003}"/>
                  </a:ext>
                </a:extLst>
              </p:cNvPr>
              <p:cNvSpPr/>
              <p:nvPr/>
            </p:nvSpPr>
            <p:spPr>
              <a:xfrm rot="5173577">
                <a:off x="6986588" y="2776537"/>
                <a:ext cx="110490" cy="9525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6" name="文本框 37">
              <a:extLst>
                <a:ext uri="{FF2B5EF4-FFF2-40B4-BE49-F238E27FC236}">
                  <a16:creationId xmlns:a16="http://schemas.microsoft.com/office/drawing/2014/main" id="{973217FE-D24B-45E0-AFB9-8115621A897D}"/>
                </a:ext>
              </a:extLst>
            </p:cNvPr>
            <p:cNvSpPr txBox="1"/>
            <p:nvPr/>
          </p:nvSpPr>
          <p:spPr>
            <a:xfrm>
              <a:off x="1224951" y="1573661"/>
              <a:ext cx="1060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适应症：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用于成人嗜酸性肉芽肿性多血管炎（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EGPA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）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AACEA22-F98D-4B1C-BA95-21CA4B7E2120}"/>
              </a:ext>
            </a:extLst>
          </p:cNvPr>
          <p:cNvGrpSpPr/>
          <p:nvPr/>
        </p:nvGrpSpPr>
        <p:grpSpPr>
          <a:xfrm>
            <a:off x="672863" y="5513652"/>
            <a:ext cx="11046856" cy="892036"/>
            <a:chOff x="785987" y="1543399"/>
            <a:chExt cx="11046856" cy="892036"/>
          </a:xfrm>
        </p:grpSpPr>
        <p:cxnSp>
          <p:nvCxnSpPr>
            <p:cNvPr id="92" name="直接连接符 30">
              <a:extLst>
                <a:ext uri="{FF2B5EF4-FFF2-40B4-BE49-F238E27FC236}">
                  <a16:creationId xmlns:a16="http://schemas.microsoft.com/office/drawing/2014/main" id="{4BF26908-4A0C-42DB-9D64-65D979671B45}"/>
                </a:ext>
              </a:extLst>
            </p:cNvPr>
            <p:cNvCxnSpPr/>
            <p:nvPr/>
          </p:nvCxnSpPr>
          <p:spPr>
            <a:xfrm>
              <a:off x="1338074" y="2435435"/>
              <a:ext cx="10204704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组合 3">
              <a:extLst>
                <a:ext uri="{FF2B5EF4-FFF2-40B4-BE49-F238E27FC236}">
                  <a16:creationId xmlns:a16="http://schemas.microsoft.com/office/drawing/2014/main" id="{7075AAEE-575B-4386-8E0E-E615C42F297A}"/>
                </a:ext>
              </a:extLst>
            </p:cNvPr>
            <p:cNvGrpSpPr/>
            <p:nvPr/>
          </p:nvGrpSpPr>
          <p:grpSpPr>
            <a:xfrm>
              <a:off x="785987" y="1551810"/>
              <a:ext cx="335123" cy="346546"/>
              <a:chOff x="6873188" y="2672005"/>
              <a:chExt cx="302998" cy="302998"/>
            </a:xfrm>
          </p:grpSpPr>
          <p:grpSp>
            <p:nvGrpSpPr>
              <p:cNvPr id="95" name="组合 23">
                <a:extLst>
                  <a:ext uri="{FF2B5EF4-FFF2-40B4-BE49-F238E27FC236}">
                    <a16:creationId xmlns:a16="http://schemas.microsoft.com/office/drawing/2014/main" id="{4E500C7C-68C5-4842-A7F9-F880E3590E01}"/>
                  </a:ext>
                </a:extLst>
              </p:cNvPr>
              <p:cNvGrpSpPr/>
              <p:nvPr/>
            </p:nvGrpSpPr>
            <p:grpSpPr>
              <a:xfrm>
                <a:off x="6873188" y="2672005"/>
                <a:ext cx="302998" cy="302998"/>
                <a:chOff x="7120838" y="5250105"/>
                <a:chExt cx="302998" cy="302998"/>
              </a:xfrm>
            </p:grpSpPr>
            <p:sp>
              <p:nvSpPr>
                <p:cNvPr id="97" name="椭圆 24">
                  <a:extLst>
                    <a:ext uri="{FF2B5EF4-FFF2-40B4-BE49-F238E27FC236}">
                      <a16:creationId xmlns:a16="http://schemas.microsoft.com/office/drawing/2014/main" id="{7B45A81A-ED2F-4609-922C-BD451C3813C1}"/>
                    </a:ext>
                  </a:extLst>
                </p:cNvPr>
                <p:cNvSpPr/>
                <p:nvPr/>
              </p:nvSpPr>
              <p:spPr>
                <a:xfrm>
                  <a:off x="7158037" y="5287303"/>
                  <a:ext cx="228600" cy="228600"/>
                </a:xfrm>
                <a:prstGeom prst="ellipse">
                  <a:avLst/>
                </a:prstGeom>
                <a:gradFill>
                  <a:gsLst>
                    <a:gs pos="25000">
                      <a:srgbClr val="E4401D"/>
                    </a:gs>
                    <a:gs pos="100000">
                      <a:srgbClr val="F9C235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8" name="椭圆 25">
                  <a:extLst>
                    <a:ext uri="{FF2B5EF4-FFF2-40B4-BE49-F238E27FC236}">
                      <a16:creationId xmlns:a16="http://schemas.microsoft.com/office/drawing/2014/main" id="{176470A9-1AE6-45DE-9C53-3E01D868C915}"/>
                    </a:ext>
                  </a:extLst>
                </p:cNvPr>
                <p:cNvSpPr/>
                <p:nvPr/>
              </p:nvSpPr>
              <p:spPr>
                <a:xfrm>
                  <a:off x="7120838" y="5250105"/>
                  <a:ext cx="302998" cy="302998"/>
                </a:xfrm>
                <a:prstGeom prst="ellipse">
                  <a:avLst/>
                </a:prstGeom>
                <a:gradFill>
                  <a:gsLst>
                    <a:gs pos="0">
                      <a:srgbClr val="E4401D">
                        <a:alpha val="17000"/>
                      </a:srgbClr>
                    </a:gs>
                    <a:gs pos="100000">
                      <a:srgbClr val="F9C235">
                        <a:alpha val="0"/>
                      </a:srgbClr>
                    </a:gs>
                  </a:gsLst>
                  <a:lin ang="0" scaled="1"/>
                </a:gradFill>
                <a:ln w="3175">
                  <a:gradFill>
                    <a:gsLst>
                      <a:gs pos="0">
                        <a:srgbClr val="E4401D"/>
                      </a:gs>
                      <a:gs pos="100000">
                        <a:srgbClr val="E4401D">
                          <a:alpha val="0"/>
                        </a:srgb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6" name="等腰三角形 26">
                <a:extLst>
                  <a:ext uri="{FF2B5EF4-FFF2-40B4-BE49-F238E27FC236}">
                    <a16:creationId xmlns:a16="http://schemas.microsoft.com/office/drawing/2014/main" id="{05B5A64F-67ED-4899-B801-1850A7CD914D}"/>
                  </a:ext>
                </a:extLst>
              </p:cNvPr>
              <p:cNvSpPr/>
              <p:nvPr/>
            </p:nvSpPr>
            <p:spPr>
              <a:xfrm rot="5173577">
                <a:off x="6986588" y="2776537"/>
                <a:ext cx="110490" cy="9525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4" name="文本框 37">
              <a:extLst>
                <a:ext uri="{FF2B5EF4-FFF2-40B4-BE49-F238E27FC236}">
                  <a16:creationId xmlns:a16="http://schemas.microsoft.com/office/drawing/2014/main" id="{D7BFF13B-BF73-403C-8C59-E60363EEB05A}"/>
                </a:ext>
              </a:extLst>
            </p:cNvPr>
            <p:cNvSpPr txBox="1"/>
            <p:nvPr/>
          </p:nvSpPr>
          <p:spPr>
            <a:xfrm>
              <a:off x="1224951" y="1543399"/>
              <a:ext cx="106078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用法用量：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本品只能经皮下注射给药。本品的推荐给药剂量为</a:t>
              </a: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300 mg</a:t>
              </a: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，每</a:t>
              </a: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周一次。可在上臂、大腿或腹部皮下注射，分</a:t>
              </a: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次进行，每次</a:t>
              </a: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 mg</a:t>
              </a: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。注射位点之间至少间隔</a:t>
              </a:r>
              <a:r>
                <a:rPr lang="en-US" altLang="zh-CN" sz="15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5 cm</a:t>
              </a:r>
              <a:r>
                <a:rPr lang="zh-CN" altLang="en-US" sz="15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。基于现有数据，无需对老年患者、肾功能或肝功能不全患者进行剂量调整。</a:t>
              </a:r>
              <a:endPara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FEECEA9-87B5-440B-8809-0B51E9E3D431}"/>
              </a:ext>
            </a:extLst>
          </p:cNvPr>
          <p:cNvGrpSpPr/>
          <p:nvPr/>
        </p:nvGrpSpPr>
        <p:grpSpPr>
          <a:xfrm>
            <a:off x="679146" y="3030377"/>
            <a:ext cx="11046856" cy="487435"/>
            <a:chOff x="785987" y="1551810"/>
            <a:chExt cx="11046856" cy="487435"/>
          </a:xfrm>
        </p:grpSpPr>
        <p:cxnSp>
          <p:nvCxnSpPr>
            <p:cNvPr id="100" name="直接连接符 30">
              <a:extLst>
                <a:ext uri="{FF2B5EF4-FFF2-40B4-BE49-F238E27FC236}">
                  <a16:creationId xmlns:a16="http://schemas.microsoft.com/office/drawing/2014/main" id="{45EE9F0E-0A8B-4D76-A62F-F5A93C07E44B}"/>
                </a:ext>
              </a:extLst>
            </p:cNvPr>
            <p:cNvCxnSpPr/>
            <p:nvPr/>
          </p:nvCxnSpPr>
          <p:spPr>
            <a:xfrm>
              <a:off x="1350105" y="2039245"/>
              <a:ext cx="10204704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组合 3">
              <a:extLst>
                <a:ext uri="{FF2B5EF4-FFF2-40B4-BE49-F238E27FC236}">
                  <a16:creationId xmlns:a16="http://schemas.microsoft.com/office/drawing/2014/main" id="{21D75E8D-42BB-4083-9133-060DDA61AEE5}"/>
                </a:ext>
              </a:extLst>
            </p:cNvPr>
            <p:cNvGrpSpPr/>
            <p:nvPr/>
          </p:nvGrpSpPr>
          <p:grpSpPr>
            <a:xfrm>
              <a:off x="785987" y="1551810"/>
              <a:ext cx="335123" cy="346546"/>
              <a:chOff x="6873188" y="2672005"/>
              <a:chExt cx="302998" cy="302998"/>
            </a:xfrm>
          </p:grpSpPr>
          <p:grpSp>
            <p:nvGrpSpPr>
              <p:cNvPr id="103" name="组合 23">
                <a:extLst>
                  <a:ext uri="{FF2B5EF4-FFF2-40B4-BE49-F238E27FC236}">
                    <a16:creationId xmlns:a16="http://schemas.microsoft.com/office/drawing/2014/main" id="{80CFF623-E76B-44D6-9602-028722E51A22}"/>
                  </a:ext>
                </a:extLst>
              </p:cNvPr>
              <p:cNvGrpSpPr/>
              <p:nvPr/>
            </p:nvGrpSpPr>
            <p:grpSpPr>
              <a:xfrm>
                <a:off x="6873188" y="2672005"/>
                <a:ext cx="302998" cy="302998"/>
                <a:chOff x="7120838" y="5250105"/>
                <a:chExt cx="302998" cy="302998"/>
              </a:xfrm>
            </p:grpSpPr>
            <p:sp>
              <p:nvSpPr>
                <p:cNvPr id="105" name="椭圆 24">
                  <a:extLst>
                    <a:ext uri="{FF2B5EF4-FFF2-40B4-BE49-F238E27FC236}">
                      <a16:creationId xmlns:a16="http://schemas.microsoft.com/office/drawing/2014/main" id="{443437CF-B54C-439A-8698-232E14ABB205}"/>
                    </a:ext>
                  </a:extLst>
                </p:cNvPr>
                <p:cNvSpPr/>
                <p:nvPr/>
              </p:nvSpPr>
              <p:spPr>
                <a:xfrm>
                  <a:off x="7158037" y="5287303"/>
                  <a:ext cx="228600" cy="228600"/>
                </a:xfrm>
                <a:prstGeom prst="ellipse">
                  <a:avLst/>
                </a:prstGeom>
                <a:gradFill>
                  <a:gsLst>
                    <a:gs pos="25000">
                      <a:srgbClr val="E4401D"/>
                    </a:gs>
                    <a:gs pos="100000">
                      <a:srgbClr val="F9C235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6" name="椭圆 25">
                  <a:extLst>
                    <a:ext uri="{FF2B5EF4-FFF2-40B4-BE49-F238E27FC236}">
                      <a16:creationId xmlns:a16="http://schemas.microsoft.com/office/drawing/2014/main" id="{2BCF2345-AF5C-4017-B5B6-565C67C6F2E9}"/>
                    </a:ext>
                  </a:extLst>
                </p:cNvPr>
                <p:cNvSpPr/>
                <p:nvPr/>
              </p:nvSpPr>
              <p:spPr>
                <a:xfrm>
                  <a:off x="7120838" y="5250105"/>
                  <a:ext cx="302998" cy="302998"/>
                </a:xfrm>
                <a:prstGeom prst="ellipse">
                  <a:avLst/>
                </a:prstGeom>
                <a:gradFill>
                  <a:gsLst>
                    <a:gs pos="0">
                      <a:srgbClr val="E4401D">
                        <a:alpha val="17000"/>
                      </a:srgbClr>
                    </a:gs>
                    <a:gs pos="100000">
                      <a:srgbClr val="F9C235">
                        <a:alpha val="0"/>
                      </a:srgbClr>
                    </a:gs>
                  </a:gsLst>
                  <a:lin ang="0" scaled="1"/>
                </a:gradFill>
                <a:ln w="3175">
                  <a:gradFill>
                    <a:gsLst>
                      <a:gs pos="0">
                        <a:srgbClr val="E4401D"/>
                      </a:gs>
                      <a:gs pos="100000">
                        <a:srgbClr val="E4401D">
                          <a:alpha val="0"/>
                        </a:srgb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04" name="等腰三角形 26">
                <a:extLst>
                  <a:ext uri="{FF2B5EF4-FFF2-40B4-BE49-F238E27FC236}">
                    <a16:creationId xmlns:a16="http://schemas.microsoft.com/office/drawing/2014/main" id="{176A4032-B19D-42ED-B245-1643191EE3D8}"/>
                  </a:ext>
                </a:extLst>
              </p:cNvPr>
              <p:cNvSpPr/>
              <p:nvPr/>
            </p:nvSpPr>
            <p:spPr>
              <a:xfrm rot="5173577">
                <a:off x="6986588" y="2776537"/>
                <a:ext cx="110490" cy="9525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2" name="文本框 37">
              <a:extLst>
                <a:ext uri="{FF2B5EF4-FFF2-40B4-BE49-F238E27FC236}">
                  <a16:creationId xmlns:a16="http://schemas.microsoft.com/office/drawing/2014/main" id="{C582CFA5-CEF4-4285-9F5D-9EF3B8D59D60}"/>
                </a:ext>
              </a:extLst>
            </p:cNvPr>
            <p:cNvSpPr txBox="1"/>
            <p:nvPr/>
          </p:nvSpPr>
          <p:spPr>
            <a:xfrm>
              <a:off x="1224951" y="1602536"/>
              <a:ext cx="10607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目前大陆地区同通用名药品的情况：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无其他同通用名药品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8D7103-7D8F-4D53-84E3-7186BCA6682F}"/>
              </a:ext>
            </a:extLst>
          </p:cNvPr>
          <p:cNvSpPr txBox="1"/>
          <p:nvPr/>
        </p:nvSpPr>
        <p:spPr>
          <a:xfrm>
            <a:off x="11861963" y="6458530"/>
            <a:ext cx="201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824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D7A7814-E8F9-402E-828E-799F3C1F2B48}"/>
              </a:ext>
            </a:extLst>
          </p:cNvPr>
          <p:cNvGrpSpPr/>
          <p:nvPr/>
        </p:nvGrpSpPr>
        <p:grpSpPr>
          <a:xfrm>
            <a:off x="675346" y="1716139"/>
            <a:ext cx="6219282" cy="2385820"/>
            <a:chOff x="684026" y="1623860"/>
            <a:chExt cx="6565348" cy="2385820"/>
          </a:xfrm>
        </p:grpSpPr>
        <p:sp>
          <p:nvSpPr>
            <p:cNvPr id="75" name="Rectangle: Rounded Corners 54">
              <a:extLst>
                <a:ext uri="{FF2B5EF4-FFF2-40B4-BE49-F238E27FC236}">
                  <a16:creationId xmlns:a16="http://schemas.microsoft.com/office/drawing/2014/main" id="{9A08D0DD-A532-45D1-8727-8FFB33E5F28B}"/>
                </a:ext>
              </a:extLst>
            </p:cNvPr>
            <p:cNvSpPr/>
            <p:nvPr/>
          </p:nvSpPr>
          <p:spPr>
            <a:xfrm>
              <a:off x="684026" y="1723628"/>
              <a:ext cx="6565348" cy="2286052"/>
            </a:xfrm>
            <a:prstGeom prst="roundRect">
              <a:avLst>
                <a:gd name="adj" fmla="val 0"/>
              </a:avLst>
            </a:prstGeom>
            <a:solidFill>
              <a:srgbClr val="EBF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D657B6E2-8152-4EAD-A15C-329E583210D1}"/>
                </a:ext>
              </a:extLst>
            </p:cNvPr>
            <p:cNvSpPr/>
            <p:nvPr/>
          </p:nvSpPr>
          <p:spPr>
            <a:xfrm>
              <a:off x="2280258" y="1623860"/>
              <a:ext cx="3182693" cy="433626"/>
            </a:xfrm>
            <a:prstGeom prst="roundRect">
              <a:avLst>
                <a:gd name="adj" fmla="val 26175"/>
              </a:avLst>
            </a:prstGeom>
            <a:solidFill>
              <a:srgbClr val="0070C0"/>
            </a:solidFill>
          </p:spPr>
          <p:txBody>
            <a:bodyPr wrap="square" lIns="91440" tIns="45720" rIns="91440" bIns="45720" anchor="ctr">
              <a:spAutoFit/>
            </a:bodyPr>
            <a:lstStyle/>
            <a:p>
              <a:pPr algn="ctr">
                <a:spcBef>
                  <a:spcPts val="800"/>
                </a:spcBef>
                <a:spcAft>
                  <a:spcPts val="800"/>
                </a:spcAft>
                <a:buClr>
                  <a:srgbClr val="544F40"/>
                </a:buClr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/>
                  <a:ea typeface="微软雅黑"/>
                </a:rPr>
                <a:t>全球发病率</a:t>
              </a:r>
              <a:r>
                <a:rPr lang="en-US" altLang="zh-CN" b="1" dirty="0">
                  <a:solidFill>
                    <a:schemeClr val="bg1"/>
                  </a:solidFill>
                  <a:latin typeface="Arial"/>
                  <a:ea typeface="微软雅黑"/>
                </a:rPr>
                <a:t>/</a:t>
              </a:r>
              <a:r>
                <a:rPr lang="zh-CN" altLang="en-US" b="1" dirty="0">
                  <a:solidFill>
                    <a:schemeClr val="bg1"/>
                  </a:solidFill>
                  <a:latin typeface="Arial"/>
                  <a:ea typeface="微软雅黑"/>
                </a:rPr>
                <a:t>患病率</a:t>
              </a:r>
              <a:r>
                <a:rPr lang="en-US" altLang="zh-CN" baseline="30000" dirty="0">
                  <a:solidFill>
                    <a:schemeClr val="bg1"/>
                  </a:solidFill>
                  <a:latin typeface="Arial"/>
                  <a:ea typeface="微软雅黑"/>
                </a:rPr>
                <a:t>1-25</a:t>
              </a:r>
              <a:endParaRPr lang="en-US" baseline="30000" dirty="0">
                <a:solidFill>
                  <a:schemeClr val="bg1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1E7BB406-974C-4841-9E7A-2CDA9AE8BC83}"/>
              </a:ext>
            </a:extLst>
          </p:cNvPr>
          <p:cNvSpPr/>
          <p:nvPr/>
        </p:nvSpPr>
        <p:spPr>
          <a:xfrm>
            <a:off x="1095113" y="2841065"/>
            <a:ext cx="2053693" cy="479121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63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1293261-8126-4201-8438-70369ACBBE7D}"/>
              </a:ext>
            </a:extLst>
          </p:cNvPr>
          <p:cNvSpPr/>
          <p:nvPr/>
        </p:nvSpPr>
        <p:spPr>
          <a:xfrm>
            <a:off x="4336048" y="2841065"/>
            <a:ext cx="2053693" cy="479121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63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54">
            <a:extLst>
              <a:ext uri="{FF2B5EF4-FFF2-40B4-BE49-F238E27FC236}">
                <a16:creationId xmlns:a16="http://schemas.microsoft.com/office/drawing/2014/main" id="{4BA293CE-1DD0-4E30-9183-B60F0FB27A2E}"/>
              </a:ext>
            </a:extLst>
          </p:cNvPr>
          <p:cNvSpPr/>
          <p:nvPr/>
        </p:nvSpPr>
        <p:spPr>
          <a:xfrm>
            <a:off x="6982063" y="1822108"/>
            <a:ext cx="4770909" cy="2179651"/>
          </a:xfrm>
          <a:prstGeom prst="roundRect">
            <a:avLst>
              <a:gd name="adj" fmla="val 258"/>
            </a:avLst>
          </a:prstGeom>
          <a:solidFill>
            <a:srgbClr val="EB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7B1706-5D9B-4C1A-9587-5473DA33B099}"/>
              </a:ext>
            </a:extLst>
          </p:cNvPr>
          <p:cNvSpPr/>
          <p:nvPr/>
        </p:nvSpPr>
        <p:spPr>
          <a:xfrm>
            <a:off x="0" y="6448342"/>
            <a:ext cx="12192000" cy="424468"/>
          </a:xfrm>
          <a:prstGeom prst="rect">
            <a:avLst/>
          </a:prstGeom>
          <a:solidFill>
            <a:srgbClr val="EBF6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5798967-20F1-440D-B072-DF8045E2F992}"/>
              </a:ext>
            </a:extLst>
          </p:cNvPr>
          <p:cNvGrpSpPr/>
          <p:nvPr/>
        </p:nvGrpSpPr>
        <p:grpSpPr>
          <a:xfrm>
            <a:off x="258732" y="511498"/>
            <a:ext cx="11540540" cy="729341"/>
            <a:chOff x="277553" y="266265"/>
            <a:chExt cx="11540540" cy="72934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97AE070-1925-4033-98C1-90BFCE784E5A}"/>
                </a:ext>
              </a:extLst>
            </p:cNvPr>
            <p:cNvGrpSpPr/>
            <p:nvPr/>
          </p:nvGrpSpPr>
          <p:grpSpPr>
            <a:xfrm>
              <a:off x="277553" y="266265"/>
              <a:ext cx="11540540" cy="729341"/>
              <a:chOff x="343529" y="414443"/>
              <a:chExt cx="11540540" cy="729341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AAFB75F-90C7-4F15-AAE2-A0CFD07ACF8F}"/>
                  </a:ext>
                </a:extLst>
              </p:cNvPr>
              <p:cNvSpPr txBox="1"/>
              <p:nvPr/>
            </p:nvSpPr>
            <p:spPr>
              <a:xfrm>
                <a:off x="969646" y="435898"/>
                <a:ext cx="1091442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500"/>
                  </a:spcBef>
                  <a:spcAft>
                    <a:spcPts val="600"/>
                  </a:spcAft>
                  <a:buClr>
                    <a:schemeClr val="accent1"/>
                  </a:buClr>
                  <a:buSzPct val="100000"/>
                  <a:defRPr/>
                </a:pP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嗜酸性肉芽肿性多血管炎（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EGPA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）全球发病率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0-4.2/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百万，患病率约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2-35/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百万，在多国被认定为罕见病</a:t>
                </a:r>
                <a:endPara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60" name="图形 27">
                <a:extLst>
                  <a:ext uri="{FF2B5EF4-FFF2-40B4-BE49-F238E27FC236}">
                    <a16:creationId xmlns:a16="http://schemas.microsoft.com/office/drawing/2014/main" id="{4F29FE8B-3D9B-492F-8040-ABBF7ED16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43529" y="414443"/>
                <a:ext cx="523022" cy="586716"/>
              </a:xfrm>
              <a:prstGeom prst="rect">
                <a:avLst/>
              </a:prstGeom>
            </p:spPr>
          </p:pic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2AE35D9-F4FC-426C-9383-BB8A68B44890}"/>
                </a:ext>
              </a:extLst>
            </p:cNvPr>
            <p:cNvCxnSpPr/>
            <p:nvPr/>
          </p:nvCxnSpPr>
          <p:spPr>
            <a:xfrm>
              <a:off x="809283" y="995156"/>
              <a:ext cx="1050135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6CDF08A6-849A-4124-9192-7B9E13D0A8CF}"/>
              </a:ext>
            </a:extLst>
          </p:cNvPr>
          <p:cNvSpPr txBox="1"/>
          <p:nvPr/>
        </p:nvSpPr>
        <p:spPr>
          <a:xfrm>
            <a:off x="258732" y="6434119"/>
            <a:ext cx="11691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800" b="1" dirty="0"/>
              <a:t>参考文献：</a:t>
            </a:r>
            <a:endParaRPr lang="en-US" altLang="zh-CN" sz="800" b="1" dirty="0"/>
          </a:p>
          <a:p>
            <a:r>
              <a:rPr lang="en-GB" sz="800" dirty="0"/>
              <a:t>1. Ennis 2019; 2. Vinit 2017; 3.</a:t>
            </a:r>
            <a:r>
              <a:rPr lang="en-US" sz="800" dirty="0"/>
              <a:t> Reinhold-Keller 2005; 4. Watts 2005; 5.Herlyn 2017; 6. </a:t>
            </a:r>
            <a:r>
              <a:rPr lang="en-US" sz="800" dirty="0" err="1"/>
              <a:t>Dadoniene</a:t>
            </a:r>
            <a:r>
              <a:rPr lang="en-US" sz="800" dirty="0"/>
              <a:t> 2005; 7. Watts 2001; 8. Nilsen 2020; 9. </a:t>
            </a:r>
            <a:r>
              <a:rPr lang="en-US" sz="800" dirty="0" err="1"/>
              <a:t>Kanecki</a:t>
            </a:r>
            <a:r>
              <a:rPr lang="en-US" sz="800" dirty="0"/>
              <a:t> 2017; 10. Mohammad 2009; 11. Pamuk 2016; 12. Watts 1995; 13. Fujimoto 2011; 14. Gonzalez-Gay 2003; 15. Pearce 2016; 16. </a:t>
            </a:r>
            <a:r>
              <a:rPr lang="en-US" sz="800" dirty="0" err="1"/>
              <a:t>Berti</a:t>
            </a:r>
            <a:r>
              <a:rPr lang="en-US" sz="800" dirty="0"/>
              <a:t> 2017; </a:t>
            </a:r>
            <a:r>
              <a:rPr lang="en-GB" sz="800" dirty="0"/>
              <a:t>17. </a:t>
            </a:r>
            <a:r>
              <a:rPr lang="en-GB" sz="800" dirty="0" err="1"/>
              <a:t>Mahr</a:t>
            </a:r>
            <a:r>
              <a:rPr lang="en-GB" sz="800" dirty="0"/>
              <a:t> 2004; 18. </a:t>
            </a:r>
            <a:r>
              <a:rPr lang="en-GB" sz="800" dirty="0" err="1"/>
              <a:t>Haugeberg</a:t>
            </a:r>
            <a:r>
              <a:rPr lang="en-GB" sz="800" dirty="0"/>
              <a:t> 1998; 19. Nilsen 2017; 20. Romero-Gomez 2015; 21. Mohammad 2007; 22. </a:t>
            </a:r>
            <a:r>
              <a:rPr lang="en-GB" sz="800" dirty="0" err="1"/>
              <a:t>Herlyn</a:t>
            </a:r>
            <a:r>
              <a:rPr lang="en-GB" sz="800" dirty="0"/>
              <a:t> 2014; 23. Bell 2018; 24. Gokhale 2021; 25. Richter 2015;</a:t>
            </a:r>
            <a:r>
              <a:rPr lang="nl-NL" sz="800" dirty="0"/>
              <a:t> 26. Wang C, 2018; 27. Huang K,2019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5D3724C-625F-4AF5-A4E3-0C9482518FA7}"/>
              </a:ext>
            </a:extLst>
          </p:cNvPr>
          <p:cNvSpPr txBox="1"/>
          <p:nvPr/>
        </p:nvSpPr>
        <p:spPr>
          <a:xfrm>
            <a:off x="290790" y="6122781"/>
            <a:ext cx="11420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altLang="en-US" sz="800" b="1" dirty="0">
                <a:latin typeface="Calibri" panose="020F0502020204030204" pitchFamily="34" charset="0"/>
                <a:ea typeface="宋体" panose="02010600030101010101" pitchFamily="2" charset="-122"/>
              </a:rPr>
              <a:t>备注</a:t>
            </a:r>
            <a:endParaRPr lang="en-US" altLang="zh-CN" sz="8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en-US" altLang="zh-CN" sz="800" dirty="0">
                <a:latin typeface="Calibri" panose="020F0502020204030204" pitchFamily="34" charset="0"/>
                <a:ea typeface="宋体" panose="02010600030101010101" pitchFamily="2" charset="-122"/>
              </a:rPr>
              <a:t>a. </a:t>
            </a:r>
            <a:r>
              <a:rPr lang="zh-CN" altLang="en-US" sz="800" dirty="0">
                <a:latin typeface="Calibri" panose="020F0502020204030204" pitchFamily="34" charset="0"/>
                <a:ea typeface="宋体" panose="02010600030101010101" pitchFamily="2" charset="-122"/>
              </a:rPr>
              <a:t>数据来源为国家卫生健康委办发布的</a:t>
            </a:r>
            <a:r>
              <a:rPr lang="en-US" altLang="zh-CN" sz="800" dirty="0">
                <a:latin typeface="Calibri" panose="020F0502020204030204" pitchFamily="34" charset="0"/>
                <a:ea typeface="宋体" panose="02010600030101010101" pitchFamily="2" charset="-122"/>
              </a:rPr>
              <a:t>《</a:t>
            </a:r>
            <a:r>
              <a:rPr lang="zh-CN" altLang="en-US" sz="800" dirty="0">
                <a:latin typeface="Calibri" panose="020F0502020204030204" pitchFamily="34" charset="0"/>
                <a:ea typeface="宋体" panose="02010600030101010101" pitchFamily="2" charset="-122"/>
              </a:rPr>
              <a:t>罕见病诊疗指南（</a:t>
            </a:r>
            <a:r>
              <a:rPr lang="en-US" altLang="zh-CN" sz="800" dirty="0">
                <a:latin typeface="Calibri" panose="020F0502020204030204" pitchFamily="34" charset="0"/>
                <a:ea typeface="宋体" panose="02010600030101010101" pitchFamily="2" charset="-122"/>
              </a:rPr>
              <a:t>2019</a:t>
            </a:r>
            <a:r>
              <a:rPr lang="zh-CN" altLang="en-US" sz="800" dirty="0">
                <a:latin typeface="Calibri" panose="020F0502020204030204" pitchFamily="34" charset="0"/>
                <a:ea typeface="宋体" panose="02010600030101010101" pitchFamily="2" charset="-122"/>
              </a:rPr>
              <a:t>年版）</a:t>
            </a:r>
            <a:r>
              <a:rPr lang="en-US" altLang="zh-CN" sz="800" dirty="0">
                <a:latin typeface="Calibri" panose="020F0502020204030204" pitchFamily="34" charset="0"/>
                <a:ea typeface="宋体" panose="02010600030101010101" pitchFamily="2" charset="-122"/>
              </a:rPr>
              <a:t>》</a:t>
            </a:r>
            <a:r>
              <a:rPr lang="zh-CN" altLang="en-US" sz="800" dirty="0">
                <a:latin typeface="Calibri" panose="020F0502020204030204" pitchFamily="34" charset="0"/>
                <a:ea typeface="宋体" panose="02010600030101010101" pitchFamily="2" charset="-122"/>
              </a:rPr>
              <a:t>。</a:t>
            </a:r>
            <a:r>
              <a:rPr lang="en-US" altLang="zh-CN" sz="800" dirty="0"/>
              <a:t>121</a:t>
            </a:r>
            <a:r>
              <a:rPr lang="zh-CN" altLang="en-US" sz="800" dirty="0"/>
              <a:t>病种中只有</a:t>
            </a:r>
            <a:r>
              <a:rPr lang="en-US" altLang="zh-CN" sz="800" dirty="0"/>
              <a:t>26</a:t>
            </a:r>
            <a:r>
              <a:rPr lang="zh-CN" altLang="en-US" sz="800" dirty="0"/>
              <a:t>个病种具有患病率数据</a:t>
            </a:r>
            <a:endParaRPr lang="en-US" altLang="zh-CN" sz="8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zh-CN" altLang="en-US" sz="800" dirty="0">
              <a:highlight>
                <a:srgbClr val="FFFF00"/>
              </a:highligh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矩形: 圆角 135">
            <a:extLst>
              <a:ext uri="{FF2B5EF4-FFF2-40B4-BE49-F238E27FC236}">
                <a16:creationId xmlns:a16="http://schemas.microsoft.com/office/drawing/2014/main" id="{629DFE0E-F027-4580-A14B-62983AD958ED}"/>
              </a:ext>
            </a:extLst>
          </p:cNvPr>
          <p:cNvSpPr/>
          <p:nvPr/>
        </p:nvSpPr>
        <p:spPr>
          <a:xfrm>
            <a:off x="641518" y="1624387"/>
            <a:ext cx="11096105" cy="2504608"/>
          </a:xfrm>
          <a:prstGeom prst="roundRect">
            <a:avLst>
              <a:gd name="adj" fmla="val 0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" name="组合 8">
            <a:extLst>
              <a:ext uri="{FF2B5EF4-FFF2-40B4-BE49-F238E27FC236}">
                <a16:creationId xmlns:a16="http://schemas.microsoft.com/office/drawing/2014/main" id="{C4696A6C-668D-468D-BA19-6D427FD6C8E1}"/>
              </a:ext>
            </a:extLst>
          </p:cNvPr>
          <p:cNvGrpSpPr/>
          <p:nvPr/>
        </p:nvGrpSpPr>
        <p:grpSpPr>
          <a:xfrm>
            <a:off x="641518" y="1293937"/>
            <a:ext cx="11096105" cy="400434"/>
            <a:chOff x="495490" y="1379583"/>
            <a:chExt cx="5511532" cy="457396"/>
          </a:xfrm>
        </p:grpSpPr>
        <p:sp>
          <p:nvSpPr>
            <p:cNvPr id="40" name="矩形: 圆顶角 150">
              <a:extLst>
                <a:ext uri="{FF2B5EF4-FFF2-40B4-BE49-F238E27FC236}">
                  <a16:creationId xmlns:a16="http://schemas.microsoft.com/office/drawing/2014/main" id="{DC701BED-9C14-49EC-B7BD-DE174F792488}"/>
                </a:ext>
              </a:extLst>
            </p:cNvPr>
            <p:cNvSpPr/>
            <p:nvPr/>
          </p:nvSpPr>
          <p:spPr>
            <a:xfrm>
              <a:off x="495490" y="1379583"/>
              <a:ext cx="5511532" cy="422816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文本框 151">
              <a:extLst>
                <a:ext uri="{FF2B5EF4-FFF2-40B4-BE49-F238E27FC236}">
                  <a16:creationId xmlns:a16="http://schemas.microsoft.com/office/drawing/2014/main" id="{A261D00A-41AD-463C-9AF9-0D8DA03D151C}"/>
                </a:ext>
              </a:extLst>
            </p:cNvPr>
            <p:cNvSpPr txBox="1"/>
            <p:nvPr/>
          </p:nvSpPr>
          <p:spPr>
            <a:xfrm>
              <a:off x="1754355" y="1379953"/>
              <a:ext cx="2993801" cy="457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EGPA</a:t>
              </a: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的患病率及发病率极低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A00E574-54B6-41EB-95B4-0674D2260515}"/>
              </a:ext>
            </a:extLst>
          </p:cNvPr>
          <p:cNvGrpSpPr/>
          <p:nvPr/>
        </p:nvGrpSpPr>
        <p:grpSpPr>
          <a:xfrm>
            <a:off x="624151" y="1253114"/>
            <a:ext cx="716201" cy="490399"/>
            <a:chOff x="5856353" y="1145675"/>
            <a:chExt cx="716201" cy="508157"/>
          </a:xfrm>
        </p:grpSpPr>
        <p:sp>
          <p:nvSpPr>
            <p:cNvPr id="77" name="平行四边形 62">
              <a:extLst>
                <a:ext uri="{FF2B5EF4-FFF2-40B4-BE49-F238E27FC236}">
                  <a16:creationId xmlns:a16="http://schemas.microsoft.com/office/drawing/2014/main" id="{8AD1B027-121E-41CB-9CA1-21AF95A381DC}"/>
                </a:ext>
              </a:extLst>
            </p:cNvPr>
            <p:cNvSpPr/>
            <p:nvPr/>
          </p:nvSpPr>
          <p:spPr>
            <a:xfrm>
              <a:off x="5856353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" name="平行四边形 63">
              <a:extLst>
                <a:ext uri="{FF2B5EF4-FFF2-40B4-BE49-F238E27FC236}">
                  <a16:creationId xmlns:a16="http://schemas.microsoft.com/office/drawing/2014/main" id="{DCBBE2E9-E430-4647-8876-3C3CD13692A4}"/>
                </a:ext>
              </a:extLst>
            </p:cNvPr>
            <p:cNvSpPr/>
            <p:nvPr/>
          </p:nvSpPr>
          <p:spPr>
            <a:xfrm flipH="1" flipV="1">
              <a:off x="6101592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C72DFA2-D9BF-4D7A-91AB-40483EB89973}"/>
              </a:ext>
            </a:extLst>
          </p:cNvPr>
          <p:cNvGrpSpPr/>
          <p:nvPr/>
        </p:nvGrpSpPr>
        <p:grpSpPr>
          <a:xfrm>
            <a:off x="10859129" y="1289380"/>
            <a:ext cx="716201" cy="374717"/>
            <a:chOff x="5856353" y="1145675"/>
            <a:chExt cx="716201" cy="508157"/>
          </a:xfrm>
        </p:grpSpPr>
        <p:sp>
          <p:nvSpPr>
            <p:cNvPr id="81" name="平行四边形 62">
              <a:extLst>
                <a:ext uri="{FF2B5EF4-FFF2-40B4-BE49-F238E27FC236}">
                  <a16:creationId xmlns:a16="http://schemas.microsoft.com/office/drawing/2014/main" id="{0F8BE333-62A2-47E4-A54A-F975473E0083}"/>
                </a:ext>
              </a:extLst>
            </p:cNvPr>
            <p:cNvSpPr/>
            <p:nvPr/>
          </p:nvSpPr>
          <p:spPr>
            <a:xfrm>
              <a:off x="5856353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平行四边形 63">
              <a:extLst>
                <a:ext uri="{FF2B5EF4-FFF2-40B4-BE49-F238E27FC236}">
                  <a16:creationId xmlns:a16="http://schemas.microsoft.com/office/drawing/2014/main" id="{F93B12B6-1B50-4BED-A469-56396D56008A}"/>
                </a:ext>
              </a:extLst>
            </p:cNvPr>
            <p:cNvSpPr/>
            <p:nvPr/>
          </p:nvSpPr>
          <p:spPr>
            <a:xfrm flipH="1" flipV="1">
              <a:off x="6101592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5D930C8-093F-4E7A-B8FD-DE5D95F35240}"/>
              </a:ext>
            </a:extLst>
          </p:cNvPr>
          <p:cNvGrpSpPr/>
          <p:nvPr/>
        </p:nvGrpSpPr>
        <p:grpSpPr>
          <a:xfrm>
            <a:off x="621307" y="2363679"/>
            <a:ext cx="3132265" cy="1723506"/>
            <a:chOff x="817095" y="2252156"/>
            <a:chExt cx="4290740" cy="172350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2802C3F-0F68-441C-B830-6C9AE4EB8664}"/>
                </a:ext>
              </a:extLst>
            </p:cNvPr>
            <p:cNvSpPr/>
            <p:nvPr/>
          </p:nvSpPr>
          <p:spPr bwMode="auto">
            <a:xfrm>
              <a:off x="1220820" y="2252156"/>
              <a:ext cx="3449966" cy="522964"/>
            </a:xfrm>
            <a:prstGeom prst="rect">
              <a:avLst/>
            </a:prstGeom>
            <a:noFill/>
            <a:ln w="28575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buClr>
                  <a:srgbClr val="544F40"/>
                </a:buClr>
                <a:buSzTx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全球发病率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buClr>
                  <a:srgbClr val="544F40"/>
                </a:buClr>
                <a:buSzTx/>
                <a:tabLst/>
                <a:defRPr/>
              </a:pPr>
              <a:r>
                <a:rPr lang="zh-CN" altLang="en-US" sz="1100" dirty="0">
                  <a:solidFill>
                    <a:srgbClr val="635A54"/>
                  </a:solidFill>
                  <a:latin typeface="Arial"/>
                  <a:ea typeface="微软雅黑"/>
                </a:rPr>
                <a:t>（欧洲</a:t>
              </a:r>
              <a:r>
                <a:rPr lang="en-US" altLang="zh-CN" sz="1100" dirty="0">
                  <a:solidFill>
                    <a:srgbClr val="635A54"/>
                  </a:solidFill>
                  <a:latin typeface="Arial"/>
                  <a:ea typeface="微软雅黑"/>
                </a:rPr>
                <a:t>/</a:t>
              </a:r>
              <a:r>
                <a:rPr lang="zh-CN" altLang="en-US" sz="1100" dirty="0">
                  <a:solidFill>
                    <a:srgbClr val="635A54"/>
                  </a:solidFill>
                  <a:latin typeface="Arial"/>
                  <a:ea typeface="微软雅黑"/>
                </a:rPr>
                <a:t>美国）</a:t>
              </a:r>
              <a:endParaRPr kumimoji="0" lang="en-GB" sz="1100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71EAE9-FD61-41E6-892A-E98AF7ED4DF7}"/>
                </a:ext>
              </a:extLst>
            </p:cNvPr>
            <p:cNvSpPr txBox="1"/>
            <p:nvPr/>
          </p:nvSpPr>
          <p:spPr>
            <a:xfrm>
              <a:off x="1346021" y="2766352"/>
              <a:ext cx="312055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i="1" dirty="0"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0-4.2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例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百万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2BB8518-E5E7-4394-994E-F58C68566096}"/>
                </a:ext>
              </a:extLst>
            </p:cNvPr>
            <p:cNvSpPr txBox="1"/>
            <p:nvPr/>
          </p:nvSpPr>
          <p:spPr>
            <a:xfrm>
              <a:off x="817095" y="3452442"/>
              <a:ext cx="4290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第一批罕见病目录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纳入疾病发病率范围：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b="1" dirty="0">
                  <a:solidFill>
                    <a:schemeClr val="accent1"/>
                  </a:solidFill>
                </a:rPr>
                <a:t>0.46-2000/</a:t>
              </a:r>
              <a:r>
                <a:rPr lang="zh-CN" altLang="en-US" sz="1600" b="1" dirty="0">
                  <a:solidFill>
                    <a:schemeClr val="accent1"/>
                  </a:solidFill>
                </a:rPr>
                <a:t>百万</a:t>
              </a:r>
              <a:r>
                <a:rPr lang="en-US" altLang="zh-CN" sz="1600" b="1" baseline="30000" dirty="0">
                  <a:solidFill>
                    <a:schemeClr val="accent1"/>
                  </a:solidFill>
                </a:rPr>
                <a:t>a</a:t>
              </a:r>
              <a:endParaRPr lang="en-US" sz="1200" b="1" baseline="30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02DD875-EED7-495B-B372-DAB7E7F7BB4C}"/>
              </a:ext>
            </a:extLst>
          </p:cNvPr>
          <p:cNvGrpSpPr/>
          <p:nvPr/>
        </p:nvGrpSpPr>
        <p:grpSpPr>
          <a:xfrm>
            <a:off x="3671686" y="2356223"/>
            <a:ext cx="3264329" cy="1742894"/>
            <a:chOff x="7564144" y="2184102"/>
            <a:chExt cx="3264329" cy="174289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A5B5EFD-AD89-47C7-A032-2A16C65CB340}"/>
                </a:ext>
              </a:extLst>
            </p:cNvPr>
            <p:cNvSpPr/>
            <p:nvPr/>
          </p:nvSpPr>
          <p:spPr bwMode="auto">
            <a:xfrm>
              <a:off x="7805539" y="2184102"/>
              <a:ext cx="2854338" cy="398916"/>
            </a:xfrm>
            <a:prstGeom prst="rect">
              <a:avLst/>
            </a:prstGeom>
            <a:noFill/>
            <a:ln w="28575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rgbClr val="544F40"/>
                </a:buClr>
                <a:defRPr/>
              </a:pPr>
              <a:r>
                <a:rPr lang="zh-CN" altLang="en-US" b="1" dirty="0">
                  <a:solidFill>
                    <a:schemeClr val="tx1"/>
                  </a:solidFill>
                  <a:latin typeface="Arial"/>
                  <a:ea typeface="微软雅黑"/>
                </a:rPr>
                <a:t>全球患病率</a:t>
              </a:r>
              <a:endParaRPr lang="en-US" altLang="zh-CN" b="1" dirty="0">
                <a:solidFill>
                  <a:schemeClr val="tx1"/>
                </a:solidFill>
                <a:latin typeface="Arial"/>
                <a:ea typeface="微软雅黑"/>
              </a:endParaRPr>
            </a:p>
            <a:p>
              <a:pPr algn="ctr">
                <a:buClr>
                  <a:srgbClr val="544F40"/>
                </a:buClr>
                <a:defRPr/>
              </a:pPr>
              <a:r>
                <a:rPr lang="zh-CN" altLang="en-US" sz="1100" dirty="0">
                  <a:solidFill>
                    <a:srgbClr val="635A54"/>
                  </a:solidFill>
                  <a:latin typeface="Arial"/>
                  <a:ea typeface="微软雅黑"/>
                </a:rPr>
                <a:t>（欧洲</a:t>
              </a:r>
              <a:r>
                <a:rPr lang="en-US" altLang="zh-CN" sz="1100" dirty="0">
                  <a:solidFill>
                    <a:srgbClr val="635A54"/>
                  </a:solidFill>
                  <a:latin typeface="Arial"/>
                  <a:ea typeface="微软雅黑"/>
                </a:rPr>
                <a:t>/</a:t>
              </a:r>
              <a:r>
                <a:rPr lang="zh-CN" altLang="en-US" sz="1100" dirty="0">
                  <a:solidFill>
                    <a:srgbClr val="635A54"/>
                  </a:solidFill>
                  <a:latin typeface="Arial"/>
                  <a:ea typeface="微软雅黑"/>
                </a:rPr>
                <a:t>美国）</a:t>
              </a:r>
              <a:endParaRPr lang="en-GB" sz="1100" dirty="0">
                <a:solidFill>
                  <a:srgbClr val="635A54"/>
                </a:solidFill>
                <a:latin typeface="Arial"/>
                <a:ea typeface="微软雅黑"/>
              </a:endParaRP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800"/>
                </a:spcAft>
                <a:buClr>
                  <a:srgbClr val="544F40"/>
                </a:buClr>
                <a:buSzTx/>
                <a:tabLst/>
                <a:defRPr/>
              </a:pPr>
              <a:endPara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81BBA6-790D-4DC5-B5FD-1A45516B489E}"/>
                </a:ext>
              </a:extLst>
            </p:cNvPr>
            <p:cNvSpPr txBox="1"/>
            <p:nvPr/>
          </p:nvSpPr>
          <p:spPr>
            <a:xfrm>
              <a:off x="7885332" y="2723344"/>
              <a:ext cx="294314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i="1" dirty="0"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2-35</a:t>
              </a:r>
              <a:r>
                <a:rPr lang="en-GB" sz="2400" b="1" dirty="0"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例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百万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D37CCAC-3CB0-4811-B778-D37A7AB267DD}"/>
                </a:ext>
              </a:extLst>
            </p:cNvPr>
            <p:cNvSpPr txBox="1"/>
            <p:nvPr/>
          </p:nvSpPr>
          <p:spPr>
            <a:xfrm>
              <a:off x="7564144" y="3403776"/>
              <a:ext cx="3222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第一批罕见病目录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纳入疾病患病率范围：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b="1" dirty="0">
                  <a:solidFill>
                    <a:schemeClr val="accent1"/>
                  </a:solidFill>
                </a:rPr>
                <a:t>1-1000/</a:t>
              </a:r>
              <a:r>
                <a:rPr lang="zh-CN" altLang="en-US" sz="1600" b="1" dirty="0">
                  <a:solidFill>
                    <a:schemeClr val="accent1"/>
                  </a:solidFill>
                </a:rPr>
                <a:t>百万</a:t>
              </a:r>
              <a:r>
                <a:rPr lang="en-US" altLang="zh-CN" sz="1600" b="1" baseline="30000" dirty="0">
                  <a:solidFill>
                    <a:schemeClr val="accent1"/>
                  </a:solidFill>
                </a:rPr>
                <a:t>a</a:t>
              </a:r>
              <a:endParaRPr lang="en-US" sz="1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6DC3DF7-0E02-41EF-A543-5B488E120BAA}"/>
              </a:ext>
            </a:extLst>
          </p:cNvPr>
          <p:cNvGrpSpPr/>
          <p:nvPr/>
        </p:nvGrpSpPr>
        <p:grpSpPr>
          <a:xfrm>
            <a:off x="4003785" y="49104"/>
            <a:ext cx="3715859" cy="406258"/>
            <a:chOff x="4238070" y="120796"/>
            <a:chExt cx="3715859" cy="406258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5ECBB10-756E-4F18-92EF-D1DE546A73A7}"/>
                </a:ext>
              </a:extLst>
            </p:cNvPr>
            <p:cNvGrpSpPr/>
            <p:nvPr/>
          </p:nvGrpSpPr>
          <p:grpSpPr>
            <a:xfrm>
              <a:off x="4238070" y="126944"/>
              <a:ext cx="3715859" cy="400110"/>
              <a:chOff x="-533311" y="97517"/>
              <a:chExt cx="3715859" cy="400110"/>
            </a:xfrm>
          </p:grpSpPr>
          <p:sp>
            <p:nvSpPr>
              <p:cNvPr id="99" name="文本框 13">
                <a:extLst>
                  <a:ext uri="{FF2B5EF4-FFF2-40B4-BE49-F238E27FC236}">
                    <a16:creationId xmlns:a16="http://schemas.microsoft.com/office/drawing/2014/main" id="{1D1C8421-80D1-444E-B7C5-A97061E73B02}"/>
                  </a:ext>
                </a:extLst>
              </p:cNvPr>
              <p:cNvSpPr txBox="1"/>
              <p:nvPr/>
            </p:nvSpPr>
            <p:spPr>
              <a:xfrm>
                <a:off x="395747" y="97517"/>
                <a:ext cx="1974900" cy="40011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600" b="1" i="0" u="none" strike="noStrike" kern="1200" cap="none" spc="300" normalizeH="0" baseline="0" noProof="0" dirty="0">
                    <a:ln w="34925"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01</a:t>
                </a:r>
                <a:r>
                  <a:rPr kumimoji="0" lang="zh-CN" altLang="en-US" sz="2600" b="1" i="0" u="none" strike="noStrike" kern="1200" cap="none" spc="300" normalizeH="0" baseline="0" noProof="0" dirty="0">
                    <a:ln w="34925"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疾病介绍</a:t>
                </a:r>
              </a:p>
            </p:txBody>
          </p:sp>
          <p:cxnSp>
            <p:nvCxnSpPr>
              <p:cNvPr id="100" name="直接连接符 18">
                <a:extLst>
                  <a:ext uri="{FF2B5EF4-FFF2-40B4-BE49-F238E27FC236}">
                    <a16:creationId xmlns:a16="http://schemas.microsoft.com/office/drawing/2014/main" id="{E63F0E60-1854-416C-9168-894A338A57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7468" y="223358"/>
                <a:ext cx="405080" cy="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9">
                <a:extLst>
                  <a:ext uri="{FF2B5EF4-FFF2-40B4-BE49-F238E27FC236}">
                    <a16:creationId xmlns:a16="http://schemas.microsoft.com/office/drawing/2014/main" id="{F2E5080D-C5D2-40B1-B4C3-CFBD65F07E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3311" y="233892"/>
                <a:ext cx="444546" cy="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文本框 14">
              <a:extLst>
                <a:ext uri="{FF2B5EF4-FFF2-40B4-BE49-F238E27FC236}">
                  <a16:creationId xmlns:a16="http://schemas.microsoft.com/office/drawing/2014/main" id="{1A6B5A00-91FC-492D-8533-ADCBF1F8F4AD}"/>
                </a:ext>
              </a:extLst>
            </p:cNvPr>
            <p:cNvSpPr txBox="1"/>
            <p:nvPr/>
          </p:nvSpPr>
          <p:spPr>
            <a:xfrm>
              <a:off x="4362376" y="120796"/>
              <a:ext cx="3591553" cy="40011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600" b="1" spc="300" dirty="0">
                  <a:gradFill flip="none" rotWithShape="1">
                    <a:gsLst>
                      <a:gs pos="0">
                        <a:srgbClr val="F9C235"/>
                      </a:gs>
                      <a:gs pos="65000">
                        <a:srgbClr val="E43F1C"/>
                      </a:gs>
                    </a:gsLst>
                    <a:lin ang="135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01</a:t>
              </a:r>
              <a:r>
                <a:rPr lang="zh-CN" altLang="en-US" sz="2600" b="1" spc="300" dirty="0">
                  <a:gradFill flip="none" rotWithShape="1">
                    <a:gsLst>
                      <a:gs pos="0">
                        <a:srgbClr val="F9C235"/>
                      </a:gs>
                      <a:gs pos="65000">
                        <a:srgbClr val="E43F1C"/>
                      </a:gs>
                    </a:gsLst>
                    <a:lin ang="135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疾病介绍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076DDF-7743-40D7-8D84-A2FE3D9BA927}"/>
              </a:ext>
            </a:extLst>
          </p:cNvPr>
          <p:cNvGrpSpPr/>
          <p:nvPr/>
        </p:nvGrpSpPr>
        <p:grpSpPr>
          <a:xfrm>
            <a:off x="621307" y="4125052"/>
            <a:ext cx="11133684" cy="2083238"/>
            <a:chOff x="621307" y="3932105"/>
            <a:chExt cx="11133684" cy="2083238"/>
          </a:xfrm>
        </p:grpSpPr>
        <p:sp>
          <p:nvSpPr>
            <p:cNvPr id="138" name="矩形: 圆角 135">
              <a:extLst>
                <a:ext uri="{FF2B5EF4-FFF2-40B4-BE49-F238E27FC236}">
                  <a16:creationId xmlns:a16="http://schemas.microsoft.com/office/drawing/2014/main" id="{37CCE94D-53F3-4023-9D25-DC9DAD9E481D}"/>
                </a:ext>
              </a:extLst>
            </p:cNvPr>
            <p:cNvSpPr/>
            <p:nvPr/>
          </p:nvSpPr>
          <p:spPr>
            <a:xfrm>
              <a:off x="621307" y="4202720"/>
              <a:ext cx="11133684" cy="1726785"/>
            </a:xfrm>
            <a:prstGeom prst="roundRect">
              <a:avLst>
                <a:gd name="adj" fmla="val 1760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56" name="Picture 2" descr="欧洲联盟盟旗">
              <a:extLst>
                <a:ext uri="{FF2B5EF4-FFF2-40B4-BE49-F238E27FC236}">
                  <a16:creationId xmlns:a16="http://schemas.microsoft.com/office/drawing/2014/main" id="{9139B044-1CBD-47E3-BDF8-059D3B5C191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957" y="4706927"/>
              <a:ext cx="1097280" cy="7315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" descr="澳大利亚">
              <a:extLst>
                <a:ext uri="{FF2B5EF4-FFF2-40B4-BE49-F238E27FC236}">
                  <a16:creationId xmlns:a16="http://schemas.microsoft.com/office/drawing/2014/main" id="{999C300B-0984-4093-A81A-A88C21750F9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871" y="4715316"/>
              <a:ext cx="1097280" cy="7315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6" descr="日本">
              <a:extLst>
                <a:ext uri="{FF2B5EF4-FFF2-40B4-BE49-F238E27FC236}">
                  <a16:creationId xmlns:a16="http://schemas.microsoft.com/office/drawing/2014/main" id="{9C88406B-E3C7-409C-BEF7-37AE927E93D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5929" y="4706927"/>
              <a:ext cx="1097280" cy="7315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4E35818-C8D9-402F-9294-0E6925A0CC9C}"/>
                </a:ext>
              </a:extLst>
            </p:cNvPr>
            <p:cNvSpPr txBox="1"/>
            <p:nvPr/>
          </p:nvSpPr>
          <p:spPr>
            <a:xfrm>
              <a:off x="4346728" y="5566797"/>
              <a:ext cx="547881" cy="4138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5A54"/>
                </a:buClr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美国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E7E1B514-327B-40A8-9549-63606767EFEC}"/>
                </a:ext>
              </a:extLst>
            </p:cNvPr>
            <p:cNvSpPr txBox="1"/>
            <p:nvPr/>
          </p:nvSpPr>
          <p:spPr>
            <a:xfrm>
              <a:off x="1500748" y="5601470"/>
              <a:ext cx="570108" cy="4138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5A54"/>
                </a:buClr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欧盟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60FB9026-3F27-492C-BDFF-AB393B15687E}"/>
                </a:ext>
              </a:extLst>
            </p:cNvPr>
            <p:cNvSpPr txBox="1"/>
            <p:nvPr/>
          </p:nvSpPr>
          <p:spPr>
            <a:xfrm>
              <a:off x="6768946" y="5583095"/>
              <a:ext cx="1405131" cy="2441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5A54"/>
                </a:buClr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澳大利亚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49AF706-481C-4D96-8A40-FE50B84BFEAC}"/>
                </a:ext>
              </a:extLst>
            </p:cNvPr>
            <p:cNvSpPr txBox="1"/>
            <p:nvPr/>
          </p:nvSpPr>
          <p:spPr>
            <a:xfrm>
              <a:off x="9957629" y="5607335"/>
              <a:ext cx="733880" cy="2441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35A54"/>
                </a:buClr>
                <a:buSzTx/>
                <a:buFontTx/>
                <a:buNone/>
                <a:tabLst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日本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140" name="组合 8">
              <a:extLst>
                <a:ext uri="{FF2B5EF4-FFF2-40B4-BE49-F238E27FC236}">
                  <a16:creationId xmlns:a16="http://schemas.microsoft.com/office/drawing/2014/main" id="{22E10ECE-62F0-4455-9F92-293DEA98A458}"/>
                </a:ext>
              </a:extLst>
            </p:cNvPr>
            <p:cNvGrpSpPr/>
            <p:nvPr/>
          </p:nvGrpSpPr>
          <p:grpSpPr>
            <a:xfrm>
              <a:off x="632374" y="3932105"/>
              <a:ext cx="11105248" cy="787243"/>
              <a:chOff x="522618" y="1293257"/>
              <a:chExt cx="5444325" cy="693638"/>
            </a:xfrm>
          </p:grpSpPr>
          <p:grpSp>
            <p:nvGrpSpPr>
              <p:cNvPr id="147" name="组合 152">
                <a:extLst>
                  <a:ext uri="{FF2B5EF4-FFF2-40B4-BE49-F238E27FC236}">
                    <a16:creationId xmlns:a16="http://schemas.microsoft.com/office/drawing/2014/main" id="{69F7B9B4-997F-45DA-9598-6076EA61B009}"/>
                  </a:ext>
                </a:extLst>
              </p:cNvPr>
              <p:cNvGrpSpPr/>
              <p:nvPr/>
            </p:nvGrpSpPr>
            <p:grpSpPr>
              <a:xfrm>
                <a:off x="758390" y="1293257"/>
                <a:ext cx="615706" cy="693638"/>
                <a:chOff x="989582" y="1244600"/>
                <a:chExt cx="615706" cy="523220"/>
              </a:xfrm>
            </p:grpSpPr>
            <p:sp>
              <p:nvSpPr>
                <p:cNvPr id="153" name="平行四边形 156">
                  <a:extLst>
                    <a:ext uri="{FF2B5EF4-FFF2-40B4-BE49-F238E27FC236}">
                      <a16:creationId xmlns:a16="http://schemas.microsoft.com/office/drawing/2014/main" id="{6BCE148C-A678-47BE-97C5-F4091929D452}"/>
                    </a:ext>
                  </a:extLst>
                </p:cNvPr>
                <p:cNvSpPr/>
                <p:nvPr/>
              </p:nvSpPr>
              <p:spPr>
                <a:xfrm>
                  <a:off x="989582" y="1244600"/>
                  <a:ext cx="404878" cy="523220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4" name="平行四边形 157">
                  <a:extLst>
                    <a:ext uri="{FF2B5EF4-FFF2-40B4-BE49-F238E27FC236}">
                      <a16:creationId xmlns:a16="http://schemas.microsoft.com/office/drawing/2014/main" id="{0A64B39D-99EE-4A95-ACD4-F9B063CFBC41}"/>
                    </a:ext>
                  </a:extLst>
                </p:cNvPr>
                <p:cNvSpPr/>
                <p:nvPr/>
              </p:nvSpPr>
              <p:spPr>
                <a:xfrm flipH="1" flipV="1">
                  <a:off x="1200410" y="1244600"/>
                  <a:ext cx="404878" cy="523220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8" name="组合 153">
                <a:extLst>
                  <a:ext uri="{FF2B5EF4-FFF2-40B4-BE49-F238E27FC236}">
                    <a16:creationId xmlns:a16="http://schemas.microsoft.com/office/drawing/2014/main" id="{51EE16A9-C3D8-4B98-9AD5-DAA29B4E5290}"/>
                  </a:ext>
                </a:extLst>
              </p:cNvPr>
              <p:cNvGrpSpPr/>
              <p:nvPr/>
            </p:nvGrpSpPr>
            <p:grpSpPr>
              <a:xfrm>
                <a:off x="5155545" y="1293257"/>
                <a:ext cx="615706" cy="693638"/>
                <a:chOff x="989582" y="1244600"/>
                <a:chExt cx="615706" cy="523220"/>
              </a:xfrm>
            </p:grpSpPr>
            <p:sp>
              <p:nvSpPr>
                <p:cNvPr id="151" name="平行四边形 154">
                  <a:extLst>
                    <a:ext uri="{FF2B5EF4-FFF2-40B4-BE49-F238E27FC236}">
                      <a16:creationId xmlns:a16="http://schemas.microsoft.com/office/drawing/2014/main" id="{43BD646C-013D-467F-92FC-D18B76A6B22D}"/>
                    </a:ext>
                  </a:extLst>
                </p:cNvPr>
                <p:cNvSpPr/>
                <p:nvPr/>
              </p:nvSpPr>
              <p:spPr>
                <a:xfrm>
                  <a:off x="989582" y="1244600"/>
                  <a:ext cx="404878" cy="523220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2" name="平行四边形 155">
                  <a:extLst>
                    <a:ext uri="{FF2B5EF4-FFF2-40B4-BE49-F238E27FC236}">
                      <a16:creationId xmlns:a16="http://schemas.microsoft.com/office/drawing/2014/main" id="{4E4BBC11-14FE-43D9-9D46-54FE61AF21B5}"/>
                    </a:ext>
                  </a:extLst>
                </p:cNvPr>
                <p:cNvSpPr/>
                <p:nvPr/>
              </p:nvSpPr>
              <p:spPr>
                <a:xfrm flipH="1" flipV="1">
                  <a:off x="1200410" y="1244600"/>
                  <a:ext cx="404878" cy="523220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9" name="矩形: 圆顶角 150">
                <a:extLst>
                  <a:ext uri="{FF2B5EF4-FFF2-40B4-BE49-F238E27FC236}">
                    <a16:creationId xmlns:a16="http://schemas.microsoft.com/office/drawing/2014/main" id="{FE33E246-DDF4-4A66-91AA-EE1EC4DDDAC0}"/>
                  </a:ext>
                </a:extLst>
              </p:cNvPr>
              <p:cNvSpPr/>
              <p:nvPr/>
            </p:nvSpPr>
            <p:spPr>
              <a:xfrm>
                <a:off x="522618" y="1379582"/>
                <a:ext cx="5444325" cy="325418"/>
              </a:xfrm>
              <a:prstGeom prst="round2Same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0" name="文本框 151">
                <a:extLst>
                  <a:ext uri="{FF2B5EF4-FFF2-40B4-BE49-F238E27FC236}">
                    <a16:creationId xmlns:a16="http://schemas.microsoft.com/office/drawing/2014/main" id="{230C8D7D-4EEA-4AE6-B794-E64691BC0CE2}"/>
                  </a:ext>
                </a:extLst>
              </p:cNvPr>
              <p:cNvSpPr txBox="1"/>
              <p:nvPr/>
            </p:nvSpPr>
            <p:spPr>
              <a:xfrm>
                <a:off x="886325" y="1365437"/>
                <a:ext cx="4778655" cy="352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EGPA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在多个国家被认定为罕见病</a:t>
                </a: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B7E4666-EFA5-4201-8997-232CE3DD925F}"/>
                </a:ext>
              </a:extLst>
            </p:cNvPr>
            <p:cNvGrpSpPr/>
            <p:nvPr/>
          </p:nvGrpSpPr>
          <p:grpSpPr>
            <a:xfrm>
              <a:off x="10979265" y="4014712"/>
              <a:ext cx="662553" cy="584408"/>
              <a:chOff x="5856353" y="1145675"/>
              <a:chExt cx="716201" cy="508157"/>
            </a:xfrm>
          </p:grpSpPr>
          <p:sp>
            <p:nvSpPr>
              <p:cNvPr id="145" name="平行四边形 62">
                <a:extLst>
                  <a:ext uri="{FF2B5EF4-FFF2-40B4-BE49-F238E27FC236}">
                    <a16:creationId xmlns:a16="http://schemas.microsoft.com/office/drawing/2014/main" id="{F61553F6-C754-4CBB-A5A0-5C1F7778D829}"/>
                  </a:ext>
                </a:extLst>
              </p:cNvPr>
              <p:cNvSpPr/>
              <p:nvPr/>
            </p:nvSpPr>
            <p:spPr>
              <a:xfrm>
                <a:off x="5856353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6" name="平行四边形 63">
                <a:extLst>
                  <a:ext uri="{FF2B5EF4-FFF2-40B4-BE49-F238E27FC236}">
                    <a16:creationId xmlns:a16="http://schemas.microsoft.com/office/drawing/2014/main" id="{F545B79D-E211-4A61-BD10-C4F746D6FBC0}"/>
                  </a:ext>
                </a:extLst>
              </p:cNvPr>
              <p:cNvSpPr/>
              <p:nvPr/>
            </p:nvSpPr>
            <p:spPr>
              <a:xfrm flipH="1" flipV="1">
                <a:off x="6101592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D402CD2A-B35E-4DCA-891D-03CE4CF22220}"/>
                </a:ext>
              </a:extLst>
            </p:cNvPr>
            <p:cNvGrpSpPr/>
            <p:nvPr/>
          </p:nvGrpSpPr>
          <p:grpSpPr>
            <a:xfrm>
              <a:off x="641518" y="4020625"/>
              <a:ext cx="716201" cy="490399"/>
              <a:chOff x="5856353" y="1145675"/>
              <a:chExt cx="716201" cy="508157"/>
            </a:xfrm>
          </p:grpSpPr>
          <p:sp>
            <p:nvSpPr>
              <p:cNvPr id="165" name="平行四边形 62">
                <a:extLst>
                  <a:ext uri="{FF2B5EF4-FFF2-40B4-BE49-F238E27FC236}">
                    <a16:creationId xmlns:a16="http://schemas.microsoft.com/office/drawing/2014/main" id="{D581139D-97DE-4DAA-AFBD-9AA6F325D22B}"/>
                  </a:ext>
                </a:extLst>
              </p:cNvPr>
              <p:cNvSpPr/>
              <p:nvPr/>
            </p:nvSpPr>
            <p:spPr>
              <a:xfrm>
                <a:off x="5856353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8" name="平行四边形 63">
                <a:extLst>
                  <a:ext uri="{FF2B5EF4-FFF2-40B4-BE49-F238E27FC236}">
                    <a16:creationId xmlns:a16="http://schemas.microsoft.com/office/drawing/2014/main" id="{E12B43DA-8473-47B9-BE64-10F97609217A}"/>
                  </a:ext>
                </a:extLst>
              </p:cNvPr>
              <p:cNvSpPr/>
              <p:nvPr/>
            </p:nvSpPr>
            <p:spPr>
              <a:xfrm flipH="1" flipV="1">
                <a:off x="6101592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8BD666C-B04B-494C-B49B-8CD2F4F27A7F}"/>
              </a:ext>
            </a:extLst>
          </p:cNvPr>
          <p:cNvSpPr txBox="1"/>
          <p:nvPr/>
        </p:nvSpPr>
        <p:spPr>
          <a:xfrm>
            <a:off x="6988029" y="3674378"/>
            <a:ext cx="4722880" cy="427914"/>
          </a:xfrm>
          <a:prstGeom prst="rect">
            <a:avLst/>
          </a:prstGeom>
          <a:solidFill>
            <a:srgbClr val="F6FBFB"/>
          </a:solidFill>
        </p:spPr>
        <p:txBody>
          <a:bodyPr wrap="square" anchor="ctr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*</a:t>
            </a:r>
            <a:r>
              <a:rPr lang="zh-CN" altLang="en-US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由于该病诊断困难，诊断率约</a:t>
            </a:r>
            <a:r>
              <a:rPr lang="en-US" altLang="zh-CN" sz="1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20%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100" i="1" dirty="0">
                <a:ea typeface="微软雅黑" panose="020B0503020204020204" pitchFamily="34" charset="-122"/>
              </a:rPr>
              <a:t>COPD</a:t>
            </a:r>
            <a:r>
              <a:rPr lang="zh-CN" altLang="en-US" sz="1100" i="1" dirty="0">
                <a:ea typeface="微软雅黑" panose="020B0503020204020204" pitchFamily="34" charset="-122"/>
              </a:rPr>
              <a:t>诊断率（</a:t>
            </a:r>
            <a:r>
              <a:rPr lang="en-US" altLang="zh-CN" sz="1100" i="1" dirty="0">
                <a:ea typeface="微软雅黑" panose="020B0503020204020204" pitchFamily="34" charset="-122"/>
              </a:rPr>
              <a:t>12%</a:t>
            </a:r>
            <a:r>
              <a:rPr lang="zh-CN" altLang="en-US" sz="1100" i="1" dirty="0">
                <a:ea typeface="微软雅黑" panose="020B0503020204020204" pitchFamily="34" charset="-122"/>
              </a:rPr>
              <a:t>）</a:t>
            </a:r>
            <a:r>
              <a:rPr lang="zh-CN" altLang="en-US" sz="1100" i="1" baseline="30000" dirty="0">
                <a:ea typeface="微软雅黑" panose="020B0503020204020204" pitchFamily="34" charset="-122"/>
              </a:rPr>
              <a:t> </a:t>
            </a:r>
            <a:r>
              <a:rPr lang="en-US" altLang="zh-CN" sz="1100" i="1" baseline="30000" dirty="0">
                <a:ea typeface="微软雅黑" panose="020B0503020204020204" pitchFamily="34" charset="-122"/>
              </a:rPr>
              <a:t>2</a:t>
            </a:r>
            <a:r>
              <a:rPr lang="zh-CN" altLang="en-US" sz="1100" i="1" dirty="0">
                <a:ea typeface="微软雅黑" panose="020B0503020204020204" pitchFamily="34" charset="-122"/>
              </a:rPr>
              <a:t>与哮喘诊断率（</a:t>
            </a:r>
            <a:r>
              <a:rPr lang="en-US" altLang="zh-CN" sz="1100" i="1" dirty="0">
                <a:ea typeface="微软雅黑" panose="020B0503020204020204" pitchFamily="34" charset="-122"/>
              </a:rPr>
              <a:t>28.8% </a:t>
            </a:r>
            <a:r>
              <a:rPr lang="zh-CN" altLang="en-US" sz="1100" i="1" dirty="0">
                <a:ea typeface="微软雅黑" panose="020B0503020204020204" pitchFamily="34" charset="-122"/>
              </a:rPr>
              <a:t>）</a:t>
            </a:r>
            <a:r>
              <a:rPr lang="en-US" altLang="zh-CN" sz="1100" i="1" baseline="30000" dirty="0">
                <a:ea typeface="微软雅黑" panose="020B0503020204020204" pitchFamily="34" charset="-122"/>
              </a:rPr>
              <a:t>3</a:t>
            </a:r>
            <a:r>
              <a:rPr lang="zh-CN" altLang="en-US" sz="1100" i="1" dirty="0">
                <a:ea typeface="微软雅黑" panose="020B0503020204020204" pitchFamily="34" charset="-122"/>
              </a:rPr>
              <a:t>平均值</a:t>
            </a:r>
            <a:r>
              <a:rPr lang="en-US" altLang="zh-CN" sz="1100" i="1" dirty="0">
                <a:ea typeface="微软雅黑" panose="020B0503020204020204" pitchFamily="34" charset="-122"/>
              </a:rPr>
              <a:t>=20%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66D41B-9E85-46A2-8AB8-7A745D49D498}"/>
              </a:ext>
            </a:extLst>
          </p:cNvPr>
          <p:cNvGrpSpPr/>
          <p:nvPr/>
        </p:nvGrpSpPr>
        <p:grpSpPr>
          <a:xfrm>
            <a:off x="7023450" y="2244315"/>
            <a:ext cx="4779937" cy="1261129"/>
            <a:chOff x="7023450" y="2219148"/>
            <a:chExt cx="4779937" cy="126112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96522E9-BC17-44F7-952A-4AE094813C01}"/>
                </a:ext>
              </a:extLst>
            </p:cNvPr>
            <p:cNvSpPr/>
            <p:nvPr/>
          </p:nvSpPr>
          <p:spPr>
            <a:xfrm>
              <a:off x="7023450" y="2802164"/>
              <a:ext cx="1335173" cy="678113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 w="635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i="1" dirty="0"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2.1</a:t>
              </a:r>
            </a:p>
            <a:p>
              <a:pPr algn="ctr"/>
              <a:r>
                <a:rPr lang="zh-CN" altLang="en-US" sz="12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例</a:t>
              </a:r>
              <a:r>
                <a:rPr lang="en-US" altLang="zh-CN" sz="12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/</a:t>
              </a:r>
              <a:r>
                <a:rPr lang="zh-CN" altLang="en-US" sz="12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百万</a:t>
              </a:r>
              <a:endParaRPr lang="en-US" sz="12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F798AC7-11D8-44FA-A238-9FE0C7F10E77}"/>
                </a:ext>
              </a:extLst>
            </p:cNvPr>
            <p:cNvSpPr/>
            <p:nvPr/>
          </p:nvSpPr>
          <p:spPr>
            <a:xfrm>
              <a:off x="8676288" y="2802164"/>
              <a:ext cx="1335173" cy="678113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 w="635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i="1" dirty="0"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2000</a:t>
              </a:r>
            </a:p>
            <a:p>
              <a:pPr algn="ctr"/>
              <a:r>
                <a:rPr lang="zh-CN" altLang="en-US" sz="12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余人</a:t>
              </a:r>
              <a:endParaRPr 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2F63989-E5B7-477D-8BDE-C0C7F6B22748}"/>
                </a:ext>
              </a:extLst>
            </p:cNvPr>
            <p:cNvSpPr/>
            <p:nvPr/>
          </p:nvSpPr>
          <p:spPr>
            <a:xfrm>
              <a:off x="10310361" y="2760995"/>
              <a:ext cx="1335173" cy="678113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  <a:ln w="635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i="1" dirty="0"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400</a:t>
              </a:r>
            </a:p>
            <a:p>
              <a:pPr algn="ctr"/>
              <a:r>
                <a:rPr lang="zh-CN" altLang="en-US" sz="12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余人</a:t>
              </a:r>
              <a:endParaRPr 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FBB3A3F-0433-477C-A299-914D2658F346}"/>
                </a:ext>
              </a:extLst>
            </p:cNvPr>
            <p:cNvSpPr txBox="1"/>
            <p:nvPr/>
          </p:nvSpPr>
          <p:spPr>
            <a:xfrm>
              <a:off x="7135311" y="2253424"/>
              <a:ext cx="105584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zh-CN" altLang="en-US" sz="1400" b="1" dirty="0">
                  <a:latin typeface="Arial"/>
                  <a:ea typeface="微软雅黑"/>
                </a:rPr>
                <a:t>大陆地区</a:t>
              </a:r>
              <a:endParaRPr lang="en-US" altLang="zh-CN" sz="1400" b="1" dirty="0">
                <a:latin typeface="Arial"/>
                <a:ea typeface="微软雅黑"/>
              </a:endParaRPr>
            </a:p>
            <a:p>
              <a:pPr marR="0" lvl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zh-CN" altLang="en-US" sz="1400" b="1" dirty="0">
                  <a:latin typeface="Arial"/>
                  <a:ea typeface="微软雅黑"/>
                </a:rPr>
                <a:t>发病率</a:t>
              </a:r>
              <a:endParaRPr lang="en-US" altLang="zh-CN" sz="1400" b="1" dirty="0">
                <a:latin typeface="Arial"/>
                <a:ea typeface="微软雅黑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B4E1C42-B933-4ABA-8499-300FFDE65B83}"/>
                </a:ext>
              </a:extLst>
            </p:cNvPr>
            <p:cNvSpPr txBox="1"/>
            <p:nvPr/>
          </p:nvSpPr>
          <p:spPr>
            <a:xfrm>
              <a:off x="8676288" y="2228887"/>
              <a:ext cx="12425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400" b="1">
                  <a:latin typeface="Arial"/>
                  <a:ea typeface="微软雅黑"/>
                </a:rPr>
                <a:t>估计年</a:t>
              </a:r>
              <a:r>
                <a:rPr lang="zh-CN" altLang="en-US" sz="1400" b="1" dirty="0">
                  <a:latin typeface="Arial"/>
                  <a:ea typeface="微软雅黑"/>
                </a:rPr>
                <a:t>新发病患者数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EE0C0FD-7065-4207-AB52-A35E14F0B89E}"/>
                </a:ext>
              </a:extLst>
            </p:cNvPr>
            <p:cNvSpPr txBox="1"/>
            <p:nvPr/>
          </p:nvSpPr>
          <p:spPr>
            <a:xfrm>
              <a:off x="10133432" y="2219148"/>
              <a:ext cx="16699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400" b="1" dirty="0">
                  <a:latin typeface="Arial"/>
                  <a:ea typeface="微软雅黑"/>
                </a:rPr>
                <a:t>估计年新发确诊</a:t>
              </a:r>
              <a:endParaRPr lang="en-US" altLang="zh-CN" sz="1400" b="1" dirty="0">
                <a:latin typeface="Arial"/>
                <a:ea typeface="微软雅黑"/>
              </a:endParaRPr>
            </a:p>
            <a:p>
              <a:pPr algn="ctr">
                <a:defRPr/>
              </a:pPr>
              <a:r>
                <a:rPr lang="zh-CN" altLang="en-US" sz="1400" b="1" dirty="0">
                  <a:latin typeface="Arial"/>
                  <a:ea typeface="微软雅黑"/>
                </a:rPr>
                <a:t>患者数</a:t>
              </a:r>
              <a:r>
                <a:rPr lang="en-US" altLang="zh-CN" sz="1400" b="1" dirty="0">
                  <a:latin typeface="Arial"/>
                  <a:ea typeface="微软雅黑"/>
                </a:rPr>
                <a:t>*</a:t>
              </a:r>
              <a:endParaRPr lang="zh-CN" altLang="en-US" sz="1400" b="1" dirty="0">
                <a:latin typeface="Arial"/>
                <a:ea typeface="微软雅黑"/>
              </a:endParaRPr>
            </a:p>
          </p:txBody>
        </p: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57EE86BD-D846-447E-9EE9-C53F663378C7}"/>
              </a:ext>
            </a:extLst>
          </p:cNvPr>
          <p:cNvSpPr/>
          <p:nvPr/>
        </p:nvSpPr>
        <p:spPr>
          <a:xfrm>
            <a:off x="7462077" y="1709124"/>
            <a:ext cx="3868014" cy="433626"/>
          </a:xfrm>
          <a:prstGeom prst="roundRect">
            <a:avLst>
              <a:gd name="adj" fmla="val 26175"/>
            </a:avLst>
          </a:prstGeom>
          <a:solidFill>
            <a:srgbClr val="0070C0"/>
          </a:solidFill>
        </p:spPr>
        <p:txBody>
          <a:bodyPr wrap="square" lIns="91440" tIns="45720" rIns="91440" bIns="45720" anchor="ctr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  <a:buClr>
                <a:srgbClr val="544F40"/>
              </a:buClr>
              <a:defRPr/>
            </a:pPr>
            <a:r>
              <a:rPr lang="zh-CN" altLang="en-US" b="1" dirty="0">
                <a:solidFill>
                  <a:schemeClr val="bg1"/>
                </a:solidFill>
                <a:latin typeface="Arial"/>
                <a:ea typeface="微软雅黑"/>
              </a:rPr>
              <a:t> 大陆地区估计发病率及新患者数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5EE8256-60AC-45B8-A60B-87821C3889B2}"/>
              </a:ext>
            </a:extLst>
          </p:cNvPr>
          <p:cNvSpPr txBox="1"/>
          <p:nvPr/>
        </p:nvSpPr>
        <p:spPr>
          <a:xfrm>
            <a:off x="11861963" y="6458530"/>
            <a:ext cx="201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D03656-3729-47D7-B3A9-7029AAAF0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27632" r="4051" b="8932"/>
          <a:stretch/>
        </p:blipFill>
        <p:spPr bwMode="auto">
          <a:xfrm>
            <a:off x="4086463" y="4906974"/>
            <a:ext cx="1182667" cy="710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6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59E910C1-5465-4595-BACB-0A14FB7EDF06}"/>
              </a:ext>
            </a:extLst>
          </p:cNvPr>
          <p:cNvSpPr/>
          <p:nvPr/>
        </p:nvSpPr>
        <p:spPr>
          <a:xfrm>
            <a:off x="0" y="6468810"/>
            <a:ext cx="12192000" cy="404000"/>
          </a:xfrm>
          <a:prstGeom prst="rect">
            <a:avLst/>
          </a:prstGeom>
          <a:solidFill>
            <a:srgbClr val="EBF6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706697-BE78-4F66-AA05-B3269B4024A1}"/>
              </a:ext>
            </a:extLst>
          </p:cNvPr>
          <p:cNvGrpSpPr/>
          <p:nvPr/>
        </p:nvGrpSpPr>
        <p:grpSpPr>
          <a:xfrm>
            <a:off x="286261" y="389190"/>
            <a:ext cx="12102383" cy="586716"/>
            <a:chOff x="343529" y="414443"/>
            <a:chExt cx="12102383" cy="58671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FD5F2DC-5621-48EF-9287-F94F0B976095}"/>
                </a:ext>
              </a:extLst>
            </p:cNvPr>
            <p:cNvSpPr txBox="1"/>
            <p:nvPr/>
          </p:nvSpPr>
          <p:spPr>
            <a:xfrm>
              <a:off x="828888" y="522800"/>
              <a:ext cx="116170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spcBef>
                  <a:spcPts val="5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defRPr/>
              </a:pP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EGPA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复发风险高，死亡率高，累及全身多系统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92" name="图形 27">
              <a:extLst>
                <a:ext uri="{FF2B5EF4-FFF2-40B4-BE49-F238E27FC236}">
                  <a16:creationId xmlns:a16="http://schemas.microsoft.com/office/drawing/2014/main" id="{1CFFD6B3-C355-495C-9CD4-A5B272982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3529" y="414443"/>
              <a:ext cx="523022" cy="58671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81FFFEE-E3B7-495E-A895-7F74EA038F8C}"/>
              </a:ext>
            </a:extLst>
          </p:cNvPr>
          <p:cNvGrpSpPr/>
          <p:nvPr/>
        </p:nvGrpSpPr>
        <p:grpSpPr>
          <a:xfrm>
            <a:off x="5885091" y="1140824"/>
            <a:ext cx="6069221" cy="5214778"/>
            <a:chOff x="5580698" y="1229334"/>
            <a:chExt cx="6403218" cy="51718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DD93AB4-E486-4C7A-BD5D-1893AE30B25D}"/>
                </a:ext>
              </a:extLst>
            </p:cNvPr>
            <p:cNvGrpSpPr/>
            <p:nvPr/>
          </p:nvGrpSpPr>
          <p:grpSpPr>
            <a:xfrm>
              <a:off x="5601545" y="1628078"/>
              <a:ext cx="6382371" cy="4773133"/>
              <a:chOff x="5589735" y="1796116"/>
              <a:chExt cx="6382371" cy="4773133"/>
            </a:xfrm>
          </p:grpSpPr>
          <p:sp>
            <p:nvSpPr>
              <p:cNvPr id="116" name="圆角矩形 2">
                <a:extLst>
                  <a:ext uri="{FF2B5EF4-FFF2-40B4-BE49-F238E27FC236}">
                    <a16:creationId xmlns:a16="http://schemas.microsoft.com/office/drawing/2014/main" id="{848C55FF-BBE0-4668-B10C-60E8AD8D1237}"/>
                  </a:ext>
                </a:extLst>
              </p:cNvPr>
              <p:cNvSpPr/>
              <p:nvPr/>
            </p:nvSpPr>
            <p:spPr>
              <a:xfrm>
                <a:off x="5589735" y="1796116"/>
                <a:ext cx="6382371" cy="4605304"/>
              </a:xfrm>
              <a:prstGeom prst="roundRect">
                <a:avLst>
                  <a:gd name="adj" fmla="val 256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8C7B3CE1-37FC-41C5-B6E4-2AC38AF028AF}"/>
                  </a:ext>
                </a:extLst>
              </p:cNvPr>
              <p:cNvGrpSpPr/>
              <p:nvPr/>
            </p:nvGrpSpPr>
            <p:grpSpPr>
              <a:xfrm>
                <a:off x="5710259" y="2013753"/>
                <a:ext cx="6013384" cy="4555496"/>
                <a:chOff x="325009" y="2426577"/>
                <a:chExt cx="10617310" cy="3890904"/>
              </a:xfrm>
              <a:noFill/>
            </p:grpSpPr>
            <p:sp>
              <p:nvSpPr>
                <p:cNvPr id="100" name="文本框 2">
                  <a:extLst>
                    <a:ext uri="{FF2B5EF4-FFF2-40B4-BE49-F238E27FC236}">
                      <a16:creationId xmlns:a16="http://schemas.microsoft.com/office/drawing/2014/main" id="{4C5C3D9D-A04F-48CB-9BB8-5AB5CBD836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009" y="3535407"/>
                  <a:ext cx="3263962" cy="1436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b="1" dirty="0">
                      <a:solidFill>
                        <a:srgbClr val="00206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肾脏</a:t>
                  </a:r>
                </a:p>
                <a:p>
                  <a:pPr marL="429750" marR="0" lvl="0" indent="-28575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zh-CN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肾血管炎 </a:t>
                  </a:r>
                  <a:r>
                    <a:rPr kumimoji="0" lang="en-US" altLang="zh-CN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1/3</a:t>
                  </a:r>
                </a:p>
                <a:p>
                  <a:pPr marL="429750" marR="0" lvl="0" indent="-28575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zh-CN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可迅速发展为急性进展性肾小球肾炎</a:t>
                  </a:r>
                  <a:endParaRPr kumimoji="0" lang="en-US" altLang="zh-CN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marL="429750" marR="0" lvl="0" indent="-28575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zh-CN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慢性肾功能衰竭</a:t>
                  </a:r>
                  <a:endParaRPr kumimoji="0" lang="en-US" altLang="zh-CN" sz="11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文本框 2">
                  <a:extLst>
                    <a:ext uri="{FF2B5EF4-FFF2-40B4-BE49-F238E27FC236}">
                      <a16:creationId xmlns:a16="http://schemas.microsoft.com/office/drawing/2014/main" id="{A3F71D35-B0AE-4243-9AE6-EB5D246293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6419" y="4880530"/>
                  <a:ext cx="3069421" cy="143695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just">
                    <a:lnSpc>
                      <a:spcPct val="130000"/>
                    </a:lnSpc>
                    <a:defRPr/>
                  </a:pPr>
                  <a:r>
                    <a:rPr lang="zh-CN" altLang="en-US" b="1" dirty="0">
                      <a:solidFill>
                        <a:srgbClr val="00206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神经系统</a:t>
                  </a:r>
                  <a:endParaRPr lang="en-US" altLang="zh-CN" b="1" dirty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144000" marR="0" lvl="0" indent="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70%</a:t>
                  </a:r>
                </a:p>
                <a:p>
                  <a:pPr marL="144000" marR="0" lvl="0" indent="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多发性单神经炎或感觉运动混合性  </a:t>
                  </a:r>
                  <a:endParaRPr kumimoji="0" lang="en-US" altLang="zh-CN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marL="144000" marR="0" lvl="0" indent="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外周神经病变</a:t>
                  </a:r>
                  <a:endParaRPr kumimoji="0" lang="zh-CN" altLang="en-US" sz="11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文本框 2">
                  <a:extLst>
                    <a:ext uri="{FF2B5EF4-FFF2-40B4-BE49-F238E27FC236}">
                      <a16:creationId xmlns:a16="http://schemas.microsoft.com/office/drawing/2014/main" id="{CE7E2D97-09D5-451D-9CAC-3E58F93654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7183" y="2498205"/>
                  <a:ext cx="4358319" cy="65538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marR="0" lvl="0" indent="0" algn="just" fontAlgn="auto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b="1" dirty="0">
                      <a:solidFill>
                        <a:srgbClr val="00206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呼吸系统</a:t>
                  </a:r>
                </a:p>
                <a:p>
                  <a:pPr marL="144000" marR="0" lvl="0" indent="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喘息、咳嗽 </a:t>
                  </a:r>
                  <a:r>
                    <a:rPr kumimoji="0" lang="en-US" altLang="zh-CN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95%</a:t>
                  </a:r>
                  <a:r>
                    <a:rPr kumimoji="0" lang="zh-CN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以上</a:t>
                  </a:r>
                  <a:endParaRPr kumimoji="0" lang="en-US" altLang="zh-CN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marL="144000" marR="0" lvl="0" indent="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变应性鼻炎 </a:t>
                  </a:r>
                  <a:r>
                    <a:rPr kumimoji="0" lang="en-US" altLang="zh-CN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75%</a:t>
                  </a:r>
                  <a:r>
                    <a:rPr kumimoji="0" lang="zh-CN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，典型初始症状</a:t>
                  </a:r>
                  <a:endParaRPr kumimoji="0" lang="en-US" altLang="zh-CN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marL="144000" marR="0" lvl="0" indent="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反复发作的鼻炎或鼻息肉</a:t>
                  </a:r>
                </a:p>
              </p:txBody>
            </p:sp>
            <p:sp>
              <p:nvSpPr>
                <p:cNvPr id="103" name="文本框 2">
                  <a:extLst>
                    <a:ext uri="{FF2B5EF4-FFF2-40B4-BE49-F238E27FC236}">
                      <a16:creationId xmlns:a16="http://schemas.microsoft.com/office/drawing/2014/main" id="{669BEC9C-2FD7-4001-B497-BA66D4BF03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67977" y="2426577"/>
                  <a:ext cx="3942302" cy="157921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b="1" dirty="0">
                      <a:solidFill>
                        <a:srgbClr val="00206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心脏</a:t>
                  </a:r>
                  <a:r>
                    <a:rPr kumimoji="0" lang="en-US" altLang="zh-CN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27%-47%</a:t>
                  </a:r>
                </a:p>
                <a:p>
                  <a:pPr marL="144000" marR="0" lvl="0" indent="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心脏受累严重者预后差，</a:t>
                  </a:r>
                  <a:r>
                    <a:rPr lang="zh-CN" altLang="en-US" sz="1050" kern="100" dirty="0">
                      <a:solidFill>
                        <a:srgbClr val="0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如心包炎和心肌病，</a:t>
                  </a:r>
                  <a:r>
                    <a:rPr kumimoji="0" lang="zh-CN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是</a:t>
                  </a:r>
                  <a:r>
                    <a:rPr kumimoji="0" lang="en-US" altLang="zh-CN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EGPA</a:t>
                  </a:r>
                  <a:r>
                    <a:rPr kumimoji="0" lang="zh-CN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的主要死亡原因 </a:t>
                  </a:r>
                </a:p>
              </p:txBody>
            </p:sp>
            <p:sp>
              <p:nvSpPr>
                <p:cNvPr id="104" name="文本框 2">
                  <a:extLst>
                    <a:ext uri="{FF2B5EF4-FFF2-40B4-BE49-F238E27FC236}">
                      <a16:creationId xmlns:a16="http://schemas.microsoft.com/office/drawing/2014/main" id="{4D80035D-B679-48BD-9D79-AC87B216E1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02092" y="3700918"/>
                  <a:ext cx="4140227" cy="107969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algn="just">
                    <a:lnSpc>
                      <a:spcPct val="130000"/>
                    </a:lnSpc>
                    <a:defRPr/>
                  </a:pPr>
                  <a:r>
                    <a:rPr lang="zh-CN" altLang="en-US" b="1" dirty="0">
                      <a:solidFill>
                        <a:srgbClr val="00206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皮肤</a:t>
                  </a:r>
                  <a:r>
                    <a:rPr kumimoji="0" lang="en-US" altLang="zh-CN" sz="11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70%</a:t>
                  </a:r>
                </a:p>
                <a:p>
                  <a:pPr marL="144000" marR="0" lvl="0" indent="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血管炎期主要表现之一，常表现为四肢及头皮的紫癜，结节和丘疹</a:t>
                  </a:r>
                </a:p>
              </p:txBody>
            </p:sp>
            <p:sp>
              <p:nvSpPr>
                <p:cNvPr id="105" name="文本框 2">
                  <a:extLst>
                    <a:ext uri="{FF2B5EF4-FFF2-40B4-BE49-F238E27FC236}">
                      <a16:creationId xmlns:a16="http://schemas.microsoft.com/office/drawing/2014/main" id="{26F9B3E7-1853-4BBC-9BC2-760E6D5FA1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02221" y="4780611"/>
                  <a:ext cx="3908058" cy="110310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t" anchorCtr="0">
                  <a:noAutofit/>
                </a:bodyPr>
                <a:lstStyle/>
                <a:p>
                  <a:pPr marR="0" lvl="0" indent="0" algn="just" fontAlgn="auto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zh-CN" altLang="en-US" b="1" dirty="0">
                      <a:solidFill>
                        <a:srgbClr val="00206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胃肠道</a:t>
                  </a:r>
                  <a:r>
                    <a:rPr kumimoji="0" lang="en-US" altLang="zh-CN" sz="11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37%-62%</a:t>
                  </a:r>
                </a:p>
                <a:p>
                  <a:pPr marL="144000" marR="0" lvl="0" indent="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腹痛、腹泻、消化道出血、穿孔、梗阻、腹膜炎、腹水</a:t>
                  </a:r>
                  <a:endParaRPr kumimoji="0" lang="en-US" altLang="zh-CN" sz="105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marL="144000" marR="0" lvl="0" indent="0" algn="just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活检：嗜酸粒细胞浸润，肉芽肿形成或结节性肿块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4199011-DFB4-42F6-8C6F-2C53CC6B5835}"/>
                  </a:ext>
                </a:extLst>
              </p:cNvPr>
              <p:cNvGrpSpPr/>
              <p:nvPr/>
            </p:nvGrpSpPr>
            <p:grpSpPr>
              <a:xfrm>
                <a:off x="7508305" y="2299655"/>
                <a:ext cx="1850843" cy="3846437"/>
                <a:chOff x="7762156" y="2298695"/>
                <a:chExt cx="1850843" cy="3846437"/>
              </a:xfrm>
            </p:grpSpPr>
            <p:sp>
              <p:nvSpPr>
                <p:cNvPr id="107" name="object 4">
                  <a:extLst>
                    <a:ext uri="{FF2B5EF4-FFF2-40B4-BE49-F238E27FC236}">
                      <a16:creationId xmlns:a16="http://schemas.microsoft.com/office/drawing/2014/main" id="{05E2B0A6-0E38-453A-8878-07049121FD62}"/>
                    </a:ext>
                  </a:extLst>
                </p:cNvPr>
                <p:cNvSpPr/>
                <p:nvPr/>
              </p:nvSpPr>
              <p:spPr>
                <a:xfrm>
                  <a:off x="7783943" y="2617585"/>
                  <a:ext cx="1829056" cy="3527547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algn="l" defTabSz="3429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773B4AB8-ED13-47B8-B004-E7134E8316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54691" y="2298695"/>
                  <a:ext cx="727136" cy="134252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4A910A56-714D-44DA-B133-E41BA54403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245756" y="3641222"/>
                  <a:ext cx="350171" cy="28861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DED9E9E4-2411-4E00-BE12-63CC3704BC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35023" y="2902658"/>
                  <a:ext cx="502236" cy="68492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A8A373B0-2DFE-42CF-8F24-1C04F4AA81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754691" y="4199233"/>
                  <a:ext cx="789553" cy="13393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CA61E59C-66F2-44F1-8B06-268FE9B88C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762156" y="3960112"/>
                  <a:ext cx="727136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25120CB5-405B-49B8-98AB-1F64A4DDC8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14556" y="4561066"/>
                  <a:ext cx="502236" cy="7625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3" name="组合 8">
              <a:extLst>
                <a:ext uri="{FF2B5EF4-FFF2-40B4-BE49-F238E27FC236}">
                  <a16:creationId xmlns:a16="http://schemas.microsoft.com/office/drawing/2014/main" id="{5AD0BB73-1D20-40DA-85BE-D1B01B4D8783}"/>
                </a:ext>
              </a:extLst>
            </p:cNvPr>
            <p:cNvGrpSpPr/>
            <p:nvPr/>
          </p:nvGrpSpPr>
          <p:grpSpPr>
            <a:xfrm>
              <a:off x="5580698" y="1229334"/>
              <a:ext cx="6403218" cy="514522"/>
              <a:chOff x="518756" y="1278743"/>
              <a:chExt cx="5498135" cy="708152"/>
            </a:xfrm>
          </p:grpSpPr>
          <p:grpSp>
            <p:nvGrpSpPr>
              <p:cNvPr id="185" name="组合 152">
                <a:extLst>
                  <a:ext uri="{FF2B5EF4-FFF2-40B4-BE49-F238E27FC236}">
                    <a16:creationId xmlns:a16="http://schemas.microsoft.com/office/drawing/2014/main" id="{9ED74F9F-0563-44A7-B55D-3CADA4975CD5}"/>
                  </a:ext>
                </a:extLst>
              </p:cNvPr>
              <p:cNvGrpSpPr/>
              <p:nvPr/>
            </p:nvGrpSpPr>
            <p:grpSpPr>
              <a:xfrm>
                <a:off x="758390" y="1293257"/>
                <a:ext cx="615706" cy="693638"/>
                <a:chOff x="989582" y="1244600"/>
                <a:chExt cx="615706" cy="523220"/>
              </a:xfrm>
            </p:grpSpPr>
            <p:sp>
              <p:nvSpPr>
                <p:cNvPr id="196" name="平行四边形 156">
                  <a:extLst>
                    <a:ext uri="{FF2B5EF4-FFF2-40B4-BE49-F238E27FC236}">
                      <a16:creationId xmlns:a16="http://schemas.microsoft.com/office/drawing/2014/main" id="{151F9C2C-0E0D-4151-8AD8-483A0C042402}"/>
                    </a:ext>
                  </a:extLst>
                </p:cNvPr>
                <p:cNvSpPr/>
                <p:nvPr/>
              </p:nvSpPr>
              <p:spPr>
                <a:xfrm>
                  <a:off x="989582" y="1244600"/>
                  <a:ext cx="404878" cy="523220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7" name="平行四边形 157">
                  <a:extLst>
                    <a:ext uri="{FF2B5EF4-FFF2-40B4-BE49-F238E27FC236}">
                      <a16:creationId xmlns:a16="http://schemas.microsoft.com/office/drawing/2014/main" id="{4FD8AC32-5F58-4022-9CED-2C030107A6A1}"/>
                    </a:ext>
                  </a:extLst>
                </p:cNvPr>
                <p:cNvSpPr/>
                <p:nvPr/>
              </p:nvSpPr>
              <p:spPr>
                <a:xfrm flipH="1" flipV="1">
                  <a:off x="1200410" y="1244600"/>
                  <a:ext cx="404878" cy="523220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6" name="组合 153">
                <a:extLst>
                  <a:ext uri="{FF2B5EF4-FFF2-40B4-BE49-F238E27FC236}">
                    <a16:creationId xmlns:a16="http://schemas.microsoft.com/office/drawing/2014/main" id="{9CB400EC-15FE-4F03-AC43-30EB24C01605}"/>
                  </a:ext>
                </a:extLst>
              </p:cNvPr>
              <p:cNvGrpSpPr/>
              <p:nvPr/>
            </p:nvGrpSpPr>
            <p:grpSpPr>
              <a:xfrm>
                <a:off x="5155545" y="1293257"/>
                <a:ext cx="615706" cy="693638"/>
                <a:chOff x="989582" y="1244600"/>
                <a:chExt cx="615706" cy="523220"/>
              </a:xfrm>
            </p:grpSpPr>
            <p:sp>
              <p:nvSpPr>
                <p:cNvPr id="194" name="平行四边形 154">
                  <a:extLst>
                    <a:ext uri="{FF2B5EF4-FFF2-40B4-BE49-F238E27FC236}">
                      <a16:creationId xmlns:a16="http://schemas.microsoft.com/office/drawing/2014/main" id="{907B5F77-ACB3-4CC2-A6FF-B9C0BC27A61B}"/>
                    </a:ext>
                  </a:extLst>
                </p:cNvPr>
                <p:cNvSpPr/>
                <p:nvPr/>
              </p:nvSpPr>
              <p:spPr>
                <a:xfrm>
                  <a:off x="989582" y="1244600"/>
                  <a:ext cx="404878" cy="523220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5" name="平行四边形 155">
                  <a:extLst>
                    <a:ext uri="{FF2B5EF4-FFF2-40B4-BE49-F238E27FC236}">
                      <a16:creationId xmlns:a16="http://schemas.microsoft.com/office/drawing/2014/main" id="{A62D8135-D6C2-4CC7-8AE5-33D394139922}"/>
                    </a:ext>
                  </a:extLst>
                </p:cNvPr>
                <p:cNvSpPr/>
                <p:nvPr/>
              </p:nvSpPr>
              <p:spPr>
                <a:xfrm flipH="1" flipV="1">
                  <a:off x="1200410" y="1244600"/>
                  <a:ext cx="404878" cy="523220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87" name="文本框 151">
                <a:extLst>
                  <a:ext uri="{FF2B5EF4-FFF2-40B4-BE49-F238E27FC236}">
                    <a16:creationId xmlns:a16="http://schemas.microsoft.com/office/drawing/2014/main" id="{2E84FE7E-59AF-4C97-B981-5D88E0918B0C}"/>
                  </a:ext>
                </a:extLst>
              </p:cNvPr>
              <p:cNvSpPr txBox="1"/>
              <p:nvPr/>
            </p:nvSpPr>
            <p:spPr>
              <a:xfrm>
                <a:off x="518756" y="1411590"/>
                <a:ext cx="5498135" cy="572562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002060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累及多器官</a:t>
                </a:r>
                <a:r>
                  <a:rPr lang="en-US" altLang="zh-CN" sz="2000" baseline="30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188" name="组合 58">
                <a:extLst>
                  <a:ext uri="{FF2B5EF4-FFF2-40B4-BE49-F238E27FC236}">
                    <a16:creationId xmlns:a16="http://schemas.microsoft.com/office/drawing/2014/main" id="{884C611D-F268-4603-A7BB-AAB18D7F2E0E}"/>
                  </a:ext>
                </a:extLst>
              </p:cNvPr>
              <p:cNvGrpSpPr/>
              <p:nvPr/>
            </p:nvGrpSpPr>
            <p:grpSpPr>
              <a:xfrm>
                <a:off x="765069" y="1278743"/>
                <a:ext cx="615706" cy="693638"/>
                <a:chOff x="989582" y="1244600"/>
                <a:chExt cx="615706" cy="523220"/>
              </a:xfrm>
            </p:grpSpPr>
            <p:sp>
              <p:nvSpPr>
                <p:cNvPr id="192" name="平行四边形 62">
                  <a:extLst>
                    <a:ext uri="{FF2B5EF4-FFF2-40B4-BE49-F238E27FC236}">
                      <a16:creationId xmlns:a16="http://schemas.microsoft.com/office/drawing/2014/main" id="{51EC2520-707D-48E5-86A7-5681F1A84E3D}"/>
                    </a:ext>
                  </a:extLst>
                </p:cNvPr>
                <p:cNvSpPr/>
                <p:nvPr/>
              </p:nvSpPr>
              <p:spPr>
                <a:xfrm>
                  <a:off x="989582" y="1244600"/>
                  <a:ext cx="404878" cy="523220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3" name="平行四边形 63">
                  <a:extLst>
                    <a:ext uri="{FF2B5EF4-FFF2-40B4-BE49-F238E27FC236}">
                      <a16:creationId xmlns:a16="http://schemas.microsoft.com/office/drawing/2014/main" id="{7054AF00-6634-4E5B-9DE1-1CE89C53979A}"/>
                    </a:ext>
                  </a:extLst>
                </p:cNvPr>
                <p:cNvSpPr/>
                <p:nvPr/>
              </p:nvSpPr>
              <p:spPr>
                <a:xfrm flipH="1" flipV="1">
                  <a:off x="1200410" y="1244600"/>
                  <a:ext cx="404878" cy="523220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9" name="组合 59">
                <a:extLst>
                  <a:ext uri="{FF2B5EF4-FFF2-40B4-BE49-F238E27FC236}">
                    <a16:creationId xmlns:a16="http://schemas.microsoft.com/office/drawing/2014/main" id="{F6BA1950-B525-4F20-8148-0849036A6FAD}"/>
                  </a:ext>
                </a:extLst>
              </p:cNvPr>
              <p:cNvGrpSpPr/>
              <p:nvPr/>
            </p:nvGrpSpPr>
            <p:grpSpPr>
              <a:xfrm>
                <a:off x="5162224" y="1278743"/>
                <a:ext cx="615706" cy="693638"/>
                <a:chOff x="989582" y="1244600"/>
                <a:chExt cx="615706" cy="523220"/>
              </a:xfrm>
            </p:grpSpPr>
            <p:sp>
              <p:nvSpPr>
                <p:cNvPr id="190" name="平行四边形 60">
                  <a:extLst>
                    <a:ext uri="{FF2B5EF4-FFF2-40B4-BE49-F238E27FC236}">
                      <a16:creationId xmlns:a16="http://schemas.microsoft.com/office/drawing/2014/main" id="{14E1E423-D6C6-481D-875A-73E10C9431A6}"/>
                    </a:ext>
                  </a:extLst>
                </p:cNvPr>
                <p:cNvSpPr/>
                <p:nvPr/>
              </p:nvSpPr>
              <p:spPr>
                <a:xfrm>
                  <a:off x="989582" y="1244600"/>
                  <a:ext cx="404878" cy="523220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91" name="平行四边形 61">
                  <a:extLst>
                    <a:ext uri="{FF2B5EF4-FFF2-40B4-BE49-F238E27FC236}">
                      <a16:creationId xmlns:a16="http://schemas.microsoft.com/office/drawing/2014/main" id="{E9C8C8FA-0948-49B5-996B-493463390088}"/>
                    </a:ext>
                  </a:extLst>
                </p:cNvPr>
                <p:cNvSpPr/>
                <p:nvPr/>
              </p:nvSpPr>
              <p:spPr>
                <a:xfrm flipH="1" flipV="1">
                  <a:off x="1200410" y="1244600"/>
                  <a:ext cx="404878" cy="523220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6C84F9-411B-463A-B0D9-F2D765B5926F}"/>
              </a:ext>
            </a:extLst>
          </p:cNvPr>
          <p:cNvCxnSpPr/>
          <p:nvPr/>
        </p:nvCxnSpPr>
        <p:spPr>
          <a:xfrm>
            <a:off x="809283" y="889646"/>
            <a:ext cx="105013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5FDB8D04-BB4A-4914-A5D7-66A15D532848}"/>
              </a:ext>
            </a:extLst>
          </p:cNvPr>
          <p:cNvSpPr txBox="1"/>
          <p:nvPr/>
        </p:nvSpPr>
        <p:spPr>
          <a:xfrm>
            <a:off x="111978" y="6486523"/>
            <a:ext cx="119674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800" b="1" dirty="0">
                <a:solidFill>
                  <a:srgbClr val="212121"/>
                </a:solidFill>
                <a:latin typeface="BlinkMacSystemFont"/>
              </a:rPr>
              <a:t>参考文献：</a:t>
            </a:r>
            <a:endParaRPr lang="en-US" altLang="zh-CN" sz="800" b="1" dirty="0">
              <a:solidFill>
                <a:srgbClr val="212121"/>
              </a:solidFill>
              <a:latin typeface="BlinkMacSystemFont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800" dirty="0">
                <a:solidFill>
                  <a:srgbClr val="212121"/>
                </a:solidFill>
                <a:latin typeface="BlinkMacSystemFont"/>
              </a:rPr>
              <a:t>1. </a:t>
            </a:r>
            <a:r>
              <a:rPr lang="zh-CN" altLang="en-US" sz="800" dirty="0">
                <a:solidFill>
                  <a:srgbClr val="212121"/>
                </a:solidFill>
                <a:latin typeface="BlinkMacSystemFont"/>
              </a:rPr>
              <a:t>嗜酸性肉芽肿性多血管炎诊治规范多学科专家共识</a:t>
            </a:r>
            <a:r>
              <a:rPr lang="en-US" altLang="zh-CN" sz="800" dirty="0">
                <a:solidFill>
                  <a:srgbClr val="212121"/>
                </a:solidFill>
                <a:latin typeface="BlinkMacSystemFont"/>
              </a:rPr>
              <a:t>.2018</a:t>
            </a:r>
            <a:r>
              <a:rPr lang="zh-CN" altLang="en-US" sz="800" dirty="0">
                <a:solidFill>
                  <a:srgbClr val="212121"/>
                </a:solidFill>
                <a:latin typeface="BlinkMacSystemFont"/>
              </a:rPr>
              <a:t>；</a:t>
            </a:r>
            <a:r>
              <a:rPr lang="en-US" altLang="zh-CN" sz="800" dirty="0">
                <a:solidFill>
                  <a:srgbClr val="212121"/>
                </a:solidFill>
                <a:latin typeface="BlinkMacSystemFont"/>
              </a:rPr>
              <a:t>2.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Samson M et al. 2013</a:t>
            </a:r>
            <a:r>
              <a:rPr lang="zh-CN" altLang="en-US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；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Ribi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 et al. 2008</a:t>
            </a:r>
            <a:r>
              <a:rPr lang="zh-CN" alt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en-US" altLang="zh-CN" sz="800" dirty="0"/>
              <a:t>4. </a:t>
            </a:r>
            <a:r>
              <a:rPr lang="en-US" sz="800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Comarmond</a:t>
            </a:r>
            <a:r>
              <a:rPr lang="en-US" sz="8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C</a:t>
            </a:r>
            <a:r>
              <a:rPr lang="en-US" sz="800" dirty="0">
                <a:solidFill>
                  <a:srgbClr val="303030"/>
                </a:solidFill>
                <a:latin typeface="Arial" panose="020B0604020202020204" pitchFamily="34" charset="0"/>
              </a:rPr>
              <a:t>,2013;5. </a:t>
            </a:r>
            <a:r>
              <a:rPr lang="en-US" sz="800" b="0" i="0" dirty="0" err="1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Tsurikisawa</a:t>
            </a:r>
            <a:r>
              <a:rPr lang="en-US" sz="8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 N; 2017; 6. </a:t>
            </a:r>
            <a:r>
              <a:rPr lang="en-US" altLang="zh-CN" sz="800" dirty="0" err="1">
                <a:sym typeface="Arial" panose="020B0604020202020204" pitchFamily="34" charset="0"/>
              </a:rPr>
              <a:t>Baldini</a:t>
            </a:r>
            <a:r>
              <a:rPr lang="en-US" altLang="zh-CN" sz="800" dirty="0">
                <a:sym typeface="Arial" panose="020B0604020202020204" pitchFamily="34" charset="0"/>
              </a:rPr>
              <a:t> C et al. 2010; 7.Pagnoux &amp; Groh. 2016</a:t>
            </a:r>
            <a:r>
              <a:rPr lang="zh-CN" altLang="en-US" sz="800" dirty="0">
                <a:sym typeface="Arial" panose="020B0604020202020204" pitchFamily="34" charset="0"/>
              </a:rPr>
              <a:t>；</a:t>
            </a:r>
            <a:r>
              <a:rPr lang="da-DK" altLang="zh-CN" sz="800" dirty="0">
                <a:sym typeface="Arial" panose="020B0604020202020204" pitchFamily="34" charset="0"/>
              </a:rPr>
              <a:t>8. Xin H, etc. ,2022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C7AE6A-9381-455A-94B5-A84A71D83E27}"/>
              </a:ext>
            </a:extLst>
          </p:cNvPr>
          <p:cNvGrpSpPr/>
          <p:nvPr/>
        </p:nvGrpSpPr>
        <p:grpSpPr>
          <a:xfrm>
            <a:off x="4003785" y="49104"/>
            <a:ext cx="3715859" cy="406258"/>
            <a:chOff x="4238070" y="120796"/>
            <a:chExt cx="3715859" cy="40625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3404EBB-F3AC-4510-89C4-95AB55895D88}"/>
                </a:ext>
              </a:extLst>
            </p:cNvPr>
            <p:cNvGrpSpPr/>
            <p:nvPr/>
          </p:nvGrpSpPr>
          <p:grpSpPr>
            <a:xfrm>
              <a:off x="4238070" y="126944"/>
              <a:ext cx="3715859" cy="400110"/>
              <a:chOff x="-533311" y="97517"/>
              <a:chExt cx="3715859" cy="400110"/>
            </a:xfrm>
          </p:grpSpPr>
          <p:sp>
            <p:nvSpPr>
              <p:cNvPr id="74" name="文本框 13">
                <a:extLst>
                  <a:ext uri="{FF2B5EF4-FFF2-40B4-BE49-F238E27FC236}">
                    <a16:creationId xmlns:a16="http://schemas.microsoft.com/office/drawing/2014/main" id="{AF06B069-7EE4-439F-9F57-5D352CA13D33}"/>
                  </a:ext>
                </a:extLst>
              </p:cNvPr>
              <p:cNvSpPr txBox="1"/>
              <p:nvPr/>
            </p:nvSpPr>
            <p:spPr>
              <a:xfrm>
                <a:off x="395747" y="97517"/>
                <a:ext cx="1974900" cy="40011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600" b="1" i="0" u="none" strike="noStrike" kern="1200" cap="none" spc="300" normalizeH="0" baseline="0" noProof="0" dirty="0">
                    <a:ln w="34925"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01</a:t>
                </a:r>
                <a:r>
                  <a:rPr kumimoji="0" lang="zh-CN" altLang="en-US" sz="2600" b="1" i="0" u="none" strike="noStrike" kern="1200" cap="none" spc="300" normalizeH="0" baseline="0" noProof="0" dirty="0">
                    <a:ln w="34925"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疾病介绍</a:t>
                </a:r>
              </a:p>
            </p:txBody>
          </p:sp>
          <p:cxnSp>
            <p:nvCxnSpPr>
              <p:cNvPr id="75" name="直接连接符 18">
                <a:extLst>
                  <a:ext uri="{FF2B5EF4-FFF2-40B4-BE49-F238E27FC236}">
                    <a16:creationId xmlns:a16="http://schemas.microsoft.com/office/drawing/2014/main" id="{47FE99FF-A8B3-4B07-84F6-E2D1E6221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7468" y="223358"/>
                <a:ext cx="405080" cy="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19">
                <a:extLst>
                  <a:ext uri="{FF2B5EF4-FFF2-40B4-BE49-F238E27FC236}">
                    <a16:creationId xmlns:a16="http://schemas.microsoft.com/office/drawing/2014/main" id="{10702767-47BC-4E32-AB25-3338C8D8C3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3311" y="233892"/>
                <a:ext cx="444546" cy="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文本框 14">
              <a:extLst>
                <a:ext uri="{FF2B5EF4-FFF2-40B4-BE49-F238E27FC236}">
                  <a16:creationId xmlns:a16="http://schemas.microsoft.com/office/drawing/2014/main" id="{45ADAD31-E2E8-4323-9F56-06A2809111C2}"/>
                </a:ext>
              </a:extLst>
            </p:cNvPr>
            <p:cNvSpPr txBox="1"/>
            <p:nvPr/>
          </p:nvSpPr>
          <p:spPr>
            <a:xfrm>
              <a:off x="4362376" y="120796"/>
              <a:ext cx="3591553" cy="40011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600" b="1" spc="300" dirty="0">
                  <a:gradFill flip="none" rotWithShape="1">
                    <a:gsLst>
                      <a:gs pos="0">
                        <a:srgbClr val="F9C235"/>
                      </a:gs>
                      <a:gs pos="65000">
                        <a:srgbClr val="E43F1C"/>
                      </a:gs>
                    </a:gsLst>
                    <a:lin ang="135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01</a:t>
              </a:r>
              <a:r>
                <a:rPr lang="zh-CN" altLang="en-US" sz="2600" b="1" spc="300" dirty="0">
                  <a:gradFill flip="none" rotWithShape="1">
                    <a:gsLst>
                      <a:gs pos="0">
                        <a:srgbClr val="F9C235"/>
                      </a:gs>
                      <a:gs pos="65000">
                        <a:srgbClr val="E43F1C"/>
                      </a:gs>
                    </a:gsLst>
                    <a:lin ang="135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疾病介绍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36032" y="813419"/>
            <a:ext cx="5549059" cy="574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主要表现：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外周血及组织中嗜酸粒细胞增多、浸润及中小血管的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坏死性肉芽肿性炎症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zh-CN" altLang="en-US" b="1" dirty="0">
                <a:gradFill>
                  <a:gsLst>
                    <a:gs pos="100000">
                      <a:srgbClr val="F9C235"/>
                    </a:gs>
                    <a:gs pos="50000">
                      <a:srgbClr val="E43F1C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复发风险高：</a:t>
            </a:r>
            <a:endParaRPr lang="en-US" altLang="zh-CN" b="1" dirty="0">
              <a:gradFill>
                <a:gsLst>
                  <a:gs pos="100000">
                    <a:srgbClr val="F9C235"/>
                  </a:gs>
                  <a:gs pos="50000">
                    <a:srgbClr val="E43F1C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传统治疗方案复发率</a:t>
            </a:r>
            <a:r>
              <a:rPr lang="en-US" altLang="zh-CN" sz="1600" b="1" dirty="0">
                <a:gradFill>
                  <a:gsLst>
                    <a:gs pos="100000">
                      <a:srgbClr val="F9C235"/>
                    </a:gs>
                    <a:gs pos="50000">
                      <a:srgbClr val="E43F1C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25.3%-50%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2-5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zh-CN" altLang="en-US" b="1" dirty="0">
                <a:gradFill>
                  <a:gsLst>
                    <a:gs pos="100000">
                      <a:srgbClr val="F9C235"/>
                    </a:gs>
                    <a:gs pos="50000">
                      <a:srgbClr val="E43F1C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死亡率高：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多器官衰竭，长期治疗导致并发症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未使用激素患者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个月死亡率</a:t>
            </a:r>
            <a:r>
              <a:rPr lang="en-US" altLang="zh-CN" sz="1600" b="1" dirty="0">
                <a:gradFill>
                  <a:gsLst>
                    <a:gs pos="100000">
                      <a:srgbClr val="F9C235"/>
                    </a:gs>
                    <a:gs pos="50000">
                      <a:srgbClr val="E43F1C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en-US" altLang="zh-CN" sz="13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获得相应治疗的患者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年死亡率</a:t>
            </a:r>
            <a:r>
              <a:rPr lang="en-US" altLang="zh-CN" sz="1600" b="1" dirty="0">
                <a:gradFill>
                  <a:gsLst>
                    <a:gs pos="100000">
                      <a:srgbClr val="F9C235"/>
                    </a:gs>
                    <a:gs pos="50000">
                      <a:srgbClr val="E43F1C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10-15%</a:t>
            </a:r>
            <a:r>
              <a:rPr lang="en-US" altLang="zh-CN" sz="13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我国研究显示，临床医生报告的复发患者十年中位死亡率高达</a:t>
            </a:r>
            <a:r>
              <a:rPr lang="en-US" altLang="zh-CN" sz="1600" b="1" dirty="0">
                <a:gradFill>
                  <a:gsLst>
                    <a:gs pos="100000">
                      <a:srgbClr val="F9C235"/>
                    </a:gs>
                    <a:gs pos="50000">
                      <a:srgbClr val="E43F1C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lang="en-US" altLang="zh-CN" sz="13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gradFill>
                  <a:gsLst>
                    <a:gs pos="100000">
                      <a:srgbClr val="F9C235"/>
                    </a:gs>
                    <a:gs pos="50000">
                      <a:srgbClr val="E43F1C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诊断困难：</a:t>
            </a:r>
            <a:endParaRPr lang="en-US" altLang="zh-CN" b="1" dirty="0">
              <a:gradFill>
                <a:gsLst>
                  <a:gs pos="100000">
                    <a:srgbClr val="F9C235"/>
                  </a:gs>
                  <a:gs pos="50000">
                    <a:srgbClr val="E43F1C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诊疗旅程复杂，常经历多科室诊疗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诊断步骤多且复杂：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包括临床表现、实验室检查、影像学检查及病理活检等多维度标准（包括心脏、肾脏、肝 脏和血管系统的超声和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MRI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，组织病理学检查等）</a:t>
            </a:r>
            <a:r>
              <a:rPr lang="en-US" altLang="zh-CN" sz="13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确诊常被延迟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我国研究显示，患者从发病到获得诊断的平均间隔为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4.4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3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8-9</a:t>
            </a:r>
          </a:p>
        </p:txBody>
      </p:sp>
      <p:grpSp>
        <p:nvGrpSpPr>
          <p:cNvPr id="216" name="组合 3">
            <a:extLst>
              <a:ext uri="{FF2B5EF4-FFF2-40B4-BE49-F238E27FC236}">
                <a16:creationId xmlns:a16="http://schemas.microsoft.com/office/drawing/2014/main" id="{7DA20A1B-5F15-48AD-8E99-B9ABB3BBA916}"/>
              </a:ext>
            </a:extLst>
          </p:cNvPr>
          <p:cNvGrpSpPr/>
          <p:nvPr/>
        </p:nvGrpSpPr>
        <p:grpSpPr>
          <a:xfrm>
            <a:off x="347583" y="935181"/>
            <a:ext cx="335123" cy="346546"/>
            <a:chOff x="6873188" y="2672004"/>
            <a:chExt cx="302998" cy="302998"/>
          </a:xfrm>
        </p:grpSpPr>
        <p:grpSp>
          <p:nvGrpSpPr>
            <p:cNvPr id="263" name="组合 23">
              <a:extLst>
                <a:ext uri="{FF2B5EF4-FFF2-40B4-BE49-F238E27FC236}">
                  <a16:creationId xmlns:a16="http://schemas.microsoft.com/office/drawing/2014/main" id="{509D1005-3398-4944-A5CE-3A2A59C5D231}"/>
                </a:ext>
              </a:extLst>
            </p:cNvPr>
            <p:cNvGrpSpPr/>
            <p:nvPr/>
          </p:nvGrpSpPr>
          <p:grpSpPr>
            <a:xfrm>
              <a:off x="6873188" y="2672004"/>
              <a:ext cx="302998" cy="302998"/>
              <a:chOff x="7120838" y="5250104"/>
              <a:chExt cx="302998" cy="302998"/>
            </a:xfrm>
          </p:grpSpPr>
          <p:sp>
            <p:nvSpPr>
              <p:cNvPr id="269" name="椭圆 24">
                <a:extLst>
                  <a:ext uri="{FF2B5EF4-FFF2-40B4-BE49-F238E27FC236}">
                    <a16:creationId xmlns:a16="http://schemas.microsoft.com/office/drawing/2014/main" id="{907CF380-ACA0-4169-8807-A7A7F3B7DE30}"/>
                  </a:ext>
                </a:extLst>
              </p:cNvPr>
              <p:cNvSpPr/>
              <p:nvPr/>
            </p:nvSpPr>
            <p:spPr>
              <a:xfrm>
                <a:off x="7158037" y="5287303"/>
                <a:ext cx="228600" cy="228600"/>
              </a:xfrm>
              <a:prstGeom prst="ellipse">
                <a:avLst/>
              </a:prstGeom>
              <a:gradFill>
                <a:gsLst>
                  <a:gs pos="25000">
                    <a:srgbClr val="E4401D"/>
                  </a:gs>
                  <a:gs pos="100000">
                    <a:srgbClr val="F9C235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0" name="椭圆 25">
                <a:extLst>
                  <a:ext uri="{FF2B5EF4-FFF2-40B4-BE49-F238E27FC236}">
                    <a16:creationId xmlns:a16="http://schemas.microsoft.com/office/drawing/2014/main" id="{ECD29569-1A6B-4D61-9326-5A55FBDD3E76}"/>
                  </a:ext>
                </a:extLst>
              </p:cNvPr>
              <p:cNvSpPr/>
              <p:nvPr/>
            </p:nvSpPr>
            <p:spPr>
              <a:xfrm>
                <a:off x="7120838" y="5250104"/>
                <a:ext cx="302998" cy="302998"/>
              </a:xfrm>
              <a:prstGeom prst="ellipse">
                <a:avLst/>
              </a:prstGeom>
              <a:gradFill>
                <a:gsLst>
                  <a:gs pos="0">
                    <a:srgbClr val="E4401D">
                      <a:alpha val="17000"/>
                    </a:srgbClr>
                  </a:gs>
                  <a:gs pos="100000">
                    <a:srgbClr val="F9C235">
                      <a:alpha val="0"/>
                    </a:srgbClr>
                  </a:gs>
                </a:gsLst>
                <a:lin ang="0" scaled="1"/>
              </a:gradFill>
              <a:ln w="3175">
                <a:gradFill>
                  <a:gsLst>
                    <a:gs pos="0">
                      <a:srgbClr val="E4401D"/>
                    </a:gs>
                    <a:gs pos="100000">
                      <a:srgbClr val="E4401D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64" name="等腰三角形 26">
              <a:extLst>
                <a:ext uri="{FF2B5EF4-FFF2-40B4-BE49-F238E27FC236}">
                  <a16:creationId xmlns:a16="http://schemas.microsoft.com/office/drawing/2014/main" id="{1C68D078-BF63-4A01-A2B6-AF045D98C42A}"/>
                </a:ext>
              </a:extLst>
            </p:cNvPr>
            <p:cNvSpPr/>
            <p:nvPr/>
          </p:nvSpPr>
          <p:spPr>
            <a:xfrm rot="5173577">
              <a:off x="6986588" y="2776537"/>
              <a:ext cx="110490" cy="952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2" name="组合 3">
            <a:extLst>
              <a:ext uri="{FF2B5EF4-FFF2-40B4-BE49-F238E27FC236}">
                <a16:creationId xmlns:a16="http://schemas.microsoft.com/office/drawing/2014/main" id="{CB5AAACD-661D-4B18-B2D6-DAF53D3CF1C6}"/>
              </a:ext>
            </a:extLst>
          </p:cNvPr>
          <p:cNvGrpSpPr/>
          <p:nvPr/>
        </p:nvGrpSpPr>
        <p:grpSpPr>
          <a:xfrm>
            <a:off x="347571" y="1963556"/>
            <a:ext cx="335123" cy="346546"/>
            <a:chOff x="6873188" y="2672004"/>
            <a:chExt cx="302998" cy="302998"/>
          </a:xfrm>
        </p:grpSpPr>
        <p:grpSp>
          <p:nvGrpSpPr>
            <p:cNvPr id="273" name="组合 23">
              <a:extLst>
                <a:ext uri="{FF2B5EF4-FFF2-40B4-BE49-F238E27FC236}">
                  <a16:creationId xmlns:a16="http://schemas.microsoft.com/office/drawing/2014/main" id="{4151A0F3-E1E9-4D32-91F1-6B1E7CAF8AE8}"/>
                </a:ext>
              </a:extLst>
            </p:cNvPr>
            <p:cNvGrpSpPr/>
            <p:nvPr/>
          </p:nvGrpSpPr>
          <p:grpSpPr>
            <a:xfrm>
              <a:off x="6873188" y="2672004"/>
              <a:ext cx="302998" cy="302998"/>
              <a:chOff x="7120838" y="5250104"/>
              <a:chExt cx="302998" cy="302998"/>
            </a:xfrm>
          </p:grpSpPr>
          <p:sp>
            <p:nvSpPr>
              <p:cNvPr id="275" name="椭圆 24">
                <a:extLst>
                  <a:ext uri="{FF2B5EF4-FFF2-40B4-BE49-F238E27FC236}">
                    <a16:creationId xmlns:a16="http://schemas.microsoft.com/office/drawing/2014/main" id="{BBC750F5-8D5A-49DC-96B4-40D9CA9CCF12}"/>
                  </a:ext>
                </a:extLst>
              </p:cNvPr>
              <p:cNvSpPr/>
              <p:nvPr/>
            </p:nvSpPr>
            <p:spPr>
              <a:xfrm>
                <a:off x="7158037" y="5287303"/>
                <a:ext cx="228600" cy="228600"/>
              </a:xfrm>
              <a:prstGeom prst="ellipse">
                <a:avLst/>
              </a:prstGeom>
              <a:gradFill>
                <a:gsLst>
                  <a:gs pos="25000">
                    <a:srgbClr val="E4401D"/>
                  </a:gs>
                  <a:gs pos="100000">
                    <a:srgbClr val="F9C235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6" name="椭圆 25">
                <a:extLst>
                  <a:ext uri="{FF2B5EF4-FFF2-40B4-BE49-F238E27FC236}">
                    <a16:creationId xmlns:a16="http://schemas.microsoft.com/office/drawing/2014/main" id="{7C25C434-CA54-4297-8D26-722EF5740947}"/>
                  </a:ext>
                </a:extLst>
              </p:cNvPr>
              <p:cNvSpPr/>
              <p:nvPr/>
            </p:nvSpPr>
            <p:spPr>
              <a:xfrm>
                <a:off x="7120838" y="5250104"/>
                <a:ext cx="302998" cy="302998"/>
              </a:xfrm>
              <a:prstGeom prst="ellipse">
                <a:avLst/>
              </a:prstGeom>
              <a:gradFill>
                <a:gsLst>
                  <a:gs pos="0">
                    <a:srgbClr val="E4401D">
                      <a:alpha val="17000"/>
                    </a:srgbClr>
                  </a:gs>
                  <a:gs pos="100000">
                    <a:srgbClr val="F9C235">
                      <a:alpha val="0"/>
                    </a:srgbClr>
                  </a:gs>
                </a:gsLst>
                <a:lin ang="0" scaled="1"/>
              </a:gradFill>
              <a:ln w="3175">
                <a:gradFill>
                  <a:gsLst>
                    <a:gs pos="0">
                      <a:srgbClr val="E4401D"/>
                    </a:gs>
                    <a:gs pos="100000">
                      <a:srgbClr val="E4401D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74" name="等腰三角形 26">
              <a:extLst>
                <a:ext uri="{FF2B5EF4-FFF2-40B4-BE49-F238E27FC236}">
                  <a16:creationId xmlns:a16="http://schemas.microsoft.com/office/drawing/2014/main" id="{069C2698-56D7-4A35-9C11-A814126226BD}"/>
                </a:ext>
              </a:extLst>
            </p:cNvPr>
            <p:cNvSpPr/>
            <p:nvPr/>
          </p:nvSpPr>
          <p:spPr>
            <a:xfrm rot="5173577">
              <a:off x="6986588" y="2776537"/>
              <a:ext cx="110490" cy="952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7" name="组合 3">
            <a:extLst>
              <a:ext uri="{FF2B5EF4-FFF2-40B4-BE49-F238E27FC236}">
                <a16:creationId xmlns:a16="http://schemas.microsoft.com/office/drawing/2014/main" id="{8368E99C-812D-4908-995E-EE2C52701F3B}"/>
              </a:ext>
            </a:extLst>
          </p:cNvPr>
          <p:cNvGrpSpPr/>
          <p:nvPr/>
        </p:nvGrpSpPr>
        <p:grpSpPr>
          <a:xfrm>
            <a:off x="333281" y="2800941"/>
            <a:ext cx="335123" cy="346546"/>
            <a:chOff x="6873188" y="2672004"/>
            <a:chExt cx="302998" cy="302998"/>
          </a:xfrm>
        </p:grpSpPr>
        <p:grpSp>
          <p:nvGrpSpPr>
            <p:cNvPr id="278" name="组合 23">
              <a:extLst>
                <a:ext uri="{FF2B5EF4-FFF2-40B4-BE49-F238E27FC236}">
                  <a16:creationId xmlns:a16="http://schemas.microsoft.com/office/drawing/2014/main" id="{F5E40595-1F5F-4384-9510-8C9CCDB3E139}"/>
                </a:ext>
              </a:extLst>
            </p:cNvPr>
            <p:cNvGrpSpPr/>
            <p:nvPr/>
          </p:nvGrpSpPr>
          <p:grpSpPr>
            <a:xfrm>
              <a:off x="6873188" y="2672004"/>
              <a:ext cx="302998" cy="302998"/>
              <a:chOff x="7120838" y="5250104"/>
              <a:chExt cx="302998" cy="302998"/>
            </a:xfrm>
          </p:grpSpPr>
          <p:sp>
            <p:nvSpPr>
              <p:cNvPr id="280" name="椭圆 24">
                <a:extLst>
                  <a:ext uri="{FF2B5EF4-FFF2-40B4-BE49-F238E27FC236}">
                    <a16:creationId xmlns:a16="http://schemas.microsoft.com/office/drawing/2014/main" id="{884CB8A1-2706-4448-9DA4-3A640AF99672}"/>
                  </a:ext>
                </a:extLst>
              </p:cNvPr>
              <p:cNvSpPr/>
              <p:nvPr/>
            </p:nvSpPr>
            <p:spPr>
              <a:xfrm>
                <a:off x="7158037" y="5287303"/>
                <a:ext cx="228600" cy="228600"/>
              </a:xfrm>
              <a:prstGeom prst="ellipse">
                <a:avLst/>
              </a:prstGeom>
              <a:gradFill>
                <a:gsLst>
                  <a:gs pos="25000">
                    <a:srgbClr val="E4401D"/>
                  </a:gs>
                  <a:gs pos="100000">
                    <a:srgbClr val="F9C235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1" name="椭圆 25">
                <a:extLst>
                  <a:ext uri="{FF2B5EF4-FFF2-40B4-BE49-F238E27FC236}">
                    <a16:creationId xmlns:a16="http://schemas.microsoft.com/office/drawing/2014/main" id="{DBB9B4B8-DE75-4BB4-BB2D-68BFCE63EA03}"/>
                  </a:ext>
                </a:extLst>
              </p:cNvPr>
              <p:cNvSpPr/>
              <p:nvPr/>
            </p:nvSpPr>
            <p:spPr>
              <a:xfrm>
                <a:off x="7120838" y="5250104"/>
                <a:ext cx="302998" cy="302998"/>
              </a:xfrm>
              <a:prstGeom prst="ellipse">
                <a:avLst/>
              </a:prstGeom>
              <a:gradFill>
                <a:gsLst>
                  <a:gs pos="0">
                    <a:srgbClr val="E4401D">
                      <a:alpha val="17000"/>
                    </a:srgbClr>
                  </a:gs>
                  <a:gs pos="100000">
                    <a:srgbClr val="F9C235">
                      <a:alpha val="0"/>
                    </a:srgbClr>
                  </a:gs>
                </a:gsLst>
                <a:lin ang="0" scaled="1"/>
              </a:gradFill>
              <a:ln w="3175">
                <a:gradFill>
                  <a:gsLst>
                    <a:gs pos="0">
                      <a:srgbClr val="E4401D"/>
                    </a:gs>
                    <a:gs pos="100000">
                      <a:srgbClr val="E4401D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79" name="等腰三角形 26">
              <a:extLst>
                <a:ext uri="{FF2B5EF4-FFF2-40B4-BE49-F238E27FC236}">
                  <a16:creationId xmlns:a16="http://schemas.microsoft.com/office/drawing/2014/main" id="{15863218-39BE-4518-89A4-34FE464DF26D}"/>
                </a:ext>
              </a:extLst>
            </p:cNvPr>
            <p:cNvSpPr/>
            <p:nvPr/>
          </p:nvSpPr>
          <p:spPr>
            <a:xfrm rot="5173577">
              <a:off x="6986588" y="2776537"/>
              <a:ext cx="110490" cy="952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0" name="组合 3">
            <a:extLst>
              <a:ext uri="{FF2B5EF4-FFF2-40B4-BE49-F238E27FC236}">
                <a16:creationId xmlns:a16="http://schemas.microsoft.com/office/drawing/2014/main" id="{474E5300-171C-49E8-A889-7095FECE486E}"/>
              </a:ext>
            </a:extLst>
          </p:cNvPr>
          <p:cNvGrpSpPr/>
          <p:nvPr/>
        </p:nvGrpSpPr>
        <p:grpSpPr>
          <a:xfrm>
            <a:off x="301520" y="4223773"/>
            <a:ext cx="335123" cy="346546"/>
            <a:chOff x="6873198" y="2672004"/>
            <a:chExt cx="302998" cy="302998"/>
          </a:xfrm>
        </p:grpSpPr>
        <p:grpSp>
          <p:nvGrpSpPr>
            <p:cNvPr id="77" name="组合 23">
              <a:extLst>
                <a:ext uri="{FF2B5EF4-FFF2-40B4-BE49-F238E27FC236}">
                  <a16:creationId xmlns:a16="http://schemas.microsoft.com/office/drawing/2014/main" id="{CB219CF4-282D-4443-9A09-F20522EF494A}"/>
                </a:ext>
              </a:extLst>
            </p:cNvPr>
            <p:cNvGrpSpPr/>
            <p:nvPr/>
          </p:nvGrpSpPr>
          <p:grpSpPr>
            <a:xfrm>
              <a:off x="6873198" y="2672004"/>
              <a:ext cx="302998" cy="302998"/>
              <a:chOff x="7120848" y="5250104"/>
              <a:chExt cx="302998" cy="302998"/>
            </a:xfrm>
          </p:grpSpPr>
          <p:sp>
            <p:nvSpPr>
              <p:cNvPr id="79" name="椭圆 24">
                <a:extLst>
                  <a:ext uri="{FF2B5EF4-FFF2-40B4-BE49-F238E27FC236}">
                    <a16:creationId xmlns:a16="http://schemas.microsoft.com/office/drawing/2014/main" id="{685B3E65-333C-4030-B739-AB5F8324A369}"/>
                  </a:ext>
                </a:extLst>
              </p:cNvPr>
              <p:cNvSpPr/>
              <p:nvPr/>
            </p:nvSpPr>
            <p:spPr>
              <a:xfrm>
                <a:off x="7158037" y="5287303"/>
                <a:ext cx="228600" cy="228600"/>
              </a:xfrm>
              <a:prstGeom prst="ellipse">
                <a:avLst/>
              </a:prstGeom>
              <a:gradFill>
                <a:gsLst>
                  <a:gs pos="25000">
                    <a:srgbClr val="E4401D"/>
                  </a:gs>
                  <a:gs pos="100000">
                    <a:srgbClr val="F9C235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0" name="椭圆 25">
                <a:extLst>
                  <a:ext uri="{FF2B5EF4-FFF2-40B4-BE49-F238E27FC236}">
                    <a16:creationId xmlns:a16="http://schemas.microsoft.com/office/drawing/2014/main" id="{4B490978-E8D4-4E7A-A255-65D41FD2445A}"/>
                  </a:ext>
                </a:extLst>
              </p:cNvPr>
              <p:cNvSpPr/>
              <p:nvPr/>
            </p:nvSpPr>
            <p:spPr>
              <a:xfrm>
                <a:off x="7120848" y="5250104"/>
                <a:ext cx="302998" cy="302998"/>
              </a:xfrm>
              <a:prstGeom prst="ellipse">
                <a:avLst/>
              </a:prstGeom>
              <a:gradFill>
                <a:gsLst>
                  <a:gs pos="0">
                    <a:srgbClr val="E4401D">
                      <a:alpha val="17000"/>
                    </a:srgbClr>
                  </a:gs>
                  <a:gs pos="100000">
                    <a:srgbClr val="F9C235">
                      <a:alpha val="0"/>
                    </a:srgbClr>
                  </a:gs>
                </a:gsLst>
                <a:lin ang="0" scaled="1"/>
              </a:gradFill>
              <a:ln w="3175">
                <a:gradFill>
                  <a:gsLst>
                    <a:gs pos="0">
                      <a:srgbClr val="E4401D"/>
                    </a:gs>
                    <a:gs pos="100000">
                      <a:srgbClr val="E4401D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8" name="等腰三角形 26">
              <a:extLst>
                <a:ext uri="{FF2B5EF4-FFF2-40B4-BE49-F238E27FC236}">
                  <a16:creationId xmlns:a16="http://schemas.microsoft.com/office/drawing/2014/main" id="{C3769B85-B6DD-4805-AC92-CC24E5C32CB5}"/>
                </a:ext>
              </a:extLst>
            </p:cNvPr>
            <p:cNvSpPr/>
            <p:nvPr/>
          </p:nvSpPr>
          <p:spPr>
            <a:xfrm rot="5173577">
              <a:off x="6986588" y="2776537"/>
              <a:ext cx="110490" cy="952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CAE52E4-CD40-4A59-A88E-B0FD2F2BC521}"/>
              </a:ext>
            </a:extLst>
          </p:cNvPr>
          <p:cNvSpPr txBox="1"/>
          <p:nvPr/>
        </p:nvSpPr>
        <p:spPr>
          <a:xfrm>
            <a:off x="11861963" y="6458530"/>
            <a:ext cx="201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12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 316">
            <a:extLst>
              <a:ext uri="{FF2B5EF4-FFF2-40B4-BE49-F238E27FC236}">
                <a16:creationId xmlns:a16="http://schemas.microsoft.com/office/drawing/2014/main" id="{AE6EE12E-FF9E-43CD-B1C4-FF356C9C39D4}"/>
              </a:ext>
            </a:extLst>
          </p:cNvPr>
          <p:cNvSpPr/>
          <p:nvPr/>
        </p:nvSpPr>
        <p:spPr>
          <a:xfrm>
            <a:off x="0" y="6411145"/>
            <a:ext cx="12192000" cy="461665"/>
          </a:xfrm>
          <a:prstGeom prst="rect">
            <a:avLst/>
          </a:prstGeom>
          <a:solidFill>
            <a:srgbClr val="EBF6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E32A09-F85A-46B2-B87A-80E76DFF80F6}"/>
              </a:ext>
            </a:extLst>
          </p:cNvPr>
          <p:cNvSpPr/>
          <p:nvPr/>
        </p:nvSpPr>
        <p:spPr>
          <a:xfrm>
            <a:off x="3932168" y="1548657"/>
            <a:ext cx="4749982" cy="47853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13C583-C90E-4B1A-B823-910C799E6A75}"/>
              </a:ext>
            </a:extLst>
          </p:cNvPr>
          <p:cNvGrpSpPr/>
          <p:nvPr/>
        </p:nvGrpSpPr>
        <p:grpSpPr>
          <a:xfrm>
            <a:off x="9415134" y="1427208"/>
            <a:ext cx="2140568" cy="4891954"/>
            <a:chOff x="549909" y="1526378"/>
            <a:chExt cx="1824993" cy="461785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9B19C5F-49C1-413A-8DF2-E5CC37A4A29C}"/>
                </a:ext>
              </a:extLst>
            </p:cNvPr>
            <p:cNvCxnSpPr>
              <a:cxnSpLocks/>
              <a:stCxn id="70" idx="2"/>
              <a:endCxn id="79" idx="0"/>
            </p:cNvCxnSpPr>
            <p:nvPr/>
          </p:nvCxnSpPr>
          <p:spPr>
            <a:xfrm>
              <a:off x="1389795" y="2707009"/>
              <a:ext cx="0" cy="2820384"/>
            </a:xfrm>
            <a:prstGeom prst="line">
              <a:avLst/>
            </a:prstGeom>
            <a:ln w="28575">
              <a:solidFill>
                <a:srgbClr val="F299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bject 9">
              <a:extLst>
                <a:ext uri="{FF2B5EF4-FFF2-40B4-BE49-F238E27FC236}">
                  <a16:creationId xmlns:a16="http://schemas.microsoft.com/office/drawing/2014/main" id="{C5B2C0FB-DD7E-4BBF-8FCE-22CE2BB71C99}"/>
                </a:ext>
              </a:extLst>
            </p:cNvPr>
            <p:cNvSpPr txBox="1"/>
            <p:nvPr/>
          </p:nvSpPr>
          <p:spPr>
            <a:xfrm>
              <a:off x="806719" y="1526378"/>
              <a:ext cx="1568183" cy="261479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95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-4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EGPA</a:t>
              </a:r>
              <a:r>
                <a:rPr kumimoji="0" lang="zh-CN" altLang="en-US" sz="1800" b="1" i="0" u="none" strike="noStrike" kern="1200" cap="none" spc="-4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治疗的目标</a:t>
              </a:r>
              <a:r>
                <a:rPr lang="en-US" sz="1200" b="1" spc="-4" baseline="300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</a:rPr>
                <a:t>7</a:t>
              </a:r>
              <a:endParaRPr kumimoji="0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endParaRPr>
            </a:p>
          </p:txBody>
        </p:sp>
        <p:grpSp>
          <p:nvGrpSpPr>
            <p:cNvPr id="68" name="组合 11">
              <a:extLst>
                <a:ext uri="{FF2B5EF4-FFF2-40B4-BE49-F238E27FC236}">
                  <a16:creationId xmlns:a16="http://schemas.microsoft.com/office/drawing/2014/main" id="{617B7465-D63C-40FE-B733-1A181EC04203}"/>
                </a:ext>
              </a:extLst>
            </p:cNvPr>
            <p:cNvGrpSpPr/>
            <p:nvPr/>
          </p:nvGrpSpPr>
          <p:grpSpPr>
            <a:xfrm>
              <a:off x="549910" y="2092176"/>
              <a:ext cx="1737360" cy="661714"/>
              <a:chOff x="2082590" y="2560320"/>
              <a:chExt cx="2298795" cy="1165182"/>
            </a:xfrm>
          </p:grpSpPr>
          <p:sp>
            <p:nvSpPr>
              <p:cNvPr id="69" name="矩形: 圆角 64">
                <a:extLst>
                  <a:ext uri="{FF2B5EF4-FFF2-40B4-BE49-F238E27FC236}">
                    <a16:creationId xmlns:a16="http://schemas.microsoft.com/office/drawing/2014/main" id="{207E1785-8BFD-4601-8779-3F92A5EC0138}"/>
                  </a:ext>
                </a:extLst>
              </p:cNvPr>
              <p:cNvSpPr/>
              <p:nvPr/>
            </p:nvSpPr>
            <p:spPr>
              <a:xfrm>
                <a:off x="2158790" y="2642870"/>
                <a:ext cx="2222595" cy="1082632"/>
              </a:xfrm>
              <a:prstGeom prst="roundRect">
                <a:avLst>
                  <a:gd name="adj" fmla="val 6152"/>
                </a:avLst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rgbClr val="D61824">
                    <a:alpha val="46000"/>
                  </a:srgbClr>
                </a:solidFill>
              </a:ln>
              <a:effectLst>
                <a:outerShdw blurRad="50800" dist="38100" algn="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70" name="矩形: 圆角 63">
                <a:extLst>
                  <a:ext uri="{FF2B5EF4-FFF2-40B4-BE49-F238E27FC236}">
                    <a16:creationId xmlns:a16="http://schemas.microsoft.com/office/drawing/2014/main" id="{2ECD6BBB-6BDB-44E0-9D14-5C51EEE89CA7}"/>
                  </a:ext>
                </a:extLst>
              </p:cNvPr>
              <p:cNvSpPr/>
              <p:nvPr/>
            </p:nvSpPr>
            <p:spPr>
              <a:xfrm>
                <a:off x="2082590" y="2560320"/>
                <a:ext cx="2222595" cy="1082632"/>
              </a:xfrm>
              <a:prstGeom prst="roundRect">
                <a:avLst>
                  <a:gd name="adj" fmla="val 6152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3810" lvl="0" indent="0" algn="ctr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38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/>
                  </a:rPr>
                  <a:t>实现</a:t>
                </a:r>
                <a:r>
                  <a:rPr lang="zh-CN" altLang="en-US" b="1" dirty="0">
                    <a:gradFill>
                      <a:gsLst>
                        <a:gs pos="100000">
                          <a:srgbClr val="F9C235"/>
                        </a:gs>
                        <a:gs pos="50000">
                          <a:srgbClr val="E43F1C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长期缓解</a:t>
                </a:r>
                <a:endParaRPr lang="en-US" altLang="zh-CN" b="1" dirty="0"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1" name="组合 12">
              <a:extLst>
                <a:ext uri="{FF2B5EF4-FFF2-40B4-BE49-F238E27FC236}">
                  <a16:creationId xmlns:a16="http://schemas.microsoft.com/office/drawing/2014/main" id="{A3ECC082-ED52-4E1E-9011-EA760D60DC7C}"/>
                </a:ext>
              </a:extLst>
            </p:cNvPr>
            <p:cNvGrpSpPr/>
            <p:nvPr/>
          </p:nvGrpSpPr>
          <p:grpSpPr>
            <a:xfrm>
              <a:off x="549910" y="3221722"/>
              <a:ext cx="1737360" cy="668325"/>
              <a:chOff x="5135879" y="2560318"/>
              <a:chExt cx="2298795" cy="1165184"/>
            </a:xfrm>
          </p:grpSpPr>
          <p:sp>
            <p:nvSpPr>
              <p:cNvPr id="72" name="矩形: 圆角 65">
                <a:extLst>
                  <a:ext uri="{FF2B5EF4-FFF2-40B4-BE49-F238E27FC236}">
                    <a16:creationId xmlns:a16="http://schemas.microsoft.com/office/drawing/2014/main" id="{7017ED09-A73C-485A-A60C-A05F8D8D501A}"/>
                  </a:ext>
                </a:extLst>
              </p:cNvPr>
              <p:cNvSpPr/>
              <p:nvPr/>
            </p:nvSpPr>
            <p:spPr>
              <a:xfrm>
                <a:off x="5212079" y="2642870"/>
                <a:ext cx="2222595" cy="1082632"/>
              </a:xfrm>
              <a:prstGeom prst="roundRect">
                <a:avLst>
                  <a:gd name="adj" fmla="val 6152"/>
                </a:avLst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rgbClr val="D61824">
                    <a:alpha val="46000"/>
                  </a:srgbClr>
                </a:solidFill>
              </a:ln>
              <a:effectLst>
                <a:outerShdw blurRad="50800" dist="38100" algn="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73" name="矩形: 圆角 66">
                <a:extLst>
                  <a:ext uri="{FF2B5EF4-FFF2-40B4-BE49-F238E27FC236}">
                    <a16:creationId xmlns:a16="http://schemas.microsoft.com/office/drawing/2014/main" id="{107BDB56-A3B8-4A70-9B5A-0AAE3EA3B4A8}"/>
                  </a:ext>
                </a:extLst>
              </p:cNvPr>
              <p:cNvSpPr/>
              <p:nvPr/>
            </p:nvSpPr>
            <p:spPr>
              <a:xfrm>
                <a:off x="5135879" y="2560318"/>
                <a:ext cx="2222595" cy="1082629"/>
              </a:xfrm>
              <a:prstGeom prst="roundRect">
                <a:avLst>
                  <a:gd name="adj" fmla="val 6152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3810" lvl="0" indent="0" algn="ctr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b="1" dirty="0">
                    <a:gradFill>
                      <a:gsLst>
                        <a:gs pos="100000">
                          <a:srgbClr val="F9C235"/>
                        </a:gs>
                        <a:gs pos="50000">
                          <a:srgbClr val="E43F1C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减少复发</a:t>
                </a:r>
                <a:r>
                  <a:rPr lang="zh-CN" altLang="en-US" sz="1600" b="1" spc="38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/>
                  </a:rPr>
                  <a:t>风险</a:t>
                </a:r>
              </a:p>
            </p:txBody>
          </p:sp>
        </p:grpSp>
        <p:grpSp>
          <p:nvGrpSpPr>
            <p:cNvPr id="74" name="组合 13">
              <a:extLst>
                <a:ext uri="{FF2B5EF4-FFF2-40B4-BE49-F238E27FC236}">
                  <a16:creationId xmlns:a16="http://schemas.microsoft.com/office/drawing/2014/main" id="{867F087C-45A8-45D9-82DB-32EEF5C5889F}"/>
                </a:ext>
              </a:extLst>
            </p:cNvPr>
            <p:cNvGrpSpPr/>
            <p:nvPr/>
          </p:nvGrpSpPr>
          <p:grpSpPr>
            <a:xfrm>
              <a:off x="549909" y="4357879"/>
              <a:ext cx="1737359" cy="701683"/>
              <a:chOff x="8578395" y="2560320"/>
              <a:chExt cx="2298794" cy="1165182"/>
            </a:xfrm>
          </p:grpSpPr>
          <p:sp>
            <p:nvSpPr>
              <p:cNvPr id="75" name="矩形: 圆角 67">
                <a:extLst>
                  <a:ext uri="{FF2B5EF4-FFF2-40B4-BE49-F238E27FC236}">
                    <a16:creationId xmlns:a16="http://schemas.microsoft.com/office/drawing/2014/main" id="{03F8A9FC-5911-4ED6-B497-ECEFCFBD055E}"/>
                  </a:ext>
                </a:extLst>
              </p:cNvPr>
              <p:cNvSpPr/>
              <p:nvPr/>
            </p:nvSpPr>
            <p:spPr>
              <a:xfrm>
                <a:off x="8654594" y="2642870"/>
                <a:ext cx="2222595" cy="1082632"/>
              </a:xfrm>
              <a:prstGeom prst="roundRect">
                <a:avLst>
                  <a:gd name="adj" fmla="val 6152"/>
                </a:avLst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rgbClr val="D61824">
                    <a:alpha val="46000"/>
                  </a:srgbClr>
                </a:solidFill>
              </a:ln>
              <a:effectLst>
                <a:outerShdw blurRad="50800" dist="38100" algn="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76" name="矩形: 圆角 68">
                <a:extLst>
                  <a:ext uri="{FF2B5EF4-FFF2-40B4-BE49-F238E27FC236}">
                    <a16:creationId xmlns:a16="http://schemas.microsoft.com/office/drawing/2014/main" id="{2B92B98C-BEEF-4DF4-AB91-CE7766799B92}"/>
                  </a:ext>
                </a:extLst>
              </p:cNvPr>
              <p:cNvSpPr/>
              <p:nvPr/>
            </p:nvSpPr>
            <p:spPr>
              <a:xfrm>
                <a:off x="8578394" y="2560320"/>
                <a:ext cx="2222595" cy="1082632"/>
              </a:xfrm>
              <a:prstGeom prst="roundRect">
                <a:avLst>
                  <a:gd name="adj" fmla="val 6152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3810" lvl="0" indent="0" algn="ctr" defTabSz="914400" rtl="0" eaLnBrk="1" fontAlgn="auto" latinLnBrk="0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b="1" dirty="0">
                    <a:gradFill>
                      <a:gsLst>
                        <a:gs pos="100000">
                          <a:srgbClr val="F9C235"/>
                        </a:gs>
                        <a:gs pos="50000">
                          <a:srgbClr val="E43F1C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降低激素</a:t>
                </a:r>
                <a:r>
                  <a:rPr lang="zh-CN" altLang="en-US" sz="1600" b="1" spc="38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/>
                  </a:rPr>
                  <a:t>用量</a:t>
                </a:r>
              </a:p>
            </p:txBody>
          </p:sp>
        </p:grpSp>
        <p:grpSp>
          <p:nvGrpSpPr>
            <p:cNvPr id="77" name="组合 22">
              <a:extLst>
                <a:ext uri="{FF2B5EF4-FFF2-40B4-BE49-F238E27FC236}">
                  <a16:creationId xmlns:a16="http://schemas.microsoft.com/office/drawing/2014/main" id="{DDB51F69-FD4F-49E8-B0FA-7C255E44C904}"/>
                </a:ext>
              </a:extLst>
            </p:cNvPr>
            <p:cNvGrpSpPr/>
            <p:nvPr/>
          </p:nvGrpSpPr>
          <p:grpSpPr>
            <a:xfrm>
              <a:off x="549910" y="5527392"/>
              <a:ext cx="1737360" cy="616843"/>
              <a:chOff x="5135879" y="4243429"/>
              <a:chExt cx="2298795" cy="1165184"/>
            </a:xfrm>
          </p:grpSpPr>
          <p:sp>
            <p:nvSpPr>
              <p:cNvPr id="78" name="矩形: 圆角 71">
                <a:extLst>
                  <a:ext uri="{FF2B5EF4-FFF2-40B4-BE49-F238E27FC236}">
                    <a16:creationId xmlns:a16="http://schemas.microsoft.com/office/drawing/2014/main" id="{BF4A3351-0E55-4E96-8A4F-78283C484821}"/>
                  </a:ext>
                </a:extLst>
              </p:cNvPr>
              <p:cNvSpPr/>
              <p:nvPr/>
            </p:nvSpPr>
            <p:spPr>
              <a:xfrm>
                <a:off x="5212079" y="4325981"/>
                <a:ext cx="2222595" cy="1082632"/>
              </a:xfrm>
              <a:prstGeom prst="roundRect">
                <a:avLst>
                  <a:gd name="adj" fmla="val 6152"/>
                </a:avLst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rgbClr val="D61824">
                    <a:alpha val="46000"/>
                  </a:srgbClr>
                </a:solidFill>
              </a:ln>
              <a:effectLst>
                <a:outerShdw blurRad="50800" dist="38100" algn="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79" name="矩形: 圆角 72">
                <a:extLst>
                  <a:ext uri="{FF2B5EF4-FFF2-40B4-BE49-F238E27FC236}">
                    <a16:creationId xmlns:a16="http://schemas.microsoft.com/office/drawing/2014/main" id="{01BD58FA-E87A-4C0F-ACEB-3B9B7C852C99}"/>
                  </a:ext>
                </a:extLst>
              </p:cNvPr>
              <p:cNvSpPr/>
              <p:nvPr/>
            </p:nvSpPr>
            <p:spPr>
              <a:xfrm>
                <a:off x="5135879" y="4243431"/>
                <a:ext cx="2222595" cy="1082632"/>
              </a:xfrm>
              <a:prstGeom prst="roundRect">
                <a:avLst>
                  <a:gd name="adj" fmla="val 6152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381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提高</a:t>
                </a:r>
                <a:r>
                  <a:rPr lang="zh-CN" altLang="en-US" sz="1600" b="1" spc="38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/>
                  </a:rPr>
                  <a:t>生活</a:t>
                </a:r>
                <a:br>
                  <a:rPr lang="en-US" altLang="zh-CN" sz="1600" b="1" spc="38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/>
                  </a:rPr>
                </a:br>
                <a:r>
                  <a:rPr lang="zh-CN" altLang="en-US" sz="1600" b="1" spc="38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/>
                  </a:rPr>
                  <a:t>质量等</a:t>
                </a: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D45B197-05A6-49E0-A248-F388DEC85F07}"/>
              </a:ext>
            </a:extLst>
          </p:cNvPr>
          <p:cNvGrpSpPr/>
          <p:nvPr/>
        </p:nvGrpSpPr>
        <p:grpSpPr>
          <a:xfrm>
            <a:off x="318358" y="486648"/>
            <a:ext cx="12102383" cy="586716"/>
            <a:chOff x="343529" y="414443"/>
            <a:chExt cx="12102383" cy="586716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A1A959C-52D7-4FFB-95F8-F007237FB13E}"/>
                </a:ext>
              </a:extLst>
            </p:cNvPr>
            <p:cNvSpPr txBox="1"/>
            <p:nvPr/>
          </p:nvSpPr>
          <p:spPr>
            <a:xfrm>
              <a:off x="828888" y="557304"/>
              <a:ext cx="116170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spcBef>
                  <a:spcPts val="5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defRPr/>
              </a:pP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EGPA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现有的治疗方案为长期大剂量激素和免疫抑制剂，不良反应严重，复发率高，临床未满足需求显著</a:t>
              </a:r>
            </a:p>
          </p:txBody>
        </p:sp>
        <p:pic>
          <p:nvPicPr>
            <p:cNvPr id="93" name="图形 27">
              <a:extLst>
                <a:ext uri="{FF2B5EF4-FFF2-40B4-BE49-F238E27FC236}">
                  <a16:creationId xmlns:a16="http://schemas.microsoft.com/office/drawing/2014/main" id="{11CE241B-AD81-409B-992F-9357255B0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3529" y="414443"/>
              <a:ext cx="523022" cy="586716"/>
            </a:xfrm>
            <a:prstGeom prst="rect">
              <a:avLst/>
            </a:prstGeom>
          </p:spPr>
        </p:pic>
      </p:grpSp>
      <p:sp>
        <p:nvSpPr>
          <p:cNvPr id="85" name="object 9">
            <a:extLst>
              <a:ext uri="{FF2B5EF4-FFF2-40B4-BE49-F238E27FC236}">
                <a16:creationId xmlns:a16="http://schemas.microsoft.com/office/drawing/2014/main" id="{EB6713F3-B78E-4C7E-B993-3DFFDF761F87}"/>
              </a:ext>
            </a:extLst>
          </p:cNvPr>
          <p:cNvSpPr txBox="1"/>
          <p:nvPr/>
        </p:nvSpPr>
        <p:spPr>
          <a:xfrm>
            <a:off x="1113914" y="1451783"/>
            <a:ext cx="2149627" cy="27699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4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EGPA</a:t>
            </a:r>
            <a:r>
              <a:rPr kumimoji="0" lang="zh-CN" altLang="en-US" sz="1800" b="1" i="0" u="none" strike="noStrike" kern="1200" cap="none" spc="-4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常规治疗方案</a:t>
            </a:r>
            <a:r>
              <a:rPr kumimoji="0" lang="en-US" altLang="zh-CN" sz="1800" i="0" u="none" strike="noStrike" kern="1200" cap="none" spc="-4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1</a:t>
            </a:r>
            <a:endParaRPr kumimoji="0" sz="210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91CDF9-26E4-4C9E-8DF7-4FA443A6C50C}"/>
              </a:ext>
            </a:extLst>
          </p:cNvPr>
          <p:cNvGrpSpPr/>
          <p:nvPr/>
        </p:nvGrpSpPr>
        <p:grpSpPr>
          <a:xfrm>
            <a:off x="3980186" y="1768402"/>
            <a:ext cx="4676908" cy="4410034"/>
            <a:chOff x="7183107" y="1147956"/>
            <a:chExt cx="4832057" cy="4410034"/>
          </a:xfrm>
        </p:grpSpPr>
        <p:grpSp>
          <p:nvGrpSpPr>
            <p:cNvPr id="183" name="组合 5">
              <a:extLst>
                <a:ext uri="{FF2B5EF4-FFF2-40B4-BE49-F238E27FC236}">
                  <a16:creationId xmlns:a16="http://schemas.microsoft.com/office/drawing/2014/main" id="{EA0BDA3A-F4C5-40A9-AC66-30BA554F94A0}"/>
                </a:ext>
              </a:extLst>
            </p:cNvPr>
            <p:cNvGrpSpPr/>
            <p:nvPr/>
          </p:nvGrpSpPr>
          <p:grpSpPr>
            <a:xfrm>
              <a:off x="7340349" y="1558179"/>
              <a:ext cx="4454552" cy="3333134"/>
              <a:chOff x="1071417" y="924811"/>
              <a:chExt cx="6783863" cy="5924749"/>
            </a:xfrm>
          </p:grpSpPr>
          <p:pic>
            <p:nvPicPr>
              <p:cNvPr id="184" name="图片 6">
                <a:extLst>
                  <a:ext uri="{FF2B5EF4-FFF2-40B4-BE49-F238E27FC236}">
                    <a16:creationId xmlns:a16="http://schemas.microsoft.com/office/drawing/2014/main" id="{804B5689-FD5B-493D-AA29-ED5C8D77AD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7248" t="616" b="3963"/>
              <a:stretch/>
            </p:blipFill>
            <p:spPr>
              <a:xfrm flipH="1">
                <a:off x="3518038" y="1043834"/>
                <a:ext cx="1828600" cy="3480536"/>
              </a:xfrm>
              <a:prstGeom prst="rect">
                <a:avLst/>
              </a:prstGeom>
            </p:spPr>
          </p:pic>
          <p:sp>
            <p:nvSpPr>
              <p:cNvPr id="185" name="不完整圆 8">
                <a:extLst>
                  <a:ext uri="{FF2B5EF4-FFF2-40B4-BE49-F238E27FC236}">
                    <a16:creationId xmlns:a16="http://schemas.microsoft.com/office/drawing/2014/main" id="{665FC1A7-DA51-4E72-8E6B-63B81E7B79DD}"/>
                  </a:ext>
                </a:extLst>
              </p:cNvPr>
              <p:cNvSpPr/>
              <p:nvPr/>
            </p:nvSpPr>
            <p:spPr>
              <a:xfrm>
                <a:off x="1071417" y="1688652"/>
                <a:ext cx="6734847" cy="4676334"/>
              </a:xfrm>
              <a:prstGeom prst="pie">
                <a:avLst>
                  <a:gd name="adj1" fmla="val 0"/>
                  <a:gd name="adj2" fmla="val 10794515"/>
                </a:avLst>
              </a:prstGeom>
              <a:solidFill>
                <a:srgbClr val="F7C3CF">
                  <a:alpha val="30000"/>
                </a:srgbClr>
              </a:solidFill>
              <a:ln w="38100" cap="flat" cmpd="sng" algn="ctr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87" name="组合 9">
                <a:extLst>
                  <a:ext uri="{FF2B5EF4-FFF2-40B4-BE49-F238E27FC236}">
                    <a16:creationId xmlns:a16="http://schemas.microsoft.com/office/drawing/2014/main" id="{48509539-BB22-42C7-9DA1-A981C554909A}"/>
                  </a:ext>
                </a:extLst>
              </p:cNvPr>
              <p:cNvGrpSpPr/>
              <p:nvPr/>
            </p:nvGrpSpPr>
            <p:grpSpPr>
              <a:xfrm>
                <a:off x="1071418" y="3806406"/>
                <a:ext cx="6783862" cy="3043154"/>
                <a:chOff x="3556813" y="3948081"/>
                <a:chExt cx="5353444" cy="2401485"/>
              </a:xfrm>
            </p:grpSpPr>
            <p:sp>
              <p:nvSpPr>
                <p:cNvPr id="212" name="object 12">
                  <a:extLst>
                    <a:ext uri="{FF2B5EF4-FFF2-40B4-BE49-F238E27FC236}">
                      <a16:creationId xmlns:a16="http://schemas.microsoft.com/office/drawing/2014/main" id="{07584759-6D2D-4AB9-AE64-8EE14A4DBBCA}"/>
                    </a:ext>
                  </a:extLst>
                </p:cNvPr>
                <p:cNvSpPr/>
                <p:nvPr/>
              </p:nvSpPr>
              <p:spPr>
                <a:xfrm>
                  <a:off x="5412613" y="4099052"/>
                  <a:ext cx="1641475" cy="18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475" h="1882775">
                      <a:moveTo>
                        <a:pt x="820089" y="241"/>
                      </a:moveTo>
                      <a:lnTo>
                        <a:pt x="820089" y="0"/>
                      </a:lnTo>
                      <a:lnTo>
                        <a:pt x="0" y="1792097"/>
                      </a:lnTo>
                      <a:lnTo>
                        <a:pt x="48697" y="1802736"/>
                      </a:lnTo>
                      <a:lnTo>
                        <a:pt x="97785" y="1812741"/>
                      </a:lnTo>
                      <a:lnTo>
                        <a:pt x="147255" y="1822104"/>
                      </a:lnTo>
                      <a:lnTo>
                        <a:pt x="197097" y="1830820"/>
                      </a:lnTo>
                      <a:lnTo>
                        <a:pt x="247301" y="1838879"/>
                      </a:lnTo>
                      <a:lnTo>
                        <a:pt x="297858" y="1846276"/>
                      </a:lnTo>
                      <a:lnTo>
                        <a:pt x="348758" y="1853002"/>
                      </a:lnTo>
                      <a:lnTo>
                        <a:pt x="399992" y="1859051"/>
                      </a:lnTo>
                      <a:lnTo>
                        <a:pt x="451551" y="1864415"/>
                      </a:lnTo>
                      <a:lnTo>
                        <a:pt x="503425" y="1869088"/>
                      </a:lnTo>
                      <a:lnTo>
                        <a:pt x="555604" y="1873061"/>
                      </a:lnTo>
                      <a:lnTo>
                        <a:pt x="608079" y="1876328"/>
                      </a:lnTo>
                      <a:lnTo>
                        <a:pt x="660841" y="1878882"/>
                      </a:lnTo>
                      <a:lnTo>
                        <a:pt x="713879" y="1880715"/>
                      </a:lnTo>
                      <a:lnTo>
                        <a:pt x="767186" y="1881820"/>
                      </a:lnTo>
                      <a:lnTo>
                        <a:pt x="820750" y="1882190"/>
                      </a:lnTo>
                      <a:lnTo>
                        <a:pt x="874309" y="1881820"/>
                      </a:lnTo>
                      <a:lnTo>
                        <a:pt x="927611" y="1880715"/>
                      </a:lnTo>
                      <a:lnTo>
                        <a:pt x="980646" y="1878882"/>
                      </a:lnTo>
                      <a:lnTo>
                        <a:pt x="1033403" y="1876329"/>
                      </a:lnTo>
                      <a:lnTo>
                        <a:pt x="1085875" y="1873062"/>
                      </a:lnTo>
                      <a:lnTo>
                        <a:pt x="1138050" y="1869088"/>
                      </a:lnTo>
                      <a:lnTo>
                        <a:pt x="1189920" y="1864416"/>
                      </a:lnTo>
                      <a:lnTo>
                        <a:pt x="1241475" y="1859052"/>
                      </a:lnTo>
                      <a:lnTo>
                        <a:pt x="1292706" y="1853004"/>
                      </a:lnTo>
                      <a:lnTo>
                        <a:pt x="1343603" y="1846279"/>
                      </a:lnTo>
                      <a:lnTo>
                        <a:pt x="1394156" y="1838883"/>
                      </a:lnTo>
                      <a:lnTo>
                        <a:pt x="1444356" y="1830825"/>
                      </a:lnTo>
                      <a:lnTo>
                        <a:pt x="1494194" y="1822111"/>
                      </a:lnTo>
                      <a:lnTo>
                        <a:pt x="1543659" y="1812749"/>
                      </a:lnTo>
                      <a:lnTo>
                        <a:pt x="1592744" y="1802746"/>
                      </a:lnTo>
                      <a:lnTo>
                        <a:pt x="1641436" y="1792109"/>
                      </a:lnTo>
                      <a:lnTo>
                        <a:pt x="820089" y="241"/>
                      </a:lnTo>
                      <a:close/>
                    </a:path>
                  </a:pathLst>
                </a:custGeom>
                <a:ln w="635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object 13">
                  <a:extLst>
                    <a:ext uri="{FF2B5EF4-FFF2-40B4-BE49-F238E27FC236}">
                      <a16:creationId xmlns:a16="http://schemas.microsoft.com/office/drawing/2014/main" id="{6B9891A6-CC8F-4AD3-B480-F76C1E14256D}"/>
                    </a:ext>
                  </a:extLst>
                </p:cNvPr>
                <p:cNvSpPr/>
                <p:nvPr/>
              </p:nvSpPr>
              <p:spPr>
                <a:xfrm>
                  <a:off x="6232957" y="4099535"/>
                  <a:ext cx="1564640" cy="1791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4639" h="1791970">
                      <a:moveTo>
                        <a:pt x="821143" y="1791614"/>
                      </a:moveTo>
                      <a:lnTo>
                        <a:pt x="871339" y="1779888"/>
                      </a:lnTo>
                      <a:lnTo>
                        <a:pt x="921088" y="1767491"/>
                      </a:lnTo>
                      <a:lnTo>
                        <a:pt x="970380" y="1754430"/>
                      </a:lnTo>
                      <a:lnTo>
                        <a:pt x="1019202" y="1740712"/>
                      </a:lnTo>
                      <a:lnTo>
                        <a:pt x="1067545" y="1726345"/>
                      </a:lnTo>
                      <a:lnTo>
                        <a:pt x="1115398" y="1711336"/>
                      </a:lnTo>
                      <a:lnTo>
                        <a:pt x="1162749" y="1695694"/>
                      </a:lnTo>
                      <a:lnTo>
                        <a:pt x="1209589" y="1679425"/>
                      </a:lnTo>
                      <a:lnTo>
                        <a:pt x="1255905" y="1662538"/>
                      </a:lnTo>
                      <a:lnTo>
                        <a:pt x="1301688" y="1645039"/>
                      </a:lnTo>
                      <a:lnTo>
                        <a:pt x="1346925" y="1626936"/>
                      </a:lnTo>
                      <a:lnTo>
                        <a:pt x="1391608" y="1608237"/>
                      </a:lnTo>
                      <a:lnTo>
                        <a:pt x="1435723" y="1588950"/>
                      </a:lnTo>
                      <a:lnTo>
                        <a:pt x="1479262" y="1569082"/>
                      </a:lnTo>
                      <a:lnTo>
                        <a:pt x="1522212" y="1548640"/>
                      </a:lnTo>
                      <a:lnTo>
                        <a:pt x="1564563" y="1527632"/>
                      </a:lnTo>
                      <a:lnTo>
                        <a:pt x="0" y="0"/>
                      </a:lnTo>
                      <a:lnTo>
                        <a:pt x="821143" y="1791614"/>
                      </a:lnTo>
                      <a:close/>
                    </a:path>
                  </a:pathLst>
                </a:custGeom>
                <a:ln w="635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object 14">
                  <a:extLst>
                    <a:ext uri="{FF2B5EF4-FFF2-40B4-BE49-F238E27FC236}">
                      <a16:creationId xmlns:a16="http://schemas.microsoft.com/office/drawing/2014/main" id="{0F8BB60D-BB6E-41B1-B01F-2BC6E883D08E}"/>
                    </a:ext>
                  </a:extLst>
                </p:cNvPr>
                <p:cNvSpPr/>
                <p:nvPr/>
              </p:nvSpPr>
              <p:spPr>
                <a:xfrm>
                  <a:off x="6232462" y="4099052"/>
                  <a:ext cx="2677795" cy="589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7795" h="589279">
                      <a:moveTo>
                        <a:pt x="2677464" y="3886"/>
                      </a:moveTo>
                      <a:lnTo>
                        <a:pt x="0" y="0"/>
                      </a:lnTo>
                      <a:lnTo>
                        <a:pt x="2544826" y="589051"/>
                      </a:lnTo>
                      <a:lnTo>
                        <a:pt x="2565494" y="542753"/>
                      </a:lnTo>
                      <a:lnTo>
                        <a:pt x="2584500" y="495951"/>
                      </a:lnTo>
                      <a:lnTo>
                        <a:pt x="2601817" y="448663"/>
                      </a:lnTo>
                      <a:lnTo>
                        <a:pt x="2617421" y="400905"/>
                      </a:lnTo>
                      <a:lnTo>
                        <a:pt x="2631284" y="352693"/>
                      </a:lnTo>
                      <a:lnTo>
                        <a:pt x="2643382" y="304044"/>
                      </a:lnTo>
                      <a:lnTo>
                        <a:pt x="2653689" y="254975"/>
                      </a:lnTo>
                      <a:lnTo>
                        <a:pt x="2662180" y="205502"/>
                      </a:lnTo>
                      <a:lnTo>
                        <a:pt x="2668828" y="155643"/>
                      </a:lnTo>
                      <a:lnTo>
                        <a:pt x="2673609" y="105414"/>
                      </a:lnTo>
                      <a:lnTo>
                        <a:pt x="2676496" y="54831"/>
                      </a:lnTo>
                      <a:lnTo>
                        <a:pt x="2677464" y="3911"/>
                      </a:lnTo>
                      <a:close/>
                    </a:path>
                  </a:pathLst>
                </a:custGeom>
                <a:ln w="635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object 15">
                  <a:extLst>
                    <a:ext uri="{FF2B5EF4-FFF2-40B4-BE49-F238E27FC236}">
                      <a16:creationId xmlns:a16="http://schemas.microsoft.com/office/drawing/2014/main" id="{1989B1D1-6BAF-4437-944D-823A16F41130}"/>
                    </a:ext>
                  </a:extLst>
                </p:cNvPr>
                <p:cNvSpPr/>
                <p:nvPr/>
              </p:nvSpPr>
              <p:spPr>
                <a:xfrm>
                  <a:off x="6232462" y="4099052"/>
                  <a:ext cx="2160270" cy="152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70" h="1528445">
                      <a:moveTo>
                        <a:pt x="1565211" y="1528038"/>
                      </a:moveTo>
                      <a:lnTo>
                        <a:pt x="1613581" y="1502965"/>
                      </a:lnTo>
                      <a:lnTo>
                        <a:pt x="1661110" y="1477155"/>
                      </a:lnTo>
                      <a:lnTo>
                        <a:pt x="1707782" y="1450618"/>
                      </a:lnTo>
                      <a:lnTo>
                        <a:pt x="1753580" y="1423368"/>
                      </a:lnTo>
                      <a:lnTo>
                        <a:pt x="1798486" y="1395415"/>
                      </a:lnTo>
                      <a:lnTo>
                        <a:pt x="1842483" y="1366773"/>
                      </a:lnTo>
                      <a:lnTo>
                        <a:pt x="1885556" y="1337452"/>
                      </a:lnTo>
                      <a:lnTo>
                        <a:pt x="1927686" y="1307466"/>
                      </a:lnTo>
                      <a:lnTo>
                        <a:pt x="1968856" y="1276826"/>
                      </a:lnTo>
                      <a:lnTo>
                        <a:pt x="2009050" y="1245543"/>
                      </a:lnTo>
                      <a:lnTo>
                        <a:pt x="2048251" y="1213631"/>
                      </a:lnTo>
                      <a:lnTo>
                        <a:pt x="2086442" y="1181101"/>
                      </a:lnTo>
                      <a:lnTo>
                        <a:pt x="2123605" y="1147964"/>
                      </a:lnTo>
                      <a:lnTo>
                        <a:pt x="2159723" y="1114234"/>
                      </a:lnTo>
                      <a:lnTo>
                        <a:pt x="0" y="0"/>
                      </a:lnTo>
                      <a:lnTo>
                        <a:pt x="1565211" y="1528038"/>
                      </a:lnTo>
                      <a:close/>
                    </a:path>
                  </a:pathLst>
                </a:custGeom>
                <a:ln w="635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object 16">
                  <a:extLst>
                    <a:ext uri="{FF2B5EF4-FFF2-40B4-BE49-F238E27FC236}">
                      <a16:creationId xmlns:a16="http://schemas.microsoft.com/office/drawing/2014/main" id="{DEEE3C7A-1428-4746-A9F9-F3E1F4535CE2}"/>
                    </a:ext>
                  </a:extLst>
                </p:cNvPr>
                <p:cNvSpPr/>
                <p:nvPr/>
              </p:nvSpPr>
              <p:spPr>
                <a:xfrm>
                  <a:off x="6232462" y="4099052"/>
                  <a:ext cx="2545080" cy="111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5079" h="1114425">
                      <a:moveTo>
                        <a:pt x="2159723" y="1114234"/>
                      </a:moveTo>
                      <a:lnTo>
                        <a:pt x="2197270" y="1077427"/>
                      </a:lnTo>
                      <a:lnTo>
                        <a:pt x="2233572" y="1039967"/>
                      </a:lnTo>
                      <a:lnTo>
                        <a:pt x="2268610" y="1001870"/>
                      </a:lnTo>
                      <a:lnTo>
                        <a:pt x="2302361" y="963150"/>
                      </a:lnTo>
                      <a:lnTo>
                        <a:pt x="2334806" y="923821"/>
                      </a:lnTo>
                      <a:lnTo>
                        <a:pt x="2365924" y="883899"/>
                      </a:lnTo>
                      <a:lnTo>
                        <a:pt x="2395693" y="843398"/>
                      </a:lnTo>
                      <a:lnTo>
                        <a:pt x="2424093" y="802333"/>
                      </a:lnTo>
                      <a:lnTo>
                        <a:pt x="2451103" y="760717"/>
                      </a:lnTo>
                      <a:lnTo>
                        <a:pt x="2476702" y="718567"/>
                      </a:lnTo>
                      <a:lnTo>
                        <a:pt x="2500869" y="675896"/>
                      </a:lnTo>
                      <a:lnTo>
                        <a:pt x="2523584" y="632719"/>
                      </a:lnTo>
                      <a:lnTo>
                        <a:pt x="2544826" y="589051"/>
                      </a:lnTo>
                      <a:lnTo>
                        <a:pt x="0" y="0"/>
                      </a:lnTo>
                      <a:lnTo>
                        <a:pt x="2159723" y="1114234"/>
                      </a:lnTo>
                      <a:close/>
                    </a:path>
                  </a:pathLst>
                </a:custGeom>
                <a:ln w="635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object 18">
                  <a:extLst>
                    <a:ext uri="{FF2B5EF4-FFF2-40B4-BE49-F238E27FC236}">
                      <a16:creationId xmlns:a16="http://schemas.microsoft.com/office/drawing/2014/main" id="{8B4806D4-A295-4440-81ED-E21695B5E9D8}"/>
                    </a:ext>
                  </a:extLst>
                </p:cNvPr>
                <p:cNvSpPr/>
                <p:nvPr/>
              </p:nvSpPr>
              <p:spPr>
                <a:xfrm>
                  <a:off x="3556813" y="4099052"/>
                  <a:ext cx="2675890" cy="589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890" h="589279">
                      <a:moveTo>
                        <a:pt x="0" y="3886"/>
                      </a:moveTo>
                      <a:lnTo>
                        <a:pt x="968" y="54831"/>
                      </a:lnTo>
                      <a:lnTo>
                        <a:pt x="3855" y="105414"/>
                      </a:lnTo>
                      <a:lnTo>
                        <a:pt x="8636" y="155643"/>
                      </a:lnTo>
                      <a:lnTo>
                        <a:pt x="15284" y="205503"/>
                      </a:lnTo>
                      <a:lnTo>
                        <a:pt x="23775" y="254976"/>
                      </a:lnTo>
                      <a:lnTo>
                        <a:pt x="34083" y="304045"/>
                      </a:lnTo>
                      <a:lnTo>
                        <a:pt x="46182" y="352695"/>
                      </a:lnTo>
                      <a:lnTo>
                        <a:pt x="60047" y="400908"/>
                      </a:lnTo>
                      <a:lnTo>
                        <a:pt x="75652" y="448668"/>
                      </a:lnTo>
                      <a:lnTo>
                        <a:pt x="92971" y="495959"/>
                      </a:lnTo>
                      <a:lnTo>
                        <a:pt x="111979" y="542763"/>
                      </a:lnTo>
                      <a:lnTo>
                        <a:pt x="132651" y="589064"/>
                      </a:lnTo>
                      <a:lnTo>
                        <a:pt x="2675890" y="0"/>
                      </a:lnTo>
                      <a:lnTo>
                        <a:pt x="0" y="3886"/>
                      </a:lnTo>
                      <a:close/>
                    </a:path>
                  </a:pathLst>
                </a:custGeom>
                <a:ln w="635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object 19">
                  <a:extLst>
                    <a:ext uri="{FF2B5EF4-FFF2-40B4-BE49-F238E27FC236}">
                      <a16:creationId xmlns:a16="http://schemas.microsoft.com/office/drawing/2014/main" id="{567DF87C-269D-4ED3-B8FE-2A5C74BDAB8A}"/>
                    </a:ext>
                  </a:extLst>
                </p:cNvPr>
                <p:cNvSpPr/>
                <p:nvPr/>
              </p:nvSpPr>
              <p:spPr>
                <a:xfrm>
                  <a:off x="4074567" y="4099052"/>
                  <a:ext cx="2158365" cy="152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365" h="1528445">
                      <a:moveTo>
                        <a:pt x="0" y="1114259"/>
                      </a:moveTo>
                      <a:lnTo>
                        <a:pt x="36123" y="1147990"/>
                      </a:lnTo>
                      <a:lnTo>
                        <a:pt x="73291" y="1181126"/>
                      </a:lnTo>
                      <a:lnTo>
                        <a:pt x="111485" y="1213656"/>
                      </a:lnTo>
                      <a:lnTo>
                        <a:pt x="150689" y="1245569"/>
                      </a:lnTo>
                      <a:lnTo>
                        <a:pt x="190886" y="1276852"/>
                      </a:lnTo>
                      <a:lnTo>
                        <a:pt x="232060" y="1307492"/>
                      </a:lnTo>
                      <a:lnTo>
                        <a:pt x="274192" y="1337479"/>
                      </a:lnTo>
                      <a:lnTo>
                        <a:pt x="317268" y="1366801"/>
                      </a:lnTo>
                      <a:lnTo>
                        <a:pt x="361268" y="1395444"/>
                      </a:lnTo>
                      <a:lnTo>
                        <a:pt x="406177" y="1423398"/>
                      </a:lnTo>
                      <a:lnTo>
                        <a:pt x="451978" y="1450650"/>
                      </a:lnTo>
                      <a:lnTo>
                        <a:pt x="498654" y="1477188"/>
                      </a:lnTo>
                      <a:lnTo>
                        <a:pt x="546188" y="1503001"/>
                      </a:lnTo>
                      <a:lnTo>
                        <a:pt x="594563" y="1528076"/>
                      </a:lnTo>
                      <a:lnTo>
                        <a:pt x="2158136" y="0"/>
                      </a:lnTo>
                      <a:lnTo>
                        <a:pt x="0" y="1114259"/>
                      </a:lnTo>
                      <a:close/>
                    </a:path>
                  </a:pathLst>
                </a:custGeom>
                <a:ln w="6349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object 20">
                  <a:extLst>
                    <a:ext uri="{FF2B5EF4-FFF2-40B4-BE49-F238E27FC236}">
                      <a16:creationId xmlns:a16="http://schemas.microsoft.com/office/drawing/2014/main" id="{5C85E0C8-1B2C-42FD-A37F-045EF82A469E}"/>
                    </a:ext>
                  </a:extLst>
                </p:cNvPr>
                <p:cNvSpPr/>
                <p:nvPr/>
              </p:nvSpPr>
              <p:spPr>
                <a:xfrm>
                  <a:off x="4669130" y="4099052"/>
                  <a:ext cx="1564005" cy="1792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4004" h="1792604">
                      <a:moveTo>
                        <a:pt x="0" y="1528076"/>
                      </a:moveTo>
                      <a:lnTo>
                        <a:pt x="42353" y="1549086"/>
                      </a:lnTo>
                      <a:lnTo>
                        <a:pt x="85307" y="1569531"/>
                      </a:lnTo>
                      <a:lnTo>
                        <a:pt x="128849" y="1589402"/>
                      </a:lnTo>
                      <a:lnTo>
                        <a:pt x="172969" y="1608691"/>
                      </a:lnTo>
                      <a:lnTo>
                        <a:pt x="217655" y="1627393"/>
                      </a:lnTo>
                      <a:lnTo>
                        <a:pt x="262898" y="1645498"/>
                      </a:lnTo>
                      <a:lnTo>
                        <a:pt x="308685" y="1662999"/>
                      </a:lnTo>
                      <a:lnTo>
                        <a:pt x="355006" y="1679889"/>
                      </a:lnTo>
                      <a:lnTo>
                        <a:pt x="401850" y="1696160"/>
                      </a:lnTo>
                      <a:lnTo>
                        <a:pt x="449206" y="1711805"/>
                      </a:lnTo>
                      <a:lnTo>
                        <a:pt x="497063" y="1726816"/>
                      </a:lnTo>
                      <a:lnTo>
                        <a:pt x="545411" y="1741185"/>
                      </a:lnTo>
                      <a:lnTo>
                        <a:pt x="594237" y="1754905"/>
                      </a:lnTo>
                      <a:lnTo>
                        <a:pt x="643532" y="1767969"/>
                      </a:lnTo>
                      <a:lnTo>
                        <a:pt x="693284" y="1780369"/>
                      </a:lnTo>
                      <a:lnTo>
                        <a:pt x="743483" y="1792097"/>
                      </a:lnTo>
                      <a:lnTo>
                        <a:pt x="1563573" y="0"/>
                      </a:lnTo>
                      <a:lnTo>
                        <a:pt x="0" y="1528076"/>
                      </a:lnTo>
                      <a:close/>
                    </a:path>
                  </a:pathLst>
                </a:custGeom>
                <a:ln w="635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object 21">
                  <a:extLst>
                    <a:ext uri="{FF2B5EF4-FFF2-40B4-BE49-F238E27FC236}">
                      <a16:creationId xmlns:a16="http://schemas.microsoft.com/office/drawing/2014/main" id="{E2784A49-2F59-4F19-A7CC-DF3E68114A80}"/>
                    </a:ext>
                  </a:extLst>
                </p:cNvPr>
                <p:cNvSpPr/>
                <p:nvPr/>
              </p:nvSpPr>
              <p:spPr>
                <a:xfrm>
                  <a:off x="3689465" y="4099052"/>
                  <a:ext cx="2543810" cy="111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3810" h="1114425">
                      <a:moveTo>
                        <a:pt x="0" y="589064"/>
                      </a:moveTo>
                      <a:lnTo>
                        <a:pt x="21238" y="632732"/>
                      </a:lnTo>
                      <a:lnTo>
                        <a:pt x="43952" y="675909"/>
                      </a:lnTo>
                      <a:lnTo>
                        <a:pt x="68118" y="718581"/>
                      </a:lnTo>
                      <a:lnTo>
                        <a:pt x="93717" y="760733"/>
                      </a:lnTo>
                      <a:lnTo>
                        <a:pt x="120727" y="802349"/>
                      </a:lnTo>
                      <a:lnTo>
                        <a:pt x="149127" y="843416"/>
                      </a:lnTo>
                      <a:lnTo>
                        <a:pt x="178897" y="883919"/>
                      </a:lnTo>
                      <a:lnTo>
                        <a:pt x="210015" y="923843"/>
                      </a:lnTo>
                      <a:lnTo>
                        <a:pt x="242461" y="963172"/>
                      </a:lnTo>
                      <a:lnTo>
                        <a:pt x="276214" y="1001894"/>
                      </a:lnTo>
                      <a:lnTo>
                        <a:pt x="311252" y="1039992"/>
                      </a:lnTo>
                      <a:lnTo>
                        <a:pt x="347555" y="1077452"/>
                      </a:lnTo>
                      <a:lnTo>
                        <a:pt x="385102" y="1114259"/>
                      </a:lnTo>
                      <a:lnTo>
                        <a:pt x="2543238" y="0"/>
                      </a:lnTo>
                      <a:lnTo>
                        <a:pt x="0" y="589064"/>
                      </a:lnTo>
                      <a:close/>
                    </a:path>
                  </a:pathLst>
                </a:custGeom>
                <a:ln w="635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object 22">
                  <a:extLst>
                    <a:ext uri="{FF2B5EF4-FFF2-40B4-BE49-F238E27FC236}">
                      <a16:creationId xmlns:a16="http://schemas.microsoft.com/office/drawing/2014/main" id="{2ABBD819-28CC-4D13-A8A3-184F5B12209A}"/>
                    </a:ext>
                  </a:extLst>
                </p:cNvPr>
                <p:cNvSpPr/>
                <p:nvPr/>
              </p:nvSpPr>
              <p:spPr>
                <a:xfrm>
                  <a:off x="6232703" y="4106875"/>
                  <a:ext cx="821690" cy="178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689" h="1784350">
                      <a:moveTo>
                        <a:pt x="821372" y="1784273"/>
                      </a:moveTo>
                      <a:close/>
                    </a:path>
                    <a:path w="821689" h="1784350">
                      <a:moveTo>
                        <a:pt x="0" y="0"/>
                      </a:moveTo>
                      <a:lnTo>
                        <a:pt x="821341" y="1784273"/>
                      </a:lnTo>
                      <a:lnTo>
                        <a:pt x="6477" y="62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object 23">
                  <a:extLst>
                    <a:ext uri="{FF2B5EF4-FFF2-40B4-BE49-F238E27FC236}">
                      <a16:creationId xmlns:a16="http://schemas.microsoft.com/office/drawing/2014/main" id="{9D3045D8-1D16-43BD-9346-1E431F723137}"/>
                    </a:ext>
                  </a:extLst>
                </p:cNvPr>
                <p:cNvSpPr/>
                <p:nvPr/>
              </p:nvSpPr>
              <p:spPr>
                <a:xfrm>
                  <a:off x="6232703" y="4106875"/>
                  <a:ext cx="821690" cy="178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689" h="1784350">
                      <a:moveTo>
                        <a:pt x="0" y="0"/>
                      </a:moveTo>
                      <a:lnTo>
                        <a:pt x="821347" y="1784286"/>
                      </a:lnTo>
                      <a:lnTo>
                        <a:pt x="6477" y="62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12700">
                  <a:solidFill>
                    <a:srgbClr val="FFFFFF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object 24">
                  <a:extLst>
                    <a:ext uri="{FF2B5EF4-FFF2-40B4-BE49-F238E27FC236}">
                      <a16:creationId xmlns:a16="http://schemas.microsoft.com/office/drawing/2014/main" id="{5B2163F0-0F33-43D1-9E2F-E95A02413C58}"/>
                    </a:ext>
                  </a:extLst>
                </p:cNvPr>
                <p:cNvSpPr/>
                <p:nvPr/>
              </p:nvSpPr>
              <p:spPr>
                <a:xfrm>
                  <a:off x="7827089" y="4131722"/>
                  <a:ext cx="424488" cy="416017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object 25">
                  <a:extLst>
                    <a:ext uri="{FF2B5EF4-FFF2-40B4-BE49-F238E27FC236}">
                      <a16:creationId xmlns:a16="http://schemas.microsoft.com/office/drawing/2014/main" id="{52DF20F0-EE58-4CBE-855D-424EE74C0CA5}"/>
                    </a:ext>
                  </a:extLst>
                </p:cNvPr>
                <p:cNvSpPr/>
                <p:nvPr/>
              </p:nvSpPr>
              <p:spPr>
                <a:xfrm>
                  <a:off x="7827293" y="4132974"/>
                  <a:ext cx="424180" cy="41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179" h="415290">
                      <a:moveTo>
                        <a:pt x="301151" y="32651"/>
                      </a:moveTo>
                      <a:lnTo>
                        <a:pt x="261429" y="10654"/>
                      </a:lnTo>
                      <a:lnTo>
                        <a:pt x="216370" y="0"/>
                      </a:lnTo>
                      <a:lnTo>
                        <a:pt x="169120" y="80"/>
                      </a:lnTo>
                      <a:lnTo>
                        <a:pt x="122826" y="10291"/>
                      </a:lnTo>
                      <a:lnTo>
                        <a:pt x="80634" y="30024"/>
                      </a:lnTo>
                      <a:lnTo>
                        <a:pt x="45691" y="58674"/>
                      </a:lnTo>
                      <a:lnTo>
                        <a:pt x="25685" y="92381"/>
                      </a:lnTo>
                      <a:lnTo>
                        <a:pt x="11756" y="129489"/>
                      </a:lnTo>
                      <a:lnTo>
                        <a:pt x="2049" y="168165"/>
                      </a:lnTo>
                      <a:lnTo>
                        <a:pt x="0" y="187991"/>
                      </a:lnTo>
                      <a:lnTo>
                        <a:pt x="47" y="207975"/>
                      </a:lnTo>
                      <a:lnTo>
                        <a:pt x="8703" y="253991"/>
                      </a:lnTo>
                      <a:lnTo>
                        <a:pt x="28077" y="296055"/>
                      </a:lnTo>
                      <a:lnTo>
                        <a:pt x="56328" y="333207"/>
                      </a:lnTo>
                      <a:lnTo>
                        <a:pt x="91615" y="364489"/>
                      </a:lnTo>
                      <a:lnTo>
                        <a:pt x="132097" y="388944"/>
                      </a:lnTo>
                      <a:lnTo>
                        <a:pt x="175932" y="405612"/>
                      </a:lnTo>
                      <a:lnTo>
                        <a:pt x="221281" y="413537"/>
                      </a:lnTo>
                      <a:lnTo>
                        <a:pt x="258347" y="414760"/>
                      </a:lnTo>
                      <a:lnTo>
                        <a:pt x="295973" y="412865"/>
                      </a:lnTo>
                      <a:lnTo>
                        <a:pt x="368893" y="397306"/>
                      </a:lnTo>
                      <a:lnTo>
                        <a:pt x="412802" y="367497"/>
                      </a:lnTo>
                      <a:lnTo>
                        <a:pt x="424173" y="329364"/>
                      </a:lnTo>
                      <a:lnTo>
                        <a:pt x="420226" y="306260"/>
                      </a:lnTo>
                      <a:lnTo>
                        <a:pt x="413565" y="283184"/>
                      </a:lnTo>
                      <a:lnTo>
                        <a:pt x="408225" y="261099"/>
                      </a:lnTo>
                      <a:lnTo>
                        <a:pt x="398756" y="212833"/>
                      </a:lnTo>
                      <a:lnTo>
                        <a:pt x="384185" y="162229"/>
                      </a:lnTo>
                      <a:lnTo>
                        <a:pt x="363642" y="112913"/>
                      </a:lnTo>
                      <a:lnTo>
                        <a:pt x="336254" y="68512"/>
                      </a:lnTo>
                      <a:lnTo>
                        <a:pt x="301151" y="32651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" name="object 26">
                  <a:extLst>
                    <a:ext uri="{FF2B5EF4-FFF2-40B4-BE49-F238E27FC236}">
                      <a16:creationId xmlns:a16="http://schemas.microsoft.com/office/drawing/2014/main" id="{9DDED68F-F599-48ED-9AC5-D5502B87CF29}"/>
                    </a:ext>
                  </a:extLst>
                </p:cNvPr>
                <p:cNvSpPr/>
                <p:nvPr/>
              </p:nvSpPr>
              <p:spPr>
                <a:xfrm>
                  <a:off x="7946486" y="4096087"/>
                  <a:ext cx="336689" cy="186012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" name="object 27">
                  <a:extLst>
                    <a:ext uri="{FF2B5EF4-FFF2-40B4-BE49-F238E27FC236}">
                      <a16:creationId xmlns:a16="http://schemas.microsoft.com/office/drawing/2014/main" id="{FC3DC173-13DF-4661-A110-229658D68E9D}"/>
                    </a:ext>
                  </a:extLst>
                </p:cNvPr>
                <p:cNvSpPr/>
                <p:nvPr/>
              </p:nvSpPr>
              <p:spPr>
                <a:xfrm>
                  <a:off x="7947012" y="4096553"/>
                  <a:ext cx="335280" cy="186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279" h="186054">
                      <a:moveTo>
                        <a:pt x="314159" y="51761"/>
                      </a:moveTo>
                      <a:lnTo>
                        <a:pt x="307733" y="50136"/>
                      </a:lnTo>
                      <a:lnTo>
                        <a:pt x="300888" y="48891"/>
                      </a:lnTo>
                      <a:lnTo>
                        <a:pt x="297141" y="43151"/>
                      </a:lnTo>
                      <a:lnTo>
                        <a:pt x="296201" y="34219"/>
                      </a:lnTo>
                      <a:lnTo>
                        <a:pt x="305900" y="32008"/>
                      </a:lnTo>
                      <a:lnTo>
                        <a:pt x="318782" y="32990"/>
                      </a:lnTo>
                      <a:lnTo>
                        <a:pt x="327393" y="33638"/>
                      </a:lnTo>
                      <a:lnTo>
                        <a:pt x="332663" y="32711"/>
                      </a:lnTo>
                      <a:lnTo>
                        <a:pt x="334695" y="28647"/>
                      </a:lnTo>
                      <a:lnTo>
                        <a:pt x="335203" y="23212"/>
                      </a:lnTo>
                      <a:lnTo>
                        <a:pt x="332915" y="14153"/>
                      </a:lnTo>
                      <a:lnTo>
                        <a:pt x="325634" y="9550"/>
                      </a:lnTo>
                      <a:lnTo>
                        <a:pt x="316133" y="7913"/>
                      </a:lnTo>
                      <a:lnTo>
                        <a:pt x="307187" y="7756"/>
                      </a:lnTo>
                      <a:lnTo>
                        <a:pt x="290257" y="7893"/>
                      </a:lnTo>
                      <a:lnTo>
                        <a:pt x="273034" y="7738"/>
                      </a:lnTo>
                      <a:lnTo>
                        <a:pt x="255834" y="7043"/>
                      </a:lnTo>
                      <a:lnTo>
                        <a:pt x="238975" y="5559"/>
                      </a:lnTo>
                      <a:lnTo>
                        <a:pt x="222317" y="3500"/>
                      </a:lnTo>
                      <a:lnTo>
                        <a:pt x="205613" y="1761"/>
                      </a:lnTo>
                      <a:lnTo>
                        <a:pt x="188880" y="1108"/>
                      </a:lnTo>
                      <a:lnTo>
                        <a:pt x="172135" y="2307"/>
                      </a:lnTo>
                      <a:lnTo>
                        <a:pt x="154847" y="4709"/>
                      </a:lnTo>
                      <a:lnTo>
                        <a:pt x="137491" y="6671"/>
                      </a:lnTo>
                      <a:lnTo>
                        <a:pt x="120081" y="7731"/>
                      </a:lnTo>
                      <a:lnTo>
                        <a:pt x="102628" y="7425"/>
                      </a:lnTo>
                      <a:lnTo>
                        <a:pt x="93783" y="6589"/>
                      </a:lnTo>
                      <a:lnTo>
                        <a:pt x="85075" y="5233"/>
                      </a:lnTo>
                      <a:lnTo>
                        <a:pt x="76498" y="3284"/>
                      </a:lnTo>
                      <a:lnTo>
                        <a:pt x="68046" y="669"/>
                      </a:lnTo>
                      <a:lnTo>
                        <a:pt x="56963" y="0"/>
                      </a:lnTo>
                      <a:lnTo>
                        <a:pt x="46750" y="4647"/>
                      </a:lnTo>
                      <a:lnTo>
                        <a:pt x="38358" y="12738"/>
                      </a:lnTo>
                      <a:lnTo>
                        <a:pt x="32740" y="22399"/>
                      </a:lnTo>
                      <a:lnTo>
                        <a:pt x="31767" y="29587"/>
                      </a:lnTo>
                      <a:lnTo>
                        <a:pt x="33183" y="36953"/>
                      </a:lnTo>
                      <a:lnTo>
                        <a:pt x="34949" y="44519"/>
                      </a:lnTo>
                      <a:lnTo>
                        <a:pt x="35026" y="52307"/>
                      </a:lnTo>
                      <a:lnTo>
                        <a:pt x="32196" y="63983"/>
                      </a:lnTo>
                      <a:lnTo>
                        <a:pt x="28120" y="76066"/>
                      </a:lnTo>
                      <a:lnTo>
                        <a:pt x="23278" y="87887"/>
                      </a:lnTo>
                      <a:lnTo>
                        <a:pt x="18148" y="98777"/>
                      </a:lnTo>
                      <a:lnTo>
                        <a:pt x="12610" y="110558"/>
                      </a:lnTo>
                      <a:lnTo>
                        <a:pt x="7326" y="123540"/>
                      </a:lnTo>
                      <a:lnTo>
                        <a:pt x="2916" y="136844"/>
                      </a:lnTo>
                      <a:lnTo>
                        <a:pt x="0" y="149589"/>
                      </a:lnTo>
                      <a:lnTo>
                        <a:pt x="89" y="162099"/>
                      </a:lnTo>
                      <a:lnTo>
                        <a:pt x="4479" y="172049"/>
                      </a:lnTo>
                      <a:lnTo>
                        <a:pt x="12751" y="179361"/>
                      </a:lnTo>
                      <a:lnTo>
                        <a:pt x="24485" y="183955"/>
                      </a:lnTo>
                      <a:lnTo>
                        <a:pt x="36469" y="185528"/>
                      </a:lnTo>
                      <a:lnTo>
                        <a:pt x="48364" y="184165"/>
                      </a:lnTo>
                      <a:lnTo>
                        <a:pt x="58750" y="179087"/>
                      </a:lnTo>
                      <a:lnTo>
                        <a:pt x="66205" y="169516"/>
                      </a:lnTo>
                      <a:lnTo>
                        <a:pt x="77252" y="140205"/>
                      </a:lnTo>
                      <a:lnTo>
                        <a:pt x="87368" y="110118"/>
                      </a:lnTo>
                      <a:lnTo>
                        <a:pt x="100471" y="81755"/>
                      </a:lnTo>
                      <a:lnTo>
                        <a:pt x="120484" y="57616"/>
                      </a:lnTo>
                      <a:lnTo>
                        <a:pt x="143802" y="43356"/>
                      </a:lnTo>
                      <a:lnTo>
                        <a:pt x="169678" y="36443"/>
                      </a:lnTo>
                      <a:lnTo>
                        <a:pt x="196830" y="35243"/>
                      </a:lnTo>
                      <a:lnTo>
                        <a:pt x="223977" y="38121"/>
                      </a:lnTo>
                      <a:lnTo>
                        <a:pt x="269579" y="53582"/>
                      </a:lnTo>
                      <a:lnTo>
                        <a:pt x="308203" y="73046"/>
                      </a:lnTo>
                      <a:lnTo>
                        <a:pt x="313270" y="76793"/>
                      </a:lnTo>
                      <a:lnTo>
                        <a:pt x="319036" y="75917"/>
                      </a:lnTo>
                      <a:lnTo>
                        <a:pt x="326065" y="72394"/>
                      </a:lnTo>
                      <a:lnTo>
                        <a:pt x="328582" y="66166"/>
                      </a:lnTo>
                      <a:lnTo>
                        <a:pt x="326939" y="59400"/>
                      </a:lnTo>
                      <a:lnTo>
                        <a:pt x="321487" y="54263"/>
                      </a:lnTo>
                      <a:lnTo>
                        <a:pt x="319239" y="53158"/>
                      </a:lnTo>
                      <a:lnTo>
                        <a:pt x="316750" y="52422"/>
                      </a:lnTo>
                      <a:lnTo>
                        <a:pt x="314159" y="51761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object 28">
                  <a:extLst>
                    <a:ext uri="{FF2B5EF4-FFF2-40B4-BE49-F238E27FC236}">
                      <a16:creationId xmlns:a16="http://schemas.microsoft.com/office/drawing/2014/main" id="{92288FF4-1A1A-4376-883E-48C58ECDBF60}"/>
                    </a:ext>
                  </a:extLst>
                </p:cNvPr>
                <p:cNvSpPr/>
                <p:nvPr/>
              </p:nvSpPr>
              <p:spPr>
                <a:xfrm>
                  <a:off x="7880175" y="3948081"/>
                  <a:ext cx="268457" cy="306924"/>
                </a:xfrm>
                <a:prstGeom prst="rect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object 29">
                  <a:extLst>
                    <a:ext uri="{FF2B5EF4-FFF2-40B4-BE49-F238E27FC236}">
                      <a16:creationId xmlns:a16="http://schemas.microsoft.com/office/drawing/2014/main" id="{7C111E68-435F-470A-B1D9-802CF0DB4969}"/>
                    </a:ext>
                  </a:extLst>
                </p:cNvPr>
                <p:cNvSpPr/>
                <p:nvPr/>
              </p:nvSpPr>
              <p:spPr>
                <a:xfrm>
                  <a:off x="7880219" y="3948176"/>
                  <a:ext cx="267335" cy="307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35" h="307340">
                      <a:moveTo>
                        <a:pt x="221910" y="64693"/>
                      </a:moveTo>
                      <a:lnTo>
                        <a:pt x="256777" y="95326"/>
                      </a:lnTo>
                      <a:lnTo>
                        <a:pt x="267272" y="127144"/>
                      </a:lnTo>
                      <a:lnTo>
                        <a:pt x="266953" y="142176"/>
                      </a:lnTo>
                      <a:lnTo>
                        <a:pt x="260711" y="155074"/>
                      </a:lnTo>
                      <a:lnTo>
                        <a:pt x="246967" y="165874"/>
                      </a:lnTo>
                      <a:lnTo>
                        <a:pt x="235270" y="171044"/>
                      </a:lnTo>
                      <a:lnTo>
                        <a:pt x="222661" y="173961"/>
                      </a:lnTo>
                      <a:lnTo>
                        <a:pt x="210036" y="173482"/>
                      </a:lnTo>
                      <a:lnTo>
                        <a:pt x="198288" y="168465"/>
                      </a:lnTo>
                      <a:lnTo>
                        <a:pt x="188340" y="161073"/>
                      </a:lnTo>
                      <a:lnTo>
                        <a:pt x="178759" y="154004"/>
                      </a:lnTo>
                      <a:lnTo>
                        <a:pt x="168478" y="148029"/>
                      </a:lnTo>
                      <a:lnTo>
                        <a:pt x="156429" y="143916"/>
                      </a:lnTo>
                      <a:lnTo>
                        <a:pt x="138424" y="143365"/>
                      </a:lnTo>
                      <a:lnTo>
                        <a:pt x="122249" y="149120"/>
                      </a:lnTo>
                      <a:lnTo>
                        <a:pt x="108514" y="159889"/>
                      </a:lnTo>
                      <a:lnTo>
                        <a:pt x="97831" y="174383"/>
                      </a:lnTo>
                      <a:lnTo>
                        <a:pt x="92150" y="201991"/>
                      </a:lnTo>
                      <a:lnTo>
                        <a:pt x="97350" y="230320"/>
                      </a:lnTo>
                      <a:lnTo>
                        <a:pt x="101362" y="258583"/>
                      </a:lnTo>
                      <a:lnTo>
                        <a:pt x="92116" y="285991"/>
                      </a:lnTo>
                      <a:lnTo>
                        <a:pt x="59843" y="306847"/>
                      </a:lnTo>
                      <a:lnTo>
                        <a:pt x="31353" y="292230"/>
                      </a:lnTo>
                      <a:lnTo>
                        <a:pt x="10417" y="258862"/>
                      </a:lnTo>
                      <a:lnTo>
                        <a:pt x="803" y="223469"/>
                      </a:lnTo>
                      <a:lnTo>
                        <a:pt x="0" y="200099"/>
                      </a:lnTo>
                      <a:lnTo>
                        <a:pt x="2040" y="177103"/>
                      </a:lnTo>
                      <a:lnTo>
                        <a:pt x="16907" y="133375"/>
                      </a:lnTo>
                      <a:lnTo>
                        <a:pt x="40640" y="101601"/>
                      </a:lnTo>
                      <a:lnTo>
                        <a:pt x="49597" y="91528"/>
                      </a:lnTo>
                      <a:lnTo>
                        <a:pt x="55357" y="84868"/>
                      </a:lnTo>
                      <a:lnTo>
                        <a:pt x="77842" y="35447"/>
                      </a:lnTo>
                      <a:lnTo>
                        <a:pt x="78817" y="19389"/>
                      </a:lnTo>
                      <a:lnTo>
                        <a:pt x="75733" y="11747"/>
                      </a:lnTo>
                      <a:lnTo>
                        <a:pt x="85481" y="12503"/>
                      </a:lnTo>
                      <a:lnTo>
                        <a:pt x="94186" y="11698"/>
                      </a:lnTo>
                      <a:lnTo>
                        <a:pt x="102672" y="9581"/>
                      </a:lnTo>
                      <a:lnTo>
                        <a:pt x="111763" y="6400"/>
                      </a:lnTo>
                      <a:lnTo>
                        <a:pt x="103183" y="16287"/>
                      </a:lnTo>
                      <a:lnTo>
                        <a:pt x="102954" y="31894"/>
                      </a:lnTo>
                      <a:lnTo>
                        <a:pt x="105229" y="48661"/>
                      </a:lnTo>
                      <a:lnTo>
                        <a:pt x="104156" y="62026"/>
                      </a:lnTo>
                      <a:lnTo>
                        <a:pt x="116581" y="55985"/>
                      </a:lnTo>
                      <a:lnTo>
                        <a:pt x="122365" y="45383"/>
                      </a:lnTo>
                      <a:lnTo>
                        <a:pt x="124362" y="32276"/>
                      </a:lnTo>
                      <a:lnTo>
                        <a:pt x="125428" y="18719"/>
                      </a:lnTo>
                      <a:lnTo>
                        <a:pt x="125822" y="15227"/>
                      </a:lnTo>
                      <a:lnTo>
                        <a:pt x="126089" y="11493"/>
                      </a:lnTo>
                      <a:lnTo>
                        <a:pt x="126546" y="8204"/>
                      </a:lnTo>
                      <a:lnTo>
                        <a:pt x="134197" y="6123"/>
                      </a:lnTo>
                      <a:lnTo>
                        <a:pt x="138586" y="4510"/>
                      </a:lnTo>
                      <a:lnTo>
                        <a:pt x="141212" y="5794"/>
                      </a:lnTo>
                      <a:lnTo>
                        <a:pt x="143577" y="12407"/>
                      </a:lnTo>
                      <a:lnTo>
                        <a:pt x="143633" y="21427"/>
                      </a:lnTo>
                      <a:lnTo>
                        <a:pt x="142253" y="34177"/>
                      </a:lnTo>
                      <a:lnTo>
                        <a:pt x="141773" y="46196"/>
                      </a:lnTo>
                      <a:lnTo>
                        <a:pt x="144529" y="53022"/>
                      </a:lnTo>
                      <a:lnTo>
                        <a:pt x="150733" y="52609"/>
                      </a:lnTo>
                      <a:lnTo>
                        <a:pt x="154307" y="45891"/>
                      </a:lnTo>
                      <a:lnTo>
                        <a:pt x="156040" y="37049"/>
                      </a:lnTo>
                      <a:lnTo>
                        <a:pt x="156721" y="30264"/>
                      </a:lnTo>
                      <a:lnTo>
                        <a:pt x="157449" y="16880"/>
                      </a:lnTo>
                      <a:lnTo>
                        <a:pt x="159058" y="7111"/>
                      </a:lnTo>
                      <a:lnTo>
                        <a:pt x="165058" y="1353"/>
                      </a:lnTo>
                      <a:lnTo>
                        <a:pt x="178959" y="0"/>
                      </a:lnTo>
                      <a:lnTo>
                        <a:pt x="177772" y="7053"/>
                      </a:lnTo>
                      <a:lnTo>
                        <a:pt x="176856" y="23055"/>
                      </a:lnTo>
                      <a:lnTo>
                        <a:pt x="176318" y="40063"/>
                      </a:lnTo>
                      <a:lnTo>
                        <a:pt x="176267" y="50139"/>
                      </a:lnTo>
                      <a:lnTo>
                        <a:pt x="182920" y="50011"/>
                      </a:lnTo>
                      <a:lnTo>
                        <a:pt x="198041" y="54983"/>
                      </a:lnTo>
                      <a:lnTo>
                        <a:pt x="213686" y="61171"/>
                      </a:lnTo>
                      <a:lnTo>
                        <a:pt x="221910" y="64693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object 30">
                  <a:extLst>
                    <a:ext uri="{FF2B5EF4-FFF2-40B4-BE49-F238E27FC236}">
                      <a16:creationId xmlns:a16="http://schemas.microsoft.com/office/drawing/2014/main" id="{70EC9226-43E2-45DB-8928-01DFA5B2B362}"/>
                    </a:ext>
                  </a:extLst>
                </p:cNvPr>
                <p:cNvSpPr/>
                <p:nvPr/>
              </p:nvSpPr>
              <p:spPr>
                <a:xfrm>
                  <a:off x="7831559" y="4146684"/>
                  <a:ext cx="415688" cy="396955"/>
                </a:xfrm>
                <a:prstGeom prst="rect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object 34">
                  <a:extLst>
                    <a:ext uri="{FF2B5EF4-FFF2-40B4-BE49-F238E27FC236}">
                      <a16:creationId xmlns:a16="http://schemas.microsoft.com/office/drawing/2014/main" id="{E7564475-BF97-460D-8096-E1B5457CD23E}"/>
                    </a:ext>
                  </a:extLst>
                </p:cNvPr>
                <p:cNvSpPr txBox="1"/>
                <p:nvPr/>
              </p:nvSpPr>
              <p:spPr>
                <a:xfrm>
                  <a:off x="3800225" y="4283061"/>
                  <a:ext cx="406401" cy="16909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700" b="0" i="0" u="none" strike="noStrike" kern="0" cap="none" spc="1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感染</a:t>
                  </a:r>
                  <a:endPara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" name="object 35">
                  <a:extLst>
                    <a:ext uri="{FF2B5EF4-FFF2-40B4-BE49-F238E27FC236}">
                      <a16:creationId xmlns:a16="http://schemas.microsoft.com/office/drawing/2014/main" id="{1B0E7D82-0EED-42E9-8C31-E6A086CD33A4}"/>
                    </a:ext>
                  </a:extLst>
                </p:cNvPr>
                <p:cNvSpPr txBox="1"/>
                <p:nvPr/>
              </p:nvSpPr>
              <p:spPr>
                <a:xfrm>
                  <a:off x="4063191" y="4716094"/>
                  <a:ext cx="391795" cy="169093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肌病</a:t>
                  </a:r>
                  <a:endPara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" name="object 36">
                  <a:extLst>
                    <a:ext uri="{FF2B5EF4-FFF2-40B4-BE49-F238E27FC236}">
                      <a16:creationId xmlns:a16="http://schemas.microsoft.com/office/drawing/2014/main" id="{4B06951A-93BF-4D51-80D1-EE4D8D449D16}"/>
                    </a:ext>
                  </a:extLst>
                </p:cNvPr>
                <p:cNvSpPr txBox="1"/>
                <p:nvPr/>
              </p:nvSpPr>
              <p:spPr>
                <a:xfrm>
                  <a:off x="4125919" y="5127611"/>
                  <a:ext cx="748614" cy="366967"/>
                </a:xfrm>
                <a:prstGeom prst="rect">
                  <a:avLst/>
                </a:prstGeom>
              </p:spPr>
              <p:txBody>
                <a:bodyPr vert="horz" wrap="square" lIns="0" tIns="20320" rIns="0" bIns="0" rtlCol="0">
                  <a:spAutoFit/>
                </a:bodyPr>
                <a:lstStyle/>
                <a:p>
                  <a:pPr marL="33655" marR="5080" lvl="0" indent="-21590" algn="r" defTabSz="457200" eaLnBrk="1" fontAlgn="auto" latinLnBrk="0" hangingPunct="1">
                    <a:lnSpc>
                      <a:spcPct val="100000"/>
                    </a:lnSpc>
                    <a:spcBef>
                      <a:spcPts val="16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700" b="0" i="0" u="none" strike="noStrike" kern="0" cap="none" spc="2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骨坏死</a:t>
                  </a:r>
                  <a:endParaRPr kumimoji="0" lang="en-US" altLang="zh-CN" sz="700" b="0" i="0" u="none" strike="noStrike" kern="0" cap="none" spc="25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marL="33655" marR="5080" lvl="0" indent="-21590" algn="r" defTabSz="457200" eaLnBrk="1" fontAlgn="auto" latinLnBrk="0" hangingPunct="1">
                    <a:lnSpc>
                      <a:spcPct val="100000"/>
                    </a:lnSpc>
                    <a:spcBef>
                      <a:spcPts val="16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700" b="0" i="0" u="none" strike="noStrike" kern="0" cap="none" spc="2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骨质疏松症</a:t>
                  </a:r>
                  <a:endPara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" name="object 37">
                  <a:extLst>
                    <a:ext uri="{FF2B5EF4-FFF2-40B4-BE49-F238E27FC236}">
                      <a16:creationId xmlns:a16="http://schemas.microsoft.com/office/drawing/2014/main" id="{E68AFE95-64DA-4E93-929B-65B6EFB33EA6}"/>
                    </a:ext>
                  </a:extLst>
                </p:cNvPr>
                <p:cNvSpPr txBox="1"/>
                <p:nvPr/>
              </p:nvSpPr>
              <p:spPr>
                <a:xfrm>
                  <a:off x="4774741" y="5429242"/>
                  <a:ext cx="809057" cy="669177"/>
                </a:xfrm>
                <a:prstGeom prst="rect">
                  <a:avLst/>
                </a:prstGeom>
              </p:spPr>
              <p:txBody>
                <a:bodyPr vert="horz" wrap="square" lIns="0" tIns="20320" rIns="0" bIns="0" rtlCol="0">
                  <a:spAutoFit/>
                </a:bodyPr>
                <a:lstStyle/>
                <a:p>
                  <a:pPr marL="43180" marR="36195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16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7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神经</a:t>
                  </a:r>
                  <a:r>
                    <a:rPr kumimoji="0" lang="en-US" altLang="zh-CN" sz="7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-</a:t>
                  </a:r>
                  <a:r>
                    <a:rPr kumimoji="0" lang="zh-CN" altLang="en-US" sz="7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精神症状</a:t>
                  </a:r>
                  <a:endParaRPr kumimoji="0" lang="en-US" altLang="zh-CN" sz="700" b="0" i="0" u="none" strike="noStrike" kern="0" cap="none" spc="-5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marL="43180" marR="36195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16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HPA</a:t>
                  </a:r>
                  <a:r>
                    <a:rPr kumimoji="0" lang="zh-CN" alt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功能不全</a:t>
                  </a:r>
                  <a:endPara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object 38">
                  <a:extLst>
                    <a:ext uri="{FF2B5EF4-FFF2-40B4-BE49-F238E27FC236}">
                      <a16:creationId xmlns:a16="http://schemas.microsoft.com/office/drawing/2014/main" id="{318423D7-D3C6-4688-B6F3-AD138BD41386}"/>
                    </a:ext>
                  </a:extLst>
                </p:cNvPr>
                <p:cNvSpPr txBox="1"/>
                <p:nvPr/>
              </p:nvSpPr>
              <p:spPr>
                <a:xfrm>
                  <a:off x="5658832" y="5039995"/>
                  <a:ext cx="1170940" cy="1309571"/>
                </a:xfrm>
                <a:prstGeom prst="rect">
                  <a:avLst/>
                </a:prstGeom>
              </p:spPr>
              <p:txBody>
                <a:bodyPr vert="horz" wrap="square" lIns="0" tIns="20320" rIns="0" bIns="0" rtlCol="0">
                  <a:spAutoFit/>
                </a:bodyPr>
                <a:lstStyle/>
                <a:p>
                  <a:pPr marL="151765" marR="144145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16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7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体重增加</a:t>
                  </a:r>
                  <a:r>
                    <a:rPr kumimoji="0" sz="700" b="0" i="0" u="none" strike="noStrike" kern="0" cap="none" spc="2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/</a:t>
                  </a:r>
                  <a:r>
                    <a:rPr kumimoji="0" lang="zh-CN" altLang="en-US" sz="700" b="0" i="0" u="none" strike="noStrike" kern="0" cap="none" spc="2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肥胖</a:t>
                  </a:r>
                  <a:r>
                    <a:rPr kumimoji="0" sz="700" b="0" i="0" u="none" strike="noStrike" kern="0" cap="none" spc="2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  </a:t>
                  </a:r>
                  <a:endParaRPr kumimoji="0" lang="en-US" altLang="zh-CN" sz="700" b="0" i="0" u="none" strike="noStrike" kern="0" cap="none" spc="2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marL="151765" marR="144145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16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700" b="0" i="0" u="none" strike="noStrike" kern="0" cap="none" spc="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体液潴留</a:t>
                  </a:r>
                  <a:r>
                    <a:rPr kumimoji="0" sz="700" b="0" i="0" u="none" strike="noStrike" kern="0" cap="none" spc="1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/</a:t>
                  </a:r>
                  <a:r>
                    <a:rPr kumimoji="0" lang="zh-CN" altLang="en-US" sz="700" b="0" i="0" u="none" strike="noStrike" kern="0" cap="none" spc="1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水肿</a:t>
                  </a:r>
                  <a:r>
                    <a:rPr kumimoji="0" sz="700" b="0" i="0" u="none" strike="noStrike" kern="0" cap="none" spc="1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  </a:t>
                  </a:r>
                  <a:endParaRPr kumimoji="0" lang="en-US" altLang="zh-CN" sz="700" b="0" i="0" u="none" strike="noStrike" kern="0" cap="none" spc="15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marL="151765" marR="144145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16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700" b="0" i="0" u="none" strike="noStrike" kern="0" cap="none" spc="1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库兴综合征</a:t>
                  </a:r>
                  <a:endPara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marL="12700" marR="508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700" b="0" i="0" u="none" strike="noStrike" kern="0" cap="none" spc="2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糖代谢受损</a:t>
                  </a:r>
                  <a:r>
                    <a:rPr kumimoji="0" sz="700" b="0" i="0" u="none" strike="noStrike" kern="0" cap="none" spc="2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 </a:t>
                  </a:r>
                  <a:r>
                    <a:rPr kumimoji="0" sz="700" b="0" i="0" u="none" strike="noStrike" kern="0" cap="none" spc="1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 </a:t>
                  </a:r>
                  <a:endParaRPr kumimoji="0" lang="en-US" altLang="zh-CN" sz="700" b="0" i="0" u="none" strike="noStrike" kern="0" cap="none" spc="1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marL="12700" marR="508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700" b="0" i="0" u="none" strike="noStrike" kern="0" cap="none" spc="3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胰岛素抵抗</a:t>
                  </a:r>
                  <a:endPara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marL="0" marR="18415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7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β-</a:t>
                  </a:r>
                  <a:r>
                    <a:rPr kumimoji="0" lang="zh-CN" altLang="en-US" sz="7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细胞功能障碍</a:t>
                  </a:r>
                  <a:endPara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object 39">
                  <a:extLst>
                    <a:ext uri="{FF2B5EF4-FFF2-40B4-BE49-F238E27FC236}">
                      <a16:creationId xmlns:a16="http://schemas.microsoft.com/office/drawing/2014/main" id="{AD1F3503-C35A-4D5D-AEB5-4EE4C1E41864}"/>
                    </a:ext>
                  </a:extLst>
                </p:cNvPr>
                <p:cNvSpPr txBox="1"/>
                <p:nvPr/>
              </p:nvSpPr>
              <p:spPr>
                <a:xfrm>
                  <a:off x="6936074" y="5428136"/>
                  <a:ext cx="603251" cy="179886"/>
                </a:xfrm>
                <a:prstGeom prst="rect">
                  <a:avLst/>
                </a:prstGeom>
              </p:spPr>
              <p:txBody>
                <a:bodyPr vert="horz" wrap="square" lIns="0" tIns="20320" rIns="0" bIns="0" rtlCol="0">
                  <a:spAutoFit/>
                </a:bodyPr>
                <a:lstStyle/>
                <a:p>
                  <a:pPr marL="12700" marR="508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16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7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胃溃疡</a:t>
                  </a:r>
                  <a:endPara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object 40">
                  <a:extLst>
                    <a:ext uri="{FF2B5EF4-FFF2-40B4-BE49-F238E27FC236}">
                      <a16:creationId xmlns:a16="http://schemas.microsoft.com/office/drawing/2014/main" id="{B51B402E-0B0C-40FD-A464-E682EA0C4B3A}"/>
                    </a:ext>
                  </a:extLst>
                </p:cNvPr>
                <p:cNvSpPr txBox="1"/>
                <p:nvPr/>
              </p:nvSpPr>
              <p:spPr>
                <a:xfrm>
                  <a:off x="7534937" y="5012862"/>
                  <a:ext cx="528955" cy="518072"/>
                </a:xfrm>
                <a:prstGeom prst="rect">
                  <a:avLst/>
                </a:prstGeom>
              </p:spPr>
              <p:txBody>
                <a:bodyPr vert="horz" wrap="square" lIns="0" tIns="20320" rIns="0" bIns="0" rtlCol="0">
                  <a:spAutoFit/>
                </a:bodyPr>
                <a:lstStyle>
                  <a:defPPr>
                    <a:defRPr lang="en-US"/>
                  </a:defPPr>
                  <a:lvl1pPr marL="12700" marR="5080" indent="29845">
                    <a:lnSpc>
                      <a:spcPts val="800"/>
                    </a:lnSpc>
                    <a:spcBef>
                      <a:spcPts val="160"/>
                    </a:spcBef>
                    <a:defRPr sz="1200" spc="20">
                      <a:solidFill>
                        <a:srgbClr val="231F20"/>
                      </a:solidFill>
                      <a:latin typeface="Calibri"/>
                      <a:cs typeface="Calibri"/>
                    </a:defRPr>
                  </a:lvl1pPr>
                </a:lstStyle>
                <a:p>
                  <a:pPr marL="12700" marR="5080" lvl="0" indent="29845" defTabSz="457200" eaLnBrk="1" fontAlgn="auto" latinLnBrk="0" hangingPunct="1">
                    <a:lnSpc>
                      <a:spcPct val="100000"/>
                    </a:lnSpc>
                    <a:spcBef>
                      <a:spcPts val="16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700" b="0" i="0" u="none" strike="noStrike" kern="0" cap="none" spc="2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多毛症</a:t>
                  </a:r>
                  <a:endParaRPr kumimoji="0" lang="en-US" altLang="zh-CN" sz="700" b="0" i="0" u="none" strike="noStrike" kern="0" cap="none" spc="2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  <a:p>
                  <a:pPr marL="12700" marR="5080" lvl="0" indent="29845" defTabSz="457200" eaLnBrk="1" fontAlgn="auto" latinLnBrk="0" hangingPunct="1">
                    <a:lnSpc>
                      <a:spcPct val="100000"/>
                    </a:lnSpc>
                    <a:spcBef>
                      <a:spcPts val="16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700" b="0" i="0" u="none" strike="noStrike" kern="0" cap="none" spc="2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皮肤变薄</a:t>
                  </a:r>
                </a:p>
              </p:txBody>
            </p:sp>
            <p:sp>
              <p:nvSpPr>
                <p:cNvPr id="237" name="object 41">
                  <a:extLst>
                    <a:ext uri="{FF2B5EF4-FFF2-40B4-BE49-F238E27FC236}">
                      <a16:creationId xmlns:a16="http://schemas.microsoft.com/office/drawing/2014/main" id="{7ABA31EA-0198-4F0C-A168-73DCC99CC80A}"/>
                    </a:ext>
                  </a:extLst>
                </p:cNvPr>
                <p:cNvSpPr txBox="1"/>
                <p:nvPr/>
              </p:nvSpPr>
              <p:spPr>
                <a:xfrm>
                  <a:off x="8110715" y="4723195"/>
                  <a:ext cx="413383" cy="316600"/>
                </a:xfrm>
                <a:prstGeom prst="rect">
                  <a:avLst/>
                </a:prstGeom>
              </p:spPr>
              <p:txBody>
                <a:bodyPr vert="horz" wrap="square" lIns="0" tIns="20320" rIns="0" bIns="0" rtlCol="0">
                  <a:spAutoFit/>
                </a:bodyPr>
                <a:lstStyle/>
                <a:p>
                  <a:pPr marL="12700" marR="5080" lvl="0" indent="29845" defTabSz="457200" eaLnBrk="1" fontAlgn="auto" latinLnBrk="0" hangingPunct="1">
                    <a:lnSpc>
                      <a:spcPts val="800"/>
                    </a:lnSpc>
                    <a:spcBef>
                      <a:spcPts val="16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700" b="0" i="0" u="none" strike="noStrike" kern="0" cap="none" spc="2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白内障</a:t>
                  </a:r>
                  <a:endPara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object 44">
                  <a:extLst>
                    <a:ext uri="{FF2B5EF4-FFF2-40B4-BE49-F238E27FC236}">
                      <a16:creationId xmlns:a16="http://schemas.microsoft.com/office/drawing/2014/main" id="{9756ADA2-95E3-417E-B5F3-0AD5A0B5E37A}"/>
                    </a:ext>
                  </a:extLst>
                </p:cNvPr>
                <p:cNvSpPr txBox="1"/>
                <p:nvPr/>
              </p:nvSpPr>
              <p:spPr>
                <a:xfrm>
                  <a:off x="6956972" y="4134474"/>
                  <a:ext cx="877679" cy="180065"/>
                </a:xfrm>
                <a:prstGeom prst="rect">
                  <a:avLst/>
                </a:prstGeom>
              </p:spPr>
              <p:txBody>
                <a:bodyPr vert="horz" wrap="square" lIns="0" tIns="30480" rIns="0" bIns="0" rtlCol="0">
                  <a:spAutoFit/>
                </a:bodyPr>
                <a:lstStyle/>
                <a:p>
                  <a:pPr marL="157480" marR="5080" lvl="0" indent="-145415" defTabSz="457200" eaLnBrk="1" fontAlgn="auto" latinLnBrk="0" hangingPunct="1">
                    <a:lnSpc>
                      <a:spcPts val="700"/>
                    </a:lnSpc>
                    <a:spcBef>
                      <a:spcPts val="24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00" b="0" i="0" u="none" strike="noStrike" kern="0" cap="none" spc="1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心血管系统</a:t>
                  </a:r>
                  <a:endParaRPr kumimoji="0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object 47">
                  <a:extLst>
                    <a:ext uri="{FF2B5EF4-FFF2-40B4-BE49-F238E27FC236}">
                      <a16:creationId xmlns:a16="http://schemas.microsoft.com/office/drawing/2014/main" id="{A6159D19-4391-4784-BA74-B421435256EB}"/>
                    </a:ext>
                  </a:extLst>
                </p:cNvPr>
                <p:cNvSpPr txBox="1"/>
                <p:nvPr/>
              </p:nvSpPr>
              <p:spPr>
                <a:xfrm>
                  <a:off x="7277450" y="4368602"/>
                  <a:ext cx="207010" cy="317499"/>
                </a:xfrm>
                <a:prstGeom prst="rect">
                  <a:avLst/>
                </a:prstGeom>
              </p:spPr>
              <p:txBody>
                <a:bodyPr vert="horz" wrap="square" lIns="0" tIns="71755" rIns="0" bIns="0" rtlCol="0">
                  <a:spAutoFit/>
                </a:bodyPr>
                <a:lstStyle>
                  <a:defPPr>
                    <a:defRPr lang="en-US"/>
                  </a:defPPr>
                  <a:lvl1pPr marL="12700" algn="ctr">
                    <a:lnSpc>
                      <a:spcPct val="100000"/>
                    </a:lnSpc>
                    <a:spcBef>
                      <a:spcPts val="565"/>
                    </a:spcBef>
                    <a:defRPr sz="1200" spc="80">
                      <a:solidFill>
                        <a:srgbClr val="231F20"/>
                      </a:solidFill>
                      <a:latin typeface="Calibri"/>
                      <a:cs typeface="Calibri"/>
                    </a:defRPr>
                  </a:lvl1pPr>
                </a:lstStyle>
                <a:p>
                  <a:pPr marL="1270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56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00" b="0" i="0" u="none" strike="noStrike" kern="0" cap="none" spc="8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眼</a:t>
                  </a:r>
                  <a:endParaRPr kumimoji="0" sz="1000" b="0" i="0" u="none" strike="noStrike" kern="0" cap="none" spc="8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" name="object 49">
                  <a:extLst>
                    <a:ext uri="{FF2B5EF4-FFF2-40B4-BE49-F238E27FC236}">
                      <a16:creationId xmlns:a16="http://schemas.microsoft.com/office/drawing/2014/main" id="{E41A37DD-652A-472C-A29B-DB05968AF433}"/>
                    </a:ext>
                  </a:extLst>
                </p:cNvPr>
                <p:cNvSpPr txBox="1"/>
                <p:nvPr/>
              </p:nvSpPr>
              <p:spPr>
                <a:xfrm>
                  <a:off x="6785458" y="4432942"/>
                  <a:ext cx="439218" cy="317499"/>
                </a:xfrm>
                <a:prstGeom prst="rect">
                  <a:avLst/>
                </a:prstGeom>
              </p:spPr>
              <p:txBody>
                <a:bodyPr vert="horz" wrap="square" lIns="0" tIns="71755" rIns="0" bIns="0" rtlCol="0">
                  <a:spAutoFit/>
                </a:bodyPr>
                <a:lstStyle>
                  <a:defPPr>
                    <a:defRPr lang="en-US"/>
                  </a:defPPr>
                  <a:lvl1pPr marL="12700" algn="ctr">
                    <a:lnSpc>
                      <a:spcPct val="100000"/>
                    </a:lnSpc>
                    <a:spcBef>
                      <a:spcPts val="565"/>
                    </a:spcBef>
                    <a:defRPr sz="1200" spc="80">
                      <a:solidFill>
                        <a:srgbClr val="231F20"/>
                      </a:solidFill>
                      <a:latin typeface="Calibri"/>
                      <a:cs typeface="Calibri"/>
                    </a:defRPr>
                  </a:lvl1pPr>
                </a:lstStyle>
                <a:p>
                  <a:pPr marL="1270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56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00" b="0" i="0" u="none" strike="noStrike" kern="0" cap="none" spc="8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皮肤</a:t>
                  </a:r>
                  <a:endParaRPr kumimoji="0" sz="1000" b="0" i="0" u="none" strike="noStrike" kern="0" cap="none" spc="8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" name="object 50">
                  <a:extLst>
                    <a:ext uri="{FF2B5EF4-FFF2-40B4-BE49-F238E27FC236}">
                      <a16:creationId xmlns:a16="http://schemas.microsoft.com/office/drawing/2014/main" id="{568DBEB9-BB28-4677-AEF1-C30F22EE71E8}"/>
                    </a:ext>
                  </a:extLst>
                </p:cNvPr>
                <p:cNvSpPr txBox="1"/>
                <p:nvPr/>
              </p:nvSpPr>
              <p:spPr>
                <a:xfrm>
                  <a:off x="6631433" y="4774382"/>
                  <a:ext cx="368935" cy="317499"/>
                </a:xfrm>
                <a:prstGeom prst="rect">
                  <a:avLst/>
                </a:prstGeom>
              </p:spPr>
              <p:txBody>
                <a:bodyPr vert="horz" wrap="square" lIns="0" tIns="71755" rIns="0" bIns="0" rtlCol="0">
                  <a:spAutoFit/>
                </a:bodyPr>
                <a:lstStyle>
                  <a:defPPr>
                    <a:defRPr lang="en-US"/>
                  </a:defPPr>
                  <a:lvl1pPr marL="12700" algn="ctr">
                    <a:lnSpc>
                      <a:spcPct val="100000"/>
                    </a:lnSpc>
                    <a:spcBef>
                      <a:spcPts val="565"/>
                    </a:spcBef>
                    <a:defRPr sz="1200" spc="80">
                      <a:solidFill>
                        <a:srgbClr val="231F20"/>
                      </a:solidFill>
                      <a:latin typeface="Calibri"/>
                      <a:cs typeface="Calibri"/>
                    </a:defRPr>
                  </a:lvl1pPr>
                </a:lstStyle>
                <a:p>
                  <a:pPr marL="1270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56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00" b="0" i="0" u="none" strike="noStrike" kern="0" cap="none" spc="8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胃</a:t>
                  </a:r>
                  <a:endParaRPr kumimoji="0" sz="1000" b="0" i="0" u="none" strike="noStrike" kern="0" cap="none" spc="8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" name="object 51">
                  <a:extLst>
                    <a:ext uri="{FF2B5EF4-FFF2-40B4-BE49-F238E27FC236}">
                      <a16:creationId xmlns:a16="http://schemas.microsoft.com/office/drawing/2014/main" id="{C04D0E1F-D477-4D26-A6C7-299D200B7E96}"/>
                    </a:ext>
                  </a:extLst>
                </p:cNvPr>
                <p:cNvSpPr txBox="1"/>
                <p:nvPr/>
              </p:nvSpPr>
              <p:spPr>
                <a:xfrm>
                  <a:off x="5988410" y="4755299"/>
                  <a:ext cx="480696" cy="317499"/>
                </a:xfrm>
                <a:prstGeom prst="rect">
                  <a:avLst/>
                </a:prstGeom>
              </p:spPr>
              <p:txBody>
                <a:bodyPr vert="horz" wrap="square" lIns="0" tIns="71755" rIns="0" bIns="0" rtlCol="0">
                  <a:spAutoFit/>
                </a:bodyPr>
                <a:lstStyle>
                  <a:defPPr>
                    <a:defRPr lang="en-US"/>
                  </a:defPPr>
                  <a:lvl1pPr marL="12700">
                    <a:lnSpc>
                      <a:spcPct val="100000"/>
                    </a:lnSpc>
                    <a:spcBef>
                      <a:spcPts val="565"/>
                    </a:spcBef>
                    <a:defRPr sz="1200" spc="80">
                      <a:solidFill>
                        <a:srgbClr val="231F20"/>
                      </a:solidFill>
                      <a:latin typeface="Calibri"/>
                      <a:cs typeface="Calibri"/>
                    </a:defRPr>
                  </a:lvl1pPr>
                </a:lstStyle>
                <a:p>
                  <a:pPr marL="1270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56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00" b="0" i="0" u="none" strike="noStrike" kern="0" cap="none" spc="8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代谢</a:t>
                  </a:r>
                  <a:endParaRPr kumimoji="0" sz="1000" b="0" i="0" u="none" strike="noStrike" kern="0" cap="none" spc="8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" name="object 53">
                  <a:extLst>
                    <a:ext uri="{FF2B5EF4-FFF2-40B4-BE49-F238E27FC236}">
                      <a16:creationId xmlns:a16="http://schemas.microsoft.com/office/drawing/2014/main" id="{D0923ADE-F7EA-439D-AF96-49AB9FFB5CF0}"/>
                    </a:ext>
                  </a:extLst>
                </p:cNvPr>
                <p:cNvSpPr txBox="1"/>
                <p:nvPr/>
              </p:nvSpPr>
              <p:spPr>
                <a:xfrm>
                  <a:off x="4607937" y="4392856"/>
                  <a:ext cx="773960" cy="24039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1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00" b="0" i="0" u="none" strike="noStrike" kern="0" cap="none" spc="2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肌肉</a:t>
                  </a:r>
                  <a:endParaRPr kumimoji="0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" name="object 77">
                  <a:extLst>
                    <a:ext uri="{FF2B5EF4-FFF2-40B4-BE49-F238E27FC236}">
                      <a16:creationId xmlns:a16="http://schemas.microsoft.com/office/drawing/2014/main" id="{A265D9BB-E150-462C-A845-7F722D958713}"/>
                    </a:ext>
                  </a:extLst>
                </p:cNvPr>
                <p:cNvSpPr/>
                <p:nvPr/>
              </p:nvSpPr>
              <p:spPr>
                <a:xfrm>
                  <a:off x="6744888" y="4730960"/>
                  <a:ext cx="551720" cy="662476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" name="object 78">
                  <a:extLst>
                    <a:ext uri="{FF2B5EF4-FFF2-40B4-BE49-F238E27FC236}">
                      <a16:creationId xmlns:a16="http://schemas.microsoft.com/office/drawing/2014/main" id="{F5B6C7CE-95E9-45E4-A310-076CA9C30D94}"/>
                    </a:ext>
                  </a:extLst>
                </p:cNvPr>
                <p:cNvSpPr/>
                <p:nvPr/>
              </p:nvSpPr>
              <p:spPr>
                <a:xfrm>
                  <a:off x="6744894" y="4731690"/>
                  <a:ext cx="551815" cy="662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814" h="662304">
                      <a:moveTo>
                        <a:pt x="387057" y="18453"/>
                      </a:moveTo>
                      <a:lnTo>
                        <a:pt x="375930" y="51509"/>
                      </a:lnTo>
                      <a:lnTo>
                        <a:pt x="361016" y="99055"/>
                      </a:lnTo>
                      <a:lnTo>
                        <a:pt x="349388" y="143888"/>
                      </a:lnTo>
                      <a:lnTo>
                        <a:pt x="348119" y="168808"/>
                      </a:lnTo>
                      <a:lnTo>
                        <a:pt x="361384" y="184221"/>
                      </a:lnTo>
                      <a:lnTo>
                        <a:pt x="385360" y="207133"/>
                      </a:lnTo>
                      <a:lnTo>
                        <a:pt x="415154" y="230269"/>
                      </a:lnTo>
                      <a:lnTo>
                        <a:pt x="445871" y="246354"/>
                      </a:lnTo>
                      <a:lnTo>
                        <a:pt x="478282" y="258725"/>
                      </a:lnTo>
                      <a:lnTo>
                        <a:pt x="511281" y="276617"/>
                      </a:lnTo>
                      <a:lnTo>
                        <a:pt x="537409" y="301602"/>
                      </a:lnTo>
                      <a:lnTo>
                        <a:pt x="549211" y="335254"/>
                      </a:lnTo>
                      <a:lnTo>
                        <a:pt x="551623" y="373729"/>
                      </a:lnTo>
                      <a:lnTo>
                        <a:pt x="549217" y="413356"/>
                      </a:lnTo>
                      <a:lnTo>
                        <a:pt x="533991" y="455969"/>
                      </a:lnTo>
                      <a:lnTo>
                        <a:pt x="497941" y="503402"/>
                      </a:lnTo>
                      <a:lnTo>
                        <a:pt x="461236" y="541457"/>
                      </a:lnTo>
                      <a:lnTo>
                        <a:pt x="422667" y="579199"/>
                      </a:lnTo>
                      <a:lnTo>
                        <a:pt x="354870" y="631694"/>
                      </a:lnTo>
                      <a:lnTo>
                        <a:pt x="313921" y="652929"/>
                      </a:lnTo>
                      <a:lnTo>
                        <a:pt x="272673" y="662109"/>
                      </a:lnTo>
                      <a:lnTo>
                        <a:pt x="232422" y="654811"/>
                      </a:lnTo>
                      <a:lnTo>
                        <a:pt x="174553" y="626440"/>
                      </a:lnTo>
                      <a:lnTo>
                        <a:pt x="140106" y="586600"/>
                      </a:lnTo>
                      <a:lnTo>
                        <a:pt x="124996" y="561476"/>
                      </a:lnTo>
                      <a:lnTo>
                        <a:pt x="111699" y="542056"/>
                      </a:lnTo>
                      <a:lnTo>
                        <a:pt x="85467" y="503022"/>
                      </a:lnTo>
                      <a:lnTo>
                        <a:pt x="76796" y="471665"/>
                      </a:lnTo>
                      <a:lnTo>
                        <a:pt x="75247" y="465874"/>
                      </a:lnTo>
                      <a:lnTo>
                        <a:pt x="73507" y="457746"/>
                      </a:lnTo>
                      <a:lnTo>
                        <a:pt x="68935" y="453504"/>
                      </a:lnTo>
                      <a:lnTo>
                        <a:pt x="62445" y="447459"/>
                      </a:lnTo>
                      <a:lnTo>
                        <a:pt x="46134" y="489357"/>
                      </a:lnTo>
                      <a:lnTo>
                        <a:pt x="44659" y="503267"/>
                      </a:lnTo>
                      <a:lnTo>
                        <a:pt x="44907" y="517728"/>
                      </a:lnTo>
                      <a:lnTo>
                        <a:pt x="44554" y="523914"/>
                      </a:lnTo>
                      <a:lnTo>
                        <a:pt x="42484" y="524397"/>
                      </a:lnTo>
                      <a:lnTo>
                        <a:pt x="39324" y="521748"/>
                      </a:lnTo>
                      <a:lnTo>
                        <a:pt x="35699" y="518540"/>
                      </a:lnTo>
                      <a:lnTo>
                        <a:pt x="29375" y="513981"/>
                      </a:lnTo>
                      <a:lnTo>
                        <a:pt x="29133" y="513041"/>
                      </a:lnTo>
                      <a:lnTo>
                        <a:pt x="18770" y="511568"/>
                      </a:lnTo>
                      <a:lnTo>
                        <a:pt x="10426" y="510387"/>
                      </a:lnTo>
                      <a:lnTo>
                        <a:pt x="4343" y="509930"/>
                      </a:lnTo>
                      <a:lnTo>
                        <a:pt x="0" y="515213"/>
                      </a:lnTo>
                      <a:lnTo>
                        <a:pt x="2894" y="509143"/>
                      </a:lnTo>
                      <a:lnTo>
                        <a:pt x="4724" y="503170"/>
                      </a:lnTo>
                      <a:lnTo>
                        <a:pt x="5439" y="497022"/>
                      </a:lnTo>
                      <a:lnTo>
                        <a:pt x="4991" y="490423"/>
                      </a:lnTo>
                      <a:lnTo>
                        <a:pt x="5157" y="479168"/>
                      </a:lnTo>
                      <a:lnTo>
                        <a:pt x="7910" y="467533"/>
                      </a:lnTo>
                      <a:lnTo>
                        <a:pt x="11775" y="456024"/>
                      </a:lnTo>
                      <a:lnTo>
                        <a:pt x="15278" y="445147"/>
                      </a:lnTo>
                      <a:lnTo>
                        <a:pt x="14589" y="437149"/>
                      </a:lnTo>
                      <a:lnTo>
                        <a:pt x="14739" y="428407"/>
                      </a:lnTo>
                      <a:lnTo>
                        <a:pt x="16312" y="420339"/>
                      </a:lnTo>
                      <a:lnTo>
                        <a:pt x="19888" y="414362"/>
                      </a:lnTo>
                      <a:lnTo>
                        <a:pt x="48728" y="404411"/>
                      </a:lnTo>
                      <a:lnTo>
                        <a:pt x="83370" y="409843"/>
                      </a:lnTo>
                      <a:lnTo>
                        <a:pt x="112290" y="421640"/>
                      </a:lnTo>
                      <a:lnTo>
                        <a:pt x="123964" y="430783"/>
                      </a:lnTo>
                      <a:lnTo>
                        <a:pt x="126924" y="434837"/>
                      </a:lnTo>
                      <a:lnTo>
                        <a:pt x="134502" y="437500"/>
                      </a:lnTo>
                      <a:lnTo>
                        <a:pt x="142284" y="438961"/>
                      </a:lnTo>
                      <a:lnTo>
                        <a:pt x="145859" y="439407"/>
                      </a:lnTo>
                      <a:lnTo>
                        <a:pt x="160687" y="448843"/>
                      </a:lnTo>
                      <a:lnTo>
                        <a:pt x="167157" y="459438"/>
                      </a:lnTo>
                      <a:lnTo>
                        <a:pt x="171284" y="468800"/>
                      </a:lnTo>
                      <a:lnTo>
                        <a:pt x="179082" y="474535"/>
                      </a:lnTo>
                      <a:lnTo>
                        <a:pt x="188935" y="481289"/>
                      </a:lnTo>
                      <a:lnTo>
                        <a:pt x="196097" y="491255"/>
                      </a:lnTo>
                      <a:lnTo>
                        <a:pt x="201892" y="498420"/>
                      </a:lnTo>
                      <a:lnTo>
                        <a:pt x="207644" y="496773"/>
                      </a:lnTo>
                      <a:lnTo>
                        <a:pt x="214583" y="492449"/>
                      </a:lnTo>
                      <a:lnTo>
                        <a:pt x="222056" y="493085"/>
                      </a:lnTo>
                      <a:lnTo>
                        <a:pt x="228504" y="494856"/>
                      </a:lnTo>
                      <a:lnTo>
                        <a:pt x="232371" y="493941"/>
                      </a:lnTo>
                      <a:lnTo>
                        <a:pt x="236308" y="489758"/>
                      </a:lnTo>
                      <a:lnTo>
                        <a:pt x="242855" y="484784"/>
                      </a:lnTo>
                      <a:lnTo>
                        <a:pt x="250288" y="479696"/>
                      </a:lnTo>
                      <a:lnTo>
                        <a:pt x="256882" y="475170"/>
                      </a:lnTo>
                      <a:lnTo>
                        <a:pt x="264363" y="469836"/>
                      </a:lnTo>
                      <a:lnTo>
                        <a:pt x="261683" y="467766"/>
                      </a:lnTo>
                      <a:lnTo>
                        <a:pt x="260692" y="460667"/>
                      </a:lnTo>
                      <a:lnTo>
                        <a:pt x="263607" y="410641"/>
                      </a:lnTo>
                      <a:lnTo>
                        <a:pt x="273170" y="334439"/>
                      </a:lnTo>
                      <a:lnTo>
                        <a:pt x="282621" y="282505"/>
                      </a:lnTo>
                      <a:lnTo>
                        <a:pt x="291235" y="235590"/>
                      </a:lnTo>
                      <a:lnTo>
                        <a:pt x="295071" y="206501"/>
                      </a:lnTo>
                      <a:lnTo>
                        <a:pt x="300086" y="175504"/>
                      </a:lnTo>
                      <a:lnTo>
                        <a:pt x="312632" y="122520"/>
                      </a:lnTo>
                      <a:lnTo>
                        <a:pt x="329365" y="59901"/>
                      </a:lnTo>
                      <a:lnTo>
                        <a:pt x="346938" y="0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" name="object 79">
                  <a:extLst>
                    <a:ext uri="{FF2B5EF4-FFF2-40B4-BE49-F238E27FC236}">
                      <a16:creationId xmlns:a16="http://schemas.microsoft.com/office/drawing/2014/main" id="{C1165002-8211-4A74-993B-44EEF49447B9}"/>
                    </a:ext>
                  </a:extLst>
                </p:cNvPr>
                <p:cNvSpPr/>
                <p:nvPr/>
              </p:nvSpPr>
              <p:spPr>
                <a:xfrm>
                  <a:off x="7007289" y="5199939"/>
                  <a:ext cx="62230" cy="30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29" h="30479">
                      <a:moveTo>
                        <a:pt x="61798" y="11887"/>
                      </a:moveTo>
                      <a:lnTo>
                        <a:pt x="43487" y="15292"/>
                      </a:lnTo>
                      <a:lnTo>
                        <a:pt x="25698" y="12606"/>
                      </a:lnTo>
                      <a:lnTo>
                        <a:pt x="10509" y="6588"/>
                      </a:lnTo>
                      <a:lnTo>
                        <a:pt x="0" y="0"/>
                      </a:lnTo>
                      <a:lnTo>
                        <a:pt x="632" y="11983"/>
                      </a:lnTo>
                      <a:lnTo>
                        <a:pt x="2438" y="19142"/>
                      </a:lnTo>
                      <a:lnTo>
                        <a:pt x="6854" y="24324"/>
                      </a:lnTo>
                      <a:lnTo>
                        <a:pt x="15316" y="30378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" name="object 80">
                  <a:extLst>
                    <a:ext uri="{FF2B5EF4-FFF2-40B4-BE49-F238E27FC236}">
                      <a16:creationId xmlns:a16="http://schemas.microsoft.com/office/drawing/2014/main" id="{4B0946E2-9F12-4F31-A80F-05645FD82D22}"/>
                    </a:ext>
                  </a:extLst>
                </p:cNvPr>
                <p:cNvSpPr/>
                <p:nvPr/>
              </p:nvSpPr>
              <p:spPr>
                <a:xfrm>
                  <a:off x="6975361" y="5227053"/>
                  <a:ext cx="19050" cy="32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" h="32384">
                      <a:moveTo>
                        <a:pt x="0" y="0"/>
                      </a:moveTo>
                      <a:lnTo>
                        <a:pt x="1533" y="13015"/>
                      </a:lnTo>
                      <a:lnTo>
                        <a:pt x="3979" y="20681"/>
                      </a:lnTo>
                      <a:lnTo>
                        <a:pt x="9081" y="25996"/>
                      </a:lnTo>
                      <a:lnTo>
                        <a:pt x="18580" y="31953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" name="object 81">
                  <a:extLst>
                    <a:ext uri="{FF2B5EF4-FFF2-40B4-BE49-F238E27FC236}">
                      <a16:creationId xmlns:a16="http://schemas.microsoft.com/office/drawing/2014/main" id="{070FDB3A-770F-4257-B6C7-393C180F9FDD}"/>
                    </a:ext>
                  </a:extLst>
                </p:cNvPr>
                <p:cNvSpPr/>
                <p:nvPr/>
              </p:nvSpPr>
              <p:spPr>
                <a:xfrm>
                  <a:off x="6941580" y="5230825"/>
                  <a:ext cx="8255" cy="24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24129">
                      <a:moveTo>
                        <a:pt x="8190" y="0"/>
                      </a:moveTo>
                      <a:lnTo>
                        <a:pt x="3023" y="10452"/>
                      </a:lnTo>
                      <a:lnTo>
                        <a:pt x="525" y="16424"/>
                      </a:lnTo>
                      <a:lnTo>
                        <a:pt x="0" y="20152"/>
                      </a:lnTo>
                      <a:lnTo>
                        <a:pt x="748" y="23876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" name="object 82">
                  <a:extLst>
                    <a:ext uri="{FF2B5EF4-FFF2-40B4-BE49-F238E27FC236}">
                      <a16:creationId xmlns:a16="http://schemas.microsoft.com/office/drawing/2014/main" id="{E5C96ABE-389F-4EFE-A3DE-0A3348D7C573}"/>
                    </a:ext>
                  </a:extLst>
                </p:cNvPr>
                <p:cNvSpPr/>
                <p:nvPr/>
              </p:nvSpPr>
              <p:spPr>
                <a:xfrm>
                  <a:off x="6905460" y="5203317"/>
                  <a:ext cx="13335" cy="1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" h="17145">
                      <a:moveTo>
                        <a:pt x="13157" y="0"/>
                      </a:moveTo>
                      <a:lnTo>
                        <a:pt x="3454" y="5461"/>
                      </a:lnTo>
                      <a:lnTo>
                        <a:pt x="0" y="16637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object 83">
                  <a:extLst>
                    <a:ext uri="{FF2B5EF4-FFF2-40B4-BE49-F238E27FC236}">
                      <a16:creationId xmlns:a16="http://schemas.microsoft.com/office/drawing/2014/main" id="{EC1C12EA-845F-4A68-B59B-36E158CE5A4D}"/>
                    </a:ext>
                  </a:extLst>
                </p:cNvPr>
                <p:cNvSpPr/>
                <p:nvPr/>
              </p:nvSpPr>
              <p:spPr>
                <a:xfrm>
                  <a:off x="6852730" y="5163617"/>
                  <a:ext cx="1651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0" h="9525">
                      <a:moveTo>
                        <a:pt x="15951" y="0"/>
                      </a:moveTo>
                      <a:lnTo>
                        <a:pt x="4800" y="1955"/>
                      </a:lnTo>
                      <a:lnTo>
                        <a:pt x="0" y="8915"/>
                      </a:lnTo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" name="object 90">
                  <a:extLst>
                    <a:ext uri="{FF2B5EF4-FFF2-40B4-BE49-F238E27FC236}">
                      <a16:creationId xmlns:a16="http://schemas.microsoft.com/office/drawing/2014/main" id="{516AF893-373C-4340-AC8E-9E4E539A109F}"/>
                    </a:ext>
                  </a:extLst>
                </p:cNvPr>
                <p:cNvSpPr/>
                <p:nvPr/>
              </p:nvSpPr>
              <p:spPr>
                <a:xfrm>
                  <a:off x="4369785" y="4688123"/>
                  <a:ext cx="922932" cy="430661"/>
                </a:xfrm>
                <a:prstGeom prst="rect">
                  <a:avLst/>
                </a:prstGeom>
                <a:blipFill>
                  <a:blip r:embed="rId11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" name="object 91">
                  <a:extLst>
                    <a:ext uri="{FF2B5EF4-FFF2-40B4-BE49-F238E27FC236}">
                      <a16:creationId xmlns:a16="http://schemas.microsoft.com/office/drawing/2014/main" id="{C79FEA95-F078-4C5F-BD68-85B082D6171A}"/>
                    </a:ext>
                  </a:extLst>
                </p:cNvPr>
                <p:cNvSpPr/>
                <p:nvPr/>
              </p:nvSpPr>
              <p:spPr>
                <a:xfrm>
                  <a:off x="4369124" y="4688220"/>
                  <a:ext cx="923925" cy="430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925" h="430529">
                      <a:moveTo>
                        <a:pt x="3953" y="391335"/>
                      </a:moveTo>
                      <a:lnTo>
                        <a:pt x="37265" y="427949"/>
                      </a:lnTo>
                      <a:lnTo>
                        <a:pt x="53604" y="430440"/>
                      </a:lnTo>
                      <a:lnTo>
                        <a:pt x="72094" y="429625"/>
                      </a:lnTo>
                      <a:lnTo>
                        <a:pt x="105653" y="395994"/>
                      </a:lnTo>
                      <a:lnTo>
                        <a:pt x="109870" y="380251"/>
                      </a:lnTo>
                      <a:lnTo>
                        <a:pt x="107496" y="373466"/>
                      </a:lnTo>
                      <a:lnTo>
                        <a:pt x="103582" y="366054"/>
                      </a:lnTo>
                      <a:lnTo>
                        <a:pt x="100977" y="359098"/>
                      </a:lnTo>
                      <a:lnTo>
                        <a:pt x="128293" y="327135"/>
                      </a:lnTo>
                      <a:lnTo>
                        <a:pt x="137164" y="322552"/>
                      </a:lnTo>
                      <a:lnTo>
                        <a:pt x="145787" y="323593"/>
                      </a:lnTo>
                      <a:lnTo>
                        <a:pt x="148949" y="326235"/>
                      </a:lnTo>
                      <a:lnTo>
                        <a:pt x="152099" y="328876"/>
                      </a:lnTo>
                      <a:lnTo>
                        <a:pt x="155909" y="337855"/>
                      </a:lnTo>
                      <a:lnTo>
                        <a:pt x="165739" y="330819"/>
                      </a:lnTo>
                      <a:lnTo>
                        <a:pt x="175556" y="323784"/>
                      </a:lnTo>
                      <a:lnTo>
                        <a:pt x="175314" y="320875"/>
                      </a:lnTo>
                      <a:lnTo>
                        <a:pt x="177473" y="316075"/>
                      </a:lnTo>
                      <a:lnTo>
                        <a:pt x="220091" y="296531"/>
                      </a:lnTo>
                      <a:lnTo>
                        <a:pt x="287785" y="275869"/>
                      </a:lnTo>
                      <a:lnTo>
                        <a:pt x="327300" y="264876"/>
                      </a:lnTo>
                      <a:lnTo>
                        <a:pt x="347444" y="259418"/>
                      </a:lnTo>
                      <a:lnTo>
                        <a:pt x="365845" y="254472"/>
                      </a:lnTo>
                      <a:lnTo>
                        <a:pt x="377321" y="251559"/>
                      </a:lnTo>
                      <a:lnTo>
                        <a:pt x="386323" y="248996"/>
                      </a:lnTo>
                      <a:lnTo>
                        <a:pt x="398606" y="245082"/>
                      </a:lnTo>
                      <a:lnTo>
                        <a:pt x="410918" y="241272"/>
                      </a:lnTo>
                      <a:lnTo>
                        <a:pt x="420005" y="239024"/>
                      </a:lnTo>
                      <a:lnTo>
                        <a:pt x="444320" y="232594"/>
                      </a:lnTo>
                      <a:lnTo>
                        <a:pt x="459359" y="228542"/>
                      </a:lnTo>
                      <a:lnTo>
                        <a:pt x="471365" y="225149"/>
                      </a:lnTo>
                      <a:lnTo>
                        <a:pt x="486579" y="220698"/>
                      </a:lnTo>
                      <a:lnTo>
                        <a:pt x="506931" y="215313"/>
                      </a:lnTo>
                      <a:lnTo>
                        <a:pt x="528419" y="210369"/>
                      </a:lnTo>
                      <a:lnTo>
                        <a:pt x="548326" y="206107"/>
                      </a:lnTo>
                      <a:lnTo>
                        <a:pt x="563934" y="202765"/>
                      </a:lnTo>
                      <a:lnTo>
                        <a:pt x="580948" y="198672"/>
                      </a:lnTo>
                      <a:lnTo>
                        <a:pt x="602920" y="193058"/>
                      </a:lnTo>
                      <a:lnTo>
                        <a:pt x="623935" y="187608"/>
                      </a:lnTo>
                      <a:lnTo>
                        <a:pt x="638077" y="184007"/>
                      </a:lnTo>
                      <a:lnTo>
                        <a:pt x="649566" y="181185"/>
                      </a:lnTo>
                      <a:lnTo>
                        <a:pt x="665047" y="177361"/>
                      </a:lnTo>
                      <a:lnTo>
                        <a:pt x="682302" y="173129"/>
                      </a:lnTo>
                      <a:lnTo>
                        <a:pt x="742098" y="159308"/>
                      </a:lnTo>
                      <a:lnTo>
                        <a:pt x="781282" y="153312"/>
                      </a:lnTo>
                      <a:lnTo>
                        <a:pt x="793264" y="153786"/>
                      </a:lnTo>
                      <a:lnTo>
                        <a:pt x="804244" y="154831"/>
                      </a:lnTo>
                      <a:lnTo>
                        <a:pt x="812918" y="155992"/>
                      </a:lnTo>
                      <a:lnTo>
                        <a:pt x="817985" y="156817"/>
                      </a:lnTo>
                      <a:lnTo>
                        <a:pt x="821744" y="157503"/>
                      </a:lnTo>
                      <a:lnTo>
                        <a:pt x="831460" y="158214"/>
                      </a:lnTo>
                      <a:lnTo>
                        <a:pt x="833911" y="160474"/>
                      </a:lnTo>
                      <a:lnTo>
                        <a:pt x="836362" y="162735"/>
                      </a:lnTo>
                      <a:lnTo>
                        <a:pt x="841290" y="171396"/>
                      </a:lnTo>
                      <a:lnTo>
                        <a:pt x="852148" y="169987"/>
                      </a:lnTo>
                      <a:lnTo>
                        <a:pt x="863045" y="168577"/>
                      </a:lnTo>
                      <a:lnTo>
                        <a:pt x="865521" y="174990"/>
                      </a:lnTo>
                      <a:lnTo>
                        <a:pt x="869458" y="176210"/>
                      </a:lnTo>
                      <a:lnTo>
                        <a:pt x="907920" y="165000"/>
                      </a:lnTo>
                      <a:lnTo>
                        <a:pt x="923582" y="134455"/>
                      </a:lnTo>
                      <a:lnTo>
                        <a:pt x="923090" y="125994"/>
                      </a:lnTo>
                      <a:lnTo>
                        <a:pt x="911880" y="86589"/>
                      </a:lnTo>
                      <a:lnTo>
                        <a:pt x="887499" y="66869"/>
                      </a:lnTo>
                      <a:lnTo>
                        <a:pt x="878760" y="62761"/>
                      </a:lnTo>
                      <a:lnTo>
                        <a:pt x="872818" y="57166"/>
                      </a:lnTo>
                      <a:lnTo>
                        <a:pt x="871935" y="48867"/>
                      </a:lnTo>
                      <a:lnTo>
                        <a:pt x="874551" y="39599"/>
                      </a:lnTo>
                      <a:lnTo>
                        <a:pt x="877089" y="31971"/>
                      </a:lnTo>
                      <a:lnTo>
                        <a:pt x="878788" y="26041"/>
                      </a:lnTo>
                      <a:lnTo>
                        <a:pt x="878882" y="21867"/>
                      </a:lnTo>
                      <a:lnTo>
                        <a:pt x="877599" y="17472"/>
                      </a:lnTo>
                      <a:lnTo>
                        <a:pt x="873827" y="16799"/>
                      </a:lnTo>
                      <a:lnTo>
                        <a:pt x="875377" y="13967"/>
                      </a:lnTo>
                      <a:lnTo>
                        <a:pt x="876913" y="11135"/>
                      </a:lnTo>
                      <a:lnTo>
                        <a:pt x="877053" y="7528"/>
                      </a:lnTo>
                      <a:lnTo>
                        <a:pt x="873916" y="4887"/>
                      </a:lnTo>
                      <a:lnTo>
                        <a:pt x="870754" y="2245"/>
                      </a:lnTo>
                      <a:lnTo>
                        <a:pt x="863540" y="1978"/>
                      </a:lnTo>
                      <a:lnTo>
                        <a:pt x="859159" y="3274"/>
                      </a:lnTo>
                      <a:lnTo>
                        <a:pt x="854790" y="4544"/>
                      </a:lnTo>
                      <a:lnTo>
                        <a:pt x="846408" y="6398"/>
                      </a:lnTo>
                      <a:lnTo>
                        <a:pt x="842699" y="3921"/>
                      </a:lnTo>
                      <a:lnTo>
                        <a:pt x="838135" y="1938"/>
                      </a:lnTo>
                      <a:lnTo>
                        <a:pt x="831171" y="321"/>
                      </a:lnTo>
                      <a:lnTo>
                        <a:pt x="823583" y="0"/>
                      </a:lnTo>
                      <a:lnTo>
                        <a:pt x="817147" y="1902"/>
                      </a:lnTo>
                      <a:lnTo>
                        <a:pt x="810111" y="6347"/>
                      </a:lnTo>
                      <a:lnTo>
                        <a:pt x="806225" y="9281"/>
                      </a:lnTo>
                      <a:lnTo>
                        <a:pt x="802161" y="11643"/>
                      </a:lnTo>
                      <a:lnTo>
                        <a:pt x="798122" y="14031"/>
                      </a:lnTo>
                      <a:lnTo>
                        <a:pt x="792954" y="16723"/>
                      </a:lnTo>
                      <a:lnTo>
                        <a:pt x="790401" y="22235"/>
                      </a:lnTo>
                      <a:lnTo>
                        <a:pt x="760818" y="49742"/>
                      </a:lnTo>
                      <a:lnTo>
                        <a:pt x="721987" y="66156"/>
                      </a:lnTo>
                      <a:lnTo>
                        <a:pt x="714644" y="69490"/>
                      </a:lnTo>
                      <a:lnTo>
                        <a:pt x="706841" y="73516"/>
                      </a:lnTo>
                      <a:lnTo>
                        <a:pt x="697564" y="78585"/>
                      </a:lnTo>
                      <a:lnTo>
                        <a:pt x="684305" y="85184"/>
                      </a:lnTo>
                      <a:lnTo>
                        <a:pt x="667143" y="92707"/>
                      </a:lnTo>
                      <a:lnTo>
                        <a:pt x="648877" y="99887"/>
                      </a:lnTo>
                      <a:lnTo>
                        <a:pt x="632311" y="105458"/>
                      </a:lnTo>
                      <a:lnTo>
                        <a:pt x="608814" y="112349"/>
                      </a:lnTo>
                      <a:lnTo>
                        <a:pt x="574504" y="122471"/>
                      </a:lnTo>
                      <a:lnTo>
                        <a:pt x="539303" y="132967"/>
                      </a:lnTo>
                      <a:lnTo>
                        <a:pt x="513134" y="140980"/>
                      </a:lnTo>
                      <a:lnTo>
                        <a:pt x="479254" y="151536"/>
                      </a:lnTo>
                      <a:lnTo>
                        <a:pt x="427154" y="167602"/>
                      </a:lnTo>
                      <a:lnTo>
                        <a:pt x="376051" y="183264"/>
                      </a:lnTo>
                      <a:lnTo>
                        <a:pt x="345164" y="192605"/>
                      </a:lnTo>
                      <a:lnTo>
                        <a:pt x="312725" y="202209"/>
                      </a:lnTo>
                      <a:lnTo>
                        <a:pt x="258758" y="218237"/>
                      </a:lnTo>
                      <a:lnTo>
                        <a:pt x="205199" y="234146"/>
                      </a:lnTo>
                      <a:lnTo>
                        <a:pt x="160422" y="246943"/>
                      </a:lnTo>
                      <a:lnTo>
                        <a:pt x="119815" y="253324"/>
                      </a:lnTo>
                      <a:lnTo>
                        <a:pt x="107890" y="252592"/>
                      </a:lnTo>
                      <a:lnTo>
                        <a:pt x="71073" y="239087"/>
                      </a:lnTo>
                      <a:lnTo>
                        <a:pt x="59059" y="246771"/>
                      </a:lnTo>
                      <a:lnTo>
                        <a:pt x="21530" y="260741"/>
                      </a:lnTo>
                      <a:lnTo>
                        <a:pt x="18139" y="269466"/>
                      </a:lnTo>
                      <a:lnTo>
                        <a:pt x="14761" y="278191"/>
                      </a:lnTo>
                      <a:lnTo>
                        <a:pt x="7992" y="285531"/>
                      </a:lnTo>
                      <a:lnTo>
                        <a:pt x="9122" y="289367"/>
                      </a:lnTo>
                      <a:lnTo>
                        <a:pt x="10253" y="293189"/>
                      </a:lnTo>
                      <a:lnTo>
                        <a:pt x="13301" y="293481"/>
                      </a:lnTo>
                      <a:lnTo>
                        <a:pt x="13491" y="298180"/>
                      </a:lnTo>
                      <a:lnTo>
                        <a:pt x="13682" y="302892"/>
                      </a:lnTo>
                      <a:lnTo>
                        <a:pt x="14634" y="306169"/>
                      </a:lnTo>
                      <a:lnTo>
                        <a:pt x="19219" y="309585"/>
                      </a:lnTo>
                      <a:lnTo>
                        <a:pt x="23778" y="313001"/>
                      </a:lnTo>
                      <a:lnTo>
                        <a:pt x="27601" y="321993"/>
                      </a:lnTo>
                      <a:lnTo>
                        <a:pt x="24832" y="328749"/>
                      </a:lnTo>
                      <a:lnTo>
                        <a:pt x="22064" y="335506"/>
                      </a:lnTo>
                      <a:lnTo>
                        <a:pt x="20565" y="336534"/>
                      </a:lnTo>
                      <a:lnTo>
                        <a:pt x="16196" y="337817"/>
                      </a:lnTo>
                      <a:lnTo>
                        <a:pt x="10685" y="340462"/>
                      </a:lnTo>
                      <a:lnTo>
                        <a:pt x="3764" y="348369"/>
                      </a:lnTo>
                      <a:lnTo>
                        <a:pt x="0" y="364379"/>
                      </a:lnTo>
                      <a:lnTo>
                        <a:pt x="3953" y="391335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" name="object 102">
                  <a:extLst>
                    <a:ext uri="{FF2B5EF4-FFF2-40B4-BE49-F238E27FC236}">
                      <a16:creationId xmlns:a16="http://schemas.microsoft.com/office/drawing/2014/main" id="{A3B877CB-F889-414B-AA12-175CD89DEDDA}"/>
                    </a:ext>
                  </a:extLst>
                </p:cNvPr>
                <p:cNvSpPr/>
                <p:nvPr/>
              </p:nvSpPr>
              <p:spPr>
                <a:xfrm>
                  <a:off x="5209045" y="4886869"/>
                  <a:ext cx="612775" cy="553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775" h="553720">
                      <a:moveTo>
                        <a:pt x="534535" y="397930"/>
                      </a:moveTo>
                      <a:lnTo>
                        <a:pt x="305193" y="397930"/>
                      </a:lnTo>
                      <a:lnTo>
                        <a:pt x="346364" y="434186"/>
                      </a:lnTo>
                      <a:lnTo>
                        <a:pt x="372243" y="460709"/>
                      </a:lnTo>
                      <a:lnTo>
                        <a:pt x="393769" y="490495"/>
                      </a:lnTo>
                      <a:lnTo>
                        <a:pt x="421881" y="536538"/>
                      </a:lnTo>
                      <a:lnTo>
                        <a:pt x="430648" y="548785"/>
                      </a:lnTo>
                      <a:lnTo>
                        <a:pt x="438867" y="553554"/>
                      </a:lnTo>
                      <a:lnTo>
                        <a:pt x="451306" y="551463"/>
                      </a:lnTo>
                      <a:lnTo>
                        <a:pt x="472732" y="543129"/>
                      </a:lnTo>
                      <a:lnTo>
                        <a:pt x="488010" y="529930"/>
                      </a:lnTo>
                      <a:lnTo>
                        <a:pt x="492515" y="519309"/>
                      </a:lnTo>
                      <a:lnTo>
                        <a:pt x="485719" y="505666"/>
                      </a:lnTo>
                      <a:lnTo>
                        <a:pt x="467093" y="483401"/>
                      </a:lnTo>
                      <a:lnTo>
                        <a:pt x="437870" y="439358"/>
                      </a:lnTo>
                      <a:lnTo>
                        <a:pt x="490006" y="432975"/>
                      </a:lnTo>
                      <a:lnTo>
                        <a:pt x="518442" y="423111"/>
                      </a:lnTo>
                      <a:lnTo>
                        <a:pt x="533128" y="402803"/>
                      </a:lnTo>
                      <a:lnTo>
                        <a:pt x="534535" y="397930"/>
                      </a:lnTo>
                      <a:close/>
                    </a:path>
                    <a:path w="612775" h="553720">
                      <a:moveTo>
                        <a:pt x="545321" y="357882"/>
                      </a:moveTo>
                      <a:lnTo>
                        <a:pt x="193573" y="357882"/>
                      </a:lnTo>
                      <a:lnTo>
                        <a:pt x="199669" y="359202"/>
                      </a:lnTo>
                      <a:lnTo>
                        <a:pt x="205460" y="366322"/>
                      </a:lnTo>
                      <a:lnTo>
                        <a:pt x="213690" y="381192"/>
                      </a:lnTo>
                      <a:lnTo>
                        <a:pt x="219406" y="398291"/>
                      </a:lnTo>
                      <a:lnTo>
                        <a:pt x="230843" y="405734"/>
                      </a:lnTo>
                      <a:lnTo>
                        <a:pt x="256579" y="405091"/>
                      </a:lnTo>
                      <a:lnTo>
                        <a:pt x="305193" y="397930"/>
                      </a:lnTo>
                      <a:lnTo>
                        <a:pt x="534535" y="397930"/>
                      </a:lnTo>
                      <a:lnTo>
                        <a:pt x="544017" y="365088"/>
                      </a:lnTo>
                      <a:lnTo>
                        <a:pt x="545321" y="357882"/>
                      </a:lnTo>
                      <a:close/>
                    </a:path>
                    <a:path w="612775" h="553720">
                      <a:moveTo>
                        <a:pt x="547533" y="345655"/>
                      </a:moveTo>
                      <a:lnTo>
                        <a:pt x="101899" y="345655"/>
                      </a:lnTo>
                      <a:lnTo>
                        <a:pt x="109697" y="346638"/>
                      </a:lnTo>
                      <a:lnTo>
                        <a:pt x="115927" y="349493"/>
                      </a:lnTo>
                      <a:lnTo>
                        <a:pt x="123824" y="355106"/>
                      </a:lnTo>
                      <a:lnTo>
                        <a:pt x="145181" y="363004"/>
                      </a:lnTo>
                      <a:lnTo>
                        <a:pt x="158613" y="366190"/>
                      </a:lnTo>
                      <a:lnTo>
                        <a:pt x="169802" y="365161"/>
                      </a:lnTo>
                      <a:lnTo>
                        <a:pt x="184429" y="360414"/>
                      </a:lnTo>
                      <a:lnTo>
                        <a:pt x="193573" y="357882"/>
                      </a:lnTo>
                      <a:lnTo>
                        <a:pt x="545321" y="357882"/>
                      </a:lnTo>
                      <a:lnTo>
                        <a:pt x="547533" y="345655"/>
                      </a:lnTo>
                      <a:close/>
                    </a:path>
                    <a:path w="612775" h="553720">
                      <a:moveTo>
                        <a:pt x="406141" y="0"/>
                      </a:moveTo>
                      <a:lnTo>
                        <a:pt x="338390" y="199"/>
                      </a:lnTo>
                      <a:lnTo>
                        <a:pt x="219011" y="14162"/>
                      </a:lnTo>
                      <a:lnTo>
                        <a:pt x="139679" y="28308"/>
                      </a:lnTo>
                      <a:lnTo>
                        <a:pt x="93565" y="47374"/>
                      </a:lnTo>
                      <a:lnTo>
                        <a:pt x="62965" y="84272"/>
                      </a:lnTo>
                      <a:lnTo>
                        <a:pt x="30175" y="151918"/>
                      </a:lnTo>
                      <a:lnTo>
                        <a:pt x="8841" y="174190"/>
                      </a:lnTo>
                      <a:lnTo>
                        <a:pt x="0" y="193738"/>
                      </a:lnTo>
                      <a:lnTo>
                        <a:pt x="2093" y="221475"/>
                      </a:lnTo>
                      <a:lnTo>
                        <a:pt x="13563" y="268314"/>
                      </a:lnTo>
                      <a:lnTo>
                        <a:pt x="14496" y="306870"/>
                      </a:lnTo>
                      <a:lnTo>
                        <a:pt x="22696" y="327779"/>
                      </a:lnTo>
                      <a:lnTo>
                        <a:pt x="45262" y="338291"/>
                      </a:lnTo>
                      <a:lnTo>
                        <a:pt x="89293" y="345657"/>
                      </a:lnTo>
                      <a:lnTo>
                        <a:pt x="547533" y="345655"/>
                      </a:lnTo>
                      <a:lnTo>
                        <a:pt x="548260" y="341638"/>
                      </a:lnTo>
                      <a:lnTo>
                        <a:pt x="548766" y="327604"/>
                      </a:lnTo>
                      <a:lnTo>
                        <a:pt x="544720" y="317389"/>
                      </a:lnTo>
                      <a:lnTo>
                        <a:pt x="535304" y="305398"/>
                      </a:lnTo>
                      <a:lnTo>
                        <a:pt x="590777" y="266893"/>
                      </a:lnTo>
                      <a:lnTo>
                        <a:pt x="612416" y="238485"/>
                      </a:lnTo>
                      <a:lnTo>
                        <a:pt x="603056" y="206157"/>
                      </a:lnTo>
                      <a:lnTo>
                        <a:pt x="565530" y="155894"/>
                      </a:lnTo>
                      <a:lnTo>
                        <a:pt x="561200" y="130596"/>
                      </a:lnTo>
                      <a:lnTo>
                        <a:pt x="556798" y="116436"/>
                      </a:lnTo>
                      <a:lnTo>
                        <a:pt x="549659" y="108261"/>
                      </a:lnTo>
                      <a:lnTo>
                        <a:pt x="537121" y="100915"/>
                      </a:lnTo>
                      <a:lnTo>
                        <a:pt x="513762" y="75953"/>
                      </a:lnTo>
                      <a:lnTo>
                        <a:pt x="500797" y="63050"/>
                      </a:lnTo>
                      <a:lnTo>
                        <a:pt x="493563" y="58081"/>
                      </a:lnTo>
                      <a:lnTo>
                        <a:pt x="487400" y="56922"/>
                      </a:lnTo>
                      <a:lnTo>
                        <a:pt x="447423" y="17571"/>
                      </a:lnTo>
                      <a:lnTo>
                        <a:pt x="406141" y="0"/>
                      </a:lnTo>
                      <a:close/>
                    </a:path>
                  </a:pathLst>
                </a:custGeom>
                <a:solidFill>
                  <a:srgbClr val="C3B0B9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" name="object 103">
                  <a:extLst>
                    <a:ext uri="{FF2B5EF4-FFF2-40B4-BE49-F238E27FC236}">
                      <a16:creationId xmlns:a16="http://schemas.microsoft.com/office/drawing/2014/main" id="{EA062A24-08FA-43FB-B45C-668E3E939E09}"/>
                    </a:ext>
                  </a:extLst>
                </p:cNvPr>
                <p:cNvSpPr/>
                <p:nvPr/>
              </p:nvSpPr>
              <p:spPr>
                <a:xfrm>
                  <a:off x="5209045" y="4886869"/>
                  <a:ext cx="612775" cy="553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775" h="553720">
                      <a:moveTo>
                        <a:pt x="487400" y="56922"/>
                      </a:moveTo>
                      <a:lnTo>
                        <a:pt x="447423" y="17571"/>
                      </a:lnTo>
                      <a:lnTo>
                        <a:pt x="406141" y="0"/>
                      </a:lnTo>
                      <a:lnTo>
                        <a:pt x="338390" y="199"/>
                      </a:lnTo>
                      <a:lnTo>
                        <a:pt x="219011" y="14162"/>
                      </a:lnTo>
                      <a:lnTo>
                        <a:pt x="139679" y="28308"/>
                      </a:lnTo>
                      <a:lnTo>
                        <a:pt x="93565" y="47374"/>
                      </a:lnTo>
                      <a:lnTo>
                        <a:pt x="62965" y="84272"/>
                      </a:lnTo>
                      <a:lnTo>
                        <a:pt x="30175" y="151918"/>
                      </a:lnTo>
                      <a:lnTo>
                        <a:pt x="8841" y="174190"/>
                      </a:lnTo>
                      <a:lnTo>
                        <a:pt x="0" y="193738"/>
                      </a:lnTo>
                      <a:lnTo>
                        <a:pt x="2093" y="221475"/>
                      </a:lnTo>
                      <a:lnTo>
                        <a:pt x="13563" y="268314"/>
                      </a:lnTo>
                      <a:lnTo>
                        <a:pt x="14496" y="306870"/>
                      </a:lnTo>
                      <a:lnTo>
                        <a:pt x="22696" y="327779"/>
                      </a:lnTo>
                      <a:lnTo>
                        <a:pt x="45262" y="338291"/>
                      </a:lnTo>
                      <a:lnTo>
                        <a:pt x="89293" y="345657"/>
                      </a:lnTo>
                      <a:lnTo>
                        <a:pt x="101899" y="345655"/>
                      </a:lnTo>
                      <a:lnTo>
                        <a:pt x="109697" y="346638"/>
                      </a:lnTo>
                      <a:lnTo>
                        <a:pt x="115927" y="349493"/>
                      </a:lnTo>
                      <a:lnTo>
                        <a:pt x="123824" y="355106"/>
                      </a:lnTo>
                      <a:lnTo>
                        <a:pt x="145181" y="363004"/>
                      </a:lnTo>
                      <a:lnTo>
                        <a:pt x="158613" y="366190"/>
                      </a:lnTo>
                      <a:lnTo>
                        <a:pt x="169802" y="365161"/>
                      </a:lnTo>
                      <a:lnTo>
                        <a:pt x="184429" y="360414"/>
                      </a:lnTo>
                      <a:lnTo>
                        <a:pt x="193573" y="357882"/>
                      </a:lnTo>
                      <a:lnTo>
                        <a:pt x="199669" y="359202"/>
                      </a:lnTo>
                      <a:lnTo>
                        <a:pt x="205460" y="366322"/>
                      </a:lnTo>
                      <a:lnTo>
                        <a:pt x="213690" y="381192"/>
                      </a:lnTo>
                      <a:lnTo>
                        <a:pt x="219406" y="398291"/>
                      </a:lnTo>
                      <a:lnTo>
                        <a:pt x="230843" y="405734"/>
                      </a:lnTo>
                      <a:lnTo>
                        <a:pt x="256579" y="405091"/>
                      </a:lnTo>
                      <a:lnTo>
                        <a:pt x="305193" y="397930"/>
                      </a:lnTo>
                      <a:lnTo>
                        <a:pt x="346364" y="434186"/>
                      </a:lnTo>
                      <a:lnTo>
                        <a:pt x="372243" y="460709"/>
                      </a:lnTo>
                      <a:lnTo>
                        <a:pt x="393769" y="490495"/>
                      </a:lnTo>
                      <a:lnTo>
                        <a:pt x="421881" y="536538"/>
                      </a:lnTo>
                      <a:lnTo>
                        <a:pt x="430648" y="548785"/>
                      </a:lnTo>
                      <a:lnTo>
                        <a:pt x="438867" y="553554"/>
                      </a:lnTo>
                      <a:lnTo>
                        <a:pt x="451306" y="551463"/>
                      </a:lnTo>
                      <a:lnTo>
                        <a:pt x="472732" y="543129"/>
                      </a:lnTo>
                      <a:lnTo>
                        <a:pt x="488010" y="529930"/>
                      </a:lnTo>
                      <a:lnTo>
                        <a:pt x="492515" y="519309"/>
                      </a:lnTo>
                      <a:lnTo>
                        <a:pt x="485719" y="505666"/>
                      </a:lnTo>
                      <a:lnTo>
                        <a:pt x="467093" y="483401"/>
                      </a:lnTo>
                      <a:lnTo>
                        <a:pt x="437870" y="439358"/>
                      </a:lnTo>
                      <a:lnTo>
                        <a:pt x="490006" y="432975"/>
                      </a:lnTo>
                      <a:lnTo>
                        <a:pt x="533128" y="402803"/>
                      </a:lnTo>
                      <a:lnTo>
                        <a:pt x="544017" y="365088"/>
                      </a:lnTo>
                      <a:lnTo>
                        <a:pt x="548766" y="327604"/>
                      </a:lnTo>
                      <a:lnTo>
                        <a:pt x="544720" y="317389"/>
                      </a:lnTo>
                      <a:lnTo>
                        <a:pt x="535304" y="305398"/>
                      </a:lnTo>
                      <a:lnTo>
                        <a:pt x="590777" y="266893"/>
                      </a:lnTo>
                      <a:lnTo>
                        <a:pt x="612416" y="238485"/>
                      </a:lnTo>
                      <a:lnTo>
                        <a:pt x="603056" y="206157"/>
                      </a:lnTo>
                      <a:lnTo>
                        <a:pt x="565530" y="155894"/>
                      </a:lnTo>
                      <a:lnTo>
                        <a:pt x="561200" y="130596"/>
                      </a:lnTo>
                      <a:lnTo>
                        <a:pt x="556798" y="116436"/>
                      </a:lnTo>
                      <a:lnTo>
                        <a:pt x="549659" y="108261"/>
                      </a:lnTo>
                      <a:lnTo>
                        <a:pt x="537121" y="100915"/>
                      </a:lnTo>
                      <a:lnTo>
                        <a:pt x="513762" y="75953"/>
                      </a:lnTo>
                      <a:lnTo>
                        <a:pt x="500797" y="63050"/>
                      </a:lnTo>
                      <a:lnTo>
                        <a:pt x="493563" y="58081"/>
                      </a:lnTo>
                      <a:lnTo>
                        <a:pt x="487400" y="56922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object 104">
                  <a:extLst>
                    <a:ext uri="{FF2B5EF4-FFF2-40B4-BE49-F238E27FC236}">
                      <a16:creationId xmlns:a16="http://schemas.microsoft.com/office/drawing/2014/main" id="{07CD65D9-0C68-4030-9769-91BEDF463260}"/>
                    </a:ext>
                  </a:extLst>
                </p:cNvPr>
                <p:cNvSpPr/>
                <p:nvPr/>
              </p:nvSpPr>
              <p:spPr>
                <a:xfrm>
                  <a:off x="5517916" y="5268347"/>
                  <a:ext cx="172618" cy="159789"/>
                </a:xfrm>
                <a:prstGeom prst="rect">
                  <a:avLst/>
                </a:prstGeom>
                <a:blipFill>
                  <a:blip r:embed="rId1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object 105">
                  <a:extLst>
                    <a:ext uri="{FF2B5EF4-FFF2-40B4-BE49-F238E27FC236}">
                      <a16:creationId xmlns:a16="http://schemas.microsoft.com/office/drawing/2014/main" id="{451C347E-AF2B-4A37-8C09-6F2CD00357C0}"/>
                    </a:ext>
                  </a:extLst>
                </p:cNvPr>
                <p:cNvSpPr/>
                <p:nvPr/>
              </p:nvSpPr>
              <p:spPr>
                <a:xfrm>
                  <a:off x="5220824" y="4899235"/>
                  <a:ext cx="573697" cy="419988"/>
                </a:xfrm>
                <a:prstGeom prst="rect">
                  <a:avLst/>
                </a:prstGeom>
                <a:blipFill>
                  <a:blip r:embed="rId1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object 106">
                  <a:extLst>
                    <a:ext uri="{FF2B5EF4-FFF2-40B4-BE49-F238E27FC236}">
                      <a16:creationId xmlns:a16="http://schemas.microsoft.com/office/drawing/2014/main" id="{53BBE87B-5CC0-4E81-88FD-FE08BA487331}"/>
                    </a:ext>
                  </a:extLst>
                </p:cNvPr>
                <p:cNvSpPr/>
                <p:nvPr/>
              </p:nvSpPr>
              <p:spPr>
                <a:xfrm>
                  <a:off x="5221402" y="4895561"/>
                  <a:ext cx="575271" cy="431453"/>
                </a:xfrm>
                <a:prstGeom prst="rect">
                  <a:avLst/>
                </a:prstGeom>
                <a:blipFill>
                  <a:blip r:embed="rId1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object 110">
                  <a:extLst>
                    <a:ext uri="{FF2B5EF4-FFF2-40B4-BE49-F238E27FC236}">
                      <a16:creationId xmlns:a16="http://schemas.microsoft.com/office/drawing/2014/main" id="{47CC7E27-D04D-44F3-9D39-246522ABD4DA}"/>
                    </a:ext>
                  </a:extLst>
                </p:cNvPr>
                <p:cNvSpPr/>
                <p:nvPr/>
              </p:nvSpPr>
              <p:spPr>
                <a:xfrm>
                  <a:off x="4592162" y="4123506"/>
                  <a:ext cx="41973" cy="84391"/>
                </a:xfrm>
                <a:prstGeom prst="rect">
                  <a:avLst/>
                </a:prstGeom>
                <a:blipFill>
                  <a:blip r:embed="rId1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" name="object 111">
                  <a:extLst>
                    <a:ext uri="{FF2B5EF4-FFF2-40B4-BE49-F238E27FC236}">
                      <a16:creationId xmlns:a16="http://schemas.microsoft.com/office/drawing/2014/main" id="{B0101824-DFD6-4F63-A229-8F6419ED49F3}"/>
                    </a:ext>
                  </a:extLst>
                </p:cNvPr>
                <p:cNvSpPr/>
                <p:nvPr/>
              </p:nvSpPr>
              <p:spPr>
                <a:xfrm>
                  <a:off x="4664704" y="4123506"/>
                  <a:ext cx="41986" cy="84391"/>
                </a:xfrm>
                <a:prstGeom prst="rect">
                  <a:avLst/>
                </a:prstGeom>
                <a:blipFill>
                  <a:blip r:embed="rId16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" name="object 112">
                  <a:extLst>
                    <a:ext uri="{FF2B5EF4-FFF2-40B4-BE49-F238E27FC236}">
                      <a16:creationId xmlns:a16="http://schemas.microsoft.com/office/drawing/2014/main" id="{E52ECC8B-CDA8-4311-BC55-9E60CFC64DC3}"/>
                    </a:ext>
                  </a:extLst>
                </p:cNvPr>
                <p:cNvSpPr/>
                <p:nvPr/>
              </p:nvSpPr>
              <p:spPr>
                <a:xfrm>
                  <a:off x="4666021" y="4122953"/>
                  <a:ext cx="39370" cy="85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9" h="85090">
                      <a:moveTo>
                        <a:pt x="33845" y="1320"/>
                      </a:moveTo>
                      <a:lnTo>
                        <a:pt x="27685" y="0"/>
                      </a:lnTo>
                      <a:lnTo>
                        <a:pt x="27025" y="8102"/>
                      </a:lnTo>
                      <a:lnTo>
                        <a:pt x="26377" y="16217"/>
                      </a:lnTo>
                      <a:lnTo>
                        <a:pt x="20573" y="15087"/>
                      </a:lnTo>
                      <a:lnTo>
                        <a:pt x="19672" y="15087"/>
                      </a:lnTo>
                      <a:lnTo>
                        <a:pt x="18783" y="15087"/>
                      </a:lnTo>
                      <a:lnTo>
                        <a:pt x="13030" y="15608"/>
                      </a:lnTo>
                      <a:lnTo>
                        <a:pt x="12318" y="8102"/>
                      </a:lnTo>
                      <a:lnTo>
                        <a:pt x="11607" y="609"/>
                      </a:lnTo>
                      <a:lnTo>
                        <a:pt x="5499" y="1320"/>
                      </a:lnTo>
                      <a:lnTo>
                        <a:pt x="0" y="1498"/>
                      </a:lnTo>
                      <a:lnTo>
                        <a:pt x="2057" y="5638"/>
                      </a:lnTo>
                      <a:lnTo>
                        <a:pt x="4559" y="10693"/>
                      </a:lnTo>
                      <a:lnTo>
                        <a:pt x="6832" y="15290"/>
                      </a:lnTo>
                      <a:lnTo>
                        <a:pt x="9385" y="20472"/>
                      </a:lnTo>
                      <a:lnTo>
                        <a:pt x="13741" y="24879"/>
                      </a:lnTo>
                      <a:lnTo>
                        <a:pt x="13741" y="30645"/>
                      </a:lnTo>
                      <a:lnTo>
                        <a:pt x="18287" y="79070"/>
                      </a:lnTo>
                      <a:lnTo>
                        <a:pt x="18287" y="84848"/>
                      </a:lnTo>
                      <a:lnTo>
                        <a:pt x="18910" y="85026"/>
                      </a:lnTo>
                      <a:lnTo>
                        <a:pt x="19672" y="85026"/>
                      </a:lnTo>
                      <a:lnTo>
                        <a:pt x="20434" y="85026"/>
                      </a:lnTo>
                      <a:lnTo>
                        <a:pt x="21056" y="84848"/>
                      </a:lnTo>
                      <a:lnTo>
                        <a:pt x="21056" y="79070"/>
                      </a:lnTo>
                      <a:lnTo>
                        <a:pt x="25603" y="30645"/>
                      </a:lnTo>
                      <a:lnTo>
                        <a:pt x="25603" y="24879"/>
                      </a:lnTo>
                      <a:lnTo>
                        <a:pt x="29959" y="20472"/>
                      </a:lnTo>
                      <a:lnTo>
                        <a:pt x="32511" y="15290"/>
                      </a:lnTo>
                      <a:lnTo>
                        <a:pt x="34785" y="10693"/>
                      </a:lnTo>
                      <a:lnTo>
                        <a:pt x="37287" y="5638"/>
                      </a:lnTo>
                      <a:lnTo>
                        <a:pt x="39357" y="1498"/>
                      </a:lnTo>
                      <a:lnTo>
                        <a:pt x="33845" y="1320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" name="object 113">
                  <a:extLst>
                    <a:ext uri="{FF2B5EF4-FFF2-40B4-BE49-F238E27FC236}">
                      <a16:creationId xmlns:a16="http://schemas.microsoft.com/office/drawing/2014/main" id="{EA01BA36-8CE3-4D66-84FD-6E92C5B22B46}"/>
                    </a:ext>
                  </a:extLst>
                </p:cNvPr>
                <p:cNvSpPr/>
                <p:nvPr/>
              </p:nvSpPr>
              <p:spPr>
                <a:xfrm>
                  <a:off x="4830871" y="4253769"/>
                  <a:ext cx="85026" cy="38544"/>
                </a:xfrm>
                <a:prstGeom prst="rect">
                  <a:avLst/>
                </a:prstGeom>
                <a:blipFill>
                  <a:blip r:embed="rId1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" name="object 114">
                  <a:extLst>
                    <a:ext uri="{FF2B5EF4-FFF2-40B4-BE49-F238E27FC236}">
                      <a16:creationId xmlns:a16="http://schemas.microsoft.com/office/drawing/2014/main" id="{325B3620-BAAA-4FB6-94AE-64317D14247C}"/>
                    </a:ext>
                  </a:extLst>
                </p:cNvPr>
                <p:cNvSpPr/>
                <p:nvPr/>
              </p:nvSpPr>
              <p:spPr>
                <a:xfrm>
                  <a:off x="4830814" y="4251642"/>
                  <a:ext cx="85090" cy="39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9" h="39370">
                      <a:moveTo>
                        <a:pt x="83705" y="33845"/>
                      </a:moveTo>
                      <a:lnTo>
                        <a:pt x="85039" y="27685"/>
                      </a:lnTo>
                      <a:lnTo>
                        <a:pt x="76923" y="27025"/>
                      </a:lnTo>
                      <a:lnTo>
                        <a:pt x="68808" y="26377"/>
                      </a:lnTo>
                      <a:lnTo>
                        <a:pt x="69938" y="20573"/>
                      </a:lnTo>
                      <a:lnTo>
                        <a:pt x="69938" y="19672"/>
                      </a:lnTo>
                      <a:lnTo>
                        <a:pt x="69938" y="18783"/>
                      </a:lnTo>
                      <a:lnTo>
                        <a:pt x="69418" y="13030"/>
                      </a:lnTo>
                      <a:lnTo>
                        <a:pt x="76923" y="12318"/>
                      </a:lnTo>
                      <a:lnTo>
                        <a:pt x="84429" y="11607"/>
                      </a:lnTo>
                      <a:lnTo>
                        <a:pt x="83705" y="5511"/>
                      </a:lnTo>
                      <a:lnTo>
                        <a:pt x="83515" y="0"/>
                      </a:lnTo>
                      <a:lnTo>
                        <a:pt x="79387" y="2057"/>
                      </a:lnTo>
                      <a:lnTo>
                        <a:pt x="74333" y="4546"/>
                      </a:lnTo>
                      <a:lnTo>
                        <a:pt x="69723" y="6832"/>
                      </a:lnTo>
                      <a:lnTo>
                        <a:pt x="64554" y="9385"/>
                      </a:lnTo>
                      <a:lnTo>
                        <a:pt x="60147" y="13741"/>
                      </a:lnTo>
                      <a:lnTo>
                        <a:pt x="54368" y="13741"/>
                      </a:lnTo>
                      <a:lnTo>
                        <a:pt x="5956" y="18287"/>
                      </a:lnTo>
                      <a:lnTo>
                        <a:pt x="177" y="18287"/>
                      </a:lnTo>
                      <a:lnTo>
                        <a:pt x="0" y="18910"/>
                      </a:lnTo>
                      <a:lnTo>
                        <a:pt x="0" y="19672"/>
                      </a:lnTo>
                      <a:lnTo>
                        <a:pt x="0" y="20434"/>
                      </a:lnTo>
                      <a:lnTo>
                        <a:pt x="177" y="21056"/>
                      </a:lnTo>
                      <a:lnTo>
                        <a:pt x="5956" y="21056"/>
                      </a:lnTo>
                      <a:lnTo>
                        <a:pt x="54368" y="25603"/>
                      </a:lnTo>
                      <a:lnTo>
                        <a:pt x="60147" y="25603"/>
                      </a:lnTo>
                      <a:lnTo>
                        <a:pt x="64554" y="29959"/>
                      </a:lnTo>
                      <a:lnTo>
                        <a:pt x="69723" y="32524"/>
                      </a:lnTo>
                      <a:lnTo>
                        <a:pt x="74333" y="34797"/>
                      </a:lnTo>
                      <a:lnTo>
                        <a:pt x="79387" y="37287"/>
                      </a:lnTo>
                      <a:lnTo>
                        <a:pt x="83515" y="39344"/>
                      </a:lnTo>
                      <a:lnTo>
                        <a:pt x="83705" y="33845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" name="object 115">
                  <a:extLst>
                    <a:ext uri="{FF2B5EF4-FFF2-40B4-BE49-F238E27FC236}">
                      <a16:creationId xmlns:a16="http://schemas.microsoft.com/office/drawing/2014/main" id="{9EF70D45-7AA8-4D41-B946-7D4C37206A42}"/>
                    </a:ext>
                  </a:extLst>
                </p:cNvPr>
                <p:cNvSpPr/>
                <p:nvPr/>
              </p:nvSpPr>
              <p:spPr>
                <a:xfrm>
                  <a:off x="4793482" y="4135456"/>
                  <a:ext cx="60782" cy="80619"/>
                </a:xfrm>
                <a:prstGeom prst="rect">
                  <a:avLst/>
                </a:prstGeom>
                <a:blipFill>
                  <a:blip r:embed="rId18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object 116">
                  <a:extLst>
                    <a:ext uri="{FF2B5EF4-FFF2-40B4-BE49-F238E27FC236}">
                      <a16:creationId xmlns:a16="http://schemas.microsoft.com/office/drawing/2014/main" id="{0D314EA6-6777-41D6-A20E-3D69E9B6BAB9}"/>
                    </a:ext>
                  </a:extLst>
                </p:cNvPr>
                <p:cNvSpPr/>
                <p:nvPr/>
              </p:nvSpPr>
              <p:spPr>
                <a:xfrm>
                  <a:off x="4793209" y="4133545"/>
                  <a:ext cx="60325" cy="83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5" h="83184">
                      <a:moveTo>
                        <a:pt x="55244" y="16763"/>
                      </a:moveTo>
                      <a:lnTo>
                        <a:pt x="50571" y="12534"/>
                      </a:lnTo>
                      <a:lnTo>
                        <a:pt x="45948" y="19240"/>
                      </a:lnTo>
                      <a:lnTo>
                        <a:pt x="41325" y="25946"/>
                      </a:lnTo>
                      <a:lnTo>
                        <a:pt x="36868" y="22047"/>
                      </a:lnTo>
                      <a:lnTo>
                        <a:pt x="36093" y="21602"/>
                      </a:lnTo>
                      <a:lnTo>
                        <a:pt x="35318" y="21158"/>
                      </a:lnTo>
                      <a:lnTo>
                        <a:pt x="30060" y="18732"/>
                      </a:lnTo>
                      <a:lnTo>
                        <a:pt x="33210" y="11874"/>
                      </a:lnTo>
                      <a:lnTo>
                        <a:pt x="36347" y="5029"/>
                      </a:lnTo>
                      <a:lnTo>
                        <a:pt x="30695" y="2603"/>
                      </a:lnTo>
                      <a:lnTo>
                        <a:pt x="25831" y="0"/>
                      </a:lnTo>
                      <a:lnTo>
                        <a:pt x="25552" y="4610"/>
                      </a:lnTo>
                      <a:lnTo>
                        <a:pt x="25196" y="10236"/>
                      </a:lnTo>
                      <a:lnTo>
                        <a:pt x="24853" y="15366"/>
                      </a:lnTo>
                      <a:lnTo>
                        <a:pt x="24485" y="21132"/>
                      </a:lnTo>
                      <a:lnTo>
                        <a:pt x="26060" y="27114"/>
                      </a:lnTo>
                      <a:lnTo>
                        <a:pt x="23164" y="32118"/>
                      </a:lnTo>
                      <a:lnTo>
                        <a:pt x="2882" y="76326"/>
                      </a:lnTo>
                      <a:lnTo>
                        <a:pt x="0" y="81318"/>
                      </a:lnTo>
                      <a:lnTo>
                        <a:pt x="457" y="81787"/>
                      </a:lnTo>
                      <a:lnTo>
                        <a:pt x="1117" y="82168"/>
                      </a:lnTo>
                      <a:lnTo>
                        <a:pt x="1777" y="82549"/>
                      </a:lnTo>
                      <a:lnTo>
                        <a:pt x="2400" y="82715"/>
                      </a:lnTo>
                      <a:lnTo>
                        <a:pt x="5295" y="77711"/>
                      </a:lnTo>
                      <a:lnTo>
                        <a:pt x="33439" y="38049"/>
                      </a:lnTo>
                      <a:lnTo>
                        <a:pt x="36321" y="33045"/>
                      </a:lnTo>
                      <a:lnTo>
                        <a:pt x="42303" y="31407"/>
                      </a:lnTo>
                      <a:lnTo>
                        <a:pt x="47104" y="28206"/>
                      </a:lnTo>
                      <a:lnTo>
                        <a:pt x="51384" y="25361"/>
                      </a:lnTo>
                      <a:lnTo>
                        <a:pt x="56070" y="22224"/>
                      </a:lnTo>
                      <a:lnTo>
                        <a:pt x="59918" y="19672"/>
                      </a:lnTo>
                      <a:lnTo>
                        <a:pt x="55244" y="16763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object 117">
                  <a:extLst>
                    <a:ext uri="{FF2B5EF4-FFF2-40B4-BE49-F238E27FC236}">
                      <a16:creationId xmlns:a16="http://schemas.microsoft.com/office/drawing/2014/main" id="{6CD125EE-C9CF-4E24-B3D1-42E3EC3C4DE9}"/>
                    </a:ext>
                  </a:extLst>
                </p:cNvPr>
                <p:cNvSpPr/>
                <p:nvPr/>
              </p:nvSpPr>
              <p:spPr>
                <a:xfrm>
                  <a:off x="4593489" y="4122953"/>
                  <a:ext cx="39370" cy="85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9" h="85090">
                      <a:moveTo>
                        <a:pt x="33845" y="1320"/>
                      </a:moveTo>
                      <a:lnTo>
                        <a:pt x="27685" y="0"/>
                      </a:lnTo>
                      <a:lnTo>
                        <a:pt x="27025" y="8102"/>
                      </a:lnTo>
                      <a:lnTo>
                        <a:pt x="26365" y="16217"/>
                      </a:lnTo>
                      <a:lnTo>
                        <a:pt x="20561" y="15087"/>
                      </a:lnTo>
                      <a:lnTo>
                        <a:pt x="19672" y="15087"/>
                      </a:lnTo>
                      <a:lnTo>
                        <a:pt x="18770" y="15087"/>
                      </a:lnTo>
                      <a:lnTo>
                        <a:pt x="13030" y="15608"/>
                      </a:lnTo>
                      <a:lnTo>
                        <a:pt x="12318" y="8102"/>
                      </a:lnTo>
                      <a:lnTo>
                        <a:pt x="11595" y="609"/>
                      </a:lnTo>
                      <a:lnTo>
                        <a:pt x="5499" y="1320"/>
                      </a:lnTo>
                      <a:lnTo>
                        <a:pt x="0" y="1498"/>
                      </a:lnTo>
                      <a:lnTo>
                        <a:pt x="2057" y="5638"/>
                      </a:lnTo>
                      <a:lnTo>
                        <a:pt x="4559" y="10693"/>
                      </a:lnTo>
                      <a:lnTo>
                        <a:pt x="6819" y="15290"/>
                      </a:lnTo>
                      <a:lnTo>
                        <a:pt x="9372" y="20472"/>
                      </a:lnTo>
                      <a:lnTo>
                        <a:pt x="13741" y="24879"/>
                      </a:lnTo>
                      <a:lnTo>
                        <a:pt x="13741" y="30645"/>
                      </a:lnTo>
                      <a:lnTo>
                        <a:pt x="18287" y="79070"/>
                      </a:lnTo>
                      <a:lnTo>
                        <a:pt x="18287" y="84848"/>
                      </a:lnTo>
                      <a:lnTo>
                        <a:pt x="18897" y="85026"/>
                      </a:lnTo>
                      <a:lnTo>
                        <a:pt x="19672" y="85026"/>
                      </a:lnTo>
                      <a:lnTo>
                        <a:pt x="20434" y="85026"/>
                      </a:lnTo>
                      <a:lnTo>
                        <a:pt x="21056" y="84848"/>
                      </a:lnTo>
                      <a:lnTo>
                        <a:pt x="21056" y="79070"/>
                      </a:lnTo>
                      <a:lnTo>
                        <a:pt x="25603" y="30645"/>
                      </a:lnTo>
                      <a:lnTo>
                        <a:pt x="25603" y="24879"/>
                      </a:lnTo>
                      <a:lnTo>
                        <a:pt x="29959" y="20472"/>
                      </a:lnTo>
                      <a:lnTo>
                        <a:pt x="32511" y="15290"/>
                      </a:lnTo>
                      <a:lnTo>
                        <a:pt x="34785" y="10693"/>
                      </a:lnTo>
                      <a:lnTo>
                        <a:pt x="37287" y="5638"/>
                      </a:lnTo>
                      <a:lnTo>
                        <a:pt x="39344" y="1498"/>
                      </a:lnTo>
                      <a:lnTo>
                        <a:pt x="33845" y="1320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object 118">
                  <a:extLst>
                    <a:ext uri="{FF2B5EF4-FFF2-40B4-BE49-F238E27FC236}">
                      <a16:creationId xmlns:a16="http://schemas.microsoft.com/office/drawing/2014/main" id="{003A7555-3E32-4578-BF8E-EEE244336E46}"/>
                    </a:ext>
                  </a:extLst>
                </p:cNvPr>
                <p:cNvSpPr/>
                <p:nvPr/>
              </p:nvSpPr>
              <p:spPr>
                <a:xfrm>
                  <a:off x="4736650" y="4123506"/>
                  <a:ext cx="41973" cy="84391"/>
                </a:xfrm>
                <a:prstGeom prst="rect">
                  <a:avLst/>
                </a:prstGeom>
                <a:blipFill>
                  <a:blip r:embed="rId19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object 119">
                  <a:extLst>
                    <a:ext uri="{FF2B5EF4-FFF2-40B4-BE49-F238E27FC236}">
                      <a16:creationId xmlns:a16="http://schemas.microsoft.com/office/drawing/2014/main" id="{E0E77DAD-9F97-492F-AAD0-F1BE31D0303E}"/>
                    </a:ext>
                  </a:extLst>
                </p:cNvPr>
                <p:cNvSpPr/>
                <p:nvPr/>
              </p:nvSpPr>
              <p:spPr>
                <a:xfrm>
                  <a:off x="4737966" y="4122953"/>
                  <a:ext cx="39370" cy="85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9" h="85090">
                      <a:moveTo>
                        <a:pt x="33845" y="1320"/>
                      </a:moveTo>
                      <a:lnTo>
                        <a:pt x="27685" y="0"/>
                      </a:lnTo>
                      <a:lnTo>
                        <a:pt x="27025" y="8102"/>
                      </a:lnTo>
                      <a:lnTo>
                        <a:pt x="26377" y="16217"/>
                      </a:lnTo>
                      <a:lnTo>
                        <a:pt x="20573" y="15087"/>
                      </a:lnTo>
                      <a:lnTo>
                        <a:pt x="19659" y="15087"/>
                      </a:lnTo>
                      <a:lnTo>
                        <a:pt x="18783" y="15087"/>
                      </a:lnTo>
                      <a:lnTo>
                        <a:pt x="13030" y="15608"/>
                      </a:lnTo>
                      <a:lnTo>
                        <a:pt x="12318" y="8102"/>
                      </a:lnTo>
                      <a:lnTo>
                        <a:pt x="11607" y="609"/>
                      </a:lnTo>
                      <a:lnTo>
                        <a:pt x="5499" y="1320"/>
                      </a:lnTo>
                      <a:lnTo>
                        <a:pt x="0" y="1498"/>
                      </a:lnTo>
                      <a:lnTo>
                        <a:pt x="2057" y="5638"/>
                      </a:lnTo>
                      <a:lnTo>
                        <a:pt x="4546" y="10693"/>
                      </a:lnTo>
                      <a:lnTo>
                        <a:pt x="6832" y="15290"/>
                      </a:lnTo>
                      <a:lnTo>
                        <a:pt x="9385" y="20472"/>
                      </a:lnTo>
                      <a:lnTo>
                        <a:pt x="13741" y="24879"/>
                      </a:lnTo>
                      <a:lnTo>
                        <a:pt x="13741" y="30645"/>
                      </a:lnTo>
                      <a:lnTo>
                        <a:pt x="18287" y="79070"/>
                      </a:lnTo>
                      <a:lnTo>
                        <a:pt x="18287" y="84848"/>
                      </a:lnTo>
                      <a:lnTo>
                        <a:pt x="18910" y="85026"/>
                      </a:lnTo>
                      <a:lnTo>
                        <a:pt x="19659" y="85026"/>
                      </a:lnTo>
                      <a:lnTo>
                        <a:pt x="20434" y="85026"/>
                      </a:lnTo>
                      <a:lnTo>
                        <a:pt x="21056" y="84848"/>
                      </a:lnTo>
                      <a:lnTo>
                        <a:pt x="21056" y="79070"/>
                      </a:lnTo>
                      <a:lnTo>
                        <a:pt x="25603" y="30645"/>
                      </a:lnTo>
                      <a:lnTo>
                        <a:pt x="25603" y="24879"/>
                      </a:lnTo>
                      <a:lnTo>
                        <a:pt x="29959" y="20472"/>
                      </a:lnTo>
                      <a:lnTo>
                        <a:pt x="32524" y="15290"/>
                      </a:lnTo>
                      <a:lnTo>
                        <a:pt x="34785" y="10693"/>
                      </a:lnTo>
                      <a:lnTo>
                        <a:pt x="37287" y="5638"/>
                      </a:lnTo>
                      <a:lnTo>
                        <a:pt x="39344" y="1498"/>
                      </a:lnTo>
                      <a:lnTo>
                        <a:pt x="33845" y="1320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object 120">
                  <a:extLst>
                    <a:ext uri="{FF2B5EF4-FFF2-40B4-BE49-F238E27FC236}">
                      <a16:creationId xmlns:a16="http://schemas.microsoft.com/office/drawing/2014/main" id="{BC42EF07-08DB-4D6D-A3B2-FB0845DDE03D}"/>
                    </a:ext>
                  </a:extLst>
                </p:cNvPr>
                <p:cNvSpPr/>
                <p:nvPr/>
              </p:nvSpPr>
              <p:spPr>
                <a:xfrm>
                  <a:off x="4818755" y="4185469"/>
                  <a:ext cx="83299" cy="56857"/>
                </a:xfrm>
                <a:prstGeom prst="rect">
                  <a:avLst/>
                </a:prstGeom>
                <a:blipFill>
                  <a:blip r:embed="rId20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" name="object 121">
                  <a:extLst>
                    <a:ext uri="{FF2B5EF4-FFF2-40B4-BE49-F238E27FC236}">
                      <a16:creationId xmlns:a16="http://schemas.microsoft.com/office/drawing/2014/main" id="{2607D4E3-CE73-4D22-8BBB-DF84A5A66A5D}"/>
                    </a:ext>
                  </a:extLst>
                </p:cNvPr>
                <p:cNvSpPr/>
                <p:nvPr/>
              </p:nvSpPr>
              <p:spPr>
                <a:xfrm>
                  <a:off x="4818685" y="4182757"/>
                  <a:ext cx="83185" cy="6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85" h="60325">
                      <a:moveTo>
                        <a:pt x="80111" y="29222"/>
                      </a:moveTo>
                      <a:lnTo>
                        <a:pt x="78181" y="23215"/>
                      </a:lnTo>
                      <a:lnTo>
                        <a:pt x="70827" y="26720"/>
                      </a:lnTo>
                      <a:lnTo>
                        <a:pt x="63474" y="30200"/>
                      </a:lnTo>
                      <a:lnTo>
                        <a:pt x="61544" y="24612"/>
                      </a:lnTo>
                      <a:lnTo>
                        <a:pt x="61099" y="23825"/>
                      </a:lnTo>
                      <a:lnTo>
                        <a:pt x="60655" y="23063"/>
                      </a:lnTo>
                      <a:lnTo>
                        <a:pt x="57327" y="18338"/>
                      </a:lnTo>
                      <a:lnTo>
                        <a:pt x="63474" y="13969"/>
                      </a:lnTo>
                      <a:lnTo>
                        <a:pt x="69608" y="9613"/>
                      </a:lnTo>
                      <a:lnTo>
                        <a:pt x="65938" y="4673"/>
                      </a:lnTo>
                      <a:lnTo>
                        <a:pt x="63030" y="0"/>
                      </a:lnTo>
                      <a:lnTo>
                        <a:pt x="60477" y="3848"/>
                      </a:lnTo>
                      <a:lnTo>
                        <a:pt x="57353" y="8547"/>
                      </a:lnTo>
                      <a:lnTo>
                        <a:pt x="54495" y="12801"/>
                      </a:lnTo>
                      <a:lnTo>
                        <a:pt x="51295" y="17614"/>
                      </a:lnTo>
                      <a:lnTo>
                        <a:pt x="49656" y="23596"/>
                      </a:lnTo>
                      <a:lnTo>
                        <a:pt x="44653" y="26479"/>
                      </a:lnTo>
                      <a:lnTo>
                        <a:pt x="4991" y="54622"/>
                      </a:lnTo>
                      <a:lnTo>
                        <a:pt x="0" y="57505"/>
                      </a:lnTo>
                      <a:lnTo>
                        <a:pt x="152" y="58140"/>
                      </a:lnTo>
                      <a:lnTo>
                        <a:pt x="533" y="58800"/>
                      </a:lnTo>
                      <a:lnTo>
                        <a:pt x="914" y="59461"/>
                      </a:lnTo>
                      <a:lnTo>
                        <a:pt x="1384" y="59905"/>
                      </a:lnTo>
                      <a:lnTo>
                        <a:pt x="6375" y="57022"/>
                      </a:lnTo>
                      <a:lnTo>
                        <a:pt x="50584" y="36753"/>
                      </a:lnTo>
                      <a:lnTo>
                        <a:pt x="55587" y="33870"/>
                      </a:lnTo>
                      <a:lnTo>
                        <a:pt x="61582" y="35432"/>
                      </a:lnTo>
                      <a:lnTo>
                        <a:pt x="67335" y="35064"/>
                      </a:lnTo>
                      <a:lnTo>
                        <a:pt x="72466" y="34734"/>
                      </a:lnTo>
                      <a:lnTo>
                        <a:pt x="78092" y="34366"/>
                      </a:lnTo>
                      <a:lnTo>
                        <a:pt x="82702" y="34086"/>
                      </a:lnTo>
                      <a:lnTo>
                        <a:pt x="80111" y="29222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" name="object 122">
                  <a:extLst>
                    <a:ext uri="{FF2B5EF4-FFF2-40B4-BE49-F238E27FC236}">
                      <a16:creationId xmlns:a16="http://schemas.microsoft.com/office/drawing/2014/main" id="{CDAB8AFB-37A3-4E50-9633-43382CBA9702}"/>
                    </a:ext>
                  </a:extLst>
                </p:cNvPr>
                <p:cNvSpPr/>
                <p:nvPr/>
              </p:nvSpPr>
              <p:spPr>
                <a:xfrm>
                  <a:off x="4592162" y="4331672"/>
                  <a:ext cx="41973" cy="85039"/>
                </a:xfrm>
                <a:prstGeom prst="rect">
                  <a:avLst/>
                </a:prstGeom>
                <a:blipFill>
                  <a:blip r:embed="rId21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" name="object 123">
                  <a:extLst>
                    <a:ext uri="{FF2B5EF4-FFF2-40B4-BE49-F238E27FC236}">
                      <a16:creationId xmlns:a16="http://schemas.microsoft.com/office/drawing/2014/main" id="{0F45A3C2-BB43-400A-B1D8-948E97EA12B2}"/>
                    </a:ext>
                  </a:extLst>
                </p:cNvPr>
                <p:cNvSpPr/>
                <p:nvPr/>
              </p:nvSpPr>
              <p:spPr>
                <a:xfrm>
                  <a:off x="4664704" y="4331672"/>
                  <a:ext cx="41986" cy="85039"/>
                </a:xfrm>
                <a:prstGeom prst="rect">
                  <a:avLst/>
                </a:prstGeom>
                <a:blipFill>
                  <a:blip r:embed="rId2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" name="object 124">
                  <a:extLst>
                    <a:ext uri="{FF2B5EF4-FFF2-40B4-BE49-F238E27FC236}">
                      <a16:creationId xmlns:a16="http://schemas.microsoft.com/office/drawing/2014/main" id="{6E37A8E9-A05B-4303-92CB-B3343B87F6A7}"/>
                    </a:ext>
                  </a:extLst>
                </p:cNvPr>
                <p:cNvSpPr/>
                <p:nvPr/>
              </p:nvSpPr>
              <p:spPr>
                <a:xfrm>
                  <a:off x="4666021" y="4331614"/>
                  <a:ext cx="39370" cy="85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9" h="85090">
                      <a:moveTo>
                        <a:pt x="33845" y="83705"/>
                      </a:moveTo>
                      <a:lnTo>
                        <a:pt x="27685" y="85039"/>
                      </a:lnTo>
                      <a:lnTo>
                        <a:pt x="27025" y="76923"/>
                      </a:lnTo>
                      <a:lnTo>
                        <a:pt x="26377" y="68808"/>
                      </a:lnTo>
                      <a:lnTo>
                        <a:pt x="20573" y="69938"/>
                      </a:lnTo>
                      <a:lnTo>
                        <a:pt x="19672" y="69938"/>
                      </a:lnTo>
                      <a:lnTo>
                        <a:pt x="18783" y="69938"/>
                      </a:lnTo>
                      <a:lnTo>
                        <a:pt x="13030" y="69418"/>
                      </a:lnTo>
                      <a:lnTo>
                        <a:pt x="12318" y="76923"/>
                      </a:lnTo>
                      <a:lnTo>
                        <a:pt x="11607" y="84429"/>
                      </a:lnTo>
                      <a:lnTo>
                        <a:pt x="5499" y="83705"/>
                      </a:lnTo>
                      <a:lnTo>
                        <a:pt x="0" y="83527"/>
                      </a:lnTo>
                      <a:lnTo>
                        <a:pt x="2057" y="79387"/>
                      </a:lnTo>
                      <a:lnTo>
                        <a:pt x="4559" y="74333"/>
                      </a:lnTo>
                      <a:lnTo>
                        <a:pt x="6832" y="69735"/>
                      </a:lnTo>
                      <a:lnTo>
                        <a:pt x="9385" y="64554"/>
                      </a:lnTo>
                      <a:lnTo>
                        <a:pt x="13741" y="60147"/>
                      </a:lnTo>
                      <a:lnTo>
                        <a:pt x="13741" y="54381"/>
                      </a:lnTo>
                      <a:lnTo>
                        <a:pt x="18287" y="5956"/>
                      </a:lnTo>
                      <a:lnTo>
                        <a:pt x="18287" y="177"/>
                      </a:lnTo>
                      <a:lnTo>
                        <a:pt x="18910" y="0"/>
                      </a:lnTo>
                      <a:lnTo>
                        <a:pt x="19672" y="0"/>
                      </a:lnTo>
                      <a:lnTo>
                        <a:pt x="20434" y="0"/>
                      </a:lnTo>
                      <a:lnTo>
                        <a:pt x="21056" y="177"/>
                      </a:lnTo>
                      <a:lnTo>
                        <a:pt x="21056" y="5956"/>
                      </a:lnTo>
                      <a:lnTo>
                        <a:pt x="25603" y="54381"/>
                      </a:lnTo>
                      <a:lnTo>
                        <a:pt x="25603" y="60147"/>
                      </a:lnTo>
                      <a:lnTo>
                        <a:pt x="29959" y="64554"/>
                      </a:lnTo>
                      <a:lnTo>
                        <a:pt x="32511" y="69735"/>
                      </a:lnTo>
                      <a:lnTo>
                        <a:pt x="34785" y="74333"/>
                      </a:lnTo>
                      <a:lnTo>
                        <a:pt x="37287" y="79387"/>
                      </a:lnTo>
                      <a:lnTo>
                        <a:pt x="39357" y="83527"/>
                      </a:lnTo>
                      <a:lnTo>
                        <a:pt x="33845" y="83705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" name="object 125">
                  <a:extLst>
                    <a:ext uri="{FF2B5EF4-FFF2-40B4-BE49-F238E27FC236}">
                      <a16:creationId xmlns:a16="http://schemas.microsoft.com/office/drawing/2014/main" id="{735C5F26-9BC1-49B7-82C1-6769671FDCE2}"/>
                    </a:ext>
                  </a:extLst>
                </p:cNvPr>
                <p:cNvSpPr/>
                <p:nvPr/>
              </p:nvSpPr>
              <p:spPr>
                <a:xfrm>
                  <a:off x="4793482" y="4323772"/>
                  <a:ext cx="60782" cy="82956"/>
                </a:xfrm>
                <a:prstGeom prst="rect">
                  <a:avLst/>
                </a:prstGeom>
                <a:blipFill>
                  <a:blip r:embed="rId2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" name="object 126">
                  <a:extLst>
                    <a:ext uri="{FF2B5EF4-FFF2-40B4-BE49-F238E27FC236}">
                      <a16:creationId xmlns:a16="http://schemas.microsoft.com/office/drawing/2014/main" id="{69759B9C-C48D-4F46-93B6-17808A34268D}"/>
                    </a:ext>
                  </a:extLst>
                </p:cNvPr>
                <p:cNvSpPr/>
                <p:nvPr/>
              </p:nvSpPr>
              <p:spPr>
                <a:xfrm>
                  <a:off x="4793209" y="4323334"/>
                  <a:ext cx="60325" cy="83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5" h="83184">
                      <a:moveTo>
                        <a:pt x="55244" y="65938"/>
                      </a:moveTo>
                      <a:lnTo>
                        <a:pt x="50571" y="70167"/>
                      </a:lnTo>
                      <a:lnTo>
                        <a:pt x="45948" y="63487"/>
                      </a:lnTo>
                      <a:lnTo>
                        <a:pt x="41325" y="56781"/>
                      </a:lnTo>
                      <a:lnTo>
                        <a:pt x="36868" y="60667"/>
                      </a:lnTo>
                      <a:lnTo>
                        <a:pt x="36093" y="61112"/>
                      </a:lnTo>
                      <a:lnTo>
                        <a:pt x="35318" y="61569"/>
                      </a:lnTo>
                      <a:lnTo>
                        <a:pt x="30060" y="63982"/>
                      </a:lnTo>
                      <a:lnTo>
                        <a:pt x="33210" y="70840"/>
                      </a:lnTo>
                      <a:lnTo>
                        <a:pt x="36347" y="77685"/>
                      </a:lnTo>
                      <a:lnTo>
                        <a:pt x="30695" y="80124"/>
                      </a:lnTo>
                      <a:lnTo>
                        <a:pt x="25831" y="82715"/>
                      </a:lnTo>
                      <a:lnTo>
                        <a:pt x="25552" y="78105"/>
                      </a:lnTo>
                      <a:lnTo>
                        <a:pt x="25196" y="72478"/>
                      </a:lnTo>
                      <a:lnTo>
                        <a:pt x="24853" y="67360"/>
                      </a:lnTo>
                      <a:lnTo>
                        <a:pt x="24485" y="61595"/>
                      </a:lnTo>
                      <a:lnTo>
                        <a:pt x="26060" y="55587"/>
                      </a:lnTo>
                      <a:lnTo>
                        <a:pt x="23164" y="50596"/>
                      </a:lnTo>
                      <a:lnTo>
                        <a:pt x="2882" y="6388"/>
                      </a:lnTo>
                      <a:lnTo>
                        <a:pt x="0" y="1384"/>
                      </a:lnTo>
                      <a:lnTo>
                        <a:pt x="457" y="927"/>
                      </a:lnTo>
                      <a:lnTo>
                        <a:pt x="1117" y="546"/>
                      </a:lnTo>
                      <a:lnTo>
                        <a:pt x="1777" y="165"/>
                      </a:lnTo>
                      <a:lnTo>
                        <a:pt x="2400" y="0"/>
                      </a:lnTo>
                      <a:lnTo>
                        <a:pt x="5295" y="5003"/>
                      </a:lnTo>
                      <a:lnTo>
                        <a:pt x="33439" y="44678"/>
                      </a:lnTo>
                      <a:lnTo>
                        <a:pt x="36321" y="49669"/>
                      </a:lnTo>
                      <a:lnTo>
                        <a:pt x="42303" y="51308"/>
                      </a:lnTo>
                      <a:lnTo>
                        <a:pt x="47104" y="54508"/>
                      </a:lnTo>
                      <a:lnTo>
                        <a:pt x="51384" y="57365"/>
                      </a:lnTo>
                      <a:lnTo>
                        <a:pt x="56070" y="60502"/>
                      </a:lnTo>
                      <a:lnTo>
                        <a:pt x="59918" y="63030"/>
                      </a:lnTo>
                      <a:lnTo>
                        <a:pt x="55244" y="65938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" name="object 127">
                  <a:extLst>
                    <a:ext uri="{FF2B5EF4-FFF2-40B4-BE49-F238E27FC236}">
                      <a16:creationId xmlns:a16="http://schemas.microsoft.com/office/drawing/2014/main" id="{B8D9187A-2B77-45F8-88BC-8ED5FB419425}"/>
                    </a:ext>
                  </a:extLst>
                </p:cNvPr>
                <p:cNvSpPr/>
                <p:nvPr/>
              </p:nvSpPr>
              <p:spPr>
                <a:xfrm>
                  <a:off x="4593489" y="4331614"/>
                  <a:ext cx="39370" cy="85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9" h="85090">
                      <a:moveTo>
                        <a:pt x="33845" y="83705"/>
                      </a:moveTo>
                      <a:lnTo>
                        <a:pt x="27685" y="85039"/>
                      </a:lnTo>
                      <a:lnTo>
                        <a:pt x="27025" y="76923"/>
                      </a:lnTo>
                      <a:lnTo>
                        <a:pt x="26365" y="68808"/>
                      </a:lnTo>
                      <a:lnTo>
                        <a:pt x="20561" y="69938"/>
                      </a:lnTo>
                      <a:lnTo>
                        <a:pt x="19672" y="69938"/>
                      </a:lnTo>
                      <a:lnTo>
                        <a:pt x="18770" y="69938"/>
                      </a:lnTo>
                      <a:lnTo>
                        <a:pt x="13030" y="69418"/>
                      </a:lnTo>
                      <a:lnTo>
                        <a:pt x="12318" y="76923"/>
                      </a:lnTo>
                      <a:lnTo>
                        <a:pt x="11595" y="84429"/>
                      </a:lnTo>
                      <a:lnTo>
                        <a:pt x="5499" y="83705"/>
                      </a:lnTo>
                      <a:lnTo>
                        <a:pt x="0" y="83527"/>
                      </a:lnTo>
                      <a:lnTo>
                        <a:pt x="2057" y="79387"/>
                      </a:lnTo>
                      <a:lnTo>
                        <a:pt x="4559" y="74333"/>
                      </a:lnTo>
                      <a:lnTo>
                        <a:pt x="6819" y="69735"/>
                      </a:lnTo>
                      <a:lnTo>
                        <a:pt x="9372" y="64554"/>
                      </a:lnTo>
                      <a:lnTo>
                        <a:pt x="13741" y="60147"/>
                      </a:lnTo>
                      <a:lnTo>
                        <a:pt x="13741" y="54381"/>
                      </a:lnTo>
                      <a:lnTo>
                        <a:pt x="18287" y="5956"/>
                      </a:lnTo>
                      <a:lnTo>
                        <a:pt x="18287" y="177"/>
                      </a:lnTo>
                      <a:lnTo>
                        <a:pt x="18897" y="0"/>
                      </a:lnTo>
                      <a:lnTo>
                        <a:pt x="19672" y="0"/>
                      </a:lnTo>
                      <a:lnTo>
                        <a:pt x="20434" y="0"/>
                      </a:lnTo>
                      <a:lnTo>
                        <a:pt x="21056" y="177"/>
                      </a:lnTo>
                      <a:lnTo>
                        <a:pt x="21056" y="5956"/>
                      </a:lnTo>
                      <a:lnTo>
                        <a:pt x="25603" y="54381"/>
                      </a:lnTo>
                      <a:lnTo>
                        <a:pt x="25603" y="60147"/>
                      </a:lnTo>
                      <a:lnTo>
                        <a:pt x="29959" y="64554"/>
                      </a:lnTo>
                      <a:lnTo>
                        <a:pt x="32511" y="69735"/>
                      </a:lnTo>
                      <a:lnTo>
                        <a:pt x="34785" y="74333"/>
                      </a:lnTo>
                      <a:lnTo>
                        <a:pt x="37287" y="79387"/>
                      </a:lnTo>
                      <a:lnTo>
                        <a:pt x="39344" y="83527"/>
                      </a:lnTo>
                      <a:lnTo>
                        <a:pt x="33845" y="83705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" name="object 128">
                  <a:extLst>
                    <a:ext uri="{FF2B5EF4-FFF2-40B4-BE49-F238E27FC236}">
                      <a16:creationId xmlns:a16="http://schemas.microsoft.com/office/drawing/2014/main" id="{2B8BECAE-0A76-4B57-806E-7043E749EC53}"/>
                    </a:ext>
                  </a:extLst>
                </p:cNvPr>
                <p:cNvSpPr/>
                <p:nvPr/>
              </p:nvSpPr>
              <p:spPr>
                <a:xfrm>
                  <a:off x="4736650" y="4331672"/>
                  <a:ext cx="41973" cy="85039"/>
                </a:xfrm>
                <a:prstGeom prst="rect">
                  <a:avLst/>
                </a:prstGeom>
                <a:blipFill>
                  <a:blip r:embed="rId2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" name="object 129">
                  <a:extLst>
                    <a:ext uri="{FF2B5EF4-FFF2-40B4-BE49-F238E27FC236}">
                      <a16:creationId xmlns:a16="http://schemas.microsoft.com/office/drawing/2014/main" id="{B4329742-14BB-4856-866D-768ADF1763A9}"/>
                    </a:ext>
                  </a:extLst>
                </p:cNvPr>
                <p:cNvSpPr/>
                <p:nvPr/>
              </p:nvSpPr>
              <p:spPr>
                <a:xfrm>
                  <a:off x="4737966" y="4331614"/>
                  <a:ext cx="39370" cy="85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69" h="85090">
                      <a:moveTo>
                        <a:pt x="33845" y="83705"/>
                      </a:moveTo>
                      <a:lnTo>
                        <a:pt x="27685" y="85039"/>
                      </a:lnTo>
                      <a:lnTo>
                        <a:pt x="27025" y="76923"/>
                      </a:lnTo>
                      <a:lnTo>
                        <a:pt x="26377" y="68808"/>
                      </a:lnTo>
                      <a:lnTo>
                        <a:pt x="20573" y="69938"/>
                      </a:lnTo>
                      <a:lnTo>
                        <a:pt x="19659" y="69938"/>
                      </a:lnTo>
                      <a:lnTo>
                        <a:pt x="18783" y="69938"/>
                      </a:lnTo>
                      <a:lnTo>
                        <a:pt x="13030" y="69418"/>
                      </a:lnTo>
                      <a:lnTo>
                        <a:pt x="12318" y="76923"/>
                      </a:lnTo>
                      <a:lnTo>
                        <a:pt x="11607" y="84429"/>
                      </a:lnTo>
                      <a:lnTo>
                        <a:pt x="5499" y="83705"/>
                      </a:lnTo>
                      <a:lnTo>
                        <a:pt x="0" y="83527"/>
                      </a:lnTo>
                      <a:lnTo>
                        <a:pt x="2057" y="79387"/>
                      </a:lnTo>
                      <a:lnTo>
                        <a:pt x="4546" y="74333"/>
                      </a:lnTo>
                      <a:lnTo>
                        <a:pt x="6832" y="69735"/>
                      </a:lnTo>
                      <a:lnTo>
                        <a:pt x="9385" y="64554"/>
                      </a:lnTo>
                      <a:lnTo>
                        <a:pt x="13741" y="60147"/>
                      </a:lnTo>
                      <a:lnTo>
                        <a:pt x="13741" y="54381"/>
                      </a:lnTo>
                      <a:lnTo>
                        <a:pt x="18287" y="5956"/>
                      </a:lnTo>
                      <a:lnTo>
                        <a:pt x="18287" y="177"/>
                      </a:lnTo>
                      <a:lnTo>
                        <a:pt x="18910" y="0"/>
                      </a:lnTo>
                      <a:lnTo>
                        <a:pt x="19659" y="0"/>
                      </a:lnTo>
                      <a:lnTo>
                        <a:pt x="20434" y="0"/>
                      </a:lnTo>
                      <a:lnTo>
                        <a:pt x="21056" y="177"/>
                      </a:lnTo>
                      <a:lnTo>
                        <a:pt x="21056" y="5956"/>
                      </a:lnTo>
                      <a:lnTo>
                        <a:pt x="25603" y="54381"/>
                      </a:lnTo>
                      <a:lnTo>
                        <a:pt x="25603" y="60147"/>
                      </a:lnTo>
                      <a:lnTo>
                        <a:pt x="29959" y="64554"/>
                      </a:lnTo>
                      <a:lnTo>
                        <a:pt x="32524" y="69735"/>
                      </a:lnTo>
                      <a:lnTo>
                        <a:pt x="34785" y="74333"/>
                      </a:lnTo>
                      <a:lnTo>
                        <a:pt x="37287" y="79387"/>
                      </a:lnTo>
                      <a:lnTo>
                        <a:pt x="39344" y="83527"/>
                      </a:lnTo>
                      <a:lnTo>
                        <a:pt x="33845" y="83705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" name="object 130">
                  <a:extLst>
                    <a:ext uri="{FF2B5EF4-FFF2-40B4-BE49-F238E27FC236}">
                      <a16:creationId xmlns:a16="http://schemas.microsoft.com/office/drawing/2014/main" id="{3CBC437D-1336-4A15-BB45-EC08FABC2A14}"/>
                    </a:ext>
                  </a:extLst>
                </p:cNvPr>
                <p:cNvSpPr/>
                <p:nvPr/>
              </p:nvSpPr>
              <p:spPr>
                <a:xfrm>
                  <a:off x="4818755" y="4297584"/>
                  <a:ext cx="83299" cy="60401"/>
                </a:xfrm>
                <a:prstGeom prst="rect">
                  <a:avLst/>
                </a:prstGeom>
                <a:blipFill>
                  <a:blip r:embed="rId2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" name="object 131">
                  <a:extLst>
                    <a:ext uri="{FF2B5EF4-FFF2-40B4-BE49-F238E27FC236}">
                      <a16:creationId xmlns:a16="http://schemas.microsoft.com/office/drawing/2014/main" id="{6644BB15-5209-45F1-B425-4825C4AE0CD0}"/>
                    </a:ext>
                  </a:extLst>
                </p:cNvPr>
                <p:cNvSpPr/>
                <p:nvPr/>
              </p:nvSpPr>
              <p:spPr>
                <a:xfrm>
                  <a:off x="4818685" y="4296930"/>
                  <a:ext cx="83185" cy="6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85" h="60325">
                      <a:moveTo>
                        <a:pt x="80111" y="30683"/>
                      </a:moveTo>
                      <a:lnTo>
                        <a:pt x="78181" y="36690"/>
                      </a:lnTo>
                      <a:lnTo>
                        <a:pt x="70827" y="33197"/>
                      </a:lnTo>
                      <a:lnTo>
                        <a:pt x="63474" y="29705"/>
                      </a:lnTo>
                      <a:lnTo>
                        <a:pt x="61544" y="35305"/>
                      </a:lnTo>
                      <a:lnTo>
                        <a:pt x="61099" y="36080"/>
                      </a:lnTo>
                      <a:lnTo>
                        <a:pt x="60655" y="36855"/>
                      </a:lnTo>
                      <a:lnTo>
                        <a:pt x="57327" y="41567"/>
                      </a:lnTo>
                      <a:lnTo>
                        <a:pt x="63474" y="45935"/>
                      </a:lnTo>
                      <a:lnTo>
                        <a:pt x="69608" y="50304"/>
                      </a:lnTo>
                      <a:lnTo>
                        <a:pt x="65938" y="55232"/>
                      </a:lnTo>
                      <a:lnTo>
                        <a:pt x="63030" y="59905"/>
                      </a:lnTo>
                      <a:lnTo>
                        <a:pt x="60477" y="56057"/>
                      </a:lnTo>
                      <a:lnTo>
                        <a:pt x="57353" y="51371"/>
                      </a:lnTo>
                      <a:lnTo>
                        <a:pt x="54495" y="47091"/>
                      </a:lnTo>
                      <a:lnTo>
                        <a:pt x="51295" y="42290"/>
                      </a:lnTo>
                      <a:lnTo>
                        <a:pt x="49656" y="36309"/>
                      </a:lnTo>
                      <a:lnTo>
                        <a:pt x="44653" y="33426"/>
                      </a:lnTo>
                      <a:lnTo>
                        <a:pt x="4991" y="5283"/>
                      </a:lnTo>
                      <a:lnTo>
                        <a:pt x="0" y="2400"/>
                      </a:lnTo>
                      <a:lnTo>
                        <a:pt x="152" y="1765"/>
                      </a:lnTo>
                      <a:lnTo>
                        <a:pt x="533" y="1104"/>
                      </a:lnTo>
                      <a:lnTo>
                        <a:pt x="914" y="457"/>
                      </a:lnTo>
                      <a:lnTo>
                        <a:pt x="1384" y="0"/>
                      </a:lnTo>
                      <a:lnTo>
                        <a:pt x="6375" y="2882"/>
                      </a:lnTo>
                      <a:lnTo>
                        <a:pt x="50584" y="23164"/>
                      </a:lnTo>
                      <a:lnTo>
                        <a:pt x="55587" y="26047"/>
                      </a:lnTo>
                      <a:lnTo>
                        <a:pt x="61582" y="24472"/>
                      </a:lnTo>
                      <a:lnTo>
                        <a:pt x="67335" y="24841"/>
                      </a:lnTo>
                      <a:lnTo>
                        <a:pt x="72466" y="25184"/>
                      </a:lnTo>
                      <a:lnTo>
                        <a:pt x="78092" y="25552"/>
                      </a:lnTo>
                      <a:lnTo>
                        <a:pt x="82702" y="25831"/>
                      </a:lnTo>
                      <a:lnTo>
                        <a:pt x="80111" y="30683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" name="object 132">
                  <a:extLst>
                    <a:ext uri="{FF2B5EF4-FFF2-40B4-BE49-F238E27FC236}">
                      <a16:creationId xmlns:a16="http://schemas.microsoft.com/office/drawing/2014/main" id="{C14B90B3-AA0E-4A04-B7BF-61307A8E8070}"/>
                    </a:ext>
                  </a:extLst>
                </p:cNvPr>
                <p:cNvSpPr/>
                <p:nvPr/>
              </p:nvSpPr>
              <p:spPr>
                <a:xfrm>
                  <a:off x="4258850" y="4259698"/>
                  <a:ext cx="226695" cy="25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94" h="250825">
                      <a:moveTo>
                        <a:pt x="226263" y="28787"/>
                      </a:moveTo>
                      <a:lnTo>
                        <a:pt x="210855" y="20083"/>
                      </a:lnTo>
                      <a:lnTo>
                        <a:pt x="191920" y="14381"/>
                      </a:lnTo>
                      <a:lnTo>
                        <a:pt x="171926" y="9690"/>
                      </a:lnTo>
                      <a:lnTo>
                        <a:pt x="153339" y="4022"/>
                      </a:lnTo>
                      <a:lnTo>
                        <a:pt x="129945" y="0"/>
                      </a:lnTo>
                      <a:lnTo>
                        <a:pt x="104570" y="3891"/>
                      </a:lnTo>
                      <a:lnTo>
                        <a:pt x="87336" y="16804"/>
                      </a:lnTo>
                      <a:lnTo>
                        <a:pt x="88366" y="39849"/>
                      </a:lnTo>
                      <a:lnTo>
                        <a:pt x="96246" y="55283"/>
                      </a:lnTo>
                      <a:lnTo>
                        <a:pt x="103793" y="70659"/>
                      </a:lnTo>
                      <a:lnTo>
                        <a:pt x="106252" y="123511"/>
                      </a:lnTo>
                      <a:lnTo>
                        <a:pt x="80096" y="151836"/>
                      </a:lnTo>
                      <a:lnTo>
                        <a:pt x="41699" y="158021"/>
                      </a:lnTo>
                      <a:lnTo>
                        <a:pt x="0" y="121675"/>
                      </a:lnTo>
                      <a:lnTo>
                        <a:pt x="91" y="104820"/>
                      </a:lnTo>
                      <a:lnTo>
                        <a:pt x="37947" y="88693"/>
                      </a:lnTo>
                      <a:lnTo>
                        <a:pt x="89862" y="126103"/>
                      </a:lnTo>
                      <a:lnTo>
                        <a:pt x="129451" y="177809"/>
                      </a:lnTo>
                      <a:lnTo>
                        <a:pt x="144325" y="197574"/>
                      </a:lnTo>
                      <a:lnTo>
                        <a:pt x="159794" y="216439"/>
                      </a:lnTo>
                      <a:lnTo>
                        <a:pt x="176506" y="234138"/>
                      </a:lnTo>
                      <a:lnTo>
                        <a:pt x="195110" y="250402"/>
                      </a:lnTo>
                    </a:path>
                  </a:pathLst>
                </a:custGeom>
                <a:ln w="12700">
                  <a:solidFill>
                    <a:srgbClr val="906254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" name="object 133">
                  <a:extLst>
                    <a:ext uri="{FF2B5EF4-FFF2-40B4-BE49-F238E27FC236}">
                      <a16:creationId xmlns:a16="http://schemas.microsoft.com/office/drawing/2014/main" id="{E225168B-A850-4229-8289-8A3B20BF1452}"/>
                    </a:ext>
                  </a:extLst>
                </p:cNvPr>
                <p:cNvSpPr/>
                <p:nvPr/>
              </p:nvSpPr>
              <p:spPr>
                <a:xfrm>
                  <a:off x="4450760" y="4185088"/>
                  <a:ext cx="396646" cy="165620"/>
                </a:xfrm>
                <a:prstGeom prst="rect">
                  <a:avLst/>
                </a:prstGeom>
                <a:blipFill>
                  <a:blip r:embed="rId26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" name="object 134">
                  <a:extLst>
                    <a:ext uri="{FF2B5EF4-FFF2-40B4-BE49-F238E27FC236}">
                      <a16:creationId xmlns:a16="http://schemas.microsoft.com/office/drawing/2014/main" id="{2C7EE5A9-9E6E-4FE2-99A8-7C5D7945220B}"/>
                    </a:ext>
                  </a:extLst>
                </p:cNvPr>
                <p:cNvSpPr/>
                <p:nvPr/>
              </p:nvSpPr>
              <p:spPr>
                <a:xfrm>
                  <a:off x="4450753" y="4185082"/>
                  <a:ext cx="396875" cy="16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875" h="165734">
                      <a:moveTo>
                        <a:pt x="396659" y="82816"/>
                      </a:moveTo>
                      <a:lnTo>
                        <a:pt x="390151" y="115048"/>
                      </a:lnTo>
                      <a:lnTo>
                        <a:pt x="372405" y="141368"/>
                      </a:lnTo>
                      <a:lnTo>
                        <a:pt x="346081" y="159113"/>
                      </a:lnTo>
                      <a:lnTo>
                        <a:pt x="313842" y="165620"/>
                      </a:lnTo>
                      <a:lnTo>
                        <a:pt x="82816" y="165620"/>
                      </a:lnTo>
                      <a:lnTo>
                        <a:pt x="50577" y="159113"/>
                      </a:lnTo>
                      <a:lnTo>
                        <a:pt x="24253" y="141368"/>
                      </a:lnTo>
                      <a:lnTo>
                        <a:pt x="6507" y="115048"/>
                      </a:lnTo>
                      <a:lnTo>
                        <a:pt x="0" y="82816"/>
                      </a:lnTo>
                      <a:lnTo>
                        <a:pt x="6507" y="50583"/>
                      </a:lnTo>
                      <a:lnTo>
                        <a:pt x="24253" y="24258"/>
                      </a:lnTo>
                      <a:lnTo>
                        <a:pt x="50577" y="6508"/>
                      </a:lnTo>
                      <a:lnTo>
                        <a:pt x="82816" y="0"/>
                      </a:lnTo>
                      <a:lnTo>
                        <a:pt x="313842" y="0"/>
                      </a:lnTo>
                      <a:lnTo>
                        <a:pt x="346081" y="6508"/>
                      </a:lnTo>
                      <a:lnTo>
                        <a:pt x="372405" y="24258"/>
                      </a:lnTo>
                      <a:lnTo>
                        <a:pt x="390151" y="50583"/>
                      </a:lnTo>
                      <a:lnTo>
                        <a:pt x="396659" y="82816"/>
                      </a:lnTo>
                      <a:close/>
                    </a:path>
                  </a:pathLst>
                </a:custGeom>
                <a:ln w="3175">
                  <a:solidFill>
                    <a:srgbClr val="63646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" name="object 135">
                  <a:extLst>
                    <a:ext uri="{FF2B5EF4-FFF2-40B4-BE49-F238E27FC236}">
                      <a16:creationId xmlns:a16="http://schemas.microsoft.com/office/drawing/2014/main" id="{8B025AB2-79B5-4639-9D58-478247BBE860}"/>
                    </a:ext>
                  </a:extLst>
                </p:cNvPr>
                <p:cNvSpPr/>
                <p:nvPr/>
              </p:nvSpPr>
              <p:spPr>
                <a:xfrm>
                  <a:off x="4462126" y="4195324"/>
                  <a:ext cx="373494" cy="146431"/>
                </a:xfrm>
                <a:prstGeom prst="rect">
                  <a:avLst/>
                </a:prstGeom>
                <a:blipFill>
                  <a:blip r:embed="rId2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object 136">
                  <a:extLst>
                    <a:ext uri="{FF2B5EF4-FFF2-40B4-BE49-F238E27FC236}">
                      <a16:creationId xmlns:a16="http://schemas.microsoft.com/office/drawing/2014/main" id="{C1B8C856-E26E-4CFD-A339-1867E8D1D990}"/>
                    </a:ext>
                  </a:extLst>
                </p:cNvPr>
                <p:cNvSpPr/>
                <p:nvPr/>
              </p:nvSpPr>
              <p:spPr>
                <a:xfrm>
                  <a:off x="4462133" y="4194188"/>
                  <a:ext cx="374015" cy="14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14" h="147954">
                      <a:moveTo>
                        <a:pt x="373481" y="74637"/>
                      </a:moveTo>
                      <a:lnTo>
                        <a:pt x="367616" y="103029"/>
                      </a:lnTo>
                      <a:lnTo>
                        <a:pt x="351623" y="126212"/>
                      </a:lnTo>
                      <a:lnTo>
                        <a:pt x="327902" y="141842"/>
                      </a:lnTo>
                      <a:lnTo>
                        <a:pt x="298856" y="147574"/>
                      </a:lnTo>
                      <a:lnTo>
                        <a:pt x="74625" y="147574"/>
                      </a:lnTo>
                      <a:lnTo>
                        <a:pt x="45573" y="141842"/>
                      </a:lnTo>
                      <a:lnTo>
                        <a:pt x="21853" y="126212"/>
                      </a:lnTo>
                      <a:lnTo>
                        <a:pt x="5863" y="103029"/>
                      </a:lnTo>
                      <a:lnTo>
                        <a:pt x="0" y="74637"/>
                      </a:lnTo>
                      <a:lnTo>
                        <a:pt x="5863" y="46253"/>
                      </a:lnTo>
                      <a:lnTo>
                        <a:pt x="21853" y="23074"/>
                      </a:lnTo>
                      <a:lnTo>
                        <a:pt x="45573" y="7445"/>
                      </a:lnTo>
                      <a:lnTo>
                        <a:pt x="74625" y="1714"/>
                      </a:lnTo>
                      <a:lnTo>
                        <a:pt x="77927" y="1714"/>
                      </a:lnTo>
                      <a:lnTo>
                        <a:pt x="81241" y="1651"/>
                      </a:lnTo>
                      <a:lnTo>
                        <a:pt x="84543" y="1689"/>
                      </a:lnTo>
                      <a:lnTo>
                        <a:pt x="92760" y="1778"/>
                      </a:lnTo>
                      <a:lnTo>
                        <a:pt x="100964" y="1714"/>
                      </a:lnTo>
                      <a:lnTo>
                        <a:pt x="109181" y="1778"/>
                      </a:lnTo>
                      <a:lnTo>
                        <a:pt x="117204" y="1841"/>
                      </a:lnTo>
                      <a:lnTo>
                        <a:pt x="125239" y="1884"/>
                      </a:lnTo>
                      <a:lnTo>
                        <a:pt x="133272" y="1858"/>
                      </a:lnTo>
                      <a:lnTo>
                        <a:pt x="141287" y="1714"/>
                      </a:lnTo>
                      <a:lnTo>
                        <a:pt x="146786" y="1562"/>
                      </a:lnTo>
                      <a:lnTo>
                        <a:pt x="152234" y="1714"/>
                      </a:lnTo>
                      <a:lnTo>
                        <a:pt x="157721" y="1854"/>
                      </a:lnTo>
                      <a:lnTo>
                        <a:pt x="162979" y="1968"/>
                      </a:lnTo>
                      <a:lnTo>
                        <a:pt x="168198" y="1397"/>
                      </a:lnTo>
                      <a:lnTo>
                        <a:pt x="173443" y="1498"/>
                      </a:lnTo>
                      <a:lnTo>
                        <a:pt x="178003" y="1600"/>
                      </a:lnTo>
                      <a:lnTo>
                        <a:pt x="182486" y="2362"/>
                      </a:lnTo>
                      <a:lnTo>
                        <a:pt x="187045" y="1778"/>
                      </a:lnTo>
                      <a:lnTo>
                        <a:pt x="190703" y="1308"/>
                      </a:lnTo>
                      <a:lnTo>
                        <a:pt x="194779" y="0"/>
                      </a:lnTo>
                      <a:lnTo>
                        <a:pt x="197421" y="3390"/>
                      </a:lnTo>
                      <a:lnTo>
                        <a:pt x="197586" y="3606"/>
                      </a:lnTo>
                      <a:lnTo>
                        <a:pt x="198958" y="5461"/>
                      </a:lnTo>
                      <a:lnTo>
                        <a:pt x="198818" y="5638"/>
                      </a:lnTo>
                      <a:lnTo>
                        <a:pt x="197599" y="7302"/>
                      </a:lnTo>
                      <a:lnTo>
                        <a:pt x="194411" y="7696"/>
                      </a:lnTo>
                      <a:lnTo>
                        <a:pt x="192595" y="8178"/>
                      </a:lnTo>
                      <a:lnTo>
                        <a:pt x="189547" y="8991"/>
                      </a:lnTo>
                      <a:lnTo>
                        <a:pt x="186321" y="9677"/>
                      </a:lnTo>
                      <a:lnTo>
                        <a:pt x="183451" y="11036"/>
                      </a:lnTo>
                      <a:lnTo>
                        <a:pt x="181775" y="11836"/>
                      </a:lnTo>
                      <a:lnTo>
                        <a:pt x="180860" y="12788"/>
                      </a:lnTo>
                      <a:lnTo>
                        <a:pt x="183210" y="13195"/>
                      </a:lnTo>
                      <a:lnTo>
                        <a:pt x="186791" y="13830"/>
                      </a:lnTo>
                      <a:lnTo>
                        <a:pt x="190652" y="13373"/>
                      </a:lnTo>
                      <a:lnTo>
                        <a:pt x="194259" y="13474"/>
                      </a:lnTo>
                      <a:lnTo>
                        <a:pt x="195656" y="13512"/>
                      </a:lnTo>
                      <a:lnTo>
                        <a:pt x="201701" y="13233"/>
                      </a:lnTo>
                      <a:lnTo>
                        <a:pt x="202234" y="15214"/>
                      </a:lnTo>
                      <a:lnTo>
                        <a:pt x="203238" y="18973"/>
                      </a:lnTo>
                      <a:lnTo>
                        <a:pt x="184899" y="20878"/>
                      </a:lnTo>
                      <a:lnTo>
                        <a:pt x="182702" y="21285"/>
                      </a:lnTo>
                      <a:lnTo>
                        <a:pt x="180225" y="21742"/>
                      </a:lnTo>
                      <a:lnTo>
                        <a:pt x="176047" y="22225"/>
                      </a:lnTo>
                      <a:lnTo>
                        <a:pt x="174472" y="24523"/>
                      </a:lnTo>
                      <a:lnTo>
                        <a:pt x="173126" y="26479"/>
                      </a:lnTo>
                      <a:lnTo>
                        <a:pt x="175107" y="27813"/>
                      </a:lnTo>
                      <a:lnTo>
                        <a:pt x="176910" y="28181"/>
                      </a:lnTo>
                      <a:lnTo>
                        <a:pt x="181228" y="29083"/>
                      </a:lnTo>
                      <a:lnTo>
                        <a:pt x="186194" y="27178"/>
                      </a:lnTo>
                      <a:lnTo>
                        <a:pt x="190195" y="25742"/>
                      </a:lnTo>
                      <a:lnTo>
                        <a:pt x="196405" y="23533"/>
                      </a:lnTo>
                      <a:lnTo>
                        <a:pt x="202412" y="20701"/>
                      </a:lnTo>
                      <a:lnTo>
                        <a:pt x="208737" y="18719"/>
                      </a:lnTo>
                      <a:lnTo>
                        <a:pt x="213537" y="17221"/>
                      </a:lnTo>
                      <a:lnTo>
                        <a:pt x="218719" y="16116"/>
                      </a:lnTo>
                      <a:lnTo>
                        <a:pt x="223710" y="17462"/>
                      </a:lnTo>
                      <a:lnTo>
                        <a:pt x="227634" y="18554"/>
                      </a:lnTo>
                      <a:lnTo>
                        <a:pt x="230885" y="21031"/>
                      </a:lnTo>
                      <a:lnTo>
                        <a:pt x="234454" y="22860"/>
                      </a:lnTo>
                      <a:lnTo>
                        <a:pt x="238264" y="24815"/>
                      </a:lnTo>
                      <a:lnTo>
                        <a:pt x="242379" y="25857"/>
                      </a:lnTo>
                      <a:lnTo>
                        <a:pt x="246672" y="25654"/>
                      </a:lnTo>
                      <a:lnTo>
                        <a:pt x="249707" y="25501"/>
                      </a:lnTo>
                      <a:lnTo>
                        <a:pt x="254444" y="24892"/>
                      </a:lnTo>
                      <a:lnTo>
                        <a:pt x="256501" y="22301"/>
                      </a:lnTo>
                      <a:lnTo>
                        <a:pt x="255530" y="18452"/>
                      </a:lnTo>
                      <a:lnTo>
                        <a:pt x="248923" y="15352"/>
                      </a:lnTo>
                      <a:lnTo>
                        <a:pt x="241024" y="13183"/>
                      </a:lnTo>
                      <a:lnTo>
                        <a:pt x="236181" y="12128"/>
                      </a:lnTo>
                      <a:lnTo>
                        <a:pt x="230924" y="10896"/>
                      </a:lnTo>
                      <a:lnTo>
                        <a:pt x="225513" y="9804"/>
                      </a:lnTo>
                      <a:lnTo>
                        <a:pt x="220446" y="7835"/>
                      </a:lnTo>
                      <a:lnTo>
                        <a:pt x="218389" y="7048"/>
                      </a:lnTo>
                      <a:lnTo>
                        <a:pt x="215493" y="5943"/>
                      </a:lnTo>
                      <a:lnTo>
                        <a:pt x="214731" y="3606"/>
                      </a:lnTo>
                      <a:lnTo>
                        <a:pt x="214083" y="1625"/>
                      </a:lnTo>
                      <a:lnTo>
                        <a:pt x="214896" y="1701"/>
                      </a:lnTo>
                      <a:lnTo>
                        <a:pt x="216573" y="1714"/>
                      </a:lnTo>
                      <a:lnTo>
                        <a:pt x="218782" y="1714"/>
                      </a:lnTo>
                      <a:lnTo>
                        <a:pt x="230365" y="1714"/>
                      </a:lnTo>
                      <a:lnTo>
                        <a:pt x="298856" y="1714"/>
                      </a:lnTo>
                      <a:lnTo>
                        <a:pt x="327902" y="7445"/>
                      </a:lnTo>
                      <a:lnTo>
                        <a:pt x="351623" y="23074"/>
                      </a:lnTo>
                      <a:lnTo>
                        <a:pt x="367616" y="46253"/>
                      </a:lnTo>
                      <a:lnTo>
                        <a:pt x="373481" y="74637"/>
                      </a:lnTo>
                      <a:close/>
                    </a:path>
                  </a:pathLst>
                </a:custGeom>
                <a:ln w="3175">
                  <a:solidFill>
                    <a:srgbClr val="636466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object 137">
                  <a:extLst>
                    <a:ext uri="{FF2B5EF4-FFF2-40B4-BE49-F238E27FC236}">
                      <a16:creationId xmlns:a16="http://schemas.microsoft.com/office/drawing/2014/main" id="{010F82D9-901F-4A33-907C-4E08DA92A4D3}"/>
                    </a:ext>
                  </a:extLst>
                </p:cNvPr>
                <p:cNvSpPr/>
                <p:nvPr/>
              </p:nvSpPr>
              <p:spPr>
                <a:xfrm>
                  <a:off x="4542771" y="4202817"/>
                  <a:ext cx="55206" cy="49072"/>
                </a:xfrm>
                <a:prstGeom prst="rect">
                  <a:avLst/>
                </a:prstGeom>
                <a:blipFill>
                  <a:blip r:embed="rId28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" name="object 138">
                  <a:extLst>
                    <a:ext uri="{FF2B5EF4-FFF2-40B4-BE49-F238E27FC236}">
                      <a16:creationId xmlns:a16="http://schemas.microsoft.com/office/drawing/2014/main" id="{E4B562AA-D7D9-48E7-AADB-835510E37315}"/>
                    </a:ext>
                  </a:extLst>
                </p:cNvPr>
                <p:cNvSpPr/>
                <p:nvPr/>
              </p:nvSpPr>
              <p:spPr>
                <a:xfrm>
                  <a:off x="4720635" y="4244067"/>
                  <a:ext cx="62864" cy="75641"/>
                </a:xfrm>
                <a:prstGeom prst="rect">
                  <a:avLst/>
                </a:prstGeom>
                <a:blipFill>
                  <a:blip r:embed="rId29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" name="object 139">
                  <a:extLst>
                    <a:ext uri="{FF2B5EF4-FFF2-40B4-BE49-F238E27FC236}">
                      <a16:creationId xmlns:a16="http://schemas.microsoft.com/office/drawing/2014/main" id="{F42FC6F9-6D5C-4D1A-9B59-F22537CF0DB4}"/>
                    </a:ext>
                  </a:extLst>
                </p:cNvPr>
                <p:cNvSpPr/>
                <p:nvPr/>
              </p:nvSpPr>
              <p:spPr>
                <a:xfrm>
                  <a:off x="4546203" y="4261904"/>
                  <a:ext cx="128384" cy="72047"/>
                </a:xfrm>
                <a:prstGeom prst="rect">
                  <a:avLst/>
                </a:prstGeom>
                <a:blipFill>
                  <a:blip r:embed="rId30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" name="object 140">
                  <a:extLst>
                    <a:ext uri="{FF2B5EF4-FFF2-40B4-BE49-F238E27FC236}">
                      <a16:creationId xmlns:a16="http://schemas.microsoft.com/office/drawing/2014/main" id="{3CA3D5F2-67FF-4515-9024-12CCE51181CE}"/>
                    </a:ext>
                  </a:extLst>
                </p:cNvPr>
                <p:cNvSpPr txBox="1"/>
                <p:nvPr/>
              </p:nvSpPr>
              <p:spPr>
                <a:xfrm>
                  <a:off x="8279554" y="4202672"/>
                  <a:ext cx="508782" cy="482095"/>
                </a:xfrm>
                <a:prstGeom prst="rect">
                  <a:avLst/>
                </a:prstGeom>
              </p:spPr>
              <p:txBody>
                <a:bodyPr vert="horz" wrap="square" lIns="0" tIns="20320" rIns="0" bIns="0" rtlCol="0">
                  <a:spAutoFit/>
                </a:bodyPr>
                <a:lstStyle/>
                <a:p>
                  <a:pPr marL="12700" marR="5080" lvl="0" indent="0" defTabSz="457200" eaLnBrk="1" fontAlgn="auto" latinLnBrk="0" hangingPunct="1">
                    <a:lnSpc>
                      <a:spcPct val="100000"/>
                    </a:lnSpc>
                    <a:spcBef>
                      <a:spcPts val="16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700" b="0" i="0" u="none" strike="noStrike" kern="0" cap="none" spc="15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↑ 心血管事件风险</a:t>
                  </a:r>
                  <a:endParaRPr kumimoji="0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" name="object 143">
                  <a:extLst>
                    <a:ext uri="{FF2B5EF4-FFF2-40B4-BE49-F238E27FC236}">
                      <a16:creationId xmlns:a16="http://schemas.microsoft.com/office/drawing/2014/main" id="{6A003388-647E-4233-B3E1-9864DEEDCF8D}"/>
                    </a:ext>
                  </a:extLst>
                </p:cNvPr>
                <p:cNvSpPr/>
                <p:nvPr/>
              </p:nvSpPr>
              <p:spPr>
                <a:xfrm>
                  <a:off x="7572177" y="4579411"/>
                  <a:ext cx="497396" cy="222961"/>
                </a:xfrm>
                <a:prstGeom prst="rect">
                  <a:avLst/>
                </a:prstGeom>
                <a:blipFill>
                  <a:blip r:embed="rId31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" name="object 144">
                  <a:extLst>
                    <a:ext uri="{FF2B5EF4-FFF2-40B4-BE49-F238E27FC236}">
                      <a16:creationId xmlns:a16="http://schemas.microsoft.com/office/drawing/2014/main" id="{14DFB7AD-C92D-46F9-8E66-BB0EAC77D6D2}"/>
                    </a:ext>
                  </a:extLst>
                </p:cNvPr>
                <p:cNvSpPr/>
                <p:nvPr/>
              </p:nvSpPr>
              <p:spPr>
                <a:xfrm>
                  <a:off x="7572179" y="4542117"/>
                  <a:ext cx="497840" cy="2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839" h="260350">
                      <a:moveTo>
                        <a:pt x="423690" y="215861"/>
                      </a:moveTo>
                      <a:lnTo>
                        <a:pt x="475058" y="207534"/>
                      </a:lnTo>
                      <a:lnTo>
                        <a:pt x="497398" y="200490"/>
                      </a:lnTo>
                      <a:lnTo>
                        <a:pt x="495406" y="190885"/>
                      </a:lnTo>
                      <a:lnTo>
                        <a:pt x="473779" y="174879"/>
                      </a:lnTo>
                      <a:lnTo>
                        <a:pt x="437852" y="155192"/>
                      </a:lnTo>
                      <a:lnTo>
                        <a:pt x="416864" y="141160"/>
                      </a:lnTo>
                      <a:lnTo>
                        <a:pt x="402706" y="126062"/>
                      </a:lnTo>
                      <a:lnTo>
                        <a:pt x="387267" y="103174"/>
                      </a:lnTo>
                      <a:lnTo>
                        <a:pt x="322075" y="27305"/>
                      </a:lnTo>
                      <a:lnTo>
                        <a:pt x="267025" y="0"/>
                      </a:lnTo>
                      <a:lnTo>
                        <a:pt x="192126" y="19442"/>
                      </a:lnTo>
                      <a:lnTo>
                        <a:pt x="67392" y="83820"/>
                      </a:lnTo>
                      <a:lnTo>
                        <a:pt x="27287" y="107314"/>
                      </a:lnTo>
                      <a:lnTo>
                        <a:pt x="6922" y="122378"/>
                      </a:lnTo>
                      <a:lnTo>
                        <a:pt x="0" y="135521"/>
                      </a:lnTo>
                      <a:lnTo>
                        <a:pt x="222" y="153250"/>
                      </a:lnTo>
                      <a:lnTo>
                        <a:pt x="11032" y="209351"/>
                      </a:lnTo>
                      <a:lnTo>
                        <a:pt x="39655" y="239198"/>
                      </a:lnTo>
                      <a:lnTo>
                        <a:pt x="108607" y="252824"/>
                      </a:lnTo>
                      <a:lnTo>
                        <a:pt x="240404" y="260261"/>
                      </a:lnTo>
                      <a:lnTo>
                        <a:pt x="270983" y="258591"/>
                      </a:lnTo>
                      <a:lnTo>
                        <a:pt x="292917" y="255425"/>
                      </a:lnTo>
                      <a:lnTo>
                        <a:pt x="316772" y="248416"/>
                      </a:lnTo>
                      <a:lnTo>
                        <a:pt x="353116" y="235216"/>
                      </a:lnTo>
                      <a:lnTo>
                        <a:pt x="377915" y="223384"/>
                      </a:lnTo>
                      <a:lnTo>
                        <a:pt x="393533" y="217424"/>
                      </a:lnTo>
                      <a:lnTo>
                        <a:pt x="406586" y="215521"/>
                      </a:lnTo>
                      <a:lnTo>
                        <a:pt x="423690" y="215861"/>
                      </a:lnTo>
                      <a:close/>
                    </a:path>
                  </a:pathLst>
                </a:custGeom>
                <a:ln w="3175">
                  <a:solidFill>
                    <a:srgbClr val="231F20"/>
                  </a:solidFill>
                </a:ln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" name="object 145">
                  <a:extLst>
                    <a:ext uri="{FF2B5EF4-FFF2-40B4-BE49-F238E27FC236}">
                      <a16:creationId xmlns:a16="http://schemas.microsoft.com/office/drawing/2014/main" id="{123D8737-5017-4312-AB32-78F16468C500}"/>
                    </a:ext>
                  </a:extLst>
                </p:cNvPr>
                <p:cNvSpPr/>
                <p:nvPr/>
              </p:nvSpPr>
              <p:spPr>
                <a:xfrm>
                  <a:off x="7676572" y="4581531"/>
                  <a:ext cx="217424" cy="217424"/>
                </a:xfrm>
                <a:prstGeom prst="rect">
                  <a:avLst/>
                </a:prstGeom>
                <a:blipFill>
                  <a:blip r:embed="rId3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object 146">
                  <a:extLst>
                    <a:ext uri="{FF2B5EF4-FFF2-40B4-BE49-F238E27FC236}">
                      <a16:creationId xmlns:a16="http://schemas.microsoft.com/office/drawing/2014/main" id="{CEE24A28-6C44-4532-A4C5-55CF733CA967}"/>
                    </a:ext>
                  </a:extLst>
                </p:cNvPr>
                <p:cNvSpPr/>
                <p:nvPr/>
              </p:nvSpPr>
              <p:spPr>
                <a:xfrm>
                  <a:off x="7746327" y="4651286"/>
                  <a:ext cx="77901" cy="77927"/>
                </a:xfrm>
                <a:prstGeom prst="rect">
                  <a:avLst/>
                </a:prstGeom>
                <a:blipFill>
                  <a:blip r:embed="rId3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" name="object 52">
                  <a:extLst>
                    <a:ext uri="{FF2B5EF4-FFF2-40B4-BE49-F238E27FC236}">
                      <a16:creationId xmlns:a16="http://schemas.microsoft.com/office/drawing/2014/main" id="{98D7B206-3450-46F5-8FB2-A3D43753CD48}"/>
                    </a:ext>
                  </a:extLst>
                </p:cNvPr>
                <p:cNvSpPr txBox="1"/>
                <p:nvPr/>
              </p:nvSpPr>
              <p:spPr>
                <a:xfrm>
                  <a:off x="5614245" y="4412009"/>
                  <a:ext cx="375011" cy="965089"/>
                </a:xfrm>
                <a:prstGeom prst="rect">
                  <a:avLst/>
                </a:prstGeom>
              </p:spPr>
              <p:txBody>
                <a:bodyPr vert="horz" wrap="square" lIns="0" tIns="71755" rIns="0" bIns="0" rtlCol="0">
                  <a:spAutoFit/>
                </a:bodyPr>
                <a:lstStyle/>
                <a:p>
                  <a:pPr marL="1270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56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1000" b="0" i="0" u="none" strike="noStrike" kern="0" cap="none" spc="8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中枢神经</a:t>
                  </a:r>
                  <a:endParaRPr kumimoji="0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8" name="矩形 10">
                <a:extLst>
                  <a:ext uri="{FF2B5EF4-FFF2-40B4-BE49-F238E27FC236}">
                    <a16:creationId xmlns:a16="http://schemas.microsoft.com/office/drawing/2014/main" id="{4B71911B-FEED-4862-9B6B-6D316E8F899C}"/>
                  </a:ext>
                </a:extLst>
              </p:cNvPr>
              <p:cNvSpPr/>
              <p:nvPr/>
            </p:nvSpPr>
            <p:spPr>
              <a:xfrm>
                <a:off x="5634973" y="2095878"/>
                <a:ext cx="790788" cy="437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红颊</a:t>
                </a:r>
              </a:p>
            </p:txBody>
          </p:sp>
          <p:sp>
            <p:nvSpPr>
              <p:cNvPr id="189" name="矩形 11">
                <a:extLst>
                  <a:ext uri="{FF2B5EF4-FFF2-40B4-BE49-F238E27FC236}">
                    <a16:creationId xmlns:a16="http://schemas.microsoft.com/office/drawing/2014/main" id="{961A9155-7F71-4800-8B84-F4FBD7EF5C61}"/>
                  </a:ext>
                </a:extLst>
              </p:cNvPr>
              <p:cNvSpPr/>
              <p:nvPr/>
            </p:nvSpPr>
            <p:spPr>
              <a:xfrm>
                <a:off x="3082888" y="4577909"/>
                <a:ext cx="817687" cy="437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marR="0" lvl="0" indent="0" defTabSz="457200" eaLnBrk="1" fontAlgn="auto" latinLnBrk="0" hangingPunct="1">
                  <a:lnSpc>
                    <a:spcPct val="100000"/>
                  </a:lnSpc>
                  <a:spcBef>
                    <a:spcPts val="56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25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骨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cxnSp>
            <p:nvCxnSpPr>
              <p:cNvPr id="190" name="直接连接符 12">
                <a:extLst>
                  <a:ext uri="{FF2B5EF4-FFF2-40B4-BE49-F238E27FC236}">
                    <a16:creationId xmlns:a16="http://schemas.microsoft.com/office/drawing/2014/main" id="{0951F269-FB68-4B24-A173-EC4E515690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9764" y="2043289"/>
                <a:ext cx="405510" cy="196813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91" name="直接连接符 13">
                <a:extLst>
                  <a:ext uri="{FF2B5EF4-FFF2-40B4-BE49-F238E27FC236}">
                    <a16:creationId xmlns:a16="http://schemas.microsoft.com/office/drawing/2014/main" id="{FAA28C97-E580-4DD4-8E71-3DB3DB5626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32629" y="2240102"/>
                <a:ext cx="448647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92" name="矩形 14">
                <a:extLst>
                  <a:ext uri="{FF2B5EF4-FFF2-40B4-BE49-F238E27FC236}">
                    <a16:creationId xmlns:a16="http://schemas.microsoft.com/office/drawing/2014/main" id="{096CED03-34AD-4CD2-AD11-B6D0A14293DD}"/>
                  </a:ext>
                </a:extLst>
              </p:cNvPr>
              <p:cNvSpPr/>
              <p:nvPr/>
            </p:nvSpPr>
            <p:spPr>
              <a:xfrm>
                <a:off x="3012907" y="924811"/>
                <a:ext cx="1250551" cy="437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头发稀疏</a:t>
                </a:r>
              </a:p>
            </p:txBody>
          </p:sp>
          <p:cxnSp>
            <p:nvCxnSpPr>
              <p:cNvPr id="193" name="直接连接符 15">
                <a:extLst>
                  <a:ext uri="{FF2B5EF4-FFF2-40B4-BE49-F238E27FC236}">
                    <a16:creationId xmlns:a16="http://schemas.microsoft.com/office/drawing/2014/main" id="{DD6EECDB-E8F9-4D86-B9DB-9983F3967644}"/>
                  </a:ext>
                </a:extLst>
              </p:cNvPr>
              <p:cNvCxnSpPr/>
              <p:nvPr/>
            </p:nvCxnSpPr>
            <p:spPr>
              <a:xfrm>
                <a:off x="3966063" y="1218755"/>
                <a:ext cx="373329" cy="20112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94" name="矩形 16">
                <a:extLst>
                  <a:ext uri="{FF2B5EF4-FFF2-40B4-BE49-F238E27FC236}">
                    <a16:creationId xmlns:a16="http://schemas.microsoft.com/office/drawing/2014/main" id="{7E881E6A-1F73-4DFF-9D9B-B95506456C52}"/>
                  </a:ext>
                </a:extLst>
              </p:cNvPr>
              <p:cNvSpPr/>
              <p:nvPr/>
            </p:nvSpPr>
            <p:spPr>
              <a:xfrm>
                <a:off x="1700245" y="1288581"/>
                <a:ext cx="1710310" cy="437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锁骨上脂肪垫</a:t>
                </a:r>
              </a:p>
            </p:txBody>
          </p:sp>
          <p:cxnSp>
            <p:nvCxnSpPr>
              <p:cNvPr id="195" name="直接连接符 17">
                <a:extLst>
                  <a:ext uri="{FF2B5EF4-FFF2-40B4-BE49-F238E27FC236}">
                    <a16:creationId xmlns:a16="http://schemas.microsoft.com/office/drawing/2014/main" id="{BAB90C11-0150-4DE9-838D-224C6E6AF0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5546" y="1504737"/>
                <a:ext cx="577607" cy="242966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96" name="直接连接符 18">
                <a:extLst>
                  <a:ext uri="{FF2B5EF4-FFF2-40B4-BE49-F238E27FC236}">
                    <a16:creationId xmlns:a16="http://schemas.microsoft.com/office/drawing/2014/main" id="{61B68868-EB19-4B56-8A6F-92F617C6ED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91491" y="1504737"/>
                <a:ext cx="5434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97" name="直接连接符 19">
                <a:extLst>
                  <a:ext uri="{FF2B5EF4-FFF2-40B4-BE49-F238E27FC236}">
                    <a16:creationId xmlns:a16="http://schemas.microsoft.com/office/drawing/2014/main" id="{1C794F27-23A4-4A5C-BC80-2DA423102F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10404" y="2384747"/>
                <a:ext cx="5434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98" name="矩形 20">
                <a:extLst>
                  <a:ext uri="{FF2B5EF4-FFF2-40B4-BE49-F238E27FC236}">
                    <a16:creationId xmlns:a16="http://schemas.microsoft.com/office/drawing/2014/main" id="{6EDF0988-1F77-4766-A71F-7382A90517D0}"/>
                  </a:ext>
                </a:extLst>
              </p:cNvPr>
              <p:cNvSpPr/>
              <p:nvPr/>
            </p:nvSpPr>
            <p:spPr>
              <a:xfrm>
                <a:off x="2336764" y="2139181"/>
                <a:ext cx="1020670" cy="437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水牛背</a:t>
                </a:r>
                <a:endPara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9" name="矩形 21">
                <a:extLst>
                  <a:ext uri="{FF2B5EF4-FFF2-40B4-BE49-F238E27FC236}">
                    <a16:creationId xmlns:a16="http://schemas.microsoft.com/office/drawing/2014/main" id="{039AE8FF-6364-43E5-92EA-79B4BC0FFB3E}"/>
                  </a:ext>
                </a:extLst>
              </p:cNvPr>
              <p:cNvSpPr/>
              <p:nvPr/>
            </p:nvSpPr>
            <p:spPr>
              <a:xfrm>
                <a:off x="5846799" y="3345344"/>
                <a:ext cx="1250550" cy="437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腹部下垂</a:t>
                </a:r>
              </a:p>
            </p:txBody>
          </p:sp>
          <p:cxnSp>
            <p:nvCxnSpPr>
              <p:cNvPr id="200" name="直接连接符 22">
                <a:extLst>
                  <a:ext uri="{FF2B5EF4-FFF2-40B4-BE49-F238E27FC236}">
                    <a16:creationId xmlns:a16="http://schemas.microsoft.com/office/drawing/2014/main" id="{F88C4148-76F9-432F-A1BF-D44BFA1ABA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72176" y="3496708"/>
                <a:ext cx="279104" cy="37846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01" name="直接连接符 23">
                <a:extLst>
                  <a:ext uri="{FF2B5EF4-FFF2-40B4-BE49-F238E27FC236}">
                    <a16:creationId xmlns:a16="http://schemas.microsoft.com/office/drawing/2014/main" id="{6DDA3CD9-84D4-42ED-BAF2-310D96F885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43847" y="3497451"/>
                <a:ext cx="448647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02" name="矩形 24">
                <a:extLst>
                  <a:ext uri="{FF2B5EF4-FFF2-40B4-BE49-F238E27FC236}">
                    <a16:creationId xmlns:a16="http://schemas.microsoft.com/office/drawing/2014/main" id="{6DE2541E-7C9E-48DE-8563-A96DBFD384EF}"/>
                  </a:ext>
                </a:extLst>
              </p:cNvPr>
              <p:cNvSpPr/>
              <p:nvPr/>
            </p:nvSpPr>
            <p:spPr>
              <a:xfrm>
                <a:off x="5886081" y="2990225"/>
                <a:ext cx="790788" cy="437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紫纹</a:t>
                </a:r>
              </a:p>
            </p:txBody>
          </p:sp>
          <p:cxnSp>
            <p:nvCxnSpPr>
              <p:cNvPr id="203" name="直接连接符 25">
                <a:extLst>
                  <a:ext uri="{FF2B5EF4-FFF2-40B4-BE49-F238E27FC236}">
                    <a16:creationId xmlns:a16="http://schemas.microsoft.com/office/drawing/2014/main" id="{8CC85586-0F9E-4B58-91B7-AAD5B7D547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9346" y="3128724"/>
                <a:ext cx="432064" cy="54375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04" name="直接连接符 26">
                <a:extLst>
                  <a:ext uri="{FF2B5EF4-FFF2-40B4-BE49-F238E27FC236}">
                    <a16:creationId xmlns:a16="http://schemas.microsoft.com/office/drawing/2014/main" id="{464903F4-7CF5-462B-A99D-5C16E5BADC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3150" y="3129442"/>
                <a:ext cx="448647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05" name="矩形 27">
                <a:extLst>
                  <a:ext uri="{FF2B5EF4-FFF2-40B4-BE49-F238E27FC236}">
                    <a16:creationId xmlns:a16="http://schemas.microsoft.com/office/drawing/2014/main" id="{3A96D31F-CE2F-4F46-9878-262A2962A451}"/>
                  </a:ext>
                </a:extLst>
              </p:cNvPr>
              <p:cNvSpPr/>
              <p:nvPr/>
            </p:nvSpPr>
            <p:spPr>
              <a:xfrm>
                <a:off x="1518481" y="2706389"/>
                <a:ext cx="1710311" cy="711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易出现瘀斑</a:t>
                </a:r>
                <a:endPara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  <a:p>
                <a:pPr marL="0" marR="0" lvl="0" indent="0" algn="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伤口愈合减慢</a:t>
                </a:r>
              </a:p>
            </p:txBody>
          </p:sp>
          <p:cxnSp>
            <p:nvCxnSpPr>
              <p:cNvPr id="206" name="直接连接符 28">
                <a:extLst>
                  <a:ext uri="{FF2B5EF4-FFF2-40B4-BE49-F238E27FC236}">
                    <a16:creationId xmlns:a16="http://schemas.microsoft.com/office/drawing/2014/main" id="{DE114F4F-4D33-4FBF-93D3-0F606D7EE5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91636" y="2909681"/>
                <a:ext cx="5434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07" name="矩形 29">
                <a:extLst>
                  <a:ext uri="{FF2B5EF4-FFF2-40B4-BE49-F238E27FC236}">
                    <a16:creationId xmlns:a16="http://schemas.microsoft.com/office/drawing/2014/main" id="{3D34069F-1BAF-40AC-9FB9-184BC97464FC}"/>
                  </a:ext>
                </a:extLst>
              </p:cNvPr>
              <p:cNvSpPr/>
              <p:nvPr/>
            </p:nvSpPr>
            <p:spPr>
              <a:xfrm>
                <a:off x="2375797" y="3335411"/>
                <a:ext cx="1250551" cy="711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肢端变细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肌肉萎缩</a:t>
                </a:r>
              </a:p>
            </p:txBody>
          </p:sp>
          <p:cxnSp>
            <p:nvCxnSpPr>
              <p:cNvPr id="208" name="直接连接符 30">
                <a:extLst>
                  <a:ext uri="{FF2B5EF4-FFF2-40B4-BE49-F238E27FC236}">
                    <a16:creationId xmlns:a16="http://schemas.microsoft.com/office/drawing/2014/main" id="{60AB6412-2E27-4AC7-B7E0-50F05D38CD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03582" y="3683086"/>
                <a:ext cx="543452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09" name="矩形 31">
                <a:extLst>
                  <a:ext uri="{FF2B5EF4-FFF2-40B4-BE49-F238E27FC236}">
                    <a16:creationId xmlns:a16="http://schemas.microsoft.com/office/drawing/2014/main" id="{192C33AB-CBDD-4E7C-8ADB-888F3672EC8D}"/>
                  </a:ext>
                </a:extLst>
              </p:cNvPr>
              <p:cNvSpPr/>
              <p:nvPr/>
            </p:nvSpPr>
            <p:spPr>
              <a:xfrm>
                <a:off x="5661570" y="2483718"/>
                <a:ext cx="1020670" cy="437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满月脸</a:t>
                </a:r>
              </a:p>
            </p:txBody>
          </p:sp>
          <p:cxnSp>
            <p:nvCxnSpPr>
              <p:cNvPr id="210" name="直接连接符 32">
                <a:extLst>
                  <a:ext uri="{FF2B5EF4-FFF2-40B4-BE49-F238E27FC236}">
                    <a16:creationId xmlns:a16="http://schemas.microsoft.com/office/drawing/2014/main" id="{0B9EA0DD-25F1-48B2-BEF0-C96007261F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6017" y="2219311"/>
                <a:ext cx="562894" cy="392311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11" name="直接连接符 33">
                <a:extLst>
                  <a:ext uri="{FF2B5EF4-FFF2-40B4-BE49-F238E27FC236}">
                    <a16:creationId xmlns:a16="http://schemas.microsoft.com/office/drawing/2014/main" id="{51133D16-67FE-4F9C-8A33-FDE73CCBC6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8450" y="2611622"/>
                <a:ext cx="448647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295" name="文本框 74">
              <a:extLst>
                <a:ext uri="{FF2B5EF4-FFF2-40B4-BE49-F238E27FC236}">
                  <a16:creationId xmlns:a16="http://schemas.microsoft.com/office/drawing/2014/main" id="{3E1E3054-6DF4-498B-8121-1AD3544FDC62}"/>
                </a:ext>
              </a:extLst>
            </p:cNvPr>
            <p:cNvSpPr txBox="1"/>
            <p:nvPr/>
          </p:nvSpPr>
          <p:spPr>
            <a:xfrm>
              <a:off x="7183107" y="1147956"/>
              <a:ext cx="4832057" cy="30425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400" spc="-4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  <a:sym typeface="Arial" panose="020B0604020202020204" pitchFamily="34" charset="0"/>
                </a:rPr>
                <a:t>长期大剂量激素治疗引发多种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不良反应</a:t>
              </a:r>
              <a:r>
                <a:rPr lang="en-US" altLang="zh-CN" spc="-4" baseline="30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  <a:sym typeface="Arial" panose="020B0604020202020204" pitchFamily="34" charset="0"/>
                </a:rPr>
                <a:t>2-3</a:t>
              </a:r>
              <a:endParaRPr lang="zh-CN" altLang="en-US" spc="-4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03" name="文本框 65">
              <a:extLst>
                <a:ext uri="{FF2B5EF4-FFF2-40B4-BE49-F238E27FC236}">
                  <a16:creationId xmlns:a16="http://schemas.microsoft.com/office/drawing/2014/main" id="{38E6928D-33C0-490B-8DF2-7AD2CA94D4E8}"/>
                </a:ext>
              </a:extLst>
            </p:cNvPr>
            <p:cNvSpPr txBox="1"/>
            <p:nvPr/>
          </p:nvSpPr>
          <p:spPr>
            <a:xfrm>
              <a:off x="7430458" y="5253740"/>
              <a:ext cx="4213194" cy="30425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频繁复发会使患者面临</a:t>
              </a:r>
              <a:r>
                <a:rPr lang="zh-CN" altLang="en-US" b="1" dirty="0"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永久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的组织和器官</a:t>
              </a:r>
              <a:r>
                <a:rPr lang="zh-CN" altLang="en-US" b="1" dirty="0"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损害</a:t>
              </a:r>
              <a:r>
                <a:rPr lang="zh-CN" altLang="en-US" sz="12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风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险</a:t>
              </a:r>
              <a:endParaRPr kumimoji="0" lang="en-US" altLang="zh-CN" sz="1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5" name="文本框 74">
              <a:extLst>
                <a:ext uri="{FF2B5EF4-FFF2-40B4-BE49-F238E27FC236}">
                  <a16:creationId xmlns:a16="http://schemas.microsoft.com/office/drawing/2014/main" id="{3E6E4449-E8C0-4D87-A045-F1EF72BA4AAA}"/>
                </a:ext>
              </a:extLst>
            </p:cNvPr>
            <p:cNvSpPr txBox="1"/>
            <p:nvPr/>
          </p:nvSpPr>
          <p:spPr>
            <a:xfrm>
              <a:off x="7183107" y="4841509"/>
              <a:ext cx="4832057" cy="30425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spc="-4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  <a:sym typeface="Arial" panose="020B0604020202020204" pitchFamily="34" charset="0"/>
                </a:rPr>
                <a:t>常规治疗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复发率高</a:t>
              </a:r>
              <a:r>
                <a:rPr lang="zh-CN" altLang="en-US" sz="1600" spc="-4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/>
                  <a:sym typeface="Arial" panose="020B0604020202020204" pitchFamily="34" charset="0"/>
                </a:rPr>
                <a:t>而致损害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加重</a:t>
              </a:r>
              <a:r>
                <a:rPr lang="en-US" altLang="zh-CN" sz="1600" baseline="30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4-6</a:t>
              </a:r>
              <a:endParaRPr lang="en-US" altLang="zh-CN" sz="1600" spc="-4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  <a:sym typeface="Arial" panose="020B0604020202020204" pitchFamily="34" charset="0"/>
              </a:endParaRPr>
            </a:p>
          </p:txBody>
        </p:sp>
      </p:grpSp>
      <p:sp>
        <p:nvSpPr>
          <p:cNvPr id="161" name="object 9">
            <a:extLst>
              <a:ext uri="{FF2B5EF4-FFF2-40B4-BE49-F238E27FC236}">
                <a16:creationId xmlns:a16="http://schemas.microsoft.com/office/drawing/2014/main" id="{2DAA53CE-DA0B-4308-8B4D-9E8D08DADFFA}"/>
              </a:ext>
            </a:extLst>
          </p:cNvPr>
          <p:cNvSpPr txBox="1"/>
          <p:nvPr/>
        </p:nvSpPr>
        <p:spPr>
          <a:xfrm>
            <a:off x="4533772" y="1377937"/>
            <a:ext cx="3091661" cy="28667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9525" marR="0" lvl="0" indent="0" algn="r" defTabSz="9144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-4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常规治疗的未满足需求</a:t>
            </a:r>
            <a:endParaRPr kumimoji="0" sz="21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BFDD1BF9-300C-46BB-8584-7B1DD05DE3C0}"/>
              </a:ext>
            </a:extLst>
          </p:cNvPr>
          <p:cNvCxnSpPr/>
          <p:nvPr/>
        </p:nvCxnSpPr>
        <p:spPr>
          <a:xfrm>
            <a:off x="859778" y="1083859"/>
            <a:ext cx="105013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E96B706-5CAB-4514-AC9E-960987CF09C2}"/>
              </a:ext>
            </a:extLst>
          </p:cNvPr>
          <p:cNvGrpSpPr/>
          <p:nvPr/>
        </p:nvGrpSpPr>
        <p:grpSpPr>
          <a:xfrm>
            <a:off x="750641" y="2437605"/>
            <a:ext cx="2475414" cy="2655182"/>
            <a:chOff x="558497" y="2561209"/>
            <a:chExt cx="2475414" cy="265518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AAD3C1F-4A89-4818-A5C4-350F39EAD0A0}"/>
                </a:ext>
              </a:extLst>
            </p:cNvPr>
            <p:cNvSpPr/>
            <p:nvPr/>
          </p:nvSpPr>
          <p:spPr>
            <a:xfrm>
              <a:off x="746594" y="2561209"/>
              <a:ext cx="2114199" cy="614837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0000"/>
              </a:schemeClr>
            </a:solidFill>
            <a:ln w="635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: Rounded Corners 167">
              <a:extLst>
                <a:ext uri="{FF2B5EF4-FFF2-40B4-BE49-F238E27FC236}">
                  <a16:creationId xmlns:a16="http://schemas.microsoft.com/office/drawing/2014/main" id="{FE7FFBB3-E3B0-4435-8A2F-0CADBDB40F09}"/>
                </a:ext>
              </a:extLst>
            </p:cNvPr>
            <p:cNvSpPr/>
            <p:nvPr/>
          </p:nvSpPr>
          <p:spPr>
            <a:xfrm>
              <a:off x="743664" y="4601554"/>
              <a:ext cx="2114199" cy="614837"/>
            </a:xfrm>
            <a:prstGeom prst="roundRect">
              <a:avLst/>
            </a:prstGeom>
            <a:solidFill>
              <a:schemeClr val="tx1">
                <a:lumMod val="90000"/>
                <a:lumOff val="10000"/>
                <a:alpha val="10000"/>
              </a:schemeClr>
            </a:solidFill>
            <a:ln w="635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2B129A7-259E-4D8D-A3CF-D9814703F38D}"/>
                </a:ext>
              </a:extLst>
            </p:cNvPr>
            <p:cNvGrpSpPr/>
            <p:nvPr/>
          </p:nvGrpSpPr>
          <p:grpSpPr>
            <a:xfrm>
              <a:off x="558497" y="2600389"/>
              <a:ext cx="2475414" cy="2578147"/>
              <a:chOff x="3449959" y="2632666"/>
              <a:chExt cx="2475414" cy="2373964"/>
            </a:xfrm>
          </p:grpSpPr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94B7D07-8C9E-40DC-A8AF-0742311F74AE}"/>
                  </a:ext>
                </a:extLst>
              </p:cNvPr>
              <p:cNvSpPr txBox="1"/>
              <p:nvPr/>
            </p:nvSpPr>
            <p:spPr>
              <a:xfrm>
                <a:off x="3499088" y="2632666"/>
                <a:ext cx="2412298" cy="550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zh-CN" altLang="en-US" sz="2000" b="1" spc="38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/>
                  </a:rPr>
                  <a:t>大剂量</a:t>
                </a:r>
                <a:r>
                  <a:rPr lang="zh-CN" altLang="en-US" sz="2800" b="1" dirty="0">
                    <a:gradFill>
                      <a:gsLst>
                        <a:gs pos="100000">
                          <a:srgbClr val="F9C235"/>
                        </a:gs>
                        <a:gs pos="50000">
                          <a:srgbClr val="E43F1C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激素</a:t>
                </a:r>
                <a:endParaRPr lang="en-US" altLang="zh-CN" b="1" dirty="0"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2DFF3BEA-A77A-4CD0-9685-A4CF8D0D4828}"/>
                  </a:ext>
                </a:extLst>
              </p:cNvPr>
              <p:cNvSpPr txBox="1"/>
              <p:nvPr/>
            </p:nvSpPr>
            <p:spPr>
              <a:xfrm>
                <a:off x="3449959" y="4456063"/>
                <a:ext cx="2475414" cy="550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  <a:defRPr/>
                </a:pPr>
                <a:r>
                  <a:rPr lang="zh-CN" altLang="en-US" sz="2800" b="1" dirty="0">
                    <a:gradFill>
                      <a:gsLst>
                        <a:gs pos="100000">
                          <a:srgbClr val="F9C235"/>
                        </a:gs>
                        <a:gs pos="50000">
                          <a:srgbClr val="E43F1C"/>
                        </a:gs>
                      </a:gsLst>
                      <a:lin ang="5400000" scaled="0"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免疫抑制剂</a:t>
                </a:r>
                <a:endParaRPr lang="en-US" altLang="zh-CN" sz="2800" b="1" dirty="0">
                  <a:gradFill>
                    <a:gsLst>
                      <a:gs pos="100000">
                        <a:srgbClr val="F9C235"/>
                      </a:gs>
                      <a:gs pos="50000">
                        <a:srgbClr val="E43F1C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" name="Graphic 4" descr="Add with solid fill">
              <a:extLst>
                <a:ext uri="{FF2B5EF4-FFF2-40B4-BE49-F238E27FC236}">
                  <a16:creationId xmlns:a16="http://schemas.microsoft.com/office/drawing/2014/main" id="{4F848F22-BC21-4B2D-9A81-0A86DB3C3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309513" y="3357681"/>
              <a:ext cx="914400" cy="914400"/>
            </a:xfrm>
            <a:prstGeom prst="rect">
              <a:avLst/>
            </a:prstGeom>
          </p:spPr>
        </p:pic>
      </p:grpSp>
      <p:grpSp>
        <p:nvGrpSpPr>
          <p:cNvPr id="169" name="组合 3">
            <a:extLst>
              <a:ext uri="{FF2B5EF4-FFF2-40B4-BE49-F238E27FC236}">
                <a16:creationId xmlns:a16="http://schemas.microsoft.com/office/drawing/2014/main" id="{E57FD662-36BD-445F-A4FF-F265664EF32E}"/>
              </a:ext>
            </a:extLst>
          </p:cNvPr>
          <p:cNvGrpSpPr/>
          <p:nvPr/>
        </p:nvGrpSpPr>
        <p:grpSpPr>
          <a:xfrm>
            <a:off x="620835" y="1400094"/>
            <a:ext cx="335123" cy="346546"/>
            <a:chOff x="6873188" y="2672004"/>
            <a:chExt cx="302998" cy="302998"/>
          </a:xfrm>
        </p:grpSpPr>
        <p:grpSp>
          <p:nvGrpSpPr>
            <p:cNvPr id="170" name="组合 23">
              <a:extLst>
                <a:ext uri="{FF2B5EF4-FFF2-40B4-BE49-F238E27FC236}">
                  <a16:creationId xmlns:a16="http://schemas.microsoft.com/office/drawing/2014/main" id="{205F8667-007E-4DCD-92C4-6C7F57A7840E}"/>
                </a:ext>
              </a:extLst>
            </p:cNvPr>
            <p:cNvGrpSpPr/>
            <p:nvPr/>
          </p:nvGrpSpPr>
          <p:grpSpPr>
            <a:xfrm>
              <a:off x="6873188" y="2672004"/>
              <a:ext cx="302998" cy="302998"/>
              <a:chOff x="7120838" y="5250104"/>
              <a:chExt cx="302998" cy="302998"/>
            </a:xfrm>
          </p:grpSpPr>
          <p:sp>
            <p:nvSpPr>
              <p:cNvPr id="172" name="椭圆 24">
                <a:extLst>
                  <a:ext uri="{FF2B5EF4-FFF2-40B4-BE49-F238E27FC236}">
                    <a16:creationId xmlns:a16="http://schemas.microsoft.com/office/drawing/2014/main" id="{0FAD6617-B2CF-4FB6-A0B5-52B785C0CC71}"/>
                  </a:ext>
                </a:extLst>
              </p:cNvPr>
              <p:cNvSpPr/>
              <p:nvPr/>
            </p:nvSpPr>
            <p:spPr>
              <a:xfrm>
                <a:off x="7158037" y="5287303"/>
                <a:ext cx="228600" cy="228600"/>
              </a:xfrm>
              <a:prstGeom prst="ellipse">
                <a:avLst/>
              </a:prstGeom>
              <a:gradFill>
                <a:gsLst>
                  <a:gs pos="25000">
                    <a:srgbClr val="E4401D"/>
                  </a:gs>
                  <a:gs pos="100000">
                    <a:srgbClr val="F9C235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3" name="椭圆 25">
                <a:extLst>
                  <a:ext uri="{FF2B5EF4-FFF2-40B4-BE49-F238E27FC236}">
                    <a16:creationId xmlns:a16="http://schemas.microsoft.com/office/drawing/2014/main" id="{2FB0462F-7F21-4371-866D-99D1B61D1C13}"/>
                  </a:ext>
                </a:extLst>
              </p:cNvPr>
              <p:cNvSpPr/>
              <p:nvPr/>
            </p:nvSpPr>
            <p:spPr>
              <a:xfrm>
                <a:off x="7120838" y="5250104"/>
                <a:ext cx="302998" cy="302998"/>
              </a:xfrm>
              <a:prstGeom prst="ellipse">
                <a:avLst/>
              </a:prstGeom>
              <a:gradFill>
                <a:gsLst>
                  <a:gs pos="0">
                    <a:srgbClr val="E4401D">
                      <a:alpha val="17000"/>
                    </a:srgbClr>
                  </a:gs>
                  <a:gs pos="100000">
                    <a:srgbClr val="F9C235">
                      <a:alpha val="0"/>
                    </a:srgbClr>
                  </a:gs>
                </a:gsLst>
                <a:lin ang="0" scaled="1"/>
              </a:gradFill>
              <a:ln w="3175">
                <a:gradFill>
                  <a:gsLst>
                    <a:gs pos="0">
                      <a:srgbClr val="E4401D"/>
                    </a:gs>
                    <a:gs pos="100000">
                      <a:srgbClr val="E4401D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1" name="等腰三角形 26">
              <a:extLst>
                <a:ext uri="{FF2B5EF4-FFF2-40B4-BE49-F238E27FC236}">
                  <a16:creationId xmlns:a16="http://schemas.microsoft.com/office/drawing/2014/main" id="{D531E2F6-2BFD-4A7E-9FDC-CF2B1D6E43F1}"/>
                </a:ext>
              </a:extLst>
            </p:cNvPr>
            <p:cNvSpPr/>
            <p:nvPr/>
          </p:nvSpPr>
          <p:spPr>
            <a:xfrm rot="5173577">
              <a:off x="6986588" y="2776537"/>
              <a:ext cx="110490" cy="952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4" name="组合 3">
            <a:extLst>
              <a:ext uri="{FF2B5EF4-FFF2-40B4-BE49-F238E27FC236}">
                <a16:creationId xmlns:a16="http://schemas.microsoft.com/office/drawing/2014/main" id="{5064A397-530C-4CF1-B8EE-A0EBF36A4CBA}"/>
              </a:ext>
            </a:extLst>
          </p:cNvPr>
          <p:cNvGrpSpPr/>
          <p:nvPr/>
        </p:nvGrpSpPr>
        <p:grpSpPr>
          <a:xfrm>
            <a:off x="4844333" y="1333015"/>
            <a:ext cx="335123" cy="346546"/>
            <a:chOff x="6873188" y="2672004"/>
            <a:chExt cx="302998" cy="302998"/>
          </a:xfrm>
        </p:grpSpPr>
        <p:grpSp>
          <p:nvGrpSpPr>
            <p:cNvPr id="175" name="组合 23">
              <a:extLst>
                <a:ext uri="{FF2B5EF4-FFF2-40B4-BE49-F238E27FC236}">
                  <a16:creationId xmlns:a16="http://schemas.microsoft.com/office/drawing/2014/main" id="{79BB2A2E-B89B-4B10-BBA1-4374A52B4453}"/>
                </a:ext>
              </a:extLst>
            </p:cNvPr>
            <p:cNvGrpSpPr/>
            <p:nvPr/>
          </p:nvGrpSpPr>
          <p:grpSpPr>
            <a:xfrm>
              <a:off x="6873188" y="2672004"/>
              <a:ext cx="302998" cy="302998"/>
              <a:chOff x="7120838" y="5250104"/>
              <a:chExt cx="302998" cy="302998"/>
            </a:xfrm>
          </p:grpSpPr>
          <p:sp>
            <p:nvSpPr>
              <p:cNvPr id="177" name="椭圆 24">
                <a:extLst>
                  <a:ext uri="{FF2B5EF4-FFF2-40B4-BE49-F238E27FC236}">
                    <a16:creationId xmlns:a16="http://schemas.microsoft.com/office/drawing/2014/main" id="{0484156D-A0C4-466E-AA0E-D707A02C2C08}"/>
                  </a:ext>
                </a:extLst>
              </p:cNvPr>
              <p:cNvSpPr/>
              <p:nvPr/>
            </p:nvSpPr>
            <p:spPr>
              <a:xfrm>
                <a:off x="7158037" y="5287303"/>
                <a:ext cx="228600" cy="228600"/>
              </a:xfrm>
              <a:prstGeom prst="ellipse">
                <a:avLst/>
              </a:prstGeom>
              <a:gradFill>
                <a:gsLst>
                  <a:gs pos="25000">
                    <a:srgbClr val="E4401D"/>
                  </a:gs>
                  <a:gs pos="100000">
                    <a:srgbClr val="F9C235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9" name="椭圆 25">
                <a:extLst>
                  <a:ext uri="{FF2B5EF4-FFF2-40B4-BE49-F238E27FC236}">
                    <a16:creationId xmlns:a16="http://schemas.microsoft.com/office/drawing/2014/main" id="{2EFE6E43-0737-4E81-91B5-11F0EC348B9B}"/>
                  </a:ext>
                </a:extLst>
              </p:cNvPr>
              <p:cNvSpPr/>
              <p:nvPr/>
            </p:nvSpPr>
            <p:spPr>
              <a:xfrm>
                <a:off x="7120838" y="5250104"/>
                <a:ext cx="302998" cy="302998"/>
              </a:xfrm>
              <a:prstGeom prst="ellipse">
                <a:avLst/>
              </a:prstGeom>
              <a:gradFill>
                <a:gsLst>
                  <a:gs pos="0">
                    <a:srgbClr val="E4401D">
                      <a:alpha val="17000"/>
                    </a:srgbClr>
                  </a:gs>
                  <a:gs pos="100000">
                    <a:srgbClr val="F9C235">
                      <a:alpha val="0"/>
                    </a:srgbClr>
                  </a:gs>
                </a:gsLst>
                <a:lin ang="0" scaled="1"/>
              </a:gradFill>
              <a:ln w="3175">
                <a:gradFill>
                  <a:gsLst>
                    <a:gs pos="0">
                      <a:srgbClr val="E4401D"/>
                    </a:gs>
                    <a:gs pos="100000">
                      <a:srgbClr val="E4401D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76" name="等腰三角形 26">
              <a:extLst>
                <a:ext uri="{FF2B5EF4-FFF2-40B4-BE49-F238E27FC236}">
                  <a16:creationId xmlns:a16="http://schemas.microsoft.com/office/drawing/2014/main" id="{04CE7A14-8C81-44F1-ABB1-C4D04E85BFB2}"/>
                </a:ext>
              </a:extLst>
            </p:cNvPr>
            <p:cNvSpPr/>
            <p:nvPr/>
          </p:nvSpPr>
          <p:spPr>
            <a:xfrm rot="5173577">
              <a:off x="6986588" y="2776537"/>
              <a:ext cx="110490" cy="952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0" name="组合 3">
            <a:extLst>
              <a:ext uri="{FF2B5EF4-FFF2-40B4-BE49-F238E27FC236}">
                <a16:creationId xmlns:a16="http://schemas.microsoft.com/office/drawing/2014/main" id="{AF53A663-3AA7-4CEF-9DF1-689E785BD97D}"/>
              </a:ext>
            </a:extLst>
          </p:cNvPr>
          <p:cNvGrpSpPr/>
          <p:nvPr/>
        </p:nvGrpSpPr>
        <p:grpSpPr>
          <a:xfrm>
            <a:off x="9315119" y="1392436"/>
            <a:ext cx="335123" cy="346546"/>
            <a:chOff x="6873188" y="2672004"/>
            <a:chExt cx="302998" cy="302998"/>
          </a:xfrm>
        </p:grpSpPr>
        <p:grpSp>
          <p:nvGrpSpPr>
            <p:cNvPr id="181" name="组合 23">
              <a:extLst>
                <a:ext uri="{FF2B5EF4-FFF2-40B4-BE49-F238E27FC236}">
                  <a16:creationId xmlns:a16="http://schemas.microsoft.com/office/drawing/2014/main" id="{761E2391-BAFC-4354-8A5A-EFA1DE0A0025}"/>
                </a:ext>
              </a:extLst>
            </p:cNvPr>
            <p:cNvGrpSpPr/>
            <p:nvPr/>
          </p:nvGrpSpPr>
          <p:grpSpPr>
            <a:xfrm>
              <a:off x="6873188" y="2672004"/>
              <a:ext cx="302998" cy="302998"/>
              <a:chOff x="7120838" y="5250104"/>
              <a:chExt cx="302998" cy="302998"/>
            </a:xfrm>
          </p:grpSpPr>
          <p:sp>
            <p:nvSpPr>
              <p:cNvPr id="186" name="椭圆 24">
                <a:extLst>
                  <a:ext uri="{FF2B5EF4-FFF2-40B4-BE49-F238E27FC236}">
                    <a16:creationId xmlns:a16="http://schemas.microsoft.com/office/drawing/2014/main" id="{C4AEA189-7257-4D1C-BB52-539D5A887F15}"/>
                  </a:ext>
                </a:extLst>
              </p:cNvPr>
              <p:cNvSpPr/>
              <p:nvPr/>
            </p:nvSpPr>
            <p:spPr>
              <a:xfrm>
                <a:off x="7158037" y="5287303"/>
                <a:ext cx="228600" cy="228600"/>
              </a:xfrm>
              <a:prstGeom prst="ellipse">
                <a:avLst/>
              </a:prstGeom>
              <a:gradFill>
                <a:gsLst>
                  <a:gs pos="25000">
                    <a:srgbClr val="E4401D"/>
                  </a:gs>
                  <a:gs pos="100000">
                    <a:srgbClr val="F9C235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3" name="椭圆 25">
                <a:extLst>
                  <a:ext uri="{FF2B5EF4-FFF2-40B4-BE49-F238E27FC236}">
                    <a16:creationId xmlns:a16="http://schemas.microsoft.com/office/drawing/2014/main" id="{0B66379C-1DA6-4C23-944D-908AE954DA83}"/>
                  </a:ext>
                </a:extLst>
              </p:cNvPr>
              <p:cNvSpPr/>
              <p:nvPr/>
            </p:nvSpPr>
            <p:spPr>
              <a:xfrm>
                <a:off x="7120838" y="5250104"/>
                <a:ext cx="302998" cy="302998"/>
              </a:xfrm>
              <a:prstGeom prst="ellipse">
                <a:avLst/>
              </a:prstGeom>
              <a:gradFill>
                <a:gsLst>
                  <a:gs pos="0">
                    <a:srgbClr val="E4401D">
                      <a:alpha val="17000"/>
                    </a:srgbClr>
                  </a:gs>
                  <a:gs pos="100000">
                    <a:srgbClr val="F9C235">
                      <a:alpha val="0"/>
                    </a:srgbClr>
                  </a:gs>
                </a:gsLst>
                <a:lin ang="0" scaled="1"/>
              </a:gradFill>
              <a:ln w="3175">
                <a:gradFill>
                  <a:gsLst>
                    <a:gs pos="0">
                      <a:srgbClr val="E4401D"/>
                    </a:gs>
                    <a:gs pos="100000">
                      <a:srgbClr val="E4401D">
                        <a:alpha val="0"/>
                      </a:srgb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2" name="等腰三角形 26">
              <a:extLst>
                <a:ext uri="{FF2B5EF4-FFF2-40B4-BE49-F238E27FC236}">
                  <a16:creationId xmlns:a16="http://schemas.microsoft.com/office/drawing/2014/main" id="{19767C8E-F089-4778-A3F0-BB8C6BD22CAD}"/>
                </a:ext>
              </a:extLst>
            </p:cNvPr>
            <p:cNvSpPr/>
            <p:nvPr/>
          </p:nvSpPr>
          <p:spPr>
            <a:xfrm rot="5173577">
              <a:off x="6986588" y="2776537"/>
              <a:ext cx="110490" cy="952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2264C1E8-71B1-4540-928C-1979978C5838}"/>
              </a:ext>
            </a:extLst>
          </p:cNvPr>
          <p:cNvGrpSpPr/>
          <p:nvPr/>
        </p:nvGrpSpPr>
        <p:grpSpPr>
          <a:xfrm>
            <a:off x="4097977" y="1776863"/>
            <a:ext cx="523176" cy="389058"/>
            <a:chOff x="5856353" y="1145675"/>
            <a:chExt cx="716201" cy="508157"/>
          </a:xfrm>
        </p:grpSpPr>
        <p:sp>
          <p:nvSpPr>
            <p:cNvPr id="297" name="平行四边形 62">
              <a:extLst>
                <a:ext uri="{FF2B5EF4-FFF2-40B4-BE49-F238E27FC236}">
                  <a16:creationId xmlns:a16="http://schemas.microsoft.com/office/drawing/2014/main" id="{2EBF44CA-F935-4F08-A914-B2E5BB86A5B3}"/>
                </a:ext>
              </a:extLst>
            </p:cNvPr>
            <p:cNvSpPr/>
            <p:nvPr/>
          </p:nvSpPr>
          <p:spPr>
            <a:xfrm>
              <a:off x="5856353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8" name="平行四边形 63">
              <a:extLst>
                <a:ext uri="{FF2B5EF4-FFF2-40B4-BE49-F238E27FC236}">
                  <a16:creationId xmlns:a16="http://schemas.microsoft.com/office/drawing/2014/main" id="{6707E669-79F6-4C30-B321-2595A94F5734}"/>
                </a:ext>
              </a:extLst>
            </p:cNvPr>
            <p:cNvSpPr/>
            <p:nvPr/>
          </p:nvSpPr>
          <p:spPr>
            <a:xfrm flipH="1" flipV="1">
              <a:off x="6101592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0022E258-3C3F-48C2-8684-63F8E12EBE80}"/>
              </a:ext>
            </a:extLst>
          </p:cNvPr>
          <p:cNvGrpSpPr/>
          <p:nvPr/>
        </p:nvGrpSpPr>
        <p:grpSpPr>
          <a:xfrm>
            <a:off x="7993900" y="1786551"/>
            <a:ext cx="523176" cy="389058"/>
            <a:chOff x="5856353" y="1145675"/>
            <a:chExt cx="716201" cy="508157"/>
          </a:xfrm>
        </p:grpSpPr>
        <p:sp>
          <p:nvSpPr>
            <p:cNvPr id="300" name="平行四边形 62">
              <a:extLst>
                <a:ext uri="{FF2B5EF4-FFF2-40B4-BE49-F238E27FC236}">
                  <a16:creationId xmlns:a16="http://schemas.microsoft.com/office/drawing/2014/main" id="{A084D876-6CF4-4275-9DF3-786D8CEFD1CD}"/>
                </a:ext>
              </a:extLst>
            </p:cNvPr>
            <p:cNvSpPr/>
            <p:nvPr/>
          </p:nvSpPr>
          <p:spPr>
            <a:xfrm>
              <a:off x="5856353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1" name="平行四边形 63">
              <a:extLst>
                <a:ext uri="{FF2B5EF4-FFF2-40B4-BE49-F238E27FC236}">
                  <a16:creationId xmlns:a16="http://schemas.microsoft.com/office/drawing/2014/main" id="{26D2F54D-B1EC-476B-A208-F68579FCEF75}"/>
                </a:ext>
              </a:extLst>
            </p:cNvPr>
            <p:cNvSpPr/>
            <p:nvPr/>
          </p:nvSpPr>
          <p:spPr>
            <a:xfrm flipH="1" flipV="1">
              <a:off x="6101592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4F30306D-FB5A-4A2C-B77B-E4F75DF2D2B8}"/>
              </a:ext>
            </a:extLst>
          </p:cNvPr>
          <p:cNvGrpSpPr/>
          <p:nvPr/>
        </p:nvGrpSpPr>
        <p:grpSpPr>
          <a:xfrm>
            <a:off x="4026189" y="5422646"/>
            <a:ext cx="523176" cy="389058"/>
            <a:chOff x="5856353" y="1145675"/>
            <a:chExt cx="716201" cy="508157"/>
          </a:xfrm>
        </p:grpSpPr>
        <p:sp>
          <p:nvSpPr>
            <p:cNvPr id="304" name="平行四边形 62">
              <a:extLst>
                <a:ext uri="{FF2B5EF4-FFF2-40B4-BE49-F238E27FC236}">
                  <a16:creationId xmlns:a16="http://schemas.microsoft.com/office/drawing/2014/main" id="{23992DFC-57A8-4EB8-825E-756A472254BF}"/>
                </a:ext>
              </a:extLst>
            </p:cNvPr>
            <p:cNvSpPr/>
            <p:nvPr/>
          </p:nvSpPr>
          <p:spPr>
            <a:xfrm>
              <a:off x="5856353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6" name="平行四边形 63">
              <a:extLst>
                <a:ext uri="{FF2B5EF4-FFF2-40B4-BE49-F238E27FC236}">
                  <a16:creationId xmlns:a16="http://schemas.microsoft.com/office/drawing/2014/main" id="{DE22FFB8-03A0-4419-8A47-DB70F4EA5888}"/>
                </a:ext>
              </a:extLst>
            </p:cNvPr>
            <p:cNvSpPr/>
            <p:nvPr/>
          </p:nvSpPr>
          <p:spPr>
            <a:xfrm flipH="1" flipV="1">
              <a:off x="6101592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325B22B5-1B60-45E0-90E4-D901558A26C5}"/>
              </a:ext>
            </a:extLst>
          </p:cNvPr>
          <p:cNvGrpSpPr/>
          <p:nvPr/>
        </p:nvGrpSpPr>
        <p:grpSpPr>
          <a:xfrm>
            <a:off x="7994423" y="5431063"/>
            <a:ext cx="523176" cy="389058"/>
            <a:chOff x="5856353" y="1145675"/>
            <a:chExt cx="716201" cy="508157"/>
          </a:xfrm>
        </p:grpSpPr>
        <p:sp>
          <p:nvSpPr>
            <p:cNvPr id="308" name="平行四边形 62">
              <a:extLst>
                <a:ext uri="{FF2B5EF4-FFF2-40B4-BE49-F238E27FC236}">
                  <a16:creationId xmlns:a16="http://schemas.microsoft.com/office/drawing/2014/main" id="{AA9DD7BE-8AE7-43D7-8B16-BC4E12EF854E}"/>
                </a:ext>
              </a:extLst>
            </p:cNvPr>
            <p:cNvSpPr/>
            <p:nvPr/>
          </p:nvSpPr>
          <p:spPr>
            <a:xfrm>
              <a:off x="5856353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" name="平行四边形 63">
              <a:extLst>
                <a:ext uri="{FF2B5EF4-FFF2-40B4-BE49-F238E27FC236}">
                  <a16:creationId xmlns:a16="http://schemas.microsoft.com/office/drawing/2014/main" id="{44BD10B4-9EC7-4CED-A618-A479EF4398FA}"/>
                </a:ext>
              </a:extLst>
            </p:cNvPr>
            <p:cNvSpPr/>
            <p:nvPr/>
          </p:nvSpPr>
          <p:spPr>
            <a:xfrm flipH="1" flipV="1">
              <a:off x="6101592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6C759489-4D20-4E7A-8F93-5700B2F611F1}"/>
              </a:ext>
            </a:extLst>
          </p:cNvPr>
          <p:cNvGrpSpPr/>
          <p:nvPr/>
        </p:nvGrpSpPr>
        <p:grpSpPr>
          <a:xfrm>
            <a:off x="4003785" y="49104"/>
            <a:ext cx="3715859" cy="406258"/>
            <a:chOff x="4238070" y="120796"/>
            <a:chExt cx="3715859" cy="406258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EC207C38-2EFF-4B5C-9FD6-7E811D370110}"/>
                </a:ext>
              </a:extLst>
            </p:cNvPr>
            <p:cNvGrpSpPr/>
            <p:nvPr/>
          </p:nvGrpSpPr>
          <p:grpSpPr>
            <a:xfrm>
              <a:off x="4238070" y="126944"/>
              <a:ext cx="3715859" cy="400110"/>
              <a:chOff x="-533311" y="97517"/>
              <a:chExt cx="3715859" cy="400110"/>
            </a:xfrm>
          </p:grpSpPr>
          <p:sp>
            <p:nvSpPr>
              <p:cNvPr id="313" name="文本框 13">
                <a:extLst>
                  <a:ext uri="{FF2B5EF4-FFF2-40B4-BE49-F238E27FC236}">
                    <a16:creationId xmlns:a16="http://schemas.microsoft.com/office/drawing/2014/main" id="{9C7C90AC-F645-45E7-A391-9A43AB10CA96}"/>
                  </a:ext>
                </a:extLst>
              </p:cNvPr>
              <p:cNvSpPr txBox="1"/>
              <p:nvPr/>
            </p:nvSpPr>
            <p:spPr>
              <a:xfrm>
                <a:off x="395747" y="97517"/>
                <a:ext cx="1974900" cy="400110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600" b="1" i="0" u="none" strike="noStrike" kern="1200" cap="none" spc="300" normalizeH="0" baseline="0" noProof="0" dirty="0">
                    <a:ln w="34925"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01</a:t>
                </a:r>
                <a:r>
                  <a:rPr kumimoji="0" lang="zh-CN" altLang="en-US" sz="2600" b="1" i="0" u="none" strike="noStrike" kern="1200" cap="none" spc="300" normalizeH="0" baseline="0" noProof="0" dirty="0">
                    <a:ln w="34925"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疾病介绍</a:t>
                </a:r>
              </a:p>
            </p:txBody>
          </p:sp>
          <p:cxnSp>
            <p:nvCxnSpPr>
              <p:cNvPr id="314" name="直接连接符 18">
                <a:extLst>
                  <a:ext uri="{FF2B5EF4-FFF2-40B4-BE49-F238E27FC236}">
                    <a16:creationId xmlns:a16="http://schemas.microsoft.com/office/drawing/2014/main" id="{7760A32A-1282-493C-9FFD-05687A684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7468" y="223358"/>
                <a:ext cx="405080" cy="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接连接符 19">
                <a:extLst>
                  <a:ext uri="{FF2B5EF4-FFF2-40B4-BE49-F238E27FC236}">
                    <a16:creationId xmlns:a16="http://schemas.microsoft.com/office/drawing/2014/main" id="{D7E7A5CB-14D4-45F5-A4C2-B99762319D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33311" y="233892"/>
                <a:ext cx="444546" cy="0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2" name="文本框 14">
              <a:extLst>
                <a:ext uri="{FF2B5EF4-FFF2-40B4-BE49-F238E27FC236}">
                  <a16:creationId xmlns:a16="http://schemas.microsoft.com/office/drawing/2014/main" id="{310E15A4-8CED-4BBD-9BE8-ACF08F121B66}"/>
                </a:ext>
              </a:extLst>
            </p:cNvPr>
            <p:cNvSpPr txBox="1"/>
            <p:nvPr/>
          </p:nvSpPr>
          <p:spPr>
            <a:xfrm>
              <a:off x="4362376" y="120796"/>
              <a:ext cx="3591553" cy="40011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600" b="1" spc="300" dirty="0">
                  <a:gradFill flip="none" rotWithShape="1">
                    <a:gsLst>
                      <a:gs pos="0">
                        <a:srgbClr val="F9C235"/>
                      </a:gs>
                      <a:gs pos="65000">
                        <a:srgbClr val="E43F1C"/>
                      </a:gs>
                    </a:gsLst>
                    <a:lin ang="135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01</a:t>
              </a:r>
              <a:r>
                <a:rPr lang="zh-CN" altLang="en-US" sz="2600" b="1" spc="300" dirty="0">
                  <a:gradFill flip="none" rotWithShape="1">
                    <a:gsLst>
                      <a:gs pos="0">
                        <a:srgbClr val="F9C235"/>
                      </a:gs>
                      <a:gs pos="65000">
                        <a:srgbClr val="E43F1C"/>
                      </a:gs>
                    </a:gsLst>
                    <a:lin ang="135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疾病介绍</a:t>
              </a:r>
            </a:p>
          </p:txBody>
        </p:sp>
      </p:grpSp>
      <p:sp>
        <p:nvSpPr>
          <p:cNvPr id="316" name="TextBox 315">
            <a:extLst>
              <a:ext uri="{FF2B5EF4-FFF2-40B4-BE49-F238E27FC236}">
                <a16:creationId xmlns:a16="http://schemas.microsoft.com/office/drawing/2014/main" id="{043C4263-FF03-4BB5-988A-4D1C5A8C39C8}"/>
              </a:ext>
            </a:extLst>
          </p:cNvPr>
          <p:cNvSpPr txBox="1"/>
          <p:nvPr/>
        </p:nvSpPr>
        <p:spPr>
          <a:xfrm>
            <a:off x="67112" y="6453303"/>
            <a:ext cx="119039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Tx/>
              <a:buNone/>
              <a:defRPr/>
            </a:pPr>
            <a:r>
              <a:rPr lang="zh-CN" altLang="en-US" sz="800" b="1" dirty="0">
                <a:solidFill>
                  <a:srgbClr val="212121"/>
                </a:solidFill>
                <a:latin typeface="BlinkMacSystemFont"/>
              </a:rPr>
              <a:t>参考文献：</a:t>
            </a:r>
            <a:endParaRPr lang="en-US" altLang="zh-CN" sz="800" b="1" dirty="0">
              <a:solidFill>
                <a:srgbClr val="212121"/>
              </a:solidFill>
              <a:latin typeface="BlinkMacSystemFont"/>
            </a:endParaRPr>
          </a:p>
          <a:p>
            <a:pPr>
              <a:defRPr/>
            </a:pPr>
            <a:r>
              <a:rPr lang="en-US" altLang="zh-CN" sz="800" dirty="0">
                <a:solidFill>
                  <a:srgbClr val="212121"/>
                </a:solidFill>
                <a:latin typeface="BlinkMacSystemFont"/>
              </a:rPr>
              <a:t>1. </a:t>
            </a:r>
            <a:r>
              <a:rPr lang="zh-CN" altLang="en-US" sz="800" dirty="0">
                <a:solidFill>
                  <a:srgbClr val="212121"/>
                </a:solidFill>
                <a:latin typeface="BlinkMacSystemFont"/>
              </a:rPr>
              <a:t>嗜酸性肉芽肿性多血管炎诊治规范多学科专家共识</a:t>
            </a:r>
            <a:r>
              <a:rPr lang="en-US" altLang="zh-CN" sz="800" dirty="0">
                <a:solidFill>
                  <a:srgbClr val="212121"/>
                </a:solidFill>
                <a:latin typeface="BlinkMacSystemFont"/>
              </a:rPr>
              <a:t>.2018; 2. </a:t>
            </a:r>
            <a:r>
              <a:rPr lang="en-US" altLang="zh-CN" sz="800" dirty="0">
                <a:solidFill>
                  <a:srgbClr val="212121"/>
                </a:solidFill>
                <a:latin typeface="BlinkMacSystemFont"/>
                <a:sym typeface="Arial" panose="020B0604020202020204" pitchFamily="34" charset="0"/>
              </a:rPr>
              <a:t>Hoes JN, Jacobs J, </a:t>
            </a:r>
            <a:r>
              <a:rPr lang="en-US" altLang="zh-CN" sz="800" dirty="0" err="1">
                <a:solidFill>
                  <a:srgbClr val="212121"/>
                </a:solidFill>
                <a:latin typeface="BlinkMacSystemFont"/>
                <a:sym typeface="Arial" panose="020B0604020202020204" pitchFamily="34" charset="0"/>
              </a:rPr>
              <a:t>Buttgereit</a:t>
            </a:r>
            <a:r>
              <a:rPr lang="en-US" altLang="zh-CN" sz="800" dirty="0">
                <a:solidFill>
                  <a:srgbClr val="212121"/>
                </a:solidFill>
                <a:latin typeface="BlinkMacSystemFont"/>
                <a:sym typeface="Arial" panose="020B0604020202020204" pitchFamily="34" charset="0"/>
              </a:rPr>
              <a:t> F, et al. 2010; 3.</a:t>
            </a:r>
            <a:r>
              <a:rPr lang="zh-CN" altLang="en-US" sz="800" dirty="0">
                <a:solidFill>
                  <a:srgbClr val="212121"/>
                </a:solidFill>
                <a:latin typeface="BlinkMacSystemFont"/>
                <a:sym typeface="Arial" panose="020B0604020202020204" pitchFamily="34" charset="0"/>
              </a:rPr>
              <a:t>杨宝峰</a:t>
            </a:r>
            <a:r>
              <a:rPr lang="en-US" altLang="zh-CN" sz="800" dirty="0">
                <a:solidFill>
                  <a:srgbClr val="212121"/>
                </a:solidFill>
                <a:latin typeface="BlinkMacSystemFont"/>
                <a:sym typeface="Arial" panose="020B0604020202020204" pitchFamily="34" charset="0"/>
              </a:rPr>
              <a:t>. 2013; 4. </a:t>
            </a:r>
            <a:r>
              <a:rPr lang="fi-FI" sz="800" dirty="0">
                <a:solidFill>
                  <a:srgbClr val="212121"/>
                </a:solidFill>
                <a:latin typeface="BlinkMacSystemFont"/>
              </a:rPr>
              <a:t>Robson J; 2015;5. </a:t>
            </a:r>
            <a:r>
              <a:rPr lang="nn-NO" sz="800" dirty="0">
                <a:solidFill>
                  <a:srgbClr val="212121"/>
                </a:solidFill>
                <a:latin typeface="BlinkMacSystemFont"/>
              </a:rPr>
              <a:t>Wechsler ME;2017;6. </a:t>
            </a:r>
            <a:r>
              <a:rPr lang="en-US" sz="800" dirty="0" err="1">
                <a:solidFill>
                  <a:srgbClr val="212121"/>
                </a:solidFill>
                <a:latin typeface="BlinkMacSystemFont"/>
              </a:rPr>
              <a:t>Doubelt</a:t>
            </a:r>
            <a:r>
              <a:rPr lang="en-US" sz="800" dirty="0">
                <a:solidFill>
                  <a:srgbClr val="212121"/>
                </a:solidFill>
                <a:latin typeface="BlinkMacSystemFont"/>
              </a:rPr>
              <a:t> I; 2019; 7. </a:t>
            </a:r>
            <a:r>
              <a:rPr lang="en-US" sz="800" dirty="0" err="1">
                <a:solidFill>
                  <a:srgbClr val="212121"/>
                </a:solidFill>
                <a:latin typeface="BlinkMacSystemFont"/>
              </a:rPr>
              <a:t>Moosig</a:t>
            </a:r>
            <a:r>
              <a:rPr lang="en-US" sz="800" dirty="0">
                <a:solidFill>
                  <a:srgbClr val="212121"/>
                </a:solidFill>
                <a:latin typeface="BlinkMacSystemFont"/>
              </a:rPr>
              <a:t> F;2013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67EAD537-FFB9-4952-957E-ABE76C9DA572}"/>
              </a:ext>
            </a:extLst>
          </p:cNvPr>
          <p:cNvSpPr txBox="1"/>
          <p:nvPr/>
        </p:nvSpPr>
        <p:spPr>
          <a:xfrm>
            <a:off x="11861963" y="6458530"/>
            <a:ext cx="201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9621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F47CA6F-142A-40BE-AE9E-9B3041E5D133}"/>
              </a:ext>
            </a:extLst>
          </p:cNvPr>
          <p:cNvSpPr/>
          <p:nvPr/>
        </p:nvSpPr>
        <p:spPr>
          <a:xfrm>
            <a:off x="0" y="6411145"/>
            <a:ext cx="12192000" cy="461665"/>
          </a:xfrm>
          <a:prstGeom prst="rect">
            <a:avLst/>
          </a:prstGeom>
          <a:solidFill>
            <a:srgbClr val="EBF6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6864048-8DEC-44B6-8CB2-AD9B9C6774FC}"/>
              </a:ext>
            </a:extLst>
          </p:cNvPr>
          <p:cNvGrpSpPr/>
          <p:nvPr/>
        </p:nvGrpSpPr>
        <p:grpSpPr>
          <a:xfrm>
            <a:off x="7384868" y="4183740"/>
            <a:ext cx="4503631" cy="2101398"/>
            <a:chOff x="6403569" y="1658592"/>
            <a:chExt cx="5709864" cy="2038504"/>
          </a:xfrm>
        </p:grpSpPr>
        <p:sp>
          <p:nvSpPr>
            <p:cNvPr id="42" name="矩形: 圆角 136">
              <a:extLst>
                <a:ext uri="{FF2B5EF4-FFF2-40B4-BE49-F238E27FC236}">
                  <a16:creationId xmlns:a16="http://schemas.microsoft.com/office/drawing/2014/main" id="{D8E99814-6B09-43E7-86D0-40A03687DA3C}"/>
                </a:ext>
              </a:extLst>
            </p:cNvPr>
            <p:cNvSpPr/>
            <p:nvPr/>
          </p:nvSpPr>
          <p:spPr>
            <a:xfrm>
              <a:off x="6403569" y="1885867"/>
              <a:ext cx="5709864" cy="1811229"/>
            </a:xfrm>
            <a:prstGeom prst="roundRect">
              <a:avLst>
                <a:gd name="adj" fmla="val 1726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D415DB0-3487-4679-B997-1261ED83BBC6}"/>
                </a:ext>
              </a:extLst>
            </p:cNvPr>
            <p:cNvSpPr/>
            <p:nvPr/>
          </p:nvSpPr>
          <p:spPr>
            <a:xfrm>
              <a:off x="6528561" y="2183101"/>
              <a:ext cx="5348678" cy="133607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15900" marR="0" lvl="0" indent="-215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在药品上市后，未因安全性问题采取撤市、驳回、吊销、暂停或上市许可证续期失败等措施。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  <a:p>
              <a:pPr marL="215900" marR="0" lvl="0" indent="-215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因药品尚无中国临床使用</a:t>
              </a:r>
              <a:r>
                <a:rPr lang="zh-CN" altLang="en-US" sz="1200" dirty="0">
                  <a:solidFill>
                    <a:srgbClr val="635A5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经验，</a:t>
              </a:r>
              <a:r>
                <a:rPr lang="zh-CN" altLang="en-US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故并无临床安全性报道</a:t>
              </a: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B6BD3EE-785E-461B-AA5C-542A335CD69B}"/>
                </a:ext>
              </a:extLst>
            </p:cNvPr>
            <p:cNvSpPr/>
            <p:nvPr/>
          </p:nvSpPr>
          <p:spPr>
            <a:xfrm>
              <a:off x="6705037" y="1658592"/>
              <a:ext cx="48868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810B08-7F81-4F7F-9955-230AA3B86923}"/>
              </a:ext>
            </a:extLst>
          </p:cNvPr>
          <p:cNvSpPr/>
          <p:nvPr/>
        </p:nvSpPr>
        <p:spPr>
          <a:xfrm>
            <a:off x="268360" y="1373658"/>
            <a:ext cx="6762663" cy="4911480"/>
          </a:xfrm>
          <a:prstGeom prst="roundRect">
            <a:avLst>
              <a:gd name="adj" fmla="val 690"/>
            </a:avLst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F15CA7-A55E-41A5-A278-9FD9B21C5707}"/>
              </a:ext>
            </a:extLst>
          </p:cNvPr>
          <p:cNvGrpSpPr/>
          <p:nvPr/>
        </p:nvGrpSpPr>
        <p:grpSpPr>
          <a:xfrm>
            <a:off x="279874" y="445238"/>
            <a:ext cx="11632252" cy="586716"/>
            <a:chOff x="326687" y="545906"/>
            <a:chExt cx="12166523" cy="5867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56C82F-FADB-4207-939C-B7F38A821A55}"/>
                </a:ext>
              </a:extLst>
            </p:cNvPr>
            <p:cNvSpPr txBox="1"/>
            <p:nvPr/>
          </p:nvSpPr>
          <p:spPr>
            <a:xfrm>
              <a:off x="930244" y="673530"/>
              <a:ext cx="1156296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43F1C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美泊利珠</a:t>
              </a:r>
              <a:r>
                <a:rPr lang="zh-CN" altLang="en-US" sz="20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单抗的安全性与安慰剂相当，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表现出良好的安全特性</a:t>
              </a:r>
            </a:p>
          </p:txBody>
        </p:sp>
        <p:pic>
          <p:nvPicPr>
            <p:cNvPr id="22" name="图形 27">
              <a:extLst>
                <a:ext uri="{FF2B5EF4-FFF2-40B4-BE49-F238E27FC236}">
                  <a16:creationId xmlns:a16="http://schemas.microsoft.com/office/drawing/2014/main" id="{CEE59149-E6BD-47AC-A003-4EA534A5E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6687" y="545906"/>
              <a:ext cx="523022" cy="586716"/>
            </a:xfrm>
            <a:prstGeom prst="rect">
              <a:avLst/>
            </a:prstGeom>
          </p:spPr>
        </p:pic>
      </p:grpSp>
      <p:graphicFrame>
        <p:nvGraphicFramePr>
          <p:cNvPr id="24" name="object 5">
            <a:extLst>
              <a:ext uri="{FF2B5EF4-FFF2-40B4-BE49-F238E27FC236}">
                <a16:creationId xmlns:a16="http://schemas.microsoft.com/office/drawing/2014/main" id="{8F8C37A9-DF68-484D-B280-7A01A6C42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012031"/>
              </p:ext>
            </p:extLst>
          </p:nvPr>
        </p:nvGraphicFramePr>
        <p:xfrm>
          <a:off x="350135" y="1947106"/>
          <a:ext cx="6501838" cy="3362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1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952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系统器官分类 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不良反应 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发生频率</a:t>
                      </a: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19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感染及侵染类疾病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咽炎 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下呼吸道感染 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尿路感染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常见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常见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常见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51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免疫系统疾病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超敏反应（全身性过敏）*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速发过敏反应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常见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罕见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12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神经系统疾病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头痛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十分常见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12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呼吸系统、胸及纵隔疾病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鼻充血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常见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12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胃肠系统疾病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上腹痛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常见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12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皮肤及皮下组织类疾病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湿疹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常见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12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肌肉骨骼及结缔组织疾病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背痛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常见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519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全身性疾病及给药部位各种反应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发热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给药相关反应（全身性非过敏性）**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局部注射部位反应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常见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常见</a:t>
                      </a:r>
                      <a:b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常见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4F1099EE-5D06-4B65-BE4A-D34B84E888EE}"/>
              </a:ext>
            </a:extLst>
          </p:cNvPr>
          <p:cNvSpPr txBox="1"/>
          <p:nvPr/>
        </p:nvSpPr>
        <p:spPr>
          <a:xfrm>
            <a:off x="279874" y="5617752"/>
            <a:ext cx="6608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zh-CN" sz="800" b="0" i="0" u="sng" strike="noStrike" baseline="0" dirty="0">
              <a:latin typeface="CIDFont+F3"/>
            </a:endParaRPr>
          </a:p>
          <a:p>
            <a:pPr algn="l"/>
            <a:r>
              <a:rPr lang="zh-CN" altLang="en-US" sz="800" b="0" i="0" u="none" strike="noStrike" baseline="0" dirty="0">
                <a:latin typeface="CIDFont+F3"/>
              </a:rPr>
              <a:t>* </a:t>
            </a:r>
            <a:r>
              <a:rPr lang="zh-CN" altLang="en-US" sz="800" b="0" i="0" u="none" strike="noStrike" baseline="0" dirty="0">
                <a:latin typeface="CIDFont+F1"/>
              </a:rPr>
              <a:t>据报告，在重度嗜酸性粒细胞性哮喘研究中，包括超敏反应在内的全身性反应的整体发生率与安慰剂组相似。</a:t>
            </a:r>
          </a:p>
          <a:p>
            <a:pPr algn="l"/>
            <a:r>
              <a:rPr lang="zh-CN" altLang="en-US" sz="800" b="0" i="0" u="none" strike="noStrike" baseline="0" dirty="0">
                <a:latin typeface="CIDFont+F3"/>
              </a:rPr>
              <a:t>** </a:t>
            </a:r>
            <a:r>
              <a:rPr lang="zh-CN" altLang="en-US" sz="800" b="0" i="0" u="none" strike="noStrike" baseline="0" dirty="0">
                <a:latin typeface="CIDFont+F1"/>
              </a:rPr>
              <a:t>在重度嗜酸性粒细胞性哮喘研究的受试者中，与全身性非过敏性给药相关反应相关的最常见的表现是皮疹、潮红和肌痛；这些表现的报告频率并不高，在皮下接受美泊利珠单抗</a:t>
            </a:r>
            <a:r>
              <a:rPr lang="en-US" altLang="zh-CN" sz="800" b="0" i="0" u="none" strike="noStrike" baseline="0" dirty="0">
                <a:latin typeface="CIDFont+F3"/>
              </a:rPr>
              <a:t>100 mg </a:t>
            </a:r>
            <a:r>
              <a:rPr lang="zh-CN" altLang="en-US" sz="800" b="0" i="0" u="none" strike="noStrike" baseline="0" dirty="0">
                <a:latin typeface="CIDFont+F1"/>
              </a:rPr>
              <a:t>的受试者中报告率</a:t>
            </a:r>
            <a:r>
              <a:rPr lang="en-US" altLang="zh-CN" sz="800" b="0" i="0" u="none" strike="noStrike" baseline="0" dirty="0">
                <a:latin typeface="CIDFont+F3"/>
              </a:rPr>
              <a:t>&lt;1%</a:t>
            </a:r>
            <a:r>
              <a:rPr lang="zh-CN" altLang="en-US" sz="800" b="0" i="0" u="none" strike="noStrike" baseline="0" dirty="0">
                <a:latin typeface="CIDFont+F1"/>
              </a:rPr>
              <a:t>。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866D64-8F52-496A-8063-6F7E125FF137}"/>
              </a:ext>
            </a:extLst>
          </p:cNvPr>
          <p:cNvGrpSpPr/>
          <p:nvPr/>
        </p:nvGrpSpPr>
        <p:grpSpPr>
          <a:xfrm>
            <a:off x="7384868" y="1394511"/>
            <a:ext cx="4503632" cy="2278023"/>
            <a:chOff x="6347970" y="1394511"/>
            <a:chExt cx="5709864" cy="2278023"/>
          </a:xfrm>
        </p:grpSpPr>
        <p:sp>
          <p:nvSpPr>
            <p:cNvPr id="28" name="矩形: 圆角 136">
              <a:extLst>
                <a:ext uri="{FF2B5EF4-FFF2-40B4-BE49-F238E27FC236}">
                  <a16:creationId xmlns:a16="http://schemas.microsoft.com/office/drawing/2014/main" id="{9E23200E-0065-400D-87CB-001514BEFB5A}"/>
                </a:ext>
              </a:extLst>
            </p:cNvPr>
            <p:cNvSpPr/>
            <p:nvPr/>
          </p:nvSpPr>
          <p:spPr>
            <a:xfrm>
              <a:off x="6347970" y="1394511"/>
              <a:ext cx="5709864" cy="2278023"/>
            </a:xfrm>
            <a:prstGeom prst="roundRect">
              <a:avLst>
                <a:gd name="adj" fmla="val 1726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C8127FD-DE37-4AE4-8A86-C285909BDD79}"/>
                </a:ext>
              </a:extLst>
            </p:cNvPr>
            <p:cNvSpPr/>
            <p:nvPr/>
          </p:nvSpPr>
          <p:spPr>
            <a:xfrm>
              <a:off x="6508251" y="1947106"/>
              <a:ext cx="5278099" cy="15261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15900" marR="0" lvl="0" indent="-215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最常见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AE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是头痛、关节痛、鼻窦炎和上呼吸道感染；哮喘发作或恶化是最常见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SAE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（美泊利珠单抗组 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％ 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vs 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安慰剂组 </a:t>
              </a: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6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％）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  <a:p>
              <a:pPr marL="215900" marR="0" lvl="0" indent="-215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美泊利珠单抗组（18%）较</a:t>
              </a: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标准</a:t>
              </a:r>
              <a:r>
                <a: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35A5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治疗组（26%）</a:t>
              </a:r>
              <a:r>
                <a:rPr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的</a:t>
              </a:r>
              <a:r>
                <a:rPr lang="en-US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严重不良反应发生率更少</a:t>
              </a:r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4042755-39E3-4AAA-A42B-C9CB28142C6F}"/>
                </a:ext>
              </a:extLst>
            </p:cNvPr>
            <p:cNvSpPr/>
            <p:nvPr/>
          </p:nvSpPr>
          <p:spPr>
            <a:xfrm>
              <a:off x="6663093" y="1471040"/>
              <a:ext cx="488689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美泊利珠的安全性与安慰剂相当 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1CE04C61-36BB-4A6A-B4DE-BE064C9D9C81}"/>
              </a:ext>
            </a:extLst>
          </p:cNvPr>
          <p:cNvSpPr txBox="1"/>
          <p:nvPr/>
        </p:nvSpPr>
        <p:spPr>
          <a:xfrm>
            <a:off x="374672" y="1494466"/>
            <a:ext cx="644125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十分常见的不良反应为</a:t>
            </a: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头痛</a:t>
            </a:r>
            <a:r>
              <a:rPr lang="zh-CN" alt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；常见不良反应有</a:t>
            </a: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咽炎</a:t>
            </a:r>
            <a:r>
              <a:rPr lang="zh-CN" alt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下呼吸道感染</a:t>
            </a:r>
            <a:r>
              <a:rPr lang="zh-CN" alt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FBE2B0-F81C-4081-960F-26E353C3543C}"/>
              </a:ext>
            </a:extLst>
          </p:cNvPr>
          <p:cNvSpPr txBox="1"/>
          <p:nvPr/>
        </p:nvSpPr>
        <p:spPr>
          <a:xfrm>
            <a:off x="335842" y="5333185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900" b="0" i="0" u="sng" strike="noStrike" baseline="0" dirty="0">
                <a:latin typeface="CIDFont+F3"/>
              </a:rPr>
              <a:t>十分常见（≥ </a:t>
            </a:r>
            <a:r>
              <a:rPr lang="en-US" altLang="zh-CN" sz="900" b="0" i="0" u="sng" strike="noStrike" baseline="0" dirty="0">
                <a:latin typeface="CIDFont+F3"/>
              </a:rPr>
              <a:t>1/10</a:t>
            </a:r>
            <a:r>
              <a:rPr lang="zh-CN" altLang="en-US" sz="900" b="0" i="0" u="sng" strike="noStrike" baseline="0" dirty="0">
                <a:latin typeface="CIDFont+F3"/>
              </a:rPr>
              <a:t>）、常见（≥ </a:t>
            </a:r>
            <a:r>
              <a:rPr lang="en-US" altLang="zh-CN" sz="900" b="0" i="0" u="sng" strike="noStrike" baseline="0" dirty="0">
                <a:latin typeface="CIDFont+F3"/>
              </a:rPr>
              <a:t>1/100 - &lt; 1/10</a:t>
            </a:r>
            <a:r>
              <a:rPr lang="zh-CN" altLang="en-US" sz="900" b="0" i="0" u="sng" strike="noStrike" baseline="0" dirty="0">
                <a:latin typeface="CIDFont+F3"/>
              </a:rPr>
              <a:t>）、偶见（≥</a:t>
            </a:r>
            <a:r>
              <a:rPr lang="en-US" altLang="zh-CN" sz="900" b="0" i="0" u="sng" strike="noStrike" baseline="0" dirty="0">
                <a:latin typeface="CIDFont+F3"/>
              </a:rPr>
              <a:t>1/1,000 - &lt; 1/100</a:t>
            </a:r>
            <a:r>
              <a:rPr lang="zh-CN" altLang="en-US" sz="900" b="0" i="0" u="sng" strike="noStrike" baseline="0" dirty="0">
                <a:latin typeface="CIDFont+F3"/>
              </a:rPr>
              <a:t>）和罕见（≥</a:t>
            </a:r>
            <a:r>
              <a:rPr lang="en-US" altLang="zh-CN" sz="900" b="0" i="0" u="sng" strike="noStrike" baseline="0" dirty="0">
                <a:latin typeface="CIDFont+F3"/>
              </a:rPr>
              <a:t>1/10,000 - &lt;1/1,000</a:t>
            </a:r>
            <a:r>
              <a:rPr lang="zh-CN" altLang="en-US" sz="900" b="0" i="0" u="sng" strike="noStrike" baseline="0" dirty="0">
                <a:latin typeface="CIDFont+F3"/>
              </a:rPr>
              <a:t>）</a:t>
            </a:r>
            <a:endParaRPr lang="en-US" altLang="zh-CN" sz="900" b="0" i="0" u="sng" strike="noStrike" baseline="0" dirty="0">
              <a:latin typeface="CIDFont+F3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EBD34B3-38CD-4A44-A504-578DF60BE906}"/>
              </a:ext>
            </a:extLst>
          </p:cNvPr>
          <p:cNvCxnSpPr/>
          <p:nvPr/>
        </p:nvCxnSpPr>
        <p:spPr>
          <a:xfrm>
            <a:off x="859778" y="965324"/>
            <a:ext cx="105013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文本框 151">
            <a:extLst>
              <a:ext uri="{FF2B5EF4-FFF2-40B4-BE49-F238E27FC236}">
                <a16:creationId xmlns:a16="http://schemas.microsoft.com/office/drawing/2014/main" id="{C908A46E-C52A-478B-AB87-AD649567CB56}"/>
              </a:ext>
            </a:extLst>
          </p:cNvPr>
          <p:cNvSpPr txBox="1"/>
          <p:nvPr/>
        </p:nvSpPr>
        <p:spPr>
          <a:xfrm>
            <a:off x="268359" y="1158889"/>
            <a:ext cx="6762663" cy="387191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药品说明书收载安全性信息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CEF42B7-AA8B-4961-9881-E60699679375}"/>
              </a:ext>
            </a:extLst>
          </p:cNvPr>
          <p:cNvGrpSpPr/>
          <p:nvPr/>
        </p:nvGrpSpPr>
        <p:grpSpPr>
          <a:xfrm>
            <a:off x="4026189" y="5422646"/>
            <a:ext cx="523176" cy="389058"/>
            <a:chOff x="5856353" y="1145675"/>
            <a:chExt cx="716201" cy="508157"/>
          </a:xfrm>
        </p:grpSpPr>
        <p:sp>
          <p:nvSpPr>
            <p:cNvPr id="81" name="平行四边形 62">
              <a:extLst>
                <a:ext uri="{FF2B5EF4-FFF2-40B4-BE49-F238E27FC236}">
                  <a16:creationId xmlns:a16="http://schemas.microsoft.com/office/drawing/2014/main" id="{B37D7BC6-6CB4-4CC6-9371-D4F2B74C9A07}"/>
                </a:ext>
              </a:extLst>
            </p:cNvPr>
            <p:cNvSpPr/>
            <p:nvPr/>
          </p:nvSpPr>
          <p:spPr>
            <a:xfrm>
              <a:off x="5856353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平行四边形 63">
              <a:extLst>
                <a:ext uri="{FF2B5EF4-FFF2-40B4-BE49-F238E27FC236}">
                  <a16:creationId xmlns:a16="http://schemas.microsoft.com/office/drawing/2014/main" id="{D6D0FC17-C3AD-46EF-8D18-6028EC3A1BCB}"/>
                </a:ext>
              </a:extLst>
            </p:cNvPr>
            <p:cNvSpPr/>
            <p:nvPr/>
          </p:nvSpPr>
          <p:spPr>
            <a:xfrm flipH="1" flipV="1">
              <a:off x="6101592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B41D7C7-B300-47ED-85BC-9B2900B94C78}"/>
              </a:ext>
            </a:extLst>
          </p:cNvPr>
          <p:cNvGrpSpPr/>
          <p:nvPr/>
        </p:nvGrpSpPr>
        <p:grpSpPr>
          <a:xfrm>
            <a:off x="453246" y="1179129"/>
            <a:ext cx="523176" cy="389058"/>
            <a:chOff x="5856353" y="1145675"/>
            <a:chExt cx="716201" cy="508157"/>
          </a:xfrm>
        </p:grpSpPr>
        <p:sp>
          <p:nvSpPr>
            <p:cNvPr id="84" name="平行四边形 62">
              <a:extLst>
                <a:ext uri="{FF2B5EF4-FFF2-40B4-BE49-F238E27FC236}">
                  <a16:creationId xmlns:a16="http://schemas.microsoft.com/office/drawing/2014/main" id="{6784E68A-5111-44C9-BBBF-B72D04F1F775}"/>
                </a:ext>
              </a:extLst>
            </p:cNvPr>
            <p:cNvSpPr/>
            <p:nvPr/>
          </p:nvSpPr>
          <p:spPr>
            <a:xfrm>
              <a:off x="5856353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" name="平行四边形 63">
              <a:extLst>
                <a:ext uri="{FF2B5EF4-FFF2-40B4-BE49-F238E27FC236}">
                  <a16:creationId xmlns:a16="http://schemas.microsoft.com/office/drawing/2014/main" id="{DA99315E-0601-484D-BAC3-23D78A6ADFAB}"/>
                </a:ext>
              </a:extLst>
            </p:cNvPr>
            <p:cNvSpPr/>
            <p:nvPr/>
          </p:nvSpPr>
          <p:spPr>
            <a:xfrm flipH="1" flipV="1">
              <a:off x="6101592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1927573-5735-46F1-895E-8072F4E71F43}"/>
              </a:ext>
            </a:extLst>
          </p:cNvPr>
          <p:cNvGrpSpPr/>
          <p:nvPr/>
        </p:nvGrpSpPr>
        <p:grpSpPr>
          <a:xfrm>
            <a:off x="6292747" y="1166536"/>
            <a:ext cx="523176" cy="389058"/>
            <a:chOff x="5856353" y="1145675"/>
            <a:chExt cx="716201" cy="508157"/>
          </a:xfrm>
        </p:grpSpPr>
        <p:sp>
          <p:nvSpPr>
            <p:cNvPr id="87" name="平行四边形 62">
              <a:extLst>
                <a:ext uri="{FF2B5EF4-FFF2-40B4-BE49-F238E27FC236}">
                  <a16:creationId xmlns:a16="http://schemas.microsoft.com/office/drawing/2014/main" id="{E2C34D7C-0FB0-4D64-869C-CF3F0782A64F}"/>
                </a:ext>
              </a:extLst>
            </p:cNvPr>
            <p:cNvSpPr/>
            <p:nvPr/>
          </p:nvSpPr>
          <p:spPr>
            <a:xfrm>
              <a:off x="5856353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平行四边形 63">
              <a:extLst>
                <a:ext uri="{FF2B5EF4-FFF2-40B4-BE49-F238E27FC236}">
                  <a16:creationId xmlns:a16="http://schemas.microsoft.com/office/drawing/2014/main" id="{4CAA899B-5A65-4DCA-B267-5F93FBBD2041}"/>
                </a:ext>
              </a:extLst>
            </p:cNvPr>
            <p:cNvSpPr/>
            <p:nvPr/>
          </p:nvSpPr>
          <p:spPr>
            <a:xfrm flipH="1" flipV="1">
              <a:off x="6101592" y="1145675"/>
              <a:ext cx="470962" cy="508157"/>
            </a:xfrm>
            <a:prstGeom prst="parallelogram">
              <a:avLst/>
            </a:prstGeom>
            <a:gradFill flip="none" rotWithShape="1">
              <a:gsLst>
                <a:gs pos="8000">
                  <a:schemeClr val="bg1">
                    <a:alpha val="3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41CF659-B7E7-4829-8562-730E53367F96}"/>
              </a:ext>
            </a:extLst>
          </p:cNvPr>
          <p:cNvGrpSpPr/>
          <p:nvPr/>
        </p:nvGrpSpPr>
        <p:grpSpPr>
          <a:xfrm>
            <a:off x="7384867" y="1136137"/>
            <a:ext cx="4503632" cy="429112"/>
            <a:chOff x="7384867" y="1136137"/>
            <a:chExt cx="4503632" cy="429112"/>
          </a:xfrm>
        </p:grpSpPr>
        <p:sp>
          <p:nvSpPr>
            <p:cNvPr id="89" name="文本框 151">
              <a:extLst>
                <a:ext uri="{FF2B5EF4-FFF2-40B4-BE49-F238E27FC236}">
                  <a16:creationId xmlns:a16="http://schemas.microsoft.com/office/drawing/2014/main" id="{06ADF363-E1B3-4C7D-805E-54EC71F76816}"/>
                </a:ext>
              </a:extLst>
            </p:cNvPr>
            <p:cNvSpPr txBox="1"/>
            <p:nvPr/>
          </p:nvSpPr>
          <p:spPr>
            <a:xfrm>
              <a:off x="7384867" y="1136137"/>
              <a:ext cx="4503632" cy="38719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临床三期研究显示</a:t>
              </a:r>
              <a:r>
                <a:rPr lang="en-US" altLang="zh-CN" b="1" baseline="30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1</a:t>
              </a:r>
              <a:endParaRPr lang="zh-CN" altLang="en-US" b="1" baseline="30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A5977CF-D4B4-4CB4-BD3D-0A59580B8C4A}"/>
                </a:ext>
              </a:extLst>
            </p:cNvPr>
            <p:cNvGrpSpPr/>
            <p:nvPr/>
          </p:nvGrpSpPr>
          <p:grpSpPr>
            <a:xfrm>
              <a:off x="7511289" y="1166536"/>
              <a:ext cx="523176" cy="389058"/>
              <a:chOff x="5856353" y="1145675"/>
              <a:chExt cx="716201" cy="508157"/>
            </a:xfrm>
          </p:grpSpPr>
          <p:sp>
            <p:nvSpPr>
              <p:cNvPr id="91" name="平行四边形 62">
                <a:extLst>
                  <a:ext uri="{FF2B5EF4-FFF2-40B4-BE49-F238E27FC236}">
                    <a16:creationId xmlns:a16="http://schemas.microsoft.com/office/drawing/2014/main" id="{06C9D384-8F5C-4F16-950C-490DC07363E9}"/>
                  </a:ext>
                </a:extLst>
              </p:cNvPr>
              <p:cNvSpPr/>
              <p:nvPr/>
            </p:nvSpPr>
            <p:spPr>
              <a:xfrm>
                <a:off x="5856353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平行四边形 63">
                <a:extLst>
                  <a:ext uri="{FF2B5EF4-FFF2-40B4-BE49-F238E27FC236}">
                    <a16:creationId xmlns:a16="http://schemas.microsoft.com/office/drawing/2014/main" id="{3108FDA7-4CBC-4F67-8A86-40CF26EC95BC}"/>
                  </a:ext>
                </a:extLst>
              </p:cNvPr>
              <p:cNvSpPr/>
              <p:nvPr/>
            </p:nvSpPr>
            <p:spPr>
              <a:xfrm flipH="1" flipV="1">
                <a:off x="6101592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EF85CCA-9331-4345-BD19-D46F3BD43692}"/>
                </a:ext>
              </a:extLst>
            </p:cNvPr>
            <p:cNvGrpSpPr/>
            <p:nvPr/>
          </p:nvGrpSpPr>
          <p:grpSpPr>
            <a:xfrm>
              <a:off x="11067294" y="1176191"/>
              <a:ext cx="523176" cy="389058"/>
              <a:chOff x="5856353" y="1145675"/>
              <a:chExt cx="716201" cy="508157"/>
            </a:xfrm>
          </p:grpSpPr>
          <p:sp>
            <p:nvSpPr>
              <p:cNvPr id="94" name="平行四边形 62">
                <a:extLst>
                  <a:ext uri="{FF2B5EF4-FFF2-40B4-BE49-F238E27FC236}">
                    <a16:creationId xmlns:a16="http://schemas.microsoft.com/office/drawing/2014/main" id="{AC40B9BC-0578-4759-A22E-6C4AAE7A42F6}"/>
                  </a:ext>
                </a:extLst>
              </p:cNvPr>
              <p:cNvSpPr/>
              <p:nvPr/>
            </p:nvSpPr>
            <p:spPr>
              <a:xfrm>
                <a:off x="5856353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平行四边形 63">
                <a:extLst>
                  <a:ext uri="{FF2B5EF4-FFF2-40B4-BE49-F238E27FC236}">
                    <a16:creationId xmlns:a16="http://schemas.microsoft.com/office/drawing/2014/main" id="{8DA7F449-61D9-4042-843D-88088CEF2BB4}"/>
                  </a:ext>
                </a:extLst>
              </p:cNvPr>
              <p:cNvSpPr/>
              <p:nvPr/>
            </p:nvSpPr>
            <p:spPr>
              <a:xfrm flipH="1" flipV="1">
                <a:off x="6101592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12EA37D-3CFE-425E-B117-690E8B49AB25}"/>
              </a:ext>
            </a:extLst>
          </p:cNvPr>
          <p:cNvGrpSpPr/>
          <p:nvPr/>
        </p:nvGrpSpPr>
        <p:grpSpPr>
          <a:xfrm>
            <a:off x="7384867" y="4183740"/>
            <a:ext cx="4503632" cy="429112"/>
            <a:chOff x="7384867" y="1136137"/>
            <a:chExt cx="4503632" cy="429112"/>
          </a:xfrm>
        </p:grpSpPr>
        <p:sp>
          <p:nvSpPr>
            <p:cNvPr id="97" name="文本框 151">
              <a:extLst>
                <a:ext uri="{FF2B5EF4-FFF2-40B4-BE49-F238E27FC236}">
                  <a16:creationId xmlns:a16="http://schemas.microsoft.com/office/drawing/2014/main" id="{276BF467-D766-477F-A9FB-BB86F4A69871}"/>
                </a:ext>
              </a:extLst>
            </p:cNvPr>
            <p:cNvSpPr txBox="1"/>
            <p:nvPr/>
          </p:nvSpPr>
          <p:spPr>
            <a:xfrm>
              <a:off x="7384867" y="1136137"/>
              <a:ext cx="4503632" cy="38719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药品不良反应监测情况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B2DCEB1-E3A8-4CD8-A795-C46B8591051E}"/>
                </a:ext>
              </a:extLst>
            </p:cNvPr>
            <p:cNvGrpSpPr/>
            <p:nvPr/>
          </p:nvGrpSpPr>
          <p:grpSpPr>
            <a:xfrm>
              <a:off x="7511289" y="1166536"/>
              <a:ext cx="523176" cy="389058"/>
              <a:chOff x="5856353" y="1145675"/>
              <a:chExt cx="716201" cy="508157"/>
            </a:xfrm>
          </p:grpSpPr>
          <p:sp>
            <p:nvSpPr>
              <p:cNvPr id="102" name="平行四边形 62">
                <a:extLst>
                  <a:ext uri="{FF2B5EF4-FFF2-40B4-BE49-F238E27FC236}">
                    <a16:creationId xmlns:a16="http://schemas.microsoft.com/office/drawing/2014/main" id="{8FE6E99D-3F44-4224-835D-107C2CC28A39}"/>
                  </a:ext>
                </a:extLst>
              </p:cNvPr>
              <p:cNvSpPr/>
              <p:nvPr/>
            </p:nvSpPr>
            <p:spPr>
              <a:xfrm>
                <a:off x="5856353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" name="平行四边形 63">
                <a:extLst>
                  <a:ext uri="{FF2B5EF4-FFF2-40B4-BE49-F238E27FC236}">
                    <a16:creationId xmlns:a16="http://schemas.microsoft.com/office/drawing/2014/main" id="{9E45ECD2-1843-493E-A55A-F5EA50A2EF7A}"/>
                  </a:ext>
                </a:extLst>
              </p:cNvPr>
              <p:cNvSpPr/>
              <p:nvPr/>
            </p:nvSpPr>
            <p:spPr>
              <a:xfrm flipH="1" flipV="1">
                <a:off x="6101592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474EBA1-DFCE-42BB-BB3F-485A028D16A9}"/>
                </a:ext>
              </a:extLst>
            </p:cNvPr>
            <p:cNvGrpSpPr/>
            <p:nvPr/>
          </p:nvGrpSpPr>
          <p:grpSpPr>
            <a:xfrm>
              <a:off x="11067294" y="1176191"/>
              <a:ext cx="523176" cy="389058"/>
              <a:chOff x="5856353" y="1145675"/>
              <a:chExt cx="716201" cy="508157"/>
            </a:xfrm>
          </p:grpSpPr>
          <p:sp>
            <p:nvSpPr>
              <p:cNvPr id="100" name="平行四边形 62">
                <a:extLst>
                  <a:ext uri="{FF2B5EF4-FFF2-40B4-BE49-F238E27FC236}">
                    <a16:creationId xmlns:a16="http://schemas.microsoft.com/office/drawing/2014/main" id="{92DD5F28-F1D9-4E6F-A26D-6FB2DFDF0EF4}"/>
                  </a:ext>
                </a:extLst>
              </p:cNvPr>
              <p:cNvSpPr/>
              <p:nvPr/>
            </p:nvSpPr>
            <p:spPr>
              <a:xfrm>
                <a:off x="5856353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1" name="平行四边形 63">
                <a:extLst>
                  <a:ext uri="{FF2B5EF4-FFF2-40B4-BE49-F238E27FC236}">
                    <a16:creationId xmlns:a16="http://schemas.microsoft.com/office/drawing/2014/main" id="{35668B25-1795-4286-AAE3-874B3F08A6A4}"/>
                  </a:ext>
                </a:extLst>
              </p:cNvPr>
              <p:cNvSpPr/>
              <p:nvPr/>
            </p:nvSpPr>
            <p:spPr>
              <a:xfrm flipH="1" flipV="1">
                <a:off x="6101592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6218DF-E841-4B7E-92B9-CC7130584849}"/>
              </a:ext>
            </a:extLst>
          </p:cNvPr>
          <p:cNvGrpSpPr/>
          <p:nvPr/>
        </p:nvGrpSpPr>
        <p:grpSpPr>
          <a:xfrm>
            <a:off x="4003785" y="55252"/>
            <a:ext cx="3715859" cy="400110"/>
            <a:chOff x="-533311" y="97517"/>
            <a:chExt cx="3715859" cy="400110"/>
          </a:xfrm>
        </p:grpSpPr>
        <p:sp>
          <p:nvSpPr>
            <p:cNvPr id="56" name="文本框 13">
              <a:extLst>
                <a:ext uri="{FF2B5EF4-FFF2-40B4-BE49-F238E27FC236}">
                  <a16:creationId xmlns:a16="http://schemas.microsoft.com/office/drawing/2014/main" id="{A25DFFA2-3ECE-458E-920D-75CE016295D0}"/>
                </a:ext>
              </a:extLst>
            </p:cNvPr>
            <p:cNvSpPr txBox="1"/>
            <p:nvPr/>
          </p:nvSpPr>
          <p:spPr>
            <a:xfrm>
              <a:off x="581697" y="97517"/>
              <a:ext cx="1603003" cy="4001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00" b="1" i="0" u="none" strike="noStrike" kern="1200" cap="none" spc="300" normalizeH="0" baseline="0" noProof="0" dirty="0">
                  <a:ln w="349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02</a:t>
              </a:r>
              <a:r>
                <a:rPr kumimoji="0" lang="zh-CN" altLang="en-US" sz="2600" b="1" i="0" u="none" strike="noStrike" kern="1200" cap="none" spc="300" normalizeH="0" baseline="0" noProof="0" dirty="0">
                  <a:ln w="349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安全性</a:t>
              </a:r>
            </a:p>
          </p:txBody>
        </p:sp>
        <p:cxnSp>
          <p:nvCxnSpPr>
            <p:cNvPr id="57" name="直接连接符 18">
              <a:extLst>
                <a:ext uri="{FF2B5EF4-FFF2-40B4-BE49-F238E27FC236}">
                  <a16:creationId xmlns:a16="http://schemas.microsoft.com/office/drawing/2014/main" id="{94592253-61DD-4E82-A8A6-DF439A00479D}"/>
                </a:ext>
              </a:extLst>
            </p:cNvPr>
            <p:cNvCxnSpPr>
              <a:cxnSpLocks/>
            </p:cNvCxnSpPr>
            <p:nvPr/>
          </p:nvCxnSpPr>
          <p:spPr>
            <a:xfrm>
              <a:off x="2777468" y="223358"/>
              <a:ext cx="405080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19">
              <a:extLst>
                <a:ext uri="{FF2B5EF4-FFF2-40B4-BE49-F238E27FC236}">
                  <a16:creationId xmlns:a16="http://schemas.microsoft.com/office/drawing/2014/main" id="{0F0B119E-5581-43B3-951A-3B448FDAFF7D}"/>
                </a:ext>
              </a:extLst>
            </p:cNvPr>
            <p:cNvCxnSpPr>
              <a:cxnSpLocks/>
            </p:cNvCxnSpPr>
            <p:nvPr/>
          </p:nvCxnSpPr>
          <p:spPr>
            <a:xfrm>
              <a:off x="-533311" y="233892"/>
              <a:ext cx="444546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文本框 14">
            <a:extLst>
              <a:ext uri="{FF2B5EF4-FFF2-40B4-BE49-F238E27FC236}">
                <a16:creationId xmlns:a16="http://schemas.microsoft.com/office/drawing/2014/main" id="{F0E7DA23-FC92-4206-8C7C-53EE473A88D3}"/>
              </a:ext>
            </a:extLst>
          </p:cNvPr>
          <p:cNvSpPr txBox="1"/>
          <p:nvPr/>
        </p:nvSpPr>
        <p:spPr>
          <a:xfrm>
            <a:off x="4128091" y="49104"/>
            <a:ext cx="3591553" cy="4001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600" b="1" spc="300" dirty="0">
                <a:gradFill flip="none" rotWithShape="1">
                  <a:gsLst>
                    <a:gs pos="0">
                      <a:srgbClr val="F9C235"/>
                    </a:gs>
                    <a:gs pos="65000">
                      <a:srgbClr val="E43F1C"/>
                    </a:gs>
                  </a:gsLst>
                  <a:lin ang="135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rPr>
              <a:t>02</a:t>
            </a:r>
            <a:r>
              <a:rPr lang="zh-CN" altLang="en-US" sz="2600" b="1" spc="300" dirty="0">
                <a:gradFill flip="none" rotWithShape="1">
                  <a:gsLst>
                    <a:gs pos="0">
                      <a:srgbClr val="F9C235"/>
                    </a:gs>
                    <a:gs pos="65000">
                      <a:srgbClr val="E43F1C"/>
                    </a:gs>
                  </a:gsLst>
                  <a:lin ang="135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rPr>
              <a:t>安全性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D00886-A2C8-4E7E-8A3A-FE172099D2D0}"/>
              </a:ext>
            </a:extLst>
          </p:cNvPr>
          <p:cNvSpPr txBox="1"/>
          <p:nvPr/>
        </p:nvSpPr>
        <p:spPr>
          <a:xfrm>
            <a:off x="79301" y="6492260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800" b="1" dirty="0">
                <a:solidFill>
                  <a:srgbClr val="212121"/>
                </a:solidFill>
                <a:latin typeface="BlinkMacSystemFont"/>
                <a:sym typeface="Arial" panose="020B0604020202020204" pitchFamily="34" charset="0"/>
              </a:rPr>
              <a:t>参考文献：</a:t>
            </a:r>
            <a:endParaRPr lang="en-US" altLang="zh-CN" sz="800" b="1" dirty="0">
              <a:solidFill>
                <a:srgbClr val="212121"/>
              </a:solidFill>
              <a:latin typeface="BlinkMacSystemFont"/>
              <a:sym typeface="Arial" panose="020B0604020202020204" pitchFamily="34" charset="0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800" dirty="0">
                <a:solidFill>
                  <a:srgbClr val="212121"/>
                </a:solidFill>
                <a:latin typeface="BlinkMacSystemFont"/>
                <a:sym typeface="Arial" panose="020B0604020202020204" pitchFamily="34" charset="0"/>
              </a:rPr>
              <a:t>1.Wechsler ME et al. N </a:t>
            </a:r>
            <a:r>
              <a:rPr lang="en-US" altLang="zh-CN" sz="800" dirty="0" err="1">
                <a:solidFill>
                  <a:srgbClr val="212121"/>
                </a:solidFill>
                <a:latin typeface="BlinkMacSystemFont"/>
                <a:sym typeface="Arial" panose="020B0604020202020204" pitchFamily="34" charset="0"/>
              </a:rPr>
              <a:t>Engl</a:t>
            </a:r>
            <a:r>
              <a:rPr lang="en-US" altLang="zh-CN" sz="800" dirty="0">
                <a:solidFill>
                  <a:srgbClr val="212121"/>
                </a:solidFill>
                <a:latin typeface="BlinkMacSystemFont"/>
                <a:sym typeface="Arial" panose="020B0604020202020204" pitchFamily="34" charset="0"/>
              </a:rPr>
              <a:t> J Med 2017; 376:1921–1932</a:t>
            </a:r>
            <a:endParaRPr lang="en-US" sz="800" dirty="0">
              <a:solidFill>
                <a:srgbClr val="212121"/>
              </a:solidFill>
              <a:latin typeface="BlinkMacSystemFon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9F8475-5024-4785-88CD-25EC14015BD7}"/>
              </a:ext>
            </a:extLst>
          </p:cNvPr>
          <p:cNvSpPr txBox="1"/>
          <p:nvPr/>
        </p:nvSpPr>
        <p:spPr>
          <a:xfrm>
            <a:off x="11861963" y="6458530"/>
            <a:ext cx="201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265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E1A3FD-40ED-49D9-803E-5ADC38E06626}"/>
              </a:ext>
            </a:extLst>
          </p:cNvPr>
          <p:cNvSpPr/>
          <p:nvPr/>
        </p:nvSpPr>
        <p:spPr>
          <a:xfrm>
            <a:off x="8785846" y="1821597"/>
            <a:ext cx="3226819" cy="4026011"/>
          </a:xfrm>
          <a:prstGeom prst="rect">
            <a:avLst/>
          </a:prstGeom>
          <a:solidFill>
            <a:srgbClr val="EBF6FF">
              <a:alpha val="3000"/>
            </a:srgbClr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D45B197-05A6-49E0-A248-F388DEC85F07}"/>
              </a:ext>
            </a:extLst>
          </p:cNvPr>
          <p:cNvGrpSpPr/>
          <p:nvPr/>
        </p:nvGrpSpPr>
        <p:grpSpPr>
          <a:xfrm>
            <a:off x="254094" y="539711"/>
            <a:ext cx="11512479" cy="720952"/>
            <a:chOff x="371426" y="460808"/>
            <a:chExt cx="12041249" cy="720952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A1A959C-52D7-4FFB-95F8-F007237FB13E}"/>
                </a:ext>
              </a:extLst>
            </p:cNvPr>
            <p:cNvSpPr txBox="1"/>
            <p:nvPr/>
          </p:nvSpPr>
          <p:spPr>
            <a:xfrm>
              <a:off x="849709" y="473874"/>
              <a:ext cx="1156296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43F1C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作为全球包括中国首个且唯一获批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EGPA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治疗的靶向生物制剂，美泊利珠单抗实现持续缓解，降低激素用量和减少复发，获得多个国内外权威指南推荐</a:t>
              </a:r>
            </a:p>
          </p:txBody>
        </p:sp>
        <p:pic>
          <p:nvPicPr>
            <p:cNvPr id="93" name="图形 27">
              <a:extLst>
                <a:ext uri="{FF2B5EF4-FFF2-40B4-BE49-F238E27FC236}">
                  <a16:creationId xmlns:a16="http://schemas.microsoft.com/office/drawing/2014/main" id="{11CE241B-AD81-409B-992F-9357255B0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1426" y="460808"/>
              <a:ext cx="523022" cy="586716"/>
            </a:xfrm>
            <a:prstGeom prst="rect">
              <a:avLst/>
            </a:prstGeom>
          </p:spPr>
        </p:pic>
      </p:grpSp>
      <p:sp>
        <p:nvSpPr>
          <p:cNvPr id="157" name="矩形: 圆角 136">
            <a:extLst>
              <a:ext uri="{FF2B5EF4-FFF2-40B4-BE49-F238E27FC236}">
                <a16:creationId xmlns:a16="http://schemas.microsoft.com/office/drawing/2014/main" id="{16BDE82B-3A6A-46E2-9FE5-C44477D9F793}"/>
              </a:ext>
            </a:extLst>
          </p:cNvPr>
          <p:cNvSpPr/>
          <p:nvPr/>
        </p:nvSpPr>
        <p:spPr>
          <a:xfrm>
            <a:off x="136407" y="1759755"/>
            <a:ext cx="8555963" cy="4087854"/>
          </a:xfrm>
          <a:prstGeom prst="roundRect">
            <a:avLst>
              <a:gd name="adj" fmla="val 113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8" name="Rectangle 3">
            <a:extLst>
              <a:ext uri="{FF2B5EF4-FFF2-40B4-BE49-F238E27FC236}">
                <a16:creationId xmlns:a16="http://schemas.microsoft.com/office/drawing/2014/main" id="{8C616635-A8AD-4E95-8235-E47FD9D19B19}"/>
              </a:ext>
            </a:extLst>
          </p:cNvPr>
          <p:cNvSpPr/>
          <p:nvPr/>
        </p:nvSpPr>
        <p:spPr>
          <a:xfrm>
            <a:off x="84969" y="5866542"/>
            <a:ext cx="8450581" cy="5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*</a:t>
            </a: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缓解定义为</a:t>
            </a: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BVAS=0+OCS</a:t>
            </a: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剂量≤</a:t>
            </a: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7.5 mg/</a:t>
            </a: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日，且为</a:t>
            </a: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52</a:t>
            </a: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周的数据；</a:t>
            </a: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**</a:t>
            </a: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此为</a:t>
            </a: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52</a:t>
            </a: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周内数据；</a:t>
            </a: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***</a:t>
            </a: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48-52</a:t>
            </a: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周数据。</a:t>
            </a:r>
            <a:endParaRPr lang="en-US" altLang="zh-CN" sz="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复发定义为在过去</a:t>
            </a: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年内要求增加</a:t>
            </a: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OCS</a:t>
            </a: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剂量、开始或增加免疫抑制治疗剂量或需要住院治疗的复发，并且发生在筛选访视（访视</a:t>
            </a: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）前至少</a:t>
            </a: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周，期间持续接受 ≥</a:t>
            </a:r>
            <a:r>
              <a:rPr lang="en-US" altLang="zh-CN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7.5 mg/</a:t>
            </a: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日的泼尼松龙（或等效药物）。</a:t>
            </a:r>
            <a:endParaRPr lang="en-US" sz="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0" name="组合 7">
            <a:extLst>
              <a:ext uri="{FF2B5EF4-FFF2-40B4-BE49-F238E27FC236}">
                <a16:creationId xmlns:a16="http://schemas.microsoft.com/office/drawing/2014/main" id="{4F1D91B2-3ADD-456A-B6FC-2A5A7EFE1964}"/>
              </a:ext>
            </a:extLst>
          </p:cNvPr>
          <p:cNvGrpSpPr/>
          <p:nvPr/>
        </p:nvGrpSpPr>
        <p:grpSpPr>
          <a:xfrm>
            <a:off x="313796" y="2555702"/>
            <a:ext cx="2569377" cy="2984130"/>
            <a:chOff x="520700" y="2357537"/>
            <a:chExt cx="2546646" cy="1891663"/>
          </a:xfrm>
        </p:grpSpPr>
        <p:sp>
          <p:nvSpPr>
            <p:cNvPr id="133" name="矩形: 圆角 150">
              <a:extLst>
                <a:ext uri="{FF2B5EF4-FFF2-40B4-BE49-F238E27FC236}">
                  <a16:creationId xmlns:a16="http://schemas.microsoft.com/office/drawing/2014/main" id="{7793143B-556A-401F-AAFE-4E91E9E42B82}"/>
                </a:ext>
              </a:extLst>
            </p:cNvPr>
            <p:cNvSpPr/>
            <p:nvPr/>
          </p:nvSpPr>
          <p:spPr>
            <a:xfrm>
              <a:off x="520700" y="2515760"/>
              <a:ext cx="2546646" cy="1733440"/>
            </a:xfrm>
            <a:prstGeom prst="roundRect">
              <a:avLst>
                <a:gd name="adj" fmla="val 71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4" name="矩形: 圆顶角 151">
              <a:extLst>
                <a:ext uri="{FF2B5EF4-FFF2-40B4-BE49-F238E27FC236}">
                  <a16:creationId xmlns:a16="http://schemas.microsoft.com/office/drawing/2014/main" id="{53E7CFFD-7B7F-49CF-85FC-920469A19F6A}"/>
                </a:ext>
              </a:extLst>
            </p:cNvPr>
            <p:cNvSpPr/>
            <p:nvPr/>
          </p:nvSpPr>
          <p:spPr>
            <a:xfrm>
              <a:off x="520700" y="2357537"/>
              <a:ext cx="2546646" cy="17860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文本框 3">
              <a:extLst>
                <a:ext uri="{FF2B5EF4-FFF2-40B4-BE49-F238E27FC236}">
                  <a16:creationId xmlns:a16="http://schemas.microsoft.com/office/drawing/2014/main" id="{706E36AF-0F1C-44E4-9697-4376A86CA9A3}"/>
                </a:ext>
              </a:extLst>
            </p:cNvPr>
            <p:cNvSpPr txBox="1"/>
            <p:nvPr/>
          </p:nvSpPr>
          <p:spPr>
            <a:xfrm>
              <a:off x="1029094" y="2677355"/>
              <a:ext cx="1630150" cy="4097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79%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3000">
                      <a:srgbClr val="E43F1C"/>
                    </a:gs>
                    <a:gs pos="88000">
                      <a:srgbClr val="F9C235"/>
                    </a:gs>
                  </a:gsLst>
                  <a:lin ang="48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7" name="梯形 154">
              <a:extLst>
                <a:ext uri="{FF2B5EF4-FFF2-40B4-BE49-F238E27FC236}">
                  <a16:creationId xmlns:a16="http://schemas.microsoft.com/office/drawing/2014/main" id="{C74BEC6C-21FD-40A7-8C2D-211E3AF04CCF}"/>
                </a:ext>
              </a:extLst>
            </p:cNvPr>
            <p:cNvSpPr/>
            <p:nvPr/>
          </p:nvSpPr>
          <p:spPr>
            <a:xfrm>
              <a:off x="792476" y="3340659"/>
              <a:ext cx="2003095" cy="209563"/>
            </a:xfrm>
            <a:prstGeom prst="trapezoid">
              <a:avLst>
                <a:gd name="adj" fmla="val 61764"/>
              </a:avLst>
            </a:prstGeom>
            <a:gradFill>
              <a:gsLst>
                <a:gs pos="0">
                  <a:srgbClr val="F9C235">
                    <a:alpha val="0"/>
                  </a:srgbClr>
                </a:gs>
                <a:gs pos="100000">
                  <a:srgbClr val="E43F1C">
                    <a:alpha val="20000"/>
                  </a:srgbClr>
                </a:gs>
              </a:gsLst>
              <a:lin ang="5400000" scaled="0"/>
            </a:gradFill>
            <a:ln>
              <a:gradFill>
                <a:gsLst>
                  <a:gs pos="0">
                    <a:srgbClr val="F9C235">
                      <a:alpha val="0"/>
                    </a:srgbClr>
                  </a:gs>
                  <a:gs pos="100000">
                    <a:srgbClr val="E43F1C">
                      <a:alpha val="76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8" name="文本框 155">
              <a:extLst>
                <a:ext uri="{FF2B5EF4-FFF2-40B4-BE49-F238E27FC236}">
                  <a16:creationId xmlns:a16="http://schemas.microsoft.com/office/drawing/2014/main" id="{78338769-C1D7-43F9-9949-A768FD62E1B3}"/>
                </a:ext>
              </a:extLst>
            </p:cNvPr>
            <p:cNvSpPr txBox="1"/>
            <p:nvPr/>
          </p:nvSpPr>
          <p:spPr>
            <a:xfrm>
              <a:off x="682175" y="3706904"/>
              <a:ext cx="2315519" cy="3724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美泊利珠单抗能够使</a:t>
              </a:r>
              <a:r>
                <a:rPr lang="en-US" altLang="zh-CN" sz="1400" dirty="0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79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%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的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EGPA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患者实现缓解*</a:t>
              </a:r>
            </a:p>
          </p:txBody>
        </p:sp>
        <p:sp>
          <p:nvSpPr>
            <p:cNvPr id="139" name="平行四边形 156">
              <a:extLst>
                <a:ext uri="{FF2B5EF4-FFF2-40B4-BE49-F238E27FC236}">
                  <a16:creationId xmlns:a16="http://schemas.microsoft.com/office/drawing/2014/main" id="{AE79F2BC-65EF-41ED-A353-98C04AACCAE8}"/>
                </a:ext>
              </a:extLst>
            </p:cNvPr>
            <p:cNvSpPr/>
            <p:nvPr/>
          </p:nvSpPr>
          <p:spPr>
            <a:xfrm>
              <a:off x="624413" y="2357537"/>
              <a:ext cx="138941" cy="178602"/>
            </a:xfrm>
            <a:prstGeom prst="parallelogram">
              <a:avLst>
                <a:gd name="adj" fmla="val 5173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0" name="平行四边形 157">
              <a:extLst>
                <a:ext uri="{FF2B5EF4-FFF2-40B4-BE49-F238E27FC236}">
                  <a16:creationId xmlns:a16="http://schemas.microsoft.com/office/drawing/2014/main" id="{C9108A2F-130A-40DB-A647-6435EAB78287}"/>
                </a:ext>
              </a:extLst>
            </p:cNvPr>
            <p:cNvSpPr/>
            <p:nvPr/>
          </p:nvSpPr>
          <p:spPr>
            <a:xfrm>
              <a:off x="735529" y="2357537"/>
              <a:ext cx="138941" cy="178602"/>
            </a:xfrm>
            <a:prstGeom prst="parallelogram">
              <a:avLst>
                <a:gd name="adj" fmla="val 5173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1" name="平行四边形 158">
              <a:extLst>
                <a:ext uri="{FF2B5EF4-FFF2-40B4-BE49-F238E27FC236}">
                  <a16:creationId xmlns:a16="http://schemas.microsoft.com/office/drawing/2014/main" id="{A0E8D760-E1B3-4B07-A169-655FAFD9FC1F}"/>
                </a:ext>
              </a:extLst>
            </p:cNvPr>
            <p:cNvSpPr/>
            <p:nvPr/>
          </p:nvSpPr>
          <p:spPr>
            <a:xfrm>
              <a:off x="846645" y="2357537"/>
              <a:ext cx="138941" cy="178602"/>
            </a:xfrm>
            <a:prstGeom prst="parallelogram">
              <a:avLst>
                <a:gd name="adj" fmla="val 5173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标题 1">
              <a:extLst>
                <a:ext uri="{FF2B5EF4-FFF2-40B4-BE49-F238E27FC236}">
                  <a16:creationId xmlns:a16="http://schemas.microsoft.com/office/drawing/2014/main" id="{4B7CBD9D-FA88-445A-9B63-628CA4769E21}"/>
                </a:ext>
              </a:extLst>
            </p:cNvPr>
            <p:cNvSpPr txBox="1"/>
            <p:nvPr/>
          </p:nvSpPr>
          <p:spPr>
            <a:xfrm>
              <a:off x="957156" y="3036417"/>
              <a:ext cx="1579367" cy="4806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00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更高</a:t>
              </a:r>
              <a:endParaRPr lang="en-US" altLang="zh-CN" sz="1800" dirty="0">
                <a:gradFill>
                  <a:gsLst>
                    <a:gs pos="23000">
                      <a:srgbClr val="E43F1C"/>
                    </a:gs>
                    <a:gs pos="88000">
                      <a:srgbClr val="F9C235"/>
                    </a:gs>
                  </a:gsLst>
                  <a:lin ang="4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缓解比例</a:t>
              </a:r>
            </a:p>
          </p:txBody>
        </p:sp>
      </p:grpSp>
      <p:grpSp>
        <p:nvGrpSpPr>
          <p:cNvPr id="111" name="组合 9">
            <a:extLst>
              <a:ext uri="{FF2B5EF4-FFF2-40B4-BE49-F238E27FC236}">
                <a16:creationId xmlns:a16="http://schemas.microsoft.com/office/drawing/2014/main" id="{00E311EF-4747-4851-A8D2-45431682CF97}"/>
              </a:ext>
            </a:extLst>
          </p:cNvPr>
          <p:cNvGrpSpPr/>
          <p:nvPr/>
        </p:nvGrpSpPr>
        <p:grpSpPr>
          <a:xfrm>
            <a:off x="3139505" y="2555702"/>
            <a:ext cx="2593110" cy="2979920"/>
            <a:chOff x="3172916" y="2357537"/>
            <a:chExt cx="2546646" cy="1921408"/>
          </a:xfrm>
        </p:grpSpPr>
        <p:sp>
          <p:nvSpPr>
            <p:cNvPr id="124" name="矩形: 圆角 159">
              <a:extLst>
                <a:ext uri="{FF2B5EF4-FFF2-40B4-BE49-F238E27FC236}">
                  <a16:creationId xmlns:a16="http://schemas.microsoft.com/office/drawing/2014/main" id="{F8BAB463-4264-42A6-ADBA-C02ABD42D0AD}"/>
                </a:ext>
              </a:extLst>
            </p:cNvPr>
            <p:cNvSpPr/>
            <p:nvPr/>
          </p:nvSpPr>
          <p:spPr>
            <a:xfrm>
              <a:off x="3172916" y="2515760"/>
              <a:ext cx="2546646" cy="1763185"/>
            </a:xfrm>
            <a:prstGeom prst="roundRect">
              <a:avLst>
                <a:gd name="adj" fmla="val 71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5" name="矩形: 圆顶角 160">
              <a:extLst>
                <a:ext uri="{FF2B5EF4-FFF2-40B4-BE49-F238E27FC236}">
                  <a16:creationId xmlns:a16="http://schemas.microsoft.com/office/drawing/2014/main" id="{E9409A7E-58E2-4571-BF9B-2FF7148D9873}"/>
                </a:ext>
              </a:extLst>
            </p:cNvPr>
            <p:cNvSpPr/>
            <p:nvPr/>
          </p:nvSpPr>
          <p:spPr>
            <a:xfrm>
              <a:off x="3172916" y="2357537"/>
              <a:ext cx="2546646" cy="17860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文本框 3">
              <a:extLst>
                <a:ext uri="{FF2B5EF4-FFF2-40B4-BE49-F238E27FC236}">
                  <a16:creationId xmlns:a16="http://schemas.microsoft.com/office/drawing/2014/main" id="{ACF8BB60-0056-462B-9790-33FED3D6A024}"/>
                </a:ext>
              </a:extLst>
            </p:cNvPr>
            <p:cNvSpPr txBox="1"/>
            <p:nvPr/>
          </p:nvSpPr>
          <p:spPr>
            <a:xfrm>
              <a:off x="3631162" y="2646544"/>
              <a:ext cx="1630150" cy="4167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127" name="标题 1">
              <a:extLst>
                <a:ext uri="{FF2B5EF4-FFF2-40B4-BE49-F238E27FC236}">
                  <a16:creationId xmlns:a16="http://schemas.microsoft.com/office/drawing/2014/main" id="{9AF613B7-91FC-4ACC-B615-4A5584CF9AAF}"/>
                </a:ext>
              </a:extLst>
            </p:cNvPr>
            <p:cNvSpPr txBox="1"/>
            <p:nvPr/>
          </p:nvSpPr>
          <p:spPr>
            <a:xfrm>
              <a:off x="3674105" y="3004961"/>
              <a:ext cx="1579367" cy="4806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00" dirty="0"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更少</a:t>
              </a:r>
              <a:endParaRPr lang="en-US" altLang="zh-CN" sz="1800" dirty="0">
                <a:gradFill>
                  <a:gsLst>
                    <a:gs pos="23000">
                      <a:srgbClr val="E43F1C"/>
                    </a:gs>
                    <a:gs pos="88000">
                      <a:srgbClr val="F9C235"/>
                    </a:gs>
                  </a:gsLst>
                  <a:lin ang="4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复发风险</a:t>
              </a:r>
            </a:p>
          </p:txBody>
        </p:sp>
        <p:sp>
          <p:nvSpPr>
            <p:cNvPr id="128" name="梯形 170">
              <a:extLst>
                <a:ext uri="{FF2B5EF4-FFF2-40B4-BE49-F238E27FC236}">
                  <a16:creationId xmlns:a16="http://schemas.microsoft.com/office/drawing/2014/main" id="{0276201A-8665-4275-A8EF-993F72B24B2F}"/>
                </a:ext>
              </a:extLst>
            </p:cNvPr>
            <p:cNvSpPr/>
            <p:nvPr/>
          </p:nvSpPr>
          <p:spPr>
            <a:xfrm>
              <a:off x="3444692" y="3340659"/>
              <a:ext cx="2003095" cy="209563"/>
            </a:xfrm>
            <a:prstGeom prst="trapezoid">
              <a:avLst>
                <a:gd name="adj" fmla="val 61764"/>
              </a:avLst>
            </a:prstGeom>
            <a:gradFill>
              <a:gsLst>
                <a:gs pos="0">
                  <a:srgbClr val="F9C235">
                    <a:alpha val="0"/>
                  </a:srgbClr>
                </a:gs>
                <a:gs pos="100000">
                  <a:srgbClr val="E43F1C">
                    <a:alpha val="20000"/>
                  </a:srgbClr>
                </a:gs>
              </a:gsLst>
              <a:lin ang="5400000" scaled="0"/>
            </a:gradFill>
            <a:ln>
              <a:gradFill>
                <a:gsLst>
                  <a:gs pos="0">
                    <a:srgbClr val="F9C235">
                      <a:alpha val="0"/>
                    </a:srgbClr>
                  </a:gs>
                  <a:gs pos="100000">
                    <a:srgbClr val="E43F1C">
                      <a:alpha val="76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文本框 171">
              <a:extLst>
                <a:ext uri="{FF2B5EF4-FFF2-40B4-BE49-F238E27FC236}">
                  <a16:creationId xmlns:a16="http://schemas.microsoft.com/office/drawing/2014/main" id="{BCF18C6B-7C99-4765-B51B-E9F7F1152D49}"/>
                </a:ext>
              </a:extLst>
            </p:cNvPr>
            <p:cNvSpPr txBox="1"/>
            <p:nvPr/>
          </p:nvSpPr>
          <p:spPr>
            <a:xfrm>
              <a:off x="3208019" y="3712354"/>
              <a:ext cx="2511543" cy="3787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美泊利珠单抗能够显著减少</a:t>
              </a:r>
              <a:r>
                <a:rPr lang="en-US" altLang="zh-CN" sz="1400" dirty="0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EGPA</a:t>
              </a:r>
              <a:r>
                <a:rPr lang="zh-CN" altLang="en-US" sz="1400" dirty="0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年复发率</a:t>
              </a:r>
              <a:r>
                <a:rPr lang="en-US" altLang="zh-CN" sz="1400" dirty="0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50%**</a:t>
              </a:r>
            </a:p>
          </p:txBody>
        </p:sp>
        <p:sp>
          <p:nvSpPr>
            <p:cNvPr id="130" name="平行四边形 172">
              <a:extLst>
                <a:ext uri="{FF2B5EF4-FFF2-40B4-BE49-F238E27FC236}">
                  <a16:creationId xmlns:a16="http://schemas.microsoft.com/office/drawing/2014/main" id="{8411309D-7D02-4BC1-847B-A28FBB779EC2}"/>
                </a:ext>
              </a:extLst>
            </p:cNvPr>
            <p:cNvSpPr/>
            <p:nvPr/>
          </p:nvSpPr>
          <p:spPr>
            <a:xfrm>
              <a:off x="3276629" y="2357537"/>
              <a:ext cx="138941" cy="178602"/>
            </a:xfrm>
            <a:prstGeom prst="parallelogram">
              <a:avLst>
                <a:gd name="adj" fmla="val 5173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平行四边形 173">
              <a:extLst>
                <a:ext uri="{FF2B5EF4-FFF2-40B4-BE49-F238E27FC236}">
                  <a16:creationId xmlns:a16="http://schemas.microsoft.com/office/drawing/2014/main" id="{5815A6F3-105C-4756-A0A5-AC4722497BA2}"/>
                </a:ext>
              </a:extLst>
            </p:cNvPr>
            <p:cNvSpPr/>
            <p:nvPr/>
          </p:nvSpPr>
          <p:spPr>
            <a:xfrm>
              <a:off x="3387745" y="2357537"/>
              <a:ext cx="138941" cy="178602"/>
            </a:xfrm>
            <a:prstGeom prst="parallelogram">
              <a:avLst>
                <a:gd name="adj" fmla="val 5173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平行四边形 174">
              <a:extLst>
                <a:ext uri="{FF2B5EF4-FFF2-40B4-BE49-F238E27FC236}">
                  <a16:creationId xmlns:a16="http://schemas.microsoft.com/office/drawing/2014/main" id="{B66AA86C-A15E-4599-AF5B-CFC1B9952DB0}"/>
                </a:ext>
              </a:extLst>
            </p:cNvPr>
            <p:cNvSpPr/>
            <p:nvPr/>
          </p:nvSpPr>
          <p:spPr>
            <a:xfrm>
              <a:off x="3498861" y="2357537"/>
              <a:ext cx="138941" cy="178602"/>
            </a:xfrm>
            <a:prstGeom prst="parallelogram">
              <a:avLst>
                <a:gd name="adj" fmla="val 5173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2" name="组合 10">
            <a:extLst>
              <a:ext uri="{FF2B5EF4-FFF2-40B4-BE49-F238E27FC236}">
                <a16:creationId xmlns:a16="http://schemas.microsoft.com/office/drawing/2014/main" id="{95BAF2DE-4225-4143-ACCB-EAB7D5F2FF33}"/>
              </a:ext>
            </a:extLst>
          </p:cNvPr>
          <p:cNvGrpSpPr/>
          <p:nvPr/>
        </p:nvGrpSpPr>
        <p:grpSpPr>
          <a:xfrm>
            <a:off x="5988947" y="2555702"/>
            <a:ext cx="2593110" cy="2990080"/>
            <a:chOff x="5825132" y="2357537"/>
            <a:chExt cx="2546646" cy="1925898"/>
          </a:xfrm>
        </p:grpSpPr>
        <p:sp>
          <p:nvSpPr>
            <p:cNvPr id="113" name="矩形: 圆角 175">
              <a:extLst>
                <a:ext uri="{FF2B5EF4-FFF2-40B4-BE49-F238E27FC236}">
                  <a16:creationId xmlns:a16="http://schemas.microsoft.com/office/drawing/2014/main" id="{894A7D0E-9D96-466D-9230-FA6A10C67A53}"/>
                </a:ext>
              </a:extLst>
            </p:cNvPr>
            <p:cNvSpPr/>
            <p:nvPr/>
          </p:nvSpPr>
          <p:spPr>
            <a:xfrm>
              <a:off x="5836993" y="2522304"/>
              <a:ext cx="2515354" cy="1761131"/>
            </a:xfrm>
            <a:prstGeom prst="roundRect">
              <a:avLst>
                <a:gd name="adj" fmla="val 711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5" name="矩形: 圆顶角 176">
              <a:extLst>
                <a:ext uri="{FF2B5EF4-FFF2-40B4-BE49-F238E27FC236}">
                  <a16:creationId xmlns:a16="http://schemas.microsoft.com/office/drawing/2014/main" id="{1E4A8180-D400-4659-8A3F-B65830A56AD1}"/>
                </a:ext>
              </a:extLst>
            </p:cNvPr>
            <p:cNvSpPr/>
            <p:nvPr/>
          </p:nvSpPr>
          <p:spPr>
            <a:xfrm>
              <a:off x="5825132" y="2357537"/>
              <a:ext cx="2546646" cy="17860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文本框 3">
              <a:extLst>
                <a:ext uri="{FF2B5EF4-FFF2-40B4-BE49-F238E27FC236}">
                  <a16:creationId xmlns:a16="http://schemas.microsoft.com/office/drawing/2014/main" id="{1D22EACE-3D77-4192-A451-88ABCF8240C5}"/>
                </a:ext>
              </a:extLst>
            </p:cNvPr>
            <p:cNvSpPr txBox="1"/>
            <p:nvPr/>
          </p:nvSpPr>
          <p:spPr>
            <a:xfrm>
              <a:off x="6308772" y="2623723"/>
              <a:ext cx="1630150" cy="4162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3000">
                        <a:srgbClr val="E43F1C"/>
                      </a:gs>
                      <a:gs pos="88000">
                        <a:srgbClr val="F9C235"/>
                      </a:gs>
                    </a:gsLst>
                    <a:lin ang="48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59%</a:t>
              </a:r>
            </a:p>
          </p:txBody>
        </p:sp>
        <p:sp>
          <p:nvSpPr>
            <p:cNvPr id="117" name="标题 1">
              <a:extLst>
                <a:ext uri="{FF2B5EF4-FFF2-40B4-BE49-F238E27FC236}">
                  <a16:creationId xmlns:a16="http://schemas.microsoft.com/office/drawing/2014/main" id="{2FC7385C-9CC6-4259-8D9B-4E835030D7E4}"/>
                </a:ext>
              </a:extLst>
            </p:cNvPr>
            <p:cNvSpPr txBox="1"/>
            <p:nvPr/>
          </p:nvSpPr>
          <p:spPr>
            <a:xfrm>
              <a:off x="6315116" y="3018795"/>
              <a:ext cx="1579367" cy="48061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accent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F9C235"/>
                      </a:gs>
                      <a:gs pos="18000">
                        <a:srgbClr val="E43F1C"/>
                      </a:gs>
                    </a:gsLst>
                    <a:lin ang="48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更低</a:t>
              </a:r>
              <a:endParaRPr kumimoji="0" lang="en-US" altLang="zh-CN" sz="1600" b="1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9C235"/>
                    </a:gs>
                    <a:gs pos="18000">
                      <a:srgbClr val="E43F1C"/>
                    </a:gs>
                  </a:gsLst>
                  <a:lin ang="48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激素用量</a:t>
              </a:r>
            </a:p>
          </p:txBody>
        </p:sp>
        <p:sp>
          <p:nvSpPr>
            <p:cNvPr id="119" name="梯形 179">
              <a:extLst>
                <a:ext uri="{FF2B5EF4-FFF2-40B4-BE49-F238E27FC236}">
                  <a16:creationId xmlns:a16="http://schemas.microsoft.com/office/drawing/2014/main" id="{3F322CD8-1E8F-4B0A-A8D1-31CC48A9B879}"/>
                </a:ext>
              </a:extLst>
            </p:cNvPr>
            <p:cNvSpPr/>
            <p:nvPr/>
          </p:nvSpPr>
          <p:spPr>
            <a:xfrm>
              <a:off x="6096908" y="3340659"/>
              <a:ext cx="2003095" cy="209563"/>
            </a:xfrm>
            <a:prstGeom prst="trapezoid">
              <a:avLst>
                <a:gd name="adj" fmla="val 61764"/>
              </a:avLst>
            </a:prstGeom>
            <a:gradFill>
              <a:gsLst>
                <a:gs pos="0">
                  <a:srgbClr val="F9C235">
                    <a:alpha val="0"/>
                  </a:srgbClr>
                </a:gs>
                <a:gs pos="100000">
                  <a:srgbClr val="E43F1C">
                    <a:alpha val="20000"/>
                  </a:srgbClr>
                </a:gs>
              </a:gsLst>
              <a:lin ang="5400000" scaled="0"/>
            </a:gradFill>
            <a:ln>
              <a:gradFill>
                <a:gsLst>
                  <a:gs pos="0">
                    <a:srgbClr val="F9C235">
                      <a:alpha val="0"/>
                    </a:srgbClr>
                  </a:gs>
                  <a:gs pos="100000">
                    <a:srgbClr val="E43F1C">
                      <a:alpha val="76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文本框 180">
              <a:extLst>
                <a:ext uri="{FF2B5EF4-FFF2-40B4-BE49-F238E27FC236}">
                  <a16:creationId xmlns:a16="http://schemas.microsoft.com/office/drawing/2014/main" id="{73297E3D-45C8-4159-8853-C3124EA6E266}"/>
                </a:ext>
              </a:extLst>
            </p:cNvPr>
            <p:cNvSpPr txBox="1"/>
            <p:nvPr/>
          </p:nvSpPr>
          <p:spPr>
            <a:xfrm>
              <a:off x="5940696" y="3665405"/>
              <a:ext cx="2315519" cy="5449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美泊利珠单抗能够使近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60%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的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EGPA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患者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OCS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日均剂量减少至≤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7.5mg/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2424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天***</a:t>
              </a:r>
            </a:p>
          </p:txBody>
        </p:sp>
        <p:sp>
          <p:nvSpPr>
            <p:cNvPr id="121" name="平行四边形 181">
              <a:extLst>
                <a:ext uri="{FF2B5EF4-FFF2-40B4-BE49-F238E27FC236}">
                  <a16:creationId xmlns:a16="http://schemas.microsoft.com/office/drawing/2014/main" id="{18E1C233-03EF-41E6-9311-D2FABF858897}"/>
                </a:ext>
              </a:extLst>
            </p:cNvPr>
            <p:cNvSpPr/>
            <p:nvPr/>
          </p:nvSpPr>
          <p:spPr>
            <a:xfrm>
              <a:off x="5928845" y="2357537"/>
              <a:ext cx="138941" cy="178602"/>
            </a:xfrm>
            <a:prstGeom prst="parallelogram">
              <a:avLst>
                <a:gd name="adj" fmla="val 5173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平行四边形 182">
              <a:extLst>
                <a:ext uri="{FF2B5EF4-FFF2-40B4-BE49-F238E27FC236}">
                  <a16:creationId xmlns:a16="http://schemas.microsoft.com/office/drawing/2014/main" id="{24A728A6-3907-40AA-A6C7-E987702870F0}"/>
                </a:ext>
              </a:extLst>
            </p:cNvPr>
            <p:cNvSpPr/>
            <p:nvPr/>
          </p:nvSpPr>
          <p:spPr>
            <a:xfrm>
              <a:off x="6039961" y="2357537"/>
              <a:ext cx="138941" cy="178602"/>
            </a:xfrm>
            <a:prstGeom prst="parallelogram">
              <a:avLst>
                <a:gd name="adj" fmla="val 5173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平行四边形 183">
              <a:extLst>
                <a:ext uri="{FF2B5EF4-FFF2-40B4-BE49-F238E27FC236}">
                  <a16:creationId xmlns:a16="http://schemas.microsoft.com/office/drawing/2014/main" id="{D6B799F1-B8C5-4E75-8AB5-C63D2FE8FE6F}"/>
                </a:ext>
              </a:extLst>
            </p:cNvPr>
            <p:cNvSpPr/>
            <p:nvPr/>
          </p:nvSpPr>
          <p:spPr>
            <a:xfrm>
              <a:off x="6151077" y="2357537"/>
              <a:ext cx="138941" cy="178602"/>
            </a:xfrm>
            <a:prstGeom prst="parallelogram">
              <a:avLst>
                <a:gd name="adj" fmla="val 51736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E2C4EB76-6218-4991-A9F7-330A5F481F8A}"/>
              </a:ext>
            </a:extLst>
          </p:cNvPr>
          <p:cNvSpPr txBox="1"/>
          <p:nvPr/>
        </p:nvSpPr>
        <p:spPr>
          <a:xfrm>
            <a:off x="276490" y="2121104"/>
            <a:ext cx="84367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u="sng" dirty="0">
                <a:sym typeface="Arial" panose="020B0604020202020204" pitchFamily="34" charset="0"/>
              </a:rPr>
              <a:t>MIRRA</a:t>
            </a:r>
            <a:r>
              <a:rPr lang="zh-CN" altLang="en-US" sz="1400" u="sng" dirty="0">
                <a:sym typeface="Arial" panose="020B0604020202020204" pitchFamily="34" charset="0"/>
              </a:rPr>
              <a:t>研究：</a:t>
            </a:r>
            <a:r>
              <a:rPr lang="en-US" altLang="zh-CN" sz="1400" u="sng" dirty="0">
                <a:sym typeface="Arial" panose="020B0604020202020204" pitchFamily="34" charset="0"/>
              </a:rPr>
              <a:t>EGPA</a:t>
            </a:r>
            <a:r>
              <a:rPr lang="zh-CN" altLang="en-US" sz="1400" b="1" u="sng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国际性、多中心、大样本（</a:t>
            </a:r>
            <a:r>
              <a:rPr lang="en-US" altLang="zh-CN" sz="1400" b="1" u="sng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136</a:t>
            </a:r>
            <a:r>
              <a:rPr lang="zh-CN" altLang="en-US" sz="1400" b="1" u="sng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例）三期随机、双盲、安慰剂对照</a:t>
            </a:r>
            <a:r>
              <a:rPr lang="zh-CN" altLang="en-US" sz="1400" u="sng" dirty="0">
                <a:sym typeface="Arial" panose="020B0604020202020204" pitchFamily="34" charset="0"/>
              </a:rPr>
              <a:t>的临床研究</a:t>
            </a:r>
            <a:r>
              <a:rPr lang="en-US" altLang="zh-CN" sz="1400" u="sng" baseline="30000" dirty="0">
                <a:sym typeface="Arial" panose="020B0604020202020204" pitchFamily="34" charset="0"/>
              </a:rPr>
              <a:t>1</a:t>
            </a:r>
            <a:endParaRPr lang="en-US" sz="1400" u="sng" baseline="30000" dirty="0"/>
          </a:p>
        </p:txBody>
      </p:sp>
      <p:sp>
        <p:nvSpPr>
          <p:cNvPr id="189" name="文本框 136">
            <a:extLst>
              <a:ext uri="{FF2B5EF4-FFF2-40B4-BE49-F238E27FC236}">
                <a16:creationId xmlns:a16="http://schemas.microsoft.com/office/drawing/2014/main" id="{5B6C3B03-B09B-4A30-BF1E-832B5EC8E6EA}"/>
              </a:ext>
            </a:extLst>
          </p:cNvPr>
          <p:cNvSpPr txBox="1"/>
          <p:nvPr/>
        </p:nvSpPr>
        <p:spPr>
          <a:xfrm>
            <a:off x="8820703" y="1393935"/>
            <a:ext cx="310520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F1C"/>
              </a:buClr>
              <a:buSzPct val="100000"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7" name="矩形 21">
            <a:extLst>
              <a:ext uri="{FF2B5EF4-FFF2-40B4-BE49-F238E27FC236}">
                <a16:creationId xmlns:a16="http://schemas.microsoft.com/office/drawing/2014/main" id="{FEA9EE98-30B6-42CA-A1F5-AE9F428AA48A}"/>
              </a:ext>
            </a:extLst>
          </p:cNvPr>
          <p:cNvSpPr/>
          <p:nvPr/>
        </p:nvSpPr>
        <p:spPr>
          <a:xfrm>
            <a:off x="8927315" y="3275568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203" name="矩形 24">
            <a:extLst>
              <a:ext uri="{FF2B5EF4-FFF2-40B4-BE49-F238E27FC236}">
                <a16:creationId xmlns:a16="http://schemas.microsoft.com/office/drawing/2014/main" id="{3CA1A1E8-817B-40C5-9E73-CC2F930A0D0D}"/>
              </a:ext>
            </a:extLst>
          </p:cNvPr>
          <p:cNvSpPr/>
          <p:nvPr/>
        </p:nvSpPr>
        <p:spPr>
          <a:xfrm>
            <a:off x="8921429" y="553983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400" dirty="0">
              <a:latin typeface="Arial"/>
              <a:ea typeface="微软雅黑"/>
              <a:cs typeface="+mn-ea"/>
              <a:sym typeface="+mn-lt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3A58146-AD1C-4797-9873-884FC474FC3F}"/>
              </a:ext>
            </a:extLst>
          </p:cNvPr>
          <p:cNvCxnSpPr>
            <a:cxnSpLocks/>
          </p:cNvCxnSpPr>
          <p:nvPr/>
        </p:nvCxnSpPr>
        <p:spPr>
          <a:xfrm>
            <a:off x="804703" y="1243687"/>
            <a:ext cx="108059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F98462CC-011B-47DC-A953-EC946133FDF5}"/>
              </a:ext>
            </a:extLst>
          </p:cNvPr>
          <p:cNvGrpSpPr/>
          <p:nvPr/>
        </p:nvGrpSpPr>
        <p:grpSpPr>
          <a:xfrm>
            <a:off x="136407" y="1371610"/>
            <a:ext cx="8555963" cy="483989"/>
            <a:chOff x="136407" y="1356941"/>
            <a:chExt cx="8555963" cy="483989"/>
          </a:xfrm>
        </p:grpSpPr>
        <p:sp>
          <p:nvSpPr>
            <p:cNvPr id="91" name="文本框 151">
              <a:extLst>
                <a:ext uri="{FF2B5EF4-FFF2-40B4-BE49-F238E27FC236}">
                  <a16:creationId xmlns:a16="http://schemas.microsoft.com/office/drawing/2014/main" id="{B3DD3180-3529-4F29-B2AD-D52E9720316F}"/>
                </a:ext>
              </a:extLst>
            </p:cNvPr>
            <p:cNvSpPr txBox="1"/>
            <p:nvPr/>
          </p:nvSpPr>
          <p:spPr>
            <a:xfrm>
              <a:off x="136407" y="1356941"/>
              <a:ext cx="8555963" cy="48398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美泊利珠单抗是全球包括中国</a:t>
              </a:r>
              <a:r>
                <a:rPr lang="zh-CN" altLang="en-US" sz="2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首个</a:t>
              </a: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且</a:t>
              </a:r>
              <a:r>
                <a:rPr lang="zh-CN" altLang="en-US" sz="2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唯一</a:t>
              </a: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获批用于</a:t>
              </a:r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EGPA</a:t>
              </a:r>
              <a:r>
                <a: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治疗的靶向生物制剂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09B3DB1-5084-4EB4-821A-882BB0C33AF9}"/>
                </a:ext>
              </a:extLst>
            </p:cNvPr>
            <p:cNvGrpSpPr/>
            <p:nvPr/>
          </p:nvGrpSpPr>
          <p:grpSpPr>
            <a:xfrm>
              <a:off x="184944" y="1404910"/>
              <a:ext cx="670998" cy="389058"/>
              <a:chOff x="5856353" y="1145675"/>
              <a:chExt cx="716201" cy="508157"/>
            </a:xfrm>
          </p:grpSpPr>
          <p:sp>
            <p:nvSpPr>
              <p:cNvPr id="98" name="平行四边形 62">
                <a:extLst>
                  <a:ext uri="{FF2B5EF4-FFF2-40B4-BE49-F238E27FC236}">
                    <a16:creationId xmlns:a16="http://schemas.microsoft.com/office/drawing/2014/main" id="{98F395DC-9F4B-4B7B-B626-4506FA18FB22}"/>
                  </a:ext>
                </a:extLst>
              </p:cNvPr>
              <p:cNvSpPr/>
              <p:nvPr/>
            </p:nvSpPr>
            <p:spPr>
              <a:xfrm>
                <a:off x="5856353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9" name="平行四边形 63">
                <a:extLst>
                  <a:ext uri="{FF2B5EF4-FFF2-40B4-BE49-F238E27FC236}">
                    <a16:creationId xmlns:a16="http://schemas.microsoft.com/office/drawing/2014/main" id="{657B333A-EB97-46D1-B0C1-97C749F2012E}"/>
                  </a:ext>
                </a:extLst>
              </p:cNvPr>
              <p:cNvSpPr/>
              <p:nvPr/>
            </p:nvSpPr>
            <p:spPr>
              <a:xfrm flipH="1" flipV="1">
                <a:off x="6101592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490F3A9-0732-4B43-B69B-7BFFAC16DFCD}"/>
                </a:ext>
              </a:extLst>
            </p:cNvPr>
            <p:cNvGrpSpPr/>
            <p:nvPr/>
          </p:nvGrpSpPr>
          <p:grpSpPr>
            <a:xfrm>
              <a:off x="8090458" y="1379106"/>
              <a:ext cx="479572" cy="389058"/>
              <a:chOff x="5856353" y="1145675"/>
              <a:chExt cx="716201" cy="508157"/>
            </a:xfrm>
          </p:grpSpPr>
          <p:sp>
            <p:nvSpPr>
              <p:cNvPr id="96" name="平行四边形 62">
                <a:extLst>
                  <a:ext uri="{FF2B5EF4-FFF2-40B4-BE49-F238E27FC236}">
                    <a16:creationId xmlns:a16="http://schemas.microsoft.com/office/drawing/2014/main" id="{D531C3A5-6DDA-41B9-B760-EF94C50D199A}"/>
                  </a:ext>
                </a:extLst>
              </p:cNvPr>
              <p:cNvSpPr/>
              <p:nvPr/>
            </p:nvSpPr>
            <p:spPr>
              <a:xfrm>
                <a:off x="5856353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7" name="平行四边形 63">
                <a:extLst>
                  <a:ext uri="{FF2B5EF4-FFF2-40B4-BE49-F238E27FC236}">
                    <a16:creationId xmlns:a16="http://schemas.microsoft.com/office/drawing/2014/main" id="{3F3028E1-7462-494C-B26D-56732C478D4A}"/>
                  </a:ext>
                </a:extLst>
              </p:cNvPr>
              <p:cNvSpPr/>
              <p:nvPr/>
            </p:nvSpPr>
            <p:spPr>
              <a:xfrm flipH="1" flipV="1">
                <a:off x="6101592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43B435F-92B5-469F-9FC5-AB66C24929FD}"/>
              </a:ext>
            </a:extLst>
          </p:cNvPr>
          <p:cNvGrpSpPr/>
          <p:nvPr/>
        </p:nvGrpSpPr>
        <p:grpSpPr>
          <a:xfrm>
            <a:off x="8785846" y="1393775"/>
            <a:ext cx="3239101" cy="578873"/>
            <a:chOff x="136407" y="1356941"/>
            <a:chExt cx="8555963" cy="437027"/>
          </a:xfrm>
        </p:grpSpPr>
        <p:sp>
          <p:nvSpPr>
            <p:cNvPr id="101" name="文本框 151">
              <a:extLst>
                <a:ext uri="{FF2B5EF4-FFF2-40B4-BE49-F238E27FC236}">
                  <a16:creationId xmlns:a16="http://schemas.microsoft.com/office/drawing/2014/main" id="{3016EBC1-A928-4088-80B2-89C296C3765C}"/>
                </a:ext>
              </a:extLst>
            </p:cNvPr>
            <p:cNvSpPr txBox="1"/>
            <p:nvPr/>
          </p:nvSpPr>
          <p:spPr>
            <a:xfrm>
              <a:off x="136407" y="1356941"/>
              <a:ext cx="8555963" cy="3166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国内外权威指南推荐</a:t>
              </a:r>
              <a:r>
                <a:rPr lang="en-US" altLang="zh-CN" sz="2000" baseline="30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2-4</a:t>
              </a:r>
              <a:endParaRPr lang="zh-CN" altLang="en-US" sz="2000" baseline="30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1A1A827-43FD-4E4F-9388-49E2972DCAE6}"/>
                </a:ext>
              </a:extLst>
            </p:cNvPr>
            <p:cNvGrpSpPr/>
            <p:nvPr/>
          </p:nvGrpSpPr>
          <p:grpSpPr>
            <a:xfrm>
              <a:off x="184944" y="1404910"/>
              <a:ext cx="670998" cy="389058"/>
              <a:chOff x="5856353" y="1145675"/>
              <a:chExt cx="716201" cy="508157"/>
            </a:xfrm>
          </p:grpSpPr>
          <p:sp>
            <p:nvSpPr>
              <p:cNvPr id="106" name="平行四边形 62">
                <a:extLst>
                  <a:ext uri="{FF2B5EF4-FFF2-40B4-BE49-F238E27FC236}">
                    <a16:creationId xmlns:a16="http://schemas.microsoft.com/office/drawing/2014/main" id="{8960396D-DE4B-49C4-B6F8-EA57AF624A72}"/>
                  </a:ext>
                </a:extLst>
              </p:cNvPr>
              <p:cNvSpPr/>
              <p:nvPr/>
            </p:nvSpPr>
            <p:spPr>
              <a:xfrm>
                <a:off x="5856353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7" name="平行四边形 63">
                <a:extLst>
                  <a:ext uri="{FF2B5EF4-FFF2-40B4-BE49-F238E27FC236}">
                    <a16:creationId xmlns:a16="http://schemas.microsoft.com/office/drawing/2014/main" id="{646268FF-699C-4A47-8171-659CBD807D8C}"/>
                  </a:ext>
                </a:extLst>
              </p:cNvPr>
              <p:cNvSpPr/>
              <p:nvPr/>
            </p:nvSpPr>
            <p:spPr>
              <a:xfrm flipH="1" flipV="1">
                <a:off x="6101592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340F066-7E58-478D-9FA2-BDDB763ED47C}"/>
                </a:ext>
              </a:extLst>
            </p:cNvPr>
            <p:cNvGrpSpPr/>
            <p:nvPr/>
          </p:nvGrpSpPr>
          <p:grpSpPr>
            <a:xfrm>
              <a:off x="8090458" y="1379106"/>
              <a:ext cx="479572" cy="389058"/>
              <a:chOff x="5856353" y="1145675"/>
              <a:chExt cx="716201" cy="508157"/>
            </a:xfrm>
          </p:grpSpPr>
          <p:sp>
            <p:nvSpPr>
              <p:cNvPr id="104" name="平行四边形 62">
                <a:extLst>
                  <a:ext uri="{FF2B5EF4-FFF2-40B4-BE49-F238E27FC236}">
                    <a16:creationId xmlns:a16="http://schemas.microsoft.com/office/drawing/2014/main" id="{56A9CD81-F36E-4FDC-986D-B87412F58770}"/>
                  </a:ext>
                </a:extLst>
              </p:cNvPr>
              <p:cNvSpPr/>
              <p:nvPr/>
            </p:nvSpPr>
            <p:spPr>
              <a:xfrm>
                <a:off x="5856353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5" name="平行四边形 63">
                <a:extLst>
                  <a:ext uri="{FF2B5EF4-FFF2-40B4-BE49-F238E27FC236}">
                    <a16:creationId xmlns:a16="http://schemas.microsoft.com/office/drawing/2014/main" id="{B82920F4-396D-44AD-855E-10C78907030A}"/>
                  </a:ext>
                </a:extLst>
              </p:cNvPr>
              <p:cNvSpPr/>
              <p:nvPr/>
            </p:nvSpPr>
            <p:spPr>
              <a:xfrm flipH="1" flipV="1">
                <a:off x="6101592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58DED5D3-0771-408F-BE76-16D281B1E885}"/>
              </a:ext>
            </a:extLst>
          </p:cNvPr>
          <p:cNvSpPr txBox="1"/>
          <p:nvPr/>
        </p:nvSpPr>
        <p:spPr>
          <a:xfrm>
            <a:off x="8756992" y="2223981"/>
            <a:ext cx="3307111" cy="3364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888" indent="-1158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t>2022</a:t>
            </a:r>
            <a:r>
              <a:rPr lang="zh-CN" altLang="en-US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年嗜酸性细胞增多性肺疾病专家共识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</a:p>
          <a:p>
            <a:pPr marL="115888" indent="-1158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5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等线" panose="02010600030101010101" pitchFamily="2" charset="-122"/>
            </a:endParaRPr>
          </a:p>
          <a:p>
            <a:pPr marL="115888" indent="-1158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600" b="0" i="1" u="none" strike="noStrike" baseline="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115888" indent="-1158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t>2018 </a:t>
            </a:r>
            <a:r>
              <a:rPr lang="zh-CN" altLang="en-US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中国嗜酸性肉芽肿性多血管炎诊治规范多学科专家共识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 </a:t>
            </a:r>
          </a:p>
          <a:p>
            <a:pPr marL="115888" indent="-1158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等线" panose="02010600030101010101" pitchFamily="2" charset="-122"/>
            </a:endParaRPr>
          </a:p>
          <a:p>
            <a:pPr marL="115888" indent="-1158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《2022</a:t>
            </a:r>
            <a:r>
              <a:rPr lang="zh-CN" altLang="en-US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年欧洲抗风湿病联盟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《ANCA</a:t>
            </a:r>
            <a:r>
              <a:rPr lang="zh-CN" altLang="en-US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相关血管炎管理推荐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  <a:r>
              <a:rPr lang="zh-CN" altLang="en-US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2022</a:t>
            </a:r>
            <a:r>
              <a:rPr lang="zh-CN" altLang="en-US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EULAR</a:t>
            </a:r>
            <a:r>
              <a:rPr lang="zh-CN" altLang="en-US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大会</a:t>
            </a:r>
            <a:r>
              <a:rPr lang="zh-CN" altLang="en-US" sz="1200" i="1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报告，全文待发表</a:t>
            </a:r>
            <a:r>
              <a:rPr lang="zh-CN" altLang="en-US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1200" b="0" i="1" u="none" strike="noStrike" baseline="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115888" indent="-1158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b="0" i="1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115888" indent="-1158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《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t>2021</a:t>
            </a:r>
            <a:r>
              <a:rPr lang="zh-CN" altLang="en-US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美国风湿病学会（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t>ACR</a:t>
            </a:r>
            <a:r>
              <a:rPr lang="zh-CN" altLang="en-US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等线" panose="02010600030101010101" pitchFamily="2" charset="-122"/>
              </a:rPr>
              <a:t>EGPA</a:t>
            </a:r>
            <a:r>
              <a:rPr lang="zh-CN" altLang="en-US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疾病治疗与管理的指南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》 </a:t>
            </a:r>
          </a:p>
          <a:p>
            <a:pPr marL="115888" indent="-1158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等线" panose="02010600030101010101" pitchFamily="2" charset="-122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C181E70-E78A-4251-8D5E-2AABA5000A19}"/>
              </a:ext>
            </a:extLst>
          </p:cNvPr>
          <p:cNvGrpSpPr/>
          <p:nvPr/>
        </p:nvGrpSpPr>
        <p:grpSpPr>
          <a:xfrm>
            <a:off x="4003785" y="55252"/>
            <a:ext cx="3715859" cy="400110"/>
            <a:chOff x="-533311" y="97517"/>
            <a:chExt cx="3715859" cy="400110"/>
          </a:xfrm>
        </p:grpSpPr>
        <p:sp>
          <p:nvSpPr>
            <p:cNvPr id="70" name="文本框 13">
              <a:extLst>
                <a:ext uri="{FF2B5EF4-FFF2-40B4-BE49-F238E27FC236}">
                  <a16:creationId xmlns:a16="http://schemas.microsoft.com/office/drawing/2014/main" id="{E0136169-124E-4946-B529-D43FCE852293}"/>
                </a:ext>
              </a:extLst>
            </p:cNvPr>
            <p:cNvSpPr txBox="1"/>
            <p:nvPr/>
          </p:nvSpPr>
          <p:spPr>
            <a:xfrm>
              <a:off x="581698" y="97517"/>
              <a:ext cx="1603003" cy="4001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00" b="1" i="0" u="none" strike="noStrike" kern="1200" cap="none" spc="300" normalizeH="0" baseline="0" noProof="0" dirty="0">
                  <a:ln w="349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03</a:t>
              </a:r>
              <a:r>
                <a:rPr kumimoji="0" lang="zh-CN" altLang="en-US" sz="2600" b="1" i="0" u="none" strike="noStrike" kern="1200" cap="none" spc="300" normalizeH="0" baseline="0" noProof="0" dirty="0">
                  <a:ln w="349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有效性</a:t>
              </a:r>
            </a:p>
          </p:txBody>
        </p:sp>
        <p:cxnSp>
          <p:nvCxnSpPr>
            <p:cNvPr id="71" name="直接连接符 18">
              <a:extLst>
                <a:ext uri="{FF2B5EF4-FFF2-40B4-BE49-F238E27FC236}">
                  <a16:creationId xmlns:a16="http://schemas.microsoft.com/office/drawing/2014/main" id="{B6A63971-10B2-4B09-982B-B4C6BD3125BB}"/>
                </a:ext>
              </a:extLst>
            </p:cNvPr>
            <p:cNvCxnSpPr>
              <a:cxnSpLocks/>
            </p:cNvCxnSpPr>
            <p:nvPr/>
          </p:nvCxnSpPr>
          <p:spPr>
            <a:xfrm>
              <a:off x="2777468" y="223358"/>
              <a:ext cx="405080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19">
              <a:extLst>
                <a:ext uri="{FF2B5EF4-FFF2-40B4-BE49-F238E27FC236}">
                  <a16:creationId xmlns:a16="http://schemas.microsoft.com/office/drawing/2014/main" id="{28CFD46A-F341-4EBC-ADFE-1DE088AF5001}"/>
                </a:ext>
              </a:extLst>
            </p:cNvPr>
            <p:cNvCxnSpPr>
              <a:cxnSpLocks/>
            </p:cNvCxnSpPr>
            <p:nvPr/>
          </p:nvCxnSpPr>
          <p:spPr>
            <a:xfrm>
              <a:off x="-533311" y="233892"/>
              <a:ext cx="444546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文本框 14">
            <a:extLst>
              <a:ext uri="{FF2B5EF4-FFF2-40B4-BE49-F238E27FC236}">
                <a16:creationId xmlns:a16="http://schemas.microsoft.com/office/drawing/2014/main" id="{EC6CF902-7266-475F-BC93-4341EA5D0425}"/>
              </a:ext>
            </a:extLst>
          </p:cNvPr>
          <p:cNvSpPr txBox="1"/>
          <p:nvPr/>
        </p:nvSpPr>
        <p:spPr>
          <a:xfrm>
            <a:off x="4128091" y="58349"/>
            <a:ext cx="3591553" cy="4001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600" b="1" spc="300" dirty="0">
                <a:gradFill flip="none" rotWithShape="1">
                  <a:gsLst>
                    <a:gs pos="0">
                      <a:srgbClr val="F9C235"/>
                    </a:gs>
                    <a:gs pos="65000">
                      <a:srgbClr val="E43F1C"/>
                    </a:gs>
                  </a:gsLst>
                  <a:lin ang="135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rPr>
              <a:t>03</a:t>
            </a:r>
            <a:r>
              <a:rPr lang="zh-CN" altLang="en-US" sz="2600" b="1" spc="300" dirty="0">
                <a:gradFill flip="none" rotWithShape="1">
                  <a:gsLst>
                    <a:gs pos="0">
                      <a:srgbClr val="F9C235"/>
                    </a:gs>
                    <a:gs pos="65000">
                      <a:srgbClr val="E43F1C"/>
                    </a:gs>
                  </a:gsLst>
                  <a:lin ang="135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rPr>
              <a:t>有效性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F87FBB-DD63-49A0-A7FB-5F13FEAA60B1}"/>
              </a:ext>
            </a:extLst>
          </p:cNvPr>
          <p:cNvGrpSpPr/>
          <p:nvPr/>
        </p:nvGrpSpPr>
        <p:grpSpPr>
          <a:xfrm>
            <a:off x="0" y="6411145"/>
            <a:ext cx="12192000" cy="461665"/>
            <a:chOff x="0" y="6411145"/>
            <a:chExt cx="12192000" cy="46166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AE6213E-3974-4DF0-8765-D766ABF712B4}"/>
                </a:ext>
              </a:extLst>
            </p:cNvPr>
            <p:cNvSpPr/>
            <p:nvPr/>
          </p:nvSpPr>
          <p:spPr>
            <a:xfrm>
              <a:off x="0" y="6411145"/>
              <a:ext cx="12192000" cy="461665"/>
            </a:xfrm>
            <a:prstGeom prst="rect">
              <a:avLst/>
            </a:prstGeom>
            <a:solidFill>
              <a:srgbClr val="EBF6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1FAB853-5373-4F14-97CB-5ADFF6C04D1D}"/>
                </a:ext>
              </a:extLst>
            </p:cNvPr>
            <p:cNvSpPr txBox="1"/>
            <p:nvPr/>
          </p:nvSpPr>
          <p:spPr>
            <a:xfrm>
              <a:off x="75028" y="6487297"/>
              <a:ext cx="118278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0">
                <a:buFontTx/>
                <a:buNone/>
                <a:defRPr/>
              </a:pPr>
              <a:r>
                <a:rPr lang="zh-CN" altLang="en-US" sz="800" b="1" dirty="0">
                  <a:solidFill>
                    <a:srgbClr val="212121"/>
                  </a:solidFill>
                  <a:latin typeface="BlinkMacSystemFont"/>
                  <a:sym typeface="Arial" panose="020B0604020202020204" pitchFamily="34" charset="0"/>
                </a:rPr>
                <a:t>参考文献：</a:t>
              </a:r>
              <a:endParaRPr lang="en-US" altLang="zh-CN" sz="800" b="1" dirty="0">
                <a:solidFill>
                  <a:srgbClr val="212121"/>
                </a:solidFill>
                <a:latin typeface="BlinkMacSystemFont"/>
                <a:sym typeface="Arial" panose="020B0604020202020204" pitchFamily="34" charset="0"/>
              </a:endParaRPr>
            </a:p>
            <a:p>
              <a:pPr indent="-228600">
                <a:buFontTx/>
                <a:buAutoNum type="arabicPeriod"/>
                <a:defRPr/>
              </a:pPr>
              <a:r>
                <a:rPr lang="en-US" altLang="zh-CN" sz="800" dirty="0">
                  <a:solidFill>
                    <a:srgbClr val="212121"/>
                  </a:solidFill>
                  <a:latin typeface="BlinkMacSystemFont"/>
                  <a:sym typeface="Arial" panose="020B0604020202020204" pitchFamily="34" charset="0"/>
                </a:rPr>
                <a:t>Wechsler ME et al. 2017; 2. </a:t>
              </a:r>
              <a:r>
                <a:rPr lang="en-US" altLang="zh-CN" sz="800" dirty="0">
                  <a:solidFill>
                    <a:srgbClr val="212121"/>
                  </a:solidFill>
                  <a:latin typeface="BlinkMacSystemFont"/>
                </a:rPr>
                <a:t>2022</a:t>
              </a:r>
              <a:r>
                <a:rPr lang="zh-CN" altLang="en-US" sz="800" dirty="0">
                  <a:solidFill>
                    <a:srgbClr val="212121"/>
                  </a:solidFill>
                  <a:latin typeface="BlinkMacSystemFont"/>
                </a:rPr>
                <a:t>嗜酸粒细胞增多相关性肺疾病诊疗中国专家共识，</a:t>
              </a:r>
              <a:r>
                <a:rPr lang="en-US" altLang="zh-CN" sz="800" dirty="0">
                  <a:solidFill>
                    <a:srgbClr val="212121"/>
                  </a:solidFill>
                  <a:latin typeface="BlinkMacSystemFont"/>
                </a:rPr>
                <a:t>2022</a:t>
              </a:r>
              <a:r>
                <a:rPr lang="en-US" sz="800" dirty="0">
                  <a:solidFill>
                    <a:srgbClr val="212121"/>
                  </a:solidFill>
                  <a:latin typeface="BlinkMacSystemFont"/>
                </a:rPr>
                <a:t> 3.</a:t>
              </a:r>
              <a:r>
                <a:rPr lang="zh-CN" altLang="en-US" sz="800" dirty="0">
                  <a:solidFill>
                    <a:srgbClr val="212121"/>
                  </a:solidFill>
                  <a:latin typeface="BlinkMacSystemFont"/>
                </a:rPr>
                <a:t>嗜酸性肉芽肿性多血管炎诊治规范多学科专家共识</a:t>
              </a:r>
              <a:r>
                <a:rPr lang="en-US" altLang="zh-CN" sz="800" dirty="0">
                  <a:solidFill>
                    <a:srgbClr val="212121"/>
                  </a:solidFill>
                  <a:latin typeface="BlinkMacSystemFont"/>
                </a:rPr>
                <a:t>.2018 ; 3. </a:t>
              </a:r>
              <a:r>
                <a:rPr lang="en-US" sz="800" dirty="0">
                  <a:solidFill>
                    <a:srgbClr val="212121"/>
                  </a:solidFill>
                  <a:latin typeface="BlinkMacSystemFont"/>
                </a:rPr>
                <a:t>Chung SA et al. 2021; 4. </a:t>
              </a:r>
              <a:r>
                <a:rPr lang="en-US" sz="800" dirty="0" err="1">
                  <a:solidFill>
                    <a:srgbClr val="212121"/>
                  </a:solidFill>
                  <a:latin typeface="BlinkMacSystemFont"/>
                </a:rPr>
                <a:t>Isobe</a:t>
              </a:r>
              <a:r>
                <a:rPr lang="en-US" sz="800" dirty="0">
                  <a:solidFill>
                    <a:srgbClr val="212121"/>
                  </a:solidFill>
                  <a:latin typeface="BlinkMacSystemFont"/>
                </a:rPr>
                <a:t> M, et al. 2020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A90CE403-C2B6-45EB-BC36-9968C238D211}"/>
              </a:ext>
            </a:extLst>
          </p:cNvPr>
          <p:cNvSpPr txBox="1"/>
          <p:nvPr/>
        </p:nvSpPr>
        <p:spPr>
          <a:xfrm>
            <a:off x="11861963" y="6458530"/>
            <a:ext cx="201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8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7332302-4D6D-4CB2-9763-1E139C69B2A0}"/>
              </a:ext>
            </a:extLst>
          </p:cNvPr>
          <p:cNvGrpSpPr/>
          <p:nvPr/>
        </p:nvGrpSpPr>
        <p:grpSpPr>
          <a:xfrm>
            <a:off x="7709732" y="1088539"/>
            <a:ext cx="4250002" cy="3263043"/>
            <a:chOff x="7812340" y="1138873"/>
            <a:chExt cx="3917440" cy="3263043"/>
          </a:xfrm>
        </p:grpSpPr>
        <p:sp>
          <p:nvSpPr>
            <p:cNvPr id="354" name="矩形: 圆角 136">
              <a:extLst>
                <a:ext uri="{FF2B5EF4-FFF2-40B4-BE49-F238E27FC236}">
                  <a16:creationId xmlns:a16="http://schemas.microsoft.com/office/drawing/2014/main" id="{D627FBC7-B5C5-4165-AE6B-3A696523E311}"/>
                </a:ext>
              </a:extLst>
            </p:cNvPr>
            <p:cNvSpPr/>
            <p:nvPr/>
          </p:nvSpPr>
          <p:spPr>
            <a:xfrm>
              <a:off x="7818020" y="1508346"/>
              <a:ext cx="3903694" cy="2893570"/>
            </a:xfrm>
            <a:prstGeom prst="roundRect">
              <a:avLst>
                <a:gd name="adj" fmla="val 1726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EE35BF1-ED2E-48D6-9F9E-7F765522F49E}"/>
                </a:ext>
              </a:extLst>
            </p:cNvPr>
            <p:cNvGrpSpPr/>
            <p:nvPr/>
          </p:nvGrpSpPr>
          <p:grpSpPr>
            <a:xfrm>
              <a:off x="7812340" y="1138873"/>
              <a:ext cx="3917440" cy="578873"/>
              <a:chOff x="136407" y="1356941"/>
              <a:chExt cx="8555963" cy="437027"/>
            </a:xfrm>
          </p:grpSpPr>
          <p:sp>
            <p:nvSpPr>
              <p:cNvPr id="106" name="文本框 151">
                <a:extLst>
                  <a:ext uri="{FF2B5EF4-FFF2-40B4-BE49-F238E27FC236}">
                    <a16:creationId xmlns:a16="http://schemas.microsoft.com/office/drawing/2014/main" id="{CB8A0CD4-07E4-4499-A2A1-1FBDED033C48}"/>
                  </a:ext>
                </a:extLst>
              </p:cNvPr>
              <p:cNvSpPr txBox="1"/>
              <p:nvPr/>
            </p:nvSpPr>
            <p:spPr>
              <a:xfrm>
                <a:off x="136407" y="1356941"/>
                <a:ext cx="8555963" cy="316674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002060"/>
              </a:solidFill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应用创新</a:t>
                </a:r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7A959A93-9E25-487F-B34F-82FD987591D7}"/>
                  </a:ext>
                </a:extLst>
              </p:cNvPr>
              <p:cNvGrpSpPr/>
              <p:nvPr/>
            </p:nvGrpSpPr>
            <p:grpSpPr>
              <a:xfrm>
                <a:off x="184944" y="1404910"/>
                <a:ext cx="670998" cy="389058"/>
                <a:chOff x="5856353" y="1145675"/>
                <a:chExt cx="716201" cy="508157"/>
              </a:xfrm>
            </p:grpSpPr>
            <p:sp>
              <p:nvSpPr>
                <p:cNvPr id="112" name="平行四边形 62">
                  <a:extLst>
                    <a:ext uri="{FF2B5EF4-FFF2-40B4-BE49-F238E27FC236}">
                      <a16:creationId xmlns:a16="http://schemas.microsoft.com/office/drawing/2014/main" id="{DEA0821E-60FB-40BA-94A6-F2C55D2C0FF6}"/>
                    </a:ext>
                  </a:extLst>
                </p:cNvPr>
                <p:cNvSpPr/>
                <p:nvPr/>
              </p:nvSpPr>
              <p:spPr>
                <a:xfrm>
                  <a:off x="5856353" y="1145675"/>
                  <a:ext cx="470962" cy="508157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3" name="平行四边形 63">
                  <a:extLst>
                    <a:ext uri="{FF2B5EF4-FFF2-40B4-BE49-F238E27FC236}">
                      <a16:creationId xmlns:a16="http://schemas.microsoft.com/office/drawing/2014/main" id="{6B22B5B4-714B-4B3F-831F-AF7359F3489C}"/>
                    </a:ext>
                  </a:extLst>
                </p:cNvPr>
                <p:cNvSpPr/>
                <p:nvPr/>
              </p:nvSpPr>
              <p:spPr>
                <a:xfrm flipH="1" flipV="1">
                  <a:off x="6101592" y="1145675"/>
                  <a:ext cx="470962" cy="508157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0A68992-5CA6-49B0-946C-15A64FB82809}"/>
                  </a:ext>
                </a:extLst>
              </p:cNvPr>
              <p:cNvGrpSpPr/>
              <p:nvPr/>
            </p:nvGrpSpPr>
            <p:grpSpPr>
              <a:xfrm>
                <a:off x="8090458" y="1379106"/>
                <a:ext cx="479572" cy="389058"/>
                <a:chOff x="5856353" y="1145675"/>
                <a:chExt cx="716201" cy="508157"/>
              </a:xfrm>
            </p:grpSpPr>
            <p:sp>
              <p:nvSpPr>
                <p:cNvPr id="110" name="平行四边形 62">
                  <a:extLst>
                    <a:ext uri="{FF2B5EF4-FFF2-40B4-BE49-F238E27FC236}">
                      <a16:creationId xmlns:a16="http://schemas.microsoft.com/office/drawing/2014/main" id="{750003CD-34EC-44A2-B7AA-77833B8823BE}"/>
                    </a:ext>
                  </a:extLst>
                </p:cNvPr>
                <p:cNvSpPr/>
                <p:nvPr/>
              </p:nvSpPr>
              <p:spPr>
                <a:xfrm>
                  <a:off x="5856353" y="1145675"/>
                  <a:ext cx="470962" cy="508157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1" name="平行四边形 63">
                  <a:extLst>
                    <a:ext uri="{FF2B5EF4-FFF2-40B4-BE49-F238E27FC236}">
                      <a16:creationId xmlns:a16="http://schemas.microsoft.com/office/drawing/2014/main" id="{63CC01A3-02BF-45A2-B69D-EE5B00B1FA27}"/>
                    </a:ext>
                  </a:extLst>
                </p:cNvPr>
                <p:cNvSpPr/>
                <p:nvPr/>
              </p:nvSpPr>
              <p:spPr>
                <a:xfrm flipH="1" flipV="1">
                  <a:off x="6101592" y="1145675"/>
                  <a:ext cx="470962" cy="508157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6584CEED-A520-4F7C-9988-600E550B26E9}"/>
              </a:ext>
            </a:extLst>
          </p:cNvPr>
          <p:cNvSpPr/>
          <p:nvPr/>
        </p:nvSpPr>
        <p:spPr>
          <a:xfrm>
            <a:off x="10689480" y="3269637"/>
            <a:ext cx="971265" cy="787658"/>
          </a:xfrm>
          <a:prstGeom prst="ellipse">
            <a:avLst/>
          </a:prstGeom>
          <a:noFill/>
          <a:ln w="635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7226038-C6EF-42E0-99D9-B2AA38162D8A}"/>
              </a:ext>
            </a:extLst>
          </p:cNvPr>
          <p:cNvSpPr/>
          <p:nvPr/>
        </p:nvSpPr>
        <p:spPr>
          <a:xfrm>
            <a:off x="0" y="6411145"/>
            <a:ext cx="12192000" cy="461665"/>
          </a:xfrm>
          <a:prstGeom prst="rect">
            <a:avLst/>
          </a:prstGeom>
          <a:solidFill>
            <a:srgbClr val="EBF6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D45B197-05A6-49E0-A248-F388DEC85F07}"/>
              </a:ext>
            </a:extLst>
          </p:cNvPr>
          <p:cNvGrpSpPr/>
          <p:nvPr/>
        </p:nvGrpSpPr>
        <p:grpSpPr>
          <a:xfrm>
            <a:off x="243259" y="413185"/>
            <a:ext cx="11705482" cy="586716"/>
            <a:chOff x="363039" y="445223"/>
            <a:chExt cx="12243117" cy="586716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A1A959C-52D7-4FFB-95F8-F007237FB13E}"/>
                </a:ext>
              </a:extLst>
            </p:cNvPr>
            <p:cNvSpPr txBox="1"/>
            <p:nvPr/>
          </p:nvSpPr>
          <p:spPr>
            <a:xfrm>
              <a:off x="886061" y="585128"/>
              <a:ext cx="1172009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buClr>
                  <a:schemeClr val="accent1"/>
                </a:buClr>
                <a:buSzPct val="100000"/>
                <a:defRPr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本品特异性靶向抗</a:t>
              </a: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IL-5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单克隆抗体，有效降低</a:t>
              </a:r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EOS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水平；给药途径优化且便捷，提高依从性</a:t>
              </a:r>
            </a:p>
          </p:txBody>
        </p:sp>
        <p:pic>
          <p:nvPicPr>
            <p:cNvPr id="93" name="图形 27">
              <a:extLst>
                <a:ext uri="{FF2B5EF4-FFF2-40B4-BE49-F238E27FC236}">
                  <a16:creationId xmlns:a16="http://schemas.microsoft.com/office/drawing/2014/main" id="{11CE241B-AD81-409B-992F-9357255B0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3039" y="445223"/>
              <a:ext cx="523022" cy="586716"/>
            </a:xfrm>
            <a:prstGeom prst="rect">
              <a:avLst/>
            </a:prstGeom>
          </p:spPr>
        </p:pic>
      </p:grpSp>
      <p:sp>
        <p:nvSpPr>
          <p:cNvPr id="179" name="Rectangle 3">
            <a:extLst>
              <a:ext uri="{FF2B5EF4-FFF2-40B4-BE49-F238E27FC236}">
                <a16:creationId xmlns:a16="http://schemas.microsoft.com/office/drawing/2014/main" id="{2E625E02-06BC-47A1-8C05-6F7282290596}"/>
              </a:ext>
            </a:extLst>
          </p:cNvPr>
          <p:cNvSpPr/>
          <p:nvPr/>
        </p:nvSpPr>
        <p:spPr>
          <a:xfrm>
            <a:off x="402390" y="6083110"/>
            <a:ext cx="55753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zh-CN" sz="10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EGPA=</a:t>
            </a:r>
            <a:r>
              <a:rPr lang="zh-CN" altLang="en-US" sz="10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嗜酸性肉芽肿性多血管炎；</a:t>
            </a:r>
            <a:r>
              <a:rPr lang="en-US" altLang="zh-CN" sz="10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EOS=</a:t>
            </a:r>
            <a:r>
              <a:rPr lang="zh-CN" altLang="en-US" sz="10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嗜酸性粒细胞；</a:t>
            </a:r>
            <a:r>
              <a:rPr lang="en-US" altLang="zh-CN" sz="10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IL-5=</a:t>
            </a:r>
            <a:r>
              <a:rPr lang="zh-CN" altLang="en-US" sz="10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白介素</a:t>
            </a:r>
            <a:r>
              <a:rPr lang="en-US" altLang="zh-CN" sz="105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微软雅黑" panose="020B0503020204020204" pitchFamily="34" charset="-122"/>
              </a:rPr>
              <a:t>5</a:t>
            </a:r>
          </a:p>
        </p:txBody>
      </p:sp>
      <p:sp>
        <p:nvSpPr>
          <p:cNvPr id="177" name="矩形: 圆角 136">
            <a:extLst>
              <a:ext uri="{FF2B5EF4-FFF2-40B4-BE49-F238E27FC236}">
                <a16:creationId xmlns:a16="http://schemas.microsoft.com/office/drawing/2014/main" id="{7F93530A-6C34-4B53-908D-D1B44BFA1013}"/>
              </a:ext>
            </a:extLst>
          </p:cNvPr>
          <p:cNvSpPr/>
          <p:nvPr/>
        </p:nvSpPr>
        <p:spPr>
          <a:xfrm>
            <a:off x="510370" y="1382285"/>
            <a:ext cx="7119984" cy="4636653"/>
          </a:xfrm>
          <a:prstGeom prst="roundRect">
            <a:avLst>
              <a:gd name="adj" fmla="val 172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80" name="组合 15">
            <a:extLst>
              <a:ext uri="{FF2B5EF4-FFF2-40B4-BE49-F238E27FC236}">
                <a16:creationId xmlns:a16="http://schemas.microsoft.com/office/drawing/2014/main" id="{1DE69BA0-BBB4-4029-847A-4312078D02A8}"/>
              </a:ext>
            </a:extLst>
          </p:cNvPr>
          <p:cNvGrpSpPr/>
          <p:nvPr/>
        </p:nvGrpSpPr>
        <p:grpSpPr>
          <a:xfrm>
            <a:off x="918797" y="1643115"/>
            <a:ext cx="6447773" cy="393629"/>
            <a:chOff x="1165601" y="935298"/>
            <a:chExt cx="10089900" cy="512254"/>
          </a:xfrm>
        </p:grpSpPr>
        <p:sp>
          <p:nvSpPr>
            <p:cNvPr id="332" name="矩形 166">
              <a:extLst>
                <a:ext uri="{FF2B5EF4-FFF2-40B4-BE49-F238E27FC236}">
                  <a16:creationId xmlns:a16="http://schemas.microsoft.com/office/drawing/2014/main" id="{5057614C-2B83-4BE4-A316-00D9FD6398FF}"/>
                </a:ext>
              </a:extLst>
            </p:cNvPr>
            <p:cNvSpPr/>
            <p:nvPr/>
          </p:nvSpPr>
          <p:spPr>
            <a:xfrm>
              <a:off x="7354304" y="935298"/>
              <a:ext cx="3901197" cy="4806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i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美泊利珠单抗作用机制</a:t>
              </a:r>
            </a:p>
          </p:txBody>
        </p:sp>
        <p:sp>
          <p:nvSpPr>
            <p:cNvPr id="333" name="矩形 167">
              <a:extLst>
                <a:ext uri="{FF2B5EF4-FFF2-40B4-BE49-F238E27FC236}">
                  <a16:creationId xmlns:a16="http://schemas.microsoft.com/office/drawing/2014/main" id="{1533C27B-C763-466C-A657-63F8E0783489}"/>
                </a:ext>
              </a:extLst>
            </p:cNvPr>
            <p:cNvSpPr/>
            <p:nvPr/>
          </p:nvSpPr>
          <p:spPr>
            <a:xfrm>
              <a:off x="1165601" y="966917"/>
              <a:ext cx="2794954" cy="4806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IL-5</a:t>
              </a:r>
              <a:r>
                <a:rPr lang="zh-CN" altLang="en-US" b="1" i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的作用机制</a:t>
              </a:r>
            </a:p>
          </p:txBody>
        </p:sp>
      </p:grpSp>
      <p:grpSp>
        <p:nvGrpSpPr>
          <p:cNvPr id="181" name="组合 13">
            <a:extLst>
              <a:ext uri="{FF2B5EF4-FFF2-40B4-BE49-F238E27FC236}">
                <a16:creationId xmlns:a16="http://schemas.microsoft.com/office/drawing/2014/main" id="{34DBC366-B35E-42C5-AFF0-F48491FF70A2}"/>
              </a:ext>
            </a:extLst>
          </p:cNvPr>
          <p:cNvGrpSpPr/>
          <p:nvPr/>
        </p:nvGrpSpPr>
        <p:grpSpPr>
          <a:xfrm>
            <a:off x="579693" y="2083707"/>
            <a:ext cx="6741009" cy="3343452"/>
            <a:chOff x="1610617" y="1833298"/>
            <a:chExt cx="8980043" cy="3945300"/>
          </a:xfrm>
        </p:grpSpPr>
        <p:sp>
          <p:nvSpPr>
            <p:cNvPr id="297" name="矩形: 圆角 147">
              <a:extLst>
                <a:ext uri="{FF2B5EF4-FFF2-40B4-BE49-F238E27FC236}">
                  <a16:creationId xmlns:a16="http://schemas.microsoft.com/office/drawing/2014/main" id="{D03BD199-8D63-4EA7-99D2-D187884FFDA6}"/>
                </a:ext>
              </a:extLst>
            </p:cNvPr>
            <p:cNvSpPr/>
            <p:nvPr/>
          </p:nvSpPr>
          <p:spPr>
            <a:xfrm>
              <a:off x="8067551" y="2068177"/>
              <a:ext cx="2523109" cy="525026"/>
            </a:xfrm>
            <a:prstGeom prst="roundRect">
              <a:avLst>
                <a:gd name="adj" fmla="val 878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美泊利珠单抗是一种人源化靶向</a:t>
              </a:r>
              <a:r>
                <a:rPr lang="en-US" altLang="zh-CN" sz="1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IL-5</a:t>
              </a:r>
              <a:r>
                <a:rPr lang="zh-CN" altLang="en-US" sz="1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单克隆抗体</a:t>
              </a:r>
              <a:endParaRPr lang="en-US" altLang="zh-CN" sz="1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8" name="TextBox 5">
              <a:extLst>
                <a:ext uri="{FF2B5EF4-FFF2-40B4-BE49-F238E27FC236}">
                  <a16:creationId xmlns:a16="http://schemas.microsoft.com/office/drawing/2014/main" id="{383AC7E5-6F64-4A94-B21D-A4C356E236EE}"/>
                </a:ext>
              </a:extLst>
            </p:cNvPr>
            <p:cNvSpPr txBox="1"/>
            <p:nvPr/>
          </p:nvSpPr>
          <p:spPr>
            <a:xfrm>
              <a:off x="1610617" y="3088369"/>
              <a:ext cx="2465969" cy="529870"/>
            </a:xfrm>
            <a:prstGeom prst="roundRect">
              <a:avLst>
                <a:gd name="adj" fmla="val 991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lvl="0" defTabSz="914400">
                <a:lnSpc>
                  <a:spcPct val="120000"/>
                </a:lnSpc>
                <a:defRPr sz="14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1200" dirty="0">
                  <a:solidFill>
                    <a:schemeClr val="tx2"/>
                  </a:solidFill>
                  <a:sym typeface="微软雅黑" panose="020B0503020204020204" pitchFamily="34" charset="-122"/>
                </a:rPr>
                <a:t>IL-5</a:t>
              </a:r>
              <a:r>
                <a:rPr lang="zh-CN" altLang="en-US" sz="1200" dirty="0">
                  <a:solidFill>
                    <a:schemeClr val="tx2"/>
                  </a:solidFill>
                  <a:sym typeface="微软雅黑" panose="020B0503020204020204" pitchFamily="34" charset="-122"/>
                </a:rPr>
                <a:t>与</a:t>
              </a:r>
              <a:r>
                <a:rPr lang="en-US" altLang="zh-CN" sz="1200" dirty="0">
                  <a:solidFill>
                    <a:schemeClr val="tx2"/>
                  </a:solidFill>
                  <a:sym typeface="微软雅黑" panose="020B0503020204020204" pitchFamily="34" charset="-122"/>
                </a:rPr>
                <a:t>EOS</a:t>
              </a:r>
              <a:r>
                <a:rPr lang="zh-CN" altLang="en-US" sz="1200" dirty="0">
                  <a:solidFill>
                    <a:schemeClr val="tx2"/>
                  </a:solidFill>
                  <a:sym typeface="微软雅黑" panose="020B0503020204020204" pitchFamily="34" charset="-122"/>
                </a:rPr>
                <a:t>表面的</a:t>
              </a:r>
              <a:r>
                <a:rPr lang="en-US" altLang="zh-CN" sz="1200" dirty="0">
                  <a:solidFill>
                    <a:schemeClr val="tx2"/>
                  </a:solidFill>
                  <a:sym typeface="微软雅黑" panose="020B0503020204020204" pitchFamily="34" charset="-122"/>
                </a:rPr>
                <a:t>IL-5</a:t>
              </a:r>
              <a:r>
                <a:rPr lang="zh-CN" altLang="en-US" sz="1200" dirty="0">
                  <a:solidFill>
                    <a:schemeClr val="tx2"/>
                  </a:solidFill>
                  <a:sym typeface="微软雅黑" panose="020B0503020204020204" pitchFamily="34" charset="-122"/>
                </a:rPr>
                <a:t>受体</a:t>
              </a:r>
              <a:r>
                <a:rPr lang="en-US" altLang="zh-CN" sz="1200" dirty="0">
                  <a:solidFill>
                    <a:schemeClr val="tx2"/>
                  </a:solidFill>
                  <a:sym typeface="微软雅黑" panose="020B0503020204020204" pitchFamily="34" charset="-122"/>
                </a:rPr>
                <a:t>α</a:t>
              </a:r>
              <a:r>
                <a:rPr lang="zh-CN" altLang="en-US" sz="1200" dirty="0">
                  <a:solidFill>
                    <a:schemeClr val="tx2"/>
                  </a:solidFill>
                  <a:sym typeface="微软雅黑" panose="020B0503020204020204" pitchFamily="34" charset="-122"/>
                </a:rPr>
                <a:t>结合形成二聚体复合物</a:t>
              </a:r>
              <a:endParaRPr lang="en-US" sz="1200" dirty="0">
                <a:solidFill>
                  <a:schemeClr val="tx2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299" name="Picture 1">
              <a:extLst>
                <a:ext uri="{FF2B5EF4-FFF2-40B4-BE49-F238E27FC236}">
                  <a16:creationId xmlns:a16="http://schemas.microsoft.com/office/drawing/2014/main" id="{5E5EA473-8C7A-490C-9907-57EBDF9DA3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784" t="6637" r="27915"/>
            <a:stretch>
              <a:fillRect/>
            </a:stretch>
          </p:blipFill>
          <p:spPr>
            <a:xfrm>
              <a:off x="4133725" y="1839735"/>
              <a:ext cx="3933825" cy="3761672"/>
            </a:xfrm>
            <a:prstGeom prst="rect">
              <a:avLst/>
            </a:prstGeom>
          </p:spPr>
        </p:pic>
        <p:pic>
          <p:nvPicPr>
            <p:cNvPr id="300" name="Picture 14">
              <a:extLst>
                <a:ext uri="{FF2B5EF4-FFF2-40B4-BE49-F238E27FC236}">
                  <a16:creationId xmlns:a16="http://schemas.microsoft.com/office/drawing/2014/main" id="{EFE24653-BC67-40BD-8E26-5D749A89F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94346" y="4880088"/>
              <a:ext cx="400050" cy="600075"/>
            </a:xfrm>
            <a:prstGeom prst="rect">
              <a:avLst/>
            </a:prstGeom>
            <a:solidFill>
              <a:srgbClr val="F9F9F9"/>
            </a:solidFill>
          </p:spPr>
        </p:pic>
        <p:sp>
          <p:nvSpPr>
            <p:cNvPr id="301" name="任意多边形: 形状 154">
              <a:extLst>
                <a:ext uri="{FF2B5EF4-FFF2-40B4-BE49-F238E27FC236}">
                  <a16:creationId xmlns:a16="http://schemas.microsoft.com/office/drawing/2014/main" id="{1D860E88-A3A7-42FF-BE9C-8097BD9FBB6F}"/>
                </a:ext>
              </a:extLst>
            </p:cNvPr>
            <p:cNvSpPr/>
            <p:nvPr/>
          </p:nvSpPr>
          <p:spPr>
            <a:xfrm>
              <a:off x="7841331" y="2097960"/>
              <a:ext cx="280988" cy="138113"/>
            </a:xfrm>
            <a:custGeom>
              <a:avLst/>
              <a:gdLst>
                <a:gd name="connsiteX0" fmla="*/ 216694 w 280988"/>
                <a:gd name="connsiteY0" fmla="*/ 0 h 138113"/>
                <a:gd name="connsiteX1" fmla="*/ 7144 w 280988"/>
                <a:gd name="connsiteY1" fmla="*/ 47625 h 138113"/>
                <a:gd name="connsiteX2" fmla="*/ 0 w 280988"/>
                <a:gd name="connsiteY2" fmla="*/ 100013 h 138113"/>
                <a:gd name="connsiteX3" fmla="*/ 57150 w 280988"/>
                <a:gd name="connsiteY3" fmla="*/ 116681 h 138113"/>
                <a:gd name="connsiteX4" fmla="*/ 235744 w 280988"/>
                <a:gd name="connsiteY4" fmla="*/ 138113 h 138113"/>
                <a:gd name="connsiteX5" fmla="*/ 280988 w 280988"/>
                <a:gd name="connsiteY5" fmla="*/ 100013 h 138113"/>
                <a:gd name="connsiteX6" fmla="*/ 216694 w 280988"/>
                <a:gd name="connsiteY6" fmla="*/ 0 h 1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8" h="138113">
                  <a:moveTo>
                    <a:pt x="216694" y="0"/>
                  </a:moveTo>
                  <a:lnTo>
                    <a:pt x="7144" y="47625"/>
                  </a:lnTo>
                  <a:lnTo>
                    <a:pt x="0" y="100013"/>
                  </a:lnTo>
                  <a:lnTo>
                    <a:pt x="57150" y="116681"/>
                  </a:lnTo>
                  <a:lnTo>
                    <a:pt x="235744" y="138113"/>
                  </a:lnTo>
                  <a:lnTo>
                    <a:pt x="280988" y="100013"/>
                  </a:lnTo>
                  <a:lnTo>
                    <a:pt x="2166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2" name="任意多边形: 形状 155">
              <a:extLst>
                <a:ext uri="{FF2B5EF4-FFF2-40B4-BE49-F238E27FC236}">
                  <a16:creationId xmlns:a16="http://schemas.microsoft.com/office/drawing/2014/main" id="{A5856819-B8ED-4EDD-A659-4C08EF9C0BE3}"/>
                </a:ext>
              </a:extLst>
            </p:cNvPr>
            <p:cNvSpPr/>
            <p:nvPr/>
          </p:nvSpPr>
          <p:spPr>
            <a:xfrm>
              <a:off x="7276975" y="2667079"/>
              <a:ext cx="831056" cy="1373981"/>
            </a:xfrm>
            <a:custGeom>
              <a:avLst/>
              <a:gdLst>
                <a:gd name="connsiteX0" fmla="*/ 411956 w 831056"/>
                <a:gd name="connsiteY0" fmla="*/ 202406 h 1373981"/>
                <a:gd name="connsiteX1" fmla="*/ 0 w 831056"/>
                <a:gd name="connsiteY1" fmla="*/ 276225 h 1373981"/>
                <a:gd name="connsiteX2" fmla="*/ 2381 w 831056"/>
                <a:gd name="connsiteY2" fmla="*/ 314325 h 1373981"/>
                <a:gd name="connsiteX3" fmla="*/ 19050 w 831056"/>
                <a:gd name="connsiteY3" fmla="*/ 342900 h 1373981"/>
                <a:gd name="connsiteX4" fmla="*/ 519113 w 831056"/>
                <a:gd name="connsiteY4" fmla="*/ 414337 h 1373981"/>
                <a:gd name="connsiteX5" fmla="*/ 497681 w 831056"/>
                <a:gd name="connsiteY5" fmla="*/ 1373981 h 1373981"/>
                <a:gd name="connsiteX6" fmla="*/ 831056 w 831056"/>
                <a:gd name="connsiteY6" fmla="*/ 1352550 h 1373981"/>
                <a:gd name="connsiteX7" fmla="*/ 809625 w 831056"/>
                <a:gd name="connsiteY7" fmla="*/ 0 h 1373981"/>
                <a:gd name="connsiteX8" fmla="*/ 488156 w 831056"/>
                <a:gd name="connsiteY8" fmla="*/ 14287 h 1373981"/>
                <a:gd name="connsiteX9" fmla="*/ 411956 w 831056"/>
                <a:gd name="connsiteY9" fmla="*/ 202406 h 137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1056" h="1373981">
                  <a:moveTo>
                    <a:pt x="411956" y="202406"/>
                  </a:moveTo>
                  <a:lnTo>
                    <a:pt x="0" y="276225"/>
                  </a:lnTo>
                  <a:lnTo>
                    <a:pt x="2381" y="314325"/>
                  </a:lnTo>
                  <a:lnTo>
                    <a:pt x="19050" y="342900"/>
                  </a:lnTo>
                  <a:lnTo>
                    <a:pt x="519113" y="414337"/>
                  </a:lnTo>
                  <a:lnTo>
                    <a:pt x="497681" y="1373981"/>
                  </a:lnTo>
                  <a:lnTo>
                    <a:pt x="831056" y="1352550"/>
                  </a:lnTo>
                  <a:lnTo>
                    <a:pt x="809625" y="0"/>
                  </a:lnTo>
                  <a:lnTo>
                    <a:pt x="488156" y="14287"/>
                  </a:lnTo>
                  <a:lnTo>
                    <a:pt x="411956" y="202406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4" name="任意多边形: 形状 156">
              <a:extLst>
                <a:ext uri="{FF2B5EF4-FFF2-40B4-BE49-F238E27FC236}">
                  <a16:creationId xmlns:a16="http://schemas.microsoft.com/office/drawing/2014/main" id="{751FD81C-63D7-4A90-BF42-FD314FC89036}"/>
                </a:ext>
              </a:extLst>
            </p:cNvPr>
            <p:cNvSpPr/>
            <p:nvPr/>
          </p:nvSpPr>
          <p:spPr>
            <a:xfrm>
              <a:off x="3860675" y="4088685"/>
              <a:ext cx="1609725" cy="1339850"/>
            </a:xfrm>
            <a:custGeom>
              <a:avLst/>
              <a:gdLst>
                <a:gd name="connsiteX0" fmla="*/ 368300 w 1609725"/>
                <a:gd name="connsiteY0" fmla="*/ 22225 h 1339850"/>
                <a:gd name="connsiteX1" fmla="*/ 368300 w 1609725"/>
                <a:gd name="connsiteY1" fmla="*/ 22225 h 1339850"/>
                <a:gd name="connsiteX2" fmla="*/ 400050 w 1609725"/>
                <a:gd name="connsiteY2" fmla="*/ 31750 h 1339850"/>
                <a:gd name="connsiteX3" fmla="*/ 447675 w 1609725"/>
                <a:gd name="connsiteY3" fmla="*/ 34925 h 1339850"/>
                <a:gd name="connsiteX4" fmla="*/ 476250 w 1609725"/>
                <a:gd name="connsiteY4" fmla="*/ 38100 h 1339850"/>
                <a:gd name="connsiteX5" fmla="*/ 558800 w 1609725"/>
                <a:gd name="connsiteY5" fmla="*/ 41275 h 1339850"/>
                <a:gd name="connsiteX6" fmla="*/ 635000 w 1609725"/>
                <a:gd name="connsiteY6" fmla="*/ 47625 h 1339850"/>
                <a:gd name="connsiteX7" fmla="*/ 666750 w 1609725"/>
                <a:gd name="connsiteY7" fmla="*/ 50800 h 1339850"/>
                <a:gd name="connsiteX8" fmla="*/ 739775 w 1609725"/>
                <a:gd name="connsiteY8" fmla="*/ 57150 h 1339850"/>
                <a:gd name="connsiteX9" fmla="*/ 765175 w 1609725"/>
                <a:gd name="connsiteY9" fmla="*/ 60325 h 1339850"/>
                <a:gd name="connsiteX10" fmla="*/ 933450 w 1609725"/>
                <a:gd name="connsiteY10" fmla="*/ 66675 h 1339850"/>
                <a:gd name="connsiteX11" fmla="*/ 942975 w 1609725"/>
                <a:gd name="connsiteY11" fmla="*/ 69850 h 1339850"/>
                <a:gd name="connsiteX12" fmla="*/ 962025 w 1609725"/>
                <a:gd name="connsiteY12" fmla="*/ 73025 h 1339850"/>
                <a:gd name="connsiteX13" fmla="*/ 974725 w 1609725"/>
                <a:gd name="connsiteY13" fmla="*/ 79375 h 1339850"/>
                <a:gd name="connsiteX14" fmla="*/ 987425 w 1609725"/>
                <a:gd name="connsiteY14" fmla="*/ 82550 h 1339850"/>
                <a:gd name="connsiteX15" fmla="*/ 1025525 w 1609725"/>
                <a:gd name="connsiteY15" fmla="*/ 107950 h 1339850"/>
                <a:gd name="connsiteX16" fmla="*/ 1035050 w 1609725"/>
                <a:gd name="connsiteY16" fmla="*/ 120650 h 1339850"/>
                <a:gd name="connsiteX17" fmla="*/ 1047750 w 1609725"/>
                <a:gd name="connsiteY17" fmla="*/ 133350 h 1339850"/>
                <a:gd name="connsiteX18" fmla="*/ 1063625 w 1609725"/>
                <a:gd name="connsiteY18" fmla="*/ 155575 h 1339850"/>
                <a:gd name="connsiteX19" fmla="*/ 1066800 w 1609725"/>
                <a:gd name="connsiteY19" fmla="*/ 165100 h 1339850"/>
                <a:gd name="connsiteX20" fmla="*/ 1076325 w 1609725"/>
                <a:gd name="connsiteY20" fmla="*/ 174625 h 1339850"/>
                <a:gd name="connsiteX21" fmla="*/ 1082675 w 1609725"/>
                <a:gd name="connsiteY21" fmla="*/ 184150 h 1339850"/>
                <a:gd name="connsiteX22" fmla="*/ 1092200 w 1609725"/>
                <a:gd name="connsiteY22" fmla="*/ 215900 h 1339850"/>
                <a:gd name="connsiteX23" fmla="*/ 1095375 w 1609725"/>
                <a:gd name="connsiteY23" fmla="*/ 225425 h 1339850"/>
                <a:gd name="connsiteX24" fmla="*/ 1098550 w 1609725"/>
                <a:gd name="connsiteY24" fmla="*/ 234950 h 1339850"/>
                <a:gd name="connsiteX25" fmla="*/ 1104900 w 1609725"/>
                <a:gd name="connsiteY25" fmla="*/ 257175 h 1339850"/>
                <a:gd name="connsiteX26" fmla="*/ 1111250 w 1609725"/>
                <a:gd name="connsiteY26" fmla="*/ 266700 h 1339850"/>
                <a:gd name="connsiteX27" fmla="*/ 1130300 w 1609725"/>
                <a:gd name="connsiteY27" fmla="*/ 279400 h 1339850"/>
                <a:gd name="connsiteX28" fmla="*/ 1149350 w 1609725"/>
                <a:gd name="connsiteY28" fmla="*/ 292100 h 1339850"/>
                <a:gd name="connsiteX29" fmla="*/ 1158875 w 1609725"/>
                <a:gd name="connsiteY29" fmla="*/ 298450 h 1339850"/>
                <a:gd name="connsiteX30" fmla="*/ 1177925 w 1609725"/>
                <a:gd name="connsiteY30" fmla="*/ 304800 h 1339850"/>
                <a:gd name="connsiteX31" fmla="*/ 1187450 w 1609725"/>
                <a:gd name="connsiteY31" fmla="*/ 307975 h 1339850"/>
                <a:gd name="connsiteX32" fmla="*/ 1196975 w 1609725"/>
                <a:gd name="connsiteY32" fmla="*/ 314325 h 1339850"/>
                <a:gd name="connsiteX33" fmla="*/ 1209675 w 1609725"/>
                <a:gd name="connsiteY33" fmla="*/ 333375 h 1339850"/>
                <a:gd name="connsiteX34" fmla="*/ 1219200 w 1609725"/>
                <a:gd name="connsiteY34" fmla="*/ 346075 h 1339850"/>
                <a:gd name="connsiteX35" fmla="*/ 1574800 w 1609725"/>
                <a:gd name="connsiteY35" fmla="*/ 377825 h 1339850"/>
                <a:gd name="connsiteX36" fmla="*/ 1609725 w 1609725"/>
                <a:gd name="connsiteY36" fmla="*/ 393700 h 1339850"/>
                <a:gd name="connsiteX37" fmla="*/ 1603375 w 1609725"/>
                <a:gd name="connsiteY37" fmla="*/ 419100 h 1339850"/>
                <a:gd name="connsiteX38" fmla="*/ 1577975 w 1609725"/>
                <a:gd name="connsiteY38" fmla="*/ 419100 h 1339850"/>
                <a:gd name="connsiteX39" fmla="*/ 1425575 w 1609725"/>
                <a:gd name="connsiteY39" fmla="*/ 425450 h 1339850"/>
                <a:gd name="connsiteX40" fmla="*/ 1162050 w 1609725"/>
                <a:gd name="connsiteY40" fmla="*/ 469900 h 1339850"/>
                <a:gd name="connsiteX41" fmla="*/ 1092200 w 1609725"/>
                <a:gd name="connsiteY41" fmla="*/ 555625 h 1339850"/>
                <a:gd name="connsiteX42" fmla="*/ 1082675 w 1609725"/>
                <a:gd name="connsiteY42" fmla="*/ 603250 h 1339850"/>
                <a:gd name="connsiteX43" fmla="*/ 1076325 w 1609725"/>
                <a:gd name="connsiteY43" fmla="*/ 622300 h 1339850"/>
                <a:gd name="connsiteX44" fmla="*/ 1073150 w 1609725"/>
                <a:gd name="connsiteY44" fmla="*/ 654050 h 1339850"/>
                <a:gd name="connsiteX45" fmla="*/ 1069975 w 1609725"/>
                <a:gd name="connsiteY45" fmla="*/ 663575 h 1339850"/>
                <a:gd name="connsiteX46" fmla="*/ 1066800 w 1609725"/>
                <a:gd name="connsiteY46" fmla="*/ 676275 h 1339850"/>
                <a:gd name="connsiteX47" fmla="*/ 1060450 w 1609725"/>
                <a:gd name="connsiteY47" fmla="*/ 720725 h 1339850"/>
                <a:gd name="connsiteX48" fmla="*/ 1054100 w 1609725"/>
                <a:gd name="connsiteY48" fmla="*/ 815975 h 1339850"/>
                <a:gd name="connsiteX49" fmla="*/ 1050925 w 1609725"/>
                <a:gd name="connsiteY49" fmla="*/ 835025 h 1339850"/>
                <a:gd name="connsiteX50" fmla="*/ 1047750 w 1609725"/>
                <a:gd name="connsiteY50" fmla="*/ 876300 h 1339850"/>
                <a:gd name="connsiteX51" fmla="*/ 1044575 w 1609725"/>
                <a:gd name="connsiteY51" fmla="*/ 962025 h 1339850"/>
                <a:gd name="connsiteX52" fmla="*/ 1041400 w 1609725"/>
                <a:gd name="connsiteY52" fmla="*/ 981075 h 1339850"/>
                <a:gd name="connsiteX53" fmla="*/ 1035050 w 1609725"/>
                <a:gd name="connsiteY53" fmla="*/ 1031875 h 1339850"/>
                <a:gd name="connsiteX54" fmla="*/ 1031875 w 1609725"/>
                <a:gd name="connsiteY54" fmla="*/ 1085850 h 1339850"/>
                <a:gd name="connsiteX55" fmla="*/ 1028700 w 1609725"/>
                <a:gd name="connsiteY55" fmla="*/ 1104900 h 1339850"/>
                <a:gd name="connsiteX56" fmla="*/ 1025525 w 1609725"/>
                <a:gd name="connsiteY56" fmla="*/ 1149350 h 1339850"/>
                <a:gd name="connsiteX57" fmla="*/ 1019175 w 1609725"/>
                <a:gd name="connsiteY57" fmla="*/ 1165225 h 1339850"/>
                <a:gd name="connsiteX58" fmla="*/ 1009650 w 1609725"/>
                <a:gd name="connsiteY58" fmla="*/ 1184275 h 1339850"/>
                <a:gd name="connsiteX59" fmla="*/ 1006475 w 1609725"/>
                <a:gd name="connsiteY59" fmla="*/ 1203325 h 1339850"/>
                <a:gd name="connsiteX60" fmla="*/ 996950 w 1609725"/>
                <a:gd name="connsiteY60" fmla="*/ 1231900 h 1339850"/>
                <a:gd name="connsiteX61" fmla="*/ 984250 w 1609725"/>
                <a:gd name="connsiteY61" fmla="*/ 1254125 h 1339850"/>
                <a:gd name="connsiteX62" fmla="*/ 958850 w 1609725"/>
                <a:gd name="connsiteY62" fmla="*/ 1270000 h 1339850"/>
                <a:gd name="connsiteX63" fmla="*/ 914400 w 1609725"/>
                <a:gd name="connsiteY63" fmla="*/ 1292225 h 1339850"/>
                <a:gd name="connsiteX64" fmla="*/ 882650 w 1609725"/>
                <a:gd name="connsiteY64" fmla="*/ 1301750 h 1339850"/>
                <a:gd name="connsiteX65" fmla="*/ 850900 w 1609725"/>
                <a:gd name="connsiteY65" fmla="*/ 1311275 h 1339850"/>
                <a:gd name="connsiteX66" fmla="*/ 796925 w 1609725"/>
                <a:gd name="connsiteY66" fmla="*/ 1323975 h 1339850"/>
                <a:gd name="connsiteX67" fmla="*/ 777875 w 1609725"/>
                <a:gd name="connsiteY67" fmla="*/ 1327150 h 1339850"/>
                <a:gd name="connsiteX68" fmla="*/ 762000 w 1609725"/>
                <a:gd name="connsiteY68" fmla="*/ 1333500 h 1339850"/>
                <a:gd name="connsiteX69" fmla="*/ 682625 w 1609725"/>
                <a:gd name="connsiteY69" fmla="*/ 1339850 h 1339850"/>
                <a:gd name="connsiteX70" fmla="*/ 466725 w 1609725"/>
                <a:gd name="connsiteY70" fmla="*/ 1336675 h 1339850"/>
                <a:gd name="connsiteX71" fmla="*/ 406400 w 1609725"/>
                <a:gd name="connsiteY71" fmla="*/ 1320800 h 1339850"/>
                <a:gd name="connsiteX72" fmla="*/ 320675 w 1609725"/>
                <a:gd name="connsiteY72" fmla="*/ 1301750 h 1339850"/>
                <a:gd name="connsiteX73" fmla="*/ 311150 w 1609725"/>
                <a:gd name="connsiteY73" fmla="*/ 1298575 h 1339850"/>
                <a:gd name="connsiteX74" fmla="*/ 288925 w 1609725"/>
                <a:gd name="connsiteY74" fmla="*/ 1289050 h 1339850"/>
                <a:gd name="connsiteX75" fmla="*/ 209550 w 1609725"/>
                <a:gd name="connsiteY75" fmla="*/ 1260475 h 1339850"/>
                <a:gd name="connsiteX76" fmla="*/ 165100 w 1609725"/>
                <a:gd name="connsiteY76" fmla="*/ 1235075 h 1339850"/>
                <a:gd name="connsiteX77" fmla="*/ 136525 w 1609725"/>
                <a:gd name="connsiteY77" fmla="*/ 1225550 h 1339850"/>
                <a:gd name="connsiteX78" fmla="*/ 82550 w 1609725"/>
                <a:gd name="connsiteY78" fmla="*/ 1193800 h 1339850"/>
                <a:gd name="connsiteX79" fmla="*/ 66675 w 1609725"/>
                <a:gd name="connsiteY79" fmla="*/ 1181100 h 1339850"/>
                <a:gd name="connsiteX80" fmla="*/ 38100 w 1609725"/>
                <a:gd name="connsiteY80" fmla="*/ 1149350 h 1339850"/>
                <a:gd name="connsiteX81" fmla="*/ 25400 w 1609725"/>
                <a:gd name="connsiteY81" fmla="*/ 1130300 h 1339850"/>
                <a:gd name="connsiteX82" fmla="*/ 19050 w 1609725"/>
                <a:gd name="connsiteY82" fmla="*/ 1111250 h 1339850"/>
                <a:gd name="connsiteX83" fmla="*/ 6350 w 1609725"/>
                <a:gd name="connsiteY83" fmla="*/ 1063625 h 1339850"/>
                <a:gd name="connsiteX84" fmla="*/ 0 w 1609725"/>
                <a:gd name="connsiteY84" fmla="*/ 977900 h 1339850"/>
                <a:gd name="connsiteX85" fmla="*/ 3175 w 1609725"/>
                <a:gd name="connsiteY85" fmla="*/ 876300 h 1339850"/>
                <a:gd name="connsiteX86" fmla="*/ 9525 w 1609725"/>
                <a:gd name="connsiteY86" fmla="*/ 809625 h 1339850"/>
                <a:gd name="connsiteX87" fmla="*/ 15875 w 1609725"/>
                <a:gd name="connsiteY87" fmla="*/ 774700 h 1339850"/>
                <a:gd name="connsiteX88" fmla="*/ 19050 w 1609725"/>
                <a:gd name="connsiteY88" fmla="*/ 742950 h 1339850"/>
                <a:gd name="connsiteX89" fmla="*/ 28575 w 1609725"/>
                <a:gd name="connsiteY89" fmla="*/ 698500 h 1339850"/>
                <a:gd name="connsiteX90" fmla="*/ 34925 w 1609725"/>
                <a:gd name="connsiteY90" fmla="*/ 663575 h 1339850"/>
                <a:gd name="connsiteX91" fmla="*/ 44450 w 1609725"/>
                <a:gd name="connsiteY91" fmla="*/ 631825 h 1339850"/>
                <a:gd name="connsiteX92" fmla="*/ 53975 w 1609725"/>
                <a:gd name="connsiteY92" fmla="*/ 571500 h 1339850"/>
                <a:gd name="connsiteX93" fmla="*/ 57150 w 1609725"/>
                <a:gd name="connsiteY93" fmla="*/ 561975 h 1339850"/>
                <a:gd name="connsiteX94" fmla="*/ 66675 w 1609725"/>
                <a:gd name="connsiteY94" fmla="*/ 523875 h 1339850"/>
                <a:gd name="connsiteX95" fmla="*/ 76200 w 1609725"/>
                <a:gd name="connsiteY95" fmla="*/ 488950 h 1339850"/>
                <a:gd name="connsiteX96" fmla="*/ 95250 w 1609725"/>
                <a:gd name="connsiteY96" fmla="*/ 406400 h 1339850"/>
                <a:gd name="connsiteX97" fmla="*/ 101600 w 1609725"/>
                <a:gd name="connsiteY97" fmla="*/ 377825 h 1339850"/>
                <a:gd name="connsiteX98" fmla="*/ 114300 w 1609725"/>
                <a:gd name="connsiteY98" fmla="*/ 330200 h 1339850"/>
                <a:gd name="connsiteX99" fmla="*/ 120650 w 1609725"/>
                <a:gd name="connsiteY99" fmla="*/ 304800 h 1339850"/>
                <a:gd name="connsiteX100" fmla="*/ 130175 w 1609725"/>
                <a:gd name="connsiteY100" fmla="*/ 273050 h 1339850"/>
                <a:gd name="connsiteX101" fmla="*/ 136525 w 1609725"/>
                <a:gd name="connsiteY101" fmla="*/ 247650 h 1339850"/>
                <a:gd name="connsiteX102" fmla="*/ 149225 w 1609725"/>
                <a:gd name="connsiteY102" fmla="*/ 209550 h 1339850"/>
                <a:gd name="connsiteX103" fmla="*/ 155575 w 1609725"/>
                <a:gd name="connsiteY103" fmla="*/ 171450 h 1339850"/>
                <a:gd name="connsiteX104" fmla="*/ 165100 w 1609725"/>
                <a:gd name="connsiteY104" fmla="*/ 139700 h 1339850"/>
                <a:gd name="connsiteX105" fmla="*/ 174625 w 1609725"/>
                <a:gd name="connsiteY105" fmla="*/ 88900 h 1339850"/>
                <a:gd name="connsiteX106" fmla="*/ 187325 w 1609725"/>
                <a:gd name="connsiteY106" fmla="*/ 57150 h 1339850"/>
                <a:gd name="connsiteX107" fmla="*/ 203200 w 1609725"/>
                <a:gd name="connsiteY107" fmla="*/ 25400 h 1339850"/>
                <a:gd name="connsiteX108" fmla="*/ 209550 w 1609725"/>
                <a:gd name="connsiteY108" fmla="*/ 15875 h 1339850"/>
                <a:gd name="connsiteX109" fmla="*/ 219075 w 1609725"/>
                <a:gd name="connsiteY109" fmla="*/ 9525 h 1339850"/>
                <a:gd name="connsiteX110" fmla="*/ 241300 w 1609725"/>
                <a:gd name="connsiteY110" fmla="*/ 3175 h 1339850"/>
                <a:gd name="connsiteX111" fmla="*/ 250825 w 1609725"/>
                <a:gd name="connsiteY111" fmla="*/ 0 h 1339850"/>
                <a:gd name="connsiteX112" fmla="*/ 352425 w 1609725"/>
                <a:gd name="connsiteY112" fmla="*/ 3175 h 1339850"/>
                <a:gd name="connsiteX113" fmla="*/ 361950 w 1609725"/>
                <a:gd name="connsiteY113" fmla="*/ 6350 h 1339850"/>
                <a:gd name="connsiteX114" fmla="*/ 368300 w 1609725"/>
                <a:gd name="connsiteY114" fmla="*/ 22225 h 133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609725" h="1339850">
                  <a:moveTo>
                    <a:pt x="368300" y="22225"/>
                  </a:moveTo>
                  <a:lnTo>
                    <a:pt x="368300" y="22225"/>
                  </a:lnTo>
                  <a:cubicBezTo>
                    <a:pt x="378883" y="25400"/>
                    <a:pt x="389139" y="30004"/>
                    <a:pt x="400050" y="31750"/>
                  </a:cubicBezTo>
                  <a:cubicBezTo>
                    <a:pt x="415760" y="34264"/>
                    <a:pt x="431820" y="33604"/>
                    <a:pt x="447675" y="34925"/>
                  </a:cubicBezTo>
                  <a:cubicBezTo>
                    <a:pt x="457226" y="35721"/>
                    <a:pt x="466682" y="37553"/>
                    <a:pt x="476250" y="38100"/>
                  </a:cubicBezTo>
                  <a:cubicBezTo>
                    <a:pt x="503742" y="39671"/>
                    <a:pt x="531283" y="40217"/>
                    <a:pt x="558800" y="41275"/>
                  </a:cubicBezTo>
                  <a:cubicBezTo>
                    <a:pt x="593331" y="49908"/>
                    <a:pt x="560973" y="42690"/>
                    <a:pt x="635000" y="47625"/>
                  </a:cubicBezTo>
                  <a:cubicBezTo>
                    <a:pt x="645613" y="48333"/>
                    <a:pt x="656179" y="49625"/>
                    <a:pt x="666750" y="50800"/>
                  </a:cubicBezTo>
                  <a:cubicBezTo>
                    <a:pt x="756910" y="60818"/>
                    <a:pt x="592320" y="44328"/>
                    <a:pt x="739775" y="57150"/>
                  </a:cubicBezTo>
                  <a:cubicBezTo>
                    <a:pt x="748275" y="57889"/>
                    <a:pt x="756658" y="59809"/>
                    <a:pt x="765175" y="60325"/>
                  </a:cubicBezTo>
                  <a:cubicBezTo>
                    <a:pt x="783943" y="61462"/>
                    <a:pt x="919135" y="66164"/>
                    <a:pt x="933450" y="66675"/>
                  </a:cubicBezTo>
                  <a:cubicBezTo>
                    <a:pt x="936625" y="67733"/>
                    <a:pt x="939708" y="69124"/>
                    <a:pt x="942975" y="69850"/>
                  </a:cubicBezTo>
                  <a:cubicBezTo>
                    <a:pt x="949259" y="71247"/>
                    <a:pt x="955859" y="71175"/>
                    <a:pt x="962025" y="73025"/>
                  </a:cubicBezTo>
                  <a:cubicBezTo>
                    <a:pt x="966558" y="74385"/>
                    <a:pt x="970293" y="77713"/>
                    <a:pt x="974725" y="79375"/>
                  </a:cubicBezTo>
                  <a:cubicBezTo>
                    <a:pt x="978811" y="80907"/>
                    <a:pt x="983339" y="81018"/>
                    <a:pt x="987425" y="82550"/>
                  </a:cubicBezTo>
                  <a:cubicBezTo>
                    <a:pt x="998755" y="86799"/>
                    <a:pt x="1020569" y="101342"/>
                    <a:pt x="1025525" y="107950"/>
                  </a:cubicBezTo>
                  <a:cubicBezTo>
                    <a:pt x="1028700" y="112183"/>
                    <a:pt x="1031565" y="116668"/>
                    <a:pt x="1035050" y="120650"/>
                  </a:cubicBezTo>
                  <a:cubicBezTo>
                    <a:pt x="1038992" y="125156"/>
                    <a:pt x="1044158" y="128561"/>
                    <a:pt x="1047750" y="133350"/>
                  </a:cubicBezTo>
                  <a:cubicBezTo>
                    <a:pt x="1072824" y="166782"/>
                    <a:pt x="1034895" y="126845"/>
                    <a:pt x="1063625" y="155575"/>
                  </a:cubicBezTo>
                  <a:cubicBezTo>
                    <a:pt x="1064683" y="158750"/>
                    <a:pt x="1064944" y="162315"/>
                    <a:pt x="1066800" y="165100"/>
                  </a:cubicBezTo>
                  <a:cubicBezTo>
                    <a:pt x="1069291" y="168836"/>
                    <a:pt x="1073450" y="171176"/>
                    <a:pt x="1076325" y="174625"/>
                  </a:cubicBezTo>
                  <a:cubicBezTo>
                    <a:pt x="1078768" y="177556"/>
                    <a:pt x="1080558" y="180975"/>
                    <a:pt x="1082675" y="184150"/>
                  </a:cubicBezTo>
                  <a:cubicBezTo>
                    <a:pt x="1087473" y="203344"/>
                    <a:pt x="1084470" y="192710"/>
                    <a:pt x="1092200" y="215900"/>
                  </a:cubicBezTo>
                  <a:lnTo>
                    <a:pt x="1095375" y="225425"/>
                  </a:lnTo>
                  <a:cubicBezTo>
                    <a:pt x="1096433" y="228600"/>
                    <a:pt x="1097738" y="231703"/>
                    <a:pt x="1098550" y="234950"/>
                  </a:cubicBezTo>
                  <a:cubicBezTo>
                    <a:pt x="1099567" y="239019"/>
                    <a:pt x="1102623" y="252620"/>
                    <a:pt x="1104900" y="257175"/>
                  </a:cubicBezTo>
                  <a:cubicBezTo>
                    <a:pt x="1106607" y="260588"/>
                    <a:pt x="1108378" y="264187"/>
                    <a:pt x="1111250" y="266700"/>
                  </a:cubicBezTo>
                  <a:cubicBezTo>
                    <a:pt x="1116993" y="271726"/>
                    <a:pt x="1124904" y="274004"/>
                    <a:pt x="1130300" y="279400"/>
                  </a:cubicBezTo>
                  <a:cubicBezTo>
                    <a:pt x="1148356" y="297456"/>
                    <a:pt x="1130970" y="282910"/>
                    <a:pt x="1149350" y="292100"/>
                  </a:cubicBezTo>
                  <a:cubicBezTo>
                    <a:pt x="1152763" y="293807"/>
                    <a:pt x="1155388" y="296900"/>
                    <a:pt x="1158875" y="298450"/>
                  </a:cubicBezTo>
                  <a:cubicBezTo>
                    <a:pt x="1164992" y="301168"/>
                    <a:pt x="1171575" y="302683"/>
                    <a:pt x="1177925" y="304800"/>
                  </a:cubicBezTo>
                  <a:cubicBezTo>
                    <a:pt x="1181100" y="305858"/>
                    <a:pt x="1184665" y="306119"/>
                    <a:pt x="1187450" y="307975"/>
                  </a:cubicBezTo>
                  <a:lnTo>
                    <a:pt x="1196975" y="314325"/>
                  </a:lnTo>
                  <a:lnTo>
                    <a:pt x="1209675" y="333375"/>
                  </a:lnTo>
                  <a:cubicBezTo>
                    <a:pt x="1216855" y="344145"/>
                    <a:pt x="1213327" y="340202"/>
                    <a:pt x="1219200" y="346075"/>
                  </a:cubicBezTo>
                  <a:lnTo>
                    <a:pt x="1574800" y="377825"/>
                  </a:lnTo>
                  <a:lnTo>
                    <a:pt x="1609725" y="393700"/>
                  </a:lnTo>
                  <a:lnTo>
                    <a:pt x="1603375" y="419100"/>
                  </a:lnTo>
                  <a:lnTo>
                    <a:pt x="1577975" y="419100"/>
                  </a:lnTo>
                  <a:lnTo>
                    <a:pt x="1425575" y="425450"/>
                  </a:lnTo>
                  <a:lnTo>
                    <a:pt x="1162050" y="469900"/>
                  </a:lnTo>
                  <a:lnTo>
                    <a:pt x="1092200" y="555625"/>
                  </a:lnTo>
                  <a:cubicBezTo>
                    <a:pt x="1090113" y="567104"/>
                    <a:pt x="1086860" y="589300"/>
                    <a:pt x="1082675" y="603250"/>
                  </a:cubicBezTo>
                  <a:cubicBezTo>
                    <a:pt x="1080752" y="609661"/>
                    <a:pt x="1076325" y="622300"/>
                    <a:pt x="1076325" y="622300"/>
                  </a:cubicBezTo>
                  <a:cubicBezTo>
                    <a:pt x="1075267" y="632883"/>
                    <a:pt x="1074767" y="643538"/>
                    <a:pt x="1073150" y="654050"/>
                  </a:cubicBezTo>
                  <a:cubicBezTo>
                    <a:pt x="1072641" y="657358"/>
                    <a:pt x="1070894" y="660357"/>
                    <a:pt x="1069975" y="663575"/>
                  </a:cubicBezTo>
                  <a:cubicBezTo>
                    <a:pt x="1068776" y="667771"/>
                    <a:pt x="1067656" y="671996"/>
                    <a:pt x="1066800" y="676275"/>
                  </a:cubicBezTo>
                  <a:cubicBezTo>
                    <a:pt x="1063748" y="691534"/>
                    <a:pt x="1062401" y="705117"/>
                    <a:pt x="1060450" y="720725"/>
                  </a:cubicBezTo>
                  <a:cubicBezTo>
                    <a:pt x="1058710" y="753776"/>
                    <a:pt x="1057908" y="783607"/>
                    <a:pt x="1054100" y="815975"/>
                  </a:cubicBezTo>
                  <a:cubicBezTo>
                    <a:pt x="1053348" y="822368"/>
                    <a:pt x="1051983" y="828675"/>
                    <a:pt x="1050925" y="835025"/>
                  </a:cubicBezTo>
                  <a:cubicBezTo>
                    <a:pt x="1049867" y="848783"/>
                    <a:pt x="1048439" y="862518"/>
                    <a:pt x="1047750" y="876300"/>
                  </a:cubicBezTo>
                  <a:cubicBezTo>
                    <a:pt x="1046322" y="904859"/>
                    <a:pt x="1046305" y="933483"/>
                    <a:pt x="1044575" y="962025"/>
                  </a:cubicBezTo>
                  <a:cubicBezTo>
                    <a:pt x="1044186" y="968451"/>
                    <a:pt x="1042111" y="974677"/>
                    <a:pt x="1041400" y="981075"/>
                  </a:cubicBezTo>
                  <a:cubicBezTo>
                    <a:pt x="1035740" y="1032013"/>
                    <a:pt x="1042043" y="1003905"/>
                    <a:pt x="1035050" y="1031875"/>
                  </a:cubicBezTo>
                  <a:cubicBezTo>
                    <a:pt x="1033992" y="1049867"/>
                    <a:pt x="1033436" y="1067895"/>
                    <a:pt x="1031875" y="1085850"/>
                  </a:cubicBezTo>
                  <a:cubicBezTo>
                    <a:pt x="1031317" y="1092263"/>
                    <a:pt x="1029341" y="1098494"/>
                    <a:pt x="1028700" y="1104900"/>
                  </a:cubicBezTo>
                  <a:cubicBezTo>
                    <a:pt x="1027222" y="1119681"/>
                    <a:pt x="1027842" y="1134677"/>
                    <a:pt x="1025525" y="1149350"/>
                  </a:cubicBezTo>
                  <a:cubicBezTo>
                    <a:pt x="1024636" y="1154980"/>
                    <a:pt x="1021176" y="1159889"/>
                    <a:pt x="1019175" y="1165225"/>
                  </a:cubicBezTo>
                  <a:cubicBezTo>
                    <a:pt x="1013541" y="1180248"/>
                    <a:pt x="1019284" y="1169824"/>
                    <a:pt x="1009650" y="1184275"/>
                  </a:cubicBezTo>
                  <a:cubicBezTo>
                    <a:pt x="1008592" y="1190625"/>
                    <a:pt x="1008036" y="1197080"/>
                    <a:pt x="1006475" y="1203325"/>
                  </a:cubicBezTo>
                  <a:lnTo>
                    <a:pt x="996950" y="1231900"/>
                  </a:lnTo>
                  <a:cubicBezTo>
                    <a:pt x="993824" y="1241278"/>
                    <a:pt x="993060" y="1246917"/>
                    <a:pt x="984250" y="1254125"/>
                  </a:cubicBezTo>
                  <a:cubicBezTo>
                    <a:pt x="976523" y="1260447"/>
                    <a:pt x="967411" y="1264863"/>
                    <a:pt x="958850" y="1270000"/>
                  </a:cubicBezTo>
                  <a:cubicBezTo>
                    <a:pt x="939999" y="1281310"/>
                    <a:pt x="934670" y="1284429"/>
                    <a:pt x="914400" y="1292225"/>
                  </a:cubicBezTo>
                  <a:cubicBezTo>
                    <a:pt x="892603" y="1300609"/>
                    <a:pt x="900936" y="1296525"/>
                    <a:pt x="882650" y="1301750"/>
                  </a:cubicBezTo>
                  <a:cubicBezTo>
                    <a:pt x="872026" y="1304785"/>
                    <a:pt x="861546" y="1308318"/>
                    <a:pt x="850900" y="1311275"/>
                  </a:cubicBezTo>
                  <a:cubicBezTo>
                    <a:pt x="837966" y="1314868"/>
                    <a:pt x="809499" y="1321460"/>
                    <a:pt x="796925" y="1323975"/>
                  </a:cubicBezTo>
                  <a:cubicBezTo>
                    <a:pt x="790612" y="1325238"/>
                    <a:pt x="784225" y="1326092"/>
                    <a:pt x="777875" y="1327150"/>
                  </a:cubicBezTo>
                  <a:cubicBezTo>
                    <a:pt x="772583" y="1329267"/>
                    <a:pt x="767573" y="1332306"/>
                    <a:pt x="762000" y="1333500"/>
                  </a:cubicBezTo>
                  <a:cubicBezTo>
                    <a:pt x="747448" y="1336618"/>
                    <a:pt x="688311" y="1339495"/>
                    <a:pt x="682625" y="1339850"/>
                  </a:cubicBezTo>
                  <a:cubicBezTo>
                    <a:pt x="610658" y="1338792"/>
                    <a:pt x="538610" y="1340269"/>
                    <a:pt x="466725" y="1336675"/>
                  </a:cubicBezTo>
                  <a:cubicBezTo>
                    <a:pt x="454247" y="1336051"/>
                    <a:pt x="421732" y="1324408"/>
                    <a:pt x="406400" y="1320800"/>
                  </a:cubicBezTo>
                  <a:cubicBezTo>
                    <a:pt x="377906" y="1314096"/>
                    <a:pt x="348445" y="1311007"/>
                    <a:pt x="320675" y="1301750"/>
                  </a:cubicBezTo>
                  <a:cubicBezTo>
                    <a:pt x="317500" y="1300692"/>
                    <a:pt x="314257" y="1299818"/>
                    <a:pt x="311150" y="1298575"/>
                  </a:cubicBezTo>
                  <a:cubicBezTo>
                    <a:pt x="303666" y="1295582"/>
                    <a:pt x="296472" y="1291880"/>
                    <a:pt x="288925" y="1289050"/>
                  </a:cubicBezTo>
                  <a:cubicBezTo>
                    <a:pt x="262595" y="1279176"/>
                    <a:pt x="233966" y="1274427"/>
                    <a:pt x="209550" y="1260475"/>
                  </a:cubicBezTo>
                  <a:cubicBezTo>
                    <a:pt x="194733" y="1252008"/>
                    <a:pt x="180495" y="1242438"/>
                    <a:pt x="165100" y="1235075"/>
                  </a:cubicBezTo>
                  <a:cubicBezTo>
                    <a:pt x="156042" y="1230743"/>
                    <a:pt x="145809" y="1229373"/>
                    <a:pt x="136525" y="1225550"/>
                  </a:cubicBezTo>
                  <a:cubicBezTo>
                    <a:pt x="119337" y="1218473"/>
                    <a:pt x="96687" y="1205110"/>
                    <a:pt x="82550" y="1193800"/>
                  </a:cubicBezTo>
                  <a:cubicBezTo>
                    <a:pt x="77258" y="1189567"/>
                    <a:pt x="71712" y="1185633"/>
                    <a:pt x="66675" y="1181100"/>
                  </a:cubicBezTo>
                  <a:cubicBezTo>
                    <a:pt x="55408" y="1170960"/>
                    <a:pt x="46963" y="1161536"/>
                    <a:pt x="38100" y="1149350"/>
                  </a:cubicBezTo>
                  <a:cubicBezTo>
                    <a:pt x="33611" y="1143178"/>
                    <a:pt x="28813" y="1137126"/>
                    <a:pt x="25400" y="1130300"/>
                  </a:cubicBezTo>
                  <a:cubicBezTo>
                    <a:pt x="22407" y="1124313"/>
                    <a:pt x="21018" y="1117647"/>
                    <a:pt x="19050" y="1111250"/>
                  </a:cubicBezTo>
                  <a:cubicBezTo>
                    <a:pt x="13218" y="1092297"/>
                    <a:pt x="11266" y="1083289"/>
                    <a:pt x="6350" y="1063625"/>
                  </a:cubicBezTo>
                  <a:cubicBezTo>
                    <a:pt x="2930" y="1032844"/>
                    <a:pt x="0" y="1011259"/>
                    <a:pt x="0" y="977900"/>
                  </a:cubicBezTo>
                  <a:cubicBezTo>
                    <a:pt x="0" y="944017"/>
                    <a:pt x="1260" y="910129"/>
                    <a:pt x="3175" y="876300"/>
                  </a:cubicBezTo>
                  <a:cubicBezTo>
                    <a:pt x="4437" y="854010"/>
                    <a:pt x="5531" y="831590"/>
                    <a:pt x="9525" y="809625"/>
                  </a:cubicBezTo>
                  <a:cubicBezTo>
                    <a:pt x="11642" y="797983"/>
                    <a:pt x="14202" y="786414"/>
                    <a:pt x="15875" y="774700"/>
                  </a:cubicBezTo>
                  <a:cubicBezTo>
                    <a:pt x="17379" y="764171"/>
                    <a:pt x="17301" y="753441"/>
                    <a:pt x="19050" y="742950"/>
                  </a:cubicBezTo>
                  <a:cubicBezTo>
                    <a:pt x="21541" y="728003"/>
                    <a:pt x="25864" y="713409"/>
                    <a:pt x="28575" y="698500"/>
                  </a:cubicBezTo>
                  <a:cubicBezTo>
                    <a:pt x="30692" y="686858"/>
                    <a:pt x="32184" y="675086"/>
                    <a:pt x="34925" y="663575"/>
                  </a:cubicBezTo>
                  <a:cubicBezTo>
                    <a:pt x="37484" y="652826"/>
                    <a:pt x="41891" y="642574"/>
                    <a:pt x="44450" y="631825"/>
                  </a:cubicBezTo>
                  <a:cubicBezTo>
                    <a:pt x="56831" y="579824"/>
                    <a:pt x="46084" y="614901"/>
                    <a:pt x="53975" y="571500"/>
                  </a:cubicBezTo>
                  <a:cubicBezTo>
                    <a:pt x="54574" y="568207"/>
                    <a:pt x="56288" y="565209"/>
                    <a:pt x="57150" y="561975"/>
                  </a:cubicBezTo>
                  <a:cubicBezTo>
                    <a:pt x="60523" y="549326"/>
                    <a:pt x="63371" y="536542"/>
                    <a:pt x="66675" y="523875"/>
                  </a:cubicBezTo>
                  <a:cubicBezTo>
                    <a:pt x="69721" y="512199"/>
                    <a:pt x="73487" y="500708"/>
                    <a:pt x="76200" y="488950"/>
                  </a:cubicBezTo>
                  <a:cubicBezTo>
                    <a:pt x="82550" y="461433"/>
                    <a:pt x="88957" y="433930"/>
                    <a:pt x="95250" y="406400"/>
                  </a:cubicBezTo>
                  <a:cubicBezTo>
                    <a:pt x="97424" y="396888"/>
                    <a:pt x="99086" y="387253"/>
                    <a:pt x="101600" y="377825"/>
                  </a:cubicBezTo>
                  <a:cubicBezTo>
                    <a:pt x="105833" y="361950"/>
                    <a:pt x="110153" y="346098"/>
                    <a:pt x="114300" y="330200"/>
                  </a:cubicBezTo>
                  <a:cubicBezTo>
                    <a:pt x="116503" y="321755"/>
                    <a:pt x="118142" y="313159"/>
                    <a:pt x="120650" y="304800"/>
                  </a:cubicBezTo>
                  <a:cubicBezTo>
                    <a:pt x="123825" y="294217"/>
                    <a:pt x="127218" y="283696"/>
                    <a:pt x="130175" y="273050"/>
                  </a:cubicBezTo>
                  <a:cubicBezTo>
                    <a:pt x="132511" y="264641"/>
                    <a:pt x="134017" y="256009"/>
                    <a:pt x="136525" y="247650"/>
                  </a:cubicBezTo>
                  <a:cubicBezTo>
                    <a:pt x="140372" y="234828"/>
                    <a:pt x="145978" y="222537"/>
                    <a:pt x="149225" y="209550"/>
                  </a:cubicBezTo>
                  <a:cubicBezTo>
                    <a:pt x="152348" y="197059"/>
                    <a:pt x="152722" y="184005"/>
                    <a:pt x="155575" y="171450"/>
                  </a:cubicBezTo>
                  <a:cubicBezTo>
                    <a:pt x="158024" y="160675"/>
                    <a:pt x="162288" y="150386"/>
                    <a:pt x="165100" y="139700"/>
                  </a:cubicBezTo>
                  <a:cubicBezTo>
                    <a:pt x="192303" y="36330"/>
                    <a:pt x="155322" y="172546"/>
                    <a:pt x="174625" y="88900"/>
                  </a:cubicBezTo>
                  <a:cubicBezTo>
                    <a:pt x="181480" y="59196"/>
                    <a:pt x="178683" y="80195"/>
                    <a:pt x="187325" y="57150"/>
                  </a:cubicBezTo>
                  <a:cubicBezTo>
                    <a:pt x="198095" y="28430"/>
                    <a:pt x="178034" y="63150"/>
                    <a:pt x="203200" y="25400"/>
                  </a:cubicBezTo>
                  <a:cubicBezTo>
                    <a:pt x="205317" y="22225"/>
                    <a:pt x="206375" y="17992"/>
                    <a:pt x="209550" y="15875"/>
                  </a:cubicBezTo>
                  <a:cubicBezTo>
                    <a:pt x="212725" y="13758"/>
                    <a:pt x="215662" y="11232"/>
                    <a:pt x="219075" y="9525"/>
                  </a:cubicBezTo>
                  <a:cubicBezTo>
                    <a:pt x="224150" y="6987"/>
                    <a:pt x="236553" y="4531"/>
                    <a:pt x="241300" y="3175"/>
                  </a:cubicBezTo>
                  <a:cubicBezTo>
                    <a:pt x="244518" y="2256"/>
                    <a:pt x="247650" y="1058"/>
                    <a:pt x="250825" y="0"/>
                  </a:cubicBezTo>
                  <a:cubicBezTo>
                    <a:pt x="284692" y="1058"/>
                    <a:pt x="318597" y="1242"/>
                    <a:pt x="352425" y="3175"/>
                  </a:cubicBezTo>
                  <a:cubicBezTo>
                    <a:pt x="355766" y="3366"/>
                    <a:pt x="358957" y="4853"/>
                    <a:pt x="361950" y="6350"/>
                  </a:cubicBezTo>
                  <a:cubicBezTo>
                    <a:pt x="365363" y="8057"/>
                    <a:pt x="367242" y="19579"/>
                    <a:pt x="368300" y="22225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6" name="任意多边形: 形状 157">
              <a:extLst>
                <a:ext uri="{FF2B5EF4-FFF2-40B4-BE49-F238E27FC236}">
                  <a16:creationId xmlns:a16="http://schemas.microsoft.com/office/drawing/2014/main" id="{C1684E1F-C5ED-4B1F-9DB2-59BBEE7AA710}"/>
                </a:ext>
              </a:extLst>
            </p:cNvPr>
            <p:cNvSpPr/>
            <p:nvPr/>
          </p:nvSpPr>
          <p:spPr>
            <a:xfrm>
              <a:off x="4000375" y="3212385"/>
              <a:ext cx="652463" cy="228600"/>
            </a:xfrm>
            <a:custGeom>
              <a:avLst/>
              <a:gdLst>
                <a:gd name="connsiteX0" fmla="*/ 71438 w 652463"/>
                <a:gd name="connsiteY0" fmla="*/ 0 h 228600"/>
                <a:gd name="connsiteX1" fmla="*/ 428625 w 652463"/>
                <a:gd name="connsiteY1" fmla="*/ 47625 h 228600"/>
                <a:gd name="connsiteX2" fmla="*/ 595313 w 652463"/>
                <a:gd name="connsiteY2" fmla="*/ 66675 h 228600"/>
                <a:gd name="connsiteX3" fmla="*/ 647700 w 652463"/>
                <a:gd name="connsiteY3" fmla="*/ 90488 h 228600"/>
                <a:gd name="connsiteX4" fmla="*/ 652463 w 652463"/>
                <a:gd name="connsiteY4" fmla="*/ 138113 h 228600"/>
                <a:gd name="connsiteX5" fmla="*/ 600075 w 652463"/>
                <a:gd name="connsiteY5" fmla="*/ 157163 h 228600"/>
                <a:gd name="connsiteX6" fmla="*/ 547688 w 652463"/>
                <a:gd name="connsiteY6" fmla="*/ 176213 h 228600"/>
                <a:gd name="connsiteX7" fmla="*/ 504825 w 652463"/>
                <a:gd name="connsiteY7" fmla="*/ 185738 h 228600"/>
                <a:gd name="connsiteX8" fmla="*/ 490538 w 652463"/>
                <a:gd name="connsiteY8" fmla="*/ 190500 h 228600"/>
                <a:gd name="connsiteX9" fmla="*/ 461963 w 652463"/>
                <a:gd name="connsiteY9" fmla="*/ 195263 h 228600"/>
                <a:gd name="connsiteX10" fmla="*/ 447675 w 652463"/>
                <a:gd name="connsiteY10" fmla="*/ 200025 h 228600"/>
                <a:gd name="connsiteX11" fmla="*/ 404813 w 652463"/>
                <a:gd name="connsiteY11" fmla="*/ 204788 h 228600"/>
                <a:gd name="connsiteX12" fmla="*/ 381000 w 652463"/>
                <a:gd name="connsiteY12" fmla="*/ 209550 h 228600"/>
                <a:gd name="connsiteX13" fmla="*/ 338138 w 652463"/>
                <a:gd name="connsiteY13" fmla="*/ 214313 h 228600"/>
                <a:gd name="connsiteX14" fmla="*/ 319088 w 652463"/>
                <a:gd name="connsiteY14" fmla="*/ 219075 h 228600"/>
                <a:gd name="connsiteX15" fmla="*/ 204788 w 652463"/>
                <a:gd name="connsiteY15" fmla="*/ 228600 h 228600"/>
                <a:gd name="connsiteX16" fmla="*/ 80963 w 652463"/>
                <a:gd name="connsiteY16" fmla="*/ 223838 h 228600"/>
                <a:gd name="connsiteX17" fmla="*/ 28575 w 652463"/>
                <a:gd name="connsiteY17" fmla="*/ 214313 h 228600"/>
                <a:gd name="connsiteX18" fmla="*/ 14288 w 652463"/>
                <a:gd name="connsiteY18" fmla="*/ 195263 h 228600"/>
                <a:gd name="connsiteX19" fmla="*/ 0 w 652463"/>
                <a:gd name="connsiteY19" fmla="*/ 161925 h 228600"/>
                <a:gd name="connsiteX20" fmla="*/ 4763 w 652463"/>
                <a:gd name="connsiteY20" fmla="*/ 100013 h 228600"/>
                <a:gd name="connsiteX21" fmla="*/ 14288 w 652463"/>
                <a:gd name="connsiteY21" fmla="*/ 85725 h 228600"/>
                <a:gd name="connsiteX22" fmla="*/ 57150 w 652463"/>
                <a:gd name="connsiteY22" fmla="*/ 52388 h 228600"/>
                <a:gd name="connsiteX23" fmla="*/ 71438 w 652463"/>
                <a:gd name="connsiteY23" fmla="*/ 42863 h 228600"/>
                <a:gd name="connsiteX24" fmla="*/ 71438 w 652463"/>
                <a:gd name="connsiteY24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2463" h="228600">
                  <a:moveTo>
                    <a:pt x="71438" y="0"/>
                  </a:moveTo>
                  <a:lnTo>
                    <a:pt x="428625" y="47625"/>
                  </a:lnTo>
                  <a:lnTo>
                    <a:pt x="595313" y="66675"/>
                  </a:lnTo>
                  <a:lnTo>
                    <a:pt x="647700" y="90488"/>
                  </a:lnTo>
                  <a:lnTo>
                    <a:pt x="652463" y="138113"/>
                  </a:lnTo>
                  <a:lnTo>
                    <a:pt x="600075" y="157163"/>
                  </a:lnTo>
                  <a:cubicBezTo>
                    <a:pt x="596447" y="158524"/>
                    <a:pt x="560344" y="172597"/>
                    <a:pt x="547688" y="176213"/>
                  </a:cubicBezTo>
                  <a:cubicBezTo>
                    <a:pt x="513501" y="185981"/>
                    <a:pt x="544064" y="175928"/>
                    <a:pt x="504825" y="185738"/>
                  </a:cubicBezTo>
                  <a:cubicBezTo>
                    <a:pt x="499955" y="186956"/>
                    <a:pt x="495438" y="189411"/>
                    <a:pt x="490538" y="190500"/>
                  </a:cubicBezTo>
                  <a:cubicBezTo>
                    <a:pt x="481112" y="192595"/>
                    <a:pt x="471389" y="193168"/>
                    <a:pt x="461963" y="195263"/>
                  </a:cubicBezTo>
                  <a:cubicBezTo>
                    <a:pt x="457062" y="196352"/>
                    <a:pt x="452627" y="199200"/>
                    <a:pt x="447675" y="200025"/>
                  </a:cubicBezTo>
                  <a:cubicBezTo>
                    <a:pt x="433495" y="202388"/>
                    <a:pt x="419044" y="202755"/>
                    <a:pt x="404813" y="204788"/>
                  </a:cubicBezTo>
                  <a:cubicBezTo>
                    <a:pt x="396800" y="205933"/>
                    <a:pt x="389013" y="208405"/>
                    <a:pt x="381000" y="209550"/>
                  </a:cubicBezTo>
                  <a:cubicBezTo>
                    <a:pt x="366769" y="211583"/>
                    <a:pt x="352425" y="212725"/>
                    <a:pt x="338138" y="214313"/>
                  </a:cubicBezTo>
                  <a:cubicBezTo>
                    <a:pt x="331788" y="215900"/>
                    <a:pt x="325568" y="218149"/>
                    <a:pt x="319088" y="219075"/>
                  </a:cubicBezTo>
                  <a:cubicBezTo>
                    <a:pt x="291155" y="223065"/>
                    <a:pt x="228911" y="226877"/>
                    <a:pt x="204788" y="228600"/>
                  </a:cubicBezTo>
                  <a:cubicBezTo>
                    <a:pt x="163513" y="227013"/>
                    <a:pt x="122188" y="226415"/>
                    <a:pt x="80963" y="223838"/>
                  </a:cubicBezTo>
                  <a:cubicBezTo>
                    <a:pt x="72110" y="223285"/>
                    <a:pt x="38631" y="216324"/>
                    <a:pt x="28575" y="214313"/>
                  </a:cubicBezTo>
                  <a:cubicBezTo>
                    <a:pt x="23813" y="207963"/>
                    <a:pt x="18495" y="201994"/>
                    <a:pt x="14288" y="195263"/>
                  </a:cubicBezTo>
                  <a:cubicBezTo>
                    <a:pt x="5881" y="181812"/>
                    <a:pt x="4630" y="175814"/>
                    <a:pt x="0" y="161925"/>
                  </a:cubicBezTo>
                  <a:cubicBezTo>
                    <a:pt x="1588" y="141288"/>
                    <a:pt x="948" y="120357"/>
                    <a:pt x="4763" y="100013"/>
                  </a:cubicBezTo>
                  <a:cubicBezTo>
                    <a:pt x="5818" y="94387"/>
                    <a:pt x="10485" y="90003"/>
                    <a:pt x="14288" y="85725"/>
                  </a:cubicBezTo>
                  <a:cubicBezTo>
                    <a:pt x="41340" y="55291"/>
                    <a:pt x="31974" y="60779"/>
                    <a:pt x="57150" y="52388"/>
                  </a:cubicBezTo>
                  <a:cubicBezTo>
                    <a:pt x="61913" y="49213"/>
                    <a:pt x="67862" y="47333"/>
                    <a:pt x="71438" y="42863"/>
                  </a:cubicBezTo>
                  <a:cubicBezTo>
                    <a:pt x="74574" y="38943"/>
                    <a:pt x="76200" y="28575"/>
                    <a:pt x="71438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307" name="Picture 11">
              <a:extLst>
                <a:ext uri="{FF2B5EF4-FFF2-40B4-BE49-F238E27FC236}">
                  <a16:creationId xmlns:a16="http://schemas.microsoft.com/office/drawing/2014/main" id="{18CDF416-1ADE-4ED0-BFE2-265BD69346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992" t="64005" r="53982" b="10559"/>
            <a:stretch>
              <a:fillRect/>
            </a:stretch>
          </p:blipFill>
          <p:spPr>
            <a:xfrm>
              <a:off x="5610097" y="4940397"/>
              <a:ext cx="914401" cy="838201"/>
            </a:xfrm>
            <a:prstGeom prst="rect">
              <a:avLst/>
            </a:prstGeom>
            <a:solidFill>
              <a:srgbClr val="F9F9F9"/>
            </a:solidFill>
          </p:spPr>
        </p:pic>
        <p:sp>
          <p:nvSpPr>
            <p:cNvPr id="308" name="任意多边形: 形状 159">
              <a:extLst>
                <a:ext uri="{FF2B5EF4-FFF2-40B4-BE49-F238E27FC236}">
                  <a16:creationId xmlns:a16="http://schemas.microsoft.com/office/drawing/2014/main" id="{5A7164A3-1212-4AAF-974B-AB0F772249CA}"/>
                </a:ext>
              </a:extLst>
            </p:cNvPr>
            <p:cNvSpPr/>
            <p:nvPr/>
          </p:nvSpPr>
          <p:spPr>
            <a:xfrm>
              <a:off x="5112419" y="4433966"/>
              <a:ext cx="97631" cy="116682"/>
            </a:xfrm>
            <a:custGeom>
              <a:avLst/>
              <a:gdLst>
                <a:gd name="connsiteX0" fmla="*/ 0 w 97631"/>
                <a:gd name="connsiteY0" fmla="*/ 0 h 116682"/>
                <a:gd name="connsiteX1" fmla="*/ 38100 w 97631"/>
                <a:gd name="connsiteY1" fmla="*/ 66675 h 116682"/>
                <a:gd name="connsiteX2" fmla="*/ 50006 w 97631"/>
                <a:gd name="connsiteY2" fmla="*/ 83344 h 116682"/>
                <a:gd name="connsiteX3" fmla="*/ 64294 w 97631"/>
                <a:gd name="connsiteY3" fmla="*/ 95250 h 116682"/>
                <a:gd name="connsiteX4" fmla="*/ 83344 w 97631"/>
                <a:gd name="connsiteY4" fmla="*/ 104775 h 116682"/>
                <a:gd name="connsiteX5" fmla="*/ 97631 w 97631"/>
                <a:gd name="connsiteY5" fmla="*/ 116682 h 11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631" h="116682">
                  <a:moveTo>
                    <a:pt x="0" y="0"/>
                  </a:moveTo>
                  <a:lnTo>
                    <a:pt x="38100" y="66675"/>
                  </a:lnTo>
                  <a:lnTo>
                    <a:pt x="50006" y="83344"/>
                  </a:lnTo>
                  <a:lnTo>
                    <a:pt x="64294" y="95250"/>
                  </a:lnTo>
                  <a:lnTo>
                    <a:pt x="83344" y="104775"/>
                  </a:lnTo>
                  <a:lnTo>
                    <a:pt x="97631" y="116682"/>
                  </a:lnTo>
                </a:path>
              </a:pathLst>
            </a:custGeom>
            <a:noFill/>
            <a:ln w="15875">
              <a:solidFill>
                <a:srgbClr val="8182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9" name="任意多边形: 形状 160">
              <a:extLst>
                <a:ext uri="{FF2B5EF4-FFF2-40B4-BE49-F238E27FC236}">
                  <a16:creationId xmlns:a16="http://schemas.microsoft.com/office/drawing/2014/main" id="{D9DF0BB5-A287-4D64-8989-99117C3492A3}"/>
                </a:ext>
              </a:extLst>
            </p:cNvPr>
            <p:cNvSpPr/>
            <p:nvPr/>
          </p:nvSpPr>
          <p:spPr>
            <a:xfrm rot="229761">
              <a:off x="5245769" y="4444285"/>
              <a:ext cx="47625" cy="82550"/>
            </a:xfrm>
            <a:custGeom>
              <a:avLst/>
              <a:gdLst>
                <a:gd name="connsiteX0" fmla="*/ 0 w 47625"/>
                <a:gd name="connsiteY0" fmla="*/ 0 h 82550"/>
                <a:gd name="connsiteX1" fmla="*/ 25400 w 47625"/>
                <a:gd name="connsiteY1" fmla="*/ 47625 h 82550"/>
                <a:gd name="connsiteX2" fmla="*/ 41275 w 47625"/>
                <a:gd name="connsiteY2" fmla="*/ 66675 h 82550"/>
                <a:gd name="connsiteX3" fmla="*/ 47625 w 47625"/>
                <a:gd name="connsiteY3" fmla="*/ 8255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2550">
                  <a:moveTo>
                    <a:pt x="0" y="0"/>
                  </a:moveTo>
                  <a:lnTo>
                    <a:pt x="25400" y="47625"/>
                  </a:lnTo>
                  <a:lnTo>
                    <a:pt x="41275" y="66675"/>
                  </a:lnTo>
                  <a:lnTo>
                    <a:pt x="47625" y="82550"/>
                  </a:lnTo>
                </a:path>
              </a:pathLst>
            </a:custGeom>
            <a:noFill/>
            <a:ln w="19050">
              <a:solidFill>
                <a:srgbClr val="8182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0" name="任意多边形: 形状 161">
              <a:extLst>
                <a:ext uri="{FF2B5EF4-FFF2-40B4-BE49-F238E27FC236}">
                  <a16:creationId xmlns:a16="http://schemas.microsoft.com/office/drawing/2014/main" id="{23D3BC56-37CA-4E8D-9313-B0451B8D507C}"/>
                </a:ext>
              </a:extLst>
            </p:cNvPr>
            <p:cNvSpPr/>
            <p:nvPr/>
          </p:nvSpPr>
          <p:spPr>
            <a:xfrm>
              <a:off x="5419600" y="4460160"/>
              <a:ext cx="14288" cy="59531"/>
            </a:xfrm>
            <a:custGeom>
              <a:avLst/>
              <a:gdLst>
                <a:gd name="connsiteX0" fmla="*/ 0 w 14288"/>
                <a:gd name="connsiteY0" fmla="*/ 0 h 59531"/>
                <a:gd name="connsiteX1" fmla="*/ 14288 w 14288"/>
                <a:gd name="connsiteY1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8" h="59531">
                  <a:moveTo>
                    <a:pt x="0" y="0"/>
                  </a:moveTo>
                  <a:lnTo>
                    <a:pt x="14288" y="59531"/>
                  </a:lnTo>
                </a:path>
              </a:pathLst>
            </a:custGeom>
            <a:noFill/>
            <a:ln w="15875">
              <a:solidFill>
                <a:srgbClr val="8182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1" name="椭圆 170">
              <a:extLst>
                <a:ext uri="{FF2B5EF4-FFF2-40B4-BE49-F238E27FC236}">
                  <a16:creationId xmlns:a16="http://schemas.microsoft.com/office/drawing/2014/main" id="{39B75C87-2856-4EDC-9062-D159C09B7566}"/>
                </a:ext>
              </a:extLst>
            </p:cNvPr>
            <p:cNvSpPr/>
            <p:nvPr/>
          </p:nvSpPr>
          <p:spPr>
            <a:xfrm>
              <a:off x="5031964" y="4669941"/>
              <a:ext cx="285217" cy="285217"/>
            </a:xfrm>
            <a:prstGeom prst="ellipse">
              <a:avLst/>
            </a:prstGeom>
            <a:gradFill>
              <a:gsLst>
                <a:gs pos="25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2" name="椭圆 171">
              <a:extLst>
                <a:ext uri="{FF2B5EF4-FFF2-40B4-BE49-F238E27FC236}">
                  <a16:creationId xmlns:a16="http://schemas.microsoft.com/office/drawing/2014/main" id="{4D1CC4B4-9A36-4E71-8DF9-0847D7222483}"/>
                </a:ext>
              </a:extLst>
            </p:cNvPr>
            <p:cNvSpPr/>
            <p:nvPr/>
          </p:nvSpPr>
          <p:spPr>
            <a:xfrm>
              <a:off x="7795323" y="1833298"/>
              <a:ext cx="285217" cy="285217"/>
            </a:xfrm>
            <a:prstGeom prst="ellipse">
              <a:avLst/>
            </a:prstGeom>
            <a:gradFill>
              <a:gsLst>
                <a:gs pos="25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3" name="椭圆 172">
              <a:extLst>
                <a:ext uri="{FF2B5EF4-FFF2-40B4-BE49-F238E27FC236}">
                  <a16:creationId xmlns:a16="http://schemas.microsoft.com/office/drawing/2014/main" id="{1A97E800-E975-4A0A-9CCE-C47E70F5625A}"/>
                </a:ext>
              </a:extLst>
            </p:cNvPr>
            <p:cNvSpPr/>
            <p:nvPr/>
          </p:nvSpPr>
          <p:spPr>
            <a:xfrm>
              <a:off x="7259824" y="3072964"/>
              <a:ext cx="285217" cy="285217"/>
            </a:xfrm>
            <a:prstGeom prst="ellipse">
              <a:avLst/>
            </a:prstGeom>
            <a:gradFill>
              <a:gsLst>
                <a:gs pos="2500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4" name="组合 6">
              <a:extLst>
                <a:ext uri="{FF2B5EF4-FFF2-40B4-BE49-F238E27FC236}">
                  <a16:creationId xmlns:a16="http://schemas.microsoft.com/office/drawing/2014/main" id="{DEDA7E0F-654F-4AE4-9CB6-1F9FFB46C877}"/>
                </a:ext>
              </a:extLst>
            </p:cNvPr>
            <p:cNvGrpSpPr/>
            <p:nvPr/>
          </p:nvGrpSpPr>
          <p:grpSpPr>
            <a:xfrm>
              <a:off x="1647201" y="2880473"/>
              <a:ext cx="2792956" cy="285217"/>
              <a:chOff x="1851644" y="2588373"/>
              <a:chExt cx="2792956" cy="285217"/>
            </a:xfrm>
          </p:grpSpPr>
          <p:sp>
            <p:nvSpPr>
              <p:cNvPr id="330" name="椭圆 2">
                <a:extLst>
                  <a:ext uri="{FF2B5EF4-FFF2-40B4-BE49-F238E27FC236}">
                    <a16:creationId xmlns:a16="http://schemas.microsoft.com/office/drawing/2014/main" id="{79D73AA0-0465-4C4D-B22C-A1AD0B0F5F60}"/>
                  </a:ext>
                </a:extLst>
              </p:cNvPr>
              <p:cNvSpPr/>
              <p:nvPr/>
            </p:nvSpPr>
            <p:spPr>
              <a:xfrm>
                <a:off x="4359383" y="2588373"/>
                <a:ext cx="285217" cy="285217"/>
              </a:xfrm>
              <a:prstGeom prst="ellipse">
                <a:avLst/>
              </a:prstGeom>
              <a:gradFill>
                <a:gsLst>
                  <a:gs pos="2500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12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31" name="直接连接符 5">
                <a:extLst>
                  <a:ext uri="{FF2B5EF4-FFF2-40B4-BE49-F238E27FC236}">
                    <a16:creationId xmlns:a16="http://schemas.microsoft.com/office/drawing/2014/main" id="{C97C07CE-3B43-4C5F-A6E8-BAA64A1B2A58}"/>
                  </a:ext>
                </a:extLst>
              </p:cNvPr>
              <p:cNvCxnSpPr/>
              <p:nvPr/>
            </p:nvCxnSpPr>
            <p:spPr>
              <a:xfrm>
                <a:off x="1851644" y="2730981"/>
                <a:ext cx="2510120" cy="0"/>
              </a:xfrm>
              <a:prstGeom prst="line">
                <a:avLst/>
              </a:prstGeom>
              <a:ln w="1905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5" name="直接连接符 173">
              <a:extLst>
                <a:ext uri="{FF2B5EF4-FFF2-40B4-BE49-F238E27FC236}">
                  <a16:creationId xmlns:a16="http://schemas.microsoft.com/office/drawing/2014/main" id="{35C26B90-818A-44EE-8FC5-50F4125BC89F}"/>
                </a:ext>
              </a:extLst>
            </p:cNvPr>
            <p:cNvCxnSpPr/>
            <p:nvPr/>
          </p:nvCxnSpPr>
          <p:spPr>
            <a:xfrm>
              <a:off x="2519541" y="4812549"/>
              <a:ext cx="2510120" cy="0"/>
            </a:xfrm>
            <a:prstGeom prst="line">
              <a:avLst/>
            </a:prstGeom>
            <a:ln w="19050">
              <a:gradFill>
                <a:gsLst>
                  <a:gs pos="100000">
                    <a:schemeClr val="accent1"/>
                  </a:gs>
                  <a:gs pos="0">
                    <a:schemeClr val="accent2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TextBox 8">
              <a:extLst>
                <a:ext uri="{FF2B5EF4-FFF2-40B4-BE49-F238E27FC236}">
                  <a16:creationId xmlns:a16="http://schemas.microsoft.com/office/drawing/2014/main" id="{8733AF8E-010E-49ED-B59D-84ED59C974B2}"/>
                </a:ext>
              </a:extLst>
            </p:cNvPr>
            <p:cNvSpPr txBox="1"/>
            <p:nvPr/>
          </p:nvSpPr>
          <p:spPr>
            <a:xfrm>
              <a:off x="2280499" y="4900239"/>
              <a:ext cx="2664549" cy="534712"/>
            </a:xfrm>
            <a:prstGeom prst="roundRect">
              <a:avLst>
                <a:gd name="adj" fmla="val 1103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lvl="0">
                <a:lnSpc>
                  <a:spcPct val="120000"/>
                </a:lnSpc>
                <a:defRPr sz="14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dirty="0">
                  <a:sym typeface="微软雅黑" panose="020B0503020204020204" pitchFamily="34" charset="-122"/>
                </a:rPr>
                <a:t>激活</a:t>
              </a:r>
              <a:r>
                <a:rPr lang="en-US" altLang="zh-CN" sz="1200" dirty="0">
                  <a:sym typeface="微软雅黑" panose="020B0503020204020204" pitchFamily="34" charset="-122"/>
                </a:rPr>
                <a:t>IL-5</a:t>
              </a:r>
              <a:r>
                <a:rPr lang="zh-CN" altLang="en-US" sz="1200" dirty="0">
                  <a:sym typeface="微软雅黑" panose="020B0503020204020204" pitchFamily="34" charset="-122"/>
                </a:rPr>
                <a:t>信号通路促进</a:t>
              </a:r>
              <a:r>
                <a:rPr lang="en-US" altLang="zh-CN" sz="1200" dirty="0">
                  <a:sym typeface="微软雅黑" panose="020B0503020204020204" pitchFamily="34" charset="-122"/>
                </a:rPr>
                <a:t>EOS</a:t>
              </a:r>
              <a:r>
                <a:rPr lang="zh-CN" altLang="en-US" sz="1200" dirty="0">
                  <a:sym typeface="微软雅黑" panose="020B0503020204020204" pitchFamily="34" charset="-122"/>
                </a:rPr>
                <a:t>增殖、分化、募集和活化</a:t>
              </a:r>
              <a:endParaRPr lang="en-US" sz="1200" dirty="0">
                <a:sym typeface="微软雅黑" panose="020B0503020204020204" pitchFamily="34" charset="-122"/>
              </a:endParaRPr>
            </a:p>
          </p:txBody>
        </p:sp>
        <p:cxnSp>
          <p:nvCxnSpPr>
            <p:cNvPr id="317" name="直接连接符 174">
              <a:extLst>
                <a:ext uri="{FF2B5EF4-FFF2-40B4-BE49-F238E27FC236}">
                  <a16:creationId xmlns:a16="http://schemas.microsoft.com/office/drawing/2014/main" id="{034D9311-669A-446E-AACF-4B8E27B25990}"/>
                </a:ext>
              </a:extLst>
            </p:cNvPr>
            <p:cNvCxnSpPr/>
            <p:nvPr/>
          </p:nvCxnSpPr>
          <p:spPr>
            <a:xfrm flipH="1">
              <a:off x="8080540" y="1975906"/>
              <a:ext cx="2510120" cy="0"/>
            </a:xfrm>
            <a:prstGeom prst="line">
              <a:avLst/>
            </a:prstGeom>
            <a:ln w="19050">
              <a:gradFill>
                <a:gsLst>
                  <a:gs pos="100000">
                    <a:schemeClr val="accent1"/>
                  </a:gs>
                  <a:gs pos="0">
                    <a:schemeClr val="accent2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175">
              <a:extLst>
                <a:ext uri="{FF2B5EF4-FFF2-40B4-BE49-F238E27FC236}">
                  <a16:creationId xmlns:a16="http://schemas.microsoft.com/office/drawing/2014/main" id="{D1F302B1-4A4A-4358-9432-280A5E40A427}"/>
                </a:ext>
              </a:extLst>
            </p:cNvPr>
            <p:cNvCxnSpPr/>
            <p:nvPr/>
          </p:nvCxnSpPr>
          <p:spPr>
            <a:xfrm flipH="1">
              <a:off x="7538691" y="3215572"/>
              <a:ext cx="2510120" cy="0"/>
            </a:xfrm>
            <a:prstGeom prst="line">
              <a:avLst/>
            </a:prstGeom>
            <a:ln w="19050">
              <a:gradFill>
                <a:gsLst>
                  <a:gs pos="100000">
                    <a:schemeClr val="accent1"/>
                  </a:gs>
                  <a:gs pos="0">
                    <a:schemeClr val="accent2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extBox 13">
              <a:extLst>
                <a:ext uri="{FF2B5EF4-FFF2-40B4-BE49-F238E27FC236}">
                  <a16:creationId xmlns:a16="http://schemas.microsoft.com/office/drawing/2014/main" id="{F7D6DF4C-2A00-4554-8774-FCC9F57D2835}"/>
                </a:ext>
              </a:extLst>
            </p:cNvPr>
            <p:cNvSpPr txBox="1"/>
            <p:nvPr/>
          </p:nvSpPr>
          <p:spPr>
            <a:xfrm>
              <a:off x="7586745" y="3314048"/>
              <a:ext cx="2462066" cy="529870"/>
            </a:xfrm>
            <a:prstGeom prst="roundRect">
              <a:avLst>
                <a:gd name="adj" fmla="val 10181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dirty="0">
                  <a:sym typeface="微软雅黑" panose="020B0503020204020204" pitchFamily="34" charset="-122"/>
                </a:rPr>
                <a:t>通过抗</a:t>
              </a:r>
              <a:r>
                <a:rPr lang="en-US" altLang="zh-CN" sz="1200" dirty="0">
                  <a:sym typeface="微软雅黑" panose="020B0503020204020204" pitchFamily="34" charset="-122"/>
                </a:rPr>
                <a:t>IL-5</a:t>
              </a:r>
              <a:r>
                <a:rPr lang="zh-CN" altLang="en-US" sz="1200" dirty="0">
                  <a:sym typeface="微软雅黑" panose="020B0503020204020204" pitchFamily="34" charset="-122"/>
                </a:rPr>
                <a:t>有效减少</a:t>
              </a:r>
              <a:r>
                <a:rPr lang="en-US" altLang="zh-CN" sz="1200" dirty="0">
                  <a:sym typeface="微软雅黑" panose="020B0503020204020204" pitchFamily="34" charset="-122"/>
                </a:rPr>
                <a:t>EOS</a:t>
              </a:r>
              <a:r>
                <a:rPr lang="zh-CN" altLang="en-US" sz="1200" dirty="0">
                  <a:sym typeface="微软雅黑" panose="020B0503020204020204" pitchFamily="34" charset="-122"/>
                </a:rPr>
                <a:t>的生成和存活</a:t>
              </a:r>
              <a:endParaRPr lang="en-US" sz="1200" dirty="0">
                <a:sym typeface="微软雅黑" panose="020B0503020204020204" pitchFamily="34" charset="-122"/>
              </a:endParaRPr>
            </a:p>
          </p:txBody>
        </p:sp>
        <p:sp>
          <p:nvSpPr>
            <p:cNvPr id="320" name="矩形: 圆角 180">
              <a:extLst>
                <a:ext uri="{FF2B5EF4-FFF2-40B4-BE49-F238E27FC236}">
                  <a16:creationId xmlns:a16="http://schemas.microsoft.com/office/drawing/2014/main" id="{DB4B6016-2993-4A53-B816-C198E4BCBC30}"/>
                </a:ext>
              </a:extLst>
            </p:cNvPr>
            <p:cNvSpPr/>
            <p:nvPr/>
          </p:nvSpPr>
          <p:spPr>
            <a:xfrm rot="21396530">
              <a:off x="4005241" y="2231908"/>
              <a:ext cx="653605" cy="20787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gradFill>
                    <a:gsLst>
                      <a:gs pos="2500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IL-5</a:t>
              </a:r>
            </a:p>
          </p:txBody>
        </p:sp>
        <p:sp>
          <p:nvSpPr>
            <p:cNvPr id="321" name="矩形: 圆角 182">
              <a:extLst>
                <a:ext uri="{FF2B5EF4-FFF2-40B4-BE49-F238E27FC236}">
                  <a16:creationId xmlns:a16="http://schemas.microsoft.com/office/drawing/2014/main" id="{2167B8A1-F5FA-44E0-A33C-4992AA1C2D85}"/>
                </a:ext>
              </a:extLst>
            </p:cNvPr>
            <p:cNvSpPr/>
            <p:nvPr/>
          </p:nvSpPr>
          <p:spPr>
            <a:xfrm rot="1344129">
              <a:off x="6934400" y="2589575"/>
              <a:ext cx="623564" cy="23385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>
                  <a:gradFill>
                    <a:gsLst>
                      <a:gs pos="2500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IL-5</a:t>
              </a:r>
            </a:p>
          </p:txBody>
        </p:sp>
        <p:grpSp>
          <p:nvGrpSpPr>
            <p:cNvPr id="322" name="组合 10">
              <a:extLst>
                <a:ext uri="{FF2B5EF4-FFF2-40B4-BE49-F238E27FC236}">
                  <a16:creationId xmlns:a16="http://schemas.microsoft.com/office/drawing/2014/main" id="{4AE00B7A-D566-4170-8D88-8F21CF745E99}"/>
                </a:ext>
              </a:extLst>
            </p:cNvPr>
            <p:cNvGrpSpPr/>
            <p:nvPr/>
          </p:nvGrpSpPr>
          <p:grpSpPr>
            <a:xfrm>
              <a:off x="4768071" y="3199908"/>
              <a:ext cx="672722" cy="416023"/>
              <a:chOff x="4972514" y="2907808"/>
              <a:chExt cx="672722" cy="416023"/>
            </a:xfrm>
          </p:grpSpPr>
          <p:sp>
            <p:nvSpPr>
              <p:cNvPr id="328" name="矩形: 圆角 9">
                <a:extLst>
                  <a:ext uri="{FF2B5EF4-FFF2-40B4-BE49-F238E27FC236}">
                    <a16:creationId xmlns:a16="http://schemas.microsoft.com/office/drawing/2014/main" id="{9A1D7FBB-8BA8-47CD-BBC7-20BF0AF2235F}"/>
                  </a:ext>
                </a:extLst>
              </p:cNvPr>
              <p:cNvSpPr/>
              <p:nvPr/>
            </p:nvSpPr>
            <p:spPr>
              <a:xfrm rot="18812737">
                <a:off x="5277413" y="2767003"/>
                <a:ext cx="227018" cy="50862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altLang="zh-CN" sz="1050" b="1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β</a:t>
                </a:r>
              </a:p>
            </p:txBody>
          </p:sp>
          <p:sp>
            <p:nvSpPr>
              <p:cNvPr id="329" name="矩形: 圆角 183">
                <a:extLst>
                  <a:ext uri="{FF2B5EF4-FFF2-40B4-BE49-F238E27FC236}">
                    <a16:creationId xmlns:a16="http://schemas.microsoft.com/office/drawing/2014/main" id="{E174BB81-B7A3-432F-BD41-BE065A8FF5C1}"/>
                  </a:ext>
                </a:extLst>
              </p:cNvPr>
              <p:cNvSpPr/>
              <p:nvPr/>
            </p:nvSpPr>
            <p:spPr>
              <a:xfrm rot="18812737">
                <a:off x="5113319" y="2956008"/>
                <a:ext cx="227018" cy="50862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altLang="zh-CN" sz="1050" b="1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α</a:t>
                </a:r>
              </a:p>
            </p:txBody>
          </p:sp>
        </p:grpSp>
        <p:sp>
          <p:nvSpPr>
            <p:cNvPr id="323" name="矩形: 圆角 184">
              <a:extLst>
                <a:ext uri="{FF2B5EF4-FFF2-40B4-BE49-F238E27FC236}">
                  <a16:creationId xmlns:a16="http://schemas.microsoft.com/office/drawing/2014/main" id="{9CA27355-D673-4D9F-B375-24AF3717EA81}"/>
                </a:ext>
              </a:extLst>
            </p:cNvPr>
            <p:cNvSpPr/>
            <p:nvPr/>
          </p:nvSpPr>
          <p:spPr>
            <a:xfrm rot="17023408">
              <a:off x="4492033" y="2970993"/>
              <a:ext cx="699529" cy="2221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gradFill>
                    <a:gsLst>
                      <a:gs pos="25000">
                        <a:schemeClr val="accent1"/>
                      </a:gs>
                      <a:gs pos="100000">
                        <a:schemeClr val="accent2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IL-5</a:t>
              </a:r>
            </a:p>
          </p:txBody>
        </p:sp>
        <p:grpSp>
          <p:nvGrpSpPr>
            <p:cNvPr id="324" name="组合 185">
              <a:extLst>
                <a:ext uri="{FF2B5EF4-FFF2-40B4-BE49-F238E27FC236}">
                  <a16:creationId xmlns:a16="http://schemas.microsoft.com/office/drawing/2014/main" id="{0221BC19-4BE7-42A6-9074-AA6873C8BCD4}"/>
                </a:ext>
              </a:extLst>
            </p:cNvPr>
            <p:cNvGrpSpPr/>
            <p:nvPr/>
          </p:nvGrpSpPr>
          <p:grpSpPr>
            <a:xfrm rot="4612362">
              <a:off x="6604014" y="3291105"/>
              <a:ext cx="672722" cy="416023"/>
              <a:chOff x="4972514" y="2907808"/>
              <a:chExt cx="672722" cy="416023"/>
            </a:xfrm>
          </p:grpSpPr>
          <p:sp>
            <p:nvSpPr>
              <p:cNvPr id="326" name="矩形: 圆角 186">
                <a:extLst>
                  <a:ext uri="{FF2B5EF4-FFF2-40B4-BE49-F238E27FC236}">
                    <a16:creationId xmlns:a16="http://schemas.microsoft.com/office/drawing/2014/main" id="{B64568D1-A723-4EA6-9EAE-663E2ED8BA54}"/>
                  </a:ext>
                </a:extLst>
              </p:cNvPr>
              <p:cNvSpPr/>
              <p:nvPr/>
            </p:nvSpPr>
            <p:spPr>
              <a:xfrm rot="18812737">
                <a:off x="5277413" y="2767003"/>
                <a:ext cx="227018" cy="50862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altLang="zh-CN" sz="1050" b="1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β</a:t>
                </a:r>
              </a:p>
            </p:txBody>
          </p:sp>
          <p:sp>
            <p:nvSpPr>
              <p:cNvPr id="327" name="矩形: 圆角 187">
                <a:extLst>
                  <a:ext uri="{FF2B5EF4-FFF2-40B4-BE49-F238E27FC236}">
                    <a16:creationId xmlns:a16="http://schemas.microsoft.com/office/drawing/2014/main" id="{59EFD1A8-4AA4-4E5E-B5A6-A913FCE7B24B}"/>
                  </a:ext>
                </a:extLst>
              </p:cNvPr>
              <p:cNvSpPr/>
              <p:nvPr/>
            </p:nvSpPr>
            <p:spPr>
              <a:xfrm rot="18812737">
                <a:off x="5113319" y="2956008"/>
                <a:ext cx="227018" cy="50862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altLang="zh-CN" sz="1050" b="1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α</a:t>
                </a:r>
              </a:p>
            </p:txBody>
          </p:sp>
        </p:grpSp>
        <p:sp>
          <p:nvSpPr>
            <p:cNvPr id="325" name="文本框 11">
              <a:extLst>
                <a:ext uri="{FF2B5EF4-FFF2-40B4-BE49-F238E27FC236}">
                  <a16:creationId xmlns:a16="http://schemas.microsoft.com/office/drawing/2014/main" id="{BCA643E9-5DFB-41A4-8B8C-0D91167B4482}"/>
                </a:ext>
              </a:extLst>
            </p:cNvPr>
            <p:cNvSpPr txBox="1"/>
            <p:nvPr/>
          </p:nvSpPr>
          <p:spPr>
            <a:xfrm>
              <a:off x="4399306" y="3603718"/>
              <a:ext cx="502084" cy="1906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05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IL-5R</a:t>
              </a:r>
              <a:endParaRPr lang="zh-CN" altLang="en-US" sz="105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2" name="组合 14">
            <a:extLst>
              <a:ext uri="{FF2B5EF4-FFF2-40B4-BE49-F238E27FC236}">
                <a16:creationId xmlns:a16="http://schemas.microsoft.com/office/drawing/2014/main" id="{5B29B7BD-115F-47F5-B2DD-0250F5F7B486}"/>
              </a:ext>
            </a:extLst>
          </p:cNvPr>
          <p:cNvGrpSpPr/>
          <p:nvPr/>
        </p:nvGrpSpPr>
        <p:grpSpPr>
          <a:xfrm>
            <a:off x="581525" y="5475738"/>
            <a:ext cx="3370588" cy="151032"/>
            <a:chOff x="745548" y="5755775"/>
            <a:chExt cx="5274519" cy="196547"/>
          </a:xfrm>
        </p:grpSpPr>
        <p:sp>
          <p:nvSpPr>
            <p:cNvPr id="186" name="TextBox 9">
              <a:extLst>
                <a:ext uri="{FF2B5EF4-FFF2-40B4-BE49-F238E27FC236}">
                  <a16:creationId xmlns:a16="http://schemas.microsoft.com/office/drawing/2014/main" id="{93ACB9BC-DAAC-465D-AA81-C039DD5D8D21}"/>
                </a:ext>
              </a:extLst>
            </p:cNvPr>
            <p:cNvSpPr txBox="1"/>
            <p:nvPr/>
          </p:nvSpPr>
          <p:spPr>
            <a:xfrm>
              <a:off x="745548" y="5755775"/>
              <a:ext cx="1055571" cy="1965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144145" marR="0" lvl="0" indent="-144145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EOS</a:t>
              </a:r>
              <a:r>
                <a:rPr kumimoji="0" lang="zh-CN" altLang="en-US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增殖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3" name="TextBox 9">
              <a:extLst>
                <a:ext uri="{FF2B5EF4-FFF2-40B4-BE49-F238E27FC236}">
                  <a16:creationId xmlns:a16="http://schemas.microsoft.com/office/drawing/2014/main" id="{F0B8EA4C-8F4E-4448-BC74-9447CB742945}"/>
                </a:ext>
              </a:extLst>
            </p:cNvPr>
            <p:cNvSpPr txBox="1"/>
            <p:nvPr/>
          </p:nvSpPr>
          <p:spPr>
            <a:xfrm>
              <a:off x="2093596" y="5755775"/>
              <a:ext cx="2962019" cy="1965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144145" marR="0" lvl="0" indent="-144145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EOS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成熟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（由</a:t>
              </a:r>
              <a:r>
                <a:rPr lang="en-US" altLang="zh-CN" sz="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EOS</a:t>
              </a:r>
              <a:r>
                <a:rPr lang="zh-CN" altLang="en-US" sz="8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前体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向</a:t>
              </a: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EOS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转化）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6" name="TextBox 9">
              <a:extLst>
                <a:ext uri="{FF2B5EF4-FFF2-40B4-BE49-F238E27FC236}">
                  <a16:creationId xmlns:a16="http://schemas.microsoft.com/office/drawing/2014/main" id="{A17C0EBB-8B9E-45A7-A8AB-D9EDF8437656}"/>
                </a:ext>
              </a:extLst>
            </p:cNvPr>
            <p:cNvSpPr txBox="1"/>
            <p:nvPr/>
          </p:nvSpPr>
          <p:spPr>
            <a:xfrm>
              <a:off x="4964496" y="5755775"/>
              <a:ext cx="1055571" cy="19654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144145" marR="0" lvl="0" indent="-144145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en-US" altLang="zh-CN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EOS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存活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51" name="TextBox 47">
            <a:extLst>
              <a:ext uri="{FF2B5EF4-FFF2-40B4-BE49-F238E27FC236}">
                <a16:creationId xmlns:a16="http://schemas.microsoft.com/office/drawing/2014/main" id="{D870B4C1-225B-4F1F-9EFD-77A4B4F834A6}"/>
              </a:ext>
            </a:extLst>
          </p:cNvPr>
          <p:cNvSpPr txBox="1"/>
          <p:nvPr/>
        </p:nvSpPr>
        <p:spPr>
          <a:xfrm>
            <a:off x="8586347" y="1438969"/>
            <a:ext cx="2425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rgbClr val="544F40"/>
                </a:solidFill>
                <a:latin typeface="Arial"/>
                <a:ea typeface="微软雅黑"/>
              </a:rPr>
              <a:t>1</a:t>
            </a:r>
            <a:r>
              <a:rPr lang="zh-CN" altLang="en-US" b="1" dirty="0">
                <a:solidFill>
                  <a:srgbClr val="544F40"/>
                </a:solidFill>
                <a:latin typeface="Arial"/>
                <a:ea typeface="微软雅黑"/>
              </a:rPr>
              <a:t>月</a:t>
            </a:r>
            <a:r>
              <a:rPr lang="en-US" altLang="zh-CN" sz="4000" b="1" dirty="0">
                <a:gradFill>
                  <a:gsLst>
                    <a:gs pos="25000">
                      <a:srgbClr val="E4401D"/>
                    </a:gs>
                    <a:gs pos="100000">
                      <a:srgbClr val="F9C235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544F40"/>
                </a:solidFill>
                <a:latin typeface="Arial"/>
                <a:ea typeface="微软雅黑"/>
              </a:rPr>
              <a:t>次，每次</a:t>
            </a:r>
            <a:r>
              <a:rPr lang="en-US" altLang="zh-CN" b="1" dirty="0">
                <a:solidFill>
                  <a:srgbClr val="544F40"/>
                </a:solidFill>
                <a:latin typeface="Arial"/>
                <a:ea typeface="微软雅黑"/>
              </a:rPr>
              <a:t>3</a:t>
            </a:r>
            <a:r>
              <a:rPr lang="zh-CN" altLang="en-US" b="1" dirty="0">
                <a:solidFill>
                  <a:srgbClr val="544F40"/>
                </a:solidFill>
                <a:latin typeface="Arial"/>
                <a:ea typeface="微软雅黑"/>
              </a:rPr>
              <a:t>针</a:t>
            </a:r>
            <a:endParaRPr lang="en-US" b="1" dirty="0">
              <a:solidFill>
                <a:srgbClr val="544F40"/>
              </a:solidFill>
              <a:latin typeface="Arial"/>
              <a:ea typeface="微软雅黑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D3554-C170-4848-BE4B-1047629288BB}"/>
              </a:ext>
            </a:extLst>
          </p:cNvPr>
          <p:cNvSpPr/>
          <p:nvPr/>
        </p:nvSpPr>
        <p:spPr>
          <a:xfrm>
            <a:off x="3723342" y="1076977"/>
            <a:ext cx="184731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800" b="1" dirty="0">
              <a:ln w="0"/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20F0C4FA-2B7B-4CE7-829D-A94E9EEBD3DA}"/>
              </a:ext>
            </a:extLst>
          </p:cNvPr>
          <p:cNvSpPr txBox="1"/>
          <p:nvPr/>
        </p:nvSpPr>
        <p:spPr>
          <a:xfrm>
            <a:off x="8232850" y="2214068"/>
            <a:ext cx="32098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544F40"/>
                </a:solidFill>
                <a:latin typeface="Arial"/>
                <a:ea typeface="微软雅黑"/>
                <a:sym typeface="Arial" panose="020B0604020202020204" pitchFamily="34" charset="0"/>
              </a:rPr>
              <a:t>使用</a:t>
            </a:r>
            <a:r>
              <a:rPr lang="zh-CN" altLang="en-US" sz="2000" b="1" dirty="0">
                <a:gradFill>
                  <a:gsLst>
                    <a:gs pos="25000">
                      <a:srgbClr val="E4401D"/>
                    </a:gs>
                    <a:gs pos="100000">
                      <a:srgbClr val="F9C235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便捷</a:t>
            </a:r>
            <a:r>
              <a:rPr lang="zh-CN" altLang="en-US" sz="1400" b="1" dirty="0">
                <a:solidFill>
                  <a:srgbClr val="544F40"/>
                </a:solidFill>
                <a:latin typeface="Arial"/>
                <a:ea typeface="微软雅黑"/>
                <a:sym typeface="Arial" panose="020B0604020202020204" pitchFamily="34" charset="0"/>
              </a:rPr>
              <a:t>，提高患者</a:t>
            </a:r>
            <a:r>
              <a:rPr lang="zh-CN" altLang="en-US" sz="2000" b="1" dirty="0">
                <a:gradFill>
                  <a:gsLst>
                    <a:gs pos="25000">
                      <a:srgbClr val="E4401D"/>
                    </a:gs>
                    <a:gs pos="100000">
                      <a:srgbClr val="F9C235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依从性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65AA713E-24B2-495F-80C0-7C4DF4DDB7EE}"/>
              </a:ext>
            </a:extLst>
          </p:cNvPr>
          <p:cNvSpPr txBox="1"/>
          <p:nvPr/>
        </p:nvSpPr>
        <p:spPr>
          <a:xfrm>
            <a:off x="8254160" y="2596777"/>
            <a:ext cx="3209887" cy="43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544F40"/>
              </a:buClr>
            </a:pPr>
            <a:r>
              <a:rPr lang="zh-CN" altLang="en-US" sz="1400" b="1" dirty="0">
                <a:solidFill>
                  <a:srgbClr val="544F40"/>
                </a:solidFill>
                <a:latin typeface="Arial"/>
                <a:ea typeface="微软雅黑"/>
                <a:sym typeface="Arial" panose="020B0604020202020204" pitchFamily="34" charset="0"/>
              </a:rPr>
              <a:t>患者可在指导下可</a:t>
            </a:r>
            <a:r>
              <a:rPr lang="zh-CN" altLang="en-US" sz="2000" b="1" dirty="0">
                <a:gradFill>
                  <a:gsLst>
                    <a:gs pos="25000">
                      <a:srgbClr val="E4401D"/>
                    </a:gs>
                    <a:gs pos="100000">
                      <a:srgbClr val="F9C235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自行注射</a:t>
            </a:r>
            <a:endParaRPr lang="en-US" sz="2400" b="1" dirty="0">
              <a:gradFill>
                <a:gsLst>
                  <a:gs pos="25000">
                    <a:srgbClr val="E4401D"/>
                  </a:gs>
                  <a:gs pos="100000">
                    <a:srgbClr val="F9C235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82BA75-5CD4-44E7-BE83-047CE7824A9C}"/>
              </a:ext>
            </a:extLst>
          </p:cNvPr>
          <p:cNvGrpSpPr/>
          <p:nvPr/>
        </p:nvGrpSpPr>
        <p:grpSpPr>
          <a:xfrm>
            <a:off x="7715101" y="3111346"/>
            <a:ext cx="3607666" cy="1132168"/>
            <a:chOff x="7913774" y="4889833"/>
            <a:chExt cx="3894668" cy="1130273"/>
          </a:xfrm>
        </p:grpSpPr>
        <p:grpSp>
          <p:nvGrpSpPr>
            <p:cNvPr id="338" name="组合 75">
              <a:extLst>
                <a:ext uri="{FF2B5EF4-FFF2-40B4-BE49-F238E27FC236}">
                  <a16:creationId xmlns:a16="http://schemas.microsoft.com/office/drawing/2014/main" id="{6AE12009-C469-45C1-94FA-C5F0D1A882FD}"/>
                </a:ext>
              </a:extLst>
            </p:cNvPr>
            <p:cNvGrpSpPr/>
            <p:nvPr/>
          </p:nvGrpSpPr>
          <p:grpSpPr>
            <a:xfrm>
              <a:off x="10638216" y="4889833"/>
              <a:ext cx="1170226" cy="1130273"/>
              <a:chOff x="5898515" y="3666836"/>
              <a:chExt cx="1140231" cy="1263699"/>
            </a:xfrm>
          </p:grpSpPr>
          <p:pic>
            <p:nvPicPr>
              <p:cNvPr id="341" name="Picture 48">
                <a:extLst>
                  <a:ext uri="{FF2B5EF4-FFF2-40B4-BE49-F238E27FC236}">
                    <a16:creationId xmlns:a16="http://schemas.microsoft.com/office/drawing/2014/main" id="{A35D7CFC-5E14-4AB0-B6AB-FC623463AC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3F3F3"/>
                  </a:clrFrom>
                  <a:clrTo>
                    <a:srgbClr val="F3F3F3">
                      <a:alpha val="0"/>
                    </a:srgbClr>
                  </a:clrTo>
                </a:clrChange>
              </a:blip>
              <a:srcRect l="33891" r="34645"/>
              <a:stretch/>
            </p:blipFill>
            <p:spPr>
              <a:xfrm>
                <a:off x="5898515" y="3666836"/>
                <a:ext cx="786384" cy="1263699"/>
              </a:xfrm>
              <a:prstGeom prst="rect">
                <a:avLst/>
              </a:prstGeom>
            </p:spPr>
          </p:pic>
          <p:sp>
            <p:nvSpPr>
              <p:cNvPr id="342" name="TextBox 57">
                <a:extLst>
                  <a:ext uri="{FF2B5EF4-FFF2-40B4-BE49-F238E27FC236}">
                    <a16:creationId xmlns:a16="http://schemas.microsoft.com/office/drawing/2014/main" id="{5165DB46-540F-4455-BF66-D7E2B12DFE99}"/>
                  </a:ext>
                </a:extLst>
              </p:cNvPr>
              <p:cNvSpPr txBox="1"/>
              <p:nvPr/>
            </p:nvSpPr>
            <p:spPr>
              <a:xfrm>
                <a:off x="6600605" y="3815591"/>
                <a:ext cx="322527" cy="1548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上臂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3" name="TextBox 58">
                <a:extLst>
                  <a:ext uri="{FF2B5EF4-FFF2-40B4-BE49-F238E27FC236}">
                    <a16:creationId xmlns:a16="http://schemas.microsoft.com/office/drawing/2014/main" id="{B6275A49-155B-4E32-A5F8-3C8F088C2E32}"/>
                  </a:ext>
                </a:extLst>
              </p:cNvPr>
              <p:cNvSpPr txBox="1"/>
              <p:nvPr/>
            </p:nvSpPr>
            <p:spPr>
              <a:xfrm>
                <a:off x="6634806" y="4607457"/>
                <a:ext cx="322527" cy="1717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大腿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4" name="TextBox 59">
                <a:extLst>
                  <a:ext uri="{FF2B5EF4-FFF2-40B4-BE49-F238E27FC236}">
                    <a16:creationId xmlns:a16="http://schemas.microsoft.com/office/drawing/2014/main" id="{12607509-8501-4FB4-82E8-FB07EF6DE439}"/>
                  </a:ext>
                </a:extLst>
              </p:cNvPr>
              <p:cNvSpPr txBox="1"/>
              <p:nvPr/>
            </p:nvSpPr>
            <p:spPr>
              <a:xfrm>
                <a:off x="6553395" y="4215037"/>
                <a:ext cx="485351" cy="1548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腹部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pic>
          <p:nvPicPr>
            <p:cNvPr id="365" name="Picture 32">
              <a:extLst>
                <a:ext uri="{FF2B5EF4-FFF2-40B4-BE49-F238E27FC236}">
                  <a16:creationId xmlns:a16="http://schemas.microsoft.com/office/drawing/2014/main" id="{3F0868E9-1221-4EE6-9A85-1BE08CAC6F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51688" t="35915"/>
            <a:stretch/>
          </p:blipFill>
          <p:spPr>
            <a:xfrm>
              <a:off x="7913774" y="5091651"/>
              <a:ext cx="1152706" cy="818739"/>
            </a:xfrm>
            <a:prstGeom prst="rect">
              <a:avLst/>
            </a:prstGeom>
          </p:spPr>
        </p:pic>
        <p:pic>
          <p:nvPicPr>
            <p:cNvPr id="366" name="Picture 32">
              <a:extLst>
                <a:ext uri="{FF2B5EF4-FFF2-40B4-BE49-F238E27FC236}">
                  <a16:creationId xmlns:a16="http://schemas.microsoft.com/office/drawing/2014/main" id="{45891F03-E585-4D20-9BD8-9647C9F4F2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51688" t="35915"/>
            <a:stretch/>
          </p:blipFill>
          <p:spPr>
            <a:xfrm>
              <a:off x="8625826" y="5091651"/>
              <a:ext cx="1152706" cy="818739"/>
            </a:xfrm>
            <a:prstGeom prst="rect">
              <a:avLst/>
            </a:prstGeom>
          </p:spPr>
        </p:pic>
        <p:pic>
          <p:nvPicPr>
            <p:cNvPr id="367" name="Picture 32">
              <a:extLst>
                <a:ext uri="{FF2B5EF4-FFF2-40B4-BE49-F238E27FC236}">
                  <a16:creationId xmlns:a16="http://schemas.microsoft.com/office/drawing/2014/main" id="{12363E5B-AF53-41F4-8147-A9FBE5B34B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51688" t="35915"/>
            <a:stretch/>
          </p:blipFill>
          <p:spPr>
            <a:xfrm>
              <a:off x="9405387" y="5091651"/>
              <a:ext cx="1152706" cy="818739"/>
            </a:xfrm>
            <a:prstGeom prst="rect">
              <a:avLst/>
            </a:prstGeom>
          </p:spPr>
        </p:pic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C451344-E164-49EA-8E71-2F8DE8978284}"/>
              </a:ext>
            </a:extLst>
          </p:cNvPr>
          <p:cNvCxnSpPr/>
          <p:nvPr/>
        </p:nvCxnSpPr>
        <p:spPr>
          <a:xfrm>
            <a:off x="760691" y="992105"/>
            <a:ext cx="105013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3AE5D08-20A5-48DC-AA58-7FAAD5F93AF9}"/>
              </a:ext>
            </a:extLst>
          </p:cNvPr>
          <p:cNvGrpSpPr/>
          <p:nvPr/>
        </p:nvGrpSpPr>
        <p:grpSpPr>
          <a:xfrm>
            <a:off x="510371" y="1083717"/>
            <a:ext cx="7143356" cy="549513"/>
            <a:chOff x="136407" y="1379106"/>
            <a:chExt cx="8555963" cy="414862"/>
          </a:xfrm>
        </p:grpSpPr>
        <p:sp>
          <p:nvSpPr>
            <p:cNvPr id="89" name="文本框 151">
              <a:extLst>
                <a:ext uri="{FF2B5EF4-FFF2-40B4-BE49-F238E27FC236}">
                  <a16:creationId xmlns:a16="http://schemas.microsoft.com/office/drawing/2014/main" id="{5C797E17-46BF-42B8-B806-7023565492C1}"/>
                </a:ext>
              </a:extLst>
            </p:cNvPr>
            <p:cNvSpPr txBox="1"/>
            <p:nvPr/>
          </p:nvSpPr>
          <p:spPr>
            <a:xfrm>
              <a:off x="136407" y="1393275"/>
              <a:ext cx="8555963" cy="3166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机制创新</a:t>
              </a:r>
              <a:r>
                <a:rPr lang="en-US" altLang="zh-CN" sz="2000" baseline="30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1-2</a:t>
              </a:r>
              <a:endParaRPr lang="zh-CN" altLang="en-US" sz="2000" baseline="30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43D660B-CE18-4970-BAB5-6F99CC9280A1}"/>
                </a:ext>
              </a:extLst>
            </p:cNvPr>
            <p:cNvGrpSpPr/>
            <p:nvPr/>
          </p:nvGrpSpPr>
          <p:grpSpPr>
            <a:xfrm>
              <a:off x="184944" y="1404910"/>
              <a:ext cx="670998" cy="389058"/>
              <a:chOff x="5856353" y="1145675"/>
              <a:chExt cx="716201" cy="508157"/>
            </a:xfrm>
          </p:grpSpPr>
          <p:sp>
            <p:nvSpPr>
              <p:cNvPr id="96" name="平行四边形 62">
                <a:extLst>
                  <a:ext uri="{FF2B5EF4-FFF2-40B4-BE49-F238E27FC236}">
                    <a16:creationId xmlns:a16="http://schemas.microsoft.com/office/drawing/2014/main" id="{DAFA9931-AD4F-4F55-AB5C-89723F4E5EB8}"/>
                  </a:ext>
                </a:extLst>
              </p:cNvPr>
              <p:cNvSpPr/>
              <p:nvPr/>
            </p:nvSpPr>
            <p:spPr>
              <a:xfrm>
                <a:off x="5856353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7" name="平行四边形 63">
                <a:extLst>
                  <a:ext uri="{FF2B5EF4-FFF2-40B4-BE49-F238E27FC236}">
                    <a16:creationId xmlns:a16="http://schemas.microsoft.com/office/drawing/2014/main" id="{4E3658C0-F11F-4DF6-8156-F408E9058CEC}"/>
                  </a:ext>
                </a:extLst>
              </p:cNvPr>
              <p:cNvSpPr/>
              <p:nvPr/>
            </p:nvSpPr>
            <p:spPr>
              <a:xfrm flipH="1" flipV="1">
                <a:off x="6101592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293210F-4804-4D1E-A40D-BDEEF13477CA}"/>
                </a:ext>
              </a:extLst>
            </p:cNvPr>
            <p:cNvGrpSpPr/>
            <p:nvPr/>
          </p:nvGrpSpPr>
          <p:grpSpPr>
            <a:xfrm>
              <a:off x="8090458" y="1379106"/>
              <a:ext cx="479572" cy="389058"/>
              <a:chOff x="5856353" y="1145675"/>
              <a:chExt cx="716201" cy="508157"/>
            </a:xfrm>
          </p:grpSpPr>
          <p:sp>
            <p:nvSpPr>
              <p:cNvPr id="94" name="平行四边形 62">
                <a:extLst>
                  <a:ext uri="{FF2B5EF4-FFF2-40B4-BE49-F238E27FC236}">
                    <a16:creationId xmlns:a16="http://schemas.microsoft.com/office/drawing/2014/main" id="{D5960FC3-AFBB-47F9-B961-9027D3924908}"/>
                  </a:ext>
                </a:extLst>
              </p:cNvPr>
              <p:cNvSpPr/>
              <p:nvPr/>
            </p:nvSpPr>
            <p:spPr>
              <a:xfrm>
                <a:off x="5856353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平行四边形 63">
                <a:extLst>
                  <a:ext uri="{FF2B5EF4-FFF2-40B4-BE49-F238E27FC236}">
                    <a16:creationId xmlns:a16="http://schemas.microsoft.com/office/drawing/2014/main" id="{1034EEB3-DA91-4C69-ACFA-80B0471B3186}"/>
                  </a:ext>
                </a:extLst>
              </p:cNvPr>
              <p:cNvSpPr/>
              <p:nvPr/>
            </p:nvSpPr>
            <p:spPr>
              <a:xfrm flipH="1" flipV="1">
                <a:off x="6101592" y="1145675"/>
                <a:ext cx="470962" cy="508157"/>
              </a:xfrm>
              <a:prstGeom prst="parallelogram">
                <a:avLst/>
              </a:prstGeom>
              <a:gradFill flip="none" rotWithShape="1">
                <a:gsLst>
                  <a:gs pos="8000">
                    <a:schemeClr val="bg1">
                      <a:alpha val="3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C5641CE-2A49-4964-A8AE-F40E7456A3B2}"/>
              </a:ext>
            </a:extLst>
          </p:cNvPr>
          <p:cNvGrpSpPr/>
          <p:nvPr/>
        </p:nvGrpSpPr>
        <p:grpSpPr>
          <a:xfrm>
            <a:off x="4003785" y="55252"/>
            <a:ext cx="3715859" cy="400110"/>
            <a:chOff x="-533311" y="97517"/>
            <a:chExt cx="3715859" cy="400110"/>
          </a:xfrm>
        </p:grpSpPr>
        <p:sp>
          <p:nvSpPr>
            <p:cNvPr id="101" name="文本框 13">
              <a:extLst>
                <a:ext uri="{FF2B5EF4-FFF2-40B4-BE49-F238E27FC236}">
                  <a16:creationId xmlns:a16="http://schemas.microsoft.com/office/drawing/2014/main" id="{6577E6B0-DAE4-4997-AD4F-27A1880050AB}"/>
                </a:ext>
              </a:extLst>
            </p:cNvPr>
            <p:cNvSpPr txBox="1"/>
            <p:nvPr/>
          </p:nvSpPr>
          <p:spPr>
            <a:xfrm>
              <a:off x="581699" y="97517"/>
              <a:ext cx="1603003" cy="40011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00" b="1" i="0" u="none" strike="noStrike" kern="1200" cap="none" spc="300" normalizeH="0" baseline="0" noProof="0" dirty="0">
                  <a:ln w="349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04</a:t>
              </a:r>
              <a:r>
                <a:rPr kumimoji="0" lang="zh-CN" altLang="en-US" sz="2600" b="1" i="0" u="none" strike="noStrike" kern="1200" cap="none" spc="300" normalizeH="0" baseline="0" noProof="0" dirty="0">
                  <a:ln w="349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创新性</a:t>
              </a:r>
            </a:p>
          </p:txBody>
        </p:sp>
        <p:cxnSp>
          <p:nvCxnSpPr>
            <p:cNvPr id="102" name="直接连接符 18">
              <a:extLst>
                <a:ext uri="{FF2B5EF4-FFF2-40B4-BE49-F238E27FC236}">
                  <a16:creationId xmlns:a16="http://schemas.microsoft.com/office/drawing/2014/main" id="{1F904744-2ED6-4F98-8F5C-822F7E567FB5}"/>
                </a:ext>
              </a:extLst>
            </p:cNvPr>
            <p:cNvCxnSpPr>
              <a:cxnSpLocks/>
            </p:cNvCxnSpPr>
            <p:nvPr/>
          </p:nvCxnSpPr>
          <p:spPr>
            <a:xfrm>
              <a:off x="2777468" y="223358"/>
              <a:ext cx="405080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9">
              <a:extLst>
                <a:ext uri="{FF2B5EF4-FFF2-40B4-BE49-F238E27FC236}">
                  <a16:creationId xmlns:a16="http://schemas.microsoft.com/office/drawing/2014/main" id="{2267EA84-DA63-4FD3-96AF-0BE9361784BE}"/>
                </a:ext>
              </a:extLst>
            </p:cNvPr>
            <p:cNvCxnSpPr>
              <a:cxnSpLocks/>
            </p:cNvCxnSpPr>
            <p:nvPr/>
          </p:nvCxnSpPr>
          <p:spPr>
            <a:xfrm>
              <a:off x="-533311" y="233892"/>
              <a:ext cx="444546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EF800E49-A882-48B2-9EB8-2E9190C8337C}"/>
              </a:ext>
            </a:extLst>
          </p:cNvPr>
          <p:cNvSpPr txBox="1"/>
          <p:nvPr/>
        </p:nvSpPr>
        <p:spPr>
          <a:xfrm>
            <a:off x="120600" y="6427029"/>
            <a:ext cx="6371157" cy="487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800" b="1" dirty="0">
                <a:solidFill>
                  <a:srgbClr val="212121"/>
                </a:solidFill>
                <a:latin typeface="BlinkMacSystemFont"/>
                <a:sym typeface="微软雅黑" panose="020B0503020204020204" pitchFamily="34" charset="-122"/>
              </a:rPr>
              <a:t>参考文献：</a:t>
            </a:r>
            <a:endParaRPr lang="en-US" altLang="zh-CN" sz="800" b="1" dirty="0">
              <a:solidFill>
                <a:srgbClr val="212121"/>
              </a:solidFill>
              <a:latin typeface="BlinkMacSystemFont"/>
              <a:sym typeface="微软雅黑" panose="020B0503020204020204" pitchFamily="34" charset="-122"/>
            </a:endParaRPr>
          </a:p>
          <a:p>
            <a:pPr marR="0" lvl="0" indent="-22860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da-DK" sz="800" dirty="0">
                <a:solidFill>
                  <a:srgbClr val="212121"/>
                </a:solidFill>
                <a:latin typeface="BlinkMacSystemFont"/>
                <a:sym typeface="微软雅黑" panose="020B0503020204020204" pitchFamily="34" charset="-122"/>
              </a:rPr>
              <a:t>Garcia G et al. Eur Respir Rev 2013; 22:251–257.</a:t>
            </a:r>
          </a:p>
          <a:p>
            <a:pPr marR="0" lvl="0" indent="-22860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da-DK" sz="800" dirty="0">
                <a:solidFill>
                  <a:srgbClr val="212121"/>
                </a:solidFill>
                <a:latin typeface="BlinkMacSystemFont"/>
                <a:sym typeface="微软雅黑" panose="020B0503020204020204" pitchFamily="34" charset="-122"/>
              </a:rPr>
              <a:t>Supplement to Wechsler ME et al. N Engl J Med 2017; 376:1921–1932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70D2B2-E6C5-4E25-A7F1-D6663CFD32E8}"/>
              </a:ext>
            </a:extLst>
          </p:cNvPr>
          <p:cNvGrpSpPr/>
          <p:nvPr/>
        </p:nvGrpSpPr>
        <p:grpSpPr>
          <a:xfrm>
            <a:off x="7709732" y="4425727"/>
            <a:ext cx="4293959" cy="1616986"/>
            <a:chOff x="7709732" y="4549953"/>
            <a:chExt cx="4293959" cy="1616986"/>
          </a:xfrm>
        </p:grpSpPr>
        <p:sp>
          <p:nvSpPr>
            <p:cNvPr id="114" name="矩形: 圆角 136">
              <a:extLst>
                <a:ext uri="{FF2B5EF4-FFF2-40B4-BE49-F238E27FC236}">
                  <a16:creationId xmlns:a16="http://schemas.microsoft.com/office/drawing/2014/main" id="{DD455291-748F-4EDF-B701-895682E5B2F2}"/>
                </a:ext>
              </a:extLst>
            </p:cNvPr>
            <p:cNvSpPr/>
            <p:nvPr/>
          </p:nvSpPr>
          <p:spPr>
            <a:xfrm>
              <a:off x="7719644" y="4916685"/>
              <a:ext cx="4268918" cy="1229271"/>
            </a:xfrm>
            <a:prstGeom prst="roundRect">
              <a:avLst>
                <a:gd name="adj" fmla="val 1726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763D5F5-136C-4421-92A3-CDEBA74AA049}"/>
                </a:ext>
              </a:extLst>
            </p:cNvPr>
            <p:cNvGrpSpPr/>
            <p:nvPr/>
          </p:nvGrpSpPr>
          <p:grpSpPr>
            <a:xfrm>
              <a:off x="7709732" y="4549953"/>
              <a:ext cx="4283831" cy="705021"/>
              <a:chOff x="136407" y="1339064"/>
              <a:chExt cx="8555963" cy="454904"/>
            </a:xfrm>
          </p:grpSpPr>
          <p:sp>
            <p:nvSpPr>
              <p:cNvPr id="116" name="文本框 151">
                <a:extLst>
                  <a:ext uri="{FF2B5EF4-FFF2-40B4-BE49-F238E27FC236}">
                    <a16:creationId xmlns:a16="http://schemas.microsoft.com/office/drawing/2014/main" id="{83F719D0-BA7D-47FB-8AB7-F49F67295B15}"/>
                  </a:ext>
                </a:extLst>
              </p:cNvPr>
              <p:cNvSpPr txBox="1"/>
              <p:nvPr/>
            </p:nvSpPr>
            <p:spPr>
              <a:xfrm>
                <a:off x="136407" y="1339064"/>
                <a:ext cx="8555963" cy="27064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002060"/>
              </a:solidFill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优先审评</a:t>
                </a:r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6A8A0108-8BCB-436F-8AA6-D6BE2C64CC81}"/>
                  </a:ext>
                </a:extLst>
              </p:cNvPr>
              <p:cNvGrpSpPr/>
              <p:nvPr/>
            </p:nvGrpSpPr>
            <p:grpSpPr>
              <a:xfrm>
                <a:off x="184944" y="1404910"/>
                <a:ext cx="670998" cy="389058"/>
                <a:chOff x="5856353" y="1145675"/>
                <a:chExt cx="716201" cy="508157"/>
              </a:xfrm>
            </p:grpSpPr>
            <p:sp>
              <p:nvSpPr>
                <p:cNvPr id="121" name="平行四边形 62">
                  <a:extLst>
                    <a:ext uri="{FF2B5EF4-FFF2-40B4-BE49-F238E27FC236}">
                      <a16:creationId xmlns:a16="http://schemas.microsoft.com/office/drawing/2014/main" id="{D5ECE0D6-63DC-4321-AB1B-803BCEC82F61}"/>
                    </a:ext>
                  </a:extLst>
                </p:cNvPr>
                <p:cNvSpPr/>
                <p:nvPr/>
              </p:nvSpPr>
              <p:spPr>
                <a:xfrm>
                  <a:off x="5856353" y="1145675"/>
                  <a:ext cx="470962" cy="508157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2" name="平行四边形 63">
                  <a:extLst>
                    <a:ext uri="{FF2B5EF4-FFF2-40B4-BE49-F238E27FC236}">
                      <a16:creationId xmlns:a16="http://schemas.microsoft.com/office/drawing/2014/main" id="{A8A365EF-6749-4033-BC9E-EF2DE29024E8}"/>
                    </a:ext>
                  </a:extLst>
                </p:cNvPr>
                <p:cNvSpPr/>
                <p:nvPr/>
              </p:nvSpPr>
              <p:spPr>
                <a:xfrm flipH="1" flipV="1">
                  <a:off x="6101592" y="1145675"/>
                  <a:ext cx="470962" cy="508157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E74E30D5-3EF1-4203-9BA6-AB86D740872E}"/>
                  </a:ext>
                </a:extLst>
              </p:cNvPr>
              <p:cNvGrpSpPr/>
              <p:nvPr/>
            </p:nvGrpSpPr>
            <p:grpSpPr>
              <a:xfrm>
                <a:off x="8090458" y="1379106"/>
                <a:ext cx="479572" cy="389058"/>
                <a:chOff x="5856353" y="1145675"/>
                <a:chExt cx="716201" cy="508157"/>
              </a:xfrm>
            </p:grpSpPr>
            <p:sp>
              <p:nvSpPr>
                <p:cNvPr id="119" name="平行四边形 62">
                  <a:extLst>
                    <a:ext uri="{FF2B5EF4-FFF2-40B4-BE49-F238E27FC236}">
                      <a16:creationId xmlns:a16="http://schemas.microsoft.com/office/drawing/2014/main" id="{24519665-DAC8-46FD-9CAD-8A216E1A5EA5}"/>
                    </a:ext>
                  </a:extLst>
                </p:cNvPr>
                <p:cNvSpPr/>
                <p:nvPr/>
              </p:nvSpPr>
              <p:spPr>
                <a:xfrm>
                  <a:off x="5856353" y="1145675"/>
                  <a:ext cx="470962" cy="508157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0" name="平行四边形 63">
                  <a:extLst>
                    <a:ext uri="{FF2B5EF4-FFF2-40B4-BE49-F238E27FC236}">
                      <a16:creationId xmlns:a16="http://schemas.microsoft.com/office/drawing/2014/main" id="{7F5B84AE-25F4-41AA-8188-048727E8B032}"/>
                    </a:ext>
                  </a:extLst>
                </p:cNvPr>
                <p:cNvSpPr/>
                <p:nvPr/>
              </p:nvSpPr>
              <p:spPr>
                <a:xfrm flipH="1" flipV="1">
                  <a:off x="6101592" y="1145675"/>
                  <a:ext cx="470962" cy="508157"/>
                </a:xfrm>
                <a:prstGeom prst="parallelogram">
                  <a:avLst/>
                </a:prstGeom>
                <a:gradFill flip="none" rotWithShape="1">
                  <a:gsLst>
                    <a:gs pos="8000">
                      <a:schemeClr val="bg1">
                        <a:alpha val="36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95F9245-F9DD-4771-AED7-DEA5FC9A44D7}"/>
                </a:ext>
              </a:extLst>
            </p:cNvPr>
            <p:cNvSpPr txBox="1"/>
            <p:nvPr/>
          </p:nvSpPr>
          <p:spPr>
            <a:xfrm>
              <a:off x="7719860" y="5043555"/>
              <a:ext cx="4283831" cy="11233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i="1" dirty="0">
                  <a:solidFill>
                    <a:srgbClr val="544F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r>
                <a:rPr lang="zh-CN" altLang="en-US" sz="1400" b="1" i="1" dirty="0">
                  <a:solidFill>
                    <a:srgbClr val="544F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400" b="1" i="1" dirty="0">
                  <a:solidFill>
                    <a:srgbClr val="544F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r>
                <a:rPr lang="zh-CN" altLang="en-US" sz="1400" b="1" i="1" dirty="0">
                  <a:solidFill>
                    <a:srgbClr val="544F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月被纳入中国药品监督管理局</a:t>
              </a:r>
              <a:endParaRPr lang="en-US" altLang="zh-CN" sz="1400" b="1" i="1" dirty="0">
                <a:solidFill>
                  <a:srgbClr val="5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>
                  <a:gradFill>
                    <a:gsLst>
                      <a:gs pos="25000">
                        <a:srgbClr val="E4401D"/>
                      </a:gs>
                      <a:gs pos="100000">
                        <a:srgbClr val="F9C235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优先审评</a:t>
              </a:r>
              <a:endParaRPr lang="en-US" altLang="zh-CN" sz="2000" b="1" dirty="0">
                <a:gradFill>
                  <a:gsLst>
                    <a:gs pos="25000">
                      <a:srgbClr val="E4401D"/>
                    </a:gs>
                    <a:gs pos="100000">
                      <a:srgbClr val="F9C235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900" i="1" dirty="0">
                <a:solidFill>
                  <a:srgbClr val="5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i="1" dirty="0">
                  <a:solidFill>
                    <a:srgbClr val="544F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“临床急需的短缺药品，防治重大传染病和</a:t>
              </a:r>
              <a:r>
                <a:rPr lang="zh-CN" altLang="en-US" sz="1200" b="1" i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罕见病</a:t>
              </a:r>
              <a:r>
                <a:rPr lang="zh-CN" altLang="en-US" sz="1200" i="1" dirty="0">
                  <a:solidFill>
                    <a:srgbClr val="544F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等疾病的</a:t>
              </a:r>
              <a:r>
                <a:rPr lang="zh-CN" altLang="en-US" sz="1200" b="1" i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创新药</a:t>
              </a:r>
              <a:r>
                <a:rPr lang="zh-CN" altLang="en-US" sz="1200" i="1" dirty="0">
                  <a:solidFill>
                    <a:srgbClr val="544F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和改良型新药”</a:t>
              </a:r>
              <a:endParaRPr kumimoji="0" lang="en-US" altLang="zh-CN" sz="1200" i="1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4B125989-3A1E-4B31-B1F4-3AAA1D217872}"/>
              </a:ext>
            </a:extLst>
          </p:cNvPr>
          <p:cNvSpPr txBox="1"/>
          <p:nvPr/>
        </p:nvSpPr>
        <p:spPr>
          <a:xfrm>
            <a:off x="11861963" y="6458530"/>
            <a:ext cx="201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2786E-4BDC-44C8-BC14-3670AB358021}"/>
              </a:ext>
            </a:extLst>
          </p:cNvPr>
          <p:cNvSpPr txBox="1"/>
          <p:nvPr/>
        </p:nvSpPr>
        <p:spPr>
          <a:xfrm>
            <a:off x="11349594" y="3481210"/>
            <a:ext cx="51236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i="1" dirty="0"/>
              <a:t>皮下注射</a:t>
            </a:r>
            <a:endParaRPr lang="en-US" sz="1050" b="1" i="1" dirty="0"/>
          </a:p>
        </p:txBody>
      </p:sp>
      <p:sp>
        <p:nvSpPr>
          <p:cNvPr id="124" name="文本框 14">
            <a:extLst>
              <a:ext uri="{FF2B5EF4-FFF2-40B4-BE49-F238E27FC236}">
                <a16:creationId xmlns:a16="http://schemas.microsoft.com/office/drawing/2014/main" id="{937EB38B-CD82-4C5E-B1BB-B64A7B547ECE}"/>
              </a:ext>
            </a:extLst>
          </p:cNvPr>
          <p:cNvSpPr txBox="1"/>
          <p:nvPr/>
        </p:nvSpPr>
        <p:spPr>
          <a:xfrm>
            <a:off x="4128091" y="49104"/>
            <a:ext cx="3591553" cy="4001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600" b="1" spc="300" dirty="0">
                <a:gradFill flip="none" rotWithShape="1">
                  <a:gsLst>
                    <a:gs pos="0">
                      <a:srgbClr val="F9C235"/>
                    </a:gs>
                    <a:gs pos="65000">
                      <a:srgbClr val="E43F1C"/>
                    </a:gs>
                  </a:gsLst>
                  <a:lin ang="135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rPr>
              <a:t>04</a:t>
            </a:r>
            <a:r>
              <a:rPr lang="zh-CN" altLang="en-US" sz="2600" b="1" spc="300" dirty="0">
                <a:gradFill flip="none" rotWithShape="1">
                  <a:gsLst>
                    <a:gs pos="0">
                      <a:srgbClr val="F9C235"/>
                    </a:gs>
                    <a:gs pos="65000">
                      <a:srgbClr val="E43F1C"/>
                    </a:gs>
                  </a:gsLst>
                  <a:lin ang="135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rPr>
              <a:t>创新性</a:t>
            </a:r>
          </a:p>
        </p:txBody>
      </p:sp>
    </p:spTree>
    <p:extLst>
      <p:ext uri="{BB962C8B-B14F-4D97-AF65-F5344CB8AC3E}">
        <p14:creationId xmlns:p14="http://schemas.microsoft.com/office/powerpoint/2010/main" val="283327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22310;#22310;#835533;#61825;#835495;#164837;#104752;"/>
</p:tagLst>
</file>

<file path=ppt/theme/theme1.xml><?xml version="1.0" encoding="utf-8"?>
<a:theme xmlns:a="http://schemas.openxmlformats.org/drawingml/2006/main" name="4_GSK ">
  <a:themeElements>
    <a:clrScheme name="GSK 2015 v3">
      <a:dk1>
        <a:srgbClr val="544F40"/>
      </a:dk1>
      <a:lt1>
        <a:srgbClr val="FFFFFF"/>
      </a:lt1>
      <a:dk2>
        <a:srgbClr val="15717D"/>
      </a:dk2>
      <a:lt2>
        <a:srgbClr val="F36633"/>
      </a:lt2>
      <a:accent1>
        <a:srgbClr val="F36633"/>
      </a:accent1>
      <a:accent2>
        <a:srgbClr val="544F40"/>
      </a:accent2>
      <a:accent3>
        <a:srgbClr val="D5D1CE"/>
      </a:accent3>
      <a:accent4>
        <a:srgbClr val="BC1077"/>
      </a:accent4>
      <a:accent5>
        <a:srgbClr val="40488D"/>
      </a:accent5>
      <a:accent6>
        <a:srgbClr val="ED003C"/>
      </a:accent6>
      <a:hlink>
        <a:srgbClr val="002060"/>
      </a:hlink>
      <a:folHlink>
        <a:srgbClr val="7030A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accent1"/>
          </a:solidFill>
          <a:headEnd/>
          <a:tailEnd/>
        </a:ln>
        <a:effec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eaLnBrk="0" fontAlgn="auto" hangingPunct="0">
          <a:lnSpc>
            <a:spcPct val="120000"/>
          </a:lnSpc>
          <a:spcBef>
            <a:spcPts val="0"/>
          </a:spcBef>
          <a:spcAft>
            <a:spcPts val="0"/>
          </a:spcAft>
          <a:buClr>
            <a:schemeClr val="bg1"/>
          </a:buClr>
          <a:defRPr sz="1200" kern="0" dirty="0">
            <a:solidFill>
              <a:schemeClr val="accent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0000" tIns="46800" rIns="90000" bIns="46800" rtlCol="0" anchor="t">
        <a:spAutoFit/>
      </a:bodyPr>
      <a:lstStyle>
        <a:defPPr algn="just">
          <a:buClr>
            <a:schemeClr val="tx1"/>
          </a:buClr>
          <a:defRPr sz="2000" dirty="0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SK">
  <a:themeElements>
    <a:clrScheme name="GSK Colour palette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9A8B7D"/>
      </a:accent3>
      <a:accent4>
        <a:srgbClr val="00B6C9"/>
      </a:accent4>
      <a:accent5>
        <a:srgbClr val="BE0077"/>
      </a:accent5>
      <a:accent6>
        <a:srgbClr val="4A8322"/>
      </a:accent6>
      <a:hlink>
        <a:srgbClr val="FF6600"/>
      </a:hlink>
      <a:folHlink>
        <a:srgbClr val="9A8B7D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0" indent="0">
          <a:lnSpc>
            <a:spcPct val="120000"/>
          </a:lnSpc>
          <a:buClr>
            <a:schemeClr val="tx1"/>
          </a:buClr>
          <a:buFont typeface="Arial" pitchFamily="34" charset="0"/>
          <a:buNone/>
          <a:defRPr sz="1800" baseline="0" dirty="0" err="1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SK" id="{2758EA10-0A5D-4EF3-A683-3B9D5CDB9A06}" vid="{E1C7DB91-75EE-4A20-9306-A0E51E9A1238}"/>
    </a:ext>
  </a:extLst>
</a:theme>
</file>

<file path=ppt/theme/theme3.xml><?xml version="1.0" encoding="utf-8"?>
<a:theme xmlns:a="http://schemas.openxmlformats.org/drawingml/2006/main" name="12_GSK ">
  <a:themeElements>
    <a:clrScheme name="GSK 2017 4">
      <a:dk1>
        <a:srgbClr val="544F40"/>
      </a:dk1>
      <a:lt1>
        <a:srgbClr val="FFFFFF"/>
      </a:lt1>
      <a:dk2>
        <a:srgbClr val="15717D"/>
      </a:dk2>
      <a:lt2>
        <a:srgbClr val="F36633"/>
      </a:lt2>
      <a:accent1>
        <a:srgbClr val="F36633"/>
      </a:accent1>
      <a:accent2>
        <a:srgbClr val="544F40"/>
      </a:accent2>
      <a:accent3>
        <a:srgbClr val="008A00"/>
      </a:accent3>
      <a:accent4>
        <a:srgbClr val="BC1077"/>
      </a:accent4>
      <a:accent5>
        <a:srgbClr val="40488D"/>
      </a:accent5>
      <a:accent6>
        <a:srgbClr val="ED003C"/>
      </a:accent6>
      <a:hlink>
        <a:srgbClr val="F36633"/>
      </a:hlink>
      <a:folHlink>
        <a:srgbClr val="F36633"/>
      </a:folHlink>
    </a:clrScheme>
    <a:fontScheme name="G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28575">
          <a:solidFill>
            <a:schemeClr val="accent5"/>
          </a:solidFill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defRPr sz="1200" b="1" kern="0" dirty="0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buClr>
            <a:schemeClr val="tx1"/>
          </a:buClr>
          <a:defRPr sz="9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K_16x9 PowerPoint_V1_20170626" id="{B80D7DA0-A87D-CF43-AA85-C62F33F894F5}" vid="{C878A672-39FC-E94E-AAA2-1FB9D3ACD471}"/>
    </a:ext>
  </a:extLst>
</a:theme>
</file>

<file path=ppt/theme/theme4.xml><?xml version="1.0" encoding="utf-8"?>
<a:theme xmlns:a="http://schemas.openxmlformats.org/drawingml/2006/main" name="1_自定义设计方案">
  <a:themeElements>
    <a:clrScheme name="031002">
      <a:dk1>
        <a:srgbClr val="262626"/>
      </a:dk1>
      <a:lt1>
        <a:srgbClr val="FFFFFF"/>
      </a:lt1>
      <a:dk2>
        <a:srgbClr val="262626"/>
      </a:dk2>
      <a:lt2>
        <a:srgbClr val="B3B3B3"/>
      </a:lt2>
      <a:accent1>
        <a:srgbClr val="E43F1C"/>
      </a:accent1>
      <a:accent2>
        <a:srgbClr val="F9C235"/>
      </a:accent2>
      <a:accent3>
        <a:srgbClr val="3A8137"/>
      </a:accent3>
      <a:accent4>
        <a:srgbClr val="C3E86B"/>
      </a:accent4>
      <a:accent5>
        <a:srgbClr val="95D600"/>
      </a:accent5>
      <a:accent6>
        <a:srgbClr val="CFDE00"/>
      </a:accent6>
      <a:hlink>
        <a:srgbClr val="95D600"/>
      </a:hlink>
      <a:folHlink>
        <a:srgbClr val="22272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10000"/>
          </a:schemeClr>
        </a:solidFill>
        <a:ln w="635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定义设计方案">
  <a:themeElements>
    <a:clrScheme name="031002">
      <a:dk1>
        <a:srgbClr val="262626"/>
      </a:dk1>
      <a:lt1>
        <a:srgbClr val="FFFFFF"/>
      </a:lt1>
      <a:dk2>
        <a:srgbClr val="262626"/>
      </a:dk2>
      <a:lt2>
        <a:srgbClr val="B3B3B3"/>
      </a:lt2>
      <a:accent1>
        <a:srgbClr val="E43F1C"/>
      </a:accent1>
      <a:accent2>
        <a:srgbClr val="F9C235"/>
      </a:accent2>
      <a:accent3>
        <a:srgbClr val="3A8137"/>
      </a:accent3>
      <a:accent4>
        <a:srgbClr val="C3E86B"/>
      </a:accent4>
      <a:accent5>
        <a:srgbClr val="95D600"/>
      </a:accent5>
      <a:accent6>
        <a:srgbClr val="CFDE00"/>
      </a:accent6>
      <a:hlink>
        <a:srgbClr val="95D600"/>
      </a:hlink>
      <a:folHlink>
        <a:srgbClr val="22272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10000"/>
          </a:schemeClr>
        </a:solidFill>
        <a:ln w="635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GSK Art Kit - 16 x 9_v2">
  <a:themeElements>
    <a:clrScheme name="GSK Colour palette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9A8B7D"/>
      </a:accent3>
      <a:accent4>
        <a:srgbClr val="00B6C9"/>
      </a:accent4>
      <a:accent5>
        <a:srgbClr val="BE0077"/>
      </a:accent5>
      <a:accent6>
        <a:srgbClr val="4A8322"/>
      </a:accent6>
      <a:hlink>
        <a:srgbClr val="FF6600"/>
      </a:hlink>
      <a:folHlink>
        <a:srgbClr val="9A8B7D"/>
      </a:folHlink>
    </a:clrScheme>
    <a:fontScheme name="1pcerox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5532</Words>
  <Application>Microsoft Office PowerPoint</Application>
  <PresentationFormat>Widescreen</PresentationFormat>
  <Paragraphs>392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2" baseType="lpstr">
      <vt:lpstr>BlinkMacSystemFont</vt:lpstr>
      <vt:lpstr>CIDFont+F1</vt:lpstr>
      <vt:lpstr>CIDFont+F3</vt:lpstr>
      <vt:lpstr>Myriad Pro</vt:lpstr>
      <vt:lpstr>Noto Sans CJK Regular</vt:lpstr>
      <vt:lpstr>华文中宋</vt:lpstr>
      <vt:lpstr>微软雅黑</vt:lpstr>
      <vt:lpstr>等线</vt:lpstr>
      <vt:lpstr>Arial</vt:lpstr>
      <vt:lpstr>Calibri</vt:lpstr>
      <vt:lpstr>Georgia</vt:lpstr>
      <vt:lpstr>Segoe UI</vt:lpstr>
      <vt:lpstr>Times New Roman</vt:lpstr>
      <vt:lpstr>Wingdings</vt:lpstr>
      <vt:lpstr>4_GSK </vt:lpstr>
      <vt:lpstr>GSK</vt:lpstr>
      <vt:lpstr>12_GSK </vt:lpstr>
      <vt:lpstr>1_自定义设计方案</vt:lpstr>
      <vt:lpstr>2_自定义设计方案</vt:lpstr>
      <vt:lpstr>GSK Art Kit - 16 x 9_v2</vt:lpstr>
      <vt:lpstr>think-cell Slide</vt:lpstr>
      <vt:lpstr>PowerPoint Presentation</vt:lpstr>
      <vt:lpstr>目录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 Yang</dc:creator>
  <cp:lastModifiedBy>Ying Yang</cp:lastModifiedBy>
  <cp:revision>11</cp:revision>
  <dcterms:created xsi:type="dcterms:W3CDTF">2022-06-06T02:26:43Z</dcterms:created>
  <dcterms:modified xsi:type="dcterms:W3CDTF">2022-07-11T08:45:07Z</dcterms:modified>
</cp:coreProperties>
</file>