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10"/>
    <p:sldId id="264" r:id="rId11"/>
  </p:sldIdLst>
  <p:sldSz cx="5905500" cy="3321050"/>
  <p:notesSz cx="5905500" cy="332105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94" autoAdjust="0"/>
  </p:normalViewPr>
  <p:slideViewPr>
    <p:cSldViewPr>
      <p:cViewPr varScale="1">
        <p:scale>
          <a:sx n="161" d="100"/>
          <a:sy n="161" d="100"/>
        </p:scale>
        <p:origin x="835" y="9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559050" cy="166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344863" y="0"/>
            <a:ext cx="2559050" cy="166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5B8F3-0DC3-4F99-B5F3-95D13F71A4A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955800" y="415925"/>
            <a:ext cx="1993900" cy="1120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590550" y="1598613"/>
            <a:ext cx="4724400" cy="1308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3154363"/>
            <a:ext cx="2559050" cy="166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344863" y="3154363"/>
            <a:ext cx="2559050" cy="166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4BDB9-B00E-443F-877F-E04BBDD8F54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D4BDB9-B00E-443F-877F-E04BBDD8F54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42912" y="1029525"/>
            <a:ext cx="5019675" cy="697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85825" y="1859788"/>
            <a:ext cx="4133850" cy="830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95275" y="763841"/>
            <a:ext cx="2568892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041332" y="763841"/>
            <a:ext cx="2568892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"/>
            <a:ext cx="5897880" cy="33177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420625"/>
            <a:ext cx="5897880" cy="24765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545593"/>
            <a:ext cx="5897880" cy="222808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08660" y="1"/>
            <a:ext cx="659891" cy="134112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5275" y="132842"/>
            <a:ext cx="5314950" cy="5313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5275" y="763841"/>
            <a:ext cx="5314950" cy="21918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07870" y="3088576"/>
            <a:ext cx="1889760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95275" y="3088576"/>
            <a:ext cx="1358265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51960" y="3088576"/>
            <a:ext cx="1358265" cy="1660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18.png"/><Relationship Id="rId8" Type="http://schemas.openxmlformats.org/officeDocument/2006/relationships/image" Target="../media/image17.png"/><Relationship Id="rId7" Type="http://schemas.openxmlformats.org/officeDocument/2006/relationships/image" Target="../media/image16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0" Type="http://schemas.openxmlformats.org/officeDocument/2006/relationships/slideLayout" Target="../slideLayouts/slideLayout5.xml"/><Relationship Id="rId2" Type="http://schemas.openxmlformats.org/officeDocument/2006/relationships/image" Target="../media/image11.png"/><Relationship Id="rId19" Type="http://schemas.openxmlformats.org/officeDocument/2006/relationships/image" Target="../media/image10.png"/><Relationship Id="rId18" Type="http://schemas.openxmlformats.org/officeDocument/2006/relationships/image" Target="../media/image27.png"/><Relationship Id="rId17" Type="http://schemas.openxmlformats.org/officeDocument/2006/relationships/image" Target="../media/image26.png"/><Relationship Id="rId16" Type="http://schemas.openxmlformats.org/officeDocument/2006/relationships/image" Target="../media/image25.png"/><Relationship Id="rId15" Type="http://schemas.openxmlformats.org/officeDocument/2006/relationships/image" Target="../media/image24.png"/><Relationship Id="rId14" Type="http://schemas.openxmlformats.org/officeDocument/2006/relationships/image" Target="../media/image23.png"/><Relationship Id="rId13" Type="http://schemas.openxmlformats.org/officeDocument/2006/relationships/image" Target="../media/image22.png"/><Relationship Id="rId12" Type="http://schemas.openxmlformats.org/officeDocument/2006/relationships/image" Target="../media/image21.png"/><Relationship Id="rId11" Type="http://schemas.openxmlformats.org/officeDocument/2006/relationships/image" Target="../media/image20.png"/><Relationship Id="rId10" Type="http://schemas.openxmlformats.org/officeDocument/2006/relationships/image" Target="../media/image19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1.png"/><Relationship Id="rId8" Type="http://schemas.openxmlformats.org/officeDocument/2006/relationships/image" Target="../media/image40.png"/><Relationship Id="rId7" Type="http://schemas.openxmlformats.org/officeDocument/2006/relationships/image" Target="../media/image39.png"/><Relationship Id="rId6" Type="http://schemas.openxmlformats.org/officeDocument/2006/relationships/image" Target="../media/image38.png"/><Relationship Id="rId5" Type="http://schemas.openxmlformats.org/officeDocument/2006/relationships/image" Target="../media/image29.png"/><Relationship Id="rId4" Type="http://schemas.openxmlformats.org/officeDocument/2006/relationships/image" Target="../media/image37.png"/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1" Type="http://schemas.openxmlformats.org/officeDocument/2006/relationships/slideLayout" Target="../slideLayouts/slideLayout5.xml"/><Relationship Id="rId10" Type="http://schemas.openxmlformats.org/officeDocument/2006/relationships/image" Target="../media/image41.png"/><Relationship Id="rId1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31.png"/><Relationship Id="rId4" Type="http://schemas.openxmlformats.org/officeDocument/2006/relationships/image" Target="../media/image45.png"/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image" Target="../media/image42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49.png"/><Relationship Id="rId4" Type="http://schemas.openxmlformats.org/officeDocument/2006/relationships/image" Target="../media/image31.png"/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image" Target="../media/image46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3" Type="http://schemas.openxmlformats.org/officeDocument/2006/relationships/image" Target="../media/image31.png"/><Relationship Id="rId2" Type="http://schemas.openxmlformats.org/officeDocument/2006/relationships/image" Target="../media/image51.png"/><Relationship Id="rId1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image" Target="../media/image57.png"/><Relationship Id="rId4" Type="http://schemas.openxmlformats.org/officeDocument/2006/relationships/image" Target="../media/image56.png"/><Relationship Id="rId3" Type="http://schemas.openxmlformats.org/officeDocument/2006/relationships/image" Target="../media/image31.png"/><Relationship Id="rId2" Type="http://schemas.openxmlformats.org/officeDocument/2006/relationships/image" Target="../media/image55.png"/><Relationship Id="rId1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5897880" cy="331774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723644" y="358141"/>
            <a:ext cx="2452116" cy="2785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51660" y="481585"/>
            <a:ext cx="2196084" cy="2534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52116" y="2758441"/>
            <a:ext cx="941831" cy="1691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570220" y="370333"/>
            <a:ext cx="327660" cy="914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15895" y="902209"/>
            <a:ext cx="1447799" cy="1447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215895" y="2322323"/>
            <a:ext cx="1346455" cy="3797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</a:pPr>
            <a:r>
              <a:rPr lang="zh-CN" altLang="en-US" sz="1150" b="1" spc="15" dirty="0" smtClean="0">
                <a:latin typeface="宋体" panose="02010600030101010101" pitchFamily="2" charset="-122"/>
                <a:cs typeface="宋体" panose="02010600030101010101" pitchFamily="2" charset="-122"/>
              </a:rPr>
              <a:t>复合磷酸氢钾注射液</a:t>
            </a:r>
            <a:r>
              <a:rPr sz="1150" b="1" spc="15" dirty="0" smtClean="0">
                <a:latin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zh-CN" altLang="en-US" sz="1150" b="1" spc="15" dirty="0" smtClean="0">
                <a:latin typeface="宋体" panose="02010600030101010101" pitchFamily="2" charset="-122"/>
                <a:cs typeface="宋体" panose="02010600030101010101" pitchFamily="2" charset="-122"/>
              </a:rPr>
              <a:t>无商品名</a:t>
            </a:r>
            <a:r>
              <a:rPr sz="1150" b="1" spc="15" dirty="0" smtClean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115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文本框 12"/>
          <p:cNvSpPr txBox="1"/>
          <p:nvPr/>
        </p:nvSpPr>
        <p:spPr>
          <a:xfrm>
            <a:off x="2452116" y="2770633"/>
            <a:ext cx="1015744" cy="1615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500" b="1" dirty="0">
                <a:solidFill>
                  <a:schemeClr val="bg1"/>
                </a:solidFill>
                <a:latin typeface="等线" panose="020F0502020204030204"/>
                <a:ea typeface="等线" panose="02010600030101010101" pitchFamily="2" charset="-122"/>
              </a:rPr>
              <a:t>成都利尔药业有限公司</a:t>
            </a:r>
            <a:endParaRPr lang="zh-CN" altLang="en-US" sz="500" b="1" dirty="0">
              <a:solidFill>
                <a:schemeClr val="bg1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897880" cy="331774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341376"/>
            <a:ext cx="1450848" cy="65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054352" y="350520"/>
            <a:ext cx="1676400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42744" y="434340"/>
            <a:ext cx="1501140" cy="496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23516" y="611124"/>
            <a:ext cx="168401" cy="1333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25268" y="598996"/>
            <a:ext cx="1039418" cy="1616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70916" y="531825"/>
            <a:ext cx="515162" cy="23322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6344" y="806196"/>
            <a:ext cx="639318" cy="861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24300" y="350520"/>
            <a:ext cx="1676400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012691" y="434340"/>
            <a:ext cx="1501139" cy="496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86428" y="611124"/>
            <a:ext cx="192786" cy="133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57344" y="597472"/>
            <a:ext cx="513638" cy="16465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66544" y="1147572"/>
            <a:ext cx="1676399" cy="6705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154936" y="1232916"/>
            <a:ext cx="1501140" cy="496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327148" y="1409700"/>
            <a:ext cx="191262" cy="1333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98064" y="1396035"/>
            <a:ext cx="513651" cy="16314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924300" y="1194816"/>
            <a:ext cx="1676400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012691" y="1280160"/>
            <a:ext cx="1501139" cy="495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86428" y="1455420"/>
            <a:ext cx="198882" cy="1333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657344" y="1443279"/>
            <a:ext cx="513638" cy="16314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66544" y="2011680"/>
            <a:ext cx="1676399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54936" y="2097024"/>
            <a:ext cx="1501140" cy="4968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28672" y="2273808"/>
            <a:ext cx="189737" cy="1333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98064" y="2260156"/>
            <a:ext cx="515162" cy="16465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07535" y="2007108"/>
            <a:ext cx="1676400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94404" y="2092452"/>
            <a:ext cx="1501139" cy="4953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68140" y="2267712"/>
            <a:ext cx="195834" cy="1333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637532" y="2257108"/>
            <a:ext cx="515162" cy="161607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1752" y="1580388"/>
            <a:ext cx="1447800" cy="144932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9724" y="828993"/>
            <a:ext cx="303339" cy="24999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8095" y="1528623"/>
            <a:ext cx="1194866" cy="187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3336" y="1778509"/>
            <a:ext cx="758190" cy="830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5423" y="1988821"/>
            <a:ext cx="257556" cy="121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97910" y="212853"/>
            <a:ext cx="487679" cy="4876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9327" y="2115262"/>
            <a:ext cx="2378964" cy="51821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矩形 9"/>
          <p:cNvSpPr/>
          <p:nvPr/>
        </p:nvSpPr>
        <p:spPr>
          <a:xfrm>
            <a:off x="3334973" y="593751"/>
            <a:ext cx="2570527" cy="2192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7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通用名：</a:t>
            </a:r>
            <a:r>
              <a:rPr lang="zh-CN" altLang="en-US" sz="7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复合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磷酸氢钾注射液</a:t>
            </a:r>
            <a:endParaRPr lang="en-US" altLang="zh-CN" sz="7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注册规格：</a:t>
            </a:r>
            <a:r>
              <a:rPr lang="en-US" altLang="zh-CN" sz="7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2ml</a:t>
            </a:r>
            <a:endParaRPr lang="en-US" altLang="zh-CN" sz="7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用法用量：</a:t>
            </a:r>
            <a:r>
              <a:rPr lang="zh-CN" altLang="en-US" sz="7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长期不能进食的病人，根据病情、检测结果由医生决定用量。将本品稀释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倍以上，供静脉点滴输注。一般在完全胃肠外营养疗法中，每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大卡热量加入本品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2.5ml(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相当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[PO</a:t>
            </a:r>
            <a:r>
              <a:rPr lang="en-US" altLang="zh-CN" sz="700" b="1" baseline="-25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en-US" altLang="zh-CN" sz="700" b="1" baseline="30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8mmol)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，并控制滴注速度。</a:t>
            </a:r>
            <a:endParaRPr lang="en-US" altLang="zh-CN" sz="7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中国大陆首次上市时间</a:t>
            </a:r>
            <a:r>
              <a:rPr lang="zh-CN" altLang="en-US" sz="7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2018年6月</a:t>
            </a:r>
            <a:endParaRPr lang="en-US" altLang="zh-CN" sz="7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目前大陆地区同通用名药品的上市情况</a:t>
            </a:r>
            <a:r>
              <a:rPr lang="zh-CN" altLang="en-US" sz="7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7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海南合瑞制药股份有限公司、苏州天马医药集团天吉生物制药有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限公司等共10家生产企业有产品批件。</a:t>
            </a:r>
            <a:endParaRPr lang="en-US" altLang="zh-CN" sz="7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全球首个上市国家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地区及上市时间</a:t>
            </a:r>
            <a:r>
              <a:rPr lang="zh-CN" altLang="en-US" sz="7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未知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7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</a:t>
            </a:r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药品：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否</a:t>
            </a:r>
            <a:endParaRPr lang="en-US" altLang="zh-CN" sz="7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参照药品建议：</a:t>
            </a:r>
            <a:r>
              <a:rPr lang="zh-CN" altLang="en-US" sz="7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甘油</a:t>
            </a:r>
            <a:r>
              <a:rPr lang="zh-CN" altLang="en-US" sz="7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磷酸钠注射液</a:t>
            </a:r>
            <a:endParaRPr lang="zh-CN" altLang="en-US" sz="7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134112" cy="3317748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242316"/>
            <a:ext cx="667512" cy="364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1460" y="364300"/>
            <a:ext cx="202755" cy="1646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782055" y="0"/>
            <a:ext cx="115824" cy="33177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87908" y="338379"/>
            <a:ext cx="1193342" cy="1875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89204" y="1008888"/>
            <a:ext cx="265175" cy="2651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12876" y="768096"/>
            <a:ext cx="300989" cy="1043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11352" y="1520952"/>
            <a:ext cx="599694" cy="10439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0916" y="1787652"/>
            <a:ext cx="283463" cy="2849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29640" y="917449"/>
            <a:ext cx="257556" cy="121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918972" y="1696212"/>
            <a:ext cx="256031" cy="121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136392" y="2717279"/>
            <a:ext cx="211086" cy="18822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文本框 26"/>
          <p:cNvSpPr txBox="1"/>
          <p:nvPr/>
        </p:nvSpPr>
        <p:spPr>
          <a:xfrm>
            <a:off x="821274" y="957595"/>
            <a:ext cx="4232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主要用于完全胃肠外营养疗法中作为磷的补充剂，如中等以上手术或其他创伤需禁食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天以上的病人的磷的补充剂。本品亦可用于某些疾病所致低磷血症。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848359" y="1772929"/>
            <a:ext cx="42321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血清无机磷浓度低于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0.8mmol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／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2.5 mg/dl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）即为低磷血症。低磷血症时，全身各组织器官的功能也都受到不同程度的影响和变化，引起一系列的全身性反应。主要体现在：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呼吸系统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呼吸衰竭；心血管系统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心力衰竭；神经肌肉系统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意识障碍、感觉异常、甚至昏迷；血液系统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红细胞破损、白细胞功能下降等；消化系统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恶性、呕吐、厌食等；其他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肝肾功能损伤等。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低磷血症在人群中的发病率尚无确切报道，我国部分医院对住院患者血磷水平进行统计，低磷血症患者约占总住院患者的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6.5%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，而在重症监护室中低磷血症的发病率可高达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40.95%</a:t>
            </a:r>
            <a:r>
              <a:rPr lang="en-US" altLang="zh-CN" sz="8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50079" y="3078404"/>
            <a:ext cx="2895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r>
              <a:rPr lang="zh-CN" altLang="en-US" sz="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中国医药信息查询平台</a:t>
            </a:r>
            <a:endParaRPr lang="zh-CN" altLang="en-US" sz="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4963" y="858063"/>
            <a:ext cx="352107" cy="2469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6572" y="1511872"/>
            <a:ext cx="699579" cy="2256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8763" y="1780033"/>
            <a:ext cx="349757" cy="1028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04088" y="2205292"/>
            <a:ext cx="2075688" cy="2545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25423" y="1988821"/>
            <a:ext cx="257556" cy="1219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文本框 8"/>
          <p:cNvSpPr txBox="1"/>
          <p:nvPr/>
        </p:nvSpPr>
        <p:spPr>
          <a:xfrm>
            <a:off x="2724150" y="659772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不良反应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r>
              <a:rPr lang="en-US" altLang="zh-CN" sz="8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如过量使用本品可出现高磷血症、低钙血症、肌肉颤搐、痉挛、胃肠道不适等，出现中毒症状，应立即停药。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安全性方面的优势和不足：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：对肝肾功能无影响，使用安全</a:t>
            </a:r>
            <a:r>
              <a:rPr lang="en-US" altLang="zh-CN" sz="8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800" baseline="30000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不足：无</a:t>
            </a:r>
            <a:endParaRPr lang="zh-CN" altLang="en-US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257550" y="280352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r>
              <a:rPr lang="zh-CN" altLang="en-US" sz="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复合磷酸氢</a:t>
            </a:r>
            <a:r>
              <a:rPr lang="zh-CN" altLang="en-US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钾注射液说明书</a:t>
            </a:r>
            <a:endParaRPr lang="en-US" altLang="zh-CN" sz="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[2] </a:t>
            </a:r>
            <a:r>
              <a:rPr lang="zh-CN" altLang="en-US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肠外营养时甘油磷酸钠与无机磷的代谢平衡研究</a:t>
            </a:r>
            <a:endParaRPr lang="zh-CN" altLang="en-US" sz="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4964" y="858063"/>
            <a:ext cx="346011" cy="2469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65048" y="1513269"/>
            <a:ext cx="701090" cy="2240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4192" y="1780032"/>
            <a:ext cx="326897" cy="1028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5424" y="1988821"/>
            <a:ext cx="257556" cy="121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30945" y="2184501"/>
            <a:ext cx="2206752" cy="3429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矩形 8"/>
          <p:cNvSpPr/>
          <p:nvPr/>
        </p:nvSpPr>
        <p:spPr>
          <a:xfrm>
            <a:off x="2537697" y="597438"/>
            <a:ext cx="3276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与对照药品疗效方面优势和不足：</a:t>
            </a:r>
            <a:endParaRPr lang="en-US" altLang="zh-CN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优势</a:t>
            </a:r>
            <a:r>
              <a:rPr lang="zh-CN" altLang="en-US" sz="800" b="1" dirty="0" smtClean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、显著减少磷的负平衡</a:t>
            </a:r>
            <a:r>
              <a:rPr lang="en-US" altLang="zh-CN" sz="800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、吸收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快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，快速起效；</a:t>
            </a:r>
            <a:r>
              <a:rPr lang="en-US" altLang="zh-CN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、直接被人体利用。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不足：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无明显不足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临床指南</a:t>
            </a:r>
            <a:r>
              <a:rPr lang="en-US" altLang="zh-CN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诊疗规范推荐：</a:t>
            </a:r>
            <a:endParaRPr lang="en-US" altLang="zh-CN" sz="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肠外营养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临床药学共识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第二版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)[J]. 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今日</a:t>
            </a:r>
            <a:r>
              <a:rPr lang="zh-CN" altLang="en-US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药学</a:t>
            </a:r>
            <a:r>
              <a:rPr lang="en-US" altLang="zh-CN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 2017,27(5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):289-303. </a:t>
            </a:r>
            <a:endParaRPr lang="en-US" altLang="zh-CN" sz="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Vannatta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JB, Whang R, </a:t>
            </a:r>
            <a:r>
              <a:rPr lang="en-US" altLang="zh-CN" sz="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Papper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S. Efficacy of intravenous phosphorus therapy in the severely </a:t>
            </a:r>
            <a:r>
              <a:rPr lang="en-US" altLang="zh-CN" sz="800" dirty="0" err="1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hypophosphatemic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patient. Arch Intern Med. 1981 Jun;141(7):885-7. </a:t>
            </a:r>
            <a:endParaRPr lang="en-US" altLang="zh-CN" sz="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高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天敏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余小容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李程旭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补磷治疗对慢性阻塞性肺疾病脱离机械通气的影响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[J].</a:t>
            </a:r>
            <a:r>
              <a:rPr lang="zh-CN" altLang="en-US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临床肺科杂志</a:t>
            </a:r>
            <a:r>
              <a:rPr lang="en-US" altLang="zh-CN" sz="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,2011,16(7):</a:t>
            </a:r>
            <a:r>
              <a:rPr lang="en-US" altLang="zh-CN" sz="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1038-1039.</a:t>
            </a:r>
            <a:endParaRPr lang="zh-CN" altLang="en-US" sz="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638550" y="2926999"/>
            <a:ext cx="191911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r>
              <a:rPr lang="zh-CN" altLang="en-US" sz="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肠外营养时甘油磷酸钠与无机磷的代谢平衡研究</a:t>
            </a:r>
            <a:endParaRPr lang="zh-CN" altLang="en-US" sz="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66572" y="1513269"/>
            <a:ext cx="699579" cy="22409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3336" y="1780032"/>
            <a:ext cx="640841" cy="815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5424" y="1988821"/>
            <a:ext cx="257556" cy="121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4088" y="2208327"/>
            <a:ext cx="2162555" cy="344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965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矩形 8"/>
          <p:cNvSpPr/>
          <p:nvPr/>
        </p:nvSpPr>
        <p:spPr>
          <a:xfrm>
            <a:off x="2564130" y="708418"/>
            <a:ext cx="333375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主要创新点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：无</a:t>
            </a:r>
            <a:endParaRPr lang="en-US" altLang="zh-CN" sz="9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</a:t>
            </a: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创新点带来的疗效或安全性方面优势</a:t>
            </a:r>
            <a:r>
              <a:rPr lang="zh-CN" altLang="en-US" sz="9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：无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是否为国家“重大新药创制”科技重大专项支持上市药品：否</a:t>
            </a:r>
            <a:endParaRPr lang="en-US" altLang="zh-CN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是否为自主知识产权的创新药：否</a:t>
            </a:r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object 2"/>
          <p:cNvSpPr/>
          <p:nvPr/>
        </p:nvSpPr>
        <p:spPr>
          <a:xfrm>
            <a:off x="854963" y="858063"/>
            <a:ext cx="362775" cy="24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66572" y="1514920"/>
            <a:ext cx="699579" cy="22256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83336" y="1780033"/>
            <a:ext cx="342138" cy="815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25423" y="1988821"/>
            <a:ext cx="257556" cy="121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09195" y="2334705"/>
            <a:ext cx="2162555" cy="2545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82"/>
            <a:ext cx="5897880" cy="3316604"/>
          </a:xfrm>
          <a:custGeom>
            <a:avLst/>
            <a:gdLst/>
            <a:ahLst/>
            <a:cxnLst/>
            <a:rect l="l" t="t" r="r" b="b"/>
            <a:pathLst>
              <a:path w="5897880" h="3316604">
                <a:moveTo>
                  <a:pt x="0" y="3316478"/>
                </a:moveTo>
                <a:lnTo>
                  <a:pt x="5897880" y="3316478"/>
                </a:lnTo>
                <a:lnTo>
                  <a:pt x="5897880" y="0"/>
                </a:lnTo>
                <a:lnTo>
                  <a:pt x="0" y="0"/>
                </a:lnTo>
                <a:lnTo>
                  <a:pt x="0" y="3316478"/>
                </a:lnTo>
                <a:close/>
              </a:path>
            </a:pathLst>
          </a:custGeom>
          <a:ln w="2438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矩形 8"/>
          <p:cNvSpPr/>
          <p:nvPr/>
        </p:nvSpPr>
        <p:spPr>
          <a:xfrm>
            <a:off x="2246625" y="746125"/>
            <a:ext cx="35584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年发病患者总数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无相关报道。</a:t>
            </a:r>
            <a:endParaRPr lang="en-US" altLang="zh-CN" sz="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低磷血症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在人群中的发病率尚无确切报道，我国部分医院对住院患者血磷水平进行统计，低磷血症患者约占总住院患者的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6.5%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，而在重症监护室中低磷血症的发病率可高达</a:t>
            </a:r>
            <a:r>
              <a:rPr lang="en-US" altLang="zh-CN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40.95%</a:t>
            </a:r>
            <a:r>
              <a:rPr lang="en-US" altLang="zh-CN" sz="80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弥补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药品目录短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板：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弥补了目录内磷补充药中没有无机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磷酸盐补充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药的短板。</a:t>
            </a:r>
            <a:endParaRPr lang="en-US" altLang="zh-CN" sz="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临床</a:t>
            </a:r>
            <a:r>
              <a:rPr lang="zh-CN" altLang="en-US" sz="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管理难度及其他相关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情况</a:t>
            </a:r>
            <a:r>
              <a:rPr lang="zh-CN" altLang="en-US" sz="8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zh-CN" altLang="en-US" sz="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药品安全性高，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</a:t>
            </a:r>
            <a:r>
              <a:rPr lang="zh-CN" altLang="en-US" sz="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方便，临床操作便利。</a:t>
            </a:r>
            <a:endParaRPr lang="zh-CN" altLang="en-US" sz="800" dirty="0"/>
          </a:p>
        </p:txBody>
      </p:sp>
      <p:sp>
        <p:nvSpPr>
          <p:cNvPr id="10" name="文本框 9"/>
          <p:cNvSpPr txBox="1"/>
          <p:nvPr/>
        </p:nvSpPr>
        <p:spPr>
          <a:xfrm>
            <a:off x="4025871" y="2955925"/>
            <a:ext cx="28956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[1] </a:t>
            </a:r>
            <a:r>
              <a:rPr lang="zh-CN" altLang="en-US" sz="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中国医药信息查询平台</a:t>
            </a:r>
            <a:endParaRPr lang="zh-CN" altLang="en-US" sz="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object 2"/>
          <p:cNvSpPr/>
          <p:nvPr/>
        </p:nvSpPr>
        <p:spPr>
          <a:xfrm>
            <a:off x="854964" y="858063"/>
            <a:ext cx="346011" cy="2469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f405a8c1-e896-4b1e-84b6-b48f2ba1c1b6"/>
  <p:tag name="COMMONDATA" val="eyJoZGlkIjoiMTMzOTNiYmVkMDNlOTFmMDhmOWI2ZjkwZDNhNDcxM2QifQ=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1375</Words>
  <Application>WPS 演示</Application>
  <PresentationFormat>自定义</PresentationFormat>
  <Paragraphs>53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等线</vt:lpstr>
      <vt:lpstr>等线</vt:lpstr>
      <vt:lpstr>微软雅黑</vt:lpstr>
      <vt:lpstr>Times New Roman</vt:lpstr>
      <vt:lpstr>Calibri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XF</dc:creator>
  <cp:lastModifiedBy>喵小姐sunshine</cp:lastModifiedBy>
  <cp:revision>48</cp:revision>
  <dcterms:created xsi:type="dcterms:W3CDTF">2022-07-04T14:24:00Z</dcterms:created>
  <dcterms:modified xsi:type="dcterms:W3CDTF">2022-07-08T01:36:17Z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2022-06-29T16:00:00Z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2022-07-04T16:00:00Z</vt:filetime>
  </property>
  <property fmtid="{D5CDD505-2E9C-101B-9397-08002B2CF9AE}" pid="5" name="ICV">
    <vt:lpwstr>2DFAFF407A764639A7C90560F6F89D0D</vt:lpwstr>
  </property>
  <property fmtid="{D5CDD505-2E9C-101B-9397-08002B2CF9AE}" pid="6" name="KSOProductBuildVer">
    <vt:lpwstr>2052-11.1.0.11830</vt:lpwstr>
  </property>
</Properties>
</file>