
<file path=[Content_Types].xml><?xml version="1.0" encoding="utf-8"?>
<Types xmlns="http://schemas.openxmlformats.org/package/2006/content-types">
  <Default Extension="png" ContentType="image/png"/>
  <Default Extension="svg" ContentType="image/svg+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heme/theme2.xml" ContentType="application/vnd.openxmlformats-officedocument.theme+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74" r:id="rId6"/>
    <p:sldId id="271" r:id="rId7"/>
    <p:sldId id="266" r:id="rId8"/>
    <p:sldId id="269" r:id="rId9"/>
    <p:sldId id="268" r:id="rId10"/>
  </p:sldIdLst>
  <p:sldSz cx="12192000" cy="6858000"/>
  <p:notesSz cx="6858000" cy="9144000"/>
  <p:custDataLst>
    <p:tags r:id="rId1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959B9"/>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114" d="100"/>
          <a:sy n="114" d="100"/>
        </p:scale>
        <p:origin x="-546" y="-108"/>
      </p:cViewPr>
      <p:guideLst>
        <p:guide orient="horz" pos="2238"/>
        <p:guide pos="3834"/>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2022-7-7</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2275745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tags" Target="../tags/tag8.xml"/><Relationship Id="rId6" Type="http://schemas.openxmlformats.org/officeDocument/2006/relationships/slideMaster" Target="../slideMasters/slideMaster1.xml"/><Relationship Id="rId5" Type="http://schemas.openxmlformats.org/officeDocument/2006/relationships/tags" Target="../tags/tag12.xml"/><Relationship Id="rId4" Type="http://schemas.openxmlformats.org/officeDocument/2006/relationships/tags" Target="../tags/tag11.xml"/></Relationships>
</file>

<file path=ppt/slideLayouts/_rels/slideLayout10.xml.rels><?xml version="1.0" encoding="UTF-8" standalone="yes"?>
<Relationships xmlns="http://schemas.openxmlformats.org/package/2006/relationships"><Relationship Id="rId3" Type="http://schemas.openxmlformats.org/officeDocument/2006/relationships/tags" Target="../tags/tag57.xml"/><Relationship Id="rId2" Type="http://schemas.openxmlformats.org/officeDocument/2006/relationships/tags" Target="../tags/tag56.xml"/><Relationship Id="rId1" Type="http://schemas.openxmlformats.org/officeDocument/2006/relationships/tags" Target="../tags/tag55.xml"/><Relationship Id="rId5" Type="http://schemas.openxmlformats.org/officeDocument/2006/relationships/slideMaster" Target="../slideMasters/slideMaster1.xml"/><Relationship Id="rId4" Type="http://schemas.openxmlformats.org/officeDocument/2006/relationships/tags" Target="../tags/tag58.xml"/></Relationships>
</file>

<file path=ppt/slideLayouts/_rels/slideLayout11.xml.rels><?xml version="1.0" encoding="UTF-8" standalone="yes"?>
<Relationships xmlns="http://schemas.openxmlformats.org/package/2006/relationships"><Relationship Id="rId3" Type="http://schemas.openxmlformats.org/officeDocument/2006/relationships/tags" Target="../tags/tag61.xml"/><Relationship Id="rId2" Type="http://schemas.openxmlformats.org/officeDocument/2006/relationships/tags" Target="../tags/tag60.xml"/><Relationship Id="rId1" Type="http://schemas.openxmlformats.org/officeDocument/2006/relationships/tags" Target="../tags/tag59.xml"/><Relationship Id="rId6" Type="http://schemas.openxmlformats.org/officeDocument/2006/relationships/slideMaster" Target="../slideMasters/slideMaster1.xml"/><Relationship Id="rId5" Type="http://schemas.openxmlformats.org/officeDocument/2006/relationships/tags" Target="../tags/tag63.xml"/><Relationship Id="rId4" Type="http://schemas.openxmlformats.org/officeDocument/2006/relationships/tags" Target="../tags/tag62.xml"/></Relationships>
</file>

<file path=ppt/slideLayouts/_rels/slideLayout2.xml.rels><?xml version="1.0" encoding="UTF-8" standalone="yes"?>
<Relationships xmlns="http://schemas.openxmlformats.org/package/2006/relationships"><Relationship Id="rId3" Type="http://schemas.openxmlformats.org/officeDocument/2006/relationships/tags" Target="../tags/tag15.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slideMaster" Target="../slideMasters/slideMaster1.xml"/><Relationship Id="rId5" Type="http://schemas.openxmlformats.org/officeDocument/2006/relationships/tags" Target="../tags/tag17.xml"/><Relationship Id="rId4" Type="http://schemas.openxmlformats.org/officeDocument/2006/relationships/tags" Target="../tags/tag16.xml"/></Relationships>
</file>

<file path=ppt/slideLayouts/_rels/slideLayout3.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6" Type="http://schemas.openxmlformats.org/officeDocument/2006/relationships/slideMaster" Target="../slideMasters/slideMaster1.xml"/><Relationship Id="rId5" Type="http://schemas.openxmlformats.org/officeDocument/2006/relationships/tags" Target="../tags/tag22.xml"/><Relationship Id="rId4" Type="http://schemas.openxmlformats.org/officeDocument/2006/relationships/tags" Target="../tags/tag21.xml"/></Relationships>
</file>

<file path=ppt/slideLayouts/_rels/slideLayout4.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slideMaster" Target="../slideMasters/slideMaster1.xml"/><Relationship Id="rId2" Type="http://schemas.openxmlformats.org/officeDocument/2006/relationships/tags" Target="../tags/tag24.xml"/><Relationship Id="rId1" Type="http://schemas.openxmlformats.org/officeDocument/2006/relationships/tags" Target="../tags/tag23.xml"/><Relationship Id="rId6" Type="http://schemas.openxmlformats.org/officeDocument/2006/relationships/tags" Target="../tags/tag28.xml"/><Relationship Id="rId5" Type="http://schemas.openxmlformats.org/officeDocument/2006/relationships/tags" Target="../tags/tag27.xml"/><Relationship Id="rId4" Type="http://schemas.openxmlformats.org/officeDocument/2006/relationships/tags" Target="../tags/tag26.xml"/></Relationships>
</file>

<file path=ppt/slideLayouts/_rels/slideLayout5.xml.rels><?xml version="1.0" encoding="UTF-8" standalone="yes"?>
<Relationships xmlns="http://schemas.openxmlformats.org/package/2006/relationships"><Relationship Id="rId8" Type="http://schemas.openxmlformats.org/officeDocument/2006/relationships/tags" Target="../tags/tag36.xml"/><Relationship Id="rId3" Type="http://schemas.openxmlformats.org/officeDocument/2006/relationships/tags" Target="../tags/tag31.xml"/><Relationship Id="rId7" Type="http://schemas.openxmlformats.org/officeDocument/2006/relationships/tags" Target="../tags/tag35.xml"/><Relationship Id="rId2" Type="http://schemas.openxmlformats.org/officeDocument/2006/relationships/tags" Target="../tags/tag30.xml"/><Relationship Id="rId1" Type="http://schemas.openxmlformats.org/officeDocument/2006/relationships/tags" Target="../tags/tag29.xml"/><Relationship Id="rId6" Type="http://schemas.openxmlformats.org/officeDocument/2006/relationships/tags" Target="../tags/tag34.xml"/><Relationship Id="rId5" Type="http://schemas.openxmlformats.org/officeDocument/2006/relationships/tags" Target="../tags/tag33.xml"/><Relationship Id="rId4" Type="http://schemas.openxmlformats.org/officeDocument/2006/relationships/tags" Target="../tags/tag32.xml"/><Relationship Id="rId9"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tags" Target="../tags/tag39.xml"/><Relationship Id="rId2" Type="http://schemas.openxmlformats.org/officeDocument/2006/relationships/tags" Target="../tags/tag38.xml"/><Relationship Id="rId1" Type="http://schemas.openxmlformats.org/officeDocument/2006/relationships/tags" Target="../tags/tag37.xml"/><Relationship Id="rId5" Type="http://schemas.openxmlformats.org/officeDocument/2006/relationships/slideMaster" Target="../slideMasters/slideMaster1.xml"/><Relationship Id="rId4" Type="http://schemas.openxmlformats.org/officeDocument/2006/relationships/tags" Target="../tags/tag40.xml"/></Relationships>
</file>

<file path=ppt/slideLayouts/_rels/slideLayout7.xml.rels><?xml version="1.0" encoding="UTF-8" standalone="yes"?>
<Relationships xmlns="http://schemas.openxmlformats.org/package/2006/relationships"><Relationship Id="rId3" Type="http://schemas.openxmlformats.org/officeDocument/2006/relationships/tags" Target="../tags/tag43.xml"/><Relationship Id="rId2" Type="http://schemas.openxmlformats.org/officeDocument/2006/relationships/tags" Target="../tags/tag42.xml"/><Relationship Id="rId1" Type="http://schemas.openxmlformats.org/officeDocument/2006/relationships/tags" Target="../tags/tag41.xml"/><Relationship Id="rId4"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tags" Target="../tags/tag46.xml"/><Relationship Id="rId7" Type="http://schemas.openxmlformats.org/officeDocument/2006/relationships/slideMaster" Target="../slideMasters/slideMaster1.xml"/><Relationship Id="rId2" Type="http://schemas.openxmlformats.org/officeDocument/2006/relationships/tags" Target="../tags/tag45.xml"/><Relationship Id="rId1" Type="http://schemas.openxmlformats.org/officeDocument/2006/relationships/tags" Target="../tags/tag44.xml"/><Relationship Id="rId6" Type="http://schemas.openxmlformats.org/officeDocument/2006/relationships/tags" Target="../tags/tag49.xml"/><Relationship Id="rId5" Type="http://schemas.openxmlformats.org/officeDocument/2006/relationships/tags" Target="../tags/tag48.xml"/><Relationship Id="rId4" Type="http://schemas.openxmlformats.org/officeDocument/2006/relationships/tags" Target="../tags/tag47.xml"/></Relationships>
</file>

<file path=ppt/slideLayouts/_rels/slideLayout9.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tags" Target="../tags/tag50.xml"/><Relationship Id="rId6" Type="http://schemas.openxmlformats.org/officeDocument/2006/relationships/slideMaster" Target="../slideMasters/slideMaster1.xml"/><Relationship Id="rId5" Type="http://schemas.openxmlformats.org/officeDocument/2006/relationships/tags" Target="../tags/tag54.xml"/><Relationship Id="rId4" Type="http://schemas.openxmlformats.org/officeDocument/2006/relationships/tags" Target="../tags/tag5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1"/>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单击此处编辑标题</a:t>
            </a:r>
          </a:p>
        </p:txBody>
      </p:sp>
      <p:sp>
        <p:nvSpPr>
          <p:cNvPr id="3" name="副标题 2"/>
          <p:cNvSpPr>
            <a:spLocks noGrp="1"/>
          </p:cNvSpPr>
          <p:nvPr>
            <p:ph type="subTitle" idx="1" hasCustomPrompt="1"/>
            <p:custDataLst>
              <p:tags r:id="rId2"/>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p>
        </p:txBody>
      </p:sp>
      <p:sp>
        <p:nvSpPr>
          <p:cNvPr id="16" name="日期占位符 15"/>
          <p:cNvSpPr>
            <a:spLocks noGrp="1"/>
          </p:cNvSpPr>
          <p:nvPr>
            <p:ph type="dt" sz="half" idx="10"/>
            <p:custDataLst>
              <p:tags r:id="rId3"/>
            </p:custDataLst>
          </p:nvPr>
        </p:nvSpPr>
        <p:spPr/>
        <p:txBody>
          <a:bodyPr/>
          <a:lstStyle/>
          <a:p>
            <a:fld id="{760FBDFE-C587-4B4C-A407-44438C67B59E}" type="datetimeFigureOut">
              <a:rPr lang="zh-CN" altLang="en-US" smtClean="0"/>
              <a:t>2022-7-7</a:t>
            </a:fld>
            <a:endParaRPr lang="zh-CN" altLang="en-US"/>
          </a:p>
        </p:txBody>
      </p:sp>
      <p:sp>
        <p:nvSpPr>
          <p:cNvPr id="17" name="页脚占位符 16"/>
          <p:cNvSpPr>
            <a:spLocks noGrp="1"/>
          </p:cNvSpPr>
          <p:nvPr>
            <p:ph type="ftr" sz="quarter" idx="11"/>
            <p:custDataLst>
              <p:tags r:id="rId4"/>
            </p:custDataLst>
          </p:nvPr>
        </p:nvSpPr>
        <p:spPr/>
        <p:txBody>
          <a:bodyPr/>
          <a:lstStyle/>
          <a:p>
            <a:endParaRPr lang="zh-CN" altLang="en-US" dirty="0"/>
          </a:p>
        </p:txBody>
      </p:sp>
      <p:sp>
        <p:nvSpPr>
          <p:cNvPr id="18" name="灯片编号占位符 17"/>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2022-7-7</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7" name="内容占位符 6"/>
          <p:cNvSpPr>
            <a:spLocks noGrp="1"/>
          </p:cNvSpPr>
          <p:nvPr>
            <p:ph sz="quarter" idx="13"/>
            <p:custDataLst>
              <p:tags r:id="rId4"/>
            </p:custDataLst>
          </p:nvPr>
        </p:nvSpPr>
        <p:spPr>
          <a:xfrm>
            <a:off x="608400" y="774000"/>
            <a:ext cx="10972800" cy="5482800"/>
          </a:xfrm>
        </p:spPr>
        <p:txBody>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1"/>
            </p:custDataLst>
          </p:nvPr>
        </p:nvSpPr>
        <p:spPr/>
        <p:txBody>
          <a:bodyPr/>
          <a:lstStyle/>
          <a:p>
            <a:fld id="{760FBDFE-C587-4B4C-A407-44438C67B59E}" type="datetimeFigureOut">
              <a:rPr lang="zh-CN" altLang="en-US" smtClean="0"/>
              <a:t>2022-7-7</a:t>
            </a:fld>
            <a:endParaRPr lang="zh-CN" altLang="en-US"/>
          </a:p>
        </p:txBody>
      </p:sp>
      <p:sp>
        <p:nvSpPr>
          <p:cNvPr id="4" name="页脚占位符 3"/>
          <p:cNvSpPr>
            <a:spLocks noGrp="1"/>
          </p:cNvSpPr>
          <p:nvPr>
            <p:ph type="ftr" sz="quarter" idx="11"/>
            <p:custDataLst>
              <p:tags r:id="rId2"/>
            </p:custDataLst>
          </p:nvPr>
        </p:nvSpPr>
        <p:spPr/>
        <p:txBody>
          <a:bodyPr/>
          <a:lstStyle/>
          <a:p>
            <a:endParaRPr lang="zh-CN" altLang="en-US"/>
          </a:p>
        </p:txBody>
      </p:sp>
      <p:sp>
        <p:nvSpPr>
          <p:cNvPr id="5" name="灯片编号占位符 4"/>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
        <p:nvSpPr>
          <p:cNvPr id="2" name="标题 1"/>
          <p:cNvSpPr>
            <a:spLocks noGrp="1"/>
          </p:cNvSpPr>
          <p:nvPr>
            <p:ph type="title" hasCustomPrompt="1"/>
            <p:custDataLst>
              <p:tags r:id="rId4"/>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5"/>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2"/>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2022-7-7</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1"/>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p>
        </p:txBody>
      </p:sp>
      <p:sp>
        <p:nvSpPr>
          <p:cNvPr id="3" name="文本占位符 2"/>
          <p:cNvSpPr>
            <a:spLocks noGrp="1"/>
          </p:cNvSpPr>
          <p:nvPr>
            <p:ph type="body" idx="1" hasCustomPrompt="1"/>
            <p:custDataLst>
              <p:tags r:id="rId2"/>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2022-7-7</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2"/>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custDataLst>
              <p:tags r:id="rId3"/>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5" name="日期占位符 4"/>
          <p:cNvSpPr>
            <a:spLocks noGrp="1"/>
          </p:cNvSpPr>
          <p:nvPr>
            <p:ph type="dt" sz="half" idx="10"/>
            <p:custDataLst>
              <p:tags r:id="rId4"/>
            </p:custDataLst>
          </p:nvPr>
        </p:nvSpPr>
        <p:spPr/>
        <p:txBody>
          <a:bodyPr/>
          <a:lstStyle/>
          <a:p>
            <a:fld id="{760FBDFE-C587-4B4C-A407-44438C67B59E}" type="datetimeFigureOut">
              <a:rPr lang="zh-CN" altLang="en-US" smtClean="0"/>
              <a:t>2022-7-7</a:t>
            </a:fld>
            <a:endParaRPr lang="zh-CN" altLang="en-US"/>
          </a:p>
        </p:txBody>
      </p:sp>
      <p:sp>
        <p:nvSpPr>
          <p:cNvPr id="6" name="页脚占位符 5"/>
          <p:cNvSpPr>
            <a:spLocks noGrp="1"/>
          </p:cNvSpPr>
          <p:nvPr>
            <p:ph type="ftr" sz="quarter" idx="11"/>
            <p:custDataLst>
              <p:tags r:id="rId5"/>
            </p:custDataLst>
          </p:nvPr>
        </p:nvSpPr>
        <p:spPr/>
        <p:txBody>
          <a:bodyPr/>
          <a:lstStyle/>
          <a:p>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2"/>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p>
        </p:txBody>
      </p:sp>
      <p:sp>
        <p:nvSpPr>
          <p:cNvPr id="4" name="内容占位符 3"/>
          <p:cNvSpPr>
            <a:spLocks noGrp="1"/>
          </p:cNvSpPr>
          <p:nvPr>
            <p:ph sz="half" idx="2"/>
            <p:custDataLst>
              <p:tags r:id="rId3"/>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hasCustomPrompt="1"/>
            <p:custDataLst>
              <p:tags r:id="rId4"/>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5"/>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custDataLst>
              <p:tags r:id="rId6"/>
            </p:custDataLst>
          </p:nvPr>
        </p:nvSpPr>
        <p:spPr/>
        <p:txBody>
          <a:bodyPr/>
          <a:lstStyle/>
          <a:p>
            <a:fld id="{760FBDFE-C587-4B4C-A407-44438C67B59E}" type="datetimeFigureOut">
              <a:rPr lang="zh-CN" altLang="en-US" smtClean="0"/>
              <a:t>2022-7-7</a:t>
            </a:fld>
            <a:endParaRPr lang="zh-CN" altLang="en-US"/>
          </a:p>
        </p:txBody>
      </p:sp>
      <p:sp>
        <p:nvSpPr>
          <p:cNvPr id="8" name="页脚占位符 7"/>
          <p:cNvSpPr>
            <a:spLocks noGrp="1"/>
          </p:cNvSpPr>
          <p:nvPr>
            <p:ph type="ftr" sz="quarter" idx="11"/>
            <p:custDataLst>
              <p:tags r:id="rId7"/>
            </p:custDataLst>
          </p:nvPr>
        </p:nvSpPr>
        <p:spPr/>
        <p:txBody>
          <a:bodyPr/>
          <a:lstStyle/>
          <a:p>
            <a:endParaRPr lang="zh-CN" altLang="en-US"/>
          </a:p>
        </p:txBody>
      </p:sp>
      <p:sp>
        <p:nvSpPr>
          <p:cNvPr id="9" name="灯片编号占位符 8"/>
          <p:cNvSpPr>
            <a:spLocks noGrp="1"/>
          </p:cNvSpPr>
          <p:nvPr>
            <p:ph type="sldNum" sz="quarter" idx="12"/>
            <p:custDataLst>
              <p:tags r:id="rId8"/>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1"/>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t>2022-7-7</a:t>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1"/>
            </p:custDataLst>
          </p:nvPr>
        </p:nvSpPr>
        <p:spPr/>
        <p:txBody>
          <a:bodyPr/>
          <a:lstStyle/>
          <a:p>
            <a:fld id="{760FBDFE-C587-4B4C-A407-44438C67B59E}" type="datetimeFigureOut">
              <a:rPr lang="zh-CN" altLang="en-US" smtClean="0"/>
              <a:t>2022-7-7</a:t>
            </a:fld>
            <a:endParaRPr lang="zh-CN" altLang="en-US"/>
          </a:p>
        </p:txBody>
      </p:sp>
      <p:sp>
        <p:nvSpPr>
          <p:cNvPr id="3" name="页脚占位符 2"/>
          <p:cNvSpPr>
            <a:spLocks noGrp="1"/>
          </p:cNvSpPr>
          <p:nvPr>
            <p:ph type="ftr" sz="quarter" idx="11"/>
            <p:custDataLst>
              <p:tags r:id="rId2"/>
            </p:custDataLst>
          </p:nvPr>
        </p:nvSpPr>
        <p:spPr/>
        <p:txBody>
          <a:bodyPr/>
          <a:lstStyle/>
          <a:p>
            <a:endParaRPr lang="zh-CN" altLang="en-US"/>
          </a:p>
        </p:txBody>
      </p:sp>
      <p:sp>
        <p:nvSpPr>
          <p:cNvPr id="4" name="灯片编号占位符 3"/>
          <p:cNvSpPr>
            <a:spLocks noGrp="1"/>
          </p:cNvSpPr>
          <p:nvPr>
            <p:ph type="sldNum" sz="quarter" idx="12"/>
            <p:custDataLst>
              <p:tags r:id="rId3"/>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1"/>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2"/>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3"/>
            </p:custDataLst>
          </p:nvPr>
        </p:nvSpPr>
        <p:spPr/>
        <p:txBody>
          <a:bodyPr/>
          <a:lstStyle/>
          <a:p>
            <a:fld id="{9EFD9D74-47D9-4702-A33C-335B63B48DBF}" type="datetimeFigureOut">
              <a:rPr lang="zh-CN" altLang="en-US" smtClean="0"/>
              <a:t>2022-7-7</a:t>
            </a:fld>
            <a:endParaRPr lang="zh-CN" altLang="en-US" dirty="0"/>
          </a:p>
        </p:txBody>
      </p:sp>
      <p:sp>
        <p:nvSpPr>
          <p:cNvPr id="6" name="页脚占位符 5"/>
          <p:cNvSpPr>
            <a:spLocks noGrp="1"/>
          </p:cNvSpPr>
          <p:nvPr>
            <p:ph type="ftr" sz="quarter" idx="11"/>
            <p:custDataLst>
              <p:tags r:id="rId4"/>
            </p:custDataLst>
          </p:nvPr>
        </p:nvSpPr>
        <p:spPr/>
        <p:txBody>
          <a:bodyPr/>
          <a:lstStyle/>
          <a:p>
            <a:endParaRPr lang="zh-CN" altLang="en-US" dirty="0"/>
          </a:p>
        </p:txBody>
      </p:sp>
      <p:sp>
        <p:nvSpPr>
          <p:cNvPr id="7" name="灯片编号占位符 6"/>
          <p:cNvSpPr>
            <a:spLocks noGrp="1"/>
          </p:cNvSpPr>
          <p:nvPr>
            <p:ph type="sldNum" sz="quarter" idx="12"/>
            <p:custDataLst>
              <p:tags r:id="rId5"/>
            </p:custDataLst>
          </p:nvPr>
        </p:nvSpPr>
        <p:spPr/>
        <p:txBody>
          <a:bodyPr/>
          <a:lstStyle/>
          <a:p>
            <a:fld id="{FABC47A4-756D-490B-A52F-7D9E2C9FC05F}" type="slidenum">
              <a:rPr lang="zh-CN" altLang="en-US" smtClean="0"/>
              <a:t>‹#›</a:t>
            </a:fld>
            <a:endParaRPr lang="zh-CN" altLang="en-US"/>
          </a:p>
        </p:txBody>
      </p:sp>
      <p:sp>
        <p:nvSpPr>
          <p:cNvPr id="9" name="标题 8"/>
          <p:cNvSpPr>
            <a:spLocks noGrp="1"/>
          </p:cNvSpPr>
          <p:nvPr>
            <p:ph type="title"/>
            <p:custDataLst>
              <p:tags r:id="rId6"/>
            </p:custDataLst>
          </p:nvPr>
        </p:nvSpPr>
        <p:spPr/>
        <p:txBody>
          <a:bodyPr/>
          <a:lstStyle/>
          <a:p>
            <a:r>
              <a:rPr lang="zh-CN" altLang="en-US"/>
              <a:t>单击此处编辑母版标题样式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1"/>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2"/>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10"/>
            <p:custDataLst>
              <p:tags r:id="rId3"/>
            </p:custDataLst>
          </p:nvPr>
        </p:nvSpPr>
        <p:spPr/>
        <p:txBody>
          <a:bodyPr/>
          <a:lstStyle/>
          <a:p>
            <a:fld id="{760FBDFE-C587-4B4C-A407-44438C67B59E}" type="datetimeFigureOut">
              <a:rPr lang="zh-CN" altLang="en-US" smtClean="0"/>
              <a:t>2022-7-7</a:t>
            </a:fld>
            <a:endParaRPr lang="zh-CN" altLang="en-US"/>
          </a:p>
        </p:txBody>
      </p:sp>
      <p:sp>
        <p:nvSpPr>
          <p:cNvPr id="5" name="页脚占位符 4"/>
          <p:cNvSpPr>
            <a:spLocks noGrp="1"/>
          </p:cNvSpPr>
          <p:nvPr>
            <p:ph type="ftr" sz="quarter" idx="11"/>
            <p:custDataLst>
              <p:tags r:id="rId4"/>
            </p:custDataLst>
          </p:nvPr>
        </p:nvSpPr>
        <p:spPr/>
        <p:txBody>
          <a:bodyPr/>
          <a:lstStyle/>
          <a:p>
            <a:endParaRPr lang="zh-CN" altLang="en-US"/>
          </a:p>
        </p:txBody>
      </p:sp>
      <p:sp>
        <p:nvSpPr>
          <p:cNvPr id="6" name="灯片编号占位符 5"/>
          <p:cNvSpPr>
            <a:spLocks noGrp="1"/>
          </p:cNvSpPr>
          <p:nvPr>
            <p:ph type="sldNum" sz="quarter" idx="12"/>
            <p:custDataLst>
              <p:tags r:id="rId5"/>
            </p:custDataLst>
          </p:nvPr>
        </p:nvSpPr>
        <p:spPr/>
        <p:txBody>
          <a:bodyPr/>
          <a:lstStyle/>
          <a:p>
            <a:fld id="{49AE70B2-8BF9-45C0-BB95-33D1B9D3A854}"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18" Type="http://schemas.openxmlformats.org/officeDocument/2006/relationships/tags" Target="../tags/tag7.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17" Type="http://schemas.openxmlformats.org/officeDocument/2006/relationships/tags" Target="../tags/tag6.xml"/><Relationship Id="rId2" Type="http://schemas.openxmlformats.org/officeDocument/2006/relationships/slideLayout" Target="../slideLayouts/slideLayout2.xml"/><Relationship Id="rId16" Type="http://schemas.openxmlformats.org/officeDocument/2006/relationships/tags" Target="../tags/tag5.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4.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ags" Target="../tags/tag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object 2"/>
          <p:cNvSpPr/>
          <p:nvPr userDrawn="1"/>
        </p:nvSpPr>
        <p:spPr>
          <a:xfrm>
            <a:off x="0" y="0"/>
            <a:ext cx="12192000" cy="6858635"/>
          </a:xfrm>
          <a:prstGeom prst="rect">
            <a:avLst/>
          </a:prstGeom>
          <a:blipFill>
            <a:blip r:embed="rId19" cstate="print"/>
            <a:stretch>
              <a:fillRect/>
            </a:stretch>
          </a:blipFill>
        </p:spPr>
        <p:txBody>
          <a:bodyPr wrap="square" lIns="0" tIns="0" rIns="0" bIns="0" rtlCol="0"/>
          <a:lstStyle/>
          <a:p>
            <a:endParaRPr/>
          </a:p>
        </p:txBody>
      </p:sp>
      <p:sp>
        <p:nvSpPr>
          <p:cNvPr id="2" name="标题占位符 1"/>
          <p:cNvSpPr>
            <a:spLocks noGrp="1"/>
          </p:cNvSpPr>
          <p:nvPr>
            <p:ph type="title"/>
            <p:custDataLst>
              <p:tags r:id="rId14"/>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p>
        </p:txBody>
      </p:sp>
      <p:sp>
        <p:nvSpPr>
          <p:cNvPr id="3" name="文本占位符 2"/>
          <p:cNvSpPr>
            <a:spLocks noGrp="1"/>
          </p:cNvSpPr>
          <p:nvPr>
            <p:ph type="body" idx="1"/>
            <p:custDataLst>
              <p:tags r:id="rId15"/>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custDataLst>
              <p:tags r:id="rId16"/>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t>2022-7-7</a:t>
            </a:fld>
            <a:endParaRPr lang="zh-CN" altLang="en-US"/>
          </a:p>
        </p:txBody>
      </p:sp>
      <p:sp>
        <p:nvSpPr>
          <p:cNvPr id="5" name="页脚占位符 4"/>
          <p:cNvSpPr>
            <a:spLocks noGrp="1"/>
          </p:cNvSpPr>
          <p:nvPr>
            <p:ph type="ftr" sz="quarter" idx="3"/>
            <p:custDataLst>
              <p:tags r:id="rId17"/>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8"/>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t>‹#›</a:t>
            </a:fld>
            <a:endParaRPr lang="zh-CN" altLang="en-US" dirty="0"/>
          </a:p>
        </p:txBody>
      </p:sp>
    </p:spTree>
    <p:custDataLst>
      <p:tags r:id="rId13"/>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65.xml"/><Relationship Id="rId1" Type="http://schemas.openxmlformats.org/officeDocument/2006/relationships/tags" Target="../tags/tag64.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18" Type="http://schemas.openxmlformats.org/officeDocument/2006/relationships/image" Target="../media/image20.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17" Type="http://schemas.openxmlformats.org/officeDocument/2006/relationships/image" Target="../media/image19.png"/><Relationship Id="rId2" Type="http://schemas.openxmlformats.org/officeDocument/2006/relationships/slideLayout" Target="../slideLayouts/slideLayout2.xml"/><Relationship Id="rId16" Type="http://schemas.openxmlformats.org/officeDocument/2006/relationships/image" Target="../media/image18.png"/><Relationship Id="rId1" Type="http://schemas.openxmlformats.org/officeDocument/2006/relationships/tags" Target="../tags/tag66.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5" Type="http://schemas.openxmlformats.org/officeDocument/2006/relationships/image" Target="../media/image1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24.png"/><Relationship Id="rId2" Type="http://schemas.openxmlformats.org/officeDocument/2006/relationships/slideLayout" Target="../slideLayouts/slideLayout2.xml"/><Relationship Id="rId1" Type="http://schemas.openxmlformats.org/officeDocument/2006/relationships/tags" Target="../tags/tag67.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9.xml"/><Relationship Id="rId1" Type="http://schemas.openxmlformats.org/officeDocument/2006/relationships/tags" Target="../tags/tag68.xml"/><Relationship Id="rId6" Type="http://schemas.openxmlformats.org/officeDocument/2006/relationships/image" Target="../media/image22.png"/><Relationship Id="rId5" Type="http://schemas.openxmlformats.org/officeDocument/2006/relationships/image" Target="../media/image26.png"/><Relationship Id="rId4" Type="http://schemas.openxmlformats.org/officeDocument/2006/relationships/image" Target="../media/image25.png"/></Relationships>
</file>

<file path=ppt/slides/_rels/slide5.xml.rels><?xml version="1.0" encoding="UTF-8" standalone="yes"?>
<Relationships xmlns="http://schemas.openxmlformats.org/package/2006/relationships"><Relationship Id="rId3" Type="http://schemas.openxmlformats.org/officeDocument/2006/relationships/tags" Target="../tags/tag72.xml"/><Relationship Id="rId2" Type="http://schemas.openxmlformats.org/officeDocument/2006/relationships/tags" Target="../tags/tag71.xml"/><Relationship Id="rId1" Type="http://schemas.openxmlformats.org/officeDocument/2006/relationships/tags" Target="../tags/tag70.xml"/><Relationship Id="rId5" Type="http://schemas.openxmlformats.org/officeDocument/2006/relationships/image" Target="../media/image26.png"/><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32.svg"/><Relationship Id="rId2" Type="http://schemas.openxmlformats.org/officeDocument/2006/relationships/tags" Target="../tags/tag74.xml"/><Relationship Id="rId1" Type="http://schemas.openxmlformats.org/officeDocument/2006/relationships/tags" Target="../tags/tag73.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_rels/slide7.xml.rels><?xml version="1.0" encoding="UTF-8" standalone="yes"?>
<Relationships xmlns="http://schemas.openxmlformats.org/package/2006/relationships"><Relationship Id="rId3" Type="http://schemas.openxmlformats.org/officeDocument/2006/relationships/image" Target="../media/image30.png"/><Relationship Id="rId7" Type="http://schemas.openxmlformats.org/officeDocument/2006/relationships/image" Target="../media/image34.png"/><Relationship Id="rId2" Type="http://schemas.openxmlformats.org/officeDocument/2006/relationships/slideLayout" Target="../slideLayouts/slideLayout2.xml"/><Relationship Id="rId1" Type="http://schemas.openxmlformats.org/officeDocument/2006/relationships/tags" Target="../tags/tag75.xml"/><Relationship Id="rId6" Type="http://schemas.openxmlformats.org/officeDocument/2006/relationships/image" Target="../media/image33.png"/><Relationship Id="rId5" Type="http://schemas.openxmlformats.org/officeDocument/2006/relationships/image" Target="../media/image32.png"/><Relationship Id="rId4" Type="http://schemas.openxmlformats.org/officeDocument/2006/relationships/image" Target="../media/image31.png"/></Relationships>
</file>

<file path=ppt/slides/_rels/slide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slideLayout" Target="../slideLayouts/slideLayout2.xml"/><Relationship Id="rId1" Type="http://schemas.openxmlformats.org/officeDocument/2006/relationships/tags" Target="../tags/tag76.xml"/><Relationship Id="rId6" Type="http://schemas.openxmlformats.org/officeDocument/2006/relationships/image" Target="../media/image37.png"/><Relationship Id="rId5" Type="http://schemas.openxmlformats.org/officeDocument/2006/relationships/image" Target="../media/image36.png"/><Relationship Id="rId4" Type="http://schemas.openxmlformats.org/officeDocument/2006/relationships/image" Target="../media/image3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5.png"/><Relationship Id="rId2" Type="http://schemas.openxmlformats.org/officeDocument/2006/relationships/slideLayout" Target="../slideLayouts/slideLayout2.xml"/><Relationship Id="rId1" Type="http://schemas.openxmlformats.org/officeDocument/2006/relationships/tags" Target="../tags/tag77.xml"/><Relationship Id="rId6" Type="http://schemas.openxmlformats.org/officeDocument/2006/relationships/image" Target="../media/image39.png"/><Relationship Id="rId5" Type="http://schemas.openxmlformats.org/officeDocument/2006/relationships/image" Target="../media/image38.png"/><Relationship Id="rId4" Type="http://schemas.openxmlformats.org/officeDocument/2006/relationships/image" Target="../media/image3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3303905" y="166370"/>
            <a:ext cx="5584825" cy="6525895"/>
          </a:xfrm>
          <a:prstGeom prst="rect">
            <a:avLst/>
          </a:prstGeom>
          <a:solidFill>
            <a:schemeClr val="bg1">
              <a:lumMod val="95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3728720" y="593725"/>
            <a:ext cx="4734560" cy="582168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5" name="object 3"/>
          <p:cNvSpPr/>
          <p:nvPr/>
        </p:nvSpPr>
        <p:spPr>
          <a:xfrm>
            <a:off x="4699635" y="653415"/>
            <a:ext cx="2563495" cy="3594100"/>
          </a:xfrm>
          <a:prstGeom prst="rect">
            <a:avLst/>
          </a:prstGeom>
          <a:blipFill>
            <a:blip r:embed="rId4" cstate="print"/>
            <a:stretch>
              <a:fillRect/>
            </a:stretch>
          </a:blipFill>
        </p:spPr>
        <p:txBody>
          <a:bodyPr wrap="square" lIns="0" tIns="0" rIns="0" bIns="0" rtlCol="0"/>
          <a:lstStyle/>
          <a:p>
            <a:endParaRPr/>
          </a:p>
        </p:txBody>
      </p:sp>
      <p:pic>
        <p:nvPicPr>
          <p:cNvPr id="4" name="图片 3" descr="logo+左右+全称"/>
          <p:cNvPicPr>
            <a:picLocks noChangeAspect="1"/>
          </p:cNvPicPr>
          <p:nvPr>
            <p:custDataLst>
              <p:tags r:id="rId2"/>
            </p:custDataLst>
          </p:nvPr>
        </p:nvPicPr>
        <p:blipFill>
          <a:blip r:embed="rId5"/>
          <a:stretch>
            <a:fillRect/>
          </a:stretch>
        </p:blipFill>
        <p:spPr>
          <a:xfrm>
            <a:off x="4631055" y="5691505"/>
            <a:ext cx="2721610" cy="859790"/>
          </a:xfrm>
          <a:prstGeom prst="rect">
            <a:avLst/>
          </a:prstGeom>
        </p:spPr>
      </p:pic>
      <p:sp>
        <p:nvSpPr>
          <p:cNvPr id="7" name="文本框 6"/>
          <p:cNvSpPr txBox="1"/>
          <p:nvPr/>
        </p:nvSpPr>
        <p:spPr>
          <a:xfrm>
            <a:off x="2943860" y="4339590"/>
            <a:ext cx="6096000" cy="923925"/>
          </a:xfrm>
          <a:prstGeom prst="rect">
            <a:avLst/>
          </a:prstGeom>
          <a:noFill/>
        </p:spPr>
        <p:txBody>
          <a:bodyPr wrap="square" rtlCol="0" anchor="t">
            <a:spAutoFit/>
          </a:bodyPr>
          <a:lstStyle/>
          <a:p>
            <a:pPr marL="20955" algn="ctr">
              <a:lnSpc>
                <a:spcPct val="150000"/>
              </a:lnSpc>
            </a:pPr>
            <a:r>
              <a:rPr lang="zh-CN" b="1" spc="15" dirty="0">
                <a:latin typeface="微软雅黑" panose="020B0503020204020204" charset="-122"/>
                <a:ea typeface="微软雅黑" panose="020B0503020204020204" charset="-122"/>
                <a:cs typeface="微软雅黑" panose="020B0503020204020204" charset="-122"/>
                <a:sym typeface="+mn-ea"/>
              </a:rPr>
              <a:t>普乐沙福注射液</a:t>
            </a:r>
            <a:endParaRPr>
              <a:latin typeface="微软雅黑" panose="020B0503020204020204" charset="-122"/>
              <a:ea typeface="微软雅黑" panose="020B0503020204020204" charset="-122"/>
              <a:cs typeface="微软雅黑" panose="020B0503020204020204" charset="-122"/>
            </a:endParaRPr>
          </a:p>
          <a:p>
            <a:pPr marL="20955" algn="ctr">
              <a:lnSpc>
                <a:spcPct val="150000"/>
              </a:lnSpc>
              <a:spcBef>
                <a:spcPts val="15"/>
              </a:spcBef>
            </a:pPr>
            <a:r>
              <a:rPr b="1" spc="15" dirty="0">
                <a:latin typeface="微软雅黑" panose="020B0503020204020204" charset="-122"/>
                <a:ea typeface="微软雅黑" panose="020B0503020204020204" charset="-122"/>
                <a:cs typeface="微软雅黑" panose="020B0503020204020204" charset="-122"/>
                <a:sym typeface="+mn-ea"/>
              </a:rPr>
              <a:t>（</a:t>
            </a:r>
            <a:r>
              <a:rPr lang="en-US" b="1" spc="15" dirty="0">
                <a:latin typeface="微软雅黑" panose="020B0503020204020204" charset="-122"/>
                <a:ea typeface="微软雅黑" panose="020B0503020204020204" charset="-122"/>
                <a:cs typeface="微软雅黑" panose="020B0503020204020204" charset="-122"/>
                <a:sym typeface="+mn-ea"/>
              </a:rPr>
              <a:t>  </a:t>
            </a:r>
            <a:r>
              <a:rPr lang="zh-CN" b="1" spc="15" dirty="0">
                <a:latin typeface="微软雅黑" panose="020B0503020204020204" charset="-122"/>
                <a:ea typeface="微软雅黑" panose="020B0503020204020204" charset="-122"/>
                <a:cs typeface="微软雅黑" panose="020B0503020204020204" charset="-122"/>
                <a:sym typeface="+mn-ea"/>
              </a:rPr>
              <a:t>汇</a:t>
            </a:r>
            <a:r>
              <a:rPr lang="en-US" altLang="zh-CN" b="1" spc="15" dirty="0">
                <a:latin typeface="微软雅黑" panose="020B0503020204020204" charset="-122"/>
                <a:ea typeface="微软雅黑" panose="020B0503020204020204" charset="-122"/>
                <a:cs typeface="微软雅黑" panose="020B0503020204020204" charset="-122"/>
                <a:sym typeface="+mn-ea"/>
              </a:rPr>
              <a:t> </a:t>
            </a:r>
            <a:r>
              <a:rPr lang="zh-CN" b="1" spc="15" dirty="0">
                <a:latin typeface="微软雅黑" panose="020B0503020204020204" charset="-122"/>
                <a:ea typeface="微软雅黑" panose="020B0503020204020204" charset="-122"/>
                <a:cs typeface="微软雅黑" panose="020B0503020204020204" charset="-122"/>
                <a:sym typeface="+mn-ea"/>
              </a:rPr>
              <a:t>涞</a:t>
            </a:r>
            <a:r>
              <a:rPr lang="en-US" altLang="zh-CN" b="1" spc="15" baseline="30000" dirty="0">
                <a:latin typeface="微软雅黑" panose="020B0503020204020204" charset="-122"/>
                <a:ea typeface="微软雅黑" panose="020B0503020204020204" charset="-122"/>
                <a:cs typeface="微软雅黑" panose="020B0503020204020204" charset="-122"/>
                <a:sym typeface="+mn-ea"/>
              </a:rPr>
              <a:t>® </a:t>
            </a:r>
            <a:r>
              <a:rPr b="1" spc="15" dirty="0">
                <a:latin typeface="微软雅黑" panose="020B0503020204020204" charset="-122"/>
                <a:ea typeface="微软雅黑" panose="020B0503020204020204" charset="-122"/>
                <a:cs typeface="微软雅黑" panose="020B0503020204020204" charset="-122"/>
                <a:sym typeface="+mn-ea"/>
              </a:rPr>
              <a:t>）</a:t>
            </a:r>
            <a:endParaRPr lang="zh-CN" altLang="en-US">
              <a:latin typeface="微软雅黑" panose="020B0503020204020204" charset="-122"/>
              <a:ea typeface="微软雅黑" panose="020B0503020204020204" charset="-122"/>
              <a:cs typeface="微软雅黑" panose="020B0503020204020204" charset="-122"/>
            </a:endParaRPr>
          </a:p>
        </p:txBody>
      </p:sp>
      <p:pic>
        <p:nvPicPr>
          <p:cNvPr id="2" name="图片 1"/>
          <p:cNvPicPr>
            <a:picLocks noChangeAspect="1"/>
          </p:cNvPicPr>
          <p:nvPr/>
        </p:nvPicPr>
        <p:blipFill>
          <a:blip r:embed="rId6"/>
          <a:stretch>
            <a:fillRect/>
          </a:stretch>
        </p:blipFill>
        <p:spPr>
          <a:xfrm>
            <a:off x="4631055" y="1036320"/>
            <a:ext cx="3213735" cy="3303270"/>
          </a:xfrm>
          <a:prstGeom prst="rect">
            <a:avLst/>
          </a:prstGeom>
        </p:spPr>
      </p:pic>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组合 3"/>
          <p:cNvGrpSpPr/>
          <p:nvPr/>
        </p:nvGrpSpPr>
        <p:grpSpPr>
          <a:xfrm>
            <a:off x="0" y="1113790"/>
            <a:ext cx="2439035" cy="1050925"/>
            <a:chOff x="0" y="1754"/>
            <a:chExt cx="2284" cy="1034"/>
          </a:xfrm>
        </p:grpSpPr>
        <p:sp>
          <p:nvSpPr>
            <p:cNvPr id="11" name="object 11"/>
            <p:cNvSpPr/>
            <p:nvPr/>
          </p:nvSpPr>
          <p:spPr>
            <a:xfrm>
              <a:off x="0" y="1754"/>
              <a:ext cx="2285" cy="1034"/>
            </a:xfrm>
            <a:prstGeom prst="rect">
              <a:avLst/>
            </a:prstGeom>
            <a:blipFill>
              <a:blip r:embed="rId3" cstate="print"/>
              <a:stretch>
                <a:fillRect/>
              </a:stretch>
            </a:blipFill>
          </p:spPr>
          <p:txBody>
            <a:bodyPr wrap="square" lIns="0" tIns="0" rIns="0" bIns="0" rtlCol="0"/>
            <a:lstStyle/>
            <a:p>
              <a:endParaRPr/>
            </a:p>
          </p:txBody>
        </p:sp>
        <p:sp>
          <p:nvSpPr>
            <p:cNvPr id="16" name="object 16"/>
            <p:cNvSpPr/>
            <p:nvPr/>
          </p:nvSpPr>
          <p:spPr>
            <a:xfrm>
              <a:off x="742" y="2054"/>
              <a:ext cx="811" cy="367"/>
            </a:xfrm>
            <a:prstGeom prst="rect">
              <a:avLst/>
            </a:prstGeom>
            <a:blipFill>
              <a:blip r:embed="rId4" cstate="print"/>
              <a:stretch>
                <a:fillRect/>
              </a:stretch>
            </a:blipFill>
          </p:spPr>
          <p:txBody>
            <a:bodyPr wrap="square" lIns="0" tIns="0" rIns="0" bIns="0" rtlCol="0"/>
            <a:lstStyle/>
            <a:p>
              <a:endParaRPr/>
            </a:p>
          </p:txBody>
        </p:sp>
        <p:sp>
          <p:nvSpPr>
            <p:cNvPr id="17" name="object 17"/>
            <p:cNvSpPr/>
            <p:nvPr/>
          </p:nvSpPr>
          <p:spPr>
            <a:xfrm>
              <a:off x="734" y="2486"/>
              <a:ext cx="1007" cy="136"/>
            </a:xfrm>
            <a:prstGeom prst="rect">
              <a:avLst/>
            </a:prstGeom>
            <a:blipFill>
              <a:blip r:embed="rId5" cstate="print"/>
              <a:stretch>
                <a:fillRect/>
              </a:stretch>
            </a:blipFill>
          </p:spPr>
          <p:txBody>
            <a:bodyPr wrap="square" lIns="0" tIns="0" rIns="0" bIns="0" rtlCol="0"/>
            <a:lstStyle/>
            <a:p>
              <a:endParaRPr/>
            </a:p>
          </p:txBody>
        </p:sp>
      </p:grpSp>
      <p:grpSp>
        <p:nvGrpSpPr>
          <p:cNvPr id="5" name="组合 4"/>
          <p:cNvGrpSpPr/>
          <p:nvPr/>
        </p:nvGrpSpPr>
        <p:grpSpPr>
          <a:xfrm>
            <a:off x="3456940" y="1552575"/>
            <a:ext cx="6247130" cy="3752850"/>
            <a:chOff x="6508" y="2787"/>
            <a:chExt cx="6229" cy="3679"/>
          </a:xfrm>
        </p:grpSpPr>
        <p:sp>
          <p:nvSpPr>
            <p:cNvPr id="12" name="object 12"/>
            <p:cNvSpPr/>
            <p:nvPr/>
          </p:nvSpPr>
          <p:spPr>
            <a:xfrm>
              <a:off x="6508" y="2794"/>
              <a:ext cx="2640" cy="1056"/>
            </a:xfrm>
            <a:prstGeom prst="rect">
              <a:avLst/>
            </a:prstGeom>
            <a:blipFill>
              <a:blip r:embed="rId6" cstate="print"/>
              <a:stretch>
                <a:fillRect/>
              </a:stretch>
            </a:blipFill>
          </p:spPr>
          <p:txBody>
            <a:bodyPr wrap="square" lIns="0" tIns="0" rIns="0" bIns="0" rtlCol="0"/>
            <a:lstStyle/>
            <a:p>
              <a:endParaRPr/>
            </a:p>
          </p:txBody>
        </p:sp>
        <p:sp>
          <p:nvSpPr>
            <p:cNvPr id="13" name="object 13"/>
            <p:cNvSpPr/>
            <p:nvPr/>
          </p:nvSpPr>
          <p:spPr>
            <a:xfrm>
              <a:off x="6647" y="2926"/>
              <a:ext cx="2364" cy="782"/>
            </a:xfrm>
            <a:prstGeom prst="rect">
              <a:avLst/>
            </a:prstGeom>
            <a:blipFill>
              <a:blip r:embed="rId7" cstate="print"/>
              <a:stretch>
                <a:fillRect/>
              </a:stretch>
            </a:blipFill>
          </p:spPr>
          <p:txBody>
            <a:bodyPr wrap="square" lIns="0" tIns="0" rIns="0" bIns="0" rtlCol="0"/>
            <a:lstStyle/>
            <a:p>
              <a:endParaRPr/>
            </a:p>
          </p:txBody>
        </p:sp>
        <p:sp>
          <p:nvSpPr>
            <p:cNvPr id="14" name="object 14"/>
            <p:cNvSpPr/>
            <p:nvPr/>
          </p:nvSpPr>
          <p:spPr>
            <a:xfrm>
              <a:off x="6775" y="3205"/>
              <a:ext cx="265" cy="210"/>
            </a:xfrm>
            <a:prstGeom prst="rect">
              <a:avLst/>
            </a:prstGeom>
            <a:blipFill>
              <a:blip r:embed="rId8" cstate="print"/>
              <a:stretch>
                <a:fillRect/>
              </a:stretch>
            </a:blipFill>
          </p:spPr>
          <p:txBody>
            <a:bodyPr wrap="square" lIns="0" tIns="0" rIns="0" bIns="0" rtlCol="0"/>
            <a:lstStyle/>
            <a:p>
              <a:endParaRPr/>
            </a:p>
          </p:txBody>
        </p:sp>
        <p:sp>
          <p:nvSpPr>
            <p:cNvPr id="15" name="object 15"/>
            <p:cNvSpPr/>
            <p:nvPr/>
          </p:nvSpPr>
          <p:spPr>
            <a:xfrm>
              <a:off x="7250" y="3186"/>
              <a:ext cx="1637" cy="254"/>
            </a:xfrm>
            <a:prstGeom prst="rect">
              <a:avLst/>
            </a:prstGeom>
            <a:blipFill>
              <a:blip r:embed="rId9" cstate="print"/>
              <a:stretch>
                <a:fillRect/>
              </a:stretch>
            </a:blipFill>
          </p:spPr>
          <p:txBody>
            <a:bodyPr wrap="square" lIns="0" tIns="0" rIns="0" bIns="0" rtlCol="0"/>
            <a:lstStyle/>
            <a:p>
              <a:endParaRPr/>
            </a:p>
          </p:txBody>
        </p:sp>
        <p:sp>
          <p:nvSpPr>
            <p:cNvPr id="18" name="object 18"/>
            <p:cNvSpPr/>
            <p:nvPr/>
          </p:nvSpPr>
          <p:spPr>
            <a:xfrm>
              <a:off x="10097" y="2787"/>
              <a:ext cx="2640" cy="1056"/>
            </a:xfrm>
            <a:prstGeom prst="rect">
              <a:avLst/>
            </a:prstGeom>
            <a:blipFill>
              <a:blip r:embed="rId6" cstate="print"/>
              <a:stretch>
                <a:fillRect/>
              </a:stretch>
            </a:blipFill>
          </p:spPr>
          <p:txBody>
            <a:bodyPr wrap="square" lIns="0" tIns="0" rIns="0" bIns="0" rtlCol="0"/>
            <a:lstStyle/>
            <a:p>
              <a:endParaRPr/>
            </a:p>
          </p:txBody>
        </p:sp>
        <p:sp>
          <p:nvSpPr>
            <p:cNvPr id="19" name="object 19"/>
            <p:cNvSpPr/>
            <p:nvPr/>
          </p:nvSpPr>
          <p:spPr>
            <a:xfrm>
              <a:off x="10236" y="2919"/>
              <a:ext cx="2364" cy="782"/>
            </a:xfrm>
            <a:prstGeom prst="rect">
              <a:avLst/>
            </a:prstGeom>
            <a:blipFill>
              <a:blip r:embed="rId7" cstate="print"/>
              <a:stretch>
                <a:fillRect/>
              </a:stretch>
            </a:blipFill>
          </p:spPr>
          <p:txBody>
            <a:bodyPr wrap="square" lIns="0" tIns="0" rIns="0" bIns="0" rtlCol="0"/>
            <a:lstStyle/>
            <a:p>
              <a:endParaRPr/>
            </a:p>
          </p:txBody>
        </p:sp>
        <p:sp>
          <p:nvSpPr>
            <p:cNvPr id="20" name="object 20"/>
            <p:cNvSpPr/>
            <p:nvPr/>
          </p:nvSpPr>
          <p:spPr>
            <a:xfrm>
              <a:off x="10510" y="3198"/>
              <a:ext cx="304" cy="210"/>
            </a:xfrm>
            <a:prstGeom prst="rect">
              <a:avLst/>
            </a:prstGeom>
            <a:blipFill>
              <a:blip r:embed="rId10" cstate="print"/>
              <a:stretch>
                <a:fillRect/>
              </a:stretch>
            </a:blipFill>
          </p:spPr>
          <p:txBody>
            <a:bodyPr wrap="square" lIns="0" tIns="0" rIns="0" bIns="0" rtlCol="0"/>
            <a:lstStyle/>
            <a:p>
              <a:endParaRPr/>
            </a:p>
          </p:txBody>
        </p:sp>
        <p:sp>
          <p:nvSpPr>
            <p:cNvPr id="21" name="object 21"/>
            <p:cNvSpPr/>
            <p:nvPr/>
          </p:nvSpPr>
          <p:spPr>
            <a:xfrm>
              <a:off x="11251" y="3176"/>
              <a:ext cx="809" cy="259"/>
            </a:xfrm>
            <a:prstGeom prst="rect">
              <a:avLst/>
            </a:prstGeom>
            <a:blipFill>
              <a:blip r:embed="rId11" cstate="print"/>
              <a:stretch>
                <a:fillRect/>
              </a:stretch>
            </a:blipFill>
          </p:spPr>
          <p:txBody>
            <a:bodyPr wrap="square" lIns="0" tIns="0" rIns="0" bIns="0" rtlCol="0"/>
            <a:lstStyle/>
            <a:p>
              <a:endParaRPr/>
            </a:p>
          </p:txBody>
        </p:sp>
        <p:sp>
          <p:nvSpPr>
            <p:cNvPr id="22" name="object 22"/>
            <p:cNvSpPr/>
            <p:nvPr/>
          </p:nvSpPr>
          <p:spPr>
            <a:xfrm>
              <a:off x="6527" y="4050"/>
              <a:ext cx="2640" cy="1056"/>
            </a:xfrm>
            <a:prstGeom prst="rect">
              <a:avLst/>
            </a:prstGeom>
            <a:blipFill>
              <a:blip r:embed="rId6" cstate="print"/>
              <a:stretch>
                <a:fillRect/>
              </a:stretch>
            </a:blipFill>
          </p:spPr>
          <p:txBody>
            <a:bodyPr wrap="square" lIns="0" tIns="0" rIns="0" bIns="0" rtlCol="0"/>
            <a:lstStyle/>
            <a:p>
              <a:endParaRPr/>
            </a:p>
          </p:txBody>
        </p:sp>
        <p:sp>
          <p:nvSpPr>
            <p:cNvPr id="23" name="object 23"/>
            <p:cNvSpPr/>
            <p:nvPr/>
          </p:nvSpPr>
          <p:spPr>
            <a:xfrm>
              <a:off x="6667" y="4184"/>
              <a:ext cx="2364" cy="782"/>
            </a:xfrm>
            <a:prstGeom prst="rect">
              <a:avLst/>
            </a:prstGeom>
            <a:blipFill>
              <a:blip r:embed="rId7" cstate="print"/>
              <a:stretch>
                <a:fillRect/>
              </a:stretch>
            </a:blipFill>
          </p:spPr>
          <p:txBody>
            <a:bodyPr wrap="square" lIns="0" tIns="0" rIns="0" bIns="0" rtlCol="0"/>
            <a:lstStyle/>
            <a:p>
              <a:endParaRPr/>
            </a:p>
          </p:txBody>
        </p:sp>
        <p:sp>
          <p:nvSpPr>
            <p:cNvPr id="24" name="object 24"/>
            <p:cNvSpPr/>
            <p:nvPr/>
          </p:nvSpPr>
          <p:spPr>
            <a:xfrm>
              <a:off x="6938" y="4462"/>
              <a:ext cx="301" cy="210"/>
            </a:xfrm>
            <a:prstGeom prst="rect">
              <a:avLst/>
            </a:prstGeom>
            <a:blipFill>
              <a:blip r:embed="rId12" cstate="print"/>
              <a:stretch>
                <a:fillRect/>
              </a:stretch>
            </a:blipFill>
          </p:spPr>
          <p:txBody>
            <a:bodyPr wrap="square" lIns="0" tIns="0" rIns="0" bIns="0" rtlCol="0"/>
            <a:lstStyle/>
            <a:p>
              <a:endParaRPr/>
            </a:p>
          </p:txBody>
        </p:sp>
        <p:sp>
          <p:nvSpPr>
            <p:cNvPr id="25" name="object 25"/>
            <p:cNvSpPr/>
            <p:nvPr/>
          </p:nvSpPr>
          <p:spPr>
            <a:xfrm>
              <a:off x="7679" y="4441"/>
              <a:ext cx="809" cy="257"/>
            </a:xfrm>
            <a:prstGeom prst="rect">
              <a:avLst/>
            </a:prstGeom>
            <a:blipFill>
              <a:blip r:embed="rId13" cstate="print"/>
              <a:stretch>
                <a:fillRect/>
              </a:stretch>
            </a:blipFill>
          </p:spPr>
          <p:txBody>
            <a:bodyPr wrap="square" lIns="0" tIns="0" rIns="0" bIns="0" rtlCol="0"/>
            <a:lstStyle/>
            <a:p>
              <a:endParaRPr/>
            </a:p>
          </p:txBody>
        </p:sp>
        <p:sp>
          <p:nvSpPr>
            <p:cNvPr id="26" name="object 26"/>
            <p:cNvSpPr/>
            <p:nvPr/>
          </p:nvSpPr>
          <p:spPr>
            <a:xfrm>
              <a:off x="10097" y="4117"/>
              <a:ext cx="2640" cy="1056"/>
            </a:xfrm>
            <a:prstGeom prst="rect">
              <a:avLst/>
            </a:prstGeom>
            <a:blipFill>
              <a:blip r:embed="rId6" cstate="print"/>
              <a:stretch>
                <a:fillRect/>
              </a:stretch>
            </a:blipFill>
          </p:spPr>
          <p:txBody>
            <a:bodyPr wrap="square" lIns="0" tIns="0" rIns="0" bIns="0" rtlCol="0"/>
            <a:lstStyle/>
            <a:p>
              <a:endParaRPr/>
            </a:p>
          </p:txBody>
        </p:sp>
        <p:sp>
          <p:nvSpPr>
            <p:cNvPr id="27" name="object 27"/>
            <p:cNvSpPr/>
            <p:nvPr/>
          </p:nvSpPr>
          <p:spPr>
            <a:xfrm>
              <a:off x="10236" y="4251"/>
              <a:ext cx="2364" cy="780"/>
            </a:xfrm>
            <a:prstGeom prst="rect">
              <a:avLst/>
            </a:prstGeom>
            <a:blipFill>
              <a:blip r:embed="rId7" cstate="print"/>
              <a:stretch>
                <a:fillRect/>
              </a:stretch>
            </a:blipFill>
          </p:spPr>
          <p:txBody>
            <a:bodyPr wrap="square" lIns="0" tIns="0" rIns="0" bIns="0" rtlCol="0"/>
            <a:lstStyle/>
            <a:p>
              <a:endParaRPr/>
            </a:p>
          </p:txBody>
        </p:sp>
        <p:sp>
          <p:nvSpPr>
            <p:cNvPr id="28" name="object 28"/>
            <p:cNvSpPr/>
            <p:nvPr/>
          </p:nvSpPr>
          <p:spPr>
            <a:xfrm>
              <a:off x="10510" y="4527"/>
              <a:ext cx="313" cy="210"/>
            </a:xfrm>
            <a:prstGeom prst="rect">
              <a:avLst/>
            </a:prstGeom>
            <a:blipFill>
              <a:blip r:embed="rId14" cstate="print"/>
              <a:stretch>
                <a:fillRect/>
              </a:stretch>
            </a:blipFill>
          </p:spPr>
          <p:txBody>
            <a:bodyPr wrap="square" lIns="0" tIns="0" rIns="0" bIns="0" rtlCol="0"/>
            <a:lstStyle/>
            <a:p>
              <a:endParaRPr/>
            </a:p>
          </p:txBody>
        </p:sp>
        <p:sp>
          <p:nvSpPr>
            <p:cNvPr id="30" name="object 30"/>
            <p:cNvSpPr/>
            <p:nvPr/>
          </p:nvSpPr>
          <p:spPr>
            <a:xfrm>
              <a:off x="6527" y="5410"/>
              <a:ext cx="2640" cy="1056"/>
            </a:xfrm>
            <a:prstGeom prst="rect">
              <a:avLst/>
            </a:prstGeom>
            <a:blipFill>
              <a:blip r:embed="rId6" cstate="print"/>
              <a:stretch>
                <a:fillRect/>
              </a:stretch>
            </a:blipFill>
          </p:spPr>
          <p:txBody>
            <a:bodyPr wrap="square" lIns="0" tIns="0" rIns="0" bIns="0" rtlCol="0"/>
            <a:lstStyle/>
            <a:p>
              <a:endParaRPr/>
            </a:p>
          </p:txBody>
        </p:sp>
        <p:sp>
          <p:nvSpPr>
            <p:cNvPr id="31" name="object 31"/>
            <p:cNvSpPr/>
            <p:nvPr/>
          </p:nvSpPr>
          <p:spPr>
            <a:xfrm>
              <a:off x="6667" y="5545"/>
              <a:ext cx="2364" cy="782"/>
            </a:xfrm>
            <a:prstGeom prst="rect">
              <a:avLst/>
            </a:prstGeom>
            <a:blipFill>
              <a:blip r:embed="rId7" cstate="print"/>
              <a:stretch>
                <a:fillRect/>
              </a:stretch>
            </a:blipFill>
          </p:spPr>
          <p:txBody>
            <a:bodyPr wrap="square" lIns="0" tIns="0" rIns="0" bIns="0" rtlCol="0"/>
            <a:lstStyle/>
            <a:p>
              <a:endParaRPr/>
            </a:p>
          </p:txBody>
        </p:sp>
        <p:sp>
          <p:nvSpPr>
            <p:cNvPr id="32" name="object 32"/>
            <p:cNvSpPr/>
            <p:nvPr/>
          </p:nvSpPr>
          <p:spPr>
            <a:xfrm>
              <a:off x="6940" y="5823"/>
              <a:ext cx="299" cy="210"/>
            </a:xfrm>
            <a:prstGeom prst="rect">
              <a:avLst/>
            </a:prstGeom>
            <a:blipFill>
              <a:blip r:embed="rId15" cstate="print"/>
              <a:stretch>
                <a:fillRect/>
              </a:stretch>
            </a:blipFill>
          </p:spPr>
          <p:txBody>
            <a:bodyPr wrap="square" lIns="0" tIns="0" rIns="0" bIns="0" rtlCol="0"/>
            <a:lstStyle/>
            <a:p>
              <a:endParaRPr/>
            </a:p>
          </p:txBody>
        </p:sp>
        <p:sp>
          <p:nvSpPr>
            <p:cNvPr id="33" name="object 33"/>
            <p:cNvSpPr/>
            <p:nvPr/>
          </p:nvSpPr>
          <p:spPr>
            <a:xfrm>
              <a:off x="11220" y="4542"/>
              <a:ext cx="811" cy="259"/>
            </a:xfrm>
            <a:prstGeom prst="rect">
              <a:avLst/>
            </a:prstGeom>
            <a:blipFill>
              <a:blip r:embed="rId16" cstate="print"/>
              <a:stretch>
                <a:fillRect/>
              </a:stretch>
            </a:blipFill>
          </p:spPr>
          <p:txBody>
            <a:bodyPr wrap="square" lIns="0" tIns="0" rIns="0" bIns="0" rtlCol="0"/>
            <a:lstStyle/>
            <a:p>
              <a:endParaRPr/>
            </a:p>
          </p:txBody>
        </p:sp>
        <p:sp>
          <p:nvSpPr>
            <p:cNvPr id="37" name="object 37"/>
            <p:cNvSpPr/>
            <p:nvPr/>
          </p:nvSpPr>
          <p:spPr>
            <a:xfrm>
              <a:off x="7656" y="5779"/>
              <a:ext cx="811" cy="254"/>
            </a:xfrm>
            <a:prstGeom prst="rect">
              <a:avLst/>
            </a:prstGeom>
            <a:blipFill>
              <a:blip r:embed="rId17" cstate="print"/>
              <a:stretch>
                <a:fillRect/>
              </a:stretch>
            </a:blipFill>
          </p:spPr>
          <p:txBody>
            <a:bodyPr wrap="square" lIns="0" tIns="0" rIns="0" bIns="0" rtlCol="0"/>
            <a:lstStyle/>
            <a:p>
              <a:endParaRPr/>
            </a:p>
          </p:txBody>
        </p:sp>
      </p:grpSp>
      <p:sp>
        <p:nvSpPr>
          <p:cNvPr id="38" name="object 38"/>
          <p:cNvSpPr/>
          <p:nvPr/>
        </p:nvSpPr>
        <p:spPr>
          <a:xfrm>
            <a:off x="598297" y="4102226"/>
            <a:ext cx="1447800" cy="1449323"/>
          </a:xfrm>
          <a:prstGeom prst="rect">
            <a:avLst/>
          </a:prstGeom>
          <a:blipFill>
            <a:blip r:embed="rId18" cstate="print"/>
            <a:stretch>
              <a:fillRect/>
            </a:stretch>
          </a:blipFill>
        </p:spPr>
        <p:txBody>
          <a:bodyPr wrap="square" lIns="0" tIns="0" rIns="0" bIns="0" rtlCol="0"/>
          <a:lstStyle/>
          <a:p>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18415" y="542290"/>
            <a:ext cx="12219940" cy="5886450"/>
          </a:xfrm>
          <a:prstGeom prst="rect">
            <a:avLst/>
          </a:prstGeom>
          <a:solidFill>
            <a:schemeClr val="bg1">
              <a:lumMod val="95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18415" y="793750"/>
            <a:ext cx="12210415" cy="538289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3" name="object 11"/>
          <p:cNvSpPr/>
          <p:nvPr/>
        </p:nvSpPr>
        <p:spPr>
          <a:xfrm rot="5400000">
            <a:off x="443865" y="551180"/>
            <a:ext cx="2266950" cy="1165860"/>
          </a:xfrm>
          <a:prstGeom prst="rect">
            <a:avLst/>
          </a:prstGeom>
          <a:blipFill>
            <a:blip r:embed="rId3" cstate="print"/>
            <a:stretch>
              <a:fillRect/>
            </a:stretch>
          </a:blipFill>
        </p:spPr>
        <p:txBody>
          <a:bodyPr wrap="square" lIns="0" tIns="0" rIns="0" bIns="0" rtlCol="0"/>
          <a:lstStyle/>
          <a:p>
            <a:endParaRPr/>
          </a:p>
        </p:txBody>
      </p:sp>
      <p:grpSp>
        <p:nvGrpSpPr>
          <p:cNvPr id="15" name="组合 14"/>
          <p:cNvGrpSpPr/>
          <p:nvPr/>
        </p:nvGrpSpPr>
        <p:grpSpPr>
          <a:xfrm>
            <a:off x="1099228" y="1384935"/>
            <a:ext cx="2233168" cy="1964451"/>
            <a:chOff x="1966" y="2760"/>
            <a:chExt cx="1882" cy="1634"/>
          </a:xfrm>
        </p:grpSpPr>
        <p:sp>
          <p:nvSpPr>
            <p:cNvPr id="4" name="object 2"/>
            <p:cNvSpPr/>
            <p:nvPr/>
          </p:nvSpPr>
          <p:spPr>
            <a:xfrm>
              <a:off x="2078" y="2760"/>
              <a:ext cx="478" cy="394"/>
            </a:xfrm>
            <a:prstGeom prst="rect">
              <a:avLst/>
            </a:prstGeom>
            <a:blipFill>
              <a:blip r:embed="rId4" cstate="print"/>
              <a:stretch>
                <a:fillRect/>
              </a:stretch>
            </a:blipFill>
          </p:spPr>
          <p:txBody>
            <a:bodyPr wrap="square" lIns="0" tIns="0" rIns="0" bIns="0" rtlCol="0"/>
            <a:lstStyle/>
            <a:p>
              <a:endParaRPr/>
            </a:p>
          </p:txBody>
        </p:sp>
        <p:sp>
          <p:nvSpPr>
            <p:cNvPr id="5" name="object 3"/>
            <p:cNvSpPr/>
            <p:nvPr/>
          </p:nvSpPr>
          <p:spPr>
            <a:xfrm>
              <a:off x="1966" y="3862"/>
              <a:ext cx="1882" cy="295"/>
            </a:xfrm>
            <a:prstGeom prst="rect">
              <a:avLst/>
            </a:prstGeom>
            <a:blipFill>
              <a:blip r:embed="rId5" cstate="print"/>
              <a:stretch>
                <a:fillRect/>
              </a:stretch>
            </a:blipFill>
          </p:spPr>
          <p:txBody>
            <a:bodyPr wrap="square" lIns="0" tIns="0" rIns="0" bIns="0" rtlCol="0"/>
            <a:lstStyle/>
            <a:p>
              <a:endParaRPr/>
            </a:p>
          </p:txBody>
        </p:sp>
        <p:sp>
          <p:nvSpPr>
            <p:cNvPr id="6" name="object 4"/>
            <p:cNvSpPr/>
            <p:nvPr/>
          </p:nvSpPr>
          <p:spPr>
            <a:xfrm>
              <a:off x="1990" y="4255"/>
              <a:ext cx="1329" cy="139"/>
            </a:xfrm>
            <a:prstGeom prst="rect">
              <a:avLst/>
            </a:prstGeom>
            <a:blipFill>
              <a:blip r:embed="rId6" cstate="print"/>
              <a:stretch>
                <a:fillRect/>
              </a:stretch>
            </a:blipFill>
            <a:ln>
              <a:noFill/>
            </a:ln>
          </p:spPr>
          <p:txBody>
            <a:bodyPr wrap="square" lIns="0" tIns="0" rIns="0" bIns="0" rtlCol="0"/>
            <a:lstStyle/>
            <a:p>
              <a:endParaRPr/>
            </a:p>
          </p:txBody>
        </p:sp>
      </p:grpSp>
      <p:sp>
        <p:nvSpPr>
          <p:cNvPr id="157" name="Rectangle 3"/>
          <p:cNvSpPr txBox="1"/>
          <p:nvPr/>
        </p:nvSpPr>
        <p:spPr>
          <a:xfrm>
            <a:off x="5210810" y="1208405"/>
            <a:ext cx="6606540" cy="4554220"/>
          </a:xfrm>
          <a:prstGeom prst="rect">
            <a:avLst/>
          </a:prstGeom>
          <a:ln w="12700">
            <a:miter lim="400000"/>
          </a:ln>
        </p:spPr>
        <p:txBody>
          <a:bodyPr wrap="square" lIns="45719" rIns="45719">
            <a:spAutoFit/>
          </a:bodyPr>
          <a:lstStyle/>
          <a:p>
            <a:pPr lvl="1" indent="0">
              <a:lnSpc>
                <a:spcPct val="150000"/>
              </a:lnSpc>
              <a:spcBef>
                <a:spcPts val="1000"/>
              </a:spcBef>
              <a:buClr>
                <a:srgbClr val="00B0F0"/>
              </a:buClr>
              <a:buSzPct val="100000"/>
              <a:buFont typeface="Wingdings" panose="05000000000000000000" pitchFamily="2" charset="2"/>
              <a:buNone/>
              <a:defRPr sz="2000">
                <a:latin typeface="思源黑体 CN Light"/>
                <a:ea typeface="思源黑体 CN Light"/>
                <a:cs typeface="思源黑体 CN Light"/>
                <a:sym typeface="思源黑体 CN Light"/>
              </a:defRPr>
            </a:pPr>
            <a:r>
              <a:rPr lang="zh-CN" altLang="en-US" sz="1600" b="1" dirty="0" smtClean="0">
                <a:latin typeface="微软雅黑" panose="020B0503020204020204" charset="-122"/>
                <a:ea typeface="微软雅黑" panose="020B0503020204020204" charset="-122"/>
                <a:cs typeface="微软雅黑" panose="020B0503020204020204" charset="-122"/>
              </a:rPr>
              <a:t>通用名：</a:t>
            </a:r>
            <a:r>
              <a:rPr lang="zh-CN" altLang="en-US" sz="1600" dirty="0" smtClean="0">
                <a:solidFill>
                  <a:schemeClr val="tx1"/>
                </a:solidFill>
                <a:latin typeface="微软雅黑" panose="020B0503020204020204" charset="-122"/>
                <a:ea typeface="微软雅黑" panose="020B0503020204020204" charset="-122"/>
                <a:cs typeface="微软雅黑" panose="020B0503020204020204" charset="-122"/>
              </a:rPr>
              <a:t>普乐沙福注射液</a:t>
            </a:r>
            <a:endParaRPr lang="en-US" altLang="zh-CN" sz="1600" dirty="0" smtClean="0">
              <a:solidFill>
                <a:schemeClr val="tx1"/>
              </a:solidFill>
              <a:latin typeface="微软雅黑" panose="020B0503020204020204" charset="-122"/>
              <a:ea typeface="微软雅黑" panose="020B0503020204020204" charset="-122"/>
              <a:cs typeface="微软雅黑" panose="020B0503020204020204" charset="-122"/>
            </a:endParaRPr>
          </a:p>
          <a:p>
            <a:pPr lvl="1" indent="0">
              <a:lnSpc>
                <a:spcPct val="150000"/>
              </a:lnSpc>
              <a:spcBef>
                <a:spcPts val="1000"/>
              </a:spcBef>
              <a:buClr>
                <a:srgbClr val="00B0F0"/>
              </a:buClr>
              <a:buSzPct val="100000"/>
              <a:buFont typeface="Wingdings" panose="05000000000000000000" pitchFamily="2" charset="2"/>
              <a:buNone/>
              <a:defRPr sz="2000">
                <a:latin typeface="思源黑体 CN Light"/>
                <a:ea typeface="思源黑体 CN Light"/>
                <a:cs typeface="思源黑体 CN Light"/>
                <a:sym typeface="思源黑体 CN Light"/>
              </a:defRPr>
            </a:pPr>
            <a:r>
              <a:rPr lang="zh-CN" altLang="en-US" sz="1600" b="1" dirty="0" smtClean="0">
                <a:latin typeface="微软雅黑" panose="020B0503020204020204" charset="-122"/>
                <a:ea typeface="微软雅黑" panose="020B0503020204020204" charset="-122"/>
                <a:cs typeface="微软雅黑" panose="020B0503020204020204" charset="-122"/>
              </a:rPr>
              <a:t>注册规格：</a:t>
            </a:r>
            <a:r>
              <a:rPr lang="zh-CN" altLang="en-US" sz="1600" dirty="0" smtClean="0">
                <a:solidFill>
                  <a:schemeClr val="tx1"/>
                </a:solidFill>
                <a:latin typeface="微软雅黑" panose="020B0503020204020204" charset="-122"/>
                <a:ea typeface="微软雅黑" panose="020B0503020204020204" charset="-122"/>
                <a:cs typeface="微软雅黑" panose="020B0503020204020204" charset="-122"/>
              </a:rPr>
              <a:t>1.2ml:24mg</a:t>
            </a:r>
            <a:endParaRPr lang="zh-CN" altLang="en-US" sz="1600" b="1" dirty="0" smtClean="0">
              <a:solidFill>
                <a:srgbClr val="0070C0"/>
              </a:solidFill>
              <a:latin typeface="微软雅黑" panose="020B0503020204020204" charset="-122"/>
              <a:ea typeface="微软雅黑" panose="020B0503020204020204" charset="-122"/>
              <a:cs typeface="微软雅黑" panose="020B0503020204020204" charset="-122"/>
            </a:endParaRPr>
          </a:p>
          <a:p>
            <a:pPr lvl="1" indent="0">
              <a:lnSpc>
                <a:spcPct val="150000"/>
              </a:lnSpc>
              <a:spcBef>
                <a:spcPts val="1000"/>
              </a:spcBef>
              <a:buClr>
                <a:srgbClr val="00B0F0"/>
              </a:buClr>
              <a:buSzPct val="100000"/>
              <a:buFont typeface="Wingdings" panose="05000000000000000000" pitchFamily="2" charset="2"/>
              <a:buNone/>
              <a:defRPr sz="2000">
                <a:latin typeface="思源黑体 CN Light"/>
                <a:ea typeface="思源黑体 CN Light"/>
                <a:cs typeface="思源黑体 CN Light"/>
                <a:sym typeface="思源黑体 CN Light"/>
              </a:defRPr>
            </a:pPr>
            <a:r>
              <a:rPr lang="zh-CN" altLang="en-US" sz="1600" b="1" dirty="0" smtClean="0">
                <a:solidFill>
                  <a:schemeClr val="tx1"/>
                </a:solidFill>
                <a:latin typeface="微软雅黑" panose="020B0503020204020204" charset="-122"/>
                <a:ea typeface="微软雅黑" panose="020B0503020204020204" charset="-122"/>
                <a:cs typeface="微软雅黑" panose="020B0503020204020204" charset="-122"/>
              </a:rPr>
              <a:t>中国大陆首次上市时间：</a:t>
            </a:r>
            <a:r>
              <a:rPr lang="en-US" altLang="zh-CN" sz="1600" dirty="0" smtClean="0">
                <a:solidFill>
                  <a:schemeClr val="tx1"/>
                </a:solidFill>
                <a:latin typeface="微软雅黑" panose="020B0503020204020204" charset="-122"/>
                <a:ea typeface="微软雅黑" panose="020B0503020204020204" charset="-122"/>
                <a:cs typeface="微软雅黑" panose="020B0503020204020204" charset="-122"/>
                <a:sym typeface="思源黑体 CN Light"/>
              </a:rPr>
              <a:t> </a:t>
            </a:r>
            <a:r>
              <a:rPr lang="zh-CN" altLang="en-US" sz="1600" dirty="0" smtClean="0">
                <a:solidFill>
                  <a:schemeClr val="tx1"/>
                </a:solidFill>
                <a:latin typeface="微软雅黑" panose="020B0503020204020204" charset="-122"/>
                <a:ea typeface="微软雅黑" panose="020B0503020204020204" charset="-122"/>
                <a:cs typeface="微软雅黑" panose="020B0503020204020204" charset="-122"/>
                <a:sym typeface="思源黑体 CN Light"/>
              </a:rPr>
              <a:t>2018年11月</a:t>
            </a:r>
            <a:endParaRPr lang="zh-CN" altLang="en-US" sz="1600" dirty="0" smtClean="0">
              <a:solidFill>
                <a:schemeClr val="tx1"/>
              </a:solidFill>
              <a:latin typeface="微软雅黑" panose="020B0503020204020204" charset="-122"/>
              <a:ea typeface="微软雅黑" panose="020B0503020204020204" charset="-122"/>
              <a:cs typeface="微软雅黑" panose="020B0503020204020204" charset="-122"/>
            </a:endParaRPr>
          </a:p>
          <a:p>
            <a:pPr lvl="1" indent="0">
              <a:lnSpc>
                <a:spcPct val="150000"/>
              </a:lnSpc>
              <a:spcBef>
                <a:spcPts val="1000"/>
              </a:spcBef>
              <a:buClr>
                <a:srgbClr val="00B0F0"/>
              </a:buClr>
              <a:buSzPct val="100000"/>
              <a:buFont typeface="Wingdings" panose="05000000000000000000" pitchFamily="2" charset="2"/>
              <a:buNone/>
              <a:defRPr sz="2000">
                <a:latin typeface="思源黑体 CN Light"/>
                <a:ea typeface="思源黑体 CN Light"/>
                <a:cs typeface="思源黑体 CN Light"/>
                <a:sym typeface="思源黑体 CN Light"/>
              </a:defRPr>
            </a:pPr>
            <a:r>
              <a:rPr lang="zh-CN" altLang="en-US" sz="1600" b="1" dirty="0" smtClean="0">
                <a:solidFill>
                  <a:schemeClr val="tx1"/>
                </a:solidFill>
                <a:latin typeface="微软雅黑" panose="020B0503020204020204" charset="-122"/>
                <a:ea typeface="微软雅黑" panose="020B0503020204020204" charset="-122"/>
                <a:cs typeface="微软雅黑" panose="020B0503020204020204" charset="-122"/>
              </a:rPr>
              <a:t>目前大陆地区同通用名药品的上市情况：</a:t>
            </a:r>
            <a:r>
              <a:rPr lang="zh-CN" altLang="en-US" sz="1600" dirty="0" smtClean="0">
                <a:solidFill>
                  <a:schemeClr val="tx1"/>
                </a:solidFill>
                <a:latin typeface="微软雅黑" panose="020B0503020204020204" charset="-122"/>
                <a:ea typeface="微软雅黑" panose="020B0503020204020204" charset="-122"/>
                <a:cs typeface="微软雅黑" panose="020B0503020204020204" charset="-122"/>
              </a:rPr>
              <a:t>原研1家、国产3家</a:t>
            </a:r>
            <a:endParaRPr lang="en-US" altLang="zh-CN" sz="1600" dirty="0" smtClean="0">
              <a:solidFill>
                <a:schemeClr val="tx1"/>
              </a:solidFill>
              <a:latin typeface="微软雅黑" panose="020B0503020204020204" charset="-122"/>
              <a:ea typeface="微软雅黑" panose="020B0503020204020204" charset="-122"/>
              <a:cs typeface="微软雅黑" panose="020B0503020204020204" charset="-122"/>
            </a:endParaRPr>
          </a:p>
          <a:p>
            <a:pPr lvl="1" algn="l">
              <a:lnSpc>
                <a:spcPct val="150000"/>
              </a:lnSpc>
              <a:spcBef>
                <a:spcPts val="1000"/>
              </a:spcBef>
              <a:buClr>
                <a:srgbClr val="00B0F0"/>
              </a:buClr>
              <a:buSzTx/>
              <a:buFont typeface="Wingdings" panose="05000000000000000000" pitchFamily="2" charset="2"/>
              <a:buNone/>
              <a:defRPr sz="2000">
                <a:latin typeface="思源黑体 CN Light"/>
                <a:ea typeface="思源黑体 CN Light"/>
                <a:cs typeface="思源黑体 CN Light"/>
                <a:sym typeface="思源黑体 CN Light"/>
              </a:defRPr>
            </a:pPr>
            <a:r>
              <a:rPr lang="zh-CN" altLang="en-US" sz="1600" b="1" dirty="0" smtClean="0">
                <a:solidFill>
                  <a:schemeClr val="tx1"/>
                </a:solidFill>
                <a:latin typeface="微软雅黑" panose="020B0503020204020204" charset="-122"/>
                <a:ea typeface="微软雅黑" panose="020B0503020204020204" charset="-122"/>
                <a:cs typeface="微软雅黑" panose="020B0503020204020204" charset="-122"/>
              </a:rPr>
              <a:t>全球首个上市国家及上市时间：</a:t>
            </a:r>
            <a:r>
              <a:rPr lang="zh-CN" altLang="en-US" sz="1600" dirty="0" smtClean="0">
                <a:solidFill>
                  <a:schemeClr val="tx1"/>
                </a:solidFill>
                <a:latin typeface="微软雅黑" panose="020B0503020204020204" charset="-122"/>
                <a:ea typeface="微软雅黑" panose="020B0503020204020204" charset="-122"/>
                <a:cs typeface="微软雅黑" panose="020B0503020204020204" charset="-122"/>
              </a:rPr>
              <a:t>美国，2008年12月</a:t>
            </a:r>
          </a:p>
          <a:p>
            <a:pPr lvl="1" algn="l">
              <a:lnSpc>
                <a:spcPct val="150000"/>
              </a:lnSpc>
              <a:spcBef>
                <a:spcPts val="1000"/>
              </a:spcBef>
              <a:buClr>
                <a:srgbClr val="00B0F0"/>
              </a:buClr>
              <a:buSzTx/>
              <a:buFont typeface="Wingdings" panose="05000000000000000000" pitchFamily="2" charset="2"/>
              <a:buNone/>
              <a:defRPr sz="2000">
                <a:latin typeface="思源黑体 CN Light"/>
                <a:ea typeface="思源黑体 CN Light"/>
                <a:cs typeface="思源黑体 CN Light"/>
                <a:sym typeface="思源黑体 CN Light"/>
              </a:defRPr>
            </a:pPr>
            <a:r>
              <a:rPr lang="zh-CN" altLang="en-US" sz="1600" b="1" dirty="0" smtClean="0">
                <a:solidFill>
                  <a:schemeClr val="tx1"/>
                </a:solidFill>
                <a:latin typeface="微软雅黑" panose="020B0503020204020204" charset="-122"/>
                <a:ea typeface="微软雅黑" panose="020B0503020204020204" charset="-122"/>
                <a:cs typeface="微软雅黑" panose="020B0503020204020204" charset="-122"/>
              </a:rPr>
              <a:t>是否为</a:t>
            </a:r>
            <a:r>
              <a:rPr lang="en-US" altLang="zh-CN" sz="1600" b="1" dirty="0" smtClean="0">
                <a:solidFill>
                  <a:schemeClr val="tx1"/>
                </a:solidFill>
                <a:latin typeface="微软雅黑" panose="020B0503020204020204" charset="-122"/>
                <a:ea typeface="微软雅黑" panose="020B0503020204020204" charset="-122"/>
                <a:cs typeface="微软雅黑" panose="020B0503020204020204" charset="-122"/>
              </a:rPr>
              <a:t>OTC</a:t>
            </a:r>
            <a:r>
              <a:rPr lang="zh-CN" altLang="en-US" sz="1600" b="1" dirty="0" smtClean="0">
                <a:solidFill>
                  <a:schemeClr val="tx1"/>
                </a:solidFill>
                <a:latin typeface="微软雅黑" panose="020B0503020204020204" charset="-122"/>
                <a:ea typeface="微软雅黑" panose="020B0503020204020204" charset="-122"/>
                <a:cs typeface="微软雅黑" panose="020B0503020204020204" charset="-122"/>
              </a:rPr>
              <a:t>药品：</a:t>
            </a:r>
            <a:r>
              <a:rPr lang="zh-CN" altLang="en-US" sz="1600" dirty="0" smtClean="0">
                <a:solidFill>
                  <a:schemeClr val="tx1"/>
                </a:solidFill>
                <a:latin typeface="微软雅黑" panose="020B0503020204020204" charset="-122"/>
                <a:ea typeface="微软雅黑" panose="020B0503020204020204" charset="-122"/>
                <a:cs typeface="微软雅黑" panose="020B0503020204020204" charset="-122"/>
              </a:rPr>
              <a:t>否</a:t>
            </a:r>
          </a:p>
          <a:p>
            <a:pPr lvl="1" algn="l">
              <a:lnSpc>
                <a:spcPct val="150000"/>
              </a:lnSpc>
              <a:spcBef>
                <a:spcPts val="1000"/>
              </a:spcBef>
              <a:buClr>
                <a:srgbClr val="00B0F0"/>
              </a:buClr>
              <a:buSzTx/>
              <a:buFont typeface="Wingdings" panose="05000000000000000000" pitchFamily="2" charset="2"/>
              <a:buNone/>
              <a:defRPr sz="2000">
                <a:latin typeface="思源黑体 CN Light"/>
                <a:ea typeface="思源黑体 CN Light"/>
                <a:cs typeface="思源黑体 CN Light"/>
                <a:sym typeface="思源黑体 CN Light"/>
              </a:defRPr>
            </a:pPr>
            <a:r>
              <a:rPr lang="zh-CN" altLang="en-US" sz="1600" b="1" dirty="0" smtClean="0">
                <a:solidFill>
                  <a:schemeClr val="tx1"/>
                </a:solidFill>
                <a:latin typeface="微软雅黑" panose="020B0503020204020204" charset="-122"/>
                <a:ea typeface="微软雅黑" panose="020B0503020204020204" charset="-122"/>
                <a:cs typeface="微软雅黑" panose="020B0503020204020204" charset="-122"/>
              </a:rPr>
              <a:t>参照药品建议</a:t>
            </a:r>
            <a:r>
              <a:rPr lang="zh-CN" altLang="en-US" sz="1600" b="1" dirty="0">
                <a:solidFill>
                  <a:schemeClr val="tx1"/>
                </a:solidFill>
                <a:latin typeface="微软雅黑" panose="020B0503020204020204" charset="-122"/>
                <a:ea typeface="微软雅黑" panose="020B0503020204020204" charset="-122"/>
                <a:cs typeface="微软雅黑" panose="020B0503020204020204" charset="-122"/>
              </a:rPr>
              <a:t>：</a:t>
            </a:r>
            <a:r>
              <a:rPr lang="zh-CN" altLang="en-US" sz="1600" dirty="0" smtClean="0">
                <a:solidFill>
                  <a:schemeClr val="tx1"/>
                </a:solidFill>
                <a:latin typeface="微软雅黑" panose="020B0503020204020204" charset="-122"/>
                <a:ea typeface="微软雅黑" panose="020B0503020204020204" charset="-122"/>
                <a:cs typeface="微软雅黑" panose="020B0503020204020204" charset="-122"/>
              </a:rPr>
              <a:t>据查，普乐沙福注射液属XL03AX类，属其他免疫增强剂，该类别内并无属于该治疗适应症、该治疗领域的相似药物。本品按说明书</a:t>
            </a:r>
            <a:r>
              <a:rPr lang="zh-CN" altLang="en-US" sz="1600" smtClean="0">
                <a:solidFill>
                  <a:schemeClr val="tx1"/>
                </a:solidFill>
                <a:latin typeface="微软雅黑" panose="020B0503020204020204" charset="-122"/>
                <a:ea typeface="微软雅黑" panose="020B0503020204020204" charset="-122"/>
                <a:cs typeface="微软雅黑" panose="020B0503020204020204" charset="-122"/>
              </a:rPr>
              <a:t>使用</a:t>
            </a:r>
            <a:r>
              <a:rPr lang="zh-CN" altLang="en-US" sz="1600" smtClean="0">
                <a:solidFill>
                  <a:schemeClr val="tx1"/>
                </a:solidFill>
                <a:latin typeface="微软雅黑" panose="020B0503020204020204" charset="-122"/>
                <a:ea typeface="微软雅黑" panose="020B0503020204020204" charset="-122"/>
                <a:cs typeface="微软雅黑" panose="020B0503020204020204" charset="-122"/>
              </a:rPr>
              <a:t>提高多发性骨髓瘤</a:t>
            </a:r>
            <a:r>
              <a:rPr lang="zh-CN" altLang="en-US" sz="1600" dirty="0" smtClean="0">
                <a:solidFill>
                  <a:schemeClr val="tx1"/>
                </a:solidFill>
                <a:latin typeface="微软雅黑" panose="020B0503020204020204" charset="-122"/>
                <a:ea typeface="微软雅黑" panose="020B0503020204020204" charset="-122"/>
                <a:cs typeface="微软雅黑" panose="020B0503020204020204" charset="-122"/>
              </a:rPr>
              <a:t>、非霍奇金淋巴瘤患者动员造血干细胞进入外周血数量和质量，使患者获益。</a:t>
            </a:r>
          </a:p>
        </p:txBody>
      </p:sp>
      <p:sp>
        <p:nvSpPr>
          <p:cNvPr id="12" name="object 7"/>
          <p:cNvSpPr/>
          <p:nvPr/>
        </p:nvSpPr>
        <p:spPr>
          <a:xfrm>
            <a:off x="4359910" y="920115"/>
            <a:ext cx="972820" cy="867410"/>
          </a:xfrm>
          <a:prstGeom prst="rect">
            <a:avLst/>
          </a:prstGeom>
          <a:blipFill>
            <a:blip r:embed="rId7" cstate="print"/>
            <a:stretch>
              <a:fillRect/>
            </a:stretch>
          </a:blipFill>
        </p:spPr>
        <p:txBody>
          <a:bodyPr wrap="square" lIns="0" tIns="0" rIns="0" bIns="0" rtlCol="0"/>
          <a:lstStyle/>
          <a:p>
            <a:endParaRPr/>
          </a:p>
        </p:txBody>
      </p:sp>
    </p:spTree>
    <p:custDataLst>
      <p:tags r:id="rId1"/>
    </p:custData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8415" y="542290"/>
            <a:ext cx="12219940" cy="5886450"/>
          </a:xfrm>
          <a:prstGeom prst="rect">
            <a:avLst/>
          </a:prstGeom>
          <a:solidFill>
            <a:schemeClr val="bg1">
              <a:lumMod val="95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11455" y="0"/>
            <a:ext cx="11633200" cy="6858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57" name="Rectangle 3"/>
          <p:cNvSpPr txBox="1"/>
          <p:nvPr/>
        </p:nvSpPr>
        <p:spPr>
          <a:xfrm>
            <a:off x="1164590" y="1590040"/>
            <a:ext cx="10553065" cy="737235"/>
          </a:xfrm>
          <a:prstGeom prst="rect">
            <a:avLst/>
          </a:prstGeom>
          <a:ln w="12700">
            <a:miter lim="400000"/>
          </a:ln>
        </p:spPr>
        <p:txBody>
          <a:bodyPr wrap="square" lIns="45719" rIns="45719">
            <a:spAutoFit/>
          </a:bodyPr>
          <a:lstStyle/>
          <a:p>
            <a:pPr lvl="1" fontAlgn="auto">
              <a:lnSpc>
                <a:spcPct val="100000"/>
              </a:lnSpc>
              <a:buClr>
                <a:srgbClr val="00B0F0"/>
              </a:buClr>
              <a:buFont typeface="Wingdings" panose="05000000000000000000" pitchFamily="2" charset="2"/>
            </a:pPr>
            <a:r>
              <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思源黑体 CN Light"/>
              </a:rPr>
              <a:t>本品与粒细胞集落刺激因子（</a:t>
            </a:r>
            <a:r>
              <a:rPr lang="en-US" altLang="zh-CN" sz="1400" dirty="0">
                <a:solidFill>
                  <a:schemeClr val="tx1"/>
                </a:solidFill>
                <a:latin typeface="微软雅黑" panose="020B0503020204020204" charset="-122"/>
                <a:ea typeface="微软雅黑" panose="020B0503020204020204" charset="-122"/>
                <a:cs typeface="微软雅黑" panose="020B0503020204020204" charset="-122"/>
                <a:sym typeface="思源黑体 CN Light"/>
              </a:rPr>
              <a:t>G-CSF</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思源黑体 CN Light"/>
              </a:rPr>
              <a:t>）联用，适用于非霍奇金淋巴（</a:t>
            </a:r>
            <a:r>
              <a:rPr lang="en-US" altLang="zh-CN" sz="1400" dirty="0">
                <a:solidFill>
                  <a:schemeClr val="tx1"/>
                </a:solidFill>
                <a:latin typeface="微软雅黑" panose="020B0503020204020204" charset="-122"/>
                <a:ea typeface="微软雅黑" panose="020B0503020204020204" charset="-122"/>
                <a:cs typeface="微软雅黑" panose="020B0503020204020204" charset="-122"/>
                <a:sym typeface="思源黑体 CN Light"/>
              </a:rPr>
              <a:t>NHL</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思源黑体 CN Light"/>
              </a:rPr>
              <a:t>）和多发性骨髓瘤（</a:t>
            </a:r>
            <a:r>
              <a:rPr lang="en-US" altLang="zh-CN" sz="1400" dirty="0">
                <a:solidFill>
                  <a:schemeClr val="tx1"/>
                </a:solidFill>
                <a:latin typeface="微软雅黑" panose="020B0503020204020204" charset="-122"/>
                <a:ea typeface="微软雅黑" panose="020B0503020204020204" charset="-122"/>
                <a:cs typeface="微软雅黑" panose="020B0503020204020204" charset="-122"/>
                <a:sym typeface="思源黑体 CN Light"/>
              </a:rPr>
              <a:t>MM</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思源黑体 CN Light"/>
              </a:rPr>
              <a:t>）患者动员造血干细胞（</a:t>
            </a:r>
            <a:r>
              <a:rPr lang="en-US" altLang="zh-CN" sz="1400" dirty="0">
                <a:solidFill>
                  <a:schemeClr val="tx1"/>
                </a:solidFill>
                <a:latin typeface="微软雅黑" panose="020B0503020204020204" charset="-122"/>
                <a:ea typeface="微软雅黑" panose="020B0503020204020204" charset="-122"/>
                <a:cs typeface="微软雅黑" panose="020B0503020204020204" charset="-122"/>
                <a:sym typeface="思源黑体 CN Light"/>
              </a:rPr>
              <a:t>HSC</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思源黑体 CN Light"/>
              </a:rPr>
              <a:t>）进入外周血，以便于完成</a:t>
            </a:r>
            <a:r>
              <a:rPr lang="en-US" altLang="zh-CN" sz="1400" dirty="0">
                <a:solidFill>
                  <a:schemeClr val="tx1"/>
                </a:solidFill>
                <a:latin typeface="微软雅黑" panose="020B0503020204020204" charset="-122"/>
                <a:ea typeface="微软雅黑" panose="020B0503020204020204" charset="-122"/>
                <a:cs typeface="微软雅黑" panose="020B0503020204020204" charset="-122"/>
                <a:sym typeface="思源黑体 CN Light"/>
              </a:rPr>
              <a:t>HSC</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sym typeface="思源黑体 CN Light"/>
              </a:rPr>
              <a:t>采集与自体移植。</a:t>
            </a:r>
            <a:endParaRPr lang="en-US" altLang="zh-CN" sz="1400" dirty="0">
              <a:solidFill>
                <a:schemeClr val="tx1"/>
              </a:solidFill>
              <a:latin typeface="微软雅黑" panose="020B0503020204020204" charset="-122"/>
              <a:ea typeface="微软雅黑" panose="020B0503020204020204" charset="-122"/>
              <a:cs typeface="微软雅黑" panose="020B0503020204020204" charset="-122"/>
              <a:sym typeface="思源黑体 CN Light"/>
            </a:endParaRPr>
          </a:p>
          <a:p>
            <a:endParaRPr lang="en-US" altLang="zh-CN" sz="1400" dirty="0">
              <a:solidFill>
                <a:schemeClr val="tx1"/>
              </a:solidFill>
              <a:latin typeface="微软雅黑" panose="020B0503020204020204" charset="-122"/>
              <a:ea typeface="微软雅黑" panose="020B0503020204020204" charset="-122"/>
              <a:cs typeface="微软雅黑" panose="020B0503020204020204" charset="-122"/>
              <a:sym typeface="思源黑体 CN Light"/>
            </a:endParaRPr>
          </a:p>
        </p:txBody>
      </p:sp>
      <p:sp>
        <p:nvSpPr>
          <p:cNvPr id="8" name="文本框 7"/>
          <p:cNvSpPr txBox="1"/>
          <p:nvPr/>
        </p:nvSpPr>
        <p:spPr>
          <a:xfrm>
            <a:off x="1624330" y="6212205"/>
            <a:ext cx="10926445" cy="52070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8" tIns="45718" rIns="45718" bIns="45718" numCol="1" spcCol="38100" rtlCol="0" anchor="t" forceAA="0">
            <a:spAutoFit/>
          </a:bodyPr>
          <a:lstStyle/>
          <a:p>
            <a:pPr marL="0" marR="0" indent="0" algn="l" defTabSz="914400" rtl="0" fontAlgn="auto" hangingPunct="0">
              <a:lnSpc>
                <a:spcPct val="100000"/>
              </a:lnSpc>
              <a:spcBef>
                <a:spcPts val="0"/>
              </a:spcBef>
              <a:spcAft>
                <a:spcPts val="0"/>
              </a:spcAft>
              <a:buClrTx/>
              <a:buSzTx/>
              <a:buFontTx/>
              <a:buNone/>
            </a:pPr>
            <a:r>
              <a:rPr kumimoji="0" lang="zh-CN" altLang="en-US" sz="1400" b="1" i="0" u="none" strike="noStrike" cap="none" spc="0" normalizeH="0" baseline="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Helvetica"/>
              </a:rPr>
              <a:t>儿童患者：</a:t>
            </a:r>
            <a:r>
              <a:rPr kumimoji="0" lang="zh-CN" altLang="en-US" sz="1400" b="0" i="0" u="none" strike="noStrike" cap="none" spc="0" normalizeH="0" baseline="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Helvetica"/>
              </a:rPr>
              <a:t>尚未确立18岁以下儿童使用本品的安全性和有效性。</a:t>
            </a:r>
          </a:p>
          <a:p>
            <a:pPr marL="0" marR="0" indent="0" algn="l" defTabSz="914400" rtl="0" fontAlgn="auto" hangingPunct="0">
              <a:lnSpc>
                <a:spcPct val="100000"/>
              </a:lnSpc>
              <a:spcBef>
                <a:spcPts val="0"/>
              </a:spcBef>
              <a:spcAft>
                <a:spcPts val="0"/>
              </a:spcAft>
              <a:buClrTx/>
              <a:buSzTx/>
              <a:buFontTx/>
              <a:buNone/>
            </a:pPr>
            <a:r>
              <a:rPr kumimoji="0" lang="zh-CN" altLang="en-US" sz="1400" b="1" i="0" u="none" strike="noStrike" cap="none" spc="0" normalizeH="0" baseline="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Helvetica"/>
              </a:rPr>
              <a:t>老年患者（&gt;65岁）：</a:t>
            </a:r>
            <a:r>
              <a:rPr kumimoji="0" lang="zh-CN" altLang="en-US" sz="1400" b="0" i="0" u="none" strike="noStrike" cap="none" spc="0" normalizeH="0" baseline="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Helvetica"/>
              </a:rPr>
              <a:t>同推荐用法用量，但因为肾功能减弱发生率随年龄增加而增高，所以应谨慎选择老年患者的给药剂量。</a:t>
            </a:r>
          </a:p>
        </p:txBody>
      </p:sp>
      <p:sp>
        <p:nvSpPr>
          <p:cNvPr id="10" name="文本框 9"/>
          <p:cNvSpPr txBox="1"/>
          <p:nvPr/>
        </p:nvSpPr>
        <p:spPr>
          <a:xfrm>
            <a:off x="1624965" y="3879850"/>
            <a:ext cx="10092690" cy="116713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8" tIns="45718" rIns="45718" bIns="45718" numCol="1" spcCol="38100" rtlCol="0" anchor="t" forceAA="0">
            <a:spAutoFit/>
          </a:bodyPr>
          <a:lstStyle/>
          <a:p>
            <a:pPr fontAlgn="auto">
              <a:lnSpc>
                <a:spcPct val="100000"/>
              </a:lnSpc>
              <a:buClr>
                <a:srgbClr val="00B0F0"/>
              </a:buClr>
              <a:buFont typeface="Wingdings" panose="05000000000000000000" pitchFamily="2" charset="2"/>
            </a:pPr>
            <a:r>
              <a:rPr lang="zh-CN" altLang="zh-CN" sz="1400" dirty="0">
                <a:latin typeface="微软雅黑" panose="020B0503020204020204" charset="-122"/>
                <a:ea typeface="微软雅黑" panose="020B0503020204020204" charset="-122"/>
                <a:cs typeface="微软雅黑" panose="020B0503020204020204" charset="-122"/>
                <a:sym typeface="+mn-ea"/>
              </a:rPr>
              <a:t>患者接受G-CSF每天1次、共给药4天后开始本品治疗。在开始每次采集前11小时进行本品给药，最多连续给药4天。</a:t>
            </a:r>
            <a:endParaRPr lang="zh-CN" altLang="zh-CN" sz="1400" dirty="0">
              <a:latin typeface="微软雅黑" panose="020B0503020204020204" charset="-122"/>
              <a:ea typeface="微软雅黑" panose="020B0503020204020204" charset="-122"/>
              <a:cs typeface="微软雅黑" panose="020B0503020204020204" charset="-122"/>
            </a:endParaRPr>
          </a:p>
          <a:p>
            <a:pPr fontAlgn="auto">
              <a:lnSpc>
                <a:spcPct val="100000"/>
              </a:lnSpc>
              <a:buClr>
                <a:srgbClr val="00B0F0"/>
              </a:buClr>
              <a:buFont typeface="Wingdings" panose="05000000000000000000" pitchFamily="2" charset="2"/>
            </a:pPr>
            <a:r>
              <a:rPr lang="zh-CN" altLang="zh-CN" sz="1400" dirty="0">
                <a:latin typeface="微软雅黑" panose="020B0503020204020204" charset="-122"/>
                <a:ea typeface="微软雅黑" panose="020B0503020204020204" charset="-122"/>
                <a:cs typeface="微软雅黑" panose="020B0503020204020204" charset="-122"/>
                <a:sym typeface="+mn-ea"/>
              </a:rPr>
              <a:t>根据体重确定本品皮下注射给药的推荐剂量：患者体重≤83kg时，20mg固定剂量，或者按体重0.24mg/kg；患者体重&gt;83kg时，按体重0.24mg/kg。使用患者实际体重计算本品的给药体积，0.012×患者实际体重（kg）=给药体积（mL）在普乐沙福首次给药前1周内称量体重，用于计算普乐沙福给药剂量。使用以下公式确定理想体重：男（kg）：50+2.3 ×（（身高（cm）× 0.394）-60）；女（kg）：45.5+2.3 ×（（身高（cm）× 0.394）-60）。根据暴露量随体重增加而增加，本品剂量不得超过40mg/天。</a:t>
            </a:r>
            <a:endParaRPr kumimoji="0" lang="zh-CN" altLang="zh-CN" sz="14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mn-ea"/>
            </a:endParaRPr>
          </a:p>
        </p:txBody>
      </p:sp>
      <p:sp>
        <p:nvSpPr>
          <p:cNvPr id="12" name="文本框 11"/>
          <p:cNvSpPr txBox="1"/>
          <p:nvPr/>
        </p:nvSpPr>
        <p:spPr>
          <a:xfrm>
            <a:off x="1624330" y="2658110"/>
            <a:ext cx="10220325" cy="73596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8" tIns="45718" rIns="45718" bIns="45718" numCol="1" spcCol="38100" rtlCol="0" anchor="t" forceAA="0">
            <a:spAutoFit/>
          </a:bodyPr>
          <a:lstStyle/>
          <a:p>
            <a:pPr fontAlgn="auto">
              <a:lnSpc>
                <a:spcPct val="100000"/>
              </a:lnSpc>
              <a:buClr>
                <a:srgbClr val="00B0F0"/>
              </a:buClr>
              <a:buFont typeface="Wingdings" panose="05000000000000000000" pitchFamily="2" charset="2"/>
            </a:pPr>
            <a:r>
              <a:rPr lang="zh-CN" altLang="en-US" sz="1400" dirty="0">
                <a:latin typeface="微软雅黑" panose="020B0503020204020204" charset="-122"/>
                <a:ea typeface="微软雅黑" panose="020B0503020204020204" charset="-122"/>
                <a:cs typeface="微软雅黑" panose="020B0503020204020204" charset="-122"/>
                <a:sym typeface="思源黑体 CN Light"/>
              </a:rPr>
              <a:t>非霍奇金淋巴（</a:t>
            </a:r>
            <a:r>
              <a:rPr lang="en-US" altLang="zh-CN" sz="1400" dirty="0">
                <a:latin typeface="微软雅黑" panose="020B0503020204020204" charset="-122"/>
                <a:ea typeface="微软雅黑" panose="020B0503020204020204" charset="-122"/>
                <a:cs typeface="微软雅黑" panose="020B0503020204020204" charset="-122"/>
                <a:sym typeface="思源黑体 CN Light"/>
              </a:rPr>
              <a:t>NHL</a:t>
            </a:r>
            <a:r>
              <a:rPr lang="zh-CN" altLang="en-US" sz="1400" dirty="0">
                <a:latin typeface="微软雅黑" panose="020B0503020204020204" charset="-122"/>
                <a:ea typeface="微软雅黑" panose="020B0503020204020204" charset="-122"/>
                <a:cs typeface="微软雅黑" panose="020B0503020204020204" charset="-122"/>
                <a:sym typeface="思源黑体 CN Light"/>
              </a:rPr>
              <a:t>）属于淋巴瘤，约占其</a:t>
            </a:r>
            <a:r>
              <a:rPr lang="en-US" altLang="zh-CN" sz="1400" dirty="0">
                <a:latin typeface="微软雅黑" panose="020B0503020204020204" charset="-122"/>
                <a:ea typeface="微软雅黑" panose="020B0503020204020204" charset="-122"/>
                <a:cs typeface="微软雅黑" panose="020B0503020204020204" charset="-122"/>
                <a:sym typeface="思源黑体 CN Light"/>
              </a:rPr>
              <a:t>90%</a:t>
            </a:r>
            <a:r>
              <a:rPr lang="zh-CN" altLang="en-US" sz="1400" dirty="0">
                <a:latin typeface="微软雅黑" panose="020B0503020204020204" charset="-122"/>
                <a:ea typeface="微软雅黑" panose="020B0503020204020204" charset="-122"/>
                <a:cs typeface="微软雅黑" panose="020B0503020204020204" charset="-122"/>
                <a:sym typeface="思源黑体 CN Light"/>
              </a:rPr>
              <a:t>，属于恶性肿瘤之一，年发病率</a:t>
            </a:r>
            <a:r>
              <a:rPr lang="en-US" altLang="zh-CN" sz="1400" dirty="0">
                <a:latin typeface="微软雅黑" panose="020B0503020204020204" charset="-122"/>
                <a:ea typeface="微软雅黑" panose="020B0503020204020204" charset="-122"/>
                <a:cs typeface="微软雅黑" panose="020B0503020204020204" charset="-122"/>
                <a:sym typeface="思源黑体 CN Light"/>
              </a:rPr>
              <a:t>6/10</a:t>
            </a:r>
            <a:r>
              <a:rPr lang="zh-CN" altLang="en-US" sz="1400" dirty="0">
                <a:latin typeface="微软雅黑" panose="020B0503020204020204" charset="-122"/>
                <a:ea typeface="微软雅黑" panose="020B0503020204020204" charset="-122"/>
                <a:cs typeface="微软雅黑" panose="020B0503020204020204" charset="-122"/>
                <a:sym typeface="思源黑体 CN Light"/>
              </a:rPr>
              <a:t>万，我国整体</a:t>
            </a:r>
            <a:r>
              <a:rPr lang="en-US" altLang="zh-CN" sz="1400" dirty="0">
                <a:latin typeface="微软雅黑" panose="020B0503020204020204" charset="-122"/>
                <a:ea typeface="微软雅黑" panose="020B0503020204020204" charset="-122"/>
                <a:cs typeface="微软雅黑" panose="020B0503020204020204" charset="-122"/>
                <a:sym typeface="思源黑体 CN Light"/>
              </a:rPr>
              <a:t>5</a:t>
            </a:r>
            <a:r>
              <a:rPr lang="zh-CN" altLang="en-US" sz="1400" dirty="0">
                <a:latin typeface="微软雅黑" panose="020B0503020204020204" charset="-122"/>
                <a:ea typeface="微软雅黑" panose="020B0503020204020204" charset="-122"/>
                <a:cs typeface="微软雅黑" panose="020B0503020204020204" charset="-122"/>
                <a:sym typeface="思源黑体 CN Light"/>
              </a:rPr>
              <a:t>年生存率仅</a:t>
            </a:r>
            <a:r>
              <a:rPr lang="en-US" altLang="zh-CN" sz="1400" dirty="0">
                <a:latin typeface="微软雅黑" panose="020B0503020204020204" charset="-122"/>
                <a:ea typeface="微软雅黑" panose="020B0503020204020204" charset="-122"/>
                <a:cs typeface="微软雅黑" panose="020B0503020204020204" charset="-122"/>
                <a:sym typeface="思源黑体 CN Light"/>
              </a:rPr>
              <a:t>40%</a:t>
            </a:r>
            <a:r>
              <a:rPr lang="zh-CN" altLang="en-US" sz="1400" dirty="0">
                <a:latin typeface="微软雅黑" panose="020B0503020204020204" charset="-122"/>
                <a:ea typeface="微软雅黑" panose="020B0503020204020204" charset="-122"/>
                <a:cs typeface="微软雅黑" panose="020B0503020204020204" charset="-122"/>
                <a:sym typeface="思源黑体 CN Light"/>
              </a:rPr>
              <a:t>左右。多发性骨髓瘤（</a:t>
            </a:r>
            <a:r>
              <a:rPr lang="en-US" altLang="zh-CN" sz="1400" dirty="0">
                <a:latin typeface="微软雅黑" panose="020B0503020204020204" charset="-122"/>
                <a:ea typeface="微软雅黑" panose="020B0503020204020204" charset="-122"/>
                <a:cs typeface="微软雅黑" panose="020B0503020204020204" charset="-122"/>
                <a:sym typeface="思源黑体 CN Light"/>
              </a:rPr>
              <a:t>MM</a:t>
            </a:r>
            <a:r>
              <a:rPr lang="zh-CN" altLang="en-US" sz="1400" dirty="0">
                <a:latin typeface="微软雅黑" panose="020B0503020204020204" charset="-122"/>
                <a:ea typeface="微软雅黑" panose="020B0503020204020204" charset="-122"/>
                <a:cs typeface="微软雅黑" panose="020B0503020204020204" charset="-122"/>
                <a:sym typeface="思源黑体 CN Light"/>
              </a:rPr>
              <a:t>），属于恶性肿瘤之一，年发病率</a:t>
            </a:r>
            <a:r>
              <a:rPr lang="en-US" altLang="zh-CN" sz="1400" dirty="0">
                <a:latin typeface="微软雅黑" panose="020B0503020204020204" charset="-122"/>
                <a:ea typeface="微软雅黑" panose="020B0503020204020204" charset="-122"/>
                <a:cs typeface="微软雅黑" panose="020B0503020204020204" charset="-122"/>
                <a:sym typeface="思源黑体 CN Light"/>
              </a:rPr>
              <a:t>1-2/10</a:t>
            </a:r>
            <a:r>
              <a:rPr lang="zh-CN" altLang="en-US" sz="1400" dirty="0">
                <a:latin typeface="微软雅黑" panose="020B0503020204020204" charset="-122"/>
                <a:ea typeface="微软雅黑" panose="020B0503020204020204" charset="-122"/>
                <a:cs typeface="微软雅黑" panose="020B0503020204020204" charset="-122"/>
                <a:sym typeface="思源黑体 CN Light"/>
              </a:rPr>
              <a:t>万，我国整体</a:t>
            </a:r>
            <a:r>
              <a:rPr lang="en-US" altLang="zh-CN" sz="1400" dirty="0">
                <a:latin typeface="微软雅黑" panose="020B0503020204020204" charset="-122"/>
                <a:ea typeface="微软雅黑" panose="020B0503020204020204" charset="-122"/>
                <a:cs typeface="微软雅黑" panose="020B0503020204020204" charset="-122"/>
                <a:sym typeface="思源黑体 CN Light"/>
              </a:rPr>
              <a:t>5</a:t>
            </a:r>
            <a:r>
              <a:rPr lang="zh-CN" altLang="en-US" sz="1400" dirty="0">
                <a:latin typeface="微软雅黑" panose="020B0503020204020204" charset="-122"/>
                <a:ea typeface="微软雅黑" panose="020B0503020204020204" charset="-122"/>
                <a:cs typeface="微软雅黑" panose="020B0503020204020204" charset="-122"/>
                <a:sym typeface="思源黑体 CN Light"/>
              </a:rPr>
              <a:t>年生存率</a:t>
            </a:r>
            <a:r>
              <a:rPr lang="en-US" altLang="zh-CN" sz="1400" dirty="0">
                <a:latin typeface="微软雅黑" panose="020B0503020204020204" charset="-122"/>
                <a:ea typeface="微软雅黑" panose="020B0503020204020204" charset="-122"/>
                <a:cs typeface="微软雅黑" panose="020B0503020204020204" charset="-122"/>
                <a:sym typeface="思源黑体 CN Light"/>
              </a:rPr>
              <a:t>25%</a:t>
            </a:r>
            <a:r>
              <a:rPr lang="zh-CN" altLang="en-US" sz="1400" dirty="0">
                <a:latin typeface="微软雅黑" panose="020B0503020204020204" charset="-122"/>
                <a:ea typeface="微软雅黑" panose="020B0503020204020204" charset="-122"/>
                <a:cs typeface="微软雅黑" panose="020B0503020204020204" charset="-122"/>
                <a:sym typeface="思源黑体 CN Light"/>
              </a:rPr>
              <a:t>左右。目前临床主要治疗手段为药物治疗、放疗以及自体干细胞移植。</a:t>
            </a:r>
            <a:endParaRPr kumimoji="0" lang="zh-CN" altLang="en-US" sz="14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思源黑体 CN Light"/>
            </a:endParaRPr>
          </a:p>
        </p:txBody>
      </p:sp>
      <p:pic>
        <p:nvPicPr>
          <p:cNvPr id="19" name="图片 18"/>
          <p:cNvPicPr>
            <a:picLocks noChangeAspect="1"/>
          </p:cNvPicPr>
          <p:nvPr/>
        </p:nvPicPr>
        <p:blipFill>
          <a:blip r:embed="rId4"/>
          <a:stretch>
            <a:fillRect/>
          </a:stretch>
        </p:blipFill>
        <p:spPr>
          <a:xfrm>
            <a:off x="603250" y="1065530"/>
            <a:ext cx="688340" cy="721995"/>
          </a:xfrm>
          <a:prstGeom prst="rect">
            <a:avLst/>
          </a:prstGeom>
        </p:spPr>
      </p:pic>
      <p:pic>
        <p:nvPicPr>
          <p:cNvPr id="21" name="图片 20"/>
          <p:cNvPicPr>
            <a:picLocks noChangeAspect="1"/>
          </p:cNvPicPr>
          <p:nvPr/>
        </p:nvPicPr>
        <p:blipFill>
          <a:blip r:embed="rId4"/>
          <a:stretch>
            <a:fillRect/>
          </a:stretch>
        </p:blipFill>
        <p:spPr>
          <a:xfrm>
            <a:off x="603250" y="2178050"/>
            <a:ext cx="688340" cy="721995"/>
          </a:xfrm>
          <a:prstGeom prst="rect">
            <a:avLst/>
          </a:prstGeom>
        </p:spPr>
      </p:pic>
      <p:pic>
        <p:nvPicPr>
          <p:cNvPr id="24" name="图片 23"/>
          <p:cNvPicPr>
            <a:picLocks noChangeAspect="1"/>
          </p:cNvPicPr>
          <p:nvPr/>
        </p:nvPicPr>
        <p:blipFill>
          <a:blip r:embed="rId4"/>
          <a:stretch>
            <a:fillRect/>
          </a:stretch>
        </p:blipFill>
        <p:spPr>
          <a:xfrm>
            <a:off x="603250" y="3461385"/>
            <a:ext cx="688340" cy="721995"/>
          </a:xfrm>
          <a:prstGeom prst="rect">
            <a:avLst/>
          </a:prstGeom>
        </p:spPr>
      </p:pic>
      <p:sp>
        <p:nvSpPr>
          <p:cNvPr id="25" name="文本框 24"/>
          <p:cNvSpPr txBox="1"/>
          <p:nvPr/>
        </p:nvSpPr>
        <p:spPr>
          <a:xfrm>
            <a:off x="1647825" y="4979670"/>
            <a:ext cx="2164715" cy="3054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8" tIns="45718" rIns="45718" bIns="45718" numCol="1" spcCol="38100" rtlCol="0" anchor="t" forceAA="0">
            <a:spAutoFit/>
          </a:bodyPr>
          <a:lstStyle/>
          <a:p>
            <a:pPr>
              <a:buClr>
                <a:srgbClr val="00B0F0"/>
              </a:buClr>
              <a:buFont typeface="Wingdings" panose="05000000000000000000" pitchFamily="2" charset="2"/>
            </a:pPr>
            <a:r>
              <a:rPr lang="zh-CN" altLang="zh-CN" sz="1400" b="1" dirty="0">
                <a:latin typeface="微软雅黑" panose="020B0503020204020204" charset="-122"/>
                <a:ea typeface="微软雅黑" panose="020B0503020204020204" charset="-122"/>
                <a:cs typeface="微软雅黑" panose="020B0503020204020204" charset="-122"/>
                <a:sym typeface="+mn-ea"/>
              </a:rPr>
              <a:t>肾功能不全患者的用药：</a:t>
            </a:r>
            <a:endParaRPr kumimoji="0" lang="zh-CN" altLang="zh-CN" sz="1400" b="1"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mn-ea"/>
            </a:endParaRPr>
          </a:p>
        </p:txBody>
      </p:sp>
      <p:graphicFrame>
        <p:nvGraphicFramePr>
          <p:cNvPr id="26" name="表格 25"/>
          <p:cNvGraphicFramePr/>
          <p:nvPr>
            <p:custDataLst>
              <p:tags r:id="rId2"/>
            </p:custDataLst>
          </p:nvPr>
        </p:nvGraphicFramePr>
        <p:xfrm>
          <a:off x="1685925" y="5276850"/>
          <a:ext cx="8304530" cy="887730"/>
        </p:xfrm>
        <a:graphic>
          <a:graphicData uri="http://schemas.openxmlformats.org/drawingml/2006/table">
            <a:tbl>
              <a:tblPr firstRow="1" bandRow="1">
                <a:tableStyleId>{5940675A-B579-460E-94D1-54222C63F5DA}</a:tableStyleId>
              </a:tblPr>
              <a:tblGrid>
                <a:gridCol w="1700530"/>
                <a:gridCol w="3083560"/>
                <a:gridCol w="3520440"/>
              </a:tblGrid>
              <a:tr h="381000">
                <a:tc>
                  <a:txBody>
                    <a:bodyPr/>
                    <a:lstStyle/>
                    <a:p>
                      <a:pPr algn="ctr">
                        <a:buNone/>
                      </a:pPr>
                      <a:r>
                        <a:rPr lang="en-US" sz="1000" dirty="0" err="1" smtClean="0">
                          <a:latin typeface="微软雅黑" panose="020B0503020204020204" charset="-122"/>
                          <a:ea typeface="微软雅黑" panose="020B0503020204020204" charset="-122"/>
                          <a:cs typeface="微软雅黑" panose="020B0503020204020204" charset="-122"/>
                        </a:rPr>
                        <a:t>估算的肌酐清除率</a:t>
                      </a:r>
                      <a:endParaRPr lang="en-US" sz="1000" dirty="0" smtClean="0">
                        <a:latin typeface="微软雅黑" panose="020B0503020204020204" charset="-122"/>
                        <a:ea typeface="微软雅黑" panose="020B0503020204020204" charset="-122"/>
                        <a:cs typeface="微软雅黑" panose="020B0503020204020204" charset="-122"/>
                      </a:endParaRPr>
                    </a:p>
                    <a:p>
                      <a:pPr algn="ctr">
                        <a:buNone/>
                      </a:pPr>
                      <a:r>
                        <a:rPr lang="en-US" sz="1000" dirty="0" smtClean="0">
                          <a:latin typeface="微软雅黑" panose="020B0503020204020204" charset="-122"/>
                          <a:ea typeface="微软雅黑" panose="020B0503020204020204" charset="-122"/>
                          <a:cs typeface="微软雅黑" panose="020B0503020204020204" charset="-122"/>
                        </a:rPr>
                        <a:t>（</a:t>
                      </a:r>
                      <a:r>
                        <a:rPr lang="en-US" sz="1000" dirty="0">
                          <a:latin typeface="微软雅黑" panose="020B0503020204020204" charset="-122"/>
                          <a:ea typeface="微软雅黑" panose="020B0503020204020204" charset="-122"/>
                          <a:cs typeface="微软雅黑" panose="020B0503020204020204" charset="-122"/>
                        </a:rPr>
                        <a:t>mL/min）</a:t>
                      </a:r>
                      <a:endParaRPr lang="en-US" altLang="en-US" sz="1000" dirty="0">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2">
                  <a:txBody>
                    <a:bodyPr/>
                    <a:lstStyle/>
                    <a:p>
                      <a:pPr algn="ctr">
                        <a:buNone/>
                      </a:pPr>
                      <a:r>
                        <a:rPr lang="en-US" sz="1000">
                          <a:latin typeface="微软雅黑" panose="020B0503020204020204" charset="-122"/>
                          <a:ea typeface="微软雅黑" panose="020B0503020204020204" charset="-122"/>
                          <a:cs typeface="Times New Roman" panose="02020603050405020304" charset="0"/>
                        </a:rPr>
                        <a:t>剂量</a:t>
                      </a:r>
                      <a:endParaRPr lang="en-US" altLang="en-US" sz="10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zh-CN"/>
                    </a:p>
                  </a:txBody>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90500">
                <a:tc>
                  <a:txBody>
                    <a:bodyPr/>
                    <a:lstStyle/>
                    <a:p>
                      <a:pPr algn="ctr">
                        <a:buNone/>
                      </a:pPr>
                      <a:r>
                        <a:rPr lang="en-US" sz="1000">
                          <a:latin typeface="微软雅黑" panose="020B0503020204020204" charset="-122"/>
                          <a:ea typeface="微软雅黑" panose="020B0503020204020204" charset="-122"/>
                          <a:cs typeface="Times New Roman" panose="02020603050405020304" charset="0"/>
                        </a:rPr>
                        <a:t> </a:t>
                      </a:r>
                      <a:endParaRPr lang="en-US" altLang="en-US" sz="10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1000">
                          <a:latin typeface="微软雅黑" panose="020B0503020204020204" charset="-122"/>
                          <a:ea typeface="微软雅黑" panose="020B0503020204020204" charset="-122"/>
                          <a:cs typeface="微软雅黑" panose="020B0503020204020204" charset="-122"/>
                        </a:rPr>
                        <a:t>体重≤83kg</a:t>
                      </a:r>
                      <a:endParaRPr lang="en-US" altLang="en-US" sz="1000">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1000">
                          <a:latin typeface="微软雅黑" panose="020B0503020204020204" charset="-122"/>
                          <a:ea typeface="微软雅黑" panose="020B0503020204020204" charset="-122"/>
                          <a:cs typeface="微软雅黑" panose="020B0503020204020204" charset="-122"/>
                        </a:rPr>
                        <a:t>体重&gt;83kg和&lt;160kg</a:t>
                      </a:r>
                      <a:endParaRPr lang="en-US" altLang="en-US" sz="1000">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52400">
                <a:tc>
                  <a:txBody>
                    <a:bodyPr/>
                    <a:lstStyle/>
                    <a:p>
                      <a:pPr algn="ctr">
                        <a:buNone/>
                      </a:pPr>
                      <a:r>
                        <a:rPr lang="en-US" sz="1000">
                          <a:solidFill>
                            <a:srgbClr val="000000"/>
                          </a:solidFill>
                          <a:latin typeface="微软雅黑" panose="020B0503020204020204" charset="-122"/>
                          <a:ea typeface="微软雅黑" panose="020B0503020204020204" charset="-122"/>
                          <a:cs typeface="Times New Roman" panose="02020603050405020304" charset="0"/>
                        </a:rPr>
                        <a:t>&gt;50</a:t>
                      </a:r>
                      <a:endParaRPr lang="en-US" altLang="en-US" sz="1000">
                        <a:solidFill>
                          <a:srgbClr val="000000"/>
                        </a:solidFill>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1000">
                          <a:solidFill>
                            <a:srgbClr val="000000"/>
                          </a:solidFill>
                          <a:latin typeface="微软雅黑" panose="020B0503020204020204" charset="-122"/>
                          <a:ea typeface="微软雅黑" panose="020B0503020204020204" charset="-122"/>
                          <a:cs typeface="微软雅黑" panose="020B0503020204020204" charset="-122"/>
                        </a:rPr>
                        <a:t>20mg或0.24mg/kg，每天1次</a:t>
                      </a:r>
                      <a:endParaRPr lang="en-US" altLang="en-US" sz="1000">
                        <a:solidFill>
                          <a:srgbClr val="000000"/>
                        </a:solidFill>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1000">
                          <a:latin typeface="微软雅黑" panose="020B0503020204020204" charset="-122"/>
                          <a:ea typeface="微软雅黑" panose="020B0503020204020204" charset="-122"/>
                          <a:cs typeface="微软雅黑" panose="020B0503020204020204" charset="-122"/>
                        </a:rPr>
                        <a:t>0.24mg/kg，每天1次（不超过40mg/天）</a:t>
                      </a:r>
                      <a:endParaRPr lang="en-US" altLang="en-US" sz="1000">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63830">
                <a:tc>
                  <a:txBody>
                    <a:bodyPr/>
                    <a:lstStyle/>
                    <a:p>
                      <a:pPr algn="ctr">
                        <a:buNone/>
                      </a:pPr>
                      <a:r>
                        <a:rPr lang="en-US" sz="1000">
                          <a:solidFill>
                            <a:srgbClr val="000000"/>
                          </a:solidFill>
                          <a:latin typeface="微软雅黑" panose="020B0503020204020204" charset="-122"/>
                          <a:ea typeface="微软雅黑" panose="020B0503020204020204" charset="-122"/>
                          <a:cs typeface="Times New Roman" panose="02020603050405020304" charset="0"/>
                        </a:rPr>
                        <a:t>≤50</a:t>
                      </a:r>
                      <a:endParaRPr lang="en-US" altLang="en-US" sz="1000">
                        <a:solidFill>
                          <a:srgbClr val="000000"/>
                        </a:solidFill>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1000">
                          <a:solidFill>
                            <a:srgbClr val="000000"/>
                          </a:solidFill>
                          <a:latin typeface="微软雅黑" panose="020B0503020204020204" charset="-122"/>
                          <a:ea typeface="微软雅黑" panose="020B0503020204020204" charset="-122"/>
                          <a:cs typeface="微软雅黑" panose="020B0503020204020204" charset="-122"/>
                        </a:rPr>
                        <a:t>13mg或0.16mg/kg</a:t>
                      </a:r>
                      <a:r>
                        <a:rPr lang="en-US" sz="1000">
                          <a:latin typeface="微软雅黑" panose="020B0503020204020204" charset="-122"/>
                          <a:ea typeface="微软雅黑" panose="020B0503020204020204" charset="-122"/>
                          <a:cs typeface="微软雅黑" panose="020B0503020204020204" charset="-122"/>
                        </a:rPr>
                        <a:t>，每天1次</a:t>
                      </a:r>
                      <a:endParaRPr lang="en-US" altLang="en-US" sz="1000">
                        <a:solidFill>
                          <a:srgbClr val="000000"/>
                        </a:solidFill>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a:buNone/>
                      </a:pPr>
                      <a:r>
                        <a:rPr lang="en-US" sz="1000">
                          <a:solidFill>
                            <a:srgbClr val="000000"/>
                          </a:solidFill>
                          <a:latin typeface="微软雅黑" panose="020B0503020204020204" charset="-122"/>
                          <a:ea typeface="微软雅黑" panose="020B0503020204020204" charset="-122"/>
                          <a:cs typeface="微软雅黑" panose="020B0503020204020204" charset="-122"/>
                        </a:rPr>
                        <a:t>0.16mg/kg</a:t>
                      </a:r>
                      <a:r>
                        <a:rPr lang="en-US" sz="1000">
                          <a:latin typeface="微软雅黑" panose="020B0503020204020204" charset="-122"/>
                          <a:ea typeface="微软雅黑" panose="020B0503020204020204" charset="-122"/>
                          <a:cs typeface="微软雅黑" panose="020B0503020204020204" charset="-122"/>
                        </a:rPr>
                        <a:t>，每天1次</a:t>
                      </a:r>
                      <a:r>
                        <a:rPr lang="en-US" sz="1000">
                          <a:solidFill>
                            <a:srgbClr val="000000"/>
                          </a:solidFill>
                          <a:latin typeface="微软雅黑" panose="020B0503020204020204" charset="-122"/>
                          <a:ea typeface="微软雅黑" panose="020B0503020204020204" charset="-122"/>
                          <a:cs typeface="微软雅黑" panose="020B0503020204020204" charset="-122"/>
                        </a:rPr>
                        <a:t>（不超过27mg/天）</a:t>
                      </a:r>
                      <a:endParaRPr lang="en-US" altLang="en-US" sz="1000">
                        <a:solidFill>
                          <a:srgbClr val="000000"/>
                        </a:solidFill>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3" name="文本框 2"/>
          <p:cNvSpPr txBox="1"/>
          <p:nvPr/>
        </p:nvSpPr>
        <p:spPr>
          <a:xfrm>
            <a:off x="1624330" y="1165860"/>
            <a:ext cx="1282700" cy="368300"/>
          </a:xfrm>
          <a:prstGeom prst="rect">
            <a:avLst/>
          </a:prstGeom>
          <a:noFill/>
        </p:spPr>
        <p:txBody>
          <a:bodyPr wrap="square" rtlCol="0">
            <a:spAutoFit/>
          </a:bodyPr>
          <a:lstStyle/>
          <a:p>
            <a:r>
              <a:rPr lang="zh-CN" altLang="en-US" b="1"/>
              <a:t>适应症</a:t>
            </a:r>
          </a:p>
        </p:txBody>
      </p:sp>
      <p:sp>
        <p:nvSpPr>
          <p:cNvPr id="5" name="object 12"/>
          <p:cNvSpPr/>
          <p:nvPr/>
        </p:nvSpPr>
        <p:spPr>
          <a:xfrm>
            <a:off x="211455" y="177800"/>
            <a:ext cx="2200275" cy="894715"/>
          </a:xfrm>
          <a:prstGeom prst="rect">
            <a:avLst/>
          </a:prstGeom>
          <a:blipFill>
            <a:blip r:embed="rId5" cstate="print"/>
            <a:stretch>
              <a:fillRect/>
            </a:stretch>
          </a:blipFill>
        </p:spPr>
        <p:txBody>
          <a:bodyPr wrap="square" lIns="0" tIns="0" rIns="0" bIns="0" rtlCol="0"/>
          <a:lstStyle/>
          <a:p>
            <a:pPr algn="r">
              <a:lnSpc>
                <a:spcPct val="200000"/>
              </a:lnSpc>
            </a:pPr>
            <a:endParaRPr lang="en-US" altLang="zh-CN" b="1">
              <a:solidFill>
                <a:schemeClr val="bg1"/>
              </a:solidFill>
            </a:endParaRPr>
          </a:p>
        </p:txBody>
      </p:sp>
      <p:sp>
        <p:nvSpPr>
          <p:cNvPr id="9" name="文本框 8"/>
          <p:cNvSpPr txBox="1"/>
          <p:nvPr/>
        </p:nvSpPr>
        <p:spPr>
          <a:xfrm>
            <a:off x="906780" y="315595"/>
            <a:ext cx="809625" cy="645160"/>
          </a:xfrm>
          <a:prstGeom prst="rect">
            <a:avLst/>
          </a:prstGeom>
          <a:noFill/>
        </p:spPr>
        <p:txBody>
          <a:bodyPr wrap="square" rtlCol="0">
            <a:spAutoFit/>
          </a:bodyPr>
          <a:lstStyle/>
          <a:p>
            <a:r>
              <a:rPr lang="en-US" altLang="zh-CN" sz="3600">
                <a:solidFill>
                  <a:schemeClr val="bg1"/>
                </a:solidFill>
                <a:latin typeface="微软雅黑" panose="020B0503020204020204" charset="-122"/>
                <a:ea typeface="微软雅黑" panose="020B0503020204020204" charset="-122"/>
              </a:rPr>
              <a:t>01</a:t>
            </a:r>
          </a:p>
        </p:txBody>
      </p:sp>
      <p:sp>
        <p:nvSpPr>
          <p:cNvPr id="11" name="object 3"/>
          <p:cNvSpPr/>
          <p:nvPr/>
        </p:nvSpPr>
        <p:spPr>
          <a:xfrm>
            <a:off x="2541948" y="478407"/>
            <a:ext cx="2233168" cy="354659"/>
          </a:xfrm>
          <a:prstGeom prst="rect">
            <a:avLst/>
          </a:prstGeom>
          <a:blipFill>
            <a:blip r:embed="rId6" cstate="print"/>
            <a:stretch>
              <a:fillRect/>
            </a:stretch>
          </a:blipFill>
        </p:spPr>
        <p:txBody>
          <a:bodyPr wrap="square" lIns="0" tIns="0" rIns="0" bIns="0" rtlCol="0"/>
          <a:lstStyle/>
          <a:p>
            <a:endParaRPr/>
          </a:p>
        </p:txBody>
      </p:sp>
      <p:sp>
        <p:nvSpPr>
          <p:cNvPr id="14" name="文本框 13"/>
          <p:cNvSpPr txBox="1"/>
          <p:nvPr/>
        </p:nvSpPr>
        <p:spPr>
          <a:xfrm>
            <a:off x="1624965" y="2221865"/>
            <a:ext cx="2263775" cy="368300"/>
          </a:xfrm>
          <a:prstGeom prst="rect">
            <a:avLst/>
          </a:prstGeom>
          <a:noFill/>
        </p:spPr>
        <p:txBody>
          <a:bodyPr wrap="square" rtlCol="0">
            <a:spAutoFit/>
          </a:bodyPr>
          <a:lstStyle/>
          <a:p>
            <a:r>
              <a:rPr lang="zh-CN" altLang="en-US" b="1"/>
              <a:t>疾病基本情况</a:t>
            </a:r>
          </a:p>
        </p:txBody>
      </p:sp>
      <p:sp>
        <p:nvSpPr>
          <p:cNvPr id="16" name="文本框 15"/>
          <p:cNvSpPr txBox="1"/>
          <p:nvPr/>
        </p:nvSpPr>
        <p:spPr>
          <a:xfrm>
            <a:off x="1619250" y="3486150"/>
            <a:ext cx="1097280" cy="368300"/>
          </a:xfrm>
          <a:prstGeom prst="rect">
            <a:avLst/>
          </a:prstGeom>
          <a:noFill/>
        </p:spPr>
        <p:txBody>
          <a:bodyPr wrap="none" rtlCol="0">
            <a:spAutoFit/>
          </a:bodyPr>
          <a:lstStyle/>
          <a:p>
            <a:pPr algn="l"/>
            <a:r>
              <a:rPr lang="zh-CN" altLang="en-US" b="1"/>
              <a:t>用法用量</a:t>
            </a:r>
          </a:p>
        </p:txBody>
      </p:sp>
    </p:spTree>
    <p:custDataLst>
      <p:tags r:id="rId1"/>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矩形 5"/>
          <p:cNvSpPr/>
          <p:nvPr/>
        </p:nvSpPr>
        <p:spPr>
          <a:xfrm>
            <a:off x="-18415" y="542290"/>
            <a:ext cx="12219940" cy="5886450"/>
          </a:xfrm>
          <a:prstGeom prst="rect">
            <a:avLst/>
          </a:prstGeom>
          <a:solidFill>
            <a:schemeClr val="bg1">
              <a:lumMod val="95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p:cNvSpPr/>
          <p:nvPr/>
        </p:nvSpPr>
        <p:spPr>
          <a:xfrm>
            <a:off x="274955" y="56515"/>
            <a:ext cx="11633200" cy="68580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5" name="object 12"/>
          <p:cNvSpPr/>
          <p:nvPr>
            <p:custDataLst>
              <p:tags r:id="rId2"/>
            </p:custDataLst>
          </p:nvPr>
        </p:nvSpPr>
        <p:spPr>
          <a:xfrm>
            <a:off x="211455" y="177800"/>
            <a:ext cx="2200275" cy="894715"/>
          </a:xfrm>
          <a:prstGeom prst="rect">
            <a:avLst/>
          </a:prstGeom>
          <a:blipFill>
            <a:blip r:embed="rId5" cstate="print"/>
            <a:stretch>
              <a:fillRect/>
            </a:stretch>
          </a:blipFill>
        </p:spPr>
        <p:txBody>
          <a:bodyPr wrap="square" lIns="0" tIns="0" rIns="0" bIns="0" rtlCol="0"/>
          <a:lstStyle/>
          <a:p>
            <a:pPr algn="r">
              <a:lnSpc>
                <a:spcPct val="200000"/>
              </a:lnSpc>
            </a:pPr>
            <a:endParaRPr lang="en-US" altLang="zh-CN" b="1">
              <a:solidFill>
                <a:schemeClr val="bg1"/>
              </a:solidFill>
            </a:endParaRPr>
          </a:p>
        </p:txBody>
      </p:sp>
      <p:sp>
        <p:nvSpPr>
          <p:cNvPr id="9" name="文本框 8"/>
          <p:cNvSpPr txBox="1"/>
          <p:nvPr/>
        </p:nvSpPr>
        <p:spPr>
          <a:xfrm>
            <a:off x="906780" y="305435"/>
            <a:ext cx="809625" cy="645160"/>
          </a:xfrm>
          <a:prstGeom prst="rect">
            <a:avLst/>
          </a:prstGeom>
          <a:noFill/>
        </p:spPr>
        <p:txBody>
          <a:bodyPr wrap="square" rtlCol="0">
            <a:spAutoFit/>
          </a:bodyPr>
          <a:lstStyle/>
          <a:p>
            <a:r>
              <a:rPr lang="en-US" altLang="zh-CN" sz="3600">
                <a:solidFill>
                  <a:schemeClr val="bg1"/>
                </a:solidFill>
                <a:latin typeface="微软雅黑" panose="020B0503020204020204" charset="-122"/>
                <a:ea typeface="微软雅黑" panose="020B0503020204020204" charset="-122"/>
              </a:rPr>
              <a:t>02</a:t>
            </a:r>
          </a:p>
        </p:txBody>
      </p:sp>
      <p:sp>
        <p:nvSpPr>
          <p:cNvPr id="2" name="文本框 1"/>
          <p:cNvSpPr txBox="1"/>
          <p:nvPr/>
        </p:nvSpPr>
        <p:spPr>
          <a:xfrm>
            <a:off x="2716530" y="397510"/>
            <a:ext cx="2124710" cy="521970"/>
          </a:xfrm>
          <a:prstGeom prst="rect">
            <a:avLst/>
          </a:prstGeom>
          <a:noFill/>
        </p:spPr>
        <p:txBody>
          <a:bodyPr wrap="square" rtlCol="0">
            <a:spAutoFit/>
          </a:bodyPr>
          <a:lstStyle/>
          <a:p>
            <a:r>
              <a:rPr lang="zh-CN" altLang="en-US" sz="2800">
                <a:solidFill>
                  <a:srgbClr val="3959B9"/>
                </a:solidFill>
              </a:rPr>
              <a:t>安全性</a:t>
            </a:r>
          </a:p>
        </p:txBody>
      </p:sp>
      <p:sp>
        <p:nvSpPr>
          <p:cNvPr id="3" name="Rectangle 3"/>
          <p:cNvSpPr txBox="1"/>
          <p:nvPr/>
        </p:nvSpPr>
        <p:spPr>
          <a:xfrm>
            <a:off x="671830" y="1166495"/>
            <a:ext cx="5166360" cy="1229995"/>
          </a:xfrm>
          <a:prstGeom prst="rect">
            <a:avLst/>
          </a:prstGeom>
          <a:ln w="12700">
            <a:miter lim="400000"/>
          </a:ln>
        </p:spPr>
        <p:txBody>
          <a:bodyPr wrap="square" lIns="45719" rIns="45719">
            <a:spAutoFit/>
          </a:bodyPr>
          <a:lstStyle/>
          <a:p>
            <a:pPr indent="0" fontAlgn="auto">
              <a:lnSpc>
                <a:spcPct val="100000"/>
              </a:lnSpc>
              <a:buClr>
                <a:srgbClr val="00B0F0"/>
              </a:buClr>
              <a:buFont typeface="Wingdings" panose="05000000000000000000" pitchFamily="2" charset="2"/>
              <a:buNone/>
            </a:pPr>
            <a:r>
              <a:rPr lang="zh-CN" altLang="en-US" b="1" dirty="0">
                <a:latin typeface="微软雅黑" panose="020B0503020204020204" charset="-122"/>
                <a:ea typeface="微软雅黑" panose="020B0503020204020204" charset="-122"/>
                <a:cs typeface="微软雅黑" panose="020B0503020204020204" charset="-122"/>
              </a:rPr>
              <a:t>不良反应情况：</a:t>
            </a:r>
          </a:p>
          <a:p>
            <a:pPr indent="0" fontAlgn="auto">
              <a:lnSpc>
                <a:spcPct val="100000"/>
              </a:lnSpc>
              <a:buClr>
                <a:srgbClr val="00B0F0"/>
              </a:buClr>
              <a:buFont typeface="Wingdings" panose="05000000000000000000" pitchFamily="2" charset="2"/>
              <a:buNone/>
            </a:pPr>
            <a:endParaRPr lang="en-US" altLang="zh-CN" sz="1400" dirty="0" smtClean="0">
              <a:latin typeface="微软雅黑" panose="020B0503020204020204" charset="-122"/>
              <a:ea typeface="微软雅黑" panose="020B0503020204020204" charset="-122"/>
              <a:cs typeface="微软雅黑" panose="020B0503020204020204" charset="-122"/>
              <a:sym typeface="+mn-ea"/>
            </a:endParaRPr>
          </a:p>
          <a:p>
            <a:pPr indent="0" fontAlgn="auto">
              <a:lnSpc>
                <a:spcPct val="100000"/>
              </a:lnSpc>
              <a:buClr>
                <a:srgbClr val="00B0F0"/>
              </a:buClr>
              <a:buFont typeface="Wingdings" panose="05000000000000000000" pitchFamily="2" charset="2"/>
              <a:buNone/>
            </a:pPr>
            <a:r>
              <a:rPr lang="en-US" altLang="zh-CN" sz="1400" dirty="0" smtClean="0">
                <a:latin typeface="微软雅黑" panose="020B0503020204020204" charset="-122"/>
                <a:ea typeface="微软雅黑" panose="020B0503020204020204" charset="-122"/>
                <a:cs typeface="微软雅黑" panose="020B0503020204020204" charset="-122"/>
                <a:sym typeface="+mn-ea"/>
              </a:rPr>
              <a:t>【</a:t>
            </a:r>
            <a:r>
              <a:rPr lang="zh-CN" altLang="zh-CN" sz="1400" dirty="0">
                <a:latin typeface="微软雅黑" panose="020B0503020204020204" charset="-122"/>
                <a:ea typeface="微软雅黑" panose="020B0503020204020204" charset="-122"/>
                <a:cs typeface="微软雅黑" panose="020B0503020204020204" charset="-122"/>
                <a:sym typeface="+mn-ea"/>
              </a:rPr>
              <a:t>推荐的用法用量</a:t>
            </a:r>
            <a:r>
              <a:rPr lang="en-US" altLang="zh-CN" sz="1400" dirty="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cs typeface="微软雅黑" panose="020B0503020204020204" charset="-122"/>
                <a:sym typeface="+mn-ea"/>
              </a:rPr>
              <a:t>接受普乐沙福给药的非霍奇金淋巴瘤和多发性骨髓瘤患者中≥5%患者发生且HSC动员和HSC采集期间发生率高于安慰剂的不良反应：（下图）</a:t>
            </a:r>
            <a:endParaRPr lang="zh-CN" altLang="en-US" sz="1400" dirty="0" smtClean="0">
              <a:latin typeface="微软雅黑" panose="020B0503020204020204" charset="-122"/>
              <a:ea typeface="微软雅黑" panose="020B0503020204020204" charset="-122"/>
              <a:cs typeface="微软雅黑" panose="020B0503020204020204" charset="-122"/>
            </a:endParaRPr>
          </a:p>
        </p:txBody>
      </p:sp>
      <p:graphicFrame>
        <p:nvGraphicFramePr>
          <p:cNvPr id="8" name="表格 7"/>
          <p:cNvGraphicFramePr/>
          <p:nvPr>
            <p:custDataLst>
              <p:tags r:id="rId3"/>
            </p:custDataLst>
          </p:nvPr>
        </p:nvGraphicFramePr>
        <p:xfrm>
          <a:off x="671830" y="2682240"/>
          <a:ext cx="5058410" cy="3731895"/>
        </p:xfrm>
        <a:graphic>
          <a:graphicData uri="http://schemas.openxmlformats.org/drawingml/2006/table">
            <a:tbl>
              <a:tblPr firstRow="1" bandRow="1">
                <a:tableStyleId>{5940675A-B579-460E-94D1-54222C63F5DA}</a:tableStyleId>
              </a:tblPr>
              <a:tblGrid>
                <a:gridCol w="1949450"/>
                <a:gridCol w="569595"/>
                <a:gridCol w="466090"/>
                <a:gridCol w="524510"/>
                <a:gridCol w="682625"/>
                <a:gridCol w="466725"/>
                <a:gridCol w="399415"/>
              </a:tblGrid>
              <a:tr h="182880">
                <a:tc>
                  <a:txBody>
                    <a:bodyPr/>
                    <a:lstStyle/>
                    <a:p>
                      <a:pPr algn="l" fontAlgn="auto">
                        <a:buNone/>
                      </a:pP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6">
                  <a:txBody>
                    <a:bodyPr/>
                    <a:lstStyle/>
                    <a:p>
                      <a:pPr algn="ctr" fontAlgn="auto">
                        <a:buNone/>
                      </a:pPr>
                      <a:r>
                        <a:rPr lang="en-US" sz="1200">
                          <a:latin typeface="微软雅黑" panose="020B0503020204020204" charset="-122"/>
                          <a:ea typeface="微软雅黑" panose="020B0503020204020204" charset="-122"/>
                          <a:cs typeface="微软雅黑" panose="020B0503020204020204" charset="-122"/>
                        </a:rPr>
                        <a:t>患者百分比（%）</a:t>
                      </a:r>
                      <a:endParaRPr lang="en-US" altLang="en-US" sz="1200">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365760">
                <a:tc>
                  <a:txBody>
                    <a:bodyPr/>
                    <a:lstStyle/>
                    <a:p>
                      <a:pPr algn="l" fontAlgn="auto">
                        <a:buNone/>
                      </a:pPr>
                      <a:r>
                        <a:rPr lang="en-US" sz="1200">
                          <a:latin typeface="微软雅黑" panose="020B0503020204020204" charset="-122"/>
                          <a:ea typeface="微软雅黑" panose="020B0503020204020204" charset="-122"/>
                          <a:cs typeface="Times New Roman" panose="02020603050405020304" charset="0"/>
                        </a:rPr>
                        <a:t> </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gridSpan="3">
                  <a:txBody>
                    <a:bodyPr/>
                    <a:lstStyle/>
                    <a:p>
                      <a:pPr algn="ctr" fontAlgn="auto">
                        <a:buNone/>
                      </a:pPr>
                      <a:r>
                        <a:rPr lang="en-US" sz="1200">
                          <a:latin typeface="微软雅黑" panose="020B0503020204020204" charset="-122"/>
                          <a:ea typeface="微软雅黑" panose="020B0503020204020204" charset="-122"/>
                          <a:cs typeface="微软雅黑" panose="020B0503020204020204" charset="-122"/>
                        </a:rPr>
                        <a:t>普乐沙福和G-CSF（n=301）</a:t>
                      </a:r>
                      <a:endParaRPr lang="en-US" altLang="en-US" sz="1200">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gridSpan="3">
                  <a:txBody>
                    <a:bodyPr/>
                    <a:lstStyle/>
                    <a:p>
                      <a:pPr algn="ctr" fontAlgn="auto">
                        <a:buNone/>
                      </a:pPr>
                      <a:r>
                        <a:rPr lang="en-US" sz="1200">
                          <a:latin typeface="微软雅黑" panose="020B0503020204020204" charset="-122"/>
                          <a:ea typeface="微软雅黑" panose="020B0503020204020204" charset="-122"/>
                          <a:cs typeface="微软雅黑" panose="020B0503020204020204" charset="-122"/>
                        </a:rPr>
                        <a:t>安慰剂和G-CSF（n=292）</a:t>
                      </a:r>
                      <a:endParaRPr lang="en-US" altLang="en-US" sz="1200">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440055">
                <a:tc>
                  <a:txBody>
                    <a:bodyPr/>
                    <a:lstStyle/>
                    <a:p>
                      <a:pPr algn="l" fontAlgn="auto">
                        <a:buNone/>
                      </a:pPr>
                      <a:r>
                        <a:rPr lang="en-US" sz="1200">
                          <a:latin typeface="微软雅黑" panose="020B0503020204020204" charset="-122"/>
                          <a:ea typeface="微软雅黑" panose="020B0503020204020204" charset="-122"/>
                          <a:cs typeface="Times New Roman" panose="02020603050405020304" charset="0"/>
                        </a:rPr>
                        <a:t> </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微软雅黑" panose="020B0503020204020204" charset="-122"/>
                        </a:rPr>
                        <a:t>所有分级</a:t>
                      </a:r>
                      <a:r>
                        <a:rPr lang="en-US" sz="1200" baseline="30000">
                          <a:latin typeface="微软雅黑" panose="020B0503020204020204" charset="-122"/>
                          <a:ea typeface="微软雅黑" panose="020B0503020204020204" charset="-122"/>
                          <a:cs typeface="微软雅黑" panose="020B0503020204020204" charset="-122"/>
                        </a:rPr>
                        <a:t>a</a:t>
                      </a:r>
                      <a:endParaRPr lang="en-US" altLang="en-US" sz="1200" baseline="30000">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微软雅黑" panose="020B0503020204020204" charset="-122"/>
                        </a:rPr>
                        <a:t>3级</a:t>
                      </a:r>
                      <a:endParaRPr lang="en-US" altLang="en-US" sz="1200">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微软雅黑" panose="020B0503020204020204" charset="-122"/>
                        </a:rPr>
                        <a:t>4级</a:t>
                      </a:r>
                      <a:endParaRPr lang="en-US" altLang="en-US" sz="1200">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微软雅黑" panose="020B0503020204020204" charset="-122"/>
                        </a:rPr>
                        <a:t>所有分级</a:t>
                      </a:r>
                      <a:r>
                        <a:rPr lang="en-US" sz="1200" baseline="30000">
                          <a:latin typeface="微软雅黑" panose="020B0503020204020204" charset="-122"/>
                          <a:ea typeface="微软雅黑" panose="020B0503020204020204" charset="-122"/>
                          <a:cs typeface="微软雅黑" panose="020B0503020204020204" charset="-122"/>
                        </a:rPr>
                        <a:t>a</a:t>
                      </a:r>
                      <a:endParaRPr lang="en-US" altLang="en-US" sz="1200" baseline="30000">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微软雅黑" panose="020B0503020204020204" charset="-122"/>
                        </a:rPr>
                        <a:t>3级</a:t>
                      </a:r>
                      <a:endParaRPr lang="en-US" altLang="en-US" sz="1200">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微软雅黑" panose="020B0503020204020204" charset="-122"/>
                        </a:rPr>
                        <a:t>4级</a:t>
                      </a:r>
                      <a:endParaRPr lang="en-US" altLang="en-US" sz="1200">
                        <a:latin typeface="微软雅黑" panose="020B0503020204020204" charset="-122"/>
                        <a:ea typeface="微软雅黑" panose="020B0503020204020204" charset="-122"/>
                        <a:cs typeface="微软雅黑" panose="020B0503020204020204" charset="-122"/>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880">
                <a:tc gridSpan="7">
                  <a:txBody>
                    <a:bodyPr/>
                    <a:lstStyle/>
                    <a:p>
                      <a:pPr algn="l" fontAlgn="auto">
                        <a:buNone/>
                      </a:pPr>
                      <a:r>
                        <a:rPr lang="en-US" sz="1200" b="1">
                          <a:latin typeface="微软雅黑" panose="020B0503020204020204" charset="-122"/>
                          <a:ea typeface="微软雅黑" panose="020B0503020204020204" charset="-122"/>
                          <a:cs typeface="Times New Roman" panose="02020603050405020304" charset="0"/>
                        </a:rPr>
                        <a:t>胃肠系统疾病</a:t>
                      </a:r>
                      <a:endParaRPr lang="en-US" altLang="en-US" sz="1200" b="1">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82880">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腹泻</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37</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&lt;1</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17</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880">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恶心</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34</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1</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22</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880">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呕吐</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10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&lt;1</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6</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880">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胃肠胀气</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7</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3</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880">
                <a:tc gridSpan="7">
                  <a:txBody>
                    <a:bodyPr/>
                    <a:lstStyle/>
                    <a:p>
                      <a:pPr algn="l" fontAlgn="auto">
                        <a:buNone/>
                      </a:pPr>
                      <a:r>
                        <a:rPr lang="en-US" sz="1200" b="1">
                          <a:latin typeface="微软雅黑" panose="020B0503020204020204" charset="-122"/>
                          <a:ea typeface="微软雅黑" panose="020B0503020204020204" charset="-122"/>
                          <a:cs typeface="Times New Roman" panose="02020603050405020304" charset="0"/>
                        </a:rPr>
                        <a:t>全身性疾病和给药部位各种反应</a:t>
                      </a:r>
                      <a:endParaRPr lang="en-US" altLang="en-US" sz="1200" b="1">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82880">
                <a:tc>
                  <a:txBody>
                    <a:bodyPr/>
                    <a:lstStyle/>
                    <a:p>
                      <a:pPr algn="l" fontAlgn="auto">
                        <a:buNone/>
                      </a:pPr>
                      <a:r>
                        <a:rPr lang="en-US" sz="1200">
                          <a:latin typeface="微软雅黑" panose="020B0503020204020204" charset="-122"/>
                          <a:ea typeface="微软雅黑" panose="020B0503020204020204" charset="-122"/>
                          <a:cs typeface="Times New Roman" panose="02020603050405020304" charset="0"/>
                        </a:rPr>
                        <a:t>注射部位反应</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34</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10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880">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疲乏</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27</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25</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880">
                <a:tc gridSpan="7">
                  <a:txBody>
                    <a:bodyPr/>
                    <a:lstStyle/>
                    <a:p>
                      <a:pPr algn="l" fontAlgn="auto">
                        <a:buNone/>
                      </a:pPr>
                      <a:r>
                        <a:rPr lang="en-US" sz="1200" b="1">
                          <a:latin typeface="微软雅黑" panose="020B0503020204020204" charset="-122"/>
                          <a:ea typeface="微软雅黑" panose="020B0503020204020204" charset="-122"/>
                          <a:cs typeface="Times New Roman" panose="02020603050405020304" charset="0"/>
                        </a:rPr>
                        <a:t>各种肌肉骨骼和结缔组织疾病</a:t>
                      </a:r>
                      <a:endParaRPr lang="en-US" altLang="en-US" sz="1200" b="1">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82880">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关节痛</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13</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12</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880">
                <a:tc gridSpan="7">
                  <a:txBody>
                    <a:bodyPr/>
                    <a:lstStyle/>
                    <a:p>
                      <a:pPr algn="l" fontAlgn="auto">
                        <a:buNone/>
                      </a:pPr>
                      <a:r>
                        <a:rPr lang="en-US" sz="1200" b="1">
                          <a:latin typeface="微软雅黑" panose="020B0503020204020204" charset="-122"/>
                          <a:ea typeface="微软雅黑" panose="020B0503020204020204" charset="-122"/>
                          <a:cs typeface="Times New Roman" panose="02020603050405020304" charset="0"/>
                        </a:rPr>
                        <a:t>神经系统疾病</a:t>
                      </a:r>
                      <a:endParaRPr lang="en-US" altLang="en-US" sz="1200" b="1">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82880">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头痛</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22</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&lt;1</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21</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1</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880">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头晕</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11</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6</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r h="182880">
                <a:tc gridSpan="7">
                  <a:txBody>
                    <a:bodyPr/>
                    <a:lstStyle/>
                    <a:p>
                      <a:pPr algn="l" fontAlgn="auto">
                        <a:buNone/>
                      </a:pPr>
                      <a:r>
                        <a:rPr lang="en-US" sz="1200" b="1">
                          <a:latin typeface="微软雅黑" panose="020B0503020204020204" charset="-122"/>
                          <a:ea typeface="微软雅黑" panose="020B0503020204020204" charset="-122"/>
                          <a:cs typeface="Times New Roman" panose="02020603050405020304" charset="0"/>
                        </a:rPr>
                        <a:t>精神疾病</a:t>
                      </a:r>
                      <a:endParaRPr lang="en-US" altLang="en-US" sz="1200" b="1">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c hMerge="1">
                  <a:txBody>
                    <a:bodyPr/>
                    <a:lstStyle/>
                    <a:p>
                      <a:endParaRPr lang="zh-CN"/>
                    </a:p>
                  </a:txBody>
                  <a:tcPr>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tcPr>
                </a:tc>
              </a:tr>
              <a:tr h="182880">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失眠症</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7</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5</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a:latin typeface="微软雅黑" panose="020B0503020204020204" charset="-122"/>
                          <a:ea typeface="微软雅黑" panose="020B0503020204020204" charset="-122"/>
                          <a:cs typeface="Times New Roman" panose="02020603050405020304" charset="0"/>
                        </a:rPr>
                        <a:t>0</a:t>
                      </a:r>
                      <a:endParaRPr lang="en-US" altLang="en-US" sz="120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c>
                  <a:txBody>
                    <a:bodyPr/>
                    <a:lstStyle/>
                    <a:p>
                      <a:pPr algn="ctr" fontAlgn="auto">
                        <a:buNone/>
                      </a:pPr>
                      <a:r>
                        <a:rPr lang="en-US" sz="1200" dirty="0">
                          <a:latin typeface="微软雅黑" panose="020B0503020204020204" charset="-122"/>
                          <a:ea typeface="微软雅黑" panose="020B0503020204020204" charset="-122"/>
                          <a:cs typeface="Times New Roman" panose="02020603050405020304" charset="0"/>
                        </a:rPr>
                        <a:t>0</a:t>
                      </a:r>
                      <a:endParaRPr lang="en-US" altLang="en-US" sz="1200" dirty="0">
                        <a:latin typeface="微软雅黑" panose="020B0503020204020204" charset="-122"/>
                        <a:ea typeface="微软雅黑" panose="020B0503020204020204" charset="-122"/>
                        <a:cs typeface="Times New Roman" panose="02020603050405020304" charset="0"/>
                      </a:endParaRPr>
                    </a:p>
                  </a:txBody>
                  <a:tcPr marL="68580" marR="68580" marT="0" marB="0" anchor="ctr">
                    <a:lnL w="12700" cap="flat" cmpd="sng">
                      <a:solidFill>
                        <a:srgbClr val="080000"/>
                      </a:solidFill>
                      <a:prstDash val="solid"/>
                      <a:headEnd type="none" w="med" len="med"/>
                      <a:tailEnd type="none" w="med" len="med"/>
                    </a:lnL>
                    <a:lnR w="12700" cap="flat" cmpd="sng">
                      <a:solidFill>
                        <a:srgbClr val="080000"/>
                      </a:solidFill>
                      <a:prstDash val="solid"/>
                      <a:headEnd type="none" w="med" len="med"/>
                      <a:tailEnd type="none" w="med" len="med"/>
                    </a:lnR>
                    <a:lnT w="12700" cap="flat" cmpd="sng">
                      <a:solidFill>
                        <a:srgbClr val="080000"/>
                      </a:solidFill>
                      <a:prstDash val="solid"/>
                      <a:headEnd type="none" w="med" len="med"/>
                      <a:tailEnd type="none" w="med" len="med"/>
                    </a:lnT>
                    <a:lnB w="12700" cap="flat" cmpd="sng">
                      <a:solidFill>
                        <a:srgbClr val="080000"/>
                      </a:solidFill>
                      <a:prstDash val="solid"/>
                      <a:headEnd type="none" w="med" len="med"/>
                      <a:tailEnd type="none" w="med" len="med"/>
                    </a:lnB>
                    <a:lnTlToBr>
                      <a:noFill/>
                    </a:lnTlToBr>
                    <a:lnBlToTr>
                      <a:noFill/>
                    </a:lnBlToTr>
                    <a:noFill/>
                  </a:tcPr>
                </a:tc>
              </a:tr>
            </a:tbl>
          </a:graphicData>
        </a:graphic>
      </p:graphicFrame>
      <p:sp>
        <p:nvSpPr>
          <p:cNvPr id="10" name="文本框 9"/>
          <p:cNvSpPr txBox="1"/>
          <p:nvPr/>
        </p:nvSpPr>
        <p:spPr>
          <a:xfrm>
            <a:off x="6262370" y="1638935"/>
            <a:ext cx="5477510" cy="579945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8" tIns="45718" rIns="45718" bIns="45718" numCol="1" spcCol="38100" rtlCol="0" anchor="t" forceAA="0">
            <a:spAutoFit/>
          </a:bodyPr>
          <a:lstStyle/>
          <a:p>
            <a:pPr>
              <a:lnSpc>
                <a:spcPct val="100000"/>
              </a:lnSpc>
              <a:buClr>
                <a:srgbClr val="00B0F0"/>
              </a:buClr>
              <a:buFont typeface="Wingdings" panose="05000000000000000000" pitchFamily="2" charset="2"/>
            </a:pPr>
            <a:r>
              <a:rPr lang="en-US" altLang="zh-CN" sz="1400" dirty="0" smtClean="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cs typeface="微软雅黑" panose="020B0503020204020204" charset="-122"/>
                <a:sym typeface="+mn-ea"/>
              </a:rPr>
              <a:t>禁忌</a:t>
            </a:r>
            <a:r>
              <a:rPr lang="en-US" altLang="zh-CN" sz="1400" dirty="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cs typeface="微软雅黑" panose="020B0503020204020204" charset="-122"/>
                <a:sym typeface="+mn-ea"/>
              </a:rPr>
              <a:t>对本品任何成分过敏者禁用</a:t>
            </a:r>
            <a:r>
              <a:rPr lang="zh-CN" altLang="en-US" sz="1400" dirty="0" smtClean="0">
                <a:latin typeface="微软雅黑" panose="020B0503020204020204" charset="-122"/>
                <a:ea typeface="微软雅黑" panose="020B0503020204020204" charset="-122"/>
                <a:cs typeface="微软雅黑" panose="020B0503020204020204" charset="-122"/>
                <a:sym typeface="+mn-ea"/>
              </a:rPr>
              <a:t>。</a:t>
            </a:r>
          </a:p>
          <a:p>
            <a:pPr>
              <a:lnSpc>
                <a:spcPct val="100000"/>
              </a:lnSpc>
              <a:buClr>
                <a:srgbClr val="00B0F0"/>
              </a:buClr>
              <a:buFont typeface="Wingdings" panose="05000000000000000000" pitchFamily="2" charset="2"/>
            </a:pPr>
            <a:endParaRPr lang="en-US" altLang="zh-CN" sz="1400" dirty="0" smtClean="0">
              <a:latin typeface="微软雅黑" panose="020B0503020204020204" charset="-122"/>
              <a:ea typeface="微软雅黑" panose="020B0503020204020204" charset="-122"/>
              <a:cs typeface="微软雅黑" panose="020B0503020204020204" charset="-122"/>
            </a:endParaRPr>
          </a:p>
          <a:p>
            <a:pPr>
              <a:lnSpc>
                <a:spcPct val="100000"/>
              </a:lnSpc>
              <a:buClr>
                <a:srgbClr val="00B0F0"/>
              </a:buClr>
              <a:buFont typeface="Wingdings" panose="05000000000000000000" pitchFamily="2" charset="2"/>
            </a:pPr>
            <a:r>
              <a:rPr lang="en-US" altLang="zh-CN" sz="1400" dirty="0" smtClean="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cs typeface="微软雅黑" panose="020B0503020204020204" charset="-122"/>
                <a:sym typeface="+mn-ea"/>
              </a:rPr>
              <a:t>药物相互作用</a:t>
            </a:r>
            <a:r>
              <a:rPr lang="en-US" altLang="zh-CN" sz="1400" dirty="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cs typeface="微软雅黑" panose="020B0503020204020204" charset="-122"/>
                <a:sym typeface="+mn-ea"/>
              </a:rPr>
              <a:t>据体外数据，普乐沙福不是细胞色素</a:t>
            </a:r>
            <a:r>
              <a:rPr lang="en-US" altLang="zh-CN" sz="1400" dirty="0">
                <a:latin typeface="微软雅黑" panose="020B0503020204020204" charset="-122"/>
                <a:ea typeface="微软雅黑" panose="020B0503020204020204" charset="-122"/>
                <a:cs typeface="微软雅黑" panose="020B0503020204020204" charset="-122"/>
                <a:sym typeface="+mn-ea"/>
              </a:rPr>
              <a:t>P450</a:t>
            </a:r>
            <a:r>
              <a:rPr lang="zh-CN" altLang="en-US" sz="1400" dirty="0">
                <a:latin typeface="微软雅黑" panose="020B0503020204020204" charset="-122"/>
                <a:ea typeface="微软雅黑" panose="020B0503020204020204" charset="-122"/>
                <a:cs typeface="微软雅黑" panose="020B0503020204020204" charset="-122"/>
                <a:sym typeface="+mn-ea"/>
              </a:rPr>
              <a:t>同工酶的底物、抑制剂或诱导剂。普乐沙福不可能发生涉及细胞色素</a:t>
            </a:r>
            <a:r>
              <a:rPr lang="en-US" altLang="zh-CN" sz="1400" dirty="0">
                <a:latin typeface="微软雅黑" panose="020B0503020204020204" charset="-122"/>
                <a:ea typeface="微软雅黑" panose="020B0503020204020204" charset="-122"/>
                <a:cs typeface="微软雅黑" panose="020B0503020204020204" charset="-122"/>
                <a:sym typeface="+mn-ea"/>
              </a:rPr>
              <a:t>P450</a:t>
            </a:r>
            <a:r>
              <a:rPr lang="zh-CN" altLang="en-US" sz="1400" dirty="0">
                <a:latin typeface="微软雅黑" panose="020B0503020204020204" charset="-122"/>
                <a:ea typeface="微软雅黑" panose="020B0503020204020204" charset="-122"/>
                <a:cs typeface="微软雅黑" panose="020B0503020204020204" charset="-122"/>
                <a:sym typeface="+mn-ea"/>
              </a:rPr>
              <a:t>的体内药物</a:t>
            </a:r>
            <a:r>
              <a:rPr lang="en-US" altLang="zh-CN" sz="1400" dirty="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cs typeface="微软雅黑" panose="020B0503020204020204" charset="-122"/>
                <a:sym typeface="+mn-ea"/>
              </a:rPr>
              <a:t>药物相互作用。在临床相似浓度下，在体外研究中普乐沙福不是</a:t>
            </a:r>
            <a:r>
              <a:rPr lang="en-US" altLang="zh-CN" sz="1400" dirty="0">
                <a:latin typeface="微软雅黑" panose="020B0503020204020204" charset="-122"/>
                <a:ea typeface="微软雅黑" panose="020B0503020204020204" charset="-122"/>
                <a:cs typeface="微软雅黑" panose="020B0503020204020204" charset="-122"/>
                <a:sym typeface="+mn-ea"/>
              </a:rPr>
              <a:t>P-</a:t>
            </a:r>
            <a:r>
              <a:rPr lang="zh-CN" altLang="en-US" sz="1400" dirty="0">
                <a:latin typeface="微软雅黑" panose="020B0503020204020204" charset="-122"/>
                <a:ea typeface="微软雅黑" panose="020B0503020204020204" charset="-122"/>
                <a:cs typeface="微软雅黑" panose="020B0503020204020204" charset="-122"/>
                <a:sym typeface="+mn-ea"/>
              </a:rPr>
              <a:t>糖蛋白的底物或抑制剂</a:t>
            </a:r>
            <a:r>
              <a:rPr lang="zh-CN" altLang="en-US" sz="1400" dirty="0" smtClean="0">
                <a:latin typeface="微软雅黑" panose="020B0503020204020204" charset="-122"/>
                <a:ea typeface="微软雅黑" panose="020B0503020204020204" charset="-122"/>
                <a:cs typeface="微软雅黑" panose="020B0503020204020204" charset="-122"/>
                <a:sym typeface="+mn-ea"/>
              </a:rPr>
              <a:t>。</a:t>
            </a:r>
          </a:p>
          <a:p>
            <a:pPr>
              <a:lnSpc>
                <a:spcPct val="100000"/>
              </a:lnSpc>
              <a:buClr>
                <a:srgbClr val="00B0F0"/>
              </a:buClr>
              <a:buFont typeface="Wingdings" panose="05000000000000000000" pitchFamily="2" charset="2"/>
            </a:pPr>
            <a:endParaRPr lang="zh-CN" altLang="en-US" sz="1400" dirty="0" smtClean="0">
              <a:latin typeface="微软雅黑" panose="020B0503020204020204" charset="-122"/>
              <a:ea typeface="微软雅黑" panose="020B0503020204020204" charset="-122"/>
              <a:cs typeface="微软雅黑" panose="020B0503020204020204" charset="-122"/>
              <a:sym typeface="+mn-ea"/>
            </a:endParaRPr>
          </a:p>
          <a:p>
            <a:pPr>
              <a:lnSpc>
                <a:spcPct val="100000"/>
              </a:lnSpc>
              <a:buClr>
                <a:srgbClr val="00B0F0"/>
              </a:buClr>
              <a:buFont typeface="Wingdings" panose="05000000000000000000" pitchFamily="2" charset="2"/>
            </a:pPr>
            <a:r>
              <a:rPr lang="en-US" altLang="zh-CN" sz="1400" dirty="0" smtClean="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cs typeface="微软雅黑" panose="020B0503020204020204" charset="-122"/>
                <a:sym typeface="+mn-ea"/>
              </a:rPr>
              <a:t>注意事项</a:t>
            </a:r>
            <a:r>
              <a:rPr lang="en-US" altLang="zh-CN" sz="1400" dirty="0">
                <a:latin typeface="微软雅黑" panose="020B0503020204020204" charset="-122"/>
                <a:ea typeface="微软雅黑" panose="020B0503020204020204" charset="-122"/>
                <a:cs typeface="微软雅黑" panose="020B0503020204020204" charset="-122"/>
                <a:sym typeface="+mn-ea"/>
              </a:rPr>
              <a:t>】1.</a:t>
            </a:r>
            <a:r>
              <a:rPr lang="zh-CN" altLang="en-US" sz="1400" dirty="0">
                <a:latin typeface="微软雅黑" panose="020B0503020204020204" charset="-122"/>
                <a:ea typeface="微软雅黑" panose="020B0503020204020204" charset="-122"/>
                <a:cs typeface="微软雅黑" panose="020B0503020204020204" charset="-122"/>
                <a:sym typeface="+mn-ea"/>
              </a:rPr>
              <a:t>过敏性休克和过敏反应：在接受普乐沙福给药的患者中发生的严重过敏反应，包括速发型过敏反应，其中一些威胁生命伴有临床显著的低血压和休克。</a:t>
            </a:r>
          </a:p>
          <a:p>
            <a:pPr algn="l">
              <a:lnSpc>
                <a:spcPct val="100000"/>
              </a:lnSpc>
              <a:buClr>
                <a:srgbClr val="00B0F0"/>
              </a:buClr>
              <a:buFont typeface="Wingdings" panose="05000000000000000000" pitchFamily="2" charset="2"/>
            </a:pPr>
            <a:r>
              <a:rPr lang="en-US" altLang="zh-CN" sz="1400" dirty="0">
                <a:latin typeface="微软雅黑" panose="020B0503020204020204" charset="-122"/>
                <a:ea typeface="微软雅黑" panose="020B0503020204020204" charset="-122"/>
                <a:cs typeface="微软雅黑" panose="020B0503020204020204" charset="-122"/>
                <a:sym typeface="+mn-ea"/>
              </a:rPr>
              <a:t>2.</a:t>
            </a:r>
            <a:r>
              <a:rPr lang="zh-CN" altLang="en-US" sz="1400" dirty="0">
                <a:latin typeface="微软雅黑" panose="020B0503020204020204" charset="-122"/>
                <a:ea typeface="微软雅黑" panose="020B0503020204020204" charset="-122"/>
                <a:cs typeface="微软雅黑" panose="020B0503020204020204" charset="-122"/>
                <a:sym typeface="+mn-ea"/>
              </a:rPr>
              <a:t>白血病患者的肿瘤细胞动员作用：为动员</a:t>
            </a:r>
            <a:r>
              <a:rPr lang="en-US" altLang="zh-CN" sz="1400" dirty="0">
                <a:latin typeface="微软雅黑" panose="020B0503020204020204" charset="-122"/>
                <a:ea typeface="微软雅黑" panose="020B0503020204020204" charset="-122"/>
                <a:cs typeface="微软雅黑" panose="020B0503020204020204" charset="-122"/>
                <a:sym typeface="+mn-ea"/>
              </a:rPr>
              <a:t>HSC</a:t>
            </a:r>
            <a:r>
              <a:rPr lang="zh-CN" altLang="en-US" sz="1400" dirty="0">
                <a:latin typeface="微软雅黑" panose="020B0503020204020204" charset="-122"/>
                <a:ea typeface="微软雅黑" panose="020B0503020204020204" charset="-122"/>
                <a:cs typeface="微软雅黑" panose="020B0503020204020204" charset="-122"/>
                <a:sym typeface="+mn-ea"/>
              </a:rPr>
              <a:t>，普乐沙福可能引起白血病细胞的动员和采集物的后续污染因此，不建议将普乐沙福用于白血病患者的</a:t>
            </a:r>
            <a:r>
              <a:rPr lang="en-US" altLang="zh-CN" sz="1400" dirty="0">
                <a:latin typeface="微软雅黑" panose="020B0503020204020204" charset="-122"/>
                <a:ea typeface="微软雅黑" panose="020B0503020204020204" charset="-122"/>
                <a:cs typeface="微软雅黑" panose="020B0503020204020204" charset="-122"/>
                <a:sym typeface="+mn-ea"/>
              </a:rPr>
              <a:t>HSC</a:t>
            </a:r>
            <a:r>
              <a:rPr lang="zh-CN" altLang="en-US" sz="1400" dirty="0">
                <a:latin typeface="微软雅黑" panose="020B0503020204020204" charset="-122"/>
                <a:ea typeface="微软雅黑" panose="020B0503020204020204" charset="-122"/>
                <a:cs typeface="微软雅黑" panose="020B0503020204020204" charset="-122"/>
                <a:sym typeface="+mn-ea"/>
              </a:rPr>
              <a:t>动员和采集</a:t>
            </a:r>
            <a:r>
              <a:rPr lang="zh-CN" altLang="en-US" sz="1400" dirty="0" smtClean="0">
                <a:latin typeface="微软雅黑" panose="020B0503020204020204" charset="-122"/>
                <a:ea typeface="微软雅黑" panose="020B0503020204020204" charset="-122"/>
                <a:cs typeface="微软雅黑" panose="020B0503020204020204" charset="-122"/>
                <a:sym typeface="+mn-ea"/>
              </a:rPr>
              <a:t>。</a:t>
            </a:r>
            <a:endParaRPr lang="en-US" altLang="zh-CN" sz="1400" dirty="0" smtClean="0">
              <a:latin typeface="微软雅黑" panose="020B0503020204020204" charset="-122"/>
              <a:ea typeface="微软雅黑" panose="020B0503020204020204" charset="-122"/>
              <a:cs typeface="微软雅黑" panose="020B0503020204020204" charset="-122"/>
            </a:endParaRPr>
          </a:p>
          <a:p>
            <a:pPr algn="l">
              <a:lnSpc>
                <a:spcPct val="100000"/>
              </a:lnSpc>
              <a:buClr>
                <a:srgbClr val="00B0F0"/>
              </a:buClr>
              <a:buFont typeface="Wingdings" panose="05000000000000000000" pitchFamily="2" charset="2"/>
            </a:pPr>
            <a:r>
              <a:rPr lang="en-US" altLang="zh-CN" sz="1400" dirty="0" smtClean="0">
                <a:latin typeface="微软雅黑" panose="020B0503020204020204" charset="-122"/>
                <a:ea typeface="微软雅黑" panose="020B0503020204020204" charset="-122"/>
                <a:cs typeface="微软雅黑" panose="020B0503020204020204" charset="-122"/>
                <a:sym typeface="+mn-ea"/>
              </a:rPr>
              <a:t>3</a:t>
            </a:r>
            <a:r>
              <a:rPr lang="zh-CN" altLang="en-US" sz="1400" dirty="0">
                <a:latin typeface="微软雅黑" panose="020B0503020204020204" charset="-122"/>
                <a:ea typeface="微软雅黑" panose="020B0503020204020204" charset="-122"/>
                <a:cs typeface="微软雅黑" panose="020B0503020204020204" charset="-122"/>
                <a:sym typeface="+mn-ea"/>
              </a:rPr>
              <a:t>．血液学影响：白细胞增多：普乐沙福与</a:t>
            </a:r>
            <a:r>
              <a:rPr lang="en-US" altLang="zh-CN" sz="1400" dirty="0">
                <a:latin typeface="微软雅黑" panose="020B0503020204020204" charset="-122"/>
                <a:ea typeface="微软雅黑" panose="020B0503020204020204" charset="-122"/>
                <a:cs typeface="微软雅黑" panose="020B0503020204020204" charset="-122"/>
                <a:sym typeface="+mn-ea"/>
              </a:rPr>
              <a:t>G-CSF</a:t>
            </a:r>
            <a:r>
              <a:rPr lang="zh-CN" altLang="en-US" sz="1400" dirty="0">
                <a:latin typeface="微软雅黑" panose="020B0503020204020204" charset="-122"/>
                <a:ea typeface="微软雅黑" panose="020B0503020204020204" charset="-122"/>
                <a:cs typeface="微软雅黑" panose="020B0503020204020204" charset="-122"/>
                <a:sym typeface="+mn-ea"/>
              </a:rPr>
              <a:t>合用时可增加循环白细胞计数和</a:t>
            </a:r>
            <a:r>
              <a:rPr lang="en-US" altLang="zh-CN" sz="1400" dirty="0">
                <a:latin typeface="微软雅黑" panose="020B0503020204020204" charset="-122"/>
                <a:ea typeface="微软雅黑" panose="020B0503020204020204" charset="-122"/>
                <a:cs typeface="微软雅黑" panose="020B0503020204020204" charset="-122"/>
                <a:sym typeface="+mn-ea"/>
              </a:rPr>
              <a:t>HSC</a:t>
            </a:r>
            <a:r>
              <a:rPr lang="zh-CN" altLang="en-US" sz="1400" dirty="0">
                <a:latin typeface="微软雅黑" panose="020B0503020204020204" charset="-122"/>
                <a:ea typeface="微软雅黑" panose="020B0503020204020204" charset="-122"/>
                <a:cs typeface="微软雅黑" panose="020B0503020204020204" charset="-122"/>
                <a:sym typeface="+mn-ea"/>
              </a:rPr>
              <a:t>计数。在普乐沙福治疗期间应监测白细胞计数。血小板减少：在接受普乐沙福给药的患者中观察到血小板减少。应对接受普乐沙福给药和进行</a:t>
            </a:r>
            <a:r>
              <a:rPr lang="en-US" altLang="zh-CN" sz="1400" dirty="0">
                <a:latin typeface="微软雅黑" panose="020B0503020204020204" charset="-122"/>
                <a:ea typeface="微软雅黑" panose="020B0503020204020204" charset="-122"/>
                <a:cs typeface="微软雅黑" panose="020B0503020204020204" charset="-122"/>
                <a:sym typeface="+mn-ea"/>
              </a:rPr>
              <a:t>HSC</a:t>
            </a:r>
            <a:r>
              <a:rPr lang="zh-CN" altLang="en-US" sz="1400" dirty="0">
                <a:latin typeface="微软雅黑" panose="020B0503020204020204" charset="-122"/>
                <a:ea typeface="微软雅黑" panose="020B0503020204020204" charset="-122"/>
                <a:cs typeface="微软雅黑" panose="020B0503020204020204" charset="-122"/>
                <a:sym typeface="+mn-ea"/>
              </a:rPr>
              <a:t>采集的所有患者进行血小板计数监测</a:t>
            </a:r>
            <a:r>
              <a:rPr lang="zh-CN" altLang="en-US" sz="1400" dirty="0" smtClean="0">
                <a:latin typeface="微软雅黑" panose="020B0503020204020204" charset="-122"/>
                <a:ea typeface="微软雅黑" panose="020B0503020204020204" charset="-122"/>
                <a:cs typeface="微软雅黑" panose="020B0503020204020204" charset="-122"/>
                <a:sym typeface="+mn-ea"/>
              </a:rPr>
              <a:t>。</a:t>
            </a:r>
            <a:endParaRPr lang="en-US" altLang="zh-CN" sz="1400" dirty="0" smtClean="0">
              <a:latin typeface="微软雅黑" panose="020B0503020204020204" charset="-122"/>
              <a:ea typeface="微软雅黑" panose="020B0503020204020204" charset="-122"/>
              <a:cs typeface="微软雅黑" panose="020B0503020204020204" charset="-122"/>
            </a:endParaRPr>
          </a:p>
          <a:p>
            <a:pPr algn="l">
              <a:lnSpc>
                <a:spcPct val="100000"/>
              </a:lnSpc>
              <a:buClr>
                <a:srgbClr val="00B0F0"/>
              </a:buClr>
              <a:buFont typeface="Wingdings" panose="05000000000000000000" pitchFamily="2" charset="2"/>
            </a:pPr>
            <a:r>
              <a:rPr lang="en-US" altLang="zh-CN" sz="1400" dirty="0" smtClean="0">
                <a:latin typeface="微软雅黑" panose="020B0503020204020204" charset="-122"/>
                <a:ea typeface="微软雅黑" panose="020B0503020204020204" charset="-122"/>
                <a:cs typeface="微软雅黑" panose="020B0503020204020204" charset="-122"/>
                <a:sym typeface="+mn-ea"/>
              </a:rPr>
              <a:t>4</a:t>
            </a:r>
            <a:r>
              <a:rPr lang="en-US" altLang="zh-CN" sz="1400" dirty="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cs typeface="微软雅黑" panose="020B0503020204020204" charset="-122"/>
                <a:sym typeface="+mn-ea"/>
              </a:rPr>
              <a:t>潜在的肿瘤细胞动员作用</a:t>
            </a:r>
            <a:r>
              <a:rPr lang="zh-CN" altLang="en-US" sz="1400" dirty="0" smtClean="0">
                <a:latin typeface="微软雅黑" panose="020B0503020204020204" charset="-122"/>
                <a:ea typeface="微软雅黑" panose="020B0503020204020204" charset="-122"/>
                <a:cs typeface="微软雅黑" panose="020B0503020204020204" charset="-122"/>
                <a:sym typeface="+mn-ea"/>
              </a:rPr>
              <a:t>；</a:t>
            </a:r>
            <a:endParaRPr lang="en-US" altLang="zh-CN" sz="1400" dirty="0" smtClean="0">
              <a:latin typeface="微软雅黑" panose="020B0503020204020204" charset="-122"/>
              <a:ea typeface="微软雅黑" panose="020B0503020204020204" charset="-122"/>
              <a:cs typeface="微软雅黑" panose="020B0503020204020204" charset="-122"/>
            </a:endParaRPr>
          </a:p>
          <a:p>
            <a:pPr algn="l">
              <a:lnSpc>
                <a:spcPct val="100000"/>
              </a:lnSpc>
              <a:buClr>
                <a:srgbClr val="00B0F0"/>
              </a:buClr>
              <a:buFont typeface="Wingdings" panose="05000000000000000000" pitchFamily="2" charset="2"/>
            </a:pPr>
            <a:r>
              <a:rPr lang="en-US" altLang="zh-CN" sz="1400" dirty="0" smtClean="0">
                <a:latin typeface="微软雅黑" panose="020B0503020204020204" charset="-122"/>
                <a:ea typeface="微软雅黑" panose="020B0503020204020204" charset="-122"/>
                <a:cs typeface="微软雅黑" panose="020B0503020204020204" charset="-122"/>
                <a:sym typeface="+mn-ea"/>
              </a:rPr>
              <a:t>5</a:t>
            </a:r>
            <a:r>
              <a:rPr lang="en-US" altLang="zh-CN" sz="1400" dirty="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cs typeface="微软雅黑" panose="020B0503020204020204" charset="-122"/>
                <a:sym typeface="+mn-ea"/>
              </a:rPr>
              <a:t>脾肿大和脾破裂</a:t>
            </a:r>
            <a:r>
              <a:rPr lang="zh-CN" altLang="en-US" sz="1400" dirty="0" smtClean="0">
                <a:latin typeface="微软雅黑" panose="020B0503020204020204" charset="-122"/>
                <a:ea typeface="微软雅黑" panose="020B0503020204020204" charset="-122"/>
                <a:cs typeface="微软雅黑" panose="020B0503020204020204" charset="-122"/>
                <a:sym typeface="+mn-ea"/>
              </a:rPr>
              <a:t>；</a:t>
            </a:r>
            <a:endParaRPr lang="en-US" altLang="zh-CN" sz="1400" dirty="0" smtClean="0">
              <a:latin typeface="微软雅黑" panose="020B0503020204020204" charset="-122"/>
              <a:ea typeface="微软雅黑" panose="020B0503020204020204" charset="-122"/>
              <a:cs typeface="微软雅黑" panose="020B0503020204020204" charset="-122"/>
            </a:endParaRPr>
          </a:p>
          <a:p>
            <a:pPr algn="l">
              <a:lnSpc>
                <a:spcPct val="100000"/>
              </a:lnSpc>
              <a:buClr>
                <a:srgbClr val="00B0F0"/>
              </a:buClr>
              <a:buFont typeface="Wingdings" panose="05000000000000000000" pitchFamily="2" charset="2"/>
            </a:pPr>
            <a:r>
              <a:rPr lang="en-US" altLang="zh-CN" sz="1400" dirty="0" smtClean="0">
                <a:latin typeface="微软雅黑" panose="020B0503020204020204" charset="-122"/>
                <a:ea typeface="微软雅黑" panose="020B0503020204020204" charset="-122"/>
                <a:cs typeface="微软雅黑" panose="020B0503020204020204" charset="-122"/>
                <a:sym typeface="+mn-ea"/>
              </a:rPr>
              <a:t>6</a:t>
            </a:r>
            <a:r>
              <a:rPr lang="en-US" altLang="zh-CN" sz="1400" dirty="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cs typeface="微软雅黑" panose="020B0503020204020204" charset="-122"/>
                <a:sym typeface="+mn-ea"/>
              </a:rPr>
              <a:t>胚胎</a:t>
            </a:r>
            <a:r>
              <a:rPr lang="en-US" altLang="zh-CN" sz="1400" dirty="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cs typeface="微软雅黑" panose="020B0503020204020204" charset="-122"/>
                <a:sym typeface="+mn-ea"/>
              </a:rPr>
              <a:t>胎儿毒性</a:t>
            </a:r>
            <a:r>
              <a:rPr lang="zh-CN" altLang="en-US" sz="1400" dirty="0" smtClean="0">
                <a:latin typeface="微软雅黑" panose="020B0503020204020204" charset="-122"/>
                <a:ea typeface="微软雅黑" panose="020B0503020204020204" charset="-122"/>
                <a:cs typeface="微软雅黑" panose="020B0503020204020204" charset="-122"/>
                <a:sym typeface="+mn-ea"/>
              </a:rPr>
              <a:t>；</a:t>
            </a:r>
            <a:endParaRPr lang="en-US" altLang="zh-CN" sz="1400" dirty="0" smtClean="0">
              <a:latin typeface="微软雅黑" panose="020B0503020204020204" charset="-122"/>
              <a:ea typeface="微软雅黑" panose="020B0503020204020204" charset="-122"/>
              <a:cs typeface="微软雅黑" panose="020B0503020204020204" charset="-122"/>
            </a:endParaRPr>
          </a:p>
          <a:p>
            <a:pPr algn="l">
              <a:lnSpc>
                <a:spcPct val="100000"/>
              </a:lnSpc>
              <a:buClr>
                <a:srgbClr val="00B0F0"/>
              </a:buClr>
              <a:buFont typeface="Wingdings" panose="05000000000000000000" pitchFamily="2" charset="2"/>
            </a:pPr>
            <a:r>
              <a:rPr lang="en-US" altLang="zh-CN" sz="1400" dirty="0" smtClean="0">
                <a:latin typeface="微软雅黑" panose="020B0503020204020204" charset="-122"/>
                <a:ea typeface="微软雅黑" panose="020B0503020204020204" charset="-122"/>
                <a:cs typeface="微软雅黑" panose="020B0503020204020204" charset="-122"/>
                <a:sym typeface="+mn-ea"/>
              </a:rPr>
              <a:t>7</a:t>
            </a:r>
            <a:r>
              <a:rPr lang="en-US" altLang="zh-CN" sz="1400" dirty="0">
                <a:latin typeface="微软雅黑" panose="020B0503020204020204" charset="-122"/>
                <a:ea typeface="微软雅黑" panose="020B0503020204020204" charset="-122"/>
                <a:cs typeface="微软雅黑" panose="020B0503020204020204" charset="-122"/>
                <a:sym typeface="+mn-ea"/>
              </a:rPr>
              <a:t>. T/</a:t>
            </a:r>
            <a:r>
              <a:rPr lang="en-US" altLang="zh-CN" sz="1400" dirty="0" err="1">
                <a:latin typeface="微软雅黑" panose="020B0503020204020204" charset="-122"/>
                <a:ea typeface="微软雅黑" panose="020B0503020204020204" charset="-122"/>
                <a:cs typeface="微软雅黑" panose="020B0503020204020204" charset="-122"/>
                <a:sym typeface="+mn-ea"/>
              </a:rPr>
              <a:t>QTc</a:t>
            </a:r>
            <a:r>
              <a:rPr lang="zh-CN" altLang="en-US" sz="1400" dirty="0">
                <a:latin typeface="微软雅黑" panose="020B0503020204020204" charset="-122"/>
                <a:ea typeface="微软雅黑" panose="020B0503020204020204" charset="-122"/>
                <a:cs typeface="微软雅黑" panose="020B0503020204020204" charset="-122"/>
                <a:sym typeface="+mn-ea"/>
              </a:rPr>
              <a:t>延长</a:t>
            </a:r>
            <a:r>
              <a:rPr lang="zh-CN" altLang="en-US" sz="1400" dirty="0" smtClean="0">
                <a:latin typeface="微软雅黑" panose="020B0503020204020204" charset="-122"/>
                <a:ea typeface="微软雅黑" panose="020B0503020204020204" charset="-122"/>
                <a:cs typeface="微软雅黑" panose="020B0503020204020204" charset="-122"/>
                <a:sym typeface="+mn-ea"/>
              </a:rPr>
              <a:t>；</a:t>
            </a:r>
            <a:endParaRPr lang="en-US" altLang="zh-CN" sz="1400" dirty="0" smtClean="0">
              <a:latin typeface="微软雅黑" panose="020B0503020204020204" charset="-122"/>
              <a:ea typeface="微软雅黑" panose="020B0503020204020204" charset="-122"/>
              <a:cs typeface="微软雅黑" panose="020B0503020204020204" charset="-122"/>
            </a:endParaRPr>
          </a:p>
          <a:p>
            <a:pPr algn="l">
              <a:lnSpc>
                <a:spcPct val="100000"/>
              </a:lnSpc>
              <a:buClr>
                <a:srgbClr val="00B0F0"/>
              </a:buClr>
              <a:buFont typeface="Wingdings" panose="05000000000000000000" pitchFamily="2" charset="2"/>
            </a:pPr>
            <a:r>
              <a:rPr lang="en-US" altLang="zh-CN" sz="1400" dirty="0" smtClean="0">
                <a:latin typeface="微软雅黑" panose="020B0503020204020204" charset="-122"/>
                <a:ea typeface="微软雅黑" panose="020B0503020204020204" charset="-122"/>
                <a:cs typeface="微软雅黑" panose="020B0503020204020204" charset="-122"/>
                <a:sym typeface="+mn-ea"/>
              </a:rPr>
              <a:t>8</a:t>
            </a:r>
            <a:r>
              <a:rPr lang="en-US" altLang="zh-CN" sz="1400" dirty="0">
                <a:latin typeface="微软雅黑" panose="020B0503020204020204" charset="-122"/>
                <a:ea typeface="微软雅黑" panose="020B0503020204020204" charset="-122"/>
                <a:cs typeface="微软雅黑" panose="020B0503020204020204" charset="-122"/>
                <a:sym typeface="+mn-ea"/>
              </a:rPr>
              <a:t>.</a:t>
            </a:r>
            <a:r>
              <a:rPr lang="zh-CN" altLang="en-US" sz="1400" dirty="0">
                <a:latin typeface="微软雅黑" panose="020B0503020204020204" charset="-122"/>
                <a:ea typeface="微软雅黑" panose="020B0503020204020204" charset="-122"/>
                <a:cs typeface="微软雅黑" panose="020B0503020204020204" charset="-122"/>
                <a:sym typeface="+mn-ea"/>
              </a:rPr>
              <a:t>对驾驶和操作机器能力的</a:t>
            </a:r>
            <a:r>
              <a:rPr lang="zh-CN" altLang="en-US" sz="1400" dirty="0" smtClean="0">
                <a:latin typeface="微软雅黑" panose="020B0503020204020204" charset="-122"/>
                <a:ea typeface="微软雅黑" panose="020B0503020204020204" charset="-122"/>
                <a:cs typeface="微软雅黑" panose="020B0503020204020204" charset="-122"/>
                <a:sym typeface="+mn-ea"/>
              </a:rPr>
              <a:t>影响。</a:t>
            </a:r>
            <a:endParaRPr lang="en-US" altLang="zh-CN" sz="1400" dirty="0" smtClean="0">
              <a:latin typeface="微软雅黑" panose="020B0503020204020204" charset="-122"/>
              <a:ea typeface="微软雅黑" panose="020B0503020204020204" charset="-122"/>
              <a:cs typeface="微软雅黑" panose="020B0503020204020204" charset="-122"/>
            </a:endParaRPr>
          </a:p>
          <a:p>
            <a:pPr>
              <a:lnSpc>
                <a:spcPct val="100000"/>
              </a:lnSpc>
              <a:buClr>
                <a:srgbClr val="00B0F0"/>
              </a:buClr>
              <a:buFont typeface="Wingdings" panose="05000000000000000000" pitchFamily="2" charset="2"/>
            </a:pPr>
            <a:endParaRPr lang="en-US" altLang="zh-CN" sz="1400" dirty="0">
              <a:latin typeface="微软雅黑" panose="020B0503020204020204" charset="-122"/>
              <a:ea typeface="微软雅黑" panose="020B0503020204020204" charset="-122"/>
              <a:cs typeface="微软雅黑" panose="020B0503020204020204" charset="-122"/>
            </a:endParaRPr>
          </a:p>
          <a:p>
            <a:pPr>
              <a:lnSpc>
                <a:spcPct val="100000"/>
              </a:lnSpc>
              <a:buClr>
                <a:srgbClr val="00B0F0"/>
              </a:buClr>
              <a:buFont typeface="Wingdings" panose="05000000000000000000" pitchFamily="2" charset="2"/>
            </a:pPr>
            <a:endParaRPr lang="zh-CN" altLang="en-US" sz="1400" dirty="0" smtClean="0">
              <a:latin typeface="微软雅黑" panose="020B0503020204020204" charset="-122"/>
              <a:ea typeface="微软雅黑" panose="020B0503020204020204" charset="-122"/>
              <a:cs typeface="微软雅黑" panose="020B0503020204020204" charset="-122"/>
              <a:sym typeface="+mn-ea"/>
            </a:endParaRPr>
          </a:p>
          <a:p>
            <a:pPr>
              <a:lnSpc>
                <a:spcPct val="100000"/>
              </a:lnSpc>
              <a:buClr>
                <a:srgbClr val="00B0F0"/>
              </a:buClr>
              <a:buFont typeface="Wingdings" panose="05000000000000000000" pitchFamily="2" charset="2"/>
            </a:pPr>
            <a:endParaRPr kumimoji="0" lang="en-US" altLang="zh-CN" sz="1400" b="0" i="0" u="none" strike="noStrike" cap="none" spc="0" normalizeH="0" baseline="0" dirty="0" smtClean="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Helvetica"/>
            </a:endParaRPr>
          </a:p>
          <a:p>
            <a:pPr>
              <a:lnSpc>
                <a:spcPct val="150000"/>
              </a:lnSpc>
              <a:buClr>
                <a:srgbClr val="00B0F0"/>
              </a:buClr>
              <a:buFont typeface="Wingdings" panose="05000000000000000000" pitchFamily="2" charset="2"/>
            </a:pPr>
            <a:endParaRPr kumimoji="0" lang="en-US" altLang="zh-CN" sz="1400" b="0" i="0" u="none" strike="noStrike" cap="none" spc="0" normalizeH="0" baseline="0" dirty="0" smtClean="0">
              <a:ln>
                <a:noFill/>
              </a:ln>
              <a:solidFill>
                <a:srgbClr val="000000"/>
              </a:solidFill>
              <a:effectLst/>
              <a:uFillTx/>
              <a:latin typeface="微软雅黑" panose="020B0503020204020204" charset="-122"/>
              <a:ea typeface="微软雅黑" panose="020B0503020204020204" charset="-122"/>
              <a:cs typeface="微软雅黑" panose="020B0503020204020204" charset="-122"/>
              <a:sym typeface="Helvetica"/>
            </a:endParaRPr>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18415" y="542290"/>
            <a:ext cx="12219940" cy="5886450"/>
          </a:xfrm>
          <a:prstGeom prst="rect">
            <a:avLst/>
          </a:prstGeom>
          <a:solidFill>
            <a:schemeClr val="bg1">
              <a:lumMod val="95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18415" y="793750"/>
            <a:ext cx="12210415" cy="538289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pic>
        <p:nvPicPr>
          <p:cNvPr id="2" name="图片 1"/>
          <p:cNvPicPr>
            <a:picLocks noChangeAspect="1"/>
          </p:cNvPicPr>
          <p:nvPr>
            <p:custDataLst>
              <p:tags r:id="rId2"/>
            </p:custDataLst>
          </p:nvPr>
        </p:nvPicPr>
        <p:blipFill>
          <a:blip r:embed="rId4"/>
          <a:srcRect t="4560"/>
          <a:stretch>
            <a:fillRect/>
          </a:stretch>
        </p:blipFill>
        <p:spPr>
          <a:xfrm>
            <a:off x="594360" y="-26035"/>
            <a:ext cx="1887220" cy="2232660"/>
          </a:xfrm>
          <a:prstGeom prst="rect">
            <a:avLst/>
          </a:prstGeom>
        </p:spPr>
      </p:pic>
      <p:pic>
        <p:nvPicPr>
          <p:cNvPr id="3" name="图片 2"/>
          <p:cNvPicPr>
            <a:picLocks noChangeAspect="1"/>
          </p:cNvPicPr>
          <p:nvPr/>
        </p:nvPicPr>
        <p:blipFill>
          <a:blip r:embed="rId5"/>
          <a:stretch>
            <a:fillRect/>
          </a:stretch>
        </p:blipFill>
        <p:spPr>
          <a:xfrm>
            <a:off x="845820" y="2347595"/>
            <a:ext cx="1383665" cy="956945"/>
          </a:xfrm>
          <a:prstGeom prst="rect">
            <a:avLst/>
          </a:prstGeom>
        </p:spPr>
      </p:pic>
      <p:sp>
        <p:nvSpPr>
          <p:cNvPr id="9" name="文本框 8"/>
          <p:cNvSpPr txBox="1"/>
          <p:nvPr/>
        </p:nvSpPr>
        <p:spPr>
          <a:xfrm>
            <a:off x="2481580" y="1568450"/>
            <a:ext cx="8864600" cy="206502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5718" tIns="45718" rIns="45718" bIns="45718" numCol="1" spcCol="38100" rtlCol="0" anchor="t" forceAA="0">
            <a:spAutoFit/>
          </a:bodyPr>
          <a:lstStyle/>
          <a:p>
            <a:pPr lvl="1" indent="0">
              <a:lnSpc>
                <a:spcPct val="200000"/>
              </a:lnSpc>
              <a:spcBef>
                <a:spcPts val="1000"/>
              </a:spcBef>
              <a:buClr>
                <a:srgbClr val="00B0F0"/>
              </a:buClr>
              <a:buSzPct val="100000"/>
              <a:buFont typeface="Wingdings" panose="05000000000000000000" pitchFamily="2" charset="2"/>
              <a:buNone/>
              <a:defRPr sz="2000">
                <a:latin typeface="思源黑体 CN Light"/>
                <a:ea typeface="思源黑体 CN Light"/>
                <a:cs typeface="思源黑体 CN Light"/>
                <a:sym typeface="思源黑体 CN Light"/>
              </a:defRPr>
            </a:pPr>
            <a:r>
              <a:rPr lang="zh-CN" altLang="en-US" sz="1800" b="1" dirty="0" smtClean="0">
                <a:latin typeface="微软雅黑" panose="020B0503020204020204" charset="-122"/>
                <a:ea typeface="微软雅黑" panose="020B0503020204020204" charset="-122"/>
                <a:cs typeface="微软雅黑" panose="020B0503020204020204" charset="-122"/>
                <a:sym typeface="+mn-ea"/>
              </a:rPr>
              <a:t>安全性</a:t>
            </a:r>
            <a:r>
              <a:rPr lang="zh-CN" altLang="en-US" sz="1800" b="1" dirty="0">
                <a:latin typeface="微软雅黑" panose="020B0503020204020204" charset="-122"/>
                <a:ea typeface="微软雅黑" panose="020B0503020204020204" charset="-122"/>
                <a:cs typeface="微软雅黑" panose="020B0503020204020204" charset="-122"/>
                <a:sym typeface="+mn-ea"/>
              </a:rPr>
              <a:t>方面优势和不足：</a:t>
            </a:r>
          </a:p>
          <a:p>
            <a:pPr marL="457200" lvl="1">
              <a:lnSpc>
                <a:spcPct val="200000"/>
              </a:lnSpc>
              <a:spcBef>
                <a:spcPts val="1000"/>
              </a:spcBef>
              <a:buClr>
                <a:srgbClr val="00B0F0"/>
              </a:buClr>
              <a:buSzPct val="100000"/>
              <a:buFont typeface="Wingdings" panose="05000000000000000000" pitchFamily="2" charset="2"/>
              <a:defRPr sz="2000">
                <a:latin typeface="思源黑体 CN Light"/>
                <a:ea typeface="思源黑体 CN Light"/>
                <a:cs typeface="思源黑体 CN Light"/>
                <a:sym typeface="思源黑体 CN Light"/>
              </a:defRPr>
            </a:pPr>
            <a:r>
              <a:rPr kumimoji="0" lang="zh-CN" altLang="en-US" sz="1400" b="0" i="0" u="none" strike="noStrike" cap="none" spc="0" normalizeH="0" baseline="0" dirty="0">
                <a:ln>
                  <a:noFill/>
                </a:ln>
                <a:solidFill>
                  <a:srgbClr val="000000"/>
                </a:solidFill>
                <a:effectLst/>
                <a:uFillTx/>
                <a:latin typeface="微软雅黑" panose="020B0503020204020204" charset="-122"/>
                <a:ea typeface="微软雅黑" panose="020B0503020204020204" charset="-122"/>
                <a:cs typeface="+mj-cs"/>
                <a:sym typeface="Helvetica"/>
              </a:rPr>
              <a:t>G-CSF联合普乐沙福在中国患者中的总体耐受性较好，普乐沙福与G-CSF联用的患者中报告的最常见的不良反应（≥10%）（不考虑因果关系），并且HSC动员和采集期间普乐沙福给药患者发生率大于安慰剂给药患者的不良反应包括腹泻、恶心、疲乏、注射部位反应、头痛、关节痛、头晕和呕吐。</a:t>
            </a:r>
          </a:p>
        </p:txBody>
      </p:sp>
      <p:pic>
        <p:nvPicPr>
          <p:cNvPr id="12" name="图片 11" descr="32313534313638373b32313534313735323bd7f3cad6b5e3bbf7d3d2cad6c9cfcfc2bbacb6af"/>
          <p:cNvPicPr>
            <a:picLocks noChangeAspect="1"/>
          </p:cNvPicPr>
          <p:nvPr/>
        </p:nvPicPr>
        <p:blipFill>
          <a:blip r:embed="rId6">
            <a:extLst>
              <a:ext uri="{96DAC541-7B7A-43D3-8B79-37D633B846F1}">
                <asvg:svgBlip xmlns:asvg="http://schemas.microsoft.com/office/drawing/2016/SVG/main" xmlns="" r:embed="rId7"/>
              </a:ext>
            </a:extLst>
          </a:blip>
          <a:stretch>
            <a:fillRect/>
          </a:stretch>
        </p:blipFill>
        <p:spPr>
          <a:xfrm>
            <a:off x="8884920" y="4090035"/>
            <a:ext cx="1983105" cy="1983105"/>
          </a:xfrm>
          <a:prstGeom prst="rect">
            <a:avLst/>
          </a:prstGeom>
        </p:spPr>
      </p:pic>
    </p:spTree>
    <p:custDataLst>
      <p:tags r:id="rId1"/>
    </p:custData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18415" y="542290"/>
            <a:ext cx="12219940" cy="5886450"/>
          </a:xfrm>
          <a:prstGeom prst="rect">
            <a:avLst/>
          </a:prstGeom>
          <a:solidFill>
            <a:schemeClr val="bg1">
              <a:lumMod val="95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18415" y="793750"/>
            <a:ext cx="12210415" cy="538289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1" name="object 11"/>
          <p:cNvSpPr/>
          <p:nvPr/>
        </p:nvSpPr>
        <p:spPr>
          <a:xfrm>
            <a:off x="1028065" y="0"/>
            <a:ext cx="1087120" cy="2264410"/>
          </a:xfrm>
          <a:prstGeom prst="rect">
            <a:avLst/>
          </a:prstGeom>
          <a:blipFill>
            <a:blip r:embed="rId3" cstate="print"/>
            <a:stretch>
              <a:fillRect/>
            </a:stretch>
          </a:blipFill>
        </p:spPr>
        <p:txBody>
          <a:bodyPr wrap="square" lIns="0" tIns="0" rIns="0" bIns="0" rtlCol="0"/>
          <a:lstStyle/>
          <a:p>
            <a:endParaRPr/>
          </a:p>
        </p:txBody>
      </p:sp>
      <p:sp>
        <p:nvSpPr>
          <p:cNvPr id="12" name="object 12"/>
          <p:cNvSpPr/>
          <p:nvPr/>
        </p:nvSpPr>
        <p:spPr>
          <a:xfrm>
            <a:off x="1260475" y="1407160"/>
            <a:ext cx="622935" cy="455295"/>
          </a:xfrm>
          <a:prstGeom prst="rect">
            <a:avLst/>
          </a:prstGeom>
          <a:blipFill>
            <a:blip r:embed="rId4" cstate="print"/>
            <a:stretch>
              <a:fillRect/>
            </a:stretch>
          </a:blipFill>
        </p:spPr>
        <p:txBody>
          <a:bodyPr wrap="square" lIns="0" tIns="0" rIns="0" bIns="0" rtlCol="0"/>
          <a:lstStyle/>
          <a:p>
            <a:endParaRPr/>
          </a:p>
        </p:txBody>
      </p:sp>
      <p:grpSp>
        <p:nvGrpSpPr>
          <p:cNvPr id="7" name="组合 6"/>
          <p:cNvGrpSpPr/>
          <p:nvPr/>
        </p:nvGrpSpPr>
        <p:grpSpPr>
          <a:xfrm>
            <a:off x="895985" y="2433320"/>
            <a:ext cx="1282065" cy="818515"/>
            <a:chOff x="2807" y="3973"/>
            <a:chExt cx="1167" cy="767"/>
          </a:xfrm>
        </p:grpSpPr>
        <p:sp>
          <p:nvSpPr>
            <p:cNvPr id="13" name="object 13"/>
            <p:cNvSpPr/>
            <p:nvPr/>
          </p:nvSpPr>
          <p:spPr>
            <a:xfrm>
              <a:off x="2870" y="3973"/>
              <a:ext cx="1104" cy="353"/>
            </a:xfrm>
            <a:prstGeom prst="rect">
              <a:avLst/>
            </a:prstGeom>
            <a:blipFill>
              <a:blip r:embed="rId5" cstate="print"/>
              <a:stretch>
                <a:fillRect/>
              </a:stretch>
            </a:blipFill>
          </p:spPr>
          <p:txBody>
            <a:bodyPr wrap="square" lIns="0" tIns="0" rIns="0" bIns="0" rtlCol="0"/>
            <a:lstStyle/>
            <a:p>
              <a:endParaRPr/>
            </a:p>
          </p:txBody>
        </p:sp>
        <p:sp>
          <p:nvSpPr>
            <p:cNvPr id="14" name="object 14"/>
            <p:cNvSpPr/>
            <p:nvPr/>
          </p:nvSpPr>
          <p:spPr>
            <a:xfrm>
              <a:off x="2884" y="4394"/>
              <a:ext cx="515" cy="162"/>
            </a:xfrm>
            <a:prstGeom prst="rect">
              <a:avLst/>
            </a:prstGeom>
            <a:blipFill>
              <a:blip r:embed="rId6" cstate="print"/>
              <a:stretch>
                <a:fillRect/>
              </a:stretch>
            </a:blipFill>
          </p:spPr>
          <p:txBody>
            <a:bodyPr wrap="square" lIns="0" tIns="0" rIns="0" bIns="0" rtlCol="0"/>
            <a:lstStyle/>
            <a:p>
              <a:endParaRPr/>
            </a:p>
          </p:txBody>
        </p:sp>
        <p:sp>
          <p:nvSpPr>
            <p:cNvPr id="2" name="object 15"/>
            <p:cNvSpPr/>
            <p:nvPr/>
          </p:nvSpPr>
          <p:spPr>
            <a:xfrm>
              <a:off x="2807" y="4722"/>
              <a:ext cx="406" cy="19"/>
            </a:xfrm>
            <a:prstGeom prst="rect">
              <a:avLst/>
            </a:prstGeom>
            <a:blipFill>
              <a:blip r:embed="rId7" cstate="print"/>
              <a:stretch>
                <a:fillRect/>
              </a:stretch>
            </a:blipFill>
          </p:spPr>
          <p:txBody>
            <a:bodyPr wrap="square" lIns="0" tIns="0" rIns="0" bIns="0" rtlCol="0"/>
            <a:lstStyle/>
            <a:p>
              <a:endParaRPr/>
            </a:p>
          </p:txBody>
        </p:sp>
      </p:grpSp>
      <p:sp>
        <p:nvSpPr>
          <p:cNvPr id="8" name="Rectangle 3"/>
          <p:cNvSpPr txBox="1"/>
          <p:nvPr/>
        </p:nvSpPr>
        <p:spPr>
          <a:xfrm>
            <a:off x="2981960" y="1085850"/>
            <a:ext cx="8536305" cy="4799965"/>
          </a:xfrm>
          <a:prstGeom prst="rect">
            <a:avLst/>
          </a:prstGeom>
          <a:ln w="12700">
            <a:miter lim="400000"/>
          </a:ln>
        </p:spPr>
        <p:txBody>
          <a:bodyPr wrap="square" lIns="45719" rIns="45719">
            <a:spAutoFit/>
          </a:bodyPr>
          <a:lstStyle/>
          <a:p>
            <a:pPr marL="0" lvl="1" indent="0">
              <a:lnSpc>
                <a:spcPct val="150000"/>
              </a:lnSpc>
              <a:buClr>
                <a:srgbClr val="00B0F0"/>
              </a:buClr>
              <a:buFont typeface="Wingdings" panose="05000000000000000000" pitchFamily="2" charset="2"/>
              <a:buNone/>
            </a:pPr>
            <a:r>
              <a:rPr lang="zh-CN" altLang="en-US" b="1" dirty="0" smtClean="0">
                <a:latin typeface="微软雅黑" panose="020B0503020204020204" charset="-122"/>
                <a:ea typeface="微软雅黑" panose="020B0503020204020204" charset="-122"/>
                <a:cs typeface="微软雅黑" panose="020B0503020204020204" charset="-122"/>
              </a:rPr>
              <a:t>与对照药品疗效方面优势和不足：</a:t>
            </a:r>
          </a:p>
          <a:p>
            <a:pPr marL="0" lvl="1" indent="0">
              <a:lnSpc>
                <a:spcPct val="150000"/>
              </a:lnSpc>
              <a:buClr>
                <a:srgbClr val="00B0F0"/>
              </a:buClr>
              <a:buFont typeface="Wingdings" panose="05000000000000000000" pitchFamily="2" charset="2"/>
              <a:buNone/>
            </a:pPr>
            <a:r>
              <a:rPr lang="zh-CN" altLang="en-US" sz="1400" dirty="0">
                <a:solidFill>
                  <a:schemeClr val="tx1"/>
                </a:solidFill>
                <a:latin typeface="微软雅黑" panose="020B0503020204020204" charset="-122"/>
                <a:ea typeface="微软雅黑" panose="020B0503020204020204" charset="-122"/>
                <a:cs typeface="微软雅黑" panose="020B0503020204020204" charset="-122"/>
              </a:rPr>
              <a:t>据查，普乐沙福注射液属</a:t>
            </a:r>
            <a:r>
              <a:rPr lang="en-US" altLang="zh-CN" sz="1400" dirty="0">
                <a:solidFill>
                  <a:schemeClr val="tx1"/>
                </a:solidFill>
                <a:latin typeface="微软雅黑" panose="020B0503020204020204" charset="-122"/>
                <a:ea typeface="微软雅黑" panose="020B0503020204020204" charset="-122"/>
                <a:cs typeface="微软雅黑" panose="020B0503020204020204" charset="-122"/>
              </a:rPr>
              <a:t>XL03AX</a:t>
            </a:r>
            <a:r>
              <a:rPr lang="zh-CN" altLang="en-US" sz="1400" dirty="0">
                <a:solidFill>
                  <a:schemeClr val="tx1"/>
                </a:solidFill>
                <a:latin typeface="微软雅黑" panose="020B0503020204020204" charset="-122"/>
                <a:ea typeface="微软雅黑" panose="020B0503020204020204" charset="-122"/>
                <a:cs typeface="微软雅黑" panose="020B0503020204020204" charset="-122"/>
              </a:rPr>
              <a:t>类，属其他免疫增强剂，该类别内并无属于该治疗适应症、该治疗领域的相似药物。本品按说明书使用提高升多发性骨髓瘤、非霍奇金淋巴瘤患者动员造血干细胞进入外周血数量和质量，使患者获益</a:t>
            </a:r>
            <a:r>
              <a:rPr lang="zh-CN" altLang="en-US" sz="1400" dirty="0" smtClean="0">
                <a:solidFill>
                  <a:schemeClr val="tx1"/>
                </a:solidFill>
                <a:latin typeface="微软雅黑" panose="020B0503020204020204" charset="-122"/>
                <a:ea typeface="微软雅黑" panose="020B0503020204020204" charset="-122"/>
                <a:cs typeface="微软雅黑" panose="020B0503020204020204" charset="-122"/>
              </a:rPr>
              <a:t>。</a:t>
            </a:r>
            <a:endParaRPr lang="en-US" altLang="zh-CN" sz="1400" dirty="0" smtClean="0">
              <a:solidFill>
                <a:schemeClr val="tx1"/>
              </a:solidFill>
              <a:latin typeface="微软雅黑" panose="020B0503020204020204" charset="-122"/>
              <a:ea typeface="微软雅黑" panose="020B0503020204020204" charset="-122"/>
              <a:cs typeface="微软雅黑" panose="020B0503020204020204" charset="-122"/>
            </a:endParaRPr>
          </a:p>
          <a:p>
            <a:pPr marL="285750" indent="-285750">
              <a:lnSpc>
                <a:spcPct val="150000"/>
              </a:lnSpc>
              <a:buClr>
                <a:srgbClr val="00B0F0"/>
              </a:buClr>
              <a:buFont typeface="Wingdings" panose="05000000000000000000" pitchFamily="2" charset="2"/>
              <a:buChar char="u"/>
            </a:pPr>
            <a:endParaRPr lang="en-US" altLang="zh-CN" sz="1400" dirty="0">
              <a:solidFill>
                <a:schemeClr val="tx1"/>
              </a:solidFill>
              <a:latin typeface="微软雅黑" panose="020B0503020204020204" charset="-122"/>
              <a:ea typeface="微软雅黑" panose="020B0503020204020204" charset="-122"/>
              <a:cs typeface="微软雅黑" panose="020B0503020204020204" charset="-122"/>
            </a:endParaRPr>
          </a:p>
          <a:p>
            <a:pPr marL="285750" indent="-285750">
              <a:lnSpc>
                <a:spcPct val="150000"/>
              </a:lnSpc>
              <a:buClr>
                <a:srgbClr val="00B0F0"/>
              </a:buClr>
              <a:buFont typeface="Wingdings" panose="05000000000000000000" pitchFamily="2" charset="2"/>
              <a:buChar char="u"/>
            </a:pPr>
            <a:endParaRPr lang="en-US" altLang="zh-CN" sz="1400" dirty="0">
              <a:latin typeface="微软雅黑" panose="020B0503020204020204" charset="-122"/>
              <a:ea typeface="微软雅黑" panose="020B0503020204020204" charset="-122"/>
              <a:cs typeface="微软雅黑" panose="020B0503020204020204" charset="-122"/>
            </a:endParaRPr>
          </a:p>
          <a:p>
            <a:pPr indent="0">
              <a:lnSpc>
                <a:spcPct val="150000"/>
              </a:lnSpc>
              <a:buClr>
                <a:srgbClr val="00B0F0"/>
              </a:buClr>
              <a:buFont typeface="Wingdings" panose="05000000000000000000" pitchFamily="2" charset="2"/>
              <a:buNone/>
            </a:pPr>
            <a:r>
              <a:rPr lang="zh-CN" altLang="en-US" b="1" dirty="0" smtClean="0">
                <a:latin typeface="微软雅黑" panose="020B0503020204020204" charset="-122"/>
                <a:ea typeface="微软雅黑" panose="020B0503020204020204" charset="-122"/>
                <a:cs typeface="微软雅黑" panose="020B0503020204020204" charset="-122"/>
              </a:rPr>
              <a:t>临床指南</a:t>
            </a:r>
            <a:r>
              <a:rPr lang="en-US" altLang="zh-CN" b="1" dirty="0" smtClean="0">
                <a:latin typeface="微软雅黑" panose="020B0503020204020204" charset="-122"/>
                <a:ea typeface="微软雅黑" panose="020B0503020204020204" charset="-122"/>
                <a:cs typeface="微软雅黑" panose="020B0503020204020204" charset="-122"/>
              </a:rPr>
              <a:t>/</a:t>
            </a:r>
            <a:r>
              <a:rPr lang="zh-CN" altLang="en-US" b="1" dirty="0" smtClean="0">
                <a:latin typeface="微软雅黑" panose="020B0503020204020204" charset="-122"/>
                <a:ea typeface="微软雅黑" panose="020B0503020204020204" charset="-122"/>
                <a:cs typeface="微软雅黑" panose="020B0503020204020204" charset="-122"/>
              </a:rPr>
              <a:t>诊疗规范推荐：</a:t>
            </a:r>
            <a:endParaRPr lang="en-US" altLang="zh-CN" b="1" dirty="0" smtClean="0">
              <a:latin typeface="微软雅黑" panose="020B0503020204020204" charset="-122"/>
              <a:ea typeface="微软雅黑" panose="020B0503020204020204" charset="-122"/>
              <a:cs typeface="微软雅黑" panose="020B0503020204020204" charset="-122"/>
            </a:endParaRPr>
          </a:p>
          <a:p>
            <a:pPr>
              <a:lnSpc>
                <a:spcPct val="150000"/>
              </a:lnSpc>
              <a:buClr>
                <a:srgbClr val="00B0F0"/>
              </a:buClr>
              <a:buFont typeface="Wingdings" panose="05000000000000000000" pitchFamily="2" charset="2"/>
            </a:pPr>
            <a:r>
              <a:rPr lang="en-US" sz="1400" dirty="0">
                <a:latin typeface="微软雅黑" panose="020B0503020204020204" charset="-122"/>
                <a:ea typeface="微软雅黑" panose="020B0503020204020204" charset="-122"/>
                <a:cs typeface="微软雅黑" panose="020B0503020204020204" charset="-122"/>
              </a:rPr>
              <a:t>1</a:t>
            </a:r>
            <a:r>
              <a:rPr lang="zh-CN" altLang="en-US" sz="1400" dirty="0">
                <a:latin typeface="微软雅黑" panose="020B0503020204020204" charset="-122"/>
                <a:ea typeface="微软雅黑" panose="020B0503020204020204" charset="-122"/>
                <a:cs typeface="微软雅黑" panose="020B0503020204020204" charset="-122"/>
              </a:rPr>
              <a:t>、</a:t>
            </a:r>
            <a:r>
              <a:rPr sz="1400" dirty="0">
                <a:latin typeface="微软雅黑" panose="020B0503020204020204" charset="-122"/>
                <a:ea typeface="微软雅黑" panose="020B0503020204020204" charset="-122"/>
                <a:cs typeface="微软雅黑" panose="020B0503020204020204" charset="-122"/>
              </a:rPr>
              <a:t>CSCO</a:t>
            </a:r>
            <a:r>
              <a:rPr sz="1400" dirty="0" smtClean="0">
                <a:latin typeface="微软雅黑" panose="020B0503020204020204" charset="-122"/>
                <a:ea typeface="微软雅黑" panose="020B0503020204020204" charset="-122"/>
                <a:cs typeface="微软雅黑" panose="020B0503020204020204" charset="-122"/>
              </a:rPr>
              <a:t>恶性血液病指南（</a:t>
            </a:r>
            <a:r>
              <a:rPr sz="1400" dirty="0">
                <a:latin typeface="微软雅黑" panose="020B0503020204020204" charset="-122"/>
                <a:ea typeface="微软雅黑" panose="020B0503020204020204" charset="-122"/>
                <a:cs typeface="微软雅黑" panose="020B0503020204020204" charset="-122"/>
              </a:rPr>
              <a:t>2022年版）推荐用于适合allo-SCT NDMM的干细胞动员：G-CSF+普乐沙福（1类）环磷酰胺+G-CSF+普乐沙福（2类）</a:t>
            </a:r>
          </a:p>
          <a:p>
            <a:pPr>
              <a:lnSpc>
                <a:spcPct val="150000"/>
              </a:lnSpc>
              <a:buClr>
                <a:srgbClr val="00B0F0"/>
              </a:buClr>
              <a:buFont typeface="Wingdings" panose="05000000000000000000" pitchFamily="2" charset="2"/>
            </a:pPr>
            <a:r>
              <a:rPr lang="en-US" sz="1400" dirty="0">
                <a:latin typeface="微软雅黑" panose="020B0503020204020204" charset="-122"/>
                <a:ea typeface="微软雅黑" panose="020B0503020204020204" charset="-122"/>
                <a:cs typeface="微软雅黑" panose="020B0503020204020204" charset="-122"/>
              </a:rPr>
              <a:t>2</a:t>
            </a:r>
            <a:r>
              <a:rPr lang="zh-CN" altLang="en-US" sz="1400" dirty="0">
                <a:latin typeface="微软雅黑" panose="020B0503020204020204" charset="-122"/>
                <a:ea typeface="微软雅黑" panose="020B0503020204020204" charset="-122"/>
                <a:cs typeface="微软雅黑" panose="020B0503020204020204" charset="-122"/>
              </a:rPr>
              <a:t>、</a:t>
            </a:r>
            <a:r>
              <a:rPr sz="1400" dirty="0">
                <a:latin typeface="微软雅黑" panose="020B0503020204020204" charset="-122"/>
                <a:ea typeface="微软雅黑" panose="020B0503020204020204" charset="-122"/>
                <a:cs typeface="微软雅黑" panose="020B0503020204020204" charset="-122"/>
              </a:rPr>
              <a:t>ASBMT指南(2014年版)A级推荐：普乐沙福+G-CSF用于成年患者一线稳态动员</a:t>
            </a:r>
          </a:p>
          <a:p>
            <a:pPr>
              <a:lnSpc>
                <a:spcPct val="150000"/>
              </a:lnSpc>
              <a:buClr>
                <a:srgbClr val="00B0F0"/>
              </a:buClr>
              <a:buFont typeface="Wingdings" panose="05000000000000000000" pitchFamily="2" charset="2"/>
            </a:pPr>
            <a:r>
              <a:rPr lang="en-US" sz="1400" dirty="0">
                <a:latin typeface="微软雅黑" panose="020B0503020204020204" charset="-122"/>
                <a:ea typeface="微软雅黑" panose="020B0503020204020204" charset="-122"/>
                <a:cs typeface="微软雅黑" panose="020B0503020204020204" charset="-122"/>
              </a:rPr>
              <a:t>3</a:t>
            </a:r>
            <a:r>
              <a:rPr lang="zh-CN" altLang="en-US" sz="1400" dirty="0">
                <a:latin typeface="微软雅黑" panose="020B0503020204020204" charset="-122"/>
                <a:ea typeface="微软雅黑" panose="020B0503020204020204" charset="-122"/>
                <a:cs typeface="微软雅黑" panose="020B0503020204020204" charset="-122"/>
              </a:rPr>
              <a:t>、</a:t>
            </a:r>
            <a:r>
              <a:rPr sz="1400" dirty="0">
                <a:latin typeface="微软雅黑" panose="020B0503020204020204" charset="-122"/>
                <a:ea typeface="微软雅黑" panose="020B0503020204020204" charset="-122"/>
                <a:cs typeface="微软雅黑" panose="020B0503020204020204" charset="-122"/>
              </a:rPr>
              <a:t>造血干细胞移植治疗淋巴瘤中国专家共识（2018年版）推荐：rhG-CSF动员失败后应用普乐沙福+rhG-CSF或根据外周血CD34+细胞计数预先应用PLSF</a:t>
            </a:r>
          </a:p>
          <a:p>
            <a:pPr>
              <a:lnSpc>
                <a:spcPct val="150000"/>
              </a:lnSpc>
              <a:buClr>
                <a:srgbClr val="00B0F0"/>
              </a:buClr>
              <a:buFont typeface="Wingdings" panose="05000000000000000000" pitchFamily="2" charset="2"/>
            </a:pPr>
            <a:r>
              <a:rPr lang="en-US" sz="1400" dirty="0">
                <a:latin typeface="微软雅黑" panose="020B0503020204020204" charset="-122"/>
                <a:ea typeface="微软雅黑" panose="020B0503020204020204" charset="-122"/>
                <a:cs typeface="微软雅黑" panose="020B0503020204020204" charset="-122"/>
              </a:rPr>
              <a:t>4</a:t>
            </a:r>
            <a:r>
              <a:rPr lang="zh-CN" altLang="en-US" sz="1400" dirty="0">
                <a:latin typeface="微软雅黑" panose="020B0503020204020204" charset="-122"/>
                <a:ea typeface="微软雅黑" panose="020B0503020204020204" charset="-122"/>
                <a:cs typeface="微软雅黑" panose="020B0503020204020204" charset="-122"/>
              </a:rPr>
              <a:t>、</a:t>
            </a:r>
            <a:r>
              <a:rPr sz="1400" dirty="0">
                <a:latin typeface="微软雅黑" panose="020B0503020204020204" charset="-122"/>
                <a:ea typeface="微软雅黑" panose="020B0503020204020204" charset="-122"/>
                <a:cs typeface="微软雅黑" panose="020B0503020204020204" charset="-122"/>
              </a:rPr>
              <a:t>普乐沙福用于动员自体外周血造血干细胞的中国专家共识（2021年版）推荐：普乐沙福+G-CSF用于allo-SCT中外周血造血干细胞一线稳态动员、抢先干预及再次动员</a:t>
            </a:r>
            <a:r>
              <a:rPr lang="zh-CN" altLang="en-US" sz="1400" dirty="0" smtClean="0">
                <a:latin typeface="微软雅黑" panose="020B0503020204020204" charset="-122"/>
                <a:ea typeface="微软雅黑" panose="020B0503020204020204" charset="-122"/>
                <a:cs typeface="微软雅黑" panose="020B0503020204020204" charset="-122"/>
              </a:rPr>
              <a:t>　　</a:t>
            </a:r>
          </a:p>
        </p:txBody>
      </p:sp>
    </p:spTree>
    <p:custDataLst>
      <p:tags r:id="rId1"/>
    </p:custData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18415" y="542290"/>
            <a:ext cx="12219940" cy="5886450"/>
          </a:xfrm>
          <a:prstGeom prst="rect">
            <a:avLst/>
          </a:prstGeom>
          <a:solidFill>
            <a:schemeClr val="bg1">
              <a:lumMod val="95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18415" y="793750"/>
            <a:ext cx="12210415" cy="538289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1" name="object 11"/>
          <p:cNvSpPr/>
          <p:nvPr/>
        </p:nvSpPr>
        <p:spPr>
          <a:xfrm>
            <a:off x="1028065" y="0"/>
            <a:ext cx="1087120" cy="2264410"/>
          </a:xfrm>
          <a:prstGeom prst="rect">
            <a:avLst/>
          </a:prstGeom>
          <a:blipFill>
            <a:blip r:embed="rId3" cstate="print"/>
            <a:stretch>
              <a:fillRect/>
            </a:stretch>
          </a:blipFill>
        </p:spPr>
        <p:txBody>
          <a:bodyPr wrap="square" lIns="0" tIns="0" rIns="0" bIns="0" rtlCol="0"/>
          <a:lstStyle/>
          <a:p>
            <a:endParaRPr/>
          </a:p>
        </p:txBody>
      </p:sp>
      <p:sp>
        <p:nvSpPr>
          <p:cNvPr id="2" name="Rectangle 3"/>
          <p:cNvSpPr txBox="1"/>
          <p:nvPr/>
        </p:nvSpPr>
        <p:spPr>
          <a:xfrm>
            <a:off x="3111500" y="1099185"/>
            <a:ext cx="8547735" cy="5277485"/>
          </a:xfrm>
          <a:prstGeom prst="rect">
            <a:avLst/>
          </a:prstGeom>
          <a:ln w="12700">
            <a:miter lim="400000"/>
          </a:ln>
        </p:spPr>
        <p:txBody>
          <a:bodyPr wrap="square" lIns="45719" rIns="45719">
            <a:spAutoFit/>
          </a:bodyPr>
          <a:lstStyle/>
          <a:p>
            <a:pPr indent="0" fontAlgn="auto">
              <a:lnSpc>
                <a:spcPct val="150000"/>
              </a:lnSpc>
              <a:buClr>
                <a:srgbClr val="00B0F0"/>
              </a:buClr>
              <a:buFont typeface="Wingdings" panose="05000000000000000000" pitchFamily="2" charset="2"/>
              <a:buNone/>
            </a:pPr>
            <a:r>
              <a:rPr lang="zh-CN" altLang="en-US" b="1" dirty="0">
                <a:latin typeface="微软雅黑" panose="020B0503020204020204" charset="-122"/>
                <a:ea typeface="微软雅黑" panose="020B0503020204020204" charset="-122"/>
                <a:cs typeface="微软雅黑" panose="020B0503020204020204" charset="-122"/>
              </a:rPr>
              <a:t>创新点：</a:t>
            </a:r>
          </a:p>
          <a:p>
            <a:pPr indent="0" fontAlgn="auto">
              <a:lnSpc>
                <a:spcPct val="150000"/>
              </a:lnSpc>
              <a:buClr>
                <a:srgbClr val="00B0F0"/>
              </a:buClr>
              <a:buFont typeface="Wingdings" panose="05000000000000000000" pitchFamily="2" charset="2"/>
              <a:buNone/>
            </a:pPr>
            <a:r>
              <a:rPr lang="zh-CN" altLang="en-US" dirty="0">
                <a:latin typeface="微软雅黑" panose="020B0503020204020204" charset="-122"/>
                <a:ea typeface="微软雅黑" panose="020B0503020204020204" charset="-122"/>
                <a:cs typeface="微软雅黑" panose="020B0503020204020204" charset="-122"/>
              </a:rPr>
              <a:t>我司所生产的普乐沙福为仿制药，无创新。从整个通用名药品来说，普乐沙福通过独特的作用机制增强了动员成人淋巴瘤和多发性骨髓瘤患者（MM）的造血干细胞(HSC)至外周血，从而能够收集目标数量的造血干细胞进行自体移植。关键性临床研究显示，与单用粒细胞集落刺激因子（G-CSF）相比，在G-CSF动员治疗方案中联合普乐沙福能够增强CD34+细胞的动员，减少单采所需天数，增加获得目标移植细胞数量的患者的比例, 减少动员失败的发生率，同时增加了能够接受大剂量化疗和移植的患者比例。</a:t>
            </a:r>
          </a:p>
          <a:p>
            <a:pPr marL="285750" indent="-285750" fontAlgn="auto">
              <a:lnSpc>
                <a:spcPct val="150000"/>
              </a:lnSpc>
              <a:buClr>
                <a:srgbClr val="00B0F0"/>
              </a:buClr>
              <a:buFont typeface="Wingdings" panose="05000000000000000000" pitchFamily="2" charset="2"/>
              <a:buChar char="u"/>
            </a:pPr>
            <a:endParaRPr lang="zh-CN" altLang="en-US" sz="1400" dirty="0">
              <a:latin typeface="微软雅黑" panose="020B0503020204020204" charset="-122"/>
              <a:ea typeface="微软雅黑" panose="020B0503020204020204" charset="-122"/>
              <a:cs typeface="微软雅黑" panose="020B0503020204020204" charset="-122"/>
            </a:endParaRPr>
          </a:p>
          <a:p>
            <a:pPr marL="285750" indent="-285750" fontAlgn="auto">
              <a:lnSpc>
                <a:spcPct val="100000"/>
              </a:lnSpc>
              <a:buClr>
                <a:srgbClr val="00B0F0"/>
              </a:buClr>
              <a:buFont typeface="Wingdings" panose="05000000000000000000" pitchFamily="2" charset="2"/>
              <a:buChar char="u"/>
            </a:pPr>
            <a:endParaRPr lang="zh-CN" altLang="en-US" sz="1400" dirty="0">
              <a:latin typeface="微软雅黑" panose="020B0503020204020204" charset="-122"/>
              <a:ea typeface="微软雅黑" panose="020B0503020204020204" charset="-122"/>
              <a:cs typeface="微软雅黑" panose="020B0503020204020204" charset="-122"/>
            </a:endParaRPr>
          </a:p>
          <a:p>
            <a:pPr marL="285750" indent="-285750" fontAlgn="auto">
              <a:lnSpc>
                <a:spcPct val="100000"/>
              </a:lnSpc>
              <a:buClr>
                <a:srgbClr val="00B0F0"/>
              </a:buClr>
              <a:buFont typeface="Wingdings" panose="05000000000000000000" pitchFamily="2" charset="2"/>
              <a:buChar char="u"/>
            </a:pPr>
            <a:endParaRPr lang="zh-CN" altLang="en-US" sz="1400" dirty="0">
              <a:latin typeface="微软雅黑" panose="020B0503020204020204" charset="-122"/>
              <a:ea typeface="微软雅黑" panose="020B0503020204020204" charset="-122"/>
              <a:cs typeface="微软雅黑" panose="020B0503020204020204" charset="-122"/>
            </a:endParaRPr>
          </a:p>
          <a:p>
            <a:pPr indent="0">
              <a:lnSpc>
                <a:spcPct val="200000"/>
              </a:lnSpc>
              <a:buClr>
                <a:srgbClr val="00B0F0"/>
              </a:buClr>
              <a:buFont typeface="Wingdings" panose="05000000000000000000" pitchFamily="2" charset="2"/>
              <a:buNone/>
            </a:pPr>
            <a:r>
              <a:rPr lang="zh-CN" altLang="en-US" b="1" dirty="0">
                <a:latin typeface="微软雅黑" panose="020B0503020204020204" charset="-122"/>
                <a:ea typeface="微软雅黑" panose="020B0503020204020204" charset="-122"/>
                <a:cs typeface="微软雅黑" panose="020B0503020204020204" charset="-122"/>
              </a:rPr>
              <a:t>优势：</a:t>
            </a:r>
            <a:r>
              <a:rPr lang="zh-CN" altLang="en-US" dirty="0">
                <a:latin typeface="微软雅黑" panose="020B0503020204020204" charset="-122"/>
                <a:ea typeface="微软雅黑" panose="020B0503020204020204" charset="-122"/>
                <a:cs typeface="微软雅黑" panose="020B0503020204020204" charset="-122"/>
              </a:rPr>
              <a:t>该产品为仿制药，在创新性方面没有特别的优势。</a:t>
            </a:r>
          </a:p>
          <a:p>
            <a:pPr>
              <a:lnSpc>
                <a:spcPct val="200000"/>
              </a:lnSpc>
              <a:buClr>
                <a:srgbClr val="00B0F0"/>
              </a:buClr>
            </a:pPr>
            <a:endParaRPr lang="zh-CN" altLang="en-US" dirty="0">
              <a:latin typeface="微软雅黑" panose="020B0503020204020204" charset="-122"/>
              <a:ea typeface="微软雅黑" panose="020B0503020204020204" charset="-122"/>
              <a:cs typeface="微软雅黑" panose="020B0503020204020204" charset="-122"/>
            </a:endParaRPr>
          </a:p>
        </p:txBody>
      </p:sp>
      <p:pic>
        <p:nvPicPr>
          <p:cNvPr id="5" name="图片 4"/>
          <p:cNvPicPr>
            <a:picLocks noChangeAspect="1"/>
          </p:cNvPicPr>
          <p:nvPr/>
        </p:nvPicPr>
        <p:blipFill>
          <a:blip r:embed="rId4"/>
          <a:stretch>
            <a:fillRect/>
          </a:stretch>
        </p:blipFill>
        <p:spPr>
          <a:xfrm>
            <a:off x="1129030" y="1239520"/>
            <a:ext cx="885825" cy="752475"/>
          </a:xfrm>
          <a:prstGeom prst="rect">
            <a:avLst/>
          </a:prstGeom>
        </p:spPr>
      </p:pic>
      <p:pic>
        <p:nvPicPr>
          <p:cNvPr id="19" name="图片 18"/>
          <p:cNvPicPr>
            <a:picLocks noChangeAspect="1"/>
          </p:cNvPicPr>
          <p:nvPr/>
        </p:nvPicPr>
        <p:blipFill>
          <a:blip r:embed="rId5"/>
          <a:stretch>
            <a:fillRect/>
          </a:stretch>
        </p:blipFill>
        <p:spPr>
          <a:xfrm>
            <a:off x="821690" y="2414905"/>
            <a:ext cx="1501140" cy="1033145"/>
          </a:xfrm>
          <a:prstGeom prst="rect">
            <a:avLst/>
          </a:prstGeom>
        </p:spPr>
      </p:pic>
      <p:pic>
        <p:nvPicPr>
          <p:cNvPr id="9" name="图片 8"/>
          <p:cNvPicPr>
            <a:picLocks noChangeAspect="1"/>
          </p:cNvPicPr>
          <p:nvPr/>
        </p:nvPicPr>
        <p:blipFill>
          <a:blip r:embed="rId6"/>
          <a:stretch>
            <a:fillRect/>
          </a:stretch>
        </p:blipFill>
        <p:spPr>
          <a:xfrm>
            <a:off x="1133475" y="1320800"/>
            <a:ext cx="876300" cy="619125"/>
          </a:xfrm>
          <a:prstGeom prst="rect">
            <a:avLst/>
          </a:prstGeom>
        </p:spPr>
      </p:pic>
    </p:spTree>
    <p:custDataLst>
      <p:tags r:id="rId1"/>
    </p:custData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矩形 16"/>
          <p:cNvSpPr/>
          <p:nvPr/>
        </p:nvSpPr>
        <p:spPr>
          <a:xfrm>
            <a:off x="-18415" y="542290"/>
            <a:ext cx="12219940" cy="5886450"/>
          </a:xfrm>
          <a:prstGeom prst="rect">
            <a:avLst/>
          </a:prstGeom>
          <a:solidFill>
            <a:schemeClr val="bg1">
              <a:lumMod val="95000"/>
              <a:alpha val="3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矩形 15"/>
          <p:cNvSpPr/>
          <p:nvPr/>
        </p:nvSpPr>
        <p:spPr>
          <a:xfrm>
            <a:off x="-8890" y="793750"/>
            <a:ext cx="12210415" cy="538289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1" name="object 11"/>
          <p:cNvSpPr/>
          <p:nvPr/>
        </p:nvSpPr>
        <p:spPr>
          <a:xfrm>
            <a:off x="1028065" y="0"/>
            <a:ext cx="1087120" cy="2264410"/>
          </a:xfrm>
          <a:prstGeom prst="rect">
            <a:avLst/>
          </a:prstGeom>
          <a:blipFill>
            <a:blip r:embed="rId4" cstate="print"/>
            <a:stretch>
              <a:fillRect/>
            </a:stretch>
          </a:blipFill>
        </p:spPr>
        <p:txBody>
          <a:bodyPr wrap="square" lIns="0" tIns="0" rIns="0" bIns="0" rtlCol="0"/>
          <a:lstStyle/>
          <a:p>
            <a:endParaRPr/>
          </a:p>
        </p:txBody>
      </p:sp>
      <p:pic>
        <p:nvPicPr>
          <p:cNvPr id="2" name="图片 1"/>
          <p:cNvPicPr>
            <a:picLocks noChangeAspect="1"/>
          </p:cNvPicPr>
          <p:nvPr/>
        </p:nvPicPr>
        <p:blipFill>
          <a:blip r:embed="rId5"/>
          <a:stretch>
            <a:fillRect/>
          </a:stretch>
        </p:blipFill>
        <p:spPr>
          <a:xfrm>
            <a:off x="1156970" y="1159510"/>
            <a:ext cx="828675" cy="752475"/>
          </a:xfrm>
          <a:prstGeom prst="rect">
            <a:avLst/>
          </a:prstGeom>
        </p:spPr>
      </p:pic>
      <p:pic>
        <p:nvPicPr>
          <p:cNvPr id="5" name="图片 4"/>
          <p:cNvPicPr>
            <a:picLocks noChangeAspect="1"/>
          </p:cNvPicPr>
          <p:nvPr/>
        </p:nvPicPr>
        <p:blipFill>
          <a:blip r:embed="rId6"/>
          <a:stretch>
            <a:fillRect/>
          </a:stretch>
        </p:blipFill>
        <p:spPr>
          <a:xfrm>
            <a:off x="883285" y="2394585"/>
            <a:ext cx="1395730" cy="979805"/>
          </a:xfrm>
          <a:prstGeom prst="rect">
            <a:avLst/>
          </a:prstGeom>
        </p:spPr>
      </p:pic>
      <p:sp>
        <p:nvSpPr>
          <p:cNvPr id="6" name="Rectangle 3"/>
          <p:cNvSpPr txBox="1"/>
          <p:nvPr/>
        </p:nvSpPr>
        <p:spPr>
          <a:xfrm>
            <a:off x="3195955" y="868680"/>
            <a:ext cx="8868410" cy="5307965"/>
          </a:xfrm>
          <a:prstGeom prst="rect">
            <a:avLst/>
          </a:prstGeom>
          <a:ln w="12700">
            <a:miter lim="400000"/>
          </a:ln>
        </p:spPr>
        <p:txBody>
          <a:bodyPr wrap="square" lIns="45719" rIns="45719">
            <a:spAutoFit/>
          </a:bodyPr>
          <a:lstStyle/>
          <a:p>
            <a:pPr indent="0">
              <a:lnSpc>
                <a:spcPct val="150000"/>
              </a:lnSpc>
              <a:buClr>
                <a:srgbClr val="00B0F0"/>
              </a:buClr>
              <a:buFont typeface="Wingdings" panose="05000000000000000000" pitchFamily="2" charset="2"/>
              <a:buNone/>
            </a:pPr>
            <a:r>
              <a:rPr lang="zh-CN" altLang="en-US" sz="1600" b="1" dirty="0">
                <a:latin typeface="微软雅黑" panose="020B0503020204020204" charset="-122"/>
                <a:ea typeface="微软雅黑" panose="020B0503020204020204" charset="-122"/>
                <a:cs typeface="微软雅黑" panose="020B0503020204020204" charset="-122"/>
              </a:rPr>
              <a:t>年发病患者总数：</a:t>
            </a:r>
            <a:r>
              <a:rPr lang="zh-CN" altLang="en-US" sz="1600" dirty="0">
                <a:latin typeface="微软雅黑" panose="020B0503020204020204" charset="-122"/>
                <a:ea typeface="微软雅黑" panose="020B0503020204020204" charset="-122"/>
                <a:cs typeface="微软雅黑" panose="020B0503020204020204" charset="-122"/>
              </a:rPr>
              <a:t>多发性骨髓瘤年新发患者总数：16500人。非霍奇金淋巴瘤92000人</a:t>
            </a:r>
          </a:p>
          <a:p>
            <a:pPr>
              <a:lnSpc>
                <a:spcPct val="150000"/>
              </a:lnSpc>
              <a:buClr>
                <a:srgbClr val="00B0F0"/>
              </a:buClr>
              <a:buFont typeface="Wingdings" panose="05000000000000000000" pitchFamily="2" charset="2"/>
            </a:pPr>
            <a:endParaRPr lang="zh-CN" altLang="en-US" sz="1600" dirty="0">
              <a:latin typeface="微软雅黑" panose="020B0503020204020204" charset="-122"/>
              <a:ea typeface="微软雅黑" panose="020B0503020204020204" charset="-122"/>
              <a:cs typeface="微软雅黑" panose="020B0503020204020204" charset="-122"/>
            </a:endParaRPr>
          </a:p>
          <a:p>
            <a:pPr>
              <a:lnSpc>
                <a:spcPct val="150000"/>
              </a:lnSpc>
              <a:buClr>
                <a:srgbClr val="00B0F0"/>
              </a:buClr>
              <a:buFont typeface="Wingdings" panose="05000000000000000000" pitchFamily="2" charset="2"/>
            </a:pPr>
            <a:endParaRPr lang="zh-CN" altLang="en-US" sz="1600" dirty="0">
              <a:latin typeface="微软雅黑" panose="020B0503020204020204" charset="-122"/>
              <a:ea typeface="微软雅黑" panose="020B0503020204020204" charset="-122"/>
              <a:cs typeface="微软雅黑" panose="020B0503020204020204" charset="-122"/>
            </a:endParaRPr>
          </a:p>
          <a:p>
            <a:pPr indent="0">
              <a:lnSpc>
                <a:spcPct val="150000"/>
              </a:lnSpc>
              <a:buClr>
                <a:srgbClr val="00B0F0"/>
              </a:buClr>
              <a:buFont typeface="Wingdings" panose="05000000000000000000" pitchFamily="2" charset="2"/>
              <a:buNone/>
            </a:pPr>
            <a:r>
              <a:rPr lang="zh-CN" altLang="en-US" sz="1600" b="1" dirty="0">
                <a:solidFill>
                  <a:schemeClr val="tx1"/>
                </a:solidFill>
                <a:latin typeface="微软雅黑" panose="020B0503020204020204" charset="-122"/>
                <a:ea typeface="微软雅黑" panose="020B0503020204020204" charset="-122"/>
                <a:cs typeface="微软雅黑" panose="020B0503020204020204" charset="-122"/>
              </a:rPr>
              <a:t>弥补药品目录短板：</a:t>
            </a:r>
            <a:r>
              <a:rPr lang="zh-CN" altLang="en-US" sz="1600" dirty="0">
                <a:solidFill>
                  <a:schemeClr val="tx1"/>
                </a:solidFill>
                <a:latin typeface="微软雅黑" panose="020B0503020204020204" charset="-122"/>
                <a:ea typeface="微软雅黑" panose="020B0503020204020204" charset="-122"/>
                <a:cs typeface="微软雅黑" panose="020B0503020204020204" charset="-122"/>
              </a:rPr>
              <a:t>普乐沙福注射液属XL03AX类，属其他免疫增强剂，该类别内并无属于该治疗适应症、该治疗领域的相似药物。现有动员方式单药，动员效果不佳，从临床实验结论，增加达标动员患者比例22%以上，优质动员42%以上，在移植成功、患者耐受、患者预后各个阶段均有获益。不同的患者均能适用，特别是在难以采集、需要采集更多干细胞的患者，相对传统需要采4天患者，使用普乐沙福平均1-2天就能采集到高目标量。</a:t>
            </a:r>
          </a:p>
          <a:p>
            <a:pPr>
              <a:lnSpc>
                <a:spcPct val="150000"/>
              </a:lnSpc>
              <a:buClr>
                <a:srgbClr val="00B0F0"/>
              </a:buClr>
              <a:buFont typeface="Wingdings" panose="05000000000000000000" pitchFamily="2" charset="2"/>
            </a:pPr>
            <a:endParaRPr lang="zh-CN" altLang="en-US" sz="1600" dirty="0">
              <a:solidFill>
                <a:schemeClr val="tx1"/>
              </a:solidFill>
              <a:latin typeface="微软雅黑" panose="020B0503020204020204" charset="-122"/>
              <a:ea typeface="微软雅黑" panose="020B0503020204020204" charset="-122"/>
              <a:cs typeface="微软雅黑" panose="020B0503020204020204" charset="-122"/>
            </a:endParaRPr>
          </a:p>
          <a:p>
            <a:pPr>
              <a:lnSpc>
                <a:spcPct val="150000"/>
              </a:lnSpc>
              <a:buClr>
                <a:srgbClr val="00B0F0"/>
              </a:buClr>
              <a:buFont typeface="Wingdings" panose="05000000000000000000" pitchFamily="2" charset="2"/>
            </a:pPr>
            <a:endParaRPr lang="zh-CN" altLang="en-US" sz="1600" dirty="0">
              <a:solidFill>
                <a:schemeClr val="tx1"/>
              </a:solidFill>
              <a:latin typeface="微软雅黑" panose="020B0503020204020204" charset="-122"/>
              <a:ea typeface="微软雅黑" panose="020B0503020204020204" charset="-122"/>
              <a:cs typeface="微软雅黑" panose="020B0503020204020204" charset="-122"/>
            </a:endParaRPr>
          </a:p>
          <a:p>
            <a:pPr indent="0">
              <a:lnSpc>
                <a:spcPct val="150000"/>
              </a:lnSpc>
              <a:buClr>
                <a:srgbClr val="00B0F0"/>
              </a:buClr>
              <a:buFont typeface="Wingdings" panose="05000000000000000000" pitchFamily="2" charset="2"/>
              <a:buNone/>
            </a:pPr>
            <a:r>
              <a:rPr lang="zh-CN" altLang="en-US" sz="1600" b="1" dirty="0">
                <a:solidFill>
                  <a:schemeClr val="tx1"/>
                </a:solidFill>
                <a:latin typeface="微软雅黑" panose="020B0503020204020204" charset="-122"/>
                <a:ea typeface="微软雅黑" panose="020B0503020204020204" charset="-122"/>
                <a:cs typeface="微软雅黑" panose="020B0503020204020204" charset="-122"/>
              </a:rPr>
              <a:t>临床管理难度：</a:t>
            </a:r>
            <a:r>
              <a:rPr lang="zh-CN" altLang="en-US" sz="1600" dirty="0">
                <a:solidFill>
                  <a:schemeClr val="tx1"/>
                </a:solidFill>
                <a:latin typeface="微软雅黑" panose="020B0503020204020204" charset="-122"/>
                <a:ea typeface="微软雅黑" panose="020B0503020204020204" charset="-122"/>
                <a:cs typeface="微软雅黑" panose="020B0503020204020204" charset="-122"/>
              </a:rPr>
              <a:t>该药物具有明确的适应症，患者类型明确，指南、共识中也明确了患者使用类型，可能根据患者高危因素指针；采集前测量细胞计数评估失败风险；患者二次动员使用等明确场景使用普乐沙福。按需使用，临床管理难度较小。</a:t>
            </a:r>
          </a:p>
          <a:p>
            <a:pPr>
              <a:lnSpc>
                <a:spcPct val="150000"/>
              </a:lnSpc>
            </a:pPr>
            <a:r>
              <a:rPr lang="zh-CN" altLang="en-US" sz="1800" dirty="0">
                <a:latin typeface="微软雅黑" panose="020B0503020204020204" charset="-122"/>
                <a:ea typeface="微软雅黑" panose="020B0503020204020204" charset="-122"/>
                <a:cs typeface="微软雅黑" panose="020B0503020204020204" charset="-122"/>
              </a:rPr>
              <a:t>　　</a:t>
            </a:r>
          </a:p>
        </p:txBody>
      </p:sp>
      <p:pic>
        <p:nvPicPr>
          <p:cNvPr id="8" name="图片 7"/>
          <p:cNvPicPr>
            <a:picLocks noChangeAspect="1"/>
          </p:cNvPicPr>
          <p:nvPr/>
        </p:nvPicPr>
        <p:blipFill>
          <a:blip r:embed="rId7"/>
          <a:stretch>
            <a:fillRect/>
          </a:stretch>
        </p:blipFill>
        <p:spPr>
          <a:xfrm>
            <a:off x="1129030" y="1239520"/>
            <a:ext cx="885825" cy="752475"/>
          </a:xfrm>
          <a:prstGeom prst="rect">
            <a:avLst/>
          </a:prstGeom>
        </p:spPr>
      </p:pic>
    </p:spTree>
    <p:custDataLst>
      <p:tags r:id="rId1"/>
    </p:custData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COMMONDATA" val="eyJoZGlkIjoiMjA3MjA1OTQ3MmVlZGUxZTIyNWMwNTQ0ZWE2NzZjNzMifQ=="/>
  <p:tag name="KSO_WPP_MARK_KEY" val="b5d755e9-acdb-4864-b81f-06502a5080a6"/>
</p:tagLst>
</file>

<file path=ppt/tags/tag1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xml><?xml version="1.0" encoding="utf-8"?>
<p:tagLst xmlns:a="http://schemas.openxmlformats.org/drawingml/2006/main" xmlns:r="http://schemas.openxmlformats.org/officeDocument/2006/relationships"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2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2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3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4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4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4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4.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55.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0.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1.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2.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3.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64.xml><?xml version="1.0" encoding="utf-8"?>
<p:tagLst xmlns:a="http://schemas.openxmlformats.org/drawingml/2006/main" xmlns:r="http://schemas.openxmlformats.org/officeDocument/2006/relationships"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5.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354,&quot;width&quot;:4286}"/>
</p:tagLst>
</file>

<file path=ppt/tags/tag6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8.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69.xml><?xml version="1.0" encoding="utf-8"?>
<p:tagLst xmlns:a="http://schemas.openxmlformats.org/drawingml/2006/main" xmlns:r="http://schemas.openxmlformats.org/officeDocument/2006/relationships" xmlns:p="http://schemas.openxmlformats.org/presentationml/2006/main">
  <p:tag name="KSO_WM_UNIT_TABLE_BEAUTIFY" val="smartTable{271f4b4e-4752-405a-8234-98743899d343}"/>
</p:tagLst>
</file>

<file path=ppt/tags/tag7.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70.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1.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1409,&quot;width&quot;:3465}"/>
</p:tagLst>
</file>

<file path=ppt/tags/tag72.xml><?xml version="1.0" encoding="utf-8"?>
<p:tagLst xmlns:a="http://schemas.openxmlformats.org/drawingml/2006/main" xmlns:r="http://schemas.openxmlformats.org/officeDocument/2006/relationships" xmlns:p="http://schemas.openxmlformats.org/presentationml/2006/main">
  <p:tag name="KSO_WM_UNIT_TABLE_BEAUTIFY" val="smartTable{7d16dc74-6256-4024-82c2-293356110c29}"/>
  <p:tag name="TABLE_ENDDRAG_ORIGIN_RECT" val="398*273"/>
  <p:tag name="TABLE_ENDDRAG_RECT" val="38*188*398*273"/>
</p:tagLst>
</file>

<file path=ppt/tags/tag73.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4.xml><?xml version="1.0" encoding="utf-8"?>
<p:tagLst xmlns:a="http://schemas.openxmlformats.org/drawingml/2006/main" xmlns:r="http://schemas.openxmlformats.org/officeDocument/2006/relationships" xmlns:p="http://schemas.openxmlformats.org/presentationml/2006/main">
  <p:tag name="KSO_WM_UNIT_PLACING_PICTURE_USER_VIEWPORT" val="{&quot;height&quot;:3960,&quot;width&quot;:3195}"/>
</p:tagLst>
</file>

<file path=ppt/tags/tag75.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6.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77.xml><?xml version="1.0" encoding="utf-8"?>
<p:tagLst xmlns:a="http://schemas.openxmlformats.org/drawingml/2006/main" xmlns:r="http://schemas.openxmlformats.org/officeDocument/2006/relationships" xmlns:p="http://schemas.openxmlformats.org/presentationml/2006/main">
  <p:tag name="KSO_WM_BEAUTIFY_FLAG" val="#wm#"/>
  <p:tag name="KSO_WM_TEMPLATE_CATEGORY" val="custom"/>
  <p:tag name="KSO_WM_TEMPLATE_INDEX" val="20205081"/>
</p:tagLst>
</file>

<file path=ppt/tags/tag8.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9.xml><?xml version="1.0" encoding="utf-8"?>
<p:tagLst xmlns:a="http://schemas.openxmlformats.org/drawingml/2006/main" xmlns:r="http://schemas.openxmlformats.org/officeDocument/2006/relationships"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1547</Words>
  <Application>Microsoft Office PowerPoint</Application>
  <PresentationFormat>自定义</PresentationFormat>
  <Paragraphs>162</Paragraphs>
  <Slides>9</Slides>
  <Notes>1</Notes>
  <HiddenSlides>0</HiddenSlides>
  <MMClips>0</MMClips>
  <ScaleCrop>false</ScaleCrop>
  <HeadingPairs>
    <vt:vector size="4" baseType="variant">
      <vt:variant>
        <vt:lpstr>主题</vt:lpstr>
      </vt:variant>
      <vt:variant>
        <vt:i4>1</vt:i4>
      </vt:variant>
      <vt:variant>
        <vt:lpstr>幻灯片标题</vt:lpstr>
      </vt:variant>
      <vt:variant>
        <vt:i4>9</vt:i4>
      </vt:variant>
    </vt:vector>
  </HeadingPairs>
  <TitlesOfParts>
    <vt:vector size="10"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admin</cp:lastModifiedBy>
  <cp:revision>179</cp:revision>
  <dcterms:created xsi:type="dcterms:W3CDTF">2019-06-19T02:08:00Z</dcterms:created>
  <dcterms:modified xsi:type="dcterms:W3CDTF">2022-07-07T01:47:55Z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2052-11.1.0.11797</vt:lpwstr>
  </property>
  <property fmtid="{D5CDD505-2E9C-101B-9397-08002B2CF9AE}" pid="3" name="ICV">
    <vt:lpwstr>58C651DCD805407D997A7BC6B0D60682</vt:lpwstr>
  </property>
</Properties>
</file>