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2"/>
  </p:sldIdLst>
  <p:sldSz cx="5905500" cy="3327400"/>
  <p:notesSz cx="5905500" cy="33274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蔡艳艳" initials="g" lastIdx="9" clrIdx="0"/>
  <p:cmAuthor id="7" name="1206988966@qq.com" initials="1" lastIdx="1" clrIdx="2"/>
  <p:cmAuthor id="1" name="刘思蜀" initials="刘思蜀" lastIdx="1" clrIdx="0"/>
  <p:cmAuthor id="8" name="姜伟光" initials="姜" lastIdx="1" clrIdx="0"/>
  <p:cmAuthor id="2" name="HuaRen" initials="H" lastIdx="1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9B9"/>
    <a:srgbClr val="CEE5F6"/>
    <a:srgbClr val="B3D0FF"/>
    <a:srgbClr val="447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0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59050" cy="1669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345083" y="0"/>
            <a:ext cx="2559050" cy="1669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954530" y="415925"/>
            <a:ext cx="1996440" cy="11229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90550" y="1601311"/>
            <a:ext cx="4724400" cy="13101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3160453"/>
            <a:ext cx="2559050" cy="166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345083" y="3160453"/>
            <a:ext cx="2559050" cy="166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2912" y="1027557"/>
            <a:ext cx="5019675" cy="69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85825" y="1856232"/>
            <a:ext cx="4133850" cy="82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5275" y="762381"/>
            <a:ext cx="2568892" cy="21877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41332" y="762381"/>
            <a:ext cx="2568892" cy="21877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649945" y="334050"/>
            <a:ext cx="4708821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374933" y="220466"/>
            <a:ext cx="236726" cy="213791"/>
            <a:chOff x="3720691" y="2824413"/>
            <a:chExt cx="1341120" cy="1209172"/>
          </a:xfrm>
          <a:solidFill>
            <a:srgbClr val="0B6863"/>
          </a:solidFill>
        </p:grpSpPr>
        <p:sp>
          <p:nvSpPr>
            <p:cNvPr id="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65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41969"/>
            </a:soli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65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Freeform 5"/>
          <p:cNvSpPr/>
          <p:nvPr userDrawn="1"/>
        </p:nvSpPr>
        <p:spPr bwMode="auto">
          <a:xfrm rot="1855731">
            <a:off x="278403" y="111241"/>
            <a:ext cx="306198" cy="27653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41969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65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2" y="190502"/>
            <a:ext cx="241559" cy="118011"/>
          </a:xfrm>
          <a:prstGeom prst="rect">
            <a:avLst/>
          </a:prstGeom>
        </p:spPr>
      </p:pic>
      <p:sp>
        <p:nvSpPr>
          <p:cNvPr id="15" name="文本占位符 4"/>
          <p:cNvSpPr txBox="1"/>
          <p:nvPr userDrawn="1"/>
        </p:nvSpPr>
        <p:spPr>
          <a:xfrm>
            <a:off x="649913" y="52068"/>
            <a:ext cx="1338272" cy="2825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550" b="1" dirty="0">
                <a:solidFill>
                  <a:srgbClr val="04196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一、企业简介</a:t>
            </a:r>
            <a:endParaRPr lang="zh-CN" altLang="en-US" sz="1550" b="1" dirty="0">
              <a:solidFill>
                <a:srgbClr val="04196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275" y="132588"/>
            <a:ext cx="5314950" cy="5303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5275" y="762381"/>
            <a:ext cx="5314950" cy="21877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07870" y="3082671"/>
            <a:ext cx="1889760" cy="16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5275" y="3082671"/>
            <a:ext cx="1358265" cy="16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51960" y="3082671"/>
            <a:ext cx="1358265" cy="16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0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9" Type="http://schemas.openxmlformats.org/officeDocument/2006/relationships/image" Target="../media/image6.png"/><Relationship Id="rId18" Type="http://schemas.openxmlformats.org/officeDocument/2006/relationships/tags" Target="../tags/tag2.xml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6.png"/><Relationship Id="rId10" Type="http://schemas.openxmlformats.org/officeDocument/2006/relationships/tags" Target="../tags/tag3.xml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4" Type="http://schemas.openxmlformats.org/officeDocument/2006/relationships/tags" Target="../tags/tag4.xml"/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11" Type="http://schemas.openxmlformats.org/officeDocument/2006/relationships/image" Target="../media/image33.png"/><Relationship Id="rId10" Type="http://schemas.openxmlformats.org/officeDocument/2006/relationships/image" Target="../media/image43.png"/><Relationship Id="rId1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3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49.png"/><Relationship Id="rId10" Type="http://schemas.openxmlformats.org/officeDocument/2006/relationships/image" Target="../media/image6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3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7.xml"/><Relationship Id="rId7" Type="http://schemas.openxmlformats.org/officeDocument/2006/relationships/image" Target="../media/image33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5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8.xml"/><Relationship Id="rId7" Type="http://schemas.openxmlformats.org/officeDocument/2006/relationships/image" Target="../media/image33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8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2" y="4914"/>
            <a:ext cx="5897880" cy="330528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27580" y="2915920"/>
            <a:ext cx="1431925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72122" y="375246"/>
            <a:ext cx="327660" cy="9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66950" y="2546350"/>
            <a:ext cx="1378585" cy="3816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zh-CN" altLang="zh-CN" sz="115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复合磷酸氢钾注射液</a:t>
            </a:r>
            <a:endParaRPr lang="zh-CN" altLang="zh-CN" sz="115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zh-CN" altLang="zh-CN" sz="115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（药品通用名）</a:t>
            </a:r>
            <a:endParaRPr lang="en-US" altLang="zh-CN" sz="1150" b="1" spc="5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326" y="160489"/>
            <a:ext cx="542925" cy="190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150" spc="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sz="11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2" y="5295"/>
            <a:ext cx="5897880" cy="3305175"/>
          </a:xfrm>
          <a:custGeom>
            <a:avLst/>
            <a:gdLst/>
            <a:ahLst/>
            <a:cxnLst/>
            <a:rect l="l" t="t" r="r" b="b"/>
            <a:pathLst>
              <a:path w="5897880" h="3305175">
                <a:moveTo>
                  <a:pt x="5897880" y="3304908"/>
                </a:moveTo>
                <a:lnTo>
                  <a:pt x="5897880" y="0"/>
                </a:lnTo>
                <a:lnTo>
                  <a:pt x="0" y="0"/>
                </a:lnTo>
                <a:lnTo>
                  <a:pt x="0" y="3304908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r>
              <a:rPr lang="en-US" spc="10" dirty="0">
                <a:latin typeface="Arial Unicode MS" panose="020B0604020202020204" charset="-122"/>
                <a:cs typeface="Arial Unicode MS" panose="020B0604020202020204" charset="-122"/>
                <a:sym typeface="+mn-ea"/>
              </a:rPr>
              <a:t> </a:t>
            </a:r>
            <a:endParaRPr lang="en-US" spc="10" dirty="0">
              <a:latin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7706" y="2927724"/>
            <a:ext cx="977900" cy="12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75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安徽恒星制药有限公司</a:t>
            </a:r>
            <a:endParaRPr lang="zh-CN" sz="75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6" name="图片 8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806700"/>
            <a:ext cx="1239520" cy="485775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4376" y="2400"/>
            <a:ext cx="5897880" cy="3316604"/>
          </a:xfrm>
          <a:custGeom>
            <a:avLst/>
            <a:gdLst/>
            <a:ahLst/>
            <a:cxnLst/>
            <a:rect l="l" t="t" r="r" b="b"/>
            <a:pathLst>
              <a:path w="5897880" h="3316604">
                <a:moveTo>
                  <a:pt x="0" y="3316478"/>
                </a:moveTo>
                <a:lnTo>
                  <a:pt x="5897880" y="3316478"/>
                </a:lnTo>
                <a:lnTo>
                  <a:pt x="5897880" y="0"/>
                </a:lnTo>
                <a:lnTo>
                  <a:pt x="0" y="0"/>
                </a:lnTo>
                <a:lnTo>
                  <a:pt x="0" y="3316478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p/>
        </p:txBody>
      </p:sp>
      <p:sp>
        <p:nvSpPr>
          <p:cNvPr id="44" name="object 3"/>
          <p:cNvSpPr/>
          <p:nvPr/>
        </p:nvSpPr>
        <p:spPr>
          <a:xfrm>
            <a:off x="1169035" y="160655"/>
            <a:ext cx="3704590" cy="2324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>
            <a:pPr algn="ctr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7"/>
          <a:srcRect l="1560" t="43441" r="6963" b="8707"/>
          <a:stretch>
            <a:fillRect/>
          </a:stretch>
        </p:blipFill>
        <p:spPr>
          <a:xfrm>
            <a:off x="1276350" y="246380"/>
            <a:ext cx="348996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6" y="1435"/>
            <a:ext cx="5897880" cy="331774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" y="342810"/>
            <a:ext cx="1450847" cy="65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58728" y="351954"/>
            <a:ext cx="1676400" cy="67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7120" y="435774"/>
            <a:ext cx="1501139" cy="496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27892" y="612559"/>
            <a:ext cx="168401" cy="133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29644" y="600430"/>
            <a:ext cx="1039418" cy="1616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5292" y="533260"/>
            <a:ext cx="515162" cy="233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0720" y="807631"/>
            <a:ext cx="639318" cy="861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28676" y="351954"/>
            <a:ext cx="1676400" cy="67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17068" y="435774"/>
            <a:ext cx="1501139" cy="496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90804" y="612559"/>
            <a:ext cx="192786" cy="133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61720" y="598906"/>
            <a:ext cx="513638" cy="1646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70920" y="1149007"/>
            <a:ext cx="1676399" cy="67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59312" y="1234350"/>
            <a:ext cx="1501139" cy="496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31524" y="1411134"/>
            <a:ext cx="191262" cy="1333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02440" y="1397469"/>
            <a:ext cx="513651" cy="1631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28676" y="1196251"/>
            <a:ext cx="1676400" cy="67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17068" y="1281595"/>
            <a:ext cx="1501139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90804" y="1456855"/>
            <a:ext cx="198882" cy="1333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70920" y="2013114"/>
            <a:ext cx="1676399" cy="67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59312" y="2098459"/>
            <a:ext cx="1501139" cy="496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33048" y="2275243"/>
            <a:ext cx="189737" cy="1333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61720" y="1449425"/>
            <a:ext cx="515162" cy="1646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92153" y="2245207"/>
            <a:ext cx="515162" cy="1616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128" y="1581823"/>
            <a:ext cx="1447800" cy="14493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76" y="2400"/>
            <a:ext cx="5897880" cy="3316604"/>
          </a:xfrm>
          <a:custGeom>
            <a:avLst/>
            <a:gdLst/>
            <a:ahLst/>
            <a:cxnLst/>
            <a:rect l="l" t="t" r="r" b="b"/>
            <a:pathLst>
              <a:path w="5897880" h="3316604">
                <a:moveTo>
                  <a:pt x="0" y="3316478"/>
                </a:moveTo>
                <a:lnTo>
                  <a:pt x="5897880" y="3316478"/>
                </a:lnTo>
                <a:lnTo>
                  <a:pt x="5897880" y="0"/>
                </a:lnTo>
                <a:lnTo>
                  <a:pt x="0" y="0"/>
                </a:lnTo>
                <a:lnTo>
                  <a:pt x="0" y="3316478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6" name="图片 8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806700"/>
            <a:ext cx="1239520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2" y="4914"/>
            <a:ext cx="5897880" cy="330528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2" y="425538"/>
            <a:ext cx="5897880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2" y="550506"/>
            <a:ext cx="5897880" cy="2226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0562" y="4914"/>
            <a:ext cx="659892" cy="134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1626" y="833907"/>
            <a:ext cx="303339" cy="249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9998" y="1533538"/>
            <a:ext cx="1194866" cy="187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5238" y="1783422"/>
            <a:ext cx="758190" cy="83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7326" y="1993735"/>
            <a:ext cx="257556" cy="12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66693" y="714971"/>
            <a:ext cx="487680" cy="48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文本框 43"/>
          <p:cNvSpPr txBox="1"/>
          <p:nvPr/>
        </p:nvSpPr>
        <p:spPr>
          <a:xfrm>
            <a:off x="2800350" y="673100"/>
            <a:ext cx="27819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通用名：</a:t>
            </a:r>
            <a:r>
              <a:rPr lang="zh-CN" altLang="en-US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复合磷酸氢钾注射液</a:t>
            </a:r>
            <a:endParaRPr lang="zh-CN" altLang="en-US" sz="8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注册规格：</a:t>
            </a:r>
            <a:r>
              <a:rPr lang="en-US" altLang="zh-CN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2ml</a:t>
            </a:r>
            <a:endParaRPr lang="en-US" altLang="zh-CN" sz="8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中国大陆首次上市时间：</a:t>
            </a:r>
            <a:r>
              <a:rPr lang="en-US" altLang="zh-CN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1998</a:t>
            </a:r>
            <a:r>
              <a:rPr lang="zh-CN" altLang="en-US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endParaRPr lang="zh-CN" altLang="en-US" sz="8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目前大陆地区同通用名药品的上市情况：</a:t>
            </a:r>
            <a:r>
              <a:rPr lang="zh-CN" altLang="en-US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</a:t>
            </a:r>
            <a:r>
              <a:rPr lang="en-US" altLang="zh-CN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全球首个上市国家</a:t>
            </a: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地区及上市时间：</a:t>
            </a:r>
            <a:r>
              <a:rPr lang="zh-CN" altLang="en-US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美国，</a:t>
            </a:r>
            <a:r>
              <a:rPr lang="en-US" altLang="zh-CN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1983</a:t>
            </a:r>
            <a:r>
              <a:rPr lang="zh-CN" altLang="en-US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是否为</a:t>
            </a: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OTC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药品：</a:t>
            </a:r>
            <a:r>
              <a:rPr lang="zh-CN" altLang="en-US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否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参照药品建议：</a:t>
            </a:r>
            <a:r>
              <a:rPr lang="zh-CN" altLang="en-US" sz="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甘油磷酸钠注射液</a:t>
            </a:r>
            <a:endParaRPr lang="zh-CN" altLang="en-US" sz="8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4376" y="2400"/>
            <a:ext cx="5897880" cy="3316604"/>
          </a:xfrm>
          <a:custGeom>
            <a:avLst/>
            <a:gdLst/>
            <a:ahLst/>
            <a:cxnLst/>
            <a:rect l="l" t="t" r="r" b="b"/>
            <a:pathLst>
              <a:path w="5897880" h="3316604">
                <a:moveTo>
                  <a:pt x="0" y="3316478"/>
                </a:moveTo>
                <a:lnTo>
                  <a:pt x="5897880" y="3316478"/>
                </a:lnTo>
                <a:lnTo>
                  <a:pt x="5897880" y="0"/>
                </a:lnTo>
                <a:lnTo>
                  <a:pt x="0" y="0"/>
                </a:lnTo>
                <a:lnTo>
                  <a:pt x="0" y="3316478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6" name="图片 8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806700"/>
            <a:ext cx="1239520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" y="1270"/>
            <a:ext cx="5647055" cy="30314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" y="1435"/>
            <a:ext cx="134112" cy="3317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76" y="243751"/>
            <a:ext cx="667512" cy="364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5836" y="365734"/>
            <a:ext cx="202755" cy="164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" name="object 6"/>
          <p:cNvSpPr/>
          <p:nvPr/>
        </p:nvSpPr>
        <p:spPr>
          <a:xfrm>
            <a:off x="5786432" y="1435"/>
            <a:ext cx="115824" cy="3317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2284" y="339813"/>
            <a:ext cx="1193342" cy="187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4535" y="749338"/>
            <a:ext cx="265175" cy="265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7252" y="769531"/>
            <a:ext cx="300990" cy="1043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6998" y="1372526"/>
            <a:ext cx="599694" cy="1043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5772" y="1359191"/>
            <a:ext cx="28346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9041" y="2417737"/>
            <a:ext cx="297180" cy="297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5281" y="2442247"/>
            <a:ext cx="398525" cy="1028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4016" y="918883"/>
            <a:ext cx="257556" cy="12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34143" y="1507781"/>
            <a:ext cx="256031" cy="12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6871" y="2587536"/>
            <a:ext cx="256031" cy="12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91316" y="2718714"/>
            <a:ext cx="209537" cy="1882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40768" y="2718714"/>
            <a:ext cx="211086" cy="1882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76" y="2400"/>
            <a:ext cx="5897880" cy="3316604"/>
          </a:xfrm>
          <a:custGeom>
            <a:avLst/>
            <a:gdLst/>
            <a:ahLst/>
            <a:cxnLst/>
            <a:rect l="l" t="t" r="r" b="b"/>
            <a:pathLst>
              <a:path w="5897880" h="3316604">
                <a:moveTo>
                  <a:pt x="0" y="3316478"/>
                </a:moveTo>
                <a:lnTo>
                  <a:pt x="5897880" y="3316478"/>
                </a:lnTo>
                <a:lnTo>
                  <a:pt x="5897880" y="0"/>
                </a:lnTo>
                <a:lnTo>
                  <a:pt x="0" y="0"/>
                </a:lnTo>
                <a:lnTo>
                  <a:pt x="0" y="3316478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文本框 45"/>
          <p:cNvSpPr txBox="1"/>
          <p:nvPr/>
        </p:nvSpPr>
        <p:spPr>
          <a:xfrm>
            <a:off x="819150" y="942975"/>
            <a:ext cx="4729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12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主要用于完全胃肠外营养疗法中作为磷的补充剂，如中等以上手术或其他创伤需禁食5天以上的病人的磷的补充剂。本品亦可用于某些疾病所致的低磷血症。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9150" y="2542540"/>
            <a:ext cx="47923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12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长期不能进食的病人，根据病情、检测结果由医生决定用量。将本品稀释200倍以上，供静脉点滴输注。一般在完全胃肠外营养疗法中，每1000大卡热量加入本品2.5毫升（相当于〔PO4〕3- 8毫摩尔），并控制滴注速度。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4550" y="1539875"/>
            <a:ext cx="46786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12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低磷血症在人群中的发病率尚无确切报道，我国部分医院对住院患者血磷水平进行统计，低磷血症患者约占总住院患者的6.5%，而在重症监护室中低磷血症的发病率可高达40.95%。成人</a:t>
            </a:r>
            <a:r>
              <a:rPr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正常血清磷浓度</a:t>
            </a:r>
            <a:r>
              <a:rPr 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0.8</a:t>
            </a:r>
            <a:r>
              <a:rPr 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-1.45mmol/L。当血清磷浓度小于等于0.8mmol/L时，称为低磷血症</a:t>
            </a:r>
            <a:r>
              <a:rPr 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一般无症状。血清磷小于0.3-0.5mmol/L时为重度低磷血症</a:t>
            </a:r>
            <a:r>
              <a:rPr 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使红细胞内2，3-DPG减少，影响氧与血红蛋白解离，导致脑缺氧，引起眩晕、肌无力、横纹肌溶解、昏睡、昏迷、抽搐、麻木等，严重甚至死亡。</a:t>
            </a:r>
            <a:endParaRPr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806700"/>
            <a:ext cx="1239520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2" y="4914"/>
            <a:ext cx="5897880" cy="330528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2" y="425538"/>
            <a:ext cx="5897880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2" y="550507"/>
            <a:ext cx="5897880" cy="2228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0562" y="4914"/>
            <a:ext cx="659892" cy="134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6866" y="862977"/>
            <a:ext cx="352107" cy="246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8474" y="1516786"/>
            <a:ext cx="699579" cy="225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0666" y="1784946"/>
            <a:ext cx="349758" cy="1028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7326" y="1993735"/>
            <a:ext cx="257556" cy="12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6" name="图片 8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806700"/>
            <a:ext cx="1239520" cy="485775"/>
          </a:xfrm>
          <a:prstGeom prst="rect">
            <a:avLst/>
          </a:prstGeom>
        </p:spPr>
      </p:pic>
      <p:sp>
        <p:nvSpPr>
          <p:cNvPr id="9" name="object 26"/>
          <p:cNvSpPr/>
          <p:nvPr/>
        </p:nvSpPr>
        <p:spPr>
          <a:xfrm>
            <a:off x="4376" y="2400"/>
            <a:ext cx="5897880" cy="3316604"/>
          </a:xfrm>
          <a:custGeom>
            <a:avLst/>
            <a:gdLst/>
            <a:ahLst/>
            <a:cxnLst/>
            <a:rect l="l" t="t" r="r" b="b"/>
            <a:pathLst>
              <a:path w="5897880" h="3316604">
                <a:moveTo>
                  <a:pt x="0" y="3316478"/>
                </a:moveTo>
                <a:lnTo>
                  <a:pt x="5897880" y="3316478"/>
                </a:lnTo>
                <a:lnTo>
                  <a:pt x="5897880" y="0"/>
                </a:lnTo>
                <a:lnTo>
                  <a:pt x="0" y="0"/>
                </a:lnTo>
                <a:lnTo>
                  <a:pt x="0" y="3316478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p/>
        </p:txBody>
      </p:sp>
      <p:sp>
        <p:nvSpPr>
          <p:cNvPr id="44" name="文本框 43"/>
          <p:cNvSpPr txBox="1"/>
          <p:nvPr/>
        </p:nvSpPr>
        <p:spPr>
          <a:xfrm>
            <a:off x="2114550" y="594995"/>
            <a:ext cx="348742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磷存在于人体所有细胞中，几乎参与所有生理上的化学反应。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磷参与糖代谢中的糖磷酸化，构成膜成份中的磷脂质，是组成细胞内RNA、DNA及许多辅酶的重要成份之一，同时还参与能量的贮藏转换、输送及体液缓冲机能的调节。本品含有的磷酸盐形式与从食物中获取形式相同，膳食磷酸盐的生物利用度仅为</a:t>
            </a: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70%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。根据计算，使用前稀释</a:t>
            </a: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200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倍以上，磷和钾的浓度均符合人体使用需求。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本品与含钙注射液配伍时易析出沉淀，不宜应用。使用时请严格按照说明书进行，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如过量使用本品可出现高磷血症、低钙血症、肌肉颤搐、痉挛、胃肠道不适等，出现中毒症状，应立即停药。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0" y="1964690"/>
            <a:ext cx="1637665" cy="10198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6060" y="3035300"/>
            <a:ext cx="43268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500"/>
              <a:t>数据来源：卡尔沃 MS，Moshfegh AJ，塔克 KL。评估食物供应中磷对健康的影响：问题和考虑。Adv Nutr 2014；5:104-13；医学研究所、食品和营养委员会。钙、磷、镁、维生素 D 和氟化物的膳食参考摄入量。华盛顿特区：国家科学院出版社；1997 年</a:t>
            </a:r>
            <a:endParaRPr lang="zh-CN" altLang="en-US" sz="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6" y="1435"/>
            <a:ext cx="5897880" cy="331774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" y="422059"/>
            <a:ext cx="5897880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76" y="547027"/>
            <a:ext cx="5897880" cy="2228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3036" y="1435"/>
            <a:ext cx="659892" cy="134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9340" y="859497"/>
            <a:ext cx="346011" cy="246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9424" y="1514703"/>
            <a:ext cx="701090" cy="224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8568" y="1781466"/>
            <a:ext cx="326898" cy="1028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9800" y="1990255"/>
            <a:ext cx="257556" cy="12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76" y="2400"/>
            <a:ext cx="5897880" cy="3316604"/>
          </a:xfrm>
          <a:custGeom>
            <a:avLst/>
            <a:gdLst/>
            <a:ahLst/>
            <a:cxnLst/>
            <a:rect l="l" t="t" r="r" b="b"/>
            <a:pathLst>
              <a:path w="5897880" h="3316604">
                <a:moveTo>
                  <a:pt x="0" y="3316478"/>
                </a:moveTo>
                <a:lnTo>
                  <a:pt x="5897880" y="3316478"/>
                </a:lnTo>
                <a:lnTo>
                  <a:pt x="5897880" y="0"/>
                </a:lnTo>
                <a:lnTo>
                  <a:pt x="0" y="0"/>
                </a:lnTo>
                <a:lnTo>
                  <a:pt x="0" y="3316478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6" name="图片 8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806700"/>
            <a:ext cx="1239520" cy="4857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190750" y="673100"/>
            <a:ext cx="3378200" cy="22066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p>
            <a:pPr marL="12700">
              <a:lnSpc>
                <a:spcPct val="150000"/>
              </a:lnSpc>
              <a:spcBef>
                <a:spcPts val="510"/>
              </a:spcBef>
            </a:pPr>
            <a:r>
              <a:rPr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健康成人每日约需900mg磷。人体内磷总含量约400～800g，约有85％存在于骨骼内，6％存在于肌肉组织内，9％存在于其他组织内</a:t>
            </a:r>
            <a:r>
              <a:rPr lang="zh-CN"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50000"/>
              </a:lnSpc>
              <a:spcBef>
                <a:spcPts val="510"/>
              </a:spcBef>
            </a:pPr>
            <a:r>
              <a:rPr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增加磷酸盐水平的治疗包括：</a:t>
            </a:r>
            <a:endParaRPr sz="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50000"/>
              </a:lnSpc>
              <a:spcBef>
                <a:spcPts val="510"/>
              </a:spcBef>
            </a:pPr>
            <a:r>
              <a:rPr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治疗任何导致低磷酸盐水平的潜在疾病</a:t>
            </a:r>
            <a:r>
              <a:rPr lang="zh-CN"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可能包括停止使用结合磷酸盐的抗酸剂或利尿剂</a:t>
            </a:r>
            <a:r>
              <a:rPr lang="zh-CN"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纠正低镁水平（低镁血症）</a:t>
            </a:r>
            <a:r>
              <a:rPr lang="zh-CN"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sz="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50000"/>
              </a:lnSpc>
              <a:spcBef>
                <a:spcPts val="510"/>
              </a:spcBef>
            </a:pPr>
            <a:r>
              <a:rPr lang="en-US" altLang="zh-CN"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口服磷酸盐替代品</a:t>
            </a:r>
            <a:r>
              <a:rPr lang="zh-CN"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可以在含有磷酸钠或磷酸钾的片剂中以高达约 1 g 的剂量每天 3 次口服给药</a:t>
            </a:r>
            <a:endParaRPr sz="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50000"/>
              </a:lnSpc>
              <a:spcBef>
                <a:spcPts val="510"/>
              </a:spcBef>
            </a:pPr>
            <a:r>
              <a:rPr lang="en-US"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sz="800" b="1" dirty="0">
                <a:solidFill>
                  <a:srgbClr val="3959B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静脉注射磷酸盐</a:t>
            </a:r>
            <a:r>
              <a:rPr sz="8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当血磷水平低于 1 mg/dL（低于 0.32 mmol/L）或症状严重时给予</a:t>
            </a:r>
            <a:endParaRPr sz="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200000"/>
              </a:lnSpc>
              <a:spcBef>
                <a:spcPts val="510"/>
              </a:spcBef>
            </a:pPr>
            <a:endParaRPr sz="5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90750" y="2654300"/>
            <a:ext cx="3442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5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部分数据来源</a:t>
            </a:r>
            <a:r>
              <a:rPr lang="en-US" altLang="zh-CN" sz="5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 sz="5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sz="5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https://www.emedicinehealth.com/how_to_increase_phosphate_levels_hypophosphatemia/article_em.htm</a:t>
            </a:r>
            <a:endParaRPr sz="5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6" y="1435"/>
            <a:ext cx="5897880" cy="331774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" y="422059"/>
            <a:ext cx="5897880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76" y="547027"/>
            <a:ext cx="5897880" cy="2228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3036" y="1435"/>
            <a:ext cx="659892" cy="134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0948" y="1514703"/>
            <a:ext cx="699579" cy="224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7712" y="1781467"/>
            <a:ext cx="640842" cy="81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9800" y="1990255"/>
            <a:ext cx="257556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76" y="2400"/>
            <a:ext cx="5897880" cy="3316604"/>
          </a:xfrm>
          <a:custGeom>
            <a:avLst/>
            <a:gdLst/>
            <a:ahLst/>
            <a:cxnLst/>
            <a:rect l="l" t="t" r="r" b="b"/>
            <a:pathLst>
              <a:path w="5897880" h="3316604">
                <a:moveTo>
                  <a:pt x="0" y="3316478"/>
                </a:moveTo>
                <a:lnTo>
                  <a:pt x="5897880" y="3316478"/>
                </a:lnTo>
                <a:lnTo>
                  <a:pt x="5897880" y="0"/>
                </a:lnTo>
                <a:lnTo>
                  <a:pt x="0" y="0"/>
                </a:lnTo>
                <a:lnTo>
                  <a:pt x="0" y="3316478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6" name="图片 8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806700"/>
            <a:ext cx="1239520" cy="48577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1809750" y="673100"/>
            <a:ext cx="3905250" cy="2014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1500"/>
              </a:lnSpc>
            </a:pP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钾磷同补，高效平衡。复合磷酸氢钾是临床上最常用的静脉营养药——能量极化液组成之一</a:t>
            </a: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用于改良极化液(10%葡萄糖溶液1000 ml+ 胰岛素20U +复合磷酸氢钾 3ml)，替代氯化钾，保证恰当的钾离子量，缓解心脏传导系统的抑制，改善心律失常，同时，充足的磷能促进葡萄糖的充分利用，参与能量生成、贮藏和转换，增强心肌的收缩能力，缓解心力衰竭。替代常用补钾药用量巨大。</a:t>
            </a:r>
            <a:endParaRPr lang="zh-CN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ts val="1500"/>
              </a:lnSpc>
            </a:pP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在补钾的同时补磷可以促进高能磷酸键的形成，提高能量利用，改善细胞的能量供应，为K+-Na+-ATP泵提供能量动力，加速K+内流，促进细胞内外钾离子的平衡建立。</a:t>
            </a:r>
            <a:endParaRPr lang="zh-CN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ts val="1500"/>
              </a:lnSpc>
            </a:pP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更接近体液生理平衡的补钾方式，更快达到胞内外钾分布的补钾方式，更经济的补磷及能量补充方案。</a:t>
            </a:r>
            <a:endParaRPr lang="zh-CN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856866" y="862977"/>
            <a:ext cx="362775" cy="246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2" y="4914"/>
            <a:ext cx="5897880" cy="330528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2" y="425538"/>
            <a:ext cx="5897880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2" y="550507"/>
            <a:ext cx="5897880" cy="2228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0562" y="4914"/>
            <a:ext cx="659892" cy="134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8474" y="1519834"/>
            <a:ext cx="699579" cy="222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5238" y="1784946"/>
            <a:ext cx="342138" cy="81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7326" y="1993735"/>
            <a:ext cx="257556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6" name="图片 8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806700"/>
            <a:ext cx="1239520" cy="4857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114550" y="550545"/>
            <a:ext cx="3406775" cy="2384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4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低磷血年发病患者总数约</a:t>
            </a: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350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万人。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本品种弥补了药品目录内同时可以补磷补钾的短板。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40000"/>
              </a:lnSpc>
            </a:pPr>
            <a:r>
              <a:rPr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合磷酸氢钾是临床上最常用的静脉营养药——能量极化液组成之一，能量极化液由能量合剂、维生素、补钾药组成。复合磷酸氢钾每支含钾量为0.35g（以原子量计算），与临床常用补钾药氯化钾（10ml:1g含钾0.52g）含量接近，高于门冬氨酸钾镁钾含量（10ml含钾0.106—0.122g），且复合磷酸氢钾中钾离子以磷酸盐形式存在，更接近人体血液环境，吸收更快、更好，而其所含磷为6mmol，量适中，既可用于低磷的预防和治疗，同时又不会造成磷含量高引起的低钙血症等副作用。替代常用补钾药用量巨大</a:t>
            </a:r>
            <a:r>
              <a:rPr sz="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在临床管理难度中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补钾补磷的适应症广（各种大中型术后、创伤、烧伤、心脑血管疾病、肝病、腹泻、肿瘤等），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使用率高等。</a:t>
            </a:r>
            <a:r>
              <a:rPr kumimoji="1" lang="zh-CN" altLang="en-US" sz="80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磷</a:t>
            </a:r>
            <a:r>
              <a:rPr kumimoji="1" lang="en-US" altLang="zh-CN" sz="80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6 mmol</a:t>
            </a:r>
            <a:r>
              <a:rPr kumimoji="1" lang="zh-CN" altLang="en-US" sz="80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，吸收快，刺激小 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ts val="1800"/>
              </a:lnSpc>
            </a:pPr>
            <a:endParaRPr lang="zh-CN" altLang="en-US" sz="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4376" y="2400"/>
            <a:ext cx="5897880" cy="3316604"/>
          </a:xfrm>
          <a:custGeom>
            <a:avLst/>
            <a:gdLst/>
            <a:ahLst/>
            <a:cxnLst/>
            <a:rect l="l" t="t" r="r" b="b"/>
            <a:pathLst>
              <a:path w="5897880" h="3316604">
                <a:moveTo>
                  <a:pt x="0" y="3316478"/>
                </a:moveTo>
                <a:lnTo>
                  <a:pt x="5897880" y="3316478"/>
                </a:lnTo>
                <a:lnTo>
                  <a:pt x="5897880" y="0"/>
                </a:lnTo>
                <a:lnTo>
                  <a:pt x="0" y="0"/>
                </a:lnTo>
                <a:lnTo>
                  <a:pt x="0" y="3316478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p/>
        </p:txBody>
      </p:sp>
      <p:sp>
        <p:nvSpPr>
          <p:cNvPr id="12" name="object 6"/>
          <p:cNvSpPr/>
          <p:nvPr/>
        </p:nvSpPr>
        <p:spPr>
          <a:xfrm>
            <a:off x="859340" y="859497"/>
            <a:ext cx="346011" cy="246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295275" y="132588"/>
            <a:ext cx="5314950" cy="274320"/>
          </a:xfrm>
        </p:spPr>
        <p:txBody>
          <a:bodyPr/>
          <a:p>
            <a:endParaRPr lang="zh-CN" altLang="en-US"/>
          </a:p>
        </p:txBody>
      </p:sp>
      <p:sp>
        <p:nvSpPr>
          <p:cNvPr id="2" name="object 2"/>
          <p:cNvSpPr/>
          <p:nvPr/>
        </p:nvSpPr>
        <p:spPr>
          <a:xfrm>
            <a:off x="-3" y="2374"/>
            <a:ext cx="5897880" cy="330528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26"/>
          <p:cNvSpPr/>
          <p:nvPr/>
        </p:nvSpPr>
        <p:spPr>
          <a:xfrm>
            <a:off x="4376" y="2400"/>
            <a:ext cx="5897880" cy="3316604"/>
          </a:xfrm>
          <a:custGeom>
            <a:avLst/>
            <a:gdLst/>
            <a:ahLst/>
            <a:cxnLst/>
            <a:rect l="l" t="t" r="r" b="b"/>
            <a:pathLst>
              <a:path w="5897880" h="3316604">
                <a:moveTo>
                  <a:pt x="0" y="3316478"/>
                </a:moveTo>
                <a:lnTo>
                  <a:pt x="5897880" y="3316478"/>
                </a:lnTo>
                <a:lnTo>
                  <a:pt x="5897880" y="0"/>
                </a:lnTo>
                <a:lnTo>
                  <a:pt x="0" y="0"/>
                </a:lnTo>
                <a:lnTo>
                  <a:pt x="0" y="3316478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p/>
        </p:txBody>
      </p:sp>
      <p:pic>
        <p:nvPicPr>
          <p:cNvPr id="86" name="图片 8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92100"/>
            <a:ext cx="2000250" cy="7842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47950" y="482600"/>
            <a:ext cx="25939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安徽恒星制药有限公司</a:t>
            </a:r>
            <a:endParaRPr lang="zh-CN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47950" y="716280"/>
            <a:ext cx="23653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Anhui </a:t>
            </a:r>
            <a:r>
              <a:rPr lang="en-US" altLang="zh-CN" sz="1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Heal</a:t>
            </a:r>
            <a:r>
              <a:rPr lang="zh-CN" altLang="en-US" sz="1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 Pharmaceutical Co. , Ltd.</a:t>
            </a:r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 descr="7b0a2020202022776f7264617274223a20227b5c2269645c223a343532343831352c5c227469645c223a31333437377d220a7d0a"/>
          <p:cNvSpPr txBox="1"/>
          <p:nvPr/>
        </p:nvSpPr>
        <p:spPr>
          <a:xfrm>
            <a:off x="2070735" y="1511300"/>
            <a:ext cx="1765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2800" b="1">
                <a:ln w="1106" cap="sq">
                  <a:solidFill>
                    <a:srgbClr val="F9FBFA"/>
                  </a:solidFill>
                  <a:miter/>
                </a:ln>
                <a:solidFill>
                  <a:schemeClr val="tx1"/>
                </a:solidFill>
                <a:effectLst>
                  <a:outerShdw blurRad="10324" dist="25400" algn="l" rotWithShape="0">
                    <a:srgbClr val="131B0C"/>
                  </a:outerShdw>
                  <a:reflection blurRad="19173" stA="55000" endA="300" endPos="48000" dist="76200" dir="5400000" sy="-100000" algn="bl" rotWithShape="0"/>
                </a:effectLst>
                <a:latin typeface="汉仪综艺体简" charset="0"/>
                <a:ea typeface="汉仪综艺体简" charset="0"/>
              </a:rPr>
              <a:t>感谢观看</a:t>
            </a:r>
            <a:r>
              <a:rPr lang="zh-CN" altLang="zh-CN" sz="2800" b="1">
                <a:ln w="1106" cap="sq">
                  <a:solidFill>
                    <a:srgbClr val="F9FBFA"/>
                  </a:solidFill>
                  <a:miter/>
                </a:ln>
                <a:gradFill>
                  <a:gsLst>
                    <a:gs pos="0">
                      <a:srgbClr val="E0E8E8"/>
                    </a:gs>
                    <a:gs pos="98039">
                      <a:srgbClr val="AAB3BC"/>
                    </a:gs>
                    <a:gs pos="64000">
                      <a:srgbClr val="B8BAC1"/>
                    </a:gs>
                    <a:gs pos="59000">
                      <a:srgbClr val="DFE5E9"/>
                    </a:gs>
                  </a:gsLst>
                  <a:lin ang="5340000" scaled="1"/>
                </a:gradFill>
                <a:effectLst>
                  <a:outerShdw blurRad="10324" dist="25400" algn="l" rotWithShape="0">
                    <a:srgbClr val="131B0C"/>
                  </a:outerShdw>
                  <a:reflection blurRad="19173" stA="55000" endA="300" endPos="48000" dist="76200" dir="5400000" sy="-100000" algn="bl" rotWithShape="0"/>
                </a:effectLst>
                <a:latin typeface="汉仪综艺体简" charset="0"/>
                <a:ea typeface="汉仪综艺体简" charset="0"/>
              </a:rPr>
              <a:t>！</a:t>
            </a:r>
            <a:endParaRPr lang="zh-CN" altLang="zh-CN" sz="2800" b="1">
              <a:ln w="1106" cap="sq">
                <a:solidFill>
                  <a:srgbClr val="F9FBFA"/>
                </a:solidFill>
                <a:miter/>
              </a:ln>
              <a:gradFill>
                <a:gsLst>
                  <a:gs pos="0">
                    <a:srgbClr val="E0E8E8"/>
                  </a:gs>
                  <a:gs pos="98039">
                    <a:srgbClr val="AAB3BC"/>
                  </a:gs>
                  <a:gs pos="64000">
                    <a:srgbClr val="B8BAC1"/>
                  </a:gs>
                  <a:gs pos="59000">
                    <a:srgbClr val="DFE5E9"/>
                  </a:gs>
                </a:gsLst>
                <a:lin ang="5340000" scaled="1"/>
              </a:gradFill>
              <a:effectLst>
                <a:outerShdw blurRad="10324" dist="25400" algn="l" rotWithShape="0">
                  <a:srgbClr val="131B0C"/>
                </a:outerShdw>
                <a:reflection blurRad="19173" stA="55000" endA="300" endPos="48000" dist="76200" dir="5400000" sy="-100000" algn="bl" rotWithShape="0"/>
              </a:effectLst>
              <a:latin typeface="汉仪综艺体简" charset="0"/>
              <a:ea typeface="汉仪综艺体简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289.348031496063,&quot;width&quot;:3294.1732283464567}"/>
</p:tagLst>
</file>

<file path=ppt/tags/tag10.xml><?xml version="1.0" encoding="utf-8"?>
<p:tagLst xmlns:p="http://schemas.openxmlformats.org/presentationml/2006/main">
  <p:tag name="KSO_WPP_MARK_KEY" val="e48518fc-9712-46c6-90c6-bec8710fe04c"/>
  <p:tag name="COMMONDATA" val="eyJoZGlkIjoiNTRkYTUxNTRhZWIwYWVlZTViZmNlNmFhMGQzMTFmMzAifQ=="/>
</p:tagLst>
</file>

<file path=ppt/tags/tag2.xml><?xml version="1.0" encoding="utf-8"?>
<p:tagLst xmlns:p="http://schemas.openxmlformats.org/presentationml/2006/main">
  <p:tag name="KSO_WM_UNIT_PLACING_PICTURE_USER_VIEWPORT" val="{&quot;height&quot;:1289.348031496063,&quot;width&quot;:3294.1732283464567}"/>
</p:tagLst>
</file>

<file path=ppt/tags/tag3.xml><?xml version="1.0" encoding="utf-8"?>
<p:tagLst xmlns:p="http://schemas.openxmlformats.org/presentationml/2006/main">
  <p:tag name="KSO_WM_UNIT_PLACING_PICTURE_USER_VIEWPORT" val="{&quot;height&quot;:1289.348031496063,&quot;width&quot;:3294.1732283464567}"/>
</p:tagLst>
</file>

<file path=ppt/tags/tag4.xml><?xml version="1.0" encoding="utf-8"?>
<p:tagLst xmlns:p="http://schemas.openxmlformats.org/presentationml/2006/main">
  <p:tag name="KSO_WM_UNIT_PLACING_PICTURE_USER_VIEWPORT" val="{&quot;height&quot;:1289.348031496063,&quot;width&quot;:3294.1732283464567}"/>
</p:tagLst>
</file>

<file path=ppt/tags/tag5.xml><?xml version="1.0" encoding="utf-8"?>
<p:tagLst xmlns:p="http://schemas.openxmlformats.org/presentationml/2006/main">
  <p:tag name="KSO_WM_UNIT_PLACING_PICTURE_USER_VIEWPORT" val="{&quot;height&quot;:1289.348031496063,&quot;width&quot;:3294.1732283464567}"/>
</p:tagLst>
</file>

<file path=ppt/tags/tag6.xml><?xml version="1.0" encoding="utf-8"?>
<p:tagLst xmlns:p="http://schemas.openxmlformats.org/presentationml/2006/main">
  <p:tag name="KSO_WM_UNIT_PLACING_PICTURE_USER_VIEWPORT" val="{&quot;height&quot;:1289.348031496063,&quot;width&quot;:3294.1732283464567}"/>
</p:tagLst>
</file>

<file path=ppt/tags/tag7.xml><?xml version="1.0" encoding="utf-8"?>
<p:tagLst xmlns:p="http://schemas.openxmlformats.org/presentationml/2006/main">
  <p:tag name="KSO_WM_UNIT_PLACING_PICTURE_USER_VIEWPORT" val="{&quot;height&quot;:1289.348031496063,&quot;width&quot;:3294.1732283464567}"/>
</p:tagLst>
</file>

<file path=ppt/tags/tag8.xml><?xml version="1.0" encoding="utf-8"?>
<p:tagLst xmlns:p="http://schemas.openxmlformats.org/presentationml/2006/main">
  <p:tag name="KSO_WM_UNIT_PLACING_PICTURE_USER_VIEWPORT" val="{&quot;height&quot;:1289.348031496063,&quot;width&quot;:3294.1732283464567}"/>
</p:tagLst>
</file>

<file path=ppt/tags/tag9.xml><?xml version="1.0" encoding="utf-8"?>
<p:tagLst xmlns:p="http://schemas.openxmlformats.org/presentationml/2006/main">
  <p:tag name="KSO_WM_UNIT_PLACING_PICTURE_USER_VIEWPORT" val="{&quot;height&quot;:1289.348031496063,&quot;width&quot;:3294.173228346456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2028</Words>
  <Application>WPS 演示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微软雅黑</vt:lpstr>
      <vt:lpstr>Times New Roman</vt:lpstr>
      <vt:lpstr>汉仪综艺体简</vt:lpstr>
      <vt:lpstr>Segoe Print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XF</dc:creator>
  <cp:lastModifiedBy>WPS_1527993397</cp:lastModifiedBy>
  <cp:revision>37</cp:revision>
  <dcterms:created xsi:type="dcterms:W3CDTF">2022-07-07T08:14:00Z</dcterms:created>
  <dcterms:modified xsi:type="dcterms:W3CDTF">2022-07-12T08:06:25Z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2022-07-02T08:00:00Z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2022-07-10T08:00:00Z</vt:filetime>
  </property>
  <property fmtid="{D5CDD505-2E9C-101B-9397-08002B2CF9AE}" pid="5" name="ICV">
    <vt:lpwstr>02D910788F9848EC82B5095B8AF10744</vt:lpwstr>
  </property>
  <property fmtid="{D5CDD505-2E9C-101B-9397-08002B2CF9AE}" pid="6" name="KSOProductBuildVer">
    <vt:lpwstr>2052-11.1.0.11830</vt:lpwstr>
  </property>
</Properties>
</file>