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7" r:id="rId5"/>
    <p:sldId id="265" r:id="rId6"/>
    <p:sldId id="260" r:id="rId7"/>
    <p:sldId id="261" r:id="rId8"/>
    <p:sldId id="263" r:id="rId9"/>
    <p:sldId id="264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5F5"/>
    <a:srgbClr val="DCECF7"/>
    <a:srgbClr val="FFFFFF"/>
    <a:srgbClr val="B4C1B7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7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0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40785" y="741680"/>
            <a:ext cx="4710430" cy="53740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40785" y="4331335"/>
            <a:ext cx="47117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/>
              <a:t>盐酸赛庚啶口服溶液</a:t>
            </a:r>
            <a:endParaRPr lang="zh-CN" altLang="en-US" sz="2800" b="1"/>
          </a:p>
        </p:txBody>
      </p:sp>
      <p:sp>
        <p:nvSpPr>
          <p:cNvPr id="10" name="圆角矩形 9"/>
          <p:cNvSpPr/>
          <p:nvPr/>
        </p:nvSpPr>
        <p:spPr>
          <a:xfrm>
            <a:off x="3887470" y="5356860"/>
            <a:ext cx="4418965" cy="48895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741420" y="5222875"/>
            <a:ext cx="4711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</a:rPr>
              <a:t>北京诚济制药股份有限公司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8016" t="13091" r="39234" b="17519"/>
          <a:stretch>
            <a:fillRect/>
          </a:stretch>
        </p:blipFill>
        <p:spPr>
          <a:xfrm>
            <a:off x="5168900" y="1010920"/>
            <a:ext cx="1853565" cy="34188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609600"/>
            <a:ext cx="2585085" cy="1263650"/>
            <a:chOff x="6873" y="4405"/>
            <a:chExt cx="4071" cy="199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rcRect l="41676"/>
            <a:stretch>
              <a:fillRect/>
            </a:stretch>
          </p:blipFill>
          <p:spPr>
            <a:xfrm>
              <a:off x="6873" y="4405"/>
              <a:ext cx="4071" cy="199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7366" y="4722"/>
              <a:ext cx="3406" cy="13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solidFill>
                    <a:schemeClr val="bg1"/>
                  </a:solidFill>
                </a:rPr>
                <a:t>目录</a:t>
              </a:r>
              <a:endParaRPr lang="zh-CN" altLang="en-US" sz="3200" b="1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b="1">
                  <a:solidFill>
                    <a:schemeClr val="bg1"/>
                  </a:solidFill>
                </a:rPr>
                <a:t>CONTENTS</a:t>
              </a:r>
              <a:endParaRPr lang="en-US" altLang="zh-CN" b="1">
                <a:solidFill>
                  <a:schemeClr val="bg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943985" y="1033145"/>
            <a:ext cx="3055620" cy="1152525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358505" y="1033145"/>
            <a:ext cx="3055620" cy="1152525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943985" y="2932430"/>
            <a:ext cx="3055620" cy="1152525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358505" y="2932430"/>
            <a:ext cx="3055620" cy="1152525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943985" y="4831715"/>
            <a:ext cx="3055620" cy="1152525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358505" y="4831715"/>
            <a:ext cx="3055620" cy="1152525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141470" y="1157605"/>
            <a:ext cx="2661285" cy="90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555990" y="1157605"/>
            <a:ext cx="2661285" cy="90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141470" y="3056890"/>
            <a:ext cx="2661285" cy="90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555990" y="3056255"/>
            <a:ext cx="2661285" cy="90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141470" y="4955540"/>
            <a:ext cx="2661285" cy="90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555990" y="4955540"/>
            <a:ext cx="2661285" cy="904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149725" y="1379855"/>
            <a:ext cx="2644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01 </a:t>
            </a:r>
            <a:r>
              <a:rPr lang="zh-CN" altLang="en-US" sz="2400" b="1"/>
              <a:t>药品基本信息</a:t>
            </a:r>
            <a:endParaRPr lang="zh-CN" altLang="en-US" sz="2400" b="1"/>
          </a:p>
        </p:txBody>
      </p:sp>
      <p:sp>
        <p:nvSpPr>
          <p:cNvPr id="22" name="文本框 21"/>
          <p:cNvSpPr txBox="1"/>
          <p:nvPr/>
        </p:nvSpPr>
        <p:spPr>
          <a:xfrm>
            <a:off x="8555990" y="1379855"/>
            <a:ext cx="2644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02 </a:t>
            </a:r>
            <a:r>
              <a:rPr lang="zh-CN" altLang="en-US" sz="2400" b="1"/>
              <a:t>安全性</a:t>
            </a:r>
            <a:endParaRPr lang="zh-CN" altLang="en-US" sz="2400" b="1"/>
          </a:p>
        </p:txBody>
      </p:sp>
      <p:sp>
        <p:nvSpPr>
          <p:cNvPr id="23" name="文本框 22"/>
          <p:cNvSpPr txBox="1"/>
          <p:nvPr/>
        </p:nvSpPr>
        <p:spPr>
          <a:xfrm>
            <a:off x="4141470" y="3279140"/>
            <a:ext cx="2644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03 </a:t>
            </a:r>
            <a:r>
              <a:rPr lang="zh-CN" altLang="en-US" sz="2400" b="1"/>
              <a:t>有效性</a:t>
            </a:r>
            <a:endParaRPr lang="zh-CN" altLang="en-US" sz="2400" b="1"/>
          </a:p>
        </p:txBody>
      </p:sp>
      <p:sp>
        <p:nvSpPr>
          <p:cNvPr id="24" name="文本框 23"/>
          <p:cNvSpPr txBox="1"/>
          <p:nvPr/>
        </p:nvSpPr>
        <p:spPr>
          <a:xfrm>
            <a:off x="8555990" y="3277870"/>
            <a:ext cx="2644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04 </a:t>
            </a:r>
            <a:r>
              <a:rPr lang="zh-CN" altLang="en-US" sz="2400" b="1"/>
              <a:t>经济性</a:t>
            </a:r>
            <a:endParaRPr lang="zh-CN" altLang="en-US" sz="2400" b="1"/>
          </a:p>
        </p:txBody>
      </p:sp>
      <p:sp>
        <p:nvSpPr>
          <p:cNvPr id="25" name="文本框 24"/>
          <p:cNvSpPr txBox="1"/>
          <p:nvPr/>
        </p:nvSpPr>
        <p:spPr>
          <a:xfrm>
            <a:off x="4141470" y="5178425"/>
            <a:ext cx="2644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05 </a:t>
            </a:r>
            <a:r>
              <a:rPr lang="zh-CN" altLang="en-US" sz="2400" b="1"/>
              <a:t>创新性</a:t>
            </a:r>
            <a:endParaRPr lang="zh-CN" altLang="en-US" sz="2400" b="1"/>
          </a:p>
        </p:txBody>
      </p:sp>
      <p:sp>
        <p:nvSpPr>
          <p:cNvPr id="26" name="文本框 25"/>
          <p:cNvSpPr txBox="1"/>
          <p:nvPr/>
        </p:nvSpPr>
        <p:spPr>
          <a:xfrm>
            <a:off x="8573135" y="5175885"/>
            <a:ext cx="26441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/>
              <a:t>06 </a:t>
            </a:r>
            <a:r>
              <a:rPr lang="zh-CN" altLang="en-US" sz="2400" b="1"/>
              <a:t>公平性</a:t>
            </a:r>
            <a:endParaRPr lang="zh-CN" altLang="en-US" sz="2400" b="1"/>
          </a:p>
        </p:txBody>
      </p:sp>
      <p:pic>
        <p:nvPicPr>
          <p:cNvPr id="27" name="图片 26" descr="&amp;pky04113316557_sjzg_VCG211248396198&amp;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40792" t="25583" r="9422"/>
          <a:stretch>
            <a:fillRect/>
          </a:stretch>
        </p:blipFill>
        <p:spPr>
          <a:xfrm>
            <a:off x="558165" y="3756660"/>
            <a:ext cx="2811780" cy="222758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8890"/>
            <a:ext cx="12192000" cy="748030"/>
          </a:xfrm>
          <a:prstGeom prst="rect">
            <a:avLst/>
          </a:prstGeom>
          <a:solidFill>
            <a:srgbClr val="CE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151880"/>
            <a:ext cx="12192000" cy="706120"/>
          </a:xfrm>
          <a:prstGeom prst="rect">
            <a:avLst/>
          </a:prstGeom>
          <a:solidFill>
            <a:srgbClr val="CE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739140"/>
            <a:ext cx="12192000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633720"/>
            <a:ext cx="12192000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01650" y="-8890"/>
            <a:ext cx="1263650" cy="2059940"/>
            <a:chOff x="7913" y="4191"/>
            <a:chExt cx="1990" cy="32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rcRect l="53524"/>
            <a:stretch>
              <a:fillRect/>
            </a:stretch>
          </p:blipFill>
          <p:spPr>
            <a:xfrm rot="5400000">
              <a:off x="7286" y="4818"/>
              <a:ext cx="3244" cy="199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913" y="5842"/>
              <a:ext cx="199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5400" b="1">
                  <a:solidFill>
                    <a:schemeClr val="bg1"/>
                  </a:solidFill>
                </a:rPr>
                <a:t>01</a:t>
              </a:r>
              <a:endParaRPr lang="en-US" sz="5400" b="1">
                <a:solidFill>
                  <a:schemeClr val="bg1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89255" y="2708910"/>
            <a:ext cx="396240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/>
              <a:t>药品基本信息</a:t>
            </a:r>
            <a:endParaRPr lang="zh-CN" altLang="en-US" sz="2800" b="1"/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>
                    <a:lumMod val="85000"/>
                  </a:schemeClr>
                </a:solidFill>
              </a:rPr>
              <a:t>Basic Information</a:t>
            </a:r>
            <a:endParaRPr lang="en-US" altLang="zh-CN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21910" y="1686560"/>
            <a:ext cx="69938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</a:rPr>
              <a:t>通用名：</a:t>
            </a:r>
            <a:r>
              <a:rPr lang="zh-CN" altLang="en-US">
                <a:solidFill>
                  <a:schemeClr val="tx1"/>
                </a:solidFill>
              </a:rPr>
              <a:t>盐酸赛庚啶口服溶液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</a:rPr>
              <a:t>注册规格：</a:t>
            </a:r>
            <a:r>
              <a:rPr lang="zh-CN" altLang="en-US">
                <a:solidFill>
                  <a:schemeClr val="tx1"/>
                </a:solidFill>
              </a:rPr>
              <a:t>100ml:</a:t>
            </a:r>
            <a:r>
              <a:rPr lang="en-US" altLang="zh-CN">
                <a:solidFill>
                  <a:schemeClr val="tx1"/>
                </a:solidFill>
              </a:rPr>
              <a:t>40m</a:t>
            </a:r>
            <a:r>
              <a:rPr lang="zh-CN" altLang="en-US">
                <a:solidFill>
                  <a:schemeClr val="tx1"/>
                </a:solidFill>
              </a:rPr>
              <a:t>g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</a:rPr>
              <a:t>中国大陆首次上市时间：</a:t>
            </a:r>
            <a:r>
              <a:rPr lang="en-US" altLang="zh-CN">
                <a:solidFill>
                  <a:schemeClr val="tx1"/>
                </a:solidFill>
              </a:rPr>
              <a:t>2022.3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</a:rPr>
              <a:t>目前大陆地区同通用名药品的上市情况：</a:t>
            </a:r>
            <a:r>
              <a:rPr lang="en-US" altLang="zh-CN">
                <a:solidFill>
                  <a:schemeClr val="tx1"/>
                </a:solidFill>
              </a:rPr>
              <a:t>1</a:t>
            </a:r>
            <a:r>
              <a:rPr lang="zh-CN" altLang="en-US">
                <a:solidFill>
                  <a:schemeClr val="tx1"/>
                </a:solidFill>
              </a:rPr>
              <a:t>家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</a:rPr>
              <a:t>全球首个上市地区</a:t>
            </a:r>
            <a:r>
              <a:rPr lang="en-US" altLang="zh-CN" b="1">
                <a:solidFill>
                  <a:schemeClr val="tx1"/>
                </a:solidFill>
              </a:rPr>
              <a:t>/</a:t>
            </a:r>
            <a:r>
              <a:rPr lang="zh-CN" altLang="en-US" b="1">
                <a:solidFill>
                  <a:schemeClr val="tx1"/>
                </a:solidFill>
              </a:rPr>
              <a:t>国家及上市时间：</a:t>
            </a:r>
            <a:r>
              <a:rPr lang="zh-CN" altLang="en-US">
                <a:solidFill>
                  <a:schemeClr val="tx1"/>
                </a:solidFill>
              </a:rPr>
              <a:t>美国；</a:t>
            </a:r>
            <a:r>
              <a:rPr lang="en-US" altLang="zh-CN">
                <a:solidFill>
                  <a:schemeClr val="tx1"/>
                </a:solidFill>
              </a:rPr>
              <a:t>1962.7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</a:rPr>
              <a:t>是否为</a:t>
            </a:r>
            <a:r>
              <a:rPr lang="en-US" altLang="zh-CN" b="1">
                <a:solidFill>
                  <a:schemeClr val="tx1"/>
                </a:solidFill>
              </a:rPr>
              <a:t>OTC</a:t>
            </a:r>
            <a:r>
              <a:rPr lang="zh-CN" altLang="en-US" b="1">
                <a:solidFill>
                  <a:schemeClr val="tx1"/>
                </a:solidFill>
              </a:rPr>
              <a:t>药品：</a:t>
            </a:r>
            <a:r>
              <a:rPr lang="zh-CN" altLang="en-US">
                <a:solidFill>
                  <a:schemeClr val="tx1"/>
                </a:solidFill>
              </a:rPr>
              <a:t>否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/>
                </a:solidFill>
              </a:rPr>
              <a:t>参照药品建议：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</a:rPr>
              <a:t>目录内产品，仅有氯雷他定糖浆为成人口服液体制剂，作为同类型口服液体制剂，选此产品作为参照药品。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rot="16200000">
            <a:off x="8503285" y="3161030"/>
            <a:ext cx="6858635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58620" y="1839595"/>
            <a:ext cx="958278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用于过敏性疾病，如荨麻疹、丘疹性</a:t>
            </a:r>
            <a:r>
              <a:rPr lang="zh-CN" altLang="en-US">
                <a:sym typeface="+mn-ea"/>
              </a:rPr>
              <a:t>荨</a:t>
            </a:r>
            <a:r>
              <a:rPr lang="zh-CN" altLang="en-US">
                <a:solidFill>
                  <a:schemeClr val="tx1"/>
                </a:solidFill>
              </a:rPr>
              <a:t>麻疹、湿疹、皮肤瘙痒。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16200000">
            <a:off x="-3170555" y="3169920"/>
            <a:ext cx="6858635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l="41676"/>
          <a:stretch>
            <a:fillRect/>
          </a:stretch>
        </p:blipFill>
        <p:spPr>
          <a:xfrm>
            <a:off x="0" y="409575"/>
            <a:ext cx="2000885" cy="7931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38455" y="422275"/>
            <a:ext cx="21628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400" b="1">
                <a:solidFill>
                  <a:schemeClr val="bg1"/>
                </a:solidFill>
              </a:rPr>
              <a:t>01</a:t>
            </a:r>
            <a:endParaRPr lang="en-US" sz="4400" b="1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58620" y="5725795"/>
            <a:ext cx="95827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通常，成人口服一次4mg（10ml）（以盐酸赛庚啶计），每日1～3次。此外，根据年龄、症状适当增减。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58620" y="3159760"/>
            <a:ext cx="95834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慢性荨麻疹中国成人患病率达到2.6%，即约3600万中国成人罹患慢性荨麻疹，北方地区患病率更高。并且我国有高达40.9%的2岁以内的婴幼儿家长报告儿童正在或既往发生过过敏症状，罹患过敏性疾病不仅影响患儿体格、智力、各器官功能、免疫功能、情绪及认知的发育和发展，还会对儿童父母的精神及心理产生消极影响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58620" y="1474470"/>
            <a:ext cx="208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适应症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57985" y="2741295"/>
            <a:ext cx="208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疾病基本情况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7985" y="5353685"/>
            <a:ext cx="208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用法用量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8890"/>
            <a:ext cx="12192000" cy="748030"/>
          </a:xfrm>
          <a:prstGeom prst="rect">
            <a:avLst/>
          </a:prstGeom>
          <a:solidFill>
            <a:srgbClr val="CE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151880"/>
            <a:ext cx="12192000" cy="706120"/>
          </a:xfrm>
          <a:prstGeom prst="rect">
            <a:avLst/>
          </a:prstGeom>
          <a:solidFill>
            <a:srgbClr val="CE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739140"/>
            <a:ext cx="12192000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633720"/>
            <a:ext cx="12192000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01650" y="-8890"/>
            <a:ext cx="1263650" cy="2059940"/>
            <a:chOff x="7913" y="4191"/>
            <a:chExt cx="1990" cy="32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rcRect l="53524"/>
            <a:stretch>
              <a:fillRect/>
            </a:stretch>
          </p:blipFill>
          <p:spPr>
            <a:xfrm rot="5400000">
              <a:off x="7286" y="4818"/>
              <a:ext cx="3244" cy="199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913" y="5842"/>
              <a:ext cx="199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5400" b="1">
                  <a:solidFill>
                    <a:schemeClr val="bg1"/>
                  </a:solidFill>
                </a:rPr>
                <a:t>02</a:t>
              </a:r>
              <a:endParaRPr lang="en-US" sz="5400" b="1">
                <a:solidFill>
                  <a:schemeClr val="bg1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89255" y="2708910"/>
            <a:ext cx="396240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/>
              <a:t>安全性</a:t>
            </a:r>
            <a:endParaRPr lang="zh-CN" altLang="en-US" sz="2800" b="1"/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>
                    <a:lumMod val="85000"/>
                  </a:schemeClr>
                </a:solidFill>
              </a:rPr>
              <a:t>Security</a:t>
            </a:r>
            <a:endParaRPr lang="en-US" altLang="zh-CN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78760" y="1668145"/>
            <a:ext cx="917575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（1）严重的副作用 可能发生以下副作用， 1）错乱，幻觉 2）痉挛 3）粒细胞缺乏症 本品可能会发生严重的血液疾病，因此需仔细观察。 （2）其他副作用，如皮疹，嗜睡，注意力下降，烦躁，亢奋，运动失调，意识水平下降，白细胞减少症，血小板减少症，紫癜，食欲亢进，粘膜干燥，浮肿，肝功能异常（AST（GOT）上升，ALT（GPT）上升，AL-P上升，LDH上升等），鼻出血等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78760" y="4247515"/>
            <a:ext cx="9175115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赛庚啶为临床常用抗组胺药物，在合理用药的前提下，无安全风险。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77160" y="1335405"/>
            <a:ext cx="208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不良反应情况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77160" y="3901440"/>
            <a:ext cx="3855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安全性方面优势和不足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8890"/>
            <a:ext cx="12192000" cy="748030"/>
          </a:xfrm>
          <a:prstGeom prst="rect">
            <a:avLst/>
          </a:prstGeom>
          <a:solidFill>
            <a:srgbClr val="CE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151880"/>
            <a:ext cx="12192000" cy="706120"/>
          </a:xfrm>
          <a:prstGeom prst="rect">
            <a:avLst/>
          </a:prstGeom>
          <a:solidFill>
            <a:srgbClr val="CE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739140"/>
            <a:ext cx="12192000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633720"/>
            <a:ext cx="12192000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01650" y="-8890"/>
            <a:ext cx="1263650" cy="2059940"/>
            <a:chOff x="7913" y="4191"/>
            <a:chExt cx="1990" cy="32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rcRect l="53524"/>
            <a:stretch>
              <a:fillRect/>
            </a:stretch>
          </p:blipFill>
          <p:spPr>
            <a:xfrm rot="5400000">
              <a:off x="7286" y="4818"/>
              <a:ext cx="3244" cy="199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913" y="5842"/>
              <a:ext cx="199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5400" b="1">
                  <a:solidFill>
                    <a:schemeClr val="bg1"/>
                  </a:solidFill>
                </a:rPr>
                <a:t>03</a:t>
              </a:r>
              <a:endParaRPr lang="en-US" sz="5400" b="1">
                <a:solidFill>
                  <a:schemeClr val="bg1"/>
                </a:solidFill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2795905" y="1954530"/>
            <a:ext cx="9017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盐酸赛庚啶口服溶液与氯雷他定糖浆同为抗组胺药物，但是盐酸赛庚啶口服溶液作为无糖口服液体制剂，不会对糖尿病患者造成其他基础疾病的影响。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09775" y="3486150"/>
            <a:ext cx="9958705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1.中国中西医结合学会</a:t>
            </a:r>
            <a:r>
              <a:rPr lang="zh-CN" altLang="en-US">
                <a:solidFill>
                  <a:schemeClr val="tx1"/>
                </a:solidFill>
              </a:rPr>
              <a:t>《抗组胺药治疗皮炎湿疹类皮肤病临床应用专家共识》（2021年）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</a:rPr>
              <a:t>2.</a:t>
            </a:r>
            <a:r>
              <a:rPr lang="en-US" altLang="zh-CN">
                <a:sym typeface="+mn-ea"/>
              </a:rPr>
              <a:t>中华医学会儿科学分会</a:t>
            </a:r>
            <a:r>
              <a:rPr>
                <a:sym typeface="+mn-ea"/>
              </a:rPr>
              <a:t>《抗组胺H1受体药在儿童常见过敏性疾病中应用的专家共识》（2018年）</a:t>
            </a:r>
            <a:endParaRPr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>
                <a:sym typeface="+mn-ea"/>
              </a:rPr>
              <a:t>3.中华医学会皮肤性病学分会《中国荨麻疹诊疗指南》(2018年) </a:t>
            </a:r>
            <a:endParaRPr lang="en-US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>
                <a:sym typeface="+mn-ea"/>
              </a:rPr>
              <a:t>4.</a:t>
            </a:r>
            <a:r>
              <a:rPr lang="en-US" altLang="zh-CN">
                <a:sym typeface="+mn-ea"/>
              </a:rPr>
              <a:t>中国中西医结合学会《抗组胺药在皮肤科应用专家共识》（2017年）</a:t>
            </a:r>
            <a:endParaRPr lang="en-US" altLang="zh-CN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ym typeface="+mn-ea"/>
              </a:rPr>
              <a:t>5.</a:t>
            </a:r>
            <a:r>
              <a:rPr lang="en-US" altLang="zh-CN">
                <a:sym typeface="+mn-ea"/>
              </a:rPr>
              <a:t>中国中西医结合学会</a:t>
            </a:r>
            <a:r>
              <a:rPr lang="en-US" altLang="zh-CN">
                <a:sym typeface="+mn-ea"/>
              </a:rPr>
              <a:t>《急性上呼吸道感染基层合理用药指南》（2020年）</a:t>
            </a:r>
            <a:endParaRPr lang="en-US" altLang="zh-CN"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9255" y="2708910"/>
            <a:ext cx="396240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/>
              <a:t>有效性</a:t>
            </a:r>
            <a:endParaRPr lang="zh-CN" altLang="en-US" sz="2800" b="1"/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>
                    <a:lumMod val="85000"/>
                  </a:schemeClr>
                </a:solidFill>
              </a:rPr>
              <a:t>Validity</a:t>
            </a:r>
            <a:endParaRPr lang="en-US" altLang="zh-CN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413000" y="1494155"/>
            <a:ext cx="41268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与对照药品疗效优势与不足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413000" y="3124200"/>
            <a:ext cx="3317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临床指南</a:t>
            </a:r>
            <a:r>
              <a:rPr lang="en-US" altLang="zh-CN" sz="2400" b="1">
                <a:solidFill>
                  <a:srgbClr val="2169D3"/>
                </a:solidFill>
              </a:rPr>
              <a:t>/</a:t>
            </a:r>
            <a:r>
              <a:rPr lang="zh-CN" altLang="en-US" sz="2400" b="1">
                <a:solidFill>
                  <a:srgbClr val="2169D3"/>
                </a:solidFill>
              </a:rPr>
              <a:t>规范推荐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8890"/>
            <a:ext cx="12192000" cy="748030"/>
          </a:xfrm>
          <a:prstGeom prst="rect">
            <a:avLst/>
          </a:prstGeom>
          <a:solidFill>
            <a:srgbClr val="CE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151880"/>
            <a:ext cx="12192000" cy="706120"/>
          </a:xfrm>
          <a:prstGeom prst="rect">
            <a:avLst/>
          </a:prstGeom>
          <a:solidFill>
            <a:srgbClr val="CE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739140"/>
            <a:ext cx="12192000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633720"/>
            <a:ext cx="12192000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01650" y="-8890"/>
            <a:ext cx="1263650" cy="2059940"/>
            <a:chOff x="7913" y="4191"/>
            <a:chExt cx="1990" cy="32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rcRect l="53524"/>
            <a:stretch>
              <a:fillRect/>
            </a:stretch>
          </p:blipFill>
          <p:spPr>
            <a:xfrm rot="5400000">
              <a:off x="7286" y="4818"/>
              <a:ext cx="3244" cy="199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913" y="5842"/>
              <a:ext cx="199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5400" b="1">
                  <a:solidFill>
                    <a:schemeClr val="bg1"/>
                  </a:solidFill>
                </a:rPr>
                <a:t>05</a:t>
              </a:r>
              <a:endParaRPr lang="en-US" sz="5400" b="1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389255" y="2708910"/>
            <a:ext cx="396240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/>
              <a:t>创新性</a:t>
            </a:r>
            <a:endParaRPr lang="zh-CN" altLang="en-US" sz="2800" b="1"/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>
                    <a:lumMod val="85000"/>
                  </a:schemeClr>
                </a:solidFill>
              </a:rPr>
              <a:t>Innovativeness</a:t>
            </a:r>
            <a:endParaRPr lang="en-US" altLang="zh-CN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43250" y="1579880"/>
            <a:ext cx="8354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盐酸赛庚啶为抗组胺药，能对抗体内组胺对血管、支气管平滑肌的作用，从而消除过敏症状。其H1受体拮抗作用较氯苯那敏、异丙嗪强，并具有轻中度的抗5一羟色胺作用以及抗胆碱作用。并且为第一代抗组胺药物中唯一的单成分口服液体制剂。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盐酸赛庚啶产品作为无糖口服液体制剂，可以减轻糖浆对糖尿病患者血糖的影响；其相较于口服常释剂型，解决儿童、老年患者及吞咽困难患者服用不方便的问题；对于因病情需要增减用药量患者，液体制剂可以精确控制病人服用药量；口服溶液剂作为常见剂型，临床上具有吸收快，起效迅速、适用人群广泛的特点，可以快速缓解症状，具有比其他口服固体制剂更明显的优势。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4335" y="1283970"/>
            <a:ext cx="208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创新点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34335" y="3309620"/>
            <a:ext cx="2082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优势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5" y="-8890"/>
            <a:ext cx="12192000" cy="748030"/>
          </a:xfrm>
          <a:prstGeom prst="rect">
            <a:avLst/>
          </a:prstGeom>
          <a:solidFill>
            <a:srgbClr val="CE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151880"/>
            <a:ext cx="12192000" cy="706120"/>
          </a:xfrm>
          <a:prstGeom prst="rect">
            <a:avLst/>
          </a:prstGeom>
          <a:solidFill>
            <a:srgbClr val="CEE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739140"/>
            <a:ext cx="12192000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5633720"/>
            <a:ext cx="12192000" cy="518160"/>
          </a:xfrm>
          <a:prstGeom prst="rect">
            <a:avLst/>
          </a:prstGeom>
          <a:solidFill>
            <a:srgbClr val="DC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01650" y="-8890"/>
            <a:ext cx="1263650" cy="2059940"/>
            <a:chOff x="7913" y="4191"/>
            <a:chExt cx="1990" cy="324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rcRect l="53524"/>
            <a:stretch>
              <a:fillRect/>
            </a:stretch>
          </p:blipFill>
          <p:spPr>
            <a:xfrm rot="5400000">
              <a:off x="7286" y="4818"/>
              <a:ext cx="3244" cy="199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7913" y="5842"/>
              <a:ext cx="1990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sz="5400" b="1">
                  <a:solidFill>
                    <a:schemeClr val="bg1"/>
                  </a:solidFill>
                </a:rPr>
                <a:t>06</a:t>
              </a:r>
              <a:endParaRPr lang="en-US" sz="5400" b="1">
                <a:solidFill>
                  <a:schemeClr val="bg1"/>
                </a:solidFill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467860" y="1686560"/>
            <a:ext cx="764794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>
                <a:solidFill>
                  <a:schemeClr val="tx1"/>
                </a:solidFill>
              </a:rPr>
              <a:t>过敏性鼻炎年发病患者总数</a:t>
            </a:r>
            <a:r>
              <a:rPr lang="en-US">
                <a:solidFill>
                  <a:schemeClr val="tx1"/>
                </a:solidFill>
              </a:rPr>
              <a:t>2.4</a:t>
            </a:r>
            <a:r>
              <a:rPr lang="zh-CN" altLang="en-US">
                <a:solidFill>
                  <a:schemeClr val="tx1"/>
                </a:solidFill>
              </a:rPr>
              <a:t>亿人，过敏性皮肤病</a:t>
            </a:r>
            <a:r>
              <a:rPr lang="zh-CN">
                <a:sym typeface="+mn-ea"/>
              </a:rPr>
              <a:t>发病患者总数</a:t>
            </a:r>
            <a:r>
              <a:rPr lang="en-US">
                <a:sym typeface="+mn-ea"/>
              </a:rPr>
              <a:t>1.5</a:t>
            </a:r>
            <a:r>
              <a:rPr lang="zh-CN" altLang="en-US">
                <a:sym typeface="+mn-ea"/>
              </a:rPr>
              <a:t>亿人</a:t>
            </a:r>
            <a:r>
              <a:rPr lang="en-US" altLang="zh-CN">
                <a:sym typeface="+mn-ea"/>
              </a:rPr>
              <a:t>.</a:t>
            </a: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zh-CN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>
                <a:solidFill>
                  <a:schemeClr val="tx1"/>
                </a:solidFill>
              </a:rPr>
              <a:t>现有目录内药品，成人用药仅有一款口服液体剂型，且为糖浆剂，其解决糖尿病患者的用药需求；相较于口服常释剂型，利于儿童及吞咽困难患者服用，并且可以精确控制用药量，保证实际疗效。 本产品是赛庚啶产品中唯一过评产品，在满足患者用药需求的前提下，同时保障用药质量及服用疗效。</a:t>
            </a:r>
            <a:endParaRPr lang="zh-CN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>
                <a:sym typeface="+mn-ea"/>
              </a:rPr>
              <a:t>患者及依从性好，无难度。</a:t>
            </a:r>
            <a:endParaRPr lang="zh-CN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9255" y="2708910"/>
            <a:ext cx="396240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/>
              <a:t>公平性</a:t>
            </a:r>
            <a:endParaRPr lang="zh-CN" altLang="en-US" sz="2800" b="1"/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bg1">
                    <a:lumMod val="85000"/>
                  </a:schemeClr>
                </a:solidFill>
              </a:rPr>
              <a:t>Fairness</a:t>
            </a:r>
            <a:endParaRPr lang="en-US" altLang="zh-CN" sz="24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69055" y="1363980"/>
            <a:ext cx="2611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年发病患者总数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69055" y="2174875"/>
            <a:ext cx="3126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弥补药品目录短板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69055" y="4658360"/>
            <a:ext cx="2611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2169D3"/>
                </a:solidFill>
              </a:rPr>
              <a:t>临床管理难度</a:t>
            </a:r>
            <a:endParaRPr lang="zh-CN" altLang="en-US" sz="2400" b="1">
              <a:solidFill>
                <a:srgbClr val="2169D3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PP_MARK_KEY" val="33dcfee7-054a-4e4f-afab-792766b40fb8"/>
  <p:tag name="COMMONDATA" val="eyJoZGlkIjoiM2E0NWE1MmIzMWYzMjAwNWUzYTgxMDg5MWZmOWMyYm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1543</Words>
  <Application>WPS 演示</Application>
  <PresentationFormat>宽屏</PresentationFormat>
  <Paragraphs>107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王大琦</cp:lastModifiedBy>
  <cp:revision>188</cp:revision>
  <dcterms:created xsi:type="dcterms:W3CDTF">2019-06-19T02:08:00Z</dcterms:created>
  <dcterms:modified xsi:type="dcterms:W3CDTF">2022-07-13T01:56:49Z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80B3E224F9104D2CA5172936ED7F1229</vt:lpwstr>
  </property>
</Properties>
</file>