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7" r:id="rId5"/>
    <p:sldId id="265" r:id="rId6"/>
    <p:sldId id="260" r:id="rId7"/>
    <p:sldId id="261" r:id="rId8"/>
    <p:sldId id="263" r:id="rId9"/>
    <p:sldId id="264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69D3"/>
    <a:srgbClr val="CEE5F5"/>
    <a:srgbClr val="DCECF7"/>
    <a:srgbClr val="FFFFFF"/>
    <a:srgbClr val="B4C1B7"/>
    <a:srgbClr val="DCDCDC"/>
    <a:srgbClr val="F0F0F0"/>
    <a:srgbClr val="E6E6E6"/>
    <a:srgbClr val="C8C8C8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7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3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4.xml"/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0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740785" y="741680"/>
            <a:ext cx="4710430" cy="53740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740785" y="4331335"/>
            <a:ext cx="47117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3200" b="1"/>
              <a:t>福多司坦口服溶液</a:t>
            </a:r>
            <a:endParaRPr lang="zh-CN" altLang="en-US" sz="2800" b="1"/>
          </a:p>
        </p:txBody>
      </p:sp>
      <p:sp>
        <p:nvSpPr>
          <p:cNvPr id="10" name="圆角矩形 9"/>
          <p:cNvSpPr/>
          <p:nvPr/>
        </p:nvSpPr>
        <p:spPr>
          <a:xfrm>
            <a:off x="3887470" y="5356860"/>
            <a:ext cx="4418965" cy="488950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741420" y="5222875"/>
            <a:ext cx="47110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2400" b="1">
                <a:solidFill>
                  <a:schemeClr val="bg1"/>
                </a:solidFill>
              </a:rPr>
              <a:t>北京诚济制药股份有限公司</a:t>
            </a:r>
            <a:endParaRPr lang="zh-CN" altLang="en-US" sz="2400" b="1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4915" y="1024255"/>
            <a:ext cx="2124075" cy="330708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609600"/>
            <a:ext cx="2585085" cy="1263650"/>
            <a:chOff x="6873" y="4405"/>
            <a:chExt cx="4071" cy="199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rcRect l="41676"/>
            <a:stretch>
              <a:fillRect/>
            </a:stretch>
          </p:blipFill>
          <p:spPr>
            <a:xfrm>
              <a:off x="6873" y="4405"/>
              <a:ext cx="4071" cy="1990"/>
            </a:xfrm>
            <a:prstGeom prst="rect">
              <a:avLst/>
            </a:prstGeom>
          </p:spPr>
        </p:pic>
        <p:sp>
          <p:nvSpPr>
            <p:cNvPr id="2" name="文本框 1"/>
            <p:cNvSpPr txBox="1"/>
            <p:nvPr/>
          </p:nvSpPr>
          <p:spPr>
            <a:xfrm>
              <a:off x="7366" y="4722"/>
              <a:ext cx="3406" cy="1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200" b="1">
                  <a:solidFill>
                    <a:schemeClr val="bg1"/>
                  </a:solidFill>
                </a:rPr>
                <a:t>目录</a:t>
              </a:r>
              <a:endParaRPr lang="zh-CN" altLang="en-US" sz="3200" b="1">
                <a:solidFill>
                  <a:schemeClr val="bg1"/>
                </a:solidFill>
              </a:endParaRPr>
            </a:p>
            <a:p>
              <a:pPr algn="ctr"/>
              <a:r>
                <a:rPr lang="en-US" altLang="zh-CN" b="1">
                  <a:solidFill>
                    <a:schemeClr val="bg1"/>
                  </a:solidFill>
                </a:rPr>
                <a:t>CONTENTS</a:t>
              </a:r>
              <a:endParaRPr lang="en-US" altLang="zh-CN" b="1">
                <a:solidFill>
                  <a:schemeClr val="bg1"/>
                </a:solidFill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3943985" y="1033145"/>
            <a:ext cx="3055620" cy="1152525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8358505" y="1033145"/>
            <a:ext cx="3055620" cy="1152525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943985" y="2932430"/>
            <a:ext cx="3055620" cy="1152525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8358505" y="2932430"/>
            <a:ext cx="3055620" cy="1152525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943985" y="4831715"/>
            <a:ext cx="3055620" cy="1152525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8358505" y="4831715"/>
            <a:ext cx="3055620" cy="1152525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141470" y="1157605"/>
            <a:ext cx="2661285" cy="904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8555990" y="1157605"/>
            <a:ext cx="2661285" cy="904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4141470" y="3056890"/>
            <a:ext cx="2661285" cy="904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8555990" y="3056255"/>
            <a:ext cx="2661285" cy="904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4141470" y="4955540"/>
            <a:ext cx="2661285" cy="904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8555990" y="4955540"/>
            <a:ext cx="2661285" cy="904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4149725" y="1379855"/>
            <a:ext cx="26441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/>
              <a:t>01 </a:t>
            </a:r>
            <a:r>
              <a:rPr lang="zh-CN" altLang="en-US" sz="2400" b="1"/>
              <a:t>药品基本信息</a:t>
            </a:r>
            <a:endParaRPr lang="zh-CN" altLang="en-US" sz="2400" b="1"/>
          </a:p>
        </p:txBody>
      </p:sp>
      <p:sp>
        <p:nvSpPr>
          <p:cNvPr id="22" name="文本框 21"/>
          <p:cNvSpPr txBox="1"/>
          <p:nvPr/>
        </p:nvSpPr>
        <p:spPr>
          <a:xfrm>
            <a:off x="8555990" y="1379855"/>
            <a:ext cx="26441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/>
              <a:t>02 </a:t>
            </a:r>
            <a:r>
              <a:rPr lang="zh-CN" altLang="en-US" sz="2400" b="1"/>
              <a:t>安全性</a:t>
            </a:r>
            <a:endParaRPr lang="zh-CN" altLang="en-US" sz="2400" b="1"/>
          </a:p>
        </p:txBody>
      </p:sp>
      <p:sp>
        <p:nvSpPr>
          <p:cNvPr id="23" name="文本框 22"/>
          <p:cNvSpPr txBox="1"/>
          <p:nvPr/>
        </p:nvSpPr>
        <p:spPr>
          <a:xfrm>
            <a:off x="4141470" y="3279140"/>
            <a:ext cx="26441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/>
              <a:t>03 </a:t>
            </a:r>
            <a:r>
              <a:rPr lang="zh-CN" altLang="en-US" sz="2400" b="1"/>
              <a:t>有效性</a:t>
            </a:r>
            <a:endParaRPr lang="zh-CN" altLang="en-US" sz="2400" b="1"/>
          </a:p>
        </p:txBody>
      </p:sp>
      <p:sp>
        <p:nvSpPr>
          <p:cNvPr id="24" name="文本框 23"/>
          <p:cNvSpPr txBox="1"/>
          <p:nvPr/>
        </p:nvSpPr>
        <p:spPr>
          <a:xfrm>
            <a:off x="8555990" y="3277870"/>
            <a:ext cx="26441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/>
              <a:t>04 </a:t>
            </a:r>
            <a:r>
              <a:rPr lang="zh-CN" altLang="en-US" sz="2400" b="1"/>
              <a:t>经济性</a:t>
            </a:r>
            <a:endParaRPr lang="zh-CN" altLang="en-US" sz="2400" b="1"/>
          </a:p>
        </p:txBody>
      </p:sp>
      <p:sp>
        <p:nvSpPr>
          <p:cNvPr id="25" name="文本框 24"/>
          <p:cNvSpPr txBox="1"/>
          <p:nvPr/>
        </p:nvSpPr>
        <p:spPr>
          <a:xfrm>
            <a:off x="4141470" y="5178425"/>
            <a:ext cx="26441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/>
              <a:t>05 </a:t>
            </a:r>
            <a:r>
              <a:rPr lang="zh-CN" altLang="en-US" sz="2400" b="1"/>
              <a:t>创新性</a:t>
            </a:r>
            <a:endParaRPr lang="zh-CN" altLang="en-US" sz="2400" b="1"/>
          </a:p>
        </p:txBody>
      </p:sp>
      <p:sp>
        <p:nvSpPr>
          <p:cNvPr id="26" name="文本框 25"/>
          <p:cNvSpPr txBox="1"/>
          <p:nvPr/>
        </p:nvSpPr>
        <p:spPr>
          <a:xfrm>
            <a:off x="8573135" y="5175885"/>
            <a:ext cx="26441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/>
              <a:t>06 </a:t>
            </a:r>
            <a:r>
              <a:rPr lang="zh-CN" altLang="en-US" sz="2400" b="1"/>
              <a:t>公平性</a:t>
            </a:r>
            <a:endParaRPr lang="zh-CN" altLang="en-US" sz="2400" b="1"/>
          </a:p>
        </p:txBody>
      </p:sp>
      <p:pic>
        <p:nvPicPr>
          <p:cNvPr id="27" name="图片 26" descr="&amp;pky04113316557_sjzg_VCG211248396198&amp;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40792" t="25583" r="9422"/>
          <a:stretch>
            <a:fillRect/>
          </a:stretch>
        </p:blipFill>
        <p:spPr>
          <a:xfrm>
            <a:off x="558165" y="3756660"/>
            <a:ext cx="2811780" cy="222758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5" y="-8890"/>
            <a:ext cx="12192000" cy="748030"/>
          </a:xfrm>
          <a:prstGeom prst="rect">
            <a:avLst/>
          </a:prstGeom>
          <a:solidFill>
            <a:srgbClr val="CE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6151880"/>
            <a:ext cx="12192000" cy="706120"/>
          </a:xfrm>
          <a:prstGeom prst="rect">
            <a:avLst/>
          </a:prstGeom>
          <a:solidFill>
            <a:srgbClr val="CE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739140"/>
            <a:ext cx="12192000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5633720"/>
            <a:ext cx="12192000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501650" y="-8890"/>
            <a:ext cx="1263650" cy="2059940"/>
            <a:chOff x="7913" y="4191"/>
            <a:chExt cx="1990" cy="3244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rcRect l="53524"/>
            <a:stretch>
              <a:fillRect/>
            </a:stretch>
          </p:blipFill>
          <p:spPr>
            <a:xfrm rot="5400000">
              <a:off x="7286" y="4818"/>
              <a:ext cx="3244" cy="1990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7913" y="5842"/>
              <a:ext cx="1990" cy="1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5400" b="1">
                  <a:solidFill>
                    <a:schemeClr val="bg1"/>
                  </a:solidFill>
                </a:rPr>
                <a:t>01</a:t>
              </a:r>
              <a:endParaRPr lang="en-US" sz="5400" b="1">
                <a:solidFill>
                  <a:schemeClr val="bg1"/>
                </a:solidFill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389255" y="2708910"/>
            <a:ext cx="3962400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/>
              <a:t>药品基本信息</a:t>
            </a:r>
            <a:endParaRPr lang="zh-CN" altLang="en-US" sz="2800" b="1"/>
          </a:p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chemeClr val="bg1">
                    <a:lumMod val="85000"/>
                  </a:schemeClr>
                </a:solidFill>
              </a:rPr>
              <a:t>Basic Information</a:t>
            </a:r>
            <a:endParaRPr lang="en-US" altLang="zh-CN" sz="24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21910" y="1686560"/>
            <a:ext cx="6993890" cy="3830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</a:rPr>
              <a:t>通用名：</a:t>
            </a:r>
            <a:r>
              <a:rPr lang="zh-CN" altLang="en-US">
                <a:solidFill>
                  <a:schemeClr val="tx1"/>
                </a:solidFill>
              </a:rPr>
              <a:t>福多司坦口服溶液</a:t>
            </a:r>
            <a:endParaRPr lang="zh-CN" altLang="en-US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</a:rPr>
              <a:t>注册规格：</a:t>
            </a:r>
            <a:r>
              <a:rPr lang="zh-CN" altLang="en-US">
                <a:solidFill>
                  <a:schemeClr val="tx1"/>
                </a:solidFill>
              </a:rPr>
              <a:t>100ml:8g</a:t>
            </a:r>
            <a:endParaRPr lang="zh-CN" altLang="en-US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</a:rPr>
              <a:t>中国大陆首次上市时间：</a:t>
            </a:r>
            <a:r>
              <a:rPr lang="en-US" altLang="zh-CN">
                <a:solidFill>
                  <a:schemeClr val="tx1"/>
                </a:solidFill>
              </a:rPr>
              <a:t>2021.07</a:t>
            </a:r>
            <a:endParaRPr lang="zh-CN" altLang="en-US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</a:rPr>
              <a:t>目前大陆地区同通用名药品的上市情况：</a:t>
            </a:r>
            <a:r>
              <a:rPr lang="en-US" altLang="zh-CN">
                <a:solidFill>
                  <a:schemeClr val="tx1"/>
                </a:solidFill>
              </a:rPr>
              <a:t>1</a:t>
            </a:r>
            <a:r>
              <a:rPr lang="zh-CN" altLang="en-US">
                <a:solidFill>
                  <a:schemeClr val="tx1"/>
                </a:solidFill>
              </a:rPr>
              <a:t>家</a:t>
            </a:r>
            <a:endParaRPr lang="zh-CN" altLang="en-US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</a:rPr>
              <a:t>全球首个上市地区</a:t>
            </a:r>
            <a:r>
              <a:rPr lang="en-US" altLang="zh-CN" b="1">
                <a:solidFill>
                  <a:schemeClr val="tx1"/>
                </a:solidFill>
              </a:rPr>
              <a:t>/</a:t>
            </a:r>
            <a:r>
              <a:rPr lang="zh-CN" altLang="en-US" b="1">
                <a:solidFill>
                  <a:schemeClr val="tx1"/>
                </a:solidFill>
              </a:rPr>
              <a:t>国家及上市时间：</a:t>
            </a:r>
            <a:r>
              <a:rPr lang="zh-CN" altLang="en-US">
                <a:solidFill>
                  <a:schemeClr val="tx1"/>
                </a:solidFill>
              </a:rPr>
              <a:t>日本；</a:t>
            </a:r>
            <a:r>
              <a:rPr lang="en-US" altLang="zh-CN">
                <a:solidFill>
                  <a:schemeClr val="tx1"/>
                </a:solidFill>
              </a:rPr>
              <a:t>2004.06</a:t>
            </a:r>
            <a:endParaRPr lang="zh-CN" altLang="en-US" b="1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</a:rPr>
              <a:t>是否为</a:t>
            </a:r>
            <a:r>
              <a:rPr lang="en-US" altLang="zh-CN" b="1">
                <a:solidFill>
                  <a:schemeClr val="tx1"/>
                </a:solidFill>
              </a:rPr>
              <a:t>OTC</a:t>
            </a:r>
            <a:r>
              <a:rPr lang="zh-CN" altLang="en-US" b="1">
                <a:solidFill>
                  <a:schemeClr val="tx1"/>
                </a:solidFill>
              </a:rPr>
              <a:t>药品：</a:t>
            </a:r>
            <a:r>
              <a:rPr lang="zh-CN" altLang="en-US">
                <a:solidFill>
                  <a:schemeClr val="tx1"/>
                </a:solidFill>
              </a:rPr>
              <a:t>否</a:t>
            </a:r>
            <a:endParaRPr lang="zh-CN" altLang="en-US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</a:rPr>
              <a:t>参照药品建议：</a:t>
            </a:r>
            <a:endParaRPr lang="zh-CN" altLang="en-US" b="1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福多司坦片为同通用名不同剂型产品，与福多司坦口服溶液同为获得一致性评价产品，适应症相同且皆为口服制剂。</a:t>
            </a:r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16200000">
            <a:off x="8503285" y="3161030"/>
            <a:ext cx="6858635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658620" y="1839595"/>
            <a:ext cx="95827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用于支气管哮喘、慢性喘息性支气管炎、支气管扩张、肺结核、尘肺病、慢性阻塞性肺气肿、非典型分支杆菌病、肺炎、弥漫性泛细支气管炎等呼吸道疾病的祛痰治疗。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 rot="16200000">
            <a:off x="-3170555" y="3169920"/>
            <a:ext cx="6858635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rcRect l="41676"/>
          <a:stretch>
            <a:fillRect/>
          </a:stretch>
        </p:blipFill>
        <p:spPr>
          <a:xfrm>
            <a:off x="0" y="409575"/>
            <a:ext cx="2000885" cy="79311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338455" y="422275"/>
            <a:ext cx="216281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4400" b="1">
                <a:solidFill>
                  <a:schemeClr val="bg1"/>
                </a:solidFill>
              </a:rPr>
              <a:t>01</a:t>
            </a:r>
            <a:endParaRPr lang="en-US" sz="4400" b="1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658620" y="5725795"/>
            <a:ext cx="95827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口服。通常</a:t>
            </a:r>
            <a:r>
              <a:rPr lang="zh-CN" altLang="en-US">
                <a:solidFill>
                  <a:srgbClr val="2169D3"/>
                </a:solidFill>
              </a:rPr>
              <a:t>成人每次5ml（相当于福多司坦0.4g），一日3次，餐后服用</a:t>
            </a:r>
            <a:r>
              <a:rPr lang="zh-CN" altLang="en-US">
                <a:solidFill>
                  <a:schemeClr val="tx1"/>
                </a:solidFill>
              </a:rPr>
              <a:t>，根据年龄、症状适当调整剂量或遵医嘱。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657985" y="3366770"/>
            <a:ext cx="958342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我国有近7000万人患有慢性呼吸系统疾病，患病率约为5%。慢性呼吸道疾病所导致的气道黏液高分泌严重影响疾病的发生、发展和转归。《慢性气道炎症性疾病气道黏液高分泌管理中国专家共识》指出：近50%的慢阻肺患者存在气道黏液高分泌症状；约20%-40%的哮喘患者存在气道黏液高分泌症状；约75%～100%的支气管扩张症患者伴有咳痰症状。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29715" y="1437640"/>
            <a:ext cx="2082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适应症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58620" y="2976880"/>
            <a:ext cx="2082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疾病基本情况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57985" y="5353685"/>
            <a:ext cx="2082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用法用量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5" y="-8890"/>
            <a:ext cx="12192000" cy="748030"/>
          </a:xfrm>
          <a:prstGeom prst="rect">
            <a:avLst/>
          </a:prstGeom>
          <a:solidFill>
            <a:srgbClr val="CE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6151880"/>
            <a:ext cx="12192000" cy="706120"/>
          </a:xfrm>
          <a:prstGeom prst="rect">
            <a:avLst/>
          </a:prstGeom>
          <a:solidFill>
            <a:srgbClr val="CE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739140"/>
            <a:ext cx="12192000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5633720"/>
            <a:ext cx="12192000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501650" y="-8890"/>
            <a:ext cx="1263650" cy="2059940"/>
            <a:chOff x="7913" y="4191"/>
            <a:chExt cx="1990" cy="3244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rcRect l="53524"/>
            <a:stretch>
              <a:fillRect/>
            </a:stretch>
          </p:blipFill>
          <p:spPr>
            <a:xfrm rot="5400000">
              <a:off x="7286" y="4818"/>
              <a:ext cx="3244" cy="1990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7913" y="5842"/>
              <a:ext cx="1990" cy="1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5400" b="1">
                  <a:solidFill>
                    <a:schemeClr val="bg1"/>
                  </a:solidFill>
                </a:rPr>
                <a:t>02</a:t>
              </a:r>
              <a:endParaRPr lang="en-US" sz="5400" b="1">
                <a:solidFill>
                  <a:schemeClr val="bg1"/>
                </a:solidFill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389255" y="2708910"/>
            <a:ext cx="3962400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/>
              <a:t>安全性</a:t>
            </a:r>
            <a:endParaRPr lang="zh-CN" altLang="en-US" sz="2800" b="1"/>
          </a:p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chemeClr val="bg1">
                    <a:lumMod val="85000"/>
                  </a:schemeClr>
                </a:solidFill>
              </a:rPr>
              <a:t>Security</a:t>
            </a:r>
            <a:endParaRPr lang="en-US" altLang="zh-CN" sz="24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721100" y="2094865"/>
            <a:ext cx="788797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 国外临床试验中，合计634例受试者发现49例（7.7%）共68例次不良反应。主要症状为食欲不振9例次（1.4%）、恶心呕吐8例次（1.3%）、头痛6例次（0.9%）、腹痛5例次（0.8%），胃灼热、腹泻及便秘各有4例次（0.6%）。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21100" y="4163060"/>
            <a:ext cx="788797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福多司坦为临床常用祛痰药物，在合理用药的前提下，无安全风险。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273425" y="1445895"/>
            <a:ext cx="2082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不良反应情况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273425" y="3702685"/>
            <a:ext cx="38557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安全性方面优势和不足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5" y="-8890"/>
            <a:ext cx="12192000" cy="748030"/>
          </a:xfrm>
          <a:prstGeom prst="rect">
            <a:avLst/>
          </a:prstGeom>
          <a:solidFill>
            <a:srgbClr val="CE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6151880"/>
            <a:ext cx="12192000" cy="706120"/>
          </a:xfrm>
          <a:prstGeom prst="rect">
            <a:avLst/>
          </a:prstGeom>
          <a:solidFill>
            <a:srgbClr val="CE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739140"/>
            <a:ext cx="12192000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5633720"/>
            <a:ext cx="12192000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501650" y="-8890"/>
            <a:ext cx="1263650" cy="2059940"/>
            <a:chOff x="7913" y="4191"/>
            <a:chExt cx="1990" cy="3244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rcRect l="53524"/>
            <a:stretch>
              <a:fillRect/>
            </a:stretch>
          </p:blipFill>
          <p:spPr>
            <a:xfrm rot="5400000">
              <a:off x="7286" y="4818"/>
              <a:ext cx="3244" cy="1990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7913" y="5842"/>
              <a:ext cx="1990" cy="1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5400" b="1">
                  <a:solidFill>
                    <a:schemeClr val="bg1"/>
                  </a:solidFill>
                </a:rPr>
                <a:t>03</a:t>
              </a:r>
              <a:endParaRPr lang="en-US" sz="5400" b="1">
                <a:solidFill>
                  <a:schemeClr val="bg1"/>
                </a:solidFill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2413000" y="1910715"/>
            <a:ext cx="95554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与福多司坦片为同通用名，不同剂型产品，且适应症和有效成分服用剂量完全相同。液体制剂对于吞咽困难患者，具备更好的依从性和用药体验；对于用药量需要适度增减患者，可以精确控制用药量，保障产品疗效。同时，液体制剂相较于口服常释剂型，具有吸收快，起效迅速，适用人群广泛的特点，可以快速缓解症状。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13000" y="4126230"/>
            <a:ext cx="95554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>
                <a:solidFill>
                  <a:schemeClr val="tx1"/>
                </a:solidFill>
              </a:rPr>
              <a:t>1.中华医学会呼吸病学分会</a:t>
            </a:r>
            <a:r>
              <a:rPr lang="zh-CN" altLang="en-US">
                <a:solidFill>
                  <a:schemeClr val="tx1"/>
                </a:solidFill>
              </a:rPr>
              <a:t>《慢性阻塞性肺疾病诊治指南》（2021年修订版）</a:t>
            </a:r>
            <a:endParaRPr lang="zh-CN" altLang="en-US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>
                <a:solidFill>
                  <a:schemeClr val="tx1"/>
                </a:solidFill>
              </a:rPr>
              <a:t>2.</a:t>
            </a:r>
            <a:r>
              <a:rPr lang="en-US" altLang="zh-CN">
                <a:sym typeface="+mn-ea"/>
              </a:rPr>
              <a:t>中华医学会呼吸病学分会</a:t>
            </a:r>
            <a:r>
              <a:rPr lang="zh-CN" altLang="en-US">
                <a:sym typeface="+mn-ea"/>
              </a:rPr>
              <a:t>《慢性阻塞性肺疾病基层诊疗指南》（20</a:t>
            </a:r>
            <a:r>
              <a:rPr lang="en-US" altLang="zh-CN">
                <a:sym typeface="+mn-ea"/>
              </a:rPr>
              <a:t>18</a:t>
            </a:r>
            <a:r>
              <a:rPr lang="zh-CN" altLang="en-US">
                <a:sym typeface="+mn-ea"/>
              </a:rPr>
              <a:t>年）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9255" y="2708910"/>
            <a:ext cx="3962400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/>
              <a:t>有效性</a:t>
            </a:r>
            <a:endParaRPr lang="zh-CN" altLang="en-US" sz="2800" b="1"/>
          </a:p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chemeClr val="bg1">
                    <a:lumMod val="85000"/>
                  </a:schemeClr>
                </a:solidFill>
              </a:rPr>
              <a:t>Validity</a:t>
            </a:r>
            <a:endParaRPr lang="en-US" altLang="zh-CN" sz="24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13000" y="1494155"/>
            <a:ext cx="41268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与对照药品疗效优势与不足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413000" y="3777615"/>
            <a:ext cx="33172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临床指南</a:t>
            </a:r>
            <a:r>
              <a:rPr lang="en-US" altLang="zh-CN" sz="2400" b="1">
                <a:solidFill>
                  <a:srgbClr val="2169D3"/>
                </a:solidFill>
              </a:rPr>
              <a:t>/</a:t>
            </a:r>
            <a:r>
              <a:rPr lang="zh-CN" altLang="en-US" sz="2400" b="1">
                <a:solidFill>
                  <a:srgbClr val="2169D3"/>
                </a:solidFill>
              </a:rPr>
              <a:t>规范推荐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5" y="-8890"/>
            <a:ext cx="12192000" cy="748030"/>
          </a:xfrm>
          <a:prstGeom prst="rect">
            <a:avLst/>
          </a:prstGeom>
          <a:solidFill>
            <a:srgbClr val="CE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6151880"/>
            <a:ext cx="12192000" cy="706120"/>
          </a:xfrm>
          <a:prstGeom prst="rect">
            <a:avLst/>
          </a:prstGeom>
          <a:solidFill>
            <a:srgbClr val="CE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739140"/>
            <a:ext cx="12192000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5633720"/>
            <a:ext cx="12192000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501650" y="-8890"/>
            <a:ext cx="1263650" cy="2059940"/>
            <a:chOff x="7913" y="4191"/>
            <a:chExt cx="1990" cy="3244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rcRect l="53524"/>
            <a:stretch>
              <a:fillRect/>
            </a:stretch>
          </p:blipFill>
          <p:spPr>
            <a:xfrm rot="5400000">
              <a:off x="7286" y="4818"/>
              <a:ext cx="3244" cy="1990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7913" y="5842"/>
              <a:ext cx="1990" cy="1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5400" b="1">
                  <a:solidFill>
                    <a:schemeClr val="bg1"/>
                  </a:solidFill>
                </a:rPr>
                <a:t>05</a:t>
              </a:r>
              <a:endParaRPr lang="en-US" sz="5400" b="1">
                <a:solidFill>
                  <a:schemeClr val="bg1"/>
                </a:solidFill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389255" y="2701290"/>
            <a:ext cx="3962400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/>
              <a:t>创新性</a:t>
            </a:r>
            <a:endParaRPr lang="zh-CN" altLang="en-US" sz="2800" b="1"/>
          </a:p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chemeClr val="bg1">
                    <a:lumMod val="85000"/>
                  </a:schemeClr>
                </a:solidFill>
              </a:rPr>
              <a:t>Innovativeness</a:t>
            </a:r>
            <a:endParaRPr lang="en-US" altLang="zh-CN" sz="24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80080" y="1732915"/>
            <a:ext cx="8354695" cy="3830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福多司坦口服液体制剂解决了</a:t>
            </a:r>
            <a:r>
              <a:rPr lang="zh-CN" altLang="en-US">
                <a:sym typeface="+mn-ea"/>
              </a:rPr>
              <a:t>儿童、老年患者及吞咽困难患者服用不方便的问题，对于因病情需要增减用药量患者，液体制剂可以精确控制病人服用药量，降低因用药量不精确导致疗效不佳的风险。临床上具有吸收快，起效迅速，适用人群广泛的特点，可以快速缓解症状，具有比其他口服固体制剂更明显的优势。</a:t>
            </a:r>
            <a:endParaRPr lang="zh-CN" altLang="en-US"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</a:rPr>
              <a:t>福多司坦作为新一代祛痰药物，治疗疾病效果优于现有目录内产品，并且副作用相较于上一代祛痰药品副作用更小，因此其受众群体更广。其次，口服液体制剂起效更快，同时使患者依从性更佳。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96895" y="1349375"/>
            <a:ext cx="2082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创新点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096895" y="3712845"/>
            <a:ext cx="2082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优势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5" y="-8890"/>
            <a:ext cx="12192000" cy="748030"/>
          </a:xfrm>
          <a:prstGeom prst="rect">
            <a:avLst/>
          </a:prstGeom>
          <a:solidFill>
            <a:srgbClr val="CE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6151880"/>
            <a:ext cx="12192000" cy="706120"/>
          </a:xfrm>
          <a:prstGeom prst="rect">
            <a:avLst/>
          </a:prstGeom>
          <a:solidFill>
            <a:srgbClr val="CE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739140"/>
            <a:ext cx="12192000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5633720"/>
            <a:ext cx="12192000" cy="518160"/>
          </a:xfrm>
          <a:prstGeom prst="rect">
            <a:avLst/>
          </a:prstGeom>
          <a:solidFill>
            <a:srgbClr val="DC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501650" y="-8890"/>
            <a:ext cx="1263650" cy="2059940"/>
            <a:chOff x="7913" y="4191"/>
            <a:chExt cx="1990" cy="3244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rcRect l="53524"/>
            <a:stretch>
              <a:fillRect/>
            </a:stretch>
          </p:blipFill>
          <p:spPr>
            <a:xfrm rot="5400000">
              <a:off x="7286" y="4818"/>
              <a:ext cx="3244" cy="1990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7913" y="5842"/>
              <a:ext cx="1990" cy="1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5400" b="1">
                  <a:solidFill>
                    <a:schemeClr val="bg1"/>
                  </a:solidFill>
                </a:rPr>
                <a:t>06</a:t>
              </a:r>
              <a:endParaRPr lang="en-US" sz="5400" b="1">
                <a:solidFill>
                  <a:schemeClr val="bg1"/>
                </a:solidFill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4467860" y="1728470"/>
            <a:ext cx="7647940" cy="3830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>
                <a:solidFill>
                  <a:schemeClr val="tx1"/>
                </a:solidFill>
              </a:rPr>
              <a:t>气管炎年发病患者总数</a:t>
            </a:r>
            <a:r>
              <a:rPr lang="en-US" altLang="zh-CN">
                <a:solidFill>
                  <a:schemeClr val="tx1"/>
                </a:solidFill>
              </a:rPr>
              <a:t>1.8</a:t>
            </a:r>
            <a:r>
              <a:rPr lang="zh-CN" altLang="en-US">
                <a:solidFill>
                  <a:schemeClr val="tx1"/>
                </a:solidFill>
              </a:rPr>
              <a:t>亿人，慢阻肺</a:t>
            </a:r>
            <a:r>
              <a:rPr lang="zh-CN">
                <a:sym typeface="+mn-ea"/>
              </a:rPr>
              <a:t>年发病患者总数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亿人</a:t>
            </a:r>
            <a:endParaRPr lang="zh-CN" altLang="en-US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>
                <a:solidFill>
                  <a:schemeClr val="tx1"/>
                </a:solidFill>
              </a:rPr>
              <a:t>现有目录内药品，福多司坦为口服常释剂型，对于老年患者或吞咽困难患者，造成用药不便；同时对于因病情需要适当增减用药量患者，口服常释剂型无法实现精确控制药量，进而存在药效无法达到理想效果或者过度用药风险。 并且，本产品亦是过评产品，在满足患者用药需求的前提下，同时保障用药质量及服用疗效。</a:t>
            </a:r>
            <a:endParaRPr lang="zh-CN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zh-CN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>
                <a:solidFill>
                  <a:schemeClr val="tx1"/>
                </a:solidFill>
              </a:rPr>
              <a:t>患者及依从性好，无难度。</a:t>
            </a:r>
            <a:endParaRPr lang="zh-CN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89255" y="2708910"/>
            <a:ext cx="3962400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/>
              <a:t>公平性</a:t>
            </a:r>
            <a:endParaRPr lang="zh-CN" altLang="en-US" sz="2800" b="1"/>
          </a:p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chemeClr val="bg1">
                    <a:lumMod val="85000"/>
                  </a:schemeClr>
                </a:solidFill>
              </a:rPr>
              <a:t>Fairness</a:t>
            </a:r>
            <a:endParaRPr lang="en-US" altLang="zh-CN" sz="24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69055" y="1363980"/>
            <a:ext cx="26111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年发病患者总数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69055" y="2248535"/>
            <a:ext cx="31261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弥补药品目录短板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869055" y="4658360"/>
            <a:ext cx="26111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2169D3"/>
                </a:solidFill>
              </a:rPr>
              <a:t>临床管理难度</a:t>
            </a:r>
            <a:endParaRPr lang="zh-CN" altLang="en-US" sz="2400" b="1">
              <a:solidFill>
                <a:srgbClr val="2169D3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KSO_WPP_MARK_KEY" val="33dcfee7-054a-4e4f-afab-792766b40fb8"/>
  <p:tag name="COMMONDATA" val="eyJoZGlkIjoiM2E0NWE1MmIzMWYzMjAwNWUzYTgxMDg5MWZmOWMyYmM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1449</Words>
  <Application>WPS 演示</Application>
  <PresentationFormat>宽屏</PresentationFormat>
  <Paragraphs>105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王大琦</cp:lastModifiedBy>
  <cp:revision>184</cp:revision>
  <dcterms:created xsi:type="dcterms:W3CDTF">2019-06-19T02:08:00Z</dcterms:created>
  <dcterms:modified xsi:type="dcterms:W3CDTF">2022-07-13T02:10:26Z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80B3E224F9104D2CA5172936ED7F1229</vt:lpwstr>
  </property>
</Properties>
</file>