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15"/>
  </p:handoutMasterIdLst>
  <p:sldIdLst>
    <p:sldId id="895" r:id="rId3"/>
    <p:sldId id="968" r:id="rId5"/>
    <p:sldId id="953" r:id="rId6"/>
    <p:sldId id="913" r:id="rId7"/>
    <p:sldId id="945" r:id="rId8"/>
    <p:sldId id="923" r:id="rId9"/>
    <p:sldId id="924" r:id="rId10"/>
    <p:sldId id="925" r:id="rId11"/>
    <p:sldId id="926" r:id="rId12"/>
    <p:sldId id="909" r:id="rId13"/>
    <p:sldId id="896" r:id="rId14"/>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杨文谦" initials="杨文谦" lastIdx="2" clrIdx="0"/>
  <p:cmAuthor id="1" name="浩 刘" initials="浩" lastIdx="13" clrIdx="0"/>
  <p:cmAuthor id="2" name="Hansen liu" initials="Hl" lastIdx="1" clrIdx="1"/>
  <p:cmAuthor id="4" name="lyy" initials="l" lastIdx="2" clrIdx="3"/>
  <p:cmAuthor id="5" name="徐健（医学总监）" initials="徐健（医学总监）" lastIdx="3" clrIdx="4"/>
  <p:cmAuthor id="6" name="董方" initials="董方" lastIdx="1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0B070"/>
    <a:srgbClr val="D9E5F1"/>
    <a:srgbClr val="E5EFF7"/>
    <a:srgbClr val="CB4A49"/>
    <a:srgbClr val="C3B47F"/>
    <a:srgbClr val="EAE5D2"/>
    <a:srgbClr val="0094B9"/>
    <a:srgbClr val="00A7AC"/>
    <a:srgbClr val="006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95" autoAdjust="0"/>
    <p:restoredTop sz="90037" autoAdjust="0"/>
  </p:normalViewPr>
  <p:slideViewPr>
    <p:cSldViewPr snapToGrid="0">
      <p:cViewPr varScale="1">
        <p:scale>
          <a:sx n="49" d="100"/>
          <a:sy n="49" d="100"/>
        </p:scale>
        <p:origin x="45" y="753"/>
      </p:cViewPr>
      <p:guideLst>
        <p:guide orient="horz" pos="611"/>
        <p:guide orient="horz" pos="748"/>
        <p:guide orient="horz" pos="3944"/>
        <p:guide orient="horz" pos="3870"/>
        <p:guide pos="359"/>
        <p:guide pos="737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4" d="100"/>
          <a:sy n="54" d="100"/>
        </p:scale>
        <p:origin x="-2928" y="-84"/>
      </p:cViewPr>
      <p:guideLst>
        <p:guide orient="horz" pos="2880"/>
        <p:guide pos="222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48.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1" i="0" u="none" strike="noStrike" kern="1200" spc="0" baseline="0">
              <a:solidFill>
                <a:srgbClr val="000000"/>
              </a:solidFill>
              <a:latin typeface="+mn-lt"/>
              <a:ea typeface="+mn-ea"/>
              <a:cs typeface="+mn-cs"/>
            </a:defRPr>
          </a:pPr>
        </a:p>
      </c:txPr>
    </c:title>
    <c:autoTitleDeleted val="0"/>
    <c:plotArea>
      <c:layout/>
      <c:barChart>
        <c:barDir val="col"/>
        <c:grouping val="clustered"/>
        <c:varyColors val="0"/>
        <c:ser>
          <c:idx val="0"/>
          <c:order val="0"/>
          <c:tx>
            <c:strRef>
              <c:f>[工作簿1]Sheet1!$F$6</c:f>
              <c:strCache>
                <c:ptCount val="1"/>
                <c:pt idx="0">
                  <c:v>完全缓解率</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rgbClr val="0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[工作簿1]Sheet1!$E$7:$E$8</c:f>
              <c:strCache>
                <c:ptCount val="2"/>
                <c:pt idx="0">
                  <c:v>福沙吡坦组</c:v>
                </c:pt>
                <c:pt idx="1">
                  <c:v>阿瑞匹坦组</c:v>
                </c:pt>
              </c:strCache>
            </c:strRef>
          </c:cat>
          <c:val>
            <c:numRef>
              <c:f>[工作簿1]Sheet1!$F$7:$F$8</c:f>
              <c:numCache>
                <c:formatCode>0.00%</c:formatCode>
                <c:ptCount val="2"/>
                <c:pt idx="0">
                  <c:v>0.781</c:v>
                </c:pt>
                <c:pt idx="1">
                  <c:v>0.777</c:v>
                </c:pt>
              </c:numCache>
            </c:numRef>
          </c:val>
        </c:ser>
        <c:dLbls>
          <c:showLegendKey val="0"/>
          <c:showVal val="1"/>
          <c:showCatName val="0"/>
          <c:showSerName val="0"/>
          <c:showPercent val="0"/>
          <c:showBubbleSize val="0"/>
        </c:dLbls>
        <c:gapWidth val="219"/>
        <c:overlap val="-27"/>
        <c:axId val="2027096336"/>
        <c:axId val="2027071856"/>
      </c:barChart>
      <c:catAx>
        <c:axId val="20270963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1" i="0" u="none" strike="noStrike" kern="1200" baseline="0">
                <a:solidFill>
                  <a:srgbClr val="000000"/>
                </a:solidFill>
                <a:latin typeface="+mn-lt"/>
                <a:ea typeface="+mn-ea"/>
                <a:cs typeface="+mn-cs"/>
              </a:defRPr>
            </a:pPr>
          </a:p>
        </c:txPr>
        <c:crossAx val="2027071856"/>
        <c:crosses val="autoZero"/>
        <c:auto val="1"/>
        <c:lblAlgn val="ctr"/>
        <c:lblOffset val="100"/>
        <c:noMultiLvlLbl val="0"/>
      </c:catAx>
      <c:valAx>
        <c:axId val="20270718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1000" b="1" i="0" u="none" strike="noStrike" kern="1200" baseline="0">
                <a:solidFill>
                  <a:srgbClr val="000000"/>
                </a:solidFill>
                <a:latin typeface="+mn-lt"/>
                <a:ea typeface="+mn-ea"/>
                <a:cs typeface="+mn-cs"/>
              </a:defRPr>
            </a:pPr>
          </a:p>
        </c:txPr>
        <c:crossAx val="20270963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solidFill>
            <a:srgbClr val="000000"/>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114CB0-9E86-411B-B8C0-9763AE22A02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9C6897-AD94-4FA6-B251-5F6E8530E37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8F2AF-B165-49ED-8D49-F91D3C9FFC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F3238-B197-4DD0-8393-B222E6E8551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Ref idx="1001">
        <a:schemeClr val="bg1"/>
      </p:bgRef>
    </p:bg>
    <p:spTree>
      <p:nvGrpSpPr>
        <p:cNvPr id="1" name=""/>
        <p:cNvGrpSpPr/>
        <p:nvPr/>
      </p:nvGrpSpPr>
      <p:grpSpPr>
        <a:xfrm>
          <a:off x="0" y="0"/>
          <a:ext cx="0" cy="0"/>
          <a:chOff x="0" y="0"/>
          <a:chExt cx="0" cy="0"/>
        </a:xfrm>
      </p:grpSpPr>
      <p:sp>
        <p:nvSpPr>
          <p:cNvPr id="19" name="图片占位符 2"/>
          <p:cNvSpPr>
            <a:spLocks noGrp="1"/>
          </p:cNvSpPr>
          <p:nvPr>
            <p:ph type="pic" sz="quarter" idx="13" hasCustomPrompt="1"/>
          </p:nvPr>
        </p:nvSpPr>
        <p:spPr>
          <a:xfrm>
            <a:off x="740231" y="490335"/>
            <a:ext cx="10798626" cy="3239835"/>
          </a:xfrm>
          <a:prstGeom prst="rect">
            <a:avLst/>
          </a:prstGeom>
          <a:solidFill>
            <a:schemeClr val="tx2">
              <a:lumMod val="20000"/>
              <a:lumOff val="80000"/>
            </a:schemeClr>
          </a:solidFill>
        </p:spPr>
        <p:txBody>
          <a:bodyPr>
            <a:norm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1200"/>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the placeholder and paste image via Images Library</a:t>
            </a:r>
            <a:endParaRPr lang="en-US" altLang="zh-CN" dirty="0"/>
          </a:p>
        </p:txBody>
      </p:sp>
      <p:sp>
        <p:nvSpPr>
          <p:cNvPr id="9" name="文本占位符 13"/>
          <p:cNvSpPr>
            <a:spLocks noGrp="1"/>
          </p:cNvSpPr>
          <p:nvPr>
            <p:ph type="body" sz="quarter" idx="11" hasCustomPrompt="1"/>
          </p:nvPr>
        </p:nvSpPr>
        <p:spPr>
          <a:xfrm>
            <a:off x="673100" y="5870477"/>
            <a:ext cx="4183743" cy="276323"/>
          </a:xfrm>
          <a:prstGeom prst="rect">
            <a:avLst/>
          </a:prstGeom>
        </p:spPr>
        <p:txBody>
          <a:bodyPr bIns="0" anchor="b">
            <a:normAutofit/>
          </a:bodyPr>
          <a:lstStyle>
            <a:lvl1pPr marL="0" indent="0" algn="l">
              <a:buNone/>
              <a:defRPr sz="12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10" name="文本占位符 13"/>
          <p:cNvSpPr>
            <a:spLocks noGrp="1"/>
          </p:cNvSpPr>
          <p:nvPr>
            <p:ph type="body" sz="quarter" idx="10" hasCustomPrompt="1"/>
          </p:nvPr>
        </p:nvSpPr>
        <p:spPr>
          <a:xfrm>
            <a:off x="673100" y="5496462"/>
            <a:ext cx="4183743" cy="276323"/>
          </a:xfrm>
          <a:prstGeom prst="rect">
            <a:avLst/>
          </a:prstGeom>
        </p:spPr>
        <p:txBody>
          <a:bodyPr anchor="b">
            <a:normAutofit/>
          </a:bodyPr>
          <a:lstStyle>
            <a:lvl1pPr marL="0" indent="0" algn="l">
              <a:buNone/>
              <a:defRPr sz="12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1" name="标题 3"/>
          <p:cNvSpPr>
            <a:spLocks noGrp="1"/>
          </p:cNvSpPr>
          <p:nvPr>
            <p:ph type="title"/>
          </p:nvPr>
        </p:nvSpPr>
        <p:spPr>
          <a:xfrm>
            <a:off x="669924" y="3905710"/>
            <a:ext cx="10850563" cy="789199"/>
          </a:xfrm>
          <a:prstGeom prst="rect">
            <a:avLst/>
          </a:prstGeom>
        </p:spPr>
        <p:txBody>
          <a:bodyPr anchor="b">
            <a:normAutofit/>
          </a:bodyPr>
          <a:lstStyle>
            <a:lvl1pPr>
              <a:lnSpc>
                <a:spcPct val="100000"/>
              </a:lnSpc>
              <a:defRPr sz="2400">
                <a:solidFill>
                  <a:schemeClr val="accent1"/>
                </a:solidFill>
              </a:defRPr>
            </a:lvl1pPr>
          </a:lstStyle>
          <a:p>
            <a:r>
              <a:rPr lang="en-US" altLang="zh-CN" dirty="0"/>
              <a:t>Click to edit Master title style</a:t>
            </a:r>
            <a:endParaRPr lang="en-US" dirty="0"/>
          </a:p>
        </p:txBody>
      </p:sp>
      <p:sp>
        <p:nvSpPr>
          <p:cNvPr id="14" name="副标题 2"/>
          <p:cNvSpPr>
            <a:spLocks noGrp="1"/>
          </p:cNvSpPr>
          <p:nvPr>
            <p:ph type="subTitle" idx="1"/>
          </p:nvPr>
        </p:nvSpPr>
        <p:spPr>
          <a:xfrm>
            <a:off x="669924" y="4787607"/>
            <a:ext cx="10850562" cy="276323"/>
          </a:xfrm>
          <a:prstGeom prst="roundRect">
            <a:avLst>
              <a:gd name="adj" fmla="val 0"/>
            </a:avLst>
          </a:prstGeom>
          <a:noFill/>
          <a:ln>
            <a:noFill/>
          </a:ln>
        </p:spPr>
        <p:txBody>
          <a:bodyPr anchor="t">
            <a:noAutofit/>
          </a:bodyPr>
          <a:lstStyle>
            <a:lvl1pPr marL="0" indent="0" algn="l">
              <a:buNone/>
              <a:defRPr sz="1600" i="0" u="none">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23" name="Rectangle 12"/>
          <p:cNvSpPr>
            <a:spLocks noChangeAspect="1"/>
          </p:cNvSpPr>
          <p:nvPr userDrawn="1"/>
        </p:nvSpPr>
        <p:spPr>
          <a:xfrm>
            <a:off x="740214" y="3723237"/>
            <a:ext cx="10800000" cy="154798"/>
          </a:xfrm>
          <a:prstGeom prst="rect">
            <a:avLst/>
          </a:prstGeom>
          <a:gradFill>
            <a:gsLst>
              <a:gs pos="0">
                <a:schemeClr val="accent1"/>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a:ea typeface="微软雅黑" panose="020B0503020204020204" charset="-122"/>
            </a:endParaRPr>
          </a:p>
        </p:txBody>
      </p:sp>
      <p:pic>
        <p:nvPicPr>
          <p:cNvPr id="1026" name="Picture 2" descr="L:\罗欣上海\A14企业传播部\企业传播部__Private\企业传播相关\VI手册2021\logo\原版 logo+股票代码组合横版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1587" y="5571480"/>
            <a:ext cx="1495462" cy="72215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zh-CN" altLang="en-US" dirty="0" smtClean="0"/>
              <a:t>罗欣药业  传递健康</a:t>
            </a:r>
            <a:endParaRPr lang="zh-CN" altLang="en-US" dirty="0"/>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13" name="内容占位符 2"/>
          <p:cNvSpPr>
            <a:spLocks noGrp="1"/>
          </p:cNvSpPr>
          <p:nvPr>
            <p:ph idx="1" hasCustomPrompt="1"/>
          </p:nvPr>
        </p:nvSpPr>
        <p:spPr>
          <a:xfrm>
            <a:off x="669924" y="1123950"/>
            <a:ext cx="10850563" cy="5019675"/>
          </a:xfrm>
        </p:spPr>
        <p:txBody>
          <a:bodyPr/>
          <a:lstStyle>
            <a:lvl1pPr>
              <a:defRPr/>
            </a:lvl1pPr>
          </a:lstStyle>
          <a:p>
            <a:pPr lvl="0"/>
            <a:r>
              <a:rPr lang="zh-CN" altLang="en-US" dirty="0"/>
              <a:t>单击此处添加文本</a:t>
            </a:r>
            <a:r>
              <a:rPr lang="en-US" altLang="zh-CN" dirty="0"/>
              <a:t>-14pt</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标题 4"/>
          <p:cNvSpPr>
            <a:spLocks noGrp="1"/>
          </p:cNvSpPr>
          <p:nvPr>
            <p:ph type="title" hasCustomPrompt="1"/>
          </p:nvPr>
        </p:nvSpPr>
        <p:spPr/>
        <p:txBody>
          <a:bodyPr/>
          <a:lstStyle>
            <a:lvl1pPr>
              <a:defRPr/>
            </a:lvl1pPr>
          </a:lstStyle>
          <a:p>
            <a:r>
              <a:rPr lang="zh-CN" altLang="en-US" dirty="0"/>
              <a:t>单击此处添加标题 </a:t>
            </a:r>
            <a:r>
              <a:rPr lang="en-US" altLang="zh-CN" dirty="0"/>
              <a:t>-16pt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dirty="0" smtClean="0"/>
              <a:t>罗欣药业  传递健康</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9" name="标题 8"/>
          <p:cNvSpPr>
            <a:spLocks noGrp="1"/>
          </p:cNvSpPr>
          <p:nvPr>
            <p:ph type="title" hasCustomPrompt="1"/>
          </p:nvPr>
        </p:nvSpPr>
        <p:spPr/>
        <p:txBody>
          <a:bodyPr/>
          <a:lstStyle>
            <a:lvl1pPr>
              <a:defRPr/>
            </a:lvl1pPr>
          </a:lstStyle>
          <a:p>
            <a:r>
              <a:rPr lang="zh-CN" altLang="en-US" dirty="0"/>
              <a:t>单击此处添加标题 </a:t>
            </a:r>
            <a:r>
              <a:rPr lang="en-US" altLang="zh-CN" dirty="0"/>
              <a:t>-16pt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Ref idx="1001">
        <a:schemeClr val="bg1"/>
      </p:bgRef>
    </p:bg>
    <p:spTree>
      <p:nvGrpSpPr>
        <p:cNvPr id="1" name=""/>
        <p:cNvGrpSpPr/>
        <p:nvPr/>
      </p:nvGrpSpPr>
      <p:grpSpPr>
        <a:xfrm>
          <a:off x="0" y="0"/>
          <a:ext cx="0" cy="0"/>
          <a:chOff x="0" y="0"/>
          <a:chExt cx="0" cy="0"/>
        </a:xfrm>
      </p:grpSpPr>
      <p:grpSp>
        <p:nvGrpSpPr>
          <p:cNvPr id="11" name="组合 10"/>
          <p:cNvGrpSpPr/>
          <p:nvPr userDrawn="1"/>
        </p:nvGrpSpPr>
        <p:grpSpPr>
          <a:xfrm>
            <a:off x="10601351" y="5025275"/>
            <a:ext cx="996923" cy="1118350"/>
            <a:chOff x="10414026" y="3521683"/>
            <a:chExt cx="1111224" cy="1246573"/>
          </a:xfrm>
        </p:grpSpPr>
        <p:sp>
          <p:nvSpPr>
            <p:cNvPr id="12" name="Rectangle 26"/>
            <p:cNvSpPr>
              <a:spLocks noChangeArrowheads="1"/>
            </p:cNvSpPr>
            <p:nvPr/>
          </p:nvSpPr>
          <p:spPr bwMode="auto">
            <a:xfrm>
              <a:off x="10494963" y="4614368"/>
              <a:ext cx="9493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dist" defTabSz="914400" rtl="0" eaLnBrk="0" fontAlgn="base" latinLnBrk="0" hangingPunct="0">
                <a:lnSpc>
                  <a:spcPct val="100000"/>
                </a:lnSpc>
                <a:spcBef>
                  <a:spcPct val="0"/>
                </a:spcBef>
                <a:spcAft>
                  <a:spcPct val="0"/>
                </a:spcAft>
                <a:buClrTx/>
                <a:buSzTx/>
                <a:buFontTx/>
                <a:buNone/>
              </a:pPr>
              <a:r>
                <a:rPr lang="zh-CN" altLang="en-US" sz="1000" dirty="0">
                  <a:latin typeface="+mn-ea"/>
                  <a:cs typeface="+mn-ea"/>
                  <a:sym typeface="+mn-lt"/>
                </a:rPr>
                <a:t>微信关注</a:t>
              </a:r>
              <a:endParaRPr kumimoji="0" lang="zh-CN" altLang="zh-CN" sz="1800" b="0" i="0" u="none" strike="noStrike" cap="none" normalizeH="0" baseline="0" dirty="0">
                <a:ln>
                  <a:noFill/>
                </a:ln>
                <a:effectLst/>
              </a:endParaRPr>
            </a:p>
          </p:txBody>
        </p:sp>
        <p:pic>
          <p:nvPicPr>
            <p:cNvPr id="16" name="图片 15"/>
            <p:cNvPicPr/>
            <p:nvPr/>
          </p:nvPicPr>
          <p:blipFill>
            <a:blip r:embed="rId2" cstate="print">
              <a:extLst>
                <a:ext uri="{28A0092B-C50C-407E-A947-70E740481C1C}">
                  <a14:useLocalDpi xmlns:a14="http://schemas.microsoft.com/office/drawing/2010/main" val="0"/>
                </a:ext>
              </a:extLst>
            </a:blip>
            <a:stretch>
              <a:fillRect/>
            </a:stretch>
          </p:blipFill>
          <p:spPr>
            <a:xfrm>
              <a:off x="10414026" y="3521683"/>
              <a:ext cx="1111224" cy="1111224"/>
            </a:xfrm>
            <a:prstGeom prst="rect">
              <a:avLst/>
            </a:prstGeom>
          </p:spPr>
        </p:pic>
      </p:grpSp>
      <p:sp>
        <p:nvSpPr>
          <p:cNvPr id="8" name="标题 1"/>
          <p:cNvSpPr>
            <a:spLocks noGrp="1"/>
          </p:cNvSpPr>
          <p:nvPr>
            <p:ph type="ctrTitle" hasCustomPrompt="1"/>
          </p:nvPr>
        </p:nvSpPr>
        <p:spPr>
          <a:xfrm>
            <a:off x="729661" y="4389008"/>
            <a:ext cx="10848975" cy="575747"/>
          </a:xfrm>
          <a:prstGeom prst="rect">
            <a:avLst/>
          </a:prstGeom>
        </p:spPr>
        <p:txBody>
          <a:bodyPr rIns="0" anchor="t">
            <a:noAutofit/>
          </a:bodyPr>
          <a:lstStyle>
            <a:lvl1pPr marL="0" indent="0" algn="r">
              <a:buFont typeface="Arial" panose="020B0604020202020204" pitchFamily="34" charset="0"/>
              <a:buNone/>
              <a:defRPr sz="1800" spc="300">
                <a:solidFill>
                  <a:schemeClr val="accent1"/>
                </a:solidFill>
              </a:defRPr>
            </a:lvl1pPr>
          </a:lstStyle>
          <a:p>
            <a:r>
              <a:rPr lang="en-US" altLang="zh-CN" dirty="0"/>
              <a:t>Conclusion</a:t>
            </a:r>
            <a:endParaRPr lang="zh-CN" altLang="en-US" dirty="0"/>
          </a:p>
        </p:txBody>
      </p:sp>
      <p:sp>
        <p:nvSpPr>
          <p:cNvPr id="65" name="Rectangle 12"/>
          <p:cNvSpPr>
            <a:spLocks noChangeAspect="1"/>
          </p:cNvSpPr>
          <p:nvPr userDrawn="1"/>
        </p:nvSpPr>
        <p:spPr>
          <a:xfrm>
            <a:off x="769242" y="3727027"/>
            <a:ext cx="10800000" cy="154797"/>
          </a:xfrm>
          <a:prstGeom prst="rect">
            <a:avLst/>
          </a:prstGeom>
          <a:gradFill>
            <a:gsLst>
              <a:gs pos="0">
                <a:schemeClr val="accent1"/>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rgbClr val="FFFFFF"/>
              </a:solidFill>
              <a:latin typeface="Arial" panose="020B0604020202020204"/>
              <a:ea typeface="微软雅黑" panose="020B0503020204020204" charset="-122"/>
            </a:endParaRPr>
          </a:p>
        </p:txBody>
      </p:sp>
      <p:sp>
        <p:nvSpPr>
          <p:cNvPr id="9" name="图片占位符 2"/>
          <p:cNvSpPr>
            <a:spLocks noGrp="1"/>
          </p:cNvSpPr>
          <p:nvPr>
            <p:ph type="pic" sz="quarter" idx="13" hasCustomPrompt="1"/>
          </p:nvPr>
        </p:nvSpPr>
        <p:spPr>
          <a:xfrm>
            <a:off x="740231" y="490335"/>
            <a:ext cx="10798626" cy="3239835"/>
          </a:xfrm>
          <a:prstGeom prst="rect">
            <a:avLst/>
          </a:prstGeom>
          <a:solidFill>
            <a:schemeClr val="tx2">
              <a:lumMod val="20000"/>
              <a:lumOff val="80000"/>
            </a:schemeClr>
          </a:solidFill>
        </p:spPr>
        <p:txBody>
          <a:bodyPr>
            <a:norm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1200"/>
            </a:lvl1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the placeholder and paste image via Images Library</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821"/>
            <a:ext cx="12192001" cy="68618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2000"/>
    </mc:Choice>
    <mc:Fallback>
      <p:transition spd="slow"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4.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5401732" y="6440949"/>
            <a:ext cx="1388536" cy="20638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669924" y="6440949"/>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zh-CN" altLang="en-US" dirty="0" smtClean="0"/>
              <a:t>罗欣药业  传递健康</a:t>
            </a:r>
            <a:endParaRPr lang="zh-CN" altLang="en-US" dirty="0"/>
          </a:p>
        </p:txBody>
      </p:sp>
      <p:sp>
        <p:nvSpPr>
          <p:cNvPr id="6" name="灯片编号占位符 5"/>
          <p:cNvSpPr>
            <a:spLocks noGrp="1"/>
          </p:cNvSpPr>
          <p:nvPr>
            <p:ph type="sldNum" sz="quarter" idx="4"/>
          </p:nvPr>
        </p:nvSpPr>
        <p:spPr>
          <a:xfrm>
            <a:off x="8610599" y="6440949"/>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fld>
            <a:endParaRPr lang="zh-CN" altLang="en-US" dirty="0"/>
          </a:p>
        </p:txBody>
      </p:sp>
      <p:cxnSp>
        <p:nvCxnSpPr>
          <p:cNvPr id="93" name="直接连接符 92"/>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单击此处添加文本</a:t>
            </a:r>
            <a:r>
              <a:rPr lang="en-US" altLang="zh-CN" dirty="0"/>
              <a:t>-14pt</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标题占位符 6"/>
          <p:cNvSpPr>
            <a:spLocks noGrp="1"/>
          </p:cNvSpPr>
          <p:nvPr>
            <p:ph type="title"/>
          </p:nvPr>
        </p:nvSpPr>
        <p:spPr>
          <a:xfrm>
            <a:off x="660400" y="1"/>
            <a:ext cx="9416854" cy="1028700"/>
          </a:xfrm>
          <a:prstGeom prst="rect">
            <a:avLst/>
          </a:prstGeom>
        </p:spPr>
        <p:txBody>
          <a:bodyPr vert="horz" lIns="91440" tIns="45720" rIns="91440" bIns="45720" rtlCol="0" anchor="b">
            <a:normAutofit/>
          </a:bodyPr>
          <a:lstStyle/>
          <a:p>
            <a:r>
              <a:rPr lang="zh-CN" altLang="en-US" dirty="0"/>
              <a:t>单击此处添加标题 </a:t>
            </a:r>
            <a:r>
              <a:rPr lang="en-US" altLang="zh-CN" dirty="0"/>
              <a:t>-16pt</a:t>
            </a:r>
            <a:endParaRPr lang="en-US" dirty="0"/>
          </a:p>
        </p:txBody>
      </p:sp>
      <p:pic>
        <p:nvPicPr>
          <p:cNvPr id="2" name="图片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36428" y="295822"/>
            <a:ext cx="1184059" cy="5717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3765" rtl="0" eaLnBrk="1" latinLnBrk="0" hangingPunct="1">
        <a:lnSpc>
          <a:spcPct val="90000"/>
        </a:lnSpc>
        <a:spcBef>
          <a:spcPct val="0"/>
        </a:spcBef>
        <a:buNone/>
        <a:defRPr sz="16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3" Type="http://schemas.openxmlformats.org/officeDocument/2006/relationships/slideLayout" Target="../slideLayouts/slideLayout2.xml"/><Relationship Id="rId22" Type="http://schemas.openxmlformats.org/officeDocument/2006/relationships/image" Target="../media/image8.svg"/><Relationship Id="rId21" Type="http://schemas.openxmlformats.org/officeDocument/2006/relationships/image" Target="../media/image7.png"/><Relationship Id="rId20" Type="http://schemas.openxmlformats.org/officeDocument/2006/relationships/tags" Target="../tags/tag47.xml"/><Relationship Id="rId2" Type="http://schemas.openxmlformats.org/officeDocument/2006/relationships/tags" Target="../tags/tag29.xml"/><Relationship Id="rId19" Type="http://schemas.openxmlformats.org/officeDocument/2006/relationships/tags" Target="../tags/tag46.xml"/><Relationship Id="rId18" Type="http://schemas.openxmlformats.org/officeDocument/2006/relationships/tags" Target="../tags/tag45.xml"/><Relationship Id="rId17" Type="http://schemas.openxmlformats.org/officeDocument/2006/relationships/tags" Target="../tags/tag44.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2.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7" Type="http://schemas.openxmlformats.org/officeDocument/2006/relationships/slideLayout" Target="../slideLayouts/slideLayout2.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nvPr>
        </p:nvSpPr>
        <p:spPr>
          <a:xfrm>
            <a:off x="669925" y="4787900"/>
            <a:ext cx="10850245" cy="444500"/>
          </a:xfrm>
        </p:spPr>
        <p:txBody>
          <a:bodyPr/>
          <a:lstStyle/>
          <a:p>
            <a:r>
              <a:rPr lang="zh-CN" altLang="en-US" sz="2000" b="1" dirty="0">
                <a:solidFill>
                  <a:srgbClr val="FF0000"/>
                </a:solidFill>
              </a:rPr>
              <a:t>一次给药</a:t>
            </a:r>
            <a:r>
              <a:rPr lang="en-US" altLang="zh-CN" sz="2000" b="1" dirty="0">
                <a:solidFill>
                  <a:srgbClr val="FF0000"/>
                </a:solidFill>
              </a:rPr>
              <a:t> </a:t>
            </a:r>
            <a:r>
              <a:rPr lang="zh-CN" altLang="en-US" sz="2000" b="1" dirty="0">
                <a:solidFill>
                  <a:srgbClr val="FF0000"/>
                </a:solidFill>
              </a:rPr>
              <a:t>全程无吐</a:t>
            </a:r>
            <a:endParaRPr lang="zh-CN" altLang="en-US" sz="2000" b="1" dirty="0">
              <a:solidFill>
                <a:srgbClr val="FF0000"/>
              </a:solidFill>
            </a:endParaRPr>
          </a:p>
          <a:p>
            <a:r>
              <a:rPr lang="zh-CN" altLang="en-US" sz="2000" b="1" dirty="0">
                <a:solidFill>
                  <a:srgbClr val="FF0000"/>
                </a:solidFill>
              </a:rPr>
              <a:t>国家首批鼓励仿制药品</a:t>
            </a:r>
            <a:endParaRPr lang="zh-CN" altLang="en-US" sz="2000" b="1" dirty="0">
              <a:solidFill>
                <a:srgbClr val="FF0000"/>
              </a:solidFill>
            </a:endParaRPr>
          </a:p>
        </p:txBody>
      </p:sp>
      <p:pic>
        <p:nvPicPr>
          <p:cNvPr id="7" name="图片占位符 6"/>
          <p:cNvPicPr>
            <a:picLocks noGrp="1" noChangeAspect="1"/>
          </p:cNvPicPr>
          <p:nvPr>
            <p:ph type="pic" sz="quarter" idx="13"/>
          </p:nvPr>
        </p:nvPicPr>
        <p:blipFill rotWithShape="1">
          <a:blip r:embed="rId1">
            <a:extLst>
              <a:ext uri="{28A0092B-C50C-407E-A947-70E740481C1C}">
                <a14:useLocalDpi xmlns:a14="http://schemas.microsoft.com/office/drawing/2010/main" val="0"/>
              </a:ext>
            </a:extLst>
          </a:blip>
          <a:srcRect l="5928" r="6516" b="2116"/>
          <a:stretch>
            <a:fillRect/>
          </a:stretch>
        </p:blipFill>
        <p:spPr>
          <a:xfrm>
            <a:off x="740231" y="490335"/>
            <a:ext cx="10798626" cy="3239835"/>
          </a:xfrm>
        </p:spPr>
      </p:pic>
      <p:sp>
        <p:nvSpPr>
          <p:cNvPr id="2" name="文本占位符 1"/>
          <p:cNvSpPr>
            <a:spLocks noGrp="1"/>
          </p:cNvSpPr>
          <p:nvPr>
            <p:ph type="body" sz="quarter" idx="10"/>
          </p:nvPr>
        </p:nvSpPr>
        <p:spPr>
          <a:xfrm>
            <a:off x="740410" y="5758180"/>
            <a:ext cx="6662420" cy="569595"/>
          </a:xfrm>
        </p:spPr>
        <p:txBody>
          <a:bodyPr>
            <a:normAutofit/>
          </a:bodyPr>
          <a:lstStyle/>
          <a:p>
            <a:r>
              <a:rPr lang="zh-CN" altLang="en-US" sz="2000" b="1" dirty="0">
                <a:solidFill>
                  <a:srgbClr val="000000"/>
                </a:solidFill>
                <a:latin typeface="微软雅黑" panose="020B0503020204020204" charset="-122"/>
                <a:ea typeface="微软雅黑" panose="020B0503020204020204" charset="-122"/>
              </a:rPr>
              <a:t>山东罗欣药业集团股份有限公司</a:t>
            </a:r>
            <a:endParaRPr lang="zh-CN" altLang="en-US" sz="2000" b="1" dirty="0">
              <a:solidFill>
                <a:srgbClr val="000000"/>
              </a:solidFill>
              <a:latin typeface="微软雅黑" panose="020B0503020204020204" charset="-122"/>
              <a:ea typeface="微软雅黑" panose="020B0503020204020204" charset="-122"/>
            </a:endParaRPr>
          </a:p>
        </p:txBody>
      </p:sp>
      <p:sp>
        <p:nvSpPr>
          <p:cNvPr id="6" name="标题 4"/>
          <p:cNvSpPr>
            <a:spLocks noGrp="1"/>
          </p:cNvSpPr>
          <p:nvPr/>
        </p:nvSpPr>
        <p:spPr>
          <a:xfrm>
            <a:off x="740410" y="3817620"/>
            <a:ext cx="9203690" cy="857885"/>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800" b="1" kern="1200">
                <a:solidFill>
                  <a:schemeClr val="accent1"/>
                </a:solidFill>
                <a:latin typeface="微软雅黑" panose="020B0503020204020204" charset="-122"/>
                <a:ea typeface="微软雅黑" panose="020B0503020204020204" charset="-122"/>
                <a:cs typeface="+mj-cs"/>
              </a:defRPr>
            </a:lvl1pPr>
          </a:lstStyle>
          <a:p>
            <a:r>
              <a:rPr sz="3600" dirty="0">
                <a:solidFill>
                  <a:srgbClr val="0065B2"/>
                </a:solidFill>
                <a:latin typeface="微软雅黑" panose="020B0503020204020204" charset="-122"/>
                <a:ea typeface="微软雅黑" panose="020B0503020204020204" charset="-122"/>
              </a:rPr>
              <a:t>注射用福沙匹坦双葡甲胺（孟沙</a:t>
            </a:r>
            <a:r>
              <a:rPr sz="3600" baseline="30000" dirty="0">
                <a:solidFill>
                  <a:srgbClr val="0065B2"/>
                </a:solidFill>
                <a:latin typeface="微软雅黑" panose="020B0503020204020204" charset="-122"/>
                <a:ea typeface="微软雅黑" panose="020B0503020204020204" charset="-122"/>
              </a:rPr>
              <a:t>®</a:t>
            </a:r>
            <a:r>
              <a:rPr sz="3600" dirty="0">
                <a:solidFill>
                  <a:srgbClr val="0065B2"/>
                </a:solidFill>
                <a:latin typeface="微软雅黑" panose="020B0503020204020204" charset="-122"/>
                <a:ea typeface="微软雅黑" panose="020B0503020204020204" charset="-122"/>
              </a:rPr>
              <a:t>）</a:t>
            </a:r>
            <a:endParaRPr sz="3600" dirty="0">
              <a:solidFill>
                <a:srgbClr val="0065B2"/>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DD3DB80-B894-403A-B48E-6FDC1A72010E}" type="slidenum">
              <a:rPr lang="zh-CN" altLang="en-US" smtClean="0">
                <a:effectLst/>
                <a:latin typeface="微软雅黑" panose="020B0503020204020204" charset="-122"/>
                <a:ea typeface="微软雅黑" panose="020B0503020204020204" charset="-122"/>
              </a:rPr>
            </a:fld>
            <a:endParaRPr lang="zh-CN" altLang="en-US" dirty="0" smtClean="0">
              <a:effectLst/>
              <a:latin typeface="微软雅黑" panose="020B0503020204020204" charset="-122"/>
              <a:ea typeface="微软雅黑" panose="020B0503020204020204" charset="-122"/>
            </a:endParaRPr>
          </a:p>
        </p:txBody>
      </p:sp>
      <p:sp>
        <p:nvSpPr>
          <p:cNvPr id="15" name="Text Placeholder 4"/>
          <p:cNvSpPr txBox="1"/>
          <p:nvPr/>
        </p:nvSpPr>
        <p:spPr>
          <a:xfrm>
            <a:off x="669683" y="330453"/>
            <a:ext cx="3007205" cy="662839"/>
          </a:xfrm>
          <a:prstGeom prst="rect">
            <a:avLst/>
          </a:prstGeom>
        </p:spPr>
        <p:txBody>
          <a:bodyPr lIns="121890" tIns="60944" rIns="121890"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GB" b="1" dirty="0">
                <a:solidFill>
                  <a:schemeClr val="accent1"/>
                </a:solidFill>
                <a:latin typeface="微软雅黑" panose="020B0503020204020204" charset="-122"/>
                <a:ea typeface="微软雅黑" panose="020B0503020204020204" charset="-122"/>
              </a:rPr>
              <a:t>05  公平性</a:t>
            </a:r>
            <a:endParaRPr lang="zh-CN" altLang="en-GB" b="1">
              <a:solidFill>
                <a:schemeClr val="accent1"/>
              </a:solidFill>
              <a:effectLst/>
              <a:latin typeface="微软雅黑" panose="020B0503020204020204" charset="-122"/>
              <a:ea typeface="微软雅黑" panose="020B0503020204020204" charset="-122"/>
              <a:cs typeface="微软雅黑" panose="020B0503020204020204" charset="-122"/>
            </a:endParaRPr>
          </a:p>
        </p:txBody>
      </p:sp>
      <p:sp>
        <p:nvSpPr>
          <p:cNvPr id="24" name="圆角矩形 2"/>
          <p:cNvSpPr/>
          <p:nvPr>
            <p:custDataLst>
              <p:tags r:id="rId1"/>
            </p:custDataLst>
          </p:nvPr>
        </p:nvSpPr>
        <p:spPr>
          <a:xfrm>
            <a:off x="923925" y="4470400"/>
            <a:ext cx="10230485" cy="934085"/>
          </a:xfrm>
          <a:prstGeom prst="roundRect">
            <a:avLst>
              <a:gd name="adj" fmla="val 5330"/>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22" name="圆角矩形 2"/>
          <p:cNvSpPr/>
          <p:nvPr>
            <p:custDataLst>
              <p:tags r:id="rId2"/>
            </p:custDataLst>
          </p:nvPr>
        </p:nvSpPr>
        <p:spPr>
          <a:xfrm>
            <a:off x="923925" y="2849245"/>
            <a:ext cx="10230485" cy="1557020"/>
          </a:xfrm>
          <a:prstGeom prst="roundRect">
            <a:avLst>
              <a:gd name="adj" fmla="val 5330"/>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2" name="圆角矩形 1"/>
          <p:cNvSpPr/>
          <p:nvPr>
            <p:custDataLst>
              <p:tags r:id="rId3"/>
            </p:custDataLst>
          </p:nvPr>
        </p:nvSpPr>
        <p:spPr>
          <a:xfrm>
            <a:off x="923925" y="1196975"/>
            <a:ext cx="10230485" cy="1585595"/>
          </a:xfrm>
          <a:prstGeom prst="roundRect">
            <a:avLst>
              <a:gd name="adj" fmla="val 5330"/>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8" name="椭圆 7"/>
          <p:cNvSpPr/>
          <p:nvPr>
            <p:custDataLst>
              <p:tags r:id="rId4"/>
            </p:custDataLst>
          </p:nvPr>
        </p:nvSpPr>
        <p:spPr>
          <a:xfrm>
            <a:off x="600345" y="4585701"/>
            <a:ext cx="647358" cy="647358"/>
          </a:xfrm>
          <a:prstGeom prst="ellipse">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23" name="Freeform 17"/>
          <p:cNvSpPr>
            <a:spLocks noChangeAspect="1" noEditPoints="1"/>
          </p:cNvSpPr>
          <p:nvPr>
            <p:custDataLst>
              <p:tags r:id="rId5"/>
            </p:custDataLst>
          </p:nvPr>
        </p:nvSpPr>
        <p:spPr bwMode="auto">
          <a:xfrm>
            <a:off x="805886" y="4719001"/>
            <a:ext cx="236274" cy="380760"/>
          </a:xfrm>
          <a:custGeom>
            <a:avLst/>
            <a:gdLst>
              <a:gd name="T0" fmla="*/ 139 w 152"/>
              <a:gd name="T1" fmla="*/ 0 h 244"/>
              <a:gd name="T2" fmla="*/ 150 w 152"/>
              <a:gd name="T3" fmla="*/ 9 h 244"/>
              <a:gd name="T4" fmla="*/ 152 w 152"/>
              <a:gd name="T5" fmla="*/ 17 h 244"/>
              <a:gd name="T6" fmla="*/ 152 w 152"/>
              <a:gd name="T7" fmla="*/ 141 h 244"/>
              <a:gd name="T8" fmla="*/ 152 w 152"/>
              <a:gd name="T9" fmla="*/ 227 h 244"/>
              <a:gd name="T10" fmla="*/ 135 w 152"/>
              <a:gd name="T11" fmla="*/ 244 h 244"/>
              <a:gd name="T12" fmla="*/ 17 w 152"/>
              <a:gd name="T13" fmla="*/ 244 h 244"/>
              <a:gd name="T14" fmla="*/ 0 w 152"/>
              <a:gd name="T15" fmla="*/ 227 h 244"/>
              <a:gd name="T16" fmla="*/ 0 w 152"/>
              <a:gd name="T17" fmla="*/ 19 h 244"/>
              <a:gd name="T18" fmla="*/ 12 w 152"/>
              <a:gd name="T19" fmla="*/ 0 h 244"/>
              <a:gd name="T20" fmla="*/ 139 w 152"/>
              <a:gd name="T21" fmla="*/ 0 h 244"/>
              <a:gd name="T22" fmla="*/ 137 w 152"/>
              <a:gd name="T23" fmla="*/ 206 h 244"/>
              <a:gd name="T24" fmla="*/ 137 w 152"/>
              <a:gd name="T25" fmla="*/ 39 h 244"/>
              <a:gd name="T26" fmla="*/ 15 w 152"/>
              <a:gd name="T27" fmla="*/ 39 h 244"/>
              <a:gd name="T28" fmla="*/ 15 w 152"/>
              <a:gd name="T29" fmla="*/ 206 h 244"/>
              <a:gd name="T30" fmla="*/ 137 w 152"/>
              <a:gd name="T31" fmla="*/ 206 h 244"/>
              <a:gd name="T32" fmla="*/ 76 w 152"/>
              <a:gd name="T33" fmla="*/ 16 h 244"/>
              <a:gd name="T34" fmla="*/ 52 w 152"/>
              <a:gd name="T35" fmla="*/ 16 h 244"/>
              <a:gd name="T36" fmla="*/ 49 w 152"/>
              <a:gd name="T37" fmla="*/ 16 h 244"/>
              <a:gd name="T38" fmla="*/ 45 w 152"/>
              <a:gd name="T39" fmla="*/ 19 h 244"/>
              <a:gd name="T40" fmla="*/ 49 w 152"/>
              <a:gd name="T41" fmla="*/ 23 h 244"/>
              <a:gd name="T42" fmla="*/ 51 w 152"/>
              <a:gd name="T43" fmla="*/ 23 h 244"/>
              <a:gd name="T44" fmla="*/ 101 w 152"/>
              <a:gd name="T45" fmla="*/ 23 h 244"/>
              <a:gd name="T46" fmla="*/ 103 w 152"/>
              <a:gd name="T47" fmla="*/ 23 h 244"/>
              <a:gd name="T48" fmla="*/ 106 w 152"/>
              <a:gd name="T49" fmla="*/ 19 h 244"/>
              <a:gd name="T50" fmla="*/ 103 w 152"/>
              <a:gd name="T51" fmla="*/ 16 h 244"/>
              <a:gd name="T52" fmla="*/ 101 w 152"/>
              <a:gd name="T53" fmla="*/ 16 h 244"/>
              <a:gd name="T54" fmla="*/ 76 w 152"/>
              <a:gd name="T55" fmla="*/ 16 h 244"/>
              <a:gd name="T56" fmla="*/ 87 w 152"/>
              <a:gd name="T57" fmla="*/ 225 h 244"/>
              <a:gd name="T58" fmla="*/ 76 w 152"/>
              <a:gd name="T59" fmla="*/ 214 h 244"/>
              <a:gd name="T60" fmla="*/ 64 w 152"/>
              <a:gd name="T61" fmla="*/ 225 h 244"/>
              <a:gd name="T62" fmla="*/ 76 w 152"/>
              <a:gd name="T63" fmla="*/ 237 h 244"/>
              <a:gd name="T64" fmla="*/ 87 w 152"/>
              <a:gd name="T65" fmla="*/ 22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4" name="椭圆 3"/>
          <p:cNvSpPr/>
          <p:nvPr>
            <p:custDataLst>
              <p:tags r:id="rId6"/>
            </p:custDataLst>
          </p:nvPr>
        </p:nvSpPr>
        <p:spPr>
          <a:xfrm>
            <a:off x="600345" y="1668215"/>
            <a:ext cx="647358" cy="647358"/>
          </a:xfrm>
          <a:prstGeom prst="ellipse">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20" name="椭圆 19"/>
          <p:cNvSpPr/>
          <p:nvPr>
            <p:custDataLst>
              <p:tags r:id="rId7"/>
            </p:custDataLst>
          </p:nvPr>
        </p:nvSpPr>
        <p:spPr>
          <a:xfrm>
            <a:off x="10815393" y="3277608"/>
            <a:ext cx="647358" cy="647358"/>
          </a:xfrm>
          <a:prstGeom prst="ellipse">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5" name="KSO_Shape"/>
          <p:cNvSpPr>
            <a:spLocks noChangeAspect="1"/>
          </p:cNvSpPr>
          <p:nvPr>
            <p:custDataLst>
              <p:tags r:id="rId8"/>
            </p:custDataLst>
          </p:nvPr>
        </p:nvSpPr>
        <p:spPr bwMode="auto">
          <a:xfrm>
            <a:off x="10971170" y="3427596"/>
            <a:ext cx="335804" cy="347383"/>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ysClr val="window" lastClr="FFFFFF"/>
          </a:solidFill>
          <a:ln>
            <a:noFill/>
          </a:ln>
        </p:spPr>
        <p:txBody>
          <a:bodyPr/>
          <a:lstStyle/>
          <a:p>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25" name="文本框 24"/>
          <p:cNvSpPr txBox="1"/>
          <p:nvPr>
            <p:custDataLst>
              <p:tags r:id="rId9"/>
            </p:custDataLst>
          </p:nvPr>
        </p:nvSpPr>
        <p:spPr>
          <a:xfrm>
            <a:off x="1321435" y="1197610"/>
            <a:ext cx="5025390" cy="400685"/>
          </a:xfrm>
          <a:prstGeom prst="rect">
            <a:avLst/>
          </a:prstGeom>
          <a:noFill/>
        </p:spPr>
        <p:txBody>
          <a:bodyPr wrap="square" anchor="b" anchorCtr="0">
            <a:no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rPr>
              <a:t>所治疗疾病对公共健康的影响描述</a:t>
            </a:r>
            <a:endPar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33" name="文本框 32"/>
          <p:cNvSpPr txBox="1"/>
          <p:nvPr>
            <p:custDataLst>
              <p:tags r:id="rId10"/>
            </p:custDataLst>
          </p:nvPr>
        </p:nvSpPr>
        <p:spPr>
          <a:xfrm>
            <a:off x="1247775" y="1572895"/>
            <a:ext cx="9832975" cy="1101090"/>
          </a:xfrm>
          <a:prstGeom prst="rect">
            <a:avLst/>
          </a:prstGeom>
        </p:spPr>
        <p:txBody>
          <a:bodyPr wrap="square">
            <a:noAutofit/>
          </a:bodyPr>
          <a:lstStyle>
            <a:defPPr>
              <a:defRPr lang="zh-CN"/>
            </a:defPPr>
            <a:lvl1pPr algn="ctr">
              <a:defRPr sz="1400">
                <a:solidFill>
                  <a:sysClr val="window" lastClr="FFFFFF"/>
                </a:solidFill>
              </a:defRPr>
            </a:lvl1pPr>
          </a:lstStyle>
          <a:p>
            <a:pPr algn="l">
              <a:lnSpc>
                <a:spcPct val="120000"/>
              </a:lnSpc>
            </a:pP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化疗相关性恶心呕吐是临床上最常见、患者最恐惧的药物不良反应之一，</a:t>
            </a:r>
            <a:r>
              <a:rPr lang="zh-CN" altLang="en-US" b="1" spc="150" dirty="0">
                <a:solidFill>
                  <a:schemeClr val="accent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如没有止吐治疗，发生率高达70%-80%</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严重影响患者生活质量、降低后续抗肿瘤治疗的依从性，从而影响疗效。另外，严重的恶心、呕吐还可能导致脱水、电解质紊乱、自理能力下降、功能性活动受限、营养缺乏、焦虑、体力状况评分降低、伤口裂开、食管黏膜撕裂、治疗耐受性降低等严重后果。因此，减少和预防化疗所致恶性呕吐尤为</a:t>
            </a:r>
            <a:r>
              <a:rPr lang="zh-CN" altLang="en-US" spc="150" dirty="0" smtClean="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重要。</a:t>
            </a:r>
            <a:endPar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5" name="文本框 34"/>
          <p:cNvSpPr txBox="1"/>
          <p:nvPr>
            <p:custDataLst>
              <p:tags r:id="rId11"/>
            </p:custDataLst>
          </p:nvPr>
        </p:nvSpPr>
        <p:spPr>
          <a:xfrm>
            <a:off x="1321294" y="4283186"/>
            <a:ext cx="3720935" cy="539701"/>
          </a:xfrm>
          <a:prstGeom prst="rect">
            <a:avLst/>
          </a:prstGeom>
          <a:noFill/>
        </p:spPr>
        <p:txBody>
          <a:bodyPr wrap="square" anchor="b" anchorCtr="0">
            <a:norm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rPr>
              <a:t>弥补目录短板描述</a:t>
            </a:r>
            <a:endPar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36" name="文本框 35"/>
          <p:cNvSpPr txBox="1"/>
          <p:nvPr>
            <p:custDataLst>
              <p:tags r:id="rId12"/>
            </p:custDataLst>
          </p:nvPr>
        </p:nvSpPr>
        <p:spPr>
          <a:xfrm>
            <a:off x="1247775" y="4758055"/>
            <a:ext cx="9594850" cy="606425"/>
          </a:xfrm>
          <a:prstGeom prst="rect">
            <a:avLst/>
          </a:prstGeom>
        </p:spPr>
        <p:txBody>
          <a:bodyPr wrap="square">
            <a:normAutofit/>
          </a:bodyPr>
          <a:lstStyle>
            <a:defPPr>
              <a:defRPr lang="zh-CN"/>
            </a:defPPr>
            <a:lvl1pPr algn="ctr">
              <a:defRPr sz="1400">
                <a:solidFill>
                  <a:sysClr val="window" lastClr="FFFFFF"/>
                </a:solidFill>
              </a:defRPr>
            </a:lvl1pPr>
          </a:lstStyle>
          <a:p>
            <a:pPr algn="l">
              <a:lnSpc>
                <a:spcPct val="120000"/>
              </a:lnSpc>
            </a:pPr>
            <a:r>
              <a:rPr lang="zh-CN" altLang="en-US" b="1" spc="150" dirty="0">
                <a:solidFill>
                  <a:schemeClr val="accent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目录内止吐药只有5HT3受体拮抗剂</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，主要在急性期恶心呕吐发挥作用，延迟期基本无作用。福沙匹坦为NK-1受体拮抗剂，在急性期和延迟期均发挥作用，在指南中</a:t>
            </a:r>
            <a:r>
              <a:rPr lang="zh-CN" altLang="en-US" dirty="0" smtClean="0">
                <a:solidFill>
                  <a:schemeClr val="tx1"/>
                </a:solidFill>
                <a:effectLst/>
                <a:latin typeface="微软雅黑" panose="020B0503020204020204" charset="-122"/>
                <a:ea typeface="微软雅黑" panose="020B0503020204020204" charset="-122"/>
                <a:cs typeface="微软雅黑" panose="020B0503020204020204" charset="-122"/>
                <a:sym typeface="+mn-lt"/>
              </a:rPr>
              <a:t>处于一线推荐</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，是</a:t>
            </a:r>
            <a:r>
              <a:rPr lang="zh-CN" altLang="en-US" b="1" spc="150" dirty="0">
                <a:solidFill>
                  <a:schemeClr val="accent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HEC/MEC患者首选止吐药</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  </a:t>
            </a:r>
            <a:endPar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8" name="文本框 37"/>
          <p:cNvSpPr txBox="1"/>
          <p:nvPr>
            <p:custDataLst>
              <p:tags r:id="rId13"/>
            </p:custDataLst>
          </p:nvPr>
        </p:nvSpPr>
        <p:spPr>
          <a:xfrm>
            <a:off x="1321294" y="2697512"/>
            <a:ext cx="3720935" cy="539701"/>
          </a:xfrm>
          <a:prstGeom prst="rect">
            <a:avLst/>
          </a:prstGeom>
          <a:noFill/>
        </p:spPr>
        <p:txBody>
          <a:bodyPr wrap="square" anchor="b" anchorCtr="0">
            <a:norm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符合“保基本”原则描述</a:t>
            </a:r>
            <a:endParaRPr lang="zh-CN" altLang="en-US" b="1" spc="300" dirty="0">
              <a:solidFill>
                <a:schemeClr val="tx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9" name="文本框 38"/>
          <p:cNvSpPr txBox="1"/>
          <p:nvPr>
            <p:custDataLst>
              <p:tags r:id="rId14"/>
            </p:custDataLst>
          </p:nvPr>
        </p:nvSpPr>
        <p:spPr>
          <a:xfrm>
            <a:off x="1247775" y="3081655"/>
            <a:ext cx="9627870" cy="1258570"/>
          </a:xfrm>
          <a:prstGeom prst="rect">
            <a:avLst/>
          </a:prstGeom>
        </p:spPr>
        <p:txBody>
          <a:bodyPr wrap="square">
            <a:noAutofit/>
          </a:bodyPr>
          <a:lstStyle>
            <a:defPPr>
              <a:defRPr lang="zh-CN"/>
            </a:defPPr>
            <a:lvl1pPr algn="ctr">
              <a:defRPr sz="1400">
                <a:solidFill>
                  <a:sysClr val="window" lastClr="FFFFFF"/>
                </a:solidFill>
              </a:defRPr>
            </a:lvl1pPr>
          </a:lstStyle>
          <a:p>
            <a:pPr algn="l">
              <a:lnSpc>
                <a:spcPct val="140000"/>
              </a:lnSpc>
            </a:pPr>
            <a:r>
              <a:rPr lang="zh-CN" altLang="en-US" b="1" spc="150" dirty="0">
                <a:solidFill>
                  <a:schemeClr val="accent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福沙匹坦双葡甲胺为国内外指南一致推荐用于高度、中度致吐性化疗方案(HEC/MEC)的止吐药物</a:t>
            </a: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该产品为注射用冻干粉针剂，相较于口服阿瑞匹坦，对于一些有与疾病相关恶心无法接受口服给药的患者，使用注射给药能够提供更大的灵活性和便利性。仅需在每个化疗周期开始前使用一次，费用较低，不会给患者带来经济负担，且价格相比于同类药品阿瑞匹坦更低。</a:t>
            </a:r>
            <a:endPar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0" name="圆角矩形 2"/>
          <p:cNvSpPr/>
          <p:nvPr>
            <p:custDataLst>
              <p:tags r:id="rId15"/>
            </p:custDataLst>
          </p:nvPr>
        </p:nvSpPr>
        <p:spPr>
          <a:xfrm>
            <a:off x="924560" y="5474970"/>
            <a:ext cx="10230485" cy="948690"/>
          </a:xfrm>
          <a:prstGeom prst="roundRect">
            <a:avLst>
              <a:gd name="adj" fmla="val 5330"/>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effectLst/>
              <a:latin typeface="微软雅黑" panose="020B0503020204020204" charset="-122"/>
              <a:ea typeface="微软雅黑" panose="020B0503020204020204" charset="-122"/>
              <a:sym typeface="Arial" panose="020B0604020202020204" pitchFamily="34" charset="0"/>
            </a:endParaRPr>
          </a:p>
        </p:txBody>
      </p:sp>
      <p:sp>
        <p:nvSpPr>
          <p:cNvPr id="32" name="文本框 31"/>
          <p:cNvSpPr txBox="1"/>
          <p:nvPr>
            <p:custDataLst>
              <p:tags r:id="rId16"/>
            </p:custDataLst>
          </p:nvPr>
        </p:nvSpPr>
        <p:spPr>
          <a:xfrm>
            <a:off x="1321435" y="5370830"/>
            <a:ext cx="3721100" cy="479425"/>
          </a:xfrm>
          <a:prstGeom prst="rect">
            <a:avLst/>
          </a:prstGeom>
          <a:noFill/>
        </p:spPr>
        <p:txBody>
          <a:bodyPr wrap="square" anchor="b" anchorCtr="0">
            <a:normAutofit/>
          </a:bodyPr>
          <a:lstStyle>
            <a:defPPr>
              <a:defRPr lang="zh-CN"/>
            </a:defPPr>
            <a:lvl1pPr algn="ctr">
              <a:defRPr>
                <a:solidFill>
                  <a:sysClr val="window" lastClr="FFFFFF"/>
                </a:solidFill>
              </a:defRPr>
            </a:lvl1pPr>
          </a:lstStyle>
          <a:p>
            <a:pPr marL="285750" indent="-285750" algn="l">
              <a:lnSpc>
                <a:spcPct val="140000"/>
              </a:lnSpc>
              <a:buFont typeface="Wingdings" panose="05000000000000000000" charset="0"/>
              <a:buChar char="u"/>
            </a:pPr>
            <a:r>
              <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rPr>
              <a:t>临床管理难度描述</a:t>
            </a:r>
            <a:endParaRPr lang="zh-CN" altLang="en-US" b="1" spc="300" dirty="0">
              <a:solidFill>
                <a:schemeClr val="tx1"/>
              </a:solidFill>
              <a:effectLst/>
              <a:latin typeface="微软雅黑" panose="020B0503020204020204" charset="-122"/>
              <a:ea typeface="微软雅黑" panose="020B0503020204020204" charset="-122"/>
              <a:sym typeface="Arial" panose="020B0604020202020204" pitchFamily="34" charset="0"/>
            </a:endParaRPr>
          </a:p>
        </p:txBody>
      </p:sp>
      <p:sp>
        <p:nvSpPr>
          <p:cNvPr id="41" name="文本框 40"/>
          <p:cNvSpPr txBox="1"/>
          <p:nvPr>
            <p:custDataLst>
              <p:tags r:id="rId17"/>
            </p:custDataLst>
          </p:nvPr>
        </p:nvSpPr>
        <p:spPr>
          <a:xfrm>
            <a:off x="1247775" y="5755005"/>
            <a:ext cx="9723120" cy="695960"/>
          </a:xfrm>
          <a:prstGeom prst="rect">
            <a:avLst/>
          </a:prstGeom>
        </p:spPr>
        <p:txBody>
          <a:bodyPr wrap="square">
            <a:normAutofit/>
          </a:bodyPr>
          <a:lstStyle>
            <a:defPPr>
              <a:defRPr lang="zh-CN"/>
            </a:defPPr>
            <a:lvl1pPr algn="ctr">
              <a:defRPr sz="1400">
                <a:solidFill>
                  <a:sysClr val="window" lastClr="FFFFFF"/>
                </a:solidFill>
              </a:defRPr>
            </a:lvl1pPr>
          </a:lstStyle>
          <a:p>
            <a:pPr algn="l">
              <a:lnSpc>
                <a:spcPct val="120000"/>
              </a:lnSpc>
            </a:pPr>
            <a:r>
              <a:rPr lang="zh-CN" altLang="en-US"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福沙匹坦与其他止吐药物联合给药，适用于成年患者预防高度致吐化疗药物（HEC）初次和重复治疗过程中出现的急性和迟发性恶心和呕吐，超说明书用药或者临床滥用风险较小。且</a:t>
            </a:r>
            <a:r>
              <a:rPr lang="zh-CN" altLang="en-US" b="1" spc="150" dirty="0">
                <a:solidFill>
                  <a:schemeClr val="accent1"/>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一次性给药，临床管理更为方便</a:t>
            </a:r>
            <a:r>
              <a:rPr lang="zh-CN" altLang="en-US" b="1"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b="1" spc="150" dirty="0">
              <a:solidFill>
                <a:srgbClr val="000000"/>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7" name="椭圆 26"/>
          <p:cNvSpPr/>
          <p:nvPr>
            <p:custDataLst>
              <p:tags r:id="rId18"/>
            </p:custDataLst>
          </p:nvPr>
        </p:nvSpPr>
        <p:spPr>
          <a:xfrm>
            <a:off x="10840793" y="5641706"/>
            <a:ext cx="647358" cy="647358"/>
          </a:xfrm>
          <a:prstGeom prst="ellipse">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sp>
        <p:nvSpPr>
          <p:cNvPr id="28" name="KSO_Shape"/>
          <p:cNvSpPr>
            <a:spLocks noChangeAspect="1"/>
          </p:cNvSpPr>
          <p:nvPr>
            <p:custDataLst>
              <p:tags r:id="rId19"/>
            </p:custDataLst>
          </p:nvPr>
        </p:nvSpPr>
        <p:spPr>
          <a:xfrm>
            <a:off x="10980813" y="5794277"/>
            <a:ext cx="367318" cy="342217"/>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ysClr val="window" lastClr="FFFFFF"/>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algn="ctr">
              <a:defRPr/>
            </a:pPr>
            <a:endParaRPr lang="zh-CN" altLang="en-US">
              <a:solidFill>
                <a:sysClr val="window" lastClr="FFFFFF"/>
              </a:solidFill>
              <a:effectLst/>
              <a:latin typeface="微软雅黑" panose="020B0503020204020204" charset="-122"/>
              <a:ea typeface="微软雅黑" panose="020B0503020204020204" charset="-122"/>
              <a:sym typeface="Arial" panose="020B0604020202020204" pitchFamily="34" charset="0"/>
            </a:endParaRPr>
          </a:p>
        </p:txBody>
      </p:sp>
      <p:pic>
        <p:nvPicPr>
          <p:cNvPr id="6" name="图形 4"/>
          <p:cNvPicPr>
            <a:picLocks noChangeAspect="1"/>
          </p:cNvPicPr>
          <p:nvPr>
            <p:custDataLst>
              <p:tags r:id="rId20"/>
            </p:custDataLst>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60450" y="1845088"/>
            <a:ext cx="527147" cy="41344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dirty="0"/>
              <a:t>罗欣药业  传递健康</a:t>
            </a:r>
            <a:br>
              <a:rPr lang="zh-CN" altLang="en-US" dirty="0"/>
            </a:br>
            <a:endParaRPr lang="zh-CN" altLang="en-US" dirty="0"/>
          </a:p>
        </p:txBody>
      </p:sp>
      <p:pic>
        <p:nvPicPr>
          <p:cNvPr id="6" name="VCG219bb9c1494.jpg" descr="VCG219bb9c1494.jpg"/>
          <p:cNvPicPr>
            <a:picLocks noGrp="1" noChangeAspect="1"/>
          </p:cNvPicPr>
          <p:nvPr>
            <p:ph type="pic" sz="quarter" idx="4294967295"/>
          </p:nvPr>
        </p:nvPicPr>
        <p:blipFill rotWithShape="1">
          <a:blip r:embed="rId1"/>
          <a:srcRect t="17420" b="37598"/>
          <a:stretch>
            <a:fillRect/>
          </a:stretch>
        </p:blipFill>
        <p:spPr>
          <a:xfrm>
            <a:off x="768348" y="491321"/>
            <a:ext cx="10800000" cy="3240118"/>
          </a:xfrm>
        </p:spPr>
      </p:pic>
      <p:sp>
        <p:nvSpPr>
          <p:cNvPr id="2" name="文本框 1"/>
          <p:cNvSpPr txBox="1"/>
          <p:nvPr/>
        </p:nvSpPr>
        <p:spPr>
          <a:xfrm>
            <a:off x="1602105" y="4036060"/>
            <a:ext cx="6375400" cy="10147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6000" b="1">
                <a:solidFill>
                  <a:srgbClr val="FF0000"/>
                </a:solidFill>
                <a:effectLst>
                  <a:innerShdw blurRad="63500" dist="50800" dir="13500000">
                    <a:srgbClr val="000000">
                      <a:alpha val="50000"/>
                    </a:srgbClr>
                  </a:innerShdw>
                </a:effectLst>
              </a:rPr>
              <a:t>谢谢！</a:t>
            </a:r>
            <a:endParaRPr lang="zh-CN" altLang="en-US" sz="6000" b="1">
              <a:solidFill>
                <a:srgbClr val="FF0000"/>
              </a:solidFill>
              <a:effectLst>
                <a:innerShdw blurRad="63500" dist="50800" dir="13500000">
                  <a:srgbClr val="000000">
                    <a:alpha val="50000"/>
                  </a:srgb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5DD3DB80-B894-403A-B48E-6FDC1A72010E}" type="slidenum">
              <a:rPr lang="zh-CN" altLang="en-US" smtClean="0"/>
            </a:fld>
            <a:endParaRPr lang="zh-CN" altLang="en-US" dirty="0"/>
          </a:p>
        </p:txBody>
      </p:sp>
      <p:pic>
        <p:nvPicPr>
          <p:cNvPr id="40" name="图片 39" descr="注射用福沙匹坦双葡甲胺 单只小盒效果图-02"/>
          <p:cNvPicPr>
            <a:picLocks noChangeAspect="1"/>
          </p:cNvPicPr>
          <p:nvPr/>
        </p:nvPicPr>
        <p:blipFill>
          <a:blip r:embed="rId1"/>
          <a:srcRect l="20945"/>
          <a:stretch>
            <a:fillRect/>
          </a:stretch>
        </p:blipFill>
        <p:spPr>
          <a:xfrm>
            <a:off x="20320" y="1273175"/>
            <a:ext cx="5407025" cy="4860925"/>
          </a:xfrm>
          <a:prstGeom prst="rect">
            <a:avLst/>
          </a:prstGeom>
        </p:spPr>
      </p:pic>
      <p:sp>
        <p:nvSpPr>
          <p:cNvPr id="41" name="矩形 40"/>
          <p:cNvSpPr/>
          <p:nvPr/>
        </p:nvSpPr>
        <p:spPr>
          <a:xfrm>
            <a:off x="569913" y="358775"/>
            <a:ext cx="11320780" cy="6140450"/>
          </a:xfrm>
          <a:prstGeom prst="rect">
            <a:avLst/>
          </a:prstGeom>
          <a:noFill/>
          <a:ln>
            <a:solidFill>
              <a:srgbClr val="0B5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2" name="副标题 41"/>
          <p:cNvSpPr>
            <a:spLocks noGrp="1"/>
          </p:cNvSpPr>
          <p:nvPr>
            <p:ph type="subTitle" idx="1"/>
            <p:custDataLst>
              <p:tags r:id="rId2"/>
            </p:custDataLst>
          </p:nvPr>
        </p:nvSpPr>
        <p:spPr>
          <a:xfrm>
            <a:off x="2854008" y="861060"/>
            <a:ext cx="8705215" cy="998855"/>
          </a:xfrm>
        </p:spPr>
        <p:txBody>
          <a:bodyPr>
            <a:noAutofit/>
          </a:bodyPr>
          <a:lstStyle/>
          <a:p>
            <a:pPr algn="ctr">
              <a:lnSpc>
                <a:spcPct val="100000"/>
              </a:lnSpc>
            </a:pPr>
            <a:r>
              <a:rPr sz="6000" b="1" spc="1000">
                <a:solidFill>
                  <a:srgbClr val="0B57A4"/>
                </a:solidFill>
                <a:uFillTx/>
                <a:latin typeface="+mj-ea"/>
                <a:ea typeface="+mj-ea"/>
                <a:cs typeface="+mj-ea"/>
              </a:rPr>
              <a:t>目 录</a:t>
            </a:r>
            <a:endParaRPr sz="6000" b="1" spc="1000">
              <a:solidFill>
                <a:srgbClr val="0B57A4"/>
              </a:solidFill>
              <a:uFillTx/>
              <a:latin typeface="+mj-ea"/>
              <a:ea typeface="+mj-ea"/>
              <a:cs typeface="+mj-ea"/>
            </a:endParaRPr>
          </a:p>
        </p:txBody>
      </p:sp>
      <p:grpSp>
        <p:nvGrpSpPr>
          <p:cNvPr id="43" name="组合 42"/>
          <p:cNvGrpSpPr/>
          <p:nvPr/>
        </p:nvGrpSpPr>
        <p:grpSpPr>
          <a:xfrm>
            <a:off x="11269980" y="179070"/>
            <a:ext cx="861060" cy="791210"/>
            <a:chOff x="17748" y="282"/>
            <a:chExt cx="1356" cy="1246"/>
          </a:xfrm>
        </p:grpSpPr>
        <p:sp>
          <p:nvSpPr>
            <p:cNvPr id="45" name="矩形 44"/>
            <p:cNvSpPr/>
            <p:nvPr/>
          </p:nvSpPr>
          <p:spPr>
            <a:xfrm>
              <a:off x="17748" y="282"/>
              <a:ext cx="1357" cy="1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7" name="矩形 46"/>
            <p:cNvSpPr/>
            <p:nvPr/>
          </p:nvSpPr>
          <p:spPr>
            <a:xfrm>
              <a:off x="17933" y="502"/>
              <a:ext cx="850" cy="119"/>
            </a:xfrm>
            <a:prstGeom prst="rect">
              <a:avLst/>
            </a:prstGeom>
            <a:solidFill>
              <a:srgbClr val="0B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9" name="矩形 48"/>
            <p:cNvSpPr/>
            <p:nvPr/>
          </p:nvSpPr>
          <p:spPr>
            <a:xfrm rot="5400000">
              <a:off x="18298" y="871"/>
              <a:ext cx="850" cy="120"/>
            </a:xfrm>
            <a:prstGeom prst="rect">
              <a:avLst/>
            </a:prstGeom>
            <a:solidFill>
              <a:srgbClr val="0B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1" name="文本框 50"/>
          <p:cNvSpPr txBox="1"/>
          <p:nvPr/>
        </p:nvSpPr>
        <p:spPr>
          <a:xfrm>
            <a:off x="6288405" y="1859915"/>
            <a:ext cx="1836420" cy="460375"/>
          </a:xfrm>
          <a:prstGeom prst="rect">
            <a:avLst/>
          </a:prstGeom>
          <a:noFill/>
        </p:spPr>
        <p:txBody>
          <a:bodyPr wrap="none" rtlCol="0">
            <a:spAutoFit/>
          </a:bodyPr>
          <a:lstStyle/>
          <a:p>
            <a:pPr algn="l"/>
            <a:r>
              <a:rPr lang="zh-CN" altLang="en-US" sz="2400">
                <a:solidFill>
                  <a:srgbClr val="0B57A4"/>
                </a:solidFill>
                <a:latin typeface="+mj-ea"/>
                <a:ea typeface="+mj-ea"/>
              </a:rPr>
              <a:t>CONTANTS</a:t>
            </a:r>
            <a:endParaRPr lang="zh-CN" altLang="en-US" sz="2400">
              <a:solidFill>
                <a:srgbClr val="0B57A4"/>
              </a:solidFill>
              <a:latin typeface="+mj-ea"/>
              <a:ea typeface="+mj-ea"/>
            </a:endParaRPr>
          </a:p>
        </p:txBody>
      </p:sp>
      <p:sp>
        <p:nvSpPr>
          <p:cNvPr id="53" name="文本框 52"/>
          <p:cNvSpPr txBox="1"/>
          <p:nvPr/>
        </p:nvSpPr>
        <p:spPr>
          <a:xfrm>
            <a:off x="5370195" y="2706370"/>
            <a:ext cx="2976880" cy="460375"/>
          </a:xfrm>
          <a:prstGeom prst="rect">
            <a:avLst/>
          </a:prstGeom>
          <a:noFill/>
        </p:spPr>
        <p:txBody>
          <a:bodyPr wrap="square" rtlCol="0">
            <a:spAutoFit/>
          </a:bodyPr>
          <a:lstStyle/>
          <a:p>
            <a:pPr algn="l"/>
            <a:r>
              <a:rPr lang="zh-CN" altLang="en-US" sz="2400" b="1">
                <a:latin typeface="+mj-ea"/>
                <a:ea typeface="+mj-ea"/>
                <a:sym typeface="+mn-ea"/>
              </a:rPr>
              <a:t>药品基本信息</a:t>
            </a:r>
            <a:endParaRPr lang="zh-CN" altLang="en-US" sz="2400" b="1">
              <a:latin typeface="+mj-ea"/>
              <a:ea typeface="+mj-ea"/>
              <a:sym typeface="+mn-ea"/>
            </a:endParaRPr>
          </a:p>
        </p:txBody>
      </p:sp>
      <p:sp>
        <p:nvSpPr>
          <p:cNvPr id="59" name="矩形 58"/>
          <p:cNvSpPr/>
          <p:nvPr/>
        </p:nvSpPr>
        <p:spPr>
          <a:xfrm>
            <a:off x="4503420" y="2561590"/>
            <a:ext cx="720725" cy="720725"/>
          </a:xfrm>
          <a:prstGeom prst="rect">
            <a:avLst/>
          </a:prstGeom>
          <a:solidFill>
            <a:srgbClr val="0B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0" name="文本框 59"/>
          <p:cNvSpPr txBox="1"/>
          <p:nvPr/>
        </p:nvSpPr>
        <p:spPr>
          <a:xfrm>
            <a:off x="4540250" y="2649220"/>
            <a:ext cx="646430" cy="521970"/>
          </a:xfrm>
          <a:prstGeom prst="rect">
            <a:avLst/>
          </a:prstGeom>
          <a:noFill/>
        </p:spPr>
        <p:txBody>
          <a:bodyPr wrap="square" rtlCol="0">
            <a:spAutoFit/>
          </a:bodyPr>
          <a:lstStyle/>
          <a:p>
            <a:r>
              <a:rPr lang="en-US" altLang="zh-CN" sz="2800">
                <a:solidFill>
                  <a:schemeClr val="bg1"/>
                </a:solidFill>
                <a:latin typeface="+mj-ea"/>
                <a:ea typeface="+mj-ea"/>
              </a:rPr>
              <a:t>01</a:t>
            </a:r>
            <a:endParaRPr lang="en-US" altLang="zh-CN" sz="2800">
              <a:solidFill>
                <a:schemeClr val="bg1"/>
              </a:solidFill>
              <a:latin typeface="+mj-ea"/>
              <a:ea typeface="+mj-ea"/>
            </a:endParaRPr>
          </a:p>
        </p:txBody>
      </p:sp>
      <p:sp>
        <p:nvSpPr>
          <p:cNvPr id="61" name="文本框 60"/>
          <p:cNvSpPr txBox="1"/>
          <p:nvPr/>
        </p:nvSpPr>
        <p:spPr>
          <a:xfrm>
            <a:off x="5370195" y="3776345"/>
            <a:ext cx="2976880" cy="460375"/>
          </a:xfrm>
          <a:prstGeom prst="rect">
            <a:avLst/>
          </a:prstGeom>
          <a:noFill/>
        </p:spPr>
        <p:txBody>
          <a:bodyPr wrap="square" rtlCol="0">
            <a:spAutoFit/>
          </a:bodyPr>
          <a:lstStyle/>
          <a:p>
            <a:pPr algn="l"/>
            <a:r>
              <a:rPr lang="zh-CN" altLang="en-US" sz="2400" b="1">
                <a:solidFill>
                  <a:schemeClr val="tx1"/>
                </a:solidFill>
                <a:latin typeface="+mj-ea"/>
                <a:ea typeface="+mj-ea"/>
              </a:rPr>
              <a:t>安全性</a:t>
            </a:r>
            <a:endParaRPr lang="zh-CN" altLang="en-US" sz="2400" b="1">
              <a:solidFill>
                <a:schemeClr val="tx1"/>
              </a:solidFill>
              <a:latin typeface="+mj-ea"/>
              <a:ea typeface="+mj-ea"/>
            </a:endParaRPr>
          </a:p>
        </p:txBody>
      </p:sp>
      <p:sp>
        <p:nvSpPr>
          <p:cNvPr id="62" name="矩形 61"/>
          <p:cNvSpPr/>
          <p:nvPr/>
        </p:nvSpPr>
        <p:spPr>
          <a:xfrm>
            <a:off x="4503420" y="3688715"/>
            <a:ext cx="720725" cy="720725"/>
          </a:xfrm>
          <a:prstGeom prst="rect">
            <a:avLst/>
          </a:prstGeom>
          <a:solidFill>
            <a:srgbClr val="0B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3" name="文本框 62"/>
          <p:cNvSpPr txBox="1"/>
          <p:nvPr/>
        </p:nvSpPr>
        <p:spPr>
          <a:xfrm>
            <a:off x="4545965" y="3771265"/>
            <a:ext cx="646430" cy="521970"/>
          </a:xfrm>
          <a:prstGeom prst="rect">
            <a:avLst/>
          </a:prstGeom>
          <a:noFill/>
        </p:spPr>
        <p:txBody>
          <a:bodyPr wrap="square" rtlCol="0">
            <a:spAutoFit/>
          </a:bodyPr>
          <a:lstStyle/>
          <a:p>
            <a:r>
              <a:rPr lang="en-US" altLang="zh-CN" sz="2800">
                <a:solidFill>
                  <a:schemeClr val="bg1"/>
                </a:solidFill>
                <a:latin typeface="+mj-ea"/>
                <a:ea typeface="+mj-ea"/>
              </a:rPr>
              <a:t>02</a:t>
            </a:r>
            <a:endParaRPr lang="en-US" altLang="zh-CN" sz="2800">
              <a:solidFill>
                <a:schemeClr val="bg1"/>
              </a:solidFill>
              <a:latin typeface="+mj-ea"/>
              <a:ea typeface="+mj-ea"/>
            </a:endParaRPr>
          </a:p>
        </p:txBody>
      </p:sp>
      <p:sp>
        <p:nvSpPr>
          <p:cNvPr id="64" name="文本框 63"/>
          <p:cNvSpPr txBox="1"/>
          <p:nvPr/>
        </p:nvSpPr>
        <p:spPr>
          <a:xfrm>
            <a:off x="9264015" y="2754630"/>
            <a:ext cx="2976880" cy="460375"/>
          </a:xfrm>
          <a:prstGeom prst="rect">
            <a:avLst/>
          </a:prstGeom>
          <a:noFill/>
        </p:spPr>
        <p:txBody>
          <a:bodyPr wrap="square" rtlCol="0">
            <a:spAutoFit/>
          </a:bodyPr>
          <a:lstStyle/>
          <a:p>
            <a:pPr algn="l"/>
            <a:r>
              <a:rPr lang="zh-CN" altLang="en-US" sz="2400" b="1">
                <a:latin typeface="+mj-ea"/>
                <a:ea typeface="+mj-ea"/>
                <a:sym typeface="+mn-ea"/>
              </a:rPr>
              <a:t>创新性</a:t>
            </a:r>
            <a:endParaRPr lang="zh-CN" altLang="en-US" sz="2400" b="1">
              <a:solidFill>
                <a:schemeClr val="tx1"/>
              </a:solidFill>
              <a:latin typeface="+mj-ea"/>
              <a:ea typeface="+mj-ea"/>
            </a:endParaRPr>
          </a:p>
        </p:txBody>
      </p:sp>
      <p:sp>
        <p:nvSpPr>
          <p:cNvPr id="65" name="矩形 64"/>
          <p:cNvSpPr/>
          <p:nvPr/>
        </p:nvSpPr>
        <p:spPr>
          <a:xfrm>
            <a:off x="8397240" y="2618740"/>
            <a:ext cx="720725" cy="720725"/>
          </a:xfrm>
          <a:prstGeom prst="rect">
            <a:avLst/>
          </a:prstGeom>
          <a:solidFill>
            <a:srgbClr val="0B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6" name="文本框 65"/>
          <p:cNvSpPr txBox="1"/>
          <p:nvPr/>
        </p:nvSpPr>
        <p:spPr>
          <a:xfrm>
            <a:off x="8423275" y="2685415"/>
            <a:ext cx="646430" cy="521970"/>
          </a:xfrm>
          <a:prstGeom prst="rect">
            <a:avLst/>
          </a:prstGeom>
          <a:noFill/>
        </p:spPr>
        <p:txBody>
          <a:bodyPr wrap="square" rtlCol="0">
            <a:spAutoFit/>
          </a:bodyPr>
          <a:lstStyle/>
          <a:p>
            <a:r>
              <a:rPr lang="en-US" altLang="zh-CN" sz="2800">
                <a:solidFill>
                  <a:schemeClr val="bg1"/>
                </a:solidFill>
                <a:latin typeface="+mj-ea"/>
                <a:ea typeface="+mj-ea"/>
              </a:rPr>
              <a:t>04</a:t>
            </a:r>
            <a:endParaRPr lang="en-US" altLang="zh-CN" sz="2800">
              <a:solidFill>
                <a:schemeClr val="bg1"/>
              </a:solidFill>
              <a:latin typeface="+mj-ea"/>
              <a:ea typeface="+mj-ea"/>
            </a:endParaRPr>
          </a:p>
        </p:txBody>
      </p:sp>
      <p:sp>
        <p:nvSpPr>
          <p:cNvPr id="67" name="文本框 66"/>
          <p:cNvSpPr txBox="1"/>
          <p:nvPr/>
        </p:nvSpPr>
        <p:spPr>
          <a:xfrm>
            <a:off x="9264015" y="3824605"/>
            <a:ext cx="2976880" cy="460375"/>
          </a:xfrm>
          <a:prstGeom prst="rect">
            <a:avLst/>
          </a:prstGeom>
          <a:noFill/>
        </p:spPr>
        <p:txBody>
          <a:bodyPr wrap="square" rtlCol="0">
            <a:spAutoFit/>
          </a:bodyPr>
          <a:lstStyle/>
          <a:p>
            <a:pPr algn="l"/>
            <a:r>
              <a:rPr lang="zh-CN" altLang="en-US" sz="2400" b="1">
                <a:latin typeface="+mj-ea"/>
                <a:ea typeface="+mj-ea"/>
                <a:sym typeface="+mn-ea"/>
              </a:rPr>
              <a:t>公平性</a:t>
            </a:r>
            <a:endParaRPr lang="zh-CN" altLang="en-US" sz="2400" b="1">
              <a:solidFill>
                <a:schemeClr val="tx1"/>
              </a:solidFill>
              <a:latin typeface="+mj-ea"/>
              <a:ea typeface="+mj-ea"/>
            </a:endParaRPr>
          </a:p>
        </p:txBody>
      </p:sp>
      <p:sp>
        <p:nvSpPr>
          <p:cNvPr id="68" name="矩形 67"/>
          <p:cNvSpPr/>
          <p:nvPr/>
        </p:nvSpPr>
        <p:spPr>
          <a:xfrm>
            <a:off x="8397240" y="3688715"/>
            <a:ext cx="720725" cy="720725"/>
          </a:xfrm>
          <a:prstGeom prst="rect">
            <a:avLst/>
          </a:prstGeom>
          <a:solidFill>
            <a:srgbClr val="0B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9" name="文本框 68"/>
          <p:cNvSpPr txBox="1"/>
          <p:nvPr/>
        </p:nvSpPr>
        <p:spPr>
          <a:xfrm>
            <a:off x="8423275" y="3745230"/>
            <a:ext cx="646430" cy="521970"/>
          </a:xfrm>
          <a:prstGeom prst="rect">
            <a:avLst/>
          </a:prstGeom>
          <a:noFill/>
        </p:spPr>
        <p:txBody>
          <a:bodyPr wrap="square" rtlCol="0">
            <a:spAutoFit/>
          </a:bodyPr>
          <a:lstStyle/>
          <a:p>
            <a:r>
              <a:rPr lang="en-US" altLang="zh-CN" sz="2800">
                <a:solidFill>
                  <a:schemeClr val="bg1"/>
                </a:solidFill>
                <a:latin typeface="+mj-ea"/>
                <a:ea typeface="+mj-ea"/>
              </a:rPr>
              <a:t>05</a:t>
            </a:r>
            <a:endParaRPr lang="en-US" altLang="zh-CN" sz="2800">
              <a:solidFill>
                <a:schemeClr val="bg1"/>
              </a:solidFill>
              <a:latin typeface="+mj-ea"/>
              <a:ea typeface="+mj-ea"/>
            </a:endParaRPr>
          </a:p>
        </p:txBody>
      </p:sp>
      <p:sp>
        <p:nvSpPr>
          <p:cNvPr id="70" name="文本框 69"/>
          <p:cNvSpPr txBox="1"/>
          <p:nvPr/>
        </p:nvSpPr>
        <p:spPr>
          <a:xfrm>
            <a:off x="5364480" y="4856480"/>
            <a:ext cx="2976880" cy="460375"/>
          </a:xfrm>
          <a:prstGeom prst="rect">
            <a:avLst/>
          </a:prstGeom>
          <a:noFill/>
        </p:spPr>
        <p:txBody>
          <a:bodyPr wrap="square" rtlCol="0">
            <a:spAutoFit/>
          </a:bodyPr>
          <a:lstStyle/>
          <a:p>
            <a:pPr algn="l"/>
            <a:r>
              <a:rPr lang="zh-CN" altLang="en-US" sz="2400" b="1">
                <a:solidFill>
                  <a:schemeClr val="tx1"/>
                </a:solidFill>
                <a:latin typeface="+mj-ea"/>
                <a:ea typeface="+mj-ea"/>
              </a:rPr>
              <a:t>有效性</a:t>
            </a:r>
            <a:endParaRPr lang="zh-CN" altLang="en-US" sz="2400" b="1">
              <a:solidFill>
                <a:schemeClr val="tx1"/>
              </a:solidFill>
              <a:latin typeface="+mj-ea"/>
              <a:ea typeface="+mj-ea"/>
            </a:endParaRPr>
          </a:p>
        </p:txBody>
      </p:sp>
      <p:sp>
        <p:nvSpPr>
          <p:cNvPr id="71" name="矩形 70"/>
          <p:cNvSpPr/>
          <p:nvPr/>
        </p:nvSpPr>
        <p:spPr>
          <a:xfrm>
            <a:off x="4497705" y="4768850"/>
            <a:ext cx="720725" cy="720725"/>
          </a:xfrm>
          <a:prstGeom prst="rect">
            <a:avLst/>
          </a:prstGeom>
          <a:solidFill>
            <a:srgbClr val="0B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2" name="文本框 71"/>
          <p:cNvSpPr txBox="1"/>
          <p:nvPr/>
        </p:nvSpPr>
        <p:spPr>
          <a:xfrm>
            <a:off x="4540250" y="4851400"/>
            <a:ext cx="646430" cy="521970"/>
          </a:xfrm>
          <a:prstGeom prst="rect">
            <a:avLst/>
          </a:prstGeom>
          <a:noFill/>
        </p:spPr>
        <p:txBody>
          <a:bodyPr wrap="square" rtlCol="0">
            <a:spAutoFit/>
          </a:bodyPr>
          <a:lstStyle/>
          <a:p>
            <a:r>
              <a:rPr lang="en-US" altLang="zh-CN" sz="2800">
                <a:solidFill>
                  <a:schemeClr val="bg1"/>
                </a:solidFill>
                <a:latin typeface="+mj-ea"/>
                <a:ea typeface="+mj-ea"/>
              </a:rPr>
              <a:t>03</a:t>
            </a:r>
            <a:endParaRPr lang="en-US" altLang="zh-CN" sz="2800">
              <a:solidFill>
                <a:schemeClr val="bg1"/>
              </a:solidFill>
              <a:latin typeface="+mj-ea"/>
              <a:ea typeface="+mj-ea"/>
            </a:endParaRPr>
          </a:p>
        </p:txBody>
      </p:sp>
    </p:spTree>
    <p:custDataLst>
      <p:tags r:id="rId3"/>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7" name="文本框 26"/>
          <p:cNvSpPr txBox="1"/>
          <p:nvPr/>
        </p:nvSpPr>
        <p:spPr>
          <a:xfrm>
            <a:off x="673735" y="1008380"/>
            <a:ext cx="4973955" cy="5513070"/>
          </a:xfrm>
          <a:prstGeom prst="rect">
            <a:avLst/>
          </a:prstGeom>
          <a:noFill/>
        </p:spPr>
        <p:txBody>
          <a:bodyPr wrap="square" rtlCol="0" anchor="t">
            <a:spAutoFit/>
          </a:bodyPr>
          <a:lstStyle/>
          <a:p>
            <a:pPr marL="285750" indent="-285750" algn="just">
              <a:lnSpc>
                <a:spcPct val="140000"/>
              </a:lnSpc>
              <a:buFont typeface="Wingdings" panose="05000000000000000000" charset="0"/>
              <a:buChar char="Ø"/>
            </a:pPr>
            <a:r>
              <a:rPr lang="zh-CN" altLang="en-US" b="1" dirty="0">
                <a:solidFill>
                  <a:schemeClr val="tx1"/>
                </a:solidFill>
                <a:effectLst/>
                <a:latin typeface="微软雅黑" panose="020B0503020204020204" charset="-122"/>
                <a:ea typeface="微软雅黑" panose="020B0503020204020204" charset="-122"/>
                <a:cs typeface="微软雅黑" panose="020B0503020204020204" charset="-122"/>
                <a:sym typeface="+mn-ea"/>
              </a:rPr>
              <a:t>药品通用名称</a:t>
            </a:r>
            <a:r>
              <a:rPr lang="zh-CN" altLang="en-US" dirty="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en-US" kern="0" dirty="0">
                <a:solidFill>
                  <a:schemeClr val="tx1"/>
                </a:solidFill>
                <a:effectLst/>
                <a:latin typeface="微软雅黑" panose="020B0503020204020204" charset="-122"/>
                <a:ea typeface="微软雅黑" panose="020B0503020204020204" charset="-122"/>
                <a:cs typeface="微软雅黑" panose="020B0503020204020204" charset="-122"/>
                <a:sym typeface="+mn-lt"/>
              </a:rPr>
              <a:t>注射用福沙匹坦双葡甲胺</a:t>
            </a:r>
            <a:endParaRPr lang="zh-CN" altLang="en-US" kern="0" dirty="0">
              <a:solidFill>
                <a:schemeClr val="tx1"/>
              </a:solidFill>
              <a:effectLst/>
              <a:latin typeface="微软雅黑" panose="020B0503020204020204" charset="-122"/>
              <a:ea typeface="微软雅黑" panose="020B0503020204020204" charset="-122"/>
              <a:cs typeface="微软雅黑" panose="020B0503020204020204" charset="-122"/>
            </a:endParaRPr>
          </a:p>
          <a:p>
            <a:pPr marL="285750" indent="-285750" algn="just">
              <a:lnSpc>
                <a:spcPct val="140000"/>
              </a:lnSpc>
              <a:buFont typeface="Wingdings" panose="05000000000000000000" charset="0"/>
              <a:buChar char="Ø"/>
            </a:pPr>
            <a:r>
              <a:rPr lang="zh-CN" altLang="en-US" b="1" dirty="0">
                <a:solidFill>
                  <a:schemeClr val="tx1"/>
                </a:solidFill>
                <a:effectLst/>
                <a:latin typeface="微软雅黑" panose="020B0503020204020204" charset="-122"/>
                <a:ea typeface="微软雅黑" panose="020B0503020204020204" charset="-122"/>
                <a:cs typeface="微软雅黑" panose="020B0503020204020204" charset="-122"/>
              </a:rPr>
              <a:t>注册规格</a:t>
            </a:r>
            <a:r>
              <a:rPr lang="zh-CN" altLang="en-US"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kern="0" dirty="0">
                <a:solidFill>
                  <a:schemeClr val="tx1"/>
                </a:solidFill>
                <a:effectLst/>
                <a:latin typeface="微软雅黑" panose="020B0503020204020204" charset="-122"/>
                <a:ea typeface="微软雅黑" panose="020B0503020204020204" charset="-122"/>
                <a:cs typeface="微软雅黑" panose="020B0503020204020204" charset="-122"/>
              </a:rPr>
              <a:t>150mg</a:t>
            </a:r>
            <a:r>
              <a:rPr lang="en-US" altLang="zh-CN" kern="0"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kern="0" dirty="0">
                <a:solidFill>
                  <a:schemeClr val="tx1"/>
                </a:solidFill>
                <a:effectLst/>
                <a:latin typeface="微软雅黑" panose="020B0503020204020204" charset="-122"/>
                <a:ea typeface="微软雅黑" panose="020B0503020204020204" charset="-122"/>
                <a:cs typeface="微软雅黑" panose="020B0503020204020204" charset="-122"/>
              </a:rPr>
              <a:t>支</a:t>
            </a:r>
            <a:endParaRPr lang="zh-CN" altLang="en-US" kern="0" dirty="0">
              <a:solidFill>
                <a:schemeClr val="tx1"/>
              </a:solidFill>
              <a:effectLst/>
              <a:latin typeface="微软雅黑" panose="020B0503020204020204" charset="-122"/>
              <a:ea typeface="微软雅黑" panose="020B0503020204020204" charset="-122"/>
              <a:cs typeface="微软雅黑" panose="020B0503020204020204" charset="-122"/>
            </a:endParaRPr>
          </a:p>
          <a:p>
            <a:pPr marL="285750" indent="-285750" algn="just">
              <a:lnSpc>
                <a:spcPct val="140000"/>
              </a:lnSpc>
              <a:buFont typeface="Wingdings" panose="05000000000000000000" charset="0"/>
              <a:buChar char="Ø"/>
            </a:pPr>
            <a:r>
              <a:rPr lang="zh-CN" altLang="en-US" b="1" dirty="0">
                <a:solidFill>
                  <a:schemeClr val="tx1"/>
                </a:solidFill>
                <a:effectLst/>
                <a:latin typeface="微软雅黑" panose="020B0503020204020204" charset="-122"/>
                <a:ea typeface="微软雅黑" panose="020B0503020204020204" charset="-122"/>
                <a:cs typeface="微软雅黑" panose="020B0503020204020204" charset="-122"/>
                <a:sym typeface="+mn-ea"/>
              </a:rPr>
              <a:t>说明书适应症</a:t>
            </a:r>
            <a:r>
              <a:rPr lang="zh-CN" altLang="en-US" dirty="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en-US" kern="0" dirty="0">
                <a:solidFill>
                  <a:schemeClr val="tx1"/>
                </a:solidFill>
                <a:effectLst/>
                <a:latin typeface="微软雅黑" panose="020B0503020204020204" charset="-122"/>
                <a:ea typeface="微软雅黑" panose="020B0503020204020204" charset="-122"/>
                <a:cs typeface="微软雅黑" panose="020B0503020204020204" charset="-122"/>
                <a:sym typeface="+mn-ea"/>
              </a:rPr>
              <a:t>与其他止吐药物联合给药，适用于成年患者预防高度致吐化疗药物（HEC）初次和重复治疗过程中出现的急性和迟发性恶心和呕吐</a:t>
            </a:r>
            <a:endParaRPr lang="zh-CN" altLang="en-US" kern="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40000"/>
              </a:lnSpc>
              <a:buClrTx/>
              <a:buSzTx/>
              <a:buFont typeface="Wingdings" panose="05000000000000000000" charset="0"/>
              <a:buChar char="Ø"/>
            </a:pPr>
            <a:r>
              <a:rPr lang="zh-CN" altLang="en-US" b="1" dirty="0">
                <a:solidFill>
                  <a:schemeClr val="tx1"/>
                </a:solidFill>
                <a:effectLst/>
                <a:latin typeface="微软雅黑" panose="020B0503020204020204" charset="-122"/>
                <a:ea typeface="微软雅黑" panose="020B0503020204020204" charset="-122"/>
                <a:cs typeface="微软雅黑" panose="020B0503020204020204" charset="-122"/>
                <a:sym typeface="+mn-ea"/>
              </a:rPr>
              <a:t>用法用量</a:t>
            </a:r>
            <a:r>
              <a:rPr lang="zh-CN" altLang="en-US" dirty="0">
                <a:solidFill>
                  <a:schemeClr val="tx1"/>
                </a:solidFill>
                <a:effectLst/>
                <a:latin typeface="微软雅黑" panose="020B0503020204020204" charset="-122"/>
                <a:ea typeface="微软雅黑" panose="020B0503020204020204" charset="-122"/>
                <a:cs typeface="微软雅黑" panose="020B0503020204020204" charset="-122"/>
                <a:sym typeface="+mn-ea"/>
              </a:rPr>
              <a:t>：</a:t>
            </a:r>
            <a:r>
              <a:rPr lang="zh-CN" altLang="en-US" kern="0" dirty="0">
                <a:solidFill>
                  <a:schemeClr val="tx1"/>
                </a:solidFill>
                <a:effectLst/>
                <a:latin typeface="微软雅黑" panose="020B0503020204020204" charset="-122"/>
                <a:ea typeface="微软雅黑" panose="020B0503020204020204" charset="-122"/>
                <a:cs typeface="微软雅黑" panose="020B0503020204020204" charset="-122"/>
                <a:sym typeface="+mn-lt"/>
              </a:rPr>
              <a:t>在预防因HEC所致的恶心和呕吐时，本品、地塞米松和5-HT3拮抗剂的推荐剂量：</a:t>
            </a:r>
            <a:r>
              <a:rPr lang="zh-CN" altLang="en-US" b="1" kern="0" dirty="0">
                <a:solidFill>
                  <a:schemeClr val="accent1"/>
                </a:solidFill>
                <a:effectLst/>
                <a:latin typeface="微软雅黑" panose="020B0503020204020204" charset="-122"/>
                <a:ea typeface="微软雅黑" panose="020B0503020204020204" charset="-122"/>
                <a:cs typeface="微软雅黑" panose="020B0503020204020204" charset="-122"/>
                <a:sym typeface="+mn-lt"/>
              </a:rPr>
              <a:t>本品150mg输液时间20-30分钟，于第一天化疗开始前30分钟完成静脉输注</a:t>
            </a:r>
            <a:r>
              <a:rPr lang="zh-CN" altLang="en-US" sz="1800" kern="0" dirty="0">
                <a:solidFill>
                  <a:schemeClr val="tx1"/>
                </a:solidFill>
                <a:effectLst/>
                <a:latin typeface="微软雅黑" panose="020B0503020204020204" charset="-122"/>
                <a:ea typeface="微软雅黑" panose="020B0503020204020204" charset="-122"/>
                <a:cs typeface="微软雅黑" panose="020B0503020204020204" charset="-122"/>
                <a:sym typeface="+mn-ea"/>
              </a:rPr>
              <a:t>；地塞米松：第1天化疗前30分钟口服给药6mg，第2天~第4天早晨口服3.75mg，第3~4天晚上口服3.75mg；5-HT3拮抗剂：</a:t>
            </a:r>
            <a:r>
              <a:rPr lang="zh-CN" altLang="en-US" sz="1800" kern="0" dirty="0" smtClean="0">
                <a:solidFill>
                  <a:schemeClr val="tx1"/>
                </a:solidFill>
                <a:effectLst/>
                <a:latin typeface="微软雅黑" panose="020B0503020204020204" charset="-122"/>
                <a:ea typeface="微软雅黑" panose="020B0503020204020204" charset="-122"/>
                <a:cs typeface="微软雅黑" panose="020B0503020204020204" charset="-122"/>
                <a:sym typeface="+mn-ea"/>
              </a:rPr>
              <a:t>推荐剂量</a:t>
            </a:r>
            <a:r>
              <a:rPr lang="zh-CN" altLang="en-US" sz="1800" kern="0" dirty="0">
                <a:solidFill>
                  <a:schemeClr val="tx1"/>
                </a:solidFill>
                <a:effectLst/>
                <a:latin typeface="微软雅黑" panose="020B0503020204020204" charset="-122"/>
                <a:ea typeface="微软雅黑" panose="020B0503020204020204" charset="-122"/>
                <a:cs typeface="微软雅黑" panose="020B0503020204020204" charset="-122"/>
                <a:sym typeface="+mn-ea"/>
              </a:rPr>
              <a:t>参阅合用5-HT3拮抗剂说明书。</a:t>
            </a:r>
            <a:endParaRPr lang="zh-CN" altLang="en-US" sz="1800" kern="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8" name="Text Placeholder 4"/>
          <p:cNvSpPr txBox="1"/>
          <p:nvPr/>
        </p:nvSpPr>
        <p:spPr>
          <a:xfrm>
            <a:off x="669925" y="330200"/>
            <a:ext cx="4255135" cy="662940"/>
          </a:xfrm>
          <a:prstGeom prst="rect">
            <a:avLst/>
          </a:prstGeom>
        </p:spPr>
        <p:txBody>
          <a:bodyPr lIns="121890" tIns="60944" rIns="121890"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altLang="zh-CN" b="1" dirty="0">
                <a:solidFill>
                  <a:schemeClr val="accent1"/>
                </a:solidFill>
                <a:latin typeface="微软雅黑" panose="020B0503020204020204" charset="-122"/>
                <a:ea typeface="微软雅黑" panose="020B0503020204020204" charset="-122"/>
              </a:rPr>
              <a:t> 01  </a:t>
            </a:r>
            <a:r>
              <a:rPr lang="zh-CN" altLang="en-GB" b="1" dirty="0">
                <a:solidFill>
                  <a:schemeClr val="accent1"/>
                </a:solidFill>
                <a:latin typeface="微软雅黑" panose="020B0503020204020204" charset="-122"/>
                <a:ea typeface="微软雅黑" panose="020B0503020204020204" charset="-122"/>
              </a:rPr>
              <a:t>药品基本信息</a:t>
            </a:r>
            <a:endParaRPr lang="zh-CN" altLang="en-GB" b="1" dirty="0">
              <a:solidFill>
                <a:schemeClr val="accent1"/>
              </a:solidFill>
              <a:latin typeface="微软雅黑" panose="020B0503020204020204" charset="-122"/>
              <a:ea typeface="微软雅黑" panose="020B0503020204020204" charset="-122"/>
            </a:endParaRPr>
          </a:p>
        </p:txBody>
      </p:sp>
      <p:sp>
        <p:nvSpPr>
          <p:cNvPr id="3" name="文本框 2"/>
          <p:cNvSpPr txBox="1"/>
          <p:nvPr/>
        </p:nvSpPr>
        <p:spPr>
          <a:xfrm>
            <a:off x="6099175" y="1024890"/>
            <a:ext cx="5995035" cy="4965065"/>
          </a:xfrm>
          <a:prstGeom prst="rect">
            <a:avLst/>
          </a:prstGeom>
          <a:noFill/>
        </p:spPr>
        <p:txBody>
          <a:bodyPr wrap="square" rtlCol="0">
            <a:spAutoFit/>
          </a:bodyPr>
          <a:lstStyle/>
          <a:p>
            <a:pPr marL="285750" indent="-285750" algn="l">
              <a:lnSpc>
                <a:spcPct val="160000"/>
              </a:lnSpc>
              <a:buFont typeface="Wingdings" panose="05000000000000000000" charset="0"/>
              <a:buChar char="Ø"/>
            </a:pPr>
            <a:r>
              <a:rPr lang="zh-CN" altLang="en-US" b="1" dirty="0">
                <a:solidFill>
                  <a:schemeClr val="tx1"/>
                </a:solidFill>
                <a:effectLst/>
                <a:sym typeface="+mn-ea"/>
              </a:rPr>
              <a:t>中国大陆首次上市时间</a:t>
            </a:r>
            <a:r>
              <a:rPr lang="zh-CN" altLang="en-US" dirty="0">
                <a:solidFill>
                  <a:schemeClr val="tx1"/>
                </a:solidFill>
                <a:effectLst/>
                <a:sym typeface="+mn-ea"/>
              </a:rPr>
              <a:t>∶</a:t>
            </a:r>
            <a:r>
              <a:rPr lang="zh-CN" altLang="en-US" kern="0" dirty="0">
                <a:solidFill>
                  <a:schemeClr val="tx1"/>
                </a:solidFill>
                <a:effectLst/>
                <a:cs typeface="+mn-ea"/>
                <a:sym typeface="+mn-ea"/>
              </a:rPr>
              <a:t>2019年</a:t>
            </a:r>
            <a:r>
              <a:rPr lang="en-US" altLang="zh-CN" kern="0" dirty="0">
                <a:solidFill>
                  <a:schemeClr val="tx1"/>
                </a:solidFill>
                <a:effectLst/>
                <a:cs typeface="+mn-ea"/>
                <a:sym typeface="+mn-ea"/>
              </a:rPr>
              <a:t>9</a:t>
            </a:r>
            <a:r>
              <a:rPr lang="zh-CN" altLang="en-US" kern="0" dirty="0">
                <a:solidFill>
                  <a:schemeClr val="tx1"/>
                </a:solidFill>
                <a:effectLst/>
                <a:cs typeface="+mn-ea"/>
                <a:sym typeface="+mn-ea"/>
              </a:rPr>
              <a:t>月</a:t>
            </a:r>
            <a:endParaRPr lang="zh-CN" altLang="en-US" kern="0" dirty="0">
              <a:solidFill>
                <a:schemeClr val="tx1"/>
              </a:solidFill>
              <a:effectLst/>
              <a:cs typeface="+mn-ea"/>
              <a:sym typeface="+mn-ea"/>
            </a:endParaRPr>
          </a:p>
          <a:p>
            <a:pPr marL="285750" indent="-285750" algn="l">
              <a:lnSpc>
                <a:spcPct val="160000"/>
              </a:lnSpc>
              <a:buFont typeface="Wingdings" panose="05000000000000000000" charset="0"/>
              <a:buChar char="Ø"/>
            </a:pPr>
            <a:r>
              <a:rPr lang="zh-CN" altLang="en-US" b="1" dirty="0">
                <a:solidFill>
                  <a:schemeClr val="tx1"/>
                </a:solidFill>
                <a:effectLst/>
                <a:sym typeface="+mn-ea"/>
              </a:rPr>
              <a:t>目前大陆地区同通用名药品的上市情况</a:t>
            </a:r>
            <a:r>
              <a:rPr lang="zh-CN" altLang="en-US" dirty="0">
                <a:solidFill>
                  <a:schemeClr val="tx1"/>
                </a:solidFill>
                <a:effectLst/>
                <a:sym typeface="+mn-ea"/>
              </a:rPr>
              <a:t>∶</a:t>
            </a:r>
            <a:r>
              <a:rPr lang="en-US" altLang="zh-CN" kern="0" dirty="0">
                <a:solidFill>
                  <a:schemeClr val="tx1"/>
                </a:solidFill>
                <a:effectLst/>
                <a:cs typeface="+mn-ea"/>
                <a:sym typeface="+mn-ea"/>
              </a:rPr>
              <a:t>4</a:t>
            </a:r>
            <a:r>
              <a:rPr lang="zh-CN" altLang="en-US" kern="0" dirty="0">
                <a:solidFill>
                  <a:schemeClr val="tx1"/>
                </a:solidFill>
                <a:effectLst/>
                <a:cs typeface="+mn-ea"/>
                <a:sym typeface="+mn-ea"/>
              </a:rPr>
              <a:t>家，山东罗欣、正大天晴</a:t>
            </a:r>
            <a:r>
              <a:rPr lang="zh-CN" altLang="en-US" kern="0" dirty="0">
                <a:effectLst/>
                <a:cs typeface="+mn-ea"/>
                <a:sym typeface="+mn-ea"/>
              </a:rPr>
              <a:t>、</a:t>
            </a:r>
            <a:r>
              <a:rPr lang="zh-CN" altLang="en-US" kern="0" dirty="0">
                <a:solidFill>
                  <a:schemeClr val="tx1"/>
                </a:solidFill>
                <a:effectLst/>
                <a:cs typeface="+mn-ea"/>
                <a:sym typeface="+mn-ea"/>
              </a:rPr>
              <a:t>江苏豪森</a:t>
            </a:r>
            <a:r>
              <a:rPr lang="zh-CN" altLang="en-US" kern="0" dirty="0">
                <a:effectLst/>
                <a:cs typeface="+mn-ea"/>
                <a:sym typeface="+mn-ea"/>
              </a:rPr>
              <a:t>、</a:t>
            </a:r>
            <a:r>
              <a:rPr lang="zh-CN" altLang="en-US" kern="0" dirty="0">
                <a:solidFill>
                  <a:schemeClr val="tx1"/>
                </a:solidFill>
                <a:effectLst/>
                <a:cs typeface="+mn-ea"/>
                <a:sym typeface="+mn-ea"/>
              </a:rPr>
              <a:t>齐鲁制药</a:t>
            </a:r>
            <a:endParaRPr lang="zh-CN" altLang="en-US" kern="0" dirty="0">
              <a:solidFill>
                <a:schemeClr val="tx1"/>
              </a:solidFill>
              <a:effectLst/>
              <a:cs typeface="+mn-ea"/>
            </a:endParaRPr>
          </a:p>
          <a:p>
            <a:pPr marL="285750" indent="-285750" algn="l">
              <a:lnSpc>
                <a:spcPct val="160000"/>
              </a:lnSpc>
              <a:buFont typeface="Wingdings" panose="05000000000000000000" charset="0"/>
              <a:buChar char="Ø"/>
            </a:pPr>
            <a:r>
              <a:rPr lang="zh-CN" altLang="en-US" b="1" dirty="0">
                <a:solidFill>
                  <a:schemeClr val="tx1"/>
                </a:solidFill>
                <a:effectLst/>
                <a:sym typeface="+mn-ea"/>
              </a:rPr>
              <a:t>全球首个上市国家/地区及上市时间</a:t>
            </a:r>
            <a:r>
              <a:rPr lang="zh-CN" altLang="en-US" dirty="0">
                <a:solidFill>
                  <a:schemeClr val="tx1"/>
                </a:solidFill>
                <a:effectLst/>
                <a:sym typeface="+mn-ea"/>
              </a:rPr>
              <a:t>∶</a:t>
            </a:r>
            <a:r>
              <a:rPr lang="zh-CN" altLang="en-US" kern="0" dirty="0">
                <a:solidFill>
                  <a:schemeClr val="tx1"/>
                </a:solidFill>
                <a:effectLst/>
                <a:cs typeface="+mn-ea"/>
                <a:sym typeface="+mn-ea"/>
              </a:rPr>
              <a:t>欧盟EMA/     2018年1月</a:t>
            </a:r>
            <a:endParaRPr lang="zh-CN" altLang="en-US" dirty="0">
              <a:solidFill>
                <a:schemeClr val="tx1"/>
              </a:solidFill>
              <a:effectLst/>
            </a:endParaRPr>
          </a:p>
          <a:p>
            <a:pPr marL="285750" indent="-285750" algn="l">
              <a:lnSpc>
                <a:spcPct val="160000"/>
              </a:lnSpc>
              <a:buFont typeface="Wingdings" panose="05000000000000000000" charset="0"/>
              <a:buChar char="Ø"/>
            </a:pPr>
            <a:r>
              <a:rPr lang="zh-CN" altLang="en-US" b="1" dirty="0">
                <a:solidFill>
                  <a:schemeClr val="tx1"/>
                </a:solidFill>
                <a:effectLst/>
                <a:sym typeface="+mn-ea"/>
              </a:rPr>
              <a:t>是否为0TC药品</a:t>
            </a:r>
            <a:r>
              <a:rPr lang="zh-CN" altLang="en-US" dirty="0">
                <a:solidFill>
                  <a:schemeClr val="tx1"/>
                </a:solidFill>
                <a:effectLst/>
                <a:sym typeface="+mn-ea"/>
              </a:rPr>
              <a:t>：</a:t>
            </a:r>
            <a:r>
              <a:rPr lang="zh-CN" altLang="en-US" kern="0" dirty="0">
                <a:solidFill>
                  <a:schemeClr val="tx1"/>
                </a:solidFill>
                <a:effectLst/>
                <a:cs typeface="+mn-ea"/>
                <a:sym typeface="+mn-ea"/>
              </a:rPr>
              <a:t>否</a:t>
            </a:r>
            <a:endParaRPr lang="zh-CN" altLang="en-US" dirty="0">
              <a:solidFill>
                <a:schemeClr val="tx1"/>
              </a:solidFill>
              <a:effectLst/>
            </a:endParaRPr>
          </a:p>
          <a:p>
            <a:pPr marL="285750" indent="-285750" algn="l">
              <a:lnSpc>
                <a:spcPct val="160000"/>
              </a:lnSpc>
              <a:buFont typeface="Wingdings" panose="05000000000000000000" charset="0"/>
              <a:buChar char="Ø"/>
            </a:pPr>
            <a:r>
              <a:rPr lang="zh-CN" altLang="en-US" b="1" dirty="0">
                <a:solidFill>
                  <a:schemeClr val="tx1"/>
                </a:solidFill>
                <a:effectLst/>
                <a:sym typeface="+mn-ea"/>
              </a:rPr>
              <a:t>参照药品建议</a:t>
            </a:r>
            <a:r>
              <a:rPr lang="zh-CN" altLang="en-US" dirty="0">
                <a:solidFill>
                  <a:schemeClr val="tx1"/>
                </a:solidFill>
                <a:effectLst/>
                <a:sym typeface="+mn-ea"/>
              </a:rPr>
              <a:t>∶目录内暂无合适参照药，</a:t>
            </a:r>
            <a:r>
              <a:rPr lang="zh-CN" altLang="en-US" b="1" dirty="0">
                <a:solidFill>
                  <a:schemeClr val="accent1"/>
                </a:solidFill>
                <a:effectLst/>
                <a:sym typeface="+mn-ea"/>
              </a:rPr>
              <a:t>建议选择目录外</a:t>
            </a:r>
            <a:r>
              <a:rPr lang="zh-CN" altLang="en-US" b="1" kern="0" dirty="0">
                <a:solidFill>
                  <a:schemeClr val="accent1"/>
                </a:solidFill>
                <a:effectLst/>
                <a:cs typeface="+mn-ea"/>
                <a:sym typeface="+mn-lt"/>
              </a:rPr>
              <a:t>阿瑞匹坦胶囊作为参照药</a:t>
            </a:r>
            <a:r>
              <a:rPr lang="zh-CN" altLang="en-US" kern="0" dirty="0">
                <a:solidFill>
                  <a:schemeClr val="tx1"/>
                </a:solidFill>
                <a:effectLst/>
                <a:cs typeface="+mn-ea"/>
                <a:sym typeface="+mn-lt"/>
              </a:rPr>
              <a:t>。</a:t>
            </a:r>
            <a:r>
              <a:rPr lang="zh-CN" altLang="en-US" kern="0" dirty="0">
                <a:effectLst/>
                <a:cs typeface="+mn-ea"/>
                <a:sym typeface="+mn-lt"/>
              </a:rPr>
              <a:t>阿瑞匹坦和福沙匹坦均为NK-1拮抗剂</a:t>
            </a:r>
            <a:r>
              <a:rPr lang="zh-CN" altLang="en-US" kern="0" dirty="0">
                <a:solidFill>
                  <a:schemeClr val="tx1"/>
                </a:solidFill>
                <a:effectLst/>
                <a:cs typeface="+mn-ea"/>
                <a:sym typeface="+mn-lt"/>
              </a:rPr>
              <a:t>，目录内止吐药均为5-HT3拮抗剂；该药需要与5-HT3拮抗剂联合用药，无法选择</a:t>
            </a:r>
            <a:r>
              <a:rPr lang="zh-CN" altLang="en-US" kern="0" dirty="0">
                <a:effectLst/>
                <a:cs typeface="+mn-ea"/>
                <a:sym typeface="+mn-lt"/>
              </a:rPr>
              <a:t>5-HT3拮抗剂</a:t>
            </a:r>
            <a:r>
              <a:rPr lang="zh-CN" altLang="en-US" kern="0" dirty="0">
                <a:solidFill>
                  <a:schemeClr val="tx1"/>
                </a:solidFill>
                <a:effectLst/>
                <a:cs typeface="+mn-ea"/>
                <a:sym typeface="+mn-lt"/>
              </a:rPr>
              <a:t>为参照药。</a:t>
            </a:r>
            <a:endParaRPr lang="zh-CN" altLang="en-US" kern="0" dirty="0">
              <a:solidFill>
                <a:schemeClr val="tx1"/>
              </a:solidFill>
              <a:effectLst/>
              <a:cs typeface="+mn-ea"/>
              <a:sym typeface="+mn-lt"/>
            </a:endParaRPr>
          </a:p>
        </p:txBody>
      </p:sp>
      <p:sp>
        <p:nvSpPr>
          <p:cNvPr id="2" name="灯片编号占位符 1"/>
          <p:cNvSpPr>
            <a:spLocks noGrp="1"/>
          </p:cNvSpPr>
          <p:nvPr>
            <p:ph type="sldNum" sz="quarter" idx="12"/>
          </p:nvPr>
        </p:nvSpPr>
        <p:spPr/>
        <p:txBody>
          <a:bodyPr/>
          <a:lstStyle/>
          <a:p>
            <a:fld id="{5DD3DB80-B894-403A-B48E-6FDC1A72010E}"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8" name="Text Placeholder 4"/>
          <p:cNvSpPr txBox="1"/>
          <p:nvPr/>
        </p:nvSpPr>
        <p:spPr>
          <a:xfrm>
            <a:off x="669925" y="330200"/>
            <a:ext cx="4255135" cy="662940"/>
          </a:xfrm>
          <a:prstGeom prst="rect">
            <a:avLst/>
          </a:prstGeom>
        </p:spPr>
        <p:txBody>
          <a:bodyPr lIns="121890" tIns="60944" rIns="121890"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altLang="zh-CN" dirty="0">
                <a:solidFill>
                  <a:schemeClr val="tx1"/>
                </a:solidFill>
                <a:effectLst/>
                <a:latin typeface="微软雅黑" panose="020B0503020204020204" charset="-122"/>
                <a:ea typeface="微软雅黑" panose="020B0503020204020204" charset="-122"/>
              </a:rPr>
              <a:t> </a:t>
            </a:r>
            <a:r>
              <a:rPr lang="zh-CN" altLang="en-GB" b="1" dirty="0">
                <a:solidFill>
                  <a:schemeClr val="accent1"/>
                </a:solidFill>
                <a:latin typeface="微软雅黑" panose="020B0503020204020204" charset="-122"/>
                <a:ea typeface="微软雅黑" panose="020B0503020204020204" charset="-122"/>
              </a:rPr>
              <a:t>01  药品基本信息</a:t>
            </a:r>
            <a:endParaRPr lang="zh-CN" altLang="en-GB" dirty="0">
              <a:solidFill>
                <a:schemeClr val="tx1"/>
              </a:solidFill>
              <a:effectLst/>
              <a:latin typeface="微软雅黑" panose="020B0503020204020204" charset="-122"/>
              <a:ea typeface="微软雅黑" panose="020B0503020204020204" charset="-122"/>
            </a:endParaRPr>
          </a:p>
        </p:txBody>
      </p:sp>
      <p:sp>
        <p:nvSpPr>
          <p:cNvPr id="2" name="文本框 1"/>
          <p:cNvSpPr txBox="1"/>
          <p:nvPr/>
        </p:nvSpPr>
        <p:spPr>
          <a:xfrm>
            <a:off x="485140" y="1864360"/>
            <a:ext cx="3008630" cy="398780"/>
          </a:xfrm>
          <a:prstGeom prst="rect">
            <a:avLst/>
          </a:prstGeom>
          <a:noFill/>
        </p:spPr>
        <p:txBody>
          <a:bodyPr wrap="none" rtlCol="0" anchor="t">
            <a:spAutoFit/>
          </a:bodyPr>
          <a:lstStyle/>
          <a:p>
            <a:pPr marL="285750" indent="-285750">
              <a:buFont typeface="Wingdings" panose="05000000000000000000" charset="0"/>
              <a:buChar char="Ø"/>
            </a:pPr>
            <a:r>
              <a:rPr lang="zh-CN" altLang="en-US" sz="2000" b="1">
                <a:solidFill>
                  <a:schemeClr val="tx1"/>
                </a:solidFill>
                <a:effectLst/>
                <a:sym typeface="+mn-ea"/>
              </a:rPr>
              <a:t>所治疗疾病基本情况</a:t>
            </a:r>
            <a:r>
              <a:rPr lang="zh-CN" altLang="en-US" sz="2000">
                <a:solidFill>
                  <a:schemeClr val="tx1"/>
                </a:solidFill>
                <a:effectLst/>
                <a:sym typeface="+mn-ea"/>
              </a:rPr>
              <a:t>：</a:t>
            </a:r>
            <a:endParaRPr lang="zh-CN" altLang="en-US" sz="2000">
              <a:solidFill>
                <a:schemeClr val="tx1"/>
              </a:solidFill>
              <a:effectLst/>
              <a:sym typeface="+mn-ea"/>
            </a:endParaRPr>
          </a:p>
        </p:txBody>
      </p:sp>
      <p:sp>
        <p:nvSpPr>
          <p:cNvPr id="3" name="文本框 2"/>
          <p:cNvSpPr txBox="1"/>
          <p:nvPr/>
        </p:nvSpPr>
        <p:spPr>
          <a:xfrm>
            <a:off x="485140" y="3136900"/>
            <a:ext cx="3008630" cy="398780"/>
          </a:xfrm>
          <a:prstGeom prst="rect">
            <a:avLst/>
          </a:prstGeom>
          <a:noFill/>
        </p:spPr>
        <p:txBody>
          <a:bodyPr wrap="square" rtlCol="0">
            <a:spAutoFit/>
          </a:bodyPr>
          <a:lstStyle/>
          <a:p>
            <a:pPr marL="285750" indent="-285750" algn="l">
              <a:buFont typeface="Wingdings" panose="05000000000000000000" charset="0"/>
              <a:buChar char="Ø"/>
            </a:pPr>
            <a:r>
              <a:rPr lang="zh-CN" altLang="en-US" sz="2000" b="1">
                <a:solidFill>
                  <a:schemeClr val="tx1"/>
                </a:solidFill>
                <a:effectLst/>
                <a:sym typeface="+mn-ea"/>
              </a:rPr>
              <a:t>未满足的治疗需求：</a:t>
            </a:r>
            <a:endParaRPr lang="zh-CN" altLang="en-US" sz="2000" b="1">
              <a:solidFill>
                <a:schemeClr val="tx1"/>
              </a:solidFill>
              <a:effectLst/>
              <a:sym typeface="+mn-ea"/>
            </a:endParaRPr>
          </a:p>
        </p:txBody>
      </p:sp>
      <p:sp>
        <p:nvSpPr>
          <p:cNvPr id="4" name="文本框 3"/>
          <p:cNvSpPr txBox="1"/>
          <p:nvPr/>
        </p:nvSpPr>
        <p:spPr>
          <a:xfrm>
            <a:off x="485140" y="4150360"/>
            <a:ext cx="3008630" cy="398780"/>
          </a:xfrm>
          <a:prstGeom prst="rect">
            <a:avLst/>
          </a:prstGeom>
          <a:noFill/>
        </p:spPr>
        <p:txBody>
          <a:bodyPr wrap="square" rtlCol="0">
            <a:spAutoFit/>
          </a:bodyPr>
          <a:lstStyle/>
          <a:p>
            <a:pPr marL="285750" indent="-285750" algn="l">
              <a:buFont typeface="Wingdings" panose="05000000000000000000" charset="0"/>
              <a:buChar char="Ø"/>
            </a:pPr>
            <a:r>
              <a:rPr lang="zh-CN" altLang="en-US" sz="2000" b="1">
                <a:solidFill>
                  <a:schemeClr val="tx1"/>
                </a:solidFill>
                <a:effectLst/>
                <a:sym typeface="+mn-ea"/>
              </a:rPr>
              <a:t>大陆地区发病率：</a:t>
            </a:r>
            <a:endParaRPr lang="zh-CN" altLang="en-US" sz="2000" b="1">
              <a:solidFill>
                <a:schemeClr val="tx1"/>
              </a:solidFill>
              <a:effectLst/>
              <a:sym typeface="+mn-ea"/>
            </a:endParaRPr>
          </a:p>
        </p:txBody>
      </p:sp>
      <p:sp>
        <p:nvSpPr>
          <p:cNvPr id="5" name="文本框 4"/>
          <p:cNvSpPr txBox="1"/>
          <p:nvPr/>
        </p:nvSpPr>
        <p:spPr>
          <a:xfrm>
            <a:off x="484505" y="4861560"/>
            <a:ext cx="3009265" cy="398780"/>
          </a:xfrm>
          <a:prstGeom prst="rect">
            <a:avLst/>
          </a:prstGeom>
          <a:noFill/>
        </p:spPr>
        <p:txBody>
          <a:bodyPr wrap="square" rtlCol="0">
            <a:spAutoFit/>
          </a:bodyPr>
          <a:lstStyle/>
          <a:p>
            <a:pPr marL="285750" indent="-285750" algn="l">
              <a:buFont typeface="Wingdings" panose="05000000000000000000" charset="0"/>
              <a:buChar char="Ø"/>
            </a:pPr>
            <a:r>
              <a:rPr lang="zh-CN" altLang="en-US" sz="2000" b="1">
                <a:solidFill>
                  <a:schemeClr val="tx1"/>
                </a:solidFill>
                <a:effectLst/>
                <a:sym typeface="+mn-ea"/>
              </a:rPr>
              <a:t>年发病患者总数：</a:t>
            </a:r>
            <a:endParaRPr lang="zh-CN" altLang="en-US" sz="2000" b="1">
              <a:solidFill>
                <a:schemeClr val="tx1"/>
              </a:solidFill>
              <a:effectLst/>
              <a:sym typeface="+mn-ea"/>
            </a:endParaRPr>
          </a:p>
        </p:txBody>
      </p:sp>
      <p:sp>
        <p:nvSpPr>
          <p:cNvPr id="6" name="文本框 5"/>
          <p:cNvSpPr txBox="1"/>
          <p:nvPr/>
        </p:nvSpPr>
        <p:spPr>
          <a:xfrm>
            <a:off x="3404235" y="1519873"/>
            <a:ext cx="8058785" cy="1087755"/>
          </a:xfrm>
          <a:prstGeom prst="rect">
            <a:avLst/>
          </a:prstGeom>
          <a:noFill/>
        </p:spPr>
        <p:txBody>
          <a:bodyPr wrap="square" rtlCol="0" anchor="t">
            <a:spAutoFit/>
          </a:bodyPr>
          <a:lstStyle/>
          <a:p>
            <a:pPr marL="0" lvl="1" indent="0">
              <a:lnSpc>
                <a:spcPct val="120000"/>
              </a:lnSpc>
              <a:spcBef>
                <a:spcPts val="0"/>
              </a:spcBef>
              <a:spcAft>
                <a:spcPts val="0"/>
              </a:spcAft>
              <a:buNone/>
            </a:pPr>
            <a:r>
              <a:rPr dirty="0">
                <a:solidFill>
                  <a:schemeClr val="tx1"/>
                </a:solidFill>
                <a:effectLst/>
                <a:latin typeface="微软雅黑" panose="020B0503020204020204" charset="-122"/>
                <a:ea typeface="微软雅黑" panose="020B0503020204020204" charset="-122"/>
                <a:cs typeface="微软雅黑" panose="020B0503020204020204" charset="-122"/>
                <a:sym typeface="+mn-lt"/>
              </a:rPr>
              <a:t>化疗相关性恶心呕吐（CINV）是临床上最常见、患者最恐惧的药物不良反应之一，如果没有镇吐治疗，发生率可高达70%-80%</a:t>
            </a:r>
            <a:r>
              <a:rPr lang="en-US" baseline="30000" dirty="0">
                <a:solidFill>
                  <a:schemeClr val="tx1"/>
                </a:solidFill>
                <a:effectLst/>
                <a:latin typeface="微软雅黑" panose="020B0503020204020204" charset="-122"/>
                <a:ea typeface="微软雅黑" panose="020B0503020204020204" charset="-122"/>
                <a:cs typeface="微软雅黑" panose="020B0503020204020204" charset="-122"/>
                <a:sym typeface="+mn-lt"/>
              </a:rPr>
              <a:t>[1]</a:t>
            </a:r>
            <a:r>
              <a:rPr dirty="0">
                <a:solidFill>
                  <a:schemeClr val="tx1"/>
                </a:solidFill>
                <a:effectLst/>
                <a:latin typeface="微软雅黑" panose="020B0503020204020204" charset="-122"/>
                <a:ea typeface="微软雅黑" panose="020B0503020204020204" charset="-122"/>
                <a:cs typeface="微软雅黑" panose="020B0503020204020204" charset="-122"/>
                <a:sym typeface="+mn-lt"/>
              </a:rPr>
              <a:t>。CINV不仅会影响患者的生活质量、降低患者后续抗肿瘤治疗的依从性，从而影响疗效。</a:t>
            </a:r>
            <a:endParaRPr dirty="0">
              <a:solidFill>
                <a:schemeClr val="tx1"/>
              </a:solidFill>
              <a:effectLst/>
              <a:latin typeface="微软雅黑" panose="020B0503020204020204" charset="-122"/>
              <a:ea typeface="微软雅黑" panose="020B0503020204020204" charset="-122"/>
              <a:cs typeface="微软雅黑" panose="020B0503020204020204" charset="-122"/>
              <a:sym typeface="+mn-lt"/>
            </a:endParaRPr>
          </a:p>
        </p:txBody>
      </p:sp>
      <p:sp>
        <p:nvSpPr>
          <p:cNvPr id="8" name="文本框 7"/>
          <p:cNvSpPr txBox="1"/>
          <p:nvPr/>
        </p:nvSpPr>
        <p:spPr>
          <a:xfrm>
            <a:off x="3404235" y="2743201"/>
            <a:ext cx="8058785" cy="1185545"/>
          </a:xfrm>
          <a:prstGeom prst="rect">
            <a:avLst/>
          </a:prstGeom>
          <a:noFill/>
        </p:spPr>
        <p:txBody>
          <a:bodyPr wrap="square" rtlCol="0" anchor="t">
            <a:spAutoFit/>
          </a:bodyPr>
          <a:lstStyle/>
          <a:p>
            <a:pPr algn="just">
              <a:lnSpc>
                <a:spcPts val="2845"/>
              </a:lnSpc>
              <a:spcBef>
                <a:spcPts val="0"/>
              </a:spcBef>
              <a:spcAft>
                <a:spcPts val="570"/>
              </a:spcAft>
            </a:pPr>
            <a:r>
              <a:rPr dirty="0">
                <a:solidFill>
                  <a:schemeClr val="tx1"/>
                </a:solidFill>
                <a:effectLst/>
                <a:latin typeface="微软雅黑" panose="020B0503020204020204" charset="-122"/>
                <a:ea typeface="微软雅黑" panose="020B0503020204020204" charset="-122"/>
                <a:cs typeface="微软雅黑" panose="020B0503020204020204" charset="-122"/>
                <a:sym typeface="+mn-lt"/>
              </a:rPr>
              <a:t>目录内止吐药只有5</a:t>
            </a:r>
            <a:r>
              <a:rPr lang="en-US" dirty="0">
                <a:solidFill>
                  <a:schemeClr val="tx1"/>
                </a:solidFill>
                <a:effectLst/>
                <a:latin typeface="微软雅黑" panose="020B0503020204020204" charset="-122"/>
                <a:ea typeface="微软雅黑" panose="020B0503020204020204" charset="-122"/>
                <a:cs typeface="微软雅黑" panose="020B0503020204020204" charset="-122"/>
                <a:sym typeface="+mn-lt"/>
              </a:rPr>
              <a:t>-</a:t>
            </a:r>
            <a:r>
              <a:rPr dirty="0">
                <a:solidFill>
                  <a:schemeClr val="tx1"/>
                </a:solidFill>
                <a:effectLst/>
                <a:latin typeface="微软雅黑" panose="020B0503020204020204" charset="-122"/>
                <a:ea typeface="微软雅黑" panose="020B0503020204020204" charset="-122"/>
                <a:cs typeface="微软雅黑" panose="020B0503020204020204" charset="-122"/>
                <a:sym typeface="+mn-lt"/>
              </a:rPr>
              <a:t>H</a:t>
            </a:r>
            <a:r>
              <a:rPr lang="en-US" dirty="0">
                <a:solidFill>
                  <a:schemeClr val="tx1"/>
                </a:solidFill>
                <a:effectLst/>
                <a:latin typeface="微软雅黑" panose="020B0503020204020204" charset="-122"/>
                <a:ea typeface="微软雅黑" panose="020B0503020204020204" charset="-122"/>
                <a:cs typeface="微软雅黑" panose="020B0503020204020204" charset="-122"/>
                <a:sym typeface="+mn-lt"/>
              </a:rPr>
              <a:t>T3</a:t>
            </a:r>
            <a:r>
              <a:rPr dirty="0">
                <a:solidFill>
                  <a:schemeClr val="tx1"/>
                </a:solidFill>
                <a:effectLst/>
                <a:latin typeface="微软雅黑" panose="020B0503020204020204" charset="-122"/>
                <a:ea typeface="微软雅黑" panose="020B0503020204020204" charset="-122"/>
                <a:cs typeface="微软雅黑" panose="020B0503020204020204" charset="-122"/>
                <a:sym typeface="+mn-lt"/>
              </a:rPr>
              <a:t>受体拮抗剂，主要在急性期恶心呕吐发挥作用，延迟期基本无作用。福沙匹坦为NK-1受体拮抗剂，在急性期和延迟期均发挥作用，</a:t>
            </a:r>
            <a:r>
              <a:rPr dirty="0" smtClean="0">
                <a:solidFill>
                  <a:schemeClr val="tx1"/>
                </a:solidFill>
                <a:effectLst/>
                <a:latin typeface="微软雅黑" panose="020B0503020204020204" charset="-122"/>
                <a:ea typeface="微软雅黑" panose="020B0503020204020204" charset="-122"/>
                <a:cs typeface="微软雅黑" panose="020B0503020204020204" charset="-122"/>
                <a:sym typeface="+mn-lt"/>
              </a:rPr>
              <a:t>在指南中</a:t>
            </a:r>
            <a:r>
              <a:rPr lang="zh-CN" altLang="en-US" dirty="0" smtClean="0">
                <a:solidFill>
                  <a:schemeClr val="tx1"/>
                </a:solidFill>
                <a:effectLst/>
                <a:latin typeface="微软雅黑" panose="020B0503020204020204" charset="-122"/>
                <a:ea typeface="微软雅黑" panose="020B0503020204020204" charset="-122"/>
                <a:cs typeface="微软雅黑" panose="020B0503020204020204" charset="-122"/>
                <a:sym typeface="+mn-lt"/>
              </a:rPr>
              <a:t>处于一线推荐</a:t>
            </a:r>
            <a:r>
              <a:rPr dirty="0" smtClean="0">
                <a:solidFill>
                  <a:schemeClr val="tx1"/>
                </a:solidFill>
                <a:effectLst/>
                <a:latin typeface="微软雅黑" panose="020B0503020204020204" charset="-122"/>
                <a:ea typeface="微软雅黑" panose="020B0503020204020204" charset="-122"/>
                <a:cs typeface="微软雅黑" panose="020B0503020204020204" charset="-122"/>
                <a:sym typeface="+mn-lt"/>
              </a:rPr>
              <a:t>，</a:t>
            </a:r>
            <a:r>
              <a:rPr dirty="0">
                <a:solidFill>
                  <a:schemeClr val="tx1"/>
                </a:solidFill>
                <a:effectLst/>
                <a:latin typeface="微软雅黑" panose="020B0503020204020204" charset="-122"/>
                <a:ea typeface="微软雅黑" panose="020B0503020204020204" charset="-122"/>
                <a:cs typeface="微软雅黑" panose="020B0503020204020204" charset="-122"/>
                <a:sym typeface="+mn-lt"/>
              </a:rPr>
              <a:t>是HEC</a:t>
            </a:r>
            <a:r>
              <a:rPr lang="en-US" dirty="0">
                <a:solidFill>
                  <a:schemeClr val="tx1"/>
                </a:solidFill>
                <a:effectLst/>
                <a:latin typeface="微软雅黑" panose="020B0503020204020204" charset="-122"/>
                <a:ea typeface="微软雅黑" panose="020B0503020204020204" charset="-122"/>
                <a:cs typeface="微软雅黑" panose="020B0503020204020204" charset="-122"/>
                <a:sym typeface="+mn-lt"/>
              </a:rPr>
              <a:t>/</a:t>
            </a:r>
            <a:r>
              <a:rPr dirty="0">
                <a:solidFill>
                  <a:schemeClr val="tx1"/>
                </a:solidFill>
                <a:effectLst/>
                <a:latin typeface="微软雅黑" panose="020B0503020204020204" charset="-122"/>
                <a:ea typeface="微软雅黑" panose="020B0503020204020204" charset="-122"/>
                <a:cs typeface="微软雅黑" panose="020B0503020204020204" charset="-122"/>
                <a:sym typeface="+mn-lt"/>
              </a:rPr>
              <a:t>MEC患者</a:t>
            </a:r>
            <a:r>
              <a:rPr lang="zh-CN" dirty="0">
                <a:solidFill>
                  <a:schemeClr val="tx1"/>
                </a:solidFill>
                <a:effectLst/>
                <a:latin typeface="微软雅黑" panose="020B0503020204020204" charset="-122"/>
                <a:ea typeface="微软雅黑" panose="020B0503020204020204" charset="-122"/>
                <a:cs typeface="微软雅黑" panose="020B0503020204020204" charset="-122"/>
                <a:sym typeface="+mn-lt"/>
              </a:rPr>
              <a:t>首选</a:t>
            </a:r>
            <a:r>
              <a:rPr dirty="0">
                <a:solidFill>
                  <a:schemeClr val="tx1"/>
                </a:solidFill>
                <a:effectLst/>
                <a:latin typeface="微软雅黑" panose="020B0503020204020204" charset="-122"/>
                <a:ea typeface="微软雅黑" panose="020B0503020204020204" charset="-122"/>
                <a:cs typeface="微软雅黑" panose="020B0503020204020204" charset="-122"/>
                <a:sym typeface="+mn-lt"/>
              </a:rPr>
              <a:t>止吐药。</a:t>
            </a:r>
            <a:endParaRPr dirty="0">
              <a:solidFill>
                <a:schemeClr val="tx1"/>
              </a:solidFill>
              <a:effectLst/>
              <a:latin typeface="微软雅黑" panose="020B0503020204020204" charset="-122"/>
              <a:ea typeface="微软雅黑" panose="020B0503020204020204" charset="-122"/>
              <a:cs typeface="微软雅黑" panose="020B0503020204020204" charset="-122"/>
              <a:sym typeface="+mn-lt"/>
            </a:endParaRPr>
          </a:p>
        </p:txBody>
      </p:sp>
      <p:sp>
        <p:nvSpPr>
          <p:cNvPr id="9" name="文本框 8"/>
          <p:cNvSpPr txBox="1"/>
          <p:nvPr/>
        </p:nvSpPr>
        <p:spPr>
          <a:xfrm>
            <a:off x="3404235" y="4146550"/>
            <a:ext cx="8173085" cy="1257935"/>
          </a:xfrm>
          <a:prstGeom prst="rect">
            <a:avLst/>
          </a:prstGeom>
          <a:noFill/>
        </p:spPr>
        <p:txBody>
          <a:bodyPr wrap="square" rtlCol="0" anchor="t">
            <a:spAutoFit/>
          </a:bodyPr>
          <a:lstStyle/>
          <a:p>
            <a:pPr indent="0" defTabSz="866775" fontAlgn="base">
              <a:lnSpc>
                <a:spcPts val="2465"/>
              </a:lnSpc>
              <a:spcBef>
                <a:spcPct val="0"/>
              </a:spcBef>
              <a:spcAft>
                <a:spcPts val="1705"/>
              </a:spcAft>
              <a:buFont typeface="Wingdings" panose="05000000000000000000" pitchFamily="2" charset="2"/>
              <a:buNone/>
            </a:pPr>
            <a:r>
              <a:rPr lang="en-US" altLang="zh-CN" b="1" dirty="0">
                <a:solidFill>
                  <a:schemeClr val="accent1"/>
                </a:solidFill>
                <a:latin typeface="微软雅黑" panose="020B0503020204020204" charset="-122"/>
                <a:ea typeface="微软雅黑" panose="020B0503020204020204" charset="-122"/>
                <a:cs typeface="微软雅黑" panose="020B0503020204020204" charset="-122"/>
                <a:sym typeface="+mn-lt"/>
              </a:rPr>
              <a:t>2016</a:t>
            </a:r>
            <a:r>
              <a:rPr lang="zh-CN" altLang="en-US" b="1" dirty="0">
                <a:solidFill>
                  <a:schemeClr val="accent1"/>
                </a:solidFill>
                <a:latin typeface="微软雅黑" panose="020B0503020204020204" charset="-122"/>
                <a:ea typeface="微软雅黑" panose="020B0503020204020204" charset="-122"/>
                <a:cs typeface="微软雅黑" panose="020B0503020204020204" charset="-122"/>
                <a:sym typeface="+mn-lt"/>
              </a:rPr>
              <a:t>年我国</a:t>
            </a:r>
            <a:r>
              <a:rPr lang="zh-CN" altLang="en-US" b="1" dirty="0" smtClean="0">
                <a:solidFill>
                  <a:schemeClr val="accent1"/>
                </a:solidFill>
                <a:latin typeface="微软雅黑" panose="020B0503020204020204" charset="-122"/>
                <a:ea typeface="微软雅黑" panose="020B0503020204020204" charset="-122"/>
                <a:cs typeface="微软雅黑" panose="020B0503020204020204" charset="-122"/>
                <a:sym typeface="+mn-lt"/>
              </a:rPr>
              <a:t>癌症世</a:t>
            </a:r>
            <a:r>
              <a:rPr lang="zh-CN" altLang="en-US" b="1" dirty="0">
                <a:solidFill>
                  <a:schemeClr val="accent1"/>
                </a:solidFill>
                <a:latin typeface="微软雅黑" panose="020B0503020204020204" charset="-122"/>
                <a:ea typeface="微软雅黑" panose="020B0503020204020204" charset="-122"/>
                <a:cs typeface="微软雅黑" panose="020B0503020204020204" charset="-122"/>
                <a:sym typeface="+mn-lt"/>
              </a:rPr>
              <a:t>标发病率：</a:t>
            </a:r>
            <a:r>
              <a:rPr lang="en-US" altLang="zh-CN" b="1" dirty="0">
                <a:solidFill>
                  <a:schemeClr val="accent1"/>
                </a:solidFill>
                <a:latin typeface="微软雅黑" panose="020B0503020204020204" charset="-122"/>
                <a:ea typeface="微软雅黑" panose="020B0503020204020204" charset="-122"/>
                <a:cs typeface="微软雅黑" panose="020B0503020204020204" charset="-122"/>
                <a:sym typeface="+mn-lt"/>
              </a:rPr>
              <a:t>186.46/10</a:t>
            </a:r>
            <a:r>
              <a:rPr lang="zh-CN" altLang="en-US" b="1" dirty="0" smtClean="0">
                <a:solidFill>
                  <a:schemeClr val="accent1"/>
                </a:solidFill>
                <a:latin typeface="微软雅黑" panose="020B0503020204020204" charset="-122"/>
                <a:ea typeface="微软雅黑" panose="020B0503020204020204" charset="-122"/>
                <a:cs typeface="微软雅黑" panose="020B0503020204020204" charset="-122"/>
                <a:sym typeface="+mn-lt"/>
              </a:rPr>
              <a:t>万，</a:t>
            </a:r>
            <a:r>
              <a:rPr lang="zh-CN" altLang="en-US" b="1" dirty="0">
                <a:solidFill>
                  <a:schemeClr val="accent1"/>
                </a:solidFill>
                <a:latin typeface="微软雅黑" panose="020B0503020204020204" charset="-122"/>
                <a:ea typeface="微软雅黑" panose="020B0503020204020204" charset="-122"/>
                <a:cs typeface="微软雅黑" panose="020B0503020204020204" charset="-122"/>
                <a:sym typeface="+mn-lt"/>
              </a:rPr>
              <a:t>新发癌症死亡病例</a:t>
            </a:r>
            <a:r>
              <a:rPr lang="en-US" altLang="zh-CN" b="1" dirty="0">
                <a:solidFill>
                  <a:schemeClr val="accent1"/>
                </a:solidFill>
                <a:latin typeface="微软雅黑" panose="020B0503020204020204" charset="-122"/>
                <a:ea typeface="微软雅黑" panose="020B0503020204020204" charset="-122"/>
                <a:cs typeface="微软雅黑" panose="020B0503020204020204" charset="-122"/>
                <a:sym typeface="+mn-lt"/>
              </a:rPr>
              <a:t>241.35</a:t>
            </a:r>
            <a:r>
              <a:rPr lang="zh-CN" altLang="en-US" b="1" dirty="0">
                <a:solidFill>
                  <a:schemeClr val="accent1"/>
                </a:solidFill>
                <a:latin typeface="微软雅黑" panose="020B0503020204020204" charset="-122"/>
                <a:ea typeface="微软雅黑" panose="020B0503020204020204" charset="-122"/>
                <a:cs typeface="微软雅黑" panose="020B0503020204020204" charset="-122"/>
                <a:sym typeface="+mn-lt"/>
              </a:rPr>
              <a:t>万</a:t>
            </a:r>
            <a:r>
              <a:rPr lang="zh-CN" altLang="en-US" b="1" dirty="0" smtClean="0">
                <a:solidFill>
                  <a:schemeClr val="accent1"/>
                </a:solidFill>
                <a:latin typeface="微软雅黑" panose="020B0503020204020204" charset="-122"/>
                <a:ea typeface="微软雅黑" panose="020B0503020204020204" charset="-122"/>
                <a:cs typeface="微软雅黑" panose="020B0503020204020204" charset="-122"/>
                <a:sym typeface="+mn-lt"/>
              </a:rPr>
              <a:t>例</a:t>
            </a:r>
            <a:r>
              <a:rPr lang="en-US" baseline="30000" dirty="0">
                <a:effectLst/>
                <a:latin typeface="微软雅黑" panose="020B0503020204020204" charset="-122"/>
                <a:ea typeface="微软雅黑" panose="020B0503020204020204" charset="-122"/>
                <a:cs typeface="微软雅黑" panose="020B0503020204020204" charset="-122"/>
                <a:sym typeface="+mn-lt"/>
              </a:rPr>
              <a:t>[2]</a:t>
            </a:r>
            <a:r>
              <a:rPr lang="en-US" altLang="zh-CN" baseline="30000" dirty="0">
                <a:latin typeface="微软雅黑" panose="020B0503020204020204" charset="-122"/>
                <a:ea typeface="微软雅黑" panose="020B0503020204020204" charset="-122"/>
                <a:cs typeface="微软雅黑" panose="020B0503020204020204" charset="-122"/>
                <a:sym typeface="+mn-lt"/>
              </a:rPr>
              <a:t> </a:t>
            </a:r>
            <a:r>
              <a:rPr dirty="0" smtClean="0">
                <a:effectLst/>
                <a:latin typeface="微软雅黑" panose="020B0503020204020204" charset="-122"/>
                <a:ea typeface="微软雅黑" panose="020B0503020204020204" charset="-122"/>
                <a:cs typeface="微软雅黑" panose="020B0503020204020204" charset="-122"/>
                <a:sym typeface="+mn-lt"/>
              </a:rPr>
              <a:t>，</a:t>
            </a:r>
            <a:r>
              <a:rPr dirty="0" err="1">
                <a:effectLst/>
                <a:latin typeface="微软雅黑" panose="020B0503020204020204" charset="-122"/>
                <a:ea typeface="微软雅黑" panose="020B0503020204020204" charset="-122"/>
                <a:cs typeface="微软雅黑" panose="020B0503020204020204" charset="-122"/>
                <a:sym typeface="+mn-lt"/>
              </a:rPr>
              <a:t>中国新发癌症、癌症死亡人数全球第一</a:t>
            </a:r>
            <a:r>
              <a:rPr lang="en-US" baseline="30000" dirty="0" smtClean="0">
                <a:effectLst/>
                <a:latin typeface="微软雅黑" panose="020B0503020204020204" charset="-122"/>
                <a:ea typeface="微软雅黑" panose="020B0503020204020204" charset="-122"/>
                <a:cs typeface="微软雅黑" panose="020B0503020204020204" charset="-122"/>
                <a:sym typeface="+mn-lt"/>
              </a:rPr>
              <a:t>[3]</a:t>
            </a:r>
            <a:endParaRPr lang="en-US" baseline="30000" dirty="0">
              <a:solidFill>
                <a:srgbClr val="FF0000"/>
              </a:solidFill>
              <a:effectLst/>
              <a:latin typeface="微软雅黑" panose="020B0503020204020204" charset="-122"/>
              <a:ea typeface="微软雅黑" panose="020B0503020204020204" charset="-122"/>
              <a:cs typeface="微软雅黑" panose="020B0503020204020204" charset="-122"/>
              <a:sym typeface="+mn-lt"/>
            </a:endParaRPr>
          </a:p>
          <a:p>
            <a:pPr indent="0" defTabSz="866775" fontAlgn="base">
              <a:lnSpc>
                <a:spcPts val="2465"/>
              </a:lnSpc>
              <a:spcBef>
                <a:spcPct val="0"/>
              </a:spcBef>
              <a:spcAft>
                <a:spcPts val="1705"/>
              </a:spcAft>
              <a:buFont typeface="Wingdings" panose="05000000000000000000" pitchFamily="2" charset="2"/>
              <a:buNone/>
            </a:pPr>
            <a:endParaRPr lang="en-US" baseline="30000" dirty="0">
              <a:solidFill>
                <a:srgbClr val="FF0000"/>
              </a:solidFill>
              <a:effectLst/>
              <a:latin typeface="微软雅黑" panose="020B0503020204020204" charset="-122"/>
              <a:ea typeface="微软雅黑" panose="020B0503020204020204" charset="-122"/>
              <a:cs typeface="微软雅黑" panose="020B0503020204020204" charset="-122"/>
              <a:sym typeface="+mn-lt"/>
            </a:endParaRPr>
          </a:p>
        </p:txBody>
      </p:sp>
      <p:sp>
        <p:nvSpPr>
          <p:cNvPr id="10" name="文本框 9"/>
          <p:cNvSpPr txBox="1"/>
          <p:nvPr/>
        </p:nvSpPr>
        <p:spPr>
          <a:xfrm>
            <a:off x="3404235" y="4876800"/>
            <a:ext cx="8042275" cy="368300"/>
          </a:xfrm>
          <a:prstGeom prst="rect">
            <a:avLst/>
          </a:prstGeom>
          <a:noFill/>
        </p:spPr>
        <p:txBody>
          <a:bodyPr wrap="square" rtlCol="0" anchor="t">
            <a:spAutoFit/>
          </a:bodyPr>
          <a:lstStyle/>
          <a:p>
            <a:pPr algn="l"/>
            <a:r>
              <a:rPr lang="en-US" altLang="zh-CN" b="1" dirty="0">
                <a:solidFill>
                  <a:schemeClr val="accent1"/>
                </a:solidFill>
                <a:latin typeface="微软雅黑" panose="020B0503020204020204" charset="-122"/>
                <a:ea typeface="微软雅黑" panose="020B0503020204020204" charset="-122"/>
                <a:cs typeface="微软雅黑" panose="020B0503020204020204" charset="-122"/>
                <a:sym typeface="+mn-lt"/>
              </a:rPr>
              <a:t>2016</a:t>
            </a:r>
            <a:r>
              <a:rPr lang="zh-CN" altLang="en-US" b="1" dirty="0">
                <a:solidFill>
                  <a:schemeClr val="accent1"/>
                </a:solidFill>
                <a:latin typeface="微软雅黑" panose="020B0503020204020204" charset="-122"/>
                <a:ea typeface="微软雅黑" panose="020B0503020204020204" charset="-122"/>
                <a:cs typeface="微软雅黑" panose="020B0503020204020204" charset="-122"/>
                <a:sym typeface="+mn-lt"/>
              </a:rPr>
              <a:t>年我国新发癌症病例约</a:t>
            </a:r>
            <a:r>
              <a:rPr lang="en-US" altLang="zh-CN" b="1" dirty="0">
                <a:solidFill>
                  <a:schemeClr val="accent1"/>
                </a:solidFill>
                <a:latin typeface="微软雅黑" panose="020B0503020204020204" charset="-122"/>
                <a:ea typeface="微软雅黑" panose="020B0503020204020204" charset="-122"/>
                <a:cs typeface="微软雅黑" panose="020B0503020204020204" charset="-122"/>
                <a:sym typeface="+mn-lt"/>
              </a:rPr>
              <a:t>406.4</a:t>
            </a:r>
            <a:r>
              <a:rPr lang="zh-CN" altLang="en-US" b="1" dirty="0">
                <a:solidFill>
                  <a:schemeClr val="accent1"/>
                </a:solidFill>
                <a:latin typeface="微软雅黑" panose="020B0503020204020204" charset="-122"/>
                <a:ea typeface="微软雅黑" panose="020B0503020204020204" charset="-122"/>
                <a:cs typeface="微软雅黑" panose="020B0503020204020204" charset="-122"/>
                <a:sym typeface="+mn-lt"/>
              </a:rPr>
              <a:t>万例</a:t>
            </a:r>
            <a:r>
              <a:rPr lang="en-US" baseline="30000" dirty="0" smtClean="0">
                <a:effectLst/>
                <a:latin typeface="微软雅黑" panose="020B0503020204020204" charset="-122"/>
                <a:ea typeface="微软雅黑" panose="020B0503020204020204" charset="-122"/>
                <a:cs typeface="微软雅黑" panose="020B0503020204020204" charset="-122"/>
                <a:sym typeface="+mn-lt"/>
              </a:rPr>
              <a:t>[2</a:t>
            </a:r>
            <a:r>
              <a:rPr lang="en-US" baseline="30000" dirty="0" smtClean="0">
                <a:latin typeface="微软雅黑" panose="020B0503020204020204" charset="-122"/>
                <a:ea typeface="微软雅黑" panose="020B0503020204020204" charset="-122"/>
                <a:cs typeface="微软雅黑" panose="020B0503020204020204" charset="-122"/>
                <a:sym typeface="+mn-lt"/>
              </a:rPr>
              <a:t>]</a:t>
            </a:r>
            <a:r>
              <a:rPr lang="en-US" b="1" dirty="0" smtClean="0">
                <a:solidFill>
                  <a:schemeClr val="accent1"/>
                </a:solidFill>
                <a:effectLst/>
                <a:latin typeface="微软雅黑" panose="020B0503020204020204" charset="-122"/>
                <a:ea typeface="微软雅黑" panose="020B0503020204020204" charset="-122"/>
                <a:cs typeface="微软雅黑" panose="020B0503020204020204" charset="-122"/>
                <a:sym typeface="+mn-lt"/>
              </a:rPr>
              <a:t>,</a:t>
            </a:r>
            <a:r>
              <a:rPr b="1" dirty="0" smtClean="0">
                <a:solidFill>
                  <a:schemeClr val="accent1"/>
                </a:solidFill>
                <a:effectLst/>
                <a:latin typeface="微软雅黑" panose="020B0503020204020204" charset="-122"/>
                <a:ea typeface="微软雅黑" panose="020B0503020204020204" charset="-122"/>
                <a:cs typeface="微软雅黑" panose="020B0503020204020204" charset="-122"/>
                <a:sym typeface="+mn-lt"/>
              </a:rPr>
              <a:t>2020</a:t>
            </a:r>
            <a:r>
              <a:rPr lang="zh-CN" b="1" dirty="0">
                <a:solidFill>
                  <a:schemeClr val="accent1"/>
                </a:solidFill>
                <a:effectLst/>
                <a:latin typeface="微软雅黑" panose="020B0503020204020204" charset="-122"/>
                <a:ea typeface="微软雅黑" panose="020B0503020204020204" charset="-122"/>
                <a:cs typeface="微软雅黑" panose="020B0503020204020204" charset="-122"/>
                <a:sym typeface="+mn-lt"/>
              </a:rPr>
              <a:t>年</a:t>
            </a:r>
            <a:r>
              <a:rPr b="1" dirty="0">
                <a:solidFill>
                  <a:schemeClr val="accent1"/>
                </a:solidFill>
                <a:effectLst/>
                <a:latin typeface="微软雅黑" panose="020B0503020204020204" charset="-122"/>
                <a:ea typeface="微软雅黑" panose="020B0503020204020204" charset="-122"/>
                <a:cs typeface="微软雅黑" panose="020B0503020204020204" charset="-122"/>
                <a:sym typeface="+mn-lt"/>
              </a:rPr>
              <a:t>新发癌症45</a:t>
            </a:r>
            <a:r>
              <a:rPr lang="en-US" b="1" dirty="0">
                <a:solidFill>
                  <a:schemeClr val="accent1"/>
                </a:solidFill>
                <a:effectLst/>
                <a:latin typeface="微软雅黑" panose="020B0503020204020204" charset="-122"/>
                <a:ea typeface="微软雅黑" panose="020B0503020204020204" charset="-122"/>
                <a:cs typeface="微软雅黑" panose="020B0503020204020204" charset="-122"/>
                <a:sym typeface="+mn-lt"/>
              </a:rPr>
              <a:t>6.9</a:t>
            </a:r>
            <a:r>
              <a:rPr b="1" dirty="0">
                <a:solidFill>
                  <a:schemeClr val="accent1"/>
                </a:solidFill>
                <a:effectLst/>
                <a:latin typeface="微软雅黑" panose="020B0503020204020204" charset="-122"/>
                <a:ea typeface="微软雅黑" panose="020B0503020204020204" charset="-122"/>
                <a:cs typeface="微软雅黑" panose="020B0503020204020204" charset="-122"/>
                <a:sym typeface="+mn-lt"/>
              </a:rPr>
              <a:t>万人</a:t>
            </a:r>
            <a:r>
              <a:rPr lang="en-US" baseline="30000" dirty="0">
                <a:solidFill>
                  <a:schemeClr val="tx1"/>
                </a:solidFill>
                <a:effectLst/>
                <a:latin typeface="微软雅黑" panose="020B0503020204020204" charset="-122"/>
                <a:ea typeface="微软雅黑" panose="020B0503020204020204" charset="-122"/>
                <a:cs typeface="微软雅黑" panose="020B0503020204020204" charset="-122"/>
                <a:sym typeface="+mn-lt"/>
              </a:rPr>
              <a:t>[3</a:t>
            </a:r>
            <a:r>
              <a:rPr lang="en-US" baseline="30000" dirty="0" smtClean="0">
                <a:solidFill>
                  <a:schemeClr val="tx1"/>
                </a:solidFill>
                <a:effectLst/>
                <a:latin typeface="微软雅黑" panose="020B0503020204020204" charset="-122"/>
                <a:ea typeface="微软雅黑" panose="020B0503020204020204" charset="-122"/>
                <a:cs typeface="微软雅黑" panose="020B0503020204020204" charset="-122"/>
                <a:sym typeface="+mn-lt"/>
              </a:rPr>
              <a:t>]</a:t>
            </a:r>
            <a:endParaRPr dirty="0">
              <a:solidFill>
                <a:schemeClr val="tx1"/>
              </a:solidFill>
              <a:effectLst/>
              <a:latin typeface="微软雅黑" panose="020B0503020204020204" charset="-122"/>
              <a:ea typeface="微软雅黑" panose="020B0503020204020204" charset="-122"/>
              <a:cs typeface="微软雅黑" panose="020B0503020204020204" charset="-122"/>
              <a:sym typeface="+mn-lt"/>
            </a:endParaRPr>
          </a:p>
        </p:txBody>
      </p:sp>
      <p:sp>
        <p:nvSpPr>
          <p:cNvPr id="7" name="矩形 6"/>
          <p:cNvSpPr/>
          <p:nvPr/>
        </p:nvSpPr>
        <p:spPr>
          <a:xfrm>
            <a:off x="3409950" y="1531620"/>
            <a:ext cx="8167370" cy="3895090"/>
          </a:xfrm>
          <a:prstGeom prst="rect">
            <a:avLst/>
          </a:prstGeom>
          <a:noFill/>
          <a:ln>
            <a:prstDash val="lgDashDot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ffectLst/>
            </a:endParaRPr>
          </a:p>
        </p:txBody>
      </p:sp>
      <p:sp>
        <p:nvSpPr>
          <p:cNvPr id="11" name="文本框 10"/>
          <p:cNvSpPr txBox="1"/>
          <p:nvPr/>
        </p:nvSpPr>
        <p:spPr>
          <a:xfrm>
            <a:off x="615950" y="6049645"/>
            <a:ext cx="10830560" cy="645160"/>
          </a:xfrm>
          <a:prstGeom prst="rect">
            <a:avLst/>
          </a:prstGeom>
          <a:noFill/>
        </p:spPr>
        <p:txBody>
          <a:bodyPr wrap="square" rtlCol="0" anchor="t">
            <a:spAutoFit/>
          </a:bodyPr>
          <a:lstStyle/>
          <a:p>
            <a:r>
              <a:rPr lang="en-US" altLang="zh-CN" sz="1200" dirty="0">
                <a:effectLst/>
                <a:latin typeface="微软雅黑" panose="020B0503020204020204" charset="-122"/>
                <a:ea typeface="微软雅黑" panose="020B0503020204020204" charset="-122"/>
                <a:cs typeface="微软雅黑" panose="020B0503020204020204" charset="-122"/>
                <a:sym typeface="+mn-ea"/>
              </a:rPr>
              <a:t>1.中国药学会医院药学专业委员会</a:t>
            </a:r>
            <a:r>
              <a:rPr lang="zh-CN" altLang="en-US" sz="1200" dirty="0">
                <a:effectLst/>
                <a:latin typeface="微软雅黑" panose="020B0503020204020204" charset="-122"/>
                <a:ea typeface="微软雅黑" panose="020B0503020204020204" charset="-122"/>
                <a:cs typeface="微软雅黑" panose="020B0503020204020204" charset="-122"/>
                <a:sym typeface="+mn-ea"/>
              </a:rPr>
              <a:t>《化疗所致恶心呕吐的药物防治指南》编写组</a:t>
            </a:r>
            <a:r>
              <a:rPr lang="en-US" altLang="zh-CN" sz="1200" dirty="0">
                <a:effectLst/>
                <a:latin typeface="微软雅黑" panose="020B0503020204020204" charset="-122"/>
                <a:ea typeface="微软雅黑" panose="020B0503020204020204" charset="-122"/>
                <a:cs typeface="微软雅黑" panose="020B0503020204020204" charset="-122"/>
                <a:sym typeface="+mn-ea"/>
              </a:rPr>
              <a:t>.</a:t>
            </a:r>
            <a:r>
              <a:rPr lang="zh-CN" altLang="en-US" sz="1200" dirty="0">
                <a:effectLst/>
                <a:latin typeface="微软雅黑" panose="020B0503020204020204" charset="-122"/>
                <a:ea typeface="微软雅黑" panose="020B0503020204020204" charset="-122"/>
                <a:cs typeface="微软雅黑" panose="020B0503020204020204" charset="-122"/>
                <a:sym typeface="+mn-ea"/>
              </a:rPr>
              <a:t>化疗所致恶心呕吐的药物防治指南</a:t>
            </a:r>
            <a:r>
              <a:rPr lang="en-US" altLang="zh-CN" sz="1200" dirty="0">
                <a:effectLst/>
                <a:latin typeface="微软雅黑" panose="020B0503020204020204" charset="-122"/>
                <a:ea typeface="微软雅黑" panose="020B0503020204020204" charset="-122"/>
                <a:cs typeface="微软雅黑" panose="020B0503020204020204" charset="-122"/>
                <a:sym typeface="+mn-ea"/>
              </a:rPr>
              <a:t>[J]中国医院药学杂志,2022,42(5):457-470.</a:t>
            </a:r>
            <a:endParaRPr lang="en-US" altLang="zh-CN" sz="1200" dirty="0">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z="1200" dirty="0">
                <a:effectLst/>
                <a:latin typeface="微软雅黑" panose="020B0503020204020204" charset="-122"/>
                <a:ea typeface="微软雅黑" panose="020B0503020204020204" charset="-122"/>
                <a:cs typeface="微软雅黑" panose="020B0503020204020204" charset="-122"/>
                <a:sym typeface="+mn-ea"/>
              </a:rPr>
              <a:t>2</a:t>
            </a: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dirty="0" err="1">
                <a:latin typeface="微软雅黑" panose="020B0503020204020204" charset="-122"/>
                <a:ea typeface="微软雅黑" panose="020B0503020204020204" charset="-122"/>
                <a:cs typeface="微软雅黑" panose="020B0503020204020204" charset="-122"/>
                <a:sym typeface="+mn-ea"/>
              </a:rPr>
              <a:t>Zheng</a:t>
            </a:r>
            <a:r>
              <a:rPr lang="en-US" altLang="zh-CN" sz="1200" dirty="0">
                <a:latin typeface="微软雅黑" panose="020B0503020204020204" charset="-122"/>
                <a:ea typeface="微软雅黑" panose="020B0503020204020204" charset="-122"/>
                <a:cs typeface="微软雅黑" panose="020B0503020204020204" charset="-122"/>
                <a:sym typeface="+mn-ea"/>
              </a:rPr>
              <a:t> R ,  Zhang S ,  Zeng H , et al. Cancer incidence and mortality in China, </a:t>
            </a:r>
            <a:r>
              <a:rPr lang="en-US" altLang="zh-CN" sz="1200" dirty="0" smtClean="0">
                <a:latin typeface="微软雅黑" panose="020B0503020204020204" charset="-122"/>
                <a:ea typeface="微软雅黑" panose="020B0503020204020204" charset="-122"/>
                <a:cs typeface="微软雅黑" panose="020B0503020204020204" charset="-122"/>
                <a:sym typeface="+mn-ea"/>
              </a:rPr>
              <a:t>2016. </a:t>
            </a:r>
            <a:r>
              <a:rPr lang="en-US" altLang="zh-CN" sz="1200" dirty="0">
                <a:latin typeface="微软雅黑" panose="020B0503020204020204" charset="-122"/>
                <a:ea typeface="微软雅黑" panose="020B0503020204020204" charset="-122"/>
                <a:cs typeface="微软雅黑" panose="020B0503020204020204" charset="-122"/>
                <a:sym typeface="+mn-ea"/>
              </a:rPr>
              <a:t>Journal of the National Cancer Center, </a:t>
            </a:r>
            <a:r>
              <a:rPr lang="en-US" altLang="zh-CN" sz="1200" dirty="0" smtClean="0">
                <a:latin typeface="微软雅黑" panose="020B0503020204020204" charset="-122"/>
                <a:ea typeface="微软雅黑" panose="020B0503020204020204" charset="-122"/>
                <a:cs typeface="微软雅黑" panose="020B0503020204020204" charset="-122"/>
                <a:sym typeface="+mn-ea"/>
              </a:rPr>
              <a:t>2022.1-9.</a:t>
            </a:r>
            <a:endParaRPr lang="en-US" altLang="zh-CN" sz="1200" dirty="0" smtClean="0">
              <a:solidFill>
                <a:schemeClr val="tx1"/>
              </a:solidFill>
              <a:effectLst/>
              <a:latin typeface="微软雅黑" panose="020B0503020204020204" charset="-122"/>
              <a:ea typeface="微软雅黑" panose="020B0503020204020204" charset="-122"/>
              <a:cs typeface="微软雅黑" panose="020B0503020204020204" charset="-122"/>
            </a:endParaRPr>
          </a:p>
          <a:p>
            <a:r>
              <a:rPr lang="en-US" altLang="zh-CN" sz="1200" dirty="0" smtClean="0">
                <a:latin typeface="微软雅黑" panose="020B0503020204020204" charset="-122"/>
                <a:ea typeface="微软雅黑" panose="020B0503020204020204" charset="-122"/>
                <a:cs typeface="微软雅黑" panose="020B0503020204020204" charset="-122"/>
                <a:sym typeface="+mn-ea"/>
              </a:rPr>
              <a:t>3.</a:t>
            </a:r>
            <a:r>
              <a:rPr lang="en-US" altLang="zh-CN" sz="1200" dirty="0" smtClean="0">
                <a:effectLst/>
                <a:latin typeface="微软雅黑" panose="020B0503020204020204" charset="-122"/>
                <a:ea typeface="微软雅黑" panose="020B0503020204020204" charset="-122"/>
                <a:cs typeface="微软雅黑" panose="020B0503020204020204" charset="-122"/>
                <a:sym typeface="+mn-ea"/>
              </a:rPr>
              <a:t>世界卫生组织国际癌症研究机构</a:t>
            </a:r>
            <a:r>
              <a:rPr lang="en-US" altLang="zh-CN" sz="1200" dirty="0">
                <a:effectLst/>
                <a:latin typeface="微软雅黑" panose="020B0503020204020204" charset="-122"/>
                <a:ea typeface="微软雅黑" panose="020B0503020204020204" charset="-122"/>
                <a:cs typeface="微软雅黑" panose="020B0503020204020204" charset="-122"/>
                <a:sym typeface="+mn-ea"/>
              </a:rPr>
              <a:t>（IARC）《2020全球癌症报告</a:t>
            </a:r>
            <a:r>
              <a:rPr lang="zh-CN" altLang="en-US" sz="1200" dirty="0" smtClean="0">
                <a:effectLst/>
                <a:latin typeface="微软雅黑" panose="020B0503020204020204" charset="-122"/>
                <a:ea typeface="微软雅黑" panose="020B0503020204020204" charset="-122"/>
                <a:cs typeface="微软雅黑" panose="020B0503020204020204" charset="-122"/>
                <a:sym typeface="+mn-ea"/>
              </a:rPr>
              <a:t>》</a:t>
            </a:r>
            <a:r>
              <a:rPr lang="en-US" altLang="zh-CN" sz="1200" smtClean="0">
                <a:effectLst/>
                <a:latin typeface="微软雅黑" panose="020B0503020204020204" charset="-122"/>
                <a:ea typeface="微软雅黑" panose="020B0503020204020204" charset="-122"/>
                <a:cs typeface="微软雅黑" panose="020B0503020204020204" charset="-122"/>
                <a:sym typeface="+mn-ea"/>
              </a:rPr>
              <a:t>.</a:t>
            </a:r>
            <a:endParaRPr lang="zh-CN" altLang="en-US" sz="1200" dirty="0">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12" name="灯片编号占位符 11"/>
          <p:cNvSpPr>
            <a:spLocks noGrp="1"/>
          </p:cNvSpPr>
          <p:nvPr>
            <p:ph type="sldNum" sz="quarter" idx="12"/>
          </p:nvPr>
        </p:nvSpPr>
        <p:spPr/>
        <p:txBody>
          <a:bodyPr/>
          <a:lstStyle/>
          <a:p>
            <a:fld id="{5DD3DB80-B894-403A-B48E-6FDC1A72010E}"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15" name="Text Placeholder 4"/>
          <p:cNvSpPr txBox="1"/>
          <p:nvPr/>
        </p:nvSpPr>
        <p:spPr>
          <a:xfrm>
            <a:off x="669683" y="330453"/>
            <a:ext cx="3007205" cy="662839"/>
          </a:xfrm>
          <a:prstGeom prst="rect">
            <a:avLst/>
          </a:prstGeom>
        </p:spPr>
        <p:txBody>
          <a:bodyPr lIns="121890" tIns="60944" rIns="121890"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GB" b="1" dirty="0">
                <a:solidFill>
                  <a:schemeClr val="accent1"/>
                </a:solidFill>
                <a:latin typeface="微软雅黑" panose="020B0503020204020204" charset="-122"/>
                <a:ea typeface="微软雅黑" panose="020B0503020204020204" charset="-122"/>
              </a:rPr>
              <a:t>02  安全性</a:t>
            </a:r>
            <a:endParaRPr lang="zh-CN" altLang="en-GB" b="1">
              <a:solidFill>
                <a:schemeClr val="accent1"/>
              </a:solidFill>
              <a:latin typeface="微软雅黑" panose="020B0503020204020204" charset="-122"/>
              <a:ea typeface="微软雅黑" panose="020B0503020204020204" charset="-122"/>
            </a:endParaRPr>
          </a:p>
        </p:txBody>
      </p:sp>
      <p:sp>
        <p:nvSpPr>
          <p:cNvPr id="10" name="文本框 9"/>
          <p:cNvSpPr txBox="1"/>
          <p:nvPr/>
        </p:nvSpPr>
        <p:spPr>
          <a:xfrm>
            <a:off x="802005" y="1790700"/>
            <a:ext cx="10704830" cy="4318000"/>
          </a:xfrm>
          <a:prstGeom prst="rect">
            <a:avLst/>
          </a:prstGeom>
          <a:noFill/>
          <a:ln>
            <a:solidFill>
              <a:schemeClr val="accent1">
                <a:lumMod val="60000"/>
                <a:lumOff val="40000"/>
              </a:schemeClr>
            </a:solidFill>
          </a:ln>
        </p:spPr>
        <p:txBody>
          <a:bodyPr wrap="square" rtlCol="0" anchor="t">
            <a:spAutoFit/>
          </a:bodyPr>
          <a:lstStyle/>
          <a:p>
            <a:pPr marL="285750" indent="-285750" fontAlgn="auto">
              <a:lnSpc>
                <a:spcPct val="170000"/>
              </a:lnSpc>
              <a:spcBef>
                <a:spcPts val="1200"/>
              </a:spcBef>
              <a:buFont typeface="Arial" panose="020B0604020202020204" pitchFamily="34" charset="0"/>
              <a:buChar char="•"/>
            </a:pPr>
            <a:r>
              <a:rPr lang="zh-CN" altLang="en-US" b="1" dirty="0">
                <a:solidFill>
                  <a:srgbClr val="000000"/>
                </a:solidFill>
              </a:rPr>
              <a:t>不良反应</a:t>
            </a:r>
            <a:r>
              <a:rPr lang="zh-CN" altLang="en-US" dirty="0">
                <a:solidFill>
                  <a:srgbClr val="000000"/>
                </a:solidFill>
              </a:rPr>
              <a:t>：临床试验以及上市后临床应用中观察到的不良反应涉及全身性疾病及给药部位各种反应、胃肠系统疾病、各类检查、皮肤及皮下组织疾病等多个系统器官分类，</a:t>
            </a:r>
            <a:r>
              <a:rPr lang="zh-CN" altLang="en-US" b="1" dirty="0">
                <a:solidFill>
                  <a:schemeClr val="accent1"/>
                </a:solidFill>
              </a:rPr>
              <a:t>常见的不良反应有注射部位反应、疲乏、贫血、腹泻、中性粒细胞减少等</a:t>
            </a:r>
            <a:r>
              <a:rPr lang="zh-CN" altLang="en-US" dirty="0">
                <a:solidFill>
                  <a:srgbClr val="000000"/>
                </a:solidFill>
              </a:rPr>
              <a:t>。</a:t>
            </a:r>
            <a:endParaRPr lang="zh-CN" altLang="en-US" dirty="0">
              <a:solidFill>
                <a:srgbClr val="000000"/>
              </a:solidFill>
            </a:endParaRPr>
          </a:p>
          <a:p>
            <a:pPr marL="285750" indent="-285750" fontAlgn="auto">
              <a:lnSpc>
                <a:spcPct val="170000"/>
              </a:lnSpc>
              <a:spcBef>
                <a:spcPts val="1200"/>
              </a:spcBef>
              <a:buFont typeface="Arial" panose="020B0604020202020204" pitchFamily="34" charset="0"/>
              <a:buChar char="•"/>
            </a:pPr>
            <a:r>
              <a:rPr lang="zh-CN" altLang="en-US" b="1" dirty="0">
                <a:solidFill>
                  <a:srgbClr val="000000"/>
                </a:solidFill>
              </a:rPr>
              <a:t>禁忌</a:t>
            </a:r>
            <a:r>
              <a:rPr lang="zh-CN" altLang="en-US" dirty="0">
                <a:solidFill>
                  <a:srgbClr val="000000"/>
                </a:solidFill>
              </a:rPr>
              <a:t>：对本品任何成份超敏者和正在服用匹莫齐特、特非那定、阿司咪唑和西沙比利的患者禁用。</a:t>
            </a:r>
            <a:endParaRPr lang="zh-CN" altLang="en-US" dirty="0">
              <a:solidFill>
                <a:srgbClr val="000000"/>
              </a:solidFill>
            </a:endParaRPr>
          </a:p>
          <a:p>
            <a:pPr marL="285750" indent="-285750" fontAlgn="auto">
              <a:lnSpc>
                <a:spcPct val="170000"/>
              </a:lnSpc>
              <a:spcBef>
                <a:spcPts val="1200"/>
              </a:spcBef>
              <a:buFont typeface="Arial" panose="020B0604020202020204" pitchFamily="34" charset="0"/>
              <a:buChar char="•"/>
            </a:pPr>
            <a:r>
              <a:rPr lang="zh-CN" altLang="en-US" b="1" dirty="0">
                <a:solidFill>
                  <a:srgbClr val="000000"/>
                </a:solidFill>
              </a:rPr>
              <a:t>注意事项</a:t>
            </a:r>
            <a:r>
              <a:rPr lang="zh-CN" altLang="en-US" dirty="0">
                <a:solidFill>
                  <a:srgbClr val="000000"/>
                </a:solidFill>
              </a:rPr>
              <a:t>：具有临床意义的CYP3A4药物相互作用；超敏反应；注射部位反应；与华法林同时使用降低临床凝血酶原时间国际标准化比率（INR）；降低激素类避孕药效果的风险；对驾驶以及操作机器有轻微的影响，在本品给药后可能会出现头晕和疲劳。</a:t>
            </a:r>
            <a:endParaRPr lang="zh-CN" altLang="en-US" dirty="0">
              <a:solidFill>
                <a:srgbClr val="000000"/>
              </a:solidFill>
            </a:endParaRPr>
          </a:p>
          <a:p>
            <a:pPr marL="285750" indent="-285750" fontAlgn="auto">
              <a:lnSpc>
                <a:spcPct val="170000"/>
              </a:lnSpc>
              <a:spcBef>
                <a:spcPts val="1200"/>
              </a:spcBef>
              <a:buFont typeface="Arial" panose="020B0604020202020204" pitchFamily="34" charset="0"/>
              <a:buChar char="•"/>
            </a:pPr>
            <a:r>
              <a:rPr lang="zh-CN" altLang="en-US" b="1" dirty="0">
                <a:solidFill>
                  <a:srgbClr val="000000"/>
                </a:solidFill>
              </a:rPr>
              <a:t>不良反应监测情况</a:t>
            </a:r>
            <a:r>
              <a:rPr lang="zh-CN" altLang="en-US" dirty="0" smtClean="0">
                <a:solidFill>
                  <a:srgbClr val="000000"/>
                </a:solidFill>
              </a:rPr>
              <a:t>：我公司产品上市</a:t>
            </a:r>
            <a:r>
              <a:rPr lang="zh-CN" altLang="en-US" dirty="0">
                <a:solidFill>
                  <a:srgbClr val="000000"/>
                </a:solidFill>
              </a:rPr>
              <a:t>至今尚未有不良反应报告</a:t>
            </a:r>
            <a:endParaRPr lang="zh-CN" altLang="en-US" dirty="0">
              <a:solidFill>
                <a:srgbClr val="000000"/>
              </a:solidFill>
            </a:endParaRPr>
          </a:p>
        </p:txBody>
      </p:sp>
      <p:sp>
        <p:nvSpPr>
          <p:cNvPr id="7" name="文本框 6"/>
          <p:cNvSpPr txBox="1"/>
          <p:nvPr/>
        </p:nvSpPr>
        <p:spPr>
          <a:xfrm>
            <a:off x="802005" y="1192530"/>
            <a:ext cx="7022465" cy="398780"/>
          </a:xfrm>
          <a:prstGeom prst="rect">
            <a:avLst/>
          </a:prstGeom>
          <a:noFill/>
        </p:spPr>
        <p:txBody>
          <a:bodyPr wrap="square" rtlCol="0">
            <a:spAutoFit/>
          </a:bodyPr>
          <a:lstStyle/>
          <a:p>
            <a:pPr marL="285750" indent="-285750">
              <a:buFont typeface="Wingdings" panose="05000000000000000000" charset="0"/>
              <a:buChar char="Ø"/>
            </a:pPr>
            <a:r>
              <a:rPr lang="zh-CN" altLang="en-US" sz="2000" b="1">
                <a:solidFill>
                  <a:schemeClr val="tx1">
                    <a:lumMod val="50000"/>
                  </a:schemeClr>
                </a:solidFill>
                <a:latin typeface="微软雅黑" panose="020B0503020204020204" charset="-122"/>
                <a:ea typeface="微软雅黑" panose="020B0503020204020204" charset="-122"/>
              </a:rPr>
              <a:t>药品说明书安全信息及不良反应监测</a:t>
            </a:r>
            <a:endParaRPr lang="zh-CN" altLang="en-US" sz="2000" b="1">
              <a:solidFill>
                <a:schemeClr val="tx1">
                  <a:lumMod val="5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1941195" y="2122170"/>
            <a:ext cx="8807450" cy="1574165"/>
          </a:xfrm>
          <a:prstGeom prst="rect">
            <a:avLst/>
          </a:prstGeom>
          <a:solidFill>
            <a:srgbClr val="FFFFFF">
              <a:lumMod val="95000"/>
              <a:alpha val="50000"/>
            </a:srgbClr>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p>
            <a:pPr algn="ctr"/>
            <a:endParaRPr lang="zh-CN" altLang="en-US">
              <a:solidFill>
                <a:srgbClr val="000000"/>
              </a:solidFill>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p:txBody>
          <a:bodyPr/>
          <a:lstStyle/>
          <a:p>
            <a:fld id="{5DD3DB80-B894-403A-B48E-6FDC1A72010E}" type="slidenum">
              <a:rPr lang="zh-CN" altLang="en-US" smtClean="0"/>
            </a:fld>
            <a:endParaRPr lang="zh-CN" altLang="en-US" dirty="0"/>
          </a:p>
        </p:txBody>
      </p:sp>
      <p:sp>
        <p:nvSpPr>
          <p:cNvPr id="15" name="Text Placeholder 4"/>
          <p:cNvSpPr txBox="1"/>
          <p:nvPr/>
        </p:nvSpPr>
        <p:spPr>
          <a:xfrm>
            <a:off x="669683" y="330453"/>
            <a:ext cx="3007205" cy="662839"/>
          </a:xfrm>
          <a:prstGeom prst="rect">
            <a:avLst/>
          </a:prstGeom>
        </p:spPr>
        <p:txBody>
          <a:bodyPr lIns="121890" tIns="60944" rIns="121890"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GB" b="1" dirty="0">
                <a:solidFill>
                  <a:schemeClr val="accent1"/>
                </a:solidFill>
                <a:latin typeface="微软雅黑" panose="020B0503020204020204" charset="-122"/>
                <a:ea typeface="微软雅黑" panose="020B0503020204020204" charset="-122"/>
              </a:rPr>
              <a:t>02  安全性</a:t>
            </a:r>
            <a:endParaRPr lang="zh-CN" altLang="en-GB" b="1">
              <a:solidFill>
                <a:schemeClr val="accent1"/>
              </a:solidFill>
              <a:latin typeface="微软雅黑" panose="020B0503020204020204" charset="-122"/>
              <a:ea typeface="微软雅黑" panose="020B0503020204020204" charset="-122"/>
            </a:endParaRPr>
          </a:p>
        </p:txBody>
      </p:sp>
      <p:sp>
        <p:nvSpPr>
          <p:cNvPr id="5" name="文本框 4"/>
          <p:cNvSpPr txBox="1"/>
          <p:nvPr/>
        </p:nvSpPr>
        <p:spPr>
          <a:xfrm>
            <a:off x="703580" y="1254760"/>
            <a:ext cx="1651635" cy="368300"/>
          </a:xfrm>
          <a:prstGeom prst="rect">
            <a:avLst/>
          </a:prstGeom>
          <a:noFill/>
        </p:spPr>
        <p:txBody>
          <a:bodyPr wrap="square" rtlCol="0">
            <a:spAutoFit/>
          </a:bodyPr>
          <a:lstStyle/>
          <a:p>
            <a:pPr marL="285750" indent="-285750">
              <a:buFont typeface="Wingdings" panose="05000000000000000000" charset="0"/>
              <a:buChar char="Ø"/>
            </a:pPr>
            <a:endParaRPr lang="zh-CN" altLang="en-US">
              <a:latin typeface="微软雅黑" panose="020B0503020204020204" charset="-122"/>
              <a:ea typeface="微软雅黑" panose="020B0503020204020204" charset="-122"/>
            </a:endParaRPr>
          </a:p>
        </p:txBody>
      </p:sp>
      <p:sp>
        <p:nvSpPr>
          <p:cNvPr id="6" name="文本框 5"/>
          <p:cNvSpPr txBox="1"/>
          <p:nvPr/>
        </p:nvSpPr>
        <p:spPr>
          <a:xfrm>
            <a:off x="687070" y="1322070"/>
            <a:ext cx="7022465" cy="398780"/>
          </a:xfrm>
          <a:prstGeom prst="rect">
            <a:avLst/>
          </a:prstGeom>
          <a:noFill/>
        </p:spPr>
        <p:txBody>
          <a:bodyPr wrap="square" rtlCol="0">
            <a:spAutoFit/>
          </a:bodyPr>
          <a:lstStyle/>
          <a:p>
            <a:pPr marL="285750" indent="-285750">
              <a:buFont typeface="Wingdings" panose="05000000000000000000" charset="0"/>
              <a:buChar char="Ø"/>
            </a:pPr>
            <a:r>
              <a:rPr lang="zh-CN" altLang="en-US" sz="2000" b="1">
                <a:solidFill>
                  <a:schemeClr val="tx1">
                    <a:lumMod val="50000"/>
                  </a:schemeClr>
                </a:solidFill>
                <a:latin typeface="微软雅黑" panose="020B0503020204020204" charset="-122"/>
                <a:ea typeface="微软雅黑" panose="020B0503020204020204" charset="-122"/>
              </a:rPr>
              <a:t>与目录内同类药品安全性方面的主要优势和不足</a:t>
            </a:r>
            <a:endParaRPr lang="zh-CN" altLang="en-US" sz="2000" b="1">
              <a:solidFill>
                <a:schemeClr val="tx1">
                  <a:lumMod val="50000"/>
                </a:schemeClr>
              </a:solidFill>
              <a:latin typeface="微软雅黑" panose="020B0503020204020204" charset="-122"/>
              <a:ea typeface="微软雅黑" panose="020B0503020204020204" charset="-122"/>
            </a:endParaRPr>
          </a:p>
        </p:txBody>
      </p:sp>
      <p:sp>
        <p:nvSpPr>
          <p:cNvPr id="8" name="矩形 7"/>
          <p:cNvSpPr/>
          <p:nvPr>
            <p:custDataLst>
              <p:tags r:id="rId2"/>
            </p:custDataLst>
          </p:nvPr>
        </p:nvSpPr>
        <p:spPr>
          <a:xfrm>
            <a:off x="876935" y="2395220"/>
            <a:ext cx="1064895" cy="1107440"/>
          </a:xfrm>
          <a:prstGeom prst="rect">
            <a:avLst/>
          </a:prstGeom>
          <a:solidFill>
            <a:srgbClr val="00B0F0"/>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b="1">
              <a:solidFill>
                <a:srgbClr val="000000"/>
              </a:solidFill>
              <a:latin typeface="微软雅黑" panose="020B0503020204020204" charset="-122"/>
              <a:ea typeface="微软雅黑" panose="020B0503020204020204" charset="-122"/>
            </a:endParaRPr>
          </a:p>
        </p:txBody>
      </p:sp>
      <p:sp>
        <p:nvSpPr>
          <p:cNvPr id="17" name="文本框 16"/>
          <p:cNvSpPr txBox="1"/>
          <p:nvPr>
            <p:custDataLst>
              <p:tags r:id="rId3"/>
            </p:custDataLst>
          </p:nvPr>
        </p:nvSpPr>
        <p:spPr>
          <a:xfrm>
            <a:off x="2094230" y="2102485"/>
            <a:ext cx="8655050" cy="1518920"/>
          </a:xfrm>
          <a:prstGeom prst="rect">
            <a:avLst/>
          </a:prstGeom>
        </p:spPr>
        <p:txBody>
          <a:bodyPr wrap="square" lIns="90000" tIns="46800" rIns="90000" bIns="46800" anchor="ctr" anchorCtr="0">
            <a:normAutofit fontScale="25000" lnSpcReduction="20000"/>
          </a:bodyPr>
          <a:lstStyle>
            <a:defPPr>
              <a:defRPr lang="zh-CN"/>
            </a:defPPr>
            <a:lvl1pPr>
              <a:defRPr sz="1400">
                <a:solidFill>
                  <a:prstClr val="white"/>
                </a:solidFill>
              </a:defRPr>
            </a:lvl1pPr>
          </a:lstStyle>
          <a:p>
            <a:pPr marL="285750" indent="-285750" defTabSz="866775" fontAlgn="base">
              <a:lnSpc>
                <a:spcPct val="170000"/>
              </a:lnSpc>
              <a:spcBef>
                <a:spcPts val="0"/>
              </a:spcBef>
              <a:spcAft>
                <a:spcPts val="0"/>
              </a:spcAft>
              <a:buFont typeface="Wingdings" panose="05000000000000000000" charset="0"/>
              <a:buChar char="l"/>
            </a:pPr>
            <a:r>
              <a:rPr lang="zh-CN" altLang="en-US" sz="7200" b="1" dirty="0" smtClean="0">
                <a:solidFill>
                  <a:schemeClr val="accent1"/>
                </a:solidFill>
                <a:latin typeface="微软雅黑" panose="020B0503020204020204" charset="-122"/>
                <a:ea typeface="微软雅黑" panose="020B0503020204020204" charset="-122"/>
                <a:cs typeface="微软雅黑" panose="020B0503020204020204" charset="-122"/>
                <a:sym typeface="+mn-lt"/>
              </a:rPr>
              <a:t>特殊</a:t>
            </a:r>
            <a:r>
              <a:rPr lang="zh-CN" altLang="en-US" sz="7200" b="1" dirty="0">
                <a:solidFill>
                  <a:schemeClr val="accent1"/>
                </a:solidFill>
                <a:latin typeface="微软雅黑" panose="020B0503020204020204" charset="-122"/>
                <a:ea typeface="微软雅黑" panose="020B0503020204020204" charset="-122"/>
                <a:cs typeface="微软雅黑" panose="020B0503020204020204" charset="-122"/>
                <a:sym typeface="+mn-lt"/>
              </a:rPr>
              <a:t>人群无用药限制，无需调整剂量</a:t>
            </a:r>
            <a:r>
              <a:rPr lang="zh-CN" altLang="en-US" sz="7200" dirty="0">
                <a:solidFill>
                  <a:prstClr val="black"/>
                </a:solidFill>
                <a:latin typeface="微软雅黑" panose="020B0503020204020204" charset="-122"/>
                <a:ea typeface="微软雅黑" panose="020B0503020204020204" charset="-122"/>
                <a:cs typeface="微软雅黑" panose="020B0503020204020204" charset="-122"/>
                <a:sym typeface="+mn-lt"/>
              </a:rPr>
              <a:t>：①</a:t>
            </a:r>
            <a:r>
              <a:rPr lang="zh-CN" altLang="en-US" sz="7200" dirty="0">
                <a:solidFill>
                  <a:prstClr val="black"/>
                </a:solidFill>
                <a:effectLst>
                  <a:glow>
                    <a:srgbClr val="333F50"/>
                  </a:glow>
                </a:effectLst>
                <a:latin typeface="微软雅黑" panose="020B0503020204020204" charset="-122"/>
                <a:ea typeface="微软雅黑" panose="020B0503020204020204" charset="-122"/>
                <a:cs typeface="微软雅黑" panose="020B0503020204020204" charset="-122"/>
                <a:sym typeface="+mn-lt"/>
              </a:rPr>
              <a:t>轻、中度肝功能不全的患者；②肾功能不全的患者，进行血液透析的终末期肾病患者③老年人（≥</a:t>
            </a:r>
            <a:r>
              <a:rPr lang="en-US" altLang="zh-CN" sz="7200" dirty="0">
                <a:solidFill>
                  <a:prstClr val="black"/>
                </a:solidFill>
                <a:effectLst>
                  <a:glow>
                    <a:srgbClr val="333F50"/>
                  </a:glow>
                </a:effectLst>
                <a:latin typeface="微软雅黑" panose="020B0503020204020204" charset="-122"/>
                <a:ea typeface="微软雅黑" panose="020B0503020204020204" charset="-122"/>
                <a:cs typeface="微软雅黑" panose="020B0503020204020204" charset="-122"/>
                <a:sym typeface="+mn-lt"/>
              </a:rPr>
              <a:t>65</a:t>
            </a:r>
            <a:r>
              <a:rPr lang="zh-CN" altLang="en-US" sz="7200" dirty="0">
                <a:solidFill>
                  <a:prstClr val="black"/>
                </a:solidFill>
                <a:effectLst>
                  <a:glow>
                    <a:srgbClr val="333F50"/>
                  </a:glow>
                </a:effectLst>
                <a:latin typeface="微软雅黑" panose="020B0503020204020204" charset="-122"/>
                <a:ea typeface="微软雅黑" panose="020B0503020204020204" charset="-122"/>
                <a:cs typeface="微软雅黑" panose="020B0503020204020204" charset="-122"/>
                <a:sym typeface="+mn-lt"/>
              </a:rPr>
              <a:t>岁</a:t>
            </a:r>
            <a:r>
              <a:rPr lang="zh-CN" altLang="en-US" sz="7200" dirty="0" smtClean="0">
                <a:solidFill>
                  <a:prstClr val="black"/>
                </a:solidFill>
                <a:effectLst>
                  <a:glow>
                    <a:srgbClr val="333F50"/>
                  </a:glow>
                </a:effectLst>
                <a:latin typeface="微软雅黑" panose="020B0503020204020204" charset="-122"/>
                <a:ea typeface="微软雅黑" panose="020B0503020204020204" charset="-122"/>
                <a:cs typeface="微软雅黑" panose="020B0503020204020204" charset="-122"/>
                <a:sym typeface="+mn-lt"/>
              </a:rPr>
              <a:t>）</a:t>
            </a:r>
            <a:endParaRPr lang="en-US" altLang="zh-CN" sz="7200" dirty="0" smtClean="0">
              <a:solidFill>
                <a:prstClr val="black"/>
              </a:solidFill>
              <a:effectLst>
                <a:glow>
                  <a:srgbClr val="333F50"/>
                </a:glow>
              </a:effectLst>
              <a:latin typeface="微软雅黑" panose="020B0503020204020204" charset="-122"/>
              <a:ea typeface="微软雅黑" panose="020B0503020204020204" charset="-122"/>
              <a:cs typeface="微软雅黑" panose="020B0503020204020204" charset="-122"/>
              <a:sym typeface="+mn-lt"/>
            </a:endParaRPr>
          </a:p>
          <a:p>
            <a:pPr marL="285750" indent="-285750" defTabSz="866775" fontAlgn="base">
              <a:lnSpc>
                <a:spcPct val="170000"/>
              </a:lnSpc>
              <a:buFont typeface="Wingdings" panose="05000000000000000000" charset="0"/>
              <a:buChar char="l"/>
            </a:pPr>
            <a:r>
              <a:rPr lang="zh-CN" altLang="en-US" sz="7200" dirty="0">
                <a:solidFill>
                  <a:prstClr val="black"/>
                </a:solidFill>
                <a:latin typeface="微软雅黑" panose="020B0503020204020204" charset="-122"/>
                <a:ea typeface="微软雅黑" panose="020B0503020204020204" charset="-122"/>
                <a:cs typeface="微软雅黑" panose="020B0503020204020204" charset="-122"/>
                <a:sym typeface="+mn-lt"/>
              </a:rPr>
              <a:t>静脉制剂：无吸收过程，</a:t>
            </a:r>
            <a:r>
              <a:rPr lang="zh-CN" altLang="en-US" sz="7200" b="1" dirty="0">
                <a:solidFill>
                  <a:schemeClr val="accent1"/>
                </a:solidFill>
                <a:latin typeface="微软雅黑" panose="020B0503020204020204" charset="-122"/>
                <a:ea typeface="微软雅黑" panose="020B0503020204020204" charset="-122"/>
                <a:cs typeface="微软雅黑" panose="020B0503020204020204" charset="-122"/>
                <a:sym typeface="+mn-lt"/>
              </a:rPr>
              <a:t>起效迅速，更全面满足防吐需求</a:t>
            </a:r>
            <a:r>
              <a:rPr lang="zh-CN" altLang="en-US" sz="7200" dirty="0">
                <a:solidFill>
                  <a:prstClr val="black"/>
                </a:solidFill>
                <a:latin typeface="微软雅黑" panose="020B0503020204020204" charset="-122"/>
                <a:ea typeface="微软雅黑" panose="020B0503020204020204" charset="-122"/>
                <a:cs typeface="微软雅黑" panose="020B0503020204020204" charset="-122"/>
                <a:sym typeface="+mn-lt"/>
              </a:rPr>
              <a:t>，所有患者均</a:t>
            </a:r>
            <a:r>
              <a:rPr lang="zh-CN" altLang="en-US" sz="7200" dirty="0" smtClean="0">
                <a:solidFill>
                  <a:prstClr val="black"/>
                </a:solidFill>
                <a:latin typeface="微软雅黑" panose="020B0503020204020204" charset="-122"/>
                <a:ea typeface="微软雅黑" panose="020B0503020204020204" charset="-122"/>
                <a:cs typeface="微软雅黑" panose="020B0503020204020204" charset="-122"/>
                <a:sym typeface="+mn-lt"/>
              </a:rPr>
              <a:t>可</a:t>
            </a:r>
            <a:endParaRPr lang="zh-CN" altLang="en-US" sz="7200" dirty="0">
              <a:solidFill>
                <a:prstClr val="black"/>
              </a:solidFill>
              <a:latin typeface="微软雅黑" panose="020B0503020204020204" charset="-122"/>
              <a:ea typeface="微软雅黑" panose="020B0503020204020204" charset="-122"/>
              <a:cs typeface="微软雅黑" panose="020B0503020204020204" charset="-122"/>
              <a:sym typeface="+mn-lt"/>
            </a:endParaRPr>
          </a:p>
        </p:txBody>
      </p:sp>
      <p:sp>
        <p:nvSpPr>
          <p:cNvPr id="10" name="矩形 9"/>
          <p:cNvSpPr/>
          <p:nvPr>
            <p:custDataLst>
              <p:tags r:id="rId4"/>
            </p:custDataLst>
          </p:nvPr>
        </p:nvSpPr>
        <p:spPr>
          <a:xfrm>
            <a:off x="876935" y="4320540"/>
            <a:ext cx="1064895" cy="1107440"/>
          </a:xfrm>
          <a:prstGeom prst="rect">
            <a:avLst/>
          </a:prstGeom>
          <a:solidFill>
            <a:srgbClr val="FFC000"/>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b="1">
              <a:solidFill>
                <a:srgbClr val="000000"/>
              </a:solidFill>
              <a:latin typeface="微软雅黑" panose="020B0503020204020204" charset="-122"/>
              <a:ea typeface="微软雅黑" panose="020B0503020204020204" charset="-122"/>
            </a:endParaRPr>
          </a:p>
        </p:txBody>
      </p:sp>
      <p:sp>
        <p:nvSpPr>
          <p:cNvPr id="11" name="矩形 10"/>
          <p:cNvSpPr/>
          <p:nvPr>
            <p:custDataLst>
              <p:tags r:id="rId5"/>
            </p:custDataLst>
          </p:nvPr>
        </p:nvSpPr>
        <p:spPr>
          <a:xfrm>
            <a:off x="1941830" y="4320540"/>
            <a:ext cx="8807450" cy="1107440"/>
          </a:xfrm>
          <a:prstGeom prst="rect">
            <a:avLst/>
          </a:prstGeom>
          <a:solidFill>
            <a:srgbClr val="FFFFFF">
              <a:lumMod val="95000"/>
              <a:alpha val="50000"/>
            </a:srgbClr>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a:solidFill>
                <a:srgbClr val="000000"/>
              </a:solidFill>
              <a:latin typeface="微软雅黑" panose="020B0503020204020204" charset="-122"/>
              <a:ea typeface="微软雅黑" panose="020B0503020204020204" charset="-122"/>
            </a:endParaRPr>
          </a:p>
        </p:txBody>
      </p:sp>
      <p:sp>
        <p:nvSpPr>
          <p:cNvPr id="18" name="文本框 17"/>
          <p:cNvSpPr txBox="1"/>
          <p:nvPr>
            <p:custDataLst>
              <p:tags r:id="rId6"/>
            </p:custDataLst>
          </p:nvPr>
        </p:nvSpPr>
        <p:spPr>
          <a:xfrm>
            <a:off x="2094230" y="4469765"/>
            <a:ext cx="5615305" cy="809625"/>
          </a:xfrm>
          <a:prstGeom prst="rect">
            <a:avLst/>
          </a:prstGeom>
        </p:spPr>
        <p:txBody>
          <a:bodyPr wrap="square" lIns="90000" tIns="46800" rIns="90000" bIns="46800" anchor="ctr" anchorCtr="0">
            <a:normAutofit/>
          </a:bodyPr>
          <a:lstStyle>
            <a:defPPr>
              <a:defRPr lang="zh-CN"/>
            </a:defPPr>
            <a:lvl1pPr>
              <a:defRPr sz="1400">
                <a:solidFill>
                  <a:prstClr val="white"/>
                </a:solidFill>
              </a:defRPr>
            </a:lvl1pPr>
          </a:lstStyle>
          <a:p>
            <a:pPr lvl="0" algn="l" fontAlgn="auto">
              <a:lnSpc>
                <a:spcPct val="120000"/>
              </a:lnSpc>
              <a:buClrTx/>
              <a:buSzTx/>
              <a:buFontTx/>
            </a:pPr>
            <a:r>
              <a:rPr lang="zh-CN" altLang="en-US" sz="1800" spc="100" dirty="0">
                <a:solidFill>
                  <a:srgbClr val="000000">
                    <a:lumMod val="85000"/>
                    <a:lumOff val="15000"/>
                  </a:srgbClr>
                </a:solidFill>
                <a:uFillTx/>
                <a:latin typeface="微软雅黑" panose="020B0503020204020204" charset="-122"/>
                <a:ea typeface="微软雅黑" panose="020B0503020204020204" charset="-122"/>
                <a:sym typeface="微软雅黑" panose="020B0503020204020204" charset="-122"/>
              </a:rPr>
              <a:t>本品国内上市时间短，尚无长期使用安全性证据</a:t>
            </a:r>
            <a:endParaRPr lang="zh-CN" altLang="en-US" sz="1800" spc="100" dirty="0">
              <a:solidFill>
                <a:srgbClr val="000000">
                  <a:lumMod val="85000"/>
                  <a:lumOff val="15000"/>
                </a:srgbClr>
              </a:solidFill>
              <a:uFillTx/>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877570" y="2649538"/>
            <a:ext cx="1063625" cy="706755"/>
          </a:xfrm>
          <a:prstGeom prst="rect">
            <a:avLst/>
          </a:prstGeom>
          <a:noFill/>
        </p:spPr>
        <p:txBody>
          <a:bodyPr wrap="square" rtlCol="0">
            <a:normAutofit fontScale="80000" lnSpcReduction="10000"/>
          </a:bodyPr>
          <a:lstStyle/>
          <a:p>
            <a:r>
              <a:rPr lang="zh-CN" altLang="en-US" sz="4000" b="1" dirty="0">
                <a:solidFill>
                  <a:srgbClr val="FFFFFF"/>
                </a:solidFill>
                <a:latin typeface="微软雅黑" panose="020B0503020204020204" charset="-122"/>
                <a:ea typeface="微软雅黑" panose="020B0503020204020204" charset="-122"/>
              </a:rPr>
              <a:t>优势</a:t>
            </a:r>
            <a:endParaRPr lang="zh-CN" altLang="en-US" sz="4000" b="1" dirty="0">
              <a:solidFill>
                <a:srgbClr val="FFFFFF"/>
              </a:solidFill>
              <a:latin typeface="微软雅黑" panose="020B0503020204020204" charset="-122"/>
              <a:ea typeface="微软雅黑" panose="020B0503020204020204" charset="-122"/>
            </a:endParaRPr>
          </a:p>
        </p:txBody>
      </p:sp>
      <p:sp>
        <p:nvSpPr>
          <p:cNvPr id="13" name="文本框 12"/>
          <p:cNvSpPr txBox="1"/>
          <p:nvPr>
            <p:custDataLst>
              <p:tags r:id="rId8"/>
            </p:custDataLst>
          </p:nvPr>
        </p:nvSpPr>
        <p:spPr>
          <a:xfrm>
            <a:off x="878205" y="4585335"/>
            <a:ext cx="1062990" cy="706755"/>
          </a:xfrm>
          <a:prstGeom prst="rect">
            <a:avLst/>
          </a:prstGeom>
          <a:noFill/>
        </p:spPr>
        <p:txBody>
          <a:bodyPr wrap="square" rtlCol="0">
            <a:normAutofit fontScale="80000" lnSpcReduction="10000"/>
          </a:bodyPr>
          <a:lstStyle/>
          <a:p>
            <a:r>
              <a:rPr lang="zh-CN" altLang="en-US" sz="4000" b="1">
                <a:solidFill>
                  <a:srgbClr val="FFFFFF"/>
                </a:solidFill>
                <a:latin typeface="微软雅黑" panose="020B0503020204020204" charset="-122"/>
                <a:ea typeface="微软雅黑" panose="020B0503020204020204" charset="-122"/>
              </a:rPr>
              <a:t>不足</a:t>
            </a:r>
            <a:endParaRPr lang="zh-CN" altLang="en-US" sz="4000" b="1">
              <a:solidFill>
                <a:srgbClr val="FFFFFF"/>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DD3DB80-B894-403A-B48E-6FDC1A72010E}" type="slidenum">
              <a:rPr lang="zh-CN" altLang="en-US" smtClean="0">
                <a:effectLst/>
                <a:latin typeface="微软雅黑" panose="020B0503020204020204" charset="-122"/>
                <a:ea typeface="微软雅黑" panose="020B0503020204020204" charset="-122"/>
              </a:rPr>
            </a:fld>
            <a:endParaRPr lang="zh-CN" altLang="en-US" dirty="0" smtClean="0">
              <a:effectLst/>
              <a:latin typeface="微软雅黑" panose="020B0503020204020204" charset="-122"/>
              <a:ea typeface="微软雅黑" panose="020B0503020204020204" charset="-122"/>
            </a:endParaRPr>
          </a:p>
        </p:txBody>
      </p:sp>
      <p:sp>
        <p:nvSpPr>
          <p:cNvPr id="15" name="Text Placeholder 4"/>
          <p:cNvSpPr txBox="1"/>
          <p:nvPr/>
        </p:nvSpPr>
        <p:spPr>
          <a:xfrm>
            <a:off x="675398" y="347598"/>
            <a:ext cx="3007205" cy="662839"/>
          </a:xfrm>
          <a:prstGeom prst="rect">
            <a:avLst/>
          </a:prstGeom>
        </p:spPr>
        <p:txBody>
          <a:bodyPr lIns="121890" tIns="60944" rIns="121890"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GB" b="1" dirty="0">
                <a:solidFill>
                  <a:schemeClr val="accent1"/>
                </a:solidFill>
                <a:latin typeface="微软雅黑" panose="020B0503020204020204" charset="-122"/>
                <a:ea typeface="微软雅黑" panose="020B0503020204020204" charset="-122"/>
              </a:rPr>
              <a:t>03  有效性</a:t>
            </a:r>
            <a:endParaRPr lang="zh-CN" altLang="en-GB" dirty="0">
              <a:solidFill>
                <a:schemeClr val="accent1"/>
              </a:solidFill>
              <a:effectLst/>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572770" y="1073785"/>
            <a:ext cx="8278495" cy="398780"/>
          </a:xfrm>
          <a:prstGeom prst="rect">
            <a:avLst/>
          </a:prstGeom>
          <a:noFill/>
        </p:spPr>
        <p:txBody>
          <a:bodyPr wrap="square" rtlCol="0">
            <a:spAutoFit/>
          </a:bodyPr>
          <a:lstStyle/>
          <a:p>
            <a:pPr marL="285750" indent="-285750">
              <a:buFont typeface="Wingdings" panose="05000000000000000000" charset="0"/>
              <a:buChar char="Ø"/>
            </a:pPr>
            <a:r>
              <a:rPr lang="zh-CN" altLang="en-US" sz="2000" b="1">
                <a:solidFill>
                  <a:schemeClr val="tx1">
                    <a:lumMod val="50000"/>
                  </a:schemeClr>
                </a:solidFill>
                <a:effectLst/>
                <a:latin typeface="微软雅黑" panose="020B0503020204020204" charset="-122"/>
                <a:ea typeface="微软雅黑" panose="020B0503020204020204" charset="-122"/>
                <a:sym typeface="+mn-ea"/>
              </a:rPr>
              <a:t>临床试验和真实世界中与对照药品疗效方面的主要优势和不足</a:t>
            </a:r>
            <a:endParaRPr lang="zh-CN" altLang="en-US" sz="2000" b="1">
              <a:solidFill>
                <a:schemeClr val="tx1">
                  <a:lumMod val="50000"/>
                </a:schemeClr>
              </a:solidFill>
              <a:effectLst/>
              <a:latin typeface="微软雅黑" panose="020B0503020204020204" charset="-122"/>
              <a:ea typeface="微软雅黑" panose="020B0503020204020204" charset="-122"/>
              <a:sym typeface="+mn-ea"/>
            </a:endParaRPr>
          </a:p>
        </p:txBody>
      </p:sp>
      <p:sp>
        <p:nvSpPr>
          <p:cNvPr id="10" name="文本框 9"/>
          <p:cNvSpPr txBox="1"/>
          <p:nvPr/>
        </p:nvSpPr>
        <p:spPr>
          <a:xfrm>
            <a:off x="820420" y="1903730"/>
            <a:ext cx="6188075" cy="3681730"/>
          </a:xfrm>
          <a:prstGeom prst="rect">
            <a:avLst/>
          </a:prstGeom>
          <a:noFill/>
        </p:spPr>
        <p:txBody>
          <a:bodyPr wrap="square" rtlCol="0" anchor="t">
            <a:spAutoFit/>
          </a:bodyPr>
          <a:lstStyle/>
          <a:p>
            <a:pPr>
              <a:lnSpc>
                <a:spcPts val="2800"/>
              </a:lnSpc>
            </a:pPr>
            <a:r>
              <a:rPr lang="zh-CN" altLang="en-US" sz="1600" b="1" dirty="0">
                <a:solidFill>
                  <a:schemeClr val="tx1"/>
                </a:solidFill>
                <a:effectLst/>
                <a:latin typeface="微软雅黑" panose="020B0503020204020204" charset="-122"/>
                <a:ea typeface="微软雅黑" panose="020B0503020204020204" charset="-122"/>
                <a:cs typeface="微软雅黑" panose="020B0503020204020204" charset="-122"/>
              </a:rPr>
              <a:t>注射用福沙吡坦二甲葡胺和阿瑞匹坦胶囊在预防高致吐性化疗所致恶心、呕吐的有效性和安全性的随机双盲多中心</a:t>
            </a:r>
            <a:r>
              <a:rPr lang="zh-CN" altLang="en-US" sz="1600" b="1" dirty="0" smtClean="0">
                <a:solidFill>
                  <a:schemeClr val="tx1"/>
                </a:solidFill>
                <a:effectLst/>
                <a:latin typeface="微软雅黑" panose="020B0503020204020204" charset="-122"/>
                <a:ea typeface="微软雅黑" panose="020B0503020204020204" charset="-122"/>
                <a:cs typeface="微软雅黑" panose="020B0503020204020204" charset="-122"/>
              </a:rPr>
              <a:t>研究</a:t>
            </a:r>
            <a:r>
              <a:rPr lang="en-US" altLang="zh-CN" sz="1600" b="1" baseline="30000" dirty="0" smtClean="0">
                <a:solidFill>
                  <a:schemeClr val="tx1"/>
                </a:solidFill>
                <a:effectLst/>
                <a:latin typeface="微软雅黑" panose="020B0503020204020204" charset="-122"/>
                <a:ea typeface="微软雅黑" panose="020B0503020204020204" charset="-122"/>
                <a:cs typeface="微软雅黑" panose="020B0503020204020204" charset="-122"/>
              </a:rPr>
              <a:t>[1]</a:t>
            </a:r>
            <a:endParaRPr lang="zh-CN" altLang="en-US" sz="1600" b="1" baseline="30000" dirty="0">
              <a:solidFill>
                <a:schemeClr val="tx1"/>
              </a:solidFill>
              <a:effectLst/>
              <a:latin typeface="微软雅黑" panose="020B0503020204020204" charset="-122"/>
              <a:ea typeface="微软雅黑" panose="020B0503020204020204" charset="-122"/>
              <a:cs typeface="微软雅黑" panose="020B0503020204020204" charset="-122"/>
            </a:endParaRPr>
          </a:p>
          <a:p>
            <a:pPr marL="285750" indent="-285750">
              <a:lnSpc>
                <a:spcPts val="2800"/>
              </a:lnSpc>
              <a:buFont typeface="Arial" panose="020B0604020202020204" pitchFamily="34" charset="0"/>
              <a:buChar char="•"/>
            </a:pPr>
            <a:r>
              <a:rPr lang="zh-CN" altLang="en-US" sz="1600" dirty="0">
                <a:solidFill>
                  <a:srgbClr val="000000"/>
                </a:solidFill>
                <a:effectLst/>
                <a:latin typeface="微软雅黑" panose="020B0503020204020204" charset="-122"/>
                <a:ea typeface="微软雅黑" panose="020B0503020204020204" charset="-122"/>
                <a:cs typeface="微软雅黑" panose="020B0503020204020204" charset="-122"/>
              </a:rPr>
              <a:t>在接受高致吐性化疗患者中，福沙吡坦组的总观察期</a:t>
            </a:r>
            <a:r>
              <a:rPr lang="zh-CN" altLang="en-US" sz="1600" b="1" dirty="0">
                <a:solidFill>
                  <a:schemeClr val="accent1"/>
                </a:solidFill>
                <a:effectLst/>
                <a:latin typeface="微软雅黑" panose="020B0503020204020204" charset="-122"/>
                <a:ea typeface="微软雅黑" panose="020B0503020204020204" charset="-122"/>
                <a:cs typeface="微软雅黑" panose="020B0503020204020204" charset="-122"/>
              </a:rPr>
              <a:t>完全缓解率非劣于</a:t>
            </a:r>
            <a:r>
              <a:rPr lang="zh-CN" altLang="en-US" sz="1600" dirty="0">
                <a:solidFill>
                  <a:srgbClr val="000000"/>
                </a:solidFill>
                <a:effectLst/>
                <a:latin typeface="微软雅黑" panose="020B0503020204020204" charset="-122"/>
                <a:ea typeface="微软雅黑" panose="020B0503020204020204" charset="-122"/>
                <a:cs typeface="微软雅黑" panose="020B0503020204020204" charset="-122"/>
              </a:rPr>
              <a:t>阿瑞匹坦组（福沙吡坦组的总观察期完全缓解率为78.1%，阿瑞匹坦组为77.7%，两治疗组率差为0.4%，其95%置信区间为-5.68%~6.55%，此置信区间的下限大于-10%），达到本研究的主要疗效</a:t>
            </a:r>
            <a:r>
              <a:rPr lang="zh-CN" altLang="en-US" sz="1600" dirty="0" smtClean="0">
                <a:solidFill>
                  <a:srgbClr val="000000"/>
                </a:solidFill>
                <a:effectLst/>
                <a:latin typeface="微软雅黑" panose="020B0503020204020204" charset="-122"/>
                <a:ea typeface="微软雅黑" panose="020B0503020204020204" charset="-122"/>
                <a:cs typeface="微软雅黑" panose="020B0503020204020204" charset="-122"/>
              </a:rPr>
              <a:t>终点</a:t>
            </a:r>
            <a:endParaRPr lang="zh-CN" altLang="en-US" sz="1600" dirty="0">
              <a:solidFill>
                <a:srgbClr val="000000"/>
              </a:solidFill>
              <a:effectLst/>
              <a:latin typeface="微软雅黑" panose="020B0503020204020204" charset="-122"/>
              <a:ea typeface="微软雅黑" panose="020B0503020204020204" charset="-122"/>
              <a:cs typeface="微软雅黑" panose="020B0503020204020204" charset="-122"/>
            </a:endParaRPr>
          </a:p>
          <a:p>
            <a:pPr marL="285750" indent="-285750">
              <a:lnSpc>
                <a:spcPts val="2800"/>
              </a:lnSpc>
              <a:buFont typeface="Arial" panose="020B0604020202020204" pitchFamily="34" charset="0"/>
              <a:buChar char="•"/>
            </a:pPr>
            <a:r>
              <a:rPr lang="zh-CN" altLang="en-US" sz="1600" dirty="0">
                <a:solidFill>
                  <a:srgbClr val="000000"/>
                </a:solidFill>
                <a:effectLst/>
                <a:latin typeface="微软雅黑" panose="020B0503020204020204" charset="-122"/>
                <a:ea typeface="微软雅黑" panose="020B0503020204020204" charset="-122"/>
                <a:cs typeface="微软雅黑" panose="020B0503020204020204" charset="-122"/>
              </a:rPr>
              <a:t>相比于阿瑞匹坦胶囊，注射用福沙吡坦二甲葡胺用于恶性实体肿瘤患者预防高致吐性化疗所致的恶心、呕吐是</a:t>
            </a:r>
            <a:r>
              <a:rPr lang="zh-CN" altLang="en-US" sz="1600" b="1" dirty="0">
                <a:solidFill>
                  <a:schemeClr val="accent1"/>
                </a:solidFill>
                <a:effectLst/>
                <a:latin typeface="微软雅黑" panose="020B0503020204020204" charset="-122"/>
                <a:ea typeface="微软雅黑" panose="020B0503020204020204" charset="-122"/>
                <a:cs typeface="微软雅黑" panose="020B0503020204020204" charset="-122"/>
              </a:rPr>
              <a:t>安全的，可耐受</a:t>
            </a:r>
            <a:r>
              <a:rPr lang="zh-CN" altLang="en-US" sz="1600" b="1" dirty="0" smtClean="0">
                <a:solidFill>
                  <a:schemeClr val="accent1"/>
                </a:solidFill>
                <a:effectLst/>
                <a:latin typeface="微软雅黑" panose="020B0503020204020204" charset="-122"/>
                <a:ea typeface="微软雅黑" panose="020B0503020204020204" charset="-122"/>
                <a:cs typeface="微软雅黑" panose="020B0503020204020204" charset="-122"/>
              </a:rPr>
              <a:t>的</a:t>
            </a:r>
            <a:endParaRPr lang="zh-CN" altLang="en-US" sz="1600" b="1" dirty="0" smtClean="0">
              <a:solidFill>
                <a:schemeClr val="accent1"/>
              </a:solidFill>
              <a:effectLst/>
              <a:latin typeface="微软雅黑" panose="020B0503020204020204" charset="-122"/>
              <a:ea typeface="微软雅黑" panose="020B0503020204020204" charset="-122"/>
              <a:cs typeface="微软雅黑" panose="020B0503020204020204" charset="-122"/>
            </a:endParaRPr>
          </a:p>
          <a:p>
            <a:pPr indent="0" algn="l">
              <a:lnSpc>
                <a:spcPts val="2800"/>
              </a:lnSpc>
              <a:buClrTx/>
              <a:buSzTx/>
              <a:buFont typeface="Arial" panose="020B0604020202020204" pitchFamily="34" charset="0"/>
              <a:buNone/>
            </a:pPr>
            <a:r>
              <a:rPr lang="en-US" altLang="zh-CN" sz="1600" b="1" dirty="0" smtClean="0">
                <a:solidFill>
                  <a:schemeClr val="accent1"/>
                </a:solidFill>
                <a:effectLst/>
                <a:latin typeface="微软雅黑" panose="020B0503020204020204" charset="-122"/>
                <a:ea typeface="微软雅黑" panose="020B0503020204020204" charset="-122"/>
                <a:cs typeface="微软雅黑" panose="020B0503020204020204" charset="-122"/>
              </a:rPr>
              <a:t>     </a:t>
            </a:r>
            <a:r>
              <a:rPr lang="zh-CN" altLang="en-US" sz="1600" b="1" dirty="0" smtClean="0">
                <a:solidFill>
                  <a:schemeClr val="accent1"/>
                </a:solidFill>
                <a:effectLst/>
                <a:latin typeface="微软雅黑" panose="020B0503020204020204" charset="-122"/>
                <a:ea typeface="微软雅黑" panose="020B0503020204020204" charset="-122"/>
                <a:cs typeface="微软雅黑" panose="020B0503020204020204" charset="-122"/>
              </a:rPr>
              <a:t>注：注射用福沙匹坦双葡甲胺又称</a:t>
            </a:r>
            <a:r>
              <a:rPr lang="zh-CN" altLang="en-US" sz="1600" b="1" dirty="0" smtClean="0">
                <a:solidFill>
                  <a:schemeClr val="accent1"/>
                </a:solidFill>
                <a:effectLst/>
                <a:latin typeface="微软雅黑" panose="020B0503020204020204" charset="-122"/>
                <a:ea typeface="微软雅黑" panose="020B0503020204020204" charset="-122"/>
                <a:cs typeface="微软雅黑" panose="020B0503020204020204" charset="-122"/>
                <a:sym typeface="+mn-ea"/>
              </a:rPr>
              <a:t>注射用福沙吡坦二甲葡胺</a:t>
            </a:r>
            <a:endParaRPr lang="zh-CN" altLang="en-US" sz="1600" b="1" dirty="0" smtClean="0">
              <a:solidFill>
                <a:schemeClr val="accent1"/>
              </a:solidFill>
              <a:effectLst/>
              <a:latin typeface="微软雅黑" panose="020B0503020204020204" charset="-122"/>
              <a:ea typeface="微软雅黑" panose="020B0503020204020204" charset="-122"/>
              <a:cs typeface="微软雅黑" panose="020B0503020204020204" charset="-122"/>
            </a:endParaRPr>
          </a:p>
        </p:txBody>
      </p:sp>
      <p:graphicFrame>
        <p:nvGraphicFramePr>
          <p:cNvPr id="11" name="图表 10"/>
          <p:cNvGraphicFramePr/>
          <p:nvPr/>
        </p:nvGraphicFramePr>
        <p:xfrm>
          <a:off x="7512050" y="1781175"/>
          <a:ext cx="4279900" cy="3758565"/>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919480" y="1536065"/>
            <a:ext cx="3128645" cy="368300"/>
          </a:xfrm>
          <a:prstGeom prst="rect">
            <a:avLst/>
          </a:prstGeom>
          <a:solidFill>
            <a:schemeClr val="accent1"/>
          </a:solidFill>
        </p:spPr>
        <p:txBody>
          <a:bodyPr wrap="square" rtlCol="0" anchor="t">
            <a:spAutoFit/>
          </a:bodyPr>
          <a:lstStyle/>
          <a:p>
            <a:r>
              <a:rPr lang="zh-CN" altLang="en-US" b="1">
                <a:solidFill>
                  <a:schemeClr val="bg1"/>
                </a:solidFill>
                <a:effectLst/>
                <a:latin typeface="微软雅黑" panose="020B0503020204020204" charset="-122"/>
                <a:ea typeface="微软雅黑" panose="020B0503020204020204" charset="-122"/>
              </a:rPr>
              <a:t>与对照药品疗效方面的优势</a:t>
            </a:r>
            <a:endParaRPr lang="zh-CN" altLang="en-US" b="1">
              <a:solidFill>
                <a:schemeClr val="bg1"/>
              </a:solidFill>
              <a:effectLst/>
              <a:latin typeface="微软雅黑" panose="020B0503020204020204" charset="-122"/>
              <a:ea typeface="微软雅黑" panose="020B0503020204020204" charset="-122"/>
            </a:endParaRPr>
          </a:p>
        </p:txBody>
      </p:sp>
      <p:sp>
        <p:nvSpPr>
          <p:cNvPr id="7" name="文本框 6"/>
          <p:cNvSpPr txBox="1"/>
          <p:nvPr/>
        </p:nvSpPr>
        <p:spPr>
          <a:xfrm>
            <a:off x="919480" y="5695265"/>
            <a:ext cx="5358765" cy="368300"/>
          </a:xfrm>
          <a:prstGeom prst="rect">
            <a:avLst/>
          </a:prstGeom>
          <a:solidFill>
            <a:schemeClr val="accent1"/>
          </a:solidFill>
        </p:spPr>
        <p:txBody>
          <a:bodyPr wrap="square" rtlCol="0" anchor="t">
            <a:spAutoFit/>
          </a:bodyPr>
          <a:lstStyle/>
          <a:p>
            <a:r>
              <a:rPr lang="zh-CN" altLang="en-US" b="1" dirty="0">
                <a:solidFill>
                  <a:schemeClr val="bg1"/>
                </a:solidFill>
                <a:effectLst/>
                <a:latin typeface="微软雅黑" panose="020B0503020204020204" charset="-122"/>
                <a:ea typeface="微软雅黑" panose="020B0503020204020204" charset="-122"/>
              </a:rPr>
              <a:t>与对照药品疗效方面的不足：暂无更多临床研究</a:t>
            </a:r>
            <a:endParaRPr lang="zh-CN" altLang="en-US" b="1" dirty="0">
              <a:solidFill>
                <a:schemeClr val="bg1"/>
              </a:solidFill>
              <a:effectLst/>
              <a:latin typeface="微软雅黑" panose="020B0503020204020204" charset="-122"/>
              <a:ea typeface="微软雅黑" panose="020B0503020204020204" charset="-122"/>
            </a:endParaRPr>
          </a:p>
        </p:txBody>
      </p:sp>
      <p:sp>
        <p:nvSpPr>
          <p:cNvPr id="2" name="矩形 1"/>
          <p:cNvSpPr/>
          <p:nvPr/>
        </p:nvSpPr>
        <p:spPr>
          <a:xfrm>
            <a:off x="919480" y="6260465"/>
            <a:ext cx="10471150" cy="460375"/>
          </a:xfrm>
          <a:prstGeom prst="rect">
            <a:avLst/>
          </a:prstGeom>
        </p:spPr>
        <p:txBody>
          <a:bodyPr wrap="square">
            <a:spAutoFit/>
          </a:bodyPr>
          <a:lstStyle/>
          <a:p>
            <a:r>
              <a:rPr lang="en-US" altLang="zh-CN" sz="1200" dirty="0" smtClean="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200" dirty="0" smtClean="0">
                <a:solidFill>
                  <a:schemeClr val="tx1"/>
                </a:solidFill>
                <a:effectLst/>
                <a:latin typeface="微软雅黑" panose="020B0503020204020204" charset="-122"/>
                <a:ea typeface="微软雅黑" panose="020B0503020204020204" charset="-122"/>
                <a:cs typeface="微软雅黑" panose="020B0503020204020204" charset="-122"/>
              </a:rPr>
              <a:t>、一</a:t>
            </a:r>
            <a:r>
              <a:rPr lang="zh-CN" altLang="en-US" sz="1200" dirty="0">
                <a:solidFill>
                  <a:schemeClr val="tx1"/>
                </a:solidFill>
                <a:effectLst/>
                <a:latin typeface="微软雅黑" panose="020B0503020204020204" charset="-122"/>
                <a:ea typeface="微软雅黑" panose="020B0503020204020204" charset="-122"/>
                <a:cs typeface="微软雅黑" panose="020B0503020204020204" charset="-122"/>
              </a:rPr>
              <a:t>项在拟接受含单日顺铂化疗方案的恶性实体肿瘤患者中开展的旨在比较注射用福沙吡坦二甲葡胺与阿瑞匹坦胶囊（意美</a:t>
            </a:r>
            <a:r>
              <a:rPr lang="en-US" altLang="zh-CN" sz="1200" baseline="30000"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1200" dirty="0">
                <a:solidFill>
                  <a:schemeClr val="tx1"/>
                </a:solidFill>
                <a:effectLst/>
                <a:latin typeface="微软雅黑" panose="020B0503020204020204" charset="-122"/>
                <a:ea typeface="微软雅黑" panose="020B0503020204020204" charset="-122"/>
                <a:cs typeface="微软雅黑" panose="020B0503020204020204" charset="-122"/>
              </a:rPr>
              <a:t>）在预防高致吐性化疗所致的恶心、呕吐中的有效性及安全性的</a:t>
            </a:r>
            <a:r>
              <a:rPr lang="en-US" altLang="zh-CN" sz="1200" dirty="0">
                <a:solidFill>
                  <a:schemeClr val="tx1"/>
                </a:solidFill>
                <a:effectLst/>
                <a:latin typeface="微软雅黑" panose="020B0503020204020204" charset="-122"/>
                <a:ea typeface="微软雅黑" panose="020B0503020204020204" charset="-122"/>
                <a:cs typeface="微软雅黑" panose="020B0503020204020204" charset="-122"/>
              </a:rPr>
              <a:t>III</a:t>
            </a:r>
            <a:r>
              <a:rPr lang="zh-CN" altLang="en-US" sz="1200" dirty="0">
                <a:solidFill>
                  <a:schemeClr val="tx1"/>
                </a:solidFill>
                <a:effectLst/>
                <a:latin typeface="微软雅黑" panose="020B0503020204020204" charset="-122"/>
                <a:ea typeface="微软雅黑" panose="020B0503020204020204" charset="-122"/>
                <a:cs typeface="微软雅黑" panose="020B0503020204020204" charset="-122"/>
              </a:rPr>
              <a:t>期、随机、双盲、阳性对照研究 </a:t>
            </a:r>
            <a:r>
              <a:rPr lang="zh-CN" altLang="en-US" sz="1200" dirty="0" smtClean="0">
                <a:solidFill>
                  <a:schemeClr val="tx1"/>
                </a:solidFill>
                <a:effectLst/>
                <a:latin typeface="微软雅黑" panose="020B0503020204020204" charset="-122"/>
                <a:ea typeface="微软雅黑" panose="020B0503020204020204" charset="-122"/>
                <a:cs typeface="微软雅黑" panose="020B0503020204020204" charset="-122"/>
              </a:rPr>
              <a:t> 临床研究报告</a:t>
            </a:r>
            <a:endParaRPr lang="zh-CN" altLang="en-US" sz="1200" dirty="0" smtClean="0">
              <a:solidFill>
                <a:schemeClr val="tx1"/>
              </a:solidFill>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DD3DB80-B894-403A-B48E-6FDC1A72010E}" type="slidenum">
              <a:rPr lang="zh-CN" altLang="en-US" smtClean="0">
                <a:effectLst/>
                <a:latin typeface="微软雅黑" panose="020B0503020204020204" charset="-122"/>
                <a:ea typeface="微软雅黑" panose="020B0503020204020204" charset="-122"/>
              </a:rPr>
            </a:fld>
            <a:endParaRPr lang="zh-CN" altLang="en-US" dirty="0" smtClean="0">
              <a:effectLst/>
              <a:latin typeface="微软雅黑" panose="020B0503020204020204" charset="-122"/>
              <a:ea typeface="微软雅黑" panose="020B0503020204020204" charset="-122"/>
            </a:endParaRPr>
          </a:p>
        </p:txBody>
      </p:sp>
      <p:sp>
        <p:nvSpPr>
          <p:cNvPr id="15" name="Text Placeholder 4"/>
          <p:cNvSpPr txBox="1"/>
          <p:nvPr/>
        </p:nvSpPr>
        <p:spPr>
          <a:xfrm>
            <a:off x="669683" y="330453"/>
            <a:ext cx="3007205" cy="662839"/>
          </a:xfrm>
          <a:prstGeom prst="rect">
            <a:avLst/>
          </a:prstGeom>
        </p:spPr>
        <p:txBody>
          <a:bodyPr lIns="121890" tIns="60944" rIns="121890"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GB" b="1" dirty="0">
                <a:solidFill>
                  <a:schemeClr val="accent1"/>
                </a:solidFill>
                <a:latin typeface="微软雅黑" panose="020B0503020204020204" charset="-122"/>
                <a:ea typeface="微软雅黑" panose="020B0503020204020204" charset="-122"/>
              </a:rPr>
              <a:t>03  有效性</a:t>
            </a:r>
            <a:endParaRPr lang="zh-CN" altLang="en-GB">
              <a:solidFill>
                <a:schemeClr val="accent1"/>
              </a:solidFill>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703580" y="1254760"/>
            <a:ext cx="1651635" cy="368300"/>
          </a:xfrm>
          <a:prstGeom prst="rect">
            <a:avLst/>
          </a:prstGeom>
          <a:noFill/>
        </p:spPr>
        <p:txBody>
          <a:bodyPr wrap="square" rtlCol="0">
            <a:spAutoFit/>
          </a:bodyPr>
          <a:lstStyle/>
          <a:p>
            <a:pPr marL="285750" indent="-285750">
              <a:buFont typeface="Wingdings" panose="05000000000000000000" charset="0"/>
              <a:buChar char="Ø"/>
            </a:pPr>
            <a:endParaRPr lang="zh-CN" altLang="en-US">
              <a:latin typeface="微软雅黑" panose="020B0503020204020204" charset="-122"/>
              <a:ea typeface="微软雅黑" panose="020B0503020204020204" charset="-122"/>
            </a:endParaRPr>
          </a:p>
        </p:txBody>
      </p:sp>
      <p:sp>
        <p:nvSpPr>
          <p:cNvPr id="14" name="文本框 13"/>
          <p:cNvSpPr txBox="1"/>
          <p:nvPr/>
        </p:nvSpPr>
        <p:spPr>
          <a:xfrm>
            <a:off x="906780" y="1122680"/>
            <a:ext cx="3625215" cy="398780"/>
          </a:xfrm>
          <a:prstGeom prst="rect">
            <a:avLst/>
          </a:prstGeom>
          <a:noFill/>
        </p:spPr>
        <p:txBody>
          <a:bodyPr wrap="none" rtlCol="0" anchor="t">
            <a:spAutoFit/>
          </a:bodyPr>
          <a:lstStyle/>
          <a:p>
            <a:pPr marL="285750" indent="-285750">
              <a:buFont typeface="Wingdings" panose="05000000000000000000" charset="0"/>
              <a:buChar char="Ø"/>
            </a:pPr>
            <a:r>
              <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rPr>
              <a:t>临床指南/诊疗规范推荐情况</a:t>
            </a:r>
            <a:endParaRPr lang="zh-CN" altLang="en-US" sz="2000">
              <a:solidFill>
                <a:schemeClr val="tx1">
                  <a:lumMod val="50000"/>
                </a:schemeClr>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 name="表格 1"/>
          <p:cNvGraphicFramePr/>
          <p:nvPr>
            <p:custDataLst>
              <p:tags r:id="rId1"/>
            </p:custDataLst>
          </p:nvPr>
        </p:nvGraphicFramePr>
        <p:xfrm>
          <a:off x="703580" y="1521460"/>
          <a:ext cx="11021060" cy="4993132"/>
        </p:xfrm>
        <a:graphic>
          <a:graphicData uri="http://schemas.openxmlformats.org/drawingml/2006/table">
            <a:tbl>
              <a:tblPr firstRow="1" bandRow="1">
                <a:tableStyleId>{5C22544A-7EE6-4342-B048-85BDC9FD1C3A}</a:tableStyleId>
              </a:tblPr>
              <a:tblGrid>
                <a:gridCol w="969010"/>
                <a:gridCol w="2634615"/>
                <a:gridCol w="7417435"/>
              </a:tblGrid>
              <a:tr h="536575">
                <a:tc>
                  <a:txBody>
                    <a:bodyPr/>
                    <a:lstStyle/>
                    <a:p>
                      <a:pPr algn="ctr">
                        <a:buNone/>
                      </a:pPr>
                      <a:r>
                        <a:rPr lang="zh-CN" altLang="en-US" b="1" dirty="0">
                          <a:solidFill>
                            <a:schemeClr val="bg1"/>
                          </a:solidFill>
                          <a:effectLst/>
                          <a:latin typeface="微软雅黑" panose="020B0503020204020204" charset="-122"/>
                          <a:ea typeface="微软雅黑" panose="020B0503020204020204" charset="-122"/>
                        </a:rPr>
                        <a:t>年份</a:t>
                      </a:r>
                      <a:endParaRPr lang="zh-CN" altLang="en-US" b="1" dirty="0">
                        <a:solidFill>
                          <a:schemeClr val="bg1"/>
                        </a:solidFill>
                        <a:effectLst/>
                        <a:latin typeface="微软雅黑" panose="020B0503020204020204" charset="-122"/>
                        <a:ea typeface="微软雅黑" panose="020B0503020204020204" charset="-122"/>
                      </a:endParaRPr>
                    </a:p>
                  </a:txBody>
                  <a:tcPr anchor="ctr"/>
                </a:tc>
                <a:tc>
                  <a:txBody>
                    <a:bodyPr/>
                    <a:lstStyle/>
                    <a:p>
                      <a:pPr algn="ctr">
                        <a:buNone/>
                      </a:pPr>
                      <a:r>
                        <a:rPr lang="zh-CN" altLang="en-US" sz="1800" b="1">
                          <a:solidFill>
                            <a:schemeClr val="bg1"/>
                          </a:solidFill>
                          <a:effectLst/>
                          <a:latin typeface="微软雅黑" panose="020B0503020204020204" charset="-122"/>
                          <a:ea typeface="微软雅黑" panose="020B0503020204020204" charset="-122"/>
                          <a:cs typeface="微软雅黑" panose="020B0503020204020204" charset="-122"/>
                          <a:sym typeface="+mn-ea"/>
                        </a:rPr>
                        <a:t>临床指南/诊疗规范</a:t>
                      </a:r>
                      <a:endParaRPr lang="zh-CN" altLang="en-US" sz="1800" b="1">
                        <a:solidFill>
                          <a:schemeClr val="bg1"/>
                        </a:solidFill>
                        <a:effectLst/>
                        <a:latin typeface="微软雅黑" panose="020B0503020204020204" charset="-122"/>
                        <a:ea typeface="微软雅黑" panose="020B0503020204020204" charset="-122"/>
                        <a:cs typeface="微软雅黑" panose="020B0503020204020204" charset="-122"/>
                        <a:sym typeface="+mn-ea"/>
                      </a:endParaRPr>
                    </a:p>
                  </a:txBody>
                  <a:tcPr anchor="ctr"/>
                </a:tc>
                <a:tc>
                  <a:txBody>
                    <a:bodyPr/>
                    <a:lstStyle/>
                    <a:p>
                      <a:pPr algn="ctr">
                        <a:buNone/>
                      </a:pPr>
                      <a:r>
                        <a:rPr lang="zh-CN" altLang="en-US" sz="1800" b="1" kern="1200" dirty="0" smtClean="0">
                          <a:solidFill>
                            <a:schemeClr val="bg1"/>
                          </a:solidFill>
                          <a:effectLst/>
                          <a:latin typeface="微软雅黑" panose="020B0503020204020204" charset="-122"/>
                          <a:ea typeface="微软雅黑" panose="020B0503020204020204" charset="-122"/>
                          <a:cs typeface="+mn-cs"/>
                        </a:rPr>
                        <a:t>福沙匹坦</a:t>
                      </a:r>
                      <a:r>
                        <a:rPr lang="zh-CN" altLang="en-US" sz="1800" b="1" dirty="0" smtClean="0">
                          <a:solidFill>
                            <a:schemeClr val="bg1"/>
                          </a:solidFill>
                          <a:effectLst/>
                          <a:latin typeface="微软雅黑" panose="020B0503020204020204" charset="-122"/>
                          <a:ea typeface="微软雅黑" panose="020B0503020204020204" charset="-122"/>
                          <a:sym typeface="+mn-ea"/>
                        </a:rPr>
                        <a:t>推荐</a:t>
                      </a:r>
                      <a:r>
                        <a:rPr lang="zh-CN" altLang="en-US" sz="1800" b="1" dirty="0">
                          <a:solidFill>
                            <a:schemeClr val="bg1"/>
                          </a:solidFill>
                          <a:effectLst/>
                          <a:latin typeface="微软雅黑" panose="020B0503020204020204" charset="-122"/>
                          <a:ea typeface="微软雅黑" panose="020B0503020204020204" charset="-122"/>
                          <a:sym typeface="+mn-ea"/>
                        </a:rPr>
                        <a:t>情况</a:t>
                      </a:r>
                      <a:endParaRPr lang="zh-CN" altLang="en-US" sz="1800" b="1" dirty="0">
                        <a:solidFill>
                          <a:schemeClr val="bg1"/>
                        </a:solidFill>
                        <a:effectLst/>
                        <a:latin typeface="微软雅黑" panose="020B0503020204020204" charset="-122"/>
                        <a:ea typeface="微软雅黑" panose="020B0503020204020204" charset="-122"/>
                        <a:sym typeface="+mn-ea"/>
                      </a:endParaRPr>
                    </a:p>
                  </a:txBody>
                  <a:tcPr anchor="ctr"/>
                </a:tc>
              </a:tr>
              <a:tr h="536575">
                <a:tc>
                  <a:txBody>
                    <a:bodyPr/>
                    <a:lstStyle/>
                    <a:p>
                      <a:pPr algn="ctr">
                        <a:buNone/>
                      </a:pPr>
                      <a:r>
                        <a:rPr lang="zh-CN" altLang="en-US" sz="1400" b="0">
                          <a:solidFill>
                            <a:srgbClr val="000000"/>
                          </a:solidFill>
                          <a:effectLst/>
                          <a:latin typeface="微软雅黑" panose="020B0503020204020204" charset="-122"/>
                          <a:ea typeface="微软雅黑" panose="020B0503020204020204" charset="-122"/>
                          <a:cs typeface="微软雅黑" panose="020B0503020204020204" charset="-122"/>
                        </a:rPr>
                        <a:t>2022年</a:t>
                      </a:r>
                      <a:endParaRPr lang="zh-CN" altLang="en-US" sz="1400" b="0">
                        <a:solidFill>
                          <a:srgbClr val="000000"/>
                        </a:solidFill>
                        <a:effectLst/>
                        <a:latin typeface="微软雅黑" panose="020B0503020204020204" charset="-122"/>
                        <a:ea typeface="微软雅黑" panose="020B0503020204020204" charset="-122"/>
                        <a:cs typeface="微软雅黑" panose="020B0503020204020204" charset="-122"/>
                      </a:endParaRPr>
                    </a:p>
                  </a:txBody>
                  <a:tcPr anchor="ctr"/>
                </a:tc>
                <a:tc>
                  <a:txBody>
                    <a:bodyPr/>
                    <a:lstStyle/>
                    <a:p>
                      <a:pPr algn="ctr">
                        <a:lnSpc>
                          <a:spcPct val="110000"/>
                        </a:lnSpc>
                        <a:buNone/>
                      </a:pPr>
                      <a:r>
                        <a:rPr lang="zh-CN" altLang="en-US" sz="1400" b="0" dirty="0">
                          <a:solidFill>
                            <a:srgbClr val="000000"/>
                          </a:solidFill>
                          <a:effectLst/>
                          <a:latin typeface="微软雅黑" panose="020B0503020204020204" charset="-122"/>
                          <a:ea typeface="微软雅黑" panose="020B0503020204020204" charset="-122"/>
                        </a:rPr>
                        <a:t>《化疗所致恶心呕吐的药物防治指南》</a:t>
                      </a:r>
                      <a:endParaRPr lang="zh-CN" altLang="en-US" sz="1400" b="0" dirty="0">
                        <a:solidFill>
                          <a:srgbClr val="000000"/>
                        </a:solidFill>
                        <a:effectLst/>
                        <a:latin typeface="微软雅黑" panose="020B0503020204020204" charset="-122"/>
                        <a:ea typeface="微软雅黑" panose="020B0503020204020204" charset="-122"/>
                      </a:endParaRPr>
                    </a:p>
                  </a:txBody>
                  <a:tcPr anchor="ctr"/>
                </a:tc>
                <a:tc>
                  <a:txBody>
                    <a:bodyPr/>
                    <a:lstStyle/>
                    <a:p>
                      <a:pPr algn="l">
                        <a:lnSpc>
                          <a:spcPct val="120000"/>
                        </a:lnSpc>
                        <a:buClrTx/>
                        <a:buSzTx/>
                        <a:buFontTx/>
                        <a:buNone/>
                      </a:pPr>
                      <a:r>
                        <a:rPr lang="zh-CN" altLang="en-US" sz="1400" b="0" dirty="0" smtClean="0">
                          <a:solidFill>
                            <a:srgbClr val="000000"/>
                          </a:solidFill>
                          <a:effectLst/>
                          <a:latin typeface="微软雅黑" panose="020B0503020204020204" charset="-122"/>
                          <a:ea typeface="微软雅黑" panose="020B0503020204020204" charset="-122"/>
                        </a:rPr>
                        <a:t>预防中、高致吐风险单日静脉化疗所致恶心呕吐（A类推荐，1b级证据）；预防多日化疗方案所致恶心呕吐（B类推荐，2b级证据）；预防中、高致吐风险化疗方案所致儿童恶心呕吐（B类推荐，2b级证据）</a:t>
                      </a:r>
                      <a:endParaRPr lang="zh-CN" altLang="en-US" sz="1400" b="0" dirty="0" smtClean="0">
                        <a:solidFill>
                          <a:srgbClr val="000000"/>
                        </a:solidFill>
                        <a:effectLst/>
                        <a:latin typeface="微软雅黑" panose="020B0503020204020204" charset="-122"/>
                        <a:ea typeface="微软雅黑" panose="020B0503020204020204" charset="-122"/>
                      </a:endParaRPr>
                    </a:p>
                  </a:txBody>
                  <a:tcPr marL="68580" marR="68580" marT="0" marB="0" vert="horz" anchor="ctr" anchorCtr="0"/>
                </a:tc>
              </a:tr>
              <a:tr h="560070">
                <a:tc>
                  <a:txBody>
                    <a:bodyPr/>
                    <a:lstStyle/>
                    <a:p>
                      <a:pPr algn="ctr">
                        <a:buNone/>
                      </a:pPr>
                      <a:r>
                        <a:rPr lang="zh-CN" altLang="en-US" sz="1400" b="0" dirty="0" smtClean="0">
                          <a:solidFill>
                            <a:srgbClr val="000000"/>
                          </a:solidFill>
                          <a:effectLst/>
                          <a:latin typeface="微软雅黑" panose="020B0503020204020204" charset="-122"/>
                          <a:ea typeface="微软雅黑" panose="020B0503020204020204" charset="-122"/>
                          <a:cs typeface="微软雅黑" panose="020B0503020204020204" charset="-122"/>
                        </a:rPr>
                        <a:t>202</a:t>
                      </a:r>
                      <a:r>
                        <a:rPr lang="en-US" altLang="zh-CN" sz="1400" b="0" dirty="0" smtClean="0">
                          <a:solidFill>
                            <a:srgbClr val="000000"/>
                          </a:solidFill>
                          <a:effectLst/>
                          <a:latin typeface="微软雅黑" panose="020B0503020204020204" charset="-122"/>
                          <a:ea typeface="微软雅黑" panose="020B0503020204020204" charset="-122"/>
                          <a:cs typeface="微软雅黑" panose="020B0503020204020204" charset="-122"/>
                        </a:rPr>
                        <a:t>1</a:t>
                      </a:r>
                      <a:r>
                        <a:rPr lang="zh-CN" altLang="en-US" sz="1400" b="0" dirty="0" smtClean="0">
                          <a:solidFill>
                            <a:srgbClr val="000000"/>
                          </a:solidFill>
                          <a:effectLst/>
                          <a:latin typeface="微软雅黑" panose="020B0503020204020204" charset="-122"/>
                          <a:ea typeface="微软雅黑" panose="020B0503020204020204" charset="-122"/>
                          <a:cs typeface="微软雅黑" panose="020B0503020204020204" charset="-122"/>
                        </a:rPr>
                        <a:t>年</a:t>
                      </a:r>
                      <a:endParaRPr lang="zh-CN" altLang="en-US" sz="1400" b="0"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anchor="ctr"/>
                </a:tc>
                <a:tc>
                  <a:txBody>
                    <a:bodyPr/>
                    <a:lstStyle/>
                    <a:p>
                      <a:pPr algn="ctr">
                        <a:lnSpc>
                          <a:spcPct val="110000"/>
                        </a:lnSpc>
                        <a:buNone/>
                      </a:pPr>
                      <a:r>
                        <a:rPr lang="zh-CN" altLang="en-US" sz="1400" b="0" dirty="0">
                          <a:solidFill>
                            <a:srgbClr val="000000"/>
                          </a:solidFill>
                          <a:effectLst/>
                          <a:latin typeface="微软雅黑" panose="020B0503020204020204" charset="-122"/>
                          <a:ea typeface="微软雅黑" panose="020B0503020204020204" charset="-122"/>
                          <a:cs typeface="微软雅黑" panose="020B0503020204020204" charset="-122"/>
                        </a:rPr>
                        <a:t>《NCCN肿瘤临床实践指南：止吐》（</a:t>
                      </a:r>
                      <a:r>
                        <a:rPr lang="en-US" altLang="zh-CN" sz="1400" b="0" dirty="0">
                          <a:solidFill>
                            <a:srgbClr val="000000"/>
                          </a:solidFill>
                          <a:effectLst/>
                          <a:latin typeface="微软雅黑" panose="020B0503020204020204" charset="-122"/>
                          <a:ea typeface="微软雅黑" panose="020B0503020204020204" charset="-122"/>
                          <a:cs typeface="微软雅黑" panose="020B0503020204020204" charset="-122"/>
                        </a:rPr>
                        <a:t>2021.V1</a:t>
                      </a:r>
                      <a:r>
                        <a:rPr lang="zh-CN" altLang="en-US" sz="1400" b="0" dirty="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altLang="en-US" sz="1400" b="0"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anchor="ctr"/>
                </a:tc>
                <a:tc>
                  <a:txBody>
                    <a:bodyPr/>
                    <a:lstStyle/>
                    <a:p>
                      <a:pPr algn="l">
                        <a:lnSpc>
                          <a:spcPct val="120000"/>
                        </a:lnSpc>
                        <a:buClrTx/>
                        <a:buSzTx/>
                        <a:buFontTx/>
                        <a:buNone/>
                      </a:pPr>
                      <a:r>
                        <a:rPr lang="zh-CN" altLang="en-US" sz="1400" b="0" dirty="0" smtClean="0">
                          <a:solidFill>
                            <a:srgbClr val="000000"/>
                          </a:solidFill>
                          <a:effectLst/>
                          <a:latin typeface="微软雅黑" panose="020B0503020204020204" charset="-122"/>
                          <a:ea typeface="微软雅黑" panose="020B0503020204020204" charset="-122"/>
                        </a:rPr>
                        <a:t>高致吐风险胃肠外抗癌药物—预防急性和迟发性呕吐（1类推荐）；中度致吐风险胃肠外抗癌药物-预防急性和迟发性呕吐（1类推荐）</a:t>
                      </a:r>
                      <a:endParaRPr lang="zh-CN" altLang="en-US" sz="1400" b="0" dirty="0" smtClean="0">
                        <a:solidFill>
                          <a:srgbClr val="000000"/>
                        </a:solidFill>
                        <a:effectLst/>
                        <a:latin typeface="微软雅黑" panose="020B0503020204020204" charset="-122"/>
                        <a:ea typeface="微软雅黑" panose="020B0503020204020204" charset="-122"/>
                      </a:endParaRPr>
                    </a:p>
                  </a:txBody>
                  <a:tcPr marL="68580" marR="68580" marT="0" marB="0" vert="horz" anchor="ctr" anchorCtr="0"/>
                </a:tc>
              </a:tr>
              <a:tr h="560070">
                <a:tc>
                  <a:txBody>
                    <a:bodyPr/>
                    <a:lstStyle/>
                    <a:p>
                      <a:pPr algn="ctr">
                        <a:buNone/>
                      </a:pPr>
                      <a:r>
                        <a:rPr lang="zh-CN" altLang="en-US" sz="1400" b="0" dirty="0" smtClean="0">
                          <a:solidFill>
                            <a:srgbClr val="000000"/>
                          </a:solidFill>
                          <a:effectLst/>
                          <a:latin typeface="微软雅黑" panose="020B0503020204020204" charset="-122"/>
                          <a:ea typeface="微软雅黑" panose="020B0503020204020204" charset="-122"/>
                          <a:cs typeface="微软雅黑" panose="020B0503020204020204" charset="-122"/>
                          <a:sym typeface="+mn-ea"/>
                        </a:rPr>
                        <a:t>20</a:t>
                      </a:r>
                      <a:r>
                        <a:rPr lang="en-US" altLang="zh-CN" sz="1400" b="0" dirty="0" smtClean="0">
                          <a:solidFill>
                            <a:srgbClr val="000000"/>
                          </a:solidFill>
                          <a:effectLst/>
                          <a:latin typeface="微软雅黑" panose="020B0503020204020204" charset="-122"/>
                          <a:ea typeface="微软雅黑" panose="020B0503020204020204" charset="-122"/>
                          <a:cs typeface="微软雅黑" panose="020B0503020204020204" charset="-122"/>
                          <a:sym typeface="+mn-ea"/>
                        </a:rPr>
                        <a:t>19</a:t>
                      </a:r>
                      <a:r>
                        <a:rPr lang="zh-CN" altLang="en-US" sz="1400" b="0" dirty="0" smtClean="0">
                          <a:solidFill>
                            <a:srgbClr val="000000"/>
                          </a:solidFill>
                          <a:effectLst/>
                          <a:latin typeface="微软雅黑" panose="020B0503020204020204" charset="-122"/>
                          <a:ea typeface="微软雅黑" panose="020B0503020204020204" charset="-122"/>
                          <a:cs typeface="微软雅黑" panose="020B0503020204020204" charset="-122"/>
                          <a:sym typeface="+mn-ea"/>
                        </a:rPr>
                        <a:t>年</a:t>
                      </a:r>
                      <a:endParaRPr lang="zh-CN" altLang="en-US" sz="1400" b="0" dirty="0">
                        <a:solidFill>
                          <a:srgbClr val="000000"/>
                        </a:solidFill>
                        <a:effectLst/>
                        <a:latin typeface="微软雅黑" panose="020B0503020204020204" charset="-122"/>
                        <a:ea typeface="微软雅黑" panose="020B0503020204020204" charset="-122"/>
                        <a:cs typeface="微软雅黑" panose="020B0503020204020204" charset="-122"/>
                        <a:sym typeface="+mn-ea"/>
                      </a:endParaRPr>
                    </a:p>
                  </a:txBody>
                  <a:tcPr anchor="ctr"/>
                </a:tc>
                <a:tc>
                  <a:txBody>
                    <a:bodyPr/>
                    <a:lstStyle/>
                    <a:p>
                      <a:pPr algn="ctr">
                        <a:lnSpc>
                          <a:spcPct val="110000"/>
                        </a:lnSpc>
                        <a:buNone/>
                      </a:pPr>
                      <a:r>
                        <a:rPr lang="zh-CN" altLang="en-US" sz="1400" dirty="0" smtClean="0">
                          <a:solidFill>
                            <a:srgbClr val="000000"/>
                          </a:solidFill>
                          <a:effectLst/>
                          <a:latin typeface="微软雅黑" panose="020B0503020204020204" charset="-122"/>
                          <a:ea typeface="微软雅黑" panose="020B0503020204020204" charset="-122"/>
                          <a:sym typeface="+mn-ea"/>
                        </a:rPr>
                        <a:t>《肿瘤药物治疗相关恶心呕吐防治中国专家共识》</a:t>
                      </a:r>
                      <a:endParaRPr lang="zh-CN" altLang="en-US" sz="1400" b="0" dirty="0">
                        <a:solidFill>
                          <a:srgbClr val="000000"/>
                        </a:solidFill>
                        <a:effectLst/>
                        <a:latin typeface="微软雅黑" panose="020B0503020204020204" charset="-122"/>
                        <a:ea typeface="微软雅黑" panose="020B0503020204020204" charset="-122"/>
                      </a:endParaRPr>
                    </a:p>
                  </a:txBody>
                  <a:tcPr anchor="ctr"/>
                </a:tc>
                <a:tc>
                  <a:txBody>
                    <a:bodyPr/>
                    <a:lstStyle/>
                    <a:p>
                      <a:pPr algn="l">
                        <a:lnSpc>
                          <a:spcPct val="120000"/>
                        </a:lnSpc>
                        <a:buClrTx/>
                        <a:buSzTx/>
                        <a:buFontTx/>
                        <a:buNone/>
                      </a:pPr>
                      <a:r>
                        <a:rPr lang="zh-CN" altLang="en-US" sz="1400" b="0" dirty="0" smtClean="0">
                          <a:solidFill>
                            <a:srgbClr val="000000"/>
                          </a:solidFill>
                          <a:effectLst/>
                          <a:latin typeface="微软雅黑" panose="020B0503020204020204" charset="-122"/>
                          <a:ea typeface="微软雅黑" panose="020B0503020204020204" charset="-122"/>
                        </a:rPr>
                        <a:t>预防高致吐风险静脉抗肿瘤药物化疗所致恶心呕吐（首选推荐、1类证据）；预防中致吐风险静脉抗肿瘤药物化疗所致恶心呕吐（推荐、1类证据）；预防静脉抗肿瘤药物多日化疗所致恶心呕吐（推荐、2A类证据）</a:t>
                      </a:r>
                      <a:endParaRPr lang="zh-CN" altLang="en-US" sz="1400" b="0" dirty="0" smtClean="0">
                        <a:solidFill>
                          <a:srgbClr val="000000"/>
                        </a:solidFill>
                        <a:effectLst/>
                        <a:latin typeface="微软雅黑" panose="020B0503020204020204" charset="-122"/>
                        <a:ea typeface="微软雅黑" panose="020B0503020204020204" charset="-122"/>
                      </a:endParaRPr>
                    </a:p>
                  </a:txBody>
                  <a:tcPr marL="68580" marR="68580" marT="0" marB="0" vert="horz" anchor="ctr" anchorCtr="0"/>
                </a:tc>
              </a:tr>
              <a:tr h="536575">
                <a:tc>
                  <a:txBody>
                    <a:bodyPr/>
                    <a:lstStyle/>
                    <a:p>
                      <a:pPr algn="ctr">
                        <a:buNone/>
                      </a:pPr>
                      <a:r>
                        <a:rPr lang="zh-CN" altLang="en-US" sz="1400" b="0">
                          <a:solidFill>
                            <a:srgbClr val="000000"/>
                          </a:solidFill>
                          <a:effectLst/>
                          <a:latin typeface="微软雅黑" panose="020B0503020204020204" charset="-122"/>
                          <a:ea typeface="微软雅黑" panose="020B0503020204020204" charset="-122"/>
                          <a:cs typeface="微软雅黑" panose="020B0503020204020204" charset="-122"/>
                        </a:rPr>
                        <a:t>2019年</a:t>
                      </a:r>
                      <a:endParaRPr lang="zh-CN" altLang="en-US" sz="1400" b="0">
                        <a:solidFill>
                          <a:srgbClr val="000000"/>
                        </a:solidFill>
                        <a:effectLst/>
                        <a:latin typeface="微软雅黑" panose="020B0503020204020204" charset="-122"/>
                        <a:ea typeface="微软雅黑" panose="020B0503020204020204" charset="-122"/>
                        <a:cs typeface="微软雅黑" panose="020B0503020204020204" charset="-122"/>
                      </a:endParaRPr>
                    </a:p>
                  </a:txBody>
                  <a:tcPr anchor="ctr"/>
                </a:tc>
                <a:tc>
                  <a:txBody>
                    <a:bodyPr/>
                    <a:lstStyle/>
                    <a:p>
                      <a:pPr algn="ctr">
                        <a:lnSpc>
                          <a:spcPct val="110000"/>
                        </a:lnSpc>
                        <a:buNone/>
                      </a:pPr>
                      <a:r>
                        <a:rPr lang="zh-CN" altLang="en-US" sz="1400" dirty="0" smtClean="0">
                          <a:solidFill>
                            <a:srgbClr val="000000"/>
                          </a:solidFill>
                          <a:effectLst/>
                          <a:latin typeface="微软雅黑" panose="020B0503020204020204" charset="-122"/>
                          <a:ea typeface="微软雅黑" panose="020B0503020204020204" charset="-122"/>
                          <a:sym typeface="+mn-ea"/>
                        </a:rPr>
                        <a:t>《CSCO抗肿瘤治疗相关恶心呕吐预防和治疗指南》</a:t>
                      </a:r>
                      <a:endParaRPr lang="zh-CN" altLang="en-US" sz="1400" b="0" dirty="0">
                        <a:solidFill>
                          <a:srgbClr val="000000"/>
                        </a:solidFill>
                        <a:effectLst/>
                        <a:latin typeface="微软雅黑" panose="020B0503020204020204" charset="-122"/>
                        <a:ea typeface="微软雅黑" panose="020B0503020204020204" charset="-122"/>
                      </a:endParaRPr>
                    </a:p>
                  </a:txBody>
                  <a:tcPr anchor="ctr"/>
                </a:tc>
                <a:tc>
                  <a:txBody>
                    <a:bodyPr/>
                    <a:lstStyle/>
                    <a:p>
                      <a:pPr algn="l">
                        <a:lnSpc>
                          <a:spcPct val="120000"/>
                        </a:lnSpc>
                        <a:buClrTx/>
                        <a:buSzTx/>
                        <a:buFontTx/>
                        <a:buNone/>
                      </a:pPr>
                      <a:r>
                        <a:rPr lang="zh-CN" altLang="en-US" sz="1400" b="0" dirty="0" smtClean="0">
                          <a:solidFill>
                            <a:srgbClr val="000000"/>
                          </a:solidFill>
                          <a:effectLst/>
                          <a:latin typeface="微软雅黑" panose="020B0503020204020204" charset="-122"/>
                          <a:ea typeface="微软雅黑" panose="020B0503020204020204" charset="-122"/>
                        </a:rPr>
                        <a:t>预防单日静脉注射中高度致吐风险抗肿瘤药物所致恶心呕吐（I级推荐，1A类证据），预防含高度致吐风险抗肿瘤药物多天方案所致恶心呕吐（II级推荐，2A类证据）；预防含高度致吐风险抗肿瘤药物多天方案所致恶心呕吐（III级推荐）</a:t>
                      </a:r>
                      <a:endParaRPr lang="zh-CN" altLang="en-US" sz="1400" b="0" dirty="0" smtClean="0">
                        <a:solidFill>
                          <a:srgbClr val="000000"/>
                        </a:solidFill>
                        <a:effectLst/>
                        <a:latin typeface="微软雅黑" panose="020B0503020204020204" charset="-122"/>
                        <a:ea typeface="微软雅黑" panose="020B0503020204020204" charset="-122"/>
                      </a:endParaRPr>
                    </a:p>
                  </a:txBody>
                  <a:tcPr marL="68580" marR="68580" marT="0" marB="0" vert="horz" anchor="ctr" anchorCtr="0"/>
                </a:tc>
              </a:tr>
              <a:tr h="536575">
                <a:tc>
                  <a:txBody>
                    <a:bodyPr/>
                    <a:lstStyle/>
                    <a:p>
                      <a:pPr algn="ctr">
                        <a:buNone/>
                      </a:pPr>
                      <a:r>
                        <a:rPr lang="zh-CN" altLang="en-US" sz="1400" b="0">
                          <a:solidFill>
                            <a:srgbClr val="000000"/>
                          </a:solidFill>
                          <a:effectLst/>
                          <a:latin typeface="微软雅黑" panose="020B0503020204020204" charset="-122"/>
                          <a:ea typeface="微软雅黑" panose="020B0503020204020204" charset="-122"/>
                          <a:cs typeface="微软雅黑" panose="020B0503020204020204" charset="-122"/>
                        </a:rPr>
                        <a:t>2018年</a:t>
                      </a:r>
                      <a:endParaRPr lang="zh-CN" altLang="en-US" sz="1400" b="0">
                        <a:solidFill>
                          <a:srgbClr val="000000"/>
                        </a:solidFill>
                        <a:effectLst/>
                        <a:latin typeface="微软雅黑" panose="020B0503020204020204" charset="-122"/>
                        <a:ea typeface="微软雅黑" panose="020B0503020204020204" charset="-122"/>
                        <a:cs typeface="微软雅黑" panose="020B0503020204020204" charset="-122"/>
                      </a:endParaRPr>
                    </a:p>
                  </a:txBody>
                  <a:tcPr anchor="ctr"/>
                </a:tc>
                <a:tc>
                  <a:txBody>
                    <a:bodyPr/>
                    <a:lstStyle/>
                    <a:p>
                      <a:pPr algn="ctr">
                        <a:lnSpc>
                          <a:spcPct val="110000"/>
                        </a:lnSpc>
                        <a:buNone/>
                      </a:pPr>
                      <a:r>
                        <a:rPr lang="zh-CN" altLang="en-US" sz="1400" b="0" dirty="0">
                          <a:solidFill>
                            <a:srgbClr val="000000"/>
                          </a:solidFill>
                          <a:effectLst/>
                          <a:latin typeface="微软雅黑" panose="020B0503020204020204" charset="-122"/>
                          <a:ea typeface="微软雅黑" panose="020B0503020204020204" charset="-122"/>
                        </a:rPr>
                        <a:t>《化疗所致恶心呕吐全程管理上海专家共识》</a:t>
                      </a:r>
                      <a:endParaRPr lang="zh-CN" altLang="en-US" sz="1400" b="0" dirty="0">
                        <a:solidFill>
                          <a:srgbClr val="000000"/>
                        </a:solidFill>
                        <a:effectLst/>
                        <a:latin typeface="微软雅黑" panose="020B0503020204020204" charset="-122"/>
                        <a:ea typeface="微软雅黑" panose="020B0503020204020204" charset="-122"/>
                      </a:endParaRPr>
                    </a:p>
                  </a:txBody>
                  <a:tcPr anchor="ctr"/>
                </a:tc>
                <a:tc>
                  <a:txBody>
                    <a:bodyPr/>
                    <a:lstStyle/>
                    <a:p>
                      <a:pPr algn="l">
                        <a:lnSpc>
                          <a:spcPct val="120000"/>
                        </a:lnSpc>
                        <a:buClrTx/>
                        <a:buSzTx/>
                        <a:buFontTx/>
                        <a:buNone/>
                      </a:pPr>
                      <a:r>
                        <a:rPr lang="zh-CN" altLang="en-US" sz="1400" b="0" dirty="0" smtClean="0">
                          <a:solidFill>
                            <a:srgbClr val="000000"/>
                          </a:solidFill>
                          <a:effectLst/>
                          <a:latin typeface="微软雅黑" panose="020B0503020204020204" charset="-122"/>
                          <a:ea typeface="微软雅黑" panose="020B0503020204020204" charset="-122"/>
                        </a:rPr>
                        <a:t>用于中、高致吐风险化疗方案所致的急性恶心呕吐和延迟延迟性恶心呕吐的预防（首选推荐）；预防高度及中度致吐风险的多日化疗方案所致CINV（标准治疗）</a:t>
                      </a:r>
                      <a:endParaRPr lang="zh-CN" altLang="en-US" sz="1400" b="0" dirty="0" smtClean="0">
                        <a:solidFill>
                          <a:srgbClr val="000000"/>
                        </a:solidFill>
                        <a:effectLst/>
                        <a:latin typeface="微软雅黑" panose="020B0503020204020204" charset="-122"/>
                        <a:ea typeface="微软雅黑" panose="020B0503020204020204" charset="-122"/>
                      </a:endParaRPr>
                    </a:p>
                  </a:txBody>
                  <a:tcPr marL="68580" marR="68580" marT="0" marB="0" vert="horz" anchor="ctr" anchorCtr="0"/>
                </a:tc>
              </a:tr>
              <a:tr h="536575">
                <a:tc>
                  <a:txBody>
                    <a:bodyPr/>
                    <a:lstStyle/>
                    <a:p>
                      <a:pPr algn="ctr">
                        <a:buNone/>
                      </a:pPr>
                      <a:r>
                        <a:rPr lang="zh-CN" altLang="en-US" sz="1400" b="0">
                          <a:solidFill>
                            <a:srgbClr val="000000"/>
                          </a:solidFill>
                          <a:effectLst/>
                          <a:latin typeface="微软雅黑" panose="020B0503020204020204" charset="-122"/>
                          <a:ea typeface="微软雅黑" panose="020B0503020204020204" charset="-122"/>
                          <a:cs typeface="微软雅黑" panose="020B0503020204020204" charset="-122"/>
                        </a:rPr>
                        <a:t>2013年</a:t>
                      </a:r>
                      <a:endParaRPr lang="zh-CN" altLang="en-US" sz="1400" b="0">
                        <a:solidFill>
                          <a:srgbClr val="000000"/>
                        </a:solidFill>
                        <a:effectLst/>
                        <a:latin typeface="微软雅黑" panose="020B0503020204020204" charset="-122"/>
                        <a:ea typeface="微软雅黑" panose="020B0503020204020204" charset="-122"/>
                        <a:cs typeface="微软雅黑" panose="020B0503020204020204" charset="-122"/>
                      </a:endParaRPr>
                    </a:p>
                  </a:txBody>
                  <a:tcPr anchor="ctr"/>
                </a:tc>
                <a:tc>
                  <a:txBody>
                    <a:bodyPr/>
                    <a:lstStyle/>
                    <a:p>
                      <a:pPr algn="ctr">
                        <a:lnSpc>
                          <a:spcPct val="110000"/>
                        </a:lnSpc>
                        <a:buNone/>
                      </a:pPr>
                      <a:r>
                        <a:rPr lang="zh-CN" altLang="en-US" sz="1400" b="0" dirty="0">
                          <a:solidFill>
                            <a:srgbClr val="000000"/>
                          </a:solidFill>
                          <a:effectLst/>
                          <a:latin typeface="微软雅黑" panose="020B0503020204020204" charset="-122"/>
                          <a:ea typeface="微软雅黑" panose="020B0503020204020204" charset="-122"/>
                          <a:cs typeface="微软雅黑" panose="020B0503020204020204" charset="-122"/>
                        </a:rPr>
                        <a:t>《MASCC／ESMO止吐指南》</a:t>
                      </a:r>
                      <a:endParaRPr lang="zh-CN" altLang="en-US" sz="1400" b="0"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anchor="ctr"/>
                </a:tc>
                <a:tc>
                  <a:txBody>
                    <a:bodyPr/>
                    <a:lstStyle/>
                    <a:p>
                      <a:pPr algn="l">
                        <a:lnSpc>
                          <a:spcPct val="120000"/>
                        </a:lnSpc>
                        <a:buClrTx/>
                        <a:buSzTx/>
                        <a:buFontTx/>
                        <a:buNone/>
                      </a:pPr>
                      <a:r>
                        <a:rPr lang="zh-CN" altLang="en-US" sz="1400" b="0" dirty="0" smtClean="0">
                          <a:solidFill>
                            <a:srgbClr val="000000"/>
                          </a:solidFill>
                          <a:effectLst/>
                          <a:latin typeface="微软雅黑" panose="020B0503020204020204" charset="-122"/>
                          <a:ea typeface="微软雅黑" panose="020B0503020204020204" charset="-122"/>
                        </a:rPr>
                        <a:t>用于高致吐风险化疗方案所致的急性恶心呕吐和延迟延迟性恶心呕吐的预防（可信度：高；共识度：高）；用于中致吐风险化疗方案所致的急性恶心呕吐预防（可信度：高；共识度：高）；用于高致吐风险化疗方案所致的急性恶心呕吐预防（可信度：中；共识度：中）；多日顺铂化疗所致恶心呕吐预防（可信度：低；共识度：低）</a:t>
                      </a:r>
                      <a:endParaRPr lang="zh-CN" altLang="en-US" sz="1400" b="0" dirty="0" smtClean="0">
                        <a:solidFill>
                          <a:srgbClr val="000000"/>
                        </a:solidFill>
                        <a:effectLst/>
                        <a:latin typeface="微软雅黑" panose="020B0503020204020204" charset="-122"/>
                        <a:ea typeface="微软雅黑" panose="020B0503020204020204" charset="-122"/>
                      </a:endParaRPr>
                    </a:p>
                  </a:txBody>
                  <a:tcPr marL="68580" marR="68580" marT="0" marB="0" vert="horz" anchor="ctr" anchorCtr="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DD3DB80-B894-403A-B48E-6FDC1A72010E}" type="slidenum">
              <a:rPr lang="zh-CN" altLang="en-US" smtClean="0">
                <a:effectLst/>
                <a:latin typeface="微软雅黑" panose="020B0503020204020204" charset="-122"/>
                <a:ea typeface="微软雅黑" panose="020B0503020204020204" charset="-122"/>
              </a:rPr>
            </a:fld>
            <a:endParaRPr lang="zh-CN" altLang="en-US" dirty="0" smtClean="0">
              <a:effectLst/>
              <a:latin typeface="微软雅黑" panose="020B0503020204020204" charset="-122"/>
              <a:ea typeface="微软雅黑" panose="020B0503020204020204" charset="-122"/>
            </a:endParaRPr>
          </a:p>
        </p:txBody>
      </p:sp>
      <p:sp>
        <p:nvSpPr>
          <p:cNvPr id="15" name="Text Placeholder 4"/>
          <p:cNvSpPr txBox="1"/>
          <p:nvPr/>
        </p:nvSpPr>
        <p:spPr>
          <a:xfrm>
            <a:off x="669683" y="330453"/>
            <a:ext cx="3007205" cy="662839"/>
          </a:xfrm>
          <a:prstGeom prst="rect">
            <a:avLst/>
          </a:prstGeom>
        </p:spPr>
        <p:txBody>
          <a:bodyPr lIns="121890" tIns="60944" rIns="121890" bIns="60944"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GB" b="1" dirty="0">
                <a:solidFill>
                  <a:schemeClr val="accent1"/>
                </a:solidFill>
                <a:latin typeface="微软雅黑" panose="020B0503020204020204" charset="-122"/>
                <a:ea typeface="微软雅黑" panose="020B0503020204020204" charset="-122"/>
              </a:rPr>
              <a:t>04  创新性</a:t>
            </a:r>
            <a:endParaRPr lang="zh-CN" altLang="en-GB" b="1">
              <a:solidFill>
                <a:schemeClr val="accent1"/>
              </a:solidFill>
              <a:effectLst/>
              <a:latin typeface="微软雅黑" panose="020B0503020204020204" charset="-122"/>
              <a:ea typeface="微软雅黑" panose="020B0503020204020204" charset="-122"/>
              <a:cs typeface="微软雅黑" panose="020B0503020204020204" charset="-122"/>
            </a:endParaRPr>
          </a:p>
        </p:txBody>
      </p:sp>
      <p:sp>
        <p:nvSpPr>
          <p:cNvPr id="24" name="文本框 23"/>
          <p:cNvSpPr txBox="1"/>
          <p:nvPr/>
        </p:nvSpPr>
        <p:spPr>
          <a:xfrm>
            <a:off x="762000" y="1026160"/>
            <a:ext cx="1795780" cy="398780"/>
          </a:xfrm>
          <a:prstGeom prst="rect">
            <a:avLst/>
          </a:prstGeom>
          <a:noFill/>
        </p:spPr>
        <p:txBody>
          <a:bodyPr wrap="none" rtlCol="0">
            <a:spAutoFit/>
          </a:bodyPr>
          <a:lstStyle/>
          <a:p>
            <a:pPr marL="342900" indent="-342900">
              <a:buFont typeface="Wingdings" panose="05000000000000000000" charset="0"/>
              <a:buChar char="Ø"/>
            </a:pPr>
            <a:r>
              <a:rPr lang="zh-CN" altLang="en-US" sz="2000" b="1">
                <a:solidFill>
                  <a:schemeClr val="tx1">
                    <a:lumMod val="50000"/>
                  </a:schemeClr>
                </a:solidFill>
                <a:effectLst/>
                <a:latin typeface="微软雅黑" panose="020B0503020204020204" charset="-122"/>
                <a:ea typeface="微软雅黑" panose="020B0503020204020204" charset="-122"/>
                <a:sym typeface="+mn-ea"/>
              </a:rPr>
              <a:t>主要创新点</a:t>
            </a:r>
            <a:endParaRPr lang="zh-CN" altLang="en-US" sz="2000" b="1">
              <a:solidFill>
                <a:schemeClr val="tx1">
                  <a:lumMod val="50000"/>
                </a:schemeClr>
              </a:solidFill>
              <a:effectLst/>
              <a:latin typeface="微软雅黑" panose="020B0503020204020204" charset="-122"/>
              <a:ea typeface="微软雅黑" panose="020B0503020204020204" charset="-122"/>
              <a:sym typeface="+mn-ea"/>
            </a:endParaRPr>
          </a:p>
        </p:txBody>
      </p:sp>
      <p:sp>
        <p:nvSpPr>
          <p:cNvPr id="25" name="文本框 24"/>
          <p:cNvSpPr txBox="1"/>
          <p:nvPr/>
        </p:nvSpPr>
        <p:spPr>
          <a:xfrm>
            <a:off x="762000" y="3232150"/>
            <a:ext cx="4843780" cy="398780"/>
          </a:xfrm>
          <a:prstGeom prst="rect">
            <a:avLst/>
          </a:prstGeom>
          <a:noFill/>
        </p:spPr>
        <p:txBody>
          <a:bodyPr wrap="none" rtlCol="0">
            <a:spAutoFit/>
          </a:bodyPr>
          <a:lstStyle/>
          <a:p>
            <a:pPr marL="342900" indent="-342900">
              <a:buFont typeface="Wingdings" panose="05000000000000000000" charset="0"/>
              <a:buChar char="Ø"/>
            </a:pPr>
            <a:r>
              <a:rPr lang="zh-CN" altLang="en-US" sz="2000" b="1">
                <a:solidFill>
                  <a:schemeClr val="tx1">
                    <a:lumMod val="50000"/>
                  </a:schemeClr>
                </a:solidFill>
                <a:effectLst/>
                <a:latin typeface="微软雅黑" panose="020B0503020204020204" charset="-122"/>
                <a:ea typeface="微软雅黑" panose="020B0503020204020204" charset="-122"/>
                <a:sym typeface="+mn-ea"/>
              </a:rPr>
              <a:t>该创新带来的疗效或安全性方面的优势</a:t>
            </a:r>
            <a:endParaRPr lang="zh-CN" altLang="en-US" sz="2000" b="1">
              <a:solidFill>
                <a:schemeClr val="tx1">
                  <a:lumMod val="50000"/>
                </a:schemeClr>
              </a:solidFill>
              <a:effectLst/>
              <a:latin typeface="微软雅黑" panose="020B0503020204020204" charset="-122"/>
              <a:ea typeface="微软雅黑" panose="020B0503020204020204" charset="-122"/>
              <a:sym typeface="+mn-ea"/>
            </a:endParaRPr>
          </a:p>
        </p:txBody>
      </p:sp>
      <p:sp>
        <p:nvSpPr>
          <p:cNvPr id="224" name="矩形: 圆角 223"/>
          <p:cNvSpPr/>
          <p:nvPr>
            <p:custDataLst>
              <p:tags r:id="rId1"/>
            </p:custDataLst>
          </p:nvPr>
        </p:nvSpPr>
        <p:spPr>
          <a:xfrm>
            <a:off x="924560" y="1749425"/>
            <a:ext cx="5125085" cy="990600"/>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225" name="矩形: 圆角 224"/>
          <p:cNvSpPr/>
          <p:nvPr>
            <p:custDataLst>
              <p:tags r:id="rId2"/>
            </p:custDataLst>
          </p:nvPr>
        </p:nvSpPr>
        <p:spPr>
          <a:xfrm>
            <a:off x="1197737" y="1504492"/>
            <a:ext cx="4578924" cy="477496"/>
          </a:xfrm>
          <a:prstGeom prst="roundRect">
            <a:avLst>
              <a:gd name="adj" fmla="val 50000"/>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226" name="文本框 225"/>
          <p:cNvSpPr txBox="1"/>
          <p:nvPr>
            <p:custDataLst>
              <p:tags r:id="rId3"/>
            </p:custDataLst>
          </p:nvPr>
        </p:nvSpPr>
        <p:spPr>
          <a:xfrm>
            <a:off x="2028171" y="1506786"/>
            <a:ext cx="2918056" cy="472909"/>
          </a:xfrm>
          <a:prstGeom prst="rect">
            <a:avLst/>
          </a:prstGeom>
          <a:noFill/>
        </p:spPr>
        <p:txBody>
          <a:bodyPr wrap="square" lIns="91440" tIns="45720" rIns="91440" bIns="45720" rtlCol="0" anchor="ctr">
            <a:normAutofit/>
          </a:bodyPr>
          <a:lstStyle/>
          <a:p>
            <a:pPr algn="ctr">
              <a:lnSpc>
                <a:spcPct val="120000"/>
              </a:lnSpc>
            </a:pPr>
            <a:r>
              <a:rPr lang="zh-CN" altLang="en-US" b="1" spc="300">
                <a:solidFill>
                  <a:srgbClr val="FFFFFF"/>
                </a:solidFill>
                <a:effectLst/>
                <a:latin typeface="微软雅黑" panose="020B0503020204020204" charset="-122"/>
                <a:ea typeface="微软雅黑" panose="020B0503020204020204" charset="-122"/>
                <a:sym typeface="Arial" panose="020B0604020202020204" pitchFamily="34" charset="0"/>
              </a:rPr>
              <a:t>静脉制剂</a:t>
            </a:r>
            <a:endParaRPr lang="zh-CN" altLang="en-US" b="1" spc="300">
              <a:solidFill>
                <a:srgbClr val="FFFFFF"/>
              </a:solidFill>
              <a:effectLst/>
              <a:latin typeface="微软雅黑" panose="020B0503020204020204" charset="-122"/>
              <a:ea typeface="微软雅黑" panose="020B0503020204020204" charset="-122"/>
              <a:sym typeface="Arial" panose="020B0604020202020204" pitchFamily="34" charset="0"/>
            </a:endParaRPr>
          </a:p>
        </p:txBody>
      </p:sp>
      <p:sp>
        <p:nvSpPr>
          <p:cNvPr id="227" name="文本框 226"/>
          <p:cNvSpPr txBox="1"/>
          <p:nvPr>
            <p:custDataLst>
              <p:tags r:id="rId4"/>
            </p:custDataLst>
          </p:nvPr>
        </p:nvSpPr>
        <p:spPr>
          <a:xfrm>
            <a:off x="1197737" y="1957105"/>
            <a:ext cx="4941806" cy="725472"/>
          </a:xfrm>
          <a:prstGeom prst="rect">
            <a:avLst/>
          </a:prstGeom>
          <a:noFill/>
        </p:spPr>
        <p:txBody>
          <a:bodyPr wrap="square" lIns="91440" tIns="45720" rIns="91440" bIns="45720" rtlCol="0">
            <a:noAutofit/>
          </a:bodyPr>
          <a:lstStyle/>
          <a:p>
            <a:pPr marL="285750" indent="-285750">
              <a:lnSpc>
                <a:spcPct val="120000"/>
              </a:lnSpc>
              <a:buFont typeface="Wingdings" panose="05000000000000000000" charset="0"/>
              <a:buChar char="l"/>
            </a:pPr>
            <a:r>
              <a:rPr lang="zh-CN" altLang="en-US" b="1" dirty="0">
                <a:solidFill>
                  <a:schemeClr val="accent1"/>
                </a:solidFill>
                <a:effectLst/>
                <a:latin typeface="微软雅黑" panose="020B0503020204020204" charset="-122"/>
                <a:ea typeface="微软雅黑" panose="020B0503020204020204" charset="-122"/>
                <a:cs typeface="+mn-ea"/>
                <a:sym typeface="+mn-lt"/>
              </a:rPr>
              <a:t>无吸收过程，起效迅速</a:t>
            </a:r>
            <a:endParaRPr lang="zh-CN" altLang="en-US" dirty="0">
              <a:solidFill>
                <a:schemeClr val="accent1"/>
              </a:solidFill>
              <a:effectLst/>
              <a:latin typeface="微软雅黑" panose="020B0503020204020204" charset="-122"/>
              <a:ea typeface="微软雅黑" panose="020B0503020204020204" charset="-122"/>
              <a:cs typeface="+mn-ea"/>
              <a:sym typeface="+mn-lt"/>
            </a:endParaRPr>
          </a:p>
          <a:p>
            <a:pPr marL="285750" indent="-285750">
              <a:lnSpc>
                <a:spcPct val="120000"/>
              </a:lnSpc>
              <a:buFont typeface="Wingdings" panose="05000000000000000000" charset="0"/>
              <a:buChar char="l"/>
            </a:pPr>
            <a:r>
              <a:rPr lang="zh-CN" altLang="en-US" dirty="0">
                <a:solidFill>
                  <a:prstClr val="black"/>
                </a:solidFill>
                <a:effectLst/>
                <a:latin typeface="微软雅黑" panose="020B0503020204020204" charset="-122"/>
                <a:ea typeface="微软雅黑" panose="020B0503020204020204" charset="-122"/>
                <a:cs typeface="+mn-ea"/>
                <a:sym typeface="+mn-lt"/>
              </a:rPr>
              <a:t>所有患者</a:t>
            </a:r>
            <a:r>
              <a:rPr lang="zh-CN" altLang="en-US" dirty="0">
                <a:solidFill>
                  <a:schemeClr val="tx1"/>
                </a:solidFill>
                <a:effectLst/>
                <a:latin typeface="微软雅黑" panose="020B0503020204020204" charset="-122"/>
                <a:ea typeface="微软雅黑" panose="020B0503020204020204" charset="-122"/>
                <a:cs typeface="+mn-ea"/>
                <a:sym typeface="+mn-lt"/>
              </a:rPr>
              <a:t>均</a:t>
            </a:r>
            <a:r>
              <a:rPr lang="zh-CN" altLang="en-US" dirty="0" smtClean="0">
                <a:solidFill>
                  <a:schemeClr val="tx1"/>
                </a:solidFill>
                <a:effectLst/>
                <a:latin typeface="微软雅黑" panose="020B0503020204020204" charset="-122"/>
                <a:ea typeface="微软雅黑" panose="020B0503020204020204" charset="-122"/>
                <a:cs typeface="+mn-ea"/>
                <a:sym typeface="+mn-lt"/>
              </a:rPr>
              <a:t>可用药，</a:t>
            </a:r>
            <a:r>
              <a:rPr lang="zh-CN" altLang="en-US" dirty="0">
                <a:solidFill>
                  <a:prstClr val="black"/>
                </a:solidFill>
                <a:effectLst/>
                <a:latin typeface="微软雅黑" panose="020B0503020204020204" charset="-122"/>
                <a:ea typeface="微软雅黑" panose="020B0503020204020204" charset="-122"/>
                <a:cs typeface="+mn-ea"/>
                <a:sym typeface="+mn-lt"/>
              </a:rPr>
              <a:t>更</a:t>
            </a:r>
            <a:r>
              <a:rPr lang="zh-CN" altLang="en-US" b="1" dirty="0">
                <a:solidFill>
                  <a:schemeClr val="accent1"/>
                </a:solidFill>
                <a:effectLst/>
                <a:latin typeface="微软雅黑" panose="020B0503020204020204" charset="-122"/>
                <a:ea typeface="微软雅黑" panose="020B0503020204020204" charset="-122"/>
                <a:cs typeface="+mn-ea"/>
                <a:sym typeface="+mn-lt"/>
              </a:rPr>
              <a:t>全面满足防吐需求</a:t>
            </a:r>
            <a:endParaRPr lang="zh-CN" altLang="en-US" b="1" spc="150" dirty="0">
              <a:solidFill>
                <a:schemeClr val="accent1"/>
              </a:solidFill>
              <a:effectLst/>
              <a:latin typeface="微软雅黑" panose="020B0503020204020204" charset="-122"/>
              <a:ea typeface="微软雅黑" panose="020B0503020204020204" charset="-122"/>
              <a:cs typeface="+mn-ea"/>
              <a:sym typeface="+mn-lt"/>
            </a:endParaRPr>
          </a:p>
        </p:txBody>
      </p:sp>
      <p:sp>
        <p:nvSpPr>
          <p:cNvPr id="228" name="矩形: 圆角 227"/>
          <p:cNvSpPr/>
          <p:nvPr>
            <p:custDataLst>
              <p:tags r:id="rId5"/>
            </p:custDataLst>
          </p:nvPr>
        </p:nvSpPr>
        <p:spPr>
          <a:xfrm>
            <a:off x="6220460" y="1750695"/>
            <a:ext cx="5125085" cy="989330"/>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229" name="矩形: 圆角 228"/>
          <p:cNvSpPr/>
          <p:nvPr>
            <p:custDataLst>
              <p:tags r:id="rId6"/>
            </p:custDataLst>
          </p:nvPr>
        </p:nvSpPr>
        <p:spPr>
          <a:xfrm>
            <a:off x="6493637" y="1505702"/>
            <a:ext cx="4578924" cy="477496"/>
          </a:xfrm>
          <a:prstGeom prst="roundRect">
            <a:avLst>
              <a:gd name="adj" fmla="val 50000"/>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230" name="文本框 229"/>
          <p:cNvSpPr txBox="1"/>
          <p:nvPr>
            <p:custDataLst>
              <p:tags r:id="rId7"/>
            </p:custDataLst>
          </p:nvPr>
        </p:nvSpPr>
        <p:spPr>
          <a:xfrm>
            <a:off x="7324071" y="1507996"/>
            <a:ext cx="2918056" cy="472909"/>
          </a:xfrm>
          <a:prstGeom prst="rect">
            <a:avLst/>
          </a:prstGeom>
          <a:noFill/>
        </p:spPr>
        <p:txBody>
          <a:bodyPr wrap="square" lIns="91440" tIns="45720" rIns="91440" bIns="45720" rtlCol="0" anchor="ctr">
            <a:normAutofit/>
          </a:bodyPr>
          <a:lstStyle/>
          <a:p>
            <a:pPr algn="ctr">
              <a:lnSpc>
                <a:spcPct val="120000"/>
              </a:lnSpc>
            </a:pPr>
            <a:r>
              <a:rPr lang="zh-CN" altLang="en-US" b="1" spc="300">
                <a:solidFill>
                  <a:srgbClr val="FFFFFF"/>
                </a:solidFill>
                <a:effectLst/>
                <a:latin typeface="微软雅黑" panose="020B0503020204020204" charset="-122"/>
                <a:ea typeface="微软雅黑" panose="020B0503020204020204" charset="-122"/>
                <a:sym typeface="Arial" panose="020B0604020202020204" pitchFamily="34" charset="0"/>
              </a:rPr>
              <a:t>成分优化</a:t>
            </a:r>
            <a:endParaRPr lang="zh-CN" altLang="en-US" b="1" spc="300">
              <a:solidFill>
                <a:srgbClr val="FFFFFF"/>
              </a:solidFill>
              <a:effectLst/>
              <a:latin typeface="微软雅黑" panose="020B0503020204020204" charset="-122"/>
              <a:ea typeface="微软雅黑" panose="020B0503020204020204" charset="-122"/>
              <a:sym typeface="Arial" panose="020B0604020202020204" pitchFamily="34" charset="0"/>
            </a:endParaRPr>
          </a:p>
        </p:txBody>
      </p:sp>
      <p:sp>
        <p:nvSpPr>
          <p:cNvPr id="231" name="文本框 230"/>
          <p:cNvSpPr txBox="1"/>
          <p:nvPr>
            <p:custDataLst>
              <p:tags r:id="rId8"/>
            </p:custDataLst>
          </p:nvPr>
        </p:nvSpPr>
        <p:spPr>
          <a:xfrm>
            <a:off x="6493637" y="1979905"/>
            <a:ext cx="4578924" cy="725472"/>
          </a:xfrm>
          <a:prstGeom prst="rect">
            <a:avLst/>
          </a:prstGeom>
          <a:noFill/>
        </p:spPr>
        <p:txBody>
          <a:bodyPr wrap="square" lIns="91440" tIns="45720" rIns="91440" bIns="45720" rtlCol="0">
            <a:noAutofit/>
          </a:bodyPr>
          <a:lstStyle/>
          <a:p>
            <a:pPr>
              <a:lnSpc>
                <a:spcPct val="120000"/>
              </a:lnSpc>
            </a:pPr>
            <a:r>
              <a:rPr lang="zh-CN" altLang="en-US" dirty="0">
                <a:solidFill>
                  <a:prstClr val="black"/>
                </a:solidFill>
                <a:effectLst/>
                <a:latin typeface="微软雅黑" panose="020B0503020204020204" charset="-122"/>
                <a:ea typeface="微软雅黑" panose="020B0503020204020204" charset="-122"/>
                <a:cs typeface="+mn-ea"/>
                <a:sym typeface="+mn-ea"/>
              </a:rPr>
              <a:t>福沙匹坦是阿瑞匹坦的磷酸酯前药，</a:t>
            </a:r>
            <a:r>
              <a:rPr lang="zh-CN" altLang="en-US" b="1" dirty="0">
                <a:solidFill>
                  <a:schemeClr val="accent1"/>
                </a:solidFill>
                <a:effectLst/>
                <a:latin typeface="微软雅黑" panose="020B0503020204020204" charset="-122"/>
                <a:ea typeface="微软雅黑" panose="020B0503020204020204" charset="-122"/>
                <a:cs typeface="+mn-ea"/>
                <a:sym typeface="+mn-ea"/>
              </a:rPr>
              <a:t>生物利用度更好，止吐效果好</a:t>
            </a:r>
            <a:endParaRPr lang="zh-CN" altLang="en-US" dirty="0">
              <a:solidFill>
                <a:schemeClr val="accent1"/>
              </a:solidFill>
              <a:effectLst/>
              <a:latin typeface="微软雅黑" panose="020B0503020204020204" charset="-122"/>
              <a:ea typeface="微软雅黑" panose="020B0503020204020204" charset="-122"/>
              <a:cs typeface="+mn-ea"/>
              <a:sym typeface="+mn-ea"/>
            </a:endParaRPr>
          </a:p>
          <a:p>
            <a:pPr>
              <a:lnSpc>
                <a:spcPct val="120000"/>
              </a:lnSpc>
            </a:pPr>
            <a:endParaRPr lang="zh-CN" altLang="en-US" spc="150" dirty="0">
              <a:solidFill>
                <a:schemeClr val="accent1"/>
              </a:solidFill>
              <a:effectLst/>
              <a:latin typeface="微软雅黑" panose="020B0503020204020204" charset="-122"/>
              <a:ea typeface="微软雅黑" panose="020B0503020204020204" charset="-122"/>
              <a:cs typeface="+mn-ea"/>
              <a:sym typeface="+mn-ea"/>
            </a:endParaRPr>
          </a:p>
        </p:txBody>
      </p:sp>
      <p:sp>
        <p:nvSpPr>
          <p:cNvPr id="44" name="矩形: 圆角 223"/>
          <p:cNvSpPr/>
          <p:nvPr>
            <p:custDataLst>
              <p:tags r:id="rId9"/>
            </p:custDataLst>
          </p:nvPr>
        </p:nvSpPr>
        <p:spPr>
          <a:xfrm>
            <a:off x="924560" y="3966210"/>
            <a:ext cx="5125085" cy="1101090"/>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45" name="矩形: 圆角 224"/>
          <p:cNvSpPr/>
          <p:nvPr>
            <p:custDataLst>
              <p:tags r:id="rId10"/>
            </p:custDataLst>
          </p:nvPr>
        </p:nvSpPr>
        <p:spPr>
          <a:xfrm>
            <a:off x="1197737" y="3721277"/>
            <a:ext cx="4578924" cy="477496"/>
          </a:xfrm>
          <a:prstGeom prst="roundRect">
            <a:avLst>
              <a:gd name="adj" fmla="val 50000"/>
            </a:avLst>
          </a:prstGeom>
          <a:solidFill>
            <a:schemeClr val="accent1">
              <a:lumMod val="60000"/>
              <a:lumOff val="40000"/>
            </a:scheme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46" name="文本框 45"/>
          <p:cNvSpPr txBox="1"/>
          <p:nvPr>
            <p:custDataLst>
              <p:tags r:id="rId11"/>
            </p:custDataLst>
          </p:nvPr>
        </p:nvSpPr>
        <p:spPr>
          <a:xfrm>
            <a:off x="2028171" y="3723571"/>
            <a:ext cx="2918056" cy="472909"/>
          </a:xfrm>
          <a:prstGeom prst="rect">
            <a:avLst/>
          </a:prstGeom>
          <a:noFill/>
        </p:spPr>
        <p:txBody>
          <a:bodyPr wrap="square" lIns="91440" tIns="45720" rIns="91440" bIns="45720" rtlCol="0" anchor="ctr">
            <a:normAutofit/>
          </a:bodyPr>
          <a:lstStyle/>
          <a:p>
            <a:pPr algn="ctr">
              <a:lnSpc>
                <a:spcPct val="120000"/>
              </a:lnSpc>
            </a:pPr>
            <a:r>
              <a:rPr lang="zh-CN" altLang="en-US" b="1" spc="300">
                <a:solidFill>
                  <a:srgbClr val="FFFFFF"/>
                </a:solidFill>
                <a:effectLst/>
                <a:latin typeface="微软雅黑" panose="020B0503020204020204" charset="-122"/>
                <a:ea typeface="微软雅黑" panose="020B0503020204020204" charset="-122"/>
                <a:sym typeface="Arial" panose="020B0604020202020204" pitchFamily="34" charset="0"/>
              </a:rPr>
              <a:t>依从性提高</a:t>
            </a:r>
            <a:endParaRPr lang="zh-CN" altLang="en-US" b="1" spc="300">
              <a:solidFill>
                <a:srgbClr val="FFFFFF"/>
              </a:solidFill>
              <a:effectLst/>
              <a:latin typeface="微软雅黑" panose="020B0503020204020204" charset="-122"/>
              <a:ea typeface="微软雅黑" panose="020B0503020204020204" charset="-122"/>
              <a:sym typeface="Arial" panose="020B0604020202020204" pitchFamily="34" charset="0"/>
            </a:endParaRPr>
          </a:p>
        </p:txBody>
      </p:sp>
      <p:sp>
        <p:nvSpPr>
          <p:cNvPr id="47" name="文本框 46"/>
          <p:cNvSpPr txBox="1"/>
          <p:nvPr>
            <p:custDataLst>
              <p:tags r:id="rId12"/>
            </p:custDataLst>
          </p:nvPr>
        </p:nvSpPr>
        <p:spPr>
          <a:xfrm>
            <a:off x="924560" y="4218305"/>
            <a:ext cx="5215255" cy="861060"/>
          </a:xfrm>
          <a:prstGeom prst="rect">
            <a:avLst/>
          </a:prstGeom>
          <a:noFill/>
        </p:spPr>
        <p:txBody>
          <a:bodyPr wrap="square" lIns="91440" tIns="45720" rIns="91440" bIns="45720" rtlCol="0">
            <a:noAutofit/>
          </a:bodyPr>
          <a:lstStyle/>
          <a:p>
            <a:pPr marL="285750" indent="-285750">
              <a:lnSpc>
                <a:spcPct val="90000"/>
              </a:lnSpc>
              <a:buFont typeface="Wingdings" panose="05000000000000000000" charset="0"/>
              <a:buChar char="l"/>
            </a:pPr>
            <a:r>
              <a:rPr lang="zh-CN" altLang="en-US" dirty="0">
                <a:solidFill>
                  <a:prstClr val="black"/>
                </a:solidFill>
                <a:effectLst/>
                <a:latin typeface="微软雅黑" panose="020B0503020204020204" charset="-122"/>
                <a:ea typeface="微软雅黑" panose="020B0503020204020204" charset="-122"/>
                <a:cs typeface="微软雅黑" panose="020B0503020204020204" charset="-122"/>
                <a:sym typeface="+mn-lt"/>
              </a:rPr>
              <a:t>化疗开始前30min仅需用药</a:t>
            </a:r>
            <a:r>
              <a:rPr lang="en-US" altLang="zh-CN" dirty="0">
                <a:solidFill>
                  <a:prstClr val="black"/>
                </a:solidFill>
                <a:effectLst/>
                <a:latin typeface="微软雅黑" panose="020B0503020204020204" charset="-122"/>
                <a:ea typeface="微软雅黑" panose="020B0503020204020204" charset="-122"/>
                <a:cs typeface="微软雅黑" panose="020B0503020204020204" charset="-122"/>
                <a:sym typeface="+mn-lt"/>
              </a:rPr>
              <a:t>1</a:t>
            </a:r>
            <a:r>
              <a:rPr lang="zh-CN" altLang="en-US" dirty="0">
                <a:solidFill>
                  <a:prstClr val="black"/>
                </a:solidFill>
                <a:effectLst/>
                <a:latin typeface="微软雅黑" panose="020B0503020204020204" charset="-122"/>
                <a:ea typeface="微软雅黑" panose="020B0503020204020204" charset="-122"/>
                <a:cs typeface="微软雅黑" panose="020B0503020204020204" charset="-122"/>
                <a:sym typeface="+mn-lt"/>
              </a:rPr>
              <a:t>次，整个周期有效</a:t>
            </a:r>
            <a:endParaRPr lang="zh-CN" altLang="en-US" dirty="0">
              <a:solidFill>
                <a:prstClr val="black"/>
              </a:solidFill>
              <a:effectLst/>
              <a:latin typeface="微软雅黑" panose="020B0503020204020204" charset="-122"/>
              <a:ea typeface="微软雅黑" panose="020B0503020204020204" charset="-122"/>
              <a:cs typeface="微软雅黑" panose="020B0503020204020204" charset="-122"/>
              <a:sym typeface="+mn-lt"/>
            </a:endParaRPr>
          </a:p>
          <a:p>
            <a:pPr marL="285750" indent="-285750">
              <a:lnSpc>
                <a:spcPct val="90000"/>
              </a:lnSpc>
              <a:buFont typeface="Wingdings" panose="05000000000000000000" charset="0"/>
              <a:buChar char="l"/>
            </a:pPr>
            <a:r>
              <a:rPr lang="zh-CN" altLang="en-US" dirty="0">
                <a:solidFill>
                  <a:prstClr val="black"/>
                </a:solidFill>
                <a:effectLst/>
                <a:latin typeface="微软雅黑" panose="020B0503020204020204" charset="-122"/>
                <a:ea typeface="微软雅黑" panose="020B0503020204020204" charset="-122"/>
                <a:cs typeface="微软雅黑" panose="020B0503020204020204" charset="-122"/>
                <a:sym typeface="+mn-lt"/>
              </a:rPr>
              <a:t>相对于口服药物，注射剂不会因为呕吐导致用药失败</a:t>
            </a:r>
            <a:endParaRPr lang="zh-CN" altLang="en-US" dirty="0">
              <a:solidFill>
                <a:prstClr val="black"/>
              </a:solidFill>
              <a:effectLst/>
              <a:latin typeface="微软雅黑" panose="020B0503020204020204" charset="-122"/>
              <a:ea typeface="微软雅黑" panose="020B0503020204020204" charset="-122"/>
              <a:cs typeface="微软雅黑" panose="020B0503020204020204" charset="-122"/>
              <a:sym typeface="+mn-lt"/>
            </a:endParaRPr>
          </a:p>
        </p:txBody>
      </p:sp>
      <p:sp>
        <p:nvSpPr>
          <p:cNvPr id="48" name="矩形: 圆角 227"/>
          <p:cNvSpPr/>
          <p:nvPr>
            <p:custDataLst>
              <p:tags r:id="rId13"/>
            </p:custDataLst>
          </p:nvPr>
        </p:nvSpPr>
        <p:spPr>
          <a:xfrm>
            <a:off x="6220460" y="3967480"/>
            <a:ext cx="5125085" cy="1099820"/>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49" name="矩形: 圆角 228"/>
          <p:cNvSpPr/>
          <p:nvPr>
            <p:custDataLst>
              <p:tags r:id="rId14"/>
            </p:custDataLst>
          </p:nvPr>
        </p:nvSpPr>
        <p:spPr>
          <a:xfrm>
            <a:off x="6493637" y="3722487"/>
            <a:ext cx="4578924" cy="477496"/>
          </a:xfrm>
          <a:prstGeom prst="roundRect">
            <a:avLst>
              <a:gd name="adj" fmla="val 50000"/>
            </a:avLst>
          </a:prstGeom>
          <a:solidFill>
            <a:schemeClr val="accent1">
              <a:lumMod val="40000"/>
              <a:lumOff val="60000"/>
            </a:scheme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lstStyle/>
          <a:p>
            <a:pPr algn="ctr">
              <a:lnSpc>
                <a:spcPct val="120000"/>
              </a:lnSpc>
            </a:pPr>
            <a:endParaRPr lang="zh-CN" altLang="en-US">
              <a:effectLst/>
              <a:latin typeface="微软雅黑" panose="020B0503020204020204" charset="-122"/>
              <a:ea typeface="微软雅黑" panose="020B0503020204020204" charset="-122"/>
              <a:sym typeface="Arial" panose="020B0604020202020204" pitchFamily="34" charset="0"/>
            </a:endParaRPr>
          </a:p>
        </p:txBody>
      </p:sp>
      <p:sp>
        <p:nvSpPr>
          <p:cNvPr id="50" name="文本框 49"/>
          <p:cNvSpPr txBox="1"/>
          <p:nvPr>
            <p:custDataLst>
              <p:tags r:id="rId15"/>
            </p:custDataLst>
          </p:nvPr>
        </p:nvSpPr>
        <p:spPr>
          <a:xfrm>
            <a:off x="7324071" y="3724781"/>
            <a:ext cx="2918056" cy="472909"/>
          </a:xfrm>
          <a:prstGeom prst="rect">
            <a:avLst/>
          </a:prstGeom>
          <a:noFill/>
        </p:spPr>
        <p:txBody>
          <a:bodyPr wrap="square" lIns="91440" tIns="45720" rIns="91440" bIns="45720" rtlCol="0" anchor="ctr">
            <a:normAutofit/>
          </a:bodyPr>
          <a:lstStyle/>
          <a:p>
            <a:pPr algn="ctr">
              <a:lnSpc>
                <a:spcPct val="120000"/>
              </a:lnSpc>
            </a:pPr>
            <a:r>
              <a:rPr lang="zh-CN" altLang="en-US" b="1" spc="300">
                <a:solidFill>
                  <a:srgbClr val="FFFFFF"/>
                </a:solidFill>
                <a:effectLst/>
                <a:latin typeface="微软雅黑" panose="020B0503020204020204" charset="-122"/>
                <a:ea typeface="微软雅黑" panose="020B0503020204020204" charset="-122"/>
                <a:sym typeface="Arial" panose="020B0604020202020204" pitchFamily="34" charset="0"/>
              </a:rPr>
              <a:t>无用药限制</a:t>
            </a:r>
            <a:endParaRPr lang="zh-CN" altLang="en-US" b="1" spc="300">
              <a:solidFill>
                <a:srgbClr val="FFFFFF"/>
              </a:solidFill>
              <a:effectLst/>
              <a:latin typeface="微软雅黑" panose="020B0503020204020204" charset="-122"/>
              <a:ea typeface="微软雅黑" panose="020B0503020204020204" charset="-122"/>
              <a:sym typeface="Arial" panose="020B0604020202020204" pitchFamily="34" charset="0"/>
            </a:endParaRPr>
          </a:p>
        </p:txBody>
      </p:sp>
      <p:sp>
        <p:nvSpPr>
          <p:cNvPr id="51" name="文本框 50"/>
          <p:cNvSpPr txBox="1"/>
          <p:nvPr>
            <p:custDataLst>
              <p:tags r:id="rId16"/>
            </p:custDataLst>
          </p:nvPr>
        </p:nvSpPr>
        <p:spPr>
          <a:xfrm>
            <a:off x="6493637" y="4283050"/>
            <a:ext cx="4578924" cy="725472"/>
          </a:xfrm>
          <a:prstGeom prst="rect">
            <a:avLst/>
          </a:prstGeom>
          <a:noFill/>
        </p:spPr>
        <p:txBody>
          <a:bodyPr wrap="square" lIns="91440" tIns="45720" rIns="91440" bIns="45720" rtlCol="0">
            <a:noAutofit/>
          </a:bodyPr>
          <a:lstStyle/>
          <a:p>
            <a:pPr>
              <a:lnSpc>
                <a:spcPct val="120000"/>
              </a:lnSpc>
            </a:pPr>
            <a:r>
              <a:rPr lang="zh-CN" altLang="en-US" dirty="0">
                <a:solidFill>
                  <a:prstClr val="black"/>
                </a:solidFill>
                <a:effectLst/>
                <a:latin typeface="微软雅黑" panose="020B0503020204020204" charset="-122"/>
                <a:ea typeface="微软雅黑" panose="020B0503020204020204" charset="-122"/>
                <a:cs typeface="+mn-ea"/>
                <a:sym typeface="+mn-ea"/>
              </a:rPr>
              <a:t>特殊人群</a:t>
            </a:r>
            <a:r>
              <a:rPr lang="zh-CN" altLang="en-US" b="1" dirty="0">
                <a:solidFill>
                  <a:schemeClr val="accent1"/>
                </a:solidFill>
                <a:effectLst/>
                <a:latin typeface="微软雅黑" panose="020B0503020204020204" charset="-122"/>
                <a:ea typeface="微软雅黑" panose="020B0503020204020204" charset="-122"/>
                <a:cs typeface="+mn-ea"/>
                <a:sym typeface="+mn-ea"/>
              </a:rPr>
              <a:t>无用药限制</a:t>
            </a:r>
            <a:r>
              <a:rPr lang="zh-CN" altLang="en-US" dirty="0">
                <a:solidFill>
                  <a:prstClr val="black"/>
                </a:solidFill>
                <a:effectLst/>
                <a:latin typeface="微软雅黑" panose="020B0503020204020204" charset="-122"/>
                <a:ea typeface="微软雅黑" panose="020B0503020204020204" charset="-122"/>
                <a:cs typeface="+mn-ea"/>
                <a:sym typeface="+mn-ea"/>
              </a:rPr>
              <a:t>，无需调整剂量</a:t>
            </a:r>
            <a:endParaRPr lang="zh-CN" altLang="en-US" dirty="0">
              <a:solidFill>
                <a:prstClr val="black"/>
              </a:solidFill>
              <a:effectLst/>
              <a:latin typeface="微软雅黑" panose="020B0503020204020204" charset="-122"/>
              <a:ea typeface="微软雅黑" panose="020B0503020204020204" charset="-122"/>
              <a:cs typeface="+mn-ea"/>
              <a:sym typeface="+mn-ea"/>
            </a:endParaRPr>
          </a:p>
        </p:txBody>
      </p:sp>
      <p:sp>
        <p:nvSpPr>
          <p:cNvPr id="5" name="文本框 4"/>
          <p:cNvSpPr txBox="1"/>
          <p:nvPr/>
        </p:nvSpPr>
        <p:spPr>
          <a:xfrm>
            <a:off x="2196465" y="5154930"/>
            <a:ext cx="9149080" cy="1322070"/>
          </a:xfrm>
          <a:prstGeom prst="rect">
            <a:avLst/>
          </a:prstGeom>
          <a:noFill/>
          <a:ln>
            <a:solidFill>
              <a:schemeClr val="accent3">
                <a:lumMod val="75000"/>
              </a:schemeClr>
            </a:solidFill>
          </a:ln>
        </p:spPr>
        <p:txBody>
          <a:bodyPr wrap="square" rtlCol="0">
            <a:spAutoFit/>
          </a:bodyPr>
          <a:lstStyle/>
          <a:p>
            <a:pPr indent="0" algn="l">
              <a:lnSpc>
                <a:spcPct val="100000"/>
              </a:lnSpc>
              <a:buNone/>
            </a:pPr>
            <a:r>
              <a:rPr lang="en-US" sz="1600" dirty="0">
                <a:solidFill>
                  <a:srgbClr val="000000"/>
                </a:solidFill>
                <a:effectLst/>
                <a:latin typeface="微软雅黑" panose="020B0503020204020204" charset="-122"/>
                <a:ea typeface="微软雅黑" panose="020B0503020204020204" charset="-122"/>
                <a:cs typeface="微软雅黑" panose="020B0503020204020204" charset="-122"/>
                <a:sym typeface="+mn-ea"/>
              </a:rPr>
              <a:t>1、注射用福沙匹坦双葡甲胺克服了阿瑞匹坦只能口服的限制，特别是其生物利用度不会受患者呕吐的影响，也可用于口腔黏膜炎不宜口服用药的患者，同时还减少了胃肠道刺激,更全面地满足临床患者止吐的需求。</a:t>
            </a:r>
            <a:endParaRPr lang="en-US" sz="1600" dirty="0">
              <a:solidFill>
                <a:srgbClr val="000000"/>
              </a:solidFill>
              <a:effectLst/>
              <a:latin typeface="微软雅黑" panose="020B0503020204020204" charset="-122"/>
              <a:ea typeface="微软雅黑" panose="020B0503020204020204" charset="-122"/>
              <a:cs typeface="微软雅黑" panose="020B0503020204020204" charset="-122"/>
              <a:sym typeface="+mn-ea"/>
            </a:endParaRPr>
          </a:p>
          <a:p>
            <a:pPr indent="0" algn="l">
              <a:lnSpc>
                <a:spcPct val="100000"/>
              </a:lnSpc>
              <a:buNone/>
            </a:pPr>
            <a:r>
              <a:rPr lang="en-US" sz="1600" dirty="0">
                <a:solidFill>
                  <a:srgbClr val="000000"/>
                </a:solidFill>
                <a:effectLst/>
                <a:latin typeface="微软雅黑" panose="020B0503020204020204" charset="-122"/>
                <a:ea typeface="微软雅黑" panose="020B0503020204020204" charset="-122"/>
                <a:cs typeface="微软雅黑" panose="020B0503020204020204" charset="-122"/>
                <a:sym typeface="+mn-ea"/>
              </a:rPr>
              <a:t>2、轻、中度肝功能不全的患者、肾功能不全患者、老年人不需要调整本品的给药剂量。</a:t>
            </a:r>
            <a:endParaRPr lang="en-US" sz="1600" dirty="0">
              <a:solidFill>
                <a:srgbClr val="000000"/>
              </a:solidFill>
              <a:effectLst/>
              <a:latin typeface="微软雅黑" panose="020B0503020204020204" charset="-122"/>
              <a:ea typeface="微软雅黑" panose="020B0503020204020204" charset="-122"/>
              <a:cs typeface="微软雅黑" panose="020B0503020204020204" charset="-122"/>
              <a:sym typeface="+mn-ea"/>
            </a:endParaRPr>
          </a:p>
          <a:p>
            <a:pPr indent="0" algn="l">
              <a:lnSpc>
                <a:spcPct val="100000"/>
              </a:lnSpc>
              <a:buNone/>
            </a:pPr>
            <a:r>
              <a:rPr lang="en-US" sz="1600" dirty="0">
                <a:solidFill>
                  <a:srgbClr val="000000"/>
                </a:solidFill>
                <a:effectLst/>
                <a:latin typeface="微软雅黑" panose="020B0503020204020204" charset="-122"/>
                <a:ea typeface="微软雅黑" panose="020B0503020204020204" charset="-122"/>
                <a:cs typeface="微软雅黑" panose="020B0503020204020204" charset="-122"/>
                <a:sym typeface="+mn-ea"/>
              </a:rPr>
              <a:t>3、化疗前仅需滴注1次150mg便可持续发挥作用，与阿瑞匹坦相比，减少给药次数，</a:t>
            </a:r>
            <a:r>
              <a:rPr lang="zh-CN" altLang="en-US" sz="1600" dirty="0">
                <a:solidFill>
                  <a:srgbClr val="000000"/>
                </a:solidFill>
                <a:effectLst/>
                <a:latin typeface="微软雅黑" panose="020B0503020204020204" charset="-122"/>
                <a:ea typeface="微软雅黑" panose="020B0503020204020204" charset="-122"/>
                <a:cs typeface="微软雅黑" panose="020B0503020204020204" charset="-122"/>
                <a:sym typeface="+mn-ea"/>
              </a:rPr>
              <a:t>依从性</a:t>
            </a:r>
            <a:r>
              <a:rPr lang="zh-CN" altLang="en-US" sz="1600" dirty="0" smtClean="0">
                <a:solidFill>
                  <a:srgbClr val="000000"/>
                </a:solidFill>
                <a:effectLst/>
                <a:latin typeface="微软雅黑" panose="020B0503020204020204" charset="-122"/>
                <a:ea typeface="微软雅黑" panose="020B0503020204020204" charset="-122"/>
                <a:cs typeface="微软雅黑" panose="020B0503020204020204" charset="-122"/>
                <a:sym typeface="+mn-ea"/>
              </a:rPr>
              <a:t>提高。</a:t>
            </a:r>
            <a:endParaRPr lang="zh-CN" altLang="en-US" sz="1600" dirty="0">
              <a:solidFill>
                <a:srgbClr val="0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nvSpPr>
        <p:spPr>
          <a:xfrm>
            <a:off x="923925" y="5255895"/>
            <a:ext cx="1276350" cy="1065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latin typeface="微软雅黑" panose="020B0503020204020204" charset="-122"/>
              <a:ea typeface="微软雅黑" panose="020B0503020204020204" charset="-122"/>
            </a:endParaRPr>
          </a:p>
        </p:txBody>
      </p:sp>
      <p:sp>
        <p:nvSpPr>
          <p:cNvPr id="4" name="文本框 3"/>
          <p:cNvSpPr txBox="1"/>
          <p:nvPr/>
        </p:nvSpPr>
        <p:spPr>
          <a:xfrm>
            <a:off x="1163320" y="5480050"/>
            <a:ext cx="781050" cy="645160"/>
          </a:xfrm>
          <a:prstGeom prst="rect">
            <a:avLst/>
          </a:prstGeom>
          <a:noFill/>
        </p:spPr>
        <p:txBody>
          <a:bodyPr wrap="square" rtlCol="0">
            <a:spAutoFit/>
          </a:bodyPr>
          <a:lstStyle/>
          <a:p>
            <a:pPr indent="0" algn="ctr">
              <a:buNone/>
            </a:pPr>
            <a:r>
              <a:rPr lang="en-US" b="1">
                <a:solidFill>
                  <a:schemeClr val="bg1"/>
                </a:solidFill>
                <a:effectLst/>
                <a:latin typeface="微软雅黑" panose="020B0503020204020204" charset="-122"/>
                <a:ea typeface="微软雅黑" panose="020B0503020204020204" charset="-122"/>
                <a:cs typeface="黑体" panose="02010609060101010101" charset="-122"/>
                <a:sym typeface="+mn-ea"/>
              </a:rPr>
              <a:t>应用创新</a:t>
            </a:r>
            <a:endParaRPr lang="en-US" altLang="en-US" b="1">
              <a:solidFill>
                <a:schemeClr val="bg1"/>
              </a:solidFill>
              <a:effectLst/>
              <a:latin typeface="微软雅黑" panose="020B0503020204020204" charset="-122"/>
              <a:ea typeface="微软雅黑" panose="020B0503020204020204" charset="-122"/>
              <a:cs typeface="黑体" panose="02010609060101010101" charset="-122"/>
              <a:sym typeface="+mn-ea"/>
            </a:endParaRPr>
          </a:p>
        </p:txBody>
      </p:sp>
      <p:sp>
        <p:nvSpPr>
          <p:cNvPr id="8" name="文本框 7"/>
          <p:cNvSpPr txBox="1"/>
          <p:nvPr/>
        </p:nvSpPr>
        <p:spPr>
          <a:xfrm>
            <a:off x="766445" y="2658745"/>
            <a:ext cx="11477625" cy="534035"/>
          </a:xfrm>
          <a:prstGeom prst="rect">
            <a:avLst/>
          </a:prstGeom>
          <a:noFill/>
        </p:spPr>
        <p:txBody>
          <a:bodyPr wrap="square" rtlCol="0">
            <a:spAutoFit/>
          </a:bodyPr>
          <a:p>
            <a:pPr lvl="0" indent="0" algn="l">
              <a:lnSpc>
                <a:spcPct val="160000"/>
              </a:lnSpc>
              <a:buFont typeface="Wingdings" panose="05000000000000000000" pitchFamily="2" charset="2"/>
              <a:buNone/>
              <a:defRPr/>
            </a:pPr>
            <a:r>
              <a:rPr lang="zh-CN" b="1" dirty="0">
                <a:solidFill>
                  <a:schemeClr val="accent1"/>
                </a:solidFill>
                <a:effectLst/>
                <a:latin typeface="微软雅黑" panose="020B0503020204020204" charset="-122"/>
                <a:ea typeface="微软雅黑" panose="020B0503020204020204" charset="-122"/>
                <a:cs typeface="微软雅黑" panose="020B0503020204020204" charset="-122"/>
                <a:sym typeface="+mn-lt"/>
              </a:rPr>
              <a:t>申请发明专利</a:t>
            </a:r>
            <a:r>
              <a:rPr lang="en-US" altLang="zh-CN" b="1" dirty="0">
                <a:solidFill>
                  <a:schemeClr val="accent1"/>
                </a:solidFill>
                <a:effectLst/>
                <a:latin typeface="微软雅黑" panose="020B0503020204020204" charset="-122"/>
                <a:ea typeface="微软雅黑" panose="020B0503020204020204" charset="-122"/>
                <a:cs typeface="微软雅黑" panose="020B0503020204020204" charset="-122"/>
                <a:sym typeface="+mn-lt"/>
              </a:rPr>
              <a:t>2</a:t>
            </a:r>
            <a:r>
              <a:rPr lang="zh-CN" altLang="en-US" b="1" dirty="0">
                <a:solidFill>
                  <a:schemeClr val="accent1"/>
                </a:solidFill>
                <a:effectLst/>
                <a:latin typeface="微软雅黑" panose="020B0503020204020204" charset="-122"/>
                <a:ea typeface="微软雅黑" panose="020B0503020204020204" charset="-122"/>
                <a:cs typeface="微软雅黑" panose="020B0503020204020204" charset="-122"/>
                <a:sym typeface="+mn-lt"/>
              </a:rPr>
              <a:t>项</a:t>
            </a:r>
            <a:r>
              <a:rPr lang="zh-CN" altLang="en-US" dirty="0">
                <a:solidFill>
                  <a:schemeClr val="tx1"/>
                </a:solidFill>
                <a:effectLst/>
                <a:latin typeface="微软雅黑" panose="020B0503020204020204" charset="-122"/>
                <a:ea typeface="微软雅黑" panose="020B0503020204020204" charset="-122"/>
                <a:cs typeface="微软雅黑" panose="020B0503020204020204" charset="-122"/>
                <a:sym typeface="+mn-lt"/>
              </a:rPr>
              <a:t>（一种用于预防化疗相关性恶心呕吐的药物的制备方法，一种NK1受体拮抗剂的制备方法）</a:t>
            </a:r>
            <a:endParaRPr lang="zh-CN" altLang="en-US" dirty="0" smtClean="0">
              <a:solidFill>
                <a:schemeClr val="tx1"/>
              </a:solidFill>
              <a:effectLst/>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170849_1*l_h_i*1_2_3"/>
  <p:tag name="KSO_WM_TEMPLATE_CATEGORY" val="diagram"/>
  <p:tag name="KSO_WM_TEMPLATE_INDEX" val="20170849"/>
  <p:tag name="KSO_WM_UNIT_LAYERLEVEL" val="1_1_1"/>
  <p:tag name="KSO_WM_TAG_VERSION" val="1.0"/>
  <p:tag name="KSO_WM_BEAUTIFY_FLAG" val="#wm#"/>
  <p:tag name="KSO_WM_UNIT_TEXT_FILL_FORE_SCHEMECOLOR_INDEX" val="14"/>
  <p:tag name="KSO_WM_UNIT_TEXT_FILL_TYPE" val="1"/>
</p:tagLst>
</file>

<file path=ppt/tags/tag11.xml><?xml version="1.0" encoding="utf-8"?>
<p:tagLst xmlns:p="http://schemas.openxmlformats.org/presentationml/2006/main">
  <p:tag name="KSO_WM_UNIT_TABLE_BEAUTIFY" val="smartTable{d5406247-6fd3-4d4b-b9f0-8f5799ac623e}"/>
  <p:tag name="TABLE_ENDDRAG_ORIGIN_RECT" val="844*295"/>
  <p:tag name="TABLE_ENDDRAG_RECT" val="55*119*844*29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68787_3*l_h_i*1_1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787_3*l_h_i*1_1_2"/>
  <p:tag name="KSO_WM_TEMPLATE_CATEGORY" val="diagram"/>
  <p:tag name="KSO_WM_TEMPLATE_INDEX" val="201687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787_3*l_h_a*1_1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5.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787_3*l_h_f*1_1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68787_3*l_h_i*1_2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787_3*l_h_i*1_2_2"/>
  <p:tag name="KSO_WM_TEMPLATE_CATEGORY" val="diagram"/>
  <p:tag name="KSO_WM_TEMPLATE_INDEX" val="2016878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8.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787_3*l_h_a*1_2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9.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787_3*l_h_f*1_2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xml><?xml version="1.0" encoding="utf-8"?>
<p:tagLst xmlns:p="http://schemas.openxmlformats.org/presentationml/2006/main">
  <p:tag name="KSO_WM_BEAUTIFY_FLAG" val="#wm#"/>
  <p:tag name="KSO_WM_TEMPLATE_CATEGORY" val="custom"/>
  <p:tag name="KSO_WM_TEMPLATE_INDEX" val="2020508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68787_3*l_h_i*1_1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787_3*l_h_i*1_1_2"/>
  <p:tag name="KSO_WM_TEMPLATE_CATEGORY" val="diagram"/>
  <p:tag name="KSO_WM_TEMPLATE_INDEX" val="201687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787_3*l_h_a*1_1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23.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787_3*l_h_f*1_1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68787_3*l_h_i*1_2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787_3*l_h_i*1_2_2"/>
  <p:tag name="KSO_WM_TEMPLATE_CATEGORY" val="diagram"/>
  <p:tag name="KSO_WM_TEMPLATE_INDEX" val="2016878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6.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787_3*l_h_a*1_2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27.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787_3*l_h_f*1_2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8.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3_2"/>
  <p:tag name="KSO_WM_UNIT_ID" val="diagram20170847_4*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29.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2_2"/>
  <p:tag name="KSO_WM_UNIT_ID" val="diagram20170847_4*l_h_i*1_2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49_1*l_h_i*1_2_2"/>
  <p:tag name="KSO_WM_TEMPLATE_CATEGORY" val="diagram"/>
  <p:tag name="KSO_WM_TEMPLATE_INDEX" val="2017084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0.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1"/>
  <p:tag name="KSO_WM_UNIT_ID" val="diagram20170847_4*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31.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3_1"/>
  <p:tag name="KSO_WM_UNIT_ID" val="diagram20170847_4*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32.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3_1"/>
  <p:tag name="KSO_WM_UNIT_ID" val="diagram20170847_4*l_h_x*1_3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92*57"/>
  <p:tag name="KSO_WM_UNIT_FILL_FORE_SCHEMECOLOR_INDEX" val="14"/>
  <p:tag name="KSO_WM_UNIT_FILL_TYPE" val="1"/>
  <p:tag name="KSO_WM_UNIT_TEXT_FILL_FORE_SCHEMECOLOR_INDEX" val="13"/>
  <p:tag name="KSO_WM_UNIT_TEXT_FILL_TYPE" val="1"/>
</p:tagLst>
</file>

<file path=ppt/tags/tag33.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2"/>
  <p:tag name="KSO_WM_UNIT_ID" val="diagram20170847_4*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Lst>
</file>

<file path=ppt/tags/tag34.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2_1"/>
  <p:tag name="KSO_WM_UNIT_ID" val="diagram20170847_4*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35.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2_1"/>
  <p:tag name="KSO_WM_UNIT_ID" val="diagram20170847_4*l_h_x*1_2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84*81"/>
  <p:tag name="KSO_WM_UNIT_FILL_FORE_SCHEMECOLOR_INDEX" val="14"/>
  <p:tag name="KSO_WM_UNIT_FILL_TYPE" val="1"/>
  <p:tag name="KSO_WM_UNIT_TEXT_FILL_FORE_SCHEMECOLOR_INDEX" val="14"/>
  <p:tag name="KSO_WM_UNIT_TEXT_FILL_TYPE" val="1"/>
</p:tagLst>
</file>

<file path=ppt/tags/tag36.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1_1"/>
  <p:tag name="KSO_WM_UNIT_LAYERLEVEL" val="1_1_1"/>
  <p:tag name="KSO_WM_UNIT_HIGHLIGHT" val="0"/>
  <p:tag name="KSO_WM_UNIT_COMPATIBLE" val="0"/>
  <p:tag name="KSO_WM_DIAGRAM_GROUP_CODE" val="l1-1"/>
  <p:tag name="KSO_WM_UNIT_ID" val="diagram20170847_4*l_h_a*1_1_1"/>
  <p:tag name="KSO_WM_UNIT_ISCONTENTSTITLE" val="0"/>
  <p:tag name="KSO_WM_UNIT_NOCLEAR" val="0"/>
  <p:tag name="KSO_WM_UNIT_DIAGRAM_ISNUMVISUAL" val="0"/>
  <p:tag name="KSO_WM_UNIT_DIAGRAM_ISREFERUNIT" val="0"/>
  <p:tag name="KSO_WM_UNIT_VALUE" val="13"/>
  <p:tag name="KSO_WM_UNIT_PRESET_TEXT" val="单击此处添加标题"/>
  <p:tag name="KSO_WM_UNIT_TEXT_FILL_FORE_SCHEMECOLOR_INDEX" val="13"/>
  <p:tag name="KSO_WM_UNIT_TEXT_FILL_TYPE" val="1"/>
</p:tagLst>
</file>

<file path=ppt/tags/tag37.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1_1"/>
  <p:tag name="KSO_WM_UNIT_LAYERLEVEL" val="1_1_1"/>
  <p:tag name="KSO_WM_UNIT_VALUE" val="51"/>
  <p:tag name="KSO_WM_UNIT_HIGHLIGHT" val="0"/>
  <p:tag name="KSO_WM_UNIT_COMPATIBLE" val="0"/>
  <p:tag name="KSO_WM_DIAGRAM_GROUP_CODE" val="l1-1"/>
  <p:tag name="KSO_WM_UNIT_ID" val="diagram20170847_4*l_h_f*1_1_1"/>
  <p:tag name="KSO_WM_UNIT_NOCLEAR" val="0"/>
  <p:tag name="KSO_WM_UNIT_DIAGRAM_ISNUMVISUAL" val="0"/>
  <p:tag name="KSO_WM_UNIT_DIAGRAM_ISREFERUNIT" val="0"/>
  <p:tag name="KSO_WM_UNIT_PRESET_TEXT" val="单击此处添加文本具体内容，简明扼要的阐述您的观点。"/>
  <p:tag name="KSO_WM_UNIT_ISCONTENTSTITLE" val="0"/>
  <p:tag name="KSO_WM_UNIT_TEXT_FILL_FORE_SCHEMECOLOR_INDEX" val="13"/>
  <p:tag name="KSO_WM_UNIT_TEXT_FILL_TYPE" val="1"/>
</p:tagLst>
</file>

<file path=ppt/tags/tag38.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3_1"/>
  <p:tag name="KSO_WM_UNIT_LAYERLEVEL" val="1_1_1"/>
  <p:tag name="KSO_WM_UNIT_VALUE" val="13"/>
  <p:tag name="KSO_WM_UNIT_HIGHLIGHT" val="0"/>
  <p:tag name="KSO_WM_UNIT_COMPATIBLE" val="0"/>
  <p:tag name="KSO_WM_DIAGRAM_GROUP_CODE" val="l1-1"/>
  <p:tag name="KSO_WM_UNIT_ID" val="diagram20170847_4*l_h_a*1_3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Lst>
</file>

<file path=ppt/tags/tag39.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3_1"/>
  <p:tag name="KSO_WM_UNIT_LAYERLEVEL" val="1_1_1"/>
  <p:tag name="KSO_WM_UNIT_HIGHLIGHT" val="0"/>
  <p:tag name="KSO_WM_UNIT_COMPATIBLE" val="0"/>
  <p:tag name="KSO_WM_DIAGRAM_GROUP_CODE" val="l1-1"/>
  <p:tag name="KSO_WM_UNIT_ID" val="diagram20170847_4*l_h_f*1_3_1"/>
  <p:tag name="KSO_WM_UNIT_NOCLEAR" val="0"/>
  <p:tag name="KSO_WM_UNIT_DIAGRAM_ISNUMVISUAL" val="0"/>
  <p:tag name="KSO_WM_UNIT_DIAGRAM_ISREFERUNIT" val="0"/>
  <p:tag name="KSO_WM_UNIT_ISCONTENTSTITLE" val="0"/>
  <p:tag name="KSO_WM_UNIT_VALUE" val="51"/>
  <p:tag name="KSO_WM_UNIT_PRESET_TEXT" val="单击此处添加文本具体内容，简明扼要的阐述您的观点。"/>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49_1*l_h_i*1_1_1"/>
  <p:tag name="KSO_WM_TEMPLATE_CATEGORY" val="diagram"/>
  <p:tag name="KSO_WM_TEMPLATE_INDEX" val="2017084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40.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2_1"/>
  <p:tag name="KSO_WM_UNIT_LAYERLEVEL" val="1_1_1"/>
  <p:tag name="KSO_WM_UNIT_HIGHLIGHT" val="0"/>
  <p:tag name="KSO_WM_UNIT_COMPATIBLE" val="0"/>
  <p:tag name="KSO_WM_DIAGRAM_GROUP_CODE" val="l1-1"/>
  <p:tag name="KSO_WM_UNIT_ID" val="diagram20170847_4*l_h_a*1_2_1"/>
  <p:tag name="KSO_WM_UNIT_ISCONTENTSTITLE" val="0"/>
  <p:tag name="KSO_WM_UNIT_NOCLEAR" val="0"/>
  <p:tag name="KSO_WM_UNIT_DIAGRAM_ISNUMVISUAL" val="0"/>
  <p:tag name="KSO_WM_UNIT_DIAGRAM_ISREFERUNIT" val="0"/>
  <p:tag name="KSO_WM_UNIT_VALUE" val="13"/>
  <p:tag name="KSO_WM_UNIT_PRESET_TEXT" val="单击此处添加标题"/>
  <p:tag name="KSO_WM_UNIT_TEXT_FILL_FORE_SCHEMECOLOR_INDEX" val="13"/>
  <p:tag name="KSO_WM_UNIT_TEXT_FILL_TYPE" val="1"/>
</p:tagLst>
</file>

<file path=ppt/tags/tag41.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2_1"/>
  <p:tag name="KSO_WM_UNIT_LAYERLEVEL" val="1_1_1"/>
  <p:tag name="KSO_WM_UNIT_VALUE" val="51"/>
  <p:tag name="KSO_WM_UNIT_HIGHLIGHT" val="0"/>
  <p:tag name="KSO_WM_UNIT_COMPATIBLE" val="0"/>
  <p:tag name="KSO_WM_DIAGRAM_GROUP_CODE" val="l1-1"/>
  <p:tag name="KSO_WM_UNIT_ID" val="diagram20170847_4*l_h_f*1_2_1"/>
  <p:tag name="KSO_WM_UNIT_NOCLEAR" val="0"/>
  <p:tag name="KSO_WM_UNIT_DIAGRAM_ISNUMVISUAL" val="0"/>
  <p:tag name="KSO_WM_UNIT_DIAGRAM_ISREFERUNIT" val="0"/>
  <p:tag name="KSO_WM_UNIT_PRESET_TEXT" val="单击此处添加文本具体内容，简明扼要的阐述您的观点。"/>
  <p:tag name="KSO_WM_UNIT_ISCONTENTSTITLE" val="0"/>
  <p:tag name="KSO_WM_UNIT_TEXT_FILL_FORE_SCHEMECOLOR_INDEX" val="13"/>
  <p:tag name="KSO_WM_UNIT_TEXT_FILL_TYPE" val="1"/>
</p:tagLst>
</file>

<file path=ppt/tags/tag42.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4_2"/>
  <p:tag name="KSO_WM_UNIT_ID" val="diagram20170847_4*l_h_i*1_4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43.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4_1"/>
  <p:tag name="KSO_WM_UNIT_LAYERLEVEL" val="1_1_1"/>
  <p:tag name="KSO_WM_UNIT_VALUE" val="34"/>
  <p:tag name="KSO_WM_UNIT_HIGHLIGHT" val="0"/>
  <p:tag name="KSO_WM_UNIT_COMPATIBLE" val="0"/>
  <p:tag name="KSO_WM_DIAGRAM_GROUP_CODE" val="l1-1"/>
  <p:tag name="KSO_WM_UNIT_ID" val="diagram20170847_4*l_h_a*1_4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Lst>
</file>

<file path=ppt/tags/tag44.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4_1"/>
  <p:tag name="KSO_WM_UNIT_LAYERLEVEL" val="1_1_1"/>
  <p:tag name="KSO_WM_UNIT_VALUE" val="85"/>
  <p:tag name="KSO_WM_UNIT_HIGHLIGHT" val="0"/>
  <p:tag name="KSO_WM_UNIT_COMPATIBLE" val="0"/>
  <p:tag name="KSO_WM_DIAGRAM_GROUP_CODE" val="l1-1"/>
  <p:tag name="KSO_WM_UNIT_ID" val="diagram20170847_4*l_h_f*1_4_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45.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4_1"/>
  <p:tag name="KSO_WM_UNIT_ID" val="diagram20170847_4*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Lst>
</file>

<file path=ppt/tags/tag46.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4_1"/>
  <p:tag name="KSO_WM_UNIT_ID" val="diagram20170847_4*l_h_x*1_4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83*89"/>
  <p:tag name="KSO_WM_UNIT_FILL_FORE_SCHEMECOLOR_INDEX" val="14"/>
  <p:tag name="KSO_WM_UNIT_FILL_TYPE" val="1"/>
  <p:tag name="KSO_WM_UNIT_TEXT_FILL_FORE_SCHEMECOLOR_INDEX" val="14"/>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70847_4*l_h_x*1_1_1"/>
  <p:tag name="KSO_WM_TEMPLATE_CATEGORY" val="diagram"/>
  <p:tag name="KSO_WM_TEMPLATE_INDEX" val="20170847"/>
  <p:tag name="KSO_WM_UNIT_LAYERLEVEL" val="1_1_1"/>
  <p:tag name="KSO_WM_TAG_VERSION" val="1.0"/>
  <p:tag name="KSO_WM_BEAUTIFY_FLAG" val="#wm#"/>
  <p:tag name="KSO_WM_UNIT_VALUE" val="100*127"/>
  <p:tag name="KSO_WM_UNIT_TYPE" val="l_h_x"/>
  <p:tag name="KSO_WM_UNIT_INDEX" val="1_1_1"/>
</p:tagLst>
</file>

<file path=ppt/tags/tag48.xml><?xml version="1.0" encoding="utf-8"?>
<p:tagLst xmlns:p="http://schemas.openxmlformats.org/presentationml/2006/main">
  <p:tag name="KSO_WPP_MARK_KEY" val="bff31c07-db62-4afe-9499-75abf93d9252"/>
  <p:tag name="COMMONDATA" val="eyJoZGlkIjoiODI3ZmY2MGQwMTA3NmVlMzYyYWFmOWFkYjQ2MzQ1NzcifQ=="/>
</p:tagLst>
</file>

<file path=ppt/tags/tag5.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49_1*l_h_f*1_1_1"/>
  <p:tag name="KSO_WM_TEMPLATE_CATEGORY" val="diagram"/>
  <p:tag name="KSO_WM_TEMPLATE_INDEX" val="20170849"/>
  <p:tag name="KSO_WM_UNIT_LAYERLEVEL" val="1_1_1"/>
  <p:tag name="KSO_WM_TAG_VERSION" val="1.0"/>
  <p:tag name="KSO_WM_BEAUTIFY_FLAG" val="#wm#"/>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49_1*l_h_i*1_2_1"/>
  <p:tag name="KSO_WM_TEMPLATE_CATEGORY" val="diagram"/>
  <p:tag name="KSO_WM_TEMPLATE_INDEX" val="20170849"/>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49_1*l_h_i*1_2_2"/>
  <p:tag name="KSO_WM_TEMPLATE_CATEGORY" val="diagram"/>
  <p:tag name="KSO_WM_TEMPLATE_INDEX" val="2017084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8.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849_1*l_h_f*1_2_1"/>
  <p:tag name="KSO_WM_TEMPLATE_CATEGORY" val="diagram"/>
  <p:tag name="KSO_WM_TEMPLATE_INDEX" val="20170849"/>
  <p:tag name="KSO_WM_UNIT_LAYERLEVEL" val="1_1_1"/>
  <p:tag name="KSO_WM_TAG_VERSION" val="1.0"/>
  <p:tag name="KSO_WM_BEAUTIFY_FLAG" val="#wm#"/>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3"/>
  <p:tag name="KSO_WM_UNIT_ID" val="diagram20170849_1*l_h_i*1_1_3"/>
  <p:tag name="KSO_WM_TEMPLATE_CATEGORY" val="diagram"/>
  <p:tag name="KSO_WM_TEMPLATE_INDEX" val="20170849"/>
  <p:tag name="KSO_WM_UNIT_LAYERLEVEL" val="1_1_1"/>
  <p:tag name="KSO_WM_TAG_VERSION" val="1.0"/>
  <p:tag name="KSO_WM_BEAUTIFY_FLAG" val="#wm#"/>
  <p:tag name="KSO_WM_UNIT_TEXT_FILL_FORE_SCHEMECOLOR_INDEX" val="14"/>
  <p:tag name="KSO_WM_UNIT_TEXT_FILL_TYPE" val="1"/>
</p:tagLst>
</file>

<file path=ppt/theme/theme1.xml><?xml version="1.0" encoding="utf-8"?>
<a:theme xmlns:a="http://schemas.openxmlformats.org/drawingml/2006/main" name="Designed by iSlide">
  <a:themeElements>
    <a:clrScheme name="自定义 98">
      <a:dk1>
        <a:srgbClr val="3C3C36"/>
      </a:dk1>
      <a:lt1>
        <a:srgbClr val="FFFFFF"/>
      </a:lt1>
      <a:dk2>
        <a:srgbClr val="44546A"/>
      </a:dk2>
      <a:lt2>
        <a:srgbClr val="E6E4E4"/>
      </a:lt2>
      <a:accent1>
        <a:srgbClr val="0065B2"/>
      </a:accent1>
      <a:accent2>
        <a:srgbClr val="4BB679"/>
      </a:accent2>
      <a:accent3>
        <a:srgbClr val="00A6AB"/>
      </a:accent3>
      <a:accent4>
        <a:srgbClr val="B73A47"/>
      </a:accent4>
      <a:accent5>
        <a:srgbClr val="45ABC5"/>
      </a:accent5>
      <a:accent6>
        <a:srgbClr val="45A7AA"/>
      </a:accent6>
      <a:hlink>
        <a:srgbClr val="196CAE"/>
      </a:hlink>
      <a:folHlink>
        <a:srgbClr val="E6E4E4"/>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cap="rnd">
          <a:solidFill>
            <a:schemeClr val="bg1">
              <a:lumMod val="75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8">
    <a:dk1>
      <a:srgbClr val="3C3C36"/>
    </a:dk1>
    <a:lt1>
      <a:srgbClr val="FFFFFF"/>
    </a:lt1>
    <a:dk2>
      <a:srgbClr val="44546A"/>
    </a:dk2>
    <a:lt2>
      <a:srgbClr val="E6E4E4"/>
    </a:lt2>
    <a:accent1>
      <a:srgbClr val="0065B2"/>
    </a:accent1>
    <a:accent2>
      <a:srgbClr val="4BB679"/>
    </a:accent2>
    <a:accent3>
      <a:srgbClr val="00A6AB"/>
    </a:accent3>
    <a:accent4>
      <a:srgbClr val="B73A47"/>
    </a:accent4>
    <a:accent5>
      <a:srgbClr val="45ABC5"/>
    </a:accent5>
    <a:accent6>
      <a:srgbClr val="45A7AA"/>
    </a:accent6>
    <a:hlink>
      <a:srgbClr val="196CAE"/>
    </a:hlink>
    <a:folHlink>
      <a:srgbClr val="E6E4E4"/>
    </a:folHlink>
  </a:clrScheme>
</a:themeOverride>
</file>

<file path=ppt/theme/themeOverride2.xml><?xml version="1.0" encoding="utf-8"?>
<a:themeOverride xmlns:a="http://schemas.openxmlformats.org/drawingml/2006/main">
  <a:clrScheme name="自定义 98">
    <a:dk1>
      <a:srgbClr val="3C3C36"/>
    </a:dk1>
    <a:lt1>
      <a:srgbClr val="FFFFFF"/>
    </a:lt1>
    <a:dk2>
      <a:srgbClr val="44546A"/>
    </a:dk2>
    <a:lt2>
      <a:srgbClr val="E6E4E4"/>
    </a:lt2>
    <a:accent1>
      <a:srgbClr val="0065B2"/>
    </a:accent1>
    <a:accent2>
      <a:srgbClr val="4BB679"/>
    </a:accent2>
    <a:accent3>
      <a:srgbClr val="00A6AB"/>
    </a:accent3>
    <a:accent4>
      <a:srgbClr val="B73A47"/>
    </a:accent4>
    <a:accent5>
      <a:srgbClr val="45ABC5"/>
    </a:accent5>
    <a:accent6>
      <a:srgbClr val="45A7AA"/>
    </a:accent6>
    <a:hlink>
      <a:srgbClr val="196CAE"/>
    </a:hlink>
    <a:folHlink>
      <a:srgbClr val="E6E4E4"/>
    </a:folHlink>
  </a:clrScheme>
</a:themeOverride>
</file>

<file path=docProps/app.xml><?xml version="1.0" encoding="utf-8"?>
<Properties xmlns="http://schemas.openxmlformats.org/officeDocument/2006/extended-properties" xmlns:vt="http://schemas.openxmlformats.org/officeDocument/2006/docPropsVTypes">
  <Template>毕业主题5</Template>
  <TotalTime>0</TotalTime>
  <Words>3896</Words>
  <Application>WPS 演示</Application>
  <PresentationFormat>宽屏</PresentationFormat>
  <Paragraphs>223</Paragraphs>
  <Slides>11</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Wingdings</vt:lpstr>
      <vt:lpstr>Arial</vt:lpstr>
      <vt:lpstr>微软雅黑</vt:lpstr>
      <vt:lpstr>Impact</vt:lpstr>
      <vt:lpstr>Wingdings</vt:lpstr>
      <vt:lpstr>黑体</vt:lpstr>
      <vt:lpstr>Arial Unicode MS</vt:lpstr>
      <vt:lpstr>等线</vt:lpstr>
      <vt:lpstr>Calibri</vt:lpstr>
      <vt:lpstr>Designed by iSlide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罗欣药业  传递健康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A侯善波A</cp:lastModifiedBy>
  <cp:revision>839</cp:revision>
  <dcterms:created xsi:type="dcterms:W3CDTF">2020-09-02T09:35:00Z</dcterms:created>
  <dcterms:modified xsi:type="dcterms:W3CDTF">2022-07-13T04:36:49Z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F5AE1477A41A49B3A5A48191344C6728</vt:lpwstr>
  </property>
</Properties>
</file>