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sldIdLst>
    <p:sldId id="257" r:id="rId2"/>
    <p:sldId id="261" r:id="rId3"/>
    <p:sldId id="262" r:id="rId4"/>
    <p:sldId id="263" r:id="rId5"/>
    <p:sldId id="264" r:id="rId6"/>
    <p:sldId id="265" r:id="rId7"/>
    <p:sldId id="260" r:id="rId8"/>
    <p:sldId id="266" r:id="rId9"/>
    <p:sldId id="256" r:id="rId1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9546"/>
    <a:srgbClr val="D4B2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79" autoAdjust="0"/>
    <p:restoredTop sz="94660"/>
  </p:normalViewPr>
  <p:slideViewPr>
    <p:cSldViewPr snapToGrid="0">
      <p:cViewPr varScale="1">
        <p:scale>
          <a:sx n="71" d="100"/>
          <a:sy n="71" d="100"/>
        </p:scale>
        <p:origin x="-88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30" name="Date Placeholder 29"/>
          <p:cNvSpPr>
            <a:spLocks noGrp="1"/>
          </p:cNvSpPr>
          <p:nvPr>
            <p:ph type="dt" sz="half" idx="10"/>
          </p:nvPr>
        </p:nvSpPr>
        <p:spPr/>
        <p:txBody>
          <a:bodyPr/>
          <a:lstStyle/>
          <a:p>
            <a:fld id="{0EAB0777-4C60-462E-A92C-CDAFD498799C}" type="datetimeFigureOut">
              <a:rPr lang="en-US" smtClean="0"/>
              <a:t>7/12/2022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9DE6EB8-52AB-45EA-A660-3E1EBFA7298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CN" altLang="en-US" smtClean="0"/>
              <a:t>单击此处编辑母版标题样式</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t>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zh-CN" altLang="en-US" smtClean="0"/>
              <a:t>单击此处编辑母版标题样式</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t>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5675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000" y="-34767"/>
            <a:ext cx="12312000" cy="6927534"/>
          </a:xfrm>
          <a:prstGeom prst="rect">
            <a:avLst/>
          </a:prstGeom>
        </p:spPr>
      </p:pic>
    </p:spTree>
    <p:extLst>
      <p:ext uri="{BB962C8B-B14F-4D97-AF65-F5344CB8AC3E}">
        <p14:creationId xmlns:p14="http://schemas.microsoft.com/office/powerpoint/2010/main" val="2741950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封底">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000" y="-34767"/>
            <a:ext cx="12312000" cy="6927534"/>
          </a:xfrm>
          <a:prstGeom prst="rect">
            <a:avLst/>
          </a:prstGeom>
        </p:spPr>
      </p:pic>
    </p:spTree>
    <p:extLst>
      <p:ext uri="{BB962C8B-B14F-4D97-AF65-F5344CB8AC3E}">
        <p14:creationId xmlns:p14="http://schemas.microsoft.com/office/powerpoint/2010/main" val="2261448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CN" altLang="en-US" smtClean="0"/>
              <a:t>单击此处编辑母版标题样式</a:t>
            </a:r>
            <a:endParaRPr kumimoji="0" lang="en-US"/>
          </a:p>
        </p:txBody>
      </p:sp>
      <p:sp>
        <p:nvSpPr>
          <p:cNvPr id="3" name="Content Placeholder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t>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Date Placeholder 3"/>
          <p:cNvSpPr>
            <a:spLocks noGrp="1"/>
          </p:cNvSpPr>
          <p:nvPr>
            <p:ph type="dt" sz="half" idx="10"/>
          </p:nvPr>
        </p:nvSpPr>
        <p:spPr/>
        <p:txBody>
          <a:bodyPr/>
          <a:lstStyle/>
          <a:p>
            <a:fld id="{0EAB0777-4C60-462E-A92C-CDAFD498799C}" type="datetimeFigureOut">
              <a:rPr lang="en-US" smtClean="0"/>
              <a:t>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zh-CN" altLang="en-US" smtClean="0"/>
              <a:t>单击此处编辑母版标题样式</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t>7/12/2022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zh-CN" altLang="en-US" smtClean="0"/>
              <a:t>单击此处编辑母版标题样式</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Date Placeholder 6"/>
          <p:cNvSpPr>
            <a:spLocks noGrp="1"/>
          </p:cNvSpPr>
          <p:nvPr>
            <p:ph type="dt" sz="half" idx="10"/>
          </p:nvPr>
        </p:nvSpPr>
        <p:spPr/>
        <p:txBody>
          <a:bodyPr/>
          <a:lstStyle/>
          <a:p>
            <a:fld id="{0EAB0777-4C60-462E-A92C-CDAFD498799C}" type="datetimeFigureOut">
              <a:rPr lang="en-US" smtClean="0"/>
              <a:t>7/12/2022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Date Placeholder 2"/>
          <p:cNvSpPr>
            <a:spLocks noGrp="1"/>
          </p:cNvSpPr>
          <p:nvPr>
            <p:ph type="dt" sz="half" idx="10"/>
          </p:nvPr>
        </p:nvSpPr>
        <p:spPr/>
        <p:txBody>
          <a:bodyPr/>
          <a:lstStyle/>
          <a:p>
            <a:fld id="{0EAB0777-4C60-462E-A92C-CDAFD498799C}" type="datetimeFigureOut">
              <a:rPr lang="en-US" smtClean="0"/>
              <a:t>7/12/2022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0777-4C60-462E-A92C-CDAFD498799C}" type="datetimeFigureOut">
              <a:rPr lang="en-US" smtClean="0"/>
              <a:t>7/12/2022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CN" altLang="en-US" smtClean="0"/>
              <a:t>单击此处编辑母版文本样式</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t>7/12/2022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zh-CN" altLang="en-US" smtClean="0"/>
              <a:t>单击此处编辑母版标题样式</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5" name="Date Placeholder 4"/>
          <p:cNvSpPr>
            <a:spLocks noGrp="1"/>
          </p:cNvSpPr>
          <p:nvPr>
            <p:ph type="dt" sz="half" idx="10"/>
          </p:nvPr>
        </p:nvSpPr>
        <p:spPr/>
        <p:txBody>
          <a:bodyPr/>
          <a:lstStyle/>
          <a:p>
            <a:fld id="{0EAB0777-4C60-462E-A92C-CDAFD498799C}" type="datetimeFigureOut">
              <a:rPr lang="en-US" smtClean="0"/>
              <a:t>7/12/2022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69600" y="6356351"/>
            <a:ext cx="812800" cy="365125"/>
          </a:xfrm>
        </p:spPr>
        <p:txBody>
          <a:bodyPr/>
          <a:lstStyle/>
          <a:p>
            <a:fld id="{59DE6EB8-52AB-45EA-A660-3E1EBFA72987}" type="slidenum">
              <a:rPr lang="en-US" smtClean="0"/>
              <a:t>‹#›</a:t>
            </a:fld>
            <a:endParaRPr 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CN" altLang="en-US" smtClean="0"/>
              <a:t>单击图标添加图片</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zh-CN" altLang="en-US" smtClean="0"/>
              <a:t>单击此处编辑母版标题样式</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AB0777-4C60-462E-A92C-CDAFD498799C}" type="datetimeFigureOut">
              <a:rPr lang="en-US" smtClean="0"/>
              <a:t>7/12/2022</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DE6EB8-52AB-45EA-A660-3E1EBFA72987}" type="slidenum">
              <a:rPr lang="en-US" smtClean="0"/>
              <a:t>‹#›</a:t>
            </a:fld>
            <a:endParaRPr lang="en-U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xmlns="" id="{69A76206-689A-3D4C-9A73-2B2F25FCB410}"/>
              </a:ext>
            </a:extLst>
          </p:cNvPr>
          <p:cNvSpPr txBox="1"/>
          <p:nvPr/>
        </p:nvSpPr>
        <p:spPr>
          <a:xfrm>
            <a:off x="2203661" y="4799693"/>
            <a:ext cx="6846209" cy="1569660"/>
          </a:xfrm>
          <a:prstGeom prst="rect">
            <a:avLst/>
          </a:prstGeom>
          <a:noFill/>
        </p:spPr>
        <p:txBody>
          <a:bodyPr wrap="square" rtlCol="0">
            <a:spAutoFit/>
          </a:bodyPr>
          <a:lstStyle/>
          <a:p>
            <a:pPr algn="ctr"/>
            <a:r>
              <a:rPr lang="zh-CN" altLang="en-US" sz="3200" b="1" dirty="0" smtClean="0">
                <a:solidFill>
                  <a:schemeClr val="bg1"/>
                </a:solidFill>
                <a:latin typeface="微软雅黑" pitchFamily="34" charset="-122"/>
                <a:ea typeface="微软雅黑" pitchFamily="34" charset="-122"/>
              </a:rPr>
              <a:t>盐酸美金刚缓释胶囊</a:t>
            </a:r>
            <a:endParaRPr lang="en-US" altLang="zh-CN" sz="3200" b="1" dirty="0" smtClean="0">
              <a:solidFill>
                <a:schemeClr val="bg1"/>
              </a:solidFill>
              <a:latin typeface="微软雅黑" pitchFamily="34" charset="-122"/>
              <a:ea typeface="微软雅黑" pitchFamily="34" charset="-122"/>
            </a:endParaRPr>
          </a:p>
          <a:p>
            <a:pPr algn="ctr"/>
            <a:r>
              <a:rPr lang="zh-CN" altLang="en-US" sz="3200" b="1" dirty="0" smtClean="0">
                <a:solidFill>
                  <a:schemeClr val="bg1"/>
                </a:solidFill>
                <a:latin typeface="微软雅黑" pitchFamily="34" charset="-122"/>
                <a:ea typeface="微软雅黑" pitchFamily="34" charset="-122"/>
              </a:rPr>
              <a:t>（</a:t>
            </a:r>
            <a:r>
              <a:rPr lang="zh-CN" altLang="zh-CN" sz="3200" b="1" dirty="0" smtClean="0">
                <a:solidFill>
                  <a:schemeClr val="bg1"/>
                </a:solidFill>
                <a:latin typeface="微软雅黑" pitchFamily="34" charset="-122"/>
                <a:ea typeface="微软雅黑" pitchFamily="34" charset="-122"/>
              </a:rPr>
              <a:t>奈</a:t>
            </a:r>
            <a:r>
              <a:rPr lang="zh-CN" altLang="en-US" sz="3200" b="1" dirty="0" smtClean="0">
                <a:solidFill>
                  <a:schemeClr val="bg1"/>
                </a:solidFill>
                <a:latin typeface="微软雅黑" pitchFamily="34" charset="-122"/>
                <a:ea typeface="微软雅黑" pitchFamily="34" charset="-122"/>
              </a:rPr>
              <a:t>欣</a:t>
            </a:r>
            <a:r>
              <a:rPr lang="en-US" altLang="zh-CN" sz="3200" b="1" dirty="0" smtClean="0">
                <a:solidFill>
                  <a:schemeClr val="bg1"/>
                </a:solidFill>
                <a:latin typeface="微软雅黑" pitchFamily="34" charset="-122"/>
                <a:ea typeface="微软雅黑" pitchFamily="34" charset="-122"/>
              </a:rPr>
              <a:t>®</a:t>
            </a:r>
            <a:r>
              <a:rPr lang="zh-CN" altLang="en-US" sz="3200" b="1" dirty="0" smtClean="0">
                <a:solidFill>
                  <a:schemeClr val="bg1"/>
                </a:solidFill>
                <a:latin typeface="微软雅黑" pitchFamily="34" charset="-122"/>
                <a:ea typeface="微软雅黑" pitchFamily="34" charset="-122"/>
              </a:rPr>
              <a:t>）</a:t>
            </a:r>
            <a:endParaRPr lang="en-US" altLang="zh-CN" sz="3200" b="1" dirty="0" smtClean="0">
              <a:solidFill>
                <a:schemeClr val="bg1"/>
              </a:solidFill>
              <a:latin typeface="微软雅黑" pitchFamily="34" charset="-122"/>
              <a:ea typeface="微软雅黑" pitchFamily="34" charset="-122"/>
            </a:endParaRPr>
          </a:p>
          <a:p>
            <a:pPr algn="ctr"/>
            <a:r>
              <a:rPr lang="zh-CN" altLang="en-US" sz="3200" b="1" dirty="0" smtClean="0">
                <a:solidFill>
                  <a:schemeClr val="bg1"/>
                </a:solidFill>
                <a:latin typeface="微软雅黑" pitchFamily="34" charset="-122"/>
                <a:ea typeface="微软雅黑" pitchFamily="34" charset="-122"/>
              </a:rPr>
              <a:t>企业名称：青岛百洋制药有限公司 </a:t>
            </a:r>
            <a:endParaRPr lang="zh-CN" altLang="en-US" sz="3200" b="1" dirty="0">
              <a:solidFill>
                <a:schemeClr val="bg1"/>
              </a:solidFill>
              <a:latin typeface="微软雅黑" pitchFamily="34" charset="-122"/>
              <a:ea typeface="微软雅黑" pitchFamily="34" charset="-122"/>
            </a:endParaRPr>
          </a:p>
        </p:txBody>
      </p:sp>
      <p:sp>
        <p:nvSpPr>
          <p:cNvPr id="9" name="文本框 8">
            <a:extLst>
              <a:ext uri="{FF2B5EF4-FFF2-40B4-BE49-F238E27FC236}">
                <a16:creationId xmlns:a16="http://schemas.microsoft.com/office/drawing/2014/main" xmlns="" id="{E8BCCDBF-9EDA-8947-8DD2-BFA13DF9779E}"/>
              </a:ext>
            </a:extLst>
          </p:cNvPr>
          <p:cNvSpPr txBox="1"/>
          <p:nvPr/>
        </p:nvSpPr>
        <p:spPr>
          <a:xfrm>
            <a:off x="10274642" y="6138520"/>
            <a:ext cx="1814695" cy="461665"/>
          </a:xfrm>
          <a:prstGeom prst="rect">
            <a:avLst/>
          </a:prstGeom>
          <a:noFill/>
        </p:spPr>
        <p:txBody>
          <a:bodyPr wrap="square" rtlCol="0">
            <a:spAutoFit/>
          </a:bodyPr>
          <a:lstStyle/>
          <a:p>
            <a:r>
              <a:rPr lang="en-US" altLang="zh-CN" sz="2400" dirty="0" smtClean="0">
                <a:solidFill>
                  <a:schemeClr val="bg1"/>
                </a:solidFill>
                <a:latin typeface="黑体" panose="02010609060101010101" pitchFamily="49" charset="-122"/>
                <a:ea typeface="黑体" panose="02010609060101010101" pitchFamily="49" charset="-122"/>
              </a:rPr>
              <a:t>2022.07</a:t>
            </a:r>
            <a:endParaRPr lang="zh-CN" altLang="en-US" sz="2400" dirty="0">
              <a:solidFill>
                <a:schemeClr val="bg1"/>
              </a:solidFill>
              <a:latin typeface="黑体" panose="02010609060101010101" pitchFamily="49" charset="-122"/>
              <a:ea typeface="黑体" panose="02010609060101010101" pitchFamily="49" charset="-122"/>
            </a:endParaRPr>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9001" y="94131"/>
            <a:ext cx="3407493" cy="454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6494" y="94131"/>
            <a:ext cx="3407493" cy="454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3810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81084" y="1586753"/>
            <a:ext cx="3139987" cy="840205"/>
          </a:xfrm>
          <a:prstGeom prst="rect">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dirty="0" smtClean="0">
                <a:solidFill>
                  <a:schemeClr val="tx1"/>
                </a:solidFill>
                <a:latin typeface="微软雅黑" pitchFamily="34" charset="-122"/>
                <a:ea typeface="微软雅黑" pitchFamily="34" charset="-122"/>
              </a:rPr>
              <a:t>01 </a:t>
            </a:r>
            <a:r>
              <a:rPr lang="zh-CN" altLang="en-US" sz="2800" dirty="0" smtClean="0">
                <a:solidFill>
                  <a:schemeClr val="tx1"/>
                </a:solidFill>
                <a:latin typeface="微软雅黑" pitchFamily="34" charset="-122"/>
                <a:ea typeface="微软雅黑" pitchFamily="34" charset="-122"/>
              </a:rPr>
              <a:t>药品基本信息</a:t>
            </a:r>
            <a:endParaRPr lang="zh-CN" altLang="en-US" sz="2800" dirty="0">
              <a:solidFill>
                <a:schemeClr val="tx1"/>
              </a:solidFill>
              <a:latin typeface="微软雅黑" pitchFamily="34" charset="-122"/>
              <a:ea typeface="微软雅黑" pitchFamily="34" charset="-122"/>
            </a:endParaRPr>
          </a:p>
        </p:txBody>
      </p:sp>
      <p:sp>
        <p:nvSpPr>
          <p:cNvPr id="9" name="矩形 8"/>
          <p:cNvSpPr/>
          <p:nvPr/>
        </p:nvSpPr>
        <p:spPr>
          <a:xfrm>
            <a:off x="4081084" y="4863354"/>
            <a:ext cx="3139987" cy="840205"/>
          </a:xfrm>
          <a:prstGeom prst="rect">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dirty="0" smtClean="0">
                <a:solidFill>
                  <a:schemeClr val="tx1"/>
                </a:solidFill>
                <a:latin typeface="微软雅黑" pitchFamily="34" charset="-122"/>
                <a:ea typeface="微软雅黑" pitchFamily="34" charset="-122"/>
              </a:rPr>
              <a:t>05 </a:t>
            </a:r>
            <a:r>
              <a:rPr lang="zh-CN" altLang="en-US" sz="2800" dirty="0" smtClean="0">
                <a:solidFill>
                  <a:schemeClr val="tx1"/>
                </a:solidFill>
                <a:latin typeface="微软雅黑" pitchFamily="34" charset="-122"/>
                <a:ea typeface="微软雅黑" pitchFamily="34" charset="-122"/>
              </a:rPr>
              <a:t>公平性</a:t>
            </a:r>
            <a:endParaRPr lang="zh-CN" altLang="en-US" sz="2800" dirty="0">
              <a:solidFill>
                <a:schemeClr val="tx1"/>
              </a:solidFill>
              <a:latin typeface="微软雅黑" pitchFamily="34" charset="-122"/>
              <a:ea typeface="微软雅黑" pitchFamily="34" charset="-122"/>
            </a:endParaRPr>
          </a:p>
        </p:txBody>
      </p:sp>
      <p:sp>
        <p:nvSpPr>
          <p:cNvPr id="11" name="矩形 10"/>
          <p:cNvSpPr/>
          <p:nvPr/>
        </p:nvSpPr>
        <p:spPr>
          <a:xfrm>
            <a:off x="8518614" y="1586752"/>
            <a:ext cx="3139987" cy="840205"/>
          </a:xfrm>
          <a:prstGeom prst="rect">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dirty="0" smtClean="0">
                <a:solidFill>
                  <a:schemeClr val="tx1"/>
                </a:solidFill>
                <a:latin typeface="微软雅黑" pitchFamily="34" charset="-122"/>
                <a:ea typeface="微软雅黑" pitchFamily="34" charset="-122"/>
              </a:rPr>
              <a:t>02 </a:t>
            </a:r>
            <a:r>
              <a:rPr lang="zh-CN" altLang="en-US" sz="2800" dirty="0" smtClean="0">
                <a:solidFill>
                  <a:schemeClr val="tx1"/>
                </a:solidFill>
                <a:latin typeface="微软雅黑" pitchFamily="34" charset="-122"/>
                <a:ea typeface="微软雅黑" pitchFamily="34" charset="-122"/>
              </a:rPr>
              <a:t>安全性</a:t>
            </a:r>
            <a:endParaRPr lang="zh-CN" altLang="en-US" sz="2800" dirty="0">
              <a:solidFill>
                <a:schemeClr val="tx1"/>
              </a:solidFill>
              <a:latin typeface="微软雅黑" pitchFamily="34" charset="-122"/>
              <a:ea typeface="微软雅黑" pitchFamily="34" charset="-122"/>
            </a:endParaRPr>
          </a:p>
        </p:txBody>
      </p:sp>
      <p:sp>
        <p:nvSpPr>
          <p:cNvPr id="12" name="矩形 11"/>
          <p:cNvSpPr/>
          <p:nvPr/>
        </p:nvSpPr>
        <p:spPr>
          <a:xfrm>
            <a:off x="4081084" y="3236257"/>
            <a:ext cx="3139987" cy="840205"/>
          </a:xfrm>
          <a:prstGeom prst="rect">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dirty="0" smtClean="0">
                <a:solidFill>
                  <a:schemeClr val="tx1"/>
                </a:solidFill>
                <a:latin typeface="微软雅黑" pitchFamily="34" charset="-122"/>
                <a:ea typeface="微软雅黑" pitchFamily="34" charset="-122"/>
              </a:rPr>
              <a:t>03 </a:t>
            </a:r>
            <a:r>
              <a:rPr lang="zh-CN" altLang="en-US" sz="2800" dirty="0" smtClean="0">
                <a:solidFill>
                  <a:schemeClr val="tx1"/>
                </a:solidFill>
                <a:latin typeface="微软雅黑" pitchFamily="34" charset="-122"/>
                <a:ea typeface="微软雅黑" pitchFamily="34" charset="-122"/>
              </a:rPr>
              <a:t>有效性</a:t>
            </a:r>
            <a:endParaRPr lang="zh-CN" altLang="en-US" sz="2800" dirty="0">
              <a:solidFill>
                <a:schemeClr val="tx1"/>
              </a:solidFill>
              <a:latin typeface="微软雅黑" pitchFamily="34" charset="-122"/>
              <a:ea typeface="微软雅黑" pitchFamily="34" charset="-122"/>
            </a:endParaRPr>
          </a:p>
        </p:txBody>
      </p:sp>
      <p:sp>
        <p:nvSpPr>
          <p:cNvPr id="13" name="矩形 12"/>
          <p:cNvSpPr/>
          <p:nvPr/>
        </p:nvSpPr>
        <p:spPr>
          <a:xfrm>
            <a:off x="8518613" y="3236257"/>
            <a:ext cx="3139987" cy="840205"/>
          </a:xfrm>
          <a:prstGeom prst="rect">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dirty="0" smtClean="0">
                <a:solidFill>
                  <a:schemeClr val="tx1"/>
                </a:solidFill>
                <a:latin typeface="微软雅黑" pitchFamily="34" charset="-122"/>
                <a:ea typeface="微软雅黑" pitchFamily="34" charset="-122"/>
              </a:rPr>
              <a:t>04 </a:t>
            </a:r>
            <a:r>
              <a:rPr lang="zh-CN" altLang="en-US" sz="2800" dirty="0" smtClean="0">
                <a:solidFill>
                  <a:schemeClr val="tx1"/>
                </a:solidFill>
                <a:latin typeface="微软雅黑" pitchFamily="34" charset="-122"/>
                <a:ea typeface="微软雅黑" pitchFamily="34" charset="-122"/>
              </a:rPr>
              <a:t>创新性</a:t>
            </a:r>
            <a:endParaRPr lang="zh-CN" altLang="en-US" sz="2800" dirty="0">
              <a:solidFill>
                <a:schemeClr val="tx1"/>
              </a:solidFill>
              <a:latin typeface="微软雅黑" pitchFamily="34" charset="-122"/>
              <a:ea typeface="微软雅黑" pitchFamily="34" charset="-122"/>
            </a:endParaRPr>
          </a:p>
        </p:txBody>
      </p:sp>
      <p:sp>
        <p:nvSpPr>
          <p:cNvPr id="15" name="矩形 14"/>
          <p:cNvSpPr/>
          <p:nvPr/>
        </p:nvSpPr>
        <p:spPr>
          <a:xfrm>
            <a:off x="55209" y="371860"/>
            <a:ext cx="4025874" cy="1190707"/>
          </a:xfrm>
          <a:prstGeom prst="rect">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4400" b="1" dirty="0" smtClean="0">
                <a:solidFill>
                  <a:schemeClr val="tx1"/>
                </a:solidFill>
                <a:latin typeface="微软雅黑" pitchFamily="34" charset="-122"/>
                <a:ea typeface="微软雅黑" pitchFamily="34" charset="-122"/>
              </a:rPr>
              <a:t>目录</a:t>
            </a:r>
            <a:endParaRPr lang="en-US" altLang="zh-CN" sz="4400" b="1" dirty="0" smtClean="0">
              <a:solidFill>
                <a:schemeClr val="tx1"/>
              </a:solidFill>
              <a:latin typeface="微软雅黑" pitchFamily="34" charset="-122"/>
              <a:ea typeface="微软雅黑" pitchFamily="34" charset="-122"/>
            </a:endParaRPr>
          </a:p>
          <a:p>
            <a:pPr algn="ctr"/>
            <a:r>
              <a:rPr lang="en-US" altLang="zh-CN" sz="3200" b="1" dirty="0" smtClean="0">
                <a:solidFill>
                  <a:schemeClr val="bg1"/>
                </a:solidFill>
                <a:latin typeface="+mj-lt"/>
              </a:rPr>
              <a:t>CONTENTS</a:t>
            </a:r>
            <a:endParaRPr lang="zh-CN" altLang="en-US" sz="3200" b="1" dirty="0">
              <a:solidFill>
                <a:schemeClr val="bg1"/>
              </a:solidFill>
              <a:latin typeface="+mj-lt"/>
            </a:endParaRPr>
          </a:p>
        </p:txBody>
      </p:sp>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399" y="1707778"/>
            <a:ext cx="3407493" cy="454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7964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342901" y="295834"/>
            <a:ext cx="4457700" cy="1290919"/>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chemeClr val="tx1"/>
                </a:solidFill>
                <a:latin typeface="微软雅黑" pitchFamily="34" charset="-122"/>
                <a:ea typeface="微软雅黑" pitchFamily="34" charset="-122"/>
              </a:rPr>
              <a:t>01 </a:t>
            </a:r>
            <a:r>
              <a:rPr lang="zh-CN" altLang="en-US" sz="3600" b="1" dirty="0" smtClean="0">
                <a:solidFill>
                  <a:schemeClr val="tx1"/>
                </a:solidFill>
                <a:latin typeface="微软雅黑" pitchFamily="34" charset="-122"/>
                <a:ea typeface="微软雅黑" pitchFamily="34" charset="-122"/>
              </a:rPr>
              <a:t>药品基本信息</a:t>
            </a:r>
            <a:endParaRPr lang="en-US" altLang="zh-CN" sz="3600" b="1" dirty="0" smtClean="0">
              <a:solidFill>
                <a:schemeClr val="tx1"/>
              </a:solidFill>
              <a:latin typeface="微软雅黑" pitchFamily="34" charset="-122"/>
              <a:ea typeface="微软雅黑" pitchFamily="34" charset="-122"/>
            </a:endParaRPr>
          </a:p>
          <a:p>
            <a:pPr algn="ctr"/>
            <a:r>
              <a:rPr lang="en-US" altLang="zh-CN" sz="2400" b="1" dirty="0" smtClean="0">
                <a:solidFill>
                  <a:schemeClr val="bg1"/>
                </a:solidFill>
                <a:latin typeface="微软雅黑" pitchFamily="34" charset="-122"/>
                <a:ea typeface="微软雅黑" pitchFamily="34" charset="-122"/>
              </a:rPr>
              <a:t>Basic Information</a:t>
            </a:r>
            <a:endParaRPr lang="zh-CN" altLang="en-US" sz="2400" b="1" dirty="0">
              <a:solidFill>
                <a:schemeClr val="bg1"/>
              </a:solidFill>
              <a:latin typeface="微软雅黑" pitchFamily="34" charset="-122"/>
              <a:ea typeface="微软雅黑" pitchFamily="34" charset="-122"/>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742" y="2596683"/>
            <a:ext cx="3086100"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432611" y="1855693"/>
            <a:ext cx="6172200" cy="3785652"/>
          </a:xfrm>
          <a:prstGeom prst="rect">
            <a:avLst/>
          </a:prstGeom>
          <a:noFill/>
        </p:spPr>
        <p:txBody>
          <a:bodyPr wrap="square" rtlCol="0">
            <a:spAutoFit/>
          </a:bodyPr>
          <a:lstStyle/>
          <a:p>
            <a:r>
              <a:rPr lang="zh-CN" altLang="en-US" sz="2000" b="1" dirty="0"/>
              <a:t>通用名</a:t>
            </a:r>
            <a:r>
              <a:rPr lang="zh-CN" altLang="en-US" sz="2000" b="1" dirty="0" smtClean="0"/>
              <a:t>：</a:t>
            </a:r>
            <a:r>
              <a:rPr lang="zh-CN" altLang="en-US" sz="2000" b="1" dirty="0">
                <a:solidFill>
                  <a:schemeClr val="accent1">
                    <a:lumMod val="75000"/>
                  </a:schemeClr>
                </a:solidFill>
              </a:rPr>
              <a:t>盐酸美金刚缓释</a:t>
            </a:r>
            <a:r>
              <a:rPr lang="zh-CN" altLang="en-US" sz="2000" b="1" dirty="0" smtClean="0">
                <a:solidFill>
                  <a:schemeClr val="accent1">
                    <a:lumMod val="75000"/>
                  </a:schemeClr>
                </a:solidFill>
              </a:rPr>
              <a:t>胶囊</a:t>
            </a:r>
            <a:endParaRPr lang="en-US" altLang="zh-CN" sz="2000" b="1" dirty="0" smtClean="0">
              <a:solidFill>
                <a:schemeClr val="accent1">
                  <a:lumMod val="75000"/>
                </a:schemeClr>
              </a:solidFill>
            </a:endParaRPr>
          </a:p>
          <a:p>
            <a:endParaRPr lang="en-US" altLang="zh-CN" sz="2000" b="1" dirty="0" smtClean="0"/>
          </a:p>
          <a:p>
            <a:r>
              <a:rPr lang="zh-CN" altLang="en-US" sz="2000" b="1" dirty="0" smtClean="0"/>
              <a:t>注册规格：</a:t>
            </a:r>
            <a:r>
              <a:rPr lang="en-US" altLang="zh-CN" sz="2000" b="1" dirty="0" smtClean="0">
                <a:solidFill>
                  <a:schemeClr val="accent1">
                    <a:lumMod val="75000"/>
                  </a:schemeClr>
                </a:solidFill>
                <a:latin typeface="+mj-lt"/>
              </a:rPr>
              <a:t>7mg</a:t>
            </a:r>
            <a:r>
              <a:rPr lang="en-US" altLang="zh-CN" sz="2000" b="1" dirty="0">
                <a:solidFill>
                  <a:schemeClr val="accent1">
                    <a:lumMod val="75000"/>
                  </a:schemeClr>
                </a:solidFill>
                <a:latin typeface="+mj-lt"/>
              </a:rPr>
              <a:t>, </a:t>
            </a:r>
            <a:r>
              <a:rPr lang="en-US" altLang="zh-CN" sz="2000" b="1" dirty="0" smtClean="0">
                <a:solidFill>
                  <a:schemeClr val="accent1">
                    <a:lumMod val="75000"/>
                  </a:schemeClr>
                </a:solidFill>
                <a:latin typeface="+mj-lt"/>
              </a:rPr>
              <a:t>14mg</a:t>
            </a:r>
            <a:r>
              <a:rPr lang="en-US" altLang="zh-CN" sz="2000" b="1" dirty="0">
                <a:solidFill>
                  <a:schemeClr val="accent1">
                    <a:lumMod val="75000"/>
                  </a:schemeClr>
                </a:solidFill>
                <a:latin typeface="+mj-lt"/>
              </a:rPr>
              <a:t>, </a:t>
            </a:r>
            <a:r>
              <a:rPr lang="en-US" altLang="zh-CN" sz="2000" b="1" dirty="0" smtClean="0">
                <a:solidFill>
                  <a:schemeClr val="accent1">
                    <a:lumMod val="75000"/>
                  </a:schemeClr>
                </a:solidFill>
                <a:latin typeface="+mj-lt"/>
              </a:rPr>
              <a:t>21mg</a:t>
            </a:r>
            <a:r>
              <a:rPr lang="en-US" altLang="zh-CN" sz="2000" b="1" dirty="0">
                <a:solidFill>
                  <a:schemeClr val="accent1">
                    <a:lumMod val="75000"/>
                  </a:schemeClr>
                </a:solidFill>
                <a:latin typeface="+mj-lt"/>
              </a:rPr>
              <a:t>, </a:t>
            </a:r>
            <a:r>
              <a:rPr lang="en-US" altLang="zh-CN" sz="2000" b="1" dirty="0" smtClean="0">
                <a:solidFill>
                  <a:schemeClr val="accent1">
                    <a:lumMod val="75000"/>
                  </a:schemeClr>
                </a:solidFill>
                <a:latin typeface="+mj-lt"/>
              </a:rPr>
              <a:t>28mg</a:t>
            </a:r>
            <a:r>
              <a:rPr lang="en-US" altLang="zh-CN" sz="2000" b="1" dirty="0">
                <a:solidFill>
                  <a:schemeClr val="accent1">
                    <a:lumMod val="75000"/>
                  </a:schemeClr>
                </a:solidFill>
                <a:latin typeface="+mj-lt"/>
              </a:rPr>
              <a:t>,</a:t>
            </a:r>
          </a:p>
          <a:p>
            <a:endParaRPr lang="en-US" altLang="zh-CN" sz="2000" b="1" dirty="0" smtClean="0">
              <a:latin typeface="+mj-lt"/>
            </a:endParaRPr>
          </a:p>
          <a:p>
            <a:r>
              <a:rPr lang="zh-CN" altLang="en-US" sz="2000" b="1" dirty="0" smtClean="0">
                <a:latin typeface="+mj-lt"/>
              </a:rPr>
              <a:t>中国大陆首次上市时间：</a:t>
            </a:r>
            <a:r>
              <a:rPr lang="en-US" altLang="zh-CN" sz="2000" b="1" dirty="0" smtClean="0">
                <a:solidFill>
                  <a:schemeClr val="accent1">
                    <a:lumMod val="75000"/>
                  </a:schemeClr>
                </a:solidFill>
                <a:latin typeface="+mj-lt"/>
              </a:rPr>
              <a:t>2022</a:t>
            </a:r>
            <a:r>
              <a:rPr lang="zh-CN" altLang="en-US" sz="2000" b="1" dirty="0" smtClean="0">
                <a:solidFill>
                  <a:schemeClr val="accent1">
                    <a:lumMod val="75000"/>
                  </a:schemeClr>
                </a:solidFill>
                <a:latin typeface="+mj-lt"/>
              </a:rPr>
              <a:t>年</a:t>
            </a:r>
            <a:endParaRPr lang="en-US" altLang="zh-CN" sz="2000" b="1" dirty="0" smtClean="0">
              <a:solidFill>
                <a:schemeClr val="accent1">
                  <a:lumMod val="75000"/>
                </a:schemeClr>
              </a:solidFill>
              <a:latin typeface="+mj-lt"/>
            </a:endParaRPr>
          </a:p>
          <a:p>
            <a:endParaRPr lang="en-US" altLang="zh-CN" sz="2000" b="1" dirty="0" smtClean="0">
              <a:latin typeface="+mj-lt"/>
            </a:endParaRPr>
          </a:p>
          <a:p>
            <a:r>
              <a:rPr lang="zh-CN" altLang="en-US" sz="2000" b="1" dirty="0">
                <a:latin typeface="+mj-lt"/>
              </a:rPr>
              <a:t>目前大陆</a:t>
            </a:r>
            <a:r>
              <a:rPr lang="zh-CN" altLang="en-US" sz="2000" b="1" dirty="0" smtClean="0">
                <a:latin typeface="+mj-lt"/>
              </a:rPr>
              <a:t>地区同通用名药品的上市情况：</a:t>
            </a:r>
            <a:r>
              <a:rPr lang="zh-CN" altLang="en-US" sz="2000" b="1" dirty="0" smtClean="0">
                <a:solidFill>
                  <a:schemeClr val="accent1">
                    <a:lumMod val="75000"/>
                  </a:schemeClr>
                </a:solidFill>
                <a:latin typeface="+mj-lt"/>
              </a:rPr>
              <a:t>共</a:t>
            </a:r>
            <a:r>
              <a:rPr lang="en-US" altLang="zh-CN" sz="2000" b="1" dirty="0">
                <a:solidFill>
                  <a:schemeClr val="accent1">
                    <a:lumMod val="75000"/>
                  </a:schemeClr>
                </a:solidFill>
                <a:latin typeface="+mj-lt"/>
              </a:rPr>
              <a:t>8</a:t>
            </a:r>
            <a:r>
              <a:rPr lang="zh-CN" altLang="en-US" sz="2000" b="1" dirty="0" smtClean="0">
                <a:solidFill>
                  <a:schemeClr val="accent1">
                    <a:lumMod val="75000"/>
                  </a:schemeClr>
                </a:solidFill>
                <a:latin typeface="+mj-lt"/>
              </a:rPr>
              <a:t>家</a:t>
            </a:r>
            <a:endParaRPr lang="en-US" altLang="zh-CN" sz="2000" b="1" dirty="0" smtClean="0">
              <a:solidFill>
                <a:schemeClr val="accent1">
                  <a:lumMod val="75000"/>
                </a:schemeClr>
              </a:solidFill>
              <a:latin typeface="+mj-lt"/>
            </a:endParaRPr>
          </a:p>
          <a:p>
            <a:endParaRPr lang="en-US" altLang="zh-CN" sz="2000" b="1" dirty="0" smtClean="0">
              <a:latin typeface="+mj-lt"/>
            </a:endParaRPr>
          </a:p>
          <a:p>
            <a:r>
              <a:rPr lang="zh-CN" altLang="en-US" sz="2000" b="1" dirty="0" smtClean="0">
                <a:latin typeface="+mj-lt"/>
              </a:rPr>
              <a:t>全球首个上市国家</a:t>
            </a:r>
            <a:r>
              <a:rPr lang="en-US" altLang="zh-CN" sz="2000" b="1" dirty="0" smtClean="0">
                <a:latin typeface="+mj-lt"/>
              </a:rPr>
              <a:t>/</a:t>
            </a:r>
            <a:r>
              <a:rPr lang="zh-CN" altLang="en-US" sz="2000" b="1" dirty="0" smtClean="0">
                <a:latin typeface="+mj-lt"/>
              </a:rPr>
              <a:t>地区及上市时间：</a:t>
            </a:r>
            <a:r>
              <a:rPr lang="en-US" altLang="zh-CN" sz="2000" b="1" dirty="0" smtClean="0">
                <a:solidFill>
                  <a:schemeClr val="accent1">
                    <a:lumMod val="75000"/>
                  </a:schemeClr>
                </a:solidFill>
                <a:latin typeface="+mj-lt"/>
              </a:rPr>
              <a:t>2022</a:t>
            </a:r>
            <a:r>
              <a:rPr lang="zh-CN" altLang="en-US" sz="2000" b="1" dirty="0" smtClean="0">
                <a:solidFill>
                  <a:schemeClr val="accent1">
                    <a:lumMod val="75000"/>
                  </a:schemeClr>
                </a:solidFill>
                <a:latin typeface="+mj-lt"/>
              </a:rPr>
              <a:t>年， 中国</a:t>
            </a:r>
            <a:endParaRPr lang="en-US" altLang="zh-CN" sz="2000" b="1" dirty="0" smtClean="0">
              <a:solidFill>
                <a:schemeClr val="accent1">
                  <a:lumMod val="75000"/>
                </a:schemeClr>
              </a:solidFill>
              <a:latin typeface="+mj-lt"/>
            </a:endParaRPr>
          </a:p>
          <a:p>
            <a:endParaRPr lang="en-US" altLang="zh-CN" sz="2000" b="1" dirty="0" smtClean="0">
              <a:latin typeface="+mj-lt"/>
            </a:endParaRPr>
          </a:p>
          <a:p>
            <a:r>
              <a:rPr lang="zh-CN" altLang="en-US" sz="2000" b="1" dirty="0" smtClean="0">
                <a:latin typeface="+mj-lt"/>
              </a:rPr>
              <a:t>是否为</a:t>
            </a:r>
            <a:r>
              <a:rPr lang="en-US" altLang="zh-CN" sz="2000" b="1" dirty="0" smtClean="0">
                <a:latin typeface="+mj-lt"/>
              </a:rPr>
              <a:t>OTC</a:t>
            </a:r>
            <a:r>
              <a:rPr lang="zh-CN" altLang="en-US" sz="2000" b="1" dirty="0" smtClean="0">
                <a:latin typeface="+mj-lt"/>
              </a:rPr>
              <a:t>药品：</a:t>
            </a:r>
            <a:r>
              <a:rPr lang="zh-CN" altLang="en-US" sz="2000" b="1" dirty="0" smtClean="0">
                <a:solidFill>
                  <a:schemeClr val="accent1">
                    <a:lumMod val="75000"/>
                  </a:schemeClr>
                </a:solidFill>
                <a:latin typeface="+mj-lt"/>
              </a:rPr>
              <a:t>否</a:t>
            </a:r>
            <a:endParaRPr lang="en-US" altLang="zh-CN" sz="2000" b="1" dirty="0" smtClean="0">
              <a:solidFill>
                <a:schemeClr val="accent1">
                  <a:lumMod val="75000"/>
                </a:schemeClr>
              </a:solidFill>
              <a:latin typeface="+mj-lt"/>
            </a:endParaRPr>
          </a:p>
          <a:p>
            <a:endParaRPr lang="en-US" altLang="zh-CN" sz="2000" b="1" dirty="0" smtClean="0">
              <a:latin typeface="+mj-lt"/>
            </a:endParaRPr>
          </a:p>
        </p:txBody>
      </p:sp>
    </p:spTree>
    <p:extLst>
      <p:ext uri="{BB962C8B-B14F-4D97-AF65-F5344CB8AC3E}">
        <p14:creationId xmlns:p14="http://schemas.microsoft.com/office/powerpoint/2010/main" val="288796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74812" y="0"/>
            <a:ext cx="3980330" cy="107576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chemeClr val="tx1"/>
                </a:solidFill>
                <a:latin typeface="微软雅黑" pitchFamily="34" charset="-122"/>
                <a:ea typeface="微软雅黑" pitchFamily="34" charset="-122"/>
              </a:rPr>
              <a:t>01 </a:t>
            </a:r>
            <a:r>
              <a:rPr lang="zh-CN" altLang="en-US" sz="3600" b="1" dirty="0" smtClean="0">
                <a:solidFill>
                  <a:schemeClr val="tx1"/>
                </a:solidFill>
                <a:latin typeface="微软雅黑" pitchFamily="34" charset="-122"/>
                <a:ea typeface="微软雅黑" pitchFamily="34" charset="-122"/>
              </a:rPr>
              <a:t>药品基本信息</a:t>
            </a:r>
            <a:endParaRPr lang="zh-CN" altLang="en-US" sz="3600" b="1" dirty="0">
              <a:solidFill>
                <a:schemeClr val="tx1"/>
              </a:solidFill>
              <a:latin typeface="微软雅黑" pitchFamily="34" charset="-122"/>
              <a:ea typeface="微软雅黑" pitchFamily="34" charset="-122"/>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3999" y="1290917"/>
            <a:ext cx="973687" cy="63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999" y="5143003"/>
            <a:ext cx="913685" cy="59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8566" y="2903855"/>
            <a:ext cx="944551" cy="616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44907" y="1129552"/>
            <a:ext cx="10396081" cy="5632311"/>
          </a:xfrm>
          <a:prstGeom prst="rect">
            <a:avLst/>
          </a:prstGeom>
          <a:noFill/>
        </p:spPr>
        <p:txBody>
          <a:bodyPr wrap="square" rtlCol="0">
            <a:spAutoFit/>
          </a:bodyPr>
          <a:lstStyle/>
          <a:p>
            <a:r>
              <a:rPr lang="zh-CN" altLang="en-US" b="1" u="sng" dirty="0" smtClean="0"/>
              <a:t>适应症</a:t>
            </a:r>
            <a:endParaRPr lang="en-US" altLang="zh-CN" b="1" u="sng" dirty="0"/>
          </a:p>
          <a:p>
            <a:r>
              <a:rPr lang="zh-CN" altLang="en-US" dirty="0"/>
              <a:t>治疗中重度至重度阿尔茨海默型痴呆</a:t>
            </a:r>
            <a:r>
              <a:rPr lang="zh-CN" altLang="en-US" dirty="0" smtClean="0"/>
              <a:t>。</a:t>
            </a:r>
            <a:endParaRPr lang="en-US" altLang="zh-CN" dirty="0" smtClean="0"/>
          </a:p>
          <a:p>
            <a:endParaRPr lang="en-US" altLang="zh-CN" b="1" u="sng" dirty="0" smtClean="0"/>
          </a:p>
          <a:p>
            <a:r>
              <a:rPr lang="zh-CN" altLang="en-US" b="1" u="sng" dirty="0"/>
              <a:t>疾病基本</a:t>
            </a:r>
            <a:r>
              <a:rPr lang="zh-CN" altLang="en-US" b="1" u="sng" dirty="0" smtClean="0"/>
              <a:t>情况</a:t>
            </a:r>
            <a:endParaRPr lang="en-US" altLang="zh-CN" b="1" u="sng" dirty="0"/>
          </a:p>
          <a:p>
            <a:r>
              <a:rPr lang="zh-CN" altLang="en-US" dirty="0" smtClean="0">
                <a:latin typeface="+mj-lt"/>
              </a:rPr>
              <a:t>阿尔茨海默病</a:t>
            </a:r>
            <a:r>
              <a:rPr lang="en-US" altLang="zh-CN" dirty="0">
                <a:latin typeface="+mj-lt"/>
              </a:rPr>
              <a:t>(AD)</a:t>
            </a:r>
            <a:r>
              <a:rPr lang="zh-CN" altLang="en-US" dirty="0">
                <a:latin typeface="+mj-lt"/>
              </a:rPr>
              <a:t>，又译为阿兹海默病、老人失智症、老年痴呆症、脑</a:t>
            </a:r>
            <a:r>
              <a:rPr lang="zh-CN" altLang="en-US" dirty="0" smtClean="0">
                <a:latin typeface="+mj-lt"/>
              </a:rPr>
              <a:t>退化</a:t>
            </a:r>
            <a:r>
              <a:rPr lang="zh-CN" altLang="en-US" dirty="0">
                <a:latin typeface="+mj-lt"/>
              </a:rPr>
              <a:t>症，是一种持续性神经</a:t>
            </a:r>
            <a:r>
              <a:rPr lang="zh-CN" altLang="en-US" dirty="0" smtClean="0">
                <a:latin typeface="+mj-lt"/>
              </a:rPr>
              <a:t>功</a:t>
            </a:r>
            <a:endParaRPr lang="en-US" altLang="zh-CN" dirty="0" smtClean="0">
              <a:latin typeface="+mj-lt"/>
            </a:endParaRPr>
          </a:p>
          <a:p>
            <a:r>
              <a:rPr lang="zh-CN" altLang="en-US" dirty="0" smtClean="0">
                <a:latin typeface="+mj-lt"/>
              </a:rPr>
              <a:t>能</a:t>
            </a:r>
            <a:r>
              <a:rPr lang="zh-CN" altLang="en-US" dirty="0">
                <a:latin typeface="+mj-lt"/>
              </a:rPr>
              <a:t>障碍，也是失智症中最普遍的成因，症状表现为逐渐严重的认知障碍</a:t>
            </a:r>
            <a:r>
              <a:rPr lang="en-US" altLang="zh-CN" dirty="0">
                <a:latin typeface="+mj-lt"/>
              </a:rPr>
              <a:t>(</a:t>
            </a:r>
            <a:r>
              <a:rPr lang="zh-CN" altLang="en-US" dirty="0" smtClean="0">
                <a:latin typeface="+mj-lt"/>
              </a:rPr>
              <a:t>记忆</a:t>
            </a:r>
            <a:r>
              <a:rPr lang="zh-CN" altLang="en-US" dirty="0">
                <a:latin typeface="+mj-lt"/>
              </a:rPr>
              <a:t>障碍、学习障碍、注意</a:t>
            </a:r>
            <a:r>
              <a:rPr lang="zh-CN" altLang="en-US" dirty="0" smtClean="0">
                <a:latin typeface="+mj-lt"/>
              </a:rPr>
              <a:t>障</a:t>
            </a:r>
            <a:endParaRPr lang="en-US" altLang="zh-CN" dirty="0" smtClean="0">
              <a:latin typeface="+mj-lt"/>
            </a:endParaRPr>
          </a:p>
          <a:p>
            <a:r>
              <a:rPr lang="zh-CN" altLang="en-US" dirty="0" smtClean="0">
                <a:latin typeface="+mj-lt"/>
              </a:rPr>
              <a:t>碍</a:t>
            </a:r>
            <a:r>
              <a:rPr lang="zh-CN" altLang="en-US" dirty="0">
                <a:latin typeface="+mj-lt"/>
              </a:rPr>
              <a:t>、空间认知机能、问题解决能力的障碍</a:t>
            </a:r>
            <a:r>
              <a:rPr lang="en-US" altLang="zh-CN" dirty="0">
                <a:latin typeface="+mj-lt"/>
              </a:rPr>
              <a:t>)</a:t>
            </a:r>
            <a:r>
              <a:rPr lang="zh-CN" altLang="en-US" dirty="0">
                <a:latin typeface="+mj-lt"/>
              </a:rPr>
              <a:t>，逐渐不能适应社会。据中国</a:t>
            </a:r>
            <a:r>
              <a:rPr lang="zh-CN" altLang="en-US" dirty="0" smtClean="0">
                <a:latin typeface="+mj-lt"/>
              </a:rPr>
              <a:t>阿尔茨海默病</a:t>
            </a:r>
            <a:r>
              <a:rPr lang="zh-CN" altLang="en-US" dirty="0">
                <a:latin typeface="+mj-lt"/>
              </a:rPr>
              <a:t>协会</a:t>
            </a:r>
            <a:r>
              <a:rPr lang="en-US" altLang="zh-CN" dirty="0">
                <a:latin typeface="+mj-lt"/>
              </a:rPr>
              <a:t>2011</a:t>
            </a:r>
            <a:r>
              <a:rPr lang="zh-CN" altLang="en-US" dirty="0">
                <a:latin typeface="+mj-lt"/>
              </a:rPr>
              <a:t>年的</a:t>
            </a:r>
            <a:r>
              <a:rPr lang="zh-CN" altLang="en-US" dirty="0" smtClean="0">
                <a:latin typeface="+mj-lt"/>
              </a:rPr>
              <a:t>公</a:t>
            </a:r>
            <a:endParaRPr lang="en-US" altLang="zh-CN" dirty="0" smtClean="0">
              <a:latin typeface="+mj-lt"/>
            </a:endParaRPr>
          </a:p>
          <a:p>
            <a:r>
              <a:rPr lang="zh-CN" altLang="en-US" dirty="0" smtClean="0">
                <a:latin typeface="+mj-lt"/>
              </a:rPr>
              <a:t>布</a:t>
            </a:r>
            <a:r>
              <a:rPr lang="zh-CN" altLang="en-US" dirty="0">
                <a:latin typeface="+mj-lt"/>
              </a:rPr>
              <a:t>调查结果显示，全球有约</a:t>
            </a:r>
            <a:r>
              <a:rPr lang="en-US" altLang="zh-CN" dirty="0">
                <a:latin typeface="+mj-lt"/>
              </a:rPr>
              <a:t>3650</a:t>
            </a:r>
            <a:r>
              <a:rPr lang="zh-CN" altLang="en-US" dirty="0">
                <a:latin typeface="+mj-lt"/>
              </a:rPr>
              <a:t>万人患有痴呆症，每</a:t>
            </a:r>
            <a:r>
              <a:rPr lang="en-US" altLang="zh-CN" dirty="0">
                <a:latin typeface="+mj-lt"/>
              </a:rPr>
              <a:t>7</a:t>
            </a:r>
            <a:r>
              <a:rPr lang="zh-CN" altLang="en-US" dirty="0">
                <a:latin typeface="+mj-lt"/>
              </a:rPr>
              <a:t>秒就有一个人患上</a:t>
            </a:r>
            <a:r>
              <a:rPr lang="zh-CN" altLang="en-US" dirty="0" smtClean="0">
                <a:latin typeface="+mj-lt"/>
              </a:rPr>
              <a:t>此病</a:t>
            </a:r>
            <a:r>
              <a:rPr lang="zh-CN" altLang="en-US" dirty="0">
                <a:latin typeface="+mj-lt"/>
              </a:rPr>
              <a:t>，平均生存期只有</a:t>
            </a:r>
            <a:r>
              <a:rPr lang="en-US" altLang="zh-CN" dirty="0">
                <a:latin typeface="+mj-lt"/>
              </a:rPr>
              <a:t>5.9</a:t>
            </a:r>
            <a:r>
              <a:rPr lang="zh-CN" altLang="en-US" dirty="0">
                <a:latin typeface="+mj-lt"/>
              </a:rPr>
              <a:t>年</a:t>
            </a:r>
            <a:r>
              <a:rPr lang="zh-CN" altLang="en-US" dirty="0" smtClean="0">
                <a:latin typeface="+mj-lt"/>
              </a:rPr>
              <a:t>，</a:t>
            </a:r>
            <a:endParaRPr lang="en-US" altLang="zh-CN" dirty="0" smtClean="0">
              <a:latin typeface="+mj-lt"/>
            </a:endParaRPr>
          </a:p>
          <a:p>
            <a:r>
              <a:rPr lang="zh-CN" altLang="en-US" dirty="0" smtClean="0">
                <a:latin typeface="+mj-lt"/>
              </a:rPr>
              <a:t>是</a:t>
            </a:r>
            <a:r>
              <a:rPr lang="zh-CN" altLang="en-US" dirty="0">
                <a:latin typeface="+mj-lt"/>
              </a:rPr>
              <a:t>威胁老人健康的“四大杀手”之一。严重的情况下无法理解会话内容</a:t>
            </a:r>
            <a:r>
              <a:rPr lang="zh-CN" altLang="en-US" dirty="0" smtClean="0">
                <a:latin typeface="+mj-lt"/>
              </a:rPr>
              <a:t>，无法</a:t>
            </a:r>
            <a:r>
              <a:rPr lang="zh-CN" altLang="en-US" dirty="0">
                <a:latin typeface="+mj-lt"/>
              </a:rPr>
              <a:t>解决如摄食、穿衣等</a:t>
            </a:r>
            <a:r>
              <a:rPr lang="zh-CN" altLang="en-US" dirty="0" smtClean="0">
                <a:latin typeface="+mj-lt"/>
              </a:rPr>
              <a:t>简</a:t>
            </a:r>
            <a:endParaRPr lang="en-US" altLang="zh-CN" dirty="0" smtClean="0">
              <a:latin typeface="+mj-lt"/>
            </a:endParaRPr>
          </a:p>
          <a:p>
            <a:r>
              <a:rPr lang="zh-CN" altLang="en-US" dirty="0" smtClean="0">
                <a:latin typeface="+mj-lt"/>
              </a:rPr>
              <a:t>单</a:t>
            </a:r>
            <a:r>
              <a:rPr lang="zh-CN" altLang="en-US" dirty="0">
                <a:latin typeface="+mj-lt"/>
              </a:rPr>
              <a:t>的问题，最终瘫痪在床，病情恶化的途中有的患者会伴有被害妄想</a:t>
            </a:r>
            <a:r>
              <a:rPr lang="zh-CN" altLang="en-US" dirty="0" smtClean="0">
                <a:latin typeface="+mj-lt"/>
              </a:rPr>
              <a:t>幻觉等</a:t>
            </a:r>
            <a:r>
              <a:rPr lang="zh-CN" altLang="en-US" dirty="0">
                <a:latin typeface="+mj-lt"/>
              </a:rPr>
              <a:t>现象出现。通常还能</a:t>
            </a:r>
            <a:r>
              <a:rPr lang="zh-CN" altLang="en-US" dirty="0" smtClean="0">
                <a:latin typeface="+mj-lt"/>
              </a:rPr>
              <a:t>见到</a:t>
            </a:r>
            <a:endParaRPr lang="en-US" altLang="zh-CN" dirty="0" smtClean="0">
              <a:latin typeface="+mj-lt"/>
            </a:endParaRPr>
          </a:p>
          <a:p>
            <a:r>
              <a:rPr lang="zh-CN" altLang="en-US" dirty="0" smtClean="0">
                <a:latin typeface="+mj-lt"/>
              </a:rPr>
              <a:t>诸如</a:t>
            </a:r>
            <a:r>
              <a:rPr lang="zh-CN" altLang="en-US" dirty="0">
                <a:latin typeface="+mj-lt"/>
              </a:rPr>
              <a:t>行为语言粗暴、举止下流等周边症状，所以在护理上有很大的困难</a:t>
            </a:r>
            <a:r>
              <a:rPr lang="zh-CN" altLang="en-US" dirty="0" smtClean="0">
                <a:latin typeface="+mj-lt"/>
              </a:rPr>
              <a:t>。</a:t>
            </a:r>
            <a:endParaRPr lang="en-US" altLang="zh-CN" dirty="0" smtClean="0">
              <a:latin typeface="+mj-lt"/>
            </a:endParaRPr>
          </a:p>
          <a:p>
            <a:r>
              <a:rPr lang="zh-CN" altLang="en-US" dirty="0" smtClean="0">
                <a:latin typeface="+mj-lt"/>
              </a:rPr>
              <a:t>阿兹海默</a:t>
            </a:r>
            <a:r>
              <a:rPr lang="zh-CN" altLang="en-US" dirty="0">
                <a:latin typeface="+mj-lt"/>
              </a:rPr>
              <a:t>老年痴呆症通常在老年期</a:t>
            </a:r>
            <a:r>
              <a:rPr lang="en-US" altLang="zh-CN" dirty="0">
                <a:latin typeface="+mj-lt"/>
              </a:rPr>
              <a:t>(60</a:t>
            </a:r>
            <a:r>
              <a:rPr lang="zh-CN" altLang="en-US" dirty="0">
                <a:latin typeface="+mj-lt"/>
              </a:rPr>
              <a:t>岁以上</a:t>
            </a:r>
            <a:r>
              <a:rPr lang="en-US" altLang="zh-CN" dirty="0">
                <a:latin typeface="+mj-lt"/>
              </a:rPr>
              <a:t>)</a:t>
            </a:r>
            <a:r>
              <a:rPr lang="zh-CN" altLang="en-US" dirty="0">
                <a:latin typeface="+mj-lt"/>
              </a:rPr>
              <a:t>发病</a:t>
            </a:r>
            <a:r>
              <a:rPr lang="zh-CN" altLang="en-US" dirty="0" smtClean="0">
                <a:latin typeface="+mj-lt"/>
              </a:rPr>
              <a:t>。</a:t>
            </a:r>
            <a:endParaRPr lang="en-US" altLang="zh-CN" dirty="0" smtClean="0">
              <a:latin typeface="+mj-lt"/>
            </a:endParaRPr>
          </a:p>
          <a:p>
            <a:endParaRPr lang="en-US" altLang="zh-CN" dirty="0">
              <a:latin typeface="+mj-lt"/>
            </a:endParaRPr>
          </a:p>
          <a:p>
            <a:r>
              <a:rPr lang="zh-CN" altLang="en-US" b="1" u="sng" dirty="0"/>
              <a:t>用法用量</a:t>
            </a:r>
            <a:endParaRPr lang="en-US" altLang="zh-CN" b="1" u="sng" dirty="0"/>
          </a:p>
          <a:p>
            <a:r>
              <a:rPr lang="zh-CN" altLang="en-US" dirty="0">
                <a:latin typeface="+mj-lt"/>
              </a:rPr>
              <a:t>本品的有效剂量为</a:t>
            </a:r>
            <a:r>
              <a:rPr lang="en-US" altLang="zh-CN" dirty="0">
                <a:latin typeface="+mj-lt"/>
              </a:rPr>
              <a:t>28mg</a:t>
            </a:r>
            <a:r>
              <a:rPr lang="zh-CN" altLang="en-US" dirty="0">
                <a:latin typeface="+mj-lt"/>
              </a:rPr>
              <a:t>每日一次。</a:t>
            </a:r>
          </a:p>
          <a:p>
            <a:r>
              <a:rPr lang="zh-CN" altLang="en-US" dirty="0">
                <a:latin typeface="+mj-lt"/>
              </a:rPr>
              <a:t>本品推荐起始剂量为</a:t>
            </a:r>
            <a:r>
              <a:rPr lang="en-US" altLang="zh-CN" dirty="0">
                <a:latin typeface="+mj-lt"/>
              </a:rPr>
              <a:t>7mg</a:t>
            </a:r>
            <a:r>
              <a:rPr lang="zh-CN" altLang="en-US" dirty="0">
                <a:latin typeface="+mj-lt"/>
              </a:rPr>
              <a:t>每日一次。剂量应按</a:t>
            </a:r>
            <a:r>
              <a:rPr lang="en-US" altLang="zh-CN" dirty="0">
                <a:latin typeface="+mj-lt"/>
              </a:rPr>
              <a:t>7mg</a:t>
            </a:r>
            <a:r>
              <a:rPr lang="zh-CN" altLang="en-US" dirty="0">
                <a:latin typeface="+mj-lt"/>
              </a:rPr>
              <a:t>的增量逐渐增加到</a:t>
            </a:r>
            <a:r>
              <a:rPr lang="en-US" altLang="zh-CN" dirty="0">
                <a:latin typeface="+mj-lt"/>
              </a:rPr>
              <a:t>28mg</a:t>
            </a:r>
            <a:r>
              <a:rPr lang="zh-CN" altLang="en-US" dirty="0">
                <a:latin typeface="+mj-lt"/>
              </a:rPr>
              <a:t>每日一次的维持剂量。</a:t>
            </a:r>
            <a:r>
              <a:rPr lang="zh-CN" altLang="en-US" dirty="0" smtClean="0">
                <a:latin typeface="+mj-lt"/>
              </a:rPr>
              <a:t>剂量</a:t>
            </a:r>
            <a:endParaRPr lang="en-US" altLang="zh-CN" dirty="0" smtClean="0">
              <a:latin typeface="+mj-lt"/>
            </a:endParaRPr>
          </a:p>
          <a:p>
            <a:r>
              <a:rPr lang="zh-CN" altLang="en-US" dirty="0" smtClean="0">
                <a:latin typeface="+mj-lt"/>
              </a:rPr>
              <a:t>增加</a:t>
            </a:r>
            <a:r>
              <a:rPr lang="zh-CN" altLang="en-US" dirty="0">
                <a:latin typeface="+mj-lt"/>
              </a:rPr>
              <a:t>的最短推荐时间间隔为</a:t>
            </a:r>
            <a:r>
              <a:rPr lang="en-US" altLang="zh-CN" dirty="0">
                <a:latin typeface="+mj-lt"/>
              </a:rPr>
              <a:t>1</a:t>
            </a:r>
            <a:r>
              <a:rPr lang="zh-CN" altLang="en-US" dirty="0">
                <a:latin typeface="+mj-lt"/>
              </a:rPr>
              <a:t>周。只有在当前剂量已被良好耐受时才可以进行剂量的增加。最大推荐</a:t>
            </a:r>
            <a:r>
              <a:rPr lang="zh-CN" altLang="en-US" dirty="0" smtClean="0">
                <a:latin typeface="+mj-lt"/>
              </a:rPr>
              <a:t>剂</a:t>
            </a:r>
            <a:endParaRPr lang="en-US" altLang="zh-CN" dirty="0" smtClean="0">
              <a:latin typeface="+mj-lt"/>
            </a:endParaRPr>
          </a:p>
          <a:p>
            <a:r>
              <a:rPr lang="zh-CN" altLang="en-US" dirty="0" smtClean="0">
                <a:latin typeface="+mj-lt"/>
              </a:rPr>
              <a:t>量</a:t>
            </a:r>
            <a:r>
              <a:rPr lang="zh-CN" altLang="en-US" dirty="0">
                <a:latin typeface="+mj-lt"/>
              </a:rPr>
              <a:t>为</a:t>
            </a:r>
            <a:r>
              <a:rPr lang="en-US" altLang="zh-CN" dirty="0">
                <a:latin typeface="+mj-lt"/>
              </a:rPr>
              <a:t>28mg</a:t>
            </a:r>
            <a:r>
              <a:rPr lang="zh-CN" altLang="en-US" dirty="0">
                <a:latin typeface="+mj-lt"/>
              </a:rPr>
              <a:t>每日一次。</a:t>
            </a:r>
          </a:p>
          <a:p>
            <a:endParaRPr lang="en-US" altLang="zh-CN" dirty="0">
              <a:latin typeface="+mj-lt"/>
            </a:endParaRPr>
          </a:p>
          <a:p>
            <a:endParaRPr lang="zh-CN" altLang="en-US" dirty="0"/>
          </a:p>
        </p:txBody>
      </p:sp>
    </p:spTree>
    <p:extLst>
      <p:ext uri="{BB962C8B-B14F-4D97-AF65-F5344CB8AC3E}">
        <p14:creationId xmlns:p14="http://schemas.microsoft.com/office/powerpoint/2010/main" val="288796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194983" y="295834"/>
            <a:ext cx="4309781" cy="130436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chemeClr val="tx1"/>
                </a:solidFill>
                <a:latin typeface="微软雅黑" pitchFamily="34" charset="-122"/>
                <a:ea typeface="微软雅黑" pitchFamily="34" charset="-122"/>
              </a:rPr>
              <a:t>02 </a:t>
            </a:r>
            <a:r>
              <a:rPr lang="zh-CN" altLang="en-US" sz="3600" b="1" dirty="0" smtClean="0">
                <a:solidFill>
                  <a:schemeClr val="tx1"/>
                </a:solidFill>
                <a:latin typeface="微软雅黑" pitchFamily="34" charset="-122"/>
                <a:ea typeface="微软雅黑" pitchFamily="34" charset="-122"/>
              </a:rPr>
              <a:t>安全性</a:t>
            </a:r>
            <a:endParaRPr lang="en-US" altLang="zh-CN" sz="3600" b="1" dirty="0" smtClean="0">
              <a:solidFill>
                <a:schemeClr val="tx1"/>
              </a:solidFill>
              <a:latin typeface="微软雅黑" pitchFamily="34" charset="-122"/>
              <a:ea typeface="微软雅黑" pitchFamily="34" charset="-122"/>
            </a:endParaRPr>
          </a:p>
          <a:p>
            <a:pPr algn="ctr"/>
            <a:r>
              <a:rPr lang="en-US" altLang="zh-CN" sz="2400" b="1" dirty="0" smtClean="0">
                <a:solidFill>
                  <a:schemeClr val="bg1"/>
                </a:solidFill>
                <a:latin typeface="微软雅黑" pitchFamily="34" charset="-122"/>
                <a:ea typeface="微软雅黑" pitchFamily="34" charset="-122"/>
              </a:rPr>
              <a:t>Security</a:t>
            </a:r>
            <a:endParaRPr lang="zh-CN" altLang="en-US" sz="2400" b="1" dirty="0">
              <a:solidFill>
                <a:schemeClr val="bg1"/>
              </a:solidFill>
              <a:latin typeface="微软雅黑" pitchFamily="34" charset="-122"/>
              <a:ea typeface="微软雅黑" pitchFamily="34" charset="-122"/>
            </a:endParaRPr>
          </a:p>
        </p:txBody>
      </p:sp>
      <p:sp>
        <p:nvSpPr>
          <p:cNvPr id="5" name="TextBox 4"/>
          <p:cNvSpPr txBox="1"/>
          <p:nvPr/>
        </p:nvSpPr>
        <p:spPr>
          <a:xfrm>
            <a:off x="2447365" y="1748116"/>
            <a:ext cx="9610163" cy="4801314"/>
          </a:xfrm>
          <a:prstGeom prst="rect">
            <a:avLst/>
          </a:prstGeom>
          <a:noFill/>
        </p:spPr>
        <p:txBody>
          <a:bodyPr wrap="square" rtlCol="0">
            <a:spAutoFit/>
          </a:bodyPr>
          <a:lstStyle/>
          <a:p>
            <a:r>
              <a:rPr lang="zh-CN" altLang="en-US" sz="2400" b="1" dirty="0" smtClean="0">
                <a:latin typeface="微软雅黑" pitchFamily="34" charset="-122"/>
                <a:ea typeface="微软雅黑" pitchFamily="34" charset="-122"/>
              </a:rPr>
              <a:t>不良反应情况</a:t>
            </a:r>
            <a:r>
              <a:rPr lang="zh-CN" altLang="zh-CN" sz="2400" b="1" dirty="0" smtClean="0">
                <a:latin typeface="微软雅黑" pitchFamily="34" charset="-122"/>
                <a:ea typeface="微软雅黑" pitchFamily="34" charset="-122"/>
              </a:rPr>
              <a:t>：</a:t>
            </a:r>
            <a:r>
              <a:rPr lang="zh-CN" altLang="en-US" sz="2400" dirty="0">
                <a:latin typeface="微软雅黑" pitchFamily="34" charset="-122"/>
                <a:ea typeface="微软雅黑" pitchFamily="34" charset="-122"/>
              </a:rPr>
              <a:t>血液和淋巴系统疾病：粒细胞缺乏症，白细胞减少症（包括中性粒细胞减少），全血细胞减少症，血小板减少症，血栓性血小板减少性紫癜。</a:t>
            </a:r>
          </a:p>
          <a:p>
            <a:r>
              <a:rPr lang="zh-CN" altLang="en-US" sz="2400" dirty="0">
                <a:latin typeface="微软雅黑" pitchFamily="34" charset="-122"/>
                <a:ea typeface="微软雅黑" pitchFamily="34" charset="-122"/>
              </a:rPr>
              <a:t>心脏疾病：充血性心力衰竭。</a:t>
            </a:r>
          </a:p>
          <a:p>
            <a:r>
              <a:rPr lang="zh-CN" altLang="en-US" sz="2400" dirty="0">
                <a:latin typeface="微软雅黑" pitchFamily="34" charset="-122"/>
                <a:ea typeface="微软雅黑" pitchFamily="34" charset="-122"/>
              </a:rPr>
              <a:t>胃肠道疾病：胰腺炎。</a:t>
            </a:r>
          </a:p>
          <a:p>
            <a:r>
              <a:rPr lang="zh-CN" altLang="en-US" sz="2400" dirty="0">
                <a:latin typeface="微软雅黑" pitchFamily="34" charset="-122"/>
                <a:ea typeface="微软雅黑" pitchFamily="34" charset="-122"/>
              </a:rPr>
              <a:t>肝胆疾病：肝炎。</a:t>
            </a:r>
          </a:p>
          <a:p>
            <a:r>
              <a:rPr lang="zh-CN" altLang="en-US" sz="2400" dirty="0">
                <a:latin typeface="微软雅黑" pitchFamily="34" charset="-122"/>
                <a:ea typeface="微软雅黑" pitchFamily="34" charset="-122"/>
              </a:rPr>
              <a:t>精神疾病：自杀意念。</a:t>
            </a:r>
          </a:p>
          <a:p>
            <a:r>
              <a:rPr lang="zh-CN" altLang="en-US" sz="2400" dirty="0">
                <a:latin typeface="微软雅黑" pitchFamily="34" charset="-122"/>
                <a:ea typeface="微软雅黑" pitchFamily="34" charset="-122"/>
              </a:rPr>
              <a:t>肾脏和泌尿系统疾病：急性肾功能衰竭（包括肌酐升高和肾功能不全）。</a:t>
            </a:r>
          </a:p>
          <a:p>
            <a:r>
              <a:rPr lang="zh-CN" altLang="en-US" sz="2400" dirty="0">
                <a:latin typeface="微软雅黑" pitchFamily="34" charset="-122"/>
                <a:ea typeface="微软雅黑" pitchFamily="34" charset="-122"/>
              </a:rPr>
              <a:t>皮肤疾病：</a:t>
            </a:r>
            <a:r>
              <a:rPr lang="en-US" altLang="zh-CN" sz="2400" dirty="0">
                <a:latin typeface="微软雅黑" pitchFamily="34" charset="-122"/>
                <a:ea typeface="微软雅黑" pitchFamily="34" charset="-122"/>
              </a:rPr>
              <a:t>Stevens Johnson</a:t>
            </a:r>
            <a:r>
              <a:rPr lang="zh-CN" altLang="en-US" sz="2400" dirty="0">
                <a:latin typeface="微软雅黑" pitchFamily="34" charset="-122"/>
                <a:ea typeface="微软雅黑" pitchFamily="34" charset="-122"/>
              </a:rPr>
              <a:t>综合征。</a:t>
            </a:r>
          </a:p>
          <a:p>
            <a:endParaRPr lang="en-US" altLang="zh-CN" sz="2400" dirty="0">
              <a:latin typeface="微软雅黑" pitchFamily="34" charset="-122"/>
              <a:ea typeface="微软雅黑" pitchFamily="34" charset="-122"/>
            </a:endParaRPr>
          </a:p>
          <a:p>
            <a:r>
              <a:rPr lang="zh-CN" altLang="en-US" sz="2400" b="1" dirty="0" smtClean="0">
                <a:latin typeface="微软雅黑" pitchFamily="34" charset="-122"/>
                <a:ea typeface="微软雅黑" pitchFamily="34" charset="-122"/>
              </a:rPr>
              <a:t>安全性方面的优势：</a:t>
            </a:r>
            <a:r>
              <a:rPr lang="zh-CN" altLang="en-US" sz="2400" dirty="0" smtClean="0">
                <a:latin typeface="微软雅黑" pitchFamily="34" charset="-122"/>
                <a:ea typeface="微软雅黑" pitchFamily="34" charset="-122"/>
              </a:rPr>
              <a:t>用药方便，减少不良反应的发生率。</a:t>
            </a:r>
            <a:endParaRPr lang="zh-CN" altLang="zh-CN" sz="2400" dirty="0">
              <a:latin typeface="微软雅黑" pitchFamily="34" charset="-122"/>
              <a:ea typeface="微软雅黑" pitchFamily="34" charset="-122"/>
            </a:endParaRPr>
          </a:p>
          <a:p>
            <a:endParaRPr lang="zh-CN" altLang="en-US" dirty="0"/>
          </a:p>
        </p:txBody>
      </p:sp>
    </p:spTree>
    <p:extLst>
      <p:ext uri="{BB962C8B-B14F-4D97-AF65-F5344CB8AC3E}">
        <p14:creationId xmlns:p14="http://schemas.microsoft.com/office/powerpoint/2010/main" val="288796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342901" y="107575"/>
            <a:ext cx="4309781" cy="130436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chemeClr val="tx1"/>
                </a:solidFill>
                <a:latin typeface="微软雅黑" pitchFamily="34" charset="-122"/>
                <a:ea typeface="微软雅黑" pitchFamily="34" charset="-122"/>
              </a:rPr>
              <a:t>03 </a:t>
            </a:r>
            <a:r>
              <a:rPr lang="zh-CN" altLang="en-US" sz="3600" b="1" dirty="0">
                <a:solidFill>
                  <a:schemeClr val="tx1"/>
                </a:solidFill>
                <a:latin typeface="微软雅黑" pitchFamily="34" charset="-122"/>
                <a:ea typeface="微软雅黑" pitchFamily="34" charset="-122"/>
              </a:rPr>
              <a:t>有效</a:t>
            </a:r>
            <a:r>
              <a:rPr lang="zh-CN" altLang="en-US" sz="3600" b="1" dirty="0" smtClean="0">
                <a:solidFill>
                  <a:schemeClr val="tx1"/>
                </a:solidFill>
                <a:latin typeface="微软雅黑" pitchFamily="34" charset="-122"/>
                <a:ea typeface="微软雅黑" pitchFamily="34" charset="-122"/>
              </a:rPr>
              <a:t>性</a:t>
            </a:r>
            <a:endParaRPr lang="en-US" altLang="zh-CN" sz="3600" b="1" dirty="0" smtClean="0">
              <a:solidFill>
                <a:schemeClr val="tx1"/>
              </a:solidFill>
              <a:latin typeface="微软雅黑" pitchFamily="34" charset="-122"/>
              <a:ea typeface="微软雅黑" pitchFamily="34" charset="-122"/>
            </a:endParaRPr>
          </a:p>
          <a:p>
            <a:pPr algn="ctr"/>
            <a:r>
              <a:rPr lang="en-US" altLang="zh-CN" sz="2400" b="1" dirty="0" smtClean="0">
                <a:solidFill>
                  <a:schemeClr val="bg1"/>
                </a:solidFill>
                <a:latin typeface="微软雅黑" pitchFamily="34" charset="-122"/>
                <a:ea typeface="微软雅黑" pitchFamily="34" charset="-122"/>
              </a:rPr>
              <a:t>Validity</a:t>
            </a:r>
            <a:endParaRPr lang="zh-CN" altLang="en-US" sz="2400" b="1" dirty="0">
              <a:solidFill>
                <a:schemeClr val="bg1"/>
              </a:solidFill>
              <a:latin typeface="微软雅黑" pitchFamily="34" charset="-122"/>
              <a:ea typeface="微软雅黑" pitchFamily="34" charset="-122"/>
            </a:endParaRPr>
          </a:p>
        </p:txBody>
      </p:sp>
      <p:sp>
        <p:nvSpPr>
          <p:cNvPr id="5" name="TextBox 4"/>
          <p:cNvSpPr txBox="1"/>
          <p:nvPr/>
        </p:nvSpPr>
        <p:spPr>
          <a:xfrm>
            <a:off x="342901" y="1578258"/>
            <a:ext cx="12120626" cy="4524315"/>
          </a:xfrm>
          <a:prstGeom prst="rect">
            <a:avLst/>
          </a:prstGeom>
          <a:noFill/>
        </p:spPr>
        <p:txBody>
          <a:bodyPr wrap="none" rtlCol="0">
            <a:spAutoFit/>
          </a:bodyPr>
          <a:lstStyle/>
          <a:p>
            <a:r>
              <a:rPr lang="zh-CN" altLang="en-US" sz="2400" b="1" dirty="0" smtClean="0">
                <a:latin typeface="微软雅黑" pitchFamily="34" charset="-122"/>
                <a:ea typeface="微软雅黑" pitchFamily="34" charset="-122"/>
              </a:rPr>
              <a:t>与对照药品疗效方面优势： </a:t>
            </a:r>
            <a:r>
              <a:rPr lang="zh-CN" altLang="en-US" sz="2400" dirty="0" smtClean="0">
                <a:latin typeface="微软雅黑" pitchFamily="34" charset="-122"/>
                <a:ea typeface="微软雅黑" pitchFamily="34" charset="-122"/>
              </a:rPr>
              <a:t>与原研药治疗等效</a:t>
            </a:r>
            <a:endParaRPr lang="en-US" altLang="zh-CN" sz="2400" dirty="0" smtClean="0">
              <a:latin typeface="微软雅黑" pitchFamily="34" charset="-122"/>
              <a:ea typeface="微软雅黑" pitchFamily="34" charset="-122"/>
            </a:endParaRPr>
          </a:p>
          <a:p>
            <a:endParaRPr lang="en-US" altLang="zh-CN" sz="2400" dirty="0">
              <a:latin typeface="微软雅黑" pitchFamily="34" charset="-122"/>
              <a:ea typeface="微软雅黑" pitchFamily="34" charset="-122"/>
            </a:endParaRPr>
          </a:p>
          <a:p>
            <a:r>
              <a:rPr lang="zh-CN" altLang="en-US" sz="2400" b="1" dirty="0" smtClean="0">
                <a:latin typeface="微软雅黑" pitchFamily="34" charset="-122"/>
                <a:ea typeface="微软雅黑" pitchFamily="34" charset="-122"/>
              </a:rPr>
              <a:t>临床指南</a:t>
            </a:r>
            <a:r>
              <a:rPr lang="en-US" altLang="zh-CN" sz="2400" b="1" dirty="0" smtClean="0">
                <a:latin typeface="微软雅黑" pitchFamily="34" charset="-122"/>
                <a:ea typeface="微软雅黑" pitchFamily="34" charset="-122"/>
              </a:rPr>
              <a:t>/</a:t>
            </a:r>
            <a:r>
              <a:rPr lang="zh-CN" altLang="en-US" sz="2400" b="1" dirty="0" smtClean="0">
                <a:latin typeface="微软雅黑" pitchFamily="34" charset="-122"/>
                <a:ea typeface="微软雅黑" pitchFamily="34" charset="-122"/>
              </a:rPr>
              <a:t>诊疗规范推荐：</a:t>
            </a:r>
            <a:r>
              <a:rPr lang="en-US" altLang="zh-CN" sz="2400" dirty="0" smtClean="0">
                <a:latin typeface="微软雅黑" pitchFamily="34" charset="-122"/>
                <a:ea typeface="微软雅黑" pitchFamily="34" charset="-122"/>
              </a:rPr>
              <a:t>《</a:t>
            </a:r>
            <a:r>
              <a:rPr lang="zh-CN" altLang="en-US" sz="2400" dirty="0">
                <a:latin typeface="微软雅黑" pitchFamily="34" charset="-122"/>
                <a:ea typeface="微软雅黑" pitchFamily="34" charset="-122"/>
              </a:rPr>
              <a:t>中国阿尔茨海默病痴呆诊疗指南（</a:t>
            </a:r>
            <a:r>
              <a:rPr lang="en-US" altLang="zh-CN" sz="2400" dirty="0">
                <a:latin typeface="微软雅黑" pitchFamily="34" charset="-122"/>
                <a:ea typeface="微软雅黑" pitchFamily="34" charset="-122"/>
              </a:rPr>
              <a:t>2020</a:t>
            </a:r>
            <a:r>
              <a:rPr lang="zh-CN" altLang="en-US" sz="2400" dirty="0">
                <a:latin typeface="微软雅黑" pitchFamily="34" charset="-122"/>
                <a:ea typeface="微软雅黑" pitchFamily="34" charset="-122"/>
              </a:rPr>
              <a:t>年）</a:t>
            </a:r>
            <a:r>
              <a:rPr lang="en-US" altLang="zh-CN" sz="2400" dirty="0">
                <a:latin typeface="微软雅黑" pitchFamily="34" charset="-122"/>
                <a:ea typeface="微软雅黑" pitchFamily="34" charset="-122"/>
              </a:rPr>
              <a:t>》</a:t>
            </a:r>
            <a:r>
              <a:rPr lang="zh-CN" altLang="en-US" sz="2400" dirty="0">
                <a:latin typeface="微软雅黑" pitchFamily="34" charset="-122"/>
                <a:ea typeface="微软雅黑" pitchFamily="34" charset="-122"/>
              </a:rPr>
              <a:t>推荐使用谷</a:t>
            </a:r>
            <a:r>
              <a:rPr lang="zh-CN" altLang="en-US" sz="2400" dirty="0" smtClean="0">
                <a:latin typeface="微软雅黑" pitchFamily="34" charset="-122"/>
                <a:ea typeface="微软雅黑" pitchFamily="34" charset="-122"/>
              </a:rPr>
              <a:t>氨</a:t>
            </a:r>
            <a:endParaRPr lang="en-US" altLang="zh-CN" sz="2400" dirty="0" smtClean="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酸</a:t>
            </a:r>
            <a:r>
              <a:rPr lang="zh-CN" altLang="en-US" sz="2400" dirty="0">
                <a:latin typeface="微软雅黑" pitchFamily="34" charset="-122"/>
                <a:ea typeface="微软雅黑" pitchFamily="34" charset="-122"/>
              </a:rPr>
              <a:t>受体拮抗剂治疗阿尔兹海默症：美金刚</a:t>
            </a:r>
            <a:r>
              <a:rPr lang="en-US" altLang="zh-CN" sz="2400" dirty="0">
                <a:latin typeface="微软雅黑" pitchFamily="34" charset="-122"/>
                <a:ea typeface="微软雅黑" pitchFamily="34" charset="-122"/>
              </a:rPr>
              <a:t>20mg/d</a:t>
            </a:r>
            <a:r>
              <a:rPr lang="zh-CN" altLang="en-US" sz="2400" dirty="0">
                <a:latin typeface="微软雅黑" pitchFamily="34" charset="-122"/>
                <a:ea typeface="微软雅黑" pitchFamily="34" charset="-122"/>
              </a:rPr>
              <a:t>对中重度</a:t>
            </a:r>
            <a:r>
              <a:rPr lang="en-US" altLang="zh-CN" sz="2400" dirty="0">
                <a:latin typeface="微软雅黑" pitchFamily="34" charset="-122"/>
                <a:ea typeface="微软雅黑" pitchFamily="34" charset="-122"/>
              </a:rPr>
              <a:t>AD</a:t>
            </a:r>
            <a:r>
              <a:rPr lang="zh-CN" altLang="en-US" sz="2400" dirty="0">
                <a:latin typeface="微软雅黑" pitchFamily="34" charset="-122"/>
                <a:ea typeface="微软雅黑" pitchFamily="34" charset="-122"/>
              </a:rPr>
              <a:t>痴呆的认知和总体有</a:t>
            </a:r>
            <a:r>
              <a:rPr lang="zh-CN" altLang="en-US" sz="2400" dirty="0" smtClean="0">
                <a:latin typeface="微软雅黑" pitchFamily="34" charset="-122"/>
                <a:ea typeface="微软雅黑" pitchFamily="34" charset="-122"/>
              </a:rPr>
              <a:t>轻微</a:t>
            </a:r>
            <a:endParaRPr lang="en-US" altLang="zh-CN" sz="2400" dirty="0" smtClean="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疗效</a:t>
            </a:r>
            <a:r>
              <a:rPr lang="zh-CN" altLang="en-US"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1A</a:t>
            </a:r>
            <a:r>
              <a:rPr lang="zh-CN" altLang="en-US" sz="2400" dirty="0">
                <a:latin typeface="微软雅黑" pitchFamily="34" charset="-122"/>
                <a:ea typeface="微软雅黑" pitchFamily="34" charset="-122"/>
              </a:rPr>
              <a:t>）。美金刚联合胆碱酯酶抑制剂治疗中重度</a:t>
            </a:r>
            <a:r>
              <a:rPr lang="en-US" altLang="zh-CN" sz="2400" dirty="0">
                <a:latin typeface="微软雅黑" pitchFamily="34" charset="-122"/>
                <a:ea typeface="微软雅黑" pitchFamily="34" charset="-122"/>
              </a:rPr>
              <a:t>AD</a:t>
            </a:r>
            <a:r>
              <a:rPr lang="zh-CN" altLang="en-US" sz="2400" dirty="0">
                <a:latin typeface="微软雅黑" pitchFamily="34" charset="-122"/>
                <a:ea typeface="微软雅黑" pitchFamily="34" charset="-122"/>
              </a:rPr>
              <a:t>痴呆的认知、总体、行为有</a:t>
            </a:r>
            <a:r>
              <a:rPr lang="zh-CN" altLang="en-US" sz="2400" dirty="0" smtClean="0">
                <a:latin typeface="微软雅黑" pitchFamily="34" charset="-122"/>
                <a:ea typeface="微软雅黑" pitchFamily="34" charset="-122"/>
              </a:rPr>
              <a:t>协</a:t>
            </a:r>
            <a:endParaRPr lang="en-US" altLang="zh-CN" sz="2400" dirty="0" smtClean="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同</a:t>
            </a:r>
            <a:r>
              <a:rPr lang="zh-CN" altLang="en-US" sz="2400" dirty="0">
                <a:latin typeface="微软雅黑" pitchFamily="34" charset="-122"/>
                <a:ea typeface="微软雅黑" pitchFamily="34" charset="-122"/>
              </a:rPr>
              <a:t>效应（</a:t>
            </a:r>
            <a:r>
              <a:rPr lang="en-US" altLang="zh-CN" sz="2400" dirty="0">
                <a:latin typeface="微软雅黑" pitchFamily="34" charset="-122"/>
                <a:ea typeface="微软雅黑" pitchFamily="34" charset="-122"/>
              </a:rPr>
              <a:t>1A</a:t>
            </a:r>
            <a:r>
              <a:rPr lang="zh-CN" altLang="en-US" sz="2400" dirty="0">
                <a:latin typeface="微软雅黑" pitchFamily="34" charset="-122"/>
                <a:ea typeface="微软雅黑" pitchFamily="34" charset="-122"/>
              </a:rPr>
              <a:t>）。</a:t>
            </a:r>
          </a:p>
          <a:p>
            <a:r>
              <a:rPr lang="zh-CN" altLang="en-US" sz="2400" dirty="0">
                <a:latin typeface="微软雅黑" pitchFamily="34" charset="-122"/>
                <a:ea typeface="微软雅黑" pitchFamily="34" charset="-122"/>
              </a:rPr>
              <a:t>青岛百洋制药有限公司生产的盐酸美金刚缓释胶囊主要成分为盐酸美金刚，适用于</a:t>
            </a:r>
            <a:r>
              <a:rPr lang="zh-CN" altLang="en-US" sz="2400" dirty="0" smtClean="0">
                <a:latin typeface="微软雅黑" pitchFamily="34" charset="-122"/>
                <a:ea typeface="微软雅黑" pitchFamily="34" charset="-122"/>
              </a:rPr>
              <a:t>治疗</a:t>
            </a:r>
            <a:endParaRPr lang="en-US" altLang="zh-CN" sz="2400" dirty="0" smtClean="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中</a:t>
            </a:r>
            <a:r>
              <a:rPr lang="zh-CN" altLang="en-US" sz="2400" dirty="0">
                <a:latin typeface="微软雅黑" pitchFamily="34" charset="-122"/>
                <a:ea typeface="微软雅黑" pitchFamily="34" charset="-122"/>
              </a:rPr>
              <a:t>重度至重度阿尔茨海默型痴呆</a:t>
            </a:r>
            <a:r>
              <a:rPr lang="zh-CN" altLang="en-US" sz="2400" dirty="0" smtClean="0">
                <a:latin typeface="微软雅黑" pitchFamily="34" charset="-122"/>
                <a:ea typeface="微软雅黑" pitchFamily="34" charset="-122"/>
              </a:rPr>
              <a:t>。盐酸</a:t>
            </a:r>
            <a:r>
              <a:rPr lang="zh-CN" altLang="en-US" sz="2400" dirty="0">
                <a:latin typeface="微软雅黑" pitchFamily="34" charset="-122"/>
                <a:ea typeface="微软雅黑" pitchFamily="34" charset="-122"/>
              </a:rPr>
              <a:t>美金刚缓释胶囊临床生物等效性试验的参比</a:t>
            </a:r>
            <a:r>
              <a:rPr lang="zh-CN" altLang="en-US" sz="2400" dirty="0" smtClean="0">
                <a:latin typeface="微软雅黑" pitchFamily="34" charset="-122"/>
                <a:ea typeface="微软雅黑" pitchFamily="34" charset="-122"/>
              </a:rPr>
              <a:t>制剂</a:t>
            </a:r>
            <a:endParaRPr lang="en-US" altLang="zh-CN" sz="2400" dirty="0" smtClean="0">
              <a:latin typeface="微软雅黑" pitchFamily="34" charset="-122"/>
              <a:ea typeface="微软雅黑" pitchFamily="34" charset="-122"/>
            </a:endParaRPr>
          </a:p>
          <a:p>
            <a:r>
              <a:rPr lang="en-US" altLang="zh-CN" sz="2400" dirty="0" smtClean="0">
                <a:latin typeface="微软雅黑" pitchFamily="34" charset="-122"/>
                <a:ea typeface="微软雅黑" pitchFamily="34" charset="-122"/>
              </a:rPr>
              <a:t>(</a:t>
            </a:r>
            <a:r>
              <a:rPr lang="en-US" altLang="zh-CN" sz="2400" dirty="0">
                <a:latin typeface="微软雅黑" pitchFamily="34" charset="-122"/>
                <a:ea typeface="微软雅黑" pitchFamily="34" charset="-122"/>
              </a:rPr>
              <a:t>R)</a:t>
            </a:r>
            <a:r>
              <a:rPr lang="zh-CN" altLang="en-US" sz="2400" dirty="0">
                <a:latin typeface="微软雅黑" pitchFamily="34" charset="-122"/>
                <a:ea typeface="微软雅黑" pitchFamily="34" charset="-122"/>
              </a:rPr>
              <a:t>为由</a:t>
            </a:r>
            <a:r>
              <a:rPr lang="en-US" altLang="zh-CN" sz="2400" dirty="0">
                <a:latin typeface="微软雅黑" pitchFamily="34" charset="-122"/>
                <a:ea typeface="微软雅黑" pitchFamily="34" charset="-122"/>
              </a:rPr>
              <a:t>Forest Laboratories </a:t>
            </a:r>
            <a:r>
              <a:rPr lang="en-US" altLang="zh-CN" sz="2400" dirty="0" smtClean="0">
                <a:latin typeface="微软雅黑" pitchFamily="34" charset="-122"/>
                <a:ea typeface="微软雅黑" pitchFamily="34" charset="-122"/>
              </a:rPr>
              <a:t>Ireland </a:t>
            </a:r>
            <a:r>
              <a:rPr lang="en-US" altLang="zh-CN" sz="2400" dirty="0">
                <a:latin typeface="微软雅黑" pitchFamily="34" charset="-122"/>
                <a:ea typeface="微软雅黑" pitchFamily="34" charset="-122"/>
              </a:rPr>
              <a:t>Ltd </a:t>
            </a:r>
            <a:r>
              <a:rPr lang="zh-CN" altLang="en-US" sz="2400" dirty="0">
                <a:latin typeface="微软雅黑" pitchFamily="34" charset="-122"/>
                <a:ea typeface="微软雅黑" pitchFamily="34" charset="-122"/>
              </a:rPr>
              <a:t>生产，并由</a:t>
            </a:r>
            <a:r>
              <a:rPr lang="en-US" altLang="zh-CN" sz="2400" dirty="0">
                <a:latin typeface="微软雅黑" pitchFamily="34" charset="-122"/>
                <a:ea typeface="微软雅黑" pitchFamily="34" charset="-122"/>
              </a:rPr>
              <a:t>Allergan USA, </a:t>
            </a:r>
            <a:r>
              <a:rPr lang="en-US" altLang="zh-CN" sz="2400" dirty="0" err="1">
                <a:latin typeface="微软雅黑" pitchFamily="34" charset="-122"/>
                <a:ea typeface="微软雅黑" pitchFamily="34" charset="-122"/>
              </a:rPr>
              <a:t>Inc</a:t>
            </a:r>
            <a:r>
              <a:rPr lang="en-US" altLang="zh-CN" sz="2400" dirty="0">
                <a:latin typeface="微软雅黑" pitchFamily="34" charset="-122"/>
                <a:ea typeface="微软雅黑" pitchFamily="34" charset="-122"/>
              </a:rPr>
              <a:t>, Irvine, CA </a:t>
            </a:r>
            <a:r>
              <a:rPr lang="en-US" altLang="zh-CN" sz="2400" dirty="0" smtClean="0">
                <a:latin typeface="微软雅黑" pitchFamily="34" charset="-122"/>
                <a:ea typeface="微软雅黑" pitchFamily="34" charset="-122"/>
              </a:rPr>
              <a:t>92</a:t>
            </a:r>
          </a:p>
          <a:p>
            <a:r>
              <a:rPr lang="en-US" altLang="zh-CN" sz="2400" dirty="0" smtClean="0">
                <a:latin typeface="微软雅黑" pitchFamily="34" charset="-122"/>
                <a:ea typeface="微软雅黑" pitchFamily="34" charset="-122"/>
              </a:rPr>
              <a:t>612 </a:t>
            </a:r>
            <a:r>
              <a:rPr lang="zh-CN" altLang="en-US" sz="2400" dirty="0">
                <a:latin typeface="微软雅黑" pitchFamily="34" charset="-122"/>
                <a:ea typeface="微软雅黑" pitchFamily="34" charset="-122"/>
              </a:rPr>
              <a:t>分销的</a:t>
            </a:r>
            <a:r>
              <a:rPr lang="en-US" altLang="zh-CN" sz="2400" dirty="0">
                <a:latin typeface="微软雅黑" pitchFamily="34" charset="-122"/>
                <a:ea typeface="微软雅黑" pitchFamily="34" charset="-122"/>
              </a:rPr>
              <a:t>Namenda XR® (</a:t>
            </a:r>
            <a:r>
              <a:rPr lang="zh-CN" altLang="en-US" sz="2400" dirty="0" smtClean="0">
                <a:latin typeface="微软雅黑" pitchFamily="34" charset="-122"/>
                <a:ea typeface="微软雅黑" pitchFamily="34" charset="-122"/>
              </a:rPr>
              <a:t>盐酸美</a:t>
            </a:r>
            <a:r>
              <a:rPr lang="zh-CN" altLang="en-US" sz="2400" dirty="0">
                <a:latin typeface="微软雅黑" pitchFamily="34" charset="-122"/>
                <a:ea typeface="微软雅黑" pitchFamily="34" charset="-122"/>
              </a:rPr>
              <a:t>金刚</a:t>
            </a:r>
            <a:r>
              <a:rPr lang="en-US" altLang="zh-CN" sz="2400" dirty="0">
                <a:latin typeface="微软雅黑" pitchFamily="34" charset="-122"/>
                <a:ea typeface="微软雅黑" pitchFamily="34" charset="-122"/>
              </a:rPr>
              <a:t>)</a:t>
            </a:r>
            <a:r>
              <a:rPr lang="zh-CN" altLang="en-US" sz="2400" dirty="0">
                <a:latin typeface="微软雅黑" pitchFamily="34" charset="-122"/>
                <a:ea typeface="微软雅黑" pitchFamily="34" charset="-122"/>
              </a:rPr>
              <a:t>缓释胶囊</a:t>
            </a:r>
            <a:r>
              <a:rPr lang="en-US" altLang="zh-CN" sz="2400" dirty="0">
                <a:latin typeface="微软雅黑" pitchFamily="34" charset="-122"/>
                <a:ea typeface="微软雅黑" pitchFamily="34" charset="-122"/>
              </a:rPr>
              <a:t>28 mg</a:t>
            </a:r>
            <a:r>
              <a:rPr lang="zh-CN" altLang="en-US" sz="2400" dirty="0">
                <a:latin typeface="微软雅黑" pitchFamily="34" charset="-122"/>
                <a:ea typeface="微软雅黑" pitchFamily="34" charset="-122"/>
              </a:rPr>
              <a:t>。经临床试验证明，青岛百</a:t>
            </a:r>
            <a:r>
              <a:rPr lang="zh-CN" altLang="en-US" sz="2400" dirty="0" smtClean="0">
                <a:latin typeface="微软雅黑" pitchFamily="34" charset="-122"/>
                <a:ea typeface="微软雅黑" pitchFamily="34" charset="-122"/>
              </a:rPr>
              <a:t>洋</a:t>
            </a:r>
            <a:endParaRPr lang="en-US" altLang="zh-CN" sz="2400" dirty="0" smtClean="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制药</a:t>
            </a:r>
            <a:r>
              <a:rPr lang="zh-CN" altLang="en-US" sz="2400" dirty="0">
                <a:latin typeface="微软雅黑" pitchFamily="34" charset="-122"/>
                <a:ea typeface="微软雅黑" pitchFamily="34" charset="-122"/>
              </a:rPr>
              <a:t>有限公司生产的受试制剂</a:t>
            </a:r>
            <a:r>
              <a:rPr lang="en-US" altLang="zh-CN" sz="2400" dirty="0">
                <a:latin typeface="微软雅黑" pitchFamily="34" charset="-122"/>
                <a:ea typeface="微软雅黑" pitchFamily="34" charset="-122"/>
              </a:rPr>
              <a:t>(T)</a:t>
            </a:r>
            <a:r>
              <a:rPr lang="zh-CN" altLang="en-US" sz="2400" dirty="0" smtClean="0">
                <a:latin typeface="微软雅黑" pitchFamily="34" charset="-122"/>
                <a:ea typeface="微软雅黑" pitchFamily="34" charset="-122"/>
              </a:rPr>
              <a:t>：盐酸</a:t>
            </a:r>
            <a:r>
              <a:rPr lang="zh-CN" altLang="en-US" sz="2400" dirty="0">
                <a:latin typeface="微软雅黑" pitchFamily="34" charset="-122"/>
                <a:ea typeface="微软雅黑" pitchFamily="34" charset="-122"/>
              </a:rPr>
              <a:t>美金刚缓释胶囊，与参比制剂</a:t>
            </a:r>
            <a:r>
              <a:rPr lang="en-US" altLang="zh-CN" sz="2400" dirty="0">
                <a:latin typeface="微软雅黑" pitchFamily="34" charset="-122"/>
                <a:ea typeface="微软雅黑" pitchFamily="34" charset="-122"/>
              </a:rPr>
              <a:t>(R)</a:t>
            </a:r>
            <a:r>
              <a:rPr lang="zh-CN" altLang="en-US"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Namenda </a:t>
            </a:r>
            <a:r>
              <a:rPr lang="en-US" altLang="zh-CN" sz="2400" dirty="0" smtClean="0">
                <a:latin typeface="微软雅黑" pitchFamily="34" charset="-122"/>
                <a:ea typeface="微软雅黑" pitchFamily="34" charset="-122"/>
              </a:rPr>
              <a:t>X</a:t>
            </a:r>
          </a:p>
          <a:p>
            <a:r>
              <a:rPr lang="en-US" altLang="zh-CN" sz="2400" dirty="0" smtClean="0">
                <a:latin typeface="微软雅黑" pitchFamily="34" charset="-122"/>
                <a:ea typeface="微软雅黑" pitchFamily="34" charset="-122"/>
              </a:rPr>
              <a:t>R</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盐酸美金刚</a:t>
            </a:r>
            <a:r>
              <a:rPr lang="en-US" altLang="zh-CN" sz="2400" dirty="0">
                <a:latin typeface="微软雅黑" pitchFamily="34" charset="-122"/>
                <a:ea typeface="微软雅黑" pitchFamily="34" charset="-122"/>
              </a:rPr>
              <a:t>) </a:t>
            </a:r>
            <a:r>
              <a:rPr lang="zh-CN" altLang="en-US" sz="2400" dirty="0">
                <a:latin typeface="微软雅黑" pitchFamily="34" charset="-122"/>
                <a:ea typeface="微软雅黑" pitchFamily="34" charset="-122"/>
              </a:rPr>
              <a:t>缓释胶囊</a:t>
            </a:r>
            <a:r>
              <a:rPr lang="en-US" altLang="zh-CN" sz="2400" dirty="0">
                <a:latin typeface="微软雅黑" pitchFamily="34" charset="-122"/>
                <a:ea typeface="微软雅黑" pitchFamily="34" charset="-122"/>
              </a:rPr>
              <a:t>28 mg </a:t>
            </a:r>
            <a:r>
              <a:rPr lang="zh-CN" altLang="en-US" sz="2400" dirty="0" smtClean="0">
                <a:latin typeface="微软雅黑" pitchFamily="34" charset="-122"/>
                <a:ea typeface="微软雅黑" pitchFamily="34" charset="-122"/>
              </a:rPr>
              <a:t>在</a:t>
            </a:r>
            <a:r>
              <a:rPr lang="zh-CN" altLang="en-US" sz="2400" dirty="0">
                <a:latin typeface="微软雅黑" pitchFamily="34" charset="-122"/>
                <a:ea typeface="微软雅黑" pitchFamily="34" charset="-122"/>
              </a:rPr>
              <a:t>空腹和餐后条件下生物等效。</a:t>
            </a:r>
          </a:p>
        </p:txBody>
      </p:sp>
    </p:spTree>
    <p:extLst>
      <p:ext uri="{BB962C8B-B14F-4D97-AF65-F5344CB8AC3E}">
        <p14:creationId xmlns:p14="http://schemas.microsoft.com/office/powerpoint/2010/main" val="2887964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342901" y="295834"/>
            <a:ext cx="4309781" cy="130436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chemeClr val="tx1"/>
                </a:solidFill>
                <a:latin typeface="微软雅黑" pitchFamily="34" charset="-122"/>
                <a:ea typeface="微软雅黑" pitchFamily="34" charset="-122"/>
              </a:rPr>
              <a:t>04 </a:t>
            </a:r>
            <a:r>
              <a:rPr lang="zh-CN" altLang="en-US" sz="3600" b="1" dirty="0" smtClean="0">
                <a:solidFill>
                  <a:schemeClr val="tx1"/>
                </a:solidFill>
                <a:latin typeface="微软雅黑" pitchFamily="34" charset="-122"/>
                <a:ea typeface="微软雅黑" pitchFamily="34" charset="-122"/>
              </a:rPr>
              <a:t>创新性</a:t>
            </a:r>
            <a:endParaRPr lang="en-US" altLang="zh-CN" sz="3600" b="1" dirty="0" smtClean="0">
              <a:solidFill>
                <a:schemeClr val="tx1"/>
              </a:solidFill>
              <a:latin typeface="微软雅黑" pitchFamily="34" charset="-122"/>
              <a:ea typeface="微软雅黑" pitchFamily="34" charset="-122"/>
            </a:endParaRPr>
          </a:p>
          <a:p>
            <a:pPr algn="ctr"/>
            <a:r>
              <a:rPr lang="en-US" altLang="zh-CN" sz="2400" b="1" dirty="0" smtClean="0">
                <a:solidFill>
                  <a:schemeClr val="bg1"/>
                </a:solidFill>
                <a:latin typeface="微软雅黑" pitchFamily="34" charset="-122"/>
                <a:ea typeface="微软雅黑" pitchFamily="34" charset="-122"/>
              </a:rPr>
              <a:t>Innovativeness</a:t>
            </a:r>
            <a:endParaRPr lang="zh-CN" altLang="en-US" sz="2400" b="1" dirty="0">
              <a:solidFill>
                <a:schemeClr val="bg1"/>
              </a:solidFill>
              <a:latin typeface="微软雅黑" pitchFamily="34" charset="-122"/>
              <a:ea typeface="微软雅黑" pitchFamily="34" charset="-122"/>
            </a:endParaRPr>
          </a:p>
        </p:txBody>
      </p:sp>
      <p:sp>
        <p:nvSpPr>
          <p:cNvPr id="5" name="TextBox 4"/>
          <p:cNvSpPr txBox="1"/>
          <p:nvPr/>
        </p:nvSpPr>
        <p:spPr>
          <a:xfrm>
            <a:off x="1909483" y="2420471"/>
            <a:ext cx="10148046" cy="3046988"/>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创新</a:t>
            </a:r>
            <a:r>
              <a:rPr lang="zh-CN" altLang="en-US" sz="2400" b="1" dirty="0" smtClean="0">
                <a:latin typeface="微软雅黑" pitchFamily="34" charset="-122"/>
                <a:ea typeface="微软雅黑" pitchFamily="34" charset="-122"/>
              </a:rPr>
              <a:t>点：</a:t>
            </a:r>
            <a:r>
              <a:rPr lang="zh-CN" altLang="en-US" sz="2400" dirty="0">
                <a:latin typeface="微软雅黑" pitchFamily="34" charset="-122"/>
                <a:ea typeface="微软雅黑" pitchFamily="34" charset="-122"/>
              </a:rPr>
              <a:t>盐酸美金刚缓释胶囊为</a:t>
            </a:r>
            <a:r>
              <a:rPr lang="en-US" altLang="zh-CN" sz="2400" dirty="0">
                <a:latin typeface="微软雅黑" pitchFamily="34" charset="-122"/>
                <a:ea typeface="微软雅黑" pitchFamily="34" charset="-122"/>
              </a:rPr>
              <a:t>3</a:t>
            </a:r>
            <a:r>
              <a:rPr lang="zh-CN" altLang="en-US"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5-</a:t>
            </a:r>
            <a:r>
              <a:rPr lang="zh-CN" altLang="en-US" sz="2400" dirty="0">
                <a:latin typeface="微软雅黑" pitchFamily="34" charset="-122"/>
                <a:ea typeface="微软雅黑" pitchFamily="34" charset="-122"/>
              </a:rPr>
              <a:t>二甲基</a:t>
            </a:r>
            <a:r>
              <a:rPr lang="en-US" altLang="zh-CN" sz="2400" dirty="0">
                <a:latin typeface="微软雅黑" pitchFamily="34" charset="-122"/>
                <a:ea typeface="微软雅黑" pitchFamily="34" charset="-122"/>
              </a:rPr>
              <a:t>-1-</a:t>
            </a:r>
            <a:r>
              <a:rPr lang="zh-CN" altLang="en-US" sz="2400" dirty="0">
                <a:latin typeface="微软雅黑" pitchFamily="34" charset="-122"/>
                <a:ea typeface="微软雅黑" pitchFamily="34" charset="-122"/>
              </a:rPr>
              <a:t>氨基</a:t>
            </a:r>
            <a:r>
              <a:rPr lang="en-US" altLang="zh-CN" sz="2400" dirty="0">
                <a:latin typeface="微软雅黑" pitchFamily="34" charset="-122"/>
                <a:ea typeface="微软雅黑" pitchFamily="34" charset="-122"/>
              </a:rPr>
              <a:t>-</a:t>
            </a:r>
            <a:r>
              <a:rPr lang="zh-CN" altLang="en-US" sz="2400" dirty="0">
                <a:latin typeface="微软雅黑" pitchFamily="34" charset="-122"/>
                <a:ea typeface="微软雅黑" pitchFamily="34" charset="-122"/>
              </a:rPr>
              <a:t>金刚烷盐酸盐类药物，为目前临床唯一的非竞争性</a:t>
            </a:r>
            <a:r>
              <a:rPr lang="en-US" altLang="zh-CN" sz="2400" dirty="0">
                <a:latin typeface="微软雅黑" pitchFamily="34" charset="-122"/>
                <a:ea typeface="微软雅黑" pitchFamily="34" charset="-122"/>
              </a:rPr>
              <a:t>NMDA</a:t>
            </a:r>
            <a:r>
              <a:rPr lang="zh-CN" altLang="en-US" sz="2400" dirty="0">
                <a:latin typeface="微软雅黑" pitchFamily="34" charset="-122"/>
                <a:ea typeface="微软雅黑" pitchFamily="34" charset="-122"/>
              </a:rPr>
              <a:t>受体拮抗</a:t>
            </a:r>
            <a:r>
              <a:rPr lang="zh-CN" altLang="en-US" sz="2400" dirty="0" smtClean="0">
                <a:latin typeface="微软雅黑" pitchFamily="34" charset="-122"/>
                <a:ea typeface="微软雅黑" pitchFamily="34" charset="-122"/>
              </a:rPr>
              <a:t>剂。</a:t>
            </a:r>
            <a:endParaRPr lang="en-US" altLang="zh-CN" sz="2400" dirty="0" smtClean="0">
              <a:latin typeface="微软雅黑" pitchFamily="34" charset="-122"/>
              <a:ea typeface="微软雅黑" pitchFamily="34" charset="-122"/>
            </a:endParaRPr>
          </a:p>
          <a:p>
            <a:endParaRPr lang="en-US" altLang="zh-CN" sz="2400" b="1" dirty="0">
              <a:latin typeface="微软雅黑" pitchFamily="34" charset="-122"/>
              <a:ea typeface="微软雅黑" pitchFamily="34" charset="-122"/>
            </a:endParaRPr>
          </a:p>
          <a:p>
            <a:r>
              <a:rPr lang="zh-CN" altLang="en-US" sz="2400" b="1" dirty="0" smtClean="0">
                <a:latin typeface="微软雅黑" pitchFamily="34" charset="-122"/>
                <a:ea typeface="微软雅黑" pitchFamily="34" charset="-122"/>
              </a:rPr>
              <a:t>优势：</a:t>
            </a:r>
            <a:r>
              <a:rPr lang="zh-CN" altLang="en-US" sz="2400" dirty="0">
                <a:latin typeface="微软雅黑" pitchFamily="34" charset="-122"/>
                <a:ea typeface="微软雅黑" pitchFamily="34" charset="-122"/>
              </a:rPr>
              <a:t>盐酸美金刚可保护神经元，降低谷氨酸引起的</a:t>
            </a:r>
            <a:r>
              <a:rPr lang="en-US" altLang="zh-CN" sz="2400" dirty="0">
                <a:latin typeface="微软雅黑" pitchFamily="34" charset="-122"/>
                <a:ea typeface="微软雅黑" pitchFamily="34" charset="-122"/>
              </a:rPr>
              <a:t>NMDA</a:t>
            </a:r>
            <a:r>
              <a:rPr lang="zh-CN" altLang="en-US" sz="2400" dirty="0">
                <a:latin typeface="微软雅黑" pitchFamily="34" charset="-122"/>
                <a:ea typeface="微软雅黑" pitchFamily="34" charset="-122"/>
              </a:rPr>
              <a:t>受体过度兴奋，防止细胞凋亡，改善记忆，是新一代改善认知功能的药物。临床上广泛用于治疗中至重度阿尔茨海默病</a:t>
            </a:r>
            <a:r>
              <a:rPr lang="en-US" altLang="zh-CN" sz="2400" dirty="0">
                <a:latin typeface="微软雅黑" pitchFamily="34" charset="-122"/>
                <a:ea typeface="微软雅黑" pitchFamily="34" charset="-122"/>
              </a:rPr>
              <a:t>(AD)</a:t>
            </a:r>
            <a:r>
              <a:rPr lang="zh-CN" altLang="en-US" sz="2400" dirty="0">
                <a:latin typeface="微软雅黑" pitchFamily="34" charset="-122"/>
                <a:ea typeface="微软雅黑" pitchFamily="34" charset="-122"/>
              </a:rPr>
              <a:t>，又称老年痴呆症，具有显著的临床治疗效果。</a:t>
            </a:r>
            <a:endParaRPr lang="en-US" altLang="zh-CN" sz="2400" dirty="0">
              <a:latin typeface="微软雅黑" pitchFamily="34" charset="-122"/>
              <a:ea typeface="微软雅黑" pitchFamily="34" charset="-122"/>
            </a:endParaRPr>
          </a:p>
          <a:p>
            <a:endParaRPr lang="zh-CN" altLang="en-US" sz="2400" dirty="0">
              <a:latin typeface="微软雅黑" pitchFamily="34" charset="-122"/>
              <a:ea typeface="微软雅黑" pitchFamily="34" charset="-122"/>
            </a:endParaRPr>
          </a:p>
        </p:txBody>
      </p:sp>
    </p:spTree>
    <p:extLst>
      <p:ext uri="{BB962C8B-B14F-4D97-AF65-F5344CB8AC3E}">
        <p14:creationId xmlns:p14="http://schemas.microsoft.com/office/powerpoint/2010/main" val="4159314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342901" y="295834"/>
            <a:ext cx="4309781" cy="130436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chemeClr val="tx1"/>
                </a:solidFill>
                <a:latin typeface="微软雅黑" pitchFamily="34" charset="-122"/>
                <a:ea typeface="微软雅黑" pitchFamily="34" charset="-122"/>
              </a:rPr>
              <a:t>05 </a:t>
            </a:r>
            <a:r>
              <a:rPr lang="zh-CN" altLang="en-US" sz="3600" b="1" dirty="0" smtClean="0">
                <a:solidFill>
                  <a:schemeClr val="tx1"/>
                </a:solidFill>
                <a:latin typeface="微软雅黑" pitchFamily="34" charset="-122"/>
                <a:ea typeface="微软雅黑" pitchFamily="34" charset="-122"/>
              </a:rPr>
              <a:t>公平性</a:t>
            </a:r>
            <a:r>
              <a:rPr lang="en-US" altLang="zh-CN" sz="2400" b="1" dirty="0" smtClean="0">
                <a:solidFill>
                  <a:schemeClr val="bg1"/>
                </a:solidFill>
                <a:latin typeface="微软雅黑" pitchFamily="34" charset="-122"/>
                <a:ea typeface="微软雅黑" pitchFamily="34" charset="-122"/>
              </a:rPr>
              <a:t>                              Fairness</a:t>
            </a:r>
            <a:endParaRPr lang="zh-CN" altLang="en-US" sz="2400" b="1" dirty="0">
              <a:solidFill>
                <a:schemeClr val="bg1"/>
              </a:solidFill>
              <a:latin typeface="微软雅黑" pitchFamily="34" charset="-122"/>
              <a:ea typeface="微软雅黑" pitchFamily="34" charset="-122"/>
            </a:endParaRPr>
          </a:p>
        </p:txBody>
      </p:sp>
      <p:sp>
        <p:nvSpPr>
          <p:cNvPr id="5" name="TextBox 4"/>
          <p:cNvSpPr txBox="1"/>
          <p:nvPr/>
        </p:nvSpPr>
        <p:spPr>
          <a:xfrm>
            <a:off x="1909483" y="1990165"/>
            <a:ext cx="10148046" cy="4154984"/>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年</a:t>
            </a:r>
            <a:r>
              <a:rPr lang="zh-CN" altLang="en-US" sz="2400" b="1" dirty="0" smtClean="0">
                <a:latin typeface="微软雅黑" pitchFamily="34" charset="-122"/>
                <a:ea typeface="微软雅黑" pitchFamily="34" charset="-122"/>
              </a:rPr>
              <a:t>发病患者总数：</a:t>
            </a:r>
            <a:r>
              <a:rPr lang="en-US" altLang="zh-CN" sz="2400" dirty="0" smtClean="0">
                <a:latin typeface="微软雅黑" pitchFamily="34" charset="-122"/>
                <a:ea typeface="微软雅黑" pitchFamily="34" charset="-122"/>
              </a:rPr>
              <a:t>600</a:t>
            </a:r>
            <a:r>
              <a:rPr lang="zh-CN" altLang="en-US" sz="2400" dirty="0" smtClean="0">
                <a:latin typeface="微软雅黑" pitchFamily="34" charset="-122"/>
                <a:ea typeface="微软雅黑" pitchFamily="34" charset="-122"/>
              </a:rPr>
              <a:t>万人</a:t>
            </a:r>
            <a:endParaRPr lang="en-US" altLang="zh-CN" sz="2400" dirty="0" smtClean="0">
              <a:latin typeface="微软雅黑" pitchFamily="34" charset="-122"/>
              <a:ea typeface="微软雅黑" pitchFamily="34" charset="-122"/>
            </a:endParaRPr>
          </a:p>
          <a:p>
            <a:endParaRPr lang="en-US" altLang="zh-CN" sz="2400" dirty="0" smtClean="0">
              <a:latin typeface="微软雅黑" pitchFamily="34" charset="-122"/>
              <a:ea typeface="微软雅黑" pitchFamily="34" charset="-122"/>
            </a:endParaRPr>
          </a:p>
          <a:p>
            <a:r>
              <a:rPr lang="zh-CN" altLang="zh-CN" sz="2400" b="1" dirty="0">
                <a:latin typeface="微软雅黑" pitchFamily="34" charset="-122"/>
                <a:ea typeface="微软雅黑" pitchFamily="34" charset="-122"/>
              </a:rPr>
              <a:t>弥补药品目录短板</a:t>
            </a:r>
            <a:r>
              <a:rPr lang="zh-CN" altLang="zh-CN" sz="2400" b="1" dirty="0" smtClean="0">
                <a:latin typeface="微软雅黑" pitchFamily="34" charset="-122"/>
                <a:ea typeface="微软雅黑" pitchFamily="34" charset="-122"/>
              </a:rPr>
              <a:t>：</a:t>
            </a:r>
            <a:r>
              <a:rPr lang="zh-CN" altLang="en-US" sz="2400" dirty="0">
                <a:latin typeface="微软雅黑" pitchFamily="34" charset="-122"/>
                <a:ea typeface="微软雅黑" pitchFamily="34" charset="-122"/>
              </a:rPr>
              <a:t>弥补了国内阿尔茨海默病型痴呆症患者的临床需求。青岛百洋制药有限公司具备</a:t>
            </a:r>
            <a:r>
              <a:rPr lang="en-US" altLang="zh-CN" sz="2400" dirty="0">
                <a:latin typeface="微软雅黑" pitchFamily="34" charset="-122"/>
                <a:ea typeface="微软雅黑" pitchFamily="34" charset="-122"/>
              </a:rPr>
              <a:t>1</a:t>
            </a:r>
            <a:r>
              <a:rPr lang="zh-CN" altLang="en-US" sz="2400" dirty="0">
                <a:latin typeface="微软雅黑" pitchFamily="34" charset="-122"/>
                <a:ea typeface="微软雅黑" pitchFamily="34" charset="-122"/>
              </a:rPr>
              <a:t>亿粒的年产能。根据近期集采对美金刚市场需求报量，以及国内同类产品上市厂家，可较好的满足临床用药需要</a:t>
            </a:r>
            <a:r>
              <a:rPr lang="zh-CN" altLang="en-US" sz="2400" dirty="0" smtClean="0">
                <a:latin typeface="微软雅黑" pitchFamily="34" charset="-122"/>
                <a:ea typeface="微软雅黑" pitchFamily="34" charset="-122"/>
              </a:rPr>
              <a:t>。</a:t>
            </a:r>
            <a:endParaRPr lang="en-US" altLang="zh-CN" sz="2400" dirty="0" smtClean="0">
              <a:latin typeface="微软雅黑" pitchFamily="34" charset="-122"/>
              <a:ea typeface="微软雅黑" pitchFamily="34" charset="-122"/>
            </a:endParaRPr>
          </a:p>
          <a:p>
            <a:endParaRPr lang="en-US" altLang="zh-CN" sz="2400" dirty="0">
              <a:latin typeface="微软雅黑" pitchFamily="34" charset="-122"/>
              <a:ea typeface="微软雅黑" pitchFamily="34" charset="-122"/>
            </a:endParaRPr>
          </a:p>
          <a:p>
            <a:pPr lvl="0"/>
            <a:r>
              <a:rPr lang="zh-CN" altLang="en-US" sz="2400" b="1" dirty="0" smtClean="0">
                <a:latin typeface="微软雅黑" pitchFamily="34" charset="-122"/>
                <a:ea typeface="微软雅黑" pitchFamily="34" charset="-122"/>
              </a:rPr>
              <a:t>临床管理难度：</a:t>
            </a:r>
            <a:r>
              <a:rPr lang="zh-CN" altLang="en-US" sz="2400" dirty="0">
                <a:latin typeface="微软雅黑" pitchFamily="34" charset="-122"/>
                <a:ea typeface="微软雅黑" pitchFamily="34" charset="-122"/>
              </a:rPr>
              <a:t>盐酸美金刚缓释胶囊共四个规格，分别是</a:t>
            </a:r>
            <a:r>
              <a:rPr lang="en-US" altLang="zh-CN" sz="2400" dirty="0">
                <a:latin typeface="微软雅黑" pitchFamily="34" charset="-122"/>
                <a:ea typeface="微软雅黑" pitchFamily="34" charset="-122"/>
              </a:rPr>
              <a:t>7mg</a:t>
            </a:r>
            <a:r>
              <a:rPr lang="zh-CN" altLang="en-US"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14mg</a:t>
            </a:r>
            <a:r>
              <a:rPr lang="zh-CN" altLang="en-US"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21mg</a:t>
            </a:r>
            <a:r>
              <a:rPr lang="zh-CN" altLang="en-US"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28mg</a:t>
            </a:r>
            <a:r>
              <a:rPr lang="zh-CN" altLang="en-US" sz="2400" dirty="0">
                <a:latin typeface="微软雅黑" pitchFamily="34" charset="-122"/>
                <a:ea typeface="微软雅黑" pitchFamily="34" charset="-122"/>
              </a:rPr>
              <a:t>，推荐起始剂量为</a:t>
            </a:r>
            <a:r>
              <a:rPr lang="en-US" altLang="zh-CN" sz="2400" dirty="0">
                <a:latin typeface="微软雅黑" pitchFamily="34" charset="-122"/>
                <a:ea typeface="微软雅黑" pitchFamily="34" charset="-122"/>
              </a:rPr>
              <a:t>7mg</a:t>
            </a:r>
            <a:r>
              <a:rPr lang="zh-CN" altLang="en-US" sz="2400" dirty="0">
                <a:latin typeface="微软雅黑" pitchFamily="34" charset="-122"/>
                <a:ea typeface="微软雅黑" pitchFamily="34" charset="-122"/>
              </a:rPr>
              <a:t>每日一次。剂量按</a:t>
            </a:r>
            <a:r>
              <a:rPr lang="en-US" altLang="zh-CN" sz="2400" dirty="0">
                <a:latin typeface="微软雅黑" pitchFamily="34" charset="-122"/>
                <a:ea typeface="微软雅黑" pitchFamily="34" charset="-122"/>
              </a:rPr>
              <a:t>7mg</a:t>
            </a:r>
            <a:r>
              <a:rPr lang="zh-CN" altLang="en-US" sz="2400" dirty="0">
                <a:latin typeface="微软雅黑" pitchFamily="34" charset="-122"/>
                <a:ea typeface="微软雅黑" pitchFamily="34" charset="-122"/>
              </a:rPr>
              <a:t>的增量逐渐增加到</a:t>
            </a:r>
            <a:r>
              <a:rPr lang="en-US" altLang="zh-CN" sz="2400" dirty="0">
                <a:latin typeface="微软雅黑" pitchFamily="34" charset="-122"/>
                <a:ea typeface="微软雅黑" pitchFamily="34" charset="-122"/>
              </a:rPr>
              <a:t>28mg</a:t>
            </a:r>
            <a:r>
              <a:rPr lang="zh-CN" altLang="en-US" sz="2400" dirty="0">
                <a:latin typeface="微软雅黑" pitchFamily="34" charset="-122"/>
                <a:ea typeface="微软雅黑" pitchFamily="34" charset="-122"/>
              </a:rPr>
              <a:t>每日一次的维持剂量。患者用药的顺应性好，一日一次给药，若有吞咽困难者，可打开胶囊壳将内容物洒在苹果酱上服用。再者，严格按照医嘱和说明书用药，临床滥用或超说明书用药的风险很低。</a:t>
            </a:r>
          </a:p>
        </p:txBody>
      </p:sp>
    </p:spTree>
    <p:extLst>
      <p:ext uri="{BB962C8B-B14F-4D97-AF65-F5344CB8AC3E}">
        <p14:creationId xmlns:p14="http://schemas.microsoft.com/office/powerpoint/2010/main" val="1586569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08786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242</TotalTime>
  <Words>971</Words>
  <Application>Microsoft Office PowerPoint</Application>
  <PresentationFormat>自定义</PresentationFormat>
  <Paragraphs>79</Paragraphs>
  <Slides>9</Slides>
  <Notes>0</Notes>
  <HiddenSlides>0</HiddenSlides>
  <MMClips>0</MMClips>
  <ScaleCrop>false</ScaleCrop>
  <HeadingPairs>
    <vt:vector size="4" baseType="variant">
      <vt:variant>
        <vt:lpstr>主题</vt:lpstr>
      </vt:variant>
      <vt:variant>
        <vt:i4>1</vt:i4>
      </vt:variant>
      <vt:variant>
        <vt:lpstr>幻灯片标题</vt:lpstr>
      </vt:variant>
      <vt:variant>
        <vt:i4>9</vt:i4>
      </vt:variant>
    </vt:vector>
  </HeadingPairs>
  <TitlesOfParts>
    <vt:vector size="10" baseType="lpstr">
      <vt:lpstr>流畅</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728545436@qq.com</dc:creator>
  <cp:lastModifiedBy>PC</cp:lastModifiedBy>
  <cp:revision>66</cp:revision>
  <dcterms:created xsi:type="dcterms:W3CDTF">2020-11-19T08:17:21Z</dcterms:created>
  <dcterms:modified xsi:type="dcterms:W3CDTF">2022-07-12T06:04:48Z</dcterms:modified>
</cp:coreProperties>
</file>