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6" r:id="rId3"/>
    <p:sldId id="263" r:id="rId4"/>
    <p:sldId id="259" r:id="rId5"/>
    <p:sldId id="261" r:id="rId6"/>
    <p:sldId id="262" r:id="rId7"/>
    <p:sldId id="268" r:id="rId8"/>
    <p:sldId id="269" r:id="rId9"/>
    <p:sldId id="260"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BB0"/>
    <a:srgbClr val="92D050"/>
    <a:srgbClr val="487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6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8EC25-E6F9-4A19-B91E-D930CEE4977A}"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4DD26-A275-4E0D-BC45-A067428B0991}" type="slidenum">
              <a:rPr lang="zh-CN" altLang="en-US" smtClean="0"/>
              <a:t>‹#›</a:t>
            </a:fld>
            <a:endParaRPr lang="zh-CN" altLang="en-US"/>
          </a:p>
        </p:txBody>
      </p:sp>
    </p:spTree>
    <p:extLst>
      <p:ext uri="{BB962C8B-B14F-4D97-AF65-F5344CB8AC3E}">
        <p14:creationId xmlns:p14="http://schemas.microsoft.com/office/powerpoint/2010/main" val="393050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7CA36-69C6-49AF-BE86-52122F61B711}" type="slidenum">
              <a:rPr lang="zh-CN" altLang="en-US" smtClean="0"/>
              <a:t>2</a:t>
            </a:fld>
            <a:endParaRPr lang="zh-CN" altLang="en-US"/>
          </a:p>
        </p:txBody>
      </p:sp>
    </p:spTree>
    <p:extLst>
      <p:ext uri="{BB962C8B-B14F-4D97-AF65-F5344CB8AC3E}">
        <p14:creationId xmlns:p14="http://schemas.microsoft.com/office/powerpoint/2010/main" val="137919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7CA36-69C6-49AF-BE86-52122F61B711}" type="slidenum">
              <a:rPr lang="zh-CN" altLang="en-US" smtClean="0"/>
              <a:t>3</a:t>
            </a:fld>
            <a:endParaRPr lang="zh-CN" altLang="en-US"/>
          </a:p>
        </p:txBody>
      </p:sp>
    </p:spTree>
    <p:extLst>
      <p:ext uri="{BB962C8B-B14F-4D97-AF65-F5344CB8AC3E}">
        <p14:creationId xmlns:p14="http://schemas.microsoft.com/office/powerpoint/2010/main" val="249266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我们拍</a:t>
            </a:r>
            <a:r>
              <a:rPr lang="en-US" altLang="zh-CN" dirty="0"/>
              <a:t>X</a:t>
            </a:r>
            <a:r>
              <a:rPr lang="zh-CN" altLang="en-US" dirty="0"/>
              <a:t>光片，会经常看到有老人有陈旧性椎体压缩骨折，致残率和死亡率是我们要特别关注的，老人一旦躺下，麻烦事儿就来了，很多老人，身体好像一直还不错，一次骨折，躺下，就再也起不来了。</a:t>
            </a:r>
          </a:p>
        </p:txBody>
      </p:sp>
      <p:sp>
        <p:nvSpPr>
          <p:cNvPr id="4" name="灯片编号占位符 3"/>
          <p:cNvSpPr>
            <a:spLocks noGrp="1"/>
          </p:cNvSpPr>
          <p:nvPr>
            <p:ph type="sldNum" sz="quarter" idx="10"/>
          </p:nvPr>
        </p:nvSpPr>
        <p:spPr/>
        <p:txBody>
          <a:bodyPr/>
          <a:lstStyle/>
          <a:p>
            <a:fld id="{B197CA36-69C6-49AF-BE86-52122F61B711}" type="slidenum">
              <a:rPr lang="zh-CN" altLang="en-US" smtClean="0"/>
              <a:t>4</a:t>
            </a:fld>
            <a:endParaRPr lang="zh-CN" altLang="en-US"/>
          </a:p>
        </p:txBody>
      </p:sp>
    </p:spTree>
    <p:extLst>
      <p:ext uri="{BB962C8B-B14F-4D97-AF65-F5344CB8AC3E}">
        <p14:creationId xmlns:p14="http://schemas.microsoft.com/office/powerpoint/2010/main" val="402160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284198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245705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159357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95B86B-4E06-4529-91FA-8C5AC9CDCADE}"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A2555-B5ED-4DE6-A401-1F2C877F5ACC}"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092" y="591671"/>
            <a:ext cx="1542704" cy="818385"/>
          </a:xfrm>
          <a:prstGeom prst="rect">
            <a:avLst/>
          </a:prstGeom>
        </p:spPr>
      </p:pic>
      <p:cxnSp>
        <p:nvCxnSpPr>
          <p:cNvPr id="8" name="直接连接符 7"/>
          <p:cNvCxnSpPr/>
          <p:nvPr userDrawn="1"/>
        </p:nvCxnSpPr>
        <p:spPr>
          <a:xfrm>
            <a:off x="854814" y="1228835"/>
            <a:ext cx="955321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0" y="6619164"/>
            <a:ext cx="12192000" cy="238836"/>
            <a:chOff x="0" y="6496334"/>
            <a:chExt cx="12192000" cy="361666"/>
          </a:xfrm>
        </p:grpSpPr>
        <p:sp>
          <p:nvSpPr>
            <p:cNvPr id="10" name="矩形 9"/>
            <p:cNvSpPr/>
            <p:nvPr/>
          </p:nvSpPr>
          <p:spPr>
            <a:xfrm>
              <a:off x="0" y="6619164"/>
              <a:ext cx="12192000" cy="238836"/>
            </a:xfrm>
            <a:prstGeom prst="rect">
              <a:avLst/>
            </a:prstGeom>
            <a:solidFill>
              <a:srgbClr val="126B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0" y="6496334"/>
              <a:ext cx="12192000" cy="1228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18789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95B86B-4E06-4529-91FA-8C5AC9CDCADE}"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A2555-B5ED-4DE6-A401-1F2C877F5ACC}"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092" y="591671"/>
            <a:ext cx="1542704" cy="818385"/>
          </a:xfrm>
          <a:prstGeom prst="rect">
            <a:avLst/>
          </a:prstGeom>
        </p:spPr>
      </p:pic>
      <p:cxnSp>
        <p:nvCxnSpPr>
          <p:cNvPr id="8" name="直接连接符 7"/>
          <p:cNvCxnSpPr/>
          <p:nvPr userDrawn="1"/>
        </p:nvCxnSpPr>
        <p:spPr>
          <a:xfrm>
            <a:off x="854814" y="1228835"/>
            <a:ext cx="955321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0" y="6619164"/>
            <a:ext cx="12192000" cy="238836"/>
            <a:chOff x="0" y="6496334"/>
            <a:chExt cx="12192000" cy="361666"/>
          </a:xfrm>
        </p:grpSpPr>
        <p:sp>
          <p:nvSpPr>
            <p:cNvPr id="10" name="矩形 9"/>
            <p:cNvSpPr/>
            <p:nvPr/>
          </p:nvSpPr>
          <p:spPr>
            <a:xfrm>
              <a:off x="0" y="6619164"/>
              <a:ext cx="12192000" cy="238836"/>
            </a:xfrm>
            <a:prstGeom prst="rect">
              <a:avLst/>
            </a:prstGeom>
            <a:solidFill>
              <a:srgbClr val="126B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0" y="6496334"/>
              <a:ext cx="12192000" cy="1228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575061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62352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42960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165675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140181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107651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108955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316688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14D5A-7E2F-4BF6-B222-FF76023AC578}"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362229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14D5A-7E2F-4BF6-B222-FF76023AC578}" type="datetimeFigureOut">
              <a:rPr lang="zh-CN" altLang="en-US" smtClean="0"/>
              <a:t>2022/7/13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4CB08-B598-4706-BE06-4EB05113D9E3}" type="slidenum">
              <a:rPr lang="zh-CN" altLang="en-US" smtClean="0"/>
              <a:t>‹#›</a:t>
            </a:fld>
            <a:endParaRPr lang="zh-CN" altLang="en-US"/>
          </a:p>
        </p:txBody>
      </p:sp>
    </p:spTree>
    <p:extLst>
      <p:ext uri="{BB962C8B-B14F-4D97-AF65-F5344CB8AC3E}">
        <p14:creationId xmlns:p14="http://schemas.microsoft.com/office/powerpoint/2010/main" val="301322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08702" y="4116505"/>
            <a:ext cx="5774596" cy="1689052"/>
          </a:xfrm>
          <a:prstGeom prst="rect">
            <a:avLst/>
          </a:prstGeom>
          <a:noFill/>
        </p:spPr>
        <p:txBody>
          <a:bodyPr wrap="square" rtlCol="0">
            <a:spAutoFit/>
          </a:bodyPr>
          <a:lstStyle/>
          <a:p>
            <a:pPr algn="ctr">
              <a:lnSpc>
                <a:spcPct val="150000"/>
              </a:lnSpc>
            </a:pPr>
            <a:r>
              <a:rPr lang="zh-CN" altLang="en-US" sz="2400" dirty="0">
                <a:latin typeface="微软雅黑" panose="020B0503020204020204" pitchFamily="34" charset="-122"/>
                <a:ea typeface="微软雅黑" panose="020B0503020204020204" pitchFamily="34" charset="-122"/>
              </a:rPr>
              <a:t>注射用重组特立帕肽</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（珍固）</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上海联合赛尔生物工程有限公司</a:t>
            </a:r>
            <a:endParaRPr lang="en-US" altLang="zh-CN" sz="20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28A66B41-228C-AC9C-969B-94DD5FB59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027" y="1923497"/>
            <a:ext cx="3771019" cy="2000478"/>
          </a:xfrm>
          <a:prstGeom prst="rect">
            <a:avLst/>
          </a:prstGeom>
        </p:spPr>
      </p:pic>
    </p:spTree>
    <p:extLst>
      <p:ext uri="{BB962C8B-B14F-4D97-AF65-F5344CB8AC3E}">
        <p14:creationId xmlns:p14="http://schemas.microsoft.com/office/powerpoint/2010/main" val="65197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9097" y="700463"/>
            <a:ext cx="3452883" cy="523220"/>
          </a:xfrm>
          <a:prstGeom prst="rect">
            <a:avLst/>
          </a:prstGeom>
          <a:noFill/>
        </p:spPr>
        <p:txBody>
          <a:bodyPr wrap="square" rtlCol="0">
            <a:spAutoFit/>
          </a:bodyPr>
          <a:lstStyle/>
          <a:p>
            <a:r>
              <a:rPr lang="zh-CN" altLang="en-US" sz="2800" dirty="0">
                <a:solidFill>
                  <a:srgbClr val="1D63A8"/>
                </a:solidFill>
                <a:latin typeface="微软雅黑" panose="020B0503020204020204" pitchFamily="34" charset="-122"/>
                <a:ea typeface="微软雅黑" panose="020B0503020204020204" pitchFamily="34" charset="-122"/>
              </a:rPr>
              <a:t>目录</a:t>
            </a:r>
          </a:p>
        </p:txBody>
      </p:sp>
      <p:grpSp>
        <p:nvGrpSpPr>
          <p:cNvPr id="11" name="组合 10"/>
          <p:cNvGrpSpPr/>
          <p:nvPr/>
        </p:nvGrpSpPr>
        <p:grpSpPr>
          <a:xfrm>
            <a:off x="0" y="6619164"/>
            <a:ext cx="12192000" cy="238836"/>
            <a:chOff x="0" y="6496334"/>
            <a:chExt cx="12192000" cy="361666"/>
          </a:xfrm>
        </p:grpSpPr>
        <p:sp>
          <p:nvSpPr>
            <p:cNvPr id="12" name="矩形 11"/>
            <p:cNvSpPr/>
            <p:nvPr/>
          </p:nvSpPr>
          <p:spPr>
            <a:xfrm>
              <a:off x="0" y="6619164"/>
              <a:ext cx="12192000" cy="238836"/>
            </a:xfrm>
            <a:prstGeom prst="rect">
              <a:avLst/>
            </a:prstGeom>
            <a:solidFill>
              <a:srgbClr val="126B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0" y="6496334"/>
              <a:ext cx="12192000" cy="1228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a:extLst>
              <a:ext uri="{FF2B5EF4-FFF2-40B4-BE49-F238E27FC236}">
                <a16:creationId xmlns:a16="http://schemas.microsoft.com/office/drawing/2014/main" xmlns="" id="{1BA50D80-3508-ADF6-6F67-51A383599848}"/>
              </a:ext>
            </a:extLst>
          </p:cNvPr>
          <p:cNvGrpSpPr/>
          <p:nvPr/>
        </p:nvGrpSpPr>
        <p:grpSpPr>
          <a:xfrm>
            <a:off x="318240" y="2212747"/>
            <a:ext cx="10745470" cy="3344443"/>
            <a:chOff x="403405" y="2983712"/>
            <a:chExt cx="10745470" cy="3344443"/>
          </a:xfrm>
        </p:grpSpPr>
        <p:grpSp>
          <p:nvGrpSpPr>
            <p:cNvPr id="28" name="组合 27">
              <a:extLst>
                <a:ext uri="{FF2B5EF4-FFF2-40B4-BE49-F238E27FC236}">
                  <a16:creationId xmlns:a16="http://schemas.microsoft.com/office/drawing/2014/main" xmlns="" id="{C7D1A331-31A2-7914-E3D5-183EC8A2C349}"/>
                </a:ext>
              </a:extLst>
            </p:cNvPr>
            <p:cNvGrpSpPr/>
            <p:nvPr/>
          </p:nvGrpSpPr>
          <p:grpSpPr>
            <a:xfrm>
              <a:off x="4292866" y="3326565"/>
              <a:ext cx="6856009" cy="2807535"/>
              <a:chOff x="4292866" y="3326565"/>
              <a:chExt cx="6856009" cy="2807535"/>
            </a:xfrm>
          </p:grpSpPr>
          <p:sp>
            <p:nvSpPr>
              <p:cNvPr id="30" name="ïṥľide">
                <a:extLst>
                  <a:ext uri="{FF2B5EF4-FFF2-40B4-BE49-F238E27FC236}">
                    <a16:creationId xmlns:a16="http://schemas.microsoft.com/office/drawing/2014/main" xmlns="" id="{56CC6EED-E8B4-1A02-9E85-4DD3F694A086}"/>
                  </a:ext>
                </a:extLst>
              </p:cNvPr>
              <p:cNvSpPr txBox="1"/>
              <p:nvPr/>
            </p:nvSpPr>
            <p:spPr>
              <a:xfrm>
                <a:off x="9135677" y="3406326"/>
                <a:ext cx="2013198" cy="476071"/>
              </a:xfrm>
              <a:prstGeom prst="roundRect">
                <a:avLst>
                  <a:gd name="adj" fmla="val 50000"/>
                </a:avLst>
              </a:prstGeom>
              <a:solidFill>
                <a:srgbClr val="126BB0"/>
              </a:solidFill>
              <a:ln w="12700" cap="flat">
                <a:noFill/>
                <a:prstDash val="solid"/>
                <a:miter/>
              </a:ln>
              <a:effectLst/>
            </p:spPr>
            <p:txBody>
              <a:bodyPr rtlCol="0" anchor="ctr"/>
              <a:lstStyle>
                <a:defPPr>
                  <a:defRPr lang="zh-CN"/>
                </a:defPPr>
                <a:lvl1pPr algn="ctr">
                  <a:defRPr b="1">
                    <a:solidFill>
                      <a:schemeClr val="bg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a:t>安全性</a:t>
                </a:r>
                <a:endParaRPr lang="en-US" altLang="zh-CN" dirty="0"/>
              </a:p>
            </p:txBody>
          </p:sp>
          <p:sp>
            <p:nvSpPr>
              <p:cNvPr id="31" name="i$ḻíḍè">
                <a:extLst>
                  <a:ext uri="{FF2B5EF4-FFF2-40B4-BE49-F238E27FC236}">
                    <a16:creationId xmlns:a16="http://schemas.microsoft.com/office/drawing/2014/main" xmlns="" id="{B7384A3E-8AAB-E1F8-57AB-73D797C06F27}"/>
                  </a:ext>
                </a:extLst>
              </p:cNvPr>
              <p:cNvSpPr txBox="1"/>
              <p:nvPr/>
            </p:nvSpPr>
            <p:spPr>
              <a:xfrm>
                <a:off x="8216487" y="3326565"/>
                <a:ext cx="776175" cy="646331"/>
              </a:xfrm>
              <a:prstGeom prst="rect">
                <a:avLst/>
              </a:prstGeom>
              <a:noFill/>
            </p:spPr>
            <p:txBody>
              <a:bodyPr wrap="none" rtlCol="0">
                <a:spAutoFit/>
              </a:bodyPr>
              <a:lstStyle>
                <a:defPPr>
                  <a:defRPr lang="zh-CN"/>
                </a:defPPr>
                <a:lvl1pPr>
                  <a:defRPr sz="3600" b="1" i="1">
                    <a:solidFill>
                      <a:srgbClr val="126BB0"/>
                    </a:solidFill>
                  </a:defRPr>
                </a:lvl1pPr>
              </a:lstStyle>
              <a:p>
                <a:r>
                  <a:rPr lang="en-US" altLang="zh-CN" dirty="0"/>
                  <a:t>02.</a:t>
                </a:r>
                <a:endParaRPr lang="zh-CN" altLang="en-US" dirty="0"/>
              </a:p>
            </p:txBody>
          </p:sp>
          <p:sp>
            <p:nvSpPr>
              <p:cNvPr id="32" name="íṥľïḋé">
                <a:extLst>
                  <a:ext uri="{FF2B5EF4-FFF2-40B4-BE49-F238E27FC236}">
                    <a16:creationId xmlns:a16="http://schemas.microsoft.com/office/drawing/2014/main" xmlns="" id="{2F3DC64A-EC58-669A-49FE-E19D1FB4BF35}"/>
                  </a:ext>
                </a:extLst>
              </p:cNvPr>
              <p:cNvSpPr txBox="1"/>
              <p:nvPr/>
            </p:nvSpPr>
            <p:spPr>
              <a:xfrm>
                <a:off x="9135677" y="4486928"/>
                <a:ext cx="2013198" cy="476071"/>
              </a:xfrm>
              <a:prstGeom prst="roundRect">
                <a:avLst>
                  <a:gd name="adj" fmla="val 50000"/>
                </a:avLst>
              </a:prstGeom>
              <a:solidFill>
                <a:srgbClr val="126BB0"/>
              </a:solidFill>
              <a:ln w="12700" cap="flat">
                <a:noFill/>
                <a:prstDash val="solid"/>
                <a:miter/>
              </a:ln>
              <a:effectLst/>
            </p:spPr>
            <p:txBody>
              <a:bodyPr rtlCol="0" anchor="ctr"/>
              <a:lstStyle>
                <a:defPPr>
                  <a:defRPr lang="zh-CN"/>
                </a:defPPr>
                <a:lvl1pPr algn="ctr">
                  <a:defRPr b="1">
                    <a:solidFill>
                      <a:schemeClr val="bg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创新性</a:t>
                </a:r>
                <a:endParaRPr lang="en-US" altLang="zh-CN" dirty="0"/>
              </a:p>
            </p:txBody>
          </p:sp>
          <p:sp>
            <p:nvSpPr>
              <p:cNvPr id="33" name="ïşḷîďè">
                <a:extLst>
                  <a:ext uri="{FF2B5EF4-FFF2-40B4-BE49-F238E27FC236}">
                    <a16:creationId xmlns:a16="http://schemas.microsoft.com/office/drawing/2014/main" xmlns="" id="{BAC24FB1-E4E1-12E8-0213-23D89CAC412C}"/>
                  </a:ext>
                </a:extLst>
              </p:cNvPr>
              <p:cNvSpPr txBox="1"/>
              <p:nvPr/>
            </p:nvSpPr>
            <p:spPr>
              <a:xfrm>
                <a:off x="8216487" y="4407167"/>
                <a:ext cx="776175" cy="646331"/>
              </a:xfrm>
              <a:prstGeom prst="rect">
                <a:avLst/>
              </a:prstGeom>
              <a:noFill/>
            </p:spPr>
            <p:txBody>
              <a:bodyPr wrap="none" rtlCol="0">
                <a:spAutoFit/>
              </a:bodyPr>
              <a:lstStyle>
                <a:defPPr>
                  <a:defRPr lang="zh-CN"/>
                </a:defPPr>
                <a:lvl1pPr>
                  <a:defRPr sz="3600" b="1" i="1">
                    <a:solidFill>
                      <a:srgbClr val="126BB0"/>
                    </a:solidFill>
                  </a:defRPr>
                </a:lvl1pPr>
              </a:lstStyle>
              <a:p>
                <a:r>
                  <a:rPr lang="en-US" altLang="zh-CN" dirty="0"/>
                  <a:t>04.</a:t>
                </a:r>
                <a:endParaRPr lang="zh-CN" altLang="en-US" dirty="0"/>
              </a:p>
            </p:txBody>
          </p:sp>
          <p:sp>
            <p:nvSpPr>
              <p:cNvPr id="36" name="îṩľïḑe">
                <a:extLst>
                  <a:ext uri="{FF2B5EF4-FFF2-40B4-BE49-F238E27FC236}">
                    <a16:creationId xmlns:a16="http://schemas.microsoft.com/office/drawing/2014/main" xmlns="" id="{681560E2-2F1C-35C3-1484-9A13091109AA}"/>
                  </a:ext>
                </a:extLst>
              </p:cNvPr>
              <p:cNvSpPr txBox="1"/>
              <p:nvPr/>
            </p:nvSpPr>
            <p:spPr>
              <a:xfrm>
                <a:off x="5212055" y="3406326"/>
                <a:ext cx="2013199" cy="476071"/>
              </a:xfrm>
              <a:prstGeom prst="roundRect">
                <a:avLst>
                  <a:gd name="adj" fmla="val 50000"/>
                </a:avLst>
              </a:prstGeom>
              <a:solidFill>
                <a:srgbClr val="126BB0"/>
              </a:solidFill>
              <a:ln w="12700" cap="flat">
                <a:noFill/>
                <a:prstDash val="solid"/>
                <a:miter/>
              </a:ln>
              <a:effectLst/>
            </p:spPr>
            <p:txBody>
              <a:bodyPr rtlCol="0" anchor="ctr"/>
              <a:lstStyle>
                <a:defPPr>
                  <a:defRPr lang="zh-CN"/>
                </a:defPPr>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zh-CN" altLang="en-US" sz="1800" dirty="0">
                    <a:solidFill>
                      <a:schemeClr val="bg1"/>
                    </a:solidFill>
                    <a:latin typeface="微软雅黑" panose="020B0503020204020204" pitchFamily="34" charset="-122"/>
                    <a:ea typeface="微软雅黑" panose="020B0503020204020204" pitchFamily="34" charset="-122"/>
                  </a:rPr>
                  <a:t>药品基本信息</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37" name="íṥlîḑè">
                <a:extLst>
                  <a:ext uri="{FF2B5EF4-FFF2-40B4-BE49-F238E27FC236}">
                    <a16:creationId xmlns:a16="http://schemas.microsoft.com/office/drawing/2014/main" xmlns="" id="{C9115A6E-913F-19C2-3F26-0012D289B957}"/>
                  </a:ext>
                </a:extLst>
              </p:cNvPr>
              <p:cNvSpPr txBox="1"/>
              <p:nvPr/>
            </p:nvSpPr>
            <p:spPr>
              <a:xfrm>
                <a:off x="4292866" y="3326565"/>
                <a:ext cx="776175" cy="646331"/>
              </a:xfrm>
              <a:prstGeom prst="rect">
                <a:avLst/>
              </a:prstGeom>
              <a:noFill/>
            </p:spPr>
            <p:txBody>
              <a:bodyPr wrap="none" rtlCol="0">
                <a:spAutoFit/>
              </a:bodyPr>
              <a:lstStyle>
                <a:defPPr>
                  <a:defRPr lang="zh-CN"/>
                </a:defPPr>
                <a:lvl1pPr>
                  <a:defRPr sz="3600" b="1" i="1">
                    <a:solidFill>
                      <a:schemeClr val="accent4"/>
                    </a:solidFill>
                  </a:defRPr>
                </a:lvl1pPr>
              </a:lstStyle>
              <a:p>
                <a:r>
                  <a:rPr lang="en-US" altLang="zh-CN" dirty="0">
                    <a:solidFill>
                      <a:srgbClr val="126BB0"/>
                    </a:solidFill>
                  </a:rPr>
                  <a:t>01.</a:t>
                </a:r>
                <a:endParaRPr lang="zh-CN" altLang="en-US" dirty="0">
                  <a:solidFill>
                    <a:srgbClr val="126BB0"/>
                  </a:solidFill>
                </a:endParaRPr>
              </a:p>
            </p:txBody>
          </p:sp>
          <p:sp>
            <p:nvSpPr>
              <p:cNvPr id="38" name="îşḷïdê">
                <a:extLst>
                  <a:ext uri="{FF2B5EF4-FFF2-40B4-BE49-F238E27FC236}">
                    <a16:creationId xmlns:a16="http://schemas.microsoft.com/office/drawing/2014/main" xmlns="" id="{93B986C8-ABBF-70AF-FD54-62EA26D472D4}"/>
                  </a:ext>
                </a:extLst>
              </p:cNvPr>
              <p:cNvSpPr txBox="1"/>
              <p:nvPr/>
            </p:nvSpPr>
            <p:spPr>
              <a:xfrm>
                <a:off x="5212056" y="4486928"/>
                <a:ext cx="2013198" cy="476071"/>
              </a:xfrm>
              <a:prstGeom prst="roundRect">
                <a:avLst>
                  <a:gd name="adj" fmla="val 50000"/>
                </a:avLst>
              </a:prstGeom>
              <a:solidFill>
                <a:srgbClr val="126BB0"/>
              </a:solidFill>
              <a:ln w="12700" cap="flat">
                <a:noFill/>
                <a:prstDash val="solid"/>
                <a:miter/>
              </a:ln>
              <a:effectLst/>
            </p:spPr>
            <p:txBody>
              <a:bodyPr rtlCol="0" anchor="ctr"/>
              <a:lstStyle>
                <a:defPPr>
                  <a:defRPr lang="zh-CN"/>
                </a:defPPr>
                <a:lvl1pPr algn="ctr">
                  <a:defRPr b="1">
                    <a:solidFill>
                      <a:schemeClr val="bg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a:t>有效性</a:t>
                </a:r>
                <a:endParaRPr lang="en-US" altLang="zh-CN" dirty="0"/>
              </a:p>
            </p:txBody>
          </p:sp>
          <p:sp>
            <p:nvSpPr>
              <p:cNvPr id="39" name="ísļiḋè">
                <a:extLst>
                  <a:ext uri="{FF2B5EF4-FFF2-40B4-BE49-F238E27FC236}">
                    <a16:creationId xmlns:a16="http://schemas.microsoft.com/office/drawing/2014/main" xmlns="" id="{21A96E85-3D4E-87B5-6A8C-C1C143A65BAB}"/>
                  </a:ext>
                </a:extLst>
              </p:cNvPr>
              <p:cNvSpPr txBox="1"/>
              <p:nvPr/>
            </p:nvSpPr>
            <p:spPr>
              <a:xfrm>
                <a:off x="4292866" y="4407167"/>
                <a:ext cx="776175" cy="646331"/>
              </a:xfrm>
              <a:prstGeom prst="rect">
                <a:avLst/>
              </a:prstGeom>
              <a:noFill/>
            </p:spPr>
            <p:txBody>
              <a:bodyPr wrap="none" rtlCol="0">
                <a:spAutoFit/>
              </a:bodyPr>
              <a:lstStyle/>
              <a:p>
                <a:r>
                  <a:rPr lang="en-US" altLang="zh-CN" sz="3600" b="1" i="1" dirty="0">
                    <a:solidFill>
                      <a:srgbClr val="126BB0"/>
                    </a:solidFill>
                  </a:rPr>
                  <a:t>03.</a:t>
                </a:r>
                <a:endParaRPr lang="zh-CN" altLang="en-US" sz="3600" b="1" i="1" dirty="0">
                  <a:solidFill>
                    <a:srgbClr val="126BB0"/>
                  </a:solidFill>
                </a:endParaRPr>
              </a:p>
            </p:txBody>
          </p:sp>
          <p:sp>
            <p:nvSpPr>
              <p:cNvPr id="40" name="í$ḷîďè">
                <a:extLst>
                  <a:ext uri="{FF2B5EF4-FFF2-40B4-BE49-F238E27FC236}">
                    <a16:creationId xmlns:a16="http://schemas.microsoft.com/office/drawing/2014/main" xmlns="" id="{AFD39884-64DA-5B6D-455B-3D1759416C7B}"/>
                  </a:ext>
                </a:extLst>
              </p:cNvPr>
              <p:cNvSpPr txBox="1"/>
              <p:nvPr/>
            </p:nvSpPr>
            <p:spPr>
              <a:xfrm>
                <a:off x="5212055" y="5567530"/>
                <a:ext cx="2013198" cy="476071"/>
              </a:xfrm>
              <a:prstGeom prst="roundRect">
                <a:avLst>
                  <a:gd name="adj" fmla="val 50000"/>
                </a:avLst>
              </a:prstGeom>
              <a:solidFill>
                <a:srgbClr val="126BB0"/>
              </a:solidFill>
              <a:ln w="12700" cap="flat">
                <a:noFill/>
                <a:prstDash val="solid"/>
                <a:miter/>
              </a:ln>
              <a:effectLst/>
            </p:spPr>
            <p:txBody>
              <a:bodyPr rtlCol="0" anchor="ctr"/>
              <a:lstStyle>
                <a:defPPr>
                  <a:defRPr lang="zh-CN"/>
                </a:defPPr>
                <a:lvl1pPr algn="ctr">
                  <a:defRPr b="1">
                    <a:solidFill>
                      <a:schemeClr val="bg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公平性</a:t>
                </a:r>
                <a:endParaRPr lang="en-US" altLang="zh-CN" dirty="0"/>
              </a:p>
            </p:txBody>
          </p:sp>
          <p:sp>
            <p:nvSpPr>
              <p:cNvPr id="41" name="ïslïḍé">
                <a:extLst>
                  <a:ext uri="{FF2B5EF4-FFF2-40B4-BE49-F238E27FC236}">
                    <a16:creationId xmlns:a16="http://schemas.microsoft.com/office/drawing/2014/main" xmlns="" id="{4363E955-BD2A-414E-C078-F25BABD62E3D}"/>
                  </a:ext>
                </a:extLst>
              </p:cNvPr>
              <p:cNvSpPr txBox="1"/>
              <p:nvPr/>
            </p:nvSpPr>
            <p:spPr>
              <a:xfrm>
                <a:off x="4292866" y="5487769"/>
                <a:ext cx="776175" cy="646331"/>
              </a:xfrm>
              <a:prstGeom prst="rect">
                <a:avLst/>
              </a:prstGeom>
              <a:noFill/>
            </p:spPr>
            <p:txBody>
              <a:bodyPr wrap="none" rtlCol="0">
                <a:spAutoFit/>
              </a:bodyPr>
              <a:lstStyle/>
              <a:p>
                <a:r>
                  <a:rPr lang="en-US" altLang="zh-CN" sz="3600" b="1" i="1" dirty="0">
                    <a:solidFill>
                      <a:srgbClr val="126BB0"/>
                    </a:solidFill>
                  </a:rPr>
                  <a:t>05.</a:t>
                </a:r>
                <a:endParaRPr lang="zh-CN" altLang="en-US" sz="3600" b="1" i="1" dirty="0">
                  <a:solidFill>
                    <a:srgbClr val="126BB0"/>
                  </a:solidFill>
                </a:endParaRPr>
              </a:p>
            </p:txBody>
          </p:sp>
        </p:grpSp>
        <p:pic>
          <p:nvPicPr>
            <p:cNvPr id="29" name="图片 28">
              <a:extLst>
                <a:ext uri="{FF2B5EF4-FFF2-40B4-BE49-F238E27FC236}">
                  <a16:creationId xmlns:a16="http://schemas.microsoft.com/office/drawing/2014/main" xmlns="" id="{6D5A2DEC-A54F-BCE3-86CF-2D562DFFD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05" y="2983712"/>
              <a:ext cx="3559319" cy="3344443"/>
            </a:xfrm>
            <a:prstGeom prst="rect">
              <a:avLst/>
            </a:prstGeom>
          </p:spPr>
        </p:pic>
      </p:grpSp>
    </p:spTree>
    <p:extLst>
      <p:ext uri="{BB962C8B-B14F-4D97-AF65-F5344CB8AC3E}">
        <p14:creationId xmlns:p14="http://schemas.microsoft.com/office/powerpoint/2010/main" val="346356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6619164"/>
            <a:ext cx="12192000" cy="238836"/>
            <a:chOff x="0" y="6496334"/>
            <a:chExt cx="12192000" cy="361666"/>
          </a:xfrm>
        </p:grpSpPr>
        <p:sp>
          <p:nvSpPr>
            <p:cNvPr id="12" name="矩形 11"/>
            <p:cNvSpPr/>
            <p:nvPr/>
          </p:nvSpPr>
          <p:spPr>
            <a:xfrm>
              <a:off x="0" y="6619164"/>
              <a:ext cx="12192000" cy="238836"/>
            </a:xfrm>
            <a:prstGeom prst="rect">
              <a:avLst/>
            </a:prstGeom>
            <a:solidFill>
              <a:srgbClr val="126B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0" y="6496334"/>
              <a:ext cx="12192000" cy="1228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a:extLst>
              <a:ext uri="{FF2B5EF4-FFF2-40B4-BE49-F238E27FC236}">
                <a16:creationId xmlns:a16="http://schemas.microsoft.com/office/drawing/2014/main" xmlns="" id="{9C7DCD4C-B82F-2DC2-763D-2E0F14F38E2D}"/>
              </a:ext>
            </a:extLst>
          </p:cNvPr>
          <p:cNvSpPr txBox="1"/>
          <p:nvPr/>
        </p:nvSpPr>
        <p:spPr>
          <a:xfrm>
            <a:off x="969097" y="700463"/>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01. </a:t>
            </a:r>
            <a:r>
              <a:rPr lang="zh-CN" altLang="en-US" dirty="0"/>
              <a:t>药品基本信息</a:t>
            </a:r>
          </a:p>
        </p:txBody>
      </p:sp>
      <p:sp>
        <p:nvSpPr>
          <p:cNvPr id="2" name="文本框 1">
            <a:extLst>
              <a:ext uri="{FF2B5EF4-FFF2-40B4-BE49-F238E27FC236}">
                <a16:creationId xmlns:a16="http://schemas.microsoft.com/office/drawing/2014/main" xmlns="" id="{7ECE8E00-AC64-0EB1-315C-A671596F7B0B}"/>
              </a:ext>
            </a:extLst>
          </p:cNvPr>
          <p:cNvSpPr txBox="1"/>
          <p:nvPr/>
        </p:nvSpPr>
        <p:spPr>
          <a:xfrm>
            <a:off x="3778846" y="1857820"/>
            <a:ext cx="6395748" cy="4647426"/>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通用名：</a:t>
            </a:r>
            <a:r>
              <a:rPr lang="zh-CN" altLang="en-US" sz="2000" b="1" dirty="0">
                <a:solidFill>
                  <a:srgbClr val="126BB0"/>
                </a:solidFill>
                <a:latin typeface="微软雅黑" panose="020B0503020204020204" pitchFamily="34" charset="-122"/>
                <a:ea typeface="微软雅黑" panose="020B0503020204020204" pitchFamily="34" charset="-122"/>
              </a:rPr>
              <a:t>注射用重组特立帕肽。</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注册规格：</a:t>
            </a:r>
            <a:r>
              <a:rPr lang="en-US" altLang="zh-CN" sz="2000" b="1" dirty="0">
                <a:solidFill>
                  <a:srgbClr val="126BB0"/>
                </a:solidFill>
                <a:latin typeface="微软雅黑" panose="020B0503020204020204" pitchFamily="34" charset="-122"/>
                <a:ea typeface="微软雅黑" panose="020B0503020204020204" pitchFamily="34" charset="-122"/>
              </a:rPr>
              <a:t>200IU (20</a:t>
            </a:r>
            <a:r>
              <a:rPr lang="el-GR" altLang="zh-CN" sz="2000" b="1" dirty="0">
                <a:solidFill>
                  <a:srgbClr val="126BB0"/>
                </a:solidFill>
                <a:latin typeface="微软雅黑" panose="020B0503020204020204" pitchFamily="34" charset="-122"/>
                <a:ea typeface="微软雅黑" panose="020B0503020204020204" pitchFamily="34" charset="-122"/>
              </a:rPr>
              <a:t>μ</a:t>
            </a:r>
            <a:r>
              <a:rPr lang="en-US" altLang="zh-CN" sz="2000" b="1" dirty="0">
                <a:solidFill>
                  <a:srgbClr val="126BB0"/>
                </a:solidFill>
                <a:latin typeface="微软雅黑" panose="020B0503020204020204" pitchFamily="34" charset="-122"/>
                <a:ea typeface="微软雅黑" panose="020B0503020204020204" pitchFamily="34" charset="-122"/>
              </a:rPr>
              <a:t>g)</a:t>
            </a:r>
            <a:r>
              <a:rPr lang="zh-CN" altLang="en-US" sz="2000" b="1" dirty="0">
                <a:solidFill>
                  <a:srgbClr val="126BB0"/>
                </a:solidFill>
                <a:latin typeface="微软雅黑" panose="020B0503020204020204" pitchFamily="34" charset="-122"/>
                <a:ea typeface="微软雅黑" panose="020B0503020204020204" pitchFamily="34" charset="-122"/>
              </a:rPr>
              <a:t>。</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中国大陆首次上市时间：</a:t>
            </a:r>
            <a:r>
              <a:rPr lang="en-US" altLang="zh-CN" sz="2000" b="1" dirty="0">
                <a:solidFill>
                  <a:srgbClr val="126BB0"/>
                </a:solidFill>
                <a:latin typeface="微软雅黑" panose="020B0503020204020204" pitchFamily="34" charset="-122"/>
                <a:ea typeface="微软雅黑" panose="020B0503020204020204" pitchFamily="34" charset="-122"/>
              </a:rPr>
              <a:t>2017</a:t>
            </a:r>
            <a:r>
              <a:rPr lang="zh-CN" altLang="en-US" sz="2000" b="1" dirty="0">
                <a:solidFill>
                  <a:srgbClr val="126BB0"/>
                </a:solidFill>
                <a:latin typeface="微软雅黑" panose="020B0503020204020204" pitchFamily="34" charset="-122"/>
                <a:ea typeface="微软雅黑" panose="020B0503020204020204" pitchFamily="34" charset="-122"/>
              </a:rPr>
              <a:t>年。</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目前大陆地区同通用名药品的上市情况：</a:t>
            </a:r>
            <a:r>
              <a:rPr lang="zh-CN" altLang="en-US" sz="2000" b="1" dirty="0">
                <a:solidFill>
                  <a:srgbClr val="126BB0"/>
                </a:solidFill>
                <a:latin typeface="微软雅黑" panose="020B0503020204020204" pitchFamily="34" charset="-122"/>
                <a:ea typeface="微软雅黑" panose="020B0503020204020204" pitchFamily="34" charset="-122"/>
              </a:rPr>
              <a:t>共</a:t>
            </a:r>
            <a:r>
              <a:rPr lang="en-US" altLang="zh-CN" sz="2000" b="1" dirty="0">
                <a:solidFill>
                  <a:srgbClr val="126BB0"/>
                </a:solidFill>
                <a:latin typeface="微软雅黑" panose="020B0503020204020204" pitchFamily="34" charset="-122"/>
                <a:ea typeface="微软雅黑" panose="020B0503020204020204" pitchFamily="34" charset="-122"/>
              </a:rPr>
              <a:t>3</a:t>
            </a:r>
            <a:r>
              <a:rPr lang="zh-CN" altLang="en-US" sz="2000" b="1" dirty="0">
                <a:solidFill>
                  <a:srgbClr val="126BB0"/>
                </a:solidFill>
                <a:latin typeface="微软雅黑" panose="020B0503020204020204" pitchFamily="34" charset="-122"/>
                <a:ea typeface="微软雅黑" panose="020B0503020204020204" pitchFamily="34" charset="-122"/>
              </a:rPr>
              <a:t>家。</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全球首个上市国家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地区及上市时间：</a:t>
            </a:r>
            <a:r>
              <a:rPr lang="en-US" altLang="zh-CN" sz="2000" b="1" dirty="0">
                <a:solidFill>
                  <a:srgbClr val="126BB0"/>
                </a:solidFill>
                <a:latin typeface="微软雅黑" panose="020B0503020204020204" pitchFamily="34" charset="-122"/>
                <a:ea typeface="微软雅黑" panose="020B0503020204020204" pitchFamily="34" charset="-122"/>
              </a:rPr>
              <a:t>2002</a:t>
            </a:r>
            <a:r>
              <a:rPr lang="zh-CN" altLang="en-US" sz="2000" b="1" dirty="0">
                <a:solidFill>
                  <a:srgbClr val="126BB0"/>
                </a:solidFill>
                <a:latin typeface="微软雅黑" panose="020B0503020204020204" pitchFamily="34" charset="-122"/>
                <a:ea typeface="微软雅黑" panose="020B0503020204020204" pitchFamily="34" charset="-122"/>
              </a:rPr>
              <a:t>年，美国。</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是否为</a:t>
            </a:r>
            <a:r>
              <a:rPr lang="en-US" altLang="zh-CN" sz="2000" dirty="0">
                <a:latin typeface="微软雅黑" panose="020B0503020204020204" pitchFamily="34" charset="-122"/>
                <a:ea typeface="微软雅黑" panose="020B0503020204020204" pitchFamily="34" charset="-122"/>
              </a:rPr>
              <a:t>OTC</a:t>
            </a:r>
            <a:r>
              <a:rPr lang="zh-CN" altLang="en-US" sz="2000" dirty="0">
                <a:latin typeface="微软雅黑" panose="020B0503020204020204" pitchFamily="34" charset="-122"/>
                <a:ea typeface="微软雅黑" panose="020B0503020204020204" pitchFamily="34" charset="-122"/>
              </a:rPr>
              <a:t>药品：</a:t>
            </a:r>
            <a:r>
              <a:rPr lang="zh-CN" altLang="en-US" sz="2000" b="1" dirty="0">
                <a:solidFill>
                  <a:srgbClr val="126BB0"/>
                </a:solidFill>
                <a:latin typeface="微软雅黑" panose="020B0503020204020204" pitchFamily="34" charset="-122"/>
                <a:ea typeface="微软雅黑" panose="020B0503020204020204" pitchFamily="34" charset="-122"/>
              </a:rPr>
              <a:t>否。</a:t>
            </a:r>
            <a:endParaRPr lang="en-US" altLang="zh-CN" sz="2000" b="1" dirty="0">
              <a:solidFill>
                <a:srgbClr val="126BB0"/>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参照药品建议：</a:t>
            </a:r>
            <a:r>
              <a:rPr lang="zh-CN" altLang="en-US" sz="2000" b="1" dirty="0">
                <a:solidFill>
                  <a:srgbClr val="126BB0"/>
                </a:solidFill>
                <a:latin typeface="微软雅黑" panose="020B0503020204020204" pitchFamily="34" charset="-122"/>
                <a:ea typeface="微软雅黑" panose="020B0503020204020204" pitchFamily="34" charset="-122"/>
              </a:rPr>
              <a:t>唑来膦酸注射液。</a:t>
            </a:r>
            <a:endParaRPr lang="en-US" altLang="zh-CN" sz="2000" b="1" dirty="0">
              <a:solidFill>
                <a:srgbClr val="126BB0"/>
              </a:solidFill>
              <a:latin typeface="微软雅黑" panose="020B0503020204020204" pitchFamily="34" charset="-122"/>
              <a:ea typeface="微软雅黑" panose="020B0503020204020204" pitchFamily="34" charset="-122"/>
            </a:endParaRPr>
          </a:p>
          <a:p>
            <a:endParaRPr lang="zh-CN" altLang="en-US" sz="1600" dirty="0">
              <a:solidFill>
                <a:srgbClr val="1E67AA"/>
              </a:solidFill>
              <a:latin typeface="冬青黑体简体中文 W3" panose="020B0300000000000000" pitchFamily="34" charset="-122"/>
              <a:ea typeface="冬青黑体简体中文 W3" panose="020B0300000000000000" pitchFamily="34" charset="-122"/>
            </a:endParaRPr>
          </a:p>
        </p:txBody>
      </p:sp>
    </p:spTree>
    <p:custDataLst>
      <p:tags r:id="rId1"/>
    </p:custDataLst>
    <p:extLst>
      <p:ext uri="{BB962C8B-B14F-4D97-AF65-F5344CB8AC3E}">
        <p14:creationId xmlns:p14="http://schemas.microsoft.com/office/powerpoint/2010/main" val="238455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26ABB3A3-6C62-E5A7-22C5-59EF936FBEF3}"/>
              </a:ext>
            </a:extLst>
          </p:cNvPr>
          <p:cNvSpPr txBox="1"/>
          <p:nvPr/>
        </p:nvSpPr>
        <p:spPr>
          <a:xfrm>
            <a:off x="969097" y="700463"/>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01. </a:t>
            </a:r>
            <a:r>
              <a:rPr lang="zh-CN" altLang="en-US" dirty="0"/>
              <a:t>药品基本信息</a:t>
            </a:r>
          </a:p>
        </p:txBody>
      </p:sp>
      <p:sp>
        <p:nvSpPr>
          <p:cNvPr id="2" name="文本框 1">
            <a:extLst>
              <a:ext uri="{FF2B5EF4-FFF2-40B4-BE49-F238E27FC236}">
                <a16:creationId xmlns:a16="http://schemas.microsoft.com/office/drawing/2014/main" xmlns="" id="{A39CDBF3-8B1A-CF72-0AC7-9163D4923D9D}"/>
              </a:ext>
            </a:extLst>
          </p:cNvPr>
          <p:cNvSpPr txBox="1"/>
          <p:nvPr/>
        </p:nvSpPr>
        <p:spPr>
          <a:xfrm>
            <a:off x="2138080" y="1506077"/>
            <a:ext cx="8771965" cy="833690"/>
          </a:xfrm>
          <a:prstGeom prst="rect">
            <a:avLst/>
          </a:prstGeom>
          <a:noFill/>
        </p:spPr>
        <p:txBody>
          <a:bodyPr wrap="square" rtlCol="0">
            <a:spAutoFit/>
          </a:bodyPr>
          <a:lstStyle/>
          <a:p>
            <a:pPr>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适应症</a:t>
            </a:r>
            <a:endParaRPr lang="en-US" altLang="zh-CN" b="1" dirty="0">
              <a:solidFill>
                <a:srgbClr val="1E67AA"/>
              </a:solidFill>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用于有骨折高发风险的绝经后妇女骨质疏松症的治疗</a:t>
            </a:r>
          </a:p>
        </p:txBody>
      </p:sp>
      <p:sp>
        <p:nvSpPr>
          <p:cNvPr id="8" name="label-tag-with-white-details-and-string_29667">
            <a:extLst>
              <a:ext uri="{FF2B5EF4-FFF2-40B4-BE49-F238E27FC236}">
                <a16:creationId xmlns:a16="http://schemas.microsoft.com/office/drawing/2014/main" xmlns="" id="{F217F80C-5E3E-46E5-B51B-A99E75BC1FF8}"/>
              </a:ext>
            </a:extLst>
          </p:cNvPr>
          <p:cNvSpPr/>
          <p:nvPr/>
        </p:nvSpPr>
        <p:spPr>
          <a:xfrm>
            <a:off x="1281955" y="1730082"/>
            <a:ext cx="522258" cy="609685"/>
          </a:xfrm>
          <a:custGeom>
            <a:avLst/>
            <a:gdLst>
              <a:gd name="T0" fmla="*/ 195 w 3774"/>
              <a:gd name="T1" fmla="*/ 1101 h 4412"/>
              <a:gd name="T2" fmla="*/ 696 w 3774"/>
              <a:gd name="T3" fmla="*/ 1506 h 4412"/>
              <a:gd name="T4" fmla="*/ 783 w 3774"/>
              <a:gd name="T5" fmla="*/ 1568 h 4412"/>
              <a:gd name="T6" fmla="*/ 427 w 3774"/>
              <a:gd name="T7" fmla="*/ 1924 h 4412"/>
              <a:gd name="T8" fmla="*/ 615 w 3774"/>
              <a:gd name="T9" fmla="*/ 2626 h 4412"/>
              <a:gd name="T10" fmla="*/ 2401 w 3774"/>
              <a:gd name="T11" fmla="*/ 4412 h 4412"/>
              <a:gd name="T12" fmla="*/ 3774 w 3774"/>
              <a:gd name="T13" fmla="*/ 3039 h 4412"/>
              <a:gd name="T14" fmla="*/ 1988 w 3774"/>
              <a:gd name="T15" fmla="*/ 1253 h 4412"/>
              <a:gd name="T16" fmla="*/ 1285 w 3774"/>
              <a:gd name="T17" fmla="*/ 1066 h 4412"/>
              <a:gd name="T18" fmla="*/ 909 w 3774"/>
              <a:gd name="T19" fmla="*/ 1442 h 4412"/>
              <a:gd name="T20" fmla="*/ 502 w 3774"/>
              <a:gd name="T21" fmla="*/ 778 h 4412"/>
              <a:gd name="T22" fmla="*/ 1475 w 3774"/>
              <a:gd name="T23" fmla="*/ 537 h 4412"/>
              <a:gd name="T24" fmla="*/ 3457 w 3774"/>
              <a:gd name="T25" fmla="*/ 316 h 4412"/>
              <a:gd name="T26" fmla="*/ 3418 w 3774"/>
              <a:gd name="T27" fmla="*/ 173 h 4412"/>
              <a:gd name="T28" fmla="*/ 2310 w 3774"/>
              <a:gd name="T29" fmla="*/ 310 h 4412"/>
              <a:gd name="T30" fmla="*/ 2464 w 3774"/>
              <a:gd name="T31" fmla="*/ 235 h 4412"/>
              <a:gd name="T32" fmla="*/ 2389 w 3774"/>
              <a:gd name="T33" fmla="*/ 107 h 4412"/>
              <a:gd name="T34" fmla="*/ 222 w 3774"/>
              <a:gd name="T35" fmla="*/ 451 h 4412"/>
              <a:gd name="T36" fmla="*/ 195 w 3774"/>
              <a:gd name="T37" fmla="*/ 1101 h 4412"/>
              <a:gd name="T38" fmla="*/ 2750 w 3774"/>
              <a:gd name="T39" fmla="*/ 2486 h 4412"/>
              <a:gd name="T40" fmla="*/ 2750 w 3774"/>
              <a:gd name="T41" fmla="*/ 2588 h 4412"/>
              <a:gd name="T42" fmla="*/ 1976 w 3774"/>
              <a:gd name="T43" fmla="*/ 3361 h 4412"/>
              <a:gd name="T44" fmla="*/ 1925 w 3774"/>
              <a:gd name="T45" fmla="*/ 3383 h 4412"/>
              <a:gd name="T46" fmla="*/ 1875 w 3774"/>
              <a:gd name="T47" fmla="*/ 3361 h 4412"/>
              <a:gd name="T48" fmla="*/ 1875 w 3774"/>
              <a:gd name="T49" fmla="*/ 3260 h 4412"/>
              <a:gd name="T50" fmla="*/ 2648 w 3774"/>
              <a:gd name="T51" fmla="*/ 2486 h 4412"/>
              <a:gd name="T52" fmla="*/ 2750 w 3774"/>
              <a:gd name="T53" fmla="*/ 2486 h 4412"/>
              <a:gd name="T54" fmla="*/ 2216 w 3774"/>
              <a:gd name="T55" fmla="*/ 2054 h 4412"/>
              <a:gd name="T56" fmla="*/ 2318 w 3774"/>
              <a:gd name="T57" fmla="*/ 2054 h 4412"/>
              <a:gd name="T58" fmla="*/ 2318 w 3774"/>
              <a:gd name="T59" fmla="*/ 2156 h 4412"/>
              <a:gd name="T60" fmla="*/ 1544 w 3774"/>
              <a:gd name="T61" fmla="*/ 2929 h 4412"/>
              <a:gd name="T62" fmla="*/ 1493 w 3774"/>
              <a:gd name="T63" fmla="*/ 2951 h 4412"/>
              <a:gd name="T64" fmla="*/ 1443 w 3774"/>
              <a:gd name="T65" fmla="*/ 2929 h 4412"/>
              <a:gd name="T66" fmla="*/ 1443 w 3774"/>
              <a:gd name="T67" fmla="*/ 2828 h 4412"/>
              <a:gd name="T68" fmla="*/ 2216 w 3774"/>
              <a:gd name="T69" fmla="*/ 2054 h 4412"/>
              <a:gd name="T70" fmla="*/ 1029 w 3774"/>
              <a:gd name="T71" fmla="*/ 1695 h 4412"/>
              <a:gd name="T72" fmla="*/ 1038 w 3774"/>
              <a:gd name="T73" fmla="*/ 1707 h 4412"/>
              <a:gd name="T74" fmla="*/ 1082 w 3774"/>
              <a:gd name="T75" fmla="*/ 1748 h 4412"/>
              <a:gd name="T76" fmla="*/ 1062 w 3774"/>
              <a:gd name="T77" fmla="*/ 1845 h 4412"/>
              <a:gd name="T78" fmla="*/ 1304 w 3774"/>
              <a:gd name="T79" fmla="*/ 2087 h 4412"/>
              <a:gd name="T80" fmla="*/ 1546 w 3774"/>
              <a:gd name="T81" fmla="*/ 1845 h 4412"/>
              <a:gd name="T82" fmla="*/ 1304 w 3774"/>
              <a:gd name="T83" fmla="*/ 1602 h 4412"/>
              <a:gd name="T84" fmla="*/ 1180 w 3774"/>
              <a:gd name="T85" fmla="*/ 1638 h 4412"/>
              <a:gd name="T86" fmla="*/ 1143 w 3774"/>
              <a:gd name="T87" fmla="*/ 1602 h 4412"/>
              <a:gd name="T88" fmla="*/ 1124 w 3774"/>
              <a:gd name="T89" fmla="*/ 1588 h 4412"/>
              <a:gd name="T90" fmla="*/ 1304 w 3774"/>
              <a:gd name="T91" fmla="*/ 1530 h 4412"/>
              <a:gd name="T92" fmla="*/ 1618 w 3774"/>
              <a:gd name="T93" fmla="*/ 1845 h 4412"/>
              <a:gd name="T94" fmla="*/ 1304 w 3774"/>
              <a:gd name="T95" fmla="*/ 2159 h 4412"/>
              <a:gd name="T96" fmla="*/ 990 w 3774"/>
              <a:gd name="T97" fmla="*/ 1845 h 4412"/>
              <a:gd name="T98" fmla="*/ 1029 w 3774"/>
              <a:gd name="T99" fmla="*/ 1695 h 4412"/>
              <a:gd name="T100" fmla="*/ 1148 w 3774"/>
              <a:gd name="T101" fmla="*/ 1845 h 4412"/>
              <a:gd name="T102" fmla="*/ 1157 w 3774"/>
              <a:gd name="T103" fmla="*/ 1797 h 4412"/>
              <a:gd name="T104" fmla="*/ 1397 w 3774"/>
              <a:gd name="T105" fmla="*/ 1784 h 4412"/>
              <a:gd name="T106" fmla="*/ 1426 w 3774"/>
              <a:gd name="T107" fmla="*/ 1750 h 4412"/>
              <a:gd name="T108" fmla="*/ 1459 w 3774"/>
              <a:gd name="T109" fmla="*/ 1845 h 4412"/>
              <a:gd name="T110" fmla="*/ 1304 w 3774"/>
              <a:gd name="T111" fmla="*/ 2000 h 4412"/>
              <a:gd name="T112" fmla="*/ 1148 w 3774"/>
              <a:gd name="T113" fmla="*/ 1845 h 4412"/>
              <a:gd name="T114" fmla="*/ 699 w 3774"/>
              <a:gd name="T115" fmla="*/ 435 h 4412"/>
              <a:gd name="T116" fmla="*/ 1303 w 3774"/>
              <a:gd name="T117" fmla="*/ 411 h 4412"/>
              <a:gd name="T118" fmla="*/ 865 w 3774"/>
              <a:gd name="T119" fmla="*/ 490 h 4412"/>
              <a:gd name="T120" fmla="*/ 247 w 3774"/>
              <a:gd name="T121" fmla="*/ 869 h 4412"/>
              <a:gd name="T122" fmla="*/ 243 w 3774"/>
              <a:gd name="T123" fmla="*/ 892 h 4412"/>
              <a:gd name="T124" fmla="*/ 699 w 3774"/>
              <a:gd name="T125" fmla="*/ 435 h 4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4" h="4412">
                <a:moveTo>
                  <a:pt x="195" y="1101"/>
                </a:moveTo>
                <a:cubicBezTo>
                  <a:pt x="320" y="1271"/>
                  <a:pt x="522" y="1393"/>
                  <a:pt x="696" y="1506"/>
                </a:cubicBezTo>
                <a:cubicBezTo>
                  <a:pt x="725" y="1526"/>
                  <a:pt x="754" y="1547"/>
                  <a:pt x="783" y="1568"/>
                </a:cubicBezTo>
                <a:lnTo>
                  <a:pt x="427" y="1924"/>
                </a:lnTo>
                <a:lnTo>
                  <a:pt x="615" y="2626"/>
                </a:lnTo>
                <a:lnTo>
                  <a:pt x="2401" y="4412"/>
                </a:lnTo>
                <a:lnTo>
                  <a:pt x="3774" y="3039"/>
                </a:lnTo>
                <a:lnTo>
                  <a:pt x="1988" y="1253"/>
                </a:lnTo>
                <a:lnTo>
                  <a:pt x="1285" y="1066"/>
                </a:lnTo>
                <a:lnTo>
                  <a:pt x="909" y="1442"/>
                </a:lnTo>
                <a:cubicBezTo>
                  <a:pt x="722" y="1326"/>
                  <a:pt x="170" y="998"/>
                  <a:pt x="502" y="778"/>
                </a:cubicBezTo>
                <a:cubicBezTo>
                  <a:pt x="769" y="601"/>
                  <a:pt x="1168" y="575"/>
                  <a:pt x="1475" y="537"/>
                </a:cubicBezTo>
                <a:cubicBezTo>
                  <a:pt x="2120" y="456"/>
                  <a:pt x="2832" y="506"/>
                  <a:pt x="3457" y="316"/>
                </a:cubicBezTo>
                <a:cubicBezTo>
                  <a:pt x="3549" y="289"/>
                  <a:pt x="3510" y="145"/>
                  <a:pt x="3418" y="173"/>
                </a:cubicBezTo>
                <a:cubicBezTo>
                  <a:pt x="3067" y="279"/>
                  <a:pt x="2676" y="283"/>
                  <a:pt x="2310" y="310"/>
                </a:cubicBezTo>
                <a:cubicBezTo>
                  <a:pt x="2363" y="289"/>
                  <a:pt x="2415" y="265"/>
                  <a:pt x="2464" y="235"/>
                </a:cubicBezTo>
                <a:cubicBezTo>
                  <a:pt x="2545" y="185"/>
                  <a:pt x="2471" y="56"/>
                  <a:pt x="2389" y="107"/>
                </a:cubicBezTo>
                <a:cubicBezTo>
                  <a:pt x="1761" y="494"/>
                  <a:pt x="836" y="0"/>
                  <a:pt x="222" y="451"/>
                </a:cubicBezTo>
                <a:cubicBezTo>
                  <a:pt x="0" y="613"/>
                  <a:pt x="52" y="906"/>
                  <a:pt x="195" y="1101"/>
                </a:cubicBezTo>
                <a:close/>
                <a:moveTo>
                  <a:pt x="2750" y="2486"/>
                </a:moveTo>
                <a:cubicBezTo>
                  <a:pt x="2778" y="2514"/>
                  <a:pt x="2778" y="2560"/>
                  <a:pt x="2750" y="2588"/>
                </a:cubicBezTo>
                <a:lnTo>
                  <a:pt x="1976" y="3361"/>
                </a:lnTo>
                <a:cubicBezTo>
                  <a:pt x="1962" y="3375"/>
                  <a:pt x="1944" y="3383"/>
                  <a:pt x="1925" y="3383"/>
                </a:cubicBezTo>
                <a:cubicBezTo>
                  <a:pt x="1907" y="3383"/>
                  <a:pt x="1889" y="3375"/>
                  <a:pt x="1875" y="3361"/>
                </a:cubicBezTo>
                <a:cubicBezTo>
                  <a:pt x="1846" y="3333"/>
                  <a:pt x="1846" y="3288"/>
                  <a:pt x="1875" y="3260"/>
                </a:cubicBezTo>
                <a:lnTo>
                  <a:pt x="2648" y="2486"/>
                </a:lnTo>
                <a:cubicBezTo>
                  <a:pt x="2676" y="2458"/>
                  <a:pt x="2722" y="2458"/>
                  <a:pt x="2750" y="2486"/>
                </a:cubicBezTo>
                <a:close/>
                <a:moveTo>
                  <a:pt x="2216" y="2054"/>
                </a:moveTo>
                <a:cubicBezTo>
                  <a:pt x="2244" y="2026"/>
                  <a:pt x="2290" y="2026"/>
                  <a:pt x="2318" y="2054"/>
                </a:cubicBezTo>
                <a:cubicBezTo>
                  <a:pt x="2346" y="2082"/>
                  <a:pt x="2346" y="2128"/>
                  <a:pt x="2318" y="2156"/>
                </a:cubicBezTo>
                <a:lnTo>
                  <a:pt x="1544" y="2929"/>
                </a:lnTo>
                <a:cubicBezTo>
                  <a:pt x="1530" y="2943"/>
                  <a:pt x="1512" y="2951"/>
                  <a:pt x="1493" y="2951"/>
                </a:cubicBezTo>
                <a:cubicBezTo>
                  <a:pt x="1475" y="2951"/>
                  <a:pt x="1457" y="2943"/>
                  <a:pt x="1443" y="2929"/>
                </a:cubicBezTo>
                <a:cubicBezTo>
                  <a:pt x="1414" y="2901"/>
                  <a:pt x="1414" y="2856"/>
                  <a:pt x="1443" y="2828"/>
                </a:cubicBezTo>
                <a:lnTo>
                  <a:pt x="2216" y="2054"/>
                </a:lnTo>
                <a:close/>
                <a:moveTo>
                  <a:pt x="1029" y="1695"/>
                </a:moveTo>
                <a:cubicBezTo>
                  <a:pt x="1032" y="1700"/>
                  <a:pt x="1034" y="1703"/>
                  <a:pt x="1038" y="1707"/>
                </a:cubicBezTo>
                <a:cubicBezTo>
                  <a:pt x="1052" y="1722"/>
                  <a:pt x="1067" y="1736"/>
                  <a:pt x="1082" y="1748"/>
                </a:cubicBezTo>
                <a:cubicBezTo>
                  <a:pt x="1069" y="1778"/>
                  <a:pt x="1062" y="1810"/>
                  <a:pt x="1062" y="1845"/>
                </a:cubicBezTo>
                <a:cubicBezTo>
                  <a:pt x="1062" y="1978"/>
                  <a:pt x="1170" y="2087"/>
                  <a:pt x="1304" y="2087"/>
                </a:cubicBezTo>
                <a:cubicBezTo>
                  <a:pt x="1437" y="2087"/>
                  <a:pt x="1546" y="1978"/>
                  <a:pt x="1546" y="1845"/>
                </a:cubicBezTo>
                <a:cubicBezTo>
                  <a:pt x="1546" y="1711"/>
                  <a:pt x="1437" y="1602"/>
                  <a:pt x="1304" y="1602"/>
                </a:cubicBezTo>
                <a:cubicBezTo>
                  <a:pt x="1258" y="1602"/>
                  <a:pt x="1216" y="1616"/>
                  <a:pt x="1180" y="1638"/>
                </a:cubicBezTo>
                <a:cubicBezTo>
                  <a:pt x="1167" y="1627"/>
                  <a:pt x="1155" y="1615"/>
                  <a:pt x="1143" y="1602"/>
                </a:cubicBezTo>
                <a:cubicBezTo>
                  <a:pt x="1137" y="1596"/>
                  <a:pt x="1130" y="1591"/>
                  <a:pt x="1124" y="1588"/>
                </a:cubicBezTo>
                <a:cubicBezTo>
                  <a:pt x="1175" y="1552"/>
                  <a:pt x="1237" y="1530"/>
                  <a:pt x="1304" y="1530"/>
                </a:cubicBezTo>
                <a:cubicBezTo>
                  <a:pt x="1477" y="1530"/>
                  <a:pt x="1618" y="1671"/>
                  <a:pt x="1618" y="1845"/>
                </a:cubicBezTo>
                <a:cubicBezTo>
                  <a:pt x="1618" y="2018"/>
                  <a:pt x="1477" y="2159"/>
                  <a:pt x="1304" y="2159"/>
                </a:cubicBezTo>
                <a:cubicBezTo>
                  <a:pt x="1131" y="2159"/>
                  <a:pt x="990" y="2018"/>
                  <a:pt x="990" y="1845"/>
                </a:cubicBezTo>
                <a:cubicBezTo>
                  <a:pt x="990" y="1790"/>
                  <a:pt x="1005" y="1740"/>
                  <a:pt x="1029" y="1695"/>
                </a:cubicBezTo>
                <a:close/>
                <a:moveTo>
                  <a:pt x="1148" y="1845"/>
                </a:moveTo>
                <a:cubicBezTo>
                  <a:pt x="1148" y="1828"/>
                  <a:pt x="1152" y="1812"/>
                  <a:pt x="1157" y="1797"/>
                </a:cubicBezTo>
                <a:cubicBezTo>
                  <a:pt x="1231" y="1833"/>
                  <a:pt x="1315" y="1836"/>
                  <a:pt x="1397" y="1784"/>
                </a:cubicBezTo>
                <a:cubicBezTo>
                  <a:pt x="1411" y="1775"/>
                  <a:pt x="1421" y="1763"/>
                  <a:pt x="1426" y="1750"/>
                </a:cubicBezTo>
                <a:cubicBezTo>
                  <a:pt x="1446" y="1776"/>
                  <a:pt x="1459" y="1809"/>
                  <a:pt x="1459" y="1845"/>
                </a:cubicBezTo>
                <a:cubicBezTo>
                  <a:pt x="1459" y="1931"/>
                  <a:pt x="1390" y="2000"/>
                  <a:pt x="1304" y="2000"/>
                </a:cubicBezTo>
                <a:cubicBezTo>
                  <a:pt x="1218" y="2000"/>
                  <a:pt x="1148" y="1930"/>
                  <a:pt x="1148" y="1845"/>
                </a:cubicBezTo>
                <a:close/>
                <a:moveTo>
                  <a:pt x="699" y="435"/>
                </a:moveTo>
                <a:cubicBezTo>
                  <a:pt x="885" y="404"/>
                  <a:pt x="1092" y="406"/>
                  <a:pt x="1303" y="411"/>
                </a:cubicBezTo>
                <a:cubicBezTo>
                  <a:pt x="1156" y="432"/>
                  <a:pt x="1010" y="457"/>
                  <a:pt x="865" y="490"/>
                </a:cubicBezTo>
                <a:cubicBezTo>
                  <a:pt x="647" y="539"/>
                  <a:pt x="317" y="622"/>
                  <a:pt x="247" y="869"/>
                </a:cubicBezTo>
                <a:cubicBezTo>
                  <a:pt x="245" y="877"/>
                  <a:pt x="244" y="885"/>
                  <a:pt x="243" y="892"/>
                </a:cubicBezTo>
                <a:cubicBezTo>
                  <a:pt x="160" y="660"/>
                  <a:pt x="398" y="486"/>
                  <a:pt x="699" y="4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xmlns="" id="{CD125414-2961-C770-5950-A93A64305AC5}"/>
              </a:ext>
            </a:extLst>
          </p:cNvPr>
          <p:cNvSpPr txBox="1"/>
          <p:nvPr/>
        </p:nvSpPr>
        <p:spPr>
          <a:xfrm>
            <a:off x="2138078" y="2467988"/>
            <a:ext cx="8771965" cy="2311017"/>
          </a:xfrm>
          <a:prstGeom prst="rect">
            <a:avLst/>
          </a:prstGeom>
          <a:noFill/>
        </p:spPr>
        <p:txBody>
          <a:bodyPr wrap="square" rtlCol="0">
            <a:spAutoFit/>
          </a:bodyPr>
          <a:lstStyle/>
          <a:p>
            <a:pPr>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疾病基本情况</a:t>
            </a:r>
            <a:endParaRPr lang="en-US" altLang="zh-CN" b="1" dirty="0">
              <a:solidFill>
                <a:srgbClr val="1E67AA"/>
              </a:solidFill>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骨质疏松症发病率极高，根据最新统计显示我国约有</a:t>
            </a:r>
            <a:r>
              <a:rPr lang="en-US" altLang="zh-CN" sz="1600" dirty="0">
                <a:latin typeface="微软雅黑" panose="020B0503020204020204" pitchFamily="34" charset="-122"/>
                <a:ea typeface="微软雅黑" panose="020B0503020204020204" pitchFamily="34" charset="-122"/>
              </a:rPr>
              <a:t>7000</a:t>
            </a:r>
            <a:r>
              <a:rPr lang="zh-CN" altLang="en-US" sz="1600" dirty="0">
                <a:latin typeface="微软雅黑" panose="020B0503020204020204" pitchFamily="34" charset="-122"/>
                <a:ea typeface="微软雅黑" panose="020B0503020204020204" pitchFamily="34" charset="-122"/>
              </a:rPr>
              <a:t>万骨质疏松患病人口，骨量低于正常标准的人口约有</a:t>
            </a:r>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亿。骨质疏松易引起骨折等并发症，约</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女性和</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男性会在</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岁后会遭遇初次骨质疏松性骨折。骨质疏松性骨折可以引起疼痛、致残甚至致死，髋部和椎体骨质疏松性骨折可降低患者预期寿命；髋部骨质疏松性骨折高龄患者，</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年内死亡率高达</a:t>
            </a:r>
            <a:r>
              <a:rPr lang="en-US" altLang="zh-CN" sz="1600" dirty="0">
                <a:latin typeface="微软雅黑" panose="020B0503020204020204" pitchFamily="34" charset="-122"/>
                <a:ea typeface="微软雅黑" panose="020B0503020204020204" pitchFamily="34" charset="-122"/>
              </a:rPr>
              <a:t>20~30%</a:t>
            </a:r>
            <a:r>
              <a:rPr lang="zh-CN" altLang="en-US" sz="1600" dirty="0">
                <a:latin typeface="微软雅黑" panose="020B0503020204020204" pitchFamily="34" charset="-122"/>
                <a:ea typeface="微软雅黑" panose="020B0503020204020204" pitchFamily="34" charset="-122"/>
              </a:rPr>
              <a:t>，永久性致残率超过</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a:t>
            </a:r>
          </a:p>
        </p:txBody>
      </p:sp>
      <p:sp>
        <p:nvSpPr>
          <p:cNvPr id="10" name="文本框 9">
            <a:extLst>
              <a:ext uri="{FF2B5EF4-FFF2-40B4-BE49-F238E27FC236}">
                <a16:creationId xmlns:a16="http://schemas.microsoft.com/office/drawing/2014/main" xmlns="" id="{20A10DBD-C4ED-341B-4F37-2BB9D6D2E990}"/>
              </a:ext>
            </a:extLst>
          </p:cNvPr>
          <p:cNvSpPr txBox="1"/>
          <p:nvPr/>
        </p:nvSpPr>
        <p:spPr>
          <a:xfrm>
            <a:off x="2138079" y="4907227"/>
            <a:ext cx="8771965" cy="1572354"/>
          </a:xfrm>
          <a:prstGeom prst="rect">
            <a:avLst/>
          </a:prstGeom>
          <a:noFill/>
        </p:spPr>
        <p:txBody>
          <a:bodyPr wrap="square" rtlCol="0">
            <a:spAutoFit/>
          </a:bodyPr>
          <a:lstStyle/>
          <a:p>
            <a:pPr>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用法用量</a:t>
            </a:r>
            <a:endParaRPr lang="en-US" altLang="zh-CN" b="1" dirty="0">
              <a:solidFill>
                <a:srgbClr val="1E67AA"/>
              </a:solidFill>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使用前将</a:t>
            </a:r>
            <a:r>
              <a:rPr lang="en-US" altLang="zh-CN" sz="1600" dirty="0">
                <a:latin typeface="微软雅黑" panose="020B0503020204020204" pitchFamily="34" charset="-122"/>
                <a:ea typeface="微软雅黑" panose="020B0503020204020204" pitchFamily="34" charset="-122"/>
              </a:rPr>
              <a:t>1ml </a:t>
            </a:r>
            <a:r>
              <a:rPr lang="zh-CN" altLang="en-US" sz="1600" dirty="0">
                <a:latin typeface="微软雅黑" panose="020B0503020204020204" pitchFamily="34" charset="-122"/>
                <a:ea typeface="微软雅黑" panose="020B0503020204020204" pitchFamily="34" charset="-122"/>
              </a:rPr>
              <a:t>注射用水沿瓶壁缓慢加入本品中，轻微摇转使之全部溶解，切勿剧烈震荡。配制后的溶液应为无色透明液体。本品推荐剂量为</a:t>
            </a:r>
            <a:r>
              <a:rPr lang="en-US" altLang="zh-CN" sz="1600" dirty="0">
                <a:latin typeface="微软雅黑" panose="020B0503020204020204" pitchFamily="34" charset="-122"/>
                <a:ea typeface="微软雅黑" panose="020B0503020204020204" pitchFamily="34" charset="-122"/>
              </a:rPr>
              <a:t>200IU(20μg)/ </a:t>
            </a:r>
            <a:r>
              <a:rPr lang="zh-CN" altLang="en-US" sz="1600" dirty="0">
                <a:latin typeface="微软雅黑" panose="020B0503020204020204" pitchFamily="34" charset="-122"/>
                <a:ea typeface="微软雅黑" panose="020B0503020204020204" pitchFamily="34" charset="-122"/>
              </a:rPr>
              <a:t>次，每日</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次，皮下注射于腹壁或大腿。本品总共治疗的最长时间为</a:t>
            </a:r>
            <a:r>
              <a:rPr lang="en-US" altLang="zh-CN" sz="1600" dirty="0">
                <a:latin typeface="微软雅黑" panose="020B0503020204020204" pitchFamily="34" charset="-122"/>
                <a:ea typeface="微软雅黑" panose="020B0503020204020204" pitchFamily="34" charset="-122"/>
              </a:rPr>
              <a:t>24 </a:t>
            </a:r>
            <a:r>
              <a:rPr lang="zh-CN" altLang="en-US" sz="1600" dirty="0">
                <a:latin typeface="微软雅黑" panose="020B0503020204020204" pitchFamily="34" charset="-122"/>
                <a:ea typeface="微软雅黑" panose="020B0503020204020204" pitchFamily="34" charset="-122"/>
              </a:rPr>
              <a:t>个月。病人终身仅可接受一次为期</a:t>
            </a:r>
            <a:r>
              <a:rPr lang="en-US" altLang="zh-CN" sz="1600" dirty="0">
                <a:latin typeface="微软雅黑" panose="020B0503020204020204" pitchFamily="34" charset="-122"/>
                <a:ea typeface="微软雅黑" panose="020B0503020204020204" pitchFamily="34" charset="-122"/>
              </a:rPr>
              <a:t>24 </a:t>
            </a:r>
            <a:r>
              <a:rPr lang="zh-CN" altLang="en-US" sz="1600" dirty="0">
                <a:latin typeface="微软雅黑" panose="020B0503020204020204" pitchFamily="34" charset="-122"/>
                <a:ea typeface="微软雅黑" panose="020B0503020204020204" pitchFamily="34" charset="-122"/>
              </a:rPr>
              <a:t>个月的治疗。</a:t>
            </a:r>
          </a:p>
        </p:txBody>
      </p:sp>
      <p:sp>
        <p:nvSpPr>
          <p:cNvPr id="11" name="crowd-of-users_33887">
            <a:extLst>
              <a:ext uri="{FF2B5EF4-FFF2-40B4-BE49-F238E27FC236}">
                <a16:creationId xmlns:a16="http://schemas.microsoft.com/office/drawing/2014/main" xmlns="" id="{CC5761F1-FFB1-6859-CC66-34653601C291}"/>
              </a:ext>
            </a:extLst>
          </p:cNvPr>
          <p:cNvSpPr/>
          <p:nvPr/>
        </p:nvSpPr>
        <p:spPr>
          <a:xfrm>
            <a:off x="1238241" y="3464828"/>
            <a:ext cx="609685" cy="46620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st_117808">
            <a:extLst>
              <a:ext uri="{FF2B5EF4-FFF2-40B4-BE49-F238E27FC236}">
                <a16:creationId xmlns:a16="http://schemas.microsoft.com/office/drawing/2014/main" xmlns="" id="{6A8037C1-E295-3EC6-1276-354B4E430FA7}"/>
              </a:ext>
            </a:extLst>
          </p:cNvPr>
          <p:cNvSpPr/>
          <p:nvPr/>
        </p:nvSpPr>
        <p:spPr>
          <a:xfrm>
            <a:off x="1281955" y="5486399"/>
            <a:ext cx="570559" cy="569680"/>
          </a:xfrm>
          <a:custGeom>
            <a:avLst/>
            <a:gdLst>
              <a:gd name="connsiteX0" fmla="*/ 286848 w 581507"/>
              <a:gd name="connsiteY0" fmla="*/ 424728 h 580612"/>
              <a:gd name="connsiteX1" fmla="*/ 279906 w 581507"/>
              <a:gd name="connsiteY1" fmla="*/ 450323 h 580612"/>
              <a:gd name="connsiteX2" fmla="*/ 304114 w 581507"/>
              <a:gd name="connsiteY2" fmla="*/ 438681 h 580612"/>
              <a:gd name="connsiteX3" fmla="*/ 118202 w 581507"/>
              <a:gd name="connsiteY3" fmla="*/ 239993 h 580612"/>
              <a:gd name="connsiteX4" fmla="*/ 273155 w 581507"/>
              <a:gd name="connsiteY4" fmla="*/ 239993 h 580612"/>
              <a:gd name="connsiteX5" fmla="*/ 297363 w 581507"/>
              <a:gd name="connsiteY5" fmla="*/ 264153 h 580612"/>
              <a:gd name="connsiteX6" fmla="*/ 273155 w 581507"/>
              <a:gd name="connsiteY6" fmla="*/ 288312 h 580612"/>
              <a:gd name="connsiteX7" fmla="*/ 118202 w 581507"/>
              <a:gd name="connsiteY7" fmla="*/ 288312 h 580612"/>
              <a:gd name="connsiteX8" fmla="*/ 93993 w 581507"/>
              <a:gd name="connsiteY8" fmla="*/ 264153 h 580612"/>
              <a:gd name="connsiteX9" fmla="*/ 118202 w 581507"/>
              <a:gd name="connsiteY9" fmla="*/ 239993 h 580612"/>
              <a:gd name="connsiteX10" fmla="*/ 484429 w 581507"/>
              <a:gd name="connsiteY10" fmla="*/ 167171 h 580612"/>
              <a:gd name="connsiteX11" fmla="*/ 304737 w 581507"/>
              <a:gd name="connsiteY11" fmla="*/ 382157 h 580612"/>
              <a:gd name="connsiteX12" fmla="*/ 343452 w 581507"/>
              <a:gd name="connsiteY12" fmla="*/ 413352 h 580612"/>
              <a:gd name="connsiteX13" fmla="*/ 522966 w 581507"/>
              <a:gd name="connsiteY13" fmla="*/ 198633 h 580612"/>
              <a:gd name="connsiteX14" fmla="*/ 118199 w 581507"/>
              <a:gd name="connsiteY14" fmla="*/ 117985 h 580612"/>
              <a:gd name="connsiteX15" fmla="*/ 303924 w 581507"/>
              <a:gd name="connsiteY15" fmla="*/ 117985 h 580612"/>
              <a:gd name="connsiteX16" fmla="*/ 328129 w 581507"/>
              <a:gd name="connsiteY16" fmla="*/ 142154 h 580612"/>
              <a:gd name="connsiteX17" fmla="*/ 303924 w 581507"/>
              <a:gd name="connsiteY17" fmla="*/ 166322 h 580612"/>
              <a:gd name="connsiteX18" fmla="*/ 118199 w 581507"/>
              <a:gd name="connsiteY18" fmla="*/ 166322 h 580612"/>
              <a:gd name="connsiteX19" fmla="*/ 93993 w 581507"/>
              <a:gd name="connsiteY19" fmla="*/ 142154 h 580612"/>
              <a:gd name="connsiteX20" fmla="*/ 118199 w 581507"/>
              <a:gd name="connsiteY20" fmla="*/ 117985 h 580612"/>
              <a:gd name="connsiteX21" fmla="*/ 48416 w 581507"/>
              <a:gd name="connsiteY21" fmla="*/ 48436 h 580612"/>
              <a:gd name="connsiteX22" fmla="*/ 48416 w 581507"/>
              <a:gd name="connsiteY22" fmla="*/ 532265 h 580612"/>
              <a:gd name="connsiteX23" fmla="*/ 373535 w 581507"/>
              <a:gd name="connsiteY23" fmla="*/ 532265 h 580612"/>
              <a:gd name="connsiteX24" fmla="*/ 373535 w 581507"/>
              <a:gd name="connsiteY24" fmla="*/ 452634 h 580612"/>
              <a:gd name="connsiteX25" fmla="*/ 367838 w 581507"/>
              <a:gd name="connsiteY25" fmla="*/ 459566 h 580612"/>
              <a:gd name="connsiteX26" fmla="*/ 359650 w 581507"/>
              <a:gd name="connsiteY26" fmla="*/ 465787 h 580612"/>
              <a:gd name="connsiteX27" fmla="*/ 253384 w 581507"/>
              <a:gd name="connsiteY27" fmla="*/ 516534 h 580612"/>
              <a:gd name="connsiteX28" fmla="*/ 227485 w 581507"/>
              <a:gd name="connsiteY28" fmla="*/ 513335 h 580612"/>
              <a:gd name="connsiteX29" fmla="*/ 219564 w 581507"/>
              <a:gd name="connsiteY29" fmla="*/ 488450 h 580612"/>
              <a:gd name="connsiteX30" fmla="*/ 249646 w 581507"/>
              <a:gd name="connsiteY30" fmla="*/ 375847 h 580612"/>
              <a:gd name="connsiteX31" fmla="*/ 254541 w 581507"/>
              <a:gd name="connsiteY31" fmla="*/ 366604 h 580612"/>
              <a:gd name="connsiteX32" fmla="*/ 373535 w 581507"/>
              <a:gd name="connsiteY32" fmla="*/ 224228 h 580612"/>
              <a:gd name="connsiteX33" fmla="*/ 373535 w 581507"/>
              <a:gd name="connsiteY33" fmla="*/ 48436 h 580612"/>
              <a:gd name="connsiteX34" fmla="*/ 24208 w 581507"/>
              <a:gd name="connsiteY34" fmla="*/ 0 h 580612"/>
              <a:gd name="connsiteX35" fmla="*/ 397921 w 581507"/>
              <a:gd name="connsiteY35" fmla="*/ 0 h 580612"/>
              <a:gd name="connsiteX36" fmla="*/ 422129 w 581507"/>
              <a:gd name="connsiteY36" fmla="*/ 24174 h 580612"/>
              <a:gd name="connsiteX37" fmla="*/ 422129 w 581507"/>
              <a:gd name="connsiteY37" fmla="*/ 166105 h 580612"/>
              <a:gd name="connsiteX38" fmla="*/ 462535 w 581507"/>
              <a:gd name="connsiteY38" fmla="*/ 117669 h 580612"/>
              <a:gd name="connsiteX39" fmla="*/ 496533 w 581507"/>
              <a:gd name="connsiteY39" fmla="*/ 114469 h 580612"/>
              <a:gd name="connsiteX40" fmla="*/ 572539 w 581507"/>
              <a:gd name="connsiteY40" fmla="*/ 176414 h 580612"/>
              <a:gd name="connsiteX41" fmla="*/ 575743 w 581507"/>
              <a:gd name="connsiteY41" fmla="*/ 210720 h 580612"/>
              <a:gd name="connsiteX42" fmla="*/ 421951 w 581507"/>
              <a:gd name="connsiteY42" fmla="*/ 394688 h 580612"/>
              <a:gd name="connsiteX43" fmla="*/ 421951 w 581507"/>
              <a:gd name="connsiteY43" fmla="*/ 556438 h 580612"/>
              <a:gd name="connsiteX44" fmla="*/ 397743 w 581507"/>
              <a:gd name="connsiteY44" fmla="*/ 580612 h 580612"/>
              <a:gd name="connsiteX45" fmla="*/ 24208 w 581507"/>
              <a:gd name="connsiteY45" fmla="*/ 580612 h 580612"/>
              <a:gd name="connsiteX46" fmla="*/ 0 w 581507"/>
              <a:gd name="connsiteY46" fmla="*/ 556438 h 580612"/>
              <a:gd name="connsiteX47" fmla="*/ 0 w 581507"/>
              <a:gd name="connsiteY47" fmla="*/ 24174 h 580612"/>
              <a:gd name="connsiteX48" fmla="*/ 24208 w 581507"/>
              <a:gd name="connsiteY48"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507" h="580612">
                <a:moveTo>
                  <a:pt x="286848" y="424728"/>
                </a:moveTo>
                <a:lnTo>
                  <a:pt x="279906" y="450323"/>
                </a:lnTo>
                <a:lnTo>
                  <a:pt x="304114" y="438681"/>
                </a:lnTo>
                <a:close/>
                <a:moveTo>
                  <a:pt x="118202" y="239993"/>
                </a:moveTo>
                <a:lnTo>
                  <a:pt x="273155" y="239993"/>
                </a:lnTo>
                <a:cubicBezTo>
                  <a:pt x="286594" y="239993"/>
                  <a:pt x="297363" y="250740"/>
                  <a:pt x="297363" y="264153"/>
                </a:cubicBezTo>
                <a:cubicBezTo>
                  <a:pt x="297363" y="277565"/>
                  <a:pt x="286505" y="288401"/>
                  <a:pt x="273155" y="288312"/>
                </a:cubicBezTo>
                <a:lnTo>
                  <a:pt x="118202" y="288312"/>
                </a:lnTo>
                <a:cubicBezTo>
                  <a:pt x="104763" y="288312"/>
                  <a:pt x="93993" y="277565"/>
                  <a:pt x="93993" y="264153"/>
                </a:cubicBezTo>
                <a:cubicBezTo>
                  <a:pt x="93993" y="250740"/>
                  <a:pt x="104763" y="239993"/>
                  <a:pt x="118202" y="239993"/>
                </a:cubicBezTo>
                <a:close/>
                <a:moveTo>
                  <a:pt x="484429" y="167171"/>
                </a:moveTo>
                <a:lnTo>
                  <a:pt x="304737" y="382157"/>
                </a:lnTo>
                <a:lnTo>
                  <a:pt x="343452" y="413352"/>
                </a:lnTo>
                <a:lnTo>
                  <a:pt x="522966" y="198633"/>
                </a:lnTo>
                <a:close/>
                <a:moveTo>
                  <a:pt x="118199" y="117985"/>
                </a:moveTo>
                <a:lnTo>
                  <a:pt x="303924" y="117985"/>
                </a:lnTo>
                <a:cubicBezTo>
                  <a:pt x="317272" y="117985"/>
                  <a:pt x="328129" y="128736"/>
                  <a:pt x="328129" y="142154"/>
                </a:cubicBezTo>
                <a:cubicBezTo>
                  <a:pt x="328129" y="155482"/>
                  <a:pt x="317272" y="166322"/>
                  <a:pt x="303924" y="166322"/>
                </a:cubicBezTo>
                <a:lnTo>
                  <a:pt x="118199" y="166322"/>
                </a:lnTo>
                <a:cubicBezTo>
                  <a:pt x="104761" y="166322"/>
                  <a:pt x="93993" y="155393"/>
                  <a:pt x="93993" y="142154"/>
                </a:cubicBezTo>
                <a:cubicBezTo>
                  <a:pt x="93993" y="128736"/>
                  <a:pt x="104761" y="117985"/>
                  <a:pt x="118199" y="117985"/>
                </a:cubicBezTo>
                <a:close/>
                <a:moveTo>
                  <a:pt x="48416" y="48436"/>
                </a:moveTo>
                <a:lnTo>
                  <a:pt x="48416" y="532265"/>
                </a:lnTo>
                <a:lnTo>
                  <a:pt x="373535" y="532265"/>
                </a:lnTo>
                <a:lnTo>
                  <a:pt x="373535" y="452634"/>
                </a:lnTo>
                <a:lnTo>
                  <a:pt x="367838" y="459566"/>
                </a:lnTo>
                <a:cubicBezTo>
                  <a:pt x="365613" y="462143"/>
                  <a:pt x="362765" y="464276"/>
                  <a:pt x="359650" y="465787"/>
                </a:cubicBezTo>
                <a:lnTo>
                  <a:pt x="253384" y="516534"/>
                </a:lnTo>
                <a:cubicBezTo>
                  <a:pt x="250002" y="518223"/>
                  <a:pt x="238788" y="522489"/>
                  <a:pt x="227485" y="513335"/>
                </a:cubicBezTo>
                <a:cubicBezTo>
                  <a:pt x="220098" y="507380"/>
                  <a:pt x="217072" y="497604"/>
                  <a:pt x="219564" y="488450"/>
                </a:cubicBezTo>
                <a:lnTo>
                  <a:pt x="249646" y="375847"/>
                </a:lnTo>
                <a:cubicBezTo>
                  <a:pt x="250625" y="372470"/>
                  <a:pt x="252316" y="369359"/>
                  <a:pt x="254541" y="366604"/>
                </a:cubicBezTo>
                <a:lnTo>
                  <a:pt x="373535" y="224228"/>
                </a:lnTo>
                <a:lnTo>
                  <a:pt x="373535" y="48436"/>
                </a:lnTo>
                <a:close/>
                <a:moveTo>
                  <a:pt x="24208" y="0"/>
                </a:moveTo>
                <a:lnTo>
                  <a:pt x="397921" y="0"/>
                </a:lnTo>
                <a:cubicBezTo>
                  <a:pt x="411271" y="0"/>
                  <a:pt x="422129" y="10754"/>
                  <a:pt x="422129" y="24174"/>
                </a:cubicBezTo>
                <a:lnTo>
                  <a:pt x="422129" y="166105"/>
                </a:lnTo>
                <a:lnTo>
                  <a:pt x="462535" y="117669"/>
                </a:lnTo>
                <a:cubicBezTo>
                  <a:pt x="471079" y="107448"/>
                  <a:pt x="486209" y="106026"/>
                  <a:pt x="496533" y="114469"/>
                </a:cubicBezTo>
                <a:lnTo>
                  <a:pt x="572539" y="176414"/>
                </a:lnTo>
                <a:cubicBezTo>
                  <a:pt x="587669" y="189923"/>
                  <a:pt x="580015" y="205743"/>
                  <a:pt x="575743" y="210720"/>
                </a:cubicBezTo>
                <a:lnTo>
                  <a:pt x="421951" y="394688"/>
                </a:lnTo>
                <a:lnTo>
                  <a:pt x="421951" y="556438"/>
                </a:lnTo>
                <a:cubicBezTo>
                  <a:pt x="421951" y="569858"/>
                  <a:pt x="411182" y="580612"/>
                  <a:pt x="397743" y="580612"/>
                </a:cubicBezTo>
                <a:lnTo>
                  <a:pt x="24208" y="580612"/>
                </a:lnTo>
                <a:cubicBezTo>
                  <a:pt x="10769" y="580612"/>
                  <a:pt x="0" y="569858"/>
                  <a:pt x="0" y="556438"/>
                </a:cubicBezTo>
                <a:lnTo>
                  <a:pt x="0" y="24174"/>
                </a:lnTo>
                <a:cubicBezTo>
                  <a:pt x="0" y="10754"/>
                  <a:pt x="10769" y="0"/>
                  <a:pt x="242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686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9028" y="671757"/>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02. </a:t>
            </a:r>
            <a:r>
              <a:rPr lang="zh-CN" altLang="en-US" dirty="0"/>
              <a:t>安全性</a:t>
            </a:r>
          </a:p>
        </p:txBody>
      </p:sp>
      <p:sp>
        <p:nvSpPr>
          <p:cNvPr id="4" name="文本框 3">
            <a:extLst>
              <a:ext uri="{FF2B5EF4-FFF2-40B4-BE49-F238E27FC236}">
                <a16:creationId xmlns:a16="http://schemas.microsoft.com/office/drawing/2014/main" xmlns="" id="{FB31C646-A88D-CAE1-F4F2-EFB047543567}"/>
              </a:ext>
            </a:extLst>
          </p:cNvPr>
          <p:cNvSpPr txBox="1"/>
          <p:nvPr/>
        </p:nvSpPr>
        <p:spPr>
          <a:xfrm>
            <a:off x="905335" y="1742577"/>
            <a:ext cx="10618793" cy="3834511"/>
          </a:xfrm>
          <a:prstGeom prst="rect">
            <a:avLst/>
          </a:prstGeom>
          <a:noFill/>
        </p:spPr>
        <p:txBody>
          <a:bodyPr wrap="square" rtlCol="0">
            <a:spAutoFit/>
          </a:bodyPr>
          <a:lstStyle/>
          <a:p>
            <a:pPr algn="l">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不良反应情况：</a:t>
            </a:r>
            <a:endParaRPr lang="en-US" altLang="zh-CN" b="1" dirty="0">
              <a:solidFill>
                <a:srgbClr val="1E67AA"/>
              </a:solidFill>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据国外文献报道，在临床试验中，重组特立帕肽和安慰剂组中分别有</a:t>
            </a:r>
            <a:r>
              <a:rPr lang="en-US" altLang="zh-CN" sz="1600" dirty="0">
                <a:latin typeface="微软雅黑" panose="020B0503020204020204" pitchFamily="34" charset="-122"/>
                <a:ea typeface="微软雅黑" panose="020B0503020204020204" pitchFamily="34" charset="-122"/>
              </a:rPr>
              <a:t>82.8% </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84.5%</a:t>
            </a:r>
            <a:r>
              <a:rPr lang="zh-CN" altLang="en-US" sz="1600" dirty="0">
                <a:latin typeface="微软雅黑" panose="020B0503020204020204" pitchFamily="34" charset="-122"/>
                <a:ea typeface="微软雅黑" panose="020B0503020204020204" pitchFamily="34" charset="-122"/>
              </a:rPr>
              <a:t>的患者报告至少一种不良反应。在接受重组特立帕肽治疗的患者中最常报告的不良反应有恶心，肢体疼痛，头痛和眩晕，多为一过性反应。</a:t>
            </a: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在临床试验中，下列反应的报告率与安慰剂相比</a:t>
            </a:r>
            <a:r>
              <a:rPr lang="en-US" altLang="zh-CN" sz="1600" dirty="0">
                <a:latin typeface="微软雅黑" panose="020B0503020204020204" pitchFamily="34" charset="-122"/>
                <a:ea typeface="微软雅黑" panose="020B0503020204020204" pitchFamily="34" charset="-122"/>
              </a:rPr>
              <a:t>&gt;1%</a:t>
            </a:r>
            <a:r>
              <a:rPr lang="zh-CN" altLang="en-US" sz="1600" dirty="0">
                <a:latin typeface="微软雅黑" panose="020B0503020204020204" pitchFamily="34" charset="-122"/>
                <a:ea typeface="微软雅黑" panose="020B0503020204020204" pitchFamily="34" charset="-122"/>
              </a:rPr>
              <a:t>：眩晕、恶心、肢体疼痛、头晕、抑郁、呼吸困难。</a:t>
            </a:r>
          </a:p>
          <a:p>
            <a:pPr algn="l">
              <a:lnSpc>
                <a:spcPct val="150000"/>
              </a:lnSpc>
            </a:pPr>
            <a:r>
              <a:rPr lang="zh-CN" altLang="en-US" sz="1600" dirty="0">
                <a:latin typeface="微软雅黑" panose="020B0503020204020204" pitchFamily="34" charset="-122"/>
                <a:ea typeface="微软雅黑" panose="020B0503020204020204" pitchFamily="34" charset="-122"/>
              </a:rPr>
              <a:t>重组特立帕肽升高血清尿酸浓度。在临床试验中，使用重组特立帕肽组中有</a:t>
            </a:r>
            <a:r>
              <a:rPr lang="en-US" altLang="zh-CN" sz="1600" dirty="0">
                <a:latin typeface="微软雅黑" panose="020B0503020204020204" pitchFamily="34" charset="-122"/>
                <a:ea typeface="微软雅黑" panose="020B0503020204020204" pitchFamily="34" charset="-122"/>
              </a:rPr>
              <a:t>2.8% </a:t>
            </a:r>
            <a:r>
              <a:rPr lang="zh-CN" altLang="en-US" sz="1600" dirty="0">
                <a:latin typeface="微软雅黑" panose="020B0503020204020204" pitchFamily="34" charset="-122"/>
                <a:ea typeface="微软雅黑" panose="020B0503020204020204" pitchFamily="34" charset="-122"/>
              </a:rPr>
              <a:t>的患者血清尿酸浓度高于正常水平的上限，安慰剂组中有</a:t>
            </a:r>
            <a:r>
              <a:rPr lang="en-US" altLang="zh-CN" sz="1600" dirty="0">
                <a:latin typeface="微软雅黑" panose="020B0503020204020204" pitchFamily="34" charset="-122"/>
                <a:ea typeface="微软雅黑" panose="020B0503020204020204" pitchFamily="34" charset="-122"/>
              </a:rPr>
              <a:t>0.7% </a:t>
            </a:r>
            <a:r>
              <a:rPr lang="zh-CN" altLang="en-US" sz="1600" dirty="0">
                <a:latin typeface="微软雅黑" panose="020B0503020204020204" pitchFamily="34" charset="-122"/>
                <a:ea typeface="微软雅黑" panose="020B0503020204020204" pitchFamily="34" charset="-122"/>
              </a:rPr>
              <a:t>的患者高于上限。然而，高尿酸血症没有导致痛风，关节痛或尿石症发生率的增加。</a:t>
            </a:r>
            <a:endParaRPr lang="en-US" altLang="zh-CN" sz="1600" dirty="0">
              <a:latin typeface="微软雅黑" panose="020B0503020204020204" pitchFamily="34" charset="-122"/>
              <a:ea typeface="微软雅黑" panose="020B0503020204020204" pitchFamily="34" charset="-122"/>
            </a:endParaRPr>
          </a:p>
          <a:p>
            <a:pPr algn="l">
              <a:lnSpc>
                <a:spcPct val="150000"/>
              </a:lnSpc>
            </a:pPr>
            <a:endParaRPr lang="en-US" altLang="zh-CN" sz="1600" b="1" dirty="0">
              <a:solidFill>
                <a:srgbClr val="1E67AA"/>
              </a:solidFill>
              <a:latin typeface="微软雅黑" panose="020B0503020204020204" pitchFamily="34" charset="-122"/>
              <a:ea typeface="微软雅黑" panose="020B0503020204020204" pitchFamily="34" charset="-122"/>
            </a:endParaRPr>
          </a:p>
          <a:p>
            <a:pPr algn="l">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安全性方面优势和不足：</a:t>
            </a:r>
            <a:endParaRPr lang="en-US" altLang="zh-CN" b="1" dirty="0">
              <a:solidFill>
                <a:srgbClr val="1E67AA"/>
              </a:solidFill>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临床试验与依降钙素对比，不良反应发生率相似；恶心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呕吐不良反应发生率显著低于依降钙素组（</a:t>
            </a:r>
            <a:r>
              <a:rPr lang="en-US" altLang="zh-CN" sz="1600" dirty="0">
                <a:latin typeface="微软雅黑" panose="020B0503020204020204" pitchFamily="34" charset="-122"/>
                <a:ea typeface="微软雅黑" panose="020B0503020204020204" pitchFamily="34" charset="-122"/>
              </a:rPr>
              <a:t>6.2%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16.1%</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特立帕肽相比双膦酸盐类不会有“流感样”症状、下颌骨坏死、非典型性股骨骨折等发生风险。</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159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9028" y="671757"/>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03. </a:t>
            </a:r>
            <a:r>
              <a:rPr lang="zh-CN" altLang="en-US" dirty="0"/>
              <a:t>有效性</a:t>
            </a:r>
          </a:p>
        </p:txBody>
      </p:sp>
      <p:sp>
        <p:nvSpPr>
          <p:cNvPr id="4" name="文本框 3">
            <a:extLst>
              <a:ext uri="{FF2B5EF4-FFF2-40B4-BE49-F238E27FC236}">
                <a16:creationId xmlns:a16="http://schemas.microsoft.com/office/drawing/2014/main" xmlns="" id="{6B9478A2-AD4B-CECC-09FD-A0CD50191705}"/>
              </a:ext>
            </a:extLst>
          </p:cNvPr>
          <p:cNvSpPr txBox="1"/>
          <p:nvPr/>
        </p:nvSpPr>
        <p:spPr>
          <a:xfrm>
            <a:off x="845404" y="1350726"/>
            <a:ext cx="10392518" cy="5311839"/>
          </a:xfrm>
          <a:prstGeom prst="rect">
            <a:avLst/>
          </a:prstGeom>
          <a:noFill/>
        </p:spPr>
        <p:txBody>
          <a:bodyPr wrap="square" rtlCol="0">
            <a:spAutoFit/>
          </a:bodyPr>
          <a:lstStyle/>
          <a:p>
            <a:pPr algn="l">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与对照药品疗效方面优势和不足：</a:t>
            </a:r>
            <a:endParaRPr lang="en-US" altLang="zh-CN" b="1" dirty="0">
              <a:solidFill>
                <a:srgbClr val="1E67AA"/>
              </a:solidFill>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在注射用重组特立帕肽国内上市临床试验中，特立帕肽对比依降钙素提升骨密度更高，显著提升骨形成标志物，跟降钙素有类似的缓解背部疼痛的作用。</a:t>
            </a: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在大量临床研究中，特立帕肽作为促骨形成药物，对比抗骨吸收药物都表现出能够更好地提升患者骨密度、改善患者骨微结构、缓解患者腰背痛等临床症状。</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临床指南</a:t>
            </a:r>
            <a:r>
              <a:rPr lang="en-US" altLang="zh-CN" b="1" dirty="0">
                <a:solidFill>
                  <a:srgbClr val="1E67AA"/>
                </a:solidFill>
                <a:latin typeface="微软雅黑" panose="020B0503020204020204" pitchFamily="34" charset="-122"/>
                <a:ea typeface="微软雅黑" panose="020B0503020204020204" pitchFamily="34" charset="-122"/>
              </a:rPr>
              <a:t>/</a:t>
            </a:r>
            <a:r>
              <a:rPr lang="zh-CN" altLang="en-US" b="1" dirty="0">
                <a:solidFill>
                  <a:srgbClr val="1E67AA"/>
                </a:solidFill>
                <a:latin typeface="微软雅黑" panose="020B0503020204020204" pitchFamily="34" charset="-122"/>
                <a:ea typeface="微软雅黑" panose="020B0503020204020204" pitchFamily="34" charset="-122"/>
              </a:rPr>
              <a:t>诊疗规范推荐：</a:t>
            </a:r>
            <a:endParaRPr lang="en-US" altLang="zh-CN" b="1" dirty="0">
              <a:solidFill>
                <a:srgbClr val="1E67AA"/>
              </a:solidFill>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中华医学会骨质疏松与骨矿盐疾病分会</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原发性骨质疏松诊疗指南（</a:t>
            </a:r>
            <a:r>
              <a:rPr lang="en-US" altLang="zh-CN" sz="1600" b="1" dirty="0">
                <a:latin typeface="微软雅黑" panose="020B0503020204020204" pitchFamily="34" charset="-122"/>
                <a:ea typeface="微软雅黑" panose="020B0503020204020204" pitchFamily="34" charset="-122"/>
              </a:rPr>
              <a:t>2017</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推荐</a:t>
            </a:r>
            <a:r>
              <a:rPr lang="zh-CN" altLang="en-US" sz="1600" dirty="0">
                <a:latin typeface="微软雅黑" panose="020B0503020204020204" pitchFamily="34" charset="-122"/>
                <a:ea typeface="微软雅黑" panose="020B0503020204020204" pitchFamily="34" charset="-122"/>
              </a:rPr>
              <a:t>：特立帕肽是当前促骨形成的代表药物，间断小剂量使用能够刺激成骨细胞活性，促进骨形成，增加骨密度，改善骨质量，降低椎体和非椎体骨折的发生风险；患者对重组特立帕肽的总体耐受性良好。</a:t>
            </a: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国际骨质疏松基金会骨折工作组专家共识（</a:t>
            </a:r>
            <a:r>
              <a:rPr lang="en-US" altLang="zh-CN" sz="1600" b="1" dirty="0">
                <a:latin typeface="微软雅黑" panose="020B0503020204020204" pitchFamily="34" charset="-122"/>
                <a:ea typeface="微软雅黑" panose="020B0503020204020204" pitchFamily="34" charset="-122"/>
              </a:rPr>
              <a:t>2016</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骨质疏松性骨折围手术期干预指南（</a:t>
            </a:r>
            <a:r>
              <a:rPr lang="en-US" altLang="zh-CN" sz="1600" b="1" dirty="0">
                <a:latin typeface="微软雅黑" panose="020B0503020204020204" pitchFamily="34" charset="-122"/>
                <a:ea typeface="微软雅黑" panose="020B0503020204020204" pitchFamily="34" charset="-122"/>
              </a:rPr>
              <a:t>2018</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均重点推荐特立帕肽能够有效促进新骨形成增加骨密度、改善骨质量、降低骨折发生率、缩短骨折愈合时间；</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欧洲绝经后妇女骨质疏松诊断和管理指南（</a:t>
            </a:r>
            <a:r>
              <a:rPr lang="en-US" altLang="zh-CN" sz="1600" b="1" dirty="0">
                <a:latin typeface="微软雅黑" panose="020B0503020204020204" pitchFamily="34" charset="-122"/>
                <a:ea typeface="微软雅黑" panose="020B0503020204020204" pitchFamily="34" charset="-122"/>
              </a:rPr>
              <a:t>2018</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把特立帕肽作为患者发生骨质疏松骨折后的一线用药推荐；</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中国脆性骨折术后规范化抗骨质疏松治疗指南</a:t>
            </a:r>
            <a:r>
              <a:rPr lang="en-US" altLang="zh-CN" sz="1600" b="1" dirty="0">
                <a:latin typeface="微软雅黑" panose="020B0503020204020204" pitchFamily="34" charset="-122"/>
                <a:ea typeface="微软雅黑" panose="020B0503020204020204" pitchFamily="34" charset="-122"/>
              </a:rPr>
              <a:t>(2021</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对于骨折风险极高的人群，特别是合并椎体多处骨折的绝经后女性，可以使用促合成药物特立帕肽。</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762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9028" y="671757"/>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04. </a:t>
            </a:r>
            <a:r>
              <a:rPr lang="zh-CN" altLang="en-US" dirty="0"/>
              <a:t>创新性</a:t>
            </a:r>
          </a:p>
        </p:txBody>
      </p:sp>
      <p:sp>
        <p:nvSpPr>
          <p:cNvPr id="4" name="文本框 3">
            <a:extLst>
              <a:ext uri="{FF2B5EF4-FFF2-40B4-BE49-F238E27FC236}">
                <a16:creationId xmlns:a16="http://schemas.microsoft.com/office/drawing/2014/main" xmlns="" id="{34CEBB14-945D-8DBA-5D58-04CC17F3F329}"/>
              </a:ext>
            </a:extLst>
          </p:cNvPr>
          <p:cNvSpPr txBox="1"/>
          <p:nvPr/>
        </p:nvSpPr>
        <p:spPr>
          <a:xfrm>
            <a:off x="905437" y="1694329"/>
            <a:ext cx="7203139" cy="4527009"/>
          </a:xfrm>
          <a:prstGeom prst="rect">
            <a:avLst/>
          </a:prstGeom>
          <a:noFill/>
        </p:spPr>
        <p:txBody>
          <a:bodyPr wrap="square" rtlCol="0">
            <a:spAutoFit/>
          </a:bodyPr>
          <a:lstStyle/>
          <a:p>
            <a:pPr algn="l">
              <a:lnSpc>
                <a:spcPct val="150000"/>
              </a:lnSpc>
            </a:pPr>
            <a:r>
              <a:rPr lang="zh-CN" altLang="en-US" b="1" dirty="0">
                <a:solidFill>
                  <a:srgbClr val="1E67AA"/>
                </a:solidFill>
                <a:latin typeface="微软雅黑" panose="020B0503020204020204" pitchFamily="34" charset="-122"/>
                <a:ea typeface="微软雅黑" panose="020B0503020204020204" pitchFamily="34" charset="-122"/>
              </a:rPr>
              <a:t>创新点：</a:t>
            </a:r>
            <a:endParaRPr lang="en-US" altLang="zh-CN" b="1" dirty="0">
              <a:solidFill>
                <a:srgbClr val="1E67AA"/>
              </a:solidFill>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我国首个自主研发生产的促骨形成药物。</a:t>
            </a:r>
            <a:endParaRPr lang="en-US" altLang="zh-CN" sz="1600" b="1" dirty="0">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骨质疏松发病率高，危害大，国内骨质疏松治疗领域长久以来只有抗骨吸收类药物。这类药物能够维持骨质疏松患者的骨量，延缓患者的骨量流失，但是对于骨量已经非常低下的严重骨质疏松患者，仅仅维持骨量，治疗作用极其有限。</a:t>
            </a:r>
          </a:p>
          <a:p>
            <a:pPr algn="l">
              <a:lnSpc>
                <a:spcPct val="150000"/>
              </a:lnSpc>
            </a:pP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zh-CN" altLang="en-US" sz="1600" dirty="0">
                <a:latin typeface="微软雅黑" panose="020B0503020204020204" pitchFamily="34" charset="-122"/>
                <a:ea typeface="微软雅黑" panose="020B0503020204020204" pitchFamily="34" charset="-122"/>
              </a:rPr>
              <a:t>我公司自主研发生产的</a:t>
            </a:r>
            <a:r>
              <a:rPr lang="zh-CN" altLang="en-US" sz="1600" b="1" dirty="0">
                <a:latin typeface="微软雅黑" panose="020B0503020204020204" pitchFamily="34" charset="-122"/>
                <a:ea typeface="微软雅黑" panose="020B0503020204020204" pitchFamily="34" charset="-122"/>
              </a:rPr>
              <a:t>注射用重组特立帕肽</a:t>
            </a:r>
            <a:r>
              <a:rPr lang="zh-CN" altLang="en-US" sz="1600" dirty="0">
                <a:latin typeface="微软雅黑" panose="020B0503020204020204" pitchFamily="34" charset="-122"/>
                <a:ea typeface="微软雅黑" panose="020B0503020204020204" pitchFamily="34" charset="-122"/>
              </a:rPr>
              <a:t>，是“国家火炬计划产业化示范项目”。经临床试验及大量实践应用证明，小剂量每日给药，能够促进新骨形成，大幅提升患者的骨密度，并能有效改善骨质疏松患者遭到破坏的骨微结构，修复患者断裂的骨小梁，从而有效地治疗严重骨质疏松症。此外，注射用重组特立帕肽还能有效地缓解骨质疏松患者腰背疼痛等临床症状，能够大幅提升患者的生活质量。这些都给严重的骨质疏松患者带来了新的治疗选择。</a:t>
            </a:r>
          </a:p>
        </p:txBody>
      </p:sp>
      <p:pic>
        <p:nvPicPr>
          <p:cNvPr id="7" name="图片 6">
            <a:extLst>
              <a:ext uri="{FF2B5EF4-FFF2-40B4-BE49-F238E27FC236}">
                <a16:creationId xmlns:a16="http://schemas.microsoft.com/office/drawing/2014/main" xmlns="" id="{E36C29E3-8036-27E7-FA67-ECF2B9D8D0F8}"/>
              </a:ext>
            </a:extLst>
          </p:cNvPr>
          <p:cNvPicPr>
            <a:picLocks noChangeAspect="1"/>
          </p:cNvPicPr>
          <p:nvPr/>
        </p:nvPicPr>
        <p:blipFill>
          <a:blip r:embed="rId2"/>
          <a:stretch>
            <a:fillRect/>
          </a:stretch>
        </p:blipFill>
        <p:spPr>
          <a:xfrm>
            <a:off x="8301317" y="1641211"/>
            <a:ext cx="3470911" cy="4919708"/>
          </a:xfrm>
          <a:prstGeom prst="rect">
            <a:avLst/>
          </a:prstGeom>
        </p:spPr>
      </p:pic>
    </p:spTree>
    <p:extLst>
      <p:ext uri="{BB962C8B-B14F-4D97-AF65-F5344CB8AC3E}">
        <p14:creationId xmlns:p14="http://schemas.microsoft.com/office/powerpoint/2010/main" val="318014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9028" y="671757"/>
            <a:ext cx="3452883" cy="523220"/>
          </a:xfrm>
          <a:prstGeom prst="rect">
            <a:avLst/>
          </a:prstGeom>
          <a:noFill/>
        </p:spPr>
        <p:txBody>
          <a:bodyPr wrap="square" rtlCol="0">
            <a:spAutoFit/>
          </a:bodyPr>
          <a:lstStyle>
            <a:defPPr>
              <a:defRPr lang="zh-CN"/>
            </a:defPPr>
            <a:lvl1pPr>
              <a:defRPr sz="2800">
                <a:solidFill>
                  <a:srgbClr val="1D63A8"/>
                </a:solidFill>
                <a:latin typeface="微软雅黑" panose="020B0503020204020204" pitchFamily="34" charset="-122"/>
                <a:ea typeface="微软雅黑" panose="020B0503020204020204" pitchFamily="34" charset="-122"/>
              </a:defRPr>
            </a:lvl1pPr>
          </a:lstStyle>
          <a:p>
            <a:r>
              <a:rPr lang="en-US" altLang="zh-CN" dirty="0"/>
              <a:t>05. </a:t>
            </a:r>
            <a:r>
              <a:rPr lang="zh-CN" altLang="en-US" dirty="0"/>
              <a:t>公平性</a:t>
            </a:r>
          </a:p>
        </p:txBody>
      </p:sp>
      <p:sp>
        <p:nvSpPr>
          <p:cNvPr id="2" name="文本框 1">
            <a:extLst>
              <a:ext uri="{FF2B5EF4-FFF2-40B4-BE49-F238E27FC236}">
                <a16:creationId xmlns:a16="http://schemas.microsoft.com/office/drawing/2014/main" xmlns="" id="{41E1FF70-C2F1-1105-527D-540BDC242837}"/>
              </a:ext>
            </a:extLst>
          </p:cNvPr>
          <p:cNvSpPr txBox="1"/>
          <p:nvPr/>
        </p:nvSpPr>
        <p:spPr>
          <a:xfrm>
            <a:off x="1743634" y="2609742"/>
            <a:ext cx="9762565" cy="1670778"/>
          </a:xfrm>
          <a:prstGeom prst="rect">
            <a:avLst/>
          </a:prstGeom>
          <a:noFill/>
        </p:spPr>
        <p:txBody>
          <a:bodyPr wrap="square" rtlCol="0">
            <a:spAutoFit/>
          </a:bodyPr>
          <a:lstStyle/>
          <a:p>
            <a:pPr algn="l">
              <a:lnSpc>
                <a:spcPct val="200000"/>
              </a:lnSpc>
            </a:pPr>
            <a:r>
              <a:rPr lang="zh-CN" altLang="en-US" b="1" dirty="0">
                <a:solidFill>
                  <a:srgbClr val="1E67AA"/>
                </a:solidFill>
                <a:latin typeface="微软雅黑" panose="020B0503020204020204" pitchFamily="34" charset="-122"/>
                <a:ea typeface="微软雅黑" panose="020B0503020204020204" pitchFamily="34" charset="-122"/>
              </a:rPr>
              <a:t>年发病患者总数：</a:t>
            </a:r>
            <a:r>
              <a:rPr lang="en-US" altLang="zh-CN" dirty="0">
                <a:latin typeface="微软雅黑" panose="020B0503020204020204" pitchFamily="34" charset="-122"/>
                <a:ea typeface="微软雅黑" panose="020B0503020204020204" pitchFamily="34" charset="-122"/>
              </a:rPr>
              <a:t>237</a:t>
            </a:r>
            <a:r>
              <a:rPr lang="zh-CN" altLang="en-US" dirty="0">
                <a:latin typeface="微软雅黑" panose="020B0503020204020204" pitchFamily="34" charset="-122"/>
                <a:ea typeface="微软雅黑" panose="020B0503020204020204" pitchFamily="34" charset="-122"/>
              </a:rPr>
              <a:t>万（按照</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岁以上骨松骨折确诊女性计算）</a:t>
            </a:r>
            <a:endParaRPr lang="en-US" altLang="zh-CN" dirty="0">
              <a:latin typeface="微软雅黑" panose="020B0503020204020204" pitchFamily="34" charset="-122"/>
              <a:ea typeface="微软雅黑" panose="020B0503020204020204" pitchFamily="34" charset="-122"/>
            </a:endParaRPr>
          </a:p>
          <a:p>
            <a:pPr algn="l">
              <a:lnSpc>
                <a:spcPct val="200000"/>
              </a:lnSpc>
            </a:pPr>
            <a:r>
              <a:rPr lang="zh-CN" altLang="en-US" b="1" dirty="0">
                <a:solidFill>
                  <a:srgbClr val="1E67AA"/>
                </a:solidFill>
                <a:latin typeface="微软雅黑" panose="020B0503020204020204" pitchFamily="34" charset="-122"/>
                <a:ea typeface="微软雅黑" panose="020B0503020204020204" pitchFamily="34" charset="-122"/>
              </a:rPr>
              <a:t>弥补药品目录短板：</a:t>
            </a:r>
            <a:r>
              <a:rPr lang="zh-CN" altLang="en-US" dirty="0">
                <a:latin typeface="微软雅黑" panose="020B0503020204020204" pitchFamily="34" charset="-122"/>
                <a:ea typeface="微软雅黑" panose="020B0503020204020204" pitchFamily="34" charset="-122"/>
              </a:rPr>
              <a:t>弥补了目录内无促骨形成药物的空白</a:t>
            </a:r>
            <a:endParaRPr lang="en-US" altLang="zh-CN" dirty="0">
              <a:latin typeface="微软雅黑" panose="020B0503020204020204" pitchFamily="34" charset="-122"/>
              <a:ea typeface="微软雅黑" panose="020B0503020204020204" pitchFamily="34" charset="-122"/>
            </a:endParaRPr>
          </a:p>
          <a:p>
            <a:pPr algn="l">
              <a:lnSpc>
                <a:spcPct val="200000"/>
              </a:lnSpc>
            </a:pPr>
            <a:r>
              <a:rPr lang="zh-CN" altLang="en-US" b="1" dirty="0">
                <a:solidFill>
                  <a:srgbClr val="1E67AA"/>
                </a:solidFill>
                <a:latin typeface="微软雅黑" panose="020B0503020204020204" pitchFamily="34" charset="-122"/>
                <a:ea typeface="微软雅黑" panose="020B0503020204020204" pitchFamily="34" charset="-122"/>
              </a:rPr>
              <a:t>临床药品管理难度：</a:t>
            </a:r>
            <a:r>
              <a:rPr lang="zh-CN" altLang="en-US" dirty="0">
                <a:latin typeface="微软雅黑" panose="020B0503020204020204" pitchFamily="34" charset="-122"/>
                <a:ea typeface="微软雅黑" panose="020B0503020204020204" pitchFamily="34" charset="-122"/>
              </a:rPr>
              <a:t>适应症明确，用药患者病情较严重，依从性高，临床便于管理。</a:t>
            </a:r>
          </a:p>
        </p:txBody>
      </p:sp>
    </p:spTree>
    <p:extLst>
      <p:ext uri="{BB962C8B-B14F-4D97-AF65-F5344CB8AC3E}">
        <p14:creationId xmlns:p14="http://schemas.microsoft.com/office/powerpoint/2010/main" val="388108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79075" y="2770496"/>
            <a:ext cx="4824483" cy="1323439"/>
          </a:xfrm>
          <a:prstGeom prst="rect">
            <a:avLst/>
          </a:prstGeom>
          <a:noFill/>
        </p:spPr>
        <p:txBody>
          <a:bodyPr wrap="square" rtlCol="0">
            <a:spAutoFit/>
          </a:bodyPr>
          <a:lstStyle/>
          <a:p>
            <a:r>
              <a:rPr lang="en-US" altLang="zh-CN" sz="8000" dirty="0">
                <a:solidFill>
                  <a:srgbClr val="1E67AA"/>
                </a:solidFill>
                <a:ea typeface="DotumChe" panose="020B0609000101010101" pitchFamily="49" charset="-127"/>
              </a:rPr>
              <a:t>Q&amp;A</a:t>
            </a:r>
            <a:endParaRPr lang="zh-CN" altLang="en-US" sz="8000" dirty="0">
              <a:solidFill>
                <a:srgbClr val="1E67AA"/>
              </a:solidFill>
              <a:ea typeface="DotumChe" panose="020B0609000101010101" pitchFamily="49" charset="-127"/>
            </a:endParaRPr>
          </a:p>
        </p:txBody>
      </p:sp>
    </p:spTree>
    <p:extLst>
      <p:ext uri="{BB962C8B-B14F-4D97-AF65-F5344CB8AC3E}">
        <p14:creationId xmlns:p14="http://schemas.microsoft.com/office/powerpoint/2010/main" val="77519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8727;"/>
</p:tagLst>
</file>

<file path=ppt/tags/tag2.xml><?xml version="1.0" encoding="utf-8"?>
<p:tagLst xmlns:a="http://schemas.openxmlformats.org/drawingml/2006/main" xmlns:r="http://schemas.openxmlformats.org/officeDocument/2006/relationships" xmlns:p="http://schemas.openxmlformats.org/presentationml/2006/main">
  <p:tag name="ISLIDE.ICON" val="#25187;#610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solidFill>
              <a:srgbClr val="1E67AA"/>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1184</Words>
  <Application>Microsoft Office PowerPoint</Application>
  <PresentationFormat>宽屏</PresentationFormat>
  <Paragraphs>60</Paragraphs>
  <Slides>9</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DotumChe</vt:lpstr>
      <vt:lpstr>冬青黑体简体中文 W3</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刘挺</dc:creator>
  <cp:lastModifiedBy>刘秀青</cp:lastModifiedBy>
  <cp:revision>14</cp:revision>
  <dcterms:created xsi:type="dcterms:W3CDTF">2017-02-13T00:50:42Z</dcterms:created>
  <dcterms:modified xsi:type="dcterms:W3CDTF">2022-07-13T03:07:48Z</dcterms:modified>
</cp:coreProperties>
</file>