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0" r:id="rId3"/>
    <p:sldId id="257" r:id="rId4"/>
    <p:sldId id="268" r:id="rId5"/>
    <p:sldId id="262" r:id="rId6"/>
    <p:sldId id="281" r:id="rId7"/>
    <p:sldId id="263" r:id="rId8"/>
    <p:sldId id="269" r:id="rId9"/>
    <p:sldId id="265" r:id="rId10"/>
    <p:sldId id="266" r:id="rId11"/>
  </p:sldIdLst>
  <p:sldSz cx="12192000" cy="6858000"/>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2">
          <p15:clr>
            <a:srgbClr val="A4A3A4"/>
          </p15:clr>
        </p15:guide>
        <p15:guide id="2" pos="38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bq@kivipharm.com" initials="w"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59B9"/>
    <a:srgbClr val="CEE5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DE92E7-8D68-40CC-9BB4-FEAE9A1AA901}" styleName="{5e54ee44-2122-4b89-9784-b75a85ec0aa5}">
    <a:wholeTbl>
      <a:tcTxStyle>
        <a:fontRef idx="none">
          <a:prstClr val="black"/>
        </a:fontRef>
      </a:tcTxStyle>
      <a:tcStyle>
        <a:tcBdr>
          <a:insideH>
            <a:ln w="12700" cmpd="sng">
              <a:solidFill>
                <a:srgbClr val="E9E9E9"/>
              </a:solidFill>
            </a:ln>
          </a:insideH>
          <a:insideV>
            <a:ln w="12700" cmpd="sng">
              <a:solidFill>
                <a:srgbClr val="E9E9E9"/>
              </a:solidFill>
            </a:ln>
          </a:insideV>
        </a:tcBdr>
        <a:fill>
          <a:solidFill>
            <a:srgbClr val="FFFFFF"/>
          </a:solidFill>
        </a:fill>
      </a:tcStyle>
    </a:wholeTbl>
    <a:lastRow>
      <a:tcTxStyle>
        <a:fontRef idx="none">
          <a:prstClr val="black"/>
        </a:fontRef>
      </a:tcTxStyle>
      <a:tcStyle>
        <a:tcBdr/>
        <a:fill>
          <a:solidFill>
            <a:srgbClr val="E9E9E9"/>
          </a:solidFill>
        </a:fill>
      </a:tcStyle>
    </a:lastRow>
    <a:firstRow>
      <a:tcTxStyle>
        <a:fontRef idx="none">
          <a:prstClr val="black"/>
        </a:fontRef>
      </a:tcTxStyle>
      <a:tcStyle>
        <a:tcBdr>
          <a:insideH>
            <a:ln w="12700" cmpd="sng">
              <a:solidFill>
                <a:srgbClr val="E9E9E9"/>
              </a:solidFill>
            </a:ln>
          </a:insideH>
          <a:insideV>
            <a:ln w="12700" cmpd="sng">
              <a:solidFill>
                <a:srgbClr val="E9E9E9"/>
              </a:solidFill>
            </a:ln>
          </a:insideV>
        </a:tcBdr>
        <a:fill>
          <a:solidFill>
            <a:srgbClr val="2E6CB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56"/>
      </p:cViewPr>
      <p:guideLst>
        <p:guide orient="horz" pos="2272"/>
        <p:guide pos="3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solidFill>
                  <a:srgbClr val="FFFFFF">
                    <a:alpha val="80000"/>
                  </a:srgbClr>
                </a:solidFill>
              </a:defRPr>
            </a:lvl1pPr>
          </a:lstStyle>
          <a:p>
            <a:fld id="{17CF664E-568D-4F14-B535-D077FF412520}" type="datetimeFigureOut">
              <a:rPr lang="zh-CN" altLang="en-US" smtClean="0"/>
              <a:t>2022/7/11</a:t>
            </a:fld>
            <a:endParaRPr lang="zh-CN" alt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zh-CN" alt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2463F26-258D-4542-A6BB-69145D68C2F0}" type="slidenum">
              <a:rPr lang="zh-CN" altLang="en-US" smtClean="0"/>
              <a:t>‹#›</a:t>
            </a:fld>
            <a:endParaRPr lang="zh-CN" altLang="en-US"/>
          </a:p>
        </p:txBody>
      </p:sp>
      <p:graphicFrame>
        <p:nvGraphicFramePr>
          <p:cNvPr id="6" name="table 1"/>
          <p:cNvGraphicFramePr>
            <a:graphicFrameLocks noGrp="1"/>
          </p:cNvGraphicFramePr>
          <p:nvPr userDrawn="1"/>
        </p:nvGraphicFramePr>
        <p:xfrm>
          <a:off x="-130810" y="-69850"/>
          <a:ext cx="12555220" cy="7081520"/>
        </p:xfrm>
        <a:graphic>
          <a:graphicData uri="http://schemas.openxmlformats.org/drawingml/2006/table">
            <a:tbl>
              <a:tblPr/>
              <a:tblGrid>
                <a:gridCol w="12555220">
                  <a:extLst>
                    <a:ext uri="{9D8B030D-6E8A-4147-A177-3AD203B41FA5}">
                      <a16:colId xmlns:a16="http://schemas.microsoft.com/office/drawing/2014/main" val="20000"/>
                    </a:ext>
                  </a:extLst>
                </a:gridCol>
              </a:tblGrid>
              <a:tr h="7081520">
                <a:tc>
                  <a:txBody>
                    <a:bodyPr/>
                    <a:lstStyle/>
                    <a:p>
                      <a:pPr algn="l" rtl="0" eaLnBrk="0">
                        <a:lnSpc>
                          <a:spcPct val="124000"/>
                        </a:lnSpc>
                      </a:pPr>
                      <a:endParaRPr lang="en-US" altLang="en-US" sz="1100" dirty="0"/>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EE5F6"/>
                    </a:solidFill>
                  </a:tcPr>
                </a:tc>
                <a:extLst>
                  <a:ext uri="{0D108BD9-81ED-4DB2-BD59-A6C34878D82A}">
                    <a16:rowId xmlns:a16="http://schemas.microsoft.com/office/drawing/2014/main" val="10000"/>
                  </a:ext>
                </a:extLst>
              </a:tr>
            </a:tbl>
          </a:graphicData>
        </a:graphic>
      </p:graphicFrame>
      <p:pic>
        <p:nvPicPr>
          <p:cNvPr id="10" name="图片 9"/>
          <p:cNvPicPr>
            <a:picLocks noChangeAspect="1"/>
          </p:cNvPicPr>
          <p:nvPr userDrawn="1"/>
        </p:nvPicPr>
        <p:blipFill>
          <a:blip r:embed="rId2"/>
          <a:stretch>
            <a:fillRect/>
          </a:stretch>
        </p:blipFill>
        <p:spPr>
          <a:xfrm>
            <a:off x="10186670" y="319405"/>
            <a:ext cx="1782445" cy="64897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solidFill>
                  <a:srgbClr val="FFFFFF">
                    <a:alpha val="80000"/>
                  </a:srgbClr>
                </a:solidFill>
              </a:defRPr>
            </a:lvl1pPr>
          </a:lstStyle>
          <a:p>
            <a:fld id="{17CF664E-568D-4F14-B535-D077FF412520}" type="datetimeFigureOut">
              <a:rPr lang="zh-CN" altLang="en-US" smtClean="0"/>
              <a:t>2022/7/11</a:t>
            </a:fld>
            <a:endParaRPr lang="zh-CN" alt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zh-CN" alt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2463F26-258D-4542-A6BB-69145D68C2F0}" type="slidenum">
              <a:rPr lang="zh-CN" altLang="en-US" smtClean="0"/>
              <a:t>‹#›</a:t>
            </a:fld>
            <a:endParaRPr lang="zh-CN" altLang="en-US"/>
          </a:p>
        </p:txBody>
      </p:sp>
      <p:graphicFrame>
        <p:nvGraphicFramePr>
          <p:cNvPr id="6" name="table 1"/>
          <p:cNvGraphicFramePr>
            <a:graphicFrameLocks noGrp="1"/>
          </p:cNvGraphicFramePr>
          <p:nvPr userDrawn="1"/>
        </p:nvGraphicFramePr>
        <p:xfrm>
          <a:off x="-130810" y="-69850"/>
          <a:ext cx="12555220" cy="7081520"/>
        </p:xfrm>
        <a:graphic>
          <a:graphicData uri="http://schemas.openxmlformats.org/drawingml/2006/table">
            <a:tbl>
              <a:tblPr/>
              <a:tblGrid>
                <a:gridCol w="12555220">
                  <a:extLst>
                    <a:ext uri="{9D8B030D-6E8A-4147-A177-3AD203B41FA5}">
                      <a16:colId xmlns:a16="http://schemas.microsoft.com/office/drawing/2014/main" val="20000"/>
                    </a:ext>
                  </a:extLst>
                </a:gridCol>
              </a:tblGrid>
              <a:tr h="7081520">
                <a:tc>
                  <a:txBody>
                    <a:bodyPr/>
                    <a:lstStyle/>
                    <a:p>
                      <a:pPr algn="l" rtl="0" eaLnBrk="0">
                        <a:lnSpc>
                          <a:spcPct val="124000"/>
                        </a:lnSpc>
                      </a:pPr>
                      <a:endParaRPr lang="en-US" altLang="en-US" sz="1100" dirty="0"/>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EE5F6"/>
                    </a:solidFill>
                  </a:tcPr>
                </a:tc>
                <a:extLst>
                  <a:ext uri="{0D108BD9-81ED-4DB2-BD59-A6C34878D82A}">
                    <a16:rowId xmlns:a16="http://schemas.microsoft.com/office/drawing/2014/main" val="10000"/>
                  </a:ext>
                </a:extLst>
              </a:tr>
            </a:tbl>
          </a:graphicData>
        </a:graphic>
      </p:graphicFrame>
      <p:pic>
        <p:nvPicPr>
          <p:cNvPr id="10" name="图片 9"/>
          <p:cNvPicPr>
            <a:picLocks noChangeAspect="1"/>
          </p:cNvPicPr>
          <p:nvPr userDrawn="1"/>
        </p:nvPicPr>
        <p:blipFill>
          <a:blip r:embed="rId2"/>
          <a:stretch>
            <a:fillRect/>
          </a:stretch>
        </p:blipFill>
        <p:spPr>
          <a:xfrm>
            <a:off x="10186670" y="319405"/>
            <a:ext cx="1782445" cy="648970"/>
          </a:xfrm>
          <a:prstGeom prst="rect">
            <a:avLst/>
          </a:prstGeom>
        </p:spPr>
      </p:pic>
      <p:sp>
        <p:nvSpPr>
          <p:cNvPr id="2" name="矩形 1"/>
          <p:cNvSpPr/>
          <p:nvPr userDrawn="1"/>
        </p:nvSpPr>
        <p:spPr>
          <a:xfrm>
            <a:off x="-130810" y="1202690"/>
            <a:ext cx="12708255" cy="5123815"/>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userDrawn="1"/>
        </p:nvSpPr>
        <p:spPr>
          <a:xfrm rot="5400000">
            <a:off x="482600" y="277495"/>
            <a:ext cx="1771015" cy="1042035"/>
          </a:xfrm>
          <a:custGeom>
            <a:avLst/>
            <a:gdLst>
              <a:gd name="connsiteX0" fmla="*/ 13 w 2789"/>
              <a:gd name="connsiteY0" fmla="*/ 4 h 1641"/>
              <a:gd name="connsiteX1" fmla="*/ 1878 w 2789"/>
              <a:gd name="connsiteY1" fmla="*/ 0 h 1641"/>
              <a:gd name="connsiteX2" fmla="*/ 1878 w 2789"/>
              <a:gd name="connsiteY2" fmla="*/ 2 h 1641"/>
              <a:gd name="connsiteX3" fmla="*/ 1879 w 2789"/>
              <a:gd name="connsiteY3" fmla="*/ 2 h 1641"/>
              <a:gd name="connsiteX4" fmla="*/ 1944 w 2789"/>
              <a:gd name="connsiteY4" fmla="*/ 0 h 1641"/>
              <a:gd name="connsiteX5" fmla="*/ 2789 w 2789"/>
              <a:gd name="connsiteY5" fmla="*/ 817 h 1641"/>
              <a:gd name="connsiteX6" fmla="*/ 1944 w 2789"/>
              <a:gd name="connsiteY6" fmla="*/ 1634 h 1641"/>
              <a:gd name="connsiteX7" fmla="*/ 1879 w 2789"/>
              <a:gd name="connsiteY7" fmla="*/ 1631 h 1641"/>
              <a:gd name="connsiteX8" fmla="*/ 1878 w 2789"/>
              <a:gd name="connsiteY8" fmla="*/ 1631 h 1641"/>
              <a:gd name="connsiteX9" fmla="*/ 1878 w 2789"/>
              <a:gd name="connsiteY9" fmla="*/ 1634 h 1641"/>
              <a:gd name="connsiteX10" fmla="*/ 0 w 2789"/>
              <a:gd name="connsiteY10" fmla="*/ 1641 h 1641"/>
              <a:gd name="connsiteX11" fmla="*/ 13 w 2789"/>
              <a:gd name="connsiteY11" fmla="*/ 4 h 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89" h="1641">
                <a:moveTo>
                  <a:pt x="13" y="4"/>
                </a:moveTo>
                <a:lnTo>
                  <a:pt x="1878" y="0"/>
                </a:lnTo>
                <a:lnTo>
                  <a:pt x="1878" y="2"/>
                </a:lnTo>
                <a:lnTo>
                  <a:pt x="1879" y="2"/>
                </a:lnTo>
                <a:cubicBezTo>
                  <a:pt x="1900" y="0"/>
                  <a:pt x="1922" y="0"/>
                  <a:pt x="1944" y="0"/>
                </a:cubicBezTo>
                <a:cubicBezTo>
                  <a:pt x="2410" y="0"/>
                  <a:pt x="2789" y="365"/>
                  <a:pt x="2789" y="817"/>
                </a:cubicBezTo>
                <a:cubicBezTo>
                  <a:pt x="2789" y="1268"/>
                  <a:pt x="2410" y="1634"/>
                  <a:pt x="1944" y="1634"/>
                </a:cubicBezTo>
                <a:cubicBezTo>
                  <a:pt x="1922" y="1634"/>
                  <a:pt x="1900" y="1633"/>
                  <a:pt x="1879" y="1631"/>
                </a:cubicBezTo>
                <a:lnTo>
                  <a:pt x="1878" y="1631"/>
                </a:lnTo>
                <a:lnTo>
                  <a:pt x="1878" y="1634"/>
                </a:lnTo>
                <a:lnTo>
                  <a:pt x="0" y="1641"/>
                </a:lnTo>
                <a:lnTo>
                  <a:pt x="13" y="4"/>
                </a:lnTo>
                <a:close/>
              </a:path>
            </a:pathLst>
          </a:cu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4000" b="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CEE5F6"/>
        </a:solidFill>
        <a:effectLst/>
      </p:bgPr>
    </p:bg>
    <p:spTree>
      <p:nvGrpSpPr>
        <p:cNvPr id="1" name=""/>
        <p:cNvGrpSpPr/>
        <p:nvPr/>
      </p:nvGrpSpPr>
      <p:grpSpPr>
        <a:xfrm>
          <a:off x="0" y="0"/>
          <a:ext cx="0" cy="0"/>
          <a:chOff x="0" y="0"/>
          <a:chExt cx="0" cy="0"/>
        </a:xfrm>
      </p:grpSpPr>
      <p:sp>
        <p:nvSpPr>
          <p:cNvPr id="8" name="矩形 7"/>
          <p:cNvSpPr/>
          <p:nvPr userDrawn="1"/>
        </p:nvSpPr>
        <p:spPr>
          <a:xfrm>
            <a:off x="854710" y="-123190"/>
            <a:ext cx="10637520" cy="7105015"/>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userDrawn="1"/>
        </p:nvSpPr>
        <p:spPr>
          <a:xfrm rot="5400000">
            <a:off x="482600" y="277495"/>
            <a:ext cx="1771015" cy="1042035"/>
          </a:xfrm>
          <a:custGeom>
            <a:avLst/>
            <a:gdLst>
              <a:gd name="connsiteX0" fmla="*/ 13 w 2789"/>
              <a:gd name="connsiteY0" fmla="*/ 4 h 1641"/>
              <a:gd name="connsiteX1" fmla="*/ 1878 w 2789"/>
              <a:gd name="connsiteY1" fmla="*/ 0 h 1641"/>
              <a:gd name="connsiteX2" fmla="*/ 1878 w 2789"/>
              <a:gd name="connsiteY2" fmla="*/ 2 h 1641"/>
              <a:gd name="connsiteX3" fmla="*/ 1879 w 2789"/>
              <a:gd name="connsiteY3" fmla="*/ 2 h 1641"/>
              <a:gd name="connsiteX4" fmla="*/ 1944 w 2789"/>
              <a:gd name="connsiteY4" fmla="*/ 0 h 1641"/>
              <a:gd name="connsiteX5" fmla="*/ 2789 w 2789"/>
              <a:gd name="connsiteY5" fmla="*/ 817 h 1641"/>
              <a:gd name="connsiteX6" fmla="*/ 1944 w 2789"/>
              <a:gd name="connsiteY6" fmla="*/ 1634 h 1641"/>
              <a:gd name="connsiteX7" fmla="*/ 1879 w 2789"/>
              <a:gd name="connsiteY7" fmla="*/ 1631 h 1641"/>
              <a:gd name="connsiteX8" fmla="*/ 1878 w 2789"/>
              <a:gd name="connsiteY8" fmla="*/ 1631 h 1641"/>
              <a:gd name="connsiteX9" fmla="*/ 1878 w 2789"/>
              <a:gd name="connsiteY9" fmla="*/ 1634 h 1641"/>
              <a:gd name="connsiteX10" fmla="*/ 0 w 2789"/>
              <a:gd name="connsiteY10" fmla="*/ 1641 h 1641"/>
              <a:gd name="connsiteX11" fmla="*/ 13 w 2789"/>
              <a:gd name="connsiteY11" fmla="*/ 4 h 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89" h="1641">
                <a:moveTo>
                  <a:pt x="13" y="4"/>
                </a:moveTo>
                <a:lnTo>
                  <a:pt x="1878" y="0"/>
                </a:lnTo>
                <a:lnTo>
                  <a:pt x="1878" y="2"/>
                </a:lnTo>
                <a:lnTo>
                  <a:pt x="1879" y="2"/>
                </a:lnTo>
                <a:cubicBezTo>
                  <a:pt x="1900" y="0"/>
                  <a:pt x="1922" y="0"/>
                  <a:pt x="1944" y="0"/>
                </a:cubicBezTo>
                <a:cubicBezTo>
                  <a:pt x="2410" y="0"/>
                  <a:pt x="2789" y="365"/>
                  <a:pt x="2789" y="817"/>
                </a:cubicBezTo>
                <a:cubicBezTo>
                  <a:pt x="2789" y="1268"/>
                  <a:pt x="2410" y="1634"/>
                  <a:pt x="1944" y="1634"/>
                </a:cubicBezTo>
                <a:cubicBezTo>
                  <a:pt x="1922" y="1634"/>
                  <a:pt x="1900" y="1633"/>
                  <a:pt x="1879" y="1631"/>
                </a:cubicBezTo>
                <a:lnTo>
                  <a:pt x="1878" y="1631"/>
                </a:lnTo>
                <a:lnTo>
                  <a:pt x="1878" y="1634"/>
                </a:lnTo>
                <a:lnTo>
                  <a:pt x="0" y="1641"/>
                </a:lnTo>
                <a:lnTo>
                  <a:pt x="13" y="4"/>
                </a:lnTo>
                <a:close/>
              </a:path>
            </a:pathLst>
          </a:cu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4000" b="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57224" y="499533"/>
            <a:ext cx="10772775" cy="1658198"/>
          </a:xfr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CF664E-568D-4F14-B535-D077FF41252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463F26-258D-4542-A6BB-69145D68C2F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17CF664E-568D-4F14-B535-D077FF412520}" type="datetimeFigureOut">
              <a:rPr lang="zh-CN" altLang="en-US" smtClean="0"/>
              <a:t>2022/7/11</a:t>
            </a:fld>
            <a:endParaRPr lang="zh-CN" alt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zh-CN" alt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2463F26-258D-4542-A6BB-69145D68C2F0}" type="slidenum">
              <a:rPr lang="zh-CN" altLang="en-US" smtClean="0"/>
              <a:t>‹#›</a:t>
            </a:fld>
            <a:endParaRPr lang="zh-CN" altLang="en-US"/>
          </a:p>
        </p:txBody>
      </p:sp>
      <p:graphicFrame>
        <p:nvGraphicFramePr>
          <p:cNvPr id="7" name="table 1"/>
          <p:cNvGraphicFramePr>
            <a:graphicFrameLocks noGrp="1"/>
          </p:cNvGraphicFramePr>
          <p:nvPr userDrawn="1"/>
        </p:nvGraphicFramePr>
        <p:xfrm>
          <a:off x="-130810" y="-69850"/>
          <a:ext cx="12555220" cy="7081520"/>
        </p:xfrm>
        <a:graphic>
          <a:graphicData uri="http://schemas.openxmlformats.org/drawingml/2006/table">
            <a:tbl>
              <a:tblPr/>
              <a:tblGrid>
                <a:gridCol w="12555220">
                  <a:extLst>
                    <a:ext uri="{9D8B030D-6E8A-4147-A177-3AD203B41FA5}">
                      <a16:colId xmlns:a16="http://schemas.microsoft.com/office/drawing/2014/main" val="20000"/>
                    </a:ext>
                  </a:extLst>
                </a:gridCol>
              </a:tblGrid>
              <a:tr h="7081520">
                <a:tc>
                  <a:txBody>
                    <a:bodyPr/>
                    <a:lstStyle/>
                    <a:p>
                      <a:pPr algn="l" rtl="0" eaLnBrk="0">
                        <a:lnSpc>
                          <a:spcPct val="124000"/>
                        </a:lnSpc>
                      </a:pPr>
                      <a:endParaRPr lang="en-US" altLang="en-US" sz="1100" dirty="0"/>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CEE5F6"/>
                    </a:solidFill>
                  </a:tcPr>
                </a:tc>
                <a:extLst>
                  <a:ext uri="{0D108BD9-81ED-4DB2-BD59-A6C34878D82A}">
                    <a16:rowId xmlns:a16="http://schemas.microsoft.com/office/drawing/2014/main" val="10000"/>
                  </a:ext>
                </a:extLst>
              </a:tr>
            </a:tbl>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anose="020B0604020202020204" pitchFamily="34" charset="0"/>
        <a:buChar char=" "/>
        <a:defRPr sz="2400" kern="1200">
          <a:solidFill>
            <a:schemeClr val="tx1">
              <a:lumMod val="85000"/>
              <a:lumOff val="15000"/>
            </a:schemeClr>
          </a:solidFill>
          <a:latin typeface="+mn-lt"/>
          <a:ea typeface="+mn-ea"/>
          <a:cs typeface="+mn-cs"/>
        </a:defRPr>
      </a:lvl1pPr>
      <a:lvl2pPr marL="347345" indent="-342900" algn="l" defTabSz="914400" rtl="0" eaLnBrk="1" latinLnBrk="0" hangingPunct="1">
        <a:lnSpc>
          <a:spcPct val="85000"/>
        </a:lnSpc>
        <a:spcBef>
          <a:spcPts val="600"/>
        </a:spcBef>
        <a:buFont typeface="Arial" panose="020B0604020202020204"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anose="020B0604020202020204"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5pPr>
      <a:lvl6pPr marL="120015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6pPr>
      <a:lvl7pPr marL="140017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7pPr>
      <a:lvl8pPr marL="160020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8pPr>
      <a:lvl9pPr marL="180022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sv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380105" y="424180"/>
            <a:ext cx="5432425" cy="6172835"/>
          </a:xfrm>
          <a:prstGeom prst="rect">
            <a:avLst/>
          </a:prstGeom>
        </p:spPr>
      </p:pic>
      <p:sp>
        <p:nvSpPr>
          <p:cNvPr id="7" name="textbox 4"/>
          <p:cNvSpPr/>
          <p:nvPr/>
        </p:nvSpPr>
        <p:spPr>
          <a:xfrm>
            <a:off x="3987165" y="4356735"/>
            <a:ext cx="4217670" cy="410210"/>
          </a:xfrm>
          <a:prstGeom prst="rect">
            <a:avLst/>
          </a:prstGeom>
        </p:spPr>
        <p:txBody>
          <a:bodyPr vert="horz" wrap="square" lIns="0" tIns="0" rIns="0" bIns="0"/>
          <a:lstStyle/>
          <a:p>
            <a:pPr algn="l" rtl="0" eaLnBrk="0">
              <a:lnSpc>
                <a:spcPct val="84000"/>
              </a:lnSpc>
            </a:pPr>
            <a:r>
              <a:rPr lang="en-US" altLang="en-US" sz="3200" b="1" dirty="0">
                <a:latin typeface="宋体" panose="02010600030101010101" pitchFamily="2" charset="-122"/>
                <a:ea typeface="宋体" panose="02010600030101010101" pitchFamily="2" charset="-122"/>
                <a:cs typeface="微软雅黑" panose="020B0503020204020204" pitchFamily="34" charset="-122"/>
              </a:rPr>
              <a:t>吸入用盐酸氨溴索溶液</a:t>
            </a: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7165" y="1106170"/>
            <a:ext cx="4257040" cy="2675255"/>
          </a:xfrm>
          <a:prstGeom prst="rect">
            <a:avLst/>
          </a:prstGeom>
        </p:spPr>
      </p:pic>
      <p:sp>
        <p:nvSpPr>
          <p:cNvPr id="10" name="圆角矩形 9"/>
          <p:cNvSpPr/>
          <p:nvPr/>
        </p:nvSpPr>
        <p:spPr>
          <a:xfrm>
            <a:off x="4089400" y="5179060"/>
            <a:ext cx="4013835" cy="377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4000" b="1">
              <a:sym typeface="+mn-ea"/>
            </a:endParaRPr>
          </a:p>
        </p:txBody>
      </p:sp>
      <p:sp>
        <p:nvSpPr>
          <p:cNvPr id="14" name="textbox 4"/>
          <p:cNvSpPr/>
          <p:nvPr/>
        </p:nvSpPr>
        <p:spPr>
          <a:xfrm>
            <a:off x="4184650" y="5259070"/>
            <a:ext cx="3918585" cy="410210"/>
          </a:xfrm>
          <a:prstGeom prst="rect">
            <a:avLst/>
          </a:prstGeom>
        </p:spPr>
        <p:txBody>
          <a:bodyPr vert="horz" wrap="square" lIns="0" tIns="0" rIns="0" bIns="0"/>
          <a:lstStyle/>
          <a:p>
            <a:pPr algn="l" rtl="0" eaLnBrk="0">
              <a:lnSpc>
                <a:spcPct val="84000"/>
              </a:lnSpc>
            </a:pPr>
            <a:r>
              <a:rPr lang="en-US" altLang="en-US" sz="1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药品生产企业：河北凯威制药有限责任公司</a:t>
            </a:r>
          </a:p>
        </p:txBody>
      </p:sp>
      <p:sp>
        <p:nvSpPr>
          <p:cNvPr id="18" name="文本框 17"/>
          <p:cNvSpPr txBox="1"/>
          <p:nvPr/>
        </p:nvSpPr>
        <p:spPr>
          <a:xfrm>
            <a:off x="4038600" y="5698490"/>
            <a:ext cx="4094480" cy="271780"/>
          </a:xfrm>
          <a:prstGeom prst="rect">
            <a:avLst/>
          </a:prstGeom>
          <a:noFill/>
        </p:spPr>
        <p:txBody>
          <a:bodyPr wrap="none" rtlCol="0" anchor="t">
            <a:spAutoFit/>
          </a:bodyPr>
          <a:lstStyle/>
          <a:p>
            <a:pPr algn="l" rtl="0" eaLnBrk="0">
              <a:lnSpc>
                <a:spcPct val="84000"/>
              </a:lnSpc>
            </a:pPr>
            <a:r>
              <a:rPr lang="en-US" altLang="en-US" sz="1400"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ea"/>
              </a:rPr>
              <a:t>药品上市许可持有人：河北凯威恒诚制药有限公司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rcRect t="1412"/>
          <a:stretch>
            <a:fillRect/>
          </a:stretch>
        </p:blipFill>
        <p:spPr>
          <a:xfrm>
            <a:off x="8860971" y="4356417"/>
            <a:ext cx="2871924" cy="1877060"/>
          </a:xfrm>
          <a:prstGeom prst="rect">
            <a:avLst/>
          </a:prstGeom>
        </p:spPr>
      </p:pic>
      <p:grpSp>
        <p:nvGrpSpPr>
          <p:cNvPr id="2" name="组合 1"/>
          <p:cNvGrpSpPr/>
          <p:nvPr/>
        </p:nvGrpSpPr>
        <p:grpSpPr>
          <a:xfrm>
            <a:off x="998855" y="2350135"/>
            <a:ext cx="1662430" cy="1076325"/>
            <a:chOff x="901" y="4666"/>
            <a:chExt cx="2960" cy="1695"/>
          </a:xfrm>
        </p:grpSpPr>
        <p:sp>
          <p:nvSpPr>
            <p:cNvPr id="5" name="文本框 4"/>
            <p:cNvSpPr txBox="1"/>
            <p:nvPr/>
          </p:nvSpPr>
          <p:spPr>
            <a:xfrm>
              <a:off x="901" y="4666"/>
              <a:ext cx="2618" cy="1695"/>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公平性</a:t>
              </a:r>
              <a:b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b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Fairness</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 name="矩形 8"/>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05</a:t>
            </a:r>
            <a:endParaRPr lang="en-US" sz="2000" dirty="0">
              <a:solidFill>
                <a:schemeClr val="bg1"/>
              </a:solidFill>
              <a:sym typeface="+mn-ea"/>
            </a:endParaRPr>
          </a:p>
        </p:txBody>
      </p:sp>
      <p:sp>
        <p:nvSpPr>
          <p:cNvPr id="16" name="文本框 15"/>
          <p:cNvSpPr txBox="1"/>
          <p:nvPr/>
        </p:nvSpPr>
        <p:spPr>
          <a:xfrm>
            <a:off x="3677285" y="1265299"/>
            <a:ext cx="8058150" cy="2994281"/>
          </a:xfrm>
          <a:prstGeom prst="rect">
            <a:avLst/>
          </a:prstGeom>
          <a:noFill/>
        </p:spPr>
        <p:txBody>
          <a:bodyPr wrap="square" rtlCol="0">
            <a:spAutoFit/>
          </a:bodyPr>
          <a:lstStyle/>
          <a:p>
            <a:pPr algn="just">
              <a:lnSpc>
                <a:spcPct val="150000"/>
              </a:lnSpc>
              <a:buClrTx/>
              <a:buSzTx/>
              <a:buNone/>
            </a:pPr>
            <a:r>
              <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推荐为医保目录药品的理由：</a:t>
            </a:r>
            <a:endPar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buClrTx/>
              <a:buSzTx/>
              <a:buNone/>
            </a:pP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30000"/>
              </a:lnSpc>
              <a:buClrTx/>
              <a:buSzTx/>
              <a:buNone/>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（1）临床需要：</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由于大气污染、吸烟以及人口老龄化等因素，急慢性呼吸系统疾病发病率明显增加。据米内网最新数据显示，2020年重点省市公立医院终端吸入制剂市场规模超过35亿元，其中吸入用乙酰半胱氨酸溶液销售量同比上一年增长37.5%，消耗医保基金25亿元。</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30000"/>
              </a:lnSpc>
              <a:buClrTx/>
              <a:buSz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（2）剂型的优势：</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无创给药，直接作用于靶器官，起效迅速、疗效佳、全身不良反应少、药物剂量小、联合使用方便，不需要患者刻意配合。</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30000"/>
              </a:lnSpc>
              <a:buClrTx/>
              <a:buSz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（3）临床管理难度：</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申报品患者服药依从性高，特别是临床中儿童患者便于管理。</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705920" y="4567589"/>
            <a:ext cx="7197109" cy="1891415"/>
          </a:xfrm>
          <a:prstGeom prst="rect">
            <a:avLst/>
          </a:prstGeom>
          <a:noFill/>
        </p:spPr>
        <p:txBody>
          <a:bodyPr wrap="square" rtlCol="0">
            <a:spAutoFit/>
          </a:bodyPr>
          <a:lstStyle/>
          <a:p>
            <a:pPr algn="just">
              <a:lnSpc>
                <a:spcPct val="130000"/>
              </a:lnSpc>
              <a:spcBef>
                <a:spcPts val="0"/>
              </a:spcBef>
              <a:spcAft>
                <a:spcPts val="0"/>
              </a:spcAft>
              <a:buClrTx/>
              <a:buSzTx/>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比较而言，参照药品有特殊不良作用，临床使用管理难度大，特别是儿童患者依从性差。如：“一些研究证实，乙酰半胱氨酸给药后可出现血小板聚集降低的现象”；有硫磺味，可诱发哮喘发作；打开后需在24小时内使用，会与橡胶、铁、铜等发生反应，应避免接触；与硝酸甘油合用会导致明显的低血压并增强颞动脉扩张，出现低血压或头痛的可能性。</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30000"/>
              </a:lnSpc>
              <a:spcBef>
                <a:spcPts val="0"/>
              </a:spcBef>
              <a:spcAft>
                <a:spcPts val="0"/>
              </a:spcAft>
              <a:buClrTx/>
              <a:buSzTx/>
              <a:buNone/>
            </a:pPr>
            <a:endParaRPr lang="zh-CN" altLang="en-US" sz="11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7" name="直接连接符 26"/>
          <p:cNvCxnSpPr/>
          <p:nvPr/>
        </p:nvCxnSpPr>
        <p:spPr>
          <a:xfrm>
            <a:off x="3615690" y="1864360"/>
            <a:ext cx="8174355" cy="3175"/>
          </a:xfrm>
          <a:prstGeom prst="line">
            <a:avLst/>
          </a:prstGeom>
        </p:spPr>
        <p:style>
          <a:lnRef idx="1">
            <a:schemeClr val="accent1"/>
          </a:lnRef>
          <a:fillRef idx="0">
            <a:schemeClr val="accent1"/>
          </a:fillRef>
          <a:effectRef idx="0">
            <a:schemeClr val="accent1"/>
          </a:effectRef>
          <a:fontRef idx="minor">
            <a:schemeClr val="tx1"/>
          </a:fontRef>
        </p:style>
      </p:cxnSp>
      <p:pic>
        <p:nvPicPr>
          <p:cNvPr id="20" name="图片 19" descr="32313539343735353b32313539343731373bcafdbeddb0b2c8ab"/>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30830" y="1336675"/>
            <a:ext cx="791845" cy="79184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组合 54"/>
          <p:cNvGrpSpPr/>
          <p:nvPr/>
        </p:nvGrpSpPr>
        <p:grpSpPr>
          <a:xfrm>
            <a:off x="7857490" y="1788160"/>
            <a:ext cx="3107055" cy="2416175"/>
            <a:chOff x="5555" y="3341"/>
            <a:chExt cx="4893" cy="3805"/>
          </a:xfrm>
        </p:grpSpPr>
        <p:sp>
          <p:nvSpPr>
            <p:cNvPr id="56" name="矩形 55"/>
            <p:cNvSpPr/>
            <p:nvPr/>
          </p:nvSpPr>
          <p:spPr>
            <a:xfrm>
              <a:off x="5592" y="3341"/>
              <a:ext cx="4856" cy="1350"/>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矩形 56"/>
            <p:cNvSpPr/>
            <p:nvPr/>
          </p:nvSpPr>
          <p:spPr>
            <a:xfrm>
              <a:off x="5555" y="5796"/>
              <a:ext cx="4856" cy="1350"/>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4" name="组合 53"/>
          <p:cNvGrpSpPr/>
          <p:nvPr/>
        </p:nvGrpSpPr>
        <p:grpSpPr>
          <a:xfrm>
            <a:off x="3988435" y="1788160"/>
            <a:ext cx="3107055" cy="3975100"/>
            <a:chOff x="5555" y="3341"/>
            <a:chExt cx="4893" cy="6260"/>
          </a:xfrm>
        </p:grpSpPr>
        <p:sp>
          <p:nvSpPr>
            <p:cNvPr id="5" name="矩形 4"/>
            <p:cNvSpPr/>
            <p:nvPr/>
          </p:nvSpPr>
          <p:spPr>
            <a:xfrm>
              <a:off x="5592" y="3341"/>
              <a:ext cx="4856" cy="1350"/>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555" y="5796"/>
              <a:ext cx="4856" cy="1350"/>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555" y="8251"/>
              <a:ext cx="4856" cy="1350"/>
            </a:xfrm>
            <a:prstGeom prst="rect">
              <a:avLst/>
            </a:prstGeom>
            <a:solidFill>
              <a:schemeClr val="bg1"/>
            </a:solidFill>
            <a:ln w="381000">
              <a:solidFill>
                <a:schemeClr val="bg1">
                  <a:alpha val="51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0" name="文本框 39"/>
          <p:cNvSpPr txBox="1"/>
          <p:nvPr/>
        </p:nvSpPr>
        <p:spPr>
          <a:xfrm>
            <a:off x="4265533" y="1987089"/>
            <a:ext cx="2593558" cy="460375"/>
          </a:xfrm>
          <a:prstGeom prst="rect">
            <a:avLst/>
          </a:prstGeom>
          <a:noFill/>
        </p:spPr>
        <p:txBody>
          <a:bodyPr wrap="square" rtlCol="0">
            <a:spAutoFit/>
          </a:bodyPr>
          <a:lstStyle/>
          <a:p>
            <a:pPr algn="ctr"/>
            <a:r>
              <a:rPr lang="en-US" altLang="zh-CN"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01  </a:t>
            </a:r>
            <a:r>
              <a:rPr lang="zh-CN" altLang="en-US"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药品基本信息</a:t>
            </a:r>
          </a:p>
        </p:txBody>
      </p:sp>
      <p:sp>
        <p:nvSpPr>
          <p:cNvPr id="42" name="文本框 41"/>
          <p:cNvSpPr txBox="1"/>
          <p:nvPr/>
        </p:nvSpPr>
        <p:spPr>
          <a:xfrm>
            <a:off x="4265533" y="3549824"/>
            <a:ext cx="2593558" cy="460375"/>
          </a:xfrm>
          <a:prstGeom prst="rect">
            <a:avLst/>
          </a:prstGeom>
          <a:noFill/>
        </p:spPr>
        <p:txBody>
          <a:bodyPr wrap="square" rtlCol="0">
            <a:spAutoFit/>
          </a:bodyPr>
          <a:lstStyle/>
          <a:p>
            <a:r>
              <a:rPr lang="en-US" altLang="zh-CN"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02  </a:t>
            </a:r>
            <a:r>
              <a:rPr lang="zh-CN" altLang="en-US"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安全性</a:t>
            </a:r>
          </a:p>
        </p:txBody>
      </p:sp>
      <p:sp>
        <p:nvSpPr>
          <p:cNvPr id="44" name="文本框 43"/>
          <p:cNvSpPr txBox="1"/>
          <p:nvPr/>
        </p:nvSpPr>
        <p:spPr>
          <a:xfrm>
            <a:off x="4265533" y="5112559"/>
            <a:ext cx="2593558" cy="460375"/>
          </a:xfrm>
          <a:prstGeom prst="rect">
            <a:avLst/>
          </a:prstGeom>
          <a:noFill/>
        </p:spPr>
        <p:txBody>
          <a:bodyPr wrap="square" rtlCol="0">
            <a:spAutoFit/>
          </a:bodyPr>
          <a:lstStyle/>
          <a:p>
            <a:r>
              <a:rPr lang="en-US" altLang="zh-CN"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03  </a:t>
            </a:r>
            <a:r>
              <a:rPr lang="zh-CN" altLang="en-US"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有效性</a:t>
            </a:r>
          </a:p>
        </p:txBody>
      </p:sp>
      <p:sp>
        <p:nvSpPr>
          <p:cNvPr id="46" name="文本框 45"/>
          <p:cNvSpPr txBox="1"/>
          <p:nvPr/>
        </p:nvSpPr>
        <p:spPr>
          <a:xfrm>
            <a:off x="8371205" y="1986280"/>
            <a:ext cx="1891030" cy="460375"/>
          </a:xfrm>
          <a:prstGeom prst="rect">
            <a:avLst/>
          </a:prstGeom>
          <a:noFill/>
        </p:spPr>
        <p:txBody>
          <a:bodyPr wrap="square" rtlCol="0">
            <a:spAutoFit/>
          </a:bodyPr>
          <a:lstStyle/>
          <a:p>
            <a:r>
              <a:rPr lang="en-US" altLang="zh-CN"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04  </a:t>
            </a:r>
            <a:r>
              <a:rPr lang="zh-CN" altLang="en-US"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创新性</a:t>
            </a:r>
          </a:p>
        </p:txBody>
      </p:sp>
      <p:sp>
        <p:nvSpPr>
          <p:cNvPr id="48" name="文本框 47"/>
          <p:cNvSpPr txBox="1"/>
          <p:nvPr/>
        </p:nvSpPr>
        <p:spPr>
          <a:xfrm>
            <a:off x="8371205" y="3592195"/>
            <a:ext cx="1891030" cy="460375"/>
          </a:xfrm>
          <a:prstGeom prst="rect">
            <a:avLst/>
          </a:prstGeom>
          <a:noFill/>
        </p:spPr>
        <p:txBody>
          <a:bodyPr wrap="square" rtlCol="0">
            <a:spAutoFit/>
          </a:bodyPr>
          <a:lstStyle/>
          <a:p>
            <a:r>
              <a:rPr lang="en-US" altLang="zh-CN"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 05 </a:t>
            </a:r>
            <a:r>
              <a:rPr lang="zh-CN" altLang="en-US" sz="24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公平性</a:t>
            </a:r>
          </a:p>
        </p:txBody>
      </p:sp>
      <p:grpSp>
        <p:nvGrpSpPr>
          <p:cNvPr id="4" name="组合 3"/>
          <p:cNvGrpSpPr/>
          <p:nvPr/>
        </p:nvGrpSpPr>
        <p:grpSpPr>
          <a:xfrm>
            <a:off x="-142875" y="721995"/>
            <a:ext cx="2801620" cy="1191260"/>
            <a:chOff x="113" y="1137"/>
            <a:chExt cx="4412" cy="1876"/>
          </a:xfrm>
        </p:grpSpPr>
        <p:sp>
          <p:nvSpPr>
            <p:cNvPr id="16" name="任意多边形 15"/>
            <p:cNvSpPr/>
            <p:nvPr/>
          </p:nvSpPr>
          <p:spPr>
            <a:xfrm>
              <a:off x="113" y="1137"/>
              <a:ext cx="4412" cy="1877"/>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4412" h="1877">
                  <a:moveTo>
                    <a:pt x="0" y="0"/>
                  </a:moveTo>
                  <a:lnTo>
                    <a:pt x="3365" y="0"/>
                  </a:lnTo>
                  <a:lnTo>
                    <a:pt x="3365" y="3"/>
                  </a:lnTo>
                  <a:lnTo>
                    <a:pt x="3366" y="3"/>
                  </a:lnTo>
                  <a:cubicBezTo>
                    <a:pt x="3391" y="1"/>
                    <a:pt x="3416" y="0"/>
                    <a:pt x="3441" y="0"/>
                  </a:cubicBezTo>
                  <a:cubicBezTo>
                    <a:pt x="3977" y="0"/>
                    <a:pt x="4412" y="420"/>
                    <a:pt x="4412" y="939"/>
                  </a:cubicBezTo>
                  <a:cubicBezTo>
                    <a:pt x="4412" y="1457"/>
                    <a:pt x="3977" y="1877"/>
                    <a:pt x="3441" y="1877"/>
                  </a:cubicBezTo>
                  <a:cubicBezTo>
                    <a:pt x="3416" y="1877"/>
                    <a:pt x="3391" y="1876"/>
                    <a:pt x="3366" y="1874"/>
                  </a:cubicBezTo>
                  <a:lnTo>
                    <a:pt x="3365" y="1874"/>
                  </a:lnTo>
                  <a:lnTo>
                    <a:pt x="3365" y="1877"/>
                  </a:lnTo>
                  <a:lnTo>
                    <a:pt x="0" y="1877"/>
                  </a:lnTo>
                  <a:lnTo>
                    <a:pt x="0" y="0"/>
                  </a:lnTo>
                  <a:close/>
                </a:path>
              </a:pathLst>
            </a:cu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4000" b="1"/>
            </a:p>
          </p:txBody>
        </p:sp>
        <p:sp>
          <p:nvSpPr>
            <p:cNvPr id="2" name="文本框 1"/>
            <p:cNvSpPr txBox="1"/>
            <p:nvPr/>
          </p:nvSpPr>
          <p:spPr>
            <a:xfrm>
              <a:off x="828" y="1349"/>
              <a:ext cx="2556" cy="1598"/>
            </a:xfrm>
            <a:prstGeom prst="rect">
              <a:avLst/>
            </a:prstGeom>
            <a:noFill/>
          </p:spPr>
          <p:txBody>
            <a:bodyPr wrap="square" rtlCol="0">
              <a:spAutoFit/>
            </a:bodyPr>
            <a:lstStyle/>
            <a:p>
              <a:pPr algn="ctr"/>
              <a:r>
                <a:rPr lang="zh-CN" altLang="en-US" sz="4000" dirty="0">
                  <a:solidFill>
                    <a:schemeClr val="bg1"/>
                  </a:solidFill>
                  <a:latin typeface="微软雅黑" panose="020B0503020204020204" pitchFamily="34" charset="-122"/>
                  <a:ea typeface="微软雅黑" panose="020B0503020204020204" pitchFamily="34" charset="-122"/>
                  <a:sym typeface="+mn-ea"/>
                </a:rPr>
                <a:t>目</a:t>
              </a:r>
              <a:r>
                <a:rPr lang="en-US" altLang="zh-CN" sz="4000" dirty="0">
                  <a:solidFill>
                    <a:schemeClr val="bg1"/>
                  </a:solidFill>
                  <a:latin typeface="微软雅黑" panose="020B0503020204020204" pitchFamily="34" charset="-122"/>
                  <a:ea typeface="微软雅黑" panose="020B0503020204020204" pitchFamily="34" charset="-122"/>
                  <a:sym typeface="+mn-ea"/>
                </a:rPr>
                <a:t> </a:t>
              </a:r>
              <a:r>
                <a:rPr lang="zh-CN" altLang="en-US" sz="4000" dirty="0">
                  <a:solidFill>
                    <a:schemeClr val="bg1"/>
                  </a:solidFill>
                  <a:latin typeface="微软雅黑" panose="020B0503020204020204" pitchFamily="34" charset="-122"/>
                  <a:ea typeface="微软雅黑" panose="020B0503020204020204" pitchFamily="34" charset="-122"/>
                  <a:sym typeface="+mn-ea"/>
                </a:rPr>
                <a:t>录</a:t>
              </a:r>
              <a:endParaRPr lang="en-US" altLang="zh-CN" sz="4000" dirty="0">
                <a:solidFill>
                  <a:schemeClr val="bg1"/>
                </a:solidFill>
                <a:latin typeface="微软雅黑" panose="020B0503020204020204" pitchFamily="34" charset="-122"/>
                <a:ea typeface="微软雅黑" panose="020B0503020204020204" pitchFamily="34" charset="-122"/>
              </a:endParaRPr>
            </a:p>
            <a:p>
              <a:pPr algn="ctr"/>
              <a:r>
                <a:rPr lang="en-US" altLang="zh-CN" sz="2000" dirty="0">
                  <a:solidFill>
                    <a:schemeClr val="bg1"/>
                  </a:solidFill>
                  <a:sym typeface="+mn-ea"/>
                </a:rPr>
                <a:t>CONTENTS</a:t>
              </a:r>
            </a:p>
          </p:txBody>
        </p:sp>
      </p:grpSp>
      <p:pic>
        <p:nvPicPr>
          <p:cNvPr id="62" name="图片 61" descr="未标题-2"/>
          <p:cNvPicPr>
            <a:picLocks noChangeAspect="1"/>
          </p:cNvPicPr>
          <p:nvPr/>
        </p:nvPicPr>
        <p:blipFill>
          <a:blip r:embed="rId2"/>
          <a:stretch>
            <a:fillRect/>
          </a:stretch>
        </p:blipFill>
        <p:spPr>
          <a:xfrm>
            <a:off x="523240" y="3061335"/>
            <a:ext cx="2679700" cy="27863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500"/>
                                        <p:tgtEl>
                                          <p:spTgt spid="4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500"/>
                                        <p:tgtEl>
                                          <p:spTgt spid="4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4" grpId="0"/>
      <p:bldP spid="46" grpId="0"/>
      <p:bldP spid="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7501890" y="1819275"/>
            <a:ext cx="3890010" cy="4314825"/>
          </a:xfrm>
        </p:spPr>
        <p:txBody>
          <a:bodyPr>
            <a:noAutofit/>
          </a:bodyPr>
          <a:lstStyle/>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药品通用名称：</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吸入用盐酸氨溴索溶液</a:t>
            </a: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规格：</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2ml:15mg</a:t>
            </a: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中国大陆首次上市时间：</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2019年8月</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国内获准进口许可。</a:t>
            </a: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目前大陆地区同通用名药品的上市情况：</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共4家（</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2020年12月首家获国产药品生产批准文号）</a:t>
            </a: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全球首个上市国家/地区及上市时间：</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1978年8月23 日</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在</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德国</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获准上市。</a:t>
            </a: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是否为OTC药品：</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否</a:t>
            </a:r>
            <a:endParaRPr lang="en-US" altLang="zh-CN" sz="1500" dirty="0">
              <a:latin typeface="微软雅黑" panose="020B0503020204020204" pitchFamily="34" charset="-122"/>
              <a:ea typeface="微软雅黑" panose="020B0503020204020204" pitchFamily="34" charset="-122"/>
              <a:cs typeface="微软雅黑" panose="020B0503020204020204" pitchFamily="34" charset="-122"/>
            </a:endParaRPr>
          </a:p>
          <a:p>
            <a:pPr marL="0" indent="0" algn="just">
              <a:lnSpc>
                <a:spcPct val="150000"/>
              </a:lnSpc>
              <a:spcBef>
                <a:spcPts val="0"/>
              </a:spcBef>
              <a:buNone/>
            </a:pP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rPr>
              <a:t>参照药品建议：</a:t>
            </a:r>
            <a:r>
              <a:rPr lang="en-US" altLang="zh-CN" sz="15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吸入用乙酰半胱氨酸溶液</a:t>
            </a:r>
          </a:p>
        </p:txBody>
      </p:sp>
      <p:sp>
        <p:nvSpPr>
          <p:cNvPr id="4" name="文本框 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01</a:t>
            </a:r>
            <a:endParaRPr lang="en-US" sz="2000" dirty="0">
              <a:solidFill>
                <a:schemeClr val="bg1"/>
              </a:solidFill>
              <a:sym typeface="+mn-ea"/>
            </a:endParaRPr>
          </a:p>
        </p:txBody>
      </p:sp>
      <p:grpSp>
        <p:nvGrpSpPr>
          <p:cNvPr id="17" name="组合 16"/>
          <p:cNvGrpSpPr/>
          <p:nvPr/>
        </p:nvGrpSpPr>
        <p:grpSpPr>
          <a:xfrm>
            <a:off x="572135" y="2188845"/>
            <a:ext cx="3248025" cy="967105"/>
            <a:chOff x="901" y="4666"/>
            <a:chExt cx="5115" cy="1523"/>
          </a:xfrm>
        </p:grpSpPr>
        <p:sp>
          <p:nvSpPr>
            <p:cNvPr id="40" name="文本框 39"/>
            <p:cNvSpPr txBox="1"/>
            <p:nvPr/>
          </p:nvSpPr>
          <p:spPr>
            <a:xfrm>
              <a:off x="901" y="4666"/>
              <a:ext cx="5115"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药品基本信息</a:t>
              </a:r>
            </a:p>
          </p:txBody>
        </p:sp>
        <p:sp>
          <p:nvSpPr>
            <p:cNvPr id="8" name="文本框 7"/>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Basic Information</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 name="矩形 8"/>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内容占位符 2"/>
          <p:cNvSpPr>
            <a:spLocks noGrp="1"/>
          </p:cNvSpPr>
          <p:nvPr/>
        </p:nvSpPr>
        <p:spPr>
          <a:xfrm>
            <a:off x="571500" y="3463925"/>
            <a:ext cx="5424170" cy="2791460"/>
          </a:xfrm>
        </p:spPr>
        <p:txBody>
          <a:bodyPr>
            <a:noAutofit/>
          </a:bodyPr>
          <a:lstStyle>
            <a:lvl1pPr marL="91440" indent="-91440" algn="l" defTabSz="914400" rtl="0" eaLnBrk="1" latinLnBrk="0" hangingPunct="1">
              <a:lnSpc>
                <a:spcPct val="85000"/>
              </a:lnSpc>
              <a:spcBef>
                <a:spcPts val="1300"/>
              </a:spcBef>
              <a:buFont typeface="Arial" panose="020B0604020202020204" pitchFamily="34" charset="0"/>
              <a:buChar char=" "/>
              <a:defRPr sz="2400" kern="1200">
                <a:solidFill>
                  <a:schemeClr val="tx1">
                    <a:lumMod val="85000"/>
                    <a:lumOff val="15000"/>
                  </a:schemeClr>
                </a:solidFill>
                <a:latin typeface="+mn-lt"/>
                <a:ea typeface="+mn-ea"/>
                <a:cs typeface="+mn-cs"/>
              </a:defRPr>
            </a:lvl1pPr>
            <a:lvl2pPr marL="347345" indent="-342900" algn="l" defTabSz="914400" rtl="0" eaLnBrk="1" latinLnBrk="0" hangingPunct="1">
              <a:lnSpc>
                <a:spcPct val="85000"/>
              </a:lnSpc>
              <a:spcBef>
                <a:spcPts val="600"/>
              </a:spcBef>
              <a:buFont typeface="Arial" panose="020B0604020202020204"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anose="020B0604020202020204"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5pPr>
            <a:lvl6pPr marL="120015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6pPr>
            <a:lvl7pPr marL="140017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7pPr>
            <a:lvl8pPr marL="160020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8pPr>
            <a:lvl9pPr marL="180022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9pPr>
          </a:lstStyle>
          <a:p>
            <a:pPr marL="0" indent="0" algn="just">
              <a:lnSpc>
                <a:spcPct val="120000"/>
              </a:lnSpc>
              <a:spcBef>
                <a:spcPct val="0"/>
              </a:spcBef>
              <a:spcAft>
                <a:spcPts val="0"/>
              </a:spcAft>
              <a:buNone/>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【适应症】</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用于急慢性呼吸道疾病，如急慢性支气管炎、肺炎等引起的痰液粘稠、排痰困难。</a:t>
            </a:r>
          </a:p>
          <a:p>
            <a:pPr marL="0" indent="0" algn="just">
              <a:lnSpc>
                <a:spcPct val="120000"/>
              </a:lnSpc>
              <a:spcBef>
                <a:spcPct val="0"/>
              </a:spcBef>
              <a:spcAft>
                <a:spcPts val="0"/>
              </a:spcAft>
              <a:buNone/>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【用法用量】</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12岁以上儿童及成人：每次2～3ml，一日吸入1～2次（15mg～45mg/日）；2～12岁儿童：每次2ml，一日吸入1～2次（15mg～30mg/日）；6个月～2岁儿童：每次1ml，一日吸入1～2次（7.5mg～15mg/日）；</a:t>
            </a:r>
          </a:p>
          <a:p>
            <a:pPr marL="0" indent="0" algn="just">
              <a:lnSpc>
                <a:spcPct val="120000"/>
              </a:lnSpc>
              <a:spcBef>
                <a:spcPct val="0"/>
              </a:spcBef>
              <a:spcAft>
                <a:spcPts val="0"/>
              </a:spcAft>
              <a:buNone/>
            </a:pP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本品推荐用药周期为7天，具体使用时间可遵医嘱，根据患者的症状延长或者缩短。</a:t>
            </a:r>
          </a:p>
          <a:p>
            <a:pPr marL="0" indent="0" algn="just">
              <a:lnSpc>
                <a:spcPct val="120000"/>
              </a:lnSpc>
              <a:spcBef>
                <a:spcPct val="0"/>
              </a:spcBef>
              <a:spcAft>
                <a:spcPts val="0"/>
              </a:spcAft>
              <a:buNone/>
            </a:pP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肝功能不全患者和老年患者，使用本品无需调整剂量。</a:t>
            </a:r>
          </a:p>
        </p:txBody>
      </p:sp>
      <p:grpSp>
        <p:nvGrpSpPr>
          <p:cNvPr id="26" name="组合 25"/>
          <p:cNvGrpSpPr/>
          <p:nvPr/>
        </p:nvGrpSpPr>
        <p:grpSpPr>
          <a:xfrm>
            <a:off x="6676390" y="1788160"/>
            <a:ext cx="756920" cy="756920"/>
            <a:chOff x="4441" y="2169"/>
            <a:chExt cx="1192" cy="1192"/>
          </a:xfrm>
        </p:grpSpPr>
        <p:sp>
          <p:nvSpPr>
            <p:cNvPr id="23" name="椭圆 22"/>
            <p:cNvSpPr/>
            <p:nvPr/>
          </p:nvSpPr>
          <p:spPr>
            <a:xfrm>
              <a:off x="4441" y="2169"/>
              <a:ext cx="1193" cy="1193"/>
            </a:xfrm>
            <a:prstGeom prst="ellipse">
              <a:avLst/>
            </a:prstGeom>
            <a:solidFill>
              <a:schemeClr val="bg1"/>
            </a:solidFill>
            <a:ln w="50800">
              <a:solidFill>
                <a:srgbClr val="3959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descr="32313539313733323b32313539313733313bd5ebb9dc"/>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6480000">
              <a:off x="4590" y="2335"/>
              <a:ext cx="902" cy="902"/>
            </a:xfrm>
            <a:prstGeom prst="rect">
              <a:avLst/>
            </a:prstGeom>
          </p:spPr>
        </p:pic>
      </p:grpSp>
      <p:cxnSp>
        <p:nvCxnSpPr>
          <p:cNvPr id="27" name="直接连接符 26"/>
          <p:cNvCxnSpPr/>
          <p:nvPr/>
        </p:nvCxnSpPr>
        <p:spPr>
          <a:xfrm>
            <a:off x="7487285" y="2262505"/>
            <a:ext cx="416941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323715" y="1556385"/>
            <a:ext cx="7155815" cy="4205605"/>
          </a:xfrm>
          <a:prstGeom prst="rect">
            <a:avLst/>
          </a:prstGeom>
          <a:noFill/>
        </p:spPr>
        <p:txBody>
          <a:bodyPr wrap="square" rtlCol="0">
            <a:spAutoFit/>
          </a:bodyPr>
          <a:lstStyle/>
          <a:p>
            <a:pPr algn="just" fontAlgn="auto">
              <a:lnSpc>
                <a:spcPct val="130000"/>
              </a:lnSpc>
              <a:spcBef>
                <a:spcPct val="0"/>
              </a:spcBef>
              <a:spcAft>
                <a:spcPct val="0"/>
              </a:spcAft>
              <a:buClrTx/>
              <a:buSzTx/>
            </a:pPr>
            <a:r>
              <a:rPr lang="zh-CN" altLang="en-US" sz="18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所治疗疾病基本情况、 弥补未满足的治疗需求情况、大陆地区发病率、年发病患者总数等 </a:t>
            </a:r>
            <a:endParaRPr lang="zh-CN" altLang="en-US" sz="18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30000"/>
              </a:lnSpc>
              <a:spcBef>
                <a:spcPct val="0"/>
              </a:spcBef>
              <a:spcAft>
                <a:spcPct val="0"/>
              </a:spcAft>
            </a:pPr>
            <a:endParaRPr lang="en-US" altLang="zh-CN" sz="1600" b="1" dirty="0"/>
          </a:p>
          <a:p>
            <a:pPr marL="285750" indent="-285750" algn="just" fontAlgn="auto">
              <a:lnSpc>
                <a:spcPct val="130000"/>
              </a:lnSpc>
              <a:spcBef>
                <a:spcPct val="0"/>
              </a:spcBef>
              <a:spcAft>
                <a:spcPct val="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呼吸系统疾病约占内科病人的1/4，在我国人口统计中，呼吸系统疾病为第二位死因。盐酸氨溴索适用于伴有痰液分泌不正常及排痰功能不良的急性、慢性呼吸道疾病，例如慢性支气管炎急性加重、喘息型支气管炎、支气管扩张及支气管哮喘的祛痰治疗。作为临床上常用的祛痰药，且同类药物中副作用较小，国内外对其疗效十分肯定。随着对其基础药理的深入研究，氨溴索许多其他药理作用也不断被发现。</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fontAlgn="auto">
              <a:lnSpc>
                <a:spcPct val="130000"/>
              </a:lnSpc>
              <a:spcBef>
                <a:spcPct val="0"/>
              </a:spcBef>
              <a:spcAft>
                <a:spcPct val="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随着吸入用盐酸氨溴索溶液投入市场，能够有效抑制盐酸氨溴索注射液超说明书雾化使用的情况，并部分替代其他雾化祛痰吸入产品。为医生和患者提供更多的用药选择，满足治疗需求。</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fontAlgn="auto">
              <a:lnSpc>
                <a:spcPct val="130000"/>
              </a:lnSpc>
              <a:spcBef>
                <a:spcPct val="0"/>
              </a:spcBef>
              <a:spcAft>
                <a:spcPct val="0"/>
              </a:spcAft>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根据国家卫健委《健康中国行动（2019—2030年）》慢性呼吸系统疾病以哮喘、慢性阻塞性肺疾病等为代表，患病率高，严重影响健康水平。我国40岁及以上人群慢性阻塞性肺疾病患病率为13.6%，总患病人数近1亿。</a:t>
            </a:r>
            <a:endParaRPr lang="zh-CN" altLang="en-US" sz="1400" dirty="0"/>
          </a:p>
        </p:txBody>
      </p:sp>
      <p:sp>
        <p:nvSpPr>
          <p:cNvPr id="14" name="文本框 1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01</a:t>
            </a:r>
            <a:endParaRPr lang="en-US" sz="2000" dirty="0">
              <a:solidFill>
                <a:schemeClr val="bg1"/>
              </a:solidFill>
              <a:sym typeface="+mn-ea"/>
            </a:endParaRPr>
          </a:p>
        </p:txBody>
      </p:sp>
      <p:cxnSp>
        <p:nvCxnSpPr>
          <p:cNvPr id="27" name="直接连接符 26"/>
          <p:cNvCxnSpPr/>
          <p:nvPr/>
        </p:nvCxnSpPr>
        <p:spPr>
          <a:xfrm>
            <a:off x="4425950" y="2425065"/>
            <a:ext cx="711009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572135" y="2971800"/>
            <a:ext cx="3248025" cy="967105"/>
            <a:chOff x="901" y="4666"/>
            <a:chExt cx="5115" cy="1523"/>
          </a:xfrm>
        </p:grpSpPr>
        <p:sp>
          <p:nvSpPr>
            <p:cNvPr id="18" name="文本框 17"/>
            <p:cNvSpPr txBox="1"/>
            <p:nvPr/>
          </p:nvSpPr>
          <p:spPr>
            <a:xfrm>
              <a:off x="901" y="4666"/>
              <a:ext cx="5115"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药品基本信息</a:t>
              </a:r>
            </a:p>
          </p:txBody>
        </p:sp>
        <p:sp>
          <p:nvSpPr>
            <p:cNvPr id="19" name="文本框 18"/>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Basic Information</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0" name="矩形 19"/>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3484880" y="1588770"/>
            <a:ext cx="756920" cy="756920"/>
            <a:chOff x="4441" y="2169"/>
            <a:chExt cx="1192" cy="1192"/>
          </a:xfrm>
        </p:grpSpPr>
        <p:sp>
          <p:nvSpPr>
            <p:cNvPr id="22" name="椭圆 21"/>
            <p:cNvSpPr/>
            <p:nvPr/>
          </p:nvSpPr>
          <p:spPr>
            <a:xfrm>
              <a:off x="4441" y="2169"/>
              <a:ext cx="1193" cy="1193"/>
            </a:xfrm>
            <a:prstGeom prst="ellipse">
              <a:avLst/>
            </a:prstGeom>
            <a:solidFill>
              <a:schemeClr val="bg1"/>
            </a:solidFill>
            <a:ln w="50800">
              <a:solidFill>
                <a:srgbClr val="3959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descr="32313539313733323b32313539313733313bd5ebb9dc"/>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6480000">
              <a:off x="4590" y="2335"/>
              <a:ext cx="902" cy="902"/>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02</a:t>
            </a:r>
            <a:endParaRPr lang="en-US" sz="2000" dirty="0">
              <a:solidFill>
                <a:schemeClr val="bg1"/>
              </a:solidFill>
              <a:sym typeface="+mn-ea"/>
            </a:endParaRPr>
          </a:p>
        </p:txBody>
      </p:sp>
      <p:grpSp>
        <p:nvGrpSpPr>
          <p:cNvPr id="17" name="组合 16"/>
          <p:cNvGrpSpPr/>
          <p:nvPr/>
        </p:nvGrpSpPr>
        <p:grpSpPr>
          <a:xfrm>
            <a:off x="802005" y="2416810"/>
            <a:ext cx="1662430" cy="967105"/>
            <a:chOff x="901" y="4666"/>
            <a:chExt cx="2960" cy="1523"/>
          </a:xfrm>
        </p:grpSpPr>
        <p:sp>
          <p:nvSpPr>
            <p:cNvPr id="40" name="文本框 39"/>
            <p:cNvSpPr txBox="1"/>
            <p:nvPr/>
          </p:nvSpPr>
          <p:spPr>
            <a:xfrm>
              <a:off x="901" y="4666"/>
              <a:ext cx="2618"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a:t>
              </a: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Security</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 name="矩形 8"/>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文本框 13"/>
          <p:cNvSpPr txBox="1"/>
          <p:nvPr/>
        </p:nvSpPr>
        <p:spPr>
          <a:xfrm>
            <a:off x="2875915" y="1395095"/>
            <a:ext cx="1783080" cy="368300"/>
          </a:xfrm>
          <a:prstGeom prst="rect">
            <a:avLst/>
          </a:prstGeom>
          <a:noFill/>
        </p:spPr>
        <p:txBody>
          <a:bodyPr wrap="none" rtlCol="0">
            <a:spAutoFit/>
          </a:bodyPr>
          <a:lstStyle/>
          <a:p>
            <a:pPr algn="l"/>
            <a:r>
              <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不良反应情况：</a:t>
            </a:r>
            <a:endParaRPr lang="zh-CN" altLang="en-US"/>
          </a:p>
        </p:txBody>
      </p:sp>
      <p:pic>
        <p:nvPicPr>
          <p:cNvPr id="16" name="图片 15" descr="32313539333634393b32313539333634343bb2a1c0fd"/>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2665" y="1369060"/>
            <a:ext cx="603250" cy="603250"/>
          </a:xfrm>
          <a:prstGeom prst="rect">
            <a:avLst/>
          </a:prstGeom>
        </p:spPr>
      </p:pic>
      <p:sp>
        <p:nvSpPr>
          <p:cNvPr id="18" name="文本框 17"/>
          <p:cNvSpPr txBox="1"/>
          <p:nvPr/>
        </p:nvSpPr>
        <p:spPr>
          <a:xfrm>
            <a:off x="2751455" y="2020570"/>
            <a:ext cx="9142095" cy="4443095"/>
          </a:xfrm>
          <a:prstGeom prst="rect">
            <a:avLst/>
          </a:prstGeom>
          <a:noFill/>
        </p:spPr>
        <p:txBody>
          <a:bodyPr wrap="square" rtlCol="0">
            <a:spAutoFit/>
          </a:bodyPr>
          <a:lstStyle/>
          <a:p>
            <a:pPr indent="0" algn="just">
              <a:lnSpc>
                <a:spcPct val="120000"/>
              </a:lnSpc>
              <a:buNone/>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临床研究结果表明：</a:t>
            </a: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吸入用盐酸氨溴索溶液在临床应用中，不良反应一般比较轻微，通常为味觉紊乱、恶心、口腔或咽喉麻木等。偶见发热及黏膜反应。经查询EMA网站，未见到安全性警示及报告。</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buNone/>
            </a:pPr>
            <a:endPar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20000"/>
              </a:lnSpc>
              <a:buNone/>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安全性方面的优势：</a:t>
            </a: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本产品是用于雾化后经呼吸道吸入的制剂，能使药物直接进入气道，吸入率高，局部具有较高浓度，避免肝脏首过效应，降低给药剂量，减少不良反应，治疗过程患者均能很好耐受，可以达到安全、靶向、速效、高效的治疗目的。市场上的盐酸氨溴索注射剂说明书中仅规定用于静脉注射。盐酸氨溴索无致突变性、无致癌性。</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buNone/>
            </a:pPr>
            <a:endPar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a:lnSpc>
                <a:spcPct val="120000"/>
              </a:lnSpc>
              <a:buNone/>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与参照药品安全性比较：</a:t>
            </a:r>
            <a:endPar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1.均偶有过敏反应；</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2.均偶有皮肤反应；</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3.均偶有黏膜腔道刺激反应，如恶心、呕吐、等；但是参照品有“硫磺味”会导致患者特别是儿童患者的依从性降低。</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4.申报品应注意常见的不良症状，常见如“味觉紊乱、恶心、口腔麻木”；</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5.无参照品的特殊不良作用，如：“一些研究证实，乙酰半胱氨酸给药后可出现血小板聚集降低的现象。”</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20000"/>
              </a:lnSpc>
              <a:spcBef>
                <a:spcPts val="600"/>
              </a:spcBef>
              <a:buNone/>
            </a:pPr>
            <a:r>
              <a:rPr lang="zh-CN" altLang="en-US" sz="1300" dirty="0">
                <a:latin typeface="微软雅黑" panose="020B0503020204020204" pitchFamily="34" charset="-122"/>
                <a:ea typeface="微软雅黑" panose="020B0503020204020204" pitchFamily="34" charset="-122"/>
                <a:cs typeface="微软雅黑" panose="020B0503020204020204" pitchFamily="34" charset="-122"/>
                <a:sym typeface="+mn-ea"/>
              </a:rPr>
              <a:t>6.罕见不良反应均有发生可能，除了罕见的超敏反应、严重皮肤反应及呼吸困难或支气管痉挛，均载明有Stevens-Johnson综合症、毒性表皮坏死松解综合征（Lyell氏综合症）（TENS）及急性泛发性脓疱型银屑病（AGEP）等。</a:t>
            </a:r>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just"/>
            <a:endParaRPr lang="zh-CN" altLang="en-US" sz="13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7" name="直接连接符 26"/>
          <p:cNvCxnSpPr/>
          <p:nvPr/>
        </p:nvCxnSpPr>
        <p:spPr>
          <a:xfrm>
            <a:off x="2791460" y="1896745"/>
            <a:ext cx="898715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03</a:t>
            </a:r>
            <a:endParaRPr lang="en-US" sz="2000" dirty="0">
              <a:solidFill>
                <a:schemeClr val="bg1"/>
              </a:solidFill>
              <a:sym typeface="+mn-ea"/>
            </a:endParaRPr>
          </a:p>
        </p:txBody>
      </p:sp>
      <p:sp>
        <p:nvSpPr>
          <p:cNvPr id="8" name="文本框 7"/>
          <p:cNvSpPr txBox="1"/>
          <p:nvPr/>
        </p:nvSpPr>
        <p:spPr>
          <a:xfrm>
            <a:off x="1261110" y="3495675"/>
            <a:ext cx="4037965" cy="423545"/>
          </a:xfrm>
          <a:prstGeom prst="rect">
            <a:avLst/>
          </a:prstGeom>
          <a:noFill/>
        </p:spPr>
        <p:txBody>
          <a:bodyPr wrap="square" rtlCol="0">
            <a:spAutoFit/>
          </a:bodyPr>
          <a:lstStyle/>
          <a:p>
            <a:pPr indent="0" algn="l">
              <a:lnSpc>
                <a:spcPct val="120000"/>
              </a:lnSpc>
              <a:buNone/>
            </a:pPr>
            <a:r>
              <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与参照药品疗效方面的优势和劣势：</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17" name="组合 16"/>
          <p:cNvGrpSpPr/>
          <p:nvPr/>
        </p:nvGrpSpPr>
        <p:grpSpPr>
          <a:xfrm>
            <a:off x="998855" y="2058035"/>
            <a:ext cx="1662430" cy="967105"/>
            <a:chOff x="901" y="4666"/>
            <a:chExt cx="2960" cy="1523"/>
          </a:xfrm>
        </p:grpSpPr>
        <p:sp>
          <p:nvSpPr>
            <p:cNvPr id="14" name="文本框 13"/>
            <p:cNvSpPr txBox="1"/>
            <p:nvPr/>
          </p:nvSpPr>
          <p:spPr>
            <a:xfrm>
              <a:off x="901" y="4666"/>
              <a:ext cx="2618"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有效性</a:t>
              </a: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文本框 14"/>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Validity</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矩形 15"/>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9" name="图片 18" descr="32313539333634393b32313539333634363bd2a9ceef"/>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0075" y="3495675"/>
            <a:ext cx="576580" cy="576580"/>
          </a:xfrm>
          <a:prstGeom prst="rect">
            <a:avLst/>
          </a:prstGeom>
        </p:spPr>
      </p:pic>
      <p:pic>
        <p:nvPicPr>
          <p:cNvPr id="28" name="图片 27"/>
          <p:cNvPicPr>
            <a:picLocks noChangeAspect="1"/>
          </p:cNvPicPr>
          <p:nvPr userDrawn="1"/>
        </p:nvPicPr>
        <p:blipFill>
          <a:blip r:embed="rId5"/>
          <a:stretch>
            <a:fillRect/>
          </a:stretch>
        </p:blipFill>
        <p:spPr>
          <a:xfrm>
            <a:off x="10186670" y="319405"/>
            <a:ext cx="1782445" cy="648970"/>
          </a:xfrm>
          <a:prstGeom prst="rect">
            <a:avLst/>
          </a:prstGeom>
        </p:spPr>
      </p:pic>
      <p:cxnSp>
        <p:nvCxnSpPr>
          <p:cNvPr id="2" name="直接连接符 1"/>
          <p:cNvCxnSpPr/>
          <p:nvPr/>
        </p:nvCxnSpPr>
        <p:spPr>
          <a:xfrm>
            <a:off x="1261110" y="3975100"/>
            <a:ext cx="3724275"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968375" y="3976370"/>
            <a:ext cx="4016375" cy="2030095"/>
          </a:xfrm>
          <a:prstGeom prst="rect">
            <a:avLst/>
          </a:prstGeom>
          <a:noFill/>
        </p:spPr>
        <p:txBody>
          <a:bodyPr wrap="square" rtlCol="0">
            <a:spAutoFit/>
          </a:bodyPr>
          <a:lstStyle/>
          <a:p>
            <a:pPr indent="0" algn="just">
              <a:lnSpc>
                <a:spcPct val="150000"/>
              </a:lnSpc>
              <a:spcBef>
                <a:spcPts val="0"/>
              </a:spcBef>
              <a:buNone/>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雾化吸入给药途径是一种非常特殊的局部给药方法，由于能迅速奏效、药物利用率高及疗效确切的优势，目前已在国内外被广泛推广应用。如2011 年全球哮喘、COPD 药物中吸入给药占80%，GOLD 和新版全球哮喘防治创议组织(GINA) 都推荐使用吸入给药途径。</a:t>
            </a:r>
          </a:p>
        </p:txBody>
      </p:sp>
      <p:graphicFrame>
        <p:nvGraphicFramePr>
          <p:cNvPr id="9" name="表格 8"/>
          <p:cNvGraphicFramePr>
            <a:graphicFrameLocks noGrp="1"/>
          </p:cNvGraphicFramePr>
          <p:nvPr>
            <p:custDataLst>
              <p:tags r:id="rId1"/>
            </p:custDataLst>
            <p:extLst>
              <p:ext uri="{D42A27DB-BD31-4B8C-83A1-F6EECF244321}">
                <p14:modId xmlns:p14="http://schemas.microsoft.com/office/powerpoint/2010/main" val="1308365423"/>
              </p:ext>
            </p:extLst>
          </p:nvPr>
        </p:nvGraphicFramePr>
        <p:xfrm>
          <a:off x="5383530" y="1452245"/>
          <a:ext cx="6585857" cy="4086860"/>
        </p:xfrm>
        <a:graphic>
          <a:graphicData uri="http://schemas.openxmlformats.org/drawingml/2006/table">
            <a:tbl>
              <a:tblPr firstRow="1" bandRow="1" bandCol="1">
                <a:tableStyleId>{0EDE92E7-8D68-40CC-9BB4-FEAE9A1AA901}</a:tableStyleId>
              </a:tblPr>
              <a:tblGrid>
                <a:gridCol w="724783">
                  <a:extLst>
                    <a:ext uri="{9D8B030D-6E8A-4147-A177-3AD203B41FA5}">
                      <a16:colId xmlns:a16="http://schemas.microsoft.com/office/drawing/2014/main" val="20000"/>
                    </a:ext>
                  </a:extLst>
                </a:gridCol>
                <a:gridCol w="1601298">
                  <a:extLst>
                    <a:ext uri="{9D8B030D-6E8A-4147-A177-3AD203B41FA5}">
                      <a16:colId xmlns:a16="http://schemas.microsoft.com/office/drawing/2014/main" val="20001"/>
                    </a:ext>
                  </a:extLst>
                </a:gridCol>
                <a:gridCol w="1522256">
                  <a:extLst>
                    <a:ext uri="{9D8B030D-6E8A-4147-A177-3AD203B41FA5}">
                      <a16:colId xmlns:a16="http://schemas.microsoft.com/office/drawing/2014/main" val="20002"/>
                    </a:ext>
                  </a:extLst>
                </a:gridCol>
                <a:gridCol w="2040261">
                  <a:extLst>
                    <a:ext uri="{9D8B030D-6E8A-4147-A177-3AD203B41FA5}">
                      <a16:colId xmlns:a16="http://schemas.microsoft.com/office/drawing/2014/main" val="20003"/>
                    </a:ext>
                  </a:extLst>
                </a:gridCol>
                <a:gridCol w="697259">
                  <a:extLst>
                    <a:ext uri="{9D8B030D-6E8A-4147-A177-3AD203B41FA5}">
                      <a16:colId xmlns:a16="http://schemas.microsoft.com/office/drawing/2014/main" val="20004"/>
                    </a:ext>
                  </a:extLst>
                </a:gridCol>
              </a:tblGrid>
              <a:tr h="914400">
                <a:tc>
                  <a:txBody>
                    <a:bodyPr/>
                    <a:lstStyle/>
                    <a:p>
                      <a:pPr algn="ctr">
                        <a:lnSpc>
                          <a:spcPct val="150000"/>
                        </a:lnSpc>
                      </a:pPr>
                      <a:r>
                        <a:rPr lang="zh-CN" altLang="en-US" sz="1200" b="1" dirty="0">
                          <a:solidFill>
                            <a:schemeClr val="bg1"/>
                          </a:solidFill>
                          <a:latin typeface="微软雅黑" panose="020B0503020204020204" pitchFamily="34" charset="-122"/>
                          <a:ea typeface="微软雅黑" panose="020B0503020204020204" pitchFamily="34" charset="-122"/>
                        </a:rPr>
                        <a:t>项目</a:t>
                      </a:r>
                    </a:p>
                  </a:txBody>
                  <a:tcPr anchor="ctr">
                    <a:lnL w="19050">
                      <a:solidFill>
                        <a:schemeClr val="tx1"/>
                      </a:solidFill>
                      <a:prstDash val="solid"/>
                    </a:lnL>
                    <a:lnR w="12700">
                      <a:solidFill>
                        <a:schemeClr val="tx1"/>
                      </a:solidFill>
                      <a:prstDash val="solid"/>
                    </a:lnR>
                    <a:lnT w="19050">
                      <a:solidFill>
                        <a:schemeClr val="tx1"/>
                      </a:solidFill>
                      <a:prstDash val="solid"/>
                    </a:lnT>
                    <a:lnB w="12700">
                      <a:solidFill>
                        <a:schemeClr val="tx1"/>
                      </a:solidFill>
                      <a:prstDash val="solid"/>
                    </a:lnB>
                  </a:tcPr>
                </a:tc>
                <a:tc>
                  <a:txBody>
                    <a:bodyPr/>
                    <a:lstStyle/>
                    <a:p>
                      <a:pPr algn="ctr">
                        <a:lnSpc>
                          <a:spcPct val="150000"/>
                        </a:lnSpc>
                      </a:pPr>
                      <a:r>
                        <a:rPr lang="zh-CN" altLang="en-US" sz="1200" b="1" dirty="0">
                          <a:solidFill>
                            <a:schemeClr val="bg1"/>
                          </a:solidFill>
                          <a:latin typeface="微软雅黑" panose="020B0503020204020204" pitchFamily="34" charset="-122"/>
                          <a:ea typeface="微软雅黑" panose="020B0503020204020204" pitchFamily="34" charset="-122"/>
                        </a:rPr>
                        <a:t>吸入用盐酸氨溴索溶液（申报品）</a:t>
                      </a:r>
                    </a:p>
                  </a:txBody>
                  <a:tcPr>
                    <a:lnL w="12700">
                      <a:solidFill>
                        <a:schemeClr val="tx1"/>
                      </a:solidFill>
                      <a:prstDash val="solid"/>
                    </a:lnL>
                    <a:lnR w="12700">
                      <a:solidFill>
                        <a:schemeClr val="tx1"/>
                      </a:solidFill>
                      <a:prstDash val="solid"/>
                    </a:lnR>
                    <a:lnT w="19050">
                      <a:solidFill>
                        <a:schemeClr val="tx1"/>
                      </a:solidFill>
                      <a:prstDash val="solid"/>
                    </a:lnT>
                    <a:lnB w="12700">
                      <a:solidFill>
                        <a:schemeClr val="tx1"/>
                      </a:solidFill>
                      <a:prstDash val="solid"/>
                    </a:lnB>
                  </a:tcPr>
                </a:tc>
                <a:tc>
                  <a:txBody>
                    <a:bodyPr/>
                    <a:lstStyle/>
                    <a:p>
                      <a:pPr algn="ctr">
                        <a:lnSpc>
                          <a:spcPct val="150000"/>
                        </a:lnSpc>
                      </a:pPr>
                      <a:r>
                        <a:rPr lang="zh-CN" altLang="en-US" sz="1200" b="1" dirty="0">
                          <a:solidFill>
                            <a:schemeClr val="bg1"/>
                          </a:solidFill>
                          <a:latin typeface="微软雅黑" panose="020B0503020204020204" pitchFamily="34" charset="-122"/>
                          <a:ea typeface="微软雅黑" panose="020B0503020204020204" pitchFamily="34" charset="-122"/>
                        </a:rPr>
                        <a:t>吸入用乙酰半胱氨酸溶液</a:t>
                      </a:r>
                    </a:p>
                    <a:p>
                      <a:pPr algn="ctr">
                        <a:lnSpc>
                          <a:spcPct val="150000"/>
                        </a:lnSpc>
                      </a:pPr>
                      <a:r>
                        <a:rPr lang="zh-CN" altLang="en-US" sz="1200" b="1" dirty="0">
                          <a:solidFill>
                            <a:schemeClr val="bg1"/>
                          </a:solidFill>
                          <a:latin typeface="微软雅黑" panose="020B0503020204020204" pitchFamily="34" charset="-122"/>
                          <a:ea typeface="微软雅黑" panose="020B0503020204020204" pitchFamily="34" charset="-122"/>
                        </a:rPr>
                        <a:t>（参照品）</a:t>
                      </a:r>
                    </a:p>
                  </a:txBody>
                  <a:tcPr>
                    <a:lnL w="12700">
                      <a:solidFill>
                        <a:schemeClr val="tx1"/>
                      </a:solidFill>
                      <a:prstDash val="solid"/>
                    </a:lnL>
                    <a:lnR w="12700">
                      <a:solidFill>
                        <a:schemeClr val="tx1"/>
                      </a:solidFill>
                      <a:prstDash val="solid"/>
                    </a:lnR>
                    <a:lnT w="19050">
                      <a:solidFill>
                        <a:schemeClr val="tx1"/>
                      </a:solidFill>
                      <a:prstDash val="solid"/>
                    </a:lnT>
                    <a:lnB w="12700">
                      <a:solidFill>
                        <a:schemeClr val="tx1"/>
                      </a:solidFill>
                      <a:prstDash val="solid"/>
                    </a:lnB>
                  </a:tcPr>
                </a:tc>
                <a:tc gridSpan="2">
                  <a:txBody>
                    <a:bodyPr/>
                    <a:lstStyle/>
                    <a:p>
                      <a:pPr algn="ctr">
                        <a:lnSpc>
                          <a:spcPct val="150000"/>
                        </a:lnSpc>
                      </a:pPr>
                      <a:r>
                        <a:rPr lang="zh-CN" altLang="en-US" sz="1200" b="1" dirty="0">
                          <a:solidFill>
                            <a:schemeClr val="bg1"/>
                          </a:solidFill>
                          <a:latin typeface="微软雅黑" panose="020B0503020204020204" pitchFamily="34" charset="-122"/>
                          <a:ea typeface="微软雅黑" panose="020B0503020204020204" pitchFamily="34" charset="-122"/>
                        </a:rPr>
                        <a:t>临床获益</a:t>
                      </a:r>
                    </a:p>
                  </a:txBody>
                  <a:tcPr anchor="ctr">
                    <a:lnL w="12700">
                      <a:solidFill>
                        <a:schemeClr val="tx1"/>
                      </a:solidFill>
                      <a:prstDash val="solid"/>
                    </a:lnL>
                    <a:lnR w="19050">
                      <a:solidFill>
                        <a:schemeClr val="tx1"/>
                      </a:solidFill>
                      <a:prstDash val="solid"/>
                    </a:lnR>
                    <a:lnT w="19050">
                      <a:solidFill>
                        <a:schemeClr val="tx1"/>
                      </a:solidFill>
                      <a:prstDash val="solid"/>
                    </a:lnT>
                    <a:lnB w="12700">
                      <a:solidFill>
                        <a:schemeClr val="tx1"/>
                      </a:solidFill>
                      <a:prstDash val="solid"/>
                    </a:lnB>
                  </a:tcPr>
                </a:tc>
                <a:tc hMerge="1">
                  <a:txBody>
                    <a:bodyPr/>
                    <a:lstStyle/>
                    <a:p>
                      <a:endParaRPr lang="zh-CN"/>
                    </a:p>
                  </a:txBody>
                  <a:tcPr>
                    <a:lnR w="19050">
                      <a:solidFill>
                        <a:schemeClr val="tx1"/>
                      </a:solidFill>
                      <a:prstDash val="solid"/>
                    </a:lnR>
                    <a:lnT w="1905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2377440">
                <a:tc>
                  <a:txBody>
                    <a:bodyPr/>
                    <a:lstStyle/>
                    <a:p>
                      <a:pPr algn="ctr">
                        <a:lnSpc>
                          <a:spcPct val="150000"/>
                        </a:lnSpc>
                      </a:pPr>
                      <a:r>
                        <a:rPr lang="zh-CN" altLang="en-US" sz="1000" dirty="0">
                          <a:latin typeface="微软雅黑" panose="020B0503020204020204" pitchFamily="34" charset="-122"/>
                          <a:ea typeface="微软雅黑" panose="020B0503020204020204" pitchFamily="34" charset="-122"/>
                        </a:rPr>
                        <a:t>药理机制</a:t>
                      </a:r>
                    </a:p>
                  </a:txBody>
                  <a:tcPr anchor="ctr">
                    <a:lnL w="1905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rPr>
                        <a:t>增加浆液分泌，稀释痰液</a:t>
                      </a:r>
                      <a:r>
                        <a:rPr lang="en-US" altLang="zh-CN" sz="1000" baseline="30000" dirty="0">
                          <a:latin typeface="微软雅黑" panose="020B0503020204020204" pitchFamily="34" charset="-122"/>
                          <a:ea typeface="微软雅黑" panose="020B0503020204020204" pitchFamily="34" charset="-122"/>
                          <a:cs typeface="微软雅黑" panose="020B0503020204020204" pitchFamily="34" charset="-122"/>
                        </a:rPr>
                        <a:t>【1】</a:t>
                      </a: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rPr>
                        <a:t>明显增加纤毛摆动</a:t>
                      </a:r>
                      <a:r>
                        <a:rPr lang="en-US" altLang="zh-CN" sz="1000" baseline="30000" dirty="0">
                          <a:latin typeface="微软雅黑" panose="020B0503020204020204" pitchFamily="34" charset="-122"/>
                          <a:ea typeface="微软雅黑" panose="020B0503020204020204" pitchFamily="34" charset="-122"/>
                          <a:cs typeface="微软雅黑" panose="020B0503020204020204" pitchFamily="34" charset="-122"/>
                        </a:rPr>
                        <a:t>【1】</a:t>
                      </a: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rPr>
                        <a:t>促进肺表面活性物质的分泌</a:t>
                      </a:r>
                      <a:endParaRPr lang="en-US" altLang="zh-CN" sz="10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rPr>
                        <a:t>抗炎、抗氧化作用</a:t>
                      </a:r>
                      <a:r>
                        <a:rPr lang="en-US" altLang="zh-CN" sz="1000" baseline="30000" dirty="0">
                          <a:latin typeface="微软雅黑" panose="020B0503020204020204" pitchFamily="34" charset="-122"/>
                          <a:ea typeface="微软雅黑" panose="020B0503020204020204" pitchFamily="34" charset="-122"/>
                          <a:cs typeface="微软雅黑" panose="020B0503020204020204" pitchFamily="34" charset="-122"/>
                        </a:rPr>
                        <a:t>【2】</a:t>
                      </a: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rPr>
                        <a:t>抗菌药物协同增效</a:t>
                      </a:r>
                      <a:r>
                        <a:rPr lang="en-US" altLang="zh-CN" sz="1000" baseline="30000" dirty="0">
                          <a:latin typeface="微软雅黑" panose="020B0503020204020204" pitchFamily="34" charset="-122"/>
                          <a:ea typeface="微软雅黑" panose="020B0503020204020204" pitchFamily="34" charset="-122"/>
                          <a:cs typeface="微软雅黑" panose="020B0503020204020204" pitchFamily="34" charset="-122"/>
                        </a:rPr>
                        <a:t>【3】</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rPr>
                        <a:t>溶解痰液</a:t>
                      </a:r>
                      <a:endParaRPr lang="en-US" altLang="zh-CN" sz="1000" dirty="0">
                        <a:latin typeface="微软雅黑" panose="020B0503020204020204" pitchFamily="34" charset="-122"/>
                        <a:ea typeface="微软雅黑" panose="020B0503020204020204" pitchFamily="34" charset="-122"/>
                      </a:endParaRP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rPr>
                        <a:t>增加纤毛摆动</a:t>
                      </a:r>
                      <a:endParaRPr lang="en-US" altLang="zh-CN" sz="1000" dirty="0">
                        <a:latin typeface="微软雅黑" panose="020B0503020204020204" pitchFamily="34" charset="-122"/>
                        <a:ea typeface="微软雅黑" panose="020B0503020204020204" pitchFamily="34" charset="-122"/>
                      </a:endParaRP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rPr>
                        <a:t>促进肺表面活性物质的分泌</a:t>
                      </a:r>
                    </a:p>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rPr>
                        <a:t>抗炎、抗氧化作用</a:t>
                      </a:r>
                    </a:p>
                    <a:p>
                      <a:pPr marL="171450" indent="-171450" algn="l">
                        <a:buNone/>
                      </a:pPr>
                      <a:endParaRPr lang="zh-CN" altLang="en-US" sz="1000" dirty="0">
                        <a:latin typeface="微软雅黑" panose="020B0503020204020204" pitchFamily="34" charset="-122"/>
                        <a:ea typeface="微软雅黑" panose="020B0503020204020204" pitchFamily="34" charset="-122"/>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marL="171450" indent="-171450" algn="l">
                        <a:lnSpc>
                          <a:spcPct val="150000"/>
                        </a:lnSpc>
                        <a:buFont typeface="Arial" panose="020B0604020202020204" pitchFamily="34" charset="0"/>
                        <a:buChar char="•"/>
                      </a:pPr>
                      <a:r>
                        <a:rPr lang="zh-CN" altLang="en-US" sz="1000" dirty="0">
                          <a:latin typeface="微软雅黑" panose="020B0503020204020204" pitchFamily="34" charset="-122"/>
                          <a:ea typeface="微软雅黑" panose="020B0503020204020204" pitchFamily="34" charset="-122"/>
                        </a:rPr>
                        <a:t>申报品明显增加纤毛运动，使痰液更容易排除；</a:t>
                      </a:r>
                      <a:endParaRPr lang="en-US" altLang="zh-CN" sz="1000" dirty="0">
                        <a:latin typeface="微软雅黑" panose="020B0503020204020204" pitchFamily="34" charset="-122"/>
                        <a:ea typeface="微软雅黑" panose="020B0503020204020204" pitchFamily="34" charset="-122"/>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00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申报品对气管切开，长期卧床等，呼吸道功能不全的患者更适用；</a:t>
                      </a:r>
                      <a:endParaRPr kumimoji="0" lang="en-US" altLang="zh-CN" sz="100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00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申报品可使抗菌药物达到更高的药物浓度与维持更长的时间。对呼吸道感染使用抗生素的患者更推荐使用</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lstStyle/>
                    <a:p>
                      <a:pPr marL="0" marR="0" lvl="0" indent="0" algn="l" defTabSz="914400" rtl="0" eaLnBrk="1" fontAlgn="auto" latinLnBrk="0" hangingPunct="1">
                        <a:lnSpc>
                          <a:spcPct val="150000"/>
                        </a:lnSpc>
                        <a:spcBef>
                          <a:spcPts val="0"/>
                        </a:spcBef>
                        <a:spcAft>
                          <a:spcPts val="0"/>
                        </a:spcAft>
                        <a:buClrTx/>
                        <a:buSzTx/>
                        <a:buFontTx/>
                        <a:buNone/>
                        <a:defRPr/>
                      </a:pPr>
                      <a:r>
                        <a:rPr lang="zh-CN" altLang="en-US" sz="1000" dirty="0">
                          <a:latin typeface="微软雅黑" panose="020B0503020204020204" pitchFamily="34" charset="-122"/>
                          <a:ea typeface="微软雅黑" panose="020B0503020204020204" pitchFamily="34" charset="-122"/>
                        </a:rPr>
                        <a:t>参照品和某些抗生素有不相容的现象，需要与抗生素分开使用</a:t>
                      </a:r>
                    </a:p>
                  </a:txBody>
                  <a:tcPr anchor="ctr">
                    <a:lnL w="12700">
                      <a:solidFill>
                        <a:schemeClr val="tx1"/>
                      </a:solidFill>
                      <a:prstDash val="solid"/>
                    </a:lnL>
                    <a:lnR w="1905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1"/>
                  </a:ext>
                </a:extLst>
              </a:tr>
              <a:tr h="795020">
                <a:tc>
                  <a:txBody>
                    <a:bodyPr/>
                    <a:lstStyle/>
                    <a:p>
                      <a:pPr algn="ctr">
                        <a:lnSpc>
                          <a:spcPct val="150000"/>
                        </a:lnSpc>
                      </a:pPr>
                      <a:r>
                        <a:rPr lang="zh-CN" altLang="en-US" sz="1000" dirty="0">
                          <a:latin typeface="微软雅黑" panose="020B0503020204020204" pitchFamily="34" charset="-122"/>
                          <a:ea typeface="微软雅黑" panose="020B0503020204020204" pitchFamily="34" charset="-122"/>
                        </a:rPr>
                        <a:t>适应症</a:t>
                      </a:r>
                    </a:p>
                  </a:txBody>
                  <a:tcPr anchor="ctr">
                    <a:lnL w="19050">
                      <a:solidFill>
                        <a:schemeClr val="tx1"/>
                      </a:solidFill>
                      <a:prstDash val="solid"/>
                    </a:lnL>
                    <a:lnR w="12700">
                      <a:solidFill>
                        <a:schemeClr val="tx1"/>
                      </a:solidFill>
                      <a:prstDash val="solid"/>
                    </a:lnR>
                    <a:lnT w="12700">
                      <a:solidFill>
                        <a:schemeClr val="tx1"/>
                      </a:solidFill>
                      <a:prstDash val="solid"/>
                    </a:lnT>
                    <a:lnB w="19050">
                      <a:solidFill>
                        <a:schemeClr val="tx1"/>
                      </a:solidFill>
                      <a:prstDash val="solid"/>
                    </a:lnB>
                    <a:solidFill>
                      <a:srgbClr val="CEE5F6"/>
                    </a:solidFill>
                  </a:tcPr>
                </a:tc>
                <a:tc>
                  <a:txBody>
                    <a:bodyPr/>
                    <a:lstStyle/>
                    <a:p>
                      <a:pPr algn="l">
                        <a:lnSpc>
                          <a:spcPct val="150000"/>
                        </a:lnSpc>
                      </a:pPr>
                      <a:r>
                        <a:rPr lang="zh-CN" altLang="en-US" sz="1000" dirty="0">
                          <a:latin typeface="微软雅黑" panose="020B0503020204020204" pitchFamily="34" charset="-122"/>
                          <a:ea typeface="微软雅黑" panose="020B0503020204020204" pitchFamily="34" charset="-122"/>
                        </a:rPr>
                        <a:t>痰液粘稠、排痰困难的急慢性呼吸道疾病</a:t>
                      </a:r>
                    </a:p>
                  </a:txBody>
                  <a:tcPr anchor="ctr">
                    <a:lnL w="12700">
                      <a:solidFill>
                        <a:schemeClr val="tx1"/>
                      </a:solidFill>
                      <a:prstDash val="solid"/>
                    </a:lnL>
                    <a:lnR w="12700">
                      <a:solidFill>
                        <a:schemeClr val="tx1"/>
                      </a:solidFill>
                      <a:prstDash val="solid"/>
                    </a:lnR>
                    <a:lnT w="12700">
                      <a:solidFill>
                        <a:schemeClr val="tx1"/>
                      </a:solidFill>
                      <a:prstDash val="solid"/>
                    </a:lnT>
                    <a:lnB w="19050">
                      <a:solidFill>
                        <a:schemeClr val="tx1"/>
                      </a:solidFill>
                      <a:prstDash val="solid"/>
                    </a:lnB>
                    <a:solidFill>
                      <a:srgbClr val="CEE5F6"/>
                    </a:solidFill>
                  </a:tcPr>
                </a:tc>
                <a:tc>
                  <a:txBody>
                    <a:bodyPr/>
                    <a:lstStyle/>
                    <a:p>
                      <a:pPr algn="l">
                        <a:lnSpc>
                          <a:spcPct val="150000"/>
                        </a:lnSpc>
                      </a:pPr>
                      <a:r>
                        <a:rPr lang="zh-CN" altLang="en-US" sz="1000" dirty="0">
                          <a:latin typeface="微软雅黑" panose="020B0503020204020204" pitchFamily="34" charset="-122"/>
                          <a:ea typeface="微软雅黑" panose="020B0503020204020204" pitchFamily="34" charset="-122"/>
                        </a:rPr>
                        <a:t>浓稠粘液分泌物过多的呼吸道疾病</a:t>
                      </a:r>
                    </a:p>
                  </a:txBody>
                  <a:tcPr anchor="ctr">
                    <a:lnL w="12700">
                      <a:solidFill>
                        <a:schemeClr val="tx1"/>
                      </a:solidFill>
                      <a:prstDash val="solid"/>
                    </a:lnL>
                    <a:lnR w="12700">
                      <a:solidFill>
                        <a:schemeClr val="tx1"/>
                      </a:solidFill>
                      <a:prstDash val="solid"/>
                    </a:lnR>
                    <a:lnT w="12700">
                      <a:solidFill>
                        <a:schemeClr val="tx1"/>
                      </a:solidFill>
                      <a:prstDash val="solid"/>
                    </a:lnT>
                    <a:lnB w="19050">
                      <a:solidFill>
                        <a:schemeClr val="tx1"/>
                      </a:solidFill>
                      <a:prstDash val="solid"/>
                    </a:lnB>
                    <a:solidFill>
                      <a:srgbClr val="CEE5F6"/>
                    </a:solidFill>
                  </a:tcPr>
                </a:tc>
                <a:tc gridSpan="2">
                  <a:txBody>
                    <a:bodyPr/>
                    <a:lstStyle/>
                    <a:p>
                      <a:pPr algn="l">
                        <a:lnSpc>
                          <a:spcPct val="150000"/>
                        </a:lnSpc>
                      </a:pPr>
                      <a:r>
                        <a:rPr lang="zh-CN" altLang="en-US" sz="1000" dirty="0">
                          <a:latin typeface="微软雅黑" panose="020B0503020204020204" pitchFamily="34" charset="-122"/>
                          <a:ea typeface="微软雅黑" panose="020B0503020204020204" pitchFamily="34" charset="-122"/>
                        </a:rPr>
                        <a:t>申报品无刺激性，可用于哮喘等气道高反应性疾病，而参照品有刺激性臭味，可诱发哮喘发作，哮喘患者慎用。</a:t>
                      </a:r>
                    </a:p>
                  </a:txBody>
                  <a:tcPr anchor="ctr">
                    <a:lnL w="12700">
                      <a:solidFill>
                        <a:schemeClr val="tx1"/>
                      </a:solidFill>
                      <a:prstDash val="solid"/>
                    </a:lnL>
                    <a:lnR w="19050">
                      <a:solidFill>
                        <a:schemeClr val="tx1"/>
                      </a:solidFill>
                      <a:prstDash val="solid"/>
                    </a:lnR>
                    <a:lnT w="12700">
                      <a:solidFill>
                        <a:schemeClr val="tx1"/>
                      </a:solidFill>
                      <a:prstDash val="solid"/>
                    </a:lnT>
                    <a:lnB w="19050">
                      <a:solidFill>
                        <a:schemeClr val="tx1"/>
                      </a:solidFill>
                      <a:prstDash val="solid"/>
                    </a:lnB>
                    <a:solidFill>
                      <a:srgbClr val="CEE5F6"/>
                    </a:solidFill>
                  </a:tcPr>
                </a:tc>
                <a:tc hMerge="1">
                  <a:txBody>
                    <a:bodyPr/>
                    <a:lstStyle/>
                    <a:p>
                      <a:endParaRPr lang="zh-CN"/>
                    </a:p>
                  </a:txBody>
                  <a:tcPr>
                    <a:lnR w="19050">
                      <a:solidFill>
                        <a:schemeClr val="tx1"/>
                      </a:solidFill>
                      <a:prstDash val="solid"/>
                    </a:lnR>
                    <a:lnT w="12700">
                      <a:solidFill>
                        <a:schemeClr val="tx1"/>
                      </a:solidFill>
                      <a:prstDash val="solid"/>
                    </a:lnT>
                    <a:lnB w="19050">
                      <a:solidFill>
                        <a:schemeClr val="tx1"/>
                      </a:solidFill>
                      <a:prstDash val="solid"/>
                    </a:lnB>
                  </a:tcPr>
                </a:tc>
                <a:extLst>
                  <a:ext uri="{0D108BD9-81ED-4DB2-BD59-A6C34878D82A}">
                    <a16:rowId xmlns:a16="http://schemas.microsoft.com/office/drawing/2014/main" val="10002"/>
                  </a:ext>
                </a:extLst>
              </a:tr>
            </a:tbl>
          </a:graphicData>
        </a:graphic>
      </p:graphicFrame>
      <p:sp>
        <p:nvSpPr>
          <p:cNvPr id="10" name="文本框 9"/>
          <p:cNvSpPr txBox="1"/>
          <p:nvPr/>
        </p:nvSpPr>
        <p:spPr>
          <a:xfrm>
            <a:off x="6188710" y="5582920"/>
            <a:ext cx="5137785" cy="583565"/>
          </a:xfrm>
          <a:prstGeom prst="rect">
            <a:avLst/>
          </a:prstGeom>
          <a:noFill/>
        </p:spPr>
        <p:txBody>
          <a:bodyPr wrap="square" rtlCol="0">
            <a:spAutoFit/>
          </a:bodyPr>
          <a:lstStyle/>
          <a:p>
            <a:r>
              <a:rPr lang="zh-CN" altLang="en-US" sz="800" dirty="0">
                <a:latin typeface="微软雅黑" panose="020B0503020204020204" pitchFamily="34" charset="-122"/>
                <a:ea typeface="微软雅黑" panose="020B0503020204020204" pitchFamily="34" charset="-122"/>
                <a:cs typeface="微软雅黑" panose="020B0503020204020204" pitchFamily="34" charset="-122"/>
                <a:sym typeface="+mn-ea"/>
              </a:rPr>
              <a:t>【1】“雾化吸入盐酸氨溴索对慢性阻塞性肺病急性发作期患者痰液的影响”临床医学, 2006年第15卷第2期</a:t>
            </a:r>
            <a:endParaRPr lang="zh-CN" altLang="en-US" sz="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800" dirty="0">
                <a:latin typeface="微软雅黑" panose="020B0503020204020204" pitchFamily="34" charset="-122"/>
                <a:ea typeface="微软雅黑" panose="020B0503020204020204" pitchFamily="34" charset="-122"/>
                <a:cs typeface="微软雅黑" panose="020B0503020204020204" pitchFamily="34" charset="-122"/>
                <a:sym typeface="+mn-ea"/>
              </a:rPr>
              <a:t>【2】“氨溴索药理机理、临床应用及不良反应现状的概述”Guide of China Medicine, 2013年10月</a:t>
            </a:r>
            <a:endParaRPr lang="zh-CN" altLang="en-US" sz="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800" dirty="0">
                <a:latin typeface="微软雅黑" panose="020B0503020204020204" pitchFamily="34" charset="-122"/>
                <a:ea typeface="微软雅黑" panose="020B0503020204020204" pitchFamily="34" charset="-122"/>
                <a:cs typeface="微软雅黑" panose="020B0503020204020204" pitchFamily="34" charset="-122"/>
                <a:sym typeface="+mn-ea"/>
              </a:rPr>
              <a:t>【3】“盐酸氨溴索雾化吸入疗法治疗老年慢性支气管炎的临床效果”中国处方药，第14卷第14期</a:t>
            </a:r>
            <a:endParaRPr lang="zh-CN" altLang="en-US" sz="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圆角矩形 25"/>
          <p:cNvSpPr/>
          <p:nvPr/>
        </p:nvSpPr>
        <p:spPr>
          <a:xfrm>
            <a:off x="3608705" y="5175885"/>
            <a:ext cx="7912100" cy="963930"/>
          </a:xfrm>
          <a:prstGeom prst="roundRect">
            <a:avLst/>
          </a:prstGeom>
          <a:noFill/>
          <a:ln w="19050">
            <a:solidFill>
              <a:srgbClr val="3959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03</a:t>
            </a:r>
            <a:endParaRPr lang="en-US" sz="2000" dirty="0">
              <a:solidFill>
                <a:schemeClr val="bg1"/>
              </a:solidFill>
              <a:sym typeface="+mn-ea"/>
            </a:endParaRPr>
          </a:p>
        </p:txBody>
      </p:sp>
      <p:grpSp>
        <p:nvGrpSpPr>
          <p:cNvPr id="17" name="组合 16"/>
          <p:cNvGrpSpPr/>
          <p:nvPr/>
        </p:nvGrpSpPr>
        <p:grpSpPr>
          <a:xfrm>
            <a:off x="998855" y="2441575"/>
            <a:ext cx="1662430" cy="967105"/>
            <a:chOff x="901" y="4666"/>
            <a:chExt cx="2960" cy="1523"/>
          </a:xfrm>
        </p:grpSpPr>
        <p:sp>
          <p:nvSpPr>
            <p:cNvPr id="14" name="文本框 13"/>
            <p:cNvSpPr txBox="1"/>
            <p:nvPr/>
          </p:nvSpPr>
          <p:spPr>
            <a:xfrm>
              <a:off x="901" y="4666"/>
              <a:ext cx="2618"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有效性</a:t>
              </a: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文本框 14"/>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Validity</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矩形 15"/>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内容占位符 2"/>
          <p:cNvSpPr>
            <a:spLocks noGrp="1"/>
          </p:cNvSpPr>
          <p:nvPr/>
        </p:nvSpPr>
        <p:spPr>
          <a:xfrm>
            <a:off x="3534410" y="2035175"/>
            <a:ext cx="7986395" cy="3110230"/>
          </a:xfrm>
        </p:spPr>
        <p:txBody>
          <a:bodyPr>
            <a:noAutofit/>
          </a:bodyPr>
          <a:lstStyle>
            <a:lvl1pPr marL="91440" indent="-91440" algn="l" defTabSz="914400" rtl="0" eaLnBrk="1" latinLnBrk="0" hangingPunct="1">
              <a:lnSpc>
                <a:spcPct val="85000"/>
              </a:lnSpc>
              <a:spcBef>
                <a:spcPts val="1300"/>
              </a:spcBef>
              <a:buFont typeface="Arial" panose="020B0604020202020204" pitchFamily="34" charset="0"/>
              <a:buChar char=" "/>
              <a:defRPr sz="2400" kern="1200">
                <a:solidFill>
                  <a:schemeClr val="tx1">
                    <a:lumMod val="85000"/>
                    <a:lumOff val="15000"/>
                  </a:schemeClr>
                </a:solidFill>
                <a:latin typeface="+mn-lt"/>
                <a:ea typeface="+mn-ea"/>
                <a:cs typeface="+mn-cs"/>
              </a:defRPr>
            </a:lvl1pPr>
            <a:lvl2pPr marL="347345" indent="-342900" algn="l" defTabSz="914400" rtl="0" eaLnBrk="1" latinLnBrk="0" hangingPunct="1">
              <a:lnSpc>
                <a:spcPct val="85000"/>
              </a:lnSpc>
              <a:spcBef>
                <a:spcPts val="600"/>
              </a:spcBef>
              <a:buFont typeface="Arial" panose="020B0604020202020204"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anose="020B0604020202020204"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5pPr>
            <a:lvl6pPr marL="120015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6pPr>
            <a:lvl7pPr marL="140017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7pPr>
            <a:lvl8pPr marL="160020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8pPr>
            <a:lvl9pPr marL="180022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9pPr>
          </a:lstStyle>
          <a:p>
            <a:pPr algn="just" fontAlgn="auto">
              <a:lnSpc>
                <a:spcPct val="120000"/>
              </a:lnSpc>
              <a:spcBef>
                <a:spcPts val="0"/>
              </a:spcBef>
              <a:spcAft>
                <a:spcPts val="0"/>
              </a:spcAft>
              <a:buFont typeface="Wingdings" panose="05000000000000000000" charset="0"/>
              <a:buChar char="l"/>
            </a:pPr>
            <a:r>
              <a:rPr lang="en-US" altLang="zh-CN"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根据吸入用盐酸氨溴索溶液成人组临床试验治疗7天的有效率：</a:t>
            </a:r>
            <a:endParaRPr lang="zh-CN" altLang="en-US"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a:p>
            <a:pPr marL="0" indent="306070" algn="just" fontAlgn="auto">
              <a:lnSpc>
                <a:spcPct val="120000"/>
              </a:lnSpc>
              <a:spcBef>
                <a:spcPts val="0"/>
              </a:spcBef>
              <a:spcAft>
                <a:spcPts val="0"/>
              </a:spcAft>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PPS结果：试验组和对照组（生理盐水），治疗7天的有效率为</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78.10%</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和65.00%，经CMH检验，两组率的差别有统计学意义(P&lt;0.05)。治疗7天的有效率率差(试验组-对照组)及其95%可信区间为13.10%（0.85%，25.34%）</a:t>
            </a:r>
          </a:p>
          <a:p>
            <a:pPr marL="0" indent="306070" algn="just" fontAlgn="auto">
              <a:lnSpc>
                <a:spcPct val="120000"/>
              </a:lnSpc>
              <a:spcBef>
                <a:spcPts val="0"/>
              </a:spcBef>
              <a:spcAft>
                <a:spcPts val="0"/>
              </a:spcAft>
            </a:pP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20000"/>
              </a:lnSpc>
              <a:spcBef>
                <a:spcPts val="0"/>
              </a:spcBef>
              <a:spcAft>
                <a:spcPts val="0"/>
              </a:spcAft>
              <a:buClrTx/>
              <a:buSzTx/>
              <a:buFont typeface="Wingdings" panose="05000000000000000000" charset="0"/>
              <a:buChar char="l"/>
            </a:pPr>
            <a:r>
              <a:rPr lang="en-US" altLang="zh-CN"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吸入用盐酸氨溴索溶液儿童组临床试验治疗7天的有效率：</a:t>
            </a:r>
            <a:endParaRPr lang="zh-CN" altLang="en-US" sz="1400" b="1"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a:p>
            <a:pPr marL="0" indent="306070" algn="just" fontAlgn="auto">
              <a:lnSpc>
                <a:spcPct val="120000"/>
              </a:lnSpc>
              <a:spcBef>
                <a:spcPts val="0"/>
              </a:spcBef>
              <a:spcAft>
                <a:spcPts val="0"/>
              </a:spcAft>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PPS结果：试验组和对照组（生理盐水），治疗7天的有效率为</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92.50%</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和80.36%，经CMH检验，两组率的差别有统计学意义(P&lt;0.05)。治疗7天的有效率率差(试验组-对照组)及其95%可信区间为12.14%（3.41%~20.88%）。</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indent="306070" algn="just" fontAlgn="auto">
              <a:lnSpc>
                <a:spcPct val="120000"/>
              </a:lnSpc>
              <a:spcBef>
                <a:spcPts val="0"/>
              </a:spcBef>
              <a:spcAft>
                <a:spcPts val="0"/>
              </a:spcAft>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与参照药品对比如下---摘自“国产吸入用乙酰半胱氨酸溶液祛痰的疗效和安全性评价” 《中国药学杂志》2021-12：</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indent="306070" algn="just" fontAlgn="auto">
              <a:lnSpc>
                <a:spcPct val="120000"/>
              </a:lnSpc>
              <a:spcBef>
                <a:spcPts val="0"/>
              </a:spcBef>
              <a:spcAft>
                <a:spcPts val="0"/>
              </a:spcAft>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评价国产吸入用乙酰半胱氨酸溶液祛痰的有效性和安全性.方法本试验采用多中心,随机,双盲,阳性药平行对照设计.选用已经上市的同种进口药物富露施作为对照.共收集急慢性下呼吸道感染患者234例,试验药物组117例,对照组117例.各取3mL药物,雾化吸入,bid,总疗程5～7d.统计学上采用非劣效检验及双侧检验.结果试验组的有效率为</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74.8%</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PPS)。</a:t>
            </a:r>
          </a:p>
        </p:txBody>
      </p:sp>
      <p:sp>
        <p:nvSpPr>
          <p:cNvPr id="25" name="文本框 24"/>
          <p:cNvSpPr txBox="1"/>
          <p:nvPr/>
        </p:nvSpPr>
        <p:spPr>
          <a:xfrm>
            <a:off x="4139565" y="5328285"/>
            <a:ext cx="7061835" cy="68135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just" fontAlgn="auto">
              <a:lnSpc>
                <a:spcPct val="120000"/>
              </a:lnSpc>
              <a:spcBef>
                <a:spcPts val="0"/>
              </a:spcBef>
              <a:buNone/>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结论：</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申报品用于成人或儿童的临床试验有效率均高于“吸入用乙酰半胱氨酸溶液”，临床疗效确切。</a:t>
            </a:r>
            <a:endParaRPr lang="zh-CN" altLang="en-US" sz="1600" spc="200"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29" name="组合 28"/>
          <p:cNvGrpSpPr/>
          <p:nvPr/>
        </p:nvGrpSpPr>
        <p:grpSpPr>
          <a:xfrm>
            <a:off x="3501390" y="5049520"/>
            <a:ext cx="1336040" cy="327660"/>
            <a:chOff x="2397" y="8549"/>
            <a:chExt cx="2104" cy="516"/>
          </a:xfrm>
        </p:grpSpPr>
        <p:sp>
          <p:nvSpPr>
            <p:cNvPr id="27" name="矩形 26"/>
            <p:cNvSpPr/>
            <p:nvPr/>
          </p:nvSpPr>
          <p:spPr>
            <a:xfrm>
              <a:off x="2397" y="8549"/>
              <a:ext cx="2104" cy="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 name="组合 22"/>
            <p:cNvGrpSpPr/>
            <p:nvPr/>
          </p:nvGrpSpPr>
          <p:grpSpPr>
            <a:xfrm>
              <a:off x="2462" y="8662"/>
              <a:ext cx="1793" cy="288"/>
              <a:chOff x="5391" y="9995"/>
              <a:chExt cx="948" cy="318"/>
            </a:xfrm>
          </p:grpSpPr>
          <p:sp>
            <p:nvSpPr>
              <p:cNvPr id="84" name="任意多边形: 形状 83"/>
              <p:cNvSpPr/>
              <p:nvPr/>
            </p:nvSpPr>
            <p:spPr>
              <a:xfrm>
                <a:off x="5391" y="9995"/>
                <a:ext cx="161" cy="318"/>
              </a:xfrm>
              <a:custGeom>
                <a:avLst/>
                <a:gdLst>
                  <a:gd name="connsiteX0" fmla="*/ 207782 w 207782"/>
                  <a:gd name="connsiteY0" fmla="*/ 345839 h 345838"/>
                  <a:gd name="connsiteX1" fmla="*/ 119928 w 207782"/>
                  <a:gd name="connsiteY1" fmla="*/ 345839 h 345838"/>
                  <a:gd name="connsiteX2" fmla="*/ 0 w 207782"/>
                  <a:gd name="connsiteY2" fmla="*/ 172919 h 345838"/>
                  <a:gd name="connsiteX3" fmla="*/ 119928 w 207782"/>
                  <a:gd name="connsiteY3" fmla="*/ 0 h 345838"/>
                  <a:gd name="connsiteX4" fmla="*/ 207782 w 207782"/>
                  <a:gd name="connsiteY4" fmla="*/ 0 h 345838"/>
                  <a:gd name="connsiteX5" fmla="*/ 87854 w 207782"/>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782" h="345838">
                    <a:moveTo>
                      <a:pt x="207782" y="345839"/>
                    </a:moveTo>
                    <a:lnTo>
                      <a:pt x="119928" y="345839"/>
                    </a:lnTo>
                    <a:lnTo>
                      <a:pt x="0" y="172919"/>
                    </a:lnTo>
                    <a:lnTo>
                      <a:pt x="119928" y="0"/>
                    </a:lnTo>
                    <a:lnTo>
                      <a:pt x="207782" y="0"/>
                    </a:lnTo>
                    <a:lnTo>
                      <a:pt x="87854"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5" name="任意多边形: 形状 84"/>
              <p:cNvSpPr/>
              <p:nvPr/>
            </p:nvSpPr>
            <p:spPr>
              <a:xfrm>
                <a:off x="5522" y="9995"/>
                <a:ext cx="161" cy="318"/>
              </a:xfrm>
              <a:custGeom>
                <a:avLst/>
                <a:gdLst>
                  <a:gd name="connsiteX0" fmla="*/ 207782 w 207782"/>
                  <a:gd name="connsiteY0" fmla="*/ 345839 h 345838"/>
                  <a:gd name="connsiteX1" fmla="*/ 119928 w 207782"/>
                  <a:gd name="connsiteY1" fmla="*/ 345839 h 345838"/>
                  <a:gd name="connsiteX2" fmla="*/ 0 w 207782"/>
                  <a:gd name="connsiteY2" fmla="*/ 172919 h 345838"/>
                  <a:gd name="connsiteX3" fmla="*/ 119928 w 207782"/>
                  <a:gd name="connsiteY3" fmla="*/ 0 h 345838"/>
                  <a:gd name="connsiteX4" fmla="*/ 207782 w 207782"/>
                  <a:gd name="connsiteY4" fmla="*/ 0 h 345838"/>
                  <a:gd name="connsiteX5" fmla="*/ 87854 w 207782"/>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782" h="345838">
                    <a:moveTo>
                      <a:pt x="207782" y="345839"/>
                    </a:moveTo>
                    <a:lnTo>
                      <a:pt x="119928" y="345839"/>
                    </a:lnTo>
                    <a:lnTo>
                      <a:pt x="0" y="172919"/>
                    </a:lnTo>
                    <a:lnTo>
                      <a:pt x="119928" y="0"/>
                    </a:lnTo>
                    <a:lnTo>
                      <a:pt x="207782" y="0"/>
                    </a:lnTo>
                    <a:lnTo>
                      <a:pt x="87854"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6" name="任意多边形: 形状 85"/>
              <p:cNvSpPr/>
              <p:nvPr/>
            </p:nvSpPr>
            <p:spPr>
              <a:xfrm>
                <a:off x="5653" y="9995"/>
                <a:ext cx="161" cy="318"/>
              </a:xfrm>
              <a:custGeom>
                <a:avLst/>
                <a:gdLst>
                  <a:gd name="connsiteX0" fmla="*/ 207782 w 207782"/>
                  <a:gd name="connsiteY0" fmla="*/ 345839 h 345838"/>
                  <a:gd name="connsiteX1" fmla="*/ 119928 w 207782"/>
                  <a:gd name="connsiteY1" fmla="*/ 345839 h 345838"/>
                  <a:gd name="connsiteX2" fmla="*/ 0 w 207782"/>
                  <a:gd name="connsiteY2" fmla="*/ 172919 h 345838"/>
                  <a:gd name="connsiteX3" fmla="*/ 119928 w 207782"/>
                  <a:gd name="connsiteY3" fmla="*/ 0 h 345838"/>
                  <a:gd name="connsiteX4" fmla="*/ 207782 w 207782"/>
                  <a:gd name="connsiteY4" fmla="*/ 0 h 345838"/>
                  <a:gd name="connsiteX5" fmla="*/ 87854 w 207782"/>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782" h="345838">
                    <a:moveTo>
                      <a:pt x="207782" y="345839"/>
                    </a:moveTo>
                    <a:lnTo>
                      <a:pt x="119928" y="345839"/>
                    </a:lnTo>
                    <a:lnTo>
                      <a:pt x="0" y="172919"/>
                    </a:lnTo>
                    <a:lnTo>
                      <a:pt x="119928" y="0"/>
                    </a:lnTo>
                    <a:lnTo>
                      <a:pt x="207782" y="0"/>
                    </a:lnTo>
                    <a:lnTo>
                      <a:pt x="87854"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7" name="任意多边形: 形状 86"/>
              <p:cNvSpPr/>
              <p:nvPr/>
            </p:nvSpPr>
            <p:spPr>
              <a:xfrm>
                <a:off x="5784" y="9995"/>
                <a:ext cx="161" cy="318"/>
              </a:xfrm>
              <a:custGeom>
                <a:avLst/>
                <a:gdLst>
                  <a:gd name="connsiteX0" fmla="*/ 207782 w 207782"/>
                  <a:gd name="connsiteY0" fmla="*/ 345839 h 345838"/>
                  <a:gd name="connsiteX1" fmla="*/ 119928 w 207782"/>
                  <a:gd name="connsiteY1" fmla="*/ 345839 h 345838"/>
                  <a:gd name="connsiteX2" fmla="*/ 0 w 207782"/>
                  <a:gd name="connsiteY2" fmla="*/ 172919 h 345838"/>
                  <a:gd name="connsiteX3" fmla="*/ 119928 w 207782"/>
                  <a:gd name="connsiteY3" fmla="*/ 0 h 345838"/>
                  <a:gd name="connsiteX4" fmla="*/ 207782 w 207782"/>
                  <a:gd name="connsiteY4" fmla="*/ 0 h 345838"/>
                  <a:gd name="connsiteX5" fmla="*/ 87854 w 207782"/>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782" h="345838">
                    <a:moveTo>
                      <a:pt x="207782" y="345839"/>
                    </a:moveTo>
                    <a:lnTo>
                      <a:pt x="119928" y="345839"/>
                    </a:lnTo>
                    <a:lnTo>
                      <a:pt x="0" y="172919"/>
                    </a:lnTo>
                    <a:lnTo>
                      <a:pt x="119928" y="0"/>
                    </a:lnTo>
                    <a:lnTo>
                      <a:pt x="207782" y="0"/>
                    </a:lnTo>
                    <a:lnTo>
                      <a:pt x="87854"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8" name="任意多边形: 形状 87"/>
              <p:cNvSpPr/>
              <p:nvPr/>
            </p:nvSpPr>
            <p:spPr>
              <a:xfrm>
                <a:off x="5917" y="9995"/>
                <a:ext cx="160" cy="318"/>
              </a:xfrm>
              <a:custGeom>
                <a:avLst/>
                <a:gdLst>
                  <a:gd name="connsiteX0" fmla="*/ 206388 w 206387"/>
                  <a:gd name="connsiteY0" fmla="*/ 345839 h 345838"/>
                  <a:gd name="connsiteX1" fmla="*/ 119928 w 206387"/>
                  <a:gd name="connsiteY1" fmla="*/ 345839 h 345838"/>
                  <a:gd name="connsiteX2" fmla="*/ 0 w 206387"/>
                  <a:gd name="connsiteY2" fmla="*/ 172919 h 345838"/>
                  <a:gd name="connsiteX3" fmla="*/ 119928 w 206387"/>
                  <a:gd name="connsiteY3" fmla="*/ 0 h 345838"/>
                  <a:gd name="connsiteX4" fmla="*/ 206388 w 206387"/>
                  <a:gd name="connsiteY4" fmla="*/ 0 h 345838"/>
                  <a:gd name="connsiteX5" fmla="*/ 86460 w 206387"/>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387" h="345838">
                    <a:moveTo>
                      <a:pt x="206388" y="345839"/>
                    </a:moveTo>
                    <a:lnTo>
                      <a:pt x="119928" y="345839"/>
                    </a:lnTo>
                    <a:lnTo>
                      <a:pt x="0" y="172919"/>
                    </a:lnTo>
                    <a:lnTo>
                      <a:pt x="119928" y="0"/>
                    </a:lnTo>
                    <a:lnTo>
                      <a:pt x="206388" y="0"/>
                    </a:lnTo>
                    <a:lnTo>
                      <a:pt x="86460"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89" name="任意多边形: 形状 88"/>
              <p:cNvSpPr/>
              <p:nvPr/>
            </p:nvSpPr>
            <p:spPr>
              <a:xfrm>
                <a:off x="6048" y="9995"/>
                <a:ext cx="160" cy="318"/>
              </a:xfrm>
              <a:custGeom>
                <a:avLst/>
                <a:gdLst>
                  <a:gd name="connsiteX0" fmla="*/ 206388 w 206387"/>
                  <a:gd name="connsiteY0" fmla="*/ 345839 h 345838"/>
                  <a:gd name="connsiteX1" fmla="*/ 119928 w 206387"/>
                  <a:gd name="connsiteY1" fmla="*/ 345839 h 345838"/>
                  <a:gd name="connsiteX2" fmla="*/ 0 w 206387"/>
                  <a:gd name="connsiteY2" fmla="*/ 172919 h 345838"/>
                  <a:gd name="connsiteX3" fmla="*/ 119928 w 206387"/>
                  <a:gd name="connsiteY3" fmla="*/ 0 h 345838"/>
                  <a:gd name="connsiteX4" fmla="*/ 206388 w 206387"/>
                  <a:gd name="connsiteY4" fmla="*/ 0 h 345838"/>
                  <a:gd name="connsiteX5" fmla="*/ 86460 w 206387"/>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387" h="345838">
                    <a:moveTo>
                      <a:pt x="206388" y="345839"/>
                    </a:moveTo>
                    <a:lnTo>
                      <a:pt x="119928" y="345839"/>
                    </a:lnTo>
                    <a:lnTo>
                      <a:pt x="0" y="172919"/>
                    </a:lnTo>
                    <a:lnTo>
                      <a:pt x="119928" y="0"/>
                    </a:lnTo>
                    <a:lnTo>
                      <a:pt x="206388" y="0"/>
                    </a:lnTo>
                    <a:lnTo>
                      <a:pt x="86460"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0" name="任意多边形: 形状 89"/>
              <p:cNvSpPr/>
              <p:nvPr/>
            </p:nvSpPr>
            <p:spPr>
              <a:xfrm>
                <a:off x="6179" y="9995"/>
                <a:ext cx="160" cy="318"/>
              </a:xfrm>
              <a:custGeom>
                <a:avLst/>
                <a:gdLst>
                  <a:gd name="connsiteX0" fmla="*/ 206388 w 206387"/>
                  <a:gd name="connsiteY0" fmla="*/ 345839 h 345838"/>
                  <a:gd name="connsiteX1" fmla="*/ 119928 w 206387"/>
                  <a:gd name="connsiteY1" fmla="*/ 345839 h 345838"/>
                  <a:gd name="connsiteX2" fmla="*/ 0 w 206387"/>
                  <a:gd name="connsiteY2" fmla="*/ 172919 h 345838"/>
                  <a:gd name="connsiteX3" fmla="*/ 119928 w 206387"/>
                  <a:gd name="connsiteY3" fmla="*/ 0 h 345838"/>
                  <a:gd name="connsiteX4" fmla="*/ 206388 w 206387"/>
                  <a:gd name="connsiteY4" fmla="*/ 0 h 345838"/>
                  <a:gd name="connsiteX5" fmla="*/ 86460 w 206387"/>
                  <a:gd name="connsiteY5" fmla="*/ 172919 h 34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387" h="345838">
                    <a:moveTo>
                      <a:pt x="206388" y="345839"/>
                    </a:moveTo>
                    <a:lnTo>
                      <a:pt x="119928" y="345839"/>
                    </a:lnTo>
                    <a:lnTo>
                      <a:pt x="0" y="172919"/>
                    </a:lnTo>
                    <a:lnTo>
                      <a:pt x="119928" y="0"/>
                    </a:lnTo>
                    <a:lnTo>
                      <a:pt x="206388" y="0"/>
                    </a:lnTo>
                    <a:lnTo>
                      <a:pt x="86460" y="172919"/>
                    </a:lnTo>
                    <a:close/>
                  </a:path>
                </a:pathLst>
              </a:custGeom>
              <a:solidFill>
                <a:srgbClr val="26529E"/>
              </a:solidFill>
              <a:ln w="13923"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grpSp>
      <p:sp>
        <p:nvSpPr>
          <p:cNvPr id="31" name="文本框 30"/>
          <p:cNvSpPr txBox="1"/>
          <p:nvPr/>
        </p:nvSpPr>
        <p:spPr>
          <a:xfrm>
            <a:off x="3429000" y="1451610"/>
            <a:ext cx="7604125" cy="423545"/>
          </a:xfrm>
          <a:prstGeom prst="rect">
            <a:avLst/>
          </a:prstGeom>
          <a:noFill/>
        </p:spPr>
        <p:txBody>
          <a:bodyPr wrap="square" rtlCol="0">
            <a:spAutoFit/>
          </a:bodyPr>
          <a:lstStyle/>
          <a:p>
            <a:pPr indent="0" algn="l">
              <a:lnSpc>
                <a:spcPct val="120000"/>
              </a:lnSpc>
              <a:buNone/>
            </a:pPr>
            <a:r>
              <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与参照药品疗效方面的优势和劣势：</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32" name="图片 31" descr="32313539333634393b32313539333634363bd2a9ceef"/>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52090" y="1466850"/>
            <a:ext cx="576580" cy="576580"/>
          </a:xfrm>
          <a:prstGeom prst="rect">
            <a:avLst/>
          </a:prstGeom>
        </p:spPr>
      </p:pic>
      <p:cxnSp>
        <p:nvCxnSpPr>
          <p:cNvPr id="33" name="直接连接符 32"/>
          <p:cNvCxnSpPr/>
          <p:nvPr/>
        </p:nvCxnSpPr>
        <p:spPr>
          <a:xfrm>
            <a:off x="3534410" y="1950085"/>
            <a:ext cx="813879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文本框 27"/>
          <p:cNvSpPr txBox="1"/>
          <p:nvPr/>
        </p:nvSpPr>
        <p:spPr>
          <a:xfrm>
            <a:off x="3918585" y="1553845"/>
            <a:ext cx="7578090" cy="4791710"/>
          </a:xfrm>
          <a:prstGeom prst="rect">
            <a:avLst/>
          </a:prstGeom>
          <a:noFill/>
        </p:spPr>
        <p:txBody>
          <a:bodyPr wrap="square" rtlCol="0">
            <a:spAutoFit/>
          </a:bodyPr>
          <a:lstStyle/>
          <a:p>
            <a:pPr indent="0" algn="just" defTabSz="914400">
              <a:lnSpc>
                <a:spcPct val="150000"/>
              </a:lnSpc>
              <a:spcBef>
                <a:spcPts val="0"/>
              </a:spcBef>
              <a:buClrTx/>
              <a:buSzTx/>
              <a:buFont typeface="Arial" panose="020B0604020202020204" pitchFamily="34" charset="0"/>
              <a:buNone/>
            </a:pPr>
            <a:r>
              <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临床指南/诊疗规范推荐：</a:t>
            </a:r>
            <a:endParaRPr lang="zh-CN" altLang="en-US"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defTabSz="914400">
              <a:lnSpc>
                <a:spcPct val="150000"/>
              </a:lnSpc>
              <a:spcBef>
                <a:spcPts val="0"/>
              </a:spcBef>
              <a:buClrTx/>
              <a:buSzTx/>
              <a:buFont typeface="Arial" panose="020B0604020202020204" pitchFamily="34" charset="0"/>
              <a:buNone/>
            </a:pPr>
            <a:endPar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defTabSz="914400">
              <a:lnSpc>
                <a:spcPct val="120000"/>
              </a:lnSpc>
              <a:spcBef>
                <a:spcPts val="0"/>
              </a:spcBef>
              <a:spcAft>
                <a:spcPts val="0"/>
              </a:spcAft>
              <a:buClrTx/>
              <a:buSzTx/>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据《急性气管支气管炎临床诊疗规范（西医）》“痰多不易咳出者可选用祛痰药，如溴己新（bromhexine，必嗽平），16mg，每日3次，或用盐酸氨溴索（ambroxol，沐舒坦），30mg，每日3次，或桃金娘油提取物化痰，也可雾化帮助祛痰。”</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306070" algn="just" defTabSz="914400">
              <a:lnSpc>
                <a:spcPct val="120000"/>
              </a:lnSpc>
              <a:spcBef>
                <a:spcPts val="0"/>
              </a:spcBef>
              <a:spcAft>
                <a:spcPts val="0"/>
              </a:spcAft>
              <a:buClrTx/>
              <a:buSzTx/>
              <a:buFont typeface="Arial" panose="020B0604020202020204" pitchFamily="34" charset="0"/>
              <a:buChar char=" "/>
            </a:pP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306070" algn="just" defTabSz="914400">
              <a:lnSpc>
                <a:spcPct val="120000"/>
              </a:lnSpc>
              <a:spcBef>
                <a:spcPts val="0"/>
              </a:spcBef>
              <a:spcAft>
                <a:spcPts val="0"/>
              </a:spcAft>
              <a:buClrTx/>
              <a:buSzTx/>
              <a:buFont typeface="Arial" panose="020B0604020202020204" pitchFamily="34" charset="0"/>
              <a:buChar char=" "/>
            </a:pPr>
            <a:r>
              <a:rPr lang="zh-CN" altLang="en-US" sz="1400" i="1" dirty="0">
                <a:latin typeface="+mn-ea"/>
                <a:cs typeface="Arial" panose="020B0604020202020204" pitchFamily="34" charset="0"/>
                <a:sym typeface="+mn-ea"/>
              </a:rPr>
              <a:t>“盐酸氨溴索”即为溴己新在体内的活化代谢产物</a:t>
            </a:r>
            <a:endParaRPr lang="en-US" altLang="zh-CN" sz="1400" i="1" dirty="0">
              <a:solidFill>
                <a:schemeClr val="tx1"/>
              </a:solidFill>
              <a:latin typeface="+mn-ea"/>
              <a:cs typeface="Arial" panose="020B0604020202020204" pitchFamily="34" charset="0"/>
            </a:endParaRPr>
          </a:p>
          <a:p>
            <a:pPr indent="306070" algn="just" defTabSz="914400">
              <a:lnSpc>
                <a:spcPct val="120000"/>
              </a:lnSpc>
              <a:spcBef>
                <a:spcPts val="0"/>
              </a:spcBef>
              <a:spcAft>
                <a:spcPts val="0"/>
              </a:spcAft>
              <a:buClrTx/>
              <a:buSzTx/>
              <a:buFont typeface="Arial" panose="020B0604020202020204" pitchFamily="34" charset="0"/>
              <a:buChar char=" "/>
            </a:pP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defTabSz="914400">
              <a:lnSpc>
                <a:spcPct val="120000"/>
              </a:lnSpc>
              <a:spcBef>
                <a:spcPts val="0"/>
              </a:spcBef>
              <a:spcAft>
                <a:spcPts val="0"/>
              </a:spcAft>
              <a:buClrTx/>
              <a:buSzTx/>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根据《重症新型冠状病毒感染肺炎诊疗与管理共识(武汉同济医院新型冠状病毒肺炎救治协作组)》，重症及危重症病人治疗的推荐意见 ：“重型：鼻导管或面罩给氧可以纠正缺氧，建议: ④保护和修复气道( 沐舒坦 300 mg /d，ivgtt) ；需要经鼻高流量或无创呼吸机通气: ⑤保护和修复气道( 沐舒坦 300 mg /d，ivgtt），营养支持及其它支持治疗 ”；“危重型：保护和修复气道: 沐舒坦 300 mg /d，ivgtt ”。</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defTabSz="914400" fontAlgn="auto">
              <a:lnSpc>
                <a:spcPct val="120000"/>
              </a:lnSpc>
              <a:spcBef>
                <a:spcPts val="0"/>
              </a:spcBef>
              <a:spcAft>
                <a:spcPts val="0"/>
              </a:spcAft>
              <a:buClrTx/>
              <a:buSzTx/>
              <a:buFont typeface="Arial" panose="020B0604020202020204" pitchFamily="34" charset="0"/>
              <a:buNone/>
            </a:pP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defTabSz="914400" fontAlgn="auto">
              <a:lnSpc>
                <a:spcPct val="120000"/>
              </a:lnSpc>
              <a:spcBef>
                <a:spcPts val="0"/>
              </a:spcBef>
              <a:spcAft>
                <a:spcPts val="0"/>
              </a:spcAft>
              <a:buClrTx/>
              <a:buSzTx/>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根据《国家卫生计生委办公厅关于印发人感染H7N9禽流感诊疗方案（2014年版）的通知 》，“咳嗽咳痰严重者可给予复方甘草片、盐酸氨溴索、乙酰半胱氨酸、可待因等止咳祛痰药物”。</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17" name="组合 16"/>
          <p:cNvGrpSpPr/>
          <p:nvPr/>
        </p:nvGrpSpPr>
        <p:grpSpPr>
          <a:xfrm>
            <a:off x="998855" y="2268855"/>
            <a:ext cx="1662430" cy="967105"/>
            <a:chOff x="901" y="4666"/>
            <a:chExt cx="2960" cy="1523"/>
          </a:xfrm>
        </p:grpSpPr>
        <p:sp>
          <p:nvSpPr>
            <p:cNvPr id="14" name="文本框 13"/>
            <p:cNvSpPr txBox="1"/>
            <p:nvPr/>
          </p:nvSpPr>
          <p:spPr>
            <a:xfrm>
              <a:off x="901" y="4666"/>
              <a:ext cx="2618"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有效性</a:t>
              </a: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文本框 14"/>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Validity</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矩形 15"/>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3"/>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03</a:t>
            </a:r>
            <a:endParaRPr lang="en-US" sz="2000" dirty="0">
              <a:solidFill>
                <a:schemeClr val="bg1"/>
              </a:solidFill>
              <a:sym typeface="+mn-ea"/>
            </a:endParaRPr>
          </a:p>
        </p:txBody>
      </p:sp>
      <p:pic>
        <p:nvPicPr>
          <p:cNvPr id="30" name="图片 29" descr="32313539333634393b32313539333634353bcfd4cea2beb5"/>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14345" y="1520825"/>
            <a:ext cx="808990" cy="808990"/>
          </a:xfrm>
          <a:prstGeom prst="rect">
            <a:avLst/>
          </a:prstGeom>
        </p:spPr>
      </p:pic>
      <p:cxnSp>
        <p:nvCxnSpPr>
          <p:cNvPr id="27" name="直接连接符 26"/>
          <p:cNvCxnSpPr/>
          <p:nvPr/>
        </p:nvCxnSpPr>
        <p:spPr>
          <a:xfrm>
            <a:off x="3823335" y="2199005"/>
            <a:ext cx="761682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3903980" y="2418715"/>
            <a:ext cx="7204075" cy="1654175"/>
          </a:xfrm>
        </p:spPr>
        <p:txBody>
          <a:bodyPr>
            <a:normAutofit lnSpcReduction="10000"/>
          </a:bodyPr>
          <a:lstStyle/>
          <a:p>
            <a:pPr indent="0" algn="just">
              <a:lnSpc>
                <a:spcPct val="120000"/>
              </a:lnSpc>
              <a:buNone/>
            </a:pPr>
            <a:r>
              <a:rPr lang="zh-CN" altLang="en-US" sz="18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rPr>
              <a:t>创新点：通过国家药品疗效一致性评价，与原研药品疗效一致。</a:t>
            </a:r>
          </a:p>
          <a:p>
            <a:pPr indent="0" algn="just">
              <a:lnSpc>
                <a:spcPct val="150000"/>
              </a:lnSpc>
              <a:buNone/>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改变了国内临床缺少氨溴索吸入剂型的困境，解决了困扰临床多年的盐酸氨溴索注射液超说明书范围雾化用药的安全风险。为国家药品审核查验中心</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（CFDI）</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制定</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吸入制剂现场检查指南</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提供了药学研究技术依托。</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indent="0" algn="just">
              <a:lnSpc>
                <a:spcPct val="150000"/>
              </a:lnSpc>
              <a:buNone/>
            </a:pP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p:txBody>
      </p:sp>
      <p:grpSp>
        <p:nvGrpSpPr>
          <p:cNvPr id="2" name="组合 1"/>
          <p:cNvGrpSpPr/>
          <p:nvPr/>
        </p:nvGrpSpPr>
        <p:grpSpPr>
          <a:xfrm>
            <a:off x="998855" y="2350135"/>
            <a:ext cx="1662430" cy="967105"/>
            <a:chOff x="901" y="4666"/>
            <a:chExt cx="2960" cy="1523"/>
          </a:xfrm>
        </p:grpSpPr>
        <p:sp>
          <p:nvSpPr>
            <p:cNvPr id="5" name="文本框 4"/>
            <p:cNvSpPr txBox="1"/>
            <p:nvPr/>
          </p:nvSpPr>
          <p:spPr>
            <a:xfrm>
              <a:off x="901" y="4666"/>
              <a:ext cx="2618" cy="919"/>
            </a:xfrm>
            <a:prstGeom prst="rect">
              <a:avLst/>
            </a:prstGeom>
            <a:noFill/>
          </p:spPr>
          <p:txBody>
            <a:bodyPr wrap="square" rtlCol="0">
              <a:spAutoFit/>
            </a:bodyPr>
            <a:lstStyle/>
            <a:p>
              <a:pPr algn="l"/>
              <a:r>
                <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sym typeface="+mn-ea"/>
                </a:rPr>
                <a:t>创新性</a:t>
              </a:r>
              <a:endParaRPr lang="zh-CN" altLang="en-US" sz="3200" dirty="0">
                <a:solidFill>
                  <a:srgbClr val="3959B9"/>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p:cNvSpPr txBox="1"/>
            <p:nvPr/>
          </p:nvSpPr>
          <p:spPr>
            <a:xfrm>
              <a:off x="901" y="5274"/>
              <a:ext cx="2960" cy="798"/>
            </a:xfrm>
            <a:prstGeom prst="rect">
              <a:avLst/>
            </a:prstGeom>
            <a:noFill/>
          </p:spPr>
          <p:txBody>
            <a:bodyPr wrap="square" rtlCol="0">
              <a:spAutoFit/>
            </a:bodyPr>
            <a:lstStyle/>
            <a:p>
              <a:pPr>
                <a:lnSpc>
                  <a:spcPct val="150000"/>
                </a:lnSpc>
              </a:pPr>
              <a:r>
                <a:rPr lang="en-US" altLang="zh-CN" dirty="0">
                  <a:solidFill>
                    <a:schemeClr val="bg1">
                      <a:lumMod val="75000"/>
                    </a:schemeClr>
                  </a:solidFill>
                  <a:sym typeface="+mn-ea"/>
                </a:rPr>
                <a:t>Innovativeness</a:t>
              </a:r>
              <a:endParaRPr lang="en-US" altLang="zh-CN" dirty="0">
                <a:solidFill>
                  <a:schemeClr val="bg1">
                    <a:lumMod val="7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 name="矩形 8"/>
            <p:cNvSpPr/>
            <p:nvPr/>
          </p:nvSpPr>
          <p:spPr>
            <a:xfrm>
              <a:off x="1045" y="6070"/>
              <a:ext cx="1406" cy="119"/>
            </a:xfrm>
            <a:prstGeom prst="rect">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98855" y="810260"/>
            <a:ext cx="856615" cy="706755"/>
          </a:xfrm>
          <a:prstGeom prst="rect">
            <a:avLst/>
          </a:prstGeom>
          <a:noFill/>
        </p:spPr>
        <p:txBody>
          <a:bodyPr wrap="square" rtlCol="0">
            <a:spAutoFit/>
          </a:bodyPr>
          <a:lstStyle/>
          <a:p>
            <a:pPr algn="l"/>
            <a:r>
              <a:rPr lang="en-US" sz="4000" dirty="0">
                <a:solidFill>
                  <a:schemeClr val="bg1"/>
                </a:solidFill>
                <a:latin typeface="微软雅黑" panose="020B0503020204020204" pitchFamily="34" charset="-122"/>
                <a:ea typeface="微软雅黑" panose="020B0503020204020204" pitchFamily="34" charset="-122"/>
                <a:sym typeface="+mn-ea"/>
              </a:rPr>
              <a:t>04</a:t>
            </a:r>
            <a:endParaRPr lang="en-US" sz="2000" dirty="0">
              <a:solidFill>
                <a:schemeClr val="bg1"/>
              </a:solidFill>
              <a:sym typeface="+mn-ea"/>
            </a:endParaRPr>
          </a:p>
        </p:txBody>
      </p:sp>
      <p:cxnSp>
        <p:nvCxnSpPr>
          <p:cNvPr id="27" name="直接连接符 26"/>
          <p:cNvCxnSpPr/>
          <p:nvPr/>
        </p:nvCxnSpPr>
        <p:spPr>
          <a:xfrm>
            <a:off x="3904615" y="2851785"/>
            <a:ext cx="7302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图片 3" descr="32313535343132323b32313535343130383bb7d6d7d3"/>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0215" y="2310130"/>
            <a:ext cx="914400" cy="914400"/>
          </a:xfrm>
          <a:prstGeom prst="rect">
            <a:avLst/>
          </a:prstGeom>
        </p:spPr>
      </p:pic>
      <p:sp>
        <p:nvSpPr>
          <p:cNvPr id="17" name="内容占位符 2"/>
          <p:cNvSpPr>
            <a:spLocks noGrp="1"/>
          </p:cNvSpPr>
          <p:nvPr/>
        </p:nvSpPr>
        <p:spPr>
          <a:xfrm>
            <a:off x="3904615" y="4568190"/>
            <a:ext cx="4579620" cy="754380"/>
          </a:xfrm>
        </p:spPr>
        <p:txBody>
          <a:bodyPr>
            <a:noAutofit/>
          </a:bodyPr>
          <a:lstStyle>
            <a:lvl1pPr marL="91440" indent="-91440" algn="l" defTabSz="914400" rtl="0" eaLnBrk="1" latinLnBrk="0" hangingPunct="1">
              <a:lnSpc>
                <a:spcPct val="85000"/>
              </a:lnSpc>
              <a:spcBef>
                <a:spcPts val="1300"/>
              </a:spcBef>
              <a:buFont typeface="Arial" panose="020B0604020202020204" pitchFamily="34" charset="0"/>
              <a:buChar char=" "/>
              <a:defRPr sz="2400" kern="1200">
                <a:solidFill>
                  <a:schemeClr val="tx1">
                    <a:lumMod val="85000"/>
                    <a:lumOff val="15000"/>
                  </a:schemeClr>
                </a:solidFill>
                <a:latin typeface="+mn-lt"/>
                <a:ea typeface="+mn-ea"/>
                <a:cs typeface="+mn-cs"/>
              </a:defRPr>
            </a:lvl1pPr>
            <a:lvl2pPr marL="347345" indent="-342900" algn="l" defTabSz="914400" rtl="0" eaLnBrk="1" latinLnBrk="0" hangingPunct="1">
              <a:lnSpc>
                <a:spcPct val="85000"/>
              </a:lnSpc>
              <a:spcBef>
                <a:spcPts val="600"/>
              </a:spcBef>
              <a:buFont typeface="Arial" panose="020B0604020202020204"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anose="020B0604020202020204"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5pPr>
            <a:lvl6pPr marL="120015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6pPr>
            <a:lvl7pPr marL="140017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7pPr>
            <a:lvl8pPr marL="160020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8pPr>
            <a:lvl9pPr marL="180022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9pPr>
          </a:lstStyle>
          <a:p>
            <a:pPr indent="0" algn="just">
              <a:lnSpc>
                <a:spcPct val="150000"/>
              </a:lnSpc>
              <a:buNone/>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本药品的开发成功，为儿童祛痰治疗提供了安全、有效的给药途径，满足了儿童患者的临床需求。</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33" name="图片 32" descr="303b32313537333034383bd2bbbcd2c8cb"/>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99550" y="4234180"/>
            <a:ext cx="1284605" cy="128460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jYyYWFlNDg3NmJmMTZlOTEyMjFjNjFmNTA5ZDIyNDQifQ=="/>
  <p:tag name="KSO_WPP_MARK_KEY" val="ef84da4e-330c-4951-b87d-7726d84aab5f"/>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eb393001-c0c7-47cc-9d4d-bc1ab435c7b0}"/>
  <p:tag name="TABLE_ENDDRAG_ORIGIN_RECT" val="466*285"/>
  <p:tag name="TABLE_ENDDRAG_RECT" val="417*129*466*285"/>
</p:tagLst>
</file>

<file path=ppt/theme/theme1.xml><?xml version="1.0" encoding="utf-8"?>
<a:theme xmlns:a="http://schemas.openxmlformats.org/drawingml/2006/main" name="大都市">
  <a:themeElements>
    <a:clrScheme name="大都市">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大都市">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大都市">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TM03457491[[fn=大都市]]</Template>
  <TotalTime>1440</TotalTime>
  <Words>2053</Words>
  <Application>Microsoft Office PowerPoint</Application>
  <PresentationFormat>宽屏</PresentationFormat>
  <Paragraphs>117</Paragraphs>
  <Slides>10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宋体</vt:lpstr>
      <vt:lpstr>微软雅黑</vt:lpstr>
      <vt:lpstr>Arial</vt:lpstr>
      <vt:lpstr>Calibri Light</vt:lpstr>
      <vt:lpstr>Wingdings</vt:lpstr>
      <vt:lpstr>大都市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吸入用盐酸氨溴索溶液 药品上市许可持有人：河北凯威恒诚制药有限公司 药品生产企业：河北凯威制药有限责任公司</dc:title>
  <dc:creator>wangbq@kivipharm.com</dc:creator>
  <cp:lastModifiedBy>wangbq@kivipharm.com</cp:lastModifiedBy>
  <cp:revision>336</cp:revision>
  <dcterms:created xsi:type="dcterms:W3CDTF">2022-06-20T05:39:00Z</dcterms:created>
  <dcterms:modified xsi:type="dcterms:W3CDTF">2022-07-12T00:21:39Z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87B72AF90EE449B79AA77F3BCF37314C</vt:lpwstr>
  </property>
  <property fmtid="{D5CDD505-2E9C-101B-9397-08002B2CF9AE}" pid="3" name="KSOProductBuildVer">
    <vt:lpwstr>2052-11.1.0.11830</vt:lpwstr>
  </property>
</Properties>
</file>