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4" r:id="rId1"/>
    <p:sldMasterId id="2147483648" r:id="rId2"/>
    <p:sldMasterId id="2147483673" r:id="rId3"/>
  </p:sldMasterIdLst>
  <p:notesMasterIdLst>
    <p:notesMasterId r:id="rId13"/>
  </p:notesMasterIdLst>
  <p:sldIdLst>
    <p:sldId id="256" r:id="rId4"/>
    <p:sldId id="273" r:id="rId5"/>
    <p:sldId id="258" r:id="rId6"/>
    <p:sldId id="272" r:id="rId7"/>
    <p:sldId id="260" r:id="rId8"/>
    <p:sldId id="267" r:id="rId9"/>
    <p:sldId id="266" r:id="rId10"/>
    <p:sldId id="263" r:id="rId11"/>
    <p:sldId id="264" r:id="rId12"/>
  </p:sldIdLst>
  <p:sldSz cx="5905500" cy="3321050"/>
  <p:notesSz cx="5905500" cy="332105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463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862" autoAdjust="0"/>
  </p:normalViewPr>
  <p:slideViewPr>
    <p:cSldViewPr>
      <p:cViewPr varScale="1">
        <p:scale>
          <a:sx n="116" d="100"/>
          <a:sy n="116" d="100"/>
        </p:scale>
        <p:origin x="1392"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559050" cy="1666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344863" y="0"/>
            <a:ext cx="2559050" cy="166688"/>
          </a:xfrm>
          <a:prstGeom prst="rect">
            <a:avLst/>
          </a:prstGeom>
        </p:spPr>
        <p:txBody>
          <a:bodyPr vert="horz" lIns="91440" tIns="45720" rIns="91440" bIns="45720" rtlCol="0"/>
          <a:lstStyle>
            <a:lvl1pPr algn="r">
              <a:defRPr sz="1200"/>
            </a:lvl1pPr>
          </a:lstStyle>
          <a:p>
            <a:fld id="{5564A5C3-9A83-46B7-A28E-5BF8115B29BA}" type="datetimeFigureOut">
              <a:rPr lang="zh-CN" altLang="en-US" smtClean="0"/>
              <a:t>2022/7/12</a:t>
            </a:fld>
            <a:endParaRPr lang="zh-CN" altLang="en-US"/>
          </a:p>
        </p:txBody>
      </p:sp>
      <p:sp>
        <p:nvSpPr>
          <p:cNvPr id="4" name="幻灯片图像占位符 3"/>
          <p:cNvSpPr>
            <a:spLocks noGrp="1" noRot="1" noChangeAspect="1"/>
          </p:cNvSpPr>
          <p:nvPr>
            <p:ph type="sldImg" idx="2"/>
          </p:nvPr>
        </p:nvSpPr>
        <p:spPr>
          <a:xfrm>
            <a:off x="1955800" y="415925"/>
            <a:ext cx="1993900" cy="11207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590550" y="1598613"/>
            <a:ext cx="4724400" cy="130810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3154363"/>
            <a:ext cx="2559050" cy="1666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344863" y="3154363"/>
            <a:ext cx="2559050" cy="166687"/>
          </a:xfrm>
          <a:prstGeom prst="rect">
            <a:avLst/>
          </a:prstGeom>
        </p:spPr>
        <p:txBody>
          <a:bodyPr vert="horz" lIns="91440" tIns="45720" rIns="91440" bIns="45720" rtlCol="0" anchor="b"/>
          <a:lstStyle>
            <a:lvl1pPr algn="r">
              <a:defRPr sz="1200"/>
            </a:lvl1pPr>
          </a:lstStyle>
          <a:p>
            <a:fld id="{49193FB2-1D86-4B7A-BB77-4D05BE85E81B}" type="slidenum">
              <a:rPr lang="zh-CN" altLang="en-US" smtClean="0"/>
              <a:t>‹#›</a:t>
            </a:fld>
            <a:endParaRPr lang="zh-CN" altLang="en-US"/>
          </a:p>
        </p:txBody>
      </p:sp>
    </p:spTree>
    <p:extLst>
      <p:ext uri="{BB962C8B-B14F-4D97-AF65-F5344CB8AC3E}">
        <p14:creationId xmlns:p14="http://schemas.microsoft.com/office/powerpoint/2010/main" val="3272597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49193FB2-1D86-4B7A-BB77-4D05BE85E81B}" type="slidenum">
              <a:rPr lang="zh-CN" altLang="en-US" smtClean="0"/>
              <a:t>1</a:t>
            </a:fld>
            <a:endParaRPr lang="zh-CN" altLang="en-US"/>
          </a:p>
        </p:txBody>
      </p:sp>
    </p:spTree>
    <p:extLst>
      <p:ext uri="{BB962C8B-B14F-4D97-AF65-F5344CB8AC3E}">
        <p14:creationId xmlns:p14="http://schemas.microsoft.com/office/powerpoint/2010/main" val="4214577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49193FB2-1D86-4B7A-BB77-4D05BE85E81B}" type="slidenum">
              <a:rPr lang="zh-CN" altLang="en-US" smtClean="0"/>
              <a:t>3</a:t>
            </a:fld>
            <a:endParaRPr lang="zh-CN" altLang="en-US"/>
          </a:p>
        </p:txBody>
      </p:sp>
    </p:spTree>
    <p:extLst>
      <p:ext uri="{BB962C8B-B14F-4D97-AF65-F5344CB8AC3E}">
        <p14:creationId xmlns:p14="http://schemas.microsoft.com/office/powerpoint/2010/main" val="2619248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93FB2-1D86-4B7A-BB77-4D05BE85E81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885659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93FB2-1D86-4B7A-BB77-4D05BE85E81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3188734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93FB2-1D86-4B7A-BB77-4D05BE85E81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2079081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93FB2-1D86-4B7A-BB77-4D05BE85E81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1335571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193FB2-1D86-4B7A-BB77-4D05BE85E81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3237676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49193FB2-1D86-4B7A-BB77-4D05BE85E81B}" type="slidenum">
              <a:rPr lang="zh-CN" altLang="en-US" smtClean="0"/>
              <a:t>9</a:t>
            </a:fld>
            <a:endParaRPr lang="zh-CN" altLang="en-US"/>
          </a:p>
        </p:txBody>
      </p:sp>
    </p:spTree>
    <p:extLst>
      <p:ext uri="{BB962C8B-B14F-4D97-AF65-F5344CB8AC3E}">
        <p14:creationId xmlns:p14="http://schemas.microsoft.com/office/powerpoint/2010/main" val="1705808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7D689E-9429-4848-0D87-B6EC0B37A85E}"/>
              </a:ext>
            </a:extLst>
          </p:cNvPr>
          <p:cNvSpPr>
            <a:spLocks noGrp="1"/>
          </p:cNvSpPr>
          <p:nvPr>
            <p:ph type="title"/>
          </p:nvPr>
        </p:nvSpPr>
        <p:spPr/>
        <p:txBody>
          <a:bodyPr/>
          <a:lstStyle/>
          <a:p>
            <a:r>
              <a:rPr lang="zh-CN" altLang="en-US"/>
              <a:t>单击此处编辑母版标题样式</a:t>
            </a:r>
          </a:p>
        </p:txBody>
      </p:sp>
      <p:sp>
        <p:nvSpPr>
          <p:cNvPr id="3" name="页脚占位符 2">
            <a:extLst>
              <a:ext uri="{FF2B5EF4-FFF2-40B4-BE49-F238E27FC236}">
                <a16:creationId xmlns:a16="http://schemas.microsoft.com/office/drawing/2014/main" id="{28FCEB75-CDA5-09BF-8992-933A8E307B35}"/>
              </a:ext>
            </a:extLst>
          </p:cNvPr>
          <p:cNvSpPr>
            <a:spLocks noGrp="1"/>
          </p:cNvSpPr>
          <p:nvPr>
            <p:ph type="ftr" sz="quarter" idx="10"/>
          </p:nvPr>
        </p:nvSpPr>
        <p:spPr/>
        <p:txBody>
          <a:bodyPr/>
          <a:lstStyle/>
          <a:p>
            <a:endParaRPr lang="zh-CN" altLang="en-US"/>
          </a:p>
        </p:txBody>
      </p:sp>
      <p:sp>
        <p:nvSpPr>
          <p:cNvPr id="4" name="日期占位符 3">
            <a:extLst>
              <a:ext uri="{FF2B5EF4-FFF2-40B4-BE49-F238E27FC236}">
                <a16:creationId xmlns:a16="http://schemas.microsoft.com/office/drawing/2014/main" id="{4E465122-BC6C-656A-674C-2EAE1792A999}"/>
              </a:ext>
            </a:extLst>
          </p:cNvPr>
          <p:cNvSpPr>
            <a:spLocks noGrp="1"/>
          </p:cNvSpPr>
          <p:nvPr>
            <p:ph type="dt" sz="half" idx="11"/>
          </p:nvPr>
        </p:nvSpPr>
        <p:spPr/>
        <p:txBody>
          <a:bodyPr/>
          <a:lstStyle/>
          <a:p>
            <a:fld id="{1D8BD707-D9CF-40AE-B4C6-C98DA3205C09}" type="datetimeFigureOut">
              <a:rPr lang="en-US" smtClean="0"/>
              <a:t>7/12/2022</a:t>
            </a:fld>
            <a:endParaRPr lang="en-US"/>
          </a:p>
        </p:txBody>
      </p:sp>
      <p:sp>
        <p:nvSpPr>
          <p:cNvPr id="5" name="灯片编号占位符 4">
            <a:extLst>
              <a:ext uri="{FF2B5EF4-FFF2-40B4-BE49-F238E27FC236}">
                <a16:creationId xmlns:a16="http://schemas.microsoft.com/office/drawing/2014/main" id="{FEF0552C-05C6-F72B-4CCF-13A043BCBD1B}"/>
              </a:ext>
            </a:extLst>
          </p:cNvPr>
          <p:cNvSpPr>
            <a:spLocks noGrp="1"/>
          </p:cNvSpPr>
          <p:nvPr>
            <p:ph type="sldNum" sz="quarter" idx="12"/>
          </p:nvPr>
        </p:nvSpPr>
        <p:spPr/>
        <p:txBody>
          <a:bodyPr/>
          <a:lstStyle/>
          <a:p>
            <a:fld id="{B6F15528-21DE-4FAA-801E-634DDDAF4B2B}" type="slidenum">
              <a:rPr lang="en-US" altLang="zh-CN" smtClean="0"/>
              <a:t>‹#›</a:t>
            </a:fld>
            <a:endParaRPr lang="en-US" altLang="zh-CN"/>
          </a:p>
        </p:txBody>
      </p:sp>
    </p:spTree>
    <p:extLst>
      <p:ext uri="{BB962C8B-B14F-4D97-AF65-F5344CB8AC3E}">
        <p14:creationId xmlns:p14="http://schemas.microsoft.com/office/powerpoint/2010/main" val="3212124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295275" y="763841"/>
            <a:ext cx="2568892" cy="2191893"/>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041332" y="763841"/>
            <a:ext cx="2568892" cy="2191893"/>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43386" y="1029526"/>
            <a:ext cx="5025049" cy="697421"/>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86773" y="1859788"/>
            <a:ext cx="4138276" cy="83026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114408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427589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295591" y="763842"/>
            <a:ext cx="2571642" cy="2191893"/>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044588" y="763842"/>
            <a:ext cx="2571642" cy="2191893"/>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221184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31424087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8213250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9757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42912" y="1029525"/>
            <a:ext cx="5019675" cy="69742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85825" y="1859788"/>
            <a:ext cx="4133850" cy="83026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1567180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2651738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295275" y="763841"/>
            <a:ext cx="2568892" cy="2191893"/>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041332" y="763841"/>
            <a:ext cx="2568892" cy="2191893"/>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63693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1192297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3287594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2110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7D689E-9429-4848-0D87-B6EC0B37A85E}"/>
              </a:ext>
            </a:extLst>
          </p:cNvPr>
          <p:cNvSpPr>
            <a:spLocks noGrp="1"/>
          </p:cNvSpPr>
          <p:nvPr>
            <p:ph type="title"/>
          </p:nvPr>
        </p:nvSpPr>
        <p:spPr/>
        <p:txBody>
          <a:bodyPr/>
          <a:lstStyle/>
          <a:p>
            <a:r>
              <a:rPr lang="zh-CN" altLang="en-US"/>
              <a:t>单击此处编辑母版标题样式</a:t>
            </a:r>
          </a:p>
        </p:txBody>
      </p:sp>
      <p:sp>
        <p:nvSpPr>
          <p:cNvPr id="3" name="页脚占位符 2">
            <a:extLst>
              <a:ext uri="{FF2B5EF4-FFF2-40B4-BE49-F238E27FC236}">
                <a16:creationId xmlns:a16="http://schemas.microsoft.com/office/drawing/2014/main" id="{28FCEB75-CDA5-09BF-8992-933A8E307B35}"/>
              </a:ext>
            </a:extLst>
          </p:cNvPr>
          <p:cNvSpPr>
            <a:spLocks noGrp="1"/>
          </p:cNvSpPr>
          <p:nvPr>
            <p:ph type="ftr" sz="quarter" idx="10"/>
          </p:nvPr>
        </p:nvSpPr>
        <p:spPr/>
        <p:txBody>
          <a:bodyPr/>
          <a:lstStyle/>
          <a:p>
            <a:endParaRPr lang="zh-CN" altLang="en-US"/>
          </a:p>
        </p:txBody>
      </p:sp>
      <p:sp>
        <p:nvSpPr>
          <p:cNvPr id="4" name="日期占位符 3">
            <a:extLst>
              <a:ext uri="{FF2B5EF4-FFF2-40B4-BE49-F238E27FC236}">
                <a16:creationId xmlns:a16="http://schemas.microsoft.com/office/drawing/2014/main" id="{4E465122-BC6C-656A-674C-2EAE1792A999}"/>
              </a:ext>
            </a:extLst>
          </p:cNvPr>
          <p:cNvSpPr>
            <a:spLocks noGrp="1"/>
          </p:cNvSpPr>
          <p:nvPr>
            <p:ph type="dt" sz="half" idx="11"/>
          </p:nvPr>
        </p:nvSpPr>
        <p:spPr/>
        <p:txBody>
          <a:bodyPr/>
          <a:lstStyle/>
          <a:p>
            <a:fld id="{1D8BD707-D9CF-40AE-B4C6-C98DA3205C09}" type="datetimeFigureOut">
              <a:rPr lang="en-US" smtClean="0"/>
              <a:t>7/12/2022</a:t>
            </a:fld>
            <a:endParaRPr lang="en-US"/>
          </a:p>
        </p:txBody>
      </p:sp>
      <p:sp>
        <p:nvSpPr>
          <p:cNvPr id="5" name="灯片编号占位符 4">
            <a:extLst>
              <a:ext uri="{FF2B5EF4-FFF2-40B4-BE49-F238E27FC236}">
                <a16:creationId xmlns:a16="http://schemas.microsoft.com/office/drawing/2014/main" id="{FEF0552C-05C6-F72B-4CCF-13A043BCBD1B}"/>
              </a:ext>
            </a:extLst>
          </p:cNvPr>
          <p:cNvSpPr>
            <a:spLocks noGrp="1"/>
          </p:cNvSpPr>
          <p:nvPr>
            <p:ph type="sldNum" sz="quarter" idx="12"/>
          </p:nvPr>
        </p:nvSpPr>
        <p:spPr/>
        <p:txBody>
          <a:bodyPr/>
          <a:lstStyle/>
          <a:p>
            <a:fld id="{B6F15528-21DE-4FAA-801E-634DDDAF4B2B}" type="slidenum">
              <a:rPr lang="en-US" altLang="zh-CN" smtClean="0"/>
              <a:t>‹#›</a:t>
            </a:fld>
            <a:endParaRPr lang="en-US" altLang="zh-CN"/>
          </a:p>
        </p:txBody>
      </p:sp>
    </p:spTree>
    <p:extLst>
      <p:ext uri="{BB962C8B-B14F-4D97-AF65-F5344CB8AC3E}">
        <p14:creationId xmlns:p14="http://schemas.microsoft.com/office/powerpoint/2010/main" val="479200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42912" y="1029525"/>
            <a:ext cx="5019675" cy="69742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85825" y="1859788"/>
            <a:ext cx="4133850" cy="83026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4.png"/><Relationship Id="rId5" Type="http://schemas.openxmlformats.org/officeDocument/2006/relationships/slideLayout" Target="../slideLayouts/slideLayout12.xml"/><Relationship Id="rId10" Type="http://schemas.openxmlformats.org/officeDocument/2006/relationships/image" Target="../media/image3.png"/><Relationship Id="rId4" Type="http://schemas.openxmlformats.org/officeDocument/2006/relationships/slideLayout" Target="../slideLayouts/slideLayout11.xml"/><Relationship Id="rId9"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6.png"/><Relationship Id="rId3" Type="http://schemas.openxmlformats.org/officeDocument/2006/relationships/slideLayout" Target="../slideLayouts/slideLayout16.xml"/><Relationship Id="rId7" Type="http://schemas.openxmlformats.org/officeDocument/2006/relationships/theme" Target="../theme/theme3.xml"/><Relationship Id="rId12" Type="http://schemas.openxmlformats.org/officeDocument/2006/relationships/image" Target="../media/image5.png"/><Relationship Id="rId2" Type="http://schemas.openxmlformats.org/officeDocument/2006/relationships/slideLayout" Target="../slideLayouts/slideLayout15.xml"/><Relationship Id="rId16" Type="http://schemas.openxmlformats.org/officeDocument/2006/relationships/image" Target="../media/image9.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image" Target="../media/image4.png"/><Relationship Id="rId5" Type="http://schemas.openxmlformats.org/officeDocument/2006/relationships/slideLayout" Target="../slideLayouts/slideLayout18.xml"/><Relationship Id="rId15" Type="http://schemas.openxmlformats.org/officeDocument/2006/relationships/image" Target="../media/image8.png"/><Relationship Id="rId10" Type="http://schemas.openxmlformats.org/officeDocument/2006/relationships/image" Target="../media/image3.png"/><Relationship Id="rId4" Type="http://schemas.openxmlformats.org/officeDocument/2006/relationships/slideLayout" Target="../slideLayouts/slideLayout17.xml"/><Relationship Id="rId9" Type="http://schemas.openxmlformats.org/officeDocument/2006/relationships/image" Target="../media/image2.png"/><Relationship Id="rId1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9" cstate="print"/>
          <a:stretch>
            <a:fillRect/>
          </a:stretch>
        </p:blipFill>
        <p:spPr>
          <a:xfrm>
            <a:off x="0" y="1"/>
            <a:ext cx="5897880" cy="3317747"/>
          </a:xfrm>
          <a:prstGeom prst="rect">
            <a:avLst/>
          </a:prstGeom>
        </p:spPr>
      </p:pic>
      <p:pic>
        <p:nvPicPr>
          <p:cNvPr id="17" name="bg object 17"/>
          <p:cNvPicPr/>
          <p:nvPr/>
        </p:nvPicPr>
        <p:blipFill>
          <a:blip r:embed="rId10" cstate="print"/>
          <a:stretch>
            <a:fillRect/>
          </a:stretch>
        </p:blipFill>
        <p:spPr>
          <a:xfrm>
            <a:off x="0" y="420625"/>
            <a:ext cx="5897880" cy="2476500"/>
          </a:xfrm>
          <a:prstGeom prst="rect">
            <a:avLst/>
          </a:prstGeom>
        </p:spPr>
      </p:pic>
      <p:pic>
        <p:nvPicPr>
          <p:cNvPr id="18" name="bg object 18"/>
          <p:cNvPicPr/>
          <p:nvPr/>
        </p:nvPicPr>
        <p:blipFill>
          <a:blip r:embed="rId11" cstate="print"/>
          <a:stretch>
            <a:fillRect/>
          </a:stretch>
        </p:blipFill>
        <p:spPr>
          <a:xfrm>
            <a:off x="0" y="545593"/>
            <a:ext cx="5897880" cy="2228087"/>
          </a:xfrm>
          <a:prstGeom prst="rect">
            <a:avLst/>
          </a:prstGeom>
        </p:spPr>
      </p:pic>
      <p:sp>
        <p:nvSpPr>
          <p:cNvPr id="2" name="Holder 2"/>
          <p:cNvSpPr>
            <a:spLocks noGrp="1"/>
          </p:cNvSpPr>
          <p:nvPr>
            <p:ph type="title"/>
          </p:nvPr>
        </p:nvSpPr>
        <p:spPr>
          <a:xfrm>
            <a:off x="295275" y="132842"/>
            <a:ext cx="5314950" cy="53136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295275" y="763841"/>
            <a:ext cx="5314950" cy="219189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007870" y="3088576"/>
            <a:ext cx="1889760" cy="16605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95275" y="3088576"/>
            <a:ext cx="1358265" cy="16605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6" name="Holder 6"/>
          <p:cNvSpPr>
            <a:spLocks noGrp="1"/>
          </p:cNvSpPr>
          <p:nvPr>
            <p:ph type="sldNum" sz="quarter" idx="7"/>
          </p:nvPr>
        </p:nvSpPr>
        <p:spPr>
          <a:xfrm>
            <a:off x="4251960" y="3088576"/>
            <a:ext cx="1358265" cy="16605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161584827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8" cstate="print"/>
          <a:stretch>
            <a:fillRect/>
          </a:stretch>
        </p:blipFill>
        <p:spPr>
          <a:xfrm>
            <a:off x="0" y="1"/>
            <a:ext cx="5897880" cy="3317747"/>
          </a:xfrm>
          <a:prstGeom prst="rect">
            <a:avLst/>
          </a:prstGeom>
        </p:spPr>
      </p:pic>
      <p:pic>
        <p:nvPicPr>
          <p:cNvPr id="17" name="bg object 17"/>
          <p:cNvPicPr/>
          <p:nvPr/>
        </p:nvPicPr>
        <p:blipFill>
          <a:blip r:embed="rId9" cstate="print"/>
          <a:stretch>
            <a:fillRect/>
          </a:stretch>
        </p:blipFill>
        <p:spPr>
          <a:xfrm>
            <a:off x="0" y="420625"/>
            <a:ext cx="5897880" cy="2476500"/>
          </a:xfrm>
          <a:prstGeom prst="rect">
            <a:avLst/>
          </a:prstGeom>
        </p:spPr>
      </p:pic>
      <p:pic>
        <p:nvPicPr>
          <p:cNvPr id="18" name="bg object 18"/>
          <p:cNvPicPr/>
          <p:nvPr/>
        </p:nvPicPr>
        <p:blipFill>
          <a:blip r:embed="rId10" cstate="print"/>
          <a:stretch>
            <a:fillRect/>
          </a:stretch>
        </p:blipFill>
        <p:spPr>
          <a:xfrm>
            <a:off x="0" y="545593"/>
            <a:ext cx="5897880" cy="2228087"/>
          </a:xfrm>
          <a:prstGeom prst="rect">
            <a:avLst/>
          </a:prstGeom>
        </p:spPr>
      </p:pic>
      <p:pic>
        <p:nvPicPr>
          <p:cNvPr id="19" name="bg object 19"/>
          <p:cNvPicPr/>
          <p:nvPr userDrawn="1"/>
        </p:nvPicPr>
        <p:blipFill>
          <a:blip r:embed="rId11" cstate="print"/>
          <a:stretch>
            <a:fillRect/>
          </a:stretch>
        </p:blipFill>
        <p:spPr>
          <a:xfrm>
            <a:off x="708660" y="1"/>
            <a:ext cx="659891" cy="1341120"/>
          </a:xfrm>
          <a:prstGeom prst="rect">
            <a:avLst/>
          </a:prstGeom>
        </p:spPr>
      </p:pic>
      <p:sp>
        <p:nvSpPr>
          <p:cNvPr id="2" name="Holder 2"/>
          <p:cNvSpPr>
            <a:spLocks noGrp="1"/>
          </p:cNvSpPr>
          <p:nvPr>
            <p:ph type="title"/>
          </p:nvPr>
        </p:nvSpPr>
        <p:spPr>
          <a:xfrm>
            <a:off x="295275" y="132842"/>
            <a:ext cx="5314950" cy="53136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295275" y="763841"/>
            <a:ext cx="5314950" cy="219189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007870" y="3088576"/>
            <a:ext cx="1889760" cy="16605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95275" y="3088576"/>
            <a:ext cx="1358265" cy="16605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6" name="Holder 6"/>
          <p:cNvSpPr>
            <a:spLocks noGrp="1"/>
          </p:cNvSpPr>
          <p:nvPr>
            <p:ph type="sldNum" sz="quarter" idx="7"/>
          </p:nvPr>
        </p:nvSpPr>
        <p:spPr>
          <a:xfrm>
            <a:off x="4251960" y="3088576"/>
            <a:ext cx="1358265" cy="16605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t>‹#›</a:t>
            </a:fld>
            <a:endParaRPr/>
          </a:p>
        </p:txBody>
      </p:sp>
    </p:spTree>
  </p:cSld>
  <p:clrMap bg1="lt1" tx1="dk1" bg2="lt2" tx2="dk2" accent1="accent1" accent2="accent2" accent3="accent3" accent4="accent4" accent5="accent5" accent6="accent6" hlink="hlink" folHlink="folHlink"/>
  <p:sldLayoutIdLst>
    <p:sldLayoutId id="2147483663" r:id="rId1"/>
    <p:sldLayoutId id="2147483649" r:id="rId2"/>
    <p:sldLayoutId id="2147483650" r:id="rId3"/>
    <p:sldLayoutId id="2147483651" r:id="rId4"/>
    <p:sldLayoutId id="2147483652" r:id="rId5"/>
    <p:sldLayoutId id="2147483653"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8" cstate="print"/>
          <a:stretch>
            <a:fillRect/>
          </a:stretch>
        </p:blipFill>
        <p:spPr>
          <a:xfrm>
            <a:off x="15241" y="18957"/>
            <a:ext cx="5872621" cy="3286329"/>
          </a:xfrm>
          <a:prstGeom prst="rect">
            <a:avLst/>
          </a:prstGeom>
        </p:spPr>
      </p:pic>
      <p:pic>
        <p:nvPicPr>
          <p:cNvPr id="17" name="bg object 17"/>
          <p:cNvPicPr/>
          <p:nvPr/>
        </p:nvPicPr>
        <p:blipFill>
          <a:blip r:embed="rId9" cstate="print"/>
          <a:stretch>
            <a:fillRect/>
          </a:stretch>
        </p:blipFill>
        <p:spPr>
          <a:xfrm>
            <a:off x="15241" y="435598"/>
            <a:ext cx="5872621" cy="2453048"/>
          </a:xfrm>
          <a:prstGeom prst="rect">
            <a:avLst/>
          </a:prstGeom>
        </p:spPr>
      </p:pic>
      <p:pic>
        <p:nvPicPr>
          <p:cNvPr id="18" name="bg object 18"/>
          <p:cNvPicPr/>
          <p:nvPr/>
        </p:nvPicPr>
        <p:blipFill>
          <a:blip r:embed="rId10" cstate="print"/>
          <a:stretch>
            <a:fillRect/>
          </a:stretch>
        </p:blipFill>
        <p:spPr>
          <a:xfrm>
            <a:off x="15241" y="559382"/>
            <a:ext cx="5872621" cy="2206988"/>
          </a:xfrm>
          <a:prstGeom prst="rect">
            <a:avLst/>
          </a:prstGeom>
        </p:spPr>
      </p:pic>
      <p:pic>
        <p:nvPicPr>
          <p:cNvPr id="19" name="bg object 19"/>
          <p:cNvPicPr/>
          <p:nvPr/>
        </p:nvPicPr>
        <p:blipFill>
          <a:blip r:embed="rId11" cstate="print"/>
          <a:stretch>
            <a:fillRect/>
          </a:stretch>
        </p:blipFill>
        <p:spPr>
          <a:xfrm>
            <a:off x="720866" y="18957"/>
            <a:ext cx="657065" cy="1328420"/>
          </a:xfrm>
          <a:prstGeom prst="rect">
            <a:avLst/>
          </a:prstGeom>
        </p:spPr>
      </p:pic>
      <p:pic>
        <p:nvPicPr>
          <p:cNvPr id="20" name="bg object 20"/>
          <p:cNvPicPr/>
          <p:nvPr/>
        </p:nvPicPr>
        <p:blipFill>
          <a:blip r:embed="rId12" cstate="print"/>
          <a:stretch>
            <a:fillRect/>
          </a:stretch>
        </p:blipFill>
        <p:spPr>
          <a:xfrm>
            <a:off x="866544" y="868894"/>
            <a:ext cx="353634" cy="244625"/>
          </a:xfrm>
          <a:prstGeom prst="rect">
            <a:avLst/>
          </a:prstGeom>
        </p:spPr>
      </p:pic>
      <p:pic>
        <p:nvPicPr>
          <p:cNvPr id="21" name="bg object 21"/>
          <p:cNvPicPr/>
          <p:nvPr/>
        </p:nvPicPr>
        <p:blipFill>
          <a:blip r:embed="rId13" cstate="print"/>
          <a:stretch>
            <a:fillRect/>
          </a:stretch>
        </p:blipFill>
        <p:spPr>
          <a:xfrm>
            <a:off x="778530" y="1519531"/>
            <a:ext cx="696583" cy="220459"/>
          </a:xfrm>
          <a:prstGeom prst="rect">
            <a:avLst/>
          </a:prstGeom>
        </p:spPr>
      </p:pic>
      <p:pic>
        <p:nvPicPr>
          <p:cNvPr id="22" name="bg object 22"/>
          <p:cNvPicPr/>
          <p:nvPr/>
        </p:nvPicPr>
        <p:blipFill>
          <a:blip r:embed="rId14" cstate="print"/>
          <a:stretch>
            <a:fillRect/>
          </a:stretch>
        </p:blipFill>
        <p:spPr>
          <a:xfrm>
            <a:off x="795223" y="1782132"/>
            <a:ext cx="340673" cy="80762"/>
          </a:xfrm>
          <a:prstGeom prst="rect">
            <a:avLst/>
          </a:prstGeom>
        </p:spPr>
      </p:pic>
      <p:pic>
        <p:nvPicPr>
          <p:cNvPr id="23" name="bg object 23"/>
          <p:cNvPicPr/>
          <p:nvPr/>
        </p:nvPicPr>
        <p:blipFill>
          <a:blip r:embed="rId15" cstate="print"/>
          <a:stretch>
            <a:fillRect/>
          </a:stretch>
        </p:blipFill>
        <p:spPr>
          <a:xfrm>
            <a:off x="737559" y="1988944"/>
            <a:ext cx="256453" cy="12076"/>
          </a:xfrm>
          <a:prstGeom prst="rect">
            <a:avLst/>
          </a:prstGeom>
        </p:spPr>
      </p:pic>
      <p:pic>
        <p:nvPicPr>
          <p:cNvPr id="24" name="bg object 24"/>
          <p:cNvPicPr/>
          <p:nvPr/>
        </p:nvPicPr>
        <p:blipFill>
          <a:blip r:embed="rId16" cstate="print"/>
          <a:stretch>
            <a:fillRect/>
          </a:stretch>
        </p:blipFill>
        <p:spPr>
          <a:xfrm>
            <a:off x="716314" y="2250162"/>
            <a:ext cx="2153294" cy="252160"/>
          </a:xfrm>
          <a:prstGeom prst="rect">
            <a:avLst/>
          </a:prstGeom>
        </p:spPr>
      </p:pic>
      <p:sp>
        <p:nvSpPr>
          <p:cNvPr id="2" name="Holder 2"/>
          <p:cNvSpPr>
            <a:spLocks noGrp="1"/>
          </p:cNvSpPr>
          <p:nvPr>
            <p:ph type="title"/>
          </p:nvPr>
        </p:nvSpPr>
        <p:spPr>
          <a:xfrm>
            <a:off x="295591" y="132842"/>
            <a:ext cx="5320641" cy="53136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295591" y="763842"/>
            <a:ext cx="5320641" cy="219189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010020" y="3088577"/>
            <a:ext cx="1891783" cy="166053"/>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95591" y="3088577"/>
            <a:ext cx="1359719" cy="166053"/>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7/12/2022</a:t>
            </a:fld>
            <a:endParaRPr lang="en-US"/>
          </a:p>
        </p:txBody>
      </p:sp>
      <p:sp>
        <p:nvSpPr>
          <p:cNvPr id="6" name="Holder 6"/>
          <p:cNvSpPr>
            <a:spLocks noGrp="1"/>
          </p:cNvSpPr>
          <p:nvPr>
            <p:ph type="sldNum" sz="quarter" idx="7"/>
          </p:nvPr>
        </p:nvSpPr>
        <p:spPr>
          <a:xfrm>
            <a:off x="4256512" y="3088577"/>
            <a:ext cx="1359719" cy="166053"/>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136448517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Lst>
  <p:txStyles>
    <p:titleStyle>
      <a:lvl1pPr>
        <a:defRPr>
          <a:latin typeface="+mj-lt"/>
          <a:ea typeface="+mj-ea"/>
          <a:cs typeface="+mj-cs"/>
        </a:defRPr>
      </a:lvl1pPr>
    </p:titleStyle>
    <p:bodyStyle>
      <a:lvl1pPr marL="0">
        <a:defRPr>
          <a:latin typeface="+mn-lt"/>
          <a:ea typeface="+mn-ea"/>
          <a:cs typeface="+mn-cs"/>
        </a:defRPr>
      </a:lvl1pPr>
      <a:lvl2pPr marL="452755">
        <a:defRPr>
          <a:latin typeface="+mn-lt"/>
          <a:ea typeface="+mn-ea"/>
          <a:cs typeface="+mn-cs"/>
        </a:defRPr>
      </a:lvl2pPr>
      <a:lvl3pPr marL="905510">
        <a:defRPr>
          <a:latin typeface="+mn-lt"/>
          <a:ea typeface="+mn-ea"/>
          <a:cs typeface="+mn-cs"/>
        </a:defRPr>
      </a:lvl3pPr>
      <a:lvl4pPr marL="1358900">
        <a:defRPr>
          <a:latin typeface="+mn-lt"/>
          <a:ea typeface="+mn-ea"/>
          <a:cs typeface="+mn-cs"/>
        </a:defRPr>
      </a:lvl4pPr>
      <a:lvl5pPr marL="1811655">
        <a:defRPr>
          <a:latin typeface="+mn-lt"/>
          <a:ea typeface="+mn-ea"/>
          <a:cs typeface="+mn-cs"/>
        </a:defRPr>
      </a:lvl5pPr>
      <a:lvl6pPr marL="2264410">
        <a:defRPr>
          <a:latin typeface="+mn-lt"/>
          <a:ea typeface="+mn-ea"/>
          <a:cs typeface="+mn-cs"/>
        </a:defRPr>
      </a:lvl6pPr>
      <a:lvl7pPr marL="2717165">
        <a:defRPr>
          <a:latin typeface="+mn-lt"/>
          <a:ea typeface="+mn-ea"/>
          <a:cs typeface="+mn-cs"/>
        </a:defRPr>
      </a:lvl7pPr>
      <a:lvl8pPr marL="3169920">
        <a:defRPr>
          <a:latin typeface="+mn-lt"/>
          <a:ea typeface="+mn-ea"/>
          <a:cs typeface="+mn-cs"/>
        </a:defRPr>
      </a:lvl8pPr>
      <a:lvl9pPr marL="3622675">
        <a:defRPr>
          <a:latin typeface="+mn-lt"/>
          <a:ea typeface="+mn-ea"/>
          <a:cs typeface="+mn-cs"/>
        </a:defRPr>
      </a:lvl9pPr>
    </p:bodyStyle>
    <p:otherStyle>
      <a:lvl1pPr marL="0">
        <a:defRPr>
          <a:latin typeface="+mn-lt"/>
          <a:ea typeface="+mn-ea"/>
          <a:cs typeface="+mn-cs"/>
        </a:defRPr>
      </a:lvl1pPr>
      <a:lvl2pPr marL="452755">
        <a:defRPr>
          <a:latin typeface="+mn-lt"/>
          <a:ea typeface="+mn-ea"/>
          <a:cs typeface="+mn-cs"/>
        </a:defRPr>
      </a:lvl2pPr>
      <a:lvl3pPr marL="905510">
        <a:defRPr>
          <a:latin typeface="+mn-lt"/>
          <a:ea typeface="+mn-ea"/>
          <a:cs typeface="+mn-cs"/>
        </a:defRPr>
      </a:lvl3pPr>
      <a:lvl4pPr marL="1358900">
        <a:defRPr>
          <a:latin typeface="+mn-lt"/>
          <a:ea typeface="+mn-ea"/>
          <a:cs typeface="+mn-cs"/>
        </a:defRPr>
      </a:lvl4pPr>
      <a:lvl5pPr marL="1811655">
        <a:defRPr>
          <a:latin typeface="+mn-lt"/>
          <a:ea typeface="+mn-ea"/>
          <a:cs typeface="+mn-cs"/>
        </a:defRPr>
      </a:lvl5pPr>
      <a:lvl6pPr marL="2264410">
        <a:defRPr>
          <a:latin typeface="+mn-lt"/>
          <a:ea typeface="+mn-ea"/>
          <a:cs typeface="+mn-cs"/>
        </a:defRPr>
      </a:lvl6pPr>
      <a:lvl7pPr marL="2717165">
        <a:defRPr>
          <a:latin typeface="+mn-lt"/>
          <a:ea typeface="+mn-ea"/>
          <a:cs typeface="+mn-cs"/>
        </a:defRPr>
      </a:lvl7pPr>
      <a:lvl8pPr marL="3169920">
        <a:defRPr>
          <a:latin typeface="+mn-lt"/>
          <a:ea typeface="+mn-ea"/>
          <a:cs typeface="+mn-cs"/>
        </a:defRPr>
      </a:lvl8pPr>
      <a:lvl9pPr marL="3622675">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5.png"/><Relationship Id="rId18" Type="http://schemas.openxmlformats.org/officeDocument/2006/relationships/image" Target="../media/image30.pn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png"/><Relationship Id="rId17" Type="http://schemas.openxmlformats.org/officeDocument/2006/relationships/image" Target="../media/image29.png"/><Relationship Id="rId2" Type="http://schemas.openxmlformats.org/officeDocument/2006/relationships/image" Target="../media/image1.png"/><Relationship Id="rId16" Type="http://schemas.openxmlformats.org/officeDocument/2006/relationships/image" Target="../media/image28.png"/><Relationship Id="rId1" Type="http://schemas.openxmlformats.org/officeDocument/2006/relationships/slideLayout" Target="../slideLayouts/slideLayout13.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5" Type="http://schemas.openxmlformats.org/officeDocument/2006/relationships/image" Target="../media/image27.png"/><Relationship Id="rId10" Type="http://schemas.openxmlformats.org/officeDocument/2006/relationships/image" Target="../media/image22.png"/><Relationship Id="rId19" Type="http://schemas.openxmlformats.org/officeDocument/2006/relationships/image" Target="../media/image14.png"/><Relationship Id="rId4" Type="http://schemas.openxmlformats.org/officeDocument/2006/relationships/image" Target="../media/image16.png"/><Relationship Id="rId9" Type="http://schemas.openxmlformats.org/officeDocument/2006/relationships/image" Target="../media/image21.png"/><Relationship Id="rId14" Type="http://schemas.openxmlformats.org/officeDocument/2006/relationships/image" Target="../media/image26.png"/></Relationships>
</file>

<file path=ppt/slides/_rels/slide3.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31.png"/><Relationship Id="rId7" Type="http://schemas.openxmlformats.org/officeDocument/2006/relationships/image" Target="../media/image34.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33.png"/><Relationship Id="rId4" Type="http://schemas.openxmlformats.org/officeDocument/2006/relationships/image" Target="../media/image32.png"/></Relationships>
</file>

<file path=ppt/slides/_rels/slide4.xml.rels><?xml version="1.0" encoding="UTF-8" standalone="yes"?>
<Relationships xmlns="http://schemas.openxmlformats.org/package/2006/relationships"><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5.xml.rels><?xml version="1.0" encoding="UTF-8" standalone="yes"?>
<Relationships xmlns="http://schemas.openxmlformats.org/package/2006/relationships"><Relationship Id="rId3" Type="http://schemas.openxmlformats.org/officeDocument/2006/relationships/image" Target="../media/image41.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44.png"/><Relationship Id="rId5" Type="http://schemas.openxmlformats.org/officeDocument/2006/relationships/image" Target="../media/image43.png"/><Relationship Id="rId4" Type="http://schemas.openxmlformats.org/officeDocument/2006/relationships/image" Target="../media/image42.png"/></Relationships>
</file>

<file path=ppt/slides/_rels/slide6.xml.rels><?xml version="1.0" encoding="UTF-8" standalone="yes"?>
<Relationships xmlns="http://schemas.openxmlformats.org/package/2006/relationships"><Relationship Id="rId3" Type="http://schemas.openxmlformats.org/officeDocument/2006/relationships/image" Target="../media/image45.png"/><Relationship Id="rId7" Type="http://schemas.openxmlformats.org/officeDocument/2006/relationships/image" Target="../media/image48.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47.png"/><Relationship Id="rId4" Type="http://schemas.openxmlformats.org/officeDocument/2006/relationships/image" Target="../media/image46.png"/></Relationships>
</file>

<file path=ppt/slides/_rels/slide7.xml.rels><?xml version="1.0" encoding="UTF-8" standalone="yes"?>
<Relationships xmlns="http://schemas.openxmlformats.org/package/2006/relationships"><Relationship Id="rId3" Type="http://schemas.openxmlformats.org/officeDocument/2006/relationships/image" Target="../media/image45.png"/><Relationship Id="rId7" Type="http://schemas.openxmlformats.org/officeDocument/2006/relationships/image" Target="../media/image48.png"/><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47.png"/><Relationship Id="rId4" Type="http://schemas.openxmlformats.org/officeDocument/2006/relationships/image" Target="../media/image46.png"/></Relationships>
</file>

<file path=ppt/slides/_rels/slide8.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7.xml"/><Relationship Id="rId1" Type="http://schemas.openxmlformats.org/officeDocument/2006/relationships/slideLayout" Target="../slideLayouts/slideLayout13.xml"/><Relationship Id="rId5" Type="http://schemas.openxmlformats.org/officeDocument/2006/relationships/image" Target="../media/image8.png"/><Relationship Id="rId4" Type="http://schemas.openxmlformats.org/officeDocument/2006/relationships/image" Target="../media/image50.png"/></Relationships>
</file>

<file path=ppt/slides/_rels/slide9.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notesSlide" Target="../notesSlides/notesSlide8.xml"/><Relationship Id="rId1" Type="http://schemas.openxmlformats.org/officeDocument/2006/relationships/slideLayout" Target="../slideLayouts/slideLayout19.xml"/><Relationship Id="rId6" Type="http://schemas.openxmlformats.org/officeDocument/2006/relationships/image" Target="../media/image4.png"/><Relationship Id="rId5" Type="http://schemas.openxmlformats.org/officeDocument/2006/relationships/image" Target="../media/image53.png"/><Relationship Id="rId4" Type="http://schemas.openxmlformats.org/officeDocument/2006/relationships/image" Target="../media/image5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620" y="-761"/>
            <a:ext cx="5897880" cy="3317747"/>
            <a:chOff x="0" y="1"/>
            <a:chExt cx="5897880" cy="3317747"/>
          </a:xfrm>
        </p:grpSpPr>
        <p:pic>
          <p:nvPicPr>
            <p:cNvPr id="3" name="object 3"/>
            <p:cNvPicPr/>
            <p:nvPr/>
          </p:nvPicPr>
          <p:blipFill>
            <a:blip r:embed="rId3" cstate="print"/>
            <a:stretch>
              <a:fillRect/>
            </a:stretch>
          </p:blipFill>
          <p:spPr>
            <a:xfrm>
              <a:off x="0" y="1"/>
              <a:ext cx="5897880" cy="3317747"/>
            </a:xfrm>
            <a:prstGeom prst="rect">
              <a:avLst/>
            </a:prstGeom>
          </p:spPr>
        </p:pic>
        <p:pic>
          <p:nvPicPr>
            <p:cNvPr id="4" name="object 4"/>
            <p:cNvPicPr/>
            <p:nvPr/>
          </p:nvPicPr>
          <p:blipFill>
            <a:blip r:embed="rId4" cstate="print"/>
            <a:stretch>
              <a:fillRect/>
            </a:stretch>
          </p:blipFill>
          <p:spPr>
            <a:xfrm>
              <a:off x="1723644" y="358141"/>
              <a:ext cx="2452116" cy="2785872"/>
            </a:xfrm>
            <a:prstGeom prst="rect">
              <a:avLst/>
            </a:prstGeom>
          </p:spPr>
        </p:pic>
        <p:pic>
          <p:nvPicPr>
            <p:cNvPr id="5" name="object 5"/>
            <p:cNvPicPr/>
            <p:nvPr/>
          </p:nvPicPr>
          <p:blipFill>
            <a:blip r:embed="rId5" cstate="print"/>
            <a:stretch>
              <a:fillRect/>
            </a:stretch>
          </p:blipFill>
          <p:spPr>
            <a:xfrm>
              <a:off x="1851660" y="481585"/>
              <a:ext cx="2196084" cy="2534412"/>
            </a:xfrm>
            <a:prstGeom prst="rect">
              <a:avLst/>
            </a:prstGeom>
          </p:spPr>
        </p:pic>
        <p:pic>
          <p:nvPicPr>
            <p:cNvPr id="8" name="object 8"/>
            <p:cNvPicPr/>
            <p:nvPr/>
          </p:nvPicPr>
          <p:blipFill>
            <a:blip r:embed="rId6" cstate="print"/>
            <a:stretch>
              <a:fillRect/>
            </a:stretch>
          </p:blipFill>
          <p:spPr>
            <a:xfrm>
              <a:off x="5570220" y="370333"/>
              <a:ext cx="327660" cy="9143"/>
            </a:xfrm>
            <a:prstGeom prst="rect">
              <a:avLst/>
            </a:prstGeom>
          </p:spPr>
        </p:pic>
      </p:grpSp>
      <p:sp>
        <p:nvSpPr>
          <p:cNvPr id="11" name="object 11"/>
          <p:cNvSpPr txBox="1"/>
          <p:nvPr/>
        </p:nvSpPr>
        <p:spPr>
          <a:xfrm>
            <a:off x="1826006" y="2295541"/>
            <a:ext cx="2357374" cy="396262"/>
          </a:xfrm>
          <a:prstGeom prst="rect">
            <a:avLst/>
          </a:prstGeom>
        </p:spPr>
        <p:txBody>
          <a:bodyPr vert="horz" wrap="square" lIns="0" tIns="13970" rIns="0" bIns="0" rtlCol="0">
            <a:spAutoFit/>
          </a:bodyPr>
          <a:lstStyle/>
          <a:p>
            <a:pPr algn="ctr">
              <a:lnSpc>
                <a:spcPct val="100000"/>
              </a:lnSpc>
              <a:spcBef>
                <a:spcPts val="110"/>
              </a:spcBef>
            </a:pPr>
            <a:r>
              <a:rPr lang="zh-CN" altLang="en-US" sz="1200" spc="20" dirty="0">
                <a:latin typeface="Times New Roman" panose="02020603050405020304" pitchFamily="18" charset="0"/>
                <a:ea typeface="微软雅黑" panose="020B0503020204020204" pitchFamily="34" charset="-122"/>
                <a:cs typeface="宋体"/>
              </a:rPr>
              <a:t>茚达特罗莫米松吸入粉雾剂</a:t>
            </a:r>
            <a:r>
              <a:rPr lang="en-US" altLang="zh-CN" sz="1200" spc="20" dirty="0">
                <a:latin typeface="Times New Roman" panose="02020603050405020304" pitchFamily="18" charset="0"/>
                <a:ea typeface="微软雅黑" panose="020B0503020204020204" pitchFamily="34" charset="-122"/>
                <a:cs typeface="宋体"/>
              </a:rPr>
              <a:t>(</a:t>
            </a:r>
            <a:r>
              <a:rPr lang="en-US" altLang="zh-CN" sz="1200" spc="70" dirty="0">
                <a:solidFill>
                  <a:srgbClr val="000000">
                    <a:alpha val="100000"/>
                  </a:srgbClr>
                </a:solidFill>
                <a:latin typeface="Times New Roman" panose="02020603050405020304" pitchFamily="18" charset="0"/>
                <a:ea typeface="微软雅黑" panose="020B0503020204020204" pitchFamily="34" charset="-122"/>
                <a:cs typeface="SimSun"/>
              </a:rPr>
              <a:t>II</a:t>
            </a:r>
            <a:r>
              <a:rPr lang="en-US" altLang="zh-CN" sz="1200" spc="20" dirty="0">
                <a:solidFill>
                  <a:srgbClr val="000000">
                    <a:alpha val="100000"/>
                  </a:srgbClr>
                </a:solidFill>
                <a:latin typeface="Times New Roman" panose="02020603050405020304" pitchFamily="18" charset="0"/>
                <a:ea typeface="微软雅黑" panose="020B0503020204020204" pitchFamily="34" charset="-122"/>
                <a:cs typeface="SimSun"/>
              </a:rPr>
              <a:t>)</a:t>
            </a:r>
            <a:endParaRPr lang="en-US" altLang="zh-CN" sz="1200" spc="20" dirty="0">
              <a:latin typeface="Times New Roman" panose="02020603050405020304" pitchFamily="18" charset="0"/>
              <a:ea typeface="微软雅黑" panose="020B0503020204020204" pitchFamily="34" charset="-122"/>
              <a:cs typeface="宋体"/>
            </a:endParaRPr>
          </a:p>
          <a:p>
            <a:pPr algn="ctr">
              <a:lnSpc>
                <a:spcPct val="100000"/>
              </a:lnSpc>
              <a:spcBef>
                <a:spcPts val="110"/>
              </a:spcBef>
            </a:pPr>
            <a:r>
              <a:rPr lang="zh-CN" altLang="en-US" sz="1200" spc="20" dirty="0">
                <a:latin typeface="Times New Roman" panose="02020603050405020304" pitchFamily="18" charset="0"/>
                <a:ea typeface="微软雅黑" panose="020B0503020204020204" pitchFamily="34" charset="-122"/>
                <a:cs typeface="宋体"/>
              </a:rPr>
              <a:t>（</a:t>
            </a:r>
            <a:r>
              <a:rPr lang="zh-CN" altLang="en-US" sz="1200" spc="65" dirty="0">
                <a:latin typeface="Times New Roman" panose="02020603050405020304" pitchFamily="18" charset="0"/>
                <a:ea typeface="微软雅黑" panose="020B0503020204020204" pitchFamily="34" charset="-122"/>
              </a:rPr>
              <a:t>恩明润</a:t>
            </a:r>
            <a:r>
              <a:rPr lang="en-US" altLang="zh-CN" sz="1200" baseline="30000" dirty="0">
                <a:solidFill>
                  <a:prstClr val="black"/>
                </a:solidFill>
                <a:latin typeface="Times New Roman" panose="02020603050405020304" pitchFamily="18" charset="0"/>
                <a:ea typeface="微软雅黑" panose="020B0503020204020204" pitchFamily="34" charset="-122"/>
              </a:rPr>
              <a:t>®</a:t>
            </a:r>
            <a:r>
              <a:rPr lang="en-US" altLang="zh-CN" sz="1200" spc="65" dirty="0">
                <a:latin typeface="Times New Roman" panose="02020603050405020304" pitchFamily="18" charset="0"/>
                <a:ea typeface="微软雅黑" panose="020B0503020204020204" pitchFamily="34" charset="-122"/>
              </a:rPr>
              <a:t>/</a:t>
            </a:r>
            <a:r>
              <a:rPr lang="en-US" altLang="zh-CN" sz="1200" spc="65" dirty="0" err="1">
                <a:latin typeface="Times New Roman" panose="02020603050405020304" pitchFamily="18" charset="0"/>
                <a:ea typeface="微软雅黑" panose="020B0503020204020204" pitchFamily="34" charset="-122"/>
              </a:rPr>
              <a:t>Atectura</a:t>
            </a:r>
            <a:r>
              <a:rPr lang="en-US" altLang="zh-CN" sz="1200" baseline="30000" dirty="0">
                <a:solidFill>
                  <a:prstClr val="black"/>
                </a:solidFill>
                <a:latin typeface="Times New Roman" panose="02020603050405020304" pitchFamily="18" charset="0"/>
                <a:ea typeface="微软雅黑" panose="020B0503020204020204" pitchFamily="34" charset="-122"/>
              </a:rPr>
              <a:t>®</a:t>
            </a:r>
            <a:r>
              <a:rPr lang="zh-CN" altLang="en-US" sz="1200" spc="20" dirty="0">
                <a:latin typeface="Times New Roman" panose="02020603050405020304" pitchFamily="18" charset="0"/>
                <a:ea typeface="微软雅黑" panose="020B0503020204020204" pitchFamily="34" charset="-122"/>
                <a:cs typeface="宋体"/>
              </a:rPr>
              <a:t>）</a:t>
            </a:r>
            <a:endParaRPr lang="zh-CN" altLang="en-US" sz="1200" dirty="0">
              <a:latin typeface="Times New Roman" panose="02020603050405020304" pitchFamily="18" charset="0"/>
              <a:ea typeface="微软雅黑" panose="020B0503020204020204" pitchFamily="34" charset="-122"/>
              <a:cs typeface="宋体"/>
            </a:endParaRPr>
          </a:p>
        </p:txBody>
      </p:sp>
      <p:sp>
        <p:nvSpPr>
          <p:cNvPr id="13" name="object 13"/>
          <p:cNvSpPr/>
          <p:nvPr/>
        </p:nvSpPr>
        <p:spPr>
          <a:xfrm>
            <a:off x="0" y="382"/>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noFill/>
          </a:ln>
        </p:spPr>
        <p:txBody>
          <a:bodyPr wrap="square" lIns="0" tIns="0" rIns="0" bIns="0" rtlCol="0"/>
          <a:lstStyle/>
          <a:p>
            <a:endParaRPr/>
          </a:p>
        </p:txBody>
      </p:sp>
      <p:grpSp>
        <p:nvGrpSpPr>
          <p:cNvPr id="10" name="组合 9">
            <a:extLst>
              <a:ext uri="{FF2B5EF4-FFF2-40B4-BE49-F238E27FC236}">
                <a16:creationId xmlns:a16="http://schemas.microsoft.com/office/drawing/2014/main" id="{0F89D7F4-C0FD-37D9-59B9-68EDDA30FEF4}"/>
              </a:ext>
            </a:extLst>
          </p:cNvPr>
          <p:cNvGrpSpPr/>
          <p:nvPr/>
        </p:nvGrpSpPr>
        <p:grpSpPr>
          <a:xfrm>
            <a:off x="1989284" y="2705164"/>
            <a:ext cx="2023871" cy="415498"/>
            <a:chOff x="1978151" y="2671387"/>
            <a:chExt cx="2023871" cy="415498"/>
          </a:xfrm>
        </p:grpSpPr>
        <p:sp>
          <p:nvSpPr>
            <p:cNvPr id="7" name="矩形: 圆角 6">
              <a:extLst>
                <a:ext uri="{FF2B5EF4-FFF2-40B4-BE49-F238E27FC236}">
                  <a16:creationId xmlns:a16="http://schemas.microsoft.com/office/drawing/2014/main" id="{6C632FB3-7FA8-76F5-14AD-4980A293BB05}"/>
                </a:ext>
              </a:extLst>
            </p:cNvPr>
            <p:cNvSpPr/>
            <p:nvPr/>
          </p:nvSpPr>
          <p:spPr>
            <a:xfrm>
              <a:off x="1978151" y="2676450"/>
              <a:ext cx="1905000" cy="284290"/>
            </a:xfrm>
            <a:prstGeom prst="roundRect">
              <a:avLst/>
            </a:prstGeom>
            <a:solidFill>
              <a:schemeClr val="accent1">
                <a:lumMod val="75000"/>
              </a:schemeClr>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id="{F0248FC4-A0FE-3F25-164B-BD2459789958}"/>
                </a:ext>
              </a:extLst>
            </p:cNvPr>
            <p:cNvSpPr txBox="1"/>
            <p:nvPr/>
          </p:nvSpPr>
          <p:spPr>
            <a:xfrm>
              <a:off x="2029205" y="2671387"/>
              <a:ext cx="1972817" cy="415498"/>
            </a:xfrm>
            <a:prstGeom prst="rect">
              <a:avLst/>
            </a:prstGeom>
            <a:noFill/>
          </p:spPr>
          <p:txBody>
            <a:bodyPr wrap="square">
              <a:spAutoFit/>
            </a:bodyPr>
            <a:lstStyle/>
            <a:p>
              <a:r>
                <a:rPr lang="zh-CN" altLang="en-US" sz="700" spc="20" dirty="0">
                  <a:solidFill>
                    <a:schemeClr val="bg1"/>
                  </a:solidFill>
                  <a:latin typeface="Times New Roman" panose="02020603050405020304" pitchFamily="18" charset="0"/>
                  <a:ea typeface="微软雅黑" panose="020B0503020204020204" pitchFamily="34" charset="-122"/>
                </a:rPr>
                <a:t>生产商：</a:t>
              </a:r>
              <a:r>
                <a:rPr lang="en-US" altLang="zh-CN" sz="700" spc="20" dirty="0">
                  <a:solidFill>
                    <a:schemeClr val="bg1"/>
                  </a:solidFill>
                  <a:latin typeface="Times New Roman" panose="02020603050405020304" pitchFamily="18" charset="0"/>
                  <a:ea typeface="微软雅黑" panose="020B0503020204020204" pitchFamily="34" charset="-122"/>
                </a:rPr>
                <a:t>Novartis Pharma Stein AG</a:t>
              </a:r>
            </a:p>
            <a:p>
              <a:r>
                <a:rPr lang="zh-CN" altLang="en-US" sz="700" spc="20" dirty="0">
                  <a:solidFill>
                    <a:schemeClr val="bg1"/>
                  </a:solidFill>
                  <a:latin typeface="Times New Roman" panose="02020603050405020304" pitchFamily="18" charset="0"/>
                  <a:ea typeface="微软雅黑" panose="020B0503020204020204" pitchFamily="34" charset="-122"/>
                  <a:cs typeface="宋体"/>
                </a:rPr>
                <a:t>推广服务商：北京远大九和药业有限公司</a:t>
              </a:r>
              <a:endParaRPr lang="en-US" altLang="zh-CN" sz="700" spc="20" dirty="0">
                <a:solidFill>
                  <a:schemeClr val="bg1"/>
                </a:solidFill>
                <a:latin typeface="Times New Roman" panose="02020603050405020304" pitchFamily="18" charset="0"/>
                <a:ea typeface="微软雅黑" panose="020B0503020204020204" pitchFamily="34" charset="-122"/>
                <a:cs typeface="宋体"/>
              </a:endParaRPr>
            </a:p>
            <a:p>
              <a:endParaRPr lang="zh-CN" altLang="en-US" sz="700" dirty="0">
                <a:solidFill>
                  <a:schemeClr val="bg1"/>
                </a:solidFill>
                <a:latin typeface="Times New Roman" panose="02020603050405020304" pitchFamily="18" charset="0"/>
                <a:ea typeface="微软雅黑" panose="020B0503020204020204" pitchFamily="34" charset="-122"/>
              </a:endParaRPr>
            </a:p>
          </p:txBody>
        </p:sp>
      </p:grpSp>
      <p:pic>
        <p:nvPicPr>
          <p:cNvPr id="16" name="图片 15" descr="图片包含 游戏机, 瓶子&#10;&#10;描述已自动生成">
            <a:extLst>
              <a:ext uri="{FF2B5EF4-FFF2-40B4-BE49-F238E27FC236}">
                <a16:creationId xmlns:a16="http://schemas.microsoft.com/office/drawing/2014/main" id="{DD2A741E-A7B8-FBDC-C3BF-565169B4E35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172752" y="287460"/>
            <a:ext cx="1515797" cy="253441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5897880" cy="3317748"/>
            <a:chOff x="0" y="0"/>
            <a:chExt cx="5897880" cy="3317748"/>
          </a:xfrm>
        </p:grpSpPr>
        <p:pic>
          <p:nvPicPr>
            <p:cNvPr id="3" name="object 3"/>
            <p:cNvPicPr/>
            <p:nvPr/>
          </p:nvPicPr>
          <p:blipFill>
            <a:blip r:embed="rId2" cstate="print"/>
            <a:stretch>
              <a:fillRect/>
            </a:stretch>
          </p:blipFill>
          <p:spPr>
            <a:xfrm>
              <a:off x="0" y="0"/>
              <a:ext cx="5897880" cy="3317748"/>
            </a:xfrm>
            <a:prstGeom prst="rect">
              <a:avLst/>
            </a:prstGeom>
            <a:ln>
              <a:noFill/>
            </a:ln>
          </p:spPr>
        </p:pic>
        <p:pic>
          <p:nvPicPr>
            <p:cNvPr id="4" name="object 4"/>
            <p:cNvPicPr/>
            <p:nvPr/>
          </p:nvPicPr>
          <p:blipFill>
            <a:blip r:embed="rId3" cstate="print"/>
            <a:stretch>
              <a:fillRect/>
            </a:stretch>
          </p:blipFill>
          <p:spPr>
            <a:xfrm>
              <a:off x="0" y="341376"/>
              <a:ext cx="1450848" cy="656844"/>
            </a:xfrm>
            <a:prstGeom prst="rect">
              <a:avLst/>
            </a:prstGeom>
            <a:ln>
              <a:noFill/>
            </a:ln>
          </p:spPr>
        </p:pic>
        <p:pic>
          <p:nvPicPr>
            <p:cNvPr id="5" name="object 5"/>
            <p:cNvPicPr/>
            <p:nvPr/>
          </p:nvPicPr>
          <p:blipFill>
            <a:blip r:embed="rId4" cstate="print"/>
            <a:stretch>
              <a:fillRect/>
            </a:stretch>
          </p:blipFill>
          <p:spPr>
            <a:xfrm>
              <a:off x="2054352" y="350520"/>
              <a:ext cx="1676400" cy="670560"/>
            </a:xfrm>
            <a:prstGeom prst="rect">
              <a:avLst/>
            </a:prstGeom>
            <a:ln>
              <a:noFill/>
            </a:ln>
          </p:spPr>
        </p:pic>
        <p:pic>
          <p:nvPicPr>
            <p:cNvPr id="6" name="object 6"/>
            <p:cNvPicPr/>
            <p:nvPr/>
          </p:nvPicPr>
          <p:blipFill>
            <a:blip r:embed="rId5" cstate="print"/>
            <a:stretch>
              <a:fillRect/>
            </a:stretch>
          </p:blipFill>
          <p:spPr>
            <a:xfrm>
              <a:off x="2142743" y="434340"/>
              <a:ext cx="1501140" cy="496824"/>
            </a:xfrm>
            <a:prstGeom prst="rect">
              <a:avLst/>
            </a:prstGeom>
            <a:ln>
              <a:noFill/>
            </a:ln>
          </p:spPr>
        </p:pic>
        <p:pic>
          <p:nvPicPr>
            <p:cNvPr id="7" name="object 7"/>
            <p:cNvPicPr/>
            <p:nvPr/>
          </p:nvPicPr>
          <p:blipFill>
            <a:blip r:embed="rId6" cstate="print"/>
            <a:stretch>
              <a:fillRect/>
            </a:stretch>
          </p:blipFill>
          <p:spPr>
            <a:xfrm>
              <a:off x="2223515" y="611124"/>
              <a:ext cx="168401" cy="133350"/>
            </a:xfrm>
            <a:prstGeom prst="rect">
              <a:avLst/>
            </a:prstGeom>
            <a:ln>
              <a:noFill/>
            </a:ln>
          </p:spPr>
        </p:pic>
        <p:pic>
          <p:nvPicPr>
            <p:cNvPr id="8" name="object 8"/>
            <p:cNvPicPr/>
            <p:nvPr/>
          </p:nvPicPr>
          <p:blipFill>
            <a:blip r:embed="rId7" cstate="print"/>
            <a:stretch>
              <a:fillRect/>
            </a:stretch>
          </p:blipFill>
          <p:spPr>
            <a:xfrm>
              <a:off x="2525268" y="598996"/>
              <a:ext cx="1039418" cy="161607"/>
            </a:xfrm>
            <a:prstGeom prst="rect">
              <a:avLst/>
            </a:prstGeom>
            <a:ln>
              <a:noFill/>
            </a:ln>
          </p:spPr>
        </p:pic>
        <p:pic>
          <p:nvPicPr>
            <p:cNvPr id="9" name="object 9"/>
            <p:cNvPicPr/>
            <p:nvPr/>
          </p:nvPicPr>
          <p:blipFill>
            <a:blip r:embed="rId8" cstate="print"/>
            <a:stretch>
              <a:fillRect/>
            </a:stretch>
          </p:blipFill>
          <p:spPr>
            <a:xfrm>
              <a:off x="470916" y="531825"/>
              <a:ext cx="515162" cy="233222"/>
            </a:xfrm>
            <a:prstGeom prst="rect">
              <a:avLst/>
            </a:prstGeom>
            <a:ln>
              <a:noFill/>
            </a:ln>
          </p:spPr>
        </p:pic>
        <p:pic>
          <p:nvPicPr>
            <p:cNvPr id="10" name="object 10"/>
            <p:cNvPicPr/>
            <p:nvPr/>
          </p:nvPicPr>
          <p:blipFill>
            <a:blip r:embed="rId9" cstate="print"/>
            <a:stretch>
              <a:fillRect/>
            </a:stretch>
          </p:blipFill>
          <p:spPr>
            <a:xfrm>
              <a:off x="466344" y="806196"/>
              <a:ext cx="639318" cy="86105"/>
            </a:xfrm>
            <a:prstGeom prst="rect">
              <a:avLst/>
            </a:prstGeom>
            <a:ln>
              <a:noFill/>
            </a:ln>
          </p:spPr>
        </p:pic>
        <p:pic>
          <p:nvPicPr>
            <p:cNvPr id="11" name="object 11"/>
            <p:cNvPicPr/>
            <p:nvPr/>
          </p:nvPicPr>
          <p:blipFill>
            <a:blip r:embed="rId4" cstate="print"/>
            <a:stretch>
              <a:fillRect/>
            </a:stretch>
          </p:blipFill>
          <p:spPr>
            <a:xfrm>
              <a:off x="3924299" y="350520"/>
              <a:ext cx="1676400" cy="670560"/>
            </a:xfrm>
            <a:prstGeom prst="rect">
              <a:avLst/>
            </a:prstGeom>
            <a:ln>
              <a:noFill/>
            </a:ln>
          </p:spPr>
        </p:pic>
        <p:pic>
          <p:nvPicPr>
            <p:cNvPr id="12" name="object 12"/>
            <p:cNvPicPr/>
            <p:nvPr/>
          </p:nvPicPr>
          <p:blipFill>
            <a:blip r:embed="rId5" cstate="print"/>
            <a:stretch>
              <a:fillRect/>
            </a:stretch>
          </p:blipFill>
          <p:spPr>
            <a:xfrm>
              <a:off x="4012692" y="434340"/>
              <a:ext cx="1501139" cy="496824"/>
            </a:xfrm>
            <a:prstGeom prst="rect">
              <a:avLst/>
            </a:prstGeom>
            <a:ln>
              <a:noFill/>
            </a:ln>
          </p:spPr>
        </p:pic>
        <p:pic>
          <p:nvPicPr>
            <p:cNvPr id="13" name="object 13"/>
            <p:cNvPicPr/>
            <p:nvPr/>
          </p:nvPicPr>
          <p:blipFill>
            <a:blip r:embed="rId10" cstate="print"/>
            <a:stretch>
              <a:fillRect/>
            </a:stretch>
          </p:blipFill>
          <p:spPr>
            <a:xfrm>
              <a:off x="4186428" y="611124"/>
              <a:ext cx="192786" cy="133350"/>
            </a:xfrm>
            <a:prstGeom prst="rect">
              <a:avLst/>
            </a:prstGeom>
            <a:ln>
              <a:noFill/>
            </a:ln>
          </p:spPr>
        </p:pic>
        <p:pic>
          <p:nvPicPr>
            <p:cNvPr id="14" name="object 14"/>
            <p:cNvPicPr/>
            <p:nvPr/>
          </p:nvPicPr>
          <p:blipFill>
            <a:blip r:embed="rId11" cstate="print"/>
            <a:stretch>
              <a:fillRect/>
            </a:stretch>
          </p:blipFill>
          <p:spPr>
            <a:xfrm>
              <a:off x="4657343" y="597472"/>
              <a:ext cx="513638" cy="164655"/>
            </a:xfrm>
            <a:prstGeom prst="rect">
              <a:avLst/>
            </a:prstGeom>
            <a:ln>
              <a:noFill/>
            </a:ln>
          </p:spPr>
        </p:pic>
        <p:pic>
          <p:nvPicPr>
            <p:cNvPr id="15" name="object 15"/>
            <p:cNvPicPr/>
            <p:nvPr/>
          </p:nvPicPr>
          <p:blipFill>
            <a:blip r:embed="rId4" cstate="print"/>
            <a:stretch>
              <a:fillRect/>
            </a:stretch>
          </p:blipFill>
          <p:spPr>
            <a:xfrm>
              <a:off x="2066543" y="1147572"/>
              <a:ext cx="1676399" cy="670559"/>
            </a:xfrm>
            <a:prstGeom prst="rect">
              <a:avLst/>
            </a:prstGeom>
            <a:ln>
              <a:noFill/>
            </a:ln>
          </p:spPr>
        </p:pic>
        <p:pic>
          <p:nvPicPr>
            <p:cNvPr id="16" name="object 16"/>
            <p:cNvPicPr/>
            <p:nvPr/>
          </p:nvPicPr>
          <p:blipFill>
            <a:blip r:embed="rId5" cstate="print"/>
            <a:stretch>
              <a:fillRect/>
            </a:stretch>
          </p:blipFill>
          <p:spPr>
            <a:xfrm>
              <a:off x="2154936" y="1232916"/>
              <a:ext cx="1501140" cy="496824"/>
            </a:xfrm>
            <a:prstGeom prst="rect">
              <a:avLst/>
            </a:prstGeom>
            <a:ln>
              <a:noFill/>
            </a:ln>
          </p:spPr>
        </p:pic>
        <p:pic>
          <p:nvPicPr>
            <p:cNvPr id="17" name="object 17"/>
            <p:cNvPicPr/>
            <p:nvPr/>
          </p:nvPicPr>
          <p:blipFill>
            <a:blip r:embed="rId12" cstate="print"/>
            <a:stretch>
              <a:fillRect/>
            </a:stretch>
          </p:blipFill>
          <p:spPr>
            <a:xfrm>
              <a:off x="2327148" y="1409700"/>
              <a:ext cx="191262" cy="133350"/>
            </a:xfrm>
            <a:prstGeom prst="rect">
              <a:avLst/>
            </a:prstGeom>
            <a:ln>
              <a:noFill/>
            </a:ln>
          </p:spPr>
        </p:pic>
        <p:pic>
          <p:nvPicPr>
            <p:cNvPr id="18" name="object 18"/>
            <p:cNvPicPr/>
            <p:nvPr/>
          </p:nvPicPr>
          <p:blipFill>
            <a:blip r:embed="rId13" cstate="print"/>
            <a:stretch>
              <a:fillRect/>
            </a:stretch>
          </p:blipFill>
          <p:spPr>
            <a:xfrm>
              <a:off x="2798064" y="1396035"/>
              <a:ext cx="513651" cy="163144"/>
            </a:xfrm>
            <a:prstGeom prst="rect">
              <a:avLst/>
            </a:prstGeom>
            <a:ln>
              <a:noFill/>
            </a:ln>
          </p:spPr>
        </p:pic>
        <p:pic>
          <p:nvPicPr>
            <p:cNvPr id="19" name="object 19"/>
            <p:cNvPicPr/>
            <p:nvPr/>
          </p:nvPicPr>
          <p:blipFill>
            <a:blip r:embed="rId4" cstate="print"/>
            <a:stretch>
              <a:fillRect/>
            </a:stretch>
          </p:blipFill>
          <p:spPr>
            <a:xfrm>
              <a:off x="3924299" y="1194816"/>
              <a:ext cx="1676400" cy="670560"/>
            </a:xfrm>
            <a:prstGeom prst="rect">
              <a:avLst/>
            </a:prstGeom>
            <a:ln>
              <a:noFill/>
            </a:ln>
          </p:spPr>
        </p:pic>
        <p:pic>
          <p:nvPicPr>
            <p:cNvPr id="20" name="object 20"/>
            <p:cNvPicPr/>
            <p:nvPr/>
          </p:nvPicPr>
          <p:blipFill>
            <a:blip r:embed="rId5" cstate="print"/>
            <a:stretch>
              <a:fillRect/>
            </a:stretch>
          </p:blipFill>
          <p:spPr>
            <a:xfrm>
              <a:off x="4012692" y="1280160"/>
              <a:ext cx="1501139" cy="495300"/>
            </a:xfrm>
            <a:prstGeom prst="rect">
              <a:avLst/>
            </a:prstGeom>
            <a:ln>
              <a:noFill/>
            </a:ln>
          </p:spPr>
        </p:pic>
        <p:pic>
          <p:nvPicPr>
            <p:cNvPr id="21" name="object 21"/>
            <p:cNvPicPr/>
            <p:nvPr/>
          </p:nvPicPr>
          <p:blipFill>
            <a:blip r:embed="rId14" cstate="print"/>
            <a:stretch>
              <a:fillRect/>
            </a:stretch>
          </p:blipFill>
          <p:spPr>
            <a:xfrm>
              <a:off x="4186428" y="1455420"/>
              <a:ext cx="198882" cy="133350"/>
            </a:xfrm>
            <a:prstGeom prst="rect">
              <a:avLst/>
            </a:prstGeom>
            <a:ln>
              <a:noFill/>
            </a:ln>
          </p:spPr>
        </p:pic>
        <p:pic>
          <p:nvPicPr>
            <p:cNvPr id="23" name="object 23"/>
            <p:cNvPicPr/>
            <p:nvPr/>
          </p:nvPicPr>
          <p:blipFill>
            <a:blip r:embed="rId4" cstate="print"/>
            <a:stretch>
              <a:fillRect/>
            </a:stretch>
          </p:blipFill>
          <p:spPr>
            <a:xfrm>
              <a:off x="2066543" y="2011680"/>
              <a:ext cx="1676399" cy="670560"/>
            </a:xfrm>
            <a:prstGeom prst="rect">
              <a:avLst/>
            </a:prstGeom>
            <a:ln>
              <a:noFill/>
            </a:ln>
          </p:spPr>
        </p:pic>
        <p:pic>
          <p:nvPicPr>
            <p:cNvPr id="24" name="object 24"/>
            <p:cNvPicPr/>
            <p:nvPr/>
          </p:nvPicPr>
          <p:blipFill>
            <a:blip r:embed="rId5" cstate="print"/>
            <a:stretch>
              <a:fillRect/>
            </a:stretch>
          </p:blipFill>
          <p:spPr>
            <a:xfrm>
              <a:off x="2154936" y="2097024"/>
              <a:ext cx="1501140" cy="496824"/>
            </a:xfrm>
            <a:prstGeom prst="rect">
              <a:avLst/>
            </a:prstGeom>
            <a:ln>
              <a:noFill/>
            </a:ln>
          </p:spPr>
        </p:pic>
        <p:pic>
          <p:nvPicPr>
            <p:cNvPr id="25" name="object 25"/>
            <p:cNvPicPr/>
            <p:nvPr/>
          </p:nvPicPr>
          <p:blipFill>
            <a:blip r:embed="rId15" cstate="print"/>
            <a:stretch>
              <a:fillRect/>
            </a:stretch>
          </p:blipFill>
          <p:spPr>
            <a:xfrm>
              <a:off x="2328672" y="2273808"/>
              <a:ext cx="189737" cy="133350"/>
            </a:xfrm>
            <a:prstGeom prst="rect">
              <a:avLst/>
            </a:prstGeom>
            <a:ln>
              <a:noFill/>
            </a:ln>
          </p:spPr>
        </p:pic>
        <p:pic>
          <p:nvPicPr>
            <p:cNvPr id="26" name="object 26"/>
            <p:cNvPicPr/>
            <p:nvPr/>
          </p:nvPicPr>
          <p:blipFill>
            <a:blip r:embed="rId16" cstate="print"/>
            <a:stretch>
              <a:fillRect/>
            </a:stretch>
          </p:blipFill>
          <p:spPr>
            <a:xfrm>
              <a:off x="4616887" y="1424115"/>
              <a:ext cx="515162" cy="164655"/>
            </a:xfrm>
            <a:prstGeom prst="rect">
              <a:avLst/>
            </a:prstGeom>
            <a:ln>
              <a:noFill/>
            </a:ln>
          </p:spPr>
        </p:pic>
        <p:pic>
          <p:nvPicPr>
            <p:cNvPr id="30" name="object 30"/>
            <p:cNvPicPr/>
            <p:nvPr/>
          </p:nvPicPr>
          <p:blipFill>
            <a:blip r:embed="rId17" cstate="print"/>
            <a:stretch>
              <a:fillRect/>
            </a:stretch>
          </p:blipFill>
          <p:spPr>
            <a:xfrm>
              <a:off x="2823135" y="2239455"/>
              <a:ext cx="515162" cy="161607"/>
            </a:xfrm>
            <a:prstGeom prst="rect">
              <a:avLst/>
            </a:prstGeom>
            <a:ln>
              <a:noFill/>
            </a:ln>
          </p:spPr>
        </p:pic>
        <p:pic>
          <p:nvPicPr>
            <p:cNvPr id="31" name="object 31"/>
            <p:cNvPicPr/>
            <p:nvPr/>
          </p:nvPicPr>
          <p:blipFill>
            <a:blip r:embed="rId18" cstate="print"/>
            <a:stretch>
              <a:fillRect/>
            </a:stretch>
          </p:blipFill>
          <p:spPr>
            <a:xfrm>
              <a:off x="301752" y="1580388"/>
              <a:ext cx="1447800" cy="1449323"/>
            </a:xfrm>
            <a:prstGeom prst="rect">
              <a:avLst/>
            </a:prstGeom>
            <a:ln>
              <a:noFill/>
            </a:ln>
          </p:spPr>
        </p:pic>
        <p:sp>
          <p:nvSpPr>
            <p:cNvPr id="32" name="object 32"/>
            <p:cNvSpPr/>
            <p:nvPr/>
          </p:nvSpPr>
          <p:spPr>
            <a:xfrm>
              <a:off x="0" y="965"/>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noFill/>
            </a:ln>
          </p:spPr>
          <p:txBody>
            <a:bodyPr wrap="square" lIns="0" tIns="0" rIns="0" bIns="0" rtlCol="0"/>
            <a:lstStyle/>
            <a:p>
              <a:endParaRPr/>
            </a:p>
          </p:txBody>
        </p:sp>
      </p:grpSp>
      <p:pic>
        <p:nvPicPr>
          <p:cNvPr id="33" name="图片 32" descr="图片包含 游戏机, 瓶子&#10;&#10;描述已自动生成">
            <a:extLst>
              <a:ext uri="{FF2B5EF4-FFF2-40B4-BE49-F238E27FC236}">
                <a16:creationId xmlns:a16="http://schemas.microsoft.com/office/drawing/2014/main" id="{C51FFDE4-CD73-2647-1E6D-F07DBE41382D}"/>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229653" y="1074241"/>
            <a:ext cx="1515797" cy="253441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382"/>
            <a:ext cx="5897880" cy="3316604"/>
            <a:chOff x="0" y="382"/>
            <a:chExt cx="5897880" cy="3316604"/>
          </a:xfrm>
        </p:grpSpPr>
        <p:pic>
          <p:nvPicPr>
            <p:cNvPr id="3" name="object 3"/>
            <p:cNvPicPr/>
            <p:nvPr/>
          </p:nvPicPr>
          <p:blipFill>
            <a:blip r:embed="rId3" cstate="print"/>
            <a:stretch>
              <a:fillRect/>
            </a:stretch>
          </p:blipFill>
          <p:spPr>
            <a:xfrm>
              <a:off x="839724" y="828993"/>
              <a:ext cx="303339" cy="249999"/>
            </a:xfrm>
            <a:prstGeom prst="rect">
              <a:avLst/>
            </a:prstGeom>
            <a:ln>
              <a:noFill/>
            </a:ln>
          </p:spPr>
        </p:pic>
        <p:pic>
          <p:nvPicPr>
            <p:cNvPr id="4" name="object 4"/>
            <p:cNvPicPr/>
            <p:nvPr/>
          </p:nvPicPr>
          <p:blipFill>
            <a:blip r:embed="rId4" cstate="print"/>
            <a:stretch>
              <a:fillRect/>
            </a:stretch>
          </p:blipFill>
          <p:spPr>
            <a:xfrm>
              <a:off x="768095" y="1528623"/>
              <a:ext cx="1194866" cy="187528"/>
            </a:xfrm>
            <a:prstGeom prst="rect">
              <a:avLst/>
            </a:prstGeom>
            <a:ln>
              <a:noFill/>
            </a:ln>
          </p:spPr>
        </p:pic>
        <p:pic>
          <p:nvPicPr>
            <p:cNvPr id="5" name="object 5"/>
            <p:cNvPicPr/>
            <p:nvPr/>
          </p:nvPicPr>
          <p:blipFill>
            <a:blip r:embed="rId5" cstate="print"/>
            <a:stretch>
              <a:fillRect/>
            </a:stretch>
          </p:blipFill>
          <p:spPr>
            <a:xfrm>
              <a:off x="783336" y="1778509"/>
              <a:ext cx="758190" cy="83058"/>
            </a:xfrm>
            <a:prstGeom prst="rect">
              <a:avLst/>
            </a:prstGeom>
            <a:ln>
              <a:noFill/>
            </a:ln>
          </p:spPr>
        </p:pic>
        <p:pic>
          <p:nvPicPr>
            <p:cNvPr id="6" name="object 6"/>
            <p:cNvPicPr/>
            <p:nvPr/>
          </p:nvPicPr>
          <p:blipFill>
            <a:blip r:embed="rId6" cstate="print"/>
            <a:stretch>
              <a:fillRect/>
            </a:stretch>
          </p:blipFill>
          <p:spPr>
            <a:xfrm>
              <a:off x="725424" y="1988821"/>
              <a:ext cx="257556" cy="12191"/>
            </a:xfrm>
            <a:prstGeom prst="rect">
              <a:avLst/>
            </a:prstGeom>
            <a:ln>
              <a:noFill/>
            </a:ln>
          </p:spPr>
        </p:pic>
        <p:pic>
          <p:nvPicPr>
            <p:cNvPr id="8" name="object 8"/>
            <p:cNvPicPr/>
            <p:nvPr/>
          </p:nvPicPr>
          <p:blipFill>
            <a:blip r:embed="rId7" cstate="print"/>
            <a:stretch>
              <a:fillRect/>
            </a:stretch>
          </p:blipFill>
          <p:spPr>
            <a:xfrm>
              <a:off x="1504950" y="796886"/>
              <a:ext cx="487679" cy="487679"/>
            </a:xfrm>
            <a:prstGeom prst="rect">
              <a:avLst/>
            </a:prstGeom>
            <a:ln>
              <a:noFill/>
            </a:ln>
          </p:spPr>
        </p:pic>
        <p:pic>
          <p:nvPicPr>
            <p:cNvPr id="9" name="object 9"/>
            <p:cNvPicPr/>
            <p:nvPr/>
          </p:nvPicPr>
          <p:blipFill>
            <a:blip r:embed="rId8" cstate="print"/>
            <a:stretch>
              <a:fillRect/>
            </a:stretch>
          </p:blipFill>
          <p:spPr>
            <a:xfrm>
              <a:off x="719327" y="2115262"/>
              <a:ext cx="2378964" cy="518210"/>
            </a:xfrm>
            <a:prstGeom prst="rect">
              <a:avLst/>
            </a:prstGeom>
            <a:ln>
              <a:noFill/>
            </a:ln>
          </p:spPr>
        </p:pic>
        <p:sp>
          <p:nvSpPr>
            <p:cNvPr id="10" name="object 10"/>
            <p:cNvSpPr/>
            <p:nvPr/>
          </p:nvSpPr>
          <p:spPr>
            <a:xfrm>
              <a:off x="0" y="382"/>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noFill/>
            </a:ln>
          </p:spPr>
          <p:txBody>
            <a:bodyPr wrap="square" lIns="0" tIns="0" rIns="0" bIns="0" rtlCol="0"/>
            <a:lstStyle/>
            <a:p>
              <a:endParaRPr/>
            </a:p>
          </p:txBody>
        </p:sp>
      </p:grpSp>
      <p:sp>
        <p:nvSpPr>
          <p:cNvPr id="12" name="矩形 11">
            <a:extLst>
              <a:ext uri="{FF2B5EF4-FFF2-40B4-BE49-F238E27FC236}">
                <a16:creationId xmlns:a16="http://schemas.microsoft.com/office/drawing/2014/main" id="{318E7B8A-6BA8-F933-EFA5-99DA036E4CDA}"/>
              </a:ext>
            </a:extLst>
          </p:cNvPr>
          <p:cNvSpPr/>
          <p:nvPr/>
        </p:nvSpPr>
        <p:spPr>
          <a:xfrm>
            <a:off x="590550" y="2121681"/>
            <a:ext cx="2590800" cy="517253"/>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anose="02020603050405020304" pitchFamily="18" charset="0"/>
              <a:ea typeface="微软雅黑" panose="020B0503020204020204" pitchFamily="34" charset="-122"/>
            </a:endParaRPr>
          </a:p>
        </p:txBody>
      </p:sp>
      <p:sp>
        <p:nvSpPr>
          <p:cNvPr id="13" name="文本框 12">
            <a:extLst>
              <a:ext uri="{FF2B5EF4-FFF2-40B4-BE49-F238E27FC236}">
                <a16:creationId xmlns:a16="http://schemas.microsoft.com/office/drawing/2014/main" id="{31E10DF5-8538-4690-1D90-E23C310AE2D9}"/>
              </a:ext>
            </a:extLst>
          </p:cNvPr>
          <p:cNvSpPr txBox="1"/>
          <p:nvPr/>
        </p:nvSpPr>
        <p:spPr>
          <a:xfrm>
            <a:off x="1992629" y="466098"/>
            <a:ext cx="3767021" cy="2624821"/>
          </a:xfrm>
          <a:prstGeom prst="rect">
            <a:avLst/>
          </a:prstGeom>
          <a:noFill/>
        </p:spPr>
        <p:txBody>
          <a:bodyPr wrap="square" rtlCol="0">
            <a:spAutoFit/>
          </a:bodyPr>
          <a:lstStyle/>
          <a:p>
            <a:pPr>
              <a:lnSpc>
                <a:spcPts val="1400"/>
              </a:lnSpc>
            </a:pPr>
            <a:r>
              <a:rPr lang="zh-CN" altLang="en-US" sz="800" b="1" dirty="0">
                <a:latin typeface="Times New Roman" panose="02020603050405020304" pitchFamily="18" charset="0"/>
                <a:ea typeface="微软雅黑" panose="020B0503020204020204" pitchFamily="34" charset="-122"/>
              </a:rPr>
              <a:t>通用名</a:t>
            </a:r>
            <a:r>
              <a:rPr lang="zh-CN" altLang="en-US" sz="800" dirty="0">
                <a:latin typeface="Times New Roman" panose="02020603050405020304" pitchFamily="18" charset="0"/>
                <a:ea typeface="微软雅黑" panose="020B0503020204020204" pitchFamily="34" charset="-122"/>
              </a:rPr>
              <a:t>：</a:t>
            </a:r>
            <a:r>
              <a:rPr lang="zh-CN" altLang="en-US" sz="700" spc="30" dirty="0">
                <a:latin typeface="Times New Roman" panose="02020603050405020304" pitchFamily="18" charset="0"/>
                <a:ea typeface="微软雅黑" panose="020B0503020204020204" pitchFamily="34" charset="-122"/>
                <a:cs typeface="微软雅黑"/>
              </a:rPr>
              <a:t>茚达特罗莫米松吸入粉雾剂（</a:t>
            </a:r>
            <a:r>
              <a:rPr lang="en-US" altLang="zh-CN" sz="700" spc="70" dirty="0">
                <a:solidFill>
                  <a:srgbClr val="000000">
                    <a:alpha val="100000"/>
                  </a:srgbClr>
                </a:solidFill>
                <a:latin typeface="Times New Roman" panose="02020603050405020304" pitchFamily="18" charset="0"/>
                <a:ea typeface="微软雅黑" panose="020B0503020204020204" pitchFamily="34" charset="-122"/>
                <a:cs typeface="SimSun"/>
              </a:rPr>
              <a:t>II</a:t>
            </a:r>
            <a:r>
              <a:rPr lang="zh-CN" altLang="en-US" sz="700" spc="30" dirty="0">
                <a:latin typeface="Times New Roman" panose="02020603050405020304" pitchFamily="18" charset="0"/>
                <a:ea typeface="微软雅黑" panose="020B0503020204020204" pitchFamily="34" charset="-122"/>
                <a:cs typeface="微软雅黑"/>
              </a:rPr>
              <a:t>）</a:t>
            </a:r>
            <a:endParaRPr lang="en-US" altLang="zh-CN" sz="700" dirty="0">
              <a:latin typeface="Times New Roman" panose="02020603050405020304" pitchFamily="18" charset="0"/>
              <a:ea typeface="微软雅黑" panose="020B0503020204020204" pitchFamily="34" charset="-122"/>
            </a:endParaRPr>
          </a:p>
          <a:p>
            <a:pPr>
              <a:lnSpc>
                <a:spcPts val="1400"/>
              </a:lnSpc>
            </a:pPr>
            <a:r>
              <a:rPr lang="zh-CN" altLang="en-US" sz="800" b="1" dirty="0">
                <a:latin typeface="Times New Roman" panose="02020603050405020304" pitchFamily="18" charset="0"/>
                <a:ea typeface="微软雅黑" panose="020B0503020204020204" pitchFamily="34" charset="-122"/>
              </a:rPr>
              <a:t>注册规格：</a:t>
            </a:r>
            <a:r>
              <a:rPr lang="zh-CN" altLang="en-US" sz="700" spc="30" dirty="0">
                <a:latin typeface="Times New Roman" panose="02020603050405020304" pitchFamily="18" charset="0"/>
                <a:ea typeface="微软雅黑" panose="020B0503020204020204" pitchFamily="34" charset="-122"/>
              </a:rPr>
              <a:t>每粒含醋酸茚达特罗</a:t>
            </a:r>
            <a:r>
              <a:rPr lang="en-US" altLang="zh-CN" sz="700" spc="30" dirty="0">
                <a:latin typeface="Times New Roman" panose="02020603050405020304" pitchFamily="18" charset="0"/>
                <a:ea typeface="微软雅黑" panose="020B0503020204020204" pitchFamily="34" charset="-122"/>
              </a:rPr>
              <a:t>150µg </a:t>
            </a:r>
            <a:r>
              <a:rPr lang="zh-CN" altLang="en-US" sz="700" spc="30" dirty="0">
                <a:latin typeface="Times New Roman" panose="02020603050405020304" pitchFamily="18" charset="0"/>
                <a:ea typeface="微软雅黑" panose="020B0503020204020204" pitchFamily="34" charset="-122"/>
              </a:rPr>
              <a:t>和糠酸莫米松</a:t>
            </a:r>
            <a:r>
              <a:rPr lang="en-US" altLang="zh-CN" sz="700" spc="30" dirty="0">
                <a:latin typeface="Times New Roman" panose="02020603050405020304" pitchFamily="18" charset="0"/>
                <a:ea typeface="微软雅黑" panose="020B0503020204020204" pitchFamily="34" charset="-122"/>
              </a:rPr>
              <a:t>160µg</a:t>
            </a:r>
          </a:p>
          <a:p>
            <a:pPr>
              <a:lnSpc>
                <a:spcPct val="110000"/>
              </a:lnSpc>
            </a:pPr>
            <a:r>
              <a:rPr lang="zh-CN" altLang="en-US" sz="800" b="1" dirty="0">
                <a:latin typeface="Times New Roman" panose="02020603050405020304" pitchFamily="18" charset="0"/>
                <a:ea typeface="微软雅黑" panose="020B0503020204020204" pitchFamily="34" charset="-122"/>
              </a:rPr>
              <a:t>适应症：</a:t>
            </a:r>
            <a:r>
              <a:rPr lang="zh-CN" altLang="en-US" sz="700" spc="30" dirty="0">
                <a:latin typeface="Times New Roman" panose="02020603050405020304" pitchFamily="18" charset="0"/>
                <a:ea typeface="微软雅黑" panose="020B0503020204020204" pitchFamily="34" charset="-122"/>
              </a:rPr>
              <a:t>本品适用于成人和</a:t>
            </a:r>
            <a:r>
              <a:rPr lang="en-US" altLang="zh-CN" sz="700" spc="30" dirty="0">
                <a:latin typeface="Times New Roman" panose="02020603050405020304" pitchFamily="18" charset="0"/>
                <a:ea typeface="微软雅黑" panose="020B0503020204020204" pitchFamily="34" charset="-122"/>
              </a:rPr>
              <a:t>12</a:t>
            </a:r>
            <a:r>
              <a:rPr lang="zh-CN" altLang="en-US" sz="700" spc="30" dirty="0">
                <a:latin typeface="Times New Roman" panose="02020603050405020304" pitchFamily="18" charset="0"/>
                <a:ea typeface="微软雅黑" panose="020B0503020204020204" pitchFamily="34" charset="-122"/>
              </a:rPr>
              <a:t>岁及以上青少年哮喘的维持治疗。</a:t>
            </a:r>
            <a:endParaRPr lang="en-US" altLang="zh-CN" sz="700" spc="30">
              <a:latin typeface="Times New Roman" panose="02020603050405020304" pitchFamily="18" charset="0"/>
              <a:ea typeface="微软雅黑" panose="020B0503020204020204" pitchFamily="34" charset="-122"/>
            </a:endParaRPr>
          </a:p>
          <a:p>
            <a:pPr>
              <a:lnSpc>
                <a:spcPct val="110000"/>
              </a:lnSpc>
            </a:pPr>
            <a:r>
              <a:rPr lang="zh-CN" altLang="en-US" sz="700" spc="30">
                <a:latin typeface="Times New Roman" panose="02020603050405020304" pitchFamily="18" charset="0"/>
                <a:ea typeface="微软雅黑" panose="020B0503020204020204" pitchFamily="34" charset="-122"/>
              </a:rPr>
              <a:t>包括：使用</a:t>
            </a:r>
            <a:r>
              <a:rPr lang="zh-CN" altLang="en-US" sz="700" spc="30" dirty="0">
                <a:latin typeface="Times New Roman" panose="02020603050405020304" pitchFamily="18" charset="0"/>
                <a:ea typeface="微软雅黑" panose="020B0503020204020204" pitchFamily="34" charset="-122"/>
              </a:rPr>
              <a:t>吸入性糖皮质激素未能充分控制的患者；或使用长效</a:t>
            </a:r>
            <a:r>
              <a:rPr lang="en-US" altLang="zh-CN" sz="700" spc="30" dirty="0">
                <a:latin typeface="Times New Roman" panose="02020603050405020304" pitchFamily="18" charset="0"/>
                <a:ea typeface="微软雅黑" panose="020B0503020204020204" pitchFamily="34" charset="-122"/>
              </a:rPr>
              <a:t>β2</a:t>
            </a:r>
            <a:r>
              <a:rPr lang="zh-CN" altLang="en-US" sz="700" spc="30" dirty="0">
                <a:latin typeface="Times New Roman" panose="02020603050405020304" pitchFamily="18" charset="0"/>
                <a:ea typeface="微软雅黑" panose="020B0503020204020204" pitchFamily="34" charset="-122"/>
              </a:rPr>
              <a:t>受体激动剂和低剂量吸入性糖皮质激素未能充分控制的患者（本品</a:t>
            </a:r>
            <a:r>
              <a:rPr lang="en-US" altLang="zh-CN" sz="700" spc="30" dirty="0">
                <a:latin typeface="Times New Roman" panose="02020603050405020304" pitchFamily="18" charset="0"/>
                <a:ea typeface="微软雅黑" panose="020B0503020204020204" pitchFamily="34" charset="-122"/>
              </a:rPr>
              <a:t>150/160μg</a:t>
            </a:r>
            <a:r>
              <a:rPr lang="zh-CN" altLang="en-US" sz="700" spc="30" dirty="0">
                <a:latin typeface="Times New Roman" panose="02020603050405020304" pitchFamily="18" charset="0"/>
                <a:ea typeface="微软雅黑" panose="020B0503020204020204" pitchFamily="34" charset="-122"/>
              </a:rPr>
              <a:t>和</a:t>
            </a:r>
            <a:r>
              <a:rPr lang="en-US" altLang="zh-CN" sz="700" spc="30" dirty="0">
                <a:latin typeface="Times New Roman" panose="02020603050405020304" pitchFamily="18" charset="0"/>
                <a:ea typeface="微软雅黑" panose="020B0503020204020204" pitchFamily="34" charset="-122"/>
              </a:rPr>
              <a:t>150/320μg</a:t>
            </a:r>
            <a:r>
              <a:rPr lang="zh-CN" altLang="en-US" sz="700" spc="30" dirty="0">
                <a:latin typeface="Times New Roman" panose="02020603050405020304" pitchFamily="18" charset="0"/>
                <a:ea typeface="微软雅黑" panose="020B0503020204020204" pitchFamily="34" charset="-122"/>
              </a:rPr>
              <a:t>）。</a:t>
            </a:r>
            <a:endParaRPr lang="en-US" altLang="zh-CN" sz="700" spc="30" dirty="0">
              <a:latin typeface="Times New Roman" panose="02020603050405020304" pitchFamily="18" charset="0"/>
              <a:ea typeface="微软雅黑" panose="020B0503020204020204" pitchFamily="34" charset="-122"/>
            </a:endParaRPr>
          </a:p>
          <a:p>
            <a:pPr>
              <a:lnSpc>
                <a:spcPct val="110000"/>
              </a:lnSpc>
            </a:pPr>
            <a:r>
              <a:rPr lang="zh-CN" altLang="en-US" sz="800" b="1" dirty="0">
                <a:latin typeface="Times New Roman" panose="02020603050405020304" pitchFamily="18" charset="0"/>
                <a:ea typeface="微软雅黑" panose="020B0503020204020204" pitchFamily="34" charset="-122"/>
              </a:rPr>
              <a:t>用法用量：</a:t>
            </a:r>
            <a:r>
              <a:rPr lang="zh-CN" altLang="en-US" sz="700" spc="30" dirty="0">
                <a:latin typeface="Times New Roman" panose="02020603050405020304" pitchFamily="18" charset="0"/>
                <a:ea typeface="微软雅黑" panose="020B0503020204020204" pitchFamily="34" charset="-122"/>
              </a:rPr>
              <a:t>本品用于成人和</a:t>
            </a:r>
            <a:r>
              <a:rPr lang="en-US" altLang="zh-CN" sz="700" spc="30" dirty="0">
                <a:latin typeface="Times New Roman" panose="02020603050405020304" pitchFamily="18" charset="0"/>
                <a:ea typeface="微软雅黑" panose="020B0503020204020204" pitchFamily="34" charset="-122"/>
              </a:rPr>
              <a:t>12</a:t>
            </a:r>
            <a:r>
              <a:rPr lang="zh-CN" altLang="en-US" sz="700" spc="30" dirty="0">
                <a:latin typeface="Times New Roman" panose="02020603050405020304" pitchFamily="18" charset="0"/>
                <a:ea typeface="微软雅黑" panose="020B0503020204020204" pitchFamily="34" charset="-122"/>
              </a:rPr>
              <a:t>岁及以上青少年患者。推荐剂量为每日一次，每次吸入一粒，</a:t>
            </a:r>
            <a:r>
              <a:rPr lang="en-US" altLang="zh-CN" sz="700" spc="30" dirty="0">
                <a:latin typeface="Times New Roman" panose="02020603050405020304" pitchFamily="18" charset="0"/>
                <a:ea typeface="微软雅黑" panose="020B0503020204020204" pitchFamily="34" charset="-122"/>
              </a:rPr>
              <a:t>150/160μg</a:t>
            </a:r>
            <a:r>
              <a:rPr lang="zh-CN" altLang="en-US" sz="700" spc="30" dirty="0">
                <a:latin typeface="Times New Roman" panose="02020603050405020304" pitchFamily="18" charset="0"/>
                <a:ea typeface="微软雅黑" panose="020B0503020204020204" pitchFamily="34" charset="-122"/>
              </a:rPr>
              <a:t>、</a:t>
            </a:r>
            <a:r>
              <a:rPr lang="en-US" altLang="zh-CN" sz="700" spc="30" dirty="0">
                <a:latin typeface="Times New Roman" panose="02020603050405020304" pitchFamily="18" charset="0"/>
                <a:ea typeface="微软雅黑" panose="020B0503020204020204" pitchFamily="34" charset="-122"/>
              </a:rPr>
              <a:t>150/320μg</a:t>
            </a:r>
            <a:r>
              <a:rPr lang="zh-CN" altLang="en-US" sz="700" spc="30" dirty="0">
                <a:latin typeface="Times New Roman" panose="02020603050405020304" pitchFamily="18" charset="0"/>
                <a:ea typeface="微软雅黑" panose="020B0503020204020204" pitchFamily="34" charset="-122"/>
              </a:rPr>
              <a:t>胶囊的药物。应根据患者疾病的严重程度给予含有适当剂量糠酸莫米松的规格，并应由医疗保健专业人员定期重新评估。本品最大推荐剂量为</a:t>
            </a:r>
            <a:r>
              <a:rPr lang="en-US" altLang="zh-CN" sz="700" spc="30" dirty="0">
                <a:latin typeface="Times New Roman" panose="02020603050405020304" pitchFamily="18" charset="0"/>
                <a:ea typeface="微软雅黑" panose="020B0503020204020204" pitchFamily="34" charset="-122"/>
              </a:rPr>
              <a:t>150/320μg</a:t>
            </a:r>
            <a:r>
              <a:rPr lang="zh-CN" altLang="en-US" sz="700" spc="30" dirty="0">
                <a:latin typeface="Times New Roman" panose="02020603050405020304" pitchFamily="18" charset="0"/>
                <a:ea typeface="微软雅黑" panose="020B0503020204020204" pitchFamily="34" charset="-122"/>
              </a:rPr>
              <a:t>，每日一次。</a:t>
            </a:r>
            <a:br>
              <a:rPr lang="en-US" altLang="zh-CN" sz="800" dirty="0">
                <a:latin typeface="Times New Roman" panose="02020603050405020304" pitchFamily="18" charset="0"/>
                <a:ea typeface="微软雅黑" panose="020B0503020204020204" pitchFamily="34" charset="-122"/>
              </a:rPr>
            </a:br>
            <a:r>
              <a:rPr lang="zh-CN" altLang="en-US" sz="800" b="1" dirty="0">
                <a:latin typeface="Times New Roman" panose="02020603050405020304" pitchFamily="18" charset="0"/>
                <a:ea typeface="微软雅黑" panose="020B0503020204020204" pitchFamily="34" charset="-122"/>
              </a:rPr>
              <a:t>目前大陆地区通用名药品上市情况：</a:t>
            </a:r>
            <a:r>
              <a:rPr lang="en-US" altLang="zh-CN" sz="700" spc="30" dirty="0">
                <a:latin typeface="Times New Roman" panose="02020603050405020304" pitchFamily="18" charset="0"/>
                <a:ea typeface="微软雅黑" panose="020B0503020204020204" pitchFamily="34" charset="-122"/>
              </a:rPr>
              <a:t>2021</a:t>
            </a:r>
            <a:r>
              <a:rPr lang="zh-CN" altLang="en-US" sz="700" spc="30" dirty="0">
                <a:latin typeface="Times New Roman" panose="02020603050405020304" pitchFamily="18" charset="0"/>
                <a:ea typeface="微软雅黑" panose="020B0503020204020204" pitchFamily="34" charset="-122"/>
              </a:rPr>
              <a:t>年</a:t>
            </a:r>
            <a:r>
              <a:rPr lang="en-US" altLang="zh-CN" sz="700" spc="30" dirty="0">
                <a:latin typeface="Times New Roman" panose="02020603050405020304" pitchFamily="18" charset="0"/>
                <a:ea typeface="微软雅黑" panose="020B0503020204020204" pitchFamily="34" charset="-122"/>
              </a:rPr>
              <a:t>6</a:t>
            </a:r>
            <a:r>
              <a:rPr lang="zh-CN" altLang="en-US" sz="700" spc="30" dirty="0">
                <a:latin typeface="Times New Roman" panose="02020603050405020304" pitchFamily="18" charset="0"/>
                <a:ea typeface="微软雅黑" panose="020B0503020204020204" pitchFamily="34" charset="-122"/>
              </a:rPr>
              <a:t>月</a:t>
            </a:r>
            <a:endParaRPr lang="en-US" altLang="zh-CN" sz="700" spc="30" dirty="0">
              <a:latin typeface="Times New Roman" panose="02020603050405020304" pitchFamily="18" charset="0"/>
              <a:ea typeface="微软雅黑" panose="020B0503020204020204" pitchFamily="34" charset="-122"/>
            </a:endParaRPr>
          </a:p>
          <a:p>
            <a:pPr>
              <a:lnSpc>
                <a:spcPts val="1400"/>
              </a:lnSpc>
            </a:pPr>
            <a:r>
              <a:rPr lang="zh-CN" altLang="en-US" sz="800" b="1" dirty="0">
                <a:latin typeface="Times New Roman" panose="02020603050405020304" pitchFamily="18" charset="0"/>
                <a:ea typeface="微软雅黑" panose="020B0503020204020204" pitchFamily="34" charset="-122"/>
              </a:rPr>
              <a:t>全球首个上市国家</a:t>
            </a:r>
            <a:r>
              <a:rPr lang="en-US" altLang="zh-CN" sz="800" b="1" dirty="0">
                <a:latin typeface="Times New Roman" panose="02020603050405020304" pitchFamily="18" charset="0"/>
                <a:ea typeface="微软雅黑" panose="020B0503020204020204" pitchFamily="34" charset="-122"/>
              </a:rPr>
              <a:t>/</a:t>
            </a:r>
            <a:r>
              <a:rPr lang="zh-CN" altLang="en-US" sz="800" b="1" dirty="0">
                <a:latin typeface="Times New Roman" panose="02020603050405020304" pitchFamily="18" charset="0"/>
                <a:ea typeface="微软雅黑" panose="020B0503020204020204" pitchFamily="34" charset="-122"/>
              </a:rPr>
              <a:t>地区及上市时间：</a:t>
            </a:r>
            <a:r>
              <a:rPr lang="zh-CN" altLang="en-US" sz="700" spc="30" dirty="0">
                <a:latin typeface="Times New Roman" panose="02020603050405020304" pitchFamily="18" charset="0"/>
                <a:ea typeface="微软雅黑" panose="020B0503020204020204" pitchFamily="34" charset="-122"/>
              </a:rPr>
              <a:t>欧洲，</a:t>
            </a:r>
            <a:r>
              <a:rPr lang="en-US" altLang="zh-CN" sz="700" spc="30" dirty="0">
                <a:latin typeface="Times New Roman" panose="02020603050405020304" pitchFamily="18" charset="0"/>
                <a:ea typeface="微软雅黑" panose="020B0503020204020204" pitchFamily="34" charset="-122"/>
              </a:rPr>
              <a:t>2020</a:t>
            </a:r>
            <a:r>
              <a:rPr lang="zh-CN" altLang="en-US" sz="700" spc="30" dirty="0">
                <a:latin typeface="Times New Roman" panose="02020603050405020304" pitchFamily="18" charset="0"/>
                <a:ea typeface="微软雅黑" panose="020B0503020204020204" pitchFamily="34" charset="-122"/>
              </a:rPr>
              <a:t>年</a:t>
            </a:r>
            <a:r>
              <a:rPr lang="en-US" altLang="zh-CN" sz="700" spc="30" dirty="0">
                <a:latin typeface="Times New Roman" panose="02020603050405020304" pitchFamily="18" charset="0"/>
                <a:ea typeface="微软雅黑" panose="020B0503020204020204" pitchFamily="34" charset="-122"/>
              </a:rPr>
              <a:t>5</a:t>
            </a:r>
            <a:r>
              <a:rPr lang="zh-CN" altLang="en-US" sz="700" spc="30" dirty="0">
                <a:latin typeface="Times New Roman" panose="02020603050405020304" pitchFamily="18" charset="0"/>
                <a:ea typeface="微软雅黑" panose="020B0503020204020204" pitchFamily="34" charset="-122"/>
              </a:rPr>
              <a:t>月</a:t>
            </a:r>
            <a:endParaRPr lang="en-US" altLang="zh-CN" sz="700" spc="30" dirty="0">
              <a:latin typeface="Times New Roman" panose="02020603050405020304" pitchFamily="18" charset="0"/>
              <a:ea typeface="微软雅黑" panose="020B0503020204020204" pitchFamily="34" charset="-122"/>
            </a:endParaRPr>
          </a:p>
          <a:p>
            <a:pPr>
              <a:lnSpc>
                <a:spcPts val="1400"/>
              </a:lnSpc>
            </a:pPr>
            <a:r>
              <a:rPr lang="zh-CN" altLang="en-US" sz="800" b="1" dirty="0">
                <a:latin typeface="Times New Roman" panose="02020603050405020304" pitchFamily="18" charset="0"/>
                <a:ea typeface="微软雅黑" panose="020B0503020204020204" pitchFamily="34" charset="-122"/>
              </a:rPr>
              <a:t>是否为</a:t>
            </a:r>
            <a:r>
              <a:rPr lang="en-US" altLang="zh-CN" sz="800" b="1" dirty="0">
                <a:latin typeface="Times New Roman" panose="02020603050405020304" pitchFamily="18" charset="0"/>
                <a:ea typeface="微软雅黑" panose="020B0503020204020204" pitchFamily="34" charset="-122"/>
              </a:rPr>
              <a:t>OTC</a:t>
            </a:r>
            <a:r>
              <a:rPr lang="zh-CN" altLang="en-US" sz="800" b="1" dirty="0">
                <a:latin typeface="Times New Roman" panose="02020603050405020304" pitchFamily="18" charset="0"/>
                <a:ea typeface="微软雅黑" panose="020B0503020204020204" pitchFamily="34" charset="-122"/>
              </a:rPr>
              <a:t>药品：</a:t>
            </a:r>
            <a:r>
              <a:rPr lang="zh-CN" altLang="en-US" sz="700" spc="30" dirty="0">
                <a:latin typeface="Times New Roman" panose="02020603050405020304" pitchFamily="18" charset="0"/>
                <a:ea typeface="微软雅黑" panose="020B0503020204020204" pitchFamily="34" charset="-122"/>
              </a:rPr>
              <a:t>否</a:t>
            </a:r>
            <a:endParaRPr lang="en-US" altLang="zh-CN" sz="700" spc="30" dirty="0">
              <a:latin typeface="Times New Roman" panose="02020603050405020304" pitchFamily="18" charset="0"/>
              <a:ea typeface="微软雅黑" panose="020B0503020204020204" pitchFamily="34" charset="-122"/>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0" lang="zh-CN" altLang="en-US" sz="800" b="1"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参照药品建议：</a:t>
            </a:r>
            <a:r>
              <a:rPr kumimoji="0" lang="zh-CN" altLang="en-US" sz="7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沙美特罗替卡松吸入粉雾剂（</a:t>
            </a:r>
            <a:r>
              <a:rPr kumimoji="0" lang="en-US" altLang="zh-CN" sz="7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50ug/500ug</a:t>
            </a:r>
            <a:r>
              <a:rPr kumimoji="0" lang="zh-CN" altLang="en-US" sz="7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endParaRPr kumimoji="0" lang="en-US" altLang="zh-CN" sz="7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0" lang="zh-CN" altLang="en-US" sz="800" b="1"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参照药品选择理由：</a:t>
            </a:r>
            <a:r>
              <a:rPr kumimoji="0" lang="zh-CN" altLang="en-US"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rPr>
              <a:t>沙美特罗替卡松是我国乃至全球广泛使用、疗效确切、安全性较高的</a:t>
            </a:r>
            <a:r>
              <a:rPr kumimoji="0" lang="en-US" altLang="zh-CN"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rPr>
              <a:t>ICS/LABA</a:t>
            </a:r>
            <a:r>
              <a:rPr kumimoji="0" lang="zh-CN" altLang="en-US"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rPr>
              <a:t>二联复方吸入制剂，是本品</a:t>
            </a:r>
            <a:r>
              <a:rPr kumimoji="0" lang="en-US" altLang="zh-CN"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rPr>
              <a:t>Ⅲ</a:t>
            </a:r>
            <a:r>
              <a:rPr kumimoji="0" lang="zh-CN" altLang="en-US"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rPr>
              <a:t>期临床研究对照药物，</a:t>
            </a:r>
            <a:r>
              <a:rPr kumimoji="0" lang="en-US" altLang="zh-CN"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rPr>
              <a:t>50ug/500ug</a:t>
            </a:r>
            <a:r>
              <a:rPr kumimoji="0" lang="zh-CN" altLang="en-US"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rPr>
              <a:t>为当前主规格。</a:t>
            </a:r>
            <a:endParaRPr kumimoji="0" lang="en-US" altLang="zh-CN" sz="700" i="0" u="none" strike="noStrike" kern="1200" cap="none" spc="0" normalizeH="0" baseline="0" noProof="0" dirty="0">
              <a:ln>
                <a:noFill/>
              </a:ln>
              <a:effectLst/>
              <a:uLnTx/>
              <a:uFillTx/>
              <a:latin typeface="Times New Roman" panose="02020603050405020304" pitchFamily="18" charset="0"/>
              <a:ea typeface="微软雅黑" panose="020B0503020204020204" pitchFamily="34" charset="-122"/>
              <a:cs typeface="+mn-cs"/>
            </a:endParaRPr>
          </a:p>
          <a:p>
            <a:endParaRPr lang="zh-CN" altLang="en-US" dirty="0"/>
          </a:p>
        </p:txBody>
      </p:sp>
      <p:sp>
        <p:nvSpPr>
          <p:cNvPr id="7" name="文本框 6">
            <a:extLst>
              <a:ext uri="{FF2B5EF4-FFF2-40B4-BE49-F238E27FC236}">
                <a16:creationId xmlns:a16="http://schemas.microsoft.com/office/drawing/2014/main" id="{8A73B795-5270-B890-1058-7E9A5CE34BC2}"/>
              </a:ext>
            </a:extLst>
          </p:cNvPr>
          <p:cNvSpPr txBox="1"/>
          <p:nvPr/>
        </p:nvSpPr>
        <p:spPr>
          <a:xfrm>
            <a:off x="-9109" y="2842319"/>
            <a:ext cx="3657600" cy="646331"/>
          </a:xfrm>
          <a:prstGeom prst="rect">
            <a:avLst/>
          </a:prstGeom>
          <a:noFill/>
        </p:spPr>
        <p:txBody>
          <a:bodyPr wrap="square" rtlCol="0">
            <a:spAutoFit/>
          </a:bodyPr>
          <a:lstStyle/>
          <a:p>
            <a:r>
              <a:rPr lang="en-US" altLang="zh-CN" sz="600" dirty="0">
                <a:latin typeface="Times New Roman" panose="02020603050405020304" pitchFamily="18" charset="0"/>
                <a:ea typeface="微软雅黑" panose="020B0503020204020204" pitchFamily="34" charset="-122"/>
              </a:rPr>
              <a:t>【</a:t>
            </a:r>
            <a:r>
              <a:rPr lang="zh-CN" altLang="en-US" sz="600" dirty="0">
                <a:latin typeface="Times New Roman" panose="02020603050405020304" pitchFamily="18" charset="0"/>
                <a:ea typeface="微软雅黑" panose="020B0503020204020204" pitchFamily="34" charset="-122"/>
              </a:rPr>
              <a:t>参考资料</a:t>
            </a:r>
            <a:r>
              <a:rPr lang="en-US" altLang="zh-CN" sz="600" dirty="0">
                <a:latin typeface="Times New Roman" panose="02020603050405020304" pitchFamily="18" charset="0"/>
                <a:ea typeface="微软雅黑" panose="020B0503020204020204" pitchFamily="34" charset="-122"/>
              </a:rPr>
              <a:t>】</a:t>
            </a:r>
          </a:p>
          <a:p>
            <a:r>
              <a:rPr lang="en-US" altLang="zh-CN" sz="600" dirty="0">
                <a:latin typeface="Times New Roman" panose="02020603050405020304" pitchFamily="18" charset="0"/>
                <a:ea typeface="微软雅黑" panose="020B0503020204020204" pitchFamily="34" charset="-122"/>
              </a:rPr>
              <a:t>[1] </a:t>
            </a:r>
            <a:r>
              <a:rPr lang="zh-CN" altLang="en-US" sz="600" dirty="0">
                <a:latin typeface="Times New Roman" panose="02020603050405020304" pitchFamily="18" charset="0"/>
                <a:ea typeface="微软雅黑" panose="020B0503020204020204" pitchFamily="34" charset="-122"/>
              </a:rPr>
              <a:t>茚达特罗莫米松吸入粉雾剂说明书</a:t>
            </a:r>
            <a:br>
              <a:rPr lang="en-US" altLang="zh-CN" sz="600" dirty="0">
                <a:latin typeface="Times New Roman" panose="02020603050405020304" pitchFamily="18" charset="0"/>
                <a:ea typeface="微软雅黑" panose="020B0503020204020204" pitchFamily="34" charset="-122"/>
              </a:rPr>
            </a:br>
            <a:r>
              <a:rPr lang="en-US" altLang="zh-CN" sz="600" dirty="0">
                <a:latin typeface="Times New Roman" panose="02020603050405020304" pitchFamily="18" charset="0"/>
                <a:ea typeface="微软雅黑" panose="020B0503020204020204" pitchFamily="34" charset="-122"/>
              </a:rPr>
              <a:t>[2]</a:t>
            </a:r>
            <a:r>
              <a:rPr lang="zh-CN" altLang="en-US" sz="600" dirty="0">
                <a:latin typeface="Times New Roman" panose="02020603050405020304" pitchFamily="18" charset="0"/>
                <a:ea typeface="微软雅黑" panose="020B0503020204020204" pitchFamily="34" charset="-122"/>
              </a:rPr>
              <a:t> 茚达特罗莫米松吸入粉雾剂（</a:t>
            </a:r>
            <a:r>
              <a:rPr lang="en-US" altLang="zh-CN" sz="600" dirty="0">
                <a:latin typeface="Times New Roman" panose="02020603050405020304" pitchFamily="18" charset="0"/>
                <a:ea typeface="微软雅黑" panose="020B0503020204020204" pitchFamily="34" charset="-122"/>
              </a:rPr>
              <a:t>JXHS2000067-69) </a:t>
            </a:r>
            <a:r>
              <a:rPr lang="zh-CN" altLang="en-US" sz="600" dirty="0">
                <a:latin typeface="Times New Roman" panose="02020603050405020304" pitchFamily="18" charset="0"/>
                <a:ea typeface="微软雅黑" panose="020B0503020204020204" pitchFamily="34" charset="-122"/>
              </a:rPr>
              <a:t>申请上市技术审评报告</a:t>
            </a:r>
            <a:br>
              <a:rPr lang="en-US" altLang="zh-CN" dirty="0"/>
            </a:b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
          <p:cNvSpPr/>
          <p:nvPr/>
        </p:nvSpPr>
        <p:spPr>
          <a:xfrm>
            <a:off x="5788736" y="0"/>
            <a:ext cx="115934" cy="3320923"/>
          </a:xfrm>
          <a:prstGeom prst="rect">
            <a:avLst/>
          </a:prstGeom>
          <a:solidFill>
            <a:srgbClr val="CDE4F5">
              <a:alpha val="99607"/>
            </a:srgbClr>
          </a:solidFill>
          <a:ln cap="flat">
            <a:miter lim="0"/>
          </a:ln>
        </p:spPr>
        <p:txBody>
          <a:bodyPr rtlCol="0"/>
          <a:lstStyle/>
          <a:p>
            <a:pPr marL="0" marR="0" lvl="0" indent="0" algn="ctr" defTabSz="914400" rtl="0" eaLnBrk="1" fontAlgn="auto" latinLnBrk="0" hangingPunct="1">
              <a:lnSpc>
                <a:spcPts val="1401"/>
              </a:lnSpc>
              <a:spcBef>
                <a:spcPts val="0"/>
              </a:spcBef>
              <a:spcAft>
                <a:spcPts val="0"/>
              </a:spcAft>
              <a:buClrTx/>
              <a:buSzTx/>
              <a:buFontTx/>
              <a:buNone/>
              <a:tabLst/>
              <a:defRPr/>
            </a:pPr>
            <a:endParaRPr kumimoji="0" lang="zh-CN" altLang="en-US" sz="1802"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pic>
        <p:nvPicPr>
          <p:cNvPr id="13" name="picture 13"/>
          <p:cNvPicPr>
            <a:picLocks noChangeAspect="1"/>
          </p:cNvPicPr>
          <p:nvPr/>
        </p:nvPicPr>
        <p:blipFill>
          <a:blip r:embed="rId3"/>
          <a:stretch>
            <a:fillRect/>
          </a:stretch>
        </p:blipFill>
        <p:spPr>
          <a:xfrm rot="21600000">
            <a:off x="721296" y="2728711"/>
            <a:ext cx="2493374" cy="188406"/>
          </a:xfrm>
          <a:prstGeom prst="rect">
            <a:avLst/>
          </a:prstGeom>
        </p:spPr>
      </p:pic>
      <p:sp>
        <p:nvSpPr>
          <p:cNvPr id="14" name="rect"/>
          <p:cNvSpPr/>
          <p:nvPr/>
        </p:nvSpPr>
        <p:spPr>
          <a:xfrm>
            <a:off x="1147" y="0"/>
            <a:ext cx="134240" cy="3320923"/>
          </a:xfrm>
          <a:prstGeom prst="rect">
            <a:avLst/>
          </a:prstGeom>
          <a:solidFill>
            <a:srgbClr val="CDE4F5">
              <a:alpha val="99215"/>
            </a:srgbClr>
          </a:solidFill>
          <a:ln cap="flat">
            <a:miter lim="0"/>
          </a:ln>
        </p:spPr>
        <p:txBody>
          <a:bodyPr rtlCol="0"/>
          <a:lstStyle/>
          <a:p>
            <a:pPr marL="0" marR="0" lvl="0" indent="0" algn="ctr" defTabSz="914400" rtl="0" eaLnBrk="1" fontAlgn="auto" latinLnBrk="0" hangingPunct="1">
              <a:lnSpc>
                <a:spcPts val="1401"/>
              </a:lnSpc>
              <a:spcBef>
                <a:spcPts val="0"/>
              </a:spcBef>
              <a:spcAft>
                <a:spcPts val="0"/>
              </a:spcAft>
              <a:buClrTx/>
              <a:buSzTx/>
              <a:buFontTx/>
              <a:buNone/>
              <a:tabLst/>
              <a:defRPr/>
            </a:pPr>
            <a:endParaRPr kumimoji="0" lang="zh-CN" altLang="en-US" sz="1802"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pic>
        <p:nvPicPr>
          <p:cNvPr id="15" name="picture 15"/>
          <p:cNvPicPr>
            <a:picLocks noChangeAspect="1"/>
          </p:cNvPicPr>
          <p:nvPr/>
        </p:nvPicPr>
        <p:blipFill>
          <a:blip r:embed="rId4"/>
          <a:stretch>
            <a:fillRect/>
          </a:stretch>
        </p:blipFill>
        <p:spPr>
          <a:xfrm rot="21600000">
            <a:off x="1148" y="242549"/>
            <a:ext cx="668150" cy="364584"/>
          </a:xfrm>
          <a:prstGeom prst="rect">
            <a:avLst/>
          </a:prstGeom>
        </p:spPr>
      </p:pic>
      <p:graphicFrame>
        <p:nvGraphicFramePr>
          <p:cNvPr id="16" name="table 16"/>
          <p:cNvGraphicFramePr>
            <a:graphicFrameLocks noGrp="1"/>
          </p:cNvGraphicFramePr>
          <p:nvPr/>
        </p:nvGraphicFramePr>
        <p:xfrm>
          <a:off x="1148" y="1"/>
          <a:ext cx="5902888" cy="3310880"/>
        </p:xfrm>
        <a:graphic>
          <a:graphicData uri="http://schemas.openxmlformats.org/drawingml/2006/table">
            <a:tbl>
              <a:tblPr/>
              <a:tblGrid>
                <a:gridCol w="5902888">
                  <a:extLst>
                    <a:ext uri="{9D8B030D-6E8A-4147-A177-3AD203B41FA5}">
                      <a16:colId xmlns:a16="http://schemas.microsoft.com/office/drawing/2014/main" val="20000"/>
                    </a:ext>
                  </a:extLst>
                </a:gridCol>
              </a:tblGrid>
              <a:tr h="3310880">
                <a:tc>
                  <a:txBody>
                    <a:bodyPr/>
                    <a:lstStyle/>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6000"/>
                        </a:lnSpc>
                        <a:tabLst/>
                      </a:pPr>
                      <a:endParaRPr lang="Arial" altLang="Arial" sz="1000" dirty="0"/>
                    </a:p>
                  </a:txBody>
                  <a:tcPr marL="0" marR="0" marT="0" marB="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pic>
        <p:nvPicPr>
          <p:cNvPr id="21" name="picture 21"/>
          <p:cNvPicPr>
            <a:picLocks noChangeAspect="1"/>
          </p:cNvPicPr>
          <p:nvPr/>
        </p:nvPicPr>
        <p:blipFill>
          <a:blip r:embed="rId5"/>
          <a:stretch>
            <a:fillRect/>
          </a:stretch>
        </p:blipFill>
        <p:spPr>
          <a:xfrm rot="21600000">
            <a:off x="358687" y="2371288"/>
            <a:ext cx="297464" cy="297463"/>
          </a:xfrm>
          <a:prstGeom prst="rect">
            <a:avLst/>
          </a:prstGeom>
        </p:spPr>
      </p:pic>
      <p:pic>
        <p:nvPicPr>
          <p:cNvPr id="22" name="picture 22"/>
          <p:cNvPicPr>
            <a:picLocks noChangeAspect="1"/>
          </p:cNvPicPr>
          <p:nvPr/>
        </p:nvPicPr>
        <p:blipFill>
          <a:blip r:embed="rId6"/>
          <a:stretch>
            <a:fillRect/>
          </a:stretch>
        </p:blipFill>
        <p:spPr>
          <a:xfrm rot="21600000">
            <a:off x="335849" y="848587"/>
            <a:ext cx="283734" cy="285261"/>
          </a:xfrm>
          <a:prstGeom prst="rect">
            <a:avLst/>
          </a:prstGeom>
        </p:spPr>
      </p:pic>
      <p:sp>
        <p:nvSpPr>
          <p:cNvPr id="28" name="rect"/>
          <p:cNvSpPr/>
          <p:nvPr/>
        </p:nvSpPr>
        <p:spPr>
          <a:xfrm>
            <a:off x="723765" y="875800"/>
            <a:ext cx="256276" cy="12204"/>
          </a:xfrm>
          <a:prstGeom prst="rect">
            <a:avLst/>
          </a:prstGeom>
          <a:solidFill>
            <a:srgbClr val="3959B9">
              <a:alpha val="100000"/>
            </a:srgbClr>
          </a:solidFill>
          <a:ln cap="flat">
            <a:miter lim="0"/>
          </a:ln>
        </p:spPr>
        <p:txBody>
          <a:bodyPr rtlCol="0"/>
          <a:lstStyle/>
          <a:p>
            <a:pPr marL="0" marR="0" lvl="0" indent="0" algn="ctr" defTabSz="914400" rtl="0" eaLnBrk="1" fontAlgn="auto" latinLnBrk="0" hangingPunct="1">
              <a:lnSpc>
                <a:spcPts val="1401"/>
              </a:lnSpc>
              <a:spcBef>
                <a:spcPts val="0"/>
              </a:spcBef>
              <a:spcAft>
                <a:spcPts val="0"/>
              </a:spcAft>
              <a:buClrTx/>
              <a:buSzTx/>
              <a:buFontTx/>
              <a:buNone/>
              <a:tabLst/>
              <a:defRPr/>
            </a:pPr>
            <a:endParaRPr kumimoji="0" lang="zh-CN" altLang="en-US" sz="1802"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2" name="文本框 1">
            <a:extLst>
              <a:ext uri="{FF2B5EF4-FFF2-40B4-BE49-F238E27FC236}">
                <a16:creationId xmlns:a16="http://schemas.microsoft.com/office/drawing/2014/main" id="{814C5EF2-2E68-8D37-86C9-F9D29B17815C}"/>
              </a:ext>
            </a:extLst>
          </p:cNvPr>
          <p:cNvSpPr txBox="1"/>
          <p:nvPr/>
        </p:nvSpPr>
        <p:spPr>
          <a:xfrm>
            <a:off x="662031" y="915341"/>
            <a:ext cx="4624873" cy="437012"/>
          </a:xfrm>
          <a:prstGeom prst="rect">
            <a:avLst/>
          </a:prstGeom>
          <a:noFill/>
        </p:spPr>
        <p:txBody>
          <a:bodyPr wrap="square" rtlCol="0">
            <a:spAutoFit/>
          </a:bodyPr>
          <a:lstStyle/>
          <a:p>
            <a:pPr marL="0" marR="0" lvl="0" indent="0" algn="l" defTabSz="914400" rtl="0" eaLnBrk="1" fontAlgn="auto" latinLnBrk="0" hangingPunct="1">
              <a:lnSpc>
                <a:spcPts val="1401"/>
              </a:lnSpc>
              <a:spcBef>
                <a:spcPts val="0"/>
              </a:spcBef>
              <a:spcAft>
                <a:spcPts val="0"/>
              </a:spcAft>
              <a:buClrTx/>
              <a:buSzTx/>
              <a:buFontTx/>
              <a:buNone/>
              <a:tabLst/>
              <a:defRPr/>
            </a:pPr>
            <a:br>
              <a:rPr kumimoji="0" lang="zh-CN" altLang="en-US" sz="1001"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br>
            <a:endParaRPr kumimoji="0" lang="zh-CN" altLang="en-US" sz="1001"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30" name="文本框 29">
            <a:extLst>
              <a:ext uri="{FF2B5EF4-FFF2-40B4-BE49-F238E27FC236}">
                <a16:creationId xmlns:a16="http://schemas.microsoft.com/office/drawing/2014/main" id="{CE040742-A03A-1446-AD87-DCC07094CD09}"/>
              </a:ext>
            </a:extLst>
          </p:cNvPr>
          <p:cNvSpPr txBox="1"/>
          <p:nvPr/>
        </p:nvSpPr>
        <p:spPr>
          <a:xfrm>
            <a:off x="669298" y="287145"/>
            <a:ext cx="1831362" cy="275981"/>
          </a:xfrm>
          <a:prstGeom prst="rect">
            <a:avLst/>
          </a:prstGeom>
          <a:noFill/>
        </p:spPr>
        <p:txBody>
          <a:bodyPr wrap="square" rtlCol="0">
            <a:spAutoFit/>
          </a:bodyPr>
          <a:lstStyle/>
          <a:p>
            <a:pPr marL="0" marR="0" lvl="0" indent="0" algn="l" defTabSz="914400" rtl="0" eaLnBrk="1" fontAlgn="auto" latinLnBrk="0" hangingPunct="1">
              <a:lnSpc>
                <a:spcPts val="1401"/>
              </a:lnSpc>
              <a:spcBef>
                <a:spcPts val="0"/>
              </a:spcBef>
              <a:spcAft>
                <a:spcPts val="0"/>
              </a:spcAft>
              <a:buClrTx/>
              <a:buSzTx/>
              <a:buFontTx/>
              <a:buNone/>
              <a:tabLst/>
              <a:defRPr/>
            </a:pPr>
            <a:r>
              <a:rPr kumimoji="0" lang="zh-CN" altLang="en-US" sz="1602" b="0" i="0" u="none" strike="noStrike" kern="1200" cap="none" spc="0" normalizeH="0" baseline="0" noProof="0" dirty="0">
                <a:ln>
                  <a:noFill/>
                </a:ln>
                <a:solidFill>
                  <a:srgbClr val="4F81BD">
                    <a:lumMod val="75000"/>
                  </a:srgbClr>
                </a:solidFill>
                <a:effectLst/>
                <a:uLnTx/>
                <a:uFillTx/>
                <a:latin typeface="Times New Roman" panose="02020603050405020304" pitchFamily="18" charset="0"/>
                <a:ea typeface="微软雅黑" panose="020B0503020204020204" pitchFamily="34" charset="-122"/>
                <a:cs typeface="+mn-cs"/>
              </a:rPr>
              <a:t>药品基本信息</a:t>
            </a:r>
          </a:p>
        </p:txBody>
      </p:sp>
      <p:sp>
        <p:nvSpPr>
          <p:cNvPr id="31" name="文本框 30">
            <a:extLst>
              <a:ext uri="{FF2B5EF4-FFF2-40B4-BE49-F238E27FC236}">
                <a16:creationId xmlns:a16="http://schemas.microsoft.com/office/drawing/2014/main" id="{B027A67F-B32F-F084-0983-F442BF4C18BF}"/>
              </a:ext>
            </a:extLst>
          </p:cNvPr>
          <p:cNvSpPr txBox="1"/>
          <p:nvPr/>
        </p:nvSpPr>
        <p:spPr>
          <a:xfrm>
            <a:off x="626631" y="2263805"/>
            <a:ext cx="1338834" cy="257689"/>
          </a:xfrm>
          <a:prstGeom prst="rect">
            <a:avLst/>
          </a:prstGeom>
          <a:noFill/>
        </p:spPr>
        <p:txBody>
          <a:bodyPr wrap="square" rtlCol="0">
            <a:spAutoFit/>
          </a:bodyPr>
          <a:lstStyle/>
          <a:p>
            <a:pPr marL="0" marR="0" lvl="0" indent="0" algn="l" defTabSz="914400" rtl="0" eaLnBrk="1" fontAlgn="auto" latinLnBrk="0" hangingPunct="1">
              <a:lnSpc>
                <a:spcPts val="1401"/>
              </a:lnSpc>
              <a:spcBef>
                <a:spcPts val="0"/>
              </a:spcBef>
              <a:spcAft>
                <a:spcPts val="0"/>
              </a:spcAft>
              <a:buClrTx/>
              <a:buSzTx/>
              <a:buFontTx/>
              <a:buNone/>
              <a:tabLst/>
              <a:defRPr/>
            </a:pPr>
            <a:r>
              <a:rPr kumimoji="0" lang="zh-CN" altLang="en-US" sz="1001" b="0" i="0" u="none" strike="noStrike" kern="1200" cap="none" spc="0" normalizeH="0" baseline="0" noProof="0" dirty="0">
                <a:ln>
                  <a:noFill/>
                </a:ln>
                <a:solidFill>
                  <a:srgbClr val="4F81BD">
                    <a:lumMod val="75000"/>
                  </a:srgbClr>
                </a:solidFill>
                <a:effectLst/>
                <a:uLnTx/>
                <a:uFillTx/>
                <a:latin typeface="微软雅黑" panose="020B0503020204020204" pitchFamily="34" charset="-122"/>
                <a:ea typeface="微软雅黑" panose="020B0503020204020204" pitchFamily="34" charset="-122"/>
                <a:cs typeface="+mn-cs"/>
              </a:rPr>
              <a:t>未被满足需求</a:t>
            </a:r>
          </a:p>
        </p:txBody>
      </p:sp>
      <p:sp>
        <p:nvSpPr>
          <p:cNvPr id="24" name="文本框 23">
            <a:extLst>
              <a:ext uri="{FF2B5EF4-FFF2-40B4-BE49-F238E27FC236}">
                <a16:creationId xmlns:a16="http://schemas.microsoft.com/office/drawing/2014/main" id="{656D4DCD-F8D3-543C-CFC7-55037BFC931F}"/>
              </a:ext>
            </a:extLst>
          </p:cNvPr>
          <p:cNvSpPr txBox="1"/>
          <p:nvPr/>
        </p:nvSpPr>
        <p:spPr>
          <a:xfrm>
            <a:off x="656151" y="627201"/>
            <a:ext cx="1338834" cy="257689"/>
          </a:xfrm>
          <a:prstGeom prst="rect">
            <a:avLst/>
          </a:prstGeom>
          <a:noFill/>
        </p:spPr>
        <p:txBody>
          <a:bodyPr wrap="square" rtlCol="0">
            <a:spAutoFit/>
          </a:bodyPr>
          <a:lstStyle/>
          <a:p>
            <a:pPr marL="0" marR="0" lvl="0" indent="0" algn="l" defTabSz="914400" rtl="0" eaLnBrk="1" fontAlgn="auto" latinLnBrk="0" hangingPunct="1">
              <a:lnSpc>
                <a:spcPts val="1401"/>
              </a:lnSpc>
              <a:spcBef>
                <a:spcPts val="0"/>
              </a:spcBef>
              <a:spcAft>
                <a:spcPts val="0"/>
              </a:spcAft>
              <a:buClrTx/>
              <a:buSzTx/>
              <a:buFontTx/>
              <a:buNone/>
              <a:tabLst/>
              <a:defRPr/>
            </a:pPr>
            <a:r>
              <a:rPr kumimoji="0" lang="zh-CN" altLang="en-US" sz="1001" b="0" i="0" u="none" strike="noStrike" kern="1200" cap="none" spc="0" normalizeH="0" baseline="0" noProof="0" dirty="0">
                <a:ln>
                  <a:noFill/>
                </a:ln>
                <a:solidFill>
                  <a:srgbClr val="4F81BD">
                    <a:lumMod val="75000"/>
                  </a:srgbClr>
                </a:solidFill>
                <a:effectLst/>
                <a:uLnTx/>
                <a:uFillTx/>
                <a:latin typeface="微软雅黑" panose="020B0503020204020204" pitchFamily="34" charset="-122"/>
                <a:ea typeface="微软雅黑" panose="020B0503020204020204" pitchFamily="34" charset="-122"/>
                <a:cs typeface="+mn-cs"/>
              </a:rPr>
              <a:t>疾病基本情况</a:t>
            </a:r>
          </a:p>
        </p:txBody>
      </p:sp>
      <p:sp>
        <p:nvSpPr>
          <p:cNvPr id="26" name="文本框 25">
            <a:extLst>
              <a:ext uri="{FF2B5EF4-FFF2-40B4-BE49-F238E27FC236}">
                <a16:creationId xmlns:a16="http://schemas.microsoft.com/office/drawing/2014/main" id="{A921958B-21E7-24DA-2B26-FF6A73A9EC98}"/>
              </a:ext>
            </a:extLst>
          </p:cNvPr>
          <p:cNvSpPr txBox="1"/>
          <p:nvPr/>
        </p:nvSpPr>
        <p:spPr>
          <a:xfrm>
            <a:off x="624509" y="903433"/>
            <a:ext cx="5163593" cy="1508170"/>
          </a:xfrm>
          <a:prstGeom prst="rect">
            <a:avLst/>
          </a:prstGeom>
          <a:noFill/>
        </p:spPr>
        <p:txBody>
          <a:bodyPr wrap="square" rtlCol="0">
            <a:spAutoFit/>
          </a:bodyPr>
          <a:lstStyle/>
          <a:p>
            <a:pPr marR="0" lvl="0" indent="-171450" fontAlgn="auto">
              <a:lnSpc>
                <a:spcPts val="1400"/>
              </a:lnSpc>
              <a:spcBef>
                <a:spcPts val="0"/>
              </a:spcBef>
              <a:spcAft>
                <a:spcPts val="0"/>
              </a:spcAft>
              <a:buClr>
                <a:srgbClr val="4F81BD">
                  <a:lumMod val="60000"/>
                  <a:lumOff val="40000"/>
                </a:srgbClr>
              </a:buClr>
              <a:buSzTx/>
              <a:buFont typeface="Wingdings" panose="05000000000000000000" pitchFamily="2" charset="2"/>
              <a:buChar char="u"/>
              <a:tabLst/>
              <a:defRPr/>
            </a:pPr>
            <a:r>
              <a:rPr lang="zh-CN" altLang="en-US" sz="700" spc="30" dirty="0">
                <a:latin typeface="Times New Roman" panose="02020603050405020304" pitchFamily="18" charset="0"/>
                <a:ea typeface="微软雅黑" panose="020B0503020204020204" pitchFamily="34" charset="-122"/>
              </a:rPr>
              <a:t>哮喘是一种慢性气道炎症性疾病，在全球范围和中国，其发病率、致死率、致残所致的健康寿命损失均呈上升趋势，给家庭和社会带来沉重负担。</a:t>
            </a:r>
            <a:endParaRPr lang="en-US" altLang="zh-CN" sz="700" spc="30" dirty="0">
              <a:latin typeface="Times New Roman" panose="02020603050405020304" pitchFamily="18" charset="0"/>
              <a:ea typeface="微软雅黑" panose="020B0503020204020204" pitchFamily="34" charset="-122"/>
            </a:endParaRPr>
          </a:p>
          <a:p>
            <a:pPr marR="0" lvl="0" indent="-171450" fontAlgn="auto">
              <a:lnSpc>
                <a:spcPts val="1400"/>
              </a:lnSpc>
              <a:spcBef>
                <a:spcPts val="0"/>
              </a:spcBef>
              <a:spcAft>
                <a:spcPts val="0"/>
              </a:spcAft>
              <a:buClr>
                <a:srgbClr val="4F81BD">
                  <a:lumMod val="60000"/>
                  <a:lumOff val="40000"/>
                </a:srgbClr>
              </a:buClr>
              <a:buSzTx/>
              <a:buFont typeface="Wingdings" panose="05000000000000000000" pitchFamily="2" charset="2"/>
              <a:buChar char="u"/>
              <a:tabLst/>
              <a:defRPr/>
            </a:pPr>
            <a:r>
              <a:rPr lang="zh-CN" altLang="en-US" sz="700" spc="30" dirty="0">
                <a:latin typeface="Times New Roman" panose="02020603050405020304" pitchFamily="18" charset="0"/>
                <a:ea typeface="微软雅黑" panose="020B0503020204020204" pitchFamily="34" charset="-122"/>
              </a:rPr>
              <a:t>在中国，哮喘患病人群基数大，约有</a:t>
            </a:r>
            <a:r>
              <a:rPr lang="en-US" altLang="zh-CN" sz="700" spc="30" dirty="0">
                <a:latin typeface="Times New Roman" panose="02020603050405020304" pitchFamily="18" charset="0"/>
                <a:ea typeface="微软雅黑" panose="020B0503020204020204" pitchFamily="34" charset="-122"/>
              </a:rPr>
              <a:t>4570</a:t>
            </a:r>
            <a:r>
              <a:rPr lang="zh-CN" altLang="en-US" sz="700" spc="30" dirty="0">
                <a:latin typeface="Times New Roman" panose="02020603050405020304" pitchFamily="18" charset="0"/>
                <a:ea typeface="微软雅黑" panose="020B0503020204020204" pitchFamily="34" charset="-122"/>
              </a:rPr>
              <a:t>万成人哮喘患者，</a:t>
            </a:r>
            <a:r>
              <a:rPr lang="en-US" altLang="zh-CN" sz="700" spc="30" dirty="0">
                <a:latin typeface="Times New Roman" panose="02020603050405020304" pitchFamily="18" charset="0"/>
                <a:ea typeface="微软雅黑" panose="020B0503020204020204" pitchFamily="34" charset="-122"/>
              </a:rPr>
              <a:t>20</a:t>
            </a:r>
            <a:r>
              <a:rPr lang="zh-CN" altLang="en-US" sz="700" spc="30" dirty="0">
                <a:latin typeface="Times New Roman" panose="02020603050405020304" pitchFamily="18" charset="0"/>
                <a:ea typeface="微软雅黑" panose="020B0503020204020204" pitchFamily="34" charset="-122"/>
              </a:rPr>
              <a:t>岁以上患者发病率</a:t>
            </a:r>
            <a:r>
              <a:rPr lang="en-US" altLang="zh-CN" sz="700" spc="30" dirty="0">
                <a:latin typeface="Times New Roman" panose="02020603050405020304" pitchFamily="18" charset="0"/>
                <a:ea typeface="微软雅黑" panose="020B0503020204020204" pitchFamily="34" charset="-122"/>
              </a:rPr>
              <a:t>4.20%</a:t>
            </a:r>
            <a:r>
              <a:rPr lang="zh-CN" altLang="en-US" sz="700" spc="30" dirty="0">
                <a:latin typeface="Times New Roman" panose="02020603050405020304" pitchFamily="18" charset="0"/>
                <a:ea typeface="微软雅黑" panose="020B0503020204020204" pitchFamily="34" charset="-122"/>
              </a:rPr>
              <a:t>，逾</a:t>
            </a:r>
            <a:r>
              <a:rPr lang="en-US" altLang="zh-CN" sz="700" spc="30" dirty="0">
                <a:latin typeface="Times New Roman" panose="02020603050405020304" pitchFamily="18" charset="0"/>
                <a:ea typeface="微软雅黑" panose="020B0503020204020204" pitchFamily="34" charset="-122"/>
              </a:rPr>
              <a:t>70%</a:t>
            </a:r>
            <a:r>
              <a:rPr lang="zh-CN" altLang="en-US" sz="700" spc="30" dirty="0">
                <a:latin typeface="Times New Roman" panose="02020603050405020304" pitchFamily="18" charset="0"/>
                <a:ea typeface="微软雅黑" panose="020B0503020204020204" pitchFamily="34" charset="-122"/>
              </a:rPr>
              <a:t>未确诊，更有</a:t>
            </a:r>
            <a:r>
              <a:rPr lang="en-US" altLang="zh-CN" sz="700" spc="30" dirty="0">
                <a:latin typeface="Times New Roman" panose="02020603050405020304" pitchFamily="18" charset="0"/>
                <a:ea typeface="微软雅黑" panose="020B0503020204020204" pitchFamily="34" charset="-122"/>
              </a:rPr>
              <a:t>95%</a:t>
            </a:r>
            <a:r>
              <a:rPr lang="zh-CN" altLang="en-US" sz="700" spc="30" dirty="0">
                <a:latin typeface="Times New Roman" panose="02020603050405020304" pitchFamily="18" charset="0"/>
                <a:ea typeface="微软雅黑" panose="020B0503020204020204" pitchFamily="34" charset="-122"/>
              </a:rPr>
              <a:t>未规范治疗，确诊率及规范治疗率均处于较低水平。</a:t>
            </a:r>
            <a:endParaRPr lang="en-US" altLang="zh-CN" sz="700" spc="30" dirty="0">
              <a:latin typeface="Times New Roman" panose="02020603050405020304" pitchFamily="18" charset="0"/>
              <a:ea typeface="微软雅黑" panose="020B0503020204020204" pitchFamily="34" charset="-122"/>
            </a:endParaRPr>
          </a:p>
          <a:p>
            <a:pPr marR="0" lvl="0" indent="-171450" fontAlgn="auto">
              <a:lnSpc>
                <a:spcPts val="1400"/>
              </a:lnSpc>
              <a:spcBef>
                <a:spcPts val="0"/>
              </a:spcBef>
              <a:spcAft>
                <a:spcPts val="0"/>
              </a:spcAft>
              <a:buClr>
                <a:srgbClr val="4F81BD">
                  <a:lumMod val="60000"/>
                  <a:lumOff val="40000"/>
                </a:srgbClr>
              </a:buClr>
              <a:buSzTx/>
              <a:buFont typeface="Wingdings" panose="05000000000000000000" pitchFamily="2" charset="2"/>
              <a:buChar char="u"/>
              <a:tabLst/>
              <a:defRPr/>
            </a:pPr>
            <a:r>
              <a:rPr lang="zh-CN" altLang="en-US" sz="700" spc="30" dirty="0">
                <a:latin typeface="Times New Roman" panose="02020603050405020304" pitchFamily="18" charset="0"/>
                <a:ea typeface="微软雅黑" panose="020B0503020204020204" pitchFamily="34" charset="-122"/>
              </a:rPr>
              <a:t>对于</a:t>
            </a:r>
            <a:r>
              <a:rPr lang="en-US" altLang="zh-CN" sz="700" spc="30" dirty="0">
                <a:latin typeface="Times New Roman" panose="02020603050405020304" pitchFamily="18" charset="0"/>
                <a:ea typeface="微软雅黑" panose="020B0503020204020204" pitchFamily="34" charset="-122"/>
              </a:rPr>
              <a:t>1-2</a:t>
            </a:r>
            <a:r>
              <a:rPr lang="zh-CN" altLang="en-US" sz="700" spc="30" dirty="0">
                <a:latin typeface="Times New Roman" panose="02020603050405020304" pitchFamily="18" charset="0"/>
                <a:ea typeface="微软雅黑" panose="020B0503020204020204" pitchFamily="34" charset="-122"/>
              </a:rPr>
              <a:t>级患者，含</a:t>
            </a:r>
            <a:r>
              <a:rPr lang="en-US" altLang="zh-CN" sz="700" spc="30" dirty="0">
                <a:latin typeface="Times New Roman" panose="02020603050405020304" pitchFamily="18" charset="0"/>
                <a:ea typeface="微软雅黑" panose="020B0503020204020204" pitchFamily="34" charset="-122"/>
              </a:rPr>
              <a:t>ICS</a:t>
            </a:r>
            <a:r>
              <a:rPr lang="zh-CN" altLang="en-US" sz="700" spc="30" dirty="0">
                <a:latin typeface="Times New Roman" panose="02020603050405020304" pitchFamily="18" charset="0"/>
                <a:ea typeface="微软雅黑" panose="020B0503020204020204" pitchFamily="34" charset="-122"/>
              </a:rPr>
              <a:t>在内的二联标准疗法可改善患者急性发作风险，</a:t>
            </a:r>
            <a:r>
              <a:rPr lang="en-US" altLang="zh-CN" sz="700" spc="30" dirty="0">
                <a:latin typeface="Times New Roman" panose="02020603050405020304" pitchFamily="18" charset="0"/>
                <a:ea typeface="微软雅黑" panose="020B0503020204020204" pitchFamily="34" charset="-122"/>
              </a:rPr>
              <a:t> ICS/LABA </a:t>
            </a:r>
            <a:r>
              <a:rPr lang="zh-CN" altLang="en-US" sz="700" spc="30" dirty="0">
                <a:latin typeface="Times New Roman" panose="02020603050405020304" pitchFamily="18" charset="0"/>
                <a:ea typeface="微软雅黑" panose="020B0503020204020204" pitchFamily="34" charset="-122"/>
              </a:rPr>
              <a:t>系</a:t>
            </a:r>
            <a:r>
              <a:rPr lang="en-US" altLang="zh-CN" sz="700" spc="30" dirty="0">
                <a:latin typeface="Times New Roman" panose="02020603050405020304" pitchFamily="18" charset="0"/>
                <a:ea typeface="微软雅黑" panose="020B0503020204020204" pitchFamily="34" charset="-122"/>
              </a:rPr>
              <a:t>3-5</a:t>
            </a:r>
            <a:r>
              <a:rPr lang="zh-CN" altLang="en-US" sz="700" spc="30" dirty="0">
                <a:latin typeface="Times New Roman" panose="02020603050405020304" pitchFamily="18" charset="0"/>
                <a:ea typeface="微软雅黑" panose="020B0503020204020204" pitchFamily="34" charset="-122"/>
              </a:rPr>
              <a:t>级哮喘患者的首选控制药物。</a:t>
            </a:r>
            <a:endParaRPr lang="en-US" altLang="zh-CN" sz="700" spc="30" dirty="0">
              <a:latin typeface="Times New Roman" panose="02020603050405020304" pitchFamily="18" charset="0"/>
              <a:ea typeface="微软雅黑" panose="020B0503020204020204" pitchFamily="34" charset="-122"/>
            </a:endParaRPr>
          </a:p>
          <a:p>
            <a:pPr marR="0" lvl="0" indent="-171450" fontAlgn="auto">
              <a:lnSpc>
                <a:spcPts val="1400"/>
              </a:lnSpc>
              <a:spcBef>
                <a:spcPts val="0"/>
              </a:spcBef>
              <a:spcAft>
                <a:spcPts val="0"/>
              </a:spcAft>
              <a:buClr>
                <a:srgbClr val="4F81BD">
                  <a:lumMod val="60000"/>
                  <a:lumOff val="40000"/>
                </a:srgbClr>
              </a:buClr>
              <a:buSzTx/>
              <a:buFont typeface="Wingdings" panose="05000000000000000000" pitchFamily="2" charset="2"/>
              <a:buChar char="u"/>
              <a:tabLst/>
              <a:defRPr/>
            </a:pPr>
            <a:r>
              <a:rPr lang="zh-CN" altLang="en-US" sz="700" spc="30" dirty="0">
                <a:latin typeface="Times New Roman" panose="02020603050405020304" pitchFamily="18" charset="0"/>
                <a:ea typeface="微软雅黑" panose="020B0503020204020204" pitchFamily="34" charset="-122"/>
              </a:rPr>
              <a:t>尽管当前有丰富的药物治疗选择，但我国哮喘控制率仍然处于较低水平。哮喘吸入装置不当使用和吸入性糖皮质维持治疗依从性不佳是哮喘患者疾病管理所面临的主要挑战。</a:t>
            </a:r>
            <a:br>
              <a:rPr kumimoji="0" lang="en-US" altLang="zh-CN" sz="801"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br>
            <a:endParaRPr kumimoji="0" lang="zh-CN" altLang="en-US" sz="801"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grpSp>
        <p:nvGrpSpPr>
          <p:cNvPr id="4" name="组合 3">
            <a:extLst>
              <a:ext uri="{FF2B5EF4-FFF2-40B4-BE49-F238E27FC236}">
                <a16:creationId xmlns:a16="http://schemas.microsoft.com/office/drawing/2014/main" id="{FC96D212-1464-3A8F-D76D-4535C70CFC73}"/>
              </a:ext>
            </a:extLst>
          </p:cNvPr>
          <p:cNvGrpSpPr/>
          <p:nvPr/>
        </p:nvGrpSpPr>
        <p:grpSpPr>
          <a:xfrm>
            <a:off x="135388" y="2150501"/>
            <a:ext cx="5652714" cy="714288"/>
            <a:chOff x="51870" y="-1443151"/>
            <a:chExt cx="5647310" cy="3623393"/>
          </a:xfrm>
        </p:grpSpPr>
        <p:pic>
          <p:nvPicPr>
            <p:cNvPr id="5" name="图片 4">
              <a:extLst>
                <a:ext uri="{FF2B5EF4-FFF2-40B4-BE49-F238E27FC236}">
                  <a16:creationId xmlns:a16="http://schemas.microsoft.com/office/drawing/2014/main" id="{316BF854-646D-9AA0-2CAD-343A7602D862}"/>
                </a:ext>
              </a:extLst>
            </p:cNvPr>
            <p:cNvPicPr>
              <a:picLocks noChangeAspect="1"/>
            </p:cNvPicPr>
            <p:nvPr/>
          </p:nvPicPr>
          <p:blipFill>
            <a:blip r:embed="rId7"/>
            <a:stretch>
              <a:fillRect/>
            </a:stretch>
          </p:blipFill>
          <p:spPr>
            <a:xfrm>
              <a:off x="51870" y="1542422"/>
              <a:ext cx="5647310" cy="637820"/>
            </a:xfrm>
            <a:prstGeom prst="rect">
              <a:avLst/>
            </a:prstGeom>
          </p:spPr>
        </p:pic>
        <p:sp>
          <p:nvSpPr>
            <p:cNvPr id="32" name="文本框 31">
              <a:extLst>
                <a:ext uri="{FF2B5EF4-FFF2-40B4-BE49-F238E27FC236}">
                  <a16:creationId xmlns:a16="http://schemas.microsoft.com/office/drawing/2014/main" id="{BD661756-C138-D5F6-D1FF-4245D5AA6839}"/>
                </a:ext>
              </a:extLst>
            </p:cNvPr>
            <p:cNvSpPr txBox="1"/>
            <p:nvPr/>
          </p:nvSpPr>
          <p:spPr>
            <a:xfrm>
              <a:off x="579660" y="-1443151"/>
              <a:ext cx="5056436" cy="3096843"/>
            </a:xfrm>
            <a:prstGeom prst="rect">
              <a:avLst/>
            </a:prstGeom>
            <a:noFill/>
          </p:spPr>
          <p:txBody>
            <a:bodyPr wrap="square" rtlCol="0">
              <a:spAutoFit/>
            </a:bodyPr>
            <a:lstStyle/>
            <a:p>
              <a:pPr marL="0" marR="0" lvl="0" indent="0" algn="l" defTabSz="914400" rtl="0" eaLnBrk="1" fontAlgn="auto" latinLnBrk="0" hangingPunct="1">
                <a:lnSpc>
                  <a:spcPts val="1401"/>
                </a:lnSpc>
                <a:spcBef>
                  <a:spcPts val="0"/>
                </a:spcBef>
                <a:spcAft>
                  <a:spcPts val="0"/>
                </a:spcAft>
                <a:buClrTx/>
                <a:buSzTx/>
                <a:buFontTx/>
                <a:buNone/>
                <a:tabLst/>
                <a:defRPr/>
              </a:pPr>
              <a:endParaRPr kumimoji="0" lang="en-US" altLang="zh-CN" sz="801"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1" fontAlgn="auto" latinLnBrk="0" hangingPunct="1">
                <a:lnSpc>
                  <a:spcPts val="1401"/>
                </a:lnSpc>
                <a:spcBef>
                  <a:spcPts val="0"/>
                </a:spcBef>
                <a:spcAft>
                  <a:spcPts val="0"/>
                </a:spcAft>
                <a:buClrTx/>
                <a:buSzTx/>
                <a:buFontTx/>
                <a:buNone/>
                <a:tabLst/>
                <a:defRPr/>
              </a:pPr>
              <a:endParaRPr kumimoji="0" lang="en-US" altLang="zh-CN" sz="801"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a:p>
              <a:pPr marR="0" lvl="0" indent="-171450" fontAlgn="auto">
                <a:lnSpc>
                  <a:spcPts val="1400"/>
                </a:lnSpc>
                <a:spcBef>
                  <a:spcPts val="0"/>
                </a:spcBef>
                <a:spcAft>
                  <a:spcPts val="0"/>
                </a:spcAft>
                <a:buClr>
                  <a:srgbClr val="4F81BD">
                    <a:lumMod val="60000"/>
                    <a:lumOff val="40000"/>
                  </a:srgbClr>
                </a:buClr>
                <a:buSzTx/>
                <a:buFont typeface="Wingdings" panose="05000000000000000000" pitchFamily="2" charset="2"/>
                <a:buChar char="u"/>
                <a:tabLst/>
                <a:defRPr/>
              </a:pPr>
              <a:r>
                <a:rPr lang="zh-CN" altLang="en-US" sz="700" spc="30" dirty="0">
                  <a:latin typeface="Times New Roman" panose="02020603050405020304" pitchFamily="18" charset="0"/>
                  <a:ea typeface="微软雅黑" panose="020B0503020204020204" pitchFamily="34" charset="-122"/>
                </a:rPr>
                <a:t>兼具速效、长效、量效组合药物组合，搭载便捷的吸入装置，患者能准确操作，足量、规律进行维持治疗。</a:t>
              </a:r>
            </a:p>
          </p:txBody>
        </p:sp>
      </p:grpSp>
      <p:sp>
        <p:nvSpPr>
          <p:cNvPr id="19" name="rect">
            <a:extLst>
              <a:ext uri="{FF2B5EF4-FFF2-40B4-BE49-F238E27FC236}">
                <a16:creationId xmlns:a16="http://schemas.microsoft.com/office/drawing/2014/main" id="{950871C3-0422-DFF6-216A-B38C8EFCF43E}"/>
              </a:ext>
            </a:extLst>
          </p:cNvPr>
          <p:cNvSpPr/>
          <p:nvPr/>
        </p:nvSpPr>
        <p:spPr>
          <a:xfrm>
            <a:off x="723765" y="2506932"/>
            <a:ext cx="256276" cy="12204"/>
          </a:xfrm>
          <a:prstGeom prst="rect">
            <a:avLst/>
          </a:prstGeom>
          <a:solidFill>
            <a:srgbClr val="3959B9">
              <a:alpha val="100000"/>
            </a:srgbClr>
          </a:solidFill>
          <a:ln cap="flat">
            <a:miter lim="0"/>
          </a:ln>
        </p:spPr>
        <p:txBody>
          <a:bodyPr rtlCol="0"/>
          <a:lstStyle/>
          <a:p>
            <a:pPr marL="0" marR="0" lvl="0" indent="0" algn="ctr" defTabSz="914400" rtl="0" eaLnBrk="1" fontAlgn="auto" latinLnBrk="0" hangingPunct="1">
              <a:lnSpc>
                <a:spcPts val="1401"/>
              </a:lnSpc>
              <a:spcBef>
                <a:spcPts val="0"/>
              </a:spcBef>
              <a:spcAft>
                <a:spcPts val="0"/>
              </a:spcAft>
              <a:buClrTx/>
              <a:buSzTx/>
              <a:buFontTx/>
              <a:buNone/>
              <a:tabLst/>
              <a:defRPr/>
            </a:pPr>
            <a:endParaRPr kumimoji="0" lang="zh-CN" altLang="en-US" sz="1802"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20" name="文本框 19">
            <a:extLst>
              <a:ext uri="{FF2B5EF4-FFF2-40B4-BE49-F238E27FC236}">
                <a16:creationId xmlns:a16="http://schemas.microsoft.com/office/drawing/2014/main" id="{471A71D3-0F49-3AB5-3102-A0DD5EDD8B97}"/>
              </a:ext>
            </a:extLst>
          </p:cNvPr>
          <p:cNvSpPr txBox="1"/>
          <p:nvPr/>
        </p:nvSpPr>
        <p:spPr>
          <a:xfrm>
            <a:off x="24762" y="2834711"/>
            <a:ext cx="5855659" cy="67710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r>
              <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参考资料</a:t>
            </a: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[1] Huang K ,  et al [J] The Lancet, 2019, 394(10196).</a:t>
            </a:r>
            <a:b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b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[2] </a:t>
            </a:r>
            <a:r>
              <a:rPr kumimoji="0" lang="zh-CN"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 </a:t>
            </a: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Levy ML et al.[J] Prim Care Respir J. </a:t>
            </a:r>
            <a:r>
              <a:rPr kumimoji="0" lang="zh-CN"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2013;22(4):406-411.</a:t>
            </a:r>
            <a:endPar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[3]</a:t>
            </a:r>
            <a:r>
              <a:rPr kumimoji="0" lang="en-US" altLang="zh-CN" sz="800" b="0" i="0" u="none" strike="noStrike" kern="1200" cap="none" spc="0" normalizeH="0" baseline="0" noProof="0" dirty="0">
                <a:ln>
                  <a:noFill/>
                </a:ln>
                <a:solidFill>
                  <a:prstClr val="black"/>
                </a:solidFill>
                <a:effectLst/>
                <a:uLnTx/>
                <a:uFillTx/>
                <a:latin typeface="Arial"/>
                <a:ea typeface="宋体" panose="02010600030101010101" pitchFamily="2" charset="-122"/>
                <a:cs typeface="+mn-cs"/>
              </a:rPr>
              <a:t> </a:t>
            </a: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Price D, et al. [J] Respir Med. </a:t>
            </a:r>
            <a:r>
              <a:rPr kumimoji="0" lang="zh-CN"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2013;107(1):37-46.</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br>
            <a:endPar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1"/>
            <a:ext cx="5897880" cy="3317875"/>
            <a:chOff x="0" y="1"/>
            <a:chExt cx="5897880" cy="3317875"/>
          </a:xfrm>
        </p:grpSpPr>
        <p:pic>
          <p:nvPicPr>
            <p:cNvPr id="3" name="object 3"/>
            <p:cNvPicPr/>
            <p:nvPr/>
          </p:nvPicPr>
          <p:blipFill>
            <a:blip r:embed="rId3" cstate="print"/>
            <a:stretch>
              <a:fillRect/>
            </a:stretch>
          </p:blipFill>
          <p:spPr>
            <a:xfrm>
              <a:off x="854964" y="858063"/>
              <a:ext cx="352107" cy="246964"/>
            </a:xfrm>
            <a:prstGeom prst="rect">
              <a:avLst/>
            </a:prstGeom>
          </p:spPr>
        </p:pic>
        <p:pic>
          <p:nvPicPr>
            <p:cNvPr id="4" name="object 4"/>
            <p:cNvPicPr/>
            <p:nvPr/>
          </p:nvPicPr>
          <p:blipFill>
            <a:blip r:embed="rId4" cstate="print"/>
            <a:stretch>
              <a:fillRect/>
            </a:stretch>
          </p:blipFill>
          <p:spPr>
            <a:xfrm>
              <a:off x="766572" y="1511872"/>
              <a:ext cx="699579" cy="225615"/>
            </a:xfrm>
            <a:prstGeom prst="rect">
              <a:avLst/>
            </a:prstGeom>
          </p:spPr>
        </p:pic>
        <p:pic>
          <p:nvPicPr>
            <p:cNvPr id="5" name="object 5"/>
            <p:cNvPicPr/>
            <p:nvPr/>
          </p:nvPicPr>
          <p:blipFill>
            <a:blip r:embed="rId5" cstate="print"/>
            <a:stretch>
              <a:fillRect/>
            </a:stretch>
          </p:blipFill>
          <p:spPr>
            <a:xfrm>
              <a:off x="778764" y="1780033"/>
              <a:ext cx="349757" cy="102870"/>
            </a:xfrm>
            <a:prstGeom prst="rect">
              <a:avLst/>
            </a:prstGeom>
          </p:spPr>
        </p:pic>
        <p:pic>
          <p:nvPicPr>
            <p:cNvPr id="6" name="object 6"/>
            <p:cNvPicPr/>
            <p:nvPr/>
          </p:nvPicPr>
          <p:blipFill>
            <a:blip r:embed="rId6" cstate="print"/>
            <a:stretch>
              <a:fillRect/>
            </a:stretch>
          </p:blipFill>
          <p:spPr>
            <a:xfrm>
              <a:off x="704087" y="2205292"/>
              <a:ext cx="2075688" cy="254571"/>
            </a:xfrm>
            <a:prstGeom prst="rect">
              <a:avLst/>
            </a:prstGeom>
          </p:spPr>
        </p:pic>
        <p:pic>
          <p:nvPicPr>
            <p:cNvPr id="7" name="object 7"/>
            <p:cNvPicPr/>
            <p:nvPr/>
          </p:nvPicPr>
          <p:blipFill>
            <a:blip r:embed="rId7" cstate="print"/>
            <a:stretch>
              <a:fillRect/>
            </a:stretch>
          </p:blipFill>
          <p:spPr>
            <a:xfrm>
              <a:off x="725423" y="1988821"/>
              <a:ext cx="257556" cy="12191"/>
            </a:xfrm>
            <a:prstGeom prst="rect">
              <a:avLst/>
            </a:prstGeom>
          </p:spPr>
        </p:pic>
      </p:grpSp>
      <p:sp>
        <p:nvSpPr>
          <p:cNvPr id="9" name="object 9"/>
          <p:cNvSpPr/>
          <p:nvPr/>
        </p:nvSpPr>
        <p:spPr>
          <a:xfrm>
            <a:off x="0" y="382"/>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no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矩形 10">
            <a:extLst>
              <a:ext uri="{FF2B5EF4-FFF2-40B4-BE49-F238E27FC236}">
                <a16:creationId xmlns:a16="http://schemas.microsoft.com/office/drawing/2014/main" id="{6892B771-2741-5EA1-72DA-7B9E7AFCB86E}"/>
              </a:ext>
            </a:extLst>
          </p:cNvPr>
          <p:cNvSpPr/>
          <p:nvPr/>
        </p:nvSpPr>
        <p:spPr>
          <a:xfrm>
            <a:off x="590550" y="2121681"/>
            <a:ext cx="2320289" cy="517253"/>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8" name="object 8"/>
          <p:cNvSpPr txBox="1"/>
          <p:nvPr/>
        </p:nvSpPr>
        <p:spPr>
          <a:xfrm>
            <a:off x="1689639" y="781552"/>
            <a:ext cx="4152328" cy="1543051"/>
          </a:xfrm>
          <a:prstGeom prst="rect">
            <a:avLst/>
          </a:prstGeom>
        </p:spPr>
        <p:txBody>
          <a:bodyPr vert="horz" wrap="square" lIns="0" tIns="12065" rIns="0" bIns="0" rtlCol="0">
            <a:spAutoFit/>
          </a:bodyPr>
          <a:lstStyle/>
          <a:p>
            <a:pPr marL="12700" marR="5080" lvl="0" indent="0" algn="just" defTabSz="914400" rtl="0" eaLnBrk="1" fontAlgn="auto" latinLnBrk="0" hangingPunct="1">
              <a:lnSpc>
                <a:spcPct val="103000"/>
              </a:lnSpc>
              <a:spcBef>
                <a:spcPts val="0"/>
              </a:spcBef>
              <a:spcAft>
                <a:spcPts val="0"/>
              </a:spcAft>
              <a:buClrTx/>
              <a:buSzTx/>
              <a:buFontTx/>
              <a:buNone/>
              <a:tabLst/>
              <a:defRPr/>
            </a:pPr>
            <a:r>
              <a:rPr kumimoji="0" lang="zh-CN" altLang="en-US" sz="800" b="1" i="0" u="none" strike="noStrike" kern="1200" cap="none" spc="3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a:rPr>
              <a:t>安全性特征</a:t>
            </a:r>
            <a:r>
              <a:rPr kumimoji="0" lang="zh-CN" altLang="en-US" sz="800" b="1"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总结：</a:t>
            </a:r>
          </a:p>
          <a:p>
            <a:pPr marR="5080" lvl="0" indent="0" fontAlgn="auto">
              <a:lnSpc>
                <a:spcPts val="1400"/>
              </a:lnSpc>
              <a:spcBef>
                <a:spcPts val="0"/>
              </a:spcBef>
              <a:spcAft>
                <a:spcPts val="0"/>
              </a:spcAft>
              <a:buClrTx/>
              <a:buSzTx/>
              <a:buFontTx/>
              <a:buNone/>
              <a:tabLst/>
              <a:defRPr/>
            </a:pPr>
            <a:r>
              <a:rPr lang="zh-CN" altLang="en-US" sz="700" spc="30" dirty="0">
                <a:latin typeface="Times New Roman" panose="02020603050405020304" pitchFamily="18" charset="0"/>
                <a:ea typeface="微软雅黑" panose="020B0503020204020204" pitchFamily="34" charset="-122"/>
              </a:rPr>
              <a:t>茚达特罗莫米松吸入粉雾剂</a:t>
            </a:r>
            <a:r>
              <a:rPr lang="zh-CN" altLang="zh-CN" sz="700" spc="30" dirty="0">
                <a:latin typeface="Times New Roman" panose="02020603050405020304" pitchFamily="18" charset="0"/>
                <a:ea typeface="微软雅黑" panose="020B0503020204020204" pitchFamily="34" charset="-122"/>
              </a:rPr>
              <a:t>关键性</a:t>
            </a:r>
            <a:r>
              <a:rPr lang="en-US" altLang="zh-CN" sz="700" spc="30" dirty="0">
                <a:latin typeface="Times New Roman" panose="02020603050405020304" pitchFamily="18" charset="0"/>
                <a:ea typeface="微软雅黑" panose="020B0503020204020204" pitchFamily="34" charset="-122"/>
              </a:rPr>
              <a:t>Ⅲ</a:t>
            </a:r>
            <a:r>
              <a:rPr lang="zh-CN" altLang="zh-CN" sz="700" spc="30" dirty="0">
                <a:latin typeface="Times New Roman" panose="02020603050405020304" pitchFamily="18" charset="0"/>
                <a:ea typeface="微软雅黑" panose="020B0503020204020204" pitchFamily="34" charset="-122"/>
              </a:rPr>
              <a:t>期临床研究中</a:t>
            </a:r>
            <a:r>
              <a:rPr lang="en-US" altLang="zh-CN" sz="700" spc="30" dirty="0">
                <a:latin typeface="Times New Roman" panose="02020603050405020304" pitchFamily="18" charset="0"/>
                <a:ea typeface="微软雅黑" panose="020B0503020204020204" pitchFamily="34" charset="-122"/>
              </a:rPr>
              <a:t>52</a:t>
            </a:r>
            <a:r>
              <a:rPr lang="zh-CN" altLang="en-US" sz="700" spc="30" dirty="0">
                <a:latin typeface="Times New Roman" panose="02020603050405020304" pitchFamily="18" charset="0"/>
                <a:ea typeface="微软雅黑" panose="020B0503020204020204" pitchFamily="34" charset="-122"/>
              </a:rPr>
              <a:t>周内最常见的不良反应为头痛（</a:t>
            </a:r>
            <a:r>
              <a:rPr lang="en-US" altLang="zh-CN" sz="700" spc="30" dirty="0">
                <a:latin typeface="Times New Roman" panose="02020603050405020304" pitchFamily="18" charset="0"/>
                <a:ea typeface="微软雅黑" panose="020B0503020204020204" pitchFamily="34" charset="-122"/>
              </a:rPr>
              <a:t>5.8%</a:t>
            </a:r>
            <a:r>
              <a:rPr lang="zh-CN" altLang="en-US" sz="700" spc="30" dirty="0">
                <a:latin typeface="Times New Roman" panose="02020603050405020304" pitchFamily="18" charset="0"/>
                <a:ea typeface="微软雅黑" panose="020B0503020204020204" pitchFamily="34" charset="-122"/>
              </a:rPr>
              <a:t>）。</a:t>
            </a:r>
            <a:endParaRPr lang="en-US" altLang="zh-CN" sz="700" spc="30" dirty="0">
              <a:latin typeface="Times New Roman" panose="02020603050405020304" pitchFamily="18" charset="0"/>
              <a:ea typeface="微软雅黑" panose="020B0503020204020204" pitchFamily="34" charset="-122"/>
            </a:endParaRPr>
          </a:p>
          <a:p>
            <a:pPr marR="5080" lvl="0" indent="0" fontAlgn="auto">
              <a:lnSpc>
                <a:spcPts val="1400"/>
              </a:lnSpc>
              <a:spcBef>
                <a:spcPts val="0"/>
              </a:spcBef>
              <a:spcAft>
                <a:spcPts val="0"/>
              </a:spcAft>
              <a:buClrTx/>
              <a:buSzTx/>
              <a:buFontTx/>
              <a:buNone/>
              <a:tabLst/>
              <a:defRPr/>
            </a:pPr>
            <a:r>
              <a:rPr lang="zh-CN" altLang="en-US" sz="700" spc="30" dirty="0">
                <a:latin typeface="Times New Roman" panose="02020603050405020304" pitchFamily="18" charset="0"/>
                <a:ea typeface="微软雅黑" panose="020B0503020204020204" pitchFamily="34" charset="-122"/>
              </a:rPr>
              <a:t>其他常见不良反应为超敏反应、口咽疼痛、发音困难、骨骼肌肉疼痛。其他偶见不良反应包括念珠菌病、血管神经性水肿、高血糖症、心动过速、皮疹、瘙痒症及肌痉挛等。本品试验组与其他对照组间安全性数据具有一致性，无额外安全性风险提示。</a:t>
            </a:r>
            <a:endParaRPr lang="en-US" altLang="zh-CN" sz="700" spc="30" dirty="0">
              <a:latin typeface="Times New Roman" panose="02020603050405020304" pitchFamily="18" charset="0"/>
              <a:ea typeface="微软雅黑" panose="020B0503020204020204" pitchFamily="34" charset="-122"/>
            </a:endParaRPr>
          </a:p>
          <a:p>
            <a:pPr marR="5080" lvl="0" indent="0" fontAlgn="auto">
              <a:lnSpc>
                <a:spcPts val="1400"/>
              </a:lnSpc>
              <a:spcBef>
                <a:spcPts val="0"/>
              </a:spcBef>
              <a:spcAft>
                <a:spcPts val="0"/>
              </a:spcAft>
              <a:buClrTx/>
              <a:buSzTx/>
              <a:buFontTx/>
              <a:buNone/>
              <a:tabLst/>
              <a:defRPr/>
            </a:pPr>
            <a:r>
              <a:rPr kumimoji="0" lang="zh-CN" altLang="en-US" sz="800" b="1"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安全性数据相较参照药物：</a:t>
            </a:r>
            <a:br>
              <a:rPr kumimoji="0" lang="en-US" altLang="zh-CN" sz="9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br>
            <a:r>
              <a:rPr lang="zh-CN" altLang="en-US" sz="700" spc="30" dirty="0">
                <a:latin typeface="Times New Roman" panose="02020603050405020304" pitchFamily="18" charset="0"/>
                <a:ea typeface="微软雅黑" panose="020B0503020204020204" pitchFamily="34" charset="-122"/>
              </a:rPr>
              <a:t>对比参照药物，肺炎的发生率更低，其他此类药物主要关注的常见不良反应如口腔念珠菌病、口干、声音嘶哑、发音困难等发生率一致。</a:t>
            </a:r>
            <a:endParaRPr lang="en-US" altLang="zh-CN" sz="700" spc="30" dirty="0">
              <a:latin typeface="Times New Roman" panose="02020603050405020304" pitchFamily="18" charset="0"/>
              <a:ea typeface="微软雅黑" panose="020B0503020204020204" pitchFamily="34" charset="-122"/>
            </a:endParaRPr>
          </a:p>
          <a:p>
            <a:pPr marL="12700" marR="5080" lvl="0" indent="0" algn="just" defTabSz="914400" rtl="0" eaLnBrk="1" fontAlgn="auto" latinLnBrk="0" hangingPunct="1">
              <a:lnSpc>
                <a:spcPct val="103000"/>
              </a:lnSpc>
              <a:spcBef>
                <a:spcPts val="95"/>
              </a:spcBef>
              <a:spcAft>
                <a:spcPts val="50"/>
              </a:spcAft>
              <a:buClrTx/>
              <a:buSzTx/>
              <a:buFontTx/>
              <a:buNone/>
              <a:tabLst/>
              <a:defRPr/>
            </a:pPr>
            <a:endParaRPr kumimoji="0" lang="en-US" altLang="zh-CN" sz="900" b="0" i="0" u="none" strike="noStrike" kern="1200" cap="none" spc="3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微软雅黑"/>
            </a:endParaRPr>
          </a:p>
        </p:txBody>
      </p:sp>
      <p:sp>
        <p:nvSpPr>
          <p:cNvPr id="12" name="文本框 11">
            <a:extLst>
              <a:ext uri="{FF2B5EF4-FFF2-40B4-BE49-F238E27FC236}">
                <a16:creationId xmlns:a16="http://schemas.microsoft.com/office/drawing/2014/main" id="{8F0FBB4E-1382-61B0-149A-C9294360C6A8}"/>
              </a:ext>
            </a:extLst>
          </p:cNvPr>
          <p:cNvSpPr txBox="1"/>
          <p:nvPr/>
        </p:nvSpPr>
        <p:spPr>
          <a:xfrm>
            <a:off x="-1" y="2759603"/>
            <a:ext cx="5897879"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r>
              <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参考资料</a:t>
            </a: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[1] </a:t>
            </a:r>
            <a:r>
              <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茚达特罗莫米松吸入粉雾剂说明书</a:t>
            </a:r>
            <a:b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b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[2] </a:t>
            </a:r>
            <a:r>
              <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沙美特罗替卡松吸入粉雾剂说明书</a:t>
            </a:r>
            <a:endPar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[3] </a:t>
            </a:r>
            <a:r>
              <a:rPr kumimoji="0" lang="en-US" altLang="zh-CN" sz="600" b="0" i="0" u="none" strike="noStrike" kern="1200" cap="none" spc="0" normalizeH="0" baseline="0" noProof="0" dirty="0" err="1">
                <a:ln>
                  <a:noFill/>
                </a:ln>
                <a:solidFill>
                  <a:prstClr val="black"/>
                </a:solidFill>
                <a:effectLst/>
                <a:uLnTx/>
                <a:uFillTx/>
                <a:latin typeface="Times New Roman" panose="02020603050405020304" pitchFamily="18" charset="0"/>
                <a:ea typeface="微软雅黑" panose="020B0503020204020204" pitchFamily="34" charset="-122"/>
                <a:cs typeface="+mn-cs"/>
              </a:rPr>
              <a:t>Scosyrev</a:t>
            </a: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 E ,  et al [J] Respiratory Medicine, 2021, 180(10):106311.</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altLang="zh-CN" sz="1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br>
            <a:endParaRPr kumimoji="0" lang="zh-CN" altLang="en-US" sz="1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3175"/>
            <a:ext cx="5897880" cy="3317875"/>
            <a:chOff x="0" y="0"/>
            <a:chExt cx="5897880" cy="3317875"/>
          </a:xfrm>
        </p:grpSpPr>
        <p:pic>
          <p:nvPicPr>
            <p:cNvPr id="3" name="object 3"/>
            <p:cNvPicPr/>
            <p:nvPr/>
          </p:nvPicPr>
          <p:blipFill>
            <a:blip r:embed="rId3" cstate="print"/>
            <a:stretch>
              <a:fillRect/>
            </a:stretch>
          </p:blipFill>
          <p:spPr>
            <a:xfrm>
              <a:off x="854964" y="858063"/>
              <a:ext cx="346011" cy="246964"/>
            </a:xfrm>
            <a:prstGeom prst="rect">
              <a:avLst/>
            </a:prstGeom>
          </p:spPr>
        </p:pic>
        <p:pic>
          <p:nvPicPr>
            <p:cNvPr id="4" name="object 4"/>
            <p:cNvPicPr/>
            <p:nvPr/>
          </p:nvPicPr>
          <p:blipFill>
            <a:blip r:embed="rId4" cstate="print"/>
            <a:stretch>
              <a:fillRect/>
            </a:stretch>
          </p:blipFill>
          <p:spPr>
            <a:xfrm>
              <a:off x="765048" y="1513269"/>
              <a:ext cx="701090" cy="224091"/>
            </a:xfrm>
            <a:prstGeom prst="rect">
              <a:avLst/>
            </a:prstGeom>
          </p:spPr>
        </p:pic>
        <p:pic>
          <p:nvPicPr>
            <p:cNvPr id="5" name="object 5"/>
            <p:cNvPicPr/>
            <p:nvPr/>
          </p:nvPicPr>
          <p:blipFill>
            <a:blip r:embed="rId5" cstate="print"/>
            <a:stretch>
              <a:fillRect/>
            </a:stretch>
          </p:blipFill>
          <p:spPr>
            <a:xfrm>
              <a:off x="774191" y="1780032"/>
              <a:ext cx="326897" cy="102869"/>
            </a:xfrm>
            <a:prstGeom prst="rect">
              <a:avLst/>
            </a:prstGeom>
          </p:spPr>
        </p:pic>
        <p:pic>
          <p:nvPicPr>
            <p:cNvPr id="6" name="object 6"/>
            <p:cNvPicPr/>
            <p:nvPr/>
          </p:nvPicPr>
          <p:blipFill>
            <a:blip r:embed="rId6" cstate="print"/>
            <a:stretch>
              <a:fillRect/>
            </a:stretch>
          </p:blipFill>
          <p:spPr>
            <a:xfrm>
              <a:off x="725423" y="1988821"/>
              <a:ext cx="257556" cy="12191"/>
            </a:xfrm>
            <a:prstGeom prst="rect">
              <a:avLst/>
            </a:prstGeom>
          </p:spPr>
        </p:pic>
        <p:pic>
          <p:nvPicPr>
            <p:cNvPr id="7" name="object 7"/>
            <p:cNvPicPr/>
            <p:nvPr/>
          </p:nvPicPr>
          <p:blipFill>
            <a:blip r:embed="rId7" cstate="print"/>
            <a:stretch>
              <a:fillRect/>
            </a:stretch>
          </p:blipFill>
          <p:spPr>
            <a:xfrm>
              <a:off x="704087" y="2208213"/>
              <a:ext cx="2206752" cy="342963"/>
            </a:xfrm>
            <a:prstGeom prst="rect">
              <a:avLst/>
            </a:prstGeom>
          </p:spPr>
        </p:pic>
      </p:grpSp>
      <p:sp>
        <p:nvSpPr>
          <p:cNvPr id="8" name="矩形 7">
            <a:extLst>
              <a:ext uri="{FF2B5EF4-FFF2-40B4-BE49-F238E27FC236}">
                <a16:creationId xmlns:a16="http://schemas.microsoft.com/office/drawing/2014/main" id="{42B91C99-6138-3277-E672-3FD6CD898AA2}"/>
              </a:ext>
            </a:extLst>
          </p:cNvPr>
          <p:cNvSpPr/>
          <p:nvPr/>
        </p:nvSpPr>
        <p:spPr>
          <a:xfrm>
            <a:off x="590550" y="2121681"/>
            <a:ext cx="2320289" cy="517253"/>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11" name="文本框 10">
            <a:extLst>
              <a:ext uri="{FF2B5EF4-FFF2-40B4-BE49-F238E27FC236}">
                <a16:creationId xmlns:a16="http://schemas.microsoft.com/office/drawing/2014/main" id="{1FC57B81-35FD-1864-9E39-DAB440351233}"/>
              </a:ext>
            </a:extLst>
          </p:cNvPr>
          <p:cNvSpPr txBox="1"/>
          <p:nvPr/>
        </p:nvSpPr>
        <p:spPr>
          <a:xfrm>
            <a:off x="1441008" y="532035"/>
            <a:ext cx="4552950" cy="2396233"/>
          </a:xfrm>
          <a:prstGeom prst="rect">
            <a:avLst/>
          </a:prstGeom>
          <a:noFill/>
        </p:spPr>
        <p:txBody>
          <a:bodyPr wrap="square">
            <a:spAutoFit/>
          </a:bodyPr>
          <a:lstStyle/>
          <a:p>
            <a:pPr marL="0" marR="0" lvl="0" indent="0" algn="just" defTabSz="914400" rtl="0" eaLnBrk="1" fontAlgn="auto" latinLnBrk="0" hangingPunct="1">
              <a:lnSpc>
                <a:spcPts val="1500"/>
              </a:lnSpc>
              <a:spcBef>
                <a:spcPts val="0"/>
              </a:spcBef>
              <a:spcAft>
                <a:spcPts val="0"/>
              </a:spcAft>
              <a:buClrTx/>
              <a:buSzTx/>
              <a:buFontTx/>
              <a:buNone/>
              <a:tabLst/>
              <a:defRPr/>
            </a:pPr>
            <a:r>
              <a:rPr kumimoji="0" lang="zh-CN" altLang="en-US" sz="800" b="1"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关键</a:t>
            </a:r>
            <a:r>
              <a:rPr kumimoji="0" lang="en-US" altLang="zh-CN" sz="800" b="1"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Ⅲ</a:t>
            </a:r>
            <a:r>
              <a:rPr kumimoji="0" lang="zh-CN" altLang="en-US" sz="800" b="1"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期临床研究：</a:t>
            </a:r>
            <a:r>
              <a:rPr kumimoji="0" lang="en-US" altLang="zh-CN" sz="800" b="1"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PALLADIUM</a:t>
            </a:r>
            <a:r>
              <a:rPr kumimoji="0" lang="zh-CN" altLang="zh-CN" sz="800" b="1"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研究</a:t>
            </a:r>
            <a:endParaRPr kumimoji="0" lang="en-US" altLang="zh-CN" sz="800" b="1"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171450" marR="0" lvl="0" indent="-171450" algn="just" defTabSz="914400" rtl="0" eaLnBrk="1" fontAlgn="auto" latinLnBrk="0" hangingPunct="1">
              <a:lnSpc>
                <a:spcPts val="1500"/>
              </a:lnSpc>
              <a:spcBef>
                <a:spcPts val="0"/>
              </a:spcBef>
              <a:spcAft>
                <a:spcPts val="0"/>
              </a:spcAft>
              <a:buClr>
                <a:srgbClr val="4463BC"/>
              </a:buClr>
              <a:buSzTx/>
              <a:buFont typeface="Wingdings" panose="05000000000000000000" pitchFamily="2" charset="2"/>
              <a:buChar char="u"/>
              <a:tabLst/>
              <a:defRPr/>
            </a:pPr>
            <a:r>
              <a:rPr kumimoji="0" lang="zh-CN"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纳入</a:t>
            </a:r>
            <a:r>
              <a:rPr kumimoji="0" lang="en-US"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2216</a:t>
            </a:r>
            <a:r>
              <a:rPr kumimoji="0" lang="zh-CN"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例</a:t>
            </a:r>
            <a:r>
              <a:rPr kumimoji="0" lang="en-US"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12</a:t>
            </a:r>
            <a:r>
              <a:rPr kumimoji="0" lang="zh-CN"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岁以上曾使用中高剂量</a:t>
            </a:r>
            <a:r>
              <a:rPr kumimoji="0" lang="en-US"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ICS</a:t>
            </a:r>
            <a:r>
              <a:rPr kumimoji="0" lang="zh-CN"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或低剂量</a:t>
            </a:r>
            <a:r>
              <a:rPr kumimoji="0" lang="en-US"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ICS/LABA</a:t>
            </a:r>
            <a:r>
              <a:rPr kumimoji="0" lang="zh-CN"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哮喘未控制患者。</a:t>
            </a:r>
            <a:endParaRPr kumimoji="0" lang="en-US"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171450" marR="0" lvl="0" indent="-171450" algn="just" defTabSz="914400" rtl="0" eaLnBrk="1" fontAlgn="auto" latinLnBrk="0" hangingPunct="1">
              <a:lnSpc>
                <a:spcPts val="1500"/>
              </a:lnSpc>
              <a:spcBef>
                <a:spcPts val="0"/>
              </a:spcBef>
              <a:spcAft>
                <a:spcPts val="0"/>
              </a:spcAft>
              <a:buClr>
                <a:srgbClr val="4463BC"/>
              </a:buClr>
              <a:buSzTx/>
              <a:buFont typeface="Wingdings" panose="05000000000000000000" pitchFamily="2" charset="2"/>
              <a:buChar char="u"/>
              <a:tabLst/>
              <a:defRPr/>
            </a:pPr>
            <a:r>
              <a:rPr kumimoji="0" lang="zh-CN"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随机分为中高剂量莫米松茚达特罗、中高剂量莫米松单药及高剂量沙美特罗替卡松组治疗</a:t>
            </a:r>
            <a:r>
              <a:rPr kumimoji="0" lang="en-US"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52</a:t>
            </a:r>
            <a:r>
              <a:rPr kumimoji="0" lang="zh-CN"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周。</a:t>
            </a:r>
            <a:endParaRPr kumimoji="0" lang="en-US"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171450" marR="0" lvl="0" indent="-171450" algn="just" defTabSz="914400" rtl="0" eaLnBrk="1" fontAlgn="auto" latinLnBrk="0" hangingPunct="1">
              <a:lnSpc>
                <a:spcPts val="1500"/>
              </a:lnSpc>
              <a:spcBef>
                <a:spcPts val="0"/>
              </a:spcBef>
              <a:spcAft>
                <a:spcPts val="0"/>
              </a:spcAft>
              <a:buClr>
                <a:srgbClr val="4463BC"/>
              </a:buClr>
              <a:buSzTx/>
              <a:buFont typeface="Wingdings" panose="05000000000000000000" pitchFamily="2" charset="2"/>
              <a:buChar char="u"/>
              <a:tabLst/>
              <a:defRPr/>
            </a:pPr>
            <a:r>
              <a:rPr kumimoji="0" lang="en-US"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26 </a:t>
            </a:r>
            <a:r>
              <a:rPr kumimoji="0" lang="zh-CN" altLang="en-US"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周，中剂量 </a:t>
            </a:r>
            <a:r>
              <a:rPr kumimoji="0" lang="en-US"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MF-IND</a:t>
            </a:r>
            <a:r>
              <a:rPr kumimoji="0" lang="zh-CN" altLang="en-US"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组 </a:t>
            </a:r>
            <a:r>
              <a:rPr kumimoji="0" lang="en-US"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FEV</a:t>
            </a:r>
            <a:r>
              <a:rPr kumimoji="0" lang="en-US" altLang="zh-CN" sz="700" b="0" i="0" u="none" strike="noStrike" kern="100" cap="none" spc="0" normalizeH="0" baseline="-2500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1</a:t>
            </a:r>
            <a:r>
              <a:rPr kumimoji="0" lang="en-US"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 </a:t>
            </a:r>
            <a:r>
              <a:rPr kumimoji="0" lang="zh-CN" altLang="en-US"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谷值较基线改善显著高于中剂量</a:t>
            </a:r>
            <a:r>
              <a:rPr kumimoji="0" lang="en-US"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MF</a:t>
            </a:r>
            <a:r>
              <a:rPr kumimoji="0" lang="zh-CN" altLang="en-US"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单药治疗组（治疗差异为</a:t>
            </a:r>
            <a:r>
              <a:rPr kumimoji="0" lang="en-US"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211ml</a:t>
            </a:r>
            <a:r>
              <a:rPr kumimoji="0" lang="zh-CN" altLang="en-US"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 </a:t>
            </a:r>
            <a:r>
              <a:rPr kumimoji="0" lang="en-US"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52</a:t>
            </a:r>
            <a:r>
              <a:rPr kumimoji="0" lang="zh-CN" altLang="en-US"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周，哮喘急性发作年发作率显著降低，与高剂量</a:t>
            </a:r>
            <a:r>
              <a:rPr kumimoji="0" lang="en-US"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FLU-SAL</a:t>
            </a:r>
            <a:r>
              <a:rPr kumimoji="0" lang="zh-CN" altLang="en-US"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rPr>
              <a:t>组改善相当。</a:t>
            </a:r>
            <a:endParaRPr kumimoji="0" lang="en-US"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171450" marR="0" lvl="0" indent="-171450" algn="just" defTabSz="914400" rtl="0" eaLnBrk="1" fontAlgn="auto" latinLnBrk="0" hangingPunct="1">
              <a:lnSpc>
                <a:spcPts val="1500"/>
              </a:lnSpc>
              <a:spcBef>
                <a:spcPts val="0"/>
              </a:spcBef>
              <a:spcAft>
                <a:spcPts val="0"/>
              </a:spcAft>
              <a:buClr>
                <a:srgbClr val="4463BC"/>
              </a:buClr>
              <a:buSzTx/>
              <a:buFont typeface="Wingdings" panose="05000000000000000000" pitchFamily="2" charset="2"/>
              <a:buChar char="u"/>
              <a:tabLst/>
              <a:defRPr/>
            </a:pPr>
            <a:endParaRPr kumimoji="0" lang="en-US" altLang="zh-CN" sz="7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algn="just">
              <a:lnSpc>
                <a:spcPts val="1500"/>
              </a:lnSpc>
              <a:buClr>
                <a:srgbClr val="4463BC"/>
              </a:buClr>
              <a:defRPr/>
            </a:pPr>
            <a:r>
              <a:rPr lang="zh-CN" altLang="en-US" sz="800" b="1" kern="100" dirty="0">
                <a:latin typeface="微软雅黑" panose="020B0503020204020204" pitchFamily="34" charset="-122"/>
                <a:ea typeface="微软雅黑" panose="020B0503020204020204" pitchFamily="34" charset="-122"/>
                <a:cs typeface="Times New Roman" panose="02020603050405020304" pitchFamily="18" charset="0"/>
              </a:rPr>
              <a:t>关键</a:t>
            </a:r>
            <a:r>
              <a:rPr lang="en-US" altLang="zh-CN" sz="800" b="1" kern="100" dirty="0">
                <a:latin typeface="微软雅黑" panose="020B0503020204020204" pitchFamily="34" charset="-122"/>
                <a:ea typeface="微软雅黑" panose="020B0503020204020204" pitchFamily="34" charset="-122"/>
                <a:cs typeface="Times New Roman" panose="02020603050405020304" pitchFamily="18" charset="0"/>
              </a:rPr>
              <a:t>Ⅲ</a:t>
            </a:r>
            <a:r>
              <a:rPr lang="zh-CN" altLang="en-US" sz="800" b="1" kern="100" dirty="0">
                <a:latin typeface="微软雅黑" panose="020B0503020204020204" pitchFamily="34" charset="-122"/>
                <a:ea typeface="微软雅黑" panose="020B0503020204020204" pitchFamily="34" charset="-122"/>
                <a:cs typeface="Times New Roman" panose="02020603050405020304" pitchFamily="18" charset="0"/>
              </a:rPr>
              <a:t>期临床研究</a:t>
            </a:r>
            <a:r>
              <a:rPr lang="en-US" altLang="zh-CN" sz="800" b="1" kern="100" dirty="0">
                <a:latin typeface="微软雅黑" panose="020B0503020204020204" pitchFamily="34" charset="-122"/>
                <a:ea typeface="微软雅黑" panose="020B0503020204020204" pitchFamily="34" charset="-122"/>
                <a:cs typeface="Times New Roman" panose="02020603050405020304" pitchFamily="18" charset="0"/>
              </a:rPr>
              <a:t>PALLADIUM</a:t>
            </a:r>
            <a:r>
              <a:rPr lang="zh-CN" altLang="en-US" sz="800" b="1" kern="100" dirty="0">
                <a:latin typeface="微软雅黑" panose="020B0503020204020204" pitchFamily="34" charset="-122"/>
                <a:ea typeface="微软雅黑" panose="020B0503020204020204" pitchFamily="34" charset="-122"/>
                <a:cs typeface="Times New Roman" panose="02020603050405020304" pitchFamily="18" charset="0"/>
              </a:rPr>
              <a:t>和</a:t>
            </a:r>
            <a:r>
              <a:rPr lang="en-US" altLang="zh-CN" sz="800" b="1" kern="100" dirty="0">
                <a:latin typeface="微软雅黑" panose="020B0503020204020204" pitchFamily="34" charset="-122"/>
                <a:ea typeface="微软雅黑" panose="020B0503020204020204" pitchFamily="34" charset="-122"/>
                <a:cs typeface="Times New Roman" panose="02020603050405020304" pitchFamily="18" charset="0"/>
              </a:rPr>
              <a:t>IRIDIUM </a:t>
            </a:r>
            <a:r>
              <a:rPr lang="zh-CN" altLang="en-US" sz="800" b="1" kern="100" dirty="0">
                <a:latin typeface="微软雅黑" panose="020B0503020204020204" pitchFamily="34" charset="-122"/>
                <a:ea typeface="微软雅黑" panose="020B0503020204020204" pitchFamily="34" charset="-122"/>
                <a:cs typeface="Times New Roman" panose="02020603050405020304" pitchFamily="18" charset="0"/>
              </a:rPr>
              <a:t>事后分析研究</a:t>
            </a:r>
            <a:endParaRPr lang="en-US" altLang="zh-CN" sz="8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marL="171450" marR="0" lvl="0" indent="-171450" algn="just" defTabSz="914400" rtl="0" eaLnBrk="1" fontAlgn="auto" latinLnBrk="0" hangingPunct="1">
              <a:lnSpc>
                <a:spcPts val="1500"/>
              </a:lnSpc>
              <a:spcBef>
                <a:spcPts val="0"/>
              </a:spcBef>
              <a:spcAft>
                <a:spcPts val="0"/>
              </a:spcAft>
              <a:buClr>
                <a:srgbClr val="4463BC"/>
              </a:buClr>
              <a:buSzTx/>
              <a:buFont typeface="Wingdings" panose="05000000000000000000" pitchFamily="2" charset="2"/>
              <a:buChar char="u"/>
              <a:tabLst/>
              <a:defRPr/>
            </a:pPr>
            <a:r>
              <a:rPr kumimoji="0" lang="en-US" altLang="zh-CN"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PALLADIUM</a:t>
            </a:r>
            <a:r>
              <a:rPr kumimoji="0" lang="zh-CN" altLang="en-US"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和</a:t>
            </a:r>
            <a:r>
              <a:rPr kumimoji="0" lang="en-US" altLang="zh-CN"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IRIDIUM</a:t>
            </a:r>
            <a:r>
              <a:rPr kumimoji="0" lang="zh-CN" altLang="en-US"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事后分析纳入</a:t>
            </a:r>
            <a:r>
              <a:rPr kumimoji="0" lang="en-US" altLang="zh-CN"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1044</a:t>
            </a:r>
            <a:r>
              <a:rPr kumimoji="0" lang="zh-CN" altLang="en-US"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例中剂量莫米松茚达特罗和</a:t>
            </a:r>
            <a:r>
              <a:rPr kumimoji="0" lang="en-US" altLang="zh-CN"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1056</a:t>
            </a:r>
            <a:r>
              <a:rPr kumimoji="0" lang="zh-CN" altLang="en-US"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例高剂量沙美特罗替卡松组患者</a:t>
            </a:r>
            <a:r>
              <a:rPr kumimoji="0" lang="en-US" altLang="zh-CN"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52</a:t>
            </a:r>
            <a:r>
              <a:rPr kumimoji="0" lang="zh-CN" altLang="en-US"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周内有效性数据。</a:t>
            </a:r>
            <a:endParaRPr kumimoji="0" lang="en-US" altLang="zh-CN"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171450" lvl="0" indent="-171450" algn="just">
              <a:lnSpc>
                <a:spcPts val="1500"/>
              </a:lnSpc>
              <a:buClr>
                <a:srgbClr val="4463BC"/>
              </a:buClr>
              <a:buFont typeface="Wingdings" panose="05000000000000000000" pitchFamily="2" charset="2"/>
              <a:buChar char="u"/>
              <a:defRPr/>
            </a:pPr>
            <a:r>
              <a:rPr kumimoji="0" lang="zh-CN" altLang="en-US"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中剂量茚达特罗莫米松组，</a:t>
            </a:r>
            <a:r>
              <a:rPr lang="en-US" altLang="zh-CN" sz="700" kern="1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52</a:t>
            </a:r>
            <a:r>
              <a:rPr lang="zh-CN" altLang="en-US" sz="700" kern="1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周所有</a:t>
            </a:r>
            <a:r>
              <a:rPr kumimoji="0" lang="zh-CN" altLang="en-US"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类型急性发作发生率（降低</a:t>
            </a:r>
            <a:r>
              <a:rPr kumimoji="0" lang="en-US" altLang="zh-CN"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16%</a:t>
            </a:r>
            <a:r>
              <a:rPr kumimoji="0" lang="zh-CN" altLang="en-US"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700" kern="1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26</a:t>
            </a:r>
            <a:r>
              <a:rPr lang="zh-CN" altLang="en-US" sz="700" kern="1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周谷值</a:t>
            </a:r>
            <a:r>
              <a:rPr lang="en-US" altLang="zh-CN" sz="700" kern="1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FEV</a:t>
            </a:r>
            <a:r>
              <a:rPr lang="en-US" altLang="zh-CN" sz="700" kern="100" baseline="-25000" dirty="0">
                <a:latin typeface="微软雅黑" panose="020B0503020204020204" pitchFamily="34" charset="-122"/>
                <a:ea typeface="微软雅黑" panose="020B0503020204020204" pitchFamily="34" charset="-122"/>
                <a:cs typeface="Times New Roman" panose="02020603050405020304" pitchFamily="18" charset="0"/>
              </a:rPr>
              <a:t>1</a:t>
            </a:r>
            <a:r>
              <a:rPr lang="en-US" altLang="zh-CN" sz="700" kern="1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700" kern="1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升高</a:t>
            </a:r>
            <a:r>
              <a:rPr lang="en-US" altLang="zh-CN" sz="700" kern="1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28ml</a:t>
            </a:r>
            <a:r>
              <a:rPr lang="zh-CN" altLang="en-US" sz="700" kern="1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a:t>
            </a:r>
            <a:r>
              <a:rPr kumimoji="0" lang="zh-CN" altLang="en-US"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较高剂量沙美特罗替卡松治疗组呈现显著改善。</a:t>
            </a:r>
            <a:r>
              <a:rPr kumimoji="0" lang="en-US" altLang="zh-CN"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52</a:t>
            </a:r>
            <a:r>
              <a:rPr kumimoji="0" lang="zh-CN" altLang="en-US"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周</a:t>
            </a:r>
            <a:r>
              <a:rPr kumimoji="0" lang="en-US" altLang="zh-CN"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ACQ-7</a:t>
            </a:r>
            <a:r>
              <a:rPr kumimoji="0" lang="zh-CN" altLang="en-US" sz="7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评分改善与高剂量沙美特罗替卡松治疗组相当</a:t>
            </a:r>
            <a:r>
              <a:rPr kumimoji="0" lang="zh-CN" altLang="en-US" sz="8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a:t>
            </a:r>
            <a:endParaRPr kumimoji="0" lang="en-US" altLang="zh-CN" sz="8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p>
            <a:pPr marL="0" marR="0" lvl="0" indent="0" algn="just" defTabSz="914400" rtl="0" eaLnBrk="1" fontAlgn="auto" latinLnBrk="0" hangingPunct="1">
              <a:lnSpc>
                <a:spcPts val="1700"/>
              </a:lnSpc>
              <a:spcBef>
                <a:spcPts val="0"/>
              </a:spcBef>
              <a:spcAft>
                <a:spcPts val="0"/>
              </a:spcAft>
              <a:buClrTx/>
              <a:buSzTx/>
              <a:buFontTx/>
              <a:buNone/>
              <a:tabLst/>
              <a:defRPr/>
            </a:pPr>
            <a:endParaRPr kumimoji="0" lang="zh-CN" altLang="zh-CN" sz="8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0" name="文本框 9">
            <a:extLst>
              <a:ext uri="{FF2B5EF4-FFF2-40B4-BE49-F238E27FC236}">
                <a16:creationId xmlns:a16="http://schemas.microsoft.com/office/drawing/2014/main" id="{BF85A31C-3BB7-FFE2-5AE9-96052AAAB270}"/>
              </a:ext>
            </a:extLst>
          </p:cNvPr>
          <p:cNvSpPr txBox="1"/>
          <p:nvPr/>
        </p:nvSpPr>
        <p:spPr>
          <a:xfrm>
            <a:off x="24762" y="2769042"/>
            <a:ext cx="585565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r>
              <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参考资料</a:t>
            </a: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[1] Zs A , et al. [J]  Lancet Respir Med. 2020 Oct;8(10):987-999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solidFill>
                  <a:prstClr val="black"/>
                </a:solidFill>
                <a:latin typeface="Times New Roman" panose="02020603050405020304" pitchFamily="18" charset="0"/>
                <a:ea typeface="微软雅黑" panose="020B0503020204020204" pitchFamily="34" charset="-122"/>
              </a:rPr>
              <a:t>[2] </a:t>
            </a: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Chapman, et al. [J] BMJ open respiratory research, 2021,8(1), e000819.</a:t>
            </a:r>
            <a:b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br>
            <a:endPar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endParaRPr>
          </a:p>
        </p:txBody>
      </p:sp>
    </p:spTree>
    <p:extLst>
      <p:ext uri="{BB962C8B-B14F-4D97-AF65-F5344CB8AC3E}">
        <p14:creationId xmlns:p14="http://schemas.microsoft.com/office/powerpoint/2010/main" val="3556702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5897880" cy="3317875"/>
            <a:chOff x="0" y="0"/>
            <a:chExt cx="5897880" cy="3317875"/>
          </a:xfrm>
        </p:grpSpPr>
        <p:pic>
          <p:nvPicPr>
            <p:cNvPr id="3" name="object 3"/>
            <p:cNvPicPr/>
            <p:nvPr/>
          </p:nvPicPr>
          <p:blipFill>
            <a:blip r:embed="rId3" cstate="print"/>
            <a:stretch>
              <a:fillRect/>
            </a:stretch>
          </p:blipFill>
          <p:spPr>
            <a:xfrm>
              <a:off x="854964" y="858063"/>
              <a:ext cx="346011" cy="246964"/>
            </a:xfrm>
            <a:prstGeom prst="rect">
              <a:avLst/>
            </a:prstGeom>
          </p:spPr>
        </p:pic>
        <p:pic>
          <p:nvPicPr>
            <p:cNvPr id="4" name="object 4"/>
            <p:cNvPicPr/>
            <p:nvPr/>
          </p:nvPicPr>
          <p:blipFill>
            <a:blip r:embed="rId4" cstate="print"/>
            <a:stretch>
              <a:fillRect/>
            </a:stretch>
          </p:blipFill>
          <p:spPr>
            <a:xfrm>
              <a:off x="765048" y="1513269"/>
              <a:ext cx="701090" cy="224091"/>
            </a:xfrm>
            <a:prstGeom prst="rect">
              <a:avLst/>
            </a:prstGeom>
          </p:spPr>
        </p:pic>
        <p:pic>
          <p:nvPicPr>
            <p:cNvPr id="5" name="object 5"/>
            <p:cNvPicPr/>
            <p:nvPr/>
          </p:nvPicPr>
          <p:blipFill>
            <a:blip r:embed="rId5" cstate="print"/>
            <a:stretch>
              <a:fillRect/>
            </a:stretch>
          </p:blipFill>
          <p:spPr>
            <a:xfrm>
              <a:off x="774191" y="1780032"/>
              <a:ext cx="326897" cy="102869"/>
            </a:xfrm>
            <a:prstGeom prst="rect">
              <a:avLst/>
            </a:prstGeom>
          </p:spPr>
        </p:pic>
        <p:pic>
          <p:nvPicPr>
            <p:cNvPr id="6" name="object 6"/>
            <p:cNvPicPr/>
            <p:nvPr/>
          </p:nvPicPr>
          <p:blipFill>
            <a:blip r:embed="rId6" cstate="print"/>
            <a:stretch>
              <a:fillRect/>
            </a:stretch>
          </p:blipFill>
          <p:spPr>
            <a:xfrm>
              <a:off x="725423" y="1988821"/>
              <a:ext cx="257556" cy="12191"/>
            </a:xfrm>
            <a:prstGeom prst="rect">
              <a:avLst/>
            </a:prstGeom>
          </p:spPr>
        </p:pic>
        <p:pic>
          <p:nvPicPr>
            <p:cNvPr id="7" name="object 7"/>
            <p:cNvPicPr/>
            <p:nvPr/>
          </p:nvPicPr>
          <p:blipFill>
            <a:blip r:embed="rId7" cstate="print"/>
            <a:stretch>
              <a:fillRect/>
            </a:stretch>
          </p:blipFill>
          <p:spPr>
            <a:xfrm>
              <a:off x="704087" y="2208213"/>
              <a:ext cx="2206752" cy="342963"/>
            </a:xfrm>
            <a:prstGeom prst="rect">
              <a:avLst/>
            </a:prstGeom>
          </p:spPr>
        </p:pic>
      </p:grpSp>
      <p:sp>
        <p:nvSpPr>
          <p:cNvPr id="9" name="object 9"/>
          <p:cNvSpPr/>
          <p:nvPr/>
        </p:nvSpPr>
        <p:spPr>
          <a:xfrm>
            <a:off x="0" y="965"/>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no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24" name="矩形 23">
            <a:extLst>
              <a:ext uri="{FF2B5EF4-FFF2-40B4-BE49-F238E27FC236}">
                <a16:creationId xmlns:a16="http://schemas.microsoft.com/office/drawing/2014/main" id="{BDFC32A3-D893-2DD2-2285-C831EAA1EF60}"/>
              </a:ext>
            </a:extLst>
          </p:cNvPr>
          <p:cNvSpPr/>
          <p:nvPr/>
        </p:nvSpPr>
        <p:spPr>
          <a:xfrm>
            <a:off x="585406" y="2117725"/>
            <a:ext cx="2320289" cy="517253"/>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Times New Roman" panose="02020603050405020304" pitchFamily="18" charset="0"/>
              <a:ea typeface="微软雅黑" panose="020B0503020204020204" pitchFamily="34" charset="-122"/>
              <a:cs typeface="+mn-cs"/>
            </a:endParaRPr>
          </a:p>
        </p:txBody>
      </p:sp>
      <p:sp>
        <p:nvSpPr>
          <p:cNvPr id="11" name="文本框 10">
            <a:extLst>
              <a:ext uri="{FF2B5EF4-FFF2-40B4-BE49-F238E27FC236}">
                <a16:creationId xmlns:a16="http://schemas.microsoft.com/office/drawing/2014/main" id="{1FC57B81-35FD-1864-9E39-DAB440351233}"/>
              </a:ext>
            </a:extLst>
          </p:cNvPr>
          <p:cNvSpPr txBox="1"/>
          <p:nvPr/>
        </p:nvSpPr>
        <p:spPr>
          <a:xfrm>
            <a:off x="1462723" y="523639"/>
            <a:ext cx="4080827" cy="648896"/>
          </a:xfrm>
          <a:prstGeom prst="rect">
            <a:avLst/>
          </a:prstGeom>
          <a:noFill/>
        </p:spPr>
        <p:txBody>
          <a:bodyPr wrap="square">
            <a:spAutoFit/>
          </a:bodyPr>
          <a:lstStyle/>
          <a:p>
            <a:pPr marL="0" marR="0" lvl="0" indent="0" algn="just" defTabSz="914400" rtl="0" eaLnBrk="1" fontAlgn="auto" latinLnBrk="0" hangingPunct="1">
              <a:lnSpc>
                <a:spcPts val="1700"/>
              </a:lnSpc>
              <a:spcBef>
                <a:spcPts val="0"/>
              </a:spcBef>
              <a:spcAft>
                <a:spcPts val="0"/>
              </a:spcAft>
              <a:buClrTx/>
              <a:buSzTx/>
              <a:buFontTx/>
              <a:buNone/>
              <a:tabLst/>
              <a:defRPr/>
            </a:pPr>
            <a:r>
              <a:rPr kumimoji="0" lang="zh-CN" altLang="en-US" sz="800"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全球权威指南推荐：</a:t>
            </a:r>
            <a:endParaRPr kumimoji="0" lang="en-US" altLang="zh-CN" sz="800"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R="0" lvl="0" indent="-171450" fontAlgn="auto">
              <a:lnSpc>
                <a:spcPts val="1400"/>
              </a:lnSpc>
              <a:spcBef>
                <a:spcPts val="0"/>
              </a:spcBef>
              <a:spcAft>
                <a:spcPts val="0"/>
              </a:spcAft>
              <a:buClr>
                <a:srgbClr val="4463BC"/>
              </a:buClr>
              <a:buSzTx/>
              <a:buFont typeface="Wingdings" panose="05000000000000000000" pitchFamily="2" charset="2"/>
              <a:buChar char="u"/>
              <a:tabLst/>
              <a:defRPr/>
            </a:pPr>
            <a:r>
              <a:rPr lang="en-US" altLang="zh-CN" sz="700" spc="30" dirty="0">
                <a:latin typeface="Times New Roman" panose="02020603050405020304" pitchFamily="18" charset="0"/>
                <a:ea typeface="微软雅黑" panose="020B0503020204020204" pitchFamily="34" charset="-122"/>
              </a:rPr>
              <a:t>2022</a:t>
            </a:r>
            <a:r>
              <a:rPr lang="zh-CN" altLang="en-US" sz="700" spc="30" dirty="0">
                <a:latin typeface="Times New Roman" panose="02020603050405020304" pitchFamily="18" charset="0"/>
                <a:ea typeface="微软雅黑" panose="020B0503020204020204" pitchFamily="34" charset="-122"/>
              </a:rPr>
              <a:t>版全球</a:t>
            </a:r>
            <a:r>
              <a:rPr lang="en-US" altLang="zh-CN" sz="700" spc="30" dirty="0">
                <a:latin typeface="Times New Roman" panose="02020603050405020304" pitchFamily="18" charset="0"/>
                <a:ea typeface="微软雅黑" panose="020B0503020204020204" pitchFamily="34" charset="-122"/>
              </a:rPr>
              <a:t>GINA</a:t>
            </a:r>
            <a:r>
              <a:rPr lang="zh-CN" altLang="en-US" sz="700" spc="30" dirty="0">
                <a:latin typeface="Times New Roman" panose="02020603050405020304" pitchFamily="18" charset="0"/>
                <a:ea typeface="微软雅黑" panose="020B0503020204020204" pitchFamily="34" charset="-122"/>
              </a:rPr>
              <a:t>指南推荐：推荐 </a:t>
            </a:r>
            <a:r>
              <a:rPr lang="en-US" altLang="zh-CN" sz="700" spc="30" dirty="0">
                <a:latin typeface="Times New Roman" panose="02020603050405020304" pitchFamily="18" charset="0"/>
                <a:ea typeface="微软雅黑" panose="020B0503020204020204" pitchFamily="34" charset="-122"/>
              </a:rPr>
              <a:t>ICS</a:t>
            </a:r>
            <a:r>
              <a:rPr lang="zh-CN" altLang="en-US" sz="700" spc="30" dirty="0">
                <a:latin typeface="Times New Roman" panose="02020603050405020304" pitchFamily="18" charset="0"/>
                <a:ea typeface="微软雅黑" panose="020B0503020204020204" pitchFamily="34" charset="-122"/>
              </a:rPr>
              <a:t>（吸入性糖皮质激素）</a:t>
            </a:r>
            <a:r>
              <a:rPr lang="en-US" altLang="zh-CN" sz="700" spc="30" dirty="0">
                <a:latin typeface="Times New Roman" panose="02020603050405020304" pitchFamily="18" charset="0"/>
                <a:ea typeface="微软雅黑" panose="020B0503020204020204" pitchFamily="34" charset="-122"/>
              </a:rPr>
              <a:t>+LABA </a:t>
            </a:r>
            <a:r>
              <a:rPr lang="zh-CN" altLang="en-US" sz="700" spc="30" dirty="0">
                <a:latin typeface="Times New Roman" panose="02020603050405020304" pitchFamily="18" charset="0"/>
                <a:ea typeface="微软雅黑" panose="020B0503020204020204" pitchFamily="34" charset="-122"/>
              </a:rPr>
              <a:t>（长效</a:t>
            </a:r>
            <a:r>
              <a:rPr lang="en-US" altLang="zh-CN" sz="700" spc="30" dirty="0">
                <a:latin typeface="Times New Roman" panose="02020603050405020304" pitchFamily="18" charset="0"/>
                <a:ea typeface="微软雅黑" panose="020B0503020204020204" pitchFamily="34" charset="-122"/>
              </a:rPr>
              <a:t>β2</a:t>
            </a:r>
            <a:r>
              <a:rPr lang="zh-CN" altLang="en-US" sz="700" spc="30" dirty="0">
                <a:latin typeface="Times New Roman" panose="02020603050405020304" pitchFamily="18" charset="0"/>
                <a:ea typeface="微软雅黑" panose="020B0503020204020204" pitchFamily="34" charset="-122"/>
              </a:rPr>
              <a:t>受体激动剂）联合作为</a:t>
            </a:r>
            <a:r>
              <a:rPr lang="en-US" altLang="zh-CN" sz="700" spc="30" dirty="0">
                <a:latin typeface="Times New Roman" panose="02020603050405020304" pitchFamily="18" charset="0"/>
                <a:ea typeface="微软雅黑" panose="020B0503020204020204" pitchFamily="34" charset="-122"/>
              </a:rPr>
              <a:t>3-5</a:t>
            </a:r>
            <a:r>
              <a:rPr lang="zh-CN" altLang="en-US" sz="700" spc="30" dirty="0">
                <a:latin typeface="Times New Roman" panose="02020603050405020304" pitchFamily="18" charset="0"/>
                <a:ea typeface="微软雅黑" panose="020B0503020204020204" pitchFamily="34" charset="-122"/>
              </a:rPr>
              <a:t>级哮喘患者的首选控制药物。</a:t>
            </a:r>
            <a:endParaRPr lang="zh-CN" altLang="zh-CN" sz="700" spc="30" dirty="0">
              <a:latin typeface="Times New Roman" panose="02020603050405020304" pitchFamily="18" charset="0"/>
              <a:ea typeface="微软雅黑" panose="020B0503020204020204" pitchFamily="34" charset="-122"/>
            </a:endParaRPr>
          </a:p>
        </p:txBody>
      </p:sp>
      <p:sp>
        <p:nvSpPr>
          <p:cNvPr id="16" name="文本框 15">
            <a:extLst>
              <a:ext uri="{FF2B5EF4-FFF2-40B4-BE49-F238E27FC236}">
                <a16:creationId xmlns:a16="http://schemas.microsoft.com/office/drawing/2014/main" id="{1476735B-DA49-21E9-FB17-2FB329FEED66}"/>
              </a:ext>
            </a:extLst>
          </p:cNvPr>
          <p:cNvSpPr txBox="1"/>
          <p:nvPr/>
        </p:nvSpPr>
        <p:spPr>
          <a:xfrm>
            <a:off x="1449624" y="1185075"/>
            <a:ext cx="4323972" cy="1376659"/>
          </a:xfrm>
          <a:prstGeom prst="rect">
            <a:avLst/>
          </a:prstGeom>
          <a:noFill/>
        </p:spPr>
        <p:txBody>
          <a:bodyPr wrap="square">
            <a:spAutoFit/>
          </a:bodyPr>
          <a:lstStyle/>
          <a:p>
            <a:pPr marL="0" marR="0" lvl="0" indent="0" algn="just" defTabSz="914400" rtl="0" eaLnBrk="1" fontAlgn="auto" latinLnBrk="0" hangingPunct="1">
              <a:lnSpc>
                <a:spcPts val="1500"/>
              </a:lnSpc>
              <a:spcBef>
                <a:spcPts val="0"/>
              </a:spcBef>
              <a:spcAft>
                <a:spcPts val="0"/>
              </a:spcAft>
              <a:buClrTx/>
              <a:buSzTx/>
              <a:buFontTx/>
              <a:buNone/>
              <a:tabLst/>
              <a:defRPr/>
            </a:pPr>
            <a:r>
              <a:rPr kumimoji="0" lang="zh-CN" altLang="en-US" sz="800"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中国权威指南推荐：</a:t>
            </a:r>
            <a:endParaRPr kumimoji="0" lang="en-US" altLang="zh-CN" sz="800"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R="0" lvl="0" indent="-171450" fontAlgn="auto">
              <a:lnSpc>
                <a:spcPts val="1400"/>
              </a:lnSpc>
              <a:spcBef>
                <a:spcPts val="0"/>
              </a:spcBef>
              <a:spcAft>
                <a:spcPts val="0"/>
              </a:spcAft>
              <a:buClr>
                <a:srgbClr val="4F81BD"/>
              </a:buClr>
              <a:buSzTx/>
              <a:buFont typeface="Wingdings" panose="05000000000000000000" pitchFamily="2" charset="2"/>
              <a:buChar char="u"/>
              <a:tabLst/>
              <a:defRPr/>
            </a:pPr>
            <a:r>
              <a:rPr lang="en-US" altLang="zh-CN" sz="700" spc="30" dirty="0">
                <a:latin typeface="Times New Roman" panose="02020603050405020304" pitchFamily="18" charset="0"/>
                <a:ea typeface="微软雅黑" panose="020B0503020204020204" pitchFamily="34" charset="-122"/>
              </a:rPr>
              <a:t>《2020</a:t>
            </a:r>
            <a:r>
              <a:rPr lang="zh-CN" altLang="en-US" sz="700" spc="30" dirty="0">
                <a:latin typeface="Times New Roman" panose="02020603050405020304" pitchFamily="18" charset="0"/>
                <a:ea typeface="微软雅黑" panose="020B0503020204020204" pitchFamily="34" charset="-122"/>
              </a:rPr>
              <a:t>版支气管哮喘防治指南</a:t>
            </a:r>
            <a:r>
              <a:rPr lang="en-US" altLang="zh-CN" sz="700" spc="30" dirty="0">
                <a:latin typeface="Times New Roman" panose="02020603050405020304" pitchFamily="18" charset="0"/>
                <a:ea typeface="微软雅黑" panose="020B0503020204020204" pitchFamily="34" charset="-122"/>
              </a:rPr>
              <a:t>》</a:t>
            </a:r>
            <a:r>
              <a:rPr lang="zh-CN" altLang="en-US" sz="700" spc="30" dirty="0">
                <a:latin typeface="Times New Roman" panose="02020603050405020304" pitchFamily="18" charset="0"/>
                <a:ea typeface="微软雅黑" panose="020B0503020204020204" pitchFamily="34" charset="-122"/>
              </a:rPr>
              <a:t>推荐</a:t>
            </a:r>
            <a:r>
              <a:rPr lang="en-US" altLang="zh-CN" sz="700" spc="30" dirty="0">
                <a:latin typeface="Times New Roman" panose="02020603050405020304" pitchFamily="18" charset="0"/>
                <a:ea typeface="微软雅黑" panose="020B0503020204020204" pitchFamily="34" charset="-122"/>
              </a:rPr>
              <a:t>ICS</a:t>
            </a:r>
            <a:r>
              <a:rPr lang="zh-CN" altLang="en-US" sz="700" spc="30" dirty="0">
                <a:latin typeface="Times New Roman" panose="02020603050405020304" pitchFamily="18" charset="0"/>
                <a:ea typeface="微软雅黑" panose="020B0503020204020204" pitchFamily="34" charset="-122"/>
              </a:rPr>
              <a:t>（吸入性糖皮质激素）</a:t>
            </a:r>
            <a:r>
              <a:rPr lang="en-US" altLang="zh-CN" sz="700" spc="30" dirty="0">
                <a:latin typeface="Times New Roman" panose="02020603050405020304" pitchFamily="18" charset="0"/>
                <a:ea typeface="微软雅黑" panose="020B0503020204020204" pitchFamily="34" charset="-122"/>
              </a:rPr>
              <a:t>+LABA</a:t>
            </a:r>
            <a:r>
              <a:rPr lang="zh-CN" altLang="en-US" sz="700" spc="30" dirty="0">
                <a:latin typeface="Times New Roman" panose="02020603050405020304" pitchFamily="18" charset="0"/>
                <a:ea typeface="微软雅黑" panose="020B0503020204020204" pitchFamily="34" charset="-122"/>
              </a:rPr>
              <a:t>（长效</a:t>
            </a:r>
            <a:r>
              <a:rPr lang="en-US" altLang="zh-CN" sz="700" spc="30" dirty="0">
                <a:latin typeface="Times New Roman" panose="02020603050405020304" pitchFamily="18" charset="0"/>
                <a:ea typeface="微软雅黑" panose="020B0503020204020204" pitchFamily="34" charset="-122"/>
              </a:rPr>
              <a:t>β2</a:t>
            </a:r>
            <a:r>
              <a:rPr lang="zh-CN" altLang="en-US" sz="700" spc="30" dirty="0">
                <a:latin typeface="Times New Roman" panose="02020603050405020304" pitchFamily="18" charset="0"/>
                <a:ea typeface="微软雅黑" panose="020B0503020204020204" pitchFamily="34" charset="-122"/>
              </a:rPr>
              <a:t>受体激动剂） 具有协同的抗炎和平喘作用，可获得相当于或优于加倍剂量</a:t>
            </a:r>
            <a:r>
              <a:rPr lang="en-US" altLang="zh-CN" sz="700" spc="30" dirty="0">
                <a:latin typeface="Times New Roman" panose="02020603050405020304" pitchFamily="18" charset="0"/>
                <a:ea typeface="微软雅黑" panose="020B0503020204020204" pitchFamily="34" charset="-122"/>
              </a:rPr>
              <a:t>ICS </a:t>
            </a:r>
            <a:r>
              <a:rPr lang="zh-CN" altLang="en-US" sz="700" spc="30" dirty="0">
                <a:latin typeface="Times New Roman" panose="02020603050405020304" pitchFamily="18" charset="0"/>
                <a:ea typeface="微软雅黑" panose="020B0503020204020204" pitchFamily="34" charset="-122"/>
              </a:rPr>
              <a:t>的疗效，并可改善患者的依从性、减少大剂量</a:t>
            </a:r>
            <a:r>
              <a:rPr lang="en-US" altLang="zh-CN" sz="700" spc="30" dirty="0">
                <a:latin typeface="Times New Roman" panose="02020603050405020304" pitchFamily="18" charset="0"/>
                <a:ea typeface="微软雅黑" panose="020B0503020204020204" pitchFamily="34" charset="-122"/>
              </a:rPr>
              <a:t>ICS</a:t>
            </a:r>
            <a:r>
              <a:rPr lang="zh-CN" altLang="en-US" sz="700" spc="30" dirty="0">
                <a:latin typeface="Times New Roman" panose="02020603050405020304" pitchFamily="18" charset="0"/>
                <a:ea typeface="微软雅黑" panose="020B0503020204020204" pitchFamily="34" charset="-122"/>
              </a:rPr>
              <a:t>的不良反应，尤其适合于中至重度慢性持续哮喘患者的长期治疗（证据等级</a:t>
            </a:r>
            <a:r>
              <a:rPr lang="en-US" altLang="zh-CN" sz="700" spc="30" dirty="0">
                <a:latin typeface="Times New Roman" panose="02020603050405020304" pitchFamily="18" charset="0"/>
                <a:ea typeface="微软雅黑" panose="020B0503020204020204" pitchFamily="34" charset="-122"/>
              </a:rPr>
              <a:t>A</a:t>
            </a:r>
            <a:r>
              <a:rPr lang="zh-CN" altLang="en-US" sz="700" spc="30" dirty="0">
                <a:latin typeface="Times New Roman" panose="02020603050405020304" pitchFamily="18" charset="0"/>
                <a:ea typeface="微软雅黑" panose="020B0503020204020204" pitchFamily="34" charset="-122"/>
              </a:rPr>
              <a:t>）。</a:t>
            </a:r>
            <a:endParaRPr lang="en-US" altLang="zh-CN" sz="700" spc="30" dirty="0">
              <a:latin typeface="Times New Roman" panose="02020603050405020304" pitchFamily="18" charset="0"/>
              <a:ea typeface="微软雅黑" panose="020B0503020204020204" pitchFamily="34" charset="-122"/>
            </a:endParaRPr>
          </a:p>
          <a:p>
            <a:pPr marR="0" lvl="0" indent="-171450" fontAlgn="auto">
              <a:lnSpc>
                <a:spcPts val="1400"/>
              </a:lnSpc>
              <a:spcBef>
                <a:spcPts val="0"/>
              </a:spcBef>
              <a:spcAft>
                <a:spcPts val="0"/>
              </a:spcAft>
              <a:buClr>
                <a:srgbClr val="4F81BD"/>
              </a:buClr>
              <a:buSzTx/>
              <a:buFont typeface="Wingdings" panose="05000000000000000000" pitchFamily="2" charset="2"/>
              <a:buChar char="u"/>
              <a:tabLst/>
              <a:defRPr/>
            </a:pPr>
            <a:r>
              <a:rPr lang="en-US" altLang="zh-CN" sz="700" spc="30" dirty="0">
                <a:latin typeface="Times New Roman" panose="02020603050405020304" pitchFamily="18" charset="0"/>
                <a:ea typeface="微软雅黑" panose="020B0503020204020204" pitchFamily="34" charset="-122"/>
              </a:rPr>
              <a:t>《2018</a:t>
            </a:r>
            <a:r>
              <a:rPr lang="zh-CN" altLang="en-US" sz="700" spc="30" dirty="0">
                <a:latin typeface="Times New Roman" panose="02020603050405020304" pitchFamily="18" charset="0"/>
                <a:ea typeface="微软雅黑" panose="020B0503020204020204" pitchFamily="34" charset="-122"/>
              </a:rPr>
              <a:t>版中国支气管哮喘基层诊疗指南</a:t>
            </a:r>
            <a:r>
              <a:rPr lang="en-US" altLang="zh-CN" sz="700" spc="30" dirty="0">
                <a:latin typeface="Times New Roman" panose="02020603050405020304" pitchFamily="18" charset="0"/>
                <a:ea typeface="微软雅黑" panose="020B0503020204020204" pitchFamily="34" charset="-122"/>
              </a:rPr>
              <a:t>》</a:t>
            </a:r>
            <a:r>
              <a:rPr lang="zh-CN" altLang="en-US" sz="700" spc="30" dirty="0">
                <a:latin typeface="Times New Roman" panose="02020603050405020304" pitchFamily="18" charset="0"/>
                <a:ea typeface="微软雅黑" panose="020B0503020204020204" pitchFamily="34" charset="-122"/>
              </a:rPr>
              <a:t>推荐</a:t>
            </a:r>
            <a:r>
              <a:rPr lang="en-US" altLang="zh-CN" sz="700" spc="30" dirty="0">
                <a:latin typeface="Times New Roman" panose="02020603050405020304" pitchFamily="18" charset="0"/>
                <a:ea typeface="微软雅黑" panose="020B0503020204020204" pitchFamily="34" charset="-122"/>
              </a:rPr>
              <a:t>ICS</a:t>
            </a:r>
            <a:r>
              <a:rPr lang="zh-CN" altLang="en-US" sz="700" spc="30" dirty="0">
                <a:latin typeface="Times New Roman" panose="02020603050405020304" pitchFamily="18" charset="0"/>
                <a:ea typeface="微软雅黑" panose="020B0503020204020204" pitchFamily="34" charset="-122"/>
              </a:rPr>
              <a:t>（吸入性糖皮质激素）</a:t>
            </a:r>
            <a:r>
              <a:rPr lang="en-US" altLang="zh-CN" sz="700" spc="30" dirty="0">
                <a:latin typeface="Times New Roman" panose="02020603050405020304" pitchFamily="18" charset="0"/>
                <a:ea typeface="微软雅黑" panose="020B0503020204020204" pitchFamily="34" charset="-122"/>
              </a:rPr>
              <a:t>+LABA</a:t>
            </a:r>
            <a:r>
              <a:rPr lang="zh-CN" altLang="en-US" sz="700" spc="30" dirty="0">
                <a:latin typeface="Times New Roman" panose="02020603050405020304" pitchFamily="18" charset="0"/>
                <a:ea typeface="微软雅黑" panose="020B0503020204020204" pitchFamily="34" charset="-122"/>
              </a:rPr>
              <a:t>（长效</a:t>
            </a:r>
            <a:r>
              <a:rPr lang="en-US" altLang="zh-CN" sz="700" spc="30" dirty="0">
                <a:latin typeface="Times New Roman" panose="02020603050405020304" pitchFamily="18" charset="0"/>
                <a:ea typeface="微软雅黑" panose="020B0503020204020204" pitchFamily="34" charset="-122"/>
              </a:rPr>
              <a:t>β2</a:t>
            </a:r>
            <a:r>
              <a:rPr lang="zh-CN" altLang="en-US" sz="700" spc="30" dirty="0">
                <a:latin typeface="Times New Roman" panose="02020603050405020304" pitchFamily="18" charset="0"/>
                <a:ea typeface="微软雅黑" panose="020B0503020204020204" pitchFamily="34" charset="-122"/>
              </a:rPr>
              <a:t>受体激动剂）可改善患者依从性、减少大剂量</a:t>
            </a:r>
            <a:r>
              <a:rPr lang="en-US" altLang="zh-CN" sz="700" spc="30" dirty="0">
                <a:latin typeface="Times New Roman" panose="02020603050405020304" pitchFamily="18" charset="0"/>
                <a:ea typeface="微软雅黑" panose="020B0503020204020204" pitchFamily="34" charset="-122"/>
              </a:rPr>
              <a:t>ICS</a:t>
            </a:r>
            <a:r>
              <a:rPr lang="zh-CN" altLang="en-US" sz="700" spc="30" dirty="0">
                <a:latin typeface="Times New Roman" panose="02020603050405020304" pitchFamily="18" charset="0"/>
                <a:ea typeface="微软雅黑" panose="020B0503020204020204" pitchFamily="34" charset="-122"/>
              </a:rPr>
              <a:t>不良反应，尤其适用于中重度慢性持续哮喘患者长期治疗，低</a:t>
            </a:r>
            <a:r>
              <a:rPr lang="en-US" altLang="zh-CN" sz="700" spc="30" dirty="0">
                <a:latin typeface="Times New Roman" panose="02020603050405020304" pitchFamily="18" charset="0"/>
                <a:ea typeface="微软雅黑" panose="020B0503020204020204" pitchFamily="34" charset="-122"/>
              </a:rPr>
              <a:t>/</a:t>
            </a:r>
            <a:r>
              <a:rPr lang="zh-CN" altLang="en-US" sz="700" spc="30" dirty="0">
                <a:latin typeface="Times New Roman" panose="02020603050405020304" pitchFamily="18" charset="0"/>
                <a:ea typeface="微软雅黑" panose="020B0503020204020204" pitchFamily="34" charset="-122"/>
              </a:rPr>
              <a:t>中</a:t>
            </a:r>
            <a:r>
              <a:rPr lang="en-US" altLang="zh-CN" sz="700" spc="30" dirty="0">
                <a:latin typeface="Times New Roman" panose="02020603050405020304" pitchFamily="18" charset="0"/>
                <a:ea typeface="微软雅黑" panose="020B0503020204020204" pitchFamily="34" charset="-122"/>
              </a:rPr>
              <a:t>/</a:t>
            </a:r>
            <a:r>
              <a:rPr lang="zh-CN" altLang="en-US" sz="700" spc="30" dirty="0">
                <a:latin typeface="Times New Roman" panose="02020603050405020304" pitchFamily="18" charset="0"/>
                <a:ea typeface="微软雅黑" panose="020B0503020204020204" pitchFamily="34" charset="-122"/>
              </a:rPr>
              <a:t>高剂量</a:t>
            </a:r>
            <a:r>
              <a:rPr lang="en-US" altLang="zh-CN" sz="700" spc="30" dirty="0">
                <a:latin typeface="Times New Roman" panose="02020603050405020304" pitchFamily="18" charset="0"/>
                <a:ea typeface="微软雅黑" panose="020B0503020204020204" pitchFamily="34" charset="-122"/>
              </a:rPr>
              <a:t>ICS/LABA</a:t>
            </a:r>
            <a:r>
              <a:rPr lang="zh-CN" altLang="en-US" sz="700" spc="30" dirty="0">
                <a:latin typeface="Times New Roman" panose="02020603050405020304" pitchFamily="18" charset="0"/>
                <a:ea typeface="微软雅黑" panose="020B0503020204020204" pitchFamily="34" charset="-122"/>
              </a:rPr>
              <a:t>作为</a:t>
            </a:r>
            <a:r>
              <a:rPr lang="en-US" altLang="zh-CN" sz="700" spc="30" dirty="0">
                <a:latin typeface="Times New Roman" panose="02020603050405020304" pitchFamily="18" charset="0"/>
                <a:ea typeface="微软雅黑" panose="020B0503020204020204" pitchFamily="34" charset="-122"/>
              </a:rPr>
              <a:t>3-5</a:t>
            </a:r>
            <a:r>
              <a:rPr lang="zh-CN" altLang="en-US" sz="700" spc="30" dirty="0">
                <a:latin typeface="Times New Roman" panose="02020603050405020304" pitchFamily="18" charset="0"/>
                <a:ea typeface="微软雅黑" panose="020B0503020204020204" pitchFamily="34" charset="-122"/>
              </a:rPr>
              <a:t>级患者首选控制药物。</a:t>
            </a:r>
            <a:endParaRPr lang="zh-CN" altLang="zh-CN" sz="700" spc="30" dirty="0">
              <a:latin typeface="Times New Roman" panose="02020603050405020304" pitchFamily="18" charset="0"/>
              <a:ea typeface="微软雅黑" panose="020B0503020204020204" pitchFamily="34" charset="-122"/>
            </a:endParaRPr>
          </a:p>
        </p:txBody>
      </p:sp>
      <p:sp>
        <p:nvSpPr>
          <p:cNvPr id="19" name="文本框 18">
            <a:extLst>
              <a:ext uri="{FF2B5EF4-FFF2-40B4-BE49-F238E27FC236}">
                <a16:creationId xmlns:a16="http://schemas.microsoft.com/office/drawing/2014/main" id="{76C479B5-1898-4CD5-439E-D92294B9856D}"/>
              </a:ext>
            </a:extLst>
          </p:cNvPr>
          <p:cNvSpPr txBox="1"/>
          <p:nvPr/>
        </p:nvSpPr>
        <p:spPr>
          <a:xfrm>
            <a:off x="7620" y="2806494"/>
            <a:ext cx="5855659"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r>
              <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参考资料</a:t>
            </a: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[1] Global Initiative for Asthma (GINA2022).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[2] </a:t>
            </a:r>
            <a:r>
              <a:rPr kumimoji="0" lang="zh-CN" altLang="en-US" sz="6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支气管哮喘防治指南（</a:t>
            </a:r>
            <a:r>
              <a:rPr kumimoji="0" lang="en-US" altLang="zh-CN" sz="6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2020</a:t>
            </a:r>
            <a:r>
              <a:rPr kumimoji="0" lang="zh-CN" altLang="en-US" sz="6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版）</a:t>
            </a:r>
            <a:endParaRPr kumimoji="0" lang="en-US" altLang="zh-CN" sz="6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[3]</a:t>
            </a:r>
            <a:r>
              <a:rPr kumimoji="0" lang="zh-CN" altLang="zh-CN" sz="6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支气管哮喘基层诊疗指南（</a:t>
            </a:r>
            <a:r>
              <a:rPr kumimoji="0" lang="en-US" altLang="zh-CN" sz="6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2018</a:t>
            </a:r>
            <a:r>
              <a:rPr kumimoji="0" lang="zh-CN" altLang="zh-CN" sz="6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版）</a:t>
            </a:r>
            <a:b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br>
            <a:endPar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endParaRPr>
          </a:p>
        </p:txBody>
      </p:sp>
    </p:spTree>
    <p:extLst>
      <p:ext uri="{BB962C8B-B14F-4D97-AF65-F5344CB8AC3E}">
        <p14:creationId xmlns:p14="http://schemas.microsoft.com/office/powerpoint/2010/main" val="3734207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p:nvPr/>
        </p:nvSpPr>
        <p:spPr>
          <a:xfrm>
            <a:off x="0" y="965"/>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no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文本框 11">
            <a:extLst>
              <a:ext uri="{FF2B5EF4-FFF2-40B4-BE49-F238E27FC236}">
                <a16:creationId xmlns:a16="http://schemas.microsoft.com/office/drawing/2014/main" id="{F5D15C50-C392-EAB1-4FED-C1A4DBCC30D3}"/>
              </a:ext>
            </a:extLst>
          </p:cNvPr>
          <p:cNvSpPr txBox="1"/>
          <p:nvPr/>
        </p:nvSpPr>
        <p:spPr>
          <a:xfrm>
            <a:off x="1565527" y="638181"/>
            <a:ext cx="4290131" cy="2283702"/>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
                <a:srgbClr val="4463BC"/>
              </a:buClr>
              <a:buSzTx/>
              <a:buFontTx/>
              <a:buNone/>
              <a:tabLst/>
              <a:defRPr/>
            </a:pPr>
            <a:r>
              <a:rPr kumimoji="0" lang="en-US" altLang="zh-CN" sz="800"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1</a:t>
            </a:r>
            <a:r>
              <a:rPr kumimoji="0" lang="zh-CN" altLang="zh-CN" sz="800" b="1"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zh-CN" altLang="zh-CN" sz="8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创新程度</a:t>
            </a:r>
          </a:p>
          <a:p>
            <a:pPr marL="171450" marR="0" lvl="0" indent="-171450" algn="just" defTabSz="914400" rtl="0" eaLnBrk="1" fontAlgn="auto" latinLnBrk="0" hangingPunct="1">
              <a:lnSpc>
                <a:spcPts val="1200"/>
              </a:lnSpc>
              <a:spcBef>
                <a:spcPts val="0"/>
              </a:spcBef>
              <a:spcAft>
                <a:spcPts val="0"/>
              </a:spcAft>
              <a:buClr>
                <a:srgbClr val="4463BC"/>
              </a:buClr>
              <a:buSzTx/>
              <a:buFont typeface="Wingdings" panose="05000000000000000000" pitchFamily="2" charset="2"/>
              <a:buChar char="u"/>
              <a:tabLst/>
              <a:defRPr/>
            </a:pP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糠酸莫米松</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MF C-17</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位取代基为</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亲脂性固醇</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D</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环，其α糠酸盐酯结构决定具有</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强大的受体亲和力</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较高的气道沉积率</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和</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更长的结合时间</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，使其较布地奈德和丙酸氟替卡松等药物具有</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更强的抗炎效力</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a:t>
            </a:r>
            <a:endPar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endParaRPr>
          </a:p>
          <a:p>
            <a:pPr marL="171450" marR="0" lvl="0" indent="-171450" algn="just" defTabSz="914400" rtl="0" eaLnBrk="1" fontAlgn="auto" latinLnBrk="0" hangingPunct="1">
              <a:lnSpc>
                <a:spcPts val="1200"/>
              </a:lnSpc>
              <a:spcBef>
                <a:spcPts val="0"/>
              </a:spcBef>
              <a:spcAft>
                <a:spcPts val="0"/>
              </a:spcAft>
              <a:buClr>
                <a:srgbClr val="4463BC"/>
              </a:buClr>
              <a:buSzTx/>
              <a:buFont typeface="Wingdings" panose="05000000000000000000" pitchFamily="2" charset="2"/>
              <a:buChar char="u"/>
              <a:tabLst/>
              <a:defRPr/>
            </a:pP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茚达特罗</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IND</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系</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高选择性β</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受体激动剂，</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5</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分钟起效，</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24</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小时长效舒张支气管</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a:t>
            </a:r>
            <a:endPar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endParaRPr>
          </a:p>
          <a:p>
            <a:pPr marL="171450" marR="0" lvl="0" indent="-171450" algn="just" defTabSz="914400" rtl="0" eaLnBrk="1" fontAlgn="auto" latinLnBrk="0" hangingPunct="1">
              <a:lnSpc>
                <a:spcPts val="1200"/>
              </a:lnSpc>
              <a:spcBef>
                <a:spcPts val="0"/>
              </a:spcBef>
              <a:spcAft>
                <a:spcPts val="0"/>
              </a:spcAft>
              <a:buClr>
                <a:srgbClr val="4463BC"/>
              </a:buClr>
              <a:buSzTx/>
              <a:buFont typeface="Wingdings" panose="05000000000000000000" pitchFamily="2" charset="2"/>
              <a:buChar char="u"/>
              <a:tabLst/>
              <a:defRPr/>
            </a:pP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IND/MF </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通过调节细胞因子、神经激肽、乙酰胆碱及细胞内</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cAMP</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水平，</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协同改善中小气高反应状态</a:t>
            </a:r>
            <a:r>
              <a:rPr kumimoji="0" lang="zh-CN"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a:t>
            </a:r>
            <a:endPar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endParaRPr>
          </a:p>
          <a:p>
            <a:pPr marL="171450" marR="0" lvl="0" indent="-171450" algn="just" defTabSz="914400" rtl="0" eaLnBrk="1" fontAlgn="auto" latinLnBrk="0" hangingPunct="1">
              <a:lnSpc>
                <a:spcPct val="120000"/>
              </a:lnSpc>
              <a:spcBef>
                <a:spcPts val="0"/>
              </a:spcBef>
              <a:spcAft>
                <a:spcPts val="0"/>
              </a:spcAft>
              <a:buClr>
                <a:srgbClr val="4463BC"/>
              </a:buClr>
              <a:buSzTx/>
              <a:buFont typeface="Wingdings" panose="05000000000000000000" pitchFamily="2" charset="2"/>
              <a:buChar char="u"/>
              <a:tabLst/>
              <a:defRPr/>
            </a:pPr>
            <a:endPar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endParaRPr>
          </a:p>
          <a:p>
            <a:pPr marL="0" marR="0" lvl="0" indent="0" algn="just" defTabSz="914400" rtl="0" eaLnBrk="1" fontAlgn="auto" latinLnBrk="0" hangingPunct="1">
              <a:lnSpc>
                <a:spcPct val="100000"/>
              </a:lnSpc>
              <a:spcBef>
                <a:spcPts val="0"/>
              </a:spcBef>
              <a:spcAft>
                <a:spcPts val="0"/>
              </a:spcAft>
              <a:buClr>
                <a:srgbClr val="4463BC"/>
              </a:buClr>
              <a:buSzTx/>
              <a:buFontTx/>
              <a:buNone/>
              <a:tabLst/>
              <a:defRPr/>
            </a:pPr>
            <a:r>
              <a:rPr kumimoji="0" lang="en-US" altLang="zh-CN" sz="8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a:t>
            </a:r>
            <a:r>
              <a:rPr kumimoji="0" lang="zh-CN" altLang="en-US" sz="8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、应用创新</a:t>
            </a:r>
          </a:p>
          <a:p>
            <a:pPr marL="171450" marR="0" lvl="0" indent="-171450" algn="just" defTabSz="914400" rtl="0" eaLnBrk="1" fontAlgn="auto" latinLnBrk="0" hangingPunct="1">
              <a:lnSpc>
                <a:spcPts val="1200"/>
              </a:lnSpc>
              <a:spcBef>
                <a:spcPts val="0"/>
              </a:spcBef>
              <a:spcAft>
                <a:spcPts val="0"/>
              </a:spcAft>
              <a:buClr>
                <a:srgbClr val="4463BC"/>
              </a:buClr>
              <a:buSzTx/>
              <a:buFont typeface="Wingdings" panose="05000000000000000000" pitchFamily="2" charset="2"/>
              <a:buChar char="u"/>
              <a:tabLst/>
              <a:defRPr/>
            </a:pP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单一装置一日一次（任何时段）</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给药，最大程度</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降低剂量缺失风险，改善患者依从性</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just" defTabSz="914400" rtl="0" eaLnBrk="1" fontAlgn="auto" latinLnBrk="0" hangingPunct="1">
              <a:lnSpc>
                <a:spcPts val="1200"/>
              </a:lnSpc>
              <a:spcBef>
                <a:spcPts val="0"/>
              </a:spcBef>
              <a:spcAft>
                <a:spcPts val="0"/>
              </a:spcAft>
              <a:buClr>
                <a:srgbClr val="4463BC"/>
              </a:buClr>
              <a:buSzTx/>
              <a:buFont typeface="Wingdings" panose="05000000000000000000" pitchFamily="2" charset="2"/>
              <a:buChar char="u"/>
              <a:tabLst/>
              <a:defRPr/>
            </a:pP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比斯海乐装置操作简易，轻巧抗摔，配备单剂量透明胶囊，</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为患者提供三重（听见</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尝到</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看见）给药确认。</a:t>
            </a:r>
            <a:endPar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just" defTabSz="914400" rtl="0" eaLnBrk="1" fontAlgn="auto" latinLnBrk="0" hangingPunct="1">
              <a:lnSpc>
                <a:spcPts val="1200"/>
              </a:lnSpc>
              <a:spcBef>
                <a:spcPts val="0"/>
              </a:spcBef>
              <a:spcAft>
                <a:spcPts val="0"/>
              </a:spcAft>
              <a:buClr>
                <a:srgbClr val="4463BC"/>
              </a:buClr>
              <a:buSzTx/>
              <a:buFont typeface="Wingdings" panose="05000000000000000000" pitchFamily="2" charset="2"/>
              <a:buChar char="u"/>
              <a:tabLst/>
              <a:defRPr/>
            </a:pP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装置气流阻力较低（</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0.07cmH2O½/L/min</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），吸气流速在 </a:t>
            </a:r>
            <a:r>
              <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30-90 L/min </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药物在肺部递送具有高度均一性，</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不同程度哮喘患者均能有效吸入</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，尤其高龄患者接受度高。</a:t>
            </a:r>
            <a:endParaRPr kumimoji="0" lang="en-US" altLang="zh-CN"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lvl="0" indent="-171450" algn="just">
              <a:lnSpc>
                <a:spcPts val="1200"/>
              </a:lnSpc>
              <a:buClr>
                <a:srgbClr val="4463BC"/>
              </a:buClr>
              <a:buFont typeface="Wingdings" panose="05000000000000000000" pitchFamily="2" charset="2"/>
              <a:buChar char="u"/>
              <a:defRPr/>
            </a:pP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相比较已上市其他装置，</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装置相关性错误率（比斯海乐</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15%</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，易纳器</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29%</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，都保</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32%</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）及关键性错误率（比斯海乐</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15%</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，易纳器</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21%</a:t>
            </a:r>
            <a:r>
              <a:rPr kumimoji="0" lang="zh-CN" altLang="en-US"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，都保</a:t>
            </a: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32%</a:t>
            </a:r>
            <a:r>
              <a:rPr lang="zh-CN" altLang="en-US" sz="700" b="1" kern="100" dirty="0">
                <a:latin typeface="Times New Roman" panose="02020603050405020304" pitchFamily="18" charset="0"/>
                <a:ea typeface="微软雅黑" panose="020B0503020204020204" pitchFamily="34" charset="-122"/>
                <a:cs typeface="Times New Roman" panose="02020603050405020304" pitchFamily="18" charset="0"/>
              </a:rPr>
              <a:t>）更低</a:t>
            </a:r>
            <a:r>
              <a:rPr kumimoji="0" lang="zh-CN" altLang="en-US" sz="7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n"/>
              <a:tabLst/>
              <a:defRPr/>
            </a:pPr>
            <a:endParaRPr kumimoji="0" lang="zh-CN" altLang="zh-CN" sz="800" b="0" i="0" u="none" strike="noStrike" kern="1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0" name="文本框 9">
            <a:extLst>
              <a:ext uri="{FF2B5EF4-FFF2-40B4-BE49-F238E27FC236}">
                <a16:creationId xmlns:a16="http://schemas.microsoft.com/office/drawing/2014/main" id="{D20D155A-196C-0EFE-D294-8ED142027BF6}"/>
              </a:ext>
            </a:extLst>
          </p:cNvPr>
          <p:cNvSpPr txBox="1"/>
          <p:nvPr/>
        </p:nvSpPr>
        <p:spPr>
          <a:xfrm>
            <a:off x="0" y="2822303"/>
            <a:ext cx="5855659"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r>
              <a:rPr kumimoji="0" lang="zh-CN" altLang="en-US"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参考资料</a:t>
            </a: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mn-cs"/>
              </a:rPr>
              <a:t>[</a:t>
            </a:r>
            <a:r>
              <a:rPr lang="en-US" altLang="zh-CN" sz="600" dirty="0">
                <a:solidFill>
                  <a:prstClr val="black"/>
                </a:solidFill>
                <a:latin typeface="Times New Roman" panose="02020603050405020304" pitchFamily="18" charset="0"/>
                <a:ea typeface="微软雅黑" panose="020B0503020204020204" pitchFamily="34" charset="-122"/>
              </a:rPr>
              <a:t>1] Rb A ,  et al [J] Pulmonary pharmacology &amp; therapeutics, 70:102068..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solidFill>
                  <a:prstClr val="black"/>
                </a:solidFill>
                <a:latin typeface="Times New Roman" panose="02020603050405020304" pitchFamily="18" charset="0"/>
                <a:ea typeface="微软雅黑" panose="020B0503020204020204" pitchFamily="34" charset="-122"/>
              </a:rPr>
              <a:t>[2] </a:t>
            </a:r>
            <a:r>
              <a:rPr lang="en-US" altLang="zh-CN" sz="600" dirty="0" err="1">
                <a:solidFill>
                  <a:prstClr val="black"/>
                </a:solidFill>
                <a:latin typeface="Times New Roman" panose="02020603050405020304" pitchFamily="18" charset="0"/>
                <a:ea typeface="微软雅黑" panose="020B0503020204020204" pitchFamily="34" charset="-122"/>
              </a:rPr>
              <a:t>Molimard</a:t>
            </a:r>
            <a:r>
              <a:rPr lang="en-US" altLang="zh-CN" sz="600" dirty="0">
                <a:solidFill>
                  <a:prstClr val="black"/>
                </a:solidFill>
                <a:latin typeface="Times New Roman" panose="02020603050405020304" pitchFamily="18" charset="0"/>
                <a:ea typeface="微软雅黑" panose="020B0503020204020204" pitchFamily="34" charset="-122"/>
              </a:rPr>
              <a:t> M , et al [J] European Respiratory Journal, 2016.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600" dirty="0">
                <a:solidFill>
                  <a:prstClr val="black"/>
                </a:solidFill>
                <a:latin typeface="Times New Roman" panose="02020603050405020304" pitchFamily="18" charset="0"/>
                <a:ea typeface="微软雅黑" panose="020B0503020204020204" pitchFamily="34" charset="-122"/>
              </a:rPr>
              <a:t>[3] </a:t>
            </a:r>
            <a:r>
              <a:rPr lang="en-US" altLang="zh-CN" sz="600" dirty="0" err="1">
                <a:solidFill>
                  <a:prstClr val="black"/>
                </a:solidFill>
                <a:latin typeface="Times New Roman" panose="02020603050405020304" pitchFamily="18" charset="0"/>
                <a:ea typeface="微软雅黑" panose="020B0503020204020204" pitchFamily="34" charset="-122"/>
              </a:rPr>
              <a:t>Molimard</a:t>
            </a:r>
            <a:r>
              <a:rPr lang="en-US" altLang="zh-CN" sz="600" dirty="0">
                <a:solidFill>
                  <a:prstClr val="black"/>
                </a:solidFill>
                <a:latin typeface="Times New Roman" panose="02020603050405020304" pitchFamily="18" charset="0"/>
                <a:ea typeface="微软雅黑" panose="020B0503020204020204" pitchFamily="34" charset="-122"/>
              </a:rPr>
              <a:t> M , et al. [J]  Clinical Drug Investigation, 2021, 41(5):415-42</a:t>
            </a:r>
            <a:br>
              <a:rPr lang="en-US" altLang="zh-CN" sz="600" dirty="0">
                <a:solidFill>
                  <a:prstClr val="black"/>
                </a:solidFill>
                <a:latin typeface="Times New Roman" panose="02020603050405020304" pitchFamily="18" charset="0"/>
                <a:ea typeface="微软雅黑" panose="020B0503020204020204" pitchFamily="34" charset="-122"/>
              </a:rPr>
            </a:br>
            <a:endParaRPr lang="zh-CN" altLang="en-US" sz="600" dirty="0">
              <a:solidFill>
                <a:prstClr val="black"/>
              </a:solidFill>
              <a:latin typeface="Times New Roman" panose="02020603050405020304" pitchFamily="18" charset="0"/>
              <a:ea typeface="微软雅黑" panose="020B0503020204020204" pitchFamily="34" charset="-122"/>
            </a:endParaRPr>
          </a:p>
        </p:txBody>
      </p:sp>
      <p:pic>
        <p:nvPicPr>
          <p:cNvPr id="11" name="object 4">
            <a:extLst>
              <a:ext uri="{FF2B5EF4-FFF2-40B4-BE49-F238E27FC236}">
                <a16:creationId xmlns:a16="http://schemas.microsoft.com/office/drawing/2014/main" id="{49475758-108D-FF34-0B2B-0AF0077426E3}"/>
              </a:ext>
            </a:extLst>
          </p:cNvPr>
          <p:cNvPicPr/>
          <p:nvPr/>
        </p:nvPicPr>
        <p:blipFill>
          <a:blip r:embed="rId3" cstate="print"/>
          <a:stretch>
            <a:fillRect/>
          </a:stretch>
        </p:blipFill>
        <p:spPr>
          <a:xfrm>
            <a:off x="766572" y="1513269"/>
            <a:ext cx="699579" cy="224091"/>
          </a:xfrm>
          <a:prstGeom prst="rect">
            <a:avLst/>
          </a:prstGeom>
        </p:spPr>
      </p:pic>
      <p:pic>
        <p:nvPicPr>
          <p:cNvPr id="13" name="object 5">
            <a:extLst>
              <a:ext uri="{FF2B5EF4-FFF2-40B4-BE49-F238E27FC236}">
                <a16:creationId xmlns:a16="http://schemas.microsoft.com/office/drawing/2014/main" id="{9DE2E4D1-E082-25B4-1FBB-D1AE7B4E2BED}"/>
              </a:ext>
            </a:extLst>
          </p:cNvPr>
          <p:cNvPicPr/>
          <p:nvPr/>
        </p:nvPicPr>
        <p:blipFill>
          <a:blip r:embed="rId4" cstate="print"/>
          <a:stretch>
            <a:fillRect/>
          </a:stretch>
        </p:blipFill>
        <p:spPr>
          <a:xfrm>
            <a:off x="783336" y="1780032"/>
            <a:ext cx="640841" cy="81533"/>
          </a:xfrm>
          <a:prstGeom prst="rect">
            <a:avLst/>
          </a:prstGeom>
        </p:spPr>
      </p:pic>
      <p:pic>
        <p:nvPicPr>
          <p:cNvPr id="14" name="object 6">
            <a:extLst>
              <a:ext uri="{FF2B5EF4-FFF2-40B4-BE49-F238E27FC236}">
                <a16:creationId xmlns:a16="http://schemas.microsoft.com/office/drawing/2014/main" id="{E97595DF-2450-E29C-7789-D62F4E6D5A6A}"/>
              </a:ext>
            </a:extLst>
          </p:cNvPr>
          <p:cNvPicPr/>
          <p:nvPr/>
        </p:nvPicPr>
        <p:blipFill>
          <a:blip r:embed="rId5" cstate="print"/>
          <a:stretch>
            <a:fillRect/>
          </a:stretch>
        </p:blipFill>
        <p:spPr>
          <a:xfrm>
            <a:off x="725423" y="1988821"/>
            <a:ext cx="257556" cy="12191"/>
          </a:xfrm>
          <a:prstGeom prst="rect">
            <a:avLst/>
          </a:prstGeom>
        </p:spPr>
      </p:pic>
      <p:sp>
        <p:nvSpPr>
          <p:cNvPr id="15" name="文本框 14">
            <a:extLst>
              <a:ext uri="{FF2B5EF4-FFF2-40B4-BE49-F238E27FC236}">
                <a16:creationId xmlns:a16="http://schemas.microsoft.com/office/drawing/2014/main" id="{6925CC66-8B12-E237-3E03-53BBAE6DCD8D}"/>
              </a:ext>
            </a:extLst>
          </p:cNvPr>
          <p:cNvSpPr txBox="1"/>
          <p:nvPr/>
        </p:nvSpPr>
        <p:spPr>
          <a:xfrm>
            <a:off x="775141" y="749198"/>
            <a:ext cx="552011"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mn-cs"/>
              </a:rPr>
              <a:t>04</a:t>
            </a:r>
            <a:endParaRPr kumimoji="0" lang="zh-CN" altLang="en-US" sz="2800"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picture 58"/>
          <p:cNvPicPr>
            <a:picLocks noChangeAspect="1"/>
          </p:cNvPicPr>
          <p:nvPr/>
        </p:nvPicPr>
        <p:blipFill>
          <a:blip r:embed="rId3"/>
          <a:stretch>
            <a:fillRect/>
          </a:stretch>
        </p:blipFill>
        <p:spPr>
          <a:xfrm rot="21600000">
            <a:off x="1148" y="1"/>
            <a:ext cx="5903523" cy="3320922"/>
          </a:xfrm>
          <a:prstGeom prst="rect">
            <a:avLst/>
          </a:prstGeom>
        </p:spPr>
      </p:pic>
      <p:pic>
        <p:nvPicPr>
          <p:cNvPr id="62" name="picture 62"/>
          <p:cNvPicPr>
            <a:picLocks noChangeAspect="1"/>
          </p:cNvPicPr>
          <p:nvPr/>
        </p:nvPicPr>
        <p:blipFill>
          <a:blip r:embed="rId4"/>
          <a:stretch>
            <a:fillRect/>
          </a:stretch>
        </p:blipFill>
        <p:spPr>
          <a:xfrm rot="21600000">
            <a:off x="634942" y="1529179"/>
            <a:ext cx="700248" cy="222780"/>
          </a:xfrm>
          <a:prstGeom prst="rect">
            <a:avLst/>
          </a:prstGeom>
        </p:spPr>
      </p:pic>
      <p:pic>
        <p:nvPicPr>
          <p:cNvPr id="63" name="picture 63"/>
          <p:cNvPicPr>
            <a:picLocks noChangeAspect="1"/>
          </p:cNvPicPr>
          <p:nvPr/>
        </p:nvPicPr>
        <p:blipFill>
          <a:blip r:embed="rId5"/>
          <a:stretch>
            <a:fillRect/>
          </a:stretch>
        </p:blipFill>
        <p:spPr>
          <a:xfrm rot="21600000">
            <a:off x="785233" y="1781736"/>
            <a:ext cx="342465" cy="81612"/>
          </a:xfrm>
          <a:prstGeom prst="rect">
            <a:avLst/>
          </a:prstGeom>
        </p:spPr>
      </p:pic>
      <p:sp>
        <p:nvSpPr>
          <p:cNvPr id="64" name="rect"/>
          <p:cNvSpPr/>
          <p:nvPr/>
        </p:nvSpPr>
        <p:spPr>
          <a:xfrm>
            <a:off x="827565" y="1938732"/>
            <a:ext cx="257801" cy="12203"/>
          </a:xfrm>
          <a:prstGeom prst="rect">
            <a:avLst/>
          </a:prstGeom>
          <a:solidFill>
            <a:srgbClr val="3959B9">
              <a:alpha val="100000"/>
            </a:srgbClr>
          </a:solidFill>
          <a:ln cap="flat">
            <a:miter lim="0"/>
          </a:ln>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2"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pic>
        <p:nvPicPr>
          <p:cNvPr id="8" name="bg object 19">
            <a:extLst>
              <a:ext uri="{FF2B5EF4-FFF2-40B4-BE49-F238E27FC236}">
                <a16:creationId xmlns:a16="http://schemas.microsoft.com/office/drawing/2014/main" id="{F7B6DE12-E616-924D-CBAD-EA58B6943A16}"/>
              </a:ext>
            </a:extLst>
          </p:cNvPr>
          <p:cNvPicPr/>
          <p:nvPr/>
        </p:nvPicPr>
        <p:blipFill>
          <a:blip r:embed="rId6" cstate="print"/>
          <a:stretch>
            <a:fillRect/>
          </a:stretch>
        </p:blipFill>
        <p:spPr>
          <a:xfrm>
            <a:off x="709532" y="-8434"/>
            <a:ext cx="659635" cy="1341120"/>
          </a:xfrm>
          <a:prstGeom prst="rect">
            <a:avLst/>
          </a:prstGeom>
        </p:spPr>
      </p:pic>
      <p:sp>
        <p:nvSpPr>
          <p:cNvPr id="9" name="文本框 8">
            <a:extLst>
              <a:ext uri="{FF2B5EF4-FFF2-40B4-BE49-F238E27FC236}">
                <a16:creationId xmlns:a16="http://schemas.microsoft.com/office/drawing/2014/main" id="{A68845BC-B83B-1718-5637-DC81949CE349}"/>
              </a:ext>
            </a:extLst>
          </p:cNvPr>
          <p:cNvSpPr txBox="1"/>
          <p:nvPr/>
        </p:nvSpPr>
        <p:spPr>
          <a:xfrm>
            <a:off x="782651" y="728709"/>
            <a:ext cx="552539" cy="5237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3"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mn-cs"/>
              </a:rPr>
              <a:t>05</a:t>
            </a:r>
            <a:endParaRPr kumimoji="0" lang="zh-CN" altLang="en-US" sz="2803"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mn-cs"/>
            </a:endParaRPr>
          </a:p>
        </p:txBody>
      </p:sp>
      <p:sp>
        <p:nvSpPr>
          <p:cNvPr id="11" name="文本框 10">
            <a:extLst>
              <a:ext uri="{FF2B5EF4-FFF2-40B4-BE49-F238E27FC236}">
                <a16:creationId xmlns:a16="http://schemas.microsoft.com/office/drawing/2014/main" id="{5D7A6711-9579-1658-E347-A28E0DC7613A}"/>
              </a:ext>
            </a:extLst>
          </p:cNvPr>
          <p:cNvSpPr txBox="1"/>
          <p:nvPr/>
        </p:nvSpPr>
        <p:spPr>
          <a:xfrm>
            <a:off x="1576705" y="521751"/>
            <a:ext cx="4309745" cy="2369880"/>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
                <a:srgbClr val="4463BC"/>
              </a:buClr>
              <a:buSzTx/>
              <a:buFontTx/>
              <a:buNone/>
              <a:tabLst/>
              <a:defRPr/>
            </a:pPr>
            <a:r>
              <a:rPr kumimoji="0" lang="en-US" altLang="zh-CN" sz="700" b="1" i="0" u="none" strike="noStrike" kern="100" cap="none" spc="0" normalizeH="0" baseline="0" noProof="0" dirty="0">
                <a:ln>
                  <a:noFill/>
                </a:ln>
                <a:solidFill>
                  <a:srgbClr val="222222"/>
                </a:solidFill>
                <a:effectLst/>
                <a:uLnTx/>
                <a:uFillTx/>
                <a:latin typeface="Times New Roman" panose="02020603050405020304" pitchFamily="18" charset="0"/>
                <a:ea typeface="微软雅黑" panose="020B0503020204020204" pitchFamily="34" charset="-122"/>
                <a:cs typeface="Arial" panose="020B0604020202020204" pitchFamily="34" charset="0"/>
              </a:rPr>
              <a:t>1</a:t>
            </a:r>
            <a:r>
              <a:rPr kumimoji="0" lang="zh-CN" altLang="zh-CN" sz="700" b="1" i="0" u="none" strike="noStrike" kern="100" cap="none" spc="0" normalizeH="0" baseline="0" noProof="0" dirty="0">
                <a:ln>
                  <a:noFill/>
                </a:ln>
                <a:solidFill>
                  <a:srgbClr val="222222"/>
                </a:solidFill>
                <a:effectLst/>
                <a:uLnTx/>
                <a:uFillTx/>
                <a:latin typeface="Times New Roman" panose="02020603050405020304" pitchFamily="18" charset="0"/>
                <a:ea typeface="微软雅黑" panose="020B0503020204020204" pitchFamily="34" charset="-122"/>
                <a:cs typeface="Arial" panose="020B0604020202020204" pitchFamily="34" charset="0"/>
              </a:rPr>
              <a:t>、</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所治疗疾病对公共健康的影响</a:t>
            </a: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我国</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20</a:t>
            </a: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岁及以上人群哮喘患病率为</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4.2%</a:t>
            </a: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，患者总数达</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4570</a:t>
            </a: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万，</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诊断率、治疗率较低，疾病负担巨大</a:t>
            </a: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a:t>
            </a:r>
            <a:endPar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早期干预、长期科学用药、规范化治疗可改变疾病发展进程。</a:t>
            </a:r>
            <a:endPar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本品为一日一次快速起效</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ICS+LABA</a:t>
            </a: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二联复方制剂，</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显著改善患者肺功能状态并降低急性发作风险，助力实现哮喘中长期管理目标，对健康中国</a:t>
            </a:r>
            <a:r>
              <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2030</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战略实施具有重要意义。</a:t>
            </a:r>
            <a:endPar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endPar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
                <a:srgbClr val="4463BC"/>
              </a:buClr>
              <a:buSzTx/>
              <a:buFontTx/>
              <a:buNone/>
              <a:tabLst/>
              <a:defRPr/>
            </a:pP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、符合“保基本”原则</a:t>
            </a:r>
            <a:endPar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我国成人哮喘人群中肺功能气流受限比例达</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26.2%</a:t>
            </a: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，远高于发达国家</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16.2%~18.8%</a:t>
            </a: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的水平，人群疾病控制水平亟待提升。</a:t>
            </a:r>
            <a:endPar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本产品作为国内外权威指南推荐使用首选控制类药物，</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与参照药品对比，本产品成本更低，且</a:t>
            </a:r>
            <a:r>
              <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QALY</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更高，是绝对优势方案，具有经济性。</a:t>
            </a:r>
            <a:endPar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本产品纳入医保目录后将为患者提供</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更有性价比的治疗方案，且会节约医保基金支出，有效提升药物可及性及可负担性，为患者带来最大治疗获益，符合保基本定位。</a:t>
            </a:r>
          </a:p>
          <a:p>
            <a:pPr marL="0" marR="0" lvl="0" indent="0" algn="just" defTabSz="914400" rtl="0" eaLnBrk="1" fontAlgn="auto" latinLnBrk="0" hangingPunct="1">
              <a:lnSpc>
                <a:spcPct val="100000"/>
              </a:lnSpc>
              <a:spcBef>
                <a:spcPts val="0"/>
              </a:spcBef>
              <a:spcAft>
                <a:spcPts val="0"/>
              </a:spcAft>
              <a:buClr>
                <a:srgbClr val="4463BC"/>
              </a:buClr>
              <a:buSzTx/>
              <a:buFontTx/>
              <a:buNone/>
              <a:tabLst/>
              <a:defRPr/>
            </a:pPr>
            <a:endPar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
                <a:srgbClr val="4463BC"/>
              </a:buClr>
              <a:buSzTx/>
              <a:buFontTx/>
              <a:buNone/>
              <a:tabLst/>
              <a:defRPr/>
            </a:pP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3</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、弥补目录短板描述</a:t>
            </a:r>
            <a:endPar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目录内尚无一日一次</a:t>
            </a:r>
            <a:r>
              <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ICS/LABA</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二联复方制剂，本品</a:t>
            </a:r>
            <a:r>
              <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5</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分钟快速起效，维持作用时间长达</a:t>
            </a:r>
            <a:r>
              <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24</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小时，一日一次使用将极大提高患者依从性，降低用药负担。</a:t>
            </a:r>
            <a:endPar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endParaRPr>
          </a:p>
          <a:p>
            <a:pPr marL="171450" lvl="0" indent="-171450" algn="just">
              <a:buClr>
                <a:srgbClr val="4463BC"/>
              </a:buClr>
              <a:buFont typeface="Wingdings" panose="05000000000000000000" pitchFamily="2" charset="2"/>
              <a:buChar char="u"/>
              <a:defRPr/>
            </a:pP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比斯海乐装置较目录</a:t>
            </a:r>
            <a:r>
              <a:rPr kumimoji="0" lang="zh-CN" altLang="en-US"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内</a:t>
            </a: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其他装置操作</a:t>
            </a:r>
            <a:r>
              <a:rPr kumimoji="0" lang="zh-CN" altLang="en-US"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更</a:t>
            </a: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简易，</a:t>
            </a:r>
            <a:r>
              <a:rPr kumimoji="0" lang="zh-CN" altLang="en-US"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装置相关性错误率（比斯海乐</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15%</a:t>
            </a:r>
            <a:r>
              <a:rPr kumimoji="0" lang="zh-CN" altLang="en-US"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，易纳器</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29%</a:t>
            </a:r>
            <a:r>
              <a:rPr kumimoji="0" lang="zh-CN" altLang="en-US"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，都保</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32%</a:t>
            </a:r>
            <a:r>
              <a:rPr kumimoji="0" lang="zh-CN" altLang="en-US"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）及关键性错误率（比斯海乐</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15%</a:t>
            </a:r>
            <a:r>
              <a:rPr kumimoji="0" lang="zh-CN" altLang="en-US"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，易纳器</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21%</a:t>
            </a:r>
            <a:r>
              <a:rPr kumimoji="0" lang="zh-CN" altLang="en-US"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，都保</a:t>
            </a:r>
            <a:r>
              <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32%</a:t>
            </a:r>
            <a:r>
              <a:rPr lang="zh-CN" altLang="en-US" sz="600" kern="100" dirty="0">
                <a:latin typeface="Times New Roman" panose="02020603050405020304" pitchFamily="18" charset="0"/>
                <a:ea typeface="微软雅黑" panose="020B0503020204020204" pitchFamily="34" charset="-122"/>
                <a:cs typeface="Arial" panose="020B0604020202020204" pitchFamily="34" charset="0"/>
              </a:rPr>
              <a:t>）更低</a:t>
            </a: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a:t>
            </a:r>
            <a:endPar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Arial" panose="020B0604020202020204" pitchFamily="34" charset="0"/>
              </a:rPr>
              <a:t>配备单剂量透明胶囊，为患者提供三重（</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“听见</a:t>
            </a:r>
            <a:r>
              <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尝到</a:t>
            </a:r>
            <a:r>
              <a:rPr kumimoji="0" lang="en-US"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zh-CN" altLang="zh-CN" sz="6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看见”）给药确认</a:t>
            </a: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，气流阻力低，大多数患者尤其高龄患者接受度高。</a:t>
            </a:r>
            <a:endParaRPr kumimoji="0" lang="en-US"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endPar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
                <a:srgbClr val="4463BC"/>
              </a:buClr>
              <a:buSzTx/>
              <a:buFontTx/>
              <a:buNone/>
              <a:tabLst/>
              <a:defRPr/>
            </a:pPr>
            <a:r>
              <a:rPr kumimoji="0" lang="en-US"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4</a:t>
            </a:r>
            <a:r>
              <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、临床管理难度</a:t>
            </a:r>
            <a:endParaRPr kumimoji="0" lang="zh-CN" altLang="zh-CN" sz="700" b="1"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171450" marR="0" lvl="0" indent="-171450" algn="just" defTabSz="914400" rtl="0" eaLnBrk="1" fontAlgn="auto" latinLnBrk="0" hangingPunct="1">
              <a:lnSpc>
                <a:spcPct val="100000"/>
              </a:lnSpc>
              <a:spcBef>
                <a:spcPts val="0"/>
              </a:spcBef>
              <a:spcAft>
                <a:spcPts val="0"/>
              </a:spcAft>
              <a:buClr>
                <a:srgbClr val="4463BC"/>
              </a:buClr>
              <a:buSzTx/>
              <a:buFont typeface="Wingdings" panose="05000000000000000000" pitchFamily="2" charset="2"/>
              <a:buChar char="u"/>
              <a:tabLst/>
              <a:defRPr/>
            </a:pPr>
            <a:r>
              <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Segoe UI" panose="020B0502040204020203" pitchFamily="34" charset="0"/>
              </a:rPr>
              <a:t>哮喘临床诊疗路径清晰，说明书适应症界定明确，方便判断，同时国内外权威指南共识为临床治疗提供依据，几乎不存在临床滥用及超说明书使用情况。医保经办审核有明确的医学判定标准作为依据。</a:t>
            </a:r>
            <a:endParaRPr kumimoji="0" lang="zh-CN" altLang="zh-CN" sz="600" b="0" i="0" u="none" strike="noStrike" kern="10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440</TotalTime>
  <Words>2030</Words>
  <Application>Microsoft Office PowerPoint</Application>
  <PresentationFormat>自定义</PresentationFormat>
  <Paragraphs>112</Paragraphs>
  <Slides>9</Slides>
  <Notes>8</Notes>
  <HiddenSlides>0</HiddenSlides>
  <MMClips>0</MMClips>
  <ScaleCrop>false</ScaleCrop>
  <HeadingPairs>
    <vt:vector size="6" baseType="variant">
      <vt:variant>
        <vt:lpstr>已用的字体</vt:lpstr>
      </vt:variant>
      <vt:variant>
        <vt:i4>6</vt:i4>
      </vt:variant>
      <vt:variant>
        <vt:lpstr>主题</vt:lpstr>
      </vt:variant>
      <vt:variant>
        <vt:i4>3</vt:i4>
      </vt:variant>
      <vt:variant>
        <vt:lpstr>幻灯片标题</vt:lpstr>
      </vt:variant>
      <vt:variant>
        <vt:i4>9</vt:i4>
      </vt:variant>
    </vt:vector>
  </HeadingPairs>
  <TitlesOfParts>
    <vt:vector size="18" baseType="lpstr">
      <vt:lpstr>等线</vt:lpstr>
      <vt:lpstr>微软雅黑</vt:lpstr>
      <vt:lpstr>Arial</vt:lpstr>
      <vt:lpstr>Calibri</vt:lpstr>
      <vt:lpstr>Times New Roman</vt:lpstr>
      <vt:lpstr>Wingdings</vt:lpstr>
      <vt:lpstr>3_Office Theme</vt:lpstr>
      <vt:lpstr>Office Theme</vt:lpstr>
      <vt:lpstr>1_Office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dc:creator>
  <cp:lastModifiedBy>Duan Xinghua</cp:lastModifiedBy>
  <cp:revision>81</cp:revision>
  <dcterms:created xsi:type="dcterms:W3CDTF">2022-06-30T01:23:13Z</dcterms:created>
  <dcterms:modified xsi:type="dcterms:W3CDTF">2022-07-12T15:41:43Z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2022-06-29T08:00:00Z</vt:filetime>
  </property>
  <property fmtid="{D5CDD505-2E9C-101B-9397-08002B2CF9AE}" pid="3" name="Creator">
    <vt:lpwstr>Microsoft® PowerPoint® 2019</vt:lpwstr>
  </property>
  <property fmtid="{D5CDD505-2E9C-101B-9397-08002B2CF9AE}" pid="4" name="LastSaved">
    <vt:filetime>2022-06-30T08:00:00Z</vt:filetime>
  </property>
  <property fmtid="{D5CDD505-2E9C-101B-9397-08002B2CF9AE}" pid="5" name="ICV">
    <vt:lpwstr>BDAAC08A7B99BE5B62F8BC622384ADF5</vt:lpwstr>
  </property>
  <property fmtid="{D5CDD505-2E9C-101B-9397-08002B2CF9AE}" pid="6" name="KSOProductBuildVer">
    <vt:lpwstr>2052-4.2.2.6882</vt:lpwstr>
  </property>
</Properties>
</file>