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0" r:id="rId1"/>
    <p:sldMasterId id="2147483657" r:id="rId2"/>
    <p:sldMasterId id="2147483664" r:id="rId3"/>
    <p:sldMasterId id="2147483671" r:id="rId4"/>
  </p:sldMasterIdLst>
  <p:notesMasterIdLst>
    <p:notesMasterId r:id="rId14"/>
  </p:notesMasterIdLst>
  <p:sldIdLst>
    <p:sldId id="256" r:id="rId5"/>
    <p:sldId id="270" r:id="rId6"/>
    <p:sldId id="268" r:id="rId7"/>
    <p:sldId id="280" r:id="rId8"/>
    <p:sldId id="276" r:id="rId9"/>
    <p:sldId id="277" r:id="rId10"/>
    <p:sldId id="278" r:id="rId11"/>
    <p:sldId id="281" r:id="rId12"/>
    <p:sldId id="264" r:id="rId13"/>
  </p:sldIdLst>
  <p:sldSz cx="5897563" cy="331787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88CB"/>
    <a:srgbClr val="BBC6E5"/>
    <a:srgbClr val="ADB9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82" d="100"/>
          <a:sy n="182" d="100"/>
        </p:scale>
        <p:origin x="257"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DC600A-59EF-4614-AB01-9DC8A0172377}"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A5594-536E-4D5F-BEDF-5EA8564769AE}" type="slidenum">
              <a:rPr lang="zh-CN" altLang="en-US" smtClean="0"/>
              <a:t>‹#›</a:t>
            </a:fld>
            <a:endParaRPr lang="zh-CN" altLang="en-US"/>
          </a:p>
        </p:txBody>
      </p:sp>
    </p:spTree>
    <p:extLst>
      <p:ext uri="{BB962C8B-B14F-4D97-AF65-F5344CB8AC3E}">
        <p14:creationId xmlns:p14="http://schemas.microsoft.com/office/powerpoint/2010/main" val="3196569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903533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74099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317" y="1028541"/>
            <a:ext cx="5012929"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4635" y="1858010"/>
            <a:ext cx="412829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88442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70025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330660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997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317" y="1028541"/>
            <a:ext cx="5012929"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4635" y="1858010"/>
            <a:ext cx="412829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408390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32119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4878" y="763111"/>
            <a:ext cx="256543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37245" y="763111"/>
            <a:ext cx="256543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111906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498647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91098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6830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6221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39998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4878" y="763111"/>
            <a:ext cx="256543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37245" y="763111"/>
            <a:ext cx="256543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944586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56173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70569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057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317" y="1028541"/>
            <a:ext cx="5012929"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4635" y="1858010"/>
            <a:ext cx="412829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38871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2150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4878" y="763111"/>
            <a:ext cx="256543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37245" y="763111"/>
            <a:ext cx="256543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63094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3.png"/><Relationship Id="rId4" Type="http://schemas.openxmlformats.org/officeDocument/2006/relationships/slideLayout" Target="../slideLayouts/slideLayout10.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4.png"/><Relationship Id="rId5" Type="http://schemas.openxmlformats.org/officeDocument/2006/relationships/slideLayout" Target="../slideLayouts/slideLayout17.xml"/><Relationship Id="rId10" Type="http://schemas.openxmlformats.org/officeDocument/2006/relationships/image" Target="../media/image3.png"/><Relationship Id="rId4" Type="http://schemas.openxmlformats.org/officeDocument/2006/relationships/slideLayout" Target="../slideLayouts/slideLayout16.xml"/><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2"/>
            <a:ext cx="5889953" cy="3314575"/>
          </a:xfrm>
          <a:prstGeom prst="rect">
            <a:avLst/>
          </a:prstGeom>
        </p:spPr>
      </p:pic>
      <p:pic>
        <p:nvPicPr>
          <p:cNvPr id="17" name="bg object 17"/>
          <p:cNvPicPr/>
          <p:nvPr/>
        </p:nvPicPr>
        <p:blipFill>
          <a:blip r:embed="rId9" cstate="print"/>
          <a:stretch>
            <a:fillRect/>
          </a:stretch>
        </p:blipFill>
        <p:spPr>
          <a:xfrm>
            <a:off x="0" y="420223"/>
            <a:ext cx="5889953" cy="2474132"/>
          </a:xfrm>
          <a:prstGeom prst="rect">
            <a:avLst/>
          </a:prstGeom>
        </p:spPr>
      </p:pic>
      <p:pic>
        <p:nvPicPr>
          <p:cNvPr id="18" name="bg object 18"/>
          <p:cNvPicPr/>
          <p:nvPr/>
        </p:nvPicPr>
        <p:blipFill>
          <a:blip r:embed="rId10" cstate="print"/>
          <a:stretch>
            <a:fillRect/>
          </a:stretch>
        </p:blipFill>
        <p:spPr>
          <a:xfrm>
            <a:off x="0" y="545072"/>
            <a:ext cx="5889953" cy="2225957"/>
          </a:xfrm>
          <a:prstGeom prst="rect">
            <a:avLst/>
          </a:prstGeom>
        </p:spPr>
      </p:pic>
      <p:pic>
        <p:nvPicPr>
          <p:cNvPr id="19" name="bg object 19"/>
          <p:cNvPicPr/>
          <p:nvPr userDrawn="1"/>
        </p:nvPicPr>
        <p:blipFill>
          <a:blip r:embed="rId11" cstate="print"/>
          <a:stretch>
            <a:fillRect/>
          </a:stretch>
        </p:blipFill>
        <p:spPr>
          <a:xfrm>
            <a:off x="707708" y="1"/>
            <a:ext cx="659004" cy="1339838"/>
          </a:xfrm>
          <a:prstGeom prst="rect">
            <a:avLst/>
          </a:prstGeom>
        </p:spPr>
      </p:pic>
      <p:sp>
        <p:nvSpPr>
          <p:cNvPr id="2" name="Holder 2"/>
          <p:cNvSpPr>
            <a:spLocks noGrp="1"/>
          </p:cNvSpPr>
          <p:nvPr>
            <p:ph type="title"/>
          </p:nvPr>
        </p:nvSpPr>
        <p:spPr>
          <a:xfrm>
            <a:off x="294878" y="132715"/>
            <a:ext cx="5307807" cy="276999"/>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294878" y="763111"/>
            <a:ext cx="530780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5172" y="3085623"/>
            <a:ext cx="18872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4879" y="3085623"/>
            <a:ext cx="1356439"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a:xfrm>
            <a:off x="4246246" y="3085623"/>
            <a:ext cx="1356439"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302329081"/>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Lst>
  <p:txStyles>
    <p:titleStyle>
      <a:lvl1pPr>
        <a:defRPr>
          <a:latin typeface="+mj-lt"/>
          <a:ea typeface="+mj-ea"/>
          <a:cs typeface="+mj-cs"/>
        </a:defRPr>
      </a:lvl1pPr>
    </p:titleStyle>
    <p:body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bodyStyle>
    <p:other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2"/>
            <a:ext cx="5889953" cy="3314575"/>
          </a:xfrm>
          <a:prstGeom prst="rect">
            <a:avLst/>
          </a:prstGeom>
        </p:spPr>
      </p:pic>
      <p:pic>
        <p:nvPicPr>
          <p:cNvPr id="17" name="bg object 17"/>
          <p:cNvPicPr/>
          <p:nvPr/>
        </p:nvPicPr>
        <p:blipFill>
          <a:blip r:embed="rId9" cstate="print"/>
          <a:stretch>
            <a:fillRect/>
          </a:stretch>
        </p:blipFill>
        <p:spPr>
          <a:xfrm>
            <a:off x="0" y="420223"/>
            <a:ext cx="5889953" cy="2474132"/>
          </a:xfrm>
          <a:prstGeom prst="rect">
            <a:avLst/>
          </a:prstGeom>
        </p:spPr>
      </p:pic>
      <p:pic>
        <p:nvPicPr>
          <p:cNvPr id="18" name="bg object 18"/>
          <p:cNvPicPr/>
          <p:nvPr/>
        </p:nvPicPr>
        <p:blipFill>
          <a:blip r:embed="rId10" cstate="print"/>
          <a:stretch>
            <a:fillRect/>
          </a:stretch>
        </p:blipFill>
        <p:spPr>
          <a:xfrm>
            <a:off x="0" y="545072"/>
            <a:ext cx="5889953" cy="2225957"/>
          </a:xfrm>
          <a:prstGeom prst="rect">
            <a:avLst/>
          </a:prstGeom>
        </p:spPr>
      </p:pic>
      <p:sp>
        <p:nvSpPr>
          <p:cNvPr id="2" name="Holder 2"/>
          <p:cNvSpPr>
            <a:spLocks noGrp="1"/>
          </p:cNvSpPr>
          <p:nvPr>
            <p:ph type="title"/>
          </p:nvPr>
        </p:nvSpPr>
        <p:spPr>
          <a:xfrm>
            <a:off x="294878" y="132715"/>
            <a:ext cx="5307807" cy="276999"/>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294878" y="763111"/>
            <a:ext cx="530780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5172" y="3085623"/>
            <a:ext cx="18872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4879" y="3085623"/>
            <a:ext cx="1356439"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a:xfrm>
            <a:off x="4246246" y="3085623"/>
            <a:ext cx="1356439"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53835414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txStyles>
    <p:titleStyle>
      <a:lvl1pPr>
        <a:defRPr>
          <a:latin typeface="+mj-lt"/>
          <a:ea typeface="+mj-ea"/>
          <a:cs typeface="+mj-cs"/>
        </a:defRPr>
      </a:lvl1pPr>
    </p:titleStyle>
    <p:body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bodyStyle>
    <p:other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2"/>
            <a:ext cx="5889953" cy="3314575"/>
          </a:xfrm>
          <a:prstGeom prst="rect">
            <a:avLst/>
          </a:prstGeom>
        </p:spPr>
      </p:pic>
      <p:pic>
        <p:nvPicPr>
          <p:cNvPr id="17" name="bg object 17"/>
          <p:cNvPicPr/>
          <p:nvPr/>
        </p:nvPicPr>
        <p:blipFill>
          <a:blip r:embed="rId9" cstate="print"/>
          <a:stretch>
            <a:fillRect/>
          </a:stretch>
        </p:blipFill>
        <p:spPr>
          <a:xfrm>
            <a:off x="0" y="420223"/>
            <a:ext cx="5889953" cy="2474132"/>
          </a:xfrm>
          <a:prstGeom prst="rect">
            <a:avLst/>
          </a:prstGeom>
        </p:spPr>
      </p:pic>
      <p:pic>
        <p:nvPicPr>
          <p:cNvPr id="18" name="bg object 18"/>
          <p:cNvPicPr/>
          <p:nvPr/>
        </p:nvPicPr>
        <p:blipFill>
          <a:blip r:embed="rId10" cstate="print"/>
          <a:stretch>
            <a:fillRect/>
          </a:stretch>
        </p:blipFill>
        <p:spPr>
          <a:xfrm>
            <a:off x="0" y="545072"/>
            <a:ext cx="5889953" cy="2225957"/>
          </a:xfrm>
          <a:prstGeom prst="rect">
            <a:avLst/>
          </a:prstGeom>
        </p:spPr>
      </p:pic>
      <p:pic>
        <p:nvPicPr>
          <p:cNvPr id="19" name="bg object 19"/>
          <p:cNvPicPr/>
          <p:nvPr/>
        </p:nvPicPr>
        <p:blipFill>
          <a:blip r:embed="rId11" cstate="print"/>
          <a:stretch>
            <a:fillRect/>
          </a:stretch>
        </p:blipFill>
        <p:spPr>
          <a:xfrm>
            <a:off x="707708" y="1"/>
            <a:ext cx="659004" cy="1339838"/>
          </a:xfrm>
          <a:prstGeom prst="rect">
            <a:avLst/>
          </a:prstGeom>
        </p:spPr>
      </p:pic>
      <p:sp>
        <p:nvSpPr>
          <p:cNvPr id="2" name="Holder 2"/>
          <p:cNvSpPr>
            <a:spLocks noGrp="1"/>
          </p:cNvSpPr>
          <p:nvPr>
            <p:ph type="title"/>
          </p:nvPr>
        </p:nvSpPr>
        <p:spPr>
          <a:xfrm>
            <a:off x="294878" y="132715"/>
            <a:ext cx="5307807"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4878" y="763111"/>
            <a:ext cx="530780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5172" y="3085623"/>
            <a:ext cx="18872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4879" y="3085623"/>
            <a:ext cx="1356439"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7/13/2022</a:t>
            </a:fld>
            <a:endParaRPr lang="en-US"/>
          </a:p>
        </p:txBody>
      </p:sp>
      <p:sp>
        <p:nvSpPr>
          <p:cNvPr id="6" name="Holder 6"/>
          <p:cNvSpPr>
            <a:spLocks noGrp="1"/>
          </p:cNvSpPr>
          <p:nvPr>
            <p:ph type="sldNum" sz="quarter" idx="7"/>
          </p:nvPr>
        </p:nvSpPr>
        <p:spPr>
          <a:xfrm>
            <a:off x="4246246" y="3085623"/>
            <a:ext cx="1356439"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00629419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Lst>
  <p:txStyles>
    <p:titleStyle>
      <a:lvl1pPr>
        <a:defRPr>
          <a:latin typeface="+mj-lt"/>
          <a:ea typeface="+mj-ea"/>
          <a:cs typeface="+mj-cs"/>
        </a:defRPr>
      </a:lvl1pPr>
    </p:titleStyle>
    <p:body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bodyStyle>
    <p:otherStyle>
      <a:lvl1pPr marL="0">
        <a:defRPr>
          <a:latin typeface="+mn-lt"/>
          <a:ea typeface="+mn-ea"/>
          <a:cs typeface="+mn-cs"/>
        </a:defRPr>
      </a:lvl1pPr>
      <a:lvl2pPr marL="456606">
        <a:defRPr>
          <a:latin typeface="+mn-lt"/>
          <a:ea typeface="+mn-ea"/>
          <a:cs typeface="+mn-cs"/>
        </a:defRPr>
      </a:lvl2pPr>
      <a:lvl3pPr marL="913211">
        <a:defRPr>
          <a:latin typeface="+mn-lt"/>
          <a:ea typeface="+mn-ea"/>
          <a:cs typeface="+mn-cs"/>
        </a:defRPr>
      </a:lvl3pPr>
      <a:lvl4pPr marL="1369817">
        <a:defRPr>
          <a:latin typeface="+mn-lt"/>
          <a:ea typeface="+mn-ea"/>
          <a:cs typeface="+mn-cs"/>
        </a:defRPr>
      </a:lvl4pPr>
      <a:lvl5pPr marL="1826423">
        <a:defRPr>
          <a:latin typeface="+mn-lt"/>
          <a:ea typeface="+mn-ea"/>
          <a:cs typeface="+mn-cs"/>
        </a:defRPr>
      </a:lvl5pPr>
      <a:lvl6pPr marL="2283028">
        <a:defRPr>
          <a:latin typeface="+mn-lt"/>
          <a:ea typeface="+mn-ea"/>
          <a:cs typeface="+mn-cs"/>
        </a:defRPr>
      </a:lvl6pPr>
      <a:lvl7pPr marL="2739634">
        <a:defRPr>
          <a:latin typeface="+mn-lt"/>
          <a:ea typeface="+mn-ea"/>
          <a:cs typeface="+mn-cs"/>
        </a:defRPr>
      </a:lvl7pPr>
      <a:lvl8pPr marL="3196239">
        <a:defRPr>
          <a:latin typeface="+mn-lt"/>
          <a:ea typeface="+mn-ea"/>
          <a:cs typeface="+mn-cs"/>
        </a:defRPr>
      </a:lvl8pPr>
      <a:lvl9pPr marL="3652845">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0946550"/>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8.xml"/><Relationship Id="rId5" Type="http://schemas.openxmlformats.org/officeDocument/2006/relationships/image" Target="../media/image24.png"/><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8.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15.png"/><Relationship Id="rId5" Type="http://schemas.openxmlformats.org/officeDocument/2006/relationships/image" Target="../media/image27.pn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8.pn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5.png"/><Relationship Id="rId5" Type="http://schemas.openxmlformats.org/officeDocument/2006/relationships/image" Target="../media/image27.pn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1.png"/><Relationship Id="rId1" Type="http://schemas.openxmlformats.org/officeDocument/2006/relationships/slideLayout" Target="../slideLayouts/slideLayout19.xml"/><Relationship Id="rId5" Type="http://schemas.openxmlformats.org/officeDocument/2006/relationships/image" Target="../media/image4.png"/><Relationship Id="rId4"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1"/>
          <p:cNvGraphicFramePr>
            <a:graphicFrameLocks noGrp="1"/>
          </p:cNvGraphicFramePr>
          <p:nvPr>
            <p:extLst>
              <p:ext uri="{D42A27DB-BD31-4B8C-83A1-F6EECF244321}">
                <p14:modId xmlns:p14="http://schemas.microsoft.com/office/powerpoint/2010/main" val="3863555386"/>
              </p:ext>
            </p:extLst>
          </p:nvPr>
        </p:nvGraphicFramePr>
        <p:xfrm>
          <a:off x="0" y="0"/>
          <a:ext cx="5897245" cy="3307715"/>
        </p:xfrm>
        <a:graphic>
          <a:graphicData uri="http://schemas.openxmlformats.org/drawingml/2006/table">
            <a:tbl>
              <a:tblPr/>
              <a:tblGrid>
                <a:gridCol w="5897245">
                  <a:extLst>
                    <a:ext uri="{9D8B030D-6E8A-4147-A177-3AD203B41FA5}">
                      <a16:colId xmlns:a16="http://schemas.microsoft.com/office/drawing/2014/main" val="20000"/>
                    </a:ext>
                  </a:extLst>
                </a:gridCol>
              </a:tblGrid>
              <a:tr h="3307715">
                <a:tc>
                  <a:txBody>
                    <a:bodyPr/>
                    <a:lstStyle/>
                    <a:p>
                      <a:pPr algn="l" rtl="0" eaLnBrk="0">
                        <a:lnSpc>
                          <a:spcPct val="124000"/>
                        </a:lnSpc>
                        <a:tabLst/>
                      </a:pPr>
                      <a:endParaRPr lang="Arial" altLang="Arial"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CEE5F6"/>
                    </a:solidFill>
                  </a:tcPr>
                </a:tc>
                <a:extLst>
                  <a:ext uri="{0D108BD9-81ED-4DB2-BD59-A6C34878D82A}">
                    <a16:rowId xmlns:a16="http://schemas.microsoft.com/office/drawing/2014/main" val="10000"/>
                  </a:ext>
                </a:extLst>
              </a:tr>
            </a:tbl>
          </a:graphicData>
        </a:graphic>
      </p:graphicFrame>
      <p:pic>
        <p:nvPicPr>
          <p:cNvPr id="2" name="picture 2"/>
          <p:cNvPicPr>
            <a:picLocks noChangeAspect="1"/>
          </p:cNvPicPr>
          <p:nvPr/>
        </p:nvPicPr>
        <p:blipFill>
          <a:blip r:embed="rId2"/>
          <a:stretch>
            <a:fillRect/>
          </a:stretch>
        </p:blipFill>
        <p:spPr>
          <a:xfrm rot="21600000">
            <a:off x="1723644" y="358140"/>
            <a:ext cx="2452115" cy="2785872"/>
          </a:xfrm>
          <a:prstGeom prst="rect">
            <a:avLst/>
          </a:prstGeom>
        </p:spPr>
      </p:pic>
      <p:sp>
        <p:nvSpPr>
          <p:cNvPr id="4" name="textbox 4"/>
          <p:cNvSpPr/>
          <p:nvPr/>
        </p:nvSpPr>
        <p:spPr>
          <a:xfrm>
            <a:off x="2072253" y="2059250"/>
            <a:ext cx="1867158" cy="370204"/>
          </a:xfrm>
          <a:prstGeom prst="rect">
            <a:avLst/>
          </a:prstGeom>
        </p:spPr>
        <p:txBody>
          <a:bodyPr vert="horz" wrap="square" lIns="0" tIns="0" rIns="0" bIns="0"/>
          <a:lstStyle/>
          <a:p>
            <a:pPr algn="l" rtl="0" eaLnBrk="0">
              <a:lnSpc>
                <a:spcPct val="83905"/>
              </a:lnSpc>
              <a:tabLst/>
            </a:pPr>
            <a:endParaRPr lang="Arial" altLang="Arial" sz="100" dirty="0">
              <a:latin typeface="Times New Roman" panose="02020603050405020304" pitchFamily="18" charset="0"/>
              <a:ea typeface="微软雅黑" panose="020B0503020204020204" pitchFamily="34" charset="-122"/>
            </a:endParaRPr>
          </a:p>
          <a:p>
            <a:pPr marL="12700" algn="ctr" rtl="0" eaLnBrk="0">
              <a:lnSpc>
                <a:spcPct val="100000"/>
              </a:lnSpc>
              <a:tabLst/>
            </a:pPr>
            <a:r>
              <a:rPr lang="zh-CN" altLang="en-US" sz="1100" spc="70" dirty="0">
                <a:solidFill>
                  <a:srgbClr val="000000">
                    <a:alpha val="100000"/>
                  </a:srgbClr>
                </a:solidFill>
                <a:latin typeface="Times New Roman" panose="02020603050405020304" pitchFamily="18" charset="0"/>
                <a:ea typeface="微软雅黑" panose="020B0503020204020204" pitchFamily="34" charset="-122"/>
                <a:cs typeface="SimSun"/>
              </a:rPr>
              <a:t>茚达格莫吸入粉雾剂（</a:t>
            </a:r>
            <a:r>
              <a:rPr lang="en-US" altLang="zh-CN" sz="1100" spc="70" dirty="0">
                <a:solidFill>
                  <a:srgbClr val="000000">
                    <a:alpha val="100000"/>
                  </a:srgbClr>
                </a:solidFill>
                <a:latin typeface="Times New Roman" panose="02020603050405020304" pitchFamily="18" charset="0"/>
                <a:ea typeface="微软雅黑" panose="020B0503020204020204" pitchFamily="34" charset="-122"/>
                <a:cs typeface="SimSun"/>
              </a:rPr>
              <a:t>II</a:t>
            </a:r>
            <a:r>
              <a:rPr lang="zh-CN" altLang="en-US" sz="1100" spc="70" dirty="0">
                <a:solidFill>
                  <a:srgbClr val="000000">
                    <a:alpha val="100000"/>
                  </a:srgbClr>
                </a:solidFill>
                <a:latin typeface="Times New Roman" panose="02020603050405020304" pitchFamily="18" charset="0"/>
                <a:ea typeface="微软雅黑" panose="020B0503020204020204" pitchFamily="34" charset="-122"/>
                <a:cs typeface="SimSun"/>
              </a:rPr>
              <a:t>）</a:t>
            </a:r>
            <a:endParaRPr lang="en-US" altLang="zh-CN" sz="1100" spc="70" dirty="0">
              <a:solidFill>
                <a:srgbClr val="000000">
                  <a:alpha val="100000"/>
                </a:srgbClr>
              </a:solidFill>
              <a:latin typeface="Times New Roman" panose="02020603050405020304" pitchFamily="18" charset="0"/>
              <a:ea typeface="微软雅黑" panose="020B0503020204020204" pitchFamily="34" charset="-122"/>
              <a:cs typeface="SimSun"/>
            </a:endParaRPr>
          </a:p>
          <a:p>
            <a:pPr marL="12700" algn="ctr" rtl="0" eaLnBrk="0">
              <a:lnSpc>
                <a:spcPct val="100000"/>
              </a:lnSpc>
              <a:tabLst/>
            </a:pPr>
            <a:r>
              <a:rPr sz="1100" spc="40" dirty="0">
                <a:solidFill>
                  <a:srgbClr val="000000">
                    <a:alpha val="100000"/>
                  </a:srgbClr>
                </a:solidFill>
                <a:latin typeface="Times New Roman" panose="02020603050405020304" pitchFamily="18" charset="0"/>
                <a:ea typeface="微软雅黑" panose="020B0503020204020204" pitchFamily="34" charset="-122"/>
                <a:cs typeface="SimSun"/>
              </a:rPr>
              <a:t>(</a:t>
            </a:r>
            <a:r>
              <a:rPr lang="zh-CN" altLang="en-US" sz="1100" spc="40" dirty="0">
                <a:solidFill>
                  <a:srgbClr val="000000">
                    <a:alpha val="100000"/>
                  </a:srgbClr>
                </a:solidFill>
                <a:latin typeface="Times New Roman" panose="02020603050405020304" pitchFamily="18" charset="0"/>
                <a:ea typeface="微软雅黑" panose="020B0503020204020204" pitchFamily="34" charset="-122"/>
                <a:cs typeface="SimSun"/>
              </a:rPr>
              <a:t>恩卓润</a:t>
            </a:r>
            <a:r>
              <a:rPr lang="en-US" altLang="zh-CN" sz="1100" b="0" i="0" baseline="30000" dirty="0">
                <a:solidFill>
                  <a:srgbClr val="333333"/>
                </a:solidFill>
                <a:effectLst/>
                <a:latin typeface="Times New Roman" panose="02020603050405020304" pitchFamily="18" charset="0"/>
                <a:ea typeface="微软雅黑" panose="020B0503020204020204" pitchFamily="34" charset="-122"/>
              </a:rPr>
              <a:t>®</a:t>
            </a:r>
            <a:r>
              <a:rPr lang="en-US" altLang="zh-CN" sz="1100" b="0" i="0" dirty="0">
                <a:solidFill>
                  <a:srgbClr val="333333"/>
                </a:solidFill>
                <a:effectLst/>
                <a:latin typeface="Times New Roman" panose="02020603050405020304" pitchFamily="18" charset="0"/>
                <a:ea typeface="微软雅黑" panose="020B0503020204020204" pitchFamily="34" charset="-122"/>
              </a:rPr>
              <a:t>/</a:t>
            </a:r>
            <a:r>
              <a:rPr lang="en-US" altLang="zh-CN" sz="1100" b="0" i="0" dirty="0" err="1">
                <a:solidFill>
                  <a:srgbClr val="333333"/>
                </a:solidFill>
                <a:effectLst/>
                <a:latin typeface="Times New Roman" panose="02020603050405020304" pitchFamily="18" charset="0"/>
                <a:ea typeface="微软雅黑" panose="020B0503020204020204" pitchFamily="34" charset="-122"/>
              </a:rPr>
              <a:t>Enerzair</a:t>
            </a:r>
            <a:r>
              <a:rPr lang="en-US" altLang="zh-CN" sz="1100" b="0" i="0" baseline="30000" dirty="0">
                <a:solidFill>
                  <a:srgbClr val="333333"/>
                </a:solidFill>
                <a:effectLst/>
                <a:latin typeface="Times New Roman" panose="02020603050405020304" pitchFamily="18" charset="0"/>
                <a:ea typeface="微软雅黑" panose="020B0503020204020204" pitchFamily="34" charset="-122"/>
              </a:rPr>
              <a:t>®</a:t>
            </a:r>
            <a:r>
              <a:rPr sz="1100" spc="0" dirty="0">
                <a:solidFill>
                  <a:srgbClr val="000000">
                    <a:alpha val="100000"/>
                  </a:srgbClr>
                </a:solidFill>
                <a:latin typeface="Times New Roman" panose="02020603050405020304" pitchFamily="18" charset="0"/>
                <a:ea typeface="微软雅黑" panose="020B0503020204020204" pitchFamily="34" charset="-122"/>
                <a:cs typeface="SimSun"/>
              </a:rPr>
              <a:t>)</a:t>
            </a:r>
            <a:endParaRPr lang="SimSun" altLang="SimSun" sz="1100" dirty="0">
              <a:latin typeface="Times New Roman" panose="02020603050405020304" pitchFamily="18" charset="0"/>
              <a:ea typeface="微软雅黑" panose="020B0503020204020204" pitchFamily="34" charset="-122"/>
            </a:endParaRPr>
          </a:p>
        </p:txBody>
      </p:sp>
      <p:sp>
        <p:nvSpPr>
          <p:cNvPr id="7" name="rect"/>
          <p:cNvSpPr/>
          <p:nvPr/>
        </p:nvSpPr>
        <p:spPr>
          <a:xfrm>
            <a:off x="5570219" y="370332"/>
            <a:ext cx="327659" cy="9143"/>
          </a:xfrm>
          <a:prstGeom prst="rect">
            <a:avLst/>
          </a:prstGeom>
          <a:solidFill>
            <a:srgbClr val="3959B9">
              <a:alpha val="100000"/>
            </a:srgbClr>
          </a:solidFill>
          <a:ln cap="flat">
            <a:miter lim="0"/>
          </a:ln>
        </p:spPr>
        <p:txBody>
          <a:bodyPr rtlCol="0"/>
          <a:lstStyle/>
          <a:p>
            <a:pPr algn="ctr"/>
            <a:endParaRPr lang="zh-CN" altLang="en-US">
              <a:latin typeface="Times New Roman" panose="02020603050405020304" pitchFamily="18" charset="0"/>
              <a:ea typeface="微软雅黑" panose="020B0503020204020204" pitchFamily="34" charset="-122"/>
            </a:endParaRPr>
          </a:p>
        </p:txBody>
      </p:sp>
      <p:pic>
        <p:nvPicPr>
          <p:cNvPr id="9" name="图片 8">
            <a:extLst>
              <a:ext uri="{FF2B5EF4-FFF2-40B4-BE49-F238E27FC236}">
                <a16:creationId xmlns:a16="http://schemas.microsoft.com/office/drawing/2014/main" id="{6819830A-02DC-1797-F082-29CC3E53BD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4100" y="370332"/>
            <a:ext cx="2368870" cy="1851076"/>
          </a:xfrm>
          <a:prstGeom prst="rect">
            <a:avLst/>
          </a:prstGeom>
        </p:spPr>
      </p:pic>
      <p:sp>
        <p:nvSpPr>
          <p:cNvPr id="10" name="矩形: 圆角 9">
            <a:extLst>
              <a:ext uri="{FF2B5EF4-FFF2-40B4-BE49-F238E27FC236}">
                <a16:creationId xmlns:a16="http://schemas.microsoft.com/office/drawing/2014/main" id="{2E359E27-A9E2-191D-DCE6-A1D36E290299}"/>
              </a:ext>
            </a:extLst>
          </p:cNvPr>
          <p:cNvSpPr/>
          <p:nvPr/>
        </p:nvSpPr>
        <p:spPr>
          <a:xfrm>
            <a:off x="1951781" y="2566937"/>
            <a:ext cx="2108101" cy="3581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dirty="0">
                <a:latin typeface="Times New Roman" panose="02020603050405020304" pitchFamily="18" charset="0"/>
                <a:ea typeface="微软雅黑" panose="020B0503020204020204" pitchFamily="34" charset="-122"/>
              </a:rPr>
              <a:t> 生产商：</a:t>
            </a:r>
            <a:r>
              <a:rPr lang="en-US" altLang="zh-CN" sz="800" dirty="0">
                <a:latin typeface="Times New Roman" panose="02020603050405020304" pitchFamily="18" charset="0"/>
                <a:ea typeface="微软雅黑" panose="020B0503020204020204" pitchFamily="34" charset="-122"/>
              </a:rPr>
              <a:t>Novartis Pharma Stein AG</a:t>
            </a:r>
          </a:p>
          <a:p>
            <a:pPr algn="ctr"/>
            <a:r>
              <a:rPr lang="zh-CN" altLang="en-US" sz="800" dirty="0">
                <a:latin typeface="Times New Roman" panose="02020603050405020304" pitchFamily="18" charset="0"/>
                <a:ea typeface="微软雅黑" panose="020B0503020204020204" pitchFamily="34" charset="-122"/>
              </a:rPr>
              <a:t>推广服务商：北京远大九和药业有限公司</a:t>
            </a:r>
            <a:endParaRPr lang="en-US" altLang="zh-CN" sz="800" dirty="0">
              <a:latin typeface="Times New Roman" panose="02020603050405020304" pitchFamily="18" charset="0"/>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2817" y="-15381"/>
            <a:ext cx="5889953" cy="3313289"/>
            <a:chOff x="0" y="0"/>
            <a:chExt cx="5897880" cy="3317748"/>
          </a:xfrm>
        </p:grpSpPr>
        <p:pic>
          <p:nvPicPr>
            <p:cNvPr id="3" name="object 3"/>
            <p:cNvPicPr/>
            <p:nvPr/>
          </p:nvPicPr>
          <p:blipFill>
            <a:blip r:embed="rId2" cstate="print"/>
            <a:stretch>
              <a:fillRect/>
            </a:stretch>
          </p:blipFill>
          <p:spPr>
            <a:xfrm>
              <a:off x="0" y="0"/>
              <a:ext cx="5897880" cy="3317748"/>
            </a:xfrm>
            <a:prstGeom prst="rect">
              <a:avLst/>
            </a:prstGeom>
            <a:ln>
              <a:noFill/>
            </a:ln>
          </p:spPr>
        </p:pic>
        <p:pic>
          <p:nvPicPr>
            <p:cNvPr id="4" name="object 4"/>
            <p:cNvPicPr/>
            <p:nvPr/>
          </p:nvPicPr>
          <p:blipFill>
            <a:blip r:embed="rId3" cstate="print"/>
            <a:stretch>
              <a:fillRect/>
            </a:stretch>
          </p:blipFill>
          <p:spPr>
            <a:xfrm>
              <a:off x="0" y="341376"/>
              <a:ext cx="1450848" cy="656844"/>
            </a:xfrm>
            <a:prstGeom prst="rect">
              <a:avLst/>
            </a:prstGeom>
            <a:ln>
              <a:noFill/>
            </a:ln>
          </p:spPr>
        </p:pic>
        <p:pic>
          <p:nvPicPr>
            <p:cNvPr id="5" name="object 5"/>
            <p:cNvPicPr/>
            <p:nvPr/>
          </p:nvPicPr>
          <p:blipFill>
            <a:blip r:embed="rId4" cstate="print"/>
            <a:stretch>
              <a:fillRect/>
            </a:stretch>
          </p:blipFill>
          <p:spPr>
            <a:xfrm>
              <a:off x="2054352" y="350520"/>
              <a:ext cx="1676400" cy="670560"/>
            </a:xfrm>
            <a:prstGeom prst="rect">
              <a:avLst/>
            </a:prstGeom>
            <a:ln>
              <a:noFill/>
            </a:ln>
          </p:spPr>
        </p:pic>
        <p:pic>
          <p:nvPicPr>
            <p:cNvPr id="6" name="object 6"/>
            <p:cNvPicPr/>
            <p:nvPr/>
          </p:nvPicPr>
          <p:blipFill>
            <a:blip r:embed="rId5" cstate="print"/>
            <a:stretch>
              <a:fillRect/>
            </a:stretch>
          </p:blipFill>
          <p:spPr>
            <a:xfrm>
              <a:off x="2142743" y="434340"/>
              <a:ext cx="1501140" cy="496824"/>
            </a:xfrm>
            <a:prstGeom prst="rect">
              <a:avLst/>
            </a:prstGeom>
            <a:ln>
              <a:noFill/>
            </a:ln>
          </p:spPr>
        </p:pic>
        <p:pic>
          <p:nvPicPr>
            <p:cNvPr id="9" name="object 9"/>
            <p:cNvPicPr/>
            <p:nvPr/>
          </p:nvPicPr>
          <p:blipFill>
            <a:blip r:embed="rId6" cstate="print"/>
            <a:stretch>
              <a:fillRect/>
            </a:stretch>
          </p:blipFill>
          <p:spPr>
            <a:xfrm>
              <a:off x="470916" y="531825"/>
              <a:ext cx="515162" cy="233222"/>
            </a:xfrm>
            <a:prstGeom prst="rect">
              <a:avLst/>
            </a:prstGeom>
            <a:ln>
              <a:noFill/>
            </a:ln>
          </p:spPr>
        </p:pic>
        <p:pic>
          <p:nvPicPr>
            <p:cNvPr id="10" name="object 10"/>
            <p:cNvPicPr/>
            <p:nvPr/>
          </p:nvPicPr>
          <p:blipFill>
            <a:blip r:embed="rId7" cstate="print"/>
            <a:stretch>
              <a:fillRect/>
            </a:stretch>
          </p:blipFill>
          <p:spPr>
            <a:xfrm>
              <a:off x="466344" y="806196"/>
              <a:ext cx="639318" cy="86105"/>
            </a:xfrm>
            <a:prstGeom prst="rect">
              <a:avLst/>
            </a:prstGeom>
            <a:ln>
              <a:noFill/>
            </a:ln>
          </p:spPr>
        </p:pic>
        <p:pic>
          <p:nvPicPr>
            <p:cNvPr id="11" name="object 11"/>
            <p:cNvPicPr/>
            <p:nvPr/>
          </p:nvPicPr>
          <p:blipFill>
            <a:blip r:embed="rId4" cstate="print"/>
            <a:stretch>
              <a:fillRect/>
            </a:stretch>
          </p:blipFill>
          <p:spPr>
            <a:xfrm>
              <a:off x="3924299" y="350520"/>
              <a:ext cx="1676400" cy="670560"/>
            </a:xfrm>
            <a:prstGeom prst="rect">
              <a:avLst/>
            </a:prstGeom>
            <a:ln>
              <a:noFill/>
            </a:ln>
          </p:spPr>
        </p:pic>
        <p:pic>
          <p:nvPicPr>
            <p:cNvPr id="12" name="object 12"/>
            <p:cNvPicPr/>
            <p:nvPr/>
          </p:nvPicPr>
          <p:blipFill>
            <a:blip r:embed="rId5" cstate="print"/>
            <a:stretch>
              <a:fillRect/>
            </a:stretch>
          </p:blipFill>
          <p:spPr>
            <a:xfrm>
              <a:off x="4012692" y="434340"/>
              <a:ext cx="1501139" cy="496824"/>
            </a:xfrm>
            <a:prstGeom prst="rect">
              <a:avLst/>
            </a:prstGeom>
            <a:ln>
              <a:noFill/>
            </a:ln>
          </p:spPr>
        </p:pic>
        <p:pic>
          <p:nvPicPr>
            <p:cNvPr id="15" name="object 15"/>
            <p:cNvPicPr/>
            <p:nvPr/>
          </p:nvPicPr>
          <p:blipFill>
            <a:blip r:embed="rId4" cstate="print"/>
            <a:stretch>
              <a:fillRect/>
            </a:stretch>
          </p:blipFill>
          <p:spPr>
            <a:xfrm>
              <a:off x="2066543" y="1147572"/>
              <a:ext cx="1676399" cy="670559"/>
            </a:xfrm>
            <a:prstGeom prst="rect">
              <a:avLst/>
            </a:prstGeom>
            <a:ln>
              <a:noFill/>
            </a:ln>
          </p:spPr>
        </p:pic>
        <p:pic>
          <p:nvPicPr>
            <p:cNvPr id="16" name="object 16"/>
            <p:cNvPicPr/>
            <p:nvPr/>
          </p:nvPicPr>
          <p:blipFill>
            <a:blip r:embed="rId5" cstate="print"/>
            <a:stretch>
              <a:fillRect/>
            </a:stretch>
          </p:blipFill>
          <p:spPr>
            <a:xfrm>
              <a:off x="2154936" y="1232916"/>
              <a:ext cx="1501140" cy="496824"/>
            </a:xfrm>
            <a:prstGeom prst="rect">
              <a:avLst/>
            </a:prstGeom>
            <a:ln>
              <a:noFill/>
            </a:ln>
          </p:spPr>
        </p:pic>
        <p:pic>
          <p:nvPicPr>
            <p:cNvPr id="19" name="object 19"/>
            <p:cNvPicPr/>
            <p:nvPr/>
          </p:nvPicPr>
          <p:blipFill>
            <a:blip r:embed="rId4" cstate="print"/>
            <a:stretch>
              <a:fillRect/>
            </a:stretch>
          </p:blipFill>
          <p:spPr>
            <a:xfrm>
              <a:off x="3924299" y="1194816"/>
              <a:ext cx="1676400" cy="670560"/>
            </a:xfrm>
            <a:prstGeom prst="rect">
              <a:avLst/>
            </a:prstGeom>
            <a:ln>
              <a:noFill/>
            </a:ln>
          </p:spPr>
        </p:pic>
        <p:pic>
          <p:nvPicPr>
            <p:cNvPr id="20" name="object 20"/>
            <p:cNvPicPr/>
            <p:nvPr/>
          </p:nvPicPr>
          <p:blipFill>
            <a:blip r:embed="rId5" cstate="print"/>
            <a:stretch>
              <a:fillRect/>
            </a:stretch>
          </p:blipFill>
          <p:spPr>
            <a:xfrm>
              <a:off x="4012692" y="1280160"/>
              <a:ext cx="1501139" cy="495300"/>
            </a:xfrm>
            <a:prstGeom prst="rect">
              <a:avLst/>
            </a:prstGeom>
            <a:ln>
              <a:noFill/>
            </a:ln>
          </p:spPr>
        </p:pic>
        <p:pic>
          <p:nvPicPr>
            <p:cNvPr id="23" name="object 23"/>
            <p:cNvPicPr/>
            <p:nvPr/>
          </p:nvPicPr>
          <p:blipFill>
            <a:blip r:embed="rId4" cstate="print"/>
            <a:stretch>
              <a:fillRect/>
            </a:stretch>
          </p:blipFill>
          <p:spPr>
            <a:xfrm>
              <a:off x="2066543" y="2011680"/>
              <a:ext cx="1676399" cy="670560"/>
            </a:xfrm>
            <a:prstGeom prst="rect">
              <a:avLst/>
            </a:prstGeom>
            <a:ln>
              <a:noFill/>
            </a:ln>
          </p:spPr>
        </p:pic>
        <p:pic>
          <p:nvPicPr>
            <p:cNvPr id="24" name="object 24"/>
            <p:cNvPicPr/>
            <p:nvPr/>
          </p:nvPicPr>
          <p:blipFill>
            <a:blip r:embed="rId5" cstate="print"/>
            <a:stretch>
              <a:fillRect/>
            </a:stretch>
          </p:blipFill>
          <p:spPr>
            <a:xfrm>
              <a:off x="2154936" y="2097024"/>
              <a:ext cx="1501140" cy="496824"/>
            </a:xfrm>
            <a:prstGeom prst="rect">
              <a:avLst/>
            </a:prstGeom>
            <a:ln>
              <a:noFill/>
            </a:ln>
          </p:spPr>
        </p:pic>
        <p:sp>
          <p:nvSpPr>
            <p:cNvPr id="32" name="object 32"/>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defTabSz="913211"/>
              <a:endParaRPr sz="1798">
                <a:solidFill>
                  <a:prstClr val="black"/>
                </a:solidFill>
                <a:latin typeface="Times New Roman" panose="02020603050405020304" pitchFamily="18" charset="0"/>
                <a:ea typeface="微软雅黑" panose="020B0503020204020204" pitchFamily="34" charset="-122"/>
              </a:endParaRPr>
            </a:p>
          </p:txBody>
        </p:sp>
      </p:grpSp>
      <p:pic>
        <p:nvPicPr>
          <p:cNvPr id="33" name="图片 32">
            <a:extLst>
              <a:ext uri="{FF2B5EF4-FFF2-40B4-BE49-F238E27FC236}">
                <a16:creationId xmlns:a16="http://schemas.microsoft.com/office/drawing/2014/main" id="{0BEF3D1D-0521-D30C-EE13-29061AEC5FE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949" y="1244671"/>
            <a:ext cx="2259629" cy="1765714"/>
          </a:xfrm>
          <a:prstGeom prst="rect">
            <a:avLst/>
          </a:prstGeom>
        </p:spPr>
      </p:pic>
      <p:sp>
        <p:nvSpPr>
          <p:cNvPr id="31" name="文本框 30">
            <a:extLst>
              <a:ext uri="{FF2B5EF4-FFF2-40B4-BE49-F238E27FC236}">
                <a16:creationId xmlns:a16="http://schemas.microsoft.com/office/drawing/2014/main" id="{4483C631-E7FB-0A7E-221D-580E2A34102E}"/>
              </a:ext>
            </a:extLst>
          </p:cNvPr>
          <p:cNvSpPr txBox="1"/>
          <p:nvPr/>
        </p:nvSpPr>
        <p:spPr>
          <a:xfrm>
            <a:off x="2157888" y="524782"/>
            <a:ext cx="1816400" cy="307777"/>
          </a:xfrm>
          <a:prstGeom prst="rect">
            <a:avLst/>
          </a:prstGeom>
          <a:noFill/>
        </p:spPr>
        <p:txBody>
          <a:bodyPr wrap="square" rtlCol="0">
            <a:spAutoFit/>
          </a:bodyPr>
          <a:lstStyle/>
          <a:p>
            <a:r>
              <a:rPr lang="en-US" altLang="zh-CN" sz="1400" dirty="0">
                <a:solidFill>
                  <a:schemeClr val="accent1">
                    <a:lumMod val="75000"/>
                  </a:schemeClr>
                </a:solidFill>
                <a:latin typeface="Times New Roman" panose="02020603050405020304" pitchFamily="18" charset="0"/>
                <a:ea typeface="微软雅黑" panose="020B0503020204020204" pitchFamily="34" charset="-122"/>
              </a:rPr>
              <a:t>01 </a:t>
            </a:r>
            <a:r>
              <a:rPr lang="zh-CN" altLang="en-US" sz="1400" dirty="0">
                <a:solidFill>
                  <a:schemeClr val="accent1">
                    <a:lumMod val="75000"/>
                  </a:schemeClr>
                </a:solidFill>
                <a:latin typeface="Times New Roman" panose="02020603050405020304" pitchFamily="18" charset="0"/>
                <a:ea typeface="微软雅黑" panose="020B0503020204020204" pitchFamily="34" charset="-122"/>
              </a:rPr>
              <a:t>药品基本信息</a:t>
            </a:r>
          </a:p>
        </p:txBody>
      </p:sp>
      <p:sp>
        <p:nvSpPr>
          <p:cNvPr id="34" name="文本框 33">
            <a:extLst>
              <a:ext uri="{FF2B5EF4-FFF2-40B4-BE49-F238E27FC236}">
                <a16:creationId xmlns:a16="http://schemas.microsoft.com/office/drawing/2014/main" id="{56BC50E8-90A8-EA4C-2BE0-399C573B740A}"/>
              </a:ext>
            </a:extLst>
          </p:cNvPr>
          <p:cNvSpPr txBox="1"/>
          <p:nvPr/>
        </p:nvSpPr>
        <p:spPr>
          <a:xfrm>
            <a:off x="4266515" y="546032"/>
            <a:ext cx="1816400" cy="307777"/>
          </a:xfrm>
          <a:prstGeom prst="rect">
            <a:avLst/>
          </a:prstGeom>
          <a:noFill/>
        </p:spPr>
        <p:txBody>
          <a:bodyPr wrap="square" rtlCol="0">
            <a:spAutoFit/>
          </a:bodyPr>
          <a:lstStyle/>
          <a:p>
            <a:r>
              <a:rPr lang="en-US" altLang="zh-CN" sz="1400" dirty="0">
                <a:solidFill>
                  <a:schemeClr val="accent1">
                    <a:lumMod val="75000"/>
                  </a:schemeClr>
                </a:solidFill>
                <a:latin typeface="Times New Roman" panose="02020603050405020304" pitchFamily="18" charset="0"/>
                <a:ea typeface="微软雅黑" panose="020B0503020204020204" pitchFamily="34" charset="-122"/>
              </a:rPr>
              <a:t>02 </a:t>
            </a:r>
            <a:r>
              <a:rPr lang="zh-CN" altLang="en-US" sz="1400" dirty="0">
                <a:solidFill>
                  <a:schemeClr val="accent1">
                    <a:lumMod val="75000"/>
                  </a:schemeClr>
                </a:solidFill>
                <a:latin typeface="Times New Roman" panose="02020603050405020304" pitchFamily="18" charset="0"/>
                <a:ea typeface="微软雅黑" panose="020B0503020204020204" pitchFamily="34" charset="-122"/>
              </a:rPr>
              <a:t>安全性</a:t>
            </a:r>
          </a:p>
        </p:txBody>
      </p:sp>
      <p:sp>
        <p:nvSpPr>
          <p:cNvPr id="35" name="文本框 34">
            <a:extLst>
              <a:ext uri="{FF2B5EF4-FFF2-40B4-BE49-F238E27FC236}">
                <a16:creationId xmlns:a16="http://schemas.microsoft.com/office/drawing/2014/main" id="{9333A901-1F4C-1739-5DE1-B5F9F7587030}"/>
              </a:ext>
            </a:extLst>
          </p:cNvPr>
          <p:cNvSpPr txBox="1"/>
          <p:nvPr/>
        </p:nvSpPr>
        <p:spPr>
          <a:xfrm>
            <a:off x="2421526" y="1324963"/>
            <a:ext cx="1816400" cy="307777"/>
          </a:xfrm>
          <a:prstGeom prst="rect">
            <a:avLst/>
          </a:prstGeom>
          <a:noFill/>
        </p:spPr>
        <p:txBody>
          <a:bodyPr wrap="square" rtlCol="0">
            <a:spAutoFit/>
          </a:bodyPr>
          <a:lstStyle/>
          <a:p>
            <a:r>
              <a:rPr lang="en-US" altLang="zh-CN" sz="1400" dirty="0">
                <a:solidFill>
                  <a:schemeClr val="accent1">
                    <a:lumMod val="75000"/>
                  </a:schemeClr>
                </a:solidFill>
                <a:latin typeface="Times New Roman" panose="02020603050405020304" pitchFamily="18" charset="0"/>
                <a:ea typeface="微软雅黑" panose="020B0503020204020204" pitchFamily="34" charset="-122"/>
              </a:rPr>
              <a:t>03 </a:t>
            </a:r>
            <a:r>
              <a:rPr lang="zh-CN" altLang="en-US" sz="1400" dirty="0">
                <a:solidFill>
                  <a:schemeClr val="accent1">
                    <a:lumMod val="75000"/>
                  </a:schemeClr>
                </a:solidFill>
                <a:latin typeface="Times New Roman" panose="02020603050405020304" pitchFamily="18" charset="0"/>
                <a:ea typeface="微软雅黑" panose="020B0503020204020204" pitchFamily="34" charset="-122"/>
              </a:rPr>
              <a:t>有效性</a:t>
            </a:r>
          </a:p>
        </p:txBody>
      </p:sp>
      <p:sp>
        <p:nvSpPr>
          <p:cNvPr id="37" name="文本框 36">
            <a:extLst>
              <a:ext uri="{FF2B5EF4-FFF2-40B4-BE49-F238E27FC236}">
                <a16:creationId xmlns:a16="http://schemas.microsoft.com/office/drawing/2014/main" id="{32A1CBC2-092A-BB25-E479-CA22634C6C84}"/>
              </a:ext>
            </a:extLst>
          </p:cNvPr>
          <p:cNvSpPr txBox="1"/>
          <p:nvPr/>
        </p:nvSpPr>
        <p:spPr>
          <a:xfrm>
            <a:off x="4286399" y="1333487"/>
            <a:ext cx="1816400" cy="307777"/>
          </a:xfrm>
          <a:prstGeom prst="rect">
            <a:avLst/>
          </a:prstGeom>
          <a:noFill/>
        </p:spPr>
        <p:txBody>
          <a:bodyPr wrap="square" rtlCol="0">
            <a:spAutoFit/>
          </a:bodyPr>
          <a:lstStyle/>
          <a:p>
            <a:r>
              <a:rPr lang="en-US" altLang="zh-CN" sz="1400" dirty="0">
                <a:solidFill>
                  <a:schemeClr val="accent1">
                    <a:lumMod val="75000"/>
                  </a:schemeClr>
                </a:solidFill>
                <a:latin typeface="Times New Roman" panose="02020603050405020304" pitchFamily="18" charset="0"/>
                <a:ea typeface="微软雅黑" panose="020B0503020204020204" pitchFamily="34" charset="-122"/>
              </a:rPr>
              <a:t>04 </a:t>
            </a:r>
            <a:r>
              <a:rPr lang="zh-CN" altLang="en-US" sz="1400" dirty="0">
                <a:solidFill>
                  <a:schemeClr val="accent1">
                    <a:lumMod val="75000"/>
                  </a:schemeClr>
                </a:solidFill>
                <a:latin typeface="Times New Roman" panose="02020603050405020304" pitchFamily="18" charset="0"/>
                <a:ea typeface="微软雅黑" panose="020B0503020204020204" pitchFamily="34" charset="-122"/>
              </a:rPr>
              <a:t>创新性</a:t>
            </a:r>
          </a:p>
        </p:txBody>
      </p:sp>
      <p:sp>
        <p:nvSpPr>
          <p:cNvPr id="26" name="文本框 25">
            <a:extLst>
              <a:ext uri="{FF2B5EF4-FFF2-40B4-BE49-F238E27FC236}">
                <a16:creationId xmlns:a16="http://schemas.microsoft.com/office/drawing/2014/main" id="{5A73832C-9D4E-86F9-22F1-EF1D76E229A9}"/>
              </a:ext>
            </a:extLst>
          </p:cNvPr>
          <p:cNvSpPr txBox="1"/>
          <p:nvPr/>
        </p:nvSpPr>
        <p:spPr>
          <a:xfrm>
            <a:off x="2451322" y="2174238"/>
            <a:ext cx="1816400" cy="307777"/>
          </a:xfrm>
          <a:prstGeom prst="rect">
            <a:avLst/>
          </a:prstGeom>
          <a:noFill/>
        </p:spPr>
        <p:txBody>
          <a:bodyPr wrap="square" rtlCol="0">
            <a:spAutoFit/>
          </a:bodyPr>
          <a:lstStyle/>
          <a:p>
            <a:r>
              <a:rPr lang="en-US" altLang="zh-CN" sz="1400" dirty="0">
                <a:solidFill>
                  <a:schemeClr val="accent1">
                    <a:lumMod val="75000"/>
                  </a:schemeClr>
                </a:solidFill>
                <a:latin typeface="Times New Roman" panose="02020603050405020304" pitchFamily="18" charset="0"/>
                <a:ea typeface="微软雅黑" panose="020B0503020204020204" pitchFamily="34" charset="-122"/>
              </a:rPr>
              <a:t>05 </a:t>
            </a:r>
            <a:r>
              <a:rPr lang="zh-CN" altLang="en-US" sz="1400" dirty="0">
                <a:solidFill>
                  <a:schemeClr val="accent1">
                    <a:lumMod val="75000"/>
                  </a:schemeClr>
                </a:solidFill>
                <a:latin typeface="Times New Roman" panose="02020603050405020304" pitchFamily="18" charset="0"/>
                <a:ea typeface="微软雅黑" panose="020B0503020204020204" pitchFamily="34" charset="-122"/>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 y="1025"/>
            <a:ext cx="5889952" cy="3312146"/>
            <a:chOff x="0" y="382"/>
            <a:chExt cx="5897880" cy="3316604"/>
          </a:xfrm>
        </p:grpSpPr>
        <p:pic>
          <p:nvPicPr>
            <p:cNvPr id="3" name="object 3"/>
            <p:cNvPicPr/>
            <p:nvPr/>
          </p:nvPicPr>
          <p:blipFill>
            <a:blip r:embed="rId2" cstate="print"/>
            <a:stretch>
              <a:fillRect/>
            </a:stretch>
          </p:blipFill>
          <p:spPr>
            <a:xfrm>
              <a:off x="839724" y="828993"/>
              <a:ext cx="303339" cy="249999"/>
            </a:xfrm>
            <a:prstGeom prst="rect">
              <a:avLst/>
            </a:prstGeom>
            <a:ln>
              <a:noFill/>
            </a:ln>
          </p:spPr>
        </p:pic>
        <p:pic>
          <p:nvPicPr>
            <p:cNvPr id="4" name="object 4"/>
            <p:cNvPicPr/>
            <p:nvPr/>
          </p:nvPicPr>
          <p:blipFill>
            <a:blip r:embed="rId3" cstate="print"/>
            <a:stretch>
              <a:fillRect/>
            </a:stretch>
          </p:blipFill>
          <p:spPr>
            <a:xfrm>
              <a:off x="393960" y="1512782"/>
              <a:ext cx="1194866" cy="187528"/>
            </a:xfrm>
            <a:prstGeom prst="rect">
              <a:avLst/>
            </a:prstGeom>
            <a:ln>
              <a:noFill/>
            </a:ln>
          </p:spPr>
        </p:pic>
        <p:pic>
          <p:nvPicPr>
            <p:cNvPr id="5" name="object 5"/>
            <p:cNvPicPr/>
            <p:nvPr/>
          </p:nvPicPr>
          <p:blipFill>
            <a:blip r:embed="rId4" cstate="print"/>
            <a:stretch>
              <a:fillRect/>
            </a:stretch>
          </p:blipFill>
          <p:spPr>
            <a:xfrm>
              <a:off x="713733" y="1736979"/>
              <a:ext cx="758190" cy="83058"/>
            </a:xfrm>
            <a:prstGeom prst="rect">
              <a:avLst/>
            </a:prstGeom>
            <a:ln>
              <a:noFill/>
            </a:ln>
          </p:spPr>
        </p:pic>
        <p:pic>
          <p:nvPicPr>
            <p:cNvPr id="6" name="object 6"/>
            <p:cNvPicPr/>
            <p:nvPr/>
          </p:nvPicPr>
          <p:blipFill>
            <a:blip r:embed="rId5" cstate="print"/>
            <a:stretch>
              <a:fillRect/>
            </a:stretch>
          </p:blipFill>
          <p:spPr>
            <a:xfrm>
              <a:off x="897832" y="1863501"/>
              <a:ext cx="257556" cy="12191"/>
            </a:xfrm>
            <a:prstGeom prst="rect">
              <a:avLst/>
            </a:prstGeom>
            <a:ln>
              <a:noFill/>
            </a:ln>
          </p:spPr>
        </p:pic>
        <p:sp>
          <p:nvSpPr>
            <p:cNvPr id="10" name="object 10"/>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defTabSz="913211"/>
              <a:endParaRPr sz="1798">
                <a:solidFill>
                  <a:prstClr val="black"/>
                </a:solidFill>
                <a:latin typeface="Calibri"/>
              </a:endParaRPr>
            </a:p>
          </p:txBody>
        </p:sp>
      </p:grpSp>
      <p:sp>
        <p:nvSpPr>
          <p:cNvPr id="11" name="文本框 10">
            <a:extLst>
              <a:ext uri="{FF2B5EF4-FFF2-40B4-BE49-F238E27FC236}">
                <a16:creationId xmlns:a16="http://schemas.microsoft.com/office/drawing/2014/main" id="{B50F159E-C7A8-033B-9FF6-AACFE371F993}"/>
              </a:ext>
            </a:extLst>
          </p:cNvPr>
          <p:cNvSpPr txBox="1"/>
          <p:nvPr/>
        </p:nvSpPr>
        <p:spPr>
          <a:xfrm>
            <a:off x="1539283" y="491077"/>
            <a:ext cx="4297887" cy="2519664"/>
          </a:xfrm>
          <a:prstGeom prst="rect">
            <a:avLst/>
          </a:prstGeom>
          <a:noFill/>
        </p:spPr>
        <p:txBody>
          <a:bodyPr wrap="square" rtlCol="0">
            <a:spAutoFit/>
          </a:bodyPr>
          <a:lstStyle/>
          <a:p>
            <a:pPr>
              <a:lnSpc>
                <a:spcPts val="1400"/>
              </a:lnSpc>
            </a:pPr>
            <a:r>
              <a:rPr lang="zh-CN" altLang="en-US" sz="800" b="1" dirty="0">
                <a:latin typeface="Times New Roman" panose="02020603050405020304" pitchFamily="18" charset="0"/>
                <a:ea typeface="微软雅黑" panose="020B0503020204020204" pitchFamily="34" charset="-122"/>
              </a:rPr>
              <a:t>通用名</a:t>
            </a:r>
            <a:r>
              <a:rPr lang="zh-CN" altLang="en-US" sz="800" dirty="0">
                <a:latin typeface="Times New Roman" panose="02020603050405020304" pitchFamily="18" charset="0"/>
                <a:ea typeface="微软雅黑" panose="020B0503020204020204" pitchFamily="34" charset="-122"/>
              </a:rPr>
              <a:t>：</a:t>
            </a:r>
            <a:r>
              <a:rPr lang="zh-CN" altLang="en-US" sz="700" dirty="0">
                <a:latin typeface="Times New Roman" panose="02020603050405020304" pitchFamily="18" charset="0"/>
                <a:ea typeface="微软雅黑" panose="020B0503020204020204" pitchFamily="34" charset="-122"/>
              </a:rPr>
              <a:t>茚达格莫吸入粉雾剂（</a:t>
            </a:r>
            <a:r>
              <a:rPr lang="en-US" altLang="zh-CN" sz="700" dirty="0">
                <a:latin typeface="Times New Roman" panose="02020603050405020304" pitchFamily="18" charset="0"/>
                <a:ea typeface="微软雅黑" panose="020B0503020204020204" pitchFamily="34" charset="-122"/>
              </a:rPr>
              <a:t>II</a:t>
            </a:r>
            <a:r>
              <a:rPr lang="zh-CN" altLang="en-US" sz="700" dirty="0">
                <a:latin typeface="Times New Roman" panose="02020603050405020304" pitchFamily="18" charset="0"/>
                <a:ea typeface="微软雅黑" panose="020B0503020204020204" pitchFamily="34" charset="-122"/>
              </a:rPr>
              <a:t>）</a:t>
            </a:r>
            <a:endParaRPr lang="en-US" altLang="zh-CN" sz="70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注册规格：</a:t>
            </a:r>
            <a:r>
              <a:rPr lang="zh-CN" altLang="en-US" sz="700" dirty="0">
                <a:latin typeface="Times New Roman" panose="02020603050405020304" pitchFamily="18" charset="0"/>
                <a:ea typeface="微软雅黑" panose="020B0503020204020204" pitchFamily="34" charset="-122"/>
              </a:rPr>
              <a:t>每粒含醋酸茚达特罗</a:t>
            </a:r>
            <a:r>
              <a:rPr lang="en-US" altLang="zh-CN" sz="700" dirty="0">
                <a:latin typeface="Times New Roman" panose="02020603050405020304" pitchFamily="18" charset="0"/>
                <a:ea typeface="微软雅黑" panose="020B0503020204020204" pitchFamily="34" charset="-122"/>
              </a:rPr>
              <a:t>150µg </a:t>
            </a:r>
            <a:r>
              <a:rPr lang="zh-CN" altLang="en-US" sz="700" dirty="0">
                <a:latin typeface="Times New Roman" panose="02020603050405020304" pitchFamily="18" charset="0"/>
                <a:ea typeface="微软雅黑" panose="020B0503020204020204" pitchFamily="34" charset="-122"/>
              </a:rPr>
              <a:t>、格隆溴铵</a:t>
            </a:r>
            <a:r>
              <a:rPr lang="en-US" altLang="zh-CN" sz="700" dirty="0">
                <a:latin typeface="Times New Roman" panose="02020603050405020304" pitchFamily="18" charset="0"/>
                <a:ea typeface="微软雅黑" panose="020B0503020204020204" pitchFamily="34" charset="-122"/>
              </a:rPr>
              <a:t>50µg</a:t>
            </a:r>
            <a:r>
              <a:rPr lang="zh-CN" altLang="en-US" sz="700" dirty="0">
                <a:latin typeface="Times New Roman" panose="02020603050405020304" pitchFamily="18" charset="0"/>
                <a:ea typeface="微软雅黑" panose="020B0503020204020204" pitchFamily="34" charset="-122"/>
              </a:rPr>
              <a:t>和糠酸莫米松</a:t>
            </a:r>
            <a:r>
              <a:rPr lang="en-US" altLang="zh-CN" sz="700" dirty="0">
                <a:latin typeface="Times New Roman" panose="02020603050405020304" pitchFamily="18" charset="0"/>
                <a:ea typeface="微软雅黑" panose="020B0503020204020204" pitchFamily="34" charset="-122"/>
              </a:rPr>
              <a:t>160µg</a:t>
            </a:r>
          </a:p>
          <a:p>
            <a:pPr>
              <a:lnSpc>
                <a:spcPct val="110000"/>
              </a:lnSpc>
            </a:pPr>
            <a:r>
              <a:rPr lang="zh-CN" altLang="en-US" sz="800" b="1" dirty="0">
                <a:latin typeface="Times New Roman" panose="02020603050405020304" pitchFamily="18" charset="0"/>
                <a:ea typeface="微软雅黑" panose="020B0503020204020204" pitchFamily="34" charset="-122"/>
              </a:rPr>
              <a:t>适应症：</a:t>
            </a:r>
            <a:r>
              <a:rPr lang="zh-CN" altLang="en-US" sz="700" dirty="0">
                <a:latin typeface="Times New Roman" panose="02020603050405020304" pitchFamily="18" charset="0"/>
                <a:ea typeface="微软雅黑" panose="020B0503020204020204" pitchFamily="34" charset="-122"/>
              </a:rPr>
              <a:t>用于使用长效 </a:t>
            </a:r>
            <a:r>
              <a:rPr lang="en-US" altLang="zh-CN" sz="700" dirty="0">
                <a:latin typeface="Times New Roman" panose="02020603050405020304" pitchFamily="18" charset="0"/>
                <a:ea typeface="微软雅黑" panose="020B0503020204020204" pitchFamily="34" charset="-122"/>
              </a:rPr>
              <a:t>β2 </a:t>
            </a:r>
            <a:r>
              <a:rPr lang="zh-CN" altLang="en-US" sz="700" dirty="0">
                <a:latin typeface="Times New Roman" panose="02020603050405020304" pitchFamily="18" charset="0"/>
                <a:ea typeface="微软雅黑" panose="020B0503020204020204" pitchFamily="34" charset="-122"/>
              </a:rPr>
              <a:t>受体激动剂和吸入性糖皮质激素联合维持治疗未能充分控制的成年哮喘患者的维持治疗</a:t>
            </a:r>
            <a:endParaRPr lang="en-US" altLang="zh-CN" sz="700" dirty="0">
              <a:latin typeface="Times New Roman" panose="02020603050405020304" pitchFamily="18" charset="0"/>
              <a:ea typeface="微软雅黑" panose="020B0503020204020204" pitchFamily="34" charset="-122"/>
            </a:endParaRPr>
          </a:p>
          <a:p>
            <a:pPr>
              <a:lnSpc>
                <a:spcPct val="110000"/>
              </a:lnSpc>
            </a:pPr>
            <a:r>
              <a:rPr lang="zh-CN" altLang="en-US" sz="800" b="1" dirty="0">
                <a:latin typeface="Times New Roman" panose="02020603050405020304" pitchFamily="18" charset="0"/>
                <a:ea typeface="微软雅黑" panose="020B0503020204020204" pitchFamily="34" charset="-122"/>
              </a:rPr>
              <a:t>用法用量：</a:t>
            </a:r>
            <a:r>
              <a:rPr lang="zh-CN" altLang="zh-CN" sz="700" dirty="0">
                <a:latin typeface="Times New Roman" panose="02020603050405020304" pitchFamily="18" charset="0"/>
                <a:ea typeface="微软雅黑" panose="020B0503020204020204" pitchFamily="34" charset="-122"/>
              </a:rPr>
              <a:t>推荐剂量为每日一次，</a:t>
            </a:r>
            <a:r>
              <a:rPr lang="zh-CN" altLang="en-US" sz="700" dirty="0">
                <a:latin typeface="Times New Roman" panose="02020603050405020304" pitchFamily="18" charset="0"/>
                <a:ea typeface="微软雅黑" panose="020B0503020204020204" pitchFamily="34" charset="-122"/>
              </a:rPr>
              <a:t>每次</a:t>
            </a:r>
            <a:r>
              <a:rPr lang="en-US" altLang="zh-CN" sz="700" dirty="0">
                <a:latin typeface="Times New Roman" panose="02020603050405020304" pitchFamily="18" charset="0"/>
                <a:ea typeface="微软雅黑" panose="020B0503020204020204" pitchFamily="34" charset="-122"/>
              </a:rPr>
              <a:t>1</a:t>
            </a:r>
            <a:r>
              <a:rPr lang="zh-CN" altLang="en-US" sz="700" dirty="0">
                <a:latin typeface="Times New Roman" panose="02020603050405020304" pitchFamily="18" charset="0"/>
                <a:ea typeface="微软雅黑" panose="020B0503020204020204" pitchFamily="34" charset="-122"/>
              </a:rPr>
              <a:t>粒。</a:t>
            </a:r>
            <a:r>
              <a:rPr lang="zh-CN" altLang="zh-CN" sz="700" dirty="0">
                <a:latin typeface="Times New Roman" panose="02020603050405020304" pitchFamily="18" charset="0"/>
                <a:ea typeface="微软雅黑" panose="020B0503020204020204" pitchFamily="34" charset="-122"/>
              </a:rPr>
              <a:t>本品仅供经口吸入给药，本胶囊不得口服。吸入后，患者应用水漱口但不要吞咽。推荐在每日相同的时间吸入本品。 但可以在一天中的任何时间给药。 如果漏吸了某剂药物，请尽快在同一天补吸。胶囊必须仅使用随附的药粉吸入器给药。胶囊必须始终储存于泡罩中，以防潮和避光，且仅在使用前立刻取出。</a:t>
            </a:r>
            <a:br>
              <a:rPr lang="en-US" altLang="zh-CN" sz="800" dirty="0">
                <a:latin typeface="Times New Roman" panose="02020603050405020304" pitchFamily="18" charset="0"/>
                <a:ea typeface="微软雅黑" panose="020B0503020204020204" pitchFamily="34" charset="-122"/>
              </a:rPr>
            </a:br>
            <a:r>
              <a:rPr lang="zh-CN" altLang="en-US" sz="800" b="1" dirty="0">
                <a:latin typeface="Times New Roman" panose="02020603050405020304" pitchFamily="18" charset="0"/>
                <a:ea typeface="微软雅黑" panose="020B0503020204020204" pitchFamily="34" charset="-122"/>
              </a:rPr>
              <a:t>目前大陆地区通用名药品上市情况：</a:t>
            </a:r>
            <a:r>
              <a:rPr lang="en-US" altLang="zh-CN" sz="700" dirty="0">
                <a:latin typeface="Times New Roman" panose="02020603050405020304" pitchFamily="18" charset="0"/>
                <a:ea typeface="微软雅黑" panose="020B0503020204020204" pitchFamily="34" charset="-122"/>
              </a:rPr>
              <a:t>2021</a:t>
            </a:r>
            <a:r>
              <a:rPr lang="zh-CN" altLang="en-US" sz="700" dirty="0">
                <a:latin typeface="Times New Roman" panose="02020603050405020304" pitchFamily="18" charset="0"/>
                <a:ea typeface="微软雅黑" panose="020B0503020204020204" pitchFamily="34" charset="-122"/>
              </a:rPr>
              <a:t>年</a:t>
            </a:r>
            <a:r>
              <a:rPr lang="en-US" altLang="zh-CN" sz="700" dirty="0">
                <a:latin typeface="Times New Roman" panose="02020603050405020304" pitchFamily="18" charset="0"/>
                <a:ea typeface="微软雅黑" panose="020B0503020204020204" pitchFamily="34" charset="-122"/>
              </a:rPr>
              <a:t>5</a:t>
            </a:r>
            <a:r>
              <a:rPr lang="zh-CN" altLang="en-US" sz="700" dirty="0">
                <a:latin typeface="Times New Roman" panose="02020603050405020304" pitchFamily="18" charset="0"/>
                <a:ea typeface="微软雅黑" panose="020B0503020204020204" pitchFamily="34" charset="-122"/>
              </a:rPr>
              <a:t>月</a:t>
            </a:r>
            <a:endParaRPr lang="en-US" altLang="zh-CN" sz="70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全球首个上市国家</a:t>
            </a:r>
            <a:r>
              <a:rPr lang="en-US" altLang="zh-CN" sz="800" b="1" dirty="0">
                <a:latin typeface="Times New Roman" panose="02020603050405020304" pitchFamily="18" charset="0"/>
                <a:ea typeface="微软雅黑" panose="020B0503020204020204" pitchFamily="34" charset="-122"/>
              </a:rPr>
              <a:t>/</a:t>
            </a:r>
            <a:r>
              <a:rPr lang="zh-CN" altLang="en-US" sz="800" b="1" dirty="0">
                <a:latin typeface="Times New Roman" panose="02020603050405020304" pitchFamily="18" charset="0"/>
                <a:ea typeface="微软雅黑" panose="020B0503020204020204" pitchFamily="34" charset="-122"/>
              </a:rPr>
              <a:t>地区及上市时间：</a:t>
            </a:r>
            <a:r>
              <a:rPr lang="zh-CN" altLang="en-US" sz="700" dirty="0">
                <a:latin typeface="Times New Roman" panose="02020603050405020304" pitchFamily="18" charset="0"/>
                <a:ea typeface="微软雅黑" panose="020B0503020204020204" pitchFamily="34" charset="-122"/>
              </a:rPr>
              <a:t>日本，</a:t>
            </a:r>
            <a:r>
              <a:rPr lang="en-US" altLang="zh-CN" sz="700" dirty="0">
                <a:latin typeface="Times New Roman" panose="02020603050405020304" pitchFamily="18" charset="0"/>
                <a:ea typeface="微软雅黑" panose="020B0503020204020204" pitchFamily="34" charset="-122"/>
              </a:rPr>
              <a:t>2020</a:t>
            </a:r>
            <a:r>
              <a:rPr lang="zh-CN" altLang="en-US" sz="700" dirty="0">
                <a:latin typeface="Times New Roman" panose="02020603050405020304" pitchFamily="18" charset="0"/>
                <a:ea typeface="微软雅黑" panose="020B0503020204020204" pitchFamily="34" charset="-122"/>
              </a:rPr>
              <a:t>年</a:t>
            </a:r>
            <a:r>
              <a:rPr lang="en-US" altLang="zh-CN" sz="700" dirty="0">
                <a:latin typeface="Times New Roman" panose="02020603050405020304" pitchFamily="18" charset="0"/>
                <a:ea typeface="微软雅黑" panose="020B0503020204020204" pitchFamily="34" charset="-122"/>
              </a:rPr>
              <a:t>6</a:t>
            </a:r>
            <a:r>
              <a:rPr lang="zh-CN" altLang="en-US" sz="700" dirty="0">
                <a:latin typeface="Times New Roman" panose="02020603050405020304" pitchFamily="18" charset="0"/>
                <a:ea typeface="微软雅黑" panose="020B0503020204020204" pitchFamily="34" charset="-122"/>
              </a:rPr>
              <a:t>月</a:t>
            </a:r>
            <a:endParaRPr lang="en-US" altLang="zh-CN" sz="70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是否为</a:t>
            </a:r>
            <a:r>
              <a:rPr lang="en-US" altLang="zh-CN" sz="800" b="1" dirty="0">
                <a:latin typeface="Times New Roman" panose="02020603050405020304" pitchFamily="18" charset="0"/>
                <a:ea typeface="微软雅黑" panose="020B0503020204020204" pitchFamily="34" charset="-122"/>
              </a:rPr>
              <a:t>OTC</a:t>
            </a:r>
            <a:r>
              <a:rPr lang="zh-CN" altLang="en-US" sz="800" b="1" dirty="0">
                <a:latin typeface="Times New Roman" panose="02020603050405020304" pitchFamily="18" charset="0"/>
                <a:ea typeface="微软雅黑" panose="020B0503020204020204" pitchFamily="34" charset="-122"/>
              </a:rPr>
              <a:t>药品：</a:t>
            </a:r>
            <a:r>
              <a:rPr lang="zh-CN" altLang="en-US" sz="700" dirty="0">
                <a:latin typeface="Times New Roman" panose="02020603050405020304" pitchFamily="18" charset="0"/>
                <a:ea typeface="微软雅黑" panose="020B0503020204020204" pitchFamily="34" charset="-122"/>
              </a:rPr>
              <a:t>否</a:t>
            </a:r>
            <a:endParaRPr lang="en-US" altLang="zh-CN" sz="70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参照药品建议：</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沙美特罗替卡松吸入粉雾剂（</a:t>
            </a:r>
            <a:r>
              <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50ug/500ug</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噻托溴铵喷雾剂（</a:t>
            </a:r>
            <a:r>
              <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2.5ug</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）开放三联</a:t>
            </a:r>
            <a:endPar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参照药品选择理由</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本品是国内首个获批哮喘适应症的固定三联复方制剂。沙美特罗替卡松二联</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噻托溴铵单药是当前临床广泛用应于中重度哮喘控制不佳患者的开放三联治疗组合、其疗效确切、安全性较高，系本品</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Ⅲ</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期临床研究对照药物。</a:t>
            </a:r>
            <a:endPar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endParaRPr>
          </a:p>
          <a:p>
            <a:endParaRPr lang="zh-CN" altLang="en-US" dirty="0"/>
          </a:p>
        </p:txBody>
      </p:sp>
      <p:sp>
        <p:nvSpPr>
          <p:cNvPr id="9" name="文本框 8">
            <a:extLst>
              <a:ext uri="{FF2B5EF4-FFF2-40B4-BE49-F238E27FC236}">
                <a16:creationId xmlns:a16="http://schemas.microsoft.com/office/drawing/2014/main" id="{730A1144-B972-A9FA-10C2-6D509AA4D4E8}"/>
              </a:ext>
            </a:extLst>
          </p:cNvPr>
          <p:cNvSpPr txBox="1"/>
          <p:nvPr/>
        </p:nvSpPr>
        <p:spPr>
          <a:xfrm>
            <a:off x="-9109" y="2842319"/>
            <a:ext cx="3657600" cy="646331"/>
          </a:xfrm>
          <a:prstGeom prst="rect">
            <a:avLst/>
          </a:prstGeom>
          <a:noFill/>
        </p:spPr>
        <p:txBody>
          <a:bodyPr wrap="square" rtlCol="0">
            <a:spAutoFit/>
          </a:bodyPr>
          <a:lstStyle/>
          <a:p>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r>
              <a:rPr lang="en-US" altLang="zh-CN" sz="600" dirty="0">
                <a:latin typeface="Times New Roman" panose="02020603050405020304" pitchFamily="18" charset="0"/>
                <a:ea typeface="微软雅黑" panose="020B0503020204020204" pitchFamily="34" charset="-122"/>
              </a:rPr>
              <a:t>[1] </a:t>
            </a:r>
            <a:r>
              <a:rPr lang="zh-CN" altLang="en-US" sz="600" dirty="0">
                <a:latin typeface="Times New Roman" panose="02020603050405020304" pitchFamily="18" charset="0"/>
                <a:ea typeface="微软雅黑" panose="020B0503020204020204" pitchFamily="34" charset="-122"/>
              </a:rPr>
              <a:t>茚达格莫吸入粉雾剂说明书</a:t>
            </a:r>
            <a:br>
              <a:rPr lang="en-US" altLang="zh-CN" sz="600" dirty="0">
                <a:latin typeface="Times New Roman" panose="02020603050405020304" pitchFamily="18" charset="0"/>
                <a:ea typeface="微软雅黑" panose="020B0503020204020204" pitchFamily="34" charset="-122"/>
              </a:rPr>
            </a:br>
            <a:r>
              <a:rPr lang="en-US" altLang="zh-CN" sz="600" dirty="0">
                <a:latin typeface="Times New Roman" panose="02020603050405020304" pitchFamily="18" charset="0"/>
                <a:ea typeface="微软雅黑" panose="020B0503020204020204" pitchFamily="34" charset="-122"/>
              </a:rPr>
              <a:t>[2] </a:t>
            </a:r>
            <a:r>
              <a:rPr lang="zh-CN" altLang="en-US" sz="600" dirty="0">
                <a:latin typeface="Times New Roman" panose="02020603050405020304" pitchFamily="18" charset="0"/>
                <a:ea typeface="微软雅黑" panose="020B0503020204020204" pitchFamily="34" charset="-122"/>
              </a:rPr>
              <a:t>茚达格莫吸入粉雾剂（</a:t>
            </a:r>
            <a:r>
              <a:rPr lang="en-US" altLang="zh-CN" sz="600" dirty="0">
                <a:latin typeface="Times New Roman" panose="02020603050405020304" pitchFamily="18" charset="0"/>
                <a:ea typeface="微软雅黑" panose="020B0503020204020204" pitchFamily="34" charset="-122"/>
              </a:rPr>
              <a:t>JXHS2000065-66) </a:t>
            </a:r>
            <a:r>
              <a:rPr lang="zh-CN" altLang="en-US" sz="600" dirty="0">
                <a:latin typeface="Times New Roman" panose="02020603050405020304" pitchFamily="18" charset="0"/>
                <a:ea typeface="微软雅黑" panose="020B0503020204020204" pitchFamily="34" charset="-122"/>
              </a:rPr>
              <a:t>申请上市技术审评报告</a:t>
            </a:r>
            <a:br>
              <a:rPr lang="en-US" altLang="zh-CN" dirty="0"/>
            </a:b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
          <p:cNvSpPr/>
          <p:nvPr/>
        </p:nvSpPr>
        <p:spPr>
          <a:xfrm>
            <a:off x="5782055" y="0"/>
            <a:ext cx="115823" cy="3317748"/>
          </a:xfrm>
          <a:prstGeom prst="rect">
            <a:avLst/>
          </a:prstGeom>
          <a:solidFill>
            <a:srgbClr val="CDE4F5">
              <a:alpha val="99607"/>
            </a:srgbClr>
          </a:solidFill>
          <a:ln cap="flat">
            <a:miter lim="0"/>
          </a:ln>
        </p:spPr>
        <p:txBody>
          <a:bodyPr rtlCol="0"/>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3" name="picture 13"/>
          <p:cNvPicPr>
            <a:picLocks noChangeAspect="1"/>
          </p:cNvPicPr>
          <p:nvPr/>
        </p:nvPicPr>
        <p:blipFill>
          <a:blip r:embed="rId2"/>
          <a:stretch>
            <a:fillRect/>
          </a:stretch>
        </p:blipFill>
        <p:spPr>
          <a:xfrm rot="21600000">
            <a:off x="856487" y="2717279"/>
            <a:ext cx="2490990" cy="188226"/>
          </a:xfrm>
          <a:prstGeom prst="rect">
            <a:avLst/>
          </a:prstGeom>
        </p:spPr>
      </p:pic>
      <p:sp>
        <p:nvSpPr>
          <p:cNvPr id="14" name="rect"/>
          <p:cNvSpPr/>
          <p:nvPr/>
        </p:nvSpPr>
        <p:spPr>
          <a:xfrm>
            <a:off x="0" y="0"/>
            <a:ext cx="134112" cy="3317748"/>
          </a:xfrm>
          <a:prstGeom prst="rect">
            <a:avLst/>
          </a:prstGeom>
          <a:solidFill>
            <a:srgbClr val="CDE4F5">
              <a:alpha val="99215"/>
            </a:srgbClr>
          </a:solidFill>
          <a:ln cap="flat">
            <a:miter lim="0"/>
          </a:ln>
        </p:spPr>
        <p:txBody>
          <a:bodyPr rtlCol="0"/>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5" name="picture 15"/>
          <p:cNvPicPr>
            <a:picLocks noChangeAspect="1"/>
          </p:cNvPicPr>
          <p:nvPr/>
        </p:nvPicPr>
        <p:blipFill>
          <a:blip r:embed="rId3"/>
          <a:stretch>
            <a:fillRect/>
          </a:stretch>
        </p:blipFill>
        <p:spPr>
          <a:xfrm rot="21600000">
            <a:off x="0" y="242316"/>
            <a:ext cx="667511" cy="364235"/>
          </a:xfrm>
          <a:prstGeom prst="rect">
            <a:avLst/>
          </a:prstGeom>
        </p:spPr>
      </p:pic>
      <p:graphicFrame>
        <p:nvGraphicFramePr>
          <p:cNvPr id="16" name="table 16"/>
          <p:cNvGraphicFramePr>
            <a:graphicFrameLocks noGrp="1"/>
          </p:cNvGraphicFramePr>
          <p:nvPr/>
        </p:nvGraphicFramePr>
        <p:xfrm>
          <a:off x="0" y="0"/>
          <a:ext cx="5897245" cy="3307715"/>
        </p:xfrm>
        <a:graphic>
          <a:graphicData uri="http://schemas.openxmlformats.org/drawingml/2006/table">
            <a:tbl>
              <a:tblPr/>
              <a:tblGrid>
                <a:gridCol w="5897245">
                  <a:extLst>
                    <a:ext uri="{9D8B030D-6E8A-4147-A177-3AD203B41FA5}">
                      <a16:colId xmlns:a16="http://schemas.microsoft.com/office/drawing/2014/main" val="20000"/>
                    </a:ext>
                  </a:extLst>
                </a:gridCol>
              </a:tblGrid>
              <a:tr h="3307715">
                <a:tc>
                  <a:txBody>
                    <a:bodyPr/>
                    <a:lstStyle/>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6000"/>
                        </a:lnSpc>
                        <a:tabLst/>
                      </a:pPr>
                      <a:endParaRPr lang="Arial" altLang="Arial"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21" name="picture 21"/>
          <p:cNvPicPr>
            <a:picLocks noChangeAspect="1"/>
          </p:cNvPicPr>
          <p:nvPr/>
        </p:nvPicPr>
        <p:blipFill>
          <a:blip r:embed="rId4"/>
          <a:stretch>
            <a:fillRect/>
          </a:stretch>
        </p:blipFill>
        <p:spPr>
          <a:xfrm rot="21600000">
            <a:off x="535433" y="2309187"/>
            <a:ext cx="297180" cy="297179"/>
          </a:xfrm>
          <a:prstGeom prst="rect">
            <a:avLst/>
          </a:prstGeom>
        </p:spPr>
      </p:pic>
      <p:pic>
        <p:nvPicPr>
          <p:cNvPr id="22" name="picture 22"/>
          <p:cNvPicPr>
            <a:picLocks noChangeAspect="1"/>
          </p:cNvPicPr>
          <p:nvPr/>
        </p:nvPicPr>
        <p:blipFill>
          <a:blip r:embed="rId5"/>
          <a:stretch>
            <a:fillRect/>
          </a:stretch>
        </p:blipFill>
        <p:spPr>
          <a:xfrm rot="21600000">
            <a:off x="475620" y="885332"/>
            <a:ext cx="283463" cy="284988"/>
          </a:xfrm>
          <a:prstGeom prst="rect">
            <a:avLst/>
          </a:prstGeom>
        </p:spPr>
      </p:pic>
      <p:sp>
        <p:nvSpPr>
          <p:cNvPr id="28" name="rect"/>
          <p:cNvSpPr/>
          <p:nvPr/>
        </p:nvSpPr>
        <p:spPr>
          <a:xfrm>
            <a:off x="891485" y="907110"/>
            <a:ext cx="256031" cy="12192"/>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
        <p:nvSpPr>
          <p:cNvPr id="2" name="文本框 1">
            <a:extLst>
              <a:ext uri="{FF2B5EF4-FFF2-40B4-BE49-F238E27FC236}">
                <a16:creationId xmlns:a16="http://schemas.microsoft.com/office/drawing/2014/main" id="{814C5EF2-2E68-8D37-86C9-F9D29B17815C}"/>
              </a:ext>
            </a:extLst>
          </p:cNvPr>
          <p:cNvSpPr txBox="1"/>
          <p:nvPr/>
        </p:nvSpPr>
        <p:spPr>
          <a:xfrm>
            <a:off x="801491" y="952023"/>
            <a:ext cx="4620452" cy="436594"/>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br>
              <a:rPr kumimoji="0" lang="zh-CN" altLang="en-US" sz="1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1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
        <p:nvSpPr>
          <p:cNvPr id="31" name="文本框 30">
            <a:extLst>
              <a:ext uri="{FF2B5EF4-FFF2-40B4-BE49-F238E27FC236}">
                <a16:creationId xmlns:a16="http://schemas.microsoft.com/office/drawing/2014/main" id="{B027A67F-B32F-F084-0983-F442BF4C18BF}"/>
              </a:ext>
            </a:extLst>
          </p:cNvPr>
          <p:cNvSpPr txBox="1"/>
          <p:nvPr/>
        </p:nvSpPr>
        <p:spPr>
          <a:xfrm>
            <a:off x="792445" y="2230415"/>
            <a:ext cx="1337554" cy="257443"/>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1000" b="0" i="0" u="none" strike="noStrike" kern="1200" cap="none" spc="0" normalizeH="0" baseline="0" noProof="0" dirty="0">
                <a:ln>
                  <a:noFill/>
                </a:ln>
                <a:solidFill>
                  <a:srgbClr val="4F81BD">
                    <a:lumMod val="75000"/>
                  </a:srgbClr>
                </a:solidFill>
                <a:effectLst/>
                <a:uLnTx/>
                <a:uFillTx/>
                <a:latin typeface="Times New Roman" panose="02020603050405020304" pitchFamily="18" charset="0"/>
                <a:ea typeface="微软雅黑" panose="020B0503020204020204" pitchFamily="34" charset="-122"/>
                <a:cs typeface="+mn-cs"/>
              </a:rPr>
              <a:t>未被满足需求</a:t>
            </a:r>
          </a:p>
        </p:txBody>
      </p:sp>
      <p:sp>
        <p:nvSpPr>
          <p:cNvPr id="24" name="文本框 23">
            <a:extLst>
              <a:ext uri="{FF2B5EF4-FFF2-40B4-BE49-F238E27FC236}">
                <a16:creationId xmlns:a16="http://schemas.microsoft.com/office/drawing/2014/main" id="{656D4DCD-F8D3-543C-CFC7-55037BFC931F}"/>
              </a:ext>
            </a:extLst>
          </p:cNvPr>
          <p:cNvSpPr txBox="1"/>
          <p:nvPr/>
        </p:nvSpPr>
        <p:spPr>
          <a:xfrm>
            <a:off x="759083" y="631291"/>
            <a:ext cx="1337554" cy="257443"/>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1000" b="0" i="0" u="none" strike="noStrike" kern="1200" cap="none" spc="0" normalizeH="0" baseline="0" noProof="0" dirty="0">
                <a:ln>
                  <a:noFill/>
                </a:ln>
                <a:solidFill>
                  <a:srgbClr val="4F81BD">
                    <a:lumMod val="75000"/>
                  </a:srgbClr>
                </a:solidFill>
                <a:effectLst/>
                <a:uLnTx/>
                <a:uFillTx/>
                <a:latin typeface="Times New Roman" panose="02020603050405020304" pitchFamily="18" charset="0"/>
                <a:ea typeface="微软雅黑" panose="020B0503020204020204" pitchFamily="34" charset="-122"/>
                <a:cs typeface="+mn-cs"/>
              </a:rPr>
              <a:t>疾病基本情况</a:t>
            </a:r>
          </a:p>
        </p:txBody>
      </p:sp>
      <p:sp>
        <p:nvSpPr>
          <p:cNvPr id="26" name="文本框 25">
            <a:extLst>
              <a:ext uri="{FF2B5EF4-FFF2-40B4-BE49-F238E27FC236}">
                <a16:creationId xmlns:a16="http://schemas.microsoft.com/office/drawing/2014/main" id="{A921958B-21E7-24DA-2B26-FF6A73A9EC98}"/>
              </a:ext>
            </a:extLst>
          </p:cNvPr>
          <p:cNvSpPr txBox="1"/>
          <p:nvPr/>
        </p:nvSpPr>
        <p:spPr>
          <a:xfrm>
            <a:off x="759083" y="922218"/>
            <a:ext cx="5038802" cy="1149097"/>
          </a:xfrm>
          <a:prstGeom prst="rect">
            <a:avLst/>
          </a:prstGeom>
          <a:noFill/>
        </p:spPr>
        <p:txBody>
          <a:bodyPr wrap="square" rtlCol="0">
            <a:spAutoFit/>
          </a:bodyPr>
          <a:lstStyle/>
          <a:p>
            <a:pPr marR="0" lvl="0" indent="-171450" fontAlgn="auto">
              <a:lnSpc>
                <a:spcPts val="1400"/>
              </a:lnSpc>
              <a:spcBef>
                <a:spcPts val="0"/>
              </a:spcBef>
              <a:spcAft>
                <a:spcPts val="0"/>
              </a:spcAft>
              <a:buClr>
                <a:srgbClr val="1F497D"/>
              </a:buClr>
              <a:buSzTx/>
              <a:buFont typeface="Wingdings" panose="05000000000000000000" pitchFamily="2" charset="2"/>
              <a:buChar char="u"/>
              <a:tabLst/>
              <a:defRPr/>
            </a:pPr>
            <a:r>
              <a:rPr lang="zh-CN" altLang="en-US" sz="700" dirty="0">
                <a:latin typeface="Times New Roman" panose="02020603050405020304" pitchFamily="18" charset="0"/>
                <a:ea typeface="微软雅黑" panose="020B0503020204020204" pitchFamily="34" charset="-122"/>
              </a:rPr>
              <a:t>最新数据显示，中国约有</a:t>
            </a:r>
            <a:r>
              <a:rPr lang="en-US" altLang="zh-CN" sz="700" dirty="0">
                <a:latin typeface="Times New Roman" panose="02020603050405020304" pitchFamily="18" charset="0"/>
                <a:ea typeface="微软雅黑" panose="020B0503020204020204" pitchFamily="34" charset="-122"/>
              </a:rPr>
              <a:t>4570</a:t>
            </a:r>
            <a:r>
              <a:rPr lang="zh-CN" altLang="en-US" sz="700" dirty="0">
                <a:latin typeface="Times New Roman" panose="02020603050405020304" pitchFamily="18" charset="0"/>
                <a:ea typeface="微软雅黑" panose="020B0503020204020204" pitchFamily="34" charset="-122"/>
              </a:rPr>
              <a:t>万成人哮喘患者，逾</a:t>
            </a:r>
            <a:r>
              <a:rPr lang="en-US" altLang="zh-CN" sz="700" dirty="0">
                <a:latin typeface="Times New Roman" panose="02020603050405020304" pitchFamily="18" charset="0"/>
                <a:ea typeface="微软雅黑" panose="020B0503020204020204" pitchFamily="34" charset="-122"/>
              </a:rPr>
              <a:t>70%</a:t>
            </a:r>
            <a:r>
              <a:rPr lang="zh-CN" altLang="en-US" sz="700" dirty="0">
                <a:latin typeface="Times New Roman" panose="02020603050405020304" pitchFamily="18" charset="0"/>
                <a:ea typeface="微软雅黑" panose="020B0503020204020204" pitchFamily="34" charset="-122"/>
              </a:rPr>
              <a:t>患者未确诊，更有</a:t>
            </a:r>
            <a:r>
              <a:rPr lang="en-US" altLang="zh-CN" sz="700" dirty="0">
                <a:latin typeface="Times New Roman" panose="02020603050405020304" pitchFamily="18" charset="0"/>
                <a:ea typeface="微软雅黑" panose="020B0503020204020204" pitchFamily="34" charset="-122"/>
              </a:rPr>
              <a:t>95%</a:t>
            </a:r>
            <a:r>
              <a:rPr lang="zh-CN" altLang="en-US" sz="700" dirty="0">
                <a:latin typeface="Times New Roman" panose="02020603050405020304" pitchFamily="18" charset="0"/>
                <a:ea typeface="微软雅黑" panose="020B0503020204020204" pitchFamily="34" charset="-122"/>
              </a:rPr>
              <a:t>的患者未规范治疗。</a:t>
            </a:r>
            <a:endParaRPr lang="en-US" altLang="zh-CN" sz="700" dirty="0">
              <a:latin typeface="Times New Roman" panose="02020603050405020304" pitchFamily="18" charset="0"/>
              <a:ea typeface="微软雅黑" panose="020B0503020204020204" pitchFamily="34" charset="-122"/>
            </a:endParaRPr>
          </a:p>
          <a:p>
            <a:pPr marR="0" lvl="0" indent="-171450" fontAlgn="auto">
              <a:lnSpc>
                <a:spcPts val="1400"/>
              </a:lnSpc>
              <a:spcBef>
                <a:spcPts val="0"/>
              </a:spcBef>
              <a:spcAft>
                <a:spcPts val="0"/>
              </a:spcAft>
              <a:buClr>
                <a:srgbClr val="1F497D"/>
              </a:buClr>
              <a:buSzTx/>
              <a:buFont typeface="Wingdings" panose="05000000000000000000" pitchFamily="2" charset="2"/>
              <a:buChar char="u"/>
              <a:tabLst/>
              <a:defRPr/>
            </a:pPr>
            <a:r>
              <a:rPr lang="zh-CN" altLang="en-US" sz="700" dirty="0">
                <a:latin typeface="Times New Roman" panose="02020603050405020304" pitchFamily="18" charset="0"/>
                <a:ea typeface="微软雅黑" panose="020B0503020204020204" pitchFamily="34" charset="-122"/>
              </a:rPr>
              <a:t>吸入性糖皮质激素（</a:t>
            </a:r>
            <a:r>
              <a:rPr lang="en-US" altLang="zh-CN" sz="700" dirty="0">
                <a:latin typeface="Times New Roman" panose="02020603050405020304" pitchFamily="18" charset="0"/>
                <a:ea typeface="微软雅黑" panose="020B0503020204020204" pitchFamily="34" charset="-122"/>
              </a:rPr>
              <a:t>ICS</a:t>
            </a:r>
            <a:r>
              <a:rPr lang="zh-CN" altLang="en-US" sz="700" dirty="0">
                <a:latin typeface="Times New Roman" panose="02020603050405020304" pitchFamily="18" charset="0"/>
                <a:ea typeface="微软雅黑" panose="020B0503020204020204" pitchFamily="34" charset="-122"/>
              </a:rPr>
              <a:t>）联合长效</a:t>
            </a:r>
            <a:r>
              <a:rPr lang="en-US" altLang="zh-CN" sz="700" dirty="0">
                <a:latin typeface="Times New Roman" panose="02020603050405020304" pitchFamily="18" charset="0"/>
                <a:ea typeface="微软雅黑" panose="020B0503020204020204" pitchFamily="34" charset="-122"/>
              </a:rPr>
              <a:t>β2</a:t>
            </a:r>
            <a:r>
              <a:rPr lang="zh-CN" altLang="en-US" sz="700" dirty="0">
                <a:latin typeface="Times New Roman" panose="02020603050405020304" pitchFamily="18" charset="0"/>
                <a:ea typeface="微软雅黑" panose="020B0503020204020204" pitchFamily="34" charset="-122"/>
              </a:rPr>
              <a:t>受体激动剂（</a:t>
            </a:r>
            <a:r>
              <a:rPr lang="en-US" altLang="zh-CN" sz="700" dirty="0">
                <a:latin typeface="Times New Roman" panose="02020603050405020304" pitchFamily="18" charset="0"/>
                <a:ea typeface="微软雅黑" panose="020B0503020204020204" pitchFamily="34" charset="-122"/>
              </a:rPr>
              <a:t>LABA</a:t>
            </a:r>
            <a:r>
              <a:rPr lang="zh-CN" altLang="en-US" sz="700" dirty="0">
                <a:latin typeface="Times New Roman" panose="02020603050405020304" pitchFamily="18" charset="0"/>
                <a:ea typeface="微软雅黑" panose="020B0503020204020204" pitchFamily="34" charset="-122"/>
              </a:rPr>
              <a:t>）是哮喘患者初始治疗方案，但仍有</a:t>
            </a:r>
            <a:r>
              <a:rPr lang="en-US" altLang="zh-CN" sz="700" dirty="0">
                <a:latin typeface="Times New Roman" panose="02020603050405020304" pitchFamily="18" charset="0"/>
                <a:ea typeface="微软雅黑" panose="020B0503020204020204" pitchFamily="34" charset="-122"/>
              </a:rPr>
              <a:t>41%</a:t>
            </a:r>
            <a:r>
              <a:rPr lang="zh-CN" altLang="en-US" sz="700" dirty="0">
                <a:latin typeface="Times New Roman" panose="02020603050405020304" pitchFamily="18" charset="0"/>
                <a:ea typeface="微软雅黑" panose="020B0503020204020204" pitchFamily="34" charset="-122"/>
              </a:rPr>
              <a:t>接受中剂量</a:t>
            </a:r>
            <a:r>
              <a:rPr lang="en-US" altLang="zh-CN" sz="700" dirty="0">
                <a:latin typeface="Times New Roman" panose="02020603050405020304" pitchFamily="18" charset="0"/>
                <a:ea typeface="微软雅黑" panose="020B0503020204020204" pitchFamily="34" charset="-122"/>
              </a:rPr>
              <a:t>ICS/LABA</a:t>
            </a:r>
            <a:r>
              <a:rPr lang="zh-CN" altLang="en-US" sz="700" dirty="0">
                <a:latin typeface="Times New Roman" panose="02020603050405020304" pitchFamily="18" charset="0"/>
                <a:ea typeface="微软雅黑" panose="020B0503020204020204" pitchFamily="34" charset="-122"/>
              </a:rPr>
              <a:t>患者哮喘未得到控制，</a:t>
            </a:r>
            <a:r>
              <a:rPr lang="en-US" altLang="zh-CN" sz="700" dirty="0">
                <a:latin typeface="Times New Roman" panose="02020603050405020304" pitchFamily="18" charset="0"/>
                <a:ea typeface="微软雅黑" panose="020B0503020204020204" pitchFamily="34" charset="-122"/>
              </a:rPr>
              <a:t>31%</a:t>
            </a:r>
            <a:r>
              <a:rPr lang="zh-CN" altLang="en-US" sz="700" dirty="0">
                <a:latin typeface="Times New Roman" panose="02020603050405020304" pitchFamily="18" charset="0"/>
                <a:ea typeface="微软雅黑" panose="020B0503020204020204" pitchFamily="34" charset="-122"/>
              </a:rPr>
              <a:t>接受高剂量</a:t>
            </a:r>
            <a:r>
              <a:rPr lang="en-US" altLang="zh-CN" sz="700" dirty="0">
                <a:latin typeface="Times New Roman" panose="02020603050405020304" pitchFamily="18" charset="0"/>
                <a:ea typeface="微软雅黑" panose="020B0503020204020204" pitchFamily="34" charset="-122"/>
              </a:rPr>
              <a:t>ICS/LABA</a:t>
            </a:r>
            <a:r>
              <a:rPr lang="zh-CN" altLang="en-US" sz="700" dirty="0">
                <a:latin typeface="Times New Roman" panose="02020603050405020304" pitchFamily="18" charset="0"/>
                <a:ea typeface="微软雅黑" panose="020B0503020204020204" pitchFamily="34" charset="-122"/>
              </a:rPr>
              <a:t>患者哮喘未得到控制。</a:t>
            </a:r>
            <a:r>
              <a:rPr lang="en-US" altLang="zh-CN" sz="700" dirty="0">
                <a:latin typeface="Times New Roman" panose="02020603050405020304" pitchFamily="18" charset="0"/>
                <a:ea typeface="微软雅黑" panose="020B0503020204020204" pitchFamily="34" charset="-122"/>
              </a:rPr>
              <a:t> GINA</a:t>
            </a:r>
            <a:r>
              <a:rPr lang="zh-CN" altLang="en-US" sz="700" dirty="0">
                <a:latin typeface="Times New Roman" panose="02020603050405020304" pitchFamily="18" charset="0"/>
                <a:ea typeface="微软雅黑" panose="020B0503020204020204" pitchFamily="34" charset="-122"/>
              </a:rPr>
              <a:t>哮喘防治指南推荐此类患者升阶梯治疗，可使用</a:t>
            </a:r>
            <a:r>
              <a:rPr lang="en-US" altLang="zh-CN" sz="700" dirty="0">
                <a:latin typeface="Times New Roman" panose="02020603050405020304" pitchFamily="18" charset="0"/>
                <a:ea typeface="微软雅黑" panose="020B0503020204020204" pitchFamily="34" charset="-122"/>
              </a:rPr>
              <a:t>ICS/LABA</a:t>
            </a:r>
            <a:r>
              <a:rPr lang="zh-CN" altLang="en-US" sz="700" dirty="0">
                <a:latin typeface="Times New Roman" panose="02020603050405020304" pitchFamily="18" charset="0"/>
                <a:ea typeface="微软雅黑" panose="020B0503020204020204" pitchFamily="34" charset="-122"/>
              </a:rPr>
              <a:t>附加长效抗胆碱能药物（</a:t>
            </a:r>
            <a:r>
              <a:rPr lang="en-US" altLang="zh-CN" sz="700" dirty="0">
                <a:latin typeface="Times New Roman" panose="02020603050405020304" pitchFamily="18" charset="0"/>
                <a:ea typeface="微软雅黑" panose="020B0503020204020204" pitchFamily="34" charset="-122"/>
              </a:rPr>
              <a:t>LAMA</a:t>
            </a:r>
            <a:r>
              <a:rPr lang="zh-CN" altLang="en-US" sz="700" dirty="0">
                <a:latin typeface="Times New Roman" panose="02020603050405020304" pitchFamily="18" charset="0"/>
                <a:ea typeface="微软雅黑" panose="020B0503020204020204" pitchFamily="34" charset="-122"/>
              </a:rPr>
              <a:t>）进一步控制患者症状，降低急性发作风险及其相关死亡率。但多装置每日多次组合治疗，患者依从性较差，哮喘控制依旧不理想，导致患者肺功能恶化、急性发作风险增加，增大医疗支出，严重影响患者生活质量、增加死亡风险。</a:t>
            </a:r>
          </a:p>
        </p:txBody>
      </p:sp>
      <p:sp>
        <p:nvSpPr>
          <p:cNvPr id="32" name="文本框 31">
            <a:extLst>
              <a:ext uri="{FF2B5EF4-FFF2-40B4-BE49-F238E27FC236}">
                <a16:creationId xmlns:a16="http://schemas.microsoft.com/office/drawing/2014/main" id="{BD661756-C138-D5F6-D1FF-4245D5AA6839}"/>
              </a:ext>
            </a:extLst>
          </p:cNvPr>
          <p:cNvSpPr txBox="1"/>
          <p:nvPr/>
        </p:nvSpPr>
        <p:spPr>
          <a:xfrm>
            <a:off x="833246" y="2468287"/>
            <a:ext cx="4982171" cy="251415"/>
          </a:xfrm>
          <a:prstGeom prst="rect">
            <a:avLst/>
          </a:prstGeom>
          <a:noFill/>
        </p:spPr>
        <p:txBody>
          <a:bodyPr wrap="square" rtlCol="0">
            <a:spAutoFit/>
          </a:bodyPr>
          <a:lstStyle/>
          <a:p>
            <a:pPr marR="0" lvl="0" indent="0" fontAlgn="auto">
              <a:lnSpc>
                <a:spcPts val="1400"/>
              </a:lnSpc>
              <a:spcBef>
                <a:spcPts val="0"/>
              </a:spcBef>
              <a:spcAft>
                <a:spcPts val="0"/>
              </a:spcAft>
              <a:buClrTx/>
              <a:buSzTx/>
              <a:buFontTx/>
              <a:buNone/>
              <a:tabLst/>
              <a:defRPr/>
            </a:pPr>
            <a:r>
              <a:rPr lang="zh-CN" altLang="en-US" sz="700" dirty="0">
                <a:latin typeface="Times New Roman" panose="02020603050405020304" pitchFamily="18" charset="0"/>
                <a:ea typeface="微软雅黑" panose="020B0503020204020204" pitchFamily="34" charset="-122"/>
              </a:rPr>
              <a:t>需要疗效确切，安全性高、使用便捷，优化升级的</a:t>
            </a:r>
            <a:r>
              <a:rPr lang="en-US" altLang="zh-CN" sz="700" dirty="0">
                <a:latin typeface="Times New Roman" panose="02020603050405020304" pitchFamily="18" charset="0"/>
                <a:ea typeface="微软雅黑" panose="020B0503020204020204" pitchFamily="34" charset="-122"/>
              </a:rPr>
              <a:t>ICS+LABA+LAMA</a:t>
            </a:r>
            <a:r>
              <a:rPr lang="zh-CN" altLang="en-US" sz="700" dirty="0">
                <a:latin typeface="Times New Roman" panose="02020603050405020304" pitchFamily="18" charset="0"/>
                <a:ea typeface="微软雅黑" panose="020B0503020204020204" pitchFamily="34" charset="-122"/>
              </a:rPr>
              <a:t>三联药物服务于临床</a:t>
            </a:r>
          </a:p>
        </p:txBody>
      </p:sp>
      <p:sp>
        <p:nvSpPr>
          <p:cNvPr id="35" name="rect">
            <a:extLst>
              <a:ext uri="{FF2B5EF4-FFF2-40B4-BE49-F238E27FC236}">
                <a16:creationId xmlns:a16="http://schemas.microsoft.com/office/drawing/2014/main" id="{6A2AC6F1-4653-9B1E-22F7-7C147BC8945A}"/>
              </a:ext>
            </a:extLst>
          </p:cNvPr>
          <p:cNvSpPr/>
          <p:nvPr/>
        </p:nvSpPr>
        <p:spPr>
          <a:xfrm>
            <a:off x="909575" y="2499154"/>
            <a:ext cx="256031" cy="12192"/>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
        <p:nvSpPr>
          <p:cNvPr id="30" name="文本框 29">
            <a:extLst>
              <a:ext uri="{FF2B5EF4-FFF2-40B4-BE49-F238E27FC236}">
                <a16:creationId xmlns:a16="http://schemas.microsoft.com/office/drawing/2014/main" id="{CE040742-A03A-1446-AD87-DCC07094CD09}"/>
              </a:ext>
            </a:extLst>
          </p:cNvPr>
          <p:cNvSpPr txBox="1"/>
          <p:nvPr/>
        </p:nvSpPr>
        <p:spPr>
          <a:xfrm>
            <a:off x="729414" y="157088"/>
            <a:ext cx="1829611" cy="275717"/>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srgbClr val="4F81BD">
                    <a:lumMod val="75000"/>
                  </a:srgbClr>
                </a:solidFill>
                <a:effectLst/>
                <a:uLnTx/>
                <a:uFillTx/>
                <a:latin typeface="Times New Roman" panose="02020603050405020304" pitchFamily="18" charset="0"/>
                <a:ea typeface="微软雅黑" panose="020B0503020204020204" pitchFamily="34" charset="-122"/>
                <a:cs typeface="+mn-cs"/>
              </a:rPr>
              <a:t>药品基本信息</a:t>
            </a:r>
          </a:p>
        </p:txBody>
      </p:sp>
      <p:pic>
        <p:nvPicPr>
          <p:cNvPr id="4" name="图片 3">
            <a:extLst>
              <a:ext uri="{FF2B5EF4-FFF2-40B4-BE49-F238E27FC236}">
                <a16:creationId xmlns:a16="http://schemas.microsoft.com/office/drawing/2014/main" id="{E17A92CA-56C1-8A6E-4AA6-506F3301FA86}"/>
              </a:ext>
            </a:extLst>
          </p:cNvPr>
          <p:cNvPicPr>
            <a:picLocks noChangeAspect="1"/>
          </p:cNvPicPr>
          <p:nvPr/>
        </p:nvPicPr>
        <p:blipFill>
          <a:blip r:embed="rId6"/>
          <a:stretch>
            <a:fillRect/>
          </a:stretch>
        </p:blipFill>
        <p:spPr>
          <a:xfrm>
            <a:off x="134112" y="2672327"/>
            <a:ext cx="5647944" cy="219075"/>
          </a:xfrm>
          <a:prstGeom prst="rect">
            <a:avLst/>
          </a:prstGeom>
        </p:spPr>
      </p:pic>
      <p:sp>
        <p:nvSpPr>
          <p:cNvPr id="19" name="文本框 18">
            <a:extLst>
              <a:ext uri="{FF2B5EF4-FFF2-40B4-BE49-F238E27FC236}">
                <a16:creationId xmlns:a16="http://schemas.microsoft.com/office/drawing/2014/main" id="{8EB3AAB8-6889-51CE-704C-8DF7FEB1E744}"/>
              </a:ext>
            </a:extLst>
          </p:cNvPr>
          <p:cNvSpPr txBox="1"/>
          <p:nvPr/>
        </p:nvSpPr>
        <p:spPr>
          <a:xfrm>
            <a:off x="-14640" y="2850756"/>
            <a:ext cx="3657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Huang K ,  et al [J] The Lancet, 2019, 394(10196).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 Buhl R, et al. [J] Respir Med,2020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[3]</a:t>
            </a:r>
            <a:r>
              <a:rPr kumimoji="0" lang="da-DK"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Czira A, et al.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[J]</a:t>
            </a:r>
            <a:r>
              <a:rPr kumimoji="0" lang="da-DK"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Respir Med. 2022;191:106670. </a:t>
            </a:r>
            <a:endPar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br>
            <a:endParaRPr kumimoji="0" lang="zh-CN" altLang="en-US"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223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30"/>
          <p:cNvPicPr>
            <a:picLocks noChangeAspect="1"/>
          </p:cNvPicPr>
          <p:nvPr/>
        </p:nvPicPr>
        <p:blipFill>
          <a:blip r:embed="rId2"/>
          <a:stretch>
            <a:fillRect/>
          </a:stretch>
        </p:blipFill>
        <p:spPr>
          <a:xfrm rot="21600000">
            <a:off x="0" y="0"/>
            <a:ext cx="5897879" cy="3317747"/>
          </a:xfrm>
          <a:prstGeom prst="rect">
            <a:avLst/>
          </a:prstGeom>
        </p:spPr>
      </p:pic>
      <p:pic>
        <p:nvPicPr>
          <p:cNvPr id="31" name="picture 31"/>
          <p:cNvPicPr>
            <a:picLocks noChangeAspect="1"/>
          </p:cNvPicPr>
          <p:nvPr/>
        </p:nvPicPr>
        <p:blipFill>
          <a:blip r:embed="rId3"/>
          <a:stretch>
            <a:fillRect/>
          </a:stretch>
        </p:blipFill>
        <p:spPr>
          <a:xfrm rot="21600000">
            <a:off x="708659" y="0"/>
            <a:ext cx="659892" cy="1341121"/>
          </a:xfrm>
          <a:prstGeom prst="rect">
            <a:avLst/>
          </a:prstGeom>
        </p:spPr>
      </p:pic>
      <p:graphicFrame>
        <p:nvGraphicFramePr>
          <p:cNvPr id="32" name="table 32"/>
          <p:cNvGraphicFramePr>
            <a:graphicFrameLocks noGrp="1"/>
          </p:cNvGraphicFramePr>
          <p:nvPr/>
        </p:nvGraphicFramePr>
        <p:xfrm>
          <a:off x="0" y="0"/>
          <a:ext cx="5897245" cy="3307715"/>
        </p:xfrm>
        <a:graphic>
          <a:graphicData uri="http://schemas.openxmlformats.org/drawingml/2006/table">
            <a:tbl>
              <a:tblPr/>
              <a:tblGrid>
                <a:gridCol w="5897245">
                  <a:extLst>
                    <a:ext uri="{9D8B030D-6E8A-4147-A177-3AD203B41FA5}">
                      <a16:colId xmlns:a16="http://schemas.microsoft.com/office/drawing/2014/main" val="20000"/>
                    </a:ext>
                  </a:extLst>
                </a:gridCol>
              </a:tblGrid>
              <a:tr h="3307715">
                <a:tc>
                  <a:txBody>
                    <a:bodyPr/>
                    <a:lstStyle/>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4000"/>
                        </a:lnSpc>
                        <a:tabLst/>
                      </a:pPr>
                      <a:endParaRPr lang="Arial" altLang="Arial" sz="1000" dirty="0"/>
                    </a:p>
                    <a:p>
                      <a:pPr algn="l" rtl="0" eaLnBrk="0">
                        <a:lnSpc>
                          <a:spcPct val="104000"/>
                        </a:lnSpc>
                        <a:tabLst/>
                      </a:pPr>
                      <a:endParaRPr lang="Arial" altLang="Arial" sz="1000" dirty="0"/>
                    </a:p>
                    <a:p>
                      <a:pPr algn="l" rtl="0" eaLnBrk="0">
                        <a:lnSpc>
                          <a:spcPct val="104000"/>
                        </a:lnSpc>
                        <a:tabLst/>
                      </a:pPr>
                      <a:endParaRPr lang="Arial" altLang="Arial" sz="1000" dirty="0"/>
                    </a:p>
                    <a:p>
                      <a:pPr marL="2576899" algn="l" rtl="0" eaLnBrk="0">
                        <a:lnSpc>
                          <a:spcPct val="100000"/>
                        </a:lnSpc>
                        <a:tabLst/>
                      </a:pPr>
                      <a:endParaRPr lang="Microsoft YaHei" altLang="Microsoft YaHei"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34" name="picture 34"/>
          <p:cNvPicPr>
            <a:picLocks noChangeAspect="1"/>
          </p:cNvPicPr>
          <p:nvPr/>
        </p:nvPicPr>
        <p:blipFill>
          <a:blip r:embed="rId4"/>
          <a:stretch>
            <a:fillRect/>
          </a:stretch>
        </p:blipFill>
        <p:spPr>
          <a:xfrm rot="21600000">
            <a:off x="725423" y="1482761"/>
            <a:ext cx="699579" cy="225615"/>
          </a:xfrm>
          <a:prstGeom prst="rect">
            <a:avLst/>
          </a:prstGeom>
        </p:spPr>
      </p:pic>
      <p:pic>
        <p:nvPicPr>
          <p:cNvPr id="35" name="picture 35"/>
          <p:cNvPicPr>
            <a:picLocks noChangeAspect="1"/>
          </p:cNvPicPr>
          <p:nvPr/>
        </p:nvPicPr>
        <p:blipFill>
          <a:blip r:embed="rId5"/>
          <a:stretch>
            <a:fillRect/>
          </a:stretch>
        </p:blipFill>
        <p:spPr>
          <a:xfrm rot="21600000">
            <a:off x="900333" y="1771780"/>
            <a:ext cx="349758" cy="102870"/>
          </a:xfrm>
          <a:prstGeom prst="rect">
            <a:avLst/>
          </a:prstGeom>
        </p:spPr>
      </p:pic>
      <p:sp>
        <p:nvSpPr>
          <p:cNvPr id="36" name="rect"/>
          <p:cNvSpPr/>
          <p:nvPr/>
        </p:nvSpPr>
        <p:spPr>
          <a:xfrm>
            <a:off x="950507" y="1911447"/>
            <a:ext cx="257555" cy="12191"/>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0" name="文本框 9">
            <a:extLst>
              <a:ext uri="{FF2B5EF4-FFF2-40B4-BE49-F238E27FC236}">
                <a16:creationId xmlns:a16="http://schemas.microsoft.com/office/drawing/2014/main" id="{7A8B78D1-E9DC-E8F8-9CF4-988FCC74B287}"/>
              </a:ext>
            </a:extLst>
          </p:cNvPr>
          <p:cNvSpPr txBox="1"/>
          <p:nvPr/>
        </p:nvSpPr>
        <p:spPr>
          <a:xfrm>
            <a:off x="1567855" y="590164"/>
            <a:ext cx="4248546" cy="1831271"/>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不良反应情况：</a:t>
            </a:r>
            <a:endParaRPr kumimoji="0" lang="en-US" altLang="zh-CN"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R="0" lvl="0" indent="0" fontAlgn="auto">
              <a:lnSpc>
                <a:spcPts val="1400"/>
              </a:lnSpc>
              <a:spcBef>
                <a:spcPts val="0"/>
              </a:spcBef>
              <a:spcAft>
                <a:spcPts val="0"/>
              </a:spcAft>
              <a:buClrTx/>
              <a:buSzTx/>
              <a:buFontTx/>
              <a:buNone/>
              <a:tabLst/>
              <a:defRPr/>
            </a:pPr>
            <a:r>
              <a:rPr lang="zh-CN" altLang="en-US" sz="700" dirty="0">
                <a:latin typeface="Times New Roman" panose="02020603050405020304" pitchFamily="18" charset="0"/>
                <a:ea typeface="微软雅黑" panose="020B0503020204020204" pitchFamily="34" charset="-122"/>
              </a:rPr>
              <a:t>茚达格莫吸入粉雾剂</a:t>
            </a:r>
            <a:r>
              <a:rPr lang="zh-CN" altLang="zh-CN" sz="700" dirty="0">
                <a:latin typeface="Times New Roman" panose="02020603050405020304" pitchFamily="18" charset="0"/>
                <a:ea typeface="微软雅黑" panose="020B0503020204020204" pitchFamily="34" charset="-122"/>
              </a:rPr>
              <a:t>关键性</a:t>
            </a:r>
            <a:r>
              <a:rPr lang="en-US" altLang="zh-CN" sz="700" dirty="0">
                <a:latin typeface="Times New Roman" panose="02020603050405020304" pitchFamily="18" charset="0"/>
                <a:ea typeface="微软雅黑" panose="020B0503020204020204" pitchFamily="34" charset="-122"/>
              </a:rPr>
              <a:t>Ⅲ</a:t>
            </a:r>
            <a:r>
              <a:rPr lang="zh-CN" altLang="zh-CN" sz="700" dirty="0">
                <a:latin typeface="Times New Roman" panose="02020603050405020304" pitchFamily="18" charset="0"/>
                <a:ea typeface="微软雅黑" panose="020B0503020204020204" pitchFamily="34" charset="-122"/>
              </a:rPr>
              <a:t>期临床研究中本品</a:t>
            </a:r>
            <a:r>
              <a:rPr lang="en-US" altLang="zh-CN" sz="700" dirty="0">
                <a:latin typeface="Times New Roman" panose="02020603050405020304" pitchFamily="18" charset="0"/>
                <a:ea typeface="微软雅黑" panose="020B0503020204020204" pitchFamily="34" charset="-122"/>
              </a:rPr>
              <a:t>52</a:t>
            </a:r>
            <a:r>
              <a:rPr lang="zh-CN" altLang="zh-CN" sz="700" dirty="0">
                <a:latin typeface="Times New Roman" panose="02020603050405020304" pitchFamily="18" charset="0"/>
                <a:ea typeface="微软雅黑" panose="020B0503020204020204" pitchFamily="34" charset="-122"/>
              </a:rPr>
              <a:t>周内最常见的不良反应为头</a:t>
            </a:r>
            <a:r>
              <a:rPr lang="zh-CN" altLang="en-US" sz="700" dirty="0">
                <a:latin typeface="Times New Roman" panose="02020603050405020304" pitchFamily="18" charset="0"/>
                <a:ea typeface="微软雅黑" panose="020B0503020204020204" pitchFamily="34" charset="-122"/>
              </a:rPr>
              <a:t>痛</a:t>
            </a:r>
            <a:r>
              <a:rPr lang="zh-CN" altLang="zh-CN" sz="700" dirty="0">
                <a:latin typeface="Times New Roman" panose="02020603050405020304" pitchFamily="18" charset="0"/>
                <a:ea typeface="微软雅黑" panose="020B0503020204020204" pitchFamily="34" charset="-122"/>
              </a:rPr>
              <a:t>（</a:t>
            </a:r>
            <a:r>
              <a:rPr lang="en-US" altLang="zh-CN" sz="700" dirty="0">
                <a:latin typeface="Times New Roman" panose="02020603050405020304" pitchFamily="18" charset="0"/>
                <a:ea typeface="微软雅黑" panose="020B0503020204020204" pitchFamily="34" charset="-122"/>
              </a:rPr>
              <a:t>4.2%</a:t>
            </a:r>
            <a:r>
              <a:rPr lang="zh-CN" altLang="zh-CN" sz="700" dirty="0">
                <a:latin typeface="Times New Roman" panose="02020603050405020304" pitchFamily="18" charset="0"/>
                <a:ea typeface="微软雅黑" panose="020B0503020204020204" pitchFamily="34" charset="-122"/>
              </a:rPr>
              <a:t>）其他常见不良反应为念珠菌病、尿路感染、超敏反应、心动过速、口咽疼痛、咳嗽、发音困难、胃肠炎、口干、皮疹、骨骼肌肉疼痛和肌痉挛等。其他偶见不良反应包括高血糖症、瘙痒症和排尿困难等。本品试验组与其他对照组间安全性数据具有一致性，无额外安全性风险提示</a:t>
            </a:r>
            <a:r>
              <a:rPr lang="zh-CN" altLang="en-US" sz="700" dirty="0">
                <a:latin typeface="Times New Roman" panose="02020603050405020304" pitchFamily="18" charset="0"/>
                <a:ea typeface="微软雅黑" panose="020B0503020204020204" pitchFamily="34" charset="-122"/>
              </a:rPr>
              <a:t>。</a:t>
            </a:r>
            <a:endParaRPr lang="en-US" altLang="zh-CN" sz="700" dirty="0">
              <a:latin typeface="Times New Roman" panose="02020603050405020304" pitchFamily="18" charset="0"/>
              <a:ea typeface="微软雅黑" panose="020B0503020204020204" pitchFamily="34" charset="-122"/>
            </a:endParaRPr>
          </a:p>
          <a:p>
            <a:pPr marR="0" lvl="0" indent="0" fontAlgn="auto">
              <a:lnSpc>
                <a:spcPts val="1400"/>
              </a:lnSpc>
              <a:spcBef>
                <a:spcPts val="0"/>
              </a:spcBef>
              <a:spcAft>
                <a:spcPts val="0"/>
              </a:spcAft>
              <a:buClrTx/>
              <a:buSzTx/>
              <a:buFontTx/>
              <a:buNone/>
              <a:tabLst/>
              <a:defRPr/>
            </a:pPr>
            <a:br>
              <a:rPr kumimoji="0" lang="en-US" altLang="zh-CN" sz="8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安全性数据相较参照药物：</a:t>
            </a:r>
            <a:br>
              <a:rPr kumimoji="0" lang="en-US" altLang="zh-CN" sz="8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lang="zh-CN" altLang="en-US" sz="700" dirty="0">
                <a:latin typeface="Times New Roman" panose="02020603050405020304" pitchFamily="18" charset="0"/>
                <a:ea typeface="微软雅黑" panose="020B0503020204020204" pitchFamily="34" charset="-122"/>
              </a:rPr>
              <a:t>对比参照药物，肺炎的发生率更低，其他此类药物主要关注的常见不良反应如口腔念珠菌病、口干、声音嘶哑、发音困难等发生率一致。</a:t>
            </a:r>
            <a:endParaRPr lang="en-US" altLang="zh-CN" sz="70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11" name="文本框 10">
            <a:extLst>
              <a:ext uri="{FF2B5EF4-FFF2-40B4-BE49-F238E27FC236}">
                <a16:creationId xmlns:a16="http://schemas.microsoft.com/office/drawing/2014/main" id="{A3B0981E-CEE3-7325-E874-4B92EB55F1E7}"/>
              </a:ext>
            </a:extLst>
          </p:cNvPr>
          <p:cNvSpPr txBox="1"/>
          <p:nvPr/>
        </p:nvSpPr>
        <p:spPr>
          <a:xfrm>
            <a:off x="-81478" y="2756183"/>
            <a:ext cx="5897879" cy="11233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茚达格莫吸入粉雾剂说明书</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 </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沙美特罗替卡松吸入粉雾剂说明书</a:t>
            </a:r>
            <a:endPar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[3] </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噻托溴铵吸入粉雾剂说明书</a:t>
            </a:r>
            <a:endPar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[4] </a:t>
            </a:r>
            <a:r>
              <a:rPr kumimoji="0" lang="en-US" altLang="zh-CN" sz="600" b="0" i="0" u="none" strike="noStrike" kern="1200" cap="none" spc="0" normalizeH="0" baseline="0" noProof="0" dirty="0" err="1">
                <a:ln>
                  <a:noFill/>
                </a:ln>
                <a:solidFill>
                  <a:prstClr val="black"/>
                </a:solidFill>
                <a:effectLst/>
                <a:uLnTx/>
                <a:uFillTx/>
                <a:latin typeface="Times New Roman" panose="02020603050405020304" pitchFamily="18" charset="0"/>
                <a:ea typeface="微软雅黑" panose="020B0503020204020204" pitchFamily="34" charset="-122"/>
                <a:cs typeface="+mn-cs"/>
              </a:rPr>
              <a:t>Scosyrev</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E ,  et al [J] Respiratory Medicine, 2021, 180(10):106311.</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br>
            <a:endParaRPr kumimoji="0" lang="zh-CN" altLang="en-US"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815"/>
            <a:ext cx="5889953" cy="331341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9" name="object 9"/>
          <p:cNvSpPr/>
          <p:nvPr/>
        </p:nvSpPr>
        <p:spPr>
          <a:xfrm>
            <a:off x="0" y="1608"/>
            <a:ext cx="5889953" cy="3312146"/>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3211" rtl="0" eaLnBrk="1" fontAlgn="auto" latinLnBrk="0" hangingPunct="1">
              <a:lnSpc>
                <a:spcPct val="100000"/>
              </a:lnSpc>
              <a:spcBef>
                <a:spcPts val="0"/>
              </a:spcBef>
              <a:spcAft>
                <a:spcPts val="0"/>
              </a:spcAft>
              <a:buClrTx/>
              <a:buSzTx/>
              <a:buFontTx/>
              <a:buNone/>
              <a:tabLst/>
              <a:defRPr/>
            </a:pPr>
            <a:endParaRPr kumimoji="0" sz="1798" b="0" i="0" u="none" strike="noStrike" kern="1200" cap="none" spc="0" normalizeH="0" baseline="0" noProof="0">
              <a:ln>
                <a:noFill/>
              </a:ln>
              <a:solidFill>
                <a:prstClr val="black"/>
              </a:solidFill>
              <a:effectLst/>
              <a:uLnTx/>
              <a:uFillTx/>
              <a:latin typeface="Calibri"/>
              <a:ea typeface="+mn-ea"/>
              <a:cs typeface="+mn-cs"/>
            </a:endParaRPr>
          </a:p>
        </p:txBody>
      </p:sp>
      <p:sp>
        <p:nvSpPr>
          <p:cNvPr id="8" name="矩形 7">
            <a:extLst>
              <a:ext uri="{FF2B5EF4-FFF2-40B4-BE49-F238E27FC236}">
                <a16:creationId xmlns:a16="http://schemas.microsoft.com/office/drawing/2014/main" id="{42B91C99-6138-3277-E672-3FD6CD898AA2}"/>
              </a:ext>
            </a:extLst>
          </p:cNvPr>
          <p:cNvSpPr/>
          <p:nvPr/>
        </p:nvSpPr>
        <p:spPr>
          <a:xfrm>
            <a:off x="589757" y="2119474"/>
            <a:ext cx="2317170" cy="516558"/>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3211" rtl="0" eaLnBrk="1" fontAlgn="auto" latinLnBrk="0" hangingPunct="1">
              <a:lnSpc>
                <a:spcPct val="100000"/>
              </a:lnSpc>
              <a:spcBef>
                <a:spcPts val="0"/>
              </a:spcBef>
              <a:spcAft>
                <a:spcPts val="0"/>
              </a:spcAft>
              <a:buClrTx/>
              <a:buSzTx/>
              <a:buFontTx/>
              <a:buNone/>
              <a:tabLst/>
              <a:defRPr/>
            </a:pPr>
            <a:endParaRPr kumimoji="0" lang="zh-CN" altLang="en-US" sz="1798"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1" name="文本框 10">
            <a:extLst>
              <a:ext uri="{FF2B5EF4-FFF2-40B4-BE49-F238E27FC236}">
                <a16:creationId xmlns:a16="http://schemas.microsoft.com/office/drawing/2014/main" id="{1FC57B81-35FD-1864-9E39-DAB440351233}"/>
              </a:ext>
            </a:extLst>
          </p:cNvPr>
          <p:cNvSpPr txBox="1"/>
          <p:nvPr/>
        </p:nvSpPr>
        <p:spPr>
          <a:xfrm>
            <a:off x="1483547" y="487420"/>
            <a:ext cx="4185367" cy="1273810"/>
          </a:xfrm>
          <a:prstGeom prst="rect">
            <a:avLst/>
          </a:prstGeom>
          <a:noFill/>
        </p:spPr>
        <p:txBody>
          <a:bodyPr wrap="square">
            <a:spAutoFit/>
          </a:bodyPr>
          <a:lstStyle/>
          <a:p>
            <a:pPr marL="0" marR="0" lvl="0" indent="0" algn="just" defTabSz="913211" rtl="0" eaLnBrk="1" fontAlgn="auto" latinLnBrk="0" hangingPunct="1">
              <a:lnSpc>
                <a:spcPts val="1698"/>
              </a:lnSpc>
              <a:spcBef>
                <a:spcPts val="0"/>
              </a:spcBef>
              <a:spcAft>
                <a:spcPts val="0"/>
              </a:spcAft>
              <a:buClrTx/>
              <a:buSzTx/>
              <a:buFontTx/>
              <a:buNone/>
              <a:tabLst/>
              <a:defRPr/>
            </a:pP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关键</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Ⅲ</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期临床研究</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IRIDIUM</a:t>
            </a:r>
            <a:r>
              <a:rPr kumimoji="0" lang="zh-CN"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研究</a:t>
            </a:r>
            <a:endParaRPr kumimoji="0" lang="en-US" altLang="zh-CN" sz="799"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3211" rtl="0" eaLnBrk="1" fontAlgn="auto" latinLnBrk="0" hangingPunct="1">
              <a:lnSpc>
                <a:spcPct val="120000"/>
              </a:lnSpc>
              <a:spcBef>
                <a:spcPts val="0"/>
              </a:spcBef>
              <a:spcAft>
                <a:spcPts val="0"/>
              </a:spcAft>
              <a:buClr>
                <a:srgbClr val="7288CB"/>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纳入</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3092</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例曾使用中高剂量</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哮喘未控制成人患者。随机分为中高剂量茚达格莫三联（</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MF–IND–GLY</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）和其他</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二联等</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组治疗</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52</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周。</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3211" rtl="0" eaLnBrk="1" fontAlgn="auto" latinLnBrk="0" hangingPunct="1">
              <a:lnSpc>
                <a:spcPct val="120000"/>
              </a:lnSpc>
              <a:spcBef>
                <a:spcPts val="0"/>
              </a:spcBef>
              <a:spcAft>
                <a:spcPts val="0"/>
              </a:spcAft>
              <a:buClr>
                <a:srgbClr val="7288CB"/>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主要终点：</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26</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周末，</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MF–IND–GLY</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高剂量组</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FEV</a:t>
            </a:r>
            <a:r>
              <a:rPr lang="en-US" altLang="zh-CN" sz="700" kern="100" baseline="-25000" dirty="0">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谷值较基线提高</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320ml</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，显著高于中高剂量</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MF-IND</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二联治疗组，治疗差异分别为</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97ml</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及</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65ml</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，显著高于高剂量</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FLU-SAL bid </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组，治疗差异为</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119ml</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52</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周， </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MF–IND–GLY</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高剂量组急性发作年发作率显著低于</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MF-IND</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各剂量组及高剂量</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FLU-SAL bid </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组。</a:t>
            </a:r>
          </a:p>
          <a:p>
            <a:pPr marL="0" marR="0" lvl="0" indent="0" algn="just" defTabSz="913211" rtl="0" eaLnBrk="1" fontAlgn="auto" latinLnBrk="0" hangingPunct="1">
              <a:lnSpc>
                <a:spcPts val="1698"/>
              </a:lnSpc>
              <a:spcBef>
                <a:spcPts val="0"/>
              </a:spcBef>
              <a:spcAft>
                <a:spcPts val="0"/>
              </a:spcAft>
              <a:buClrTx/>
              <a:buSzTx/>
              <a:buFontTx/>
              <a:buNone/>
              <a:tabLst/>
              <a:defRPr/>
            </a:pPr>
            <a:endParaRPr kumimoji="0" lang="zh-CN" altLang="zh-CN" sz="799"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2" name="文本框 11">
            <a:extLst>
              <a:ext uri="{FF2B5EF4-FFF2-40B4-BE49-F238E27FC236}">
                <a16:creationId xmlns:a16="http://schemas.microsoft.com/office/drawing/2014/main" id="{27200AA6-1FB6-35D5-1731-E2F535DD2228}"/>
              </a:ext>
            </a:extLst>
          </p:cNvPr>
          <p:cNvSpPr txBox="1"/>
          <p:nvPr/>
        </p:nvSpPr>
        <p:spPr>
          <a:xfrm>
            <a:off x="1483547" y="1627129"/>
            <a:ext cx="4320644" cy="881523"/>
          </a:xfrm>
          <a:prstGeom prst="rect">
            <a:avLst/>
          </a:prstGeom>
          <a:noFill/>
        </p:spPr>
        <p:txBody>
          <a:bodyPr wrap="square">
            <a:spAutoFit/>
          </a:bodyPr>
          <a:lstStyle/>
          <a:p>
            <a:pPr marL="0" marR="0" lvl="0" indent="0" algn="l" defTabSz="913211" rtl="0" eaLnBrk="1" fontAlgn="auto" latinLnBrk="0" hangingPunct="1">
              <a:lnSpc>
                <a:spcPts val="1200"/>
              </a:lnSpc>
              <a:spcBef>
                <a:spcPts val="0"/>
              </a:spcBef>
              <a:spcAft>
                <a:spcPts val="0"/>
              </a:spcAft>
              <a:buClr>
                <a:srgbClr val="7288CB"/>
              </a:buClr>
              <a:buSzTx/>
              <a:buFontTx/>
              <a:buNone/>
              <a:tabLst/>
              <a:defRPr/>
            </a:pP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关键</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Ⅲ</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期临床研究</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ARGON</a:t>
            </a:r>
            <a:r>
              <a:rPr kumimoji="0" lang="zh-CN"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研究</a:t>
            </a:r>
            <a:r>
              <a:rPr kumimoji="0" lang="zh-CN" altLang="en-US" sz="799"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en-US" altLang="zh-CN" sz="799"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l" defTabSz="913211" rtl="0" eaLnBrk="1" fontAlgn="auto" latinLnBrk="0" hangingPunct="1">
              <a:lnSpc>
                <a:spcPct val="120000"/>
              </a:lnSpc>
              <a:spcBef>
                <a:spcPts val="0"/>
              </a:spcBef>
              <a:spcAft>
                <a:spcPts val="0"/>
              </a:spcAft>
              <a:buClr>
                <a:srgbClr val="7288CB"/>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纳入</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1426</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例曾使用中高剂量</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哮喘仍未控制成人患者。随机分为茚达格莫和开放三联：高剂量沙美特罗替卡松</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bid</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联合噻托溴铵治疗组治疗</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24</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周。</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l" defTabSz="913211" rtl="0" eaLnBrk="1" fontAlgn="auto" latinLnBrk="0" hangingPunct="1">
              <a:lnSpc>
                <a:spcPct val="120000"/>
              </a:lnSpc>
              <a:spcBef>
                <a:spcPts val="0"/>
              </a:spcBef>
              <a:spcAft>
                <a:spcPts val="0"/>
              </a:spcAft>
              <a:buClr>
                <a:srgbClr val="7288CB"/>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主要终点：</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相较开放三联对照组，</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茚达格莫高剂量组</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降低</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43%</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中度急性发作，并在谷值</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FEV</a:t>
            </a:r>
            <a:r>
              <a:rPr lang="en-US" altLang="zh-CN" sz="700" kern="100" baseline="-25000" dirty="0">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（提高</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96ml</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），昼夜吸气峰值流速</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提高</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27%</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及</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29%)</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ACQ-7</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响应率（提高</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8.2%</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AQLQ</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响应率（提高</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8.1%</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中均呈现显著改善。</a:t>
            </a:r>
          </a:p>
        </p:txBody>
      </p:sp>
      <p:sp>
        <p:nvSpPr>
          <p:cNvPr id="13" name="文本框 12">
            <a:extLst>
              <a:ext uri="{FF2B5EF4-FFF2-40B4-BE49-F238E27FC236}">
                <a16:creationId xmlns:a16="http://schemas.microsoft.com/office/drawing/2014/main" id="{4EBA0A89-2287-62BB-FA0B-E648F1F79013}"/>
              </a:ext>
            </a:extLst>
          </p:cNvPr>
          <p:cNvSpPr txBox="1"/>
          <p:nvPr/>
        </p:nvSpPr>
        <p:spPr>
          <a:xfrm>
            <a:off x="-42013" y="2763558"/>
            <a:ext cx="589787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a:t>
            </a:r>
            <a:r>
              <a:rPr kumimoji="0" lang="en-US" altLang="zh-CN" sz="600" b="0" i="0" u="none" strike="noStrike" kern="1200" cap="none" spc="0" normalizeH="0" baseline="0" noProof="0" dirty="0" err="1">
                <a:ln>
                  <a:noFill/>
                </a:ln>
                <a:solidFill>
                  <a:prstClr val="black"/>
                </a:solidFill>
                <a:effectLst/>
                <a:uLnTx/>
                <a:uFillTx/>
                <a:latin typeface="Times New Roman" panose="02020603050405020304" pitchFamily="18" charset="0"/>
                <a:ea typeface="微软雅黑" panose="020B0503020204020204" pitchFamily="34" charset="-122"/>
                <a:cs typeface="+mn-cs"/>
              </a:rPr>
              <a:t>Kerstjens</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HAM, et al [J] Lancet Respir Med. 2020,</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8(10):1000-1012. </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 Gessner C, et al [J] Respir Med. 2020175:1,06186. PMID: 32843164.</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br>
            <a:endParaRPr kumimoji="0" lang="zh-CN" altLang="en-US"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815"/>
            <a:ext cx="5889953" cy="331341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9" name="object 9"/>
          <p:cNvSpPr/>
          <p:nvPr/>
        </p:nvSpPr>
        <p:spPr>
          <a:xfrm>
            <a:off x="0" y="1608"/>
            <a:ext cx="5889953" cy="3312146"/>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3211" rtl="0" eaLnBrk="1" fontAlgn="auto" latinLnBrk="0" hangingPunct="1">
              <a:lnSpc>
                <a:spcPct val="100000"/>
              </a:lnSpc>
              <a:spcBef>
                <a:spcPts val="0"/>
              </a:spcBef>
              <a:spcAft>
                <a:spcPts val="0"/>
              </a:spcAft>
              <a:buClrTx/>
              <a:buSzTx/>
              <a:buFontTx/>
              <a:buNone/>
              <a:tabLst/>
              <a:defRPr/>
            </a:pPr>
            <a:endParaRPr kumimoji="0" sz="1798" b="0" i="0" u="none" strike="noStrike" kern="1200" cap="none" spc="0" normalizeH="0" baseline="0" noProof="0">
              <a:ln>
                <a:noFill/>
              </a:ln>
              <a:solidFill>
                <a:prstClr val="black"/>
              </a:solidFill>
              <a:effectLst/>
              <a:uLnTx/>
              <a:uFillTx/>
              <a:latin typeface="Calibri"/>
              <a:ea typeface="+mn-ea"/>
              <a:cs typeface="+mn-cs"/>
            </a:endParaRPr>
          </a:p>
        </p:txBody>
      </p:sp>
      <p:sp>
        <p:nvSpPr>
          <p:cNvPr id="8" name="矩形 7">
            <a:extLst>
              <a:ext uri="{FF2B5EF4-FFF2-40B4-BE49-F238E27FC236}">
                <a16:creationId xmlns:a16="http://schemas.microsoft.com/office/drawing/2014/main" id="{42B91C99-6138-3277-E672-3FD6CD898AA2}"/>
              </a:ext>
            </a:extLst>
          </p:cNvPr>
          <p:cNvSpPr/>
          <p:nvPr/>
        </p:nvSpPr>
        <p:spPr>
          <a:xfrm>
            <a:off x="589757" y="2119474"/>
            <a:ext cx="2317170" cy="516558"/>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3211" rtl="0" eaLnBrk="1" fontAlgn="auto" latinLnBrk="0" hangingPunct="1">
              <a:lnSpc>
                <a:spcPct val="100000"/>
              </a:lnSpc>
              <a:spcBef>
                <a:spcPts val="0"/>
              </a:spcBef>
              <a:spcAft>
                <a:spcPts val="0"/>
              </a:spcAft>
              <a:buClrTx/>
              <a:buSzTx/>
              <a:buFontTx/>
              <a:buNone/>
              <a:tabLst/>
              <a:defRPr/>
            </a:pPr>
            <a:endParaRPr kumimoji="0" lang="zh-CN" altLang="en-US" sz="1798"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4" name="文本框 13">
            <a:extLst>
              <a:ext uri="{FF2B5EF4-FFF2-40B4-BE49-F238E27FC236}">
                <a16:creationId xmlns:a16="http://schemas.microsoft.com/office/drawing/2014/main" id="{18D397E3-E4C2-267A-A4AF-BCDF166AADF0}"/>
              </a:ext>
            </a:extLst>
          </p:cNvPr>
          <p:cNvSpPr txBox="1"/>
          <p:nvPr/>
        </p:nvSpPr>
        <p:spPr>
          <a:xfrm>
            <a:off x="1483547" y="649626"/>
            <a:ext cx="4185367" cy="940770"/>
          </a:xfrm>
          <a:prstGeom prst="rect">
            <a:avLst/>
          </a:prstGeom>
          <a:noFill/>
        </p:spPr>
        <p:txBody>
          <a:bodyPr wrap="square">
            <a:spAutoFit/>
          </a:bodyPr>
          <a:lstStyle/>
          <a:p>
            <a:pPr lvl="0" algn="just" defTabSz="913211">
              <a:lnSpc>
                <a:spcPts val="1200"/>
              </a:lnSpc>
              <a:defRPr/>
            </a:pP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指南推荐</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GINA</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全球哮喘防治倡议（</a:t>
            </a:r>
            <a:r>
              <a:rPr lang="en-US" altLang="zh-CN" sz="799" b="1"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2022</a:t>
            </a:r>
            <a:r>
              <a:rPr lang="zh-CN" altLang="en-US" sz="799" b="1"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版）</a:t>
            </a:r>
            <a:endPar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3211" rtl="0" eaLnBrk="1" fontAlgn="auto" latinLnBrk="0" hangingPunct="1">
              <a:lnSpc>
                <a:spcPts val="1400"/>
              </a:lnSpc>
              <a:spcBef>
                <a:spcPts val="0"/>
              </a:spcBef>
              <a:spcAft>
                <a:spcPts val="0"/>
              </a:spcAft>
              <a:buClr>
                <a:srgbClr val="4F81BD"/>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推荐在</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GINA4</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级（中度哮喘患者）和</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GINA5</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级（重度哮喘患者）中高剂量</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常规治疗控制不佳、有急性发作病史的成人患者中，推荐将长效乙酰胆碱受体拮抗剂（</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LAMA</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）作为</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治疗的附加治疗选择，</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单一吸入装置莫米松／茚达特罗／格隆溴铵等三联复方制剂可改善患者肺功能（</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级证据），轻微延长需要</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OCS</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的急性发作的时间（</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级证据，重度哮喘患者）。</a:t>
            </a:r>
            <a:endPar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5" name="文本框 14">
            <a:extLst>
              <a:ext uri="{FF2B5EF4-FFF2-40B4-BE49-F238E27FC236}">
                <a16:creationId xmlns:a16="http://schemas.microsoft.com/office/drawing/2014/main" id="{17A4138C-0130-F7FB-B584-FEDEE0DD0F2A}"/>
              </a:ext>
            </a:extLst>
          </p:cNvPr>
          <p:cNvSpPr txBox="1"/>
          <p:nvPr/>
        </p:nvSpPr>
        <p:spPr>
          <a:xfrm>
            <a:off x="1483547" y="1772947"/>
            <a:ext cx="4299658" cy="789896"/>
          </a:xfrm>
          <a:prstGeom prst="rect">
            <a:avLst/>
          </a:prstGeom>
          <a:noFill/>
        </p:spPr>
        <p:txBody>
          <a:bodyPr wrap="square">
            <a:spAutoFit/>
          </a:bodyPr>
          <a:lstStyle/>
          <a:p>
            <a:pPr marL="0" marR="0" lvl="0" indent="0" algn="just" defTabSz="913211" rtl="0" eaLnBrk="1" fontAlgn="auto" latinLnBrk="0" hangingPunct="1">
              <a:lnSpc>
                <a:spcPts val="1400"/>
              </a:lnSpc>
              <a:spcBef>
                <a:spcPts val="0"/>
              </a:spcBef>
              <a:spcAft>
                <a:spcPts val="0"/>
              </a:spcAft>
              <a:buClrTx/>
              <a:buSzTx/>
              <a:buFontTx/>
              <a:buNone/>
              <a:tabLst/>
              <a:defRPr/>
            </a:pP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指南推荐</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kumimoji="0" lang="zh-CN" altLang="en-US"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支气管哮喘防治指南</a:t>
            </a:r>
            <a:r>
              <a:rPr lang="en-US" altLang="zh-CN" sz="799" b="1"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(2020</a:t>
            </a:r>
            <a:r>
              <a:rPr lang="zh-CN" altLang="en-US" sz="799" b="1" kern="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版）</a:t>
            </a:r>
            <a:endParaRPr kumimoji="0" lang="en-US" altLang="zh-CN" sz="799"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l" defTabSz="913211" rtl="0" eaLnBrk="1" fontAlgn="auto" latinLnBrk="0" hangingPunct="1">
              <a:lnSpc>
                <a:spcPts val="1400"/>
              </a:lnSpc>
              <a:spcBef>
                <a:spcPts val="0"/>
              </a:spcBef>
              <a:spcAft>
                <a:spcPts val="0"/>
              </a:spcAft>
              <a:buClr>
                <a:srgbClr val="4F81BD"/>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推荐在</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 </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级和 </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 </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级患者在吸入 </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 LABA</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治疗基础上，患者症状控制不佳，出现急性发作，可根据哮喘临床表型评估选择附加药物，</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联合使用抗胆碱能药物能够进一步提高肺功能，改善哮喘控制（证据等级</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B</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）；重度哮喘患者使用吸入的三联复方制剂更为方便</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p>
        </p:txBody>
      </p:sp>
      <p:sp>
        <p:nvSpPr>
          <p:cNvPr id="16" name="文本框 15">
            <a:extLst>
              <a:ext uri="{FF2B5EF4-FFF2-40B4-BE49-F238E27FC236}">
                <a16:creationId xmlns:a16="http://schemas.microsoft.com/office/drawing/2014/main" id="{A78993D0-17D1-AE05-C722-904B1BB659D1}"/>
              </a:ext>
            </a:extLst>
          </p:cNvPr>
          <p:cNvSpPr txBox="1"/>
          <p:nvPr/>
        </p:nvSpPr>
        <p:spPr>
          <a:xfrm>
            <a:off x="7620" y="2857801"/>
            <a:ext cx="5855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a:t>
            </a:r>
            <a:r>
              <a:rPr kumimoji="0" lang="en-US" altLang="zh-CN" sz="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Global Initiative for Asthma (GINA2022).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 </a:t>
            </a:r>
            <a:r>
              <a:rPr kumimoji="0" lang="zh-CN" altLang="en-US"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支气管哮喘防治指南（</a:t>
            </a: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2020</a:t>
            </a:r>
            <a:r>
              <a:rPr kumimoji="0" lang="zh-CN" altLang="en-US"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版）</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extLst>
      <p:ext uri="{BB962C8B-B14F-4D97-AF65-F5344CB8AC3E}">
        <p14:creationId xmlns:p14="http://schemas.microsoft.com/office/powerpoint/2010/main" val="523189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1">
            <a:extLst>
              <a:ext uri="{FF2B5EF4-FFF2-40B4-BE49-F238E27FC236}">
                <a16:creationId xmlns:a16="http://schemas.microsoft.com/office/drawing/2014/main" id="{4E1C3D94-3B63-8137-12BA-904B33C2925F}"/>
              </a:ext>
            </a:extLst>
          </p:cNvPr>
          <p:cNvPicPr>
            <a:picLocks noChangeAspect="1"/>
          </p:cNvPicPr>
          <p:nvPr/>
        </p:nvPicPr>
        <p:blipFill>
          <a:blip r:embed="rId2"/>
          <a:stretch>
            <a:fillRect/>
          </a:stretch>
        </p:blipFill>
        <p:spPr>
          <a:xfrm rot="21600000">
            <a:off x="0" y="0"/>
            <a:ext cx="5897879" cy="3317748"/>
          </a:xfrm>
          <a:prstGeom prst="rect">
            <a:avLst/>
          </a:prstGeom>
        </p:spPr>
      </p:pic>
      <p:pic>
        <p:nvPicPr>
          <p:cNvPr id="6" name="picture 55">
            <a:extLst>
              <a:ext uri="{FF2B5EF4-FFF2-40B4-BE49-F238E27FC236}">
                <a16:creationId xmlns:a16="http://schemas.microsoft.com/office/drawing/2014/main" id="{39BD0AD6-4A0F-CDB7-4EC2-2B81CE099D21}"/>
              </a:ext>
            </a:extLst>
          </p:cNvPr>
          <p:cNvPicPr>
            <a:picLocks noChangeAspect="1"/>
          </p:cNvPicPr>
          <p:nvPr/>
        </p:nvPicPr>
        <p:blipFill>
          <a:blip r:embed="rId3"/>
          <a:stretch>
            <a:fillRect/>
          </a:stretch>
        </p:blipFill>
        <p:spPr>
          <a:xfrm rot="21600000">
            <a:off x="668972" y="1492313"/>
            <a:ext cx="699579" cy="224091"/>
          </a:xfrm>
          <a:prstGeom prst="rect">
            <a:avLst/>
          </a:prstGeom>
        </p:spPr>
      </p:pic>
      <p:pic>
        <p:nvPicPr>
          <p:cNvPr id="7" name="picture 56">
            <a:extLst>
              <a:ext uri="{FF2B5EF4-FFF2-40B4-BE49-F238E27FC236}">
                <a16:creationId xmlns:a16="http://schemas.microsoft.com/office/drawing/2014/main" id="{4A40A474-63D5-65B4-EEDF-E9EC8E10E5DF}"/>
              </a:ext>
            </a:extLst>
          </p:cNvPr>
          <p:cNvPicPr>
            <a:picLocks noChangeAspect="1"/>
          </p:cNvPicPr>
          <p:nvPr/>
        </p:nvPicPr>
        <p:blipFill>
          <a:blip r:embed="rId4"/>
          <a:stretch>
            <a:fillRect/>
          </a:stretch>
        </p:blipFill>
        <p:spPr>
          <a:xfrm rot="21600000">
            <a:off x="698340" y="1755720"/>
            <a:ext cx="640841" cy="81533"/>
          </a:xfrm>
          <a:prstGeom prst="rect">
            <a:avLst/>
          </a:prstGeom>
        </p:spPr>
      </p:pic>
      <p:sp>
        <p:nvSpPr>
          <p:cNvPr id="8" name="rect">
            <a:extLst>
              <a:ext uri="{FF2B5EF4-FFF2-40B4-BE49-F238E27FC236}">
                <a16:creationId xmlns:a16="http://schemas.microsoft.com/office/drawing/2014/main" id="{D573B1D5-BFCF-1E12-12FB-678062F46ECD}"/>
              </a:ext>
            </a:extLst>
          </p:cNvPr>
          <p:cNvSpPr/>
          <p:nvPr/>
        </p:nvSpPr>
        <p:spPr>
          <a:xfrm>
            <a:off x="922370" y="1904412"/>
            <a:ext cx="257555" cy="12191"/>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9" name="bg object 19">
            <a:extLst>
              <a:ext uri="{FF2B5EF4-FFF2-40B4-BE49-F238E27FC236}">
                <a16:creationId xmlns:a16="http://schemas.microsoft.com/office/drawing/2014/main" id="{49F6DAEA-B242-D50B-4DFE-533001923339}"/>
              </a:ext>
            </a:extLst>
          </p:cNvPr>
          <p:cNvPicPr/>
          <p:nvPr/>
        </p:nvPicPr>
        <p:blipFill>
          <a:blip r:embed="rId5" cstate="print"/>
          <a:stretch>
            <a:fillRect/>
          </a:stretch>
        </p:blipFill>
        <p:spPr>
          <a:xfrm>
            <a:off x="707708" y="1"/>
            <a:ext cx="659004" cy="1339838"/>
          </a:xfrm>
          <a:prstGeom prst="rect">
            <a:avLst/>
          </a:prstGeom>
        </p:spPr>
      </p:pic>
      <p:sp>
        <p:nvSpPr>
          <p:cNvPr id="10" name="文本框 9">
            <a:extLst>
              <a:ext uri="{FF2B5EF4-FFF2-40B4-BE49-F238E27FC236}">
                <a16:creationId xmlns:a16="http://schemas.microsoft.com/office/drawing/2014/main" id="{2549BFC7-C7F3-CA12-AB84-62E28571EC52}"/>
              </a:ext>
            </a:extLst>
          </p:cNvPr>
          <p:cNvSpPr txBox="1"/>
          <p:nvPr/>
        </p:nvSpPr>
        <p:spPr>
          <a:xfrm>
            <a:off x="775141" y="749198"/>
            <a:ext cx="5520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04</a:t>
            </a:r>
            <a:endParaRPr kumimoji="0" lang="zh-CN" altLang="en-US"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endParaRPr>
          </a:p>
        </p:txBody>
      </p:sp>
      <p:graphicFrame>
        <p:nvGraphicFramePr>
          <p:cNvPr id="11" name="table 53">
            <a:extLst>
              <a:ext uri="{FF2B5EF4-FFF2-40B4-BE49-F238E27FC236}">
                <a16:creationId xmlns:a16="http://schemas.microsoft.com/office/drawing/2014/main" id="{9A01404A-5F08-B747-B356-0994CC059535}"/>
              </a:ext>
            </a:extLst>
          </p:cNvPr>
          <p:cNvGraphicFramePr>
            <a:graphicFrameLocks noGrp="1"/>
          </p:cNvGraphicFramePr>
          <p:nvPr>
            <p:extLst>
              <p:ext uri="{D42A27DB-BD31-4B8C-83A1-F6EECF244321}">
                <p14:modId xmlns:p14="http://schemas.microsoft.com/office/powerpoint/2010/main" val="739371636"/>
              </p:ext>
            </p:extLst>
          </p:nvPr>
        </p:nvGraphicFramePr>
        <p:xfrm>
          <a:off x="1521833" y="69119"/>
          <a:ext cx="4165863" cy="2846388"/>
        </p:xfrm>
        <a:graphic>
          <a:graphicData uri="http://schemas.openxmlformats.org/drawingml/2006/table">
            <a:tbl>
              <a:tblPr/>
              <a:tblGrid>
                <a:gridCol w="4165863">
                  <a:extLst>
                    <a:ext uri="{9D8B030D-6E8A-4147-A177-3AD203B41FA5}">
                      <a16:colId xmlns:a16="http://schemas.microsoft.com/office/drawing/2014/main" val="20000"/>
                    </a:ext>
                  </a:extLst>
                </a:gridCol>
              </a:tblGrid>
              <a:tr h="1948070">
                <a:tc>
                  <a:txBody>
                    <a:bodyPr/>
                    <a:lstStyle/>
                    <a:p>
                      <a:pPr algn="l" rtl="0" eaLnBrk="0">
                        <a:lnSpc>
                          <a:spcPct val="109000"/>
                        </a:lnSpc>
                        <a:tabLst/>
                      </a:pPr>
                      <a:endParaRPr lang="Arial" altLang="Arial" sz="800" dirty="0"/>
                    </a:p>
                    <a:p>
                      <a:pPr algn="l" rtl="0" eaLnBrk="0">
                        <a:lnSpc>
                          <a:spcPct val="110000"/>
                        </a:lnSpc>
                        <a:tabLst/>
                      </a:pPr>
                      <a:endParaRPr lang="Arial" altLang="Arial" sz="800" dirty="0"/>
                    </a:p>
                    <a:p>
                      <a:pPr algn="l" rtl="0" eaLnBrk="0">
                        <a:lnSpc>
                          <a:spcPct val="110000"/>
                        </a:lnSpc>
                        <a:tabLst/>
                      </a:pPr>
                      <a:endParaRPr lang="Arial" altLang="Arial" sz="800" dirty="0">
                        <a:latin typeface="微软雅黑" panose="020B0503020204020204" pitchFamily="34" charset="-122"/>
                        <a:ea typeface="微软雅黑" panose="020B0503020204020204" pitchFamily="34" charset="-122"/>
                      </a:endParaRPr>
                    </a:p>
                    <a:p>
                      <a:pPr algn="l" rtl="0" eaLnBrk="0">
                        <a:lnSpc>
                          <a:spcPts val="1200"/>
                        </a:lnSpc>
                        <a:tabLst/>
                      </a:pPr>
                      <a:r>
                        <a:rPr lang="en-US" altLang="zh-CN" sz="800" b="1" baseline="0" dirty="0">
                          <a:latin typeface="Times New Roman" panose="02020603050405020304" pitchFamily="18" charset="0"/>
                          <a:ea typeface="微软雅黑" panose="020B0503020204020204" pitchFamily="34" charset="-122"/>
                        </a:rPr>
                        <a:t>1</a:t>
                      </a:r>
                      <a:r>
                        <a:rPr lang="zh-CN" altLang="en-US" sz="800" b="1" baseline="0" dirty="0">
                          <a:latin typeface="Times New Roman" panose="02020603050405020304" pitchFamily="18" charset="0"/>
                          <a:ea typeface="微软雅黑" panose="020B0503020204020204" pitchFamily="34" charset="-122"/>
                        </a:rPr>
                        <a:t>、</a:t>
                      </a:r>
                      <a:r>
                        <a:rPr lang="zh-CN" altLang="en-US" sz="800" b="1" baseline="0" dirty="0">
                          <a:solidFill>
                            <a:schemeClr val="tx1"/>
                          </a:solidFill>
                          <a:latin typeface="Times New Roman" panose="02020603050405020304" pitchFamily="18" charset="0"/>
                          <a:ea typeface="微软雅黑" panose="020B0503020204020204" pitchFamily="34" charset="-122"/>
                        </a:rPr>
                        <a:t>创新程度</a:t>
                      </a:r>
                    </a:p>
                    <a:p>
                      <a:pPr marL="171450" indent="-171450" algn="l" rtl="0" eaLnBrk="0">
                        <a:lnSpc>
                          <a:spcPts val="1200"/>
                        </a:lnSpc>
                        <a:buClr>
                          <a:schemeClr val="accent1"/>
                        </a:buClr>
                        <a:buFont typeface="Wingdings" panose="05000000000000000000" pitchFamily="2" charset="2"/>
                        <a:buChar char="u"/>
                        <a:tabLst/>
                      </a:pPr>
                      <a:r>
                        <a:rPr lang="zh-CN" altLang="en-US" sz="700" baseline="0" dirty="0">
                          <a:solidFill>
                            <a:schemeClr val="tx1"/>
                          </a:solidFill>
                          <a:latin typeface="Times New Roman" panose="02020603050405020304" pitchFamily="18" charset="0"/>
                          <a:ea typeface="微软雅黑" panose="020B0503020204020204" pitchFamily="34" charset="-122"/>
                        </a:rPr>
                        <a:t>糠酸莫米松</a:t>
                      </a:r>
                      <a:r>
                        <a:rPr lang="en-US" altLang="zh-CN" sz="700" baseline="0" dirty="0">
                          <a:solidFill>
                            <a:schemeClr val="tx1"/>
                          </a:solidFill>
                          <a:latin typeface="Times New Roman" panose="02020603050405020304" pitchFamily="18" charset="0"/>
                          <a:ea typeface="微软雅黑" panose="020B0503020204020204" pitchFamily="34" charset="-122"/>
                        </a:rPr>
                        <a:t>C-17</a:t>
                      </a:r>
                      <a:r>
                        <a:rPr lang="zh-CN" altLang="en-US" sz="700" baseline="0" dirty="0">
                          <a:solidFill>
                            <a:schemeClr val="tx1"/>
                          </a:solidFill>
                          <a:latin typeface="Times New Roman" panose="02020603050405020304" pitchFamily="18" charset="0"/>
                          <a:ea typeface="微软雅黑" panose="020B0503020204020204" pitchFamily="34" charset="-122"/>
                        </a:rPr>
                        <a:t>位为亲脂性固醇</a:t>
                      </a:r>
                      <a:r>
                        <a:rPr lang="en-US" altLang="zh-CN" sz="700" baseline="0" dirty="0">
                          <a:solidFill>
                            <a:schemeClr val="tx1"/>
                          </a:solidFill>
                          <a:latin typeface="Times New Roman" panose="02020603050405020304" pitchFamily="18" charset="0"/>
                          <a:ea typeface="微软雅黑" panose="020B0503020204020204" pitchFamily="34" charset="-122"/>
                        </a:rPr>
                        <a:t>D</a:t>
                      </a:r>
                      <a:r>
                        <a:rPr lang="zh-CN" altLang="en-US" sz="700" baseline="0" dirty="0">
                          <a:solidFill>
                            <a:schemeClr val="tx1"/>
                          </a:solidFill>
                          <a:latin typeface="Times New Roman" panose="02020603050405020304" pitchFamily="18" charset="0"/>
                          <a:ea typeface="微软雅黑" panose="020B0503020204020204" pitchFamily="34" charset="-122"/>
                        </a:rPr>
                        <a:t>环，其</a:t>
                      </a:r>
                      <a:r>
                        <a:rPr lang="en-US" altLang="zh-CN" sz="700" baseline="0" dirty="0">
                          <a:solidFill>
                            <a:schemeClr val="tx1"/>
                          </a:solidFill>
                          <a:latin typeface="Times New Roman" panose="02020603050405020304" pitchFamily="18" charset="0"/>
                          <a:ea typeface="微软雅黑" panose="020B0503020204020204" pitchFamily="34" charset="-122"/>
                        </a:rPr>
                        <a:t>α</a:t>
                      </a:r>
                      <a:r>
                        <a:rPr lang="zh-CN" altLang="en-US" sz="700" baseline="0" dirty="0">
                          <a:solidFill>
                            <a:schemeClr val="tx1"/>
                          </a:solidFill>
                          <a:latin typeface="Times New Roman" panose="02020603050405020304" pitchFamily="18" charset="0"/>
                          <a:ea typeface="微软雅黑" panose="020B0503020204020204" pitchFamily="34" charset="-122"/>
                        </a:rPr>
                        <a:t>糠酸盐酯提示</a:t>
                      </a:r>
                      <a:r>
                        <a:rPr lang="zh-CN" altLang="en-US" sz="700" b="1" baseline="0" dirty="0">
                          <a:solidFill>
                            <a:schemeClr val="tx1"/>
                          </a:solidFill>
                          <a:latin typeface="Times New Roman" panose="02020603050405020304" pitchFamily="18" charset="0"/>
                          <a:ea typeface="微软雅黑" panose="020B0503020204020204" pitchFamily="34" charset="-122"/>
                        </a:rPr>
                        <a:t>强受体亲和力</a:t>
                      </a:r>
                      <a:r>
                        <a:rPr lang="zh-CN" altLang="en-US" sz="700" baseline="0" dirty="0">
                          <a:solidFill>
                            <a:schemeClr val="tx1"/>
                          </a:solidFill>
                          <a:latin typeface="Times New Roman" panose="02020603050405020304" pitchFamily="18" charset="0"/>
                          <a:ea typeface="微软雅黑" panose="020B0503020204020204" pitchFamily="34" charset="-122"/>
                        </a:rPr>
                        <a:t>，</a:t>
                      </a:r>
                      <a:r>
                        <a:rPr lang="zh-CN" altLang="en-US" sz="700" b="1" baseline="0" dirty="0">
                          <a:solidFill>
                            <a:schemeClr val="tx1"/>
                          </a:solidFill>
                          <a:latin typeface="Times New Roman" panose="02020603050405020304" pitchFamily="18" charset="0"/>
                          <a:ea typeface="微软雅黑" panose="020B0503020204020204" pitchFamily="34" charset="-122"/>
                        </a:rPr>
                        <a:t>高气道沉积率</a:t>
                      </a:r>
                      <a:r>
                        <a:rPr lang="zh-CN" altLang="en-US" sz="700" baseline="0" dirty="0">
                          <a:solidFill>
                            <a:schemeClr val="tx1"/>
                          </a:solidFill>
                          <a:latin typeface="Times New Roman" panose="02020603050405020304" pitchFamily="18" charset="0"/>
                          <a:ea typeface="微软雅黑" panose="020B0503020204020204" pitchFamily="34" charset="-122"/>
                        </a:rPr>
                        <a:t>和</a:t>
                      </a:r>
                      <a:r>
                        <a:rPr lang="zh-CN" altLang="en-US" sz="700" b="1" baseline="0" dirty="0">
                          <a:solidFill>
                            <a:schemeClr val="tx1"/>
                          </a:solidFill>
                          <a:latin typeface="Times New Roman" panose="02020603050405020304" pitchFamily="18" charset="0"/>
                          <a:ea typeface="微软雅黑" panose="020B0503020204020204" pitchFamily="34" charset="-122"/>
                        </a:rPr>
                        <a:t>更长结合时间</a:t>
                      </a:r>
                      <a:r>
                        <a:rPr lang="zh-CN" altLang="en-US" sz="700" baseline="0" dirty="0">
                          <a:solidFill>
                            <a:schemeClr val="tx1"/>
                          </a:solidFill>
                          <a:latin typeface="Times New Roman" panose="02020603050405020304" pitchFamily="18" charset="0"/>
                          <a:ea typeface="微软雅黑" panose="020B0503020204020204" pitchFamily="34" charset="-122"/>
                        </a:rPr>
                        <a:t>，较布地奈德和丙酸氟替卡松等具</a:t>
                      </a:r>
                      <a:r>
                        <a:rPr lang="zh-CN" altLang="en-US" sz="700" b="1" baseline="0" dirty="0">
                          <a:solidFill>
                            <a:schemeClr val="tx1"/>
                          </a:solidFill>
                          <a:latin typeface="Times New Roman" panose="02020603050405020304" pitchFamily="18" charset="0"/>
                          <a:ea typeface="微软雅黑" panose="020B0503020204020204" pitchFamily="34" charset="-122"/>
                        </a:rPr>
                        <a:t>更强抗炎效力。</a:t>
                      </a:r>
                      <a:endParaRPr lang="en-US" altLang="zh-CN" sz="700" baseline="0" dirty="0">
                        <a:solidFill>
                          <a:schemeClr val="tx1"/>
                        </a:solidFill>
                        <a:latin typeface="Times New Roman" panose="02020603050405020304" pitchFamily="18" charset="0"/>
                        <a:ea typeface="微软雅黑" panose="020B0503020204020204" pitchFamily="34" charset="-122"/>
                      </a:endParaRPr>
                    </a:p>
                    <a:p>
                      <a:pPr marL="171450" indent="-171450" algn="l" rtl="0" eaLnBrk="0">
                        <a:lnSpc>
                          <a:spcPts val="1200"/>
                        </a:lnSpc>
                        <a:buClr>
                          <a:schemeClr val="accent1"/>
                        </a:buClr>
                        <a:buFont typeface="Wingdings" panose="05000000000000000000" pitchFamily="2" charset="2"/>
                        <a:buChar char="u"/>
                        <a:tabLst/>
                      </a:pPr>
                      <a:r>
                        <a:rPr lang="zh-CN" altLang="en-US" sz="700" baseline="0" dirty="0">
                          <a:solidFill>
                            <a:schemeClr val="tx1"/>
                          </a:solidFill>
                          <a:latin typeface="Times New Roman" panose="02020603050405020304" pitchFamily="18" charset="0"/>
                          <a:ea typeface="微软雅黑" panose="020B0503020204020204" pitchFamily="34" charset="-122"/>
                        </a:rPr>
                        <a:t>茚达特罗系高选择性</a:t>
                      </a:r>
                      <a:r>
                        <a:rPr lang="en-US" altLang="zh-CN" sz="700" baseline="0" dirty="0">
                          <a:solidFill>
                            <a:schemeClr val="tx1"/>
                          </a:solidFill>
                          <a:latin typeface="Times New Roman" panose="02020603050405020304" pitchFamily="18" charset="0"/>
                          <a:ea typeface="微软雅黑" panose="020B0503020204020204" pitchFamily="34" charset="-122"/>
                        </a:rPr>
                        <a:t>β2</a:t>
                      </a:r>
                      <a:r>
                        <a:rPr lang="zh-CN" altLang="en-US" sz="700" baseline="0" dirty="0">
                          <a:solidFill>
                            <a:schemeClr val="tx1"/>
                          </a:solidFill>
                          <a:latin typeface="Times New Roman" panose="02020603050405020304" pitchFamily="18" charset="0"/>
                          <a:ea typeface="微软雅黑" panose="020B0503020204020204" pitchFamily="34" charset="-122"/>
                        </a:rPr>
                        <a:t>受体激动剂，</a:t>
                      </a:r>
                      <a:r>
                        <a:rPr lang="en-US" altLang="zh-CN" sz="700" b="1" baseline="0" dirty="0">
                          <a:solidFill>
                            <a:schemeClr val="tx1"/>
                          </a:solidFill>
                          <a:latin typeface="Times New Roman" panose="02020603050405020304" pitchFamily="18" charset="0"/>
                          <a:ea typeface="微软雅黑" panose="020B0503020204020204" pitchFamily="34" charset="-122"/>
                        </a:rPr>
                        <a:t>5</a:t>
                      </a:r>
                      <a:r>
                        <a:rPr lang="zh-CN" altLang="en-US" sz="700" b="1" baseline="0" dirty="0">
                          <a:solidFill>
                            <a:schemeClr val="tx1"/>
                          </a:solidFill>
                          <a:latin typeface="Times New Roman" panose="02020603050405020304" pitchFamily="18" charset="0"/>
                          <a:ea typeface="微软雅黑" panose="020B0503020204020204" pitchFamily="34" charset="-122"/>
                        </a:rPr>
                        <a:t>分钟起效</a:t>
                      </a:r>
                      <a:r>
                        <a:rPr lang="zh-CN" altLang="en-US" sz="700" baseline="0" dirty="0">
                          <a:solidFill>
                            <a:schemeClr val="tx1"/>
                          </a:solidFill>
                          <a:latin typeface="Times New Roman" panose="02020603050405020304" pitchFamily="18" charset="0"/>
                          <a:ea typeface="微软雅黑" panose="020B0503020204020204" pitchFamily="34" charset="-122"/>
                        </a:rPr>
                        <a:t>，</a:t>
                      </a:r>
                      <a:r>
                        <a:rPr lang="en-US" altLang="zh-CN" sz="700" b="1" baseline="0" dirty="0">
                          <a:solidFill>
                            <a:schemeClr val="tx1"/>
                          </a:solidFill>
                          <a:latin typeface="Times New Roman" panose="02020603050405020304" pitchFamily="18" charset="0"/>
                          <a:ea typeface="微软雅黑" panose="020B0503020204020204" pitchFamily="34" charset="-122"/>
                        </a:rPr>
                        <a:t>24</a:t>
                      </a:r>
                      <a:r>
                        <a:rPr lang="zh-CN" altLang="en-US" sz="700" b="1" baseline="0" dirty="0">
                          <a:solidFill>
                            <a:schemeClr val="tx1"/>
                          </a:solidFill>
                          <a:latin typeface="Times New Roman" panose="02020603050405020304" pitchFamily="18" charset="0"/>
                          <a:ea typeface="微软雅黑" panose="020B0503020204020204" pitchFamily="34" charset="-122"/>
                        </a:rPr>
                        <a:t>小时持续舒张支气管。</a:t>
                      </a:r>
                      <a:endParaRPr lang="en-US" altLang="zh-CN" sz="700" baseline="0" dirty="0">
                        <a:solidFill>
                          <a:schemeClr val="tx1"/>
                        </a:solidFill>
                        <a:latin typeface="Times New Roman" panose="02020603050405020304" pitchFamily="18" charset="0"/>
                        <a:ea typeface="微软雅黑" panose="020B0503020204020204" pitchFamily="34" charset="-122"/>
                      </a:endParaRPr>
                    </a:p>
                    <a:p>
                      <a:pPr marL="171450" indent="-171450" algn="l" rtl="0" eaLnBrk="0">
                        <a:lnSpc>
                          <a:spcPts val="1200"/>
                        </a:lnSpc>
                        <a:buClr>
                          <a:schemeClr val="accent1"/>
                        </a:buClr>
                        <a:buFont typeface="Wingdings" panose="05000000000000000000" pitchFamily="2" charset="2"/>
                        <a:buChar char="u"/>
                        <a:tabLst/>
                      </a:pPr>
                      <a:r>
                        <a:rPr lang="zh-CN" altLang="en-US" sz="700" baseline="0" dirty="0">
                          <a:solidFill>
                            <a:schemeClr val="tx1"/>
                          </a:solidFill>
                          <a:latin typeface="Times New Roman" panose="02020603050405020304" pitchFamily="18" charset="0"/>
                          <a:ea typeface="微软雅黑" panose="020B0503020204020204" pitchFamily="34" charset="-122"/>
                        </a:rPr>
                        <a:t>格隆溴铵为高</a:t>
                      </a:r>
                      <a:r>
                        <a:rPr lang="en-US" altLang="zh-CN" sz="700" baseline="0" dirty="0">
                          <a:solidFill>
                            <a:schemeClr val="tx1"/>
                          </a:solidFill>
                          <a:latin typeface="Times New Roman" panose="02020603050405020304" pitchFamily="18" charset="0"/>
                          <a:ea typeface="微软雅黑" panose="020B0503020204020204" pitchFamily="34" charset="-122"/>
                        </a:rPr>
                        <a:t>M3</a:t>
                      </a:r>
                      <a:r>
                        <a:rPr lang="zh-CN" altLang="en-US" sz="700" baseline="0" dirty="0">
                          <a:solidFill>
                            <a:schemeClr val="tx1"/>
                          </a:solidFill>
                          <a:latin typeface="Times New Roman" panose="02020603050405020304" pitchFamily="18" charset="0"/>
                          <a:ea typeface="微软雅黑" panose="020B0503020204020204" pitchFamily="34" charset="-122"/>
                        </a:rPr>
                        <a:t>受体选择性拮抗剂，</a:t>
                      </a:r>
                      <a:r>
                        <a:rPr lang="zh-CN" altLang="en-US" sz="700" b="1" baseline="0" dirty="0">
                          <a:solidFill>
                            <a:schemeClr val="tx1"/>
                          </a:solidFill>
                          <a:latin typeface="Times New Roman" panose="02020603050405020304" pitchFamily="18" charset="0"/>
                          <a:ea typeface="微软雅黑" panose="020B0503020204020204" pitchFamily="34" charset="-122"/>
                        </a:rPr>
                        <a:t>速效、长效抑制气道收缩。</a:t>
                      </a:r>
                      <a:endParaRPr lang="en-US" altLang="zh-CN" sz="700" baseline="0" dirty="0">
                        <a:solidFill>
                          <a:schemeClr val="tx1"/>
                        </a:solidFill>
                        <a:latin typeface="Times New Roman" panose="02020603050405020304" pitchFamily="18" charset="0"/>
                        <a:ea typeface="微软雅黑" panose="020B0503020204020204" pitchFamily="34" charset="-122"/>
                      </a:endParaRPr>
                    </a:p>
                    <a:p>
                      <a:pPr marL="171450" indent="-171450" algn="l" rtl="0" eaLnBrk="0">
                        <a:lnSpc>
                          <a:spcPts val="1200"/>
                        </a:lnSpc>
                        <a:buClr>
                          <a:schemeClr val="accent1"/>
                        </a:buClr>
                        <a:buFont typeface="Wingdings" panose="05000000000000000000" pitchFamily="2" charset="2"/>
                        <a:buChar char="u"/>
                        <a:tabLst/>
                      </a:pPr>
                      <a:r>
                        <a:rPr lang="zh-CN" altLang="en-US" sz="700" baseline="0" dirty="0">
                          <a:solidFill>
                            <a:schemeClr val="tx1"/>
                          </a:solidFill>
                          <a:latin typeface="Times New Roman" panose="02020603050405020304" pitchFamily="18" charset="0"/>
                          <a:ea typeface="微软雅黑" panose="020B0503020204020204" pitchFamily="34" charset="-122"/>
                        </a:rPr>
                        <a:t>三成分</a:t>
                      </a:r>
                      <a:r>
                        <a:rPr lang="zh-CN" altLang="en-US" sz="700" b="1" baseline="0" dirty="0">
                          <a:solidFill>
                            <a:schemeClr val="tx1"/>
                          </a:solidFill>
                          <a:latin typeface="Times New Roman" panose="02020603050405020304" pitchFamily="18" charset="0"/>
                          <a:ea typeface="微软雅黑" panose="020B0503020204020204" pitchFamily="34" charset="-122"/>
                        </a:rPr>
                        <a:t>协同增益</a:t>
                      </a:r>
                      <a:r>
                        <a:rPr lang="zh-CN" altLang="en-US" sz="700" baseline="0" dirty="0">
                          <a:solidFill>
                            <a:schemeClr val="tx1"/>
                          </a:solidFill>
                          <a:latin typeface="Times New Roman" panose="02020603050405020304" pitchFamily="18" charset="0"/>
                          <a:ea typeface="微软雅黑" panose="020B0503020204020204" pitchFamily="34" charset="-122"/>
                        </a:rPr>
                        <a:t>改善气道高反应状态。本品细颗粒物</a:t>
                      </a:r>
                      <a:r>
                        <a:rPr lang="zh-CN" altLang="en-US" sz="700" b="1" baseline="0" dirty="0">
                          <a:solidFill>
                            <a:schemeClr val="tx1"/>
                          </a:solidFill>
                          <a:latin typeface="Times New Roman" panose="02020603050405020304" pitchFamily="18" charset="0"/>
                          <a:ea typeface="微软雅黑" panose="020B0503020204020204" pitchFamily="34" charset="-122"/>
                        </a:rPr>
                        <a:t>递送效率显著提高</a:t>
                      </a:r>
                      <a:r>
                        <a:rPr lang="zh-CN" altLang="en-US" sz="700" baseline="0" dirty="0">
                          <a:solidFill>
                            <a:schemeClr val="tx1"/>
                          </a:solidFill>
                          <a:latin typeface="Times New Roman" panose="02020603050405020304" pitchFamily="18" charset="0"/>
                          <a:ea typeface="微软雅黑" panose="020B0503020204020204" pitchFamily="34" charset="-122"/>
                        </a:rPr>
                        <a:t>，同等作用效力使</a:t>
                      </a:r>
                      <a:r>
                        <a:rPr lang="en-US" altLang="zh-CN" sz="700" baseline="0" dirty="0">
                          <a:solidFill>
                            <a:schemeClr val="tx1"/>
                          </a:solidFill>
                          <a:latin typeface="Times New Roman" panose="02020603050405020304" pitchFamily="18" charset="0"/>
                          <a:ea typeface="微软雅黑" panose="020B0503020204020204" pitchFamily="34" charset="-122"/>
                        </a:rPr>
                        <a:t>MF</a:t>
                      </a:r>
                      <a:r>
                        <a:rPr lang="zh-CN" altLang="en-US" sz="700" baseline="0" dirty="0">
                          <a:solidFill>
                            <a:schemeClr val="tx1"/>
                          </a:solidFill>
                          <a:latin typeface="Times New Roman" panose="02020603050405020304" pitchFamily="18" charset="0"/>
                          <a:ea typeface="微软雅黑" panose="020B0503020204020204" pitchFamily="34" charset="-122"/>
                        </a:rPr>
                        <a:t>实际剂量减半（较对应规格二联），</a:t>
                      </a:r>
                      <a:r>
                        <a:rPr lang="zh-CN" altLang="en-US" sz="700" b="1" baseline="0" dirty="0">
                          <a:solidFill>
                            <a:schemeClr val="tx1"/>
                          </a:solidFill>
                          <a:latin typeface="Times New Roman" panose="02020603050405020304" pitchFamily="18" charset="0"/>
                          <a:ea typeface="微软雅黑" panose="020B0503020204020204" pitchFamily="34" charset="-122"/>
                        </a:rPr>
                        <a:t>以可实现最低激素剂量，扩大获益风险比</a:t>
                      </a:r>
                      <a:r>
                        <a:rPr lang="zh-CN" altLang="en-US" sz="700" baseline="0" dirty="0">
                          <a:solidFill>
                            <a:schemeClr val="tx1"/>
                          </a:solidFill>
                          <a:latin typeface="Times New Roman" panose="02020603050405020304" pitchFamily="18" charset="0"/>
                          <a:ea typeface="微软雅黑" panose="020B0503020204020204" pitchFamily="34" charset="-122"/>
                        </a:rPr>
                        <a:t>。</a:t>
                      </a:r>
                      <a:endParaRPr lang="zh-CN" altLang="en-US" sz="800" b="1" baseline="0" dirty="0">
                        <a:solidFill>
                          <a:schemeClr val="tx1"/>
                        </a:solidFill>
                        <a:latin typeface="Times New Roman" panose="02020603050405020304" pitchFamily="18" charset="0"/>
                        <a:ea typeface="微软雅黑" panose="020B0503020204020204" pitchFamily="34" charset="-122"/>
                      </a:endParaRPr>
                    </a:p>
                    <a:p>
                      <a:pPr algn="l" rtl="0" eaLnBrk="0">
                        <a:lnSpc>
                          <a:spcPts val="1200"/>
                        </a:lnSpc>
                        <a:tabLst/>
                      </a:pPr>
                      <a:r>
                        <a:rPr lang="en-US" altLang="zh-CN" sz="800" b="1" baseline="0" dirty="0">
                          <a:solidFill>
                            <a:schemeClr val="tx1"/>
                          </a:solidFill>
                          <a:latin typeface="Times New Roman" panose="02020603050405020304" pitchFamily="18" charset="0"/>
                          <a:ea typeface="微软雅黑" panose="020B0503020204020204" pitchFamily="34" charset="-122"/>
                        </a:rPr>
                        <a:t>2</a:t>
                      </a:r>
                      <a:r>
                        <a:rPr lang="zh-CN" altLang="en-US" sz="800" b="1" baseline="0" dirty="0">
                          <a:solidFill>
                            <a:schemeClr val="tx1"/>
                          </a:solidFill>
                          <a:latin typeface="Times New Roman" panose="02020603050405020304" pitchFamily="18" charset="0"/>
                          <a:ea typeface="微软雅黑" panose="020B0503020204020204" pitchFamily="34" charset="-122"/>
                        </a:rPr>
                        <a:t>、应用创新</a:t>
                      </a:r>
                    </a:p>
                    <a:p>
                      <a:pPr marL="171450" indent="-171450" algn="l" rtl="0" eaLnBrk="0">
                        <a:lnSpc>
                          <a:spcPts val="1200"/>
                        </a:lnSpc>
                        <a:buClr>
                          <a:srgbClr val="7288CB"/>
                        </a:buClr>
                        <a:buFont typeface="Wingdings" panose="05000000000000000000" pitchFamily="2" charset="2"/>
                        <a:buChar char="u"/>
                        <a:tabLst/>
                      </a:pP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本品是</a:t>
                      </a:r>
                      <a:r>
                        <a:rPr lang="zh-CN" altLang="en-US" sz="700" b="1" kern="1200" baseline="0" dirty="0">
                          <a:solidFill>
                            <a:schemeClr val="tx1"/>
                          </a:solidFill>
                          <a:latin typeface="Times New Roman" panose="02020603050405020304" pitchFamily="18" charset="0"/>
                          <a:ea typeface="微软雅黑" panose="020B0503020204020204" pitchFamily="34" charset="-122"/>
                          <a:cs typeface="+mn-cs"/>
                        </a:rPr>
                        <a:t>国内首个哮喘固定三联复方制剂</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。单一装置一日一次（任何时段）给药，最大限度降低剂量缺失风险，改善患者依从性。</a:t>
                      </a:r>
                      <a:endParaRPr lang="en-US" altLang="zh-CN" sz="700" kern="1200" baseline="0" dirty="0">
                        <a:solidFill>
                          <a:schemeClr val="tx1"/>
                        </a:solidFill>
                        <a:latin typeface="Times New Roman" panose="02020603050405020304" pitchFamily="18" charset="0"/>
                        <a:ea typeface="微软雅黑" panose="020B0503020204020204" pitchFamily="34" charset="-122"/>
                        <a:cs typeface="+mn-cs"/>
                      </a:endParaRPr>
                    </a:p>
                    <a:p>
                      <a:pPr marL="171450" indent="-171450" algn="l" rtl="0" eaLnBrk="0">
                        <a:lnSpc>
                          <a:spcPts val="1200"/>
                        </a:lnSpc>
                        <a:buClr>
                          <a:srgbClr val="7288CB"/>
                        </a:buClr>
                        <a:buFont typeface="Wingdings" panose="05000000000000000000" pitchFamily="2" charset="2"/>
                        <a:buChar char="u"/>
                        <a:tabLst/>
                      </a:pP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比斯海乐装置操作简易，轻巧抗摔，配备单剂量透明胶囊，为患者提供</a:t>
                      </a:r>
                      <a:r>
                        <a:rPr lang="zh-CN" altLang="en-US" sz="700" b="1" kern="1200" baseline="0" dirty="0">
                          <a:solidFill>
                            <a:schemeClr val="tx1"/>
                          </a:solidFill>
                          <a:latin typeface="Times New Roman" panose="02020603050405020304" pitchFamily="18" charset="0"/>
                          <a:ea typeface="微软雅黑" panose="020B0503020204020204" pitchFamily="34" charset="-122"/>
                          <a:cs typeface="+mn-cs"/>
                        </a:rPr>
                        <a:t>三重（“听见</a:t>
                      </a:r>
                      <a:r>
                        <a:rPr lang="en-US" altLang="zh-CN" sz="700" b="1" kern="1200" baseline="0" dirty="0">
                          <a:solidFill>
                            <a:schemeClr val="tx1"/>
                          </a:solidFill>
                          <a:latin typeface="Times New Roman" panose="02020603050405020304" pitchFamily="18" charset="0"/>
                          <a:ea typeface="微软雅黑" panose="020B0503020204020204" pitchFamily="34" charset="-122"/>
                          <a:cs typeface="+mn-cs"/>
                        </a:rPr>
                        <a:t>-</a:t>
                      </a:r>
                      <a:r>
                        <a:rPr lang="zh-CN" altLang="en-US" sz="700" b="1" kern="1200" baseline="0" dirty="0">
                          <a:solidFill>
                            <a:schemeClr val="tx1"/>
                          </a:solidFill>
                          <a:latin typeface="Times New Roman" panose="02020603050405020304" pitchFamily="18" charset="0"/>
                          <a:ea typeface="微软雅黑" panose="020B0503020204020204" pitchFamily="34" charset="-122"/>
                          <a:cs typeface="+mn-cs"/>
                        </a:rPr>
                        <a:t>尝到</a:t>
                      </a:r>
                      <a:r>
                        <a:rPr lang="en-US" altLang="zh-CN" sz="700" b="1" kern="1200" baseline="0" dirty="0">
                          <a:solidFill>
                            <a:schemeClr val="tx1"/>
                          </a:solidFill>
                          <a:latin typeface="Times New Roman" panose="02020603050405020304" pitchFamily="18" charset="0"/>
                          <a:ea typeface="微软雅黑" panose="020B0503020204020204" pitchFamily="34" charset="-122"/>
                          <a:cs typeface="+mn-cs"/>
                        </a:rPr>
                        <a:t>-</a:t>
                      </a:r>
                      <a:r>
                        <a:rPr lang="zh-CN" altLang="en-US" sz="700" b="1" kern="1200" baseline="0" dirty="0">
                          <a:solidFill>
                            <a:schemeClr val="tx1"/>
                          </a:solidFill>
                          <a:latin typeface="Times New Roman" panose="02020603050405020304" pitchFamily="18" charset="0"/>
                          <a:ea typeface="微软雅黑" panose="020B0503020204020204" pitchFamily="34" charset="-122"/>
                          <a:cs typeface="+mn-cs"/>
                        </a:rPr>
                        <a:t>看见”）给药确认。</a:t>
                      </a:r>
                      <a:endParaRPr lang="en-US" altLang="zh-CN" sz="700" b="1" kern="1200" baseline="0" dirty="0">
                        <a:solidFill>
                          <a:schemeClr val="tx1"/>
                        </a:solidFill>
                        <a:latin typeface="Times New Roman" panose="02020603050405020304" pitchFamily="18" charset="0"/>
                        <a:ea typeface="微软雅黑" panose="020B0503020204020204" pitchFamily="34" charset="-122"/>
                        <a:cs typeface="+mn-cs"/>
                      </a:endParaRPr>
                    </a:p>
                    <a:p>
                      <a:pPr marL="171450" indent="-171450" algn="l" rtl="0" eaLnBrk="0">
                        <a:lnSpc>
                          <a:spcPts val="1200"/>
                        </a:lnSpc>
                        <a:buClr>
                          <a:srgbClr val="7288CB"/>
                        </a:buClr>
                        <a:buFont typeface="Wingdings" panose="05000000000000000000" pitchFamily="2" charset="2"/>
                        <a:buChar char="u"/>
                        <a:tabLst/>
                      </a:pP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装置特异性气流阻力较低</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0.07 cmH2O½/L/min</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，不同程度患者均可有效吸入。</a:t>
                      </a:r>
                      <a:endParaRPr lang="en-US" altLang="zh-CN" sz="700" kern="1200" baseline="0" dirty="0">
                        <a:solidFill>
                          <a:schemeClr val="tx1"/>
                        </a:solidFill>
                        <a:latin typeface="Times New Roman" panose="02020603050405020304" pitchFamily="18" charset="0"/>
                        <a:ea typeface="微软雅黑" panose="020B0503020204020204" pitchFamily="34" charset="-122"/>
                        <a:cs typeface="+mn-cs"/>
                      </a:endParaRPr>
                    </a:p>
                    <a:p>
                      <a:pPr marL="171450" indent="-171450" algn="l" rtl="0" eaLnBrk="0">
                        <a:lnSpc>
                          <a:spcPts val="1200"/>
                        </a:lnSpc>
                        <a:buClr>
                          <a:srgbClr val="7288CB"/>
                        </a:buClr>
                        <a:buFont typeface="Wingdings" panose="05000000000000000000" pitchFamily="2" charset="2"/>
                        <a:buChar char="u"/>
                        <a:tabLst/>
                      </a:pP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装置相关性错误率（比斯海乐</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15%</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，易纳器</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29%</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，都保</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32%</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）及关键性错误率（比斯海乐</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15%</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，易纳器</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21%</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，都保</a:t>
                      </a:r>
                      <a:r>
                        <a:rPr lang="en-US" altLang="zh-CN" sz="700" kern="1200" baseline="0" dirty="0">
                          <a:solidFill>
                            <a:schemeClr val="tx1"/>
                          </a:solidFill>
                          <a:latin typeface="Times New Roman" panose="02020603050405020304" pitchFamily="18" charset="0"/>
                          <a:ea typeface="微软雅黑" panose="020B0503020204020204" pitchFamily="34" charset="-122"/>
                          <a:cs typeface="+mn-cs"/>
                        </a:rPr>
                        <a:t>32%</a:t>
                      </a:r>
                      <a:r>
                        <a:rPr lang="zh-CN" altLang="en-US" sz="700" kern="1200" baseline="0" dirty="0">
                          <a:solidFill>
                            <a:schemeClr val="tx1"/>
                          </a:solidFill>
                          <a:latin typeface="Times New Roman" panose="02020603050405020304" pitchFamily="18" charset="0"/>
                          <a:ea typeface="微软雅黑" panose="020B0503020204020204" pitchFamily="34" charset="-122"/>
                          <a:cs typeface="+mn-cs"/>
                        </a:rPr>
                        <a:t>）更低。</a:t>
                      </a:r>
                    </a:p>
                    <a:p>
                      <a:pPr algn="l" rtl="0" eaLnBrk="0">
                        <a:lnSpc>
                          <a:spcPct val="110000"/>
                        </a:lnSpc>
                        <a:tabLst/>
                      </a:pPr>
                      <a:endParaRPr lang="zh-CN" altLang="en-US"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2" name="文本框 11">
            <a:extLst>
              <a:ext uri="{FF2B5EF4-FFF2-40B4-BE49-F238E27FC236}">
                <a16:creationId xmlns:a16="http://schemas.microsoft.com/office/drawing/2014/main" id="{8E3E093D-3442-4A62-DDA1-0249E31BB114}"/>
              </a:ext>
            </a:extLst>
          </p:cNvPr>
          <p:cNvSpPr txBox="1"/>
          <p:nvPr/>
        </p:nvSpPr>
        <p:spPr>
          <a:xfrm>
            <a:off x="-20988" y="2731559"/>
            <a:ext cx="5855659"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a:t>
            </a:r>
            <a:r>
              <a:rPr lang="zh-CN" altLang="en-US" sz="600" dirty="0">
                <a:solidFill>
                  <a:prstClr val="black"/>
                </a:solidFill>
                <a:latin typeface="微软雅黑" panose="020B0503020204020204" pitchFamily="34" charset="-122"/>
                <a:ea typeface="微软雅黑" panose="020B0503020204020204" pitchFamily="34" charset="-122"/>
              </a:rPr>
              <a:t>参考资料</a:t>
            </a:r>
            <a:r>
              <a:rPr lang="en-US" altLang="zh-CN" sz="600" dirty="0">
                <a:solidFill>
                  <a:prstClr val="black"/>
                </a:solidFill>
                <a:latin typeface="微软雅黑" panose="020B0503020204020204" pitchFamily="34" charset="-122"/>
                <a:ea typeface="微软雅黑" panose="020B0503020204020204" pitchFamily="34"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[1] </a:t>
            </a:r>
            <a:r>
              <a:rPr lang="en-US" altLang="zh-CN" sz="600" dirty="0" err="1">
                <a:solidFill>
                  <a:prstClr val="black"/>
                </a:solidFill>
                <a:latin typeface="微软雅黑" panose="020B0503020204020204" pitchFamily="34" charset="-122"/>
                <a:ea typeface="微软雅黑" panose="020B0503020204020204" pitchFamily="34" charset="-122"/>
              </a:rPr>
              <a:t>Brittain</a:t>
            </a:r>
            <a:r>
              <a:rPr lang="en-US" altLang="zh-CN" sz="600" dirty="0">
                <a:solidFill>
                  <a:prstClr val="black"/>
                </a:solidFill>
                <a:latin typeface="微软雅黑" panose="020B0503020204020204" pitchFamily="34" charset="-122"/>
                <a:ea typeface="微软雅黑" panose="020B0503020204020204" pitchFamily="34" charset="-122"/>
              </a:rPr>
              <a:t> D , et al [J]. Advances in Therapy, 2022:1-14.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[2] Rb A ,  et al [J] Pulmonary pharmacology &amp; therapeutics, 70:102068..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[3] </a:t>
            </a:r>
            <a:r>
              <a:rPr lang="en-US" altLang="zh-CN" sz="600" dirty="0" err="1">
                <a:solidFill>
                  <a:prstClr val="black"/>
                </a:solidFill>
                <a:latin typeface="微软雅黑" panose="020B0503020204020204" pitchFamily="34" charset="-122"/>
                <a:ea typeface="微软雅黑" panose="020B0503020204020204" pitchFamily="34" charset="-122"/>
              </a:rPr>
              <a:t>Molimard</a:t>
            </a:r>
            <a:r>
              <a:rPr lang="en-US" altLang="zh-CN" sz="600" dirty="0">
                <a:solidFill>
                  <a:prstClr val="black"/>
                </a:solidFill>
                <a:latin typeface="微软雅黑" panose="020B0503020204020204" pitchFamily="34" charset="-122"/>
                <a:ea typeface="微软雅黑" panose="020B0503020204020204" pitchFamily="34" charset="-122"/>
              </a:rPr>
              <a:t> M , et al [J] European Respiratory Journal, 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[4] </a:t>
            </a:r>
            <a:r>
              <a:rPr lang="en-US" altLang="zh-CN" sz="600" dirty="0" err="1">
                <a:solidFill>
                  <a:prstClr val="black"/>
                </a:solidFill>
                <a:latin typeface="微软雅黑" panose="020B0503020204020204" pitchFamily="34" charset="-122"/>
                <a:ea typeface="微软雅黑" panose="020B0503020204020204" pitchFamily="34" charset="-122"/>
              </a:rPr>
              <a:t>Molimard</a:t>
            </a:r>
            <a:r>
              <a:rPr lang="en-US" altLang="zh-CN" sz="600" dirty="0">
                <a:solidFill>
                  <a:prstClr val="black"/>
                </a:solidFill>
                <a:latin typeface="微软雅黑" panose="020B0503020204020204" pitchFamily="34" charset="-122"/>
                <a:ea typeface="微软雅黑" panose="020B0503020204020204" pitchFamily="34" charset="-122"/>
              </a:rPr>
              <a:t> M , et al [J]  Clinical Drug Investigation, 2021, 41(5):415-42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微软雅黑" panose="020B0503020204020204" pitchFamily="34" charset="-122"/>
                <a:ea typeface="微软雅黑" panose="020B0503020204020204" pitchFamily="34" charset="-122"/>
              </a:rPr>
              <a:t>[5] [</a:t>
            </a:r>
            <a:r>
              <a:rPr lang="en-US" altLang="zh-CN" sz="600" dirty="0" err="1">
                <a:solidFill>
                  <a:prstClr val="black"/>
                </a:solidFill>
                <a:latin typeface="微软雅黑" panose="020B0503020204020204" pitchFamily="34" charset="-122"/>
                <a:ea typeface="微软雅黑" panose="020B0503020204020204" pitchFamily="34" charset="-122"/>
              </a:rPr>
              <a:t>Beier</a:t>
            </a:r>
            <a:r>
              <a:rPr lang="en-US" altLang="zh-CN" sz="600" dirty="0">
                <a:solidFill>
                  <a:prstClr val="black"/>
                </a:solidFill>
                <a:latin typeface="微软雅黑" panose="020B0503020204020204" pitchFamily="34" charset="-122"/>
                <a:ea typeface="微软雅黑" panose="020B0503020204020204" pitchFamily="34" charset="-122"/>
              </a:rPr>
              <a:t> J , et al [J]. European Respiratory Society, 2021(2).</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extLst>
      <p:ext uri="{BB962C8B-B14F-4D97-AF65-F5344CB8AC3E}">
        <p14:creationId xmlns:p14="http://schemas.microsoft.com/office/powerpoint/2010/main" val="337552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8"/>
          <p:cNvPicPr>
            <a:picLocks noChangeAspect="1"/>
          </p:cNvPicPr>
          <p:nvPr/>
        </p:nvPicPr>
        <p:blipFill>
          <a:blip r:embed="rId2"/>
          <a:stretch>
            <a:fillRect/>
          </a:stretch>
        </p:blipFill>
        <p:spPr>
          <a:xfrm rot="21600000">
            <a:off x="0" y="0"/>
            <a:ext cx="5897879" cy="3317747"/>
          </a:xfrm>
          <a:prstGeom prst="rect">
            <a:avLst/>
          </a:prstGeom>
        </p:spPr>
      </p:pic>
      <p:pic>
        <p:nvPicPr>
          <p:cNvPr id="62" name="picture 62"/>
          <p:cNvPicPr>
            <a:picLocks noChangeAspect="1"/>
          </p:cNvPicPr>
          <p:nvPr/>
        </p:nvPicPr>
        <p:blipFill>
          <a:blip r:embed="rId3"/>
          <a:stretch>
            <a:fillRect/>
          </a:stretch>
        </p:blipFill>
        <p:spPr>
          <a:xfrm rot="21600000">
            <a:off x="633188" y="1527716"/>
            <a:ext cx="699579" cy="222567"/>
          </a:xfrm>
          <a:prstGeom prst="rect">
            <a:avLst/>
          </a:prstGeom>
        </p:spPr>
      </p:pic>
      <p:pic>
        <p:nvPicPr>
          <p:cNvPr id="63" name="picture 63"/>
          <p:cNvPicPr>
            <a:picLocks noChangeAspect="1"/>
          </p:cNvPicPr>
          <p:nvPr/>
        </p:nvPicPr>
        <p:blipFill>
          <a:blip r:embed="rId4"/>
          <a:stretch>
            <a:fillRect/>
          </a:stretch>
        </p:blipFill>
        <p:spPr>
          <a:xfrm rot="21600000">
            <a:off x="783336" y="1780032"/>
            <a:ext cx="342138" cy="81534"/>
          </a:xfrm>
          <a:prstGeom prst="rect">
            <a:avLst/>
          </a:prstGeom>
        </p:spPr>
      </p:pic>
      <p:sp>
        <p:nvSpPr>
          <p:cNvPr id="64" name="rect"/>
          <p:cNvSpPr/>
          <p:nvPr/>
        </p:nvSpPr>
        <p:spPr>
          <a:xfrm>
            <a:off x="825627" y="1936878"/>
            <a:ext cx="257555" cy="12191"/>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latin typeface="+mn-lt"/>
              <a:ea typeface="+mn-ea"/>
              <a:cs typeface="+mn-cs"/>
            </a:endParaRPr>
          </a:p>
        </p:txBody>
      </p:sp>
      <p:pic>
        <p:nvPicPr>
          <p:cNvPr id="8" name="bg object 19">
            <a:extLst>
              <a:ext uri="{FF2B5EF4-FFF2-40B4-BE49-F238E27FC236}">
                <a16:creationId xmlns:a16="http://schemas.microsoft.com/office/drawing/2014/main" id="{F7B6DE12-E616-924D-CBAD-EA58B6943A16}"/>
              </a:ext>
            </a:extLst>
          </p:cNvPr>
          <p:cNvPicPr/>
          <p:nvPr/>
        </p:nvPicPr>
        <p:blipFill>
          <a:blip r:embed="rId5" cstate="print"/>
          <a:stretch>
            <a:fillRect/>
          </a:stretch>
        </p:blipFill>
        <p:spPr>
          <a:xfrm>
            <a:off x="707708" y="-8427"/>
            <a:ext cx="659004" cy="1339838"/>
          </a:xfrm>
          <a:prstGeom prst="rect">
            <a:avLst/>
          </a:prstGeom>
        </p:spPr>
      </p:pic>
      <p:sp>
        <p:nvSpPr>
          <p:cNvPr id="9" name="文本框 8">
            <a:extLst>
              <a:ext uri="{FF2B5EF4-FFF2-40B4-BE49-F238E27FC236}">
                <a16:creationId xmlns:a16="http://schemas.microsoft.com/office/drawing/2014/main" id="{A68845BC-B83B-1718-5637-DC81949CE349}"/>
              </a:ext>
            </a:extLst>
          </p:cNvPr>
          <p:cNvSpPr txBox="1"/>
          <p:nvPr/>
        </p:nvSpPr>
        <p:spPr>
          <a:xfrm>
            <a:off x="780756" y="728012"/>
            <a:ext cx="5520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05</a:t>
            </a:r>
            <a:endParaRPr kumimoji="0" lang="zh-CN" altLang="en-US"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endParaRPr>
          </a:p>
        </p:txBody>
      </p:sp>
      <p:graphicFrame>
        <p:nvGraphicFramePr>
          <p:cNvPr id="10" name="table 60">
            <a:extLst>
              <a:ext uri="{FF2B5EF4-FFF2-40B4-BE49-F238E27FC236}">
                <a16:creationId xmlns:a16="http://schemas.microsoft.com/office/drawing/2014/main" id="{2B8E7123-6327-A1EF-8E3F-B01862C0E6D7}"/>
              </a:ext>
            </a:extLst>
          </p:cNvPr>
          <p:cNvGraphicFramePr>
            <a:graphicFrameLocks noGrp="1"/>
          </p:cNvGraphicFramePr>
          <p:nvPr>
            <p:extLst>
              <p:ext uri="{D42A27DB-BD31-4B8C-83A1-F6EECF244321}">
                <p14:modId xmlns:p14="http://schemas.microsoft.com/office/powerpoint/2010/main" val="2066415163"/>
              </p:ext>
            </p:extLst>
          </p:nvPr>
        </p:nvGraphicFramePr>
        <p:xfrm>
          <a:off x="1497077" y="508508"/>
          <a:ext cx="4304116" cy="2483549"/>
        </p:xfrm>
        <a:graphic>
          <a:graphicData uri="http://schemas.openxmlformats.org/drawingml/2006/table">
            <a:tbl>
              <a:tblPr/>
              <a:tblGrid>
                <a:gridCol w="4304116">
                  <a:extLst>
                    <a:ext uri="{9D8B030D-6E8A-4147-A177-3AD203B41FA5}">
                      <a16:colId xmlns:a16="http://schemas.microsoft.com/office/drawing/2014/main" val="20000"/>
                    </a:ext>
                  </a:extLst>
                </a:gridCol>
              </a:tblGrid>
              <a:tr h="652800">
                <a:tc>
                  <a:txBody>
                    <a:bodyPr/>
                    <a:lstStyle/>
                    <a:p>
                      <a:pPr algn="l" rtl="0" eaLnBrk="0">
                        <a:lnSpc>
                          <a:spcPct val="112000"/>
                        </a:lnSpc>
                        <a:tabLst/>
                      </a:pPr>
                      <a:endParaRPr lang="Arial" altLang="Arial" sz="600" b="1" baseline="0" dirty="0">
                        <a:latin typeface="Times New Roman" panose="02020603050405020304" pitchFamily="18" charset="0"/>
                        <a:ea typeface="微软雅黑" panose="020B0503020204020204" pitchFamily="34" charset="-122"/>
                      </a:endParaRPr>
                    </a:p>
                    <a:p>
                      <a:pPr algn="just"/>
                      <a:r>
                        <a:rPr lang="en-US" altLang="zh-CN" sz="600" b="1" kern="100" baseline="0" dirty="0">
                          <a:solidFill>
                            <a:srgbClr val="222222"/>
                          </a:solidFill>
                          <a:effectLst/>
                          <a:latin typeface="Times New Roman" panose="02020603050405020304" pitchFamily="18" charset="0"/>
                          <a:ea typeface="微软雅黑" panose="020B0503020204020204" pitchFamily="34" charset="-122"/>
                          <a:cs typeface="Times New Roman" panose="02020603050405020304" pitchFamily="18" charset="0"/>
                        </a:rPr>
                        <a:t>1</a:t>
                      </a:r>
                      <a:r>
                        <a:rPr lang="zh-CN" altLang="zh-CN" sz="600" b="1" kern="100" baseline="0" dirty="0">
                          <a:solidFill>
                            <a:srgbClr val="222222"/>
                          </a:solidFill>
                          <a:effectLst/>
                          <a:latin typeface="Times New Roman" panose="02020603050405020304" pitchFamily="18" charset="0"/>
                          <a:ea typeface="微软雅黑" panose="020B0503020204020204" pitchFamily="34" charset="-122"/>
                          <a:cs typeface="Arial" panose="020B0604020202020204" pitchFamily="34" charset="0"/>
                        </a:rPr>
                        <a:t>、</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所治疗疾病对公共健康的影响</a:t>
                      </a:r>
                      <a:endPar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endParaRPr>
                    </a:p>
                    <a:p>
                      <a:pPr marL="171450" indent="-171450" algn="just">
                        <a:buClr>
                          <a:schemeClr val="accent1"/>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我国</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20</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岁及以上人群哮喘患病率为</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4.2%</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，总人数达</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4570</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万，诊断率、治疗率较低，</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疾病负担巨大</a:t>
                      </a:r>
                      <a:r>
                        <a:rPr lang="zh-CN" altLang="en-US"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lgn="just">
                        <a:buClr>
                          <a:schemeClr val="accent1"/>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肺功能气流受限比例高达</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26.2%</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疾病控制水平亟待提升</a:t>
                      </a:r>
                      <a:r>
                        <a:rPr lang="zh-CN" altLang="en-US"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lgn="just">
                        <a:buClr>
                          <a:schemeClr val="accent1"/>
                        </a:buClr>
                        <a:buFont typeface="Wingdings" panose="05000000000000000000" pitchFamily="2" charset="2"/>
                        <a:buChar char="u"/>
                      </a:pPr>
                      <a:r>
                        <a:rPr lang="zh-CN"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本品为</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国内首个一日一次</a:t>
                      </a:r>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ICS/LABA/LAMA</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固定装置三联复方制剂</a:t>
                      </a:r>
                      <a:r>
                        <a:rPr lang="zh-CN"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，可改善中高剂量</a:t>
                      </a:r>
                      <a:r>
                        <a:rPr lang="en-US" altLang="zh-CN" sz="600" b="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ICS/LABA</a:t>
                      </a:r>
                      <a:r>
                        <a:rPr lang="zh-CN"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规范治疗仍控制不佳患者的肺功能，减少急性发作风险，</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助力实现哮喘中长期管理</a:t>
                      </a:r>
                      <a:r>
                        <a:rPr lang="zh-CN"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，对健康中国</a:t>
                      </a:r>
                      <a:r>
                        <a:rPr lang="en-US" altLang="zh-CN" sz="600" b="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2030</a:t>
                      </a:r>
                      <a:r>
                        <a:rPr lang="zh-CN"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战略实施具有重要意义。</a:t>
                      </a:r>
                      <a:endParaRPr lang="en-US" altLang="zh-CN" sz="600" b="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lgn="just">
                        <a:buFont typeface="Wingdings" panose="05000000000000000000" pitchFamily="2" charset="2"/>
                        <a:buChar char="n"/>
                      </a:pPr>
                      <a:endPar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2</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、符合“保基本”原则</a:t>
                      </a:r>
                    </a:p>
                    <a:p>
                      <a:pPr marL="171450" indent="-171450" algn="just">
                        <a:buClr>
                          <a:srgbClr val="7288CB"/>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国内外权威指南推荐中重度哮喘控制不佳患者在</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ICS/LABA</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规律治疗基础上加用</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LAMA,</a:t>
                      </a: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强化肺功能获益，降低急性发作风险。</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endParaRPr>
                    </a:p>
                    <a:p>
                      <a:pPr marL="171450" indent="-171450" algn="just">
                        <a:buClr>
                          <a:srgbClr val="7288CB"/>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与参照药品对比，</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本产品成本更低，且</a:t>
                      </a:r>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QALY</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更高，是绝对优势方案，具有经济性。</a:t>
                      </a:r>
                      <a:endPar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endParaRPr>
                    </a:p>
                    <a:p>
                      <a:pPr marL="171450" indent="-171450" algn="just">
                        <a:buClr>
                          <a:srgbClr val="7288CB"/>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本产品纳入医保目录后将</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为患者提供更有性价比的治疗方案，且会节约医保基金支出，有效提升药物可及性及可负担性，为患者带来最大治疗获益，符合保基本定位。</a:t>
                      </a:r>
                    </a:p>
                    <a:p>
                      <a:pPr marL="171450" indent="-171450">
                        <a:buFont typeface="Wingdings" panose="05000000000000000000" pitchFamily="2" charset="2"/>
                        <a:buChar char="n"/>
                      </a:pP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0" indent="0">
                        <a:buFont typeface="Wingdings" panose="05000000000000000000" pitchFamily="2" charset="2"/>
                        <a:buNone/>
                      </a:pPr>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3</a:t>
                      </a:r>
                      <a:r>
                        <a:rPr lang="zh-CN" altLang="en-US"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、弥补目录短板描述</a:t>
                      </a:r>
                    </a:p>
                    <a:p>
                      <a:pPr marL="171450" indent="-171450">
                        <a:buClr>
                          <a:schemeClr val="accent1"/>
                        </a:buClr>
                        <a:buFont typeface="Wingdings" panose="05000000000000000000" pitchFamily="2" charset="2"/>
                        <a:buChar char="u"/>
                      </a:pPr>
                      <a:r>
                        <a:rPr lang="zh-CN" altLang="en-US"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本品填补目录内哮喘</a:t>
                      </a:r>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ICS/LABA/LAMA</a:t>
                      </a:r>
                      <a:r>
                        <a:rPr lang="zh-CN" altLang="en-US"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固定三联复方制剂空白</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，三种核心治疗组分协同增效，为中重度哮喘控制不佳患者带来优化的治疗选择。</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buClr>
                          <a:schemeClr val="accent1"/>
                        </a:buClr>
                        <a:buFont typeface="Wingdings" panose="05000000000000000000" pitchFamily="2" charset="2"/>
                        <a:buChar char="u"/>
                      </a:pP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一日一次使用极大提高患者依从性，单一装置相较多装置给药效率提升，错误率下降。</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buClr>
                          <a:schemeClr val="accent1"/>
                        </a:buClr>
                        <a:buFont typeface="Wingdings" panose="05000000000000000000" pitchFamily="2" charset="2"/>
                        <a:buChar char="u"/>
                      </a:pP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比斯海乐装置较目录内其他装置操作更简易，装置相关性错误率（比斯海乐</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15%</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，易纳器</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29%</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，都保</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32%</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）及关键性错误率（比斯海乐</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15%</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，易纳器</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21%</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，都保</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32%</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）更低。</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171450" indent="-171450">
                        <a:buClr>
                          <a:schemeClr val="accent1"/>
                        </a:buClr>
                        <a:buFont typeface="Wingdings" panose="05000000000000000000" pitchFamily="2" charset="2"/>
                        <a:buChar char="u"/>
                      </a:pP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配备单剂量透明胶囊，为患者提供三重（听见</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尝到</a:t>
                      </a:r>
                      <a:r>
                        <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a:t>
                      </a:r>
                      <a:r>
                        <a:rPr lang="zh-CN" altLang="en-US"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看见）给药确认，气流阻力低，大多数患者尤其高龄患者接受度高。</a:t>
                      </a: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pPr marL="0" indent="0">
                        <a:buFont typeface="Wingdings" panose="05000000000000000000" pitchFamily="2" charset="2"/>
                        <a:buNone/>
                      </a:pPr>
                      <a:endParaRPr lang="en-US"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endParaRPr>
                    </a:p>
                    <a:p>
                      <a:r>
                        <a:rPr lang="en-US"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4</a:t>
                      </a:r>
                      <a:r>
                        <a:rPr lang="zh-CN" altLang="zh-CN" sz="600" b="1"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、临床管理难度</a:t>
                      </a:r>
                    </a:p>
                    <a:p>
                      <a:pPr marL="171450" indent="-171450">
                        <a:buClr>
                          <a:schemeClr val="accent1"/>
                        </a:buClr>
                        <a:buFont typeface="Wingdings" panose="05000000000000000000" pitchFamily="2" charset="2"/>
                        <a:buChar char="u"/>
                      </a:pPr>
                      <a:r>
                        <a:rPr lang="zh-CN" altLang="zh-CN" sz="600" kern="100" baseline="0" dirty="0">
                          <a:solidFill>
                            <a:schemeClr val="tx1"/>
                          </a:solidFill>
                          <a:effectLst/>
                          <a:latin typeface="Times New Roman" panose="02020603050405020304" pitchFamily="18" charset="0"/>
                          <a:ea typeface="微软雅黑" panose="020B0503020204020204" pitchFamily="34" charset="-122"/>
                          <a:cs typeface="Arial" panose="020B0604020202020204" pitchFamily="34" charset="0"/>
                        </a:rPr>
                        <a:t>哮喘临床诊疗路径清晰，说明书适应症界定明确，方便判断，同时国内外权威指南共识为临床治疗提供依据，几乎不存在临床滥用及超说明书使用情况。医保经办审核有明确的医学判定标准作为依据。</a:t>
                      </a:r>
                    </a:p>
                    <a:p>
                      <a:pPr marL="0" indent="0">
                        <a:buFont typeface="Wingdings" panose="05000000000000000000" pitchFamily="2" charset="2"/>
                        <a:buNone/>
                      </a:pPr>
                      <a:endParaRPr lang="zh-CN" altLang="en-US" sz="600" kern="100" dirty="0">
                        <a:solidFill>
                          <a:schemeClr val="tx1"/>
                        </a:solidFill>
                        <a:effectLst/>
                        <a:latin typeface="Arial" panose="020B0604020202020204" pitchFamily="34" charset="0"/>
                        <a:ea typeface="等线" panose="02010600030101010101" pitchFamily="2" charset="-122"/>
                        <a:cs typeface="Arial" panose="020B0604020202020204" pitchFamily="34" charset="0"/>
                      </a:endParaRPr>
                    </a:p>
                    <a:p>
                      <a:pPr marL="0" indent="0">
                        <a:buFont typeface="Wingdings" panose="05000000000000000000" pitchFamily="2" charset="2"/>
                        <a:buNone/>
                      </a:pPr>
                      <a:endParaRPr lang="zh-CN" altLang="zh-CN" sz="600" kern="100" dirty="0">
                        <a:solidFill>
                          <a:srgbClr val="222222"/>
                        </a:solidFill>
                        <a:effectLst/>
                        <a:latin typeface="Arial" panose="020B0604020202020204" pitchFamily="34" charset="0"/>
                        <a:ea typeface="等线" panose="02010600030101010101" pitchFamily="2" charset="-122"/>
                        <a:cs typeface="Arial" panose="020B0604020202020204" pitchFamily="34" charset="0"/>
                      </a:endParaRPr>
                    </a:p>
                    <a:p>
                      <a:pPr marL="0" indent="0" algn="just">
                        <a:buFont typeface="Wingdings" panose="05000000000000000000" pitchFamily="2" charset="2"/>
                        <a:buNone/>
                      </a:pPr>
                      <a:endParaRPr lang="zh-CN" altLang="zh-CN" sz="600" kern="100" dirty="0">
                        <a:effectLst/>
                        <a:latin typeface="等线" panose="02010600030101010101" pitchFamily="2" charset="-122"/>
                        <a:ea typeface="等线" panose="02010600030101010101" pitchFamily="2" charset="-122"/>
                        <a:cs typeface="Times New Roman" panose="02020603050405020304" pitchFamily="18" charset="0"/>
                      </a:endParaRPr>
                    </a:p>
                    <a:p>
                      <a:pPr algn="l" rtl="0" eaLnBrk="0">
                        <a:lnSpc>
                          <a:spcPct val="7341"/>
                        </a:lnSpc>
                        <a:tabLst/>
                      </a:pPr>
                      <a:endParaRPr lang="Arial" altLang="Arial" sz="1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2212</Words>
  <Application>Microsoft Office PowerPoint</Application>
  <PresentationFormat>自定义</PresentationFormat>
  <Paragraphs>118</Paragraphs>
  <Slides>9</Slides>
  <Notes>2</Notes>
  <HiddenSlides>0</HiddenSlides>
  <MMClips>0</MMClips>
  <ScaleCrop>false</ScaleCrop>
  <HeadingPairs>
    <vt:vector size="6" baseType="variant">
      <vt:variant>
        <vt:lpstr>已用的字体</vt:lpstr>
      </vt:variant>
      <vt:variant>
        <vt:i4>6</vt:i4>
      </vt:variant>
      <vt:variant>
        <vt:lpstr>主题</vt:lpstr>
      </vt:variant>
      <vt:variant>
        <vt:i4>4</vt:i4>
      </vt:variant>
      <vt:variant>
        <vt:lpstr>幻灯片标题</vt:lpstr>
      </vt:variant>
      <vt:variant>
        <vt:i4>9</vt:i4>
      </vt:variant>
    </vt:vector>
  </HeadingPairs>
  <TitlesOfParts>
    <vt:vector size="19" baseType="lpstr">
      <vt:lpstr>等线</vt:lpstr>
      <vt:lpstr>微软雅黑</vt:lpstr>
      <vt:lpstr>Arial</vt:lpstr>
      <vt:lpstr>Calibri</vt:lpstr>
      <vt:lpstr>Times New Roman</vt:lpstr>
      <vt:lpstr>Wingdings</vt:lpstr>
      <vt:lpstr>1_Office Theme</vt:lpstr>
      <vt:lpstr>2_Office Theme</vt:lpstr>
      <vt:lpstr>3_Office Theme</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Xinghua Duan</dc:creator>
  <cp:lastModifiedBy>a368</cp:lastModifiedBy>
  <cp:revision>79</cp:revision>
  <dcterms:modified xsi:type="dcterms:W3CDTF">2022-07-13T01:23:08Z</dcterms:modified>
</cp:coreProperties>
</file>