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7"/>
  </p:notesMasterIdLst>
  <p:sldIdLst>
    <p:sldId id="257" r:id="rId5"/>
    <p:sldId id="271" r:id="rId6"/>
    <p:sldId id="258" r:id="rId8"/>
    <p:sldId id="266" r:id="rId9"/>
    <p:sldId id="261" r:id="rId10"/>
    <p:sldId id="262" r:id="rId11"/>
    <p:sldId id="263" r:id="rId12"/>
    <p:sldId id="264" r:id="rId13"/>
  </p:sldIdLst>
  <p:sldSz cx="12192000" cy="6858000"/>
  <p:notesSz cx="6858000" cy="9144000"/>
  <p:custDataLst>
    <p:tags r:id="rId1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96"/>
        <p:guide pos="384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125.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2355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355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p:cNvSpPr>
          <p:nvPr>
            <p:ph type="sldImg"/>
          </p:nvPr>
        </p:nvSpPr>
        <p:spPr/>
      </p:sp>
      <p:sp>
        <p:nvSpPr>
          <p:cNvPr id="26626"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638" y="320675"/>
            <a:ext cx="11682413" cy="3930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kumimoji="1" lang="zh-CN" altLang="en-US" sz="1800" strike="noStrike" noProof="1" dirty="0">
              <a:solidFill>
                <a:schemeClr val="lt1"/>
              </a:solidFill>
              <a:highlight>
                <a:srgbClr val="1171F1"/>
              </a:highlight>
            </a:endParaRPr>
          </a:p>
        </p:txBody>
      </p:sp>
      <p:sp>
        <p:nvSpPr>
          <p:cNvPr id="8" name="任意形状 8"/>
          <p:cNvSpPr/>
          <p:nvPr userDrawn="1">
            <p:custDataLst>
              <p:tags r:id="rId3"/>
            </p:custDataLst>
          </p:nvPr>
        </p:nvSpPr>
        <p:spPr>
          <a:xfrm>
            <a:off x="9490075" y="320675"/>
            <a:ext cx="2465388" cy="240347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kumimoji="1" lang="zh-CN" altLang="en-US" sz="1800" strike="noStrike" noProof="1" dirty="0">
              <a:solidFill>
                <a:schemeClr val="lt1"/>
              </a:solidFill>
              <a:highlight>
                <a:srgbClr val="1171F1"/>
              </a:highlight>
            </a:endParaRPr>
          </a:p>
        </p:txBody>
      </p:sp>
      <p:sp>
        <p:nvSpPr>
          <p:cNvPr id="9" name="任意形状 9"/>
          <p:cNvSpPr/>
          <p:nvPr userDrawn="1">
            <p:custDataLst>
              <p:tags r:id="rId4"/>
            </p:custDataLst>
          </p:nvPr>
        </p:nvSpPr>
        <p:spPr>
          <a:xfrm rot="10800000">
            <a:off x="260350" y="2411413"/>
            <a:ext cx="1887538" cy="183991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kumimoji="1" lang="zh-CN" altLang="en-US" sz="1800" strike="noStrike" noProof="1" dirty="0">
              <a:solidFill>
                <a:schemeClr val="lt1"/>
              </a:solidFill>
              <a:highlight>
                <a:srgbClr val="1171F1"/>
              </a:highlight>
            </a:endParaRPr>
          </a:p>
        </p:txBody>
      </p:sp>
      <p:sp>
        <p:nvSpPr>
          <p:cNvPr id="10" name="矩形 9"/>
          <p:cNvSpPr/>
          <p:nvPr userDrawn="1">
            <p:custDataLst>
              <p:tags r:id="rId5"/>
            </p:custDataLst>
          </p:nvPr>
        </p:nvSpPr>
        <p:spPr>
          <a:xfrm>
            <a:off x="9471025" y="6254750"/>
            <a:ext cx="1800225"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chemeClr val="lt1"/>
              </a:solidFill>
            </a:endParaRPr>
          </a:p>
        </p:txBody>
      </p:sp>
      <p:sp>
        <p:nvSpPr>
          <p:cNvPr id="11" name="矩形 10"/>
          <p:cNvSpPr/>
          <p:nvPr userDrawn="1">
            <p:custDataLst>
              <p:tags r:id="rId6"/>
            </p:custDataLst>
          </p:nvPr>
        </p:nvSpPr>
        <p:spPr>
          <a:xfrm flipV="1">
            <a:off x="750888" y="6305550"/>
            <a:ext cx="7159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chemeClr val="lt1"/>
              </a:solidFill>
            </a:endParaRPr>
          </a:p>
        </p:txBody>
      </p:sp>
      <p:sp>
        <p:nvSpPr>
          <p:cNvPr id="12" name="矩形 11"/>
          <p:cNvSpPr/>
          <p:nvPr userDrawn="1">
            <p:custDataLst>
              <p:tags r:id="rId7"/>
            </p:custDataLst>
          </p:nvPr>
        </p:nvSpPr>
        <p:spPr>
          <a:xfrm>
            <a:off x="1555750" y="6307138"/>
            <a:ext cx="889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chemeClr val="lt1"/>
              </a:solidFill>
            </a:endParaRPr>
          </a:p>
        </p:txBody>
      </p:sp>
      <p:sp>
        <p:nvSpPr>
          <p:cNvPr id="13" name="矩形 12"/>
          <p:cNvSpPr/>
          <p:nvPr userDrawn="1">
            <p:custDataLst>
              <p:tags r:id="rId8"/>
            </p:custDataLst>
          </p:nvPr>
        </p:nvSpPr>
        <p:spPr>
          <a:xfrm>
            <a:off x="1730375" y="6307138"/>
            <a:ext cx="2540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chemeClr val="lt1"/>
              </a:solidFill>
            </a:endParaRPr>
          </a:p>
        </p:txBody>
      </p:sp>
      <p:sp>
        <p:nvSpPr>
          <p:cNvPr id="2" name="标题 1"/>
          <p:cNvSpPr>
            <a:spLocks noGrp="1"/>
          </p:cNvSpPr>
          <p:nvPr>
            <p:ph type="ctrTitle" hasCustomPrompt="1"/>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9"/>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10"/>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11"/>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3825"/>
            <a:ext cx="12249150" cy="384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kumimoji="1" lang="zh-CN" altLang="en-US" sz="1800" strike="noStrike" noProof="1" dirty="0">
              <a:highlight>
                <a:srgbClr val="1171F1"/>
              </a:highlight>
            </a:endParaRPr>
          </a:p>
        </p:txBody>
      </p:sp>
      <p:sp>
        <p:nvSpPr>
          <p:cNvPr id="2" name="标题 1"/>
          <p:cNvSpPr>
            <a:spLocks noGrp="1"/>
          </p:cNvSpPr>
          <p:nvPr>
            <p:ph type="title" hasCustomPrompt="1"/>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20204" pitchFamily="34" charset="0"/>
                <a:ea typeface="微软雅黑" panose="020B0503020204020204" charset="-122"/>
              </a:defRPr>
            </a:lvl1pPr>
            <a:lvl2pPr>
              <a:defRPr sz="1600" baseline="0">
                <a:solidFill>
                  <a:schemeClr val="tx1">
                    <a:lumMod val="75000"/>
                    <a:lumOff val="25000"/>
                  </a:schemeClr>
                </a:solidFill>
                <a:latin typeface="Arial" panose="020B0604020202020204" pitchFamily="34" charset="0"/>
                <a:ea typeface="微软雅黑" panose="020B0503020204020204" charset="-122"/>
              </a:defRPr>
            </a:lvl2pPr>
            <a:lvl3pPr>
              <a:defRPr sz="1600" baseline="0">
                <a:solidFill>
                  <a:schemeClr val="tx1">
                    <a:lumMod val="75000"/>
                    <a:lumOff val="25000"/>
                  </a:schemeClr>
                </a:solidFill>
                <a:latin typeface="Arial" panose="020B0604020202020204" pitchFamily="34" charset="0"/>
                <a:ea typeface="微软雅黑" panose="020B0503020204020204" charset="-122"/>
              </a:defRPr>
            </a:lvl3pPr>
            <a:lvl4pPr>
              <a:defRPr sz="1600" baseline="0">
                <a:solidFill>
                  <a:schemeClr val="tx1">
                    <a:lumMod val="75000"/>
                    <a:lumOff val="25000"/>
                  </a:schemeClr>
                </a:solidFill>
                <a:latin typeface="Arial" panose="020B0604020202020204" pitchFamily="34" charset="0"/>
                <a:ea typeface="微软雅黑" panose="020B0503020204020204" charset="-122"/>
              </a:defRPr>
            </a:lvl4pPr>
            <a:lvl5pPr>
              <a:defRPr sz="1600"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930" y="952508"/>
            <a:ext cx="10852237" cy="5388907"/>
          </a:xfrm>
        </p:spPr>
        <p:txBody>
          <a:bodyPr/>
          <a:lstStyle>
            <a:lvl1pPr>
              <a:defRPr baseline="0">
                <a:solidFill>
                  <a:schemeClr val="tx1">
                    <a:lumMod val="75000"/>
                    <a:lumOff val="25000"/>
                  </a:schemeClr>
                </a:solidFill>
                <a:latin typeface="Arial" panose="020B0604020202020204" pitchFamily="34" charset="0"/>
              </a:defRPr>
            </a:lvl1pPr>
            <a:lvl2pPr>
              <a:defRPr baseline="0">
                <a:solidFill>
                  <a:schemeClr val="tx1">
                    <a:lumMod val="75000"/>
                    <a:lumOff val="25000"/>
                  </a:schemeClr>
                </a:solidFill>
                <a:latin typeface="Arial" panose="020B0604020202020204" pitchFamily="34" charset="0"/>
              </a:defRPr>
            </a:lvl2pPr>
            <a:lvl3pPr>
              <a:defRPr baseline="0">
                <a:solidFill>
                  <a:schemeClr val="tx1">
                    <a:lumMod val="75000"/>
                    <a:lumOff val="25000"/>
                  </a:schemeClr>
                </a:solidFill>
                <a:latin typeface="Arial" panose="020B0604020202020204" pitchFamily="34" charset="0"/>
              </a:defRPr>
            </a:lvl3pPr>
            <a:lvl4pPr>
              <a:defRPr baseline="0">
                <a:solidFill>
                  <a:schemeClr val="tx1">
                    <a:lumMod val="75000"/>
                    <a:lumOff val="25000"/>
                  </a:schemeClr>
                </a:solidFill>
                <a:latin typeface="Arial" panose="020B0604020202020204" pitchFamily="34" charset="0"/>
              </a:defRPr>
            </a:lvl4pPr>
            <a:lvl5pPr>
              <a:defRPr baseline="0">
                <a:solidFill>
                  <a:schemeClr val="tx1">
                    <a:lumMod val="75000"/>
                    <a:lumOff val="25000"/>
                  </a:schemeClr>
                </a:solidFill>
                <a:latin typeface="Arial" panose="020B0604020202020204" pitchFamily="34" charset="0"/>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6700" y="314325"/>
            <a:ext cx="11682413" cy="5634038"/>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kumimoji="1" lang="zh-CN" altLang="en-US" sz="1800" strike="noStrike" noProof="1"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7" name="任意形状 8"/>
          <p:cNvSpPr/>
          <p:nvPr userDrawn="1">
            <p:custDataLst>
              <p:tags r:id="rId4"/>
            </p:custDataLst>
          </p:nvPr>
        </p:nvSpPr>
        <p:spPr>
          <a:xfrm>
            <a:off x="9480550" y="312738"/>
            <a:ext cx="2465388" cy="240347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kumimoji="1" lang="zh-CN" altLang="en-US" sz="1800" strike="noStrike" noProof="1" dirty="0">
              <a:highlight>
                <a:srgbClr val="1171F1"/>
              </a:highlight>
            </a:endParaRPr>
          </a:p>
        </p:txBody>
      </p:sp>
      <p:sp>
        <p:nvSpPr>
          <p:cNvPr id="8" name="任意形状 9"/>
          <p:cNvSpPr/>
          <p:nvPr userDrawn="1">
            <p:custDataLst>
              <p:tags r:id="rId5"/>
            </p:custDataLst>
          </p:nvPr>
        </p:nvSpPr>
        <p:spPr>
          <a:xfrm rot="10800000">
            <a:off x="260350" y="4113213"/>
            <a:ext cx="1887538" cy="183991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kumimoji="1" lang="zh-CN" altLang="en-US" sz="1800" strike="noStrike" noProof="1" dirty="0">
              <a:highlight>
                <a:srgbClr val="1171F1"/>
              </a:highlight>
            </a:endParaRPr>
          </a:p>
        </p:txBody>
      </p:sp>
      <p:sp>
        <p:nvSpPr>
          <p:cNvPr id="2" name="标题 1"/>
          <p:cNvSpPr>
            <a:spLocks noGrp="1"/>
          </p:cNvSpPr>
          <p:nvPr>
            <p:ph type="title" hasCustomPrompt="1"/>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3" name="日期占位符 2"/>
          <p:cNvSpPr>
            <a:spLocks noGrp="1"/>
          </p:cNvSpPr>
          <p:nvPr>
            <p:ph type="dt" sz="half" idx="10"/>
            <p:custDataLst>
              <p:tags r:id="rId6"/>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6613" y="0"/>
            <a:ext cx="2465388" cy="240347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kumimoji="1" lang="zh-CN" altLang="en-US" sz="1800" strike="noStrike" noProof="1" dirty="0">
              <a:highlight>
                <a:srgbClr val="1171F1"/>
              </a:highlight>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kumimoji="1" lang="zh-CN" altLang="en-US" sz="1800" strike="noStrike" noProof="1" dirty="0">
              <a:highlight>
                <a:srgbClr val="1171F1"/>
              </a:highlight>
            </a:endParaRPr>
          </a:p>
        </p:txBody>
      </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8" name="矩形 7"/>
          <p:cNvSpPr/>
          <p:nvPr userDrawn="1">
            <p:custDataLst>
              <p:tags r:id="rId3"/>
            </p:custDataLst>
          </p:nvPr>
        </p:nvSpPr>
        <p:spPr>
          <a:xfrm>
            <a:off x="292100" y="304800"/>
            <a:ext cx="11607800" cy="624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2" name="标题 1"/>
          <p:cNvSpPr>
            <a:spLocks noGrp="1"/>
          </p:cNvSpPr>
          <p:nvPr>
            <p:ph type="title" hasCustomPrompt="1"/>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2825" cy="6865938"/>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800" strike="noStrike" noProof="1" dirty="0">
              <a:sym typeface="+mn-ea"/>
            </a:endParaRPr>
          </a:p>
        </p:txBody>
      </p:sp>
      <p:sp>
        <p:nvSpPr>
          <p:cNvPr id="6" name="任意形状 8"/>
          <p:cNvSpPr/>
          <p:nvPr userDrawn="1">
            <p:custDataLst>
              <p:tags r:id="rId3"/>
            </p:custDataLst>
          </p:nvPr>
        </p:nvSpPr>
        <p:spPr>
          <a:xfrm rot="16200000">
            <a:off x="-21431" y="26194"/>
            <a:ext cx="1741488"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kumimoji="1" lang="zh-CN" altLang="en-US" sz="1800" strike="noStrike" noProof="1" dirty="0">
              <a:highlight>
                <a:srgbClr val="1171F1"/>
              </a:highlight>
            </a:endParaRPr>
          </a:p>
        </p:txBody>
      </p:sp>
      <p:sp>
        <p:nvSpPr>
          <p:cNvPr id="10" name="任意形状 9"/>
          <p:cNvSpPr/>
          <p:nvPr userDrawn="1">
            <p:custDataLst>
              <p:tags r:id="rId4"/>
            </p:custDataLst>
          </p:nvPr>
        </p:nvSpPr>
        <p:spPr>
          <a:xfrm rot="10800000">
            <a:off x="0" y="5913438"/>
            <a:ext cx="976313"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kumimoji="1" lang="zh-CN" altLang="en-US" sz="1800" strike="noStrike" noProof="1" dirty="0">
              <a:highlight>
                <a:srgbClr val="1171F1"/>
              </a:highlight>
            </a:endParaRPr>
          </a:p>
        </p:txBody>
      </p:sp>
      <p:sp>
        <p:nvSpPr>
          <p:cNvPr id="2" name="标题 1"/>
          <p:cNvSpPr>
            <a:spLocks noGrp="1"/>
          </p:cNvSpPr>
          <p:nvPr>
            <p:ph type="title" hasCustomPrompt="1"/>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5101200" y="769938"/>
            <a:ext cx="648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800" strike="noStrike" noProof="1">
              <a:sym typeface="+mn-ea"/>
            </a:endParaRPr>
          </a:p>
        </p:txBody>
      </p:sp>
      <p:sp>
        <p:nvSpPr>
          <p:cNvPr id="8" name="任意形状 9"/>
          <p:cNvSpPr/>
          <p:nvPr userDrawn="1">
            <p:custDataLst>
              <p:tags r:id="rId3"/>
            </p:custDataLst>
          </p:nvPr>
        </p:nvSpPr>
        <p:spPr>
          <a:xfrm rot="16200000">
            <a:off x="-19050" y="15875"/>
            <a:ext cx="1244600" cy="12128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kumimoji="1" lang="zh-CN" altLang="en-US" sz="1800" strike="noStrike" noProof="1" dirty="0">
              <a:highlight>
                <a:srgbClr val="1171F1"/>
              </a:highlight>
            </a:endParaRPr>
          </a:p>
        </p:txBody>
      </p:sp>
      <p:sp>
        <p:nvSpPr>
          <p:cNvPr id="6" name="任意形状 8"/>
          <p:cNvSpPr/>
          <p:nvPr userDrawn="1">
            <p:custDataLst>
              <p:tags r:id="rId4"/>
            </p:custDataLst>
          </p:nvPr>
        </p:nvSpPr>
        <p:spPr>
          <a:xfrm>
            <a:off x="10344150" y="0"/>
            <a:ext cx="1847850" cy="180181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kumimoji="1" lang="zh-CN" altLang="en-US" sz="1800" strike="noStrike" noProof="1" dirty="0">
              <a:highlight>
                <a:srgbClr val="1171F1"/>
              </a:highlight>
            </a:endParaRPr>
          </a:p>
        </p:txBody>
      </p:sp>
      <p:sp>
        <p:nvSpPr>
          <p:cNvPr id="2" name="标题 1"/>
          <p:cNvSpPr>
            <a:spLocks noGrp="1"/>
          </p:cNvSpPr>
          <p:nvPr>
            <p:ph type="title"/>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612775" y="2808000"/>
            <a:ext cx="109656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175" y="5029200"/>
            <a:ext cx="12192000" cy="18288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800" strike="noStrike" noProof="1">
              <a:sym typeface="+mn-ea"/>
            </a:endParaRPr>
          </a:p>
        </p:txBody>
      </p:sp>
      <p:sp>
        <p:nvSpPr>
          <p:cNvPr id="10" name="任意形状 9"/>
          <p:cNvSpPr/>
          <p:nvPr userDrawn="1">
            <p:custDataLst>
              <p:tags r:id="rId3"/>
            </p:custDataLst>
          </p:nvPr>
        </p:nvSpPr>
        <p:spPr>
          <a:xfrm rot="10800000">
            <a:off x="3175" y="5905500"/>
            <a:ext cx="97790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kumimoji="1" lang="zh-CN" altLang="en-US" sz="1800" strike="noStrike" noProof="1" dirty="0">
              <a:highlight>
                <a:srgbClr val="1171F1"/>
              </a:highlight>
            </a:endParaRPr>
          </a:p>
        </p:txBody>
      </p:sp>
      <p:sp>
        <p:nvSpPr>
          <p:cNvPr id="2" name="标题 1"/>
          <p:cNvSpPr>
            <a:spLocks noGrp="1"/>
          </p:cNvSpPr>
          <p:nvPr>
            <p:ph type="title"/>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604837" y="1681200"/>
            <a:ext cx="109908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3175"/>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800" strike="noStrike" noProof="1">
              <a:sym typeface="+mn-ea"/>
            </a:endParaRPr>
          </a:p>
        </p:txBody>
      </p:sp>
      <p:sp>
        <p:nvSpPr>
          <p:cNvPr id="2" name="标题 1"/>
          <p:cNvSpPr>
            <a:spLocks noGrp="1"/>
          </p:cNvSpPr>
          <p:nvPr>
            <p:ph type="title"/>
          </p:nvPr>
        </p:nvSpPr>
        <p:spPr>
          <a:xfrm>
            <a:off x="579755" y="193040"/>
            <a:ext cx="11037570" cy="521335"/>
          </a:xfrm>
        </p:spPr>
        <p:txBody>
          <a:bodyPr>
            <a:noAutofit/>
          </a:bodyPr>
          <a:lstStyle>
            <a:lvl1pPr>
              <a:defRPr sz="2800" baseline="0">
                <a:solidFill>
                  <a:schemeClr val="accent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579600" y="1663200"/>
            <a:ext cx="53424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6242400" y="1663200"/>
            <a:ext cx="53676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572400" y="4816800"/>
            <a:ext cx="53424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6253200" y="4813200"/>
            <a:ext cx="53676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8850"/>
            <a:ext cx="12192000" cy="49403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800" strike="noStrike" noProof="1">
              <a:sym typeface="+mn-ea"/>
            </a:endParaRPr>
          </a:p>
        </p:txBody>
      </p:sp>
      <p:sp>
        <p:nvSpPr>
          <p:cNvPr id="2" name="标题 1"/>
          <p:cNvSpPr>
            <a:spLocks noGrp="1"/>
          </p:cNvSpPr>
          <p:nvPr>
            <p:ph type="title" hasCustomPrompt="1"/>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86.xml"/><Relationship Id="rId23" Type="http://schemas.openxmlformats.org/officeDocument/2006/relationships/tags" Target="../tags/tag85.xml"/><Relationship Id="rId22" Type="http://schemas.openxmlformats.org/officeDocument/2006/relationships/tags" Target="../tags/tag84.xml"/><Relationship Id="rId21" Type="http://schemas.openxmlformats.org/officeDocument/2006/relationships/tags" Target="../tags/tag83.xml"/><Relationship Id="rId20" Type="http://schemas.openxmlformats.org/officeDocument/2006/relationships/tags" Target="../tags/tag82.xml"/><Relationship Id="rId2" Type="http://schemas.openxmlformats.org/officeDocument/2006/relationships/slideLayout" Target="../slideLayouts/slideLayout13.xml"/><Relationship Id="rId19" Type="http://schemas.openxmlformats.org/officeDocument/2006/relationships/tags" Target="../tags/tag81.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669925" y="442913"/>
            <a:ext cx="10852150" cy="442912"/>
          </a:xfrm>
          <a:prstGeom prst="rect">
            <a:avLst/>
          </a:prstGeom>
          <a:noFill/>
          <a:ln w="9525">
            <a:noFill/>
          </a:ln>
        </p:spPr>
        <p:txBody>
          <a:bodyPr vert="horz" lIns="101600" tIns="38100" rIns="76200" bIns="38100" anchor="t"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669925" y="952500"/>
            <a:ext cx="10852150" cy="5389563"/>
          </a:xfrm>
          <a:prstGeom prst="rect">
            <a:avLst/>
          </a:prstGeom>
          <a:noFill/>
          <a:ln w="9525">
            <a:noFill/>
          </a:ln>
        </p:spPr>
        <p:txBody>
          <a:bodyPr vert="horz" lIns="101600" tIns="0" rIns="8255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475" y="6350000"/>
            <a:ext cx="2700338" cy="315913"/>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4116388" y="6350000"/>
            <a:ext cx="3959225" cy="315913"/>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8610600" y="6350000"/>
            <a:ext cx="2700338" cy="315913"/>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074" name="标题占位符 1"/>
          <p:cNvSpPr>
            <a:spLocks noGrp="1"/>
          </p:cNvSpPr>
          <p:nvPr>
            <p:ph type="title"/>
            <p:custDataLst>
              <p:tags r:id="rId2"/>
            </p:custDataLst>
          </p:nvPr>
        </p:nvSpPr>
        <p:spPr>
          <a:xfrm>
            <a:off x="669925" y="442913"/>
            <a:ext cx="10852150" cy="442912"/>
          </a:xfrm>
          <a:prstGeom prst="rect">
            <a:avLst/>
          </a:prstGeom>
          <a:noFill/>
          <a:ln w="9525">
            <a:noFill/>
          </a:ln>
        </p:spPr>
        <p:txBody>
          <a:bodyPr vert="horz" lIns="101600" tIns="38100" rIns="76200" bIns="38100" anchor="t" anchorCtr="0"/>
          <a:p>
            <a:pPr lvl="0"/>
            <a:r>
              <a:rPr lang="zh-CN" altLang="en-US" dirty="0"/>
              <a:t>单击此处编辑母版标题样式</a:t>
            </a:r>
            <a:endParaRPr lang="zh-CN" altLang="en-US" dirty="0"/>
          </a:p>
        </p:txBody>
      </p:sp>
      <p:sp>
        <p:nvSpPr>
          <p:cNvPr id="3075" name="文本占位符 2"/>
          <p:cNvSpPr>
            <a:spLocks noGrp="1"/>
          </p:cNvSpPr>
          <p:nvPr>
            <p:ph type="body"/>
            <p:custDataLst>
              <p:tags r:id="rId3"/>
            </p:custDataLst>
          </p:nvPr>
        </p:nvSpPr>
        <p:spPr>
          <a:xfrm>
            <a:off x="669925" y="952500"/>
            <a:ext cx="10852150" cy="5389563"/>
          </a:xfrm>
          <a:prstGeom prst="rect">
            <a:avLst/>
          </a:prstGeom>
          <a:noFill/>
          <a:ln w="9525">
            <a:noFill/>
          </a:ln>
        </p:spPr>
        <p:txBody>
          <a:bodyPr vert="horz" lIns="101600" tIns="0" rIns="8255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Tree>
  </p:cSld>
  <p:clrMap bg1="lt1" tx1="dk1" bg2="lt2" tx2="dk2" accent1="accent1" accent2="accent2" accent3="accent3" accent4="accent4" accent5="accent5" accent6="accent6" hlink="hlink" folHlink="folHlink"/>
  <p:sldLayoutIdLst>
    <p:sldLayoutId id="2147483680" r:id="rId1"/>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9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image" Target="../media/image4.svg"/><Relationship Id="rId3" Type="http://schemas.openxmlformats.org/officeDocument/2006/relationships/image" Target="../media/image3.png"/><Relationship Id="rId25" Type="http://schemas.openxmlformats.org/officeDocument/2006/relationships/notesSlide" Target="../notesSlides/notesSlide1.xml"/><Relationship Id="rId24" Type="http://schemas.openxmlformats.org/officeDocument/2006/relationships/slideLayout" Target="../slideLayouts/slideLayout30.xml"/><Relationship Id="rId23" Type="http://schemas.openxmlformats.org/officeDocument/2006/relationships/tags" Target="../tags/tag118.xml"/><Relationship Id="rId22" Type="http://schemas.openxmlformats.org/officeDocument/2006/relationships/tags" Target="../tags/tag117.xml"/><Relationship Id="rId21" Type="http://schemas.openxmlformats.org/officeDocument/2006/relationships/tags" Target="../tags/tag116.xml"/><Relationship Id="rId20" Type="http://schemas.openxmlformats.org/officeDocument/2006/relationships/tags" Target="../tags/tag115.xml"/><Relationship Id="rId2" Type="http://schemas.openxmlformats.org/officeDocument/2006/relationships/tags" Target="../tags/tag99.xml"/><Relationship Id="rId19" Type="http://schemas.openxmlformats.org/officeDocument/2006/relationships/tags" Target="../tags/tag114.xml"/><Relationship Id="rId18" Type="http://schemas.openxmlformats.org/officeDocument/2006/relationships/tags" Target="../tags/tag113.xml"/><Relationship Id="rId17" Type="http://schemas.openxmlformats.org/officeDocument/2006/relationships/tags" Target="../tags/tag112.xml"/><Relationship Id="rId16" Type="http://schemas.openxmlformats.org/officeDocument/2006/relationships/tags" Target="../tags/tag111.xml"/><Relationship Id="rId15" Type="http://schemas.openxmlformats.org/officeDocument/2006/relationships/tags" Target="../tags/tag110.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9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0.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21.xml"/><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22.xml"/><Relationship Id="rId2" Type="http://schemas.openxmlformats.org/officeDocument/2006/relationships/image" Target="../media/image10.sv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2"/>
          <p:cNvSpPr>
            <a:spLocks noGrp="1"/>
          </p:cNvSpPr>
          <p:nvPr>
            <p:ph type="ctrTitle" hasCustomPrompt="1"/>
            <p:custDataLst>
              <p:tags r:id="rId1"/>
            </p:custDataLst>
          </p:nvPr>
        </p:nvSpPr>
        <p:spPr>
          <a:xfrm>
            <a:off x="911225" y="2276475"/>
            <a:ext cx="8037513" cy="1131888"/>
          </a:xfrm>
        </p:spPr>
        <p:txBody>
          <a:bodyPr vert="horz" lIns="91440" tIns="45720" rIns="91440" bIns="0" anchor="b" anchorCtr="0"/>
          <a:p>
            <a:pPr defTabSz="914400">
              <a:buClrTx/>
              <a:buSzTx/>
              <a:buFontTx/>
              <a:buNone/>
            </a:pPr>
            <a:r>
              <a:rPr lang="zh-CN" altLang="en-US" sz="4800" kern="1200" normalizeH="0" baseline="0" dirty="0">
                <a:latin typeface="Arial" panose="020B0604020202020204" pitchFamily="34" charset="0"/>
                <a:ea typeface="微软雅黑" panose="020B0503020204020204" charset="-122"/>
                <a:cs typeface="+mj-cs"/>
                <a:sym typeface="Arial" panose="020B0604020202020204" pitchFamily="34" charset="0"/>
              </a:rPr>
              <a:t>氨基酸（</a:t>
            </a:r>
            <a:r>
              <a:rPr lang="en-US" altLang="zh-CN" sz="4800" kern="1200" normalizeH="0" baseline="0" dirty="0">
                <a:latin typeface="Arial" panose="020B0604020202020204" pitchFamily="34" charset="0"/>
                <a:ea typeface="微软雅黑" panose="020B0503020204020204" charset="-122"/>
                <a:cs typeface="+mj-cs"/>
                <a:sym typeface="Arial" panose="020B0604020202020204" pitchFamily="34" charset="0"/>
              </a:rPr>
              <a:t>15</a:t>
            </a:r>
            <a:r>
              <a:rPr lang="zh-CN" altLang="en-US" sz="4800" kern="1200" normalizeH="0" baseline="0" dirty="0">
                <a:latin typeface="Arial" panose="020B0604020202020204" pitchFamily="34" charset="0"/>
                <a:ea typeface="微软雅黑" panose="020B0503020204020204" charset="-122"/>
                <a:cs typeface="+mj-cs"/>
                <a:sym typeface="Arial" panose="020B0604020202020204" pitchFamily="34" charset="0"/>
              </a:rPr>
              <a:t>）腹膜透析液</a:t>
            </a:r>
            <a:endParaRPr lang="zh-CN" altLang="en-US" sz="4800" kern="1200" normalizeH="0" baseline="0" dirty="0">
              <a:latin typeface="Arial" panose="020B0604020202020204" pitchFamily="34" charset="0"/>
              <a:ea typeface="微软雅黑" panose="020B0503020204020204" charset="-122"/>
              <a:cs typeface="+mj-cs"/>
              <a:sym typeface="Arial" panose="020B0604020202020204" pitchFamily="34" charset="0"/>
            </a:endParaRPr>
          </a:p>
        </p:txBody>
      </p:sp>
      <p:pic>
        <p:nvPicPr>
          <p:cNvPr id="24578" name="图片 1" descr="公司logo2022版蓝色全标"/>
          <p:cNvPicPr>
            <a:picLocks noChangeAspect="1"/>
          </p:cNvPicPr>
          <p:nvPr/>
        </p:nvPicPr>
        <p:blipFill>
          <a:blip r:embed="rId2"/>
          <a:stretch>
            <a:fillRect/>
          </a:stretch>
        </p:blipFill>
        <p:spPr>
          <a:xfrm>
            <a:off x="695325" y="5876925"/>
            <a:ext cx="3446463" cy="603250"/>
          </a:xfrm>
          <a:prstGeom prst="rect">
            <a:avLst/>
          </a:prstGeom>
          <a:noFill/>
          <a:ln w="9525">
            <a:noFill/>
          </a:ln>
        </p:spPr>
      </p:pic>
      <p:pic>
        <p:nvPicPr>
          <p:cNvPr id="24579" name="图片 1"/>
          <p:cNvPicPr>
            <a:picLocks noChangeAspect="1"/>
          </p:cNvPicPr>
          <p:nvPr/>
        </p:nvPicPr>
        <p:blipFill>
          <a:blip r:embed="rId3"/>
          <a:stretch>
            <a:fillRect/>
          </a:stretch>
        </p:blipFill>
        <p:spPr>
          <a:xfrm>
            <a:off x="7954963" y="4265613"/>
            <a:ext cx="3960812" cy="2511425"/>
          </a:xfrm>
          <a:prstGeom prst="rect">
            <a:avLst/>
          </a:prstGeom>
          <a:noFill/>
          <a:ln w="9525">
            <a:noFill/>
          </a:ln>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custDataLst>
              <p:tags r:id="rId1"/>
            </p:custDataLst>
          </p:nvPr>
        </p:nvSpPr>
        <p:spPr>
          <a:xfrm>
            <a:off x="0" y="0"/>
            <a:ext cx="12192000" cy="1108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kumimoji="1" lang="zh-CN" altLang="en-US" sz="1800" strike="noStrike" noProof="1" dirty="0">
              <a:highlight>
                <a:srgbClr val="1171F1"/>
              </a:highlight>
              <a:latin typeface="Arial" panose="020B0604020202020204" pitchFamily="34" charset="0"/>
              <a:ea typeface="微软雅黑" panose="020B0503020204020204" charset="-122"/>
              <a:sym typeface="Arial" panose="020B0604020202020204" pitchFamily="34" charset="0"/>
            </a:endParaRPr>
          </a:p>
        </p:txBody>
      </p:sp>
      <p:sp>
        <p:nvSpPr>
          <p:cNvPr id="16" name="文本框 15"/>
          <p:cNvSpPr txBox="1"/>
          <p:nvPr>
            <p:custDataLst>
              <p:tags r:id="rId2"/>
            </p:custDataLst>
          </p:nvPr>
        </p:nvSpPr>
        <p:spPr>
          <a:xfrm>
            <a:off x="755650" y="696913"/>
            <a:ext cx="1879600" cy="695325"/>
          </a:xfrm>
          <a:prstGeom prst="rect">
            <a:avLst/>
          </a:prstGeom>
          <a:solidFill>
            <a:schemeClr val="accent1"/>
          </a:solidFill>
          <a:ln>
            <a:noFill/>
          </a:ln>
          <a:effectLst/>
        </p:spPr>
        <p:txBody>
          <a:bodyPr vert="horz" wrap="square" lIns="91440" tIns="45720" rIns="91440" bIns="45720" rtlCol="0" anchor="ctr" anchorCtr="1">
            <a:normAutofit/>
          </a:bodyPr>
          <a:lstStyle/>
          <a:p>
            <a:pPr algn="ctr"/>
            <a:r>
              <a:rPr lang="zh-CN" altLang="en-US" sz="3200" b="1" spc="800" noProof="1" dirty="0">
                <a:solidFill>
                  <a:schemeClr val="bg1"/>
                </a:solidFill>
                <a:latin typeface="Arial" panose="020B0604020202020204" pitchFamily="34" charset="0"/>
                <a:ea typeface="微软雅黑" panose="020B0503020204020204" charset="-122"/>
                <a:cs typeface="+mj-lt"/>
                <a:sym typeface="Arial" panose="020B0604020202020204" pitchFamily="34" charset="0"/>
              </a:rPr>
              <a:t>目录</a:t>
            </a:r>
            <a:endParaRPr lang="zh-CN" altLang="en-US" sz="3200" b="1" spc="800" noProof="1" dirty="0">
              <a:solidFill>
                <a:schemeClr val="bg1"/>
              </a:solidFill>
              <a:latin typeface="Arial" panose="020B0604020202020204" pitchFamily="34" charset="0"/>
              <a:ea typeface="微软雅黑" panose="020B0503020204020204" charset="-122"/>
              <a:cs typeface="+mj-lt"/>
              <a:sym typeface="Arial" panose="020B0604020202020204" pitchFamily="34" charset="0"/>
            </a:endParaRPr>
          </a:p>
        </p:txBody>
      </p:sp>
      <p:pic>
        <p:nvPicPr>
          <p:cNvPr id="18" name="图片 17" descr="32313538363237323b32313538363133373bb5e3b5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569" y="2924810"/>
            <a:ext cx="1861819" cy="1861818"/>
          </a:xfrm>
          <a:prstGeom prst="rect">
            <a:avLst/>
          </a:prstGeom>
        </p:spPr>
      </p:pic>
      <p:sp>
        <p:nvSpPr>
          <p:cNvPr id="25604" name="文本框 224"/>
          <p:cNvSpPr txBox="1"/>
          <p:nvPr>
            <p:custDataLst>
              <p:tags r:id="rId5"/>
            </p:custDataLst>
          </p:nvPr>
        </p:nvSpPr>
        <p:spPr>
          <a:xfrm>
            <a:off x="3746500" y="2238375"/>
            <a:ext cx="3240088" cy="601663"/>
          </a:xfrm>
          <a:prstGeom prst="rect">
            <a:avLst/>
          </a:prstGeom>
          <a:noFill/>
          <a:ln w="9525">
            <a:noFill/>
          </a:ln>
        </p:spPr>
        <p:txBody>
          <a:bodyPr wrap="square" anchor="t" anchorCtr="0"/>
          <a:p>
            <a:pPr algn="just">
              <a:lnSpc>
                <a:spcPct val="150000"/>
              </a:lnSpc>
              <a:spcBef>
                <a:spcPct val="0"/>
              </a:spcBef>
              <a:spcAft>
                <a:spcPts val="2000"/>
              </a:spcAft>
            </a:pPr>
            <a:r>
              <a:rPr lang="zh-CN" altLang="en-US" b="1" dirty="0">
                <a:solidFill>
                  <a:srgbClr val="404040"/>
                </a:solidFill>
                <a:latin typeface="Arial" panose="020B0604020202020204" pitchFamily="34" charset="0"/>
                <a:ea typeface="微软雅黑" panose="020B0503020204020204" charset="-122"/>
                <a:sym typeface="Arial" panose="020B0604020202020204" pitchFamily="34" charset="0"/>
              </a:rPr>
              <a:t>药品基本信息</a:t>
            </a:r>
            <a:endParaRPr lang="zh-CN" altLang="en-US" b="1" dirty="0">
              <a:solidFill>
                <a:srgbClr val="404040"/>
              </a:solidFill>
              <a:latin typeface="Arial" panose="020B0604020202020204" pitchFamily="34" charset="0"/>
              <a:ea typeface="微软雅黑" panose="020B0503020204020204" charset="-122"/>
              <a:sym typeface="Arial" panose="020B0604020202020204" pitchFamily="34" charset="0"/>
            </a:endParaRPr>
          </a:p>
        </p:txBody>
      </p:sp>
      <p:sp>
        <p:nvSpPr>
          <p:cNvPr id="25605" name="文本框 221"/>
          <p:cNvSpPr txBox="1"/>
          <p:nvPr>
            <p:custDataLst>
              <p:tags r:id="rId6"/>
            </p:custDataLst>
          </p:nvPr>
        </p:nvSpPr>
        <p:spPr>
          <a:xfrm>
            <a:off x="3749675" y="1320800"/>
            <a:ext cx="815975" cy="768350"/>
          </a:xfrm>
          <a:prstGeom prst="rect">
            <a:avLst/>
          </a:prstGeom>
          <a:noFill/>
          <a:ln w="9525">
            <a:noFill/>
          </a:ln>
        </p:spPr>
        <p:txBody>
          <a:bodyPr wrap="square" anchor="t" anchorCtr="0"/>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01</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3" name="直接连接符 17"/>
          <p:cNvCxnSpPr/>
          <p:nvPr>
            <p:custDataLst>
              <p:tags r:id="rId7"/>
            </p:custDataLst>
          </p:nvPr>
        </p:nvCxnSpPr>
        <p:spPr>
          <a:xfrm rot="10800000">
            <a:off x="3873500" y="2071688"/>
            <a:ext cx="108108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607" name="文本框 23"/>
          <p:cNvSpPr txBox="1"/>
          <p:nvPr>
            <p:custDataLst>
              <p:tags r:id="rId8"/>
            </p:custDataLst>
          </p:nvPr>
        </p:nvSpPr>
        <p:spPr>
          <a:xfrm>
            <a:off x="3748088" y="3976688"/>
            <a:ext cx="3240087" cy="622300"/>
          </a:xfrm>
          <a:prstGeom prst="rect">
            <a:avLst/>
          </a:prstGeom>
          <a:noFill/>
          <a:ln w="9525">
            <a:noFill/>
          </a:ln>
        </p:spPr>
        <p:txBody>
          <a:bodyPr wrap="square" anchor="t" anchorCtr="0"/>
          <a:p>
            <a:pPr algn="just">
              <a:lnSpc>
                <a:spcPct val="150000"/>
              </a:lnSpc>
              <a:spcBef>
                <a:spcPct val="0"/>
              </a:spcBef>
              <a:spcAft>
                <a:spcPts val="2000"/>
              </a:spcAft>
            </a:pPr>
            <a:r>
              <a:rPr lang="zh-CN" altLang="en-US" b="1" dirty="0">
                <a:solidFill>
                  <a:srgbClr val="404040"/>
                </a:solidFill>
                <a:latin typeface="Arial" panose="020B0604020202020204" pitchFamily="34" charset="0"/>
                <a:ea typeface="微软雅黑" panose="020B0503020204020204" charset="-122"/>
                <a:sym typeface="Arial" panose="020B0604020202020204" pitchFamily="34" charset="0"/>
              </a:rPr>
              <a:t>有效性</a:t>
            </a:r>
            <a:endParaRPr lang="zh-CN" altLang="en-US" b="1" dirty="0">
              <a:solidFill>
                <a:srgbClr val="404040"/>
              </a:solidFill>
              <a:latin typeface="Arial" panose="020B0604020202020204" pitchFamily="34" charset="0"/>
              <a:ea typeface="微软雅黑" panose="020B0503020204020204" charset="-122"/>
              <a:sym typeface="Arial" panose="020B0604020202020204" pitchFamily="34" charset="0"/>
            </a:endParaRPr>
          </a:p>
        </p:txBody>
      </p:sp>
      <p:sp>
        <p:nvSpPr>
          <p:cNvPr id="25608" name="文本框 117"/>
          <p:cNvSpPr txBox="1"/>
          <p:nvPr>
            <p:custDataLst>
              <p:tags r:id="rId9"/>
            </p:custDataLst>
          </p:nvPr>
        </p:nvSpPr>
        <p:spPr>
          <a:xfrm>
            <a:off x="3757613" y="3068638"/>
            <a:ext cx="815975" cy="768350"/>
          </a:xfrm>
          <a:prstGeom prst="rect">
            <a:avLst/>
          </a:prstGeom>
          <a:noFill/>
          <a:ln w="9525">
            <a:noFill/>
          </a:ln>
        </p:spPr>
        <p:txBody>
          <a:bodyPr wrap="square" anchor="t" anchorCtr="0"/>
          <a:p>
            <a:r>
              <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rPr>
              <a:t>02</a:t>
            </a:r>
            <a:endPar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19" name="直接连接符 118"/>
          <p:cNvCxnSpPr/>
          <p:nvPr>
            <p:custDataLst>
              <p:tags r:id="rId10"/>
            </p:custDataLst>
          </p:nvPr>
        </p:nvCxnSpPr>
        <p:spPr>
          <a:xfrm rot="10800000">
            <a:off x="3881438" y="3813175"/>
            <a:ext cx="10810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610" name="文本框 124"/>
          <p:cNvSpPr txBox="1"/>
          <p:nvPr>
            <p:custDataLst>
              <p:tags r:id="rId11"/>
            </p:custDataLst>
          </p:nvPr>
        </p:nvSpPr>
        <p:spPr>
          <a:xfrm>
            <a:off x="7875588" y="2238375"/>
            <a:ext cx="3240087" cy="601663"/>
          </a:xfrm>
          <a:prstGeom prst="rect">
            <a:avLst/>
          </a:prstGeom>
          <a:noFill/>
          <a:ln w="9525">
            <a:noFill/>
          </a:ln>
        </p:spPr>
        <p:txBody>
          <a:bodyPr wrap="square" anchor="t" anchorCtr="0"/>
          <a:p>
            <a:pPr algn="just">
              <a:lnSpc>
                <a:spcPct val="150000"/>
              </a:lnSpc>
              <a:spcBef>
                <a:spcPct val="0"/>
              </a:spcBef>
              <a:spcAft>
                <a:spcPts val="2000"/>
              </a:spcAft>
            </a:pPr>
            <a:r>
              <a:rPr lang="zh-CN" altLang="en-US" b="1" dirty="0">
                <a:solidFill>
                  <a:srgbClr val="404040"/>
                </a:solidFill>
                <a:latin typeface="Arial" panose="020B0604020202020204" pitchFamily="34" charset="0"/>
                <a:ea typeface="微软雅黑" panose="020B0503020204020204" charset="-122"/>
                <a:sym typeface="Arial" panose="020B0604020202020204" pitchFamily="34" charset="0"/>
              </a:rPr>
              <a:t>安全性</a:t>
            </a:r>
            <a:endParaRPr lang="zh-CN" altLang="en-US" b="1" dirty="0">
              <a:solidFill>
                <a:srgbClr val="404040"/>
              </a:solidFill>
              <a:latin typeface="Arial" panose="020B0604020202020204" pitchFamily="34" charset="0"/>
              <a:ea typeface="微软雅黑" panose="020B0503020204020204" charset="-122"/>
              <a:sym typeface="Arial" panose="020B0604020202020204" pitchFamily="34" charset="0"/>
            </a:endParaRPr>
          </a:p>
        </p:txBody>
      </p:sp>
      <p:sp>
        <p:nvSpPr>
          <p:cNvPr id="25611" name="文本框 125"/>
          <p:cNvSpPr txBox="1"/>
          <p:nvPr>
            <p:custDataLst>
              <p:tags r:id="rId12"/>
            </p:custDataLst>
          </p:nvPr>
        </p:nvSpPr>
        <p:spPr>
          <a:xfrm>
            <a:off x="7878763" y="1330325"/>
            <a:ext cx="815975" cy="768350"/>
          </a:xfrm>
          <a:prstGeom prst="rect">
            <a:avLst/>
          </a:prstGeom>
          <a:noFill/>
          <a:ln w="9525">
            <a:noFill/>
          </a:ln>
        </p:spPr>
        <p:txBody>
          <a:bodyPr wrap="square" anchor="t" anchorCtr="0"/>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04</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27" name="直接连接符 126"/>
          <p:cNvCxnSpPr/>
          <p:nvPr>
            <p:custDataLst>
              <p:tags r:id="rId13"/>
            </p:custDataLst>
          </p:nvPr>
        </p:nvCxnSpPr>
        <p:spPr>
          <a:xfrm rot="10800000">
            <a:off x="8002588" y="2071688"/>
            <a:ext cx="108108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613" name="文本框 128"/>
          <p:cNvSpPr txBox="1"/>
          <p:nvPr>
            <p:custDataLst>
              <p:tags r:id="rId14"/>
            </p:custDataLst>
          </p:nvPr>
        </p:nvSpPr>
        <p:spPr>
          <a:xfrm>
            <a:off x="7877175" y="3970338"/>
            <a:ext cx="3240088" cy="620712"/>
          </a:xfrm>
          <a:prstGeom prst="rect">
            <a:avLst/>
          </a:prstGeom>
          <a:noFill/>
          <a:ln w="9525">
            <a:noFill/>
          </a:ln>
        </p:spPr>
        <p:txBody>
          <a:bodyPr wrap="square" anchor="t" anchorCtr="0"/>
          <a:p>
            <a:pPr algn="just">
              <a:lnSpc>
                <a:spcPct val="150000"/>
              </a:lnSpc>
              <a:spcBef>
                <a:spcPct val="0"/>
              </a:spcBef>
              <a:spcAft>
                <a:spcPts val="2000"/>
              </a:spcAft>
            </a:pPr>
            <a:r>
              <a:rPr lang="zh-CN" altLang="en-US" b="1" dirty="0">
                <a:solidFill>
                  <a:srgbClr val="404040"/>
                </a:solidFill>
                <a:latin typeface="Arial" panose="020B0604020202020204" pitchFamily="34" charset="0"/>
                <a:ea typeface="微软雅黑" panose="020B0503020204020204" charset="-122"/>
                <a:sym typeface="Arial" panose="020B0604020202020204" pitchFamily="34" charset="0"/>
              </a:rPr>
              <a:t>经济性</a:t>
            </a:r>
            <a:endParaRPr lang="zh-CN" altLang="en-US" b="1" dirty="0">
              <a:solidFill>
                <a:srgbClr val="404040"/>
              </a:solidFill>
              <a:latin typeface="Arial" panose="020B0604020202020204" pitchFamily="34" charset="0"/>
              <a:ea typeface="微软雅黑" panose="020B0503020204020204" charset="-122"/>
              <a:sym typeface="Arial" panose="020B0604020202020204" pitchFamily="34" charset="0"/>
            </a:endParaRPr>
          </a:p>
        </p:txBody>
      </p:sp>
      <p:sp>
        <p:nvSpPr>
          <p:cNvPr id="25614" name="文本框 129"/>
          <p:cNvSpPr txBox="1"/>
          <p:nvPr>
            <p:custDataLst>
              <p:tags r:id="rId15"/>
            </p:custDataLst>
          </p:nvPr>
        </p:nvSpPr>
        <p:spPr>
          <a:xfrm>
            <a:off x="7886700" y="3062288"/>
            <a:ext cx="815975" cy="768350"/>
          </a:xfrm>
          <a:prstGeom prst="rect">
            <a:avLst/>
          </a:prstGeom>
          <a:noFill/>
          <a:ln w="9525">
            <a:noFill/>
          </a:ln>
        </p:spPr>
        <p:txBody>
          <a:bodyPr wrap="square" anchor="t" anchorCtr="0"/>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05</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31" name="直接连接符 130"/>
          <p:cNvCxnSpPr/>
          <p:nvPr>
            <p:custDataLst>
              <p:tags r:id="rId16"/>
            </p:custDataLst>
          </p:nvPr>
        </p:nvCxnSpPr>
        <p:spPr>
          <a:xfrm rot="10800000">
            <a:off x="8010525" y="3813175"/>
            <a:ext cx="1079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616" name="文本框 2"/>
          <p:cNvSpPr txBox="1"/>
          <p:nvPr>
            <p:custDataLst>
              <p:tags r:id="rId17"/>
            </p:custDataLst>
          </p:nvPr>
        </p:nvSpPr>
        <p:spPr>
          <a:xfrm>
            <a:off x="3783013" y="5708650"/>
            <a:ext cx="3240087" cy="620713"/>
          </a:xfrm>
          <a:prstGeom prst="rect">
            <a:avLst/>
          </a:prstGeom>
          <a:noFill/>
          <a:ln w="9525">
            <a:noFill/>
          </a:ln>
        </p:spPr>
        <p:txBody>
          <a:bodyPr wrap="square" anchor="t" anchorCtr="0"/>
          <a:p>
            <a:pPr algn="just">
              <a:lnSpc>
                <a:spcPct val="150000"/>
              </a:lnSpc>
              <a:spcBef>
                <a:spcPct val="0"/>
              </a:spcBef>
              <a:spcAft>
                <a:spcPts val="2000"/>
              </a:spcAft>
            </a:pPr>
            <a:r>
              <a:rPr lang="zh-CN" altLang="en-US" b="1" dirty="0">
                <a:solidFill>
                  <a:srgbClr val="404040"/>
                </a:solidFill>
                <a:latin typeface="Arial" panose="020B0604020202020204" pitchFamily="34" charset="0"/>
                <a:ea typeface="微软雅黑" panose="020B0503020204020204" charset="-122"/>
                <a:sym typeface="Arial" panose="020B0604020202020204" pitchFamily="34" charset="0"/>
              </a:rPr>
              <a:t>创新性</a:t>
            </a:r>
            <a:endParaRPr lang="zh-CN" altLang="en-US" b="1" dirty="0">
              <a:solidFill>
                <a:srgbClr val="404040"/>
              </a:solidFill>
              <a:latin typeface="Arial" panose="020B0604020202020204" pitchFamily="34" charset="0"/>
              <a:ea typeface="微软雅黑" panose="020B0503020204020204" charset="-122"/>
              <a:sym typeface="Arial" panose="020B0604020202020204" pitchFamily="34" charset="0"/>
            </a:endParaRPr>
          </a:p>
        </p:txBody>
      </p:sp>
      <p:sp>
        <p:nvSpPr>
          <p:cNvPr id="25617" name="文本框 3"/>
          <p:cNvSpPr txBox="1"/>
          <p:nvPr>
            <p:custDataLst>
              <p:tags r:id="rId18"/>
            </p:custDataLst>
          </p:nvPr>
        </p:nvSpPr>
        <p:spPr>
          <a:xfrm>
            <a:off x="3792538" y="4800600"/>
            <a:ext cx="815975" cy="768350"/>
          </a:xfrm>
          <a:prstGeom prst="rect">
            <a:avLst/>
          </a:prstGeom>
          <a:noFill/>
          <a:ln w="9525">
            <a:noFill/>
          </a:ln>
        </p:spPr>
        <p:txBody>
          <a:bodyPr wrap="square" anchor="t" anchorCtr="0"/>
          <a:p>
            <a:r>
              <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rPr>
              <a:t>03</a:t>
            </a:r>
            <a:endPar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2" name="直接连接符 4"/>
          <p:cNvCxnSpPr/>
          <p:nvPr>
            <p:custDataLst>
              <p:tags r:id="rId19"/>
            </p:custDataLst>
          </p:nvPr>
        </p:nvCxnSpPr>
        <p:spPr>
          <a:xfrm rot="10800000">
            <a:off x="3916363" y="5543550"/>
            <a:ext cx="108108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619" name="文本框 5"/>
          <p:cNvSpPr txBox="1"/>
          <p:nvPr>
            <p:custDataLst>
              <p:tags r:id="rId20"/>
            </p:custDataLst>
          </p:nvPr>
        </p:nvSpPr>
        <p:spPr>
          <a:xfrm>
            <a:off x="7921625" y="5683250"/>
            <a:ext cx="3240088" cy="620713"/>
          </a:xfrm>
          <a:prstGeom prst="rect">
            <a:avLst/>
          </a:prstGeom>
          <a:noFill/>
          <a:ln w="9525">
            <a:noFill/>
          </a:ln>
        </p:spPr>
        <p:txBody>
          <a:bodyPr wrap="square" anchor="t" anchorCtr="0"/>
          <a:p>
            <a:pPr algn="just">
              <a:lnSpc>
                <a:spcPct val="150000"/>
              </a:lnSpc>
              <a:spcAft>
                <a:spcPts val="2000"/>
              </a:spcAft>
            </a:pPr>
            <a:r>
              <a:rPr lang="zh-CN" altLang="en-US" sz="1700" b="1" dirty="0">
                <a:solidFill>
                  <a:srgbClr val="404040"/>
                </a:solidFill>
                <a:latin typeface="Arial" panose="020B0604020202020204" pitchFamily="34" charset="0"/>
                <a:ea typeface="微软雅黑" panose="020B0503020204020204" charset="-122"/>
                <a:sym typeface="Arial" panose="020B0604020202020204" pitchFamily="34" charset="0"/>
              </a:rPr>
              <a:t>公平性</a:t>
            </a:r>
            <a:endParaRPr lang="zh-CN" altLang="en-US" sz="1700" b="1" dirty="0">
              <a:solidFill>
                <a:srgbClr val="404040"/>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spcAft>
                <a:spcPts val="2000"/>
              </a:spcAft>
            </a:pPr>
            <a:endParaRPr lang="zh-CN" altLang="en-US" sz="1000" b="1" dirty="0">
              <a:solidFill>
                <a:srgbClr val="404040"/>
              </a:solidFill>
              <a:latin typeface="Arial" panose="020B0604020202020204" pitchFamily="34" charset="0"/>
              <a:ea typeface="微软雅黑" panose="020B0503020204020204" charset="-122"/>
              <a:sym typeface="Arial" panose="020B0604020202020204" pitchFamily="34" charset="0"/>
            </a:endParaRPr>
          </a:p>
        </p:txBody>
      </p:sp>
      <p:sp>
        <p:nvSpPr>
          <p:cNvPr id="25620" name="文本框 6"/>
          <p:cNvSpPr txBox="1"/>
          <p:nvPr>
            <p:custDataLst>
              <p:tags r:id="rId21"/>
            </p:custDataLst>
          </p:nvPr>
        </p:nvSpPr>
        <p:spPr>
          <a:xfrm>
            <a:off x="7921625" y="4792663"/>
            <a:ext cx="815975" cy="768350"/>
          </a:xfrm>
          <a:prstGeom prst="rect">
            <a:avLst/>
          </a:prstGeom>
          <a:noFill/>
          <a:ln w="9525">
            <a:noFill/>
          </a:ln>
        </p:spPr>
        <p:txBody>
          <a:bodyPr wrap="square" anchor="t" anchorCtr="0"/>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06</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20" name="直接连接符 7"/>
          <p:cNvCxnSpPr/>
          <p:nvPr>
            <p:custDataLst>
              <p:tags r:id="rId22"/>
            </p:custDataLst>
          </p:nvPr>
        </p:nvCxnSpPr>
        <p:spPr>
          <a:xfrm rot="10800000">
            <a:off x="8045450" y="5543550"/>
            <a:ext cx="10795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ustDataLst>
      <p:tags r:id="rId2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p:cNvSpPr>
          <p:nvPr>
            <p:ph type="title"/>
          </p:nvPr>
        </p:nvSpPr>
        <p:spPr>
          <a:xfrm>
            <a:off x="669925" y="442913"/>
            <a:ext cx="10852150" cy="442912"/>
          </a:xfrm>
        </p:spPr>
        <p:txBody>
          <a:bodyPr lIns="101600" tIns="38100" rIns="76200" bIns="38100" anchor="t" anchorCtr="0"/>
          <a:p>
            <a:pPr marL="342900" indent="-342900" defTabSz="914400">
              <a:buFont typeface="Wingdings" panose="05000000000000000000" charset="0"/>
              <a:buChar char="Ø"/>
            </a:pPr>
            <a:r>
              <a:rPr lang="zh-CN" altLang="en-US" kern="1200" normalizeH="0" baseline="0">
                <a:latin typeface="Arial" panose="020B0604020202020204" pitchFamily="34" charset="0"/>
                <a:ea typeface="微软雅黑" panose="020B0503020204020204" charset="-122"/>
                <a:cs typeface="+mj-cs"/>
                <a:sym typeface="微软雅黑" panose="020B0503020204020204" charset="-122"/>
              </a:rPr>
              <a:t>药品基本信息</a:t>
            </a:r>
            <a:endParaRPr lang="zh-CN" altLang="en-US" kern="1200" normalizeH="0" baseline="0">
              <a:latin typeface="Arial" panose="020B0604020202020204" pitchFamily="34" charset="0"/>
              <a:ea typeface="微软雅黑" panose="020B0503020204020204" charset="-122"/>
              <a:cs typeface="+mj-cs"/>
              <a:sym typeface="微软雅黑" panose="020B0503020204020204" charset="-122"/>
            </a:endParaRPr>
          </a:p>
        </p:txBody>
      </p:sp>
      <p:sp>
        <p:nvSpPr>
          <p:cNvPr id="3" name="内容占位符 2"/>
          <p:cNvSpPr>
            <a:spLocks noGrp="1"/>
          </p:cNvSpPr>
          <p:nvPr>
            <p:ph idx="1"/>
          </p:nvPr>
        </p:nvSpPr>
        <p:spPr>
          <a:xfrm>
            <a:off x="1055688" y="1190625"/>
            <a:ext cx="4681538" cy="5349875"/>
          </a:xfrm>
          <a:ln cap="rnd">
            <a:solidFill>
              <a:schemeClr val="tx1"/>
            </a:solidFill>
            <a:prstDash val="dash"/>
          </a:ln>
        </p:spPr>
        <p:txBody>
          <a:bodyPr lIns="101600" tIns="0" rIns="82550" bIns="0" rtlCol="0">
            <a:noAutofit/>
          </a:bodyPr>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rPr>
              <a:t>【</a:t>
            </a:r>
            <a:r>
              <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rPr>
              <a:t>通用名称</a:t>
            </a:r>
            <a:r>
              <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rPr>
              <a:t>】</a:t>
            </a:r>
            <a:endPar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rPr>
              <a:t>氨基酸（15）腹膜透析液</a:t>
            </a:r>
            <a:endPar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rPr>
              <a:t>【规格】</a:t>
            </a:r>
            <a:endPar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rPr>
              <a:t>（1）2.0L：22.41 g（总氨基酸）；</a:t>
            </a:r>
            <a:endPar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rPr>
              <a:t>（2）2.5L：28.01 g（总氨基酸）</a:t>
            </a:r>
            <a:endPar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rPr>
              <a:t>【适应证】</a:t>
            </a:r>
            <a:endPar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rPr>
              <a:t>本品为不含葡萄糖的腹膜透析液，作为腹膜透析方案的一部分用于治疗慢性肾衰患者，特别适用于血清白蛋白低于35g/L的腹膜透析患者。</a:t>
            </a:r>
            <a:endPar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endParaRPr>
          </a:p>
        </p:txBody>
      </p:sp>
      <p:sp>
        <p:nvSpPr>
          <p:cNvPr id="2" name="文本框 1"/>
          <p:cNvSpPr txBox="1"/>
          <p:nvPr/>
        </p:nvSpPr>
        <p:spPr>
          <a:xfrm>
            <a:off x="6373813" y="1190625"/>
            <a:ext cx="4614863" cy="5341620"/>
          </a:xfrm>
          <a:prstGeom prst="rect">
            <a:avLst/>
          </a:prstGeom>
          <a:noFill/>
          <a:ln>
            <a:solidFill>
              <a:schemeClr val="tx1"/>
            </a:solidFill>
            <a:prstDash val="dash"/>
          </a:ln>
        </p:spPr>
        <p:txBody>
          <a:bodyPr wrap="square" rtlCol="0">
            <a:spAutoFit/>
          </a:bodyPr>
          <a:p>
            <a:pPr fontAlgn="auto">
              <a:lnSpc>
                <a:spcPct val="130000"/>
              </a:lnSpc>
              <a:spcBef>
                <a:spcPts val="0"/>
              </a:spcBef>
              <a:spcAft>
                <a:spcPts val="1000"/>
              </a:spcAft>
              <a:buClrTx/>
              <a:buSzTx/>
              <a:buNone/>
            </a:pP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中国大陆首次上市时间：</a:t>
            </a:r>
            <a:r>
              <a:rPr lang="en-US" altLang="zh-CN" sz="1600" spc="150" noProof="1">
                <a:solidFill>
                  <a:schemeClr val="tx1">
                    <a:lumMod val="75000"/>
                    <a:lumOff val="25000"/>
                  </a:schemeClr>
                </a:solidFill>
                <a:latin typeface="Arial" panose="020B0604020202020204" pitchFamily="34" charset="0"/>
                <a:ea typeface="微软雅黑" panose="020B0503020204020204" charset="-122"/>
                <a:cs typeface="+mn-cs"/>
              </a:rPr>
              <a:t>2021</a:t>
            </a: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年</a:t>
            </a:r>
            <a:r>
              <a:rPr lang="en-US" altLang="zh-CN" sz="1600" spc="150" noProof="1">
                <a:solidFill>
                  <a:schemeClr val="tx1">
                    <a:lumMod val="75000"/>
                    <a:lumOff val="25000"/>
                  </a:schemeClr>
                </a:solidFill>
                <a:latin typeface="Arial" panose="020B0604020202020204" pitchFamily="34" charset="0"/>
                <a:ea typeface="微软雅黑" panose="020B0503020204020204" charset="-122"/>
                <a:cs typeface="+mn-cs"/>
              </a:rPr>
              <a:t>1</a:t>
            </a: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月</a:t>
            </a:r>
            <a:endParaRPr lang="zh-CN" altLang="en-US" sz="1600" spc="150" noProof="1">
              <a:solidFill>
                <a:schemeClr val="tx1">
                  <a:lumMod val="75000"/>
                  <a:lumOff val="25000"/>
                </a:schemeClr>
              </a:solidFill>
              <a:ea typeface="微软雅黑" panose="020B0503020204020204" charset="-122"/>
            </a:endParaRPr>
          </a:p>
          <a:p>
            <a:pPr fontAlgn="auto">
              <a:lnSpc>
                <a:spcPct val="130000"/>
              </a:lnSpc>
              <a:spcBef>
                <a:spcPts val="0"/>
              </a:spcBef>
              <a:spcAft>
                <a:spcPts val="1000"/>
              </a:spcAft>
              <a:buClrTx/>
              <a:buSzTx/>
              <a:buNone/>
            </a:pPr>
            <a:endParaRPr lang="zh-CN" altLang="en-US" sz="1600" spc="150" noProof="1">
              <a:solidFill>
                <a:schemeClr val="tx1">
                  <a:lumMod val="75000"/>
                  <a:lumOff val="25000"/>
                </a:schemeClr>
              </a:solidFill>
              <a:ea typeface="微软雅黑" panose="020B0503020204020204" charset="-122"/>
            </a:endParaRPr>
          </a:p>
          <a:p>
            <a:pPr fontAlgn="auto">
              <a:lnSpc>
                <a:spcPct val="130000"/>
              </a:lnSpc>
              <a:spcBef>
                <a:spcPts val="0"/>
              </a:spcBef>
              <a:spcAft>
                <a:spcPts val="1000"/>
              </a:spcAft>
              <a:buClrTx/>
              <a:buSzTx/>
              <a:buNone/>
            </a:pP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目前大陆地区同通用名药品上市情况：</a:t>
            </a:r>
            <a:endParaRPr lang="zh-CN" altLang="en-US" sz="1600" spc="150" noProof="1">
              <a:solidFill>
                <a:schemeClr val="tx1">
                  <a:lumMod val="75000"/>
                  <a:lumOff val="25000"/>
                </a:schemeClr>
              </a:solidFill>
              <a:ea typeface="微软雅黑" panose="020B0503020204020204" charset="-122"/>
            </a:endParaRPr>
          </a:p>
          <a:p>
            <a:pPr fontAlgn="auto">
              <a:lnSpc>
                <a:spcPct val="130000"/>
              </a:lnSpc>
              <a:spcBef>
                <a:spcPts val="0"/>
              </a:spcBef>
              <a:spcAft>
                <a:spcPts val="1000"/>
              </a:spcAft>
              <a:buClrTx/>
              <a:buSzTx/>
              <a:buNone/>
            </a:pPr>
            <a:endParaRPr lang="zh-CN" altLang="en-US" sz="1600" spc="150" noProof="1">
              <a:solidFill>
                <a:schemeClr val="tx1">
                  <a:lumMod val="75000"/>
                  <a:lumOff val="25000"/>
                </a:schemeClr>
              </a:solidFill>
              <a:ea typeface="微软雅黑" panose="020B0503020204020204" charset="-122"/>
            </a:endParaRPr>
          </a:p>
          <a:p>
            <a:pPr fontAlgn="auto">
              <a:lnSpc>
                <a:spcPct val="130000"/>
              </a:lnSpc>
              <a:spcBef>
                <a:spcPts val="0"/>
              </a:spcBef>
              <a:spcAft>
                <a:spcPts val="1000"/>
              </a:spcAft>
              <a:buClrTx/>
              <a:buSzTx/>
              <a:buNone/>
            </a:pP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是否为OTC药品：否</a:t>
            </a:r>
            <a:endParaRPr lang="zh-CN" altLang="en-US" sz="1600" spc="150" noProof="1">
              <a:solidFill>
                <a:schemeClr val="tx1">
                  <a:lumMod val="75000"/>
                  <a:lumOff val="25000"/>
                </a:schemeClr>
              </a:solidFill>
              <a:ea typeface="微软雅黑" panose="020B0503020204020204" charset="-122"/>
            </a:endParaRPr>
          </a:p>
          <a:p>
            <a:pPr fontAlgn="auto">
              <a:lnSpc>
                <a:spcPct val="130000"/>
              </a:lnSpc>
              <a:spcBef>
                <a:spcPts val="0"/>
              </a:spcBef>
              <a:spcAft>
                <a:spcPts val="1000"/>
              </a:spcAft>
              <a:buClrTx/>
              <a:buSzTx/>
              <a:buNone/>
            </a:pP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大陆地区发病率：</a:t>
            </a:r>
            <a:r>
              <a:rPr lang="zh-CN" altLang="en-US" sz="1600" spc="150">
                <a:solidFill>
                  <a:schemeClr val="tx1">
                    <a:lumMod val="75000"/>
                    <a:lumOff val="25000"/>
                  </a:schemeClr>
                </a:solidFill>
                <a:ea typeface="微软雅黑" panose="020B0503020204020204" charset="-122"/>
                <a:sym typeface="+mn-ea"/>
              </a:rPr>
              <a:t>百分之四十五</a:t>
            </a:r>
            <a:endParaRPr lang="zh-CN" altLang="en-US" sz="1600" spc="150">
              <a:solidFill>
                <a:schemeClr val="tx1">
                  <a:lumMod val="75000"/>
                  <a:lumOff val="25000"/>
                </a:schemeClr>
              </a:solidFill>
              <a:ea typeface="微软雅黑" panose="020B0503020204020204" charset="-122"/>
              <a:sym typeface="+mn-ea"/>
            </a:endParaRPr>
          </a:p>
          <a:p>
            <a:pPr fontAlgn="auto">
              <a:lnSpc>
                <a:spcPct val="130000"/>
              </a:lnSpc>
              <a:spcBef>
                <a:spcPts val="0"/>
              </a:spcBef>
              <a:spcAft>
                <a:spcPts val="1000"/>
              </a:spcAft>
              <a:buClrTx/>
              <a:buSzTx/>
              <a:buNone/>
            </a:pPr>
            <a:endParaRPr lang="zh-CN" altLang="en-US" sz="1600" spc="150" noProof="1">
              <a:solidFill>
                <a:schemeClr val="tx1">
                  <a:lumMod val="75000"/>
                  <a:lumOff val="25000"/>
                </a:schemeClr>
              </a:solidFill>
              <a:ea typeface="微软雅黑" panose="020B0503020204020204" charset="-122"/>
            </a:endParaRPr>
          </a:p>
          <a:p>
            <a:pPr fontAlgn="auto">
              <a:lnSpc>
                <a:spcPct val="130000"/>
              </a:lnSpc>
              <a:spcBef>
                <a:spcPts val="0"/>
              </a:spcBef>
              <a:spcAft>
                <a:spcPts val="1000"/>
              </a:spcAft>
              <a:buClrTx/>
              <a:buSzTx/>
              <a:buNone/>
            </a:pP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年发病患者总数：</a:t>
            </a:r>
            <a:r>
              <a:rPr lang="en-US" altLang="zh-CN" sz="1600" spc="150" noProof="1">
                <a:solidFill>
                  <a:schemeClr val="tx1">
                    <a:lumMod val="75000"/>
                    <a:lumOff val="25000"/>
                  </a:schemeClr>
                </a:solidFill>
                <a:latin typeface="Arial" panose="020B0604020202020204" pitchFamily="34" charset="0"/>
                <a:ea typeface="微软雅黑" panose="020B0503020204020204" charset="-122"/>
                <a:cs typeface="+mn-cs"/>
              </a:rPr>
              <a:t>5</a:t>
            </a: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万</a:t>
            </a:r>
            <a:endParaRPr lang="zh-CN" altLang="en-US" sz="1600" spc="150" noProof="1">
              <a:solidFill>
                <a:schemeClr val="tx1">
                  <a:lumMod val="75000"/>
                  <a:lumOff val="25000"/>
                </a:schemeClr>
              </a:solidFill>
              <a:ea typeface="微软雅黑" panose="020B0503020204020204" charset="-122"/>
            </a:endParaRPr>
          </a:p>
          <a:p>
            <a:pPr fontAlgn="auto">
              <a:lnSpc>
                <a:spcPct val="130000"/>
              </a:lnSpc>
              <a:spcBef>
                <a:spcPts val="0"/>
              </a:spcBef>
              <a:spcAft>
                <a:spcPts val="1000"/>
              </a:spcAft>
              <a:buClrTx/>
              <a:buSzTx/>
              <a:buNone/>
            </a:pPr>
            <a:endParaRPr lang="zh-CN" altLang="en-US" sz="1600" spc="150" noProof="1">
              <a:solidFill>
                <a:schemeClr val="tx1">
                  <a:lumMod val="75000"/>
                  <a:lumOff val="25000"/>
                </a:schemeClr>
              </a:solidFill>
              <a:ea typeface="微软雅黑" panose="020B0503020204020204" charset="-122"/>
            </a:endParaRPr>
          </a:p>
          <a:p>
            <a:pPr fontAlgn="auto">
              <a:lnSpc>
                <a:spcPct val="130000"/>
              </a:lnSpc>
              <a:spcBef>
                <a:spcPts val="0"/>
              </a:spcBef>
              <a:spcAft>
                <a:spcPts val="1000"/>
              </a:spcAft>
              <a:buClrTx/>
              <a:buSzTx/>
              <a:buNone/>
            </a:pPr>
            <a:endParaRPr lang="zh-CN" altLang="en-US" sz="1600" spc="150" noProof="1">
              <a:solidFill>
                <a:schemeClr val="tx1">
                  <a:lumMod val="75000"/>
                  <a:lumOff val="25000"/>
                </a:schemeClr>
              </a:solidFill>
              <a:ea typeface="微软雅黑" panose="020B0503020204020204" charset="-122"/>
            </a:endParaRPr>
          </a:p>
          <a:p>
            <a:pPr fontAlgn="auto">
              <a:lnSpc>
                <a:spcPct val="130000"/>
              </a:lnSpc>
              <a:spcBef>
                <a:spcPts val="0"/>
              </a:spcBef>
              <a:spcAft>
                <a:spcPts val="1000"/>
              </a:spcAft>
              <a:buClrTx/>
              <a:buSzTx/>
              <a:buNone/>
            </a:pPr>
            <a:endParaRPr lang="zh-CN" altLang="en-US" sz="1600" spc="150" noProof="1">
              <a:solidFill>
                <a:schemeClr val="tx1">
                  <a:lumMod val="75000"/>
                  <a:lumOff val="25000"/>
                </a:schemeClr>
              </a:solidFill>
              <a:ea typeface="微软雅黑" panose="020B0503020204020204" charset="-122"/>
            </a:endParaRPr>
          </a:p>
          <a:p>
            <a:pPr fontAlgn="auto">
              <a:lnSpc>
                <a:spcPct val="130000"/>
              </a:lnSpc>
              <a:spcBef>
                <a:spcPts val="0"/>
              </a:spcBef>
              <a:spcAft>
                <a:spcPts val="1000"/>
              </a:spcAft>
              <a:buClrTx/>
              <a:buSzTx/>
              <a:buNone/>
            </a:pPr>
            <a:endParaRPr lang="zh-CN" altLang="en-US" sz="1600" spc="150" noProof="1">
              <a:solidFill>
                <a:schemeClr val="tx1">
                  <a:lumMod val="75000"/>
                  <a:lumOff val="25000"/>
                </a:schemeClr>
              </a:solidFill>
              <a:ea typeface="微软雅黑" panose="020B0503020204020204"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9925" y="952500"/>
            <a:ext cx="10852150" cy="5389563"/>
          </a:xfrm>
        </p:spPr>
        <p:txBody>
          <a:bodyPr lIns="101600" tIns="0" rIns="82550" bIns="0" rtlCol="0">
            <a:noAutofit/>
          </a:bodyPr>
          <a:p>
            <a:pPr fontAlgn="auto"/>
            <a:r>
              <a:rPr lang="zh-CN" altLang="en-US" b="1" strike="noStrike" noProof="1">
                <a:solidFill>
                  <a:schemeClr val="accent1">
                    <a:lumMod val="75000"/>
                  </a:schemeClr>
                </a:solidFill>
              </a:rPr>
              <a:t>适应症：</a:t>
            </a:r>
            <a:endParaRPr lang="zh-CN" altLang="en-US" b="1" strike="noStrike" noProof="1">
              <a:solidFill>
                <a:schemeClr val="accent1">
                  <a:lumMod val="75000"/>
                </a:schemeClr>
              </a:solidFill>
            </a:endParaRPr>
          </a:p>
          <a:p>
            <a:pPr marL="0" indent="0" fontAlgn="auto">
              <a:buNone/>
            </a:pPr>
            <a:r>
              <a:rPr lang="en-US" altLang="zh-CN" strike="noStrike" noProof="1"/>
              <a:t>    本品为不含葡萄糖的腹膜透析液，作为腹膜透析方案的一部分用于治疗慢性肾衰患者，特别适用于血清白蛋白低于35g/L的腹膜透析患者。</a:t>
            </a:r>
            <a:endParaRPr lang="en-US" altLang="zh-CN" strike="noStrike" noProof="1"/>
          </a:p>
          <a:p>
            <a:pPr fontAlgn="auto"/>
            <a:r>
              <a:rPr b="1" strike="noStrike" noProof="1">
                <a:solidFill>
                  <a:schemeClr val="accent1">
                    <a:lumMod val="75000"/>
                  </a:schemeClr>
                </a:solidFill>
              </a:rPr>
              <a:t>疾病基本情况：</a:t>
            </a:r>
            <a:endParaRPr b="1" strike="noStrike" noProof="1">
              <a:solidFill>
                <a:schemeClr val="accent1">
                  <a:lumMod val="75000"/>
                </a:schemeClr>
              </a:solidFill>
            </a:endParaRPr>
          </a:p>
          <a:p>
            <a:pPr marL="0" indent="0" fontAlgn="auto">
              <a:buNone/>
            </a:pPr>
            <a:r>
              <a:rPr lang="en-US" altLang="zh-CN" strike="noStrike" noProof="1"/>
              <a:t>    </a:t>
            </a:r>
            <a:r>
              <a:rPr strike="noStrike" noProof="1"/>
              <a:t>目前，中国慢性肾脏病患者人数为</a:t>
            </a:r>
            <a:r>
              <a:rPr lang="en-US" altLang="zh-CN" strike="noStrike" noProof="1"/>
              <a:t>1.32</a:t>
            </a:r>
            <a:r>
              <a:rPr strike="noStrike" noProof="1"/>
              <a:t>亿，截止</a:t>
            </a:r>
            <a:r>
              <a:rPr lang="en-US" altLang="zh-CN" strike="noStrike" noProof="1"/>
              <a:t>2020</a:t>
            </a:r>
            <a:r>
              <a:rPr strike="noStrike" noProof="1"/>
              <a:t>年，透析患者达到了</a:t>
            </a:r>
            <a:r>
              <a:rPr lang="en-US" altLang="zh-CN" strike="noStrike" noProof="1"/>
              <a:t>80</a:t>
            </a:r>
            <a:r>
              <a:rPr strike="noStrike" noProof="1"/>
              <a:t>多万人，其中腹透患者</a:t>
            </a:r>
            <a:r>
              <a:rPr lang="en-US" altLang="zh-CN" strike="noStrike" noProof="1"/>
              <a:t>11</a:t>
            </a:r>
            <a:r>
              <a:rPr strike="noStrike" noProof="1"/>
              <a:t>万（截止</a:t>
            </a:r>
            <a:r>
              <a:rPr lang="en-US" altLang="zh-CN" strike="noStrike" noProof="1"/>
              <a:t>2019</a:t>
            </a:r>
            <a:r>
              <a:rPr strike="noStrike" noProof="1"/>
              <a:t>年</a:t>
            </a:r>
            <a:r>
              <a:rPr strike="noStrike" noProof="1"/>
              <a:t>底）；我国（台湾数据未统计）血液透析患者的平均在透年龄逐年增高，</a:t>
            </a:r>
            <a:r>
              <a:rPr strike="noStrike" noProof="1"/>
              <a:t>平均年龄已达56.9岁。</a:t>
            </a:r>
            <a:endParaRPr strike="noStrike" noProof="1"/>
          </a:p>
          <a:p>
            <a:pPr fontAlgn="auto"/>
            <a:r>
              <a:rPr b="1" strike="noStrike" noProof="1">
                <a:solidFill>
                  <a:schemeClr val="accent1">
                    <a:lumMod val="75000"/>
                  </a:schemeClr>
                </a:solidFill>
              </a:rPr>
              <a:t>用法用量：</a:t>
            </a:r>
            <a:endParaRPr b="1" strike="noStrike" noProof="1">
              <a:solidFill>
                <a:schemeClr val="accent1">
                  <a:lumMod val="75000"/>
                </a:schemeClr>
              </a:solidFill>
            </a:endParaRPr>
          </a:p>
          <a:p>
            <a:pPr fontAlgn="auto"/>
            <a:r>
              <a:rPr strike="noStrike" noProof="1"/>
              <a:t>本品仅用于腹腔，禁用于静脉。</a:t>
            </a:r>
            <a:endParaRPr strike="noStrike" noProof="1"/>
          </a:p>
          <a:p>
            <a:pPr fontAlgn="auto"/>
            <a:r>
              <a:rPr strike="noStrike" noProof="1"/>
              <a:t>70kg体重患者的推荐剂量为每天腹膜透析一次，每次使用2.0 L或2.5 L。</a:t>
            </a:r>
            <a:endParaRPr strike="noStrike" noProof="1"/>
          </a:p>
          <a:p>
            <a:pPr fontAlgn="auto"/>
            <a:r>
              <a:rPr strike="noStrike" noProof="1"/>
              <a:t>低于70kg的患者需根据实际情况调整灌入容量。在特殊情况下可能使用其他剂量，</a:t>
            </a:r>
            <a:endParaRPr strike="noStrike" noProof="1"/>
          </a:p>
          <a:p>
            <a:pPr fontAlgn="auto"/>
            <a:r>
              <a:rPr strike="noStrike" noProof="1"/>
              <a:t>交换次数不应超过每天两次。</a:t>
            </a:r>
            <a:endParaRPr strike="noStrike" noProof="1"/>
          </a:p>
          <a:p>
            <a:pPr fontAlgn="auto"/>
            <a:endParaRPr lang="en-US" altLang="zh-CN" strike="noStrike" noProof="1"/>
          </a:p>
          <a:p>
            <a:pPr marL="0" indent="0" fontAlgn="auto">
              <a:buNone/>
            </a:pPr>
            <a:endParaRPr lang="en-US" altLang="zh-CN" strike="noStrike" noProof="1"/>
          </a:p>
          <a:p>
            <a:pPr marL="0" indent="0" fontAlgn="auto">
              <a:buNone/>
            </a:pPr>
            <a:endParaRPr lang="en-US" altLang="zh-CN" strike="noStrike" noProof="1"/>
          </a:p>
          <a:p>
            <a:pPr marL="0" indent="0" fontAlgn="auto">
              <a:buNone/>
            </a:pPr>
            <a:endParaRPr lang="en-US" altLang="zh-CN" strike="noStrike" noProof="1"/>
          </a:p>
          <a:p>
            <a:pPr marL="0" indent="0" fontAlgn="auto">
              <a:buNone/>
            </a:pPr>
            <a:endParaRPr lang="en-US" altLang="zh-CN" strike="noStrike" noProof="1"/>
          </a:p>
        </p:txBody>
      </p:sp>
      <p:sp>
        <p:nvSpPr>
          <p:cNvPr id="28674" name="标题 1"/>
          <p:cNvSpPr>
            <a:spLocks noGrp="1"/>
          </p:cNvSpPr>
          <p:nvPr>
            <p:ph type="title"/>
          </p:nvPr>
        </p:nvSpPr>
        <p:spPr>
          <a:xfrm>
            <a:off x="669925" y="404813"/>
            <a:ext cx="10852150" cy="442912"/>
          </a:xfrm>
        </p:spPr>
        <p:txBody>
          <a:bodyPr lIns="101600" tIns="38100" rIns="76200" bIns="38100" anchor="t" anchorCtr="0"/>
          <a:p>
            <a:pPr marL="342900" indent="-342900" defTabSz="914400">
              <a:buFont typeface="Wingdings" panose="05000000000000000000" charset="0"/>
              <a:buChar char="Ø"/>
            </a:pPr>
            <a:r>
              <a:rPr lang="zh-CN" altLang="en-US" kern="1200" normalizeH="0" baseline="0">
                <a:latin typeface="Arial" panose="020B0604020202020204" pitchFamily="34" charset="0"/>
                <a:ea typeface="微软雅黑" panose="020B0503020204020204" charset="-122"/>
                <a:cs typeface="+mj-cs"/>
                <a:sym typeface="微软雅黑" panose="020B0503020204020204" charset="-122"/>
              </a:rPr>
              <a:t>药品基本信息</a:t>
            </a:r>
            <a:endParaRPr lang="zh-CN" altLang="en-US" kern="1200" normalizeH="0" baseline="0">
              <a:latin typeface="Arial" panose="020B0604020202020204" pitchFamily="34" charset="0"/>
              <a:ea typeface="微软雅黑" panose="020B0503020204020204" charset="-122"/>
              <a:cs typeface="+mj-cs"/>
              <a:sym typeface="微软雅黑" panose="020B0503020204020204"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descr="7b0a202020202262756c6c6574223a20227b5c2263617465676f727949645c223a31303030352c5c2274656d706c61746549645c223a32303233313332387d220a7d0a"/>
          <p:cNvSpPr>
            <a:spLocks noGrp="1"/>
          </p:cNvSpPr>
          <p:nvPr>
            <p:ph type="title"/>
          </p:nvPr>
        </p:nvSpPr>
        <p:spPr>
          <a:xfrm>
            <a:off x="334963" y="331788"/>
            <a:ext cx="10852150" cy="442912"/>
          </a:xfrm>
        </p:spPr>
        <p:txBody>
          <a:bodyPr lIns="101600" tIns="38100" rIns="76200" bIns="38100" anchor="t" anchorCtr="0"/>
          <a:p>
            <a:pPr marL="342900" indent="-342900" defTabSz="914400">
              <a:buFont typeface="Wingdings" panose="05000000000000000000" charset="0"/>
              <a:buChar char="Ø"/>
            </a:pPr>
            <a:r>
              <a:rPr lang="zh-CN" altLang="en-US" kern="1200" normalizeH="0" baseline="0">
                <a:latin typeface="Arial" panose="020B0604020202020204" pitchFamily="34" charset="0"/>
                <a:ea typeface="微软雅黑" panose="020B0503020204020204" charset="-122"/>
                <a:cs typeface="+mj-cs"/>
                <a:sym typeface="微软雅黑" panose="020B0503020204020204" charset="-122"/>
              </a:rPr>
              <a:t>安全性</a:t>
            </a:r>
            <a:endParaRPr lang="zh-CN" altLang="en-US" kern="1200" normalizeH="0" baseline="0">
              <a:latin typeface="Arial" panose="020B0604020202020204" pitchFamily="34" charset="0"/>
              <a:ea typeface="微软雅黑" panose="020B0503020204020204" charset="-122"/>
              <a:cs typeface="+mj-cs"/>
              <a:sym typeface="微软雅黑" panose="020B0503020204020204" charset="-122"/>
            </a:endParaRPr>
          </a:p>
        </p:txBody>
      </p:sp>
      <p:graphicFrame>
        <p:nvGraphicFramePr>
          <p:cNvPr id="2" name="表格 1"/>
          <p:cNvGraphicFramePr/>
          <p:nvPr/>
        </p:nvGraphicFramePr>
        <p:xfrm>
          <a:off x="5448300" y="765175"/>
          <a:ext cx="6359525" cy="5855335"/>
        </p:xfrm>
        <a:graphic>
          <a:graphicData uri="http://schemas.openxmlformats.org/drawingml/2006/table">
            <a:tbl>
              <a:tblPr firstRow="1" bandRow="1">
                <a:tableStyleId>{5940675A-B579-460E-94D1-54222C63F5DA}</a:tableStyleId>
              </a:tblPr>
              <a:tblGrid>
                <a:gridCol w="2770505"/>
                <a:gridCol w="2314575"/>
                <a:gridCol w="1274445"/>
              </a:tblGrid>
              <a:tr h="524510">
                <a:tc>
                  <a:txBody>
                    <a:bodyPr/>
                    <a:p>
                      <a:pPr indent="0" algn="ctr">
                        <a:lnSpc>
                          <a:spcPct val="120000"/>
                        </a:lnSpc>
                        <a:spcBef>
                          <a:spcPts val="0"/>
                        </a:spcBef>
                        <a:spcAft>
                          <a:spcPts val="0"/>
                        </a:spcAft>
                        <a:buNone/>
                      </a:pPr>
                      <a:r>
                        <a:rPr lang="zh-CN" altLang="en-US" sz="1400" spc="150">
                          <a:solidFill>
                            <a:schemeClr val="tx1">
                              <a:lumMod val="75000"/>
                              <a:lumOff val="25000"/>
                            </a:schemeClr>
                          </a:solidFill>
                          <a:uFillTx/>
                          <a:latin typeface="Arial" panose="020B0604020202020204" pitchFamily="34" charset="0"/>
                          <a:ea typeface="微软雅黑" panose="020B0503020204020204" charset="-122"/>
                        </a:rPr>
                        <a:t>器官系统分类（SOC）</a:t>
                      </a:r>
                      <a:endParaRPr lang="zh-CN" altLang="en-US" sz="1400" spc="150">
                        <a:solidFill>
                          <a:schemeClr val="tx1">
                            <a:lumMod val="75000"/>
                            <a:lumOff val="25000"/>
                          </a:schemeClr>
                        </a:solidFill>
                        <a:uFillTx/>
                        <a:latin typeface="Arial" panose="020B0604020202020204" pitchFamily="34" charset="0"/>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zh-CN" altLang="en-US" sz="1400" spc="150">
                          <a:solidFill>
                            <a:schemeClr val="tx1">
                              <a:lumMod val="75000"/>
                              <a:lumOff val="25000"/>
                            </a:schemeClr>
                          </a:solidFill>
                          <a:uFillTx/>
                          <a:latin typeface="Arial" panose="020B0604020202020204" pitchFamily="34" charset="0"/>
                          <a:ea typeface="微软雅黑" panose="020B0503020204020204" charset="-122"/>
                        </a:rPr>
                        <a:t>首选MedDRA术语</a:t>
                      </a:r>
                      <a:endParaRPr lang="zh-CN" altLang="en-US" sz="1400" spc="150">
                        <a:solidFill>
                          <a:schemeClr val="tx1">
                            <a:lumMod val="75000"/>
                            <a:lumOff val="25000"/>
                          </a:schemeClr>
                        </a:solidFill>
                        <a:uFillTx/>
                        <a:latin typeface="Arial" panose="020B0604020202020204" pitchFamily="34" charset="0"/>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zh-CN" altLang="en-US" sz="1400" spc="150">
                          <a:solidFill>
                            <a:schemeClr val="tx1">
                              <a:lumMod val="75000"/>
                              <a:lumOff val="25000"/>
                            </a:schemeClr>
                          </a:solidFill>
                          <a:uFillTx/>
                          <a:latin typeface="Arial" panose="020B0604020202020204" pitchFamily="34" charset="0"/>
                          <a:ea typeface="微软雅黑" panose="020B0503020204020204" charset="-122"/>
                        </a:rPr>
                        <a:t>发生频率</a:t>
                      </a:r>
                      <a:endParaRPr lang="zh-CN" altLang="en-US" sz="1400" spc="150">
                        <a:solidFill>
                          <a:schemeClr val="tx1">
                            <a:lumMod val="75000"/>
                            <a:lumOff val="25000"/>
                          </a:schemeClr>
                        </a:solidFill>
                        <a:uFillTx/>
                        <a:latin typeface="Arial" panose="020B0604020202020204" pitchFamily="34" charset="0"/>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231775">
                <a:tc>
                  <a:txBody>
                    <a:bodyPr/>
                    <a:p>
                      <a:pPr indent="0" algn="l">
                        <a:lnSpc>
                          <a:spcPct val="120000"/>
                        </a:lnSpc>
                        <a:spcBef>
                          <a:spcPts val="0"/>
                        </a:spcBef>
                        <a:spcAft>
                          <a:spcPts val="0"/>
                        </a:spcAft>
                        <a:buNone/>
                      </a:pPr>
                      <a:r>
                        <a:rPr lang="en-US" sz="1200" b="0" spc="120">
                          <a:solidFill>
                            <a:srgbClr val="646464"/>
                          </a:solidFill>
                          <a:latin typeface="微软雅黑" panose="020B0503020204020204" charset="-122"/>
                          <a:ea typeface="微软雅黑" panose="020B0503020204020204" charset="-122"/>
                        </a:rPr>
                        <a:t>感染及侵染类疾病</a:t>
                      </a:r>
                      <a:endParaRPr lang="en-US" sz="1200" b="0" spc="120">
                        <a:solidFill>
                          <a:srgbClr val="646464"/>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感染</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231775">
                <a:tc>
                  <a:txBody>
                    <a:bodyPr/>
                    <a:p>
                      <a:pPr indent="0" algn="l">
                        <a:lnSpc>
                          <a:spcPct val="120000"/>
                        </a:lnSpc>
                        <a:spcBef>
                          <a:spcPts val="0"/>
                        </a:spcBef>
                        <a:spcAft>
                          <a:spcPts val="0"/>
                        </a:spcAft>
                        <a:buNone/>
                      </a:pPr>
                      <a:r>
                        <a:rPr lang="en-US" sz="1200" b="0" spc="120">
                          <a:solidFill>
                            <a:srgbClr val="646464"/>
                          </a:solidFill>
                          <a:latin typeface="微软雅黑" panose="020B0503020204020204" charset="-122"/>
                          <a:ea typeface="微软雅黑" panose="020B0503020204020204" charset="-122"/>
                        </a:rPr>
                        <a:t>免疫系统疾病</a:t>
                      </a:r>
                      <a:endParaRPr lang="en-US" altLang="en-US" sz="1200" b="0" spc="120">
                        <a:solidFill>
                          <a:srgbClr val="646464"/>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超敏反应</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未知</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a:txBody>
                    <a:bodyPr/>
                    <a:p>
                      <a:pPr indent="0" algn="l">
                        <a:lnSpc>
                          <a:spcPct val="120000"/>
                        </a:lnSpc>
                        <a:spcBef>
                          <a:spcPts val="0"/>
                        </a:spcBef>
                        <a:spcAft>
                          <a:spcPts val="0"/>
                        </a:spcAft>
                        <a:buNone/>
                      </a:pPr>
                      <a:r>
                        <a:rPr lang="en-US" sz="1200" b="0" spc="120">
                          <a:solidFill>
                            <a:srgbClr val="646464"/>
                          </a:solidFill>
                          <a:latin typeface="微软雅黑" panose="020B0503020204020204" charset="-122"/>
                          <a:ea typeface="微软雅黑" panose="020B0503020204020204" charset="-122"/>
                        </a:rPr>
                        <a:t>血液及淋巴系统疾病</a:t>
                      </a:r>
                      <a:endParaRPr lang="en-US" altLang="en-US" sz="1200" b="0" spc="120">
                        <a:solidFill>
                          <a:srgbClr val="646464"/>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贫血</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rowSpan="5">
                  <a:txBody>
                    <a:bodyPr/>
                    <a:p>
                      <a:pPr indent="0" algn="l">
                        <a:lnSpc>
                          <a:spcPct val="120000"/>
                        </a:lnSpc>
                        <a:spcBef>
                          <a:spcPts val="0"/>
                        </a:spcBef>
                        <a:spcAft>
                          <a:spcPts val="0"/>
                        </a:spcAft>
                        <a:buNone/>
                      </a:pPr>
                      <a:r>
                        <a:rPr lang="en-US" sz="1200" b="0" spc="120">
                          <a:solidFill>
                            <a:srgbClr val="646464"/>
                          </a:solidFill>
                          <a:latin typeface="微软雅黑" panose="020B0503020204020204" charset="-122"/>
                          <a:ea typeface="微软雅黑" panose="020B0503020204020204" charset="-122"/>
                        </a:rPr>
                        <a:t>代谢及营养类疾病</a:t>
                      </a:r>
                      <a:endParaRPr lang="en-US" altLang="en-US" sz="1200" b="0" spc="120">
                        <a:solidFill>
                          <a:srgbClr val="646464"/>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酸中毒</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十分常见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血容量过多</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十分常见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低钾血症</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低血容量</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lnB w="9525">
                      <a:solidFill>
                        <a:srgbClr val="646464"/>
                      </a:solidFill>
                      <a:prstDash val="sysDash"/>
                    </a:lnB>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厌食</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十分常见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a:txBody>
                    <a:bodyPr/>
                    <a:p>
                      <a:pPr indent="0" algn="l">
                        <a:lnSpc>
                          <a:spcPct val="120000"/>
                        </a:lnSpc>
                        <a:spcBef>
                          <a:spcPts val="0"/>
                        </a:spcBef>
                        <a:spcAft>
                          <a:spcPts val="0"/>
                        </a:spcAft>
                        <a:buNone/>
                      </a:pPr>
                      <a:r>
                        <a:rPr lang="en-US" sz="1200" b="0" spc="120">
                          <a:solidFill>
                            <a:srgbClr val="646464"/>
                          </a:solidFill>
                          <a:latin typeface="微软雅黑" panose="020B0503020204020204" charset="-122"/>
                          <a:ea typeface="微软雅黑" panose="020B0503020204020204" charset="-122"/>
                        </a:rPr>
                        <a:t>精神病类</a:t>
                      </a:r>
                      <a:endParaRPr lang="en-US" altLang="en-US" sz="1200" b="0" spc="120">
                        <a:solidFill>
                          <a:srgbClr val="646464"/>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抑郁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a:txBody>
                    <a:bodyPr/>
                    <a:p>
                      <a:pPr indent="0" algn="l">
                        <a:lnSpc>
                          <a:spcPct val="120000"/>
                        </a:lnSpc>
                        <a:spcBef>
                          <a:spcPts val="0"/>
                        </a:spcBef>
                        <a:spcAft>
                          <a:spcPts val="0"/>
                        </a:spcAft>
                        <a:buNone/>
                      </a:pPr>
                      <a:r>
                        <a:rPr lang="en-US" sz="1200" b="0" spc="120">
                          <a:solidFill>
                            <a:srgbClr val="646464"/>
                          </a:solidFill>
                          <a:latin typeface="微软雅黑" panose="020B0503020204020204" charset="-122"/>
                          <a:ea typeface="微软雅黑" panose="020B0503020204020204" charset="-122"/>
                        </a:rPr>
                        <a:t>呼吸系统、胸及纵隔疾病</a:t>
                      </a:r>
                      <a:endParaRPr lang="en-US" altLang="en-US" sz="1200" b="0" spc="120">
                        <a:solidFill>
                          <a:srgbClr val="646464"/>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呼吸困难</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rowSpan="7">
                  <a:txBody>
                    <a:bodyPr/>
                    <a:p>
                      <a:pPr indent="0" algn="l">
                        <a:lnSpc>
                          <a:spcPct val="120000"/>
                        </a:lnSpc>
                        <a:spcBef>
                          <a:spcPts val="0"/>
                        </a:spcBef>
                        <a:spcAft>
                          <a:spcPts val="0"/>
                        </a:spcAft>
                        <a:buNone/>
                      </a:pPr>
                      <a:r>
                        <a:rPr lang="en-US" sz="1200" b="0" spc="120">
                          <a:solidFill>
                            <a:srgbClr val="646464"/>
                          </a:solidFill>
                          <a:latin typeface="微软雅黑" panose="020B0503020204020204" charset="-122"/>
                          <a:ea typeface="微软雅黑" panose="020B0503020204020204" charset="-122"/>
                        </a:rPr>
                        <a:t>胃肠系统疾病</a:t>
                      </a:r>
                      <a:endParaRPr lang="en-US" altLang="en-US" sz="1200" b="0" spc="120">
                        <a:solidFill>
                          <a:srgbClr val="646464"/>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呕吐</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十分常见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恶心</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十分常见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胃炎</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十分常见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腹痛硬化性包裹性腹膜炎</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常见未知</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腹部不适</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未知</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腹膜炎</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未知</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lnB w="9525">
                      <a:solidFill>
                        <a:srgbClr val="646464"/>
                      </a:solidFill>
                      <a:prstDash val="sysDash"/>
                    </a:lnB>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腹膜浑浊流出物</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未知</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rowSpan="3">
                  <a:txBody>
                    <a:bodyPr/>
                    <a:p>
                      <a:pPr indent="0" algn="l">
                        <a:lnSpc>
                          <a:spcPct val="120000"/>
                        </a:lnSpc>
                        <a:spcBef>
                          <a:spcPts val="0"/>
                        </a:spcBef>
                        <a:spcAft>
                          <a:spcPts val="0"/>
                        </a:spcAft>
                        <a:buNone/>
                      </a:pPr>
                      <a:r>
                        <a:rPr lang="en-US" sz="1200" b="0" spc="120">
                          <a:solidFill>
                            <a:srgbClr val="646464"/>
                          </a:solidFill>
                          <a:latin typeface="微软雅黑" panose="020B0503020204020204" charset="-122"/>
                          <a:ea typeface="微软雅黑" panose="020B0503020204020204" charset="-122"/>
                        </a:rPr>
                        <a:t>全身性疾病及给药部位各种反应</a:t>
                      </a:r>
                      <a:endParaRPr lang="en-US" altLang="en-US" sz="1200" b="0" spc="120">
                        <a:solidFill>
                          <a:srgbClr val="646464"/>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乏力</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十分常见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发热</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未知</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lnB w="9525">
                      <a:solidFill>
                        <a:srgbClr val="646464"/>
                      </a:solidFill>
                      <a:prstDash val="sysDash"/>
                    </a:lnB>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不适</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未知</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rowSpan="2">
                  <a:txBody>
                    <a:bodyPr/>
                    <a:p>
                      <a:pPr indent="0" algn="l">
                        <a:lnSpc>
                          <a:spcPct val="120000"/>
                        </a:lnSpc>
                        <a:spcBef>
                          <a:spcPts val="0"/>
                        </a:spcBef>
                        <a:spcAft>
                          <a:spcPts val="0"/>
                        </a:spcAft>
                        <a:buNone/>
                      </a:pPr>
                      <a:r>
                        <a:rPr lang="en-US" sz="1200" b="0" spc="120">
                          <a:solidFill>
                            <a:srgbClr val="646464"/>
                          </a:solidFill>
                          <a:latin typeface="微软雅黑" panose="020B0503020204020204" charset="-122"/>
                          <a:ea typeface="微软雅黑" panose="020B0503020204020204" charset="-122"/>
                        </a:rPr>
                        <a:t>各类检查</a:t>
                      </a:r>
                      <a:endParaRPr lang="en-US" altLang="en-US" sz="1200" b="0" spc="120">
                        <a:solidFill>
                          <a:srgbClr val="646464"/>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血尿素升高</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十分常见</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vMerge="1">
                  <a:tcPr>
                    <a:lnL w="9525">
                      <a:solidFill>
                        <a:srgbClr val="646464"/>
                      </a:solidFill>
                      <a:prstDash val="sysDash"/>
                    </a:lnL>
                    <a:lnR w="9525">
                      <a:solidFill>
                        <a:srgbClr val="646464"/>
                      </a:solidFill>
                      <a:prstDash val="sysDash"/>
                    </a:lnR>
                    <a:lnB w="9525">
                      <a:solidFill>
                        <a:srgbClr val="646464"/>
                      </a:solidFill>
                      <a:prstDash val="sysDash"/>
                    </a:lnB>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腹膜液分析异常</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未知</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a:txBody>
                    <a:bodyPr/>
                    <a:p>
                      <a:pPr indent="0" algn="l">
                        <a:lnSpc>
                          <a:spcPct val="120000"/>
                        </a:lnSpc>
                        <a:spcBef>
                          <a:spcPts val="0"/>
                        </a:spcBef>
                        <a:spcAft>
                          <a:spcPts val="0"/>
                        </a:spcAft>
                        <a:buNone/>
                      </a:pPr>
                      <a:r>
                        <a:rPr lang="en-US" sz="1200" b="0" spc="120">
                          <a:solidFill>
                            <a:srgbClr val="646464"/>
                          </a:solidFill>
                          <a:latin typeface="微软雅黑" panose="020B0503020204020204" charset="-122"/>
                          <a:ea typeface="微软雅黑" panose="020B0503020204020204" charset="-122"/>
                        </a:rPr>
                        <a:t>皮肤及皮下组织类疾病</a:t>
                      </a:r>
                      <a:endParaRPr lang="en-US" altLang="en-US" sz="1200" b="0" spc="120">
                        <a:solidFill>
                          <a:srgbClr val="646464"/>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瘙痒症血管性水肿</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未知未知</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r>
            </a:tbl>
          </a:graphicData>
        </a:graphic>
      </p:graphicFrame>
      <p:sp>
        <p:nvSpPr>
          <p:cNvPr id="100" name="文本框 99"/>
          <p:cNvSpPr txBox="1"/>
          <p:nvPr/>
        </p:nvSpPr>
        <p:spPr>
          <a:xfrm>
            <a:off x="695325" y="1341438"/>
            <a:ext cx="4624388" cy="4292600"/>
          </a:xfrm>
          <a:prstGeom prst="rect">
            <a:avLst/>
          </a:prstGeom>
          <a:noFill/>
          <a:ln w="9525">
            <a:noFill/>
          </a:ln>
        </p:spPr>
        <p:txBody>
          <a:bodyPr wrap="square">
            <a:spAutoFit/>
          </a:bodyPr>
          <a:p>
            <a:pPr indent="104775">
              <a:lnSpc>
                <a:spcPct val="150000"/>
              </a:lnSpc>
            </a:pPr>
            <a:r>
              <a:rPr lang="en-US" altLang="zh-CN" sz="1600" spc="150" noProof="1">
                <a:solidFill>
                  <a:schemeClr val="tx1">
                    <a:lumMod val="75000"/>
                    <a:lumOff val="25000"/>
                  </a:schemeClr>
                </a:solidFill>
                <a:latin typeface="Arial" panose="020B0604020202020204" pitchFamily="34" charset="0"/>
                <a:ea typeface="微软雅黑" panose="020B0503020204020204" charset="-122"/>
                <a:cs typeface="+mn-cs"/>
              </a:rPr>
              <a:t>    </a:t>
            </a: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右表列举了在临床试验和上市后使用氨基酸</a:t>
            </a:r>
            <a:r>
              <a:rPr lang="en-US" altLang="zh-CN" sz="1600" spc="150" noProof="1">
                <a:solidFill>
                  <a:schemeClr val="tx1">
                    <a:lumMod val="75000"/>
                    <a:lumOff val="25000"/>
                  </a:schemeClr>
                </a:solidFill>
                <a:latin typeface="Arial" panose="020B0604020202020204" pitchFamily="34" charset="0"/>
                <a:ea typeface="微软雅黑" panose="020B0503020204020204" charset="-122"/>
                <a:cs typeface="+mn-cs"/>
              </a:rPr>
              <a:t> </a:t>
            </a: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a:t>
            </a:r>
            <a:r>
              <a:rPr lang="en-US" altLang="zh-CN" sz="1600" spc="150" noProof="1">
                <a:solidFill>
                  <a:schemeClr val="tx1">
                    <a:lumMod val="75000"/>
                    <a:lumOff val="25000"/>
                  </a:schemeClr>
                </a:solidFill>
                <a:latin typeface="Arial" panose="020B0604020202020204" pitchFamily="34" charset="0"/>
                <a:ea typeface="微软雅黑" panose="020B0503020204020204" charset="-122"/>
                <a:cs typeface="+mn-cs"/>
              </a:rPr>
              <a:t>15</a:t>
            </a: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）腹膜透析液治疗时发生的不良反应。</a:t>
            </a:r>
            <a:r>
              <a:rPr lang="en-US" altLang="zh-CN" sz="1600" spc="150" noProof="1">
                <a:solidFill>
                  <a:schemeClr val="tx1">
                    <a:lumMod val="75000"/>
                    <a:lumOff val="25000"/>
                  </a:schemeClr>
                </a:solidFill>
                <a:latin typeface="Arial" panose="020B0604020202020204" pitchFamily="34" charset="0"/>
                <a:ea typeface="微软雅黑" panose="020B0503020204020204" charset="-122"/>
                <a:cs typeface="+mn-cs"/>
              </a:rPr>
              <a:t>      </a:t>
            </a: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不良反应发生频率根据以下定义确定：</a:t>
            </a:r>
            <a:endParaRPr lang="zh-CN" altLang="en-US" sz="1600" spc="150" noProof="1">
              <a:solidFill>
                <a:schemeClr val="tx1">
                  <a:lumMod val="75000"/>
                  <a:lumOff val="25000"/>
                </a:schemeClr>
              </a:solidFill>
              <a:ea typeface="微软雅黑" panose="020B0503020204020204" charset="-122"/>
            </a:endParaRPr>
          </a:p>
          <a:p>
            <a:pPr indent="104775">
              <a:lnSpc>
                <a:spcPct val="150000"/>
              </a:lnSpc>
            </a:pPr>
            <a:r>
              <a:rPr lang="zh-CN" altLang="en-US" sz="1400" spc="150" noProof="1">
                <a:solidFill>
                  <a:schemeClr val="tx1">
                    <a:lumMod val="75000"/>
                    <a:lumOff val="25000"/>
                  </a:schemeClr>
                </a:solidFill>
                <a:latin typeface="Arial" panose="020B0604020202020204" pitchFamily="34" charset="0"/>
                <a:ea typeface="微软雅黑" panose="020B0503020204020204" charset="-122"/>
                <a:cs typeface="+mn-cs"/>
              </a:rPr>
              <a:t>十分常见（≥1/10），常见（≥1/100-&lt;1/10），偶见（≥ 1/1,000-&lt;1/100），罕见（1/10000-&lt;1/1000），十分罕见（&lt;1/10000）。</a:t>
            </a:r>
            <a:endParaRPr lang="zh-CN" altLang="en-US" sz="1400" spc="150" noProof="1">
              <a:solidFill>
                <a:schemeClr val="tx1">
                  <a:lumMod val="75000"/>
                  <a:lumOff val="25000"/>
                </a:schemeClr>
              </a:solidFill>
              <a:ea typeface="微软雅黑" panose="020B0503020204020204" charset="-122"/>
            </a:endParaRPr>
          </a:p>
          <a:p>
            <a:pPr indent="104775">
              <a:lnSpc>
                <a:spcPct val="150000"/>
              </a:lnSpc>
            </a:pPr>
            <a:endParaRPr lang="zh-CN" altLang="en-US" sz="1600" spc="150" noProof="1">
              <a:solidFill>
                <a:schemeClr val="tx1">
                  <a:lumMod val="75000"/>
                  <a:lumOff val="25000"/>
                </a:schemeClr>
              </a:solidFill>
              <a:ea typeface="微软雅黑" panose="020B0503020204020204" charset="-122"/>
            </a:endParaRPr>
          </a:p>
          <a:p>
            <a:pPr indent="104775">
              <a:lnSpc>
                <a:spcPct val="150000"/>
              </a:lnSpc>
            </a:pPr>
            <a:r>
              <a:rPr lang="en-US" altLang="zh-CN" sz="1600" spc="150" noProof="1">
                <a:solidFill>
                  <a:schemeClr val="tx1">
                    <a:lumMod val="75000"/>
                    <a:lumOff val="25000"/>
                  </a:schemeClr>
                </a:solidFill>
                <a:latin typeface="Arial" panose="020B0604020202020204" pitchFamily="34" charset="0"/>
                <a:ea typeface="微软雅黑" panose="020B0503020204020204" charset="-122"/>
                <a:cs typeface="+mn-cs"/>
              </a:rPr>
              <a:t>  </a:t>
            </a: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安全性方面的优势与不足：</a:t>
            </a:r>
            <a:endParaRPr lang="zh-CN" altLang="en-US" sz="1600" spc="150" noProof="1">
              <a:solidFill>
                <a:schemeClr val="tx1">
                  <a:lumMod val="75000"/>
                  <a:lumOff val="25000"/>
                </a:schemeClr>
              </a:solidFill>
              <a:ea typeface="微软雅黑" panose="020B0503020204020204" charset="-122"/>
            </a:endParaRPr>
          </a:p>
          <a:p>
            <a:pPr indent="104775">
              <a:lnSpc>
                <a:spcPct val="150000"/>
              </a:lnSpc>
            </a:pP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氨基酸腹膜透析液减少</a:t>
            </a:r>
            <a:r>
              <a:rPr lang="en-US" altLang="zh-CN" sz="1600" spc="150" noProof="1">
                <a:solidFill>
                  <a:schemeClr val="tx1">
                    <a:lumMod val="75000"/>
                    <a:lumOff val="25000"/>
                  </a:schemeClr>
                </a:solidFill>
                <a:latin typeface="Arial" panose="020B0604020202020204" pitchFamily="34" charset="0"/>
                <a:ea typeface="微软雅黑" panose="020B0503020204020204" charset="-122"/>
                <a:cs typeface="+mn-cs"/>
              </a:rPr>
              <a:t>CV</a:t>
            </a: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风险</a:t>
            </a:r>
            <a:endParaRPr lang="zh-CN" altLang="en-US" sz="1600" spc="150" noProof="1">
              <a:solidFill>
                <a:schemeClr val="tx1">
                  <a:lumMod val="75000"/>
                  <a:lumOff val="25000"/>
                </a:schemeClr>
              </a:solidFill>
              <a:ea typeface="微软雅黑" panose="020B0503020204020204" charset="-122"/>
            </a:endParaRPr>
          </a:p>
          <a:p>
            <a:pPr indent="104775">
              <a:lnSpc>
                <a:spcPct val="150000"/>
              </a:lnSpc>
            </a:pPr>
            <a:endParaRPr lang="zh-CN" altLang="en-US" sz="1600" spc="150" noProof="1">
              <a:solidFill>
                <a:schemeClr val="tx1">
                  <a:lumMod val="75000"/>
                  <a:lumOff val="25000"/>
                </a:schemeClr>
              </a:solidFill>
              <a:ea typeface="微软雅黑" panose="020B0503020204020204" charset="-122"/>
            </a:endParaRPr>
          </a:p>
          <a:p>
            <a:pPr indent="104775">
              <a:lnSpc>
                <a:spcPct val="150000"/>
              </a:lnSpc>
            </a:pPr>
            <a:endParaRPr lang="zh-CN" altLang="en-US" sz="1400" spc="150" noProof="1">
              <a:solidFill>
                <a:schemeClr val="tx1">
                  <a:lumMod val="75000"/>
                  <a:lumOff val="25000"/>
                </a:schemeClr>
              </a:solidFill>
              <a:ea typeface="微软雅黑" panose="020B0503020204020204" charset="-122"/>
            </a:endParaRPr>
          </a:p>
          <a:p>
            <a:pPr indent="104775">
              <a:lnSpc>
                <a:spcPct val="150000"/>
              </a:lnSpc>
            </a:pPr>
            <a:endParaRPr lang="zh-CN" altLang="en-US" sz="1400" spc="150" noProof="1">
              <a:solidFill>
                <a:schemeClr val="tx1">
                  <a:lumMod val="75000"/>
                  <a:lumOff val="25000"/>
                </a:schemeClr>
              </a:solidFill>
              <a:ea typeface="微软雅黑" panose="020B0503020204020204" charset="-122"/>
            </a:endParaRPr>
          </a:p>
        </p:txBody>
      </p:sp>
      <p:pic>
        <p:nvPicPr>
          <p:cNvPr id="4" name="图片 3" descr="32313535313935393b32313535313935353bb1edb4efcabd"/>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63525" y="1237615"/>
            <a:ext cx="802002" cy="802005"/>
          </a:xfrm>
          <a:prstGeom prst="rect">
            <a:avLst/>
          </a:prstGeom>
        </p:spPr>
      </p:pic>
      <p:pic>
        <p:nvPicPr>
          <p:cNvPr id="5" name="图片 4" descr="32313534303934303b32313534303933333bd0c4b5e7cdbc"/>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3525" y="3645535"/>
            <a:ext cx="642620" cy="642618"/>
          </a:xfrm>
          <a:prstGeom prst="rect">
            <a:avLst/>
          </a:prstGeom>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
          <p:cNvSpPr>
            <a:spLocks noGrp="1"/>
          </p:cNvSpPr>
          <p:nvPr>
            <p:ph type="title"/>
          </p:nvPr>
        </p:nvSpPr>
        <p:spPr>
          <a:xfrm>
            <a:off x="695325" y="442913"/>
            <a:ext cx="10852150" cy="442912"/>
          </a:xfrm>
        </p:spPr>
        <p:txBody>
          <a:bodyPr lIns="101600" tIns="38100" rIns="76200" bIns="38100" anchor="t" anchorCtr="0"/>
          <a:p>
            <a:pPr marL="342900" indent="-342900" defTabSz="914400">
              <a:buFont typeface="Wingdings" panose="05000000000000000000" charset="0"/>
              <a:buChar char="Ø"/>
            </a:pPr>
            <a:r>
              <a:rPr lang="zh-CN" altLang="en-US" kern="1200" normalizeH="0" baseline="0">
                <a:latin typeface="Arial" panose="020B0604020202020204" pitchFamily="34" charset="0"/>
                <a:ea typeface="微软雅黑" panose="020B0503020204020204" charset="-122"/>
                <a:cs typeface="+mj-cs"/>
                <a:sym typeface="微软雅黑" panose="020B0503020204020204" charset="-122"/>
              </a:rPr>
              <a:t>有效性</a:t>
            </a:r>
            <a:endParaRPr lang="zh-CN" altLang="en-US" kern="1200" normalizeH="0" baseline="0">
              <a:latin typeface="Arial" panose="020B0604020202020204" pitchFamily="34" charset="0"/>
              <a:ea typeface="微软雅黑" panose="020B0503020204020204" charset="-122"/>
              <a:cs typeface="+mj-cs"/>
              <a:sym typeface="微软雅黑" panose="020B0503020204020204" charset="-122"/>
            </a:endParaRPr>
          </a:p>
        </p:txBody>
      </p:sp>
      <p:pic>
        <p:nvPicPr>
          <p:cNvPr id="2" name="图片 1" descr="32313534303934303b32313534303933353bd2a9c6ac"/>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95325" y="885825"/>
            <a:ext cx="597535" cy="597535"/>
          </a:xfrm>
          <a:prstGeom prst="rect">
            <a:avLst/>
          </a:prstGeom>
        </p:spPr>
      </p:pic>
      <p:sp>
        <p:nvSpPr>
          <p:cNvPr id="4" name="文本框 3"/>
          <p:cNvSpPr txBox="1"/>
          <p:nvPr/>
        </p:nvSpPr>
        <p:spPr>
          <a:xfrm>
            <a:off x="1292225" y="1052513"/>
            <a:ext cx="10290175" cy="5508625"/>
          </a:xfrm>
          <a:prstGeom prst="rect">
            <a:avLst/>
          </a:prstGeom>
          <a:noFill/>
        </p:spPr>
        <p:txBody>
          <a:bodyPr wrap="square" rtlCol="0">
            <a:spAutoFit/>
          </a:bodyPr>
          <a:p>
            <a:r>
              <a:rPr lang="zh-CN" altLang="en-US" sz="1600" b="1" spc="150" noProof="1">
                <a:solidFill>
                  <a:schemeClr val="tx1">
                    <a:lumMod val="75000"/>
                    <a:lumOff val="25000"/>
                  </a:schemeClr>
                </a:solidFill>
                <a:latin typeface="Arial" panose="020B0604020202020204" pitchFamily="34" charset="0"/>
                <a:ea typeface="微软雅黑" panose="020B0503020204020204" charset="-122"/>
                <a:cs typeface="+mn-cs"/>
              </a:rPr>
              <a:t>指南推荐氨基酸腹透治疗营养不良、保护残余肾功能</a:t>
            </a:r>
            <a:endParaRPr lang="zh-CN" altLang="en-US" sz="1600" b="1" spc="150" noProof="1">
              <a:solidFill>
                <a:schemeClr val="tx1">
                  <a:lumMod val="75000"/>
                  <a:lumOff val="25000"/>
                </a:schemeClr>
              </a:solidFill>
              <a:ea typeface="微软雅黑" panose="020B0503020204020204" charset="-122"/>
            </a:endParaRPr>
          </a:p>
          <a:p>
            <a:endParaRPr lang="zh-CN" altLang="en-US" sz="1600" spc="150" noProof="1">
              <a:solidFill>
                <a:schemeClr val="tx1">
                  <a:lumMod val="75000"/>
                  <a:lumOff val="25000"/>
                </a:schemeClr>
              </a:solidFill>
              <a:ea typeface="微软雅黑" panose="020B0503020204020204" charset="-122"/>
            </a:endParaRPr>
          </a:p>
          <a:p>
            <a:pPr marL="285750" indent="-285750">
              <a:buFont typeface="Wingdings" panose="05000000000000000000" charset="0"/>
              <a:buChar char="ü"/>
            </a:pP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中华医学会肾脏病学分会《终末期糖尿病肾脏病肾替代治疗的中国指南（2022）》</a:t>
            </a:r>
            <a:endParaRPr lang="zh-CN" altLang="en-US" sz="1600" spc="150" noProof="1">
              <a:solidFill>
                <a:schemeClr val="tx1">
                  <a:lumMod val="75000"/>
                  <a:lumOff val="25000"/>
                </a:schemeClr>
              </a:solidFill>
              <a:ea typeface="微软雅黑" panose="020B0503020204020204" charset="-122"/>
            </a:endParaRPr>
          </a:p>
          <a:p>
            <a:pPr>
              <a:buFont typeface="Arial" panose="020B0604020202020204" pitchFamily="34" charset="0"/>
            </a:pPr>
            <a:r>
              <a:rPr lang="zh-CN" altLang="en-US" sz="1400" spc="150" noProof="1">
                <a:solidFill>
                  <a:schemeClr val="tx1">
                    <a:lumMod val="75000"/>
                    <a:lumOff val="25000"/>
                  </a:schemeClr>
                </a:solidFill>
                <a:latin typeface="Arial" panose="020B0604020202020204" pitchFamily="34" charset="0"/>
                <a:ea typeface="微软雅黑" panose="020B0503020204020204" charset="-122"/>
                <a:cs typeface="+mn-cs"/>
              </a:rPr>
              <a:t>传统葡萄糖透析液不利于糖尿病腹膜透析患者血糖控制，同时生物相容性低，会加剧全身及腹腔局部炎症，损伤腹膜结构与功能。如有条件，可使用氨基酸透析液。氨基酸透析液不含葡萄糖，渗透压接近 2.5% 葡萄糖透析液，实现超滤的同时可直接补充必需氨基酸，适用于合并蛋白质能量消耗（protein energy wasting，PEW）的糖尿病患者。</a:t>
            </a:r>
            <a:endParaRPr lang="zh-CN" altLang="en-US" sz="1400" spc="150" noProof="1">
              <a:solidFill>
                <a:schemeClr val="tx1">
                  <a:lumMod val="75000"/>
                  <a:lumOff val="25000"/>
                </a:schemeClr>
              </a:solidFill>
              <a:ea typeface="微软雅黑" panose="020B0503020204020204" charset="-122"/>
            </a:endParaRPr>
          </a:p>
          <a:p>
            <a:pPr>
              <a:buFont typeface="Arial" panose="020B0604020202020204" pitchFamily="34" charset="0"/>
            </a:pPr>
            <a:endParaRPr lang="zh-CN" altLang="en-US" sz="1400" spc="150" noProof="1">
              <a:solidFill>
                <a:schemeClr val="tx1">
                  <a:lumMod val="75000"/>
                  <a:lumOff val="25000"/>
                </a:schemeClr>
              </a:solidFill>
              <a:ea typeface="微软雅黑" panose="020B0503020204020204" charset="-122"/>
            </a:endParaRPr>
          </a:p>
          <a:p>
            <a:pPr>
              <a:buFont typeface="Arial" panose="020B0604020202020204" pitchFamily="34" charset="0"/>
            </a:pPr>
            <a:endParaRPr lang="zh-CN" altLang="en-US" sz="1400" spc="150" noProof="1">
              <a:solidFill>
                <a:schemeClr val="tx1">
                  <a:lumMod val="75000"/>
                  <a:lumOff val="25000"/>
                </a:schemeClr>
              </a:solidFill>
              <a:ea typeface="微软雅黑" panose="020B0503020204020204" charset="-122"/>
            </a:endParaRPr>
          </a:p>
          <a:p>
            <a:pPr marL="285750" indent="-285750">
              <a:buFont typeface="Wingdings" panose="05000000000000000000" charset="0"/>
              <a:buChar char="ü"/>
            </a:pP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美国肾脏病基金会《KDOQI 慢性肾脏病营养临床实践指南（2020 更新） 》</a:t>
            </a:r>
            <a:endParaRPr lang="zh-CN" altLang="en-US" sz="1600" spc="150" noProof="1">
              <a:solidFill>
                <a:schemeClr val="tx1">
                  <a:lumMod val="75000"/>
                  <a:lumOff val="25000"/>
                </a:schemeClr>
              </a:solidFill>
              <a:ea typeface="微软雅黑" panose="020B0503020204020204" charset="-122"/>
            </a:endParaRPr>
          </a:p>
          <a:p>
            <a:pPr>
              <a:buFont typeface="Arial" panose="020B0604020202020204" pitchFamily="34" charset="0"/>
            </a:pPr>
            <a:r>
              <a:rPr lang="zh-CN" altLang="en-US" sz="1400" spc="150" noProof="1">
                <a:solidFill>
                  <a:schemeClr val="tx1">
                    <a:lumMod val="75000"/>
                    <a:lumOff val="25000"/>
                  </a:schemeClr>
                </a:solidFill>
                <a:latin typeface="Arial" panose="020B0604020202020204" pitchFamily="34" charset="0"/>
                <a:ea typeface="微软雅黑" panose="020B0503020204020204" charset="-122"/>
                <a:cs typeface="+mn-cs"/>
              </a:rPr>
              <a:t>如果现有的口服和肠内营养均不能满足营养需要，对 PD 伴 PEW 患者可使用氨基酸透析液来改善和维持营养状况。</a:t>
            </a:r>
            <a:endParaRPr lang="zh-CN" altLang="en-US" sz="1400" spc="150" noProof="1">
              <a:solidFill>
                <a:schemeClr val="tx1">
                  <a:lumMod val="75000"/>
                  <a:lumOff val="25000"/>
                </a:schemeClr>
              </a:solidFill>
              <a:ea typeface="微软雅黑" panose="020B0503020204020204" charset="-122"/>
            </a:endParaRPr>
          </a:p>
          <a:p>
            <a:pPr>
              <a:buFont typeface="Arial" panose="020B0604020202020204" pitchFamily="34" charset="0"/>
            </a:pPr>
            <a:endParaRPr lang="zh-CN" altLang="en-US" sz="1400" spc="150" noProof="1">
              <a:solidFill>
                <a:schemeClr val="tx1">
                  <a:lumMod val="75000"/>
                  <a:lumOff val="25000"/>
                </a:schemeClr>
              </a:solidFill>
              <a:ea typeface="微软雅黑" panose="020B0503020204020204" charset="-122"/>
            </a:endParaRPr>
          </a:p>
          <a:p>
            <a:pPr>
              <a:buFont typeface="Arial" panose="020B0604020202020204" pitchFamily="34" charset="0"/>
            </a:pPr>
            <a:endParaRPr lang="zh-CN" altLang="en-US" sz="1600" spc="150" noProof="1">
              <a:solidFill>
                <a:schemeClr val="tx1">
                  <a:lumMod val="75000"/>
                  <a:lumOff val="25000"/>
                </a:schemeClr>
              </a:solidFill>
              <a:ea typeface="微软雅黑" panose="020B0503020204020204" charset="-122"/>
            </a:endParaRPr>
          </a:p>
          <a:p>
            <a:pPr marL="285750" indent="-285750">
              <a:buFont typeface="Wingdings" panose="05000000000000000000" charset="0"/>
              <a:buChar char="ü"/>
            </a:pP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 英国肾脏病协会《慢性肾病营养不良临床实践指南（2019 更新）》</a:t>
            </a:r>
            <a:endParaRPr lang="zh-CN" altLang="en-US" sz="1600" spc="150" noProof="1">
              <a:solidFill>
                <a:schemeClr val="tx1">
                  <a:lumMod val="75000"/>
                  <a:lumOff val="25000"/>
                </a:schemeClr>
              </a:solidFill>
              <a:ea typeface="微软雅黑" panose="020B0503020204020204" charset="-122"/>
            </a:endParaRPr>
          </a:p>
          <a:p>
            <a:pPr>
              <a:buFont typeface="Arial" panose="020B0604020202020204" pitchFamily="34" charset="0"/>
            </a:pPr>
            <a:r>
              <a:rPr lang="zh-CN" altLang="en-US" sz="1400" spc="150" noProof="1">
                <a:solidFill>
                  <a:schemeClr val="tx1">
                    <a:lumMod val="75000"/>
                    <a:lumOff val="25000"/>
                  </a:schemeClr>
                </a:solidFill>
                <a:latin typeface="Arial" panose="020B0604020202020204" pitchFamily="34" charset="0"/>
                <a:ea typeface="微软雅黑" panose="020B0503020204020204" charset="-122"/>
                <a:cs typeface="+mn-cs"/>
              </a:rPr>
              <a:t>营养不良的腹透患者，当口服或肠内营养摄取不理想时，可考虑进行含有氨基酸的腹膜透析液（AA）进行腹膜透析或改为血液透析。</a:t>
            </a:r>
            <a:endParaRPr lang="zh-CN" altLang="en-US" sz="1400" spc="150" noProof="1">
              <a:solidFill>
                <a:schemeClr val="tx1">
                  <a:lumMod val="75000"/>
                  <a:lumOff val="25000"/>
                </a:schemeClr>
              </a:solidFill>
              <a:ea typeface="微软雅黑" panose="020B0503020204020204" charset="-122"/>
            </a:endParaRPr>
          </a:p>
          <a:p>
            <a:pPr>
              <a:buFont typeface="Arial" panose="020B0604020202020204" pitchFamily="34" charset="0"/>
            </a:pPr>
            <a:endParaRPr lang="zh-CN" altLang="en-US" sz="1400" spc="150" noProof="1">
              <a:solidFill>
                <a:schemeClr val="tx1">
                  <a:lumMod val="75000"/>
                  <a:lumOff val="25000"/>
                </a:schemeClr>
              </a:solidFill>
              <a:ea typeface="微软雅黑" panose="020B0503020204020204" charset="-122"/>
            </a:endParaRPr>
          </a:p>
          <a:p>
            <a:pPr>
              <a:buFont typeface="Arial" panose="020B0604020202020204" pitchFamily="34" charset="0"/>
            </a:pPr>
            <a:endParaRPr lang="zh-CN" altLang="en-US" sz="1400" spc="150" noProof="1">
              <a:solidFill>
                <a:schemeClr val="tx1">
                  <a:lumMod val="75000"/>
                  <a:lumOff val="25000"/>
                </a:schemeClr>
              </a:solidFill>
              <a:ea typeface="微软雅黑" panose="020B0503020204020204" charset="-122"/>
            </a:endParaRPr>
          </a:p>
          <a:p>
            <a:pPr marL="285750" indent="-285750">
              <a:buFont typeface="Wingdings" panose="05000000000000000000" charset="0"/>
              <a:buChar char="ü"/>
            </a:pP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国际腹膜透析协会《ISPD 成人腹膜透析患者心血管和代谢指南（2015）》</a:t>
            </a:r>
            <a:endParaRPr lang="zh-CN" altLang="en-US" sz="1600" spc="150" noProof="1">
              <a:solidFill>
                <a:schemeClr val="tx1">
                  <a:lumMod val="75000"/>
                  <a:lumOff val="25000"/>
                </a:schemeClr>
              </a:solidFill>
              <a:ea typeface="微软雅黑" panose="020B0503020204020204" charset="-122"/>
            </a:endParaRPr>
          </a:p>
          <a:p>
            <a:pPr>
              <a:buFont typeface="Arial" panose="020B0604020202020204" pitchFamily="34" charset="0"/>
            </a:pPr>
            <a:r>
              <a:rPr lang="zh-CN" altLang="en-US" sz="1400" spc="150" noProof="1">
                <a:solidFill>
                  <a:schemeClr val="tx1">
                    <a:lumMod val="75000"/>
                    <a:lumOff val="25000"/>
                  </a:schemeClr>
                </a:solidFill>
                <a:latin typeface="Arial" panose="020B0604020202020204" pitchFamily="34" charset="0"/>
                <a:ea typeface="微软雅黑" panose="020B0503020204020204" charset="-122"/>
                <a:cs typeface="+mn-cs"/>
              </a:rPr>
              <a:t>如果使用 12 个月或更长时间，可以考虑使用中性 pH 值、低葡萄糖降解产物的腹膜透析液，以更好地保护残余肾功能。</a:t>
            </a:r>
            <a:endParaRPr lang="zh-CN" altLang="en-US" sz="1400" spc="150" noProof="1">
              <a:solidFill>
                <a:schemeClr val="tx1">
                  <a:lumMod val="75000"/>
                  <a:lumOff val="25000"/>
                </a:schemeClr>
              </a:solidFill>
              <a:ea typeface="微软雅黑" panose="020B0503020204020204" charset="-122"/>
            </a:endParaRPr>
          </a:p>
          <a:p>
            <a:pPr>
              <a:buFont typeface="Arial" panose="020B0604020202020204" pitchFamily="34" charset="0"/>
            </a:pPr>
            <a:endParaRPr lang="zh-CN" altLang="en-US" sz="1400" spc="150" noProof="1">
              <a:solidFill>
                <a:schemeClr val="tx1">
                  <a:lumMod val="75000"/>
                  <a:lumOff val="25000"/>
                </a:schemeClr>
              </a:solidFill>
              <a:ea typeface="微软雅黑" panose="020B0503020204020204" charset="-122"/>
            </a:endParaRPr>
          </a:p>
          <a:p>
            <a:pPr>
              <a:buFont typeface="Arial" panose="020B0604020202020204" pitchFamily="34" charset="0"/>
            </a:pPr>
            <a:endParaRPr lang="zh-CN" altLang="en-US" sz="1400" spc="150" noProof="1">
              <a:solidFill>
                <a:schemeClr val="tx1">
                  <a:lumMod val="75000"/>
                  <a:lumOff val="25000"/>
                </a:schemeClr>
              </a:solidFill>
              <a:ea typeface="微软雅黑" panose="020B0503020204020204" charset="-122"/>
            </a:endParaRPr>
          </a:p>
          <a:p>
            <a:pPr marL="285750" indent="-285750">
              <a:buFont typeface="Wingdings" panose="05000000000000000000" charset="0"/>
              <a:buChar char="ü"/>
            </a:pPr>
            <a:r>
              <a:rPr lang="zh-CN" altLang="en-US" sz="1600" spc="150" noProof="1">
                <a:solidFill>
                  <a:schemeClr val="tx1">
                    <a:lumMod val="75000"/>
                    <a:lumOff val="25000"/>
                  </a:schemeClr>
                </a:solidFill>
                <a:latin typeface="Arial" panose="020B0604020202020204" pitchFamily="34" charset="0"/>
                <a:ea typeface="微软雅黑" panose="020B0503020204020204" charset="-122"/>
                <a:cs typeface="+mn-cs"/>
              </a:rPr>
              <a:t>中华医学会肾脏病学分会《腹膜透析操作标准规程 (2010SOP)》</a:t>
            </a:r>
            <a:endParaRPr lang="zh-CN" altLang="en-US" sz="1600" spc="150" noProof="1">
              <a:solidFill>
                <a:schemeClr val="tx1">
                  <a:lumMod val="75000"/>
                  <a:lumOff val="25000"/>
                </a:schemeClr>
              </a:solidFill>
              <a:ea typeface="微软雅黑" panose="020B0503020204020204" charset="-122"/>
            </a:endParaRPr>
          </a:p>
          <a:p>
            <a:pPr>
              <a:buFont typeface="Arial" panose="020B0604020202020204" pitchFamily="34" charset="0"/>
            </a:pPr>
            <a:r>
              <a:rPr lang="zh-CN" altLang="en-US" sz="1400" spc="150" noProof="1">
                <a:solidFill>
                  <a:schemeClr val="tx1">
                    <a:lumMod val="75000"/>
                    <a:lumOff val="25000"/>
                  </a:schemeClr>
                </a:solidFill>
                <a:latin typeface="Arial" panose="020B0604020202020204" pitchFamily="34" charset="0"/>
                <a:ea typeface="微软雅黑" panose="020B0503020204020204" charset="-122"/>
                <a:cs typeface="+mn-cs"/>
              </a:rPr>
              <a:t>使用生物相容性较好的新型腹膜透析液可以显著降低患者的炎症状态，并改善患者的营养状况。</a:t>
            </a:r>
            <a:endParaRPr lang="zh-CN" altLang="en-US" sz="1400" spc="150" noProof="1">
              <a:solidFill>
                <a:schemeClr val="tx1">
                  <a:lumMod val="75000"/>
                  <a:lumOff val="25000"/>
                </a:schemeClr>
              </a:solidFill>
              <a:ea typeface="微软雅黑" panose="020B0503020204020204" charset="-122"/>
            </a:endParaRPr>
          </a:p>
        </p:txBody>
      </p:sp>
      <p:sp>
        <p:nvSpPr>
          <p:cNvPr id="6" name="圆角矩形 5"/>
          <p:cNvSpPr/>
          <p:nvPr/>
        </p:nvSpPr>
        <p:spPr>
          <a:xfrm>
            <a:off x="1230313" y="1482725"/>
            <a:ext cx="10307638" cy="109537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圆角矩形 6"/>
          <p:cNvSpPr/>
          <p:nvPr/>
        </p:nvSpPr>
        <p:spPr>
          <a:xfrm>
            <a:off x="1214438" y="2781300"/>
            <a:ext cx="10325100" cy="792163"/>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圆角矩形 7"/>
          <p:cNvSpPr/>
          <p:nvPr/>
        </p:nvSpPr>
        <p:spPr>
          <a:xfrm>
            <a:off x="1230313" y="3717925"/>
            <a:ext cx="10317163" cy="86360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9" name="圆角矩形 8"/>
          <p:cNvSpPr/>
          <p:nvPr/>
        </p:nvSpPr>
        <p:spPr>
          <a:xfrm>
            <a:off x="1235075" y="4743450"/>
            <a:ext cx="10333038" cy="91757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0" name="圆角矩形 9"/>
          <p:cNvSpPr/>
          <p:nvPr/>
        </p:nvSpPr>
        <p:spPr>
          <a:xfrm>
            <a:off x="1200150" y="5876925"/>
            <a:ext cx="10367963" cy="792163"/>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a:xfrm>
            <a:off x="669925" y="442913"/>
            <a:ext cx="10852150" cy="442912"/>
          </a:xfrm>
        </p:spPr>
        <p:txBody>
          <a:bodyPr lIns="101600" tIns="38100" rIns="76200" bIns="38100" anchor="t" anchorCtr="0"/>
          <a:p>
            <a:pPr marL="342900" indent="-342900" defTabSz="914400">
              <a:buFont typeface="Wingdings" panose="05000000000000000000" charset="0"/>
              <a:buChar char="Ø"/>
            </a:pPr>
            <a:r>
              <a:rPr lang="zh-CN" altLang="en-US" kern="1200" normalizeH="0" baseline="0">
                <a:latin typeface="Arial" panose="020B0604020202020204" pitchFamily="34" charset="0"/>
                <a:ea typeface="微软雅黑" panose="020B0503020204020204" charset="-122"/>
                <a:cs typeface="+mj-cs"/>
                <a:sym typeface="微软雅黑" panose="020B0503020204020204" charset="-122"/>
              </a:rPr>
              <a:t>创新性</a:t>
            </a:r>
            <a:endParaRPr lang="zh-CN" altLang="en-US" kern="1200" normalizeH="0" baseline="0">
              <a:latin typeface="Arial" panose="020B0604020202020204" pitchFamily="34" charset="0"/>
              <a:ea typeface="微软雅黑" panose="020B0503020204020204" charset="-122"/>
              <a:cs typeface="+mj-cs"/>
              <a:sym typeface="微软雅黑" panose="020B0503020204020204" charset="-122"/>
            </a:endParaRPr>
          </a:p>
        </p:txBody>
      </p:sp>
      <p:sp>
        <p:nvSpPr>
          <p:cNvPr id="2" name="内容占位符 1"/>
          <p:cNvSpPr/>
          <p:nvPr>
            <p:ph idx="1"/>
          </p:nvPr>
        </p:nvSpPr>
        <p:spPr>
          <a:xfrm>
            <a:off x="669925" y="952500"/>
            <a:ext cx="11203940" cy="5389880"/>
          </a:xfrm>
        </p:spPr>
        <p:txBody>
          <a:bodyPr lIns="101600" tIns="0" rIns="82550" bIns="0" rtlCol="0">
            <a:noAutofit/>
          </a:bodyPr>
          <a:p>
            <a:pPr marL="0" indent="0" fontAlgn="auto">
              <a:buNone/>
            </a:pPr>
            <a:r>
              <a:rPr lang="zh-CN" altLang="en-US" sz="2000" b="1" strike="noStrike" noProof="1">
                <a:solidFill>
                  <a:schemeClr val="accent1">
                    <a:lumMod val="75000"/>
                  </a:schemeClr>
                </a:solidFill>
              </a:rPr>
              <a:t>现有途径改善低蛋白血症疗效不佳：</a:t>
            </a:r>
            <a:endParaRPr lang="zh-CN" altLang="en-US" sz="2000" b="1" strike="noStrike" noProof="1">
              <a:solidFill>
                <a:schemeClr val="accent1">
                  <a:lumMod val="75000"/>
                </a:schemeClr>
              </a:solidFill>
            </a:endParaRPr>
          </a:p>
          <a:p>
            <a:pPr marL="0" indent="0" algn="l" fontAlgn="auto">
              <a:lnSpc>
                <a:spcPct val="150000"/>
              </a:lnSpc>
              <a:buFont typeface="Wingdings" panose="05000000000000000000" pitchFamily="2" charset="2"/>
              <a:buNone/>
            </a:pPr>
            <a:r>
              <a:rPr lang="en-US" altLang="zh-CN">
                <a:latin typeface="微软雅黑" panose="020B0503020204020204" charset="-122"/>
                <a:cs typeface="微软雅黑" panose="020B0503020204020204" charset="-122"/>
                <a:sym typeface="+mn-ea"/>
              </a:rPr>
              <a:t>1.</a:t>
            </a:r>
            <a:r>
              <a:rPr>
                <a:latin typeface="微软雅黑" panose="020B0503020204020204" charset="-122"/>
                <a:cs typeface="微软雅黑" panose="020B0503020204020204" charset="-122"/>
                <a:sym typeface="+mn-ea"/>
              </a:rPr>
              <a:t>膳食摄入：多个指南建议</a:t>
            </a:r>
            <a:r>
              <a:rPr lang="en-US" altLang="zh-CN">
                <a:latin typeface="微软雅黑" panose="020B0503020204020204" charset="-122"/>
                <a:cs typeface="微软雅黑" panose="020B0503020204020204" charset="-122"/>
                <a:sym typeface="+mn-ea"/>
              </a:rPr>
              <a:t>腹透</a:t>
            </a:r>
            <a:r>
              <a:rPr>
                <a:latin typeface="微软雅黑" panose="020B0503020204020204" charset="-122"/>
                <a:cs typeface="微软雅黑" panose="020B0503020204020204" charset="-122"/>
                <a:sym typeface="+mn-ea"/>
              </a:rPr>
              <a:t>患者</a:t>
            </a:r>
            <a:r>
              <a:rPr lang="en-US" altLang="zh-CN">
                <a:latin typeface="微软雅黑" panose="020B0503020204020204" charset="-122"/>
                <a:cs typeface="微软雅黑" panose="020B0503020204020204" charset="-122"/>
                <a:sym typeface="+mn-ea"/>
              </a:rPr>
              <a:t>DIP</a:t>
            </a:r>
            <a:r>
              <a:rPr>
                <a:latin typeface="微软雅黑" panose="020B0503020204020204" charset="-122"/>
                <a:cs typeface="微软雅黑" panose="020B0503020204020204" charset="-122"/>
                <a:sym typeface="+mn-ea"/>
              </a:rPr>
              <a:t>（口服摄入蛋白）</a:t>
            </a:r>
            <a:r>
              <a:rPr lang="en-US" altLang="zh-CN">
                <a:latin typeface="微软雅黑" panose="020B0503020204020204" charset="-122"/>
                <a:cs typeface="微软雅黑" panose="020B0503020204020204" charset="-122"/>
                <a:sym typeface="+mn-ea"/>
              </a:rPr>
              <a:t>1.0-1.2kg/d</a:t>
            </a:r>
            <a:r>
              <a:rPr>
                <a:latin typeface="微软雅黑" panose="020B0503020204020204" charset="-122"/>
                <a:cs typeface="微软雅黑" panose="020B0503020204020204" charset="-122"/>
                <a:sym typeface="+mn-ea"/>
              </a:rPr>
              <a:t>，但实际患者的蛋白摄入水平难以达标。</a:t>
            </a:r>
            <a:endParaRPr lang="en-US" altLang="zh-CN" dirty="0">
              <a:latin typeface="微软雅黑" panose="020B0503020204020204" charset="-122"/>
              <a:ea typeface="微软雅黑" panose="020B0503020204020204" charset="-122"/>
              <a:cs typeface="微软雅黑" panose="020B0503020204020204" charset="-122"/>
            </a:endParaRPr>
          </a:p>
          <a:p>
            <a:pPr marL="0" indent="0" algn="l" fontAlgn="auto">
              <a:lnSpc>
                <a:spcPct val="150000"/>
              </a:lnSpc>
              <a:buFont typeface="Wingdings" panose="05000000000000000000" pitchFamily="2" charset="2"/>
              <a:buNone/>
            </a:pPr>
            <a:r>
              <a:rPr lang="en-US" altLang="zh-CN">
                <a:latin typeface="微软雅黑" panose="020B0503020204020204" charset="-122"/>
                <a:cs typeface="微软雅黑" panose="020B0503020204020204" charset="-122"/>
                <a:sym typeface="+mn-ea"/>
              </a:rPr>
              <a:t>2.</a:t>
            </a:r>
            <a:r>
              <a:rPr>
                <a:latin typeface="微软雅黑" panose="020B0503020204020204" charset="-122"/>
                <a:cs typeface="微软雅黑" panose="020B0503020204020204" charset="-122"/>
                <a:sym typeface="+mn-ea"/>
              </a:rPr>
              <a:t>口服营养补剂：</a:t>
            </a:r>
            <a:r>
              <a:rPr lang="en-US" altLang="zh-CN">
                <a:latin typeface="微软雅黑" panose="020B0503020204020204" charset="-122"/>
                <a:cs typeface="微软雅黑" panose="020B0503020204020204" charset="-122"/>
                <a:sym typeface="+mn-ea"/>
              </a:rPr>
              <a:t>腹透</a:t>
            </a:r>
            <a:r>
              <a:rPr>
                <a:latin typeface="微软雅黑" panose="020B0503020204020204" charset="-122"/>
                <a:cs typeface="微软雅黑" panose="020B0503020204020204" charset="-122"/>
                <a:sym typeface="+mn-ea"/>
              </a:rPr>
              <a:t>患者胃肠道症状可能阻碍</a:t>
            </a:r>
            <a:r>
              <a:rPr altLang="en-GB">
                <a:latin typeface="微软雅黑" panose="020B0503020204020204" charset="-122"/>
                <a:cs typeface="微软雅黑" panose="020B0503020204020204" charset="-122"/>
                <a:sym typeface="+mn-ea"/>
              </a:rPr>
              <a:t>口服营养补剂</a:t>
            </a:r>
            <a:r>
              <a:rPr>
                <a:latin typeface="微软雅黑" panose="020B0503020204020204" charset="-122"/>
                <a:cs typeface="微软雅黑" panose="020B0503020204020204" charset="-122"/>
                <a:sym typeface="+mn-ea"/>
              </a:rPr>
              <a:t>提供营养支持，长期服用的依从性欠佳。</a:t>
            </a:r>
            <a:endParaRPr lang="zh-CN" altLang="en-US" dirty="0">
              <a:latin typeface="微软雅黑" panose="020B0503020204020204" charset="-122"/>
              <a:ea typeface="微软雅黑" panose="020B0503020204020204" charset="-122"/>
              <a:cs typeface="微软雅黑" panose="020B0503020204020204" charset="-122"/>
            </a:endParaRPr>
          </a:p>
          <a:p>
            <a:pPr marL="0" indent="0" algn="l" fontAlgn="auto">
              <a:lnSpc>
                <a:spcPct val="150000"/>
              </a:lnSpc>
              <a:buFont typeface="Wingdings" panose="05000000000000000000" pitchFamily="2" charset="2"/>
              <a:buNone/>
            </a:pPr>
            <a:r>
              <a:rPr lang="en-US" altLang="zh-CN">
                <a:latin typeface="微软雅黑" panose="020B0503020204020204" charset="-122"/>
                <a:cs typeface="微软雅黑" panose="020B0503020204020204" charset="-122"/>
                <a:sym typeface="+mn-ea"/>
              </a:rPr>
              <a:t>3.</a:t>
            </a:r>
            <a:r>
              <a:rPr>
                <a:latin typeface="微软雅黑" panose="020B0503020204020204" charset="-122"/>
                <a:cs typeface="微软雅黑" panose="020B0503020204020204" charset="-122"/>
                <a:sym typeface="+mn-ea"/>
              </a:rPr>
              <a:t>肠内营养：肠内营养为侵入性，增加腹膜炎发生概率 ，不适用于长期居家治疗。</a:t>
            </a:r>
            <a:endParaRPr lang="en-US" altLang="zh-CN" dirty="0">
              <a:latin typeface="微软雅黑" panose="020B0503020204020204" charset="-122"/>
              <a:ea typeface="微软雅黑" panose="020B0503020204020204" charset="-122"/>
              <a:cs typeface="微软雅黑" panose="020B0503020204020204" charset="-122"/>
            </a:endParaRPr>
          </a:p>
          <a:p>
            <a:pPr marL="0" indent="0" algn="l" fontAlgn="auto">
              <a:lnSpc>
                <a:spcPct val="150000"/>
              </a:lnSpc>
              <a:buFont typeface="Wingdings" panose="05000000000000000000" pitchFamily="2" charset="2"/>
              <a:buNone/>
            </a:pPr>
            <a:r>
              <a:rPr lang="en-US" altLang="zh-CN">
                <a:latin typeface="微软雅黑" panose="020B0503020204020204" charset="-122"/>
                <a:cs typeface="微软雅黑" panose="020B0503020204020204" charset="-122"/>
                <a:sym typeface="+mn-ea"/>
              </a:rPr>
              <a:t>4.</a:t>
            </a:r>
            <a:r>
              <a:rPr>
                <a:latin typeface="微软雅黑" panose="020B0503020204020204" charset="-122"/>
                <a:cs typeface="微软雅黑" panose="020B0503020204020204" charset="-122"/>
                <a:sym typeface="+mn-ea"/>
              </a:rPr>
              <a:t>肠外营养：仅适用于住院患者与血透患者。</a:t>
            </a:r>
            <a:endParaRPr>
              <a:latin typeface="微软雅黑" panose="020B0503020204020204" charset="-122"/>
              <a:cs typeface="微软雅黑" panose="020B0503020204020204" charset="-122"/>
              <a:sym typeface="+mn-ea"/>
            </a:endParaRPr>
          </a:p>
          <a:p>
            <a:pPr marL="0" indent="0" algn="l" fontAlgn="auto">
              <a:lnSpc>
                <a:spcPct val="150000"/>
              </a:lnSpc>
              <a:buFont typeface="Wingdings" panose="05000000000000000000" pitchFamily="2" charset="2"/>
              <a:buNone/>
            </a:pPr>
            <a:r>
              <a:rPr sz="2000" b="1">
                <a:solidFill>
                  <a:schemeClr val="accent1">
                    <a:lumMod val="75000"/>
                  </a:schemeClr>
                </a:solidFill>
                <a:latin typeface="微软雅黑" panose="020B0503020204020204" charset="-122"/>
                <a:ea typeface="微软雅黑" panose="020B0503020204020204" charset="-122"/>
                <a:sym typeface="+mn-ea"/>
              </a:rPr>
              <a:t>氨基酸腹透液的</a:t>
            </a:r>
            <a:r>
              <a:rPr sz="2000" b="1">
                <a:solidFill>
                  <a:schemeClr val="accent1">
                    <a:lumMod val="75000"/>
                  </a:schemeClr>
                </a:solidFill>
                <a:latin typeface="微软雅黑" panose="020B0503020204020204" charset="-122"/>
                <a:ea typeface="微软雅黑" panose="020B0503020204020204" charset="-122"/>
                <a:sym typeface="+mn-ea"/>
              </a:rPr>
              <a:t>优势</a:t>
            </a:r>
            <a:endParaRPr sz="2000" b="1">
              <a:solidFill>
                <a:schemeClr val="accent1">
                  <a:lumMod val="75000"/>
                </a:schemeClr>
              </a:solidFill>
              <a:latin typeface="微软雅黑" panose="020B0503020204020204" charset="-122"/>
              <a:ea typeface="微软雅黑" panose="020B0503020204020204" charset="-122"/>
              <a:sym typeface="+mn-ea"/>
            </a:endParaRPr>
          </a:p>
          <a:p>
            <a:pPr marL="0" indent="0" algn="l" fontAlgn="auto">
              <a:lnSpc>
                <a:spcPct val="150000"/>
              </a:lnSpc>
              <a:buFont typeface="Wingdings" panose="05000000000000000000" pitchFamily="2" charset="2"/>
              <a:buNone/>
            </a:pPr>
            <a:r>
              <a:rPr lang="en-US" altLang="zh-C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1.</a:t>
            </a:r>
            <a:r>
              <a:rPr>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氨基酸腹透液有效升高蛋白，改善脂代谢等营养指标：</a:t>
            </a:r>
            <a:endParaRPr>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marL="0" lvl="1" indent="0" algn="l" fontAlgn="auto">
              <a:lnSpc>
                <a:spcPct val="150000"/>
              </a:lnSpc>
              <a:buFont typeface="Wingdings" panose="05000000000000000000" pitchFamily="2" charset="2"/>
              <a:buNone/>
            </a:pPr>
            <a:r>
              <a:rPr kumimoji="1" lang="en-US" altLang="zh-C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a:t>
            </a:r>
            <a:r>
              <a:rPr kumimoji="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使用氨基酸腹透液时，氨基酸促进钾磷在体内合成代谢，对于高磷患者有益。</a:t>
            </a:r>
            <a:endParaRPr kumimoji="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marL="0" lvl="1" indent="0" algn="l" fontAlgn="auto">
              <a:lnSpc>
                <a:spcPct val="150000"/>
              </a:lnSpc>
              <a:buFont typeface="Wingdings" panose="05000000000000000000" pitchFamily="2" charset="2"/>
              <a:buNone/>
            </a:pPr>
            <a:r>
              <a:rPr kumimoji="1" lang="en-US" altLang="zh-C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3.</a:t>
            </a:r>
            <a:r>
              <a:rPr kumimoji="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保护腹膜功能与结构，减少腹膜纤维化与包裹性腹膜硬化风险。</a:t>
            </a:r>
            <a:endParaRPr kumimoji="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marL="0" lvl="1" indent="0" algn="l" fontAlgn="auto">
              <a:lnSpc>
                <a:spcPct val="150000"/>
              </a:lnSpc>
              <a:buFont typeface="Wingdings" panose="05000000000000000000" pitchFamily="2" charset="2"/>
              <a:buNone/>
            </a:pPr>
            <a:r>
              <a:rPr kumimoji="1" lang="en-US" altLang="zh-C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4.</a:t>
            </a:r>
            <a:r>
              <a:rPr kumimoji="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减少氧化应激诱导的心血管风险和动脉粥样硬化风险。</a:t>
            </a:r>
            <a:endParaRPr kumimoji="1"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0" lvl="1" indent="0" algn="l" fontAlgn="auto">
              <a:lnSpc>
                <a:spcPct val="150000"/>
              </a:lnSpc>
              <a:buFont typeface="Wingdings" panose="05000000000000000000" pitchFamily="2" charset="2"/>
              <a:buNone/>
            </a:pPr>
            <a:endParaRPr lang="zh-CN" altLang="en-US" dirty="0">
              <a:latin typeface="微软雅黑" panose="020B0503020204020204" charset="-122"/>
              <a:ea typeface="微软雅黑" panose="020B0503020204020204" charset="-122"/>
            </a:endParaRPr>
          </a:p>
          <a:p>
            <a:pPr marL="0" lvl="1" indent="0" algn="l" fontAlgn="auto">
              <a:lnSpc>
                <a:spcPct val="150000"/>
              </a:lnSpc>
              <a:buFont typeface="Wingdings" panose="05000000000000000000" pitchFamily="2" charset="2"/>
              <a:buNone/>
            </a:pPr>
            <a:endParaRPr lang="zh-CN" altLang="en-US" dirty="0">
              <a:latin typeface="微软雅黑" panose="020B0503020204020204" charset="-122"/>
              <a:ea typeface="微软雅黑" panose="020B0503020204020204" charset="-122"/>
              <a:cs typeface="微软雅黑" panose="020B0503020204020204" charset="-122"/>
            </a:endParaRPr>
          </a:p>
          <a:p>
            <a:pPr marL="0" indent="0" algn="l" fontAlgn="auto">
              <a:lnSpc>
                <a:spcPct val="150000"/>
              </a:lnSpc>
              <a:buFont typeface="Wingdings" panose="05000000000000000000" pitchFamily="2" charset="2"/>
              <a:buNone/>
            </a:pPr>
            <a:endParaRPr kumimoji="1">
              <a:latin typeface="微软雅黑" panose="020B0503020204020204" charset="-122"/>
              <a:cs typeface="微软雅黑" panose="020B0503020204020204" charset="-122"/>
              <a:sym typeface="+mn-ea"/>
            </a:endParaRPr>
          </a:p>
          <a:p>
            <a:pPr marL="0" indent="0" algn="l" fontAlgn="auto">
              <a:lnSpc>
                <a:spcPct val="150000"/>
              </a:lnSpc>
              <a:buFont typeface="Wingdings" panose="05000000000000000000" pitchFamily="2" charset="2"/>
              <a:buNone/>
            </a:pPr>
            <a:endParaRPr kumimoji="1" lang="en-US" altLang="zh-CN" dirty="0">
              <a:latin typeface="微软雅黑" panose="020B0503020204020204" charset="-122"/>
              <a:ea typeface="微软雅黑" panose="020B0503020204020204" charset="-122"/>
              <a:cs typeface="微软雅黑" panose="020B0503020204020204" charset="-122"/>
            </a:endParaRPr>
          </a:p>
          <a:p>
            <a:pPr marL="0" indent="0" algn="l" fontAlgn="auto">
              <a:lnSpc>
                <a:spcPct val="150000"/>
              </a:lnSpc>
              <a:buFont typeface="Wingdings" panose="05000000000000000000" pitchFamily="2" charset="2"/>
              <a:buNone/>
            </a:pPr>
            <a:endParaRPr sz="2000" b="1">
              <a:solidFill>
                <a:schemeClr val="accent1">
                  <a:lumMod val="75000"/>
                </a:schemeClr>
              </a:solidFill>
              <a:latin typeface="微软雅黑" panose="020B0503020204020204" charset="-122"/>
              <a:ea typeface="微软雅黑" panose="020B0503020204020204" charset="-122"/>
              <a:sym typeface="+mn-ea"/>
            </a:endParaRPr>
          </a:p>
          <a:p>
            <a:pPr marL="0" indent="0" algn="l" fontAlgn="auto">
              <a:lnSpc>
                <a:spcPct val="150000"/>
              </a:lnSpc>
              <a:buFont typeface="Wingdings" panose="05000000000000000000" pitchFamily="2" charset="2"/>
              <a:buNone/>
            </a:pPr>
            <a:endParaRPr sz="2000" b="1">
              <a:solidFill>
                <a:schemeClr val="accent1">
                  <a:lumMod val="75000"/>
                </a:schemeClr>
              </a:solidFill>
              <a:latin typeface="微软雅黑" panose="020B0503020204020204" charset="-122"/>
              <a:ea typeface="微软雅黑" panose="020B0503020204020204" charset="-122"/>
              <a:sym typeface="+mn-ea"/>
            </a:endParaRPr>
          </a:p>
          <a:p>
            <a:pPr marL="0" indent="0" algn="l" fontAlgn="auto">
              <a:lnSpc>
                <a:spcPct val="150000"/>
              </a:lnSpc>
              <a:buFont typeface="Wingdings" panose="05000000000000000000" pitchFamily="2" charset="2"/>
              <a:buNone/>
            </a:pPr>
            <a:endParaRPr lang="en-US" altLang="zh-CN" sz="2000" b="1" dirty="0">
              <a:latin typeface="宋体" panose="02010600030101010101" pitchFamily="2" charset="-122"/>
              <a:ea typeface="宋体" panose="02010600030101010101" pitchFamily="2" charset="-122"/>
            </a:endParaRPr>
          </a:p>
          <a:p>
            <a:pPr marL="0" indent="0" algn="l" fontAlgn="auto">
              <a:lnSpc>
                <a:spcPct val="150000"/>
              </a:lnSpc>
              <a:buFont typeface="Wingdings" panose="05000000000000000000" pitchFamily="2" charset="2"/>
              <a:buNone/>
            </a:pPr>
            <a:endParaRPr lang="zh-CN" altLang="en-US" sz="2000" b="1" strike="noStrike" noProof="1">
              <a:solidFill>
                <a:schemeClr val="accent1">
                  <a:lumMod val="75000"/>
                </a:schemeClr>
              </a:solidFill>
              <a:latin typeface="微软雅黑" panose="020B0503020204020204" charset="-122"/>
              <a:ea typeface="微软雅黑" panose="020B0503020204020204" charset="-122"/>
            </a:endParaRPr>
          </a:p>
          <a:p>
            <a:pPr marL="180340" indent="-180340" algn="l" fontAlgn="auto">
              <a:lnSpc>
                <a:spcPct val="150000"/>
              </a:lnSpc>
              <a:buFont typeface="Wingdings" panose="05000000000000000000" pitchFamily="2" charset="2"/>
              <a:buChar char="n"/>
              <a:extLst>
                <a:ext uri="{35155182-B16C-46BC-9424-99874614C6A1}">
                  <wpsdc:marlchars xmlns:wpsdc="http://www.wps.cn/officeDocument/2017/drawingmlCustomData" val="79" checksum="883885931"/>
                </a:ext>
              </a:extLst>
            </a:pPr>
            <a:endParaRPr>
              <a:latin typeface="微软雅黑" panose="020B0503020204020204" charset="-122"/>
              <a:cs typeface="微软雅黑" panose="020B0503020204020204" charset="-122"/>
              <a:sym typeface="+mn-ea"/>
            </a:endParaRPr>
          </a:p>
          <a:p>
            <a:pPr marL="180340" indent="-180340" algn="l" fontAlgn="auto">
              <a:lnSpc>
                <a:spcPct val="150000"/>
              </a:lnSpc>
              <a:buFont typeface="Wingdings" panose="05000000000000000000" pitchFamily="2" charset="2"/>
              <a:buChar char="n"/>
              <a:extLst>
                <a:ext uri="{35155182-B16C-46BC-9424-99874614C6A1}">
                  <wpsdc:marlchars xmlns:wpsdc="http://www.wps.cn/officeDocument/2017/drawingmlCustomData" val="79" checksum="883885931"/>
                </a:ext>
              </a:extLst>
            </a:pPr>
            <a:endParaRPr>
              <a:latin typeface="微软雅黑" panose="020B0503020204020204" charset="-122"/>
              <a:cs typeface="微软雅黑" panose="020B0503020204020204" charset="-122"/>
              <a:sym typeface="+mn-ea"/>
            </a:endParaRPr>
          </a:p>
          <a:p>
            <a:pPr marL="180340" indent="-180340" algn="l" fontAlgn="auto">
              <a:lnSpc>
                <a:spcPct val="150000"/>
              </a:lnSpc>
              <a:buFont typeface="Wingdings" panose="05000000000000000000" pitchFamily="2" charset="2"/>
              <a:buChar char="n"/>
              <a:extLst>
                <a:ext uri="{35155182-B16C-46BC-9424-99874614C6A1}">
                  <wpsdc:marlchars xmlns:wpsdc="http://www.wps.cn/officeDocument/2017/drawingmlCustomData" val="79" checksum="883885931"/>
                </a:ext>
              </a:extLst>
            </a:pPr>
            <a:endParaRPr lang="zh-CN" altLang="en-US" dirty="0">
              <a:latin typeface="微软雅黑" panose="020B0503020204020204" charset="-122"/>
              <a:ea typeface="微软雅黑" panose="020B0503020204020204" charset="-122"/>
              <a:cs typeface="微软雅黑" panose="020B0503020204020204" charset="-122"/>
            </a:endParaRPr>
          </a:p>
          <a:p>
            <a:pPr fontAlgn="auto"/>
            <a:endParaRPr lang="zh-CN" altLang="en-US" strike="noStrike" noProof="1"/>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a:xfrm>
            <a:off x="669925" y="442913"/>
            <a:ext cx="10852150" cy="442912"/>
          </a:xfrm>
        </p:spPr>
        <p:txBody>
          <a:bodyPr lIns="101600" tIns="38100" rIns="76200" bIns="38100" anchor="t" anchorCtr="0"/>
          <a:p>
            <a:pPr marL="342900" indent="-342900" defTabSz="914400">
              <a:buFont typeface="Wingdings" panose="05000000000000000000" charset="0"/>
              <a:buChar char="Ø"/>
            </a:pPr>
            <a:r>
              <a:rPr lang="zh-CN" altLang="en-US" kern="1200" normalizeH="0" baseline="0">
                <a:latin typeface="Arial" panose="020B0604020202020204" pitchFamily="34" charset="0"/>
                <a:ea typeface="微软雅黑" panose="020B0503020204020204" charset="-122"/>
                <a:cs typeface="+mj-cs"/>
                <a:sym typeface="微软雅黑" panose="020B0503020204020204" charset="-122"/>
              </a:rPr>
              <a:t>公平性</a:t>
            </a:r>
            <a:endParaRPr lang="zh-CN" altLang="en-US" kern="1200" normalizeH="0" baseline="0">
              <a:latin typeface="Arial" panose="020B0604020202020204" pitchFamily="34" charset="0"/>
              <a:ea typeface="微软雅黑" panose="020B0503020204020204" charset="-122"/>
              <a:cs typeface="+mj-cs"/>
              <a:sym typeface="微软雅黑" panose="020B0503020204020204" charset="-122"/>
            </a:endParaRPr>
          </a:p>
        </p:txBody>
      </p:sp>
      <p:graphicFrame>
        <p:nvGraphicFramePr>
          <p:cNvPr id="2" name="内容占位符 1"/>
          <p:cNvGraphicFramePr/>
          <p:nvPr>
            <p:ph idx="1"/>
          </p:nvPr>
        </p:nvGraphicFramePr>
        <p:xfrm>
          <a:off x="1127125" y="1700213"/>
          <a:ext cx="9479280" cy="671513"/>
        </p:xfrm>
        <a:graphic>
          <a:graphicData uri="http://schemas.openxmlformats.org/drawingml/2006/table">
            <a:tbl>
              <a:tblPr firstRow="1" bandRow="1">
                <a:tableStyleId>{5C22544A-7EE6-4342-B048-85BDC9FD1C3A}</a:tableStyleId>
              </a:tblPr>
              <a:tblGrid>
                <a:gridCol w="1579880"/>
                <a:gridCol w="1579880"/>
                <a:gridCol w="1579880"/>
                <a:gridCol w="1579880"/>
                <a:gridCol w="1579880"/>
                <a:gridCol w="1579880"/>
              </a:tblGrid>
              <a:tr h="335280">
                <a:tc>
                  <a:txBody>
                    <a:bodyPr/>
                    <a:p>
                      <a:pPr>
                        <a:buNone/>
                      </a:pPr>
                      <a:r>
                        <a:rPr lang="zh-CN" altLang="en-US" sz="1600"/>
                        <a:t>药品分类代码</a:t>
                      </a:r>
                      <a:endParaRPr lang="zh-CN" altLang="en-US" sz="1600"/>
                    </a:p>
                  </a:txBody>
                  <a:tcPr/>
                </a:tc>
                <a:tc>
                  <a:txBody>
                    <a:bodyPr/>
                    <a:p>
                      <a:pPr>
                        <a:buNone/>
                      </a:pPr>
                      <a:r>
                        <a:rPr lang="zh-CN" altLang="en-US" sz="1600"/>
                        <a:t>药品分类</a:t>
                      </a:r>
                      <a:endParaRPr lang="zh-CN" altLang="en-US" sz="1600"/>
                    </a:p>
                  </a:txBody>
                  <a:tcPr/>
                </a:tc>
                <a:tc>
                  <a:txBody>
                    <a:bodyPr/>
                    <a:p>
                      <a:pPr>
                        <a:buNone/>
                      </a:pPr>
                      <a:r>
                        <a:rPr lang="zh-CN" altLang="en-US" sz="1600"/>
                        <a:t>编号</a:t>
                      </a:r>
                      <a:endParaRPr lang="zh-CN" altLang="en-US" sz="1600"/>
                    </a:p>
                  </a:txBody>
                  <a:tcPr/>
                </a:tc>
                <a:tc>
                  <a:txBody>
                    <a:bodyPr/>
                    <a:p>
                      <a:pPr>
                        <a:buNone/>
                      </a:pPr>
                      <a:r>
                        <a:rPr lang="zh-CN" altLang="en-US" sz="1600"/>
                        <a:t>药品名称</a:t>
                      </a:r>
                      <a:endParaRPr lang="zh-CN" altLang="en-US" sz="1600"/>
                    </a:p>
                  </a:txBody>
                  <a:tcPr/>
                </a:tc>
                <a:tc>
                  <a:txBody>
                    <a:bodyPr/>
                    <a:p>
                      <a:pPr>
                        <a:buNone/>
                      </a:pPr>
                      <a:r>
                        <a:rPr lang="zh-CN" altLang="en-US" sz="1600"/>
                        <a:t>剂型</a:t>
                      </a:r>
                      <a:endParaRPr lang="zh-CN" altLang="en-US" sz="1600"/>
                    </a:p>
                  </a:txBody>
                  <a:tcPr/>
                </a:tc>
                <a:tc>
                  <a:txBody>
                    <a:bodyPr/>
                    <a:p>
                      <a:pPr>
                        <a:buNone/>
                      </a:pPr>
                      <a:r>
                        <a:rPr lang="zh-CN" altLang="en-US" sz="1600"/>
                        <a:t>备注</a:t>
                      </a:r>
                      <a:endParaRPr lang="zh-CN" altLang="en-US" sz="1600"/>
                    </a:p>
                  </a:txBody>
                  <a:tcPr/>
                </a:tc>
              </a:tr>
              <a:tr h="335280">
                <a:tc>
                  <a:txBody>
                    <a:bodyPr/>
                    <a:p>
                      <a:pPr>
                        <a:buNone/>
                      </a:pPr>
                      <a:r>
                        <a:rPr lang="en-US" altLang="zh-CN" sz="1600"/>
                        <a:t>XB05D</a:t>
                      </a:r>
                      <a:endParaRPr lang="en-US" altLang="zh-CN" sz="1600"/>
                    </a:p>
                  </a:txBody>
                  <a:tcPr/>
                </a:tc>
                <a:tc>
                  <a:txBody>
                    <a:bodyPr/>
                    <a:p>
                      <a:pPr>
                        <a:buNone/>
                      </a:pPr>
                      <a:r>
                        <a:rPr lang="zh-CN" altLang="en-US" sz="1600"/>
                        <a:t>甲</a:t>
                      </a:r>
                      <a:endParaRPr lang="zh-CN" altLang="en-US" sz="1600"/>
                    </a:p>
                  </a:txBody>
                  <a:tcPr/>
                </a:tc>
                <a:tc>
                  <a:txBody>
                    <a:bodyPr/>
                    <a:p>
                      <a:pPr>
                        <a:buNone/>
                      </a:pPr>
                      <a:r>
                        <a:rPr lang="en-US" altLang="zh-CN" sz="1600"/>
                        <a:t>276</a:t>
                      </a:r>
                      <a:endParaRPr lang="en-US" altLang="zh-CN" sz="1600"/>
                    </a:p>
                  </a:txBody>
                  <a:tcPr/>
                </a:tc>
                <a:tc>
                  <a:txBody>
                    <a:bodyPr/>
                    <a:p>
                      <a:pPr>
                        <a:buNone/>
                      </a:pPr>
                      <a:r>
                        <a:rPr lang="zh-CN" altLang="en-US" sz="1600"/>
                        <a:t>腹膜透析液</a:t>
                      </a:r>
                      <a:endParaRPr lang="zh-CN" altLang="en-US" sz="1600"/>
                    </a:p>
                  </a:txBody>
                  <a:tcPr/>
                </a:tc>
                <a:tc>
                  <a:txBody>
                    <a:bodyPr/>
                    <a:p>
                      <a:pPr>
                        <a:buNone/>
                      </a:pPr>
                      <a:r>
                        <a:rPr lang="zh-CN" altLang="en-US" sz="1600"/>
                        <a:t>注射剂</a:t>
                      </a:r>
                      <a:endParaRPr lang="zh-CN" altLang="en-US" sz="1600"/>
                    </a:p>
                  </a:txBody>
                  <a:tcPr/>
                </a:tc>
                <a:tc>
                  <a:txBody>
                    <a:bodyPr/>
                    <a:p>
                      <a:pPr>
                        <a:buNone/>
                      </a:pPr>
                      <a:endParaRPr lang="zh-CN" altLang="en-US" sz="1600"/>
                    </a:p>
                  </a:txBody>
                  <a:tcPr/>
                </a:tc>
              </a:tr>
            </a:tbl>
          </a:graphicData>
        </a:graphic>
      </p:graphicFrame>
      <p:sp>
        <p:nvSpPr>
          <p:cNvPr id="33817" name="内容占位符 2"/>
          <p:cNvSpPr>
            <a:spLocks noGrp="1"/>
          </p:cNvSpPr>
          <p:nvPr/>
        </p:nvSpPr>
        <p:spPr>
          <a:xfrm>
            <a:off x="1127125" y="2708275"/>
            <a:ext cx="9261475" cy="2603500"/>
          </a:xfrm>
          <a:prstGeom prst="rect">
            <a:avLst/>
          </a:prstGeom>
          <a:noFill/>
          <a:ln w="9525">
            <a:noFill/>
          </a:ln>
        </p:spPr>
        <p:txBody>
          <a:bodyPr lIns="101600" tIns="0" rIns="82550" bIns="0" anchor="t" anchorCtr="0"/>
          <a:p>
            <a:pPr marL="228600" indent="-228600" fontAlgn="base">
              <a:lnSpc>
                <a:spcPct val="130000"/>
              </a:lnSpc>
              <a:spcBef>
                <a:spcPct val="0"/>
              </a:spcBef>
              <a:spcAft>
                <a:spcPts val="1000"/>
              </a:spcAft>
              <a:buFont typeface="Wingdings" panose="05000000000000000000" charset="0"/>
              <a:buChar char="Ø"/>
            </a:pPr>
            <a:r>
              <a:rPr lang="en-US" altLang="zh-CN" sz="1600">
                <a:solidFill>
                  <a:srgbClr val="404040"/>
                </a:solidFill>
                <a:latin typeface="Arial" panose="020B0604020202020204" pitchFamily="34" charset="0"/>
                <a:ea typeface="微软雅黑" panose="020B0503020204020204" charset="-122"/>
                <a:sym typeface="微软雅黑" panose="020B0503020204020204" charset="-122"/>
              </a:rPr>
              <a:t>2021</a:t>
            </a:r>
            <a:r>
              <a:rPr lang="zh-CN" sz="1600">
                <a:solidFill>
                  <a:srgbClr val="404040"/>
                </a:solidFill>
                <a:latin typeface="Arial" panose="020B0604020202020204" pitchFamily="34" charset="0"/>
                <a:ea typeface="微软雅黑" panose="020B0503020204020204" charset="-122"/>
                <a:sym typeface="微软雅黑" panose="020B0503020204020204" charset="-122"/>
              </a:rPr>
              <a:t>年医保目录腹膜透析液类仅普通腹膜透析液为医保甲类</a:t>
            </a:r>
            <a:endParaRPr lang="zh-CN" sz="1600">
              <a:solidFill>
                <a:srgbClr val="404040"/>
              </a:solidFill>
              <a:latin typeface="Arial" panose="020B0604020202020204" pitchFamily="34" charset="0"/>
              <a:ea typeface="微软雅黑" panose="020B0503020204020204" charset="-122"/>
              <a:sym typeface="微软雅黑" panose="020B0503020204020204" charset="-122"/>
            </a:endParaRPr>
          </a:p>
          <a:p>
            <a:pPr marL="228600" indent="-228600" fontAlgn="base">
              <a:lnSpc>
                <a:spcPct val="130000"/>
              </a:lnSpc>
              <a:spcBef>
                <a:spcPct val="0"/>
              </a:spcBef>
              <a:spcAft>
                <a:spcPts val="1000"/>
              </a:spcAft>
              <a:buFont typeface="Wingdings" panose="05000000000000000000" charset="0"/>
              <a:buChar char="Ø"/>
            </a:pPr>
            <a:r>
              <a:rPr lang="zh-CN" sz="1600">
                <a:solidFill>
                  <a:srgbClr val="404040"/>
                </a:solidFill>
                <a:latin typeface="Arial" panose="020B0604020202020204" pitchFamily="34" charset="0"/>
                <a:ea typeface="微软雅黑" panose="020B0503020204020204" charset="-122"/>
                <a:sym typeface="微软雅黑" panose="020B0503020204020204" charset="-122"/>
              </a:rPr>
              <a:t>年发病患者总数：</a:t>
            </a:r>
            <a:r>
              <a:rPr lang="en-US" altLang="zh-CN" sz="1600">
                <a:solidFill>
                  <a:srgbClr val="404040"/>
                </a:solidFill>
                <a:latin typeface="Arial" panose="020B0604020202020204" pitchFamily="34" charset="0"/>
                <a:ea typeface="微软雅黑" panose="020B0503020204020204" charset="-122"/>
                <a:sym typeface="微软雅黑" panose="020B0503020204020204" charset="-122"/>
              </a:rPr>
              <a:t>11</a:t>
            </a:r>
            <a:r>
              <a:rPr lang="zh-CN" altLang="en-US" sz="1600">
                <a:solidFill>
                  <a:srgbClr val="404040"/>
                </a:solidFill>
                <a:latin typeface="Arial" panose="020B0604020202020204" pitchFamily="34" charset="0"/>
                <a:ea typeface="微软雅黑" panose="020B0503020204020204" charset="-122"/>
                <a:sym typeface="微软雅黑" panose="020B0503020204020204" charset="-122"/>
              </a:rPr>
              <a:t>万人</a:t>
            </a:r>
            <a:endParaRPr lang="zh-CN" altLang="en-US" sz="1600">
              <a:solidFill>
                <a:srgbClr val="404040"/>
              </a:solidFill>
              <a:latin typeface="Arial" panose="020B0604020202020204" pitchFamily="34" charset="0"/>
              <a:ea typeface="微软雅黑" panose="020B0503020204020204" charset="-122"/>
              <a:sym typeface="微软雅黑" panose="020B0503020204020204" charset="-122"/>
            </a:endParaRPr>
          </a:p>
          <a:p>
            <a:pPr marL="228600" indent="-228600" fontAlgn="base">
              <a:lnSpc>
                <a:spcPct val="130000"/>
              </a:lnSpc>
              <a:spcBef>
                <a:spcPct val="0"/>
              </a:spcBef>
              <a:spcAft>
                <a:spcPts val="1000"/>
              </a:spcAft>
              <a:buFont typeface="Wingdings" panose="05000000000000000000" charset="0"/>
              <a:buChar char="Ø"/>
            </a:pPr>
            <a:r>
              <a:rPr lang="zh-CN" altLang="en-US" sz="1600">
                <a:solidFill>
                  <a:srgbClr val="404040"/>
                </a:solidFill>
                <a:latin typeface="Arial" panose="020B0604020202020204" pitchFamily="34" charset="0"/>
                <a:ea typeface="微软雅黑" panose="020B0503020204020204" charset="-122"/>
                <a:sym typeface="微软雅黑" panose="020B0503020204020204" charset="-122"/>
              </a:rPr>
              <a:t>氨基酸（</a:t>
            </a:r>
            <a:r>
              <a:rPr lang="en-US" altLang="zh-CN" sz="1600">
                <a:solidFill>
                  <a:srgbClr val="404040"/>
                </a:solidFill>
                <a:latin typeface="Arial" panose="020B0604020202020204" pitchFamily="34" charset="0"/>
                <a:ea typeface="微软雅黑" panose="020B0503020204020204" charset="-122"/>
                <a:sym typeface="微软雅黑" panose="020B0503020204020204" charset="-122"/>
              </a:rPr>
              <a:t>15</a:t>
            </a:r>
            <a:r>
              <a:rPr lang="zh-CN" sz="1600">
                <a:solidFill>
                  <a:srgbClr val="404040"/>
                </a:solidFill>
                <a:latin typeface="Arial" panose="020B0604020202020204" pitchFamily="34" charset="0"/>
                <a:ea typeface="微软雅黑" panose="020B0503020204020204" charset="-122"/>
                <a:sym typeface="微软雅黑" panose="020B0503020204020204" charset="-122"/>
              </a:rPr>
              <a:t>）腹膜透析液</a:t>
            </a:r>
            <a:r>
              <a:rPr lang="zh-CN" altLang="en-US" sz="1600">
                <a:solidFill>
                  <a:srgbClr val="404040"/>
                </a:solidFill>
                <a:latin typeface="Arial" panose="020B0604020202020204" pitchFamily="34" charset="0"/>
                <a:ea typeface="微软雅黑" panose="020B0503020204020204" charset="-122"/>
                <a:sym typeface="微软雅黑" panose="020B0503020204020204" charset="-122"/>
              </a:rPr>
              <a:t>与国内现有腹膜透析液相比优势及弥补短板：</a:t>
            </a:r>
            <a:endParaRPr lang="zh-CN" altLang="en-US" sz="1600">
              <a:solidFill>
                <a:srgbClr val="404040"/>
              </a:solidFill>
              <a:latin typeface="Arial" panose="020B0604020202020204" pitchFamily="34" charset="0"/>
              <a:ea typeface="微软雅黑" panose="020B0503020204020204" charset="-122"/>
              <a:sym typeface="微软雅黑" panose="020B0503020204020204" charset="-122"/>
            </a:endParaRPr>
          </a:p>
          <a:p>
            <a:pPr marL="228600" indent="-228600" fontAlgn="base">
              <a:lnSpc>
                <a:spcPct val="130000"/>
              </a:lnSpc>
              <a:spcBef>
                <a:spcPct val="0"/>
              </a:spcBef>
              <a:spcAft>
                <a:spcPts val="1000"/>
              </a:spcAft>
              <a:buFont typeface="Wingdings" panose="05000000000000000000" charset="0"/>
              <a:buChar char="ü"/>
            </a:pPr>
            <a:r>
              <a:rPr lang="zh-CN" altLang="en-US" sz="1600">
                <a:solidFill>
                  <a:srgbClr val="404040"/>
                </a:solidFill>
                <a:latin typeface="Arial" panose="020B0604020202020204" pitchFamily="34" charset="0"/>
                <a:ea typeface="微软雅黑" panose="020B0503020204020204" charset="-122"/>
                <a:sym typeface="微软雅黑" panose="020B0503020204020204" charset="-122"/>
              </a:rPr>
              <a:t>可避免由葡萄糖降解产物导致的腹膜损伤</a:t>
            </a:r>
            <a:endParaRPr lang="zh-CN" altLang="en-US" sz="1600">
              <a:solidFill>
                <a:srgbClr val="404040"/>
              </a:solidFill>
              <a:latin typeface="Arial" panose="020B0604020202020204" pitchFamily="34" charset="0"/>
              <a:ea typeface="微软雅黑" panose="020B0503020204020204" charset="-122"/>
              <a:sym typeface="微软雅黑" panose="020B0503020204020204" charset="-122"/>
            </a:endParaRPr>
          </a:p>
          <a:p>
            <a:pPr marL="228600" indent="-228600" fontAlgn="base">
              <a:lnSpc>
                <a:spcPct val="130000"/>
              </a:lnSpc>
              <a:spcBef>
                <a:spcPct val="0"/>
              </a:spcBef>
              <a:spcAft>
                <a:spcPts val="1000"/>
              </a:spcAft>
              <a:buFont typeface="Wingdings" panose="05000000000000000000" charset="0"/>
              <a:buChar char="ü"/>
            </a:pPr>
            <a:r>
              <a:rPr lang="zh-CN" altLang="en-US" sz="1600">
                <a:solidFill>
                  <a:srgbClr val="404040"/>
                </a:solidFill>
                <a:latin typeface="Arial" panose="020B0604020202020204" pitchFamily="34" charset="0"/>
                <a:ea typeface="微软雅黑" panose="020B0503020204020204" charset="-122"/>
                <a:sym typeface="微软雅黑" panose="020B0503020204020204" charset="-122"/>
              </a:rPr>
              <a:t>降低了腹膜炎的发生率，利于患者长期用药</a:t>
            </a:r>
            <a:endParaRPr lang="zh-CN" altLang="en-US" sz="1600">
              <a:solidFill>
                <a:srgbClr val="404040"/>
              </a:solidFill>
              <a:latin typeface="Arial" panose="020B0604020202020204" pitchFamily="34" charset="0"/>
              <a:ea typeface="微软雅黑" panose="020B0503020204020204" charset="-122"/>
              <a:sym typeface="微软雅黑" panose="020B0503020204020204" charset="-122"/>
            </a:endParaRPr>
          </a:p>
          <a:p>
            <a:pPr marL="228600" indent="-228600" fontAlgn="base">
              <a:lnSpc>
                <a:spcPct val="130000"/>
              </a:lnSpc>
              <a:spcBef>
                <a:spcPct val="0"/>
              </a:spcBef>
              <a:spcAft>
                <a:spcPts val="1000"/>
              </a:spcAft>
              <a:buFont typeface="Wingdings" panose="05000000000000000000" charset="0"/>
              <a:buChar char="ü"/>
            </a:pPr>
            <a:r>
              <a:rPr lang="zh-CN" altLang="en-US" sz="1600">
                <a:solidFill>
                  <a:srgbClr val="404040"/>
                </a:solidFill>
                <a:latin typeface="Arial" panose="020B0604020202020204" pitchFamily="34" charset="0"/>
                <a:ea typeface="微软雅黑" panose="020B0503020204020204" charset="-122"/>
                <a:sym typeface="微软雅黑" panose="020B0503020204020204" charset="-122"/>
              </a:rPr>
              <a:t>氨基酸吸收后可促进患者的正氮平衡，为肾衰竭患者提供额外的蛋白质</a:t>
            </a:r>
            <a:endParaRPr lang="zh-CN" altLang="en-US" sz="1600">
              <a:solidFill>
                <a:srgbClr val="404040"/>
              </a:solidFill>
              <a:latin typeface="Arial" panose="020B0604020202020204" pitchFamily="34" charset="0"/>
              <a:ea typeface="微软雅黑" panose="020B0503020204020204" charset="-122"/>
              <a:sym typeface="微软雅黑" panose="020B0503020204020204" charset="-122"/>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6915_6*l_h_f*1_1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_BRIGHTNESS" val="0.25"/>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6915_6*l_h_i*1_1_1"/>
  <p:tag name="KSO_WM_TEMPLATE_CATEGORY" val="custom"/>
  <p:tag name="KSO_WM_TEMPLATE_INDEX" val="2020691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6915_6*l_h_i*1_1_2"/>
  <p:tag name="KSO_WM_TEMPLATE_CATEGORY" val="custom"/>
  <p:tag name="KSO_WM_TEMPLATE_INDEX" val="20206915"/>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Lst>
</file>

<file path=ppt/tags/tag103.xml><?xml version="1.0" encoding="utf-8"?>
<p:tagLst xmlns:p="http://schemas.openxmlformats.org/presentationml/2006/main">
  <p:tag name="KSO_WM_UNIT_SUBTYPE" val="a"/>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6915_6*l_h_f*1_2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_BRIGHTNESS" val="0.25"/>
  <p:tag name="KSO_WM_UNIT_TEXT_FILL_FORE_SCHEMECOLOR_INDEX" val="13"/>
  <p:tag name="KSO_WM_UNIT_TEXT_FILL_TYPE" val="1"/>
  <p:tag name="KSO_WM_UNIT_USESOURCEFORMAT_APPLY"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6915_6*l_h_i*1_2_1"/>
  <p:tag name="KSO_WM_TEMPLATE_CATEGORY" val="custom"/>
  <p:tag name="KSO_WM_TEMPLATE_INDEX" val="2020691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6915_6*l_h_i*1_2_2"/>
  <p:tag name="KSO_WM_TEMPLATE_CATEGORY" val="custom"/>
  <p:tag name="KSO_WM_TEMPLATE_INDEX" val="20206915"/>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Lst>
</file>

<file path=ppt/tags/tag10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6915_6*l_h_f*1_4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_BRIGHTNESS" val="0.25"/>
  <p:tag name="KSO_WM_UNIT_TEXT_FILL_FORE_SCHEMECOLOR_INDEX" val="13"/>
  <p:tag name="KSO_WM_UNIT_TEXT_FILL_TYPE" val="1"/>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6915_6*l_h_i*1_4_1"/>
  <p:tag name="KSO_WM_TEMPLATE_CATEGORY" val="custom"/>
  <p:tag name="KSO_WM_TEMPLATE_INDEX" val="2020691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6915_6*l_h_i*1_4_2"/>
  <p:tag name="KSO_WM_TEMPLATE_CATEGORY" val="custom"/>
  <p:tag name="KSO_WM_TEMPLATE_INDEX" val="20206915"/>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Lst>
</file>

<file path=ppt/tags/tag10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6915_6*l_h_f*1_5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_BRIGHTNESS" val="0.25"/>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6915_6*l_h_i*1_5_1"/>
  <p:tag name="KSO_WM_TEMPLATE_CATEGORY" val="custom"/>
  <p:tag name="KSO_WM_TEMPLATE_INDEX" val="2020691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6915_6*l_h_i*1_5_2"/>
  <p:tag name="KSO_WM_TEMPLATE_CATEGORY" val="custom"/>
  <p:tag name="KSO_WM_TEMPLATE_INDEX" val="20206915"/>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Lst>
</file>

<file path=ppt/tags/tag11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6915_6*l_h_f*1_3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_BRIGHTNESS" val="0.25"/>
  <p:tag name="KSO_WM_UNIT_TEXT_FILL_FORE_SCHEMECOLOR_INDEX" val="13"/>
  <p:tag name="KSO_WM_UNIT_TEXT_FILL_TYPE" val="1"/>
  <p:tag name="KSO_WM_UNIT_USESOURCEFORMAT_APPLY"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6915_6*l_h_i*1_3_1"/>
  <p:tag name="KSO_WM_TEMPLATE_CATEGORY" val="custom"/>
  <p:tag name="KSO_WM_TEMPLATE_INDEX" val="2020691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6915_6*l_h_i*1_3_2"/>
  <p:tag name="KSO_WM_TEMPLATE_CATEGORY" val="custom"/>
  <p:tag name="KSO_WM_TEMPLATE_INDEX" val="20206915"/>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Lst>
</file>

<file path=ppt/tags/tag1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custom20206915_6*l_h_f*1_6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_BRIGHTNESS" val="0.25"/>
  <p:tag name="KSO_WM_UNIT_TEXT_FILL_FORE_SCHEMECOLOR_INDEX" val="13"/>
  <p:tag name="KSO_WM_UNIT_TEXT_FILL_TYPE" val="1"/>
  <p:tag name="KSO_WM_UNIT_USESOURCEFORMAT_APPLY"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custom20206915_6*l_h_i*1_6_1"/>
  <p:tag name="KSO_WM_TEMPLATE_CATEGORY" val="custom"/>
  <p:tag name="KSO_WM_TEMPLATE_INDEX" val="2020691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custom20206915_6*l_h_i*1_6_2"/>
  <p:tag name="KSO_WM_TEMPLATE_CATEGORY" val="custom"/>
  <p:tag name="KSO_WM_TEMPLATE_INDEX" val="20206915"/>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Lst>
</file>

<file path=ppt/tags/tag118.xml><?xml version="1.0" encoding="utf-8"?>
<p:tagLst xmlns:p="http://schemas.openxmlformats.org/presentationml/2006/main">
  <p:tag name="KSO_WM_BEAUTIFY_FLAG" val="#wm#"/>
  <p:tag name="KSO_WM_TEMPLATE_CATEGORY" val="custom"/>
  <p:tag name="KSO_WM_TEMPLATE_INDEX" val="20206915"/>
  <p:tag name="KSO_WM_SLIDE_ID" val="custom20206915_4"/>
  <p:tag name="KSO_WM_TEMPLATE_SUBCATEGORY" val="0"/>
  <p:tag name="KSO_WM_TEMPLATE_MASTER_TYPE" val="1"/>
  <p:tag name="KSO_WM_TEMPLATE_COLOR_TYPE" val="1"/>
  <p:tag name="KSO_WM_SLIDE_TYPE" val="contents"/>
  <p:tag name="KSO_WM_SLIDE_SUBTYPE" val="diag"/>
  <p:tag name="KSO_WM_SLIDE_ITEM_CNT" val="6"/>
  <p:tag name="KSO_WM_SLIDE_INDEX" val="4"/>
  <p:tag name="KSO_WM_DIAGRAM_GROUP_CODE" val="l1-1"/>
  <p:tag name="KSO_WM_SLIDE_DIAGTYPE" val="l"/>
  <p:tag name="KSO_WM_TAG_VERSION" val="1.0"/>
  <p:tag name="KSO_WM_SLIDE_LAYOUT" val="a_l"/>
  <p:tag name="KSO_WM_SLIDE_LAYOUT_CNT" val="1_1"/>
  <p:tag name="KSO_WM_SPECIAL_SOURCE" val="bdnull"/>
</p:tagLst>
</file>

<file path=ppt/tags/tag119.xml><?xml version="1.0" encoding="utf-8"?>
<p:tagLst xmlns:p="http://schemas.openxmlformats.org/presentationml/2006/main">
  <p:tag name="KSO_WM_BEAUTIFY_FLAG" val="#wm#"/>
  <p:tag name="KSO_WM_TEMPLATE_CATEGORY" val="custom"/>
  <p:tag name="KSO_WM_TEMPLATE_INDEX" val="20206915"/>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6915"/>
  <p:tag name="KSO_WM_SPECIAL_SOURCE" val="bdnull"/>
</p:tagLst>
</file>

<file path=ppt/tags/tag121.xml><?xml version="1.0" encoding="utf-8"?>
<p:tagLst xmlns:p="http://schemas.openxmlformats.org/presentationml/2006/main">
  <p:tag name="KSO_WM_BEAUTIFY_FLAG" val="#wm#"/>
  <p:tag name="KSO_WM_TEMPLATE_CATEGORY" val="custom"/>
  <p:tag name="KSO_WM_TEMPLATE_INDEX" val="20206915"/>
  <p:tag name="KSO_WM_SPECIAL_SOURCE" val="bdnull"/>
</p:tagLst>
</file>

<file path=ppt/tags/tag122.xml><?xml version="1.0" encoding="utf-8"?>
<p:tagLst xmlns:p="http://schemas.openxmlformats.org/presentationml/2006/main">
  <p:tag name="KSO_WM_BEAUTIFY_FLAG" val="#wm#"/>
  <p:tag name="KSO_WM_TEMPLATE_CATEGORY" val="custom"/>
  <p:tag name="KSO_WM_TEMPLATE_INDEX" val="20206915"/>
  <p:tag name="KSO_WM_SPECIAL_SOURCE" val="bdnull"/>
</p:tagLst>
</file>

<file path=ppt/tags/tag123.xml><?xml version="1.0" encoding="utf-8"?>
<p:tagLst xmlns:p="http://schemas.openxmlformats.org/presentationml/2006/main">
  <p:tag name="KSO_WM_BEAUTIFY_FLAG" val="#wm#"/>
  <p:tag name="KSO_WM_TEMPLATE_CATEGORY" val="custom"/>
  <p:tag name="KSO_WM_TEMPLATE_INDEX" val="20206915"/>
  <p:tag name="KSO_WM_SPECIAL_SOURCE" val="bdnull"/>
</p:tagLst>
</file>

<file path=ppt/tags/tag124.xml><?xml version="1.0" encoding="utf-8"?>
<p:tagLst xmlns:p="http://schemas.openxmlformats.org/presentationml/2006/main">
  <p:tag name="KSO_WM_BEAUTIFY_FLAG" val="#wm#"/>
  <p:tag name="KSO_WM_TEMPLATE_CATEGORY" val="custom"/>
  <p:tag name="KSO_WM_TEMPLATE_INDEX" val="20206915"/>
  <p:tag name="KSO_WM_SPECIAL_SOURCE" val="bdnull"/>
</p:tagLst>
</file>

<file path=ppt/tags/tag125.xml><?xml version="1.0" encoding="utf-8"?>
<p:tagLst xmlns:p="http://schemas.openxmlformats.org/presentationml/2006/main">
  <p:tag name="COMMONDATA" val="eyJoZGlkIjoiMjhhY2ViOTBmZWExYzlhMDM5NjcyN2JlOGY5NGFkMjM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5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6.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MH_OLD_SHAPE_ID" val="2"/>
  <p:tag name="REFSHAPE" val="1047315904"/>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MH_OLD_SHAPE_ID" val="3"/>
  <p:tag name="REFSHAPE" val="1047316624"/>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MH_OLD_SHAPE_ID" val="4"/>
  <p:tag name="REFSHAPE" val="104731470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96.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6915_1*a*1"/>
  <p:tag name="KSO_WM_TEMPLATE_CATEGORY" val="custom"/>
  <p:tag name="KSO_WM_TEMPLATE_INDEX" val="20206915"/>
  <p:tag name="KSO_WM_UNIT_LAYERLEVEL" val="1"/>
  <p:tag name="KSO_WM_TAG_VERSION" val="1.0"/>
  <p:tag name="KSO_WM_BEAUTIFY_FLAG" val="#wm#"/>
  <p:tag name="KSO_WM_UNIT_PRESET_TEXT" val="空白演示经典风格"/>
</p:tagLst>
</file>

<file path=ppt/tags/tag97.xml><?xml version="1.0" encoding="utf-8"?>
<p:tagLst xmlns:p="http://schemas.openxmlformats.org/presentationml/2006/main">
  <p:tag name="KSO_WM_SLIDE_ID" val="custom2020691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6915"/>
  <p:tag name="KSO_WM_SLIDE_LAYOUT" val="a_b_f"/>
  <p:tag name="KSO_WM_SLIDE_LAYOUT_CNT" val="1_1_1"/>
  <p:tag name="KSO_WM_TEMPLATE_MASTER_THUMB_INDEX" val="12"/>
  <p:tag name="KSO_WM_TEMPLATE_THUMBS_INDEX" val="1、4、7、8、10、11、12、13、15"/>
  <p:tag name="KSO_WM_SPECIAL_SOURCE" val="bdnull"/>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6915_4*i*1"/>
  <p:tag name="KSO_WM_TEMPLATE_CATEGORY" val="custom"/>
  <p:tag name="KSO_WM_TEMPLATE_INDEX" val="20206915"/>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99.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6915_4*a*1"/>
  <p:tag name="KSO_WM_TEMPLATE_CATEGORY" val="custom"/>
  <p:tag name="KSO_WM_TEMPLATE_INDEX" val="20206915"/>
  <p:tag name="KSO_WM_UNIT_LAYERLEVEL" val="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SM 预置配色-浅色">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SM 预置配色-浅色">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2172</Words>
  <Application>WPS 演示</Application>
  <PresentationFormat/>
  <Paragraphs>307</Paragraphs>
  <Slides>8</Slides>
  <Notes>0</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8</vt:i4>
      </vt:variant>
    </vt:vector>
  </HeadingPairs>
  <TitlesOfParts>
    <vt:vector size="18" baseType="lpstr">
      <vt:lpstr>Arial</vt:lpstr>
      <vt:lpstr>宋体</vt:lpstr>
      <vt:lpstr>Wingdings</vt:lpstr>
      <vt:lpstr>微软雅黑</vt:lpstr>
      <vt:lpstr>Wingdings</vt:lpstr>
      <vt:lpstr>Arial Unicode MS</vt:lpstr>
      <vt:lpstr>Calibri</vt:lpstr>
      <vt:lpstr>默认设计模板</vt:lpstr>
      <vt:lpstr>1_Office 主题​​</vt:lpstr>
      <vt:lpstr>3_Office 主题​​</vt:lpstr>
      <vt:lpstr>氨基酸（15）腹膜透析液</vt:lpstr>
      <vt:lpstr>PowerPoint 演示文稿</vt:lpstr>
      <vt:lpstr>药品基本信息</vt:lpstr>
      <vt:lpstr>药品基本信息</vt:lpstr>
      <vt:lpstr>安全性</vt:lpstr>
      <vt:lpstr>有效性</vt:lpstr>
      <vt:lpstr>创新性</vt:lpstr>
      <vt:lpstr>公平性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氨基酸（15）腹膜透析液</dc:title>
  <dc:creator>周雪琴</dc:creator>
  <cp:lastModifiedBy>2020059</cp:lastModifiedBy>
  <cp:revision>13</cp:revision>
  <dcterms:created xsi:type="dcterms:W3CDTF">2022-07-07T03:31:00Z</dcterms:created>
  <dcterms:modified xsi:type="dcterms:W3CDTF">2022-07-13T06:13:29Z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4BA4F11C083B335F8253C662A9ED1D7E</vt:lpwstr>
  </property>
</Properties>
</file>