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4" r:id="rId8"/>
    <p:sldId id="265"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86815" autoAdjust="0"/>
  </p:normalViewPr>
  <p:slideViewPr>
    <p:cSldViewPr snapToObjects="1" showGuides="1">
      <p:cViewPr varScale="1">
        <p:scale>
          <a:sx n="66" d="100"/>
          <a:sy n="66" d="100"/>
        </p:scale>
        <p:origin x="-668" y="88"/>
      </p:cViewPr>
      <p:guideLst>
        <p:guide orient="horz" pos="2160"/>
        <p:guide pos="384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05"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1048706"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D0D901-C7AF-4D81-B679-DD57053D574E}" type="datetimeFigureOut">
              <a:rPr lang="zh-CN" altLang="en-US" smtClean="0"/>
              <a:t>2022-7-11</a:t>
            </a:fld>
            <a:endParaRPr lang="zh-CN" altLang="en-US"/>
          </a:p>
        </p:txBody>
      </p:sp>
      <p:sp>
        <p:nvSpPr>
          <p:cNvPr id="1048707"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1048708"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709"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1048710"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493065-EF86-47EA-80E3-AD6C93EFA55B}" type="slidenum">
              <a:rPr lang="zh-CN" altLang="en-US" smtClean="0"/>
              <a:t>‹#›</a:t>
            </a:fld>
            <a:endParaRPr lang="zh-CN" altLang="en-US"/>
          </a:p>
        </p:txBody>
      </p:sp>
    </p:spTree>
    <p:extLst>
      <p:ext uri="{BB962C8B-B14F-4D97-AF65-F5344CB8AC3E}">
        <p14:creationId xmlns:p14="http://schemas.microsoft.com/office/powerpoint/2010/main" val="17217853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B493065-EF86-47EA-80E3-AD6C93EFA55B}" type="slidenum">
              <a:rPr lang="zh-CN" altLang="en-US" smtClean="0"/>
              <a:t>1</a:t>
            </a:fld>
            <a:endParaRPr lang="zh-CN" altLang="en-US"/>
          </a:p>
        </p:txBody>
      </p:sp>
    </p:spTree>
    <p:extLst>
      <p:ext uri="{BB962C8B-B14F-4D97-AF65-F5344CB8AC3E}">
        <p14:creationId xmlns:p14="http://schemas.microsoft.com/office/powerpoint/2010/main" val="2400215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0" name="幻灯片图像占位符 1"/>
          <p:cNvSpPr>
            <a:spLocks noGrp="1" noRot="1" noChangeAspect="1"/>
          </p:cNvSpPr>
          <p:nvPr>
            <p:ph type="sldImg"/>
          </p:nvPr>
        </p:nvSpPr>
        <p:spPr/>
      </p:sp>
      <p:sp>
        <p:nvSpPr>
          <p:cNvPr id="1048631" name="备注占位符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pPr>
            <a:r>
              <a:rPr lang="zh-CN" altLang="en-US" sz="1200" b="0" i="0" kern="1200" dirty="0" smtClean="0">
                <a:solidFill>
                  <a:schemeClr val="tx1"/>
                </a:solidFill>
                <a:effectLst/>
                <a:latin typeface="+mn-lt"/>
                <a:ea typeface="+mn-ea"/>
                <a:cs typeface="+mn-cs"/>
              </a:rPr>
              <a:t>全球首个上市国家及时间，是不是指通用名啊？还是商品名啊？</a:t>
            </a:r>
          </a:p>
        </p:txBody>
      </p:sp>
      <p:sp>
        <p:nvSpPr>
          <p:cNvPr id="1048632" name="灯片编号占位符 3"/>
          <p:cNvSpPr>
            <a:spLocks noGrp="1"/>
          </p:cNvSpPr>
          <p:nvPr>
            <p:ph type="sldNum" sz="quarter" idx="10"/>
          </p:nvPr>
        </p:nvSpPr>
        <p:spPr/>
        <p:txBody>
          <a:bodyPr/>
          <a:lstStyle/>
          <a:p>
            <a:fld id="{8B493065-EF86-47EA-80E3-AD6C93EFA55B}" type="slidenum">
              <a:rPr lang="zh-CN" altLang="en-US" smtClean="0"/>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备注占位符 1048710"/>
          <p:cNvSpPr>
            <a:spLocks noGrp="1"/>
          </p:cNvSpPr>
          <p:nvPr>
            <p:ph type="body"/>
          </p:nvPr>
        </p:nvSpPr>
        <p:spPr/>
        <p:txBody>
          <a:bodyPr/>
          <a:lstStyle/>
          <a:p>
            <a:r>
              <a:rPr lang="zh-CN" altLang="en-US"/>
              <a:t>无明确禁忌和无明确禁用是一个吗？建议统一
优势和不足里，优势不够突出，先写结论，再举例阐述，结论可以多用夸张化的词语，比如与新斯的明相比，本品安全性更高，无特别禁忌，适用儿童，老人，肥胖，心肺功能不全等多类特殊患者……，类似这样，强化描写结论；不足描述的有点严重有没有更轻微的描述方法？比如用偶发这类的字眼，偶发切口痛，或者极少发生，又发生率的话也可以写上，比如万分之多少啥的</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2" name="备注占位符 1048711"/>
          <p:cNvSpPr>
            <a:spLocks noGrp="1"/>
          </p:cNvSpPr>
          <p:nvPr>
            <p:ph type="body"/>
          </p:nvPr>
        </p:nvSpPr>
        <p:spPr/>
        <p:txBody>
          <a:bodyPr/>
          <a:lstStyle/>
          <a:p>
            <a:r>
              <a:rPr lang="zh-CN" altLang="en-US"/>
              <a:t>不足:特异性拮抗，故仅对……有效，凸显虽然是不足，但是获益是大于不足的；优势:逆转迅速，要不要写上时间，比如我们多久逆转，括号一下新斯的明要多久，体现巨大的差异，第5点无需联合用药，应该是强调我们没有胆碱能效应，无需联合用药治疗并发症吧？可以更明确一些；有明确的儿童和老人的用法用量，这个可以加上，融到某一点里，还是挺关键的</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备注占位符 1048713"/>
          <p:cNvSpPr>
            <a:spLocks noGrp="1"/>
          </p:cNvSpPr>
          <p:nvPr>
            <p:ph type="body"/>
          </p:nvPr>
        </p:nvSpPr>
        <p:spPr/>
        <p:txBody>
          <a:bodyPr/>
          <a:lstStyle/>
          <a:p>
            <a:r>
              <a:rPr lang="zh-CN" altLang="en-US"/>
              <a:t>再次强调，有明确的儿童用法用量</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备注占位符 1048714"/>
          <p:cNvSpPr>
            <a:spLocks noGrp="1"/>
          </p:cNvSpPr>
          <p:nvPr>
            <p:ph type="body"/>
          </p:nvPr>
        </p:nvSpPr>
        <p:spPr/>
        <p:txBody>
          <a:bodyPr/>
          <a:lstStyle/>
          <a:p>
            <a:r>
              <a:rPr lang="zh-CN" altLang="en-US"/>
              <a:t>结合word，把弥补短板再丰富一下，这个很重要，可以重复，儿童和老人，特殊患者的这个店很值得强调，</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1048585" name="矩形 6"/>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6" name="矩形 7"/>
          <p:cNvSpPr/>
          <p:nvPr userDrawn="1"/>
        </p:nvSpPr>
        <p:spPr>
          <a:xfrm>
            <a:off x="3539716" y="728700"/>
            <a:ext cx="5112568" cy="5796644"/>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7" name="矩形 8"/>
          <p:cNvSpPr/>
          <p:nvPr userDrawn="1"/>
        </p:nvSpPr>
        <p:spPr>
          <a:xfrm>
            <a:off x="3809746" y="980728"/>
            <a:ext cx="4572508" cy="529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3145728" name="直接连接符 9"/>
          <p:cNvCxnSpPr>
            <a:cxnSpLocks/>
          </p:cNvCxnSpPr>
          <p:nvPr userDrawn="1"/>
        </p:nvCxnSpPr>
        <p:spPr>
          <a:xfrm>
            <a:off x="11496675" y="814842"/>
            <a:ext cx="695325"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48683" name="标题 1"/>
          <p:cNvSpPr>
            <a:spLocks noGrp="1"/>
          </p:cNvSpPr>
          <p:nvPr>
            <p:ph type="title"/>
          </p:nvPr>
        </p:nvSpPr>
        <p:spPr/>
        <p:txBody>
          <a:bodyPr/>
          <a:lstStyle/>
          <a:p>
            <a:r>
              <a:rPr lang="zh-CN" altLang="en-US"/>
              <a:t>单击此处编辑母版标题样式</a:t>
            </a:r>
          </a:p>
        </p:txBody>
      </p:sp>
      <p:sp>
        <p:nvSpPr>
          <p:cNvPr id="1048684"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685" name="日期占位符 3"/>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86" name="页脚占位符 4"/>
          <p:cNvSpPr>
            <a:spLocks noGrp="1"/>
          </p:cNvSpPr>
          <p:nvPr>
            <p:ph type="ftr" sz="quarter" idx="11"/>
          </p:nvPr>
        </p:nvSpPr>
        <p:spPr/>
        <p:txBody>
          <a:bodyPr/>
          <a:lstStyle/>
          <a:p>
            <a:endParaRPr lang="zh-CN" altLang="en-US"/>
          </a:p>
        </p:txBody>
      </p:sp>
      <p:sp>
        <p:nvSpPr>
          <p:cNvPr id="1048687" name="灯片编号占位符 5"/>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104867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104867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674" name="日期占位符 3"/>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75" name="页脚占位符 4"/>
          <p:cNvSpPr>
            <a:spLocks noGrp="1"/>
          </p:cNvSpPr>
          <p:nvPr>
            <p:ph type="ftr" sz="quarter" idx="11"/>
          </p:nvPr>
        </p:nvSpPr>
        <p:spPr/>
        <p:txBody>
          <a:bodyPr/>
          <a:lstStyle/>
          <a:p>
            <a:endParaRPr lang="zh-CN" altLang="en-US"/>
          </a:p>
        </p:txBody>
      </p:sp>
      <p:sp>
        <p:nvSpPr>
          <p:cNvPr id="1048676" name="灯片编号占位符 5"/>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1048590" name="矩形 6"/>
          <p:cNvSpPr/>
          <p:nvPr userDrawn="1"/>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91" name="任意多边形: 形状 7"/>
          <p:cNvSpPr/>
          <p:nvPr userDrawn="1"/>
        </p:nvSpPr>
        <p:spPr>
          <a:xfrm rot="16200000">
            <a:off x="815828" y="-123131"/>
            <a:ext cx="1368000" cy="2999656"/>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48592" name="文本框 10"/>
          <p:cNvSpPr txBox="1"/>
          <p:nvPr userDrawn="1"/>
        </p:nvSpPr>
        <p:spPr>
          <a:xfrm>
            <a:off x="767408" y="803354"/>
            <a:ext cx="2664296" cy="1149482"/>
          </a:xfrm>
          <a:prstGeom prst="rect">
            <a:avLst/>
          </a:prstGeom>
          <a:noFill/>
        </p:spPr>
        <p:txBody>
          <a:bodyPr wrap="square" rtlCol="0">
            <a:spAutoFit/>
          </a:bodyPr>
          <a:lstStyle/>
          <a:p>
            <a:pPr>
              <a:lnSpc>
                <a:spcPct val="110000"/>
              </a:lnSpc>
            </a:pPr>
            <a:r>
              <a:rPr lang="zh-CN" altLang="en-US" sz="4400" b="1">
                <a:solidFill>
                  <a:schemeClr val="bg1"/>
                </a:solidFill>
              </a:rPr>
              <a:t>目录</a:t>
            </a:r>
            <a:endParaRPr lang="en-US" altLang="zh-CN" sz="4400" b="1">
              <a:solidFill>
                <a:schemeClr val="bg1"/>
              </a:solidFill>
            </a:endParaRPr>
          </a:p>
          <a:p>
            <a:pPr>
              <a:lnSpc>
                <a:spcPct val="110000"/>
              </a:lnSpc>
            </a:pPr>
            <a:r>
              <a:rPr lang="en-US" altLang="zh-CN" sz="2000">
                <a:solidFill>
                  <a:schemeClr val="bg1"/>
                </a:solidFill>
              </a:rPr>
              <a:t>CONTENTS</a:t>
            </a:r>
            <a:endParaRPr lang="zh-CN" altLang="en-US" sz="2000">
              <a:solidFill>
                <a:schemeClr val="bg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048617" name="矩形 11"/>
          <p:cNvSpPr/>
          <p:nvPr userDrawn="1"/>
        </p:nvSpPr>
        <p:spPr>
          <a:xfrm>
            <a:off x="0" y="5732462"/>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18" name="矩形 10"/>
          <p:cNvSpPr/>
          <p:nvPr userDrawn="1"/>
        </p:nvSpPr>
        <p:spPr>
          <a:xfrm>
            <a:off x="0" y="1"/>
            <a:ext cx="12192000" cy="1125538"/>
          </a:xfrm>
          <a:prstGeom prst="rect">
            <a:avLst/>
          </a:prstGeom>
          <a:solidFill>
            <a:schemeClr val="accent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19" name="矩形 8"/>
          <p:cNvSpPr/>
          <p:nvPr userDrawn="1"/>
        </p:nvSpPr>
        <p:spPr>
          <a:xfrm>
            <a:off x="0" y="0"/>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20" name="矩形 9"/>
          <p:cNvSpPr/>
          <p:nvPr userDrawn="1"/>
        </p:nvSpPr>
        <p:spPr>
          <a:xfrm>
            <a:off x="0" y="6021388"/>
            <a:ext cx="12192000" cy="83661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21" name="任意多边形: 形状 29"/>
          <p:cNvSpPr/>
          <p:nvPr userDrawn="1"/>
        </p:nvSpPr>
        <p:spPr>
          <a:xfrm>
            <a:off x="1451484" y="2"/>
            <a:ext cx="1368000" cy="2780927"/>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48622" name="文本占位符 18"/>
          <p:cNvSpPr>
            <a:spLocks noGrp="1"/>
          </p:cNvSpPr>
          <p:nvPr>
            <p:ph type="body" sz="quarter" idx="10" hasCustomPrompt="1"/>
          </p:nvPr>
        </p:nvSpPr>
        <p:spPr>
          <a:xfrm>
            <a:off x="1534208" y="1564482"/>
            <a:ext cx="1187450" cy="747897"/>
          </a:xfrm>
        </p:spPr>
        <p:txBody>
          <a:bodyPr lIns="0" tIns="0" rIns="0" bIns="0">
            <a:spAutoFit/>
          </a:bodyPr>
          <a:lstStyle>
            <a:lvl1pPr marL="0" indent="0" algn="ctr">
              <a:buNone/>
              <a:defRPr sz="5400" b="1">
                <a:solidFill>
                  <a:schemeClr val="bg1"/>
                </a:solidFill>
              </a:defRPr>
            </a:lvl1pPr>
          </a:lstStyle>
          <a:p>
            <a:pPr lvl="0"/>
            <a:r>
              <a:rPr lang="en-US" altLang="zh-CN"/>
              <a:t>01</a:t>
            </a:r>
            <a:endParaRPr lang="zh-CN" altLang="en-US"/>
          </a:p>
        </p:txBody>
      </p:sp>
      <p:sp>
        <p:nvSpPr>
          <p:cNvPr id="1048623" name="文本占位符 18"/>
          <p:cNvSpPr>
            <a:spLocks noGrp="1"/>
          </p:cNvSpPr>
          <p:nvPr>
            <p:ph type="body" sz="quarter" idx="11" hasCustomPrompt="1"/>
          </p:nvPr>
        </p:nvSpPr>
        <p:spPr>
          <a:xfrm>
            <a:off x="1451484" y="3137724"/>
            <a:ext cx="3008387" cy="470898"/>
          </a:xfrm>
        </p:spPr>
        <p:txBody>
          <a:bodyPr wrap="square" lIns="0" tIns="0" rIns="0" bIns="0">
            <a:spAutoFit/>
          </a:bodyPr>
          <a:lstStyle>
            <a:lvl1pPr marL="0" indent="0" algn="l">
              <a:buNone/>
              <a:defRPr sz="3400" b="0">
                <a:solidFill>
                  <a:schemeClr val="accent2"/>
                </a:solidFill>
              </a:defRPr>
            </a:lvl1pPr>
          </a:lstStyle>
          <a:p>
            <a:pPr lvl="0"/>
            <a:r>
              <a:rPr lang="zh-CN" altLang="en-US"/>
              <a:t>章节标题</a:t>
            </a:r>
          </a:p>
        </p:txBody>
      </p:sp>
      <p:sp>
        <p:nvSpPr>
          <p:cNvPr id="1048624" name="文本占位符 18"/>
          <p:cNvSpPr>
            <a:spLocks noGrp="1"/>
          </p:cNvSpPr>
          <p:nvPr>
            <p:ph type="body" sz="quarter" idx="12" hasCustomPrompt="1"/>
          </p:nvPr>
        </p:nvSpPr>
        <p:spPr>
          <a:xfrm>
            <a:off x="1451484" y="3681028"/>
            <a:ext cx="3008387" cy="193899"/>
          </a:xfrm>
        </p:spPr>
        <p:txBody>
          <a:bodyPr wrap="square" lIns="0" tIns="0" rIns="0" bIns="0">
            <a:spAutoFit/>
          </a:bodyPr>
          <a:lstStyle>
            <a:lvl1pPr marL="0" indent="0" algn="l">
              <a:buNone/>
              <a:defRPr sz="1400" b="0">
                <a:solidFill>
                  <a:schemeClr val="tx2">
                    <a:lumMod val="20000"/>
                    <a:lumOff val="80000"/>
                  </a:schemeClr>
                </a:solidFill>
              </a:defRPr>
            </a:lvl1pPr>
          </a:lstStyle>
          <a:p>
            <a:pPr lvl="0"/>
            <a:r>
              <a:rPr lang="zh-CN" altLang="en-US"/>
              <a:t>英文标题</a:t>
            </a:r>
          </a:p>
        </p:txBody>
      </p:sp>
      <p:cxnSp>
        <p:nvCxnSpPr>
          <p:cNvPr id="3145729" name="直接连接符 26"/>
          <p:cNvCxnSpPr>
            <a:cxnSpLocks/>
          </p:cNvCxnSpPr>
          <p:nvPr userDrawn="1"/>
        </p:nvCxnSpPr>
        <p:spPr>
          <a:xfrm>
            <a:off x="1451484" y="4120877"/>
            <a:ext cx="540060" cy="0"/>
          </a:xfrm>
          <a:prstGeom prst="line">
            <a:avLst/>
          </a:prstGeom>
          <a:ln w="444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25" name="文本占位符 18"/>
          <p:cNvSpPr>
            <a:spLocks noGrp="1"/>
          </p:cNvSpPr>
          <p:nvPr>
            <p:ph type="body" sz="quarter" idx="13" hasCustomPrompt="1"/>
          </p:nvPr>
        </p:nvSpPr>
        <p:spPr>
          <a:xfrm>
            <a:off x="1451484" y="4334898"/>
            <a:ext cx="3312368" cy="202491"/>
          </a:xfrm>
        </p:spPr>
        <p:txBody>
          <a:bodyPr wrap="square" lIns="0" tIns="0" rIns="0" bIns="0">
            <a:spAutoFit/>
          </a:bodyPr>
          <a:lstStyle>
            <a:lvl1pPr marL="0" indent="0" algn="just">
              <a:lnSpc>
                <a:spcPct val="120000"/>
              </a:lnSpc>
              <a:spcBef>
                <a:spcPts val="0"/>
              </a:spcBef>
              <a:buNone/>
              <a:defRPr sz="1200" b="0">
                <a:solidFill>
                  <a:schemeClr val="tx1"/>
                </a:solidFill>
              </a:defRPr>
            </a:lvl1pPr>
          </a:lstStyle>
          <a:p>
            <a:pPr lvl="0"/>
            <a:r>
              <a:rPr lang="zh-CN" altLang="en-US"/>
              <a:t>章节标题</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1048633" name="矩形 7"/>
          <p:cNvSpPr/>
          <p:nvPr userDrawn="1"/>
        </p:nvSpPr>
        <p:spPr>
          <a:xfrm>
            <a:off x="0"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34" name="矩形 8"/>
          <p:cNvSpPr/>
          <p:nvPr userDrawn="1"/>
        </p:nvSpPr>
        <p:spPr>
          <a:xfrm>
            <a:off x="11857037" y="0"/>
            <a:ext cx="33496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35" name="任意多边形: 形状 9"/>
          <p:cNvSpPr/>
          <p:nvPr userDrawn="1"/>
        </p:nvSpPr>
        <p:spPr>
          <a:xfrm rot="16200000">
            <a:off x="433934" y="-23599"/>
            <a:ext cx="727631" cy="1595500"/>
          </a:xfrm>
          <a:custGeom>
            <a:avLst/>
            <a:gdLst>
              <a:gd name="connsiteX0" fmla="*/ 0 w 1368000"/>
              <a:gd name="connsiteY0" fmla="*/ 0 h 2780927"/>
              <a:gd name="connsiteX1" fmla="*/ 1368000 w 1368000"/>
              <a:gd name="connsiteY1" fmla="*/ 0 h 2780927"/>
              <a:gd name="connsiteX2" fmla="*/ 1368000 w 1368000"/>
              <a:gd name="connsiteY2" fmla="*/ 2096927 h 2780927"/>
              <a:gd name="connsiteX3" fmla="*/ 684000 w 1368000"/>
              <a:gd name="connsiteY3" fmla="*/ 2780927 h 2780927"/>
              <a:gd name="connsiteX4" fmla="*/ 0 w 1368000"/>
              <a:gd name="connsiteY4" fmla="*/ 2096927 h 2780927"/>
              <a:gd name="connsiteX5" fmla="*/ 0 w 1368000"/>
              <a:gd name="connsiteY5" fmla="*/ 0 h 27809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68000" h="2780927">
                <a:moveTo>
                  <a:pt x="0" y="0"/>
                </a:moveTo>
                <a:lnTo>
                  <a:pt x="1368000" y="0"/>
                </a:lnTo>
                <a:lnTo>
                  <a:pt x="1368000" y="2096927"/>
                </a:lnTo>
                <a:cubicBezTo>
                  <a:pt x="1368000" y="2474690"/>
                  <a:pt x="1061763" y="2780927"/>
                  <a:pt x="684000" y="2780927"/>
                </a:cubicBezTo>
                <a:cubicBezTo>
                  <a:pt x="306237" y="2780927"/>
                  <a:pt x="0" y="2474690"/>
                  <a:pt x="0" y="2096927"/>
                </a:cubicBez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1048636" name="文本占位符 18"/>
          <p:cNvSpPr>
            <a:spLocks noGrp="1"/>
          </p:cNvSpPr>
          <p:nvPr>
            <p:ph type="body" sz="quarter" idx="10" hasCustomPrompt="1"/>
          </p:nvPr>
        </p:nvSpPr>
        <p:spPr>
          <a:xfrm>
            <a:off x="377973" y="497152"/>
            <a:ext cx="839551" cy="553998"/>
          </a:xfrm>
        </p:spPr>
        <p:txBody>
          <a:bodyPr wrap="square" lIns="0" tIns="0" rIns="0" bIns="0">
            <a:spAutoFit/>
          </a:bodyPr>
          <a:lstStyle>
            <a:lvl1pPr marL="0" indent="0" algn="r">
              <a:buNone/>
              <a:defRPr sz="4000" b="0">
                <a:solidFill>
                  <a:schemeClr val="bg1"/>
                </a:solidFill>
              </a:defRPr>
            </a:lvl1pPr>
          </a:lstStyle>
          <a:p>
            <a:pPr lvl="0"/>
            <a:r>
              <a:rPr lang="en-US" altLang="zh-CN"/>
              <a:t>01</a:t>
            </a:r>
            <a:endParaRPr lang="zh-CN" altLang="en-US"/>
          </a:p>
        </p:txBody>
      </p:sp>
      <p:sp>
        <p:nvSpPr>
          <p:cNvPr id="1048637" name="文本占位符 18"/>
          <p:cNvSpPr>
            <a:spLocks noGrp="1"/>
          </p:cNvSpPr>
          <p:nvPr>
            <p:ph type="body" sz="quarter" idx="11" hasCustomPrompt="1"/>
          </p:nvPr>
        </p:nvSpPr>
        <p:spPr>
          <a:xfrm>
            <a:off x="1806303" y="524852"/>
            <a:ext cx="3008387" cy="498598"/>
          </a:xfrm>
        </p:spPr>
        <p:txBody>
          <a:bodyPr wrap="square" lIns="0" tIns="0" rIns="0" bIns="0">
            <a:spAutoFit/>
          </a:bodyPr>
          <a:lstStyle>
            <a:lvl1pPr marL="0" indent="0" algn="l">
              <a:buNone/>
              <a:defRPr sz="3600" b="0">
                <a:solidFill>
                  <a:schemeClr val="accent2"/>
                </a:solidFill>
              </a:defRPr>
            </a:lvl1pPr>
          </a:lstStyle>
          <a:p>
            <a:pPr lvl="0"/>
            <a:r>
              <a:rPr lang="zh-CN" altLang="en-US"/>
              <a:t>章节标题</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688"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1048689"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048690"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691"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1048692"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693" name="日期占位符 6"/>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94" name="页脚占位符 7"/>
          <p:cNvSpPr>
            <a:spLocks noGrp="1"/>
          </p:cNvSpPr>
          <p:nvPr>
            <p:ph type="ftr" sz="quarter" idx="11"/>
          </p:nvPr>
        </p:nvSpPr>
        <p:spPr/>
        <p:txBody>
          <a:bodyPr/>
          <a:lstStyle/>
          <a:p>
            <a:endParaRPr lang="zh-CN" altLang="en-US"/>
          </a:p>
        </p:txBody>
      </p:sp>
      <p:sp>
        <p:nvSpPr>
          <p:cNvPr id="1048695" name="灯片编号占位符 8"/>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668" name="标题 1"/>
          <p:cNvSpPr>
            <a:spLocks noGrp="1"/>
          </p:cNvSpPr>
          <p:nvPr>
            <p:ph type="title"/>
          </p:nvPr>
        </p:nvSpPr>
        <p:spPr/>
        <p:txBody>
          <a:bodyPr/>
          <a:lstStyle/>
          <a:p>
            <a:r>
              <a:rPr lang="zh-CN" altLang="en-US"/>
              <a:t>单击此处编辑母版标题样式</a:t>
            </a:r>
          </a:p>
        </p:txBody>
      </p:sp>
      <p:sp>
        <p:nvSpPr>
          <p:cNvPr id="1048669" name="日期占位符 2"/>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70" name="页脚占位符 3"/>
          <p:cNvSpPr>
            <a:spLocks noGrp="1"/>
          </p:cNvSpPr>
          <p:nvPr>
            <p:ph type="ftr" sz="quarter" idx="11"/>
          </p:nvPr>
        </p:nvSpPr>
        <p:spPr/>
        <p:txBody>
          <a:bodyPr/>
          <a:lstStyle/>
          <a:p>
            <a:endParaRPr lang="zh-CN" altLang="en-US"/>
          </a:p>
        </p:txBody>
      </p:sp>
      <p:sp>
        <p:nvSpPr>
          <p:cNvPr id="1048671" name="灯片编号占位符 4"/>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696" name="日期占位符 1"/>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97" name="页脚占位符 2"/>
          <p:cNvSpPr>
            <a:spLocks noGrp="1"/>
          </p:cNvSpPr>
          <p:nvPr>
            <p:ph type="ftr" sz="quarter" idx="11"/>
          </p:nvPr>
        </p:nvSpPr>
        <p:spPr/>
        <p:txBody>
          <a:bodyPr/>
          <a:lstStyle/>
          <a:p>
            <a:endParaRPr lang="zh-CN" altLang="en-US"/>
          </a:p>
        </p:txBody>
      </p:sp>
      <p:sp>
        <p:nvSpPr>
          <p:cNvPr id="1048698" name="灯片编号占位符 3"/>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048699"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1048700"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701"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048702" name="日期占位符 4"/>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703" name="页脚占位符 5"/>
          <p:cNvSpPr>
            <a:spLocks noGrp="1"/>
          </p:cNvSpPr>
          <p:nvPr>
            <p:ph type="ftr" sz="quarter" idx="11"/>
          </p:nvPr>
        </p:nvSpPr>
        <p:spPr/>
        <p:txBody>
          <a:bodyPr/>
          <a:lstStyle/>
          <a:p>
            <a:endParaRPr lang="zh-CN" altLang="en-US"/>
          </a:p>
        </p:txBody>
      </p:sp>
      <p:sp>
        <p:nvSpPr>
          <p:cNvPr id="1048704" name="灯片编号占位符 6"/>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677"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1048678"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679"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1048680" name="日期占位符 4"/>
          <p:cNvSpPr>
            <a:spLocks noGrp="1"/>
          </p:cNvSpPr>
          <p:nvPr>
            <p:ph type="dt" sz="half" idx="10"/>
          </p:nvPr>
        </p:nvSpPr>
        <p:spPr/>
        <p:txBody>
          <a:bodyPr/>
          <a:lstStyle/>
          <a:p>
            <a:fld id="{8F2231EC-298D-4897-BE7A-794F75E90034}" type="datetimeFigureOut">
              <a:rPr lang="zh-CN" altLang="en-US" smtClean="0"/>
              <a:t>2022-7-11</a:t>
            </a:fld>
            <a:endParaRPr lang="zh-CN" altLang="en-US"/>
          </a:p>
        </p:txBody>
      </p:sp>
      <p:sp>
        <p:nvSpPr>
          <p:cNvPr id="1048681" name="页脚占位符 5"/>
          <p:cNvSpPr>
            <a:spLocks noGrp="1"/>
          </p:cNvSpPr>
          <p:nvPr>
            <p:ph type="ftr" sz="quarter" idx="11"/>
          </p:nvPr>
        </p:nvSpPr>
        <p:spPr/>
        <p:txBody>
          <a:bodyPr/>
          <a:lstStyle/>
          <a:p>
            <a:endParaRPr lang="zh-CN" altLang="en-US"/>
          </a:p>
        </p:txBody>
      </p:sp>
      <p:sp>
        <p:nvSpPr>
          <p:cNvPr id="1048682" name="灯片编号占位符 6"/>
          <p:cNvSpPr>
            <a:spLocks noGrp="1"/>
          </p:cNvSpPr>
          <p:nvPr>
            <p:ph type="sldNum" sz="quarter" idx="12"/>
          </p:nvPr>
        </p:nvSpPr>
        <p:spPr/>
        <p:txBody>
          <a:bodyPr/>
          <a:lstStyle/>
          <a:p>
            <a:fld id="{9A0B4B73-DFE5-49A8-8599-B6C88D1A6E1D}"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1048577"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1048578"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231EC-298D-4897-BE7A-794F75E90034}" type="datetimeFigureOut">
              <a:rPr lang="zh-CN" altLang="en-US" smtClean="0"/>
              <a:t>2022-7-11</a:t>
            </a:fld>
            <a:endParaRPr lang="zh-CN" altLang="en-US"/>
          </a:p>
        </p:txBody>
      </p:sp>
      <p:sp>
        <p:nvSpPr>
          <p:cNvPr id="1048579"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0B4B73-DFE5-49A8-8599-B6C88D1A6E1D}" type="slidenum">
              <a:rPr lang="zh-CN" altLang="en-US" smtClean="0"/>
              <a:t>‹#›</a:t>
            </a:fld>
            <a:endParaRPr lang="zh-CN" altLang="en-US"/>
          </a:p>
        </p:txBody>
      </p:sp>
      <p:sp>
        <p:nvSpPr>
          <p:cNvPr id="1048581" name="矩形 6"/>
          <p:cNvSpPr/>
          <p:nvPr userDrawn="1"/>
        </p:nvSpPr>
        <p:spPr>
          <a:xfrm>
            <a:off x="3581400" y="-1716528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2" name="矩形 7"/>
          <p:cNvSpPr/>
          <p:nvPr userDrawn="1"/>
        </p:nvSpPr>
        <p:spPr>
          <a:xfrm>
            <a:off x="-25875552"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3" name="矩形 8"/>
          <p:cNvSpPr/>
          <p:nvPr userDrawn="1"/>
        </p:nvSpPr>
        <p:spPr>
          <a:xfrm>
            <a:off x="41523936" y="3137198"/>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84" name="矩形 9"/>
          <p:cNvSpPr/>
          <p:nvPr userDrawn="1"/>
        </p:nvSpPr>
        <p:spPr>
          <a:xfrm>
            <a:off x="3587133" y="20350880"/>
            <a:ext cx="50292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矩形: 圆角 6"/>
          <p:cNvSpPr/>
          <p:nvPr/>
        </p:nvSpPr>
        <p:spPr>
          <a:xfrm>
            <a:off x="4466819" y="5734050"/>
            <a:ext cx="3258362" cy="431254"/>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dirty="0" smtClean="0"/>
              <a:t>江苏海岸药业有限公司</a:t>
            </a:r>
            <a:endParaRPr lang="zh-CN" altLang="en-US" sz="1600" dirty="0"/>
          </a:p>
        </p:txBody>
      </p:sp>
      <p:sp>
        <p:nvSpPr>
          <p:cNvPr id="1048589" name="文本框 7"/>
          <p:cNvSpPr txBox="1"/>
          <p:nvPr/>
        </p:nvSpPr>
        <p:spPr>
          <a:xfrm>
            <a:off x="4466819" y="4797152"/>
            <a:ext cx="3132348" cy="728533"/>
          </a:xfrm>
          <a:prstGeom prst="rect">
            <a:avLst/>
          </a:prstGeom>
          <a:noFill/>
        </p:spPr>
        <p:txBody>
          <a:bodyPr wrap="square" rtlCol="0">
            <a:spAutoFit/>
          </a:bodyPr>
          <a:lstStyle/>
          <a:p>
            <a:pPr algn="ctr">
              <a:lnSpc>
                <a:spcPct val="120000"/>
              </a:lnSpc>
            </a:pPr>
            <a:r>
              <a:rPr lang="zh-CN" altLang="en-US" dirty="0" smtClean="0"/>
              <a:t>舒更葡糖钠注射液</a:t>
            </a:r>
            <a:endParaRPr lang="en-US" altLang="zh-CN" dirty="0" smtClean="0"/>
          </a:p>
          <a:p>
            <a:pPr algn="ctr">
              <a:lnSpc>
                <a:spcPct val="120000"/>
              </a:lnSpc>
            </a:pPr>
            <a:r>
              <a:rPr lang="zh-CN" altLang="en-US" dirty="0" smtClean="0"/>
              <a:t>（健立苏）</a:t>
            </a:r>
            <a:endParaRPr lang="zh-CN" altLang="en-US" dirty="0"/>
          </a:p>
        </p:txBody>
      </p:sp>
      <p:pic>
        <p:nvPicPr>
          <p:cNvPr id="2097152" name="Picture 2" descr="E:\2020中央市场部-f\1.健立苏\附件08：物料设计\包装盒\健立苏2ml.png"/>
          <p:cNvPicPr>
            <a:picLocks noChangeAspect="1" noChangeArrowheads="1"/>
          </p:cNvPicPr>
          <p:nvPr/>
        </p:nvPicPr>
        <p:blipFill>
          <a:blip r:embed="rId3" cstate="print"/>
          <a:srcRect/>
          <a:stretch>
            <a:fillRect/>
          </a:stretch>
        </p:blipFill>
        <p:spPr bwMode="auto">
          <a:xfrm>
            <a:off x="2891644" y="872716"/>
            <a:ext cx="6084801" cy="405653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19"/>
          <p:cNvGrpSpPr/>
          <p:nvPr/>
        </p:nvGrpSpPr>
        <p:grpSpPr>
          <a:xfrm>
            <a:off x="4250178" y="694699"/>
            <a:ext cx="3564396" cy="1440160"/>
            <a:chOff x="4250178" y="694699"/>
            <a:chExt cx="3564396" cy="1440160"/>
          </a:xfrm>
        </p:grpSpPr>
        <p:grpSp>
          <p:nvGrpSpPr>
            <p:cNvPr id="28" name="组合 10"/>
            <p:cNvGrpSpPr/>
            <p:nvPr/>
          </p:nvGrpSpPr>
          <p:grpSpPr>
            <a:xfrm>
              <a:off x="4250178" y="694699"/>
              <a:ext cx="3564396" cy="1440160"/>
              <a:chOff x="4259796" y="2348880"/>
              <a:chExt cx="3564396" cy="1440160"/>
            </a:xfrm>
          </p:grpSpPr>
          <p:sp>
            <p:nvSpPr>
              <p:cNvPr id="1048593" name="矩形 11"/>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94" name="矩形 12"/>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9" name="组合 13"/>
            <p:cNvGrpSpPr/>
            <p:nvPr/>
          </p:nvGrpSpPr>
          <p:grpSpPr>
            <a:xfrm>
              <a:off x="4567543" y="1107003"/>
              <a:ext cx="2929667" cy="615553"/>
              <a:chOff x="4732507" y="2775816"/>
              <a:chExt cx="2929667" cy="615553"/>
            </a:xfrm>
          </p:grpSpPr>
          <p:sp>
            <p:nvSpPr>
              <p:cNvPr id="1048595" name="文本框 14"/>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01</a:t>
                </a:r>
                <a:endParaRPr lang="zh-CN" altLang="en-US" sz="3400">
                  <a:solidFill>
                    <a:schemeClr val="accent2"/>
                  </a:solidFill>
                </a:endParaRPr>
              </a:p>
            </p:txBody>
          </p:sp>
          <p:sp>
            <p:nvSpPr>
              <p:cNvPr id="1048596" name="文本框 15"/>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药品基本信息</a:t>
                </a:r>
              </a:p>
            </p:txBody>
          </p:sp>
        </p:grpSp>
      </p:grpSp>
      <p:grpSp>
        <p:nvGrpSpPr>
          <p:cNvPr id="30" name="组合 20"/>
          <p:cNvGrpSpPr/>
          <p:nvPr/>
        </p:nvGrpSpPr>
        <p:grpSpPr>
          <a:xfrm>
            <a:off x="4241598" y="2494295"/>
            <a:ext cx="3564396" cy="1440160"/>
            <a:chOff x="4250178" y="694699"/>
            <a:chExt cx="3564396" cy="1440160"/>
          </a:xfrm>
        </p:grpSpPr>
        <p:grpSp>
          <p:nvGrpSpPr>
            <p:cNvPr id="31" name="组合 21"/>
            <p:cNvGrpSpPr/>
            <p:nvPr/>
          </p:nvGrpSpPr>
          <p:grpSpPr>
            <a:xfrm>
              <a:off x="4250178" y="694699"/>
              <a:ext cx="3564396" cy="1440160"/>
              <a:chOff x="4259796" y="2348880"/>
              <a:chExt cx="3564396" cy="1440160"/>
            </a:xfrm>
          </p:grpSpPr>
          <p:sp>
            <p:nvSpPr>
              <p:cNvPr id="1048597" name="矩形 25"/>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598" name="矩形 26"/>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2" name="组合 22"/>
            <p:cNvGrpSpPr/>
            <p:nvPr/>
          </p:nvGrpSpPr>
          <p:grpSpPr>
            <a:xfrm>
              <a:off x="4567543" y="1107003"/>
              <a:ext cx="2929667" cy="615553"/>
              <a:chOff x="4732507" y="2775816"/>
              <a:chExt cx="2929667" cy="615553"/>
            </a:xfrm>
          </p:grpSpPr>
          <p:sp>
            <p:nvSpPr>
              <p:cNvPr id="1048599" name="文本框 23"/>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03</a:t>
                </a:r>
                <a:endParaRPr lang="zh-CN" altLang="en-US" sz="3400">
                  <a:solidFill>
                    <a:schemeClr val="accent2"/>
                  </a:solidFill>
                </a:endParaRPr>
              </a:p>
            </p:txBody>
          </p:sp>
          <p:sp>
            <p:nvSpPr>
              <p:cNvPr id="1048600" name="文本框 24"/>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有效性</a:t>
                </a:r>
              </a:p>
            </p:txBody>
          </p:sp>
        </p:grpSp>
      </p:grpSp>
      <p:grpSp>
        <p:nvGrpSpPr>
          <p:cNvPr id="33" name="组合 27"/>
          <p:cNvGrpSpPr/>
          <p:nvPr/>
        </p:nvGrpSpPr>
        <p:grpSpPr>
          <a:xfrm>
            <a:off x="4241598" y="4293890"/>
            <a:ext cx="3564396" cy="1440160"/>
            <a:chOff x="4250178" y="694699"/>
            <a:chExt cx="3564396" cy="1440160"/>
          </a:xfrm>
        </p:grpSpPr>
        <p:grpSp>
          <p:nvGrpSpPr>
            <p:cNvPr id="34" name="组合 28"/>
            <p:cNvGrpSpPr/>
            <p:nvPr/>
          </p:nvGrpSpPr>
          <p:grpSpPr>
            <a:xfrm>
              <a:off x="4250178" y="694699"/>
              <a:ext cx="3564396" cy="1440160"/>
              <a:chOff x="4259796" y="2348880"/>
              <a:chExt cx="3564396" cy="1440160"/>
            </a:xfrm>
          </p:grpSpPr>
          <p:sp>
            <p:nvSpPr>
              <p:cNvPr id="1048601" name="矩形 32"/>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02" name="矩形 33"/>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5" name="组合 29"/>
            <p:cNvGrpSpPr/>
            <p:nvPr/>
          </p:nvGrpSpPr>
          <p:grpSpPr>
            <a:xfrm>
              <a:off x="4567543" y="1107003"/>
              <a:ext cx="2929667" cy="615553"/>
              <a:chOff x="4732507" y="2775816"/>
              <a:chExt cx="2929667" cy="615553"/>
            </a:xfrm>
          </p:grpSpPr>
          <p:sp>
            <p:nvSpPr>
              <p:cNvPr id="1048603" name="文本框 30"/>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05</a:t>
                </a:r>
                <a:endParaRPr lang="zh-CN" altLang="en-US" sz="3400">
                  <a:solidFill>
                    <a:schemeClr val="accent2"/>
                  </a:solidFill>
                </a:endParaRPr>
              </a:p>
            </p:txBody>
          </p:sp>
          <p:sp>
            <p:nvSpPr>
              <p:cNvPr id="1048604" name="文本框 31"/>
              <p:cNvSpPr txBox="1"/>
              <p:nvPr/>
            </p:nvSpPr>
            <p:spPr>
              <a:xfrm>
                <a:off x="5308571" y="2837371"/>
                <a:ext cx="2353603" cy="492443"/>
              </a:xfrm>
              <a:prstGeom prst="rect">
                <a:avLst/>
              </a:prstGeom>
              <a:noFill/>
            </p:spPr>
            <p:txBody>
              <a:bodyPr wrap="square" rtlCol="0">
                <a:spAutoFit/>
              </a:bodyPr>
              <a:lstStyle/>
              <a:p>
                <a:pPr algn="ctr"/>
                <a:r>
                  <a:rPr lang="zh-CN" altLang="en-US" sz="2600" dirty="0">
                    <a:solidFill>
                      <a:schemeClr val="accent2"/>
                    </a:solidFill>
                  </a:rPr>
                  <a:t>公平性</a:t>
                </a:r>
                <a:endParaRPr lang="zh-CN" altLang="en-US" sz="2600" dirty="0">
                  <a:solidFill>
                    <a:schemeClr val="accent2"/>
                  </a:solidFill>
                </a:endParaRPr>
              </a:p>
            </p:txBody>
          </p:sp>
        </p:grpSp>
      </p:grpSp>
      <p:grpSp>
        <p:nvGrpSpPr>
          <p:cNvPr id="36" name="组合 34"/>
          <p:cNvGrpSpPr/>
          <p:nvPr/>
        </p:nvGrpSpPr>
        <p:grpSpPr>
          <a:xfrm>
            <a:off x="7932279" y="694699"/>
            <a:ext cx="3564396" cy="1440160"/>
            <a:chOff x="4250178" y="694699"/>
            <a:chExt cx="3564396" cy="1440160"/>
          </a:xfrm>
        </p:grpSpPr>
        <p:grpSp>
          <p:nvGrpSpPr>
            <p:cNvPr id="37" name="组合 35"/>
            <p:cNvGrpSpPr/>
            <p:nvPr/>
          </p:nvGrpSpPr>
          <p:grpSpPr>
            <a:xfrm>
              <a:off x="4250178" y="694699"/>
              <a:ext cx="3564396" cy="1440160"/>
              <a:chOff x="4259796" y="2348880"/>
              <a:chExt cx="3564396" cy="1440160"/>
            </a:xfrm>
          </p:grpSpPr>
          <p:sp>
            <p:nvSpPr>
              <p:cNvPr id="1048605" name="矩形 39"/>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06" name="矩形 40"/>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8" name="组合 36"/>
            <p:cNvGrpSpPr/>
            <p:nvPr/>
          </p:nvGrpSpPr>
          <p:grpSpPr>
            <a:xfrm>
              <a:off x="4567543" y="1107003"/>
              <a:ext cx="2929667" cy="615553"/>
              <a:chOff x="4732507" y="2775816"/>
              <a:chExt cx="2929667" cy="615553"/>
            </a:xfrm>
          </p:grpSpPr>
          <p:sp>
            <p:nvSpPr>
              <p:cNvPr id="1048607" name="文本框 37"/>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02</a:t>
                </a:r>
                <a:endParaRPr lang="zh-CN" altLang="en-US" sz="3400">
                  <a:solidFill>
                    <a:schemeClr val="accent2"/>
                  </a:solidFill>
                </a:endParaRPr>
              </a:p>
            </p:txBody>
          </p:sp>
          <p:sp>
            <p:nvSpPr>
              <p:cNvPr id="1048608" name="文本框 38"/>
              <p:cNvSpPr txBox="1"/>
              <p:nvPr/>
            </p:nvSpPr>
            <p:spPr>
              <a:xfrm>
                <a:off x="5308571" y="2837371"/>
                <a:ext cx="2353603" cy="492443"/>
              </a:xfrm>
              <a:prstGeom prst="rect">
                <a:avLst/>
              </a:prstGeom>
              <a:noFill/>
            </p:spPr>
            <p:txBody>
              <a:bodyPr wrap="square" rtlCol="0">
                <a:spAutoFit/>
              </a:bodyPr>
              <a:lstStyle/>
              <a:p>
                <a:pPr algn="ctr"/>
                <a:r>
                  <a:rPr lang="zh-CN" altLang="en-US" sz="2600">
                    <a:solidFill>
                      <a:schemeClr val="accent2"/>
                    </a:solidFill>
                  </a:rPr>
                  <a:t>安全性</a:t>
                </a:r>
              </a:p>
            </p:txBody>
          </p:sp>
        </p:grpSp>
      </p:grpSp>
      <p:grpSp>
        <p:nvGrpSpPr>
          <p:cNvPr id="39" name="组合 41"/>
          <p:cNvGrpSpPr/>
          <p:nvPr/>
        </p:nvGrpSpPr>
        <p:grpSpPr>
          <a:xfrm>
            <a:off x="7923699" y="2494295"/>
            <a:ext cx="3564396" cy="1440160"/>
            <a:chOff x="4250178" y="694699"/>
            <a:chExt cx="3564396" cy="1440160"/>
          </a:xfrm>
        </p:grpSpPr>
        <p:grpSp>
          <p:nvGrpSpPr>
            <p:cNvPr id="40" name="组合 42"/>
            <p:cNvGrpSpPr/>
            <p:nvPr/>
          </p:nvGrpSpPr>
          <p:grpSpPr>
            <a:xfrm>
              <a:off x="4250178" y="694699"/>
              <a:ext cx="3564396" cy="1440160"/>
              <a:chOff x="4259796" y="2348880"/>
              <a:chExt cx="3564396" cy="1440160"/>
            </a:xfrm>
          </p:grpSpPr>
          <p:sp>
            <p:nvSpPr>
              <p:cNvPr id="1048609" name="矩形 46"/>
              <p:cNvSpPr/>
              <p:nvPr/>
            </p:nvSpPr>
            <p:spPr>
              <a:xfrm>
                <a:off x="4259796" y="2348880"/>
                <a:ext cx="3564396" cy="144016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48610" name="矩形 47"/>
              <p:cNvSpPr/>
              <p:nvPr/>
            </p:nvSpPr>
            <p:spPr>
              <a:xfrm>
                <a:off x="4475820" y="2546902"/>
                <a:ext cx="3132348" cy="1044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1" name="组合 43"/>
            <p:cNvGrpSpPr/>
            <p:nvPr/>
          </p:nvGrpSpPr>
          <p:grpSpPr>
            <a:xfrm>
              <a:off x="4567543" y="1107003"/>
              <a:ext cx="2929667" cy="615553"/>
              <a:chOff x="4732507" y="2775816"/>
              <a:chExt cx="2929667" cy="615553"/>
            </a:xfrm>
          </p:grpSpPr>
          <p:sp>
            <p:nvSpPr>
              <p:cNvPr id="1048611" name="文本框 44"/>
              <p:cNvSpPr txBox="1"/>
              <p:nvPr/>
            </p:nvSpPr>
            <p:spPr>
              <a:xfrm>
                <a:off x="4732507" y="2775816"/>
                <a:ext cx="720080" cy="615553"/>
              </a:xfrm>
              <a:prstGeom prst="rect">
                <a:avLst/>
              </a:prstGeom>
              <a:noFill/>
            </p:spPr>
            <p:txBody>
              <a:bodyPr wrap="square" rtlCol="0">
                <a:spAutoFit/>
              </a:bodyPr>
              <a:lstStyle/>
              <a:p>
                <a:r>
                  <a:rPr lang="en-US" altLang="zh-CN" sz="3400">
                    <a:solidFill>
                      <a:schemeClr val="accent2"/>
                    </a:solidFill>
                  </a:rPr>
                  <a:t>04</a:t>
                </a:r>
                <a:endParaRPr lang="zh-CN" altLang="en-US" sz="3400">
                  <a:solidFill>
                    <a:schemeClr val="accent2"/>
                  </a:solidFill>
                </a:endParaRPr>
              </a:p>
            </p:txBody>
          </p:sp>
          <p:sp>
            <p:nvSpPr>
              <p:cNvPr id="1048612" name="文本框 45"/>
              <p:cNvSpPr txBox="1"/>
              <p:nvPr/>
            </p:nvSpPr>
            <p:spPr>
              <a:xfrm>
                <a:off x="5308571" y="2837371"/>
                <a:ext cx="2353603" cy="492443"/>
              </a:xfrm>
              <a:prstGeom prst="rect">
                <a:avLst/>
              </a:prstGeom>
              <a:noFill/>
            </p:spPr>
            <p:txBody>
              <a:bodyPr wrap="square" rtlCol="0">
                <a:spAutoFit/>
              </a:bodyPr>
              <a:lstStyle/>
              <a:p>
                <a:pPr algn="ctr"/>
                <a:r>
                  <a:rPr lang="zh-CN" altLang="en-US" sz="2600" dirty="0" smtClean="0">
                    <a:solidFill>
                      <a:schemeClr val="accent2"/>
                    </a:solidFill>
                  </a:rPr>
                  <a:t>创新性</a:t>
                </a:r>
                <a:endParaRPr lang="zh-CN" altLang="en-US" sz="2600" dirty="0">
                  <a:solidFill>
                    <a:schemeClr val="accent2"/>
                  </a:solidFill>
                </a:endParaRPr>
              </a:p>
            </p:txBody>
          </p:sp>
        </p:grpSp>
      </p:grpSp>
      <p:pic>
        <p:nvPicPr>
          <p:cNvPr id="2097153" name="Picture 2" descr="E:\2020中央市场部-f\1.健立苏\附件08：物料设计\包装盒\健立苏2ml.png"/>
          <p:cNvPicPr>
            <a:picLocks noChangeAspect="1" noChangeArrowheads="1"/>
          </p:cNvPicPr>
          <p:nvPr/>
        </p:nvPicPr>
        <p:blipFill>
          <a:blip r:embed="rId2" cstate="print"/>
          <a:srcRect/>
          <a:stretch>
            <a:fillRect/>
          </a:stretch>
        </p:blipFill>
        <p:spPr bwMode="auto">
          <a:xfrm>
            <a:off x="-528736" y="2705978"/>
            <a:ext cx="4648929" cy="309928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文本占位符 1"/>
          <p:cNvSpPr>
            <a:spLocks noGrp="1"/>
          </p:cNvSpPr>
          <p:nvPr>
            <p:ph type="body" sz="quarter" idx="10"/>
          </p:nvPr>
        </p:nvSpPr>
        <p:spPr/>
        <p:txBody>
          <a:bodyPr/>
          <a:lstStyle/>
          <a:p>
            <a:r>
              <a:rPr lang="en-US" altLang="zh-CN"/>
              <a:t>01</a:t>
            </a:r>
            <a:endParaRPr lang="zh-CN" altLang="en-US"/>
          </a:p>
        </p:txBody>
      </p:sp>
      <p:sp>
        <p:nvSpPr>
          <p:cNvPr id="1048627" name="文本占位符 2"/>
          <p:cNvSpPr>
            <a:spLocks noGrp="1"/>
          </p:cNvSpPr>
          <p:nvPr>
            <p:ph type="body" sz="quarter" idx="11"/>
          </p:nvPr>
        </p:nvSpPr>
        <p:spPr/>
        <p:txBody>
          <a:bodyPr/>
          <a:lstStyle/>
          <a:p>
            <a:r>
              <a:rPr lang="zh-CN" altLang="en-US"/>
              <a:t>药品基本信息</a:t>
            </a:r>
          </a:p>
        </p:txBody>
      </p:sp>
      <p:sp>
        <p:nvSpPr>
          <p:cNvPr id="1048628" name="文本占位符 3"/>
          <p:cNvSpPr>
            <a:spLocks noGrp="1"/>
          </p:cNvSpPr>
          <p:nvPr>
            <p:ph type="body" sz="quarter" idx="12"/>
          </p:nvPr>
        </p:nvSpPr>
        <p:spPr/>
        <p:txBody>
          <a:bodyPr/>
          <a:lstStyle/>
          <a:p>
            <a:r>
              <a:rPr lang="en-US" altLang="zh-CN"/>
              <a:t>BasicInformation</a:t>
            </a:r>
          </a:p>
        </p:txBody>
      </p:sp>
      <p:sp>
        <p:nvSpPr>
          <p:cNvPr id="1048629" name="文本框 5"/>
          <p:cNvSpPr txBox="1"/>
          <p:nvPr/>
        </p:nvSpPr>
        <p:spPr>
          <a:xfrm>
            <a:off x="4547828" y="1916832"/>
            <a:ext cx="6912768" cy="3250121"/>
          </a:xfrm>
          <a:prstGeom prst="rect">
            <a:avLst/>
          </a:prstGeom>
          <a:noFill/>
        </p:spPr>
        <p:txBody>
          <a:bodyPr wrap="square" lIns="0" tIns="0" rIns="0" bIns="0" rtlCol="0">
            <a:spAutoFit/>
          </a:bodyPr>
          <a:lstStyle/>
          <a:p>
            <a:pPr>
              <a:lnSpc>
                <a:spcPct val="120000"/>
              </a:lnSpc>
              <a:spcAft>
                <a:spcPts val="1200"/>
              </a:spcAft>
            </a:pPr>
            <a:r>
              <a:rPr lang="zh-CN" altLang="en-US" dirty="0"/>
              <a:t>通用名</a:t>
            </a:r>
            <a:r>
              <a:rPr lang="zh-CN" altLang="en-US" dirty="0" smtClean="0"/>
              <a:t>：</a:t>
            </a:r>
            <a:r>
              <a:rPr lang="zh-CN" altLang="en-US" dirty="0" smtClean="0">
                <a:solidFill>
                  <a:schemeClr val="accent2"/>
                </a:solidFill>
              </a:rPr>
              <a:t>舒更葡糖钠注射液</a:t>
            </a:r>
            <a:endParaRPr lang="en-US" altLang="zh-CN" dirty="0" smtClean="0">
              <a:solidFill>
                <a:schemeClr val="accent2"/>
              </a:solidFill>
            </a:endParaRPr>
          </a:p>
          <a:p>
            <a:pPr>
              <a:lnSpc>
                <a:spcPct val="120000"/>
              </a:lnSpc>
              <a:spcAft>
                <a:spcPts val="1200"/>
              </a:spcAft>
            </a:pPr>
            <a:r>
              <a:rPr lang="zh-CN" altLang="en-US" dirty="0" smtClean="0"/>
              <a:t>注册</a:t>
            </a:r>
            <a:r>
              <a:rPr lang="zh-CN" altLang="en-US" dirty="0"/>
              <a:t>规格：</a:t>
            </a:r>
            <a:r>
              <a:rPr lang="zh-CN" altLang="en-US" dirty="0">
                <a:solidFill>
                  <a:schemeClr val="accent2"/>
                </a:solidFill>
              </a:rPr>
              <a:t>（</a:t>
            </a:r>
            <a:r>
              <a:rPr lang="en-US" altLang="zh-CN" dirty="0">
                <a:solidFill>
                  <a:schemeClr val="accent2"/>
                </a:solidFill>
              </a:rPr>
              <a:t>1</a:t>
            </a:r>
            <a:r>
              <a:rPr lang="zh-CN" altLang="en-US" dirty="0">
                <a:solidFill>
                  <a:schemeClr val="accent2"/>
                </a:solidFill>
              </a:rPr>
              <a:t>）</a:t>
            </a:r>
            <a:r>
              <a:rPr lang="en-US" altLang="zh-CN" dirty="0">
                <a:solidFill>
                  <a:schemeClr val="accent2"/>
                </a:solidFill>
              </a:rPr>
              <a:t>2ml:200mg</a:t>
            </a:r>
            <a:r>
              <a:rPr lang="zh-CN" altLang="en-US" dirty="0">
                <a:solidFill>
                  <a:schemeClr val="accent2"/>
                </a:solidFill>
              </a:rPr>
              <a:t>；（</a:t>
            </a:r>
            <a:r>
              <a:rPr lang="en-US" altLang="zh-CN" dirty="0">
                <a:solidFill>
                  <a:schemeClr val="accent2"/>
                </a:solidFill>
              </a:rPr>
              <a:t>2</a:t>
            </a:r>
            <a:r>
              <a:rPr lang="zh-CN" altLang="en-US" dirty="0">
                <a:solidFill>
                  <a:schemeClr val="accent2"/>
                </a:solidFill>
              </a:rPr>
              <a:t>）</a:t>
            </a:r>
            <a:r>
              <a:rPr lang="en-US" altLang="zh-CN" dirty="0" smtClean="0">
                <a:solidFill>
                  <a:schemeClr val="accent2"/>
                </a:solidFill>
              </a:rPr>
              <a:t>5ml:500mg</a:t>
            </a:r>
            <a:endParaRPr lang="en-US" altLang="zh-CN" dirty="0">
              <a:solidFill>
                <a:schemeClr val="accent2"/>
              </a:solidFill>
            </a:endParaRPr>
          </a:p>
          <a:p>
            <a:pPr>
              <a:lnSpc>
                <a:spcPct val="120000"/>
              </a:lnSpc>
              <a:spcAft>
                <a:spcPts val="1200"/>
              </a:spcAft>
            </a:pPr>
            <a:r>
              <a:rPr lang="zh-CN" altLang="en-US" dirty="0" smtClean="0"/>
              <a:t>中国</a:t>
            </a:r>
            <a:r>
              <a:rPr lang="zh-CN" altLang="en-US" dirty="0"/>
              <a:t>大陆首次上市时间</a:t>
            </a:r>
            <a:r>
              <a:rPr lang="zh-CN" altLang="en-US" dirty="0" smtClean="0"/>
              <a:t>：</a:t>
            </a:r>
            <a:r>
              <a:rPr lang="en-US" altLang="zh-CN" dirty="0" smtClean="0">
                <a:solidFill>
                  <a:schemeClr val="accent2"/>
                </a:solidFill>
              </a:rPr>
              <a:t>2022</a:t>
            </a:r>
            <a:r>
              <a:rPr lang="zh-CN" altLang="en-US" dirty="0" smtClean="0">
                <a:solidFill>
                  <a:schemeClr val="accent2"/>
                </a:solidFill>
              </a:rPr>
              <a:t>年（健立苏）、</a:t>
            </a:r>
            <a:r>
              <a:rPr lang="en-US" altLang="zh-CN" dirty="0" smtClean="0">
                <a:solidFill>
                  <a:schemeClr val="accent2"/>
                </a:solidFill>
              </a:rPr>
              <a:t>2017</a:t>
            </a:r>
            <a:r>
              <a:rPr lang="zh-CN" altLang="en-US" dirty="0" smtClean="0">
                <a:solidFill>
                  <a:schemeClr val="accent2"/>
                </a:solidFill>
              </a:rPr>
              <a:t>年（布瑞亭）</a:t>
            </a:r>
            <a:endParaRPr lang="en-US" altLang="zh-CN" dirty="0">
              <a:solidFill>
                <a:schemeClr val="accent2"/>
              </a:solidFill>
            </a:endParaRPr>
          </a:p>
          <a:p>
            <a:pPr>
              <a:lnSpc>
                <a:spcPct val="120000"/>
              </a:lnSpc>
              <a:spcAft>
                <a:spcPts val="1200"/>
              </a:spcAft>
            </a:pPr>
            <a:r>
              <a:rPr lang="zh-CN" altLang="en-US" dirty="0"/>
              <a:t>目前大陆地区同通用名药品的上市情况</a:t>
            </a:r>
            <a:r>
              <a:rPr lang="zh-CN" altLang="en-US" dirty="0" smtClean="0"/>
              <a:t>：</a:t>
            </a:r>
            <a:r>
              <a:rPr lang="zh-CN" altLang="en-US" dirty="0" smtClean="0">
                <a:solidFill>
                  <a:schemeClr val="accent2"/>
                </a:solidFill>
              </a:rPr>
              <a:t>共</a:t>
            </a:r>
            <a:r>
              <a:rPr lang="en-US" altLang="zh-CN" dirty="0">
                <a:solidFill>
                  <a:schemeClr val="accent2"/>
                </a:solidFill>
              </a:rPr>
              <a:t>6</a:t>
            </a:r>
            <a:r>
              <a:rPr lang="zh-CN" altLang="en-US" dirty="0" smtClean="0">
                <a:solidFill>
                  <a:schemeClr val="accent2"/>
                </a:solidFill>
              </a:rPr>
              <a:t>家（原研</a:t>
            </a:r>
            <a:r>
              <a:rPr lang="en-US" altLang="zh-CN" dirty="0" smtClean="0">
                <a:solidFill>
                  <a:schemeClr val="accent2"/>
                </a:solidFill>
              </a:rPr>
              <a:t>1</a:t>
            </a:r>
            <a:r>
              <a:rPr lang="zh-CN" altLang="en-US" dirty="0" smtClean="0">
                <a:solidFill>
                  <a:schemeClr val="accent2"/>
                </a:solidFill>
              </a:rPr>
              <a:t>家，国内</a:t>
            </a:r>
            <a:r>
              <a:rPr lang="en-US" altLang="zh-CN" dirty="0" smtClean="0">
                <a:solidFill>
                  <a:schemeClr val="accent2"/>
                </a:solidFill>
              </a:rPr>
              <a:t>5</a:t>
            </a:r>
            <a:r>
              <a:rPr lang="zh-CN" altLang="en-US" dirty="0" smtClean="0">
                <a:solidFill>
                  <a:schemeClr val="accent2"/>
                </a:solidFill>
              </a:rPr>
              <a:t>家）</a:t>
            </a:r>
            <a:endParaRPr lang="en-US" altLang="zh-CN" dirty="0">
              <a:solidFill>
                <a:schemeClr val="accent2"/>
              </a:solidFill>
            </a:endParaRPr>
          </a:p>
          <a:p>
            <a:pPr>
              <a:lnSpc>
                <a:spcPct val="120000"/>
              </a:lnSpc>
              <a:spcAft>
                <a:spcPts val="1200"/>
              </a:spcAft>
            </a:pPr>
            <a:r>
              <a:rPr lang="zh-CN" altLang="en-US" dirty="0"/>
              <a:t>全球首个上市国家</a:t>
            </a:r>
            <a:r>
              <a:rPr lang="en-US" altLang="zh-CN" dirty="0"/>
              <a:t>/</a:t>
            </a:r>
            <a:r>
              <a:rPr lang="zh-CN" altLang="en-US" dirty="0"/>
              <a:t>地区及上市时间</a:t>
            </a:r>
            <a:r>
              <a:rPr lang="zh-CN" altLang="en-US" dirty="0" smtClean="0"/>
              <a:t>：</a:t>
            </a:r>
            <a:r>
              <a:rPr lang="en-US" altLang="zh-CN" dirty="0" smtClean="0">
                <a:solidFill>
                  <a:schemeClr val="accent2"/>
                </a:solidFill>
              </a:rPr>
              <a:t>2008</a:t>
            </a:r>
            <a:r>
              <a:rPr lang="zh-CN" altLang="en-US" dirty="0" smtClean="0">
                <a:solidFill>
                  <a:schemeClr val="accent2"/>
                </a:solidFill>
              </a:rPr>
              <a:t>年，</a:t>
            </a:r>
            <a:r>
              <a:rPr lang="zh-CN" altLang="en-US" dirty="0">
                <a:solidFill>
                  <a:schemeClr val="accent2"/>
                </a:solidFill>
              </a:rPr>
              <a:t>瑞典</a:t>
            </a:r>
            <a:endParaRPr lang="en-US" altLang="zh-CN" dirty="0">
              <a:solidFill>
                <a:schemeClr val="accent2"/>
              </a:solidFill>
            </a:endParaRPr>
          </a:p>
          <a:p>
            <a:pPr>
              <a:lnSpc>
                <a:spcPct val="120000"/>
              </a:lnSpc>
              <a:spcAft>
                <a:spcPts val="1200"/>
              </a:spcAft>
            </a:pPr>
            <a:r>
              <a:rPr lang="zh-CN" altLang="en-US" dirty="0"/>
              <a:t>是否为</a:t>
            </a:r>
            <a:r>
              <a:rPr lang="en-US" altLang="zh-CN" dirty="0"/>
              <a:t>OTC</a:t>
            </a:r>
            <a:r>
              <a:rPr lang="zh-CN" altLang="en-US" dirty="0"/>
              <a:t>药品</a:t>
            </a:r>
            <a:r>
              <a:rPr lang="zh-CN" altLang="en-US" dirty="0" smtClean="0"/>
              <a:t>：</a:t>
            </a:r>
            <a:r>
              <a:rPr lang="zh-CN" altLang="en-US" dirty="0" smtClean="0">
                <a:solidFill>
                  <a:schemeClr val="accent2"/>
                </a:solidFill>
              </a:rPr>
              <a:t>否</a:t>
            </a:r>
            <a:endParaRPr lang="en-US" altLang="zh-CN" dirty="0">
              <a:solidFill>
                <a:schemeClr val="accent2"/>
              </a:solidFill>
            </a:endParaRPr>
          </a:p>
          <a:p>
            <a:pPr>
              <a:lnSpc>
                <a:spcPct val="120000"/>
              </a:lnSpc>
              <a:spcAft>
                <a:spcPts val="1200"/>
              </a:spcAft>
            </a:pPr>
            <a:r>
              <a:rPr lang="zh-CN" altLang="en-US" dirty="0"/>
              <a:t>参照药品建议</a:t>
            </a:r>
            <a:r>
              <a:rPr lang="zh-CN" altLang="en-US" dirty="0" smtClean="0"/>
              <a:t>：</a:t>
            </a:r>
            <a:r>
              <a:rPr lang="zh-CN" altLang="en-US" dirty="0" smtClean="0">
                <a:solidFill>
                  <a:schemeClr val="accent2"/>
                </a:solidFill>
              </a:rPr>
              <a:t>甲硫酸新斯的明注射液（信谊）</a:t>
            </a:r>
            <a:endParaRPr lang="zh-CN" altLang="en-US" dirty="0">
              <a:solidFill>
                <a:schemeClr val="accent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8" name="文本占位符 1"/>
          <p:cNvSpPr>
            <a:spLocks noGrp="1"/>
          </p:cNvSpPr>
          <p:nvPr>
            <p:ph type="body" sz="quarter" idx="10"/>
          </p:nvPr>
        </p:nvSpPr>
        <p:spPr/>
        <p:txBody>
          <a:bodyPr/>
          <a:lstStyle/>
          <a:p>
            <a:r>
              <a:rPr lang="en-US" altLang="zh-CN"/>
              <a:t>01</a:t>
            </a:r>
            <a:endParaRPr lang="zh-CN" altLang="en-US"/>
          </a:p>
        </p:txBody>
      </p:sp>
      <p:sp>
        <p:nvSpPr>
          <p:cNvPr id="1048639" name="文本占位符 2"/>
          <p:cNvSpPr>
            <a:spLocks noGrp="1"/>
          </p:cNvSpPr>
          <p:nvPr>
            <p:ph type="body" sz="quarter" idx="11"/>
          </p:nvPr>
        </p:nvSpPr>
        <p:spPr>
          <a:xfrm>
            <a:off x="1806303" y="524852"/>
            <a:ext cx="3008387" cy="498598"/>
          </a:xfrm>
        </p:spPr>
        <p:txBody>
          <a:bodyPr/>
          <a:lstStyle/>
          <a:p>
            <a:r>
              <a:rPr lang="zh-CN" altLang="en-US"/>
              <a:t>药品基本信息</a:t>
            </a:r>
          </a:p>
        </p:txBody>
      </p:sp>
      <p:grpSp>
        <p:nvGrpSpPr>
          <p:cNvPr id="51" name="组合 7"/>
          <p:cNvGrpSpPr/>
          <p:nvPr/>
        </p:nvGrpSpPr>
        <p:grpSpPr>
          <a:xfrm>
            <a:off x="1795301" y="1546757"/>
            <a:ext cx="9377263" cy="978457"/>
            <a:chOff x="1795301" y="1469130"/>
            <a:chExt cx="9377263" cy="978457"/>
          </a:xfrm>
        </p:grpSpPr>
        <p:cxnSp>
          <p:nvCxnSpPr>
            <p:cNvPr id="3145730" name="直接连接符 4"/>
            <p:cNvCxnSpPr>
              <a:cxnSpLocks/>
            </p:cNvCxnSpPr>
            <p:nvPr/>
          </p:nvCxnSpPr>
          <p:spPr>
            <a:xfrm>
              <a:off x="1806303" y="183409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0" name="文本框 5"/>
            <p:cNvSpPr txBox="1"/>
            <p:nvPr/>
          </p:nvSpPr>
          <p:spPr>
            <a:xfrm>
              <a:off x="1806303" y="1469130"/>
              <a:ext cx="1188132" cy="246221"/>
            </a:xfrm>
            <a:prstGeom prst="rect">
              <a:avLst/>
            </a:prstGeom>
            <a:noFill/>
          </p:spPr>
          <p:txBody>
            <a:bodyPr wrap="square" lIns="0" tIns="0" rIns="0" bIns="0" rtlCol="0">
              <a:spAutoFit/>
            </a:bodyPr>
            <a:lstStyle/>
            <a:p>
              <a:r>
                <a:rPr lang="zh-CN" altLang="en-US" sz="1600" b="1" dirty="0" smtClean="0">
                  <a:solidFill>
                    <a:schemeClr val="accent2"/>
                  </a:solidFill>
                </a:rPr>
                <a:t>适应症</a:t>
              </a:r>
              <a:r>
                <a:rPr lang="en-US" altLang="zh-CN" sz="1600" b="1" baseline="30000" dirty="0">
                  <a:solidFill>
                    <a:schemeClr val="accent2"/>
                  </a:solidFill>
                </a:rPr>
                <a:t>2</a:t>
              </a:r>
              <a:endParaRPr lang="zh-CN" altLang="en-US" sz="1600" b="1" baseline="30000" dirty="0">
                <a:solidFill>
                  <a:schemeClr val="accent2"/>
                </a:solidFill>
              </a:endParaRPr>
            </a:p>
          </p:txBody>
        </p:sp>
        <p:sp>
          <p:nvSpPr>
            <p:cNvPr id="1048641" name="文本框 6"/>
            <p:cNvSpPr txBox="1"/>
            <p:nvPr/>
          </p:nvSpPr>
          <p:spPr>
            <a:xfrm>
              <a:off x="1795301" y="1952836"/>
              <a:ext cx="9377263" cy="494751"/>
            </a:xfrm>
            <a:prstGeom prst="rect">
              <a:avLst/>
            </a:prstGeom>
            <a:noFill/>
          </p:spPr>
          <p:txBody>
            <a:bodyPr wrap="square" lIns="0" tIns="0" rIns="0" bIns="0" rtlCol="0">
              <a:spAutoFit/>
            </a:bodyPr>
            <a:lstStyle/>
            <a:p>
              <a:pPr algn="just">
                <a:lnSpc>
                  <a:spcPct val="120000"/>
                </a:lnSpc>
              </a:pPr>
              <a:r>
                <a:rPr lang="zh-CN" altLang="en-US" sz="1400" dirty="0"/>
                <a:t>在成人中拮抗罗库溴铵或维库溴铵诱导的神经肌肉阻滞。 </a:t>
              </a:r>
            </a:p>
            <a:p>
              <a:pPr algn="just">
                <a:lnSpc>
                  <a:spcPct val="120000"/>
                </a:lnSpc>
              </a:pPr>
              <a:r>
                <a:rPr lang="zh-CN" altLang="en-US" sz="1400" dirty="0"/>
                <a:t>儿科患者：在儿童和青少年中，仅推荐本品用于常规拮抗罗库溴铵诱导的阻滞（</a:t>
              </a:r>
              <a:r>
                <a:rPr lang="en-US" altLang="zh-CN" sz="1400" dirty="0"/>
                <a:t>2</a:t>
              </a:r>
              <a:r>
                <a:rPr lang="zh-CN" altLang="en-US" sz="1400" dirty="0"/>
                <a:t>～</a:t>
              </a:r>
              <a:r>
                <a:rPr lang="en-US" altLang="zh-CN" sz="1400" dirty="0"/>
                <a:t>17</a:t>
              </a:r>
              <a:r>
                <a:rPr lang="zh-CN" altLang="en-US" sz="1400" dirty="0"/>
                <a:t>岁）。</a:t>
              </a:r>
            </a:p>
          </p:txBody>
        </p:sp>
      </p:grpSp>
      <p:grpSp>
        <p:nvGrpSpPr>
          <p:cNvPr id="52" name="组合 16"/>
          <p:cNvGrpSpPr/>
          <p:nvPr/>
        </p:nvGrpSpPr>
        <p:grpSpPr>
          <a:xfrm>
            <a:off x="1786812" y="2636912"/>
            <a:ext cx="9385751" cy="1505712"/>
            <a:chOff x="1786812" y="3140968"/>
            <a:chExt cx="9385751" cy="1505712"/>
          </a:xfrm>
        </p:grpSpPr>
        <p:cxnSp>
          <p:nvCxnSpPr>
            <p:cNvPr id="3145731" name="直接连接符 9"/>
            <p:cNvCxnSpPr>
              <a:cxnSpLocks/>
            </p:cNvCxnSpPr>
            <p:nvPr/>
          </p:nvCxnSpPr>
          <p:spPr>
            <a:xfrm>
              <a:off x="1786812" y="3499870"/>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2" name="文本框 10"/>
            <p:cNvSpPr txBox="1"/>
            <p:nvPr/>
          </p:nvSpPr>
          <p:spPr>
            <a:xfrm>
              <a:off x="1786812" y="3140968"/>
              <a:ext cx="2065937" cy="246221"/>
            </a:xfrm>
            <a:prstGeom prst="rect">
              <a:avLst/>
            </a:prstGeom>
            <a:noFill/>
          </p:spPr>
          <p:txBody>
            <a:bodyPr wrap="square" lIns="0" tIns="0" rIns="0" bIns="0" rtlCol="0">
              <a:spAutoFit/>
            </a:bodyPr>
            <a:lstStyle/>
            <a:p>
              <a:r>
                <a:rPr lang="zh-CN" altLang="en-US" sz="1600" b="1">
                  <a:solidFill>
                    <a:schemeClr val="accent2"/>
                  </a:solidFill>
                </a:rPr>
                <a:t>疾病基本情况</a:t>
              </a:r>
            </a:p>
          </p:txBody>
        </p:sp>
        <p:sp>
          <p:nvSpPr>
            <p:cNvPr id="1048643" name="文本框 11"/>
            <p:cNvSpPr txBox="1"/>
            <p:nvPr/>
          </p:nvSpPr>
          <p:spPr>
            <a:xfrm>
              <a:off x="1786812" y="3612551"/>
              <a:ext cx="9385751" cy="1034129"/>
            </a:xfrm>
            <a:prstGeom prst="rect">
              <a:avLst/>
            </a:prstGeom>
            <a:noFill/>
          </p:spPr>
          <p:txBody>
            <a:bodyPr wrap="square" lIns="0" tIns="0" rIns="0" bIns="0" rtlCol="0">
              <a:spAutoFit/>
            </a:bodyPr>
            <a:lstStyle/>
            <a:p>
              <a:pPr algn="just">
                <a:lnSpc>
                  <a:spcPct val="120000"/>
                </a:lnSpc>
              </a:pPr>
              <a:r>
                <a:rPr lang="zh-CN" altLang="en-US" sz="1400" dirty="0" smtClean="0"/>
                <a:t>神经肌肉阻滞（</a:t>
              </a:r>
              <a:r>
                <a:rPr lang="en-US" altLang="zh-CN" sz="1400" dirty="0" smtClean="0"/>
                <a:t>NMB</a:t>
              </a:r>
              <a:r>
                <a:rPr lang="zh-CN" altLang="en-US" sz="1400" dirty="0" smtClean="0"/>
                <a:t>）常用</a:t>
              </a:r>
              <a:r>
                <a:rPr lang="zh-CN" altLang="en-US" sz="1400" dirty="0"/>
                <a:t>于促进气管插管和改善手术</a:t>
              </a:r>
              <a:r>
                <a:rPr lang="zh-CN" altLang="en-US" sz="1400" dirty="0" smtClean="0"/>
                <a:t>条件，然而术</a:t>
              </a:r>
              <a:r>
                <a:rPr lang="zh-CN" altLang="en-US" sz="1400" dirty="0"/>
                <a:t>后残留</a:t>
              </a:r>
              <a:r>
                <a:rPr lang="zh-CN" altLang="en-US" sz="1400" dirty="0" smtClean="0"/>
                <a:t>神经肌肉阻滞（</a:t>
              </a:r>
              <a:r>
                <a:rPr lang="en-US" altLang="zh-CN" sz="1400" dirty="0" err="1" smtClean="0"/>
                <a:t>rNMB</a:t>
              </a:r>
              <a:r>
                <a:rPr lang="zh-CN" altLang="en-US" sz="1400" dirty="0"/>
                <a:t>）</a:t>
              </a:r>
              <a:r>
                <a:rPr lang="zh-CN" altLang="en-US" sz="1400" dirty="0" smtClean="0"/>
                <a:t>是</a:t>
              </a:r>
              <a:r>
                <a:rPr lang="zh-CN" altLang="en-US" sz="1400" dirty="0"/>
                <a:t>导致术后并发症</a:t>
              </a:r>
              <a:r>
                <a:rPr lang="zh-CN" altLang="en-US" sz="1400" dirty="0" smtClean="0"/>
                <a:t>的主要和常见</a:t>
              </a:r>
              <a:r>
                <a:rPr lang="zh-CN" altLang="en-US" sz="1400" dirty="0"/>
                <a:t>的麻醉危险</a:t>
              </a:r>
              <a:r>
                <a:rPr lang="zh-CN" altLang="en-US" sz="1400" dirty="0" smtClean="0"/>
                <a:t>因素，影响手术预后，严重者可危及患者</a:t>
              </a:r>
              <a:r>
                <a:rPr lang="zh-CN" altLang="en-US" sz="1400" dirty="0"/>
                <a:t>生命</a:t>
              </a:r>
              <a:r>
                <a:rPr lang="zh-CN" altLang="en-US" sz="1400" dirty="0" smtClean="0"/>
                <a:t>。</a:t>
              </a:r>
              <a:r>
                <a:rPr lang="en-US" altLang="zh-CN" sz="1400" dirty="0" err="1" smtClean="0"/>
                <a:t>rNMB</a:t>
              </a:r>
              <a:r>
                <a:rPr lang="zh-CN" altLang="en-US" sz="1400" dirty="0" smtClean="0"/>
                <a:t>在气管拔管</a:t>
              </a:r>
              <a:r>
                <a:rPr lang="zh-CN" altLang="en-US" sz="1400" dirty="0"/>
                <a:t>时的</a:t>
              </a:r>
              <a:r>
                <a:rPr lang="zh-CN" altLang="en-US" sz="1400" dirty="0" smtClean="0"/>
                <a:t>发生率可高</a:t>
              </a:r>
              <a:r>
                <a:rPr lang="zh-CN" altLang="en-US" sz="1400" dirty="0"/>
                <a:t>达</a:t>
              </a:r>
              <a:r>
                <a:rPr lang="en-US" altLang="zh-CN" sz="1400" dirty="0"/>
                <a:t>88%</a:t>
              </a:r>
              <a:r>
                <a:rPr lang="zh-CN" altLang="en-US" sz="1400" dirty="0"/>
                <a:t>，到达</a:t>
              </a:r>
              <a:r>
                <a:rPr lang="en-US" altLang="zh-CN" sz="1400" dirty="0" smtClean="0"/>
                <a:t>PACU</a:t>
              </a:r>
              <a:r>
                <a:rPr lang="zh-CN" altLang="en-US" sz="1400" dirty="0" smtClean="0"/>
                <a:t>时</a:t>
              </a:r>
              <a:r>
                <a:rPr lang="zh-CN" altLang="en-US" sz="1400" dirty="0"/>
                <a:t>的</a:t>
              </a:r>
              <a:r>
                <a:rPr lang="zh-CN" altLang="en-US" sz="1400" dirty="0" smtClean="0"/>
                <a:t>发生率仍高达</a:t>
              </a:r>
              <a:r>
                <a:rPr lang="en-US" altLang="zh-CN" sz="1400" dirty="0"/>
                <a:t>83</a:t>
              </a:r>
              <a:r>
                <a:rPr lang="en-US" altLang="zh-CN" sz="1400" dirty="0" smtClean="0"/>
                <a:t>%</a:t>
              </a:r>
              <a:r>
                <a:rPr lang="zh-CN" altLang="en-US" sz="1400" dirty="0" smtClean="0"/>
                <a:t>；</a:t>
              </a:r>
              <a:r>
                <a:rPr lang="zh-CN" altLang="en-US" sz="1400" b="1" dirty="0" smtClean="0">
                  <a:solidFill>
                    <a:schemeClr val="accent2"/>
                  </a:solidFill>
                </a:rPr>
                <a:t>在我国，尽管接受</a:t>
              </a:r>
              <a:r>
                <a:rPr lang="zh-CN" altLang="en-US" sz="1400" b="1" dirty="0">
                  <a:solidFill>
                    <a:schemeClr val="accent2"/>
                  </a:solidFill>
                </a:rPr>
                <a:t>了新斯的明</a:t>
              </a:r>
              <a:r>
                <a:rPr lang="zh-CN" altLang="en-US" sz="1400" b="1" dirty="0" smtClean="0">
                  <a:solidFill>
                    <a:schemeClr val="accent2"/>
                  </a:solidFill>
                </a:rPr>
                <a:t>逆转</a:t>
              </a:r>
              <a:r>
                <a:rPr lang="zh-CN" altLang="en-US" sz="1400" b="1" dirty="0">
                  <a:solidFill>
                    <a:schemeClr val="accent2"/>
                  </a:solidFill>
                </a:rPr>
                <a:t>神经肌肉阻滞</a:t>
              </a:r>
              <a:r>
                <a:rPr lang="zh-CN" altLang="en-US" sz="1400" b="1" dirty="0" smtClean="0">
                  <a:solidFill>
                    <a:schemeClr val="accent2"/>
                  </a:solidFill>
                </a:rPr>
                <a:t>，腹部</a:t>
              </a:r>
              <a:r>
                <a:rPr lang="zh-CN" altLang="en-US" sz="1400" b="1" dirty="0">
                  <a:solidFill>
                    <a:schemeClr val="accent2"/>
                  </a:solidFill>
                </a:rPr>
                <a:t>手术</a:t>
              </a:r>
              <a:r>
                <a:rPr lang="zh-CN" altLang="en-US" sz="1400" b="1" dirty="0" smtClean="0">
                  <a:solidFill>
                    <a:schemeClr val="accent2"/>
                  </a:solidFill>
                </a:rPr>
                <a:t>患者</a:t>
              </a:r>
              <a:r>
                <a:rPr lang="en-US" altLang="zh-CN" sz="1400" b="1" dirty="0" err="1" smtClean="0">
                  <a:solidFill>
                    <a:schemeClr val="accent2"/>
                  </a:solidFill>
                </a:rPr>
                <a:t>rNMB</a:t>
              </a:r>
              <a:r>
                <a:rPr lang="zh-CN" altLang="en-US" sz="1400" b="1" dirty="0" smtClean="0">
                  <a:solidFill>
                    <a:schemeClr val="accent2"/>
                  </a:solidFill>
                </a:rPr>
                <a:t>发生率仍高达</a:t>
              </a:r>
              <a:r>
                <a:rPr lang="en-US" altLang="zh-CN" sz="1400" b="1" dirty="0" smtClean="0">
                  <a:solidFill>
                    <a:schemeClr val="accent2"/>
                  </a:solidFill>
                </a:rPr>
                <a:t>57.8%</a:t>
              </a:r>
              <a:r>
                <a:rPr lang="zh-CN" altLang="en-US" sz="1400" b="1" dirty="0" smtClean="0">
                  <a:solidFill>
                    <a:schemeClr val="accent2"/>
                  </a:solidFill>
                </a:rPr>
                <a:t>，</a:t>
              </a:r>
              <a:r>
                <a:rPr lang="zh-CN" altLang="en-US" sz="1400" dirty="0" smtClean="0"/>
                <a:t>严重影响</a:t>
              </a:r>
              <a:r>
                <a:rPr lang="zh-CN" altLang="en-US" sz="1400" dirty="0"/>
                <a:t>手术及病房周转效率，</a:t>
              </a:r>
              <a:r>
                <a:rPr lang="zh-CN" altLang="en-US" sz="1400" dirty="0" smtClean="0"/>
                <a:t>增加医疗</a:t>
              </a:r>
              <a:r>
                <a:rPr lang="zh-CN" altLang="en-US" sz="1400" dirty="0"/>
                <a:t>资源的投入，同时给</a:t>
              </a:r>
              <a:r>
                <a:rPr lang="zh-CN" altLang="en-US" sz="1400" dirty="0" smtClean="0"/>
                <a:t>患者造成</a:t>
              </a:r>
              <a:r>
                <a:rPr lang="zh-CN" altLang="en-US" sz="1400" dirty="0"/>
                <a:t>了额外的经济</a:t>
              </a:r>
              <a:r>
                <a:rPr lang="zh-CN" altLang="en-US" sz="1400" dirty="0" smtClean="0"/>
                <a:t>负担</a:t>
              </a:r>
              <a:r>
                <a:rPr lang="en-US" altLang="zh-CN" sz="1400" baseline="30000" dirty="0" smtClean="0"/>
                <a:t>24</a:t>
              </a:r>
              <a:r>
                <a:rPr lang="zh-CN" altLang="en-US" sz="1400" dirty="0" smtClean="0"/>
                <a:t>。</a:t>
              </a:r>
              <a:endParaRPr lang="zh-CN" altLang="en-US" sz="1400" dirty="0"/>
            </a:p>
          </p:txBody>
        </p:sp>
      </p:grpSp>
      <p:grpSp>
        <p:nvGrpSpPr>
          <p:cNvPr id="53" name="组合 17"/>
          <p:cNvGrpSpPr/>
          <p:nvPr/>
        </p:nvGrpSpPr>
        <p:grpSpPr>
          <a:xfrm>
            <a:off x="1786811" y="4257092"/>
            <a:ext cx="9493765" cy="2011049"/>
            <a:chOff x="1786811" y="4869265"/>
            <a:chExt cx="9280169" cy="2011049"/>
          </a:xfrm>
        </p:grpSpPr>
        <p:cxnSp>
          <p:nvCxnSpPr>
            <p:cNvPr id="3145732" name="直接连接符 13"/>
            <p:cNvCxnSpPr>
              <a:cxnSpLocks/>
            </p:cNvCxnSpPr>
            <p:nvPr/>
          </p:nvCxnSpPr>
          <p:spPr>
            <a:xfrm>
              <a:off x="1786811" y="5222303"/>
              <a:ext cx="68407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8644" name="文本框 14"/>
            <p:cNvSpPr txBox="1"/>
            <p:nvPr/>
          </p:nvSpPr>
          <p:spPr>
            <a:xfrm>
              <a:off x="1786811" y="4869265"/>
              <a:ext cx="1188132" cy="246221"/>
            </a:xfrm>
            <a:prstGeom prst="rect">
              <a:avLst/>
            </a:prstGeom>
            <a:noFill/>
          </p:spPr>
          <p:txBody>
            <a:bodyPr wrap="square" lIns="0" tIns="0" rIns="0" bIns="0" rtlCol="0">
              <a:spAutoFit/>
            </a:bodyPr>
            <a:lstStyle/>
            <a:p>
              <a:r>
                <a:rPr lang="zh-CN" altLang="en-US" sz="1600" b="1" dirty="0">
                  <a:solidFill>
                    <a:schemeClr val="accent2"/>
                  </a:solidFill>
                </a:rPr>
                <a:t>用法</a:t>
              </a:r>
              <a:r>
                <a:rPr lang="zh-CN" altLang="en-US" sz="1600" b="1" dirty="0" smtClean="0">
                  <a:solidFill>
                    <a:schemeClr val="accent2"/>
                  </a:solidFill>
                </a:rPr>
                <a:t>用量</a:t>
              </a:r>
              <a:r>
                <a:rPr lang="en-US" altLang="zh-CN" sz="1600" b="1" baseline="30000" dirty="0" smtClean="0">
                  <a:solidFill>
                    <a:schemeClr val="accent2"/>
                  </a:solidFill>
                </a:rPr>
                <a:t>2</a:t>
              </a:r>
              <a:endParaRPr lang="zh-CN" altLang="en-US" sz="1600" b="1" baseline="30000" dirty="0">
                <a:solidFill>
                  <a:schemeClr val="accent2"/>
                </a:solidFill>
              </a:endParaRPr>
            </a:p>
          </p:txBody>
        </p:sp>
        <p:sp>
          <p:nvSpPr>
            <p:cNvPr id="1048645" name="文本框 15"/>
            <p:cNvSpPr txBox="1"/>
            <p:nvPr/>
          </p:nvSpPr>
          <p:spPr>
            <a:xfrm>
              <a:off x="1786811" y="5329120"/>
              <a:ext cx="9280169" cy="1551194"/>
            </a:xfrm>
            <a:prstGeom prst="rect">
              <a:avLst/>
            </a:prstGeom>
            <a:noFill/>
          </p:spPr>
          <p:txBody>
            <a:bodyPr wrap="square" lIns="0" tIns="0" rIns="0" bIns="0" rtlCol="0">
              <a:spAutoFit/>
            </a:bodyPr>
            <a:lstStyle/>
            <a:p>
              <a:pPr algn="just">
                <a:lnSpc>
                  <a:spcPct val="120000"/>
                </a:lnSpc>
              </a:pPr>
              <a:r>
                <a:rPr lang="zh-CN" altLang="en-US" sz="1400" b="1" dirty="0" smtClean="0"/>
                <a:t>给药方法：</a:t>
              </a:r>
              <a:r>
                <a:rPr lang="zh-CN" altLang="en-US" sz="1400" dirty="0" smtClean="0"/>
                <a:t>本</a:t>
              </a:r>
              <a:r>
                <a:rPr lang="zh-CN" altLang="en-US" sz="1400" dirty="0"/>
                <a:t>品应单剂量静脉内快速注射给药，需在</a:t>
              </a:r>
              <a:r>
                <a:rPr lang="en-US" altLang="zh-CN" sz="1400" dirty="0"/>
                <a:t>10</a:t>
              </a:r>
              <a:r>
                <a:rPr lang="zh-CN" altLang="en-US" sz="1400" dirty="0"/>
                <a:t>秒内注入已有的静脉通路</a:t>
              </a:r>
              <a:r>
                <a:rPr lang="zh-CN" altLang="en-US" sz="1400" dirty="0" smtClean="0"/>
                <a:t>中；</a:t>
              </a:r>
              <a:endParaRPr lang="en-US" altLang="zh-CN" sz="1400" dirty="0" smtClean="0"/>
            </a:p>
            <a:p>
              <a:pPr algn="just">
                <a:lnSpc>
                  <a:spcPct val="120000"/>
                </a:lnSpc>
              </a:pPr>
              <a:r>
                <a:rPr lang="zh-CN" altLang="en-US" sz="1400" b="1" dirty="0" smtClean="0"/>
                <a:t>用药</a:t>
              </a:r>
              <a:r>
                <a:rPr lang="zh-CN" altLang="en-US" sz="1400" b="1" dirty="0"/>
                <a:t>剂量：</a:t>
              </a:r>
              <a:r>
                <a:rPr lang="zh-CN" altLang="en-US" sz="1400" dirty="0"/>
                <a:t>本品的给药剂量和时间应基于肌颤搐反应监测结果和自发恢复程度。</a:t>
              </a:r>
              <a:r>
                <a:rPr lang="zh-CN" altLang="en-US" sz="1400" b="1" u="sng" dirty="0" smtClean="0">
                  <a:solidFill>
                    <a:schemeClr val="accent2"/>
                  </a:solidFill>
                </a:rPr>
                <a:t>成人常规</a:t>
              </a:r>
              <a:r>
                <a:rPr lang="zh-CN" altLang="en-US" sz="1400" b="1" u="sng" dirty="0">
                  <a:solidFill>
                    <a:schemeClr val="accent2"/>
                  </a:solidFill>
                </a:rPr>
                <a:t>拮抗</a:t>
              </a:r>
              <a:r>
                <a:rPr lang="zh-CN" altLang="en-US" sz="1400" u="sng" dirty="0" smtClean="0"/>
                <a:t>：</a:t>
              </a:r>
              <a:r>
                <a:rPr lang="zh-CN" altLang="en-US" sz="1400" dirty="0" smtClean="0"/>
                <a:t>当</a:t>
              </a:r>
              <a:r>
                <a:rPr lang="zh-CN" altLang="en-US" sz="1400" dirty="0"/>
                <a:t>罗库溴铵或维库溴铵诱导的神经肌肉阻滞自发恢复到至少至</a:t>
              </a:r>
              <a:r>
                <a:rPr lang="en-US" altLang="zh-CN" sz="1400" dirty="0"/>
                <a:t>T</a:t>
              </a:r>
              <a:r>
                <a:rPr lang="en-US" altLang="zh-CN" sz="1400" baseline="-25000" dirty="0"/>
                <a:t>2</a:t>
              </a:r>
              <a:r>
                <a:rPr lang="zh-CN" altLang="en-US" sz="1400" dirty="0"/>
                <a:t>重现时，推荐按照</a:t>
              </a:r>
              <a:r>
                <a:rPr lang="en-US" altLang="zh-CN" sz="1400" dirty="0"/>
                <a:t>2mg/kg</a:t>
              </a:r>
              <a:r>
                <a:rPr lang="zh-CN" altLang="en-US" sz="1400" dirty="0"/>
                <a:t>的剂量进行拮抗，</a:t>
              </a:r>
              <a:r>
                <a:rPr lang="en-US" altLang="zh-CN" sz="1400" dirty="0"/>
                <a:t>T</a:t>
              </a:r>
              <a:r>
                <a:rPr lang="en-US" altLang="zh-CN" sz="1400" baseline="-25000" dirty="0"/>
                <a:t>4</a:t>
              </a:r>
              <a:r>
                <a:rPr lang="en-US" altLang="zh-CN" sz="1400" dirty="0"/>
                <a:t>/T</a:t>
              </a:r>
              <a:r>
                <a:rPr lang="en-US" altLang="zh-CN" sz="1400" baseline="-25000" dirty="0"/>
                <a:t>1</a:t>
              </a:r>
              <a:r>
                <a:rPr lang="zh-CN" altLang="en-US" sz="1400" dirty="0"/>
                <a:t>恢复到</a:t>
              </a:r>
              <a:r>
                <a:rPr lang="en-US" altLang="zh-CN" sz="1400" dirty="0"/>
                <a:t>0.9</a:t>
              </a:r>
              <a:r>
                <a:rPr lang="zh-CN" altLang="en-US" sz="1400" dirty="0"/>
                <a:t>的中位时间约为</a:t>
              </a:r>
              <a:r>
                <a:rPr lang="en-US" altLang="zh-CN" sz="1400" dirty="0"/>
                <a:t>2</a:t>
              </a:r>
              <a:r>
                <a:rPr lang="zh-CN" altLang="en-US" sz="1400" dirty="0"/>
                <a:t>分钟；当罗库溴铵或维库溴铵诱导的神经肌肉阻滞恢复到至少</a:t>
              </a:r>
              <a:r>
                <a:rPr lang="en-US" altLang="zh-CN" sz="1400" dirty="0"/>
                <a:t>1</a:t>
              </a:r>
              <a:r>
                <a:rPr lang="zh-CN" altLang="en-US" sz="1400" dirty="0"/>
                <a:t>～</a:t>
              </a:r>
              <a:r>
                <a:rPr lang="en-US" altLang="zh-CN" sz="1400" dirty="0"/>
                <a:t>2</a:t>
              </a:r>
              <a:r>
                <a:rPr lang="zh-CN" altLang="en-US" sz="1400" dirty="0"/>
                <a:t>个强直刺激后</a:t>
              </a:r>
              <a:r>
                <a:rPr lang="zh-CN" altLang="en-US" sz="1400" dirty="0" smtClean="0"/>
                <a:t>计数时</a:t>
              </a:r>
              <a:r>
                <a:rPr lang="zh-CN" altLang="en-US" sz="1400" dirty="0"/>
                <a:t>，推荐按照</a:t>
              </a:r>
              <a:r>
                <a:rPr lang="en-US" altLang="zh-CN" sz="1400" dirty="0"/>
                <a:t>4mg/kg</a:t>
              </a:r>
              <a:r>
                <a:rPr lang="zh-CN" altLang="en-US" sz="1400" dirty="0"/>
                <a:t>的剂量进行拮抗，</a:t>
              </a:r>
              <a:r>
                <a:rPr lang="en-US" altLang="zh-CN" sz="1400" dirty="0"/>
                <a:t>T</a:t>
              </a:r>
              <a:r>
                <a:rPr lang="en-US" altLang="zh-CN" sz="1400" baseline="-25000" dirty="0"/>
                <a:t>4</a:t>
              </a:r>
              <a:r>
                <a:rPr lang="en-US" altLang="zh-CN" sz="1400" dirty="0"/>
                <a:t>/T</a:t>
              </a:r>
              <a:r>
                <a:rPr lang="en-US" altLang="zh-CN" sz="1400" baseline="-25000" dirty="0"/>
                <a:t>1</a:t>
              </a:r>
              <a:r>
                <a:rPr lang="zh-CN" altLang="en-US" sz="1400" dirty="0"/>
                <a:t>恢复到</a:t>
              </a:r>
              <a:r>
                <a:rPr lang="en-US" altLang="zh-CN" sz="1400" dirty="0"/>
                <a:t>0.9</a:t>
              </a:r>
              <a:r>
                <a:rPr lang="zh-CN" altLang="en-US" sz="1400" dirty="0"/>
                <a:t>的中位时间约为</a:t>
              </a:r>
              <a:r>
                <a:rPr lang="en-US" altLang="zh-CN" sz="1400" dirty="0"/>
                <a:t>3</a:t>
              </a:r>
              <a:r>
                <a:rPr lang="zh-CN" altLang="en-US" sz="1400" dirty="0"/>
                <a:t>分钟。</a:t>
              </a:r>
              <a:r>
                <a:rPr lang="zh-CN" altLang="en-US" sz="1400" b="1" u="sng" dirty="0">
                  <a:solidFill>
                    <a:schemeClr val="accent2"/>
                  </a:solidFill>
                </a:rPr>
                <a:t>对于儿童和青少年（</a:t>
              </a:r>
              <a:r>
                <a:rPr lang="en-US" altLang="zh-CN" sz="1400" b="1" u="sng" dirty="0">
                  <a:solidFill>
                    <a:schemeClr val="accent2"/>
                  </a:solidFill>
                </a:rPr>
                <a:t>2</a:t>
              </a:r>
              <a:r>
                <a:rPr lang="zh-CN" altLang="en-US" sz="1400" b="1" u="sng" dirty="0">
                  <a:solidFill>
                    <a:schemeClr val="accent2"/>
                  </a:solidFill>
                </a:rPr>
                <a:t>～</a:t>
              </a:r>
              <a:r>
                <a:rPr lang="en-US" altLang="zh-CN" sz="1400" b="1" u="sng" dirty="0">
                  <a:solidFill>
                    <a:schemeClr val="accent2"/>
                  </a:solidFill>
                </a:rPr>
                <a:t>17</a:t>
              </a:r>
              <a:r>
                <a:rPr lang="zh-CN" altLang="en-US" sz="1400" b="1" u="sng" dirty="0">
                  <a:solidFill>
                    <a:schemeClr val="accent2"/>
                  </a:solidFill>
                </a:rPr>
                <a:t>岁），</a:t>
              </a:r>
              <a:r>
                <a:rPr lang="zh-CN" altLang="en-US" sz="1400" dirty="0"/>
                <a:t>在罗库溴铵诱导的神经肌肉阻滞至</a:t>
              </a:r>
              <a:r>
                <a:rPr lang="en-US" altLang="zh-CN" sz="1400" dirty="0"/>
                <a:t>T</a:t>
              </a:r>
              <a:r>
                <a:rPr lang="en-US" altLang="zh-CN" sz="1400" baseline="-25000" dirty="0"/>
                <a:t>2</a:t>
              </a:r>
              <a:r>
                <a:rPr lang="zh-CN" altLang="en-US" sz="1400" dirty="0"/>
                <a:t>重现时进行常规拮抗的推荐剂量为</a:t>
              </a:r>
              <a:r>
                <a:rPr lang="en-US" altLang="zh-CN" sz="1400" dirty="0"/>
                <a:t>2mg/kg</a:t>
              </a:r>
              <a:r>
                <a:rPr lang="zh-CN" altLang="en-US" sz="1400" dirty="0" smtClean="0"/>
                <a:t>。可</a:t>
              </a:r>
              <a:r>
                <a:rPr lang="zh-CN" altLang="en-US" sz="1400" dirty="0"/>
                <a:t>将</a:t>
              </a:r>
              <a:r>
                <a:rPr lang="en-US" altLang="zh-CN" sz="1400" dirty="0"/>
                <a:t>100mg/ml</a:t>
              </a:r>
              <a:r>
                <a:rPr lang="zh-CN" altLang="en-US" sz="1400" dirty="0"/>
                <a:t>的本品稀释至</a:t>
              </a:r>
              <a:r>
                <a:rPr lang="en-US" altLang="zh-CN" sz="1400" dirty="0"/>
                <a:t>10mg/ml</a:t>
              </a:r>
              <a:r>
                <a:rPr lang="zh-CN" altLang="en-US" sz="1400" dirty="0"/>
                <a:t>使用，以增加儿科患者用药的</a:t>
              </a:r>
              <a:r>
                <a:rPr lang="zh-CN" altLang="en-US" sz="1400" dirty="0" smtClean="0"/>
                <a:t>准确性。</a:t>
              </a:r>
              <a:endParaRPr lang="zh-CN" altLang="en-US" sz="1400" dirty="0"/>
            </a:p>
          </p:txBody>
        </p:sp>
      </p:grpSp>
      <p:sp>
        <p:nvSpPr>
          <p:cNvPr id="1048646" name="矩形 23"/>
          <p:cNvSpPr/>
          <p:nvPr/>
        </p:nvSpPr>
        <p:spPr>
          <a:xfrm>
            <a:off x="479376" y="6533555"/>
            <a:ext cx="8096250" cy="207813"/>
          </a:xfrm>
          <a:prstGeom prst="rect">
            <a:avLst/>
          </a:prstGeom>
        </p:spPr>
        <p:txBody>
          <a:bodyPr wrap="square" lIns="68568" tIns="34284" rIns="68568" bIns="34284">
            <a:spAutoFit/>
          </a:bodyPr>
          <a:lstStyle/>
          <a:p>
            <a:r>
              <a:rPr lang="en-US" altLang="zh-CN" sz="900" dirty="0" smtClean="0">
                <a:solidFill>
                  <a:schemeClr val="bg1">
                    <a:lumMod val="50000"/>
                  </a:schemeClr>
                </a:solidFill>
                <a:latin typeface="Arial" charset="0"/>
                <a:ea typeface="微软雅黑" pitchFamily="34" charset="-122"/>
                <a:sym typeface="Arial" charset="0"/>
              </a:rPr>
              <a:t>24.Yu </a:t>
            </a:r>
            <a:r>
              <a:rPr lang="en-US" altLang="zh-CN" sz="900" dirty="0">
                <a:solidFill>
                  <a:schemeClr val="bg1">
                    <a:lumMod val="50000"/>
                  </a:schemeClr>
                </a:solidFill>
                <a:latin typeface="Arial" charset="0"/>
                <a:ea typeface="微软雅黑" pitchFamily="34" charset="-122"/>
                <a:sym typeface="Arial" charset="0"/>
              </a:rPr>
              <a:t>B, Ouyang B, Ge S, et al. </a:t>
            </a:r>
            <a:r>
              <a:rPr lang="en-US" altLang="zh-CN" sz="900" dirty="0" err="1">
                <a:solidFill>
                  <a:schemeClr val="bg1">
                    <a:lumMod val="50000"/>
                  </a:schemeClr>
                </a:solidFill>
                <a:latin typeface="Arial" charset="0"/>
                <a:ea typeface="微软雅黑" pitchFamily="34" charset="-122"/>
                <a:sym typeface="Arial" charset="0"/>
              </a:rPr>
              <a:t>Curr</a:t>
            </a:r>
            <a:r>
              <a:rPr lang="en-US" altLang="zh-CN" sz="900" dirty="0">
                <a:solidFill>
                  <a:schemeClr val="bg1">
                    <a:lumMod val="50000"/>
                  </a:schemeClr>
                </a:solidFill>
                <a:latin typeface="Arial" charset="0"/>
                <a:ea typeface="微软雅黑" pitchFamily="34" charset="-122"/>
                <a:sym typeface="Arial" charset="0"/>
              </a:rPr>
              <a:t> Med Res </a:t>
            </a:r>
            <a:r>
              <a:rPr lang="en-US" altLang="zh-CN" sz="900" dirty="0" err="1">
                <a:solidFill>
                  <a:schemeClr val="bg1">
                    <a:lumMod val="50000"/>
                  </a:schemeClr>
                </a:solidFill>
                <a:latin typeface="Arial" charset="0"/>
                <a:ea typeface="微软雅黑" pitchFamily="34" charset="-122"/>
                <a:sym typeface="Arial" charset="0"/>
              </a:rPr>
              <a:t>Opin</a:t>
            </a:r>
            <a:r>
              <a:rPr lang="en-US" altLang="zh-CN" sz="900" dirty="0">
                <a:solidFill>
                  <a:schemeClr val="bg1">
                    <a:lumMod val="50000"/>
                  </a:schemeClr>
                </a:solidFill>
                <a:latin typeface="Arial" charset="0"/>
                <a:ea typeface="微软雅黑" pitchFamily="34" charset="-122"/>
                <a:sym typeface="Arial" charset="0"/>
              </a:rPr>
              <a:t>. 2016;32(1):1-9.</a:t>
            </a:r>
            <a:endParaRPr lang="zh-CN" altLang="en-US" sz="900" dirty="0">
              <a:solidFill>
                <a:schemeClr val="bg1">
                  <a:lumMod val="50000"/>
                </a:schemeClr>
              </a:solidFill>
              <a:latin typeface="Arial" charset="0"/>
              <a:ea typeface="微软雅黑" pitchFamily="34" charset="-122"/>
              <a:sym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文本占位符 1"/>
          <p:cNvSpPr>
            <a:spLocks noGrp="1"/>
          </p:cNvSpPr>
          <p:nvPr>
            <p:ph type="body" sz="quarter" idx="10"/>
          </p:nvPr>
        </p:nvSpPr>
        <p:spPr>
          <a:xfrm>
            <a:off x="1534208" y="1564482"/>
            <a:ext cx="1187450" cy="1041400"/>
          </a:xfrm>
        </p:spPr>
        <p:txBody>
          <a:bodyPr/>
          <a:lstStyle/>
          <a:p>
            <a:pPr>
              <a:lnSpc>
                <a:spcPct val="130000"/>
              </a:lnSpc>
              <a:spcBef>
                <a:spcPts val="0"/>
              </a:spcBef>
            </a:pPr>
            <a:r>
              <a:rPr lang="en-US" altLang="zh-CN"/>
              <a:t>02</a:t>
            </a:r>
            <a:endParaRPr lang="zh-CN" altLang="en-US"/>
          </a:p>
        </p:txBody>
      </p:sp>
      <p:sp>
        <p:nvSpPr>
          <p:cNvPr id="1048648" name="文本占位符 2"/>
          <p:cNvSpPr>
            <a:spLocks noGrp="1"/>
          </p:cNvSpPr>
          <p:nvPr>
            <p:ph type="body" sz="quarter" idx="11"/>
          </p:nvPr>
        </p:nvSpPr>
        <p:spPr>
          <a:xfrm>
            <a:off x="1451484" y="3137724"/>
            <a:ext cx="3008387" cy="660399"/>
          </a:xfrm>
        </p:spPr>
        <p:txBody>
          <a:bodyPr/>
          <a:lstStyle/>
          <a:p>
            <a:pPr>
              <a:lnSpc>
                <a:spcPct val="130000"/>
              </a:lnSpc>
              <a:spcBef>
                <a:spcPts val="0"/>
              </a:spcBef>
            </a:pPr>
            <a:r>
              <a:rPr lang="zh-CN" altLang="en-US" dirty="0"/>
              <a:t>安全性</a:t>
            </a:r>
          </a:p>
        </p:txBody>
      </p:sp>
      <p:sp>
        <p:nvSpPr>
          <p:cNvPr id="1048649" name="文本占位符 3"/>
          <p:cNvSpPr>
            <a:spLocks noGrp="1"/>
          </p:cNvSpPr>
          <p:nvPr>
            <p:ph type="body" sz="quarter" idx="12"/>
          </p:nvPr>
        </p:nvSpPr>
        <p:spPr>
          <a:xfrm>
            <a:off x="1451484" y="3681028"/>
            <a:ext cx="3008387" cy="250903"/>
          </a:xfrm>
        </p:spPr>
        <p:txBody>
          <a:bodyPr/>
          <a:lstStyle/>
          <a:p>
            <a:pPr>
              <a:lnSpc>
                <a:spcPct val="130000"/>
              </a:lnSpc>
              <a:spcBef>
                <a:spcPts val="0"/>
              </a:spcBef>
            </a:pPr>
            <a:r>
              <a:rPr lang="en-US" altLang="zh-CN"/>
              <a:t>Security</a:t>
            </a:r>
          </a:p>
        </p:txBody>
      </p:sp>
      <p:sp>
        <p:nvSpPr>
          <p:cNvPr id="1048650" name="文本框 5"/>
          <p:cNvSpPr txBox="1"/>
          <p:nvPr/>
        </p:nvSpPr>
        <p:spPr>
          <a:xfrm>
            <a:off x="3160237" y="1340768"/>
            <a:ext cx="8766422" cy="4162678"/>
          </a:xfrm>
          <a:prstGeom prst="rect">
            <a:avLst/>
          </a:prstGeom>
          <a:noFill/>
        </p:spPr>
        <p:txBody>
          <a:bodyPr wrap="square" lIns="0" tIns="0" rIns="0" bIns="0" rtlCol="0">
            <a:spAutoFit/>
          </a:bodyPr>
          <a:lstStyle/>
          <a:p>
            <a:pPr marL="1611630" indent="-1611630">
              <a:lnSpc>
                <a:spcPct val="150000"/>
              </a:lnSpc>
            </a:pPr>
            <a:r>
              <a:rPr lang="zh-CN" altLang="en-US" sz="1400" b="1" dirty="0"/>
              <a:t>不良反应情况</a:t>
            </a:r>
            <a:r>
              <a:rPr lang="zh-CN" altLang="en-US" sz="1400" b="1" dirty="0" smtClean="0"/>
              <a:t>：</a:t>
            </a:r>
            <a:endParaRPr lang="en-US" altLang="zh-CN" sz="1400" b="1" dirty="0" smtClean="0"/>
          </a:p>
          <a:p>
            <a:pPr indent="-1611630">
              <a:lnSpc>
                <a:spcPct val="150000"/>
              </a:lnSpc>
            </a:pPr>
            <a:r>
              <a:rPr lang="zh-CN" altLang="en-US" sz="1400" dirty="0"/>
              <a:t>说明书中汇总</a:t>
            </a:r>
            <a:r>
              <a:rPr lang="en-US" altLang="zh-CN" sz="1400" dirty="0"/>
              <a:t>1-3</a:t>
            </a:r>
            <a:r>
              <a:rPr lang="zh-CN" altLang="en-US" sz="1400" dirty="0"/>
              <a:t>期临床研究，发生率≥</a:t>
            </a:r>
            <a:r>
              <a:rPr lang="en-US" altLang="zh-CN" sz="1400" dirty="0"/>
              <a:t>2%</a:t>
            </a:r>
            <a:r>
              <a:rPr lang="zh-CN" altLang="en-US" sz="1400" dirty="0"/>
              <a:t>的不良反应有损伤、中毒及手术并发症如切口部位疼痛，胃肠道疾病如恶心呕吐，全身疾病和用药部位状况如疼痛，神经系统疾病如头痛等。详见</a:t>
            </a:r>
            <a:r>
              <a:rPr lang="zh-CN" altLang="en-US" sz="1400" dirty="0" smtClean="0"/>
              <a:t>药品说明书</a:t>
            </a:r>
            <a:r>
              <a:rPr lang="en-US" altLang="zh-CN" sz="1400" baseline="30000" dirty="0" smtClean="0"/>
              <a:t>2</a:t>
            </a:r>
            <a:r>
              <a:rPr lang="zh-CN" altLang="en-US" sz="1400" dirty="0" smtClean="0"/>
              <a:t>。</a:t>
            </a:r>
            <a:endParaRPr lang="en-US" altLang="zh-CN" sz="1400" dirty="0" smtClean="0"/>
          </a:p>
          <a:p>
            <a:pPr marL="1611630" indent="-1611630">
              <a:lnSpc>
                <a:spcPct val="150000"/>
              </a:lnSpc>
            </a:pPr>
            <a:r>
              <a:rPr lang="zh-CN" altLang="en-US" sz="1400" b="1" dirty="0" smtClean="0"/>
              <a:t>安全性方面优势和不足：</a:t>
            </a:r>
            <a:endParaRPr lang="en-US" altLang="zh-CN" sz="1400" b="1" dirty="0" smtClean="0"/>
          </a:p>
          <a:p>
            <a:pPr marL="720000" indent="-1611630">
              <a:lnSpc>
                <a:spcPct val="150000"/>
              </a:lnSpc>
            </a:pPr>
            <a:r>
              <a:rPr lang="zh-CN" altLang="en-US" sz="1400" b="1" dirty="0" smtClean="0"/>
              <a:t>优势</a:t>
            </a:r>
            <a:r>
              <a:rPr lang="zh-CN" altLang="en-US" sz="1400" dirty="0"/>
              <a:t>：</a:t>
            </a:r>
            <a:r>
              <a:rPr lang="en-US" altLang="zh-CN" sz="1400" b="1" dirty="0" smtClean="0">
                <a:solidFill>
                  <a:schemeClr val="accent2"/>
                </a:solidFill>
              </a:rPr>
              <a:t>1.</a:t>
            </a:r>
            <a:r>
              <a:rPr lang="zh-CN" altLang="en-US" sz="1400" b="1" dirty="0">
                <a:solidFill>
                  <a:schemeClr val="accent2"/>
                </a:solidFill>
              </a:rPr>
              <a:t>本</a:t>
            </a:r>
            <a:r>
              <a:rPr lang="zh-CN" altLang="en-US" sz="1400" b="1" dirty="0" smtClean="0">
                <a:solidFill>
                  <a:schemeClr val="accent2"/>
                </a:solidFill>
              </a:rPr>
              <a:t>品非胆碱酯酶抑制剂，不需联合阿托品对抗毒蕈碱样作用</a:t>
            </a:r>
            <a:r>
              <a:rPr lang="en-US" altLang="zh-CN" sz="1400" b="1" baseline="30000" dirty="0" smtClean="0">
                <a:solidFill>
                  <a:schemeClr val="accent2"/>
                </a:solidFill>
              </a:rPr>
              <a:t>23</a:t>
            </a:r>
            <a:r>
              <a:rPr lang="zh-CN" altLang="en-US" sz="1400" b="1" dirty="0" smtClean="0">
                <a:solidFill>
                  <a:schemeClr val="accent2"/>
                </a:solidFill>
              </a:rPr>
              <a:t>；</a:t>
            </a:r>
            <a:endParaRPr lang="en-US" altLang="zh-CN" sz="1400" b="1" dirty="0" smtClean="0">
              <a:solidFill>
                <a:schemeClr val="accent2"/>
              </a:solidFill>
            </a:endParaRPr>
          </a:p>
          <a:p>
            <a:pPr marL="720000" indent="-1611630">
              <a:lnSpc>
                <a:spcPct val="150000"/>
              </a:lnSpc>
            </a:pPr>
            <a:r>
              <a:rPr lang="en-US" altLang="zh-CN" sz="1400" b="1" dirty="0" smtClean="0">
                <a:solidFill>
                  <a:schemeClr val="accent2"/>
                </a:solidFill>
              </a:rPr>
              <a:t>           2.</a:t>
            </a:r>
            <a:r>
              <a:rPr lang="zh-CN" altLang="en-US" sz="1400" b="1" dirty="0" smtClean="0">
                <a:solidFill>
                  <a:schemeClr val="accent2"/>
                </a:solidFill>
              </a:rPr>
              <a:t>无</a:t>
            </a:r>
            <a:r>
              <a:rPr lang="zh-CN" altLang="en-US" sz="1400" b="1" dirty="0">
                <a:solidFill>
                  <a:schemeClr val="accent2"/>
                </a:solidFill>
              </a:rPr>
              <a:t>腹泻、流泪、流涎、共济失调、惊厥、昏迷、语言不清</a:t>
            </a:r>
            <a:r>
              <a:rPr lang="zh-CN" altLang="en-US" sz="1400" b="1" dirty="0" smtClean="0">
                <a:solidFill>
                  <a:schemeClr val="accent2"/>
                </a:solidFill>
              </a:rPr>
              <a:t>、恐惧等</a:t>
            </a:r>
            <a:r>
              <a:rPr lang="zh-CN" altLang="en-US" sz="1400" b="1" dirty="0">
                <a:solidFill>
                  <a:schemeClr val="accent2"/>
                </a:solidFill>
              </a:rPr>
              <a:t>一般或严重</a:t>
            </a:r>
            <a:r>
              <a:rPr lang="zh-CN" altLang="en-US" sz="1400" b="1" dirty="0" smtClean="0">
                <a:solidFill>
                  <a:schemeClr val="accent2"/>
                </a:solidFill>
              </a:rPr>
              <a:t>不良反应</a:t>
            </a:r>
            <a:r>
              <a:rPr lang="en-US" altLang="zh-CN" sz="1400" b="1" baseline="30000" dirty="0" smtClean="0">
                <a:solidFill>
                  <a:schemeClr val="accent2"/>
                </a:solidFill>
              </a:rPr>
              <a:t>2</a:t>
            </a:r>
            <a:r>
              <a:rPr lang="zh-CN" altLang="en-US" sz="1400" b="1" baseline="30000" dirty="0" smtClean="0">
                <a:solidFill>
                  <a:schemeClr val="accent2"/>
                </a:solidFill>
              </a:rPr>
              <a:t>，</a:t>
            </a:r>
            <a:r>
              <a:rPr lang="en-US" altLang="zh-CN" sz="1400" b="1" baseline="30000" dirty="0" smtClean="0">
                <a:solidFill>
                  <a:schemeClr val="accent2"/>
                </a:solidFill>
              </a:rPr>
              <a:t>26</a:t>
            </a:r>
            <a:r>
              <a:rPr lang="zh-CN" altLang="en-US" sz="1400" b="1" dirty="0" smtClean="0">
                <a:solidFill>
                  <a:schemeClr val="accent2"/>
                </a:solidFill>
              </a:rPr>
              <a:t>；</a:t>
            </a:r>
            <a:endParaRPr lang="en-US" altLang="zh-CN" sz="1400" b="1" dirty="0">
              <a:solidFill>
                <a:schemeClr val="accent2"/>
              </a:solidFill>
            </a:endParaRPr>
          </a:p>
          <a:p>
            <a:pPr marL="720000" indent="-1611630">
              <a:lnSpc>
                <a:spcPct val="150000"/>
              </a:lnSpc>
            </a:pPr>
            <a:r>
              <a:rPr lang="en-US" altLang="zh-CN" sz="1400" b="1" dirty="0">
                <a:solidFill>
                  <a:schemeClr val="accent2"/>
                </a:solidFill>
              </a:rPr>
              <a:t> </a:t>
            </a:r>
            <a:r>
              <a:rPr lang="en-US" altLang="zh-CN" sz="1400" b="1" dirty="0" smtClean="0">
                <a:solidFill>
                  <a:schemeClr val="accent2"/>
                </a:solidFill>
              </a:rPr>
              <a:t>          3.</a:t>
            </a:r>
            <a:r>
              <a:rPr lang="zh-CN" altLang="en-US" sz="1400" b="1" dirty="0">
                <a:solidFill>
                  <a:schemeClr val="accent2"/>
                </a:solidFill>
              </a:rPr>
              <a:t>对心绞痛、心律失常、窦性心动过缓、血压下降、迷走神经张力升高、支气管哮喘等无明确</a:t>
            </a:r>
            <a:r>
              <a:rPr lang="zh-CN" altLang="en-US" sz="1400" b="1" dirty="0" smtClean="0">
                <a:solidFill>
                  <a:schemeClr val="accent2"/>
                </a:solidFill>
              </a:rPr>
              <a:t>禁忌，且</a:t>
            </a:r>
            <a:r>
              <a:rPr lang="zh-CN" altLang="en-US" sz="1400" b="1" dirty="0">
                <a:solidFill>
                  <a:schemeClr val="accent2"/>
                </a:solidFill>
              </a:rPr>
              <a:t>可降低术后呼吸和心血管等不良事件的</a:t>
            </a:r>
            <a:r>
              <a:rPr lang="zh-CN" altLang="en-US" sz="1400" b="1" dirty="0" smtClean="0">
                <a:solidFill>
                  <a:schemeClr val="accent2"/>
                </a:solidFill>
              </a:rPr>
              <a:t>发生率</a:t>
            </a:r>
            <a:r>
              <a:rPr lang="en-US" altLang="zh-CN" sz="1400" b="1" baseline="30000" dirty="0" smtClean="0">
                <a:solidFill>
                  <a:schemeClr val="accent2"/>
                </a:solidFill>
              </a:rPr>
              <a:t>25</a:t>
            </a:r>
            <a:r>
              <a:rPr lang="zh-CN" altLang="en-US" sz="1400" b="1" baseline="30000" dirty="0" smtClean="0">
                <a:solidFill>
                  <a:schemeClr val="accent2"/>
                </a:solidFill>
              </a:rPr>
              <a:t>，</a:t>
            </a:r>
            <a:r>
              <a:rPr lang="en-US" altLang="zh-CN" sz="1400" b="1" baseline="30000" dirty="0" smtClean="0">
                <a:solidFill>
                  <a:schemeClr val="accent2"/>
                </a:solidFill>
              </a:rPr>
              <a:t>26</a:t>
            </a:r>
            <a:r>
              <a:rPr lang="zh-CN" altLang="en-US" sz="1400" b="1" dirty="0" smtClean="0">
                <a:solidFill>
                  <a:schemeClr val="accent2"/>
                </a:solidFill>
              </a:rPr>
              <a:t>；</a:t>
            </a:r>
            <a:endParaRPr lang="en-US" altLang="zh-CN" sz="1400" b="1" dirty="0">
              <a:solidFill>
                <a:schemeClr val="accent2"/>
              </a:solidFill>
            </a:endParaRPr>
          </a:p>
          <a:p>
            <a:pPr marL="720090" indent="-1611630">
              <a:lnSpc>
                <a:spcPct val="150000"/>
              </a:lnSpc>
            </a:pPr>
            <a:r>
              <a:rPr lang="en-US" altLang="zh-CN" sz="1400" b="1" dirty="0">
                <a:solidFill>
                  <a:schemeClr val="accent2"/>
                </a:solidFill>
              </a:rPr>
              <a:t> </a:t>
            </a:r>
            <a:r>
              <a:rPr lang="en-US" altLang="zh-CN" sz="1400" b="1" dirty="0" smtClean="0">
                <a:solidFill>
                  <a:schemeClr val="accent2"/>
                </a:solidFill>
              </a:rPr>
              <a:t>          4.</a:t>
            </a:r>
            <a:r>
              <a:rPr lang="zh-CN" altLang="en-US" sz="1400" b="1" dirty="0" smtClean="0">
                <a:solidFill>
                  <a:schemeClr val="accent2"/>
                </a:solidFill>
              </a:rPr>
              <a:t>说明书及相关循证明确推荐可用于儿童、老年、病态肥胖、轻中度肝肾功能障碍等特殊人群，适用人群更广</a:t>
            </a:r>
            <a:r>
              <a:rPr lang="en-US" altLang="zh-CN" sz="1400" b="1" baseline="30000" dirty="0" smtClean="0">
                <a:solidFill>
                  <a:schemeClr val="accent2"/>
                </a:solidFill>
              </a:rPr>
              <a:t>2</a:t>
            </a:r>
            <a:r>
              <a:rPr lang="zh-CN" altLang="en-US" sz="1400" b="1" dirty="0" smtClean="0">
                <a:solidFill>
                  <a:schemeClr val="accent2"/>
                </a:solidFill>
              </a:rPr>
              <a:t>。</a:t>
            </a:r>
            <a:endParaRPr lang="en-US" altLang="zh-CN" sz="1400" b="1" dirty="0" smtClean="0">
              <a:solidFill>
                <a:schemeClr val="accent2"/>
              </a:solidFill>
            </a:endParaRPr>
          </a:p>
          <a:p>
            <a:pPr indent="-1611630">
              <a:lnSpc>
                <a:spcPct val="150000"/>
              </a:lnSpc>
            </a:pPr>
            <a:r>
              <a:rPr lang="zh-CN" altLang="en-US" sz="1400" b="1" dirty="0" smtClean="0"/>
              <a:t>不足</a:t>
            </a:r>
            <a:r>
              <a:rPr lang="zh-CN" altLang="en-US" sz="1400" b="1" dirty="0"/>
              <a:t>：</a:t>
            </a:r>
            <a:r>
              <a:rPr lang="zh-CN" altLang="en-US" sz="1400" dirty="0"/>
              <a:t>说明书中记录本品批准后用药期间发现下列不良反应，心脏疾病、免疫系统疾病、呼吸、</a:t>
            </a:r>
            <a:r>
              <a:rPr lang="zh-CN" altLang="en-US" sz="1400" dirty="0" smtClean="0"/>
              <a:t>胸廓和</a:t>
            </a:r>
            <a:r>
              <a:rPr lang="zh-CN" altLang="en-US" sz="1400" dirty="0"/>
              <a:t>纵膈疾病，但由于这些反应是由一个未知大小的人群自发报告，因此不一定能够可靠估算它们的发生率或者确定与药物暴露之间的因果关系</a:t>
            </a:r>
            <a:r>
              <a:rPr lang="zh-CN" altLang="en-US" sz="1400" b="1" dirty="0"/>
              <a:t>。</a:t>
            </a:r>
          </a:p>
        </p:txBody>
      </p:sp>
      <p:sp>
        <p:nvSpPr>
          <p:cNvPr id="1048651" name="矩形 7"/>
          <p:cNvSpPr/>
          <p:nvPr/>
        </p:nvSpPr>
        <p:spPr>
          <a:xfrm>
            <a:off x="119336" y="6057292"/>
            <a:ext cx="6096000" cy="812530"/>
          </a:xfrm>
          <a:prstGeom prst="rect">
            <a:avLst/>
          </a:prstGeom>
        </p:spPr>
        <p:txBody>
          <a:bodyPr>
            <a:spAutoFit/>
          </a:bodyPr>
          <a:lstStyle/>
          <a:p>
            <a:pPr>
              <a:lnSpc>
                <a:spcPct val="130000"/>
              </a:lnSpc>
            </a:pPr>
            <a:r>
              <a:rPr lang="en-US" altLang="zh-CN" sz="900" dirty="0">
                <a:solidFill>
                  <a:schemeClr val="bg1">
                    <a:lumMod val="50000"/>
                  </a:schemeClr>
                </a:solidFill>
                <a:latin typeface="Arial" charset="0"/>
                <a:ea typeface="微软雅黑" pitchFamily="34" charset="-122"/>
              </a:rPr>
              <a:t>2.</a:t>
            </a:r>
            <a:r>
              <a:rPr lang="zh-CN" altLang="en-US" sz="900" dirty="0">
                <a:solidFill>
                  <a:schemeClr val="bg1">
                    <a:lumMod val="50000"/>
                  </a:schemeClr>
                </a:solidFill>
                <a:latin typeface="Arial" charset="0"/>
                <a:ea typeface="微软雅黑" pitchFamily="34" charset="-122"/>
              </a:rPr>
              <a:t>舒更葡糖钠注射液</a:t>
            </a:r>
            <a:r>
              <a:rPr lang="zh-CN" altLang="en-US" sz="900" dirty="0" smtClean="0">
                <a:solidFill>
                  <a:schemeClr val="bg1">
                    <a:lumMod val="50000"/>
                  </a:schemeClr>
                </a:solidFill>
                <a:latin typeface="Arial" charset="0"/>
                <a:ea typeface="微软雅黑" pitchFamily="34" charset="-122"/>
              </a:rPr>
              <a:t>说明书</a:t>
            </a:r>
            <a:endParaRPr lang="en-US" altLang="zh-CN" sz="900" dirty="0" smtClean="0">
              <a:solidFill>
                <a:schemeClr val="bg1">
                  <a:lumMod val="50000"/>
                </a:schemeClr>
              </a:solidFill>
              <a:latin typeface="Arial" charset="0"/>
              <a:ea typeface="微软雅黑" pitchFamily="34" charset="-122"/>
            </a:endParaRPr>
          </a:p>
          <a:p>
            <a:pPr>
              <a:lnSpc>
                <a:spcPct val="130000"/>
              </a:lnSpc>
            </a:pPr>
            <a:r>
              <a:rPr lang="en-US" altLang="zh-CN" sz="900" dirty="0" smtClean="0">
                <a:solidFill>
                  <a:schemeClr val="bg1">
                    <a:lumMod val="50000"/>
                  </a:schemeClr>
                </a:solidFill>
                <a:latin typeface="Arial" charset="0"/>
                <a:ea typeface="微软雅黑" pitchFamily="34" charset="-122"/>
              </a:rPr>
              <a:t>23.</a:t>
            </a:r>
            <a:r>
              <a:rPr lang="zh-CN" altLang="en-US" sz="900" dirty="0" smtClean="0">
                <a:solidFill>
                  <a:schemeClr val="bg1">
                    <a:lumMod val="50000"/>
                  </a:schemeClr>
                </a:solidFill>
                <a:latin typeface="Arial" charset="0"/>
                <a:ea typeface="微软雅黑" pitchFamily="34" charset="-122"/>
              </a:rPr>
              <a:t>吴</a:t>
            </a:r>
            <a:r>
              <a:rPr lang="zh-CN" altLang="en-US" sz="900" dirty="0">
                <a:solidFill>
                  <a:schemeClr val="bg1">
                    <a:lumMod val="50000"/>
                  </a:schemeClr>
                </a:solidFill>
                <a:latin typeface="Arial" charset="0"/>
                <a:ea typeface="微软雅黑" pitchFamily="34" charset="-122"/>
              </a:rPr>
              <a:t>新民</a:t>
            </a:r>
            <a:r>
              <a:rPr lang="en-US" altLang="zh-CN" sz="900" dirty="0">
                <a:solidFill>
                  <a:schemeClr val="bg1">
                    <a:lumMod val="50000"/>
                  </a:schemeClr>
                </a:solidFill>
                <a:latin typeface="Arial" charset="0"/>
                <a:ea typeface="微软雅黑" pitchFamily="34" charset="-122"/>
              </a:rPr>
              <a:t>.</a:t>
            </a:r>
            <a:r>
              <a:rPr lang="zh-CN" altLang="en-US" sz="900" dirty="0">
                <a:solidFill>
                  <a:schemeClr val="bg1">
                    <a:lumMod val="50000"/>
                  </a:schemeClr>
                </a:solidFill>
                <a:latin typeface="Arial" charset="0"/>
                <a:ea typeface="微软雅黑" pitchFamily="34" charset="-122"/>
              </a:rPr>
              <a:t>麻醉过程中使用肌松药及其拮抗剂的必要性</a:t>
            </a:r>
            <a:r>
              <a:rPr lang="en-US" altLang="zh-CN" sz="900" dirty="0">
                <a:solidFill>
                  <a:schemeClr val="bg1">
                    <a:lumMod val="50000"/>
                  </a:schemeClr>
                </a:solidFill>
                <a:latin typeface="Arial" charset="0"/>
                <a:ea typeface="微软雅黑" pitchFamily="34" charset="-122"/>
              </a:rPr>
              <a:t>[J].</a:t>
            </a:r>
            <a:r>
              <a:rPr lang="zh-CN" altLang="en-US" sz="900" dirty="0">
                <a:solidFill>
                  <a:schemeClr val="bg1">
                    <a:lumMod val="50000"/>
                  </a:schemeClr>
                </a:solidFill>
                <a:latin typeface="Arial" charset="0"/>
                <a:ea typeface="微软雅黑" pitchFamily="34" charset="-122"/>
              </a:rPr>
              <a:t>临床药物治疗杂志</a:t>
            </a:r>
            <a:r>
              <a:rPr lang="en-US" altLang="zh-CN" sz="900" dirty="0">
                <a:solidFill>
                  <a:schemeClr val="bg1">
                    <a:lumMod val="50000"/>
                  </a:schemeClr>
                </a:solidFill>
                <a:latin typeface="Arial" charset="0"/>
                <a:ea typeface="微软雅黑" pitchFamily="34" charset="-122"/>
              </a:rPr>
              <a:t>,2019,17(06):32-34+80</a:t>
            </a:r>
            <a:r>
              <a:rPr lang="en-US" altLang="zh-CN" sz="900" dirty="0" smtClean="0">
                <a:solidFill>
                  <a:schemeClr val="bg1">
                    <a:lumMod val="50000"/>
                  </a:schemeClr>
                </a:solidFill>
                <a:latin typeface="Arial" charset="0"/>
                <a:ea typeface="微软雅黑" pitchFamily="34" charset="-122"/>
              </a:rPr>
              <a:t>.</a:t>
            </a:r>
          </a:p>
          <a:p>
            <a:pPr>
              <a:lnSpc>
                <a:spcPct val="130000"/>
              </a:lnSpc>
            </a:pPr>
            <a:r>
              <a:rPr lang="en-US" altLang="zh-CN" sz="900" dirty="0" smtClean="0">
                <a:solidFill>
                  <a:schemeClr val="bg1">
                    <a:lumMod val="50000"/>
                  </a:schemeClr>
                </a:solidFill>
                <a:latin typeface="Arial" charset="0"/>
                <a:ea typeface="微软雅黑" pitchFamily="34" charset="-122"/>
              </a:rPr>
              <a:t>25.Carron </a:t>
            </a:r>
            <a:r>
              <a:rPr lang="en-US" altLang="zh-CN" sz="900" dirty="0">
                <a:solidFill>
                  <a:schemeClr val="bg1">
                    <a:lumMod val="50000"/>
                  </a:schemeClr>
                </a:solidFill>
                <a:latin typeface="Arial" charset="0"/>
                <a:ea typeface="微软雅黑" pitchFamily="34" charset="-122"/>
              </a:rPr>
              <a:t>M, et al. J </a:t>
            </a:r>
            <a:r>
              <a:rPr lang="en-US" altLang="zh-CN" sz="900" dirty="0" err="1">
                <a:solidFill>
                  <a:schemeClr val="bg1">
                    <a:lumMod val="50000"/>
                  </a:schemeClr>
                </a:solidFill>
                <a:latin typeface="Arial" charset="0"/>
                <a:ea typeface="微软雅黑" pitchFamily="34" charset="-122"/>
              </a:rPr>
              <a:t>Clin</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Anesth</a:t>
            </a:r>
            <a:r>
              <a:rPr lang="en-US" altLang="zh-CN" sz="900" dirty="0">
                <a:solidFill>
                  <a:schemeClr val="bg1">
                    <a:lumMod val="50000"/>
                  </a:schemeClr>
                </a:solidFill>
                <a:latin typeface="Arial" charset="0"/>
                <a:ea typeface="微软雅黑" pitchFamily="34" charset="-122"/>
              </a:rPr>
              <a:t>. 2016 Dec;35:1-12</a:t>
            </a:r>
            <a:r>
              <a:rPr lang="en-US" altLang="zh-CN" sz="900" dirty="0" smtClean="0">
                <a:solidFill>
                  <a:schemeClr val="bg1">
                    <a:lumMod val="50000"/>
                  </a:schemeClr>
                </a:solidFill>
                <a:latin typeface="Arial" charset="0"/>
                <a:ea typeface="微软雅黑" pitchFamily="34" charset="-122"/>
              </a:rPr>
              <a:t>.</a:t>
            </a:r>
          </a:p>
          <a:p>
            <a:pPr>
              <a:lnSpc>
                <a:spcPct val="130000"/>
              </a:lnSpc>
            </a:pPr>
            <a:r>
              <a:rPr lang="en-US" altLang="zh-CN" sz="900" dirty="0" smtClean="0">
                <a:solidFill>
                  <a:schemeClr val="bg1">
                    <a:lumMod val="50000"/>
                  </a:schemeClr>
                </a:solidFill>
                <a:latin typeface="Arial" charset="0"/>
                <a:ea typeface="微软雅黑" pitchFamily="34" charset="-122"/>
              </a:rPr>
              <a:t>26.</a:t>
            </a:r>
            <a:r>
              <a:rPr lang="zh-CN" altLang="en-US" sz="900" dirty="0" smtClean="0">
                <a:solidFill>
                  <a:schemeClr val="bg1">
                    <a:lumMod val="50000"/>
                  </a:schemeClr>
                </a:solidFill>
                <a:latin typeface="Arial" charset="0"/>
                <a:ea typeface="微软雅黑" pitchFamily="34" charset="-122"/>
              </a:rPr>
              <a:t>甲硫酸新斯的明注射液说明书</a:t>
            </a:r>
            <a:endParaRPr lang="zh-CN" altLang="en-US" sz="900" dirty="0">
              <a:solidFill>
                <a:schemeClr val="bg1">
                  <a:lumMod val="50000"/>
                </a:schemeClr>
              </a:solidFill>
              <a:latin typeface="Arial" charset="0"/>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文本占位符 1"/>
          <p:cNvSpPr>
            <a:spLocks noGrp="1"/>
          </p:cNvSpPr>
          <p:nvPr>
            <p:ph type="body" sz="quarter" idx="10"/>
          </p:nvPr>
        </p:nvSpPr>
        <p:spPr>
          <a:xfrm>
            <a:off x="1534208" y="1564482"/>
            <a:ext cx="1187450" cy="1041400"/>
          </a:xfrm>
        </p:spPr>
        <p:txBody>
          <a:bodyPr/>
          <a:lstStyle/>
          <a:p>
            <a:pPr>
              <a:lnSpc>
                <a:spcPct val="130000"/>
              </a:lnSpc>
              <a:spcBef>
                <a:spcPts val="0"/>
              </a:spcBef>
            </a:pPr>
            <a:r>
              <a:rPr lang="en-US" altLang="zh-CN"/>
              <a:t>03</a:t>
            </a:r>
            <a:endParaRPr lang="zh-CN" altLang="en-US"/>
          </a:p>
        </p:txBody>
      </p:sp>
      <p:sp>
        <p:nvSpPr>
          <p:cNvPr id="1048653" name="文本占位符 2"/>
          <p:cNvSpPr>
            <a:spLocks noGrp="1"/>
          </p:cNvSpPr>
          <p:nvPr>
            <p:ph type="body" sz="quarter" idx="11"/>
          </p:nvPr>
        </p:nvSpPr>
        <p:spPr>
          <a:xfrm>
            <a:off x="1451484" y="3137724"/>
            <a:ext cx="3008387" cy="660399"/>
          </a:xfrm>
        </p:spPr>
        <p:txBody>
          <a:bodyPr/>
          <a:lstStyle/>
          <a:p>
            <a:pPr>
              <a:lnSpc>
                <a:spcPct val="130000"/>
              </a:lnSpc>
              <a:spcBef>
                <a:spcPts val="0"/>
              </a:spcBef>
            </a:pPr>
            <a:r>
              <a:rPr lang="zh-CN" altLang="en-US"/>
              <a:t>有效性</a:t>
            </a:r>
          </a:p>
        </p:txBody>
      </p:sp>
      <p:sp>
        <p:nvSpPr>
          <p:cNvPr id="1048654" name="文本占位符 3"/>
          <p:cNvSpPr>
            <a:spLocks noGrp="1"/>
          </p:cNvSpPr>
          <p:nvPr>
            <p:ph type="body" sz="quarter" idx="12"/>
          </p:nvPr>
        </p:nvSpPr>
        <p:spPr>
          <a:xfrm>
            <a:off x="1451484" y="3681028"/>
            <a:ext cx="3008387" cy="250903"/>
          </a:xfrm>
        </p:spPr>
        <p:txBody>
          <a:bodyPr/>
          <a:lstStyle/>
          <a:p>
            <a:pPr>
              <a:lnSpc>
                <a:spcPct val="130000"/>
              </a:lnSpc>
              <a:spcBef>
                <a:spcPts val="0"/>
              </a:spcBef>
            </a:pPr>
            <a:r>
              <a:rPr lang="en-US" altLang="zh-CN"/>
              <a:t>Validity</a:t>
            </a:r>
          </a:p>
        </p:txBody>
      </p:sp>
      <p:sp>
        <p:nvSpPr>
          <p:cNvPr id="1048655" name="文本框 5"/>
          <p:cNvSpPr txBox="1"/>
          <p:nvPr/>
        </p:nvSpPr>
        <p:spPr>
          <a:xfrm>
            <a:off x="3143672" y="1138858"/>
            <a:ext cx="8748972" cy="4939814"/>
          </a:xfrm>
          <a:prstGeom prst="rect">
            <a:avLst/>
          </a:prstGeom>
          <a:noFill/>
        </p:spPr>
        <p:txBody>
          <a:bodyPr wrap="square" lIns="0" tIns="0" rIns="0" bIns="0" rtlCol="0">
            <a:spAutoFit/>
          </a:bodyPr>
          <a:lstStyle/>
          <a:p>
            <a:pPr>
              <a:lnSpc>
                <a:spcPct val="150000"/>
              </a:lnSpc>
            </a:pPr>
            <a:r>
              <a:rPr lang="zh-CN" altLang="en-US" sz="1600" b="1" dirty="0">
                <a:solidFill>
                  <a:srgbClr val="000000"/>
                </a:solidFill>
                <a:effectLst/>
                <a:latin typeface="微软雅黑" pitchFamily="34" charset="-122"/>
                <a:ea typeface="微软雅黑" pitchFamily="34" charset="-122"/>
              </a:rPr>
              <a:t>与对照药品疗效方面优势和不足</a:t>
            </a:r>
            <a:r>
              <a:rPr lang="zh-CN" altLang="en-US" sz="1600" b="1" dirty="0" smtClean="0"/>
              <a:t>：</a:t>
            </a:r>
            <a:endParaRPr lang="en-US" altLang="zh-CN" sz="1600" b="1" dirty="0" smtClean="0"/>
          </a:p>
          <a:p>
            <a:pPr>
              <a:lnSpc>
                <a:spcPct val="150000"/>
              </a:lnSpc>
            </a:pPr>
            <a:r>
              <a:rPr lang="zh-CN" altLang="en-US" sz="1400" b="1" dirty="0" smtClean="0"/>
              <a:t>优势：</a:t>
            </a:r>
            <a:r>
              <a:rPr lang="en-US" altLang="zh-CN" sz="1400" b="1" dirty="0">
                <a:solidFill>
                  <a:schemeClr val="accent2"/>
                </a:solidFill>
              </a:rPr>
              <a:t>1. </a:t>
            </a:r>
            <a:r>
              <a:rPr lang="zh-CN" altLang="en-US" sz="1400" b="1" dirty="0">
                <a:solidFill>
                  <a:schemeClr val="accent2"/>
                </a:solidFill>
              </a:rPr>
              <a:t>适用人群更广：</a:t>
            </a:r>
            <a:r>
              <a:rPr lang="en-US" altLang="zh-CN" sz="1400" dirty="0"/>
              <a:t>2~17</a:t>
            </a:r>
            <a:r>
              <a:rPr lang="zh-CN" altLang="en-US" sz="1400" dirty="0"/>
              <a:t>岁儿童青少年用法用量明确，老年患者</a:t>
            </a:r>
            <a:r>
              <a:rPr lang="zh-CN" altLang="en-US" sz="1400" dirty="0" smtClean="0"/>
              <a:t>、轻中度肝</a:t>
            </a:r>
            <a:r>
              <a:rPr lang="zh-CN" altLang="en-US" sz="1400" dirty="0"/>
              <a:t>肾功能障碍、肺部疾病等患者用药安全可控，效果</a:t>
            </a:r>
            <a:r>
              <a:rPr lang="zh-CN" altLang="en-US" sz="1400" dirty="0" smtClean="0"/>
              <a:t>显著</a:t>
            </a:r>
            <a:r>
              <a:rPr lang="en-US" altLang="zh-CN" sz="1400" baseline="30000" dirty="0" smtClean="0"/>
              <a:t>2</a:t>
            </a:r>
            <a:r>
              <a:rPr lang="zh-CN" altLang="en-US" sz="1400" dirty="0" smtClean="0"/>
              <a:t>；</a:t>
            </a:r>
            <a:r>
              <a:rPr lang="en-US" altLang="zh-CN" sz="1400" b="1" dirty="0" smtClean="0">
                <a:solidFill>
                  <a:schemeClr val="accent2"/>
                </a:solidFill>
              </a:rPr>
              <a:t>2</a:t>
            </a:r>
            <a:r>
              <a:rPr lang="en-US" altLang="zh-CN" sz="1400" b="1" dirty="0">
                <a:solidFill>
                  <a:schemeClr val="accent2"/>
                </a:solidFill>
              </a:rPr>
              <a:t>.</a:t>
            </a:r>
            <a:r>
              <a:rPr lang="zh-CN" altLang="en-US" sz="1400" b="1" dirty="0">
                <a:solidFill>
                  <a:schemeClr val="accent2"/>
                </a:solidFill>
              </a:rPr>
              <a:t>逆转更迅速</a:t>
            </a:r>
            <a:r>
              <a:rPr lang="zh-CN" altLang="en-US" sz="1400" dirty="0">
                <a:solidFill>
                  <a:schemeClr val="accent2"/>
                </a:solidFill>
              </a:rPr>
              <a:t>：</a:t>
            </a:r>
            <a:r>
              <a:rPr lang="en-US" altLang="zh-CN" sz="1400" dirty="0"/>
              <a:t>3min</a:t>
            </a:r>
            <a:r>
              <a:rPr lang="zh-CN" altLang="en-US" sz="1400" dirty="0"/>
              <a:t>内逆转任何程度肌松</a:t>
            </a:r>
            <a:r>
              <a:rPr lang="zh-CN" altLang="en-US" sz="1400" dirty="0" smtClean="0"/>
              <a:t>（比新斯的明快</a:t>
            </a:r>
            <a:r>
              <a:rPr lang="en-US" altLang="zh-CN" sz="1400" dirty="0" smtClean="0"/>
              <a:t>16.8</a:t>
            </a:r>
            <a:r>
              <a:rPr lang="zh-CN" altLang="en-US" sz="1400" dirty="0" smtClean="0"/>
              <a:t>倍），</a:t>
            </a:r>
            <a:r>
              <a:rPr lang="zh-CN" altLang="en-US" sz="1400" dirty="0"/>
              <a:t>促进早期拔管，加速转归，提高手术及</a:t>
            </a:r>
            <a:r>
              <a:rPr lang="en-US" altLang="zh-CN" sz="1400" dirty="0"/>
              <a:t>PACU</a:t>
            </a:r>
            <a:r>
              <a:rPr lang="zh-CN" altLang="en-US" sz="1400" dirty="0"/>
              <a:t>周转，节约医疗资源；紧急情况可挽救患者</a:t>
            </a:r>
            <a:r>
              <a:rPr lang="zh-CN" altLang="en-US" sz="1400" dirty="0" smtClean="0"/>
              <a:t>生命</a:t>
            </a:r>
            <a:r>
              <a:rPr lang="en-US" altLang="zh-CN" sz="1400" baseline="30000" dirty="0" smtClean="0"/>
              <a:t>8</a:t>
            </a:r>
            <a:r>
              <a:rPr lang="en-US" altLang="zh-CN" sz="1400" baseline="30000" dirty="0"/>
              <a:t>,</a:t>
            </a:r>
            <a:r>
              <a:rPr lang="en-US" altLang="zh-CN" sz="1400" baseline="30000" dirty="0" smtClean="0"/>
              <a:t>18,22</a:t>
            </a:r>
            <a:r>
              <a:rPr lang="zh-CN" altLang="en-US" sz="1400" dirty="0" smtClean="0"/>
              <a:t>； </a:t>
            </a:r>
            <a:r>
              <a:rPr lang="en-US" altLang="zh-CN" sz="1400" b="1" dirty="0" smtClean="0">
                <a:solidFill>
                  <a:schemeClr val="accent2"/>
                </a:solidFill>
              </a:rPr>
              <a:t>3</a:t>
            </a:r>
            <a:r>
              <a:rPr lang="en-US" altLang="zh-CN" sz="1400" b="1" dirty="0">
                <a:solidFill>
                  <a:schemeClr val="accent2"/>
                </a:solidFill>
              </a:rPr>
              <a:t>.</a:t>
            </a:r>
            <a:r>
              <a:rPr lang="zh-CN" altLang="en-US" sz="1400" b="1" dirty="0">
                <a:solidFill>
                  <a:schemeClr val="accent2"/>
                </a:solidFill>
              </a:rPr>
              <a:t>逆转更彻底：</a:t>
            </a:r>
            <a:r>
              <a:rPr lang="zh-CN" altLang="en-US" sz="1400" dirty="0"/>
              <a:t>显著降低术后并发症，避免再插管及转入</a:t>
            </a:r>
            <a:r>
              <a:rPr lang="en-US" altLang="zh-CN" sz="1400" dirty="0"/>
              <a:t>ICU</a:t>
            </a:r>
            <a:r>
              <a:rPr lang="zh-CN" altLang="en-US" sz="1400" dirty="0"/>
              <a:t>，减少治疗成本；加快病房周转，降低医疗</a:t>
            </a:r>
            <a:r>
              <a:rPr lang="zh-CN" altLang="en-US" sz="1400" dirty="0" smtClean="0"/>
              <a:t>负担</a:t>
            </a:r>
            <a:r>
              <a:rPr lang="en-US" altLang="zh-CN" sz="1400" baseline="30000" dirty="0" smtClean="0"/>
              <a:t>19</a:t>
            </a:r>
            <a:r>
              <a:rPr lang="zh-CN" altLang="en-US" sz="1400" dirty="0" smtClean="0"/>
              <a:t>；</a:t>
            </a:r>
            <a:r>
              <a:rPr lang="en-US" altLang="zh-CN" sz="1400" b="1" dirty="0" smtClean="0">
                <a:solidFill>
                  <a:schemeClr val="accent2"/>
                </a:solidFill>
              </a:rPr>
              <a:t>4</a:t>
            </a:r>
            <a:r>
              <a:rPr lang="en-US" altLang="zh-CN" sz="1400" b="1" dirty="0">
                <a:solidFill>
                  <a:schemeClr val="accent2"/>
                </a:solidFill>
              </a:rPr>
              <a:t>.</a:t>
            </a:r>
            <a:r>
              <a:rPr lang="zh-CN" altLang="en-US" sz="1400" b="1" dirty="0">
                <a:solidFill>
                  <a:schemeClr val="accent2"/>
                </a:solidFill>
              </a:rPr>
              <a:t>安全性更高：</a:t>
            </a:r>
            <a:r>
              <a:rPr lang="zh-CN" altLang="en-US" sz="1400" dirty="0"/>
              <a:t>无毒蕈碱样作用，无需</a:t>
            </a:r>
            <a:r>
              <a:rPr lang="zh-CN" altLang="en-US" sz="1400" dirty="0" smtClean="0"/>
              <a:t>联合用药</a:t>
            </a:r>
            <a:r>
              <a:rPr lang="en-US" altLang="zh-CN" sz="1400" baseline="30000" dirty="0" smtClean="0"/>
              <a:t>23</a:t>
            </a:r>
            <a:r>
              <a:rPr lang="zh-CN" altLang="en-US" sz="1400" dirty="0" smtClean="0"/>
              <a:t>；</a:t>
            </a:r>
            <a:r>
              <a:rPr lang="en-US" altLang="zh-CN" sz="1400" dirty="0" smtClean="0">
                <a:solidFill>
                  <a:schemeClr val="accent2"/>
                </a:solidFill>
              </a:rPr>
              <a:t>5</a:t>
            </a:r>
            <a:r>
              <a:rPr lang="en-US" altLang="zh-CN" sz="1400" dirty="0" smtClean="0">
                <a:solidFill>
                  <a:schemeClr val="accent2"/>
                </a:solidFill>
              </a:rPr>
              <a:t>.</a:t>
            </a:r>
            <a:r>
              <a:rPr lang="zh-CN" altLang="en-US" sz="1400" b="1" dirty="0" smtClean="0">
                <a:solidFill>
                  <a:schemeClr val="accent2"/>
                </a:solidFill>
              </a:rPr>
              <a:t> 视同通过一致性评价，杂质含量远低于限定标准</a:t>
            </a:r>
            <a:r>
              <a:rPr lang="en-US" altLang="zh-CN" sz="1400" b="1" baseline="30000" dirty="0" smtClean="0">
                <a:solidFill>
                  <a:schemeClr val="accent2"/>
                </a:solidFill>
              </a:rPr>
              <a:t>27</a:t>
            </a:r>
            <a:r>
              <a:rPr lang="zh-CN" altLang="en-US" sz="1400" dirty="0" smtClean="0">
                <a:solidFill>
                  <a:schemeClr val="accent2"/>
                </a:solidFill>
              </a:rPr>
              <a:t>。</a:t>
            </a:r>
            <a:endParaRPr lang="en-US" altLang="zh-CN" sz="1400" dirty="0" smtClean="0">
              <a:solidFill>
                <a:schemeClr val="accent2"/>
              </a:solidFill>
            </a:endParaRPr>
          </a:p>
          <a:p>
            <a:pPr>
              <a:lnSpc>
                <a:spcPct val="150000"/>
              </a:lnSpc>
            </a:pPr>
            <a:r>
              <a:rPr lang="zh-CN" altLang="en-US" sz="1400" b="1" dirty="0" smtClean="0"/>
              <a:t>不足：</a:t>
            </a:r>
            <a:r>
              <a:rPr lang="zh-CN" altLang="en-US" sz="1400" dirty="0" smtClean="0"/>
              <a:t>仅对罗库溴铵和维库溴铵有拮抗作用</a:t>
            </a:r>
            <a:endParaRPr lang="en-US" altLang="zh-CN" sz="1400" dirty="0" smtClean="0"/>
          </a:p>
          <a:p>
            <a:pPr>
              <a:lnSpc>
                <a:spcPct val="150000"/>
              </a:lnSpc>
            </a:pPr>
            <a:r>
              <a:rPr lang="zh-CN" altLang="en-US" sz="1600" b="1" dirty="0" smtClean="0">
                <a:solidFill>
                  <a:srgbClr val="000000"/>
                </a:solidFill>
                <a:effectLst/>
                <a:latin typeface="微软雅黑" pitchFamily="34" charset="-122"/>
                <a:ea typeface="微软雅黑" pitchFamily="34" charset="-122"/>
              </a:rPr>
              <a:t>临床</a:t>
            </a:r>
            <a:r>
              <a:rPr lang="zh-CN" altLang="en-US" sz="1600" b="1" dirty="0">
                <a:solidFill>
                  <a:srgbClr val="000000"/>
                </a:solidFill>
                <a:effectLst/>
                <a:latin typeface="微软雅黑" pitchFamily="34" charset="-122"/>
                <a:ea typeface="微软雅黑" pitchFamily="34" charset="-122"/>
              </a:rPr>
              <a:t>指南</a:t>
            </a:r>
            <a:r>
              <a:rPr lang="en-US" altLang="zh-CN" sz="1600" b="1" dirty="0">
                <a:solidFill>
                  <a:srgbClr val="000000"/>
                </a:solidFill>
                <a:effectLst/>
                <a:latin typeface="微软雅黑" pitchFamily="34" charset="-122"/>
                <a:ea typeface="微软雅黑" pitchFamily="34" charset="-122"/>
              </a:rPr>
              <a:t>/</a:t>
            </a:r>
            <a:r>
              <a:rPr lang="zh-CN" altLang="en-US" sz="1600" b="1" dirty="0">
                <a:solidFill>
                  <a:srgbClr val="000000"/>
                </a:solidFill>
                <a:effectLst/>
                <a:latin typeface="微软雅黑" pitchFamily="34" charset="-122"/>
                <a:ea typeface="微软雅黑" pitchFamily="34" charset="-122"/>
              </a:rPr>
              <a:t>诊疗规范</a:t>
            </a:r>
            <a:r>
              <a:rPr lang="zh-CN" altLang="en-US" sz="1600" b="1" dirty="0" smtClean="0">
                <a:solidFill>
                  <a:srgbClr val="000000"/>
                </a:solidFill>
                <a:effectLst/>
                <a:latin typeface="微软雅黑" pitchFamily="34" charset="-122"/>
                <a:ea typeface="微软雅黑" pitchFamily="34" charset="-122"/>
              </a:rPr>
              <a:t>推荐</a:t>
            </a:r>
            <a:r>
              <a:rPr lang="zh-CN" altLang="en-US" sz="1600" b="1" dirty="0" smtClean="0">
                <a:solidFill>
                  <a:srgbClr val="000000"/>
                </a:solidFill>
                <a:effectLst/>
                <a:latin typeface="微软雅黑" pitchFamily="34" charset="-122"/>
                <a:ea typeface="微软雅黑" pitchFamily="34" charset="-122"/>
              </a:rPr>
              <a:t>（</a:t>
            </a:r>
            <a:r>
              <a:rPr lang="zh-CN" altLang="en-US" sz="1600" b="1" dirty="0">
                <a:solidFill>
                  <a:schemeClr val="accent2"/>
                </a:solidFill>
                <a:latin typeface="微软雅黑" pitchFamily="34" charset="-122"/>
                <a:ea typeface="微软雅黑" pitchFamily="34" charset="-122"/>
              </a:rPr>
              <a:t>国内外</a:t>
            </a:r>
            <a:r>
              <a:rPr lang="zh-CN" altLang="en-US" sz="1600" b="1" dirty="0" smtClean="0">
                <a:solidFill>
                  <a:schemeClr val="accent2"/>
                </a:solidFill>
                <a:effectLst/>
                <a:latin typeface="微软雅黑" pitchFamily="34" charset="-122"/>
                <a:ea typeface="微软雅黑" pitchFamily="34" charset="-122"/>
              </a:rPr>
              <a:t>指南</a:t>
            </a:r>
            <a:r>
              <a:rPr lang="zh-CN" altLang="en-US" sz="1600" b="1" dirty="0" smtClean="0">
                <a:solidFill>
                  <a:schemeClr val="accent2"/>
                </a:solidFill>
                <a:effectLst/>
                <a:latin typeface="微软雅黑" pitchFamily="34" charset="-122"/>
                <a:ea typeface="微软雅黑" pitchFamily="34" charset="-122"/>
              </a:rPr>
              <a:t>共识</a:t>
            </a:r>
            <a:r>
              <a:rPr lang="en-US" altLang="zh-CN" sz="1600" b="1" dirty="0" smtClean="0">
                <a:solidFill>
                  <a:schemeClr val="accent2"/>
                </a:solidFill>
                <a:effectLst/>
                <a:latin typeface="微软雅黑" pitchFamily="34" charset="-122"/>
                <a:ea typeface="微软雅黑" pitchFamily="34" charset="-122"/>
              </a:rPr>
              <a:t>6</a:t>
            </a:r>
            <a:r>
              <a:rPr lang="zh-CN" altLang="en-US" sz="1600" b="1" dirty="0" smtClean="0">
                <a:solidFill>
                  <a:schemeClr val="accent2"/>
                </a:solidFill>
                <a:effectLst/>
                <a:latin typeface="微软雅黑" pitchFamily="34" charset="-122"/>
                <a:ea typeface="微软雅黑" pitchFamily="34" charset="-122"/>
              </a:rPr>
              <a:t>部，书籍</a:t>
            </a:r>
            <a:r>
              <a:rPr lang="en-US" altLang="zh-CN" sz="1600" b="1" dirty="0" smtClean="0">
                <a:solidFill>
                  <a:schemeClr val="accent2"/>
                </a:solidFill>
                <a:effectLst/>
                <a:latin typeface="微软雅黑" pitchFamily="34" charset="-122"/>
                <a:ea typeface="微软雅黑" pitchFamily="34" charset="-122"/>
              </a:rPr>
              <a:t>2</a:t>
            </a:r>
            <a:r>
              <a:rPr lang="zh-CN" altLang="en-US" sz="1600" b="1" dirty="0" smtClean="0">
                <a:solidFill>
                  <a:schemeClr val="accent2"/>
                </a:solidFill>
                <a:effectLst/>
                <a:latin typeface="微软雅黑" pitchFamily="34" charset="-122"/>
                <a:ea typeface="微软雅黑" pitchFamily="34" charset="-122"/>
              </a:rPr>
              <a:t>部，限于篇幅摘录</a:t>
            </a:r>
            <a:r>
              <a:rPr lang="en-US" altLang="zh-CN" sz="1600" b="1" dirty="0" smtClean="0">
                <a:solidFill>
                  <a:schemeClr val="accent2"/>
                </a:solidFill>
                <a:effectLst/>
                <a:latin typeface="微软雅黑" pitchFamily="34" charset="-122"/>
                <a:ea typeface="微软雅黑" pitchFamily="34" charset="-122"/>
              </a:rPr>
              <a:t>3</a:t>
            </a:r>
            <a:r>
              <a:rPr lang="zh-CN" altLang="en-US" sz="1600" b="1" dirty="0" smtClean="0">
                <a:solidFill>
                  <a:schemeClr val="accent2"/>
                </a:solidFill>
                <a:effectLst/>
                <a:latin typeface="微软雅黑" pitchFamily="34" charset="-122"/>
                <a:ea typeface="微软雅黑" pitchFamily="34" charset="-122"/>
              </a:rPr>
              <a:t>部</a:t>
            </a:r>
            <a:r>
              <a:rPr lang="zh-CN" altLang="en-US" sz="1600" b="1" dirty="0" smtClean="0">
                <a:solidFill>
                  <a:srgbClr val="000000"/>
                </a:solidFill>
                <a:effectLst/>
                <a:latin typeface="微软雅黑" pitchFamily="34" charset="-122"/>
                <a:ea typeface="微软雅黑" pitchFamily="34" charset="-122"/>
              </a:rPr>
              <a:t>）</a:t>
            </a:r>
            <a:r>
              <a:rPr lang="zh-CN" altLang="en-US" sz="1600" b="1" dirty="0" smtClean="0"/>
              <a:t>：</a:t>
            </a:r>
            <a:endParaRPr lang="en-US" altLang="zh-CN" sz="1600" b="1" dirty="0" smtClean="0"/>
          </a:p>
          <a:p>
            <a:pPr>
              <a:lnSpc>
                <a:spcPct val="150000"/>
              </a:lnSpc>
            </a:pPr>
            <a:r>
              <a:rPr lang="en-US" altLang="zh-CN" sz="1400" dirty="0" smtClean="0">
                <a:solidFill>
                  <a:srgbClr val="000000"/>
                </a:solidFill>
                <a:latin typeface="微软雅黑" pitchFamily="34" charset="-122"/>
                <a:ea typeface="微软雅黑" pitchFamily="34" charset="-122"/>
              </a:rPr>
              <a:t>1.</a:t>
            </a:r>
            <a:r>
              <a:rPr lang="zh-CN" altLang="zh-CN" sz="1400" dirty="0"/>
              <a:t>法国麻醉和重症医学学会《麻醉中的肌肉松弛剂和逆转指南（</a:t>
            </a:r>
            <a:r>
              <a:rPr lang="en-US" altLang="zh-CN" sz="1400" dirty="0"/>
              <a:t>2020</a:t>
            </a:r>
            <a:r>
              <a:rPr lang="zh-CN" altLang="zh-CN" sz="1400" dirty="0"/>
              <a:t>版）》——神经肌肉疾病患者使用氨基甾体类肌松药后，建议使用舒更葡糖钠逆转残留的神经肌肉阻滞。</a:t>
            </a:r>
            <a:r>
              <a:rPr lang="en-US" altLang="zh-CN" sz="1400" dirty="0" err="1"/>
              <a:t>Ⅱ级强推荐</a:t>
            </a:r>
            <a:r>
              <a:rPr lang="en-US" altLang="zh-CN" sz="1400" dirty="0" smtClean="0"/>
              <a:t>。</a:t>
            </a:r>
          </a:p>
          <a:p>
            <a:pPr>
              <a:lnSpc>
                <a:spcPct val="150000"/>
              </a:lnSpc>
            </a:pPr>
            <a:r>
              <a:rPr lang="en-US" altLang="zh-CN" sz="1400" dirty="0" smtClean="0">
                <a:solidFill>
                  <a:srgbClr val="000000"/>
                </a:solidFill>
                <a:latin typeface="微软雅黑" pitchFamily="34" charset="-122"/>
                <a:ea typeface="微软雅黑" pitchFamily="34" charset="-122"/>
              </a:rPr>
              <a:t>2.</a:t>
            </a:r>
            <a:r>
              <a:rPr lang="zh-CN" altLang="en-US" sz="1400" dirty="0">
                <a:solidFill>
                  <a:srgbClr val="000000"/>
                </a:solidFill>
                <a:latin typeface="微软雅黑" pitchFamily="34" charset="-122"/>
                <a:ea typeface="微软雅黑" pitchFamily="34" charset="-122"/>
              </a:rPr>
              <a:t> </a:t>
            </a:r>
            <a:r>
              <a:rPr lang="en-US" altLang="zh-CN" sz="1400" dirty="0">
                <a:solidFill>
                  <a:srgbClr val="000000"/>
                </a:solidFill>
                <a:latin typeface="微软雅黑" pitchFamily="34" charset="-122"/>
                <a:ea typeface="微软雅黑" pitchFamily="34" charset="-122"/>
              </a:rPr>
              <a:t>ERAS®</a:t>
            </a:r>
            <a:r>
              <a:rPr lang="zh-CN" altLang="en-US" sz="1400" dirty="0">
                <a:solidFill>
                  <a:srgbClr val="000000"/>
                </a:solidFill>
                <a:latin typeface="微软雅黑" pitchFamily="34" charset="-122"/>
                <a:ea typeface="微软雅黑" pitchFamily="34" charset="-122"/>
              </a:rPr>
              <a:t>协会</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择期结直肠手术围术期护理指南（</a:t>
            </a:r>
            <a:r>
              <a:rPr lang="en-US" altLang="zh-CN" sz="1400" dirty="0">
                <a:solidFill>
                  <a:srgbClr val="000000"/>
                </a:solidFill>
                <a:latin typeface="微软雅黑" pitchFamily="34" charset="-122"/>
                <a:ea typeface="微软雅黑" pitchFamily="34" charset="-122"/>
              </a:rPr>
              <a:t>2018</a:t>
            </a:r>
            <a:r>
              <a:rPr lang="zh-CN" altLang="en-US" sz="1400" dirty="0">
                <a:solidFill>
                  <a:srgbClr val="000000"/>
                </a:solidFill>
                <a:latin typeface="微软雅黑" pitchFamily="34" charset="-122"/>
                <a:ea typeface="微软雅黑" pitchFamily="34" charset="-122"/>
              </a:rPr>
              <a:t>版）</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舒更葡糖钠通过包裹作用迅速而可预测地逆转罗库溴铵和维库溴铵。肌松监测以及使用舒更葡糖钠完全逆转肌松可避免术后肌松残余和肺部并发症的风险。强推荐</a:t>
            </a:r>
            <a:r>
              <a:rPr lang="zh-CN" altLang="en-US" sz="1400" dirty="0" smtClean="0">
                <a:solidFill>
                  <a:srgbClr val="000000"/>
                </a:solidFill>
                <a:latin typeface="微软雅黑" pitchFamily="34" charset="-122"/>
                <a:ea typeface="微软雅黑" pitchFamily="34" charset="-122"/>
              </a:rPr>
              <a:t>。</a:t>
            </a:r>
            <a:endParaRPr lang="en-US" altLang="zh-CN" sz="1400" dirty="0" smtClean="0">
              <a:solidFill>
                <a:srgbClr val="000000"/>
              </a:solidFill>
              <a:latin typeface="微软雅黑" pitchFamily="34" charset="-122"/>
              <a:ea typeface="微软雅黑" pitchFamily="34" charset="-122"/>
            </a:endParaRPr>
          </a:p>
          <a:p>
            <a:pPr>
              <a:lnSpc>
                <a:spcPct val="150000"/>
              </a:lnSpc>
            </a:pPr>
            <a:r>
              <a:rPr lang="en-US" altLang="zh-CN" sz="1400" dirty="0" smtClean="0">
                <a:solidFill>
                  <a:srgbClr val="000000"/>
                </a:solidFill>
                <a:latin typeface="微软雅黑" pitchFamily="34" charset="-122"/>
                <a:ea typeface="微软雅黑" pitchFamily="34" charset="-122"/>
              </a:rPr>
              <a:t>3.</a:t>
            </a:r>
            <a:r>
              <a:rPr lang="zh-CN" altLang="en-US" sz="1400" dirty="0">
                <a:solidFill>
                  <a:srgbClr val="000000"/>
                </a:solidFill>
                <a:latin typeface="微软雅黑" pitchFamily="34" charset="-122"/>
                <a:ea typeface="微软雅黑" pitchFamily="34" charset="-122"/>
              </a:rPr>
              <a:t>中华医学会外科学分会、中华医学会麻醉学分会</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中国加速康复外科临床实践指南（</a:t>
            </a:r>
            <a:r>
              <a:rPr lang="en-US" altLang="zh-CN" sz="1400" dirty="0">
                <a:solidFill>
                  <a:srgbClr val="000000"/>
                </a:solidFill>
                <a:latin typeface="微软雅黑" pitchFamily="34" charset="-122"/>
                <a:ea typeface="微软雅黑" pitchFamily="34" charset="-122"/>
              </a:rPr>
              <a:t>2021 </a:t>
            </a:r>
            <a:r>
              <a:rPr lang="zh-CN" altLang="en-US" sz="1400" dirty="0">
                <a:solidFill>
                  <a:srgbClr val="000000"/>
                </a:solidFill>
                <a:latin typeface="微软雅黑" pitchFamily="34" charset="-122"/>
                <a:ea typeface="微软雅黑" pitchFamily="34" charset="-122"/>
              </a:rPr>
              <a:t>版）</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术毕采用舒更葡糖钠可以快速拮抗罗库溴铵的残余肌松效应，并降低术后肺部并发症发生率。</a:t>
            </a:r>
            <a:endParaRPr lang="zh-CN" altLang="en-US" sz="1400" dirty="0"/>
          </a:p>
        </p:txBody>
      </p:sp>
      <p:sp>
        <p:nvSpPr>
          <p:cNvPr id="6" name="矩形 7"/>
          <p:cNvSpPr/>
          <p:nvPr/>
        </p:nvSpPr>
        <p:spPr>
          <a:xfrm>
            <a:off x="93189" y="6065327"/>
            <a:ext cx="11101877" cy="812530"/>
          </a:xfrm>
          <a:prstGeom prst="rect">
            <a:avLst/>
          </a:prstGeom>
        </p:spPr>
        <p:txBody>
          <a:bodyPr wrap="square">
            <a:spAutoFit/>
          </a:bodyPr>
          <a:lstStyle/>
          <a:p>
            <a:pPr>
              <a:lnSpc>
                <a:spcPct val="130000"/>
              </a:lnSpc>
            </a:pPr>
            <a:r>
              <a:rPr lang="en-US" altLang="zh-CN" sz="900" dirty="0">
                <a:solidFill>
                  <a:schemeClr val="bg1">
                    <a:lumMod val="50000"/>
                  </a:schemeClr>
                </a:solidFill>
                <a:latin typeface="Arial" charset="0"/>
                <a:ea typeface="微软雅黑" pitchFamily="34" charset="-122"/>
              </a:rPr>
              <a:t>2.</a:t>
            </a:r>
            <a:r>
              <a:rPr lang="zh-CN" altLang="en-US" sz="900" dirty="0">
                <a:solidFill>
                  <a:schemeClr val="bg1">
                    <a:lumMod val="50000"/>
                  </a:schemeClr>
                </a:solidFill>
                <a:latin typeface="Arial" charset="0"/>
                <a:ea typeface="微软雅黑" pitchFamily="34" charset="-122"/>
              </a:rPr>
              <a:t>舒更葡糖钠注射液</a:t>
            </a:r>
            <a:r>
              <a:rPr lang="zh-CN" altLang="en-US" sz="900" dirty="0" smtClean="0">
                <a:solidFill>
                  <a:schemeClr val="bg1">
                    <a:lumMod val="50000"/>
                  </a:schemeClr>
                </a:solidFill>
                <a:latin typeface="Arial" charset="0"/>
                <a:ea typeface="微软雅黑" pitchFamily="34" charset="-122"/>
              </a:rPr>
              <a:t>说明书                                                                                                                                        </a:t>
            </a:r>
            <a:r>
              <a:rPr lang="en-US" altLang="zh-CN" sz="900" dirty="0" smtClean="0">
                <a:solidFill>
                  <a:schemeClr val="bg1">
                    <a:lumMod val="50000"/>
                  </a:schemeClr>
                </a:solidFill>
                <a:latin typeface="Arial" charset="0"/>
                <a:ea typeface="微软雅黑" pitchFamily="34" charset="-122"/>
              </a:rPr>
              <a:t>8.Li </a:t>
            </a:r>
            <a:r>
              <a:rPr lang="en-US" altLang="zh-CN" sz="900" dirty="0">
                <a:solidFill>
                  <a:schemeClr val="bg1">
                    <a:lumMod val="50000"/>
                  </a:schemeClr>
                </a:solidFill>
                <a:latin typeface="Arial" charset="0"/>
                <a:ea typeface="微软雅黑" pitchFamily="34" charset="-122"/>
              </a:rPr>
              <a:t>L, </a:t>
            </a:r>
            <a:r>
              <a:rPr lang="en-US" altLang="zh-CN" sz="900" dirty="0" smtClean="0">
                <a:solidFill>
                  <a:schemeClr val="bg1">
                    <a:lumMod val="50000"/>
                  </a:schemeClr>
                </a:solidFill>
                <a:latin typeface="Arial" charset="0"/>
                <a:ea typeface="微软雅黑" pitchFamily="34" charset="-122"/>
              </a:rPr>
              <a:t>et al. </a:t>
            </a:r>
            <a:r>
              <a:rPr lang="en-US" altLang="zh-CN" sz="900" dirty="0">
                <a:solidFill>
                  <a:schemeClr val="bg1">
                    <a:lumMod val="50000"/>
                  </a:schemeClr>
                </a:solidFill>
                <a:latin typeface="Arial" charset="0"/>
                <a:ea typeface="微软雅黑" pitchFamily="34" charset="-122"/>
              </a:rPr>
              <a:t>J </a:t>
            </a:r>
            <a:r>
              <a:rPr lang="en-US" altLang="zh-CN" sz="900" dirty="0" err="1">
                <a:solidFill>
                  <a:schemeClr val="bg1">
                    <a:lumMod val="50000"/>
                  </a:schemeClr>
                </a:solidFill>
                <a:latin typeface="Arial" charset="0"/>
                <a:ea typeface="微软雅黑" pitchFamily="34" charset="-122"/>
              </a:rPr>
              <a:t>Cardiothorac</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Vasc</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Anesth</a:t>
            </a:r>
            <a:r>
              <a:rPr lang="en-US" altLang="zh-CN" sz="900" dirty="0">
                <a:solidFill>
                  <a:schemeClr val="bg1">
                    <a:lumMod val="50000"/>
                  </a:schemeClr>
                </a:solidFill>
                <a:latin typeface="Arial" charset="0"/>
                <a:ea typeface="微软雅黑" pitchFamily="34" charset="-122"/>
              </a:rPr>
              <a:t>. 2021 May;35(5):1388-1392</a:t>
            </a:r>
            <a:r>
              <a:rPr lang="en-US" altLang="zh-CN" sz="900" dirty="0" smtClean="0">
                <a:solidFill>
                  <a:schemeClr val="bg1">
                    <a:lumMod val="50000"/>
                  </a:schemeClr>
                </a:solidFill>
                <a:latin typeface="Arial" charset="0"/>
                <a:ea typeface="微软雅黑" pitchFamily="34" charset="-122"/>
              </a:rPr>
              <a:t>.</a:t>
            </a:r>
          </a:p>
          <a:p>
            <a:pPr>
              <a:lnSpc>
                <a:spcPct val="130000"/>
              </a:lnSpc>
            </a:pPr>
            <a:r>
              <a:rPr lang="en-US" altLang="zh-CN" sz="900" dirty="0">
                <a:solidFill>
                  <a:schemeClr val="bg1">
                    <a:lumMod val="50000"/>
                  </a:schemeClr>
                </a:solidFill>
                <a:latin typeface="Arial" charset="0"/>
                <a:ea typeface="微软雅黑" pitchFamily="34" charset="-122"/>
              </a:rPr>
              <a:t>18. </a:t>
            </a:r>
            <a:r>
              <a:rPr lang="en-US" altLang="zh-CN" sz="900" dirty="0" err="1">
                <a:solidFill>
                  <a:schemeClr val="bg1">
                    <a:lumMod val="50000"/>
                  </a:schemeClr>
                </a:solidFill>
                <a:latin typeface="Arial" charset="0"/>
                <a:ea typeface="微软雅黑" pitchFamily="34" charset="-122"/>
              </a:rPr>
              <a:t>Hristovska</a:t>
            </a:r>
            <a:r>
              <a:rPr lang="en-US" altLang="zh-CN" sz="900" dirty="0">
                <a:solidFill>
                  <a:schemeClr val="bg1">
                    <a:lumMod val="50000"/>
                  </a:schemeClr>
                </a:solidFill>
                <a:latin typeface="Arial" charset="0"/>
                <a:ea typeface="微软雅黑" pitchFamily="34" charset="-122"/>
              </a:rPr>
              <a:t> AM, </a:t>
            </a:r>
            <a:r>
              <a:rPr lang="en-US" altLang="zh-CN" sz="900" dirty="0" smtClean="0">
                <a:solidFill>
                  <a:schemeClr val="bg1">
                    <a:lumMod val="50000"/>
                  </a:schemeClr>
                </a:solidFill>
                <a:latin typeface="Arial" charset="0"/>
                <a:ea typeface="微软雅黑" pitchFamily="34" charset="-122"/>
              </a:rPr>
              <a:t>et al. </a:t>
            </a:r>
            <a:r>
              <a:rPr lang="en-US" altLang="zh-CN" sz="900" dirty="0">
                <a:solidFill>
                  <a:schemeClr val="bg1">
                    <a:lumMod val="50000"/>
                  </a:schemeClr>
                </a:solidFill>
                <a:latin typeface="Arial" charset="0"/>
                <a:ea typeface="微软雅黑" pitchFamily="34" charset="-122"/>
              </a:rPr>
              <a:t>Cochrane Database </a:t>
            </a:r>
            <a:r>
              <a:rPr lang="en-US" altLang="zh-CN" sz="900" dirty="0" err="1">
                <a:solidFill>
                  <a:schemeClr val="bg1">
                    <a:lumMod val="50000"/>
                  </a:schemeClr>
                </a:solidFill>
                <a:latin typeface="Arial" charset="0"/>
                <a:ea typeface="微软雅黑" pitchFamily="34" charset="-122"/>
              </a:rPr>
              <a:t>Syst</a:t>
            </a:r>
            <a:r>
              <a:rPr lang="en-US" altLang="zh-CN" sz="900" dirty="0">
                <a:solidFill>
                  <a:schemeClr val="bg1">
                    <a:lumMod val="50000"/>
                  </a:schemeClr>
                </a:solidFill>
                <a:latin typeface="Arial" charset="0"/>
                <a:ea typeface="微软雅黑" pitchFamily="34" charset="-122"/>
              </a:rPr>
              <a:t> Rev. 2017 Aug 14;8(8):</a:t>
            </a:r>
            <a:r>
              <a:rPr lang="en-US" altLang="zh-CN" sz="900" dirty="0" smtClean="0">
                <a:solidFill>
                  <a:schemeClr val="bg1">
                    <a:lumMod val="50000"/>
                  </a:schemeClr>
                </a:solidFill>
                <a:latin typeface="Arial" charset="0"/>
                <a:ea typeface="微软雅黑" pitchFamily="34" charset="-122"/>
              </a:rPr>
              <a:t>CD012763.                                         22</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Uzawa</a:t>
            </a:r>
            <a:r>
              <a:rPr lang="en-US" altLang="zh-CN" sz="900" dirty="0">
                <a:solidFill>
                  <a:schemeClr val="bg1">
                    <a:lumMod val="50000"/>
                  </a:schemeClr>
                </a:solidFill>
                <a:latin typeface="Arial" charset="0"/>
                <a:ea typeface="微软雅黑" pitchFamily="34" charset="-122"/>
              </a:rPr>
              <a:t> K, </a:t>
            </a:r>
            <a:r>
              <a:rPr lang="en-US" altLang="zh-CN" sz="900" dirty="0" smtClean="0">
                <a:solidFill>
                  <a:schemeClr val="bg1">
                    <a:lumMod val="50000"/>
                  </a:schemeClr>
                </a:solidFill>
                <a:latin typeface="Arial" charset="0"/>
                <a:ea typeface="微软雅黑" pitchFamily="34" charset="-122"/>
              </a:rPr>
              <a:t>et al. </a:t>
            </a:r>
            <a:r>
              <a:rPr lang="en-US" altLang="zh-CN" sz="900" dirty="0">
                <a:solidFill>
                  <a:schemeClr val="bg1">
                    <a:lumMod val="50000"/>
                  </a:schemeClr>
                </a:solidFill>
                <a:latin typeface="Arial" charset="0"/>
                <a:ea typeface="微软雅黑" pitchFamily="34" charset="-122"/>
              </a:rPr>
              <a:t>Medicine (Baltimore). 2016 Apr;95(15):e3383. </a:t>
            </a:r>
            <a:endParaRPr lang="en-US" altLang="zh-CN" sz="900" dirty="0" smtClean="0">
              <a:solidFill>
                <a:schemeClr val="bg1">
                  <a:lumMod val="50000"/>
                </a:schemeClr>
              </a:solidFill>
              <a:latin typeface="Arial" charset="0"/>
              <a:ea typeface="微软雅黑" pitchFamily="34" charset="-122"/>
            </a:endParaRPr>
          </a:p>
          <a:p>
            <a:pPr>
              <a:lnSpc>
                <a:spcPct val="130000"/>
              </a:lnSpc>
            </a:pPr>
            <a:r>
              <a:rPr lang="en-US" altLang="zh-CN" sz="900" dirty="0">
                <a:solidFill>
                  <a:schemeClr val="bg1">
                    <a:lumMod val="50000"/>
                  </a:schemeClr>
                </a:solidFill>
                <a:latin typeface="Arial" charset="0"/>
                <a:ea typeface="微软雅黑" pitchFamily="34" charset="-122"/>
              </a:rPr>
              <a:t>19. Fuchs-</a:t>
            </a:r>
            <a:r>
              <a:rPr lang="en-US" altLang="zh-CN" sz="900" dirty="0" err="1">
                <a:solidFill>
                  <a:schemeClr val="bg1">
                    <a:lumMod val="50000"/>
                  </a:schemeClr>
                </a:solidFill>
                <a:latin typeface="Arial" charset="0"/>
                <a:ea typeface="微软雅黑" pitchFamily="34" charset="-122"/>
              </a:rPr>
              <a:t>Buder</a:t>
            </a:r>
            <a:r>
              <a:rPr lang="en-US" altLang="zh-CN" sz="900" dirty="0">
                <a:solidFill>
                  <a:schemeClr val="bg1">
                    <a:lumMod val="50000"/>
                  </a:schemeClr>
                </a:solidFill>
                <a:latin typeface="Arial" charset="0"/>
                <a:ea typeface="微软雅黑" pitchFamily="34" charset="-122"/>
              </a:rPr>
              <a:t> T, </a:t>
            </a:r>
            <a:r>
              <a:rPr lang="en-US" altLang="zh-CN" sz="900" dirty="0" smtClean="0">
                <a:solidFill>
                  <a:schemeClr val="bg1">
                    <a:lumMod val="50000"/>
                  </a:schemeClr>
                </a:solidFill>
                <a:latin typeface="Arial" charset="0"/>
                <a:ea typeface="微软雅黑" pitchFamily="34" charset="-122"/>
              </a:rPr>
              <a:t>et al. </a:t>
            </a:r>
            <a:r>
              <a:rPr lang="en-US" altLang="zh-CN" sz="900" dirty="0" err="1">
                <a:solidFill>
                  <a:schemeClr val="bg1">
                    <a:lumMod val="50000"/>
                  </a:schemeClr>
                </a:solidFill>
                <a:latin typeface="Arial" charset="0"/>
                <a:ea typeface="微软雅黑" pitchFamily="34" charset="-122"/>
              </a:rPr>
              <a:t>Curr</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Opin</a:t>
            </a:r>
            <a:r>
              <a:rPr lang="en-US" altLang="zh-CN" sz="900" dirty="0">
                <a:solidFill>
                  <a:schemeClr val="bg1">
                    <a:lumMod val="50000"/>
                  </a:schemeClr>
                </a:solidFill>
                <a:latin typeface="Arial" charset="0"/>
                <a:ea typeface="微软雅黑" pitchFamily="34" charset="-122"/>
              </a:rPr>
              <a:t> </a:t>
            </a:r>
            <a:r>
              <a:rPr lang="en-US" altLang="zh-CN" sz="900" dirty="0" err="1">
                <a:solidFill>
                  <a:schemeClr val="bg1">
                    <a:lumMod val="50000"/>
                  </a:schemeClr>
                </a:solidFill>
                <a:latin typeface="Arial" charset="0"/>
                <a:ea typeface="微软雅黑" pitchFamily="34" charset="-122"/>
              </a:rPr>
              <a:t>Anaesthesiol</a:t>
            </a:r>
            <a:r>
              <a:rPr lang="en-US" altLang="zh-CN" sz="900" dirty="0">
                <a:solidFill>
                  <a:schemeClr val="bg1">
                    <a:lumMod val="50000"/>
                  </a:schemeClr>
                </a:solidFill>
                <a:latin typeface="Arial" charset="0"/>
                <a:ea typeface="微软雅黑" pitchFamily="34" charset="-122"/>
              </a:rPr>
              <a:t>. 2016 Dec;29(6):662-667. </a:t>
            </a:r>
            <a:r>
              <a:rPr lang="en-US" altLang="zh-CN" sz="900" dirty="0" smtClean="0">
                <a:solidFill>
                  <a:schemeClr val="bg1">
                    <a:lumMod val="50000"/>
                  </a:schemeClr>
                </a:solidFill>
                <a:latin typeface="Arial" charset="0"/>
                <a:ea typeface="微软雅黑" pitchFamily="34" charset="-122"/>
              </a:rPr>
              <a:t>                                                         23.</a:t>
            </a:r>
            <a:r>
              <a:rPr lang="zh-CN" altLang="en-US" sz="900" dirty="0" smtClean="0">
                <a:solidFill>
                  <a:schemeClr val="bg1">
                    <a:lumMod val="50000"/>
                  </a:schemeClr>
                </a:solidFill>
                <a:latin typeface="Arial" charset="0"/>
                <a:ea typeface="微软雅黑" pitchFamily="34" charset="-122"/>
              </a:rPr>
              <a:t>吴</a:t>
            </a:r>
            <a:r>
              <a:rPr lang="zh-CN" altLang="en-US" sz="900" dirty="0">
                <a:solidFill>
                  <a:schemeClr val="bg1">
                    <a:lumMod val="50000"/>
                  </a:schemeClr>
                </a:solidFill>
                <a:latin typeface="Arial" charset="0"/>
                <a:ea typeface="微软雅黑" pitchFamily="34" charset="-122"/>
              </a:rPr>
              <a:t>新民</a:t>
            </a:r>
            <a:r>
              <a:rPr lang="en-US" altLang="zh-CN" sz="900" dirty="0">
                <a:solidFill>
                  <a:schemeClr val="bg1">
                    <a:lumMod val="50000"/>
                  </a:schemeClr>
                </a:solidFill>
                <a:latin typeface="Arial" charset="0"/>
                <a:ea typeface="微软雅黑" pitchFamily="34" charset="-122"/>
              </a:rPr>
              <a:t>.</a:t>
            </a:r>
            <a:r>
              <a:rPr lang="zh-CN" altLang="en-US" sz="900" dirty="0">
                <a:solidFill>
                  <a:schemeClr val="bg1">
                    <a:lumMod val="50000"/>
                  </a:schemeClr>
                </a:solidFill>
                <a:latin typeface="Arial" charset="0"/>
                <a:ea typeface="微软雅黑" pitchFamily="34" charset="-122"/>
              </a:rPr>
              <a:t>麻醉过程中使用肌松药及其拮抗剂的必要性</a:t>
            </a:r>
            <a:r>
              <a:rPr lang="en-US" altLang="zh-CN" sz="900" dirty="0">
                <a:solidFill>
                  <a:schemeClr val="bg1">
                    <a:lumMod val="50000"/>
                  </a:schemeClr>
                </a:solidFill>
                <a:latin typeface="Arial" charset="0"/>
                <a:ea typeface="微软雅黑" pitchFamily="34" charset="-122"/>
              </a:rPr>
              <a:t>[J].</a:t>
            </a:r>
            <a:r>
              <a:rPr lang="zh-CN" altLang="en-US" sz="900" dirty="0">
                <a:solidFill>
                  <a:schemeClr val="bg1">
                    <a:lumMod val="50000"/>
                  </a:schemeClr>
                </a:solidFill>
                <a:latin typeface="Arial" charset="0"/>
                <a:ea typeface="微软雅黑" pitchFamily="34" charset="-122"/>
              </a:rPr>
              <a:t>临床药物治疗杂志</a:t>
            </a:r>
            <a:r>
              <a:rPr lang="en-US" altLang="zh-CN" sz="900" dirty="0">
                <a:solidFill>
                  <a:schemeClr val="bg1">
                    <a:lumMod val="50000"/>
                  </a:schemeClr>
                </a:solidFill>
                <a:latin typeface="Arial" charset="0"/>
                <a:ea typeface="微软雅黑" pitchFamily="34" charset="-122"/>
              </a:rPr>
              <a:t>,2019,17(06):32-34+80</a:t>
            </a:r>
            <a:r>
              <a:rPr lang="en-US" altLang="zh-CN" sz="900" dirty="0" smtClean="0">
                <a:solidFill>
                  <a:schemeClr val="bg1">
                    <a:lumMod val="50000"/>
                  </a:schemeClr>
                </a:solidFill>
                <a:latin typeface="Arial" charset="0"/>
                <a:ea typeface="微软雅黑" pitchFamily="34" charset="-122"/>
              </a:rPr>
              <a:t>.</a:t>
            </a:r>
          </a:p>
          <a:p>
            <a:pPr>
              <a:lnSpc>
                <a:spcPct val="130000"/>
              </a:lnSpc>
            </a:pPr>
            <a:r>
              <a:rPr lang="en-US" altLang="zh-CN" sz="900" dirty="0" smtClean="0">
                <a:solidFill>
                  <a:schemeClr val="bg1">
                    <a:lumMod val="50000"/>
                  </a:schemeClr>
                </a:solidFill>
                <a:latin typeface="Arial" charset="0"/>
                <a:ea typeface="微软雅黑" pitchFamily="34" charset="-122"/>
              </a:rPr>
              <a:t>27.</a:t>
            </a:r>
            <a:r>
              <a:rPr lang="zh-CN" altLang="en-US" sz="900" dirty="0" smtClean="0">
                <a:solidFill>
                  <a:schemeClr val="bg1">
                    <a:lumMod val="50000"/>
                  </a:schemeClr>
                </a:solidFill>
                <a:latin typeface="Arial" charset="0"/>
                <a:ea typeface="微软雅黑" pitchFamily="34" charset="-122"/>
              </a:rPr>
              <a:t>成品检验包告诉</a:t>
            </a:r>
            <a:endParaRPr lang="zh-CN" altLang="en-US" sz="900" dirty="0">
              <a:solidFill>
                <a:schemeClr val="bg1">
                  <a:lumMod val="50000"/>
                </a:schemeClr>
              </a:solidFill>
              <a:latin typeface="Arial" charset="0"/>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文本占位符 1"/>
          <p:cNvSpPr>
            <a:spLocks noGrp="1"/>
          </p:cNvSpPr>
          <p:nvPr>
            <p:ph type="body" sz="quarter" idx="10"/>
          </p:nvPr>
        </p:nvSpPr>
        <p:spPr>
          <a:xfrm>
            <a:off x="1534208" y="1564482"/>
            <a:ext cx="1187450" cy="967894"/>
          </a:xfrm>
        </p:spPr>
        <p:txBody>
          <a:bodyPr/>
          <a:lstStyle/>
          <a:p>
            <a:pPr>
              <a:lnSpc>
                <a:spcPct val="130000"/>
              </a:lnSpc>
              <a:spcBef>
                <a:spcPts val="0"/>
              </a:spcBef>
            </a:pPr>
            <a:r>
              <a:rPr lang="en-US" altLang="zh-CN" dirty="0" smtClean="0"/>
              <a:t>04</a:t>
            </a:r>
            <a:endParaRPr lang="zh-CN" altLang="en-US" dirty="0"/>
          </a:p>
        </p:txBody>
      </p:sp>
      <p:sp>
        <p:nvSpPr>
          <p:cNvPr id="1048661" name="文本占位符 2"/>
          <p:cNvSpPr>
            <a:spLocks noGrp="1"/>
          </p:cNvSpPr>
          <p:nvPr>
            <p:ph type="body" sz="quarter" idx="11"/>
          </p:nvPr>
        </p:nvSpPr>
        <p:spPr>
          <a:xfrm>
            <a:off x="1451484" y="3137724"/>
            <a:ext cx="3008387" cy="660399"/>
          </a:xfrm>
        </p:spPr>
        <p:txBody>
          <a:bodyPr/>
          <a:lstStyle/>
          <a:p>
            <a:pPr>
              <a:lnSpc>
                <a:spcPct val="130000"/>
              </a:lnSpc>
              <a:spcBef>
                <a:spcPts val="0"/>
              </a:spcBef>
            </a:pPr>
            <a:r>
              <a:rPr lang="zh-CN" altLang="en-US"/>
              <a:t>创新性</a:t>
            </a:r>
          </a:p>
        </p:txBody>
      </p:sp>
      <p:sp>
        <p:nvSpPr>
          <p:cNvPr id="1048662" name="文本占位符 3"/>
          <p:cNvSpPr>
            <a:spLocks noGrp="1"/>
          </p:cNvSpPr>
          <p:nvPr>
            <p:ph type="body" sz="quarter" idx="12"/>
          </p:nvPr>
        </p:nvSpPr>
        <p:spPr>
          <a:xfrm>
            <a:off x="1451484" y="3681028"/>
            <a:ext cx="3008387" cy="250903"/>
          </a:xfrm>
        </p:spPr>
        <p:txBody>
          <a:bodyPr/>
          <a:lstStyle/>
          <a:p>
            <a:pPr>
              <a:lnSpc>
                <a:spcPct val="130000"/>
              </a:lnSpc>
              <a:spcBef>
                <a:spcPts val="0"/>
              </a:spcBef>
            </a:pPr>
            <a:r>
              <a:rPr lang="en-US" altLang="zh-CN"/>
              <a:t>Innovativeness</a:t>
            </a:r>
          </a:p>
        </p:txBody>
      </p:sp>
      <p:sp>
        <p:nvSpPr>
          <p:cNvPr id="1048663" name="文本框 5"/>
          <p:cNvSpPr txBox="1"/>
          <p:nvPr/>
        </p:nvSpPr>
        <p:spPr>
          <a:xfrm>
            <a:off x="3215680" y="1564481"/>
            <a:ext cx="8424384" cy="3877985"/>
          </a:xfrm>
          <a:prstGeom prst="rect">
            <a:avLst/>
          </a:prstGeom>
          <a:noFill/>
        </p:spPr>
        <p:txBody>
          <a:bodyPr wrap="square" lIns="0" tIns="0" rIns="0" bIns="0" rtlCol="0">
            <a:spAutoFit/>
          </a:bodyPr>
          <a:lstStyle/>
          <a:p>
            <a:pPr marL="720000" indent="-900430">
              <a:lnSpc>
                <a:spcPct val="150000"/>
              </a:lnSpc>
            </a:pPr>
            <a:r>
              <a:rPr lang="zh-CN" altLang="en-US" sz="1400" b="1" dirty="0" smtClean="0">
                <a:solidFill>
                  <a:srgbClr val="000000"/>
                </a:solidFill>
                <a:latin typeface="微软雅黑" pitchFamily="34" charset="-122"/>
                <a:ea typeface="微软雅黑" pitchFamily="34" charset="-122"/>
              </a:rPr>
              <a:t>创新点</a:t>
            </a:r>
            <a:r>
              <a:rPr lang="zh-CN" altLang="en-US" sz="1400" dirty="0" smtClean="0">
                <a:solidFill>
                  <a:srgbClr val="000000"/>
                </a:solidFill>
                <a:latin typeface="微软雅黑" pitchFamily="34" charset="-122"/>
                <a:ea typeface="微软雅黑" pitchFamily="34" charset="-122"/>
              </a:rPr>
              <a:t>：</a:t>
            </a:r>
            <a:r>
              <a:rPr lang="en-US" altLang="zh-CN" sz="1400" dirty="0">
                <a:solidFill>
                  <a:srgbClr val="000000"/>
                </a:solidFill>
                <a:latin typeface="微软雅黑" pitchFamily="34" charset="-122"/>
                <a:ea typeface="微软雅黑" pitchFamily="34" charset="-122"/>
              </a:rPr>
              <a:t>1.</a:t>
            </a:r>
            <a:r>
              <a:rPr lang="zh-CN" altLang="en-US" sz="1400" dirty="0">
                <a:solidFill>
                  <a:srgbClr val="000000"/>
                </a:solidFill>
                <a:latin typeface="微软雅黑" pitchFamily="34" charset="-122"/>
                <a:ea typeface="微软雅黑" pitchFamily="34" charset="-122"/>
              </a:rPr>
              <a:t>舒更葡糖钠独特的</a:t>
            </a:r>
            <a:r>
              <a:rPr lang="en-US" altLang="zh-CN" sz="1400" dirty="0">
                <a:solidFill>
                  <a:srgbClr val="000000"/>
                </a:solidFill>
                <a:latin typeface="微软雅黑" pitchFamily="34" charset="-122"/>
                <a:ea typeface="微软雅黑" pitchFamily="34" charset="-122"/>
              </a:rPr>
              <a:t>γ-</a:t>
            </a:r>
            <a:r>
              <a:rPr lang="zh-CN" altLang="en-US" sz="1400" dirty="0">
                <a:solidFill>
                  <a:srgbClr val="000000"/>
                </a:solidFill>
                <a:latin typeface="微软雅黑" pitchFamily="34" charset="-122"/>
                <a:ea typeface="微软雅黑" pitchFamily="34" charset="-122"/>
              </a:rPr>
              <a:t>环糊精结构，通过疏水相互作用可与罗库溴铵或维库溴铵定向螯合，迅速逆转肌松，显著降低术后肺部并发症，加速转归，是全球首个、唯一的特异性肌松拮抗剂 </a:t>
            </a:r>
            <a:r>
              <a:rPr lang="en-US" altLang="zh-CN" sz="1400" baseline="30000" dirty="0" smtClean="0">
                <a:solidFill>
                  <a:srgbClr val="000000"/>
                </a:solidFill>
                <a:latin typeface="微软雅黑" pitchFamily="34" charset="-122"/>
                <a:ea typeface="微软雅黑" pitchFamily="34" charset="-122"/>
              </a:rPr>
              <a:t>17-18,20</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marL="720000" indent="-900430">
              <a:lnSpc>
                <a:spcPct val="150000"/>
              </a:lnSpc>
            </a:pPr>
            <a:r>
              <a:rPr lang="en-US" altLang="zh-CN" sz="1400" dirty="0" smtClean="0">
                <a:solidFill>
                  <a:srgbClr val="000000"/>
                </a:solidFill>
                <a:latin typeface="微软雅黑" pitchFamily="34" charset="-122"/>
                <a:ea typeface="微软雅黑" pitchFamily="34" charset="-122"/>
              </a:rPr>
              <a:t>	2</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舒更葡糖钠是唯一批准可用于儿童的肌松拮抗剂，且有循证支撑可用于老年</a:t>
            </a:r>
            <a:r>
              <a:rPr lang="zh-CN" altLang="en-US" sz="1400" dirty="0" smtClean="0">
                <a:solidFill>
                  <a:srgbClr val="000000"/>
                </a:solidFill>
                <a:latin typeface="微软雅黑" pitchFamily="34" charset="-122"/>
                <a:ea typeface="微软雅黑" pitchFamily="34" charset="-122"/>
              </a:rPr>
              <a:t>患者</a:t>
            </a:r>
            <a:r>
              <a:rPr lang="en-US" altLang="zh-CN" sz="1400" baseline="30000" dirty="0" smtClean="0">
                <a:solidFill>
                  <a:srgbClr val="000000"/>
                </a:solidFill>
                <a:latin typeface="微软雅黑" pitchFamily="34" charset="-122"/>
                <a:ea typeface="微软雅黑" pitchFamily="34" charset="-122"/>
              </a:rPr>
              <a:t>2,21</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marL="720000" indent="-900430">
              <a:lnSpc>
                <a:spcPct val="150000"/>
              </a:lnSpc>
            </a:pPr>
            <a:r>
              <a:rPr lang="en-US" altLang="zh-CN" sz="1400" dirty="0" smtClean="0">
                <a:solidFill>
                  <a:srgbClr val="000000"/>
                </a:solidFill>
                <a:latin typeface="微软雅黑" pitchFamily="34" charset="-122"/>
                <a:ea typeface="微软雅黑" pitchFamily="34" charset="-122"/>
              </a:rPr>
              <a:t>	3</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舒更葡糖钠（健立苏）国内首仿获批，视同通过一致性评价；</a:t>
            </a:r>
          </a:p>
          <a:p>
            <a:pPr marL="720000" indent="-900430">
              <a:lnSpc>
                <a:spcPct val="150000"/>
              </a:lnSpc>
            </a:pPr>
            <a:r>
              <a:rPr lang="en-US" altLang="zh-CN" sz="1400" dirty="0" smtClean="0">
                <a:solidFill>
                  <a:srgbClr val="000000"/>
                </a:solidFill>
                <a:latin typeface="微软雅黑" pitchFamily="34" charset="-122"/>
                <a:ea typeface="微软雅黑" pitchFamily="34" charset="-122"/>
              </a:rPr>
              <a:t>	4</a:t>
            </a:r>
            <a:r>
              <a:rPr lang="en-US" altLang="zh-CN" sz="1400" dirty="0">
                <a:solidFill>
                  <a:srgbClr val="000000"/>
                </a:solidFill>
                <a:latin typeface="微软雅黑" pitchFamily="34" charset="-122"/>
                <a:ea typeface="微软雅黑" pitchFamily="34" charset="-122"/>
              </a:rPr>
              <a:t>.</a:t>
            </a:r>
            <a:r>
              <a:rPr lang="zh-CN" altLang="en-US" sz="1400" dirty="0">
                <a:solidFill>
                  <a:srgbClr val="000000"/>
                </a:solidFill>
                <a:latin typeface="微软雅黑" pitchFamily="34" charset="-122"/>
                <a:ea typeface="微软雅黑" pitchFamily="34" charset="-122"/>
              </a:rPr>
              <a:t>以原型排出，无需代谢，轻中度肝肾功能障碍患者同样安全</a:t>
            </a:r>
            <a:r>
              <a:rPr lang="zh-CN" altLang="en-US" sz="1400" dirty="0" smtClean="0">
                <a:solidFill>
                  <a:srgbClr val="000000"/>
                </a:solidFill>
                <a:latin typeface="微软雅黑" pitchFamily="34" charset="-122"/>
                <a:ea typeface="微软雅黑" pitchFamily="34" charset="-122"/>
              </a:rPr>
              <a:t>有效</a:t>
            </a:r>
            <a:r>
              <a:rPr lang="en-US" altLang="zh-CN" sz="1400" baseline="30000" dirty="0" smtClean="0">
                <a:solidFill>
                  <a:srgbClr val="000000"/>
                </a:solidFill>
                <a:latin typeface="微软雅黑" pitchFamily="34" charset="-122"/>
                <a:ea typeface="微软雅黑" pitchFamily="34" charset="-122"/>
              </a:rPr>
              <a:t>2</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marL="900430" indent="-900430">
              <a:lnSpc>
                <a:spcPct val="150000"/>
              </a:lnSpc>
            </a:pPr>
            <a:r>
              <a:rPr lang="zh-CN" altLang="en-US" sz="1400" b="1" dirty="0" smtClean="0">
                <a:solidFill>
                  <a:srgbClr val="000000"/>
                </a:solidFill>
                <a:effectLst/>
                <a:latin typeface="微软雅黑" pitchFamily="34" charset="-122"/>
                <a:ea typeface="微软雅黑" pitchFamily="34" charset="-122"/>
              </a:rPr>
              <a:t>优  势</a:t>
            </a:r>
            <a:r>
              <a:rPr lang="zh-CN" altLang="en-US" sz="1400" dirty="0" smtClean="0">
                <a:solidFill>
                  <a:srgbClr val="000000"/>
                </a:solidFill>
                <a:effectLst/>
                <a:latin typeface="微软雅黑" pitchFamily="34" charset="-122"/>
                <a:ea typeface="微软雅黑" pitchFamily="34" charset="-122"/>
              </a:rPr>
              <a:t>： </a:t>
            </a:r>
            <a:r>
              <a:rPr lang="en-US" altLang="zh-CN" sz="1400" b="1" dirty="0" smtClean="0">
                <a:solidFill>
                  <a:schemeClr val="accent2"/>
                </a:solidFill>
                <a:latin typeface="微软雅黑" pitchFamily="34" charset="-122"/>
                <a:ea typeface="微软雅黑" pitchFamily="34" charset="-122"/>
              </a:rPr>
              <a:t>1.</a:t>
            </a:r>
            <a:r>
              <a:rPr lang="zh-CN" altLang="en-US" sz="1400" b="1" dirty="0" smtClean="0">
                <a:solidFill>
                  <a:schemeClr val="accent2"/>
                </a:solidFill>
                <a:latin typeface="微软雅黑" pitchFamily="34" charset="-122"/>
                <a:ea typeface="微软雅黑" pitchFamily="34" charset="-122"/>
              </a:rPr>
              <a:t>适用人群更广：</a:t>
            </a:r>
            <a:r>
              <a:rPr lang="en-US" altLang="zh-CN" sz="1400" dirty="0" smtClean="0">
                <a:solidFill>
                  <a:srgbClr val="000000"/>
                </a:solidFill>
                <a:latin typeface="微软雅黑" pitchFamily="34" charset="-122"/>
                <a:ea typeface="微软雅黑" pitchFamily="34" charset="-122"/>
              </a:rPr>
              <a:t>2~17</a:t>
            </a:r>
            <a:r>
              <a:rPr lang="zh-CN" altLang="en-US" sz="1400" dirty="0" smtClean="0">
                <a:solidFill>
                  <a:srgbClr val="000000"/>
                </a:solidFill>
                <a:latin typeface="微软雅黑" pitchFamily="34" charset="-122"/>
                <a:ea typeface="微软雅黑" pitchFamily="34" charset="-122"/>
              </a:rPr>
              <a:t>岁儿童青少年用法用量明确，老年患者、</a:t>
            </a:r>
            <a:r>
              <a:rPr lang="zh-CN" altLang="en-US" sz="1400" dirty="0">
                <a:solidFill>
                  <a:srgbClr val="000000"/>
                </a:solidFill>
                <a:latin typeface="微软雅黑" pitchFamily="34" charset="-122"/>
                <a:ea typeface="微软雅黑" pitchFamily="34" charset="-122"/>
              </a:rPr>
              <a:t>轻中度</a:t>
            </a:r>
            <a:r>
              <a:rPr lang="zh-CN" altLang="en-US" sz="1400" dirty="0" smtClean="0">
                <a:solidFill>
                  <a:srgbClr val="000000"/>
                </a:solidFill>
                <a:latin typeface="微软雅黑" pitchFamily="34" charset="-122"/>
                <a:ea typeface="微软雅黑" pitchFamily="34" charset="-122"/>
              </a:rPr>
              <a:t>肝肾功能障碍、肺部疾病等患者用药安全可控，效果显著</a:t>
            </a:r>
            <a:r>
              <a:rPr lang="en-US" altLang="zh-CN" sz="1400" baseline="30000" dirty="0" smtClean="0">
                <a:solidFill>
                  <a:srgbClr val="000000"/>
                </a:solidFill>
                <a:latin typeface="微软雅黑" pitchFamily="34" charset="-122"/>
                <a:ea typeface="微软雅黑" pitchFamily="34" charset="-122"/>
              </a:rPr>
              <a:t>2,21</a:t>
            </a:r>
            <a:r>
              <a:rPr lang="zh-CN" altLang="en-US" sz="1400" dirty="0" smtClean="0">
                <a:solidFill>
                  <a:srgbClr val="000000"/>
                </a:solidFill>
                <a:latin typeface="微软雅黑" pitchFamily="34" charset="-122"/>
                <a:ea typeface="微软雅黑" pitchFamily="34" charset="-122"/>
              </a:rPr>
              <a:t>；</a:t>
            </a:r>
          </a:p>
          <a:p>
            <a:pPr marL="900430" indent="-900430">
              <a:lnSpc>
                <a:spcPct val="150000"/>
              </a:lnSpc>
            </a:pPr>
            <a:r>
              <a:rPr lang="en-US" altLang="zh-CN" sz="1400" dirty="0" smtClean="0">
                <a:solidFill>
                  <a:srgbClr val="000000"/>
                </a:solidFill>
                <a:latin typeface="微软雅黑" pitchFamily="34" charset="-122"/>
                <a:ea typeface="微软雅黑" pitchFamily="34" charset="-122"/>
              </a:rPr>
              <a:t>             </a:t>
            </a:r>
            <a:r>
              <a:rPr lang="en-US" altLang="zh-CN" sz="1400" b="1" dirty="0" smtClean="0">
                <a:solidFill>
                  <a:schemeClr val="accent2"/>
                </a:solidFill>
                <a:latin typeface="微软雅黑" pitchFamily="34" charset="-122"/>
                <a:ea typeface="微软雅黑" pitchFamily="34" charset="-122"/>
              </a:rPr>
              <a:t>2</a:t>
            </a:r>
            <a:r>
              <a:rPr lang="en-US" altLang="zh-CN" sz="1400" b="1" dirty="0">
                <a:solidFill>
                  <a:schemeClr val="accent2"/>
                </a:solidFill>
                <a:latin typeface="微软雅黑" pitchFamily="34" charset="-122"/>
                <a:ea typeface="微软雅黑" pitchFamily="34" charset="-122"/>
              </a:rPr>
              <a:t>.</a:t>
            </a:r>
            <a:r>
              <a:rPr lang="zh-CN" altLang="en-US" sz="1400" b="1" dirty="0">
                <a:solidFill>
                  <a:schemeClr val="accent2"/>
                </a:solidFill>
                <a:latin typeface="微软雅黑" pitchFamily="34" charset="-122"/>
                <a:ea typeface="微软雅黑" pitchFamily="34" charset="-122"/>
              </a:rPr>
              <a:t>逆转更迅速</a:t>
            </a:r>
            <a:r>
              <a:rPr lang="zh-CN" altLang="en-US" sz="1400" b="1" dirty="0" smtClean="0">
                <a:solidFill>
                  <a:schemeClr val="accent2"/>
                </a:solidFill>
                <a:latin typeface="微软雅黑" pitchFamily="34" charset="-122"/>
                <a:ea typeface="微软雅黑" pitchFamily="34" charset="-122"/>
              </a:rPr>
              <a:t>：</a:t>
            </a:r>
            <a:r>
              <a:rPr lang="en-US" altLang="zh-CN" sz="1400" dirty="0">
                <a:solidFill>
                  <a:srgbClr val="000000"/>
                </a:solidFill>
                <a:latin typeface="微软雅黑" pitchFamily="34" charset="-122"/>
                <a:ea typeface="微软雅黑" pitchFamily="34" charset="-122"/>
              </a:rPr>
              <a:t>3min</a:t>
            </a:r>
            <a:r>
              <a:rPr lang="zh-CN" altLang="en-US" sz="1400" dirty="0" smtClean="0">
                <a:solidFill>
                  <a:srgbClr val="000000"/>
                </a:solidFill>
                <a:latin typeface="微软雅黑" pitchFamily="34" charset="-122"/>
                <a:ea typeface="微软雅黑" pitchFamily="34" charset="-122"/>
              </a:rPr>
              <a:t>内快速逆转</a:t>
            </a:r>
            <a:r>
              <a:rPr lang="zh-CN" altLang="en-US" sz="1400" dirty="0">
                <a:solidFill>
                  <a:srgbClr val="000000"/>
                </a:solidFill>
                <a:latin typeface="微软雅黑" pitchFamily="34" charset="-122"/>
                <a:ea typeface="微软雅黑" pitchFamily="34" charset="-122"/>
              </a:rPr>
              <a:t>任何程度肌松，促进早期拔管，加速转归，提高手术及</a:t>
            </a:r>
            <a:r>
              <a:rPr lang="en-US" altLang="zh-CN" sz="1400" dirty="0">
                <a:solidFill>
                  <a:srgbClr val="000000"/>
                </a:solidFill>
                <a:latin typeface="微软雅黑" pitchFamily="34" charset="-122"/>
                <a:ea typeface="微软雅黑" pitchFamily="34" charset="-122"/>
              </a:rPr>
              <a:t>PACU</a:t>
            </a:r>
            <a:r>
              <a:rPr lang="zh-CN" altLang="en-US" sz="1400" dirty="0">
                <a:solidFill>
                  <a:srgbClr val="000000"/>
                </a:solidFill>
                <a:latin typeface="微软雅黑" pitchFamily="34" charset="-122"/>
                <a:ea typeface="微软雅黑" pitchFamily="34" charset="-122"/>
              </a:rPr>
              <a:t>周转，节约医疗资源；紧急情况可挽救患者</a:t>
            </a:r>
            <a:r>
              <a:rPr lang="zh-CN" altLang="en-US" sz="1400" dirty="0" smtClean="0">
                <a:solidFill>
                  <a:srgbClr val="000000"/>
                </a:solidFill>
                <a:latin typeface="微软雅黑" pitchFamily="34" charset="-122"/>
                <a:ea typeface="微软雅黑" pitchFamily="34" charset="-122"/>
              </a:rPr>
              <a:t>生命</a:t>
            </a:r>
            <a:r>
              <a:rPr lang="en-US" altLang="zh-CN" sz="1400" baseline="30000" dirty="0" smtClean="0">
                <a:solidFill>
                  <a:srgbClr val="000000"/>
                </a:solidFill>
                <a:latin typeface="微软雅黑" pitchFamily="34" charset="-122"/>
                <a:ea typeface="微软雅黑" pitchFamily="34" charset="-122"/>
              </a:rPr>
              <a:t>8,18,22</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marL="900430" indent="-900430">
              <a:lnSpc>
                <a:spcPct val="150000"/>
              </a:lnSpc>
            </a:pPr>
            <a:r>
              <a:rPr lang="en-US" altLang="zh-CN" sz="1400" dirty="0" smtClean="0">
                <a:solidFill>
                  <a:schemeClr val="accent2"/>
                </a:solidFill>
                <a:latin typeface="微软雅黑" pitchFamily="34" charset="-122"/>
                <a:ea typeface="微软雅黑" pitchFamily="34" charset="-122"/>
              </a:rPr>
              <a:t>             </a:t>
            </a:r>
            <a:r>
              <a:rPr lang="en-US" altLang="zh-CN" sz="1400" b="1" dirty="0" smtClean="0">
                <a:solidFill>
                  <a:schemeClr val="accent2"/>
                </a:solidFill>
                <a:latin typeface="微软雅黑" pitchFamily="34" charset="-122"/>
                <a:ea typeface="微软雅黑" pitchFamily="34" charset="-122"/>
              </a:rPr>
              <a:t>3</a:t>
            </a:r>
            <a:r>
              <a:rPr lang="en-US" altLang="zh-CN" sz="1400" b="1" dirty="0">
                <a:solidFill>
                  <a:schemeClr val="accent2"/>
                </a:solidFill>
                <a:latin typeface="微软雅黑" pitchFamily="34" charset="-122"/>
                <a:ea typeface="微软雅黑" pitchFamily="34" charset="-122"/>
              </a:rPr>
              <a:t>.</a:t>
            </a:r>
            <a:r>
              <a:rPr lang="zh-CN" altLang="en-US" sz="1400" b="1" dirty="0">
                <a:solidFill>
                  <a:schemeClr val="accent2"/>
                </a:solidFill>
                <a:latin typeface="微软雅黑" pitchFamily="34" charset="-122"/>
                <a:ea typeface="微软雅黑" pitchFamily="34" charset="-122"/>
              </a:rPr>
              <a:t>逆转更彻底：</a:t>
            </a:r>
            <a:r>
              <a:rPr lang="zh-CN" altLang="en-US" sz="1400" dirty="0">
                <a:solidFill>
                  <a:srgbClr val="000000"/>
                </a:solidFill>
                <a:latin typeface="微软雅黑" pitchFamily="34" charset="-122"/>
                <a:ea typeface="微软雅黑" pitchFamily="34" charset="-122"/>
              </a:rPr>
              <a:t>显著降低术后并发症，避免再插管及转入</a:t>
            </a:r>
            <a:r>
              <a:rPr lang="en-US" altLang="zh-CN" sz="1400" dirty="0">
                <a:solidFill>
                  <a:srgbClr val="000000"/>
                </a:solidFill>
                <a:latin typeface="微软雅黑" pitchFamily="34" charset="-122"/>
                <a:ea typeface="微软雅黑" pitchFamily="34" charset="-122"/>
              </a:rPr>
              <a:t>ICU</a:t>
            </a:r>
            <a:r>
              <a:rPr lang="zh-CN" altLang="en-US" sz="1400" dirty="0">
                <a:solidFill>
                  <a:srgbClr val="000000"/>
                </a:solidFill>
                <a:latin typeface="微软雅黑" pitchFamily="34" charset="-122"/>
                <a:ea typeface="微软雅黑" pitchFamily="34" charset="-122"/>
              </a:rPr>
              <a:t>，减少治疗成本；加快病房周转，降低医疗</a:t>
            </a:r>
            <a:r>
              <a:rPr lang="zh-CN" altLang="en-US" sz="1400" dirty="0" smtClean="0">
                <a:solidFill>
                  <a:srgbClr val="000000"/>
                </a:solidFill>
                <a:latin typeface="微软雅黑" pitchFamily="34" charset="-122"/>
                <a:ea typeface="微软雅黑" pitchFamily="34" charset="-122"/>
              </a:rPr>
              <a:t>负担</a:t>
            </a:r>
            <a:r>
              <a:rPr lang="en-US" altLang="zh-CN" sz="1400" baseline="30000" dirty="0" smtClean="0">
                <a:solidFill>
                  <a:srgbClr val="000000"/>
                </a:solidFill>
                <a:latin typeface="微软雅黑" pitchFamily="34" charset="-122"/>
                <a:ea typeface="微软雅黑" pitchFamily="34" charset="-122"/>
              </a:rPr>
              <a:t>19</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marL="900430" indent="-900430">
              <a:lnSpc>
                <a:spcPct val="150000"/>
              </a:lnSpc>
            </a:pPr>
            <a:r>
              <a:rPr lang="en-US" altLang="zh-CN" sz="1400" dirty="0" smtClean="0">
                <a:solidFill>
                  <a:srgbClr val="000000"/>
                </a:solidFill>
                <a:latin typeface="微软雅黑" pitchFamily="34" charset="-122"/>
                <a:ea typeface="微软雅黑" pitchFamily="34" charset="-122"/>
              </a:rPr>
              <a:t>             </a:t>
            </a:r>
            <a:r>
              <a:rPr lang="en-US" altLang="zh-CN" sz="1400" b="1" dirty="0" smtClean="0">
                <a:solidFill>
                  <a:schemeClr val="accent2"/>
                </a:solidFill>
                <a:latin typeface="微软雅黑" pitchFamily="34" charset="-122"/>
                <a:ea typeface="微软雅黑" pitchFamily="34" charset="-122"/>
              </a:rPr>
              <a:t>4</a:t>
            </a:r>
            <a:r>
              <a:rPr lang="en-US" altLang="zh-CN" sz="1400" b="1" dirty="0">
                <a:solidFill>
                  <a:schemeClr val="accent2"/>
                </a:solidFill>
                <a:latin typeface="微软雅黑" pitchFamily="34" charset="-122"/>
                <a:ea typeface="微软雅黑" pitchFamily="34" charset="-122"/>
              </a:rPr>
              <a:t>.</a:t>
            </a:r>
            <a:r>
              <a:rPr lang="zh-CN" altLang="en-US" sz="1400" b="1" dirty="0">
                <a:solidFill>
                  <a:schemeClr val="accent2"/>
                </a:solidFill>
                <a:latin typeface="微软雅黑" pitchFamily="34" charset="-122"/>
                <a:ea typeface="微软雅黑" pitchFamily="34" charset="-122"/>
              </a:rPr>
              <a:t>安全性更高：</a:t>
            </a:r>
            <a:r>
              <a:rPr lang="zh-CN" altLang="en-US" sz="1400" dirty="0">
                <a:solidFill>
                  <a:srgbClr val="000000"/>
                </a:solidFill>
                <a:latin typeface="微软雅黑" pitchFamily="34" charset="-122"/>
                <a:ea typeface="微软雅黑" pitchFamily="34" charset="-122"/>
              </a:rPr>
              <a:t>无毒蕈碱样作用</a:t>
            </a:r>
            <a:r>
              <a:rPr lang="zh-CN" altLang="en-US" sz="1400" dirty="0" smtClean="0">
                <a:solidFill>
                  <a:srgbClr val="000000"/>
                </a:solidFill>
                <a:latin typeface="微软雅黑" pitchFamily="34" charset="-122"/>
                <a:ea typeface="微软雅黑" pitchFamily="34" charset="-122"/>
              </a:rPr>
              <a:t>，无需如</a:t>
            </a:r>
            <a:r>
              <a:rPr lang="zh-CN" altLang="zh-CN" sz="1400" dirty="0" smtClean="0"/>
              <a:t>新</a:t>
            </a:r>
            <a:r>
              <a:rPr lang="zh-CN" altLang="zh-CN" sz="1400" dirty="0"/>
              <a:t>斯的</a:t>
            </a:r>
            <a:r>
              <a:rPr lang="zh-CN" altLang="zh-CN" sz="1400" dirty="0" smtClean="0"/>
              <a:t>明</a:t>
            </a:r>
            <a:r>
              <a:rPr lang="zh-CN" altLang="en-US" sz="1400" dirty="0" smtClean="0"/>
              <a:t>需要</a:t>
            </a:r>
            <a:r>
              <a:rPr lang="zh-CN" altLang="zh-CN" sz="1400" dirty="0" smtClean="0"/>
              <a:t>联</a:t>
            </a:r>
            <a:r>
              <a:rPr lang="zh-CN" altLang="en-US" sz="1400" dirty="0" smtClean="0"/>
              <a:t>用</a:t>
            </a:r>
            <a:r>
              <a:rPr lang="zh-CN" altLang="zh-CN" sz="1400" dirty="0" smtClean="0"/>
              <a:t>阿托品</a:t>
            </a:r>
            <a:r>
              <a:rPr lang="en-US" altLang="zh-CN" sz="1400" baseline="30000" dirty="0" smtClean="0"/>
              <a:t>23</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p:txBody>
      </p:sp>
      <p:sp>
        <p:nvSpPr>
          <p:cNvPr id="3" name="矩形 2"/>
          <p:cNvSpPr/>
          <p:nvPr/>
        </p:nvSpPr>
        <p:spPr>
          <a:xfrm>
            <a:off x="154788" y="5856801"/>
            <a:ext cx="11485276" cy="992579"/>
          </a:xfrm>
          <a:prstGeom prst="rect">
            <a:avLst/>
          </a:prstGeom>
        </p:spPr>
        <p:txBody>
          <a:bodyPr wrap="square">
            <a:spAutoFit/>
          </a:bodyPr>
          <a:lstStyle/>
          <a:p>
            <a:pPr>
              <a:lnSpc>
                <a:spcPct val="130000"/>
              </a:lnSpc>
            </a:pPr>
            <a:r>
              <a:rPr lang="en-US" altLang="zh-CN" sz="900" dirty="0">
                <a:solidFill>
                  <a:prstClr val="white">
                    <a:lumMod val="50000"/>
                  </a:prstClr>
                </a:solidFill>
                <a:latin typeface="Arial" charset="0"/>
                <a:ea typeface="微软雅黑" pitchFamily="34" charset="-122"/>
              </a:rPr>
              <a:t>2.</a:t>
            </a:r>
            <a:r>
              <a:rPr lang="zh-CN" altLang="en-US" sz="900" dirty="0">
                <a:solidFill>
                  <a:prstClr val="white">
                    <a:lumMod val="50000"/>
                  </a:prstClr>
                </a:solidFill>
                <a:latin typeface="Arial" charset="0"/>
                <a:ea typeface="微软雅黑" pitchFamily="34" charset="-122"/>
              </a:rPr>
              <a:t>舒更葡糖钠注射液说明书        </a:t>
            </a:r>
            <a:r>
              <a:rPr lang="zh-CN" altLang="en-US" sz="900" dirty="0" smtClean="0">
                <a:solidFill>
                  <a:prstClr val="white">
                    <a:lumMod val="50000"/>
                  </a:prstClr>
                </a:solidFill>
                <a:latin typeface="Arial" charset="0"/>
                <a:ea typeface="微软雅黑" pitchFamily="34" charset="-122"/>
              </a:rPr>
              <a:t>                                                                                                                                                          </a:t>
            </a:r>
            <a:r>
              <a:rPr lang="en-US" altLang="zh-CN" sz="900" dirty="0" smtClean="0">
                <a:solidFill>
                  <a:prstClr val="white">
                    <a:lumMod val="50000"/>
                  </a:prstClr>
                </a:solidFill>
                <a:latin typeface="Arial" charset="0"/>
                <a:ea typeface="微软雅黑" pitchFamily="34" charset="-122"/>
              </a:rPr>
              <a:t>8.Li </a:t>
            </a:r>
            <a:r>
              <a:rPr lang="en-US" altLang="zh-CN" sz="900" dirty="0">
                <a:solidFill>
                  <a:prstClr val="white">
                    <a:lumMod val="50000"/>
                  </a:prstClr>
                </a:solidFill>
                <a:latin typeface="Arial" charset="0"/>
                <a:ea typeface="微软雅黑" pitchFamily="34" charset="-122"/>
              </a:rPr>
              <a:t>L, et al. J </a:t>
            </a:r>
            <a:r>
              <a:rPr lang="en-US" altLang="zh-CN" sz="900" dirty="0" err="1">
                <a:solidFill>
                  <a:prstClr val="white">
                    <a:lumMod val="50000"/>
                  </a:prstClr>
                </a:solidFill>
                <a:latin typeface="Arial" charset="0"/>
                <a:ea typeface="微软雅黑" pitchFamily="34" charset="-122"/>
              </a:rPr>
              <a:t>Cardiothorac</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Vasc</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Anesth</a:t>
            </a:r>
            <a:r>
              <a:rPr lang="en-US" altLang="zh-CN" sz="900" dirty="0">
                <a:solidFill>
                  <a:prstClr val="white">
                    <a:lumMod val="50000"/>
                  </a:prstClr>
                </a:solidFill>
                <a:latin typeface="Arial" charset="0"/>
                <a:ea typeface="微软雅黑" pitchFamily="34" charset="-122"/>
              </a:rPr>
              <a:t>. 2021 May;35(5):1388-1392</a:t>
            </a:r>
            <a:r>
              <a:rPr lang="en-US" altLang="zh-CN" sz="900" dirty="0" smtClean="0">
                <a:solidFill>
                  <a:prstClr val="white">
                    <a:lumMod val="50000"/>
                  </a:prstClr>
                </a:solidFill>
                <a:latin typeface="Arial" charset="0"/>
                <a:ea typeface="微软雅黑" pitchFamily="34" charset="-122"/>
              </a:rPr>
              <a:t>.</a:t>
            </a:r>
          </a:p>
          <a:p>
            <a:pPr lvl="0">
              <a:lnSpc>
                <a:spcPct val="130000"/>
              </a:lnSpc>
            </a:pPr>
            <a:r>
              <a:rPr lang="en-US" altLang="zh-CN" sz="900" dirty="0" smtClean="0">
                <a:solidFill>
                  <a:prstClr val="white">
                    <a:lumMod val="50000"/>
                  </a:prstClr>
                </a:solidFill>
                <a:latin typeface="Arial" charset="0"/>
                <a:ea typeface="微软雅黑" pitchFamily="34" charset="-122"/>
              </a:rPr>
              <a:t>17.</a:t>
            </a:r>
            <a:r>
              <a:rPr lang="zh-CN" altLang="en-US" sz="900" dirty="0" smtClean="0">
                <a:solidFill>
                  <a:prstClr val="white">
                    <a:lumMod val="50000"/>
                  </a:prstClr>
                </a:solidFill>
                <a:latin typeface="Arial" charset="0"/>
                <a:ea typeface="微软雅黑" pitchFamily="34" charset="-122"/>
              </a:rPr>
              <a:t>邓碧</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何亚</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郑晓铸</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舒更葡糖钠的临床应用进展</a:t>
            </a:r>
            <a:r>
              <a:rPr lang="en-US" altLang="zh-CN" sz="900" dirty="0">
                <a:solidFill>
                  <a:prstClr val="white">
                    <a:lumMod val="50000"/>
                  </a:prstClr>
                </a:solidFill>
                <a:latin typeface="Arial" charset="0"/>
                <a:ea typeface="微软雅黑" pitchFamily="34" charset="-122"/>
              </a:rPr>
              <a:t>[J].</a:t>
            </a:r>
            <a:r>
              <a:rPr lang="zh-CN" altLang="en-US" sz="900" dirty="0">
                <a:solidFill>
                  <a:prstClr val="white">
                    <a:lumMod val="50000"/>
                  </a:prstClr>
                </a:solidFill>
                <a:latin typeface="Arial" charset="0"/>
                <a:ea typeface="微软雅黑" pitchFamily="34" charset="-122"/>
              </a:rPr>
              <a:t>检验医学与临床</a:t>
            </a:r>
            <a:r>
              <a:rPr lang="en-US" altLang="zh-CN" sz="900" dirty="0">
                <a:solidFill>
                  <a:prstClr val="white">
                    <a:lumMod val="50000"/>
                  </a:prstClr>
                </a:solidFill>
                <a:latin typeface="Arial" charset="0"/>
                <a:ea typeface="微软雅黑" pitchFamily="34" charset="-122"/>
              </a:rPr>
              <a:t>,2021,18(18):</a:t>
            </a:r>
            <a:r>
              <a:rPr lang="en-US" altLang="zh-CN" sz="900" dirty="0" smtClean="0">
                <a:solidFill>
                  <a:prstClr val="white">
                    <a:lumMod val="50000"/>
                  </a:prstClr>
                </a:solidFill>
                <a:latin typeface="Arial" charset="0"/>
                <a:ea typeface="微软雅黑" pitchFamily="34" charset="-122"/>
              </a:rPr>
              <a:t>2762-2765.                                                         18</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Hristovska</a:t>
            </a:r>
            <a:r>
              <a:rPr lang="en-US" altLang="zh-CN" sz="900" dirty="0">
                <a:solidFill>
                  <a:prstClr val="white">
                    <a:lumMod val="50000"/>
                  </a:prstClr>
                </a:solidFill>
                <a:latin typeface="Arial" charset="0"/>
                <a:ea typeface="微软雅黑" pitchFamily="34" charset="-122"/>
              </a:rPr>
              <a:t> AM, et al. Cochrane Database </a:t>
            </a:r>
            <a:r>
              <a:rPr lang="en-US" altLang="zh-CN" sz="900" dirty="0" err="1">
                <a:solidFill>
                  <a:prstClr val="white">
                    <a:lumMod val="50000"/>
                  </a:prstClr>
                </a:solidFill>
                <a:latin typeface="Arial" charset="0"/>
                <a:ea typeface="微软雅黑" pitchFamily="34" charset="-122"/>
              </a:rPr>
              <a:t>Syst</a:t>
            </a:r>
            <a:r>
              <a:rPr lang="en-US" altLang="zh-CN" sz="900" dirty="0">
                <a:solidFill>
                  <a:prstClr val="white">
                    <a:lumMod val="50000"/>
                  </a:prstClr>
                </a:solidFill>
                <a:latin typeface="Arial" charset="0"/>
                <a:ea typeface="微软雅黑" pitchFamily="34" charset="-122"/>
              </a:rPr>
              <a:t> Rev. 2017 Aug 14;8(8):CD012763.</a:t>
            </a:r>
          </a:p>
          <a:p>
            <a:pPr>
              <a:lnSpc>
                <a:spcPct val="130000"/>
              </a:lnSpc>
            </a:pPr>
            <a:r>
              <a:rPr lang="en-US" altLang="zh-CN" sz="900" dirty="0">
                <a:solidFill>
                  <a:prstClr val="white">
                    <a:lumMod val="50000"/>
                  </a:prstClr>
                </a:solidFill>
                <a:latin typeface="Arial" charset="0"/>
                <a:ea typeface="微软雅黑" pitchFamily="34" charset="-122"/>
              </a:rPr>
              <a:t>19. Fuchs-</a:t>
            </a:r>
            <a:r>
              <a:rPr lang="en-US" altLang="zh-CN" sz="900" dirty="0" err="1">
                <a:solidFill>
                  <a:prstClr val="white">
                    <a:lumMod val="50000"/>
                  </a:prstClr>
                </a:solidFill>
                <a:latin typeface="Arial" charset="0"/>
                <a:ea typeface="微软雅黑" pitchFamily="34" charset="-122"/>
              </a:rPr>
              <a:t>Buder</a:t>
            </a:r>
            <a:r>
              <a:rPr lang="en-US" altLang="zh-CN" sz="900" dirty="0">
                <a:solidFill>
                  <a:prstClr val="white">
                    <a:lumMod val="50000"/>
                  </a:prstClr>
                </a:solidFill>
                <a:latin typeface="Arial" charset="0"/>
                <a:ea typeface="微软雅黑" pitchFamily="34" charset="-122"/>
              </a:rPr>
              <a:t> T, et al. </a:t>
            </a:r>
            <a:r>
              <a:rPr lang="en-US" altLang="zh-CN" sz="900" dirty="0" err="1">
                <a:solidFill>
                  <a:prstClr val="white">
                    <a:lumMod val="50000"/>
                  </a:prstClr>
                </a:solidFill>
                <a:latin typeface="Arial" charset="0"/>
                <a:ea typeface="微软雅黑" pitchFamily="34" charset="-122"/>
              </a:rPr>
              <a:t>Curr</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Opin</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Anaesthesiol</a:t>
            </a:r>
            <a:r>
              <a:rPr lang="en-US" altLang="zh-CN" sz="900" dirty="0">
                <a:solidFill>
                  <a:prstClr val="white">
                    <a:lumMod val="50000"/>
                  </a:prstClr>
                </a:solidFill>
                <a:latin typeface="Arial" charset="0"/>
                <a:ea typeface="微软雅黑" pitchFamily="34" charset="-122"/>
              </a:rPr>
              <a:t>. 2016 Dec;29(6):</a:t>
            </a:r>
            <a:r>
              <a:rPr lang="en-US" altLang="zh-CN" sz="900" dirty="0" smtClean="0">
                <a:solidFill>
                  <a:prstClr val="white">
                    <a:lumMod val="50000"/>
                  </a:prstClr>
                </a:solidFill>
                <a:latin typeface="Arial" charset="0"/>
                <a:ea typeface="微软雅黑" pitchFamily="34" charset="-122"/>
              </a:rPr>
              <a:t>662-667                                              </a:t>
            </a:r>
            <a:r>
              <a:rPr lang="en-US" altLang="zh-CN" sz="900" dirty="0">
                <a:solidFill>
                  <a:prstClr val="white">
                    <a:lumMod val="50000"/>
                  </a:prstClr>
                </a:solidFill>
                <a:latin typeface="Arial" charset="0"/>
                <a:ea typeface="微软雅黑" pitchFamily="34" charset="-122"/>
              </a:rPr>
              <a:t> </a:t>
            </a:r>
            <a:r>
              <a:rPr lang="en-US" altLang="zh-CN" sz="900" dirty="0" smtClean="0">
                <a:solidFill>
                  <a:prstClr val="white">
                    <a:lumMod val="50000"/>
                  </a:prstClr>
                </a:solidFill>
                <a:latin typeface="Arial" charset="0"/>
                <a:ea typeface="微软雅黑" pitchFamily="34" charset="-122"/>
              </a:rPr>
              <a:t>                                      20.de </a:t>
            </a:r>
            <a:r>
              <a:rPr lang="en-US" altLang="zh-CN" sz="900" dirty="0">
                <a:solidFill>
                  <a:prstClr val="white">
                    <a:lumMod val="50000"/>
                  </a:prstClr>
                </a:solidFill>
                <a:latin typeface="Arial" charset="0"/>
                <a:ea typeface="微软雅黑" pitchFamily="34" charset="-122"/>
              </a:rPr>
              <a:t>Boer HD, </a:t>
            </a:r>
            <a:r>
              <a:rPr lang="en-US" altLang="zh-CN" sz="900" dirty="0" smtClean="0">
                <a:solidFill>
                  <a:prstClr val="white">
                    <a:lumMod val="50000"/>
                  </a:prstClr>
                </a:solidFill>
                <a:latin typeface="Arial" charset="0"/>
                <a:ea typeface="微软雅黑" pitchFamily="34" charset="-122"/>
              </a:rPr>
              <a:t>et al. </a:t>
            </a:r>
            <a:r>
              <a:rPr lang="en-US" altLang="zh-CN" sz="900" dirty="0" err="1">
                <a:solidFill>
                  <a:prstClr val="white">
                    <a:lumMod val="50000"/>
                  </a:prstClr>
                </a:solidFill>
                <a:latin typeface="Arial" charset="0"/>
                <a:ea typeface="微软雅黑" pitchFamily="34" charset="-122"/>
              </a:rPr>
              <a:t>Neuropsychiatr</a:t>
            </a:r>
            <a:r>
              <a:rPr lang="en-US" altLang="zh-CN" sz="900" dirty="0">
                <a:solidFill>
                  <a:prstClr val="white">
                    <a:lumMod val="50000"/>
                  </a:prstClr>
                </a:solidFill>
                <a:latin typeface="Arial" charset="0"/>
                <a:ea typeface="微软雅黑" pitchFamily="34" charset="-122"/>
              </a:rPr>
              <a:t> Dis Treat. 2007;3(5):539-44.</a:t>
            </a:r>
            <a:endParaRPr lang="en-US" altLang="zh-CN" sz="900" dirty="0" smtClean="0">
              <a:solidFill>
                <a:prstClr val="white">
                  <a:lumMod val="50000"/>
                </a:prstClr>
              </a:solidFill>
              <a:latin typeface="Arial" charset="0"/>
              <a:ea typeface="微软雅黑" pitchFamily="34" charset="-122"/>
            </a:endParaRPr>
          </a:p>
          <a:p>
            <a:pPr lvl="0">
              <a:lnSpc>
                <a:spcPct val="130000"/>
              </a:lnSpc>
            </a:pPr>
            <a:r>
              <a:rPr lang="en-US" altLang="zh-CN" sz="900" dirty="0" smtClean="0">
                <a:solidFill>
                  <a:prstClr val="white">
                    <a:lumMod val="50000"/>
                  </a:prstClr>
                </a:solidFill>
                <a:latin typeface="Arial" charset="0"/>
                <a:ea typeface="微软雅黑" pitchFamily="34" charset="-122"/>
              </a:rPr>
              <a:t>21.</a:t>
            </a:r>
            <a:r>
              <a:rPr lang="zh-CN" altLang="en-US" sz="900" dirty="0" smtClean="0">
                <a:solidFill>
                  <a:prstClr val="white">
                    <a:lumMod val="50000"/>
                  </a:prstClr>
                </a:solidFill>
                <a:latin typeface="Arial" charset="0"/>
                <a:ea typeface="微软雅黑" pitchFamily="34" charset="-122"/>
              </a:rPr>
              <a:t>任燕伶</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朱藜宁</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陆新健</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杨建军</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张广芬</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舒更葡糖钠对老年患者腹腔镜结直肠癌根治术后早期肺功能的影响</a:t>
            </a:r>
            <a:r>
              <a:rPr lang="en-US" altLang="zh-CN" sz="900" dirty="0">
                <a:solidFill>
                  <a:prstClr val="white">
                    <a:lumMod val="50000"/>
                  </a:prstClr>
                </a:solidFill>
                <a:latin typeface="Arial" charset="0"/>
                <a:ea typeface="微软雅黑" pitchFamily="34" charset="-122"/>
              </a:rPr>
              <a:t>[J].</a:t>
            </a:r>
            <a:r>
              <a:rPr lang="zh-CN" altLang="en-US" sz="900" dirty="0">
                <a:solidFill>
                  <a:prstClr val="white">
                    <a:lumMod val="50000"/>
                  </a:prstClr>
                </a:solidFill>
                <a:latin typeface="Arial" charset="0"/>
                <a:ea typeface="微软雅黑" pitchFamily="34" charset="-122"/>
              </a:rPr>
              <a:t>临床麻醉学杂志</a:t>
            </a:r>
            <a:r>
              <a:rPr lang="en-US" altLang="zh-CN" sz="900" dirty="0">
                <a:solidFill>
                  <a:prstClr val="white">
                    <a:lumMod val="50000"/>
                  </a:prstClr>
                </a:solidFill>
                <a:latin typeface="Arial" charset="0"/>
                <a:ea typeface="微软雅黑" pitchFamily="34" charset="-122"/>
              </a:rPr>
              <a:t>,2022,38(04):376-380.</a:t>
            </a:r>
            <a:r>
              <a:rPr lang="zh-CN" altLang="en-US" sz="900" dirty="0" smtClean="0">
                <a:solidFill>
                  <a:prstClr val="white">
                    <a:lumMod val="50000"/>
                  </a:prstClr>
                </a:solidFill>
                <a:latin typeface="Arial" charset="0"/>
                <a:ea typeface="微软雅黑" pitchFamily="34" charset="-122"/>
              </a:rPr>
              <a:t> </a:t>
            </a:r>
            <a:r>
              <a:rPr lang="en-US" altLang="zh-CN" sz="900" dirty="0" smtClean="0">
                <a:solidFill>
                  <a:prstClr val="white">
                    <a:lumMod val="50000"/>
                  </a:prstClr>
                </a:solidFill>
                <a:latin typeface="Arial" charset="0"/>
                <a:ea typeface="微软雅黑" pitchFamily="34" charset="-122"/>
              </a:rPr>
              <a:t>22</a:t>
            </a:r>
            <a:r>
              <a:rPr lang="en-US" altLang="zh-CN" sz="900" dirty="0">
                <a:solidFill>
                  <a:prstClr val="white">
                    <a:lumMod val="50000"/>
                  </a:prstClr>
                </a:solidFill>
                <a:latin typeface="Arial" charset="0"/>
                <a:ea typeface="微软雅黑" pitchFamily="34" charset="-122"/>
              </a:rPr>
              <a:t>. </a:t>
            </a:r>
            <a:r>
              <a:rPr lang="en-US" altLang="zh-CN" sz="900" dirty="0" err="1">
                <a:solidFill>
                  <a:prstClr val="white">
                    <a:lumMod val="50000"/>
                  </a:prstClr>
                </a:solidFill>
                <a:latin typeface="Arial" charset="0"/>
                <a:ea typeface="微软雅黑" pitchFamily="34" charset="-122"/>
              </a:rPr>
              <a:t>Uzawa</a:t>
            </a:r>
            <a:r>
              <a:rPr lang="en-US" altLang="zh-CN" sz="900" dirty="0">
                <a:solidFill>
                  <a:prstClr val="white">
                    <a:lumMod val="50000"/>
                  </a:prstClr>
                </a:solidFill>
                <a:latin typeface="Arial" charset="0"/>
                <a:ea typeface="微软雅黑" pitchFamily="34" charset="-122"/>
              </a:rPr>
              <a:t> K, et al. Medicine (Baltimore). 2016 Apr;95(15):e3383. </a:t>
            </a:r>
          </a:p>
          <a:p>
            <a:pPr lvl="0">
              <a:lnSpc>
                <a:spcPct val="130000"/>
              </a:lnSpc>
            </a:pPr>
            <a:r>
              <a:rPr lang="en-US" altLang="zh-CN" sz="900" dirty="0" smtClean="0">
                <a:solidFill>
                  <a:prstClr val="white">
                    <a:lumMod val="50000"/>
                  </a:prstClr>
                </a:solidFill>
                <a:latin typeface="Arial" charset="0"/>
                <a:ea typeface="微软雅黑" pitchFamily="34" charset="-122"/>
              </a:rPr>
              <a:t>23</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吴新民</a:t>
            </a:r>
            <a:r>
              <a:rPr lang="en-US" altLang="zh-CN" sz="900" dirty="0">
                <a:solidFill>
                  <a:prstClr val="white">
                    <a:lumMod val="50000"/>
                  </a:prstClr>
                </a:solidFill>
                <a:latin typeface="Arial" charset="0"/>
                <a:ea typeface="微软雅黑" pitchFamily="34" charset="-122"/>
              </a:rPr>
              <a:t>.</a:t>
            </a:r>
            <a:r>
              <a:rPr lang="zh-CN" altLang="en-US" sz="900" dirty="0">
                <a:solidFill>
                  <a:prstClr val="white">
                    <a:lumMod val="50000"/>
                  </a:prstClr>
                </a:solidFill>
                <a:latin typeface="Arial" charset="0"/>
                <a:ea typeface="微软雅黑" pitchFamily="34" charset="-122"/>
              </a:rPr>
              <a:t>麻醉过程中使用肌松药及其拮抗剂的必要性</a:t>
            </a:r>
            <a:r>
              <a:rPr lang="en-US" altLang="zh-CN" sz="900" dirty="0">
                <a:solidFill>
                  <a:prstClr val="white">
                    <a:lumMod val="50000"/>
                  </a:prstClr>
                </a:solidFill>
                <a:latin typeface="Arial" charset="0"/>
                <a:ea typeface="微软雅黑" pitchFamily="34" charset="-122"/>
              </a:rPr>
              <a:t>[J].</a:t>
            </a:r>
            <a:r>
              <a:rPr lang="zh-CN" altLang="en-US" sz="900" dirty="0">
                <a:solidFill>
                  <a:prstClr val="white">
                    <a:lumMod val="50000"/>
                  </a:prstClr>
                </a:solidFill>
                <a:latin typeface="Arial" charset="0"/>
                <a:ea typeface="微软雅黑" pitchFamily="34" charset="-122"/>
              </a:rPr>
              <a:t>临床药物治疗杂志</a:t>
            </a:r>
            <a:r>
              <a:rPr lang="en-US" altLang="zh-CN" sz="900" dirty="0">
                <a:solidFill>
                  <a:prstClr val="white">
                    <a:lumMod val="50000"/>
                  </a:prstClr>
                </a:solidFill>
                <a:latin typeface="Arial" charset="0"/>
                <a:ea typeface="微软雅黑" pitchFamily="34" charset="-122"/>
              </a:rPr>
              <a:t>,2019,17(06):32-34+80.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4" name="文本占位符 1"/>
          <p:cNvSpPr>
            <a:spLocks noGrp="1"/>
          </p:cNvSpPr>
          <p:nvPr>
            <p:ph type="body" sz="quarter" idx="10"/>
          </p:nvPr>
        </p:nvSpPr>
        <p:spPr>
          <a:xfrm>
            <a:off x="1534208" y="1564482"/>
            <a:ext cx="1187450" cy="967894"/>
          </a:xfrm>
        </p:spPr>
        <p:txBody>
          <a:bodyPr/>
          <a:lstStyle/>
          <a:p>
            <a:pPr>
              <a:lnSpc>
                <a:spcPct val="130000"/>
              </a:lnSpc>
              <a:spcBef>
                <a:spcPts val="0"/>
              </a:spcBef>
            </a:pPr>
            <a:r>
              <a:rPr lang="en-US" altLang="zh-CN" dirty="0" smtClean="0"/>
              <a:t>05</a:t>
            </a:r>
            <a:endParaRPr lang="zh-CN" altLang="en-US" dirty="0"/>
          </a:p>
        </p:txBody>
      </p:sp>
      <p:sp>
        <p:nvSpPr>
          <p:cNvPr id="1048665" name="文本占位符 2"/>
          <p:cNvSpPr>
            <a:spLocks noGrp="1"/>
          </p:cNvSpPr>
          <p:nvPr>
            <p:ph type="body" sz="quarter" idx="11"/>
          </p:nvPr>
        </p:nvSpPr>
        <p:spPr>
          <a:xfrm>
            <a:off x="1451484" y="3137724"/>
            <a:ext cx="3008387" cy="660399"/>
          </a:xfrm>
        </p:spPr>
        <p:txBody>
          <a:bodyPr/>
          <a:lstStyle/>
          <a:p>
            <a:pPr>
              <a:lnSpc>
                <a:spcPct val="130000"/>
              </a:lnSpc>
              <a:spcBef>
                <a:spcPts val="0"/>
              </a:spcBef>
            </a:pPr>
            <a:r>
              <a:rPr lang="zh-CN" altLang="en-US"/>
              <a:t>公平性</a:t>
            </a:r>
          </a:p>
        </p:txBody>
      </p:sp>
      <p:sp>
        <p:nvSpPr>
          <p:cNvPr id="1048666" name="文本占位符 3"/>
          <p:cNvSpPr>
            <a:spLocks noGrp="1"/>
          </p:cNvSpPr>
          <p:nvPr>
            <p:ph type="body" sz="quarter" idx="12"/>
          </p:nvPr>
        </p:nvSpPr>
        <p:spPr>
          <a:xfrm>
            <a:off x="1451484" y="3681028"/>
            <a:ext cx="3008387" cy="250903"/>
          </a:xfrm>
        </p:spPr>
        <p:txBody>
          <a:bodyPr/>
          <a:lstStyle/>
          <a:p>
            <a:pPr>
              <a:lnSpc>
                <a:spcPct val="130000"/>
              </a:lnSpc>
              <a:spcBef>
                <a:spcPts val="0"/>
              </a:spcBef>
            </a:pPr>
            <a:r>
              <a:rPr lang="en-US" altLang="zh-CN"/>
              <a:t>Fairness</a:t>
            </a:r>
          </a:p>
        </p:txBody>
      </p:sp>
      <p:sp>
        <p:nvSpPr>
          <p:cNvPr id="1048667" name="文本框 5"/>
          <p:cNvSpPr txBox="1"/>
          <p:nvPr/>
        </p:nvSpPr>
        <p:spPr>
          <a:xfrm>
            <a:off x="3627360" y="1232756"/>
            <a:ext cx="8265284" cy="4486228"/>
          </a:xfrm>
          <a:prstGeom prst="rect">
            <a:avLst/>
          </a:prstGeom>
          <a:noFill/>
        </p:spPr>
        <p:txBody>
          <a:bodyPr wrap="square" lIns="0" tIns="0" rIns="0" bIns="0" rtlCol="0">
            <a:spAutoFit/>
          </a:bodyPr>
          <a:lstStyle/>
          <a:p>
            <a:pPr marL="1792605" indent="-1792605">
              <a:lnSpc>
                <a:spcPct val="150000"/>
              </a:lnSpc>
            </a:pPr>
            <a:r>
              <a:rPr lang="zh-CN" altLang="en-US" sz="1400" b="1" dirty="0">
                <a:solidFill>
                  <a:srgbClr val="000000"/>
                </a:solidFill>
                <a:effectLst/>
                <a:latin typeface="微软雅黑" pitchFamily="34" charset="-122"/>
                <a:ea typeface="微软雅黑" pitchFamily="34" charset="-122"/>
              </a:rPr>
              <a:t>年发病患者总数</a:t>
            </a:r>
            <a:r>
              <a:rPr lang="zh-CN" altLang="en-US" sz="1400" b="1" dirty="0" smtClean="0">
                <a:solidFill>
                  <a:srgbClr val="000000"/>
                </a:solidFill>
                <a:effectLst/>
                <a:latin typeface="微软雅黑" pitchFamily="34" charset="-122"/>
                <a:ea typeface="微软雅黑" pitchFamily="34" charset="-122"/>
              </a:rPr>
              <a:t>：</a:t>
            </a:r>
            <a:endParaRPr lang="en-US" altLang="zh-CN" sz="1400" b="1" dirty="0" smtClean="0">
              <a:solidFill>
                <a:srgbClr val="000000"/>
              </a:solidFill>
              <a:effectLst/>
              <a:latin typeface="微软雅黑" pitchFamily="34" charset="-122"/>
              <a:ea typeface="微软雅黑" pitchFamily="34" charset="-122"/>
            </a:endParaRPr>
          </a:p>
          <a:p>
            <a:pPr indent="-1792605">
              <a:lnSpc>
                <a:spcPct val="150000"/>
              </a:lnSpc>
            </a:pPr>
            <a:r>
              <a:rPr lang="zh-CN" altLang="en-US" sz="1400" dirty="0" smtClean="0">
                <a:solidFill>
                  <a:srgbClr val="000000"/>
                </a:solidFill>
                <a:latin typeface="微软雅黑" pitchFamily="34" charset="-122"/>
                <a:ea typeface="微软雅黑" pitchFamily="34" charset="-122"/>
              </a:rPr>
              <a:t>全麻手术患者约</a:t>
            </a:r>
            <a:r>
              <a:rPr lang="en-US" altLang="zh-CN" sz="1400" dirty="0" smtClean="0">
                <a:solidFill>
                  <a:srgbClr val="000000"/>
                </a:solidFill>
                <a:latin typeface="微软雅黑" pitchFamily="34" charset="-122"/>
                <a:ea typeface="微软雅黑" pitchFamily="34" charset="-122"/>
              </a:rPr>
              <a:t>2000</a:t>
            </a:r>
            <a:r>
              <a:rPr lang="zh-CN" altLang="en-US" sz="1400" dirty="0" smtClean="0">
                <a:solidFill>
                  <a:srgbClr val="000000"/>
                </a:solidFill>
                <a:effectLst/>
                <a:latin typeface="微软雅黑" pitchFamily="34" charset="-122"/>
                <a:ea typeface="微软雅黑" pitchFamily="34" charset="-122"/>
              </a:rPr>
              <a:t>万人次</a:t>
            </a:r>
            <a:r>
              <a:rPr lang="en-US" altLang="zh-CN" sz="1400" dirty="0" smtClean="0">
                <a:solidFill>
                  <a:srgbClr val="000000"/>
                </a:solidFill>
                <a:latin typeface="微软雅黑" pitchFamily="34" charset="-122"/>
                <a:ea typeface="微软雅黑" pitchFamily="34" charset="-122"/>
              </a:rPr>
              <a:t>/</a:t>
            </a:r>
            <a:r>
              <a:rPr lang="zh-CN" altLang="en-US" sz="1400" dirty="0" smtClean="0">
                <a:solidFill>
                  <a:srgbClr val="000000"/>
                </a:solidFill>
                <a:latin typeface="微软雅黑" pitchFamily="34" charset="-122"/>
                <a:ea typeface="微软雅黑" pitchFamily="34" charset="-122"/>
              </a:rPr>
              <a:t>年，</a:t>
            </a:r>
            <a:r>
              <a:rPr lang="en-US" altLang="zh-CN" sz="1400" dirty="0" err="1" smtClean="0">
                <a:solidFill>
                  <a:srgbClr val="000000"/>
                </a:solidFill>
                <a:latin typeface="微软雅黑" pitchFamily="34" charset="-122"/>
                <a:ea typeface="微软雅黑" pitchFamily="34" charset="-122"/>
              </a:rPr>
              <a:t>rNMB</a:t>
            </a:r>
            <a:r>
              <a:rPr lang="zh-CN" altLang="en-US" sz="1400" dirty="0" smtClean="0">
                <a:solidFill>
                  <a:srgbClr val="000000"/>
                </a:solidFill>
                <a:latin typeface="微软雅黑" pitchFamily="34" charset="-122"/>
                <a:ea typeface="微软雅黑" pitchFamily="34" charset="-122"/>
              </a:rPr>
              <a:t>发生人数高达</a:t>
            </a:r>
            <a:r>
              <a:rPr lang="en-US" altLang="zh-CN" sz="1400" dirty="0" smtClean="0">
                <a:solidFill>
                  <a:srgbClr val="000000"/>
                </a:solidFill>
                <a:latin typeface="微软雅黑" pitchFamily="34" charset="-122"/>
                <a:ea typeface="微软雅黑" pitchFamily="34" charset="-122"/>
              </a:rPr>
              <a:t>1760</a:t>
            </a:r>
            <a:r>
              <a:rPr lang="zh-CN" altLang="en-US" sz="1400" dirty="0" smtClean="0">
                <a:solidFill>
                  <a:srgbClr val="000000"/>
                </a:solidFill>
                <a:latin typeface="微软雅黑" pitchFamily="34" charset="-122"/>
                <a:ea typeface="微软雅黑" pitchFamily="34" charset="-122"/>
              </a:rPr>
              <a:t>万，即使已使用新斯的明进行拮抗，我国腹部</a:t>
            </a:r>
            <a:r>
              <a:rPr lang="zh-CN" altLang="en-US" sz="1400" dirty="0">
                <a:solidFill>
                  <a:srgbClr val="000000"/>
                </a:solidFill>
                <a:latin typeface="微软雅黑" pitchFamily="34" charset="-122"/>
                <a:ea typeface="微软雅黑" pitchFamily="34" charset="-122"/>
              </a:rPr>
              <a:t>手术患者</a:t>
            </a:r>
            <a:r>
              <a:rPr lang="en-US" altLang="zh-CN" sz="1400" dirty="0" err="1">
                <a:solidFill>
                  <a:srgbClr val="000000"/>
                </a:solidFill>
                <a:latin typeface="微软雅黑" pitchFamily="34" charset="-122"/>
                <a:ea typeface="微软雅黑" pitchFamily="34" charset="-122"/>
              </a:rPr>
              <a:t>rNMB</a:t>
            </a:r>
            <a:r>
              <a:rPr lang="zh-CN" altLang="en-US" sz="1400" dirty="0">
                <a:solidFill>
                  <a:srgbClr val="000000"/>
                </a:solidFill>
                <a:latin typeface="微软雅黑" pitchFamily="34" charset="-122"/>
                <a:ea typeface="微软雅黑" pitchFamily="34" charset="-122"/>
              </a:rPr>
              <a:t>发生率仍高达</a:t>
            </a:r>
            <a:r>
              <a:rPr lang="en-US" altLang="zh-CN" sz="1400" dirty="0" smtClean="0">
                <a:solidFill>
                  <a:srgbClr val="000000"/>
                </a:solidFill>
                <a:latin typeface="微软雅黑" pitchFamily="34" charset="-122"/>
                <a:ea typeface="微软雅黑" pitchFamily="34" charset="-122"/>
              </a:rPr>
              <a:t>57.8%</a:t>
            </a:r>
            <a:r>
              <a:rPr lang="en-US" altLang="zh-CN" sz="1400" baseline="30000" dirty="0" smtClean="0">
                <a:solidFill>
                  <a:srgbClr val="000000"/>
                </a:solidFill>
                <a:latin typeface="微软雅黑" pitchFamily="34" charset="-122"/>
                <a:ea typeface="微软雅黑" pitchFamily="34" charset="-122"/>
              </a:rPr>
              <a:t>24</a:t>
            </a:r>
            <a:r>
              <a:rPr lang="zh-CN" altLang="en-US" sz="1400" dirty="0" smtClean="0">
                <a:solidFill>
                  <a:srgbClr val="000000"/>
                </a:solidFill>
                <a:effectLst/>
                <a:latin typeface="微软雅黑" pitchFamily="34" charset="-122"/>
                <a:ea typeface="微软雅黑" pitchFamily="34" charset="-122"/>
              </a:rPr>
              <a:t>。</a:t>
            </a:r>
            <a:endParaRPr lang="en-US" altLang="zh-CN" sz="1400" dirty="0" smtClean="0">
              <a:solidFill>
                <a:srgbClr val="000000"/>
              </a:solidFill>
              <a:effectLst/>
              <a:latin typeface="微软雅黑" pitchFamily="34" charset="-122"/>
              <a:ea typeface="微软雅黑" pitchFamily="34" charset="-122"/>
            </a:endParaRPr>
          </a:p>
          <a:p>
            <a:pPr marL="1792605" indent="-1792605">
              <a:lnSpc>
                <a:spcPct val="150000"/>
              </a:lnSpc>
            </a:pPr>
            <a:r>
              <a:rPr lang="zh-CN" altLang="en-US" sz="1400" b="1" dirty="0" smtClean="0">
                <a:solidFill>
                  <a:srgbClr val="000000"/>
                </a:solidFill>
                <a:effectLst/>
                <a:latin typeface="微软雅黑" pitchFamily="34" charset="-122"/>
                <a:ea typeface="微软雅黑" pitchFamily="34" charset="-122"/>
              </a:rPr>
              <a:t>弥补</a:t>
            </a:r>
            <a:r>
              <a:rPr lang="zh-CN" altLang="en-US" sz="1400" b="1" dirty="0">
                <a:solidFill>
                  <a:srgbClr val="000000"/>
                </a:solidFill>
                <a:effectLst/>
                <a:latin typeface="微软雅黑" pitchFamily="34" charset="-122"/>
                <a:ea typeface="微软雅黑" pitchFamily="34" charset="-122"/>
              </a:rPr>
              <a:t>药品目录短板</a:t>
            </a:r>
            <a:r>
              <a:rPr lang="zh-CN" altLang="en-US" sz="1400" b="1" dirty="0" smtClean="0">
                <a:solidFill>
                  <a:srgbClr val="000000"/>
                </a:solidFill>
                <a:effectLst/>
                <a:latin typeface="微软雅黑" pitchFamily="34" charset="-122"/>
                <a:ea typeface="微软雅黑" pitchFamily="34" charset="-122"/>
              </a:rPr>
              <a:t>：</a:t>
            </a:r>
            <a:endParaRPr lang="en-US" altLang="zh-CN" sz="1400" b="1" dirty="0" smtClean="0">
              <a:solidFill>
                <a:srgbClr val="000000"/>
              </a:solidFill>
              <a:effectLst/>
              <a:latin typeface="微软雅黑" pitchFamily="34" charset="-122"/>
              <a:ea typeface="微软雅黑" pitchFamily="34" charset="-122"/>
            </a:endParaRPr>
          </a:p>
          <a:p>
            <a:pPr indent="-1792605">
              <a:lnSpc>
                <a:spcPct val="150000"/>
              </a:lnSpc>
            </a:pPr>
            <a:r>
              <a:rPr lang="en-US" altLang="zh-CN" sz="1400" b="1" dirty="0">
                <a:solidFill>
                  <a:schemeClr val="accent2"/>
                </a:solidFill>
                <a:latin typeface="微软雅黑" pitchFamily="34" charset="-122"/>
                <a:ea typeface="微软雅黑" pitchFamily="34" charset="-122"/>
              </a:rPr>
              <a:t>1.</a:t>
            </a:r>
            <a:r>
              <a:rPr lang="zh-CN" altLang="en-US" sz="1400" b="1" dirty="0">
                <a:solidFill>
                  <a:schemeClr val="accent2"/>
                </a:solidFill>
                <a:latin typeface="微软雅黑" pitchFamily="34" charset="-122"/>
                <a:ea typeface="微软雅黑" pitchFamily="34" charset="-122"/>
              </a:rPr>
              <a:t>本品弥补了目录内无可用于儿童和老年患者的肌松拮抗剂的</a:t>
            </a:r>
            <a:r>
              <a:rPr lang="zh-CN" altLang="en-US" sz="1400" b="1" dirty="0" smtClean="0">
                <a:solidFill>
                  <a:schemeClr val="accent2"/>
                </a:solidFill>
                <a:latin typeface="微软雅黑" pitchFamily="34" charset="-122"/>
                <a:ea typeface="微软雅黑" pitchFamily="34" charset="-122"/>
              </a:rPr>
              <a:t>空白；</a:t>
            </a:r>
            <a:endParaRPr lang="zh-CN" altLang="en-US" sz="1400" b="1" dirty="0">
              <a:solidFill>
                <a:schemeClr val="accent2"/>
              </a:solidFill>
              <a:latin typeface="微软雅黑" pitchFamily="34" charset="-122"/>
              <a:ea typeface="微软雅黑" pitchFamily="34" charset="-122"/>
            </a:endParaRPr>
          </a:p>
          <a:p>
            <a:pPr indent="-1792605">
              <a:lnSpc>
                <a:spcPct val="150000"/>
              </a:lnSpc>
            </a:pPr>
            <a:r>
              <a:rPr lang="en-US" altLang="zh-CN" sz="1400" b="1" dirty="0">
                <a:solidFill>
                  <a:schemeClr val="accent2"/>
                </a:solidFill>
                <a:latin typeface="微软雅黑" pitchFamily="34" charset="-122"/>
                <a:ea typeface="微软雅黑" pitchFamily="34" charset="-122"/>
              </a:rPr>
              <a:t>2.</a:t>
            </a:r>
            <a:r>
              <a:rPr lang="zh-CN" altLang="en-US" sz="1400" b="1" dirty="0">
                <a:solidFill>
                  <a:schemeClr val="accent2"/>
                </a:solidFill>
                <a:latin typeface="微软雅黑" pitchFamily="34" charset="-122"/>
                <a:ea typeface="微软雅黑" pitchFamily="34" charset="-122"/>
              </a:rPr>
              <a:t>本品</a:t>
            </a:r>
            <a:r>
              <a:rPr lang="en-US" altLang="zh-CN" sz="1400" b="1" dirty="0">
                <a:solidFill>
                  <a:schemeClr val="accent2"/>
                </a:solidFill>
                <a:latin typeface="微软雅黑" pitchFamily="34" charset="-122"/>
                <a:ea typeface="微软雅黑" pitchFamily="34" charset="-122"/>
              </a:rPr>
              <a:t>3min</a:t>
            </a:r>
            <a:r>
              <a:rPr lang="zh-CN" altLang="en-US" sz="1400" b="1" dirty="0">
                <a:solidFill>
                  <a:schemeClr val="accent2"/>
                </a:solidFill>
                <a:latin typeface="微软雅黑" pitchFamily="34" charset="-122"/>
                <a:ea typeface="微软雅黑" pitchFamily="34" charset="-122"/>
              </a:rPr>
              <a:t>内快速逆转不同程度肌松，无毒蕈碱样作用，无需联合用药，从安全性、有效性、便捷性等诸多方面弥补了现有目录内新斯的明的用药缺陷（起效慢，逆转不彻底，对深肌松无效，且不良反应、临床禁忌多，需要与阿托品联用），使麻醉更加精准可</a:t>
            </a:r>
            <a:r>
              <a:rPr lang="zh-CN" altLang="en-US" sz="1400" b="1" dirty="0" smtClean="0">
                <a:solidFill>
                  <a:schemeClr val="accent2"/>
                </a:solidFill>
                <a:latin typeface="微软雅黑" pitchFamily="34" charset="-122"/>
                <a:ea typeface="微软雅黑" pitchFamily="34" charset="-122"/>
              </a:rPr>
              <a:t>控；</a:t>
            </a:r>
            <a:endParaRPr lang="zh-CN" altLang="en-US" sz="1400" b="1" dirty="0">
              <a:solidFill>
                <a:schemeClr val="accent2"/>
              </a:solidFill>
              <a:latin typeface="微软雅黑" pitchFamily="34" charset="-122"/>
              <a:ea typeface="微软雅黑" pitchFamily="34" charset="-122"/>
            </a:endParaRPr>
          </a:p>
          <a:p>
            <a:pPr indent="-1792605">
              <a:lnSpc>
                <a:spcPct val="150000"/>
              </a:lnSpc>
            </a:pPr>
            <a:r>
              <a:rPr lang="en-US" altLang="zh-CN" sz="1400" b="1" dirty="0">
                <a:solidFill>
                  <a:schemeClr val="accent2"/>
                </a:solidFill>
                <a:latin typeface="微软雅黑" pitchFamily="34" charset="-122"/>
                <a:ea typeface="微软雅黑" pitchFamily="34" charset="-122"/>
              </a:rPr>
              <a:t>3.</a:t>
            </a:r>
            <a:r>
              <a:rPr lang="zh-CN" altLang="en-US" sz="1400" b="1" dirty="0">
                <a:solidFill>
                  <a:schemeClr val="accent2"/>
                </a:solidFill>
                <a:latin typeface="微软雅黑" pitchFamily="34" charset="-122"/>
                <a:ea typeface="微软雅黑" pitchFamily="34" charset="-122"/>
              </a:rPr>
              <a:t>本品保障了病态肥胖、重症肌无力、呼吸系统疾病等高危群体的用药，惠及更多特殊</a:t>
            </a:r>
            <a:r>
              <a:rPr lang="zh-CN" altLang="en-US" sz="1400" b="1" dirty="0" smtClean="0">
                <a:solidFill>
                  <a:schemeClr val="accent2"/>
                </a:solidFill>
                <a:latin typeface="微软雅黑" pitchFamily="34" charset="-122"/>
                <a:ea typeface="微软雅黑" pitchFamily="34" charset="-122"/>
              </a:rPr>
              <a:t>患者</a:t>
            </a:r>
            <a:r>
              <a:rPr lang="zh-CN" altLang="en-US" sz="1400" dirty="0" smtClean="0">
                <a:solidFill>
                  <a:srgbClr val="000000"/>
                </a:solidFill>
                <a:latin typeface="微软雅黑" pitchFamily="34" charset="-122"/>
                <a:ea typeface="微软雅黑" pitchFamily="34" charset="-122"/>
              </a:rPr>
              <a:t>；</a:t>
            </a:r>
            <a:endParaRPr lang="zh-CN" altLang="en-US" sz="1400" dirty="0">
              <a:solidFill>
                <a:srgbClr val="000000"/>
              </a:solidFill>
              <a:latin typeface="微软雅黑" pitchFamily="34" charset="-122"/>
              <a:ea typeface="微软雅黑" pitchFamily="34" charset="-122"/>
            </a:endParaRPr>
          </a:p>
          <a:p>
            <a:pPr indent="-1792605">
              <a:lnSpc>
                <a:spcPct val="150000"/>
              </a:lnSpc>
            </a:pPr>
            <a:r>
              <a:rPr lang="zh-CN" altLang="en-US" sz="1400" b="1" dirty="0" smtClean="0">
                <a:solidFill>
                  <a:srgbClr val="000000"/>
                </a:solidFill>
                <a:latin typeface="微软雅黑" pitchFamily="34" charset="-122"/>
                <a:ea typeface="微软雅黑" pitchFamily="34" charset="-122"/>
              </a:rPr>
              <a:t>临床管理难度：</a:t>
            </a:r>
            <a:endParaRPr lang="en-US" altLang="zh-CN" sz="1400" b="1" dirty="0" smtClean="0">
              <a:solidFill>
                <a:srgbClr val="000000"/>
              </a:solidFill>
              <a:latin typeface="微软雅黑" pitchFamily="34" charset="-122"/>
              <a:ea typeface="微软雅黑" pitchFamily="34" charset="-122"/>
            </a:endParaRPr>
          </a:p>
          <a:p>
            <a:pPr indent="-1792605">
              <a:lnSpc>
                <a:spcPct val="150000"/>
              </a:lnSpc>
            </a:pPr>
            <a:r>
              <a:rPr lang="en-US" altLang="zh-CN" sz="1400" dirty="0">
                <a:solidFill>
                  <a:srgbClr val="000000"/>
                </a:solidFill>
                <a:latin typeface="微软雅黑" pitchFamily="34" charset="-122"/>
                <a:ea typeface="微软雅黑" pitchFamily="34" charset="-122"/>
              </a:rPr>
              <a:t>1.</a:t>
            </a:r>
            <a:r>
              <a:rPr lang="zh-CN" altLang="en-US" sz="1400" dirty="0">
                <a:solidFill>
                  <a:srgbClr val="000000"/>
                </a:solidFill>
                <a:latin typeface="微软雅黑" pitchFamily="34" charset="-122"/>
                <a:ea typeface="微软雅黑" pitchFamily="34" charset="-122"/>
              </a:rPr>
              <a:t>舒更葡糖钠注射液特异性拮抗罗库溴铵和维库溴铵，适应症明确，用法用量清晰，可保证用药精准可控，不存在临床滥用、超说明书用药等</a:t>
            </a:r>
            <a:r>
              <a:rPr lang="zh-CN" altLang="en-US" sz="1400" dirty="0" smtClean="0">
                <a:solidFill>
                  <a:srgbClr val="000000"/>
                </a:solidFill>
                <a:latin typeface="微软雅黑" pitchFamily="34" charset="-122"/>
                <a:ea typeface="微软雅黑" pitchFamily="34" charset="-122"/>
              </a:rPr>
              <a:t>情况；</a:t>
            </a:r>
            <a:endParaRPr lang="zh-CN" altLang="en-US" sz="1400" dirty="0">
              <a:solidFill>
                <a:srgbClr val="000000"/>
              </a:solidFill>
              <a:latin typeface="微软雅黑" pitchFamily="34" charset="-122"/>
              <a:ea typeface="微软雅黑" pitchFamily="34" charset="-122"/>
            </a:endParaRPr>
          </a:p>
          <a:p>
            <a:pPr indent="-1792605">
              <a:lnSpc>
                <a:spcPct val="150000"/>
              </a:lnSpc>
            </a:pPr>
            <a:r>
              <a:rPr lang="en-US" altLang="zh-CN" sz="1400" dirty="0">
                <a:solidFill>
                  <a:srgbClr val="000000"/>
                </a:solidFill>
                <a:latin typeface="微软雅黑" pitchFamily="34" charset="-122"/>
                <a:ea typeface="微软雅黑" pitchFamily="34" charset="-122"/>
              </a:rPr>
              <a:t>2.</a:t>
            </a:r>
            <a:r>
              <a:rPr lang="zh-CN" altLang="en-US" sz="1400" dirty="0">
                <a:solidFill>
                  <a:srgbClr val="000000"/>
                </a:solidFill>
                <a:latin typeface="微软雅黑" pitchFamily="34" charset="-122"/>
                <a:ea typeface="微软雅黑" pitchFamily="34" charset="-122"/>
              </a:rPr>
              <a:t>非管制药品，便于临床管理；</a:t>
            </a:r>
          </a:p>
          <a:p>
            <a:pPr indent="-1792605">
              <a:lnSpc>
                <a:spcPct val="150000"/>
              </a:lnSpc>
            </a:pPr>
            <a:r>
              <a:rPr lang="en-US" altLang="zh-CN" sz="1400" dirty="0">
                <a:solidFill>
                  <a:srgbClr val="000000"/>
                </a:solidFill>
                <a:latin typeface="微软雅黑" pitchFamily="34" charset="-122"/>
                <a:ea typeface="微软雅黑" pitchFamily="34" charset="-122"/>
              </a:rPr>
              <a:t>3.</a:t>
            </a:r>
            <a:r>
              <a:rPr lang="zh-CN" altLang="en-US" sz="1400" dirty="0">
                <a:solidFill>
                  <a:srgbClr val="000000"/>
                </a:solidFill>
                <a:latin typeface="微软雅黑" pitchFamily="34" charset="-122"/>
                <a:ea typeface="微软雅黑" pitchFamily="34" charset="-122"/>
              </a:rPr>
              <a:t>遮光，</a:t>
            </a:r>
            <a:r>
              <a:rPr lang="en-US" altLang="zh-CN" sz="1400" dirty="0">
                <a:solidFill>
                  <a:srgbClr val="000000"/>
                </a:solidFill>
                <a:latin typeface="微软雅黑" pitchFamily="34" charset="-122"/>
                <a:ea typeface="微软雅黑" pitchFamily="34" charset="-122"/>
              </a:rPr>
              <a:t>30℃</a:t>
            </a:r>
            <a:r>
              <a:rPr lang="zh-CN" altLang="en-US" sz="1400" dirty="0">
                <a:solidFill>
                  <a:srgbClr val="000000"/>
                </a:solidFill>
                <a:latin typeface="微软雅黑" pitchFamily="34" charset="-122"/>
                <a:ea typeface="微软雅黑" pitchFamily="34" charset="-122"/>
              </a:rPr>
              <a:t>以下保存，无特殊存放要求，便于</a:t>
            </a:r>
            <a:r>
              <a:rPr lang="zh-CN" altLang="en-US" sz="1400" dirty="0" smtClean="0">
                <a:solidFill>
                  <a:srgbClr val="000000"/>
                </a:solidFill>
                <a:latin typeface="微软雅黑" pitchFamily="34" charset="-122"/>
                <a:ea typeface="微软雅黑" pitchFamily="34" charset="-122"/>
              </a:rPr>
              <a:t>储存。</a:t>
            </a:r>
            <a:endParaRPr lang="zh-CN" altLang="en-US" sz="1400" dirty="0">
              <a:solidFill>
                <a:srgbClr val="000000"/>
              </a:solidFill>
              <a:latin typeface="微软雅黑" pitchFamily="34" charset="-122"/>
              <a:ea typeface="微软雅黑" pitchFamily="34" charset="-122"/>
            </a:endParaRPr>
          </a:p>
        </p:txBody>
      </p:sp>
      <p:sp>
        <p:nvSpPr>
          <p:cNvPr id="6" name="矩形 23"/>
          <p:cNvSpPr/>
          <p:nvPr/>
        </p:nvSpPr>
        <p:spPr>
          <a:xfrm>
            <a:off x="191344" y="6533554"/>
            <a:ext cx="8096250" cy="207813"/>
          </a:xfrm>
          <a:prstGeom prst="rect">
            <a:avLst/>
          </a:prstGeom>
        </p:spPr>
        <p:txBody>
          <a:bodyPr wrap="square" lIns="68568" tIns="34284" rIns="68568" bIns="34284">
            <a:spAutoFit/>
          </a:bodyPr>
          <a:lstStyle/>
          <a:p>
            <a:r>
              <a:rPr lang="en-US" altLang="zh-CN" sz="900" dirty="0" smtClean="0">
                <a:solidFill>
                  <a:schemeClr val="bg1">
                    <a:lumMod val="50000"/>
                  </a:schemeClr>
                </a:solidFill>
                <a:latin typeface="Arial" charset="0"/>
                <a:ea typeface="微软雅黑" pitchFamily="34" charset="-122"/>
                <a:sym typeface="Arial" charset="0"/>
              </a:rPr>
              <a:t>24.Yu </a:t>
            </a:r>
            <a:r>
              <a:rPr lang="en-US" altLang="zh-CN" sz="900" dirty="0">
                <a:solidFill>
                  <a:schemeClr val="bg1">
                    <a:lumMod val="50000"/>
                  </a:schemeClr>
                </a:solidFill>
                <a:latin typeface="Arial" charset="0"/>
                <a:ea typeface="微软雅黑" pitchFamily="34" charset="-122"/>
                <a:sym typeface="Arial" charset="0"/>
              </a:rPr>
              <a:t>B, Ouyang B, Ge S, et al. </a:t>
            </a:r>
            <a:r>
              <a:rPr lang="en-US" altLang="zh-CN" sz="900" dirty="0" err="1">
                <a:solidFill>
                  <a:schemeClr val="bg1">
                    <a:lumMod val="50000"/>
                  </a:schemeClr>
                </a:solidFill>
                <a:latin typeface="Arial" charset="0"/>
                <a:ea typeface="微软雅黑" pitchFamily="34" charset="-122"/>
                <a:sym typeface="Arial" charset="0"/>
              </a:rPr>
              <a:t>Curr</a:t>
            </a:r>
            <a:r>
              <a:rPr lang="en-US" altLang="zh-CN" sz="900" dirty="0">
                <a:solidFill>
                  <a:schemeClr val="bg1">
                    <a:lumMod val="50000"/>
                  </a:schemeClr>
                </a:solidFill>
                <a:latin typeface="Arial" charset="0"/>
                <a:ea typeface="微软雅黑" pitchFamily="34" charset="-122"/>
                <a:sym typeface="Arial" charset="0"/>
              </a:rPr>
              <a:t> Med Res </a:t>
            </a:r>
            <a:r>
              <a:rPr lang="en-US" altLang="zh-CN" sz="900" dirty="0" err="1">
                <a:solidFill>
                  <a:schemeClr val="bg1">
                    <a:lumMod val="50000"/>
                  </a:schemeClr>
                </a:solidFill>
                <a:latin typeface="Arial" charset="0"/>
                <a:ea typeface="微软雅黑" pitchFamily="34" charset="-122"/>
                <a:sym typeface="Arial" charset="0"/>
              </a:rPr>
              <a:t>Opin</a:t>
            </a:r>
            <a:r>
              <a:rPr lang="en-US" altLang="zh-CN" sz="900" dirty="0">
                <a:solidFill>
                  <a:schemeClr val="bg1">
                    <a:lumMod val="50000"/>
                  </a:schemeClr>
                </a:solidFill>
                <a:latin typeface="Arial" charset="0"/>
                <a:ea typeface="微软雅黑" pitchFamily="34" charset="-122"/>
                <a:sym typeface="Arial" charset="0"/>
              </a:rPr>
              <a:t>. 2016;32(1):1-9.</a:t>
            </a:r>
            <a:endParaRPr lang="zh-CN" altLang="en-US" sz="900" dirty="0">
              <a:solidFill>
                <a:schemeClr val="bg1">
                  <a:lumMod val="50000"/>
                </a:schemeClr>
              </a:solidFill>
              <a:latin typeface="Arial" charset="0"/>
              <a:ea typeface="微软雅黑" pitchFamily="34" charset="-122"/>
              <a:sym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医保国谈">
      <a:dk1>
        <a:sysClr val="windowText" lastClr="000000"/>
      </a:dk1>
      <a:lt1>
        <a:sysClr val="window" lastClr="FFFFFF"/>
      </a:lt1>
      <a:dk2>
        <a:srgbClr val="44546A"/>
      </a:dk2>
      <a:lt2>
        <a:srgbClr val="E7E6E6"/>
      </a:lt2>
      <a:accent1>
        <a:srgbClr val="CEE5F6"/>
      </a:accent1>
      <a:accent2>
        <a:srgbClr val="3959B9"/>
      </a:accent2>
      <a:accent3>
        <a:srgbClr val="F68282"/>
      </a:accent3>
      <a:accent4>
        <a:srgbClr val="FFC000"/>
      </a:accent4>
      <a:accent5>
        <a:srgbClr val="5B9BD5"/>
      </a:accent5>
      <a:accent6>
        <a:srgbClr val="70AD47"/>
      </a:accent6>
      <a:hlink>
        <a:srgbClr val="0563C1"/>
      </a:hlink>
      <a:folHlink>
        <a:srgbClr val="954F72"/>
      </a:folHlink>
    </a:clrScheme>
    <a:fontScheme name="Arial+雅黑">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gn="just">
          <a:lnSpc>
            <a:spcPct val="120000"/>
          </a:lnSpc>
          <a:defRPr sz="1600" smtClean="0"/>
        </a:defPPr>
      </a:lstStyle>
    </a:tx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1072</TotalTime>
  <Words>2002</Words>
  <Application>Microsoft Office PowerPoint</Application>
  <PresentationFormat>自定义</PresentationFormat>
  <Paragraphs>100</Paragraphs>
  <Slides>8</Slides>
  <Notes>6</Notes>
  <HiddenSlides>0</HiddenSlides>
  <MMClips>0</MMClips>
  <ScaleCrop>false</ScaleCrop>
  <HeadingPairs>
    <vt:vector size="4" baseType="variant">
      <vt:variant>
        <vt:lpstr>主题</vt:lpstr>
      </vt:variant>
      <vt:variant>
        <vt:i4>1</vt:i4>
      </vt:variant>
      <vt:variant>
        <vt:lpstr>幻灯片标题</vt:lpstr>
      </vt:variant>
      <vt:variant>
        <vt:i4>8</vt:i4>
      </vt:variant>
    </vt:vector>
  </HeadingPairs>
  <TitlesOfParts>
    <vt:vector size="9"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刘祥</dc:creator>
  <cp:lastModifiedBy>付小明</cp:lastModifiedBy>
  <cp:revision>58</cp:revision>
  <dcterms:created xsi:type="dcterms:W3CDTF">1969-12-31T16:00:00Z</dcterms:created>
  <dcterms:modified xsi:type="dcterms:W3CDTF">2022-07-11T09:03:33Z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DE8EF8731F888F2CD13DC562D90A5E56</vt:lpwstr>
  </property>
  <property fmtid="{D5CDD505-2E9C-101B-9397-08002B2CF9AE}" pid="3" name="KSOProductBuildVer">
    <vt:lpwstr>2052-11.26.0</vt:lpwstr>
  </property>
</Properties>
</file>