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3" Type="http://schemas.openxmlformats.org/package/2006/relationships/metadata/core-properties" Target="docProps/core.xml"/><Relationship Id="rId2" Type="http://schemas.openxmlformats.org/officeDocument/2006/relationships/extended-properties" Target="docProps/app.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61" r:id="rId4"/>
    <p:sldId id="265" r:id="rId5"/>
    <p:sldId id="278" r:id="rId6"/>
    <p:sldId id="279" r:id="rId7"/>
    <p:sldId id="280" r:id="rId8"/>
    <p:sldId id="284" r:id="rId9"/>
    <p:sldId id="290" r:id="rId10"/>
    <p:sldId id="282" r:id="rId11"/>
    <p:sldId id="283" r:id="rId12"/>
  </p:sldIdLst>
  <p:sldSz cx="9144000" cy="6858000"/>
  <p:notesSz cx="9144000" cy="6858000"/>
  <p:custDataLst>
    <p:tags r:id="rId16"/>
  </p:custDataLst>
  <p:defaultTextStyle>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8" d="100"/>
          <a:sy n="78" d="100"/>
        </p:scale>
        <p:origin x="-1536" y="-84"/>
      </p:cViewPr>
      <p:guideLst>
        <p:guide orient="horz" pos="2188"/>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 Type="http://schemas.openxmlformats.org/officeDocument/2006/relationships/theme" Target="theme/theme1.xml"/><Relationship Id="rId16" Type="http://schemas.openxmlformats.org/officeDocument/2006/relationships/tags" Target="tags/tag4.xml"/><Relationship Id="rId15" Type="http://schemas.openxmlformats.org/officeDocument/2006/relationships/tableStyles" Target="tableStyles.xml"/><Relationship Id="rId14" Type="http://schemas.openxmlformats.org/officeDocument/2006/relationships/viewProps" Target="viewProps.xml"/><Relationship Id="rId13" Type="http://schemas.openxmlformats.org/officeDocument/2006/relationships/presProps" Target="presProps.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685800" y="2125980"/>
            <a:ext cx="7772400" cy="1440180"/>
          </a:xfrm>
          <a:prstGeom prst="rect">
            <a:avLst/>
          </a:prstGeom>
        </p:spPr>
        <p:txBody>
          <a:bodyPr wrap="square" lIns="0" tIns="0" rIns="0" bIns="0">
            <a:spAutoFit/>
          </a:bodyPr>
          <a:lstStyle>
            <a:lvl1pPr>
              <a:defRPr/>
            </a:lvl1pPr>
          </a:lstStyle>
          <a:p/>
        </p:txBody>
      </p:sp>
      <p:sp>
        <p:nvSpPr>
          <p:cNvPr id="3" name="Holder 3"/>
          <p:cNvSpPr>
            <a:spLocks noGrp="1"/>
          </p:cNvSpPr>
          <p:nvPr>
            <p:ph type="subTitle" idx="4"/>
          </p:nvPr>
        </p:nvSpPr>
        <p:spPr>
          <a:xfrm>
            <a:off x="1371600" y="3840480"/>
            <a:ext cx="6400800" cy="1714500"/>
          </a:xfrm>
          <a:prstGeom prst="rect">
            <a:avLst/>
          </a:prstGeom>
        </p:spPr>
        <p:txBody>
          <a:bodyPr wrap="square" lIns="0" tIns="0" rIns="0" bIns="0">
            <a:spAutoFit/>
          </a:bodyPr>
          <a:lstStyle>
            <a:lvl1pPr>
              <a:defRPr/>
            </a:lvl1pPr>
          </a:lstStyle>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fld>
            <a:endParaRPr lang="en-US"/>
          </a:p>
        </p:txBody>
      </p:sp>
      <p:sp>
        <p:nvSpPr>
          <p:cNvPr id="6" name="Holder 6"/>
          <p:cNvSpPr>
            <a:spLocks noGrp="1"/>
          </p:cNvSpPr>
          <p:nvPr>
            <p:ph type="sldNum" sz="quarter" idx="7"/>
          </p:nvPr>
        </p:nvSpPr>
        <p:spPr/>
        <p:txBody>
          <a:bodyPr lIns="0" tIns="0" rIns="0" bIns="0"/>
          <a:lstStyle>
            <a:lvl1pPr>
              <a:defRPr sz="1600" b="0" i="0">
                <a:solidFill>
                  <a:schemeClr val="tx1"/>
                </a:solidFill>
                <a:latin typeface="等线" panose="02010600030101010101" charset="-122"/>
                <a:cs typeface="等线" panose="02010600030101010101" charset="-122"/>
              </a:defRPr>
            </a:lvl1pPr>
          </a:lstStyle>
          <a:p>
            <a:pPr marL="25400">
              <a:lnSpc>
                <a:spcPts val="1310"/>
              </a:lnSpc>
            </a:pPr>
            <a:fld id="{81D60167-4931-47E6-BA6A-407CBD079E47}" type="slidenum">
              <a:rPr dirty="0"/>
            </a:fld>
            <a:endParaRP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a:lvl1pPr>
          </a:lstStyle>
          <a:p/>
        </p:txBody>
      </p:sp>
      <p:sp>
        <p:nvSpPr>
          <p:cNvPr id="3" name="Holder 3"/>
          <p:cNvSpPr>
            <a:spLocks noGrp="1"/>
          </p:cNvSpPr>
          <p:nvPr>
            <p:ph type="body" idx="1"/>
          </p:nvPr>
        </p:nvSpPr>
        <p:spPr/>
        <p:txBody>
          <a:bodyPr lIns="0" tIns="0" rIns="0" bIns="0"/>
          <a:lstStyle>
            <a:lvl1pPr>
              <a:defRPr/>
            </a:lvl1pPr>
          </a:lstStyle>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fld>
            <a:endParaRPr lang="en-US"/>
          </a:p>
        </p:txBody>
      </p:sp>
      <p:sp>
        <p:nvSpPr>
          <p:cNvPr id="6" name="Holder 6"/>
          <p:cNvSpPr>
            <a:spLocks noGrp="1"/>
          </p:cNvSpPr>
          <p:nvPr>
            <p:ph type="sldNum" sz="quarter" idx="7"/>
          </p:nvPr>
        </p:nvSpPr>
        <p:spPr/>
        <p:txBody>
          <a:bodyPr lIns="0" tIns="0" rIns="0" bIns="0"/>
          <a:lstStyle>
            <a:lvl1pPr>
              <a:defRPr sz="1600" b="0" i="0">
                <a:solidFill>
                  <a:schemeClr val="tx1"/>
                </a:solidFill>
                <a:latin typeface="等线" panose="02010600030101010101" charset="-122"/>
                <a:cs typeface="等线" panose="02010600030101010101" charset="-122"/>
              </a:defRPr>
            </a:lvl1pPr>
          </a:lstStyle>
          <a:p>
            <a:pPr marL="25400">
              <a:lnSpc>
                <a:spcPts val="1310"/>
              </a:lnSpc>
            </a:pPr>
            <a:fld id="{81D60167-4931-47E6-BA6A-407CBD079E47}" type="slidenum">
              <a:rPr dirty="0"/>
            </a:fld>
            <a:endParaRP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a:lvl1pPr>
          </a:lstStyle>
          <a:p/>
        </p:txBody>
      </p:sp>
      <p:sp>
        <p:nvSpPr>
          <p:cNvPr id="3" name="Holder 3"/>
          <p:cNvSpPr>
            <a:spLocks noGrp="1"/>
          </p:cNvSpPr>
          <p:nvPr>
            <p:ph sz="half" idx="2"/>
          </p:nvPr>
        </p:nvSpPr>
        <p:spPr>
          <a:xfrm>
            <a:off x="457200" y="1577340"/>
            <a:ext cx="3977640" cy="4526280"/>
          </a:xfrm>
          <a:prstGeom prst="rect">
            <a:avLst/>
          </a:prstGeom>
        </p:spPr>
        <p:txBody>
          <a:bodyPr wrap="square" lIns="0" tIns="0" rIns="0" bIns="0">
            <a:spAutoFit/>
          </a:bodyPr>
          <a:lstStyle>
            <a:lvl1pPr>
              <a:defRPr/>
            </a:lvl1pPr>
          </a:lstStyle>
          <a:p/>
        </p:txBody>
      </p:sp>
      <p:sp>
        <p:nvSpPr>
          <p:cNvPr id="4" name="Holder 4"/>
          <p:cNvSpPr>
            <a:spLocks noGrp="1"/>
          </p:cNvSpPr>
          <p:nvPr>
            <p:ph sz="half" idx="3"/>
          </p:nvPr>
        </p:nvSpPr>
        <p:spPr>
          <a:xfrm>
            <a:off x="4709160" y="1577340"/>
            <a:ext cx="3977640" cy="4526280"/>
          </a:xfrm>
          <a:prstGeom prst="rect">
            <a:avLst/>
          </a:prstGeom>
        </p:spPr>
        <p:txBody>
          <a:bodyPr wrap="square" lIns="0" tIns="0" rIns="0" bIns="0">
            <a:spAutoFit/>
          </a:bodyPr>
          <a:lstStyle>
            <a:lvl1pPr>
              <a:defRPr/>
            </a:lvl1pPr>
          </a:lstStyle>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fld>
            <a:endParaRPr lang="en-US"/>
          </a:p>
        </p:txBody>
      </p:sp>
      <p:sp>
        <p:nvSpPr>
          <p:cNvPr id="7" name="Holder 7"/>
          <p:cNvSpPr>
            <a:spLocks noGrp="1"/>
          </p:cNvSpPr>
          <p:nvPr>
            <p:ph type="sldNum" sz="quarter" idx="7"/>
          </p:nvPr>
        </p:nvSpPr>
        <p:spPr/>
        <p:txBody>
          <a:bodyPr lIns="0" tIns="0" rIns="0" bIns="0"/>
          <a:lstStyle>
            <a:lvl1pPr>
              <a:defRPr sz="1600" b="0" i="0">
                <a:solidFill>
                  <a:schemeClr val="tx1"/>
                </a:solidFill>
                <a:latin typeface="等线" panose="02010600030101010101" charset="-122"/>
                <a:cs typeface="等线" panose="02010600030101010101" charset="-122"/>
              </a:defRPr>
            </a:lvl1pPr>
          </a:lstStyle>
          <a:p>
            <a:pPr marL="25400">
              <a:lnSpc>
                <a:spcPts val="1310"/>
              </a:lnSpc>
            </a:pPr>
            <a:fld id="{81D60167-4931-47E6-BA6A-407CBD079E47}" type="slidenum">
              <a:rPr dirty="0"/>
            </a:fld>
            <a:endParaRP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a:lvl1pPr>
          </a:lstStyle>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fld>
            <a:endParaRPr lang="en-US"/>
          </a:p>
        </p:txBody>
      </p:sp>
      <p:sp>
        <p:nvSpPr>
          <p:cNvPr id="5" name="Holder 5"/>
          <p:cNvSpPr>
            <a:spLocks noGrp="1"/>
          </p:cNvSpPr>
          <p:nvPr>
            <p:ph type="sldNum" sz="quarter" idx="7"/>
          </p:nvPr>
        </p:nvSpPr>
        <p:spPr/>
        <p:txBody>
          <a:bodyPr lIns="0" tIns="0" rIns="0" bIns="0"/>
          <a:lstStyle>
            <a:lvl1pPr>
              <a:defRPr sz="1600" b="0" i="0">
                <a:solidFill>
                  <a:schemeClr val="tx1"/>
                </a:solidFill>
                <a:latin typeface="等线" panose="02010600030101010101" charset="-122"/>
                <a:cs typeface="等线" panose="02010600030101010101" charset="-122"/>
              </a:defRPr>
            </a:lvl1pPr>
          </a:lstStyle>
          <a:p>
            <a:pPr marL="25400">
              <a:lnSpc>
                <a:spcPts val="1310"/>
              </a:lnSpc>
            </a:pPr>
            <a:fld id="{81D60167-4931-47E6-BA6A-407CBD079E47}" type="slidenum">
              <a:rPr dirty="0"/>
            </a:fld>
            <a:endParaRP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fld>
            <a:endParaRPr lang="en-US"/>
          </a:p>
        </p:txBody>
      </p:sp>
      <p:sp>
        <p:nvSpPr>
          <p:cNvPr id="4" name="Holder 4"/>
          <p:cNvSpPr>
            <a:spLocks noGrp="1"/>
          </p:cNvSpPr>
          <p:nvPr>
            <p:ph type="sldNum" sz="quarter" idx="7"/>
          </p:nvPr>
        </p:nvSpPr>
        <p:spPr/>
        <p:txBody>
          <a:bodyPr lIns="0" tIns="0" rIns="0" bIns="0"/>
          <a:lstStyle>
            <a:lvl1pPr>
              <a:defRPr sz="1600" b="0" i="0">
                <a:solidFill>
                  <a:schemeClr val="tx1"/>
                </a:solidFill>
                <a:latin typeface="等线" panose="02010600030101010101" charset="-122"/>
                <a:cs typeface="等线" panose="02010600030101010101" charset="-122"/>
              </a:defRPr>
            </a:lvl1pPr>
          </a:lstStyle>
          <a:p>
            <a:pPr marL="25400">
              <a:lnSpc>
                <a:spcPts val="1310"/>
              </a:lnSpc>
            </a:pPr>
            <a:fld id="{81D60167-4931-47E6-BA6A-407CBD079E47}" type="slidenum">
              <a:rPr dirty="0"/>
            </a:fld>
            <a:endParaRPr dirty="0"/>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image" Target="../media/image4.png"/><Relationship Id="rId8" Type="http://schemas.openxmlformats.org/officeDocument/2006/relationships/image" Target="../media/image3.png"/><Relationship Id="rId7" Type="http://schemas.openxmlformats.org/officeDocument/2006/relationships/image" Target="../media/image2.png"/><Relationship Id="rId6" Type="http://schemas.openxmlformats.org/officeDocument/2006/relationships/image" Target="../media/image1.png"/><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0"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bk object 16"/>
          <p:cNvSpPr/>
          <p:nvPr/>
        </p:nvSpPr>
        <p:spPr>
          <a:xfrm>
            <a:off x="640079" y="692658"/>
            <a:ext cx="7863840" cy="2488310"/>
          </a:xfrm>
          <a:prstGeom prst="rect">
            <a:avLst/>
          </a:prstGeom>
          <a:blipFill>
            <a:blip r:embed="rId6" cstate="print"/>
            <a:stretch>
              <a:fillRect/>
            </a:stretch>
          </a:blipFill>
        </p:spPr>
        <p:txBody>
          <a:bodyPr wrap="square" lIns="0" tIns="0" rIns="0" bIns="0" rtlCol="0"/>
          <a:lstStyle/>
          <a:p>
            <a:endParaRPr sz="2400"/>
          </a:p>
        </p:txBody>
      </p:sp>
      <p:sp>
        <p:nvSpPr>
          <p:cNvPr id="17" name="bk object 17"/>
          <p:cNvSpPr/>
          <p:nvPr/>
        </p:nvSpPr>
        <p:spPr>
          <a:xfrm>
            <a:off x="640079" y="1008125"/>
            <a:ext cx="7863840" cy="1857375"/>
          </a:xfrm>
          <a:prstGeom prst="rect">
            <a:avLst/>
          </a:prstGeom>
          <a:blipFill>
            <a:blip r:embed="rId7" cstate="print"/>
            <a:stretch>
              <a:fillRect/>
            </a:stretch>
          </a:blipFill>
        </p:spPr>
        <p:txBody>
          <a:bodyPr wrap="square" lIns="0" tIns="0" rIns="0" bIns="0" rtlCol="0"/>
          <a:lstStyle/>
          <a:p>
            <a:endParaRPr sz="2400"/>
          </a:p>
        </p:txBody>
      </p:sp>
      <p:sp>
        <p:nvSpPr>
          <p:cNvPr id="18" name="bk object 18"/>
          <p:cNvSpPr/>
          <p:nvPr/>
        </p:nvSpPr>
        <p:spPr>
          <a:xfrm>
            <a:off x="640079" y="1101852"/>
            <a:ext cx="7863840" cy="1671065"/>
          </a:xfrm>
          <a:prstGeom prst="rect">
            <a:avLst/>
          </a:prstGeom>
          <a:blipFill>
            <a:blip r:embed="rId8" cstate="print"/>
            <a:stretch>
              <a:fillRect/>
            </a:stretch>
          </a:blipFill>
        </p:spPr>
        <p:txBody>
          <a:bodyPr wrap="square" lIns="0" tIns="0" rIns="0" bIns="0" rtlCol="0"/>
          <a:lstStyle/>
          <a:p>
            <a:endParaRPr sz="2400"/>
          </a:p>
        </p:txBody>
      </p:sp>
      <p:sp>
        <p:nvSpPr>
          <p:cNvPr id="19" name="bk object 19"/>
          <p:cNvSpPr/>
          <p:nvPr/>
        </p:nvSpPr>
        <p:spPr>
          <a:xfrm>
            <a:off x="1584959" y="692658"/>
            <a:ext cx="879855" cy="1005840"/>
          </a:xfrm>
          <a:prstGeom prst="rect">
            <a:avLst/>
          </a:prstGeom>
          <a:blipFill>
            <a:blip r:embed="rId9" cstate="print"/>
            <a:stretch>
              <a:fillRect/>
            </a:stretch>
          </a:blipFill>
        </p:spPr>
        <p:txBody>
          <a:bodyPr wrap="square" lIns="0" tIns="0" rIns="0" bIns="0" rtlCol="0"/>
          <a:lstStyle/>
          <a:p>
            <a:endParaRPr sz="2400"/>
          </a:p>
        </p:txBody>
      </p:sp>
      <p:sp>
        <p:nvSpPr>
          <p:cNvPr id="2" name="Holder 2"/>
          <p:cNvSpPr>
            <a:spLocks noGrp="1"/>
          </p:cNvSpPr>
          <p:nvPr>
            <p:ph type="title"/>
          </p:nvPr>
        </p:nvSpPr>
        <p:spPr>
          <a:xfrm>
            <a:off x="457200" y="274320"/>
            <a:ext cx="8229600" cy="1097280"/>
          </a:xfrm>
          <a:prstGeom prst="rect">
            <a:avLst/>
          </a:prstGeom>
        </p:spPr>
        <p:txBody>
          <a:bodyPr wrap="square" lIns="0" tIns="0" rIns="0" bIns="0">
            <a:spAutoFit/>
          </a:bodyPr>
          <a:lstStyle>
            <a:lvl1pPr>
              <a:defRPr/>
            </a:lvl1pPr>
          </a:lstStyle>
          <a:p/>
        </p:txBody>
      </p:sp>
      <p:sp>
        <p:nvSpPr>
          <p:cNvPr id="3" name="Holder 3"/>
          <p:cNvSpPr>
            <a:spLocks noGrp="1"/>
          </p:cNvSpPr>
          <p:nvPr>
            <p:ph type="body" idx="1"/>
          </p:nvPr>
        </p:nvSpPr>
        <p:spPr>
          <a:xfrm>
            <a:off x="457200" y="1577340"/>
            <a:ext cx="8229600" cy="4526280"/>
          </a:xfrm>
          <a:prstGeom prst="rect">
            <a:avLst/>
          </a:prstGeom>
        </p:spPr>
        <p:txBody>
          <a:bodyPr wrap="square" lIns="0" tIns="0" rIns="0" bIns="0">
            <a:spAutoFit/>
          </a:bodyPr>
          <a:lstStyle>
            <a:lvl1pPr>
              <a:defRPr/>
            </a:lvl1pPr>
          </a:lstStyle>
          <a:p/>
        </p:txBody>
      </p:sp>
      <p:sp>
        <p:nvSpPr>
          <p:cNvPr id="4" name="Holder 4"/>
          <p:cNvSpPr>
            <a:spLocks noGrp="1"/>
          </p:cNvSpPr>
          <p:nvPr>
            <p:ph type="ftr" sz="quarter" idx="5"/>
          </p:nvPr>
        </p:nvSpPr>
        <p:spPr>
          <a:xfrm>
            <a:off x="3108960" y="6377940"/>
            <a:ext cx="2926080" cy="342900"/>
          </a:xfrm>
          <a:prstGeom prst="rect">
            <a:avLst/>
          </a:prstGeom>
        </p:spPr>
        <p:txBody>
          <a:bodyPr wrap="square" lIns="0" tIns="0" rIns="0" bIns="0">
            <a:spAutoFit/>
          </a:bodyPr>
          <a:lstStyle>
            <a:lvl1pPr algn="ctr">
              <a:defRPr>
                <a:solidFill>
                  <a:schemeClr val="tx1">
                    <a:tint val="75000"/>
                  </a:schemeClr>
                </a:solidFill>
              </a:defRPr>
            </a:lvl1pPr>
          </a:lstStyle>
          <a:p/>
        </p:txBody>
      </p:sp>
      <p:sp>
        <p:nvSpPr>
          <p:cNvPr id="5" name="Holder 5"/>
          <p:cNvSpPr>
            <a:spLocks noGrp="1"/>
          </p:cNvSpPr>
          <p:nvPr>
            <p:ph type="dt" sz="half" idx="6"/>
          </p:nvPr>
        </p:nvSpPr>
        <p:spPr>
          <a:xfrm>
            <a:off x="457200" y="6377940"/>
            <a:ext cx="2103120" cy="34290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fld>
            <a:endParaRPr lang="en-US"/>
          </a:p>
        </p:txBody>
      </p:sp>
      <p:sp>
        <p:nvSpPr>
          <p:cNvPr id="6" name="Holder 6"/>
          <p:cNvSpPr>
            <a:spLocks noGrp="1"/>
          </p:cNvSpPr>
          <p:nvPr>
            <p:ph type="sldNum" sz="quarter" idx="7"/>
          </p:nvPr>
        </p:nvSpPr>
        <p:spPr>
          <a:xfrm>
            <a:off x="8878485" y="6691877"/>
            <a:ext cx="175260" cy="138588"/>
          </a:xfrm>
          <a:prstGeom prst="rect">
            <a:avLst/>
          </a:prstGeom>
        </p:spPr>
        <p:txBody>
          <a:bodyPr wrap="square" lIns="0" tIns="0" rIns="0" bIns="0">
            <a:spAutoFit/>
          </a:bodyPr>
          <a:lstStyle>
            <a:lvl1pPr>
              <a:defRPr sz="1600" b="0" i="0">
                <a:solidFill>
                  <a:schemeClr val="tx1"/>
                </a:solidFill>
                <a:latin typeface="等线" panose="02010600030101010101" charset="-122"/>
                <a:cs typeface="等线" panose="02010600030101010101" charset="-122"/>
              </a:defRPr>
            </a:lvl1pPr>
          </a:lstStyle>
          <a:p>
            <a:pPr marL="25400">
              <a:lnSpc>
                <a:spcPts val="1310"/>
              </a:lnSpc>
            </a:pPr>
            <a:fld id="{81D60167-4931-47E6-BA6A-407CBD079E47}" type="slidenum">
              <a:rPr dirty="0"/>
            </a:fld>
            <a:endParaRPr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Lst>
  <p:txStyles>
    <p:titleStyle>
      <a:lvl1pPr>
        <a:defRPr>
          <a:latin typeface="+mj-lt"/>
          <a:ea typeface="+mj-ea"/>
          <a:cs typeface="+mj-cs"/>
        </a:defRPr>
      </a:lvl1pPr>
    </p:titleStyle>
    <p:bodyStyle>
      <a:lvl1pPr marL="0">
        <a:defRPr>
          <a:latin typeface="+mn-lt"/>
          <a:ea typeface="+mn-ea"/>
          <a:cs typeface="+mn-cs"/>
        </a:defRPr>
      </a:lvl1pPr>
      <a:lvl2pPr marL="609600">
        <a:defRPr>
          <a:latin typeface="+mn-lt"/>
          <a:ea typeface="+mn-ea"/>
          <a:cs typeface="+mn-cs"/>
        </a:defRPr>
      </a:lvl2pPr>
      <a:lvl3pPr marL="1219200">
        <a:defRPr>
          <a:latin typeface="+mn-lt"/>
          <a:ea typeface="+mn-ea"/>
          <a:cs typeface="+mn-cs"/>
        </a:defRPr>
      </a:lvl3pPr>
      <a:lvl4pPr marL="1828800">
        <a:defRPr>
          <a:latin typeface="+mn-lt"/>
          <a:ea typeface="+mn-ea"/>
          <a:cs typeface="+mn-cs"/>
        </a:defRPr>
      </a:lvl4pPr>
      <a:lvl5pPr marL="2438400">
        <a:defRPr>
          <a:latin typeface="+mn-lt"/>
          <a:ea typeface="+mn-ea"/>
          <a:cs typeface="+mn-cs"/>
        </a:defRPr>
      </a:lvl5pPr>
      <a:lvl6pPr marL="3048000">
        <a:defRPr>
          <a:latin typeface="+mn-lt"/>
          <a:ea typeface="+mn-ea"/>
          <a:cs typeface="+mn-cs"/>
        </a:defRPr>
      </a:lvl6pPr>
      <a:lvl7pPr marL="3657600">
        <a:defRPr>
          <a:latin typeface="+mn-lt"/>
          <a:ea typeface="+mn-ea"/>
          <a:cs typeface="+mn-cs"/>
        </a:defRPr>
      </a:lvl7pPr>
      <a:lvl8pPr marL="4267200">
        <a:defRPr>
          <a:latin typeface="+mn-lt"/>
          <a:ea typeface="+mn-ea"/>
          <a:cs typeface="+mn-cs"/>
        </a:defRPr>
      </a:lvl8pPr>
      <a:lvl9pPr marL="4876800">
        <a:defRPr>
          <a:latin typeface="+mn-lt"/>
          <a:ea typeface="+mn-ea"/>
          <a:cs typeface="+mn-cs"/>
        </a:defRPr>
      </a:lvl9pPr>
    </p:bodyStyle>
    <p:otherStyle>
      <a:lvl1pPr marL="0">
        <a:defRPr>
          <a:latin typeface="+mn-lt"/>
          <a:ea typeface="+mn-ea"/>
          <a:cs typeface="+mn-cs"/>
        </a:defRPr>
      </a:lvl1pPr>
      <a:lvl2pPr marL="609600">
        <a:defRPr>
          <a:latin typeface="+mn-lt"/>
          <a:ea typeface="+mn-ea"/>
          <a:cs typeface="+mn-cs"/>
        </a:defRPr>
      </a:lvl2pPr>
      <a:lvl3pPr marL="1219200">
        <a:defRPr>
          <a:latin typeface="+mn-lt"/>
          <a:ea typeface="+mn-ea"/>
          <a:cs typeface="+mn-cs"/>
        </a:defRPr>
      </a:lvl3pPr>
      <a:lvl4pPr marL="1828800">
        <a:defRPr>
          <a:latin typeface="+mn-lt"/>
          <a:ea typeface="+mn-ea"/>
          <a:cs typeface="+mn-cs"/>
        </a:defRPr>
      </a:lvl4pPr>
      <a:lvl5pPr marL="2438400">
        <a:defRPr>
          <a:latin typeface="+mn-lt"/>
          <a:ea typeface="+mn-ea"/>
          <a:cs typeface="+mn-cs"/>
        </a:defRPr>
      </a:lvl5pPr>
      <a:lvl6pPr marL="3048000">
        <a:defRPr>
          <a:latin typeface="+mn-lt"/>
          <a:ea typeface="+mn-ea"/>
          <a:cs typeface="+mn-cs"/>
        </a:defRPr>
      </a:lvl6pPr>
      <a:lvl7pPr marL="3657600">
        <a:defRPr>
          <a:latin typeface="+mn-lt"/>
          <a:ea typeface="+mn-ea"/>
          <a:cs typeface="+mn-cs"/>
        </a:defRPr>
      </a:lvl7pPr>
      <a:lvl8pPr marL="4267200">
        <a:defRPr>
          <a:latin typeface="+mn-lt"/>
          <a:ea typeface="+mn-ea"/>
          <a:cs typeface="+mn-cs"/>
        </a:defRPr>
      </a:lvl8pPr>
      <a:lvl9pPr marL="48768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6" Type="http://schemas.openxmlformats.org/officeDocument/2006/relationships/slideLayout" Target="../slideLayouts/slideLayout5.xml"/><Relationship Id="rId5" Type="http://schemas.openxmlformats.org/officeDocument/2006/relationships/image" Target="../media/image9.png"/><Relationship Id="rId4" Type="http://schemas.openxmlformats.org/officeDocument/2006/relationships/image" Target="../media/image8.png"/><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image" Target="../media/image5.png"/></Relationships>
</file>

<file path=ppt/slides/_rels/slide10.xml.rels><?xml version="1.0" encoding="UTF-8" standalone="yes"?>
<Relationships xmlns="http://schemas.openxmlformats.org/package/2006/relationships"><Relationship Id="rId8" Type="http://schemas.openxmlformats.org/officeDocument/2006/relationships/slideLayout" Target="../slideLayouts/slideLayout1.xml"/><Relationship Id="rId7" Type="http://schemas.openxmlformats.org/officeDocument/2006/relationships/image" Target="../media/image9.png"/><Relationship Id="rId6" Type="http://schemas.openxmlformats.org/officeDocument/2006/relationships/image" Target="../media/image42.png"/><Relationship Id="rId5" Type="http://schemas.openxmlformats.org/officeDocument/2006/relationships/image" Target="../media/image32.png"/><Relationship Id="rId4" Type="http://schemas.openxmlformats.org/officeDocument/2006/relationships/image" Target="../media/image28.png"/><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image" Target="../media/image1.png"/></Relationships>
</file>

<file path=ppt/slides/_rels/slide2.xml.rels><?xml version="1.0" encoding="UTF-8" standalone="yes"?>
<Relationships xmlns="http://schemas.openxmlformats.org/package/2006/relationships"><Relationship Id="rId9" Type="http://schemas.openxmlformats.org/officeDocument/2006/relationships/image" Target="../media/image16.png"/><Relationship Id="rId8" Type="http://schemas.openxmlformats.org/officeDocument/2006/relationships/image" Target="../media/image15.png"/><Relationship Id="rId7" Type="http://schemas.openxmlformats.org/officeDocument/2006/relationships/image" Target="../media/image14.png"/><Relationship Id="rId6" Type="http://schemas.openxmlformats.org/officeDocument/2006/relationships/image" Target="../media/image13.png"/><Relationship Id="rId5" Type="http://schemas.openxmlformats.org/officeDocument/2006/relationships/image" Target="../media/image12.png"/><Relationship Id="rId4" Type="http://schemas.openxmlformats.org/officeDocument/2006/relationships/image" Target="../media/image11.png"/><Relationship Id="rId3" Type="http://schemas.openxmlformats.org/officeDocument/2006/relationships/image" Target="../media/image1.png"/><Relationship Id="rId23" Type="http://schemas.openxmlformats.org/officeDocument/2006/relationships/slideLayout" Target="../slideLayouts/slideLayout5.xml"/><Relationship Id="rId22" Type="http://schemas.openxmlformats.org/officeDocument/2006/relationships/image" Target="../media/image9.png"/><Relationship Id="rId21" Type="http://schemas.openxmlformats.org/officeDocument/2006/relationships/image" Target="../media/image8.png"/><Relationship Id="rId20" Type="http://schemas.openxmlformats.org/officeDocument/2006/relationships/image" Target="../media/image27.png"/><Relationship Id="rId2" Type="http://schemas.openxmlformats.org/officeDocument/2006/relationships/image" Target="../media/image10.png"/><Relationship Id="rId19" Type="http://schemas.openxmlformats.org/officeDocument/2006/relationships/image" Target="../media/image26.png"/><Relationship Id="rId18" Type="http://schemas.openxmlformats.org/officeDocument/2006/relationships/image" Target="../media/image25.png"/><Relationship Id="rId17" Type="http://schemas.openxmlformats.org/officeDocument/2006/relationships/image" Target="../media/image24.png"/><Relationship Id="rId16" Type="http://schemas.openxmlformats.org/officeDocument/2006/relationships/image" Target="../media/image23.png"/><Relationship Id="rId15" Type="http://schemas.openxmlformats.org/officeDocument/2006/relationships/image" Target="../media/image22.png"/><Relationship Id="rId14" Type="http://schemas.openxmlformats.org/officeDocument/2006/relationships/image" Target="../media/image21.png"/><Relationship Id="rId13" Type="http://schemas.openxmlformats.org/officeDocument/2006/relationships/image" Target="../media/image20.png"/><Relationship Id="rId12" Type="http://schemas.openxmlformats.org/officeDocument/2006/relationships/image" Target="../media/image19.png"/><Relationship Id="rId11" Type="http://schemas.openxmlformats.org/officeDocument/2006/relationships/image" Target="../media/image18.png"/><Relationship Id="rId10" Type="http://schemas.openxmlformats.org/officeDocument/2006/relationships/image" Target="../media/image17.png"/><Relationship Id="rId1" Type="http://schemas.openxmlformats.org/officeDocument/2006/relationships/image" Target="../media/image7.png"/></Relationships>
</file>

<file path=ppt/slides/_rels/slide3.xml.rels><?xml version="1.0" encoding="UTF-8" standalone="yes"?>
<Relationships xmlns="http://schemas.openxmlformats.org/package/2006/relationships"><Relationship Id="rId9" Type="http://schemas.openxmlformats.org/officeDocument/2006/relationships/image" Target="../media/image9.png"/><Relationship Id="rId8" Type="http://schemas.openxmlformats.org/officeDocument/2006/relationships/image" Target="../media/image32.png"/><Relationship Id="rId7" Type="http://schemas.openxmlformats.org/officeDocument/2006/relationships/image" Target="../media/image31.png"/><Relationship Id="rId6" Type="http://schemas.openxmlformats.org/officeDocument/2006/relationships/image" Target="../media/image30.png"/><Relationship Id="rId5" Type="http://schemas.openxmlformats.org/officeDocument/2006/relationships/image" Target="../media/image29.png"/><Relationship Id="rId4" Type="http://schemas.openxmlformats.org/officeDocument/2006/relationships/image" Target="../media/image28.png"/><Relationship Id="rId3" Type="http://schemas.openxmlformats.org/officeDocument/2006/relationships/image" Target="../media/image4.png"/><Relationship Id="rId2" Type="http://schemas.openxmlformats.org/officeDocument/2006/relationships/image" Target="../media/image3.png"/><Relationship Id="rId10" Type="http://schemas.openxmlformats.org/officeDocument/2006/relationships/slideLayout" Target="../slideLayouts/slideLayout1.xml"/><Relationship Id="rId1" Type="http://schemas.openxmlformats.org/officeDocument/2006/relationships/image" Target="../media/image1.png"/></Relationships>
</file>

<file path=ppt/slides/_rels/slide4.xml.rels><?xml version="1.0" encoding="UTF-8" standalone="yes"?>
<Relationships xmlns="http://schemas.openxmlformats.org/package/2006/relationships"><Relationship Id="rId9" Type="http://schemas.openxmlformats.org/officeDocument/2006/relationships/image" Target="../media/image36.png"/><Relationship Id="rId8" Type="http://schemas.openxmlformats.org/officeDocument/2006/relationships/image" Target="../media/image35.png"/><Relationship Id="rId7" Type="http://schemas.openxmlformats.org/officeDocument/2006/relationships/image" Target="../media/image34.png"/><Relationship Id="rId6" Type="http://schemas.openxmlformats.org/officeDocument/2006/relationships/image" Target="../media/image33.png"/><Relationship Id="rId5" Type="http://schemas.openxmlformats.org/officeDocument/2006/relationships/image" Target="../media/image11.png"/><Relationship Id="rId4" Type="http://schemas.openxmlformats.org/officeDocument/2006/relationships/image" Target="../media/image29.png"/><Relationship Id="rId3" Type="http://schemas.openxmlformats.org/officeDocument/2006/relationships/image" Target="../media/image28.png"/><Relationship Id="rId2" Type="http://schemas.openxmlformats.org/officeDocument/2006/relationships/image" Target="../media/image3.png"/><Relationship Id="rId12" Type="http://schemas.openxmlformats.org/officeDocument/2006/relationships/slideLayout" Target="../slideLayouts/slideLayout1.xml"/><Relationship Id="rId11" Type="http://schemas.openxmlformats.org/officeDocument/2006/relationships/image" Target="../media/image9.png"/><Relationship Id="rId10" Type="http://schemas.openxmlformats.org/officeDocument/2006/relationships/tags" Target="../tags/tag1.xml"/><Relationship Id="rId1" Type="http://schemas.openxmlformats.org/officeDocument/2006/relationships/image" Target="../media/image1.png"/></Relationships>
</file>

<file path=ppt/slides/_rels/slide5.xml.rels><?xml version="1.0" encoding="UTF-8" standalone="yes"?>
<Relationships xmlns="http://schemas.openxmlformats.org/package/2006/relationships"><Relationship Id="rId8" Type="http://schemas.openxmlformats.org/officeDocument/2006/relationships/slideLayout" Target="../slideLayouts/slideLayout1.xml"/><Relationship Id="rId7" Type="http://schemas.openxmlformats.org/officeDocument/2006/relationships/image" Target="../media/image9.png"/><Relationship Id="rId6" Type="http://schemas.openxmlformats.org/officeDocument/2006/relationships/image" Target="../media/image37.png"/><Relationship Id="rId5" Type="http://schemas.openxmlformats.org/officeDocument/2006/relationships/image" Target="../media/image32.png"/><Relationship Id="rId4" Type="http://schemas.openxmlformats.org/officeDocument/2006/relationships/image" Target="../media/image28.png"/><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image" Target="../media/image1.png"/></Relationships>
</file>

<file path=ppt/slides/_rels/slide6.xml.rels><?xml version="1.0" encoding="UTF-8" standalone="yes"?>
<Relationships xmlns="http://schemas.openxmlformats.org/package/2006/relationships"><Relationship Id="rId9" Type="http://schemas.openxmlformats.org/officeDocument/2006/relationships/slideLayout" Target="../slideLayouts/slideLayout1.xml"/><Relationship Id="rId8" Type="http://schemas.openxmlformats.org/officeDocument/2006/relationships/image" Target="../media/image9.png"/><Relationship Id="rId7" Type="http://schemas.openxmlformats.org/officeDocument/2006/relationships/image" Target="../media/image39.png"/><Relationship Id="rId6" Type="http://schemas.openxmlformats.org/officeDocument/2006/relationships/image" Target="../media/image38.png"/><Relationship Id="rId5" Type="http://schemas.openxmlformats.org/officeDocument/2006/relationships/image" Target="../media/image32.png"/><Relationship Id="rId4" Type="http://schemas.openxmlformats.org/officeDocument/2006/relationships/image" Target="../media/image28.png"/><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image" Target="../media/image1.png"/></Relationships>
</file>

<file path=ppt/slides/_rels/slide7.xml.rels><?xml version="1.0" encoding="UTF-8" standalone="yes"?>
<Relationships xmlns="http://schemas.openxmlformats.org/package/2006/relationships"><Relationship Id="rId9" Type="http://schemas.openxmlformats.org/officeDocument/2006/relationships/image" Target="../media/image9.png"/><Relationship Id="rId8" Type="http://schemas.openxmlformats.org/officeDocument/2006/relationships/image" Target="../media/image40.png"/><Relationship Id="rId7" Type="http://schemas.openxmlformats.org/officeDocument/2006/relationships/tags" Target="../tags/tag2.xml"/><Relationship Id="rId6" Type="http://schemas.openxmlformats.org/officeDocument/2006/relationships/image" Target="../media/image38.png"/><Relationship Id="rId5" Type="http://schemas.openxmlformats.org/officeDocument/2006/relationships/image" Target="../media/image32.png"/><Relationship Id="rId4" Type="http://schemas.openxmlformats.org/officeDocument/2006/relationships/image" Target="../media/image28.png"/><Relationship Id="rId3" Type="http://schemas.openxmlformats.org/officeDocument/2006/relationships/image" Target="../media/image4.png"/><Relationship Id="rId2" Type="http://schemas.openxmlformats.org/officeDocument/2006/relationships/image" Target="../media/image3.png"/><Relationship Id="rId10" Type="http://schemas.openxmlformats.org/officeDocument/2006/relationships/slideLayout" Target="../slideLayouts/slideLayout1.xml"/><Relationship Id="rId1" Type="http://schemas.openxmlformats.org/officeDocument/2006/relationships/image" Target="../media/image1.png"/></Relationships>
</file>

<file path=ppt/slides/_rels/slide8.xml.rels><?xml version="1.0" encoding="UTF-8" standalone="yes"?>
<Relationships xmlns="http://schemas.openxmlformats.org/package/2006/relationships"><Relationship Id="rId9" Type="http://schemas.openxmlformats.org/officeDocument/2006/relationships/slideLayout" Target="../slideLayouts/slideLayout1.xml"/><Relationship Id="rId8" Type="http://schemas.openxmlformats.org/officeDocument/2006/relationships/image" Target="../media/image9.png"/><Relationship Id="rId7" Type="http://schemas.openxmlformats.org/officeDocument/2006/relationships/image" Target="../media/image38.png"/><Relationship Id="rId6" Type="http://schemas.openxmlformats.org/officeDocument/2006/relationships/tags" Target="../tags/tag3.xml"/><Relationship Id="rId5" Type="http://schemas.openxmlformats.org/officeDocument/2006/relationships/image" Target="../media/image32.png"/><Relationship Id="rId4" Type="http://schemas.openxmlformats.org/officeDocument/2006/relationships/image" Target="../media/image28.png"/><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image" Target="../media/image1.png"/></Relationships>
</file>

<file path=ppt/slides/_rels/slide9.xml.rels><?xml version="1.0" encoding="UTF-8" standalone="yes"?>
<Relationships xmlns="http://schemas.openxmlformats.org/package/2006/relationships"><Relationship Id="rId8" Type="http://schemas.openxmlformats.org/officeDocument/2006/relationships/slideLayout" Target="../slideLayouts/slideLayout1.xml"/><Relationship Id="rId7" Type="http://schemas.openxmlformats.org/officeDocument/2006/relationships/image" Target="../media/image9.png"/><Relationship Id="rId6" Type="http://schemas.openxmlformats.org/officeDocument/2006/relationships/image" Target="../media/image41.png"/><Relationship Id="rId5" Type="http://schemas.openxmlformats.org/officeDocument/2006/relationships/image" Target="../media/image32.png"/><Relationship Id="rId4" Type="http://schemas.openxmlformats.org/officeDocument/2006/relationships/image" Target="../media/image28.png"/><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67945" y="-1435735"/>
            <a:ext cx="9390380" cy="8399145"/>
          </a:xfrm>
          <a:prstGeom prst="rect">
            <a:avLst/>
          </a:prstGeom>
          <a:blipFill>
            <a:blip r:embed="rId1" cstate="print"/>
            <a:stretch>
              <a:fillRect/>
            </a:stretch>
          </a:blipFill>
        </p:spPr>
        <p:txBody>
          <a:bodyPr wrap="square" lIns="0" tIns="0" rIns="0" bIns="0" rtlCol="0"/>
          <a:lstStyle/>
          <a:p>
            <a:endParaRPr sz="2400"/>
          </a:p>
        </p:txBody>
      </p:sp>
      <p:sp>
        <p:nvSpPr>
          <p:cNvPr id="4" name="object 4"/>
          <p:cNvSpPr/>
          <p:nvPr/>
        </p:nvSpPr>
        <p:spPr>
          <a:xfrm>
            <a:off x="1905635" y="304800"/>
            <a:ext cx="5068570" cy="5975985"/>
          </a:xfrm>
          <a:prstGeom prst="rect">
            <a:avLst/>
          </a:prstGeom>
          <a:blipFill>
            <a:blip r:embed="rId2" cstate="print"/>
            <a:stretch>
              <a:fillRect/>
            </a:stretch>
          </a:blipFill>
        </p:spPr>
        <p:txBody>
          <a:bodyPr wrap="square" lIns="0" tIns="0" rIns="0" bIns="0" rtlCol="0"/>
          <a:lstStyle/>
          <a:p>
            <a:endParaRPr sz="2400"/>
          </a:p>
        </p:txBody>
      </p:sp>
      <p:sp>
        <p:nvSpPr>
          <p:cNvPr id="6" name="object 6"/>
          <p:cNvSpPr/>
          <p:nvPr/>
        </p:nvSpPr>
        <p:spPr>
          <a:xfrm>
            <a:off x="3276600" y="2667000"/>
            <a:ext cx="2198370" cy="513715"/>
          </a:xfrm>
          <a:prstGeom prst="rect">
            <a:avLst/>
          </a:prstGeom>
          <a:blipFill>
            <a:blip r:embed="rId3" cstate="print"/>
            <a:stretch>
              <a:fillRect/>
            </a:stretch>
          </a:blipFill>
        </p:spPr>
        <p:txBody>
          <a:bodyPr wrap="square" lIns="0" tIns="0" rIns="0" bIns="0" rtlCol="0"/>
          <a:lstStyle/>
          <a:p>
            <a:pPr marL="20955" algn="ctr">
              <a:lnSpc>
                <a:spcPct val="100000"/>
              </a:lnSpc>
              <a:spcBef>
                <a:spcPts val="15"/>
              </a:spcBef>
            </a:pPr>
            <a:r>
              <a:rPr lang="zh-CN" sz="2400" b="1" spc="15" dirty="0">
                <a:latin typeface="宋体" panose="02010600030101010101" pitchFamily="2" charset="-122"/>
                <a:cs typeface="宋体" panose="02010600030101010101" pitchFamily="2" charset="-122"/>
                <a:sym typeface="+mn-ea"/>
              </a:rPr>
              <a:t>卡波姆产道凝胶</a:t>
            </a:r>
            <a:endParaRPr lang="zh-CN" sz="2400" b="1" spc="15" dirty="0">
              <a:latin typeface="宋体" panose="02010600030101010101" pitchFamily="2" charset="-122"/>
              <a:cs typeface="宋体" panose="02010600030101010101" pitchFamily="2" charset="-122"/>
              <a:sym typeface="+mn-ea"/>
            </a:endParaRPr>
          </a:p>
          <a:p>
            <a:pPr marL="20955" algn="ctr">
              <a:lnSpc>
                <a:spcPct val="100000"/>
              </a:lnSpc>
              <a:spcBef>
                <a:spcPts val="15"/>
              </a:spcBef>
            </a:pPr>
            <a:r>
              <a:rPr sz="2400" b="1" spc="15" dirty="0">
                <a:latin typeface="宋体" panose="02010600030101010101" pitchFamily="2" charset="-122"/>
                <a:cs typeface="宋体" panose="02010600030101010101" pitchFamily="2" charset="-122"/>
                <a:sym typeface="+mn-ea"/>
              </a:rPr>
              <a:t>（</a:t>
            </a:r>
            <a:r>
              <a:rPr lang="zh-CN" sz="2400" b="1" spc="15" dirty="0">
                <a:latin typeface="宋体" panose="02010600030101010101" pitchFamily="2" charset="-122"/>
                <a:cs typeface="宋体" panose="02010600030101010101" pitchFamily="2" charset="-122"/>
                <a:sym typeface="+mn-ea"/>
              </a:rPr>
              <a:t>通用名</a:t>
            </a:r>
            <a:r>
              <a:rPr sz="2400" b="1" spc="15" dirty="0">
                <a:latin typeface="宋体" panose="02010600030101010101" pitchFamily="2" charset="-122"/>
                <a:cs typeface="宋体" panose="02010600030101010101" pitchFamily="2" charset="-122"/>
                <a:sym typeface="+mn-ea"/>
              </a:rPr>
              <a:t>）</a:t>
            </a:r>
            <a:endParaRPr sz="2400"/>
          </a:p>
        </p:txBody>
      </p:sp>
      <p:sp>
        <p:nvSpPr>
          <p:cNvPr id="40" name="object 40"/>
          <p:cNvSpPr txBox="1">
            <a:spLocks noGrp="1"/>
          </p:cNvSpPr>
          <p:nvPr>
            <p:ph type="sldNum" sz="quarter" idx="7"/>
          </p:nvPr>
        </p:nvSpPr>
        <p:spPr>
          <a:xfrm>
            <a:off x="6658864" y="8922503"/>
            <a:ext cx="131445" cy="167640"/>
          </a:xfrm>
          <a:prstGeom prst="rect">
            <a:avLst/>
          </a:prstGeom>
        </p:spPr>
        <p:txBody>
          <a:bodyPr vert="horz" wrap="square" lIns="0" tIns="0" rIns="0" bIns="0" rtlCol="0">
            <a:spAutoFit/>
          </a:bodyPr>
          <a:lstStyle/>
          <a:p>
            <a:pPr marL="25400">
              <a:lnSpc>
                <a:spcPts val="1310"/>
              </a:lnSpc>
            </a:pPr>
            <a:fld id="{81D60167-4931-47E6-BA6A-407CBD079E47}" type="slidenum">
              <a:rPr sz="1600" dirty="0"/>
            </a:fld>
            <a:endParaRPr sz="1600" dirty="0"/>
          </a:p>
        </p:txBody>
      </p:sp>
      <p:sp>
        <p:nvSpPr>
          <p:cNvPr id="41" name="object 5"/>
          <p:cNvSpPr/>
          <p:nvPr/>
        </p:nvSpPr>
        <p:spPr>
          <a:xfrm>
            <a:off x="2743200" y="4114800"/>
            <a:ext cx="3522345" cy="385445"/>
          </a:xfrm>
          <a:prstGeom prst="rect">
            <a:avLst/>
          </a:prstGeom>
          <a:solidFill>
            <a:schemeClr val="accent1">
              <a:lumMod val="60000"/>
              <a:lumOff val="40000"/>
            </a:schemeClr>
          </a:solidFill>
        </p:spPr>
        <p:txBody>
          <a:bodyPr wrap="square" lIns="0" tIns="0" rIns="0" bIns="0" rtlCol="0"/>
          <a:p>
            <a:r>
              <a:rPr lang="en-US" altLang="zh-CN" sz="2400"/>
              <a:t> </a:t>
            </a:r>
            <a:r>
              <a:rPr lang="zh-CN" sz="2400"/>
              <a:t>成都英诺新科技有限公司</a:t>
            </a:r>
            <a:endParaRPr sz="2400"/>
          </a:p>
          <a:p>
            <a:endParaRPr sz="2400"/>
          </a:p>
        </p:txBody>
      </p:sp>
      <p:sp>
        <p:nvSpPr>
          <p:cNvPr id="3" name="object 38"/>
          <p:cNvSpPr/>
          <p:nvPr/>
        </p:nvSpPr>
        <p:spPr>
          <a:xfrm>
            <a:off x="3352546" y="380745"/>
            <a:ext cx="1930400" cy="1932431"/>
          </a:xfrm>
          <a:prstGeom prst="rect">
            <a:avLst/>
          </a:prstGeom>
          <a:blipFill>
            <a:blip r:embed="rId4" cstate="print"/>
            <a:stretch>
              <a:fillRect/>
            </a:stretch>
          </a:blipFill>
        </p:spPr>
        <p:txBody>
          <a:bodyPr wrap="square" lIns="0" tIns="0" rIns="0" bIns="0" rtlCol="0"/>
          <a:p>
            <a:endParaRPr sz="2400"/>
          </a:p>
        </p:txBody>
      </p:sp>
      <p:pic>
        <p:nvPicPr>
          <p:cNvPr id="7" name="图片 6"/>
          <p:cNvPicPr>
            <a:picLocks noChangeAspect="1"/>
          </p:cNvPicPr>
          <p:nvPr/>
        </p:nvPicPr>
        <p:blipFill>
          <a:blip r:embed="rId5"/>
          <a:stretch>
            <a:fillRect/>
          </a:stretch>
        </p:blipFill>
        <p:spPr>
          <a:xfrm>
            <a:off x="6194425" y="381000"/>
            <a:ext cx="671195" cy="730250"/>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0"/>
        </a:gradFill>
        <a:effectLst/>
      </p:bgPr>
    </p:bg>
    <p:spTree>
      <p:nvGrpSpPr>
        <p:cNvPr id="1" name=""/>
        <p:cNvGrpSpPr/>
        <p:nvPr/>
      </p:nvGrpSpPr>
      <p:grpSpPr/>
      <p:sp>
        <p:nvSpPr>
          <p:cNvPr id="2" name="标题 1"/>
          <p:cNvSpPr>
            <a:spLocks noGrp="1"/>
          </p:cNvSpPr>
          <p:nvPr>
            <p:ph type="ctrTitle"/>
          </p:nvPr>
        </p:nvSpPr>
        <p:spPr>
          <a:xfrm>
            <a:off x="685800" y="4724400"/>
            <a:ext cx="7772400" cy="1440180"/>
          </a:xfrm>
        </p:spPr>
        <p:txBody>
          <a:bodyPr/>
          <a:p>
            <a:endParaRPr lang="zh-CN" altLang="en-US"/>
          </a:p>
        </p:txBody>
      </p:sp>
      <p:sp>
        <p:nvSpPr>
          <p:cNvPr id="3" name="副标题 2"/>
          <p:cNvSpPr>
            <a:spLocks noGrp="1"/>
          </p:cNvSpPr>
          <p:nvPr>
            <p:ph type="subTitle" idx="4"/>
          </p:nvPr>
        </p:nvSpPr>
        <p:spPr/>
        <p:txBody>
          <a:bodyPr/>
          <a:p>
            <a:endParaRPr lang="zh-CN" altLang="en-US"/>
          </a:p>
        </p:txBody>
      </p:sp>
      <p:sp>
        <p:nvSpPr>
          <p:cNvPr id="8" name="object 8"/>
          <p:cNvSpPr/>
          <p:nvPr/>
        </p:nvSpPr>
        <p:spPr>
          <a:xfrm>
            <a:off x="0" y="-635"/>
            <a:ext cx="9193530" cy="6823710"/>
          </a:xfrm>
          <a:prstGeom prst="rect">
            <a:avLst/>
          </a:prstGeom>
          <a:blipFill>
            <a:blip r:embed="rId1" cstate="print"/>
            <a:stretch>
              <a:fillRect/>
            </a:stretch>
          </a:blipFill>
        </p:spPr>
        <p:txBody>
          <a:bodyPr wrap="square" lIns="0" tIns="0" rIns="0" bIns="0" rtlCol="0"/>
          <a:p>
            <a:endParaRPr sz="2400"/>
          </a:p>
        </p:txBody>
      </p:sp>
      <p:sp>
        <p:nvSpPr>
          <p:cNvPr id="10" name="object 10"/>
          <p:cNvSpPr/>
          <p:nvPr/>
        </p:nvSpPr>
        <p:spPr>
          <a:xfrm>
            <a:off x="-15875" y="808355"/>
            <a:ext cx="9227185" cy="5241925"/>
          </a:xfrm>
          <a:prstGeom prst="rect">
            <a:avLst/>
          </a:prstGeom>
          <a:blipFill>
            <a:blip r:embed="rId2" cstate="print"/>
            <a:stretch>
              <a:fillRect/>
            </a:stretch>
          </a:blipFill>
        </p:spPr>
        <p:txBody>
          <a:bodyPr wrap="square" lIns="0" tIns="0" rIns="0" bIns="0" rtlCol="0"/>
          <a:p>
            <a:endParaRPr sz="2400"/>
          </a:p>
        </p:txBody>
      </p:sp>
      <p:sp>
        <p:nvSpPr>
          <p:cNvPr id="11" name="object 11"/>
          <p:cNvSpPr/>
          <p:nvPr/>
        </p:nvSpPr>
        <p:spPr>
          <a:xfrm>
            <a:off x="380999" y="-508"/>
            <a:ext cx="879855" cy="1788160"/>
          </a:xfrm>
          <a:prstGeom prst="rect">
            <a:avLst/>
          </a:prstGeom>
          <a:blipFill>
            <a:blip r:embed="rId3" cstate="print"/>
            <a:stretch>
              <a:fillRect/>
            </a:stretch>
          </a:blipFill>
        </p:spPr>
        <p:txBody>
          <a:bodyPr wrap="square" lIns="0" tIns="0" rIns="0" bIns="0" rtlCol="0"/>
          <a:p>
            <a:endParaRPr sz="2400"/>
          </a:p>
        </p:txBody>
      </p:sp>
      <p:sp>
        <p:nvSpPr>
          <p:cNvPr id="4" name="object 2"/>
          <p:cNvSpPr/>
          <p:nvPr/>
        </p:nvSpPr>
        <p:spPr>
          <a:xfrm>
            <a:off x="1828926" y="914315"/>
            <a:ext cx="404452" cy="333332"/>
          </a:xfrm>
          <a:prstGeom prst="rect">
            <a:avLst/>
          </a:prstGeom>
          <a:blipFill>
            <a:blip r:embed="rId4" cstate="print"/>
            <a:stretch>
              <a:fillRect/>
            </a:stretch>
          </a:blipFill>
        </p:spPr>
        <p:txBody>
          <a:bodyPr wrap="square" lIns="0" tIns="0" rIns="0" bIns="0" rtlCol="0"/>
          <a:p>
            <a:endParaRPr sz="2400"/>
          </a:p>
        </p:txBody>
      </p:sp>
      <p:sp>
        <p:nvSpPr>
          <p:cNvPr id="13" name="object 7"/>
          <p:cNvSpPr/>
          <p:nvPr/>
        </p:nvSpPr>
        <p:spPr>
          <a:xfrm>
            <a:off x="1260982" y="457072"/>
            <a:ext cx="650239" cy="650239"/>
          </a:xfrm>
          <a:prstGeom prst="rect">
            <a:avLst/>
          </a:prstGeom>
          <a:blipFill>
            <a:blip r:embed="rId5" cstate="print"/>
            <a:stretch>
              <a:fillRect/>
            </a:stretch>
          </a:blipFill>
        </p:spPr>
        <p:txBody>
          <a:bodyPr wrap="square" lIns="0" tIns="0" rIns="0" bIns="0" rtlCol="0"/>
          <a:p>
            <a:endParaRPr sz="2400"/>
          </a:p>
        </p:txBody>
      </p:sp>
      <p:sp>
        <p:nvSpPr>
          <p:cNvPr id="16" name="文本框 15"/>
          <p:cNvSpPr txBox="1"/>
          <p:nvPr/>
        </p:nvSpPr>
        <p:spPr>
          <a:xfrm>
            <a:off x="517525" y="685800"/>
            <a:ext cx="606425" cy="583565"/>
          </a:xfrm>
          <a:prstGeom prst="rect">
            <a:avLst/>
          </a:prstGeom>
          <a:noFill/>
        </p:spPr>
        <p:txBody>
          <a:bodyPr wrap="square" rtlCol="0">
            <a:spAutoFit/>
          </a:bodyPr>
          <a:p>
            <a:r>
              <a:rPr lang="en-US" altLang="zh-CN" sz="3200">
                <a:solidFill>
                  <a:schemeClr val="bg1"/>
                </a:solidFill>
              </a:rPr>
              <a:t>05</a:t>
            </a:r>
            <a:endParaRPr lang="en-US" altLang="zh-CN" sz="3200">
              <a:solidFill>
                <a:schemeClr val="bg1"/>
              </a:solidFill>
            </a:endParaRPr>
          </a:p>
        </p:txBody>
      </p:sp>
      <p:pic>
        <p:nvPicPr>
          <p:cNvPr id="12" name="图片 11"/>
          <p:cNvPicPr>
            <a:picLocks noChangeAspect="1"/>
          </p:cNvPicPr>
          <p:nvPr/>
        </p:nvPicPr>
        <p:blipFill>
          <a:blip r:embed="rId6"/>
          <a:stretch>
            <a:fillRect/>
          </a:stretch>
        </p:blipFill>
        <p:spPr>
          <a:xfrm>
            <a:off x="0" y="1828800"/>
            <a:ext cx="1578610" cy="847090"/>
          </a:xfrm>
          <a:prstGeom prst="rect">
            <a:avLst/>
          </a:prstGeom>
        </p:spPr>
      </p:pic>
      <p:sp>
        <p:nvSpPr>
          <p:cNvPr id="6" name="文本框 5"/>
          <p:cNvSpPr txBox="1"/>
          <p:nvPr/>
        </p:nvSpPr>
        <p:spPr>
          <a:xfrm>
            <a:off x="1524000" y="1143000"/>
            <a:ext cx="7360920" cy="4769485"/>
          </a:xfrm>
          <a:prstGeom prst="rect">
            <a:avLst/>
          </a:prstGeom>
          <a:noFill/>
        </p:spPr>
        <p:txBody>
          <a:bodyPr wrap="square" rtlCol="0">
            <a:spAutoFit/>
          </a:bodyPr>
          <a:p>
            <a:r>
              <a:rPr lang="zh-CN" altLang="en-US" sz="1600" b="1">
                <a:latin typeface="华文仿宋" panose="02010600040101010101" charset="-122"/>
                <a:ea typeface="华文仿宋" panose="02010600040101010101" charset="-122"/>
                <a:cs typeface="华文仿宋" panose="02010600040101010101" charset="-122"/>
              </a:rPr>
              <a:t>1、所治疗疾病对公共健康的影响：</a:t>
            </a:r>
            <a:endParaRPr lang="zh-CN" altLang="en-US" sz="1600" b="1">
              <a:latin typeface="华文仿宋" panose="02010600040101010101" charset="-122"/>
              <a:ea typeface="华文仿宋" panose="02010600040101010101" charset="-122"/>
              <a:cs typeface="华文仿宋" panose="02010600040101010101" charset="-122"/>
            </a:endParaRPr>
          </a:p>
          <a:p>
            <a:r>
              <a:rPr lang="en-US" altLang="zh-CN" sz="1600" b="1">
                <a:latin typeface="华文仿宋" panose="02010600040101010101" charset="-122"/>
                <a:ea typeface="华文仿宋" panose="02010600040101010101" charset="-122"/>
                <a:cs typeface="华文仿宋" panose="02010600040101010101" charset="-122"/>
              </a:rPr>
              <a:t>       </a:t>
            </a:r>
            <a:r>
              <a:rPr lang="zh-CN" altLang="en-US" sz="1600" b="1">
                <a:latin typeface="华文仿宋" panose="02010600040101010101" charset="-122"/>
                <a:ea typeface="华文仿宋" panose="02010600040101010101" charset="-122"/>
                <a:cs typeface="华文仿宋" panose="02010600040101010101" charset="-122"/>
              </a:rPr>
              <a:t>产妇自然分娩阴道容易出现撕裂或者其他伤害、产程过长，产妇体力不支。卡波姆产道凝胶对产妇自然分娩具有润滑，缩短产程的作用，降低阴道助产术干预，减少痛苦同时安抚了产妇恐惧心理，为顺利分娩起了积极作用。同时对国家目前倡导的生育政策，多生，快生起了一定的正面作用。</a:t>
            </a:r>
            <a:endParaRPr lang="zh-CN" altLang="en-US" sz="1600" b="1">
              <a:latin typeface="华文仿宋" panose="02010600040101010101" charset="-122"/>
              <a:ea typeface="华文仿宋" panose="02010600040101010101" charset="-122"/>
              <a:cs typeface="华文仿宋" panose="02010600040101010101" charset="-122"/>
            </a:endParaRPr>
          </a:p>
          <a:p>
            <a:r>
              <a:rPr lang="en-US" altLang="zh-CN" sz="1600" b="1">
                <a:latin typeface="华文仿宋" panose="02010600040101010101" charset="-122"/>
                <a:ea typeface="华文仿宋" panose="02010600040101010101" charset="-122"/>
                <a:cs typeface="华文仿宋" panose="02010600040101010101" charset="-122"/>
              </a:rPr>
              <a:t>2</a:t>
            </a:r>
            <a:r>
              <a:rPr lang="zh-CN" altLang="en-US" sz="1600" b="1">
                <a:latin typeface="华文仿宋" panose="02010600040101010101" charset="-122"/>
                <a:ea typeface="华文仿宋" panose="02010600040101010101" charset="-122"/>
                <a:cs typeface="华文仿宋" panose="02010600040101010101" charset="-122"/>
              </a:rPr>
              <a:t>、符合“保基本”原则：</a:t>
            </a:r>
            <a:endParaRPr lang="zh-CN" altLang="en-US" sz="1600" b="1">
              <a:latin typeface="华文仿宋" panose="02010600040101010101" charset="-122"/>
              <a:ea typeface="华文仿宋" panose="02010600040101010101" charset="-122"/>
              <a:cs typeface="华文仿宋" panose="02010600040101010101" charset="-122"/>
            </a:endParaRPr>
          </a:p>
          <a:p>
            <a:r>
              <a:rPr lang="en-US" altLang="zh-CN" sz="1600" b="1">
                <a:latin typeface="华文仿宋" panose="02010600040101010101" charset="-122"/>
                <a:ea typeface="华文仿宋" panose="02010600040101010101" charset="-122"/>
                <a:cs typeface="华文仿宋" panose="02010600040101010101" charset="-122"/>
              </a:rPr>
              <a:t>       </a:t>
            </a:r>
            <a:r>
              <a:rPr lang="zh-CN" altLang="en-US" sz="1600" b="1">
                <a:latin typeface="华文仿宋" panose="02010600040101010101" charset="-122"/>
                <a:ea typeface="华文仿宋" panose="02010600040101010101" charset="-122"/>
                <a:cs typeface="华文仿宋" panose="02010600040101010101" charset="-122"/>
              </a:rPr>
              <a:t>卡波姆产道凝胶为产妇自然快速自然分娩，缩短产程，减少痛苦用药，且安全性和实用性较高。如果医保局愿意给予进入医保的机会，我司愿意以更低谈判价格回馈社会，支持国家的生育政策，帮助产妇实现自然分娩，从而达到快生、多生、减少痛苦和伤害、缩短产程，为促进我国人口增长贡献一丝力量。</a:t>
            </a:r>
            <a:endParaRPr lang="zh-CN" altLang="en-US" sz="1600" b="1">
              <a:latin typeface="华文仿宋" panose="02010600040101010101" charset="-122"/>
              <a:ea typeface="华文仿宋" panose="02010600040101010101" charset="-122"/>
              <a:cs typeface="华文仿宋" panose="02010600040101010101" charset="-122"/>
            </a:endParaRPr>
          </a:p>
          <a:p>
            <a:r>
              <a:rPr lang="zh-CN" altLang="en-US" sz="1600" b="1">
                <a:latin typeface="华文仿宋" panose="02010600040101010101" charset="-122"/>
                <a:ea typeface="华文仿宋" panose="02010600040101010101" charset="-122"/>
                <a:cs typeface="华文仿宋" panose="02010600040101010101" charset="-122"/>
              </a:rPr>
              <a:t>3、弥补目录短板：</a:t>
            </a:r>
            <a:endParaRPr lang="zh-CN" altLang="en-US" sz="1600" b="1">
              <a:latin typeface="华文仿宋" panose="02010600040101010101" charset="-122"/>
              <a:ea typeface="华文仿宋" panose="02010600040101010101" charset="-122"/>
              <a:cs typeface="华文仿宋" panose="02010600040101010101" charset="-122"/>
            </a:endParaRPr>
          </a:p>
          <a:p>
            <a:r>
              <a:rPr lang="zh-CN" altLang="en-US" sz="1600" b="1">
                <a:latin typeface="华文仿宋" panose="02010600040101010101" charset="-122"/>
                <a:ea typeface="华文仿宋" panose="02010600040101010101" charset="-122"/>
                <a:cs typeface="华文仿宋" panose="02010600040101010101" charset="-122"/>
              </a:rPr>
              <a:t>国内暂无同类制剂上市，卡波姆产道凝胶为广大自然分娩产妇提供了一个安全，快生，减少身体伤害的途径，是一款安全有效的药物。纳入医保目录将有更多的产妇能够减轻自然分娩的痛苦和伤害并且给予了广大产妇生孩子的勇气，弥补了医保目录此类用药的空白。</a:t>
            </a:r>
            <a:endParaRPr lang="zh-CN" altLang="en-US" sz="1600" b="1">
              <a:latin typeface="华文仿宋" panose="02010600040101010101" charset="-122"/>
              <a:ea typeface="华文仿宋" panose="02010600040101010101" charset="-122"/>
              <a:cs typeface="华文仿宋" panose="02010600040101010101" charset="-122"/>
            </a:endParaRPr>
          </a:p>
          <a:p>
            <a:r>
              <a:rPr lang="en-US" altLang="zh-CN" sz="1600" b="1">
                <a:latin typeface="华文仿宋" panose="02010600040101010101" charset="-122"/>
                <a:ea typeface="华文仿宋" panose="02010600040101010101" charset="-122"/>
                <a:cs typeface="华文仿宋" panose="02010600040101010101" charset="-122"/>
              </a:rPr>
              <a:t>4</a:t>
            </a:r>
            <a:r>
              <a:rPr lang="zh-CN" altLang="en-US" sz="1600" b="1">
                <a:latin typeface="华文仿宋" panose="02010600040101010101" charset="-122"/>
                <a:ea typeface="华文仿宋" panose="02010600040101010101" charset="-122"/>
                <a:cs typeface="华文仿宋" panose="02010600040101010101" charset="-122"/>
              </a:rPr>
              <a:t>、临床管理难度：</a:t>
            </a:r>
            <a:endParaRPr lang="zh-CN" altLang="en-US" sz="1600" b="1">
              <a:latin typeface="华文仿宋" panose="02010600040101010101" charset="-122"/>
              <a:ea typeface="华文仿宋" panose="02010600040101010101" charset="-122"/>
              <a:cs typeface="华文仿宋" panose="02010600040101010101" charset="-122"/>
            </a:endParaRPr>
          </a:p>
          <a:p>
            <a:r>
              <a:rPr lang="en-US" altLang="zh-CN" sz="1600" b="1">
                <a:latin typeface="华文仿宋" panose="02010600040101010101" charset="-122"/>
                <a:ea typeface="华文仿宋" panose="02010600040101010101" charset="-122"/>
                <a:cs typeface="华文仿宋" panose="02010600040101010101" charset="-122"/>
              </a:rPr>
              <a:t>       </a:t>
            </a:r>
            <a:r>
              <a:rPr lang="zh-CN" altLang="en-US" sz="1600" b="1">
                <a:latin typeface="华文仿宋" panose="02010600040101010101" charset="-122"/>
                <a:ea typeface="华文仿宋" panose="02010600040101010101" charset="-122"/>
                <a:cs typeface="华文仿宋" panose="02010600040101010101" charset="-122"/>
              </a:rPr>
              <a:t>卡波姆产道凝胶是一款安全性高，对婴儿和产妇均无毒副作用的药物。临床管理简单，无超说明书用药问题，并且适用于当前国家生育政策且具有安全性高的一种药物。为临床自然分娩提供了快速有效减少助产术干预的一种药物。</a:t>
            </a:r>
            <a:endParaRPr lang="zh-CN" altLang="en-US" sz="1600" b="1">
              <a:latin typeface="华文仿宋" panose="02010600040101010101" charset="-122"/>
              <a:ea typeface="华文仿宋" panose="02010600040101010101" charset="-122"/>
              <a:cs typeface="华文仿宋" panose="02010600040101010101" charset="-122"/>
            </a:endParaRPr>
          </a:p>
        </p:txBody>
      </p:sp>
      <p:pic>
        <p:nvPicPr>
          <p:cNvPr id="5" name="图片 4"/>
          <p:cNvPicPr>
            <a:picLocks noChangeAspect="1"/>
          </p:cNvPicPr>
          <p:nvPr/>
        </p:nvPicPr>
        <p:blipFill>
          <a:blip r:embed="rId7"/>
          <a:stretch>
            <a:fillRect/>
          </a:stretch>
        </p:blipFill>
        <p:spPr>
          <a:xfrm>
            <a:off x="8623935" y="808355"/>
            <a:ext cx="520065" cy="566420"/>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object 6"/>
          <p:cNvSpPr/>
          <p:nvPr/>
        </p:nvSpPr>
        <p:spPr>
          <a:xfrm>
            <a:off x="4265168" y="2274823"/>
            <a:ext cx="470407" cy="120903"/>
          </a:xfrm>
          <a:prstGeom prst="rect">
            <a:avLst/>
          </a:prstGeom>
          <a:blipFill>
            <a:blip r:embed="rId1" cstate="print"/>
            <a:stretch>
              <a:fillRect/>
            </a:stretch>
          </a:blipFill>
        </p:spPr>
        <p:txBody>
          <a:bodyPr wrap="square" lIns="0" tIns="0" rIns="0" bIns="0" rtlCol="0"/>
          <a:lstStyle/>
          <a:p>
            <a:endParaRPr sz="2400"/>
          </a:p>
        </p:txBody>
      </p:sp>
      <p:sp>
        <p:nvSpPr>
          <p:cNvPr id="7" name="object 7"/>
          <p:cNvSpPr/>
          <p:nvPr/>
        </p:nvSpPr>
        <p:spPr>
          <a:xfrm>
            <a:off x="8067039" y="-941832"/>
            <a:ext cx="436880" cy="12191"/>
          </a:xfrm>
          <a:prstGeom prst="rect">
            <a:avLst/>
          </a:prstGeom>
          <a:blipFill>
            <a:blip r:embed="rId2" cstate="print"/>
            <a:stretch>
              <a:fillRect/>
            </a:stretch>
          </a:blipFill>
        </p:spPr>
        <p:txBody>
          <a:bodyPr wrap="square" lIns="0" tIns="0" rIns="0" bIns="0" rtlCol="0"/>
          <a:lstStyle/>
          <a:p>
            <a:endParaRPr sz="2400"/>
          </a:p>
        </p:txBody>
      </p:sp>
      <p:sp>
        <p:nvSpPr>
          <p:cNvPr id="10" name="object 10"/>
          <p:cNvSpPr/>
          <p:nvPr/>
        </p:nvSpPr>
        <p:spPr>
          <a:xfrm>
            <a:off x="-112395" y="5080"/>
            <a:ext cx="9368790" cy="7199630"/>
          </a:xfrm>
          <a:prstGeom prst="rect">
            <a:avLst/>
          </a:prstGeom>
          <a:blipFill>
            <a:blip r:embed="rId3" cstate="print"/>
            <a:stretch>
              <a:fillRect/>
            </a:stretch>
          </a:blipFill>
        </p:spPr>
        <p:txBody>
          <a:bodyPr wrap="square" lIns="0" tIns="0" rIns="0" bIns="0" rtlCol="0"/>
          <a:lstStyle/>
          <a:p>
            <a:endParaRPr sz="2400"/>
          </a:p>
          <a:p>
            <a:endParaRPr sz="2400"/>
          </a:p>
          <a:p>
            <a:endParaRPr sz="2400"/>
          </a:p>
          <a:p>
            <a:endParaRPr sz="2400"/>
          </a:p>
          <a:p>
            <a:endParaRPr sz="2400"/>
          </a:p>
          <a:p>
            <a:endParaRPr sz="2400"/>
          </a:p>
          <a:p>
            <a:endParaRPr sz="2400"/>
          </a:p>
          <a:p>
            <a:endParaRPr sz="2400"/>
          </a:p>
          <a:p>
            <a:endParaRPr sz="2400"/>
          </a:p>
          <a:p>
            <a:endParaRPr sz="2400"/>
          </a:p>
          <a:p>
            <a:endParaRPr sz="2400"/>
          </a:p>
          <a:p>
            <a:endParaRPr sz="2400"/>
          </a:p>
          <a:p>
            <a:endParaRPr sz="2400"/>
          </a:p>
          <a:p>
            <a:endParaRPr sz="2400"/>
          </a:p>
          <a:p>
            <a:endParaRPr sz="2400"/>
          </a:p>
          <a:p>
            <a:endParaRPr sz="2400"/>
          </a:p>
        </p:txBody>
      </p:sp>
      <p:sp>
        <p:nvSpPr>
          <p:cNvPr id="11" name="object 11"/>
          <p:cNvSpPr/>
          <p:nvPr/>
        </p:nvSpPr>
        <p:spPr>
          <a:xfrm>
            <a:off x="228599" y="1142999"/>
            <a:ext cx="1934464" cy="875792"/>
          </a:xfrm>
          <a:prstGeom prst="rect">
            <a:avLst/>
          </a:prstGeom>
          <a:blipFill>
            <a:blip r:embed="rId4" cstate="print"/>
            <a:stretch>
              <a:fillRect/>
            </a:stretch>
          </a:blipFill>
        </p:spPr>
        <p:txBody>
          <a:bodyPr wrap="square" lIns="0" tIns="0" rIns="0" bIns="0" rtlCol="0"/>
          <a:lstStyle/>
          <a:p>
            <a:endParaRPr sz="2400"/>
          </a:p>
        </p:txBody>
      </p:sp>
      <p:sp>
        <p:nvSpPr>
          <p:cNvPr id="12" name="object 12"/>
          <p:cNvSpPr/>
          <p:nvPr/>
        </p:nvSpPr>
        <p:spPr>
          <a:xfrm>
            <a:off x="2565780" y="1857501"/>
            <a:ext cx="2235200" cy="894080"/>
          </a:xfrm>
          <a:prstGeom prst="rect">
            <a:avLst/>
          </a:prstGeom>
          <a:blipFill>
            <a:blip r:embed="rId5" cstate="print"/>
            <a:stretch>
              <a:fillRect/>
            </a:stretch>
          </a:blipFill>
        </p:spPr>
        <p:txBody>
          <a:bodyPr wrap="square" lIns="0" tIns="0" rIns="0" bIns="0" rtlCol="0"/>
          <a:lstStyle/>
          <a:p>
            <a:endParaRPr sz="2400"/>
          </a:p>
        </p:txBody>
      </p:sp>
      <p:sp>
        <p:nvSpPr>
          <p:cNvPr id="13" name="object 13"/>
          <p:cNvSpPr/>
          <p:nvPr/>
        </p:nvSpPr>
        <p:spPr>
          <a:xfrm>
            <a:off x="2667127" y="1959101"/>
            <a:ext cx="2001520" cy="662432"/>
          </a:xfrm>
          <a:prstGeom prst="rect">
            <a:avLst/>
          </a:prstGeom>
          <a:blipFill>
            <a:blip r:embed="rId6" cstate="print"/>
            <a:stretch>
              <a:fillRect/>
            </a:stretch>
          </a:blipFill>
        </p:spPr>
        <p:txBody>
          <a:bodyPr wrap="square" lIns="0" tIns="0" rIns="0" bIns="0" rtlCol="0"/>
          <a:lstStyle/>
          <a:p>
            <a:endParaRPr sz="2400"/>
          </a:p>
        </p:txBody>
      </p:sp>
      <p:sp>
        <p:nvSpPr>
          <p:cNvPr id="14" name="object 14"/>
          <p:cNvSpPr/>
          <p:nvPr/>
        </p:nvSpPr>
        <p:spPr>
          <a:xfrm>
            <a:off x="2727833" y="2218309"/>
            <a:ext cx="224535" cy="177800"/>
          </a:xfrm>
          <a:prstGeom prst="rect">
            <a:avLst/>
          </a:prstGeom>
          <a:blipFill>
            <a:blip r:embed="rId7" cstate="print"/>
            <a:stretch>
              <a:fillRect/>
            </a:stretch>
          </a:blipFill>
        </p:spPr>
        <p:txBody>
          <a:bodyPr wrap="square" lIns="0" tIns="0" rIns="0" bIns="0" rtlCol="0"/>
          <a:lstStyle/>
          <a:p>
            <a:endParaRPr sz="2400"/>
          </a:p>
        </p:txBody>
      </p:sp>
      <p:sp>
        <p:nvSpPr>
          <p:cNvPr id="15" name="object 15"/>
          <p:cNvSpPr/>
          <p:nvPr/>
        </p:nvSpPr>
        <p:spPr>
          <a:xfrm>
            <a:off x="3124453" y="2197057"/>
            <a:ext cx="1385891" cy="215476"/>
          </a:xfrm>
          <a:prstGeom prst="rect">
            <a:avLst/>
          </a:prstGeom>
          <a:blipFill>
            <a:blip r:embed="rId8" cstate="print"/>
            <a:stretch>
              <a:fillRect/>
            </a:stretch>
          </a:blipFill>
        </p:spPr>
        <p:txBody>
          <a:bodyPr wrap="square" lIns="0" tIns="0" rIns="0" bIns="0" rtlCol="0"/>
          <a:lstStyle/>
          <a:p>
            <a:endParaRPr sz="2400"/>
          </a:p>
        </p:txBody>
      </p:sp>
      <p:sp>
        <p:nvSpPr>
          <p:cNvPr id="16" name="object 16"/>
          <p:cNvSpPr/>
          <p:nvPr/>
        </p:nvSpPr>
        <p:spPr>
          <a:xfrm>
            <a:off x="685672" y="1371532"/>
            <a:ext cx="686883" cy="310963"/>
          </a:xfrm>
          <a:prstGeom prst="rect">
            <a:avLst/>
          </a:prstGeom>
          <a:blipFill>
            <a:blip r:embed="rId9" cstate="print"/>
            <a:stretch>
              <a:fillRect/>
            </a:stretch>
          </a:blipFill>
        </p:spPr>
        <p:txBody>
          <a:bodyPr wrap="square" lIns="0" tIns="0" rIns="0" bIns="0" rtlCol="0"/>
          <a:lstStyle/>
          <a:p>
            <a:endParaRPr sz="2400"/>
          </a:p>
        </p:txBody>
      </p:sp>
      <p:sp>
        <p:nvSpPr>
          <p:cNvPr id="17" name="object 17"/>
          <p:cNvSpPr/>
          <p:nvPr/>
        </p:nvSpPr>
        <p:spPr>
          <a:xfrm>
            <a:off x="603376" y="1828799"/>
            <a:ext cx="852424" cy="114807"/>
          </a:xfrm>
          <a:prstGeom prst="rect">
            <a:avLst/>
          </a:prstGeom>
          <a:blipFill>
            <a:blip r:embed="rId10" cstate="print"/>
            <a:stretch>
              <a:fillRect/>
            </a:stretch>
          </a:blipFill>
        </p:spPr>
        <p:txBody>
          <a:bodyPr wrap="square" lIns="0" tIns="0" rIns="0" bIns="0" rtlCol="0"/>
          <a:lstStyle/>
          <a:p>
            <a:endParaRPr sz="2400"/>
          </a:p>
        </p:txBody>
      </p:sp>
      <p:sp>
        <p:nvSpPr>
          <p:cNvPr id="18" name="object 18"/>
          <p:cNvSpPr/>
          <p:nvPr/>
        </p:nvSpPr>
        <p:spPr>
          <a:xfrm>
            <a:off x="5751830" y="1840865"/>
            <a:ext cx="2456180" cy="900430"/>
          </a:xfrm>
          <a:prstGeom prst="rect">
            <a:avLst/>
          </a:prstGeom>
          <a:blipFill>
            <a:blip r:embed="rId5" cstate="print"/>
            <a:stretch>
              <a:fillRect/>
            </a:stretch>
          </a:blipFill>
        </p:spPr>
        <p:txBody>
          <a:bodyPr wrap="square" lIns="0" tIns="0" rIns="0" bIns="0" rtlCol="0"/>
          <a:lstStyle/>
          <a:p>
            <a:endParaRPr sz="2400"/>
          </a:p>
        </p:txBody>
      </p:sp>
      <p:sp>
        <p:nvSpPr>
          <p:cNvPr id="19" name="object 19"/>
          <p:cNvSpPr/>
          <p:nvPr/>
        </p:nvSpPr>
        <p:spPr>
          <a:xfrm>
            <a:off x="5872480" y="1958340"/>
            <a:ext cx="2118995" cy="663575"/>
          </a:xfrm>
          <a:prstGeom prst="rect">
            <a:avLst/>
          </a:prstGeom>
          <a:blipFill>
            <a:blip r:embed="rId6" cstate="print"/>
            <a:stretch>
              <a:fillRect/>
            </a:stretch>
          </a:blipFill>
        </p:spPr>
        <p:txBody>
          <a:bodyPr wrap="square" lIns="0" tIns="0" rIns="0" bIns="0" rtlCol="0"/>
          <a:lstStyle/>
          <a:p>
            <a:endParaRPr sz="2400"/>
          </a:p>
        </p:txBody>
      </p:sp>
      <p:sp>
        <p:nvSpPr>
          <p:cNvPr id="20" name="object 20"/>
          <p:cNvSpPr/>
          <p:nvPr/>
        </p:nvSpPr>
        <p:spPr>
          <a:xfrm>
            <a:off x="6096254" y="2254504"/>
            <a:ext cx="257048" cy="177800"/>
          </a:xfrm>
          <a:prstGeom prst="rect">
            <a:avLst/>
          </a:prstGeom>
          <a:blipFill>
            <a:blip r:embed="rId11" cstate="print"/>
            <a:stretch>
              <a:fillRect/>
            </a:stretch>
          </a:blipFill>
        </p:spPr>
        <p:txBody>
          <a:bodyPr wrap="square" lIns="0" tIns="0" rIns="0" bIns="0" rtlCol="0"/>
          <a:lstStyle/>
          <a:p>
            <a:endParaRPr sz="2400"/>
          </a:p>
        </p:txBody>
      </p:sp>
      <p:sp>
        <p:nvSpPr>
          <p:cNvPr id="21" name="object 21"/>
          <p:cNvSpPr/>
          <p:nvPr/>
        </p:nvSpPr>
        <p:spPr>
          <a:xfrm>
            <a:off x="6705726" y="2217885"/>
            <a:ext cx="684851" cy="219540"/>
          </a:xfrm>
          <a:prstGeom prst="rect">
            <a:avLst/>
          </a:prstGeom>
          <a:blipFill>
            <a:blip r:embed="rId12" cstate="print"/>
            <a:stretch>
              <a:fillRect/>
            </a:stretch>
          </a:blipFill>
        </p:spPr>
        <p:txBody>
          <a:bodyPr wrap="square" lIns="0" tIns="0" rIns="0" bIns="0" rtlCol="0"/>
          <a:lstStyle/>
          <a:p>
            <a:endParaRPr sz="2400"/>
          </a:p>
        </p:txBody>
      </p:sp>
      <p:sp>
        <p:nvSpPr>
          <p:cNvPr id="22" name="object 22"/>
          <p:cNvSpPr/>
          <p:nvPr/>
        </p:nvSpPr>
        <p:spPr>
          <a:xfrm>
            <a:off x="2550287" y="3124072"/>
            <a:ext cx="2235199" cy="894079"/>
          </a:xfrm>
          <a:prstGeom prst="rect">
            <a:avLst/>
          </a:prstGeom>
          <a:blipFill>
            <a:blip r:embed="rId5" cstate="print"/>
            <a:stretch>
              <a:fillRect/>
            </a:stretch>
          </a:blipFill>
        </p:spPr>
        <p:txBody>
          <a:bodyPr wrap="square" lIns="0" tIns="0" rIns="0" bIns="0" rtlCol="0"/>
          <a:lstStyle/>
          <a:p>
            <a:endParaRPr sz="2400"/>
          </a:p>
        </p:txBody>
      </p:sp>
      <p:sp>
        <p:nvSpPr>
          <p:cNvPr id="23" name="object 23"/>
          <p:cNvSpPr/>
          <p:nvPr/>
        </p:nvSpPr>
        <p:spPr>
          <a:xfrm>
            <a:off x="2666872" y="3239770"/>
            <a:ext cx="2001520" cy="662432"/>
          </a:xfrm>
          <a:prstGeom prst="rect">
            <a:avLst/>
          </a:prstGeom>
          <a:blipFill>
            <a:blip r:embed="rId6" cstate="print"/>
            <a:stretch>
              <a:fillRect/>
            </a:stretch>
          </a:blipFill>
        </p:spPr>
        <p:txBody>
          <a:bodyPr wrap="square" lIns="0" tIns="0" rIns="0" bIns="0" rtlCol="0"/>
          <a:lstStyle/>
          <a:p>
            <a:endParaRPr sz="2400"/>
          </a:p>
        </p:txBody>
      </p:sp>
      <p:sp>
        <p:nvSpPr>
          <p:cNvPr id="24" name="object 24"/>
          <p:cNvSpPr/>
          <p:nvPr/>
        </p:nvSpPr>
        <p:spPr>
          <a:xfrm>
            <a:off x="2788538" y="3525012"/>
            <a:ext cx="255016" cy="177800"/>
          </a:xfrm>
          <a:prstGeom prst="rect">
            <a:avLst/>
          </a:prstGeom>
          <a:blipFill>
            <a:blip r:embed="rId13" cstate="print"/>
            <a:stretch>
              <a:fillRect/>
            </a:stretch>
          </a:blipFill>
        </p:spPr>
        <p:txBody>
          <a:bodyPr wrap="square" lIns="0" tIns="0" rIns="0" bIns="0" rtlCol="0"/>
          <a:lstStyle/>
          <a:p>
            <a:endParaRPr sz="2400"/>
          </a:p>
        </p:txBody>
      </p:sp>
      <p:sp>
        <p:nvSpPr>
          <p:cNvPr id="25" name="object 25"/>
          <p:cNvSpPr/>
          <p:nvPr/>
        </p:nvSpPr>
        <p:spPr>
          <a:xfrm>
            <a:off x="3395471" y="3504251"/>
            <a:ext cx="684868" cy="217525"/>
          </a:xfrm>
          <a:prstGeom prst="rect">
            <a:avLst/>
          </a:prstGeom>
          <a:blipFill>
            <a:blip r:embed="rId14" cstate="print"/>
            <a:stretch>
              <a:fillRect/>
            </a:stretch>
          </a:blipFill>
        </p:spPr>
        <p:txBody>
          <a:bodyPr wrap="square" lIns="0" tIns="0" rIns="0" bIns="0" rtlCol="0"/>
          <a:lstStyle/>
          <a:p>
            <a:endParaRPr sz="2400"/>
          </a:p>
        </p:txBody>
      </p:sp>
      <p:sp>
        <p:nvSpPr>
          <p:cNvPr id="26" name="object 26"/>
          <p:cNvSpPr/>
          <p:nvPr/>
        </p:nvSpPr>
        <p:spPr>
          <a:xfrm>
            <a:off x="5752465" y="3122930"/>
            <a:ext cx="2534920" cy="894080"/>
          </a:xfrm>
          <a:prstGeom prst="rect">
            <a:avLst/>
          </a:prstGeom>
          <a:blipFill>
            <a:blip r:embed="rId5" cstate="print"/>
            <a:stretch>
              <a:fillRect/>
            </a:stretch>
          </a:blipFill>
        </p:spPr>
        <p:txBody>
          <a:bodyPr wrap="square" lIns="0" tIns="0" rIns="0" bIns="0" rtlCol="0"/>
          <a:lstStyle/>
          <a:p>
            <a:endParaRPr sz="2400"/>
          </a:p>
        </p:txBody>
      </p:sp>
      <p:sp>
        <p:nvSpPr>
          <p:cNvPr id="27" name="object 27"/>
          <p:cNvSpPr/>
          <p:nvPr/>
        </p:nvSpPr>
        <p:spPr>
          <a:xfrm>
            <a:off x="5831840" y="3239770"/>
            <a:ext cx="2249805" cy="660400"/>
          </a:xfrm>
          <a:prstGeom prst="rect">
            <a:avLst/>
          </a:prstGeom>
          <a:blipFill>
            <a:blip r:embed="rId6" cstate="print"/>
            <a:stretch>
              <a:fillRect/>
            </a:stretch>
          </a:blipFill>
        </p:spPr>
        <p:txBody>
          <a:bodyPr wrap="square" lIns="0" tIns="0" rIns="0" bIns="0" rtlCol="0"/>
          <a:lstStyle/>
          <a:p>
            <a:endParaRPr sz="2400"/>
          </a:p>
        </p:txBody>
      </p:sp>
      <p:sp>
        <p:nvSpPr>
          <p:cNvPr id="28" name="object 28"/>
          <p:cNvSpPr/>
          <p:nvPr/>
        </p:nvSpPr>
        <p:spPr>
          <a:xfrm>
            <a:off x="6096254" y="3544696"/>
            <a:ext cx="265176" cy="177800"/>
          </a:xfrm>
          <a:prstGeom prst="rect">
            <a:avLst/>
          </a:prstGeom>
          <a:blipFill>
            <a:blip r:embed="rId15" cstate="print"/>
            <a:stretch>
              <a:fillRect/>
            </a:stretch>
          </a:blipFill>
        </p:spPr>
        <p:txBody>
          <a:bodyPr wrap="square" lIns="0" tIns="0" rIns="0" bIns="0" rtlCol="0"/>
          <a:lstStyle/>
          <a:p>
            <a:endParaRPr sz="2400"/>
          </a:p>
        </p:txBody>
      </p:sp>
      <p:sp>
        <p:nvSpPr>
          <p:cNvPr id="29" name="object 29"/>
          <p:cNvSpPr/>
          <p:nvPr/>
        </p:nvSpPr>
        <p:spPr>
          <a:xfrm>
            <a:off x="6705726" y="3505013"/>
            <a:ext cx="684851" cy="217525"/>
          </a:xfrm>
          <a:prstGeom prst="rect">
            <a:avLst/>
          </a:prstGeom>
          <a:blipFill>
            <a:blip r:embed="rId16" cstate="print"/>
            <a:stretch>
              <a:fillRect/>
            </a:stretch>
          </a:blipFill>
        </p:spPr>
        <p:txBody>
          <a:bodyPr wrap="square" lIns="0" tIns="0" rIns="0" bIns="0" rtlCol="0"/>
          <a:lstStyle/>
          <a:p>
            <a:endParaRPr sz="2400"/>
          </a:p>
        </p:txBody>
      </p:sp>
      <p:sp>
        <p:nvSpPr>
          <p:cNvPr id="30" name="object 30"/>
          <p:cNvSpPr/>
          <p:nvPr/>
        </p:nvSpPr>
        <p:spPr>
          <a:xfrm>
            <a:off x="2590800" y="4343400"/>
            <a:ext cx="2210435" cy="876935"/>
          </a:xfrm>
          <a:prstGeom prst="rect">
            <a:avLst/>
          </a:prstGeom>
          <a:blipFill>
            <a:blip r:embed="rId5" cstate="print"/>
            <a:stretch>
              <a:fillRect/>
            </a:stretch>
          </a:blipFill>
        </p:spPr>
        <p:txBody>
          <a:bodyPr wrap="square" lIns="0" tIns="0" rIns="0" bIns="0" rtlCol="0"/>
          <a:lstStyle/>
          <a:p>
            <a:endParaRPr sz="2400"/>
          </a:p>
        </p:txBody>
      </p:sp>
      <p:sp>
        <p:nvSpPr>
          <p:cNvPr id="31" name="object 31"/>
          <p:cNvSpPr/>
          <p:nvPr/>
        </p:nvSpPr>
        <p:spPr>
          <a:xfrm>
            <a:off x="2707640" y="4420235"/>
            <a:ext cx="2001520" cy="696595"/>
          </a:xfrm>
          <a:prstGeom prst="rect">
            <a:avLst/>
          </a:prstGeom>
          <a:blipFill>
            <a:blip r:embed="rId6" cstate="print"/>
            <a:stretch>
              <a:fillRect/>
            </a:stretch>
          </a:blipFill>
        </p:spPr>
        <p:txBody>
          <a:bodyPr wrap="square" lIns="0" tIns="0" rIns="0" bIns="0" rtlCol="0"/>
          <a:lstStyle/>
          <a:p>
            <a:endParaRPr sz="2400"/>
          </a:p>
        </p:txBody>
      </p:sp>
      <p:sp>
        <p:nvSpPr>
          <p:cNvPr id="32" name="object 32"/>
          <p:cNvSpPr/>
          <p:nvPr/>
        </p:nvSpPr>
        <p:spPr>
          <a:xfrm>
            <a:off x="2819146" y="4682871"/>
            <a:ext cx="252983" cy="177800"/>
          </a:xfrm>
          <a:prstGeom prst="rect">
            <a:avLst/>
          </a:prstGeom>
          <a:blipFill>
            <a:blip r:embed="rId17" cstate="print"/>
            <a:stretch>
              <a:fillRect/>
            </a:stretch>
          </a:blipFill>
        </p:spPr>
        <p:txBody>
          <a:bodyPr wrap="square" lIns="0" tIns="0" rIns="0" bIns="0" rtlCol="0"/>
          <a:lstStyle/>
          <a:p>
            <a:endParaRPr sz="2400"/>
          </a:p>
        </p:txBody>
      </p:sp>
      <p:sp>
        <p:nvSpPr>
          <p:cNvPr id="33" name="object 33"/>
          <p:cNvSpPr/>
          <p:nvPr/>
        </p:nvSpPr>
        <p:spPr>
          <a:xfrm>
            <a:off x="3429126" y="4638632"/>
            <a:ext cx="686883" cy="219540"/>
          </a:xfrm>
          <a:prstGeom prst="rect">
            <a:avLst/>
          </a:prstGeom>
          <a:blipFill>
            <a:blip r:embed="rId18" cstate="print"/>
            <a:stretch>
              <a:fillRect/>
            </a:stretch>
          </a:blipFill>
        </p:spPr>
        <p:txBody>
          <a:bodyPr wrap="square" lIns="0" tIns="0" rIns="0" bIns="0" rtlCol="0"/>
          <a:lstStyle/>
          <a:p>
            <a:endParaRPr sz="2400"/>
          </a:p>
        </p:txBody>
      </p:sp>
      <p:sp>
        <p:nvSpPr>
          <p:cNvPr id="34" name="object 34"/>
          <p:cNvSpPr/>
          <p:nvPr/>
        </p:nvSpPr>
        <p:spPr>
          <a:xfrm>
            <a:off x="5770880" y="4360545"/>
            <a:ext cx="2471420" cy="894080"/>
          </a:xfrm>
          <a:prstGeom prst="rect">
            <a:avLst/>
          </a:prstGeom>
          <a:blipFill>
            <a:blip r:embed="rId5" cstate="print"/>
            <a:stretch>
              <a:fillRect/>
            </a:stretch>
          </a:blipFill>
        </p:spPr>
        <p:txBody>
          <a:bodyPr wrap="square" lIns="0" tIns="0" rIns="0" bIns="0" rtlCol="0"/>
          <a:lstStyle/>
          <a:p>
            <a:endParaRPr sz="2400"/>
          </a:p>
        </p:txBody>
      </p:sp>
      <p:sp>
        <p:nvSpPr>
          <p:cNvPr id="35" name="object 35"/>
          <p:cNvSpPr/>
          <p:nvPr/>
        </p:nvSpPr>
        <p:spPr>
          <a:xfrm>
            <a:off x="5931535" y="4479290"/>
            <a:ext cx="2149475" cy="660400"/>
          </a:xfrm>
          <a:prstGeom prst="rect">
            <a:avLst/>
          </a:prstGeom>
          <a:blipFill>
            <a:blip r:embed="rId6" cstate="print"/>
            <a:stretch>
              <a:fillRect/>
            </a:stretch>
          </a:blipFill>
        </p:spPr>
        <p:txBody>
          <a:bodyPr wrap="square" lIns="0" tIns="0" rIns="0" bIns="0" rtlCol="0"/>
          <a:lstStyle/>
          <a:p>
            <a:endParaRPr sz="2400"/>
          </a:p>
        </p:txBody>
      </p:sp>
      <p:sp>
        <p:nvSpPr>
          <p:cNvPr id="36" name="object 36"/>
          <p:cNvSpPr/>
          <p:nvPr/>
        </p:nvSpPr>
        <p:spPr>
          <a:xfrm>
            <a:off x="6172200" y="4717287"/>
            <a:ext cx="261112" cy="177800"/>
          </a:xfrm>
          <a:prstGeom prst="rect">
            <a:avLst/>
          </a:prstGeom>
          <a:blipFill>
            <a:blip r:embed="rId19" cstate="print"/>
            <a:stretch>
              <a:fillRect/>
            </a:stretch>
          </a:blipFill>
        </p:spPr>
        <p:txBody>
          <a:bodyPr wrap="square" lIns="0" tIns="0" rIns="0" bIns="0" rtlCol="0"/>
          <a:lstStyle/>
          <a:p>
            <a:endParaRPr sz="2400"/>
          </a:p>
        </p:txBody>
      </p:sp>
      <p:sp>
        <p:nvSpPr>
          <p:cNvPr id="37" name="object 37"/>
          <p:cNvSpPr/>
          <p:nvPr/>
        </p:nvSpPr>
        <p:spPr>
          <a:xfrm>
            <a:off x="6781545" y="4724103"/>
            <a:ext cx="686883" cy="215476"/>
          </a:xfrm>
          <a:prstGeom prst="rect">
            <a:avLst/>
          </a:prstGeom>
          <a:blipFill>
            <a:blip r:embed="rId20" cstate="print"/>
            <a:stretch>
              <a:fillRect/>
            </a:stretch>
          </a:blipFill>
        </p:spPr>
        <p:txBody>
          <a:bodyPr wrap="square" lIns="0" tIns="0" rIns="0" bIns="0" rtlCol="0"/>
          <a:lstStyle/>
          <a:p>
            <a:endParaRPr sz="2400"/>
          </a:p>
        </p:txBody>
      </p:sp>
      <p:sp>
        <p:nvSpPr>
          <p:cNvPr id="38" name="object 38"/>
          <p:cNvSpPr/>
          <p:nvPr/>
        </p:nvSpPr>
        <p:spPr>
          <a:xfrm>
            <a:off x="152146" y="2590545"/>
            <a:ext cx="1930400" cy="1932431"/>
          </a:xfrm>
          <a:prstGeom prst="rect">
            <a:avLst/>
          </a:prstGeom>
          <a:blipFill>
            <a:blip r:embed="rId21" cstate="print"/>
            <a:stretch>
              <a:fillRect/>
            </a:stretch>
          </a:blipFill>
        </p:spPr>
        <p:txBody>
          <a:bodyPr wrap="square" lIns="0" tIns="0" rIns="0" bIns="0" rtlCol="0"/>
          <a:lstStyle/>
          <a:p>
            <a:endParaRPr sz="2400"/>
          </a:p>
        </p:txBody>
      </p:sp>
      <p:sp>
        <p:nvSpPr>
          <p:cNvPr id="40" name="object 40"/>
          <p:cNvSpPr txBox="1">
            <a:spLocks noGrp="1"/>
          </p:cNvSpPr>
          <p:nvPr>
            <p:ph type="sldNum" sz="quarter" idx="7"/>
          </p:nvPr>
        </p:nvSpPr>
        <p:spPr>
          <a:xfrm>
            <a:off x="6658864" y="8922503"/>
            <a:ext cx="131445" cy="167640"/>
          </a:xfrm>
          <a:prstGeom prst="rect">
            <a:avLst/>
          </a:prstGeom>
        </p:spPr>
        <p:txBody>
          <a:bodyPr vert="horz" wrap="square" lIns="0" tIns="0" rIns="0" bIns="0" rtlCol="0">
            <a:spAutoFit/>
          </a:bodyPr>
          <a:lstStyle/>
          <a:p>
            <a:pPr marL="25400">
              <a:lnSpc>
                <a:spcPts val="1310"/>
              </a:lnSpc>
            </a:pPr>
            <a:fld id="{81D60167-4931-47E6-BA6A-407CBD079E47}" type="slidenum">
              <a:rPr sz="1600" dirty="0"/>
            </a:fld>
            <a:endParaRPr sz="1600" dirty="0"/>
          </a:p>
        </p:txBody>
      </p:sp>
      <p:pic>
        <p:nvPicPr>
          <p:cNvPr id="2" name="图片 1"/>
          <p:cNvPicPr>
            <a:picLocks noChangeAspect="1"/>
          </p:cNvPicPr>
          <p:nvPr/>
        </p:nvPicPr>
        <p:blipFill>
          <a:blip r:embed="rId22">
            <a:clrChange>
              <a:clrFrom>
                <a:srgbClr val="FFFFFF">
                  <a:alpha val="100000"/>
                </a:srgbClr>
              </a:clrFrom>
              <a:clrTo>
                <a:srgbClr val="FFFFFF">
                  <a:alpha val="100000"/>
                  <a:alpha val="0"/>
                </a:srgbClr>
              </a:clrTo>
            </a:clrChange>
          </a:blip>
          <a:stretch>
            <a:fillRect/>
          </a:stretch>
        </p:blipFill>
        <p:spPr>
          <a:xfrm>
            <a:off x="8305800" y="609600"/>
            <a:ext cx="770255" cy="838835"/>
          </a:xfrm>
          <a:prstGeom prst="rect">
            <a:avLst/>
          </a:prstGeo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p:sp>
        <p:nvSpPr>
          <p:cNvPr id="2" name="标题 1"/>
          <p:cNvSpPr>
            <a:spLocks noGrp="1"/>
          </p:cNvSpPr>
          <p:nvPr>
            <p:ph type="ctrTitle"/>
          </p:nvPr>
        </p:nvSpPr>
        <p:spPr>
          <a:xfrm>
            <a:off x="685800" y="4724400"/>
            <a:ext cx="7772400" cy="276860"/>
          </a:xfrm>
        </p:spPr>
        <p:txBody>
          <a:bodyPr/>
          <a:p>
            <a:r>
              <a:rPr lang="zh-CN" altLang="en-US"/>
              <a:t>，</a:t>
            </a:r>
            <a:endParaRPr lang="zh-CN" altLang="en-US"/>
          </a:p>
        </p:txBody>
      </p:sp>
      <p:sp>
        <p:nvSpPr>
          <p:cNvPr id="3" name="副标题 2"/>
          <p:cNvSpPr>
            <a:spLocks noGrp="1"/>
          </p:cNvSpPr>
          <p:nvPr>
            <p:ph type="subTitle" idx="4"/>
          </p:nvPr>
        </p:nvSpPr>
        <p:spPr/>
        <p:txBody>
          <a:bodyPr/>
          <a:p>
            <a:endParaRPr lang="zh-CN" altLang="en-US"/>
          </a:p>
        </p:txBody>
      </p:sp>
      <p:sp>
        <p:nvSpPr>
          <p:cNvPr id="8" name="object 8"/>
          <p:cNvSpPr/>
          <p:nvPr/>
        </p:nvSpPr>
        <p:spPr>
          <a:xfrm>
            <a:off x="0" y="0"/>
            <a:ext cx="9193530" cy="6857365"/>
          </a:xfrm>
          <a:prstGeom prst="rect">
            <a:avLst/>
          </a:prstGeom>
          <a:blipFill>
            <a:blip r:embed="rId1" cstate="print"/>
            <a:stretch>
              <a:fillRect/>
            </a:stretch>
          </a:blipFill>
        </p:spPr>
        <p:txBody>
          <a:bodyPr wrap="square" lIns="0" tIns="0" rIns="0" bIns="0" rtlCol="0"/>
          <a:p>
            <a:endParaRPr sz="2400"/>
          </a:p>
        </p:txBody>
      </p:sp>
      <p:sp>
        <p:nvSpPr>
          <p:cNvPr id="10" name="object 10"/>
          <p:cNvSpPr/>
          <p:nvPr/>
        </p:nvSpPr>
        <p:spPr>
          <a:xfrm>
            <a:off x="17780" y="807720"/>
            <a:ext cx="9175750" cy="5241925"/>
          </a:xfrm>
          <a:prstGeom prst="rect">
            <a:avLst/>
          </a:prstGeom>
          <a:blipFill>
            <a:blip r:embed="rId2" cstate="print"/>
            <a:stretch>
              <a:fillRect/>
            </a:stretch>
          </a:blipFill>
        </p:spPr>
        <p:txBody>
          <a:bodyPr wrap="square" lIns="0" tIns="0" rIns="0" bIns="0" rtlCol="0"/>
          <a:p>
            <a:endParaRPr sz="2400"/>
          </a:p>
        </p:txBody>
      </p:sp>
      <p:sp>
        <p:nvSpPr>
          <p:cNvPr id="11" name="object 11"/>
          <p:cNvSpPr/>
          <p:nvPr/>
        </p:nvSpPr>
        <p:spPr>
          <a:xfrm>
            <a:off x="380999" y="-508"/>
            <a:ext cx="879855" cy="1788160"/>
          </a:xfrm>
          <a:prstGeom prst="rect">
            <a:avLst/>
          </a:prstGeom>
          <a:blipFill>
            <a:blip r:embed="rId3" cstate="print"/>
            <a:stretch>
              <a:fillRect/>
            </a:stretch>
          </a:blipFill>
        </p:spPr>
        <p:txBody>
          <a:bodyPr wrap="square" lIns="0" tIns="0" rIns="0" bIns="0" rtlCol="0"/>
          <a:p>
            <a:endParaRPr sz="2400"/>
          </a:p>
        </p:txBody>
      </p:sp>
      <p:sp>
        <p:nvSpPr>
          <p:cNvPr id="4" name="object 2"/>
          <p:cNvSpPr/>
          <p:nvPr/>
        </p:nvSpPr>
        <p:spPr>
          <a:xfrm>
            <a:off x="1828926" y="914315"/>
            <a:ext cx="404452" cy="333332"/>
          </a:xfrm>
          <a:prstGeom prst="rect">
            <a:avLst/>
          </a:prstGeom>
          <a:blipFill>
            <a:blip r:embed="rId4" cstate="print"/>
            <a:stretch>
              <a:fillRect/>
            </a:stretch>
          </a:blipFill>
        </p:spPr>
        <p:txBody>
          <a:bodyPr wrap="square" lIns="0" tIns="0" rIns="0" bIns="0" rtlCol="0"/>
          <a:p>
            <a:endParaRPr sz="2400"/>
          </a:p>
        </p:txBody>
      </p:sp>
      <p:sp>
        <p:nvSpPr>
          <p:cNvPr id="5" name="object 2"/>
          <p:cNvSpPr/>
          <p:nvPr/>
        </p:nvSpPr>
        <p:spPr>
          <a:xfrm>
            <a:off x="1955926" y="1041315"/>
            <a:ext cx="404452" cy="333332"/>
          </a:xfrm>
          <a:prstGeom prst="rect">
            <a:avLst/>
          </a:prstGeom>
          <a:blipFill>
            <a:blip r:embed="rId4" cstate="print"/>
            <a:stretch>
              <a:fillRect/>
            </a:stretch>
          </a:blipFill>
        </p:spPr>
        <p:txBody>
          <a:bodyPr wrap="square" lIns="0" tIns="0" rIns="0" bIns="0" rtlCol="0"/>
          <a:lstStyle/>
          <a:p>
            <a:endParaRPr sz="2400"/>
          </a:p>
        </p:txBody>
      </p:sp>
      <p:sp>
        <p:nvSpPr>
          <p:cNvPr id="6" name="object 2"/>
          <p:cNvSpPr/>
          <p:nvPr/>
        </p:nvSpPr>
        <p:spPr>
          <a:xfrm>
            <a:off x="609726" y="990515"/>
            <a:ext cx="404452" cy="333332"/>
          </a:xfrm>
          <a:prstGeom prst="rect">
            <a:avLst/>
          </a:prstGeom>
          <a:blipFill>
            <a:blip r:embed="rId4" cstate="print"/>
            <a:stretch>
              <a:fillRect/>
            </a:stretch>
          </a:blipFill>
        </p:spPr>
        <p:txBody>
          <a:bodyPr wrap="square" lIns="0" tIns="0" rIns="0" bIns="0" rtlCol="0"/>
          <a:p>
            <a:endParaRPr sz="2400"/>
          </a:p>
        </p:txBody>
      </p:sp>
      <p:sp>
        <p:nvSpPr>
          <p:cNvPr id="7" name="object 3"/>
          <p:cNvSpPr/>
          <p:nvPr/>
        </p:nvSpPr>
        <p:spPr>
          <a:xfrm>
            <a:off x="304672" y="2285940"/>
            <a:ext cx="1593155" cy="250037"/>
          </a:xfrm>
          <a:prstGeom prst="rect">
            <a:avLst/>
          </a:prstGeom>
          <a:blipFill>
            <a:blip r:embed="rId5" cstate="print"/>
            <a:stretch>
              <a:fillRect/>
            </a:stretch>
          </a:blipFill>
        </p:spPr>
        <p:txBody>
          <a:bodyPr wrap="square" lIns="0" tIns="0" rIns="0" bIns="0" rtlCol="0"/>
          <a:p>
            <a:endParaRPr sz="2400"/>
          </a:p>
        </p:txBody>
      </p:sp>
      <p:sp>
        <p:nvSpPr>
          <p:cNvPr id="9" name="object 4"/>
          <p:cNvSpPr/>
          <p:nvPr/>
        </p:nvSpPr>
        <p:spPr>
          <a:xfrm>
            <a:off x="457073" y="2666745"/>
            <a:ext cx="1010920" cy="110744"/>
          </a:xfrm>
          <a:prstGeom prst="rect">
            <a:avLst/>
          </a:prstGeom>
          <a:blipFill>
            <a:blip r:embed="rId6" cstate="print"/>
            <a:stretch>
              <a:fillRect/>
            </a:stretch>
          </a:blipFill>
        </p:spPr>
        <p:txBody>
          <a:bodyPr wrap="square" lIns="0" tIns="0" rIns="0" bIns="0" rtlCol="0"/>
          <a:p>
            <a:endParaRPr sz="2400"/>
          </a:p>
        </p:txBody>
      </p:sp>
      <p:sp>
        <p:nvSpPr>
          <p:cNvPr id="15" name="object 15"/>
          <p:cNvSpPr/>
          <p:nvPr/>
        </p:nvSpPr>
        <p:spPr>
          <a:xfrm flipV="1">
            <a:off x="266065" y="2915285"/>
            <a:ext cx="1648460" cy="76200"/>
          </a:xfrm>
          <a:prstGeom prst="rect">
            <a:avLst/>
          </a:prstGeom>
          <a:blipFill>
            <a:blip r:embed="rId7" cstate="print"/>
            <a:stretch>
              <a:fillRect/>
            </a:stretch>
          </a:blipFill>
        </p:spPr>
        <p:txBody>
          <a:bodyPr wrap="square" lIns="0" tIns="0" rIns="0" bIns="0" rtlCol="0"/>
          <a:p>
            <a:endParaRPr sz="2400"/>
          </a:p>
        </p:txBody>
      </p:sp>
      <p:sp>
        <p:nvSpPr>
          <p:cNvPr id="13" name="object 7"/>
          <p:cNvSpPr/>
          <p:nvPr/>
        </p:nvSpPr>
        <p:spPr>
          <a:xfrm>
            <a:off x="2233167" y="1219072"/>
            <a:ext cx="650239" cy="650239"/>
          </a:xfrm>
          <a:prstGeom prst="rect">
            <a:avLst/>
          </a:prstGeom>
          <a:blipFill>
            <a:blip r:embed="rId8" cstate="print"/>
            <a:stretch>
              <a:fillRect/>
            </a:stretch>
          </a:blipFill>
        </p:spPr>
        <p:txBody>
          <a:bodyPr wrap="square" lIns="0" tIns="0" rIns="0" bIns="0" rtlCol="0"/>
          <a:p>
            <a:endParaRPr sz="2400"/>
          </a:p>
        </p:txBody>
      </p:sp>
      <p:sp>
        <p:nvSpPr>
          <p:cNvPr id="14" name="文本框 13"/>
          <p:cNvSpPr txBox="1"/>
          <p:nvPr/>
        </p:nvSpPr>
        <p:spPr>
          <a:xfrm>
            <a:off x="2209800" y="2209800"/>
            <a:ext cx="6149340" cy="2306955"/>
          </a:xfrm>
          <a:prstGeom prst="rect">
            <a:avLst/>
          </a:prstGeom>
          <a:noFill/>
        </p:spPr>
        <p:txBody>
          <a:bodyPr wrap="square" rtlCol="0">
            <a:spAutoFit/>
          </a:bodyPr>
          <a:p>
            <a:r>
              <a:rPr lang="zh-CN" altLang="en-US" b="1">
                <a:latin typeface="华文仿宋" panose="02010600040101010101" charset="-122"/>
                <a:ea typeface="华文仿宋" panose="02010600040101010101" charset="-122"/>
                <a:cs typeface="华文仿宋" panose="02010600040101010101" charset="-122"/>
              </a:rPr>
              <a:t>通用名：卡波姆产道凝胶。</a:t>
            </a:r>
            <a:endParaRPr lang="zh-CN" altLang="en-US" b="1">
              <a:latin typeface="华文仿宋" panose="02010600040101010101" charset="-122"/>
              <a:ea typeface="华文仿宋" panose="02010600040101010101" charset="-122"/>
              <a:cs typeface="华文仿宋" panose="02010600040101010101" charset="-122"/>
            </a:endParaRPr>
          </a:p>
          <a:p>
            <a:r>
              <a:rPr lang="zh-CN" altLang="en-US" b="1">
                <a:latin typeface="华文仿宋" panose="02010600040101010101" charset="-122"/>
                <a:ea typeface="华文仿宋" panose="02010600040101010101" charset="-122"/>
                <a:cs typeface="华文仿宋" panose="02010600040101010101" charset="-122"/>
              </a:rPr>
              <a:t>注册规格：0.5%(11ml:55mg)</a:t>
            </a:r>
            <a:r>
              <a:rPr lang="en-US" altLang="zh-CN" b="1">
                <a:latin typeface="华文仿宋" panose="02010600040101010101" charset="-122"/>
                <a:ea typeface="华文仿宋" panose="02010600040101010101" charset="-122"/>
                <a:cs typeface="华文仿宋" panose="02010600040101010101" charset="-122"/>
              </a:rPr>
              <a:t>/</a:t>
            </a:r>
            <a:r>
              <a:rPr lang="zh-CN" altLang="en-US" b="1">
                <a:latin typeface="华文仿宋" panose="02010600040101010101" charset="-122"/>
                <a:ea typeface="华文仿宋" panose="02010600040101010101" charset="-122"/>
                <a:cs typeface="华文仿宋" panose="02010600040101010101" charset="-122"/>
              </a:rPr>
              <a:t>支</a:t>
            </a:r>
            <a:endParaRPr lang="zh-CN" altLang="en-US" b="1">
              <a:latin typeface="华文仿宋" panose="02010600040101010101" charset="-122"/>
              <a:ea typeface="华文仿宋" panose="02010600040101010101" charset="-122"/>
              <a:cs typeface="华文仿宋" panose="02010600040101010101" charset="-122"/>
            </a:endParaRPr>
          </a:p>
          <a:p>
            <a:r>
              <a:rPr lang="zh-CN" altLang="en-US" b="1">
                <a:latin typeface="华文仿宋" panose="02010600040101010101" charset="-122"/>
                <a:ea typeface="华文仿宋" panose="02010600040101010101" charset="-122"/>
                <a:cs typeface="华文仿宋" panose="02010600040101010101" charset="-122"/>
              </a:rPr>
              <a:t>中国大陆首次上市时间：</a:t>
            </a:r>
            <a:r>
              <a:rPr lang="en-US" altLang="zh-CN" b="1">
                <a:latin typeface="华文仿宋" panose="02010600040101010101" charset="-122"/>
                <a:ea typeface="华文仿宋" panose="02010600040101010101" charset="-122"/>
                <a:cs typeface="华文仿宋" panose="02010600040101010101" charset="-122"/>
              </a:rPr>
              <a:t>2020</a:t>
            </a:r>
            <a:r>
              <a:rPr lang="zh-CN" altLang="en-US" b="1">
                <a:latin typeface="华文仿宋" panose="02010600040101010101" charset="-122"/>
                <a:ea typeface="华文仿宋" panose="02010600040101010101" charset="-122"/>
                <a:cs typeface="华文仿宋" panose="02010600040101010101" charset="-122"/>
              </a:rPr>
              <a:t>年</a:t>
            </a:r>
            <a:r>
              <a:rPr lang="en-US" altLang="zh-CN" b="1">
                <a:latin typeface="华文仿宋" panose="02010600040101010101" charset="-122"/>
                <a:ea typeface="华文仿宋" panose="02010600040101010101" charset="-122"/>
                <a:cs typeface="华文仿宋" panose="02010600040101010101" charset="-122"/>
              </a:rPr>
              <a:t>11</a:t>
            </a:r>
            <a:r>
              <a:rPr lang="zh-CN" altLang="en-US" b="1">
                <a:latin typeface="华文仿宋" panose="02010600040101010101" charset="-122"/>
                <a:ea typeface="华文仿宋" panose="02010600040101010101" charset="-122"/>
                <a:cs typeface="华文仿宋" panose="02010600040101010101" charset="-122"/>
              </a:rPr>
              <a:t>月。</a:t>
            </a:r>
            <a:endParaRPr lang="zh-CN" altLang="en-US" b="1">
              <a:latin typeface="华文仿宋" panose="02010600040101010101" charset="-122"/>
              <a:ea typeface="华文仿宋" panose="02010600040101010101" charset="-122"/>
              <a:cs typeface="华文仿宋" panose="02010600040101010101" charset="-122"/>
            </a:endParaRPr>
          </a:p>
          <a:p>
            <a:r>
              <a:rPr lang="zh-CN" altLang="en-US" b="1">
                <a:latin typeface="华文仿宋" panose="02010600040101010101" charset="-122"/>
                <a:ea typeface="华文仿宋" panose="02010600040101010101" charset="-122"/>
                <a:cs typeface="华文仿宋" panose="02010600040101010101" charset="-122"/>
              </a:rPr>
              <a:t>目前大陆同通用名上市情况：无其他企业上市，我司为本通用名独家产品。</a:t>
            </a:r>
            <a:endParaRPr lang="zh-CN" altLang="en-US" b="1">
              <a:latin typeface="华文仿宋" panose="02010600040101010101" charset="-122"/>
              <a:ea typeface="华文仿宋" panose="02010600040101010101" charset="-122"/>
              <a:cs typeface="华文仿宋" panose="02010600040101010101" charset="-122"/>
            </a:endParaRPr>
          </a:p>
          <a:p>
            <a:r>
              <a:rPr lang="zh-CN" altLang="en-US" b="1">
                <a:latin typeface="华文仿宋" panose="02010600040101010101" charset="-122"/>
                <a:ea typeface="华文仿宋" panose="02010600040101010101" charset="-122"/>
                <a:cs typeface="华文仿宋" panose="02010600040101010101" charset="-122"/>
              </a:rPr>
              <a:t>全球首个上市国家：瑞士</a:t>
            </a:r>
            <a:endParaRPr lang="zh-CN" altLang="en-US" b="1">
              <a:latin typeface="华文仿宋" panose="02010600040101010101" charset="-122"/>
              <a:ea typeface="华文仿宋" panose="02010600040101010101" charset="-122"/>
              <a:cs typeface="华文仿宋" panose="02010600040101010101" charset="-122"/>
            </a:endParaRPr>
          </a:p>
          <a:p>
            <a:r>
              <a:rPr lang="zh-CN" altLang="en-US" b="1">
                <a:latin typeface="华文仿宋" panose="02010600040101010101" charset="-122"/>
                <a:ea typeface="华文仿宋" panose="02010600040101010101" charset="-122"/>
                <a:cs typeface="华文仿宋" panose="02010600040101010101" charset="-122"/>
              </a:rPr>
              <a:t>是否</a:t>
            </a:r>
            <a:r>
              <a:rPr lang="en-US" altLang="zh-CN" b="1">
                <a:latin typeface="华文仿宋" panose="02010600040101010101" charset="-122"/>
                <a:ea typeface="华文仿宋" panose="02010600040101010101" charset="-122"/>
                <a:cs typeface="华文仿宋" panose="02010600040101010101" charset="-122"/>
              </a:rPr>
              <a:t>OTC</a:t>
            </a:r>
            <a:r>
              <a:rPr lang="zh-CN" altLang="en-US" b="1">
                <a:latin typeface="华文仿宋" panose="02010600040101010101" charset="-122"/>
                <a:ea typeface="华文仿宋" panose="02010600040101010101" charset="-122"/>
                <a:cs typeface="华文仿宋" panose="02010600040101010101" charset="-122"/>
              </a:rPr>
              <a:t>药品：否</a:t>
            </a:r>
            <a:endParaRPr lang="zh-CN" altLang="en-US" b="1">
              <a:latin typeface="华文仿宋" panose="02010600040101010101" charset="-122"/>
              <a:ea typeface="华文仿宋" panose="02010600040101010101" charset="-122"/>
              <a:cs typeface="华文仿宋" panose="02010600040101010101" charset="-122"/>
            </a:endParaRPr>
          </a:p>
          <a:p>
            <a:endParaRPr lang="zh-CN" altLang="en-US" b="1">
              <a:latin typeface="华文仿宋" panose="02010600040101010101" charset="-122"/>
              <a:ea typeface="华文仿宋" panose="02010600040101010101" charset="-122"/>
              <a:cs typeface="华文仿宋" panose="02010600040101010101" charset="-122"/>
            </a:endParaRPr>
          </a:p>
        </p:txBody>
      </p:sp>
      <p:pic>
        <p:nvPicPr>
          <p:cNvPr id="12" name="图片 11"/>
          <p:cNvPicPr>
            <a:picLocks noChangeAspect="1"/>
          </p:cNvPicPr>
          <p:nvPr/>
        </p:nvPicPr>
        <p:blipFill>
          <a:blip r:embed="rId9"/>
          <a:stretch>
            <a:fillRect/>
          </a:stretch>
        </p:blipFill>
        <p:spPr>
          <a:xfrm>
            <a:off x="8118475" y="914400"/>
            <a:ext cx="782320" cy="850900"/>
          </a:xfrm>
          <a:prstGeom prst="rect">
            <a:avLst/>
          </a:prstGeo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0"/>
        </a:gradFill>
        <a:effectLst/>
      </p:bgPr>
    </p:bg>
    <p:spTree>
      <p:nvGrpSpPr>
        <p:cNvPr id="1" name=""/>
        <p:cNvGrpSpPr/>
        <p:nvPr/>
      </p:nvGrpSpPr>
      <p:grpSpPr/>
      <p:sp>
        <p:nvSpPr>
          <p:cNvPr id="2" name="标题 1"/>
          <p:cNvSpPr>
            <a:spLocks noGrp="1"/>
          </p:cNvSpPr>
          <p:nvPr>
            <p:ph type="ctrTitle"/>
          </p:nvPr>
        </p:nvSpPr>
        <p:spPr>
          <a:xfrm>
            <a:off x="685800" y="4724400"/>
            <a:ext cx="7772400" cy="1440180"/>
          </a:xfrm>
        </p:spPr>
        <p:txBody>
          <a:bodyPr/>
          <a:p>
            <a:endParaRPr lang="zh-CN" altLang="en-US"/>
          </a:p>
        </p:txBody>
      </p:sp>
      <p:sp>
        <p:nvSpPr>
          <p:cNvPr id="3" name="副标题 2"/>
          <p:cNvSpPr>
            <a:spLocks noGrp="1"/>
          </p:cNvSpPr>
          <p:nvPr>
            <p:ph type="subTitle" idx="4"/>
          </p:nvPr>
        </p:nvSpPr>
        <p:spPr/>
        <p:txBody>
          <a:bodyPr/>
          <a:p>
            <a:endParaRPr lang="zh-CN" altLang="en-US"/>
          </a:p>
        </p:txBody>
      </p:sp>
      <p:sp>
        <p:nvSpPr>
          <p:cNvPr id="8" name="object 8"/>
          <p:cNvSpPr/>
          <p:nvPr/>
        </p:nvSpPr>
        <p:spPr>
          <a:xfrm>
            <a:off x="0" y="-635"/>
            <a:ext cx="9193530" cy="6823710"/>
          </a:xfrm>
          <a:prstGeom prst="rect">
            <a:avLst/>
          </a:prstGeom>
          <a:blipFill>
            <a:blip r:embed="rId1" cstate="print"/>
            <a:stretch>
              <a:fillRect/>
            </a:stretch>
          </a:blipFill>
        </p:spPr>
        <p:txBody>
          <a:bodyPr wrap="square" lIns="0" tIns="0" rIns="0" bIns="0" rtlCol="0"/>
          <a:p>
            <a:endParaRPr sz="2400"/>
          </a:p>
        </p:txBody>
      </p:sp>
      <p:sp>
        <p:nvSpPr>
          <p:cNvPr id="10" name="object 10"/>
          <p:cNvSpPr/>
          <p:nvPr/>
        </p:nvSpPr>
        <p:spPr>
          <a:xfrm>
            <a:off x="-15875" y="476885"/>
            <a:ext cx="9175750" cy="5916930"/>
          </a:xfrm>
          <a:prstGeom prst="rect">
            <a:avLst/>
          </a:prstGeom>
          <a:blipFill>
            <a:blip r:embed="rId2" cstate="print"/>
            <a:stretch>
              <a:fillRect/>
            </a:stretch>
          </a:blipFill>
        </p:spPr>
        <p:txBody>
          <a:bodyPr wrap="square" lIns="0" tIns="0" rIns="0" bIns="0" rtlCol="0"/>
          <a:p>
            <a:endParaRPr sz="2400"/>
          </a:p>
        </p:txBody>
      </p:sp>
      <p:sp>
        <p:nvSpPr>
          <p:cNvPr id="4" name="object 2"/>
          <p:cNvSpPr/>
          <p:nvPr/>
        </p:nvSpPr>
        <p:spPr>
          <a:xfrm>
            <a:off x="1828926" y="914315"/>
            <a:ext cx="404452" cy="333332"/>
          </a:xfrm>
          <a:prstGeom prst="rect">
            <a:avLst/>
          </a:prstGeom>
          <a:blipFill>
            <a:blip r:embed="rId3" cstate="print"/>
            <a:stretch>
              <a:fillRect/>
            </a:stretch>
          </a:blipFill>
        </p:spPr>
        <p:txBody>
          <a:bodyPr wrap="square" lIns="0" tIns="0" rIns="0" bIns="0" rtlCol="0"/>
          <a:p>
            <a:endParaRPr sz="2400"/>
          </a:p>
        </p:txBody>
      </p:sp>
      <p:sp>
        <p:nvSpPr>
          <p:cNvPr id="5" name="object 2"/>
          <p:cNvSpPr/>
          <p:nvPr/>
        </p:nvSpPr>
        <p:spPr>
          <a:xfrm>
            <a:off x="1955926" y="1041315"/>
            <a:ext cx="404452" cy="333332"/>
          </a:xfrm>
          <a:prstGeom prst="rect">
            <a:avLst/>
          </a:prstGeom>
          <a:blipFill>
            <a:blip r:embed="rId3" cstate="print"/>
            <a:stretch>
              <a:fillRect/>
            </a:stretch>
          </a:blipFill>
        </p:spPr>
        <p:txBody>
          <a:bodyPr wrap="square" lIns="0" tIns="0" rIns="0" bIns="0" rtlCol="0"/>
          <a:lstStyle/>
          <a:p>
            <a:endParaRPr sz="2400"/>
          </a:p>
        </p:txBody>
      </p:sp>
      <p:sp>
        <p:nvSpPr>
          <p:cNvPr id="7" name="object 3"/>
          <p:cNvSpPr/>
          <p:nvPr/>
        </p:nvSpPr>
        <p:spPr>
          <a:xfrm>
            <a:off x="1391285" y="930275"/>
            <a:ext cx="1593215" cy="262255"/>
          </a:xfrm>
          <a:prstGeom prst="rect">
            <a:avLst/>
          </a:prstGeom>
          <a:blipFill>
            <a:blip r:embed="rId4" cstate="print"/>
            <a:stretch>
              <a:fillRect/>
            </a:stretch>
          </a:blipFill>
        </p:spPr>
        <p:txBody>
          <a:bodyPr wrap="square" lIns="0" tIns="0" rIns="0" bIns="0" rtlCol="0"/>
          <a:p>
            <a:endParaRPr sz="2400"/>
          </a:p>
        </p:txBody>
      </p:sp>
      <p:sp>
        <p:nvSpPr>
          <p:cNvPr id="16" name="object 11"/>
          <p:cNvSpPr/>
          <p:nvPr/>
        </p:nvSpPr>
        <p:spPr>
          <a:xfrm>
            <a:off x="0" y="762000"/>
            <a:ext cx="1217930" cy="462280"/>
          </a:xfrm>
          <a:prstGeom prst="rect">
            <a:avLst/>
          </a:prstGeom>
          <a:blipFill>
            <a:blip r:embed="rId5" cstate="print"/>
            <a:stretch>
              <a:fillRect/>
            </a:stretch>
          </a:blipFill>
        </p:spPr>
        <p:txBody>
          <a:bodyPr wrap="square" lIns="0" tIns="0" rIns="0" bIns="0" rtlCol="0"/>
          <a:p>
            <a:endParaRPr sz="2400"/>
          </a:p>
        </p:txBody>
      </p:sp>
      <p:sp>
        <p:nvSpPr>
          <p:cNvPr id="17" name="object 2"/>
          <p:cNvSpPr/>
          <p:nvPr/>
        </p:nvSpPr>
        <p:spPr>
          <a:xfrm>
            <a:off x="304800" y="1254125"/>
            <a:ext cx="381635" cy="290830"/>
          </a:xfrm>
          <a:prstGeom prst="rect">
            <a:avLst/>
          </a:prstGeom>
          <a:blipFill>
            <a:blip r:embed="rId3" cstate="print"/>
            <a:stretch>
              <a:fillRect/>
            </a:stretch>
          </a:blipFill>
        </p:spPr>
        <p:txBody>
          <a:bodyPr wrap="square" lIns="0" tIns="0" rIns="0" bIns="0" rtlCol="0"/>
          <a:p>
            <a:endParaRPr sz="2400"/>
          </a:p>
        </p:txBody>
      </p:sp>
      <p:pic>
        <p:nvPicPr>
          <p:cNvPr id="19" name="图片 18"/>
          <p:cNvPicPr>
            <a:picLocks noChangeAspect="1"/>
          </p:cNvPicPr>
          <p:nvPr/>
        </p:nvPicPr>
        <p:blipFill>
          <a:blip r:embed="rId6"/>
          <a:stretch>
            <a:fillRect/>
          </a:stretch>
        </p:blipFill>
        <p:spPr>
          <a:xfrm>
            <a:off x="381000" y="1371600"/>
            <a:ext cx="742315" cy="725170"/>
          </a:xfrm>
          <a:prstGeom prst="rect">
            <a:avLst/>
          </a:prstGeom>
        </p:spPr>
      </p:pic>
      <p:pic>
        <p:nvPicPr>
          <p:cNvPr id="20" name="图片 19"/>
          <p:cNvPicPr>
            <a:picLocks noChangeAspect="1"/>
          </p:cNvPicPr>
          <p:nvPr/>
        </p:nvPicPr>
        <p:blipFill>
          <a:blip r:embed="rId7"/>
          <a:stretch>
            <a:fillRect/>
          </a:stretch>
        </p:blipFill>
        <p:spPr>
          <a:xfrm>
            <a:off x="1206500" y="1503680"/>
            <a:ext cx="989965" cy="461645"/>
          </a:xfrm>
          <a:prstGeom prst="rect">
            <a:avLst/>
          </a:prstGeom>
        </p:spPr>
      </p:pic>
      <p:sp>
        <p:nvSpPr>
          <p:cNvPr id="21" name="文本框 20"/>
          <p:cNvSpPr txBox="1"/>
          <p:nvPr/>
        </p:nvSpPr>
        <p:spPr>
          <a:xfrm>
            <a:off x="1104265" y="1981200"/>
            <a:ext cx="7631430" cy="583565"/>
          </a:xfrm>
          <a:prstGeom prst="rect">
            <a:avLst/>
          </a:prstGeom>
          <a:noFill/>
        </p:spPr>
        <p:txBody>
          <a:bodyPr wrap="square" rtlCol="0">
            <a:spAutoFit/>
          </a:bodyPr>
          <a:p>
            <a:r>
              <a:rPr lang="en-US" altLang="zh-CN" sz="1600" b="1"/>
              <a:t>       </a:t>
            </a:r>
            <a:r>
              <a:rPr lang="zh-CN" altLang="en-US" sz="1600" b="1">
                <a:latin typeface="华文仿宋" panose="02010600040101010101" charset="-122"/>
                <a:ea typeface="华文仿宋" panose="02010600040101010101" charset="-122"/>
              </a:rPr>
              <a:t>本品具有润滑作用，用于阴道分娩，可缩短产程，保护产妇阴道及会阴，降低阴道助产手术干预或</a:t>
            </a:r>
            <a:r>
              <a:rPr lang="en-US" altLang="zh-CN" sz="1600" b="1" dirty="0">
                <a:latin typeface="华文仿宋" panose="02010600040101010101" charset="-122"/>
                <a:ea typeface="华文仿宋" panose="02010600040101010101" charset="-122"/>
                <a:sym typeface="+mn-ea"/>
              </a:rPr>
              <a:t>剖宫产率</a:t>
            </a:r>
            <a:r>
              <a:rPr lang="zh-CN" altLang="en-US" sz="1600" b="1">
                <a:latin typeface="华文仿宋" panose="02010600040101010101" charset="-122"/>
                <a:ea typeface="华文仿宋" panose="02010600040101010101" charset="-122"/>
              </a:rPr>
              <a:t>。</a:t>
            </a:r>
            <a:endParaRPr lang="zh-CN" altLang="en-US" sz="1600" b="1">
              <a:latin typeface="华文仿宋" panose="02010600040101010101" charset="-122"/>
              <a:ea typeface="华文仿宋" panose="02010600040101010101" charset="-122"/>
            </a:endParaRPr>
          </a:p>
        </p:txBody>
      </p:sp>
      <p:pic>
        <p:nvPicPr>
          <p:cNvPr id="22" name="图片 21"/>
          <p:cNvPicPr>
            <a:picLocks noChangeAspect="1"/>
          </p:cNvPicPr>
          <p:nvPr/>
        </p:nvPicPr>
        <p:blipFill>
          <a:blip r:embed="rId8"/>
          <a:stretch>
            <a:fillRect/>
          </a:stretch>
        </p:blipFill>
        <p:spPr>
          <a:xfrm>
            <a:off x="1066800" y="2570480"/>
            <a:ext cx="1564005" cy="584200"/>
          </a:xfrm>
          <a:prstGeom prst="rect">
            <a:avLst/>
          </a:prstGeom>
        </p:spPr>
      </p:pic>
      <p:pic>
        <p:nvPicPr>
          <p:cNvPr id="24" name="图片 23"/>
          <p:cNvPicPr>
            <a:picLocks noChangeAspect="1"/>
          </p:cNvPicPr>
          <p:nvPr/>
        </p:nvPicPr>
        <p:blipFill>
          <a:blip r:embed="rId6"/>
          <a:stretch>
            <a:fillRect/>
          </a:stretch>
        </p:blipFill>
        <p:spPr>
          <a:xfrm>
            <a:off x="361950" y="2514600"/>
            <a:ext cx="742315" cy="725170"/>
          </a:xfrm>
          <a:prstGeom prst="rect">
            <a:avLst/>
          </a:prstGeom>
        </p:spPr>
      </p:pic>
      <p:pic>
        <p:nvPicPr>
          <p:cNvPr id="25" name="图片 24"/>
          <p:cNvPicPr>
            <a:picLocks noChangeAspect="1"/>
          </p:cNvPicPr>
          <p:nvPr/>
        </p:nvPicPr>
        <p:blipFill>
          <a:blip r:embed="rId6"/>
          <a:stretch>
            <a:fillRect/>
          </a:stretch>
        </p:blipFill>
        <p:spPr>
          <a:xfrm>
            <a:off x="400685" y="3732530"/>
            <a:ext cx="742315" cy="725170"/>
          </a:xfrm>
          <a:prstGeom prst="rect">
            <a:avLst/>
          </a:prstGeom>
        </p:spPr>
      </p:pic>
      <p:pic>
        <p:nvPicPr>
          <p:cNvPr id="26" name="图片 25"/>
          <p:cNvPicPr>
            <a:picLocks noChangeAspect="1"/>
          </p:cNvPicPr>
          <p:nvPr/>
        </p:nvPicPr>
        <p:blipFill>
          <a:blip r:embed="rId9"/>
          <a:stretch>
            <a:fillRect/>
          </a:stretch>
        </p:blipFill>
        <p:spPr>
          <a:xfrm>
            <a:off x="1079500" y="3982720"/>
            <a:ext cx="1116965" cy="474980"/>
          </a:xfrm>
          <a:prstGeom prst="rect">
            <a:avLst/>
          </a:prstGeom>
        </p:spPr>
      </p:pic>
      <p:sp>
        <p:nvSpPr>
          <p:cNvPr id="27" name="文本框 26"/>
          <p:cNvSpPr txBox="1"/>
          <p:nvPr/>
        </p:nvSpPr>
        <p:spPr>
          <a:xfrm>
            <a:off x="1090295" y="3048000"/>
            <a:ext cx="7659370" cy="829945"/>
          </a:xfrm>
          <a:prstGeom prst="rect">
            <a:avLst/>
          </a:prstGeom>
          <a:noFill/>
        </p:spPr>
        <p:txBody>
          <a:bodyPr wrap="square" rtlCol="0">
            <a:spAutoFit/>
          </a:bodyPr>
          <a:p>
            <a:pPr algn="l">
              <a:buClrTx/>
              <a:buSzTx/>
              <a:buFontTx/>
            </a:pPr>
            <a:r>
              <a:rPr lang="en-US" altLang="zh-CN" sz="1600" b="1"/>
              <a:t>       </a:t>
            </a:r>
            <a:r>
              <a:rPr lang="en-US" altLang="zh-CN" sz="1600" b="1" dirty="0">
                <a:sym typeface="+mn-ea"/>
              </a:rPr>
              <a:t>     </a:t>
            </a:r>
            <a:r>
              <a:rPr lang="en-US" altLang="zh-CN" sz="1600" b="1" dirty="0">
                <a:latin typeface="华文仿宋" panose="02010600040101010101" charset="-122"/>
                <a:ea typeface="华文仿宋" panose="02010600040101010101" charset="-122"/>
                <a:sym typeface="+mn-ea"/>
              </a:rPr>
              <a:t>本品为自然分娩产妇用药，具有高实用率，避免自然分娩阴道容易出现撕裂或者其他伤害、产程过长，产妇体力不支，减少儿童和产妇在自然分娩中的伤害，支持国家生育政策，降低剖宫产率，降低新生儿难产率，有利于新生儿健康。</a:t>
            </a:r>
            <a:endParaRPr lang="zh-CN" altLang="en-US" sz="1600" b="1" dirty="0">
              <a:solidFill>
                <a:srgbClr val="FF0000"/>
              </a:solidFill>
              <a:latin typeface="华文仿宋" panose="02010600040101010101" charset="-122"/>
              <a:ea typeface="华文仿宋" panose="02010600040101010101" charset="-122"/>
              <a:sym typeface="+mn-ea"/>
            </a:endParaRPr>
          </a:p>
        </p:txBody>
      </p:sp>
      <p:sp>
        <p:nvSpPr>
          <p:cNvPr id="28" name="文本框 27"/>
          <p:cNvSpPr txBox="1"/>
          <p:nvPr/>
        </p:nvSpPr>
        <p:spPr>
          <a:xfrm>
            <a:off x="1076325" y="4343400"/>
            <a:ext cx="7755890" cy="2061210"/>
          </a:xfrm>
          <a:prstGeom prst="rect">
            <a:avLst/>
          </a:prstGeom>
          <a:noFill/>
        </p:spPr>
        <p:txBody>
          <a:bodyPr wrap="square" rtlCol="0">
            <a:spAutoFit/>
          </a:bodyPr>
          <a:p>
            <a:r>
              <a:rPr lang="en-US" altLang="zh-CN" sz="1600"/>
              <a:t>        </a:t>
            </a:r>
            <a:r>
              <a:rPr lang="zh-CN" altLang="en-US" sz="1600" b="1">
                <a:latin typeface="华文仿宋" panose="02010600040101010101" charset="-122"/>
                <a:ea typeface="华文仿宋" panose="02010600040101010101" charset="-122"/>
                <a:cs typeface="华文仿宋" panose="02010600040101010101" charset="-122"/>
              </a:rPr>
              <a:t>分娩中出现规律性宫缩时进行阴道检查，在第1次阴道检查时开始使用本品。每次阴道检查后用无菌手套将约3ml凝胶均匀涂布在产道中。为了提高应用性，推荐使用灵活的阴道给药器。将约3ml凝胶用于胎儿头先露区域。为了形成作用最佳的低摩擦薄膜，应注意确保在干燥的产道中加入足量液体，如生理盐水或无菌溶液等标准溶液。羊膜破裂15-30min后再另行给予本品。</a:t>
            </a:r>
            <a:endParaRPr lang="zh-CN" altLang="en-US" sz="1600" b="1">
              <a:latin typeface="华文仿宋" panose="02010600040101010101" charset="-122"/>
              <a:ea typeface="华文仿宋" panose="02010600040101010101" charset="-122"/>
              <a:cs typeface="华文仿宋" panose="02010600040101010101" charset="-122"/>
            </a:endParaRPr>
          </a:p>
          <a:p>
            <a:r>
              <a:rPr lang="zh-CN" altLang="en-US" sz="1600" b="1">
                <a:latin typeface="华文仿宋" panose="02010600040101010101" charset="-122"/>
                <a:ea typeface="华文仿宋" panose="02010600040101010101" charset="-122"/>
                <a:cs typeface="华文仿宋" panose="02010600040101010101" charset="-122"/>
              </a:rPr>
              <a:t>本品包装中I号管为高黏度型号，用于第一产程；包装中II号管为中等黏度型号，用于第二产程。每次分娩过程使用本品的平均剂量为15ml-25ml，最大应用剂量为30ml。</a:t>
            </a:r>
            <a:endParaRPr lang="zh-CN" altLang="en-US" sz="1600" b="1">
              <a:latin typeface="华文仿宋" panose="02010600040101010101" charset="-122"/>
              <a:ea typeface="华文仿宋" panose="02010600040101010101" charset="-122"/>
              <a:cs typeface="华文仿宋" panose="02010600040101010101" charset="-122"/>
            </a:endParaRPr>
          </a:p>
          <a:p>
            <a:r>
              <a:rPr lang="zh-CN" altLang="en-US" sz="1600" b="1">
                <a:latin typeface="华文仿宋" panose="02010600040101010101" charset="-122"/>
                <a:ea typeface="华文仿宋" panose="02010600040101010101" charset="-122"/>
                <a:cs typeface="华文仿宋" panose="02010600040101010101" charset="-122"/>
              </a:rPr>
              <a:t>会阴侧切术仅用于医学指征。</a:t>
            </a:r>
            <a:endParaRPr lang="zh-CN" altLang="en-US" sz="1600" b="1">
              <a:latin typeface="华文仿宋" panose="02010600040101010101" charset="-122"/>
              <a:ea typeface="华文仿宋" panose="02010600040101010101" charset="-122"/>
              <a:cs typeface="华文仿宋" panose="02010600040101010101" charset="-122"/>
            </a:endParaRPr>
          </a:p>
        </p:txBody>
      </p:sp>
      <p:sp>
        <p:nvSpPr>
          <p:cNvPr id="29" name="object 2"/>
          <p:cNvSpPr/>
          <p:nvPr/>
        </p:nvSpPr>
        <p:spPr>
          <a:xfrm>
            <a:off x="304800" y="914400"/>
            <a:ext cx="275590" cy="240665"/>
          </a:xfrm>
          <a:prstGeom prst="rect">
            <a:avLst/>
          </a:prstGeom>
          <a:blipFill>
            <a:blip r:embed="rId3" cstate="print"/>
            <a:stretch>
              <a:fillRect/>
            </a:stretch>
          </a:blipFill>
        </p:spPr>
        <p:txBody>
          <a:bodyPr wrap="square" lIns="0" tIns="0" rIns="0" bIns="0" rtlCol="0"/>
          <a:p>
            <a:endParaRPr sz="2400"/>
          </a:p>
        </p:txBody>
      </p:sp>
      <p:pic>
        <p:nvPicPr>
          <p:cNvPr id="6" name="图片 5"/>
          <p:cNvPicPr>
            <a:picLocks noChangeAspect="1"/>
          </p:cNvPicPr>
          <p:nvPr>
            <p:custDataLst>
              <p:tags r:id="rId10"/>
            </p:custDataLst>
          </p:nvPr>
        </p:nvPicPr>
        <p:blipFill>
          <a:blip r:embed="rId11"/>
          <a:stretch>
            <a:fillRect/>
          </a:stretch>
        </p:blipFill>
        <p:spPr>
          <a:xfrm>
            <a:off x="8229600" y="655320"/>
            <a:ext cx="799465" cy="842645"/>
          </a:xfrm>
          <a:prstGeom prst="rect">
            <a:avLst/>
          </a:prstGeom>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0"/>
        </a:gradFill>
        <a:effectLst/>
      </p:bgPr>
    </p:bg>
    <p:spTree>
      <p:nvGrpSpPr>
        <p:cNvPr id="1" name=""/>
        <p:cNvGrpSpPr/>
        <p:nvPr/>
      </p:nvGrpSpPr>
      <p:grpSpPr/>
      <p:sp>
        <p:nvSpPr>
          <p:cNvPr id="2" name="标题 1"/>
          <p:cNvSpPr>
            <a:spLocks noGrp="1"/>
          </p:cNvSpPr>
          <p:nvPr>
            <p:ph type="ctrTitle"/>
          </p:nvPr>
        </p:nvSpPr>
        <p:spPr>
          <a:xfrm>
            <a:off x="685800" y="4724400"/>
            <a:ext cx="7772400" cy="1440180"/>
          </a:xfrm>
        </p:spPr>
        <p:txBody>
          <a:bodyPr/>
          <a:p>
            <a:endParaRPr lang="zh-CN" altLang="en-US"/>
          </a:p>
        </p:txBody>
      </p:sp>
      <p:sp>
        <p:nvSpPr>
          <p:cNvPr id="3" name="副标题 2"/>
          <p:cNvSpPr>
            <a:spLocks noGrp="1"/>
          </p:cNvSpPr>
          <p:nvPr>
            <p:ph type="subTitle" idx="4"/>
          </p:nvPr>
        </p:nvSpPr>
        <p:spPr/>
        <p:txBody>
          <a:bodyPr/>
          <a:p>
            <a:endParaRPr lang="zh-CN" altLang="en-US"/>
          </a:p>
        </p:txBody>
      </p:sp>
      <p:sp>
        <p:nvSpPr>
          <p:cNvPr id="8" name="object 8"/>
          <p:cNvSpPr/>
          <p:nvPr/>
        </p:nvSpPr>
        <p:spPr>
          <a:xfrm>
            <a:off x="-151130" y="13970"/>
            <a:ext cx="9295130" cy="6823710"/>
          </a:xfrm>
          <a:prstGeom prst="rect">
            <a:avLst/>
          </a:prstGeom>
          <a:blipFill>
            <a:blip r:embed="rId1" cstate="print"/>
            <a:stretch>
              <a:fillRect/>
            </a:stretch>
          </a:blipFill>
        </p:spPr>
        <p:txBody>
          <a:bodyPr wrap="square" lIns="0" tIns="0" rIns="0" bIns="0" rtlCol="0"/>
          <a:p>
            <a:endParaRPr sz="2400"/>
          </a:p>
        </p:txBody>
      </p:sp>
      <p:sp>
        <p:nvSpPr>
          <p:cNvPr id="10" name="object 10"/>
          <p:cNvSpPr/>
          <p:nvPr/>
        </p:nvSpPr>
        <p:spPr>
          <a:xfrm>
            <a:off x="-151765" y="400050"/>
            <a:ext cx="9344660" cy="6148705"/>
          </a:xfrm>
          <a:prstGeom prst="rect">
            <a:avLst/>
          </a:prstGeom>
          <a:blipFill>
            <a:blip r:embed="rId2" cstate="print"/>
            <a:stretch>
              <a:fillRect/>
            </a:stretch>
          </a:blipFill>
        </p:spPr>
        <p:txBody>
          <a:bodyPr wrap="square" lIns="0" tIns="0" rIns="0" bIns="0" rtlCol="0"/>
          <a:p>
            <a:endParaRPr sz="2400"/>
          </a:p>
        </p:txBody>
      </p:sp>
      <p:sp>
        <p:nvSpPr>
          <p:cNvPr id="11" name="object 11"/>
          <p:cNvSpPr/>
          <p:nvPr/>
        </p:nvSpPr>
        <p:spPr>
          <a:xfrm>
            <a:off x="85725" y="76200"/>
            <a:ext cx="718185" cy="1788160"/>
          </a:xfrm>
          <a:prstGeom prst="rect">
            <a:avLst/>
          </a:prstGeom>
          <a:blipFill>
            <a:blip r:embed="rId3" cstate="print"/>
            <a:stretch>
              <a:fillRect/>
            </a:stretch>
          </a:blipFill>
        </p:spPr>
        <p:txBody>
          <a:bodyPr wrap="square" lIns="0" tIns="0" rIns="0" bIns="0" rtlCol="0"/>
          <a:p>
            <a:endParaRPr sz="2400"/>
          </a:p>
        </p:txBody>
      </p:sp>
      <p:sp>
        <p:nvSpPr>
          <p:cNvPr id="4" name="object 2"/>
          <p:cNvSpPr/>
          <p:nvPr/>
        </p:nvSpPr>
        <p:spPr>
          <a:xfrm>
            <a:off x="1828926" y="914315"/>
            <a:ext cx="404452" cy="333332"/>
          </a:xfrm>
          <a:prstGeom prst="rect">
            <a:avLst/>
          </a:prstGeom>
          <a:blipFill>
            <a:blip r:embed="rId4" cstate="print"/>
            <a:stretch>
              <a:fillRect/>
            </a:stretch>
          </a:blipFill>
        </p:spPr>
        <p:txBody>
          <a:bodyPr wrap="square" lIns="0" tIns="0" rIns="0" bIns="0" rtlCol="0"/>
          <a:p>
            <a:endParaRPr sz="2400"/>
          </a:p>
        </p:txBody>
      </p:sp>
      <p:sp>
        <p:nvSpPr>
          <p:cNvPr id="5" name="object 2"/>
          <p:cNvSpPr/>
          <p:nvPr/>
        </p:nvSpPr>
        <p:spPr>
          <a:xfrm>
            <a:off x="1955926" y="1041315"/>
            <a:ext cx="404452" cy="333332"/>
          </a:xfrm>
          <a:prstGeom prst="rect">
            <a:avLst/>
          </a:prstGeom>
          <a:blipFill>
            <a:blip r:embed="rId4" cstate="print"/>
            <a:stretch>
              <a:fillRect/>
            </a:stretch>
          </a:blipFill>
        </p:spPr>
        <p:txBody>
          <a:bodyPr wrap="square" lIns="0" tIns="0" rIns="0" bIns="0" rtlCol="0"/>
          <a:lstStyle/>
          <a:p>
            <a:endParaRPr sz="2400"/>
          </a:p>
        </p:txBody>
      </p:sp>
      <p:sp>
        <p:nvSpPr>
          <p:cNvPr id="13" name="object 7"/>
          <p:cNvSpPr/>
          <p:nvPr/>
        </p:nvSpPr>
        <p:spPr>
          <a:xfrm>
            <a:off x="1447672" y="-76328"/>
            <a:ext cx="650239" cy="650239"/>
          </a:xfrm>
          <a:prstGeom prst="rect">
            <a:avLst/>
          </a:prstGeom>
          <a:blipFill>
            <a:blip r:embed="rId5" cstate="print"/>
            <a:stretch>
              <a:fillRect/>
            </a:stretch>
          </a:blipFill>
        </p:spPr>
        <p:txBody>
          <a:bodyPr wrap="square" lIns="0" tIns="0" rIns="0" bIns="0" rtlCol="0"/>
          <a:p>
            <a:endParaRPr sz="2400"/>
          </a:p>
        </p:txBody>
      </p:sp>
      <p:sp>
        <p:nvSpPr>
          <p:cNvPr id="14" name="文本框 13"/>
          <p:cNvSpPr txBox="1"/>
          <p:nvPr/>
        </p:nvSpPr>
        <p:spPr>
          <a:xfrm>
            <a:off x="990600" y="685800"/>
            <a:ext cx="7668895" cy="5939155"/>
          </a:xfrm>
          <a:prstGeom prst="rect">
            <a:avLst/>
          </a:prstGeom>
          <a:noFill/>
        </p:spPr>
        <p:txBody>
          <a:bodyPr wrap="square" rtlCol="0">
            <a:spAutoFit/>
          </a:bodyPr>
          <a:p>
            <a:r>
              <a:rPr lang="en-US" altLang="zh-CN" sz="1400" b="1">
                <a:latin typeface="华文仿宋" panose="02010600040101010101" charset="-122"/>
                <a:ea typeface="华文仿宋" panose="02010600040101010101" charset="-122"/>
                <a:cs typeface="华文仿宋" panose="02010600040101010101" charset="-122"/>
              </a:rPr>
              <a:t>1</a:t>
            </a:r>
            <a:r>
              <a:rPr lang="zh-CN" altLang="en-US" sz="1400" b="1">
                <a:latin typeface="华文仿宋" panose="02010600040101010101" charset="-122"/>
                <a:ea typeface="华文仿宋" panose="02010600040101010101" charset="-122"/>
                <a:cs typeface="华文仿宋" panose="02010600040101010101" charset="-122"/>
              </a:rPr>
              <a:t>不良反应情况：</a:t>
            </a:r>
            <a:endParaRPr lang="zh-CN" altLang="en-US" sz="1400" b="1">
              <a:latin typeface="华文仿宋" panose="02010600040101010101" charset="-122"/>
              <a:ea typeface="华文仿宋" panose="02010600040101010101" charset="-122"/>
              <a:cs typeface="华文仿宋" panose="02010600040101010101" charset="-122"/>
            </a:endParaRPr>
          </a:p>
          <a:p>
            <a:r>
              <a:rPr lang="zh-CN" altLang="en-US" sz="1400" b="1">
                <a:latin typeface="华文仿宋" panose="02010600040101010101" charset="-122"/>
                <a:ea typeface="华文仿宋" panose="02010600040101010101" charset="-122"/>
                <a:cs typeface="华文仿宋" panose="02010600040101010101" charset="-122"/>
              </a:rPr>
              <a:t> </a:t>
            </a:r>
            <a:r>
              <a:rPr lang="en-US" altLang="zh-CN" sz="1400" b="1">
                <a:latin typeface="华文仿宋" panose="02010600040101010101" charset="-122"/>
                <a:ea typeface="华文仿宋" panose="02010600040101010101" charset="-122"/>
                <a:cs typeface="华文仿宋" panose="02010600040101010101" charset="-122"/>
              </a:rPr>
              <a:t>     </a:t>
            </a:r>
            <a:r>
              <a:rPr lang="zh-CN" altLang="en-US" sz="1400" b="1">
                <a:latin typeface="华文仿宋" panose="02010600040101010101" charset="-122"/>
                <a:ea typeface="华文仿宋" panose="02010600040101010101" charset="-122"/>
                <a:cs typeface="华文仿宋" panose="02010600040101010101" charset="-122"/>
              </a:rPr>
              <a:t>卡波姆产道凝胶随机、多中心、平行、空白对照试验中，试验组142例，因为在生产时使用本品，试验中同时收集了产妇和新生儿安全性数据。新生儿不良事件分类分析中，两组各分类的不良事件发生情况基本类似。总体来说，使用卡波姆产道凝胶后未发现与其相关的产妇和新生儿不良反应。</a:t>
            </a:r>
            <a:endParaRPr lang="zh-CN" altLang="en-US" sz="1400" b="1">
              <a:latin typeface="华文仿宋" panose="02010600040101010101" charset="-122"/>
              <a:ea typeface="华文仿宋" panose="02010600040101010101" charset="-122"/>
              <a:cs typeface="华文仿宋" panose="02010600040101010101" charset="-122"/>
            </a:endParaRPr>
          </a:p>
          <a:p>
            <a:r>
              <a:rPr lang="zh-CN" altLang="en-US" sz="1400" b="1">
                <a:latin typeface="华文仿宋" panose="02010600040101010101" charset="-122"/>
                <a:ea typeface="华文仿宋" panose="02010600040101010101" charset="-122"/>
                <a:cs typeface="华文仿宋" panose="02010600040101010101" charset="-122"/>
              </a:rPr>
              <a:t>我公司卡波姆产道凝胶2020年</a:t>
            </a:r>
            <a:r>
              <a:rPr lang="en-US" altLang="zh-CN" sz="1400" b="1">
                <a:latin typeface="华文仿宋" panose="02010600040101010101" charset="-122"/>
                <a:ea typeface="华文仿宋" panose="02010600040101010101" charset="-122"/>
                <a:cs typeface="华文仿宋" panose="02010600040101010101" charset="-122"/>
              </a:rPr>
              <a:t>11</a:t>
            </a:r>
            <a:r>
              <a:rPr lang="zh-CN" altLang="en-US" sz="1400" b="1">
                <a:latin typeface="华文仿宋" panose="02010600040101010101" charset="-122"/>
                <a:ea typeface="华文仿宋" panose="02010600040101010101" charset="-122"/>
                <a:cs typeface="华文仿宋" panose="02010600040101010101" charset="-122"/>
              </a:rPr>
              <a:t>月上市开始销售，未收到相关不良反应报告，上市后研究准备开展阶段，后续与市场相结合，加强不良反应监测相关工作。</a:t>
            </a:r>
            <a:endParaRPr lang="zh-CN" altLang="en-US" sz="1400" b="1">
              <a:latin typeface="华文仿宋" panose="02010600040101010101" charset="-122"/>
              <a:ea typeface="华文仿宋" panose="02010600040101010101" charset="-122"/>
              <a:cs typeface="华文仿宋" panose="02010600040101010101" charset="-122"/>
            </a:endParaRPr>
          </a:p>
          <a:p>
            <a:r>
              <a:rPr lang="en-US" altLang="zh-CN" sz="1400">
                <a:latin typeface="华文仿宋" panose="02010600040101010101" charset="-122"/>
                <a:ea typeface="华文仿宋" panose="02010600040101010101" charset="-122"/>
                <a:cs typeface="华文仿宋" panose="02010600040101010101" charset="-122"/>
              </a:rPr>
              <a:t> </a:t>
            </a:r>
            <a:r>
              <a:rPr lang="en-US" altLang="zh-CN" sz="1400" b="1">
                <a:latin typeface="华文仿宋" panose="02010600040101010101" charset="-122"/>
                <a:ea typeface="华文仿宋" panose="02010600040101010101" charset="-122"/>
                <a:cs typeface="华文仿宋" panose="02010600040101010101" charset="-122"/>
              </a:rPr>
              <a:t>2</a:t>
            </a:r>
            <a:r>
              <a:rPr lang="zh-CN" altLang="en-US" sz="1400" b="1">
                <a:latin typeface="华文仿宋" panose="02010600040101010101" charset="-122"/>
                <a:ea typeface="华文仿宋" panose="02010600040101010101" charset="-122"/>
                <a:cs typeface="华文仿宋" panose="02010600040101010101" charset="-122"/>
              </a:rPr>
              <a:t>、安全方面具有如下优势：</a:t>
            </a:r>
            <a:endParaRPr lang="zh-CN" altLang="en-US" sz="1400">
              <a:latin typeface="华文仿宋" panose="02010600040101010101" charset="-122"/>
              <a:ea typeface="华文仿宋" panose="02010600040101010101" charset="-122"/>
              <a:cs typeface="华文仿宋" panose="02010600040101010101" charset="-122"/>
            </a:endParaRPr>
          </a:p>
          <a:p>
            <a:r>
              <a:rPr lang="en-US" altLang="zh-CN" sz="1400">
                <a:latin typeface="华文仿宋" panose="02010600040101010101" charset="-122"/>
                <a:ea typeface="华文仿宋" panose="02010600040101010101" charset="-122"/>
                <a:cs typeface="华文仿宋" panose="02010600040101010101" charset="-122"/>
              </a:rPr>
              <a:t> </a:t>
            </a:r>
            <a:r>
              <a:rPr lang="en-US" altLang="zh-CN" sz="1400" b="1">
                <a:latin typeface="华文仿宋" panose="02010600040101010101" charset="-122"/>
                <a:ea typeface="华文仿宋" panose="02010600040101010101" charset="-122"/>
                <a:cs typeface="华文仿宋" panose="02010600040101010101" charset="-122"/>
              </a:rPr>
              <a:t>       A</a:t>
            </a:r>
            <a:r>
              <a:rPr lang="zh-CN" altLang="en-US" sz="1400" b="1">
                <a:latin typeface="华文仿宋" panose="02010600040101010101" charset="-122"/>
                <a:ea typeface="华文仿宋" panose="02010600040101010101" charset="-122"/>
                <a:cs typeface="华文仿宋" panose="02010600040101010101" charset="-122"/>
              </a:rPr>
              <a:t>、同类用途产品比较</a:t>
            </a:r>
            <a:endParaRPr lang="zh-CN" altLang="en-US" sz="1400" b="1">
              <a:latin typeface="华文仿宋" panose="02010600040101010101" charset="-122"/>
              <a:ea typeface="华文仿宋" panose="02010600040101010101" charset="-122"/>
              <a:cs typeface="华文仿宋" panose="02010600040101010101" charset="-122"/>
            </a:endParaRPr>
          </a:p>
          <a:p>
            <a:r>
              <a:rPr lang="en-US" altLang="zh-CN" sz="1400" b="1">
                <a:latin typeface="华文仿宋" panose="02010600040101010101" charset="-122"/>
                <a:ea typeface="华文仿宋" panose="02010600040101010101" charset="-122"/>
                <a:cs typeface="华文仿宋" panose="02010600040101010101" charset="-122"/>
              </a:rPr>
              <a:t>       本品是国内第一家以药品上市的产道凝胶，且经过临床试验充分证实了其有效性和安全性，相比与国内上市的同类用途的医疗器械或消毒产品更有保障</a:t>
            </a:r>
            <a:r>
              <a:rPr lang="zh-CN" sz="1400" b="1">
                <a:latin typeface="华文仿宋" panose="02010600040101010101" charset="-122"/>
                <a:ea typeface="华文仿宋" panose="02010600040101010101" charset="-122"/>
                <a:cs typeface="华文仿宋" panose="02010600040101010101" charset="-122"/>
              </a:rPr>
              <a:t>。并且本品种不含任何防腐剂或乳胶，具有无菌性、非致敏性、导电性，不刺激黏膜和眼睛的特点。</a:t>
            </a:r>
            <a:endParaRPr lang="zh-CN" sz="1400" b="1">
              <a:latin typeface="华文仿宋" panose="02010600040101010101" charset="-122"/>
              <a:ea typeface="华文仿宋" panose="02010600040101010101" charset="-122"/>
              <a:cs typeface="华文仿宋" panose="02010600040101010101" charset="-122"/>
            </a:endParaRPr>
          </a:p>
          <a:p>
            <a:r>
              <a:rPr lang="zh-CN" altLang="en-US" sz="1400" b="1">
                <a:latin typeface="华文仿宋" panose="02010600040101010101" charset="-122"/>
                <a:ea typeface="华文仿宋" panose="02010600040101010101" charset="-122"/>
                <a:cs typeface="华文仿宋" panose="02010600040101010101" charset="-122"/>
              </a:rPr>
              <a:t> </a:t>
            </a:r>
            <a:r>
              <a:rPr lang="en-US" altLang="zh-CN" sz="1400" b="1">
                <a:latin typeface="华文仿宋" panose="02010600040101010101" charset="-122"/>
                <a:ea typeface="华文仿宋" panose="02010600040101010101" charset="-122"/>
                <a:cs typeface="华文仿宋" panose="02010600040101010101" charset="-122"/>
              </a:rPr>
              <a:t>        B</a:t>
            </a:r>
            <a:r>
              <a:rPr lang="zh-CN" altLang="en-US" sz="1400" b="1">
                <a:latin typeface="华文仿宋" panose="02010600040101010101" charset="-122"/>
                <a:ea typeface="华文仿宋" panose="02010600040101010101" charset="-122"/>
                <a:cs typeface="华文仿宋" panose="02010600040101010101" charset="-122"/>
              </a:rPr>
              <a:t>、凝胶的安全性</a:t>
            </a:r>
            <a:endParaRPr lang="zh-CN" altLang="en-US" sz="1400" b="1">
              <a:latin typeface="华文仿宋" panose="02010600040101010101" charset="-122"/>
              <a:ea typeface="华文仿宋" panose="02010600040101010101" charset="-122"/>
              <a:cs typeface="华文仿宋" panose="02010600040101010101" charset="-122"/>
            </a:endParaRPr>
          </a:p>
          <a:p>
            <a:r>
              <a:rPr lang="en-US" altLang="zh-CN" sz="1400" b="1" dirty="0">
                <a:solidFill>
                  <a:schemeClr val="tx1"/>
                </a:solidFill>
                <a:latin typeface="华文仿宋" panose="02010600040101010101" charset="-122"/>
                <a:ea typeface="华文仿宋" panose="02010600040101010101" charset="-122"/>
                <a:cs typeface="华文仿宋" panose="02010600040101010101" charset="-122"/>
                <a:sym typeface="+mn-ea"/>
              </a:rPr>
              <a:t>       </a:t>
            </a:r>
            <a:r>
              <a:rPr lang="zh-CN" altLang="en-US" sz="1400" b="1" dirty="0">
                <a:solidFill>
                  <a:schemeClr val="tx1"/>
                </a:solidFill>
                <a:latin typeface="华文仿宋" panose="02010600040101010101" charset="-122"/>
                <a:ea typeface="华文仿宋" panose="02010600040101010101" charset="-122"/>
                <a:cs typeface="华文仿宋" panose="02010600040101010101" charset="-122"/>
                <a:sym typeface="+mn-ea"/>
              </a:rPr>
              <a:t>不产生机体反应：该凝胶的作用纯粹是物理性的，包括在产道形成的生物黏膜保护层，减少阴道分娩的摩擦力。不同于一般药物进入人体，从而可能产生更多的不确定风险。</a:t>
            </a:r>
            <a:r>
              <a:rPr lang="zh-CN" altLang="en-US" sz="1400" b="1" dirty="0">
                <a:solidFill>
                  <a:srgbClr val="FF0000"/>
                </a:solidFill>
                <a:latin typeface="华文仿宋" panose="02010600040101010101" charset="-122"/>
                <a:ea typeface="华文仿宋" panose="02010600040101010101" charset="-122"/>
                <a:cs typeface="华文仿宋" panose="02010600040101010101" charset="-122"/>
                <a:sym typeface="+mn-ea"/>
              </a:rPr>
              <a:t>（</a:t>
            </a:r>
            <a:r>
              <a:rPr lang="en-US" altLang="zh-CN" sz="1400" b="1" dirty="0">
                <a:solidFill>
                  <a:srgbClr val="FF0000"/>
                </a:solidFill>
                <a:latin typeface="华文仿宋" panose="02010600040101010101" charset="-122"/>
                <a:ea typeface="华文仿宋" panose="02010600040101010101" charset="-122"/>
                <a:cs typeface="华文仿宋" panose="02010600040101010101" charset="-122"/>
                <a:sym typeface="+mn-ea"/>
              </a:rPr>
              <a:t>1</a:t>
            </a:r>
            <a:r>
              <a:rPr lang="zh-CN" altLang="en-US" sz="1400" b="1" dirty="0">
                <a:solidFill>
                  <a:srgbClr val="FF0000"/>
                </a:solidFill>
                <a:latin typeface="华文仿宋" panose="02010600040101010101" charset="-122"/>
                <a:ea typeface="华文仿宋" panose="02010600040101010101" charset="-122"/>
                <a:cs typeface="华文仿宋" panose="02010600040101010101" charset="-122"/>
                <a:sym typeface="+mn-ea"/>
              </a:rPr>
              <a:t>）</a:t>
            </a:r>
            <a:endParaRPr lang="zh-CN" altLang="en-US" sz="1400" b="1" dirty="0">
              <a:solidFill>
                <a:schemeClr val="tx1"/>
              </a:solidFill>
              <a:latin typeface="华文仿宋" panose="02010600040101010101" charset="-122"/>
              <a:ea typeface="华文仿宋" panose="02010600040101010101" charset="-122"/>
              <a:cs typeface="华文仿宋" panose="02010600040101010101" charset="-122"/>
              <a:sym typeface="+mn-ea"/>
            </a:endParaRPr>
          </a:p>
          <a:p>
            <a:pPr algn="l">
              <a:buClrTx/>
              <a:buSzTx/>
              <a:buNone/>
            </a:pPr>
            <a:r>
              <a:rPr lang="en-US" altLang="zh-CN" sz="1400" b="1" dirty="0">
                <a:solidFill>
                  <a:schemeClr val="tx1"/>
                </a:solidFill>
                <a:latin typeface="华文仿宋" panose="02010600040101010101" charset="-122"/>
                <a:ea typeface="华文仿宋" panose="02010600040101010101" charset="-122"/>
                <a:cs typeface="华文仿宋" panose="02010600040101010101" charset="-122"/>
                <a:sym typeface="+mn-ea"/>
              </a:rPr>
              <a:t> </a:t>
            </a:r>
            <a:r>
              <a:rPr lang="zh-CN" altLang="en-US" sz="1400" b="1">
                <a:solidFill>
                  <a:schemeClr val="tx1"/>
                </a:solidFill>
                <a:latin typeface="华文仿宋" panose="02010600040101010101" charset="-122"/>
                <a:ea typeface="华文仿宋" panose="02010600040101010101" charset="-122"/>
                <a:cs typeface="华文仿宋" panose="02010600040101010101" charset="-122"/>
                <a:sym typeface="+mn-ea"/>
              </a:rPr>
              <a:t>        C、</a:t>
            </a:r>
            <a:r>
              <a:rPr lang="zh-CN" altLang="en-US" sz="1400" b="1">
                <a:latin typeface="华文仿宋" panose="02010600040101010101" charset="-122"/>
                <a:ea typeface="华文仿宋" panose="02010600040101010101" charset="-122"/>
                <a:cs typeface="华文仿宋" panose="02010600040101010101" charset="-122"/>
                <a:sym typeface="+mn-ea"/>
              </a:rPr>
              <a:t>胎儿保护：</a:t>
            </a:r>
            <a:endParaRPr lang="zh-CN" altLang="en-US" sz="1400" b="1">
              <a:latin typeface="华文仿宋" panose="02010600040101010101" charset="-122"/>
              <a:ea typeface="华文仿宋" panose="02010600040101010101" charset="-122"/>
              <a:cs typeface="华文仿宋" panose="02010600040101010101" charset="-122"/>
            </a:endParaRPr>
          </a:p>
          <a:p>
            <a:pPr algn="l">
              <a:buClrTx/>
              <a:buSzTx/>
              <a:buNone/>
            </a:pPr>
            <a:r>
              <a:rPr lang="zh-CN" altLang="en-US" sz="1400" b="1">
                <a:latin typeface="华文仿宋" panose="02010600040101010101" charset="-122"/>
                <a:ea typeface="华文仿宋" panose="02010600040101010101" charset="-122"/>
                <a:cs typeface="华文仿宋" panose="02010600040101010101" charset="-122"/>
                <a:sym typeface="+mn-ea"/>
              </a:rPr>
              <a:t>在多个研究中证实，使用凝胶分娩不会对婴儿产生不良影响，Apgar 评分高于对照组，有助于减少新生儿受伤。</a:t>
            </a:r>
            <a:r>
              <a:rPr lang="zh-CN" altLang="en-US" sz="1400" b="1" dirty="0">
                <a:solidFill>
                  <a:srgbClr val="FF0000"/>
                </a:solidFill>
                <a:latin typeface="华文仿宋" panose="02010600040101010101" charset="-122"/>
                <a:ea typeface="华文仿宋" panose="02010600040101010101" charset="-122"/>
                <a:cs typeface="华文仿宋" panose="02010600040101010101" charset="-122"/>
                <a:sym typeface="+mn-ea"/>
              </a:rPr>
              <a:t>（</a:t>
            </a:r>
            <a:r>
              <a:rPr lang="en-US" altLang="zh-CN" sz="1400" b="1" dirty="0">
                <a:solidFill>
                  <a:srgbClr val="FF0000"/>
                </a:solidFill>
                <a:latin typeface="华文仿宋" panose="02010600040101010101" charset="-122"/>
                <a:ea typeface="华文仿宋" panose="02010600040101010101" charset="-122"/>
                <a:cs typeface="华文仿宋" panose="02010600040101010101" charset="-122"/>
                <a:sym typeface="+mn-ea"/>
              </a:rPr>
              <a:t>1</a:t>
            </a:r>
            <a:r>
              <a:rPr lang="zh-CN" altLang="en-US" sz="1400" b="1" dirty="0">
                <a:solidFill>
                  <a:srgbClr val="FF0000"/>
                </a:solidFill>
                <a:latin typeface="华文仿宋" panose="02010600040101010101" charset="-122"/>
                <a:ea typeface="华文仿宋" panose="02010600040101010101" charset="-122"/>
                <a:cs typeface="华文仿宋" panose="02010600040101010101" charset="-122"/>
                <a:sym typeface="+mn-ea"/>
              </a:rPr>
              <a:t>，</a:t>
            </a:r>
            <a:r>
              <a:rPr lang="en-US" altLang="zh-CN" sz="1400" b="1" dirty="0">
                <a:solidFill>
                  <a:srgbClr val="FF0000"/>
                </a:solidFill>
                <a:latin typeface="华文仿宋" panose="02010600040101010101" charset="-122"/>
                <a:ea typeface="华文仿宋" panose="02010600040101010101" charset="-122"/>
                <a:cs typeface="华文仿宋" panose="02010600040101010101" charset="-122"/>
                <a:sym typeface="+mn-ea"/>
              </a:rPr>
              <a:t>2</a:t>
            </a:r>
            <a:r>
              <a:rPr lang="zh-CN" altLang="en-US" sz="1400" b="1" dirty="0">
                <a:solidFill>
                  <a:srgbClr val="FF0000"/>
                </a:solidFill>
                <a:latin typeface="华文仿宋" panose="02010600040101010101" charset="-122"/>
                <a:ea typeface="华文仿宋" panose="02010600040101010101" charset="-122"/>
                <a:cs typeface="华文仿宋" panose="02010600040101010101" charset="-122"/>
                <a:sym typeface="+mn-ea"/>
              </a:rPr>
              <a:t>）</a:t>
            </a:r>
            <a:endParaRPr lang="zh-CN" altLang="en-US" sz="1400" b="1">
              <a:latin typeface="华文仿宋" panose="02010600040101010101" charset="-122"/>
              <a:ea typeface="华文仿宋" panose="02010600040101010101" charset="-122"/>
              <a:cs typeface="华文仿宋" panose="02010600040101010101" charset="-122"/>
              <a:sym typeface="+mn-ea"/>
            </a:endParaRPr>
          </a:p>
          <a:p>
            <a:pPr algn="l">
              <a:buClrTx/>
              <a:buSzTx/>
              <a:buNone/>
            </a:pPr>
            <a:r>
              <a:rPr lang="en-US" altLang="zh-CN" sz="1400" b="1">
                <a:latin typeface="华文仿宋" panose="02010600040101010101" charset="-122"/>
                <a:ea typeface="华文仿宋" panose="02010600040101010101" charset="-122"/>
                <a:cs typeface="华文仿宋" panose="02010600040101010101" charset="-122"/>
                <a:sym typeface="+mn-ea"/>
              </a:rPr>
              <a:t>   </a:t>
            </a:r>
            <a:r>
              <a:rPr lang="en-US" altLang="zh-CN" sz="1600" b="1">
                <a:latin typeface="华文仿宋" panose="02010600040101010101" charset="-122"/>
                <a:ea typeface="华文仿宋" panose="02010600040101010101" charset="-122"/>
                <a:cs typeface="华文仿宋" panose="02010600040101010101" charset="-122"/>
                <a:sym typeface="+mn-ea"/>
              </a:rPr>
              <a:t> </a:t>
            </a:r>
            <a:r>
              <a:rPr lang="zh-CN" altLang="en-US" sz="1600" b="1">
                <a:latin typeface="华文仿宋" panose="02010600040101010101" charset="-122"/>
                <a:ea typeface="华文仿宋" panose="02010600040101010101" charset="-122"/>
                <a:cs typeface="华文仿宋" panose="02010600040101010101" charset="-122"/>
                <a:sym typeface="+mn-ea"/>
              </a:rPr>
              <a:t>安全优势文献</a:t>
            </a:r>
            <a:r>
              <a:rPr lang="zh-CN" altLang="en-US" sz="1400" b="1">
                <a:latin typeface="华文仿宋" panose="02010600040101010101" charset="-122"/>
                <a:ea typeface="华文仿宋" panose="02010600040101010101" charset="-122"/>
                <a:cs typeface="华文仿宋" panose="02010600040101010101" charset="-122"/>
                <a:sym typeface="+mn-ea"/>
              </a:rPr>
              <a:t>：</a:t>
            </a:r>
            <a:r>
              <a:rPr lang="en-US" altLang="zh-CN" sz="1400" dirty="0">
                <a:sym typeface="+mn-ea"/>
              </a:rPr>
              <a:t>1</a:t>
            </a:r>
            <a:r>
              <a:rPr lang="zh-CN" altLang="en-US" sz="1400" dirty="0">
                <a:sym typeface="+mn-ea"/>
              </a:rPr>
              <a:t>，</a:t>
            </a:r>
            <a:r>
              <a:rPr lang="en-US" altLang="zh-CN" sz="1400" dirty="0">
                <a:solidFill>
                  <a:srgbClr val="231F20"/>
                </a:solidFill>
                <a:effectLst/>
                <a:latin typeface="MyriadPro-Semibold"/>
                <a:sym typeface="+mn-ea"/>
              </a:rPr>
              <a:t>Arkadiusz </a:t>
            </a:r>
            <a:r>
              <a:rPr lang="en-US" altLang="zh-CN" sz="1400" dirty="0" err="1">
                <a:solidFill>
                  <a:srgbClr val="231F20"/>
                </a:solidFill>
                <a:effectLst/>
                <a:latin typeface="MyriadPro-Semibold"/>
                <a:sym typeface="+mn-ea"/>
              </a:rPr>
              <a:t>Krzyżanowski</a:t>
            </a:r>
            <a:r>
              <a:rPr lang="zh-CN" altLang="en-US" sz="1400" dirty="0">
                <a:solidFill>
                  <a:srgbClr val="231F20"/>
                </a:solidFill>
                <a:effectLst/>
                <a:latin typeface="MyriadPro-Semibold"/>
                <a:sym typeface="+mn-ea"/>
              </a:rPr>
              <a:t>，</a:t>
            </a:r>
            <a:r>
              <a:rPr lang="pl-PL" altLang="zh-CN" sz="1400" dirty="0">
                <a:solidFill>
                  <a:srgbClr val="231F20"/>
                </a:solidFill>
                <a:effectLst/>
                <a:latin typeface="MyriadPro-Semibold"/>
                <a:sym typeface="+mn-ea"/>
              </a:rPr>
              <a:t>Ocena wpływu położniczego żelu </a:t>
            </a:r>
            <a:r>
              <a:rPr lang="pl-PL" altLang="zh-CN" sz="1400" i="1" dirty="0">
                <a:solidFill>
                  <a:srgbClr val="231F20"/>
                </a:solidFill>
                <a:effectLst/>
                <a:latin typeface="MyriadPro-SemiboldIt"/>
                <a:sym typeface="+mn-ea"/>
              </a:rPr>
              <a:t>Dianatal</a:t>
            </a:r>
            <a:r>
              <a:rPr lang="en-US" altLang="zh-CN" sz="1400" i="1" dirty="0">
                <a:solidFill>
                  <a:srgbClr val="231F20"/>
                </a:solidFill>
                <a:effectLst/>
                <a:latin typeface="MyriadPro-SemiboldIt"/>
                <a:sym typeface="+mn-ea"/>
              </a:rPr>
              <a:t> </a:t>
            </a:r>
            <a:r>
              <a:rPr lang="pl-PL" altLang="zh-CN" sz="1400" dirty="0">
                <a:solidFill>
                  <a:srgbClr val="231F20"/>
                </a:solidFill>
                <a:effectLst/>
                <a:latin typeface="MyriadPro-Semibold"/>
                <a:sym typeface="+mn-ea"/>
              </a:rPr>
              <a:t>na przebieg porodu u pierworódek i stan urodzeniowy noworodka</a:t>
            </a:r>
            <a:r>
              <a:rPr lang="zh-CN" altLang="en-US" sz="1400" dirty="0">
                <a:solidFill>
                  <a:srgbClr val="231F20"/>
                </a:solidFill>
                <a:effectLst/>
                <a:latin typeface="MyriadPro-Semibold"/>
                <a:sym typeface="+mn-ea"/>
              </a:rPr>
              <a:t>，</a:t>
            </a:r>
            <a:r>
              <a:rPr lang="pl-PL" altLang="zh-CN" sz="1400" dirty="0">
                <a:solidFill>
                  <a:srgbClr val="231F20"/>
                </a:solidFill>
                <a:effectLst/>
                <a:latin typeface="MyriadPro-Semibold"/>
                <a:sym typeface="+mn-ea"/>
              </a:rPr>
              <a:t>Medycyna Ogólna i Nauki o Zdrowiu, 2012, Tom 18, Nr 4, 268-271</a:t>
            </a:r>
            <a:endParaRPr lang="en-US" altLang="zh-CN" sz="1400" dirty="0">
              <a:solidFill>
                <a:srgbClr val="231F20"/>
              </a:solidFill>
              <a:effectLst/>
              <a:latin typeface="MyriadPro-Semibold"/>
            </a:endParaRPr>
          </a:p>
          <a:p>
            <a:pPr algn="l">
              <a:buClrTx/>
              <a:buSzTx/>
              <a:buNone/>
            </a:pPr>
            <a:endParaRPr lang="en-US" altLang="zh-CN" sz="1400" dirty="0">
              <a:solidFill>
                <a:srgbClr val="231F20"/>
              </a:solidFill>
              <a:latin typeface="MyriadPro-Semibold"/>
            </a:endParaRPr>
          </a:p>
          <a:p>
            <a:pPr algn="l">
              <a:buClrTx/>
              <a:buSzTx/>
              <a:buNone/>
            </a:pPr>
            <a:r>
              <a:rPr lang="en-US" altLang="zh-CN" sz="1400" dirty="0">
                <a:solidFill>
                  <a:srgbClr val="231F20"/>
                </a:solidFill>
                <a:latin typeface="MyriadPro-Semibold"/>
                <a:sym typeface="+mn-ea"/>
              </a:rPr>
              <a:t>2</a:t>
            </a:r>
            <a:r>
              <a:rPr lang="zh-CN" altLang="en-US" sz="1400" dirty="0">
                <a:solidFill>
                  <a:srgbClr val="231F20"/>
                </a:solidFill>
                <a:latin typeface="MyriadPro-Semibold"/>
                <a:sym typeface="+mn-ea"/>
              </a:rPr>
              <a:t>，</a:t>
            </a:r>
            <a:r>
              <a:rPr lang="ru-RU" altLang="zh-CN" sz="1400" dirty="0">
                <a:solidFill>
                  <a:srgbClr val="231F20"/>
                </a:solidFill>
                <a:latin typeface="MyriadPro-Semibold"/>
                <a:sym typeface="+mn-ea"/>
              </a:rPr>
              <a:t>Пересада О.А., Барсуков А.Н., Применение акушерского геля Дианатал </a:t>
            </a:r>
            <a:endParaRPr lang="ru-RU" altLang="zh-CN" sz="1400" dirty="0">
              <a:solidFill>
                <a:srgbClr val="231F20"/>
              </a:solidFill>
              <a:latin typeface="MyriadPro-Semibold"/>
            </a:endParaRPr>
          </a:p>
          <a:p>
            <a:pPr algn="l">
              <a:buClrTx/>
              <a:buSzTx/>
              <a:buNone/>
            </a:pPr>
            <a:r>
              <a:rPr lang="ru-RU" altLang="zh-CN" sz="1400" dirty="0">
                <a:solidFill>
                  <a:srgbClr val="231F20"/>
                </a:solidFill>
                <a:latin typeface="MyriadPro-Semibold"/>
                <a:sym typeface="+mn-ea"/>
              </a:rPr>
              <a:t>для профилактики акушерского травматизма</a:t>
            </a:r>
            <a:r>
              <a:rPr lang="zh-CN" altLang="en-US" sz="1400" dirty="0">
                <a:solidFill>
                  <a:srgbClr val="231F20"/>
                </a:solidFill>
                <a:latin typeface="MyriadPro-Semibold"/>
                <a:sym typeface="+mn-ea"/>
              </a:rPr>
              <a:t>，</a:t>
            </a:r>
            <a:r>
              <a:rPr lang="az-Cyrl-AZ" altLang="zh-CN" sz="1400" dirty="0">
                <a:solidFill>
                  <a:srgbClr val="231F20"/>
                </a:solidFill>
                <a:latin typeface="MyriadPro-Semibold"/>
                <a:sym typeface="+mn-ea"/>
              </a:rPr>
              <a:t>МЕДИЦИНСКИЕ НОВОСТИ</a:t>
            </a:r>
            <a:r>
              <a:rPr lang="zh-CN" altLang="en-US" sz="1400" dirty="0">
                <a:solidFill>
                  <a:srgbClr val="231F20"/>
                </a:solidFill>
                <a:latin typeface="MyriadPro-Semibold"/>
                <a:sym typeface="+mn-ea"/>
              </a:rPr>
              <a:t>，№</a:t>
            </a:r>
            <a:r>
              <a:rPr lang="en-US" altLang="zh-CN" sz="1400" dirty="0">
                <a:solidFill>
                  <a:srgbClr val="231F20"/>
                </a:solidFill>
                <a:latin typeface="MyriadPro-Semibold"/>
                <a:sym typeface="+mn-ea"/>
              </a:rPr>
              <a:t>10• 2011</a:t>
            </a:r>
            <a:r>
              <a:rPr lang="zh-CN" altLang="en-US" sz="1400" dirty="0">
                <a:solidFill>
                  <a:srgbClr val="231F20"/>
                </a:solidFill>
                <a:latin typeface="MyriadPro-Semibold"/>
                <a:sym typeface="+mn-ea"/>
              </a:rPr>
              <a:t>，</a:t>
            </a:r>
            <a:r>
              <a:rPr lang="en-US" altLang="zh-CN" sz="1400" dirty="0">
                <a:solidFill>
                  <a:srgbClr val="231F20"/>
                </a:solidFill>
                <a:latin typeface="MyriadPro-Semibold"/>
                <a:sym typeface="+mn-ea"/>
              </a:rPr>
              <a:t>44-47</a:t>
            </a:r>
            <a:endParaRPr lang="zh-CN" altLang="en-US" sz="1400" dirty="0">
              <a:solidFill>
                <a:srgbClr val="231F20"/>
              </a:solidFill>
              <a:latin typeface="MyriadPro-Semibold"/>
            </a:endParaRPr>
          </a:p>
          <a:p>
            <a:pPr algn="l">
              <a:buClrTx/>
              <a:buSzTx/>
              <a:buNone/>
            </a:pPr>
            <a:endParaRPr lang="zh-CN" altLang="en-US" sz="1400" b="1">
              <a:latin typeface="华文仿宋" panose="02010600040101010101" charset="-122"/>
              <a:ea typeface="华文仿宋" panose="02010600040101010101" charset="-122"/>
              <a:cs typeface="华文仿宋" panose="02010600040101010101" charset="-122"/>
            </a:endParaRPr>
          </a:p>
          <a:p>
            <a:r>
              <a:rPr lang="en-US" altLang="zh-CN" sz="1400" b="1">
                <a:latin typeface="华文仿宋" panose="02010600040101010101" charset="-122"/>
                <a:ea typeface="华文仿宋" panose="02010600040101010101" charset="-122"/>
                <a:cs typeface="华文仿宋" panose="02010600040101010101" charset="-122"/>
              </a:rPr>
              <a:t>      </a:t>
            </a:r>
            <a:r>
              <a:rPr lang="zh-CN" altLang="en-US" sz="1400" b="1">
                <a:latin typeface="华文仿宋" panose="02010600040101010101" charset="-122"/>
                <a:ea typeface="华文仿宋" panose="02010600040101010101" charset="-122"/>
                <a:cs typeface="华文仿宋" panose="02010600040101010101" charset="-122"/>
              </a:rPr>
              <a:t>因此</a:t>
            </a:r>
            <a:r>
              <a:rPr lang="zh-CN" sz="1400" b="1">
                <a:latin typeface="华文仿宋" panose="02010600040101010101" charset="-122"/>
                <a:ea typeface="华文仿宋" panose="02010600040101010101" charset="-122"/>
                <a:cs typeface="华文仿宋" panose="02010600040101010101" charset="-122"/>
              </a:rPr>
              <a:t>卡波姆产道凝胶</a:t>
            </a:r>
            <a:r>
              <a:rPr lang="en-US" altLang="zh-CN" sz="1400" b="1">
                <a:latin typeface="华文仿宋" panose="02010600040101010101" charset="-122"/>
                <a:ea typeface="华文仿宋" panose="02010600040101010101" charset="-122"/>
                <a:cs typeface="华文仿宋" panose="02010600040101010101" charset="-122"/>
              </a:rPr>
              <a:t>的</a:t>
            </a:r>
            <a:r>
              <a:rPr lang="zh-CN" altLang="en-US" sz="1400" b="1">
                <a:latin typeface="华文仿宋" panose="02010600040101010101" charset="-122"/>
                <a:ea typeface="华文仿宋" panose="02010600040101010101" charset="-122"/>
                <a:cs typeface="华文仿宋" panose="02010600040101010101" charset="-122"/>
              </a:rPr>
              <a:t>是一款</a:t>
            </a:r>
            <a:r>
              <a:rPr lang="zh-CN" sz="1400" b="1">
                <a:latin typeface="华文仿宋" panose="02010600040101010101" charset="-122"/>
                <a:ea typeface="华文仿宋" panose="02010600040101010101" charset="-122"/>
                <a:cs typeface="华文仿宋" panose="02010600040101010101" charset="-122"/>
              </a:rPr>
              <a:t>非常安全的药物</a:t>
            </a:r>
            <a:r>
              <a:rPr lang="en-US" altLang="zh-CN" sz="1400" b="1">
                <a:latin typeface="华文仿宋" panose="02010600040101010101" charset="-122"/>
                <a:ea typeface="华文仿宋" panose="02010600040101010101" charset="-122"/>
                <a:cs typeface="华文仿宋" panose="02010600040101010101" charset="-122"/>
              </a:rPr>
              <a:t>，</a:t>
            </a:r>
            <a:r>
              <a:rPr lang="zh-CN" altLang="en-US" sz="1400" b="1">
                <a:latin typeface="华文仿宋" panose="02010600040101010101" charset="-122"/>
                <a:ea typeface="华文仿宋" panose="02010600040101010101" charset="-122"/>
                <a:cs typeface="华文仿宋" panose="02010600040101010101" charset="-122"/>
              </a:rPr>
              <a:t>对婴儿和产妇均无毒副作用。</a:t>
            </a:r>
            <a:endParaRPr lang="en-US" altLang="zh-CN" sz="1400" b="1">
              <a:latin typeface="华文仿宋" panose="02010600040101010101" charset="-122"/>
              <a:ea typeface="华文仿宋" panose="02010600040101010101" charset="-122"/>
              <a:cs typeface="华文仿宋" panose="02010600040101010101" charset="-122"/>
            </a:endParaRPr>
          </a:p>
        </p:txBody>
      </p:sp>
      <p:sp>
        <p:nvSpPr>
          <p:cNvPr id="16" name="文本框 15"/>
          <p:cNvSpPr txBox="1"/>
          <p:nvPr/>
        </p:nvSpPr>
        <p:spPr>
          <a:xfrm>
            <a:off x="152400" y="685800"/>
            <a:ext cx="606425" cy="583565"/>
          </a:xfrm>
          <a:prstGeom prst="rect">
            <a:avLst/>
          </a:prstGeom>
          <a:noFill/>
        </p:spPr>
        <p:txBody>
          <a:bodyPr wrap="square" rtlCol="0">
            <a:spAutoFit/>
          </a:bodyPr>
          <a:p>
            <a:r>
              <a:rPr lang="en-US" altLang="zh-CN" sz="3200">
                <a:solidFill>
                  <a:schemeClr val="bg1"/>
                </a:solidFill>
              </a:rPr>
              <a:t>02</a:t>
            </a:r>
            <a:endParaRPr lang="en-US" altLang="zh-CN" sz="3200">
              <a:solidFill>
                <a:schemeClr val="bg1"/>
              </a:solidFill>
            </a:endParaRPr>
          </a:p>
        </p:txBody>
      </p:sp>
      <p:pic>
        <p:nvPicPr>
          <p:cNvPr id="17" name="图片 16"/>
          <p:cNvPicPr>
            <a:picLocks noChangeAspect="1"/>
          </p:cNvPicPr>
          <p:nvPr/>
        </p:nvPicPr>
        <p:blipFill>
          <a:blip r:embed="rId6"/>
          <a:stretch>
            <a:fillRect/>
          </a:stretch>
        </p:blipFill>
        <p:spPr>
          <a:xfrm>
            <a:off x="52705" y="1981200"/>
            <a:ext cx="939165" cy="738505"/>
          </a:xfrm>
          <a:prstGeom prst="rect">
            <a:avLst/>
          </a:prstGeom>
        </p:spPr>
      </p:pic>
      <p:pic>
        <p:nvPicPr>
          <p:cNvPr id="7" name="图片 6"/>
          <p:cNvPicPr>
            <a:picLocks noChangeAspect="1"/>
          </p:cNvPicPr>
          <p:nvPr/>
        </p:nvPicPr>
        <p:blipFill>
          <a:blip r:embed="rId7"/>
          <a:stretch>
            <a:fillRect/>
          </a:stretch>
        </p:blipFill>
        <p:spPr>
          <a:xfrm>
            <a:off x="8604250" y="400050"/>
            <a:ext cx="588645" cy="640715"/>
          </a:xfrm>
          <a:prstGeom prst="rect">
            <a:avLst/>
          </a:prstGeom>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0"/>
        </a:gradFill>
        <a:effectLst/>
      </p:bgPr>
    </p:bg>
    <p:spTree>
      <p:nvGrpSpPr>
        <p:cNvPr id="1" name=""/>
        <p:cNvGrpSpPr/>
        <p:nvPr/>
      </p:nvGrpSpPr>
      <p:grpSpPr/>
      <p:sp>
        <p:nvSpPr>
          <p:cNvPr id="2" name="标题 1"/>
          <p:cNvSpPr>
            <a:spLocks noGrp="1"/>
          </p:cNvSpPr>
          <p:nvPr>
            <p:ph type="ctrTitle"/>
          </p:nvPr>
        </p:nvSpPr>
        <p:spPr>
          <a:xfrm>
            <a:off x="685800" y="4724400"/>
            <a:ext cx="7772400" cy="1440180"/>
          </a:xfrm>
        </p:spPr>
        <p:txBody>
          <a:bodyPr/>
          <a:p>
            <a:endParaRPr lang="zh-CN" altLang="en-US"/>
          </a:p>
        </p:txBody>
      </p:sp>
      <p:sp>
        <p:nvSpPr>
          <p:cNvPr id="3" name="副标题 2"/>
          <p:cNvSpPr>
            <a:spLocks noGrp="1"/>
          </p:cNvSpPr>
          <p:nvPr>
            <p:ph type="subTitle" idx="4"/>
          </p:nvPr>
        </p:nvSpPr>
        <p:spPr/>
        <p:txBody>
          <a:bodyPr/>
          <a:p>
            <a:endParaRPr lang="zh-CN" altLang="en-US"/>
          </a:p>
        </p:txBody>
      </p:sp>
      <p:sp>
        <p:nvSpPr>
          <p:cNvPr id="8" name="object 8"/>
          <p:cNvSpPr/>
          <p:nvPr/>
        </p:nvSpPr>
        <p:spPr>
          <a:xfrm>
            <a:off x="-22860" y="-635"/>
            <a:ext cx="9225280" cy="6823710"/>
          </a:xfrm>
          <a:prstGeom prst="rect">
            <a:avLst/>
          </a:prstGeom>
          <a:blipFill>
            <a:blip r:embed="rId1" cstate="print"/>
            <a:stretch>
              <a:fillRect/>
            </a:stretch>
          </a:blipFill>
        </p:spPr>
        <p:txBody>
          <a:bodyPr wrap="square" lIns="0" tIns="0" rIns="0" bIns="0" rtlCol="0"/>
          <a:p>
            <a:endParaRPr sz="2400"/>
          </a:p>
        </p:txBody>
      </p:sp>
      <p:sp>
        <p:nvSpPr>
          <p:cNvPr id="10" name="object 10"/>
          <p:cNvSpPr/>
          <p:nvPr/>
        </p:nvSpPr>
        <p:spPr>
          <a:xfrm>
            <a:off x="-31750" y="884555"/>
            <a:ext cx="9243060" cy="5241925"/>
          </a:xfrm>
          <a:prstGeom prst="rect">
            <a:avLst/>
          </a:prstGeom>
          <a:blipFill>
            <a:blip r:embed="rId2" cstate="print"/>
            <a:stretch>
              <a:fillRect/>
            </a:stretch>
          </a:blipFill>
        </p:spPr>
        <p:txBody>
          <a:bodyPr wrap="square" lIns="0" tIns="0" rIns="0" bIns="0" rtlCol="0"/>
          <a:p>
            <a:endParaRPr sz="2400"/>
          </a:p>
        </p:txBody>
      </p:sp>
      <p:sp>
        <p:nvSpPr>
          <p:cNvPr id="11" name="object 11"/>
          <p:cNvSpPr/>
          <p:nvPr/>
        </p:nvSpPr>
        <p:spPr>
          <a:xfrm>
            <a:off x="381000" y="-635"/>
            <a:ext cx="1131570" cy="1788160"/>
          </a:xfrm>
          <a:prstGeom prst="rect">
            <a:avLst/>
          </a:prstGeom>
          <a:blipFill>
            <a:blip r:embed="rId3" cstate="print"/>
            <a:stretch>
              <a:fillRect/>
            </a:stretch>
          </a:blipFill>
        </p:spPr>
        <p:txBody>
          <a:bodyPr wrap="square" lIns="0" tIns="0" rIns="0" bIns="0" rtlCol="0"/>
          <a:p>
            <a:endParaRPr sz="2400"/>
          </a:p>
        </p:txBody>
      </p:sp>
      <p:sp>
        <p:nvSpPr>
          <p:cNvPr id="4" name="object 2"/>
          <p:cNvSpPr/>
          <p:nvPr/>
        </p:nvSpPr>
        <p:spPr>
          <a:xfrm>
            <a:off x="1828926" y="914315"/>
            <a:ext cx="404452" cy="333332"/>
          </a:xfrm>
          <a:prstGeom prst="rect">
            <a:avLst/>
          </a:prstGeom>
          <a:blipFill>
            <a:blip r:embed="rId4" cstate="print"/>
            <a:stretch>
              <a:fillRect/>
            </a:stretch>
          </a:blipFill>
        </p:spPr>
        <p:txBody>
          <a:bodyPr wrap="square" lIns="0" tIns="0" rIns="0" bIns="0" rtlCol="0"/>
          <a:p>
            <a:endParaRPr sz="2400"/>
          </a:p>
        </p:txBody>
      </p:sp>
      <p:sp>
        <p:nvSpPr>
          <p:cNvPr id="5" name="object 2"/>
          <p:cNvSpPr/>
          <p:nvPr/>
        </p:nvSpPr>
        <p:spPr>
          <a:xfrm>
            <a:off x="1955926" y="1041315"/>
            <a:ext cx="404452" cy="333332"/>
          </a:xfrm>
          <a:prstGeom prst="rect">
            <a:avLst/>
          </a:prstGeom>
          <a:blipFill>
            <a:blip r:embed="rId4" cstate="print"/>
            <a:stretch>
              <a:fillRect/>
            </a:stretch>
          </a:blipFill>
        </p:spPr>
        <p:txBody>
          <a:bodyPr wrap="square" lIns="0" tIns="0" rIns="0" bIns="0" rtlCol="0"/>
          <a:lstStyle/>
          <a:p>
            <a:endParaRPr sz="2400"/>
          </a:p>
        </p:txBody>
      </p:sp>
      <p:sp>
        <p:nvSpPr>
          <p:cNvPr id="13" name="object 7"/>
          <p:cNvSpPr/>
          <p:nvPr/>
        </p:nvSpPr>
        <p:spPr>
          <a:xfrm>
            <a:off x="1676272" y="812672"/>
            <a:ext cx="650239" cy="650239"/>
          </a:xfrm>
          <a:prstGeom prst="rect">
            <a:avLst/>
          </a:prstGeom>
          <a:blipFill>
            <a:blip r:embed="rId5" cstate="print"/>
            <a:stretch>
              <a:fillRect/>
            </a:stretch>
          </a:blipFill>
        </p:spPr>
        <p:txBody>
          <a:bodyPr wrap="square" lIns="0" tIns="0" rIns="0" bIns="0" rtlCol="0"/>
          <a:p>
            <a:endParaRPr sz="2400"/>
          </a:p>
        </p:txBody>
      </p:sp>
      <p:sp>
        <p:nvSpPr>
          <p:cNvPr id="16" name="文本框 15"/>
          <p:cNvSpPr txBox="1"/>
          <p:nvPr/>
        </p:nvSpPr>
        <p:spPr>
          <a:xfrm>
            <a:off x="381000" y="725805"/>
            <a:ext cx="1157605" cy="521970"/>
          </a:xfrm>
          <a:prstGeom prst="rect">
            <a:avLst/>
          </a:prstGeom>
          <a:noFill/>
        </p:spPr>
        <p:txBody>
          <a:bodyPr wrap="square" rtlCol="0">
            <a:spAutoFit/>
          </a:bodyPr>
          <a:p>
            <a:r>
              <a:rPr lang="en-US" altLang="zh-CN" sz="2800">
                <a:solidFill>
                  <a:schemeClr val="bg1"/>
                </a:solidFill>
              </a:rPr>
              <a:t>03—1</a:t>
            </a:r>
            <a:endParaRPr lang="en-US" altLang="zh-CN" sz="2800">
              <a:solidFill>
                <a:schemeClr val="bg1"/>
              </a:solidFill>
            </a:endParaRPr>
          </a:p>
        </p:txBody>
      </p:sp>
      <p:pic>
        <p:nvPicPr>
          <p:cNvPr id="6" name="图片 5"/>
          <p:cNvPicPr>
            <a:picLocks noChangeAspect="1"/>
          </p:cNvPicPr>
          <p:nvPr/>
        </p:nvPicPr>
        <p:blipFill>
          <a:blip r:embed="rId6"/>
          <a:stretch>
            <a:fillRect/>
          </a:stretch>
        </p:blipFill>
        <p:spPr>
          <a:xfrm>
            <a:off x="76200" y="1925955"/>
            <a:ext cx="2157095" cy="1111250"/>
          </a:xfrm>
          <a:prstGeom prst="rect">
            <a:avLst/>
          </a:prstGeom>
        </p:spPr>
      </p:pic>
      <p:sp>
        <p:nvSpPr>
          <p:cNvPr id="9" name="文本框 8"/>
          <p:cNvSpPr txBox="1"/>
          <p:nvPr/>
        </p:nvSpPr>
        <p:spPr>
          <a:xfrm>
            <a:off x="2057400" y="1591310"/>
            <a:ext cx="4534535" cy="337185"/>
          </a:xfrm>
          <a:prstGeom prst="rect">
            <a:avLst/>
          </a:prstGeom>
          <a:noFill/>
        </p:spPr>
        <p:txBody>
          <a:bodyPr wrap="square" rtlCol="0">
            <a:spAutoFit/>
          </a:bodyPr>
          <a:p>
            <a:r>
              <a:rPr lang="en-US" altLang="zh-CN" sz="1600" b="1">
                <a:latin typeface="华文仿宋" panose="02010600040101010101" charset="-122"/>
                <a:ea typeface="华文仿宋" panose="02010600040101010101" charset="-122"/>
                <a:cs typeface="华文仿宋" panose="02010600040101010101" charset="-122"/>
              </a:rPr>
              <a:t>A</a:t>
            </a:r>
            <a:r>
              <a:rPr lang="zh-CN" altLang="en-US" sz="1600" b="1">
                <a:latin typeface="华文仿宋" panose="02010600040101010101" charset="-122"/>
                <a:ea typeface="华文仿宋" panose="02010600040101010101" charset="-122"/>
                <a:cs typeface="华文仿宋" panose="02010600040101010101" charset="-122"/>
              </a:rPr>
              <a:t>、我司卡波姆产道凝胶对上市前的实验如下：</a:t>
            </a:r>
            <a:endParaRPr lang="zh-CN" altLang="en-US" sz="1600" b="1">
              <a:latin typeface="华文仿宋" panose="02010600040101010101" charset="-122"/>
              <a:ea typeface="华文仿宋" panose="02010600040101010101" charset="-122"/>
              <a:cs typeface="华文仿宋" panose="02010600040101010101" charset="-122"/>
            </a:endParaRPr>
          </a:p>
        </p:txBody>
      </p:sp>
      <p:pic>
        <p:nvPicPr>
          <p:cNvPr id="14" name="图片 13"/>
          <p:cNvPicPr>
            <a:picLocks noChangeAspect="1"/>
          </p:cNvPicPr>
          <p:nvPr/>
        </p:nvPicPr>
        <p:blipFill>
          <a:blip r:embed="rId7"/>
          <a:stretch>
            <a:fillRect/>
          </a:stretch>
        </p:blipFill>
        <p:spPr>
          <a:xfrm>
            <a:off x="1828800" y="2056765"/>
            <a:ext cx="6765290" cy="3669030"/>
          </a:xfrm>
          <a:prstGeom prst="rect">
            <a:avLst/>
          </a:prstGeom>
        </p:spPr>
      </p:pic>
      <p:pic>
        <p:nvPicPr>
          <p:cNvPr id="15" name="图片 14"/>
          <p:cNvPicPr>
            <a:picLocks noChangeAspect="1"/>
          </p:cNvPicPr>
          <p:nvPr/>
        </p:nvPicPr>
        <p:blipFill>
          <a:blip r:embed="rId8"/>
          <a:stretch>
            <a:fillRect/>
          </a:stretch>
        </p:blipFill>
        <p:spPr>
          <a:xfrm>
            <a:off x="8458200" y="950595"/>
            <a:ext cx="664845" cy="723900"/>
          </a:xfrm>
          <a:prstGeom prst="rect">
            <a:avLst/>
          </a:prstGeom>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0"/>
        </a:gradFill>
        <a:effectLst/>
      </p:bgPr>
    </p:bg>
    <p:spTree>
      <p:nvGrpSpPr>
        <p:cNvPr id="1" name=""/>
        <p:cNvGrpSpPr/>
        <p:nvPr/>
      </p:nvGrpSpPr>
      <p:grpSpPr/>
      <p:sp>
        <p:nvSpPr>
          <p:cNvPr id="2" name="标题 1"/>
          <p:cNvSpPr>
            <a:spLocks noGrp="1"/>
          </p:cNvSpPr>
          <p:nvPr>
            <p:ph type="ctrTitle"/>
          </p:nvPr>
        </p:nvSpPr>
        <p:spPr>
          <a:xfrm>
            <a:off x="685800" y="4724400"/>
            <a:ext cx="7772400" cy="1440180"/>
          </a:xfrm>
        </p:spPr>
        <p:txBody>
          <a:bodyPr/>
          <a:p>
            <a:endParaRPr lang="zh-CN" altLang="en-US"/>
          </a:p>
        </p:txBody>
      </p:sp>
      <p:sp>
        <p:nvSpPr>
          <p:cNvPr id="3" name="副标题 2"/>
          <p:cNvSpPr>
            <a:spLocks noGrp="1"/>
          </p:cNvSpPr>
          <p:nvPr>
            <p:ph type="subTitle" idx="4"/>
          </p:nvPr>
        </p:nvSpPr>
        <p:spPr/>
        <p:txBody>
          <a:bodyPr/>
          <a:p>
            <a:endParaRPr lang="zh-CN" altLang="en-US"/>
          </a:p>
        </p:txBody>
      </p:sp>
      <p:sp>
        <p:nvSpPr>
          <p:cNvPr id="8" name="object 8"/>
          <p:cNvSpPr/>
          <p:nvPr/>
        </p:nvSpPr>
        <p:spPr>
          <a:xfrm>
            <a:off x="-22860" y="-635"/>
            <a:ext cx="9225280" cy="6823710"/>
          </a:xfrm>
          <a:prstGeom prst="rect">
            <a:avLst/>
          </a:prstGeom>
          <a:blipFill>
            <a:blip r:embed="rId1" cstate="print"/>
            <a:stretch>
              <a:fillRect/>
            </a:stretch>
          </a:blipFill>
        </p:spPr>
        <p:txBody>
          <a:bodyPr wrap="square" lIns="0" tIns="0" rIns="0" bIns="0" rtlCol="0"/>
          <a:p>
            <a:endParaRPr sz="2400"/>
          </a:p>
        </p:txBody>
      </p:sp>
      <p:sp>
        <p:nvSpPr>
          <p:cNvPr id="10" name="object 10"/>
          <p:cNvSpPr/>
          <p:nvPr/>
        </p:nvSpPr>
        <p:spPr>
          <a:xfrm>
            <a:off x="-31750" y="808355"/>
            <a:ext cx="9243060" cy="5241925"/>
          </a:xfrm>
          <a:prstGeom prst="rect">
            <a:avLst/>
          </a:prstGeom>
          <a:blipFill>
            <a:blip r:embed="rId2" cstate="print"/>
            <a:stretch>
              <a:fillRect/>
            </a:stretch>
          </a:blipFill>
        </p:spPr>
        <p:txBody>
          <a:bodyPr wrap="square" lIns="0" tIns="0" rIns="0" bIns="0" rtlCol="0"/>
          <a:p>
            <a:endParaRPr sz="2400"/>
          </a:p>
        </p:txBody>
      </p:sp>
      <p:sp>
        <p:nvSpPr>
          <p:cNvPr id="11" name="object 11"/>
          <p:cNvSpPr/>
          <p:nvPr/>
        </p:nvSpPr>
        <p:spPr>
          <a:xfrm>
            <a:off x="381000" y="-635"/>
            <a:ext cx="1131570" cy="1788160"/>
          </a:xfrm>
          <a:prstGeom prst="rect">
            <a:avLst/>
          </a:prstGeom>
          <a:blipFill>
            <a:blip r:embed="rId3" cstate="print"/>
            <a:stretch>
              <a:fillRect/>
            </a:stretch>
          </a:blipFill>
        </p:spPr>
        <p:txBody>
          <a:bodyPr wrap="square" lIns="0" tIns="0" rIns="0" bIns="0" rtlCol="0"/>
          <a:p>
            <a:endParaRPr sz="2400"/>
          </a:p>
        </p:txBody>
      </p:sp>
      <p:sp>
        <p:nvSpPr>
          <p:cNvPr id="4" name="object 2"/>
          <p:cNvSpPr/>
          <p:nvPr/>
        </p:nvSpPr>
        <p:spPr>
          <a:xfrm>
            <a:off x="1828926" y="914315"/>
            <a:ext cx="404452" cy="333332"/>
          </a:xfrm>
          <a:prstGeom prst="rect">
            <a:avLst/>
          </a:prstGeom>
          <a:blipFill>
            <a:blip r:embed="rId4" cstate="print"/>
            <a:stretch>
              <a:fillRect/>
            </a:stretch>
          </a:blipFill>
        </p:spPr>
        <p:txBody>
          <a:bodyPr wrap="square" lIns="0" tIns="0" rIns="0" bIns="0" rtlCol="0"/>
          <a:p>
            <a:endParaRPr sz="2400"/>
          </a:p>
        </p:txBody>
      </p:sp>
      <p:sp>
        <p:nvSpPr>
          <p:cNvPr id="5" name="object 2"/>
          <p:cNvSpPr/>
          <p:nvPr/>
        </p:nvSpPr>
        <p:spPr>
          <a:xfrm>
            <a:off x="1955926" y="1041315"/>
            <a:ext cx="404452" cy="333332"/>
          </a:xfrm>
          <a:prstGeom prst="rect">
            <a:avLst/>
          </a:prstGeom>
          <a:blipFill>
            <a:blip r:embed="rId4" cstate="print"/>
            <a:stretch>
              <a:fillRect/>
            </a:stretch>
          </a:blipFill>
        </p:spPr>
        <p:txBody>
          <a:bodyPr wrap="square" lIns="0" tIns="0" rIns="0" bIns="0" rtlCol="0"/>
          <a:lstStyle/>
          <a:p>
            <a:endParaRPr sz="2400"/>
          </a:p>
        </p:txBody>
      </p:sp>
      <p:sp>
        <p:nvSpPr>
          <p:cNvPr id="13" name="object 7"/>
          <p:cNvSpPr/>
          <p:nvPr/>
        </p:nvSpPr>
        <p:spPr>
          <a:xfrm>
            <a:off x="1752472" y="76072"/>
            <a:ext cx="650239" cy="650239"/>
          </a:xfrm>
          <a:prstGeom prst="rect">
            <a:avLst/>
          </a:prstGeom>
          <a:blipFill>
            <a:blip r:embed="rId5" cstate="print"/>
            <a:stretch>
              <a:fillRect/>
            </a:stretch>
          </a:blipFill>
        </p:spPr>
        <p:txBody>
          <a:bodyPr wrap="square" lIns="0" tIns="0" rIns="0" bIns="0" rtlCol="0"/>
          <a:p>
            <a:endParaRPr sz="2400"/>
          </a:p>
        </p:txBody>
      </p:sp>
      <p:sp>
        <p:nvSpPr>
          <p:cNvPr id="16" name="文本框 15"/>
          <p:cNvSpPr txBox="1"/>
          <p:nvPr/>
        </p:nvSpPr>
        <p:spPr>
          <a:xfrm>
            <a:off x="381000" y="725805"/>
            <a:ext cx="1157605" cy="521970"/>
          </a:xfrm>
          <a:prstGeom prst="rect">
            <a:avLst/>
          </a:prstGeom>
          <a:noFill/>
        </p:spPr>
        <p:txBody>
          <a:bodyPr wrap="square" rtlCol="0">
            <a:spAutoFit/>
          </a:bodyPr>
          <a:p>
            <a:r>
              <a:rPr lang="en-US" altLang="zh-CN" sz="2800">
                <a:solidFill>
                  <a:schemeClr val="bg1"/>
                </a:solidFill>
              </a:rPr>
              <a:t>03—2</a:t>
            </a:r>
            <a:endParaRPr lang="en-US" altLang="zh-CN" sz="2800">
              <a:solidFill>
                <a:schemeClr val="bg1"/>
              </a:solidFill>
            </a:endParaRPr>
          </a:p>
        </p:txBody>
      </p:sp>
      <p:pic>
        <p:nvPicPr>
          <p:cNvPr id="6" name="图片 5"/>
          <p:cNvPicPr>
            <a:picLocks noChangeAspect="1"/>
          </p:cNvPicPr>
          <p:nvPr/>
        </p:nvPicPr>
        <p:blipFill>
          <a:blip r:embed="rId6"/>
          <a:stretch>
            <a:fillRect/>
          </a:stretch>
        </p:blipFill>
        <p:spPr>
          <a:xfrm>
            <a:off x="76200" y="1925955"/>
            <a:ext cx="2157095" cy="1111250"/>
          </a:xfrm>
          <a:prstGeom prst="rect">
            <a:avLst/>
          </a:prstGeom>
        </p:spPr>
      </p:pic>
      <p:sp>
        <p:nvSpPr>
          <p:cNvPr id="9" name="文本框 8"/>
          <p:cNvSpPr txBox="1"/>
          <p:nvPr/>
        </p:nvSpPr>
        <p:spPr>
          <a:xfrm>
            <a:off x="1600200" y="990600"/>
            <a:ext cx="7190740" cy="5507990"/>
          </a:xfrm>
          <a:prstGeom prst="rect">
            <a:avLst/>
          </a:prstGeom>
          <a:noFill/>
        </p:spPr>
        <p:txBody>
          <a:bodyPr wrap="square" rtlCol="0">
            <a:spAutoFit/>
          </a:bodyPr>
          <a:p>
            <a:r>
              <a:rPr lang="en-US" altLang="zh-CN" sz="1600" b="1" dirty="0">
                <a:latin typeface="华文仿宋" panose="02010600040101010101" charset="-122"/>
                <a:ea typeface="华文仿宋" panose="02010600040101010101" charset="-122"/>
                <a:sym typeface="+mn-ea"/>
              </a:rPr>
              <a:t> B</a:t>
            </a:r>
            <a:r>
              <a:rPr lang="zh-CN" altLang="en-US" sz="1600" b="1" dirty="0">
                <a:latin typeface="华文仿宋" panose="02010600040101010101" charset="-122"/>
                <a:ea typeface="华文仿宋" panose="02010600040101010101" charset="-122"/>
                <a:sym typeface="+mn-ea"/>
              </a:rPr>
              <a:t>、国外同类产品临床情况如下：</a:t>
            </a:r>
            <a:endParaRPr lang="en-US" altLang="zh-CN" sz="1600" b="1" dirty="0">
              <a:latin typeface="华文仿宋" panose="02010600040101010101" charset="-122"/>
              <a:ea typeface="华文仿宋" panose="02010600040101010101" charset="-122"/>
              <a:sym typeface="+mn-ea"/>
            </a:endParaRPr>
          </a:p>
          <a:p>
            <a:r>
              <a:rPr lang="en-US" altLang="zh-CN" sz="1600" b="1" dirty="0">
                <a:latin typeface="华文仿宋" panose="02010600040101010101" charset="-122"/>
                <a:ea typeface="华文仿宋" panose="02010600040101010101" charset="-122"/>
                <a:sym typeface="+mn-ea"/>
              </a:rPr>
              <a:t>1</a:t>
            </a:r>
            <a:r>
              <a:rPr lang="zh-CN" altLang="en-US" sz="1600" b="1" dirty="0">
                <a:latin typeface="华文仿宋" panose="02010600040101010101" charset="-122"/>
                <a:ea typeface="华文仿宋" panose="02010600040101010101" charset="-122"/>
                <a:sym typeface="+mn-ea"/>
              </a:rPr>
              <a:t>、</a:t>
            </a:r>
            <a:r>
              <a:rPr lang="zh-CN" altLang="en-US" sz="1600" b="1" dirty="0">
                <a:latin typeface="华文仿宋" panose="02010600040101010101" charset="-122"/>
                <a:ea typeface="华文仿宋" panose="02010600040101010101" charset="-122"/>
                <a:cs typeface="华文仿宋" panose="02010600040101010101" charset="-122"/>
                <a:sym typeface="+mn-ea"/>
              </a:rPr>
              <a:t>在白俄罗斯的一项研究</a:t>
            </a:r>
            <a:r>
              <a:rPr lang="zh-CN" altLang="en-US" sz="1600" b="1" dirty="0">
                <a:latin typeface="华文仿宋" panose="02010600040101010101" charset="-122"/>
                <a:ea typeface="华文仿宋" panose="02010600040101010101" charset="-122"/>
                <a:sym typeface="+mn-ea"/>
              </a:rPr>
              <a:t>显示，在产科分娩中使用产科凝胶显著减少了产道软组织损伤的数量，缩短了分娩的持续时间并降低了手术分娩的频率。 此外，在对照组的所有患者中，根据产妇的主观感觉，出现疼痛综合征减轻的现象，明显使分娩过程轻松化。 </a:t>
            </a:r>
            <a:r>
              <a:rPr lang="zh-CN" altLang="en-US" sz="1600" b="1" dirty="0">
                <a:solidFill>
                  <a:srgbClr val="FF0000"/>
                </a:solidFill>
                <a:latin typeface="华文仿宋" panose="02010600040101010101" charset="-122"/>
                <a:ea typeface="华文仿宋" panose="02010600040101010101" charset="-122"/>
                <a:sym typeface="+mn-ea"/>
              </a:rPr>
              <a:t>（</a:t>
            </a:r>
            <a:r>
              <a:rPr lang="en-US" altLang="zh-CN" sz="1600" b="1" dirty="0">
                <a:solidFill>
                  <a:srgbClr val="FF0000"/>
                </a:solidFill>
                <a:latin typeface="华文仿宋" panose="02010600040101010101" charset="-122"/>
                <a:ea typeface="华文仿宋" panose="02010600040101010101" charset="-122"/>
                <a:sym typeface="+mn-ea"/>
              </a:rPr>
              <a:t>3</a:t>
            </a:r>
            <a:r>
              <a:rPr lang="zh-CN" altLang="en-US" sz="1600" b="1" dirty="0">
                <a:solidFill>
                  <a:srgbClr val="FF0000"/>
                </a:solidFill>
                <a:latin typeface="华文仿宋" panose="02010600040101010101" charset="-122"/>
                <a:ea typeface="华文仿宋" panose="02010600040101010101" charset="-122"/>
                <a:sym typeface="+mn-ea"/>
              </a:rPr>
              <a:t>）</a:t>
            </a:r>
            <a:endParaRPr lang="en-US" altLang="zh-CN" sz="1600" b="1" dirty="0">
              <a:solidFill>
                <a:schemeClr val="tx1"/>
              </a:solidFill>
              <a:latin typeface="华文仿宋" panose="02010600040101010101" charset="-122"/>
              <a:ea typeface="华文仿宋" panose="02010600040101010101" charset="-122"/>
            </a:endParaRPr>
          </a:p>
          <a:p>
            <a:endParaRPr lang="en-US" altLang="zh-CN" sz="1600" b="1" dirty="0">
              <a:solidFill>
                <a:schemeClr val="tx1"/>
              </a:solidFill>
              <a:latin typeface="华文仿宋" panose="02010600040101010101" charset="-122"/>
              <a:ea typeface="华文仿宋" panose="02010600040101010101" charset="-122"/>
              <a:sym typeface="+mn-ea"/>
            </a:endParaRPr>
          </a:p>
          <a:p>
            <a:r>
              <a:rPr lang="en-US" sz="1600" b="1" dirty="0">
                <a:latin typeface="华文仿宋" panose="02010600040101010101" charset="-122"/>
                <a:ea typeface="华文仿宋" panose="02010600040101010101" charset="-122"/>
                <a:sym typeface="+mn-ea"/>
              </a:rPr>
              <a:t>     2</a:t>
            </a:r>
            <a:r>
              <a:rPr lang="zh-CN" altLang="en-US" sz="1600" b="1" dirty="0">
                <a:latin typeface="华文仿宋" panose="02010600040101010101" charset="-122"/>
                <a:ea typeface="华文仿宋" panose="02010600040101010101" charset="-122"/>
                <a:sym typeface="+mn-ea"/>
              </a:rPr>
              <a:t>、在白俄罗斯的另一项研究结果表明，在分娩时使用产科凝胶可减少总分娩时间（平均减少 </a:t>
            </a:r>
            <a:r>
              <a:rPr lang="en-US" altLang="zh-CN" sz="1600" b="1" dirty="0">
                <a:latin typeface="华文仿宋" panose="02010600040101010101" charset="-122"/>
                <a:ea typeface="华文仿宋" panose="02010600040101010101" charset="-122"/>
                <a:sym typeface="+mn-ea"/>
              </a:rPr>
              <a:t>34.9%</a:t>
            </a:r>
            <a:r>
              <a:rPr lang="zh-CN" altLang="en-US" sz="1600" b="1" dirty="0">
                <a:latin typeface="华文仿宋" panose="02010600040101010101" charset="-122"/>
                <a:ea typeface="华文仿宋" panose="02010600040101010101" charset="-122"/>
                <a:sym typeface="+mn-ea"/>
              </a:rPr>
              <a:t>），减少产道组织创伤的数量和手术干预的频率（外阴、会阴侧切术），避免新生儿分娩时受到伤害。 在分娩期间使用产科凝胶的产妇没有出现盆腔器官暂时性疾病的症状，例如产后前几天出现的小便失禁，下腹坠胀，排便和排气障碍。 </a:t>
            </a:r>
            <a:r>
              <a:rPr lang="zh-CN" altLang="en-US" sz="1600" b="1" dirty="0">
                <a:solidFill>
                  <a:srgbClr val="FF0000"/>
                </a:solidFill>
                <a:latin typeface="华文仿宋" panose="02010600040101010101" charset="-122"/>
                <a:ea typeface="华文仿宋" panose="02010600040101010101" charset="-122"/>
                <a:sym typeface="+mn-ea"/>
              </a:rPr>
              <a:t> </a:t>
            </a:r>
            <a:r>
              <a:rPr lang="en-US" altLang="zh-CN" sz="1600" b="1" dirty="0">
                <a:solidFill>
                  <a:srgbClr val="FF0000"/>
                </a:solidFill>
                <a:latin typeface="华文仿宋" panose="02010600040101010101" charset="-122"/>
                <a:ea typeface="华文仿宋" panose="02010600040101010101" charset="-122"/>
                <a:sym typeface="+mn-ea"/>
              </a:rPr>
              <a:t>(4)</a:t>
            </a:r>
            <a:endParaRPr lang="en-US" altLang="zh-CN" sz="1600" b="1" dirty="0">
              <a:solidFill>
                <a:srgbClr val="FF0000"/>
              </a:solidFill>
              <a:latin typeface="华文仿宋" panose="02010600040101010101" charset="-122"/>
              <a:ea typeface="华文仿宋" panose="02010600040101010101" charset="-122"/>
              <a:sym typeface="+mn-ea"/>
            </a:endParaRPr>
          </a:p>
          <a:p>
            <a:endParaRPr lang="zh-CN" altLang="en-US" sz="1600" b="1" dirty="0">
              <a:latin typeface="华文仿宋" panose="02010600040101010101" charset="-122"/>
              <a:ea typeface="华文仿宋" panose="02010600040101010101" charset="-122"/>
              <a:sym typeface="+mn-ea"/>
            </a:endParaRPr>
          </a:p>
          <a:p>
            <a:r>
              <a:rPr lang="en-US" altLang="zh-CN" sz="1600" b="1">
                <a:latin typeface="华文仿宋" panose="02010600040101010101" charset="-122"/>
                <a:ea typeface="华文仿宋" panose="02010600040101010101" charset="-122"/>
                <a:cs typeface="华文仿宋" panose="02010600040101010101" charset="-122"/>
                <a:sym typeface="+mn-ea"/>
              </a:rPr>
              <a:t> </a:t>
            </a:r>
            <a:r>
              <a:rPr lang="zh-CN" altLang="en-US" sz="1600" b="1">
                <a:latin typeface="华文仿宋" panose="02010600040101010101" charset="-122"/>
                <a:ea typeface="华文仿宋" panose="02010600040101010101" charset="-122"/>
                <a:cs typeface="华文仿宋" panose="02010600040101010101" charset="-122"/>
                <a:sym typeface="+mn-ea"/>
              </a:rPr>
              <a:t>临床指南诊疗规范推荐情况（国外指南）：</a:t>
            </a:r>
            <a:endParaRPr lang="zh-CN" altLang="en-US" sz="1600" b="1">
              <a:latin typeface="华文仿宋" panose="02010600040101010101" charset="-122"/>
              <a:ea typeface="华文仿宋" panose="02010600040101010101" charset="-122"/>
              <a:cs typeface="华文仿宋" panose="02010600040101010101" charset="-122"/>
              <a:sym typeface="+mn-ea"/>
            </a:endParaRPr>
          </a:p>
          <a:p>
            <a:r>
              <a:rPr lang="en-US" altLang="zh-CN" sz="1600" dirty="0">
                <a:solidFill>
                  <a:srgbClr val="000000"/>
                </a:solidFill>
                <a:latin typeface="MyriadPro-Regular"/>
                <a:sym typeface="+mn-ea"/>
              </a:rPr>
              <a:t>3,</a:t>
            </a:r>
            <a:r>
              <a:rPr lang="ru-RU" altLang="zh-CN" sz="1600" dirty="0">
                <a:solidFill>
                  <a:srgbClr val="000000"/>
                </a:solidFill>
                <a:effectLst/>
                <a:latin typeface="MyriadPro-Regular"/>
                <a:sym typeface="+mn-ea"/>
              </a:rPr>
              <a:t> </a:t>
            </a:r>
            <a:r>
              <a:rPr sz="1600">
                <a:sym typeface="+mn-ea"/>
              </a:rPr>
              <a:t>Якутовская С.Л., Федотова Э.В., Оптимизация ведения родов с применением акушерского геля Dianatal, Восточная Европа» № 1 (19) 2012, 144-147</a:t>
            </a:r>
            <a:endParaRPr sz="1600">
              <a:sym typeface="+mn-ea"/>
            </a:endParaRPr>
          </a:p>
          <a:p>
            <a:endParaRPr lang="en-US" altLang="zh-CN" sz="1600" dirty="0">
              <a:solidFill>
                <a:srgbClr val="000000"/>
              </a:solidFill>
              <a:latin typeface="MyriadPro-Regular"/>
              <a:sym typeface="+mn-ea"/>
            </a:endParaRPr>
          </a:p>
          <a:p>
            <a:r>
              <a:rPr lang="en-US" altLang="zh-CN" sz="1600" dirty="0">
                <a:solidFill>
                  <a:srgbClr val="000000"/>
                </a:solidFill>
                <a:latin typeface="MyriadPro-Regular"/>
                <a:sym typeface="+mn-ea"/>
              </a:rPr>
              <a:t>4</a:t>
            </a:r>
            <a:r>
              <a:rPr lang="zh-CN" altLang="en-US" sz="1600" dirty="0">
                <a:solidFill>
                  <a:srgbClr val="000000"/>
                </a:solidFill>
                <a:latin typeface="MyriadPro-Regular"/>
                <a:sym typeface="+mn-ea"/>
              </a:rPr>
              <a:t>、</a:t>
            </a:r>
            <a:endParaRPr lang="en-US" altLang="zh-CN" sz="1600" dirty="0">
              <a:solidFill>
                <a:srgbClr val="000000"/>
              </a:solidFill>
              <a:latin typeface="MyriadPro-Regular"/>
              <a:sym typeface="+mn-ea"/>
            </a:endParaRPr>
          </a:p>
          <a:p>
            <a:r>
              <a:rPr lang="en-US" altLang="zh-CN" sz="1600" dirty="0">
                <a:solidFill>
                  <a:srgbClr val="000000"/>
                </a:solidFill>
                <a:latin typeface="MyriadPro-Light"/>
                <a:sym typeface="+mn-ea"/>
              </a:rPr>
              <a:t>                                                 (11)2011, 51-53</a:t>
            </a:r>
            <a:endParaRPr lang="en-US" altLang="zh-CN" sz="1600" dirty="0">
              <a:solidFill>
                <a:srgbClr val="000000"/>
              </a:solidFill>
              <a:latin typeface="MyriadPro-Light"/>
            </a:endParaRPr>
          </a:p>
          <a:p>
            <a:endParaRPr lang="en-US" altLang="zh-CN" sz="1600" dirty="0">
              <a:solidFill>
                <a:srgbClr val="000000"/>
              </a:solidFill>
              <a:latin typeface="MyriadPro-Regular"/>
              <a:sym typeface="+mn-ea"/>
            </a:endParaRPr>
          </a:p>
          <a:p>
            <a:endParaRPr lang="zh-CN" altLang="en-US" sz="1600" b="1">
              <a:latin typeface="华文仿宋" panose="02010600040101010101" charset="-122"/>
              <a:ea typeface="华文仿宋" panose="02010600040101010101" charset="-122"/>
              <a:cs typeface="华文仿宋" panose="02010600040101010101" charset="-122"/>
            </a:endParaRPr>
          </a:p>
          <a:p>
            <a:r>
              <a:rPr lang="zh-CN" altLang="en-US" sz="1600" b="1">
                <a:latin typeface="华文仿宋" panose="02010600040101010101" charset="-122"/>
                <a:ea typeface="华文仿宋" panose="02010600040101010101" charset="-122"/>
                <a:cs typeface="华文仿宋" panose="02010600040101010101" charset="-122"/>
              </a:rPr>
              <a:t>   </a:t>
            </a:r>
            <a:r>
              <a:rPr lang="en-US" altLang="zh-CN" sz="1600" b="1" dirty="0">
                <a:latin typeface="华文仿宋" panose="02010600040101010101" charset="-122"/>
                <a:ea typeface="华文仿宋" panose="02010600040101010101" charset="-122"/>
                <a:sym typeface="+mn-ea"/>
              </a:rPr>
              <a:t>   </a:t>
            </a:r>
            <a:endParaRPr lang="en-US" altLang="zh-CN" sz="1600" b="1" dirty="0">
              <a:latin typeface="华文仿宋" panose="02010600040101010101" charset="-122"/>
              <a:ea typeface="华文仿宋" panose="02010600040101010101" charset="-122"/>
              <a:sym typeface="+mn-ea"/>
            </a:endParaRPr>
          </a:p>
          <a:p>
            <a:r>
              <a:rPr lang="en-US" altLang="zh-CN" sz="1600" b="1" dirty="0">
                <a:latin typeface="华文仿宋" panose="02010600040101010101" charset="-122"/>
                <a:ea typeface="华文仿宋" panose="02010600040101010101" charset="-122"/>
                <a:sym typeface="+mn-ea"/>
              </a:rPr>
              <a:t>      </a:t>
            </a:r>
            <a:endParaRPr lang="zh-CN" altLang="en-US" sz="1600"/>
          </a:p>
        </p:txBody>
      </p:sp>
      <p:pic>
        <p:nvPicPr>
          <p:cNvPr id="7" name="图片 6"/>
          <p:cNvPicPr>
            <a:picLocks noChangeAspect="1"/>
          </p:cNvPicPr>
          <p:nvPr>
            <p:custDataLst>
              <p:tags r:id="rId7"/>
            </p:custDataLst>
          </p:nvPr>
        </p:nvPicPr>
        <p:blipFill>
          <a:blip r:embed="rId8"/>
          <a:stretch>
            <a:fillRect/>
          </a:stretch>
        </p:blipFill>
        <p:spPr>
          <a:xfrm>
            <a:off x="2057400" y="4871720"/>
            <a:ext cx="3511550" cy="560070"/>
          </a:xfrm>
          <a:prstGeom prst="rect">
            <a:avLst/>
          </a:prstGeom>
        </p:spPr>
      </p:pic>
      <p:pic>
        <p:nvPicPr>
          <p:cNvPr id="12" name="图片 11"/>
          <p:cNvPicPr>
            <a:picLocks noChangeAspect="1"/>
          </p:cNvPicPr>
          <p:nvPr/>
        </p:nvPicPr>
        <p:blipFill>
          <a:blip r:embed="rId9"/>
          <a:stretch>
            <a:fillRect/>
          </a:stretch>
        </p:blipFill>
        <p:spPr>
          <a:xfrm>
            <a:off x="8623935" y="808355"/>
            <a:ext cx="520065" cy="566420"/>
          </a:xfrm>
          <a:prstGeom prst="rect">
            <a:avLst/>
          </a:prstGeom>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0"/>
        </a:gradFill>
        <a:effectLst/>
      </p:bgPr>
    </p:bg>
    <p:spTree>
      <p:nvGrpSpPr>
        <p:cNvPr id="1" name=""/>
        <p:cNvGrpSpPr/>
        <p:nvPr/>
      </p:nvGrpSpPr>
      <p:grpSpPr/>
      <p:sp>
        <p:nvSpPr>
          <p:cNvPr id="2" name="标题 1"/>
          <p:cNvSpPr>
            <a:spLocks noGrp="1"/>
          </p:cNvSpPr>
          <p:nvPr>
            <p:ph type="ctrTitle"/>
          </p:nvPr>
        </p:nvSpPr>
        <p:spPr>
          <a:xfrm>
            <a:off x="685800" y="4724400"/>
            <a:ext cx="7772400" cy="1440180"/>
          </a:xfrm>
        </p:spPr>
        <p:txBody>
          <a:bodyPr/>
          <a:p>
            <a:endParaRPr lang="zh-CN" altLang="en-US"/>
          </a:p>
        </p:txBody>
      </p:sp>
      <p:sp>
        <p:nvSpPr>
          <p:cNvPr id="3" name="副标题 2"/>
          <p:cNvSpPr>
            <a:spLocks noGrp="1"/>
          </p:cNvSpPr>
          <p:nvPr>
            <p:ph type="subTitle" idx="4"/>
          </p:nvPr>
        </p:nvSpPr>
        <p:spPr/>
        <p:txBody>
          <a:bodyPr/>
          <a:p>
            <a:endParaRPr lang="zh-CN" altLang="en-US"/>
          </a:p>
        </p:txBody>
      </p:sp>
      <p:sp>
        <p:nvSpPr>
          <p:cNvPr id="8" name="object 8"/>
          <p:cNvSpPr/>
          <p:nvPr/>
        </p:nvSpPr>
        <p:spPr>
          <a:xfrm>
            <a:off x="-22860" y="-635"/>
            <a:ext cx="9225280" cy="6823710"/>
          </a:xfrm>
          <a:prstGeom prst="rect">
            <a:avLst/>
          </a:prstGeom>
          <a:blipFill>
            <a:blip r:embed="rId1" cstate="print"/>
            <a:stretch>
              <a:fillRect/>
            </a:stretch>
          </a:blipFill>
        </p:spPr>
        <p:txBody>
          <a:bodyPr wrap="square" lIns="0" tIns="0" rIns="0" bIns="0" rtlCol="0"/>
          <a:p>
            <a:endParaRPr sz="2400"/>
          </a:p>
        </p:txBody>
      </p:sp>
      <p:sp>
        <p:nvSpPr>
          <p:cNvPr id="10" name="object 10"/>
          <p:cNvSpPr/>
          <p:nvPr/>
        </p:nvSpPr>
        <p:spPr>
          <a:xfrm>
            <a:off x="-31750" y="808355"/>
            <a:ext cx="9243060" cy="5241925"/>
          </a:xfrm>
          <a:prstGeom prst="rect">
            <a:avLst/>
          </a:prstGeom>
          <a:blipFill>
            <a:blip r:embed="rId2" cstate="print"/>
            <a:stretch>
              <a:fillRect/>
            </a:stretch>
          </a:blipFill>
        </p:spPr>
        <p:txBody>
          <a:bodyPr wrap="square" lIns="0" tIns="0" rIns="0" bIns="0" rtlCol="0"/>
          <a:p>
            <a:endParaRPr sz="2400"/>
          </a:p>
        </p:txBody>
      </p:sp>
      <p:sp>
        <p:nvSpPr>
          <p:cNvPr id="11" name="object 11"/>
          <p:cNvSpPr/>
          <p:nvPr/>
        </p:nvSpPr>
        <p:spPr>
          <a:xfrm>
            <a:off x="381000" y="-635"/>
            <a:ext cx="1131570" cy="1788160"/>
          </a:xfrm>
          <a:prstGeom prst="rect">
            <a:avLst/>
          </a:prstGeom>
          <a:blipFill>
            <a:blip r:embed="rId3" cstate="print"/>
            <a:stretch>
              <a:fillRect/>
            </a:stretch>
          </a:blipFill>
        </p:spPr>
        <p:txBody>
          <a:bodyPr wrap="square" lIns="0" tIns="0" rIns="0" bIns="0" rtlCol="0"/>
          <a:p>
            <a:endParaRPr sz="2400"/>
          </a:p>
        </p:txBody>
      </p:sp>
      <p:sp>
        <p:nvSpPr>
          <p:cNvPr id="4" name="object 2"/>
          <p:cNvSpPr/>
          <p:nvPr/>
        </p:nvSpPr>
        <p:spPr>
          <a:xfrm>
            <a:off x="1828926" y="914315"/>
            <a:ext cx="404452" cy="333332"/>
          </a:xfrm>
          <a:prstGeom prst="rect">
            <a:avLst/>
          </a:prstGeom>
          <a:blipFill>
            <a:blip r:embed="rId4" cstate="print"/>
            <a:stretch>
              <a:fillRect/>
            </a:stretch>
          </a:blipFill>
        </p:spPr>
        <p:txBody>
          <a:bodyPr wrap="square" lIns="0" tIns="0" rIns="0" bIns="0" rtlCol="0"/>
          <a:p>
            <a:endParaRPr sz="2400"/>
          </a:p>
        </p:txBody>
      </p:sp>
      <p:sp>
        <p:nvSpPr>
          <p:cNvPr id="5" name="object 2"/>
          <p:cNvSpPr/>
          <p:nvPr/>
        </p:nvSpPr>
        <p:spPr>
          <a:xfrm>
            <a:off x="1955926" y="1041315"/>
            <a:ext cx="404452" cy="333332"/>
          </a:xfrm>
          <a:prstGeom prst="rect">
            <a:avLst/>
          </a:prstGeom>
          <a:blipFill>
            <a:blip r:embed="rId4" cstate="print"/>
            <a:stretch>
              <a:fillRect/>
            </a:stretch>
          </a:blipFill>
        </p:spPr>
        <p:txBody>
          <a:bodyPr wrap="square" lIns="0" tIns="0" rIns="0" bIns="0" rtlCol="0"/>
          <a:lstStyle/>
          <a:p>
            <a:endParaRPr sz="2400"/>
          </a:p>
        </p:txBody>
      </p:sp>
      <p:sp>
        <p:nvSpPr>
          <p:cNvPr id="13" name="object 7"/>
          <p:cNvSpPr/>
          <p:nvPr/>
        </p:nvSpPr>
        <p:spPr>
          <a:xfrm>
            <a:off x="1676272" y="152272"/>
            <a:ext cx="650239" cy="650239"/>
          </a:xfrm>
          <a:prstGeom prst="rect">
            <a:avLst/>
          </a:prstGeom>
          <a:blipFill>
            <a:blip r:embed="rId5" cstate="print"/>
            <a:stretch>
              <a:fillRect/>
            </a:stretch>
          </a:blipFill>
        </p:spPr>
        <p:txBody>
          <a:bodyPr wrap="square" lIns="0" tIns="0" rIns="0" bIns="0" rtlCol="0"/>
          <a:p>
            <a:endParaRPr sz="2400"/>
          </a:p>
        </p:txBody>
      </p:sp>
      <p:sp>
        <p:nvSpPr>
          <p:cNvPr id="16" name="文本框 15"/>
          <p:cNvSpPr txBox="1"/>
          <p:nvPr/>
        </p:nvSpPr>
        <p:spPr>
          <a:xfrm>
            <a:off x="381000" y="725805"/>
            <a:ext cx="1157605" cy="521970"/>
          </a:xfrm>
          <a:prstGeom prst="rect">
            <a:avLst/>
          </a:prstGeom>
          <a:noFill/>
        </p:spPr>
        <p:txBody>
          <a:bodyPr wrap="square" rtlCol="0">
            <a:spAutoFit/>
          </a:bodyPr>
          <a:p>
            <a:r>
              <a:rPr lang="en-US" altLang="zh-CN" sz="2800">
                <a:solidFill>
                  <a:schemeClr val="bg1"/>
                </a:solidFill>
              </a:rPr>
              <a:t>03—3</a:t>
            </a:r>
            <a:endParaRPr lang="en-US" altLang="zh-CN" sz="2800">
              <a:solidFill>
                <a:schemeClr val="bg1"/>
              </a:solidFill>
            </a:endParaRPr>
          </a:p>
        </p:txBody>
      </p:sp>
      <p:pic>
        <p:nvPicPr>
          <p:cNvPr id="6" name="图片 5"/>
          <p:cNvPicPr>
            <a:picLocks noChangeAspect="1"/>
          </p:cNvPicPr>
          <p:nvPr>
            <p:custDataLst>
              <p:tags r:id="rId6"/>
            </p:custDataLst>
          </p:nvPr>
        </p:nvPicPr>
        <p:blipFill>
          <a:blip r:embed="rId7"/>
          <a:stretch>
            <a:fillRect/>
          </a:stretch>
        </p:blipFill>
        <p:spPr>
          <a:xfrm>
            <a:off x="-22860" y="1828800"/>
            <a:ext cx="1645285" cy="890270"/>
          </a:xfrm>
          <a:prstGeom prst="rect">
            <a:avLst/>
          </a:prstGeom>
        </p:spPr>
      </p:pic>
      <p:sp>
        <p:nvSpPr>
          <p:cNvPr id="7" name="文本框 6"/>
          <p:cNvSpPr txBox="1"/>
          <p:nvPr/>
        </p:nvSpPr>
        <p:spPr>
          <a:xfrm>
            <a:off x="1622425" y="1600200"/>
            <a:ext cx="7377430" cy="4030980"/>
          </a:xfrm>
          <a:prstGeom prst="rect">
            <a:avLst/>
          </a:prstGeom>
          <a:noFill/>
        </p:spPr>
        <p:txBody>
          <a:bodyPr wrap="square" rtlCol="0">
            <a:spAutoFit/>
          </a:bodyPr>
          <a:p>
            <a:r>
              <a:rPr lang="en-US" altLang="zh-CN" sz="1600" b="1" dirty="0">
                <a:solidFill>
                  <a:schemeClr val="tx1"/>
                </a:solidFill>
                <a:latin typeface="华文仿宋" panose="02010600040101010101" charset="-122"/>
                <a:ea typeface="华文仿宋" panose="02010600040101010101" charset="-122"/>
                <a:cs typeface="华文仿宋" panose="02010600040101010101" charset="-122"/>
                <a:sym typeface="+mn-ea"/>
              </a:rPr>
              <a:t>C</a:t>
            </a:r>
            <a:r>
              <a:rPr lang="zh-CN" altLang="en-US" sz="1600" b="1">
                <a:latin typeface="华文仿宋" panose="02010600040101010101" charset="-122"/>
                <a:ea typeface="华文仿宋" panose="02010600040101010101" charset="-122"/>
                <a:cs typeface="华文仿宋" panose="02010600040101010101" charset="-122"/>
                <a:sym typeface="+mn-ea"/>
              </a:rPr>
              <a:t>、</a:t>
            </a:r>
            <a:r>
              <a:rPr lang="zh-CN" altLang="en-US" sz="1600" b="1" dirty="0">
                <a:solidFill>
                  <a:schemeClr val="tx1"/>
                </a:solidFill>
                <a:latin typeface="华文仿宋" panose="02010600040101010101" charset="-122"/>
                <a:ea typeface="华文仿宋" panose="02010600040101010101" charset="-122"/>
                <a:cs typeface="华文仿宋" panose="02010600040101010101" charset="-122"/>
                <a:sym typeface="+mn-ea"/>
              </a:rPr>
              <a:t>卡波姆在国内除了三期临床外缺少临床数据，但原研产品有一定临床结论如下：</a:t>
            </a:r>
            <a:endParaRPr lang="en-US" altLang="zh-CN" sz="1600" b="1" dirty="0">
              <a:solidFill>
                <a:schemeClr val="tx1"/>
              </a:solidFill>
              <a:latin typeface="华文仿宋" panose="02010600040101010101" charset="-122"/>
              <a:ea typeface="华文仿宋" panose="02010600040101010101" charset="-122"/>
              <a:cs typeface="华文仿宋" panose="02010600040101010101" charset="-122"/>
            </a:endParaRPr>
          </a:p>
          <a:p>
            <a:r>
              <a:rPr lang="en-US" altLang="zh-CN" sz="1600" b="1" dirty="0">
                <a:solidFill>
                  <a:schemeClr val="tx1"/>
                </a:solidFill>
                <a:latin typeface="华文仿宋" panose="02010600040101010101" charset="-122"/>
                <a:ea typeface="华文仿宋" panose="02010600040101010101" charset="-122"/>
                <a:sym typeface="+mn-ea"/>
              </a:rPr>
              <a:t>1</a:t>
            </a:r>
            <a:r>
              <a:rPr lang="zh-CN" altLang="en-US" sz="1600" b="1">
                <a:latin typeface="华文仿宋" panose="02010600040101010101" charset="-122"/>
                <a:ea typeface="华文仿宋" panose="02010600040101010101" charset="-122"/>
                <a:cs typeface="华文仿宋" panose="02010600040101010101" charset="-122"/>
                <a:sym typeface="+mn-ea"/>
              </a:rPr>
              <a:t>、</a:t>
            </a:r>
            <a:r>
              <a:rPr lang="zh-CN" altLang="en-US" sz="1600" b="1" dirty="0">
                <a:solidFill>
                  <a:schemeClr val="tx1"/>
                </a:solidFill>
                <a:latin typeface="华文仿宋" panose="02010600040101010101" charset="-122"/>
                <a:ea typeface="华文仿宋" panose="02010600040101010101" charset="-122"/>
                <a:sym typeface="+mn-ea"/>
              </a:rPr>
              <a:t>产科凝胶是降低手术干预频率（</a:t>
            </a:r>
            <a:r>
              <a:rPr lang="en-US" altLang="zh-CN" sz="1600" b="1" dirty="0">
                <a:solidFill>
                  <a:schemeClr val="tx1"/>
                </a:solidFill>
                <a:latin typeface="华文仿宋" panose="02010600040101010101" charset="-122"/>
                <a:ea typeface="华文仿宋" panose="02010600040101010101" charset="-122"/>
                <a:sym typeface="+mn-ea"/>
              </a:rPr>
              <a:t>5</a:t>
            </a:r>
            <a:r>
              <a:rPr lang="zh-CN" altLang="en-US" sz="1600" b="1" dirty="0">
                <a:solidFill>
                  <a:schemeClr val="tx1"/>
                </a:solidFill>
                <a:latin typeface="华文仿宋" panose="02010600040101010101" charset="-122"/>
                <a:ea typeface="华文仿宋" panose="02010600040101010101" charset="-122"/>
                <a:sym typeface="+mn-ea"/>
              </a:rPr>
              <a:t>倍）和减少母体创伤（</a:t>
            </a:r>
            <a:r>
              <a:rPr lang="en-US" altLang="zh-CN" sz="1600" b="1" dirty="0">
                <a:solidFill>
                  <a:schemeClr val="tx1"/>
                </a:solidFill>
                <a:latin typeface="华文仿宋" panose="02010600040101010101" charset="-122"/>
                <a:ea typeface="华文仿宋" panose="02010600040101010101" charset="-122"/>
                <a:sym typeface="+mn-ea"/>
              </a:rPr>
              <a:t>2.5</a:t>
            </a:r>
            <a:r>
              <a:rPr lang="zh-CN" altLang="en-US" sz="1600" b="1" dirty="0">
                <a:solidFill>
                  <a:schemeClr val="tx1"/>
                </a:solidFill>
                <a:latin typeface="华文仿宋" panose="02010600040101010101" charset="-122"/>
                <a:ea typeface="华文仿宋" panose="02010600040101010101" charset="-122"/>
                <a:sym typeface="+mn-ea"/>
              </a:rPr>
              <a:t>倍）的有效手段，同时不会对婴儿产生不良影响（</a:t>
            </a:r>
            <a:r>
              <a:rPr lang="en-US" altLang="zh-CN" sz="1600" b="1" dirty="0">
                <a:solidFill>
                  <a:schemeClr val="tx1"/>
                </a:solidFill>
                <a:latin typeface="华文仿宋" panose="02010600040101010101" charset="-122"/>
                <a:ea typeface="华文仿宋" panose="02010600040101010101" charset="-122"/>
                <a:sym typeface="+mn-ea"/>
              </a:rPr>
              <a:t>Apgar</a:t>
            </a:r>
            <a:r>
              <a:rPr lang="zh-CN" altLang="en-US" sz="1600" b="1" dirty="0">
                <a:solidFill>
                  <a:schemeClr val="tx1"/>
                </a:solidFill>
                <a:latin typeface="华文仿宋" panose="02010600040101010101" charset="-122"/>
                <a:ea typeface="华文仿宋" panose="02010600040101010101" charset="-122"/>
                <a:sym typeface="+mn-ea"/>
              </a:rPr>
              <a:t>评分平均值</a:t>
            </a:r>
            <a:r>
              <a:rPr lang="en-US" altLang="zh-CN" sz="1600" b="1" dirty="0">
                <a:solidFill>
                  <a:schemeClr val="tx1"/>
                </a:solidFill>
                <a:latin typeface="华文仿宋" panose="02010600040101010101" charset="-122"/>
                <a:ea typeface="华文仿宋" panose="02010600040101010101" charset="-122"/>
                <a:sym typeface="+mn-ea"/>
              </a:rPr>
              <a:t>8.3</a:t>
            </a:r>
            <a:r>
              <a:rPr lang="zh-CN" altLang="en-US" sz="1600" b="1" dirty="0">
                <a:solidFill>
                  <a:schemeClr val="tx1"/>
                </a:solidFill>
                <a:latin typeface="华文仿宋" panose="02010600040101010101" charset="-122"/>
                <a:ea typeface="华文仿宋" panose="02010600040101010101" charset="-122"/>
                <a:sym typeface="+mn-ea"/>
              </a:rPr>
              <a:t>），有助于减少新生儿受伤。 </a:t>
            </a:r>
            <a:endParaRPr lang="zh-CN" altLang="en-US" sz="1600" b="1" dirty="0">
              <a:solidFill>
                <a:schemeClr val="tx1"/>
              </a:solidFill>
              <a:latin typeface="华文仿宋" panose="02010600040101010101" charset="-122"/>
              <a:ea typeface="华文仿宋" panose="02010600040101010101" charset="-122"/>
            </a:endParaRPr>
          </a:p>
          <a:p>
            <a:r>
              <a:rPr lang="en-US" altLang="zh-CN" sz="1600" b="1" dirty="0">
                <a:solidFill>
                  <a:schemeClr val="tx1"/>
                </a:solidFill>
                <a:latin typeface="华文仿宋" panose="02010600040101010101" charset="-122"/>
                <a:ea typeface="华文仿宋" panose="02010600040101010101" charset="-122"/>
                <a:sym typeface="+mn-ea"/>
              </a:rPr>
              <a:t>2</a:t>
            </a:r>
            <a:r>
              <a:rPr lang="zh-CN" altLang="en-US" sz="1600" b="1">
                <a:latin typeface="华文仿宋" panose="02010600040101010101" charset="-122"/>
                <a:ea typeface="华文仿宋" panose="02010600040101010101" charset="-122"/>
                <a:cs typeface="华文仿宋" panose="02010600040101010101" charset="-122"/>
                <a:sym typeface="+mn-ea"/>
              </a:rPr>
              <a:t>、</a:t>
            </a:r>
            <a:r>
              <a:rPr lang="zh-CN" altLang="en-US" sz="1600" b="1" dirty="0">
                <a:solidFill>
                  <a:schemeClr val="tx1"/>
                </a:solidFill>
                <a:latin typeface="华文仿宋" panose="02010600040101010101" charset="-122"/>
                <a:ea typeface="华文仿宋" panose="02010600040101010101" charset="-122"/>
                <a:sym typeface="+mn-ea"/>
              </a:rPr>
              <a:t>在分娩时使用</a:t>
            </a:r>
            <a:r>
              <a:rPr lang="en-US" altLang="zh-CN" sz="1600" b="1" dirty="0" err="1">
                <a:solidFill>
                  <a:schemeClr val="tx1"/>
                </a:solidFill>
                <a:latin typeface="华文仿宋" panose="02010600040101010101" charset="-122"/>
                <a:ea typeface="华文仿宋" panose="02010600040101010101" charset="-122"/>
                <a:sym typeface="+mn-ea"/>
              </a:rPr>
              <a:t>Dianatal</a:t>
            </a:r>
            <a:r>
              <a:rPr lang="zh-CN" altLang="en-US" sz="1600" b="1" dirty="0">
                <a:solidFill>
                  <a:schemeClr val="tx1"/>
                </a:solidFill>
                <a:latin typeface="华文仿宋" panose="02010600040101010101" charset="-122"/>
                <a:ea typeface="华文仿宋" panose="02010600040101010101" charset="-122"/>
                <a:sym typeface="+mn-ea"/>
              </a:rPr>
              <a:t>产科凝胶可以减少分娩时产道组织与胎儿主要部分之间的摩擦，从而可以缩短总分娩时间（减少</a:t>
            </a:r>
            <a:r>
              <a:rPr lang="en-US" altLang="zh-CN" sz="1600" b="1" dirty="0">
                <a:solidFill>
                  <a:schemeClr val="tx1"/>
                </a:solidFill>
                <a:latin typeface="华文仿宋" panose="02010600040101010101" charset="-122"/>
                <a:ea typeface="华文仿宋" panose="02010600040101010101" charset="-122"/>
                <a:sym typeface="+mn-ea"/>
              </a:rPr>
              <a:t>20-30</a:t>
            </a:r>
            <a:r>
              <a:rPr lang="zh-CN" altLang="en-US" sz="1600" b="1" dirty="0">
                <a:solidFill>
                  <a:schemeClr val="tx1"/>
                </a:solidFill>
                <a:latin typeface="华文仿宋" panose="02010600040101010101" charset="-122"/>
                <a:ea typeface="华文仿宋" panose="02010600040101010101" charset="-122"/>
                <a:sym typeface="+mn-ea"/>
              </a:rPr>
              <a:t>％）。 </a:t>
            </a:r>
            <a:endParaRPr lang="zh-CN" altLang="en-US" sz="1600" b="1" dirty="0">
              <a:solidFill>
                <a:schemeClr val="tx1"/>
              </a:solidFill>
              <a:latin typeface="华文仿宋" panose="02010600040101010101" charset="-122"/>
              <a:ea typeface="华文仿宋" panose="02010600040101010101" charset="-122"/>
            </a:endParaRPr>
          </a:p>
          <a:p>
            <a:r>
              <a:rPr lang="en-US" altLang="zh-CN" sz="1600" b="1" dirty="0">
                <a:solidFill>
                  <a:schemeClr val="tx1"/>
                </a:solidFill>
                <a:latin typeface="华文仿宋" panose="02010600040101010101" charset="-122"/>
                <a:ea typeface="华文仿宋" panose="02010600040101010101" charset="-122"/>
                <a:sym typeface="+mn-ea"/>
              </a:rPr>
              <a:t>3</a:t>
            </a:r>
            <a:r>
              <a:rPr lang="zh-CN" altLang="en-US" sz="1600" b="1">
                <a:latin typeface="华文仿宋" panose="02010600040101010101" charset="-122"/>
                <a:ea typeface="华文仿宋" panose="02010600040101010101" charset="-122"/>
                <a:cs typeface="华文仿宋" panose="02010600040101010101" charset="-122"/>
                <a:sym typeface="+mn-ea"/>
              </a:rPr>
              <a:t>、</a:t>
            </a:r>
            <a:r>
              <a:rPr lang="en-US" altLang="zh-CN" sz="1600" b="1" dirty="0">
                <a:solidFill>
                  <a:schemeClr val="tx1"/>
                </a:solidFill>
                <a:latin typeface="华文仿宋" panose="02010600040101010101" charset="-122"/>
                <a:ea typeface="华文仿宋" panose="02010600040101010101" charset="-122"/>
                <a:sym typeface="+mn-ea"/>
              </a:rPr>
              <a:t> </a:t>
            </a:r>
            <a:r>
              <a:rPr lang="en-US" altLang="zh-CN" sz="1600" b="1" dirty="0" err="1">
                <a:solidFill>
                  <a:schemeClr val="tx1"/>
                </a:solidFill>
                <a:latin typeface="华文仿宋" panose="02010600040101010101" charset="-122"/>
                <a:ea typeface="华文仿宋" panose="02010600040101010101" charset="-122"/>
                <a:sym typeface="+mn-ea"/>
              </a:rPr>
              <a:t>Dianatal</a:t>
            </a:r>
            <a:r>
              <a:rPr lang="zh-CN" altLang="en-US" sz="1600" b="1" dirty="0">
                <a:solidFill>
                  <a:schemeClr val="tx1"/>
                </a:solidFill>
                <a:latin typeface="华文仿宋" panose="02010600040101010101" charset="-122"/>
                <a:ea typeface="华文仿宋" panose="02010600040101010101" charset="-122"/>
                <a:sym typeface="+mn-ea"/>
              </a:rPr>
              <a:t>有助于将早期产后功能障碍的发生率降低</a:t>
            </a:r>
            <a:r>
              <a:rPr lang="en-US" altLang="zh-CN" sz="1600" b="1" dirty="0">
                <a:solidFill>
                  <a:schemeClr val="tx1"/>
                </a:solidFill>
                <a:latin typeface="华文仿宋" panose="02010600040101010101" charset="-122"/>
                <a:ea typeface="华文仿宋" panose="02010600040101010101" charset="-122"/>
                <a:sym typeface="+mn-ea"/>
              </a:rPr>
              <a:t>6.4</a:t>
            </a:r>
            <a:r>
              <a:rPr lang="zh-CN" altLang="en-US" sz="1600" b="1" dirty="0">
                <a:solidFill>
                  <a:schemeClr val="tx1"/>
                </a:solidFill>
                <a:latin typeface="华文仿宋" panose="02010600040101010101" charset="-122"/>
                <a:ea typeface="华文仿宋" panose="02010600040101010101" charset="-122"/>
                <a:sym typeface="+mn-ea"/>
              </a:rPr>
              <a:t>倍（盆腔器官短暂功能障碍的症状，如尿失禁，下坠感，排便失调和出生后头几天出现气体排出）。 </a:t>
            </a:r>
            <a:endParaRPr lang="zh-CN" altLang="en-US" sz="1600" b="1" dirty="0">
              <a:solidFill>
                <a:schemeClr val="tx1"/>
              </a:solidFill>
              <a:latin typeface="华文仿宋" panose="02010600040101010101" charset="-122"/>
              <a:ea typeface="华文仿宋" panose="02010600040101010101" charset="-122"/>
            </a:endParaRPr>
          </a:p>
          <a:p>
            <a:r>
              <a:rPr lang="en-US" altLang="zh-CN" sz="1600" b="1" dirty="0">
                <a:solidFill>
                  <a:schemeClr val="tx1"/>
                </a:solidFill>
                <a:latin typeface="华文仿宋" panose="02010600040101010101" charset="-122"/>
                <a:ea typeface="华文仿宋" panose="02010600040101010101" charset="-122"/>
                <a:sym typeface="+mn-ea"/>
              </a:rPr>
              <a:t>4</a:t>
            </a:r>
            <a:r>
              <a:rPr lang="zh-CN" altLang="en-US" sz="1600" b="1">
                <a:latin typeface="华文仿宋" panose="02010600040101010101" charset="-122"/>
                <a:ea typeface="华文仿宋" panose="02010600040101010101" charset="-122"/>
                <a:cs typeface="华文仿宋" panose="02010600040101010101" charset="-122"/>
                <a:sym typeface="+mn-ea"/>
              </a:rPr>
              <a:t>、</a:t>
            </a:r>
            <a:r>
              <a:rPr lang="zh-CN" altLang="en-US" sz="1600" b="1" dirty="0">
                <a:solidFill>
                  <a:schemeClr val="tx1"/>
                </a:solidFill>
                <a:latin typeface="华文仿宋" panose="02010600040101010101" charset="-122"/>
                <a:ea typeface="华文仿宋" panose="02010600040101010101" charset="-122"/>
                <a:sym typeface="+mn-ea"/>
              </a:rPr>
              <a:t>在分娩时使用产科时对产妇和新生儿均无不良反应。</a:t>
            </a:r>
            <a:r>
              <a:rPr lang="zh-CN" altLang="en-US" sz="1600" b="1" dirty="0">
                <a:solidFill>
                  <a:srgbClr val="FF0000"/>
                </a:solidFill>
                <a:latin typeface="华文仿宋" panose="02010600040101010101" charset="-122"/>
                <a:ea typeface="华文仿宋" panose="02010600040101010101" charset="-122"/>
                <a:cs typeface="华文仿宋" panose="02010600040101010101" charset="-122"/>
                <a:sym typeface="+mn-ea"/>
              </a:rPr>
              <a:t>（</a:t>
            </a:r>
            <a:r>
              <a:rPr lang="en-US" altLang="zh-CN" sz="1600" b="1" dirty="0">
                <a:solidFill>
                  <a:srgbClr val="FF0000"/>
                </a:solidFill>
                <a:latin typeface="华文仿宋" panose="02010600040101010101" charset="-122"/>
                <a:ea typeface="华文仿宋" panose="02010600040101010101" charset="-122"/>
                <a:cs typeface="华文仿宋" panose="02010600040101010101" charset="-122"/>
                <a:sym typeface="+mn-ea"/>
              </a:rPr>
              <a:t>2</a:t>
            </a:r>
            <a:r>
              <a:rPr lang="zh-CN" altLang="en-US" sz="1600" b="1" dirty="0">
                <a:solidFill>
                  <a:srgbClr val="FF0000"/>
                </a:solidFill>
                <a:latin typeface="华文仿宋" panose="02010600040101010101" charset="-122"/>
                <a:ea typeface="华文仿宋" panose="02010600040101010101" charset="-122"/>
                <a:cs typeface="华文仿宋" panose="02010600040101010101" charset="-122"/>
                <a:sym typeface="+mn-ea"/>
              </a:rPr>
              <a:t>）</a:t>
            </a:r>
            <a:endParaRPr lang="zh-CN" altLang="en-US" sz="1600" b="1" dirty="0">
              <a:solidFill>
                <a:srgbClr val="FF0000"/>
              </a:solidFill>
              <a:latin typeface="华文仿宋" panose="02010600040101010101" charset="-122"/>
              <a:ea typeface="华文仿宋" panose="02010600040101010101" charset="-122"/>
            </a:endParaRPr>
          </a:p>
          <a:p>
            <a:endParaRPr lang="zh-CN" altLang="en-US" sz="1600" b="1" dirty="0">
              <a:solidFill>
                <a:schemeClr val="tx1"/>
              </a:solidFill>
              <a:latin typeface="华文仿宋" panose="02010600040101010101" charset="-122"/>
              <a:ea typeface="华文仿宋" panose="02010600040101010101" charset="-122"/>
              <a:sym typeface="+mn-ea"/>
            </a:endParaRPr>
          </a:p>
          <a:p>
            <a:r>
              <a:rPr lang="zh-CN" sz="1600" b="1" dirty="0">
                <a:latin typeface="华文仿宋" panose="02010600040101010101" charset="-122"/>
                <a:ea typeface="华文仿宋" panose="02010600040101010101" charset="-122"/>
                <a:sym typeface="+mn-ea"/>
              </a:rPr>
              <a:t>因此产科凝胶对自然分娩产妇降低伤害方面在使用临床中效果显著。</a:t>
            </a:r>
            <a:endParaRPr lang="zh-CN" altLang="en-US" sz="1600" b="1" dirty="0">
              <a:solidFill>
                <a:schemeClr val="tx1"/>
              </a:solidFill>
              <a:latin typeface="华文仿宋" panose="02010600040101010101" charset="-122"/>
              <a:ea typeface="华文仿宋" panose="02010600040101010101" charset="-122"/>
              <a:cs typeface="华文仿宋" panose="02010600040101010101" charset="-122"/>
              <a:sym typeface="+mn-ea"/>
            </a:endParaRPr>
          </a:p>
          <a:p>
            <a:endParaRPr lang="zh-CN" altLang="en-US" sz="1600" b="1" dirty="0">
              <a:solidFill>
                <a:schemeClr val="tx1"/>
              </a:solidFill>
              <a:latin typeface="华文仿宋" panose="02010600040101010101" charset="-122"/>
              <a:ea typeface="华文仿宋" panose="02010600040101010101" charset="-122"/>
            </a:endParaRPr>
          </a:p>
          <a:p>
            <a:r>
              <a:rPr lang="zh-CN" altLang="en-US" sz="1600" b="1" dirty="0">
                <a:solidFill>
                  <a:schemeClr val="tx1"/>
                </a:solidFill>
                <a:latin typeface="华文仿宋" panose="02010600040101010101" charset="-122"/>
                <a:ea typeface="华文仿宋" panose="02010600040101010101" charset="-122"/>
              </a:rPr>
              <a:t>参考文献：</a:t>
            </a:r>
            <a:r>
              <a:rPr lang="ru-RU" altLang="zh-CN" sz="1600" dirty="0">
                <a:sym typeface="+mn-ea"/>
              </a:rPr>
              <a:t>2</a:t>
            </a:r>
            <a:r>
              <a:rPr lang="zh-CN" altLang="ru-RU" sz="1600" dirty="0">
                <a:sym typeface="+mn-ea"/>
              </a:rPr>
              <a:t>，</a:t>
            </a:r>
            <a:r>
              <a:rPr lang="ru-RU" altLang="zh-CN" sz="1600" dirty="0">
                <a:sym typeface="+mn-ea"/>
              </a:rPr>
              <a:t>Пересада О.А., Барсуков А.Н., Применение акушерского геля Дианатал для профилактики акушерского травматизма</a:t>
            </a:r>
            <a:r>
              <a:rPr lang="zh-CN" altLang="ru-RU" sz="1600" dirty="0">
                <a:sym typeface="+mn-ea"/>
              </a:rPr>
              <a:t>，</a:t>
            </a:r>
            <a:r>
              <a:rPr lang="ru-RU" altLang="zh-CN" sz="1600" dirty="0">
                <a:sym typeface="+mn-ea"/>
              </a:rPr>
              <a:t>МЕДИЦИНСКИЕ НОВОСТИ</a:t>
            </a:r>
            <a:r>
              <a:rPr lang="zh-CN" altLang="ru-RU" sz="1600" dirty="0">
                <a:sym typeface="+mn-ea"/>
              </a:rPr>
              <a:t>，№</a:t>
            </a:r>
            <a:r>
              <a:rPr lang="ru-RU" altLang="zh-CN" sz="1600" dirty="0">
                <a:sym typeface="+mn-ea"/>
              </a:rPr>
              <a:t>10• 2011</a:t>
            </a:r>
            <a:r>
              <a:rPr lang="zh-CN" altLang="ru-RU" sz="1600" dirty="0">
                <a:sym typeface="+mn-ea"/>
              </a:rPr>
              <a:t>，</a:t>
            </a:r>
            <a:r>
              <a:rPr lang="ru-RU" altLang="zh-CN" sz="1600" dirty="0">
                <a:sym typeface="+mn-ea"/>
              </a:rPr>
              <a:t>44-47</a:t>
            </a:r>
            <a:endParaRPr lang="ru-RU" altLang="zh-CN" sz="1600" dirty="0"/>
          </a:p>
          <a:p>
            <a:endParaRPr lang="zh-CN" altLang="en-US" sz="1600" b="1" dirty="0">
              <a:solidFill>
                <a:schemeClr val="tx1"/>
              </a:solidFill>
              <a:latin typeface="华文仿宋" panose="02010600040101010101" charset="-122"/>
              <a:ea typeface="华文仿宋" panose="02010600040101010101" charset="-122"/>
            </a:endParaRPr>
          </a:p>
        </p:txBody>
      </p:sp>
      <p:pic>
        <p:nvPicPr>
          <p:cNvPr id="12" name="图片 11"/>
          <p:cNvPicPr>
            <a:picLocks noChangeAspect="1"/>
          </p:cNvPicPr>
          <p:nvPr/>
        </p:nvPicPr>
        <p:blipFill>
          <a:blip r:embed="rId8"/>
          <a:stretch>
            <a:fillRect/>
          </a:stretch>
        </p:blipFill>
        <p:spPr>
          <a:xfrm>
            <a:off x="8534400" y="816610"/>
            <a:ext cx="609600" cy="664210"/>
          </a:xfrm>
          <a:prstGeom prst="rect">
            <a:avLst/>
          </a:prstGeom>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0"/>
        </a:gradFill>
        <a:effectLst/>
      </p:bgPr>
    </p:bg>
    <p:spTree>
      <p:nvGrpSpPr>
        <p:cNvPr id="1" name=""/>
        <p:cNvGrpSpPr/>
        <p:nvPr/>
      </p:nvGrpSpPr>
      <p:grpSpPr/>
      <p:sp>
        <p:nvSpPr>
          <p:cNvPr id="2" name="标题 1"/>
          <p:cNvSpPr>
            <a:spLocks noGrp="1"/>
          </p:cNvSpPr>
          <p:nvPr>
            <p:ph type="ctrTitle"/>
          </p:nvPr>
        </p:nvSpPr>
        <p:spPr>
          <a:xfrm>
            <a:off x="685800" y="4724400"/>
            <a:ext cx="7772400" cy="1440180"/>
          </a:xfrm>
        </p:spPr>
        <p:txBody>
          <a:bodyPr/>
          <a:p>
            <a:endParaRPr lang="zh-CN" altLang="en-US"/>
          </a:p>
        </p:txBody>
      </p:sp>
      <p:sp>
        <p:nvSpPr>
          <p:cNvPr id="3" name="副标题 2"/>
          <p:cNvSpPr>
            <a:spLocks noGrp="1"/>
          </p:cNvSpPr>
          <p:nvPr>
            <p:ph type="subTitle" idx="4"/>
          </p:nvPr>
        </p:nvSpPr>
        <p:spPr/>
        <p:txBody>
          <a:bodyPr/>
          <a:p>
            <a:endParaRPr lang="zh-CN" altLang="en-US"/>
          </a:p>
        </p:txBody>
      </p:sp>
      <p:sp>
        <p:nvSpPr>
          <p:cNvPr id="8" name="object 8"/>
          <p:cNvSpPr/>
          <p:nvPr/>
        </p:nvSpPr>
        <p:spPr>
          <a:xfrm>
            <a:off x="0" y="-635"/>
            <a:ext cx="9193530" cy="6823710"/>
          </a:xfrm>
          <a:prstGeom prst="rect">
            <a:avLst/>
          </a:prstGeom>
          <a:blipFill>
            <a:blip r:embed="rId1" cstate="print"/>
            <a:stretch>
              <a:fillRect/>
            </a:stretch>
          </a:blipFill>
        </p:spPr>
        <p:txBody>
          <a:bodyPr wrap="square" lIns="0" tIns="0" rIns="0" bIns="0" rtlCol="0"/>
          <a:p>
            <a:endParaRPr sz="2400"/>
          </a:p>
        </p:txBody>
      </p:sp>
      <p:sp>
        <p:nvSpPr>
          <p:cNvPr id="10" name="object 10"/>
          <p:cNvSpPr/>
          <p:nvPr/>
        </p:nvSpPr>
        <p:spPr>
          <a:xfrm>
            <a:off x="-15875" y="808355"/>
            <a:ext cx="9208770" cy="5241925"/>
          </a:xfrm>
          <a:prstGeom prst="rect">
            <a:avLst/>
          </a:prstGeom>
          <a:blipFill>
            <a:blip r:embed="rId2" cstate="print"/>
            <a:stretch>
              <a:fillRect/>
            </a:stretch>
          </a:blipFill>
        </p:spPr>
        <p:txBody>
          <a:bodyPr wrap="square" lIns="0" tIns="0" rIns="0" bIns="0" rtlCol="0"/>
          <a:p>
            <a:endParaRPr sz="2400"/>
          </a:p>
        </p:txBody>
      </p:sp>
      <p:sp>
        <p:nvSpPr>
          <p:cNvPr id="11" name="object 11"/>
          <p:cNvSpPr/>
          <p:nvPr/>
        </p:nvSpPr>
        <p:spPr>
          <a:xfrm>
            <a:off x="380999" y="-508"/>
            <a:ext cx="879855" cy="1788160"/>
          </a:xfrm>
          <a:prstGeom prst="rect">
            <a:avLst/>
          </a:prstGeom>
          <a:blipFill>
            <a:blip r:embed="rId3" cstate="print"/>
            <a:stretch>
              <a:fillRect/>
            </a:stretch>
          </a:blipFill>
        </p:spPr>
        <p:txBody>
          <a:bodyPr wrap="square" lIns="0" tIns="0" rIns="0" bIns="0" rtlCol="0"/>
          <a:p>
            <a:endParaRPr sz="2400"/>
          </a:p>
        </p:txBody>
      </p:sp>
      <p:sp>
        <p:nvSpPr>
          <p:cNvPr id="4" name="object 2"/>
          <p:cNvSpPr/>
          <p:nvPr/>
        </p:nvSpPr>
        <p:spPr>
          <a:xfrm>
            <a:off x="1828926" y="914315"/>
            <a:ext cx="404452" cy="333332"/>
          </a:xfrm>
          <a:prstGeom prst="rect">
            <a:avLst/>
          </a:prstGeom>
          <a:blipFill>
            <a:blip r:embed="rId4" cstate="print"/>
            <a:stretch>
              <a:fillRect/>
            </a:stretch>
          </a:blipFill>
        </p:spPr>
        <p:txBody>
          <a:bodyPr wrap="square" lIns="0" tIns="0" rIns="0" bIns="0" rtlCol="0"/>
          <a:p>
            <a:endParaRPr sz="2400"/>
          </a:p>
        </p:txBody>
      </p:sp>
      <p:sp>
        <p:nvSpPr>
          <p:cNvPr id="5" name="object 2"/>
          <p:cNvSpPr/>
          <p:nvPr/>
        </p:nvSpPr>
        <p:spPr>
          <a:xfrm>
            <a:off x="1955926" y="1041315"/>
            <a:ext cx="404452" cy="333332"/>
          </a:xfrm>
          <a:prstGeom prst="rect">
            <a:avLst/>
          </a:prstGeom>
          <a:blipFill>
            <a:blip r:embed="rId4" cstate="print"/>
            <a:stretch>
              <a:fillRect/>
            </a:stretch>
          </a:blipFill>
        </p:spPr>
        <p:txBody>
          <a:bodyPr wrap="square" lIns="0" tIns="0" rIns="0" bIns="0" rtlCol="0"/>
          <a:lstStyle/>
          <a:p>
            <a:endParaRPr sz="2400"/>
          </a:p>
        </p:txBody>
      </p:sp>
      <p:sp>
        <p:nvSpPr>
          <p:cNvPr id="13" name="object 7"/>
          <p:cNvSpPr/>
          <p:nvPr/>
        </p:nvSpPr>
        <p:spPr>
          <a:xfrm>
            <a:off x="1582927" y="838072"/>
            <a:ext cx="650239" cy="650239"/>
          </a:xfrm>
          <a:prstGeom prst="rect">
            <a:avLst/>
          </a:prstGeom>
          <a:blipFill>
            <a:blip r:embed="rId5" cstate="print"/>
            <a:stretch>
              <a:fillRect/>
            </a:stretch>
          </a:blipFill>
        </p:spPr>
        <p:txBody>
          <a:bodyPr wrap="square" lIns="0" tIns="0" rIns="0" bIns="0" rtlCol="0"/>
          <a:p>
            <a:endParaRPr sz="2400"/>
          </a:p>
        </p:txBody>
      </p:sp>
      <p:sp>
        <p:nvSpPr>
          <p:cNvPr id="16" name="文本框 15"/>
          <p:cNvSpPr txBox="1"/>
          <p:nvPr/>
        </p:nvSpPr>
        <p:spPr>
          <a:xfrm>
            <a:off x="517525" y="685800"/>
            <a:ext cx="606425" cy="583565"/>
          </a:xfrm>
          <a:prstGeom prst="rect">
            <a:avLst/>
          </a:prstGeom>
          <a:noFill/>
        </p:spPr>
        <p:txBody>
          <a:bodyPr wrap="square" rtlCol="0">
            <a:spAutoFit/>
          </a:bodyPr>
          <a:p>
            <a:r>
              <a:rPr lang="en-US" altLang="zh-CN" sz="3200">
                <a:solidFill>
                  <a:schemeClr val="bg1"/>
                </a:solidFill>
              </a:rPr>
              <a:t>04</a:t>
            </a:r>
            <a:endParaRPr lang="en-US" altLang="zh-CN" sz="3200">
              <a:solidFill>
                <a:schemeClr val="bg1"/>
              </a:solidFill>
            </a:endParaRPr>
          </a:p>
        </p:txBody>
      </p:sp>
      <p:sp>
        <p:nvSpPr>
          <p:cNvPr id="9" name="文本框 8"/>
          <p:cNvSpPr txBox="1"/>
          <p:nvPr/>
        </p:nvSpPr>
        <p:spPr>
          <a:xfrm>
            <a:off x="1752600" y="1524000"/>
            <a:ext cx="6814185" cy="4276725"/>
          </a:xfrm>
          <a:prstGeom prst="rect">
            <a:avLst/>
          </a:prstGeom>
          <a:noFill/>
        </p:spPr>
        <p:txBody>
          <a:bodyPr wrap="square" rtlCol="0">
            <a:spAutoFit/>
          </a:bodyPr>
          <a:p>
            <a:r>
              <a:rPr lang="en-US" altLang="zh-CN" sz="1600" b="1">
                <a:latin typeface="华文仿宋" panose="02010600040101010101" charset="-122"/>
                <a:ea typeface="华文仿宋" panose="02010600040101010101" charset="-122"/>
                <a:cs typeface="华文仿宋" panose="02010600040101010101" charset="-122"/>
              </a:rPr>
              <a:t>1</a:t>
            </a:r>
            <a:r>
              <a:rPr lang="zh-CN" altLang="en-US" sz="1600" b="1">
                <a:latin typeface="华文仿宋" panose="02010600040101010101" charset="-122"/>
                <a:ea typeface="华文仿宋" panose="02010600040101010101" charset="-122"/>
                <a:cs typeface="华文仿宋" panose="02010600040101010101" charset="-122"/>
              </a:rPr>
              <a:t>、创新点：</a:t>
            </a:r>
            <a:endParaRPr lang="zh-CN" altLang="en-US" sz="1600" b="1">
              <a:latin typeface="华文仿宋" panose="02010600040101010101" charset="-122"/>
              <a:ea typeface="华文仿宋" panose="02010600040101010101" charset="-122"/>
              <a:cs typeface="华文仿宋" panose="02010600040101010101" charset="-122"/>
            </a:endParaRPr>
          </a:p>
          <a:p>
            <a:endParaRPr lang="en-US" altLang="zh-CN" sz="1600">
              <a:latin typeface="华文仿宋" panose="02010600040101010101" charset="-122"/>
              <a:ea typeface="华文仿宋" panose="02010600040101010101" charset="-122"/>
              <a:cs typeface="华文仿宋" panose="02010600040101010101" charset="-122"/>
            </a:endParaRPr>
          </a:p>
          <a:p>
            <a:r>
              <a:rPr lang="en-US" altLang="zh-CN" sz="1600" b="1">
                <a:latin typeface="华文仿宋" panose="02010600040101010101" charset="-122"/>
                <a:ea typeface="华文仿宋" panose="02010600040101010101" charset="-122"/>
                <a:cs typeface="华文仿宋" panose="02010600040101010101" charset="-122"/>
              </a:rPr>
              <a:t>A</a:t>
            </a:r>
            <a:r>
              <a:rPr lang="zh-CN" altLang="en-US" sz="1600" b="1">
                <a:latin typeface="华文仿宋" panose="02010600040101010101" charset="-122"/>
                <a:ea typeface="华文仿宋" panose="02010600040101010101" charset="-122"/>
                <a:cs typeface="华文仿宋" panose="02010600040101010101" charset="-122"/>
              </a:rPr>
              <a:t>、采用预灌封注射器作为直接接触药品的包材、采用终端灭菌工艺的无菌药品。与国内上市的同类用途的医疗器械或消毒产品比较，本品中不含任何防腐剂或乳胶，具有无菌性、非致敏性、导电性，不刺激黏膜和眼睛。</a:t>
            </a:r>
            <a:endParaRPr lang="zh-CN" altLang="en-US" sz="1600" b="1">
              <a:latin typeface="华文仿宋" panose="02010600040101010101" charset="-122"/>
              <a:ea typeface="华文仿宋" panose="02010600040101010101" charset="-122"/>
              <a:cs typeface="华文仿宋" panose="02010600040101010101" charset="-122"/>
            </a:endParaRPr>
          </a:p>
          <a:p>
            <a:endParaRPr lang="zh-CN" altLang="en-US" sz="1600" b="1">
              <a:latin typeface="华文仿宋" panose="02010600040101010101" charset="-122"/>
              <a:ea typeface="华文仿宋" panose="02010600040101010101" charset="-122"/>
              <a:cs typeface="华文仿宋" panose="02010600040101010101" charset="-122"/>
            </a:endParaRPr>
          </a:p>
          <a:p>
            <a:r>
              <a:rPr lang="en-US" altLang="zh-CN" sz="1600" b="1">
                <a:latin typeface="华文仿宋" panose="02010600040101010101" charset="-122"/>
                <a:ea typeface="华文仿宋" panose="02010600040101010101" charset="-122"/>
                <a:cs typeface="华文仿宋" panose="02010600040101010101" charset="-122"/>
              </a:rPr>
              <a:t>B</a:t>
            </a:r>
            <a:r>
              <a:rPr lang="zh-CN" altLang="en-US" sz="1600" b="1">
                <a:latin typeface="华文仿宋" panose="02010600040101010101" charset="-122"/>
                <a:ea typeface="华文仿宋" panose="02010600040101010101" charset="-122"/>
                <a:cs typeface="华文仿宋" panose="02010600040101010101" charset="-122"/>
              </a:rPr>
              <a:t>、卡波姆产道凝胶具有自主知识产权，已获得授权发明专利3项，专利号：ZL201410013147.4；ZL201710337622.7；ZL201710513233.5根据本品原研临床文献报道内容和本品临床研究结果：卡波姆产道凝胶应用于自然分娩妇女对产程的改善优于目前的临床处理方法，有效缩短产程持续时间，降低产妇阴道助产手术干预或剖宫产率，用药依从性高，对产妇和新生儿无不良影响，安全性良好。</a:t>
            </a:r>
            <a:endParaRPr lang="zh-CN" altLang="en-US" sz="1600" b="1">
              <a:latin typeface="华文仿宋" panose="02010600040101010101" charset="-122"/>
              <a:ea typeface="华文仿宋" panose="02010600040101010101" charset="-122"/>
              <a:cs typeface="华文仿宋" panose="02010600040101010101" charset="-122"/>
            </a:endParaRPr>
          </a:p>
          <a:p>
            <a:endParaRPr lang="zh-CN" altLang="en-US" sz="1600" b="1">
              <a:latin typeface="华文仿宋" panose="02010600040101010101" charset="-122"/>
              <a:ea typeface="华文仿宋" panose="02010600040101010101" charset="-122"/>
              <a:cs typeface="华文仿宋" panose="02010600040101010101" charset="-122"/>
            </a:endParaRPr>
          </a:p>
          <a:p>
            <a:r>
              <a:rPr lang="en-US" altLang="zh-CN" sz="1600" b="1">
                <a:latin typeface="华文仿宋" panose="02010600040101010101" charset="-122"/>
                <a:ea typeface="华文仿宋" panose="02010600040101010101" charset="-122"/>
                <a:cs typeface="华文仿宋" panose="02010600040101010101" charset="-122"/>
              </a:rPr>
              <a:t>2</a:t>
            </a:r>
            <a:r>
              <a:rPr lang="zh-CN" altLang="en-US" sz="1600" b="1">
                <a:latin typeface="华文仿宋" panose="02010600040101010101" charset="-122"/>
                <a:ea typeface="华文仿宋" panose="02010600040101010101" charset="-122"/>
                <a:cs typeface="华文仿宋" panose="02010600040101010101" charset="-122"/>
              </a:rPr>
              <a:t>、</a:t>
            </a:r>
            <a:r>
              <a:rPr lang="zh-CN" sz="1600" b="1">
                <a:latin typeface="华文仿宋" panose="02010600040101010101" charset="-122"/>
                <a:ea typeface="华文仿宋" panose="02010600040101010101" charset="-122"/>
                <a:cs typeface="华文仿宋" panose="02010600040101010101" charset="-122"/>
              </a:rPr>
              <a:t>优势</a:t>
            </a:r>
            <a:r>
              <a:rPr lang="zh-CN" altLang="en-US" sz="1600" b="1">
                <a:latin typeface="华文仿宋" panose="02010600040101010101" charset="-122"/>
                <a:ea typeface="华文仿宋" panose="02010600040101010101" charset="-122"/>
                <a:cs typeface="华文仿宋" panose="02010600040101010101" charset="-122"/>
              </a:rPr>
              <a:t>：</a:t>
            </a:r>
            <a:endParaRPr lang="zh-CN" altLang="en-US" sz="1600" b="1">
              <a:latin typeface="华文仿宋" panose="02010600040101010101" charset="-122"/>
              <a:ea typeface="华文仿宋" panose="02010600040101010101" charset="-122"/>
              <a:cs typeface="华文仿宋" panose="02010600040101010101" charset="-122"/>
            </a:endParaRPr>
          </a:p>
          <a:p>
            <a:r>
              <a:rPr lang="en-US" altLang="zh-CN" sz="1600" b="1">
                <a:latin typeface="华文仿宋" panose="02010600040101010101" charset="-122"/>
                <a:ea typeface="华文仿宋" panose="02010600040101010101" charset="-122"/>
                <a:cs typeface="华文仿宋" panose="02010600040101010101" charset="-122"/>
                <a:sym typeface="+mn-ea"/>
              </a:rPr>
              <a:t>       </a:t>
            </a:r>
            <a:r>
              <a:rPr lang="zh-CN" altLang="en-US" sz="1600" b="1">
                <a:latin typeface="华文仿宋" panose="02010600040101010101" charset="-122"/>
                <a:ea typeface="华文仿宋" panose="02010600040101010101" charset="-122"/>
                <a:cs typeface="华文仿宋" panose="02010600040101010101" charset="-122"/>
                <a:sym typeface="+mn-ea"/>
              </a:rPr>
              <a:t>本品的上市为自然分娩妇女提供了一个安全有效的药物，填补了国内该领域的空白。</a:t>
            </a:r>
            <a:endParaRPr lang="zh-CN" altLang="en-US" sz="1600" b="1">
              <a:latin typeface="华文仿宋" panose="02010600040101010101" charset="-122"/>
              <a:ea typeface="华文仿宋" panose="02010600040101010101" charset="-122"/>
              <a:cs typeface="华文仿宋" panose="02010600040101010101" charset="-122"/>
            </a:endParaRPr>
          </a:p>
          <a:p>
            <a:endParaRPr lang="zh-CN" altLang="en-US" sz="1600" b="1">
              <a:latin typeface="华文仿宋" panose="02010600040101010101" charset="-122"/>
              <a:ea typeface="华文仿宋" panose="02010600040101010101" charset="-122"/>
              <a:cs typeface="华文仿宋" panose="02010600040101010101" charset="-122"/>
            </a:endParaRPr>
          </a:p>
        </p:txBody>
      </p:sp>
      <p:pic>
        <p:nvPicPr>
          <p:cNvPr id="6" name="图片 5"/>
          <p:cNvPicPr>
            <a:picLocks noChangeAspect="1"/>
          </p:cNvPicPr>
          <p:nvPr/>
        </p:nvPicPr>
        <p:blipFill>
          <a:blip r:embed="rId6"/>
          <a:stretch>
            <a:fillRect/>
          </a:stretch>
        </p:blipFill>
        <p:spPr>
          <a:xfrm>
            <a:off x="76200" y="1828800"/>
            <a:ext cx="1713865" cy="824865"/>
          </a:xfrm>
          <a:prstGeom prst="rect">
            <a:avLst/>
          </a:prstGeom>
        </p:spPr>
      </p:pic>
      <p:pic>
        <p:nvPicPr>
          <p:cNvPr id="12" name="图片 11"/>
          <p:cNvPicPr>
            <a:picLocks noChangeAspect="1"/>
          </p:cNvPicPr>
          <p:nvPr/>
        </p:nvPicPr>
        <p:blipFill>
          <a:blip r:embed="rId7"/>
          <a:stretch>
            <a:fillRect/>
          </a:stretch>
        </p:blipFill>
        <p:spPr>
          <a:xfrm>
            <a:off x="8458200" y="922020"/>
            <a:ext cx="520065" cy="566420"/>
          </a:xfrm>
          <a:prstGeom prst="rect">
            <a:avLst/>
          </a:prstGeom>
        </p:spPr>
      </p:pic>
    </p:spTree>
  </p:cSld>
  <p:clrMapOvr>
    <a:masterClrMapping/>
  </p:clrMapOvr>
</p:sld>
</file>

<file path=ppt/tags/tag1.xml><?xml version="1.0" encoding="utf-8"?>
<p:tagLst xmlns:p="http://schemas.openxmlformats.org/presentationml/2006/main">
  <p:tag name="KSO_WM_UNIT_PLACING_PICTURE_USER_VIEWPORT" val="{&quot;height&quot;:1370,&quot;width&quot;:1259}"/>
</p:tagLst>
</file>

<file path=ppt/tags/tag2.xml><?xml version="1.0" encoding="utf-8"?>
<p:tagLst xmlns:p="http://schemas.openxmlformats.org/presentationml/2006/main">
  <p:tag name="KSO_WM_UNIT_PLACING_PICTURE_USER_VIEWPORT" val="{&quot;height&quot;:2265,&quot;width&quot;:11100}"/>
</p:tagLst>
</file>

<file path=ppt/tags/tag3.xml><?xml version="1.0" encoding="utf-8"?>
<p:tagLst xmlns:p="http://schemas.openxmlformats.org/presentationml/2006/main">
  <p:tag name="KSO_WM_UNIT_PLACING_PICTURE_USER_VIEWPORT" val="{&quot;height&quot;:1750,&quot;width&quot;:3397}"/>
</p:tagLst>
</file>

<file path=ppt/tags/tag4.xml><?xml version="1.0" encoding="utf-8"?>
<p:tagLst xmlns:p="http://schemas.openxmlformats.org/presentationml/2006/main">
  <p:tag name="KSO_WPP_MARK_KEY" val="cf1c3019-d032-43c8-96ae-d9ea7ecea784"/>
  <p:tag name="COMMONDATA" val="eyJoZGlkIjoiZDJkMGQzY2NmMTJhNjIzOWFiODAxYmExNDNjY2M0NTUifQ=="/>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3444</Words>
  <Application>WPS 演示</Application>
  <PresentationFormat>On-screen Show (4:3)</PresentationFormat>
  <Paragraphs>120</Paragraphs>
  <Slides>10</Slides>
  <Notes>0</Notes>
  <HiddenSlides>0</HiddenSlides>
  <MMClips>0</MMClips>
  <ScaleCrop>false</ScaleCrop>
  <HeadingPairs>
    <vt:vector size="6" baseType="variant">
      <vt:variant>
        <vt:lpstr>已用的字体</vt:lpstr>
      </vt:variant>
      <vt:variant>
        <vt:i4>14</vt:i4>
      </vt:variant>
      <vt:variant>
        <vt:lpstr>主题</vt:lpstr>
      </vt:variant>
      <vt:variant>
        <vt:i4>1</vt:i4>
      </vt:variant>
      <vt:variant>
        <vt:lpstr>幻灯片标题</vt:lpstr>
      </vt:variant>
      <vt:variant>
        <vt:i4>10</vt:i4>
      </vt:variant>
    </vt:vector>
  </HeadingPairs>
  <TitlesOfParts>
    <vt:vector size="25" baseType="lpstr">
      <vt:lpstr>Arial</vt:lpstr>
      <vt:lpstr>宋体</vt:lpstr>
      <vt:lpstr>Wingdings</vt:lpstr>
      <vt:lpstr>等线</vt:lpstr>
      <vt:lpstr>华文仿宋</vt:lpstr>
      <vt:lpstr>MyriadPro-Semibold</vt:lpstr>
      <vt:lpstr>Segoe Print</vt:lpstr>
      <vt:lpstr>MyriadPro-SemiboldIt</vt:lpstr>
      <vt:lpstr>MyriadPro-Regular</vt:lpstr>
      <vt:lpstr>MyriadPro-Light</vt:lpstr>
      <vt:lpstr>ArialMT</vt:lpstr>
      <vt:lpstr>Calibri</vt:lpstr>
      <vt:lpstr>微软雅黑</vt:lpstr>
      <vt:lpstr>Arial Unicode MS</vt:lpstr>
      <vt:lpstr>Office Theme</vt:lpstr>
      <vt:lpstr>PowerPoint 演示文稿</vt:lpstr>
      <vt:lpstr>PowerPoint 演示文稿</vt:lpstr>
      <vt:lpstr>，</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XF</dc:creator>
  <cp:lastModifiedBy>对海浅唱</cp:lastModifiedBy>
  <cp:revision>224</cp:revision>
  <dcterms:created xsi:type="dcterms:W3CDTF">2022-07-08T07:06:00Z</dcterms:created>
  <dcterms:modified xsi:type="dcterms:W3CDTF">2022-07-13T07:01:27Z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2022-07-05T00:00:00Z</vt:filetime>
  </property>
  <property fmtid="{D5CDD505-2E9C-101B-9397-08002B2CF9AE}" pid="3" name="Creator">
    <vt:lpwstr>Microsoft® PowerPoint® 2019</vt:lpwstr>
  </property>
  <property fmtid="{D5CDD505-2E9C-101B-9397-08002B2CF9AE}" pid="4" name="LastSaved">
    <vt:filetime>2022-07-07T00:00:00Z</vt:filetime>
  </property>
  <property fmtid="{D5CDD505-2E9C-101B-9397-08002B2CF9AE}" pid="5" name="ICV">
    <vt:lpwstr>D25B987C1F234EA791ADC26FE05E9333</vt:lpwstr>
  </property>
  <property fmtid="{D5CDD505-2E9C-101B-9397-08002B2CF9AE}" pid="6" name="KSOProductBuildVer">
    <vt:lpwstr>2052-11.1.0.11830</vt:lpwstr>
  </property>
</Properties>
</file>