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420" r:id="rId2"/>
    <p:sldId id="449" r:id="rId3"/>
    <p:sldId id="441" r:id="rId4"/>
    <p:sldId id="438" r:id="rId5"/>
    <p:sldId id="424" r:id="rId6"/>
    <p:sldId id="445" r:id="rId7"/>
    <p:sldId id="447" r:id="rId8"/>
    <p:sldId id="448" r:id="rId9"/>
    <p:sldId id="435" r:id="rId10"/>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5" userDrawn="1">
          <p15:clr>
            <a:srgbClr val="A4A3A4"/>
          </p15:clr>
        </p15:guide>
        <p15:guide id="2" pos="380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C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9" autoAdjust="0"/>
    <p:restoredTop sz="95196" autoAdjust="0"/>
  </p:normalViewPr>
  <p:slideViewPr>
    <p:cSldViewPr snapToGrid="0">
      <p:cViewPr varScale="1">
        <p:scale>
          <a:sx n="70" d="100"/>
          <a:sy n="70" d="100"/>
        </p:scale>
        <p:origin x="476" y="40"/>
      </p:cViewPr>
      <p:guideLst>
        <p:guide orient="horz" pos="2115"/>
        <p:guide pos="380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3" d="100"/>
          <a:sy n="73" d="100"/>
        </p:scale>
        <p:origin x="3560" y="184"/>
      </p:cViewPr>
      <p:guideLst/>
    </p:cSldViewPr>
  </p:notes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6C528F1-4729-DA44-8BEC-E5B1523118B6}" type="datetimeFigureOut">
              <a:rPr lang="zh-CN" altLang="en-US"/>
              <a:t>2022-7-13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273CA988-EDE3-2B44-AF48-CCD1770E1572}"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C82DC78E-61C8-AB48-8598-D99EBC52D772}" type="slidenum">
              <a:rPr lang="zh-CN" altLang="en-US"/>
              <a:t>‹#›</a:t>
            </a:fld>
            <a:endParaRPr lang="zh-CN" altLang="en-US"/>
          </a:p>
        </p:txBody>
      </p:sp>
    </p:spTree>
    <p:extLst>
      <p:ext uri="{BB962C8B-B14F-4D97-AF65-F5344CB8AC3E}">
        <p14:creationId xmlns:p14="http://schemas.microsoft.com/office/powerpoint/2010/main" val="3331363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韩美药品株式会社成立于</a:t>
            </a:r>
            <a:r>
              <a:rPr lang="en-US" altLang="zh-CN">
                <a:sym typeface="+mn-ea"/>
              </a:rPr>
              <a:t>1973</a:t>
            </a:r>
            <a:r>
              <a:rPr lang="zh-CN" altLang="en-US">
                <a:sym typeface="+mn-ea"/>
              </a:rPr>
              <a:t>年，</a:t>
            </a:r>
            <a:r>
              <a:rPr lang="en-US" altLang="zh-CN">
                <a:sym typeface="+mn-ea"/>
              </a:rPr>
              <a:t>2014</a:t>
            </a:r>
            <a:r>
              <a:rPr lang="zh-CN" altLang="en-US">
                <a:sym typeface="+mn-ea"/>
              </a:rPr>
              <a:t>年实现</a:t>
            </a:r>
            <a:r>
              <a:rPr lang="en-US" altLang="zh-CN">
                <a:sym typeface="+mn-ea"/>
              </a:rPr>
              <a:t>7,613</a:t>
            </a:r>
            <a:r>
              <a:rPr lang="zh-CN" altLang="en-US">
                <a:sym typeface="+mn-ea"/>
              </a:rPr>
              <a:t>亿韩元销售额，并成为韩国处方药领域第一的制药企业。在研发方面，韩美只研发一类新药，并且</a:t>
            </a:r>
            <a:r>
              <a:rPr lang="en-US" altLang="zh-CN">
                <a:sym typeface="+mn-ea"/>
              </a:rPr>
              <a:t>16%</a:t>
            </a:r>
            <a:r>
              <a:rPr lang="zh-CN" altLang="en-US">
                <a:sym typeface="+mn-ea"/>
              </a:rPr>
              <a:t>的研发投入占比在业内排名第一。高比例的研发赢来了很多回报，</a:t>
            </a:r>
            <a:r>
              <a:rPr lang="en-US" altLang="zh-CN">
                <a:sym typeface="+mn-ea"/>
              </a:rPr>
              <a:t>2015</a:t>
            </a:r>
            <a:r>
              <a:rPr lang="zh-CN" altLang="en-US">
                <a:sym typeface="+mn-ea"/>
              </a:rPr>
              <a:t>年，韩美以</a:t>
            </a:r>
            <a:r>
              <a:rPr lang="en-US" altLang="zh-CN">
                <a:sym typeface="+mn-ea"/>
              </a:rPr>
              <a:t>46</a:t>
            </a:r>
            <a:r>
              <a:rPr lang="zh-CN" altLang="en-US">
                <a:sym typeface="+mn-ea"/>
              </a:rPr>
              <a:t>亿人民币将抗风湿领域产品</a:t>
            </a:r>
            <a:r>
              <a:rPr lang="en-US" altLang="zh-CN">
                <a:sym typeface="+mn-ea"/>
              </a:rPr>
              <a:t>BTK</a:t>
            </a:r>
            <a:r>
              <a:rPr lang="zh-CN" altLang="en-US">
                <a:sym typeface="+mn-ea"/>
              </a:rPr>
              <a:t>酶抑制剂技术转让给美国礼来制药公司，</a:t>
            </a:r>
            <a:r>
              <a:rPr lang="en-US" altLang="zh-CN">
                <a:sym typeface="+mn-ea"/>
              </a:rPr>
              <a:t>7</a:t>
            </a:r>
            <a:r>
              <a:rPr lang="zh-CN" altLang="en-US">
                <a:sym typeface="+mn-ea"/>
              </a:rPr>
              <a:t>月，韩美又以</a:t>
            </a:r>
            <a:r>
              <a:rPr lang="en-US" altLang="zh-CN">
                <a:sym typeface="+mn-ea"/>
              </a:rPr>
              <a:t>47</a:t>
            </a:r>
            <a:r>
              <a:rPr lang="zh-CN" altLang="en-US">
                <a:sym typeface="+mn-ea"/>
              </a:rPr>
              <a:t>亿人民币将抗肺癌新药制剂技术转让给勃林格英格翰公司。</a:t>
            </a:r>
            <a:endParaRPr lang="zh-CN" altLang="en-US"/>
          </a:p>
          <a:p>
            <a:endParaRPr lang="zh-CN" altLang="en-US"/>
          </a:p>
        </p:txBody>
      </p:sp>
    </p:spTree>
    <p:extLst>
      <p:ext uri="{BB962C8B-B14F-4D97-AF65-F5344CB8AC3E}">
        <p14:creationId xmlns:p14="http://schemas.microsoft.com/office/powerpoint/2010/main" val="383930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슬라이드 이미지 개체 틀 1"/>
          <p:cNvSpPr>
            <a:spLocks noGrp="1" noRot="1" noChangeAspect="1" noTextEdit="1"/>
          </p:cNvSpPr>
          <p:nvPr>
            <p:ph type="sldImg"/>
          </p:nvPr>
        </p:nvSpPr>
        <p:spPr>
          <a:ln/>
        </p:spPr>
      </p:sp>
      <p:sp>
        <p:nvSpPr>
          <p:cNvPr id="3" name="슬라이드 노트 개체 틀 2"/>
          <p:cNvSpPr>
            <a:spLocks noGrp="1"/>
          </p:cNvSpPr>
          <p:nvPr>
            <p:ph type="body" idx="1"/>
          </p:nvPr>
        </p:nvSpPr>
        <p:spPr/>
        <p:txBody>
          <a:bodyPr>
            <a:normAutofit/>
          </a:bodyPr>
          <a:lstStyle/>
          <a:p>
            <a:pPr>
              <a:defRPr/>
            </a:pPr>
            <a:endParaRPr lang="en-US" altLang="ko-KR" sz="1100" dirty="0">
              <a:solidFill>
                <a:srgbClr val="000000"/>
              </a:solidFill>
            </a:endParaRPr>
          </a:p>
        </p:txBody>
      </p:sp>
      <p:sp>
        <p:nvSpPr>
          <p:cNvPr id="5222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굴림" pitchFamily="50" charset="-127"/>
                <a:ea typeface="굴림" pitchFamily="50" charset="-127"/>
              </a:defRPr>
            </a:lvl1pPr>
            <a:lvl2pPr marL="743321" indent="-285893" eaLnBrk="0" hangingPunct="0">
              <a:defRPr kumimoji="1">
                <a:solidFill>
                  <a:schemeClr val="tx1"/>
                </a:solidFill>
                <a:latin typeface="굴림" pitchFamily="50" charset="-127"/>
                <a:ea typeface="굴림" pitchFamily="50" charset="-127"/>
              </a:defRPr>
            </a:lvl2pPr>
            <a:lvl3pPr marL="1143572" indent="-228714" eaLnBrk="0" hangingPunct="0">
              <a:defRPr kumimoji="1">
                <a:solidFill>
                  <a:schemeClr val="tx1"/>
                </a:solidFill>
                <a:latin typeface="굴림" pitchFamily="50" charset="-127"/>
                <a:ea typeface="굴림" pitchFamily="50" charset="-127"/>
              </a:defRPr>
            </a:lvl3pPr>
            <a:lvl4pPr marL="1601000" indent="-228714" eaLnBrk="0" hangingPunct="0">
              <a:defRPr kumimoji="1">
                <a:solidFill>
                  <a:schemeClr val="tx1"/>
                </a:solidFill>
                <a:latin typeface="굴림" pitchFamily="50" charset="-127"/>
                <a:ea typeface="굴림" pitchFamily="50" charset="-127"/>
              </a:defRPr>
            </a:lvl4pPr>
            <a:lvl5pPr marL="2058429" indent="-228714" eaLnBrk="0" hangingPunct="0">
              <a:defRPr kumimoji="1">
                <a:solidFill>
                  <a:schemeClr val="tx1"/>
                </a:solidFill>
                <a:latin typeface="굴림" pitchFamily="50" charset="-127"/>
                <a:ea typeface="굴림" pitchFamily="50" charset="-127"/>
              </a:defRPr>
            </a:lvl5pPr>
            <a:lvl6pPr marL="2515857" indent="-228714" eaLnBrk="0" fontAlgn="base" hangingPunct="0">
              <a:spcBef>
                <a:spcPct val="0"/>
              </a:spcBef>
              <a:spcAft>
                <a:spcPct val="0"/>
              </a:spcAft>
              <a:defRPr kumimoji="1">
                <a:solidFill>
                  <a:schemeClr val="tx1"/>
                </a:solidFill>
                <a:latin typeface="굴림" pitchFamily="50" charset="-127"/>
                <a:ea typeface="굴림" pitchFamily="50" charset="-127"/>
              </a:defRPr>
            </a:lvl6pPr>
            <a:lvl7pPr marL="2973286" indent="-228714" eaLnBrk="0" fontAlgn="base" hangingPunct="0">
              <a:spcBef>
                <a:spcPct val="0"/>
              </a:spcBef>
              <a:spcAft>
                <a:spcPct val="0"/>
              </a:spcAft>
              <a:defRPr kumimoji="1">
                <a:solidFill>
                  <a:schemeClr val="tx1"/>
                </a:solidFill>
                <a:latin typeface="굴림" pitchFamily="50" charset="-127"/>
                <a:ea typeface="굴림" pitchFamily="50" charset="-127"/>
              </a:defRPr>
            </a:lvl7pPr>
            <a:lvl8pPr marL="3430715" indent="-228714" eaLnBrk="0" fontAlgn="base" hangingPunct="0">
              <a:spcBef>
                <a:spcPct val="0"/>
              </a:spcBef>
              <a:spcAft>
                <a:spcPct val="0"/>
              </a:spcAft>
              <a:defRPr kumimoji="1">
                <a:solidFill>
                  <a:schemeClr val="tx1"/>
                </a:solidFill>
                <a:latin typeface="굴림" pitchFamily="50" charset="-127"/>
                <a:ea typeface="굴림" pitchFamily="50" charset="-127"/>
              </a:defRPr>
            </a:lvl8pPr>
            <a:lvl9pPr marL="3888143" indent="-228714"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fld id="{159EBCC9-86B3-4082-8F7A-0A70EB04ECF8}" type="slidenum">
              <a:rPr lang="en-US" altLang="ko-KR" smtClean="0"/>
              <a:pPr eaLnBrk="1" hangingPunct="1"/>
              <a:t>5</a:t>
            </a:fld>
            <a:endParaRPr lang="en-US" altLang="ko-KR" dirty="0" smtClean="0"/>
          </a:p>
        </p:txBody>
      </p:sp>
    </p:spTree>
    <p:extLst>
      <p:ext uri="{BB962C8B-B14F-4D97-AF65-F5344CB8AC3E}">
        <p14:creationId xmlns:p14="http://schemas.microsoft.com/office/powerpoint/2010/main" val="658104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슬라이드 이미지 개체 틀 1"/>
          <p:cNvSpPr>
            <a:spLocks noGrp="1" noRot="1" noChangeAspect="1" noTextEdit="1"/>
          </p:cNvSpPr>
          <p:nvPr>
            <p:ph type="sldImg"/>
          </p:nvPr>
        </p:nvSpPr>
        <p:spPr>
          <a:ln/>
        </p:spPr>
      </p:sp>
      <p:sp>
        <p:nvSpPr>
          <p:cNvPr id="3" name="슬라이드 노트 개체 틀 2"/>
          <p:cNvSpPr>
            <a:spLocks noGrp="1"/>
          </p:cNvSpPr>
          <p:nvPr>
            <p:ph type="body" idx="1"/>
          </p:nvPr>
        </p:nvSpPr>
        <p:spPr/>
        <p:txBody>
          <a:bodyPr>
            <a:normAutofit/>
          </a:bodyPr>
          <a:lstStyle/>
          <a:p>
            <a:pPr>
              <a:defRPr/>
            </a:pPr>
            <a:endParaRPr lang="en-US" altLang="ko-KR" sz="1100" dirty="0">
              <a:solidFill>
                <a:srgbClr val="000000"/>
              </a:solidFill>
            </a:endParaRPr>
          </a:p>
        </p:txBody>
      </p:sp>
      <p:sp>
        <p:nvSpPr>
          <p:cNvPr id="5222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굴림" pitchFamily="50" charset="-127"/>
                <a:ea typeface="굴림" pitchFamily="50" charset="-127"/>
              </a:defRPr>
            </a:lvl1pPr>
            <a:lvl2pPr marL="743321" indent="-285893" eaLnBrk="0" hangingPunct="0">
              <a:defRPr kumimoji="1">
                <a:solidFill>
                  <a:schemeClr val="tx1"/>
                </a:solidFill>
                <a:latin typeface="굴림" pitchFamily="50" charset="-127"/>
                <a:ea typeface="굴림" pitchFamily="50" charset="-127"/>
              </a:defRPr>
            </a:lvl2pPr>
            <a:lvl3pPr marL="1143572" indent="-228714" eaLnBrk="0" hangingPunct="0">
              <a:defRPr kumimoji="1">
                <a:solidFill>
                  <a:schemeClr val="tx1"/>
                </a:solidFill>
                <a:latin typeface="굴림" pitchFamily="50" charset="-127"/>
                <a:ea typeface="굴림" pitchFamily="50" charset="-127"/>
              </a:defRPr>
            </a:lvl3pPr>
            <a:lvl4pPr marL="1601000" indent="-228714" eaLnBrk="0" hangingPunct="0">
              <a:defRPr kumimoji="1">
                <a:solidFill>
                  <a:schemeClr val="tx1"/>
                </a:solidFill>
                <a:latin typeface="굴림" pitchFamily="50" charset="-127"/>
                <a:ea typeface="굴림" pitchFamily="50" charset="-127"/>
              </a:defRPr>
            </a:lvl4pPr>
            <a:lvl5pPr marL="2058429" indent="-228714" eaLnBrk="0" hangingPunct="0">
              <a:defRPr kumimoji="1">
                <a:solidFill>
                  <a:schemeClr val="tx1"/>
                </a:solidFill>
                <a:latin typeface="굴림" pitchFamily="50" charset="-127"/>
                <a:ea typeface="굴림" pitchFamily="50" charset="-127"/>
              </a:defRPr>
            </a:lvl5pPr>
            <a:lvl6pPr marL="2515857" indent="-228714" eaLnBrk="0" fontAlgn="base" hangingPunct="0">
              <a:spcBef>
                <a:spcPct val="0"/>
              </a:spcBef>
              <a:spcAft>
                <a:spcPct val="0"/>
              </a:spcAft>
              <a:defRPr kumimoji="1">
                <a:solidFill>
                  <a:schemeClr val="tx1"/>
                </a:solidFill>
                <a:latin typeface="굴림" pitchFamily="50" charset="-127"/>
                <a:ea typeface="굴림" pitchFamily="50" charset="-127"/>
              </a:defRPr>
            </a:lvl6pPr>
            <a:lvl7pPr marL="2973286" indent="-228714" eaLnBrk="0" fontAlgn="base" hangingPunct="0">
              <a:spcBef>
                <a:spcPct val="0"/>
              </a:spcBef>
              <a:spcAft>
                <a:spcPct val="0"/>
              </a:spcAft>
              <a:defRPr kumimoji="1">
                <a:solidFill>
                  <a:schemeClr val="tx1"/>
                </a:solidFill>
                <a:latin typeface="굴림" pitchFamily="50" charset="-127"/>
                <a:ea typeface="굴림" pitchFamily="50" charset="-127"/>
              </a:defRPr>
            </a:lvl7pPr>
            <a:lvl8pPr marL="3430715" indent="-228714" eaLnBrk="0" fontAlgn="base" hangingPunct="0">
              <a:spcBef>
                <a:spcPct val="0"/>
              </a:spcBef>
              <a:spcAft>
                <a:spcPct val="0"/>
              </a:spcAft>
              <a:defRPr kumimoji="1">
                <a:solidFill>
                  <a:schemeClr val="tx1"/>
                </a:solidFill>
                <a:latin typeface="굴림" pitchFamily="50" charset="-127"/>
                <a:ea typeface="굴림" pitchFamily="50" charset="-127"/>
              </a:defRPr>
            </a:lvl8pPr>
            <a:lvl9pPr marL="3888143" indent="-228714"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fld id="{159EBCC9-86B3-4082-8F7A-0A70EB04ECF8}" type="slidenum">
              <a:rPr lang="en-US" altLang="ko-KR" smtClean="0"/>
              <a:pPr eaLnBrk="1" hangingPunct="1"/>
              <a:t>6</a:t>
            </a:fld>
            <a:endParaRPr lang="en-US" altLang="ko-KR" dirty="0" smtClean="0"/>
          </a:p>
        </p:txBody>
      </p:sp>
    </p:spTree>
    <p:extLst>
      <p:ext uri="{BB962C8B-B14F-4D97-AF65-F5344CB8AC3E}">
        <p14:creationId xmlns:p14="http://schemas.microsoft.com/office/powerpoint/2010/main" val="327704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韩美药品株式会社成立于</a:t>
            </a:r>
            <a:r>
              <a:rPr lang="en-US" altLang="zh-CN">
                <a:sym typeface="+mn-ea"/>
              </a:rPr>
              <a:t>1973</a:t>
            </a:r>
            <a:r>
              <a:rPr lang="zh-CN" altLang="en-US">
                <a:sym typeface="+mn-ea"/>
              </a:rPr>
              <a:t>年，</a:t>
            </a:r>
            <a:r>
              <a:rPr lang="en-US" altLang="zh-CN">
                <a:sym typeface="+mn-ea"/>
              </a:rPr>
              <a:t>2014</a:t>
            </a:r>
            <a:r>
              <a:rPr lang="zh-CN" altLang="en-US">
                <a:sym typeface="+mn-ea"/>
              </a:rPr>
              <a:t>年实现</a:t>
            </a:r>
            <a:r>
              <a:rPr lang="en-US" altLang="zh-CN">
                <a:sym typeface="+mn-ea"/>
              </a:rPr>
              <a:t>7,613</a:t>
            </a:r>
            <a:r>
              <a:rPr lang="zh-CN" altLang="en-US">
                <a:sym typeface="+mn-ea"/>
              </a:rPr>
              <a:t>亿韩元销售额，并成为韩国处方药领域第一的制药企业。在研发方面，韩美只研发一类新药，并且</a:t>
            </a:r>
            <a:r>
              <a:rPr lang="en-US" altLang="zh-CN">
                <a:sym typeface="+mn-ea"/>
              </a:rPr>
              <a:t>16%</a:t>
            </a:r>
            <a:r>
              <a:rPr lang="zh-CN" altLang="en-US">
                <a:sym typeface="+mn-ea"/>
              </a:rPr>
              <a:t>的研发投入占比在业内排名第一。高比例的研发赢来了很多回报，</a:t>
            </a:r>
            <a:r>
              <a:rPr lang="en-US" altLang="zh-CN">
                <a:sym typeface="+mn-ea"/>
              </a:rPr>
              <a:t>2015</a:t>
            </a:r>
            <a:r>
              <a:rPr lang="zh-CN" altLang="en-US">
                <a:sym typeface="+mn-ea"/>
              </a:rPr>
              <a:t>年，韩美以</a:t>
            </a:r>
            <a:r>
              <a:rPr lang="en-US" altLang="zh-CN">
                <a:sym typeface="+mn-ea"/>
              </a:rPr>
              <a:t>46</a:t>
            </a:r>
            <a:r>
              <a:rPr lang="zh-CN" altLang="en-US">
                <a:sym typeface="+mn-ea"/>
              </a:rPr>
              <a:t>亿人民币将抗风湿领域产品</a:t>
            </a:r>
            <a:r>
              <a:rPr lang="en-US" altLang="zh-CN">
                <a:sym typeface="+mn-ea"/>
              </a:rPr>
              <a:t>BTK</a:t>
            </a:r>
            <a:r>
              <a:rPr lang="zh-CN" altLang="en-US">
                <a:sym typeface="+mn-ea"/>
              </a:rPr>
              <a:t>酶抑制剂技术转让给美国礼来制药公司，</a:t>
            </a:r>
            <a:r>
              <a:rPr lang="en-US" altLang="zh-CN">
                <a:sym typeface="+mn-ea"/>
              </a:rPr>
              <a:t>7</a:t>
            </a:r>
            <a:r>
              <a:rPr lang="zh-CN" altLang="en-US">
                <a:sym typeface="+mn-ea"/>
              </a:rPr>
              <a:t>月，韩美又以</a:t>
            </a:r>
            <a:r>
              <a:rPr lang="en-US" altLang="zh-CN">
                <a:sym typeface="+mn-ea"/>
              </a:rPr>
              <a:t>47</a:t>
            </a:r>
            <a:r>
              <a:rPr lang="zh-CN" altLang="en-US">
                <a:sym typeface="+mn-ea"/>
              </a:rPr>
              <a:t>亿人民币将抗肺癌新药制剂技术转让给勃林格英格翰公司。</a:t>
            </a:r>
            <a:endParaRPr lang="zh-CN" altLang="en-US"/>
          </a:p>
          <a:p>
            <a:endParaRPr lang="zh-CN" altLang="en-US"/>
          </a:p>
        </p:txBody>
      </p:sp>
    </p:spTree>
    <p:extLst>
      <p:ext uri="{BB962C8B-B14F-4D97-AF65-F5344CB8AC3E}">
        <p14:creationId xmlns:p14="http://schemas.microsoft.com/office/powerpoint/2010/main" val="1913236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韩美药品株式会社成立于</a:t>
            </a:r>
            <a:r>
              <a:rPr lang="en-US" altLang="zh-CN">
                <a:sym typeface="+mn-ea"/>
              </a:rPr>
              <a:t>1973</a:t>
            </a:r>
            <a:r>
              <a:rPr lang="zh-CN" altLang="en-US">
                <a:sym typeface="+mn-ea"/>
              </a:rPr>
              <a:t>年，</a:t>
            </a:r>
            <a:r>
              <a:rPr lang="en-US" altLang="zh-CN">
                <a:sym typeface="+mn-ea"/>
              </a:rPr>
              <a:t>2014</a:t>
            </a:r>
            <a:r>
              <a:rPr lang="zh-CN" altLang="en-US">
                <a:sym typeface="+mn-ea"/>
              </a:rPr>
              <a:t>年实现</a:t>
            </a:r>
            <a:r>
              <a:rPr lang="en-US" altLang="zh-CN">
                <a:sym typeface="+mn-ea"/>
              </a:rPr>
              <a:t>7,613</a:t>
            </a:r>
            <a:r>
              <a:rPr lang="zh-CN" altLang="en-US">
                <a:sym typeface="+mn-ea"/>
              </a:rPr>
              <a:t>亿韩元销售额，并成为韩国处方药领域第一的制药企业。在研发方面，韩美只研发一类新药，并且</a:t>
            </a:r>
            <a:r>
              <a:rPr lang="en-US" altLang="zh-CN">
                <a:sym typeface="+mn-ea"/>
              </a:rPr>
              <a:t>16%</a:t>
            </a:r>
            <a:r>
              <a:rPr lang="zh-CN" altLang="en-US">
                <a:sym typeface="+mn-ea"/>
              </a:rPr>
              <a:t>的研发投入占比在业内排名第一。高比例的研发赢来了很多回报，</a:t>
            </a:r>
            <a:r>
              <a:rPr lang="en-US" altLang="zh-CN">
                <a:sym typeface="+mn-ea"/>
              </a:rPr>
              <a:t>2015</a:t>
            </a:r>
            <a:r>
              <a:rPr lang="zh-CN" altLang="en-US">
                <a:sym typeface="+mn-ea"/>
              </a:rPr>
              <a:t>年，韩美以</a:t>
            </a:r>
            <a:r>
              <a:rPr lang="en-US" altLang="zh-CN">
                <a:sym typeface="+mn-ea"/>
              </a:rPr>
              <a:t>46</a:t>
            </a:r>
            <a:r>
              <a:rPr lang="zh-CN" altLang="en-US">
                <a:sym typeface="+mn-ea"/>
              </a:rPr>
              <a:t>亿人民币将抗风湿领域产品</a:t>
            </a:r>
            <a:r>
              <a:rPr lang="en-US" altLang="zh-CN">
                <a:sym typeface="+mn-ea"/>
              </a:rPr>
              <a:t>BTK</a:t>
            </a:r>
            <a:r>
              <a:rPr lang="zh-CN" altLang="en-US">
                <a:sym typeface="+mn-ea"/>
              </a:rPr>
              <a:t>酶抑制剂技术转让给美国礼来制药公司，</a:t>
            </a:r>
            <a:r>
              <a:rPr lang="en-US" altLang="zh-CN">
                <a:sym typeface="+mn-ea"/>
              </a:rPr>
              <a:t>7</a:t>
            </a:r>
            <a:r>
              <a:rPr lang="zh-CN" altLang="en-US">
                <a:sym typeface="+mn-ea"/>
              </a:rPr>
              <a:t>月，韩美又以</a:t>
            </a:r>
            <a:r>
              <a:rPr lang="en-US" altLang="zh-CN">
                <a:sym typeface="+mn-ea"/>
              </a:rPr>
              <a:t>47</a:t>
            </a:r>
            <a:r>
              <a:rPr lang="zh-CN" altLang="en-US">
                <a:sym typeface="+mn-ea"/>
              </a:rPr>
              <a:t>亿人民币将抗肺癌新药制剂技术转让给勃林格英格翰公司。</a:t>
            </a:r>
            <a:endParaRPr lang="zh-CN" altLang="en-US"/>
          </a:p>
          <a:p>
            <a:endParaRPr lang="zh-CN" altLang="en-US"/>
          </a:p>
        </p:txBody>
      </p:sp>
    </p:spTree>
    <p:extLst>
      <p:ext uri="{BB962C8B-B14F-4D97-AF65-F5344CB8AC3E}">
        <p14:creationId xmlns:p14="http://schemas.microsoft.com/office/powerpoint/2010/main" val="1874511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48850" y="5946775"/>
            <a:ext cx="10795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487988"/>
            <a:ext cx="22098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05700" y="0"/>
            <a:ext cx="4686300" cy="60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a:spLocks noChangeArrowheads="1"/>
          </p:cNvSpPr>
          <p:nvPr userDrawn="1"/>
        </p:nvSpPr>
        <p:spPr bwMode="auto">
          <a:xfrm>
            <a:off x="4633042" y="6521450"/>
            <a:ext cx="28781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700" dirty="0">
                <a:solidFill>
                  <a:srgbClr val="7F7F7F"/>
                </a:solidFill>
                <a:latin typeface="微软雅黑 Light" panose="020B0502040204020203" pitchFamily="34" charset="-122"/>
                <a:ea typeface="微软雅黑 Light" panose="020B0502040204020203" pitchFamily="34" charset="-122"/>
              </a:rPr>
              <a:t>仅供内部学习使用，未经公司书面许可，违规外传需承担法律责任。</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内容占位符 2"/>
          <p:cNvSpPr>
            <a:spLocks noGrp="1"/>
          </p:cNvSpPr>
          <p:nvPr>
            <p:ph idx="1"/>
          </p:nvPr>
        </p:nvSpPr>
        <p:spPr>
          <a:xfrm>
            <a:off x="838200" y="1825625"/>
            <a:ext cx="10515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2" name="矩形 1"/>
          <p:cNvSpPr/>
          <p:nvPr userDrawn="1"/>
        </p:nvSpPr>
        <p:spPr>
          <a:xfrm>
            <a:off x="0" y="0"/>
            <a:ext cx="12192000" cy="146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6">
            <a:extLst>
              <a:ext uri="{FF2B5EF4-FFF2-40B4-BE49-F238E27FC236}">
                <a16:creationId xmlns:a16="http://schemas.microsoft.com/office/drawing/2014/main" xmlns="" id="{B4E24B90-0A68-7E43-AAD2-EB0353CD4C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592" y="838207"/>
            <a:ext cx="11522600" cy="7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标题 7">
            <a:extLst>
              <a:ext uri="{FF2B5EF4-FFF2-40B4-BE49-F238E27FC236}">
                <a16:creationId xmlns:a16="http://schemas.microsoft.com/office/drawing/2014/main" xmlns="" id="{F3AB50C9-0988-9B4B-B012-6637775F1E8A}"/>
              </a:ext>
            </a:extLst>
          </p:cNvPr>
          <p:cNvSpPr>
            <a:spLocks noGrp="1"/>
          </p:cNvSpPr>
          <p:nvPr>
            <p:ph type="title"/>
          </p:nvPr>
        </p:nvSpPr>
        <p:spPr>
          <a:xfrm>
            <a:off x="482600" y="298451"/>
            <a:ext cx="11116200" cy="534189"/>
          </a:xfrm>
          <a:prstGeom prst="rect">
            <a:avLst/>
          </a:prstGeom>
        </p:spPr>
        <p:txBody>
          <a:bodyPr/>
          <a:lstStyle>
            <a:lvl1pPr>
              <a:defRPr sz="3200" b="1">
                <a:solidFill>
                  <a:srgbClr val="002060"/>
                </a:solidFill>
                <a:latin typeface="Microsoft YaHei" panose="020B0503020204020204" pitchFamily="34" charset="-122"/>
                <a:ea typeface="Microsoft YaHei" panose="020B0503020204020204" pitchFamily="34" charset="-122"/>
              </a:defRPr>
            </a:lvl1pPr>
          </a:lstStyle>
          <a:p>
            <a:r>
              <a:rPr kumimoji="1" lang="zh-CN" altLang="en-US"/>
              <a:t>单击此处编辑母版标题样式</a:t>
            </a:r>
          </a:p>
        </p:txBody>
      </p:sp>
    </p:spTree>
    <p:extLst>
      <p:ext uri="{BB962C8B-B14F-4D97-AF65-F5344CB8AC3E}">
        <p14:creationId xmlns:p14="http://schemas.microsoft.com/office/powerpoint/2010/main" val="261163468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38938"/>
            <a:ext cx="12192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descr="logo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29663" y="788988"/>
            <a:ext cx="106838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39363" y="711200"/>
            <a:ext cx="109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3"/>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113" y="0"/>
            <a:ext cx="1765301"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a:spLocks noChangeArrowheads="1"/>
          </p:cNvSpPr>
          <p:nvPr userDrawn="1"/>
        </p:nvSpPr>
        <p:spPr bwMode="auto">
          <a:xfrm>
            <a:off x="4633042" y="6521450"/>
            <a:ext cx="28781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700" dirty="0">
                <a:solidFill>
                  <a:srgbClr val="7F7F7F"/>
                </a:solidFill>
                <a:latin typeface="微软雅黑 Light" panose="020B0502040204020203" pitchFamily="34" charset="-122"/>
                <a:ea typeface="微软雅黑 Light" panose="020B0502040204020203" pitchFamily="34" charset="-122"/>
              </a:rPr>
              <a:t>仅供内部学习使用，未经公司书面许可，违规外传需承担法律责任。</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838207"/>
            <a:ext cx="11040000" cy="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6"/>
          <p:cNvSpPr>
            <a:spLocks noGrp="1"/>
          </p:cNvSpPr>
          <p:nvPr>
            <p:ph sz="quarter" idx="10"/>
          </p:nvPr>
        </p:nvSpPr>
        <p:spPr>
          <a:xfrm>
            <a:off x="558800" y="1292686"/>
            <a:ext cx="10299700" cy="4981120"/>
          </a:xfrm>
        </p:spPr>
        <p:txBody>
          <a:bodyPr/>
          <a:lstStyle>
            <a:lvl1pPr>
              <a:defRPr sz="2800">
                <a:solidFill>
                  <a:srgbClr val="002060"/>
                </a:solidFill>
                <a:latin typeface="微软雅黑" panose="020B0503020204020204" pitchFamily="34" charset="-122"/>
                <a:ea typeface="微软雅黑" panose="020B0503020204020204" pitchFamily="34" charset="-122"/>
              </a:defRPr>
            </a:lvl1pPr>
            <a:lvl2pPr>
              <a:defRPr sz="2400">
                <a:solidFill>
                  <a:srgbClr val="002060"/>
                </a:solidFill>
                <a:latin typeface="微软雅黑" panose="020B0503020204020204" pitchFamily="34" charset="-122"/>
                <a:ea typeface="微软雅黑" panose="020B0503020204020204" pitchFamily="34" charset="-122"/>
              </a:defRPr>
            </a:lvl2pPr>
            <a:lvl3pPr>
              <a:defRPr sz="2000">
                <a:solidFill>
                  <a:srgbClr val="002060"/>
                </a:solidFill>
                <a:latin typeface="微软雅黑" panose="020B0503020204020204" pitchFamily="34" charset="-122"/>
                <a:ea typeface="微软雅黑" panose="020B0503020204020204" pitchFamily="34" charset="-122"/>
              </a:defRPr>
            </a:lvl3pPr>
            <a:lvl4pPr>
              <a:defRPr sz="1800">
                <a:solidFill>
                  <a:srgbClr val="002060"/>
                </a:solidFill>
                <a:latin typeface="微软雅黑" panose="020B0503020204020204" pitchFamily="34" charset="-122"/>
                <a:ea typeface="微软雅黑" panose="020B0503020204020204" pitchFamily="34" charset="-122"/>
              </a:defRPr>
            </a:lvl4pPr>
            <a:lvl5pPr>
              <a:defRPr sz="1800">
                <a:solidFill>
                  <a:srgbClr val="002060"/>
                </a:solidFill>
                <a:latin typeface="微软雅黑" panose="020B0503020204020204" pitchFamily="34" charset="-122"/>
                <a:ea typeface="微软雅黑" panose="020B0503020204020204" pitchFamily="34" charset="-122"/>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8" name="标题 7"/>
          <p:cNvSpPr>
            <a:spLocks noGrp="1"/>
          </p:cNvSpPr>
          <p:nvPr>
            <p:ph type="title"/>
          </p:nvPr>
        </p:nvSpPr>
        <p:spPr>
          <a:xfrm>
            <a:off x="482600" y="298451"/>
            <a:ext cx="11116200" cy="534189"/>
          </a:xfrm>
        </p:spPr>
        <p:txBody>
          <a:bodyPr/>
          <a:lstStyle>
            <a:lvl1pPr>
              <a:defRPr sz="3200" b="1">
                <a:solidFill>
                  <a:srgbClr val="002060"/>
                </a:solidFill>
                <a:latin typeface="微软雅黑" panose="020B0503020204020204" pitchFamily="34" charset="-122"/>
                <a:ea typeface="微软雅黑" panose="020B0503020204020204" pitchFamily="34" charset="-122"/>
              </a:defRPr>
            </a:lvl1pPr>
          </a:lstStyle>
          <a:p>
            <a:r>
              <a:rPr kumimoji="1" lang="zh-CN" altLang="en-US"/>
              <a:t>单击此处编辑母版标题样式</a:t>
            </a:r>
          </a:p>
        </p:txBody>
      </p:sp>
      <p:pic>
        <p:nvPicPr>
          <p:cNvPr id="10" name="图片 6" descr="bjhm.png"/>
          <p:cNvPicPr>
            <a:picLocks noChangeAspect="1"/>
          </p:cNvPicPr>
          <p:nvPr userDrawn="1"/>
        </p:nvPicPr>
        <p:blipFill>
          <a:blip r:embed="rId3" cstate="print"/>
          <a:srcRect/>
          <a:stretch>
            <a:fillRect/>
          </a:stretch>
        </p:blipFill>
        <p:spPr bwMode="auto">
          <a:xfrm>
            <a:off x="9106173" y="173703"/>
            <a:ext cx="2540988" cy="684811"/>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5360" y="154308"/>
            <a:ext cx="11856640" cy="657690"/>
          </a:xfrm>
        </p:spPr>
        <p:txBody>
          <a:bodyPr/>
          <a:lstStyle>
            <a:lvl1pPr algn="l">
              <a:defRPr/>
            </a:lvl1pPr>
          </a:lstStyle>
          <a:p>
            <a:r>
              <a:rPr lang="zh-CN" altLang="en-US"/>
              <a:t>单击此处编辑母版标题样式</a:t>
            </a:r>
          </a:p>
        </p:txBody>
      </p:sp>
      <p:sp>
        <p:nvSpPr>
          <p:cNvPr id="3" name="日期占位符 2"/>
          <p:cNvSpPr>
            <a:spLocks noGrp="1"/>
          </p:cNvSpPr>
          <p:nvPr>
            <p:ph type="dt" sz="half" idx="10"/>
          </p:nvPr>
        </p:nvSpPr>
        <p:spPr>
          <a:xfrm>
            <a:off x="609600" y="6356353"/>
            <a:ext cx="2844800" cy="365125"/>
          </a:xfrm>
          <a:prstGeom prst="rect">
            <a:avLst/>
          </a:prstGeom>
        </p:spPr>
        <p:txBody>
          <a:bodyPr/>
          <a:lstStyle/>
          <a:p>
            <a:fld id="{E8AA5CF7-BF1B-420B-AC8B-9041F177C0BC}" type="datetime1">
              <a:rPr lang="zh-CN" altLang="en-US" smtClean="0"/>
              <a:t>2022-7-13</a:t>
            </a:fld>
            <a:endParaRPr lang="zh-CN" altLang="en-US"/>
          </a:p>
        </p:txBody>
      </p:sp>
      <p:sp>
        <p:nvSpPr>
          <p:cNvPr id="4" name="页脚占位符 3"/>
          <p:cNvSpPr>
            <a:spLocks noGrp="1"/>
          </p:cNvSpPr>
          <p:nvPr>
            <p:ph type="ftr" sz="quarter" idx="11"/>
          </p:nvPr>
        </p:nvSpPr>
        <p:spPr>
          <a:xfrm>
            <a:off x="4165600" y="6356353"/>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内容占位符 2"/>
          <p:cNvSpPr>
            <a:spLocks noGrp="1"/>
          </p:cNvSpPr>
          <p:nvPr>
            <p:ph idx="1"/>
          </p:nvPr>
        </p:nvSpPr>
        <p:spPr>
          <a:xfrm>
            <a:off x="838200" y="1825625"/>
            <a:ext cx="10515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2" name="矩形 1"/>
          <p:cNvSpPr/>
          <p:nvPr userDrawn="1"/>
        </p:nvSpPr>
        <p:spPr>
          <a:xfrm>
            <a:off x="0" y="0"/>
            <a:ext cx="12192000" cy="146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6">
            <a:extLst>
              <a:ext uri="{FF2B5EF4-FFF2-40B4-BE49-F238E27FC236}">
                <a16:creationId xmlns:a16="http://schemas.microsoft.com/office/drawing/2014/main" xmlns="" id="{B4E24B90-0A68-7E43-AAD2-EB0353CD4C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592" y="838207"/>
            <a:ext cx="11522600" cy="7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标题 7">
            <a:extLst>
              <a:ext uri="{FF2B5EF4-FFF2-40B4-BE49-F238E27FC236}">
                <a16:creationId xmlns:a16="http://schemas.microsoft.com/office/drawing/2014/main" xmlns="" id="{F3AB50C9-0988-9B4B-B012-6637775F1E8A}"/>
              </a:ext>
            </a:extLst>
          </p:cNvPr>
          <p:cNvSpPr>
            <a:spLocks noGrp="1"/>
          </p:cNvSpPr>
          <p:nvPr>
            <p:ph type="title"/>
          </p:nvPr>
        </p:nvSpPr>
        <p:spPr>
          <a:xfrm>
            <a:off x="482600" y="298451"/>
            <a:ext cx="11116200" cy="534189"/>
          </a:xfrm>
          <a:prstGeom prst="rect">
            <a:avLst/>
          </a:prstGeom>
        </p:spPr>
        <p:txBody>
          <a:bodyPr/>
          <a:lstStyle>
            <a:lvl1pPr>
              <a:defRPr sz="3200" b="1">
                <a:solidFill>
                  <a:srgbClr val="002060"/>
                </a:solidFill>
                <a:latin typeface="Microsoft YaHei" panose="020B0503020204020204" pitchFamily="34" charset="-122"/>
                <a:ea typeface="Microsoft YaHei" panose="020B0503020204020204" pitchFamily="34" charset="-122"/>
              </a:defRPr>
            </a:lvl1pPr>
          </a:lstStyle>
          <a:p>
            <a:r>
              <a:rPr kumimoji="1" lang="zh-CN" altLang="en-US"/>
              <a:t>单击此处编辑母版标题样式</a:t>
            </a:r>
          </a:p>
        </p:txBody>
      </p:sp>
      <p:pic>
        <p:nvPicPr>
          <p:cNvPr id="9" name="图片 6" descr="bjhm.png"/>
          <p:cNvPicPr>
            <a:picLocks noChangeAspect="1"/>
          </p:cNvPicPr>
          <p:nvPr userDrawn="1"/>
        </p:nvPicPr>
        <p:blipFill>
          <a:blip r:embed="rId4" cstate="print"/>
          <a:srcRect/>
          <a:stretch>
            <a:fillRect/>
          </a:stretch>
        </p:blipFill>
        <p:spPr bwMode="auto">
          <a:xfrm>
            <a:off x="9223666" y="219169"/>
            <a:ext cx="2723727" cy="550545"/>
          </a:xfrm>
          <a:prstGeom prst="rect">
            <a:avLst/>
          </a:prstGeom>
          <a:noFill/>
          <a:ln w="9525">
            <a:noFill/>
            <a:miter lim="800000"/>
            <a:headEnd/>
            <a:tailEnd/>
          </a:ln>
        </p:spPr>
      </p:pic>
    </p:spTree>
    <p:extLst>
      <p:ext uri="{BB962C8B-B14F-4D97-AF65-F5344CB8AC3E}">
        <p14:creationId xmlns:p14="http://schemas.microsoft.com/office/powerpoint/2010/main" val="2809561237"/>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E1731D29-82D2-46C2-A6F7-25C43D3CA978}" type="datetime1">
              <a:rPr lang="zh-CN" altLang="en-US" smtClean="0"/>
              <a:pPr/>
              <a:t>2022-7-13</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0" y="6533619"/>
            <a:ext cx="2844800" cy="308611"/>
          </a:xfrm>
          <a:prstGeom prst="rect">
            <a:avLst/>
          </a:prstGeom>
        </p:spPr>
        <p:txBody>
          <a:bodyPr/>
          <a:lstStyle/>
          <a:p>
            <a:r>
              <a:rPr lang="zh-CN" altLang="en-US" dirty="0" smtClean="0"/>
              <a:t> </a:t>
            </a:r>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5868554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6211" y="256232"/>
            <a:ext cx="9429816" cy="529562"/>
          </a:xfrm>
          <a:prstGeom prst="rect">
            <a:avLst/>
          </a:prstGeom>
        </p:spPr>
        <p:txBody>
          <a:bodyPr anchor="b"/>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571612"/>
            <a:ext cx="10248933"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5A63513-18DE-4FF1-B604-BE816500DD9F}" type="datetime1">
              <a:rPr lang="zh-CN" altLang="en-US" smtClean="0"/>
              <a:pPr/>
              <a:t>2022-7-13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14" name="灯片编号占位符 3"/>
          <p:cNvSpPr>
            <a:spLocks noGrp="1"/>
          </p:cNvSpPr>
          <p:nvPr>
            <p:ph type="sldNum" sz="quarter" idx="12"/>
          </p:nvPr>
        </p:nvSpPr>
        <p:spPr>
          <a:xfrm>
            <a:off x="0" y="6533619"/>
            <a:ext cx="2844800" cy="308611"/>
          </a:xfrm>
          <a:prstGeom prst="rect">
            <a:avLst/>
          </a:prstGeom>
        </p:spPr>
        <p:txBody>
          <a:bodyPr/>
          <a:lstStyle/>
          <a:p>
            <a:r>
              <a:rPr lang="zh-CN" altLang="en-US" dirty="0" smtClean="0"/>
              <a:t> </a:t>
            </a:r>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30121122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hanmi">
    <p:spTree>
      <p:nvGrpSpPr>
        <p:cNvPr id="1" name=""/>
        <p:cNvGrpSpPr/>
        <p:nvPr/>
      </p:nvGrpSpPr>
      <p:grpSpPr>
        <a:xfrm>
          <a:off x="0" y="0"/>
          <a:ext cx="0" cy="0"/>
          <a:chOff x="0" y="0"/>
          <a:chExt cx="0" cy="0"/>
        </a:xfrm>
      </p:grpSpPr>
      <p:sp>
        <p:nvSpPr>
          <p:cNvPr id="2" name="灯片编号占位符 3"/>
          <p:cNvSpPr>
            <a:spLocks noGrp="1"/>
          </p:cNvSpPr>
          <p:nvPr>
            <p:ph type="sldNum" sz="quarter" idx="12"/>
          </p:nvPr>
        </p:nvSpPr>
        <p:spPr>
          <a:xfrm>
            <a:off x="0" y="6533619"/>
            <a:ext cx="2844800" cy="308611"/>
          </a:xfrm>
          <a:prstGeom prst="rect">
            <a:avLst/>
          </a:prstGeom>
        </p:spPr>
        <p:txBody>
          <a:bodyPr/>
          <a:lstStyle/>
          <a:p>
            <a:r>
              <a:rPr lang="zh-CN" altLang="en-US" dirty="0" smtClean="0"/>
              <a:t> </a:t>
            </a:r>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2882683419"/>
      </p:ext>
    </p:extLst>
  </p:cSld>
  <p:clrMapOvr>
    <a:masterClrMapping/>
  </p:clrMapOvr>
  <p:timing>
    <p:tnLst>
      <p:par>
        <p:cTn id="1" dur="indefinite" restart="never" nodeType="tmRoot"/>
      </p:par>
    </p:tnLst>
  </p:timing>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7309"/>
          </a:xfrm>
          <a:prstGeom prst="rect">
            <a:avLst/>
          </a:prstGeom>
        </p:spPr>
      </p:pic>
    </p:spTree>
    <p:extLst>
      <p:ext uri="{BB962C8B-B14F-4D97-AF65-F5344CB8AC3E}">
        <p14:creationId xmlns:p14="http://schemas.microsoft.com/office/powerpoint/2010/main" val="27939677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 id="2147483658" r:id="rId8"/>
    <p:sldLayoutId id="2147483661" r:id="rId9"/>
    <p:sldLayoutId id="2147483662" r:id="rId10"/>
  </p:sldLayoutIdLst>
  <p:txStyles>
    <p:titleStyle>
      <a:lvl1pPr algn="l" rtl="0" eaLnBrk="0" fontAlgn="base" hangingPunct="0">
        <a:lnSpc>
          <a:spcPct val="90000"/>
        </a:lnSpc>
        <a:spcBef>
          <a:spcPct val="0"/>
        </a:spcBef>
        <a:spcAft>
          <a:spcPct val="0"/>
        </a:spcAft>
        <a:defRPr sz="2800" kern="1200">
          <a:solidFill>
            <a:schemeClr val="tx1"/>
          </a:solidFill>
          <a:latin typeface="方正兰亭中黑_GBK" pitchFamily="2" charset="-122"/>
          <a:ea typeface="方正兰亭中黑_GBK" pitchFamily="2" charset="-122"/>
          <a:cs typeface="+mj-cs"/>
        </a:defRPr>
      </a:lvl1pPr>
      <a:lvl2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2pPr>
      <a:lvl3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3pPr>
      <a:lvl4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4pPr>
      <a:lvl5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方正兰亭黑_GBK" pitchFamily="2" charset="-122"/>
          <a:ea typeface="方正兰亭黑_GBK"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方正兰亭黑_GBK" pitchFamily="2" charset="-122"/>
          <a:ea typeface="方正兰亭黑_GBK"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方正兰亭黑_GBK" pitchFamily="2" charset="-122"/>
          <a:ea typeface="方正兰亭黑_GBK"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方正兰亭黑_GBK" pitchFamily="2" charset="-122"/>
          <a:ea typeface="方正兰亭黑_GBK"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方正兰亭黑_GBK" pitchFamily="2" charset="-122"/>
          <a:ea typeface="方正兰亭黑_GBK"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6.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584356"/>
            <a:ext cx="12192000" cy="34131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6" descr="bjhm.png"/>
          <p:cNvPicPr>
            <a:picLocks noChangeAspect="1"/>
          </p:cNvPicPr>
          <p:nvPr/>
        </p:nvPicPr>
        <p:blipFill>
          <a:blip r:embed="rId2" cstate="print"/>
          <a:srcRect/>
          <a:stretch>
            <a:fillRect/>
          </a:stretch>
        </p:blipFill>
        <p:spPr bwMode="auto">
          <a:xfrm>
            <a:off x="9106173" y="173703"/>
            <a:ext cx="2540988" cy="684811"/>
          </a:xfrm>
          <a:prstGeom prst="rect">
            <a:avLst/>
          </a:prstGeom>
          <a:noFill/>
          <a:ln w="9525">
            <a:noFill/>
            <a:miter lim="800000"/>
            <a:headEnd/>
            <a:tailEnd/>
          </a:ln>
        </p:spPr>
      </p:pic>
      <p:sp>
        <p:nvSpPr>
          <p:cNvPr id="2" name="矩形 1"/>
          <p:cNvSpPr/>
          <p:nvPr/>
        </p:nvSpPr>
        <p:spPr>
          <a:xfrm>
            <a:off x="5241955" y="2101964"/>
            <a:ext cx="5416868" cy="1787669"/>
          </a:xfrm>
          <a:prstGeom prst="rect">
            <a:avLst/>
          </a:prstGeom>
        </p:spPr>
        <p:txBody>
          <a:bodyPr wrap="none">
            <a:spAutoFit/>
          </a:bodyPr>
          <a:lstStyle/>
          <a:p>
            <a:pPr>
              <a:lnSpc>
                <a:spcPct val="250000"/>
              </a:lnSpc>
            </a:pPr>
            <a:r>
              <a:rPr lang="zh-CN" altLang="en-US" sz="2400" b="1" kern="0" dirty="0" smtClean="0">
                <a:solidFill>
                  <a:schemeClr val="tx1">
                    <a:lumMod val="85000"/>
                    <a:lumOff val="15000"/>
                  </a:schemeClr>
                </a:solidFill>
                <a:ea typeface="微软雅黑" panose="020B0503020204020204" pitchFamily="34" charset="-122"/>
                <a:cs typeface="宋体" panose="02010600030101010101" pitchFamily="2" charset="-122"/>
              </a:rPr>
              <a:t>通用名称：</a:t>
            </a:r>
            <a:r>
              <a:rPr lang="zh-CN" altLang="zh-CN" sz="2400" b="1" kern="0" dirty="0" smtClean="0">
                <a:solidFill>
                  <a:schemeClr val="tx1">
                    <a:lumMod val="85000"/>
                    <a:lumOff val="15000"/>
                  </a:schemeClr>
                </a:solidFill>
                <a:ea typeface="微软雅黑" panose="020B0503020204020204" pitchFamily="34" charset="-122"/>
                <a:cs typeface="宋体" panose="02010600030101010101" pitchFamily="2" charset="-122"/>
              </a:rPr>
              <a:t>氨</a:t>
            </a:r>
            <a:r>
              <a:rPr lang="zh-CN" altLang="zh-CN" sz="2400" b="1" kern="0" dirty="0">
                <a:solidFill>
                  <a:schemeClr val="tx1">
                    <a:lumMod val="85000"/>
                    <a:lumOff val="15000"/>
                  </a:schemeClr>
                </a:solidFill>
                <a:ea typeface="微软雅黑" panose="020B0503020204020204" pitchFamily="34" charset="-122"/>
                <a:cs typeface="宋体" panose="02010600030101010101" pitchFamily="2" charset="-122"/>
              </a:rPr>
              <a:t>氯地平氯沙坦钾片（Ⅰ</a:t>
            </a:r>
            <a:r>
              <a:rPr lang="zh-CN" altLang="zh-CN" sz="2400" b="1" kern="0" dirty="0" smtClean="0">
                <a:solidFill>
                  <a:schemeClr val="tx1">
                    <a:lumMod val="85000"/>
                    <a:lumOff val="15000"/>
                  </a:schemeClr>
                </a:solidFill>
                <a:ea typeface="微软雅黑" panose="020B0503020204020204" pitchFamily="34" charset="-122"/>
                <a:cs typeface="宋体" panose="02010600030101010101" pitchFamily="2" charset="-122"/>
              </a:rPr>
              <a:t>）</a:t>
            </a:r>
            <a:endParaRPr lang="en-US" altLang="zh-CN" sz="2400" b="1" kern="0" dirty="0" smtClean="0">
              <a:solidFill>
                <a:schemeClr val="tx1">
                  <a:lumMod val="85000"/>
                  <a:lumOff val="15000"/>
                </a:schemeClr>
              </a:solidFill>
              <a:ea typeface="微软雅黑" panose="020B0503020204020204" pitchFamily="34" charset="-122"/>
              <a:cs typeface="宋体" panose="02010600030101010101" pitchFamily="2" charset="-122"/>
            </a:endParaRPr>
          </a:p>
          <a:p>
            <a:pPr>
              <a:lnSpc>
                <a:spcPct val="250000"/>
              </a:lnSpc>
            </a:pPr>
            <a:r>
              <a:rPr lang="zh-CN" altLang="en-US" sz="2400" b="1" kern="0" dirty="0" smtClean="0">
                <a:solidFill>
                  <a:schemeClr val="tx1">
                    <a:lumMod val="85000"/>
                    <a:lumOff val="15000"/>
                  </a:schemeClr>
                </a:solidFill>
                <a:ea typeface="微软雅黑" panose="020B0503020204020204" pitchFamily="34" charset="-122"/>
              </a:rPr>
              <a:t>生产企业：北京韩美药品有限公司</a:t>
            </a:r>
            <a:endParaRPr lang="zh-CN" altLang="en-US" sz="2400" b="1" dirty="0">
              <a:solidFill>
                <a:schemeClr val="tx1">
                  <a:lumMod val="85000"/>
                  <a:lumOff val="15000"/>
                </a:schemeClr>
              </a:solidFill>
            </a:endParaRPr>
          </a:p>
        </p:txBody>
      </p:sp>
      <p:pic>
        <p:nvPicPr>
          <p:cNvPr id="3" name="图片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853" b="87447" l="12688" r="84084"/>
                    </a14:imgEffect>
                  </a14:imgLayer>
                </a14:imgProps>
              </a:ext>
              <a:ext uri="{28A0092B-C50C-407E-A947-70E740481C1C}">
                <a14:useLocalDpi xmlns:a14="http://schemas.microsoft.com/office/drawing/2010/main" val="0"/>
              </a:ext>
            </a:extLst>
          </a:blip>
          <a:srcRect l="9670" t="6205" r="13003" b="12738"/>
          <a:stretch/>
        </p:blipFill>
        <p:spPr>
          <a:xfrm>
            <a:off x="977772" y="1720353"/>
            <a:ext cx="3811509" cy="2996501"/>
          </a:xfrm>
          <a:prstGeom prst="rect">
            <a:avLst/>
          </a:prstGeom>
        </p:spPr>
      </p:pic>
    </p:spTree>
    <p:extLst>
      <p:ext uri="{BB962C8B-B14F-4D97-AF65-F5344CB8AC3E}">
        <p14:creationId xmlns:p14="http://schemas.microsoft.com/office/powerpoint/2010/main" val="2333561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descr="bjhm.png"/>
          <p:cNvPicPr>
            <a:picLocks noChangeAspect="1"/>
          </p:cNvPicPr>
          <p:nvPr/>
        </p:nvPicPr>
        <p:blipFill>
          <a:blip r:embed="rId2" cstate="print"/>
          <a:srcRect/>
          <a:stretch>
            <a:fillRect/>
          </a:stretch>
        </p:blipFill>
        <p:spPr bwMode="auto">
          <a:xfrm>
            <a:off x="9670534" y="116817"/>
            <a:ext cx="2540988" cy="684811"/>
          </a:xfrm>
          <a:prstGeom prst="rect">
            <a:avLst/>
          </a:prstGeom>
          <a:noFill/>
          <a:ln w="9525">
            <a:noFill/>
            <a:miter lim="800000"/>
            <a:headEnd/>
            <a:tailEnd/>
          </a:ln>
        </p:spPr>
      </p:pic>
      <p:sp>
        <p:nvSpPr>
          <p:cNvPr id="43" name="任意多边形 42"/>
          <p:cNvSpPr/>
          <p:nvPr/>
        </p:nvSpPr>
        <p:spPr>
          <a:xfrm>
            <a:off x="2103956" y="-797"/>
            <a:ext cx="7810882" cy="2150181"/>
          </a:xfrm>
          <a:custGeom>
            <a:avLst/>
            <a:gdLst>
              <a:gd name="connsiteX0" fmla="*/ 0 w 7810882"/>
              <a:gd name="connsiteY0" fmla="*/ 0 h 2490039"/>
              <a:gd name="connsiteX1" fmla="*/ 7810882 w 7810882"/>
              <a:gd name="connsiteY1" fmla="*/ 0 h 2490039"/>
              <a:gd name="connsiteX2" fmla="*/ 7788307 w 7810882"/>
              <a:gd name="connsiteY2" fmla="*/ 49935 h 2490039"/>
              <a:gd name="connsiteX3" fmla="*/ 3905441 w 7810882"/>
              <a:gd name="connsiteY3" fmla="*/ 2490039 h 2490039"/>
              <a:gd name="connsiteX4" fmla="*/ 22575 w 7810882"/>
              <a:gd name="connsiteY4" fmla="*/ 49935 h 249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882" h="2490039">
                <a:moveTo>
                  <a:pt x="0" y="0"/>
                </a:moveTo>
                <a:lnTo>
                  <a:pt x="7810882" y="0"/>
                </a:lnTo>
                <a:lnTo>
                  <a:pt x="7788307" y="49935"/>
                </a:lnTo>
                <a:cubicBezTo>
                  <a:pt x="7092620" y="1493722"/>
                  <a:pt x="5615382" y="2490039"/>
                  <a:pt x="3905441" y="2490039"/>
                </a:cubicBezTo>
                <a:cubicBezTo>
                  <a:pt x="2195501" y="2490039"/>
                  <a:pt x="718262" y="1493722"/>
                  <a:pt x="22575" y="4993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文本框 77">
            <a:extLst>
              <a:ext uri="{FF2B5EF4-FFF2-40B4-BE49-F238E27FC236}">
                <a16:creationId xmlns="" xmlns:a16="http://schemas.microsoft.com/office/drawing/2014/main" id="{E1A9D17F-ABE9-4309-AF1D-DA6FAA76E65E}"/>
              </a:ext>
            </a:extLst>
          </p:cNvPr>
          <p:cNvSpPr txBox="1"/>
          <p:nvPr/>
        </p:nvSpPr>
        <p:spPr>
          <a:xfrm>
            <a:off x="5213517" y="459222"/>
            <a:ext cx="1968458" cy="830997"/>
          </a:xfrm>
          <a:prstGeom prst="rect">
            <a:avLst/>
          </a:prstGeom>
          <a:noFill/>
        </p:spPr>
        <p:txBody>
          <a:bodyPr vert="horz" wrap="square" rtlCol="0">
            <a:spAutoFit/>
          </a:bodyPr>
          <a:lstStyle/>
          <a:p>
            <a:pPr algn="ctr"/>
            <a:r>
              <a:rPr lang="zh-CN" altLang="en-US" sz="4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目录</a:t>
            </a:r>
          </a:p>
        </p:txBody>
      </p:sp>
      <p:sp>
        <p:nvSpPr>
          <p:cNvPr id="46" name="文本框 45"/>
          <p:cNvSpPr txBox="1"/>
          <p:nvPr/>
        </p:nvSpPr>
        <p:spPr>
          <a:xfrm>
            <a:off x="4061482" y="2308855"/>
            <a:ext cx="2031325" cy="461665"/>
          </a:xfrm>
          <a:prstGeom prst="rect">
            <a:avLst/>
          </a:prstGeom>
          <a:noFill/>
        </p:spPr>
        <p:txBody>
          <a:bodyPr wrap="none" rtlCol="0">
            <a:spAutoFit/>
          </a:bodyPr>
          <a:lstStyle/>
          <a:p>
            <a:r>
              <a:rPr lang="zh-CN" altLang="en-US" sz="2400" b="1"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药品基本信息</a:t>
            </a:r>
            <a:endParaRPr lang="zh-CN" altLang="en-US" sz="24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nvGrpSpPr>
          <p:cNvPr id="48" name="组合 47"/>
          <p:cNvGrpSpPr/>
          <p:nvPr/>
        </p:nvGrpSpPr>
        <p:grpSpPr>
          <a:xfrm>
            <a:off x="2846379" y="2149384"/>
            <a:ext cx="988180" cy="655355"/>
            <a:chOff x="5871092" y="1184851"/>
            <a:chExt cx="1008284" cy="700477"/>
          </a:xfrm>
          <a:solidFill>
            <a:schemeClr val="accent1">
              <a:lumMod val="20000"/>
              <a:lumOff val="80000"/>
            </a:schemeClr>
          </a:solidFill>
        </p:grpSpPr>
        <p:grpSp>
          <p:nvGrpSpPr>
            <p:cNvPr id="49" name="组合 48"/>
            <p:cNvGrpSpPr/>
            <p:nvPr/>
          </p:nvGrpSpPr>
          <p:grpSpPr>
            <a:xfrm>
              <a:off x="5871092" y="1184851"/>
              <a:ext cx="700479" cy="700477"/>
              <a:chOff x="5953785" y="1232361"/>
              <a:chExt cx="605464" cy="605462"/>
            </a:xfrm>
            <a:grpFill/>
          </p:grpSpPr>
          <p:sp>
            <p:nvSpPr>
              <p:cNvPr id="51" name="椭圆 50">
                <a:extLst>
                  <a:ext uri="{FF2B5EF4-FFF2-40B4-BE49-F238E27FC236}">
                    <a16:creationId xmlns="" xmlns:a16="http://schemas.microsoft.com/office/drawing/2014/main" id="{2A9B3F6B-DCD1-4908-8676-EA97D5386614}"/>
                  </a:ext>
                </a:extLst>
              </p:cNvPr>
              <p:cNvSpPr/>
              <p:nvPr/>
            </p:nvSpPr>
            <p:spPr>
              <a:xfrm>
                <a:off x="5953785" y="1232361"/>
                <a:ext cx="605464" cy="605462"/>
              </a:xfrm>
              <a:prstGeom prst="ellipse">
                <a:avLst/>
              </a:prstGeom>
              <a:grpFill/>
              <a:ln>
                <a:noFill/>
              </a:ln>
              <a:effectLst>
                <a:outerShdw blurRad="101600" dist="38100" dir="2700000" algn="tl" rotWithShape="0">
                  <a:prstClr val="black">
                    <a:alpha val="25000"/>
                  </a:prstClr>
                </a:outerShdw>
              </a:effectLs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52" name="TextBox 11">
                <a:extLst>
                  <a:ext uri="{FF2B5EF4-FFF2-40B4-BE49-F238E27FC236}">
                    <a16:creationId xmlns="" xmlns:a16="http://schemas.microsoft.com/office/drawing/2014/main" id="{91278FD8-3CF4-41D6-952E-9BA296858D03}"/>
                  </a:ext>
                </a:extLst>
              </p:cNvPr>
              <p:cNvSpPr txBox="1"/>
              <p:nvPr/>
            </p:nvSpPr>
            <p:spPr>
              <a:xfrm>
                <a:off x="6019149" y="1313819"/>
                <a:ext cx="482732" cy="432297"/>
              </a:xfrm>
              <a:prstGeom prst="rect">
                <a:avLst/>
              </a:prstGeom>
              <a:grpFill/>
              <a:effectLst/>
            </p:spPr>
            <p:txBody>
              <a:bodyPr wrap="none" lIns="68580" tIns="34290" rIns="68580" bIns="34290" rtlCol="0">
                <a:spAutoFit/>
              </a:bodyPr>
              <a:lstStyle/>
              <a:p>
                <a:pPr algn="ctr"/>
                <a:r>
                  <a:rPr lang="en-US" altLang="zh-CN" sz="2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01</a:t>
                </a:r>
                <a:endParaRPr lang="zh-CN" altLang="en-US" sz="2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sp>
          <p:nvSpPr>
            <p:cNvPr id="50" name="等腰三角形 49"/>
            <p:cNvSpPr/>
            <p:nvPr/>
          </p:nvSpPr>
          <p:spPr>
            <a:xfrm rot="5400000">
              <a:off x="6724526" y="1479984"/>
              <a:ext cx="198506" cy="111195"/>
            </a:xfrm>
            <a:prstGeom prst="triangle">
              <a:avLst/>
            </a:prstGeom>
            <a:gr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pitchFamily="34" charset="-122"/>
                <a:ea typeface="微软雅黑" panose="020B0503020204020204" pitchFamily="34" charset="-122"/>
                <a:cs typeface="+mn-ea"/>
                <a:sym typeface="+mn-lt"/>
              </a:endParaRPr>
            </a:p>
          </p:txBody>
        </p:sp>
      </p:grpSp>
      <p:sp>
        <p:nvSpPr>
          <p:cNvPr id="54" name="文本框 53"/>
          <p:cNvSpPr txBox="1"/>
          <p:nvPr/>
        </p:nvSpPr>
        <p:spPr>
          <a:xfrm>
            <a:off x="8266326" y="2281674"/>
            <a:ext cx="1085904" cy="461665"/>
          </a:xfrm>
          <a:prstGeom prst="rect">
            <a:avLst/>
          </a:prstGeom>
          <a:noFill/>
        </p:spPr>
        <p:txBody>
          <a:bodyPr wrap="none" rtlCol="0">
            <a:spAutoFit/>
          </a:bodyPr>
          <a:lstStyle/>
          <a:p>
            <a:r>
              <a:rPr lang="zh-CN" altLang="en-US" sz="2400" b="1"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安全性</a:t>
            </a:r>
            <a:endParaRPr lang="zh-CN" altLang="en-US" sz="24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nvGrpSpPr>
          <p:cNvPr id="56" name="组合 55"/>
          <p:cNvGrpSpPr/>
          <p:nvPr/>
        </p:nvGrpSpPr>
        <p:grpSpPr>
          <a:xfrm>
            <a:off x="7009591" y="2149384"/>
            <a:ext cx="988180" cy="655355"/>
            <a:chOff x="5871092" y="1184851"/>
            <a:chExt cx="1008284" cy="700477"/>
          </a:xfrm>
          <a:solidFill>
            <a:schemeClr val="accent1">
              <a:lumMod val="20000"/>
              <a:lumOff val="80000"/>
            </a:schemeClr>
          </a:solidFill>
        </p:grpSpPr>
        <p:grpSp>
          <p:nvGrpSpPr>
            <p:cNvPr id="57" name="组合 56"/>
            <p:cNvGrpSpPr/>
            <p:nvPr/>
          </p:nvGrpSpPr>
          <p:grpSpPr>
            <a:xfrm>
              <a:off x="5871092" y="1184851"/>
              <a:ext cx="700479" cy="700477"/>
              <a:chOff x="5953785" y="1232361"/>
              <a:chExt cx="605464" cy="605462"/>
            </a:xfrm>
            <a:grpFill/>
          </p:grpSpPr>
          <p:sp>
            <p:nvSpPr>
              <p:cNvPr id="59" name="椭圆 58">
                <a:extLst>
                  <a:ext uri="{FF2B5EF4-FFF2-40B4-BE49-F238E27FC236}">
                    <a16:creationId xmlns="" xmlns:a16="http://schemas.microsoft.com/office/drawing/2014/main" id="{2A9B3F6B-DCD1-4908-8676-EA97D5386614}"/>
                  </a:ext>
                </a:extLst>
              </p:cNvPr>
              <p:cNvSpPr/>
              <p:nvPr/>
            </p:nvSpPr>
            <p:spPr>
              <a:xfrm>
                <a:off x="5953785" y="1232361"/>
                <a:ext cx="605464" cy="605462"/>
              </a:xfrm>
              <a:prstGeom prst="ellipse">
                <a:avLst/>
              </a:prstGeom>
              <a:grpFill/>
              <a:ln>
                <a:noFill/>
              </a:ln>
              <a:effectLst>
                <a:outerShdw blurRad="101600" dist="38100" dir="2700000" algn="tl" rotWithShape="0">
                  <a:prstClr val="black">
                    <a:alpha val="25000"/>
                  </a:prstClr>
                </a:outerShdw>
              </a:effectLs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60" name="TextBox 11">
                <a:extLst>
                  <a:ext uri="{FF2B5EF4-FFF2-40B4-BE49-F238E27FC236}">
                    <a16:creationId xmlns="" xmlns:a16="http://schemas.microsoft.com/office/drawing/2014/main" id="{91278FD8-3CF4-41D6-952E-9BA296858D03}"/>
                  </a:ext>
                </a:extLst>
              </p:cNvPr>
              <p:cNvSpPr txBox="1"/>
              <p:nvPr/>
            </p:nvSpPr>
            <p:spPr>
              <a:xfrm>
                <a:off x="6019147" y="1313819"/>
                <a:ext cx="482732" cy="432297"/>
              </a:xfrm>
              <a:prstGeom prst="rect">
                <a:avLst/>
              </a:prstGeom>
              <a:grpFill/>
              <a:effectLst/>
            </p:spPr>
            <p:txBody>
              <a:bodyPr wrap="none" lIns="68580" tIns="34290" rIns="68580" bIns="34290" rtlCol="0">
                <a:spAutoFit/>
              </a:bodyPr>
              <a:lstStyle/>
              <a:p>
                <a:pPr algn="ctr"/>
                <a:r>
                  <a:rPr lang="en-US" altLang="zh-CN" sz="2800" dirty="0" smtClean="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02</a:t>
                </a:r>
                <a:endParaRPr lang="zh-CN" altLang="en-US" sz="2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sp>
          <p:nvSpPr>
            <p:cNvPr id="58" name="等腰三角形 57"/>
            <p:cNvSpPr/>
            <p:nvPr/>
          </p:nvSpPr>
          <p:spPr>
            <a:xfrm rot="5400000">
              <a:off x="6724526" y="1479984"/>
              <a:ext cx="198506" cy="111195"/>
            </a:xfrm>
            <a:prstGeom prst="triangle">
              <a:avLst/>
            </a:prstGeom>
            <a:gr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pitchFamily="34" charset="-122"/>
                <a:ea typeface="微软雅黑" panose="020B0503020204020204" pitchFamily="34" charset="-122"/>
                <a:cs typeface="+mn-ea"/>
                <a:sym typeface="+mn-lt"/>
              </a:endParaRPr>
            </a:p>
          </p:txBody>
        </p:sp>
      </p:grpSp>
      <p:sp>
        <p:nvSpPr>
          <p:cNvPr id="62" name="文本框 61"/>
          <p:cNvSpPr txBox="1"/>
          <p:nvPr/>
        </p:nvSpPr>
        <p:spPr>
          <a:xfrm>
            <a:off x="4147001" y="3599297"/>
            <a:ext cx="1085904"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有效性</a:t>
            </a:r>
          </a:p>
        </p:txBody>
      </p:sp>
      <p:grpSp>
        <p:nvGrpSpPr>
          <p:cNvPr id="64" name="组合 63"/>
          <p:cNvGrpSpPr/>
          <p:nvPr/>
        </p:nvGrpSpPr>
        <p:grpSpPr>
          <a:xfrm>
            <a:off x="2890267" y="3475133"/>
            <a:ext cx="988180" cy="655355"/>
            <a:chOff x="5871092" y="1184851"/>
            <a:chExt cx="1008284" cy="700477"/>
          </a:xfrm>
          <a:solidFill>
            <a:schemeClr val="accent1">
              <a:lumMod val="20000"/>
              <a:lumOff val="80000"/>
            </a:schemeClr>
          </a:solidFill>
        </p:grpSpPr>
        <p:grpSp>
          <p:nvGrpSpPr>
            <p:cNvPr id="65" name="组合 64"/>
            <p:cNvGrpSpPr/>
            <p:nvPr/>
          </p:nvGrpSpPr>
          <p:grpSpPr>
            <a:xfrm>
              <a:off x="5871092" y="1184851"/>
              <a:ext cx="700479" cy="700477"/>
              <a:chOff x="5953785" y="1232361"/>
              <a:chExt cx="605464" cy="605462"/>
            </a:xfrm>
            <a:grpFill/>
          </p:grpSpPr>
          <p:sp>
            <p:nvSpPr>
              <p:cNvPr id="67" name="椭圆 66">
                <a:extLst>
                  <a:ext uri="{FF2B5EF4-FFF2-40B4-BE49-F238E27FC236}">
                    <a16:creationId xmlns="" xmlns:a16="http://schemas.microsoft.com/office/drawing/2014/main" id="{2A9B3F6B-DCD1-4908-8676-EA97D5386614}"/>
                  </a:ext>
                </a:extLst>
              </p:cNvPr>
              <p:cNvSpPr/>
              <p:nvPr/>
            </p:nvSpPr>
            <p:spPr>
              <a:xfrm>
                <a:off x="5953785" y="1232361"/>
                <a:ext cx="605464" cy="605462"/>
              </a:xfrm>
              <a:prstGeom prst="ellipse">
                <a:avLst/>
              </a:prstGeom>
              <a:grpFill/>
              <a:ln>
                <a:noFill/>
              </a:ln>
              <a:effectLst>
                <a:outerShdw blurRad="101600" dist="38100" dir="2700000" algn="tl" rotWithShape="0">
                  <a:prstClr val="black">
                    <a:alpha val="25000"/>
                  </a:prstClr>
                </a:outerShdw>
              </a:effectLs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68" name="TextBox 11">
                <a:extLst>
                  <a:ext uri="{FF2B5EF4-FFF2-40B4-BE49-F238E27FC236}">
                    <a16:creationId xmlns="" xmlns:a16="http://schemas.microsoft.com/office/drawing/2014/main" id="{91278FD8-3CF4-41D6-952E-9BA296858D03}"/>
                  </a:ext>
                </a:extLst>
              </p:cNvPr>
              <p:cNvSpPr txBox="1"/>
              <p:nvPr/>
            </p:nvSpPr>
            <p:spPr>
              <a:xfrm>
                <a:off x="6019147" y="1313819"/>
                <a:ext cx="482732" cy="432297"/>
              </a:xfrm>
              <a:prstGeom prst="rect">
                <a:avLst/>
              </a:prstGeom>
              <a:grpFill/>
              <a:effectLst/>
            </p:spPr>
            <p:txBody>
              <a:bodyPr wrap="none" lIns="68580" tIns="34290" rIns="68580" bIns="34290" rtlCol="0">
                <a:spAutoFit/>
              </a:bodyPr>
              <a:lstStyle/>
              <a:p>
                <a:pPr algn="ctr"/>
                <a:r>
                  <a:rPr lang="en-US" altLang="zh-CN" sz="2800" dirty="0" smtClean="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03</a:t>
                </a:r>
                <a:endParaRPr lang="zh-CN" altLang="en-US" sz="2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sp>
          <p:nvSpPr>
            <p:cNvPr id="66" name="等腰三角形 65"/>
            <p:cNvSpPr/>
            <p:nvPr/>
          </p:nvSpPr>
          <p:spPr>
            <a:xfrm rot="5400000">
              <a:off x="6724526" y="1479984"/>
              <a:ext cx="198506" cy="111195"/>
            </a:xfrm>
            <a:prstGeom prst="triangle">
              <a:avLst/>
            </a:prstGeom>
            <a:gr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pitchFamily="34" charset="-122"/>
                <a:ea typeface="微软雅黑" panose="020B0503020204020204" pitchFamily="34" charset="-122"/>
                <a:cs typeface="+mn-ea"/>
                <a:sym typeface="+mn-lt"/>
              </a:endParaRPr>
            </a:p>
          </p:txBody>
        </p:sp>
      </p:grpSp>
      <p:grpSp>
        <p:nvGrpSpPr>
          <p:cNvPr id="2" name="组合 1"/>
          <p:cNvGrpSpPr/>
          <p:nvPr/>
        </p:nvGrpSpPr>
        <p:grpSpPr>
          <a:xfrm>
            <a:off x="7009591" y="3472169"/>
            <a:ext cx="2349776" cy="655355"/>
            <a:chOff x="7024298" y="3475133"/>
            <a:chExt cx="2349776" cy="655355"/>
          </a:xfrm>
        </p:grpSpPr>
        <p:sp>
          <p:nvSpPr>
            <p:cNvPr id="80" name="文本框 79"/>
            <p:cNvSpPr txBox="1"/>
            <p:nvPr/>
          </p:nvSpPr>
          <p:spPr>
            <a:xfrm>
              <a:off x="8288170" y="3581300"/>
              <a:ext cx="1085904" cy="461665"/>
            </a:xfrm>
            <a:prstGeom prst="rect">
              <a:avLst/>
            </a:prstGeom>
            <a:noFill/>
          </p:spPr>
          <p:txBody>
            <a:bodyPr wrap="none" rtlCol="0">
              <a:spAutoFit/>
            </a:bodyPr>
            <a:lstStyle/>
            <a:p>
              <a:r>
                <a:rPr lang="zh-CN" altLang="en-US" sz="2400" b="1"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创新性</a:t>
              </a:r>
              <a:endParaRPr lang="zh-CN" altLang="en-US" sz="24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nvGrpSpPr>
            <p:cNvPr id="82" name="组合 81"/>
            <p:cNvGrpSpPr/>
            <p:nvPr/>
          </p:nvGrpSpPr>
          <p:grpSpPr>
            <a:xfrm>
              <a:off x="7024298" y="3475133"/>
              <a:ext cx="988180" cy="655355"/>
              <a:chOff x="5871092" y="1184851"/>
              <a:chExt cx="1008284" cy="700477"/>
            </a:xfrm>
            <a:solidFill>
              <a:schemeClr val="accent1">
                <a:lumMod val="20000"/>
                <a:lumOff val="80000"/>
              </a:schemeClr>
            </a:solidFill>
          </p:grpSpPr>
          <p:grpSp>
            <p:nvGrpSpPr>
              <p:cNvPr id="83" name="组合 82"/>
              <p:cNvGrpSpPr/>
              <p:nvPr/>
            </p:nvGrpSpPr>
            <p:grpSpPr>
              <a:xfrm>
                <a:off x="5871092" y="1184851"/>
                <a:ext cx="700479" cy="700477"/>
                <a:chOff x="5953785" y="1232361"/>
                <a:chExt cx="605464" cy="605462"/>
              </a:xfrm>
              <a:grpFill/>
            </p:grpSpPr>
            <p:sp>
              <p:nvSpPr>
                <p:cNvPr id="85" name="椭圆 84">
                  <a:extLst>
                    <a:ext uri="{FF2B5EF4-FFF2-40B4-BE49-F238E27FC236}">
                      <a16:creationId xmlns="" xmlns:a16="http://schemas.microsoft.com/office/drawing/2014/main" id="{2A9B3F6B-DCD1-4908-8676-EA97D5386614}"/>
                    </a:ext>
                  </a:extLst>
                </p:cNvPr>
                <p:cNvSpPr/>
                <p:nvPr/>
              </p:nvSpPr>
              <p:spPr>
                <a:xfrm>
                  <a:off x="5953785" y="1232361"/>
                  <a:ext cx="605464" cy="605462"/>
                </a:xfrm>
                <a:prstGeom prst="ellipse">
                  <a:avLst/>
                </a:prstGeom>
                <a:grpFill/>
                <a:ln>
                  <a:noFill/>
                </a:ln>
                <a:effectLst>
                  <a:outerShdw blurRad="101600" dist="38100" dir="2700000" algn="tl" rotWithShape="0">
                    <a:prstClr val="black">
                      <a:alpha val="25000"/>
                    </a:prstClr>
                  </a:outerShdw>
                </a:effectLs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86" name="TextBox 11">
                  <a:extLst>
                    <a:ext uri="{FF2B5EF4-FFF2-40B4-BE49-F238E27FC236}">
                      <a16:creationId xmlns="" xmlns:a16="http://schemas.microsoft.com/office/drawing/2014/main" id="{91278FD8-3CF4-41D6-952E-9BA296858D03}"/>
                    </a:ext>
                  </a:extLst>
                </p:cNvPr>
                <p:cNvSpPr txBox="1"/>
                <p:nvPr/>
              </p:nvSpPr>
              <p:spPr>
                <a:xfrm>
                  <a:off x="6014235" y="1313819"/>
                  <a:ext cx="492552" cy="462061"/>
                </a:xfrm>
                <a:prstGeom prst="rect">
                  <a:avLst/>
                </a:prstGeom>
                <a:grpFill/>
                <a:effectLst/>
              </p:spPr>
              <p:txBody>
                <a:bodyPr wrap="none" lIns="68580" tIns="34290" rIns="68580" bIns="34290" rtlCol="0">
                  <a:spAutoFit/>
                </a:bodyPr>
                <a:lstStyle/>
                <a:p>
                  <a:pPr algn="ctr"/>
                  <a:r>
                    <a:rPr lang="en-US" altLang="zh-CN" sz="2800" dirty="0" smtClean="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04</a:t>
                  </a:r>
                  <a:endParaRPr lang="zh-CN" altLang="en-US" sz="2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sp>
            <p:nvSpPr>
              <p:cNvPr id="84" name="等腰三角形 83"/>
              <p:cNvSpPr/>
              <p:nvPr/>
            </p:nvSpPr>
            <p:spPr>
              <a:xfrm rot="5400000">
                <a:off x="6724526" y="1479984"/>
                <a:ext cx="198506" cy="111195"/>
              </a:xfrm>
              <a:prstGeom prst="triangle">
                <a:avLst/>
              </a:prstGeom>
              <a:gr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pitchFamily="34" charset="-122"/>
                  <a:ea typeface="微软雅黑" panose="020B0503020204020204" pitchFamily="34" charset="-122"/>
                  <a:cs typeface="+mn-ea"/>
                  <a:sym typeface="+mn-lt"/>
                </a:endParaRPr>
              </a:p>
            </p:txBody>
          </p:sp>
        </p:grpSp>
      </p:grpSp>
      <p:grpSp>
        <p:nvGrpSpPr>
          <p:cNvPr id="3" name="组合 2"/>
          <p:cNvGrpSpPr/>
          <p:nvPr/>
        </p:nvGrpSpPr>
        <p:grpSpPr>
          <a:xfrm>
            <a:off x="2890268" y="4800882"/>
            <a:ext cx="2342637" cy="655355"/>
            <a:chOff x="7009591" y="4831029"/>
            <a:chExt cx="2342637" cy="655355"/>
          </a:xfrm>
        </p:grpSpPr>
        <p:sp>
          <p:nvSpPr>
            <p:cNvPr id="88" name="文本框 87"/>
            <p:cNvSpPr txBox="1"/>
            <p:nvPr/>
          </p:nvSpPr>
          <p:spPr>
            <a:xfrm>
              <a:off x="8266324" y="4944265"/>
              <a:ext cx="1085904" cy="461665"/>
            </a:xfrm>
            <a:prstGeom prst="rect">
              <a:avLst/>
            </a:prstGeom>
            <a:noFill/>
          </p:spPr>
          <p:txBody>
            <a:bodyPr wrap="none" rtlCol="0">
              <a:spAutoFit/>
            </a:bodyPr>
            <a:lstStyle/>
            <a:p>
              <a:r>
                <a:rPr lang="zh-CN" altLang="en-US" sz="2400" b="1"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公平性</a:t>
              </a:r>
              <a:endParaRPr lang="zh-CN" altLang="en-US" sz="24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nvGrpSpPr>
            <p:cNvPr id="90" name="组合 89"/>
            <p:cNvGrpSpPr/>
            <p:nvPr/>
          </p:nvGrpSpPr>
          <p:grpSpPr>
            <a:xfrm>
              <a:off x="7009591" y="4831029"/>
              <a:ext cx="988180" cy="655355"/>
              <a:chOff x="5871092" y="1184851"/>
              <a:chExt cx="1008284" cy="700477"/>
            </a:xfrm>
            <a:solidFill>
              <a:schemeClr val="accent1">
                <a:lumMod val="20000"/>
                <a:lumOff val="80000"/>
              </a:schemeClr>
            </a:solidFill>
          </p:grpSpPr>
          <p:grpSp>
            <p:nvGrpSpPr>
              <p:cNvPr id="91" name="组合 90"/>
              <p:cNvGrpSpPr/>
              <p:nvPr/>
            </p:nvGrpSpPr>
            <p:grpSpPr>
              <a:xfrm>
                <a:off x="5871092" y="1184851"/>
                <a:ext cx="700479" cy="700477"/>
                <a:chOff x="5953785" y="1232361"/>
                <a:chExt cx="605464" cy="605462"/>
              </a:xfrm>
              <a:grpFill/>
            </p:grpSpPr>
            <p:sp>
              <p:nvSpPr>
                <p:cNvPr id="93" name="椭圆 92">
                  <a:extLst>
                    <a:ext uri="{FF2B5EF4-FFF2-40B4-BE49-F238E27FC236}">
                      <a16:creationId xmlns="" xmlns:a16="http://schemas.microsoft.com/office/drawing/2014/main" id="{2A9B3F6B-DCD1-4908-8676-EA97D5386614}"/>
                    </a:ext>
                  </a:extLst>
                </p:cNvPr>
                <p:cNvSpPr/>
                <p:nvPr/>
              </p:nvSpPr>
              <p:spPr>
                <a:xfrm>
                  <a:off x="5953785" y="1232361"/>
                  <a:ext cx="605464" cy="605462"/>
                </a:xfrm>
                <a:prstGeom prst="ellipse">
                  <a:avLst/>
                </a:prstGeom>
                <a:grpFill/>
                <a:ln>
                  <a:noFill/>
                </a:ln>
                <a:effectLst>
                  <a:outerShdw blurRad="101600" dist="38100" dir="2700000" algn="tl" rotWithShape="0">
                    <a:prstClr val="black">
                      <a:alpha val="25000"/>
                    </a:prstClr>
                  </a:outerShdw>
                </a:effectLs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94" name="TextBox 11">
                  <a:extLst>
                    <a:ext uri="{FF2B5EF4-FFF2-40B4-BE49-F238E27FC236}">
                      <a16:creationId xmlns="" xmlns:a16="http://schemas.microsoft.com/office/drawing/2014/main" id="{91278FD8-3CF4-41D6-952E-9BA296858D03}"/>
                    </a:ext>
                  </a:extLst>
                </p:cNvPr>
                <p:cNvSpPr txBox="1"/>
                <p:nvPr/>
              </p:nvSpPr>
              <p:spPr>
                <a:xfrm>
                  <a:off x="6014237" y="1313819"/>
                  <a:ext cx="492552" cy="462061"/>
                </a:xfrm>
                <a:prstGeom prst="rect">
                  <a:avLst/>
                </a:prstGeom>
                <a:grpFill/>
                <a:effectLst/>
              </p:spPr>
              <p:txBody>
                <a:bodyPr wrap="none" lIns="68580" tIns="34290" rIns="68580" bIns="34290" rtlCol="0">
                  <a:spAutoFit/>
                </a:bodyPr>
                <a:lstStyle/>
                <a:p>
                  <a:pPr algn="ctr"/>
                  <a:r>
                    <a:rPr lang="en-US" altLang="zh-CN" sz="2800" dirty="0" smtClean="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05</a:t>
                  </a:r>
                  <a:endParaRPr lang="zh-CN" altLang="en-US" sz="2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sp>
            <p:nvSpPr>
              <p:cNvPr id="92" name="等腰三角形 91"/>
              <p:cNvSpPr/>
              <p:nvPr/>
            </p:nvSpPr>
            <p:spPr>
              <a:xfrm rot="5400000">
                <a:off x="6724526" y="1479984"/>
                <a:ext cx="198506" cy="111195"/>
              </a:xfrm>
              <a:prstGeom prst="triangle">
                <a:avLst/>
              </a:prstGeom>
              <a:gr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pitchFamily="34" charset="-122"/>
                  <a:ea typeface="微软雅黑" panose="020B0503020204020204" pitchFamily="34" charset="-122"/>
                  <a:cs typeface="+mn-ea"/>
                  <a:sym typeface="+mn-lt"/>
                </a:endParaRPr>
              </a:p>
            </p:txBody>
          </p:sp>
        </p:grpSp>
      </p:grpSp>
    </p:spTree>
    <p:extLst>
      <p:ext uri="{BB962C8B-B14F-4D97-AF65-F5344CB8AC3E}">
        <p14:creationId xmlns:p14="http://schemas.microsoft.com/office/powerpoint/2010/main" val="927697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508525" y="1101012"/>
            <a:ext cx="11117417" cy="5598367"/>
            <a:chOff x="508525" y="1341753"/>
            <a:chExt cx="11117417" cy="4732469"/>
          </a:xfrm>
        </p:grpSpPr>
        <p:sp>
          <p:nvSpPr>
            <p:cNvPr id="37" name="矩形 36"/>
            <p:cNvSpPr/>
            <p:nvPr/>
          </p:nvSpPr>
          <p:spPr>
            <a:xfrm>
              <a:off x="6110118" y="1341753"/>
              <a:ext cx="5515824" cy="47324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08525" y="1341753"/>
              <a:ext cx="5515824" cy="47324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직사각형 1"/>
          <p:cNvSpPr/>
          <p:nvPr/>
        </p:nvSpPr>
        <p:spPr>
          <a:xfrm>
            <a:off x="508525" y="255645"/>
            <a:ext cx="2339102" cy="523220"/>
          </a:xfrm>
          <a:prstGeom prst="rect">
            <a:avLst/>
          </a:prstGeom>
        </p:spPr>
        <p:txBody>
          <a:bodyPr wrap="none">
            <a:spAutoFit/>
          </a:bodyPr>
          <a:lstStyle/>
          <a:p>
            <a:r>
              <a:rPr lang="zh-CN" altLang="en-US" sz="2800" b="1" dirty="0">
                <a:solidFill>
                  <a:srgbClr val="002060"/>
                </a:solidFill>
                <a:latin typeface="微软雅黑" panose="020B0503020204020204" pitchFamily="34" charset="-122"/>
                <a:ea typeface="微软雅黑" panose="020B0503020204020204" pitchFamily="34" charset="-122"/>
                <a:cs typeface="+mj-cs"/>
              </a:rPr>
              <a:t>药品</a:t>
            </a:r>
            <a:r>
              <a:rPr lang="zh-CN" altLang="en-US" sz="2800" b="1" dirty="0" smtClean="0">
                <a:solidFill>
                  <a:srgbClr val="002060"/>
                </a:solidFill>
                <a:latin typeface="微软雅黑" panose="020B0503020204020204" pitchFamily="34" charset="-122"/>
                <a:ea typeface="微软雅黑" panose="020B0503020204020204" pitchFamily="34" charset="-122"/>
                <a:cs typeface="+mj-cs"/>
              </a:rPr>
              <a:t>基本信息</a:t>
            </a:r>
            <a:endParaRPr lang="ko-KR" altLang="en-US" sz="2800" b="1" dirty="0">
              <a:solidFill>
                <a:srgbClr val="002060"/>
              </a:solidFill>
              <a:latin typeface="微软雅黑" panose="020B0503020204020204" pitchFamily="34" charset="-122"/>
              <a:ea typeface="微软雅黑" panose="020B0503020204020204" pitchFamily="34" charset="-122"/>
              <a:cs typeface="+mj-cs"/>
            </a:endParaRPr>
          </a:p>
        </p:txBody>
      </p:sp>
      <p:sp>
        <p:nvSpPr>
          <p:cNvPr id="2" name="矩形 1"/>
          <p:cNvSpPr/>
          <p:nvPr/>
        </p:nvSpPr>
        <p:spPr>
          <a:xfrm>
            <a:off x="508526" y="1177507"/>
            <a:ext cx="5414982" cy="4847481"/>
          </a:xfrm>
          <a:prstGeom prst="rect">
            <a:avLst/>
          </a:prstGeom>
        </p:spPr>
        <p:txBody>
          <a:bodyPr wrap="square">
            <a:spAutoFit/>
          </a:bodyPr>
          <a:lstStyle/>
          <a:p>
            <a:pPr fontAlgn="t">
              <a:lnSpc>
                <a:spcPct val="150000"/>
              </a:lnSpc>
              <a:spcAft>
                <a:spcPts val="0"/>
              </a:spcAft>
            </a:pPr>
            <a:r>
              <a:rPr lang="zh-CN" altLang="zh-CN" sz="1600" b="1" kern="0" dirty="0" smtClean="0">
                <a:latin typeface="微软雅黑" panose="020B0503020204020204" pitchFamily="34" charset="-122"/>
                <a:ea typeface="微软雅黑" panose="020B0503020204020204" pitchFamily="34" charset="-122"/>
                <a:cs typeface="宋体" panose="02010600030101010101" pitchFamily="2" charset="-122"/>
              </a:rPr>
              <a:t>通用</a:t>
            </a:r>
            <a:r>
              <a:rPr lang="zh-CN" altLang="zh-CN" sz="1600" b="1" kern="0" dirty="0">
                <a:latin typeface="微软雅黑" panose="020B0503020204020204" pitchFamily="34" charset="-122"/>
                <a:ea typeface="微软雅黑" panose="020B0503020204020204" pitchFamily="34" charset="-122"/>
                <a:cs typeface="宋体" panose="02010600030101010101" pitchFamily="2" charset="-122"/>
              </a:rPr>
              <a:t>名称：氨氯地平氯沙坦钾片（Ⅰ）</a:t>
            </a:r>
            <a:endParaRPr lang="zh-CN" altLang="zh-CN" sz="1600" b="1" kern="100" dirty="0">
              <a:latin typeface="微软雅黑" panose="020B0503020204020204" pitchFamily="34" charset="-122"/>
              <a:ea typeface="微软雅黑" panose="020B0503020204020204" pitchFamily="34" charset="-122"/>
              <a:cs typeface="Times New Roman" panose="02020603050405020304" pitchFamily="18" charset="0"/>
            </a:endParaRPr>
          </a:p>
          <a:p>
            <a:pPr fontAlgn="t">
              <a:lnSpc>
                <a:spcPct val="150000"/>
              </a:lnSpc>
              <a:spcAft>
                <a:spcPts val="0"/>
              </a:spcAft>
            </a:pPr>
            <a:r>
              <a:rPr lang="zh-CN" altLang="zh-CN" sz="1600" b="1" kern="0" dirty="0" smtClean="0">
                <a:latin typeface="微软雅黑" panose="020B0503020204020204" pitchFamily="34" charset="-122"/>
                <a:ea typeface="微软雅黑" panose="020B0503020204020204" pitchFamily="34" charset="-122"/>
                <a:cs typeface="宋体" panose="02010600030101010101" pitchFamily="2" charset="-122"/>
              </a:rPr>
              <a:t>规</a:t>
            </a:r>
            <a:r>
              <a:rPr lang="en-US" altLang="zh-CN" sz="1600" b="1" kern="0" dirty="0" smtClean="0">
                <a:latin typeface="微软雅黑" panose="020B0503020204020204" pitchFamily="34" charset="-122"/>
                <a:ea typeface="微软雅黑" panose="020B0503020204020204" pitchFamily="34" charset="-122"/>
                <a:cs typeface="宋体" panose="02010600030101010101" pitchFamily="2" charset="-122"/>
              </a:rPr>
              <a:t>    </a:t>
            </a:r>
            <a:r>
              <a:rPr lang="en-US" altLang="zh-CN" sz="1600" b="1" kern="0" dirty="0" smtClean="0">
                <a:latin typeface="微软雅黑" panose="020B0503020204020204" pitchFamily="34" charset="-122"/>
                <a:ea typeface="微软雅黑" panose="020B0503020204020204" pitchFamily="34" charset="-122"/>
                <a:cs typeface="宋体" panose="02010600030101010101" pitchFamily="2" charset="-122"/>
              </a:rPr>
              <a:t>   </a:t>
            </a:r>
            <a:r>
              <a:rPr lang="zh-CN" altLang="zh-CN" sz="1600" b="1" kern="0" dirty="0" smtClean="0">
                <a:latin typeface="微软雅黑" panose="020B0503020204020204" pitchFamily="34" charset="-122"/>
                <a:ea typeface="微软雅黑" panose="020B0503020204020204" pitchFamily="34" charset="-122"/>
                <a:cs typeface="宋体" panose="02010600030101010101" pitchFamily="2" charset="-122"/>
              </a:rPr>
              <a:t>格</a:t>
            </a:r>
            <a:r>
              <a:rPr lang="zh-CN" altLang="en-US" sz="1600" b="1" kern="0" dirty="0" smtClean="0">
                <a:latin typeface="微软雅黑" panose="020B0503020204020204" pitchFamily="34" charset="-122"/>
                <a:ea typeface="微软雅黑" panose="020B0503020204020204" pitchFamily="34" charset="-122"/>
                <a:cs typeface="宋体" panose="02010600030101010101" pitchFamily="2" charset="-122"/>
              </a:rPr>
              <a:t>：</a:t>
            </a:r>
            <a:r>
              <a:rPr lang="zh-CN" altLang="zh-CN" sz="1600" b="1" kern="0" dirty="0" smtClean="0">
                <a:latin typeface="微软雅黑" panose="020B0503020204020204" pitchFamily="34" charset="-122"/>
                <a:ea typeface="微软雅黑" panose="020B0503020204020204" pitchFamily="34" charset="-122"/>
                <a:cs typeface="宋体" panose="02010600030101010101" pitchFamily="2" charset="-122"/>
              </a:rPr>
              <a:t>每</a:t>
            </a:r>
            <a:r>
              <a:rPr lang="zh-CN" altLang="zh-CN" sz="1600" b="1" kern="0" dirty="0">
                <a:latin typeface="微软雅黑" panose="020B0503020204020204" pitchFamily="34" charset="-122"/>
                <a:ea typeface="微软雅黑" panose="020B0503020204020204" pitchFamily="34" charset="-122"/>
                <a:cs typeface="宋体" panose="02010600030101010101" pitchFamily="2" charset="-122"/>
              </a:rPr>
              <a:t>片含苯磺酸氨氯地平（以氨氯地平计）</a:t>
            </a:r>
            <a:r>
              <a:rPr lang="en-US" altLang="zh-CN" sz="1600" b="1" kern="0" dirty="0">
                <a:latin typeface="微软雅黑" panose="020B0503020204020204" pitchFamily="34" charset="-122"/>
                <a:ea typeface="微软雅黑" panose="020B0503020204020204" pitchFamily="34" charset="-122"/>
                <a:cs typeface="宋体" panose="02010600030101010101" pitchFamily="2" charset="-122"/>
              </a:rPr>
              <a:t>5mg</a:t>
            </a:r>
            <a:r>
              <a:rPr lang="zh-CN" altLang="zh-CN" sz="1600" b="1" kern="0" dirty="0">
                <a:latin typeface="微软雅黑" panose="020B0503020204020204" pitchFamily="34" charset="-122"/>
                <a:ea typeface="微软雅黑" panose="020B0503020204020204" pitchFamily="34" charset="-122"/>
                <a:cs typeface="宋体" panose="02010600030101010101" pitchFamily="2" charset="-122"/>
              </a:rPr>
              <a:t>和氯沙坦钾</a:t>
            </a:r>
            <a:r>
              <a:rPr lang="en-US" altLang="zh-CN" sz="1600" b="1" kern="0" dirty="0" smtClean="0">
                <a:latin typeface="微软雅黑" panose="020B0503020204020204" pitchFamily="34" charset="-122"/>
                <a:ea typeface="微软雅黑" panose="020B0503020204020204" pitchFamily="34" charset="-122"/>
                <a:cs typeface="宋体" panose="02010600030101010101" pitchFamily="2" charset="-122"/>
              </a:rPr>
              <a:t>50mg</a:t>
            </a:r>
            <a:endParaRPr lang="zh-CN" altLang="zh-CN" sz="1600" b="1" kern="100" dirty="0">
              <a:latin typeface="微软雅黑" panose="020B0503020204020204" pitchFamily="34" charset="-122"/>
              <a:ea typeface="微软雅黑" panose="020B0503020204020204" pitchFamily="34" charset="-122"/>
              <a:cs typeface="Times New Roman" panose="02020603050405020304" pitchFamily="18" charset="0"/>
            </a:endParaRPr>
          </a:p>
          <a:p>
            <a:pPr fontAlgn="t">
              <a:lnSpc>
                <a:spcPct val="150000"/>
              </a:lnSpc>
              <a:spcAft>
                <a:spcPts val="0"/>
              </a:spcAft>
            </a:pPr>
            <a:r>
              <a:rPr lang="zh-CN" altLang="zh-CN" sz="1600" b="1" kern="0" dirty="0" smtClean="0">
                <a:latin typeface="微软雅黑" panose="020B0503020204020204" pitchFamily="34" charset="-122"/>
                <a:ea typeface="微软雅黑" panose="020B0503020204020204" pitchFamily="34" charset="-122"/>
                <a:cs typeface="宋体" panose="02010600030101010101" pitchFamily="2" charset="-122"/>
              </a:rPr>
              <a:t>适</a:t>
            </a:r>
            <a:r>
              <a:rPr lang="en-US" altLang="zh-CN" sz="1600" b="1" kern="0" dirty="0" smtClean="0">
                <a:latin typeface="微软雅黑" panose="020B0503020204020204" pitchFamily="34" charset="-122"/>
                <a:ea typeface="微软雅黑" panose="020B0503020204020204" pitchFamily="34" charset="-122"/>
                <a:cs typeface="宋体" panose="02010600030101010101" pitchFamily="2" charset="-122"/>
              </a:rPr>
              <a:t>  </a:t>
            </a:r>
            <a:r>
              <a:rPr lang="zh-CN" altLang="zh-CN" sz="1600" b="1" kern="0" dirty="0" smtClean="0">
                <a:latin typeface="微软雅黑" panose="020B0503020204020204" pitchFamily="34" charset="-122"/>
                <a:ea typeface="微软雅黑" panose="020B0503020204020204" pitchFamily="34" charset="-122"/>
                <a:cs typeface="宋体" panose="02010600030101010101" pitchFamily="2" charset="-122"/>
              </a:rPr>
              <a:t>应</a:t>
            </a:r>
            <a:r>
              <a:rPr lang="en-US" altLang="zh-CN" sz="1600" b="1" kern="0" dirty="0" smtClean="0">
                <a:latin typeface="微软雅黑" panose="020B0503020204020204" pitchFamily="34" charset="-122"/>
                <a:ea typeface="微软雅黑" panose="020B0503020204020204" pitchFamily="34" charset="-122"/>
                <a:cs typeface="宋体" panose="02010600030101010101" pitchFamily="2" charset="-122"/>
              </a:rPr>
              <a:t> </a:t>
            </a:r>
            <a:r>
              <a:rPr lang="en-US" altLang="zh-CN" sz="1600" b="1" kern="0" dirty="0" smtClean="0">
                <a:latin typeface="微软雅黑" panose="020B0503020204020204" pitchFamily="34" charset="-122"/>
                <a:ea typeface="微软雅黑" panose="020B0503020204020204" pitchFamily="34" charset="-122"/>
                <a:cs typeface="宋体" panose="02010600030101010101" pitchFamily="2" charset="-122"/>
              </a:rPr>
              <a:t> </a:t>
            </a:r>
            <a:r>
              <a:rPr lang="zh-CN" altLang="zh-CN" sz="1600" b="1" kern="0" dirty="0" smtClean="0">
                <a:latin typeface="微软雅黑" panose="020B0503020204020204" pitchFamily="34" charset="-122"/>
                <a:ea typeface="微软雅黑" panose="020B0503020204020204" pitchFamily="34" charset="-122"/>
                <a:cs typeface="宋体" panose="02010600030101010101" pitchFamily="2" charset="-122"/>
              </a:rPr>
              <a:t>症</a:t>
            </a:r>
            <a:r>
              <a:rPr lang="zh-CN" altLang="en-US" sz="1600" b="1" kern="0" dirty="0" smtClean="0">
                <a:latin typeface="微软雅黑" panose="020B0503020204020204" pitchFamily="34" charset="-122"/>
                <a:ea typeface="微软雅黑" panose="020B0503020204020204" pitchFamily="34" charset="-122"/>
                <a:cs typeface="宋体" panose="02010600030101010101" pitchFamily="2" charset="-122"/>
              </a:rPr>
              <a:t>：</a:t>
            </a:r>
            <a:r>
              <a:rPr lang="zh-CN" altLang="zh-CN" sz="1600" b="1" kern="0" dirty="0" smtClean="0">
                <a:latin typeface="微软雅黑" panose="020B0503020204020204" pitchFamily="34" charset="-122"/>
                <a:ea typeface="微软雅黑" panose="020B0503020204020204" pitchFamily="34" charset="-122"/>
                <a:cs typeface="宋体" panose="02010600030101010101" pitchFamily="2" charset="-122"/>
              </a:rPr>
              <a:t>治疗原发性高血压</a:t>
            </a:r>
            <a:endParaRPr lang="en-US" altLang="zh-CN" sz="16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2" fontAlgn="t">
              <a:lnSpc>
                <a:spcPct val="150000"/>
              </a:lnSpc>
              <a:spcAft>
                <a:spcPts val="0"/>
              </a:spcAft>
            </a:pPr>
            <a:r>
              <a:rPr lang="zh-CN" altLang="zh-CN" sz="1400" kern="0" dirty="0" smtClean="0">
                <a:latin typeface="微软雅黑" panose="020B0503020204020204" pitchFamily="34" charset="-122"/>
                <a:ea typeface="微软雅黑" panose="020B0503020204020204" pitchFamily="34" charset="-122"/>
                <a:cs typeface="宋体" panose="02010600030101010101" pitchFamily="2" charset="-122"/>
              </a:rPr>
              <a:t>本</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品用于单独服用氨氯地平或氯沙坦钾不能充分控制血压的患者；或者作为替代疗法用于氨氯地平和氯沙坦钾联合治疗下血压得以控制的患者。</a:t>
            </a:r>
            <a:endPar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endParaRPr>
          </a:p>
          <a:p>
            <a:pPr fontAlgn="t">
              <a:lnSpc>
                <a:spcPct val="150000"/>
              </a:lnSpc>
              <a:spcAft>
                <a:spcPts val="0"/>
              </a:spcAft>
            </a:pPr>
            <a:r>
              <a:rPr lang="zh-CN" altLang="zh-CN" sz="1600" b="1" kern="0" dirty="0" smtClean="0">
                <a:latin typeface="微软雅黑" panose="020B0503020204020204" pitchFamily="34" charset="-122"/>
                <a:ea typeface="微软雅黑" panose="020B0503020204020204" pitchFamily="34" charset="-122"/>
                <a:cs typeface="宋体" panose="02010600030101010101" pitchFamily="2" charset="-122"/>
              </a:rPr>
              <a:t>用法用量</a:t>
            </a:r>
            <a:r>
              <a:rPr lang="zh-CN" altLang="en-US" sz="1600" b="1" kern="0" dirty="0" smtClean="0">
                <a:latin typeface="微软雅黑" panose="020B0503020204020204" pitchFamily="34" charset="-122"/>
                <a:ea typeface="微软雅黑" panose="020B0503020204020204" pitchFamily="34" charset="-122"/>
                <a:cs typeface="宋体" panose="02010600030101010101" pitchFamily="2" charset="-122"/>
              </a:rPr>
              <a:t>：</a:t>
            </a:r>
            <a:r>
              <a:rPr lang="zh-CN" altLang="zh-CN" sz="1600" b="1" kern="0" dirty="0" smtClean="0">
                <a:latin typeface="微软雅黑" panose="020B0503020204020204" pitchFamily="34" charset="-122"/>
                <a:ea typeface="微软雅黑" panose="020B0503020204020204" pitchFamily="34" charset="-122"/>
                <a:cs typeface="宋体" panose="02010600030101010101" pitchFamily="2" charset="-122"/>
              </a:rPr>
              <a:t>口服</a:t>
            </a:r>
            <a:r>
              <a:rPr lang="zh-CN" altLang="zh-CN" sz="1600" b="1" kern="0" dirty="0">
                <a:latin typeface="微软雅黑" panose="020B0503020204020204" pitchFamily="34" charset="-122"/>
                <a:ea typeface="微软雅黑" panose="020B0503020204020204" pitchFamily="34" charset="-122"/>
                <a:cs typeface="宋体" panose="02010600030101010101" pitchFamily="2" charset="-122"/>
              </a:rPr>
              <a:t>。成人的推荐剂量为每日一次，一</a:t>
            </a:r>
            <a:r>
              <a:rPr lang="zh-CN" altLang="zh-CN" sz="1600" b="1" kern="0" dirty="0" smtClean="0">
                <a:latin typeface="微软雅黑" panose="020B0503020204020204" pitchFamily="34" charset="-122"/>
                <a:ea typeface="微软雅黑" panose="020B0503020204020204" pitchFamily="34" charset="-122"/>
                <a:cs typeface="宋体" panose="02010600030101010101" pitchFamily="2" charset="-122"/>
              </a:rPr>
              <a:t>次</a:t>
            </a:r>
            <a:r>
              <a:rPr lang="en-US" altLang="zh-CN" sz="1600" b="1" kern="0" dirty="0" smtClean="0">
                <a:latin typeface="微软雅黑" panose="020B0503020204020204" pitchFamily="34" charset="-122"/>
                <a:ea typeface="微软雅黑" panose="020B0503020204020204" pitchFamily="34" charset="-122"/>
                <a:cs typeface="宋体" panose="02010600030101010101" pitchFamily="2" charset="-122"/>
              </a:rPr>
              <a:t>1</a:t>
            </a:r>
            <a:r>
              <a:rPr lang="zh-CN" altLang="zh-CN" sz="1600" b="1" kern="0" dirty="0" smtClean="0">
                <a:latin typeface="微软雅黑" panose="020B0503020204020204" pitchFamily="34" charset="-122"/>
                <a:ea typeface="微软雅黑" panose="020B0503020204020204" pitchFamily="34" charset="-122"/>
                <a:cs typeface="宋体" panose="02010600030101010101" pitchFamily="2" charset="-122"/>
              </a:rPr>
              <a:t>片</a:t>
            </a:r>
            <a:r>
              <a:rPr lang="zh-CN" altLang="zh-CN" sz="1600" kern="0" dirty="0" smtClean="0">
                <a:latin typeface="微软雅黑" panose="020B0503020204020204" pitchFamily="34" charset="-122"/>
                <a:ea typeface="微软雅黑" panose="020B0503020204020204" pitchFamily="34" charset="-122"/>
                <a:cs typeface="宋体" panose="02010600030101010101" pitchFamily="2" charset="-122"/>
              </a:rPr>
              <a:t>。</a:t>
            </a:r>
            <a:endParaRPr lang="zh-CN"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lvl="2" fontAlgn="t">
              <a:lnSpc>
                <a:spcPct val="150000"/>
              </a:lnSpc>
              <a:spcAft>
                <a:spcPts val="0"/>
              </a:spcAft>
            </a:pPr>
            <a:r>
              <a:rPr lang="zh-CN" altLang="en-US" sz="1400" kern="0" dirty="0" smtClean="0">
                <a:latin typeface="微软雅黑" panose="020B0503020204020204" pitchFamily="34" charset="-122"/>
                <a:ea typeface="微软雅黑" panose="020B0503020204020204" pitchFamily="34" charset="-122"/>
                <a:cs typeface="宋体" panose="02010600030101010101" pitchFamily="2" charset="-122"/>
              </a:rPr>
              <a:t>空腹</a:t>
            </a:r>
            <a:r>
              <a:rPr lang="zh-CN" altLang="en-US" sz="1400" kern="0" dirty="0">
                <a:latin typeface="微软雅黑" panose="020B0503020204020204" pitchFamily="34" charset="-122"/>
                <a:ea typeface="微软雅黑" panose="020B0503020204020204" pitchFamily="34" charset="-122"/>
                <a:cs typeface="宋体" panose="02010600030101010101" pitchFamily="2" charset="-122"/>
              </a:rPr>
              <a:t>或餐后服用均可。添加治疗本品可用于单独使用氨氯地平</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5mg</a:t>
            </a:r>
            <a:r>
              <a:rPr lang="zh-CN" altLang="en-US" sz="1400" kern="0" dirty="0">
                <a:latin typeface="微软雅黑" panose="020B0503020204020204" pitchFamily="34" charset="-122"/>
                <a:ea typeface="微软雅黑" panose="020B0503020204020204" pitchFamily="34" charset="-122"/>
                <a:cs typeface="宋体" panose="02010600030101010101" pitchFamily="2" charset="-122"/>
              </a:rPr>
              <a:t>或氯沙坦钾</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50mg</a:t>
            </a:r>
            <a:r>
              <a:rPr lang="zh-CN" altLang="en-US" sz="1400" kern="0" dirty="0">
                <a:latin typeface="微软雅黑" panose="020B0503020204020204" pitchFamily="34" charset="-122"/>
                <a:ea typeface="微软雅黑" panose="020B0503020204020204" pitchFamily="34" charset="-122"/>
                <a:cs typeface="宋体" panose="02010600030101010101" pitchFamily="2" charset="-122"/>
              </a:rPr>
              <a:t>不能有效控制血压的患者。可根据患者个体反应以及血压目标进行剂量调整。对反应不足的患者，剂量可逐步增加。替代治疗在使用复方制剂之前，可对两种单药成份分别进行剂量滴定。本品可用于两个单药相应剂量联合使用的替代治疗</a:t>
            </a:r>
            <a:r>
              <a:rPr lang="zh-CN" altLang="en-US" sz="1400" kern="0" dirty="0" smtClean="0">
                <a:latin typeface="微软雅黑" panose="020B0503020204020204" pitchFamily="34" charset="-122"/>
                <a:ea typeface="微软雅黑" panose="020B0503020204020204" pitchFamily="34" charset="-122"/>
                <a:cs typeface="宋体" panose="02010600030101010101" pitchFamily="2" charset="-122"/>
              </a:rPr>
              <a:t>。</a:t>
            </a:r>
            <a:endParaRPr lang="en-US" altLang="zh-CN" sz="1400" kern="0" dirty="0" smtClean="0">
              <a:latin typeface="微软雅黑" panose="020B0503020204020204" pitchFamily="34" charset="-122"/>
              <a:ea typeface="微软雅黑" panose="020B0503020204020204" pitchFamily="34" charset="-122"/>
              <a:cs typeface="宋体" panose="02010600030101010101" pitchFamily="2" charset="-122"/>
            </a:endParaRPr>
          </a:p>
        </p:txBody>
      </p:sp>
      <p:sp>
        <p:nvSpPr>
          <p:cNvPr id="30" name="矩形 29"/>
          <p:cNvSpPr/>
          <p:nvPr/>
        </p:nvSpPr>
        <p:spPr>
          <a:xfrm>
            <a:off x="6208094" y="1110343"/>
            <a:ext cx="5133261" cy="4893647"/>
          </a:xfrm>
          <a:prstGeom prst="rect">
            <a:avLst/>
          </a:prstGeom>
        </p:spPr>
        <p:txBody>
          <a:bodyPr wrap="square">
            <a:spAutoFit/>
          </a:bodyPr>
          <a:lstStyle/>
          <a:p>
            <a:pPr fontAlgn="t">
              <a:lnSpc>
                <a:spcPct val="200000"/>
              </a:lnSpc>
              <a:spcAft>
                <a:spcPts val="0"/>
              </a:spcAft>
            </a:pP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所治疗疾病的基本</a:t>
            </a:r>
            <a:r>
              <a:rPr lang="zh-CN" altLang="en-US" sz="1600" b="1" kern="100" dirty="0" smtClean="0">
                <a:latin typeface="微软雅黑" panose="020B0503020204020204" pitchFamily="34" charset="-122"/>
                <a:ea typeface="微软雅黑" panose="020B0503020204020204" pitchFamily="34" charset="-122"/>
                <a:cs typeface="Times New Roman" panose="02020603050405020304" pitchFamily="18" charset="0"/>
              </a:rPr>
              <a:t>情况：</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目前中国高血压的患病率高、致残率高、致死率高，但知晓率低、治疗率低、达标率极低，绝大多数高血压患者血压达标，需要</a:t>
            </a:r>
            <a:r>
              <a:rPr lang="en-US" altLang="zh-CN" sz="1600" b="1"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种或</a:t>
            </a:r>
            <a:r>
              <a:rPr lang="en-US" altLang="zh-CN" sz="1600" b="1"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种以上</a:t>
            </a:r>
            <a:r>
              <a:rPr lang="zh-CN" altLang="en-US" sz="1600" b="1" kern="100" dirty="0" smtClean="0">
                <a:latin typeface="微软雅黑" panose="020B0503020204020204" pitchFamily="34" charset="-122"/>
                <a:ea typeface="微软雅黑" panose="020B0503020204020204" pitchFamily="34" charset="-122"/>
                <a:cs typeface="Times New Roman" panose="02020603050405020304" pitchFamily="18" charset="0"/>
              </a:rPr>
              <a:t>药物治疗；</a:t>
            </a:r>
            <a:endParaRPr lang="en-US" altLang="zh-CN" sz="1600" b="1"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fontAlgn="t">
              <a:lnSpc>
                <a:spcPct val="200000"/>
              </a:lnSpc>
              <a:spcAft>
                <a:spcPts val="0"/>
              </a:spcAft>
            </a:pPr>
            <a:r>
              <a:rPr lang="zh-CN" altLang="en-US" sz="1600" b="1" kern="0" dirty="0" smtClean="0">
                <a:latin typeface="微软雅黑" panose="020B0503020204020204" pitchFamily="34" charset="-122"/>
                <a:ea typeface="微软雅黑" panose="020B0503020204020204" pitchFamily="34" charset="-122"/>
                <a:cs typeface="Times New Roman" panose="02020603050405020304" pitchFamily="18" charset="0"/>
              </a:rPr>
              <a:t>中国大陆首次上市时间：</a:t>
            </a:r>
            <a:r>
              <a:rPr lang="en-US" altLang="zh-CN" sz="1600" b="1" kern="0" dirty="0" smtClean="0">
                <a:latin typeface="微软雅黑" panose="020B0503020204020204" pitchFamily="34" charset="-122"/>
                <a:ea typeface="微软雅黑" panose="020B0503020204020204" pitchFamily="34" charset="-122"/>
                <a:cs typeface="Times New Roman" panose="02020603050405020304" pitchFamily="18" charset="0"/>
              </a:rPr>
              <a:t>2022</a:t>
            </a:r>
            <a:r>
              <a:rPr lang="zh-CN" altLang="en-US" sz="1600" b="1" kern="0" dirty="0" smtClean="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600" b="1" kern="0" dirty="0" smtClean="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600" b="1" kern="0" dirty="0" smtClean="0">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1600" b="1" kern="0" dirty="0" smtClean="0">
                <a:latin typeface="微软雅黑" panose="020B0503020204020204" pitchFamily="34" charset="-122"/>
                <a:ea typeface="微软雅黑" panose="020B0503020204020204" pitchFamily="34" charset="-122"/>
                <a:cs typeface="Times New Roman" panose="02020603050405020304" pitchFamily="18" charset="0"/>
              </a:rPr>
              <a:t>18</a:t>
            </a:r>
            <a:r>
              <a:rPr lang="zh-CN" altLang="en-US" sz="1600" b="1" kern="0" dirty="0" smtClean="0">
                <a:latin typeface="微软雅黑" panose="020B0503020204020204" pitchFamily="34" charset="-122"/>
                <a:ea typeface="微软雅黑" panose="020B0503020204020204" pitchFamily="34" charset="-122"/>
                <a:cs typeface="Times New Roman" panose="02020603050405020304" pitchFamily="18" charset="0"/>
              </a:rPr>
              <a:t>日</a:t>
            </a:r>
            <a:endParaRPr lang="en-US" altLang="zh-CN" sz="1600" b="1"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lvl="5" fontAlgn="t">
              <a:lnSpc>
                <a:spcPct val="200000"/>
              </a:lnSpc>
            </a:pPr>
            <a:r>
              <a:rPr lang="zh-CN" altLang="en-US" sz="1400" kern="0" dirty="0">
                <a:latin typeface="微软雅黑" panose="020B0503020204020204" pitchFamily="34" charset="-122"/>
                <a:ea typeface="微软雅黑" panose="020B0503020204020204" pitchFamily="34" charset="-122"/>
                <a:cs typeface="宋体" panose="02010600030101010101" pitchFamily="2" charset="-122"/>
              </a:rPr>
              <a:t>（获批时间）</a:t>
            </a:r>
            <a:endParaRPr lang="en-US" altLang="zh-CN" sz="1400" kern="0" dirty="0">
              <a:latin typeface="微软雅黑" panose="020B0503020204020204" pitchFamily="34" charset="-122"/>
              <a:ea typeface="微软雅黑" panose="020B0503020204020204" pitchFamily="34" charset="-122"/>
              <a:cs typeface="宋体" panose="02010600030101010101" pitchFamily="2" charset="-122"/>
            </a:endParaRPr>
          </a:p>
          <a:p>
            <a:pPr fontAlgn="t">
              <a:lnSpc>
                <a:spcPct val="200000"/>
              </a:lnSpc>
              <a:spcAft>
                <a:spcPts val="0"/>
              </a:spcAft>
            </a:pPr>
            <a:r>
              <a:rPr lang="zh-CN" altLang="en-US" sz="1600" b="1" kern="100" dirty="0" smtClean="0">
                <a:latin typeface="微软雅黑" panose="020B0503020204020204" pitchFamily="34" charset="-122"/>
                <a:ea typeface="微软雅黑" panose="020B0503020204020204" pitchFamily="34" charset="-122"/>
                <a:cs typeface="Times New Roman" panose="02020603050405020304" pitchFamily="18" charset="0"/>
              </a:rPr>
              <a:t>目前大陆地区同通用名药品的上市情况：无</a:t>
            </a:r>
            <a:endParaRPr lang="en-US" altLang="zh-CN" sz="1600" b="1"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fontAlgn="t">
              <a:lnSpc>
                <a:spcPct val="200000"/>
              </a:lnSpc>
              <a:spcAft>
                <a:spcPts val="0"/>
              </a:spcAft>
            </a:pPr>
            <a:r>
              <a:rPr lang="zh-CN" altLang="en-US" sz="1600" b="1" kern="100" dirty="0" smtClean="0">
                <a:latin typeface="微软雅黑" panose="020B0503020204020204" pitchFamily="34" charset="-122"/>
                <a:ea typeface="微软雅黑" panose="020B0503020204020204" pitchFamily="34" charset="-122"/>
                <a:cs typeface="Times New Roman" panose="02020603050405020304" pitchFamily="18" charset="0"/>
              </a:rPr>
              <a:t>是否为</a:t>
            </a:r>
            <a:r>
              <a:rPr lang="en-US" altLang="zh-CN" sz="1600" b="1" kern="100" dirty="0" smtClean="0">
                <a:latin typeface="微软雅黑" panose="020B0503020204020204" pitchFamily="34" charset="-122"/>
                <a:ea typeface="微软雅黑" panose="020B0503020204020204" pitchFamily="34" charset="-122"/>
                <a:cs typeface="Times New Roman" panose="02020603050405020304" pitchFamily="18" charset="0"/>
              </a:rPr>
              <a:t>OTC</a:t>
            </a:r>
            <a:r>
              <a:rPr lang="zh-CN" altLang="en-US" sz="1600" b="1" kern="100" dirty="0" smtClean="0">
                <a:latin typeface="微软雅黑" panose="020B0503020204020204" pitchFamily="34" charset="-122"/>
                <a:ea typeface="微软雅黑" panose="020B0503020204020204" pitchFamily="34" charset="-122"/>
                <a:cs typeface="Times New Roman" panose="02020603050405020304" pitchFamily="18" charset="0"/>
              </a:rPr>
              <a:t>药品：否</a:t>
            </a:r>
            <a:endParaRPr lang="en-US" altLang="zh-CN" sz="1600" b="1"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fontAlgn="t">
              <a:lnSpc>
                <a:spcPct val="200000"/>
              </a:lnSpc>
              <a:spcAft>
                <a:spcPts val="0"/>
              </a:spcAft>
            </a:pPr>
            <a:r>
              <a:rPr lang="zh-CN" altLang="en-US" sz="1600" b="1" kern="100" dirty="0" smtClean="0">
                <a:latin typeface="微软雅黑" panose="020B0503020204020204" pitchFamily="34" charset="-122"/>
                <a:ea typeface="微软雅黑" panose="020B0503020204020204" pitchFamily="34" charset="-122"/>
                <a:cs typeface="Times New Roman" panose="02020603050405020304" pitchFamily="18" charset="0"/>
              </a:rPr>
              <a:t>参照</a:t>
            </a:r>
            <a:r>
              <a:rPr lang="zh-CN" altLang="en-US" sz="1600" b="1" kern="100" dirty="0" smtClean="0">
                <a:latin typeface="微软雅黑" panose="020B0503020204020204" pitchFamily="34" charset="-122"/>
                <a:ea typeface="微软雅黑" panose="020B0503020204020204" pitchFamily="34" charset="-122"/>
                <a:cs typeface="Times New Roman" panose="02020603050405020304" pitchFamily="18" charset="0"/>
              </a:rPr>
              <a:t>药品：</a:t>
            </a:r>
            <a:r>
              <a:rPr lang="zh-CN" altLang="en-US" sz="1600" b="1" kern="100" dirty="0" smtClean="0">
                <a:latin typeface="微软雅黑" panose="020B0503020204020204" pitchFamily="34" charset="-122"/>
                <a:ea typeface="微软雅黑" panose="020B0503020204020204" pitchFamily="34" charset="-122"/>
                <a:cs typeface="Times New Roman" panose="02020603050405020304" pitchFamily="18" charset="0"/>
              </a:rPr>
              <a:t>缬</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沙坦氨氯地平</a:t>
            </a:r>
            <a:r>
              <a:rPr lang="zh-CN" altLang="en-US" sz="1600" b="1" kern="100" dirty="0" smtClean="0">
                <a:latin typeface="微软雅黑" panose="020B0503020204020204" pitchFamily="34" charset="-122"/>
                <a:ea typeface="微软雅黑" panose="020B0503020204020204" pitchFamily="34" charset="-122"/>
                <a:cs typeface="Times New Roman" panose="02020603050405020304" pitchFamily="18" charset="0"/>
              </a:rPr>
              <a:t>片</a:t>
            </a:r>
            <a:endParaRPr lang="en-US" altLang="zh-CN" sz="16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3" fontAlgn="t">
              <a:lnSpc>
                <a:spcPct val="200000"/>
              </a:lnSpc>
              <a:spcAft>
                <a:spcPts val="0"/>
              </a:spcAft>
            </a:pPr>
            <a:r>
              <a:rPr lang="zh-CN" altLang="en-US" sz="1400" kern="0" dirty="0">
                <a:latin typeface="微软雅黑" panose="020B0503020204020204" pitchFamily="34" charset="-122"/>
                <a:ea typeface="微软雅黑" panose="020B0503020204020204" pitchFamily="34" charset="-122"/>
                <a:cs typeface="宋体" panose="02010600030101010101" pitchFamily="2" charset="-122"/>
              </a:rPr>
              <a:t>（商品名倍博特</a:t>
            </a:r>
            <a:r>
              <a:rPr lang="zh-CN" altLang="en-US" sz="1400" kern="0" dirty="0" smtClean="0">
                <a:latin typeface="微软雅黑" panose="020B0503020204020204" pitchFamily="34" charset="-122"/>
                <a:ea typeface="微软雅黑" panose="020B0503020204020204" pitchFamily="34" charset="-122"/>
                <a:cs typeface="宋体" panose="02010600030101010101" pitchFamily="2" charset="-122"/>
              </a:rPr>
              <a:t>）</a:t>
            </a:r>
            <a:endParaRPr lang="en-US" altLang="zh-CN" sz="1400" kern="0" dirty="0">
              <a:latin typeface="微软雅黑" panose="020B0503020204020204" pitchFamily="34" charset="-122"/>
              <a:ea typeface="微软雅黑" panose="020B0503020204020204" pitchFamily="34" charset="-122"/>
              <a:cs typeface="宋体" panose="02010600030101010101" pitchFamily="2" charset="-122"/>
            </a:endParaRPr>
          </a:p>
        </p:txBody>
      </p:sp>
    </p:spTree>
    <p:extLst>
      <p:ext uri="{BB962C8B-B14F-4D97-AF65-F5344CB8AC3E}">
        <p14:creationId xmlns:p14="http://schemas.microsoft.com/office/powerpoint/2010/main" val="4290957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1"/>
          <p:cNvSpPr/>
          <p:nvPr/>
        </p:nvSpPr>
        <p:spPr>
          <a:xfrm>
            <a:off x="508525" y="255645"/>
            <a:ext cx="1261884" cy="523220"/>
          </a:xfrm>
          <a:prstGeom prst="rect">
            <a:avLst/>
          </a:prstGeom>
        </p:spPr>
        <p:txBody>
          <a:bodyPr wrap="none">
            <a:spAutoFit/>
          </a:bodyPr>
          <a:lstStyle/>
          <a:p>
            <a:r>
              <a:rPr lang="zh-CN" altLang="en-US" sz="2800" b="1" dirty="0">
                <a:solidFill>
                  <a:srgbClr val="002060"/>
                </a:solidFill>
                <a:latin typeface="微软雅黑" panose="020B0503020204020204" pitchFamily="34" charset="-122"/>
                <a:ea typeface="微软雅黑" panose="020B0503020204020204" pitchFamily="34" charset="-122"/>
                <a:cs typeface="+mj-cs"/>
              </a:rPr>
              <a:t>安全性</a:t>
            </a:r>
            <a:endParaRPr lang="ko-KR" altLang="en-US" sz="2800" b="1" dirty="0">
              <a:solidFill>
                <a:srgbClr val="002060"/>
              </a:solidFill>
              <a:latin typeface="微软雅黑" panose="020B0503020204020204" pitchFamily="34" charset="-122"/>
              <a:ea typeface="微软雅黑" panose="020B0503020204020204" pitchFamily="34" charset="-122"/>
              <a:cs typeface="+mj-cs"/>
            </a:endParaRPr>
          </a:p>
        </p:txBody>
      </p:sp>
      <p:sp>
        <p:nvSpPr>
          <p:cNvPr id="4" name="矩形 3"/>
          <p:cNvSpPr/>
          <p:nvPr/>
        </p:nvSpPr>
        <p:spPr>
          <a:xfrm>
            <a:off x="1770409" y="2739815"/>
            <a:ext cx="9825134" cy="1938992"/>
          </a:xfrm>
          <a:prstGeom prst="rect">
            <a:avLst/>
          </a:prstGeom>
          <a:ln>
            <a:solidFill>
              <a:schemeClr val="tx1">
                <a:lumMod val="75000"/>
                <a:lumOff val="25000"/>
              </a:schemeClr>
            </a:solidFill>
            <a:prstDash val="dashDot"/>
          </a:ln>
        </p:spPr>
        <p:txBody>
          <a:bodyPr wrap="square">
            <a:spAutoFit/>
          </a:bodyPr>
          <a:lstStyle/>
          <a:p>
            <a:pPr fontAlgn="t">
              <a:spcAft>
                <a:spcPts val="0"/>
              </a:spcAft>
            </a:pPr>
            <a:r>
              <a:rPr lang="zh-CN" altLang="zh-CN" sz="1200" kern="0" dirty="0" smtClean="0">
                <a:latin typeface="微软雅黑" panose="020B0503020204020204" pitchFamily="34" charset="-122"/>
                <a:ea typeface="微软雅黑" panose="020B0503020204020204" pitchFamily="34" charset="-122"/>
                <a:cs typeface="宋体" panose="02010600030101010101" pitchFamily="2" charset="-122"/>
              </a:rPr>
              <a:t>【不良反应】</a:t>
            </a:r>
            <a:endParaRPr lang="zh-CN" altLang="zh-CN" sz="1200" kern="0" dirty="0">
              <a:latin typeface="微软雅黑" panose="020B0503020204020204" pitchFamily="34" charset="-122"/>
              <a:ea typeface="微软雅黑" panose="020B0503020204020204" pitchFamily="34" charset="-122"/>
              <a:cs typeface="宋体" panose="02010600030101010101" pitchFamily="2" charset="-122"/>
            </a:endParaRPr>
          </a:p>
          <a:p>
            <a:pPr fontAlgn="t">
              <a:spcAft>
                <a:spcPts val="0"/>
              </a:spcAft>
            </a:pP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   </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上市后报告的其它不良反应：</a:t>
            </a:r>
          </a:p>
          <a:p>
            <a:pPr fontAlgn="t">
              <a:spcAft>
                <a:spcPts val="0"/>
              </a:spcAft>
            </a:pP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   </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超敏反应、血管性水肿、脉管炎、亨诺克−舍恩莱因紫癜；肝炎，肝功能异常，呕吐；不适；贫血</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 </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血小板减少；肌痛，关节痛，横纹肌溶解；抑郁，偏头痛，癫痫大发作，味觉障碍；勃起功能障碍</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阳痿；咳嗽；腹泻；胰腺炎；耳鸣；荨麻疹，瘙痒，红皮病，光敏感性；高钾血症和低钠血症。</a:t>
            </a:r>
          </a:p>
          <a:p>
            <a:pPr fontAlgn="t">
              <a:spcAft>
                <a:spcPts val="0"/>
              </a:spcAft>
            </a:pP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【禁忌】</a:t>
            </a:r>
          </a:p>
          <a:p>
            <a:pPr fontAlgn="t">
              <a:spcAft>
                <a:spcPts val="0"/>
              </a:spcAft>
            </a:pP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1.</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对本品活性成分或任何一种赋形剂过敏者。</a:t>
            </a:r>
          </a:p>
          <a:p>
            <a:pPr fontAlgn="t">
              <a:spcAft>
                <a:spcPts val="0"/>
              </a:spcAft>
            </a:pP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2.</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孕妇及哺乳期妇女。</a:t>
            </a:r>
          </a:p>
          <a:p>
            <a:pPr fontAlgn="t">
              <a:spcAft>
                <a:spcPts val="0"/>
              </a:spcAft>
            </a:pP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3.</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严重肝功能障碍者。</a:t>
            </a:r>
          </a:p>
          <a:p>
            <a:pPr fontAlgn="t">
              <a:spcAft>
                <a:spcPts val="0"/>
              </a:spcAft>
            </a:pP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4.</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在糖尿病或肾功能损害（</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GFR</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60mL/min/1.73m2 </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）患者中禁止将本品与含阿利吉仑的药物联合使用。</a:t>
            </a:r>
          </a:p>
        </p:txBody>
      </p:sp>
      <p:sp>
        <p:nvSpPr>
          <p:cNvPr id="5" name="矩形 4"/>
          <p:cNvSpPr/>
          <p:nvPr/>
        </p:nvSpPr>
        <p:spPr>
          <a:xfrm>
            <a:off x="1770409" y="5394749"/>
            <a:ext cx="9825134" cy="1015663"/>
          </a:xfrm>
          <a:prstGeom prst="rect">
            <a:avLst/>
          </a:prstGeom>
          <a:ln>
            <a:solidFill>
              <a:schemeClr val="tx1">
                <a:lumMod val="75000"/>
                <a:lumOff val="25000"/>
              </a:schemeClr>
            </a:solidFill>
            <a:prstDash val="dashDot"/>
          </a:ln>
        </p:spPr>
        <p:txBody>
          <a:bodyPr wrap="square">
            <a:spAutoFit/>
          </a:bodyPr>
          <a:lstStyle/>
          <a:p>
            <a:pPr fontAlgn="t">
              <a:spcAft>
                <a:spcPts val="0"/>
              </a:spcAft>
            </a:pPr>
            <a:r>
              <a:rPr lang="en-US" altLang="zh-CN" sz="1200" kern="0" dirty="0" smtClean="0">
                <a:latin typeface="微软雅黑" panose="020B0503020204020204" pitchFamily="34" charset="-122"/>
                <a:ea typeface="微软雅黑" panose="020B0503020204020204" pitchFamily="34" charset="-122"/>
                <a:cs typeface="宋体" panose="02010600030101010101" pitchFamily="2" charset="-122"/>
              </a:rPr>
              <a:t>        </a:t>
            </a:r>
            <a:r>
              <a:rPr lang="zh-CN" altLang="zh-CN" sz="1200" kern="0" dirty="0" smtClean="0">
                <a:latin typeface="微软雅黑" panose="020B0503020204020204" pitchFamily="34" charset="-122"/>
                <a:ea typeface="微软雅黑" panose="020B0503020204020204" pitchFamily="34" charset="-122"/>
                <a:cs typeface="宋体" panose="02010600030101010101" pitchFamily="2" charset="-122"/>
              </a:rPr>
              <a:t>查阅</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近</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5</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年内监管机构发布的警示信息，未发现本品或本品活性成份</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苯磺酸氨氯地平</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和</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氯沙坦钾</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相关的警示信息。氨氯地平氯沙坦钾片（</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Ⅰ</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2022</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年</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01</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月</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18</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日获得首次注册批件，氨氯地平氯沙坦钾片（</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Ⅱ</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2022</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年</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01</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月</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30</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日获得首次注册批件；目前均未上市销售，未获知上市后不良反应数据。上市前不良反应数据已经纳入说明书不良反应项。以本品通用名称进行文献检索未发现安全性相关文献；以</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苯磺酸氨氯地平</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为检索词，检索到《苯磺酸氨氯地平片致男性乳房发育</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1</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例》； 以</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氯沙坦钾</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为检索词，检索到《氯沙坦钾片致肝病伴肾功能不全患者无尿</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1</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例》、《氯沙坦钾致高龄慢性肾脏病病人病情进展</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1</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例》和《孕期氯沙坦暴露致羊水过少》。</a:t>
            </a:r>
          </a:p>
        </p:txBody>
      </p:sp>
      <p:sp>
        <p:nvSpPr>
          <p:cNvPr id="9" name="矩形 8"/>
          <p:cNvSpPr/>
          <p:nvPr/>
        </p:nvSpPr>
        <p:spPr>
          <a:xfrm>
            <a:off x="508525" y="2312249"/>
            <a:ext cx="3185487" cy="369332"/>
          </a:xfrm>
          <a:prstGeom prst="rect">
            <a:avLst/>
          </a:prstGeom>
        </p:spPr>
        <p:txBody>
          <a:bodyPr wrap="none">
            <a:spAutoFit/>
          </a:bodyPr>
          <a:lstStyle/>
          <a:p>
            <a:pPr fontAlgn="t">
              <a:spcAft>
                <a:spcPts val="0"/>
              </a:spcAft>
            </a:pPr>
            <a:r>
              <a:rPr lang="zh-CN" altLang="zh-CN" b="1" kern="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药品说明书收载的安全性信息</a:t>
            </a:r>
            <a:endPar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0" name="矩形 9"/>
          <p:cNvSpPr/>
          <p:nvPr/>
        </p:nvSpPr>
        <p:spPr>
          <a:xfrm>
            <a:off x="508525" y="4866038"/>
            <a:ext cx="4801314" cy="369332"/>
          </a:xfrm>
          <a:prstGeom prst="rect">
            <a:avLst/>
          </a:prstGeom>
        </p:spPr>
        <p:txBody>
          <a:bodyPr wrap="none">
            <a:spAutoFit/>
          </a:bodyPr>
          <a:lstStyle/>
          <a:p>
            <a:pPr fontAlgn="t">
              <a:spcAft>
                <a:spcPts val="0"/>
              </a:spcAft>
            </a:pPr>
            <a:r>
              <a:rPr lang="zh-CN" altLang="zh-CN" b="1" kern="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药品不良反应监测情况和药品安全性研究结果</a:t>
            </a:r>
          </a:p>
        </p:txBody>
      </p:sp>
      <p:sp>
        <p:nvSpPr>
          <p:cNvPr id="12" name="矩形 11"/>
          <p:cNvSpPr/>
          <p:nvPr/>
        </p:nvSpPr>
        <p:spPr>
          <a:xfrm>
            <a:off x="0" y="1201607"/>
            <a:ext cx="12192000" cy="89195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latin typeface="微软雅黑" panose="020B0503020204020204" pitchFamily="34" charset="-122"/>
                <a:ea typeface="微软雅黑" panose="020B0503020204020204" pitchFamily="34" charset="-122"/>
              </a:rPr>
              <a:t>CCB</a:t>
            </a:r>
            <a:r>
              <a:rPr lang="zh-CN" altLang="en-US" dirty="0">
                <a:solidFill>
                  <a:schemeClr val="tx1"/>
                </a:solidFill>
                <a:latin typeface="微软雅黑" panose="020B0503020204020204" pitchFamily="34" charset="-122"/>
                <a:ea typeface="微软雅黑" panose="020B0503020204020204" pitchFamily="34" charset="-122"/>
              </a:rPr>
              <a:t>具有直接扩张动脉作用，</a:t>
            </a:r>
            <a:r>
              <a:rPr lang="en-US" altLang="zh-CN" dirty="0">
                <a:solidFill>
                  <a:schemeClr val="tx1"/>
                </a:solidFill>
                <a:latin typeface="微软雅黑" panose="020B0503020204020204" pitchFamily="34" charset="-122"/>
                <a:ea typeface="微软雅黑" panose="020B0503020204020204" pitchFamily="34" charset="-122"/>
              </a:rPr>
              <a:t>ARB</a:t>
            </a:r>
            <a:r>
              <a:rPr lang="zh-CN" altLang="en-US" dirty="0">
                <a:solidFill>
                  <a:schemeClr val="tx1"/>
                </a:solidFill>
                <a:latin typeface="微软雅黑" panose="020B0503020204020204" pitchFamily="34" charset="-122"/>
                <a:ea typeface="微软雅黑" panose="020B0503020204020204" pitchFamily="34" charset="-122"/>
              </a:rPr>
              <a:t>既扩张动脉、又扩张静脉，故两药合用有协同降压作用。二氢吡啶类</a:t>
            </a:r>
            <a:r>
              <a:rPr lang="en-US" altLang="zh-CN" dirty="0">
                <a:solidFill>
                  <a:schemeClr val="tx1"/>
                </a:solidFill>
                <a:latin typeface="微软雅黑" panose="020B0503020204020204" pitchFamily="34" charset="-122"/>
                <a:ea typeface="微软雅黑" panose="020B0503020204020204" pitchFamily="34" charset="-122"/>
              </a:rPr>
              <a:t>CCB</a:t>
            </a:r>
            <a:r>
              <a:rPr lang="zh-CN" altLang="en-US" dirty="0">
                <a:solidFill>
                  <a:schemeClr val="tx1"/>
                </a:solidFill>
                <a:latin typeface="微软雅黑" panose="020B0503020204020204" pitchFamily="34" charset="-122"/>
                <a:ea typeface="微软雅黑" panose="020B0503020204020204" pitchFamily="34" charset="-122"/>
              </a:rPr>
              <a:t>常见的不良反应为踝部水肿，可被</a:t>
            </a:r>
            <a:r>
              <a:rPr lang="en-US" altLang="zh-CN" dirty="0">
                <a:solidFill>
                  <a:schemeClr val="tx1"/>
                </a:solidFill>
                <a:latin typeface="微软雅黑" panose="020B0503020204020204" pitchFamily="34" charset="-122"/>
                <a:ea typeface="微软雅黑" panose="020B0503020204020204" pitchFamily="34" charset="-122"/>
              </a:rPr>
              <a:t>ARB</a:t>
            </a:r>
            <a:r>
              <a:rPr lang="zh-CN" altLang="en-US" dirty="0">
                <a:solidFill>
                  <a:schemeClr val="tx1"/>
                </a:solidFill>
                <a:latin typeface="微软雅黑" panose="020B0503020204020204" pitchFamily="34" charset="-122"/>
                <a:ea typeface="微软雅黑" panose="020B0503020204020204" pitchFamily="34" charset="-122"/>
              </a:rPr>
              <a:t>减轻或抵消。</a:t>
            </a:r>
          </a:p>
        </p:txBody>
      </p:sp>
    </p:spTree>
    <p:extLst>
      <p:ext uri="{BB962C8B-B14F-4D97-AF65-F5344CB8AC3E}">
        <p14:creationId xmlns:p14="http://schemas.microsoft.com/office/powerpoint/2010/main" val="4077917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1120887"/>
            <a:ext cx="12192000" cy="232674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p>
        </p:txBody>
      </p:sp>
      <p:sp>
        <p:nvSpPr>
          <p:cNvPr id="11" name="직사각형 1"/>
          <p:cNvSpPr/>
          <p:nvPr/>
        </p:nvSpPr>
        <p:spPr>
          <a:xfrm>
            <a:off x="508525" y="255645"/>
            <a:ext cx="4852610" cy="523220"/>
          </a:xfrm>
          <a:prstGeom prst="rect">
            <a:avLst/>
          </a:prstGeom>
        </p:spPr>
        <p:txBody>
          <a:bodyPr wrap="none">
            <a:spAutoFit/>
          </a:bodyPr>
          <a:lstStyle/>
          <a:p>
            <a:r>
              <a:rPr lang="zh-CN" altLang="en-US" sz="2800" b="1" dirty="0" smtClean="0">
                <a:solidFill>
                  <a:srgbClr val="002060"/>
                </a:solidFill>
                <a:latin typeface="微软雅黑" panose="020B0503020204020204" pitchFamily="34" charset="-122"/>
                <a:ea typeface="微软雅黑" panose="020B0503020204020204" pitchFamily="34" charset="-122"/>
                <a:cs typeface="+mj-cs"/>
              </a:rPr>
              <a:t>有效性：药品</a:t>
            </a:r>
            <a:r>
              <a:rPr lang="zh-CN" altLang="en-US" sz="2800" b="1" dirty="0">
                <a:solidFill>
                  <a:srgbClr val="002060"/>
                </a:solidFill>
                <a:latin typeface="微软雅黑" panose="020B0503020204020204" pitchFamily="34" charset="-122"/>
                <a:ea typeface="微软雅黑" panose="020B0503020204020204" pitchFamily="34" charset="-122"/>
                <a:cs typeface="+mj-cs"/>
              </a:rPr>
              <a:t>有效性研究信息</a:t>
            </a:r>
            <a:endParaRPr lang="ko-KR" altLang="en-US" sz="2800" b="1" dirty="0">
              <a:solidFill>
                <a:srgbClr val="002060"/>
              </a:solidFill>
              <a:latin typeface="微软雅黑" panose="020B0503020204020204" pitchFamily="34" charset="-122"/>
              <a:ea typeface="微软雅黑" panose="020B0503020204020204" pitchFamily="34" charset="-122"/>
              <a:cs typeface="+mj-cs"/>
            </a:endParaRPr>
          </a:p>
        </p:txBody>
      </p:sp>
      <p:sp>
        <p:nvSpPr>
          <p:cNvPr id="5" name="矩形 4"/>
          <p:cNvSpPr/>
          <p:nvPr/>
        </p:nvSpPr>
        <p:spPr>
          <a:xfrm>
            <a:off x="508525" y="1211422"/>
            <a:ext cx="11170445" cy="1938992"/>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zh-CN" altLang="en-US" sz="1600" b="1" kern="100" dirty="0" smtClean="0">
                <a:latin typeface="Arial" panose="020B0604020202020204" pitchFamily="34" charset="0"/>
                <a:ea typeface="微软雅黑" panose="020B0503020204020204" pitchFamily="34" charset="-122"/>
                <a:cs typeface="Arial" panose="020B0604020202020204" pitchFamily="34" charset="0"/>
              </a:rPr>
              <a:t>上市前进行的</a:t>
            </a:r>
            <a:r>
              <a:rPr lang="zh-CN" altLang="zh-CN" sz="1600" b="1" kern="100" dirty="0" smtClean="0">
                <a:latin typeface="Arial" panose="020B0604020202020204" pitchFamily="34" charset="0"/>
                <a:ea typeface="微软雅黑" panose="020B0503020204020204" pitchFamily="34" charset="-122"/>
                <a:cs typeface="Arial" panose="020B0604020202020204" pitchFamily="34" charset="0"/>
              </a:rPr>
              <a:t>单个</a:t>
            </a:r>
            <a:r>
              <a:rPr lang="zh-CN" altLang="zh-CN" sz="1600" b="1" kern="100" dirty="0">
                <a:latin typeface="Arial" panose="020B0604020202020204" pitchFamily="34" charset="0"/>
                <a:ea typeface="微软雅黑" panose="020B0503020204020204" pitchFamily="34" charset="-122"/>
                <a:cs typeface="Arial" panose="020B0604020202020204" pitchFamily="34" charset="0"/>
              </a:rPr>
              <a:t>样本量足够</a:t>
            </a:r>
            <a:r>
              <a:rPr lang="zh-CN" altLang="zh-CN" sz="1600" b="1" kern="100" dirty="0" smtClean="0">
                <a:latin typeface="Arial" panose="020B0604020202020204" pitchFamily="34" charset="0"/>
                <a:ea typeface="微软雅黑" panose="020B0503020204020204" pitchFamily="34" charset="-122"/>
                <a:cs typeface="Arial" panose="020B0604020202020204" pitchFamily="34" charset="0"/>
              </a:rPr>
              <a:t>的</a:t>
            </a:r>
            <a:r>
              <a:rPr lang="zh-CN" altLang="en-US" sz="1600" b="1" kern="100" dirty="0" smtClean="0">
                <a:latin typeface="Arial" panose="020B0604020202020204" pitchFamily="34" charset="0"/>
                <a:ea typeface="微软雅黑" panose="020B0503020204020204" pitchFamily="34" charset="-122"/>
                <a:cs typeface="Arial" panose="020B0604020202020204" pitchFamily="34" charset="0"/>
              </a:rPr>
              <a:t>（</a:t>
            </a:r>
            <a:r>
              <a:rPr lang="en-US" altLang="zh-CN" sz="1600" b="1" kern="100" dirty="0" smtClean="0">
                <a:latin typeface="Arial" panose="020B0604020202020204" pitchFamily="34" charset="0"/>
                <a:ea typeface="微软雅黑" panose="020B0503020204020204" pitchFamily="34" charset="-122"/>
                <a:cs typeface="Arial" panose="020B0604020202020204" pitchFamily="34" charset="0"/>
              </a:rPr>
              <a:t>612</a:t>
            </a:r>
            <a:r>
              <a:rPr lang="zh-CN" altLang="en-US" sz="1600" b="1" kern="100" dirty="0" smtClean="0">
                <a:latin typeface="Arial" panose="020B0604020202020204" pitchFamily="34" charset="0"/>
                <a:ea typeface="微软雅黑" panose="020B0503020204020204" pitchFamily="34" charset="-122"/>
                <a:cs typeface="Arial" panose="020B0604020202020204" pitchFamily="34" charset="0"/>
              </a:rPr>
              <a:t>例）</a:t>
            </a:r>
            <a:r>
              <a:rPr lang="en-US" altLang="zh-CN" sz="1600" b="1" kern="100" dirty="0" smtClean="0">
                <a:latin typeface="Arial" panose="020B0604020202020204" pitchFamily="34" charset="0"/>
                <a:ea typeface="微软雅黑" panose="020B0503020204020204" pitchFamily="34" charset="-122"/>
                <a:cs typeface="Times New Roman" panose="02020603050405020304" pitchFamily="18" charset="0"/>
              </a:rPr>
              <a:t>RCT</a:t>
            </a:r>
            <a:r>
              <a:rPr lang="zh-CN" altLang="en-US" sz="1600" b="1" kern="100" dirty="0" smtClean="0">
                <a:latin typeface="Arial" panose="020B0604020202020204" pitchFamily="34" charset="0"/>
                <a:ea typeface="微软雅黑" panose="020B0503020204020204" pitchFamily="34" charset="-122"/>
                <a:cs typeface="Times New Roman" panose="02020603050405020304" pitchFamily="18" charset="0"/>
              </a:rPr>
              <a:t>研究</a:t>
            </a:r>
            <a:r>
              <a:rPr lang="zh-CN" altLang="en-US" sz="1600" b="1" kern="100" dirty="0" smtClean="0">
                <a:cs typeface="Times New Roman" panose="02020603050405020304" pitchFamily="18" charset="0"/>
              </a:rPr>
              <a:t>，</a:t>
            </a:r>
            <a:r>
              <a:rPr lang="zh-CN" altLang="zh-CN" sz="1600" b="1" kern="100" dirty="0" smtClean="0">
                <a:latin typeface="Arial" panose="020B0604020202020204" pitchFamily="34" charset="0"/>
                <a:ea typeface="微软雅黑" panose="020B0503020204020204" pitchFamily="34" charset="-122"/>
                <a:cs typeface="Arial" panose="020B0604020202020204" pitchFamily="34" charset="0"/>
              </a:rPr>
              <a:t>试验</a:t>
            </a:r>
            <a:r>
              <a:rPr lang="zh-CN" altLang="zh-CN" sz="1600" b="1" kern="100" dirty="0">
                <a:latin typeface="Arial" panose="020B0604020202020204" pitchFamily="34" charset="0"/>
                <a:ea typeface="微软雅黑" panose="020B0503020204020204" pitchFamily="34" charset="-122"/>
                <a:cs typeface="Arial" panose="020B0604020202020204" pitchFamily="34" charset="0"/>
              </a:rPr>
              <a:t>对照</a:t>
            </a:r>
            <a:r>
              <a:rPr lang="zh-CN" altLang="zh-CN" sz="1600" b="1" kern="100" dirty="0" smtClean="0">
                <a:latin typeface="Arial" panose="020B0604020202020204" pitchFamily="34" charset="0"/>
                <a:ea typeface="微软雅黑" panose="020B0503020204020204" pitchFamily="34" charset="-122"/>
                <a:cs typeface="Arial" panose="020B0604020202020204" pitchFamily="34" charset="0"/>
              </a:rPr>
              <a:t>药品</a:t>
            </a:r>
            <a:r>
              <a:rPr lang="zh-CN" altLang="en-US" sz="1600" b="1" kern="100" dirty="0" smtClean="0">
                <a:latin typeface="Arial" panose="020B0604020202020204" pitchFamily="34" charset="0"/>
                <a:ea typeface="微软雅黑" panose="020B0503020204020204" pitchFamily="34" charset="-122"/>
                <a:cs typeface="Arial" panose="020B0604020202020204" pitchFamily="34" charset="0"/>
              </a:rPr>
              <a:t>为</a:t>
            </a:r>
            <a:r>
              <a:rPr lang="zh-CN" altLang="zh-CN" sz="1600" b="1" kern="100" dirty="0" smtClean="0">
                <a:latin typeface="Arial" panose="020B0604020202020204" pitchFamily="34" charset="0"/>
                <a:ea typeface="微软雅黑" panose="020B0503020204020204" pitchFamily="34" charset="-122"/>
                <a:cs typeface="Arial" panose="020B0604020202020204" pitchFamily="34" charset="0"/>
              </a:rPr>
              <a:t>苯</a:t>
            </a:r>
            <a:r>
              <a:rPr lang="zh-CN" altLang="zh-CN" sz="1600" b="1" kern="100" dirty="0">
                <a:latin typeface="Arial" panose="020B0604020202020204" pitchFamily="34" charset="0"/>
                <a:ea typeface="微软雅黑" panose="020B0503020204020204" pitchFamily="34" charset="-122"/>
                <a:cs typeface="Arial" panose="020B0604020202020204" pitchFamily="34" charset="0"/>
              </a:rPr>
              <a:t>磺酸氨氯</a:t>
            </a:r>
            <a:r>
              <a:rPr lang="zh-CN" altLang="zh-CN" sz="1600" b="1" kern="100" dirty="0" smtClean="0">
                <a:latin typeface="Arial" panose="020B0604020202020204" pitchFamily="34" charset="0"/>
                <a:ea typeface="微软雅黑" panose="020B0503020204020204" pitchFamily="34" charset="-122"/>
                <a:cs typeface="Arial" panose="020B0604020202020204" pitchFamily="34" charset="0"/>
              </a:rPr>
              <a:t>地平</a:t>
            </a:r>
            <a:endParaRPr lang="en-US" altLang="zh-CN" sz="1600" b="1" kern="100" dirty="0" smtClean="0">
              <a:cs typeface="Times New Roman" panose="02020603050405020304" pitchFamily="18" charset="0"/>
            </a:endParaRPr>
          </a:p>
          <a:p>
            <a:pPr>
              <a:lnSpc>
                <a:spcPct val="150000"/>
              </a:lnSpc>
              <a:spcAft>
                <a:spcPts val="0"/>
              </a:spcAft>
            </a:pPr>
            <a:r>
              <a:rPr lang="zh-CN" altLang="en-US" sz="1600" b="1" kern="100" dirty="0" smtClean="0">
                <a:latin typeface="Arial" panose="020B0604020202020204" pitchFamily="34" charset="0"/>
                <a:ea typeface="微软雅黑" panose="020B0503020204020204" pitchFamily="34" charset="-122"/>
                <a:cs typeface="Times New Roman" panose="02020603050405020304" pitchFamily="18" charset="0"/>
              </a:rPr>
              <a:t>主要临床结局：</a:t>
            </a:r>
            <a:r>
              <a:rPr lang="zh-CN" altLang="zh-CN" sz="1600" kern="100" dirty="0" smtClean="0">
                <a:latin typeface="Arial" panose="020B0604020202020204" pitchFamily="34" charset="0"/>
                <a:ea typeface="微软雅黑" panose="020B0503020204020204" pitchFamily="34" charset="-122"/>
                <a:cs typeface="Arial" panose="020B0604020202020204" pitchFamily="34" charset="0"/>
              </a:rPr>
              <a:t>治疗</a:t>
            </a:r>
            <a:r>
              <a:rPr lang="en-US" altLang="zh-CN" sz="1600" kern="100" dirty="0">
                <a:latin typeface="Arial" panose="020B0604020202020204" pitchFamily="34" charset="0"/>
                <a:ea typeface="微软雅黑" panose="020B0503020204020204" pitchFamily="34" charset="-122"/>
                <a:cs typeface="Times New Roman" panose="02020603050405020304" pitchFamily="18" charset="0"/>
              </a:rPr>
              <a:t>8</a:t>
            </a:r>
            <a:r>
              <a:rPr lang="zh-CN" altLang="zh-CN" sz="1600" kern="100" dirty="0">
                <a:latin typeface="Arial" panose="020B0604020202020204" pitchFamily="34" charset="0"/>
                <a:ea typeface="微软雅黑" panose="020B0503020204020204" pitchFamily="34" charset="-122"/>
                <a:cs typeface="Arial" panose="020B0604020202020204" pitchFamily="34" charset="0"/>
              </a:rPr>
              <a:t>周后，与单药治疗相比，氨氯地平氯沙坦钾片能进一步降低坐位舒张压和收缩压，分别为</a:t>
            </a:r>
            <a:r>
              <a:rPr lang="en-US" altLang="zh-CN" sz="1600" kern="100" dirty="0">
                <a:latin typeface="Arial" panose="020B0604020202020204" pitchFamily="34" charset="0"/>
                <a:ea typeface="微软雅黑" panose="020B0503020204020204" pitchFamily="34" charset="-122"/>
                <a:cs typeface="Times New Roman" panose="02020603050405020304" pitchFamily="18" charset="0"/>
              </a:rPr>
              <a:t>1.90</a:t>
            </a:r>
            <a:r>
              <a:rPr lang="zh-CN" altLang="zh-CN" sz="1600" kern="100" dirty="0">
                <a:latin typeface="Arial" panose="020B0604020202020204" pitchFamily="34" charset="0"/>
                <a:ea typeface="微软雅黑" panose="020B0503020204020204" pitchFamily="34" charset="-122"/>
                <a:cs typeface="Arial" panose="020B0604020202020204" pitchFamily="34" charset="0"/>
              </a:rPr>
              <a:t>和</a:t>
            </a:r>
            <a:r>
              <a:rPr lang="en-US" altLang="zh-CN" sz="1600" kern="100" dirty="0">
                <a:latin typeface="Arial" panose="020B0604020202020204" pitchFamily="34" charset="0"/>
                <a:ea typeface="微软雅黑" panose="020B0503020204020204" pitchFamily="34" charset="-122"/>
                <a:cs typeface="Times New Roman" panose="02020603050405020304" pitchFamily="18" charset="0"/>
              </a:rPr>
              <a:t>3.73mmHg</a:t>
            </a:r>
            <a:r>
              <a:rPr lang="zh-CN" altLang="zh-CN" sz="1600" kern="100" dirty="0">
                <a:latin typeface="Arial" panose="020B0604020202020204" pitchFamily="34" charset="0"/>
                <a:ea typeface="微软雅黑" panose="020B0503020204020204" pitchFamily="34" charset="-122"/>
                <a:cs typeface="Arial" panose="020B0604020202020204" pitchFamily="34" charset="0"/>
              </a:rPr>
              <a:t>，组间有显著统计学差异</a:t>
            </a:r>
            <a:r>
              <a:rPr lang="en-US" altLang="zh-CN" sz="1600" kern="100" dirty="0">
                <a:latin typeface="Arial" panose="020B0604020202020204" pitchFamily="34" charset="0"/>
                <a:ea typeface="微软雅黑" panose="020B0503020204020204" pitchFamily="34" charset="-122"/>
                <a:cs typeface="Times New Roman" panose="02020603050405020304" pitchFamily="18" charset="0"/>
              </a:rPr>
              <a:t>(P</a:t>
            </a:r>
            <a:r>
              <a:rPr lang="zh-CN" altLang="zh-CN" sz="1600" kern="100" dirty="0">
                <a:latin typeface="Arial" panose="020B0604020202020204" pitchFamily="34" charset="0"/>
                <a:ea typeface="微软雅黑" panose="020B0503020204020204" pitchFamily="34" charset="-122"/>
                <a:cs typeface="Arial" panose="020B0604020202020204" pitchFamily="34" charset="0"/>
              </a:rPr>
              <a:t>＜</a:t>
            </a:r>
            <a:r>
              <a:rPr lang="en-US" altLang="zh-CN" sz="1600" kern="100" dirty="0">
                <a:latin typeface="Arial" panose="020B0604020202020204" pitchFamily="34" charset="0"/>
                <a:ea typeface="微软雅黑" panose="020B0503020204020204" pitchFamily="34" charset="-122"/>
                <a:cs typeface="Times New Roman" panose="02020603050405020304" pitchFamily="18" charset="0"/>
              </a:rPr>
              <a:t>0.05)</a:t>
            </a:r>
            <a:r>
              <a:rPr lang="zh-CN" altLang="zh-CN" sz="1600" kern="100" dirty="0">
                <a:latin typeface="Arial" panose="020B0604020202020204" pitchFamily="34" charset="0"/>
                <a:ea typeface="微软雅黑" panose="020B0503020204020204" pitchFamily="34" charset="-122"/>
                <a:cs typeface="Arial" panose="020B0604020202020204" pitchFamily="34" charset="0"/>
              </a:rPr>
              <a:t>；复方组降压作用优于单药组。治疗</a:t>
            </a:r>
            <a:r>
              <a:rPr lang="en-US" altLang="zh-CN" sz="1600" kern="100" dirty="0">
                <a:latin typeface="Arial" panose="020B0604020202020204" pitchFamily="34" charset="0"/>
                <a:ea typeface="微软雅黑" panose="020B0503020204020204" pitchFamily="34" charset="-122"/>
                <a:cs typeface="Times New Roman" panose="02020603050405020304" pitchFamily="18" charset="0"/>
              </a:rPr>
              <a:t>4</a:t>
            </a:r>
            <a:r>
              <a:rPr lang="zh-CN" altLang="zh-CN" sz="1600" kern="100" dirty="0">
                <a:latin typeface="Arial" panose="020B0604020202020204" pitchFamily="34" charset="0"/>
                <a:ea typeface="微软雅黑" panose="020B0503020204020204" pitchFamily="34" charset="-122"/>
                <a:cs typeface="Arial" panose="020B0604020202020204" pitchFamily="34" charset="0"/>
              </a:rPr>
              <a:t>周后，单药组和复方组有效率分别为</a:t>
            </a:r>
            <a:r>
              <a:rPr lang="en-US" altLang="zh-CN" sz="1600" kern="100" dirty="0">
                <a:latin typeface="Arial" panose="020B0604020202020204" pitchFamily="34" charset="0"/>
                <a:ea typeface="微软雅黑" panose="020B0503020204020204" pitchFamily="34" charset="-122"/>
                <a:cs typeface="Times New Roman" panose="02020603050405020304" pitchFamily="18" charset="0"/>
              </a:rPr>
              <a:t>40.4%</a:t>
            </a:r>
            <a:r>
              <a:rPr lang="zh-CN" altLang="zh-CN" sz="1600" kern="100" dirty="0">
                <a:latin typeface="Arial" panose="020B0604020202020204" pitchFamily="34" charset="0"/>
                <a:ea typeface="微软雅黑" panose="020B0503020204020204" pitchFamily="34" charset="-122"/>
                <a:cs typeface="Arial" panose="020B0604020202020204" pitchFamily="34" charset="0"/>
              </a:rPr>
              <a:t>和</a:t>
            </a:r>
            <a:r>
              <a:rPr lang="en-US" altLang="zh-CN" sz="1600" kern="100" dirty="0">
                <a:latin typeface="Arial" panose="020B0604020202020204" pitchFamily="34" charset="0"/>
                <a:ea typeface="微软雅黑" panose="020B0503020204020204" pitchFamily="34" charset="-122"/>
                <a:cs typeface="Times New Roman" panose="02020603050405020304" pitchFamily="18" charset="0"/>
              </a:rPr>
              <a:t>54.8%</a:t>
            </a:r>
            <a:r>
              <a:rPr lang="zh-CN" altLang="zh-CN" sz="1600" kern="100" dirty="0">
                <a:latin typeface="Arial" panose="020B0604020202020204" pitchFamily="34" charset="0"/>
                <a:ea typeface="微软雅黑" panose="020B0503020204020204" pitchFamily="34" charset="-122"/>
                <a:cs typeface="Arial" panose="020B0604020202020204" pitchFamily="34" charset="0"/>
              </a:rPr>
              <a:t>；治疗</a:t>
            </a:r>
            <a:r>
              <a:rPr lang="en-US" altLang="zh-CN" sz="1600" kern="100" dirty="0">
                <a:latin typeface="Arial" panose="020B0604020202020204" pitchFamily="34" charset="0"/>
                <a:ea typeface="微软雅黑" panose="020B0503020204020204" pitchFamily="34" charset="-122"/>
                <a:cs typeface="Times New Roman" panose="02020603050405020304" pitchFamily="18" charset="0"/>
              </a:rPr>
              <a:t>8</a:t>
            </a:r>
            <a:r>
              <a:rPr lang="zh-CN" altLang="zh-CN" sz="1600" kern="100" dirty="0">
                <a:latin typeface="Arial" panose="020B0604020202020204" pitchFamily="34" charset="0"/>
                <a:ea typeface="微软雅黑" panose="020B0503020204020204" pitchFamily="34" charset="-122"/>
                <a:cs typeface="Arial" panose="020B0604020202020204" pitchFamily="34" charset="0"/>
              </a:rPr>
              <a:t>周后，单药组和复方组有效率分别为</a:t>
            </a:r>
            <a:r>
              <a:rPr lang="en-US" altLang="zh-CN" sz="1600" kern="100" dirty="0">
                <a:latin typeface="Arial" panose="020B0604020202020204" pitchFamily="34" charset="0"/>
                <a:ea typeface="微软雅黑" panose="020B0503020204020204" pitchFamily="34" charset="-122"/>
                <a:cs typeface="Times New Roman" panose="02020603050405020304" pitchFamily="18" charset="0"/>
              </a:rPr>
              <a:t>38.4%</a:t>
            </a:r>
            <a:r>
              <a:rPr lang="zh-CN" altLang="zh-CN" sz="1600" kern="100" dirty="0">
                <a:latin typeface="Arial" panose="020B0604020202020204" pitchFamily="34" charset="0"/>
                <a:ea typeface="微软雅黑" panose="020B0503020204020204" pitchFamily="34" charset="-122"/>
                <a:cs typeface="Arial" panose="020B0604020202020204" pitchFamily="34" charset="0"/>
              </a:rPr>
              <a:t>和</a:t>
            </a:r>
            <a:r>
              <a:rPr lang="en-US" altLang="zh-CN" sz="1600" kern="100" dirty="0">
                <a:latin typeface="Arial" panose="020B0604020202020204" pitchFamily="34" charset="0"/>
                <a:ea typeface="微软雅黑" panose="020B0503020204020204" pitchFamily="34" charset="-122"/>
                <a:cs typeface="Times New Roman" panose="02020603050405020304" pitchFamily="18" charset="0"/>
              </a:rPr>
              <a:t>52.8%</a:t>
            </a:r>
            <a:r>
              <a:rPr lang="zh-CN" altLang="zh-CN" sz="1600" kern="100" dirty="0">
                <a:latin typeface="Arial" panose="020B0604020202020204" pitchFamily="34" charset="0"/>
                <a:ea typeface="微软雅黑" panose="020B0503020204020204" pitchFamily="34" charset="-122"/>
                <a:cs typeface="Arial" panose="020B0604020202020204" pitchFamily="34" charset="0"/>
              </a:rPr>
              <a:t>。复方组的有效率均高于单药组，组间均存在统计学显著差异</a:t>
            </a:r>
            <a:r>
              <a:rPr lang="en-US" altLang="zh-CN" sz="1600" kern="100" dirty="0">
                <a:latin typeface="Arial" panose="020B0604020202020204" pitchFamily="34" charset="0"/>
                <a:ea typeface="微软雅黑" panose="020B0503020204020204" pitchFamily="34" charset="-122"/>
                <a:cs typeface="Times New Roman" panose="02020603050405020304" pitchFamily="18" charset="0"/>
              </a:rPr>
              <a:t>(P&lt;0.05)</a:t>
            </a:r>
            <a:r>
              <a:rPr lang="zh-CN" altLang="zh-CN" sz="1600" kern="100" dirty="0">
                <a:latin typeface="Arial" panose="020B0604020202020204" pitchFamily="34" charset="0"/>
                <a:ea typeface="微软雅黑" panose="020B0503020204020204" pitchFamily="34" charset="-122"/>
                <a:cs typeface="Arial" panose="020B0604020202020204" pitchFamily="34" charset="0"/>
              </a:rPr>
              <a:t>。</a:t>
            </a:r>
            <a:endParaRPr lang="zh-CN" altLang="zh-CN" sz="1600" kern="100" dirty="0">
              <a:effectLst/>
              <a:cs typeface="Times New Roman" panose="02020603050405020304" pitchFamily="18" charset="0"/>
            </a:endParaRPr>
          </a:p>
        </p:txBody>
      </p:sp>
      <p:sp>
        <p:nvSpPr>
          <p:cNvPr id="14" name="矩形 13"/>
          <p:cNvSpPr/>
          <p:nvPr/>
        </p:nvSpPr>
        <p:spPr>
          <a:xfrm>
            <a:off x="-1501" y="3590992"/>
            <a:ext cx="12192000" cy="232674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p>
        </p:txBody>
      </p:sp>
      <p:sp>
        <p:nvSpPr>
          <p:cNvPr id="15" name="矩形 14"/>
          <p:cNvSpPr/>
          <p:nvPr/>
        </p:nvSpPr>
        <p:spPr>
          <a:xfrm>
            <a:off x="508525" y="3699120"/>
            <a:ext cx="11088964" cy="1938992"/>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zh-CN" altLang="en-US" sz="1600" b="1" kern="100" dirty="0">
                <a:latin typeface="Arial" panose="020B0604020202020204" pitchFamily="34" charset="0"/>
                <a:ea typeface="微软雅黑" panose="020B0503020204020204" pitchFamily="34" charset="-122"/>
                <a:cs typeface="Arial" panose="020B0604020202020204" pitchFamily="34" charset="0"/>
              </a:rPr>
              <a:t>上市前单臂临床</a:t>
            </a:r>
            <a:r>
              <a:rPr lang="zh-CN" altLang="en-US" sz="1600" b="1" kern="100" dirty="0" smtClean="0">
                <a:latin typeface="Arial" panose="020B0604020202020204" pitchFamily="34" charset="0"/>
                <a:ea typeface="微软雅黑" panose="020B0503020204020204" pitchFamily="34" charset="-122"/>
                <a:cs typeface="Arial" panose="020B0604020202020204" pitchFamily="34" charset="0"/>
              </a:rPr>
              <a:t>实验（</a:t>
            </a:r>
            <a:r>
              <a:rPr lang="en-US" altLang="zh-CN" sz="1600" b="1" kern="100" dirty="0" smtClean="0">
                <a:latin typeface="Arial" panose="020B0604020202020204" pitchFamily="34" charset="0"/>
                <a:ea typeface="微软雅黑" panose="020B0503020204020204" pitchFamily="34" charset="-122"/>
                <a:cs typeface="Arial" panose="020B0604020202020204" pitchFamily="34" charset="0"/>
              </a:rPr>
              <a:t>91</a:t>
            </a:r>
            <a:r>
              <a:rPr lang="zh-CN" altLang="en-US" sz="1600" b="1" kern="100" dirty="0" smtClean="0">
                <a:latin typeface="Arial" panose="020B0604020202020204" pitchFamily="34" charset="0"/>
                <a:ea typeface="微软雅黑" panose="020B0503020204020204" pitchFamily="34" charset="-122"/>
                <a:cs typeface="Arial" panose="020B0604020202020204" pitchFamily="34" charset="0"/>
              </a:rPr>
              <a:t>例）</a:t>
            </a:r>
            <a:endParaRPr lang="zh-CN" altLang="en-US" sz="1600" b="1" kern="100"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spcAft>
                <a:spcPts val="0"/>
              </a:spcAft>
            </a:pPr>
            <a:r>
              <a:rPr lang="zh-CN" altLang="en-US" sz="1600" b="1" kern="100" dirty="0" smtClean="0">
                <a:latin typeface="Arial" panose="020B0604020202020204" pitchFamily="34" charset="0"/>
                <a:ea typeface="微软雅黑" panose="020B0503020204020204" pitchFamily="34" charset="-122"/>
                <a:cs typeface="Arial" panose="020B0604020202020204" pitchFamily="34" charset="0"/>
              </a:rPr>
              <a:t>主要</a:t>
            </a:r>
            <a:r>
              <a:rPr lang="zh-CN" altLang="en-US" sz="1600" b="1" kern="100" dirty="0">
                <a:latin typeface="Arial" panose="020B0604020202020204" pitchFamily="34" charset="0"/>
                <a:ea typeface="微软雅黑" panose="020B0503020204020204" pitchFamily="34" charset="-122"/>
                <a:cs typeface="Arial" panose="020B0604020202020204" pitchFamily="34" charset="0"/>
              </a:rPr>
              <a:t>临床</a:t>
            </a:r>
            <a:r>
              <a:rPr lang="zh-CN" altLang="en-US" sz="1600" b="1" kern="100" dirty="0" smtClean="0">
                <a:latin typeface="Arial" panose="020B0604020202020204" pitchFamily="34" charset="0"/>
                <a:ea typeface="微软雅黑" panose="020B0503020204020204" pitchFamily="34" charset="-122"/>
                <a:cs typeface="Arial" panose="020B0604020202020204" pitchFamily="34" charset="0"/>
              </a:rPr>
              <a:t>结局</a:t>
            </a:r>
            <a:r>
              <a:rPr lang="zh-CN" altLang="en-US" sz="1600" kern="100" dirty="0" smtClean="0">
                <a:latin typeface="Arial" panose="020B0604020202020204" pitchFamily="34" charset="0"/>
                <a:ea typeface="微软雅黑" panose="020B0503020204020204" pitchFamily="34" charset="-122"/>
                <a:cs typeface="Arial" panose="020B0604020202020204" pitchFamily="34" charset="0"/>
              </a:rPr>
              <a:t>：氨</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氯地平氯沙坦钾片治疗</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8</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周后，</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24</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小时动态血压监测</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(ABPM)</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的平均血压</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(SBP</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和</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DBP)</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较基线下降</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20.05</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和</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11.82mmHg</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，昼平均血压较基线下降</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20.37</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和</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12.29mmHg</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，夜平均血压较基线下降</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19.44</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和</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10.92mmHg</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。治疗</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4</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周、</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8</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周的达标率分别为</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72.7%</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和</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81.8%</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。治疗</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8</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周后，</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24</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小时</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ABPM</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分析得到血压谷峰比值基本大于</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50%</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，提示本品能够在</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24</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小时内平稳降压。</a:t>
            </a:r>
          </a:p>
        </p:txBody>
      </p:sp>
    </p:spTree>
    <p:extLst>
      <p:ext uri="{BB962C8B-B14F-4D97-AF65-F5344CB8AC3E}">
        <p14:creationId xmlns:p14="http://schemas.microsoft.com/office/powerpoint/2010/main" val="3721810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직사각형 1"/>
          <p:cNvSpPr/>
          <p:nvPr/>
        </p:nvSpPr>
        <p:spPr>
          <a:xfrm>
            <a:off x="508525" y="255645"/>
            <a:ext cx="6099747" cy="523220"/>
          </a:xfrm>
          <a:prstGeom prst="rect">
            <a:avLst/>
          </a:prstGeom>
        </p:spPr>
        <p:txBody>
          <a:bodyPr wrap="none">
            <a:spAutoFit/>
          </a:bodyPr>
          <a:lstStyle/>
          <a:p>
            <a:r>
              <a:rPr lang="zh-CN" altLang="en-US" sz="2800" b="1" dirty="0" smtClean="0">
                <a:solidFill>
                  <a:srgbClr val="002060"/>
                </a:solidFill>
                <a:latin typeface="微软雅黑" panose="020B0503020204020204" pitchFamily="34" charset="-122"/>
                <a:ea typeface="微软雅黑" panose="020B0503020204020204" pitchFamily="34" charset="-122"/>
                <a:cs typeface="+mj-cs"/>
              </a:rPr>
              <a:t>有效性</a:t>
            </a:r>
            <a:r>
              <a:rPr lang="zh-CN" altLang="en-US" sz="2800" b="1" dirty="0">
                <a:solidFill>
                  <a:srgbClr val="002060"/>
                </a:solidFill>
                <a:latin typeface="微软雅黑" panose="020B0503020204020204" pitchFamily="34" charset="-122"/>
                <a:ea typeface="微软雅黑" panose="020B0503020204020204" pitchFamily="34" charset="-122"/>
                <a:cs typeface="+mj-cs"/>
              </a:rPr>
              <a:t>：临床指南</a:t>
            </a:r>
            <a:r>
              <a:rPr lang="en-US" altLang="zh-CN" sz="2800" b="1" dirty="0">
                <a:solidFill>
                  <a:srgbClr val="002060"/>
                </a:solidFill>
                <a:latin typeface="微软雅黑" panose="020B0503020204020204" pitchFamily="34" charset="-122"/>
                <a:ea typeface="微软雅黑" panose="020B0503020204020204" pitchFamily="34" charset="-122"/>
                <a:cs typeface="+mj-cs"/>
              </a:rPr>
              <a:t>/</a:t>
            </a:r>
            <a:r>
              <a:rPr lang="zh-CN" altLang="en-US" sz="2800" b="1" dirty="0">
                <a:solidFill>
                  <a:srgbClr val="002060"/>
                </a:solidFill>
                <a:latin typeface="微软雅黑" panose="020B0503020204020204" pitchFamily="34" charset="-122"/>
                <a:ea typeface="微软雅黑" panose="020B0503020204020204" pitchFamily="34" charset="-122"/>
                <a:cs typeface="+mj-cs"/>
              </a:rPr>
              <a:t>诊疗规范推荐情况</a:t>
            </a:r>
            <a:endParaRPr lang="ko-KR" altLang="en-US" sz="2800" b="1" dirty="0">
              <a:solidFill>
                <a:srgbClr val="002060"/>
              </a:solidFill>
              <a:latin typeface="微软雅黑" panose="020B0503020204020204" pitchFamily="34" charset="-122"/>
              <a:ea typeface="微软雅黑" panose="020B0503020204020204" pitchFamily="34" charset="-122"/>
              <a:cs typeface="+mj-cs"/>
            </a:endParaRPr>
          </a:p>
        </p:txBody>
      </p:sp>
      <p:sp>
        <p:nvSpPr>
          <p:cNvPr id="2" name="矩形 1"/>
          <p:cNvSpPr/>
          <p:nvPr/>
        </p:nvSpPr>
        <p:spPr>
          <a:xfrm>
            <a:off x="306310" y="2163233"/>
            <a:ext cx="11452632" cy="4616648"/>
          </a:xfrm>
          <a:prstGeom prst="rect">
            <a:avLst/>
          </a:prstGeom>
          <a:ln>
            <a:solidFill>
              <a:schemeClr val="tx1">
                <a:lumMod val="75000"/>
                <a:lumOff val="25000"/>
              </a:schemeClr>
            </a:solidFill>
            <a:prstDash val="dashDot"/>
          </a:ln>
        </p:spPr>
        <p:txBody>
          <a:bodyPr wrap="square">
            <a:spAutoFit/>
          </a:bodyPr>
          <a:lstStyle/>
          <a:p>
            <a:pPr marL="228600" indent="-228600">
              <a:spcAft>
                <a:spcPts val="0"/>
              </a:spcAft>
              <a:buFont typeface="+mj-lt"/>
              <a:buAutoNum type="arabicPeriod"/>
            </a:pP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《中国高血压防治指南》，</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2018</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年，推荐：对血压≥</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160/100 mmHg</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、高于目标血压</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20/10 mmHg</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高危患者，或单药治疗未达标的高血压患者应联合降压治疗</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推荐级别Ⅰ， 证据等级</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C)</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，包括自由联合或单片复方制剂。对血压≥</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140/90 mmHg</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患者，也可起始小剂量联合治疗</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Ⅰ，</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C)</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。我国临床主要推荐应用优化联合治疗方案包括</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CCB+ARB</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：两药合用有协同降压作用，不良反应减轻或抵消。</a:t>
            </a:r>
          </a:p>
          <a:p>
            <a:pPr marL="228600" indent="-228600">
              <a:spcAft>
                <a:spcPts val="0"/>
              </a:spcAft>
              <a:buFont typeface="+mj-lt"/>
              <a:buAutoNum type="arabicPeriod"/>
            </a:pP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WHO-</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成人高血压药物治疗指南》，</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2021</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年，推荐：对于需要药物治疗的高血压成人，世卫组织建议联合治疗，最好是单片复方制剂</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以提高依从性和持久性</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作为初始治疗。 联合治疗中使用的抗高血压药物应从以下三类药物中选择：利尿剂</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噻嗪类或噻嗪样</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、血管紧张素转换酶抑制剂</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t>
            </a:r>
            <a:r>
              <a:rPr lang="en-US" altLang="zh-CN" sz="1400" kern="0" dirty="0" err="1">
                <a:latin typeface="微软雅黑" panose="020B0503020204020204" pitchFamily="34" charset="-122"/>
                <a:ea typeface="微软雅黑" panose="020B0503020204020204" pitchFamily="34" charset="-122"/>
                <a:cs typeface="宋体" panose="02010600030101010101" pitchFamily="2" charset="-122"/>
              </a:rPr>
              <a:t>ACEis</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血管紧张素受体阻滞剂</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(ARBs)</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和长效二氢吡啶类钙通道阻滞剂</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 (CCB)</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有条件推荐，中等质量证据</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t>
            </a:r>
            <a:endParaRPr lang="zh-CN" altLang="zh-CN" sz="1400" kern="0" dirty="0">
              <a:latin typeface="微软雅黑" panose="020B0503020204020204" pitchFamily="34" charset="-122"/>
              <a:ea typeface="微软雅黑" panose="020B0503020204020204" pitchFamily="34" charset="-122"/>
              <a:cs typeface="宋体" panose="02010600030101010101" pitchFamily="2" charset="-122"/>
            </a:endParaRPr>
          </a:p>
          <a:p>
            <a:pPr marL="228600" lvl="0" indent="-228600">
              <a:spcAft>
                <a:spcPts val="0"/>
              </a:spcAft>
              <a:buFont typeface="+mj-lt"/>
              <a:buAutoNum type="arabicPeriod"/>
            </a:pP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《高血压患者药物治疗管理路径专家共识》，</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2022</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年，推荐：应根据患者的血压水平和心血管风险分层选择初始单药或联合治疗。对血压≥</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160/100 mm Hg </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或高于目标血压</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20/10 mm Hg </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的高危患者，或单药治疗未达标的高血压患者应进行联合降压治疗，包括自由联合或使用单片复方制剂；对血压≥</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140/90 mm Hg</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的患者，也可起始小剂量联合治疗。</a:t>
            </a:r>
          </a:p>
          <a:p>
            <a:pPr marL="228600" lvl="0" indent="-228600">
              <a:spcAft>
                <a:spcPts val="0"/>
              </a:spcAft>
              <a:buFont typeface="+mj-lt"/>
              <a:buAutoNum type="arabicPeriod"/>
            </a:pP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《国际高血压实践指南》，</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2020</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年，推荐：对于低危的</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1</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级高血压、高龄</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80</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岁</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或身体虚弱患者，可单药治疗。若不符合单药治疗条件者，可按照下列步骤选择降压治疗方案：两种药物小剂量联合治疗，优选</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ACEI</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或</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ARB+CCB</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；两种药物全剂量联合治疗；三药联合治疗，优选</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ACEI</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或</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ARB+CCB+</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利尿药；三药联合</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螺内酯或其他降压药物。</a:t>
            </a:r>
          </a:p>
          <a:p>
            <a:pPr marL="228600" lvl="0" indent="-228600">
              <a:spcAft>
                <a:spcPts val="0"/>
              </a:spcAft>
              <a:buFont typeface="+mj-lt"/>
              <a:buAutoNum type="arabicPeriod"/>
            </a:pP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《单片复方制剂降压治疗中国专家共识》，</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2019</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年，推荐：大多数高血压防治指南推荐</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ARB</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或</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ACEI</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与</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CCB</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或利尿剂联合，属优先推荐联合治疗方案。</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ARB/ACEI</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CCB</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适用于绝大多数合并动脉粥样硬化疾病的高血压患者，如合并冠心病、颈动脉粥样硬化及外周动脉血管疾病等。</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ARB</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CCB</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是中国慢性肾脏病人群最常使用的联合方案，更有效降压，同时具有良好肾保护作用。</a:t>
            </a:r>
          </a:p>
          <a:p>
            <a:pPr marL="228600" lvl="0" indent="-228600">
              <a:spcAft>
                <a:spcPts val="0"/>
              </a:spcAft>
              <a:buFont typeface="+mj-lt"/>
              <a:buAutoNum type="arabicPeriod"/>
            </a:pP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《欧洲</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ESC/ESH</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高血压指南》，</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2018</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年，推荐：大多数高血压患者的初始治疗首选使用两种药物联合治疗。对大多数患者首选</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 SPC </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治疗的高血压单药治疗策略。简化药物治疗流程，首选使用</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 ACE </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抑制剂或</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 ARB</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，联合</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 CCB </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和</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或噻嗪类</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噻嗪类利尿剂，作为大多数患者的核心治疗策略，β 受体阻滞剂用于特定适应症。</a:t>
            </a:r>
          </a:p>
          <a:p>
            <a:pPr marL="228600" lvl="0" indent="-228600">
              <a:spcAft>
                <a:spcPts val="0"/>
              </a:spcAft>
              <a:buFont typeface="+mj-lt"/>
              <a:buAutoNum type="arabicPeriod"/>
            </a:pP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《高血压合理用药指南</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第</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2</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版</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2017</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年，推荐：用于新诊断</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2</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级以上高血压或超过目标血压</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20/10mmHg(</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推荐等级Ⅰ，证据等级</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B) </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。目前正在接受降压药物治疗但尚未使用</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SPC</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，可考虑根据患者血压水平换用或加用</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SPC(</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Ⅰ，</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C)</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。对于</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1</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级高血压患者可直接换用</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SPC</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（Ⅰ，</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C</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）。血压＞</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160/100mmHg</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的</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2</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级或</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2</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级以上高血压患者也可选择在单药治疗的基础上加用合适的</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SPC</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（Ⅰ，</a:t>
            </a:r>
            <a:r>
              <a:rPr lang="en-US" altLang="zh-CN" sz="1400" kern="0" dirty="0">
                <a:latin typeface="微软雅黑" panose="020B0503020204020204" pitchFamily="34" charset="-122"/>
                <a:ea typeface="微软雅黑" panose="020B0503020204020204" pitchFamily="34" charset="-122"/>
                <a:cs typeface="宋体" panose="02010600030101010101" pitchFamily="2" charset="-122"/>
              </a:rPr>
              <a:t>C</a:t>
            </a:r>
            <a:r>
              <a:rPr lang="zh-CN" altLang="zh-CN" sz="1400" kern="0" dirty="0">
                <a:latin typeface="微软雅黑" panose="020B0503020204020204" pitchFamily="34" charset="-122"/>
                <a:ea typeface="微软雅黑" panose="020B0503020204020204" pitchFamily="34" charset="-122"/>
                <a:cs typeface="宋体" panose="02010600030101010101" pitchFamily="2" charset="-122"/>
              </a:rPr>
              <a:t>）。</a:t>
            </a:r>
          </a:p>
        </p:txBody>
      </p:sp>
      <p:sp>
        <p:nvSpPr>
          <p:cNvPr id="4" name="矩形 3"/>
          <p:cNvSpPr/>
          <p:nvPr/>
        </p:nvSpPr>
        <p:spPr>
          <a:xfrm>
            <a:off x="0" y="1102024"/>
            <a:ext cx="12192000" cy="89195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anose="020B0503020204020204" pitchFamily="34" charset="-122"/>
                <a:ea typeface="微软雅黑" panose="020B0503020204020204" pitchFamily="34" charset="-122"/>
              </a:rPr>
              <a:t>国内外高血压治疗指南推荐联合治疗，优选单片复方制剂，推荐</a:t>
            </a:r>
            <a:r>
              <a:rPr lang="zh-CN" altLang="en-US" dirty="0">
                <a:solidFill>
                  <a:schemeClr val="tx1"/>
                </a:solidFill>
                <a:latin typeface="微软雅黑" panose="020B0503020204020204" pitchFamily="34" charset="-122"/>
                <a:ea typeface="微软雅黑" panose="020B0503020204020204" pitchFamily="34" charset="-122"/>
              </a:rPr>
              <a:t>应用优化联合治疗方案包括</a:t>
            </a:r>
            <a:r>
              <a:rPr lang="en-US" altLang="zh-CN" dirty="0" smtClean="0">
                <a:solidFill>
                  <a:schemeClr val="tx1"/>
                </a:solidFill>
                <a:latin typeface="微软雅黑" panose="020B0503020204020204" pitchFamily="34" charset="-122"/>
                <a:ea typeface="微软雅黑" panose="020B0503020204020204" pitchFamily="34" charset="-122"/>
              </a:rPr>
              <a:t>CCB+ARB</a:t>
            </a:r>
            <a:r>
              <a:rPr lang="zh-CN" altLang="en-US" dirty="0" smtClean="0">
                <a:solidFill>
                  <a:schemeClr val="tx1"/>
                </a:solidFill>
                <a:latin typeface="微软雅黑" panose="020B0503020204020204" pitchFamily="34" charset="-122"/>
                <a:ea typeface="微软雅黑" panose="020B0503020204020204" pitchFamily="34" charset="-122"/>
              </a:rPr>
              <a:t>。</a:t>
            </a: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45073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083917"/>
            <a:ext cx="12192000" cy="496379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8" name="직사각형 1"/>
          <p:cNvSpPr/>
          <p:nvPr/>
        </p:nvSpPr>
        <p:spPr>
          <a:xfrm>
            <a:off x="508525" y="255645"/>
            <a:ext cx="1261884" cy="523220"/>
          </a:xfrm>
          <a:prstGeom prst="rect">
            <a:avLst/>
          </a:prstGeom>
        </p:spPr>
        <p:txBody>
          <a:bodyPr wrap="none">
            <a:spAutoFit/>
          </a:bodyPr>
          <a:lstStyle/>
          <a:p>
            <a:r>
              <a:rPr lang="zh-CN" altLang="en-US" sz="2800" b="1" dirty="0" smtClean="0">
                <a:solidFill>
                  <a:srgbClr val="002060"/>
                </a:solidFill>
                <a:latin typeface="微软雅黑" panose="020B0503020204020204" pitchFamily="34" charset="-122"/>
                <a:ea typeface="微软雅黑" panose="020B0503020204020204" pitchFamily="34" charset="-122"/>
                <a:cs typeface="+mj-cs"/>
              </a:rPr>
              <a:t>创新性</a:t>
            </a:r>
            <a:endParaRPr lang="ko-KR" altLang="en-US" sz="2800" b="1" dirty="0">
              <a:solidFill>
                <a:srgbClr val="002060"/>
              </a:solidFill>
              <a:latin typeface="微软雅黑" panose="020B0503020204020204" pitchFamily="34" charset="-122"/>
              <a:ea typeface="微软雅黑" panose="020B0503020204020204" pitchFamily="34" charset="-122"/>
              <a:cs typeface="+mj-cs"/>
            </a:endParaRPr>
          </a:p>
        </p:txBody>
      </p:sp>
      <p:sp>
        <p:nvSpPr>
          <p:cNvPr id="2" name="矩形 1"/>
          <p:cNvSpPr/>
          <p:nvPr/>
        </p:nvSpPr>
        <p:spPr>
          <a:xfrm>
            <a:off x="697113" y="1308999"/>
            <a:ext cx="10646877" cy="4662815"/>
          </a:xfrm>
          <a:prstGeom prst="rect">
            <a:avLst/>
          </a:prstGeom>
        </p:spPr>
        <p:txBody>
          <a:bodyPr wrap="square">
            <a:spAutoFit/>
          </a:bodyPr>
          <a:lstStyle/>
          <a:p>
            <a:pPr marL="342900" lvl="0" indent="-342900">
              <a:lnSpc>
                <a:spcPct val="150000"/>
              </a:lnSpc>
              <a:spcAft>
                <a:spcPts val="0"/>
              </a:spcAft>
              <a:buFont typeface="Wingdings" panose="05000000000000000000" pitchFamily="2" charset="2"/>
              <a:buChar char="l"/>
            </a:pPr>
            <a:r>
              <a:rPr lang="zh-CN" altLang="en-US" b="1" kern="100" dirty="0" smtClean="0">
                <a:solidFill>
                  <a:srgbClr val="002060"/>
                </a:solidFill>
                <a:latin typeface="微软雅黑" panose="020B0503020204020204" pitchFamily="34" charset="-122"/>
                <a:ea typeface="微软雅黑" panose="020B0503020204020204" pitchFamily="34" charset="-122"/>
                <a:cs typeface="Arial" panose="020B0604020202020204" pitchFamily="34" charset="0"/>
              </a:rPr>
              <a:t>氨氯地平氯沙</a:t>
            </a:r>
            <a:r>
              <a:rPr lang="zh-CN" altLang="en-US"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坦钾片（</a:t>
            </a:r>
            <a:r>
              <a:rPr lang="en-US" altLang="zh-CN"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Ⅰ</a:t>
            </a:r>
            <a:r>
              <a:rPr lang="zh-CN" altLang="en-US"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zh-CN" kern="100" dirty="0" smtClean="0">
                <a:latin typeface="微软雅黑" panose="020B0503020204020204" pitchFamily="34" charset="-122"/>
                <a:ea typeface="微软雅黑" panose="020B0503020204020204" pitchFamily="34" charset="-122"/>
                <a:cs typeface="Arial" panose="020B0604020202020204" pitchFamily="34" charset="0"/>
              </a:rPr>
              <a:t>为</a:t>
            </a:r>
            <a:r>
              <a:rPr lang="zh-CN" altLang="zh-CN" kern="100" dirty="0">
                <a:latin typeface="微软雅黑" panose="020B0503020204020204" pitchFamily="34" charset="-122"/>
                <a:ea typeface="微软雅黑" panose="020B0503020204020204" pitchFamily="34" charset="-122"/>
                <a:cs typeface="Arial" panose="020B0604020202020204" pitchFamily="34" charset="0"/>
              </a:rPr>
              <a:t>中国首个血管紧张素</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Ⅱ</a:t>
            </a:r>
            <a:r>
              <a:rPr lang="zh-CN" altLang="zh-CN" kern="100" dirty="0">
                <a:latin typeface="微软雅黑" panose="020B0503020204020204" pitchFamily="34" charset="-122"/>
                <a:ea typeface="微软雅黑" panose="020B0503020204020204" pitchFamily="34" charset="-122"/>
                <a:cs typeface="Arial" panose="020B0604020202020204" pitchFamily="34" charset="0"/>
              </a:rPr>
              <a:t>受体拮抗剂</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Arial" panose="020B0604020202020204" pitchFamily="34" charset="0"/>
              </a:rPr>
              <a:t>氯沙坦钾和钙通道阻滞剂</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Arial" panose="020B0604020202020204" pitchFamily="34" charset="0"/>
              </a:rPr>
              <a:t>氨氯地平组成的单片复方制剂，</a:t>
            </a:r>
            <a:r>
              <a:rPr lang="en-US" altLang="zh-CN" b="1"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ARB+CCB</a:t>
            </a:r>
            <a:r>
              <a:rPr lang="zh-CN" altLang="zh-CN"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是优选降压药物组合，双药降压机制不同，互补性强，协同降压，减少或抵消不良反应。</a:t>
            </a:r>
            <a:r>
              <a:rPr lang="en-US" altLang="zh-CN" b="1"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ARB</a:t>
            </a:r>
            <a:r>
              <a:rPr lang="zh-CN" altLang="zh-CN"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en-US" altLang="zh-CN" b="1"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CCB</a:t>
            </a:r>
            <a:r>
              <a:rPr lang="zh-CN" altLang="zh-CN"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可明显提高治疗依从性和降压达标率</a:t>
            </a:r>
            <a:r>
              <a:rPr lang="zh-CN" altLang="zh-CN" kern="100" dirty="0">
                <a:latin typeface="微软雅黑" panose="020B0503020204020204" pitchFamily="34" charset="-122"/>
                <a:ea typeface="微软雅黑" panose="020B0503020204020204" pitchFamily="34" charset="-122"/>
                <a:cs typeface="Arial" panose="020B0604020202020204" pitchFamily="34" charset="0"/>
              </a:rPr>
              <a:t>，能够治疗合并左室肥厚、心功能不全、糖尿病肾病、及动脉粥样硬化等。大量循证医学显示，</a:t>
            </a:r>
            <a:r>
              <a:rPr lang="zh-CN" altLang="zh-CN"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对于高血压患者具有良好的靶器官保护和心血管终点事件预防作用</a:t>
            </a:r>
            <a:r>
              <a:rPr lang="zh-CN" altLang="zh-CN" kern="100" dirty="0" smtClean="0">
                <a:latin typeface="微软雅黑" panose="020B0503020204020204" pitchFamily="34" charset="-122"/>
                <a:ea typeface="微软雅黑" panose="020B0503020204020204" pitchFamily="34" charset="-122"/>
                <a:cs typeface="Arial" panose="020B0604020202020204" pitchFamily="34" charset="0"/>
              </a:rPr>
              <a:t>。</a:t>
            </a:r>
            <a:endParaRPr lang="en-US" altLang="zh-CN" kern="100" dirty="0" smtClean="0">
              <a:latin typeface="微软雅黑" panose="020B0503020204020204" pitchFamily="34" charset="-122"/>
              <a:ea typeface="微软雅黑" panose="020B0503020204020204" pitchFamily="34" charset="-122"/>
              <a:cs typeface="Arial" panose="020B0604020202020204" pitchFamily="34" charset="0"/>
            </a:endParaRPr>
          </a:p>
          <a:p>
            <a:pPr marL="342900" lvl="0" indent="-342900">
              <a:lnSpc>
                <a:spcPct val="150000"/>
              </a:lnSpc>
              <a:spcAft>
                <a:spcPts val="0"/>
              </a:spcAft>
              <a:buFont typeface="Wingdings" panose="05000000000000000000" pitchFamily="2" charset="2"/>
              <a:buChar char="l"/>
            </a:pP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a:lnSpc>
                <a:spcPct val="150000"/>
              </a:lnSpc>
              <a:spcAft>
                <a:spcPts val="0"/>
              </a:spcAft>
              <a:buFont typeface="Wingdings" panose="05000000000000000000" pitchFamily="2" charset="2"/>
              <a:buChar char="l"/>
            </a:pPr>
            <a:r>
              <a:rPr lang="zh-CN" altLang="en-US"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氨氯地平氯沙坦钾片（</a:t>
            </a:r>
            <a:r>
              <a:rPr lang="en-US" altLang="zh-CN"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Ⅰ</a:t>
            </a:r>
            <a:r>
              <a:rPr lang="zh-CN" altLang="en-US"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zh-CN" kern="100" dirty="0" smtClean="0">
                <a:latin typeface="微软雅黑" panose="020B0503020204020204" pitchFamily="34" charset="-122"/>
                <a:ea typeface="微软雅黑" panose="020B0503020204020204" pitchFamily="34" charset="-122"/>
                <a:cs typeface="Arial" panose="020B0604020202020204" pitchFamily="34" charset="0"/>
              </a:rPr>
              <a:t>优先</a:t>
            </a:r>
            <a:r>
              <a:rPr lang="zh-CN" altLang="zh-CN" kern="100" dirty="0">
                <a:latin typeface="微软雅黑" panose="020B0503020204020204" pitchFamily="34" charset="-122"/>
                <a:ea typeface="微软雅黑" panose="020B0503020204020204" pitchFamily="34" charset="-122"/>
                <a:cs typeface="Arial" panose="020B0604020202020204" pitchFamily="34" charset="0"/>
              </a:rPr>
              <a:t>适用于老年高血压、高血压合并糖尿病、高血压合并冠心病、高血压合并</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CKD </a:t>
            </a:r>
            <a:r>
              <a:rPr lang="zh-CN" altLang="zh-CN" kern="100" dirty="0">
                <a:latin typeface="微软雅黑" panose="020B0503020204020204" pitchFamily="34" charset="-122"/>
                <a:ea typeface="微软雅黑" panose="020B0503020204020204" pitchFamily="34" charset="-122"/>
                <a:cs typeface="Arial" panose="020B0604020202020204" pitchFamily="34" charset="0"/>
              </a:rPr>
              <a:t>或外周血管病患者等。本品是</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ARB+CCB</a:t>
            </a:r>
            <a:r>
              <a:rPr lang="zh-CN" altLang="zh-CN" kern="100" dirty="0">
                <a:latin typeface="微软雅黑" panose="020B0503020204020204" pitchFamily="34" charset="-122"/>
                <a:ea typeface="微软雅黑" panose="020B0503020204020204" pitchFamily="34" charset="-122"/>
                <a:cs typeface="Arial" panose="020B0604020202020204" pitchFamily="34" charset="0"/>
              </a:rPr>
              <a:t>组合，是中国慢性肾脏病人群最常使用的联合方案，良好肾保护作用，</a:t>
            </a:r>
            <a:r>
              <a:rPr lang="zh-CN" altLang="zh-CN"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可带来靶器官更早更多获益，预防心脑血管并发症。提高治疗依从性、减少药物不良反应，节省医疗费用，与单药加剂量、单药序贯、先单药后联合和起始自由联合等比较，均表现出明显的优势。</a:t>
            </a:r>
            <a:endParaRPr lang="zh-CN" altLang="zh-CN" b="1"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255881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1"/>
          <p:cNvSpPr/>
          <p:nvPr/>
        </p:nvSpPr>
        <p:spPr>
          <a:xfrm>
            <a:off x="508525" y="255645"/>
            <a:ext cx="1261884" cy="523220"/>
          </a:xfrm>
          <a:prstGeom prst="rect">
            <a:avLst/>
          </a:prstGeom>
        </p:spPr>
        <p:txBody>
          <a:bodyPr wrap="none">
            <a:spAutoFit/>
          </a:bodyPr>
          <a:lstStyle/>
          <a:p>
            <a:r>
              <a:rPr lang="zh-CN" altLang="en-US" sz="2800" b="1" dirty="0" smtClean="0">
                <a:solidFill>
                  <a:srgbClr val="002060"/>
                </a:solidFill>
                <a:latin typeface="微软雅黑" panose="020B0503020204020204" pitchFamily="34" charset="-122"/>
                <a:ea typeface="微软雅黑" panose="020B0503020204020204" pitchFamily="34" charset="-122"/>
                <a:cs typeface="+mj-cs"/>
              </a:rPr>
              <a:t>公平性</a:t>
            </a:r>
            <a:endParaRPr lang="ko-KR" altLang="en-US" sz="2800" b="1" dirty="0">
              <a:solidFill>
                <a:srgbClr val="002060"/>
              </a:solidFill>
              <a:latin typeface="微软雅黑" panose="020B0503020204020204" pitchFamily="34" charset="-122"/>
              <a:ea typeface="微软雅黑" panose="020B0503020204020204" pitchFamily="34" charset="-122"/>
              <a:cs typeface="+mj-cs"/>
            </a:endParaRPr>
          </a:p>
        </p:txBody>
      </p:sp>
      <p:sp>
        <p:nvSpPr>
          <p:cNvPr id="2" name="矩形 1"/>
          <p:cNvSpPr/>
          <p:nvPr/>
        </p:nvSpPr>
        <p:spPr>
          <a:xfrm>
            <a:off x="508525" y="1228664"/>
            <a:ext cx="11126708" cy="5016758"/>
          </a:xfrm>
          <a:prstGeom prst="rect">
            <a:avLst/>
          </a:prstGeom>
        </p:spPr>
        <p:txBody>
          <a:bodyPr wrap="square">
            <a:spAutoFit/>
          </a:bodyPr>
          <a:lstStyle/>
          <a:p>
            <a:pPr>
              <a:spcAft>
                <a:spcPts val="0"/>
              </a:spcAft>
            </a:pPr>
            <a:r>
              <a:rPr lang="en-US" altLang="zh-CN" sz="1600" b="1" kern="100" dirty="0">
                <a:solidFill>
                  <a:srgbClr val="002060"/>
                </a:solidFill>
                <a:latin typeface="Arial" panose="020B0604020202020204" pitchFamily="34" charset="0"/>
                <a:ea typeface="微软雅黑" panose="020B0503020204020204" pitchFamily="34" charset="-122"/>
                <a:cs typeface="Arial" panose="020B0604020202020204" pitchFamily="34" charset="0"/>
              </a:rPr>
              <a:t>1</a:t>
            </a:r>
            <a:r>
              <a:rPr lang="zh-CN" altLang="en-US" sz="1600" b="1" kern="100" dirty="0">
                <a:solidFill>
                  <a:srgbClr val="002060"/>
                </a:solidFill>
                <a:latin typeface="Arial" panose="020B0604020202020204" pitchFamily="34" charset="0"/>
                <a:ea typeface="微软雅黑" panose="020B0503020204020204" pitchFamily="34" charset="-122"/>
                <a:cs typeface="Arial" panose="020B0604020202020204" pitchFamily="34" charset="0"/>
              </a:rPr>
              <a:t>、所治疗疾病对公共健康的</a:t>
            </a:r>
            <a:r>
              <a:rPr lang="zh-CN" altLang="en-US" sz="1600" b="1" kern="1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影响</a:t>
            </a:r>
            <a:endParaRPr lang="en-US" altLang="zh-CN" sz="1600" b="1" kern="100"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a:p>
            <a:pPr>
              <a:spcAft>
                <a:spcPts val="0"/>
              </a:spcAft>
            </a:pPr>
            <a:r>
              <a:rPr lang="zh-CN" altLang="en-US" sz="1600" kern="100" dirty="0">
                <a:latin typeface="Arial" panose="020B0604020202020204" pitchFamily="34" charset="0"/>
                <a:ea typeface="微软雅黑" panose="020B0503020204020204" pitchFamily="34" charset="-122"/>
                <a:cs typeface="Arial" panose="020B0604020202020204" pitchFamily="34" charset="0"/>
              </a:rPr>
              <a:t>氨氯地平氯沙坦钾片</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(Ⅰ)</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优先适用于老年高血压、高血压合并糖尿病、高血压合并冠心病、高血压合并</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CKD </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或外周血管病患者等，</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CCB</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无绝对禁忌证，适用人群更广泛，血压达标率更高，更早达标。具有良好肾保护作用，可带来靶器官更早更多获益，预防心脑血管并发症，减少患者的入院风险、预防脑卒总发生及死亡风险。提高治疗依从性、减少药物不良反应，节省医疗费用，进一步推进我国高血压的防控工作。</a:t>
            </a:r>
          </a:p>
          <a:p>
            <a:pPr>
              <a:spcAft>
                <a:spcPts val="0"/>
              </a:spcAft>
            </a:pPr>
            <a:endParaRPr lang="zh-CN" altLang="en-US" sz="1600" b="1" kern="100"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a:p>
            <a:pPr>
              <a:spcAft>
                <a:spcPts val="0"/>
              </a:spcAft>
            </a:pPr>
            <a:r>
              <a:rPr lang="en-US" altLang="zh-CN" sz="1600" b="1" kern="100" dirty="0">
                <a:solidFill>
                  <a:srgbClr val="002060"/>
                </a:solidFill>
                <a:latin typeface="Arial" panose="020B0604020202020204" pitchFamily="34" charset="0"/>
                <a:ea typeface="微软雅黑" panose="020B0503020204020204" pitchFamily="34" charset="-122"/>
                <a:cs typeface="Arial" panose="020B0604020202020204" pitchFamily="34" charset="0"/>
              </a:rPr>
              <a:t>2</a:t>
            </a:r>
            <a:r>
              <a:rPr lang="zh-CN" altLang="en-US" sz="1600" b="1" kern="100" dirty="0">
                <a:solidFill>
                  <a:srgbClr val="002060"/>
                </a:solidFill>
                <a:latin typeface="Arial" panose="020B0604020202020204" pitchFamily="34" charset="0"/>
                <a:ea typeface="微软雅黑" panose="020B0503020204020204" pitchFamily="34" charset="-122"/>
                <a:cs typeface="Arial" panose="020B0604020202020204" pitchFamily="34" charset="0"/>
              </a:rPr>
              <a:t>、符合“保基本”</a:t>
            </a:r>
            <a:r>
              <a:rPr lang="zh-CN" altLang="en-US" sz="1600" b="1" kern="1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原则</a:t>
            </a:r>
            <a:endParaRPr lang="en-US" altLang="zh-CN" sz="1600" b="1" kern="100"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a:p>
            <a:pPr>
              <a:spcAft>
                <a:spcPts val="0"/>
              </a:spcAft>
            </a:pPr>
            <a:r>
              <a:rPr lang="zh-CN" altLang="en-US" sz="1600" kern="100" dirty="0">
                <a:latin typeface="Arial" panose="020B0604020202020204" pitchFamily="34" charset="0"/>
                <a:ea typeface="微软雅黑" panose="020B0503020204020204" pitchFamily="34" charset="-122"/>
                <a:cs typeface="Arial" panose="020B0604020202020204" pitchFamily="34" charset="0"/>
              </a:rPr>
              <a:t>本品比进口氨氯地平、氯沙坦钾同规格同剂量单方相比，药学特征相同，但价格更</a:t>
            </a:r>
            <a:r>
              <a:rPr lang="zh-CN" altLang="en-US" sz="1600" kern="100" dirty="0" smtClean="0">
                <a:latin typeface="Arial" panose="020B0604020202020204" pitchFamily="34" charset="0"/>
                <a:ea typeface="微软雅黑" panose="020B0503020204020204" pitchFamily="34" charset="-122"/>
                <a:cs typeface="Arial" panose="020B0604020202020204" pitchFamily="34" charset="0"/>
              </a:rPr>
              <a:t>低；</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比同类参照药品倍博特（缬沙坦氨氯地平）、思卫卡（奥美沙坦酯氨氯地平片）、双加（替米沙坦氨氯地平）价格更低；均能为患者减轻治疗经济负担；减少医保基金支出</a:t>
            </a:r>
            <a:r>
              <a:rPr lang="zh-CN" altLang="en-US" sz="1600" kern="100" dirty="0" smtClean="0">
                <a:latin typeface="Arial" panose="020B0604020202020204" pitchFamily="34" charset="0"/>
                <a:ea typeface="微软雅黑" panose="020B0503020204020204" pitchFamily="34" charset="-122"/>
                <a:cs typeface="Arial" panose="020B0604020202020204" pitchFamily="34" charset="0"/>
              </a:rPr>
              <a:t>。</a:t>
            </a:r>
            <a:endParaRPr lang="en-US" altLang="zh-CN" sz="1600" kern="100" dirty="0" smtClean="0">
              <a:latin typeface="Arial" panose="020B0604020202020204" pitchFamily="34" charset="0"/>
              <a:ea typeface="微软雅黑" panose="020B0503020204020204" pitchFamily="34" charset="-122"/>
              <a:cs typeface="Arial" panose="020B0604020202020204" pitchFamily="34" charset="0"/>
            </a:endParaRPr>
          </a:p>
          <a:p>
            <a:pPr>
              <a:spcAft>
                <a:spcPts val="0"/>
              </a:spcAft>
            </a:pPr>
            <a:endParaRPr lang="zh-CN" altLang="en-US" sz="1600" kern="100" dirty="0">
              <a:latin typeface="Arial" panose="020B0604020202020204" pitchFamily="34" charset="0"/>
              <a:ea typeface="微软雅黑" panose="020B0503020204020204" pitchFamily="34" charset="-122"/>
              <a:cs typeface="Arial" panose="020B0604020202020204" pitchFamily="34" charset="0"/>
            </a:endParaRPr>
          </a:p>
          <a:p>
            <a:pPr>
              <a:spcAft>
                <a:spcPts val="0"/>
              </a:spcAft>
            </a:pPr>
            <a:r>
              <a:rPr lang="en-US" altLang="zh-CN" sz="1600" b="1" kern="100" dirty="0">
                <a:solidFill>
                  <a:srgbClr val="002060"/>
                </a:solidFill>
                <a:latin typeface="Arial" panose="020B0604020202020204" pitchFamily="34" charset="0"/>
                <a:ea typeface="微软雅黑" panose="020B0503020204020204" pitchFamily="34" charset="-122"/>
                <a:cs typeface="Arial" panose="020B0604020202020204" pitchFamily="34" charset="0"/>
              </a:rPr>
              <a:t>3</a:t>
            </a:r>
            <a:r>
              <a:rPr lang="zh-CN" altLang="en-US" sz="1600" b="1" kern="100" dirty="0">
                <a:solidFill>
                  <a:srgbClr val="002060"/>
                </a:solidFill>
                <a:latin typeface="Arial" panose="020B0604020202020204" pitchFamily="34" charset="0"/>
                <a:ea typeface="微软雅黑" panose="020B0503020204020204" pitchFamily="34" charset="-122"/>
                <a:cs typeface="Arial" panose="020B0604020202020204" pitchFamily="34" charset="0"/>
              </a:rPr>
              <a:t>、弥补目录短</a:t>
            </a:r>
            <a:r>
              <a:rPr lang="zh-CN" altLang="en-US" sz="1600" b="1" kern="1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板</a:t>
            </a:r>
            <a:endParaRPr lang="en-US" altLang="zh-CN" sz="1600" b="1" kern="100"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a:p>
            <a:pPr>
              <a:spcAft>
                <a:spcPts val="0"/>
              </a:spcAft>
            </a:pPr>
            <a:r>
              <a:rPr lang="zh-CN" altLang="en-US" sz="1600" kern="100" dirty="0">
                <a:latin typeface="Arial" panose="020B0604020202020204" pitchFamily="34" charset="0"/>
                <a:ea typeface="微软雅黑" panose="020B0503020204020204" pitchFamily="34" charset="-122"/>
                <a:cs typeface="Arial" panose="020B0604020202020204" pitchFamily="34" charset="0"/>
              </a:rPr>
              <a:t>医保目录内仅有缬沙坦氨氯地平、奥美沙坦酯氨氯地平、替米沙坦氨氯地平等</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3</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种</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ARB+CCB</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的单片复方制剂，没有氯沙坦钾氨氯地平的单片复方制剂，本品可为临床治疗高血压时提供安全有效且更为经济的选择，而且有额外的降低尿酸的作用，弥补目录内</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ARB+CCB</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品类的不足。</a:t>
            </a:r>
          </a:p>
          <a:p>
            <a:pPr>
              <a:spcAft>
                <a:spcPts val="0"/>
              </a:spcAft>
            </a:pPr>
            <a:endParaRPr lang="zh-CN" altLang="en-US" sz="1600" b="1" kern="100"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a:p>
            <a:pPr>
              <a:spcAft>
                <a:spcPts val="0"/>
              </a:spcAft>
            </a:pPr>
            <a:r>
              <a:rPr lang="en-US" altLang="zh-CN" sz="1600" b="1" kern="100" dirty="0">
                <a:solidFill>
                  <a:srgbClr val="002060"/>
                </a:solidFill>
                <a:latin typeface="Arial" panose="020B0604020202020204" pitchFamily="34" charset="0"/>
                <a:ea typeface="微软雅黑" panose="020B0503020204020204" pitchFamily="34" charset="-122"/>
                <a:cs typeface="Arial" panose="020B0604020202020204" pitchFamily="34" charset="0"/>
              </a:rPr>
              <a:t>4</a:t>
            </a:r>
            <a:r>
              <a:rPr lang="zh-CN" altLang="en-US" sz="1600" b="1" kern="100" dirty="0">
                <a:solidFill>
                  <a:srgbClr val="002060"/>
                </a:solidFill>
                <a:latin typeface="Arial" panose="020B0604020202020204" pitchFamily="34" charset="0"/>
                <a:ea typeface="微软雅黑" panose="020B0503020204020204" pitchFamily="34" charset="-122"/>
                <a:cs typeface="Arial" panose="020B0604020202020204" pitchFamily="34" charset="0"/>
              </a:rPr>
              <a:t>、临床管理</a:t>
            </a:r>
            <a:r>
              <a:rPr lang="zh-CN" altLang="en-US" sz="1600" b="1" kern="1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难度</a:t>
            </a:r>
            <a:endParaRPr lang="en-US" altLang="zh-CN" sz="1600" b="1" kern="100"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a:p>
            <a:pPr>
              <a:spcAft>
                <a:spcPts val="0"/>
              </a:spcAft>
            </a:pPr>
            <a:r>
              <a:rPr lang="zh-CN" altLang="en-US" sz="1600" kern="100" dirty="0">
                <a:latin typeface="Arial" panose="020B0604020202020204" pitchFamily="34" charset="0"/>
                <a:ea typeface="微软雅黑" panose="020B0503020204020204" pitchFamily="34" charset="-122"/>
                <a:cs typeface="Arial" panose="020B0604020202020204" pitchFamily="34" charset="0"/>
              </a:rPr>
              <a:t>氨氯地平氯沙坦钾为聚酰胺</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铝</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聚氯乙烯冷冲压成型固体药用复合硬片</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药品包装用铝箔包装，性状稳定，避光、密封，不超过</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30℃</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保存，有效期</a:t>
            </a:r>
            <a:r>
              <a:rPr lang="en-US" altLang="zh-CN" sz="1600" kern="100" dirty="0">
                <a:latin typeface="Arial" panose="020B0604020202020204" pitchFamily="34" charset="0"/>
                <a:ea typeface="微软雅黑" panose="020B0503020204020204" pitchFamily="34" charset="-122"/>
                <a:cs typeface="Arial" panose="020B0604020202020204" pitchFamily="34" charset="0"/>
              </a:rPr>
              <a:t>36</a:t>
            </a:r>
            <a:r>
              <a:rPr lang="zh-CN" altLang="en-US" sz="1600" kern="100" dirty="0">
                <a:latin typeface="Arial" panose="020B0604020202020204" pitchFamily="34" charset="0"/>
                <a:ea typeface="微软雅黑" panose="020B0503020204020204" pitchFamily="34" charset="-122"/>
                <a:cs typeface="Arial" panose="020B0604020202020204" pitchFamily="34" charset="0"/>
              </a:rPr>
              <a:t>个月。临床贮藏方便，运输和保管要求低，运输和管理成本低，将在很大程度上改善降压药物的可及性。本品不是毒麻精放类药品，经办审核难度小，临床滥用风险小。</a:t>
            </a:r>
          </a:p>
        </p:txBody>
      </p:sp>
    </p:spTree>
    <p:extLst>
      <p:ext uri="{BB962C8B-B14F-4D97-AF65-F5344CB8AC3E}">
        <p14:creationId xmlns:p14="http://schemas.microsoft.com/office/powerpoint/2010/main" val="2518233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
          <p:cNvSpPr txBox="1"/>
          <p:nvPr/>
        </p:nvSpPr>
        <p:spPr bwMode="auto">
          <a:xfrm>
            <a:off x="9901856" y="5711159"/>
            <a:ext cx="1856014" cy="584775"/>
          </a:xfrm>
          <a:prstGeom prst="rect">
            <a:avLst/>
          </a:prstGeom>
          <a:noFill/>
        </p:spPr>
        <p:txBody>
          <a:bodyPr wrap="square">
            <a:spAutoFit/>
          </a:bodyPr>
          <a:lstStyle/>
          <a:p>
            <a:pPr algn="ctr"/>
            <a:r>
              <a:rPr lang="zh-CN" altLang="en-US" sz="3200" b="1" cap="all" dirty="0" smtClean="0">
                <a:ln w="9000" cmpd="sng">
                  <a:noFill/>
                  <a:prstDash val="solid"/>
                </a:ln>
                <a:solidFill>
                  <a:srgbClr val="002060"/>
                </a:solidFill>
                <a:latin typeface="微软雅黑" panose="020B0503020204020204" pitchFamily="34" charset="-122"/>
                <a:ea typeface="微软雅黑" panose="020B0503020204020204" pitchFamily="34" charset="-122"/>
                <a:sym typeface="+mn-ea"/>
              </a:rPr>
              <a:t>谢 谢</a:t>
            </a:r>
            <a:r>
              <a:rPr lang="en-US" altLang="zh-CN" sz="3200" b="1" cap="all" dirty="0" smtClean="0">
                <a:ln w="9000" cmpd="sng">
                  <a:noFill/>
                  <a:prstDash val="solid"/>
                </a:ln>
                <a:solidFill>
                  <a:srgbClr val="002060"/>
                </a:solidFill>
                <a:latin typeface="微软雅黑" panose="020B0503020204020204" pitchFamily="34" charset="-122"/>
                <a:ea typeface="微软雅黑" panose="020B0503020204020204" pitchFamily="34" charset="-122"/>
                <a:sym typeface="+mn-ea"/>
              </a:rPr>
              <a:t>!</a:t>
            </a:r>
            <a:endParaRPr lang="zh-CN" altLang="en-US" sz="3200" b="1" cap="all" dirty="0">
              <a:ln w="9000" cmpd="sng">
                <a:noFill/>
                <a:prstDash val="solid"/>
              </a:ln>
              <a:solidFill>
                <a:srgbClr val="002060"/>
              </a:solid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139334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TotalTime>
  <Words>2618</Words>
  <Application>Microsoft Office PowerPoint</Application>
  <PresentationFormat>宽屏</PresentationFormat>
  <Paragraphs>76</Paragraphs>
  <Slides>9</Slides>
  <Notes>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9</vt:i4>
      </vt:variant>
    </vt:vector>
  </HeadingPairs>
  <TitlesOfParts>
    <vt:vector size="23" baseType="lpstr">
      <vt:lpstr>굴림</vt:lpstr>
      <vt:lpstr>맑은 고딕</vt:lpstr>
      <vt:lpstr>方正兰亭黑_GBK</vt:lpstr>
      <vt:lpstr>方正兰亭中黑_GBK</vt:lpstr>
      <vt:lpstr>宋体</vt:lpstr>
      <vt:lpstr>Microsoft YaHei</vt:lpstr>
      <vt:lpstr>Microsoft YaHei</vt:lpstr>
      <vt:lpstr>微软雅黑 Light</vt:lpstr>
      <vt:lpstr>Arial</vt:lpstr>
      <vt:lpstr>Calibri</vt:lpstr>
      <vt:lpstr>Calibri Light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马灏锵</dc:creator>
  <cp:lastModifiedBy>user</cp:lastModifiedBy>
  <cp:revision>197</cp:revision>
  <dcterms:created xsi:type="dcterms:W3CDTF">2015-05-12T15:24:00Z</dcterms:created>
  <dcterms:modified xsi:type="dcterms:W3CDTF">2022-07-13T07:56:45Z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900C198DE68244D283CF4A182BFAA6A2</vt:lpwstr>
  </property>
</Properties>
</file>