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5" r:id="rId7"/>
    <p:sldId id="261" r:id="rId8"/>
    <p:sldId id="266" r:id="rId9"/>
    <p:sldId id="263" r:id="rId10"/>
    <p:sldId id="264" r:id="rId11"/>
  </p:sldIdLst>
  <p:sldSz cx="12192000" cy="6858000"/>
  <p:notesSz cx="6735763" cy="98663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15CB92-99B4-4BB3-8121-EF65075A2ED0}" v="579" dt="2022-06-17T05:53:22.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snapToObjects="1">
      <p:cViewPr varScale="1">
        <p:scale>
          <a:sx n="92" d="100"/>
          <a:sy n="92" d="100"/>
        </p:scale>
        <p:origin x="46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64F2CA02-7BBB-6D96-DBC7-60FC01711A37}"/>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 xmlns:a16="http://schemas.microsoft.com/office/drawing/2014/main" id="{B820B152-7BB8-E102-9C99-6BAD116DB8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 xmlns:a16="http://schemas.microsoft.com/office/drawing/2014/main" id="{B098BB95-9A09-A7FB-7E0B-E1003A9E7791}"/>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5" name="页脚占位符 4">
            <a:extLst>
              <a:ext uri="{FF2B5EF4-FFF2-40B4-BE49-F238E27FC236}">
                <a16:creationId xmlns="" xmlns:a16="http://schemas.microsoft.com/office/drawing/2014/main" id="{B9616EF6-10D6-CAC8-752A-4BD10C41F153}"/>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 xmlns:a16="http://schemas.microsoft.com/office/drawing/2014/main" id="{D2CAC713-997D-B266-C31E-08117E08D7D1}"/>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3032371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D47B946-FDEF-A7F8-C8F9-ECF07D8647A8}"/>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 xmlns:a16="http://schemas.microsoft.com/office/drawing/2014/main" id="{6C80DF0B-F2E3-0039-EAEC-0DE73D3B5BF8}"/>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 xmlns:a16="http://schemas.microsoft.com/office/drawing/2014/main" id="{03463FE6-8B4B-C8A7-2181-54817435EFDA}"/>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5" name="页脚占位符 4">
            <a:extLst>
              <a:ext uri="{FF2B5EF4-FFF2-40B4-BE49-F238E27FC236}">
                <a16:creationId xmlns="" xmlns:a16="http://schemas.microsoft.com/office/drawing/2014/main" id="{72FDFB16-DCBB-4EE0-AD24-0CF6B07A32B0}"/>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 xmlns:a16="http://schemas.microsoft.com/office/drawing/2014/main" id="{28F6B59C-DB60-ED80-C0EE-4671F7989AA9}"/>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1926163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 xmlns:a16="http://schemas.microsoft.com/office/drawing/2014/main" id="{D38F5F31-7AC7-4888-7AC7-4938296A6AD9}"/>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 xmlns:a16="http://schemas.microsoft.com/office/drawing/2014/main" id="{FE23047F-565A-8F29-33FE-72D98E0BA5D3}"/>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 xmlns:a16="http://schemas.microsoft.com/office/drawing/2014/main" id="{51FB973C-484F-2257-CCF3-0566770B2A53}"/>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5" name="页脚占位符 4">
            <a:extLst>
              <a:ext uri="{FF2B5EF4-FFF2-40B4-BE49-F238E27FC236}">
                <a16:creationId xmlns="" xmlns:a16="http://schemas.microsoft.com/office/drawing/2014/main" id="{13496A52-A2E6-DB7E-4531-A5A81FD65B09}"/>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 xmlns:a16="http://schemas.microsoft.com/office/drawing/2014/main" id="{CB656B8F-BD38-7FA4-EE19-6284E53A4EC8}"/>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3394719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99E73375-9FE8-2AD1-2BB0-5513CC23D471}"/>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 xmlns:a16="http://schemas.microsoft.com/office/drawing/2014/main" id="{F8771E33-954C-E6A3-2FBC-A02065FD72EE}"/>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 xmlns:a16="http://schemas.microsoft.com/office/drawing/2014/main" id="{F552F433-0AC3-CECA-F1B7-A969DE082EED}"/>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5" name="页脚占位符 4">
            <a:extLst>
              <a:ext uri="{FF2B5EF4-FFF2-40B4-BE49-F238E27FC236}">
                <a16:creationId xmlns="" xmlns:a16="http://schemas.microsoft.com/office/drawing/2014/main" id="{C2A42D80-F9DE-0686-8AE4-41EEE25485D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 xmlns:a16="http://schemas.microsoft.com/office/drawing/2014/main" id="{9AA1B192-0819-1D9B-701C-BC58D89EB04A}"/>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2654305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AF5F988-C914-C8B5-1741-05AC73EBECE6}"/>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 xmlns:a16="http://schemas.microsoft.com/office/drawing/2014/main" id="{D7061E34-7812-C46D-E862-0200FA5198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 xmlns:a16="http://schemas.microsoft.com/office/drawing/2014/main" id="{6B2C59DB-FFBF-9EA8-3867-0C07D8A49814}"/>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5" name="页脚占位符 4">
            <a:extLst>
              <a:ext uri="{FF2B5EF4-FFF2-40B4-BE49-F238E27FC236}">
                <a16:creationId xmlns="" xmlns:a16="http://schemas.microsoft.com/office/drawing/2014/main" id="{B25D0C49-CA75-9D9A-59E3-B690D283808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 xmlns:a16="http://schemas.microsoft.com/office/drawing/2014/main" id="{96CEC466-CBB4-19FB-8B96-196B9B115464}"/>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1627889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AB37636-519F-B78C-F49B-0D5472D898B1}"/>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 xmlns:a16="http://schemas.microsoft.com/office/drawing/2014/main" id="{ED6E150B-8CE9-274A-9717-501F68706B34}"/>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 xmlns:a16="http://schemas.microsoft.com/office/drawing/2014/main" id="{776FC86D-90E4-4E8A-D28C-0B47EB936ECB}"/>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 xmlns:a16="http://schemas.microsoft.com/office/drawing/2014/main" id="{F96BFCB0-B8FD-933F-9DDC-43D720A908BA}"/>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6" name="页脚占位符 5">
            <a:extLst>
              <a:ext uri="{FF2B5EF4-FFF2-40B4-BE49-F238E27FC236}">
                <a16:creationId xmlns="" xmlns:a16="http://schemas.microsoft.com/office/drawing/2014/main" id="{B0B2ED17-07FE-2C31-13D2-8102076E4280}"/>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 xmlns:a16="http://schemas.microsoft.com/office/drawing/2014/main" id="{C8B757A9-A5B4-F0FB-3B7B-88C933DC9D70}"/>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494478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AA0E76D6-A7F5-A774-6D85-74245BA16570}"/>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 xmlns:a16="http://schemas.microsoft.com/office/drawing/2014/main" id="{63580AFB-F0DE-6E74-5FA3-EB355CDDF4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 xmlns:a16="http://schemas.microsoft.com/office/drawing/2014/main" id="{7D429E02-06E5-7676-644A-A2AC61D1C43B}"/>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 xmlns:a16="http://schemas.microsoft.com/office/drawing/2014/main" id="{56B12105-00E8-5269-7A7F-35A9C19BB0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 xmlns:a16="http://schemas.microsoft.com/office/drawing/2014/main" id="{FE16222F-402A-C56B-89C7-04BB20422052}"/>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 xmlns:a16="http://schemas.microsoft.com/office/drawing/2014/main" id="{9E0BE560-5580-1897-D9EB-DD007853F54C}"/>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8" name="页脚占位符 7">
            <a:extLst>
              <a:ext uri="{FF2B5EF4-FFF2-40B4-BE49-F238E27FC236}">
                <a16:creationId xmlns="" xmlns:a16="http://schemas.microsoft.com/office/drawing/2014/main" id="{BB7CF83D-835A-D2F0-D907-E92A10B9635C}"/>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 xmlns:a16="http://schemas.microsoft.com/office/drawing/2014/main" id="{8048FAA5-CBB9-31A4-7270-476F5AA7EA6B}"/>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4041404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03E25AAF-B2A7-716F-25AB-EDCE334A3400}"/>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 xmlns:a16="http://schemas.microsoft.com/office/drawing/2014/main" id="{D60100EC-6768-DCD1-3652-BA64C49B921E}"/>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4" name="页脚占位符 3">
            <a:extLst>
              <a:ext uri="{FF2B5EF4-FFF2-40B4-BE49-F238E27FC236}">
                <a16:creationId xmlns="" xmlns:a16="http://schemas.microsoft.com/office/drawing/2014/main" id="{FDDFEB09-6786-AF20-C891-1F1EFDEE1104}"/>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 xmlns:a16="http://schemas.microsoft.com/office/drawing/2014/main" id="{C90CEC45-7901-1D21-80EE-B972230A6E43}"/>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1387817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 xmlns:a16="http://schemas.microsoft.com/office/drawing/2014/main" id="{D48AD7BE-BDF0-E869-0215-BF3F987E5B87}"/>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3" name="页脚占位符 2">
            <a:extLst>
              <a:ext uri="{FF2B5EF4-FFF2-40B4-BE49-F238E27FC236}">
                <a16:creationId xmlns="" xmlns:a16="http://schemas.microsoft.com/office/drawing/2014/main" id="{684EEC82-50A5-7CF0-F381-E4D83907C151}"/>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 xmlns:a16="http://schemas.microsoft.com/office/drawing/2014/main" id="{CFE97FF7-CCD0-789F-7BF3-39BE57038804}"/>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3802058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5C9ADFE6-8A5F-DB57-0751-4D8A25C77988}"/>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 xmlns:a16="http://schemas.microsoft.com/office/drawing/2014/main" id="{CF354449-CB66-C89F-6F2E-E9F8C1CA82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 xmlns:a16="http://schemas.microsoft.com/office/drawing/2014/main" id="{F22D52B1-5FEC-8543-23AD-CCB5AAA05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 xmlns:a16="http://schemas.microsoft.com/office/drawing/2014/main" id="{758839EE-72DF-BF84-673C-1D99307C984B}"/>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6" name="页脚占位符 5">
            <a:extLst>
              <a:ext uri="{FF2B5EF4-FFF2-40B4-BE49-F238E27FC236}">
                <a16:creationId xmlns="" xmlns:a16="http://schemas.microsoft.com/office/drawing/2014/main" id="{3A69FDB6-6684-A717-0B2B-F1BA42212CB0}"/>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 xmlns:a16="http://schemas.microsoft.com/office/drawing/2014/main" id="{B4592233-9BDC-E166-E17A-70652FBAB53F}"/>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321774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FB231396-CEF3-3D18-5745-3896A804D2C3}"/>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 xmlns:a16="http://schemas.microsoft.com/office/drawing/2014/main" id="{A97F5F77-B7CC-2FA2-9616-DA043C6105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 xmlns:a16="http://schemas.microsoft.com/office/drawing/2014/main" id="{9C80FD78-3202-FD71-1BED-A810DCF1B0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 xmlns:a16="http://schemas.microsoft.com/office/drawing/2014/main" id="{79EA9758-B73B-3533-B741-9B47047BC1C2}"/>
              </a:ext>
            </a:extLst>
          </p:cNvPr>
          <p:cNvSpPr>
            <a:spLocks noGrp="1"/>
          </p:cNvSpPr>
          <p:nvPr>
            <p:ph type="dt" sz="half" idx="10"/>
          </p:nvPr>
        </p:nvSpPr>
        <p:spPr/>
        <p:txBody>
          <a:bodyPr/>
          <a:lstStyle/>
          <a:p>
            <a:fld id="{DC9D6A1B-E195-A14A-8873-E816280229CA}" type="datetimeFigureOut">
              <a:rPr kumimoji="1" lang="zh-CN" altLang="en-US" smtClean="0"/>
              <a:t>2022-7-13</a:t>
            </a:fld>
            <a:endParaRPr kumimoji="1" lang="zh-CN" altLang="en-US"/>
          </a:p>
        </p:txBody>
      </p:sp>
      <p:sp>
        <p:nvSpPr>
          <p:cNvPr id="6" name="页脚占位符 5">
            <a:extLst>
              <a:ext uri="{FF2B5EF4-FFF2-40B4-BE49-F238E27FC236}">
                <a16:creationId xmlns="" xmlns:a16="http://schemas.microsoft.com/office/drawing/2014/main" id="{8A7E5066-92F4-BDFB-02A5-506CAF75EFAD}"/>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 xmlns:a16="http://schemas.microsoft.com/office/drawing/2014/main" id="{A97D64BB-C8F6-0BAD-0651-9B7DD14CF628}"/>
              </a:ext>
            </a:extLst>
          </p:cNvPr>
          <p:cNvSpPr>
            <a:spLocks noGrp="1"/>
          </p:cNvSpPr>
          <p:nvPr>
            <p:ph type="sldNum" sz="quarter" idx="12"/>
          </p:nvPr>
        </p:nvSpPr>
        <p:spPr/>
        <p:txBody>
          <a:body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174741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 xmlns:a16="http://schemas.microsoft.com/office/drawing/2014/main" id="{65F72173-2635-3BF8-22D3-70132FAE72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 xmlns:a16="http://schemas.microsoft.com/office/drawing/2014/main" id="{4036E6B3-FB46-477F-FD71-5E107D5E44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 xmlns:a16="http://schemas.microsoft.com/office/drawing/2014/main" id="{032CA462-66A9-8FB4-69C7-F25269663F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D6A1B-E195-A14A-8873-E816280229CA}" type="datetimeFigureOut">
              <a:rPr kumimoji="1" lang="zh-CN" altLang="en-US" smtClean="0"/>
              <a:t>2022-7-13</a:t>
            </a:fld>
            <a:endParaRPr kumimoji="1" lang="zh-CN" altLang="en-US"/>
          </a:p>
        </p:txBody>
      </p:sp>
      <p:sp>
        <p:nvSpPr>
          <p:cNvPr id="5" name="页脚占位符 4">
            <a:extLst>
              <a:ext uri="{FF2B5EF4-FFF2-40B4-BE49-F238E27FC236}">
                <a16:creationId xmlns="" xmlns:a16="http://schemas.microsoft.com/office/drawing/2014/main" id="{E7370E06-F028-6DD7-C984-680C4BD039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 xmlns:a16="http://schemas.microsoft.com/office/drawing/2014/main" id="{D77625C6-57B5-D150-FF95-65F0C29BCD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AEE51-440F-3B4F-B7DB-28DBC90106C7}" type="slidenum">
              <a:rPr kumimoji="1" lang="zh-CN" altLang="en-US" smtClean="0"/>
              <a:t>‹#›</a:t>
            </a:fld>
            <a:endParaRPr kumimoji="1" lang="zh-CN" altLang="en-US"/>
          </a:p>
        </p:txBody>
      </p:sp>
    </p:spTree>
    <p:extLst>
      <p:ext uri="{BB962C8B-B14F-4D97-AF65-F5344CB8AC3E}">
        <p14:creationId xmlns:p14="http://schemas.microsoft.com/office/powerpoint/2010/main" val="3822745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33.jp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8.png"/><Relationship Id="rId7" Type="http://schemas.openxmlformats.org/officeDocument/2006/relationships/image" Target="../media/image12.jp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jp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jpg"/><Relationship Id="rId4" Type="http://schemas.openxmlformats.org/officeDocument/2006/relationships/image" Target="../media/image9.png"/><Relationship Id="rId9" Type="http://schemas.openxmlformats.org/officeDocument/2006/relationships/image" Target="../media/image14.jpg"/></Relationships>
</file>

<file path=ppt/slides/_rels/slide3.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20.jpg"/><Relationship Id="rId5" Type="http://schemas.openxmlformats.org/officeDocument/2006/relationships/image" Target="../media/image19.png"/><Relationship Id="rId4" Type="http://schemas.openxmlformats.org/officeDocument/2006/relationships/image" Target="../media/image18.png"/></Relationships>
</file>

<file path=ppt/slides/_rels/slide4.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jpg"/><Relationship Id="rId4" Type="http://schemas.openxmlformats.org/officeDocument/2006/relationships/image" Target="../media/image25.pn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29.jpg"/><Relationship Id="rId5" Type="http://schemas.openxmlformats.org/officeDocument/2006/relationships/image" Target="../media/image19.png"/><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29.jpg"/><Relationship Id="rId5" Type="http://schemas.openxmlformats.org/officeDocument/2006/relationships/image" Target="../media/image19.png"/><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17.png"/><Relationship Id="rId7" Type="http://schemas.openxmlformats.org/officeDocument/2006/relationships/image" Target="../media/image2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30.jpg"/><Relationship Id="rId5" Type="http://schemas.openxmlformats.org/officeDocument/2006/relationships/image" Target="../media/image19.png"/><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30.jpg"/><Relationship Id="rId5" Type="http://schemas.openxmlformats.org/officeDocument/2006/relationships/image" Target="../media/image19.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32.jp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object 3">
            <a:extLst>
              <a:ext uri="{FF2B5EF4-FFF2-40B4-BE49-F238E27FC236}">
                <a16:creationId xmlns="" xmlns:a16="http://schemas.microsoft.com/office/drawing/2014/main" id="{353A2924-3F46-B8A1-2DF0-C6904BE5100A}"/>
              </a:ext>
            </a:extLst>
          </p:cNvPr>
          <p:cNvGrpSpPr>
            <a:grpSpLocks noChangeAspect="1"/>
          </p:cNvGrpSpPr>
          <p:nvPr/>
        </p:nvGrpSpPr>
        <p:grpSpPr>
          <a:xfrm>
            <a:off x="-1" y="0"/>
            <a:ext cx="12192001" cy="6858000"/>
            <a:chOff x="425730" y="920826"/>
            <a:chExt cx="5829300" cy="3278987"/>
          </a:xfrm>
        </p:grpSpPr>
        <p:pic>
          <p:nvPicPr>
            <p:cNvPr id="5" name="object 4">
              <a:extLst>
                <a:ext uri="{FF2B5EF4-FFF2-40B4-BE49-F238E27FC236}">
                  <a16:creationId xmlns="" xmlns:a16="http://schemas.microsoft.com/office/drawing/2014/main" id="{F0F4A609-B8CE-5DAA-37D0-80BF0A17AFF8}"/>
                </a:ext>
              </a:extLst>
            </p:cNvPr>
            <p:cNvPicPr>
              <a:picLocks noChangeAspect="1"/>
            </p:cNvPicPr>
            <p:nvPr/>
          </p:nvPicPr>
          <p:blipFill>
            <a:blip r:embed="rId2" cstate="print"/>
            <a:stretch>
              <a:fillRect/>
            </a:stretch>
          </p:blipFill>
          <p:spPr>
            <a:xfrm>
              <a:off x="425730" y="920826"/>
              <a:ext cx="5829300" cy="3278987"/>
            </a:xfrm>
            <a:prstGeom prst="rect">
              <a:avLst/>
            </a:prstGeom>
          </p:spPr>
        </p:pic>
        <p:pic>
          <p:nvPicPr>
            <p:cNvPr id="6" name="object 5">
              <a:extLst>
                <a:ext uri="{FF2B5EF4-FFF2-40B4-BE49-F238E27FC236}">
                  <a16:creationId xmlns="" xmlns:a16="http://schemas.microsoft.com/office/drawing/2014/main" id="{EB0BF1A8-4DB7-5F4D-8D60-F5CEA49FE2DE}"/>
                </a:ext>
              </a:extLst>
            </p:cNvPr>
            <p:cNvPicPr/>
            <p:nvPr/>
          </p:nvPicPr>
          <p:blipFill>
            <a:blip r:embed="rId3" cstate="print"/>
            <a:stretch>
              <a:fillRect/>
            </a:stretch>
          </p:blipFill>
          <p:spPr>
            <a:xfrm>
              <a:off x="1829620" y="1030269"/>
              <a:ext cx="3157536" cy="3088105"/>
            </a:xfrm>
            <a:prstGeom prst="rect">
              <a:avLst/>
            </a:prstGeom>
          </p:spPr>
        </p:pic>
        <p:pic>
          <p:nvPicPr>
            <p:cNvPr id="7" name="object 6">
              <a:extLst>
                <a:ext uri="{FF2B5EF4-FFF2-40B4-BE49-F238E27FC236}">
                  <a16:creationId xmlns="" xmlns:a16="http://schemas.microsoft.com/office/drawing/2014/main" id="{5E956B79-DCE5-A782-0ADB-4280B5E50191}"/>
                </a:ext>
              </a:extLst>
            </p:cNvPr>
            <p:cNvPicPr/>
            <p:nvPr/>
          </p:nvPicPr>
          <p:blipFill>
            <a:blip r:embed="rId4" cstate="print"/>
            <a:stretch>
              <a:fillRect/>
            </a:stretch>
          </p:blipFill>
          <p:spPr>
            <a:xfrm>
              <a:off x="2343911" y="1397507"/>
              <a:ext cx="2170176" cy="2503932"/>
            </a:xfrm>
            <a:prstGeom prst="rect">
              <a:avLst/>
            </a:prstGeom>
          </p:spPr>
        </p:pic>
        <p:pic>
          <p:nvPicPr>
            <p:cNvPr id="8" name="object 7">
              <a:extLst>
                <a:ext uri="{FF2B5EF4-FFF2-40B4-BE49-F238E27FC236}">
                  <a16:creationId xmlns="" xmlns:a16="http://schemas.microsoft.com/office/drawing/2014/main" id="{79FCD137-2D1A-13AB-FC18-4C16BC216A77}"/>
                </a:ext>
              </a:extLst>
            </p:cNvPr>
            <p:cNvPicPr/>
            <p:nvPr/>
          </p:nvPicPr>
          <p:blipFill>
            <a:blip r:embed="rId5" cstate="print"/>
            <a:stretch>
              <a:fillRect/>
            </a:stretch>
          </p:blipFill>
          <p:spPr>
            <a:xfrm>
              <a:off x="2703576" y="3414949"/>
              <a:ext cx="1498429" cy="160217"/>
            </a:xfrm>
            <a:prstGeom prst="rect">
              <a:avLst/>
            </a:prstGeom>
          </p:spPr>
        </p:pic>
        <p:pic>
          <p:nvPicPr>
            <p:cNvPr id="10" name="object 9">
              <a:extLst>
                <a:ext uri="{FF2B5EF4-FFF2-40B4-BE49-F238E27FC236}">
                  <a16:creationId xmlns="" xmlns:a16="http://schemas.microsoft.com/office/drawing/2014/main" id="{3EE1504C-F7AD-DBB5-D28D-C3610B0263B2}"/>
                </a:ext>
              </a:extLst>
            </p:cNvPr>
            <p:cNvPicPr/>
            <p:nvPr/>
          </p:nvPicPr>
          <p:blipFill>
            <a:blip r:embed="rId6" cstate="print"/>
            <a:stretch>
              <a:fillRect/>
            </a:stretch>
          </p:blipFill>
          <p:spPr>
            <a:xfrm>
              <a:off x="5931179" y="1275587"/>
              <a:ext cx="323850" cy="9144"/>
            </a:xfrm>
            <a:prstGeom prst="rect">
              <a:avLst/>
            </a:prstGeom>
          </p:spPr>
        </p:pic>
      </p:grpSp>
      <p:sp>
        <p:nvSpPr>
          <p:cNvPr id="13" name="文本框 12">
            <a:extLst>
              <a:ext uri="{FF2B5EF4-FFF2-40B4-BE49-F238E27FC236}">
                <a16:creationId xmlns="" xmlns:a16="http://schemas.microsoft.com/office/drawing/2014/main" id="{47BC3CAC-E94A-5276-FED7-E4E1F9E21D8C}"/>
              </a:ext>
            </a:extLst>
          </p:cNvPr>
          <p:cNvSpPr txBox="1"/>
          <p:nvPr/>
        </p:nvSpPr>
        <p:spPr>
          <a:xfrm>
            <a:off x="5369878" y="4752461"/>
            <a:ext cx="1822936" cy="369332"/>
          </a:xfrm>
          <a:prstGeom prst="rect">
            <a:avLst/>
          </a:prstGeom>
          <a:noFill/>
        </p:spPr>
        <p:txBody>
          <a:bodyPr wrap="none" rtlCol="0">
            <a:spAutoFit/>
          </a:bodyPr>
          <a:lstStyle/>
          <a:p>
            <a:pPr marL="22225" algn="ctr">
              <a:spcBef>
                <a:spcPts val="930"/>
              </a:spcBef>
            </a:pPr>
            <a:r>
              <a:rPr lang="zh-CN" altLang="en-US" b="1" dirty="0">
                <a:latin typeface="SimSun"/>
                <a:cs typeface="SimSun"/>
              </a:rPr>
              <a:t>注射</a:t>
            </a:r>
            <a:r>
              <a:rPr lang="zh-CN" altLang="en-US" b="1" dirty="0" smtClean="0">
                <a:latin typeface="SimSun"/>
                <a:cs typeface="SimSun"/>
              </a:rPr>
              <a:t>用替莫唑胺</a:t>
            </a:r>
            <a:endParaRPr lang="en-US" altLang="zh-CN" b="1" dirty="0">
              <a:latin typeface="SimSun"/>
              <a:cs typeface="SimSun"/>
            </a:endParaRPr>
          </a:p>
        </p:txBody>
      </p:sp>
      <p:sp>
        <p:nvSpPr>
          <p:cNvPr id="14" name="文本框 13">
            <a:extLst>
              <a:ext uri="{FF2B5EF4-FFF2-40B4-BE49-F238E27FC236}">
                <a16:creationId xmlns="" xmlns:a16="http://schemas.microsoft.com/office/drawing/2014/main" id="{8656B7D6-539E-9545-2FB9-0C717357F2F3}"/>
              </a:ext>
            </a:extLst>
          </p:cNvPr>
          <p:cNvSpPr txBox="1"/>
          <p:nvPr/>
        </p:nvSpPr>
        <p:spPr>
          <a:xfrm>
            <a:off x="4855315" y="5222976"/>
            <a:ext cx="2852063" cy="584775"/>
          </a:xfrm>
          <a:prstGeom prst="rect">
            <a:avLst/>
          </a:prstGeom>
          <a:noFill/>
        </p:spPr>
        <p:txBody>
          <a:bodyPr wrap="none" rtlCol="0">
            <a:spAutoFit/>
          </a:bodyPr>
          <a:lstStyle/>
          <a:p>
            <a:r>
              <a:rPr kumimoji="1" lang="zh-CN" altLang="en-US" sz="1600" dirty="0">
                <a:solidFill>
                  <a:schemeClr val="bg1"/>
                </a:solidFill>
              </a:rPr>
              <a:t>江苏天士力帝益药业有限公司</a:t>
            </a:r>
            <a:endParaRPr kumimoji="1" lang="en-US" altLang="zh-CN" sz="1600" dirty="0">
              <a:solidFill>
                <a:schemeClr val="bg1"/>
              </a:solidFill>
            </a:endParaRPr>
          </a:p>
          <a:p>
            <a:endParaRPr kumimoji="1" lang="zh-CN" altLang="en-US" sz="1600" dirty="0">
              <a:solidFill>
                <a:schemeClr val="bg1"/>
              </a:solidFill>
            </a:endParaRPr>
          </a:p>
        </p:txBody>
      </p:sp>
      <p:pic>
        <p:nvPicPr>
          <p:cNvPr id="2" name="图片 1"/>
          <p:cNvPicPr>
            <a:picLocks noChangeAspect="1"/>
          </p:cNvPicPr>
          <p:nvPr/>
        </p:nvPicPr>
        <p:blipFill>
          <a:blip r:embed="rId7"/>
          <a:stretch>
            <a:fillRect/>
          </a:stretch>
        </p:blipFill>
        <p:spPr>
          <a:xfrm>
            <a:off x="4764122" y="1246910"/>
            <a:ext cx="3039451" cy="3391102"/>
          </a:xfrm>
          <a:prstGeom prst="rect">
            <a:avLst/>
          </a:prstGeom>
        </p:spPr>
      </p:pic>
    </p:spTree>
    <p:extLst>
      <p:ext uri="{BB962C8B-B14F-4D97-AF65-F5344CB8AC3E}">
        <p14:creationId xmlns:p14="http://schemas.microsoft.com/office/powerpoint/2010/main" val="41379002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3">
            <a:extLst>
              <a:ext uri="{FF2B5EF4-FFF2-40B4-BE49-F238E27FC236}">
                <a16:creationId xmlns="" xmlns:a16="http://schemas.microsoft.com/office/drawing/2014/main" id="{3EFA7897-6304-C2E0-8155-820BC3905D36}"/>
              </a:ext>
            </a:extLst>
          </p:cNvPr>
          <p:cNvGrpSpPr/>
          <p:nvPr/>
        </p:nvGrpSpPr>
        <p:grpSpPr>
          <a:xfrm>
            <a:off x="-1594" y="0"/>
            <a:ext cx="12192000" cy="6857680"/>
            <a:chOff x="514350" y="920826"/>
            <a:chExt cx="5829300" cy="3278987"/>
          </a:xfrm>
        </p:grpSpPr>
        <p:pic>
          <p:nvPicPr>
            <p:cNvPr id="3" name="object 4">
              <a:extLst>
                <a:ext uri="{FF2B5EF4-FFF2-40B4-BE49-F238E27FC236}">
                  <a16:creationId xmlns="" xmlns:a16="http://schemas.microsoft.com/office/drawing/2014/main" id="{B6754DCA-76FD-15B8-30FB-6A897B329E6B}"/>
                </a:ext>
              </a:extLst>
            </p:cNvPr>
            <p:cNvPicPr/>
            <p:nvPr/>
          </p:nvPicPr>
          <p:blipFill>
            <a:blip r:embed="rId2" cstate="print"/>
            <a:stretch>
              <a:fillRect/>
            </a:stretch>
          </p:blipFill>
          <p:spPr>
            <a:xfrm>
              <a:off x="514350" y="920826"/>
              <a:ext cx="5828538" cy="3278987"/>
            </a:xfrm>
            <a:prstGeom prst="rect">
              <a:avLst/>
            </a:prstGeom>
          </p:spPr>
        </p:pic>
        <p:pic>
          <p:nvPicPr>
            <p:cNvPr id="4" name="object 5">
              <a:extLst>
                <a:ext uri="{FF2B5EF4-FFF2-40B4-BE49-F238E27FC236}">
                  <a16:creationId xmlns="" xmlns:a16="http://schemas.microsoft.com/office/drawing/2014/main" id="{59DA472E-A2B4-F34B-D2BA-3F0CD021E50C}"/>
                </a:ext>
              </a:extLst>
            </p:cNvPr>
            <p:cNvPicPr/>
            <p:nvPr/>
          </p:nvPicPr>
          <p:blipFill>
            <a:blip r:embed="rId3" cstate="print"/>
            <a:stretch>
              <a:fillRect/>
            </a:stretch>
          </p:blipFill>
          <p:spPr>
            <a:xfrm>
              <a:off x="514350" y="1336547"/>
              <a:ext cx="5829300" cy="2449067"/>
            </a:xfrm>
            <a:prstGeom prst="rect">
              <a:avLst/>
            </a:prstGeom>
          </p:spPr>
        </p:pic>
        <p:pic>
          <p:nvPicPr>
            <p:cNvPr id="5" name="object 6">
              <a:extLst>
                <a:ext uri="{FF2B5EF4-FFF2-40B4-BE49-F238E27FC236}">
                  <a16:creationId xmlns="" xmlns:a16="http://schemas.microsoft.com/office/drawing/2014/main" id="{E77B2A20-FF3F-E96D-2812-6B7FBDA77723}"/>
                </a:ext>
              </a:extLst>
            </p:cNvPr>
            <p:cNvPicPr/>
            <p:nvPr/>
          </p:nvPicPr>
          <p:blipFill>
            <a:blip r:embed="rId4" cstate="print"/>
            <a:stretch>
              <a:fillRect/>
            </a:stretch>
          </p:blipFill>
          <p:spPr>
            <a:xfrm>
              <a:off x="514350" y="1459991"/>
              <a:ext cx="5829300" cy="2200655"/>
            </a:xfrm>
            <a:prstGeom prst="rect">
              <a:avLst/>
            </a:prstGeom>
          </p:spPr>
        </p:pic>
        <p:pic>
          <p:nvPicPr>
            <p:cNvPr id="6" name="object 7">
              <a:extLst>
                <a:ext uri="{FF2B5EF4-FFF2-40B4-BE49-F238E27FC236}">
                  <a16:creationId xmlns="" xmlns:a16="http://schemas.microsoft.com/office/drawing/2014/main" id="{8B9D2D31-9688-CAC3-4705-FA51F633D74E}"/>
                </a:ext>
              </a:extLst>
            </p:cNvPr>
            <p:cNvPicPr/>
            <p:nvPr/>
          </p:nvPicPr>
          <p:blipFill>
            <a:blip r:embed="rId5" cstate="print"/>
            <a:stretch>
              <a:fillRect/>
            </a:stretch>
          </p:blipFill>
          <p:spPr>
            <a:xfrm>
              <a:off x="1214627" y="920826"/>
              <a:ext cx="653795" cy="1325194"/>
            </a:xfrm>
            <a:prstGeom prst="rect">
              <a:avLst/>
            </a:prstGeom>
          </p:spPr>
        </p:pic>
      </p:grpSp>
      <p:sp>
        <p:nvSpPr>
          <p:cNvPr id="12" name="文本框 11">
            <a:extLst>
              <a:ext uri="{FF2B5EF4-FFF2-40B4-BE49-F238E27FC236}">
                <a16:creationId xmlns="" xmlns:a16="http://schemas.microsoft.com/office/drawing/2014/main" id="{1DBA9493-3308-420E-54E8-EB234DE1BDD7}"/>
              </a:ext>
            </a:extLst>
          </p:cNvPr>
          <p:cNvSpPr txBox="1"/>
          <p:nvPr/>
        </p:nvSpPr>
        <p:spPr>
          <a:xfrm>
            <a:off x="1463038" y="2941258"/>
            <a:ext cx="1569660" cy="646331"/>
          </a:xfrm>
          <a:prstGeom prst="rect">
            <a:avLst/>
          </a:prstGeom>
          <a:noFill/>
        </p:spPr>
        <p:txBody>
          <a:bodyPr wrap="none" rtlCol="0">
            <a:spAutoFit/>
          </a:bodyPr>
          <a:lstStyle/>
          <a:p>
            <a:r>
              <a:rPr kumimoji="1" lang="zh-CN" altLang="en-US" sz="3600" dirty="0">
                <a:solidFill>
                  <a:schemeClr val="accent5">
                    <a:lumMod val="75000"/>
                  </a:schemeClr>
                </a:solidFill>
              </a:rPr>
              <a:t>公平性</a:t>
            </a:r>
          </a:p>
        </p:txBody>
      </p:sp>
      <p:sp>
        <p:nvSpPr>
          <p:cNvPr id="13" name="文本框 12">
            <a:extLst>
              <a:ext uri="{FF2B5EF4-FFF2-40B4-BE49-F238E27FC236}">
                <a16:creationId xmlns="" xmlns:a16="http://schemas.microsoft.com/office/drawing/2014/main" id="{1B8D7732-97A1-9114-1D88-FA2D012D3E46}"/>
              </a:ext>
            </a:extLst>
          </p:cNvPr>
          <p:cNvSpPr txBox="1"/>
          <p:nvPr/>
        </p:nvSpPr>
        <p:spPr>
          <a:xfrm>
            <a:off x="1809157" y="3567055"/>
            <a:ext cx="838691" cy="307777"/>
          </a:xfrm>
          <a:prstGeom prst="rect">
            <a:avLst/>
          </a:prstGeom>
          <a:noFill/>
        </p:spPr>
        <p:txBody>
          <a:bodyPr wrap="none" rtlCol="0">
            <a:spAutoFit/>
          </a:bodyPr>
          <a:lstStyle>
            <a:defPPr>
              <a:defRPr lang="zh-CN"/>
            </a:defPPr>
            <a:lvl1pPr>
              <a:defRPr kumimoji="1" sz="1400">
                <a:solidFill>
                  <a:schemeClr val="bg1">
                    <a:lumMod val="85000"/>
                  </a:schemeClr>
                </a:solidFill>
                <a:latin typeface="Palatino Linotype" panose="02040502050505030304" pitchFamily="18" charset="0"/>
              </a:defRPr>
            </a:lvl1pPr>
          </a:lstStyle>
          <a:p>
            <a:r>
              <a:rPr lang="en-US" altLang="zh-CN" dirty="0"/>
              <a:t>Fairness</a:t>
            </a:r>
            <a:endParaRPr lang="zh-CN" altLang="en-US" dirty="0"/>
          </a:p>
        </p:txBody>
      </p:sp>
      <p:sp>
        <p:nvSpPr>
          <p:cNvPr id="9" name="矩形 8"/>
          <p:cNvSpPr/>
          <p:nvPr/>
        </p:nvSpPr>
        <p:spPr>
          <a:xfrm>
            <a:off x="3355969" y="1315737"/>
            <a:ext cx="8103486" cy="4401205"/>
          </a:xfrm>
          <a:prstGeom prst="rect">
            <a:avLst/>
          </a:prstGeom>
        </p:spPr>
        <p:txBody>
          <a:bodyPr wrap="square">
            <a:spAutoFit/>
          </a:bodyPr>
          <a:lstStyle/>
          <a:p>
            <a:pPr marL="285750" indent="-285750">
              <a:lnSpc>
                <a:spcPct val="200000"/>
              </a:lnSpc>
              <a:buFont typeface="Wingdings" panose="05000000000000000000" pitchFamily="2" charset="2"/>
              <a:buChar char="p"/>
            </a:pPr>
            <a:r>
              <a:rPr lang="zh-CN" altLang="en-US" sz="1400" b="1" dirty="0"/>
              <a:t>所治疗疾病对公共健康的影响</a:t>
            </a:r>
            <a:r>
              <a:rPr lang="zh-CN" altLang="en-US" sz="1400" dirty="0"/>
              <a:t>：脑瘤已经成为危害人群生命健康的重要肿瘤之一，脑胶质瘤是最常见的原发性颅内肿瘤，我国脑胶质瘤年发病率为</a:t>
            </a:r>
            <a:r>
              <a:rPr lang="en-US" altLang="zh-CN" sz="1400" dirty="0"/>
              <a:t>5-8/10</a:t>
            </a:r>
            <a:r>
              <a:rPr lang="zh-CN" altLang="en-US" sz="1400" dirty="0"/>
              <a:t>万，</a:t>
            </a:r>
            <a:r>
              <a:rPr lang="en-US" altLang="zh-CN" sz="1400" dirty="0"/>
              <a:t>5</a:t>
            </a:r>
            <a:r>
              <a:rPr lang="zh-CN" altLang="en-US" sz="1400" dirty="0"/>
              <a:t>年病死率在全身肿瘤中仅次于胰腺癌和肺癌</a:t>
            </a:r>
            <a:r>
              <a:rPr lang="zh-CN" altLang="en-US" sz="1400" dirty="0" smtClean="0"/>
              <a:t>。</a:t>
            </a:r>
            <a:endParaRPr lang="en-US" altLang="zh-CN" sz="1400" dirty="0" smtClean="0"/>
          </a:p>
          <a:p>
            <a:pPr marL="285750" indent="-285750">
              <a:lnSpc>
                <a:spcPct val="200000"/>
              </a:lnSpc>
              <a:buFont typeface="Wingdings" panose="05000000000000000000" pitchFamily="2" charset="2"/>
              <a:buChar char="p"/>
            </a:pPr>
            <a:r>
              <a:rPr lang="zh-CN" altLang="en-US" sz="1400" b="1" dirty="0" smtClean="0"/>
              <a:t>产品可及性</a:t>
            </a:r>
            <a:r>
              <a:rPr lang="zh-CN" altLang="en-US" sz="1400" dirty="0"/>
              <a:t>：注射用替莫唑胺适用于无自主吞咽功能、服用口服药物呕吐剧烈、儿童患者及消化系统功能紊乱的患者，满足临床治疗需求。日均治疗费用价格可及性</a:t>
            </a:r>
            <a:r>
              <a:rPr lang="zh-CN" altLang="en-US" sz="1400" dirty="0" smtClean="0"/>
              <a:t>较高。</a:t>
            </a:r>
            <a:endParaRPr lang="en-US" altLang="zh-CN" sz="1400" dirty="0" smtClean="0"/>
          </a:p>
          <a:p>
            <a:pPr marL="285750" indent="-285750">
              <a:lnSpc>
                <a:spcPct val="200000"/>
              </a:lnSpc>
              <a:buFont typeface="Wingdings" panose="05000000000000000000" pitchFamily="2" charset="2"/>
              <a:buChar char="p"/>
            </a:pPr>
            <a:r>
              <a:rPr lang="zh-CN" altLang="en-US" sz="1400" b="1" dirty="0"/>
              <a:t>弥补药品目录短</a:t>
            </a:r>
            <a:r>
              <a:rPr lang="zh-CN" altLang="en-US" sz="1400" b="1" dirty="0" smtClean="0"/>
              <a:t>板</a:t>
            </a:r>
            <a:r>
              <a:rPr lang="zh-CN" altLang="en-US" sz="1400" dirty="0" smtClean="0"/>
              <a:t>：</a:t>
            </a:r>
            <a:r>
              <a:rPr lang="zh-CN" altLang="en-US" sz="1400" dirty="0"/>
              <a:t>同类药品替莫唑胺胶囊已纳入医保目录，注射用替莫唑胺通过一致性评价，弥补药品</a:t>
            </a:r>
            <a:r>
              <a:rPr lang="zh-CN" altLang="en-US" sz="1400" dirty="0" smtClean="0"/>
              <a:t>目录无注射剂型的短板。</a:t>
            </a:r>
            <a:endParaRPr lang="en-US" altLang="zh-CN" sz="1400" dirty="0" smtClean="0"/>
          </a:p>
          <a:p>
            <a:pPr marL="285750" indent="-285750">
              <a:lnSpc>
                <a:spcPct val="200000"/>
              </a:lnSpc>
              <a:buFont typeface="Wingdings" panose="05000000000000000000" pitchFamily="2" charset="2"/>
              <a:buChar char="p"/>
            </a:pPr>
            <a:r>
              <a:rPr lang="zh-CN" altLang="en-US" sz="1400" b="1" dirty="0" smtClean="0"/>
              <a:t>满足</a:t>
            </a:r>
            <a:r>
              <a:rPr lang="zh-CN" altLang="en-US" sz="1400" b="1" dirty="0"/>
              <a:t>临床需求：</a:t>
            </a:r>
            <a:r>
              <a:rPr lang="zh-CN" altLang="en-US" sz="1400" dirty="0"/>
              <a:t>有效的解决了无法口服以及术后患者的治疗</a:t>
            </a:r>
            <a:r>
              <a:rPr lang="zh-CN" altLang="en-US" sz="1400" dirty="0" smtClean="0"/>
              <a:t>需求，</a:t>
            </a:r>
            <a:r>
              <a:rPr lang="zh-CN" altLang="en-US" sz="1400" dirty="0"/>
              <a:t>且注射剂不会因为患者呕吐影响有效药物摄入量，治疗效果</a:t>
            </a:r>
            <a:r>
              <a:rPr lang="zh-CN" altLang="en-US" sz="1400" dirty="0" smtClean="0"/>
              <a:t>好。</a:t>
            </a:r>
            <a:endParaRPr lang="zh-CN" altLang="en-US" sz="1400" dirty="0"/>
          </a:p>
          <a:p>
            <a:pPr marL="285750" indent="-285750">
              <a:lnSpc>
                <a:spcPct val="200000"/>
              </a:lnSpc>
              <a:buFont typeface="Wingdings" panose="05000000000000000000" pitchFamily="2" charset="2"/>
              <a:buChar char="p"/>
            </a:pPr>
            <a:endParaRPr lang="zh-CN" altLang="en-US" sz="1400" dirty="0"/>
          </a:p>
        </p:txBody>
      </p:sp>
      <p:pic>
        <p:nvPicPr>
          <p:cNvPr id="11" name="图片 10"/>
          <p:cNvPicPr>
            <a:picLocks noChangeAspect="1"/>
          </p:cNvPicPr>
          <p:nvPr/>
        </p:nvPicPr>
        <p:blipFill>
          <a:blip r:embed="rId6"/>
          <a:stretch>
            <a:fillRect/>
          </a:stretch>
        </p:blipFill>
        <p:spPr>
          <a:xfrm>
            <a:off x="1809157" y="3978316"/>
            <a:ext cx="708065" cy="957426"/>
          </a:xfrm>
          <a:prstGeom prst="rect">
            <a:avLst/>
          </a:prstGeom>
        </p:spPr>
      </p:pic>
      <p:pic>
        <p:nvPicPr>
          <p:cNvPr id="14" name="object 19">
            <a:extLst>
              <a:ext uri="{FF2B5EF4-FFF2-40B4-BE49-F238E27FC236}">
                <a16:creationId xmlns="" xmlns:a16="http://schemas.microsoft.com/office/drawing/2014/main" id="{7A69FA3B-03F0-A317-58B4-56F6D289FB90}"/>
              </a:ext>
            </a:extLst>
          </p:cNvPr>
          <p:cNvPicPr/>
          <p:nvPr/>
        </p:nvPicPr>
        <p:blipFill>
          <a:blip r:embed="rId7" cstate="print"/>
          <a:stretch>
            <a:fillRect/>
          </a:stretch>
        </p:blipFill>
        <p:spPr>
          <a:xfrm>
            <a:off x="1595989" y="1498723"/>
            <a:ext cx="1051859" cy="1051808"/>
          </a:xfrm>
          <a:prstGeom prst="rect">
            <a:avLst/>
          </a:prstGeom>
        </p:spPr>
      </p:pic>
    </p:spTree>
    <p:extLst>
      <p:ext uri="{BB962C8B-B14F-4D97-AF65-F5344CB8AC3E}">
        <p14:creationId xmlns:p14="http://schemas.microsoft.com/office/powerpoint/2010/main" val="458511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object 12">
            <a:extLst>
              <a:ext uri="{FF2B5EF4-FFF2-40B4-BE49-F238E27FC236}">
                <a16:creationId xmlns="" xmlns:a16="http://schemas.microsoft.com/office/drawing/2014/main" id="{C7DDE0E5-F250-1BFA-71FD-A1A22180B4BC}"/>
              </a:ext>
            </a:extLst>
          </p:cNvPr>
          <p:cNvGrpSpPr/>
          <p:nvPr/>
        </p:nvGrpSpPr>
        <p:grpSpPr>
          <a:xfrm>
            <a:off x="-264" y="-6651"/>
            <a:ext cx="12192264" cy="6857680"/>
            <a:chOff x="514350" y="4944186"/>
            <a:chExt cx="5828791" cy="3278987"/>
          </a:xfrm>
        </p:grpSpPr>
        <p:pic>
          <p:nvPicPr>
            <p:cNvPr id="5" name="object 13">
              <a:extLst>
                <a:ext uri="{FF2B5EF4-FFF2-40B4-BE49-F238E27FC236}">
                  <a16:creationId xmlns="" xmlns:a16="http://schemas.microsoft.com/office/drawing/2014/main" id="{00C1ABF2-1C52-C5CC-6642-2E933317B52A}"/>
                </a:ext>
              </a:extLst>
            </p:cNvPr>
            <p:cNvPicPr/>
            <p:nvPr/>
          </p:nvPicPr>
          <p:blipFill>
            <a:blip r:embed="rId2" cstate="print"/>
            <a:stretch>
              <a:fillRect/>
            </a:stretch>
          </p:blipFill>
          <p:spPr>
            <a:xfrm>
              <a:off x="514350" y="4944186"/>
              <a:ext cx="5828538" cy="3278987"/>
            </a:xfrm>
            <a:prstGeom prst="rect">
              <a:avLst/>
            </a:prstGeom>
          </p:spPr>
        </p:pic>
        <p:pic>
          <p:nvPicPr>
            <p:cNvPr id="6" name="object 14">
              <a:extLst>
                <a:ext uri="{FF2B5EF4-FFF2-40B4-BE49-F238E27FC236}">
                  <a16:creationId xmlns="" xmlns:a16="http://schemas.microsoft.com/office/drawing/2014/main" id="{FA43A73C-E443-27E5-44D3-0F65FDF9D6A1}"/>
                </a:ext>
              </a:extLst>
            </p:cNvPr>
            <p:cNvPicPr/>
            <p:nvPr/>
          </p:nvPicPr>
          <p:blipFill>
            <a:blip r:embed="rId3" cstate="print"/>
            <a:stretch>
              <a:fillRect/>
            </a:stretch>
          </p:blipFill>
          <p:spPr>
            <a:xfrm>
              <a:off x="514350" y="5282450"/>
              <a:ext cx="1434680" cy="649224"/>
            </a:xfrm>
            <a:prstGeom prst="rect">
              <a:avLst/>
            </a:prstGeom>
          </p:spPr>
        </p:pic>
        <p:pic>
          <p:nvPicPr>
            <p:cNvPr id="7" name="object 15">
              <a:extLst>
                <a:ext uri="{FF2B5EF4-FFF2-40B4-BE49-F238E27FC236}">
                  <a16:creationId xmlns="" xmlns:a16="http://schemas.microsoft.com/office/drawing/2014/main" id="{6478B041-4508-4C70-696E-D5739DB37FD8}"/>
                </a:ext>
              </a:extLst>
            </p:cNvPr>
            <p:cNvPicPr/>
            <p:nvPr/>
          </p:nvPicPr>
          <p:blipFill>
            <a:blip r:embed="rId4" cstate="print"/>
            <a:stretch>
              <a:fillRect/>
            </a:stretch>
          </p:blipFill>
          <p:spPr>
            <a:xfrm>
              <a:off x="2545079" y="5289804"/>
              <a:ext cx="1656588" cy="662939"/>
            </a:xfrm>
            <a:prstGeom prst="rect">
              <a:avLst/>
            </a:prstGeom>
          </p:spPr>
        </p:pic>
        <p:pic>
          <p:nvPicPr>
            <p:cNvPr id="8" name="object 16">
              <a:extLst>
                <a:ext uri="{FF2B5EF4-FFF2-40B4-BE49-F238E27FC236}">
                  <a16:creationId xmlns="" xmlns:a16="http://schemas.microsoft.com/office/drawing/2014/main" id="{94AB8171-38C3-22A5-A587-2BE5F414FBFF}"/>
                </a:ext>
              </a:extLst>
            </p:cNvPr>
            <p:cNvPicPr/>
            <p:nvPr/>
          </p:nvPicPr>
          <p:blipFill>
            <a:blip r:embed="rId5" cstate="print"/>
            <a:stretch>
              <a:fillRect/>
            </a:stretch>
          </p:blipFill>
          <p:spPr>
            <a:xfrm>
              <a:off x="2631948" y="5373623"/>
              <a:ext cx="1484376" cy="490727"/>
            </a:xfrm>
            <a:prstGeom prst="rect">
              <a:avLst/>
            </a:prstGeom>
          </p:spPr>
        </p:pic>
        <p:pic>
          <p:nvPicPr>
            <p:cNvPr id="9" name="object 17">
              <a:extLst>
                <a:ext uri="{FF2B5EF4-FFF2-40B4-BE49-F238E27FC236}">
                  <a16:creationId xmlns="" xmlns:a16="http://schemas.microsoft.com/office/drawing/2014/main" id="{59712BE5-9199-7E2D-F453-83BBD6E65923}"/>
                </a:ext>
              </a:extLst>
            </p:cNvPr>
            <p:cNvPicPr/>
            <p:nvPr/>
          </p:nvPicPr>
          <p:blipFill>
            <a:blip r:embed="rId6" cstate="print"/>
            <a:stretch>
              <a:fillRect/>
            </a:stretch>
          </p:blipFill>
          <p:spPr>
            <a:xfrm>
              <a:off x="2651760" y="5440680"/>
              <a:ext cx="320039" cy="320039"/>
            </a:xfrm>
            <a:prstGeom prst="rect">
              <a:avLst/>
            </a:prstGeom>
          </p:spPr>
        </p:pic>
        <p:pic>
          <p:nvPicPr>
            <p:cNvPr id="13" name="object 21">
              <a:extLst>
                <a:ext uri="{FF2B5EF4-FFF2-40B4-BE49-F238E27FC236}">
                  <a16:creationId xmlns="" xmlns:a16="http://schemas.microsoft.com/office/drawing/2014/main" id="{AD03801D-366D-C2F3-F7A8-68C1921D6E65}"/>
                </a:ext>
              </a:extLst>
            </p:cNvPr>
            <p:cNvPicPr/>
            <p:nvPr/>
          </p:nvPicPr>
          <p:blipFill>
            <a:blip r:embed="rId4" cstate="print"/>
            <a:stretch>
              <a:fillRect/>
            </a:stretch>
          </p:blipFill>
          <p:spPr>
            <a:xfrm>
              <a:off x="4392167" y="5289804"/>
              <a:ext cx="1656588" cy="662939"/>
            </a:xfrm>
            <a:prstGeom prst="rect">
              <a:avLst/>
            </a:prstGeom>
          </p:spPr>
        </p:pic>
        <p:pic>
          <p:nvPicPr>
            <p:cNvPr id="14" name="object 22">
              <a:extLst>
                <a:ext uri="{FF2B5EF4-FFF2-40B4-BE49-F238E27FC236}">
                  <a16:creationId xmlns="" xmlns:a16="http://schemas.microsoft.com/office/drawing/2014/main" id="{91712D48-4454-308A-D61C-06266057A467}"/>
                </a:ext>
              </a:extLst>
            </p:cNvPr>
            <p:cNvPicPr/>
            <p:nvPr/>
          </p:nvPicPr>
          <p:blipFill>
            <a:blip r:embed="rId5" cstate="print"/>
            <a:stretch>
              <a:fillRect/>
            </a:stretch>
          </p:blipFill>
          <p:spPr>
            <a:xfrm>
              <a:off x="4479035" y="5373623"/>
              <a:ext cx="1484376" cy="490727"/>
            </a:xfrm>
            <a:prstGeom prst="rect">
              <a:avLst/>
            </a:prstGeom>
          </p:spPr>
        </p:pic>
        <p:pic>
          <p:nvPicPr>
            <p:cNvPr id="15" name="object 23">
              <a:extLst>
                <a:ext uri="{FF2B5EF4-FFF2-40B4-BE49-F238E27FC236}">
                  <a16:creationId xmlns="" xmlns:a16="http://schemas.microsoft.com/office/drawing/2014/main" id="{757A6071-CF19-BF6A-7213-B1A2514C5E29}"/>
                </a:ext>
              </a:extLst>
            </p:cNvPr>
            <p:cNvPicPr/>
            <p:nvPr/>
          </p:nvPicPr>
          <p:blipFill>
            <a:blip r:embed="rId7" cstate="print"/>
            <a:stretch>
              <a:fillRect/>
            </a:stretch>
          </p:blipFill>
          <p:spPr>
            <a:xfrm>
              <a:off x="4617720" y="5440680"/>
              <a:ext cx="274320" cy="320039"/>
            </a:xfrm>
            <a:prstGeom prst="rect">
              <a:avLst/>
            </a:prstGeom>
          </p:spPr>
        </p:pic>
        <p:pic>
          <p:nvPicPr>
            <p:cNvPr id="17" name="object 25">
              <a:extLst>
                <a:ext uri="{FF2B5EF4-FFF2-40B4-BE49-F238E27FC236}">
                  <a16:creationId xmlns="" xmlns:a16="http://schemas.microsoft.com/office/drawing/2014/main" id="{08FA0D8E-3CD1-C88A-FB11-888DC1275FA4}"/>
                </a:ext>
              </a:extLst>
            </p:cNvPr>
            <p:cNvPicPr/>
            <p:nvPr/>
          </p:nvPicPr>
          <p:blipFill>
            <a:blip r:embed="rId4" cstate="print"/>
            <a:stretch>
              <a:fillRect/>
            </a:stretch>
          </p:blipFill>
          <p:spPr>
            <a:xfrm>
              <a:off x="2557272" y="6079236"/>
              <a:ext cx="1656588" cy="662939"/>
            </a:xfrm>
            <a:prstGeom prst="rect">
              <a:avLst/>
            </a:prstGeom>
          </p:spPr>
        </p:pic>
        <p:pic>
          <p:nvPicPr>
            <p:cNvPr id="18" name="object 26">
              <a:extLst>
                <a:ext uri="{FF2B5EF4-FFF2-40B4-BE49-F238E27FC236}">
                  <a16:creationId xmlns="" xmlns:a16="http://schemas.microsoft.com/office/drawing/2014/main" id="{511DD259-A709-7BCD-69CD-220295782AB6}"/>
                </a:ext>
              </a:extLst>
            </p:cNvPr>
            <p:cNvPicPr/>
            <p:nvPr/>
          </p:nvPicPr>
          <p:blipFill>
            <a:blip r:embed="rId5" cstate="print"/>
            <a:stretch>
              <a:fillRect/>
            </a:stretch>
          </p:blipFill>
          <p:spPr>
            <a:xfrm>
              <a:off x="2642616" y="6163055"/>
              <a:ext cx="1484376" cy="490727"/>
            </a:xfrm>
            <a:prstGeom prst="rect">
              <a:avLst/>
            </a:prstGeom>
          </p:spPr>
        </p:pic>
        <p:pic>
          <p:nvPicPr>
            <p:cNvPr id="19" name="object 27">
              <a:extLst>
                <a:ext uri="{FF2B5EF4-FFF2-40B4-BE49-F238E27FC236}">
                  <a16:creationId xmlns="" xmlns:a16="http://schemas.microsoft.com/office/drawing/2014/main" id="{3DB39AB0-559A-48BA-CBD2-369D5F706DBE}"/>
                </a:ext>
              </a:extLst>
            </p:cNvPr>
            <p:cNvPicPr/>
            <p:nvPr/>
          </p:nvPicPr>
          <p:blipFill>
            <a:blip r:embed="rId8" cstate="print"/>
            <a:stretch>
              <a:fillRect/>
            </a:stretch>
          </p:blipFill>
          <p:spPr>
            <a:xfrm>
              <a:off x="2743200" y="6263639"/>
              <a:ext cx="320039" cy="274319"/>
            </a:xfrm>
            <a:prstGeom prst="rect">
              <a:avLst/>
            </a:prstGeom>
          </p:spPr>
        </p:pic>
        <p:pic>
          <p:nvPicPr>
            <p:cNvPr id="21" name="object 29">
              <a:extLst>
                <a:ext uri="{FF2B5EF4-FFF2-40B4-BE49-F238E27FC236}">
                  <a16:creationId xmlns="" xmlns:a16="http://schemas.microsoft.com/office/drawing/2014/main" id="{C685B532-534A-9DE1-FBAD-4553BD720EAB}"/>
                </a:ext>
              </a:extLst>
            </p:cNvPr>
            <p:cNvPicPr/>
            <p:nvPr/>
          </p:nvPicPr>
          <p:blipFill>
            <a:blip r:embed="rId4" cstate="print"/>
            <a:stretch>
              <a:fillRect/>
            </a:stretch>
          </p:blipFill>
          <p:spPr>
            <a:xfrm>
              <a:off x="4392167" y="6124955"/>
              <a:ext cx="1656588" cy="662939"/>
            </a:xfrm>
            <a:prstGeom prst="rect">
              <a:avLst/>
            </a:prstGeom>
          </p:spPr>
        </p:pic>
        <p:pic>
          <p:nvPicPr>
            <p:cNvPr id="22" name="object 30">
              <a:extLst>
                <a:ext uri="{FF2B5EF4-FFF2-40B4-BE49-F238E27FC236}">
                  <a16:creationId xmlns="" xmlns:a16="http://schemas.microsoft.com/office/drawing/2014/main" id="{AB4E51C2-47CA-2E81-D22B-96F476FA4D5D}"/>
                </a:ext>
              </a:extLst>
            </p:cNvPr>
            <p:cNvPicPr/>
            <p:nvPr/>
          </p:nvPicPr>
          <p:blipFill>
            <a:blip r:embed="rId5" cstate="print"/>
            <a:stretch>
              <a:fillRect/>
            </a:stretch>
          </p:blipFill>
          <p:spPr>
            <a:xfrm>
              <a:off x="4479035" y="6208775"/>
              <a:ext cx="1484376" cy="490727"/>
            </a:xfrm>
            <a:prstGeom prst="rect">
              <a:avLst/>
            </a:prstGeom>
          </p:spPr>
        </p:pic>
        <p:pic>
          <p:nvPicPr>
            <p:cNvPr id="23" name="object 31">
              <a:extLst>
                <a:ext uri="{FF2B5EF4-FFF2-40B4-BE49-F238E27FC236}">
                  <a16:creationId xmlns="" xmlns:a16="http://schemas.microsoft.com/office/drawing/2014/main" id="{DCADA0C8-18FD-74D2-3FD4-071525A762C0}"/>
                </a:ext>
              </a:extLst>
            </p:cNvPr>
            <p:cNvPicPr/>
            <p:nvPr/>
          </p:nvPicPr>
          <p:blipFill>
            <a:blip r:embed="rId9" cstate="print"/>
            <a:stretch>
              <a:fillRect/>
            </a:stretch>
          </p:blipFill>
          <p:spPr>
            <a:xfrm>
              <a:off x="4617720" y="6309360"/>
              <a:ext cx="274320" cy="274319"/>
            </a:xfrm>
            <a:prstGeom prst="rect">
              <a:avLst/>
            </a:prstGeom>
          </p:spPr>
        </p:pic>
        <p:pic>
          <p:nvPicPr>
            <p:cNvPr id="25" name="object 33">
              <a:extLst>
                <a:ext uri="{FF2B5EF4-FFF2-40B4-BE49-F238E27FC236}">
                  <a16:creationId xmlns="" xmlns:a16="http://schemas.microsoft.com/office/drawing/2014/main" id="{E81DAF58-9021-2A88-F6E1-B7A29605ACE5}"/>
                </a:ext>
              </a:extLst>
            </p:cNvPr>
            <p:cNvPicPr/>
            <p:nvPr/>
          </p:nvPicPr>
          <p:blipFill>
            <a:blip r:embed="rId4" cstate="print"/>
            <a:stretch>
              <a:fillRect/>
            </a:stretch>
          </p:blipFill>
          <p:spPr>
            <a:xfrm>
              <a:off x="2557272" y="6932676"/>
              <a:ext cx="1656588" cy="662939"/>
            </a:xfrm>
            <a:prstGeom prst="rect">
              <a:avLst/>
            </a:prstGeom>
          </p:spPr>
        </p:pic>
        <p:pic>
          <p:nvPicPr>
            <p:cNvPr id="26" name="object 34">
              <a:extLst>
                <a:ext uri="{FF2B5EF4-FFF2-40B4-BE49-F238E27FC236}">
                  <a16:creationId xmlns="" xmlns:a16="http://schemas.microsoft.com/office/drawing/2014/main" id="{73859457-0547-2B03-3391-B6928F3DD4FD}"/>
                </a:ext>
              </a:extLst>
            </p:cNvPr>
            <p:cNvPicPr/>
            <p:nvPr/>
          </p:nvPicPr>
          <p:blipFill>
            <a:blip r:embed="rId5" cstate="print"/>
            <a:stretch>
              <a:fillRect/>
            </a:stretch>
          </p:blipFill>
          <p:spPr>
            <a:xfrm>
              <a:off x="2644139" y="7016495"/>
              <a:ext cx="1484376" cy="490727"/>
            </a:xfrm>
            <a:prstGeom prst="rect">
              <a:avLst/>
            </a:prstGeom>
          </p:spPr>
        </p:pic>
        <p:pic>
          <p:nvPicPr>
            <p:cNvPr id="27" name="object 35">
              <a:extLst>
                <a:ext uri="{FF2B5EF4-FFF2-40B4-BE49-F238E27FC236}">
                  <a16:creationId xmlns="" xmlns:a16="http://schemas.microsoft.com/office/drawing/2014/main" id="{BB5F102D-6C73-30DE-343A-26CD09EF8AFF}"/>
                </a:ext>
              </a:extLst>
            </p:cNvPr>
            <p:cNvPicPr/>
            <p:nvPr/>
          </p:nvPicPr>
          <p:blipFill>
            <a:blip r:embed="rId10" cstate="print"/>
            <a:stretch>
              <a:fillRect/>
            </a:stretch>
          </p:blipFill>
          <p:spPr>
            <a:xfrm>
              <a:off x="2743200" y="7086600"/>
              <a:ext cx="320039" cy="320039"/>
            </a:xfrm>
            <a:prstGeom prst="rect">
              <a:avLst/>
            </a:prstGeom>
          </p:spPr>
        </p:pic>
        <p:sp>
          <p:nvSpPr>
            <p:cNvPr id="34" name="object 42">
              <a:extLst>
                <a:ext uri="{FF2B5EF4-FFF2-40B4-BE49-F238E27FC236}">
                  <a16:creationId xmlns="" xmlns:a16="http://schemas.microsoft.com/office/drawing/2014/main" id="{01DE6292-1EF3-E959-FC88-8254D7B9240F}"/>
                </a:ext>
              </a:extLst>
            </p:cNvPr>
            <p:cNvSpPr/>
            <p:nvPr/>
          </p:nvSpPr>
          <p:spPr>
            <a:xfrm>
              <a:off x="515111" y="4944948"/>
              <a:ext cx="5828030" cy="3277870"/>
            </a:xfrm>
            <a:custGeom>
              <a:avLst/>
              <a:gdLst/>
              <a:ahLst/>
              <a:cxnLst/>
              <a:rect l="l" t="t" r="r" b="b"/>
              <a:pathLst>
                <a:path w="5828030" h="3277870">
                  <a:moveTo>
                    <a:pt x="0" y="0"/>
                  </a:moveTo>
                  <a:lnTo>
                    <a:pt x="5827776" y="0"/>
                  </a:lnTo>
                  <a:lnTo>
                    <a:pt x="5827776" y="3277450"/>
                  </a:lnTo>
                  <a:lnTo>
                    <a:pt x="0" y="3277450"/>
                  </a:lnTo>
                  <a:lnTo>
                    <a:pt x="0" y="0"/>
                  </a:lnTo>
                  <a:close/>
                </a:path>
              </a:pathLst>
            </a:custGeom>
            <a:ln w="3175">
              <a:solidFill>
                <a:srgbClr val="000000"/>
              </a:solidFill>
            </a:ln>
          </p:spPr>
          <p:txBody>
            <a:bodyPr wrap="square" lIns="0" tIns="0" rIns="0" bIns="0" rtlCol="0"/>
            <a:lstStyle/>
            <a:p>
              <a:endParaRPr sz="1600"/>
            </a:p>
          </p:txBody>
        </p:sp>
      </p:grpSp>
      <p:sp>
        <p:nvSpPr>
          <p:cNvPr id="35" name="文本框 34">
            <a:extLst>
              <a:ext uri="{FF2B5EF4-FFF2-40B4-BE49-F238E27FC236}">
                <a16:creationId xmlns="" xmlns:a16="http://schemas.microsoft.com/office/drawing/2014/main" id="{0F7674A7-3521-BD57-5C3E-C1E86E34151A}"/>
              </a:ext>
            </a:extLst>
          </p:cNvPr>
          <p:cNvSpPr txBox="1"/>
          <p:nvPr/>
        </p:nvSpPr>
        <p:spPr>
          <a:xfrm>
            <a:off x="765194" y="901470"/>
            <a:ext cx="1351652" cy="707886"/>
          </a:xfrm>
          <a:prstGeom prst="rect">
            <a:avLst/>
          </a:prstGeom>
          <a:noFill/>
        </p:spPr>
        <p:txBody>
          <a:bodyPr wrap="none" rtlCol="0">
            <a:spAutoFit/>
          </a:bodyPr>
          <a:lstStyle/>
          <a:p>
            <a:r>
              <a:rPr kumimoji="1" lang="zh-CN" altLang="en-US" sz="4000" dirty="0">
                <a:solidFill>
                  <a:schemeClr val="bg1"/>
                </a:solidFill>
              </a:rPr>
              <a:t>目 录</a:t>
            </a:r>
          </a:p>
        </p:txBody>
      </p:sp>
      <p:sp>
        <p:nvSpPr>
          <p:cNvPr id="36" name="文本框 35">
            <a:extLst>
              <a:ext uri="{FF2B5EF4-FFF2-40B4-BE49-F238E27FC236}">
                <a16:creationId xmlns="" xmlns:a16="http://schemas.microsoft.com/office/drawing/2014/main" id="{CF9A81E7-C42B-8FC4-94FA-3BEB1A94E1C5}"/>
              </a:ext>
            </a:extLst>
          </p:cNvPr>
          <p:cNvSpPr txBox="1"/>
          <p:nvPr/>
        </p:nvSpPr>
        <p:spPr>
          <a:xfrm>
            <a:off x="802062" y="1568097"/>
            <a:ext cx="1314784" cy="338554"/>
          </a:xfrm>
          <a:prstGeom prst="rect">
            <a:avLst/>
          </a:prstGeom>
          <a:noFill/>
        </p:spPr>
        <p:txBody>
          <a:bodyPr wrap="none" rtlCol="0">
            <a:spAutoFit/>
          </a:bodyPr>
          <a:lstStyle/>
          <a:p>
            <a:r>
              <a:rPr kumimoji="1" lang="en-US" altLang="zh-CN" sz="1600" dirty="0">
                <a:solidFill>
                  <a:schemeClr val="bg1"/>
                </a:solidFill>
                <a:latin typeface="Palatino Linotype" panose="02040502050505030304" pitchFamily="18" charset="0"/>
              </a:rPr>
              <a:t>CONTENTS</a:t>
            </a:r>
            <a:endParaRPr kumimoji="1" lang="zh-CN" altLang="en-US" sz="1600" dirty="0">
              <a:solidFill>
                <a:schemeClr val="bg1"/>
              </a:solidFill>
              <a:latin typeface="Palatino Linotype" panose="02040502050505030304" pitchFamily="18" charset="0"/>
            </a:endParaRPr>
          </a:p>
        </p:txBody>
      </p:sp>
      <p:sp>
        <p:nvSpPr>
          <p:cNvPr id="37" name="文本框 36">
            <a:extLst>
              <a:ext uri="{FF2B5EF4-FFF2-40B4-BE49-F238E27FC236}">
                <a16:creationId xmlns="" xmlns:a16="http://schemas.microsoft.com/office/drawing/2014/main" id="{210FAEFA-F7A5-EEF6-BA2A-220921E9E2C1}"/>
              </a:ext>
            </a:extLst>
          </p:cNvPr>
          <p:cNvSpPr txBox="1"/>
          <p:nvPr/>
        </p:nvSpPr>
        <p:spPr>
          <a:xfrm>
            <a:off x="5140059" y="1111744"/>
            <a:ext cx="2339102" cy="523220"/>
          </a:xfrm>
          <a:prstGeom prst="rect">
            <a:avLst/>
          </a:prstGeom>
          <a:noFill/>
        </p:spPr>
        <p:txBody>
          <a:bodyPr wrap="none" rtlCol="0">
            <a:spAutoFit/>
          </a:bodyPr>
          <a:lstStyle/>
          <a:p>
            <a:r>
              <a:rPr kumimoji="1" lang="zh-CN" altLang="en-US" sz="2800" dirty="0">
                <a:solidFill>
                  <a:schemeClr val="accent5">
                    <a:lumMod val="75000"/>
                  </a:schemeClr>
                </a:solidFill>
              </a:rPr>
              <a:t>药品基本信息</a:t>
            </a:r>
          </a:p>
        </p:txBody>
      </p:sp>
      <p:sp>
        <p:nvSpPr>
          <p:cNvPr id="39" name="文本框 38">
            <a:extLst>
              <a:ext uri="{FF2B5EF4-FFF2-40B4-BE49-F238E27FC236}">
                <a16:creationId xmlns="" xmlns:a16="http://schemas.microsoft.com/office/drawing/2014/main" id="{E064986A-B5BD-A60E-8AC4-7257A62D16C0}"/>
              </a:ext>
            </a:extLst>
          </p:cNvPr>
          <p:cNvSpPr txBox="1"/>
          <p:nvPr/>
        </p:nvSpPr>
        <p:spPr>
          <a:xfrm>
            <a:off x="5420827" y="4547053"/>
            <a:ext cx="1261884" cy="523220"/>
          </a:xfrm>
          <a:prstGeom prst="rect">
            <a:avLst/>
          </a:prstGeom>
          <a:noFill/>
        </p:spPr>
        <p:txBody>
          <a:bodyPr wrap="none" rtlCol="0">
            <a:spAutoFit/>
          </a:bodyPr>
          <a:lstStyle/>
          <a:p>
            <a:r>
              <a:rPr kumimoji="1" lang="zh-CN" altLang="en-US" sz="2800" dirty="0">
                <a:solidFill>
                  <a:schemeClr val="accent5">
                    <a:lumMod val="75000"/>
                  </a:schemeClr>
                </a:solidFill>
              </a:rPr>
              <a:t>公平性</a:t>
            </a:r>
          </a:p>
        </p:txBody>
      </p:sp>
      <p:sp>
        <p:nvSpPr>
          <p:cNvPr id="42" name="文本框 41">
            <a:extLst>
              <a:ext uri="{FF2B5EF4-FFF2-40B4-BE49-F238E27FC236}">
                <a16:creationId xmlns="" xmlns:a16="http://schemas.microsoft.com/office/drawing/2014/main" id="{87EB9C9C-BE41-1ACF-B892-28B13CCF4C4A}"/>
              </a:ext>
            </a:extLst>
          </p:cNvPr>
          <p:cNvSpPr txBox="1"/>
          <p:nvPr/>
        </p:nvSpPr>
        <p:spPr>
          <a:xfrm>
            <a:off x="5688840" y="2803350"/>
            <a:ext cx="1261884" cy="523220"/>
          </a:xfrm>
          <a:prstGeom prst="rect">
            <a:avLst/>
          </a:prstGeom>
          <a:noFill/>
        </p:spPr>
        <p:txBody>
          <a:bodyPr wrap="none" rtlCol="0">
            <a:spAutoFit/>
          </a:bodyPr>
          <a:lstStyle/>
          <a:p>
            <a:r>
              <a:rPr kumimoji="1" lang="zh-CN" altLang="en-US" sz="2800" dirty="0">
                <a:solidFill>
                  <a:schemeClr val="accent5">
                    <a:lumMod val="75000"/>
                  </a:schemeClr>
                </a:solidFill>
              </a:rPr>
              <a:t>有效性</a:t>
            </a:r>
          </a:p>
        </p:txBody>
      </p:sp>
      <p:sp>
        <p:nvSpPr>
          <p:cNvPr id="43" name="文本框 42">
            <a:extLst>
              <a:ext uri="{FF2B5EF4-FFF2-40B4-BE49-F238E27FC236}">
                <a16:creationId xmlns="" xmlns:a16="http://schemas.microsoft.com/office/drawing/2014/main" id="{226B7A44-E2F5-4E2F-E43C-67BC6E3449E0}"/>
              </a:ext>
            </a:extLst>
          </p:cNvPr>
          <p:cNvSpPr txBox="1"/>
          <p:nvPr/>
        </p:nvSpPr>
        <p:spPr>
          <a:xfrm>
            <a:off x="9552133" y="1171042"/>
            <a:ext cx="1261884" cy="523220"/>
          </a:xfrm>
          <a:prstGeom prst="rect">
            <a:avLst/>
          </a:prstGeom>
          <a:noFill/>
        </p:spPr>
        <p:txBody>
          <a:bodyPr wrap="none" rtlCol="0">
            <a:spAutoFit/>
          </a:bodyPr>
          <a:lstStyle/>
          <a:p>
            <a:r>
              <a:rPr kumimoji="1" lang="zh-CN" altLang="en-US" sz="2800" dirty="0">
                <a:solidFill>
                  <a:schemeClr val="accent5">
                    <a:lumMod val="75000"/>
                  </a:schemeClr>
                </a:solidFill>
              </a:rPr>
              <a:t>安全性</a:t>
            </a:r>
          </a:p>
        </p:txBody>
      </p:sp>
      <p:pic>
        <p:nvPicPr>
          <p:cNvPr id="3" name="图片 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1492" y="2058583"/>
            <a:ext cx="4378438" cy="3800206"/>
          </a:xfrm>
          <a:prstGeom prst="rect">
            <a:avLst/>
          </a:prstGeom>
        </p:spPr>
      </p:pic>
      <p:sp>
        <p:nvSpPr>
          <p:cNvPr id="33" name="文本框 32">
            <a:extLst>
              <a:ext uri="{FF2B5EF4-FFF2-40B4-BE49-F238E27FC236}">
                <a16:creationId xmlns="" xmlns:a16="http://schemas.microsoft.com/office/drawing/2014/main" id="{63176AD4-C6DC-061C-1FCC-C0FD3C964E97}"/>
              </a:ext>
            </a:extLst>
          </p:cNvPr>
          <p:cNvSpPr txBox="1"/>
          <p:nvPr/>
        </p:nvSpPr>
        <p:spPr>
          <a:xfrm>
            <a:off x="9505146" y="2848477"/>
            <a:ext cx="1261884" cy="523220"/>
          </a:xfrm>
          <a:prstGeom prst="rect">
            <a:avLst/>
          </a:prstGeom>
          <a:noFill/>
        </p:spPr>
        <p:txBody>
          <a:bodyPr wrap="none" rtlCol="0">
            <a:spAutoFit/>
          </a:bodyPr>
          <a:lstStyle/>
          <a:p>
            <a:r>
              <a:rPr kumimoji="1" lang="zh-CN" altLang="en-US" sz="2800" dirty="0">
                <a:solidFill>
                  <a:schemeClr val="accent5">
                    <a:lumMod val="75000"/>
                  </a:schemeClr>
                </a:solidFill>
              </a:rPr>
              <a:t>创新性</a:t>
            </a:r>
          </a:p>
        </p:txBody>
      </p:sp>
    </p:spTree>
    <p:extLst>
      <p:ext uri="{BB962C8B-B14F-4D97-AF65-F5344CB8AC3E}">
        <p14:creationId xmlns:p14="http://schemas.microsoft.com/office/powerpoint/2010/main" val="1980553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object 3">
            <a:extLst>
              <a:ext uri="{FF2B5EF4-FFF2-40B4-BE49-F238E27FC236}">
                <a16:creationId xmlns="" xmlns:a16="http://schemas.microsoft.com/office/drawing/2014/main" id="{1A3082B7-D813-68CF-A7F1-A3690B92DEEE}"/>
              </a:ext>
            </a:extLst>
          </p:cNvPr>
          <p:cNvGrpSpPr/>
          <p:nvPr/>
        </p:nvGrpSpPr>
        <p:grpSpPr>
          <a:xfrm>
            <a:off x="1592" y="320"/>
            <a:ext cx="12192000" cy="6857680"/>
            <a:chOff x="514350" y="920826"/>
            <a:chExt cx="5829300" cy="3278987"/>
          </a:xfrm>
        </p:grpSpPr>
        <p:pic>
          <p:nvPicPr>
            <p:cNvPr id="5" name="object 4">
              <a:extLst>
                <a:ext uri="{FF2B5EF4-FFF2-40B4-BE49-F238E27FC236}">
                  <a16:creationId xmlns="" xmlns:a16="http://schemas.microsoft.com/office/drawing/2014/main" id="{E6EC6CDC-A007-F8E1-81C3-28CE6C8DED7F}"/>
                </a:ext>
              </a:extLst>
            </p:cNvPr>
            <p:cNvPicPr/>
            <p:nvPr/>
          </p:nvPicPr>
          <p:blipFill>
            <a:blip r:embed="rId2" cstate="print"/>
            <a:stretch>
              <a:fillRect/>
            </a:stretch>
          </p:blipFill>
          <p:spPr>
            <a:xfrm>
              <a:off x="514350" y="920826"/>
              <a:ext cx="5828538" cy="3278987"/>
            </a:xfrm>
            <a:prstGeom prst="rect">
              <a:avLst/>
            </a:prstGeom>
          </p:spPr>
        </p:pic>
        <p:pic>
          <p:nvPicPr>
            <p:cNvPr id="6" name="object 5">
              <a:extLst>
                <a:ext uri="{FF2B5EF4-FFF2-40B4-BE49-F238E27FC236}">
                  <a16:creationId xmlns="" xmlns:a16="http://schemas.microsoft.com/office/drawing/2014/main" id="{1A7DAFAA-7EB8-6A73-E8F0-23E6F1C39AA0}"/>
                </a:ext>
              </a:extLst>
            </p:cNvPr>
            <p:cNvPicPr/>
            <p:nvPr/>
          </p:nvPicPr>
          <p:blipFill>
            <a:blip r:embed="rId3" cstate="print"/>
            <a:stretch>
              <a:fillRect/>
            </a:stretch>
          </p:blipFill>
          <p:spPr>
            <a:xfrm>
              <a:off x="514350" y="1336547"/>
              <a:ext cx="5829300" cy="2449067"/>
            </a:xfrm>
            <a:prstGeom prst="rect">
              <a:avLst/>
            </a:prstGeom>
          </p:spPr>
        </p:pic>
        <p:pic>
          <p:nvPicPr>
            <p:cNvPr id="7" name="object 6">
              <a:extLst>
                <a:ext uri="{FF2B5EF4-FFF2-40B4-BE49-F238E27FC236}">
                  <a16:creationId xmlns="" xmlns:a16="http://schemas.microsoft.com/office/drawing/2014/main" id="{4A922729-89E7-1098-4030-008802A0B6D7}"/>
                </a:ext>
              </a:extLst>
            </p:cNvPr>
            <p:cNvPicPr/>
            <p:nvPr/>
          </p:nvPicPr>
          <p:blipFill>
            <a:blip r:embed="rId4" cstate="print"/>
            <a:stretch>
              <a:fillRect/>
            </a:stretch>
          </p:blipFill>
          <p:spPr>
            <a:xfrm>
              <a:off x="514350" y="1459991"/>
              <a:ext cx="5829300" cy="2200655"/>
            </a:xfrm>
            <a:prstGeom prst="rect">
              <a:avLst/>
            </a:prstGeom>
          </p:spPr>
        </p:pic>
        <p:pic>
          <p:nvPicPr>
            <p:cNvPr id="8" name="object 7">
              <a:extLst>
                <a:ext uri="{FF2B5EF4-FFF2-40B4-BE49-F238E27FC236}">
                  <a16:creationId xmlns="" xmlns:a16="http://schemas.microsoft.com/office/drawing/2014/main" id="{C59264C5-C6A8-2A21-C161-45314D997EA0}"/>
                </a:ext>
              </a:extLst>
            </p:cNvPr>
            <p:cNvPicPr/>
            <p:nvPr/>
          </p:nvPicPr>
          <p:blipFill>
            <a:blip r:embed="rId5" cstate="print"/>
            <a:stretch>
              <a:fillRect/>
            </a:stretch>
          </p:blipFill>
          <p:spPr>
            <a:xfrm>
              <a:off x="1214627" y="920826"/>
              <a:ext cx="653795" cy="1325194"/>
            </a:xfrm>
            <a:prstGeom prst="rect">
              <a:avLst/>
            </a:prstGeom>
          </p:spPr>
        </p:pic>
        <p:pic>
          <p:nvPicPr>
            <p:cNvPr id="9" name="object 8">
              <a:extLst>
                <a:ext uri="{FF2B5EF4-FFF2-40B4-BE49-F238E27FC236}">
                  <a16:creationId xmlns="" xmlns:a16="http://schemas.microsoft.com/office/drawing/2014/main" id="{B9136366-036A-BE32-4E7C-569DD112D3B8}"/>
                </a:ext>
              </a:extLst>
            </p:cNvPr>
            <p:cNvPicPr/>
            <p:nvPr/>
          </p:nvPicPr>
          <p:blipFill>
            <a:blip r:embed="rId6" cstate="print"/>
            <a:stretch>
              <a:fillRect/>
            </a:stretch>
          </p:blipFill>
          <p:spPr>
            <a:xfrm>
              <a:off x="1280159" y="1600199"/>
              <a:ext cx="502920" cy="502920"/>
            </a:xfrm>
            <a:prstGeom prst="rect">
              <a:avLst/>
            </a:prstGeom>
          </p:spPr>
        </p:pic>
        <p:sp>
          <p:nvSpPr>
            <p:cNvPr id="16" name="object 15">
              <a:extLst>
                <a:ext uri="{FF2B5EF4-FFF2-40B4-BE49-F238E27FC236}">
                  <a16:creationId xmlns="" xmlns:a16="http://schemas.microsoft.com/office/drawing/2014/main" id="{F5523F77-0DF6-FB0E-840C-841BB6113520}"/>
                </a:ext>
              </a:extLst>
            </p:cNvPr>
            <p:cNvSpPr/>
            <p:nvPr/>
          </p:nvSpPr>
          <p:spPr>
            <a:xfrm>
              <a:off x="515111" y="921588"/>
              <a:ext cx="5828030" cy="3277870"/>
            </a:xfrm>
            <a:custGeom>
              <a:avLst/>
              <a:gdLst/>
              <a:ahLst/>
              <a:cxnLst/>
              <a:rect l="l" t="t" r="r" b="b"/>
              <a:pathLst>
                <a:path w="5828030" h="3277870">
                  <a:moveTo>
                    <a:pt x="0" y="0"/>
                  </a:moveTo>
                  <a:lnTo>
                    <a:pt x="5827776" y="0"/>
                  </a:lnTo>
                  <a:lnTo>
                    <a:pt x="5827776" y="3277463"/>
                  </a:lnTo>
                  <a:lnTo>
                    <a:pt x="0" y="3277463"/>
                  </a:lnTo>
                  <a:lnTo>
                    <a:pt x="0" y="0"/>
                  </a:lnTo>
                  <a:close/>
                </a:path>
              </a:pathLst>
            </a:custGeom>
            <a:ln w="3175">
              <a:solidFill>
                <a:srgbClr val="000000"/>
              </a:solidFill>
            </a:ln>
          </p:spPr>
          <p:txBody>
            <a:bodyPr wrap="square" lIns="0" tIns="0" rIns="0" bIns="0" rtlCol="0"/>
            <a:lstStyle/>
            <a:p>
              <a:endParaRPr/>
            </a:p>
          </p:txBody>
        </p:sp>
      </p:grpSp>
      <p:sp>
        <p:nvSpPr>
          <p:cNvPr id="17" name="文本框 16">
            <a:extLst>
              <a:ext uri="{FF2B5EF4-FFF2-40B4-BE49-F238E27FC236}">
                <a16:creationId xmlns="" xmlns:a16="http://schemas.microsoft.com/office/drawing/2014/main" id="{DFCC13E5-4183-FEA6-2C22-DD59A968F651}"/>
              </a:ext>
            </a:extLst>
          </p:cNvPr>
          <p:cNvSpPr txBox="1"/>
          <p:nvPr/>
        </p:nvSpPr>
        <p:spPr>
          <a:xfrm>
            <a:off x="904782" y="3112335"/>
            <a:ext cx="2646878" cy="584775"/>
          </a:xfrm>
          <a:prstGeom prst="rect">
            <a:avLst/>
          </a:prstGeom>
          <a:noFill/>
        </p:spPr>
        <p:txBody>
          <a:bodyPr wrap="none" rtlCol="0">
            <a:spAutoFit/>
          </a:bodyPr>
          <a:lstStyle/>
          <a:p>
            <a:r>
              <a:rPr kumimoji="1" lang="zh-CN" altLang="en-US" sz="3200" dirty="0">
                <a:solidFill>
                  <a:schemeClr val="accent5">
                    <a:lumMod val="75000"/>
                  </a:schemeClr>
                </a:solidFill>
              </a:rPr>
              <a:t>药品基本信息</a:t>
            </a:r>
          </a:p>
        </p:txBody>
      </p:sp>
      <p:sp>
        <p:nvSpPr>
          <p:cNvPr id="18" name="文本框 17">
            <a:extLst>
              <a:ext uri="{FF2B5EF4-FFF2-40B4-BE49-F238E27FC236}">
                <a16:creationId xmlns="" xmlns:a16="http://schemas.microsoft.com/office/drawing/2014/main" id="{59DD1136-D70B-0EA1-7660-ABF8A722E420}"/>
              </a:ext>
            </a:extLst>
          </p:cNvPr>
          <p:cNvSpPr txBox="1"/>
          <p:nvPr/>
        </p:nvSpPr>
        <p:spPr>
          <a:xfrm>
            <a:off x="1499694" y="3602949"/>
            <a:ext cx="1592103" cy="307777"/>
          </a:xfrm>
          <a:prstGeom prst="rect">
            <a:avLst/>
          </a:prstGeom>
          <a:noFill/>
        </p:spPr>
        <p:txBody>
          <a:bodyPr wrap="none" rtlCol="0">
            <a:spAutoFit/>
          </a:bodyPr>
          <a:lstStyle/>
          <a:p>
            <a:r>
              <a:rPr kumimoji="1" lang="en-US" altLang="zh-CN" sz="1400" dirty="0">
                <a:solidFill>
                  <a:schemeClr val="bg1">
                    <a:lumMod val="85000"/>
                  </a:schemeClr>
                </a:solidFill>
                <a:latin typeface="Palatino Linotype" panose="02040502050505030304" pitchFamily="18" charset="0"/>
              </a:rPr>
              <a:t>Basic</a:t>
            </a:r>
            <a:r>
              <a:rPr kumimoji="1" lang="zh-CN" altLang="en-US" sz="1400" dirty="0">
                <a:solidFill>
                  <a:schemeClr val="bg1">
                    <a:lumMod val="85000"/>
                  </a:schemeClr>
                </a:solidFill>
                <a:latin typeface="Palatino Linotype" panose="02040502050505030304" pitchFamily="18" charset="0"/>
              </a:rPr>
              <a:t> </a:t>
            </a:r>
            <a:r>
              <a:rPr kumimoji="1" lang="en-US" altLang="zh-CN" sz="1400" dirty="0">
                <a:solidFill>
                  <a:schemeClr val="bg1">
                    <a:lumMod val="85000"/>
                  </a:schemeClr>
                </a:solidFill>
                <a:latin typeface="Palatino Linotype" panose="02040502050505030304" pitchFamily="18" charset="0"/>
              </a:rPr>
              <a:t>Information</a:t>
            </a:r>
            <a:endParaRPr kumimoji="1" lang="zh-CN" altLang="en-US" sz="1400" dirty="0">
              <a:solidFill>
                <a:schemeClr val="bg1">
                  <a:lumMod val="85000"/>
                </a:schemeClr>
              </a:solidFill>
              <a:latin typeface="Palatino Linotype" panose="02040502050505030304" pitchFamily="18" charset="0"/>
            </a:endParaRPr>
          </a:p>
        </p:txBody>
      </p:sp>
      <p:sp>
        <p:nvSpPr>
          <p:cNvPr id="20" name="文本框 19">
            <a:extLst>
              <a:ext uri="{FF2B5EF4-FFF2-40B4-BE49-F238E27FC236}">
                <a16:creationId xmlns="" xmlns:a16="http://schemas.microsoft.com/office/drawing/2014/main" id="{669E65BF-6FBD-EBD1-1447-07E75EA8ED69}"/>
              </a:ext>
            </a:extLst>
          </p:cNvPr>
          <p:cNvSpPr txBox="1"/>
          <p:nvPr/>
        </p:nvSpPr>
        <p:spPr>
          <a:xfrm>
            <a:off x="3999108" y="1363370"/>
            <a:ext cx="7743850" cy="4339650"/>
          </a:xfrm>
          <a:prstGeom prst="rect">
            <a:avLst/>
          </a:prstGeom>
          <a:noFill/>
        </p:spPr>
        <p:txBody>
          <a:bodyPr wrap="square" rtlCol="0">
            <a:spAutoFit/>
          </a:bodyPr>
          <a:lstStyle/>
          <a:p>
            <a:pPr>
              <a:lnSpc>
                <a:spcPct val="200000"/>
              </a:lnSpc>
            </a:pPr>
            <a:r>
              <a:rPr kumimoji="1" lang="zh-CN" altLang="en-US" sz="1600" dirty="0"/>
              <a:t>通用名</a:t>
            </a:r>
            <a:r>
              <a:rPr kumimoji="1" lang="zh-CN" altLang="en-US" sz="1600" dirty="0" smtClean="0"/>
              <a:t>：</a:t>
            </a:r>
            <a:r>
              <a:rPr kumimoji="1" lang="zh-CN" altLang="en-US" sz="1600" b="1" dirty="0" smtClean="0">
                <a:solidFill>
                  <a:schemeClr val="accent5">
                    <a:lumMod val="75000"/>
                  </a:schemeClr>
                </a:solidFill>
              </a:rPr>
              <a:t>注射</a:t>
            </a:r>
            <a:r>
              <a:rPr kumimoji="1" lang="zh-CN" altLang="en-US" sz="1600" b="1" dirty="0">
                <a:solidFill>
                  <a:schemeClr val="accent5">
                    <a:lumMod val="75000"/>
                  </a:schemeClr>
                </a:solidFill>
              </a:rPr>
              <a:t>用替莫唑</a:t>
            </a:r>
            <a:r>
              <a:rPr kumimoji="1" lang="zh-CN" altLang="en-US" sz="1600" b="1" dirty="0" smtClean="0">
                <a:solidFill>
                  <a:schemeClr val="accent5">
                    <a:lumMod val="75000"/>
                  </a:schemeClr>
                </a:solidFill>
              </a:rPr>
              <a:t>胺</a:t>
            </a:r>
            <a:endParaRPr kumimoji="1" lang="en-US" altLang="zh-CN" sz="1600" b="1" dirty="0">
              <a:solidFill>
                <a:schemeClr val="accent5">
                  <a:lumMod val="75000"/>
                </a:schemeClr>
              </a:solidFill>
            </a:endParaRPr>
          </a:p>
          <a:p>
            <a:pPr>
              <a:lnSpc>
                <a:spcPct val="200000"/>
              </a:lnSpc>
            </a:pPr>
            <a:r>
              <a:rPr kumimoji="1" lang="zh-CN" altLang="en-US" sz="1600" dirty="0"/>
              <a:t>注册规格</a:t>
            </a:r>
            <a:r>
              <a:rPr kumimoji="1" lang="zh-CN" altLang="en-US" sz="1600" dirty="0" smtClean="0"/>
              <a:t>：</a:t>
            </a:r>
            <a:r>
              <a:rPr kumimoji="1" lang="en-US" altLang="zh-CN" sz="1600" b="1" dirty="0" smtClean="0">
                <a:solidFill>
                  <a:schemeClr val="accent5">
                    <a:lumMod val="75000"/>
                  </a:schemeClr>
                </a:solidFill>
              </a:rPr>
              <a:t>0.1g</a:t>
            </a:r>
            <a:r>
              <a:rPr kumimoji="1" lang="en-US" altLang="zh-CN" sz="1600" b="1" dirty="0">
                <a:solidFill>
                  <a:schemeClr val="accent5">
                    <a:lumMod val="75000"/>
                  </a:schemeClr>
                </a:solidFill>
              </a:rPr>
              <a:t>/</a:t>
            </a:r>
            <a:r>
              <a:rPr kumimoji="1" lang="zh-CN" altLang="en-US" sz="1600" b="1" dirty="0" smtClean="0">
                <a:solidFill>
                  <a:schemeClr val="accent5">
                    <a:lumMod val="75000"/>
                  </a:schemeClr>
                </a:solidFill>
              </a:rPr>
              <a:t>支</a:t>
            </a:r>
            <a:endParaRPr kumimoji="1" lang="en-US" altLang="zh-CN" sz="1600" b="1" dirty="0">
              <a:solidFill>
                <a:schemeClr val="accent5">
                  <a:lumMod val="75000"/>
                </a:schemeClr>
              </a:solidFill>
            </a:endParaRPr>
          </a:p>
          <a:p>
            <a:pPr>
              <a:lnSpc>
                <a:spcPct val="200000"/>
              </a:lnSpc>
            </a:pPr>
            <a:r>
              <a:rPr kumimoji="1" lang="zh-CN" altLang="en-US" sz="1600" dirty="0"/>
              <a:t>药物类型：</a:t>
            </a:r>
            <a:r>
              <a:rPr kumimoji="1" lang="zh-CN" altLang="en-US" sz="1600" b="1" dirty="0" smtClean="0">
                <a:solidFill>
                  <a:schemeClr val="accent5">
                    <a:lumMod val="75000"/>
                  </a:schemeClr>
                </a:solidFill>
              </a:rPr>
              <a:t>化学药品</a:t>
            </a:r>
            <a:endParaRPr kumimoji="1" lang="en-US" altLang="zh-CN" sz="1600" b="1" dirty="0" smtClean="0">
              <a:solidFill>
                <a:schemeClr val="accent5">
                  <a:lumMod val="75000"/>
                </a:schemeClr>
              </a:solidFill>
            </a:endParaRPr>
          </a:p>
          <a:p>
            <a:pPr>
              <a:lnSpc>
                <a:spcPct val="200000"/>
              </a:lnSpc>
            </a:pPr>
            <a:r>
              <a:rPr kumimoji="1" lang="zh-CN" altLang="en-US" sz="1600" dirty="0" smtClean="0"/>
              <a:t>中国</a:t>
            </a:r>
            <a:r>
              <a:rPr kumimoji="1" lang="zh-CN" altLang="en-US" sz="1600" dirty="0"/>
              <a:t>大陆首次上市时间：</a:t>
            </a:r>
            <a:r>
              <a:rPr kumimoji="1" lang="en-US" altLang="zh-CN" sz="1600" b="1" dirty="0" smtClean="0">
                <a:solidFill>
                  <a:schemeClr val="accent5">
                    <a:lumMod val="75000"/>
                  </a:schemeClr>
                </a:solidFill>
              </a:rPr>
              <a:t>2021</a:t>
            </a:r>
            <a:r>
              <a:rPr kumimoji="1" lang="zh-CN" altLang="en-US" sz="1600" b="1" dirty="0" smtClean="0">
                <a:solidFill>
                  <a:schemeClr val="accent5">
                    <a:lumMod val="75000"/>
                  </a:schemeClr>
                </a:solidFill>
              </a:rPr>
              <a:t>年</a:t>
            </a:r>
            <a:r>
              <a:rPr kumimoji="1" lang="en-US" altLang="zh-CN" sz="1600" b="1" dirty="0" smtClean="0">
                <a:solidFill>
                  <a:schemeClr val="accent5">
                    <a:lumMod val="75000"/>
                  </a:schemeClr>
                </a:solidFill>
              </a:rPr>
              <a:t>10</a:t>
            </a:r>
            <a:r>
              <a:rPr kumimoji="1" lang="zh-CN" altLang="en-US" sz="1600" b="1" dirty="0" smtClean="0">
                <a:solidFill>
                  <a:schemeClr val="accent5">
                    <a:lumMod val="75000"/>
                  </a:schemeClr>
                </a:solidFill>
              </a:rPr>
              <a:t>月</a:t>
            </a:r>
            <a:endParaRPr kumimoji="1" lang="en-US" altLang="zh-CN" sz="1600" b="1" dirty="0">
              <a:solidFill>
                <a:schemeClr val="accent5">
                  <a:lumMod val="75000"/>
                </a:schemeClr>
              </a:solidFill>
            </a:endParaRPr>
          </a:p>
          <a:p>
            <a:pPr>
              <a:lnSpc>
                <a:spcPct val="150000"/>
              </a:lnSpc>
            </a:pPr>
            <a:r>
              <a:rPr kumimoji="1" lang="zh-CN" altLang="en-US" sz="1600" dirty="0"/>
              <a:t>目前大陆地区同通用名药品的上市情况</a:t>
            </a:r>
            <a:r>
              <a:rPr kumimoji="1" lang="zh-CN" altLang="en-US" sz="1600" dirty="0" smtClean="0"/>
              <a:t>：</a:t>
            </a:r>
            <a:r>
              <a:rPr kumimoji="1" lang="zh-CN" altLang="en-US" sz="1600" b="1" dirty="0" smtClean="0">
                <a:solidFill>
                  <a:schemeClr val="accent5">
                    <a:lumMod val="75000"/>
                  </a:schemeClr>
                </a:solidFill>
              </a:rPr>
              <a:t>目前</a:t>
            </a:r>
            <a:r>
              <a:rPr kumimoji="1" lang="en-US" altLang="zh-CN" sz="1600" b="1" dirty="0" smtClean="0">
                <a:solidFill>
                  <a:schemeClr val="accent5">
                    <a:lumMod val="75000"/>
                  </a:schemeClr>
                </a:solidFill>
              </a:rPr>
              <a:t>4</a:t>
            </a:r>
            <a:r>
              <a:rPr kumimoji="1" lang="zh-CN" altLang="en-US" sz="1600" b="1" dirty="0" smtClean="0">
                <a:solidFill>
                  <a:schemeClr val="accent5">
                    <a:lumMod val="75000"/>
                  </a:schemeClr>
                </a:solidFill>
              </a:rPr>
              <a:t>家企业上市。</a:t>
            </a:r>
            <a:endParaRPr kumimoji="1" lang="en-US" altLang="zh-CN" sz="1600" b="1" dirty="0" smtClean="0">
              <a:solidFill>
                <a:schemeClr val="accent5">
                  <a:lumMod val="75000"/>
                </a:schemeClr>
              </a:solidFill>
            </a:endParaRPr>
          </a:p>
          <a:p>
            <a:pPr>
              <a:lnSpc>
                <a:spcPct val="200000"/>
              </a:lnSpc>
            </a:pPr>
            <a:r>
              <a:rPr kumimoji="1" lang="zh-CN" altLang="en-US" sz="1600" dirty="0" smtClean="0"/>
              <a:t>全球首个上市国家</a:t>
            </a:r>
            <a:r>
              <a:rPr kumimoji="1" lang="en-US" altLang="zh-CN" sz="1600" dirty="0" smtClean="0"/>
              <a:t>/</a:t>
            </a:r>
            <a:r>
              <a:rPr kumimoji="1" lang="zh-CN" altLang="en-US" sz="1600" dirty="0" smtClean="0"/>
              <a:t>地区及上市时间：</a:t>
            </a:r>
            <a:r>
              <a:rPr kumimoji="1" lang="zh-CN" altLang="en-US" sz="1600" b="1" dirty="0">
                <a:solidFill>
                  <a:schemeClr val="accent5">
                    <a:lumMod val="75000"/>
                  </a:schemeClr>
                </a:solidFill>
              </a:rPr>
              <a:t>美国</a:t>
            </a:r>
            <a:r>
              <a:rPr lang="en-US" sz="1600" b="1" kern="100" dirty="0" smtClean="0">
                <a:solidFill>
                  <a:schemeClr val="accent5">
                    <a:lumMod val="75000"/>
                  </a:schemeClr>
                </a:solidFill>
                <a:effectLst/>
                <a:latin typeface="Calibri" panose="020F0502020204030204" pitchFamily="34" charset="0"/>
                <a:ea typeface="仿宋" panose="02010609060101010101" pitchFamily="49" charset="-122"/>
              </a:rPr>
              <a:t> </a:t>
            </a:r>
            <a:r>
              <a:rPr lang="zh-CN" altLang="en-US" sz="1600" b="1" kern="100" dirty="0" smtClean="0">
                <a:solidFill>
                  <a:schemeClr val="accent5">
                    <a:lumMod val="75000"/>
                  </a:schemeClr>
                </a:solidFill>
                <a:effectLst/>
                <a:latin typeface="Calibri" panose="020F0502020204030204" pitchFamily="34" charset="0"/>
                <a:ea typeface="仿宋" panose="02010609060101010101" pitchFamily="49" charset="-122"/>
              </a:rPr>
              <a:t>；</a:t>
            </a:r>
            <a:r>
              <a:rPr lang="en-US" altLang="zh-CN" sz="1600" b="1" kern="100" dirty="0" smtClean="0">
                <a:solidFill>
                  <a:schemeClr val="accent5">
                    <a:lumMod val="75000"/>
                  </a:schemeClr>
                </a:solidFill>
                <a:effectLst/>
                <a:latin typeface="Calibri" panose="020F0502020204030204" pitchFamily="34" charset="0"/>
                <a:ea typeface="仿宋" panose="02010609060101010101" pitchFamily="49" charset="-122"/>
              </a:rPr>
              <a:t>2009</a:t>
            </a:r>
            <a:r>
              <a:rPr lang="zh-CN" altLang="en-US" sz="1600" b="1" kern="100" dirty="0" smtClean="0">
                <a:solidFill>
                  <a:schemeClr val="accent5">
                    <a:lumMod val="75000"/>
                  </a:schemeClr>
                </a:solidFill>
                <a:effectLst/>
                <a:latin typeface="Calibri" panose="020F0502020204030204" pitchFamily="34" charset="0"/>
                <a:ea typeface="仿宋" panose="02010609060101010101" pitchFamily="49" charset="-122"/>
              </a:rPr>
              <a:t>年</a:t>
            </a:r>
            <a:r>
              <a:rPr lang="en-US" altLang="zh-CN" sz="1600" b="1" kern="100" dirty="0" smtClean="0">
                <a:solidFill>
                  <a:schemeClr val="accent5">
                    <a:lumMod val="75000"/>
                  </a:schemeClr>
                </a:solidFill>
                <a:effectLst/>
                <a:latin typeface="Calibri" panose="020F0502020204030204" pitchFamily="34" charset="0"/>
                <a:ea typeface="仿宋" panose="02010609060101010101" pitchFamily="49" charset="-122"/>
              </a:rPr>
              <a:t>1</a:t>
            </a:r>
            <a:r>
              <a:rPr lang="zh-CN" altLang="en-US" sz="1600" b="1" kern="100" dirty="0" smtClean="0">
                <a:solidFill>
                  <a:schemeClr val="accent5">
                    <a:lumMod val="75000"/>
                  </a:schemeClr>
                </a:solidFill>
                <a:effectLst/>
                <a:latin typeface="Calibri" panose="020F0502020204030204" pitchFamily="34" charset="0"/>
                <a:ea typeface="仿宋" panose="02010609060101010101" pitchFamily="49" charset="-122"/>
              </a:rPr>
              <a:t>月</a:t>
            </a:r>
            <a:endParaRPr lang="en-US" altLang="zh-CN" sz="1600" b="1" kern="100" dirty="0" smtClean="0">
              <a:solidFill>
                <a:schemeClr val="accent5">
                  <a:lumMod val="75000"/>
                </a:schemeClr>
              </a:solidFill>
              <a:effectLst/>
              <a:latin typeface="Calibri" panose="020F0502020204030204" pitchFamily="34" charset="0"/>
              <a:ea typeface="仿宋" panose="02010609060101010101" pitchFamily="49" charset="-122"/>
            </a:endParaRPr>
          </a:p>
          <a:p>
            <a:pPr>
              <a:lnSpc>
                <a:spcPct val="200000"/>
              </a:lnSpc>
            </a:pPr>
            <a:r>
              <a:rPr kumimoji="1" lang="zh-CN" altLang="en-US" sz="1600" dirty="0" smtClean="0"/>
              <a:t>是否</a:t>
            </a:r>
            <a:r>
              <a:rPr kumimoji="1" lang="zh-CN" altLang="en-US" sz="1600" dirty="0"/>
              <a:t>为</a:t>
            </a:r>
            <a:r>
              <a:rPr kumimoji="1" lang="en-US" altLang="zh-CN" sz="1600" dirty="0"/>
              <a:t>OTC</a:t>
            </a:r>
            <a:r>
              <a:rPr kumimoji="1" lang="zh-CN" altLang="en-US" sz="1600" dirty="0"/>
              <a:t>药品：</a:t>
            </a:r>
            <a:r>
              <a:rPr kumimoji="1" lang="zh-CN" altLang="en-US" sz="1600" b="1" dirty="0" smtClean="0">
                <a:solidFill>
                  <a:schemeClr val="accent5">
                    <a:lumMod val="75000"/>
                  </a:schemeClr>
                </a:solidFill>
              </a:rPr>
              <a:t>否</a:t>
            </a:r>
            <a:endParaRPr kumimoji="1" lang="en-US" altLang="zh-CN" sz="1600" b="1" dirty="0">
              <a:solidFill>
                <a:schemeClr val="accent5">
                  <a:lumMod val="75000"/>
                </a:schemeClr>
              </a:solidFill>
            </a:endParaRPr>
          </a:p>
          <a:p>
            <a:pPr>
              <a:lnSpc>
                <a:spcPct val="200000"/>
              </a:lnSpc>
            </a:pPr>
            <a:r>
              <a:rPr kumimoji="1" lang="zh-CN" altLang="en-US" sz="1600" dirty="0"/>
              <a:t>参照药品建议</a:t>
            </a:r>
            <a:r>
              <a:rPr kumimoji="1" lang="zh-CN" altLang="en-US" sz="1600" dirty="0" smtClean="0"/>
              <a:t>：</a:t>
            </a:r>
            <a:r>
              <a:rPr kumimoji="1" lang="zh-CN" altLang="en-US" sz="1600" b="1" dirty="0" smtClean="0">
                <a:solidFill>
                  <a:schemeClr val="accent5">
                    <a:lumMod val="75000"/>
                  </a:schemeClr>
                </a:solidFill>
              </a:rPr>
              <a:t>替莫唑胺胶囊</a:t>
            </a:r>
            <a:endParaRPr kumimoji="1" lang="en-US" altLang="zh-CN" sz="1600" b="1" dirty="0" smtClean="0">
              <a:solidFill>
                <a:schemeClr val="accent5">
                  <a:lumMod val="75000"/>
                </a:schemeClr>
              </a:solidFill>
            </a:endParaRPr>
          </a:p>
          <a:p>
            <a:pPr>
              <a:lnSpc>
                <a:spcPct val="200000"/>
              </a:lnSpc>
            </a:pPr>
            <a:endParaRPr kumimoji="1" lang="zh-CN" altLang="en-US" sz="1400" b="1" dirty="0">
              <a:solidFill>
                <a:schemeClr val="accent5">
                  <a:lumMod val="75000"/>
                </a:schemeClr>
              </a:solidFill>
            </a:endParaRPr>
          </a:p>
        </p:txBody>
      </p:sp>
      <p:pic>
        <p:nvPicPr>
          <p:cNvPr id="3" name="Picture 2" descr="Icon&#10;&#10;Description automatically generated">
            <a:extLst>
              <a:ext uri="{FF2B5EF4-FFF2-40B4-BE49-F238E27FC236}">
                <a16:creationId xmlns="" xmlns:a16="http://schemas.microsoft.com/office/drawing/2014/main" id="{D7110A74-652D-E764-7160-53C007AC6FD4}"/>
              </a:ext>
            </a:extLst>
          </p:cNvPr>
          <p:cNvPicPr>
            <a:picLocks noChangeAspect="1"/>
          </p:cNvPicPr>
          <p:nvPr/>
        </p:nvPicPr>
        <p:blipFill>
          <a:blip r:embed="rId7"/>
          <a:stretch>
            <a:fillRect/>
          </a:stretch>
        </p:blipFill>
        <p:spPr>
          <a:xfrm>
            <a:off x="10059671" y="1410148"/>
            <a:ext cx="1162364" cy="1162364"/>
          </a:xfrm>
          <a:prstGeom prst="rect">
            <a:avLst/>
          </a:prstGeom>
        </p:spPr>
      </p:pic>
      <p:pic>
        <p:nvPicPr>
          <p:cNvPr id="11" name="图片 10"/>
          <p:cNvPicPr>
            <a:picLocks noChangeAspect="1"/>
          </p:cNvPicPr>
          <p:nvPr/>
        </p:nvPicPr>
        <p:blipFill>
          <a:blip r:embed="rId8"/>
          <a:stretch>
            <a:fillRect/>
          </a:stretch>
        </p:blipFill>
        <p:spPr>
          <a:xfrm>
            <a:off x="1727382" y="4130680"/>
            <a:ext cx="708065" cy="957426"/>
          </a:xfrm>
          <a:prstGeom prst="rect">
            <a:avLst/>
          </a:prstGeom>
        </p:spPr>
      </p:pic>
    </p:spTree>
    <p:extLst>
      <p:ext uri="{BB962C8B-B14F-4D97-AF65-F5344CB8AC3E}">
        <p14:creationId xmlns:p14="http://schemas.microsoft.com/office/powerpoint/2010/main" val="34256413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object 16">
            <a:extLst>
              <a:ext uri="{FF2B5EF4-FFF2-40B4-BE49-F238E27FC236}">
                <a16:creationId xmlns="" xmlns:a16="http://schemas.microsoft.com/office/drawing/2014/main" id="{5F456026-7C9E-2DD9-8851-11CBA13DBFCA}"/>
              </a:ext>
            </a:extLst>
          </p:cNvPr>
          <p:cNvGrpSpPr/>
          <p:nvPr/>
        </p:nvGrpSpPr>
        <p:grpSpPr>
          <a:xfrm>
            <a:off x="0" y="1264"/>
            <a:ext cx="12177254" cy="6857680"/>
            <a:chOff x="514350" y="4944186"/>
            <a:chExt cx="5829300" cy="3278987"/>
          </a:xfrm>
        </p:grpSpPr>
        <p:pic>
          <p:nvPicPr>
            <p:cNvPr id="5" name="object 17">
              <a:extLst>
                <a:ext uri="{FF2B5EF4-FFF2-40B4-BE49-F238E27FC236}">
                  <a16:creationId xmlns="" xmlns:a16="http://schemas.microsoft.com/office/drawing/2014/main" id="{DB400394-BF42-35EB-9A98-DB3DE2581CDA}"/>
                </a:ext>
              </a:extLst>
            </p:cNvPr>
            <p:cNvPicPr/>
            <p:nvPr/>
          </p:nvPicPr>
          <p:blipFill>
            <a:blip r:embed="rId2" cstate="print"/>
            <a:stretch>
              <a:fillRect/>
            </a:stretch>
          </p:blipFill>
          <p:spPr>
            <a:xfrm>
              <a:off x="514350" y="5444924"/>
              <a:ext cx="5828538" cy="2778249"/>
            </a:xfrm>
            <a:prstGeom prst="rect">
              <a:avLst/>
            </a:prstGeom>
          </p:spPr>
        </p:pic>
        <p:pic>
          <p:nvPicPr>
            <p:cNvPr id="6" name="object 18">
              <a:extLst>
                <a:ext uri="{FF2B5EF4-FFF2-40B4-BE49-F238E27FC236}">
                  <a16:creationId xmlns="" xmlns:a16="http://schemas.microsoft.com/office/drawing/2014/main" id="{1C808F90-30CE-3E5F-B59B-6AAED2319473}"/>
                </a:ext>
              </a:extLst>
            </p:cNvPr>
            <p:cNvPicPr/>
            <p:nvPr/>
          </p:nvPicPr>
          <p:blipFill>
            <a:blip r:embed="rId3" cstate="print"/>
            <a:stretch>
              <a:fillRect/>
            </a:stretch>
          </p:blipFill>
          <p:spPr>
            <a:xfrm>
              <a:off x="514350" y="4944186"/>
              <a:ext cx="133350" cy="3278987"/>
            </a:xfrm>
            <a:prstGeom prst="rect">
              <a:avLst/>
            </a:prstGeom>
          </p:spPr>
        </p:pic>
        <p:pic>
          <p:nvPicPr>
            <p:cNvPr id="7" name="object 19">
              <a:extLst>
                <a:ext uri="{FF2B5EF4-FFF2-40B4-BE49-F238E27FC236}">
                  <a16:creationId xmlns="" xmlns:a16="http://schemas.microsoft.com/office/drawing/2014/main" id="{5530BD0E-D865-A73C-0D5F-58418A043A25}"/>
                </a:ext>
              </a:extLst>
            </p:cNvPr>
            <p:cNvPicPr/>
            <p:nvPr/>
          </p:nvPicPr>
          <p:blipFill>
            <a:blip r:embed="rId4" cstate="print"/>
            <a:stretch>
              <a:fillRect/>
            </a:stretch>
          </p:blipFill>
          <p:spPr>
            <a:xfrm>
              <a:off x="514350" y="5182857"/>
              <a:ext cx="660692" cy="359663"/>
            </a:xfrm>
            <a:prstGeom prst="rect">
              <a:avLst/>
            </a:prstGeom>
          </p:spPr>
        </p:pic>
        <p:pic>
          <p:nvPicPr>
            <p:cNvPr id="8" name="object 20">
              <a:extLst>
                <a:ext uri="{FF2B5EF4-FFF2-40B4-BE49-F238E27FC236}">
                  <a16:creationId xmlns="" xmlns:a16="http://schemas.microsoft.com/office/drawing/2014/main" id="{DCC39331-518A-C66E-A2B8-72F1D8F2FC2A}"/>
                </a:ext>
              </a:extLst>
            </p:cNvPr>
            <p:cNvPicPr/>
            <p:nvPr/>
          </p:nvPicPr>
          <p:blipFill>
            <a:blip r:embed="rId5" cstate="print"/>
            <a:stretch>
              <a:fillRect/>
            </a:stretch>
          </p:blipFill>
          <p:spPr>
            <a:xfrm>
              <a:off x="685800" y="5212079"/>
              <a:ext cx="365759" cy="365760"/>
            </a:xfrm>
            <a:prstGeom prst="rect">
              <a:avLst/>
            </a:prstGeom>
          </p:spPr>
        </p:pic>
        <p:pic>
          <p:nvPicPr>
            <p:cNvPr id="9" name="object 21">
              <a:extLst>
                <a:ext uri="{FF2B5EF4-FFF2-40B4-BE49-F238E27FC236}">
                  <a16:creationId xmlns="" xmlns:a16="http://schemas.microsoft.com/office/drawing/2014/main" id="{97BB4FFC-C95C-1DBA-C0DF-B78FECB139F1}"/>
                </a:ext>
              </a:extLst>
            </p:cNvPr>
            <p:cNvPicPr/>
            <p:nvPr/>
          </p:nvPicPr>
          <p:blipFill>
            <a:blip r:embed="rId6" cstate="print"/>
            <a:stretch>
              <a:fillRect/>
            </a:stretch>
          </p:blipFill>
          <p:spPr>
            <a:xfrm>
              <a:off x="6227064" y="4944186"/>
              <a:ext cx="116586" cy="3278987"/>
            </a:xfrm>
            <a:prstGeom prst="rect">
              <a:avLst/>
            </a:prstGeom>
          </p:spPr>
        </p:pic>
        <p:pic>
          <p:nvPicPr>
            <p:cNvPr id="11" name="object 23">
              <a:extLst>
                <a:ext uri="{FF2B5EF4-FFF2-40B4-BE49-F238E27FC236}">
                  <a16:creationId xmlns="" xmlns:a16="http://schemas.microsoft.com/office/drawing/2014/main" id="{84FE1012-FA8F-C327-92F0-F5F9964B8789}"/>
                </a:ext>
              </a:extLst>
            </p:cNvPr>
            <p:cNvPicPr/>
            <p:nvPr/>
          </p:nvPicPr>
          <p:blipFill>
            <a:blip r:embed="rId7" cstate="print"/>
            <a:stretch>
              <a:fillRect/>
            </a:stretch>
          </p:blipFill>
          <p:spPr>
            <a:xfrm>
              <a:off x="998219" y="5940552"/>
              <a:ext cx="262128" cy="262127"/>
            </a:xfrm>
            <a:prstGeom prst="rect">
              <a:avLst/>
            </a:prstGeom>
          </p:spPr>
        </p:pic>
        <p:pic>
          <p:nvPicPr>
            <p:cNvPr id="14" name="object 26">
              <a:extLst>
                <a:ext uri="{FF2B5EF4-FFF2-40B4-BE49-F238E27FC236}">
                  <a16:creationId xmlns="" xmlns:a16="http://schemas.microsoft.com/office/drawing/2014/main" id="{B8D9337A-0B12-FD48-CD46-C90B946105AD}"/>
                </a:ext>
              </a:extLst>
            </p:cNvPr>
            <p:cNvPicPr/>
            <p:nvPr/>
          </p:nvPicPr>
          <p:blipFill>
            <a:blip r:embed="rId7" cstate="print"/>
            <a:stretch>
              <a:fillRect/>
            </a:stretch>
          </p:blipFill>
          <p:spPr>
            <a:xfrm>
              <a:off x="998224" y="6494767"/>
              <a:ext cx="281940" cy="281939"/>
            </a:xfrm>
            <a:prstGeom prst="rect">
              <a:avLst/>
            </a:prstGeom>
          </p:spPr>
        </p:pic>
        <p:pic>
          <p:nvPicPr>
            <p:cNvPr id="15" name="object 27">
              <a:extLst>
                <a:ext uri="{FF2B5EF4-FFF2-40B4-BE49-F238E27FC236}">
                  <a16:creationId xmlns="" xmlns:a16="http://schemas.microsoft.com/office/drawing/2014/main" id="{A7C95DA9-D805-D3E5-CEDB-FEE8E9CA0E19}"/>
                </a:ext>
              </a:extLst>
            </p:cNvPr>
            <p:cNvPicPr/>
            <p:nvPr/>
          </p:nvPicPr>
          <p:blipFill>
            <a:blip r:embed="rId7" cstate="print"/>
            <a:stretch>
              <a:fillRect/>
            </a:stretch>
          </p:blipFill>
          <p:spPr>
            <a:xfrm>
              <a:off x="998224" y="7427969"/>
              <a:ext cx="294131" cy="294131"/>
            </a:xfrm>
            <a:prstGeom prst="rect">
              <a:avLst/>
            </a:prstGeom>
          </p:spPr>
        </p:pic>
        <p:sp>
          <p:nvSpPr>
            <p:cNvPr id="20" name="object 32">
              <a:extLst>
                <a:ext uri="{FF2B5EF4-FFF2-40B4-BE49-F238E27FC236}">
                  <a16:creationId xmlns="" xmlns:a16="http://schemas.microsoft.com/office/drawing/2014/main" id="{D47CF2F9-82CF-92A5-6D0B-70A8EA8558C6}"/>
                </a:ext>
              </a:extLst>
            </p:cNvPr>
            <p:cNvSpPr/>
            <p:nvPr/>
          </p:nvSpPr>
          <p:spPr>
            <a:xfrm>
              <a:off x="515111" y="4944948"/>
              <a:ext cx="5828030" cy="3277870"/>
            </a:xfrm>
            <a:custGeom>
              <a:avLst/>
              <a:gdLst/>
              <a:ahLst/>
              <a:cxnLst/>
              <a:rect l="l" t="t" r="r" b="b"/>
              <a:pathLst>
                <a:path w="5828030" h="3277870">
                  <a:moveTo>
                    <a:pt x="0" y="0"/>
                  </a:moveTo>
                  <a:lnTo>
                    <a:pt x="5827776" y="0"/>
                  </a:lnTo>
                  <a:lnTo>
                    <a:pt x="5827776" y="3277450"/>
                  </a:lnTo>
                  <a:lnTo>
                    <a:pt x="0" y="3277450"/>
                  </a:lnTo>
                  <a:lnTo>
                    <a:pt x="0" y="0"/>
                  </a:lnTo>
                  <a:close/>
                </a:path>
              </a:pathLst>
            </a:custGeom>
            <a:ln w="3175">
              <a:solidFill>
                <a:srgbClr val="000000"/>
              </a:solidFill>
            </a:ln>
          </p:spPr>
          <p:txBody>
            <a:bodyPr wrap="square" lIns="0" tIns="0" rIns="0" bIns="0" rtlCol="0"/>
            <a:lstStyle/>
            <a:p>
              <a:endParaRPr/>
            </a:p>
          </p:txBody>
        </p:sp>
      </p:grpSp>
      <p:sp>
        <p:nvSpPr>
          <p:cNvPr id="21" name="文本框 20">
            <a:extLst>
              <a:ext uri="{FF2B5EF4-FFF2-40B4-BE49-F238E27FC236}">
                <a16:creationId xmlns="" xmlns:a16="http://schemas.microsoft.com/office/drawing/2014/main" id="{314D31AD-D32B-0C6A-99F1-7285CE80C4A0}"/>
              </a:ext>
            </a:extLst>
          </p:cNvPr>
          <p:cNvSpPr txBox="1"/>
          <p:nvPr/>
        </p:nvSpPr>
        <p:spPr>
          <a:xfrm>
            <a:off x="1599764" y="655891"/>
            <a:ext cx="2646878" cy="584775"/>
          </a:xfrm>
          <a:prstGeom prst="rect">
            <a:avLst/>
          </a:prstGeom>
          <a:noFill/>
        </p:spPr>
        <p:txBody>
          <a:bodyPr wrap="none" rtlCol="0">
            <a:spAutoFit/>
          </a:bodyPr>
          <a:lstStyle/>
          <a:p>
            <a:r>
              <a:rPr kumimoji="1" lang="zh-CN" altLang="en-US" sz="3200" dirty="0">
                <a:solidFill>
                  <a:schemeClr val="accent5">
                    <a:lumMod val="75000"/>
                  </a:schemeClr>
                </a:solidFill>
              </a:rPr>
              <a:t>药品基本信息</a:t>
            </a:r>
          </a:p>
        </p:txBody>
      </p:sp>
      <p:sp>
        <p:nvSpPr>
          <p:cNvPr id="22" name="文本框 21">
            <a:extLst>
              <a:ext uri="{FF2B5EF4-FFF2-40B4-BE49-F238E27FC236}">
                <a16:creationId xmlns="" xmlns:a16="http://schemas.microsoft.com/office/drawing/2014/main" id="{849334FD-351A-8970-6426-3776E7167A37}"/>
              </a:ext>
            </a:extLst>
          </p:cNvPr>
          <p:cNvSpPr txBox="1"/>
          <p:nvPr/>
        </p:nvSpPr>
        <p:spPr>
          <a:xfrm>
            <a:off x="1802335" y="1742392"/>
            <a:ext cx="877163" cy="369332"/>
          </a:xfrm>
          <a:prstGeom prst="rect">
            <a:avLst/>
          </a:prstGeom>
          <a:noFill/>
        </p:spPr>
        <p:txBody>
          <a:bodyPr wrap="none" rtlCol="0">
            <a:spAutoFit/>
          </a:bodyPr>
          <a:lstStyle/>
          <a:p>
            <a:r>
              <a:rPr kumimoji="1" lang="zh-CN" altLang="en-US" b="1" u="sng" dirty="0">
                <a:solidFill>
                  <a:schemeClr val="accent5">
                    <a:lumMod val="75000"/>
                  </a:schemeClr>
                </a:solidFill>
              </a:rPr>
              <a:t>适应症</a:t>
            </a:r>
            <a:endParaRPr kumimoji="1" lang="en-US" altLang="zh-CN" b="1" u="sng" dirty="0">
              <a:solidFill>
                <a:schemeClr val="accent5">
                  <a:lumMod val="75000"/>
                </a:schemeClr>
              </a:solidFill>
            </a:endParaRPr>
          </a:p>
        </p:txBody>
      </p:sp>
      <p:sp>
        <p:nvSpPr>
          <p:cNvPr id="23" name="文本框 22">
            <a:extLst>
              <a:ext uri="{FF2B5EF4-FFF2-40B4-BE49-F238E27FC236}">
                <a16:creationId xmlns="" xmlns:a16="http://schemas.microsoft.com/office/drawing/2014/main" id="{7E9D017B-DD50-E125-1C77-F5930AC360CC}"/>
              </a:ext>
            </a:extLst>
          </p:cNvPr>
          <p:cNvSpPr txBox="1"/>
          <p:nvPr/>
        </p:nvSpPr>
        <p:spPr>
          <a:xfrm>
            <a:off x="1803927" y="2096298"/>
            <a:ext cx="9042925" cy="523220"/>
          </a:xfrm>
          <a:prstGeom prst="rect">
            <a:avLst/>
          </a:prstGeom>
          <a:noFill/>
        </p:spPr>
        <p:txBody>
          <a:bodyPr wrap="square" rtlCol="0">
            <a:spAutoFit/>
          </a:bodyPr>
          <a:lstStyle/>
          <a:p>
            <a:r>
              <a:rPr kumimoji="1" lang="en-US" altLang="zh-CN" sz="1400" dirty="0" smtClean="0">
                <a:latin typeface="+mn-ea"/>
              </a:rPr>
              <a:t>-</a:t>
            </a:r>
            <a:r>
              <a:rPr kumimoji="1" lang="zh-CN" altLang="en-US" sz="1400" dirty="0">
                <a:latin typeface="+mn-ea"/>
              </a:rPr>
              <a:t>新诊断的多形性胶质母细胞瘤，开始先与放疗联合治疗，随后作为维持治疗。</a:t>
            </a:r>
          </a:p>
          <a:p>
            <a:r>
              <a:rPr kumimoji="1" lang="en-US" altLang="zh-CN" sz="1400" dirty="0">
                <a:latin typeface="+mn-ea"/>
              </a:rPr>
              <a:t>-</a:t>
            </a:r>
            <a:r>
              <a:rPr kumimoji="1" lang="zh-CN" altLang="en-US" sz="1400" dirty="0">
                <a:latin typeface="+mn-ea"/>
              </a:rPr>
              <a:t>常规治疗后复发或进展的多形性胶质母细胞瘤或间变性星形细胞瘤。</a:t>
            </a:r>
          </a:p>
        </p:txBody>
      </p:sp>
      <p:sp>
        <p:nvSpPr>
          <p:cNvPr id="24" name="文本框 23">
            <a:extLst>
              <a:ext uri="{FF2B5EF4-FFF2-40B4-BE49-F238E27FC236}">
                <a16:creationId xmlns="" xmlns:a16="http://schemas.microsoft.com/office/drawing/2014/main" id="{1E73645F-2AF1-9FB6-F6B1-1CEFD79E7E02}"/>
              </a:ext>
            </a:extLst>
          </p:cNvPr>
          <p:cNvSpPr txBox="1"/>
          <p:nvPr/>
        </p:nvSpPr>
        <p:spPr>
          <a:xfrm>
            <a:off x="1802335" y="2840599"/>
            <a:ext cx="1569660" cy="369332"/>
          </a:xfrm>
          <a:prstGeom prst="rect">
            <a:avLst/>
          </a:prstGeom>
          <a:noFill/>
        </p:spPr>
        <p:txBody>
          <a:bodyPr wrap="none" rtlCol="0">
            <a:spAutoFit/>
          </a:bodyPr>
          <a:lstStyle>
            <a:defPPr>
              <a:defRPr lang="zh-CN"/>
            </a:defPPr>
            <a:lvl1pPr>
              <a:defRPr kumimoji="1" b="1" u="sng">
                <a:solidFill>
                  <a:schemeClr val="accent5">
                    <a:lumMod val="75000"/>
                  </a:schemeClr>
                </a:solidFill>
              </a:defRPr>
            </a:lvl1pPr>
          </a:lstStyle>
          <a:p>
            <a:r>
              <a:rPr lang="zh-CN" altLang="en-US" dirty="0"/>
              <a:t>疾病基本情况</a:t>
            </a:r>
          </a:p>
        </p:txBody>
      </p:sp>
      <p:sp>
        <p:nvSpPr>
          <p:cNvPr id="25" name="文本框 24">
            <a:extLst>
              <a:ext uri="{FF2B5EF4-FFF2-40B4-BE49-F238E27FC236}">
                <a16:creationId xmlns="" xmlns:a16="http://schemas.microsoft.com/office/drawing/2014/main" id="{302067BC-86EC-FE24-78BE-D8C062B3E978}"/>
              </a:ext>
            </a:extLst>
          </p:cNvPr>
          <p:cNvSpPr txBox="1"/>
          <p:nvPr/>
        </p:nvSpPr>
        <p:spPr>
          <a:xfrm>
            <a:off x="1802335" y="4044315"/>
            <a:ext cx="1107996" cy="369332"/>
          </a:xfrm>
          <a:prstGeom prst="rect">
            <a:avLst/>
          </a:prstGeom>
          <a:noFill/>
        </p:spPr>
        <p:txBody>
          <a:bodyPr wrap="none" rtlCol="0">
            <a:spAutoFit/>
          </a:bodyPr>
          <a:lstStyle>
            <a:defPPr>
              <a:defRPr lang="zh-CN"/>
            </a:defPPr>
            <a:lvl1pPr>
              <a:defRPr kumimoji="1" b="1" u="sng">
                <a:solidFill>
                  <a:schemeClr val="accent5">
                    <a:lumMod val="75000"/>
                  </a:schemeClr>
                </a:solidFill>
              </a:defRPr>
            </a:lvl1pPr>
          </a:lstStyle>
          <a:p>
            <a:r>
              <a:rPr lang="zh-CN" altLang="en-US" dirty="0"/>
              <a:t>用法用量</a:t>
            </a:r>
          </a:p>
        </p:txBody>
      </p:sp>
      <p:sp>
        <p:nvSpPr>
          <p:cNvPr id="26" name="文本框 25">
            <a:extLst>
              <a:ext uri="{FF2B5EF4-FFF2-40B4-BE49-F238E27FC236}">
                <a16:creationId xmlns="" xmlns:a16="http://schemas.microsoft.com/office/drawing/2014/main" id="{8FD72B13-6AA6-D89D-EFC5-5B3C43DE754F}"/>
              </a:ext>
            </a:extLst>
          </p:cNvPr>
          <p:cNvSpPr txBox="1"/>
          <p:nvPr/>
        </p:nvSpPr>
        <p:spPr>
          <a:xfrm>
            <a:off x="1802335" y="3206878"/>
            <a:ext cx="9534147" cy="523220"/>
          </a:xfrm>
          <a:prstGeom prst="rect">
            <a:avLst/>
          </a:prstGeom>
          <a:noFill/>
        </p:spPr>
        <p:txBody>
          <a:bodyPr wrap="square" rtlCol="0">
            <a:spAutoFit/>
          </a:bodyPr>
          <a:lstStyle>
            <a:defPPr>
              <a:defRPr lang="zh-CN"/>
            </a:defPPr>
            <a:lvl1pPr>
              <a:defRPr kumimoji="1" sz="1400"/>
            </a:lvl1pPr>
          </a:lstStyle>
          <a:p>
            <a:r>
              <a:rPr lang="zh-CN" altLang="en-US" dirty="0"/>
              <a:t>脑瘤已经成为危害人群生命健康的重要肿瘤之一，脑胶质瘤是最常见的原发性颅内肿瘤，我国脑胶质瘤年发病率为</a:t>
            </a:r>
            <a:r>
              <a:rPr lang="en-US" altLang="zh-CN" dirty="0"/>
              <a:t>5-8/10</a:t>
            </a:r>
            <a:r>
              <a:rPr lang="zh-CN" altLang="en-US" dirty="0"/>
              <a:t>万，</a:t>
            </a:r>
            <a:r>
              <a:rPr lang="en-US" altLang="zh-CN" dirty="0"/>
              <a:t>5</a:t>
            </a:r>
            <a:r>
              <a:rPr lang="zh-CN" altLang="en-US" dirty="0"/>
              <a:t>年病死率在全身肿瘤中仅次于胰腺癌和</a:t>
            </a:r>
            <a:r>
              <a:rPr lang="zh-CN" altLang="en-US" dirty="0" smtClean="0"/>
              <a:t>肺癌。由于</a:t>
            </a:r>
            <a:r>
              <a:rPr lang="zh-CN" altLang="en-US" dirty="0"/>
              <a:t>胶质瘤呈恶性浸润性生长</a:t>
            </a:r>
            <a:r>
              <a:rPr lang="zh-CN" altLang="en-US" dirty="0" smtClean="0"/>
              <a:t>，手术</a:t>
            </a:r>
            <a:r>
              <a:rPr lang="zh-CN" altLang="en-US" dirty="0"/>
              <a:t>难以全切，而且术后易复发</a:t>
            </a:r>
            <a:r>
              <a:rPr lang="zh-CN" altLang="en-US" dirty="0" smtClean="0"/>
              <a:t>。</a:t>
            </a:r>
            <a:endParaRPr lang="zh-CN" altLang="en-US" dirty="0"/>
          </a:p>
        </p:txBody>
      </p:sp>
      <p:sp>
        <p:nvSpPr>
          <p:cNvPr id="27" name="文本框 26">
            <a:extLst>
              <a:ext uri="{FF2B5EF4-FFF2-40B4-BE49-F238E27FC236}">
                <a16:creationId xmlns="" xmlns:a16="http://schemas.microsoft.com/office/drawing/2014/main" id="{0E5C7AAB-A603-B8CF-C627-1077FD539EC2}"/>
              </a:ext>
            </a:extLst>
          </p:cNvPr>
          <p:cNvSpPr txBox="1"/>
          <p:nvPr/>
        </p:nvSpPr>
        <p:spPr>
          <a:xfrm>
            <a:off x="1802335" y="4459098"/>
            <a:ext cx="9534147" cy="1815882"/>
          </a:xfrm>
          <a:prstGeom prst="rect">
            <a:avLst/>
          </a:prstGeom>
          <a:noFill/>
        </p:spPr>
        <p:txBody>
          <a:bodyPr wrap="square" rtlCol="0">
            <a:spAutoFit/>
          </a:bodyPr>
          <a:lstStyle>
            <a:defPPr>
              <a:defRPr lang="zh-CN"/>
            </a:defPPr>
            <a:lvl1pPr>
              <a:defRPr kumimoji="1" sz="1400">
                <a:latin typeface="Palatino Linotype" panose="02040502050505030304" pitchFamily="18" charset="0"/>
              </a:defRPr>
            </a:lvl1pPr>
          </a:lstStyle>
          <a:p>
            <a:r>
              <a:rPr lang="zh-CN" altLang="zh-CN" dirty="0"/>
              <a:t>本品的推荐剂量与口服胶囊剂的剂量相同，用于</a:t>
            </a:r>
            <a:r>
              <a:rPr lang="en-US" altLang="zh-CN" dirty="0"/>
              <a:t>90</a:t>
            </a:r>
            <a:r>
              <a:rPr lang="zh-CN" altLang="zh-CN" dirty="0"/>
              <a:t>分钟静脉输注。仅确定了本品静脉注射</a:t>
            </a:r>
            <a:r>
              <a:rPr lang="en-US" altLang="zh-CN" dirty="0"/>
              <a:t>90</a:t>
            </a:r>
            <a:r>
              <a:rPr lang="zh-CN" altLang="zh-CN" dirty="0"/>
              <a:t>分钟的生物等效性。需根据前一周期的最低中性粒细胞数和血小板数及下一周期开始时的中性粒细胞数和血小板数调整给药剂量。根据体表面积（</a:t>
            </a:r>
            <a:r>
              <a:rPr lang="en-US" altLang="zh-CN" dirty="0"/>
              <a:t>BSA</a:t>
            </a:r>
            <a:r>
              <a:rPr lang="zh-CN" altLang="zh-CN" dirty="0"/>
              <a:t>）计算给药剂量</a:t>
            </a:r>
            <a:r>
              <a:rPr lang="zh-CN" altLang="zh-CN" dirty="0" smtClean="0"/>
              <a:t>。</a:t>
            </a:r>
            <a:endParaRPr lang="en-US" altLang="zh-CN" dirty="0" smtClean="0"/>
          </a:p>
          <a:p>
            <a:pPr marL="342900" indent="-342900">
              <a:buFont typeface="+mj-ea"/>
              <a:buAutoNum type="circleNumDbPlain"/>
            </a:pPr>
            <a:r>
              <a:rPr lang="zh-CN" altLang="en-US" dirty="0" smtClean="0">
                <a:latin typeface="+mn-lt"/>
              </a:rPr>
              <a:t>新</a:t>
            </a:r>
            <a:r>
              <a:rPr lang="zh-CN" altLang="en-US" dirty="0">
                <a:latin typeface="+mn-lt"/>
              </a:rPr>
              <a:t>诊断的多形性胶质母细胞瘤，开始先与放疗联合治疗，随后作为维持治疗。在放疗期间使用 </a:t>
            </a:r>
            <a:r>
              <a:rPr lang="en-US" altLang="zh-CN" dirty="0">
                <a:latin typeface="+mn-lt"/>
              </a:rPr>
              <a:t>TMZ 75mg</a:t>
            </a:r>
            <a:r>
              <a:rPr lang="en-US" altLang="zh-CN" dirty="0" smtClean="0">
                <a:latin typeface="+mn-lt"/>
              </a:rPr>
              <a:t>/㎡</a:t>
            </a:r>
            <a:r>
              <a:rPr lang="en-US" altLang="zh-CN" dirty="0">
                <a:latin typeface="+mn-lt"/>
              </a:rPr>
              <a:t>/d</a:t>
            </a:r>
            <a:r>
              <a:rPr lang="zh-CN" altLang="en-US" dirty="0">
                <a:latin typeface="+mn-lt"/>
              </a:rPr>
              <a:t>，连续</a:t>
            </a:r>
            <a:r>
              <a:rPr lang="en-US" altLang="zh-CN" dirty="0">
                <a:latin typeface="+mn-lt"/>
              </a:rPr>
              <a:t>42</a:t>
            </a:r>
            <a:r>
              <a:rPr lang="zh-CN" altLang="en-US" dirty="0">
                <a:latin typeface="+mn-lt"/>
              </a:rPr>
              <a:t>天；间隔</a:t>
            </a:r>
            <a:r>
              <a:rPr lang="en-US" altLang="zh-CN" dirty="0">
                <a:latin typeface="+mn-lt"/>
              </a:rPr>
              <a:t>4</a:t>
            </a:r>
            <a:r>
              <a:rPr lang="zh-CN" altLang="en-US" dirty="0">
                <a:latin typeface="+mn-lt"/>
              </a:rPr>
              <a:t>周，进入辅助化疗阶段，使用</a:t>
            </a:r>
            <a:r>
              <a:rPr lang="en-US" altLang="zh-CN" dirty="0">
                <a:latin typeface="+mn-lt"/>
              </a:rPr>
              <a:t>TMZ 150-200mg/㎡/d</a:t>
            </a:r>
            <a:r>
              <a:rPr lang="zh-CN" altLang="en-US" dirty="0">
                <a:latin typeface="+mn-lt"/>
              </a:rPr>
              <a:t>，连用</a:t>
            </a:r>
            <a:r>
              <a:rPr lang="en-US" altLang="zh-CN" dirty="0">
                <a:latin typeface="+mn-lt"/>
              </a:rPr>
              <a:t>5</a:t>
            </a:r>
            <a:r>
              <a:rPr lang="zh-CN" altLang="en-US" dirty="0">
                <a:latin typeface="+mn-lt"/>
              </a:rPr>
              <a:t>天，每</a:t>
            </a:r>
            <a:r>
              <a:rPr lang="en-US" altLang="zh-CN" dirty="0">
                <a:latin typeface="+mn-lt"/>
              </a:rPr>
              <a:t>28</a:t>
            </a:r>
            <a:r>
              <a:rPr lang="zh-CN" altLang="en-US" dirty="0">
                <a:latin typeface="+mn-lt"/>
              </a:rPr>
              <a:t>天重复，共用</a:t>
            </a:r>
            <a:r>
              <a:rPr lang="en-US" altLang="zh-CN" dirty="0">
                <a:latin typeface="+mn-lt"/>
              </a:rPr>
              <a:t>6</a:t>
            </a:r>
            <a:r>
              <a:rPr lang="zh-CN" altLang="en-US" dirty="0" smtClean="0">
                <a:latin typeface="+mn-lt"/>
              </a:rPr>
              <a:t>个周期 。</a:t>
            </a:r>
            <a:endParaRPr lang="en-US" altLang="zh-CN" dirty="0" smtClean="0">
              <a:latin typeface="+mn-lt"/>
            </a:endParaRPr>
          </a:p>
          <a:p>
            <a:pPr marL="342900" indent="-342900">
              <a:buFont typeface="+mj-ea"/>
              <a:buAutoNum type="circleNumDbPlain"/>
            </a:pPr>
            <a:r>
              <a:rPr lang="zh-CN" altLang="en-US" dirty="0" smtClean="0">
                <a:latin typeface="+mn-lt"/>
              </a:rPr>
              <a:t>常规</a:t>
            </a:r>
            <a:r>
              <a:rPr lang="zh-CN" altLang="en-US" dirty="0">
                <a:latin typeface="+mn-lt"/>
              </a:rPr>
              <a:t>治疗后复发或进展的多形性胶质母细胞瘤或间变性星形细胞瘤。对于以前未接受过化疗患者，本</a:t>
            </a:r>
            <a:r>
              <a:rPr lang="zh-CN" altLang="en-US" dirty="0" smtClean="0">
                <a:latin typeface="+mn-lt"/>
              </a:rPr>
              <a:t>品剂量</a:t>
            </a:r>
            <a:r>
              <a:rPr lang="zh-CN" altLang="en-US" dirty="0">
                <a:latin typeface="+mn-lt"/>
              </a:rPr>
              <a:t>是</a:t>
            </a:r>
            <a:r>
              <a:rPr lang="zh-CN" altLang="en-US" dirty="0" smtClean="0">
                <a:latin typeface="+mn-lt"/>
              </a:rPr>
              <a:t>每日</a:t>
            </a:r>
            <a:r>
              <a:rPr lang="en-US" altLang="zh-CN" dirty="0" smtClean="0">
                <a:latin typeface="+mn-lt"/>
              </a:rPr>
              <a:t>200mg</a:t>
            </a:r>
            <a:r>
              <a:rPr lang="en-US" altLang="zh-CN" dirty="0">
                <a:latin typeface="+mn-lt"/>
              </a:rPr>
              <a:t>/㎡/</a:t>
            </a:r>
            <a:r>
              <a:rPr lang="zh-CN" altLang="en-US" dirty="0">
                <a:latin typeface="+mn-lt"/>
              </a:rPr>
              <a:t>天，共</a:t>
            </a:r>
            <a:r>
              <a:rPr lang="en-US" altLang="zh-CN" dirty="0">
                <a:latin typeface="+mn-lt"/>
              </a:rPr>
              <a:t>5</a:t>
            </a:r>
            <a:r>
              <a:rPr lang="zh-CN" altLang="en-US" dirty="0">
                <a:latin typeface="+mn-lt"/>
              </a:rPr>
              <a:t>天。每</a:t>
            </a:r>
            <a:r>
              <a:rPr lang="en-US" altLang="zh-CN" dirty="0">
                <a:latin typeface="+mn-lt"/>
              </a:rPr>
              <a:t>28</a:t>
            </a:r>
            <a:r>
              <a:rPr lang="zh-CN" altLang="en-US" dirty="0">
                <a:latin typeface="+mn-lt"/>
              </a:rPr>
              <a:t>天为一周期。对于以前曾接受过化疗患者，本品起始剂量是</a:t>
            </a:r>
            <a:r>
              <a:rPr lang="en-US" altLang="zh-CN" dirty="0">
                <a:latin typeface="+mn-lt"/>
              </a:rPr>
              <a:t>150mg/㎡</a:t>
            </a:r>
            <a:r>
              <a:rPr lang="en-US" altLang="zh-CN" dirty="0" smtClean="0">
                <a:latin typeface="+mn-lt"/>
              </a:rPr>
              <a:t>/</a:t>
            </a:r>
            <a:r>
              <a:rPr lang="zh-CN" altLang="en-US" dirty="0" smtClean="0">
                <a:latin typeface="+mn-lt"/>
              </a:rPr>
              <a:t>天</a:t>
            </a:r>
            <a:r>
              <a:rPr lang="zh-CN" altLang="en-US" dirty="0">
                <a:latin typeface="+mn-lt"/>
              </a:rPr>
              <a:t>，共</a:t>
            </a:r>
            <a:r>
              <a:rPr lang="en-US" altLang="zh-CN" dirty="0">
                <a:latin typeface="+mn-lt"/>
              </a:rPr>
              <a:t>5</a:t>
            </a:r>
            <a:r>
              <a:rPr lang="zh-CN" altLang="en-US" dirty="0">
                <a:latin typeface="+mn-lt"/>
              </a:rPr>
              <a:t>天，每</a:t>
            </a:r>
            <a:r>
              <a:rPr lang="en-US" altLang="zh-CN" dirty="0">
                <a:latin typeface="+mn-lt"/>
              </a:rPr>
              <a:t>28</a:t>
            </a:r>
            <a:r>
              <a:rPr lang="zh-CN" altLang="en-US" dirty="0">
                <a:latin typeface="+mn-lt"/>
              </a:rPr>
              <a:t>天为一周期。</a:t>
            </a:r>
          </a:p>
        </p:txBody>
      </p:sp>
    </p:spTree>
    <p:extLst>
      <p:ext uri="{BB962C8B-B14F-4D97-AF65-F5344CB8AC3E}">
        <p14:creationId xmlns:p14="http://schemas.microsoft.com/office/powerpoint/2010/main" val="3941934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object 3">
            <a:extLst>
              <a:ext uri="{FF2B5EF4-FFF2-40B4-BE49-F238E27FC236}">
                <a16:creationId xmlns="" xmlns:a16="http://schemas.microsoft.com/office/drawing/2014/main" id="{BA8EB905-F58C-231E-6AC7-F87F6BDE744B}"/>
              </a:ext>
            </a:extLst>
          </p:cNvPr>
          <p:cNvGrpSpPr/>
          <p:nvPr/>
        </p:nvGrpSpPr>
        <p:grpSpPr>
          <a:xfrm>
            <a:off x="-1594" y="0"/>
            <a:ext cx="12192000" cy="6857680"/>
            <a:chOff x="514350" y="920826"/>
            <a:chExt cx="5829300" cy="3278987"/>
          </a:xfrm>
        </p:grpSpPr>
        <p:pic>
          <p:nvPicPr>
            <p:cNvPr id="7" name="object 4">
              <a:extLst>
                <a:ext uri="{FF2B5EF4-FFF2-40B4-BE49-F238E27FC236}">
                  <a16:creationId xmlns="" xmlns:a16="http://schemas.microsoft.com/office/drawing/2014/main" id="{110EC573-F441-24AD-58A2-ACAFEB55AA90}"/>
                </a:ext>
              </a:extLst>
            </p:cNvPr>
            <p:cNvPicPr/>
            <p:nvPr/>
          </p:nvPicPr>
          <p:blipFill>
            <a:blip r:embed="rId2" cstate="print"/>
            <a:stretch>
              <a:fillRect/>
            </a:stretch>
          </p:blipFill>
          <p:spPr>
            <a:xfrm>
              <a:off x="514350" y="920826"/>
              <a:ext cx="5828538" cy="3278987"/>
            </a:xfrm>
            <a:prstGeom prst="rect">
              <a:avLst/>
            </a:prstGeom>
          </p:spPr>
        </p:pic>
        <p:pic>
          <p:nvPicPr>
            <p:cNvPr id="8" name="object 5">
              <a:extLst>
                <a:ext uri="{FF2B5EF4-FFF2-40B4-BE49-F238E27FC236}">
                  <a16:creationId xmlns="" xmlns:a16="http://schemas.microsoft.com/office/drawing/2014/main" id="{56A3D0E0-CB10-58F4-285D-7C4254A5D40F}"/>
                </a:ext>
              </a:extLst>
            </p:cNvPr>
            <p:cNvPicPr/>
            <p:nvPr/>
          </p:nvPicPr>
          <p:blipFill>
            <a:blip r:embed="rId3" cstate="print"/>
            <a:stretch>
              <a:fillRect/>
            </a:stretch>
          </p:blipFill>
          <p:spPr>
            <a:xfrm>
              <a:off x="514350" y="1336547"/>
              <a:ext cx="5829300" cy="2449067"/>
            </a:xfrm>
            <a:prstGeom prst="rect">
              <a:avLst/>
            </a:prstGeom>
          </p:spPr>
        </p:pic>
        <p:pic>
          <p:nvPicPr>
            <p:cNvPr id="9" name="object 6">
              <a:extLst>
                <a:ext uri="{FF2B5EF4-FFF2-40B4-BE49-F238E27FC236}">
                  <a16:creationId xmlns="" xmlns:a16="http://schemas.microsoft.com/office/drawing/2014/main" id="{07EFF289-69CD-9BB8-2689-5427F3A24837}"/>
                </a:ext>
              </a:extLst>
            </p:cNvPr>
            <p:cNvPicPr/>
            <p:nvPr/>
          </p:nvPicPr>
          <p:blipFill>
            <a:blip r:embed="rId4" cstate="print"/>
            <a:stretch>
              <a:fillRect/>
            </a:stretch>
          </p:blipFill>
          <p:spPr>
            <a:xfrm>
              <a:off x="514350" y="1459991"/>
              <a:ext cx="5829300" cy="2200655"/>
            </a:xfrm>
            <a:prstGeom prst="rect">
              <a:avLst/>
            </a:prstGeom>
          </p:spPr>
        </p:pic>
        <p:pic>
          <p:nvPicPr>
            <p:cNvPr id="10" name="object 7">
              <a:extLst>
                <a:ext uri="{FF2B5EF4-FFF2-40B4-BE49-F238E27FC236}">
                  <a16:creationId xmlns="" xmlns:a16="http://schemas.microsoft.com/office/drawing/2014/main" id="{F8FDCC81-CBB1-18AD-26BB-E98B457655EB}"/>
                </a:ext>
              </a:extLst>
            </p:cNvPr>
            <p:cNvPicPr/>
            <p:nvPr/>
          </p:nvPicPr>
          <p:blipFill>
            <a:blip r:embed="rId5" cstate="print"/>
            <a:stretch>
              <a:fillRect/>
            </a:stretch>
          </p:blipFill>
          <p:spPr>
            <a:xfrm>
              <a:off x="1214627" y="920826"/>
              <a:ext cx="653795" cy="1325194"/>
            </a:xfrm>
            <a:prstGeom prst="rect">
              <a:avLst/>
            </a:prstGeom>
          </p:spPr>
        </p:pic>
        <p:pic>
          <p:nvPicPr>
            <p:cNvPr id="11" name="object 8">
              <a:extLst>
                <a:ext uri="{FF2B5EF4-FFF2-40B4-BE49-F238E27FC236}">
                  <a16:creationId xmlns="" xmlns:a16="http://schemas.microsoft.com/office/drawing/2014/main" id="{6B97DF39-D9F2-5479-3BF7-E56D01D5A559}"/>
                </a:ext>
              </a:extLst>
            </p:cNvPr>
            <p:cNvPicPr/>
            <p:nvPr/>
          </p:nvPicPr>
          <p:blipFill>
            <a:blip r:embed="rId6" cstate="print"/>
            <a:stretch>
              <a:fillRect/>
            </a:stretch>
          </p:blipFill>
          <p:spPr>
            <a:xfrm>
              <a:off x="1280159" y="1645919"/>
              <a:ext cx="502920" cy="502920"/>
            </a:xfrm>
            <a:prstGeom prst="rect">
              <a:avLst/>
            </a:prstGeom>
          </p:spPr>
        </p:pic>
      </p:grpSp>
      <p:sp>
        <p:nvSpPr>
          <p:cNvPr id="18" name="文本框 17">
            <a:extLst>
              <a:ext uri="{FF2B5EF4-FFF2-40B4-BE49-F238E27FC236}">
                <a16:creationId xmlns="" xmlns:a16="http://schemas.microsoft.com/office/drawing/2014/main" id="{3CF39740-E416-59A1-A54F-67F86FCFC49A}"/>
              </a:ext>
            </a:extLst>
          </p:cNvPr>
          <p:cNvSpPr txBox="1"/>
          <p:nvPr/>
        </p:nvSpPr>
        <p:spPr>
          <a:xfrm>
            <a:off x="3217635" y="1655090"/>
            <a:ext cx="8233147" cy="4647426"/>
          </a:xfrm>
          <a:prstGeom prst="rect">
            <a:avLst/>
          </a:prstGeom>
          <a:noFill/>
        </p:spPr>
        <p:txBody>
          <a:bodyPr wrap="square" rtlCol="0">
            <a:spAutoFit/>
          </a:bodyPr>
          <a:lstStyle/>
          <a:p>
            <a:pPr marL="342900" indent="-342900">
              <a:lnSpc>
                <a:spcPct val="150000"/>
              </a:lnSpc>
              <a:buFont typeface="Wingdings" panose="05000000000000000000" pitchFamily="2" charset="2"/>
              <a:buChar char="p"/>
            </a:pPr>
            <a:r>
              <a:rPr kumimoji="1" lang="zh-CN" altLang="en-US" sz="1400" dirty="0" smtClean="0"/>
              <a:t>在</a:t>
            </a:r>
            <a:r>
              <a:rPr kumimoji="1" lang="zh-CN" altLang="en-US" sz="1400" dirty="0"/>
              <a:t>接受</a:t>
            </a:r>
            <a:r>
              <a:rPr kumimoji="1" lang="en-US" altLang="zh-CN" sz="1400" dirty="0"/>
              <a:t>TMZ</a:t>
            </a:r>
            <a:r>
              <a:rPr kumimoji="1" lang="zh-CN" altLang="en-US" sz="1400" dirty="0"/>
              <a:t>治疗的患者中，无论是与放疗联合应用，还是新诊断为多形性胶质母细胞瘤患者放疗后单独使用，或者复发或渐进性胶质瘤患者单药治疗，报道的常见不良反应包括：恶心，呕吐，便秘，厌食，头痛和疲劳。在接受单药治疗的新诊断的多形性胶质母细胞瘤患者中惊厥非常常见，并且在新诊断的多形性胶质母细胞瘤患者接受</a:t>
            </a:r>
            <a:r>
              <a:rPr kumimoji="1" lang="en-US" altLang="zh-CN" sz="1400" dirty="0"/>
              <a:t>TMZ</a:t>
            </a:r>
            <a:r>
              <a:rPr kumimoji="1" lang="zh-CN" altLang="en-US" sz="1400" dirty="0"/>
              <a:t>联合使 </a:t>
            </a:r>
            <a:r>
              <a:rPr kumimoji="1" lang="en-US" altLang="zh-CN" sz="1400" dirty="0"/>
              <a:t>RT</a:t>
            </a:r>
            <a:r>
              <a:rPr kumimoji="1" lang="zh-CN" altLang="en-US" sz="1400" dirty="0"/>
              <a:t>或者单药治疗时皮疹非常常见，皮疹在复发性胶质瘤患者也非常常见</a:t>
            </a:r>
            <a:r>
              <a:rPr kumimoji="1" lang="zh-CN" altLang="en-US" sz="1400" dirty="0" smtClean="0"/>
              <a:t>。</a:t>
            </a:r>
            <a:endParaRPr kumimoji="1" lang="en-US" altLang="zh-CN" sz="1400" dirty="0" smtClean="0"/>
          </a:p>
          <a:p>
            <a:pPr marL="342900" indent="-342900">
              <a:lnSpc>
                <a:spcPct val="150000"/>
              </a:lnSpc>
              <a:buFont typeface="Wingdings" panose="05000000000000000000" pitchFamily="2" charset="2"/>
              <a:buChar char="p"/>
            </a:pPr>
            <a:r>
              <a:rPr kumimoji="1" lang="zh-CN" altLang="en-US" sz="1400" dirty="0"/>
              <a:t>新诊断为多形性胶质母细胞瘤</a:t>
            </a:r>
            <a:r>
              <a:rPr kumimoji="1" lang="zh-CN" altLang="en-US" sz="1400" dirty="0" smtClean="0"/>
              <a:t>患者同步</a:t>
            </a:r>
            <a:r>
              <a:rPr kumimoji="1" lang="zh-CN" altLang="en-US" sz="1400" dirty="0"/>
              <a:t>放化疗期和单药治疗期中发生实验室异常和不良</a:t>
            </a:r>
            <a:r>
              <a:rPr kumimoji="1" lang="zh-CN" altLang="en-US" sz="1400" dirty="0" smtClean="0"/>
              <a:t>事件，有</a:t>
            </a:r>
            <a:r>
              <a:rPr kumimoji="1" lang="en-US" altLang="zh-CN" sz="1400" dirty="0"/>
              <a:t>8%</a:t>
            </a:r>
            <a:r>
              <a:rPr kumimoji="1" lang="zh-CN" altLang="en-US" sz="1400" dirty="0"/>
              <a:t>患者出现</a:t>
            </a:r>
            <a:r>
              <a:rPr kumimoji="1" lang="en-US" altLang="zh-CN" sz="1400" dirty="0"/>
              <a:t>3</a:t>
            </a:r>
            <a:r>
              <a:rPr kumimoji="1" lang="zh-CN" altLang="en-US" sz="1400" dirty="0"/>
              <a:t>级或</a:t>
            </a:r>
            <a:r>
              <a:rPr kumimoji="1" lang="en-US" altLang="zh-CN" sz="1400" dirty="0"/>
              <a:t>4</a:t>
            </a:r>
            <a:r>
              <a:rPr kumimoji="1" lang="zh-CN" altLang="en-US" sz="1400" dirty="0"/>
              <a:t>级中性粒细胞异常（包括中性粒细胞减少）事件</a:t>
            </a:r>
            <a:r>
              <a:rPr kumimoji="1" lang="zh-CN" altLang="en-US" sz="1400" dirty="0" smtClean="0"/>
              <a:t>；有</a:t>
            </a:r>
            <a:r>
              <a:rPr kumimoji="1" lang="en-US" altLang="zh-CN" sz="1400" dirty="0"/>
              <a:t>14%</a:t>
            </a:r>
            <a:r>
              <a:rPr kumimoji="1" lang="zh-CN" altLang="en-US" sz="1400" dirty="0"/>
              <a:t>出现</a:t>
            </a:r>
            <a:r>
              <a:rPr kumimoji="1" lang="en-US" altLang="zh-CN" sz="1400" dirty="0"/>
              <a:t>3</a:t>
            </a:r>
            <a:r>
              <a:rPr kumimoji="1" lang="zh-CN" altLang="en-US" sz="1400" dirty="0"/>
              <a:t>级或</a:t>
            </a:r>
            <a:r>
              <a:rPr kumimoji="1" lang="en-US" altLang="zh-CN" sz="1400" dirty="0"/>
              <a:t>4</a:t>
            </a:r>
            <a:r>
              <a:rPr kumimoji="1" lang="zh-CN" altLang="en-US" sz="1400" dirty="0"/>
              <a:t>级血小板异常（包括血小板减少）事件</a:t>
            </a:r>
            <a:r>
              <a:rPr kumimoji="1" lang="zh-CN" altLang="en-US" sz="1400" dirty="0" smtClean="0"/>
              <a:t>。</a:t>
            </a:r>
            <a:endParaRPr kumimoji="1" lang="en-US" altLang="zh-CN" sz="1400" dirty="0" smtClean="0"/>
          </a:p>
          <a:p>
            <a:pPr marL="342900" indent="-342900">
              <a:lnSpc>
                <a:spcPct val="150000"/>
              </a:lnSpc>
              <a:buFont typeface="Wingdings" panose="05000000000000000000" pitchFamily="2" charset="2"/>
              <a:buChar char="p"/>
            </a:pPr>
            <a:r>
              <a:rPr kumimoji="1" lang="zh-CN" altLang="en-US" sz="1400" dirty="0"/>
              <a:t>胶质瘤复发或进展的成人</a:t>
            </a:r>
            <a:r>
              <a:rPr kumimoji="1" lang="zh-CN" altLang="en-US" sz="1400" dirty="0" smtClean="0"/>
              <a:t>患者</a:t>
            </a:r>
            <a:r>
              <a:rPr kumimoji="1" lang="en-US" altLang="zh-CN" sz="1400" dirty="0" smtClean="0"/>
              <a:t>3</a:t>
            </a:r>
            <a:r>
              <a:rPr kumimoji="1" lang="zh-CN" altLang="en-US" sz="1400" dirty="0"/>
              <a:t>级或</a:t>
            </a:r>
            <a:r>
              <a:rPr kumimoji="1" lang="en-US" altLang="zh-CN" sz="1400" dirty="0"/>
              <a:t>4</a:t>
            </a:r>
            <a:r>
              <a:rPr kumimoji="1" lang="zh-CN" altLang="en-US" sz="1400" dirty="0"/>
              <a:t>级血小板减少和中性粒细胞减少的发生率分别为</a:t>
            </a:r>
            <a:r>
              <a:rPr kumimoji="1" lang="en-US" altLang="zh-CN" sz="1400" dirty="0"/>
              <a:t>19%</a:t>
            </a:r>
            <a:r>
              <a:rPr kumimoji="1" lang="zh-CN" altLang="en-US" sz="1400" dirty="0"/>
              <a:t>和</a:t>
            </a:r>
            <a:r>
              <a:rPr kumimoji="1" lang="en-US" altLang="zh-CN" sz="1400" dirty="0"/>
              <a:t>17%</a:t>
            </a:r>
            <a:r>
              <a:rPr kumimoji="1" lang="zh-CN" altLang="en-US" sz="1400" dirty="0"/>
              <a:t>。有</a:t>
            </a:r>
            <a:r>
              <a:rPr kumimoji="1" lang="en-US" altLang="zh-CN" sz="1400" dirty="0"/>
              <a:t>8%</a:t>
            </a:r>
            <a:r>
              <a:rPr kumimoji="1" lang="zh-CN" altLang="en-US" sz="1400" dirty="0"/>
              <a:t>和</a:t>
            </a:r>
            <a:r>
              <a:rPr kumimoji="1" lang="en-US" altLang="zh-CN" sz="1400" dirty="0"/>
              <a:t>4%</a:t>
            </a:r>
            <a:r>
              <a:rPr kumimoji="1" lang="zh-CN" altLang="en-US" sz="1400" dirty="0"/>
              <a:t>胶质瘤患者因此而住院和</a:t>
            </a:r>
            <a:r>
              <a:rPr kumimoji="1" lang="en-US" altLang="zh-CN" sz="1400" dirty="0"/>
              <a:t>/</a:t>
            </a:r>
            <a:r>
              <a:rPr kumimoji="1" lang="zh-CN" altLang="en-US" sz="1400" dirty="0"/>
              <a:t>或停止本品治疗。骨髓抑制是可以预见的（一般在开始几个周期的第</a:t>
            </a:r>
            <a:r>
              <a:rPr kumimoji="1" lang="en-US" altLang="zh-CN" sz="1400" dirty="0"/>
              <a:t>21-28</a:t>
            </a:r>
            <a:r>
              <a:rPr kumimoji="1" lang="zh-CN" altLang="en-US" sz="1400" dirty="0"/>
              <a:t>天），通常在</a:t>
            </a:r>
            <a:r>
              <a:rPr kumimoji="1" lang="en-US" altLang="zh-CN" sz="1400" dirty="0"/>
              <a:t>1-2</a:t>
            </a:r>
            <a:r>
              <a:rPr kumimoji="1" lang="zh-CN" altLang="en-US" sz="1400" dirty="0"/>
              <a:t>周内迅速恢复。未发现有累积的骨髓抑制</a:t>
            </a:r>
            <a:r>
              <a:rPr kumimoji="1" lang="zh-CN" altLang="en-US" sz="1400" dirty="0" smtClean="0"/>
              <a:t>。</a:t>
            </a:r>
            <a:endParaRPr kumimoji="1" lang="en-US" altLang="zh-CN" sz="1400" dirty="0" smtClean="0"/>
          </a:p>
          <a:p>
            <a:pPr>
              <a:lnSpc>
                <a:spcPct val="150000"/>
              </a:lnSpc>
            </a:pPr>
            <a:r>
              <a:rPr kumimoji="1" lang="en-US" altLang="zh-CN" sz="1400" dirty="0"/>
              <a:t> </a:t>
            </a:r>
            <a:r>
              <a:rPr kumimoji="1" lang="en-US" altLang="zh-CN" sz="1400" dirty="0" smtClean="0"/>
              <a:t>       </a:t>
            </a:r>
          </a:p>
          <a:p>
            <a:endParaRPr kumimoji="1" lang="en-US" altLang="zh-CN" sz="1400" dirty="0" smtClean="0"/>
          </a:p>
          <a:p>
            <a:endParaRPr kumimoji="1" lang="en-US" altLang="zh-CN" sz="1600" b="1" dirty="0"/>
          </a:p>
          <a:p>
            <a:endParaRPr lang="en-GB" altLang="zh-CN" sz="1400" kern="100" dirty="0">
              <a:latin typeface="黑体" panose="02010609060101010101" pitchFamily="49" charset="-122"/>
              <a:cs typeface="Times New Roman" panose="02020603050405020304" pitchFamily="18" charset="0"/>
            </a:endParaRPr>
          </a:p>
        </p:txBody>
      </p:sp>
      <p:sp>
        <p:nvSpPr>
          <p:cNvPr id="19" name="文本框 18">
            <a:extLst>
              <a:ext uri="{FF2B5EF4-FFF2-40B4-BE49-F238E27FC236}">
                <a16:creationId xmlns="" xmlns:a16="http://schemas.microsoft.com/office/drawing/2014/main" id="{E7B5ED29-D718-74C7-C7C6-06A31E52595A}"/>
              </a:ext>
            </a:extLst>
          </p:cNvPr>
          <p:cNvSpPr txBox="1"/>
          <p:nvPr/>
        </p:nvSpPr>
        <p:spPr>
          <a:xfrm>
            <a:off x="1262386" y="2957119"/>
            <a:ext cx="1569660" cy="646331"/>
          </a:xfrm>
          <a:prstGeom prst="rect">
            <a:avLst/>
          </a:prstGeom>
          <a:noFill/>
        </p:spPr>
        <p:txBody>
          <a:bodyPr wrap="none" rtlCol="0">
            <a:spAutoFit/>
          </a:bodyPr>
          <a:lstStyle/>
          <a:p>
            <a:r>
              <a:rPr kumimoji="1" lang="zh-CN" altLang="en-US" sz="3600" dirty="0">
                <a:solidFill>
                  <a:schemeClr val="accent5">
                    <a:lumMod val="75000"/>
                  </a:schemeClr>
                </a:solidFill>
              </a:rPr>
              <a:t>安全性</a:t>
            </a:r>
          </a:p>
        </p:txBody>
      </p:sp>
      <p:sp>
        <p:nvSpPr>
          <p:cNvPr id="20" name="文本框 19">
            <a:extLst>
              <a:ext uri="{FF2B5EF4-FFF2-40B4-BE49-F238E27FC236}">
                <a16:creationId xmlns="" xmlns:a16="http://schemas.microsoft.com/office/drawing/2014/main" id="{D29F6C01-A13D-62CD-DA57-58D357A4F522}"/>
              </a:ext>
            </a:extLst>
          </p:cNvPr>
          <p:cNvSpPr txBox="1"/>
          <p:nvPr/>
        </p:nvSpPr>
        <p:spPr>
          <a:xfrm>
            <a:off x="1509321" y="3592782"/>
            <a:ext cx="837089" cy="307777"/>
          </a:xfrm>
          <a:prstGeom prst="rect">
            <a:avLst/>
          </a:prstGeom>
          <a:noFill/>
        </p:spPr>
        <p:txBody>
          <a:bodyPr wrap="none" rtlCol="0">
            <a:spAutoFit/>
          </a:bodyPr>
          <a:lstStyle/>
          <a:p>
            <a:r>
              <a:rPr kumimoji="1" lang="en-US" altLang="zh-CN" sz="1400" dirty="0">
                <a:solidFill>
                  <a:schemeClr val="bg1">
                    <a:lumMod val="85000"/>
                  </a:schemeClr>
                </a:solidFill>
                <a:latin typeface="Palatino Linotype" panose="02040502050505030304" pitchFamily="18" charset="0"/>
              </a:rPr>
              <a:t>Security</a:t>
            </a:r>
            <a:endParaRPr kumimoji="1" lang="zh-CN" altLang="en-US" sz="1400" dirty="0">
              <a:solidFill>
                <a:schemeClr val="bg1">
                  <a:lumMod val="85000"/>
                </a:schemeClr>
              </a:solidFill>
              <a:latin typeface="Palatino Linotype" panose="02040502050505030304" pitchFamily="18" charset="0"/>
            </a:endParaRPr>
          </a:p>
        </p:txBody>
      </p:sp>
      <p:sp>
        <p:nvSpPr>
          <p:cNvPr id="2" name="矩形 1"/>
          <p:cNvSpPr/>
          <p:nvPr/>
        </p:nvSpPr>
        <p:spPr>
          <a:xfrm>
            <a:off x="3217635" y="1227980"/>
            <a:ext cx="1625766" cy="369332"/>
          </a:xfrm>
          <a:prstGeom prst="rect">
            <a:avLst/>
          </a:prstGeom>
        </p:spPr>
        <p:txBody>
          <a:bodyPr wrap="none">
            <a:spAutoFit/>
          </a:bodyPr>
          <a:lstStyle/>
          <a:p>
            <a:r>
              <a:rPr kumimoji="1" lang="zh-CN" altLang="en-US" b="1" dirty="0"/>
              <a:t>不良反应情况</a:t>
            </a:r>
            <a:r>
              <a:rPr kumimoji="1" lang="en-US" altLang="zh-CN" b="1" dirty="0"/>
              <a:t>:</a:t>
            </a:r>
          </a:p>
        </p:txBody>
      </p:sp>
      <p:sp>
        <p:nvSpPr>
          <p:cNvPr id="3" name="矩形 2"/>
          <p:cNvSpPr/>
          <p:nvPr/>
        </p:nvSpPr>
        <p:spPr>
          <a:xfrm>
            <a:off x="4843401" y="1306576"/>
            <a:ext cx="3236784" cy="307777"/>
          </a:xfrm>
          <a:prstGeom prst="rect">
            <a:avLst/>
          </a:prstGeom>
        </p:spPr>
        <p:txBody>
          <a:bodyPr wrap="none">
            <a:spAutoFit/>
          </a:bodyPr>
          <a:lstStyle/>
          <a:p>
            <a:r>
              <a:rPr kumimoji="1" lang="zh-CN" altLang="en-US" sz="1400" dirty="0" smtClean="0"/>
              <a:t>（不良反应</a:t>
            </a:r>
            <a:r>
              <a:rPr kumimoji="1" lang="zh-CN" altLang="en-US" sz="1400" dirty="0"/>
              <a:t>发生具体数据详见</a:t>
            </a:r>
            <a:r>
              <a:rPr kumimoji="1" lang="zh-CN" altLang="en-US" sz="1400" dirty="0" smtClean="0"/>
              <a:t>说明书）</a:t>
            </a:r>
            <a:endParaRPr lang="zh-CN" altLang="en-US" sz="1400" dirty="0"/>
          </a:p>
        </p:txBody>
      </p:sp>
      <p:pic>
        <p:nvPicPr>
          <p:cNvPr id="13" name="图片 12"/>
          <p:cNvPicPr>
            <a:picLocks noChangeAspect="1"/>
          </p:cNvPicPr>
          <p:nvPr/>
        </p:nvPicPr>
        <p:blipFill>
          <a:blip r:embed="rId7"/>
          <a:stretch>
            <a:fillRect/>
          </a:stretch>
        </p:blipFill>
        <p:spPr>
          <a:xfrm>
            <a:off x="1573832" y="3994177"/>
            <a:ext cx="708065" cy="957426"/>
          </a:xfrm>
          <a:prstGeom prst="rect">
            <a:avLst/>
          </a:prstGeom>
        </p:spPr>
      </p:pic>
    </p:spTree>
    <p:extLst>
      <p:ext uri="{BB962C8B-B14F-4D97-AF65-F5344CB8AC3E}">
        <p14:creationId xmlns:p14="http://schemas.microsoft.com/office/powerpoint/2010/main" val="3618910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object 3">
            <a:extLst>
              <a:ext uri="{FF2B5EF4-FFF2-40B4-BE49-F238E27FC236}">
                <a16:creationId xmlns="" xmlns:a16="http://schemas.microsoft.com/office/drawing/2014/main" id="{BA8EB905-F58C-231E-6AC7-F87F6BDE744B}"/>
              </a:ext>
            </a:extLst>
          </p:cNvPr>
          <p:cNvGrpSpPr/>
          <p:nvPr/>
        </p:nvGrpSpPr>
        <p:grpSpPr>
          <a:xfrm>
            <a:off x="-1594" y="-6634"/>
            <a:ext cx="12192000" cy="6857680"/>
            <a:chOff x="514350" y="920826"/>
            <a:chExt cx="5829300" cy="3278987"/>
          </a:xfrm>
        </p:grpSpPr>
        <p:pic>
          <p:nvPicPr>
            <p:cNvPr id="7" name="object 4">
              <a:extLst>
                <a:ext uri="{FF2B5EF4-FFF2-40B4-BE49-F238E27FC236}">
                  <a16:creationId xmlns="" xmlns:a16="http://schemas.microsoft.com/office/drawing/2014/main" id="{110EC573-F441-24AD-58A2-ACAFEB55AA90}"/>
                </a:ext>
              </a:extLst>
            </p:cNvPr>
            <p:cNvPicPr/>
            <p:nvPr/>
          </p:nvPicPr>
          <p:blipFill>
            <a:blip r:embed="rId2" cstate="print"/>
            <a:stretch>
              <a:fillRect/>
            </a:stretch>
          </p:blipFill>
          <p:spPr>
            <a:xfrm>
              <a:off x="514350" y="920826"/>
              <a:ext cx="5828538" cy="3278987"/>
            </a:xfrm>
            <a:prstGeom prst="rect">
              <a:avLst/>
            </a:prstGeom>
          </p:spPr>
        </p:pic>
        <p:pic>
          <p:nvPicPr>
            <p:cNvPr id="8" name="object 5">
              <a:extLst>
                <a:ext uri="{FF2B5EF4-FFF2-40B4-BE49-F238E27FC236}">
                  <a16:creationId xmlns="" xmlns:a16="http://schemas.microsoft.com/office/drawing/2014/main" id="{56A3D0E0-CB10-58F4-285D-7C4254A5D40F}"/>
                </a:ext>
              </a:extLst>
            </p:cNvPr>
            <p:cNvPicPr/>
            <p:nvPr/>
          </p:nvPicPr>
          <p:blipFill>
            <a:blip r:embed="rId3" cstate="print"/>
            <a:stretch>
              <a:fillRect/>
            </a:stretch>
          </p:blipFill>
          <p:spPr>
            <a:xfrm>
              <a:off x="514350" y="1336547"/>
              <a:ext cx="5829300" cy="2449067"/>
            </a:xfrm>
            <a:prstGeom prst="rect">
              <a:avLst/>
            </a:prstGeom>
          </p:spPr>
        </p:pic>
        <p:pic>
          <p:nvPicPr>
            <p:cNvPr id="9" name="object 6">
              <a:extLst>
                <a:ext uri="{FF2B5EF4-FFF2-40B4-BE49-F238E27FC236}">
                  <a16:creationId xmlns="" xmlns:a16="http://schemas.microsoft.com/office/drawing/2014/main" id="{07EFF289-69CD-9BB8-2689-5427F3A24837}"/>
                </a:ext>
              </a:extLst>
            </p:cNvPr>
            <p:cNvPicPr/>
            <p:nvPr/>
          </p:nvPicPr>
          <p:blipFill>
            <a:blip r:embed="rId4" cstate="print"/>
            <a:stretch>
              <a:fillRect/>
            </a:stretch>
          </p:blipFill>
          <p:spPr>
            <a:xfrm>
              <a:off x="514350" y="1459991"/>
              <a:ext cx="5829300" cy="2200655"/>
            </a:xfrm>
            <a:prstGeom prst="rect">
              <a:avLst/>
            </a:prstGeom>
          </p:spPr>
        </p:pic>
        <p:pic>
          <p:nvPicPr>
            <p:cNvPr id="10" name="object 7">
              <a:extLst>
                <a:ext uri="{FF2B5EF4-FFF2-40B4-BE49-F238E27FC236}">
                  <a16:creationId xmlns="" xmlns:a16="http://schemas.microsoft.com/office/drawing/2014/main" id="{F8FDCC81-CBB1-18AD-26BB-E98B457655EB}"/>
                </a:ext>
              </a:extLst>
            </p:cNvPr>
            <p:cNvPicPr/>
            <p:nvPr/>
          </p:nvPicPr>
          <p:blipFill>
            <a:blip r:embed="rId5" cstate="print"/>
            <a:stretch>
              <a:fillRect/>
            </a:stretch>
          </p:blipFill>
          <p:spPr>
            <a:xfrm>
              <a:off x="1214627" y="920826"/>
              <a:ext cx="653795" cy="1325194"/>
            </a:xfrm>
            <a:prstGeom prst="rect">
              <a:avLst/>
            </a:prstGeom>
          </p:spPr>
        </p:pic>
        <p:pic>
          <p:nvPicPr>
            <p:cNvPr id="11" name="object 8">
              <a:extLst>
                <a:ext uri="{FF2B5EF4-FFF2-40B4-BE49-F238E27FC236}">
                  <a16:creationId xmlns="" xmlns:a16="http://schemas.microsoft.com/office/drawing/2014/main" id="{6B97DF39-D9F2-5479-3BF7-E56D01D5A559}"/>
                </a:ext>
              </a:extLst>
            </p:cNvPr>
            <p:cNvPicPr/>
            <p:nvPr/>
          </p:nvPicPr>
          <p:blipFill>
            <a:blip r:embed="rId6" cstate="print"/>
            <a:stretch>
              <a:fillRect/>
            </a:stretch>
          </p:blipFill>
          <p:spPr>
            <a:xfrm>
              <a:off x="1280159" y="1645919"/>
              <a:ext cx="502920" cy="502920"/>
            </a:xfrm>
            <a:prstGeom prst="rect">
              <a:avLst/>
            </a:prstGeom>
          </p:spPr>
        </p:pic>
      </p:grpSp>
      <p:sp>
        <p:nvSpPr>
          <p:cNvPr id="19" name="文本框 18">
            <a:extLst>
              <a:ext uri="{FF2B5EF4-FFF2-40B4-BE49-F238E27FC236}">
                <a16:creationId xmlns="" xmlns:a16="http://schemas.microsoft.com/office/drawing/2014/main" id="{E7B5ED29-D718-74C7-C7C6-06A31E52595A}"/>
              </a:ext>
            </a:extLst>
          </p:cNvPr>
          <p:cNvSpPr txBox="1"/>
          <p:nvPr/>
        </p:nvSpPr>
        <p:spPr>
          <a:xfrm>
            <a:off x="1342791" y="2803080"/>
            <a:ext cx="1569660" cy="646331"/>
          </a:xfrm>
          <a:prstGeom prst="rect">
            <a:avLst/>
          </a:prstGeom>
          <a:noFill/>
        </p:spPr>
        <p:txBody>
          <a:bodyPr wrap="none" rtlCol="0">
            <a:spAutoFit/>
          </a:bodyPr>
          <a:lstStyle/>
          <a:p>
            <a:r>
              <a:rPr kumimoji="1" lang="zh-CN" altLang="en-US" sz="3600" dirty="0">
                <a:solidFill>
                  <a:schemeClr val="accent5">
                    <a:lumMod val="75000"/>
                  </a:schemeClr>
                </a:solidFill>
              </a:rPr>
              <a:t>安全性</a:t>
            </a:r>
          </a:p>
        </p:txBody>
      </p:sp>
      <p:sp>
        <p:nvSpPr>
          <p:cNvPr id="20" name="文本框 19">
            <a:extLst>
              <a:ext uri="{FF2B5EF4-FFF2-40B4-BE49-F238E27FC236}">
                <a16:creationId xmlns="" xmlns:a16="http://schemas.microsoft.com/office/drawing/2014/main" id="{D29F6C01-A13D-62CD-DA57-58D357A4F522}"/>
              </a:ext>
            </a:extLst>
          </p:cNvPr>
          <p:cNvSpPr txBox="1"/>
          <p:nvPr/>
        </p:nvSpPr>
        <p:spPr>
          <a:xfrm>
            <a:off x="1601692" y="3553693"/>
            <a:ext cx="837089" cy="307777"/>
          </a:xfrm>
          <a:prstGeom prst="rect">
            <a:avLst/>
          </a:prstGeom>
          <a:noFill/>
        </p:spPr>
        <p:txBody>
          <a:bodyPr wrap="none" rtlCol="0">
            <a:spAutoFit/>
          </a:bodyPr>
          <a:lstStyle/>
          <a:p>
            <a:r>
              <a:rPr kumimoji="1" lang="en-US" altLang="zh-CN" sz="1400" dirty="0">
                <a:solidFill>
                  <a:schemeClr val="bg1">
                    <a:lumMod val="85000"/>
                  </a:schemeClr>
                </a:solidFill>
                <a:latin typeface="Palatino Linotype" panose="02040502050505030304" pitchFamily="18" charset="0"/>
              </a:rPr>
              <a:t>Security</a:t>
            </a:r>
            <a:endParaRPr kumimoji="1" lang="zh-CN" altLang="en-US" sz="1400" dirty="0">
              <a:solidFill>
                <a:schemeClr val="bg1">
                  <a:lumMod val="85000"/>
                </a:schemeClr>
              </a:solidFill>
              <a:latin typeface="Palatino Linotype" panose="02040502050505030304" pitchFamily="18" charset="0"/>
            </a:endParaRPr>
          </a:p>
        </p:txBody>
      </p:sp>
      <p:sp>
        <p:nvSpPr>
          <p:cNvPr id="2" name="矩形 1"/>
          <p:cNvSpPr/>
          <p:nvPr/>
        </p:nvSpPr>
        <p:spPr>
          <a:xfrm>
            <a:off x="3080576" y="1542506"/>
            <a:ext cx="2031325" cy="369332"/>
          </a:xfrm>
          <a:prstGeom prst="rect">
            <a:avLst/>
          </a:prstGeom>
        </p:spPr>
        <p:txBody>
          <a:bodyPr wrap="none">
            <a:spAutoFit/>
          </a:bodyPr>
          <a:lstStyle/>
          <a:p>
            <a:r>
              <a:rPr kumimoji="1" lang="zh-CN" altLang="en-US" b="1" dirty="0"/>
              <a:t>安全性方面</a:t>
            </a:r>
            <a:r>
              <a:rPr kumimoji="1" lang="zh-CN" altLang="en-US" b="1" dirty="0" smtClean="0"/>
              <a:t>优势：</a:t>
            </a:r>
            <a:endParaRPr kumimoji="1" lang="en-US" altLang="zh-CN" b="1" dirty="0"/>
          </a:p>
        </p:txBody>
      </p:sp>
      <p:sp>
        <p:nvSpPr>
          <p:cNvPr id="3" name="矩形 2"/>
          <p:cNvSpPr/>
          <p:nvPr/>
        </p:nvSpPr>
        <p:spPr>
          <a:xfrm>
            <a:off x="3080576" y="1963970"/>
            <a:ext cx="7902616" cy="2677656"/>
          </a:xfrm>
          <a:prstGeom prst="rect">
            <a:avLst/>
          </a:prstGeom>
        </p:spPr>
        <p:txBody>
          <a:bodyPr wrap="square">
            <a:spAutoFit/>
          </a:bodyPr>
          <a:lstStyle/>
          <a:p>
            <a:pPr marL="342900" indent="-342900">
              <a:lnSpc>
                <a:spcPct val="200000"/>
              </a:lnSpc>
              <a:buFont typeface="+mj-lt"/>
              <a:buAutoNum type="arabicPeriod"/>
            </a:pPr>
            <a:r>
              <a:rPr lang="zh-CN" altLang="en-US" sz="1400" dirty="0" smtClean="0"/>
              <a:t>注射</a:t>
            </a:r>
            <a:r>
              <a:rPr lang="zh-CN" altLang="en-US" sz="1400" dirty="0"/>
              <a:t>用替莫唑胺</a:t>
            </a:r>
            <a:r>
              <a:rPr lang="en-US" altLang="zh-CN" sz="1400" dirty="0"/>
              <a:t>2009</a:t>
            </a:r>
            <a:r>
              <a:rPr lang="zh-CN" altLang="en-US" sz="1400" dirty="0"/>
              <a:t>年上市以来，临床应用的有效性和安全性已经得到验证，</a:t>
            </a:r>
            <a:r>
              <a:rPr lang="zh-CN" altLang="en-US" sz="1400" b="1" dirty="0">
                <a:solidFill>
                  <a:srgbClr val="FF0000"/>
                </a:solidFill>
              </a:rPr>
              <a:t>采用静脉给药既可保持疗效</a:t>
            </a:r>
            <a:r>
              <a:rPr lang="zh-CN" altLang="en-US" sz="1400" dirty="0"/>
              <a:t>，又能避免口服带来的恶心、呕吐、乏力等副作用，</a:t>
            </a:r>
            <a:r>
              <a:rPr lang="zh-CN" altLang="en-US" sz="1400" b="1" dirty="0">
                <a:solidFill>
                  <a:srgbClr val="FF0000"/>
                </a:solidFill>
              </a:rPr>
              <a:t>有效的解决了无法口服以及术后患者的用药问题，且没有增加额外毒性和</a:t>
            </a:r>
            <a:r>
              <a:rPr lang="zh-CN" altLang="en-US" sz="1400" b="1" dirty="0" smtClean="0">
                <a:solidFill>
                  <a:srgbClr val="FF0000"/>
                </a:solidFill>
              </a:rPr>
              <a:t>副作用。</a:t>
            </a:r>
            <a:endParaRPr lang="en-US" altLang="zh-CN" sz="1400" b="1" dirty="0" smtClean="0">
              <a:solidFill>
                <a:srgbClr val="FF0000"/>
              </a:solidFill>
            </a:endParaRPr>
          </a:p>
          <a:p>
            <a:pPr marL="342900" indent="-342900">
              <a:lnSpc>
                <a:spcPct val="200000"/>
              </a:lnSpc>
              <a:buFont typeface="+mj-lt"/>
              <a:buAutoNum type="arabicPeriod"/>
            </a:pPr>
            <a:r>
              <a:rPr lang="zh-CN" altLang="en-US" sz="1400" dirty="0" smtClean="0"/>
              <a:t>与</a:t>
            </a:r>
            <a:r>
              <a:rPr lang="zh-CN" altLang="en-US" sz="1400" dirty="0"/>
              <a:t>口服药物可以联合应用，满足患者不同治疗时期用药</a:t>
            </a:r>
            <a:r>
              <a:rPr lang="zh-CN" altLang="en-US" sz="1400" dirty="0" smtClean="0"/>
              <a:t>需求，且</a:t>
            </a:r>
            <a:r>
              <a:rPr lang="zh-CN" altLang="en-US" sz="1400" dirty="0"/>
              <a:t>没有增加额外毒性和副作用</a:t>
            </a:r>
            <a:r>
              <a:rPr lang="zh-CN" altLang="en-US" sz="1400" dirty="0" smtClean="0"/>
              <a:t>。</a:t>
            </a:r>
            <a:endParaRPr lang="en-US" altLang="zh-CN" sz="1400" dirty="0" smtClean="0"/>
          </a:p>
          <a:p>
            <a:pPr marL="342900" indent="-342900">
              <a:lnSpc>
                <a:spcPct val="200000"/>
              </a:lnSpc>
              <a:buFont typeface="+mj-lt"/>
              <a:buAutoNum type="arabicPeriod"/>
            </a:pPr>
            <a:r>
              <a:rPr lang="zh-CN" altLang="en-US" sz="1400" dirty="0"/>
              <a:t>天士力</a:t>
            </a:r>
            <a:r>
              <a:rPr lang="zh-CN" altLang="en-US" sz="1400" dirty="0" smtClean="0"/>
              <a:t>研制</a:t>
            </a:r>
            <a:r>
              <a:rPr lang="zh-CN" altLang="en-US" sz="1400" dirty="0"/>
              <a:t>的注射用替莫唑胺采用右旋糖酐</a:t>
            </a:r>
            <a:r>
              <a:rPr lang="en-US" altLang="zh-CN" sz="1400" dirty="0"/>
              <a:t>40</a:t>
            </a:r>
            <a:r>
              <a:rPr lang="zh-CN" altLang="en-US" sz="1400" dirty="0"/>
              <a:t>作为增溶剂，去掉辅料吐温</a:t>
            </a:r>
            <a:r>
              <a:rPr lang="en-US" altLang="zh-CN" sz="1400" dirty="0"/>
              <a:t>80</a:t>
            </a:r>
            <a:r>
              <a:rPr lang="zh-CN" altLang="en-US" sz="1400" dirty="0"/>
              <a:t>，还可显著降低溶血性、过敏性等毒</a:t>
            </a:r>
            <a:r>
              <a:rPr lang="zh-CN" altLang="en-US" sz="1400" dirty="0" smtClean="0"/>
              <a:t>副作用，药物</a:t>
            </a:r>
            <a:r>
              <a:rPr lang="zh-CN" altLang="en-US" sz="1400" dirty="0"/>
              <a:t>安全性可控。</a:t>
            </a:r>
          </a:p>
        </p:txBody>
      </p:sp>
      <p:pic>
        <p:nvPicPr>
          <p:cNvPr id="12" name="图片 11"/>
          <p:cNvPicPr>
            <a:picLocks noChangeAspect="1"/>
          </p:cNvPicPr>
          <p:nvPr/>
        </p:nvPicPr>
        <p:blipFill>
          <a:blip r:embed="rId7"/>
          <a:stretch>
            <a:fillRect/>
          </a:stretch>
        </p:blipFill>
        <p:spPr>
          <a:xfrm>
            <a:off x="1666203" y="3955034"/>
            <a:ext cx="708065" cy="957426"/>
          </a:xfrm>
          <a:prstGeom prst="rect">
            <a:avLst/>
          </a:prstGeom>
        </p:spPr>
      </p:pic>
    </p:spTree>
    <p:extLst>
      <p:ext uri="{BB962C8B-B14F-4D97-AF65-F5344CB8AC3E}">
        <p14:creationId xmlns:p14="http://schemas.microsoft.com/office/powerpoint/2010/main" val="1350810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object 14">
            <a:extLst>
              <a:ext uri="{FF2B5EF4-FFF2-40B4-BE49-F238E27FC236}">
                <a16:creationId xmlns="" xmlns:a16="http://schemas.microsoft.com/office/drawing/2014/main" id="{8FF949A3-A228-DDC9-2651-E50C3FAA4FBF}"/>
              </a:ext>
            </a:extLst>
          </p:cNvPr>
          <p:cNvGrpSpPr/>
          <p:nvPr/>
        </p:nvGrpSpPr>
        <p:grpSpPr>
          <a:xfrm>
            <a:off x="-4782" y="-9092"/>
            <a:ext cx="12192000" cy="6857680"/>
            <a:chOff x="514350" y="4944033"/>
            <a:chExt cx="5829300" cy="3278987"/>
          </a:xfrm>
        </p:grpSpPr>
        <p:pic>
          <p:nvPicPr>
            <p:cNvPr id="14" name="object 15">
              <a:extLst>
                <a:ext uri="{FF2B5EF4-FFF2-40B4-BE49-F238E27FC236}">
                  <a16:creationId xmlns="" xmlns:a16="http://schemas.microsoft.com/office/drawing/2014/main" id="{2A90C119-B511-5405-45A5-D689F87014B0}"/>
                </a:ext>
              </a:extLst>
            </p:cNvPr>
            <p:cNvPicPr/>
            <p:nvPr/>
          </p:nvPicPr>
          <p:blipFill>
            <a:blip r:embed="rId2" cstate="print"/>
            <a:stretch>
              <a:fillRect/>
            </a:stretch>
          </p:blipFill>
          <p:spPr>
            <a:xfrm>
              <a:off x="514350" y="4944033"/>
              <a:ext cx="5828538" cy="3278987"/>
            </a:xfrm>
            <a:prstGeom prst="rect">
              <a:avLst/>
            </a:prstGeom>
            <a:noFill/>
          </p:spPr>
        </p:pic>
        <p:pic>
          <p:nvPicPr>
            <p:cNvPr id="15" name="object 16">
              <a:extLst>
                <a:ext uri="{FF2B5EF4-FFF2-40B4-BE49-F238E27FC236}">
                  <a16:creationId xmlns="" xmlns:a16="http://schemas.microsoft.com/office/drawing/2014/main" id="{2F884086-4511-1797-1E1B-6615393CFE30}"/>
                </a:ext>
              </a:extLst>
            </p:cNvPr>
            <p:cNvPicPr/>
            <p:nvPr/>
          </p:nvPicPr>
          <p:blipFill>
            <a:blip r:embed="rId3" cstate="print"/>
            <a:stretch>
              <a:fillRect/>
            </a:stretch>
          </p:blipFill>
          <p:spPr>
            <a:xfrm>
              <a:off x="514350" y="5281060"/>
              <a:ext cx="5829300" cy="2527917"/>
            </a:xfrm>
            <a:prstGeom prst="rect">
              <a:avLst/>
            </a:prstGeom>
            <a:noFill/>
          </p:spPr>
        </p:pic>
        <p:pic>
          <p:nvPicPr>
            <p:cNvPr id="16" name="object 17">
              <a:extLst>
                <a:ext uri="{FF2B5EF4-FFF2-40B4-BE49-F238E27FC236}">
                  <a16:creationId xmlns="" xmlns:a16="http://schemas.microsoft.com/office/drawing/2014/main" id="{B2018DC4-AE39-3D34-C0D8-25B5BA2DAC7B}"/>
                </a:ext>
              </a:extLst>
            </p:cNvPr>
            <p:cNvPicPr/>
            <p:nvPr/>
          </p:nvPicPr>
          <p:blipFill>
            <a:blip r:embed="rId4" cstate="print"/>
            <a:stretch>
              <a:fillRect/>
            </a:stretch>
          </p:blipFill>
          <p:spPr>
            <a:xfrm>
              <a:off x="514350" y="5281060"/>
              <a:ext cx="5829300" cy="2402946"/>
            </a:xfrm>
            <a:prstGeom prst="rect">
              <a:avLst/>
            </a:prstGeom>
            <a:noFill/>
          </p:spPr>
        </p:pic>
        <p:pic>
          <p:nvPicPr>
            <p:cNvPr id="17" name="object 18">
              <a:extLst>
                <a:ext uri="{FF2B5EF4-FFF2-40B4-BE49-F238E27FC236}">
                  <a16:creationId xmlns="" xmlns:a16="http://schemas.microsoft.com/office/drawing/2014/main" id="{6D355377-6FEF-CE70-46F6-0B13328E10E4}"/>
                </a:ext>
              </a:extLst>
            </p:cNvPr>
            <p:cNvPicPr/>
            <p:nvPr/>
          </p:nvPicPr>
          <p:blipFill>
            <a:blip r:embed="rId5" cstate="print"/>
            <a:stretch>
              <a:fillRect/>
            </a:stretch>
          </p:blipFill>
          <p:spPr>
            <a:xfrm>
              <a:off x="1214627" y="4944186"/>
              <a:ext cx="653795" cy="1325194"/>
            </a:xfrm>
            <a:prstGeom prst="rect">
              <a:avLst/>
            </a:prstGeom>
            <a:noFill/>
          </p:spPr>
        </p:pic>
        <p:pic>
          <p:nvPicPr>
            <p:cNvPr id="18" name="object 19">
              <a:extLst>
                <a:ext uri="{FF2B5EF4-FFF2-40B4-BE49-F238E27FC236}">
                  <a16:creationId xmlns="" xmlns:a16="http://schemas.microsoft.com/office/drawing/2014/main" id="{DBACB0B9-7A4A-B52F-A836-9524FAC6786E}"/>
                </a:ext>
              </a:extLst>
            </p:cNvPr>
            <p:cNvPicPr/>
            <p:nvPr/>
          </p:nvPicPr>
          <p:blipFill>
            <a:blip r:embed="rId6" cstate="print"/>
            <a:stretch>
              <a:fillRect/>
            </a:stretch>
          </p:blipFill>
          <p:spPr>
            <a:xfrm>
              <a:off x="1280159" y="5669280"/>
              <a:ext cx="502920" cy="502920"/>
            </a:xfrm>
            <a:prstGeom prst="rect">
              <a:avLst/>
            </a:prstGeom>
            <a:noFill/>
          </p:spPr>
        </p:pic>
      </p:grpSp>
      <p:sp>
        <p:nvSpPr>
          <p:cNvPr id="25" name="文本框 24">
            <a:extLst>
              <a:ext uri="{FF2B5EF4-FFF2-40B4-BE49-F238E27FC236}">
                <a16:creationId xmlns="" xmlns:a16="http://schemas.microsoft.com/office/drawing/2014/main" id="{812B0BF6-B1B4-0687-1450-4915730190E8}"/>
              </a:ext>
            </a:extLst>
          </p:cNvPr>
          <p:cNvSpPr txBox="1"/>
          <p:nvPr/>
        </p:nvSpPr>
        <p:spPr>
          <a:xfrm>
            <a:off x="1122956" y="2998745"/>
            <a:ext cx="1569660" cy="646331"/>
          </a:xfrm>
          <a:prstGeom prst="rect">
            <a:avLst/>
          </a:prstGeom>
          <a:noFill/>
        </p:spPr>
        <p:txBody>
          <a:bodyPr wrap="none" rtlCol="0">
            <a:spAutoFit/>
          </a:bodyPr>
          <a:lstStyle/>
          <a:p>
            <a:r>
              <a:rPr kumimoji="1" lang="zh-CN" altLang="en-US" sz="3600" dirty="0">
                <a:solidFill>
                  <a:schemeClr val="accent5">
                    <a:lumMod val="75000"/>
                  </a:schemeClr>
                </a:solidFill>
              </a:rPr>
              <a:t>有效性</a:t>
            </a:r>
          </a:p>
        </p:txBody>
      </p:sp>
      <p:sp>
        <p:nvSpPr>
          <p:cNvPr id="26" name="文本框 25">
            <a:extLst>
              <a:ext uri="{FF2B5EF4-FFF2-40B4-BE49-F238E27FC236}">
                <a16:creationId xmlns="" xmlns:a16="http://schemas.microsoft.com/office/drawing/2014/main" id="{EB64C102-E560-692E-CC26-43C832A91AA3}"/>
              </a:ext>
            </a:extLst>
          </p:cNvPr>
          <p:cNvSpPr txBox="1"/>
          <p:nvPr/>
        </p:nvSpPr>
        <p:spPr>
          <a:xfrm>
            <a:off x="1499694" y="3598433"/>
            <a:ext cx="816185" cy="307777"/>
          </a:xfrm>
          <a:prstGeom prst="rect">
            <a:avLst/>
          </a:prstGeom>
          <a:noFill/>
        </p:spPr>
        <p:txBody>
          <a:bodyPr wrap="none" rtlCol="0">
            <a:spAutoFit/>
          </a:bodyPr>
          <a:lstStyle/>
          <a:p>
            <a:r>
              <a:rPr kumimoji="1" lang="en-US" altLang="zh-CN" sz="1400" dirty="0">
                <a:solidFill>
                  <a:schemeClr val="bg1">
                    <a:lumMod val="85000"/>
                  </a:schemeClr>
                </a:solidFill>
                <a:latin typeface="Palatino Linotype" panose="02040502050505030304" pitchFamily="18" charset="0"/>
              </a:rPr>
              <a:t>Validity</a:t>
            </a:r>
            <a:endParaRPr kumimoji="1" lang="zh-CN" altLang="en-US" sz="1400" dirty="0">
              <a:solidFill>
                <a:schemeClr val="bg1">
                  <a:lumMod val="85000"/>
                </a:schemeClr>
              </a:solidFill>
              <a:latin typeface="Palatino Linotype" panose="02040502050505030304" pitchFamily="18" charset="0"/>
            </a:endParaRPr>
          </a:p>
        </p:txBody>
      </p:sp>
      <p:sp>
        <p:nvSpPr>
          <p:cNvPr id="28" name="文本框 27">
            <a:extLst>
              <a:ext uri="{FF2B5EF4-FFF2-40B4-BE49-F238E27FC236}">
                <a16:creationId xmlns="" xmlns:a16="http://schemas.microsoft.com/office/drawing/2014/main" id="{7D638720-58CF-29BA-39A5-73035A566236}"/>
              </a:ext>
            </a:extLst>
          </p:cNvPr>
          <p:cNvSpPr txBox="1"/>
          <p:nvPr/>
        </p:nvSpPr>
        <p:spPr>
          <a:xfrm>
            <a:off x="2934706" y="1430026"/>
            <a:ext cx="4705478" cy="3970318"/>
          </a:xfrm>
          <a:prstGeom prst="rect">
            <a:avLst/>
          </a:prstGeom>
          <a:noFill/>
        </p:spPr>
        <p:txBody>
          <a:bodyPr wrap="square" rtlCol="0">
            <a:spAutoFit/>
          </a:bodyPr>
          <a:lstStyle/>
          <a:p>
            <a:pPr marL="285750" indent="-285750">
              <a:lnSpc>
                <a:spcPct val="150000"/>
              </a:lnSpc>
              <a:buFont typeface="Wingdings" panose="05000000000000000000" pitchFamily="2" charset="2"/>
              <a:buChar char="p"/>
            </a:pPr>
            <a:r>
              <a:rPr lang="zh-CN" altLang="zh-CN" sz="1200" dirty="0" smtClean="0"/>
              <a:t>替</a:t>
            </a:r>
            <a:r>
              <a:rPr lang="zh-CN" altLang="zh-CN" sz="1200" dirty="0"/>
              <a:t>莫唑胺</a:t>
            </a:r>
            <a:r>
              <a:rPr lang="en-US" altLang="zh-CN" sz="1200" dirty="0"/>
              <a:t>(</a:t>
            </a:r>
            <a:r>
              <a:rPr lang="en-US" altLang="zh-CN" sz="1200" dirty="0" err="1"/>
              <a:t>Temozolomide</a:t>
            </a:r>
            <a:r>
              <a:rPr lang="zh-CN" altLang="zh-CN" sz="1200" dirty="0"/>
              <a:t>，简称</a:t>
            </a:r>
            <a:r>
              <a:rPr lang="en-US" altLang="zh-CN" sz="1200" dirty="0"/>
              <a:t>TMZ)</a:t>
            </a:r>
            <a:r>
              <a:rPr lang="zh-CN" altLang="zh-CN" sz="1200" dirty="0"/>
              <a:t>，是一种治疗脑胶质瘤的新药，其优点是具有较宽的抗肿瘤谱、可</a:t>
            </a:r>
            <a:r>
              <a:rPr lang="zh-CN" altLang="zh-CN" sz="1200" dirty="0" smtClean="0"/>
              <a:t>口服</a:t>
            </a:r>
            <a:r>
              <a:rPr lang="zh-CN" altLang="en-US" sz="1200" dirty="0" smtClean="0"/>
              <a:t>注射</a:t>
            </a:r>
            <a:r>
              <a:rPr lang="zh-CN" altLang="zh-CN" sz="1200" dirty="0" smtClean="0"/>
              <a:t>、</a:t>
            </a:r>
            <a:r>
              <a:rPr lang="zh-CN" altLang="zh-CN" sz="1200" dirty="0"/>
              <a:t>易于透过血脑屏障、安全、与其他药物没有叠加毒性、可用于对亚硝基脲耐药的患者，因而引起广泛关注。替莫唑胺不仅对脑胶质瘤有较好疗效，对白血病、黑色素瘤、淋巴瘤和实体瘤也有较好的</a:t>
            </a:r>
            <a:r>
              <a:rPr lang="zh-CN" altLang="zh-CN" sz="1200" dirty="0" smtClean="0"/>
              <a:t>疗效</a:t>
            </a:r>
            <a:r>
              <a:rPr lang="zh-CN" altLang="en-US" sz="1200" dirty="0" smtClean="0"/>
              <a:t>。</a:t>
            </a:r>
            <a:r>
              <a:rPr lang="zh-CN" altLang="zh-CN" sz="1200" b="1" dirty="0" smtClean="0">
                <a:solidFill>
                  <a:srgbClr val="FF0000"/>
                </a:solidFill>
              </a:rPr>
              <a:t>替</a:t>
            </a:r>
            <a:r>
              <a:rPr lang="zh-CN" altLang="zh-CN" sz="1200" b="1" dirty="0">
                <a:solidFill>
                  <a:srgbClr val="FF0000"/>
                </a:solidFill>
              </a:rPr>
              <a:t>莫唑胺经基础和临床研究证实对最常见的一些神经胶质细胞瘤有效，</a:t>
            </a:r>
            <a:r>
              <a:rPr lang="en-US" altLang="zh-CN" sz="1200" b="1" dirty="0">
                <a:solidFill>
                  <a:srgbClr val="FF0000"/>
                </a:solidFill>
              </a:rPr>
              <a:t>1999</a:t>
            </a:r>
            <a:r>
              <a:rPr lang="zh-CN" altLang="zh-CN" sz="1200" b="1" dirty="0">
                <a:solidFill>
                  <a:srgbClr val="FF0000"/>
                </a:solidFill>
              </a:rPr>
              <a:t>年先后为欧盟和美国批准上市，成为全世界</a:t>
            </a:r>
            <a:r>
              <a:rPr lang="en-US" altLang="zh-CN" sz="1200" b="1" dirty="0">
                <a:solidFill>
                  <a:srgbClr val="FF0000"/>
                </a:solidFill>
              </a:rPr>
              <a:t>20</a:t>
            </a:r>
            <a:r>
              <a:rPr lang="zh-CN" altLang="zh-CN" sz="1200" b="1" dirty="0">
                <a:solidFill>
                  <a:srgbClr val="FF0000"/>
                </a:solidFill>
              </a:rPr>
              <a:t>年内首个获批的治疗脑癌的药物</a:t>
            </a:r>
            <a:r>
              <a:rPr lang="zh-CN" altLang="zh-CN" sz="1200" b="1" dirty="0" smtClean="0">
                <a:solidFill>
                  <a:srgbClr val="FF0000"/>
                </a:solidFill>
              </a:rPr>
              <a:t>。</a:t>
            </a:r>
            <a:endParaRPr lang="en-US" altLang="zh-CN" sz="1200" b="1" dirty="0" smtClean="0">
              <a:solidFill>
                <a:srgbClr val="FF0000"/>
              </a:solidFill>
            </a:endParaRPr>
          </a:p>
          <a:p>
            <a:pPr marL="285750" indent="-285750">
              <a:lnSpc>
                <a:spcPct val="150000"/>
              </a:lnSpc>
              <a:buFont typeface="Wingdings" panose="05000000000000000000" pitchFamily="2" charset="2"/>
              <a:buChar char="p"/>
            </a:pPr>
            <a:r>
              <a:rPr lang="zh-CN" altLang="en-US" sz="1200" b="1" dirty="0">
                <a:solidFill>
                  <a:srgbClr val="FF0000"/>
                </a:solidFill>
              </a:rPr>
              <a:t>注射用替莫唑胺</a:t>
            </a:r>
            <a:r>
              <a:rPr lang="en-US" altLang="zh-CN" sz="1200" b="1" dirty="0">
                <a:solidFill>
                  <a:srgbClr val="FF0000"/>
                </a:solidFill>
              </a:rPr>
              <a:t>2009</a:t>
            </a:r>
            <a:r>
              <a:rPr lang="zh-CN" altLang="en-US" sz="1200" b="1" dirty="0">
                <a:solidFill>
                  <a:srgbClr val="FF0000"/>
                </a:solidFill>
              </a:rPr>
              <a:t>年上市以来，临床应用的有效性和安全性已经得到验证</a:t>
            </a:r>
            <a:r>
              <a:rPr lang="zh-CN" altLang="en-US" sz="1200" dirty="0"/>
              <a:t>，采用静脉给药既可保持疗效，又能避免口服带来的恶心、呕吐、乏力等副作用，有效的解决了无法口服以及术后患者的用药问题，且没有增加额外毒性和</a:t>
            </a:r>
            <a:r>
              <a:rPr lang="zh-CN" altLang="en-US" sz="1200" dirty="0" smtClean="0"/>
              <a:t>副作用。</a:t>
            </a:r>
            <a:endParaRPr lang="en-US" altLang="zh-CN" sz="1200" dirty="0" smtClean="0"/>
          </a:p>
          <a:p>
            <a:pPr>
              <a:lnSpc>
                <a:spcPct val="150000"/>
              </a:lnSpc>
            </a:pPr>
            <a:endParaRPr lang="zh-CN" altLang="zh-CN" sz="1200" dirty="0"/>
          </a:p>
          <a:p>
            <a:pPr>
              <a:lnSpc>
                <a:spcPct val="150000"/>
              </a:lnSpc>
            </a:pPr>
            <a:endParaRPr kumimoji="1" lang="en-US" altLang="zh-CN" sz="1200" b="1" dirty="0" smtClean="0"/>
          </a:p>
        </p:txBody>
      </p:sp>
      <p:sp>
        <p:nvSpPr>
          <p:cNvPr id="2" name="矩形 1"/>
          <p:cNvSpPr/>
          <p:nvPr/>
        </p:nvSpPr>
        <p:spPr>
          <a:xfrm>
            <a:off x="3207190" y="878245"/>
            <a:ext cx="2723823" cy="507831"/>
          </a:xfrm>
          <a:prstGeom prst="rect">
            <a:avLst/>
          </a:prstGeom>
        </p:spPr>
        <p:txBody>
          <a:bodyPr wrap="none">
            <a:spAutoFit/>
          </a:bodyPr>
          <a:lstStyle/>
          <a:p>
            <a:pPr>
              <a:lnSpc>
                <a:spcPct val="150000"/>
              </a:lnSpc>
            </a:pPr>
            <a:r>
              <a:rPr kumimoji="1" lang="zh-CN" altLang="en-US" b="1" dirty="0"/>
              <a:t>与对照药品疗效方面优势</a:t>
            </a:r>
            <a:endParaRPr kumimoji="1" lang="en-US" altLang="zh-CN" b="1" dirty="0"/>
          </a:p>
        </p:txBody>
      </p:sp>
      <p:pic>
        <p:nvPicPr>
          <p:cNvPr id="12" name="图片 11"/>
          <p:cNvPicPr>
            <a:picLocks noChangeAspect="1"/>
          </p:cNvPicPr>
          <p:nvPr/>
        </p:nvPicPr>
        <p:blipFill>
          <a:blip r:embed="rId7"/>
          <a:stretch>
            <a:fillRect/>
          </a:stretch>
        </p:blipFill>
        <p:spPr>
          <a:xfrm>
            <a:off x="1553753" y="4027185"/>
            <a:ext cx="708065" cy="957426"/>
          </a:xfrm>
          <a:prstGeom prst="rect">
            <a:avLst/>
          </a:prstGeom>
        </p:spPr>
      </p:pic>
      <p:grpSp>
        <p:nvGrpSpPr>
          <p:cNvPr id="19" name="组合 18"/>
          <p:cNvGrpSpPr/>
          <p:nvPr/>
        </p:nvGrpSpPr>
        <p:grpSpPr>
          <a:xfrm>
            <a:off x="7681636" y="1432089"/>
            <a:ext cx="4034427" cy="3518326"/>
            <a:chOff x="2071670" y="1014592"/>
            <a:chExt cx="4786346" cy="3713554"/>
          </a:xfrm>
        </p:grpSpPr>
        <p:pic>
          <p:nvPicPr>
            <p:cNvPr id="20" name="Picture 3" descr="08t3"/>
            <p:cNvPicPr>
              <a:picLocks noChangeAspect="1" noChangeArrowheads="1"/>
            </p:cNvPicPr>
            <p:nvPr/>
          </p:nvPicPr>
          <p:blipFill>
            <a:blip r:embed="rId8" cstate="print"/>
            <a:srcRect l="2092" t="2199" r="2073" b="2772"/>
            <a:stretch>
              <a:fillRect/>
            </a:stretch>
          </p:blipFill>
          <p:spPr bwMode="auto">
            <a:xfrm>
              <a:off x="2071670" y="1014592"/>
              <a:ext cx="4786346" cy="3713554"/>
            </a:xfrm>
            <a:prstGeom prst="rect">
              <a:avLst/>
            </a:prstGeom>
            <a:noFill/>
          </p:spPr>
        </p:pic>
        <p:cxnSp>
          <p:nvCxnSpPr>
            <p:cNvPr id="21" name="直接连接符 20"/>
            <p:cNvCxnSpPr/>
            <p:nvPr/>
          </p:nvCxnSpPr>
          <p:spPr>
            <a:xfrm flipV="1">
              <a:off x="4332827" y="3148314"/>
              <a:ext cx="2172146" cy="13635"/>
            </a:xfrm>
            <a:prstGeom prst="line">
              <a:avLst/>
            </a:prstGeom>
            <a:ln w="19050">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4307117" y="2945925"/>
              <a:ext cx="2267303" cy="5620"/>
            </a:xfrm>
            <a:prstGeom prst="line">
              <a:avLst/>
            </a:prstGeom>
            <a:ln w="19050">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V="1">
              <a:off x="4322148" y="2143126"/>
              <a:ext cx="2195295" cy="6094"/>
            </a:xfrm>
            <a:prstGeom prst="line">
              <a:avLst/>
            </a:prstGeom>
            <a:ln w="19050">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V="1">
              <a:off x="4355976" y="4097438"/>
              <a:ext cx="2183720" cy="5762"/>
            </a:xfrm>
            <a:prstGeom prst="line">
              <a:avLst/>
            </a:prstGeom>
            <a:ln w="19050">
              <a:solidFill>
                <a:srgbClr val="FF0066"/>
              </a:solidFill>
            </a:ln>
          </p:spPr>
          <p:style>
            <a:lnRef idx="1">
              <a:schemeClr val="accent1"/>
            </a:lnRef>
            <a:fillRef idx="0">
              <a:schemeClr val="accent1"/>
            </a:fillRef>
            <a:effectRef idx="0">
              <a:schemeClr val="accent1"/>
            </a:effectRef>
            <a:fontRef idx="minor">
              <a:schemeClr val="tx1"/>
            </a:fontRef>
          </p:style>
        </p:cxnSp>
      </p:grpSp>
      <p:sp>
        <p:nvSpPr>
          <p:cNvPr id="34" name="Text Box 2"/>
          <p:cNvSpPr txBox="1">
            <a:spLocks noChangeArrowheads="1"/>
          </p:cNvSpPr>
          <p:nvPr/>
        </p:nvSpPr>
        <p:spPr bwMode="auto">
          <a:xfrm>
            <a:off x="8110369" y="1114859"/>
            <a:ext cx="3318623" cy="261610"/>
          </a:xfrm>
          <a:prstGeom prst="rect">
            <a:avLst/>
          </a:prstGeom>
          <a:solidFill>
            <a:schemeClr val="bg1"/>
          </a:solidFill>
          <a:ln w="9525">
            <a:noFill/>
            <a:miter lim="800000"/>
            <a:headEnd/>
            <a:tailEnd/>
          </a:ln>
          <a:effectLst/>
        </p:spPr>
        <p:txBody>
          <a:bodyPr wrap="square">
            <a:spAutoFit/>
          </a:bodyPr>
          <a:lstStyle/>
          <a:p>
            <a:pPr fontAlgn="base">
              <a:spcBef>
                <a:spcPct val="0"/>
              </a:spcBef>
              <a:spcAft>
                <a:spcPct val="0"/>
              </a:spcAft>
            </a:pPr>
            <a:r>
              <a:rPr kumimoji="1" lang="zh-CN" altLang="en-US" sz="1100" b="1" dirty="0" smtClean="0">
                <a:latin typeface="华文中宋" pitchFamily="2" charset="-122"/>
                <a:ea typeface="华文中宋" pitchFamily="2" charset="-122"/>
              </a:rPr>
              <a:t>放疗</a:t>
            </a:r>
            <a:r>
              <a:rPr kumimoji="1" lang="en-US" altLang="zh-CN" sz="1100" b="1" dirty="0" smtClean="0">
                <a:latin typeface="华文中宋" pitchFamily="2" charset="-122"/>
                <a:ea typeface="华文中宋" pitchFamily="2" charset="-122"/>
              </a:rPr>
              <a:t>+TMZ</a:t>
            </a:r>
            <a:r>
              <a:rPr kumimoji="1" lang="zh-CN" altLang="en-US" sz="1100" b="1" dirty="0" smtClean="0">
                <a:latin typeface="华文中宋" pitchFamily="2" charset="-122"/>
                <a:ea typeface="华文中宋" pitchFamily="2" charset="-122"/>
              </a:rPr>
              <a:t>同步，可以显著提高</a:t>
            </a:r>
            <a:r>
              <a:rPr kumimoji="1" lang="en-US" altLang="zh-CN" sz="1100" b="1" dirty="0" smtClean="0">
                <a:latin typeface="华文中宋" pitchFamily="2" charset="-122"/>
                <a:ea typeface="华文中宋" pitchFamily="2" charset="-122"/>
              </a:rPr>
              <a:t>GBM</a:t>
            </a:r>
            <a:r>
              <a:rPr kumimoji="1" lang="zh-CN" altLang="en-US" sz="1100" b="1" dirty="0" smtClean="0">
                <a:latin typeface="华文中宋" pitchFamily="2" charset="-122"/>
                <a:ea typeface="华文中宋" pitchFamily="2" charset="-122"/>
              </a:rPr>
              <a:t>病人生存率</a:t>
            </a:r>
            <a:endParaRPr kumimoji="1" lang="zh-CN" altLang="en-US" sz="1100" b="1" dirty="0">
              <a:latin typeface="华文中宋" pitchFamily="2" charset="-122"/>
              <a:ea typeface="华文中宋" pitchFamily="2" charset="-122"/>
            </a:endParaRPr>
          </a:p>
        </p:txBody>
      </p:sp>
    </p:spTree>
    <p:extLst>
      <p:ext uri="{BB962C8B-B14F-4D97-AF65-F5344CB8AC3E}">
        <p14:creationId xmlns:p14="http://schemas.microsoft.com/office/powerpoint/2010/main" val="801945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object 14">
            <a:extLst>
              <a:ext uri="{FF2B5EF4-FFF2-40B4-BE49-F238E27FC236}">
                <a16:creationId xmlns="" xmlns:a16="http://schemas.microsoft.com/office/drawing/2014/main" id="{8FF949A3-A228-DDC9-2651-E50C3FAA4FBF}"/>
              </a:ext>
            </a:extLst>
          </p:cNvPr>
          <p:cNvGrpSpPr/>
          <p:nvPr/>
        </p:nvGrpSpPr>
        <p:grpSpPr>
          <a:xfrm>
            <a:off x="-1594" y="0"/>
            <a:ext cx="12192000" cy="6857680"/>
            <a:chOff x="514350" y="4944033"/>
            <a:chExt cx="5829300" cy="3278987"/>
          </a:xfrm>
        </p:grpSpPr>
        <p:pic>
          <p:nvPicPr>
            <p:cNvPr id="14" name="object 15">
              <a:extLst>
                <a:ext uri="{FF2B5EF4-FFF2-40B4-BE49-F238E27FC236}">
                  <a16:creationId xmlns="" xmlns:a16="http://schemas.microsoft.com/office/drawing/2014/main" id="{2A90C119-B511-5405-45A5-D689F87014B0}"/>
                </a:ext>
              </a:extLst>
            </p:cNvPr>
            <p:cNvPicPr/>
            <p:nvPr/>
          </p:nvPicPr>
          <p:blipFill>
            <a:blip r:embed="rId2" cstate="print"/>
            <a:stretch>
              <a:fillRect/>
            </a:stretch>
          </p:blipFill>
          <p:spPr>
            <a:xfrm>
              <a:off x="514350" y="4944033"/>
              <a:ext cx="5828538" cy="3278987"/>
            </a:xfrm>
            <a:prstGeom prst="rect">
              <a:avLst/>
            </a:prstGeom>
            <a:noFill/>
          </p:spPr>
        </p:pic>
        <p:pic>
          <p:nvPicPr>
            <p:cNvPr id="15" name="object 16">
              <a:extLst>
                <a:ext uri="{FF2B5EF4-FFF2-40B4-BE49-F238E27FC236}">
                  <a16:creationId xmlns="" xmlns:a16="http://schemas.microsoft.com/office/drawing/2014/main" id="{2F884086-4511-1797-1E1B-6615393CFE30}"/>
                </a:ext>
              </a:extLst>
            </p:cNvPr>
            <p:cNvPicPr/>
            <p:nvPr/>
          </p:nvPicPr>
          <p:blipFill>
            <a:blip r:embed="rId3" cstate="print"/>
            <a:stretch>
              <a:fillRect/>
            </a:stretch>
          </p:blipFill>
          <p:spPr>
            <a:xfrm>
              <a:off x="514350" y="5281060"/>
              <a:ext cx="5829300" cy="2527917"/>
            </a:xfrm>
            <a:prstGeom prst="rect">
              <a:avLst/>
            </a:prstGeom>
            <a:noFill/>
          </p:spPr>
        </p:pic>
        <p:pic>
          <p:nvPicPr>
            <p:cNvPr id="16" name="object 17">
              <a:extLst>
                <a:ext uri="{FF2B5EF4-FFF2-40B4-BE49-F238E27FC236}">
                  <a16:creationId xmlns="" xmlns:a16="http://schemas.microsoft.com/office/drawing/2014/main" id="{B2018DC4-AE39-3D34-C0D8-25B5BA2DAC7B}"/>
                </a:ext>
              </a:extLst>
            </p:cNvPr>
            <p:cNvPicPr/>
            <p:nvPr/>
          </p:nvPicPr>
          <p:blipFill>
            <a:blip r:embed="rId4" cstate="print"/>
            <a:stretch>
              <a:fillRect/>
            </a:stretch>
          </p:blipFill>
          <p:spPr>
            <a:xfrm>
              <a:off x="514350" y="5281060"/>
              <a:ext cx="5829300" cy="2402946"/>
            </a:xfrm>
            <a:prstGeom prst="rect">
              <a:avLst/>
            </a:prstGeom>
            <a:noFill/>
          </p:spPr>
        </p:pic>
        <p:pic>
          <p:nvPicPr>
            <p:cNvPr id="17" name="object 18">
              <a:extLst>
                <a:ext uri="{FF2B5EF4-FFF2-40B4-BE49-F238E27FC236}">
                  <a16:creationId xmlns="" xmlns:a16="http://schemas.microsoft.com/office/drawing/2014/main" id="{6D355377-6FEF-CE70-46F6-0B13328E10E4}"/>
                </a:ext>
              </a:extLst>
            </p:cNvPr>
            <p:cNvPicPr/>
            <p:nvPr/>
          </p:nvPicPr>
          <p:blipFill>
            <a:blip r:embed="rId5" cstate="print"/>
            <a:stretch>
              <a:fillRect/>
            </a:stretch>
          </p:blipFill>
          <p:spPr>
            <a:xfrm>
              <a:off x="1214627" y="4944186"/>
              <a:ext cx="653795" cy="1325194"/>
            </a:xfrm>
            <a:prstGeom prst="rect">
              <a:avLst/>
            </a:prstGeom>
            <a:noFill/>
          </p:spPr>
        </p:pic>
        <p:pic>
          <p:nvPicPr>
            <p:cNvPr id="18" name="object 19">
              <a:extLst>
                <a:ext uri="{FF2B5EF4-FFF2-40B4-BE49-F238E27FC236}">
                  <a16:creationId xmlns="" xmlns:a16="http://schemas.microsoft.com/office/drawing/2014/main" id="{DBACB0B9-7A4A-B52F-A836-9524FAC6786E}"/>
                </a:ext>
              </a:extLst>
            </p:cNvPr>
            <p:cNvPicPr/>
            <p:nvPr/>
          </p:nvPicPr>
          <p:blipFill>
            <a:blip r:embed="rId6" cstate="print"/>
            <a:stretch>
              <a:fillRect/>
            </a:stretch>
          </p:blipFill>
          <p:spPr>
            <a:xfrm>
              <a:off x="1280159" y="5669280"/>
              <a:ext cx="502920" cy="502920"/>
            </a:xfrm>
            <a:prstGeom prst="rect">
              <a:avLst/>
            </a:prstGeom>
            <a:noFill/>
          </p:spPr>
        </p:pic>
      </p:grpSp>
      <p:sp>
        <p:nvSpPr>
          <p:cNvPr id="25" name="文本框 24">
            <a:extLst>
              <a:ext uri="{FF2B5EF4-FFF2-40B4-BE49-F238E27FC236}">
                <a16:creationId xmlns="" xmlns:a16="http://schemas.microsoft.com/office/drawing/2014/main" id="{812B0BF6-B1B4-0687-1450-4915730190E8}"/>
              </a:ext>
            </a:extLst>
          </p:cNvPr>
          <p:cNvSpPr txBox="1"/>
          <p:nvPr/>
        </p:nvSpPr>
        <p:spPr>
          <a:xfrm>
            <a:off x="1341197" y="2998745"/>
            <a:ext cx="1569660" cy="646331"/>
          </a:xfrm>
          <a:prstGeom prst="rect">
            <a:avLst/>
          </a:prstGeom>
          <a:noFill/>
        </p:spPr>
        <p:txBody>
          <a:bodyPr wrap="none" rtlCol="0">
            <a:spAutoFit/>
          </a:bodyPr>
          <a:lstStyle/>
          <a:p>
            <a:r>
              <a:rPr kumimoji="1" lang="zh-CN" altLang="en-US" sz="3600" dirty="0">
                <a:solidFill>
                  <a:schemeClr val="accent5">
                    <a:lumMod val="75000"/>
                  </a:schemeClr>
                </a:solidFill>
              </a:rPr>
              <a:t>有效性</a:t>
            </a:r>
          </a:p>
        </p:txBody>
      </p:sp>
      <p:sp>
        <p:nvSpPr>
          <p:cNvPr id="26" name="文本框 25">
            <a:extLst>
              <a:ext uri="{FF2B5EF4-FFF2-40B4-BE49-F238E27FC236}">
                <a16:creationId xmlns="" xmlns:a16="http://schemas.microsoft.com/office/drawing/2014/main" id="{EB64C102-E560-692E-CC26-43C832A91AA3}"/>
              </a:ext>
            </a:extLst>
          </p:cNvPr>
          <p:cNvSpPr txBox="1"/>
          <p:nvPr/>
        </p:nvSpPr>
        <p:spPr>
          <a:xfrm>
            <a:off x="1631249" y="3598433"/>
            <a:ext cx="816185" cy="307777"/>
          </a:xfrm>
          <a:prstGeom prst="rect">
            <a:avLst/>
          </a:prstGeom>
          <a:noFill/>
        </p:spPr>
        <p:txBody>
          <a:bodyPr wrap="none" rtlCol="0">
            <a:spAutoFit/>
          </a:bodyPr>
          <a:lstStyle/>
          <a:p>
            <a:r>
              <a:rPr kumimoji="1" lang="en-US" altLang="zh-CN" sz="1400" dirty="0">
                <a:solidFill>
                  <a:schemeClr val="bg1">
                    <a:lumMod val="85000"/>
                  </a:schemeClr>
                </a:solidFill>
                <a:latin typeface="Palatino Linotype" panose="02040502050505030304" pitchFamily="18" charset="0"/>
              </a:rPr>
              <a:t>Validity</a:t>
            </a:r>
            <a:endParaRPr kumimoji="1" lang="zh-CN" altLang="en-US" sz="1400" dirty="0">
              <a:solidFill>
                <a:schemeClr val="bg1">
                  <a:lumMod val="85000"/>
                </a:schemeClr>
              </a:solidFill>
              <a:latin typeface="Palatino Linotype" panose="02040502050505030304" pitchFamily="18" charset="0"/>
            </a:endParaRPr>
          </a:p>
        </p:txBody>
      </p:sp>
      <p:sp>
        <p:nvSpPr>
          <p:cNvPr id="28" name="文本框 27">
            <a:extLst>
              <a:ext uri="{FF2B5EF4-FFF2-40B4-BE49-F238E27FC236}">
                <a16:creationId xmlns="" xmlns:a16="http://schemas.microsoft.com/office/drawing/2014/main" id="{7D638720-58CF-29BA-39A5-73035A566236}"/>
              </a:ext>
            </a:extLst>
          </p:cNvPr>
          <p:cNvSpPr txBox="1"/>
          <p:nvPr/>
        </p:nvSpPr>
        <p:spPr>
          <a:xfrm>
            <a:off x="3115454" y="2025588"/>
            <a:ext cx="7975586" cy="3539430"/>
          </a:xfrm>
          <a:prstGeom prst="rect">
            <a:avLst/>
          </a:prstGeom>
          <a:noFill/>
        </p:spPr>
        <p:txBody>
          <a:bodyPr wrap="square" rtlCol="0">
            <a:spAutoFit/>
          </a:bodyPr>
          <a:lstStyle/>
          <a:p>
            <a:pPr marL="285750" indent="-285750">
              <a:lnSpc>
                <a:spcPct val="200000"/>
              </a:lnSpc>
              <a:buFont typeface="Wingdings" panose="05000000000000000000" pitchFamily="2" charset="2"/>
              <a:buChar char="p"/>
            </a:pPr>
            <a:r>
              <a:rPr lang="en-US" altLang="zh-CN" sz="1400" b="1" dirty="0" smtClean="0"/>
              <a:t>NCCN</a:t>
            </a:r>
            <a:r>
              <a:rPr lang="zh-CN" altLang="en-US" sz="1400" b="1" dirty="0"/>
              <a:t>指南</a:t>
            </a:r>
            <a:r>
              <a:rPr lang="en-US" altLang="zh-CN" sz="1400" b="1" dirty="0"/>
              <a:t>《</a:t>
            </a:r>
            <a:r>
              <a:rPr lang="zh-CN" altLang="en-US" sz="1400" b="1" dirty="0"/>
              <a:t>中枢神经系统肿瘤（</a:t>
            </a:r>
            <a:r>
              <a:rPr lang="en-US" altLang="zh-CN" sz="1400" b="1" dirty="0"/>
              <a:t>2020</a:t>
            </a:r>
            <a:r>
              <a:rPr lang="zh-CN" altLang="en-US" sz="1400" b="1" dirty="0"/>
              <a:t>版）</a:t>
            </a:r>
            <a:r>
              <a:rPr lang="en-US" altLang="zh-CN" sz="1400" b="1" dirty="0"/>
              <a:t>》V1</a:t>
            </a:r>
            <a:r>
              <a:rPr lang="zh-CN" altLang="en-US" sz="1400" b="1" dirty="0"/>
              <a:t>版指南推荐</a:t>
            </a:r>
            <a:r>
              <a:rPr lang="zh-CN" altLang="en-US" sz="1400" dirty="0"/>
              <a:t>：</a:t>
            </a:r>
            <a:r>
              <a:rPr lang="zh-CN" altLang="en-US" sz="1400" b="1" dirty="0">
                <a:solidFill>
                  <a:srgbClr val="FF0000"/>
                </a:solidFill>
              </a:rPr>
              <a:t>新</a:t>
            </a:r>
            <a:r>
              <a:rPr lang="zh-CN" altLang="en-US" sz="1400" b="1" dirty="0" smtClean="0">
                <a:solidFill>
                  <a:srgbClr val="FF0000"/>
                </a:solidFill>
              </a:rPr>
              <a:t>诊断的</a:t>
            </a:r>
            <a:r>
              <a:rPr lang="en-US" altLang="zh-CN" sz="1400" b="1" dirty="0">
                <a:solidFill>
                  <a:srgbClr val="FF0000"/>
                </a:solidFill>
              </a:rPr>
              <a:t>GBM</a:t>
            </a:r>
            <a:r>
              <a:rPr lang="zh-CN" altLang="en-US" sz="1400" b="1" dirty="0" smtClean="0">
                <a:solidFill>
                  <a:srgbClr val="FF0000"/>
                </a:solidFill>
              </a:rPr>
              <a:t>辅助治疗首选推荐：</a:t>
            </a:r>
            <a:r>
              <a:rPr lang="zh-CN" altLang="en-US" sz="1400" b="1" dirty="0">
                <a:solidFill>
                  <a:srgbClr val="FF0000"/>
                </a:solidFill>
              </a:rPr>
              <a:t>替莫唑胺辅助治疗</a:t>
            </a:r>
            <a:r>
              <a:rPr lang="en-US" altLang="zh-CN" sz="1400" b="1" dirty="0">
                <a:solidFill>
                  <a:srgbClr val="FF0000"/>
                </a:solidFill>
              </a:rPr>
              <a:t>5/28</a:t>
            </a:r>
            <a:r>
              <a:rPr lang="zh-CN" altLang="en-US" sz="1400" b="1" dirty="0">
                <a:solidFill>
                  <a:srgbClr val="FF0000"/>
                </a:solidFill>
              </a:rPr>
              <a:t>方案化疗；放疗同步替莫唑胺化疗</a:t>
            </a:r>
            <a:r>
              <a:rPr lang="zh-CN" altLang="en-US" sz="1400" dirty="0"/>
              <a:t>；同步放化疗</a:t>
            </a:r>
            <a:r>
              <a:rPr lang="en-US" altLang="zh-CN" sz="1400" dirty="0"/>
              <a:t>+</a:t>
            </a:r>
            <a:r>
              <a:rPr lang="zh-CN" altLang="en-US" sz="1400" dirty="0"/>
              <a:t>放疗后替莫唑胺</a:t>
            </a:r>
            <a:r>
              <a:rPr lang="en-US" altLang="zh-CN" sz="1400" dirty="0"/>
              <a:t>5/28</a:t>
            </a:r>
            <a:r>
              <a:rPr lang="zh-CN" altLang="en-US" sz="1400" dirty="0"/>
              <a:t>方案化疗；复发脑胶质瘤的</a:t>
            </a:r>
            <a:r>
              <a:rPr lang="zh-CN" altLang="en-US" sz="1400" dirty="0" smtClean="0"/>
              <a:t>治疗。</a:t>
            </a:r>
            <a:endParaRPr lang="en-US" altLang="zh-CN" sz="1400" dirty="0" smtClean="0"/>
          </a:p>
          <a:p>
            <a:pPr marL="285750" indent="-285750">
              <a:lnSpc>
                <a:spcPct val="200000"/>
              </a:lnSpc>
              <a:buFont typeface="Wingdings" panose="05000000000000000000" pitchFamily="2" charset="2"/>
              <a:buChar char="p"/>
            </a:pPr>
            <a:r>
              <a:rPr lang="zh-CN" altLang="en-US" sz="1400" b="1" dirty="0"/>
              <a:t>根据卫健委</a:t>
            </a:r>
            <a:r>
              <a:rPr lang="en-US" altLang="zh-CN" sz="1400" b="1" dirty="0"/>
              <a:t>2022</a:t>
            </a:r>
            <a:r>
              <a:rPr lang="zh-CN" altLang="en-US" sz="1400" b="1" dirty="0"/>
              <a:t>年</a:t>
            </a:r>
            <a:r>
              <a:rPr lang="en-US" altLang="zh-CN" sz="1400" b="1" dirty="0"/>
              <a:t>4</a:t>
            </a:r>
            <a:r>
              <a:rPr lang="zh-CN" altLang="en-US" sz="1400" b="1" dirty="0"/>
              <a:t>月</a:t>
            </a:r>
            <a:r>
              <a:rPr lang="en-US" altLang="zh-CN" sz="1400" b="1" dirty="0"/>
              <a:t>11</a:t>
            </a:r>
            <a:r>
              <a:rPr lang="zh-CN" altLang="en-US" sz="1400" b="1" dirty="0"/>
              <a:t>日发布的</a:t>
            </a:r>
            <a:r>
              <a:rPr lang="en-US" altLang="zh-CN" sz="1400" b="1" dirty="0"/>
              <a:t>《</a:t>
            </a:r>
            <a:r>
              <a:rPr lang="zh-CN" altLang="en-US" sz="1400" b="1" dirty="0"/>
              <a:t>脑胶质瘤诊疗指南（</a:t>
            </a:r>
            <a:r>
              <a:rPr lang="en-US" altLang="zh-CN" sz="1400" b="1" dirty="0"/>
              <a:t>2022</a:t>
            </a:r>
            <a:r>
              <a:rPr lang="zh-CN" altLang="en-US" sz="1400" b="1" dirty="0"/>
              <a:t>年版）</a:t>
            </a:r>
            <a:r>
              <a:rPr lang="en-US" altLang="zh-CN" sz="1400" b="1" dirty="0"/>
              <a:t>》</a:t>
            </a:r>
            <a:r>
              <a:rPr lang="zh-CN" altLang="en-US" sz="1400" b="1" dirty="0"/>
              <a:t>强烈推荐：</a:t>
            </a:r>
            <a:r>
              <a:rPr lang="zh-CN" altLang="en-US" sz="1400" b="1" dirty="0">
                <a:solidFill>
                  <a:srgbClr val="FF0000"/>
                </a:solidFill>
              </a:rPr>
              <a:t>成人初治</a:t>
            </a:r>
            <a:r>
              <a:rPr lang="en-US" altLang="zh-CN" sz="1400" b="1" dirty="0">
                <a:solidFill>
                  <a:srgbClr val="FF0000"/>
                </a:solidFill>
              </a:rPr>
              <a:t>GBM</a:t>
            </a:r>
            <a:r>
              <a:rPr lang="zh-CN" altLang="en-US" sz="1400" b="1" dirty="0">
                <a:solidFill>
                  <a:srgbClr val="FF0000"/>
                </a:solidFill>
              </a:rPr>
              <a:t>患者放疗联合替莫唑胺同步化疗（</a:t>
            </a:r>
            <a:r>
              <a:rPr lang="en-US" altLang="zh-CN" sz="1400" b="1" dirty="0">
                <a:solidFill>
                  <a:srgbClr val="FF0000"/>
                </a:solidFill>
              </a:rPr>
              <a:t>1 </a:t>
            </a:r>
            <a:r>
              <a:rPr lang="zh-CN" altLang="en-US" sz="1400" b="1" dirty="0">
                <a:solidFill>
                  <a:srgbClr val="FF0000"/>
                </a:solidFill>
              </a:rPr>
              <a:t>级证据）</a:t>
            </a:r>
            <a:r>
              <a:rPr lang="zh-CN" altLang="en-US" sz="1400" dirty="0"/>
              <a:t>；间变性胶质瘤治疗选择包括术后单纯放疗，放疗联合替莫唑胺同步和（或）辅助放</a:t>
            </a:r>
            <a:r>
              <a:rPr lang="zh-CN" altLang="en-US" sz="1400" dirty="0" smtClean="0"/>
              <a:t>化疗。</a:t>
            </a:r>
            <a:endParaRPr lang="zh-CN" altLang="en-US" sz="1400" dirty="0"/>
          </a:p>
          <a:p>
            <a:pPr marL="285750" indent="-285750">
              <a:lnSpc>
                <a:spcPct val="200000"/>
              </a:lnSpc>
              <a:buFont typeface="Wingdings" panose="05000000000000000000" pitchFamily="2" charset="2"/>
              <a:buChar char="p"/>
            </a:pPr>
            <a:endParaRPr lang="zh-CN" altLang="zh-CN" sz="1400" dirty="0"/>
          </a:p>
          <a:p>
            <a:pPr>
              <a:lnSpc>
                <a:spcPct val="200000"/>
              </a:lnSpc>
            </a:pPr>
            <a:endParaRPr kumimoji="1" lang="en-US" altLang="zh-CN" sz="1400" b="1" dirty="0" smtClean="0"/>
          </a:p>
        </p:txBody>
      </p:sp>
      <p:sp>
        <p:nvSpPr>
          <p:cNvPr id="4" name="矩形 3"/>
          <p:cNvSpPr/>
          <p:nvPr/>
        </p:nvSpPr>
        <p:spPr>
          <a:xfrm>
            <a:off x="3412850" y="1378592"/>
            <a:ext cx="2884123" cy="507831"/>
          </a:xfrm>
          <a:prstGeom prst="rect">
            <a:avLst/>
          </a:prstGeom>
        </p:spPr>
        <p:txBody>
          <a:bodyPr wrap="none">
            <a:spAutoFit/>
          </a:bodyPr>
          <a:lstStyle/>
          <a:p>
            <a:pPr>
              <a:lnSpc>
                <a:spcPct val="150000"/>
              </a:lnSpc>
            </a:pPr>
            <a:r>
              <a:rPr kumimoji="1" lang="zh-CN" altLang="en-US" b="1" dirty="0" smtClean="0"/>
              <a:t>临床</a:t>
            </a:r>
            <a:r>
              <a:rPr kumimoji="1" lang="zh-CN" altLang="en-US" b="1" dirty="0"/>
              <a:t>指南</a:t>
            </a:r>
            <a:r>
              <a:rPr kumimoji="1" lang="en-US" altLang="zh-CN" b="1" dirty="0"/>
              <a:t>/</a:t>
            </a:r>
            <a:r>
              <a:rPr kumimoji="1" lang="zh-CN" altLang="en-US" b="1" dirty="0"/>
              <a:t>诊疗规范推荐：</a:t>
            </a:r>
            <a:r>
              <a:rPr kumimoji="1" lang="en-US" altLang="zh-CN" b="1" dirty="0"/>
              <a:t> </a:t>
            </a:r>
            <a:endParaRPr kumimoji="1" lang="en-US" altLang="zh-CN" dirty="0"/>
          </a:p>
        </p:txBody>
      </p:sp>
      <p:pic>
        <p:nvPicPr>
          <p:cNvPr id="12" name="图片 11"/>
          <p:cNvPicPr>
            <a:picLocks noChangeAspect="1"/>
          </p:cNvPicPr>
          <p:nvPr/>
        </p:nvPicPr>
        <p:blipFill>
          <a:blip r:embed="rId7"/>
          <a:stretch>
            <a:fillRect/>
          </a:stretch>
        </p:blipFill>
        <p:spPr>
          <a:xfrm>
            <a:off x="1663649" y="3906210"/>
            <a:ext cx="708065" cy="957426"/>
          </a:xfrm>
          <a:prstGeom prst="rect">
            <a:avLst/>
          </a:prstGeom>
        </p:spPr>
      </p:pic>
    </p:spTree>
    <p:extLst>
      <p:ext uri="{BB962C8B-B14F-4D97-AF65-F5344CB8AC3E}">
        <p14:creationId xmlns:p14="http://schemas.microsoft.com/office/powerpoint/2010/main" val="2461703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14">
            <a:extLst>
              <a:ext uri="{FF2B5EF4-FFF2-40B4-BE49-F238E27FC236}">
                <a16:creationId xmlns="" xmlns:a16="http://schemas.microsoft.com/office/drawing/2014/main" id="{4725E457-581D-C2EC-F96F-1E721F731EA0}"/>
              </a:ext>
            </a:extLst>
          </p:cNvPr>
          <p:cNvGrpSpPr/>
          <p:nvPr/>
        </p:nvGrpSpPr>
        <p:grpSpPr>
          <a:xfrm>
            <a:off x="-1594" y="320"/>
            <a:ext cx="12192000" cy="6857680"/>
            <a:chOff x="514350" y="4944186"/>
            <a:chExt cx="5829300" cy="3278987"/>
          </a:xfrm>
        </p:grpSpPr>
        <p:pic>
          <p:nvPicPr>
            <p:cNvPr id="3" name="object 15">
              <a:extLst>
                <a:ext uri="{FF2B5EF4-FFF2-40B4-BE49-F238E27FC236}">
                  <a16:creationId xmlns="" xmlns:a16="http://schemas.microsoft.com/office/drawing/2014/main" id="{275B90B3-01C1-950F-C669-14B22541E733}"/>
                </a:ext>
              </a:extLst>
            </p:cNvPr>
            <p:cNvPicPr/>
            <p:nvPr/>
          </p:nvPicPr>
          <p:blipFill>
            <a:blip r:embed="rId2" cstate="print"/>
            <a:stretch>
              <a:fillRect/>
            </a:stretch>
          </p:blipFill>
          <p:spPr>
            <a:xfrm>
              <a:off x="514350" y="4944186"/>
              <a:ext cx="5828538" cy="3278987"/>
            </a:xfrm>
            <a:prstGeom prst="rect">
              <a:avLst/>
            </a:prstGeom>
          </p:spPr>
        </p:pic>
        <p:pic>
          <p:nvPicPr>
            <p:cNvPr id="4" name="object 16">
              <a:extLst>
                <a:ext uri="{FF2B5EF4-FFF2-40B4-BE49-F238E27FC236}">
                  <a16:creationId xmlns="" xmlns:a16="http://schemas.microsoft.com/office/drawing/2014/main" id="{DB1EEE3E-B77D-B4A5-9561-DF5A08103222}"/>
                </a:ext>
              </a:extLst>
            </p:cNvPr>
            <p:cNvPicPr/>
            <p:nvPr/>
          </p:nvPicPr>
          <p:blipFill>
            <a:blip r:embed="rId3" cstate="print"/>
            <a:stretch>
              <a:fillRect/>
            </a:stretch>
          </p:blipFill>
          <p:spPr>
            <a:xfrm>
              <a:off x="514350" y="5359908"/>
              <a:ext cx="5829300" cy="2449068"/>
            </a:xfrm>
            <a:prstGeom prst="rect">
              <a:avLst/>
            </a:prstGeom>
          </p:spPr>
        </p:pic>
        <p:pic>
          <p:nvPicPr>
            <p:cNvPr id="5" name="object 17">
              <a:extLst>
                <a:ext uri="{FF2B5EF4-FFF2-40B4-BE49-F238E27FC236}">
                  <a16:creationId xmlns="" xmlns:a16="http://schemas.microsoft.com/office/drawing/2014/main" id="{394E4553-23DD-B044-00D0-4D4083C7D1E3}"/>
                </a:ext>
              </a:extLst>
            </p:cNvPr>
            <p:cNvPicPr/>
            <p:nvPr/>
          </p:nvPicPr>
          <p:blipFill>
            <a:blip r:embed="rId4" cstate="print"/>
            <a:stretch>
              <a:fillRect/>
            </a:stretch>
          </p:blipFill>
          <p:spPr>
            <a:xfrm>
              <a:off x="514350" y="5483351"/>
              <a:ext cx="5829300" cy="2200655"/>
            </a:xfrm>
            <a:prstGeom prst="rect">
              <a:avLst/>
            </a:prstGeom>
          </p:spPr>
        </p:pic>
        <p:pic>
          <p:nvPicPr>
            <p:cNvPr id="6" name="object 18">
              <a:extLst>
                <a:ext uri="{FF2B5EF4-FFF2-40B4-BE49-F238E27FC236}">
                  <a16:creationId xmlns="" xmlns:a16="http://schemas.microsoft.com/office/drawing/2014/main" id="{831A4986-C517-F8BE-0865-8F71DE4AF3DB}"/>
                </a:ext>
              </a:extLst>
            </p:cNvPr>
            <p:cNvPicPr/>
            <p:nvPr/>
          </p:nvPicPr>
          <p:blipFill>
            <a:blip r:embed="rId5" cstate="print"/>
            <a:stretch>
              <a:fillRect/>
            </a:stretch>
          </p:blipFill>
          <p:spPr>
            <a:xfrm>
              <a:off x="1214627" y="4944186"/>
              <a:ext cx="653795" cy="1325194"/>
            </a:xfrm>
            <a:prstGeom prst="rect">
              <a:avLst/>
            </a:prstGeom>
          </p:spPr>
        </p:pic>
      </p:grpSp>
      <p:sp>
        <p:nvSpPr>
          <p:cNvPr id="12" name="文本框 11">
            <a:extLst>
              <a:ext uri="{FF2B5EF4-FFF2-40B4-BE49-F238E27FC236}">
                <a16:creationId xmlns="" xmlns:a16="http://schemas.microsoft.com/office/drawing/2014/main" id="{AB11312B-DCAC-99E0-4B1A-32F4ABF87018}"/>
              </a:ext>
            </a:extLst>
          </p:cNvPr>
          <p:cNvSpPr txBox="1"/>
          <p:nvPr/>
        </p:nvSpPr>
        <p:spPr>
          <a:xfrm>
            <a:off x="1402777" y="2881793"/>
            <a:ext cx="1569660" cy="646331"/>
          </a:xfrm>
          <a:prstGeom prst="rect">
            <a:avLst/>
          </a:prstGeom>
          <a:noFill/>
        </p:spPr>
        <p:txBody>
          <a:bodyPr wrap="none" rtlCol="0">
            <a:spAutoFit/>
          </a:bodyPr>
          <a:lstStyle/>
          <a:p>
            <a:r>
              <a:rPr kumimoji="1" lang="zh-CN" altLang="en-US" sz="3600" dirty="0">
                <a:solidFill>
                  <a:schemeClr val="accent5">
                    <a:lumMod val="75000"/>
                  </a:schemeClr>
                </a:solidFill>
              </a:rPr>
              <a:t>创新性</a:t>
            </a:r>
          </a:p>
        </p:txBody>
      </p:sp>
      <p:sp>
        <p:nvSpPr>
          <p:cNvPr id="13" name="文本框 12">
            <a:extLst>
              <a:ext uri="{FF2B5EF4-FFF2-40B4-BE49-F238E27FC236}">
                <a16:creationId xmlns="" xmlns:a16="http://schemas.microsoft.com/office/drawing/2014/main" id="{FB4E5345-3E8F-ECEE-7204-38910782693F}"/>
              </a:ext>
            </a:extLst>
          </p:cNvPr>
          <p:cNvSpPr txBox="1"/>
          <p:nvPr/>
        </p:nvSpPr>
        <p:spPr>
          <a:xfrm>
            <a:off x="1499694" y="3598433"/>
            <a:ext cx="1375826" cy="307777"/>
          </a:xfrm>
          <a:prstGeom prst="rect">
            <a:avLst/>
          </a:prstGeom>
          <a:noFill/>
        </p:spPr>
        <p:txBody>
          <a:bodyPr wrap="none" rtlCol="0">
            <a:spAutoFit/>
          </a:bodyPr>
          <a:lstStyle/>
          <a:p>
            <a:r>
              <a:rPr kumimoji="1" lang="en-US" altLang="zh-CN" sz="1400" dirty="0">
                <a:solidFill>
                  <a:schemeClr val="bg1">
                    <a:lumMod val="85000"/>
                  </a:schemeClr>
                </a:solidFill>
                <a:latin typeface="Palatino Linotype" panose="02040502050505030304" pitchFamily="18" charset="0"/>
              </a:rPr>
              <a:t>Innovativeness</a:t>
            </a:r>
            <a:endParaRPr kumimoji="1" lang="zh-CN" altLang="en-US" sz="1400" dirty="0">
              <a:solidFill>
                <a:schemeClr val="bg1">
                  <a:lumMod val="85000"/>
                </a:schemeClr>
              </a:solidFill>
              <a:latin typeface="Palatino Linotype" panose="02040502050505030304" pitchFamily="18" charset="0"/>
            </a:endParaRPr>
          </a:p>
        </p:txBody>
      </p:sp>
      <p:sp>
        <p:nvSpPr>
          <p:cNvPr id="15" name="文本框 14">
            <a:extLst>
              <a:ext uri="{FF2B5EF4-FFF2-40B4-BE49-F238E27FC236}">
                <a16:creationId xmlns="" xmlns:a16="http://schemas.microsoft.com/office/drawing/2014/main" id="{43C69518-AF60-5696-4209-F10C355FE996}"/>
              </a:ext>
            </a:extLst>
          </p:cNvPr>
          <p:cNvSpPr txBox="1"/>
          <p:nvPr/>
        </p:nvSpPr>
        <p:spPr>
          <a:xfrm>
            <a:off x="4295084" y="2418093"/>
            <a:ext cx="6395568" cy="369332"/>
          </a:xfrm>
          <a:prstGeom prst="rect">
            <a:avLst/>
          </a:prstGeom>
          <a:noFill/>
        </p:spPr>
        <p:txBody>
          <a:bodyPr wrap="square" rtlCol="0">
            <a:spAutoFit/>
          </a:bodyPr>
          <a:lstStyle/>
          <a:p>
            <a:r>
              <a:rPr lang="zh-CN" altLang="en-US" dirty="0"/>
              <a:t> </a:t>
            </a:r>
            <a:endParaRPr lang="en-US" altLang="zh-CN" sz="1400" dirty="0"/>
          </a:p>
        </p:txBody>
      </p:sp>
      <p:sp>
        <p:nvSpPr>
          <p:cNvPr id="8" name="矩形 7"/>
          <p:cNvSpPr/>
          <p:nvPr/>
        </p:nvSpPr>
        <p:spPr>
          <a:xfrm>
            <a:off x="3783663" y="2042687"/>
            <a:ext cx="7497005" cy="2677656"/>
          </a:xfrm>
          <a:prstGeom prst="rect">
            <a:avLst/>
          </a:prstGeom>
        </p:spPr>
        <p:txBody>
          <a:bodyPr wrap="square">
            <a:spAutoFit/>
          </a:bodyPr>
          <a:lstStyle/>
          <a:p>
            <a:pPr marL="285750" indent="-285750">
              <a:lnSpc>
                <a:spcPct val="200000"/>
              </a:lnSpc>
              <a:buFont typeface="Wingdings" panose="05000000000000000000" pitchFamily="2" charset="2"/>
              <a:buChar char="p"/>
            </a:pPr>
            <a:r>
              <a:rPr lang="zh-CN" altLang="en-US" sz="1400" dirty="0"/>
              <a:t>优化用药途径，弥补口服用药不足。</a:t>
            </a:r>
          </a:p>
          <a:p>
            <a:pPr>
              <a:lnSpc>
                <a:spcPct val="200000"/>
              </a:lnSpc>
            </a:pPr>
            <a:r>
              <a:rPr lang="en-US" altLang="zh-CN" sz="1400" dirty="0" smtClean="0"/>
              <a:t>1</a:t>
            </a:r>
            <a:r>
              <a:rPr lang="zh-CN" altLang="en-US" sz="1400" dirty="0" smtClean="0"/>
              <a:t>、注射</a:t>
            </a:r>
            <a:r>
              <a:rPr lang="zh-CN" altLang="en-US" sz="1400" dirty="0"/>
              <a:t>用替莫唑胺通过一致性评价，可以满足无自主吞咽功能患者、儿童患者及消化系统功能紊乱的患者治疗需求，保证患者足量用药</a:t>
            </a:r>
            <a:r>
              <a:rPr lang="zh-CN" altLang="en-US" sz="1400" dirty="0" smtClean="0"/>
              <a:t>。</a:t>
            </a:r>
            <a:endParaRPr lang="en-US" altLang="zh-CN" sz="1400" dirty="0" smtClean="0"/>
          </a:p>
          <a:p>
            <a:pPr>
              <a:lnSpc>
                <a:spcPct val="200000"/>
              </a:lnSpc>
            </a:pPr>
            <a:r>
              <a:rPr lang="en-US" altLang="zh-CN" sz="1400" dirty="0" smtClean="0"/>
              <a:t>2</a:t>
            </a:r>
            <a:r>
              <a:rPr lang="zh-CN" altLang="en-US" sz="1400" dirty="0" smtClean="0"/>
              <a:t>、注射剂</a:t>
            </a:r>
            <a:r>
              <a:rPr lang="zh-CN" altLang="en-US" sz="1400" dirty="0"/>
              <a:t>不会因为患者呕吐影响有效药物摄入量，治疗效果好，提高患者依从性</a:t>
            </a:r>
            <a:r>
              <a:rPr lang="zh-CN" altLang="en-US" sz="1400" dirty="0" smtClean="0"/>
              <a:t>。</a:t>
            </a:r>
            <a:endParaRPr lang="en-US" altLang="zh-CN" sz="1400" dirty="0" smtClean="0"/>
          </a:p>
          <a:p>
            <a:pPr marL="285750" indent="-285750">
              <a:lnSpc>
                <a:spcPct val="200000"/>
              </a:lnSpc>
              <a:buFont typeface="Wingdings" panose="05000000000000000000" pitchFamily="2" charset="2"/>
              <a:buChar char="p"/>
            </a:pPr>
            <a:r>
              <a:rPr lang="zh-CN" altLang="en-US" sz="1400" dirty="0" smtClean="0"/>
              <a:t>我</a:t>
            </a:r>
            <a:r>
              <a:rPr lang="zh-CN" altLang="en-US" sz="1400" dirty="0"/>
              <a:t>公司研制的注射用替莫唑胺采用右旋糖酐</a:t>
            </a:r>
            <a:r>
              <a:rPr lang="en-US" altLang="zh-CN" sz="1400" dirty="0"/>
              <a:t>40</a:t>
            </a:r>
            <a:r>
              <a:rPr lang="zh-CN" altLang="en-US" sz="1400" dirty="0"/>
              <a:t>作为增溶剂，去掉辅料吐温</a:t>
            </a:r>
            <a:r>
              <a:rPr lang="en-US" altLang="zh-CN" sz="1400" dirty="0"/>
              <a:t>80</a:t>
            </a:r>
            <a:r>
              <a:rPr lang="zh-CN" altLang="en-US" sz="1400" dirty="0"/>
              <a:t>，显著降低溶血性、过敏性等毒副作用，药物安全性可控。</a:t>
            </a:r>
            <a:endParaRPr lang="en-US" altLang="zh-CN" sz="1400" dirty="0"/>
          </a:p>
        </p:txBody>
      </p:sp>
      <p:sp>
        <p:nvSpPr>
          <p:cNvPr id="9" name="矩形 8"/>
          <p:cNvSpPr/>
          <p:nvPr/>
        </p:nvSpPr>
        <p:spPr>
          <a:xfrm>
            <a:off x="3870650" y="1331394"/>
            <a:ext cx="2031325" cy="465640"/>
          </a:xfrm>
          <a:prstGeom prst="rect">
            <a:avLst/>
          </a:prstGeom>
        </p:spPr>
        <p:txBody>
          <a:bodyPr wrap="none">
            <a:spAutoFit/>
          </a:bodyPr>
          <a:lstStyle/>
          <a:p>
            <a:pPr>
              <a:lnSpc>
                <a:spcPct val="150000"/>
              </a:lnSpc>
            </a:pPr>
            <a:r>
              <a:rPr lang="zh-CN" altLang="en-US" dirty="0"/>
              <a:t>创新点：</a:t>
            </a:r>
            <a:r>
              <a:rPr lang="zh-CN" altLang="en-US" b="1" dirty="0"/>
              <a:t>应用</a:t>
            </a:r>
            <a:r>
              <a:rPr lang="zh-CN" altLang="en-US" b="1" dirty="0" smtClean="0"/>
              <a:t>创新</a:t>
            </a:r>
            <a:endParaRPr lang="zh-CN" altLang="en-US" b="1" dirty="0"/>
          </a:p>
        </p:txBody>
      </p:sp>
      <p:pic>
        <p:nvPicPr>
          <p:cNvPr id="14" name="图片 13"/>
          <p:cNvPicPr>
            <a:picLocks noChangeAspect="1"/>
          </p:cNvPicPr>
          <p:nvPr/>
        </p:nvPicPr>
        <p:blipFill>
          <a:blip r:embed="rId6"/>
          <a:stretch>
            <a:fillRect/>
          </a:stretch>
        </p:blipFill>
        <p:spPr>
          <a:xfrm>
            <a:off x="1771994" y="4046982"/>
            <a:ext cx="708065" cy="957426"/>
          </a:xfrm>
          <a:prstGeom prst="rect">
            <a:avLst/>
          </a:prstGeom>
        </p:spPr>
      </p:pic>
      <p:pic>
        <p:nvPicPr>
          <p:cNvPr id="16" name="object 8">
            <a:extLst>
              <a:ext uri="{FF2B5EF4-FFF2-40B4-BE49-F238E27FC236}">
                <a16:creationId xmlns="" xmlns:a16="http://schemas.microsoft.com/office/drawing/2014/main" id="{3C0196C2-4CA4-AC9B-835C-E59F4C4D8FB3}"/>
              </a:ext>
            </a:extLst>
          </p:cNvPr>
          <p:cNvPicPr/>
          <p:nvPr/>
        </p:nvPicPr>
        <p:blipFill>
          <a:blip r:embed="rId7" cstate="print"/>
          <a:stretch>
            <a:fillRect/>
          </a:stretch>
        </p:blipFill>
        <p:spPr>
          <a:xfrm>
            <a:off x="1600098" y="1516781"/>
            <a:ext cx="1051859" cy="1051808"/>
          </a:xfrm>
          <a:prstGeom prst="rect">
            <a:avLst/>
          </a:prstGeom>
        </p:spPr>
      </p:pic>
    </p:spTree>
    <p:extLst>
      <p:ext uri="{BB962C8B-B14F-4D97-AF65-F5344CB8AC3E}">
        <p14:creationId xmlns:p14="http://schemas.microsoft.com/office/powerpoint/2010/main" val="2120025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1425</TotalTime>
  <Words>1455</Words>
  <Application>Microsoft Office PowerPoint</Application>
  <PresentationFormat>宽屏</PresentationFormat>
  <Paragraphs>69</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10</vt:i4>
      </vt:variant>
    </vt:vector>
  </HeadingPairs>
  <TitlesOfParts>
    <vt:vector size="22" baseType="lpstr">
      <vt:lpstr>等线</vt:lpstr>
      <vt:lpstr>等线 Light</vt:lpstr>
      <vt:lpstr>仿宋</vt:lpstr>
      <vt:lpstr>黑体</vt:lpstr>
      <vt:lpstr>华文中宋</vt:lpstr>
      <vt:lpstr>SimSun</vt:lpstr>
      <vt:lpstr>Arial</vt:lpstr>
      <vt:lpstr>Calibri</vt:lpstr>
      <vt:lpstr>Palatino Linotype</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 Quanfeng</dc:creator>
  <cp:lastModifiedBy>贾莉红</cp:lastModifiedBy>
  <cp:revision>84</cp:revision>
  <cp:lastPrinted>2022-07-06T09:05:41Z</cp:lastPrinted>
  <dcterms:created xsi:type="dcterms:W3CDTF">2022-06-13T13:37:54Z</dcterms:created>
  <dcterms:modified xsi:type="dcterms:W3CDTF">2022-07-13T07:49:12Z</dcterms:modified>
</cp:coreProperties>
</file>