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75" r:id="rId4"/>
    <p:sldId id="276" r:id="rId5"/>
    <p:sldId id="279" r:id="rId6"/>
    <p:sldId id="281" r:id="rId7"/>
    <p:sldId id="280" r:id="rId8"/>
    <p:sldId id="274" r:id="rId9"/>
    <p:sldId id="26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1D24"/>
    <a:srgbClr val="A51E24"/>
    <a:srgbClr val="7ED34C"/>
    <a:srgbClr val="0A456D"/>
    <a:srgbClr val="33A341"/>
    <a:srgbClr val="0D808C"/>
    <a:srgbClr val="F7F8F8"/>
    <a:srgbClr val="8FA9B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4660"/>
  </p:normalViewPr>
  <p:slideViewPr>
    <p:cSldViewPr snapToGrid="0">
      <p:cViewPr varScale="1">
        <p:scale>
          <a:sx n="82" d="100"/>
          <a:sy n="82" d="100"/>
        </p:scale>
        <p:origin x="970" y="62"/>
      </p:cViewPr>
      <p:guideLst/>
    </p:cSldViewPr>
  </p:slideViewPr>
  <p:notesTextViewPr>
    <p:cViewPr>
      <p:scale>
        <a:sx n="1" d="1"/>
        <a:sy n="1" d="1"/>
      </p:scale>
      <p:origin x="0" y="0"/>
    </p:cViewPr>
  </p:notesTextViewPr>
  <p:notesViewPr>
    <p:cSldViewPr snapToGrid="0">
      <p:cViewPr varScale="1">
        <p:scale>
          <a:sx n="67" d="100"/>
          <a:sy n="67" d="100"/>
        </p:scale>
        <p:origin x="226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25104;&#26412;&#29579;\dissoulution%20data%20of%20SDs%202014010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en-US" altLang="en-US"/>
              <a:t>pH4.5-6.8 </a:t>
            </a:r>
          </a:p>
        </c:rich>
      </c:tx>
      <c:overlay val="0"/>
    </c:title>
    <c:autoTitleDeleted val="0"/>
    <c:plotArea>
      <c:layout>
        <c:manualLayout>
          <c:layoutTarget val="inner"/>
          <c:xMode val="edge"/>
          <c:yMode val="edge"/>
          <c:x val="0.1674103879987214"/>
          <c:y val="0.16487852359783944"/>
          <c:w val="0.80824122661981401"/>
          <c:h val="0.80481936449691605"/>
        </c:manualLayout>
      </c:layout>
      <c:scatterChart>
        <c:scatterStyle val="smoothMarker"/>
        <c:varyColors val="0"/>
        <c:ser>
          <c:idx val="1"/>
          <c:order val="1"/>
          <c:xVal>
            <c:numRef>
              <c:f>'[dissoulution data of SDs 20140107.xlsx]Posa'!$C$25:$C$32</c:f>
              <c:numCache>
                <c:formatCode>General</c:formatCode>
                <c:ptCount val="8"/>
                <c:pt idx="0">
                  <c:v>0</c:v>
                </c:pt>
                <c:pt idx="1">
                  <c:v>5</c:v>
                </c:pt>
                <c:pt idx="2">
                  <c:v>10</c:v>
                </c:pt>
                <c:pt idx="3">
                  <c:v>15</c:v>
                </c:pt>
                <c:pt idx="4">
                  <c:v>30</c:v>
                </c:pt>
                <c:pt idx="5">
                  <c:v>60</c:v>
                </c:pt>
                <c:pt idx="6">
                  <c:v>120</c:v>
                </c:pt>
                <c:pt idx="7">
                  <c:v>180</c:v>
                </c:pt>
              </c:numCache>
            </c:numRef>
          </c:xVal>
          <c:yVal>
            <c:numRef>
              <c:f>'[dissoulution data of SDs 20140107.xlsx]Posa'!$D$25:$D$32</c:f>
              <c:numCache>
                <c:formatCode>0.00</c:formatCode>
                <c:ptCount val="8"/>
                <c:pt idx="0" formatCode="0.00_ ">
                  <c:v>0</c:v>
                </c:pt>
                <c:pt idx="1">
                  <c:v>0.42299999999999999</c:v>
                </c:pt>
                <c:pt idx="2">
                  <c:v>0.80800000000000005</c:v>
                </c:pt>
                <c:pt idx="3">
                  <c:v>1.788</c:v>
                </c:pt>
                <c:pt idx="4">
                  <c:v>1.4970000000000001</c:v>
                </c:pt>
                <c:pt idx="5">
                  <c:v>2.1179999999999999</c:v>
                </c:pt>
                <c:pt idx="6">
                  <c:v>2.4980000000000002</c:v>
                </c:pt>
                <c:pt idx="7">
                  <c:v>0</c:v>
                </c:pt>
              </c:numCache>
            </c:numRef>
          </c:yVal>
          <c:smooth val="1"/>
          <c:extLst>
            <c:ext xmlns:c16="http://schemas.microsoft.com/office/drawing/2014/chart" uri="{C3380CC4-5D6E-409C-BE32-E72D297353CC}">
              <c16:uniqueId val="{00000000-71CC-4038-96E9-BFA150F4266D}"/>
            </c:ext>
          </c:extLst>
        </c:ser>
        <c:ser>
          <c:idx val="0"/>
          <c:order val="0"/>
          <c:tx>
            <c:strRef>
              <c:f>'D:\李坤\Posaconasole formulation\[SD数据统计-王.xlsx]XT-007'!$A$342:$H$342</c:f>
              <c:strCache>
                <c:ptCount val="1"/>
                <c:pt idx="0">
                  <c:v>pH4.5-6.8 0 0 0 0 0 0 0</c:v>
                </c:pt>
              </c:strCache>
            </c:strRef>
          </c:tx>
          <c:spPr>
            <a:ln w="28575" cap="rnd" cmpd="sng" algn="ctr">
              <a:solidFill>
                <a:srgbClr val="C00000"/>
              </a:solidFill>
              <a:prstDash val="solid"/>
              <a:round/>
            </a:ln>
          </c:spPr>
          <c:marker>
            <c:spPr>
              <a:ln w="9525" cap="flat" cmpd="sng" algn="ctr">
                <a:solidFill>
                  <a:srgbClr val="C00000"/>
                </a:solidFill>
                <a:prstDash val="solid"/>
                <a:round/>
              </a:ln>
            </c:spPr>
          </c:marker>
          <c:xVal>
            <c:numRef>
              <c:f>'D:\李坤\Posaconasole formulation\[SD数据统计-王.xlsx]XT-007'!$A$345:$A$354</c:f>
              <c:numCache>
                <c:formatCode>General</c:formatCode>
                <c:ptCount val="10"/>
                <c:pt idx="0">
                  <c:v>0</c:v>
                </c:pt>
                <c:pt idx="1">
                  <c:v>5</c:v>
                </c:pt>
                <c:pt idx="2">
                  <c:v>10</c:v>
                </c:pt>
                <c:pt idx="3">
                  <c:v>15</c:v>
                </c:pt>
                <c:pt idx="4">
                  <c:v>20</c:v>
                </c:pt>
                <c:pt idx="5">
                  <c:v>30</c:v>
                </c:pt>
                <c:pt idx="6">
                  <c:v>45</c:v>
                </c:pt>
                <c:pt idx="7">
                  <c:v>60</c:v>
                </c:pt>
                <c:pt idx="8">
                  <c:v>120</c:v>
                </c:pt>
                <c:pt idx="9">
                  <c:v>180</c:v>
                </c:pt>
              </c:numCache>
            </c:numRef>
          </c:xVal>
          <c:yVal>
            <c:numRef>
              <c:f>'D:\李坤\Posaconasole formulation\[SD数据统计-王.xlsx]XT-007'!$H$345:$H$354</c:f>
              <c:numCache>
                <c:formatCode>General</c:formatCode>
                <c:ptCount val="10"/>
                <c:pt idx="0">
                  <c:v>0</c:v>
                </c:pt>
                <c:pt idx="1">
                  <c:v>0.63872752583020198</c:v>
                </c:pt>
                <c:pt idx="2">
                  <c:v>0.66751629262613099</c:v>
                </c:pt>
                <c:pt idx="3">
                  <c:v>0.87757851597655701</c:v>
                </c:pt>
                <c:pt idx="4">
                  <c:v>1.03530571240591</c:v>
                </c:pt>
                <c:pt idx="5">
                  <c:v>1.3198049914703101</c:v>
                </c:pt>
                <c:pt idx="6">
                  <c:v>99.446205435086696</c:v>
                </c:pt>
                <c:pt idx="7">
                  <c:v>105.55724811735401</c:v>
                </c:pt>
                <c:pt idx="8">
                  <c:v>94.619949670707499</c:v>
                </c:pt>
                <c:pt idx="9">
                  <c:v>102.231746920954</c:v>
                </c:pt>
              </c:numCache>
            </c:numRef>
          </c:yVal>
          <c:smooth val="1"/>
          <c:extLst>
            <c:ext xmlns:c16="http://schemas.microsoft.com/office/drawing/2014/chart" uri="{C3380CC4-5D6E-409C-BE32-E72D297353CC}">
              <c16:uniqueId val="{00000001-71CC-4038-96E9-BFA150F4266D}"/>
            </c:ext>
          </c:extLst>
        </c:ser>
        <c:dLbls>
          <c:showLegendKey val="0"/>
          <c:showVal val="0"/>
          <c:showCatName val="0"/>
          <c:showSerName val="0"/>
          <c:showPercent val="0"/>
          <c:showBubbleSize val="0"/>
        </c:dLbls>
        <c:axId val="103032328"/>
        <c:axId val="103032720"/>
      </c:scatterChart>
      <c:valAx>
        <c:axId val="10303232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3032720"/>
        <c:crosses val="autoZero"/>
        <c:crossBetween val="midCat"/>
      </c:valAx>
      <c:valAx>
        <c:axId val="103032720"/>
        <c:scaling>
          <c:orientation val="minMax"/>
          <c:max val="120"/>
        </c:scaling>
        <c:delete val="0"/>
        <c:axPos val="l"/>
        <c:majorGridlines>
          <c:spPr>
            <a:ln w="9525" cap="flat" cmpd="sng" algn="ctr">
              <a:noFill/>
              <a:prstDash val="solid"/>
              <a:round/>
            </a:ln>
          </c:spPr>
        </c:majorGridlines>
        <c:numFmt formatCode="0.0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3032328"/>
        <c:crosses val="autoZero"/>
        <c:crossBetween val="midCat"/>
      </c:valAx>
    </c:plotArea>
    <c:plotVisOnly val="1"/>
    <c:dispBlanksAs val="gap"/>
    <c:showDLblsOverMax val="0"/>
  </c:chart>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4CFE4-EBDB-41E6-816F-6E18EA045989}"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1821C-0BF8-4596-91E7-1D7277ECA757}" type="slidenum">
              <a:rPr lang="zh-CN" altLang="en-US" smtClean="0"/>
              <a:t>‹#›</a:t>
            </a:fld>
            <a:endParaRPr lang="zh-CN" altLang="en-US"/>
          </a:p>
        </p:txBody>
      </p:sp>
    </p:spTree>
    <p:extLst>
      <p:ext uri="{BB962C8B-B14F-4D97-AF65-F5344CB8AC3E}">
        <p14:creationId xmlns:p14="http://schemas.microsoft.com/office/powerpoint/2010/main" val="312091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5"/>
            <a:ext cx="12191600" cy="6858225"/>
          </a:xfrm>
          <a:prstGeom prst="rect">
            <a:avLst/>
          </a:prstGeom>
        </p:spPr>
      </p:pic>
      <p:sp>
        <p:nvSpPr>
          <p:cNvPr id="2" name="标题 1"/>
          <p:cNvSpPr>
            <a:spLocks noGrp="1"/>
          </p:cNvSpPr>
          <p:nvPr>
            <p:ph type="ctrTitle" hasCustomPrompt="1"/>
          </p:nvPr>
        </p:nvSpPr>
        <p:spPr>
          <a:xfrm>
            <a:off x="701676" y="2039696"/>
            <a:ext cx="9189720" cy="878346"/>
          </a:xfrm>
        </p:spPr>
        <p:txBody>
          <a:bodyPr anchor="b">
            <a:normAutofit/>
          </a:bodyPr>
          <a:lstStyle>
            <a:lvl1pPr algn="l">
              <a:defRPr sz="5400"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r>
              <a:rPr lang="zh-CN" altLang="en-US" dirty="0"/>
              <a:t>上海宣泰医药科技有限公司</a:t>
            </a:r>
          </a:p>
        </p:txBody>
      </p:sp>
      <p:sp>
        <p:nvSpPr>
          <p:cNvPr id="3" name="副标题 2"/>
          <p:cNvSpPr>
            <a:spLocks noGrp="1"/>
          </p:cNvSpPr>
          <p:nvPr>
            <p:ph type="subTitle" idx="1" hasCustomPrompt="1"/>
          </p:nvPr>
        </p:nvSpPr>
        <p:spPr>
          <a:xfrm>
            <a:off x="724536" y="2961727"/>
            <a:ext cx="9144000" cy="387105"/>
          </a:xfrm>
        </p:spPr>
        <p:txBody>
          <a:bodyPr>
            <a:noAutofit/>
          </a:bodyPr>
          <a:lstStyle>
            <a:lvl1pPr marL="0" indent="0" algn="l">
              <a:buNone/>
              <a:defRPr sz="2400"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SINOTHERAPEUTICS INC.</a:t>
            </a:r>
            <a:endParaRPr lang="zh-CN" altLang="en-US" dirty="0"/>
          </a:p>
        </p:txBody>
      </p:sp>
      <p:pic>
        <p:nvPicPr>
          <p:cNvPr id="8" name="图片 7"/>
          <p:cNvPicPr>
            <a:picLocks noChangeAspect="1"/>
          </p:cNvPicPr>
          <p:nvPr userDrawn="1"/>
        </p:nvPicPr>
        <p:blipFill>
          <a:blip r:embed="rId3"/>
          <a:stretch>
            <a:fillRect/>
          </a:stretch>
        </p:blipFill>
        <p:spPr>
          <a:xfrm>
            <a:off x="834944" y="1271017"/>
            <a:ext cx="1993346" cy="640718"/>
          </a:xfrm>
          <a:prstGeom prst="rect">
            <a:avLst/>
          </a:prstGeom>
        </p:spPr>
      </p:pic>
      <p:sp>
        <p:nvSpPr>
          <p:cNvPr id="11" name="圆角矩形 10"/>
          <p:cNvSpPr/>
          <p:nvPr userDrawn="1"/>
        </p:nvSpPr>
        <p:spPr>
          <a:xfrm>
            <a:off x="823514" y="3487152"/>
            <a:ext cx="2750266" cy="292908"/>
          </a:xfrm>
          <a:prstGeom prst="roundRect">
            <a:avLst>
              <a:gd name="adj" fmla="val 50000"/>
            </a:avLst>
          </a:prstGeom>
          <a:solidFill>
            <a:srgbClr val="7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占位符 23"/>
          <p:cNvSpPr>
            <a:spLocks noGrp="1"/>
          </p:cNvSpPr>
          <p:nvPr>
            <p:ph type="body" sz="quarter" idx="10" hasCustomPrompt="1"/>
          </p:nvPr>
        </p:nvSpPr>
        <p:spPr>
          <a:xfrm>
            <a:off x="834944" y="3509646"/>
            <a:ext cx="1562816" cy="253999"/>
          </a:xfrm>
        </p:spPr>
        <p:txBody>
          <a:bodyPr>
            <a:noAutofit/>
          </a:bodyPr>
          <a:lstStyle>
            <a:lvl1pPr marL="0" indent="0">
              <a:buNone/>
              <a:defRPr sz="12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主讲：代用名</a:t>
            </a:r>
          </a:p>
        </p:txBody>
      </p:sp>
      <p:sp>
        <p:nvSpPr>
          <p:cNvPr id="27" name="文本占位符 26"/>
          <p:cNvSpPr>
            <a:spLocks noGrp="1"/>
          </p:cNvSpPr>
          <p:nvPr>
            <p:ph type="body" sz="quarter" idx="11" hasCustomPrompt="1"/>
          </p:nvPr>
        </p:nvSpPr>
        <p:spPr>
          <a:xfrm>
            <a:off x="2072958" y="3509645"/>
            <a:ext cx="1450975" cy="254000"/>
          </a:xfrm>
        </p:spPr>
        <p:txBody>
          <a:bodyPr>
            <a:noAutofit/>
          </a:bodyPr>
          <a:lstStyle>
            <a:lvl1pPr marL="0" indent="0" algn="r">
              <a:buNone/>
              <a:defRPr sz="12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2020/08/08</a:t>
            </a:r>
            <a:endParaRPr lang="zh-CN" altLang="en-US" dirty="0"/>
          </a:p>
        </p:txBody>
      </p:sp>
    </p:spTree>
    <p:extLst>
      <p:ext uri="{BB962C8B-B14F-4D97-AF65-F5344CB8AC3E}">
        <p14:creationId xmlns:p14="http://schemas.microsoft.com/office/powerpoint/2010/main" val="205546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grpSp>
        <p:nvGrpSpPr>
          <p:cNvPr id="13" name="组合 12"/>
          <p:cNvGrpSpPr/>
          <p:nvPr userDrawn="1"/>
        </p:nvGrpSpPr>
        <p:grpSpPr>
          <a:xfrm>
            <a:off x="1" y="-225"/>
            <a:ext cx="12191600" cy="6858225"/>
            <a:chOff x="1" y="-225"/>
            <a:chExt cx="12191600" cy="6858225"/>
          </a:xfrm>
        </p:grpSpPr>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15" name="图片 14"/>
            <p:cNvPicPr>
              <a:picLocks noChangeAspect="1"/>
            </p:cNvPicPr>
            <p:nvPr/>
          </p:nvPicPr>
          <p:blipFill>
            <a:blip r:embed="rId3"/>
            <a:stretch>
              <a:fillRect/>
            </a:stretch>
          </p:blipFill>
          <p:spPr>
            <a:xfrm>
              <a:off x="10462260" y="197765"/>
              <a:ext cx="1403986" cy="450134"/>
            </a:xfrm>
            <a:prstGeom prst="rect">
              <a:avLst/>
            </a:prstGeom>
          </p:spPr>
        </p:pic>
      </p:grpSp>
      <p:sp>
        <p:nvSpPr>
          <p:cNvPr id="24" name="文本占位符 42"/>
          <p:cNvSpPr>
            <a:spLocks noGrp="1"/>
          </p:cNvSpPr>
          <p:nvPr>
            <p:ph type="body" sz="quarter" idx="12" hasCustomPrompt="1"/>
          </p:nvPr>
        </p:nvSpPr>
        <p:spPr>
          <a:xfrm>
            <a:off x="937640" y="2464428"/>
            <a:ext cx="5473319" cy="132429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替换文字内容到此，替换文字内容到此，替换文字内容到此，替换文字内容到此。替换文字内容到此，替换文字内容到此，替换文字内容到此，替换文字内容到此。</a:t>
            </a:r>
            <a:endParaRPr lang="en-US" altLang="zh-CN" dirty="0"/>
          </a:p>
        </p:txBody>
      </p:sp>
      <p:sp>
        <p:nvSpPr>
          <p:cNvPr id="25" name="文本占位符 38"/>
          <p:cNvSpPr>
            <a:spLocks noGrp="1"/>
          </p:cNvSpPr>
          <p:nvPr>
            <p:ph type="body" sz="quarter" idx="13" hasCustomPrompt="1"/>
          </p:nvPr>
        </p:nvSpPr>
        <p:spPr>
          <a:xfrm>
            <a:off x="957099" y="2005457"/>
            <a:ext cx="3016909" cy="384462"/>
          </a:xfrm>
        </p:spPr>
        <p:txBody>
          <a:bodyPr>
            <a:noAutofit/>
          </a:bodyPr>
          <a:lstStyle>
            <a:lvl1pPr marL="0" indent="0" algn="l">
              <a:buNone/>
              <a:defRPr sz="24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4" name="图片占位符 3"/>
          <p:cNvSpPr>
            <a:spLocks noGrp="1"/>
          </p:cNvSpPr>
          <p:nvPr>
            <p:ph type="pic" sz="quarter" idx="14"/>
          </p:nvPr>
        </p:nvSpPr>
        <p:spPr>
          <a:xfrm>
            <a:off x="6879026" y="2005457"/>
            <a:ext cx="2151668" cy="3825188"/>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18" name="文本占位符 42"/>
          <p:cNvSpPr>
            <a:spLocks noGrp="1"/>
          </p:cNvSpPr>
          <p:nvPr>
            <p:ph type="body" sz="quarter" idx="16" hasCustomPrompt="1"/>
          </p:nvPr>
        </p:nvSpPr>
        <p:spPr>
          <a:xfrm>
            <a:off x="937640" y="4476343"/>
            <a:ext cx="5473319" cy="135430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替换文字内容到此，替换文字内容到此，替换文字内容到此，替换文字内容到此。替换文字内容到此，替换文字内容到此，替换文字内容到此，替换文字内容到此。</a:t>
            </a:r>
            <a:endParaRPr lang="en-US" altLang="zh-CN" dirty="0"/>
          </a:p>
        </p:txBody>
      </p:sp>
      <p:sp>
        <p:nvSpPr>
          <p:cNvPr id="19" name="文本占位符 38"/>
          <p:cNvSpPr>
            <a:spLocks noGrp="1"/>
          </p:cNvSpPr>
          <p:nvPr>
            <p:ph type="body" sz="quarter" idx="17" hasCustomPrompt="1"/>
          </p:nvPr>
        </p:nvSpPr>
        <p:spPr>
          <a:xfrm>
            <a:off x="957099" y="4017372"/>
            <a:ext cx="3016909" cy="384462"/>
          </a:xfrm>
        </p:spPr>
        <p:txBody>
          <a:bodyPr>
            <a:noAutofit/>
          </a:bodyPr>
          <a:lstStyle>
            <a:lvl1pPr marL="0" indent="0" algn="l">
              <a:buNone/>
              <a:defRPr sz="24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20" name="文本占位符 38"/>
          <p:cNvSpPr>
            <a:spLocks noGrp="1"/>
          </p:cNvSpPr>
          <p:nvPr>
            <p:ph type="body" sz="quarter" idx="11" hasCustomPrompt="1"/>
          </p:nvPr>
        </p:nvSpPr>
        <p:spPr>
          <a:xfrm>
            <a:off x="987579" y="839325"/>
            <a:ext cx="9474682" cy="550449"/>
          </a:xfrm>
        </p:spPr>
        <p:txBody>
          <a:bodyPr>
            <a:noAutofit/>
          </a:bodyPr>
          <a:lstStyle>
            <a:lvl1pPr marL="0" indent="0" algn="l">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21" name="图片占位符 3"/>
          <p:cNvSpPr>
            <a:spLocks noGrp="1"/>
          </p:cNvSpPr>
          <p:nvPr>
            <p:ph type="pic" sz="quarter" idx="18"/>
          </p:nvPr>
        </p:nvSpPr>
        <p:spPr>
          <a:xfrm>
            <a:off x="9162972" y="2005457"/>
            <a:ext cx="2151668" cy="3825188"/>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38396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grpSp>
        <p:nvGrpSpPr>
          <p:cNvPr id="10" name="组合 9"/>
          <p:cNvGrpSpPr/>
          <p:nvPr userDrawn="1"/>
        </p:nvGrpSpPr>
        <p:grpSpPr>
          <a:xfrm>
            <a:off x="1" y="-225"/>
            <a:ext cx="12191600" cy="6858225"/>
            <a:chOff x="1" y="-225"/>
            <a:chExt cx="12191600" cy="6858225"/>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12" name="图片 11"/>
            <p:cNvPicPr>
              <a:picLocks noChangeAspect="1"/>
            </p:cNvPicPr>
            <p:nvPr/>
          </p:nvPicPr>
          <p:blipFill>
            <a:blip r:embed="rId3"/>
            <a:stretch>
              <a:fillRect/>
            </a:stretch>
          </p:blipFill>
          <p:spPr>
            <a:xfrm>
              <a:off x="10462260" y="197765"/>
              <a:ext cx="1403986" cy="450134"/>
            </a:xfrm>
            <a:prstGeom prst="rect">
              <a:avLst/>
            </a:prstGeom>
          </p:spPr>
        </p:pic>
      </p:grpSp>
      <p:sp>
        <p:nvSpPr>
          <p:cNvPr id="20" name="文本占位符 38"/>
          <p:cNvSpPr>
            <a:spLocks noGrp="1"/>
          </p:cNvSpPr>
          <p:nvPr>
            <p:ph type="body" sz="quarter" idx="11" hasCustomPrompt="1"/>
          </p:nvPr>
        </p:nvSpPr>
        <p:spPr>
          <a:xfrm>
            <a:off x="987579" y="839325"/>
            <a:ext cx="9474682" cy="550449"/>
          </a:xfrm>
        </p:spPr>
        <p:txBody>
          <a:bodyPr>
            <a:noAutofit/>
          </a:bodyPr>
          <a:lstStyle>
            <a:lvl1pPr marL="0" indent="0" algn="l">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Tree>
    <p:extLst>
      <p:ext uri="{BB962C8B-B14F-4D97-AF65-F5344CB8AC3E}">
        <p14:creationId xmlns:p14="http://schemas.microsoft.com/office/powerpoint/2010/main" val="18372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grpSp>
        <p:nvGrpSpPr>
          <p:cNvPr id="10" name="组合 9"/>
          <p:cNvGrpSpPr/>
          <p:nvPr userDrawn="1"/>
        </p:nvGrpSpPr>
        <p:grpSpPr>
          <a:xfrm>
            <a:off x="1" y="-225"/>
            <a:ext cx="12191600" cy="6858225"/>
            <a:chOff x="1" y="-225"/>
            <a:chExt cx="12191600" cy="6858225"/>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12" name="图片 11"/>
            <p:cNvPicPr>
              <a:picLocks noChangeAspect="1"/>
            </p:cNvPicPr>
            <p:nvPr/>
          </p:nvPicPr>
          <p:blipFill>
            <a:blip r:embed="rId3"/>
            <a:stretch>
              <a:fillRect/>
            </a:stretch>
          </p:blipFill>
          <p:spPr>
            <a:xfrm>
              <a:off x="10462260" y="197765"/>
              <a:ext cx="1403986" cy="450134"/>
            </a:xfrm>
            <a:prstGeom prst="rect">
              <a:avLst/>
            </a:prstGeom>
          </p:spPr>
        </p:pic>
      </p:grpSp>
      <p:sp>
        <p:nvSpPr>
          <p:cNvPr id="23" name="文本占位符 38"/>
          <p:cNvSpPr>
            <a:spLocks noGrp="1"/>
          </p:cNvSpPr>
          <p:nvPr>
            <p:ph type="body" sz="quarter" idx="11" hasCustomPrompt="1"/>
          </p:nvPr>
        </p:nvSpPr>
        <p:spPr>
          <a:xfrm>
            <a:off x="1729737" y="839325"/>
            <a:ext cx="8732524" cy="550449"/>
          </a:xfrm>
        </p:spPr>
        <p:txBody>
          <a:bodyPr>
            <a:noAutofit/>
          </a:bodyPr>
          <a:lstStyle>
            <a:lvl1pPr marL="0" indent="0" algn="ctr">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Tree>
    <p:extLst>
      <p:ext uri="{BB962C8B-B14F-4D97-AF65-F5344CB8AC3E}">
        <p14:creationId xmlns:p14="http://schemas.microsoft.com/office/powerpoint/2010/main" val="255098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5"/>
            <a:ext cx="12192000" cy="6858450"/>
          </a:xfrm>
          <a:prstGeom prst="rect">
            <a:avLst/>
          </a:prstGeom>
        </p:spPr>
      </p:pic>
      <p:pic>
        <p:nvPicPr>
          <p:cNvPr id="10" name="图片 9"/>
          <p:cNvPicPr>
            <a:picLocks noChangeAspect="1"/>
          </p:cNvPicPr>
          <p:nvPr userDrawn="1"/>
        </p:nvPicPr>
        <p:blipFill>
          <a:blip r:embed="rId3"/>
          <a:stretch>
            <a:fillRect/>
          </a:stretch>
        </p:blipFill>
        <p:spPr>
          <a:xfrm>
            <a:off x="834944" y="1271017"/>
            <a:ext cx="1988185" cy="637434"/>
          </a:xfrm>
          <a:prstGeom prst="rect">
            <a:avLst/>
          </a:prstGeom>
        </p:spPr>
      </p:pic>
      <p:sp>
        <p:nvSpPr>
          <p:cNvPr id="13" name="Rectangle 21"/>
          <p:cNvSpPr>
            <a:spLocks noChangeArrowheads="1"/>
          </p:cNvSpPr>
          <p:nvPr userDrawn="1"/>
        </p:nvSpPr>
        <p:spPr bwMode="auto">
          <a:xfrm>
            <a:off x="789224" y="2023576"/>
            <a:ext cx="5027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5400" b="1" dirty="0">
                <a:solidFill>
                  <a:srgbClr val="0A456D"/>
                </a:solidFill>
                <a:latin typeface="微软雅黑" panose="020B0503020204020204" pitchFamily="34" charset="-122"/>
                <a:ea typeface="微软雅黑" panose="020B0503020204020204" pitchFamily="34" charset="-122"/>
              </a:rPr>
              <a:t>感谢您的聆听！</a:t>
            </a:r>
            <a:endParaRPr kumimoji="0" lang="zh-CN" altLang="zh-CN" sz="5400" b="0" i="0" u="none" strike="noStrike" cap="none" normalizeH="0" baseline="0" dirty="0">
              <a:ln>
                <a:noFill/>
              </a:ln>
              <a:solidFill>
                <a:srgbClr val="0A456D"/>
              </a:solidFill>
              <a:effectLst/>
              <a:latin typeface="微软雅黑" panose="020B0503020204020204" pitchFamily="34" charset="-122"/>
              <a:ea typeface="微软雅黑" panose="020B0503020204020204" pitchFamily="34" charset="-122"/>
            </a:endParaRPr>
          </a:p>
        </p:txBody>
      </p:sp>
      <p:sp>
        <p:nvSpPr>
          <p:cNvPr id="14" name="Rectangle 21"/>
          <p:cNvSpPr>
            <a:spLocks noChangeArrowheads="1"/>
          </p:cNvSpPr>
          <p:nvPr userDrawn="1"/>
        </p:nvSpPr>
        <p:spPr bwMode="auto">
          <a:xfrm>
            <a:off x="817102" y="2930732"/>
            <a:ext cx="50895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2800" dirty="0">
                <a:solidFill>
                  <a:srgbClr val="0A456D"/>
                </a:solidFill>
                <a:latin typeface="微软雅黑" panose="020B0503020204020204" pitchFamily="34" charset="-122"/>
                <a:ea typeface="微软雅黑" panose="020B0503020204020204" pitchFamily="34" charset="-122"/>
                <a:cs typeface="阿里巴巴普惠体 Medium" panose="00020600040101010101" pitchFamily="18" charset="-122"/>
              </a:rPr>
              <a:t>Thank you for your attention!</a:t>
            </a:r>
            <a:endParaRPr kumimoji="0" lang="zh-CN" altLang="zh-CN" sz="2800" i="0" u="none" strike="noStrike" cap="none" normalizeH="0" baseline="0" dirty="0">
              <a:ln>
                <a:noFill/>
              </a:ln>
              <a:solidFill>
                <a:srgbClr val="0A456D"/>
              </a:solidFill>
              <a:effectLst/>
              <a:latin typeface="微软雅黑" panose="020B0503020204020204" pitchFamily="34" charset="-122"/>
              <a:ea typeface="微软雅黑" panose="020B0503020204020204" pitchFamily="34" charset="-122"/>
              <a:cs typeface="阿里巴巴普惠体 Medium" panose="00020600040101010101" pitchFamily="18" charset="-122"/>
            </a:endParaRPr>
          </a:p>
        </p:txBody>
      </p:sp>
      <p:pic>
        <p:nvPicPr>
          <p:cNvPr id="17" name="图片 16"/>
          <p:cNvPicPr>
            <a:picLocks noChangeAspect="1"/>
          </p:cNvPicPr>
          <p:nvPr userDrawn="1"/>
        </p:nvPicPr>
        <p:blipFill>
          <a:blip r:embed="rId4"/>
          <a:stretch>
            <a:fillRect/>
          </a:stretch>
        </p:blipFill>
        <p:spPr>
          <a:xfrm>
            <a:off x="789224" y="3542757"/>
            <a:ext cx="951946" cy="928442"/>
          </a:xfrm>
          <a:prstGeom prst="rect">
            <a:avLst/>
          </a:prstGeom>
        </p:spPr>
      </p:pic>
      <p:sp>
        <p:nvSpPr>
          <p:cNvPr id="18" name="Rectangle 8"/>
          <p:cNvSpPr>
            <a:spLocks noChangeArrowheads="1"/>
          </p:cNvSpPr>
          <p:nvPr userDrawn="1"/>
        </p:nvSpPr>
        <p:spPr bwMode="auto">
          <a:xfrm>
            <a:off x="1829036" y="3569733"/>
            <a:ext cx="295251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联系人</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网址</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 www.sinotherapeutics.com</a:t>
            </a:r>
          </a:p>
          <a:p>
            <a:pPr lvl="0"/>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邮箱</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a:t>
            </a:r>
          </a:p>
          <a:p>
            <a:pPr lvl="0"/>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电话</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rPr>
              <a:t>:</a:t>
            </a:r>
            <a:endParaRPr kumimoji="0" lang="zh-CN" altLang="zh-CN" sz="1400" b="0" i="0" u="none" strike="noStrike" cap="none" normalizeH="0" baseline="0" dirty="0">
              <a:ln>
                <a:noFill/>
              </a:ln>
              <a:solidFill>
                <a:schemeClr val="tx1">
                  <a:lumMod val="75000"/>
                  <a:lumOff val="25000"/>
                </a:schemeClr>
              </a:solidFill>
              <a:effectLst/>
              <a:latin typeface="微软雅黑 Light" panose="020B0502040204020203" pitchFamily="34" charset="-122"/>
              <a:ea typeface="微软雅黑 Light" panose="020B0502040204020203" pitchFamily="34" charset="-122"/>
              <a:cs typeface="阿里巴巴普惠体 Light" panose="00020600040101010101" pitchFamily="18" charset="-122"/>
            </a:endParaRPr>
          </a:p>
        </p:txBody>
      </p:sp>
      <p:pic>
        <p:nvPicPr>
          <p:cNvPr id="15" name="图片 14"/>
          <p:cNvPicPr>
            <a:picLocks noChangeAspect="1"/>
          </p:cNvPicPr>
          <p:nvPr userDrawn="1"/>
        </p:nvPicPr>
        <p:blipFill>
          <a:blip r:embed="rId3"/>
          <a:stretch>
            <a:fillRect/>
          </a:stretch>
        </p:blipFill>
        <p:spPr>
          <a:xfrm>
            <a:off x="834944" y="1271017"/>
            <a:ext cx="1988185" cy="637434"/>
          </a:xfrm>
          <a:prstGeom prst="rect">
            <a:avLst/>
          </a:prstGeom>
        </p:spPr>
      </p:pic>
      <p:sp>
        <p:nvSpPr>
          <p:cNvPr id="24" name="文本占位符 23"/>
          <p:cNvSpPr>
            <a:spLocks noGrp="1"/>
          </p:cNvSpPr>
          <p:nvPr userDrawn="1">
            <p:ph type="body" sz="quarter" idx="10" hasCustomPrompt="1"/>
          </p:nvPr>
        </p:nvSpPr>
        <p:spPr>
          <a:xfrm>
            <a:off x="2348101" y="3542757"/>
            <a:ext cx="2433449" cy="228837"/>
          </a:xfrm>
        </p:spPr>
        <p:txBody>
          <a:bodyPr>
            <a:no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代用名</a:t>
            </a:r>
          </a:p>
        </p:txBody>
      </p:sp>
      <p:sp>
        <p:nvSpPr>
          <p:cNvPr id="16" name="文本占位符 23"/>
          <p:cNvSpPr>
            <a:spLocks noGrp="1"/>
          </p:cNvSpPr>
          <p:nvPr>
            <p:ph type="body" sz="quarter" idx="15" hasCustomPrompt="1"/>
          </p:nvPr>
        </p:nvSpPr>
        <p:spPr>
          <a:xfrm>
            <a:off x="2186854" y="3960841"/>
            <a:ext cx="2433449" cy="228837"/>
          </a:xfrm>
        </p:spPr>
        <p:txBody>
          <a:bodyPr>
            <a:no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en-US" altLang="zh-CN" dirty="0"/>
              <a:t>ky88.zhou@sinotph.com</a:t>
            </a:r>
            <a:endParaRPr lang="zh-CN" altLang="en-US" dirty="0"/>
          </a:p>
        </p:txBody>
      </p:sp>
      <p:sp>
        <p:nvSpPr>
          <p:cNvPr id="20" name="文本占位符 23"/>
          <p:cNvSpPr>
            <a:spLocks noGrp="1"/>
          </p:cNvSpPr>
          <p:nvPr>
            <p:ph type="body" sz="quarter" idx="16" hasCustomPrompt="1"/>
          </p:nvPr>
        </p:nvSpPr>
        <p:spPr>
          <a:xfrm>
            <a:off x="2186853" y="4208247"/>
            <a:ext cx="2433449" cy="228837"/>
          </a:xfrm>
        </p:spPr>
        <p:txBody>
          <a:bodyPr>
            <a:no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en-US" altLang="zh-CN" dirty="0"/>
              <a:t>+86-21-68819009</a:t>
            </a:r>
            <a:endParaRPr lang="zh-CN" altLang="en-US" dirty="0"/>
          </a:p>
        </p:txBody>
      </p:sp>
    </p:spTree>
    <p:extLst>
      <p:ext uri="{BB962C8B-B14F-4D97-AF65-F5344CB8AC3E}">
        <p14:creationId xmlns:p14="http://schemas.microsoft.com/office/powerpoint/2010/main" val="216982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5"/>
            <a:ext cx="12192000" cy="6858450"/>
          </a:xfrm>
          <a:prstGeom prst="rect">
            <a:avLst/>
          </a:prstGeom>
        </p:spPr>
      </p:pic>
      <p:pic>
        <p:nvPicPr>
          <p:cNvPr id="15" name="图片 14"/>
          <p:cNvPicPr>
            <a:picLocks noChangeAspect="1"/>
          </p:cNvPicPr>
          <p:nvPr userDrawn="1"/>
        </p:nvPicPr>
        <p:blipFill>
          <a:blip r:embed="rId3"/>
          <a:stretch>
            <a:fillRect/>
          </a:stretch>
        </p:blipFill>
        <p:spPr>
          <a:xfrm>
            <a:off x="834944" y="1271017"/>
            <a:ext cx="1988185" cy="637434"/>
          </a:xfrm>
          <a:prstGeom prst="rect">
            <a:avLst/>
          </a:prstGeom>
        </p:spPr>
      </p:pic>
      <p:sp>
        <p:nvSpPr>
          <p:cNvPr id="2" name="标题 1"/>
          <p:cNvSpPr>
            <a:spLocks noGrp="1"/>
          </p:cNvSpPr>
          <p:nvPr>
            <p:ph type="ctrTitle" hasCustomPrompt="1"/>
          </p:nvPr>
        </p:nvSpPr>
        <p:spPr>
          <a:xfrm>
            <a:off x="701676" y="2039696"/>
            <a:ext cx="9189720" cy="878346"/>
          </a:xfrm>
        </p:spPr>
        <p:txBody>
          <a:bodyPr anchor="b">
            <a:normAutofit/>
          </a:bodyPr>
          <a:lstStyle>
            <a:lvl1pPr algn="l">
              <a:defRPr sz="54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r>
              <a:rPr lang="zh-CN" altLang="en-US" dirty="0"/>
              <a:t>上海宣泰医药科技有限公司</a:t>
            </a:r>
          </a:p>
        </p:txBody>
      </p:sp>
      <p:sp>
        <p:nvSpPr>
          <p:cNvPr id="3" name="副标题 2"/>
          <p:cNvSpPr>
            <a:spLocks noGrp="1"/>
          </p:cNvSpPr>
          <p:nvPr>
            <p:ph type="subTitle" idx="1" hasCustomPrompt="1"/>
          </p:nvPr>
        </p:nvSpPr>
        <p:spPr>
          <a:xfrm>
            <a:off x="724536" y="2961727"/>
            <a:ext cx="9144000" cy="387105"/>
          </a:xfrm>
        </p:spPr>
        <p:txBody>
          <a:bodyPr>
            <a:noAutofit/>
          </a:bodyPr>
          <a:lstStyle>
            <a:lvl1pPr marL="0" indent="0" algn="l">
              <a:buNone/>
              <a:defRPr sz="24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SINOTHERAPEUTICS INC.</a:t>
            </a:r>
            <a:endParaRPr lang="zh-CN" altLang="en-US" dirty="0"/>
          </a:p>
        </p:txBody>
      </p:sp>
      <p:sp>
        <p:nvSpPr>
          <p:cNvPr id="11" name="圆角矩形 10"/>
          <p:cNvSpPr/>
          <p:nvPr userDrawn="1"/>
        </p:nvSpPr>
        <p:spPr>
          <a:xfrm>
            <a:off x="823514" y="3487152"/>
            <a:ext cx="2750266" cy="292908"/>
          </a:xfrm>
          <a:prstGeom prst="roundRect">
            <a:avLst>
              <a:gd name="adj" fmla="val 50000"/>
            </a:avLst>
          </a:prstGeom>
          <a:solidFill>
            <a:srgbClr val="7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占位符 23"/>
          <p:cNvSpPr>
            <a:spLocks noGrp="1"/>
          </p:cNvSpPr>
          <p:nvPr>
            <p:ph type="body" sz="quarter" idx="10" hasCustomPrompt="1"/>
          </p:nvPr>
        </p:nvSpPr>
        <p:spPr>
          <a:xfrm>
            <a:off x="834944" y="3509646"/>
            <a:ext cx="1546306" cy="253999"/>
          </a:xfrm>
        </p:spPr>
        <p:txBody>
          <a:bodyPr>
            <a:noAutofit/>
          </a:bodyPr>
          <a:lstStyle>
            <a:lvl1pPr marL="0" indent="0">
              <a:buNone/>
              <a:defRPr sz="12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主讲：代用名</a:t>
            </a:r>
          </a:p>
        </p:txBody>
      </p:sp>
      <p:sp>
        <p:nvSpPr>
          <p:cNvPr id="27" name="文本占位符 26"/>
          <p:cNvSpPr>
            <a:spLocks noGrp="1"/>
          </p:cNvSpPr>
          <p:nvPr>
            <p:ph type="body" sz="quarter" idx="11" hasCustomPrompt="1"/>
          </p:nvPr>
        </p:nvSpPr>
        <p:spPr>
          <a:xfrm>
            <a:off x="2072958" y="3509645"/>
            <a:ext cx="1450975" cy="254000"/>
          </a:xfrm>
        </p:spPr>
        <p:txBody>
          <a:bodyPr>
            <a:noAutofit/>
          </a:bodyPr>
          <a:lstStyle>
            <a:lvl1pPr marL="0" indent="0" algn="r">
              <a:buNone/>
              <a:defRPr sz="12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2020/08/08</a:t>
            </a:r>
            <a:endParaRPr lang="zh-CN" altLang="en-US" dirty="0"/>
          </a:p>
        </p:txBody>
      </p:sp>
    </p:spTree>
    <p:extLst>
      <p:ext uri="{BB962C8B-B14F-4D97-AF65-F5344CB8AC3E}">
        <p14:creationId xmlns:p14="http://schemas.microsoft.com/office/powerpoint/2010/main" val="412759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封面1">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 y="0"/>
            <a:ext cx="12191200" cy="6858000"/>
          </a:xfrm>
          <a:prstGeom prst="rect">
            <a:avLst/>
          </a:prstGeom>
        </p:spPr>
      </p:pic>
      <p:sp>
        <p:nvSpPr>
          <p:cNvPr id="2" name="标题 1"/>
          <p:cNvSpPr>
            <a:spLocks noGrp="1"/>
          </p:cNvSpPr>
          <p:nvPr>
            <p:ph type="ctrTitle" hasCustomPrompt="1"/>
          </p:nvPr>
        </p:nvSpPr>
        <p:spPr>
          <a:xfrm>
            <a:off x="701676" y="2039696"/>
            <a:ext cx="9189720" cy="878346"/>
          </a:xfrm>
        </p:spPr>
        <p:txBody>
          <a:bodyPr anchor="b">
            <a:normAutofit/>
          </a:bodyPr>
          <a:lstStyle>
            <a:lvl1pPr algn="l">
              <a:defRPr sz="5400"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r>
              <a:rPr lang="zh-CN" altLang="en-US" dirty="0"/>
              <a:t>上海宣泰医药科技有限公司</a:t>
            </a:r>
          </a:p>
        </p:txBody>
      </p:sp>
      <p:sp>
        <p:nvSpPr>
          <p:cNvPr id="3" name="副标题 2"/>
          <p:cNvSpPr>
            <a:spLocks noGrp="1"/>
          </p:cNvSpPr>
          <p:nvPr>
            <p:ph type="subTitle" idx="1" hasCustomPrompt="1"/>
          </p:nvPr>
        </p:nvSpPr>
        <p:spPr>
          <a:xfrm>
            <a:off x="724536" y="2961727"/>
            <a:ext cx="9144000" cy="387105"/>
          </a:xfrm>
        </p:spPr>
        <p:txBody>
          <a:bodyPr>
            <a:noAutofit/>
          </a:bodyPr>
          <a:lstStyle>
            <a:lvl1pPr marL="0" indent="0" algn="l">
              <a:buNone/>
              <a:defRPr sz="2400"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SINOTHERAPEUTICS INC.</a:t>
            </a:r>
            <a:endParaRPr lang="zh-CN" altLang="en-US" dirty="0"/>
          </a:p>
        </p:txBody>
      </p:sp>
      <p:pic>
        <p:nvPicPr>
          <p:cNvPr id="8" name="图片 7"/>
          <p:cNvPicPr>
            <a:picLocks noChangeAspect="1"/>
          </p:cNvPicPr>
          <p:nvPr userDrawn="1"/>
        </p:nvPicPr>
        <p:blipFill>
          <a:blip r:embed="rId3"/>
          <a:stretch>
            <a:fillRect/>
          </a:stretch>
        </p:blipFill>
        <p:spPr>
          <a:xfrm>
            <a:off x="834944" y="1271017"/>
            <a:ext cx="1993346" cy="640718"/>
          </a:xfrm>
          <a:prstGeom prst="rect">
            <a:avLst/>
          </a:prstGeom>
        </p:spPr>
      </p:pic>
      <p:sp>
        <p:nvSpPr>
          <p:cNvPr id="11" name="圆角矩形 10"/>
          <p:cNvSpPr/>
          <p:nvPr userDrawn="1"/>
        </p:nvSpPr>
        <p:spPr>
          <a:xfrm>
            <a:off x="823514" y="3487152"/>
            <a:ext cx="2750266" cy="2929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占位符 23"/>
          <p:cNvSpPr>
            <a:spLocks noGrp="1"/>
          </p:cNvSpPr>
          <p:nvPr>
            <p:ph type="body" sz="quarter" idx="10" hasCustomPrompt="1"/>
          </p:nvPr>
        </p:nvSpPr>
        <p:spPr>
          <a:xfrm>
            <a:off x="834944" y="3509646"/>
            <a:ext cx="1562816" cy="253999"/>
          </a:xfrm>
        </p:spPr>
        <p:txBody>
          <a:bodyPr>
            <a:noAutofit/>
          </a:bodyPr>
          <a:lstStyle>
            <a:lvl1pPr marL="0" indent="0">
              <a:buNone/>
              <a:defRPr sz="1200">
                <a:solidFill>
                  <a:srgbClr val="A51E24"/>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主讲：代用名</a:t>
            </a:r>
          </a:p>
        </p:txBody>
      </p:sp>
      <p:sp>
        <p:nvSpPr>
          <p:cNvPr id="27" name="文本占位符 26"/>
          <p:cNvSpPr>
            <a:spLocks noGrp="1"/>
          </p:cNvSpPr>
          <p:nvPr>
            <p:ph type="body" sz="quarter" idx="11" hasCustomPrompt="1"/>
          </p:nvPr>
        </p:nvSpPr>
        <p:spPr>
          <a:xfrm>
            <a:off x="2072958" y="3509645"/>
            <a:ext cx="1450975" cy="254000"/>
          </a:xfrm>
        </p:spPr>
        <p:txBody>
          <a:bodyPr>
            <a:noAutofit/>
          </a:bodyPr>
          <a:lstStyle>
            <a:lvl1pPr marL="0" indent="0" algn="r">
              <a:buNone/>
              <a:defRPr sz="1200">
                <a:solidFill>
                  <a:srgbClr val="A61D24"/>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2020/08/08</a:t>
            </a:r>
            <a:endParaRPr lang="zh-CN" altLang="en-US" dirty="0"/>
          </a:p>
        </p:txBody>
      </p:sp>
    </p:spTree>
    <p:extLst>
      <p:ext uri="{BB962C8B-B14F-4D97-AF65-F5344CB8AC3E}">
        <p14:creationId xmlns:p14="http://schemas.microsoft.com/office/powerpoint/2010/main" val="170383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9" name="图片 8"/>
          <p:cNvPicPr>
            <a:picLocks noChangeAspect="1"/>
          </p:cNvPicPr>
          <p:nvPr/>
        </p:nvPicPr>
        <p:blipFill>
          <a:blip r:embed="rId3"/>
          <a:stretch>
            <a:fillRect/>
          </a:stretch>
        </p:blipFill>
        <p:spPr>
          <a:xfrm>
            <a:off x="10462260" y="197765"/>
            <a:ext cx="1403986" cy="450134"/>
          </a:xfrm>
          <a:prstGeom prst="rect">
            <a:avLst/>
          </a:prstGeom>
        </p:spPr>
      </p:pic>
      <p:sp>
        <p:nvSpPr>
          <p:cNvPr id="10" name="Freeform 117"/>
          <p:cNvSpPr>
            <a:spLocks/>
          </p:cNvSpPr>
          <p:nvPr userDrawn="1"/>
        </p:nvSpPr>
        <p:spPr bwMode="auto">
          <a:xfrm>
            <a:off x="866774" y="857250"/>
            <a:ext cx="933450" cy="9525"/>
          </a:xfrm>
          <a:custGeom>
            <a:avLst/>
            <a:gdLst>
              <a:gd name="T0" fmla="*/ 0 w 588"/>
              <a:gd name="T1" fmla="*/ 6 h 6"/>
              <a:gd name="T2" fmla="*/ 588 w 588"/>
              <a:gd name="T3" fmla="*/ 6 h 6"/>
              <a:gd name="T4" fmla="*/ 588 w 588"/>
              <a:gd name="T5" fmla="*/ 0 h 6"/>
              <a:gd name="T6" fmla="*/ 0 w 588"/>
              <a:gd name="T7" fmla="*/ 0 h 6"/>
            </a:gdLst>
            <a:ahLst/>
            <a:cxnLst>
              <a:cxn ang="0">
                <a:pos x="T0" y="T1"/>
              </a:cxn>
              <a:cxn ang="0">
                <a:pos x="T2" y="T3"/>
              </a:cxn>
              <a:cxn ang="0">
                <a:pos x="T4" y="T5"/>
              </a:cxn>
              <a:cxn ang="0">
                <a:pos x="T6" y="T7"/>
              </a:cxn>
            </a:cxnLst>
            <a:rect l="0" t="0" r="r" b="b"/>
            <a:pathLst>
              <a:path w="588" h="6">
                <a:moveTo>
                  <a:pt x="0" y="6"/>
                </a:moveTo>
                <a:lnTo>
                  <a:pt x="588" y="6"/>
                </a:lnTo>
                <a:lnTo>
                  <a:pt x="58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81423" y="852976"/>
            <a:ext cx="1005403" cy="584775"/>
          </a:xfrm>
          <a:prstGeom prst="rect">
            <a:avLst/>
          </a:prstGeom>
          <a:noFill/>
        </p:spPr>
        <p:txBody>
          <a:bodyPr wrap="none" rtlCol="0">
            <a:spAutoFit/>
          </a:bodyPr>
          <a:lstStyle/>
          <a:p>
            <a:r>
              <a:rPr lang="zh-CN" altLang="en-US" sz="3200" b="1" dirty="0">
                <a:solidFill>
                  <a:srgbClr val="0A456D"/>
                </a:solidFill>
                <a:latin typeface="微软雅黑" panose="020B0503020204020204" pitchFamily="34" charset="-122"/>
                <a:ea typeface="微软雅黑" panose="020B0503020204020204" pitchFamily="34" charset="-122"/>
                <a:cs typeface="阿里巴巴普惠体 Medium" panose="00020600040101010101" pitchFamily="18" charset="-122"/>
              </a:rPr>
              <a:t>目录</a:t>
            </a:r>
          </a:p>
        </p:txBody>
      </p:sp>
      <p:sp>
        <p:nvSpPr>
          <p:cNvPr id="12" name="文本框 11"/>
          <p:cNvSpPr txBox="1"/>
          <p:nvPr userDrawn="1"/>
        </p:nvSpPr>
        <p:spPr>
          <a:xfrm>
            <a:off x="1058724" y="1335829"/>
            <a:ext cx="1107996" cy="276999"/>
          </a:xfrm>
          <a:prstGeom prst="rect">
            <a:avLst/>
          </a:prstGeom>
          <a:noFill/>
        </p:spPr>
        <p:txBody>
          <a:bodyPr wrap="square" rtlCol="0">
            <a:spAutoFit/>
          </a:bodyPr>
          <a:lstStyle/>
          <a:p>
            <a:pPr algn="ctr"/>
            <a:r>
              <a:rPr lang="en-US" altLang="zh-CN" sz="1200" dirty="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rPr>
              <a:t>CONTENTS</a:t>
            </a:r>
            <a:endParaRPr lang="zh-CN" altLang="en-US" sz="1200" dirty="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13" name="矩形 12"/>
          <p:cNvSpPr/>
          <p:nvPr userDrawn="1"/>
        </p:nvSpPr>
        <p:spPr>
          <a:xfrm>
            <a:off x="847899" y="896112"/>
            <a:ext cx="192024" cy="630936"/>
          </a:xfrm>
          <a:prstGeom prst="rect">
            <a:avLst/>
          </a:prstGeom>
          <a:solidFill>
            <a:srgbClr val="0A4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456D"/>
              </a:solidFill>
              <a:latin typeface="微软雅黑" panose="020B0503020204020204" pitchFamily="34" charset="-122"/>
              <a:ea typeface="微软雅黑" panose="020B0503020204020204" pitchFamily="34" charset="-122"/>
            </a:endParaRPr>
          </a:p>
        </p:txBody>
      </p:sp>
      <p:cxnSp>
        <p:nvCxnSpPr>
          <p:cNvPr id="14" name="直接连接符 13"/>
          <p:cNvCxnSpPr/>
          <p:nvPr userDrawn="1"/>
        </p:nvCxnSpPr>
        <p:spPr>
          <a:xfrm flipV="1">
            <a:off x="2342388" y="1220724"/>
            <a:ext cx="8173212" cy="2792"/>
          </a:xfrm>
          <a:prstGeom prst="line">
            <a:avLst/>
          </a:prstGeom>
          <a:ln w="19050">
            <a:solidFill>
              <a:srgbClr val="0A456D"/>
            </a:solidFill>
          </a:ln>
        </p:spPr>
        <p:style>
          <a:lnRef idx="1">
            <a:schemeClr val="accent1"/>
          </a:lnRef>
          <a:fillRef idx="0">
            <a:schemeClr val="accent1"/>
          </a:fillRef>
          <a:effectRef idx="0">
            <a:schemeClr val="accent1"/>
          </a:effectRef>
          <a:fontRef idx="minor">
            <a:schemeClr val="tx1"/>
          </a:fontRef>
        </p:style>
      </p:cxnSp>
      <p:sp>
        <p:nvSpPr>
          <p:cNvPr id="36" name="文本占位符 35"/>
          <p:cNvSpPr>
            <a:spLocks noGrp="1"/>
          </p:cNvSpPr>
          <p:nvPr>
            <p:ph type="body" sz="quarter" idx="10" hasCustomPrompt="1"/>
          </p:nvPr>
        </p:nvSpPr>
        <p:spPr>
          <a:xfrm>
            <a:off x="1413388" y="2389430"/>
            <a:ext cx="733820" cy="490916"/>
          </a:xfrm>
        </p:spPr>
        <p:txBody>
          <a:bodyPr>
            <a:noAutofit/>
          </a:bodyPr>
          <a:lstStyle>
            <a:lvl1pPr marL="0" indent="0" algn="ctr">
              <a:buNone/>
              <a:defRPr sz="32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01</a:t>
            </a:r>
            <a:endParaRPr lang="zh-CN" altLang="en-US" dirty="0"/>
          </a:p>
        </p:txBody>
      </p:sp>
      <p:sp>
        <p:nvSpPr>
          <p:cNvPr id="39" name="文本占位符 38"/>
          <p:cNvSpPr>
            <a:spLocks noGrp="1"/>
          </p:cNvSpPr>
          <p:nvPr>
            <p:ph type="body" sz="quarter" idx="11" hasCustomPrompt="1"/>
          </p:nvPr>
        </p:nvSpPr>
        <p:spPr>
          <a:xfrm>
            <a:off x="2086826" y="2353938"/>
            <a:ext cx="3734318" cy="297825"/>
          </a:xfrm>
        </p:spPr>
        <p:txBody>
          <a:bodyPr>
            <a:noAutofit/>
          </a:bodyPr>
          <a:lstStyle>
            <a:lvl1pPr marL="0" indent="0">
              <a:buNone/>
              <a:defRPr sz="18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43" name="文本占位符 42"/>
          <p:cNvSpPr>
            <a:spLocks noGrp="1"/>
          </p:cNvSpPr>
          <p:nvPr>
            <p:ph type="body" sz="quarter" idx="12" hasCustomPrompt="1"/>
          </p:nvPr>
        </p:nvSpPr>
        <p:spPr>
          <a:xfrm>
            <a:off x="2086825" y="2634511"/>
            <a:ext cx="3745231" cy="353063"/>
          </a:xfrm>
        </p:spPr>
        <p:txBody>
          <a:bodyPr>
            <a:norm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替换文字内容</a:t>
            </a:r>
          </a:p>
        </p:txBody>
      </p:sp>
      <p:sp>
        <p:nvSpPr>
          <p:cNvPr id="44" name="文本占位符 35"/>
          <p:cNvSpPr>
            <a:spLocks noGrp="1"/>
          </p:cNvSpPr>
          <p:nvPr>
            <p:ph type="body" sz="quarter" idx="13" hasCustomPrompt="1"/>
          </p:nvPr>
        </p:nvSpPr>
        <p:spPr>
          <a:xfrm>
            <a:off x="6650790" y="2389430"/>
            <a:ext cx="733820" cy="490916"/>
          </a:xfrm>
        </p:spPr>
        <p:txBody>
          <a:bodyPr>
            <a:noAutofit/>
          </a:bodyPr>
          <a:lstStyle>
            <a:lvl1pPr marL="0" indent="0" algn="ctr">
              <a:buNone/>
              <a:defRPr sz="32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02</a:t>
            </a:r>
            <a:endParaRPr lang="zh-CN" altLang="en-US" dirty="0"/>
          </a:p>
        </p:txBody>
      </p:sp>
      <p:sp>
        <p:nvSpPr>
          <p:cNvPr id="45" name="文本占位符 38"/>
          <p:cNvSpPr>
            <a:spLocks noGrp="1"/>
          </p:cNvSpPr>
          <p:nvPr>
            <p:ph type="body" sz="quarter" idx="14" hasCustomPrompt="1"/>
          </p:nvPr>
        </p:nvSpPr>
        <p:spPr>
          <a:xfrm>
            <a:off x="7324228" y="2353938"/>
            <a:ext cx="3734318" cy="297825"/>
          </a:xfrm>
        </p:spPr>
        <p:txBody>
          <a:bodyPr>
            <a:noAutofit/>
          </a:bodyPr>
          <a:lstStyle>
            <a:lvl1pPr marL="0" indent="0">
              <a:buNone/>
              <a:defRPr sz="18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46" name="文本占位符 42"/>
          <p:cNvSpPr>
            <a:spLocks noGrp="1"/>
          </p:cNvSpPr>
          <p:nvPr>
            <p:ph type="body" sz="quarter" idx="15" hasCustomPrompt="1"/>
          </p:nvPr>
        </p:nvSpPr>
        <p:spPr>
          <a:xfrm>
            <a:off x="7324227" y="2634512"/>
            <a:ext cx="3745231" cy="353062"/>
          </a:xfrm>
        </p:spPr>
        <p:txBody>
          <a:bodyPr>
            <a:norm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替换文字内容</a:t>
            </a:r>
          </a:p>
        </p:txBody>
      </p:sp>
      <p:sp>
        <p:nvSpPr>
          <p:cNvPr id="47" name="文本占位符 35"/>
          <p:cNvSpPr>
            <a:spLocks noGrp="1"/>
          </p:cNvSpPr>
          <p:nvPr>
            <p:ph type="body" sz="quarter" idx="16" hasCustomPrompt="1"/>
          </p:nvPr>
        </p:nvSpPr>
        <p:spPr>
          <a:xfrm>
            <a:off x="6650790" y="3568930"/>
            <a:ext cx="733820" cy="490916"/>
          </a:xfrm>
        </p:spPr>
        <p:txBody>
          <a:bodyPr>
            <a:noAutofit/>
          </a:bodyPr>
          <a:lstStyle>
            <a:lvl1pPr marL="0" indent="0" algn="ctr">
              <a:buNone/>
              <a:defRPr sz="32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04</a:t>
            </a:r>
            <a:endParaRPr lang="zh-CN" altLang="en-US" dirty="0"/>
          </a:p>
        </p:txBody>
      </p:sp>
      <p:sp>
        <p:nvSpPr>
          <p:cNvPr id="48" name="文本占位符 38"/>
          <p:cNvSpPr>
            <a:spLocks noGrp="1"/>
          </p:cNvSpPr>
          <p:nvPr>
            <p:ph type="body" sz="quarter" idx="17" hasCustomPrompt="1"/>
          </p:nvPr>
        </p:nvSpPr>
        <p:spPr>
          <a:xfrm>
            <a:off x="7324228" y="3533438"/>
            <a:ext cx="3734318" cy="297825"/>
          </a:xfrm>
        </p:spPr>
        <p:txBody>
          <a:bodyPr>
            <a:noAutofit/>
          </a:bodyPr>
          <a:lstStyle>
            <a:lvl1pPr marL="0" indent="0">
              <a:buNone/>
              <a:defRPr sz="18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49" name="文本占位符 42"/>
          <p:cNvSpPr>
            <a:spLocks noGrp="1"/>
          </p:cNvSpPr>
          <p:nvPr>
            <p:ph type="body" sz="quarter" idx="18" hasCustomPrompt="1"/>
          </p:nvPr>
        </p:nvSpPr>
        <p:spPr>
          <a:xfrm>
            <a:off x="7324227" y="3814012"/>
            <a:ext cx="3745231" cy="367946"/>
          </a:xfrm>
        </p:spPr>
        <p:txBody>
          <a:bodyPr>
            <a:norm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替换文字内容</a:t>
            </a:r>
          </a:p>
        </p:txBody>
      </p:sp>
      <p:sp>
        <p:nvSpPr>
          <p:cNvPr id="50" name="文本占位符 35"/>
          <p:cNvSpPr>
            <a:spLocks noGrp="1"/>
          </p:cNvSpPr>
          <p:nvPr>
            <p:ph type="body" sz="quarter" idx="19" hasCustomPrompt="1"/>
          </p:nvPr>
        </p:nvSpPr>
        <p:spPr>
          <a:xfrm>
            <a:off x="1407944" y="3568930"/>
            <a:ext cx="733820" cy="490916"/>
          </a:xfrm>
        </p:spPr>
        <p:txBody>
          <a:bodyPr>
            <a:noAutofit/>
          </a:bodyPr>
          <a:lstStyle>
            <a:lvl1pPr marL="0" indent="0" algn="ctr">
              <a:buNone/>
              <a:defRPr sz="32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03</a:t>
            </a:r>
            <a:endParaRPr lang="zh-CN" altLang="en-US" dirty="0"/>
          </a:p>
        </p:txBody>
      </p:sp>
      <p:sp>
        <p:nvSpPr>
          <p:cNvPr id="51" name="文本占位符 38"/>
          <p:cNvSpPr>
            <a:spLocks noGrp="1"/>
          </p:cNvSpPr>
          <p:nvPr>
            <p:ph type="body" sz="quarter" idx="20" hasCustomPrompt="1"/>
          </p:nvPr>
        </p:nvSpPr>
        <p:spPr>
          <a:xfrm>
            <a:off x="2081382" y="3533438"/>
            <a:ext cx="3734318" cy="297825"/>
          </a:xfrm>
        </p:spPr>
        <p:txBody>
          <a:bodyPr>
            <a:noAutofit/>
          </a:bodyPr>
          <a:lstStyle>
            <a:lvl1pPr marL="0" indent="0">
              <a:buNone/>
              <a:defRPr sz="18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52" name="文本占位符 42"/>
          <p:cNvSpPr>
            <a:spLocks noGrp="1"/>
          </p:cNvSpPr>
          <p:nvPr>
            <p:ph type="body" sz="quarter" idx="21" hasCustomPrompt="1"/>
          </p:nvPr>
        </p:nvSpPr>
        <p:spPr>
          <a:xfrm>
            <a:off x="2081381" y="3814012"/>
            <a:ext cx="3745231" cy="367946"/>
          </a:xfrm>
        </p:spPr>
        <p:txBody>
          <a:bodyPr>
            <a:norm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替换文字内容</a:t>
            </a:r>
          </a:p>
        </p:txBody>
      </p:sp>
      <p:sp>
        <p:nvSpPr>
          <p:cNvPr id="53" name="文本占位符 35"/>
          <p:cNvSpPr>
            <a:spLocks noGrp="1"/>
          </p:cNvSpPr>
          <p:nvPr>
            <p:ph type="body" sz="quarter" idx="22" hasCustomPrompt="1"/>
          </p:nvPr>
        </p:nvSpPr>
        <p:spPr>
          <a:xfrm>
            <a:off x="1407944" y="4766795"/>
            <a:ext cx="733820" cy="490916"/>
          </a:xfrm>
        </p:spPr>
        <p:txBody>
          <a:bodyPr>
            <a:noAutofit/>
          </a:bodyPr>
          <a:lstStyle>
            <a:lvl1pPr marL="0" indent="0" algn="ctr">
              <a:buNone/>
              <a:defRPr sz="32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05</a:t>
            </a:r>
            <a:endParaRPr lang="zh-CN" altLang="en-US" dirty="0"/>
          </a:p>
        </p:txBody>
      </p:sp>
      <p:sp>
        <p:nvSpPr>
          <p:cNvPr id="54" name="文本占位符 38"/>
          <p:cNvSpPr>
            <a:spLocks noGrp="1"/>
          </p:cNvSpPr>
          <p:nvPr>
            <p:ph type="body" sz="quarter" idx="23" hasCustomPrompt="1"/>
          </p:nvPr>
        </p:nvSpPr>
        <p:spPr>
          <a:xfrm>
            <a:off x="2081382" y="4731303"/>
            <a:ext cx="3734318" cy="297825"/>
          </a:xfrm>
        </p:spPr>
        <p:txBody>
          <a:bodyPr>
            <a:noAutofit/>
          </a:bodyPr>
          <a:lstStyle>
            <a:lvl1pPr marL="0" indent="0">
              <a:buNone/>
              <a:defRPr sz="18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55" name="文本占位符 42"/>
          <p:cNvSpPr>
            <a:spLocks noGrp="1"/>
          </p:cNvSpPr>
          <p:nvPr>
            <p:ph type="body" sz="quarter" idx="24" hasCustomPrompt="1"/>
          </p:nvPr>
        </p:nvSpPr>
        <p:spPr>
          <a:xfrm>
            <a:off x="2081381" y="5011876"/>
            <a:ext cx="3745231" cy="392287"/>
          </a:xfrm>
        </p:spPr>
        <p:txBody>
          <a:bodyPr>
            <a:norm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替换文字内容</a:t>
            </a:r>
          </a:p>
        </p:txBody>
      </p:sp>
      <p:sp>
        <p:nvSpPr>
          <p:cNvPr id="56" name="文本占位符 35"/>
          <p:cNvSpPr>
            <a:spLocks noGrp="1"/>
          </p:cNvSpPr>
          <p:nvPr>
            <p:ph type="body" sz="quarter" idx="25" hasCustomPrompt="1"/>
          </p:nvPr>
        </p:nvSpPr>
        <p:spPr>
          <a:xfrm>
            <a:off x="6640834" y="4766795"/>
            <a:ext cx="733820" cy="490916"/>
          </a:xfrm>
        </p:spPr>
        <p:txBody>
          <a:bodyPr>
            <a:noAutofit/>
          </a:bodyPr>
          <a:lstStyle>
            <a:lvl1pPr marL="0" indent="0" algn="ctr">
              <a:buNone/>
              <a:defRPr sz="32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06</a:t>
            </a:r>
            <a:endParaRPr lang="zh-CN" altLang="en-US" dirty="0"/>
          </a:p>
        </p:txBody>
      </p:sp>
      <p:sp>
        <p:nvSpPr>
          <p:cNvPr id="57" name="文本占位符 38"/>
          <p:cNvSpPr>
            <a:spLocks noGrp="1"/>
          </p:cNvSpPr>
          <p:nvPr>
            <p:ph type="body" sz="quarter" idx="26" hasCustomPrompt="1"/>
          </p:nvPr>
        </p:nvSpPr>
        <p:spPr>
          <a:xfrm>
            <a:off x="7314272" y="4731303"/>
            <a:ext cx="3734318" cy="297825"/>
          </a:xfrm>
        </p:spPr>
        <p:txBody>
          <a:bodyPr>
            <a:noAutofit/>
          </a:bodyPr>
          <a:lstStyle>
            <a:lvl1pPr marL="0" indent="0">
              <a:buNone/>
              <a:defRPr sz="1800" b="1">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58" name="文本占位符 42"/>
          <p:cNvSpPr>
            <a:spLocks noGrp="1"/>
          </p:cNvSpPr>
          <p:nvPr>
            <p:ph type="body" sz="quarter" idx="27" hasCustomPrompt="1"/>
          </p:nvPr>
        </p:nvSpPr>
        <p:spPr>
          <a:xfrm>
            <a:off x="7314271" y="5011877"/>
            <a:ext cx="3745231" cy="392286"/>
          </a:xfrm>
        </p:spPr>
        <p:txBody>
          <a:bodyPr>
            <a:normAutofit/>
          </a:bodyPr>
          <a:lstStyle>
            <a:lvl1pPr marL="0" indent="0">
              <a:buNone/>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lvl="0"/>
            <a:r>
              <a:rPr lang="zh-CN" altLang="en-US" dirty="0"/>
              <a:t>替换文字内容</a:t>
            </a:r>
          </a:p>
        </p:txBody>
      </p:sp>
    </p:spTree>
    <p:extLst>
      <p:ext uri="{BB962C8B-B14F-4D97-AF65-F5344CB8AC3E}">
        <p14:creationId xmlns:p14="http://schemas.microsoft.com/office/powerpoint/2010/main" val="349979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10462260" y="197765"/>
            <a:ext cx="1403986" cy="450134"/>
          </a:xfrm>
          <a:prstGeom prst="rect">
            <a:avLst/>
          </a:prstGeom>
        </p:spPr>
      </p:pic>
      <p:sp>
        <p:nvSpPr>
          <p:cNvPr id="10" name="Freeform 117"/>
          <p:cNvSpPr>
            <a:spLocks/>
          </p:cNvSpPr>
          <p:nvPr userDrawn="1"/>
        </p:nvSpPr>
        <p:spPr bwMode="auto">
          <a:xfrm>
            <a:off x="866774" y="857250"/>
            <a:ext cx="933450" cy="9525"/>
          </a:xfrm>
          <a:custGeom>
            <a:avLst/>
            <a:gdLst>
              <a:gd name="T0" fmla="*/ 0 w 588"/>
              <a:gd name="T1" fmla="*/ 6 h 6"/>
              <a:gd name="T2" fmla="*/ 588 w 588"/>
              <a:gd name="T3" fmla="*/ 6 h 6"/>
              <a:gd name="T4" fmla="*/ 588 w 588"/>
              <a:gd name="T5" fmla="*/ 0 h 6"/>
              <a:gd name="T6" fmla="*/ 0 w 588"/>
              <a:gd name="T7" fmla="*/ 0 h 6"/>
            </a:gdLst>
            <a:ahLst/>
            <a:cxnLst>
              <a:cxn ang="0">
                <a:pos x="T0" y="T1"/>
              </a:cxn>
              <a:cxn ang="0">
                <a:pos x="T2" y="T3"/>
              </a:cxn>
              <a:cxn ang="0">
                <a:pos x="T4" y="T5"/>
              </a:cxn>
              <a:cxn ang="0">
                <a:pos x="T6" y="T7"/>
              </a:cxn>
            </a:cxnLst>
            <a:rect l="0" t="0" r="r" b="b"/>
            <a:pathLst>
              <a:path w="588" h="6">
                <a:moveTo>
                  <a:pt x="0" y="6"/>
                </a:moveTo>
                <a:lnTo>
                  <a:pt x="588" y="6"/>
                </a:lnTo>
                <a:lnTo>
                  <a:pt x="58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文本占位符 38"/>
          <p:cNvSpPr>
            <a:spLocks noGrp="1"/>
          </p:cNvSpPr>
          <p:nvPr>
            <p:ph type="body" sz="quarter" idx="11" hasCustomPrompt="1"/>
          </p:nvPr>
        </p:nvSpPr>
        <p:spPr>
          <a:xfrm>
            <a:off x="4726738" y="3001689"/>
            <a:ext cx="4719186" cy="442601"/>
          </a:xfrm>
        </p:spPr>
        <p:txBody>
          <a:bodyPr>
            <a:noAutofit/>
          </a:bodyPr>
          <a:lstStyle>
            <a:lvl1pPr marL="0" indent="0">
              <a:buNone/>
              <a:defRPr sz="28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43" name="文本占位符 42"/>
          <p:cNvSpPr>
            <a:spLocks noGrp="1"/>
          </p:cNvSpPr>
          <p:nvPr>
            <p:ph type="body" sz="quarter" idx="12" hasCustomPrompt="1"/>
          </p:nvPr>
        </p:nvSpPr>
        <p:spPr>
          <a:xfrm>
            <a:off x="4726738" y="3432324"/>
            <a:ext cx="4719186" cy="58568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a:t>
            </a:r>
          </a:p>
        </p:txBody>
      </p:sp>
      <p:sp>
        <p:nvSpPr>
          <p:cNvPr id="36" name="文本占位符 35"/>
          <p:cNvSpPr>
            <a:spLocks noGrp="1"/>
          </p:cNvSpPr>
          <p:nvPr>
            <p:ph type="body" sz="quarter" idx="10" hasCustomPrompt="1"/>
          </p:nvPr>
        </p:nvSpPr>
        <p:spPr>
          <a:xfrm>
            <a:off x="3519582" y="2932681"/>
            <a:ext cx="1302588" cy="1050820"/>
          </a:xfrm>
        </p:spPr>
        <p:txBody>
          <a:bodyPr>
            <a:noAutofit/>
          </a:bodyPr>
          <a:lstStyle>
            <a:lvl1pPr marL="0" indent="0" algn="ctr">
              <a:buNone/>
              <a:defRPr sz="8000" b="0" spc="-30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en-US" altLang="zh-CN" dirty="0"/>
              <a:t>01</a:t>
            </a:r>
            <a:endParaRPr lang="zh-CN" altLang="en-US" dirty="0"/>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spTree>
    <p:extLst>
      <p:ext uri="{BB962C8B-B14F-4D97-AF65-F5344CB8AC3E}">
        <p14:creationId xmlns:p14="http://schemas.microsoft.com/office/powerpoint/2010/main" val="421374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1"/>
          <p:cNvGrpSpPr/>
          <p:nvPr userDrawn="1"/>
        </p:nvGrpSpPr>
        <p:grpSpPr>
          <a:xfrm>
            <a:off x="1" y="-225"/>
            <a:ext cx="12191600" cy="6858225"/>
            <a:chOff x="1" y="-225"/>
            <a:chExt cx="12191600" cy="6858225"/>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9" name="图片 8"/>
            <p:cNvPicPr>
              <a:picLocks noChangeAspect="1"/>
            </p:cNvPicPr>
            <p:nvPr/>
          </p:nvPicPr>
          <p:blipFill>
            <a:blip r:embed="rId3"/>
            <a:stretch>
              <a:fillRect/>
            </a:stretch>
          </p:blipFill>
          <p:spPr>
            <a:xfrm>
              <a:off x="10462260" y="197765"/>
              <a:ext cx="1403986" cy="450134"/>
            </a:xfrm>
            <a:prstGeom prst="rect">
              <a:avLst/>
            </a:prstGeom>
          </p:spPr>
        </p:pic>
      </p:grpSp>
      <p:sp>
        <p:nvSpPr>
          <p:cNvPr id="23" name="文本占位符 38"/>
          <p:cNvSpPr>
            <a:spLocks noGrp="1"/>
          </p:cNvSpPr>
          <p:nvPr userDrawn="1">
            <p:ph type="body" sz="quarter" idx="11" hasCustomPrompt="1"/>
          </p:nvPr>
        </p:nvSpPr>
        <p:spPr>
          <a:xfrm>
            <a:off x="987579" y="839325"/>
            <a:ext cx="9474681" cy="550449"/>
          </a:xfrm>
        </p:spPr>
        <p:txBody>
          <a:bodyPr>
            <a:noAutofit/>
          </a:bodyPr>
          <a:lstStyle>
            <a:lvl1pPr marL="0" indent="0" algn="l">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24" name="文本占位符 42"/>
          <p:cNvSpPr>
            <a:spLocks noGrp="1"/>
          </p:cNvSpPr>
          <p:nvPr userDrawn="1">
            <p:ph type="body" sz="quarter" idx="12" hasCustomPrompt="1"/>
          </p:nvPr>
        </p:nvSpPr>
        <p:spPr>
          <a:xfrm>
            <a:off x="935319" y="4443465"/>
            <a:ext cx="3226216" cy="98942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替换文字内容到此，替换文字内容到此，替换文字内容到此，替换相关文字内容到此。</a:t>
            </a:r>
          </a:p>
        </p:txBody>
      </p:sp>
      <p:sp>
        <p:nvSpPr>
          <p:cNvPr id="25" name="文本占位符 38"/>
          <p:cNvSpPr>
            <a:spLocks noGrp="1"/>
          </p:cNvSpPr>
          <p:nvPr userDrawn="1">
            <p:ph type="body" sz="quarter" idx="13" hasCustomPrompt="1"/>
          </p:nvPr>
        </p:nvSpPr>
        <p:spPr>
          <a:xfrm>
            <a:off x="965725" y="2048587"/>
            <a:ext cx="3016909" cy="356491"/>
          </a:xfrm>
        </p:spPr>
        <p:txBody>
          <a:bodyPr>
            <a:noAutofit/>
          </a:bodyPr>
          <a:lstStyle>
            <a:lvl1pPr marL="0" indent="0" algn="l">
              <a:buNone/>
              <a:defRPr sz="20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4" name="图片占位符 3"/>
          <p:cNvSpPr>
            <a:spLocks noGrp="1"/>
          </p:cNvSpPr>
          <p:nvPr userDrawn="1">
            <p:ph type="pic" sz="quarter" idx="14"/>
          </p:nvPr>
        </p:nvSpPr>
        <p:spPr>
          <a:xfrm>
            <a:off x="1039635" y="2457041"/>
            <a:ext cx="2965627" cy="1908583"/>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28" name="文本占位符 42"/>
          <p:cNvSpPr>
            <a:spLocks noGrp="1"/>
          </p:cNvSpPr>
          <p:nvPr userDrawn="1">
            <p:ph type="body" sz="quarter" idx="15" hasCustomPrompt="1"/>
          </p:nvPr>
        </p:nvSpPr>
        <p:spPr>
          <a:xfrm>
            <a:off x="4481687" y="4443465"/>
            <a:ext cx="3212623" cy="98942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替换文字内容到此，替换文字内容到此，替换文字内容到此，替换相关文字内容到此。</a:t>
            </a:r>
          </a:p>
        </p:txBody>
      </p:sp>
      <p:sp>
        <p:nvSpPr>
          <p:cNvPr id="29" name="文本占位符 38"/>
          <p:cNvSpPr>
            <a:spLocks noGrp="1"/>
          </p:cNvSpPr>
          <p:nvPr userDrawn="1">
            <p:ph type="body" sz="quarter" idx="16" hasCustomPrompt="1"/>
          </p:nvPr>
        </p:nvSpPr>
        <p:spPr>
          <a:xfrm>
            <a:off x="4516191" y="2048587"/>
            <a:ext cx="3016909" cy="356491"/>
          </a:xfrm>
        </p:spPr>
        <p:txBody>
          <a:bodyPr>
            <a:noAutofit/>
          </a:bodyPr>
          <a:lstStyle>
            <a:lvl1pPr marL="0" indent="0" algn="l">
              <a:buNone/>
              <a:defRPr sz="20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30" name="图片占位符 3"/>
          <p:cNvSpPr>
            <a:spLocks noGrp="1"/>
          </p:cNvSpPr>
          <p:nvPr userDrawn="1">
            <p:ph type="pic" sz="quarter" idx="17"/>
          </p:nvPr>
        </p:nvSpPr>
        <p:spPr>
          <a:xfrm>
            <a:off x="4590101" y="2457041"/>
            <a:ext cx="2965627" cy="1908583"/>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31" name="文本占位符 42"/>
          <p:cNvSpPr>
            <a:spLocks noGrp="1"/>
          </p:cNvSpPr>
          <p:nvPr userDrawn="1">
            <p:ph type="body" sz="quarter" idx="18" hasCustomPrompt="1"/>
          </p:nvPr>
        </p:nvSpPr>
        <p:spPr>
          <a:xfrm>
            <a:off x="8014462" y="4443465"/>
            <a:ext cx="3208505" cy="98942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替换文字内容到此，替换文字内容到此，替换文字内容到此，替换相关文字内容到此。</a:t>
            </a:r>
          </a:p>
        </p:txBody>
      </p:sp>
      <p:sp>
        <p:nvSpPr>
          <p:cNvPr id="32" name="文本占位符 38"/>
          <p:cNvSpPr>
            <a:spLocks noGrp="1"/>
          </p:cNvSpPr>
          <p:nvPr userDrawn="1">
            <p:ph type="body" sz="quarter" idx="19" hasCustomPrompt="1"/>
          </p:nvPr>
        </p:nvSpPr>
        <p:spPr>
          <a:xfrm>
            <a:off x="8048966" y="2048587"/>
            <a:ext cx="3016909" cy="356491"/>
          </a:xfrm>
        </p:spPr>
        <p:txBody>
          <a:bodyPr>
            <a:noAutofit/>
          </a:bodyPr>
          <a:lstStyle>
            <a:lvl1pPr marL="0" indent="0" algn="l">
              <a:buNone/>
              <a:defRPr sz="20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33" name="图片占位符 3"/>
          <p:cNvSpPr>
            <a:spLocks noGrp="1"/>
          </p:cNvSpPr>
          <p:nvPr userDrawn="1">
            <p:ph type="pic" sz="quarter" idx="20"/>
          </p:nvPr>
        </p:nvSpPr>
        <p:spPr>
          <a:xfrm>
            <a:off x="8122876" y="2457041"/>
            <a:ext cx="2965627" cy="1908583"/>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195321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10" name="组合 9"/>
          <p:cNvGrpSpPr/>
          <p:nvPr userDrawn="1"/>
        </p:nvGrpSpPr>
        <p:grpSpPr>
          <a:xfrm>
            <a:off x="1" y="-225"/>
            <a:ext cx="12191600" cy="6858225"/>
            <a:chOff x="1" y="-225"/>
            <a:chExt cx="12191600" cy="6858225"/>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12" name="图片 11"/>
            <p:cNvPicPr>
              <a:picLocks noChangeAspect="1"/>
            </p:cNvPicPr>
            <p:nvPr/>
          </p:nvPicPr>
          <p:blipFill>
            <a:blip r:embed="rId3"/>
            <a:stretch>
              <a:fillRect/>
            </a:stretch>
          </p:blipFill>
          <p:spPr>
            <a:xfrm>
              <a:off x="10462260" y="197765"/>
              <a:ext cx="1403986" cy="450134"/>
            </a:xfrm>
            <a:prstGeom prst="rect">
              <a:avLst/>
            </a:prstGeom>
          </p:spPr>
        </p:pic>
      </p:grpSp>
      <p:sp>
        <p:nvSpPr>
          <p:cNvPr id="23" name="文本占位符 38"/>
          <p:cNvSpPr>
            <a:spLocks noGrp="1"/>
          </p:cNvSpPr>
          <p:nvPr>
            <p:ph type="body" sz="quarter" idx="11" hasCustomPrompt="1"/>
          </p:nvPr>
        </p:nvSpPr>
        <p:spPr>
          <a:xfrm>
            <a:off x="1729738" y="839325"/>
            <a:ext cx="8732524" cy="550449"/>
          </a:xfrm>
        </p:spPr>
        <p:txBody>
          <a:bodyPr>
            <a:noAutofit/>
          </a:bodyPr>
          <a:lstStyle>
            <a:lvl1pPr marL="0" indent="0" algn="ctr">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24" name="文本占位符 42"/>
          <p:cNvSpPr>
            <a:spLocks noGrp="1"/>
          </p:cNvSpPr>
          <p:nvPr>
            <p:ph type="body" sz="quarter" idx="12" hasCustomPrompt="1"/>
          </p:nvPr>
        </p:nvSpPr>
        <p:spPr>
          <a:xfrm>
            <a:off x="937641" y="2647171"/>
            <a:ext cx="4568214" cy="264858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替换文字内容到此，替换文字内容到此，替换文字内容到此，替换文字内容到此。替换文字内容到此，替换文字内容到此，替换文字内容到此，替换文字内容到此。</a:t>
            </a:r>
            <a:endParaRPr lang="en-US" altLang="zh-CN" dirty="0"/>
          </a:p>
        </p:txBody>
      </p:sp>
      <p:sp>
        <p:nvSpPr>
          <p:cNvPr id="25" name="文本占位符 38"/>
          <p:cNvSpPr>
            <a:spLocks noGrp="1"/>
          </p:cNvSpPr>
          <p:nvPr>
            <p:ph type="body" sz="quarter" idx="13" hasCustomPrompt="1"/>
          </p:nvPr>
        </p:nvSpPr>
        <p:spPr>
          <a:xfrm>
            <a:off x="957099" y="2005457"/>
            <a:ext cx="3016909" cy="384462"/>
          </a:xfrm>
        </p:spPr>
        <p:txBody>
          <a:bodyPr>
            <a:noAutofit/>
          </a:bodyPr>
          <a:lstStyle>
            <a:lvl1pPr marL="0" indent="0" algn="l">
              <a:buNone/>
              <a:defRPr sz="24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4" name="图片占位符 3"/>
          <p:cNvSpPr>
            <a:spLocks noGrp="1"/>
          </p:cNvSpPr>
          <p:nvPr>
            <p:ph type="pic" sz="quarter" idx="14"/>
          </p:nvPr>
        </p:nvSpPr>
        <p:spPr>
          <a:xfrm>
            <a:off x="6187400" y="2098189"/>
            <a:ext cx="4976853" cy="3197565"/>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142702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24" name="组合 23"/>
          <p:cNvGrpSpPr/>
          <p:nvPr userDrawn="1"/>
        </p:nvGrpSpPr>
        <p:grpSpPr>
          <a:xfrm>
            <a:off x="1" y="-225"/>
            <a:ext cx="12191600" cy="6858225"/>
            <a:chOff x="1" y="-225"/>
            <a:chExt cx="12191600" cy="6858225"/>
          </a:xfrm>
        </p:grpSpPr>
        <p:pic>
          <p:nvPicPr>
            <p:cNvPr id="26" name="图片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27" name="图片 26"/>
            <p:cNvPicPr>
              <a:picLocks noChangeAspect="1"/>
            </p:cNvPicPr>
            <p:nvPr/>
          </p:nvPicPr>
          <p:blipFill>
            <a:blip r:embed="rId3"/>
            <a:stretch>
              <a:fillRect/>
            </a:stretch>
          </p:blipFill>
          <p:spPr>
            <a:xfrm>
              <a:off x="10462260" y="197765"/>
              <a:ext cx="1403986" cy="450134"/>
            </a:xfrm>
            <a:prstGeom prst="rect">
              <a:avLst/>
            </a:prstGeom>
          </p:spPr>
        </p:pic>
      </p:grpSp>
      <p:sp>
        <p:nvSpPr>
          <p:cNvPr id="23" name="文本占位符 38"/>
          <p:cNvSpPr>
            <a:spLocks noGrp="1"/>
          </p:cNvSpPr>
          <p:nvPr>
            <p:ph type="body" sz="quarter" idx="11" hasCustomPrompt="1"/>
          </p:nvPr>
        </p:nvSpPr>
        <p:spPr>
          <a:xfrm>
            <a:off x="987579" y="839325"/>
            <a:ext cx="9474681" cy="550449"/>
          </a:xfrm>
        </p:spPr>
        <p:txBody>
          <a:bodyPr>
            <a:noAutofit/>
          </a:bodyPr>
          <a:lstStyle>
            <a:lvl1pPr marL="0" indent="0" algn="l">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sp>
        <p:nvSpPr>
          <p:cNvPr id="25" name="文本占位符 38"/>
          <p:cNvSpPr>
            <a:spLocks noGrp="1"/>
          </p:cNvSpPr>
          <p:nvPr>
            <p:ph type="body" sz="quarter" idx="13" hasCustomPrompt="1"/>
          </p:nvPr>
        </p:nvSpPr>
        <p:spPr>
          <a:xfrm>
            <a:off x="957099" y="2005457"/>
            <a:ext cx="3016909" cy="384462"/>
          </a:xfrm>
        </p:spPr>
        <p:txBody>
          <a:bodyPr>
            <a:noAutofit/>
          </a:bodyPr>
          <a:lstStyle>
            <a:lvl1pPr marL="0" indent="0" algn="l">
              <a:buNone/>
              <a:defRPr sz="24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标题内容替换</a:t>
            </a:r>
          </a:p>
        </p:txBody>
      </p:sp>
      <p:sp>
        <p:nvSpPr>
          <p:cNvPr id="33" name="图片占位符 3"/>
          <p:cNvSpPr>
            <a:spLocks noGrp="1"/>
          </p:cNvSpPr>
          <p:nvPr>
            <p:ph type="pic" sz="quarter" idx="20"/>
          </p:nvPr>
        </p:nvSpPr>
        <p:spPr>
          <a:xfrm>
            <a:off x="4341692" y="1825073"/>
            <a:ext cx="2203164" cy="2203200"/>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65" name="Rectangle 17"/>
          <p:cNvSpPr>
            <a:spLocks noChangeArrowheads="1"/>
          </p:cNvSpPr>
          <p:nvPr userDrawn="1"/>
        </p:nvSpPr>
        <p:spPr bwMode="auto">
          <a:xfrm>
            <a:off x="4341693" y="1825074"/>
            <a:ext cx="2203164" cy="2628679"/>
          </a:xfrm>
          <a:prstGeom prst="rect">
            <a:avLst/>
          </a:prstGeom>
          <a:solidFill>
            <a:srgbClr val="33A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66" name="Rectangle 18"/>
          <p:cNvSpPr>
            <a:spLocks noChangeArrowheads="1"/>
          </p:cNvSpPr>
          <p:nvPr userDrawn="1"/>
        </p:nvSpPr>
        <p:spPr bwMode="auto">
          <a:xfrm>
            <a:off x="4341692" y="4453754"/>
            <a:ext cx="2203163" cy="929129"/>
          </a:xfrm>
          <a:prstGeom prst="rect">
            <a:avLst/>
          </a:prstGeom>
          <a:solidFill>
            <a:srgbClr val="0A45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2" name="文本占位符 38"/>
          <p:cNvSpPr>
            <a:spLocks noGrp="1"/>
          </p:cNvSpPr>
          <p:nvPr>
            <p:ph type="body" sz="quarter" idx="19" hasCustomPrompt="1"/>
          </p:nvPr>
        </p:nvSpPr>
        <p:spPr>
          <a:xfrm>
            <a:off x="4348108" y="4077215"/>
            <a:ext cx="2213999" cy="338526"/>
          </a:xfrm>
        </p:spPr>
        <p:txBody>
          <a:bodyPr>
            <a:noAutofit/>
          </a:bodyPr>
          <a:lstStyle>
            <a:lvl1pPr marL="0" indent="0" algn="l">
              <a:buNone/>
              <a:defRPr sz="1800" b="0" spc="3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代用名</a:t>
            </a:r>
          </a:p>
        </p:txBody>
      </p:sp>
      <p:sp>
        <p:nvSpPr>
          <p:cNvPr id="67" name="文本占位符 42"/>
          <p:cNvSpPr>
            <a:spLocks noGrp="1"/>
          </p:cNvSpPr>
          <p:nvPr>
            <p:ph type="body" sz="quarter" idx="21" hasCustomPrompt="1"/>
          </p:nvPr>
        </p:nvSpPr>
        <p:spPr>
          <a:xfrm>
            <a:off x="4322793" y="4499799"/>
            <a:ext cx="2222062" cy="79595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bg1"/>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a:t>
            </a:r>
            <a:endParaRPr lang="en-US" altLang="zh-CN" dirty="0"/>
          </a:p>
        </p:txBody>
      </p:sp>
      <p:sp>
        <p:nvSpPr>
          <p:cNvPr id="91" name="文本占位符 42"/>
          <p:cNvSpPr>
            <a:spLocks noGrp="1"/>
          </p:cNvSpPr>
          <p:nvPr>
            <p:ph type="body" sz="quarter" idx="12" hasCustomPrompt="1"/>
          </p:nvPr>
        </p:nvSpPr>
        <p:spPr>
          <a:xfrm>
            <a:off x="937641" y="2647171"/>
            <a:ext cx="3036367" cy="264858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替换文字内容到此，替换文字内容到此，替换文字内容到此，替换文字内容到此。替换文字内容到此，替换文字内容到此，替换文字内容到此，替换文字内容到此。</a:t>
            </a:r>
            <a:endParaRPr lang="en-US" altLang="zh-CN" dirty="0"/>
          </a:p>
        </p:txBody>
      </p:sp>
      <p:sp>
        <p:nvSpPr>
          <p:cNvPr id="92" name="图片占位符 3"/>
          <p:cNvSpPr>
            <a:spLocks noGrp="1"/>
          </p:cNvSpPr>
          <p:nvPr>
            <p:ph type="pic" sz="quarter" idx="22"/>
          </p:nvPr>
        </p:nvSpPr>
        <p:spPr>
          <a:xfrm>
            <a:off x="6780092" y="1825073"/>
            <a:ext cx="2203164" cy="2203200"/>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93" name="Rectangle 17"/>
          <p:cNvSpPr>
            <a:spLocks noChangeArrowheads="1"/>
          </p:cNvSpPr>
          <p:nvPr userDrawn="1"/>
        </p:nvSpPr>
        <p:spPr bwMode="auto">
          <a:xfrm>
            <a:off x="6780093" y="1825074"/>
            <a:ext cx="2203164" cy="2628679"/>
          </a:xfrm>
          <a:prstGeom prst="rect">
            <a:avLst/>
          </a:prstGeom>
          <a:solidFill>
            <a:srgbClr val="33A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94" name="Rectangle 18"/>
          <p:cNvSpPr>
            <a:spLocks noChangeArrowheads="1"/>
          </p:cNvSpPr>
          <p:nvPr userDrawn="1"/>
        </p:nvSpPr>
        <p:spPr bwMode="auto">
          <a:xfrm>
            <a:off x="6780092" y="4453754"/>
            <a:ext cx="2203163" cy="929129"/>
          </a:xfrm>
          <a:prstGeom prst="rect">
            <a:avLst/>
          </a:prstGeom>
          <a:solidFill>
            <a:srgbClr val="0A45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95" name="文本占位符 38"/>
          <p:cNvSpPr>
            <a:spLocks noGrp="1"/>
          </p:cNvSpPr>
          <p:nvPr>
            <p:ph type="body" sz="quarter" idx="23" hasCustomPrompt="1"/>
          </p:nvPr>
        </p:nvSpPr>
        <p:spPr>
          <a:xfrm>
            <a:off x="6786508" y="4077215"/>
            <a:ext cx="2213999" cy="338526"/>
          </a:xfrm>
        </p:spPr>
        <p:txBody>
          <a:bodyPr>
            <a:noAutofit/>
          </a:bodyPr>
          <a:lstStyle>
            <a:lvl1pPr marL="0" indent="0" algn="l">
              <a:buNone/>
              <a:defRPr sz="1800" b="0" spc="3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代用名</a:t>
            </a:r>
          </a:p>
        </p:txBody>
      </p:sp>
      <p:sp>
        <p:nvSpPr>
          <p:cNvPr id="96" name="文本占位符 42"/>
          <p:cNvSpPr>
            <a:spLocks noGrp="1"/>
          </p:cNvSpPr>
          <p:nvPr>
            <p:ph type="body" sz="quarter" idx="24" hasCustomPrompt="1"/>
          </p:nvPr>
        </p:nvSpPr>
        <p:spPr>
          <a:xfrm>
            <a:off x="6761193" y="4499799"/>
            <a:ext cx="2222062" cy="79595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bg1"/>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a:t>
            </a:r>
            <a:endParaRPr lang="en-US" altLang="zh-CN" dirty="0"/>
          </a:p>
        </p:txBody>
      </p:sp>
      <p:sp>
        <p:nvSpPr>
          <p:cNvPr id="97" name="图片占位符 3"/>
          <p:cNvSpPr>
            <a:spLocks noGrp="1"/>
          </p:cNvSpPr>
          <p:nvPr>
            <p:ph type="pic" sz="quarter" idx="25"/>
          </p:nvPr>
        </p:nvSpPr>
        <p:spPr>
          <a:xfrm>
            <a:off x="9218492" y="1825073"/>
            <a:ext cx="2203164" cy="2203200"/>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98" name="Rectangle 17"/>
          <p:cNvSpPr>
            <a:spLocks noChangeArrowheads="1"/>
          </p:cNvSpPr>
          <p:nvPr userDrawn="1"/>
        </p:nvSpPr>
        <p:spPr bwMode="auto">
          <a:xfrm>
            <a:off x="9218493" y="1825074"/>
            <a:ext cx="2203164" cy="2628679"/>
          </a:xfrm>
          <a:prstGeom prst="rect">
            <a:avLst/>
          </a:prstGeom>
          <a:solidFill>
            <a:srgbClr val="33A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99" name="Rectangle 18"/>
          <p:cNvSpPr>
            <a:spLocks noChangeArrowheads="1"/>
          </p:cNvSpPr>
          <p:nvPr userDrawn="1"/>
        </p:nvSpPr>
        <p:spPr bwMode="auto">
          <a:xfrm>
            <a:off x="9218492" y="4453754"/>
            <a:ext cx="2203163" cy="929129"/>
          </a:xfrm>
          <a:prstGeom prst="rect">
            <a:avLst/>
          </a:prstGeom>
          <a:solidFill>
            <a:srgbClr val="0A45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00" name="文本占位符 38"/>
          <p:cNvSpPr>
            <a:spLocks noGrp="1"/>
          </p:cNvSpPr>
          <p:nvPr>
            <p:ph type="body" sz="quarter" idx="26" hasCustomPrompt="1"/>
          </p:nvPr>
        </p:nvSpPr>
        <p:spPr>
          <a:xfrm>
            <a:off x="9224908" y="4077215"/>
            <a:ext cx="2213999" cy="338526"/>
          </a:xfrm>
        </p:spPr>
        <p:txBody>
          <a:bodyPr>
            <a:noAutofit/>
          </a:bodyPr>
          <a:lstStyle>
            <a:lvl1pPr marL="0" indent="0" algn="l">
              <a:buNone/>
              <a:defRPr sz="1800" b="0" spc="3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代用名</a:t>
            </a:r>
          </a:p>
        </p:txBody>
      </p:sp>
      <p:sp>
        <p:nvSpPr>
          <p:cNvPr id="101" name="文本占位符 42"/>
          <p:cNvSpPr>
            <a:spLocks noGrp="1"/>
          </p:cNvSpPr>
          <p:nvPr>
            <p:ph type="body" sz="quarter" idx="27" hasCustomPrompt="1"/>
          </p:nvPr>
        </p:nvSpPr>
        <p:spPr>
          <a:xfrm>
            <a:off x="9199593" y="4499799"/>
            <a:ext cx="2222062" cy="79595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bg1"/>
                </a:solidFill>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替换文字内容到此，替换文字内容到此，替换文字内容到此。</a:t>
            </a:r>
            <a:endParaRPr lang="en-US" altLang="zh-CN" dirty="0"/>
          </a:p>
        </p:txBody>
      </p:sp>
    </p:spTree>
    <p:extLst>
      <p:ext uri="{BB962C8B-B14F-4D97-AF65-F5344CB8AC3E}">
        <p14:creationId xmlns:p14="http://schemas.microsoft.com/office/powerpoint/2010/main" val="115471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grpSp>
        <p:nvGrpSpPr>
          <p:cNvPr id="18" name="组合 17"/>
          <p:cNvGrpSpPr/>
          <p:nvPr userDrawn="1"/>
        </p:nvGrpSpPr>
        <p:grpSpPr>
          <a:xfrm>
            <a:off x="1" y="-225"/>
            <a:ext cx="12191600" cy="6858225"/>
            <a:chOff x="1" y="-225"/>
            <a:chExt cx="12191600" cy="6858225"/>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5"/>
              <a:ext cx="12191600" cy="6858225"/>
            </a:xfrm>
            <a:prstGeom prst="rect">
              <a:avLst/>
            </a:prstGeom>
          </p:spPr>
        </p:pic>
        <p:pic>
          <p:nvPicPr>
            <p:cNvPr id="20" name="图片 19"/>
            <p:cNvPicPr>
              <a:picLocks noChangeAspect="1"/>
            </p:cNvPicPr>
            <p:nvPr/>
          </p:nvPicPr>
          <p:blipFill>
            <a:blip r:embed="rId3"/>
            <a:stretch>
              <a:fillRect/>
            </a:stretch>
          </p:blipFill>
          <p:spPr>
            <a:xfrm>
              <a:off x="10462260" y="197765"/>
              <a:ext cx="1403986" cy="450134"/>
            </a:xfrm>
            <a:prstGeom prst="rect">
              <a:avLst/>
            </a:prstGeom>
          </p:spPr>
        </p:pic>
      </p:grpSp>
      <p:sp>
        <p:nvSpPr>
          <p:cNvPr id="23" name="文本占位符 38"/>
          <p:cNvSpPr>
            <a:spLocks noGrp="1"/>
          </p:cNvSpPr>
          <p:nvPr>
            <p:ph type="body" sz="quarter" idx="11" hasCustomPrompt="1"/>
          </p:nvPr>
        </p:nvSpPr>
        <p:spPr>
          <a:xfrm>
            <a:off x="987579" y="839325"/>
            <a:ext cx="9474681" cy="550449"/>
          </a:xfrm>
        </p:spPr>
        <p:txBody>
          <a:bodyPr>
            <a:noAutofit/>
          </a:bodyPr>
          <a:lstStyle>
            <a:lvl1pPr marL="0" indent="0" algn="l">
              <a:buNone/>
              <a:defRPr sz="3600" b="1" spc="0">
                <a:solidFill>
                  <a:srgbClr val="0A456D"/>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标题文本内容替换</a:t>
            </a:r>
          </a:p>
        </p:txBody>
      </p:sp>
      <p:grpSp>
        <p:nvGrpSpPr>
          <p:cNvPr id="2" name="组合 1"/>
          <p:cNvGrpSpPr/>
          <p:nvPr userDrawn="1"/>
        </p:nvGrpSpPr>
        <p:grpSpPr>
          <a:xfrm>
            <a:off x="1088476" y="2225700"/>
            <a:ext cx="10158644" cy="3078804"/>
            <a:chOff x="1088476" y="2225700"/>
            <a:chExt cx="10158644" cy="3078804"/>
          </a:xfrm>
        </p:grpSpPr>
        <p:sp>
          <p:nvSpPr>
            <p:cNvPr id="24" name="Rectangle 118"/>
            <p:cNvSpPr>
              <a:spLocks noChangeArrowheads="1"/>
            </p:cNvSpPr>
            <p:nvPr userDrawn="1"/>
          </p:nvSpPr>
          <p:spPr bwMode="auto">
            <a:xfrm>
              <a:off x="3609122" y="2229326"/>
              <a:ext cx="7637998" cy="3075178"/>
            </a:xfrm>
            <a:prstGeom prst="rect">
              <a:avLst/>
            </a:prstGeom>
            <a:solidFill>
              <a:srgbClr val="0A45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6" name="Rectangle 122"/>
            <p:cNvSpPr>
              <a:spLocks noChangeArrowheads="1"/>
            </p:cNvSpPr>
            <p:nvPr userDrawn="1"/>
          </p:nvSpPr>
          <p:spPr bwMode="auto">
            <a:xfrm>
              <a:off x="3903762" y="2658919"/>
              <a:ext cx="714727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zh-CN" altLang="en-US"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阿里巴巴普惠体 Light" panose="00020600040101010101" pitchFamily="18" charset="-122"/>
                </a:rPr>
                <a:t>         请替换文字内容，点击添加相关标题文字，修改文字内容，也可直接复制相关内容到此。 请替换文字内容，点击添加相关标题文字，修改文字内容，也可直接复制相关内容到此。请替换文字内容，点击添加相关标题文字，修改文字内容。</a:t>
              </a:r>
            </a:p>
            <a:p>
              <a:pPr lvl="0"/>
              <a:r>
                <a:rPr kumimoji="0" lang="zh-CN" altLang="en-US"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阿里巴巴普惠体 Light" panose="00020600040101010101" pitchFamily="18" charset="-122"/>
                </a:rPr>
                <a:t>         请替换文字内容，点击添加相关标题文字，修改文字内容，也可直接复制相关内容到此。 请替换文字内容，修改文字内容，也可直接复制相关内容到此。请替换文字内容修改文字内容。请替换文字内容，点击添加相关标题文字，修改文字内容，也可直接复制相关内容到此</a:t>
              </a:r>
              <a:r>
                <a:rPr lang="zh-CN" altLang="en-US" dirty="0">
                  <a:solidFill>
                    <a:srgbClr val="FFFFFF"/>
                  </a:solidFill>
                  <a:latin typeface="微软雅黑" panose="020B0503020204020204" pitchFamily="34" charset="-122"/>
                  <a:ea typeface="微软雅黑" panose="020B0503020204020204" pitchFamily="34" charset="-122"/>
                  <a:cs typeface="阿里巴巴普惠体 Light" panose="00020600040101010101" pitchFamily="18" charset="-122"/>
                </a:rPr>
                <a:t>。</a:t>
              </a:r>
              <a:endParaRPr kumimoji="0" lang="zh-CN" altLang="zh-CN"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阿里巴巴普惠体 Light" panose="00020600040101010101" pitchFamily="18" charset="-122"/>
              </a:endParaRPr>
            </a:p>
          </p:txBody>
        </p:sp>
        <p:sp>
          <p:nvSpPr>
            <p:cNvPr id="27" name="Rectangle 17"/>
            <p:cNvSpPr>
              <a:spLocks noChangeArrowheads="1"/>
            </p:cNvSpPr>
            <p:nvPr userDrawn="1"/>
          </p:nvSpPr>
          <p:spPr bwMode="auto">
            <a:xfrm>
              <a:off x="1090063" y="4746346"/>
              <a:ext cx="2519059" cy="558158"/>
            </a:xfrm>
            <a:prstGeom prst="rect">
              <a:avLst/>
            </a:prstGeom>
            <a:solidFill>
              <a:srgbClr val="33A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8" name="Rectangle 19"/>
            <p:cNvSpPr>
              <a:spLocks noChangeArrowheads="1"/>
            </p:cNvSpPr>
            <p:nvPr userDrawn="1"/>
          </p:nvSpPr>
          <p:spPr bwMode="auto">
            <a:xfrm>
              <a:off x="1810117" y="4831039"/>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代用名</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pic>
          <p:nvPicPr>
            <p:cNvPr id="29" name="图片 28"/>
            <p:cNvPicPr>
              <a:picLocks noChangeAspect="1"/>
            </p:cNvPicPr>
            <p:nvPr userDrawn="1"/>
          </p:nvPicPr>
          <p:blipFill>
            <a:blip r:embed="rId4"/>
            <a:stretch>
              <a:fillRect/>
            </a:stretch>
          </p:blipFill>
          <p:spPr>
            <a:xfrm>
              <a:off x="1088476" y="2225700"/>
              <a:ext cx="2520646" cy="2520646"/>
            </a:xfrm>
            <a:prstGeom prst="rect">
              <a:avLst/>
            </a:prstGeom>
          </p:spPr>
        </p:pic>
      </p:grpSp>
      <p:sp>
        <p:nvSpPr>
          <p:cNvPr id="31" name="Rectangle 17"/>
          <p:cNvSpPr>
            <a:spLocks noChangeArrowheads="1"/>
          </p:cNvSpPr>
          <p:nvPr userDrawn="1"/>
        </p:nvSpPr>
        <p:spPr bwMode="auto">
          <a:xfrm>
            <a:off x="1099311" y="2225700"/>
            <a:ext cx="2509164" cy="3075163"/>
          </a:xfrm>
          <a:prstGeom prst="rect">
            <a:avLst/>
          </a:prstGeom>
          <a:solidFill>
            <a:srgbClr val="33A3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0" name="图片占位符 3"/>
          <p:cNvSpPr>
            <a:spLocks noGrp="1"/>
          </p:cNvSpPr>
          <p:nvPr>
            <p:ph type="pic" sz="quarter" idx="20"/>
          </p:nvPr>
        </p:nvSpPr>
        <p:spPr>
          <a:xfrm>
            <a:off x="1088475" y="2225700"/>
            <a:ext cx="2520645" cy="2520792"/>
          </a:xfrm>
        </p:spPr>
        <p:txBody>
          <a:bodyPr/>
          <a:lstStyle>
            <a:lvl1pPr marL="0" indent="0">
              <a:buNone/>
              <a:defRPr>
                <a:latin typeface="微软雅黑" panose="020B0503020204020204" pitchFamily="34" charset="-122"/>
                <a:ea typeface="微软雅黑" panose="020B0503020204020204" pitchFamily="34" charset="-122"/>
              </a:defRPr>
            </a:lvl1pPr>
          </a:lstStyle>
          <a:p>
            <a:endParaRPr lang="zh-CN" altLang="en-US" dirty="0"/>
          </a:p>
        </p:txBody>
      </p:sp>
      <p:sp>
        <p:nvSpPr>
          <p:cNvPr id="34" name="文本占位符 38"/>
          <p:cNvSpPr>
            <a:spLocks noGrp="1"/>
          </p:cNvSpPr>
          <p:nvPr>
            <p:ph type="body" sz="quarter" idx="19" hasCustomPrompt="1"/>
          </p:nvPr>
        </p:nvSpPr>
        <p:spPr>
          <a:xfrm>
            <a:off x="1088475" y="4836023"/>
            <a:ext cx="2520000" cy="372973"/>
          </a:xfrm>
        </p:spPr>
        <p:txBody>
          <a:bodyPr>
            <a:noAutofit/>
          </a:bodyPr>
          <a:lstStyle>
            <a:lvl1pPr marL="0" indent="0" algn="ctr">
              <a:buNone/>
              <a:defRPr sz="2000" b="0" spc="30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defRPr>
            </a:lvl1pPr>
          </a:lstStyle>
          <a:p>
            <a:pPr lvl="0"/>
            <a:r>
              <a:rPr lang="zh-CN" altLang="en-US" dirty="0"/>
              <a:t>代用名</a:t>
            </a:r>
          </a:p>
        </p:txBody>
      </p:sp>
      <p:sp>
        <p:nvSpPr>
          <p:cNvPr id="38" name="Rectangle 17"/>
          <p:cNvSpPr>
            <a:spLocks noChangeArrowheads="1"/>
          </p:cNvSpPr>
          <p:nvPr userDrawn="1"/>
        </p:nvSpPr>
        <p:spPr bwMode="auto">
          <a:xfrm>
            <a:off x="3618370" y="2225700"/>
            <a:ext cx="7628750" cy="3075163"/>
          </a:xfrm>
          <a:prstGeom prst="rect">
            <a:avLst/>
          </a:prstGeom>
          <a:solidFill>
            <a:srgbClr val="0A456D"/>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9" name="文本占位符 42"/>
          <p:cNvSpPr>
            <a:spLocks noGrp="1"/>
          </p:cNvSpPr>
          <p:nvPr>
            <p:ph type="body" sz="quarter" idx="12" hasCustomPrompt="1"/>
          </p:nvPr>
        </p:nvSpPr>
        <p:spPr>
          <a:xfrm>
            <a:off x="4115985" y="2551787"/>
            <a:ext cx="6555873" cy="2460051"/>
          </a:xfrm>
        </p:spPr>
        <p:txBody>
          <a:bodyPr numCol="1">
            <a:normAutofit/>
          </a:bodyPr>
          <a:lstStyle>
            <a:lvl1pPr marL="0" marR="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kumimoji="0" lang="en-US" altLang="zh-CN" sz="1400" b="0" i="0" u="none" strike="noStrike" kern="1200" cap="none" normalizeH="0" baseline="0" dirty="0" smtClean="0">
                <a:ln>
                  <a:noFill/>
                </a:ln>
                <a:solidFill>
                  <a:srgbClr val="FFFFFF"/>
                </a:solidFill>
                <a:effectLst/>
                <a:latin typeface="微软雅黑 Light" panose="020B0502040204020203" pitchFamily="34" charset="-122"/>
                <a:ea typeface="微软雅黑 Light" panose="020B0502040204020203" pitchFamily="34" charset="-122"/>
                <a:cs typeface="阿里巴巴普惠体 Light" panose="00020600040101010101" pitchFamily="18" charset="-122"/>
              </a:defRPr>
            </a:lvl1pPr>
          </a:lstStyle>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lang="zh-CN" altLang="en-US" dirty="0"/>
              <a:t>        替换文字内容到此，替换文字内容到此，替换文字内容到此，替换文字内容到此，替换文字内容到此。替换文字内容到此，替换文字内容到此，替换文字内容到此，替换文字内容到此。</a:t>
            </a:r>
            <a:endParaRPr lang="en-US" altLang="zh-CN" dirty="0"/>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endParaRPr lang="en-US" altLang="zh-CN" dirty="0"/>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lang="zh-CN" altLang="en-US" dirty="0"/>
              <a:t>        替换文字内容到此，替换文字内容到此，替换文字内容到此，替换文字内容到此。替换文字内容到此，替换文字内容到此，替换文字内容到此，替换文字内容到此。替换文字内容到此，替换文字内容到此，替换文字内容到此，替换文字内容到此，替换文字内容到此，替换文字内容到此，替换文字内容到此，替换文字内容到此。</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CN" dirty="0"/>
          </a:p>
        </p:txBody>
      </p:sp>
    </p:spTree>
    <p:extLst>
      <p:ext uri="{BB962C8B-B14F-4D97-AF65-F5344CB8AC3E}">
        <p14:creationId xmlns:p14="http://schemas.microsoft.com/office/powerpoint/2010/main" val="249205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BFE79-492C-45F0-8861-78198DEB04F3}" type="datetimeFigureOut">
              <a:rPr lang="zh-CN" altLang="en-US" smtClean="0"/>
              <a:t>2022-7-13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26B69-F4E0-433D-B025-14727C982A47}" type="slidenum">
              <a:rPr lang="zh-CN" altLang="en-US" smtClean="0"/>
              <a:t>‹#›</a:t>
            </a:fld>
            <a:endParaRPr lang="zh-CN" altLang="en-US"/>
          </a:p>
        </p:txBody>
      </p:sp>
    </p:spTree>
    <p:extLst>
      <p:ext uri="{BB962C8B-B14F-4D97-AF65-F5344CB8AC3E}">
        <p14:creationId xmlns:p14="http://schemas.microsoft.com/office/powerpoint/2010/main" val="13569170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xml"/><Relationship Id="rId7" Type="http://schemas.openxmlformats.org/officeDocument/2006/relationships/chart" Target="../charts/char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002032" y="1085235"/>
            <a:ext cx="6523037" cy="3676650"/>
          </a:xfrm>
        </p:spPr>
        <p:txBody>
          <a:bodyPr>
            <a:normAutofit/>
          </a:bodyPr>
          <a:lstStyle/>
          <a:p>
            <a:pPr algn="ctr"/>
            <a:br>
              <a:rPr lang="en-US" altLang="zh-CN" sz="1800" dirty="0"/>
            </a:br>
            <a:br>
              <a:rPr lang="en-US" altLang="zh-CN" sz="1800" dirty="0"/>
            </a:br>
            <a:br>
              <a:rPr lang="en-US" altLang="zh-CN" dirty="0"/>
            </a:br>
            <a:r>
              <a:rPr lang="zh-CN" altLang="en-US" b="1" dirty="0"/>
              <a:t>泊沙康唑肠溶片</a:t>
            </a:r>
            <a:br>
              <a:rPr lang="en-US" altLang="zh-CN" dirty="0"/>
            </a:br>
            <a:br>
              <a:rPr lang="en-US" altLang="zh-CN" dirty="0"/>
            </a:br>
            <a:br>
              <a:rPr lang="en-US" altLang="zh-CN" dirty="0"/>
            </a:br>
            <a:r>
              <a:rPr lang="zh-CN" altLang="en-US" sz="2400" b="1" dirty="0"/>
              <a:t>上海宣泰医药科技股份有限公司</a:t>
            </a:r>
          </a:p>
        </p:txBody>
      </p:sp>
    </p:spTree>
    <p:extLst>
      <p:ext uri="{BB962C8B-B14F-4D97-AF65-F5344CB8AC3E}">
        <p14:creationId xmlns:p14="http://schemas.microsoft.com/office/powerpoint/2010/main" val="285078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0"/>
          </p:nvPr>
        </p:nvSpPr>
        <p:spPr/>
        <p:txBody>
          <a:bodyPr/>
          <a:lstStyle/>
          <a:p>
            <a:r>
              <a:rPr lang="en-US" altLang="zh-CN" dirty="0"/>
              <a:t>01</a:t>
            </a:r>
            <a:endParaRPr lang="zh-CN" altLang="en-US" dirty="0"/>
          </a:p>
        </p:txBody>
      </p:sp>
      <p:sp>
        <p:nvSpPr>
          <p:cNvPr id="21" name="文本占位符 20"/>
          <p:cNvSpPr>
            <a:spLocks noGrp="1"/>
          </p:cNvSpPr>
          <p:nvPr>
            <p:ph type="body" sz="quarter" idx="11"/>
          </p:nvPr>
        </p:nvSpPr>
        <p:spPr>
          <a:xfrm>
            <a:off x="2081382" y="2484485"/>
            <a:ext cx="3734318" cy="297825"/>
          </a:xfrm>
        </p:spPr>
        <p:txBody>
          <a:bodyPr/>
          <a:lstStyle/>
          <a:p>
            <a:r>
              <a:rPr lang="zh-CN" altLang="en-US" sz="2800" dirty="0"/>
              <a:t>药品基本信息</a:t>
            </a:r>
          </a:p>
        </p:txBody>
      </p:sp>
      <p:sp>
        <p:nvSpPr>
          <p:cNvPr id="23" name="文本占位符 22"/>
          <p:cNvSpPr>
            <a:spLocks noGrp="1"/>
          </p:cNvSpPr>
          <p:nvPr>
            <p:ph type="body" sz="quarter" idx="13"/>
          </p:nvPr>
        </p:nvSpPr>
        <p:spPr/>
        <p:txBody>
          <a:bodyPr/>
          <a:lstStyle/>
          <a:p>
            <a:r>
              <a:rPr lang="en-US" altLang="zh-CN" dirty="0"/>
              <a:t>02</a:t>
            </a:r>
            <a:endParaRPr lang="zh-CN" altLang="en-US" dirty="0"/>
          </a:p>
        </p:txBody>
      </p:sp>
      <p:sp>
        <p:nvSpPr>
          <p:cNvPr id="24" name="文本占位符 23"/>
          <p:cNvSpPr>
            <a:spLocks noGrp="1"/>
          </p:cNvSpPr>
          <p:nvPr>
            <p:ph type="body" sz="quarter" idx="14"/>
          </p:nvPr>
        </p:nvSpPr>
        <p:spPr>
          <a:xfrm>
            <a:off x="7384610" y="2414331"/>
            <a:ext cx="3734318" cy="391895"/>
          </a:xfrm>
        </p:spPr>
        <p:txBody>
          <a:bodyPr/>
          <a:lstStyle/>
          <a:p>
            <a:r>
              <a:rPr lang="zh-CN" altLang="en-US" sz="2800" dirty="0"/>
              <a:t>安全性</a:t>
            </a:r>
          </a:p>
        </p:txBody>
      </p:sp>
      <p:sp>
        <p:nvSpPr>
          <p:cNvPr id="26" name="文本占位符 25"/>
          <p:cNvSpPr>
            <a:spLocks noGrp="1"/>
          </p:cNvSpPr>
          <p:nvPr>
            <p:ph type="body" sz="quarter" idx="16"/>
          </p:nvPr>
        </p:nvSpPr>
        <p:spPr/>
        <p:txBody>
          <a:bodyPr/>
          <a:lstStyle/>
          <a:p>
            <a:r>
              <a:rPr lang="en-US" altLang="zh-CN" dirty="0"/>
              <a:t>04</a:t>
            </a:r>
            <a:endParaRPr lang="zh-CN" altLang="en-US" dirty="0"/>
          </a:p>
        </p:txBody>
      </p:sp>
      <p:sp>
        <p:nvSpPr>
          <p:cNvPr id="27" name="文本占位符 26"/>
          <p:cNvSpPr>
            <a:spLocks noGrp="1"/>
          </p:cNvSpPr>
          <p:nvPr>
            <p:ph type="body" sz="quarter" idx="17"/>
          </p:nvPr>
        </p:nvSpPr>
        <p:spPr>
          <a:xfrm>
            <a:off x="7374654" y="3606864"/>
            <a:ext cx="3734318" cy="444911"/>
          </a:xfrm>
        </p:spPr>
        <p:txBody>
          <a:bodyPr/>
          <a:lstStyle/>
          <a:p>
            <a:r>
              <a:rPr lang="zh-CN" altLang="en-US" sz="2800" dirty="0"/>
              <a:t>创新性</a:t>
            </a:r>
          </a:p>
        </p:txBody>
      </p:sp>
      <p:sp>
        <p:nvSpPr>
          <p:cNvPr id="29" name="文本占位符 28"/>
          <p:cNvSpPr>
            <a:spLocks noGrp="1"/>
          </p:cNvSpPr>
          <p:nvPr>
            <p:ph type="body" sz="quarter" idx="19"/>
          </p:nvPr>
        </p:nvSpPr>
        <p:spPr/>
        <p:txBody>
          <a:bodyPr/>
          <a:lstStyle/>
          <a:p>
            <a:r>
              <a:rPr lang="en-US" altLang="zh-CN" dirty="0"/>
              <a:t>03</a:t>
            </a:r>
            <a:endParaRPr lang="zh-CN" altLang="en-US" dirty="0"/>
          </a:p>
        </p:txBody>
      </p:sp>
      <p:sp>
        <p:nvSpPr>
          <p:cNvPr id="30" name="文本占位符 29"/>
          <p:cNvSpPr>
            <a:spLocks noGrp="1"/>
          </p:cNvSpPr>
          <p:nvPr>
            <p:ph type="body" sz="quarter" idx="20"/>
          </p:nvPr>
        </p:nvSpPr>
        <p:spPr>
          <a:xfrm>
            <a:off x="2081382" y="3587295"/>
            <a:ext cx="3734318" cy="403423"/>
          </a:xfrm>
        </p:spPr>
        <p:txBody>
          <a:bodyPr/>
          <a:lstStyle/>
          <a:p>
            <a:r>
              <a:rPr lang="zh-CN" altLang="en-US" sz="2800" dirty="0"/>
              <a:t>有效性</a:t>
            </a:r>
          </a:p>
        </p:txBody>
      </p:sp>
      <p:sp>
        <p:nvSpPr>
          <p:cNvPr id="32" name="文本占位符 31"/>
          <p:cNvSpPr>
            <a:spLocks noGrp="1"/>
          </p:cNvSpPr>
          <p:nvPr>
            <p:ph type="body" sz="quarter" idx="22"/>
          </p:nvPr>
        </p:nvSpPr>
        <p:spPr/>
        <p:txBody>
          <a:bodyPr/>
          <a:lstStyle/>
          <a:p>
            <a:r>
              <a:rPr lang="en-US" altLang="zh-CN" dirty="0"/>
              <a:t>05</a:t>
            </a:r>
            <a:endParaRPr lang="zh-CN" altLang="en-US" dirty="0"/>
          </a:p>
        </p:txBody>
      </p:sp>
      <p:sp>
        <p:nvSpPr>
          <p:cNvPr id="33" name="文本占位符 32"/>
          <p:cNvSpPr>
            <a:spLocks noGrp="1"/>
          </p:cNvSpPr>
          <p:nvPr>
            <p:ph type="body" sz="quarter" idx="23"/>
          </p:nvPr>
        </p:nvSpPr>
        <p:spPr>
          <a:xfrm>
            <a:off x="2081382" y="4814784"/>
            <a:ext cx="3734318" cy="346381"/>
          </a:xfrm>
        </p:spPr>
        <p:txBody>
          <a:bodyPr/>
          <a:lstStyle/>
          <a:p>
            <a:r>
              <a:rPr lang="zh-CN" altLang="en-US" sz="2800" dirty="0"/>
              <a:t>公平性</a:t>
            </a:r>
          </a:p>
        </p:txBody>
      </p:sp>
    </p:spTree>
    <p:extLst>
      <p:ext uri="{BB962C8B-B14F-4D97-AF65-F5344CB8AC3E}">
        <p14:creationId xmlns:p14="http://schemas.microsoft.com/office/powerpoint/2010/main" val="334218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034136" y="2004230"/>
            <a:ext cx="3039875" cy="442601"/>
          </a:xfrm>
        </p:spPr>
        <p:txBody>
          <a:bodyPr/>
          <a:lstStyle/>
          <a:p>
            <a:r>
              <a:rPr lang="zh-CN" altLang="en-US" dirty="0"/>
              <a:t>药品基本信息</a:t>
            </a:r>
          </a:p>
        </p:txBody>
      </p:sp>
      <p:sp>
        <p:nvSpPr>
          <p:cNvPr id="3" name="文本占位符 2"/>
          <p:cNvSpPr>
            <a:spLocks noGrp="1"/>
          </p:cNvSpPr>
          <p:nvPr>
            <p:ph type="body" sz="quarter" idx="12"/>
          </p:nvPr>
        </p:nvSpPr>
        <p:spPr>
          <a:xfrm>
            <a:off x="744692" y="3429000"/>
            <a:ext cx="4455098" cy="2327988"/>
          </a:xfrm>
        </p:spPr>
        <p:txBody>
          <a:bodyPr>
            <a:normAutofit/>
          </a:bodyPr>
          <a:lstStyle/>
          <a:p>
            <a:r>
              <a:rPr lang="zh-CN" altLang="en-US" sz="1800" dirty="0">
                <a:latin typeface="宋体" panose="02010600030101010101" pitchFamily="2" charset="-122"/>
                <a:ea typeface="宋体" panose="02010600030101010101" pitchFamily="2" charset="-122"/>
              </a:rPr>
              <a:t>包括但不限于：药品通用名称；注册规格；说明书适应症</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功能主治（概述）；用法用量；中国大陆首个上市时间；目前大陆地区同通用名药品的上市情况；全球首个上市国家</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地区及上市时间；是否为</a:t>
            </a:r>
            <a:r>
              <a:rPr lang="en-US" altLang="zh-CN" sz="1800" dirty="0">
                <a:latin typeface="宋体" panose="02010600030101010101" pitchFamily="2" charset="-122"/>
                <a:ea typeface="宋体" panose="02010600030101010101" pitchFamily="2" charset="-122"/>
              </a:rPr>
              <a:t>OTC</a:t>
            </a:r>
            <a:r>
              <a:rPr lang="zh-CN" altLang="en-US" sz="1800" dirty="0">
                <a:latin typeface="宋体" panose="02010600030101010101" pitchFamily="2" charset="-122"/>
                <a:ea typeface="宋体" panose="02010600030101010101" pitchFamily="2" charset="-122"/>
              </a:rPr>
              <a:t>药品；参照药品建议；所治疗疾病基本情况；未满足的治疗需求；大陆地区发病率；年发病患者总数等。</a:t>
            </a:r>
          </a:p>
        </p:txBody>
      </p:sp>
      <p:sp>
        <p:nvSpPr>
          <p:cNvPr id="4" name="文本占位符 3"/>
          <p:cNvSpPr>
            <a:spLocks noGrp="1"/>
          </p:cNvSpPr>
          <p:nvPr>
            <p:ph type="body" sz="quarter" idx="10"/>
          </p:nvPr>
        </p:nvSpPr>
        <p:spPr>
          <a:xfrm>
            <a:off x="382842" y="953410"/>
            <a:ext cx="1302588" cy="1050820"/>
          </a:xfrm>
        </p:spPr>
        <p:txBody>
          <a:bodyPr/>
          <a:lstStyle/>
          <a:p>
            <a:r>
              <a:rPr lang="en-US" altLang="zh-CN" dirty="0"/>
              <a:t>01</a:t>
            </a:r>
            <a:endParaRPr lang="zh-CN" altLang="en-US" dirty="0"/>
          </a:p>
        </p:txBody>
      </p:sp>
      <p:sp>
        <p:nvSpPr>
          <p:cNvPr id="6" name="文本框 5">
            <a:extLst>
              <a:ext uri="{FF2B5EF4-FFF2-40B4-BE49-F238E27FC236}">
                <a16:creationId xmlns:a16="http://schemas.microsoft.com/office/drawing/2014/main" id="{0579BF76-D8A8-4C7B-8BBD-CF0874E83D43}"/>
              </a:ext>
            </a:extLst>
          </p:cNvPr>
          <p:cNvSpPr txBox="1"/>
          <p:nvPr/>
        </p:nvSpPr>
        <p:spPr>
          <a:xfrm>
            <a:off x="5199790" y="1101012"/>
            <a:ext cx="6050016" cy="3693319"/>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t>通用名：泊沙康唑肠溶片。</a:t>
            </a:r>
            <a:endParaRPr lang="en-US" altLang="zh-CN" dirty="0"/>
          </a:p>
          <a:p>
            <a:pPr marL="285750" indent="-285750">
              <a:buFont typeface="Wingdings" panose="05000000000000000000" pitchFamily="2" charset="2"/>
              <a:buChar char="l"/>
            </a:pPr>
            <a:r>
              <a:rPr lang="zh-CN" altLang="en-US" dirty="0"/>
              <a:t>注册规格：</a:t>
            </a:r>
            <a:r>
              <a:rPr lang="en-US" altLang="zh-CN" dirty="0"/>
              <a:t>100mg/</a:t>
            </a:r>
            <a:r>
              <a:rPr lang="zh-CN" altLang="en-US" dirty="0"/>
              <a:t>片。</a:t>
            </a:r>
            <a:endParaRPr lang="en-US" altLang="zh-CN" dirty="0"/>
          </a:p>
          <a:p>
            <a:pPr marL="285750" indent="-285750">
              <a:buFont typeface="Wingdings" panose="05000000000000000000" pitchFamily="2" charset="2"/>
              <a:buChar char="l"/>
            </a:pPr>
            <a:r>
              <a:rPr lang="zh-CN" altLang="en-US" dirty="0"/>
              <a:t>中国大陆首次上市时间：</a:t>
            </a:r>
            <a:r>
              <a:rPr lang="en-US" altLang="zh-CN" dirty="0"/>
              <a:t>2018</a:t>
            </a:r>
            <a:r>
              <a:rPr lang="zh-CN" altLang="en-US" dirty="0"/>
              <a:t>年。</a:t>
            </a:r>
            <a:endParaRPr lang="en-US" altLang="zh-CN" dirty="0"/>
          </a:p>
          <a:p>
            <a:pPr marL="285750" indent="-285750">
              <a:buFont typeface="Wingdings" panose="05000000000000000000" pitchFamily="2" charset="2"/>
              <a:buChar char="l"/>
            </a:pPr>
            <a:r>
              <a:rPr lang="zh-CN" altLang="en-US" dirty="0"/>
              <a:t>目前大陆地区同通用名药品的上市情况：共</a:t>
            </a:r>
            <a:r>
              <a:rPr lang="en-US" altLang="zh-CN" dirty="0"/>
              <a:t>2</a:t>
            </a:r>
            <a:r>
              <a:rPr lang="zh-CN" altLang="en-US" dirty="0"/>
              <a:t>家。</a:t>
            </a:r>
            <a:endParaRPr lang="en-US" altLang="zh-CN" dirty="0"/>
          </a:p>
          <a:p>
            <a:pPr marL="285750" indent="-285750">
              <a:buFont typeface="Wingdings" panose="05000000000000000000" pitchFamily="2" charset="2"/>
              <a:buChar char="l"/>
            </a:pPr>
            <a:r>
              <a:rPr lang="zh-CN" altLang="en-US" dirty="0"/>
              <a:t>全球首个上市国家</a:t>
            </a:r>
            <a:r>
              <a:rPr lang="en-US" altLang="zh-CN" dirty="0"/>
              <a:t>/</a:t>
            </a:r>
            <a:r>
              <a:rPr lang="zh-CN" altLang="en-US" dirty="0"/>
              <a:t>地区及上市时间：</a:t>
            </a:r>
            <a:r>
              <a:rPr lang="en-US" altLang="zh-CN" dirty="0"/>
              <a:t>2013</a:t>
            </a:r>
            <a:r>
              <a:rPr lang="zh-CN" altLang="en-US" dirty="0"/>
              <a:t>年，美国。</a:t>
            </a:r>
            <a:endParaRPr lang="en-US" altLang="zh-CN" dirty="0"/>
          </a:p>
          <a:p>
            <a:pPr marL="285750" indent="-285750">
              <a:buFont typeface="Wingdings" panose="05000000000000000000" pitchFamily="2" charset="2"/>
              <a:buChar char="l"/>
            </a:pPr>
            <a:r>
              <a:rPr lang="zh-CN" altLang="en-US" dirty="0"/>
              <a:t>是否为</a:t>
            </a:r>
            <a:r>
              <a:rPr lang="en-US" altLang="zh-CN" dirty="0"/>
              <a:t>OTC</a:t>
            </a:r>
            <a:r>
              <a:rPr lang="zh-CN" altLang="en-US" dirty="0"/>
              <a:t>药品：否。</a:t>
            </a:r>
            <a:endParaRPr lang="en-US" altLang="zh-CN" dirty="0"/>
          </a:p>
          <a:p>
            <a:pPr marL="285750" indent="-285750">
              <a:buFont typeface="Wingdings" panose="05000000000000000000" pitchFamily="2" charset="2"/>
              <a:buChar char="l"/>
            </a:pPr>
            <a:endParaRPr lang="en-US" altLang="zh-CN" dirty="0"/>
          </a:p>
          <a:p>
            <a:pPr marL="285750" indent="-285750">
              <a:buFont typeface="Wingdings" panose="05000000000000000000" pitchFamily="2" charset="2"/>
              <a:buChar char="l"/>
            </a:pPr>
            <a:r>
              <a:rPr lang="zh-CN" altLang="en-US" dirty="0"/>
              <a:t>参照药品建议：泊沙康唑口服混悬液。</a:t>
            </a:r>
            <a:endParaRPr lang="en-US" altLang="zh-CN" dirty="0"/>
          </a:p>
          <a:p>
            <a:endParaRPr lang="en-US" altLang="zh-CN" dirty="0"/>
          </a:p>
          <a:p>
            <a:r>
              <a:rPr lang="zh-CN" altLang="en-US"/>
              <a:t>      与混悬液相比，肠溶片是欧美市场主流临床使用产品，有以下优势：生物利用度高，药物浓度可升高到静脉给药水平，药效好且稳定。吸收受饮食影响很小，适合空腹的患者，提高病人用药携药依从性。不良反应和安全性相似。</a:t>
            </a:r>
            <a:endParaRPr lang="zh-CN" altLang="en-US" dirty="0"/>
          </a:p>
        </p:txBody>
      </p:sp>
      <p:sp>
        <p:nvSpPr>
          <p:cNvPr id="5" name="文本框 4">
            <a:extLst>
              <a:ext uri="{FF2B5EF4-FFF2-40B4-BE49-F238E27FC236}">
                <a16:creationId xmlns:a16="http://schemas.microsoft.com/office/drawing/2014/main" id="{7DB9DDAA-4169-4565-973F-D27FD16DDDA2}"/>
              </a:ext>
            </a:extLst>
          </p:cNvPr>
          <p:cNvSpPr txBox="1"/>
          <p:nvPr/>
        </p:nvSpPr>
        <p:spPr>
          <a:xfrm>
            <a:off x="1034136" y="2687216"/>
            <a:ext cx="2492835" cy="646331"/>
          </a:xfrm>
          <a:prstGeom prst="rect">
            <a:avLst/>
          </a:prstGeom>
          <a:noFill/>
        </p:spPr>
        <p:txBody>
          <a:bodyPr wrap="square" rtlCol="0">
            <a:spAutoFit/>
          </a:bodyPr>
          <a:lstStyle/>
          <a:p>
            <a:r>
              <a:rPr lang="en-US" altLang="zh-CN" dirty="0"/>
              <a:t>Basic Information</a:t>
            </a:r>
          </a:p>
          <a:p>
            <a:r>
              <a:rPr lang="zh-CN" altLang="en-US" dirty="0"/>
              <a:t>─────</a:t>
            </a:r>
          </a:p>
        </p:txBody>
      </p:sp>
    </p:spTree>
    <p:extLst>
      <p:ext uri="{BB962C8B-B14F-4D97-AF65-F5344CB8AC3E}">
        <p14:creationId xmlns:p14="http://schemas.microsoft.com/office/powerpoint/2010/main" val="192729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798065" y="1236737"/>
            <a:ext cx="3039875" cy="442601"/>
          </a:xfrm>
        </p:spPr>
        <p:txBody>
          <a:bodyPr/>
          <a:lstStyle/>
          <a:p>
            <a:r>
              <a:rPr lang="zh-CN" altLang="en-US" dirty="0"/>
              <a:t>药品基本信息</a:t>
            </a:r>
          </a:p>
        </p:txBody>
      </p:sp>
      <p:sp>
        <p:nvSpPr>
          <p:cNvPr id="3" name="文本占位符 2"/>
          <p:cNvSpPr>
            <a:spLocks noGrp="1"/>
          </p:cNvSpPr>
          <p:nvPr>
            <p:ph type="body" sz="quarter" idx="12"/>
          </p:nvPr>
        </p:nvSpPr>
        <p:spPr>
          <a:xfrm>
            <a:off x="906682" y="2004229"/>
            <a:ext cx="10336706" cy="4751134"/>
          </a:xfrm>
        </p:spPr>
        <p:txBody>
          <a:bodyPr>
            <a:noAutofit/>
          </a:bodyPr>
          <a:lstStyle/>
          <a:p>
            <a:r>
              <a:rPr lang="zh-CN" altLang="en-US" sz="1800" b="1" u="sng" dirty="0">
                <a:latin typeface="宋体" panose="02010600030101010101" pitchFamily="2" charset="-122"/>
                <a:ea typeface="宋体" panose="02010600030101010101" pitchFamily="2" charset="-122"/>
              </a:rPr>
              <a:t>适应症</a:t>
            </a:r>
            <a:endParaRPr lang="en-US" altLang="zh-CN" sz="1800" b="1" u="sng"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预防侵袭性曲霉菌和念珠菌感染。本品适用于预防</a:t>
            </a:r>
            <a:r>
              <a:rPr lang="en-US" altLang="zh-CN" dirty="0">
                <a:latin typeface="宋体" panose="02010600030101010101" pitchFamily="2" charset="-122"/>
                <a:ea typeface="宋体" panose="02010600030101010101" pitchFamily="2" charset="-122"/>
              </a:rPr>
              <a:t>13</a:t>
            </a:r>
            <a:r>
              <a:rPr lang="zh-CN" altLang="en-US" dirty="0">
                <a:latin typeface="宋体" panose="02010600030101010101" pitchFamily="2" charset="-122"/>
                <a:ea typeface="宋体" panose="02010600030101010101" pitchFamily="2" charset="-122"/>
              </a:rPr>
              <a:t>岁和</a:t>
            </a:r>
            <a:r>
              <a:rPr lang="en-US" altLang="zh-CN" dirty="0">
                <a:latin typeface="宋体" panose="02010600030101010101" pitchFamily="2" charset="-122"/>
                <a:ea typeface="宋体" panose="02010600030101010101" pitchFamily="2" charset="-122"/>
              </a:rPr>
              <a:t>13</a:t>
            </a:r>
            <a:r>
              <a:rPr lang="zh-CN" altLang="en-US" dirty="0">
                <a:latin typeface="宋体" panose="02010600030101010101" pitchFamily="2" charset="-122"/>
                <a:ea typeface="宋体" panose="02010600030101010101" pitchFamily="2" charset="-122"/>
              </a:rPr>
              <a:t>岁以上因重度免疫缺陷而导致侵袭性曲霉菌和念珠菌感染风险增加的患者。这些患者包括接受造血干细胞移植（</a:t>
            </a:r>
            <a:r>
              <a:rPr lang="en-US" altLang="zh-CN" dirty="0">
                <a:latin typeface="宋体" panose="02010600030101010101" pitchFamily="2" charset="-122"/>
                <a:ea typeface="宋体" panose="02010600030101010101" pitchFamily="2" charset="-122"/>
              </a:rPr>
              <a:t>HSCT</a:t>
            </a:r>
            <a:r>
              <a:rPr lang="zh-CN" altLang="en-US" dirty="0">
                <a:latin typeface="宋体" panose="02010600030101010101" pitchFamily="2" charset="-122"/>
                <a:ea typeface="宋体" panose="02010600030101010101" pitchFamily="2" charset="-122"/>
              </a:rPr>
              <a:t>）后发生移植物抗宿主病（</a:t>
            </a:r>
            <a:r>
              <a:rPr lang="en-US" altLang="zh-CN" dirty="0">
                <a:latin typeface="宋体" panose="02010600030101010101" pitchFamily="2" charset="-122"/>
                <a:ea typeface="宋体" panose="02010600030101010101" pitchFamily="2" charset="-122"/>
              </a:rPr>
              <a:t>GVHD</a:t>
            </a:r>
            <a:r>
              <a:rPr lang="zh-CN" altLang="en-US" dirty="0">
                <a:latin typeface="宋体" panose="02010600030101010101" pitchFamily="2" charset="-122"/>
                <a:ea typeface="宋体" panose="02010600030101010101" pitchFamily="2" charset="-122"/>
              </a:rPr>
              <a:t>）的患者或化疗导致长时间中性粒细胞减少症的血液系统恶性肿瘤患者。</a:t>
            </a:r>
            <a:endParaRPr lang="en-US" altLang="zh-CN" dirty="0">
              <a:latin typeface="宋体" panose="02010600030101010101" pitchFamily="2" charset="-122"/>
              <a:ea typeface="宋体" panose="02010600030101010101" pitchFamily="2" charset="-122"/>
            </a:endParaRPr>
          </a:p>
          <a:p>
            <a:r>
              <a:rPr lang="zh-CN" altLang="en-US" sz="1800" b="1" u="sng" dirty="0">
                <a:latin typeface="宋体" panose="02010600030101010101" pitchFamily="2" charset="-122"/>
                <a:ea typeface="宋体" panose="02010600030101010101" pitchFamily="2" charset="-122"/>
              </a:rPr>
              <a:t>疾病基本情况</a:t>
            </a:r>
            <a:endParaRPr lang="en-US" altLang="zh-CN" sz="1800" b="1" u="sng" dirty="0">
              <a:latin typeface="宋体" panose="02010600030101010101" pitchFamily="2" charset="-122"/>
              <a:ea typeface="宋体" panose="02010600030101010101" pitchFamily="2" charset="-122"/>
            </a:endParaRPr>
          </a:p>
          <a:p>
            <a:pPr lvl="0"/>
            <a:r>
              <a:rPr lang="zh-CN" altLang="en-US" dirty="0">
                <a:solidFill>
                  <a:prstClr val="black">
                    <a:lumMod val="75000"/>
                    <a:lumOff val="25000"/>
                  </a:prstClr>
                </a:solidFill>
                <a:latin typeface="宋体" panose="02010600030101010101" pitchFamily="2" charset="-122"/>
                <a:ea typeface="宋体" panose="02010600030101010101" pitchFamily="2" charset="-122"/>
              </a:rPr>
              <a:t>国内前瞻性、多中心流行病学研究（</a:t>
            </a:r>
            <a:r>
              <a:rPr lang="en-US" altLang="zh-CN" dirty="0">
                <a:solidFill>
                  <a:prstClr val="black">
                    <a:lumMod val="75000"/>
                    <a:lumOff val="25000"/>
                  </a:prstClr>
                </a:solidFill>
                <a:latin typeface="宋体" panose="02010600030101010101" pitchFamily="2" charset="-122"/>
                <a:ea typeface="宋体" panose="02010600030101010101" pitchFamily="2" charset="-122"/>
              </a:rPr>
              <a:t>CAESAR </a:t>
            </a:r>
            <a:r>
              <a:rPr lang="zh-CN" altLang="en-US" dirty="0">
                <a:solidFill>
                  <a:prstClr val="black">
                    <a:lumMod val="75000"/>
                    <a:lumOff val="25000"/>
                  </a:prstClr>
                </a:solidFill>
                <a:latin typeface="宋体" panose="02010600030101010101" pitchFamily="2" charset="-122"/>
                <a:ea typeface="宋体" panose="02010600030101010101" pitchFamily="2" charset="-122"/>
              </a:rPr>
              <a:t>研究）显示，接受化疗血液恶性肿瘤患者中，确诊和临床诊断</a:t>
            </a:r>
            <a:r>
              <a:rPr lang="en-US" altLang="zh-CN" dirty="0">
                <a:solidFill>
                  <a:prstClr val="black">
                    <a:lumMod val="75000"/>
                    <a:lumOff val="25000"/>
                  </a:prstClr>
                </a:solidFill>
                <a:latin typeface="宋体" panose="02010600030101010101" pitchFamily="2" charset="-122"/>
                <a:ea typeface="宋体" panose="02010600030101010101" pitchFamily="2" charset="-122"/>
              </a:rPr>
              <a:t>IFD</a:t>
            </a:r>
            <a:r>
              <a:rPr lang="zh-CN" altLang="en-US" dirty="0">
                <a:solidFill>
                  <a:prstClr val="black">
                    <a:lumMod val="75000"/>
                    <a:lumOff val="25000"/>
                  </a:prstClr>
                </a:solidFill>
                <a:latin typeface="宋体" panose="02010600030101010101" pitchFamily="2" charset="-122"/>
                <a:ea typeface="宋体" panose="02010600030101010101" pitchFamily="2" charset="-122"/>
              </a:rPr>
              <a:t>总发生率为</a:t>
            </a:r>
            <a:r>
              <a:rPr lang="en-US" altLang="zh-CN" dirty="0">
                <a:solidFill>
                  <a:prstClr val="black">
                    <a:lumMod val="75000"/>
                    <a:lumOff val="25000"/>
                  </a:prstClr>
                </a:solidFill>
                <a:latin typeface="宋体" panose="02010600030101010101" pitchFamily="2" charset="-122"/>
                <a:ea typeface="宋体" panose="02010600030101010101" pitchFamily="2" charset="-122"/>
              </a:rPr>
              <a:t>2.1%</a:t>
            </a:r>
            <a:r>
              <a:rPr lang="zh-CN" altLang="en-US" dirty="0">
                <a:solidFill>
                  <a:prstClr val="black">
                    <a:lumMod val="75000"/>
                    <a:lumOff val="25000"/>
                  </a:prstClr>
                </a:solidFill>
                <a:latin typeface="宋体" panose="02010600030101010101" pitchFamily="2" charset="-122"/>
                <a:ea typeface="宋体" panose="02010600030101010101" pitchFamily="2" charset="-122"/>
              </a:rPr>
              <a:t>，其中骨髓增生异常综合征（</a:t>
            </a:r>
            <a:r>
              <a:rPr lang="en-US" altLang="zh-CN" dirty="0">
                <a:solidFill>
                  <a:prstClr val="black">
                    <a:lumMod val="75000"/>
                    <a:lumOff val="25000"/>
                  </a:prstClr>
                </a:solidFill>
                <a:latin typeface="宋体" panose="02010600030101010101" pitchFamily="2" charset="-122"/>
                <a:ea typeface="宋体" panose="02010600030101010101" pitchFamily="2" charset="-122"/>
              </a:rPr>
              <a:t>MDS</a:t>
            </a:r>
            <a:r>
              <a:rPr lang="zh-CN" altLang="en-US" dirty="0">
                <a:solidFill>
                  <a:prstClr val="black">
                    <a:lumMod val="75000"/>
                    <a:lumOff val="25000"/>
                  </a:prstClr>
                </a:solidFill>
                <a:latin typeface="宋体" panose="02010600030101010101" pitchFamily="2" charset="-122"/>
                <a:ea typeface="宋体" panose="02010600030101010101" pitchFamily="2" charset="-122"/>
              </a:rPr>
              <a:t>）</a:t>
            </a:r>
            <a:r>
              <a:rPr lang="en-US" altLang="zh-CN" dirty="0">
                <a:solidFill>
                  <a:prstClr val="black">
                    <a:lumMod val="75000"/>
                    <a:lumOff val="25000"/>
                  </a:prstClr>
                </a:solidFill>
                <a:latin typeface="宋体" panose="02010600030101010101" pitchFamily="2" charset="-122"/>
                <a:ea typeface="宋体" panose="02010600030101010101" pitchFamily="2" charset="-122"/>
              </a:rPr>
              <a:t>/</a:t>
            </a:r>
            <a:r>
              <a:rPr lang="zh-CN" altLang="en-US" dirty="0">
                <a:solidFill>
                  <a:prstClr val="black">
                    <a:lumMod val="75000"/>
                    <a:lumOff val="25000"/>
                  </a:prstClr>
                </a:solidFill>
                <a:latin typeface="宋体" panose="02010600030101010101" pitchFamily="2" charset="-122"/>
                <a:ea typeface="宋体" panose="02010600030101010101" pitchFamily="2" charset="-122"/>
              </a:rPr>
              <a:t>急性髓细胞白血病（</a:t>
            </a:r>
            <a:r>
              <a:rPr lang="en-US" altLang="zh-CN" dirty="0">
                <a:solidFill>
                  <a:prstClr val="black">
                    <a:lumMod val="75000"/>
                    <a:lumOff val="25000"/>
                  </a:prstClr>
                </a:solidFill>
                <a:latin typeface="宋体" panose="02010600030101010101" pitchFamily="2" charset="-122"/>
                <a:ea typeface="宋体" panose="02010600030101010101" pitchFamily="2" charset="-122"/>
              </a:rPr>
              <a:t>AML</a:t>
            </a:r>
            <a:r>
              <a:rPr lang="zh-CN" altLang="en-US" dirty="0">
                <a:solidFill>
                  <a:prstClr val="black">
                    <a:lumMod val="75000"/>
                    <a:lumOff val="25000"/>
                  </a:prstClr>
                </a:solidFill>
                <a:latin typeface="宋体" panose="02010600030101010101" pitchFamily="2" charset="-122"/>
                <a:ea typeface="宋体" panose="02010600030101010101" pitchFamily="2" charset="-122"/>
              </a:rPr>
              <a:t>）</a:t>
            </a:r>
            <a:r>
              <a:rPr lang="en-US" altLang="zh-CN" dirty="0">
                <a:solidFill>
                  <a:prstClr val="black">
                    <a:lumMod val="75000"/>
                    <a:lumOff val="25000"/>
                  </a:prstClr>
                </a:solidFill>
                <a:latin typeface="宋体" panose="02010600030101010101" pitchFamily="2" charset="-122"/>
                <a:ea typeface="宋体" panose="02010600030101010101" pitchFamily="2" charset="-122"/>
              </a:rPr>
              <a:t>IFD</a:t>
            </a:r>
            <a:r>
              <a:rPr lang="zh-CN" altLang="en-US" dirty="0">
                <a:solidFill>
                  <a:prstClr val="black">
                    <a:lumMod val="75000"/>
                    <a:lumOff val="25000"/>
                  </a:prstClr>
                </a:solidFill>
                <a:latin typeface="宋体" panose="02010600030101010101" pitchFamily="2" charset="-122"/>
                <a:ea typeface="宋体" panose="02010600030101010101" pitchFamily="2" charset="-122"/>
              </a:rPr>
              <a:t>发生率最高，尤其在诱导化疗期间。</a:t>
            </a:r>
            <a:endParaRPr lang="en-US" altLang="zh-CN" dirty="0">
              <a:solidFill>
                <a:prstClr val="black">
                  <a:lumMod val="75000"/>
                  <a:lumOff val="25000"/>
                </a:prstClr>
              </a:solidFill>
              <a:latin typeface="宋体" panose="02010600030101010101" pitchFamily="2" charset="-122"/>
              <a:ea typeface="宋体" panose="02010600030101010101" pitchFamily="2" charset="-122"/>
            </a:endParaRPr>
          </a:p>
          <a:p>
            <a:r>
              <a:rPr lang="zh-CN" altLang="en-US" sz="1800" b="1" u="sng" dirty="0">
                <a:latin typeface="宋体" panose="02010600030101010101" pitchFamily="2" charset="-122"/>
                <a:ea typeface="宋体" panose="02010600030101010101" pitchFamily="2" charset="-122"/>
              </a:rPr>
              <a:t>用法用量</a:t>
            </a:r>
            <a:endParaRPr lang="en-US" altLang="zh-CN" sz="1800" b="1" u="sng" dirty="0">
              <a:latin typeface="宋体" panose="02010600030101010101" pitchFamily="2" charset="-122"/>
              <a:ea typeface="宋体" panose="02010600030101010101" pitchFamily="2" charset="-122"/>
            </a:endParaRPr>
          </a:p>
          <a:p>
            <a:pPr>
              <a:lnSpc>
                <a:spcPct val="80000"/>
              </a:lnSpc>
            </a:pPr>
            <a:r>
              <a:rPr lang="zh-CN" altLang="en-US" dirty="0">
                <a:latin typeface="宋体" panose="02010600030101010101" pitchFamily="2" charset="-122"/>
                <a:ea typeface="宋体" panose="02010600030101010101" pitchFamily="2" charset="-122"/>
              </a:rPr>
              <a:t>剂量和用法预防侵袭性曲霉菌和念珠菌感染：负荷剂量∶</a:t>
            </a:r>
            <a:r>
              <a:rPr lang="en-US" altLang="zh-CN" dirty="0">
                <a:latin typeface="宋体" panose="02010600030101010101" pitchFamily="2" charset="-122"/>
                <a:ea typeface="宋体" panose="02010600030101010101" pitchFamily="2" charset="-122"/>
              </a:rPr>
              <a:t>300mg</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100mg</a:t>
            </a:r>
            <a:r>
              <a:rPr lang="zh-CN" altLang="en-US" dirty="0">
                <a:latin typeface="宋体" panose="02010600030101010101" pitchFamily="2" charset="-122"/>
                <a:ea typeface="宋体" panose="02010600030101010101" pitchFamily="2" charset="-122"/>
              </a:rPr>
              <a:t>肠溶片</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片）、第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天每日</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次。维持剂量∶</a:t>
            </a:r>
            <a:r>
              <a:rPr lang="en-US" altLang="zh-CN" dirty="0">
                <a:latin typeface="宋体" panose="02010600030101010101" pitchFamily="2" charset="-122"/>
                <a:ea typeface="宋体" panose="02010600030101010101" pitchFamily="2" charset="-122"/>
              </a:rPr>
              <a:t>300mg</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100mg</a:t>
            </a:r>
            <a:r>
              <a:rPr lang="zh-CN" altLang="en-US" dirty="0">
                <a:latin typeface="宋体" panose="02010600030101010101" pitchFamily="2" charset="-122"/>
                <a:ea typeface="宋体" panose="02010600030101010101" pitchFamily="2" charset="-122"/>
              </a:rPr>
              <a:t>肠溶片</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片），第</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天开始，每日</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次。疗程根据中性粒细胞减少症或免疫抑制的恢复程度而定。</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重要用法须知</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由于泊沙康唑肠溶片和口服混悬液的用药剂量不同，两个剂型不可互换使用。应遵循泊沙康唑肠溶片和泊沙康唑口服混悬液的特定用法用量说明进行处方。 泊沙康唑肠溶片应该整体吞咽，不能掰开、压碎或咀嚼后服用。泊沙康唑肠溶片可以与或不与食物同服。与食物同服可以增加泊沙康唑的口服吸收，优化血药浓度</a:t>
            </a:r>
            <a:r>
              <a:rPr lang="en-US" altLang="zh-CN" dirty="0">
                <a:latin typeface="宋体" panose="02010600030101010101" pitchFamily="2" charset="-122"/>
                <a:ea typeface="宋体" panose="02010600030101010101" pitchFamily="2" charset="-122"/>
              </a:rPr>
              <a:t>.</a:t>
            </a:r>
          </a:p>
          <a:p>
            <a:pPr>
              <a:lnSpc>
                <a:spcPct val="80000"/>
              </a:lnSpc>
            </a:pPr>
            <a:r>
              <a:rPr lang="zh-CN" altLang="en-US" dirty="0">
                <a:latin typeface="宋体" panose="02010600030101010101" pitchFamily="2" charset="-122"/>
                <a:ea typeface="宋体" panose="02010600030101010101" pitchFamily="2" charset="-122"/>
              </a:rPr>
              <a:t>在禁食和进食条件下，泊沙康唑肠溶片能够比泊沙康唑口服混悬液提供更高的血浆药物暴露剂量，是预防适应症的优选口服剂型。严重腹泻或呕吐患者服用泊沙康唑肠溶片时应该严密监控突破性真菌感染。</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肾功能不全患者的剂量调整 肾功能不全对于泊沙康唑的药代动力学不存在显著的影响。因此，在轻度至重度肾功能受损患者中，不需要进行剂量调整。</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肝功能不全患者的剂量调整：在轻度至重度肝功能不全（</a:t>
            </a:r>
            <a:r>
              <a:rPr lang="en-US" altLang="zh-CN" dirty="0">
                <a:latin typeface="宋体" panose="02010600030101010101" pitchFamily="2" charset="-122"/>
                <a:ea typeface="宋体" panose="02010600030101010101" pitchFamily="2" charset="-122"/>
              </a:rPr>
              <a:t>Child-Pugh A</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或</a:t>
            </a:r>
            <a:r>
              <a:rPr lang="en-US" altLang="zh-CN" dirty="0">
                <a:latin typeface="宋体" panose="02010600030101010101" pitchFamily="2" charset="-122"/>
                <a:ea typeface="宋体" panose="02010600030101010101" pitchFamily="2" charset="-122"/>
              </a:rPr>
              <a:t>C</a:t>
            </a:r>
            <a:r>
              <a:rPr lang="zh-CN" altLang="en-US" dirty="0">
                <a:latin typeface="宋体" panose="02010600030101010101" pitchFamily="2" charset="-122"/>
                <a:ea typeface="宋体" panose="02010600030101010101" pitchFamily="2" charset="-122"/>
              </a:rPr>
              <a:t>级）患者中，不建议对本品进行剂量调整。以上剂量的调整推荐也适用于泊沙康唑肠溶片。</a:t>
            </a:r>
          </a:p>
        </p:txBody>
      </p:sp>
      <p:sp>
        <p:nvSpPr>
          <p:cNvPr id="4" name="文本占位符 3"/>
          <p:cNvSpPr>
            <a:spLocks noGrp="1"/>
          </p:cNvSpPr>
          <p:nvPr>
            <p:ph type="body" sz="quarter" idx="10"/>
          </p:nvPr>
        </p:nvSpPr>
        <p:spPr>
          <a:xfrm>
            <a:off x="382842" y="953410"/>
            <a:ext cx="1302588" cy="1050820"/>
          </a:xfrm>
        </p:spPr>
        <p:txBody>
          <a:bodyPr/>
          <a:lstStyle/>
          <a:p>
            <a:r>
              <a:rPr lang="en-US" altLang="zh-CN" dirty="0"/>
              <a:t>01</a:t>
            </a:r>
            <a:endParaRPr lang="zh-CN" altLang="en-US" dirty="0"/>
          </a:p>
        </p:txBody>
      </p:sp>
    </p:spTree>
    <p:extLst>
      <p:ext uri="{BB962C8B-B14F-4D97-AF65-F5344CB8AC3E}">
        <p14:creationId xmlns:p14="http://schemas.microsoft.com/office/powerpoint/2010/main" val="203556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034136" y="2004230"/>
            <a:ext cx="3039875" cy="442601"/>
          </a:xfrm>
        </p:spPr>
        <p:txBody>
          <a:bodyPr/>
          <a:lstStyle/>
          <a:p>
            <a:r>
              <a:rPr lang="zh-CN" altLang="en-US" dirty="0"/>
              <a:t>安全性</a:t>
            </a:r>
          </a:p>
        </p:txBody>
      </p:sp>
      <p:sp>
        <p:nvSpPr>
          <p:cNvPr id="3" name="文本占位符 2"/>
          <p:cNvSpPr>
            <a:spLocks noGrp="1"/>
          </p:cNvSpPr>
          <p:nvPr>
            <p:ph type="body" sz="quarter" idx="12"/>
          </p:nvPr>
        </p:nvSpPr>
        <p:spPr>
          <a:xfrm>
            <a:off x="652171" y="3292510"/>
            <a:ext cx="3803804" cy="1369866"/>
          </a:xfrm>
        </p:spPr>
        <p:txBody>
          <a:bodyPr>
            <a:normAutofit/>
          </a:bodyPr>
          <a:lstStyle/>
          <a:p>
            <a:r>
              <a:rPr lang="zh-CN" altLang="en-US" sz="1800" dirty="0">
                <a:latin typeface="宋体" panose="02010600030101010101" pitchFamily="2" charset="-122"/>
                <a:ea typeface="宋体" panose="02010600030101010101" pitchFamily="2" charset="-122"/>
              </a:rPr>
              <a:t>包括但不限于：该药品在国内外不良反应发生情况；药品说明书收载的安全性信息；与目录内同类药品安全性方面的主要优势和不足。</a:t>
            </a:r>
          </a:p>
        </p:txBody>
      </p:sp>
      <p:sp>
        <p:nvSpPr>
          <p:cNvPr id="4" name="文本占位符 3"/>
          <p:cNvSpPr>
            <a:spLocks noGrp="1"/>
          </p:cNvSpPr>
          <p:nvPr>
            <p:ph type="body" sz="quarter" idx="10"/>
          </p:nvPr>
        </p:nvSpPr>
        <p:spPr>
          <a:xfrm>
            <a:off x="382842" y="953410"/>
            <a:ext cx="1302588" cy="1050820"/>
          </a:xfrm>
        </p:spPr>
        <p:txBody>
          <a:bodyPr/>
          <a:lstStyle/>
          <a:p>
            <a:r>
              <a:rPr lang="en-US" altLang="zh-CN" dirty="0"/>
              <a:t>02</a:t>
            </a:r>
            <a:endParaRPr lang="zh-CN" altLang="en-US" dirty="0"/>
          </a:p>
        </p:txBody>
      </p:sp>
      <p:sp>
        <p:nvSpPr>
          <p:cNvPr id="6" name="文本框 5">
            <a:extLst>
              <a:ext uri="{FF2B5EF4-FFF2-40B4-BE49-F238E27FC236}">
                <a16:creationId xmlns:a16="http://schemas.microsoft.com/office/drawing/2014/main" id="{0579BF76-D8A8-4C7B-8BBD-CF0874E83D43}"/>
              </a:ext>
            </a:extLst>
          </p:cNvPr>
          <p:cNvSpPr txBox="1"/>
          <p:nvPr/>
        </p:nvSpPr>
        <p:spPr>
          <a:xfrm>
            <a:off x="4455975" y="962741"/>
            <a:ext cx="7158040" cy="6186309"/>
          </a:xfrm>
          <a:prstGeom prst="rect">
            <a:avLst/>
          </a:prstGeom>
          <a:noFill/>
        </p:spPr>
        <p:txBody>
          <a:bodyPr wrap="square" rtlCol="0">
            <a:spAutoFit/>
          </a:bodyPr>
          <a:lstStyle/>
          <a:p>
            <a:pPr marL="285750" lvl="0" indent="-285750">
              <a:buFont typeface="Wingdings" panose="05000000000000000000" pitchFamily="2" charset="2"/>
              <a:buChar char="l"/>
            </a:pPr>
            <a:r>
              <a:rPr lang="zh-CN" altLang="en-US" b="1" dirty="0">
                <a:latin typeface="宋体" panose="02010600030101010101" pitchFamily="2" charset="-122"/>
                <a:ea typeface="宋体" panose="02010600030101010101" pitchFamily="2" charset="-122"/>
              </a:rPr>
              <a:t>不良反应情况</a:t>
            </a:r>
            <a:endParaRPr lang="en-US" altLang="zh-CN" b="1" dirty="0">
              <a:latin typeface="宋体" panose="02010600030101010101" pitchFamily="2" charset="-122"/>
              <a:ea typeface="宋体" panose="02010600030101010101" pitchFamily="2" charset="-122"/>
            </a:endParaRPr>
          </a:p>
          <a:p>
            <a:pPr lvl="0"/>
            <a:r>
              <a:rPr lang="en-US" altLang="zh-CN" dirty="0">
                <a:latin typeface="宋体" panose="02010600030101010101" pitchFamily="2" charset="-122"/>
                <a:ea typeface="宋体" panose="02010600030101010101" pitchFamily="2" charset="-122"/>
              </a:rPr>
              <a:t>       </a:t>
            </a:r>
            <a:r>
              <a:rPr lang="en-US" altLang="zh-CN" dirty="0">
                <a:ea typeface="宋体" panose="02010600030101010101" pitchFamily="2" charset="-122"/>
              </a:rPr>
              <a:t>1</a:t>
            </a:r>
            <a:r>
              <a:rPr lang="zh-CN" altLang="en-US" dirty="0">
                <a:ea typeface="宋体" panose="02010600030101010101" pitchFamily="2" charset="-122"/>
              </a:rPr>
              <a:t>、</a:t>
            </a:r>
            <a:r>
              <a:rPr lang="zh-CN" altLang="zh-CN" dirty="0"/>
              <a:t>过敏反应。</a:t>
            </a:r>
            <a:endParaRPr lang="en-US" altLang="zh-CN" dirty="0"/>
          </a:p>
          <a:p>
            <a:pPr lvl="0"/>
            <a:r>
              <a:rPr lang="en-US" altLang="zh-CN" dirty="0"/>
              <a:t>               2</a:t>
            </a:r>
            <a:r>
              <a:rPr lang="zh-CN" altLang="en-US" dirty="0"/>
              <a:t>、</a:t>
            </a:r>
            <a:r>
              <a:rPr lang="zh-CN" altLang="zh-CN" dirty="0"/>
              <a:t>心律失常和</a:t>
            </a:r>
            <a:r>
              <a:rPr lang="en-US" altLang="zh-CN" dirty="0"/>
              <a:t>QT</a:t>
            </a:r>
            <a:r>
              <a:rPr lang="zh-CN" altLang="zh-CN" dirty="0"/>
              <a:t>间期延长。</a:t>
            </a:r>
          </a:p>
          <a:p>
            <a:r>
              <a:rPr lang="en-US" altLang="zh-CN" dirty="0"/>
              <a:t>               3</a:t>
            </a:r>
            <a:r>
              <a:rPr lang="zh-CN" altLang="en-US" dirty="0"/>
              <a:t>、</a:t>
            </a:r>
            <a:r>
              <a:rPr lang="zh-CN" altLang="zh-CN" dirty="0"/>
              <a:t>肝毒性</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285750" indent="-285750">
              <a:buFont typeface="Wingdings" panose="05000000000000000000" pitchFamily="2" charset="2"/>
              <a:buChar char="l"/>
            </a:pPr>
            <a:endParaRPr lang="en-US" altLang="zh-CN" dirty="0">
              <a:latin typeface="宋体" panose="02010600030101010101" pitchFamily="2" charset="-122"/>
              <a:ea typeface="宋体" panose="02010600030101010101" pitchFamily="2" charset="-122"/>
            </a:endParaRPr>
          </a:p>
          <a:p>
            <a:pPr marL="285750" indent="-285750">
              <a:buFont typeface="Wingdings" panose="05000000000000000000" pitchFamily="2" charset="2"/>
              <a:buChar char="l"/>
            </a:pPr>
            <a:r>
              <a:rPr lang="zh-CN" altLang="en-US" b="1" dirty="0">
                <a:latin typeface="宋体" panose="02010600030101010101" pitchFamily="2" charset="-122"/>
                <a:ea typeface="宋体" panose="02010600030101010101" pitchFamily="2" charset="-122"/>
              </a:rPr>
              <a:t>安全性方面优势和不足：</a:t>
            </a:r>
            <a:endParaRPr lang="en-US" altLang="zh-CN" b="1"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pPr marL="285750" indent="-285750">
              <a:buFont typeface="Wingdings" panose="05000000000000000000" pitchFamily="2" charset="2"/>
              <a:buChar char="ü"/>
            </a:pPr>
            <a:r>
              <a:rPr lang="zh-CN" altLang="en-US" b="1" dirty="0">
                <a:latin typeface="宋体" panose="02010600030101010101" pitchFamily="2" charset="-122"/>
                <a:ea typeface="宋体" panose="02010600030101010101" pitchFamily="2" charset="-122"/>
              </a:rPr>
              <a:t>优势：</a:t>
            </a:r>
            <a:endParaRPr lang="en-US" altLang="zh-CN" b="1"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zh-CN" dirty="0"/>
              <a:t>在禁食和进食条件下，泊沙康唑肠溶片能够比泊沙康唑口服混悬液提供更高的血浆药物暴露剂量，是预防适应症的优选口服剂型。</a:t>
            </a:r>
            <a:endParaRPr lang="en-US" altLang="zh-CN" dirty="0"/>
          </a:p>
          <a:p>
            <a:endParaRPr lang="zh-CN" altLang="zh-CN" dirty="0"/>
          </a:p>
          <a:p>
            <a:pPr marL="285750" indent="-285750">
              <a:buFont typeface="Wingdings" panose="05000000000000000000" pitchFamily="2" charset="2"/>
              <a:buChar char="ü"/>
            </a:pPr>
            <a:r>
              <a:rPr lang="zh-CN" altLang="en-US" b="1" dirty="0">
                <a:latin typeface="宋体" panose="02010600030101010101" pitchFamily="2" charset="-122"/>
                <a:ea typeface="宋体" panose="02010600030101010101" pitchFamily="2" charset="-122"/>
              </a:rPr>
              <a:t>不足：</a:t>
            </a:r>
            <a:endParaRPr lang="en-US" altLang="zh-CN" b="1"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zh-CN" dirty="0"/>
              <a:t>使用泊沙康唑肠溶片</a:t>
            </a:r>
            <a:r>
              <a:rPr lang="en-US" altLang="zh-CN" dirty="0"/>
              <a:t>300mg</a:t>
            </a:r>
            <a:r>
              <a:rPr lang="zh-CN" altLang="zh-CN" dirty="0"/>
              <a:t>每日一次治疗最常报告的不良反应为腹泻、发热和恶心。</a:t>
            </a:r>
          </a:p>
          <a:p>
            <a:r>
              <a:rPr lang="en-US" altLang="zh-CN" dirty="0"/>
              <a:t>        </a:t>
            </a:r>
            <a:r>
              <a:rPr lang="zh-CN" altLang="zh-CN" dirty="0"/>
              <a:t>导致中止泊沙康唑肠溶片</a:t>
            </a:r>
            <a:r>
              <a:rPr lang="en-US" altLang="zh-CN" dirty="0"/>
              <a:t>300mg</a:t>
            </a:r>
            <a:r>
              <a:rPr lang="zh-CN" altLang="zh-CN" dirty="0"/>
              <a:t>每日一次治疗的最常见不良反应为恶心</a:t>
            </a:r>
            <a:r>
              <a:rPr lang="zh-CN" altLang="en-US" dirty="0"/>
              <a:t>。</a:t>
            </a:r>
            <a:r>
              <a:rPr lang="zh-CN" altLang="zh-CN" dirty="0"/>
              <a:t>泊沙康唑肠溶片和口服混悬液的用药剂量不同，两个剂型不可互换使用</a:t>
            </a:r>
            <a:r>
              <a:rPr lang="zh-CN" altLang="en-US" dirty="0"/>
              <a:t>。</a:t>
            </a:r>
            <a:r>
              <a:rPr lang="zh-CN" altLang="zh-CN" dirty="0"/>
              <a:t>泊沙康唑肠溶片可以与或不与食物同服。与食物同服可以增加泊沙康唑的口服吸收，优化血药浓度。</a:t>
            </a:r>
            <a:endParaRPr lang="en-US" altLang="zh-CN" dirty="0"/>
          </a:p>
          <a:p>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BC926125-1A1D-47A9-889B-6CF12F29B3BF}"/>
              </a:ext>
            </a:extLst>
          </p:cNvPr>
          <p:cNvSpPr txBox="1"/>
          <p:nvPr/>
        </p:nvSpPr>
        <p:spPr>
          <a:xfrm>
            <a:off x="1129004" y="2593910"/>
            <a:ext cx="1763486" cy="369332"/>
          </a:xfrm>
          <a:prstGeom prst="rect">
            <a:avLst/>
          </a:prstGeom>
          <a:noFill/>
        </p:spPr>
        <p:txBody>
          <a:bodyPr wrap="square" rtlCol="0">
            <a:spAutoFit/>
          </a:bodyPr>
          <a:lstStyle/>
          <a:p>
            <a:r>
              <a:rPr lang="en-US" altLang="zh-CN"/>
              <a:t>Security</a:t>
            </a:r>
            <a:endParaRPr lang="en-US" altLang="zh-CN" dirty="0"/>
          </a:p>
        </p:txBody>
      </p:sp>
    </p:spTree>
    <p:extLst>
      <p:ext uri="{BB962C8B-B14F-4D97-AF65-F5344CB8AC3E}">
        <p14:creationId xmlns:p14="http://schemas.microsoft.com/office/powerpoint/2010/main" val="181810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034136" y="2004230"/>
            <a:ext cx="3039875" cy="442601"/>
          </a:xfrm>
        </p:spPr>
        <p:txBody>
          <a:bodyPr/>
          <a:lstStyle/>
          <a:p>
            <a:r>
              <a:rPr lang="zh-CN" altLang="en-US" dirty="0"/>
              <a:t>有效性</a:t>
            </a:r>
          </a:p>
        </p:txBody>
      </p:sp>
      <p:sp>
        <p:nvSpPr>
          <p:cNvPr id="3" name="文本占位符 2"/>
          <p:cNvSpPr>
            <a:spLocks noGrp="1"/>
          </p:cNvSpPr>
          <p:nvPr>
            <p:ph type="body" sz="quarter" idx="12"/>
          </p:nvPr>
        </p:nvSpPr>
        <p:spPr>
          <a:xfrm>
            <a:off x="881286" y="3497650"/>
            <a:ext cx="3803804" cy="1596863"/>
          </a:xfrm>
        </p:spPr>
        <p:txBody>
          <a:bodyPr>
            <a:noAutofit/>
          </a:bodyPr>
          <a:lstStyle/>
          <a:p>
            <a:r>
              <a:rPr lang="zh-CN" altLang="en-US" sz="1800" dirty="0">
                <a:latin typeface="宋体" panose="02010600030101010101" pitchFamily="2" charset="-122"/>
                <a:ea typeface="宋体" panose="02010600030101010101" pitchFamily="2" charset="-122"/>
              </a:rPr>
              <a:t>包括但不限于：临床试验或（和）真实世界中对照药品疗效方面的主要优势和不足，临床指南</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诊疗规范推荐情况；国家药品审评中心出具的</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技术评审报告</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中关于本药品有效性的描述。</a:t>
            </a:r>
          </a:p>
        </p:txBody>
      </p:sp>
      <p:sp>
        <p:nvSpPr>
          <p:cNvPr id="4" name="文本占位符 3"/>
          <p:cNvSpPr>
            <a:spLocks noGrp="1"/>
          </p:cNvSpPr>
          <p:nvPr>
            <p:ph type="body" sz="quarter" idx="10"/>
          </p:nvPr>
        </p:nvSpPr>
        <p:spPr>
          <a:xfrm>
            <a:off x="382842" y="953410"/>
            <a:ext cx="1302588" cy="1050820"/>
          </a:xfrm>
        </p:spPr>
        <p:txBody>
          <a:bodyPr/>
          <a:lstStyle/>
          <a:p>
            <a:r>
              <a:rPr lang="en-US" altLang="zh-CN" dirty="0"/>
              <a:t>03</a:t>
            </a:r>
            <a:endParaRPr lang="zh-CN" altLang="en-US" dirty="0"/>
          </a:p>
        </p:txBody>
      </p:sp>
      <p:sp>
        <p:nvSpPr>
          <p:cNvPr id="5" name="文本框 4">
            <a:extLst>
              <a:ext uri="{FF2B5EF4-FFF2-40B4-BE49-F238E27FC236}">
                <a16:creationId xmlns:a16="http://schemas.microsoft.com/office/drawing/2014/main" id="{000B40FA-53BE-424D-A32D-E352802547F1}"/>
              </a:ext>
            </a:extLst>
          </p:cNvPr>
          <p:cNvSpPr txBox="1"/>
          <p:nvPr/>
        </p:nvSpPr>
        <p:spPr>
          <a:xfrm>
            <a:off x="1139252" y="2653259"/>
            <a:ext cx="1274164" cy="369332"/>
          </a:xfrm>
          <a:prstGeom prst="rect">
            <a:avLst/>
          </a:prstGeom>
          <a:noFill/>
        </p:spPr>
        <p:txBody>
          <a:bodyPr wrap="square" rtlCol="0">
            <a:spAutoFit/>
          </a:bodyPr>
          <a:lstStyle/>
          <a:p>
            <a:r>
              <a:rPr lang="en-US" altLang="zh-CN" dirty="0"/>
              <a:t>Validity</a:t>
            </a:r>
            <a:endParaRPr lang="zh-CN" altLang="en-US" dirty="0"/>
          </a:p>
        </p:txBody>
      </p:sp>
      <p:sp>
        <p:nvSpPr>
          <p:cNvPr id="7" name="文本框 6">
            <a:extLst>
              <a:ext uri="{FF2B5EF4-FFF2-40B4-BE49-F238E27FC236}">
                <a16:creationId xmlns:a16="http://schemas.microsoft.com/office/drawing/2014/main" id="{16193564-B83B-45F1-A408-4177F236BAA2}"/>
              </a:ext>
            </a:extLst>
          </p:cNvPr>
          <p:cNvSpPr txBox="1"/>
          <p:nvPr/>
        </p:nvSpPr>
        <p:spPr>
          <a:xfrm>
            <a:off x="1110828" y="2991018"/>
            <a:ext cx="1302588" cy="369332"/>
          </a:xfrm>
          <a:prstGeom prst="rect">
            <a:avLst/>
          </a:prstGeom>
          <a:noFill/>
        </p:spPr>
        <p:txBody>
          <a:bodyPr wrap="square" rtlCol="0">
            <a:spAutoFit/>
          </a:bodyPr>
          <a:lstStyle/>
          <a:p>
            <a:r>
              <a:rPr lang="en-US" altLang="zh-CN" dirty="0"/>
              <a:t>─────</a:t>
            </a:r>
            <a:endParaRPr lang="zh-CN" altLang="en-US" dirty="0"/>
          </a:p>
        </p:txBody>
      </p:sp>
      <p:sp>
        <p:nvSpPr>
          <p:cNvPr id="6" name="文本框 5">
            <a:extLst>
              <a:ext uri="{FF2B5EF4-FFF2-40B4-BE49-F238E27FC236}">
                <a16:creationId xmlns:a16="http://schemas.microsoft.com/office/drawing/2014/main" id="{38AFBA51-7CF4-40D9-87CA-F985C60E8C47}"/>
              </a:ext>
            </a:extLst>
          </p:cNvPr>
          <p:cNvSpPr txBox="1"/>
          <p:nvPr/>
        </p:nvSpPr>
        <p:spPr>
          <a:xfrm>
            <a:off x="5351489" y="644577"/>
            <a:ext cx="6457669" cy="5078313"/>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t>指南推荐</a:t>
            </a:r>
            <a:r>
              <a:rPr lang="en-US" altLang="zh-CN" dirty="0"/>
              <a:t>:</a:t>
            </a:r>
          </a:p>
          <a:p>
            <a:pPr marL="742950" lvl="1" indent="-285750">
              <a:buFont typeface="Wingdings" panose="05000000000000000000" pitchFamily="2" charset="2"/>
              <a:buChar char="ü"/>
            </a:pPr>
            <a:r>
              <a:rPr lang="zh-CN" altLang="en-US" dirty="0"/>
              <a:t>全球十多个</a:t>
            </a:r>
            <a:r>
              <a:rPr lang="en-US" altLang="zh-CN" dirty="0"/>
              <a:t>《</a:t>
            </a:r>
            <a:r>
              <a:rPr lang="zh-CN" altLang="en-US" dirty="0"/>
              <a:t>指南</a:t>
            </a:r>
            <a:r>
              <a:rPr lang="en-US" altLang="zh-CN" dirty="0"/>
              <a:t>》</a:t>
            </a:r>
            <a:r>
              <a:rPr lang="zh-CN" altLang="en-US" dirty="0"/>
              <a:t>推荐</a:t>
            </a:r>
            <a:endParaRPr lang="en-US" altLang="zh-CN" dirty="0"/>
          </a:p>
          <a:p>
            <a:pPr marL="742950" lvl="1" indent="-285750">
              <a:buFont typeface="Wingdings" panose="05000000000000000000" pitchFamily="2" charset="2"/>
              <a:buChar char="ü"/>
            </a:pPr>
            <a:r>
              <a:rPr lang="zh-CN" altLang="en-US" dirty="0"/>
              <a:t>中国  </a:t>
            </a:r>
            <a:r>
              <a:rPr lang="en-US" altLang="zh-CN" dirty="0"/>
              <a:t>《</a:t>
            </a:r>
            <a:r>
              <a:rPr lang="zh-CN" altLang="en-US" dirty="0"/>
              <a:t>血液病</a:t>
            </a:r>
            <a:r>
              <a:rPr lang="en-US" altLang="zh-CN" dirty="0"/>
              <a:t>/</a:t>
            </a:r>
            <a:r>
              <a:rPr lang="zh-CN" altLang="en-US" dirty="0"/>
              <a:t>恶性肿瘤患者侵袭性真菌病的诊断标准与治疗原则（第六次修订版）</a:t>
            </a:r>
            <a:r>
              <a:rPr lang="en-US" altLang="zh-CN" dirty="0"/>
              <a:t>》</a:t>
            </a:r>
          </a:p>
          <a:p>
            <a:pPr marL="742950" lvl="1" indent="-285750">
              <a:buFont typeface="Wingdings" panose="05000000000000000000" pitchFamily="2" charset="2"/>
              <a:buChar char="ü"/>
            </a:pPr>
            <a:r>
              <a:rPr lang="zh-CN" altLang="en-US" dirty="0"/>
              <a:t>美国感染病学会（</a:t>
            </a:r>
            <a:r>
              <a:rPr lang="en-US" altLang="zh-CN" dirty="0"/>
              <a:t>IDSA</a:t>
            </a:r>
            <a:r>
              <a:rPr lang="zh-CN" altLang="en-US" dirty="0"/>
              <a:t>）</a:t>
            </a:r>
            <a:r>
              <a:rPr lang="en-US" altLang="zh-CN" dirty="0"/>
              <a:t>《</a:t>
            </a:r>
            <a:r>
              <a:rPr lang="zh-CN" altLang="en-US" dirty="0"/>
              <a:t>曲霉病诊断和管理实践指南</a:t>
            </a:r>
            <a:r>
              <a:rPr lang="en-US" altLang="zh-CN" dirty="0"/>
              <a:t>》</a:t>
            </a:r>
          </a:p>
          <a:p>
            <a:pPr marL="742950" lvl="1" indent="-285750">
              <a:buFont typeface="Wingdings" panose="05000000000000000000" pitchFamily="2" charset="2"/>
              <a:buChar char="ü"/>
            </a:pPr>
            <a:r>
              <a:rPr lang="en-US" altLang="zh-CN" dirty="0"/>
              <a:t>NCCN</a:t>
            </a:r>
            <a:r>
              <a:rPr lang="zh-CN" altLang="en-US" dirty="0"/>
              <a:t>癌症相关感染的预防和治疗实践指南</a:t>
            </a:r>
            <a:r>
              <a:rPr lang="en-US" altLang="zh-CN" dirty="0"/>
              <a:t>(2020 V2)</a:t>
            </a:r>
          </a:p>
          <a:p>
            <a:pPr marL="742950" lvl="1" indent="-285750">
              <a:buFont typeface="Wingdings" panose="05000000000000000000" pitchFamily="2" charset="2"/>
              <a:buChar char="ü"/>
            </a:pPr>
            <a:r>
              <a:rPr lang="zh-CN" altLang="en-US" dirty="0"/>
              <a:t>欧洲白血病感染会议</a:t>
            </a:r>
            <a:r>
              <a:rPr lang="en-US" altLang="zh-CN" dirty="0"/>
              <a:t>(ECIL-5&amp; ECIL-6)</a:t>
            </a:r>
            <a:r>
              <a:rPr lang="zh-CN" altLang="en-US" dirty="0"/>
              <a:t>成人血液患者初级抗真菌感染指南</a:t>
            </a:r>
            <a:endParaRPr lang="en-US" altLang="zh-CN" dirty="0"/>
          </a:p>
          <a:p>
            <a:pPr marL="285750" indent="-285750">
              <a:buFont typeface="Wingdings" panose="05000000000000000000" pitchFamily="2" charset="2"/>
              <a:buChar char="l"/>
            </a:pPr>
            <a:endParaRPr lang="en-US" altLang="zh-CN" dirty="0"/>
          </a:p>
          <a:p>
            <a:pPr marL="285750" indent="-285750">
              <a:buFont typeface="Wingdings" panose="05000000000000000000" pitchFamily="2" charset="2"/>
              <a:buChar char="l"/>
            </a:pPr>
            <a:r>
              <a:rPr lang="zh-CN" altLang="en-US" dirty="0"/>
              <a:t>临床研究：</a:t>
            </a:r>
            <a:endParaRPr lang="en-US" altLang="zh-CN" dirty="0"/>
          </a:p>
          <a:p>
            <a:pPr marL="742950" lvl="1" indent="-285750">
              <a:buFont typeface="Wingdings" panose="05000000000000000000" pitchFamily="2" charset="2"/>
              <a:buChar char="ü"/>
            </a:pPr>
            <a:r>
              <a:rPr lang="en-US" altLang="zh-CN" dirty="0"/>
              <a:t>2</a:t>
            </a:r>
            <a:r>
              <a:rPr lang="zh-CN" altLang="en-US" dirty="0"/>
              <a:t>篇随机、双盲、多中心、平行对照的临床试验文章发表在</a:t>
            </a:r>
            <a:r>
              <a:rPr lang="en-US" altLang="zh-CN" dirty="0"/>
              <a:t>《The New England </a:t>
            </a:r>
            <a:r>
              <a:rPr lang="en-US" altLang="zh-CN" dirty="0" err="1"/>
              <a:t>Journaol</a:t>
            </a:r>
            <a:r>
              <a:rPr lang="en-US" altLang="zh-CN" dirty="0"/>
              <a:t> of Medicine》</a:t>
            </a:r>
          </a:p>
          <a:p>
            <a:pPr marL="742950" lvl="1" indent="-285750">
              <a:buFont typeface="Wingdings" panose="05000000000000000000" pitchFamily="2" charset="2"/>
              <a:buChar char="ü"/>
            </a:pPr>
            <a:r>
              <a:rPr lang="zh-CN" altLang="en-US" dirty="0"/>
              <a:t>文献</a:t>
            </a:r>
            <a:r>
              <a:rPr lang="en-US" altLang="zh-CN" dirty="0"/>
              <a:t>36</a:t>
            </a:r>
            <a:r>
              <a:rPr lang="zh-CN" altLang="en-US" dirty="0"/>
              <a:t>： 在预防期间，侵袭性真菌病的发病率，氟康唑</a:t>
            </a:r>
            <a:r>
              <a:rPr lang="en-US" altLang="zh-CN" dirty="0"/>
              <a:t>+</a:t>
            </a:r>
            <a:r>
              <a:rPr lang="zh-CN" altLang="en-US" dirty="0"/>
              <a:t>伊曲康唑组是</a:t>
            </a:r>
            <a:r>
              <a:rPr lang="en-US" altLang="zh-CN" dirty="0"/>
              <a:t>8%</a:t>
            </a:r>
            <a:r>
              <a:rPr lang="zh-CN" altLang="en-US" dirty="0"/>
              <a:t>，泊沙康唑组为</a:t>
            </a:r>
            <a:r>
              <a:rPr lang="en-US" altLang="zh-CN" dirty="0"/>
              <a:t>2% </a:t>
            </a:r>
            <a:r>
              <a:rPr lang="zh-CN" altLang="en-US" dirty="0"/>
              <a:t>（</a:t>
            </a:r>
            <a:r>
              <a:rPr lang="en-US" altLang="zh-CN" dirty="0"/>
              <a:t>P&lt;0.001</a:t>
            </a:r>
            <a:r>
              <a:rPr lang="zh-CN" altLang="en-US" dirty="0"/>
              <a:t>）</a:t>
            </a:r>
            <a:r>
              <a:rPr lang="en-US" altLang="zh-CN" dirty="0"/>
              <a:t> </a:t>
            </a:r>
            <a:r>
              <a:rPr lang="zh-CN" altLang="en-US" dirty="0"/>
              <a:t>在预防期间，侵袭性曲霉菌的发病率，氟康唑</a:t>
            </a:r>
            <a:r>
              <a:rPr lang="en-US" altLang="zh-CN" dirty="0"/>
              <a:t>+</a:t>
            </a:r>
            <a:r>
              <a:rPr lang="zh-CN" altLang="en-US" dirty="0"/>
              <a:t>伊曲康唑组是</a:t>
            </a:r>
            <a:r>
              <a:rPr lang="en-US" altLang="zh-CN" dirty="0"/>
              <a:t>7%</a:t>
            </a:r>
            <a:r>
              <a:rPr lang="zh-CN" altLang="en-US" dirty="0"/>
              <a:t>，泊沙康唑组为</a:t>
            </a:r>
            <a:r>
              <a:rPr lang="en-US" altLang="zh-CN" dirty="0"/>
              <a:t>1%</a:t>
            </a:r>
            <a:r>
              <a:rPr lang="zh-CN" altLang="en-US" dirty="0"/>
              <a:t>（</a:t>
            </a:r>
            <a:r>
              <a:rPr lang="en-US" altLang="zh-CN" dirty="0"/>
              <a:t>P&lt;0.001</a:t>
            </a:r>
            <a:r>
              <a:rPr lang="zh-CN" altLang="en-US" dirty="0"/>
              <a:t>）。</a:t>
            </a:r>
            <a:r>
              <a:rPr lang="en-US" altLang="zh-CN" dirty="0"/>
              <a:t> </a:t>
            </a:r>
          </a:p>
          <a:p>
            <a:pPr marL="742950" lvl="1" indent="-285750">
              <a:buFont typeface="Wingdings" panose="05000000000000000000" pitchFamily="2" charset="2"/>
              <a:buChar char="ü"/>
            </a:pPr>
            <a:r>
              <a:rPr lang="zh-CN" altLang="en-US" dirty="0"/>
              <a:t>文献</a:t>
            </a:r>
            <a:r>
              <a:rPr lang="en-US" altLang="zh-CN" dirty="0"/>
              <a:t>37</a:t>
            </a:r>
            <a:r>
              <a:rPr lang="zh-CN" altLang="en-US" dirty="0"/>
              <a:t>： 预防期间，侵袭性真菌感染的发生率，氟康唑组为</a:t>
            </a:r>
            <a:r>
              <a:rPr lang="en-US" altLang="zh-CN" dirty="0"/>
              <a:t>7.6%</a:t>
            </a:r>
            <a:r>
              <a:rPr lang="zh-CN" altLang="en-US" dirty="0"/>
              <a:t>，泊沙康唑组为</a:t>
            </a:r>
            <a:r>
              <a:rPr lang="en-US" altLang="zh-CN" dirty="0"/>
              <a:t>2.4%</a:t>
            </a:r>
            <a:r>
              <a:rPr lang="zh-CN" altLang="en-US" dirty="0"/>
              <a:t>（</a:t>
            </a:r>
            <a:r>
              <a:rPr lang="en-US" altLang="zh-CN" dirty="0"/>
              <a:t>P=0.004</a:t>
            </a:r>
            <a:r>
              <a:rPr lang="zh-CN" altLang="en-US" dirty="0"/>
              <a:t>）</a:t>
            </a:r>
          </a:p>
        </p:txBody>
      </p:sp>
      <p:sp>
        <p:nvSpPr>
          <p:cNvPr id="8" name="矩形 7">
            <a:extLst>
              <a:ext uri="{FF2B5EF4-FFF2-40B4-BE49-F238E27FC236}">
                <a16:creationId xmlns:a16="http://schemas.microsoft.com/office/drawing/2014/main" id="{8C6825D4-CCB9-4551-AC10-38D536AF0B63}"/>
              </a:ext>
            </a:extLst>
          </p:cNvPr>
          <p:cNvSpPr/>
          <p:nvPr/>
        </p:nvSpPr>
        <p:spPr>
          <a:xfrm>
            <a:off x="629180" y="5269270"/>
            <a:ext cx="6096000" cy="1200329"/>
          </a:xfrm>
          <a:prstGeom prst="rect">
            <a:avLst/>
          </a:prstGeom>
        </p:spPr>
        <p:txBody>
          <a:bodyPr>
            <a:spAutoFit/>
          </a:bodyPr>
          <a:lstStyle/>
          <a:p>
            <a:r>
              <a:rPr lang="en-US" altLang="zh-CN" sz="1200" dirty="0"/>
              <a:t>1</a:t>
            </a:r>
            <a:r>
              <a:rPr lang="zh-CN" altLang="en-US" sz="1200" dirty="0"/>
              <a:t>、中华内科杂志</a:t>
            </a:r>
            <a:r>
              <a:rPr lang="en-US" altLang="zh-CN" sz="1200" dirty="0"/>
              <a:t>2020 </a:t>
            </a:r>
            <a:r>
              <a:rPr lang="zh-CN" altLang="en-US" sz="1200" dirty="0"/>
              <a:t>年</a:t>
            </a:r>
            <a:r>
              <a:rPr lang="en-US" altLang="zh-CN" sz="1200" dirty="0"/>
              <a:t>10 </a:t>
            </a:r>
            <a:r>
              <a:rPr lang="zh-CN" altLang="en-US" sz="1200" dirty="0"/>
              <a:t>月第</a:t>
            </a:r>
            <a:r>
              <a:rPr lang="en-US" altLang="zh-CN" sz="1200" dirty="0"/>
              <a:t>59 </a:t>
            </a:r>
            <a:r>
              <a:rPr lang="zh-CN" altLang="en-US" sz="1200" dirty="0"/>
              <a:t>卷第</a:t>
            </a:r>
            <a:r>
              <a:rPr lang="en-US" altLang="zh-CN" sz="1200" dirty="0"/>
              <a:t>10</a:t>
            </a:r>
            <a:r>
              <a:rPr lang="zh-CN" altLang="en-US" sz="1200" dirty="0"/>
              <a:t>期</a:t>
            </a:r>
            <a:endParaRPr lang="en-US" altLang="zh-CN" sz="1200" dirty="0"/>
          </a:p>
          <a:p>
            <a:r>
              <a:rPr lang="en-US" altLang="zh-CN" sz="1200" dirty="0"/>
              <a:t>2</a:t>
            </a:r>
            <a:r>
              <a:rPr lang="zh-CN" altLang="en-US" sz="1200" dirty="0"/>
              <a:t>、</a:t>
            </a:r>
            <a:r>
              <a:rPr lang="pt-BR" altLang="zh-CN" sz="1200" dirty="0"/>
              <a:t>Clin Infect Dis. 2016 Aug 15;63(4):e1-e60. </a:t>
            </a:r>
          </a:p>
          <a:p>
            <a:r>
              <a:rPr lang="pt-BR" altLang="zh-CN" sz="1200" dirty="0"/>
              <a:t>3</a:t>
            </a:r>
            <a:r>
              <a:rPr lang="zh-CN" altLang="en-US" sz="1200" dirty="0"/>
              <a:t>、</a:t>
            </a:r>
            <a:r>
              <a:rPr lang="en-US" altLang="zh-CN" sz="1200" dirty="0"/>
              <a:t>NCCN Guidelines Version2.2020</a:t>
            </a:r>
          </a:p>
          <a:p>
            <a:r>
              <a:rPr lang="en-US" altLang="zh-CN" sz="1200" dirty="0"/>
              <a:t>4</a:t>
            </a:r>
            <a:r>
              <a:rPr lang="zh-CN" altLang="en-US" sz="1200" dirty="0"/>
              <a:t>、</a:t>
            </a:r>
            <a:r>
              <a:rPr lang="en-GB" altLang="zh-CN" sz="1200" dirty="0"/>
              <a:t>Johan A. Maertens1, </a:t>
            </a:r>
            <a:r>
              <a:rPr lang="en-US" altLang="zh-CN" sz="1200" dirty="0"/>
              <a:t>et al. J </a:t>
            </a:r>
            <a:r>
              <a:rPr lang="en-US" altLang="zh-CN" sz="1200" dirty="0" err="1"/>
              <a:t>Antimicrob</a:t>
            </a:r>
            <a:r>
              <a:rPr lang="en-US" altLang="zh-CN" sz="1200" dirty="0"/>
              <a:t> Chemother 2018; 73: 3221–3230</a:t>
            </a:r>
          </a:p>
          <a:p>
            <a:r>
              <a:rPr lang="en-GB" altLang="zh-CN" sz="1200" dirty="0"/>
              <a:t>5</a:t>
            </a:r>
            <a:r>
              <a:rPr lang="zh-CN" altLang="en-US" sz="1200" dirty="0"/>
              <a:t>、</a:t>
            </a:r>
            <a:r>
              <a:rPr lang="en-GB" altLang="zh-CN" sz="1200" dirty="0"/>
              <a:t>Oliver A. et al. N </a:t>
            </a:r>
            <a:r>
              <a:rPr lang="en-GB" altLang="zh-CN" sz="1200" dirty="0" err="1"/>
              <a:t>Engl</a:t>
            </a:r>
            <a:r>
              <a:rPr lang="en-GB" altLang="zh-CN" sz="1200" dirty="0"/>
              <a:t> J Med 2007;356:348-59.</a:t>
            </a:r>
          </a:p>
          <a:p>
            <a:r>
              <a:rPr lang="en-GB" altLang="zh-CN" sz="1200" dirty="0"/>
              <a:t>6</a:t>
            </a:r>
            <a:r>
              <a:rPr lang="zh-CN" altLang="en-US" sz="1200" dirty="0"/>
              <a:t>、</a:t>
            </a:r>
            <a:r>
              <a:rPr lang="en-GB" altLang="zh-CN" sz="1200" dirty="0"/>
              <a:t>Andrew J. et al. N </a:t>
            </a:r>
            <a:r>
              <a:rPr lang="en-GB" altLang="zh-CN" sz="1200" dirty="0" err="1"/>
              <a:t>Engl</a:t>
            </a:r>
            <a:r>
              <a:rPr lang="en-GB" altLang="zh-CN" sz="1200" dirty="0"/>
              <a:t> J Med 2007;356:335-47.</a:t>
            </a:r>
            <a:endParaRPr lang="zh-CN" altLang="en-US" sz="1200" dirty="0"/>
          </a:p>
        </p:txBody>
      </p:sp>
    </p:spTree>
    <p:extLst>
      <p:ext uri="{BB962C8B-B14F-4D97-AF65-F5344CB8AC3E}">
        <p14:creationId xmlns:p14="http://schemas.microsoft.com/office/powerpoint/2010/main" val="186278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300405" y="2138893"/>
            <a:ext cx="3039875" cy="442601"/>
          </a:xfrm>
        </p:spPr>
        <p:txBody>
          <a:bodyPr/>
          <a:lstStyle/>
          <a:p>
            <a:r>
              <a:rPr lang="zh-CN" altLang="en-US" dirty="0"/>
              <a:t>创新性</a:t>
            </a:r>
          </a:p>
        </p:txBody>
      </p:sp>
      <p:sp>
        <p:nvSpPr>
          <p:cNvPr id="4" name="文本占位符 3"/>
          <p:cNvSpPr>
            <a:spLocks noGrp="1"/>
          </p:cNvSpPr>
          <p:nvPr>
            <p:ph type="body" sz="quarter" idx="10"/>
          </p:nvPr>
        </p:nvSpPr>
        <p:spPr>
          <a:xfrm>
            <a:off x="382842" y="953410"/>
            <a:ext cx="1302588" cy="1050820"/>
          </a:xfrm>
        </p:spPr>
        <p:txBody>
          <a:bodyPr/>
          <a:lstStyle/>
          <a:p>
            <a:r>
              <a:rPr lang="en-US" altLang="zh-CN" dirty="0"/>
              <a:t>04</a:t>
            </a:r>
            <a:endParaRPr lang="zh-CN" altLang="en-US" dirty="0"/>
          </a:p>
        </p:txBody>
      </p:sp>
      <p:sp>
        <p:nvSpPr>
          <p:cNvPr id="8" name="矩形 7">
            <a:extLst>
              <a:ext uri="{FF2B5EF4-FFF2-40B4-BE49-F238E27FC236}">
                <a16:creationId xmlns:a16="http://schemas.microsoft.com/office/drawing/2014/main" id="{8C213F53-012B-4E51-BB56-FE381F88A36A}"/>
              </a:ext>
            </a:extLst>
          </p:cNvPr>
          <p:cNvSpPr/>
          <p:nvPr/>
        </p:nvSpPr>
        <p:spPr>
          <a:xfrm>
            <a:off x="1955254" y="128484"/>
            <a:ext cx="8031146" cy="54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spcBef>
                <a:spcPct val="0"/>
              </a:spcBef>
              <a:spcAft>
                <a:spcPts val="600"/>
              </a:spcAft>
              <a:buClr>
                <a:srgbClr val="C00000"/>
              </a:buClr>
            </a:pPr>
            <a:r>
              <a:rPr lang="zh-CN" altLang="en-US" sz="2400" b="1" dirty="0">
                <a:latin typeface="宋体" panose="02010600030101010101" pitchFamily="2" charset="-122"/>
                <a:ea typeface="宋体" panose="02010600030101010101" pitchFamily="2" charset="-122"/>
              </a:rPr>
              <a:t>泊沙康唑肠溶片与混悬液</a:t>
            </a:r>
            <a:r>
              <a:rPr lang="zh-CN" altLang="zh-CN" sz="2400" b="1" dirty="0">
                <a:latin typeface="宋体" panose="02010600030101010101" pitchFamily="2" charset="-122"/>
                <a:ea typeface="宋体" panose="02010600030101010101" pitchFamily="2" charset="-122"/>
              </a:rPr>
              <a:t>相比</a:t>
            </a:r>
            <a:r>
              <a:rPr lang="zh-CN" altLang="en-US" sz="2400" b="1" dirty="0">
                <a:latin typeface="宋体" panose="02010600030101010101" pitchFamily="2" charset="-122"/>
                <a:ea typeface="宋体" panose="02010600030101010101" pitchFamily="2" charset="-122"/>
              </a:rPr>
              <a:t>，有如下创新点</a:t>
            </a:r>
            <a:r>
              <a:rPr lang="en-US" altLang="zh-CN" sz="2400" b="1" dirty="0">
                <a:latin typeface="宋体" panose="02010600030101010101" pitchFamily="2" charset="-122"/>
                <a:ea typeface="宋体" panose="02010600030101010101" pitchFamily="2" charset="-122"/>
              </a:rPr>
              <a:t>:</a:t>
            </a:r>
          </a:p>
          <a:p>
            <a:pPr marL="285750" indent="-285750" algn="just">
              <a:lnSpc>
                <a:spcPct val="130000"/>
              </a:lnSpc>
              <a:spcBef>
                <a:spcPct val="0"/>
              </a:spcBef>
              <a:spcAft>
                <a:spcPts val="600"/>
              </a:spcAft>
              <a:buFont typeface="Wingdings" panose="05000000000000000000" pitchFamily="2" charset="2"/>
              <a:buChar char="ü"/>
            </a:pPr>
            <a:r>
              <a:rPr lang="zh-CN" altLang="en-US">
                <a:latin typeface="+mj-ea"/>
                <a:ea typeface="+mj-ea"/>
              </a:rPr>
              <a:t>宣泰肠</a:t>
            </a:r>
            <a:r>
              <a:rPr lang="zh-CN" altLang="en-US" dirty="0">
                <a:latin typeface="+mj-ea"/>
                <a:ea typeface="+mj-ea"/>
              </a:rPr>
              <a:t>溶片拥有中美专利授权配方，为中美首仿产品</a:t>
            </a:r>
            <a:endParaRPr lang="en-US" altLang="zh-CN" dirty="0">
              <a:latin typeface="+mj-ea"/>
              <a:ea typeface="+mj-ea"/>
            </a:endParaRPr>
          </a:p>
          <a:p>
            <a:pPr marL="285750" indent="-285750" algn="just">
              <a:lnSpc>
                <a:spcPct val="130000"/>
              </a:lnSpc>
              <a:spcBef>
                <a:spcPct val="0"/>
              </a:spcBef>
              <a:spcAft>
                <a:spcPts val="600"/>
              </a:spcAft>
              <a:buFont typeface="Wingdings" panose="05000000000000000000" pitchFamily="2" charset="2"/>
              <a:buChar char="ü"/>
            </a:pPr>
            <a:r>
              <a:rPr lang="zh-CN" altLang="en-US" dirty="0">
                <a:latin typeface="+mj-ea"/>
                <a:ea typeface="+mj-ea"/>
              </a:rPr>
              <a:t>克服了混悬液口服生物利用度低（</a:t>
            </a:r>
            <a:r>
              <a:rPr lang="en-US" altLang="zh-CN" dirty="0">
                <a:latin typeface="+mj-ea"/>
                <a:ea typeface="+mj-ea"/>
              </a:rPr>
              <a:t>15%</a:t>
            </a:r>
            <a:r>
              <a:rPr lang="zh-CN" altLang="en-US" dirty="0">
                <a:latin typeface="+mj-ea"/>
                <a:ea typeface="+mj-ea"/>
              </a:rPr>
              <a:t>左右），个体吸收差异大，有效药物浓度经常难能到达，疗效不稳定，不适用于不能吃饭，特别是重症病人，等缺点。</a:t>
            </a:r>
            <a:endParaRPr lang="en-US" altLang="zh-CN" dirty="0">
              <a:latin typeface="+mj-ea"/>
              <a:ea typeface="+mj-ea"/>
            </a:endParaRPr>
          </a:p>
          <a:p>
            <a:pPr marL="285750" indent="-285750" algn="just">
              <a:lnSpc>
                <a:spcPct val="130000"/>
              </a:lnSpc>
              <a:spcBef>
                <a:spcPct val="0"/>
              </a:spcBef>
              <a:spcAft>
                <a:spcPts val="600"/>
              </a:spcAft>
              <a:buFont typeface="Wingdings" panose="05000000000000000000" pitchFamily="2" charset="2"/>
              <a:buChar char="ü"/>
            </a:pPr>
            <a:r>
              <a:rPr lang="zh-CN" altLang="en-US" dirty="0">
                <a:latin typeface="+mj-ea"/>
                <a:ea typeface="+mj-ea"/>
              </a:rPr>
              <a:t>肠溶片的吸收不受食物影响，其生物利用度高（</a:t>
            </a:r>
            <a:r>
              <a:rPr lang="en-US" altLang="zh-CN" dirty="0">
                <a:latin typeface="+mj-ea"/>
                <a:ea typeface="+mj-ea"/>
              </a:rPr>
              <a:t>40-65%</a:t>
            </a:r>
            <a:r>
              <a:rPr lang="zh-CN" altLang="en-US" dirty="0">
                <a:latin typeface="+mj-ea"/>
                <a:ea typeface="+mj-ea"/>
              </a:rPr>
              <a:t>）左右，药效稳定，适用与各种状态的病人，包括不能吃饭的病人和重症病人。</a:t>
            </a:r>
            <a:endParaRPr lang="en-US" altLang="zh-CN" dirty="0">
              <a:latin typeface="+mj-ea"/>
              <a:ea typeface="+mj-ea"/>
            </a:endParaRPr>
          </a:p>
          <a:p>
            <a:pPr marL="285750" indent="-285750" algn="just">
              <a:lnSpc>
                <a:spcPct val="130000"/>
              </a:lnSpc>
              <a:spcBef>
                <a:spcPct val="0"/>
              </a:spcBef>
              <a:spcAft>
                <a:spcPts val="600"/>
              </a:spcAft>
              <a:buFont typeface="Wingdings" panose="05000000000000000000" pitchFamily="2" charset="2"/>
              <a:buChar char="ü"/>
            </a:pPr>
            <a:r>
              <a:rPr lang="zh-CN" altLang="en-US" dirty="0">
                <a:latin typeface="+mj-ea"/>
                <a:ea typeface="+mj-ea"/>
              </a:rPr>
              <a:t>肠溶片的携带和储存，以及用药，都比混淆液方便。</a:t>
            </a:r>
            <a:endParaRPr lang="en-US" altLang="zh-CN" dirty="0">
              <a:latin typeface="+mj-ea"/>
              <a:ea typeface="+mj-ea"/>
            </a:endParaRPr>
          </a:p>
          <a:p>
            <a:pPr marL="285750" indent="-285750" algn="just">
              <a:lnSpc>
                <a:spcPct val="130000"/>
              </a:lnSpc>
              <a:spcBef>
                <a:spcPct val="0"/>
              </a:spcBef>
              <a:spcAft>
                <a:spcPts val="600"/>
              </a:spcAft>
              <a:buFont typeface="Wingdings" panose="05000000000000000000" pitchFamily="2" charset="2"/>
              <a:buChar char="ü"/>
            </a:pPr>
            <a:r>
              <a:rPr lang="zh-CN" altLang="en-US" dirty="0">
                <a:latin typeface="+mj-ea"/>
                <a:ea typeface="+mj-ea"/>
              </a:rPr>
              <a:t>肠溶片采用热熔挤出</a:t>
            </a:r>
            <a:r>
              <a:rPr lang="zh-CN" altLang="zh-CN" dirty="0">
                <a:latin typeface="+mj-ea"/>
                <a:ea typeface="+mj-ea"/>
              </a:rPr>
              <a:t>固体分散体</a:t>
            </a:r>
            <a:r>
              <a:rPr lang="zh-CN" altLang="en-US" dirty="0">
                <a:latin typeface="+mj-ea"/>
                <a:ea typeface="+mj-ea"/>
              </a:rPr>
              <a:t>制剂技术和特殊肠增溶配方，克服了药物受制于弱碱性和低水溶性</a:t>
            </a:r>
            <a:r>
              <a:rPr lang="en-US" altLang="zh-CN" dirty="0">
                <a:latin typeface="+mj-ea"/>
                <a:ea typeface="+mj-ea"/>
              </a:rPr>
              <a:t>(</a:t>
            </a:r>
            <a:r>
              <a:rPr lang="zh-CN" altLang="el-GR" dirty="0">
                <a:latin typeface="+mj-ea"/>
                <a:ea typeface="+mj-ea"/>
              </a:rPr>
              <a:t>＜</a:t>
            </a:r>
            <a:r>
              <a:rPr lang="el-GR" altLang="zh-CN" dirty="0">
                <a:latin typeface="+mj-ea"/>
                <a:ea typeface="+mj-ea"/>
              </a:rPr>
              <a:t>1μ</a:t>
            </a:r>
            <a:r>
              <a:rPr lang="en-US" altLang="zh-CN" dirty="0">
                <a:latin typeface="+mj-ea"/>
                <a:ea typeface="+mj-ea"/>
              </a:rPr>
              <a:t>g/ml</a:t>
            </a:r>
            <a:r>
              <a:rPr lang="zh-CN" altLang="en-US" dirty="0">
                <a:latin typeface="+mj-ea"/>
                <a:ea typeface="+mj-ea"/>
              </a:rPr>
              <a:t>）缺陷，能在小肠部位定点增溶释药，避免了混悬液药物在小肠易</a:t>
            </a:r>
            <a:r>
              <a:rPr lang="zh-CN" altLang="zh-CN" dirty="0">
                <a:latin typeface="+mj-ea"/>
                <a:ea typeface="+mj-ea"/>
              </a:rPr>
              <a:t>沉淀</a:t>
            </a:r>
            <a:r>
              <a:rPr lang="zh-CN" altLang="en-US" dirty="0">
                <a:latin typeface="+mj-ea"/>
                <a:ea typeface="+mj-ea"/>
              </a:rPr>
              <a:t>难被吸收等问题</a:t>
            </a:r>
            <a:endParaRPr lang="en-US" altLang="zh-CN" dirty="0">
              <a:latin typeface="+mj-ea"/>
              <a:ea typeface="+mj-ea"/>
            </a:endParaRPr>
          </a:p>
          <a:p>
            <a:pPr marL="285750" indent="-285750" algn="just">
              <a:lnSpc>
                <a:spcPct val="130000"/>
              </a:lnSpc>
              <a:spcBef>
                <a:spcPct val="0"/>
              </a:spcBef>
              <a:spcAft>
                <a:spcPts val="600"/>
              </a:spcAft>
              <a:buClr>
                <a:srgbClr val="FFC000"/>
              </a:buClr>
              <a:buFont typeface="Wingdings" panose="05000000000000000000" pitchFamily="2" charset="2"/>
              <a:buChar char="Ø"/>
            </a:pPr>
            <a:endParaRPr lang="en-US" altLang="zh-CN" sz="2000" b="1" dirty="0">
              <a:latin typeface="微软雅黑" panose="020B0503020204020204" pitchFamily="34" charset="-122"/>
              <a:ea typeface="微软雅黑" panose="020B0503020204020204" pitchFamily="34" charset="-122"/>
            </a:endParaRPr>
          </a:p>
          <a:p>
            <a:pPr algn="just">
              <a:lnSpc>
                <a:spcPct val="130000"/>
              </a:lnSpc>
              <a:spcBef>
                <a:spcPct val="0"/>
              </a:spcBef>
              <a:spcAft>
                <a:spcPts val="600"/>
              </a:spcAft>
              <a:buClr>
                <a:srgbClr val="C00000"/>
              </a:buClr>
            </a:pPr>
            <a:endParaRPr lang="zh-CN" altLang="zh-CN" sz="2000" b="1" dirty="0">
              <a:latin typeface="微软雅黑" panose="020B0503020204020204" pitchFamily="34" charset="-122"/>
              <a:ea typeface="微软雅黑" panose="020B0503020204020204" pitchFamily="34" charset="-122"/>
            </a:endParaRPr>
          </a:p>
        </p:txBody>
      </p:sp>
      <p:pic>
        <p:nvPicPr>
          <p:cNvPr id="12" name="Picture 4" descr="BASF Hot Melt Extrusion compendium 2nd edition">
            <a:extLst>
              <a:ext uri="{FF2B5EF4-FFF2-40B4-BE49-F238E27FC236}">
                <a16:creationId xmlns:a16="http://schemas.microsoft.com/office/drawing/2014/main" id="{6F6DFE5C-BE5C-4DBA-A070-A648164398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3243" y="4795956"/>
            <a:ext cx="1682466" cy="1583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右箭头 17">
            <a:extLst>
              <a:ext uri="{FF2B5EF4-FFF2-40B4-BE49-F238E27FC236}">
                <a16:creationId xmlns:a16="http://schemas.microsoft.com/office/drawing/2014/main" id="{77B19768-E22C-4ECF-BE7F-1A71E9F999FB}"/>
              </a:ext>
            </a:extLst>
          </p:cNvPr>
          <p:cNvSpPr/>
          <p:nvPr/>
        </p:nvSpPr>
        <p:spPr>
          <a:xfrm>
            <a:off x="4247583" y="5409645"/>
            <a:ext cx="466154" cy="188115"/>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endParaRPr lang="zh-CN" altLang="en-US">
              <a:solidFill>
                <a:srgbClr val="FFFFFF"/>
              </a:solidFill>
              <a:ea typeface="宋体" panose="02010600030101010101" pitchFamily="2" charset="-122"/>
            </a:endParaRPr>
          </a:p>
        </p:txBody>
      </p:sp>
      <p:sp>
        <p:nvSpPr>
          <p:cNvPr id="14" name="右箭头 19">
            <a:extLst>
              <a:ext uri="{FF2B5EF4-FFF2-40B4-BE49-F238E27FC236}">
                <a16:creationId xmlns:a16="http://schemas.microsoft.com/office/drawing/2014/main" id="{87B3C4B8-3ADA-4530-88B2-0259EEC6876B}"/>
              </a:ext>
            </a:extLst>
          </p:cNvPr>
          <p:cNvSpPr/>
          <p:nvPr/>
        </p:nvSpPr>
        <p:spPr>
          <a:xfrm>
            <a:off x="6332337" y="5392543"/>
            <a:ext cx="454580" cy="205217"/>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endParaRPr lang="zh-CN" altLang="en-US">
              <a:solidFill>
                <a:srgbClr val="FFFFFF"/>
              </a:solidFill>
              <a:ea typeface="宋体" panose="02010600030101010101" pitchFamily="2" charset="-122"/>
            </a:endParaRPr>
          </a:p>
        </p:txBody>
      </p:sp>
      <p:pic>
        <p:nvPicPr>
          <p:cNvPr id="15" name="图片 14">
            <a:extLst>
              <a:ext uri="{FF2B5EF4-FFF2-40B4-BE49-F238E27FC236}">
                <a16:creationId xmlns:a16="http://schemas.microsoft.com/office/drawing/2014/main" id="{D6556D9C-8B8C-4050-8CE3-9F3B27E05507}"/>
              </a:ext>
            </a:extLst>
          </p:cNvPr>
          <p:cNvPicPr>
            <a:picLocks noChangeAspect="1"/>
          </p:cNvPicPr>
          <p:nvPr/>
        </p:nvPicPr>
        <p:blipFill>
          <a:blip r:embed="rId5" cstate="print">
            <a:extLst>
              <a:ext uri="{28A0092B-C50C-407E-A947-70E740481C1C}">
                <a14:useLocalDpi xmlns:a14="http://schemas.microsoft.com/office/drawing/2010/main" val="0"/>
              </a:ext>
            </a:extLst>
          </a:blip>
          <a:srcRect l="17944" t="21739" r="5486" b="36696"/>
          <a:stretch>
            <a:fillRect/>
          </a:stretch>
        </p:blipFill>
        <p:spPr bwMode="auto">
          <a:xfrm>
            <a:off x="2588939" y="4684295"/>
            <a:ext cx="1692587" cy="1583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HME_Vedio">
            <a:hlinkClick r:id="" action="ppaction://media"/>
            <a:extLst>
              <a:ext uri="{FF2B5EF4-FFF2-40B4-BE49-F238E27FC236}">
                <a16:creationId xmlns:a16="http://schemas.microsoft.com/office/drawing/2014/main" id="{9C280226-B529-4D3D-B07A-F57A4031052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8329" y="4776687"/>
            <a:ext cx="2134413" cy="1402305"/>
          </a:xfrm>
          <a:prstGeom prst="ellipse">
            <a:avLst/>
          </a:prstGeom>
          <a:ln>
            <a:noFill/>
          </a:ln>
          <a:effectLst>
            <a:softEdge rad="112500"/>
          </a:effectLst>
        </p:spPr>
      </p:pic>
      <p:sp>
        <p:nvSpPr>
          <p:cNvPr id="18" name="右箭头 17">
            <a:extLst>
              <a:ext uri="{FF2B5EF4-FFF2-40B4-BE49-F238E27FC236}">
                <a16:creationId xmlns:a16="http://schemas.microsoft.com/office/drawing/2014/main" id="{D5583B9A-5E97-4A91-B401-FD63DB97AE9D}"/>
              </a:ext>
            </a:extLst>
          </p:cNvPr>
          <p:cNvSpPr/>
          <p:nvPr/>
        </p:nvSpPr>
        <p:spPr>
          <a:xfrm>
            <a:off x="2178693" y="5356275"/>
            <a:ext cx="466154" cy="188115"/>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endParaRPr lang="zh-CN" altLang="en-US">
              <a:solidFill>
                <a:srgbClr val="FFFFFF"/>
              </a:solidFill>
              <a:ea typeface="宋体" panose="02010600030101010101" pitchFamily="2" charset="-122"/>
            </a:endParaRPr>
          </a:p>
        </p:txBody>
      </p:sp>
      <p:grpSp>
        <p:nvGrpSpPr>
          <p:cNvPr id="26" name="组合 25">
            <a:extLst>
              <a:ext uri="{FF2B5EF4-FFF2-40B4-BE49-F238E27FC236}">
                <a16:creationId xmlns:a16="http://schemas.microsoft.com/office/drawing/2014/main" id="{2ABE31FA-3BB0-4287-AE02-4AB360D7B365}"/>
              </a:ext>
            </a:extLst>
          </p:cNvPr>
          <p:cNvGrpSpPr/>
          <p:nvPr/>
        </p:nvGrpSpPr>
        <p:grpSpPr>
          <a:xfrm>
            <a:off x="8670160" y="4184633"/>
            <a:ext cx="3391751" cy="2531397"/>
            <a:chOff x="8543664" y="3766769"/>
            <a:chExt cx="3391751" cy="2531397"/>
          </a:xfrm>
        </p:grpSpPr>
        <p:graphicFrame>
          <p:nvGraphicFramePr>
            <p:cNvPr id="16" name="图表 15">
              <a:extLst>
                <a:ext uri="{FF2B5EF4-FFF2-40B4-BE49-F238E27FC236}">
                  <a16:creationId xmlns:a16="http://schemas.microsoft.com/office/drawing/2014/main" id="{446EDB15-80EF-4869-952F-D184EB37A667}"/>
                </a:ext>
              </a:extLst>
            </p:cNvPr>
            <p:cNvGraphicFramePr/>
            <p:nvPr>
              <p:extLst/>
            </p:nvPr>
          </p:nvGraphicFramePr>
          <p:xfrm>
            <a:off x="8543664" y="3766769"/>
            <a:ext cx="3297382" cy="2531397"/>
          </p:xfrm>
          <a:graphic>
            <a:graphicData uri="http://schemas.openxmlformats.org/drawingml/2006/chart">
              <c:chart xmlns:c="http://schemas.openxmlformats.org/drawingml/2006/chart" xmlns:r="http://schemas.openxmlformats.org/officeDocument/2006/relationships" r:id="rId7"/>
            </a:graphicData>
          </a:graphic>
        </p:graphicFrame>
        <p:cxnSp>
          <p:nvCxnSpPr>
            <p:cNvPr id="20" name="直接箭头连接符 19">
              <a:extLst>
                <a:ext uri="{FF2B5EF4-FFF2-40B4-BE49-F238E27FC236}">
                  <a16:creationId xmlns:a16="http://schemas.microsoft.com/office/drawing/2014/main" id="{02FFC62E-2BBC-496B-AEA0-6F3CB36215A3}"/>
                </a:ext>
              </a:extLst>
            </p:cNvPr>
            <p:cNvCxnSpPr/>
            <p:nvPr/>
          </p:nvCxnSpPr>
          <p:spPr>
            <a:xfrm>
              <a:off x="10972800" y="4366727"/>
              <a:ext cx="251927" cy="214604"/>
            </a:xfrm>
            <a:prstGeom prst="straightConnector1">
              <a:avLst/>
            </a:prstGeom>
            <a:ln>
              <a:solidFill>
                <a:srgbClr val="0A456D"/>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7744C797-F7F1-442D-8B01-6F7A80385B30}"/>
                </a:ext>
              </a:extLst>
            </p:cNvPr>
            <p:cNvSpPr txBox="1"/>
            <p:nvPr/>
          </p:nvSpPr>
          <p:spPr>
            <a:xfrm>
              <a:off x="10972800" y="4591101"/>
              <a:ext cx="962615" cy="369332"/>
            </a:xfrm>
            <a:prstGeom prst="rect">
              <a:avLst/>
            </a:prstGeom>
            <a:noFill/>
            <a:ln>
              <a:solidFill>
                <a:srgbClr val="0A456D"/>
              </a:solidFill>
            </a:ln>
          </p:spPr>
          <p:txBody>
            <a:bodyPr wrap="square" rtlCol="0">
              <a:spAutoFit/>
            </a:bodyPr>
            <a:lstStyle/>
            <a:p>
              <a:pPr algn="ctr"/>
              <a:r>
                <a:rPr lang="zh-CN" altLang="en-US" b="1" dirty="0"/>
                <a:t>肠溶片</a:t>
              </a:r>
            </a:p>
          </p:txBody>
        </p:sp>
        <p:cxnSp>
          <p:nvCxnSpPr>
            <p:cNvPr id="22" name="直接箭头连接符 21">
              <a:extLst>
                <a:ext uri="{FF2B5EF4-FFF2-40B4-BE49-F238E27FC236}">
                  <a16:creationId xmlns:a16="http://schemas.microsoft.com/office/drawing/2014/main" id="{91B2F2F1-DEB1-412D-B4B1-9A57AF9A96FC}"/>
                </a:ext>
              </a:extLst>
            </p:cNvPr>
            <p:cNvCxnSpPr>
              <a:cxnSpLocks/>
            </p:cNvCxnSpPr>
            <p:nvPr/>
          </p:nvCxnSpPr>
          <p:spPr>
            <a:xfrm flipV="1">
              <a:off x="10939339" y="5447596"/>
              <a:ext cx="222455" cy="275760"/>
            </a:xfrm>
            <a:prstGeom prst="straightConnector1">
              <a:avLst/>
            </a:prstGeom>
            <a:ln>
              <a:solidFill>
                <a:srgbClr val="0A456D"/>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C5B89D1F-CBB7-466C-84A2-31BF407FB741}"/>
                </a:ext>
              </a:extLst>
            </p:cNvPr>
            <p:cNvSpPr txBox="1"/>
            <p:nvPr/>
          </p:nvSpPr>
          <p:spPr>
            <a:xfrm>
              <a:off x="10968385" y="5048137"/>
              <a:ext cx="962615" cy="369332"/>
            </a:xfrm>
            <a:prstGeom prst="rect">
              <a:avLst/>
            </a:prstGeom>
            <a:noFill/>
            <a:ln>
              <a:solidFill>
                <a:srgbClr val="0A456D"/>
              </a:solidFill>
            </a:ln>
          </p:spPr>
          <p:txBody>
            <a:bodyPr wrap="square" rtlCol="0">
              <a:spAutoFit/>
            </a:bodyPr>
            <a:lstStyle/>
            <a:p>
              <a:pPr algn="ctr"/>
              <a:r>
                <a:rPr lang="zh-CN" altLang="en-US" b="1" dirty="0"/>
                <a:t>混悬液</a:t>
              </a:r>
            </a:p>
          </p:txBody>
        </p:sp>
      </p:grpSp>
      <p:pic>
        <p:nvPicPr>
          <p:cNvPr id="27" name="图片 26">
            <a:extLst>
              <a:ext uri="{FF2B5EF4-FFF2-40B4-BE49-F238E27FC236}">
                <a16:creationId xmlns:a16="http://schemas.microsoft.com/office/drawing/2014/main" id="{7201499D-34F4-4933-879C-ACC5914A5F97}"/>
              </a:ext>
            </a:extLst>
          </p:cNvPr>
          <p:cNvPicPr>
            <a:picLocks noChangeAspect="1"/>
          </p:cNvPicPr>
          <p:nvPr/>
        </p:nvPicPr>
        <p:blipFill>
          <a:blip r:embed="rId8"/>
          <a:stretch>
            <a:fillRect/>
          </a:stretch>
        </p:blipFill>
        <p:spPr>
          <a:xfrm flipH="1">
            <a:off x="7616742" y="4776687"/>
            <a:ext cx="699418" cy="1493302"/>
          </a:xfrm>
          <a:prstGeom prst="rect">
            <a:avLst/>
          </a:prstGeom>
        </p:spPr>
      </p:pic>
      <p:pic>
        <p:nvPicPr>
          <p:cNvPr id="28" name="图片 27">
            <a:extLst>
              <a:ext uri="{FF2B5EF4-FFF2-40B4-BE49-F238E27FC236}">
                <a16:creationId xmlns:a16="http://schemas.microsoft.com/office/drawing/2014/main" id="{324A65AB-7E2D-4EC2-99CD-12F36376D159}"/>
              </a:ext>
            </a:extLst>
          </p:cNvPr>
          <p:cNvPicPr>
            <a:picLocks noChangeAspect="1"/>
          </p:cNvPicPr>
          <p:nvPr/>
        </p:nvPicPr>
        <p:blipFill>
          <a:blip r:embed="rId9"/>
          <a:stretch>
            <a:fillRect/>
          </a:stretch>
        </p:blipFill>
        <p:spPr>
          <a:xfrm>
            <a:off x="6628456" y="5559612"/>
            <a:ext cx="917732" cy="422448"/>
          </a:xfrm>
          <a:prstGeom prst="rect">
            <a:avLst/>
          </a:prstGeom>
        </p:spPr>
      </p:pic>
      <p:sp>
        <p:nvSpPr>
          <p:cNvPr id="29" name="右箭头 19">
            <a:extLst>
              <a:ext uri="{FF2B5EF4-FFF2-40B4-BE49-F238E27FC236}">
                <a16:creationId xmlns:a16="http://schemas.microsoft.com/office/drawing/2014/main" id="{ED5E436A-72AE-4157-912F-78F1237ED532}"/>
              </a:ext>
            </a:extLst>
          </p:cNvPr>
          <p:cNvSpPr/>
          <p:nvPr/>
        </p:nvSpPr>
        <p:spPr>
          <a:xfrm>
            <a:off x="8316666" y="5427699"/>
            <a:ext cx="454580" cy="205217"/>
          </a:xfrm>
          <a:prstGeom prst="right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782479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034136" y="2004230"/>
            <a:ext cx="3039875" cy="442601"/>
          </a:xfrm>
        </p:spPr>
        <p:txBody>
          <a:bodyPr/>
          <a:lstStyle/>
          <a:p>
            <a:r>
              <a:rPr lang="zh-CN" altLang="en-US" dirty="0"/>
              <a:t>公平性</a:t>
            </a:r>
          </a:p>
        </p:txBody>
      </p:sp>
      <p:sp>
        <p:nvSpPr>
          <p:cNvPr id="3" name="文本占位符 2"/>
          <p:cNvSpPr>
            <a:spLocks noGrp="1"/>
          </p:cNvSpPr>
          <p:nvPr>
            <p:ph type="body" sz="quarter" idx="12"/>
          </p:nvPr>
        </p:nvSpPr>
        <p:spPr>
          <a:xfrm>
            <a:off x="382842" y="4411170"/>
            <a:ext cx="2462995" cy="1439433"/>
          </a:xfrm>
        </p:spPr>
        <p:txBody>
          <a:bodyPr>
            <a:noAutofit/>
          </a:bodyPr>
          <a:lstStyle/>
          <a:p>
            <a:r>
              <a:rPr lang="zh-CN" altLang="en-US" sz="1800" dirty="0">
                <a:latin typeface="宋体" panose="02010600030101010101" pitchFamily="2" charset="-122"/>
                <a:ea typeface="宋体" panose="02010600030101010101" pitchFamily="2" charset="-122"/>
              </a:rPr>
              <a:t>包括但不限于：所治疗疾病大陆地区年发病患者总数；是否能够弥补药品目录保障短板；临床管理难度及其他相关情况。</a:t>
            </a:r>
          </a:p>
        </p:txBody>
      </p:sp>
      <p:sp>
        <p:nvSpPr>
          <p:cNvPr id="4" name="文本占位符 3"/>
          <p:cNvSpPr>
            <a:spLocks noGrp="1"/>
          </p:cNvSpPr>
          <p:nvPr>
            <p:ph type="body" sz="quarter" idx="10"/>
          </p:nvPr>
        </p:nvSpPr>
        <p:spPr>
          <a:xfrm>
            <a:off x="382842" y="953410"/>
            <a:ext cx="1302588" cy="1050820"/>
          </a:xfrm>
        </p:spPr>
        <p:txBody>
          <a:bodyPr/>
          <a:lstStyle/>
          <a:p>
            <a:r>
              <a:rPr lang="en-US" altLang="zh-CN" dirty="0"/>
              <a:t>05</a:t>
            </a:r>
            <a:endParaRPr lang="zh-CN" altLang="en-US" dirty="0"/>
          </a:p>
        </p:txBody>
      </p:sp>
      <p:sp>
        <p:nvSpPr>
          <p:cNvPr id="6" name="文本框 5">
            <a:extLst>
              <a:ext uri="{FF2B5EF4-FFF2-40B4-BE49-F238E27FC236}">
                <a16:creationId xmlns:a16="http://schemas.microsoft.com/office/drawing/2014/main" id="{0579BF76-D8A8-4C7B-8BBD-CF0874E83D43}"/>
              </a:ext>
            </a:extLst>
          </p:cNvPr>
          <p:cNvSpPr txBox="1"/>
          <p:nvPr/>
        </p:nvSpPr>
        <p:spPr>
          <a:xfrm>
            <a:off x="3890865" y="1109342"/>
            <a:ext cx="7277310" cy="5078313"/>
          </a:xfrm>
          <a:prstGeom prst="rect">
            <a:avLst/>
          </a:prstGeom>
          <a:noFill/>
        </p:spPr>
        <p:txBody>
          <a:bodyPr wrap="square" rtlCol="0">
            <a:spAutoFit/>
          </a:bodyPr>
          <a:lstStyle/>
          <a:p>
            <a:pPr marL="285750" indent="-285750">
              <a:buFont typeface="Wingdings" panose="05000000000000000000" pitchFamily="2" charset="2"/>
              <a:buChar char="l"/>
            </a:pPr>
            <a:r>
              <a:rPr lang="zh-CN" altLang="en-US" b="1" dirty="0"/>
              <a:t>所治疗疾病对公共健康的影响</a:t>
            </a:r>
            <a:r>
              <a:rPr lang="zh-CN" altLang="en-US" dirty="0"/>
              <a:t>：恶性血液病（</a:t>
            </a:r>
            <a:r>
              <a:rPr lang="en-US" altLang="zh-CN" dirty="0"/>
              <a:t>HM</a:t>
            </a:r>
            <a:r>
              <a:rPr lang="zh-CN" altLang="en-US" dirty="0"/>
              <a:t>）化疗和移植患者侵袭性真菌病</a:t>
            </a:r>
            <a:r>
              <a:rPr lang="en-US" altLang="zh-CN" dirty="0"/>
              <a:t>(IFD)</a:t>
            </a:r>
            <a:r>
              <a:rPr lang="zh-CN" altLang="en-US" dirty="0"/>
              <a:t>发病率和病死率高，前者</a:t>
            </a:r>
            <a:r>
              <a:rPr lang="en-US" altLang="zh-CN" dirty="0"/>
              <a:t>IFD</a:t>
            </a:r>
            <a:r>
              <a:rPr lang="zh-CN" altLang="en-US" dirty="0"/>
              <a:t>病死率</a:t>
            </a:r>
            <a:r>
              <a:rPr lang="en-US" altLang="zh-CN" dirty="0"/>
              <a:t>11.7%</a:t>
            </a:r>
            <a:r>
              <a:rPr lang="zh-CN" altLang="en-US" dirty="0"/>
              <a:t>，后者</a:t>
            </a:r>
            <a:r>
              <a:rPr lang="en-US" altLang="zh-CN" dirty="0"/>
              <a:t>IFD</a:t>
            </a:r>
            <a:r>
              <a:rPr lang="zh-CN" altLang="en-US" dirty="0"/>
              <a:t>病死率达</a:t>
            </a:r>
            <a:r>
              <a:rPr lang="en-US" altLang="zh-CN" dirty="0"/>
              <a:t>18.6%</a:t>
            </a:r>
            <a:r>
              <a:rPr lang="zh-CN" altLang="en-US" dirty="0"/>
              <a:t>，抗真菌初级预防能降低</a:t>
            </a:r>
            <a:r>
              <a:rPr lang="en-US" altLang="zh-CN" dirty="0"/>
              <a:t>IFD</a:t>
            </a:r>
            <a:r>
              <a:rPr lang="zh-CN" altLang="en-US" dirty="0"/>
              <a:t>发生率和病死率，减轻患者经济负担，改善预后。</a:t>
            </a:r>
            <a:endParaRPr lang="en-US" altLang="zh-CN" dirty="0"/>
          </a:p>
          <a:p>
            <a:pPr marL="285750" indent="-285750">
              <a:buFont typeface="Wingdings" panose="05000000000000000000" pitchFamily="2" charset="2"/>
              <a:buChar char="l"/>
            </a:pPr>
            <a:endParaRPr lang="en-US" altLang="zh-CN" dirty="0"/>
          </a:p>
          <a:p>
            <a:pPr marL="285750" indent="-285750">
              <a:buFont typeface="Wingdings" panose="05000000000000000000" pitchFamily="2" charset="2"/>
              <a:buChar char="l"/>
            </a:pPr>
            <a:r>
              <a:rPr lang="zh-CN" altLang="en-US" b="1" dirty="0"/>
              <a:t>符合“保基本”原则</a:t>
            </a:r>
            <a:r>
              <a:rPr lang="zh-CN" altLang="en-US" dirty="0"/>
              <a:t>：泊沙康唑比氟康唑或伊曲康唑具有更好的经济学优势</a:t>
            </a:r>
            <a:r>
              <a:rPr lang="en-US" altLang="zh-CN" dirty="0"/>
              <a:t>,</a:t>
            </a:r>
            <a:r>
              <a:rPr lang="zh-CN" altLang="en-US" dirty="0"/>
              <a:t>主要得益于泊沙康唑抗菌谱更广</a:t>
            </a:r>
            <a:r>
              <a:rPr lang="en-US" altLang="zh-CN" dirty="0"/>
              <a:t>,</a:t>
            </a:r>
            <a:r>
              <a:rPr lang="zh-CN" altLang="en-US" dirty="0"/>
              <a:t>且对一代唑类药物耐药的霉菌感染亦有抗菌活性。</a:t>
            </a:r>
            <a:endParaRPr lang="en-US" altLang="zh-CN" dirty="0"/>
          </a:p>
          <a:p>
            <a:pPr marL="285750" indent="-285750">
              <a:buFont typeface="Wingdings" panose="05000000000000000000" pitchFamily="2" charset="2"/>
              <a:buChar char="l"/>
            </a:pPr>
            <a:endParaRPr lang="en-US" altLang="zh-CN" dirty="0">
              <a:latin typeface="+mn-ea"/>
            </a:endParaRPr>
          </a:p>
          <a:p>
            <a:pPr marL="285750" indent="-285750">
              <a:buFont typeface="Wingdings" panose="05000000000000000000" pitchFamily="2" charset="2"/>
              <a:buChar char="l"/>
            </a:pPr>
            <a:r>
              <a:rPr lang="zh-CN" altLang="en-US" b="1" dirty="0">
                <a:latin typeface="+mn-ea"/>
              </a:rPr>
              <a:t>弥补药品目录短板：</a:t>
            </a:r>
            <a:r>
              <a:rPr lang="zh-CN" altLang="en-US" dirty="0">
                <a:latin typeface="+mn-ea"/>
              </a:rPr>
              <a:t>原目录收入泊沙康唑口服混悬液，肠溶片较混悬液生物利用度高，除首次用药剂量加倍，每天只需用药一次，受饮食影响小，肠溶片有不同于口服混悬液的</a:t>
            </a:r>
            <a:r>
              <a:rPr lang="en-US" altLang="zh-CN" dirty="0">
                <a:latin typeface="+mn-ea"/>
              </a:rPr>
              <a:t>PK</a:t>
            </a:r>
            <a:r>
              <a:rPr lang="zh-CN" altLang="en-US" dirty="0">
                <a:latin typeface="+mn-ea"/>
              </a:rPr>
              <a:t>特性，几乎不受抑酸及促胃动力药物影响。</a:t>
            </a:r>
            <a:endParaRPr lang="en-US" altLang="zh-CN" dirty="0">
              <a:latin typeface="+mn-ea"/>
            </a:endParaRPr>
          </a:p>
          <a:p>
            <a:pPr marL="285750" indent="-285750">
              <a:buFont typeface="Wingdings" panose="05000000000000000000" pitchFamily="2" charset="2"/>
              <a:buChar char="l"/>
            </a:pPr>
            <a:endParaRPr lang="en-US" altLang="zh-CN" dirty="0">
              <a:latin typeface="+mn-ea"/>
            </a:endParaRPr>
          </a:p>
          <a:p>
            <a:pPr marL="285750" indent="-285750">
              <a:buFont typeface="Wingdings" panose="05000000000000000000" pitchFamily="2" charset="2"/>
              <a:buChar char="l"/>
            </a:pPr>
            <a:r>
              <a:rPr lang="zh-CN" altLang="en-US" b="1" dirty="0">
                <a:latin typeface="+mn-ea"/>
              </a:rPr>
              <a:t>临床管理难度：</a:t>
            </a:r>
            <a:r>
              <a:rPr lang="zh-CN" altLang="en-US" dirty="0">
                <a:latin typeface="+mn-ea"/>
              </a:rPr>
              <a:t>本品用于预防侵袭性曲霉菌和念珠菌感染，适应症明确，患者主要集中在血液科、呼吸科、器官移植科、烧伤科和</a:t>
            </a:r>
            <a:r>
              <a:rPr lang="en-US" altLang="zh-CN" dirty="0">
                <a:latin typeface="+mn-ea"/>
              </a:rPr>
              <a:t>ICU</a:t>
            </a:r>
            <a:r>
              <a:rPr lang="zh-CN" altLang="en-US" dirty="0">
                <a:latin typeface="+mn-ea"/>
              </a:rPr>
              <a:t>。用药需经过医生专业评估且药物没有成瘾性，无临床滥用风险。无需特殊贮藏</a:t>
            </a:r>
            <a:r>
              <a:rPr lang="en-US" altLang="zh-CN" dirty="0">
                <a:latin typeface="+mn-ea"/>
              </a:rPr>
              <a:t>,</a:t>
            </a:r>
            <a:r>
              <a:rPr lang="zh-CN" altLang="en-US" dirty="0">
                <a:latin typeface="+mn-ea"/>
              </a:rPr>
              <a:t>不增加医院管理负担。</a:t>
            </a:r>
          </a:p>
        </p:txBody>
      </p:sp>
      <p:sp>
        <p:nvSpPr>
          <p:cNvPr id="5" name="文本框 4">
            <a:extLst>
              <a:ext uri="{FF2B5EF4-FFF2-40B4-BE49-F238E27FC236}">
                <a16:creationId xmlns:a16="http://schemas.microsoft.com/office/drawing/2014/main" id="{E913DBC4-44A8-45B0-9048-73D64973BEE8}"/>
              </a:ext>
            </a:extLst>
          </p:cNvPr>
          <p:cNvSpPr txBox="1"/>
          <p:nvPr/>
        </p:nvSpPr>
        <p:spPr>
          <a:xfrm>
            <a:off x="1199213" y="2788170"/>
            <a:ext cx="1469036" cy="369332"/>
          </a:xfrm>
          <a:prstGeom prst="rect">
            <a:avLst/>
          </a:prstGeom>
          <a:noFill/>
        </p:spPr>
        <p:txBody>
          <a:bodyPr wrap="square" rtlCol="0">
            <a:spAutoFit/>
          </a:bodyPr>
          <a:lstStyle/>
          <a:p>
            <a:r>
              <a:rPr lang="en-US" altLang="zh-CN" dirty="0"/>
              <a:t>Fairness</a:t>
            </a:r>
            <a:endParaRPr lang="zh-CN" altLang="en-US" dirty="0"/>
          </a:p>
        </p:txBody>
      </p:sp>
      <p:sp>
        <p:nvSpPr>
          <p:cNvPr id="7" name="文本框 6">
            <a:extLst>
              <a:ext uri="{FF2B5EF4-FFF2-40B4-BE49-F238E27FC236}">
                <a16:creationId xmlns:a16="http://schemas.microsoft.com/office/drawing/2014/main" id="{62B24EFE-23ED-4EA1-9040-397C0B2F5BF4}"/>
              </a:ext>
            </a:extLst>
          </p:cNvPr>
          <p:cNvSpPr txBox="1"/>
          <p:nvPr/>
        </p:nvSpPr>
        <p:spPr>
          <a:xfrm>
            <a:off x="1118170" y="3265121"/>
            <a:ext cx="1302588"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49943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王雪琴</a:t>
            </a:r>
          </a:p>
        </p:txBody>
      </p:sp>
      <p:sp>
        <p:nvSpPr>
          <p:cNvPr id="5" name="文本占位符 4"/>
          <p:cNvSpPr>
            <a:spLocks noGrp="1"/>
          </p:cNvSpPr>
          <p:nvPr>
            <p:ph type="body" sz="quarter" idx="15"/>
          </p:nvPr>
        </p:nvSpPr>
        <p:spPr>
          <a:xfrm>
            <a:off x="2186853" y="3979410"/>
            <a:ext cx="2433449" cy="228837"/>
          </a:xfrm>
        </p:spPr>
        <p:txBody>
          <a:bodyPr/>
          <a:lstStyle/>
          <a:p>
            <a:r>
              <a:rPr lang="en-US" altLang="zh-CN" dirty="0"/>
              <a:t>xq.wang@sinotph.com</a:t>
            </a:r>
            <a:endParaRPr lang="zh-CN" altLang="en-US" dirty="0"/>
          </a:p>
        </p:txBody>
      </p:sp>
      <p:sp>
        <p:nvSpPr>
          <p:cNvPr id="6" name="文本占位符 5"/>
          <p:cNvSpPr>
            <a:spLocks noGrp="1"/>
          </p:cNvSpPr>
          <p:nvPr>
            <p:ph type="body" sz="quarter" idx="16"/>
          </p:nvPr>
        </p:nvSpPr>
        <p:spPr/>
        <p:txBody>
          <a:bodyPr/>
          <a:lstStyle/>
          <a:p>
            <a:r>
              <a:rPr lang="en-US" altLang="zh-CN" dirty="0"/>
              <a:t>15376570082</a:t>
            </a:r>
            <a:endParaRPr lang="zh-CN" altLang="en-US" dirty="0"/>
          </a:p>
        </p:txBody>
      </p:sp>
    </p:spTree>
    <p:extLst>
      <p:ext uri="{BB962C8B-B14F-4D97-AF65-F5344CB8AC3E}">
        <p14:creationId xmlns:p14="http://schemas.microsoft.com/office/powerpoint/2010/main" val="27097159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2378</TotalTime>
  <Words>1785</Words>
  <Application>Microsoft Office PowerPoint</Application>
  <PresentationFormat>宽屏</PresentationFormat>
  <Paragraphs>102</Paragraphs>
  <Slides>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阿里巴巴普惠体</vt:lpstr>
      <vt:lpstr>阿里巴巴普惠体 Light</vt:lpstr>
      <vt:lpstr>阿里巴巴普惠体 Medium</vt:lpstr>
      <vt:lpstr>宋体</vt:lpstr>
      <vt:lpstr>微软雅黑</vt:lpstr>
      <vt:lpstr>微软雅黑 Light</vt:lpstr>
      <vt:lpstr>Arial</vt:lpstr>
      <vt:lpstr>Calibri</vt:lpstr>
      <vt:lpstr>Calibri Light</vt:lpstr>
      <vt:lpstr>Wingdings</vt:lpstr>
      <vt:lpstr>Office 主题</vt:lpstr>
      <vt:lpstr>   泊沙康唑肠溶片   上海宣泰医药科技股份有限公司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邵小芳</dc:creator>
  <cp:lastModifiedBy>王雪琴</cp:lastModifiedBy>
  <cp:revision>160</cp:revision>
  <dcterms:created xsi:type="dcterms:W3CDTF">2020-04-13T05:33:07Z</dcterms:created>
  <dcterms:modified xsi:type="dcterms:W3CDTF">2022-07-13T08:18:14Z</dcterms:modified>
</cp:coreProperties>
</file>