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8" r:id="rId2"/>
    <p:sldId id="259" r:id="rId3"/>
    <p:sldId id="275" r:id="rId4"/>
    <p:sldId id="276" r:id="rId5"/>
    <p:sldId id="277" r:id="rId6"/>
    <p:sldId id="282" r:id="rId7"/>
    <p:sldId id="283" r:id="rId8"/>
    <p:sldId id="273" r:id="rId9"/>
    <p:sldId id="279" r:id="rId10"/>
    <p:sldId id="281" r:id="rId11"/>
    <p:sldId id="267" r:id="rId12"/>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 initials="l"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61D24"/>
    <a:srgbClr val="A51E24"/>
    <a:srgbClr val="7ED34C"/>
    <a:srgbClr val="0A456D"/>
    <a:srgbClr val="33A341"/>
    <a:srgbClr val="0D808C"/>
    <a:srgbClr val="F7F8F8"/>
    <a:srgbClr val="8FA9BB"/>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61" autoAdjust="0"/>
    <p:restoredTop sz="94660"/>
  </p:normalViewPr>
  <p:slideViewPr>
    <p:cSldViewPr snapToGrid="0">
      <p:cViewPr varScale="1">
        <p:scale>
          <a:sx n="82" d="100"/>
          <a:sy n="82" d="100"/>
        </p:scale>
        <p:origin x="970" y="58"/>
      </p:cViewPr>
      <p:guideLst/>
    </p:cSldViewPr>
  </p:slideViewPr>
  <p:notesTextViewPr>
    <p:cViewPr>
      <p:scale>
        <a:sx n="1" d="1"/>
        <a:sy n="1" d="1"/>
      </p:scale>
      <p:origin x="0" y="0"/>
    </p:cViewPr>
  </p:notesTextViewPr>
  <p:notesViewPr>
    <p:cSldViewPr snapToGrid="0">
      <p:cViewPr varScale="1">
        <p:scale>
          <a:sx n="67" d="100"/>
          <a:sy n="67" d="100"/>
        </p:scale>
        <p:origin x="226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84CFE4-EBDB-41E6-816F-6E18EA045989}" type="datetimeFigureOut">
              <a:rPr lang="zh-CN" altLang="en-US" smtClean="0"/>
              <a:t>2022-7-13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F1821C-0BF8-4596-91E7-1D7277ECA757}"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8.jpeg"/><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1">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25"/>
            <a:ext cx="12191600" cy="6858225"/>
          </a:xfrm>
          <a:prstGeom prst="rect">
            <a:avLst/>
          </a:prstGeom>
        </p:spPr>
      </p:pic>
      <p:sp>
        <p:nvSpPr>
          <p:cNvPr id="2" name="标题 1"/>
          <p:cNvSpPr>
            <a:spLocks noGrp="1"/>
          </p:cNvSpPr>
          <p:nvPr>
            <p:ph type="ctrTitle" hasCustomPrompt="1"/>
          </p:nvPr>
        </p:nvSpPr>
        <p:spPr>
          <a:xfrm>
            <a:off x="701676" y="2039696"/>
            <a:ext cx="9189720" cy="878346"/>
          </a:xfrm>
        </p:spPr>
        <p:txBody>
          <a:bodyPr anchor="b">
            <a:normAutofit/>
          </a:bodyPr>
          <a:lstStyle>
            <a:lvl1pPr algn="l">
              <a:defRPr sz="5400" b="1">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r>
              <a:rPr lang="zh-CN" altLang="en-US" dirty="0"/>
              <a:t>上海宣泰医药科技有限公司</a:t>
            </a:r>
          </a:p>
        </p:txBody>
      </p:sp>
      <p:sp>
        <p:nvSpPr>
          <p:cNvPr id="3" name="副标题 2"/>
          <p:cNvSpPr>
            <a:spLocks noGrp="1"/>
          </p:cNvSpPr>
          <p:nvPr>
            <p:ph type="subTitle" idx="1" hasCustomPrompt="1"/>
          </p:nvPr>
        </p:nvSpPr>
        <p:spPr>
          <a:xfrm>
            <a:off x="724536" y="2961727"/>
            <a:ext cx="9144000" cy="387105"/>
          </a:xfrm>
        </p:spPr>
        <p:txBody>
          <a:bodyPr>
            <a:noAutofit/>
          </a:bodyPr>
          <a:lstStyle>
            <a:lvl1pPr marL="0" indent="0" algn="l">
              <a:buNone/>
              <a:defRPr sz="2400" b="1">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dirty="0"/>
              <a:t>SINOTHERAPEUTICS INC.</a:t>
            </a:r>
            <a:endParaRPr lang="zh-CN" altLang="en-US" dirty="0"/>
          </a:p>
        </p:txBody>
      </p:sp>
      <p:pic>
        <p:nvPicPr>
          <p:cNvPr id="8" name="图片 7"/>
          <p:cNvPicPr>
            <a:picLocks noChangeAspect="1"/>
          </p:cNvPicPr>
          <p:nvPr userDrawn="1"/>
        </p:nvPicPr>
        <p:blipFill>
          <a:blip r:embed="rId3"/>
          <a:stretch>
            <a:fillRect/>
          </a:stretch>
        </p:blipFill>
        <p:spPr>
          <a:xfrm>
            <a:off x="834944" y="1271017"/>
            <a:ext cx="1993346" cy="640718"/>
          </a:xfrm>
          <a:prstGeom prst="rect">
            <a:avLst/>
          </a:prstGeom>
        </p:spPr>
      </p:pic>
      <p:sp>
        <p:nvSpPr>
          <p:cNvPr id="11" name="圆角矩形 10"/>
          <p:cNvSpPr/>
          <p:nvPr userDrawn="1"/>
        </p:nvSpPr>
        <p:spPr>
          <a:xfrm>
            <a:off x="823514" y="3487152"/>
            <a:ext cx="2750266" cy="292908"/>
          </a:xfrm>
          <a:prstGeom prst="roundRect">
            <a:avLst>
              <a:gd name="adj" fmla="val 50000"/>
            </a:avLst>
          </a:prstGeom>
          <a:solidFill>
            <a:srgbClr val="7ED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占位符 23"/>
          <p:cNvSpPr>
            <a:spLocks noGrp="1"/>
          </p:cNvSpPr>
          <p:nvPr>
            <p:ph type="body" sz="quarter" idx="10" hasCustomPrompt="1"/>
          </p:nvPr>
        </p:nvSpPr>
        <p:spPr>
          <a:xfrm>
            <a:off x="834944" y="3509646"/>
            <a:ext cx="1562816" cy="253999"/>
          </a:xfrm>
        </p:spPr>
        <p:txBody>
          <a:bodyPr>
            <a:noAutofit/>
          </a:bodyPr>
          <a:lstStyle>
            <a:lvl1pPr marL="0" indent="0">
              <a:buNone/>
              <a:defRPr sz="1200">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主讲：代用名</a:t>
            </a:r>
          </a:p>
        </p:txBody>
      </p:sp>
      <p:sp>
        <p:nvSpPr>
          <p:cNvPr id="27" name="文本占位符 26"/>
          <p:cNvSpPr>
            <a:spLocks noGrp="1"/>
          </p:cNvSpPr>
          <p:nvPr>
            <p:ph type="body" sz="quarter" idx="11" hasCustomPrompt="1"/>
          </p:nvPr>
        </p:nvSpPr>
        <p:spPr>
          <a:xfrm>
            <a:off x="2072958" y="3509645"/>
            <a:ext cx="1450975" cy="254000"/>
          </a:xfrm>
        </p:spPr>
        <p:txBody>
          <a:bodyPr>
            <a:noAutofit/>
          </a:bodyPr>
          <a:lstStyle>
            <a:lvl1pPr marL="0" indent="0" algn="r">
              <a:buNone/>
              <a:defRPr sz="1200">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en-US" altLang="zh-CN" dirty="0"/>
              <a:t>2020/08/08</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grpSp>
        <p:nvGrpSpPr>
          <p:cNvPr id="13" name="组合 12"/>
          <p:cNvGrpSpPr/>
          <p:nvPr userDrawn="1"/>
        </p:nvGrpSpPr>
        <p:grpSpPr>
          <a:xfrm>
            <a:off x="1" y="-225"/>
            <a:ext cx="12191600" cy="6858225"/>
            <a:chOff x="1" y="-225"/>
            <a:chExt cx="12191600" cy="6858225"/>
          </a:xfrm>
        </p:grpSpPr>
        <p:pic>
          <p:nvPicPr>
            <p:cNvPr id="14" name="图片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25"/>
              <a:ext cx="12191600" cy="6858225"/>
            </a:xfrm>
            <a:prstGeom prst="rect">
              <a:avLst/>
            </a:prstGeom>
          </p:spPr>
        </p:pic>
        <p:pic>
          <p:nvPicPr>
            <p:cNvPr id="15" name="图片 14"/>
            <p:cNvPicPr>
              <a:picLocks noChangeAspect="1"/>
            </p:cNvPicPr>
            <p:nvPr/>
          </p:nvPicPr>
          <p:blipFill>
            <a:blip r:embed="rId3"/>
            <a:stretch>
              <a:fillRect/>
            </a:stretch>
          </p:blipFill>
          <p:spPr>
            <a:xfrm>
              <a:off x="10462260" y="197765"/>
              <a:ext cx="1403986" cy="450134"/>
            </a:xfrm>
            <a:prstGeom prst="rect">
              <a:avLst/>
            </a:prstGeom>
          </p:spPr>
        </p:pic>
      </p:grpSp>
      <p:sp>
        <p:nvSpPr>
          <p:cNvPr id="24" name="文本占位符 42"/>
          <p:cNvSpPr>
            <a:spLocks noGrp="1"/>
          </p:cNvSpPr>
          <p:nvPr>
            <p:ph type="body" sz="quarter" idx="12" hasCustomPrompt="1"/>
          </p:nvPr>
        </p:nvSpPr>
        <p:spPr>
          <a:xfrm>
            <a:off x="937640" y="2464428"/>
            <a:ext cx="5473319" cy="1324292"/>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替换文字内容到此，替换文字内容到此，替换文字内容到此，替换文字内容到此。</a:t>
            </a:r>
            <a:endParaRPr lang="en-US" altLang="zh-CN"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替换文字内容到此，替换文字内容到此，替换文字内容到此，替换文字内容到此。替换文字内容到此，替换文字内容到此，替换文字内容到此，替换文字内容到此。</a:t>
            </a:r>
            <a:endParaRPr lang="en-US" altLang="zh-CN" dirty="0"/>
          </a:p>
        </p:txBody>
      </p:sp>
      <p:sp>
        <p:nvSpPr>
          <p:cNvPr id="25" name="文本占位符 38"/>
          <p:cNvSpPr>
            <a:spLocks noGrp="1"/>
          </p:cNvSpPr>
          <p:nvPr>
            <p:ph type="body" sz="quarter" idx="13" hasCustomPrompt="1"/>
          </p:nvPr>
        </p:nvSpPr>
        <p:spPr>
          <a:xfrm>
            <a:off x="957099" y="2005457"/>
            <a:ext cx="3016909" cy="384462"/>
          </a:xfrm>
        </p:spPr>
        <p:txBody>
          <a:bodyPr>
            <a:noAutofit/>
          </a:bodyPr>
          <a:lstStyle>
            <a:lvl1pPr marL="0" indent="0" algn="l">
              <a:buNone/>
              <a:defRPr sz="24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标题内容替换</a:t>
            </a:r>
          </a:p>
        </p:txBody>
      </p:sp>
      <p:sp>
        <p:nvSpPr>
          <p:cNvPr id="4" name="图片占位符 3"/>
          <p:cNvSpPr>
            <a:spLocks noGrp="1"/>
          </p:cNvSpPr>
          <p:nvPr>
            <p:ph type="pic" sz="quarter" idx="14"/>
          </p:nvPr>
        </p:nvSpPr>
        <p:spPr>
          <a:xfrm>
            <a:off x="6879026" y="2005457"/>
            <a:ext cx="2151668" cy="3825188"/>
          </a:xfrm>
        </p:spPr>
        <p:txBody>
          <a:bodyPr/>
          <a:lstStyle>
            <a:lvl1pPr marL="0" indent="0">
              <a:buNone/>
              <a:defRPr>
                <a:latin typeface="微软雅黑" panose="020B0503020204020204" pitchFamily="34" charset="-122"/>
                <a:ea typeface="微软雅黑" panose="020B0503020204020204" pitchFamily="34" charset="-122"/>
              </a:defRPr>
            </a:lvl1pPr>
          </a:lstStyle>
          <a:p>
            <a:endParaRPr lang="zh-CN" altLang="en-US" dirty="0"/>
          </a:p>
        </p:txBody>
      </p:sp>
      <p:sp>
        <p:nvSpPr>
          <p:cNvPr id="18" name="文本占位符 42"/>
          <p:cNvSpPr>
            <a:spLocks noGrp="1"/>
          </p:cNvSpPr>
          <p:nvPr>
            <p:ph type="body" sz="quarter" idx="16" hasCustomPrompt="1"/>
          </p:nvPr>
        </p:nvSpPr>
        <p:spPr>
          <a:xfrm>
            <a:off x="937640" y="4476343"/>
            <a:ext cx="5473319" cy="1354302"/>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替换文字内容到此，替换文字内容到此，替换文字内容到此，替换文字内容到此。</a:t>
            </a:r>
            <a:endParaRPr lang="en-US" altLang="zh-CN"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替换文字内容到此，替换文字内容到此，替换文字内容到此，替换文字内容到此。替换文字内容到此，替换文字内容到此，替换文字内容到此，替换文字内容到此。</a:t>
            </a:r>
            <a:endParaRPr lang="en-US" altLang="zh-CN" dirty="0"/>
          </a:p>
        </p:txBody>
      </p:sp>
      <p:sp>
        <p:nvSpPr>
          <p:cNvPr id="19" name="文本占位符 38"/>
          <p:cNvSpPr>
            <a:spLocks noGrp="1"/>
          </p:cNvSpPr>
          <p:nvPr>
            <p:ph type="body" sz="quarter" idx="17" hasCustomPrompt="1"/>
          </p:nvPr>
        </p:nvSpPr>
        <p:spPr>
          <a:xfrm>
            <a:off x="957099" y="4017372"/>
            <a:ext cx="3016909" cy="384462"/>
          </a:xfrm>
        </p:spPr>
        <p:txBody>
          <a:bodyPr>
            <a:noAutofit/>
          </a:bodyPr>
          <a:lstStyle>
            <a:lvl1pPr marL="0" indent="0" algn="l">
              <a:buNone/>
              <a:defRPr sz="24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标题内容替换</a:t>
            </a:r>
          </a:p>
        </p:txBody>
      </p:sp>
      <p:sp>
        <p:nvSpPr>
          <p:cNvPr id="20" name="文本占位符 38"/>
          <p:cNvSpPr>
            <a:spLocks noGrp="1"/>
          </p:cNvSpPr>
          <p:nvPr>
            <p:ph type="body" sz="quarter" idx="11" hasCustomPrompt="1"/>
          </p:nvPr>
        </p:nvSpPr>
        <p:spPr>
          <a:xfrm>
            <a:off x="987579" y="839325"/>
            <a:ext cx="9474682" cy="550449"/>
          </a:xfrm>
        </p:spPr>
        <p:txBody>
          <a:bodyPr>
            <a:noAutofit/>
          </a:bodyPr>
          <a:lstStyle>
            <a:lvl1pPr marL="0" indent="0" algn="l">
              <a:buNone/>
              <a:defRPr sz="36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
        <p:nvSpPr>
          <p:cNvPr id="21" name="图片占位符 3"/>
          <p:cNvSpPr>
            <a:spLocks noGrp="1"/>
          </p:cNvSpPr>
          <p:nvPr>
            <p:ph type="pic" sz="quarter" idx="18"/>
          </p:nvPr>
        </p:nvSpPr>
        <p:spPr>
          <a:xfrm>
            <a:off x="9162972" y="2005457"/>
            <a:ext cx="2151668" cy="3825188"/>
          </a:xfrm>
        </p:spPr>
        <p:txBody>
          <a:bodyPr/>
          <a:lstStyle>
            <a:lvl1pPr marL="0" indent="0">
              <a:buNone/>
              <a:defRPr>
                <a:latin typeface="微软雅黑" panose="020B0503020204020204" pitchFamily="34" charset="-122"/>
                <a:ea typeface="微软雅黑" panose="020B0503020204020204" pitchFamily="34" charset="-122"/>
              </a:defRPr>
            </a:lvl1pPr>
          </a:lstStyle>
          <a:p>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grpSp>
        <p:nvGrpSpPr>
          <p:cNvPr id="10" name="组合 9"/>
          <p:cNvGrpSpPr/>
          <p:nvPr userDrawn="1"/>
        </p:nvGrpSpPr>
        <p:grpSpPr>
          <a:xfrm>
            <a:off x="1" y="-225"/>
            <a:ext cx="12191600" cy="6858225"/>
            <a:chOff x="1" y="-225"/>
            <a:chExt cx="12191600" cy="6858225"/>
          </a:xfrm>
        </p:grpSpPr>
        <p:pic>
          <p:nvPicPr>
            <p:cNvPr id="11" name="图片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25"/>
              <a:ext cx="12191600" cy="6858225"/>
            </a:xfrm>
            <a:prstGeom prst="rect">
              <a:avLst/>
            </a:prstGeom>
          </p:spPr>
        </p:pic>
        <p:pic>
          <p:nvPicPr>
            <p:cNvPr id="12" name="图片 11"/>
            <p:cNvPicPr>
              <a:picLocks noChangeAspect="1"/>
            </p:cNvPicPr>
            <p:nvPr/>
          </p:nvPicPr>
          <p:blipFill>
            <a:blip r:embed="rId3"/>
            <a:stretch>
              <a:fillRect/>
            </a:stretch>
          </p:blipFill>
          <p:spPr>
            <a:xfrm>
              <a:off x="10462260" y="197765"/>
              <a:ext cx="1403986" cy="450134"/>
            </a:xfrm>
            <a:prstGeom prst="rect">
              <a:avLst/>
            </a:prstGeom>
          </p:spPr>
        </p:pic>
      </p:grpSp>
      <p:sp>
        <p:nvSpPr>
          <p:cNvPr id="20" name="文本占位符 38"/>
          <p:cNvSpPr>
            <a:spLocks noGrp="1"/>
          </p:cNvSpPr>
          <p:nvPr>
            <p:ph type="body" sz="quarter" idx="11" hasCustomPrompt="1"/>
          </p:nvPr>
        </p:nvSpPr>
        <p:spPr>
          <a:xfrm>
            <a:off x="987579" y="839325"/>
            <a:ext cx="9474682" cy="550449"/>
          </a:xfrm>
        </p:spPr>
        <p:txBody>
          <a:bodyPr>
            <a:noAutofit/>
          </a:bodyPr>
          <a:lstStyle>
            <a:lvl1pPr marL="0" indent="0" algn="l">
              <a:buNone/>
              <a:defRPr sz="36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grpSp>
        <p:nvGrpSpPr>
          <p:cNvPr id="10" name="组合 9"/>
          <p:cNvGrpSpPr/>
          <p:nvPr userDrawn="1"/>
        </p:nvGrpSpPr>
        <p:grpSpPr>
          <a:xfrm>
            <a:off x="1" y="-225"/>
            <a:ext cx="12191600" cy="6858225"/>
            <a:chOff x="1" y="-225"/>
            <a:chExt cx="12191600" cy="6858225"/>
          </a:xfrm>
        </p:grpSpPr>
        <p:pic>
          <p:nvPicPr>
            <p:cNvPr id="11" name="图片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25"/>
              <a:ext cx="12191600" cy="6858225"/>
            </a:xfrm>
            <a:prstGeom prst="rect">
              <a:avLst/>
            </a:prstGeom>
          </p:spPr>
        </p:pic>
        <p:pic>
          <p:nvPicPr>
            <p:cNvPr id="12" name="图片 11"/>
            <p:cNvPicPr>
              <a:picLocks noChangeAspect="1"/>
            </p:cNvPicPr>
            <p:nvPr/>
          </p:nvPicPr>
          <p:blipFill>
            <a:blip r:embed="rId3"/>
            <a:stretch>
              <a:fillRect/>
            </a:stretch>
          </p:blipFill>
          <p:spPr>
            <a:xfrm>
              <a:off x="10462260" y="197765"/>
              <a:ext cx="1403986" cy="450134"/>
            </a:xfrm>
            <a:prstGeom prst="rect">
              <a:avLst/>
            </a:prstGeom>
          </p:spPr>
        </p:pic>
      </p:grpSp>
      <p:sp>
        <p:nvSpPr>
          <p:cNvPr id="23" name="文本占位符 38"/>
          <p:cNvSpPr>
            <a:spLocks noGrp="1"/>
          </p:cNvSpPr>
          <p:nvPr>
            <p:ph type="body" sz="quarter" idx="11" hasCustomPrompt="1"/>
          </p:nvPr>
        </p:nvSpPr>
        <p:spPr>
          <a:xfrm>
            <a:off x="1729737" y="839325"/>
            <a:ext cx="8732524" cy="550449"/>
          </a:xfrm>
        </p:spPr>
        <p:txBody>
          <a:bodyPr>
            <a:noAutofit/>
          </a:bodyPr>
          <a:lstStyle>
            <a:lvl1pPr marL="0" indent="0" algn="ctr">
              <a:buNone/>
              <a:defRPr sz="36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封底">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25"/>
            <a:ext cx="12192000" cy="6858450"/>
          </a:xfrm>
          <a:prstGeom prst="rect">
            <a:avLst/>
          </a:prstGeom>
        </p:spPr>
      </p:pic>
      <p:pic>
        <p:nvPicPr>
          <p:cNvPr id="10" name="图片 9"/>
          <p:cNvPicPr>
            <a:picLocks noChangeAspect="1"/>
          </p:cNvPicPr>
          <p:nvPr userDrawn="1"/>
        </p:nvPicPr>
        <p:blipFill>
          <a:blip r:embed="rId3"/>
          <a:stretch>
            <a:fillRect/>
          </a:stretch>
        </p:blipFill>
        <p:spPr>
          <a:xfrm>
            <a:off x="834944" y="1271017"/>
            <a:ext cx="1988185" cy="637434"/>
          </a:xfrm>
          <a:prstGeom prst="rect">
            <a:avLst/>
          </a:prstGeom>
        </p:spPr>
      </p:pic>
      <p:sp>
        <p:nvSpPr>
          <p:cNvPr id="13" name="Rectangle 21"/>
          <p:cNvSpPr>
            <a:spLocks noChangeArrowheads="1"/>
          </p:cNvSpPr>
          <p:nvPr userDrawn="1"/>
        </p:nvSpPr>
        <p:spPr bwMode="auto">
          <a:xfrm>
            <a:off x="789224" y="2023576"/>
            <a:ext cx="502701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r>
              <a:rPr lang="zh-CN" altLang="en-US" sz="5400" b="1" dirty="0">
                <a:solidFill>
                  <a:srgbClr val="0A456D"/>
                </a:solidFill>
                <a:latin typeface="微软雅黑" panose="020B0503020204020204" pitchFamily="34" charset="-122"/>
                <a:ea typeface="微软雅黑" panose="020B0503020204020204" pitchFamily="34" charset="-122"/>
              </a:rPr>
              <a:t>感谢您的聆听！</a:t>
            </a:r>
            <a:endParaRPr kumimoji="0" lang="zh-CN" altLang="zh-CN" sz="5400" b="0" i="0" u="none" strike="noStrike" cap="none" normalizeH="0" baseline="0" dirty="0">
              <a:ln>
                <a:noFill/>
              </a:ln>
              <a:solidFill>
                <a:srgbClr val="0A456D"/>
              </a:solidFill>
              <a:effectLst/>
              <a:latin typeface="微软雅黑" panose="020B0503020204020204" pitchFamily="34" charset="-122"/>
              <a:ea typeface="微软雅黑" panose="020B0503020204020204" pitchFamily="34" charset="-122"/>
            </a:endParaRPr>
          </a:p>
        </p:txBody>
      </p:sp>
      <p:sp>
        <p:nvSpPr>
          <p:cNvPr id="14" name="Rectangle 21"/>
          <p:cNvSpPr>
            <a:spLocks noChangeArrowheads="1"/>
          </p:cNvSpPr>
          <p:nvPr userDrawn="1"/>
        </p:nvSpPr>
        <p:spPr bwMode="auto">
          <a:xfrm>
            <a:off x="817102" y="2930732"/>
            <a:ext cx="508953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zh-CN" sz="2800" dirty="0">
                <a:solidFill>
                  <a:srgbClr val="0A456D"/>
                </a:solidFill>
                <a:latin typeface="微软雅黑" panose="020B0503020204020204" pitchFamily="34" charset="-122"/>
                <a:ea typeface="微软雅黑" panose="020B0503020204020204" pitchFamily="34" charset="-122"/>
                <a:cs typeface="阿里巴巴普惠体 Medium" panose="00020600040101010101" pitchFamily="18" charset="-122"/>
              </a:rPr>
              <a:t>Thank you for your attention!</a:t>
            </a:r>
            <a:endParaRPr kumimoji="0" lang="zh-CN" altLang="zh-CN" sz="2800" i="0" u="none" strike="noStrike" cap="none" normalizeH="0" baseline="0" dirty="0">
              <a:ln>
                <a:noFill/>
              </a:ln>
              <a:solidFill>
                <a:srgbClr val="0A456D"/>
              </a:solidFill>
              <a:effectLst/>
              <a:latin typeface="微软雅黑" panose="020B0503020204020204" pitchFamily="34" charset="-122"/>
              <a:ea typeface="微软雅黑" panose="020B0503020204020204" pitchFamily="34" charset="-122"/>
              <a:cs typeface="阿里巴巴普惠体 Medium" panose="00020600040101010101" pitchFamily="18" charset="-122"/>
            </a:endParaRPr>
          </a:p>
        </p:txBody>
      </p:sp>
      <p:pic>
        <p:nvPicPr>
          <p:cNvPr id="17" name="图片 16"/>
          <p:cNvPicPr>
            <a:picLocks noChangeAspect="1"/>
          </p:cNvPicPr>
          <p:nvPr userDrawn="1"/>
        </p:nvPicPr>
        <p:blipFill>
          <a:blip r:embed="rId4"/>
          <a:stretch>
            <a:fillRect/>
          </a:stretch>
        </p:blipFill>
        <p:spPr>
          <a:xfrm>
            <a:off x="789224" y="3542757"/>
            <a:ext cx="951946" cy="928442"/>
          </a:xfrm>
          <a:prstGeom prst="rect">
            <a:avLst/>
          </a:prstGeom>
        </p:spPr>
      </p:pic>
      <p:sp>
        <p:nvSpPr>
          <p:cNvPr id="18" name="Rectangle 8"/>
          <p:cNvSpPr>
            <a:spLocks noChangeArrowheads="1"/>
          </p:cNvSpPr>
          <p:nvPr userDrawn="1"/>
        </p:nvSpPr>
        <p:spPr bwMode="auto">
          <a:xfrm>
            <a:off x="1829036" y="3569733"/>
            <a:ext cx="2952514"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zh-CN" altLang="en-US" sz="1400" dirty="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rPr>
              <a:t>联系人</a:t>
            </a:r>
            <a:r>
              <a:rPr lang="en-US" altLang="zh-CN" sz="1400" dirty="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rPr>
              <a:t>:</a:t>
            </a:r>
          </a:p>
          <a:p>
            <a:pPr marL="0" marR="0" lvl="0" indent="0" algn="l" defTabSz="914400" rtl="0" eaLnBrk="0" fontAlgn="base" latinLnBrk="0" hangingPunct="0">
              <a:lnSpc>
                <a:spcPct val="100000"/>
              </a:lnSpc>
              <a:spcBef>
                <a:spcPct val="0"/>
              </a:spcBef>
              <a:spcAft>
                <a:spcPct val="0"/>
              </a:spcAft>
              <a:buClrTx/>
              <a:buSzTx/>
              <a:buFontTx/>
              <a:buNone/>
              <a:defRPr/>
            </a:pPr>
            <a:r>
              <a:rPr lang="zh-CN" altLang="en-US" sz="1400" dirty="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rPr>
              <a:t>网址</a:t>
            </a:r>
            <a:r>
              <a:rPr lang="en-US" altLang="zh-CN" sz="1400" dirty="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rPr>
              <a:t>: www.sinotherapeutics.com</a:t>
            </a:r>
          </a:p>
          <a:p>
            <a:pPr lvl="0"/>
            <a:r>
              <a:rPr lang="zh-CN" altLang="en-US" sz="1400" dirty="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rPr>
              <a:t>邮箱</a:t>
            </a:r>
            <a:r>
              <a:rPr lang="en-US" altLang="zh-CN" sz="1400" dirty="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rPr>
              <a:t>:</a:t>
            </a:r>
          </a:p>
          <a:p>
            <a:pPr lvl="0"/>
            <a:r>
              <a:rPr lang="zh-CN" altLang="en-US" sz="1400" dirty="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rPr>
              <a:t>电话</a:t>
            </a:r>
            <a:r>
              <a:rPr lang="en-US" altLang="zh-CN" sz="1400" dirty="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rPr>
              <a:t>:</a:t>
            </a:r>
            <a:endParaRPr kumimoji="0" lang="zh-CN" altLang="zh-CN" sz="1400" b="0" i="0" u="none" strike="noStrike" cap="none" normalizeH="0" baseline="0" dirty="0">
              <a:ln>
                <a:noFill/>
              </a:ln>
              <a:solidFill>
                <a:schemeClr val="tx1">
                  <a:lumMod val="75000"/>
                  <a:lumOff val="25000"/>
                </a:schemeClr>
              </a:solidFill>
              <a:effectLst/>
              <a:latin typeface="微软雅黑 Light" panose="020B0502040204020203" pitchFamily="34" charset="-122"/>
              <a:ea typeface="微软雅黑 Light" panose="020B0502040204020203" pitchFamily="34" charset="-122"/>
              <a:cs typeface="阿里巴巴普惠体 Light" panose="00020600040101010101" pitchFamily="18" charset="-122"/>
            </a:endParaRPr>
          </a:p>
        </p:txBody>
      </p:sp>
      <p:pic>
        <p:nvPicPr>
          <p:cNvPr id="15" name="图片 14"/>
          <p:cNvPicPr>
            <a:picLocks noChangeAspect="1"/>
          </p:cNvPicPr>
          <p:nvPr userDrawn="1"/>
        </p:nvPicPr>
        <p:blipFill>
          <a:blip r:embed="rId3"/>
          <a:stretch>
            <a:fillRect/>
          </a:stretch>
        </p:blipFill>
        <p:spPr>
          <a:xfrm>
            <a:off x="834944" y="1271017"/>
            <a:ext cx="1988185" cy="637434"/>
          </a:xfrm>
          <a:prstGeom prst="rect">
            <a:avLst/>
          </a:prstGeom>
        </p:spPr>
      </p:pic>
      <p:sp>
        <p:nvSpPr>
          <p:cNvPr id="24" name="文本占位符 23"/>
          <p:cNvSpPr>
            <a:spLocks noGrp="1"/>
          </p:cNvSpPr>
          <p:nvPr userDrawn="1">
            <p:ph type="body" sz="quarter" idx="10" hasCustomPrompt="1"/>
          </p:nvPr>
        </p:nvSpPr>
        <p:spPr>
          <a:xfrm>
            <a:off x="2348101" y="3542757"/>
            <a:ext cx="2433449" cy="228837"/>
          </a:xfrm>
        </p:spPr>
        <p:txBody>
          <a:bodyPr>
            <a:noAutofit/>
          </a:bodyPr>
          <a:lstStyle>
            <a:lvl1pPr marL="0" inden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lvl="0"/>
            <a:r>
              <a:rPr lang="zh-CN" altLang="en-US" dirty="0"/>
              <a:t>代用名</a:t>
            </a:r>
          </a:p>
        </p:txBody>
      </p:sp>
      <p:sp>
        <p:nvSpPr>
          <p:cNvPr id="16" name="文本占位符 23"/>
          <p:cNvSpPr>
            <a:spLocks noGrp="1"/>
          </p:cNvSpPr>
          <p:nvPr>
            <p:ph type="body" sz="quarter" idx="15" hasCustomPrompt="1"/>
          </p:nvPr>
        </p:nvSpPr>
        <p:spPr>
          <a:xfrm>
            <a:off x="2186854" y="3960841"/>
            <a:ext cx="2433449" cy="228837"/>
          </a:xfrm>
        </p:spPr>
        <p:txBody>
          <a:bodyPr>
            <a:noAutofit/>
          </a:bodyPr>
          <a:lstStyle>
            <a:lvl1pPr marL="0" inden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lvl="0"/>
            <a:r>
              <a:rPr lang="en-US" altLang="zh-CN" dirty="0"/>
              <a:t>ky88.zhou@sinotph.com</a:t>
            </a:r>
            <a:endParaRPr lang="zh-CN" altLang="en-US" dirty="0"/>
          </a:p>
        </p:txBody>
      </p:sp>
      <p:sp>
        <p:nvSpPr>
          <p:cNvPr id="20" name="文本占位符 23"/>
          <p:cNvSpPr>
            <a:spLocks noGrp="1"/>
          </p:cNvSpPr>
          <p:nvPr>
            <p:ph type="body" sz="quarter" idx="16" hasCustomPrompt="1"/>
          </p:nvPr>
        </p:nvSpPr>
        <p:spPr>
          <a:xfrm>
            <a:off x="2186853" y="4208247"/>
            <a:ext cx="2433449" cy="228837"/>
          </a:xfrm>
        </p:spPr>
        <p:txBody>
          <a:bodyPr>
            <a:noAutofit/>
          </a:bodyPr>
          <a:lstStyle>
            <a:lvl1pPr marL="0" inden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lvl="0"/>
            <a:r>
              <a:rPr lang="en-US" altLang="zh-CN" dirty="0"/>
              <a:t>+86-21-68819009</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封面2">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25"/>
            <a:ext cx="12192000" cy="6858450"/>
          </a:xfrm>
          <a:prstGeom prst="rect">
            <a:avLst/>
          </a:prstGeom>
        </p:spPr>
      </p:pic>
      <p:pic>
        <p:nvPicPr>
          <p:cNvPr id="15" name="图片 14"/>
          <p:cNvPicPr>
            <a:picLocks noChangeAspect="1"/>
          </p:cNvPicPr>
          <p:nvPr userDrawn="1"/>
        </p:nvPicPr>
        <p:blipFill>
          <a:blip r:embed="rId3"/>
          <a:stretch>
            <a:fillRect/>
          </a:stretch>
        </p:blipFill>
        <p:spPr>
          <a:xfrm>
            <a:off x="834944" y="1271017"/>
            <a:ext cx="1988185" cy="637434"/>
          </a:xfrm>
          <a:prstGeom prst="rect">
            <a:avLst/>
          </a:prstGeom>
        </p:spPr>
      </p:pic>
      <p:sp>
        <p:nvSpPr>
          <p:cNvPr id="2" name="标题 1"/>
          <p:cNvSpPr>
            <a:spLocks noGrp="1"/>
          </p:cNvSpPr>
          <p:nvPr>
            <p:ph type="ctrTitle" hasCustomPrompt="1"/>
          </p:nvPr>
        </p:nvSpPr>
        <p:spPr>
          <a:xfrm>
            <a:off x="701676" y="2039696"/>
            <a:ext cx="9189720" cy="878346"/>
          </a:xfrm>
        </p:spPr>
        <p:txBody>
          <a:bodyPr anchor="b">
            <a:normAutofit/>
          </a:bodyPr>
          <a:lstStyle>
            <a:lvl1pPr algn="l">
              <a:defRPr sz="54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r>
              <a:rPr lang="zh-CN" altLang="en-US" dirty="0"/>
              <a:t>上海宣泰医药科技有限公司</a:t>
            </a:r>
          </a:p>
        </p:txBody>
      </p:sp>
      <p:sp>
        <p:nvSpPr>
          <p:cNvPr id="3" name="副标题 2"/>
          <p:cNvSpPr>
            <a:spLocks noGrp="1"/>
          </p:cNvSpPr>
          <p:nvPr>
            <p:ph type="subTitle" idx="1" hasCustomPrompt="1"/>
          </p:nvPr>
        </p:nvSpPr>
        <p:spPr>
          <a:xfrm>
            <a:off x="724536" y="2961727"/>
            <a:ext cx="9144000" cy="387105"/>
          </a:xfrm>
        </p:spPr>
        <p:txBody>
          <a:bodyPr>
            <a:noAutofit/>
          </a:bodyPr>
          <a:lstStyle>
            <a:lvl1pPr marL="0" indent="0" algn="l">
              <a:buNone/>
              <a:defRPr sz="24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dirty="0"/>
              <a:t>SINOTHERAPEUTICS INC.</a:t>
            </a:r>
            <a:endParaRPr lang="zh-CN" altLang="en-US" dirty="0"/>
          </a:p>
        </p:txBody>
      </p:sp>
      <p:sp>
        <p:nvSpPr>
          <p:cNvPr id="11" name="圆角矩形 10"/>
          <p:cNvSpPr/>
          <p:nvPr userDrawn="1"/>
        </p:nvSpPr>
        <p:spPr>
          <a:xfrm>
            <a:off x="823514" y="3487152"/>
            <a:ext cx="2750266" cy="292908"/>
          </a:xfrm>
          <a:prstGeom prst="roundRect">
            <a:avLst>
              <a:gd name="adj" fmla="val 50000"/>
            </a:avLst>
          </a:prstGeom>
          <a:solidFill>
            <a:srgbClr val="7ED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占位符 23"/>
          <p:cNvSpPr>
            <a:spLocks noGrp="1"/>
          </p:cNvSpPr>
          <p:nvPr>
            <p:ph type="body" sz="quarter" idx="10" hasCustomPrompt="1"/>
          </p:nvPr>
        </p:nvSpPr>
        <p:spPr>
          <a:xfrm>
            <a:off x="834944" y="3509646"/>
            <a:ext cx="1546306" cy="253999"/>
          </a:xfrm>
        </p:spPr>
        <p:txBody>
          <a:bodyPr>
            <a:noAutofit/>
          </a:bodyPr>
          <a:lstStyle>
            <a:lvl1pPr marL="0" indent="0">
              <a:buNone/>
              <a:defRPr sz="1200">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主讲：代用名</a:t>
            </a:r>
          </a:p>
        </p:txBody>
      </p:sp>
      <p:sp>
        <p:nvSpPr>
          <p:cNvPr id="27" name="文本占位符 26"/>
          <p:cNvSpPr>
            <a:spLocks noGrp="1"/>
          </p:cNvSpPr>
          <p:nvPr>
            <p:ph type="body" sz="quarter" idx="11" hasCustomPrompt="1"/>
          </p:nvPr>
        </p:nvSpPr>
        <p:spPr>
          <a:xfrm>
            <a:off x="2072958" y="3509645"/>
            <a:ext cx="1450975" cy="254000"/>
          </a:xfrm>
        </p:spPr>
        <p:txBody>
          <a:bodyPr>
            <a:noAutofit/>
          </a:bodyPr>
          <a:lstStyle>
            <a:lvl1pPr marL="0" indent="0" algn="r">
              <a:buNone/>
              <a:defRPr sz="1200">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en-US" altLang="zh-CN" dirty="0"/>
              <a:t>2020/08/08</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封面1">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0" y="0"/>
            <a:ext cx="12191200" cy="6858000"/>
          </a:xfrm>
          <a:prstGeom prst="rect">
            <a:avLst/>
          </a:prstGeom>
        </p:spPr>
      </p:pic>
      <p:sp>
        <p:nvSpPr>
          <p:cNvPr id="2" name="标题 1"/>
          <p:cNvSpPr>
            <a:spLocks noGrp="1"/>
          </p:cNvSpPr>
          <p:nvPr>
            <p:ph type="ctrTitle" hasCustomPrompt="1"/>
          </p:nvPr>
        </p:nvSpPr>
        <p:spPr>
          <a:xfrm>
            <a:off x="701676" y="2039696"/>
            <a:ext cx="9189720" cy="878346"/>
          </a:xfrm>
        </p:spPr>
        <p:txBody>
          <a:bodyPr anchor="b">
            <a:normAutofit/>
          </a:bodyPr>
          <a:lstStyle>
            <a:lvl1pPr algn="l">
              <a:defRPr sz="5400" b="1">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r>
              <a:rPr lang="zh-CN" altLang="en-US" dirty="0"/>
              <a:t>上海宣泰医药科技有限公司</a:t>
            </a:r>
          </a:p>
        </p:txBody>
      </p:sp>
      <p:sp>
        <p:nvSpPr>
          <p:cNvPr id="3" name="副标题 2"/>
          <p:cNvSpPr>
            <a:spLocks noGrp="1"/>
          </p:cNvSpPr>
          <p:nvPr>
            <p:ph type="subTitle" idx="1" hasCustomPrompt="1"/>
          </p:nvPr>
        </p:nvSpPr>
        <p:spPr>
          <a:xfrm>
            <a:off x="724536" y="2961727"/>
            <a:ext cx="9144000" cy="387105"/>
          </a:xfrm>
        </p:spPr>
        <p:txBody>
          <a:bodyPr>
            <a:noAutofit/>
          </a:bodyPr>
          <a:lstStyle>
            <a:lvl1pPr marL="0" indent="0" algn="l">
              <a:buNone/>
              <a:defRPr sz="2400" b="1">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dirty="0"/>
              <a:t>SINOTHERAPEUTICS INC.</a:t>
            </a:r>
            <a:endParaRPr lang="zh-CN" altLang="en-US" dirty="0"/>
          </a:p>
        </p:txBody>
      </p:sp>
      <p:pic>
        <p:nvPicPr>
          <p:cNvPr id="8" name="图片 7"/>
          <p:cNvPicPr>
            <a:picLocks noChangeAspect="1"/>
          </p:cNvPicPr>
          <p:nvPr userDrawn="1"/>
        </p:nvPicPr>
        <p:blipFill>
          <a:blip r:embed="rId3"/>
          <a:stretch>
            <a:fillRect/>
          </a:stretch>
        </p:blipFill>
        <p:spPr>
          <a:xfrm>
            <a:off x="834944" y="1271017"/>
            <a:ext cx="1993346" cy="640718"/>
          </a:xfrm>
          <a:prstGeom prst="rect">
            <a:avLst/>
          </a:prstGeom>
        </p:spPr>
      </p:pic>
      <p:sp>
        <p:nvSpPr>
          <p:cNvPr id="11" name="圆角矩形 10"/>
          <p:cNvSpPr/>
          <p:nvPr userDrawn="1"/>
        </p:nvSpPr>
        <p:spPr>
          <a:xfrm>
            <a:off x="823514" y="3487152"/>
            <a:ext cx="2750266" cy="29290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占位符 23"/>
          <p:cNvSpPr>
            <a:spLocks noGrp="1"/>
          </p:cNvSpPr>
          <p:nvPr>
            <p:ph type="body" sz="quarter" idx="10" hasCustomPrompt="1"/>
          </p:nvPr>
        </p:nvSpPr>
        <p:spPr>
          <a:xfrm>
            <a:off x="834944" y="3509646"/>
            <a:ext cx="1562816" cy="253999"/>
          </a:xfrm>
        </p:spPr>
        <p:txBody>
          <a:bodyPr>
            <a:noAutofit/>
          </a:bodyPr>
          <a:lstStyle>
            <a:lvl1pPr marL="0" indent="0">
              <a:buNone/>
              <a:defRPr sz="1200">
                <a:solidFill>
                  <a:srgbClr val="A51E24"/>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主讲：代用名</a:t>
            </a:r>
          </a:p>
        </p:txBody>
      </p:sp>
      <p:sp>
        <p:nvSpPr>
          <p:cNvPr id="27" name="文本占位符 26"/>
          <p:cNvSpPr>
            <a:spLocks noGrp="1"/>
          </p:cNvSpPr>
          <p:nvPr>
            <p:ph type="body" sz="quarter" idx="11" hasCustomPrompt="1"/>
          </p:nvPr>
        </p:nvSpPr>
        <p:spPr>
          <a:xfrm>
            <a:off x="2072958" y="3509645"/>
            <a:ext cx="1450975" cy="254000"/>
          </a:xfrm>
        </p:spPr>
        <p:txBody>
          <a:bodyPr>
            <a:noAutofit/>
          </a:bodyPr>
          <a:lstStyle>
            <a:lvl1pPr marL="0" indent="0" algn="r">
              <a:buNone/>
              <a:defRPr sz="1200">
                <a:solidFill>
                  <a:srgbClr val="A61D24"/>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en-US" altLang="zh-CN" dirty="0"/>
              <a:t>2020/08/08</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录">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25"/>
            <a:ext cx="12191600" cy="6858225"/>
          </a:xfrm>
          <a:prstGeom prst="rect">
            <a:avLst/>
          </a:prstGeom>
        </p:spPr>
      </p:pic>
      <p:pic>
        <p:nvPicPr>
          <p:cNvPr id="9" name="图片 8"/>
          <p:cNvPicPr>
            <a:picLocks noChangeAspect="1"/>
          </p:cNvPicPr>
          <p:nvPr/>
        </p:nvPicPr>
        <p:blipFill>
          <a:blip r:embed="rId3"/>
          <a:stretch>
            <a:fillRect/>
          </a:stretch>
        </p:blipFill>
        <p:spPr>
          <a:xfrm>
            <a:off x="10462260" y="197765"/>
            <a:ext cx="1403986" cy="450134"/>
          </a:xfrm>
          <a:prstGeom prst="rect">
            <a:avLst/>
          </a:prstGeom>
        </p:spPr>
      </p:pic>
      <p:sp>
        <p:nvSpPr>
          <p:cNvPr id="10" name="Freeform 117"/>
          <p:cNvSpPr/>
          <p:nvPr userDrawn="1"/>
        </p:nvSpPr>
        <p:spPr bwMode="auto">
          <a:xfrm>
            <a:off x="866774" y="857250"/>
            <a:ext cx="933450" cy="9525"/>
          </a:xfrm>
          <a:custGeom>
            <a:avLst/>
            <a:gdLst>
              <a:gd name="T0" fmla="*/ 0 w 588"/>
              <a:gd name="T1" fmla="*/ 6 h 6"/>
              <a:gd name="T2" fmla="*/ 588 w 588"/>
              <a:gd name="T3" fmla="*/ 6 h 6"/>
              <a:gd name="T4" fmla="*/ 588 w 588"/>
              <a:gd name="T5" fmla="*/ 0 h 6"/>
              <a:gd name="T6" fmla="*/ 0 w 588"/>
              <a:gd name="T7" fmla="*/ 0 h 6"/>
            </a:gdLst>
            <a:ahLst/>
            <a:cxnLst>
              <a:cxn ang="0">
                <a:pos x="T0" y="T1"/>
              </a:cxn>
              <a:cxn ang="0">
                <a:pos x="T2" y="T3"/>
              </a:cxn>
              <a:cxn ang="0">
                <a:pos x="T4" y="T5"/>
              </a:cxn>
              <a:cxn ang="0">
                <a:pos x="T6" y="T7"/>
              </a:cxn>
            </a:cxnLst>
            <a:rect l="0" t="0" r="r" b="b"/>
            <a:pathLst>
              <a:path w="588" h="6">
                <a:moveTo>
                  <a:pt x="0" y="6"/>
                </a:moveTo>
                <a:lnTo>
                  <a:pt x="588" y="6"/>
                </a:lnTo>
                <a:lnTo>
                  <a:pt x="588"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1" name="文本框 10"/>
          <p:cNvSpPr txBox="1"/>
          <p:nvPr userDrawn="1"/>
        </p:nvSpPr>
        <p:spPr>
          <a:xfrm>
            <a:off x="1081423" y="852976"/>
            <a:ext cx="1005403" cy="584775"/>
          </a:xfrm>
          <a:prstGeom prst="rect">
            <a:avLst/>
          </a:prstGeom>
          <a:noFill/>
        </p:spPr>
        <p:txBody>
          <a:bodyPr wrap="none" rtlCol="0">
            <a:spAutoFit/>
          </a:bodyPr>
          <a:lstStyle/>
          <a:p>
            <a:r>
              <a:rPr lang="zh-CN" altLang="en-US" sz="3200" b="1" dirty="0">
                <a:solidFill>
                  <a:srgbClr val="0A456D"/>
                </a:solidFill>
                <a:latin typeface="微软雅黑" panose="020B0503020204020204" pitchFamily="34" charset="-122"/>
                <a:ea typeface="微软雅黑" panose="020B0503020204020204" pitchFamily="34" charset="-122"/>
                <a:cs typeface="阿里巴巴普惠体 Medium" panose="00020600040101010101" pitchFamily="18" charset="-122"/>
              </a:rPr>
              <a:t>目录</a:t>
            </a:r>
          </a:p>
        </p:txBody>
      </p:sp>
      <p:sp>
        <p:nvSpPr>
          <p:cNvPr id="12" name="文本框 11"/>
          <p:cNvSpPr txBox="1"/>
          <p:nvPr userDrawn="1"/>
        </p:nvSpPr>
        <p:spPr>
          <a:xfrm>
            <a:off x="1058724" y="1335829"/>
            <a:ext cx="1107996" cy="276999"/>
          </a:xfrm>
          <a:prstGeom prst="rect">
            <a:avLst/>
          </a:prstGeom>
          <a:noFill/>
        </p:spPr>
        <p:txBody>
          <a:bodyPr wrap="square" rtlCol="0">
            <a:spAutoFit/>
          </a:bodyPr>
          <a:lstStyle/>
          <a:p>
            <a:pPr algn="ctr"/>
            <a:r>
              <a:rPr lang="en-US" altLang="zh-CN" sz="1200" dirty="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rPr>
              <a:t>CONTENTS</a:t>
            </a:r>
            <a:endParaRPr lang="zh-CN" altLang="en-US" sz="1200" dirty="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endParaRPr>
          </a:p>
        </p:txBody>
      </p:sp>
      <p:sp>
        <p:nvSpPr>
          <p:cNvPr id="13" name="矩形 12"/>
          <p:cNvSpPr/>
          <p:nvPr userDrawn="1"/>
        </p:nvSpPr>
        <p:spPr>
          <a:xfrm>
            <a:off x="847899" y="896112"/>
            <a:ext cx="192024" cy="630936"/>
          </a:xfrm>
          <a:prstGeom prst="rect">
            <a:avLst/>
          </a:prstGeom>
          <a:solidFill>
            <a:srgbClr val="0A45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A456D"/>
              </a:solidFill>
              <a:latin typeface="微软雅黑" panose="020B0503020204020204" pitchFamily="34" charset="-122"/>
              <a:ea typeface="微软雅黑" panose="020B0503020204020204" pitchFamily="34" charset="-122"/>
            </a:endParaRPr>
          </a:p>
        </p:txBody>
      </p:sp>
      <p:cxnSp>
        <p:nvCxnSpPr>
          <p:cNvPr id="14" name="直接连接符 13"/>
          <p:cNvCxnSpPr/>
          <p:nvPr userDrawn="1"/>
        </p:nvCxnSpPr>
        <p:spPr>
          <a:xfrm flipV="1">
            <a:off x="2342388" y="1220724"/>
            <a:ext cx="8173212" cy="2792"/>
          </a:xfrm>
          <a:prstGeom prst="line">
            <a:avLst/>
          </a:prstGeom>
          <a:ln w="19050">
            <a:solidFill>
              <a:srgbClr val="0A456D"/>
            </a:solidFill>
          </a:ln>
        </p:spPr>
        <p:style>
          <a:lnRef idx="1">
            <a:schemeClr val="accent1"/>
          </a:lnRef>
          <a:fillRef idx="0">
            <a:schemeClr val="accent1"/>
          </a:fillRef>
          <a:effectRef idx="0">
            <a:schemeClr val="accent1"/>
          </a:effectRef>
          <a:fontRef idx="minor">
            <a:schemeClr val="tx1"/>
          </a:fontRef>
        </p:style>
      </p:cxnSp>
      <p:sp>
        <p:nvSpPr>
          <p:cNvPr id="36" name="文本占位符 35"/>
          <p:cNvSpPr>
            <a:spLocks noGrp="1"/>
          </p:cNvSpPr>
          <p:nvPr>
            <p:ph type="body" sz="quarter" idx="10" hasCustomPrompt="1"/>
          </p:nvPr>
        </p:nvSpPr>
        <p:spPr>
          <a:xfrm>
            <a:off x="1413388" y="2389430"/>
            <a:ext cx="733820" cy="490916"/>
          </a:xfrm>
        </p:spPr>
        <p:txBody>
          <a:bodyPr>
            <a:noAutofit/>
          </a:bodyPr>
          <a:lstStyle>
            <a:lvl1pPr marL="0" indent="0" algn="ctr">
              <a:buNone/>
              <a:defRPr sz="32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en-US" altLang="zh-CN" dirty="0"/>
              <a:t>01</a:t>
            </a:r>
            <a:endParaRPr lang="zh-CN" altLang="en-US" dirty="0"/>
          </a:p>
        </p:txBody>
      </p:sp>
      <p:sp>
        <p:nvSpPr>
          <p:cNvPr id="39" name="文本占位符 38"/>
          <p:cNvSpPr>
            <a:spLocks noGrp="1"/>
          </p:cNvSpPr>
          <p:nvPr>
            <p:ph type="body" sz="quarter" idx="11" hasCustomPrompt="1"/>
          </p:nvPr>
        </p:nvSpPr>
        <p:spPr>
          <a:xfrm>
            <a:off x="2086826" y="2353938"/>
            <a:ext cx="3734318" cy="297825"/>
          </a:xfrm>
        </p:spPr>
        <p:txBody>
          <a:bodyPr>
            <a:noAutofit/>
          </a:bodyPr>
          <a:lstStyle>
            <a:lvl1pPr marL="0" indent="0">
              <a:buNone/>
              <a:defRPr sz="18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
        <p:nvSpPr>
          <p:cNvPr id="43" name="文本占位符 42"/>
          <p:cNvSpPr>
            <a:spLocks noGrp="1"/>
          </p:cNvSpPr>
          <p:nvPr>
            <p:ph type="body" sz="quarter" idx="12" hasCustomPrompt="1"/>
          </p:nvPr>
        </p:nvSpPr>
        <p:spPr>
          <a:xfrm>
            <a:off x="2086825" y="2634511"/>
            <a:ext cx="3745231" cy="353063"/>
          </a:xfrm>
        </p:spPr>
        <p:txBody>
          <a:bodyPr>
            <a:normAutofit/>
          </a:bodyPr>
          <a:lstStyle>
            <a:lvl1pPr marL="0" inden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lvl="0"/>
            <a:r>
              <a:rPr lang="zh-CN" altLang="en-US" dirty="0"/>
              <a:t>替换文字内容</a:t>
            </a:r>
          </a:p>
        </p:txBody>
      </p:sp>
      <p:sp>
        <p:nvSpPr>
          <p:cNvPr id="44" name="文本占位符 35"/>
          <p:cNvSpPr>
            <a:spLocks noGrp="1"/>
          </p:cNvSpPr>
          <p:nvPr>
            <p:ph type="body" sz="quarter" idx="13" hasCustomPrompt="1"/>
          </p:nvPr>
        </p:nvSpPr>
        <p:spPr>
          <a:xfrm>
            <a:off x="6650790" y="2389430"/>
            <a:ext cx="733820" cy="490916"/>
          </a:xfrm>
        </p:spPr>
        <p:txBody>
          <a:bodyPr>
            <a:noAutofit/>
          </a:bodyPr>
          <a:lstStyle>
            <a:lvl1pPr marL="0" indent="0" algn="ctr">
              <a:buNone/>
              <a:defRPr sz="32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en-US" altLang="zh-CN" dirty="0"/>
              <a:t>02</a:t>
            </a:r>
            <a:endParaRPr lang="zh-CN" altLang="en-US" dirty="0"/>
          </a:p>
        </p:txBody>
      </p:sp>
      <p:sp>
        <p:nvSpPr>
          <p:cNvPr id="45" name="文本占位符 38"/>
          <p:cNvSpPr>
            <a:spLocks noGrp="1"/>
          </p:cNvSpPr>
          <p:nvPr>
            <p:ph type="body" sz="quarter" idx="14" hasCustomPrompt="1"/>
          </p:nvPr>
        </p:nvSpPr>
        <p:spPr>
          <a:xfrm>
            <a:off x="7324228" y="2353938"/>
            <a:ext cx="3734318" cy="297825"/>
          </a:xfrm>
        </p:spPr>
        <p:txBody>
          <a:bodyPr>
            <a:noAutofit/>
          </a:bodyPr>
          <a:lstStyle>
            <a:lvl1pPr marL="0" indent="0">
              <a:buNone/>
              <a:defRPr sz="18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
        <p:nvSpPr>
          <p:cNvPr id="46" name="文本占位符 42"/>
          <p:cNvSpPr>
            <a:spLocks noGrp="1"/>
          </p:cNvSpPr>
          <p:nvPr>
            <p:ph type="body" sz="quarter" idx="15" hasCustomPrompt="1"/>
          </p:nvPr>
        </p:nvSpPr>
        <p:spPr>
          <a:xfrm>
            <a:off x="7324227" y="2634512"/>
            <a:ext cx="3745231" cy="353062"/>
          </a:xfrm>
        </p:spPr>
        <p:txBody>
          <a:bodyPr>
            <a:normAutofit/>
          </a:bodyPr>
          <a:lstStyle>
            <a:lvl1pPr marL="0" inden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lvl="0"/>
            <a:r>
              <a:rPr lang="zh-CN" altLang="en-US" dirty="0"/>
              <a:t>替换文字内容</a:t>
            </a:r>
          </a:p>
        </p:txBody>
      </p:sp>
      <p:sp>
        <p:nvSpPr>
          <p:cNvPr id="47" name="文本占位符 35"/>
          <p:cNvSpPr>
            <a:spLocks noGrp="1"/>
          </p:cNvSpPr>
          <p:nvPr>
            <p:ph type="body" sz="quarter" idx="16" hasCustomPrompt="1"/>
          </p:nvPr>
        </p:nvSpPr>
        <p:spPr>
          <a:xfrm>
            <a:off x="6650790" y="3568930"/>
            <a:ext cx="733820" cy="490916"/>
          </a:xfrm>
        </p:spPr>
        <p:txBody>
          <a:bodyPr>
            <a:noAutofit/>
          </a:bodyPr>
          <a:lstStyle>
            <a:lvl1pPr marL="0" indent="0" algn="ctr">
              <a:buNone/>
              <a:defRPr sz="32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en-US" altLang="zh-CN" dirty="0"/>
              <a:t>04</a:t>
            </a:r>
            <a:endParaRPr lang="zh-CN" altLang="en-US" dirty="0"/>
          </a:p>
        </p:txBody>
      </p:sp>
      <p:sp>
        <p:nvSpPr>
          <p:cNvPr id="48" name="文本占位符 38"/>
          <p:cNvSpPr>
            <a:spLocks noGrp="1"/>
          </p:cNvSpPr>
          <p:nvPr>
            <p:ph type="body" sz="quarter" idx="17" hasCustomPrompt="1"/>
          </p:nvPr>
        </p:nvSpPr>
        <p:spPr>
          <a:xfrm>
            <a:off x="7324228" y="3533438"/>
            <a:ext cx="3734318" cy="297825"/>
          </a:xfrm>
        </p:spPr>
        <p:txBody>
          <a:bodyPr>
            <a:noAutofit/>
          </a:bodyPr>
          <a:lstStyle>
            <a:lvl1pPr marL="0" indent="0">
              <a:buNone/>
              <a:defRPr sz="18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
        <p:nvSpPr>
          <p:cNvPr id="49" name="文本占位符 42"/>
          <p:cNvSpPr>
            <a:spLocks noGrp="1"/>
          </p:cNvSpPr>
          <p:nvPr>
            <p:ph type="body" sz="quarter" idx="18" hasCustomPrompt="1"/>
          </p:nvPr>
        </p:nvSpPr>
        <p:spPr>
          <a:xfrm>
            <a:off x="7324227" y="3814012"/>
            <a:ext cx="3745231" cy="367946"/>
          </a:xfrm>
        </p:spPr>
        <p:txBody>
          <a:bodyPr>
            <a:normAutofit/>
          </a:bodyPr>
          <a:lstStyle>
            <a:lvl1pPr marL="0" inden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lvl="0"/>
            <a:r>
              <a:rPr lang="zh-CN" altLang="en-US" dirty="0"/>
              <a:t>替换文字内容</a:t>
            </a:r>
          </a:p>
        </p:txBody>
      </p:sp>
      <p:sp>
        <p:nvSpPr>
          <p:cNvPr id="50" name="文本占位符 35"/>
          <p:cNvSpPr>
            <a:spLocks noGrp="1"/>
          </p:cNvSpPr>
          <p:nvPr>
            <p:ph type="body" sz="quarter" idx="19" hasCustomPrompt="1"/>
          </p:nvPr>
        </p:nvSpPr>
        <p:spPr>
          <a:xfrm>
            <a:off x="1407944" y="3568930"/>
            <a:ext cx="733820" cy="490916"/>
          </a:xfrm>
        </p:spPr>
        <p:txBody>
          <a:bodyPr>
            <a:noAutofit/>
          </a:bodyPr>
          <a:lstStyle>
            <a:lvl1pPr marL="0" indent="0" algn="ctr">
              <a:buNone/>
              <a:defRPr sz="32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en-US" altLang="zh-CN" dirty="0"/>
              <a:t>03</a:t>
            </a:r>
            <a:endParaRPr lang="zh-CN" altLang="en-US" dirty="0"/>
          </a:p>
        </p:txBody>
      </p:sp>
      <p:sp>
        <p:nvSpPr>
          <p:cNvPr id="51" name="文本占位符 38"/>
          <p:cNvSpPr>
            <a:spLocks noGrp="1"/>
          </p:cNvSpPr>
          <p:nvPr>
            <p:ph type="body" sz="quarter" idx="20" hasCustomPrompt="1"/>
          </p:nvPr>
        </p:nvSpPr>
        <p:spPr>
          <a:xfrm>
            <a:off x="2081382" y="3533438"/>
            <a:ext cx="3734318" cy="297825"/>
          </a:xfrm>
        </p:spPr>
        <p:txBody>
          <a:bodyPr>
            <a:noAutofit/>
          </a:bodyPr>
          <a:lstStyle>
            <a:lvl1pPr marL="0" indent="0">
              <a:buNone/>
              <a:defRPr sz="18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
        <p:nvSpPr>
          <p:cNvPr id="52" name="文本占位符 42"/>
          <p:cNvSpPr>
            <a:spLocks noGrp="1"/>
          </p:cNvSpPr>
          <p:nvPr>
            <p:ph type="body" sz="quarter" idx="21" hasCustomPrompt="1"/>
          </p:nvPr>
        </p:nvSpPr>
        <p:spPr>
          <a:xfrm>
            <a:off x="2081381" y="3814012"/>
            <a:ext cx="3745231" cy="367946"/>
          </a:xfrm>
        </p:spPr>
        <p:txBody>
          <a:bodyPr>
            <a:normAutofit/>
          </a:bodyPr>
          <a:lstStyle>
            <a:lvl1pPr marL="0" inden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lvl="0"/>
            <a:r>
              <a:rPr lang="zh-CN" altLang="en-US" dirty="0"/>
              <a:t>替换文字内容</a:t>
            </a:r>
          </a:p>
        </p:txBody>
      </p:sp>
      <p:sp>
        <p:nvSpPr>
          <p:cNvPr id="53" name="文本占位符 35"/>
          <p:cNvSpPr>
            <a:spLocks noGrp="1"/>
          </p:cNvSpPr>
          <p:nvPr>
            <p:ph type="body" sz="quarter" idx="22" hasCustomPrompt="1"/>
          </p:nvPr>
        </p:nvSpPr>
        <p:spPr>
          <a:xfrm>
            <a:off x="1407944" y="4766795"/>
            <a:ext cx="733820" cy="490916"/>
          </a:xfrm>
        </p:spPr>
        <p:txBody>
          <a:bodyPr>
            <a:noAutofit/>
          </a:bodyPr>
          <a:lstStyle>
            <a:lvl1pPr marL="0" indent="0" algn="ctr">
              <a:buNone/>
              <a:defRPr sz="32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en-US" altLang="zh-CN" dirty="0"/>
              <a:t>05</a:t>
            </a:r>
            <a:endParaRPr lang="zh-CN" altLang="en-US" dirty="0"/>
          </a:p>
        </p:txBody>
      </p:sp>
      <p:sp>
        <p:nvSpPr>
          <p:cNvPr id="54" name="文本占位符 38"/>
          <p:cNvSpPr>
            <a:spLocks noGrp="1"/>
          </p:cNvSpPr>
          <p:nvPr>
            <p:ph type="body" sz="quarter" idx="23" hasCustomPrompt="1"/>
          </p:nvPr>
        </p:nvSpPr>
        <p:spPr>
          <a:xfrm>
            <a:off x="2081382" y="4731303"/>
            <a:ext cx="3734318" cy="297825"/>
          </a:xfrm>
        </p:spPr>
        <p:txBody>
          <a:bodyPr>
            <a:noAutofit/>
          </a:bodyPr>
          <a:lstStyle>
            <a:lvl1pPr marL="0" indent="0">
              <a:buNone/>
              <a:defRPr sz="18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
        <p:nvSpPr>
          <p:cNvPr id="55" name="文本占位符 42"/>
          <p:cNvSpPr>
            <a:spLocks noGrp="1"/>
          </p:cNvSpPr>
          <p:nvPr>
            <p:ph type="body" sz="quarter" idx="24" hasCustomPrompt="1"/>
          </p:nvPr>
        </p:nvSpPr>
        <p:spPr>
          <a:xfrm>
            <a:off x="2081381" y="5011876"/>
            <a:ext cx="3745231" cy="392287"/>
          </a:xfrm>
        </p:spPr>
        <p:txBody>
          <a:bodyPr>
            <a:normAutofit/>
          </a:bodyPr>
          <a:lstStyle>
            <a:lvl1pPr marL="0" inden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lvl="0"/>
            <a:r>
              <a:rPr lang="zh-CN" altLang="en-US" dirty="0"/>
              <a:t>替换文字内容</a:t>
            </a:r>
          </a:p>
        </p:txBody>
      </p:sp>
      <p:sp>
        <p:nvSpPr>
          <p:cNvPr id="56" name="文本占位符 35"/>
          <p:cNvSpPr>
            <a:spLocks noGrp="1"/>
          </p:cNvSpPr>
          <p:nvPr>
            <p:ph type="body" sz="quarter" idx="25" hasCustomPrompt="1"/>
          </p:nvPr>
        </p:nvSpPr>
        <p:spPr>
          <a:xfrm>
            <a:off x="6640834" y="4766795"/>
            <a:ext cx="733820" cy="490916"/>
          </a:xfrm>
        </p:spPr>
        <p:txBody>
          <a:bodyPr>
            <a:noAutofit/>
          </a:bodyPr>
          <a:lstStyle>
            <a:lvl1pPr marL="0" indent="0" algn="ctr">
              <a:buNone/>
              <a:defRPr sz="32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en-US" altLang="zh-CN" dirty="0"/>
              <a:t>06</a:t>
            </a:r>
            <a:endParaRPr lang="zh-CN" altLang="en-US" dirty="0"/>
          </a:p>
        </p:txBody>
      </p:sp>
      <p:sp>
        <p:nvSpPr>
          <p:cNvPr id="57" name="文本占位符 38"/>
          <p:cNvSpPr>
            <a:spLocks noGrp="1"/>
          </p:cNvSpPr>
          <p:nvPr>
            <p:ph type="body" sz="quarter" idx="26" hasCustomPrompt="1"/>
          </p:nvPr>
        </p:nvSpPr>
        <p:spPr>
          <a:xfrm>
            <a:off x="7314272" y="4731303"/>
            <a:ext cx="3734318" cy="297825"/>
          </a:xfrm>
        </p:spPr>
        <p:txBody>
          <a:bodyPr>
            <a:noAutofit/>
          </a:bodyPr>
          <a:lstStyle>
            <a:lvl1pPr marL="0" indent="0">
              <a:buNone/>
              <a:defRPr sz="1800" b="1">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
        <p:nvSpPr>
          <p:cNvPr id="58" name="文本占位符 42"/>
          <p:cNvSpPr>
            <a:spLocks noGrp="1"/>
          </p:cNvSpPr>
          <p:nvPr>
            <p:ph type="body" sz="quarter" idx="27" hasCustomPrompt="1"/>
          </p:nvPr>
        </p:nvSpPr>
        <p:spPr>
          <a:xfrm>
            <a:off x="7314271" y="5011877"/>
            <a:ext cx="3745231" cy="392286"/>
          </a:xfrm>
        </p:spPr>
        <p:txBody>
          <a:bodyPr>
            <a:normAutofit/>
          </a:bodyPr>
          <a:lstStyle>
            <a:lvl1pPr marL="0" inden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lvl="0"/>
            <a:r>
              <a:rPr lang="zh-CN" altLang="en-US" dirty="0"/>
              <a:t>替换文字内容</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10462260" y="197765"/>
            <a:ext cx="1403986" cy="450134"/>
          </a:xfrm>
          <a:prstGeom prst="rect">
            <a:avLst/>
          </a:prstGeom>
        </p:spPr>
      </p:pic>
      <p:sp>
        <p:nvSpPr>
          <p:cNvPr id="10" name="Freeform 117"/>
          <p:cNvSpPr/>
          <p:nvPr userDrawn="1"/>
        </p:nvSpPr>
        <p:spPr bwMode="auto">
          <a:xfrm>
            <a:off x="866774" y="857250"/>
            <a:ext cx="933450" cy="9525"/>
          </a:xfrm>
          <a:custGeom>
            <a:avLst/>
            <a:gdLst>
              <a:gd name="T0" fmla="*/ 0 w 588"/>
              <a:gd name="T1" fmla="*/ 6 h 6"/>
              <a:gd name="T2" fmla="*/ 588 w 588"/>
              <a:gd name="T3" fmla="*/ 6 h 6"/>
              <a:gd name="T4" fmla="*/ 588 w 588"/>
              <a:gd name="T5" fmla="*/ 0 h 6"/>
              <a:gd name="T6" fmla="*/ 0 w 588"/>
              <a:gd name="T7" fmla="*/ 0 h 6"/>
            </a:gdLst>
            <a:ahLst/>
            <a:cxnLst>
              <a:cxn ang="0">
                <a:pos x="T0" y="T1"/>
              </a:cxn>
              <a:cxn ang="0">
                <a:pos x="T2" y="T3"/>
              </a:cxn>
              <a:cxn ang="0">
                <a:pos x="T4" y="T5"/>
              </a:cxn>
              <a:cxn ang="0">
                <a:pos x="T6" y="T7"/>
              </a:cxn>
            </a:cxnLst>
            <a:rect l="0" t="0" r="r" b="b"/>
            <a:pathLst>
              <a:path w="588" h="6">
                <a:moveTo>
                  <a:pt x="0" y="6"/>
                </a:moveTo>
                <a:lnTo>
                  <a:pt x="588" y="6"/>
                </a:lnTo>
                <a:lnTo>
                  <a:pt x="588"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文本占位符 38"/>
          <p:cNvSpPr>
            <a:spLocks noGrp="1"/>
          </p:cNvSpPr>
          <p:nvPr>
            <p:ph type="body" sz="quarter" idx="11" hasCustomPrompt="1"/>
          </p:nvPr>
        </p:nvSpPr>
        <p:spPr>
          <a:xfrm>
            <a:off x="4726738" y="3001689"/>
            <a:ext cx="4719186" cy="442601"/>
          </a:xfrm>
        </p:spPr>
        <p:txBody>
          <a:bodyPr>
            <a:noAutofit/>
          </a:bodyPr>
          <a:lstStyle>
            <a:lvl1pPr marL="0" indent="0">
              <a:buNone/>
              <a:defRPr sz="28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
        <p:nvSpPr>
          <p:cNvPr id="43" name="文本占位符 42"/>
          <p:cNvSpPr>
            <a:spLocks noGrp="1"/>
          </p:cNvSpPr>
          <p:nvPr>
            <p:ph type="body" sz="quarter" idx="12" hasCustomPrompt="1"/>
          </p:nvPr>
        </p:nvSpPr>
        <p:spPr>
          <a:xfrm>
            <a:off x="4726738" y="3432324"/>
            <a:ext cx="4719186" cy="585681"/>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替换文字内容到此，替换文字内容到此，替换文字内容到此，替换文字内容到此。</a:t>
            </a:r>
          </a:p>
        </p:txBody>
      </p:sp>
      <p:sp>
        <p:nvSpPr>
          <p:cNvPr id="36" name="文本占位符 35"/>
          <p:cNvSpPr>
            <a:spLocks noGrp="1"/>
          </p:cNvSpPr>
          <p:nvPr>
            <p:ph type="body" sz="quarter" idx="10" hasCustomPrompt="1"/>
          </p:nvPr>
        </p:nvSpPr>
        <p:spPr>
          <a:xfrm>
            <a:off x="3519582" y="2932681"/>
            <a:ext cx="1302588" cy="1050820"/>
          </a:xfrm>
        </p:spPr>
        <p:txBody>
          <a:bodyPr>
            <a:noAutofit/>
          </a:bodyPr>
          <a:lstStyle>
            <a:lvl1pPr marL="0" indent="0" algn="ctr">
              <a:buNone/>
              <a:defRPr sz="8000" b="0" spc="-30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en-US" altLang="zh-CN" dirty="0"/>
              <a:t>01</a:t>
            </a:r>
            <a:endParaRPr lang="zh-CN" altLang="en-US" dirty="0"/>
          </a:p>
        </p:txBody>
      </p:sp>
      <p:pic>
        <p:nvPicPr>
          <p:cNvPr id="12" name="图片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225"/>
            <a:ext cx="12191600" cy="6858225"/>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grpSp>
        <p:nvGrpSpPr>
          <p:cNvPr id="2" name="组合 1"/>
          <p:cNvGrpSpPr/>
          <p:nvPr userDrawn="1"/>
        </p:nvGrpSpPr>
        <p:grpSpPr>
          <a:xfrm>
            <a:off x="1" y="-225"/>
            <a:ext cx="12191600" cy="6858225"/>
            <a:chOff x="1" y="-225"/>
            <a:chExt cx="12191600" cy="6858225"/>
          </a:xfrm>
        </p:grpSpPr>
        <p:pic>
          <p:nvPicPr>
            <p:cNvPr id="17" name="图片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25"/>
              <a:ext cx="12191600" cy="6858225"/>
            </a:xfrm>
            <a:prstGeom prst="rect">
              <a:avLst/>
            </a:prstGeom>
          </p:spPr>
        </p:pic>
        <p:pic>
          <p:nvPicPr>
            <p:cNvPr id="9" name="图片 8"/>
            <p:cNvPicPr>
              <a:picLocks noChangeAspect="1"/>
            </p:cNvPicPr>
            <p:nvPr/>
          </p:nvPicPr>
          <p:blipFill>
            <a:blip r:embed="rId3"/>
            <a:stretch>
              <a:fillRect/>
            </a:stretch>
          </p:blipFill>
          <p:spPr>
            <a:xfrm>
              <a:off x="10462260" y="197765"/>
              <a:ext cx="1403986" cy="450134"/>
            </a:xfrm>
            <a:prstGeom prst="rect">
              <a:avLst/>
            </a:prstGeom>
          </p:spPr>
        </p:pic>
      </p:grpSp>
      <p:sp>
        <p:nvSpPr>
          <p:cNvPr id="23" name="文本占位符 38"/>
          <p:cNvSpPr>
            <a:spLocks noGrp="1"/>
          </p:cNvSpPr>
          <p:nvPr userDrawn="1">
            <p:ph type="body" sz="quarter" idx="11" hasCustomPrompt="1"/>
          </p:nvPr>
        </p:nvSpPr>
        <p:spPr>
          <a:xfrm>
            <a:off x="987579" y="839325"/>
            <a:ext cx="9474681" cy="550449"/>
          </a:xfrm>
        </p:spPr>
        <p:txBody>
          <a:bodyPr>
            <a:noAutofit/>
          </a:bodyPr>
          <a:lstStyle>
            <a:lvl1pPr marL="0" indent="0" algn="l">
              <a:buNone/>
              <a:defRPr sz="36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
        <p:nvSpPr>
          <p:cNvPr id="24" name="文本占位符 42"/>
          <p:cNvSpPr>
            <a:spLocks noGrp="1"/>
          </p:cNvSpPr>
          <p:nvPr userDrawn="1">
            <p:ph type="body" sz="quarter" idx="12" hasCustomPrompt="1"/>
          </p:nvPr>
        </p:nvSpPr>
        <p:spPr>
          <a:xfrm>
            <a:off x="935319" y="4443465"/>
            <a:ext cx="3226216" cy="989426"/>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替换文字内容到此，替换文字内容到此，替换文字内容到此，替换相关文字内容到此。</a:t>
            </a:r>
          </a:p>
        </p:txBody>
      </p:sp>
      <p:sp>
        <p:nvSpPr>
          <p:cNvPr id="25" name="文本占位符 38"/>
          <p:cNvSpPr>
            <a:spLocks noGrp="1"/>
          </p:cNvSpPr>
          <p:nvPr userDrawn="1">
            <p:ph type="body" sz="quarter" idx="13" hasCustomPrompt="1"/>
          </p:nvPr>
        </p:nvSpPr>
        <p:spPr>
          <a:xfrm>
            <a:off x="965725" y="2048587"/>
            <a:ext cx="3016909" cy="356491"/>
          </a:xfrm>
        </p:spPr>
        <p:txBody>
          <a:bodyPr>
            <a:noAutofit/>
          </a:bodyPr>
          <a:lstStyle>
            <a:lvl1pPr marL="0" indent="0" algn="l">
              <a:buNone/>
              <a:defRPr sz="20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标题内容替换</a:t>
            </a:r>
          </a:p>
        </p:txBody>
      </p:sp>
      <p:sp>
        <p:nvSpPr>
          <p:cNvPr id="4" name="图片占位符 3"/>
          <p:cNvSpPr>
            <a:spLocks noGrp="1"/>
          </p:cNvSpPr>
          <p:nvPr userDrawn="1">
            <p:ph type="pic" sz="quarter" idx="14"/>
          </p:nvPr>
        </p:nvSpPr>
        <p:spPr>
          <a:xfrm>
            <a:off x="1039635" y="2457041"/>
            <a:ext cx="2965627" cy="1908583"/>
          </a:xfrm>
        </p:spPr>
        <p:txBody>
          <a:bodyPr/>
          <a:lstStyle>
            <a:lvl1pPr marL="0" indent="0">
              <a:buNone/>
              <a:defRPr>
                <a:latin typeface="微软雅黑" panose="020B0503020204020204" pitchFamily="34" charset="-122"/>
                <a:ea typeface="微软雅黑" panose="020B0503020204020204" pitchFamily="34" charset="-122"/>
              </a:defRPr>
            </a:lvl1pPr>
          </a:lstStyle>
          <a:p>
            <a:endParaRPr lang="zh-CN" altLang="en-US" dirty="0"/>
          </a:p>
        </p:txBody>
      </p:sp>
      <p:sp>
        <p:nvSpPr>
          <p:cNvPr id="28" name="文本占位符 42"/>
          <p:cNvSpPr>
            <a:spLocks noGrp="1"/>
          </p:cNvSpPr>
          <p:nvPr userDrawn="1">
            <p:ph type="body" sz="quarter" idx="15" hasCustomPrompt="1"/>
          </p:nvPr>
        </p:nvSpPr>
        <p:spPr>
          <a:xfrm>
            <a:off x="4481687" y="4443465"/>
            <a:ext cx="3212623" cy="989426"/>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替换文字内容到此，替换文字内容到此，替换文字内容到此，替换相关文字内容到此。</a:t>
            </a:r>
          </a:p>
        </p:txBody>
      </p:sp>
      <p:sp>
        <p:nvSpPr>
          <p:cNvPr id="29" name="文本占位符 38"/>
          <p:cNvSpPr>
            <a:spLocks noGrp="1"/>
          </p:cNvSpPr>
          <p:nvPr userDrawn="1">
            <p:ph type="body" sz="quarter" idx="16" hasCustomPrompt="1"/>
          </p:nvPr>
        </p:nvSpPr>
        <p:spPr>
          <a:xfrm>
            <a:off x="4516191" y="2048587"/>
            <a:ext cx="3016909" cy="356491"/>
          </a:xfrm>
        </p:spPr>
        <p:txBody>
          <a:bodyPr>
            <a:noAutofit/>
          </a:bodyPr>
          <a:lstStyle>
            <a:lvl1pPr marL="0" indent="0" algn="l">
              <a:buNone/>
              <a:defRPr sz="20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标题内容替换</a:t>
            </a:r>
          </a:p>
        </p:txBody>
      </p:sp>
      <p:sp>
        <p:nvSpPr>
          <p:cNvPr id="30" name="图片占位符 3"/>
          <p:cNvSpPr>
            <a:spLocks noGrp="1"/>
          </p:cNvSpPr>
          <p:nvPr userDrawn="1">
            <p:ph type="pic" sz="quarter" idx="17"/>
          </p:nvPr>
        </p:nvSpPr>
        <p:spPr>
          <a:xfrm>
            <a:off x="4590101" y="2457041"/>
            <a:ext cx="2965627" cy="1908583"/>
          </a:xfrm>
        </p:spPr>
        <p:txBody>
          <a:bodyPr/>
          <a:lstStyle>
            <a:lvl1pPr marL="0" indent="0">
              <a:buNone/>
              <a:defRPr>
                <a:latin typeface="微软雅黑" panose="020B0503020204020204" pitchFamily="34" charset="-122"/>
                <a:ea typeface="微软雅黑" panose="020B0503020204020204" pitchFamily="34" charset="-122"/>
              </a:defRPr>
            </a:lvl1pPr>
          </a:lstStyle>
          <a:p>
            <a:endParaRPr lang="zh-CN" altLang="en-US" dirty="0"/>
          </a:p>
        </p:txBody>
      </p:sp>
      <p:sp>
        <p:nvSpPr>
          <p:cNvPr id="31" name="文本占位符 42"/>
          <p:cNvSpPr>
            <a:spLocks noGrp="1"/>
          </p:cNvSpPr>
          <p:nvPr userDrawn="1">
            <p:ph type="body" sz="quarter" idx="18" hasCustomPrompt="1"/>
          </p:nvPr>
        </p:nvSpPr>
        <p:spPr>
          <a:xfrm>
            <a:off x="8014462" y="4443465"/>
            <a:ext cx="3208505" cy="989426"/>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替换文字内容到此，替换文字内容到此，替换文字内容到此，替换相关文字内容到此。</a:t>
            </a:r>
          </a:p>
        </p:txBody>
      </p:sp>
      <p:sp>
        <p:nvSpPr>
          <p:cNvPr id="32" name="文本占位符 38"/>
          <p:cNvSpPr>
            <a:spLocks noGrp="1"/>
          </p:cNvSpPr>
          <p:nvPr userDrawn="1">
            <p:ph type="body" sz="quarter" idx="19" hasCustomPrompt="1"/>
          </p:nvPr>
        </p:nvSpPr>
        <p:spPr>
          <a:xfrm>
            <a:off x="8048966" y="2048587"/>
            <a:ext cx="3016909" cy="356491"/>
          </a:xfrm>
        </p:spPr>
        <p:txBody>
          <a:bodyPr>
            <a:noAutofit/>
          </a:bodyPr>
          <a:lstStyle>
            <a:lvl1pPr marL="0" indent="0" algn="l">
              <a:buNone/>
              <a:defRPr sz="20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标题内容替换</a:t>
            </a:r>
          </a:p>
        </p:txBody>
      </p:sp>
      <p:sp>
        <p:nvSpPr>
          <p:cNvPr id="33" name="图片占位符 3"/>
          <p:cNvSpPr>
            <a:spLocks noGrp="1"/>
          </p:cNvSpPr>
          <p:nvPr userDrawn="1">
            <p:ph type="pic" sz="quarter" idx="20"/>
          </p:nvPr>
        </p:nvSpPr>
        <p:spPr>
          <a:xfrm>
            <a:off x="8122876" y="2457041"/>
            <a:ext cx="2965627" cy="1908583"/>
          </a:xfrm>
        </p:spPr>
        <p:txBody>
          <a:bodyPr/>
          <a:lstStyle>
            <a:lvl1pPr marL="0" indent="0">
              <a:buNone/>
              <a:defRPr>
                <a:latin typeface="微软雅黑" panose="020B0503020204020204" pitchFamily="34" charset="-122"/>
                <a:ea typeface="微软雅黑" panose="020B0503020204020204" pitchFamily="34" charset="-122"/>
              </a:defRPr>
            </a:lvl1pPr>
          </a:lstStyle>
          <a:p>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grpSp>
        <p:nvGrpSpPr>
          <p:cNvPr id="10" name="组合 9"/>
          <p:cNvGrpSpPr/>
          <p:nvPr userDrawn="1"/>
        </p:nvGrpSpPr>
        <p:grpSpPr>
          <a:xfrm>
            <a:off x="1" y="-225"/>
            <a:ext cx="12191600" cy="6858225"/>
            <a:chOff x="1" y="-225"/>
            <a:chExt cx="12191600" cy="6858225"/>
          </a:xfrm>
        </p:grpSpPr>
        <p:pic>
          <p:nvPicPr>
            <p:cNvPr id="11" name="图片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25"/>
              <a:ext cx="12191600" cy="6858225"/>
            </a:xfrm>
            <a:prstGeom prst="rect">
              <a:avLst/>
            </a:prstGeom>
          </p:spPr>
        </p:pic>
        <p:pic>
          <p:nvPicPr>
            <p:cNvPr id="12" name="图片 11"/>
            <p:cNvPicPr>
              <a:picLocks noChangeAspect="1"/>
            </p:cNvPicPr>
            <p:nvPr/>
          </p:nvPicPr>
          <p:blipFill>
            <a:blip r:embed="rId3"/>
            <a:stretch>
              <a:fillRect/>
            </a:stretch>
          </p:blipFill>
          <p:spPr>
            <a:xfrm>
              <a:off x="10462260" y="197765"/>
              <a:ext cx="1403986" cy="450134"/>
            </a:xfrm>
            <a:prstGeom prst="rect">
              <a:avLst/>
            </a:prstGeom>
          </p:spPr>
        </p:pic>
      </p:grpSp>
      <p:sp>
        <p:nvSpPr>
          <p:cNvPr id="23" name="文本占位符 38"/>
          <p:cNvSpPr>
            <a:spLocks noGrp="1"/>
          </p:cNvSpPr>
          <p:nvPr>
            <p:ph type="body" sz="quarter" idx="11" hasCustomPrompt="1"/>
          </p:nvPr>
        </p:nvSpPr>
        <p:spPr>
          <a:xfrm>
            <a:off x="1729738" y="839325"/>
            <a:ext cx="8732524" cy="550449"/>
          </a:xfrm>
        </p:spPr>
        <p:txBody>
          <a:bodyPr>
            <a:noAutofit/>
          </a:bodyPr>
          <a:lstStyle>
            <a:lvl1pPr marL="0" indent="0" algn="ctr">
              <a:buNone/>
              <a:defRPr sz="36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
        <p:nvSpPr>
          <p:cNvPr id="24" name="文本占位符 42"/>
          <p:cNvSpPr>
            <a:spLocks noGrp="1"/>
          </p:cNvSpPr>
          <p:nvPr>
            <p:ph type="body" sz="quarter" idx="12" hasCustomPrompt="1"/>
          </p:nvPr>
        </p:nvSpPr>
        <p:spPr>
          <a:xfrm>
            <a:off x="937641" y="2647171"/>
            <a:ext cx="4568214" cy="2648583"/>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替换文字内容到此，替换文字内容到此，替换文字内容到此，替换文字内容到此。</a:t>
            </a:r>
            <a:endParaRPr lang="en-US" altLang="zh-CN"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替换文字内容到此，替换文字内容到此，替换文字内容到此，替换文字内容到此。替换文字内容到此，替换文字内容到此，替换文字内容到此，替换文字内容到此。</a:t>
            </a:r>
            <a:endParaRPr lang="en-US" altLang="zh-CN" dirty="0"/>
          </a:p>
        </p:txBody>
      </p:sp>
      <p:sp>
        <p:nvSpPr>
          <p:cNvPr id="25" name="文本占位符 38"/>
          <p:cNvSpPr>
            <a:spLocks noGrp="1"/>
          </p:cNvSpPr>
          <p:nvPr>
            <p:ph type="body" sz="quarter" idx="13" hasCustomPrompt="1"/>
          </p:nvPr>
        </p:nvSpPr>
        <p:spPr>
          <a:xfrm>
            <a:off x="957099" y="2005457"/>
            <a:ext cx="3016909" cy="384462"/>
          </a:xfrm>
        </p:spPr>
        <p:txBody>
          <a:bodyPr>
            <a:noAutofit/>
          </a:bodyPr>
          <a:lstStyle>
            <a:lvl1pPr marL="0" indent="0" algn="l">
              <a:buNone/>
              <a:defRPr sz="24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标题内容替换</a:t>
            </a:r>
          </a:p>
        </p:txBody>
      </p:sp>
      <p:sp>
        <p:nvSpPr>
          <p:cNvPr id="4" name="图片占位符 3"/>
          <p:cNvSpPr>
            <a:spLocks noGrp="1"/>
          </p:cNvSpPr>
          <p:nvPr>
            <p:ph type="pic" sz="quarter" idx="14"/>
          </p:nvPr>
        </p:nvSpPr>
        <p:spPr>
          <a:xfrm>
            <a:off x="6187400" y="2098189"/>
            <a:ext cx="4976853" cy="3197565"/>
          </a:xfrm>
        </p:spPr>
        <p:txBody>
          <a:bodyPr/>
          <a:lstStyle>
            <a:lvl1pPr marL="0" indent="0">
              <a:buNone/>
              <a:defRPr>
                <a:latin typeface="微软雅黑" panose="020B0503020204020204" pitchFamily="34" charset="-122"/>
                <a:ea typeface="微软雅黑" panose="020B0503020204020204" pitchFamily="34" charset="-122"/>
              </a:defRPr>
            </a:lvl1pPr>
          </a:lstStyle>
          <a:p>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grpSp>
        <p:nvGrpSpPr>
          <p:cNvPr id="24" name="组合 23"/>
          <p:cNvGrpSpPr/>
          <p:nvPr userDrawn="1"/>
        </p:nvGrpSpPr>
        <p:grpSpPr>
          <a:xfrm>
            <a:off x="1" y="-225"/>
            <a:ext cx="12191600" cy="6858225"/>
            <a:chOff x="1" y="-225"/>
            <a:chExt cx="12191600" cy="6858225"/>
          </a:xfrm>
        </p:grpSpPr>
        <p:pic>
          <p:nvPicPr>
            <p:cNvPr id="26" name="图片 2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25"/>
              <a:ext cx="12191600" cy="6858225"/>
            </a:xfrm>
            <a:prstGeom prst="rect">
              <a:avLst/>
            </a:prstGeom>
          </p:spPr>
        </p:pic>
        <p:pic>
          <p:nvPicPr>
            <p:cNvPr id="27" name="图片 26"/>
            <p:cNvPicPr>
              <a:picLocks noChangeAspect="1"/>
            </p:cNvPicPr>
            <p:nvPr/>
          </p:nvPicPr>
          <p:blipFill>
            <a:blip r:embed="rId3"/>
            <a:stretch>
              <a:fillRect/>
            </a:stretch>
          </p:blipFill>
          <p:spPr>
            <a:xfrm>
              <a:off x="10462260" y="197765"/>
              <a:ext cx="1403986" cy="450134"/>
            </a:xfrm>
            <a:prstGeom prst="rect">
              <a:avLst/>
            </a:prstGeom>
          </p:spPr>
        </p:pic>
      </p:grpSp>
      <p:sp>
        <p:nvSpPr>
          <p:cNvPr id="23" name="文本占位符 38"/>
          <p:cNvSpPr>
            <a:spLocks noGrp="1"/>
          </p:cNvSpPr>
          <p:nvPr>
            <p:ph type="body" sz="quarter" idx="11" hasCustomPrompt="1"/>
          </p:nvPr>
        </p:nvSpPr>
        <p:spPr>
          <a:xfrm>
            <a:off x="987579" y="839325"/>
            <a:ext cx="9474681" cy="550449"/>
          </a:xfrm>
        </p:spPr>
        <p:txBody>
          <a:bodyPr>
            <a:noAutofit/>
          </a:bodyPr>
          <a:lstStyle>
            <a:lvl1pPr marL="0" indent="0" algn="l">
              <a:buNone/>
              <a:defRPr sz="36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sp>
        <p:nvSpPr>
          <p:cNvPr id="25" name="文本占位符 38"/>
          <p:cNvSpPr>
            <a:spLocks noGrp="1"/>
          </p:cNvSpPr>
          <p:nvPr>
            <p:ph type="body" sz="quarter" idx="13" hasCustomPrompt="1"/>
          </p:nvPr>
        </p:nvSpPr>
        <p:spPr>
          <a:xfrm>
            <a:off x="957099" y="2005457"/>
            <a:ext cx="3016909" cy="384462"/>
          </a:xfrm>
        </p:spPr>
        <p:txBody>
          <a:bodyPr>
            <a:noAutofit/>
          </a:bodyPr>
          <a:lstStyle>
            <a:lvl1pPr marL="0" indent="0" algn="l">
              <a:buNone/>
              <a:defRPr sz="24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标题内容替换</a:t>
            </a:r>
          </a:p>
        </p:txBody>
      </p:sp>
      <p:sp>
        <p:nvSpPr>
          <p:cNvPr id="33" name="图片占位符 3"/>
          <p:cNvSpPr>
            <a:spLocks noGrp="1"/>
          </p:cNvSpPr>
          <p:nvPr>
            <p:ph type="pic" sz="quarter" idx="20"/>
          </p:nvPr>
        </p:nvSpPr>
        <p:spPr>
          <a:xfrm>
            <a:off x="4341692" y="1825073"/>
            <a:ext cx="2203164" cy="2203200"/>
          </a:xfrm>
        </p:spPr>
        <p:txBody>
          <a:bodyPr/>
          <a:lstStyle>
            <a:lvl1pPr marL="0" indent="0">
              <a:buNone/>
              <a:defRPr>
                <a:latin typeface="微软雅黑" panose="020B0503020204020204" pitchFamily="34" charset="-122"/>
                <a:ea typeface="微软雅黑" panose="020B0503020204020204" pitchFamily="34" charset="-122"/>
              </a:defRPr>
            </a:lvl1pPr>
          </a:lstStyle>
          <a:p>
            <a:endParaRPr lang="zh-CN" altLang="en-US" dirty="0"/>
          </a:p>
        </p:txBody>
      </p:sp>
      <p:sp>
        <p:nvSpPr>
          <p:cNvPr id="65" name="Rectangle 17"/>
          <p:cNvSpPr>
            <a:spLocks noChangeArrowheads="1"/>
          </p:cNvSpPr>
          <p:nvPr userDrawn="1"/>
        </p:nvSpPr>
        <p:spPr bwMode="auto">
          <a:xfrm>
            <a:off x="4341693" y="1825074"/>
            <a:ext cx="2203164" cy="2628679"/>
          </a:xfrm>
          <a:prstGeom prst="rect">
            <a:avLst/>
          </a:prstGeom>
          <a:solidFill>
            <a:srgbClr val="33A3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66" name="Rectangle 18"/>
          <p:cNvSpPr>
            <a:spLocks noChangeArrowheads="1"/>
          </p:cNvSpPr>
          <p:nvPr userDrawn="1"/>
        </p:nvSpPr>
        <p:spPr bwMode="auto">
          <a:xfrm>
            <a:off x="4341692" y="4453754"/>
            <a:ext cx="2203163" cy="929129"/>
          </a:xfrm>
          <a:prstGeom prst="rect">
            <a:avLst/>
          </a:prstGeom>
          <a:solidFill>
            <a:srgbClr val="0A456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 name="文本占位符 38"/>
          <p:cNvSpPr>
            <a:spLocks noGrp="1"/>
          </p:cNvSpPr>
          <p:nvPr>
            <p:ph type="body" sz="quarter" idx="19" hasCustomPrompt="1"/>
          </p:nvPr>
        </p:nvSpPr>
        <p:spPr>
          <a:xfrm>
            <a:off x="4348108" y="4077215"/>
            <a:ext cx="2213999" cy="338526"/>
          </a:xfrm>
        </p:spPr>
        <p:txBody>
          <a:bodyPr>
            <a:noAutofit/>
          </a:bodyPr>
          <a:lstStyle>
            <a:lvl1pPr marL="0" indent="0" algn="l">
              <a:buNone/>
              <a:defRPr sz="1800" b="0" spc="300">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代用名</a:t>
            </a:r>
          </a:p>
        </p:txBody>
      </p:sp>
      <p:sp>
        <p:nvSpPr>
          <p:cNvPr id="67" name="文本占位符 42"/>
          <p:cNvSpPr>
            <a:spLocks noGrp="1"/>
          </p:cNvSpPr>
          <p:nvPr>
            <p:ph type="body" sz="quarter" idx="21" hasCustomPrompt="1"/>
          </p:nvPr>
        </p:nvSpPr>
        <p:spPr>
          <a:xfrm>
            <a:off x="4322793" y="4499799"/>
            <a:ext cx="2222062" cy="795955"/>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sz="1400">
                <a:solidFill>
                  <a:schemeClr val="bg1"/>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a:t>
            </a:r>
            <a:endParaRPr lang="en-US" altLang="zh-CN" dirty="0"/>
          </a:p>
        </p:txBody>
      </p:sp>
      <p:sp>
        <p:nvSpPr>
          <p:cNvPr id="91" name="文本占位符 42"/>
          <p:cNvSpPr>
            <a:spLocks noGrp="1"/>
          </p:cNvSpPr>
          <p:nvPr>
            <p:ph type="body" sz="quarter" idx="12" hasCustomPrompt="1"/>
          </p:nvPr>
        </p:nvSpPr>
        <p:spPr>
          <a:xfrm>
            <a:off x="937641" y="2647171"/>
            <a:ext cx="3036367" cy="2648583"/>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1400">
                <a:solidFill>
                  <a:schemeClr val="tx1">
                    <a:lumMod val="75000"/>
                    <a:lumOff val="25000"/>
                  </a:schemeClr>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替换文字内容到此，替换文字内容到此，替换文字内容到此，替换文字内容到此。</a:t>
            </a:r>
            <a:endParaRPr lang="en-US" altLang="zh-CN"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替换文字内容到此，替换文字内容到此，替换文字内容到此，替换文字内容到此。替换文字内容到此，替换文字内容到此，替换文字内容到此，替换文字内容到此。</a:t>
            </a:r>
            <a:endParaRPr lang="en-US" altLang="zh-CN" dirty="0"/>
          </a:p>
        </p:txBody>
      </p:sp>
      <p:sp>
        <p:nvSpPr>
          <p:cNvPr id="92" name="图片占位符 3"/>
          <p:cNvSpPr>
            <a:spLocks noGrp="1"/>
          </p:cNvSpPr>
          <p:nvPr>
            <p:ph type="pic" sz="quarter" idx="22"/>
          </p:nvPr>
        </p:nvSpPr>
        <p:spPr>
          <a:xfrm>
            <a:off x="6780092" y="1825073"/>
            <a:ext cx="2203164" cy="2203200"/>
          </a:xfrm>
        </p:spPr>
        <p:txBody>
          <a:bodyPr/>
          <a:lstStyle>
            <a:lvl1pPr marL="0" indent="0">
              <a:buNone/>
              <a:defRPr>
                <a:latin typeface="微软雅黑" panose="020B0503020204020204" pitchFamily="34" charset="-122"/>
                <a:ea typeface="微软雅黑" panose="020B0503020204020204" pitchFamily="34" charset="-122"/>
              </a:defRPr>
            </a:lvl1pPr>
          </a:lstStyle>
          <a:p>
            <a:endParaRPr lang="zh-CN" altLang="en-US" dirty="0"/>
          </a:p>
        </p:txBody>
      </p:sp>
      <p:sp>
        <p:nvSpPr>
          <p:cNvPr id="93" name="Rectangle 17"/>
          <p:cNvSpPr>
            <a:spLocks noChangeArrowheads="1"/>
          </p:cNvSpPr>
          <p:nvPr userDrawn="1"/>
        </p:nvSpPr>
        <p:spPr bwMode="auto">
          <a:xfrm>
            <a:off x="6780093" y="1825074"/>
            <a:ext cx="2203164" cy="2628679"/>
          </a:xfrm>
          <a:prstGeom prst="rect">
            <a:avLst/>
          </a:prstGeom>
          <a:solidFill>
            <a:srgbClr val="33A3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94" name="Rectangle 18"/>
          <p:cNvSpPr>
            <a:spLocks noChangeArrowheads="1"/>
          </p:cNvSpPr>
          <p:nvPr userDrawn="1"/>
        </p:nvSpPr>
        <p:spPr bwMode="auto">
          <a:xfrm>
            <a:off x="6780092" y="4453754"/>
            <a:ext cx="2203163" cy="929129"/>
          </a:xfrm>
          <a:prstGeom prst="rect">
            <a:avLst/>
          </a:prstGeom>
          <a:solidFill>
            <a:srgbClr val="0A456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95" name="文本占位符 38"/>
          <p:cNvSpPr>
            <a:spLocks noGrp="1"/>
          </p:cNvSpPr>
          <p:nvPr>
            <p:ph type="body" sz="quarter" idx="23" hasCustomPrompt="1"/>
          </p:nvPr>
        </p:nvSpPr>
        <p:spPr>
          <a:xfrm>
            <a:off x="6786508" y="4077215"/>
            <a:ext cx="2213999" cy="338526"/>
          </a:xfrm>
        </p:spPr>
        <p:txBody>
          <a:bodyPr>
            <a:noAutofit/>
          </a:bodyPr>
          <a:lstStyle>
            <a:lvl1pPr marL="0" indent="0" algn="l">
              <a:buNone/>
              <a:defRPr sz="1800" b="0" spc="300">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代用名</a:t>
            </a:r>
          </a:p>
        </p:txBody>
      </p:sp>
      <p:sp>
        <p:nvSpPr>
          <p:cNvPr id="96" name="文本占位符 42"/>
          <p:cNvSpPr>
            <a:spLocks noGrp="1"/>
          </p:cNvSpPr>
          <p:nvPr>
            <p:ph type="body" sz="quarter" idx="24" hasCustomPrompt="1"/>
          </p:nvPr>
        </p:nvSpPr>
        <p:spPr>
          <a:xfrm>
            <a:off x="6761193" y="4499799"/>
            <a:ext cx="2222062" cy="795955"/>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sz="1400">
                <a:solidFill>
                  <a:schemeClr val="bg1"/>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a:t>
            </a:r>
            <a:endParaRPr lang="en-US" altLang="zh-CN" dirty="0"/>
          </a:p>
        </p:txBody>
      </p:sp>
      <p:sp>
        <p:nvSpPr>
          <p:cNvPr id="97" name="图片占位符 3"/>
          <p:cNvSpPr>
            <a:spLocks noGrp="1"/>
          </p:cNvSpPr>
          <p:nvPr>
            <p:ph type="pic" sz="quarter" idx="25"/>
          </p:nvPr>
        </p:nvSpPr>
        <p:spPr>
          <a:xfrm>
            <a:off x="9218492" y="1825073"/>
            <a:ext cx="2203164" cy="2203200"/>
          </a:xfrm>
        </p:spPr>
        <p:txBody>
          <a:bodyPr/>
          <a:lstStyle>
            <a:lvl1pPr marL="0" indent="0">
              <a:buNone/>
              <a:defRPr>
                <a:latin typeface="微软雅黑" panose="020B0503020204020204" pitchFamily="34" charset="-122"/>
                <a:ea typeface="微软雅黑" panose="020B0503020204020204" pitchFamily="34" charset="-122"/>
              </a:defRPr>
            </a:lvl1pPr>
          </a:lstStyle>
          <a:p>
            <a:endParaRPr lang="zh-CN" altLang="en-US" dirty="0"/>
          </a:p>
        </p:txBody>
      </p:sp>
      <p:sp>
        <p:nvSpPr>
          <p:cNvPr id="98" name="Rectangle 17"/>
          <p:cNvSpPr>
            <a:spLocks noChangeArrowheads="1"/>
          </p:cNvSpPr>
          <p:nvPr userDrawn="1"/>
        </p:nvSpPr>
        <p:spPr bwMode="auto">
          <a:xfrm>
            <a:off x="9218493" y="1825074"/>
            <a:ext cx="2203164" cy="2628679"/>
          </a:xfrm>
          <a:prstGeom prst="rect">
            <a:avLst/>
          </a:prstGeom>
          <a:solidFill>
            <a:srgbClr val="33A3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99" name="Rectangle 18"/>
          <p:cNvSpPr>
            <a:spLocks noChangeArrowheads="1"/>
          </p:cNvSpPr>
          <p:nvPr userDrawn="1"/>
        </p:nvSpPr>
        <p:spPr bwMode="auto">
          <a:xfrm>
            <a:off x="9218492" y="4453754"/>
            <a:ext cx="2203163" cy="929129"/>
          </a:xfrm>
          <a:prstGeom prst="rect">
            <a:avLst/>
          </a:prstGeom>
          <a:solidFill>
            <a:srgbClr val="0A456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0" name="文本占位符 38"/>
          <p:cNvSpPr>
            <a:spLocks noGrp="1"/>
          </p:cNvSpPr>
          <p:nvPr>
            <p:ph type="body" sz="quarter" idx="26" hasCustomPrompt="1"/>
          </p:nvPr>
        </p:nvSpPr>
        <p:spPr>
          <a:xfrm>
            <a:off x="9224908" y="4077215"/>
            <a:ext cx="2213999" cy="338526"/>
          </a:xfrm>
        </p:spPr>
        <p:txBody>
          <a:bodyPr>
            <a:noAutofit/>
          </a:bodyPr>
          <a:lstStyle>
            <a:lvl1pPr marL="0" indent="0" algn="l">
              <a:buNone/>
              <a:defRPr sz="1800" b="0" spc="300">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代用名</a:t>
            </a:r>
          </a:p>
        </p:txBody>
      </p:sp>
      <p:sp>
        <p:nvSpPr>
          <p:cNvPr id="101" name="文本占位符 42"/>
          <p:cNvSpPr>
            <a:spLocks noGrp="1"/>
          </p:cNvSpPr>
          <p:nvPr>
            <p:ph type="body" sz="quarter" idx="27" hasCustomPrompt="1"/>
          </p:nvPr>
        </p:nvSpPr>
        <p:spPr>
          <a:xfrm>
            <a:off x="9199593" y="4499799"/>
            <a:ext cx="2222062" cy="795955"/>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sz="1400">
                <a:solidFill>
                  <a:schemeClr val="bg1"/>
                </a:solidFill>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zh-CN" altLang="en-US" dirty="0"/>
              <a:t>替换文字内容到此，替换文字内容到此，替换文字内容到此。</a:t>
            </a:r>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grpSp>
        <p:nvGrpSpPr>
          <p:cNvPr id="18" name="组合 17"/>
          <p:cNvGrpSpPr/>
          <p:nvPr userDrawn="1"/>
        </p:nvGrpSpPr>
        <p:grpSpPr>
          <a:xfrm>
            <a:off x="1" y="-225"/>
            <a:ext cx="12191600" cy="6858225"/>
            <a:chOff x="1" y="-225"/>
            <a:chExt cx="12191600" cy="6858225"/>
          </a:xfrm>
        </p:grpSpPr>
        <p:pic>
          <p:nvPicPr>
            <p:cNvPr id="19" name="图片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25"/>
              <a:ext cx="12191600" cy="6858225"/>
            </a:xfrm>
            <a:prstGeom prst="rect">
              <a:avLst/>
            </a:prstGeom>
          </p:spPr>
        </p:pic>
        <p:pic>
          <p:nvPicPr>
            <p:cNvPr id="20" name="图片 19"/>
            <p:cNvPicPr>
              <a:picLocks noChangeAspect="1"/>
            </p:cNvPicPr>
            <p:nvPr/>
          </p:nvPicPr>
          <p:blipFill>
            <a:blip r:embed="rId3"/>
            <a:stretch>
              <a:fillRect/>
            </a:stretch>
          </p:blipFill>
          <p:spPr>
            <a:xfrm>
              <a:off x="10462260" y="197765"/>
              <a:ext cx="1403986" cy="450134"/>
            </a:xfrm>
            <a:prstGeom prst="rect">
              <a:avLst/>
            </a:prstGeom>
          </p:spPr>
        </p:pic>
      </p:grpSp>
      <p:sp>
        <p:nvSpPr>
          <p:cNvPr id="23" name="文本占位符 38"/>
          <p:cNvSpPr>
            <a:spLocks noGrp="1"/>
          </p:cNvSpPr>
          <p:nvPr>
            <p:ph type="body" sz="quarter" idx="11" hasCustomPrompt="1"/>
          </p:nvPr>
        </p:nvSpPr>
        <p:spPr>
          <a:xfrm>
            <a:off x="987579" y="839325"/>
            <a:ext cx="9474681" cy="550449"/>
          </a:xfrm>
        </p:spPr>
        <p:txBody>
          <a:bodyPr>
            <a:noAutofit/>
          </a:bodyPr>
          <a:lstStyle>
            <a:lvl1pPr marL="0" indent="0" algn="l">
              <a:buNone/>
              <a:defRPr sz="3600" b="1" spc="0">
                <a:solidFill>
                  <a:srgbClr val="0A456D"/>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标题文本内容替换</a:t>
            </a:r>
          </a:p>
        </p:txBody>
      </p:sp>
      <p:grpSp>
        <p:nvGrpSpPr>
          <p:cNvPr id="2" name="组合 1"/>
          <p:cNvGrpSpPr/>
          <p:nvPr userDrawn="1"/>
        </p:nvGrpSpPr>
        <p:grpSpPr>
          <a:xfrm>
            <a:off x="1088476" y="2225700"/>
            <a:ext cx="10158644" cy="3078804"/>
            <a:chOff x="1088476" y="2225700"/>
            <a:chExt cx="10158644" cy="3078804"/>
          </a:xfrm>
        </p:grpSpPr>
        <p:sp>
          <p:nvSpPr>
            <p:cNvPr id="24" name="Rectangle 118"/>
            <p:cNvSpPr>
              <a:spLocks noChangeArrowheads="1"/>
            </p:cNvSpPr>
            <p:nvPr userDrawn="1"/>
          </p:nvSpPr>
          <p:spPr bwMode="auto">
            <a:xfrm>
              <a:off x="3609122" y="2229326"/>
              <a:ext cx="7637998" cy="3075178"/>
            </a:xfrm>
            <a:prstGeom prst="rect">
              <a:avLst/>
            </a:prstGeom>
            <a:solidFill>
              <a:srgbClr val="0A456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ln w="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26" name="Rectangle 122"/>
            <p:cNvSpPr>
              <a:spLocks noChangeArrowheads="1"/>
            </p:cNvSpPr>
            <p:nvPr userDrawn="1"/>
          </p:nvSpPr>
          <p:spPr bwMode="auto">
            <a:xfrm>
              <a:off x="3903762" y="2658919"/>
              <a:ext cx="7147270"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zh-CN" altLang="en-US" b="0" i="0" u="none" strike="noStrike" cap="none" normalizeH="0" baseline="0" dirty="0">
                  <a:ln>
                    <a:noFill/>
                  </a:ln>
                  <a:solidFill>
                    <a:srgbClr val="FFFFFF"/>
                  </a:solidFill>
                  <a:effectLst/>
                  <a:latin typeface="微软雅黑" panose="020B0503020204020204" pitchFamily="34" charset="-122"/>
                  <a:ea typeface="微软雅黑" panose="020B0503020204020204" pitchFamily="34" charset="-122"/>
                  <a:cs typeface="阿里巴巴普惠体 Light" panose="00020600040101010101" pitchFamily="18" charset="-122"/>
                </a:rPr>
                <a:t>         请替换文字内容，点击添加相关标题文字，修改文字内容，也可直接复制相关内容到此。 请替换文字内容，点击添加相关标题文字，修改文字内容，也可直接复制相关内容到此。请替换文字内容，点击添加相关标题文字，修改文字内容。</a:t>
              </a:r>
            </a:p>
            <a:p>
              <a:pPr lvl="0"/>
              <a:r>
                <a:rPr kumimoji="0" lang="zh-CN" altLang="en-US" b="0" i="0" u="none" strike="noStrike" cap="none" normalizeH="0" baseline="0" dirty="0">
                  <a:ln>
                    <a:noFill/>
                  </a:ln>
                  <a:solidFill>
                    <a:srgbClr val="FFFFFF"/>
                  </a:solidFill>
                  <a:effectLst/>
                  <a:latin typeface="微软雅黑" panose="020B0503020204020204" pitchFamily="34" charset="-122"/>
                  <a:ea typeface="微软雅黑" panose="020B0503020204020204" pitchFamily="34" charset="-122"/>
                  <a:cs typeface="阿里巴巴普惠体 Light" panose="00020600040101010101" pitchFamily="18" charset="-122"/>
                </a:rPr>
                <a:t>         请替换文字内容，点击添加相关标题文字，修改文字内容，也可直接复制相关内容到此。 请替换文字内容，修改文字内容，也可直接复制相关内容到此。请替换文字内容修改文字内容。请替换文字内容，点击添加相关标题文字，修改文字内容，也可直接复制相关内容到此</a:t>
              </a:r>
              <a:r>
                <a:rPr lang="zh-CN" altLang="en-US" dirty="0">
                  <a:solidFill>
                    <a:srgbClr val="FFFFFF"/>
                  </a:solidFill>
                  <a:latin typeface="微软雅黑" panose="020B0503020204020204" pitchFamily="34" charset="-122"/>
                  <a:ea typeface="微软雅黑" panose="020B0503020204020204" pitchFamily="34" charset="-122"/>
                  <a:cs typeface="阿里巴巴普惠体 Light" panose="00020600040101010101" pitchFamily="18" charset="-122"/>
                </a:rPr>
                <a:t>。</a:t>
              </a:r>
              <a:endParaRPr kumimoji="0" lang="zh-CN" altLang="zh-CN"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阿里巴巴普惠体 Light" panose="00020600040101010101" pitchFamily="18" charset="-122"/>
              </a:endParaRPr>
            </a:p>
          </p:txBody>
        </p:sp>
        <p:sp>
          <p:nvSpPr>
            <p:cNvPr id="27" name="Rectangle 17"/>
            <p:cNvSpPr>
              <a:spLocks noChangeArrowheads="1"/>
            </p:cNvSpPr>
            <p:nvPr userDrawn="1"/>
          </p:nvSpPr>
          <p:spPr bwMode="auto">
            <a:xfrm>
              <a:off x="1090063" y="4746346"/>
              <a:ext cx="2519059" cy="558158"/>
            </a:xfrm>
            <a:prstGeom prst="rect">
              <a:avLst/>
            </a:prstGeom>
            <a:solidFill>
              <a:srgbClr val="33A3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 name="Rectangle 19"/>
            <p:cNvSpPr>
              <a:spLocks noChangeArrowheads="1"/>
            </p:cNvSpPr>
            <p:nvPr userDrawn="1"/>
          </p:nvSpPr>
          <p:spPr bwMode="auto">
            <a:xfrm>
              <a:off x="1810117" y="4831039"/>
              <a:ext cx="9233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2400" b="0" i="0" u="none" strike="noStrike" cap="none" normalizeH="0" baseline="0" dirty="0">
                  <a:ln>
                    <a:noFill/>
                  </a:ln>
                  <a:solidFill>
                    <a:srgbClr val="FFFFFF"/>
                  </a:solidFill>
                  <a:effectLst/>
                  <a:latin typeface="微软雅黑" panose="020B0503020204020204" pitchFamily="34" charset="-122"/>
                  <a:ea typeface="微软雅黑" panose="020B0503020204020204" pitchFamily="34" charset="-122"/>
                </a:rPr>
                <a:t>代用名</a:t>
              </a:r>
              <a:endParaRPr kumimoji="0" lang="zh-CN" altLang="zh-CN" sz="2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p:txBody>
        </p:sp>
        <p:pic>
          <p:nvPicPr>
            <p:cNvPr id="29" name="图片 28"/>
            <p:cNvPicPr>
              <a:picLocks noChangeAspect="1"/>
            </p:cNvPicPr>
            <p:nvPr userDrawn="1"/>
          </p:nvPicPr>
          <p:blipFill>
            <a:blip r:embed="rId4"/>
            <a:stretch>
              <a:fillRect/>
            </a:stretch>
          </p:blipFill>
          <p:spPr>
            <a:xfrm>
              <a:off x="1088476" y="2225700"/>
              <a:ext cx="2520646" cy="2520646"/>
            </a:xfrm>
            <a:prstGeom prst="rect">
              <a:avLst/>
            </a:prstGeom>
          </p:spPr>
        </p:pic>
      </p:grpSp>
      <p:sp>
        <p:nvSpPr>
          <p:cNvPr id="31" name="Rectangle 17"/>
          <p:cNvSpPr>
            <a:spLocks noChangeArrowheads="1"/>
          </p:cNvSpPr>
          <p:nvPr userDrawn="1"/>
        </p:nvSpPr>
        <p:spPr bwMode="auto">
          <a:xfrm>
            <a:off x="1099311" y="2225700"/>
            <a:ext cx="2509164" cy="3075163"/>
          </a:xfrm>
          <a:prstGeom prst="rect">
            <a:avLst/>
          </a:prstGeom>
          <a:solidFill>
            <a:srgbClr val="33A3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 name="图片占位符 3"/>
          <p:cNvSpPr>
            <a:spLocks noGrp="1"/>
          </p:cNvSpPr>
          <p:nvPr>
            <p:ph type="pic" sz="quarter" idx="20"/>
          </p:nvPr>
        </p:nvSpPr>
        <p:spPr>
          <a:xfrm>
            <a:off x="1088475" y="2225700"/>
            <a:ext cx="2520645" cy="2520792"/>
          </a:xfrm>
        </p:spPr>
        <p:txBody>
          <a:bodyPr/>
          <a:lstStyle>
            <a:lvl1pPr marL="0" indent="0">
              <a:buNone/>
              <a:defRPr>
                <a:latin typeface="微软雅黑" panose="020B0503020204020204" pitchFamily="34" charset="-122"/>
                <a:ea typeface="微软雅黑" panose="020B0503020204020204" pitchFamily="34" charset="-122"/>
              </a:defRPr>
            </a:lvl1pPr>
          </a:lstStyle>
          <a:p>
            <a:endParaRPr lang="zh-CN" altLang="en-US" dirty="0"/>
          </a:p>
        </p:txBody>
      </p:sp>
      <p:sp>
        <p:nvSpPr>
          <p:cNvPr id="34" name="文本占位符 38"/>
          <p:cNvSpPr>
            <a:spLocks noGrp="1"/>
          </p:cNvSpPr>
          <p:nvPr>
            <p:ph type="body" sz="quarter" idx="19" hasCustomPrompt="1"/>
          </p:nvPr>
        </p:nvSpPr>
        <p:spPr>
          <a:xfrm>
            <a:off x="1088475" y="4836023"/>
            <a:ext cx="2520000" cy="372973"/>
          </a:xfrm>
        </p:spPr>
        <p:txBody>
          <a:bodyPr>
            <a:noAutofit/>
          </a:bodyPr>
          <a:lstStyle>
            <a:lvl1pPr marL="0" indent="0" algn="ctr">
              <a:buNone/>
              <a:defRPr sz="2000" b="0" spc="300">
                <a:solidFill>
                  <a:schemeClr val="bg1"/>
                </a:solidFill>
                <a:latin typeface="微软雅黑" panose="020B0503020204020204" pitchFamily="34" charset="-122"/>
                <a:ea typeface="微软雅黑" panose="020B0503020204020204" pitchFamily="34" charset="-122"/>
                <a:cs typeface="阿里巴巴普惠体" panose="00020600040101010101" pitchFamily="18" charset="-122"/>
              </a:defRPr>
            </a:lvl1pPr>
          </a:lstStyle>
          <a:p>
            <a:pPr lvl="0"/>
            <a:r>
              <a:rPr lang="zh-CN" altLang="en-US" dirty="0"/>
              <a:t>代用名</a:t>
            </a:r>
          </a:p>
        </p:txBody>
      </p:sp>
      <p:sp>
        <p:nvSpPr>
          <p:cNvPr id="38" name="Rectangle 17"/>
          <p:cNvSpPr>
            <a:spLocks noChangeArrowheads="1"/>
          </p:cNvSpPr>
          <p:nvPr userDrawn="1"/>
        </p:nvSpPr>
        <p:spPr bwMode="auto">
          <a:xfrm>
            <a:off x="3618370" y="2225700"/>
            <a:ext cx="7628750" cy="3075163"/>
          </a:xfrm>
          <a:prstGeom prst="rect">
            <a:avLst/>
          </a:prstGeom>
          <a:solidFill>
            <a:srgbClr val="0A456D"/>
          </a:solid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9" name="文本占位符 42"/>
          <p:cNvSpPr>
            <a:spLocks noGrp="1"/>
          </p:cNvSpPr>
          <p:nvPr>
            <p:ph type="body" sz="quarter" idx="12" hasCustomPrompt="1"/>
          </p:nvPr>
        </p:nvSpPr>
        <p:spPr>
          <a:xfrm>
            <a:off x="4115985" y="2551787"/>
            <a:ext cx="6555873" cy="2460051"/>
          </a:xfrm>
        </p:spPr>
        <p:txBody>
          <a:bodyPr numCol="1">
            <a:normAutofit/>
          </a:bodyPr>
          <a:lstStyle>
            <a:lvl1pPr marL="0" marR="0" indent="0" algn="l" defTabSz="914400" rtl="0" eaLnBrk="0" fontAlgn="base" latinLnBrk="0" hangingPunct="0">
              <a:lnSpc>
                <a:spcPct val="90000"/>
              </a:lnSpc>
              <a:spcBef>
                <a:spcPct val="0"/>
              </a:spcBef>
              <a:spcAft>
                <a:spcPct val="0"/>
              </a:spcAft>
              <a:buClrTx/>
              <a:buSzTx/>
              <a:buFont typeface="Arial" panose="020B0604020202020204" pitchFamily="34" charset="0"/>
              <a:buNone/>
              <a:defRPr kumimoji="0" lang="en-US" altLang="zh-CN" sz="1400" b="0" i="0" u="none" strike="noStrike" kern="1200" cap="none" normalizeH="0" baseline="0" dirty="0" smtClean="0">
                <a:ln>
                  <a:noFill/>
                </a:ln>
                <a:solidFill>
                  <a:srgbClr val="FFFFFF"/>
                </a:solidFill>
                <a:effectLst/>
                <a:latin typeface="微软雅黑 Light" panose="020B0502040204020203" pitchFamily="34" charset="-122"/>
                <a:ea typeface="微软雅黑 Light" panose="020B0502040204020203" pitchFamily="34" charset="-122"/>
                <a:cs typeface="阿里巴巴普惠体 Light" panose="00020600040101010101" pitchFamily="18" charset="-122"/>
              </a:defRPr>
            </a:lvl1pPr>
          </a:lstStyle>
          <a:p>
            <a:pPr marL="0" marR="0" lvl="0" indent="0" algn="l" defTabSz="914400" rtl="0" eaLnBrk="0" fontAlgn="base" latinLnBrk="0" hangingPunct="0">
              <a:lnSpc>
                <a:spcPct val="90000"/>
              </a:lnSpc>
              <a:spcBef>
                <a:spcPct val="0"/>
              </a:spcBef>
              <a:spcAft>
                <a:spcPct val="0"/>
              </a:spcAft>
              <a:buClrTx/>
              <a:buSzTx/>
              <a:buFont typeface="Arial" panose="020B0604020202020204" pitchFamily="34" charset="0"/>
              <a:buNone/>
              <a:defRPr/>
            </a:pPr>
            <a:r>
              <a:rPr lang="zh-CN" altLang="en-US" dirty="0"/>
              <a:t>        替换文字内容到此，替换文字内容到此，替换文字内容到此，替换文字内容到此，替换文字内容到此。替换文字内容到此，替换文字内容到此，替换文字内容到此，替换文字内容到此。</a:t>
            </a:r>
            <a:endParaRPr lang="en-US" altLang="zh-CN" dirty="0"/>
          </a:p>
          <a:p>
            <a:pPr marL="0" marR="0" lvl="0" indent="0" algn="l" defTabSz="914400" rtl="0" eaLnBrk="0" fontAlgn="base" latinLnBrk="0" hangingPunct="0">
              <a:lnSpc>
                <a:spcPct val="90000"/>
              </a:lnSpc>
              <a:spcBef>
                <a:spcPct val="0"/>
              </a:spcBef>
              <a:spcAft>
                <a:spcPct val="0"/>
              </a:spcAft>
              <a:buClrTx/>
              <a:buSzTx/>
              <a:buFont typeface="Arial" panose="020B0604020202020204" pitchFamily="34" charset="0"/>
              <a:buNone/>
              <a:defRPr/>
            </a:pPr>
            <a:endParaRPr lang="en-US" altLang="zh-CN" dirty="0"/>
          </a:p>
          <a:p>
            <a:pPr marL="0" marR="0" lvl="0" indent="0" algn="l" defTabSz="914400" rtl="0" eaLnBrk="0" fontAlgn="base" latinLnBrk="0" hangingPunct="0">
              <a:lnSpc>
                <a:spcPct val="90000"/>
              </a:lnSpc>
              <a:spcBef>
                <a:spcPct val="0"/>
              </a:spcBef>
              <a:spcAft>
                <a:spcPct val="0"/>
              </a:spcAft>
              <a:buClrTx/>
              <a:buSzTx/>
              <a:buFont typeface="Arial" panose="020B0604020202020204" pitchFamily="34" charset="0"/>
              <a:buNone/>
              <a:defRPr/>
            </a:pPr>
            <a:r>
              <a:rPr lang="zh-CN" altLang="en-US" dirty="0"/>
              <a:t>        替换文字内容到此，替换文字内容到此，替换文字内容到此，替换文字内容到此。替换文字内容到此，替换文字内容到此，替换文字内容到此，替换文字内容到此。替换文字内容到此，替换文字内容到此，替换文字内容到此，替换文字内容到此，替换文字内容到此，替换文字内容到此，替换文字内容到此，替换文字内容到此。</a:t>
            </a:r>
            <a:endParaRPr lang="en-US" altLang="zh-CN"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EBFE79-492C-45F0-8861-78198DEB04F3}" type="datetimeFigureOut">
              <a:rPr lang="zh-CN" altLang="en-US" smtClean="0"/>
              <a:t>2022-7-13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326B69-F4E0-433D-B025-14727C982A47}"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2002032" y="1085235"/>
            <a:ext cx="7907078" cy="3676650"/>
          </a:xfrm>
        </p:spPr>
        <p:txBody>
          <a:bodyPr>
            <a:normAutofit/>
          </a:bodyPr>
          <a:lstStyle/>
          <a:p>
            <a:pPr algn="ctr"/>
            <a:br>
              <a:rPr lang="en-US" altLang="zh-CN" sz="1800" dirty="0"/>
            </a:br>
            <a:br>
              <a:rPr lang="en-US" altLang="zh-CN" sz="1800" dirty="0"/>
            </a:br>
            <a:br>
              <a:rPr lang="en-US" altLang="zh-CN" dirty="0"/>
            </a:br>
            <a:r>
              <a:rPr lang="zh-CN" altLang="en-US" b="1" dirty="0"/>
              <a:t>盐酸安非他酮缓释片（</a:t>
            </a:r>
            <a:r>
              <a:rPr lang="en-US" altLang="zh-CN" b="1" dirty="0"/>
              <a:t>II</a:t>
            </a:r>
            <a:r>
              <a:rPr lang="zh-CN" altLang="en-US" b="1" dirty="0"/>
              <a:t>）</a:t>
            </a:r>
            <a:br>
              <a:rPr lang="en-US" altLang="zh-CN" dirty="0"/>
            </a:br>
            <a:br>
              <a:rPr lang="en-US" altLang="zh-CN" dirty="0"/>
            </a:br>
            <a:br>
              <a:rPr lang="en-US" altLang="zh-CN" dirty="0"/>
            </a:br>
            <a:r>
              <a:rPr lang="zh-CN" altLang="en-US" sz="2400" b="1" dirty="0"/>
              <a:t>上海宣泰医药科技股份有限公司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a:xfrm>
            <a:off x="1034136" y="2004230"/>
            <a:ext cx="3039875" cy="442601"/>
          </a:xfrm>
        </p:spPr>
        <p:txBody>
          <a:bodyPr/>
          <a:lstStyle/>
          <a:p>
            <a:r>
              <a:rPr lang="zh-CN" altLang="en-US" dirty="0"/>
              <a:t>公平性（</a:t>
            </a:r>
            <a:r>
              <a:rPr lang="en-US" altLang="zh-CN" dirty="0"/>
              <a:t>2</a:t>
            </a:r>
            <a:r>
              <a:rPr lang="zh-CN" altLang="en-US" dirty="0"/>
              <a:t>）</a:t>
            </a:r>
          </a:p>
        </p:txBody>
      </p:sp>
      <p:sp>
        <p:nvSpPr>
          <p:cNvPr id="3" name="文本占位符 2"/>
          <p:cNvSpPr>
            <a:spLocks noGrp="1"/>
          </p:cNvSpPr>
          <p:nvPr>
            <p:ph type="body" sz="quarter" idx="12"/>
          </p:nvPr>
        </p:nvSpPr>
        <p:spPr>
          <a:xfrm>
            <a:off x="518056" y="4057298"/>
            <a:ext cx="2929682" cy="1439433"/>
          </a:xfrm>
        </p:spPr>
        <p:txBody>
          <a:bodyPr>
            <a:noAutofit/>
          </a:bodyPr>
          <a:lstStyle/>
          <a:p>
            <a:r>
              <a:rPr lang="zh-CN" altLang="en-US" sz="1800" dirty="0">
                <a:latin typeface="宋体" panose="02010600030101010101" pitchFamily="2" charset="-122"/>
                <a:ea typeface="宋体" panose="02010600030101010101" pitchFamily="2" charset="-122"/>
              </a:rPr>
              <a:t>包括但不限于：所治疗疾病大陆地区年发病患者总数；是否能够弥补药品目录保障短板；临床管理难度及其他相关情况。</a:t>
            </a:r>
          </a:p>
        </p:txBody>
      </p:sp>
      <p:sp>
        <p:nvSpPr>
          <p:cNvPr id="4" name="文本占位符 3"/>
          <p:cNvSpPr>
            <a:spLocks noGrp="1"/>
          </p:cNvSpPr>
          <p:nvPr>
            <p:ph type="body" sz="quarter" idx="10"/>
          </p:nvPr>
        </p:nvSpPr>
        <p:spPr>
          <a:xfrm>
            <a:off x="382842" y="953410"/>
            <a:ext cx="1302588" cy="1050820"/>
          </a:xfrm>
        </p:spPr>
        <p:txBody>
          <a:bodyPr/>
          <a:lstStyle/>
          <a:p>
            <a:r>
              <a:rPr lang="en-US" altLang="zh-CN"/>
              <a:t>05</a:t>
            </a:r>
            <a:endParaRPr lang="zh-CN" altLang="en-US" dirty="0"/>
          </a:p>
        </p:txBody>
      </p:sp>
      <p:sp>
        <p:nvSpPr>
          <p:cNvPr id="6" name="文本框 5"/>
          <p:cNvSpPr txBox="1"/>
          <p:nvPr/>
        </p:nvSpPr>
        <p:spPr>
          <a:xfrm>
            <a:off x="3890865" y="1109342"/>
            <a:ext cx="8086276" cy="4524315"/>
          </a:xfrm>
          <a:prstGeom prst="rect">
            <a:avLst/>
          </a:prstGeom>
          <a:noFill/>
        </p:spPr>
        <p:txBody>
          <a:bodyPr wrap="square" rtlCol="0">
            <a:spAutoFit/>
          </a:bodyPr>
          <a:lstStyle/>
          <a:p>
            <a:endParaRPr lang="en-US" altLang="zh-CN" dirty="0">
              <a:latin typeface="+mn-ea"/>
            </a:endParaRPr>
          </a:p>
          <a:p>
            <a:r>
              <a:rPr lang="zh-CN" altLang="en-US" b="1" dirty="0">
                <a:latin typeface="+mn-ea"/>
              </a:rPr>
              <a:t>弥补药品目录短板：</a:t>
            </a:r>
            <a:endParaRPr lang="en-US" altLang="zh-CN" b="1" dirty="0">
              <a:latin typeface="+mn-ea"/>
            </a:endParaRPr>
          </a:p>
          <a:p>
            <a:r>
              <a:rPr lang="zh-CN" altLang="en-US" dirty="0">
                <a:latin typeface="+mn-ea"/>
              </a:rPr>
              <a:t>    安非他酮缓释片</a:t>
            </a:r>
            <a:r>
              <a:rPr lang="en-US" altLang="zh-CN" dirty="0">
                <a:latin typeface="+mn-ea"/>
              </a:rPr>
              <a:t>Ⅱ</a:t>
            </a:r>
            <a:r>
              <a:rPr lang="zh-CN" altLang="en-US" dirty="0">
                <a:latin typeface="+mn-ea"/>
              </a:rPr>
              <a:t>是新型抗抑郁症药物，作用机理不同于“目前已经纳入国家医保目录的所有抗抑郁药物”。安非他酮缓释片</a:t>
            </a:r>
            <a:r>
              <a:rPr lang="en-US" altLang="zh-CN" dirty="0">
                <a:latin typeface="+mn-ea"/>
              </a:rPr>
              <a:t>Ⅱ</a:t>
            </a:r>
            <a:r>
              <a:rPr lang="zh-CN" altLang="en-US" dirty="0">
                <a:latin typeface="+mn-ea"/>
              </a:rPr>
              <a:t>是</a:t>
            </a:r>
            <a:r>
              <a:rPr lang="en-US" altLang="zh-CN" dirty="0">
                <a:latin typeface="+mn-ea"/>
              </a:rPr>
              <a:t>NE </a:t>
            </a:r>
            <a:r>
              <a:rPr lang="zh-CN" altLang="en-US" dirty="0">
                <a:latin typeface="+mn-ea"/>
              </a:rPr>
              <a:t>和多巴胺双重再摄取抑制剂，对</a:t>
            </a:r>
            <a:r>
              <a:rPr lang="en-US" altLang="zh-CN" dirty="0">
                <a:latin typeface="+mn-ea"/>
              </a:rPr>
              <a:t>5-HT </a:t>
            </a:r>
            <a:r>
              <a:rPr lang="zh-CN" altLang="en-US" dirty="0">
                <a:latin typeface="+mn-ea"/>
              </a:rPr>
              <a:t>受体几乎无亲和作用，不良反应也相对较小。临床研究证实其对抑郁和焦虑均有效，该药物转躁风险小，特别适用于双相抑郁患者。</a:t>
            </a:r>
            <a:endParaRPr lang="en-US" altLang="zh-CN" dirty="0">
              <a:latin typeface="+mn-ea"/>
            </a:endParaRPr>
          </a:p>
          <a:p>
            <a:endParaRPr lang="en-US" altLang="zh-CN" dirty="0">
              <a:latin typeface="+mn-ea"/>
            </a:endParaRPr>
          </a:p>
          <a:p>
            <a:endParaRPr lang="en-US" altLang="zh-CN" dirty="0">
              <a:latin typeface="+mn-ea"/>
            </a:endParaRPr>
          </a:p>
          <a:p>
            <a:endParaRPr lang="en-US" altLang="zh-CN" dirty="0">
              <a:latin typeface="+mn-ea"/>
            </a:endParaRPr>
          </a:p>
          <a:p>
            <a:r>
              <a:rPr lang="zh-CN" altLang="en-US" b="1" dirty="0">
                <a:latin typeface="+mn-ea"/>
              </a:rPr>
              <a:t>临床管理难度：</a:t>
            </a:r>
            <a:endParaRPr lang="en-US" altLang="zh-CN" b="1" dirty="0">
              <a:latin typeface="+mn-ea"/>
            </a:endParaRPr>
          </a:p>
          <a:p>
            <a:r>
              <a:rPr lang="zh-CN" altLang="en-US" dirty="0">
                <a:latin typeface="+mn-ea"/>
              </a:rPr>
              <a:t>    本品用于治疗抑郁症，适应症明确，患者主要集中在三甲医院精神病科和各省市精神卫生中心，用药需要经过医生专业评估，且药物无成瘾性，无需特殊储藏、并不增加医院的管理负担。精神类药品在医疗机构的使用受到国家的严格管理，仅能在特定的医疗机构和特定的科室使用，患者确有临床应用指证医疗机构方可开具使用，且医疗机构根据医院实际情况及时评价门诊、科室药品，杜绝此类药品的滥用。</a:t>
            </a:r>
          </a:p>
        </p:txBody>
      </p:sp>
      <p:sp>
        <p:nvSpPr>
          <p:cNvPr id="5" name="文本框 4"/>
          <p:cNvSpPr txBox="1"/>
          <p:nvPr/>
        </p:nvSpPr>
        <p:spPr>
          <a:xfrm>
            <a:off x="1199213" y="2788170"/>
            <a:ext cx="1469036" cy="369332"/>
          </a:xfrm>
          <a:prstGeom prst="rect">
            <a:avLst/>
          </a:prstGeom>
          <a:noFill/>
        </p:spPr>
        <p:txBody>
          <a:bodyPr wrap="square" rtlCol="0">
            <a:spAutoFit/>
          </a:bodyPr>
          <a:lstStyle/>
          <a:p>
            <a:r>
              <a:rPr lang="en-US" altLang="zh-CN" dirty="0"/>
              <a:t>Fairness</a:t>
            </a:r>
            <a:endParaRPr lang="zh-CN" altLang="en-US" dirty="0"/>
          </a:p>
        </p:txBody>
      </p:sp>
      <p:sp>
        <p:nvSpPr>
          <p:cNvPr id="7" name="文本框 6"/>
          <p:cNvSpPr txBox="1"/>
          <p:nvPr/>
        </p:nvSpPr>
        <p:spPr>
          <a:xfrm>
            <a:off x="1118170" y="3265121"/>
            <a:ext cx="1302588" cy="369332"/>
          </a:xfrm>
          <a:prstGeom prst="rect">
            <a:avLst/>
          </a:prstGeom>
          <a:noFill/>
        </p:spPr>
        <p:txBody>
          <a:bodyPr wrap="square" rtlCol="0">
            <a:spAutoFit/>
          </a:bodyPr>
          <a:lstStyle/>
          <a:p>
            <a:r>
              <a:rPr lang="en-US" altLang="zh-CN" dirty="0"/>
              <a:t>─────</a:t>
            </a:r>
            <a:endParaRPr lang="zh-CN" altLang="en-US" dirty="0"/>
          </a:p>
        </p:txBody>
      </p:sp>
    </p:spTree>
    <p:extLst>
      <p:ext uri="{BB962C8B-B14F-4D97-AF65-F5344CB8AC3E}">
        <p14:creationId xmlns:p14="http://schemas.microsoft.com/office/powerpoint/2010/main" val="2521063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5"/>
          </p:nvPr>
        </p:nvSpPr>
        <p:spPr>
          <a:xfrm>
            <a:off x="2186853" y="3979410"/>
            <a:ext cx="2433449" cy="228837"/>
          </a:xfrm>
        </p:spPr>
        <p:txBody>
          <a:bodyPr/>
          <a:lstStyle/>
          <a:p>
            <a:r>
              <a:rPr lang="en-US" altLang="zh-CN" dirty="0"/>
              <a:t>xq.wang@sinotph.com</a:t>
            </a:r>
            <a:endParaRPr lang="zh-CN" altLang="en-US" dirty="0"/>
          </a:p>
        </p:txBody>
      </p:sp>
      <p:sp>
        <p:nvSpPr>
          <p:cNvPr id="6" name="文本占位符 5"/>
          <p:cNvSpPr>
            <a:spLocks noGrp="1"/>
          </p:cNvSpPr>
          <p:nvPr>
            <p:ph type="body" sz="quarter" idx="16"/>
          </p:nvPr>
        </p:nvSpPr>
        <p:spPr/>
        <p:txBody>
          <a:bodyPr/>
          <a:lstStyle/>
          <a:p>
            <a:r>
              <a:rPr lang="en-US" altLang="zh-CN" dirty="0"/>
              <a:t>15376570082</a:t>
            </a:r>
            <a:endParaRPr lang="zh-CN" altLang="en-US" dirty="0"/>
          </a:p>
        </p:txBody>
      </p:sp>
      <p:sp>
        <p:nvSpPr>
          <p:cNvPr id="3" name="文本占位符 2"/>
          <p:cNvSpPr>
            <a:spLocks noGrp="1"/>
          </p:cNvSpPr>
          <p:nvPr>
            <p:ph type="body" sz="quarter" idx="10"/>
          </p:nvPr>
        </p:nvSpPr>
        <p:spPr/>
        <p:txBody>
          <a:bodyPr/>
          <a:lstStyle/>
          <a:p>
            <a:r>
              <a:rPr lang="zh-CN" altLang="en-US" dirty="0"/>
              <a:t>王雪琴</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占位符 19"/>
          <p:cNvSpPr>
            <a:spLocks noGrp="1"/>
          </p:cNvSpPr>
          <p:nvPr>
            <p:ph type="body" sz="quarter" idx="10"/>
          </p:nvPr>
        </p:nvSpPr>
        <p:spPr/>
        <p:txBody>
          <a:bodyPr/>
          <a:lstStyle/>
          <a:p>
            <a:r>
              <a:rPr lang="en-US" altLang="zh-CN" dirty="0"/>
              <a:t>01</a:t>
            </a:r>
            <a:endParaRPr lang="zh-CN" altLang="en-US" dirty="0"/>
          </a:p>
        </p:txBody>
      </p:sp>
      <p:sp>
        <p:nvSpPr>
          <p:cNvPr id="21" name="文本占位符 20"/>
          <p:cNvSpPr>
            <a:spLocks noGrp="1"/>
          </p:cNvSpPr>
          <p:nvPr>
            <p:ph type="body" sz="quarter" idx="11"/>
          </p:nvPr>
        </p:nvSpPr>
        <p:spPr>
          <a:xfrm>
            <a:off x="2081382" y="2484485"/>
            <a:ext cx="3734318" cy="297825"/>
          </a:xfrm>
        </p:spPr>
        <p:txBody>
          <a:bodyPr/>
          <a:lstStyle/>
          <a:p>
            <a:r>
              <a:rPr lang="zh-CN" altLang="en-US" sz="2800" dirty="0"/>
              <a:t>药品基本信息</a:t>
            </a:r>
          </a:p>
        </p:txBody>
      </p:sp>
      <p:sp>
        <p:nvSpPr>
          <p:cNvPr id="23" name="文本占位符 22"/>
          <p:cNvSpPr>
            <a:spLocks noGrp="1"/>
          </p:cNvSpPr>
          <p:nvPr>
            <p:ph type="body" sz="quarter" idx="13"/>
          </p:nvPr>
        </p:nvSpPr>
        <p:spPr/>
        <p:txBody>
          <a:bodyPr/>
          <a:lstStyle/>
          <a:p>
            <a:r>
              <a:rPr lang="en-US" altLang="zh-CN" dirty="0"/>
              <a:t>02</a:t>
            </a:r>
            <a:endParaRPr lang="zh-CN" altLang="en-US" dirty="0"/>
          </a:p>
        </p:txBody>
      </p:sp>
      <p:sp>
        <p:nvSpPr>
          <p:cNvPr id="24" name="文本占位符 23"/>
          <p:cNvSpPr>
            <a:spLocks noGrp="1"/>
          </p:cNvSpPr>
          <p:nvPr>
            <p:ph type="body" sz="quarter" idx="14"/>
          </p:nvPr>
        </p:nvSpPr>
        <p:spPr>
          <a:xfrm>
            <a:off x="7384610" y="2414331"/>
            <a:ext cx="3734318" cy="391895"/>
          </a:xfrm>
        </p:spPr>
        <p:txBody>
          <a:bodyPr/>
          <a:lstStyle/>
          <a:p>
            <a:r>
              <a:rPr lang="zh-CN" altLang="en-US" sz="2800" dirty="0"/>
              <a:t>安全性</a:t>
            </a:r>
          </a:p>
        </p:txBody>
      </p:sp>
      <p:sp>
        <p:nvSpPr>
          <p:cNvPr id="26" name="文本占位符 25"/>
          <p:cNvSpPr>
            <a:spLocks noGrp="1"/>
          </p:cNvSpPr>
          <p:nvPr>
            <p:ph type="body" sz="quarter" idx="16"/>
          </p:nvPr>
        </p:nvSpPr>
        <p:spPr/>
        <p:txBody>
          <a:bodyPr/>
          <a:lstStyle/>
          <a:p>
            <a:r>
              <a:rPr lang="en-US" altLang="zh-CN" dirty="0"/>
              <a:t>04</a:t>
            </a:r>
            <a:endParaRPr lang="zh-CN" altLang="en-US" dirty="0"/>
          </a:p>
        </p:txBody>
      </p:sp>
      <p:sp>
        <p:nvSpPr>
          <p:cNvPr id="27" name="文本占位符 26"/>
          <p:cNvSpPr>
            <a:spLocks noGrp="1"/>
          </p:cNvSpPr>
          <p:nvPr>
            <p:ph type="body" sz="quarter" idx="17"/>
          </p:nvPr>
        </p:nvSpPr>
        <p:spPr>
          <a:xfrm>
            <a:off x="7374654" y="3606864"/>
            <a:ext cx="3734318" cy="444911"/>
          </a:xfrm>
        </p:spPr>
        <p:txBody>
          <a:bodyPr/>
          <a:lstStyle/>
          <a:p>
            <a:r>
              <a:rPr lang="zh-CN" altLang="en-US" sz="2800" dirty="0"/>
              <a:t>创新性</a:t>
            </a:r>
          </a:p>
        </p:txBody>
      </p:sp>
      <p:sp>
        <p:nvSpPr>
          <p:cNvPr id="29" name="文本占位符 28"/>
          <p:cNvSpPr>
            <a:spLocks noGrp="1"/>
          </p:cNvSpPr>
          <p:nvPr>
            <p:ph type="body" sz="quarter" idx="19"/>
          </p:nvPr>
        </p:nvSpPr>
        <p:spPr/>
        <p:txBody>
          <a:bodyPr/>
          <a:lstStyle/>
          <a:p>
            <a:r>
              <a:rPr lang="en-US" altLang="zh-CN" dirty="0"/>
              <a:t>03</a:t>
            </a:r>
            <a:endParaRPr lang="zh-CN" altLang="en-US" dirty="0"/>
          </a:p>
        </p:txBody>
      </p:sp>
      <p:sp>
        <p:nvSpPr>
          <p:cNvPr id="30" name="文本占位符 29"/>
          <p:cNvSpPr>
            <a:spLocks noGrp="1"/>
          </p:cNvSpPr>
          <p:nvPr>
            <p:ph type="body" sz="quarter" idx="20"/>
          </p:nvPr>
        </p:nvSpPr>
        <p:spPr>
          <a:xfrm>
            <a:off x="2081382" y="3587295"/>
            <a:ext cx="3734318" cy="403423"/>
          </a:xfrm>
        </p:spPr>
        <p:txBody>
          <a:bodyPr/>
          <a:lstStyle/>
          <a:p>
            <a:r>
              <a:rPr lang="zh-CN" altLang="en-US" sz="2800" dirty="0"/>
              <a:t>有效性</a:t>
            </a:r>
          </a:p>
        </p:txBody>
      </p:sp>
      <p:sp>
        <p:nvSpPr>
          <p:cNvPr id="32" name="文本占位符 31"/>
          <p:cNvSpPr>
            <a:spLocks noGrp="1"/>
          </p:cNvSpPr>
          <p:nvPr>
            <p:ph type="body" sz="quarter" idx="22"/>
          </p:nvPr>
        </p:nvSpPr>
        <p:spPr/>
        <p:txBody>
          <a:bodyPr/>
          <a:lstStyle/>
          <a:p>
            <a:r>
              <a:rPr lang="en-US" altLang="zh-CN" dirty="0"/>
              <a:t>05</a:t>
            </a:r>
            <a:endParaRPr lang="zh-CN" altLang="en-US" dirty="0"/>
          </a:p>
        </p:txBody>
      </p:sp>
      <p:sp>
        <p:nvSpPr>
          <p:cNvPr id="33" name="文本占位符 32"/>
          <p:cNvSpPr>
            <a:spLocks noGrp="1"/>
          </p:cNvSpPr>
          <p:nvPr>
            <p:ph type="body" sz="quarter" idx="23"/>
          </p:nvPr>
        </p:nvSpPr>
        <p:spPr>
          <a:xfrm>
            <a:off x="2081382" y="4814784"/>
            <a:ext cx="3734318" cy="346381"/>
          </a:xfrm>
        </p:spPr>
        <p:txBody>
          <a:bodyPr/>
          <a:lstStyle/>
          <a:p>
            <a:r>
              <a:rPr lang="zh-CN" altLang="en-US" sz="2800" dirty="0"/>
              <a:t>公平性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a:xfrm>
            <a:off x="1034136" y="2004230"/>
            <a:ext cx="3039875" cy="442601"/>
          </a:xfrm>
        </p:spPr>
        <p:txBody>
          <a:bodyPr/>
          <a:lstStyle/>
          <a:p>
            <a:r>
              <a:rPr lang="zh-CN" altLang="en-US" dirty="0"/>
              <a:t>药品基本信息</a:t>
            </a:r>
          </a:p>
        </p:txBody>
      </p:sp>
      <p:sp>
        <p:nvSpPr>
          <p:cNvPr id="3" name="文本占位符 2"/>
          <p:cNvSpPr>
            <a:spLocks noGrp="1"/>
          </p:cNvSpPr>
          <p:nvPr>
            <p:ph type="body" sz="quarter" idx="12"/>
          </p:nvPr>
        </p:nvSpPr>
        <p:spPr>
          <a:xfrm>
            <a:off x="744692" y="3429000"/>
            <a:ext cx="4455098" cy="2327988"/>
          </a:xfrm>
        </p:spPr>
        <p:txBody>
          <a:bodyPr>
            <a:normAutofit/>
          </a:bodyPr>
          <a:lstStyle/>
          <a:p>
            <a:r>
              <a:rPr lang="zh-CN" altLang="en-US" sz="1800" dirty="0">
                <a:latin typeface="宋体" panose="02010600030101010101" pitchFamily="2" charset="-122"/>
                <a:ea typeface="宋体" panose="02010600030101010101" pitchFamily="2" charset="-122"/>
              </a:rPr>
              <a:t>包括但不限于：药品通用名称；注册规格；说明书适应症</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功能主治（概述）；用法用量；中国大陆首个上市时间；目前大陆地区同通用名药品的上市情况；全球首个上市国家</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地区及上市时间；是否为</a:t>
            </a:r>
            <a:r>
              <a:rPr lang="en-US" altLang="zh-CN" sz="1800" dirty="0">
                <a:latin typeface="宋体" panose="02010600030101010101" pitchFamily="2" charset="-122"/>
                <a:ea typeface="宋体" panose="02010600030101010101" pitchFamily="2" charset="-122"/>
              </a:rPr>
              <a:t>OTC</a:t>
            </a:r>
            <a:r>
              <a:rPr lang="zh-CN" altLang="en-US" sz="1800" dirty="0">
                <a:latin typeface="宋体" panose="02010600030101010101" pitchFamily="2" charset="-122"/>
                <a:ea typeface="宋体" panose="02010600030101010101" pitchFamily="2" charset="-122"/>
              </a:rPr>
              <a:t>药品；参照药品建议；所治疗疾病基本情况；未满足的治疗需求；大陆地区发病率；年发病患者总数等。</a:t>
            </a:r>
          </a:p>
        </p:txBody>
      </p:sp>
      <p:sp>
        <p:nvSpPr>
          <p:cNvPr id="4" name="文本占位符 3"/>
          <p:cNvSpPr>
            <a:spLocks noGrp="1"/>
          </p:cNvSpPr>
          <p:nvPr>
            <p:ph type="body" sz="quarter" idx="10"/>
          </p:nvPr>
        </p:nvSpPr>
        <p:spPr>
          <a:xfrm>
            <a:off x="382842" y="953410"/>
            <a:ext cx="1302588" cy="1050820"/>
          </a:xfrm>
        </p:spPr>
        <p:txBody>
          <a:bodyPr/>
          <a:lstStyle/>
          <a:p>
            <a:r>
              <a:rPr lang="en-US" altLang="zh-CN" dirty="0"/>
              <a:t>01</a:t>
            </a:r>
            <a:endParaRPr lang="zh-CN" altLang="en-US" dirty="0"/>
          </a:p>
        </p:txBody>
      </p:sp>
      <p:sp>
        <p:nvSpPr>
          <p:cNvPr id="6" name="文本框 5"/>
          <p:cNvSpPr txBox="1"/>
          <p:nvPr/>
        </p:nvSpPr>
        <p:spPr>
          <a:xfrm>
            <a:off x="5397292" y="1028343"/>
            <a:ext cx="6050016" cy="4801314"/>
          </a:xfrm>
          <a:prstGeom prst="rect">
            <a:avLst/>
          </a:prstGeom>
          <a:noFill/>
        </p:spPr>
        <p:txBody>
          <a:bodyPr wrap="square" rtlCol="0">
            <a:spAutoFit/>
          </a:bodyPr>
          <a:lstStyle/>
          <a:p>
            <a:pPr marL="285750" indent="-285750">
              <a:buFont typeface="Wingdings" panose="05000000000000000000" pitchFamily="2" charset="2"/>
              <a:buChar char="l"/>
            </a:pPr>
            <a:r>
              <a:rPr lang="zh-CN" altLang="en-US" dirty="0"/>
              <a:t>通用名：盐酸安非他酮缓释片（</a:t>
            </a:r>
            <a:r>
              <a:rPr lang="en-US" altLang="zh-CN" dirty="0"/>
              <a:t>II</a:t>
            </a:r>
            <a:r>
              <a:rPr lang="zh-CN" altLang="en-US" dirty="0"/>
              <a:t>）。</a:t>
            </a:r>
            <a:endParaRPr lang="en-US" altLang="zh-CN" dirty="0"/>
          </a:p>
          <a:p>
            <a:pPr marL="285750" indent="-285750">
              <a:buFont typeface="Wingdings" panose="05000000000000000000" pitchFamily="2" charset="2"/>
              <a:buChar char="l"/>
            </a:pPr>
            <a:r>
              <a:rPr lang="zh-CN" altLang="en-US" dirty="0"/>
              <a:t>注册规格：</a:t>
            </a:r>
            <a:r>
              <a:rPr lang="en-US" altLang="zh-CN" dirty="0"/>
              <a:t>150mg/</a:t>
            </a:r>
            <a:r>
              <a:rPr lang="zh-CN" altLang="en-US" dirty="0"/>
              <a:t>片、</a:t>
            </a:r>
            <a:r>
              <a:rPr lang="en-US" altLang="zh-CN" dirty="0"/>
              <a:t>300mg/</a:t>
            </a:r>
            <a:r>
              <a:rPr lang="zh-CN" altLang="en-US" dirty="0"/>
              <a:t>片。</a:t>
            </a:r>
            <a:endParaRPr lang="en-US" altLang="zh-CN" dirty="0"/>
          </a:p>
          <a:p>
            <a:pPr marL="285750" indent="-285750">
              <a:buFont typeface="Wingdings" panose="05000000000000000000" pitchFamily="2" charset="2"/>
              <a:buChar char="l"/>
            </a:pPr>
            <a:r>
              <a:rPr lang="zh-CN" altLang="en-US" dirty="0"/>
              <a:t>中国大陆首次上市时间：</a:t>
            </a:r>
            <a:r>
              <a:rPr lang="en-US" altLang="zh-CN" dirty="0"/>
              <a:t>2020</a:t>
            </a:r>
            <a:r>
              <a:rPr lang="zh-CN" altLang="en-US" dirty="0"/>
              <a:t>年。</a:t>
            </a:r>
            <a:endParaRPr lang="en-US" altLang="zh-CN" dirty="0"/>
          </a:p>
          <a:p>
            <a:pPr marL="285750" indent="-285750">
              <a:buFont typeface="Wingdings" panose="05000000000000000000" pitchFamily="2" charset="2"/>
              <a:buChar char="l"/>
            </a:pPr>
            <a:r>
              <a:rPr lang="zh-CN" altLang="en-US" dirty="0"/>
              <a:t>目前大陆地区同通用名药品的上市情况：共</a:t>
            </a:r>
            <a:r>
              <a:rPr lang="en-US" altLang="zh-CN" dirty="0"/>
              <a:t>3</a:t>
            </a:r>
            <a:r>
              <a:rPr lang="zh-CN" altLang="en-US" dirty="0"/>
              <a:t>家。</a:t>
            </a:r>
            <a:endParaRPr lang="en-US" altLang="zh-CN" dirty="0"/>
          </a:p>
          <a:p>
            <a:pPr marL="285750" indent="-285750">
              <a:buFont typeface="Wingdings" panose="05000000000000000000" pitchFamily="2" charset="2"/>
              <a:buChar char="l"/>
            </a:pPr>
            <a:r>
              <a:rPr lang="zh-CN" altLang="en-US" dirty="0"/>
              <a:t>全球首个上市国家</a:t>
            </a:r>
            <a:r>
              <a:rPr lang="en-US" altLang="zh-CN" dirty="0"/>
              <a:t>/</a:t>
            </a:r>
            <a:r>
              <a:rPr lang="zh-CN" altLang="en-US" dirty="0"/>
              <a:t>地区及上市时间：</a:t>
            </a:r>
            <a:r>
              <a:rPr lang="en-US" altLang="zh-CN" dirty="0"/>
              <a:t>1996</a:t>
            </a:r>
            <a:r>
              <a:rPr lang="zh-CN" altLang="en-US" dirty="0"/>
              <a:t>年，美国。</a:t>
            </a:r>
            <a:endParaRPr lang="en-US" altLang="zh-CN" dirty="0"/>
          </a:p>
          <a:p>
            <a:pPr marL="285750" indent="-285750">
              <a:buFont typeface="Wingdings" panose="05000000000000000000" pitchFamily="2" charset="2"/>
              <a:buChar char="l"/>
            </a:pPr>
            <a:r>
              <a:rPr lang="zh-CN" altLang="en-US" dirty="0"/>
              <a:t>是否为</a:t>
            </a:r>
            <a:r>
              <a:rPr lang="en-US" altLang="zh-CN" dirty="0"/>
              <a:t>OTC</a:t>
            </a:r>
            <a:r>
              <a:rPr lang="zh-CN" altLang="en-US" dirty="0"/>
              <a:t>药品：否。</a:t>
            </a:r>
            <a:endParaRPr lang="en-US" altLang="zh-CN" dirty="0"/>
          </a:p>
          <a:p>
            <a:pPr marL="285750" indent="-285750">
              <a:buFont typeface="Wingdings" panose="05000000000000000000" pitchFamily="2" charset="2"/>
              <a:buChar char="l"/>
            </a:pPr>
            <a:endParaRPr lang="en-US" altLang="zh-CN" dirty="0"/>
          </a:p>
          <a:p>
            <a:pPr marL="285750" indent="-285750">
              <a:buFont typeface="Wingdings" panose="05000000000000000000" pitchFamily="2" charset="2"/>
              <a:buChar char="l"/>
            </a:pPr>
            <a:r>
              <a:rPr lang="zh-CN" altLang="en-US" dirty="0"/>
              <a:t>参照药品建议：</a:t>
            </a:r>
            <a:r>
              <a:rPr lang="zh-CN" altLang="zh-CN" dirty="0"/>
              <a:t>草酸艾司西酞普兰</a:t>
            </a:r>
            <a:r>
              <a:rPr lang="zh-CN" altLang="en-US" dirty="0"/>
              <a:t>。</a:t>
            </a:r>
            <a:endParaRPr lang="en-US" altLang="zh-CN" dirty="0"/>
          </a:p>
          <a:p>
            <a:pPr marL="285750" indent="-285750">
              <a:buFont typeface="Wingdings" panose="05000000000000000000" pitchFamily="2" charset="2"/>
              <a:buChar char="l"/>
            </a:pPr>
            <a:endParaRPr lang="en-US" altLang="zh-CN" dirty="0"/>
          </a:p>
          <a:p>
            <a:r>
              <a:rPr lang="zh-CN" altLang="en-US" dirty="0"/>
              <a:t>        据</a:t>
            </a:r>
            <a:r>
              <a:rPr lang="en-US" altLang="zh-CN" dirty="0"/>
              <a:t>IMS</a:t>
            </a:r>
            <a:r>
              <a:rPr lang="zh-CN" altLang="en-US" dirty="0"/>
              <a:t>数据统计，中国市场上销量最大的产品为草酸艾司西酞普兰片。在安非他酮缓释片</a:t>
            </a:r>
            <a:r>
              <a:rPr lang="en-US" altLang="zh-CN" dirty="0"/>
              <a:t>Ⅱ</a:t>
            </a:r>
            <a:r>
              <a:rPr lang="zh-CN" altLang="en-US" dirty="0"/>
              <a:t>的上市前临床研究中，有</a:t>
            </a:r>
            <a:r>
              <a:rPr lang="en-US" altLang="zh-CN" dirty="0"/>
              <a:t>2</a:t>
            </a:r>
            <a:r>
              <a:rPr lang="zh-CN" altLang="en-US" dirty="0"/>
              <a:t>项随机双盲对照研究中选取艾司西酞普兰为对照药物，均证明二者疗效和安全性相当。</a:t>
            </a:r>
            <a:endParaRPr lang="en-US" altLang="zh-CN" dirty="0"/>
          </a:p>
          <a:p>
            <a:r>
              <a:rPr lang="zh-CN" altLang="en-US" dirty="0"/>
              <a:t>        在上市后也有多篇对比的文献。两者均为多篇权威指南及诊疗规范</a:t>
            </a:r>
            <a:r>
              <a:rPr lang="en-US" altLang="zh-CN" dirty="0"/>
              <a:t>Ⅰ/</a:t>
            </a:r>
            <a:r>
              <a:rPr lang="zh-CN" altLang="en-US" dirty="0"/>
              <a:t>A级推荐。抑郁症序贯治疗研究中对于草酸艾司西酞普兰治疗未获痊愈或不耐受的患者，推荐联用盐酸安非他酮可增强治疗效果。</a:t>
            </a:r>
          </a:p>
        </p:txBody>
      </p:sp>
      <p:sp>
        <p:nvSpPr>
          <p:cNvPr id="5" name="文本框 4"/>
          <p:cNvSpPr txBox="1"/>
          <p:nvPr/>
        </p:nvSpPr>
        <p:spPr>
          <a:xfrm>
            <a:off x="1034136" y="2687216"/>
            <a:ext cx="2492835" cy="646331"/>
          </a:xfrm>
          <a:prstGeom prst="rect">
            <a:avLst/>
          </a:prstGeom>
          <a:noFill/>
        </p:spPr>
        <p:txBody>
          <a:bodyPr wrap="square" rtlCol="0">
            <a:spAutoFit/>
          </a:bodyPr>
          <a:lstStyle/>
          <a:p>
            <a:r>
              <a:rPr lang="en-US" altLang="zh-CN" dirty="0"/>
              <a:t>Basic Information</a:t>
            </a:r>
          </a:p>
          <a:p>
            <a:r>
              <a:rPr lang="zh-CN" altLang="en-US" dirty="0"/>
              <a:t>─────</a:t>
            </a:r>
          </a:p>
        </p:txBody>
      </p:sp>
      <p:sp>
        <p:nvSpPr>
          <p:cNvPr id="7" name="文本框 6"/>
          <p:cNvSpPr txBox="1"/>
          <p:nvPr/>
        </p:nvSpPr>
        <p:spPr>
          <a:xfrm>
            <a:off x="382905" y="6127750"/>
            <a:ext cx="6062980" cy="645160"/>
          </a:xfrm>
          <a:prstGeom prst="rect">
            <a:avLst/>
          </a:prstGeom>
          <a:noFill/>
        </p:spPr>
        <p:txBody>
          <a:bodyPr wrap="square" rtlCol="0">
            <a:spAutoFit/>
          </a:bodyPr>
          <a:lstStyle/>
          <a:p>
            <a:pPr algn="l"/>
            <a:r>
              <a:rPr lang="zh-CN" altLang="en-US" sz="900" b="1" dirty="0"/>
              <a:t>参考文献：</a:t>
            </a:r>
          </a:p>
          <a:p>
            <a:pPr algn="l"/>
            <a:r>
              <a:rPr lang="en-US" altLang="zh-CN" sz="900" b="1" dirty="0"/>
              <a:t> 1. </a:t>
            </a:r>
            <a:r>
              <a:rPr lang="zh-CN" altLang="en-US" sz="900" b="1" dirty="0"/>
              <a:t>Trivedi MH et al. Am J Psychiatry. 2006, 163(1): 28-40.</a:t>
            </a:r>
          </a:p>
          <a:p>
            <a:pPr algn="l"/>
            <a:r>
              <a:rPr lang="en-US" altLang="zh-CN" sz="900" b="1" dirty="0"/>
              <a:t>2. </a:t>
            </a:r>
            <a:r>
              <a:rPr lang="zh-CN" altLang="en-US" sz="900" b="1" dirty="0"/>
              <a:t>中国抑郁障碍防治指南第二版（2015）</a:t>
            </a:r>
          </a:p>
          <a:p>
            <a:pPr algn="l"/>
            <a:r>
              <a:rPr lang="en-US" altLang="zh-CN" sz="900" b="1" dirty="0"/>
              <a:t>3. 精神障碍诊疗规范（2020年版）</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a:xfrm>
            <a:off x="1816480" y="785252"/>
            <a:ext cx="3039875" cy="442601"/>
          </a:xfrm>
        </p:spPr>
        <p:txBody>
          <a:bodyPr/>
          <a:lstStyle/>
          <a:p>
            <a:r>
              <a:rPr lang="zh-CN" altLang="en-US" dirty="0"/>
              <a:t>药品基本信息</a:t>
            </a:r>
          </a:p>
        </p:txBody>
      </p:sp>
      <p:sp>
        <p:nvSpPr>
          <p:cNvPr id="3" name="文本占位符 2"/>
          <p:cNvSpPr>
            <a:spLocks noGrp="1"/>
          </p:cNvSpPr>
          <p:nvPr>
            <p:ph type="body" sz="quarter" idx="12"/>
          </p:nvPr>
        </p:nvSpPr>
        <p:spPr>
          <a:xfrm>
            <a:off x="822960" y="1635125"/>
            <a:ext cx="10963910" cy="4751070"/>
          </a:xfrm>
        </p:spPr>
        <p:txBody>
          <a:bodyPr>
            <a:noAutofit/>
          </a:bodyPr>
          <a:lstStyle/>
          <a:p>
            <a:r>
              <a:rPr lang="zh-CN" altLang="en-US" sz="1800" b="1" u="sng" dirty="0">
                <a:latin typeface="宋体" panose="02010600030101010101" pitchFamily="2" charset="-122"/>
                <a:ea typeface="宋体" panose="02010600030101010101" pitchFamily="2" charset="-122"/>
              </a:rPr>
              <a:t>适应症</a:t>
            </a:r>
            <a:endParaRPr lang="en-US" altLang="zh-CN" sz="1800" b="1" u="sng" dirty="0">
              <a:latin typeface="宋体" panose="02010600030101010101" pitchFamily="2" charset="-122"/>
              <a:ea typeface="宋体" panose="02010600030101010101" pitchFamily="2" charset="-122"/>
            </a:endParaRPr>
          </a:p>
          <a:p>
            <a:r>
              <a:rPr lang="zh-CN" altLang="en-US" dirty="0">
                <a:latin typeface="宋体" panose="02010600030101010101" pitchFamily="2" charset="-122"/>
                <a:ea typeface="宋体" panose="02010600030101010101" pitchFamily="2" charset="-122"/>
              </a:rPr>
              <a:t>本品用于治疗抑郁症。</a:t>
            </a:r>
            <a:endParaRPr lang="en-US" altLang="zh-CN" dirty="0">
              <a:latin typeface="宋体" panose="02010600030101010101" pitchFamily="2" charset="-122"/>
              <a:ea typeface="宋体" panose="02010600030101010101" pitchFamily="2" charset="-122"/>
            </a:endParaRPr>
          </a:p>
          <a:p>
            <a:r>
              <a:rPr lang="zh-CN" altLang="en-US" sz="1800" b="1" u="sng" dirty="0">
                <a:latin typeface="宋体" panose="02010600030101010101" pitchFamily="2" charset="-122"/>
                <a:ea typeface="宋体" panose="02010600030101010101" pitchFamily="2" charset="-122"/>
              </a:rPr>
              <a:t>疾病基本情况</a:t>
            </a:r>
            <a:endParaRPr lang="en-US" altLang="zh-CN" sz="1800" b="1" u="sng" dirty="0">
              <a:latin typeface="宋体" panose="02010600030101010101" pitchFamily="2" charset="-122"/>
              <a:ea typeface="宋体" panose="02010600030101010101" pitchFamily="2" charset="-122"/>
            </a:endParaRPr>
          </a:p>
          <a:p>
            <a:r>
              <a:rPr lang="zh-CN" altLang="en-US" dirty="0">
                <a:latin typeface="宋体" panose="02010600030101010101" pitchFamily="2" charset="-122"/>
                <a:ea typeface="宋体" panose="02010600030101010101" pitchFamily="2" charset="-122"/>
              </a:rPr>
              <a:t>国内调查也显示抑郁障碍的患病率呈现上升趋势。</a:t>
            </a:r>
            <a:r>
              <a:rPr lang="en-US" altLang="zh-CN" dirty="0">
                <a:latin typeface="宋体" panose="02010600030101010101" pitchFamily="2" charset="-122"/>
                <a:ea typeface="宋体" panose="02010600030101010101" pitchFamily="2" charset="-122"/>
              </a:rPr>
              <a:t>WHO(1993)</a:t>
            </a:r>
            <a:r>
              <a:rPr lang="zh-CN" altLang="en-US" dirty="0">
                <a:latin typeface="宋体" panose="02010600030101010101" pitchFamily="2" charset="-122"/>
                <a:ea typeface="宋体" panose="02010600030101010101" pitchFamily="2" charset="-122"/>
              </a:rPr>
              <a:t>的多中心全球合作研究中，上海调查表明，在综合医院内科门诊的抑郁症患病率为</a:t>
            </a:r>
            <a:r>
              <a:rPr lang="en-US" altLang="zh-CN" dirty="0">
                <a:latin typeface="宋体" panose="02010600030101010101" pitchFamily="2" charset="-122"/>
                <a:ea typeface="宋体" panose="02010600030101010101" pitchFamily="2" charset="-122"/>
              </a:rPr>
              <a:t>4.0</a:t>
            </a:r>
            <a:r>
              <a:rPr lang="zh-CN" altLang="en-US" dirty="0">
                <a:latin typeface="宋体" panose="02010600030101010101" pitchFamily="2" charset="-122"/>
                <a:ea typeface="宋体" panose="02010600030101010101" pitchFamily="2" charset="-122"/>
              </a:rPr>
              <a:t>％。</a:t>
            </a:r>
          </a:p>
          <a:p>
            <a:r>
              <a:rPr lang="zh-CN" altLang="en-US" sz="1800" b="1" u="sng" dirty="0">
                <a:latin typeface="宋体" panose="02010600030101010101" pitchFamily="2" charset="-122"/>
                <a:ea typeface="宋体" panose="02010600030101010101" pitchFamily="2" charset="-122"/>
              </a:rPr>
              <a:t>用法用量</a:t>
            </a:r>
          </a:p>
          <a:p>
            <a:pPr>
              <a:lnSpc>
                <a:spcPct val="80000"/>
              </a:lnSpc>
            </a:pPr>
            <a:r>
              <a:rPr lang="zh-CN" altLang="en-US" b="1" dirty="0">
                <a:latin typeface="宋体" panose="02010600030101010101" pitchFamily="2" charset="-122"/>
                <a:ea typeface="宋体" panose="02010600030101010101" pitchFamily="2" charset="-122"/>
              </a:rPr>
              <a:t>一般使用说明</a:t>
            </a:r>
          </a:p>
          <a:p>
            <a:pPr>
              <a:lnSpc>
                <a:spcPct val="80000"/>
              </a:lnSpc>
            </a:pPr>
            <a:r>
              <a:rPr lang="zh-CN" altLang="en-US" dirty="0">
                <a:latin typeface="宋体" panose="02010600030101010101" pitchFamily="2" charset="-122"/>
                <a:ea typeface="宋体" panose="02010600030101010101" pitchFamily="2" charset="-122"/>
              </a:rPr>
              <a:t>本品应整片吞服，不得压碎、掰开或咀嚼。</a:t>
            </a:r>
          </a:p>
          <a:p>
            <a:pPr>
              <a:lnSpc>
                <a:spcPct val="80000"/>
              </a:lnSpc>
            </a:pPr>
            <a:r>
              <a:rPr lang="zh-CN" altLang="en-US" dirty="0">
                <a:latin typeface="宋体" panose="02010600030101010101" pitchFamily="2" charset="-122"/>
                <a:ea typeface="宋体" panose="02010600030101010101" pitchFamily="2" charset="-122"/>
              </a:rPr>
              <a:t>本品应在早上给药，可与食物同服或单独服用。</a:t>
            </a:r>
          </a:p>
          <a:p>
            <a:pPr>
              <a:lnSpc>
                <a:spcPct val="80000"/>
              </a:lnSpc>
            </a:pPr>
            <a:r>
              <a:rPr lang="zh-CN" altLang="en-US" dirty="0">
                <a:latin typeface="宋体" panose="02010600030101010101" pitchFamily="2" charset="-122"/>
                <a:ea typeface="宋体" panose="02010600030101010101" pitchFamily="2" charset="-122"/>
              </a:rPr>
              <a:t>为了最大程度降低癫痫发作风险，应逐渐增加剂量（参见</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注意事项</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癫痫发作）。</a:t>
            </a:r>
            <a:endParaRPr lang="en-US" altLang="zh-CN" dirty="0">
              <a:latin typeface="宋体" panose="02010600030101010101" pitchFamily="2" charset="-122"/>
              <a:ea typeface="宋体" panose="02010600030101010101" pitchFamily="2" charset="-122"/>
            </a:endParaRPr>
          </a:p>
          <a:p>
            <a:pPr>
              <a:lnSpc>
                <a:spcPct val="80000"/>
              </a:lnSpc>
            </a:pPr>
            <a:r>
              <a:rPr lang="zh-CN" altLang="en-US" b="1" dirty="0">
                <a:latin typeface="宋体" panose="02010600030101010101" pitchFamily="2" charset="-122"/>
                <a:ea typeface="宋体" panose="02010600030101010101" pitchFamily="2" charset="-122"/>
              </a:rPr>
              <a:t>治疗剂量</a:t>
            </a:r>
          </a:p>
          <a:p>
            <a:pPr>
              <a:lnSpc>
                <a:spcPct val="80000"/>
              </a:lnSpc>
            </a:pPr>
            <a:r>
              <a:rPr lang="zh-CN" altLang="en-US" dirty="0">
                <a:latin typeface="宋体" panose="02010600030101010101" pitchFamily="2" charset="-122"/>
                <a:ea typeface="宋体" panose="02010600030101010101" pitchFamily="2" charset="-122"/>
              </a:rPr>
              <a:t>推荐起始剂量为 </a:t>
            </a:r>
            <a:r>
              <a:rPr lang="en-US" altLang="zh-CN" dirty="0">
                <a:latin typeface="宋体" panose="02010600030101010101" pitchFamily="2" charset="-122"/>
                <a:ea typeface="宋体" panose="02010600030101010101" pitchFamily="2" charset="-122"/>
              </a:rPr>
              <a:t>150 mg </a:t>
            </a:r>
            <a:r>
              <a:rPr lang="zh-CN" altLang="en-US" dirty="0">
                <a:latin typeface="宋体" panose="02010600030101010101" pitchFamily="2" charset="-122"/>
                <a:ea typeface="宋体" panose="02010600030101010101" pitchFamily="2" charset="-122"/>
              </a:rPr>
              <a:t>每日晨服一次。给药 </a:t>
            </a:r>
            <a:r>
              <a:rPr lang="en-US" altLang="zh-CN" dirty="0">
                <a:latin typeface="宋体" panose="02010600030101010101" pitchFamily="2" charset="-122"/>
                <a:ea typeface="宋体" panose="02010600030101010101" pitchFamily="2" charset="-122"/>
              </a:rPr>
              <a:t>4 </a:t>
            </a:r>
            <a:r>
              <a:rPr lang="zh-CN" altLang="en-US" dirty="0">
                <a:latin typeface="宋体" panose="02010600030101010101" pitchFamily="2" charset="-122"/>
                <a:ea typeface="宋体" panose="02010600030101010101" pitchFamily="2" charset="-122"/>
              </a:rPr>
              <a:t>天后，可将剂量增加至 </a:t>
            </a:r>
            <a:r>
              <a:rPr lang="en-US" altLang="zh-CN" dirty="0">
                <a:latin typeface="宋体" panose="02010600030101010101" pitchFamily="2" charset="-122"/>
                <a:ea typeface="宋体" panose="02010600030101010101" pitchFamily="2" charset="-122"/>
              </a:rPr>
              <a:t>300 mg </a:t>
            </a:r>
            <a:r>
              <a:rPr lang="zh-CN" altLang="en-US" dirty="0">
                <a:latin typeface="宋体" panose="02010600030101010101" pitchFamily="2" charset="-122"/>
                <a:ea typeface="宋体" panose="02010600030101010101" pitchFamily="2" charset="-122"/>
              </a:rPr>
              <a:t>每日晨服一次。</a:t>
            </a:r>
          </a:p>
          <a:p>
            <a:pPr>
              <a:lnSpc>
                <a:spcPct val="80000"/>
              </a:lnSpc>
            </a:pPr>
            <a:r>
              <a:rPr lang="zh-CN" altLang="en-US" dirty="0">
                <a:latin typeface="宋体" panose="02010600030101010101" pitchFamily="2" charset="-122"/>
                <a:ea typeface="宋体" panose="02010600030101010101" pitchFamily="2" charset="-122"/>
              </a:rPr>
              <a:t>通常，在抑郁症急性发作的症状控制后，需要再进行几个月或更长时间的抗抑郁药治疗。尚不清楚维持治疗所需的本品剂量是否与产生初始反应的剂量相同。应定期评估维持治疗的需求和治疗的适当剂量。</a:t>
            </a:r>
          </a:p>
          <a:p>
            <a:pPr>
              <a:lnSpc>
                <a:spcPct val="80000"/>
              </a:lnSpc>
            </a:pPr>
            <a:r>
              <a:rPr lang="zh-CN" altLang="en-US" b="1" dirty="0">
                <a:latin typeface="宋体" panose="02010600030101010101" pitchFamily="2" charset="-122"/>
                <a:ea typeface="宋体" panose="02010600030101010101" pitchFamily="2" charset="-122"/>
              </a:rPr>
              <a:t>停用本品</a:t>
            </a:r>
          </a:p>
          <a:p>
            <a:pPr>
              <a:lnSpc>
                <a:spcPct val="80000"/>
              </a:lnSpc>
            </a:pPr>
            <a:r>
              <a:rPr lang="zh-CN" altLang="en-US" dirty="0">
                <a:latin typeface="宋体" panose="02010600030101010101" pitchFamily="2" charset="-122"/>
                <a:ea typeface="宋体" panose="02010600030101010101" pitchFamily="2" charset="-122"/>
              </a:rPr>
              <a:t>接受本品 </a:t>
            </a:r>
            <a:r>
              <a:rPr lang="en-US" altLang="zh-CN" dirty="0">
                <a:latin typeface="宋体" panose="02010600030101010101" pitchFamily="2" charset="-122"/>
                <a:ea typeface="宋体" panose="02010600030101010101" pitchFamily="2" charset="-122"/>
              </a:rPr>
              <a:t>300 mg </a:t>
            </a:r>
            <a:r>
              <a:rPr lang="zh-CN" altLang="en-US" dirty="0">
                <a:latin typeface="宋体" panose="02010600030101010101" pitchFamily="2" charset="-122"/>
                <a:ea typeface="宋体" panose="02010600030101010101" pitchFamily="2" charset="-122"/>
              </a:rPr>
              <a:t>每日一次治疗的患者，在停用本品前，应先将剂量减少至</a:t>
            </a:r>
            <a:r>
              <a:rPr lang="en-US" altLang="zh-CN" dirty="0">
                <a:latin typeface="宋体" panose="02010600030101010101" pitchFamily="2" charset="-122"/>
                <a:ea typeface="宋体" panose="02010600030101010101" pitchFamily="2" charset="-122"/>
              </a:rPr>
              <a:t>150 mg </a:t>
            </a:r>
            <a:r>
              <a:rPr lang="zh-CN" altLang="en-US" dirty="0">
                <a:latin typeface="宋体" panose="02010600030101010101" pitchFamily="2" charset="-122"/>
                <a:ea typeface="宋体" panose="02010600030101010101" pitchFamily="2" charset="-122"/>
              </a:rPr>
              <a:t>每日一次。</a:t>
            </a:r>
          </a:p>
        </p:txBody>
      </p:sp>
      <p:sp>
        <p:nvSpPr>
          <p:cNvPr id="4" name="文本占位符 3"/>
          <p:cNvSpPr>
            <a:spLocks noGrp="1"/>
          </p:cNvSpPr>
          <p:nvPr>
            <p:ph type="body" sz="quarter" idx="10"/>
          </p:nvPr>
        </p:nvSpPr>
        <p:spPr>
          <a:xfrm>
            <a:off x="429197" y="481605"/>
            <a:ext cx="1302588" cy="1050820"/>
          </a:xfrm>
        </p:spPr>
        <p:txBody>
          <a:bodyPr/>
          <a:lstStyle/>
          <a:p>
            <a:r>
              <a:rPr lang="en-US" altLang="zh-CN" dirty="0"/>
              <a:t>01</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a:xfrm>
            <a:off x="1034136" y="2004230"/>
            <a:ext cx="3039875" cy="442601"/>
          </a:xfrm>
        </p:spPr>
        <p:txBody>
          <a:bodyPr/>
          <a:lstStyle/>
          <a:p>
            <a:r>
              <a:rPr lang="zh-CN" altLang="en-US" dirty="0"/>
              <a:t>安全性</a:t>
            </a:r>
          </a:p>
        </p:txBody>
      </p:sp>
      <p:sp>
        <p:nvSpPr>
          <p:cNvPr id="3" name="文本占位符 2"/>
          <p:cNvSpPr>
            <a:spLocks noGrp="1"/>
          </p:cNvSpPr>
          <p:nvPr>
            <p:ph type="body" sz="quarter" idx="12"/>
          </p:nvPr>
        </p:nvSpPr>
        <p:spPr>
          <a:xfrm>
            <a:off x="652171" y="3292510"/>
            <a:ext cx="2697519" cy="1369866"/>
          </a:xfrm>
        </p:spPr>
        <p:txBody>
          <a:bodyPr>
            <a:normAutofit fontScale="92500" lnSpcReduction="10000"/>
          </a:bodyPr>
          <a:lstStyle/>
          <a:p>
            <a:r>
              <a:rPr lang="zh-CN" altLang="en-US" sz="1800" dirty="0">
                <a:latin typeface="宋体" panose="02010600030101010101" pitchFamily="2" charset="-122"/>
                <a:ea typeface="宋体" panose="02010600030101010101" pitchFamily="2" charset="-122"/>
              </a:rPr>
              <a:t>包括但不限于：该药品在国内外不良反应发生情况；药品说明书收载的安全性信息；与目录内同类药品安全性方面的主要优势和不足。</a:t>
            </a:r>
          </a:p>
        </p:txBody>
      </p:sp>
      <p:sp>
        <p:nvSpPr>
          <p:cNvPr id="4" name="文本占位符 3"/>
          <p:cNvSpPr>
            <a:spLocks noGrp="1"/>
          </p:cNvSpPr>
          <p:nvPr>
            <p:ph type="body" sz="quarter" idx="10"/>
          </p:nvPr>
        </p:nvSpPr>
        <p:spPr>
          <a:xfrm>
            <a:off x="382842" y="953410"/>
            <a:ext cx="1302588" cy="1050820"/>
          </a:xfrm>
        </p:spPr>
        <p:txBody>
          <a:bodyPr/>
          <a:lstStyle/>
          <a:p>
            <a:r>
              <a:rPr lang="en-US" altLang="zh-CN" dirty="0"/>
              <a:t>02</a:t>
            </a:r>
            <a:endParaRPr lang="zh-CN" altLang="en-US" dirty="0"/>
          </a:p>
        </p:txBody>
      </p:sp>
      <p:sp>
        <p:nvSpPr>
          <p:cNvPr id="6" name="文本框 5"/>
          <p:cNvSpPr txBox="1"/>
          <p:nvPr/>
        </p:nvSpPr>
        <p:spPr>
          <a:xfrm>
            <a:off x="4074011" y="890462"/>
            <a:ext cx="7158040" cy="4247317"/>
          </a:xfrm>
          <a:prstGeom prst="rect">
            <a:avLst/>
          </a:prstGeom>
          <a:noFill/>
        </p:spPr>
        <p:txBody>
          <a:bodyPr wrap="square" rtlCol="0">
            <a:spAutoFit/>
          </a:bodyPr>
          <a:lstStyle/>
          <a:p>
            <a:r>
              <a:rPr lang="zh-CN" altLang="en-US" b="1" dirty="0">
                <a:latin typeface="+mn-ea"/>
              </a:rPr>
              <a:t>不良反应情况</a:t>
            </a:r>
            <a:r>
              <a:rPr lang="zh-CN" altLang="en-US" dirty="0">
                <a:latin typeface="+mn-ea"/>
              </a:rPr>
              <a:t>：</a:t>
            </a:r>
            <a:endParaRPr lang="en-US" altLang="zh-CN" dirty="0">
              <a:latin typeface="+mn-ea"/>
            </a:endParaRPr>
          </a:p>
          <a:p>
            <a:r>
              <a:rPr lang="en-US" altLang="zh-CN" dirty="0">
                <a:latin typeface="+mn-ea"/>
              </a:rPr>
              <a:t>    </a:t>
            </a:r>
            <a:r>
              <a:rPr lang="zh-CN" altLang="zh-CN" dirty="0">
                <a:latin typeface="+mn-ea"/>
              </a:rPr>
              <a:t>失眠、头痛、口干、胃肠紊乱（包括恶心和呕吐）。</a:t>
            </a:r>
            <a:r>
              <a:rPr lang="en-US" altLang="zh-CN" dirty="0">
                <a:latin typeface="+mn-ea"/>
              </a:rPr>
              <a:t> </a:t>
            </a:r>
            <a:r>
              <a:rPr lang="zh-CN" altLang="zh-CN" dirty="0">
                <a:latin typeface="+mn-ea"/>
              </a:rPr>
              <a:t>对本品或本品中的任何成分过敏者禁用。癫痫症患者禁用。突然停止使用酒精或镇静剂者禁用。目前正接受任何其他含安非他酮的制剂治疗的患者禁用。目前或既往被诊断出贪食症或神经性厌食症的患者禁用。禁止将本品与单胺氧化酶抑制剂（</a:t>
            </a:r>
            <a:r>
              <a:rPr lang="en-US" altLang="zh-CN" dirty="0">
                <a:latin typeface="+mn-ea"/>
              </a:rPr>
              <a:t>MAOIs</a:t>
            </a:r>
            <a:r>
              <a:rPr lang="zh-CN" altLang="zh-CN" dirty="0">
                <a:latin typeface="+mn-ea"/>
              </a:rPr>
              <a:t>）合用。</a:t>
            </a:r>
            <a:endParaRPr lang="en-US" altLang="zh-CN" dirty="0">
              <a:latin typeface="+mn-ea"/>
            </a:endParaRPr>
          </a:p>
          <a:p>
            <a:endParaRPr lang="en-US" altLang="zh-CN" dirty="0">
              <a:latin typeface="+mn-ea"/>
            </a:endParaRPr>
          </a:p>
          <a:p>
            <a:endParaRPr lang="en-US" altLang="zh-CN" dirty="0">
              <a:latin typeface="+mn-ea"/>
            </a:endParaRPr>
          </a:p>
          <a:p>
            <a:r>
              <a:rPr lang="zh-CN" altLang="en-US" b="1" dirty="0">
                <a:latin typeface="+mn-ea"/>
              </a:rPr>
              <a:t>安全性方面优势：</a:t>
            </a:r>
            <a:endParaRPr lang="en-US" altLang="zh-CN" b="1" dirty="0">
              <a:latin typeface="+mn-ea"/>
            </a:endParaRPr>
          </a:p>
          <a:p>
            <a:r>
              <a:rPr lang="en-US" altLang="zh-CN" dirty="0">
                <a:latin typeface="+mn-ea"/>
              </a:rPr>
              <a:t>    </a:t>
            </a:r>
            <a:r>
              <a:rPr lang="zh-CN" altLang="en-US" dirty="0">
                <a:latin typeface="+mn-ea"/>
              </a:rPr>
              <a:t>盐酸</a:t>
            </a:r>
            <a:r>
              <a:rPr lang="en-US" altLang="zh-CN" dirty="0" err="1">
                <a:latin typeface="+mn-ea"/>
              </a:rPr>
              <a:t>安非他酮</a:t>
            </a:r>
            <a:r>
              <a:rPr lang="zh-CN" altLang="en-US" dirty="0">
                <a:latin typeface="+mn-ea"/>
              </a:rPr>
              <a:t>缓释片（</a:t>
            </a:r>
            <a:r>
              <a:rPr lang="en-US" altLang="zh-CN" dirty="0">
                <a:latin typeface="+mn-ea"/>
              </a:rPr>
              <a:t>II</a:t>
            </a:r>
            <a:r>
              <a:rPr lang="zh-CN" altLang="en-US" dirty="0">
                <a:latin typeface="+mn-ea"/>
              </a:rPr>
              <a:t>）</a:t>
            </a:r>
            <a:r>
              <a:rPr lang="en-US" altLang="zh-CN" dirty="0" err="1">
                <a:latin typeface="+mn-ea"/>
              </a:rPr>
              <a:t>是唯一的NDRI，通过抑制多</a:t>
            </a:r>
            <a:r>
              <a:rPr lang="zh-CN" altLang="en-US" dirty="0">
                <a:latin typeface="+mn-ea"/>
              </a:rPr>
              <a:t>巴</a:t>
            </a:r>
            <a:r>
              <a:rPr lang="en-US" altLang="zh-CN" dirty="0">
                <a:latin typeface="+mn-ea"/>
              </a:rPr>
              <a:t>（DA）、去甲肾上腺素（NE）的再摄取发挥作用，尤其是对MDD核心症状群（情绪低落、兴趣减退或快感缺失）均有一定的作用，其分子结构及无明显5-HT再摄取抑制作用，决定了安非他酮的临床应用较少出现相关性功能障碍、心律失常、躁狂发作等，胃肠道反应较轻。</a:t>
            </a:r>
          </a:p>
          <a:p>
            <a:r>
              <a:rPr lang="en-US" altLang="zh-CN" dirty="0">
                <a:latin typeface="+mn-ea"/>
              </a:rPr>
              <a:t>    </a:t>
            </a:r>
            <a:r>
              <a:rPr lang="zh-CN" altLang="en-US" dirty="0">
                <a:latin typeface="+mn-ea"/>
              </a:rPr>
              <a:t>治疗抑郁临床总体疗效好，副作用小，耐受性好，口服安全性高。</a:t>
            </a:r>
            <a:endParaRPr lang="zh-CN" altLang="en-US" dirty="0">
              <a:latin typeface="宋体" panose="02010600030101010101" pitchFamily="2" charset="-122"/>
              <a:ea typeface="宋体" panose="02010600030101010101" pitchFamily="2" charset="-122"/>
            </a:endParaRPr>
          </a:p>
        </p:txBody>
      </p:sp>
      <p:sp>
        <p:nvSpPr>
          <p:cNvPr id="5" name="文本框 4"/>
          <p:cNvSpPr txBox="1"/>
          <p:nvPr/>
        </p:nvSpPr>
        <p:spPr>
          <a:xfrm>
            <a:off x="1129004" y="2593910"/>
            <a:ext cx="1763486" cy="369332"/>
          </a:xfrm>
          <a:prstGeom prst="rect">
            <a:avLst/>
          </a:prstGeom>
          <a:noFill/>
        </p:spPr>
        <p:txBody>
          <a:bodyPr wrap="square" rtlCol="0">
            <a:spAutoFit/>
          </a:bodyPr>
          <a:lstStyle/>
          <a:p>
            <a:r>
              <a:rPr lang="en-US" altLang="zh-CN"/>
              <a:t>Security</a:t>
            </a:r>
            <a:endParaRPr lang="en-US" altLang="zh-CN" dirty="0"/>
          </a:p>
        </p:txBody>
      </p:sp>
      <p:sp>
        <p:nvSpPr>
          <p:cNvPr id="7" name="文本框 6"/>
          <p:cNvSpPr txBox="1"/>
          <p:nvPr/>
        </p:nvSpPr>
        <p:spPr>
          <a:xfrm>
            <a:off x="69215" y="5876925"/>
            <a:ext cx="12122785" cy="783590"/>
          </a:xfrm>
          <a:prstGeom prst="rect">
            <a:avLst/>
          </a:prstGeom>
          <a:noFill/>
        </p:spPr>
        <p:txBody>
          <a:bodyPr wrap="square" rtlCol="0">
            <a:spAutoFit/>
          </a:bodyPr>
          <a:lstStyle/>
          <a:p>
            <a:pPr algn="l"/>
            <a:r>
              <a:rPr lang="zh-CN" altLang="en-US" sz="900" b="1" dirty="0"/>
              <a:t>参考文献：</a:t>
            </a:r>
          </a:p>
          <a:p>
            <a:pPr algn="l"/>
            <a:r>
              <a:rPr lang="en-US" altLang="zh-CN" sz="900" b="1" dirty="0"/>
              <a:t>1. </a:t>
            </a:r>
            <a:r>
              <a:rPr lang="zh-CN" altLang="en-US" sz="900" b="1" dirty="0"/>
              <a:t>effects of antieffects  of antdepressants and antipsychotics use on weight gain:A systematic review[J].Obesity Reviews,2019,20</a:t>
            </a:r>
          </a:p>
          <a:p>
            <a:pPr algn="l"/>
            <a:r>
              <a:rPr lang="en-US" altLang="zh-CN" sz="900" b="1" dirty="0"/>
              <a:t>2. </a:t>
            </a:r>
            <a:r>
              <a:rPr lang="zh-CN" altLang="en-US" sz="900" b="1" dirty="0"/>
              <a:t>Gastrointestinal side effects associated with antidepressant treatments in patients with major depressive disorder: A systematic review and meta-analysis.Prog Neuropsychophamacol Biol Psychiatry.2021 Jul 13;109:110266</a:t>
            </a:r>
          </a:p>
          <a:p>
            <a:pPr algn="l"/>
            <a:r>
              <a:rPr lang="en-US" altLang="zh-CN" sz="900" b="1" dirty="0"/>
              <a:t>3. </a:t>
            </a:r>
            <a:r>
              <a:rPr lang="zh-CN" altLang="en-US" sz="900" b="1" dirty="0"/>
              <a:t>Risk of Switch in Mood Polarity to Hypomania or Mania in Patients With Bipolar Depression  During Acute and Continuation Trials of Venlafaxine, Sertraline, and Bupropion as Adjuncts to Mood Stabilizers[J].American Journal of Psychiatry,2006</a:t>
            </a:r>
          </a:p>
          <a:p>
            <a:pPr algn="l"/>
            <a:r>
              <a:rPr lang="en-US" altLang="zh-CN" sz="900" b="1" dirty="0"/>
              <a:t>4. </a:t>
            </a:r>
            <a:r>
              <a:rPr lang="zh-CN" altLang="en-US" sz="900" b="1" dirty="0"/>
              <a:t>Maurizio Fava,et al.15 Years of Clinical Experience With Bupropion HCl:From Bupropion to Bupropion SR to Bupropion XL[J].Prim Care Companion J Clin Psychiatry,2005,7(3):106-113.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a:xfrm>
            <a:off x="1034415" y="2004060"/>
            <a:ext cx="5393690" cy="442595"/>
          </a:xfrm>
        </p:spPr>
        <p:txBody>
          <a:bodyPr/>
          <a:lstStyle/>
          <a:p>
            <a:r>
              <a:rPr lang="zh-CN" altLang="en-US" dirty="0"/>
              <a:t>有效性（</a:t>
            </a:r>
            <a:r>
              <a:rPr lang="en-US" altLang="zh-CN" dirty="0"/>
              <a:t>1</a:t>
            </a:r>
            <a:r>
              <a:rPr lang="zh-CN" altLang="en-US" dirty="0"/>
              <a:t>）</a:t>
            </a:r>
          </a:p>
        </p:txBody>
      </p:sp>
      <p:sp>
        <p:nvSpPr>
          <p:cNvPr id="3" name="文本占位符 2"/>
          <p:cNvSpPr>
            <a:spLocks noGrp="1"/>
          </p:cNvSpPr>
          <p:nvPr>
            <p:ph type="body" sz="quarter" idx="12"/>
          </p:nvPr>
        </p:nvSpPr>
        <p:spPr>
          <a:xfrm>
            <a:off x="881286" y="3497650"/>
            <a:ext cx="3803804" cy="1596863"/>
          </a:xfrm>
        </p:spPr>
        <p:txBody>
          <a:bodyPr>
            <a:noAutofit/>
          </a:bodyPr>
          <a:lstStyle/>
          <a:p>
            <a:r>
              <a:rPr lang="zh-CN" altLang="en-US" sz="1800" dirty="0">
                <a:latin typeface="宋体" panose="02010600030101010101" pitchFamily="2" charset="-122"/>
                <a:ea typeface="宋体" panose="02010600030101010101" pitchFamily="2" charset="-122"/>
              </a:rPr>
              <a:t>包括但不限于：临床试验或（和）真实世界中对照药品疗效方面的主要优势和不足，临床指南</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诊疗规范推荐情况；国家药品审评中心出具的</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技术评审报告</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中关于本药品有效性的描述。</a:t>
            </a:r>
          </a:p>
        </p:txBody>
      </p:sp>
      <p:sp>
        <p:nvSpPr>
          <p:cNvPr id="4" name="文本占位符 3"/>
          <p:cNvSpPr>
            <a:spLocks noGrp="1"/>
          </p:cNvSpPr>
          <p:nvPr>
            <p:ph type="body" sz="quarter" idx="10"/>
          </p:nvPr>
        </p:nvSpPr>
        <p:spPr>
          <a:xfrm>
            <a:off x="382842" y="953410"/>
            <a:ext cx="1302588" cy="1050820"/>
          </a:xfrm>
        </p:spPr>
        <p:txBody>
          <a:bodyPr/>
          <a:lstStyle/>
          <a:p>
            <a:r>
              <a:rPr lang="en-US" altLang="zh-CN" dirty="0"/>
              <a:t>03</a:t>
            </a:r>
            <a:endParaRPr lang="zh-CN" altLang="en-US" dirty="0"/>
          </a:p>
        </p:txBody>
      </p:sp>
      <p:sp>
        <p:nvSpPr>
          <p:cNvPr id="5" name="文本框 4"/>
          <p:cNvSpPr txBox="1"/>
          <p:nvPr/>
        </p:nvSpPr>
        <p:spPr>
          <a:xfrm>
            <a:off x="1139252" y="2653259"/>
            <a:ext cx="1274164" cy="369332"/>
          </a:xfrm>
          <a:prstGeom prst="rect">
            <a:avLst/>
          </a:prstGeom>
          <a:noFill/>
        </p:spPr>
        <p:txBody>
          <a:bodyPr wrap="square" rtlCol="0">
            <a:spAutoFit/>
          </a:bodyPr>
          <a:lstStyle/>
          <a:p>
            <a:r>
              <a:rPr lang="en-US" altLang="zh-CN" dirty="0"/>
              <a:t>Validity</a:t>
            </a:r>
            <a:endParaRPr lang="zh-CN" altLang="en-US" dirty="0"/>
          </a:p>
        </p:txBody>
      </p:sp>
      <p:sp>
        <p:nvSpPr>
          <p:cNvPr id="7" name="文本框 6"/>
          <p:cNvSpPr txBox="1"/>
          <p:nvPr/>
        </p:nvSpPr>
        <p:spPr>
          <a:xfrm>
            <a:off x="1110828" y="2991018"/>
            <a:ext cx="1302588" cy="369332"/>
          </a:xfrm>
          <a:prstGeom prst="rect">
            <a:avLst/>
          </a:prstGeom>
          <a:noFill/>
        </p:spPr>
        <p:txBody>
          <a:bodyPr wrap="square" rtlCol="0">
            <a:spAutoFit/>
          </a:bodyPr>
          <a:lstStyle/>
          <a:p>
            <a:r>
              <a:rPr lang="en-US" altLang="zh-CN" dirty="0"/>
              <a:t>─────</a:t>
            </a:r>
            <a:endParaRPr lang="zh-CN" altLang="en-US" dirty="0"/>
          </a:p>
        </p:txBody>
      </p:sp>
      <p:sp>
        <p:nvSpPr>
          <p:cNvPr id="6" name="文本框 5"/>
          <p:cNvSpPr txBox="1"/>
          <p:nvPr/>
        </p:nvSpPr>
        <p:spPr>
          <a:xfrm>
            <a:off x="5391837" y="716103"/>
            <a:ext cx="6592581" cy="4801314"/>
          </a:xfrm>
          <a:prstGeom prst="rect">
            <a:avLst/>
          </a:prstGeom>
          <a:noFill/>
        </p:spPr>
        <p:txBody>
          <a:bodyPr wrap="square" rtlCol="0">
            <a:spAutoFit/>
          </a:bodyPr>
          <a:lstStyle/>
          <a:p>
            <a:pPr marL="285750" indent="-285750">
              <a:buFont typeface="Wingdings" panose="05000000000000000000" pitchFamily="2" charset="2"/>
              <a:buChar char="l"/>
            </a:pPr>
            <a:r>
              <a:rPr lang="en-US" altLang="zh-CN" dirty="0"/>
              <a:t>《</a:t>
            </a:r>
            <a:r>
              <a:rPr lang="zh-CN" altLang="en-US" dirty="0"/>
              <a:t>指南</a:t>
            </a:r>
            <a:r>
              <a:rPr lang="en-US" altLang="zh-CN" dirty="0"/>
              <a:t>》</a:t>
            </a:r>
            <a:r>
              <a:rPr lang="zh-CN" altLang="en-US" dirty="0"/>
              <a:t>推荐</a:t>
            </a:r>
            <a:endParaRPr lang="en-US" altLang="zh-CN" dirty="0"/>
          </a:p>
          <a:p>
            <a:pPr marL="742950" lvl="1" indent="-285750">
              <a:buFont typeface="Wingdings" panose="05000000000000000000" pitchFamily="2" charset="2"/>
              <a:buChar char="l"/>
            </a:pPr>
            <a:r>
              <a:rPr lang="zh-CN" altLang="en-US" dirty="0"/>
              <a:t>美国心理学会制定</a:t>
            </a:r>
            <a:r>
              <a:rPr lang="en-US" altLang="zh-CN" dirty="0"/>
              <a:t>《2020</a:t>
            </a:r>
            <a:r>
              <a:rPr lang="zh-CN" altLang="en-US" dirty="0"/>
              <a:t>版重度抑郁症诊疗指南</a:t>
            </a:r>
            <a:r>
              <a:rPr lang="en-US" altLang="zh-CN" dirty="0"/>
              <a:t>》</a:t>
            </a:r>
            <a:r>
              <a:rPr lang="zh-CN" altLang="en-US" dirty="0"/>
              <a:t>推荐：对于轻中度或者重度抑郁症患者，可以选择抗抑郁药作为起始治疗。大多数患者会选择</a:t>
            </a:r>
            <a:r>
              <a:rPr lang="en-US" altLang="zh-CN" dirty="0"/>
              <a:t>SSRIs</a:t>
            </a:r>
            <a:r>
              <a:rPr lang="zh-CN" altLang="en-US" dirty="0"/>
              <a:t>、</a:t>
            </a:r>
            <a:r>
              <a:rPr lang="en-US" altLang="zh-CN" dirty="0"/>
              <a:t>SNRI</a:t>
            </a:r>
            <a:r>
              <a:rPr lang="zh-CN" altLang="en-US" dirty="0"/>
              <a:t>、米氮平或者安非他酮［</a:t>
            </a:r>
            <a:r>
              <a:rPr lang="en-US" altLang="zh-CN" dirty="0"/>
              <a:t>1</a:t>
            </a:r>
            <a:r>
              <a:rPr lang="zh-CN" altLang="en-US" dirty="0"/>
              <a:t>级推荐 证据充足的推荐］。</a:t>
            </a:r>
            <a:endParaRPr lang="en-US" altLang="zh-CN" dirty="0"/>
          </a:p>
          <a:p>
            <a:pPr marL="742950" lvl="1" indent="-285750">
              <a:buFont typeface="Wingdings" panose="05000000000000000000" pitchFamily="2" charset="2"/>
              <a:buChar char="l"/>
            </a:pPr>
            <a:r>
              <a:rPr lang="en-US" altLang="zh-CN" dirty="0"/>
              <a:t>《2015</a:t>
            </a:r>
            <a:r>
              <a:rPr lang="zh-CN" altLang="en-US" dirty="0"/>
              <a:t>版中国抑郁障碍防治指南</a:t>
            </a:r>
            <a:r>
              <a:rPr lang="en-US" altLang="zh-CN" dirty="0"/>
              <a:t>》</a:t>
            </a:r>
            <a:r>
              <a:rPr lang="zh-CN" altLang="en-US" dirty="0"/>
              <a:t>：安非他酮适合治疗各种抑郁障碍。据报道该药转躁风险小，适用于双相抑郁患者。</a:t>
            </a:r>
            <a:endParaRPr lang="en-US" altLang="zh-CN" dirty="0"/>
          </a:p>
          <a:p>
            <a:pPr marL="285750" indent="-285750">
              <a:buFont typeface="Wingdings" panose="05000000000000000000" pitchFamily="2" charset="2"/>
              <a:buChar char="l"/>
            </a:pPr>
            <a:endParaRPr lang="en-US" altLang="zh-CN" dirty="0"/>
          </a:p>
          <a:p>
            <a:pPr marL="285750" indent="-285750">
              <a:buFont typeface="Wingdings" panose="05000000000000000000" pitchFamily="2" charset="2"/>
              <a:buChar char="l"/>
            </a:pPr>
            <a:r>
              <a:rPr lang="zh-CN" altLang="en-US" dirty="0"/>
              <a:t>临床研究：</a:t>
            </a:r>
            <a:endParaRPr lang="en-US" altLang="zh-CN" dirty="0"/>
          </a:p>
          <a:p>
            <a:pPr marL="742950" lvl="1" indent="-285750">
              <a:buFont typeface="Wingdings" panose="05000000000000000000" pitchFamily="2" charset="2"/>
              <a:buChar char="l"/>
            </a:pPr>
            <a:r>
              <a:rPr lang="zh-CN" altLang="en-US" dirty="0"/>
              <a:t>中国重度抑郁症患者</a:t>
            </a:r>
            <a:endParaRPr lang="en-US" altLang="zh-CN" dirty="0"/>
          </a:p>
          <a:p>
            <a:pPr marL="742950" lvl="1" indent="-285750">
              <a:buFont typeface="Wingdings" panose="05000000000000000000" pitchFamily="2" charset="2"/>
              <a:buChar char="l"/>
            </a:pPr>
            <a:r>
              <a:rPr lang="zh-CN" altLang="en-US" dirty="0"/>
              <a:t>主要疗效指标为第</a:t>
            </a:r>
            <a:r>
              <a:rPr lang="en-US" altLang="zh-CN" dirty="0"/>
              <a:t>8</a:t>
            </a:r>
            <a:r>
              <a:rPr lang="zh-CN" altLang="en-US" dirty="0"/>
              <a:t>周</a:t>
            </a:r>
            <a:r>
              <a:rPr lang="en-US" altLang="zh-CN" dirty="0"/>
              <a:t>HAMD-17</a:t>
            </a:r>
            <a:r>
              <a:rPr lang="zh-CN" altLang="en-US" dirty="0"/>
              <a:t>总分，比较基线期的平均改变值。共计</a:t>
            </a:r>
            <a:r>
              <a:rPr lang="en-US" altLang="zh-CN" dirty="0"/>
              <a:t>534</a:t>
            </a:r>
            <a:r>
              <a:rPr lang="zh-CN" altLang="en-US" dirty="0"/>
              <a:t>名患者至少接受了一剂药物的治疗。</a:t>
            </a:r>
            <a:r>
              <a:rPr lang="en-US" altLang="zh-CN" dirty="0"/>
              <a:t>HAMD-17</a:t>
            </a:r>
            <a:r>
              <a:rPr lang="zh-CN" altLang="en-US" dirty="0"/>
              <a:t>总分的改变值，在安非他酮组为</a:t>
            </a:r>
            <a:r>
              <a:rPr lang="en-US" altLang="zh-CN" dirty="0"/>
              <a:t>-14.5</a:t>
            </a:r>
            <a:r>
              <a:rPr lang="zh-CN" altLang="en-US" dirty="0"/>
              <a:t>（标准差为</a:t>
            </a:r>
            <a:r>
              <a:rPr lang="en-US" altLang="zh-CN" dirty="0"/>
              <a:t>0.41</a:t>
            </a:r>
            <a:r>
              <a:rPr lang="zh-CN" altLang="en-US" dirty="0"/>
              <a:t>），在草酸艾司西酞普兰组为</a:t>
            </a:r>
            <a:r>
              <a:rPr lang="en-US" altLang="zh-CN" dirty="0"/>
              <a:t>-15.4</a:t>
            </a:r>
            <a:r>
              <a:rPr lang="zh-CN" altLang="en-US" dirty="0"/>
              <a:t>（标准差为</a:t>
            </a:r>
            <a:r>
              <a:rPr lang="en-US" altLang="zh-CN" dirty="0"/>
              <a:t>0.39</a:t>
            </a:r>
            <a:r>
              <a:rPr lang="zh-CN" altLang="en-US" dirty="0"/>
              <a:t>）。结果显示安非他酮缓释片</a:t>
            </a:r>
            <a:r>
              <a:rPr lang="en-US" altLang="zh-CN" dirty="0"/>
              <a:t>Ⅱ</a:t>
            </a:r>
            <a:r>
              <a:rPr lang="zh-CN" altLang="en-US" dirty="0"/>
              <a:t>在中国重度抑郁症患者疗效不劣于草酸艾司西酞普兰。</a:t>
            </a:r>
          </a:p>
        </p:txBody>
      </p:sp>
      <p:sp>
        <p:nvSpPr>
          <p:cNvPr id="11" name="文本框 10">
            <a:extLst>
              <a:ext uri="{FF2B5EF4-FFF2-40B4-BE49-F238E27FC236}">
                <a16:creationId xmlns:a16="http://schemas.microsoft.com/office/drawing/2014/main" id="{40259C72-021B-4192-9043-738ACF39BAFE}"/>
              </a:ext>
            </a:extLst>
          </p:cNvPr>
          <p:cNvSpPr txBox="1"/>
          <p:nvPr/>
        </p:nvSpPr>
        <p:spPr>
          <a:xfrm>
            <a:off x="800100" y="5795010"/>
            <a:ext cx="8458200" cy="954107"/>
          </a:xfrm>
          <a:prstGeom prst="rect">
            <a:avLst/>
          </a:prstGeom>
          <a:noFill/>
        </p:spPr>
        <p:txBody>
          <a:bodyPr wrap="square" rtlCol="0">
            <a:spAutoFit/>
          </a:bodyPr>
          <a:lstStyle/>
          <a:p>
            <a:r>
              <a:rPr lang="zh-CN" altLang="en-US" sz="1400" dirty="0"/>
              <a:t>参考文献：</a:t>
            </a:r>
            <a:endParaRPr lang="en-US" altLang="zh-CN" sz="1400" dirty="0"/>
          </a:p>
          <a:p>
            <a:r>
              <a:rPr lang="en-US" altLang="zh-CN" sz="1400" dirty="0"/>
              <a:t>1</a:t>
            </a:r>
            <a:r>
              <a:rPr lang="zh-CN" altLang="en-US" sz="1400" dirty="0"/>
              <a:t>、</a:t>
            </a:r>
            <a:r>
              <a:rPr lang="en-GB" altLang="zh-CN" sz="1400" dirty="0"/>
              <a:t>APA CLINICAL PRACTICE GUIDELINE  </a:t>
            </a:r>
            <a:r>
              <a:rPr lang="en-US" altLang="zh-CN" sz="1400" dirty="0"/>
              <a:t>for the Treatment of Depression</a:t>
            </a:r>
          </a:p>
          <a:p>
            <a:r>
              <a:rPr lang="en-US" altLang="zh-CN" sz="1400" dirty="0"/>
              <a:t>2</a:t>
            </a:r>
            <a:r>
              <a:rPr lang="zh-CN" altLang="en-US" sz="1400" dirty="0"/>
              <a:t>、</a:t>
            </a:r>
            <a:r>
              <a:rPr lang="en-US" altLang="zh-CN" sz="1400" dirty="0"/>
              <a:t> 《2015</a:t>
            </a:r>
            <a:r>
              <a:rPr lang="zh-CN" altLang="en-US" sz="1400" dirty="0"/>
              <a:t>版中国抑郁障碍防治指南</a:t>
            </a:r>
            <a:r>
              <a:rPr lang="en-US" altLang="zh-CN" sz="1400" dirty="0"/>
              <a:t>》</a:t>
            </a:r>
          </a:p>
          <a:p>
            <a:r>
              <a:rPr lang="en-US" altLang="zh-CN" sz="1400" dirty="0"/>
              <a:t>3</a:t>
            </a:r>
            <a:r>
              <a:rPr lang="zh-CN" altLang="en-US" sz="1400" dirty="0"/>
              <a:t>、</a:t>
            </a:r>
            <a:r>
              <a:rPr lang="en-US" altLang="zh-CN" sz="1400" dirty="0"/>
              <a:t>Shen Y, et al. J Affect </a:t>
            </a:r>
            <a:r>
              <a:rPr lang="en-US" altLang="zh-CN" sz="1400" dirty="0" err="1"/>
              <a:t>Disord</a:t>
            </a:r>
            <a:r>
              <a:rPr lang="en-US" altLang="zh-CN" sz="1400" dirty="0"/>
              <a:t>. 2019 Oct 1;257:143-149.</a:t>
            </a:r>
            <a:endParaRPr lang="zh-CN" alt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a:xfrm>
            <a:off x="1034415" y="2004060"/>
            <a:ext cx="5393690" cy="442595"/>
          </a:xfrm>
        </p:spPr>
        <p:txBody>
          <a:bodyPr/>
          <a:lstStyle/>
          <a:p>
            <a:r>
              <a:rPr lang="zh-CN" altLang="en-US" dirty="0"/>
              <a:t>有效性（</a:t>
            </a:r>
            <a:r>
              <a:rPr lang="en-US" altLang="zh-CN" dirty="0"/>
              <a:t>2</a:t>
            </a:r>
            <a:r>
              <a:rPr lang="zh-CN" altLang="en-US" dirty="0"/>
              <a:t>）</a:t>
            </a:r>
          </a:p>
        </p:txBody>
      </p:sp>
      <p:sp>
        <p:nvSpPr>
          <p:cNvPr id="3" name="文本占位符 2"/>
          <p:cNvSpPr>
            <a:spLocks noGrp="1"/>
          </p:cNvSpPr>
          <p:nvPr>
            <p:ph type="body" sz="quarter" idx="12"/>
          </p:nvPr>
        </p:nvSpPr>
        <p:spPr>
          <a:xfrm>
            <a:off x="881286" y="3497650"/>
            <a:ext cx="3803804" cy="1596863"/>
          </a:xfrm>
        </p:spPr>
        <p:txBody>
          <a:bodyPr>
            <a:noAutofit/>
          </a:bodyPr>
          <a:lstStyle/>
          <a:p>
            <a:r>
              <a:rPr lang="zh-CN" altLang="en-US" sz="1800" dirty="0">
                <a:latin typeface="宋体" panose="02010600030101010101" pitchFamily="2" charset="-122"/>
                <a:ea typeface="宋体" panose="02010600030101010101" pitchFamily="2" charset="-122"/>
              </a:rPr>
              <a:t>包括但不限于：临床试验或（和）真实世界中对照药品疗效方面的主要优势和不足，临床指南</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诊疗规范推荐情况；国家药品审评中心出具的</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技术评审报告</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中关于本药品有效性的描述。</a:t>
            </a:r>
          </a:p>
        </p:txBody>
      </p:sp>
      <p:sp>
        <p:nvSpPr>
          <p:cNvPr id="4" name="文本占位符 3"/>
          <p:cNvSpPr>
            <a:spLocks noGrp="1"/>
          </p:cNvSpPr>
          <p:nvPr>
            <p:ph type="body" sz="quarter" idx="10"/>
          </p:nvPr>
        </p:nvSpPr>
        <p:spPr>
          <a:xfrm>
            <a:off x="382842" y="953410"/>
            <a:ext cx="1302588" cy="1050820"/>
          </a:xfrm>
        </p:spPr>
        <p:txBody>
          <a:bodyPr/>
          <a:lstStyle/>
          <a:p>
            <a:r>
              <a:rPr lang="en-US" altLang="zh-CN" dirty="0"/>
              <a:t>03</a:t>
            </a:r>
            <a:endParaRPr lang="zh-CN" altLang="en-US" dirty="0"/>
          </a:p>
        </p:txBody>
      </p:sp>
      <p:sp>
        <p:nvSpPr>
          <p:cNvPr id="5" name="文本框 4"/>
          <p:cNvSpPr txBox="1"/>
          <p:nvPr/>
        </p:nvSpPr>
        <p:spPr>
          <a:xfrm>
            <a:off x="1139252" y="2653259"/>
            <a:ext cx="1274164" cy="369332"/>
          </a:xfrm>
          <a:prstGeom prst="rect">
            <a:avLst/>
          </a:prstGeom>
          <a:noFill/>
        </p:spPr>
        <p:txBody>
          <a:bodyPr wrap="square" rtlCol="0">
            <a:spAutoFit/>
          </a:bodyPr>
          <a:lstStyle/>
          <a:p>
            <a:r>
              <a:rPr lang="en-US" altLang="zh-CN" dirty="0"/>
              <a:t>Validity</a:t>
            </a:r>
            <a:endParaRPr lang="zh-CN" altLang="en-US" dirty="0"/>
          </a:p>
        </p:txBody>
      </p:sp>
      <p:sp>
        <p:nvSpPr>
          <p:cNvPr id="7" name="文本框 6"/>
          <p:cNvSpPr txBox="1"/>
          <p:nvPr/>
        </p:nvSpPr>
        <p:spPr>
          <a:xfrm>
            <a:off x="1110828" y="2991018"/>
            <a:ext cx="1302588" cy="369332"/>
          </a:xfrm>
          <a:prstGeom prst="rect">
            <a:avLst/>
          </a:prstGeom>
          <a:noFill/>
        </p:spPr>
        <p:txBody>
          <a:bodyPr wrap="square" rtlCol="0">
            <a:spAutoFit/>
          </a:bodyPr>
          <a:lstStyle/>
          <a:p>
            <a:r>
              <a:rPr lang="en-US" altLang="zh-CN" dirty="0"/>
              <a:t>─────</a:t>
            </a:r>
            <a:endParaRPr lang="zh-CN" altLang="en-US" dirty="0"/>
          </a:p>
        </p:txBody>
      </p:sp>
      <p:sp>
        <p:nvSpPr>
          <p:cNvPr id="6" name="文本框 5">
            <a:extLst>
              <a:ext uri="{FF2B5EF4-FFF2-40B4-BE49-F238E27FC236}">
                <a16:creationId xmlns:a16="http://schemas.microsoft.com/office/drawing/2014/main" id="{A8668F7F-714D-4834-A299-C1C595244F0B}"/>
              </a:ext>
            </a:extLst>
          </p:cNvPr>
          <p:cNvSpPr txBox="1"/>
          <p:nvPr/>
        </p:nvSpPr>
        <p:spPr>
          <a:xfrm>
            <a:off x="4926563" y="634482"/>
            <a:ext cx="6708711" cy="5909310"/>
          </a:xfrm>
          <a:prstGeom prst="rect">
            <a:avLst/>
          </a:prstGeom>
          <a:noFill/>
        </p:spPr>
        <p:txBody>
          <a:bodyPr wrap="square" rtlCol="0">
            <a:spAutoFit/>
          </a:bodyPr>
          <a:lstStyle/>
          <a:p>
            <a:pPr marL="285750" indent="-285750">
              <a:buFont typeface="Wingdings" panose="05000000000000000000" pitchFamily="2" charset="2"/>
              <a:buChar char="l"/>
            </a:pPr>
            <a:r>
              <a:rPr lang="zh-CN" altLang="en-US" dirty="0"/>
              <a:t>临床研究</a:t>
            </a:r>
            <a:r>
              <a:rPr lang="en-US" altLang="zh-CN" dirty="0"/>
              <a:t>2</a:t>
            </a:r>
            <a:r>
              <a:rPr lang="zh-CN" altLang="en-US" dirty="0"/>
              <a:t>：</a:t>
            </a:r>
            <a:endParaRPr lang="en-US" altLang="zh-CN" dirty="0"/>
          </a:p>
          <a:p>
            <a:pPr marL="742950" lvl="1" indent="-285750">
              <a:buFont typeface="Wingdings" panose="05000000000000000000" pitchFamily="2" charset="2"/>
              <a:buChar char="l"/>
            </a:pPr>
            <a:r>
              <a:rPr lang="zh-CN" altLang="en-US" dirty="0"/>
              <a:t>上市前研究，阳性对照药“草酸艾司西酞普兰”</a:t>
            </a:r>
            <a:endParaRPr lang="en-US" altLang="zh-CN" dirty="0"/>
          </a:p>
          <a:p>
            <a:pPr marL="742950" lvl="1" indent="-285750">
              <a:buFont typeface="Wingdings" panose="05000000000000000000" pitchFamily="2" charset="2"/>
              <a:buChar char="l"/>
            </a:pPr>
            <a:r>
              <a:rPr lang="zh-CN" altLang="en-US" dirty="0"/>
              <a:t>主要临床结局指标：“安非他酮缓释片</a:t>
            </a:r>
            <a:r>
              <a:rPr lang="en-US" altLang="zh-CN" dirty="0"/>
              <a:t>Ⅱ</a:t>
            </a:r>
            <a:r>
              <a:rPr lang="zh-CN" altLang="en-US" dirty="0"/>
              <a:t>组”跟艾司西酞普兰之间在多项指标上，未显示出统计学差异，比如：在</a:t>
            </a:r>
            <a:r>
              <a:rPr lang="en-US" altLang="zh-CN" dirty="0"/>
              <a:t>HAMD-17</a:t>
            </a:r>
            <a:r>
              <a:rPr lang="zh-CN" altLang="en-US" dirty="0"/>
              <a:t>总评分的平均值的改变，</a:t>
            </a:r>
            <a:r>
              <a:rPr lang="en-US" altLang="zh-CN" dirty="0"/>
              <a:t>HAMD-17</a:t>
            </a:r>
            <a:r>
              <a:rPr lang="zh-CN" altLang="en-US" dirty="0"/>
              <a:t>应答率、</a:t>
            </a:r>
            <a:r>
              <a:rPr lang="en-US" altLang="zh-CN" dirty="0"/>
              <a:t>HAMD-17</a:t>
            </a:r>
            <a:r>
              <a:rPr lang="zh-CN" altLang="en-US" dirty="0"/>
              <a:t>缓解率、临床总体印象改善量表分数</a:t>
            </a:r>
            <a:r>
              <a:rPr lang="en-US" altLang="zh-CN" dirty="0"/>
              <a:t> </a:t>
            </a:r>
            <a:r>
              <a:rPr lang="zh-CN" altLang="en-US" dirty="0"/>
              <a:t>。</a:t>
            </a:r>
            <a:endParaRPr lang="en-US" altLang="zh-CN" dirty="0"/>
          </a:p>
          <a:p>
            <a:pPr marL="742950" lvl="1" indent="-285750">
              <a:buFont typeface="Wingdings" panose="05000000000000000000" pitchFamily="2" charset="2"/>
              <a:buChar char="l"/>
            </a:pPr>
            <a:r>
              <a:rPr lang="zh-CN" altLang="en-US" dirty="0"/>
              <a:t>结论：针对重度抑郁症的患者，盐酸安非他酮缓释片</a:t>
            </a:r>
            <a:r>
              <a:rPr lang="en-US" altLang="zh-CN" dirty="0"/>
              <a:t>Ⅱ</a:t>
            </a:r>
            <a:r>
              <a:rPr lang="zh-CN" altLang="en-US" dirty="0"/>
              <a:t>跟艾司西酞普兰在</a:t>
            </a:r>
            <a:r>
              <a:rPr lang="en-US" altLang="zh-CN" dirty="0"/>
              <a:t>HAMD-17</a:t>
            </a:r>
            <a:r>
              <a:rPr lang="zh-CN" altLang="en-US" dirty="0"/>
              <a:t>缓解率和</a:t>
            </a:r>
            <a:r>
              <a:rPr lang="en-US" altLang="zh-CN" dirty="0"/>
              <a:t>HAD</a:t>
            </a:r>
            <a:r>
              <a:rPr lang="zh-CN" altLang="en-US" dirty="0"/>
              <a:t>总评分上是相似的，但是在提高性功能耐受性方面优于艾司西酞普兰。</a:t>
            </a:r>
            <a:endParaRPr lang="en-US" altLang="zh-CN" dirty="0"/>
          </a:p>
          <a:p>
            <a:pPr marL="742950" lvl="1" indent="-285750">
              <a:buFont typeface="Wingdings" panose="05000000000000000000" pitchFamily="2" charset="2"/>
              <a:buChar char="l"/>
            </a:pPr>
            <a:endParaRPr lang="en-US" altLang="zh-CN" dirty="0"/>
          </a:p>
          <a:p>
            <a:pPr marL="285750" indent="-285750">
              <a:buFont typeface="Wingdings" panose="05000000000000000000" pitchFamily="2" charset="2"/>
              <a:buChar char="l"/>
            </a:pPr>
            <a:r>
              <a:rPr lang="zh-CN" altLang="en-US" dirty="0"/>
              <a:t>临床研究</a:t>
            </a:r>
            <a:r>
              <a:rPr lang="en-US" altLang="zh-CN" dirty="0"/>
              <a:t>3</a:t>
            </a:r>
            <a:r>
              <a:rPr lang="zh-CN" altLang="en-US" dirty="0"/>
              <a:t>：</a:t>
            </a:r>
            <a:endParaRPr lang="en-US" altLang="zh-CN" dirty="0"/>
          </a:p>
          <a:p>
            <a:pPr marL="742950" lvl="1" indent="-285750">
              <a:buFont typeface="Wingdings" panose="05000000000000000000" pitchFamily="2" charset="2"/>
              <a:buChar char="l"/>
            </a:pPr>
            <a:r>
              <a:rPr lang="zh-CN" altLang="en-US" dirty="0"/>
              <a:t>上市后研究 ，阳性对照药“草酸艾司西酞普兰”</a:t>
            </a:r>
            <a:endParaRPr lang="en-US" altLang="zh-CN" dirty="0"/>
          </a:p>
          <a:p>
            <a:pPr marL="742950" lvl="1" indent="-285750">
              <a:buFont typeface="Wingdings" panose="05000000000000000000" pitchFamily="2" charset="2"/>
              <a:buChar char="l"/>
            </a:pPr>
            <a:r>
              <a:rPr lang="zh-CN" altLang="en-US" dirty="0"/>
              <a:t>艾司西酞普兰和安非他酮缓释片</a:t>
            </a:r>
            <a:r>
              <a:rPr lang="en-US" altLang="zh-CN" dirty="0"/>
              <a:t>Ⅱ</a:t>
            </a:r>
            <a:r>
              <a:rPr lang="zh-CN" altLang="en-US" dirty="0"/>
              <a:t>均可明显提高即时口头语言、延迟语言和非语言记忆功能，也可以提高全部功能（全部 </a:t>
            </a:r>
            <a:r>
              <a:rPr lang="en-US" altLang="zh-CN" dirty="0"/>
              <a:t>p&lt;0.001</a:t>
            </a:r>
            <a:r>
              <a:rPr lang="zh-CN" altLang="en-US" dirty="0"/>
              <a:t>），提高工作生产力（ </a:t>
            </a:r>
            <a:r>
              <a:rPr lang="en-US" altLang="zh-CN" dirty="0"/>
              <a:t>p=0.045</a:t>
            </a:r>
            <a:r>
              <a:rPr lang="zh-CN" altLang="en-US" dirty="0"/>
              <a:t>），并且二者之间没有统计学差异。即时口头语言能力的提高对于全部功能的提高产生了直接的推动作用（ </a:t>
            </a:r>
            <a:r>
              <a:rPr lang="en-US" altLang="zh-CN" dirty="0"/>
              <a:t>p=0.006</a:t>
            </a:r>
            <a:r>
              <a:rPr lang="zh-CN" altLang="en-US" dirty="0"/>
              <a:t>）。</a:t>
            </a:r>
          </a:p>
          <a:p>
            <a:pPr marL="742950" lvl="1" indent="-285750">
              <a:buFont typeface="Wingdings" panose="05000000000000000000" pitchFamily="2" charset="2"/>
              <a:buChar char="l"/>
            </a:pPr>
            <a:r>
              <a:rPr lang="zh-CN" altLang="en-US" dirty="0"/>
              <a:t>结论：无论是艾司西酞普兰，还是安非他酮缓释片</a:t>
            </a:r>
            <a:r>
              <a:rPr lang="en-US" altLang="zh-CN" dirty="0"/>
              <a:t>Ⅱ</a:t>
            </a:r>
            <a:r>
              <a:rPr lang="zh-CN" altLang="en-US" dirty="0"/>
              <a:t>均明显提高重度抑郁症患者的记忆功能和社会心理功能，二者没有统计学差异。</a:t>
            </a:r>
          </a:p>
          <a:p>
            <a:pPr lvl="1"/>
            <a:endParaRPr lang="zh-CN" altLang="en-US" dirty="0">
              <a:solidFill>
                <a:srgbClr val="FF0000"/>
              </a:solidFill>
            </a:endParaRPr>
          </a:p>
        </p:txBody>
      </p:sp>
      <p:sp>
        <p:nvSpPr>
          <p:cNvPr id="8" name="文本框 7">
            <a:extLst>
              <a:ext uri="{FF2B5EF4-FFF2-40B4-BE49-F238E27FC236}">
                <a16:creationId xmlns:a16="http://schemas.microsoft.com/office/drawing/2014/main" id="{6A01EC23-8D7A-477A-A450-E94ECA061990}"/>
              </a:ext>
            </a:extLst>
          </p:cNvPr>
          <p:cNvSpPr txBox="1"/>
          <p:nvPr/>
        </p:nvSpPr>
        <p:spPr>
          <a:xfrm>
            <a:off x="382842" y="5776176"/>
            <a:ext cx="4943538" cy="738664"/>
          </a:xfrm>
          <a:prstGeom prst="rect">
            <a:avLst/>
          </a:prstGeom>
          <a:noFill/>
        </p:spPr>
        <p:txBody>
          <a:bodyPr wrap="square" rtlCol="0">
            <a:spAutoFit/>
          </a:bodyPr>
          <a:lstStyle/>
          <a:p>
            <a:r>
              <a:rPr lang="zh-CN" altLang="en-US" sz="1400" dirty="0"/>
              <a:t>参考文献：</a:t>
            </a:r>
            <a:endParaRPr lang="en-US" altLang="zh-CN" sz="1400" dirty="0"/>
          </a:p>
          <a:p>
            <a:r>
              <a:rPr lang="en-US" altLang="zh-CN" sz="1400" dirty="0"/>
              <a:t>1</a:t>
            </a:r>
            <a:r>
              <a:rPr lang="zh-CN" altLang="en-US" sz="1400" dirty="0"/>
              <a:t>、</a:t>
            </a:r>
            <a:r>
              <a:rPr lang="en-US" altLang="zh-CN" sz="1400" dirty="0"/>
              <a:t>Anita H, et al.  </a:t>
            </a:r>
            <a:r>
              <a:rPr lang="pl-PL" altLang="zh-CN" sz="1400" dirty="0"/>
              <a:t>J Clin Psychiatry</a:t>
            </a:r>
            <a:r>
              <a:rPr lang="en-US" altLang="zh-CN" sz="1400" dirty="0"/>
              <a:t> </a:t>
            </a:r>
            <a:r>
              <a:rPr lang="pl-PL" altLang="zh-CN" sz="1400" dirty="0"/>
              <a:t>. 2006 May;67(5):736-46.</a:t>
            </a:r>
            <a:endParaRPr lang="en-US" altLang="zh-CN" sz="1400" dirty="0"/>
          </a:p>
          <a:p>
            <a:r>
              <a:rPr lang="en-US" altLang="zh-CN" sz="1400" dirty="0"/>
              <a:t>2</a:t>
            </a:r>
            <a:r>
              <a:rPr lang="zh-CN" altLang="en-US" sz="1400" dirty="0"/>
              <a:t>、</a:t>
            </a:r>
            <a:r>
              <a:rPr lang="en-GB" altLang="zh-CN" sz="1400" dirty="0"/>
              <a:t>Joanna K, et al. PsychiatryResearch220(2014)245–250</a:t>
            </a:r>
            <a:endParaRPr lang="zh-CN" altLang="en-US" sz="1400" dirty="0"/>
          </a:p>
        </p:txBody>
      </p:sp>
    </p:spTree>
    <p:extLst>
      <p:ext uri="{BB962C8B-B14F-4D97-AF65-F5344CB8AC3E}">
        <p14:creationId xmlns:p14="http://schemas.microsoft.com/office/powerpoint/2010/main" val="3771424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a:xfrm>
            <a:off x="1034136" y="2004230"/>
            <a:ext cx="3039875" cy="442601"/>
          </a:xfrm>
        </p:spPr>
        <p:txBody>
          <a:bodyPr/>
          <a:lstStyle/>
          <a:p>
            <a:r>
              <a:rPr lang="zh-CN" altLang="en-US" dirty="0"/>
              <a:t>创新性</a:t>
            </a:r>
          </a:p>
        </p:txBody>
      </p:sp>
      <p:sp>
        <p:nvSpPr>
          <p:cNvPr id="4" name="文本占位符 3"/>
          <p:cNvSpPr>
            <a:spLocks noGrp="1"/>
          </p:cNvSpPr>
          <p:nvPr>
            <p:ph type="body" sz="quarter" idx="10"/>
          </p:nvPr>
        </p:nvSpPr>
        <p:spPr>
          <a:xfrm>
            <a:off x="382842" y="953410"/>
            <a:ext cx="1302588" cy="1050820"/>
          </a:xfrm>
        </p:spPr>
        <p:txBody>
          <a:bodyPr/>
          <a:lstStyle/>
          <a:p>
            <a:r>
              <a:rPr lang="en-US" altLang="zh-CN" dirty="0"/>
              <a:t>04</a:t>
            </a:r>
            <a:endParaRPr lang="zh-CN" altLang="en-US" dirty="0"/>
          </a:p>
        </p:txBody>
      </p:sp>
      <p:sp>
        <p:nvSpPr>
          <p:cNvPr id="6" name="文本框 5"/>
          <p:cNvSpPr txBox="1"/>
          <p:nvPr/>
        </p:nvSpPr>
        <p:spPr>
          <a:xfrm>
            <a:off x="2263913" y="450892"/>
            <a:ext cx="9587740" cy="3758080"/>
          </a:xfrm>
          <a:prstGeom prst="rect">
            <a:avLst/>
          </a:prstGeom>
          <a:noFill/>
        </p:spPr>
        <p:txBody>
          <a:bodyPr wrap="square" rtlCol="0">
            <a:spAutoFit/>
          </a:bodyPr>
          <a:lstStyle/>
          <a:p>
            <a:pPr>
              <a:lnSpc>
                <a:spcPct val="150000"/>
              </a:lnSpc>
            </a:pPr>
            <a:r>
              <a:rPr lang="zh-CN" altLang="en-US" dirty="0">
                <a:solidFill>
                  <a:srgbClr val="FF0000"/>
                </a:solidFill>
              </a:rPr>
              <a:t>安非他酮缓释片</a:t>
            </a:r>
            <a:r>
              <a:rPr lang="en-US" altLang="zh-CN" dirty="0">
                <a:solidFill>
                  <a:srgbClr val="FF0000"/>
                </a:solidFill>
              </a:rPr>
              <a:t>II</a:t>
            </a:r>
            <a:r>
              <a:rPr lang="zh-CN" altLang="en-US" dirty="0">
                <a:solidFill>
                  <a:srgbClr val="FF0000"/>
                </a:solidFill>
              </a:rPr>
              <a:t>或</a:t>
            </a:r>
            <a:r>
              <a:rPr lang="en-US" altLang="zh-CN" dirty="0">
                <a:solidFill>
                  <a:srgbClr val="FF0000"/>
                </a:solidFill>
              </a:rPr>
              <a:t>XL</a:t>
            </a:r>
            <a:r>
              <a:rPr lang="zh-CN" altLang="en-US" dirty="0">
                <a:solidFill>
                  <a:srgbClr val="FF0000"/>
                </a:solidFill>
              </a:rPr>
              <a:t>和安非他酮缓释片</a:t>
            </a:r>
            <a:r>
              <a:rPr lang="en-US" altLang="zh-CN" dirty="0">
                <a:solidFill>
                  <a:srgbClr val="FF0000"/>
                </a:solidFill>
              </a:rPr>
              <a:t>I</a:t>
            </a:r>
            <a:r>
              <a:rPr lang="zh-CN" altLang="en-US" dirty="0">
                <a:solidFill>
                  <a:srgbClr val="FF0000"/>
                </a:solidFill>
              </a:rPr>
              <a:t>型或</a:t>
            </a:r>
            <a:r>
              <a:rPr lang="en-US" altLang="zh-CN" dirty="0">
                <a:solidFill>
                  <a:srgbClr val="FF0000"/>
                </a:solidFill>
              </a:rPr>
              <a:t>SR</a:t>
            </a:r>
            <a:r>
              <a:rPr lang="zh-CN" altLang="en-US" dirty="0">
                <a:solidFill>
                  <a:srgbClr val="FF0000"/>
                </a:solidFill>
              </a:rPr>
              <a:t>相比</a:t>
            </a:r>
            <a:r>
              <a:rPr lang="zh-CN" altLang="en-US" dirty="0"/>
              <a:t>，具有以下创新：</a:t>
            </a:r>
            <a:endParaRPr lang="en-US" altLang="zh-CN" dirty="0"/>
          </a:p>
          <a:p>
            <a:pPr marL="285750" indent="-285750">
              <a:lnSpc>
                <a:spcPct val="150000"/>
              </a:lnSpc>
              <a:buFont typeface="Wingdings" panose="05000000000000000000" pitchFamily="2" charset="2"/>
              <a:buChar char="ü"/>
            </a:pPr>
            <a:r>
              <a:rPr lang="zh-CN" altLang="en-US" b="1" dirty="0"/>
              <a:t>每天仅需服药一次，体内药物浓度</a:t>
            </a:r>
            <a:r>
              <a:rPr lang="en-US" altLang="zh-CN" b="1" dirty="0"/>
              <a:t>-</a:t>
            </a:r>
            <a:r>
              <a:rPr lang="zh-CN" altLang="en-US" b="1" dirty="0"/>
              <a:t>时间曲线更平稳，不良反应</a:t>
            </a:r>
            <a:r>
              <a:rPr lang="zh-CN" altLang="en-US" b="1" dirty="0">
                <a:solidFill>
                  <a:srgbClr val="FF0000"/>
                </a:solidFill>
              </a:rPr>
              <a:t>更</a:t>
            </a:r>
            <a:r>
              <a:rPr lang="zh-CN" altLang="en-US" b="1" dirty="0"/>
              <a:t>少</a:t>
            </a:r>
            <a:endParaRPr lang="en-US" altLang="zh-CN" b="1" dirty="0"/>
          </a:p>
          <a:p>
            <a:r>
              <a:rPr lang="zh-CN" altLang="en-US" dirty="0"/>
              <a:t>      </a:t>
            </a:r>
            <a:r>
              <a:rPr lang="zh-CN" altLang="en-US" sz="1600" dirty="0"/>
              <a:t>如下图所示，</a:t>
            </a:r>
            <a:r>
              <a:rPr lang="en-US" altLang="zh-CN" sz="1600" dirty="0"/>
              <a:t>II</a:t>
            </a:r>
            <a:r>
              <a:rPr lang="zh-CN" altLang="en-US" sz="1600" dirty="0"/>
              <a:t>型或</a:t>
            </a:r>
            <a:r>
              <a:rPr lang="en-US" altLang="zh-CN" sz="1600" dirty="0"/>
              <a:t>XL</a:t>
            </a:r>
            <a:r>
              <a:rPr lang="zh-CN" altLang="en-US" sz="1600" dirty="0"/>
              <a:t>体内起效浓度持续时间更久，晚上睡觉时</a:t>
            </a:r>
            <a:r>
              <a:rPr lang="en-US" altLang="zh-CN" sz="1600" dirty="0"/>
              <a:t>II</a:t>
            </a:r>
            <a:r>
              <a:rPr lang="zh-CN" altLang="en-US" sz="1600" dirty="0"/>
              <a:t>型或</a:t>
            </a:r>
            <a:r>
              <a:rPr lang="en-US" altLang="zh-CN" sz="1600" dirty="0"/>
              <a:t>XL</a:t>
            </a:r>
            <a:r>
              <a:rPr lang="zh-CN" altLang="en-US" sz="1600" dirty="0"/>
              <a:t>的血药浓度明显低于</a:t>
            </a:r>
            <a:r>
              <a:rPr lang="en-US" altLang="zh-CN" sz="1600" dirty="0"/>
              <a:t>I</a:t>
            </a:r>
            <a:r>
              <a:rPr lang="zh-CN" altLang="en-US" sz="1600" dirty="0"/>
              <a:t>型或</a:t>
            </a:r>
            <a:r>
              <a:rPr lang="en-US" altLang="zh-CN" sz="1600" dirty="0"/>
              <a:t>SR</a:t>
            </a:r>
            <a:r>
              <a:rPr lang="zh-CN" altLang="en-US" sz="1600" dirty="0"/>
              <a:t>，说明</a:t>
            </a:r>
            <a:r>
              <a:rPr lang="en-US" altLang="zh-CN" sz="1600" dirty="0"/>
              <a:t>II</a:t>
            </a:r>
            <a:r>
              <a:rPr lang="zh-CN" altLang="en-US" sz="1600" dirty="0"/>
              <a:t>型缓释片可以</a:t>
            </a:r>
            <a:r>
              <a:rPr lang="zh-CN" altLang="en-US" sz="1600" dirty="0">
                <a:solidFill>
                  <a:srgbClr val="FF0000"/>
                </a:solidFill>
              </a:rPr>
              <a:t>明显延长白天</a:t>
            </a:r>
            <a:r>
              <a:rPr lang="zh-CN" altLang="en-US" sz="1600" dirty="0"/>
              <a:t>药物有效时间，同时晚上降低和血药浓度相关的不良反应发生率（如失眠、焦虑等）</a:t>
            </a:r>
            <a:endParaRPr lang="en-US" altLang="zh-CN" sz="1600" dirty="0"/>
          </a:p>
          <a:p>
            <a:pPr marL="285750" indent="-285750">
              <a:lnSpc>
                <a:spcPct val="150000"/>
              </a:lnSpc>
              <a:buFont typeface="Wingdings" panose="05000000000000000000" pitchFamily="2" charset="2"/>
              <a:buChar char="ü"/>
            </a:pPr>
            <a:r>
              <a:rPr lang="zh-CN" altLang="en-US" b="1" dirty="0"/>
              <a:t>患者依从性好，疾病复发率低</a:t>
            </a:r>
            <a:endParaRPr lang="en-US" altLang="zh-CN" b="1" dirty="0"/>
          </a:p>
          <a:p>
            <a:r>
              <a:rPr lang="zh-CN" altLang="en-US" sz="1600" dirty="0"/>
              <a:t>        </a:t>
            </a:r>
            <a:r>
              <a:rPr lang="zh-CN" altLang="zh-CN" sz="1600" dirty="0"/>
              <a:t>该产品需要长期服用，如</a:t>
            </a:r>
            <a:r>
              <a:rPr lang="zh-CN" altLang="en-US" sz="1600" dirty="0"/>
              <a:t>下图中表格</a:t>
            </a:r>
            <a:r>
              <a:rPr lang="zh-CN" altLang="zh-CN" sz="1600" dirty="0"/>
              <a:t>所示，使用</a:t>
            </a:r>
            <a:r>
              <a:rPr lang="en-US" altLang="zh-CN" sz="1600" dirty="0"/>
              <a:t>II</a:t>
            </a:r>
            <a:r>
              <a:rPr lang="zh-CN" altLang="zh-CN" sz="1600" dirty="0"/>
              <a:t>型或</a:t>
            </a:r>
            <a:r>
              <a:rPr lang="en-US" altLang="zh-CN" sz="1600" dirty="0"/>
              <a:t> XL</a:t>
            </a:r>
            <a:r>
              <a:rPr lang="zh-CN" altLang="zh-CN" sz="1600" dirty="0"/>
              <a:t>的患者比使用</a:t>
            </a:r>
            <a:r>
              <a:rPr lang="en-US" altLang="zh-CN" sz="1600" dirty="0"/>
              <a:t>I</a:t>
            </a:r>
            <a:r>
              <a:rPr lang="zh-CN" altLang="zh-CN" sz="1600" dirty="0"/>
              <a:t>型或</a:t>
            </a:r>
            <a:r>
              <a:rPr lang="en-US" altLang="zh-CN" sz="1600" dirty="0"/>
              <a:t> SR</a:t>
            </a:r>
            <a:r>
              <a:rPr lang="zh-CN" altLang="zh-CN" sz="1600" dirty="0"/>
              <a:t>的患者依从性显著提高</a:t>
            </a:r>
            <a:r>
              <a:rPr lang="en-US" altLang="zh-CN" sz="1600" dirty="0"/>
              <a:t>, </a:t>
            </a:r>
            <a:r>
              <a:rPr lang="zh-CN" altLang="zh-CN" sz="1600" dirty="0"/>
              <a:t>因为更好的依从性导致更低的复发率</a:t>
            </a:r>
            <a:r>
              <a:rPr lang="zh-CN" altLang="en-US" sz="1600" dirty="0"/>
              <a:t>和更低的医疗负担以及经济负担</a:t>
            </a:r>
            <a:r>
              <a:rPr lang="zh-CN" altLang="zh-CN" sz="1600" dirty="0"/>
              <a:t>，</a:t>
            </a:r>
            <a:r>
              <a:rPr lang="zh-CN" altLang="en-US" sz="1600" dirty="0">
                <a:solidFill>
                  <a:srgbClr val="FF0000"/>
                </a:solidFill>
              </a:rPr>
              <a:t>是当前国外</a:t>
            </a:r>
            <a:r>
              <a:rPr lang="zh-CN" altLang="zh-CN" sz="1600" dirty="0">
                <a:solidFill>
                  <a:srgbClr val="FF0000"/>
                </a:solidFill>
              </a:rPr>
              <a:t>临床优先使用</a:t>
            </a:r>
            <a:r>
              <a:rPr lang="zh-CN" altLang="en-US" sz="1600" dirty="0">
                <a:solidFill>
                  <a:srgbClr val="FF0000"/>
                </a:solidFill>
              </a:rPr>
              <a:t>产品</a:t>
            </a:r>
            <a:r>
              <a:rPr lang="zh-CN" altLang="zh-CN" sz="1600" dirty="0"/>
              <a:t>。</a:t>
            </a:r>
          </a:p>
          <a:p>
            <a:pPr>
              <a:lnSpc>
                <a:spcPct val="150000"/>
              </a:lnSpc>
            </a:pPr>
            <a:endParaRPr lang="en-US" altLang="zh-CN" sz="1600" dirty="0"/>
          </a:p>
          <a:p>
            <a:pPr>
              <a:lnSpc>
                <a:spcPct val="150000"/>
              </a:lnSpc>
            </a:pPr>
            <a:r>
              <a:rPr lang="en-US" altLang="zh-CN" dirty="0"/>
              <a:t> </a:t>
            </a:r>
          </a:p>
          <a:p>
            <a:pPr>
              <a:lnSpc>
                <a:spcPct val="150000"/>
              </a:lnSpc>
            </a:pPr>
            <a:endParaRPr lang="en-US" altLang="zh-CN" dirty="0"/>
          </a:p>
        </p:txBody>
      </p:sp>
      <p:pic>
        <p:nvPicPr>
          <p:cNvPr id="10" name="图片 9"/>
          <p:cNvPicPr>
            <a:picLocks noChangeAspect="1"/>
          </p:cNvPicPr>
          <p:nvPr/>
        </p:nvPicPr>
        <p:blipFill>
          <a:blip r:embed="rId2"/>
          <a:stretch>
            <a:fillRect/>
          </a:stretch>
        </p:blipFill>
        <p:spPr>
          <a:xfrm>
            <a:off x="728332" y="3259431"/>
            <a:ext cx="4643891" cy="3207188"/>
          </a:xfrm>
          <a:prstGeom prst="round2DiagRect">
            <a:avLst>
              <a:gd name="adj1" fmla="val 16667"/>
              <a:gd name="adj2" fmla="val 0"/>
            </a:avLst>
          </a:prstGeom>
          <a:ln w="88900" cap="sq">
            <a:solidFill>
              <a:srgbClr val="FFFFFF"/>
            </a:solidFill>
            <a:miter lim="800000"/>
            <a:headEnd/>
            <a:tailEnd/>
          </a:ln>
          <a:effectLst>
            <a:outerShdw blurRad="254000" algn="tl" rotWithShape="0">
              <a:srgbClr val="000000">
                <a:alpha val="43000"/>
              </a:srgbClr>
            </a:outerShdw>
          </a:effectLst>
        </p:spPr>
      </p:pic>
      <p:pic>
        <p:nvPicPr>
          <p:cNvPr id="11" name="图片 10"/>
          <p:cNvPicPr/>
          <p:nvPr/>
        </p:nvPicPr>
        <p:blipFill>
          <a:blip r:embed="rId3"/>
          <a:stretch>
            <a:fillRect/>
          </a:stretch>
        </p:blipFill>
        <p:spPr>
          <a:xfrm>
            <a:off x="5737342" y="3547758"/>
            <a:ext cx="5884507" cy="2053207"/>
          </a:xfrm>
          <a:prstGeom prst="rect">
            <a:avLst/>
          </a:prstGeom>
          <a:solidFill>
            <a:srgbClr val="FFFFFF">
              <a:shade val="85000"/>
            </a:srgbClr>
          </a:solidFill>
          <a:ln w="88900" cap="sq">
            <a:solidFill>
              <a:srgbClr val="FFFFFF"/>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a:xfrm>
            <a:off x="1034136" y="2004230"/>
            <a:ext cx="3039875" cy="442601"/>
          </a:xfrm>
        </p:spPr>
        <p:txBody>
          <a:bodyPr/>
          <a:lstStyle/>
          <a:p>
            <a:r>
              <a:rPr lang="zh-CN" altLang="en-US" dirty="0"/>
              <a:t>公平性（</a:t>
            </a:r>
            <a:r>
              <a:rPr lang="en-US" altLang="zh-CN" dirty="0"/>
              <a:t>1</a:t>
            </a:r>
            <a:r>
              <a:rPr lang="zh-CN" altLang="en-US" dirty="0"/>
              <a:t>）</a:t>
            </a:r>
          </a:p>
        </p:txBody>
      </p:sp>
      <p:sp>
        <p:nvSpPr>
          <p:cNvPr id="3" name="文本占位符 2"/>
          <p:cNvSpPr>
            <a:spLocks noGrp="1"/>
          </p:cNvSpPr>
          <p:nvPr>
            <p:ph type="body" sz="quarter" idx="12"/>
          </p:nvPr>
        </p:nvSpPr>
        <p:spPr>
          <a:xfrm>
            <a:off x="518056" y="4057298"/>
            <a:ext cx="2929682" cy="1439433"/>
          </a:xfrm>
        </p:spPr>
        <p:txBody>
          <a:bodyPr>
            <a:noAutofit/>
          </a:bodyPr>
          <a:lstStyle/>
          <a:p>
            <a:r>
              <a:rPr lang="zh-CN" altLang="en-US" sz="1800" dirty="0">
                <a:latin typeface="宋体" panose="02010600030101010101" pitchFamily="2" charset="-122"/>
                <a:ea typeface="宋体" panose="02010600030101010101" pitchFamily="2" charset="-122"/>
              </a:rPr>
              <a:t>包括但不限于：所治疗疾病大陆地区年发病患者总数；是否能够弥补药品目录保障短板；临床管理难度及其他相关情况。</a:t>
            </a:r>
          </a:p>
        </p:txBody>
      </p:sp>
      <p:sp>
        <p:nvSpPr>
          <p:cNvPr id="4" name="文本占位符 3"/>
          <p:cNvSpPr>
            <a:spLocks noGrp="1"/>
          </p:cNvSpPr>
          <p:nvPr>
            <p:ph type="body" sz="quarter" idx="10"/>
          </p:nvPr>
        </p:nvSpPr>
        <p:spPr>
          <a:xfrm>
            <a:off x="382842" y="953410"/>
            <a:ext cx="1302588" cy="1050820"/>
          </a:xfrm>
        </p:spPr>
        <p:txBody>
          <a:bodyPr/>
          <a:lstStyle/>
          <a:p>
            <a:r>
              <a:rPr lang="en-US" altLang="zh-CN" dirty="0"/>
              <a:t>05</a:t>
            </a:r>
            <a:endParaRPr lang="zh-CN" altLang="en-US" dirty="0"/>
          </a:p>
        </p:txBody>
      </p:sp>
      <p:sp>
        <p:nvSpPr>
          <p:cNvPr id="6" name="文本框 5"/>
          <p:cNvSpPr txBox="1"/>
          <p:nvPr/>
        </p:nvSpPr>
        <p:spPr>
          <a:xfrm>
            <a:off x="3890865" y="1109342"/>
            <a:ext cx="8086276" cy="3970318"/>
          </a:xfrm>
          <a:prstGeom prst="rect">
            <a:avLst/>
          </a:prstGeom>
          <a:noFill/>
        </p:spPr>
        <p:txBody>
          <a:bodyPr wrap="square" rtlCol="0">
            <a:spAutoFit/>
          </a:bodyPr>
          <a:lstStyle/>
          <a:p>
            <a:r>
              <a:rPr lang="zh-CN" altLang="en-US" b="1" dirty="0">
                <a:latin typeface="+mn-ea"/>
              </a:rPr>
              <a:t>所治疗疾病对公共健康的影响：</a:t>
            </a:r>
            <a:endParaRPr lang="en-US" altLang="zh-CN" b="1" dirty="0">
              <a:latin typeface="+mn-ea"/>
            </a:endParaRPr>
          </a:p>
          <a:p>
            <a:r>
              <a:rPr lang="en-US" altLang="zh-CN" b="1" dirty="0">
                <a:latin typeface="+mn-ea"/>
              </a:rPr>
              <a:t>    </a:t>
            </a:r>
            <a:r>
              <a:rPr lang="zh-CN" altLang="en-US" dirty="0"/>
              <a:t>流行病学：全球有近</a:t>
            </a:r>
            <a:r>
              <a:rPr lang="en-US" altLang="zh-CN" dirty="0"/>
              <a:t>10</a:t>
            </a:r>
            <a:r>
              <a:rPr lang="zh-CN" altLang="en-US" dirty="0"/>
              <a:t>亿人患有精神障碍，几乎每</a:t>
            </a:r>
            <a:r>
              <a:rPr lang="en-US" altLang="zh-CN" dirty="0"/>
              <a:t>8</a:t>
            </a:r>
            <a:r>
              <a:rPr lang="zh-CN" altLang="en-US" dirty="0"/>
              <a:t>个人中就有一位精神障碍患者，其中抑郁患者</a:t>
            </a:r>
            <a:r>
              <a:rPr lang="en-US" altLang="zh-CN" dirty="0"/>
              <a:t>2.64</a:t>
            </a:r>
            <a:r>
              <a:rPr lang="zh-CN" altLang="en-US" dirty="0"/>
              <a:t>亿人。</a:t>
            </a:r>
            <a:r>
              <a:rPr lang="en-US" altLang="zh-CN" dirty="0"/>
              <a:t>1990</a:t>
            </a:r>
            <a:r>
              <a:rPr lang="zh-CN" altLang="en-US" dirty="0"/>
              <a:t>年</a:t>
            </a:r>
            <a:r>
              <a:rPr lang="en-US" altLang="zh-CN" dirty="0"/>
              <a:t>-2019</a:t>
            </a:r>
            <a:r>
              <a:rPr lang="zh-CN" altLang="en-US" dirty="0"/>
              <a:t>年，全球患病人数增长</a:t>
            </a:r>
            <a:r>
              <a:rPr lang="en-US" altLang="zh-CN" dirty="0"/>
              <a:t>48.1%</a:t>
            </a:r>
            <a:r>
              <a:rPr lang="zh-CN" altLang="en-US" dirty="0"/>
              <a:t>新冠疫情后，全球抑郁症和焦虑障碍患病人数 显著增加，其中抑郁症患者激增</a:t>
            </a:r>
            <a:r>
              <a:rPr lang="en-US" altLang="zh-CN" dirty="0"/>
              <a:t>5300</a:t>
            </a:r>
            <a:r>
              <a:rPr lang="zh-CN" altLang="en-US" dirty="0"/>
              <a:t>万，增幅高达</a:t>
            </a:r>
            <a:r>
              <a:rPr lang="en-US" altLang="zh-CN" dirty="0"/>
              <a:t>27.6%</a:t>
            </a:r>
            <a:r>
              <a:rPr lang="zh-CN" altLang="en-US" dirty="0"/>
              <a:t>，焦虑障碍患者激增</a:t>
            </a:r>
            <a:r>
              <a:rPr lang="en-US" altLang="zh-CN" dirty="0"/>
              <a:t>6200</a:t>
            </a:r>
            <a:r>
              <a:rPr lang="zh-CN" altLang="en-US" dirty="0"/>
              <a:t>万，增幅达 </a:t>
            </a:r>
            <a:r>
              <a:rPr lang="en-US" altLang="zh-CN" dirty="0"/>
              <a:t>20.8% </a:t>
            </a:r>
            <a:r>
              <a:rPr lang="zh-CN" altLang="en-US" dirty="0"/>
              <a:t>。</a:t>
            </a:r>
            <a:endParaRPr lang="en-US" altLang="zh-CN" dirty="0"/>
          </a:p>
          <a:p>
            <a:endParaRPr lang="en-US" altLang="zh-CN" dirty="0">
              <a:latin typeface="+mn-ea"/>
            </a:endParaRPr>
          </a:p>
          <a:p>
            <a:endParaRPr lang="en-US" altLang="zh-CN" dirty="0">
              <a:latin typeface="+mn-ea"/>
            </a:endParaRPr>
          </a:p>
          <a:p>
            <a:endParaRPr lang="zh-CN" altLang="en-US" dirty="0">
              <a:latin typeface="+mn-ea"/>
            </a:endParaRPr>
          </a:p>
          <a:p>
            <a:r>
              <a:rPr lang="zh-CN" altLang="en-US" b="1" dirty="0">
                <a:latin typeface="+mn-ea"/>
              </a:rPr>
              <a:t>符合“保基本”原则：</a:t>
            </a:r>
            <a:endParaRPr lang="en-US" altLang="zh-CN" b="1" dirty="0">
              <a:latin typeface="+mn-ea"/>
            </a:endParaRPr>
          </a:p>
          <a:p>
            <a:r>
              <a:rPr lang="en-US" altLang="zh-CN" b="1">
                <a:latin typeface="+mn-ea"/>
              </a:rPr>
              <a:t>  </a:t>
            </a:r>
            <a:r>
              <a:rPr lang="en-US" altLang="zh-CN" b="1" dirty="0">
                <a:latin typeface="+mn-ea"/>
              </a:rPr>
              <a:t> </a:t>
            </a:r>
            <a:r>
              <a:rPr lang="en-US" altLang="zh-CN">
                <a:latin typeface="+mn-ea"/>
              </a:rPr>
              <a:t>《</a:t>
            </a:r>
            <a:r>
              <a:rPr lang="en-US" altLang="zh-CN" dirty="0">
                <a:latin typeface="+mn-ea"/>
              </a:rPr>
              <a:t>2015</a:t>
            </a:r>
            <a:r>
              <a:rPr lang="zh-CN" altLang="en-US" dirty="0">
                <a:latin typeface="+mn-ea"/>
              </a:rPr>
              <a:t>版中国抑郁障碍防治指南</a:t>
            </a:r>
            <a:r>
              <a:rPr lang="en-US" altLang="zh-CN" dirty="0">
                <a:latin typeface="+mn-ea"/>
              </a:rPr>
              <a:t>》</a:t>
            </a:r>
            <a:r>
              <a:rPr lang="zh-CN" altLang="en-US" dirty="0">
                <a:latin typeface="+mn-ea"/>
              </a:rPr>
              <a:t>推荐：目前国内外常用的几种抗抑郁药如下</a:t>
            </a:r>
            <a:r>
              <a:rPr lang="en-US" altLang="zh-CN" dirty="0">
                <a:latin typeface="+mn-ea"/>
              </a:rPr>
              <a:t>SSRIs</a:t>
            </a:r>
            <a:r>
              <a:rPr lang="zh-CN" altLang="en-US" dirty="0">
                <a:latin typeface="+mn-ea"/>
              </a:rPr>
              <a:t>、</a:t>
            </a:r>
            <a:r>
              <a:rPr lang="en-US" altLang="zh-CN" dirty="0">
                <a:latin typeface="+mn-ea"/>
              </a:rPr>
              <a:t>SNPIs</a:t>
            </a:r>
            <a:r>
              <a:rPr lang="zh-CN" altLang="en-US" dirty="0">
                <a:latin typeface="+mn-ea"/>
              </a:rPr>
              <a:t>、</a:t>
            </a:r>
            <a:r>
              <a:rPr lang="en-US" altLang="zh-CN" dirty="0">
                <a:latin typeface="+mn-ea"/>
              </a:rPr>
              <a:t>NE</a:t>
            </a:r>
            <a:r>
              <a:rPr lang="zh-CN" altLang="en-US" dirty="0">
                <a:latin typeface="+mn-ea"/>
              </a:rPr>
              <a:t>及</a:t>
            </a:r>
            <a:r>
              <a:rPr lang="en-US" altLang="zh-CN" dirty="0">
                <a:latin typeface="+mn-ea"/>
              </a:rPr>
              <a:t>DA</a:t>
            </a:r>
            <a:r>
              <a:rPr lang="zh-CN" altLang="en-US" dirty="0">
                <a:latin typeface="+mn-ea"/>
              </a:rPr>
              <a:t>再摄取抑制剂</a:t>
            </a:r>
            <a:r>
              <a:rPr lang="en-US" altLang="zh-CN" dirty="0">
                <a:latin typeface="+mn-ea"/>
              </a:rPr>
              <a:t>(NDRIs)</a:t>
            </a:r>
            <a:r>
              <a:rPr lang="zh-CN" altLang="en-US" dirty="0">
                <a:latin typeface="+mn-ea"/>
              </a:rPr>
              <a:t>如安非他酮、</a:t>
            </a:r>
            <a:r>
              <a:rPr lang="en-US" altLang="zh-CN" dirty="0">
                <a:latin typeface="+mn-ea"/>
              </a:rPr>
              <a:t>SARIs</a:t>
            </a:r>
            <a:r>
              <a:rPr lang="zh-CN" altLang="en-US" dirty="0">
                <a:latin typeface="+mn-ea"/>
              </a:rPr>
              <a:t>等等。本品每天仅需服药</a:t>
            </a:r>
            <a:r>
              <a:rPr lang="en-US" altLang="zh-CN" dirty="0">
                <a:latin typeface="+mn-ea"/>
              </a:rPr>
              <a:t>1</a:t>
            </a:r>
            <a:r>
              <a:rPr lang="zh-CN" altLang="en-US" dirty="0">
                <a:latin typeface="+mn-ea"/>
              </a:rPr>
              <a:t>次，能提高患者的依从性，从而提高疗效，为患者节省其他医疗成本。</a:t>
            </a:r>
          </a:p>
          <a:p>
            <a:endParaRPr lang="en-US" altLang="zh-CN" dirty="0">
              <a:latin typeface="+mn-ea"/>
            </a:endParaRPr>
          </a:p>
        </p:txBody>
      </p:sp>
      <p:sp>
        <p:nvSpPr>
          <p:cNvPr id="5" name="文本框 4"/>
          <p:cNvSpPr txBox="1"/>
          <p:nvPr/>
        </p:nvSpPr>
        <p:spPr>
          <a:xfrm>
            <a:off x="1199213" y="2788170"/>
            <a:ext cx="1469036" cy="369332"/>
          </a:xfrm>
          <a:prstGeom prst="rect">
            <a:avLst/>
          </a:prstGeom>
          <a:noFill/>
        </p:spPr>
        <p:txBody>
          <a:bodyPr wrap="square" rtlCol="0">
            <a:spAutoFit/>
          </a:bodyPr>
          <a:lstStyle/>
          <a:p>
            <a:r>
              <a:rPr lang="en-US" altLang="zh-CN" dirty="0"/>
              <a:t>Fairness</a:t>
            </a:r>
            <a:endParaRPr lang="zh-CN" altLang="en-US" dirty="0"/>
          </a:p>
        </p:txBody>
      </p:sp>
      <p:sp>
        <p:nvSpPr>
          <p:cNvPr id="7" name="文本框 6"/>
          <p:cNvSpPr txBox="1"/>
          <p:nvPr/>
        </p:nvSpPr>
        <p:spPr>
          <a:xfrm>
            <a:off x="1118170" y="3265121"/>
            <a:ext cx="1302588" cy="369332"/>
          </a:xfrm>
          <a:prstGeom prst="rect">
            <a:avLst/>
          </a:prstGeom>
          <a:noFill/>
        </p:spPr>
        <p:txBody>
          <a:bodyPr wrap="square" rtlCol="0">
            <a:spAutoFit/>
          </a:bodyPr>
          <a:lstStyle/>
          <a:p>
            <a:r>
              <a:rPr lang="en-US" altLang="zh-CN" dirty="0"/>
              <a:t>─────</a:t>
            </a:r>
            <a:endParaRPr lang="zh-CN" alt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2YzNjBkOTgyNWQ1YTMxYzM3MzMwNWFiODNmOWIzYW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2249</Words>
  <Application>Microsoft Office PowerPoint</Application>
  <PresentationFormat>宽屏</PresentationFormat>
  <Paragraphs>133</Paragraphs>
  <Slides>11</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阿里巴巴普惠体</vt:lpstr>
      <vt:lpstr>阿里巴巴普惠体 Light</vt:lpstr>
      <vt:lpstr>阿里巴巴普惠体 Medium</vt:lpstr>
      <vt:lpstr>宋体</vt:lpstr>
      <vt:lpstr>微软雅黑</vt:lpstr>
      <vt:lpstr>微软雅黑 Light</vt:lpstr>
      <vt:lpstr>Arial</vt:lpstr>
      <vt:lpstr>Calibri</vt:lpstr>
      <vt:lpstr>Calibri Light</vt:lpstr>
      <vt:lpstr>Wingdings</vt:lpstr>
      <vt:lpstr>Office 主题</vt:lpstr>
      <vt:lpstr>   盐酸安非他酮缓释片（II）   上海宣泰医药科技股份有限公司</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邵小芳</dc:creator>
  <cp:lastModifiedBy>王雪琴</cp:lastModifiedBy>
  <cp:revision>200</cp:revision>
  <dcterms:created xsi:type="dcterms:W3CDTF">2020-04-13T05:33:00Z</dcterms:created>
  <dcterms:modified xsi:type="dcterms:W3CDTF">2022-07-13T08:14:18Z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D53E6F335A8446489D30FC4BFCFAAEFF</vt:lpwstr>
  </property>
  <property fmtid="{D5CDD505-2E9C-101B-9397-08002B2CF9AE}" pid="3" name="KSOProductBuildVer">
    <vt:lpwstr>2052-11.1.0.11830</vt:lpwstr>
  </property>
</Properties>
</file>