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charts/chart1.xml" ContentType="application/vnd.openxmlformats-officedocument.drawingml.chart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808" r:id="rId5"/>
    <p:sldMasterId id="2147483874" r:id="rId6"/>
  </p:sldMasterIdLst>
  <p:notesMasterIdLst>
    <p:notesMasterId r:id="rId17"/>
  </p:notesMasterIdLst>
  <p:handoutMasterIdLst>
    <p:handoutMasterId r:id="rId18"/>
  </p:handoutMasterIdLst>
  <p:sldIdLst>
    <p:sldId id="2147471779" r:id="rId7"/>
    <p:sldId id="2147471733" r:id="rId8"/>
    <p:sldId id="2147471781" r:id="rId9"/>
    <p:sldId id="2147471788" r:id="rId10"/>
    <p:sldId id="2147471787" r:id="rId11"/>
    <p:sldId id="2147471786" r:id="rId12"/>
    <p:sldId id="2147471785" r:id="rId13"/>
    <p:sldId id="2147471782" r:id="rId14"/>
    <p:sldId id="2147471780" r:id="rId15"/>
    <p:sldId id="2147471789" r:id="rId16"/>
  </p:sldIdLst>
  <p:sldSz cx="12188825" cy="6858000"/>
  <p:notesSz cx="6858000" cy="931386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2" userDrawn="1">
          <p15:clr>
            <a:srgbClr val="A4A3A4"/>
          </p15:clr>
        </p15:guide>
        <p15:guide id="5" pos="278" userDrawn="1">
          <p15:clr>
            <a:srgbClr val="A4A3A4"/>
          </p15:clr>
        </p15:guide>
        <p15:guide id="6" pos="7377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 Feng" initials="ZF" lastIdx="5" clrIdx="0">
    <p:extLst>
      <p:ext uri="{19B8F6BF-5375-455C-9EA6-DF929625EA0E}">
        <p15:presenceInfo xmlns:p15="http://schemas.microsoft.com/office/powerpoint/2012/main" userId="S::LVZ10@pfizer.com::ea4e87a6-029d-4b47-8653-eb127042b26d" providerId="AD"/>
      </p:ext>
    </p:extLst>
  </p:cmAuthor>
  <p:cmAuthor id="2" name="Zhang, Mandy" initials="ZM" lastIdx="7" clrIdx="1">
    <p:extLst>
      <p:ext uri="{19B8F6BF-5375-455C-9EA6-DF929625EA0E}">
        <p15:presenceInfo xmlns:p15="http://schemas.microsoft.com/office/powerpoint/2012/main" userId="S::ZHANM221@pfizer.com::eff50287-0ad5-46c5-9566-11e79b775da9" providerId="AD"/>
      </p:ext>
    </p:extLst>
  </p:cmAuthor>
  <p:cmAuthor id="3" name="Luo, Tiantian" initials="LT" lastIdx="3" clrIdx="2">
    <p:extLst>
      <p:ext uri="{19B8F6BF-5375-455C-9EA6-DF929625EA0E}">
        <p15:presenceInfo xmlns:p15="http://schemas.microsoft.com/office/powerpoint/2012/main" userId="S::LUOT10@pfizer.com::3a8b9c85-dbc2-4e05-96e1-136d09aa50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B"/>
    <a:srgbClr val="D95776"/>
    <a:srgbClr val="9CDBD9"/>
    <a:srgbClr val="0683AD"/>
    <a:srgbClr val="FFFFFF"/>
    <a:srgbClr val="B9E3FF"/>
    <a:srgbClr val="7575E9"/>
    <a:srgbClr val="E89AAD"/>
    <a:srgbClr val="FFDC70"/>
    <a:srgbClr val="020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796" autoAdjust="0"/>
  </p:normalViewPr>
  <p:slideViewPr>
    <p:cSldViewPr snapToGrid="0" snapToObjects="1">
      <p:cViewPr varScale="1">
        <p:scale>
          <a:sx n="80" d="100"/>
          <a:sy n="80" d="100"/>
        </p:scale>
        <p:origin x="376" y="44"/>
      </p:cViewPr>
      <p:guideLst>
        <p:guide pos="3862"/>
        <p:guide pos="278"/>
        <p:guide pos="7377"/>
        <p:guide orient="horz"/>
        <p:guide orient="horz" pos="6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234" y="96"/>
      </p:cViewPr>
      <p:guideLst>
        <p:guide orient="horz" pos="2880"/>
        <p:guide pos="2160"/>
        <p:guide orient="horz"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850746268656716E-2"/>
          <c:y val="7.71513353115727E-2"/>
          <c:w val="0.94029850746268662"/>
          <c:h val="0.845697329376854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47BB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5EA-44CB-8309-C858E70A7978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90.3</c:v>
                </c:pt>
                <c:pt idx="1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A-44CB-8309-C858E70A7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87978831"/>
        <c:axId val="1"/>
      </c:barChart>
      <c:catAx>
        <c:axId val="1287978831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axMin"/>
          <c:max val="90.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879788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809160305343511E-2"/>
          <c:y val="9.0909090909090912E-2"/>
          <c:w val="0.95038167938931295"/>
          <c:h val="0.818181818181818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47BB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557-4B86-9529-46E0C2B7C72D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82.3</c:v>
                </c:pt>
                <c:pt idx="1">
                  <c:v>71.099999999999994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7-4B86-9529-46E0C2B7C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19104383"/>
        <c:axId val="1"/>
      </c:barChart>
      <c:catAx>
        <c:axId val="1191043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2.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91043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059866962305987E-2"/>
          <c:y val="0.27027027027027029"/>
          <c:w val="0.95388026607538801"/>
          <c:h val="0.651651651651651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47BB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591-46E8-82F5-540A144C59F1}"/>
              </c:ext>
            </c:extLst>
          </c:dPt>
          <c:dLbls>
            <c:dLbl>
              <c:idx val="0"/>
              <c:layout>
                <c:manualLayout>
                  <c:x val="0"/>
                  <c:y val="-0.4594594594594594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rgbClr val="0047BB"/>
                      </a:solidFill>
                      <a:latin typeface="微软雅黑"/>
                      <a:ea typeface="微软雅黑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591-46E8-82F5-540A144C59F1}"/>
                </c:ext>
              </c:extLst>
            </c:dLbl>
            <c:dLbl>
              <c:idx val="1"/>
              <c:layout>
                <c:manualLayout>
                  <c:x val="0"/>
                  <c:y val="-0.298798798798798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>
                          <a:lumMod val="65000"/>
                        </a:schemeClr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591-46E8-82F5-540A144C59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514</c:v>
                </c:pt>
                <c:pt idx="1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91-46E8-82F5-540A144C5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288032911"/>
        <c:axId val="1"/>
      </c:barChart>
      <c:catAx>
        <c:axId val="12880329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1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880329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GnRH激动剂</a:t>
            </a:fld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5014C7-67D0-44D2-9078-2AC44A3CFA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6588" y="327025"/>
            <a:ext cx="558482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031307"/>
            <a:ext cx="6856413" cy="2809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77035"/>
            <a:ext cx="5486400" cy="52390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4625" indent="-174625" algn="l" defTabSz="914400" rtl="0" eaLnBrk="1" latinLnBrk="0" hangingPunct="1">
      <a:lnSpc>
        <a:spcPct val="90000"/>
      </a:lnSpc>
      <a:spcBef>
        <a:spcPts val="1200"/>
      </a:spcBef>
      <a:buClrTx/>
      <a:buSzPct val="100000"/>
      <a:buFont typeface="Arial" panose="020B0604020202020204" pitchFamily="34" charset="0"/>
      <a:buChar char="•"/>
      <a:tabLst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39725" indent="-114300" algn="l" defTabSz="914400" rtl="0" eaLnBrk="1" latinLnBrk="0" hangingPunct="1">
      <a:lnSpc>
        <a:spcPct val="90000"/>
      </a:lnSpc>
      <a:spcBef>
        <a:spcPts val="600"/>
      </a:spcBef>
      <a:buClrTx/>
      <a:buFont typeface="Arial" panose="020B0604020202020204" pitchFamily="34" charset="0"/>
      <a:buChar char="•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7525" indent="-119063" algn="l" defTabSz="914400" rtl="0" eaLnBrk="1" latinLnBrk="0" hangingPunct="1">
      <a:lnSpc>
        <a:spcPct val="90000"/>
      </a:lnSpc>
      <a:spcBef>
        <a:spcPts val="300"/>
      </a:spcBef>
      <a:buClrTx/>
      <a:buFont typeface="Arial" panose="020B0604020202020204" pitchFamily="34" charset="0"/>
      <a:buChar char="•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2625" indent="-114300" algn="l" defTabSz="914400" rtl="0" eaLnBrk="1" latinLnBrk="0" hangingPunct="1">
      <a:lnSpc>
        <a:spcPct val="90000"/>
      </a:lnSpc>
      <a:spcBef>
        <a:spcPts val="200"/>
      </a:spcBef>
      <a:buClrTx/>
      <a:buFont typeface="Arial" panose="020B0604020202020204" pitchFamily="34" charset="0"/>
      <a:buChar char="•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60425" indent="-114300" algn="l" defTabSz="914400" rtl="0" eaLnBrk="1" latinLnBrk="0" hangingPunct="1">
      <a:lnSpc>
        <a:spcPct val="90000"/>
      </a:lnSpc>
      <a:spcBef>
        <a:spcPts val="100"/>
      </a:spcBef>
      <a:buClrTx/>
      <a:buSzPct val="100000"/>
      <a:buFont typeface="Arial" panose="020B0604020202020204" pitchFamily="34" charset="0"/>
      <a:buChar char="•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43991058-5216-4E4F-9CAD-916F112251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186550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43991058-5216-4E4F-9CAD-916F11225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2" descr="C:\Users\ruiziv\AppData\Local\Temp\vmware-ruiziv\VMwareDnD\05880fac\XELJ_ppt-spread.png">
            <a:extLst>
              <a:ext uri="{FF2B5EF4-FFF2-40B4-BE49-F238E27FC236}">
                <a16:creationId xmlns:a16="http://schemas.microsoft.com/office/drawing/2014/main" id="{CDC469E2-62C7-4A79-A072-CF8BC95E6D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22600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5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A611BF15-5D0F-4696-B4FD-CEBA366DC0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782742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A611BF15-5D0F-4696-B4FD-CEBA366DC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41929" y="-1924878"/>
            <a:ext cx="10704968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6231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2121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6162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066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8320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5033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3174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5894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9352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886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51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D7F5E594-64FE-42F9-84D2-E65C7E0A1F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20171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D7F5E594-64FE-42F9-84D2-E65C7E0A1F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5681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89367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5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092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1908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5925" y="1359290"/>
            <a:ext cx="4138342" cy="413942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89367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4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092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1908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0907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156" y="1554465"/>
            <a:ext cx="4125241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120F3BB9-B97B-49EC-A0BC-CDABA2E91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24535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4" name="对象 3" hidden="1">
                        <a:extLst>
                          <a:ext uri="{FF2B5EF4-FFF2-40B4-BE49-F238E27FC236}">
                            <a16:creationId xmlns:a16="http://schemas.microsoft.com/office/drawing/2014/main" id="{120F3BB9-B97B-49EC-A0BC-CDABA2E91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2507" y="-2025910"/>
            <a:ext cx="9086951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53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108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 hidden="1">
            <a:extLst>
              <a:ext uri="{FF2B5EF4-FFF2-40B4-BE49-F238E27FC236}">
                <a16:creationId xmlns:a16="http://schemas.microsoft.com/office/drawing/2014/main" id="{AD8AFE2E-E774-4248-AA62-FCDF3BA5E8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56315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11" name="对象 10" hidden="1">
                        <a:extLst>
                          <a:ext uri="{FF2B5EF4-FFF2-40B4-BE49-F238E27FC236}">
                            <a16:creationId xmlns:a16="http://schemas.microsoft.com/office/drawing/2014/main" id="{AD8AFE2E-E774-4248-AA62-FCDF3BA5E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141" y="2818758"/>
            <a:ext cx="1707774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6003" y="2818758"/>
            <a:ext cx="1707774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6865" y="2818758"/>
            <a:ext cx="1707774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7725" y="2818758"/>
            <a:ext cx="1707774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1752" y="1060174"/>
            <a:ext cx="7259718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3561380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156" y="1977275"/>
            <a:ext cx="2637915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1752" y="1060174"/>
            <a:ext cx="7259718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5696" y="1977275"/>
            <a:ext cx="2637915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5236" y="1977275"/>
            <a:ext cx="2637915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442" y="2506570"/>
            <a:ext cx="2221527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8644" y="1554465"/>
            <a:ext cx="4125241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09711" y="-340575"/>
            <a:ext cx="7914336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51904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139374" y="-529198"/>
            <a:ext cx="7914336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Oval 10"/>
          <p:cNvSpPr/>
          <p:nvPr userDrawn="1"/>
        </p:nvSpPr>
        <p:spPr>
          <a:xfrm>
            <a:off x="2794995" y="689198"/>
            <a:ext cx="4287817" cy="4288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3921" y="1355682"/>
            <a:ext cx="4125241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8643" y="606880"/>
            <a:ext cx="23052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59163" y="3924923"/>
            <a:ext cx="23052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477690" y="5238072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2736" y="135985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22ECE9A4-1DDB-4204-82FC-EB47F7537B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266490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22ECE9A4-1DDB-4204-82FC-EB47F7537B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042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374" y="-529198"/>
            <a:ext cx="7914336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5831" y="1129899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1109" y="1129899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6386" y="1129899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1664" y="1129899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5831" y="3753830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1109" y="3753830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6386" y="3753830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1664" y="3753830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0C565909-8B02-472D-ADAB-806642F6FB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461236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4" name="对象 3" hidden="1">
                        <a:extLst>
                          <a:ext uri="{FF2B5EF4-FFF2-40B4-BE49-F238E27FC236}">
                            <a16:creationId xmlns:a16="http://schemas.microsoft.com/office/drawing/2014/main" id="{0C565909-8B02-472D-ADAB-806642F6F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2142" y="1385926"/>
            <a:ext cx="3682523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6504" y="1385926"/>
            <a:ext cx="3682523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103559" y="-529198"/>
            <a:ext cx="7914336" cy="791639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269872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>
            <a:extLst>
              <a:ext uri="{FF2B5EF4-FFF2-40B4-BE49-F238E27FC236}">
                <a16:creationId xmlns:a16="http://schemas.microsoft.com/office/drawing/2014/main" id="{496CD2F2-715B-4FB0-AD44-664F8EAFB5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76488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10" name="对象 9" hidden="1">
                        <a:extLst>
                          <a:ext uri="{FF2B5EF4-FFF2-40B4-BE49-F238E27FC236}">
                            <a16:creationId xmlns:a16="http://schemas.microsoft.com/office/drawing/2014/main" id="{496CD2F2-715B-4FB0-AD44-664F8EAFB5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 userDrawn="1"/>
        </p:nvSpPr>
        <p:spPr>
          <a:xfrm>
            <a:off x="3950503" y="730301"/>
            <a:ext cx="4287817" cy="4288934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4454326"/>
            <a:ext cx="9830868" cy="1028700"/>
          </a:xfrm>
        </p:spPr>
        <p:txBody>
          <a:bodyPr vert="horz"/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156" y="1625594"/>
            <a:ext cx="2497700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563" y="1625594"/>
            <a:ext cx="2497700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4969" y="1625594"/>
            <a:ext cx="2497700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4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AE4AAF1F-6C70-4879-ACA6-C57B169DC5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74237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AE4AAF1F-6C70-4879-ACA6-C57B169DC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999194" y="3429000"/>
            <a:ext cx="7189631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8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4D70410E-4857-452D-8B5B-BF878D78B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5904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4D70410E-4857-452D-8B5B-BF878D78B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4413" y="524536"/>
            <a:ext cx="1722334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4413" y="2553238"/>
            <a:ext cx="1722334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4413" y="4581941"/>
            <a:ext cx="1722334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8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7512" y="-188843"/>
            <a:ext cx="7233802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4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319082" y="1653207"/>
            <a:ext cx="3550659" cy="355158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563" y="2179825"/>
            <a:ext cx="2497700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4412" y="4678176"/>
            <a:ext cx="0" cy="230572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6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4412" y="-278296"/>
            <a:ext cx="0" cy="7248939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62EF1A6-FABB-41E1-B5F4-E59109DE6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211F204-BCEB-4834-B298-8C731E2FE812}"/>
              </a:ext>
            </a:extLst>
          </p:cNvPr>
          <p:cNvSpPr/>
          <p:nvPr userDrawn="1"/>
        </p:nvSpPr>
        <p:spPr>
          <a:xfrm>
            <a:off x="9517384" y="5773476"/>
            <a:ext cx="1316758" cy="985384"/>
          </a:xfrm>
          <a:prstGeom prst="rect">
            <a:avLst/>
          </a:prstGeom>
          <a:solidFill>
            <a:srgbClr val="89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F8A610-5982-4B06-96E3-FFC498B3BCBF}"/>
              </a:ext>
            </a:extLst>
          </p:cNvPr>
          <p:cNvSpPr/>
          <p:nvPr userDrawn="1"/>
        </p:nvSpPr>
        <p:spPr>
          <a:xfrm>
            <a:off x="10834142" y="5740654"/>
            <a:ext cx="1316758" cy="985384"/>
          </a:xfrm>
          <a:prstGeom prst="rect">
            <a:avLst/>
          </a:prstGeom>
          <a:solidFill>
            <a:srgbClr val="89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</p:spTree>
    <p:extLst>
      <p:ext uri="{BB962C8B-B14F-4D97-AF65-F5344CB8AC3E}">
        <p14:creationId xmlns:p14="http://schemas.microsoft.com/office/powerpoint/2010/main" val="1448207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4412" y="-278296"/>
            <a:ext cx="0" cy="7248939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4">
            <a:extLst>
              <a:ext uri="{FF2B5EF4-FFF2-40B4-BE49-F238E27FC236}">
                <a16:creationId xmlns:a16="http://schemas.microsoft.com/office/drawing/2014/main" id="{B3D13442-300F-4011-80F8-204F7434B94D}"/>
              </a:ext>
            </a:extLst>
          </p:cNvPr>
          <p:cNvSpPr/>
          <p:nvPr userDrawn="1"/>
        </p:nvSpPr>
        <p:spPr>
          <a:xfrm>
            <a:off x="0" y="0"/>
            <a:ext cx="12188825" cy="1198992"/>
          </a:xfrm>
          <a:prstGeom prst="rect">
            <a:avLst/>
          </a:prstGeom>
          <a:gradFill flip="none" rotWithShape="1">
            <a:gsLst>
              <a:gs pos="0">
                <a:srgbClr val="930128"/>
              </a:gs>
              <a:gs pos="51000">
                <a:srgbClr val="E91748"/>
              </a:gs>
              <a:gs pos="100000">
                <a:srgbClr val="AC0731"/>
              </a:gs>
            </a:gsLst>
            <a:lin ang="0" scaled="1"/>
            <a:tileRect/>
          </a:gradFill>
          <a:ln w="12700" cap="flat" cmpd="sng" algn="ctr">
            <a:solidFill>
              <a:srgbClr val="ED174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99C18A38-6144-4CD8-8AEA-6D0E8C1E7297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12188825" cy="0"/>
          </a:xfrm>
          <a:prstGeom prst="line">
            <a:avLst/>
          </a:prstGeom>
          <a:noFill/>
          <a:ln w="63500" cap="flat" cmpd="sng" algn="ctr">
            <a:solidFill>
              <a:srgbClr val="B8CD94">
                <a:alpha val="98824"/>
              </a:srgbClr>
            </a:solidFill>
            <a:prstDash val="solid"/>
            <a:miter lim="800000"/>
          </a:ln>
          <a:effectLst/>
        </p:spPr>
      </p:cxnSp>
      <p:pic>
        <p:nvPicPr>
          <p:cNvPr id="10" name="Picture 12">
            <a:extLst>
              <a:ext uri="{FF2B5EF4-FFF2-40B4-BE49-F238E27FC236}">
                <a16:creationId xmlns:a16="http://schemas.microsoft.com/office/drawing/2014/main" id="{C5C636B1-20E6-48F2-B67B-EDDA088EE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3115" y="3"/>
            <a:ext cx="860155" cy="114814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C0148BB-F4A8-4B38-95F1-292814045971}"/>
              </a:ext>
            </a:extLst>
          </p:cNvPr>
          <p:cNvSpPr txBox="1">
            <a:spLocks/>
          </p:cNvSpPr>
          <p:nvPr userDrawn="1"/>
        </p:nvSpPr>
        <p:spPr>
          <a:xfrm>
            <a:off x="365665" y="91441"/>
            <a:ext cx="7861792" cy="100584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399" dirty="0">
              <a:solidFill>
                <a:schemeClr val="bg1"/>
              </a:solidFill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0053032D-BF12-4246-8CB5-96E8847A9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57" y="6241962"/>
            <a:ext cx="1423695" cy="4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0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742484" y="76198"/>
            <a:ext cx="6703856" cy="670560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908372" y="1242392"/>
            <a:ext cx="4372081" cy="43732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4412" y="-278296"/>
            <a:ext cx="0" cy="152128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2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46D7CA7-5B8D-4C7E-A930-41A889A22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 anchor="ctr">
            <a:normAutofit/>
          </a:bodyPr>
          <a:lstStyle>
            <a:lvl1pPr algn="ctr">
              <a:defRPr sz="1799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3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F3177464-81E3-4348-9455-C288A7F0EC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591401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F3177464-81E3-4348-9455-C288A7F0E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1171169"/>
            <a:ext cx="9830868" cy="1028700"/>
          </a:xfrm>
        </p:spPr>
        <p:txBody>
          <a:bodyPr vert="horz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155" y="2318838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8177" y="2318838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0198" y="2318838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F82884C1-736D-4209-945E-5AAE3204D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515941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F82884C1-736D-4209-945E-5AAE3204D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1171169"/>
            <a:ext cx="9830868" cy="1028700"/>
          </a:xfrm>
        </p:spPr>
        <p:txBody>
          <a:bodyPr vert="horz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821978" y="3597965"/>
            <a:ext cx="6518372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271179" y="-1"/>
            <a:ext cx="4917646" cy="4863549"/>
          </a:xfrm>
          <a:custGeom>
            <a:avLst/>
            <a:gdLst>
              <a:gd name="connsiteX0" fmla="*/ 28468 w 4918927"/>
              <a:gd name="connsiteY0" fmla="*/ 0 h 4863549"/>
              <a:gd name="connsiteX1" fmla="*/ 1598971 w 4918927"/>
              <a:gd name="connsiteY1" fmla="*/ 0 h 4863549"/>
              <a:gd name="connsiteX2" fmla="*/ 1567645 w 4918927"/>
              <a:gd name="connsiteY2" fmla="*/ 205261 h 4863549"/>
              <a:gd name="connsiteX3" fmla="*/ 1553100 w 4918927"/>
              <a:gd name="connsiteY3" fmla="*/ 493298 h 4863549"/>
              <a:gd name="connsiteX4" fmla="*/ 4370251 w 4918927"/>
              <a:gd name="connsiteY4" fmla="*/ 3310449 h 4863549"/>
              <a:gd name="connsiteX5" fmla="*/ 4658288 w 4918927"/>
              <a:gd name="connsiteY5" fmla="*/ 3295904 h 4863549"/>
              <a:gd name="connsiteX6" fmla="*/ 4918927 w 4918927"/>
              <a:gd name="connsiteY6" fmla="*/ 3256126 h 4863549"/>
              <a:gd name="connsiteX7" fmla="*/ 4918927 w 4918927"/>
              <a:gd name="connsiteY7" fmla="*/ 4828045 h 4863549"/>
              <a:gd name="connsiteX8" fmla="*/ 4817084 w 4918927"/>
              <a:gd name="connsiteY8" fmla="*/ 4840986 h 4863549"/>
              <a:gd name="connsiteX9" fmla="*/ 4370251 w 4918927"/>
              <a:gd name="connsiteY9" fmla="*/ 4863549 h 4863549"/>
              <a:gd name="connsiteX10" fmla="*/ 0 w 4918927"/>
              <a:gd name="connsiteY10" fmla="*/ 493298 h 4863549"/>
              <a:gd name="connsiteX11" fmla="*/ 22563 w 4918927"/>
              <a:gd name="connsiteY11" fmla="*/ 46465 h 48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8927" h="4863549">
                <a:moveTo>
                  <a:pt x="28468" y="0"/>
                </a:moveTo>
                <a:lnTo>
                  <a:pt x="1598971" y="0"/>
                </a:lnTo>
                <a:lnTo>
                  <a:pt x="1567645" y="205261"/>
                </a:lnTo>
                <a:cubicBezTo>
                  <a:pt x="1558027" y="299965"/>
                  <a:pt x="1553100" y="396056"/>
                  <a:pt x="1553100" y="493298"/>
                </a:cubicBezTo>
                <a:cubicBezTo>
                  <a:pt x="1553100" y="2049167"/>
                  <a:pt x="2814382" y="3310449"/>
                  <a:pt x="4370251" y="3310449"/>
                </a:cubicBezTo>
                <a:cubicBezTo>
                  <a:pt x="4467493" y="3310449"/>
                  <a:pt x="4563584" y="3305522"/>
                  <a:pt x="4658288" y="3295904"/>
                </a:cubicBezTo>
                <a:lnTo>
                  <a:pt x="4918927" y="3256126"/>
                </a:lnTo>
                <a:lnTo>
                  <a:pt x="4918927" y="4828045"/>
                </a:lnTo>
                <a:lnTo>
                  <a:pt x="4817084" y="4840986"/>
                </a:lnTo>
                <a:cubicBezTo>
                  <a:pt x="4670169" y="4855906"/>
                  <a:pt x="4521102" y="4863549"/>
                  <a:pt x="4370251" y="4863549"/>
                </a:cubicBezTo>
                <a:cubicBezTo>
                  <a:pt x="1956628" y="4863549"/>
                  <a:pt x="0" y="2906921"/>
                  <a:pt x="0" y="493298"/>
                </a:cubicBezTo>
                <a:cubicBezTo>
                  <a:pt x="0" y="342447"/>
                  <a:pt x="7644" y="193380"/>
                  <a:pt x="22563" y="4646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75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1978" y="-3260035"/>
            <a:ext cx="6518372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821978" y="3597965"/>
            <a:ext cx="6518372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4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1978" y="-3260035"/>
            <a:ext cx="6518372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7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8218ECC4-ECEA-4EFD-9B09-4BBDAB841A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20601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4" name="对象 3" hidden="1">
                        <a:extLst>
                          <a:ext uri="{FF2B5EF4-FFF2-40B4-BE49-F238E27FC236}">
                            <a16:creationId xmlns:a16="http://schemas.microsoft.com/office/drawing/2014/main" id="{8218ECC4-ECEA-4EFD-9B09-4BBDAB841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1171169"/>
            <a:ext cx="9830868" cy="1028700"/>
          </a:xfrm>
        </p:spPr>
        <p:txBody>
          <a:bodyPr vert="horz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99852" y="-110877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92455" y="2323500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454403" y="2323500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999852" y="4795781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541601" y="4795781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3350" y="4795781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530506" y="2323500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9916353" y="2323500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7477688" y="-110877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9955524" y="-110877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8776A6A0-095D-4668-91C8-975DDA79AE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895061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8776A6A0-095D-4668-91C8-975DDA79AE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 userDrawn="1"/>
        </p:nvSpPr>
        <p:spPr>
          <a:xfrm>
            <a:off x="3251490" y="1789041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477511" y="1014863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975767" y="2966199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862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BDCAC8C8-DF7B-406C-A410-48B57B5369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116153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BDCAC8C8-DF7B-406C-A410-48B57B536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 userDrawn="1"/>
        </p:nvSpPr>
        <p:spPr>
          <a:xfrm>
            <a:off x="3251490" y="2160104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flipH="1">
            <a:off x="6094412" y="1385926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158350" y="3469782"/>
            <a:ext cx="4186281" cy="1783443"/>
          </a:xfrm>
        </p:spPr>
        <p:txBody>
          <a:bodyPr vert="horz"/>
          <a:lstStyle>
            <a:lvl1pPr algn="r"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251490" y="-5075578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77511" y="-5849756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5A9BB12E-CF58-4AA8-9707-D83051FE63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861624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5A9BB12E-CF58-4AA8-9707-D83051FE6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 userDrawn="1"/>
        </p:nvSpPr>
        <p:spPr>
          <a:xfrm>
            <a:off x="3251490" y="2531166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9" name="Oval 8"/>
          <p:cNvSpPr/>
          <p:nvPr userDrawn="1"/>
        </p:nvSpPr>
        <p:spPr>
          <a:xfrm>
            <a:off x="3251490" y="-4704516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 flipH="1">
            <a:off x="6094412" y="-5478694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477511" y="1756988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75767" y="3840844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856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91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33195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5630" y="0"/>
            <a:ext cx="6133195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77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 hidden="1">
            <a:extLst>
              <a:ext uri="{FF2B5EF4-FFF2-40B4-BE49-F238E27FC236}">
                <a16:creationId xmlns:a16="http://schemas.microsoft.com/office/drawing/2014/main" id="{B4C70BC2-866F-44FB-B12C-B58AE98CAE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871914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9" name="对象 8" hidden="1">
                        <a:extLst>
                          <a:ext uri="{FF2B5EF4-FFF2-40B4-BE49-F238E27FC236}">
                            <a16:creationId xmlns:a16="http://schemas.microsoft.com/office/drawing/2014/main" id="{B4C70BC2-866F-44FB-B12C-B58AE98CA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3946" y="-412387"/>
            <a:ext cx="5358003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200" y="1633719"/>
            <a:ext cx="2064359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7662" y="2171700"/>
            <a:ext cx="1790234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9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798" y="465319"/>
            <a:ext cx="2915039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5342" y="1211482"/>
            <a:ext cx="2527952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39401" y="1211482"/>
            <a:ext cx="2527952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393" y="1211482"/>
            <a:ext cx="2527952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6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1024399B-B1BC-40C6-B856-AC5484035C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55240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1024399B-B1BC-40C6-B856-AC5484035C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025" y="-7716539"/>
            <a:ext cx="2934752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2890" y="2389412"/>
            <a:ext cx="1829232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751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8E05E714-F07F-4A14-B5A5-B5F44AEAE5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853776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8E05E714-F07F-4A14-B5A5-B5F44AEAE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781" y="1551026"/>
            <a:ext cx="5188284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2622" y="1805212"/>
            <a:ext cx="4807993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457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1639038C-531B-41E9-96CD-52AB1A3E42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374460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1639038C-531B-41E9-96CD-52AB1A3E42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115" y="1277828"/>
            <a:ext cx="7879653" cy="4627673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08123" y="1602012"/>
            <a:ext cx="5950696" cy="37319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629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717DEC67-0C82-43D1-B3D9-0CA88FF61E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853041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717DEC67-0C82-43D1-B3D9-0CA88FF61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124" y="913305"/>
            <a:ext cx="5342240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2508" y="1690912"/>
            <a:ext cx="445248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029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A9FA225D-A287-4BC9-8EF1-2D9ACB15AF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654696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A9FA225D-A287-4BC9-8EF1-2D9ACB15A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552" y="1271627"/>
            <a:ext cx="2407611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796" y="1271627"/>
            <a:ext cx="2407611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040" y="1271627"/>
            <a:ext cx="2407611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7526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88916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88304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0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CBCCAED4-0EE2-4BFD-BEB9-5C30A4F1BD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425996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CBCCAED4-0EE2-4BFD-BEB9-5C30A4F1BD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23427" y="0"/>
            <a:ext cx="402288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5694" y="1271627"/>
            <a:ext cx="2407611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550" y="1271627"/>
            <a:ext cx="2407611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574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7814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100443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00443" y="1171169"/>
            <a:ext cx="5399722" cy="1028700"/>
          </a:xfrm>
        </p:spPr>
        <p:txBody>
          <a:bodyPr vert="horz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436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23E8AF3B-E1D4-4656-B1D4-4C7E3A1393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689470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23E8AF3B-E1D4-4656-B1D4-4C7E3A139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3175" y="3316697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3745" y="2313211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1619" y="1360525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1113" y="405115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7351" y="3910315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5316" y="-24302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22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43991058-5216-4E4F-9CAD-916F112251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319685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43991058-5216-4E4F-9CAD-916F11225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2" descr="C:\Users\ruiziv\AppData\Local\Temp\vmware-ruiziv\VMwareDnD\05880fac\XELJ_ppt-spread.png">
            <a:extLst>
              <a:ext uri="{FF2B5EF4-FFF2-40B4-BE49-F238E27FC236}">
                <a16:creationId xmlns:a16="http://schemas.microsoft.com/office/drawing/2014/main" id="{CDC469E2-62C7-4A79-A072-CF8BC95E6D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22600"/>
          <a:stretch>
            <a:fillRect/>
          </a:stretch>
        </p:blipFill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1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C82AA7AE-3BB8-4445-A9DB-A466E493BB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00932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C82AA7AE-3BB8-4445-A9DB-A466E493BB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97623" y="1285773"/>
            <a:ext cx="4285338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4697813" y="1285773"/>
            <a:ext cx="4287817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8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22ECE9A4-1DDB-4204-82FC-EB47F7537B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843849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22ECE9A4-1DDB-4204-82FC-EB47F7537B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35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722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46D7CA7-5B8D-4C7E-A930-41A889A22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8825" cy="6858000"/>
          </a:xfrm>
        </p:spPr>
        <p:txBody>
          <a:bodyPr anchor="ctr">
            <a:normAutofit/>
          </a:bodyPr>
          <a:lstStyle>
            <a:lvl1pPr algn="ctr">
              <a:defRPr sz="1798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621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5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C82AA7AE-3BB8-4445-A9DB-A466E493BB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22316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C82AA7AE-3BB8-4445-A9DB-A466E493BB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97623" y="1285773"/>
            <a:ext cx="4285338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4697813" y="1285773"/>
            <a:ext cx="4287817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691202" y="1285773"/>
            <a:ext cx="4285338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81125" y="1283293"/>
            <a:ext cx="4287817" cy="42889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7" name="Oval 6"/>
          <p:cNvSpPr/>
          <p:nvPr userDrawn="1"/>
        </p:nvSpPr>
        <p:spPr>
          <a:xfrm>
            <a:off x="6855929" y="1285773"/>
            <a:ext cx="4287817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8" name="Oval 7"/>
          <p:cNvSpPr/>
          <p:nvPr userDrawn="1"/>
        </p:nvSpPr>
        <p:spPr>
          <a:xfrm>
            <a:off x="11630734" y="1285773"/>
            <a:ext cx="4287817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6308" y="3141041"/>
            <a:ext cx="3405279" cy="91440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798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51792" y="4399729"/>
            <a:ext cx="346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98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20658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4C050A85-8337-4EDC-8EF9-BBCA8D6762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165003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4C050A85-8337-4EDC-8EF9-BBCA8D676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" y="2621831"/>
            <a:ext cx="3563907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3365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CB553A64-82D9-4338-8D85-6E5BB3D105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166714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CB553A64-82D9-4338-8D85-6E5BB3D10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1432831"/>
            <a:ext cx="5067952" cy="1028700"/>
          </a:xfrm>
        </p:spPr>
        <p:txBody>
          <a:bodyPr vert="horz"/>
          <a:lstStyle>
            <a:lvl1pPr>
              <a:defRPr sz="35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2797" y="0"/>
            <a:ext cx="5116028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71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304" y="-626165"/>
            <a:ext cx="8108218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6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A611BF15-5D0F-4696-B4FD-CEBA366DC0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488340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A611BF15-5D0F-4696-B4FD-CEBA366DC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41929" y="-1924878"/>
            <a:ext cx="10704968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2176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D7F5E594-64FE-42F9-84D2-E65C7E0A1F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647339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D7F5E594-64FE-42F9-84D2-E65C7E0A1F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5681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89367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691202" y="1285773"/>
            <a:ext cx="4285338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81124" y="1283293"/>
            <a:ext cx="4287817" cy="42889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Oval 6"/>
          <p:cNvSpPr/>
          <p:nvPr userDrawn="1"/>
        </p:nvSpPr>
        <p:spPr>
          <a:xfrm>
            <a:off x="6855929" y="1285773"/>
            <a:ext cx="4287817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Oval 7"/>
          <p:cNvSpPr/>
          <p:nvPr userDrawn="1"/>
        </p:nvSpPr>
        <p:spPr>
          <a:xfrm>
            <a:off x="11630734" y="1285773"/>
            <a:ext cx="4287817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6307" y="3141041"/>
            <a:ext cx="3405279" cy="91440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799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51792" y="4399727"/>
            <a:ext cx="346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99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093598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091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1909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5925" y="1359290"/>
            <a:ext cx="4138342" cy="413942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89367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6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091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1909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0907" y="1629073"/>
            <a:ext cx="3598917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3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156" y="1554465"/>
            <a:ext cx="4125241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7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120F3BB9-B97B-49EC-A0BC-CDABA2E91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65383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4" name="对象 3" hidden="1">
                        <a:extLst>
                          <a:ext uri="{FF2B5EF4-FFF2-40B4-BE49-F238E27FC236}">
                            <a16:creationId xmlns:a16="http://schemas.microsoft.com/office/drawing/2014/main" id="{120F3BB9-B97B-49EC-A0BC-CDABA2E91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2508" y="-2025910"/>
            <a:ext cx="9086951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539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226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 hidden="1">
            <a:extLst>
              <a:ext uri="{FF2B5EF4-FFF2-40B4-BE49-F238E27FC236}">
                <a16:creationId xmlns:a16="http://schemas.microsoft.com/office/drawing/2014/main" id="{AD8AFE2E-E774-4248-AA62-FCDF3BA5E8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18283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11" name="对象 10" hidden="1">
                        <a:extLst>
                          <a:ext uri="{FF2B5EF4-FFF2-40B4-BE49-F238E27FC236}">
                            <a16:creationId xmlns:a16="http://schemas.microsoft.com/office/drawing/2014/main" id="{AD8AFE2E-E774-4248-AA62-FCDF3BA5E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35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141" y="2818760"/>
            <a:ext cx="1707774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6003" y="2818760"/>
            <a:ext cx="1707774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6866" y="2818760"/>
            <a:ext cx="1707774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7725" y="2818760"/>
            <a:ext cx="1707774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1752" y="1060176"/>
            <a:ext cx="7259718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1567440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156" y="1977275"/>
            <a:ext cx="2637915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1752" y="1060176"/>
            <a:ext cx="7259718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5696" y="1977275"/>
            <a:ext cx="2637915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5237" y="1977275"/>
            <a:ext cx="2637915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0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442" y="2506570"/>
            <a:ext cx="2221527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8645" y="1554465"/>
            <a:ext cx="4125241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09711" y="-340575"/>
            <a:ext cx="7914336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1121934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139374" y="-529198"/>
            <a:ext cx="7914336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1" name="Oval 10"/>
          <p:cNvSpPr/>
          <p:nvPr userDrawn="1"/>
        </p:nvSpPr>
        <p:spPr>
          <a:xfrm>
            <a:off x="2794996" y="689198"/>
            <a:ext cx="4287817" cy="4288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3921" y="1355682"/>
            <a:ext cx="4125241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8644" y="606882"/>
            <a:ext cx="23052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59164" y="3924925"/>
            <a:ext cx="23052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477691" y="5238072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2737" y="135985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6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374" y="-529198"/>
            <a:ext cx="7914336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5831" y="1129899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1110" y="1129899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6386" y="1129899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1665" y="1129899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5831" y="3753830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1110" y="3753830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6386" y="3753830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1665" y="3753830"/>
            <a:ext cx="1485907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0C565909-8B02-472D-ADAB-806642F6FB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91276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4" name="对象 3" hidden="1">
                        <a:extLst>
                          <a:ext uri="{FF2B5EF4-FFF2-40B4-BE49-F238E27FC236}">
                            <a16:creationId xmlns:a16="http://schemas.microsoft.com/office/drawing/2014/main" id="{0C565909-8B02-472D-ADAB-806642F6F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2142" y="1385926"/>
            <a:ext cx="3682523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6504" y="1385926"/>
            <a:ext cx="3682523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103559" y="-529198"/>
            <a:ext cx="7914336" cy="791639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245628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4C050A85-8337-4EDC-8EF9-BBCA8D6762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904486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4C050A85-8337-4EDC-8EF9-BBCA8D676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9"/>
            <a:ext cx="3563907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5" y="2389413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6012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>
            <a:extLst>
              <a:ext uri="{FF2B5EF4-FFF2-40B4-BE49-F238E27FC236}">
                <a16:creationId xmlns:a16="http://schemas.microsoft.com/office/drawing/2014/main" id="{496CD2F2-715B-4FB0-AD44-664F8EAFB5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156103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10" name="对象 9" hidden="1">
                        <a:extLst>
                          <a:ext uri="{FF2B5EF4-FFF2-40B4-BE49-F238E27FC236}">
                            <a16:creationId xmlns:a16="http://schemas.microsoft.com/office/drawing/2014/main" id="{496CD2F2-715B-4FB0-AD44-664F8EAFB5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 userDrawn="1"/>
        </p:nvSpPr>
        <p:spPr>
          <a:xfrm>
            <a:off x="3950503" y="730301"/>
            <a:ext cx="4287817" cy="4288934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7" y="4454326"/>
            <a:ext cx="9830868" cy="1028700"/>
          </a:xfrm>
        </p:spPr>
        <p:txBody>
          <a:bodyPr vert="horz"/>
          <a:lstStyle>
            <a:lvl1pPr>
              <a:defRPr sz="35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157" y="1625596"/>
            <a:ext cx="2497700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563" y="1625596"/>
            <a:ext cx="2497700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4969" y="1625596"/>
            <a:ext cx="2497700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1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AE4AAF1F-6C70-4879-ACA6-C57B169DC5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917632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AE4AAF1F-6C70-4879-ACA6-C57B169DC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999195" y="3429000"/>
            <a:ext cx="7189631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0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4D70410E-4857-452D-8B5B-BF878D78B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52139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4D70410E-4857-452D-8B5B-BF878D78B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4413" y="524538"/>
            <a:ext cx="1722334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4413" y="2553240"/>
            <a:ext cx="1722334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4413" y="4581943"/>
            <a:ext cx="1722334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6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7512" y="-188843"/>
            <a:ext cx="7233802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370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319082" y="1653207"/>
            <a:ext cx="3550659" cy="355158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563" y="2179827"/>
            <a:ext cx="2497700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4412" y="4678178"/>
            <a:ext cx="0" cy="230572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6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4412" y="-278296"/>
            <a:ext cx="0" cy="7248939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62EF1A6-FABB-41E1-B5F4-E59109DE6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211F204-BCEB-4834-B298-8C731E2FE812}"/>
              </a:ext>
            </a:extLst>
          </p:cNvPr>
          <p:cNvSpPr/>
          <p:nvPr userDrawn="1"/>
        </p:nvSpPr>
        <p:spPr>
          <a:xfrm>
            <a:off x="9517384" y="5773476"/>
            <a:ext cx="1316758" cy="985384"/>
          </a:xfrm>
          <a:prstGeom prst="rect">
            <a:avLst/>
          </a:prstGeom>
          <a:solidFill>
            <a:srgbClr val="89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8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F8A610-5982-4B06-96E3-FFC498B3BCBF}"/>
              </a:ext>
            </a:extLst>
          </p:cNvPr>
          <p:cNvSpPr/>
          <p:nvPr userDrawn="1"/>
        </p:nvSpPr>
        <p:spPr>
          <a:xfrm>
            <a:off x="10834142" y="5740654"/>
            <a:ext cx="1316758" cy="985384"/>
          </a:xfrm>
          <a:prstGeom prst="rect">
            <a:avLst/>
          </a:prstGeom>
          <a:solidFill>
            <a:srgbClr val="89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8"/>
          </a:p>
        </p:txBody>
      </p:sp>
    </p:spTree>
    <p:extLst>
      <p:ext uri="{BB962C8B-B14F-4D97-AF65-F5344CB8AC3E}">
        <p14:creationId xmlns:p14="http://schemas.microsoft.com/office/powerpoint/2010/main" val="4129948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4412" y="-278296"/>
            <a:ext cx="0" cy="7248939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4">
            <a:extLst>
              <a:ext uri="{FF2B5EF4-FFF2-40B4-BE49-F238E27FC236}">
                <a16:creationId xmlns:a16="http://schemas.microsoft.com/office/drawing/2014/main" id="{B3D13442-300F-4011-80F8-204F7434B94D}"/>
              </a:ext>
            </a:extLst>
          </p:cNvPr>
          <p:cNvSpPr/>
          <p:nvPr userDrawn="1"/>
        </p:nvSpPr>
        <p:spPr>
          <a:xfrm>
            <a:off x="1" y="0"/>
            <a:ext cx="12188825" cy="1198992"/>
          </a:xfrm>
          <a:prstGeom prst="rect">
            <a:avLst/>
          </a:prstGeom>
          <a:gradFill flip="none" rotWithShape="1">
            <a:gsLst>
              <a:gs pos="0">
                <a:srgbClr val="930128"/>
              </a:gs>
              <a:gs pos="51000">
                <a:srgbClr val="E91748"/>
              </a:gs>
              <a:gs pos="100000">
                <a:srgbClr val="AC0731"/>
              </a:gs>
            </a:gsLst>
            <a:lin ang="0" scaled="1"/>
            <a:tileRect/>
          </a:gradFill>
          <a:ln w="12700" cap="flat" cmpd="sng" algn="ctr">
            <a:solidFill>
              <a:srgbClr val="ED174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8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99C18A38-6144-4CD8-8AEA-6D0E8C1E7297}"/>
              </a:ext>
            </a:extLst>
          </p:cNvPr>
          <p:cNvCxnSpPr>
            <a:cxnSpLocks/>
          </p:cNvCxnSpPr>
          <p:nvPr userDrawn="1"/>
        </p:nvCxnSpPr>
        <p:spPr>
          <a:xfrm>
            <a:off x="1" y="1219200"/>
            <a:ext cx="12188825" cy="0"/>
          </a:xfrm>
          <a:prstGeom prst="line">
            <a:avLst/>
          </a:prstGeom>
          <a:noFill/>
          <a:ln w="63500" cap="flat" cmpd="sng" algn="ctr">
            <a:solidFill>
              <a:srgbClr val="B8CD94">
                <a:alpha val="98824"/>
              </a:srgbClr>
            </a:solidFill>
            <a:prstDash val="solid"/>
            <a:miter lim="800000"/>
          </a:ln>
          <a:effectLst/>
        </p:spPr>
      </p:cxnSp>
      <p:pic>
        <p:nvPicPr>
          <p:cNvPr id="10" name="Picture 12">
            <a:extLst>
              <a:ext uri="{FF2B5EF4-FFF2-40B4-BE49-F238E27FC236}">
                <a16:creationId xmlns:a16="http://schemas.microsoft.com/office/drawing/2014/main" id="{C5C636B1-20E6-48F2-B67B-EDDA088EE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3116" y="5"/>
            <a:ext cx="860155" cy="114814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C0148BB-F4A8-4B38-95F1-292814045971}"/>
              </a:ext>
            </a:extLst>
          </p:cNvPr>
          <p:cNvSpPr txBox="1">
            <a:spLocks/>
          </p:cNvSpPr>
          <p:nvPr userDrawn="1"/>
        </p:nvSpPr>
        <p:spPr>
          <a:xfrm>
            <a:off x="365665" y="91441"/>
            <a:ext cx="7861792" cy="1005840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398" dirty="0">
              <a:solidFill>
                <a:schemeClr val="bg1"/>
              </a:solidFill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0053032D-BF12-4246-8CB5-96E8847A9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58" y="6241964"/>
            <a:ext cx="1423695" cy="4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0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742484" y="76198"/>
            <a:ext cx="6703856" cy="670560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908373" y="1242392"/>
            <a:ext cx="4372081" cy="43732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4412" y="-278296"/>
            <a:ext cx="0" cy="152128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714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F3177464-81E3-4348-9455-C288A7F0EC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079906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F3177464-81E3-4348-9455-C288A7F0E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7" y="1171169"/>
            <a:ext cx="9830868" cy="1028700"/>
          </a:xfrm>
        </p:spPr>
        <p:txBody>
          <a:bodyPr vert="horz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155" y="2318838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8177" y="2318838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0198" y="2318838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F82884C1-736D-4209-945E-5AAE3204D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907613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F82884C1-736D-4209-945E-5AAE3204D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7" y="1171169"/>
            <a:ext cx="9830868" cy="1028700"/>
          </a:xfrm>
        </p:spPr>
        <p:txBody>
          <a:bodyPr vert="horz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821978" y="3597965"/>
            <a:ext cx="6518372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271179" y="-1"/>
            <a:ext cx="4917646" cy="4863549"/>
          </a:xfrm>
          <a:custGeom>
            <a:avLst/>
            <a:gdLst>
              <a:gd name="connsiteX0" fmla="*/ 28468 w 4918927"/>
              <a:gd name="connsiteY0" fmla="*/ 0 h 4863549"/>
              <a:gd name="connsiteX1" fmla="*/ 1598971 w 4918927"/>
              <a:gd name="connsiteY1" fmla="*/ 0 h 4863549"/>
              <a:gd name="connsiteX2" fmla="*/ 1567645 w 4918927"/>
              <a:gd name="connsiteY2" fmla="*/ 205261 h 4863549"/>
              <a:gd name="connsiteX3" fmla="*/ 1553100 w 4918927"/>
              <a:gd name="connsiteY3" fmla="*/ 493298 h 4863549"/>
              <a:gd name="connsiteX4" fmla="*/ 4370251 w 4918927"/>
              <a:gd name="connsiteY4" fmla="*/ 3310449 h 4863549"/>
              <a:gd name="connsiteX5" fmla="*/ 4658288 w 4918927"/>
              <a:gd name="connsiteY5" fmla="*/ 3295904 h 4863549"/>
              <a:gd name="connsiteX6" fmla="*/ 4918927 w 4918927"/>
              <a:gd name="connsiteY6" fmla="*/ 3256126 h 4863549"/>
              <a:gd name="connsiteX7" fmla="*/ 4918927 w 4918927"/>
              <a:gd name="connsiteY7" fmla="*/ 4828045 h 4863549"/>
              <a:gd name="connsiteX8" fmla="*/ 4817084 w 4918927"/>
              <a:gd name="connsiteY8" fmla="*/ 4840986 h 4863549"/>
              <a:gd name="connsiteX9" fmla="*/ 4370251 w 4918927"/>
              <a:gd name="connsiteY9" fmla="*/ 4863549 h 4863549"/>
              <a:gd name="connsiteX10" fmla="*/ 0 w 4918927"/>
              <a:gd name="connsiteY10" fmla="*/ 493298 h 4863549"/>
              <a:gd name="connsiteX11" fmla="*/ 22563 w 4918927"/>
              <a:gd name="connsiteY11" fmla="*/ 46465 h 48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8927" h="4863549">
                <a:moveTo>
                  <a:pt x="28468" y="0"/>
                </a:moveTo>
                <a:lnTo>
                  <a:pt x="1598971" y="0"/>
                </a:lnTo>
                <a:lnTo>
                  <a:pt x="1567645" y="205261"/>
                </a:lnTo>
                <a:cubicBezTo>
                  <a:pt x="1558027" y="299965"/>
                  <a:pt x="1553100" y="396056"/>
                  <a:pt x="1553100" y="493298"/>
                </a:cubicBezTo>
                <a:cubicBezTo>
                  <a:pt x="1553100" y="2049167"/>
                  <a:pt x="2814382" y="3310449"/>
                  <a:pt x="4370251" y="3310449"/>
                </a:cubicBezTo>
                <a:cubicBezTo>
                  <a:pt x="4467493" y="3310449"/>
                  <a:pt x="4563584" y="3305522"/>
                  <a:pt x="4658288" y="3295904"/>
                </a:cubicBezTo>
                <a:lnTo>
                  <a:pt x="4918927" y="3256126"/>
                </a:lnTo>
                <a:lnTo>
                  <a:pt x="4918927" y="4828045"/>
                </a:lnTo>
                <a:lnTo>
                  <a:pt x="4817084" y="4840986"/>
                </a:lnTo>
                <a:cubicBezTo>
                  <a:pt x="4670169" y="4855906"/>
                  <a:pt x="4521102" y="4863549"/>
                  <a:pt x="4370251" y="4863549"/>
                </a:cubicBezTo>
                <a:cubicBezTo>
                  <a:pt x="1956628" y="4863549"/>
                  <a:pt x="0" y="2906921"/>
                  <a:pt x="0" y="493298"/>
                </a:cubicBezTo>
                <a:cubicBezTo>
                  <a:pt x="0" y="342447"/>
                  <a:pt x="7644" y="193380"/>
                  <a:pt x="22563" y="4646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CB553A64-82D9-4338-8D85-6E5BB3D105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08239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CB553A64-82D9-4338-8D85-6E5BB3D10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1432831"/>
            <a:ext cx="5067952" cy="1028700"/>
          </a:xfrm>
        </p:spPr>
        <p:txBody>
          <a:bodyPr vert="horz"/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7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2797" y="0"/>
            <a:ext cx="5116028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444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1978" y="-3260035"/>
            <a:ext cx="6518372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821978" y="3597965"/>
            <a:ext cx="6518372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20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1978" y="-3260035"/>
            <a:ext cx="6518372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451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8218ECC4-ECEA-4EFD-9B09-4BBDAB841A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638485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4" name="对象 3" hidden="1">
                        <a:extLst>
                          <a:ext uri="{FF2B5EF4-FFF2-40B4-BE49-F238E27FC236}">
                            <a16:creationId xmlns:a16="http://schemas.microsoft.com/office/drawing/2014/main" id="{8218ECC4-ECEA-4EFD-9B09-4BBDAB841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7" y="1171169"/>
            <a:ext cx="9830868" cy="1028700"/>
          </a:xfrm>
        </p:spPr>
        <p:txBody>
          <a:bodyPr vert="horz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99852" y="-110877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92455" y="2323500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454403" y="2323500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999852" y="4795781"/>
            <a:ext cx="2272472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541601" y="4795781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3350" y="4795781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530506" y="2323500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9916353" y="2323500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7477688" y="-110877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9955524" y="-110877"/>
            <a:ext cx="2272472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59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8776A6A0-095D-4668-91C8-975DDA79AE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03488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8776A6A0-095D-4668-91C8-975DDA79AE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 userDrawn="1"/>
        </p:nvSpPr>
        <p:spPr>
          <a:xfrm>
            <a:off x="3251491" y="1789041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477511" y="1014863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975768" y="2966201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777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BDCAC8C8-DF7B-406C-A410-48B57B5369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244946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BDCAC8C8-DF7B-406C-A410-48B57B536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 userDrawn="1"/>
        </p:nvSpPr>
        <p:spPr>
          <a:xfrm>
            <a:off x="3251491" y="2160104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flipH="1">
            <a:off x="6094412" y="1385926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158351" y="3469784"/>
            <a:ext cx="4186281" cy="1783443"/>
          </a:xfrm>
        </p:spPr>
        <p:txBody>
          <a:bodyPr vert="horz"/>
          <a:lstStyle>
            <a:lvl1pPr algn="r"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251491" y="-5075578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77511" y="-5849756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83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5A9BB12E-CF58-4AA8-9707-D83051FE63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470787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5A9BB12E-CF58-4AA8-9707-D83051FE6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 userDrawn="1"/>
        </p:nvSpPr>
        <p:spPr>
          <a:xfrm>
            <a:off x="3251491" y="2531166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9" name="Oval 8"/>
          <p:cNvSpPr/>
          <p:nvPr userDrawn="1"/>
        </p:nvSpPr>
        <p:spPr>
          <a:xfrm>
            <a:off x="3251491" y="-4704516"/>
            <a:ext cx="5685845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 flipH="1">
            <a:off x="6094412" y="-5478694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477511" y="1756988"/>
            <a:ext cx="3616902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75768" y="3840846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243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496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133195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5631" y="0"/>
            <a:ext cx="6133195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187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 hidden="1">
            <a:extLst>
              <a:ext uri="{FF2B5EF4-FFF2-40B4-BE49-F238E27FC236}">
                <a16:creationId xmlns:a16="http://schemas.microsoft.com/office/drawing/2014/main" id="{B4C70BC2-866F-44FB-B12C-B58AE98CAE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914190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9" name="对象 8" hidden="1">
                        <a:extLst>
                          <a:ext uri="{FF2B5EF4-FFF2-40B4-BE49-F238E27FC236}">
                            <a16:creationId xmlns:a16="http://schemas.microsoft.com/office/drawing/2014/main" id="{B4C70BC2-866F-44FB-B12C-B58AE98CA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3947" y="-412387"/>
            <a:ext cx="5358003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201" y="1633719"/>
            <a:ext cx="2064359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7662" y="2171700"/>
            <a:ext cx="1790234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06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798" y="465319"/>
            <a:ext cx="2915039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5342" y="1211482"/>
            <a:ext cx="2527952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39401" y="1211482"/>
            <a:ext cx="2527952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393" y="1211482"/>
            <a:ext cx="2527952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8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304" y="-626165"/>
            <a:ext cx="8108218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542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1024399B-B1BC-40C6-B856-AC5484035C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665706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1024399B-B1BC-40C6-B856-AC5484035C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025" y="-7716539"/>
            <a:ext cx="2934752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2890" y="2389412"/>
            <a:ext cx="1829232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021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8E05E714-F07F-4A14-B5A5-B5F44AEAE5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905202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8E05E714-F07F-4A14-B5A5-B5F44AEAE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781" y="1551026"/>
            <a:ext cx="5188284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2623" y="1805212"/>
            <a:ext cx="4807993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379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1639038C-531B-41E9-96CD-52AB1A3E42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672220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6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1639038C-531B-41E9-96CD-52AB1A3E42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116" y="1277830"/>
            <a:ext cx="7879653" cy="4627673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08123" y="1602012"/>
            <a:ext cx="5950696" cy="37319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0085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717DEC67-0C82-43D1-B3D9-0CA88FF61E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107287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0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717DEC67-0C82-43D1-B3D9-0CA88FF61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124" y="913305"/>
            <a:ext cx="5342240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2508" y="1690912"/>
            <a:ext cx="445248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8960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A9FA225D-A287-4BC9-8EF1-2D9ACB15AF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3506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4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A9FA225D-A287-4BC9-8EF1-2D9ACB15A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553" y="1271629"/>
            <a:ext cx="2407611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797" y="1271629"/>
            <a:ext cx="2407611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041" y="1271629"/>
            <a:ext cx="2407611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7526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88916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88304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1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CBCCAED4-0EE2-4BFD-BEB9-5C30A4F1BD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13456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8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CBCCAED4-0EE2-4BFD-BEB9-5C30A4F1BD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23426" y="0"/>
            <a:ext cx="402288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5693" y="1271629"/>
            <a:ext cx="2407611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551" y="1271629"/>
            <a:ext cx="2407611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574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7814" y="188141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100444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00443" y="1171169"/>
            <a:ext cx="5399722" cy="1028700"/>
          </a:xfrm>
        </p:spPr>
        <p:txBody>
          <a:bodyPr vert="horz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8822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23E8AF3B-E1D4-4656-B1D4-4C7E3A1393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518146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2"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23E8AF3B-E1D4-4656-B1D4-4C7E3A139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156" y="2389415"/>
            <a:ext cx="4186281" cy="1783443"/>
          </a:xfrm>
        </p:spPr>
        <p:txBody>
          <a:bodyPr vert="horz"/>
          <a:lstStyle>
            <a:lvl1pPr>
              <a:lnSpc>
                <a:spcPct val="75000"/>
              </a:lnSpc>
              <a:defRPr sz="3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158" y="471526"/>
            <a:ext cx="3005642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3175" y="3316697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3745" y="2313211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1620" y="1360525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1114" y="405115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7351" y="3910315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5317" y="-243022"/>
            <a:ext cx="2114195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20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20F08F02-88C3-42E3-9B23-FE6470AA9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0869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AF23E74A-4CA9-447D-A3DB-02F327F267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42846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2" name="think-cell 幻灯片" r:id="rId5" imgW="426" imgH="426" progId="TCLayout.ActiveDocument.1">
                  <p:embed/>
                </p:oleObj>
              </mc:Choice>
              <mc:Fallback>
                <p:oleObj name="think-cell 幻灯片" r:id="rId5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081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50" Type="http://schemas.openxmlformats.org/officeDocument/2006/relationships/vmlDrawing" Target="../drawings/vmlDrawing29.v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52" Type="http://schemas.openxmlformats.org/officeDocument/2006/relationships/oleObject" Target="../embeddings/oleObject29.bin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slideLayout" Target="../slideLayouts/slideLayout96.xml"/><Relationship Id="rId8" Type="http://schemas.openxmlformats.org/officeDocument/2006/relationships/slideLayout" Target="../slideLayouts/slideLayout56.xml"/><Relationship Id="rId51" Type="http://schemas.openxmlformats.org/officeDocument/2006/relationships/tags" Target="../tags/tag30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oleObject" Target="../embeddings/oleObject57.bin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ags" Target="../tags/tag59.xml"/><Relationship Id="rId2" Type="http://schemas.openxmlformats.org/officeDocument/2006/relationships/slideLayout" Target="../slideLayouts/slideLayout98.xml"/><Relationship Id="rId16" Type="http://schemas.openxmlformats.org/officeDocument/2006/relationships/tags" Target="../tags/tag58.xml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vmlDrawing" Target="../drawings/vmlDrawing57.v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 hidden="1">
            <a:extLst>
              <a:ext uri="{FF2B5EF4-FFF2-40B4-BE49-F238E27FC236}">
                <a16:creationId xmlns:a16="http://schemas.microsoft.com/office/drawing/2014/main" id="{BBD21752-AC2B-4BDC-AE8D-04596DD3E5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218999151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think-cell 幻灯片" r:id="rId52" imgW="530" imgH="531" progId="TCLayout.ActiveDocument.1">
                  <p:embed/>
                </p:oleObj>
              </mc:Choice>
              <mc:Fallback>
                <p:oleObj name="think-cell 幻灯片" r:id="rId52" imgW="530" imgH="531" progId="TCLayout.ActiveDocument.1">
                  <p:embed/>
                  <p:pic>
                    <p:nvPicPr>
                      <p:cNvPr id="9" name="对象 8" hidden="1">
                        <a:extLst>
                          <a:ext uri="{FF2B5EF4-FFF2-40B4-BE49-F238E27FC236}">
                            <a16:creationId xmlns:a16="http://schemas.microsoft.com/office/drawing/2014/main" id="{BBD21752-AC2B-4BDC-AE8D-04596DD3E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156" y="1432831"/>
            <a:ext cx="9830868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6156" y="2675617"/>
            <a:ext cx="983086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83492" y="379715"/>
            <a:ext cx="513601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803" b="0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455283" y="308240"/>
            <a:ext cx="370018" cy="370114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1442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</p:sldLayoutIdLst>
  <p:hf hdr="0" ftr="0" dt="0"/>
  <p:txStyles>
    <p:titleStyle>
      <a:lvl1pPr algn="l" defTabSz="914044" rtl="0" eaLnBrk="1" latinLnBrk="0" hangingPunct="1">
        <a:lnSpc>
          <a:spcPct val="75000"/>
        </a:lnSpc>
        <a:spcBef>
          <a:spcPct val="0"/>
        </a:spcBef>
        <a:buNone/>
        <a:defRPr sz="4399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04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044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044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044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044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3620" indent="-228511" algn="l" defTabSz="91404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43" indent="-228511" algn="l" defTabSz="91404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63" indent="-228511" algn="l" defTabSz="91404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84" indent="-228511" algn="l" defTabSz="91404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4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44" algn="l" defTabSz="91404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7" algn="l" defTabSz="91404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7" algn="l" defTabSz="91404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8" algn="l" defTabSz="91404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30" algn="l" defTabSz="91404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52" algn="l" defTabSz="91404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74" algn="l" defTabSz="91404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 hidden="1">
            <a:extLst>
              <a:ext uri="{FF2B5EF4-FFF2-40B4-BE49-F238E27FC236}">
                <a16:creationId xmlns:a16="http://schemas.microsoft.com/office/drawing/2014/main" id="{BBD21752-AC2B-4BDC-AE8D-04596DD3E5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253295227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think-cell 幻灯片" r:id="rId52" imgW="530" imgH="531" progId="TCLayout.ActiveDocument.1">
                  <p:embed/>
                </p:oleObj>
              </mc:Choice>
              <mc:Fallback>
                <p:oleObj name="think-cell 幻灯片" r:id="rId52" imgW="530" imgH="531" progId="TCLayout.ActiveDocument.1">
                  <p:embed/>
                  <p:pic>
                    <p:nvPicPr>
                      <p:cNvPr id="9" name="对象 8" hidden="1">
                        <a:extLst>
                          <a:ext uri="{FF2B5EF4-FFF2-40B4-BE49-F238E27FC236}">
                            <a16:creationId xmlns:a16="http://schemas.microsoft.com/office/drawing/2014/main" id="{BBD21752-AC2B-4BDC-AE8D-04596DD3E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157" y="1432831"/>
            <a:ext cx="9830868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6157" y="2675617"/>
            <a:ext cx="983086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83493" y="379715"/>
            <a:ext cx="513601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803" b="0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455283" y="308240"/>
            <a:ext cx="370018" cy="370114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381474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  <p:sldLayoutId id="2147483852" r:id="rId44"/>
    <p:sldLayoutId id="2147483853" r:id="rId45"/>
    <p:sldLayoutId id="2147483854" r:id="rId46"/>
    <p:sldLayoutId id="2147483855" r:id="rId47"/>
    <p:sldLayoutId id="2147483856" r:id="rId48"/>
  </p:sldLayoutIdLst>
  <p:hf hdr="0" ftr="0" dt="0"/>
  <p:txStyles>
    <p:titleStyle>
      <a:lvl1pPr algn="l" defTabSz="913770" rtl="0" eaLnBrk="1" latinLnBrk="0" hangingPunct="1">
        <a:lnSpc>
          <a:spcPct val="75000"/>
        </a:lnSpc>
        <a:spcBef>
          <a:spcPct val="0"/>
        </a:spcBef>
        <a:buNone/>
        <a:defRPr sz="4398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7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3770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3770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3770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3770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2866" indent="-228442" algn="l" defTabSz="9137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752" indent="-228442" algn="l" defTabSz="9137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635" indent="-228442" algn="l" defTabSz="9137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519" indent="-228442" algn="l" defTabSz="9137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7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885" algn="l" defTabSz="91377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770" algn="l" defTabSz="91377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6" algn="l" defTabSz="91377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9" algn="l" defTabSz="91377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2" algn="l" defTabSz="91377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307" algn="l" defTabSz="91377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2" algn="l" defTabSz="91377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077" algn="l" defTabSz="91377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05944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8" name="think-cell 幻灯片" r:id="rId18" imgW="663" imgH="664" progId="TCLayout.ActiveDocument.1">
                  <p:embed/>
                </p:oleObj>
              </mc:Choice>
              <mc:Fallback>
                <p:oleObj name="think-cell 幻灯片" r:id="rId18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796" y="1801368"/>
            <a:ext cx="11292840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798" y="484632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B5A01F5F-4B82-4075-979A-40445BFE60E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414373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tags" Target="../tags/tag74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9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tags" Target="../tags/tag75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tags" Target="../tags/tag76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tags" Target="../tags/tag77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22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21.png"/><Relationship Id="rId2" Type="http://schemas.openxmlformats.org/officeDocument/2006/relationships/tags" Target="../tags/tag78.xml"/><Relationship Id="rId1" Type="http://schemas.openxmlformats.org/officeDocument/2006/relationships/vmlDrawing" Target="../drawings/vmlDrawing63.vml"/><Relationship Id="rId6" Type="http://schemas.openxmlformats.org/officeDocument/2006/relationships/tags" Target="../tags/tag82.xml"/><Relationship Id="rId11" Type="http://schemas.openxmlformats.org/officeDocument/2006/relationships/chart" Target="../charts/chart1.xml"/><Relationship Id="rId5" Type="http://schemas.openxmlformats.org/officeDocument/2006/relationships/tags" Target="../tags/tag81.xml"/><Relationship Id="rId10" Type="http://schemas.openxmlformats.org/officeDocument/2006/relationships/image" Target="../media/image20.emf"/><Relationship Id="rId4" Type="http://schemas.openxmlformats.org/officeDocument/2006/relationships/tags" Target="../tags/tag80.xml"/><Relationship Id="rId9" Type="http://schemas.openxmlformats.org/officeDocument/2006/relationships/oleObject" Target="../embeddings/oleObject6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99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8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0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64.bin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32.svg"/><Relationship Id="rId3" Type="http://schemas.openxmlformats.org/officeDocument/2006/relationships/tags" Target="../tags/tag86.xml"/><Relationship Id="rId21" Type="http://schemas.openxmlformats.org/officeDocument/2006/relationships/image" Target="../media/image20.emf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31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65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chart" Target="../charts/chart3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chart" Target="../charts/chart2.xml"/><Relationship Id="rId10" Type="http://schemas.openxmlformats.org/officeDocument/2006/relationships/tags" Target="../tags/tag93.xml"/><Relationship Id="rId19" Type="http://schemas.openxmlformats.org/officeDocument/2006/relationships/slideLayout" Target="../slideLayouts/slideLayout99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microsoft.com/office/2007/relationships/hdphoto" Target="../media/hdphoto1.wdp"/><Relationship Id="rId2" Type="http://schemas.openxmlformats.org/officeDocument/2006/relationships/tags" Target="../tags/tag103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3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6E0B1A8-F6F9-4567-9675-FCFAF765F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4943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6"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7">
            <a:extLst>
              <a:ext uri="{FF2B5EF4-FFF2-40B4-BE49-F238E27FC236}">
                <a16:creationId xmlns:a16="http://schemas.microsoft.com/office/drawing/2014/main" id="{196776CF-7B14-485D-AFB1-57F3B844A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0254" y="1251585"/>
            <a:ext cx="7162817" cy="1901952"/>
          </a:xfrm>
        </p:spPr>
        <p:txBody>
          <a:bodyPr vert="horz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注射用醋酸地加瑞克（费蒙格</a:t>
            </a:r>
            <a:r>
              <a:rPr lang="en-US" altLang="zh-CN" b="0" i="0" baseline="300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®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2022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国家医保药品目录调整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申报资料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E9D8FBD-4459-41BA-8067-1DD047357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2199" y="3839517"/>
            <a:ext cx="4233672" cy="1054070"/>
          </a:xfrm>
        </p:spPr>
        <p:txBody>
          <a:bodyPr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申报企业：辉瑞投资有限公司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2096F2-0C5D-4D31-A44D-9285505D6B28}"/>
              </a:ext>
            </a:extLst>
          </p:cNvPr>
          <p:cNvSpPr txBox="1"/>
          <p:nvPr/>
        </p:nvSpPr>
        <p:spPr bwMode="gray">
          <a:xfrm>
            <a:off x="6606" y="-4156"/>
            <a:ext cx="2487212" cy="473825"/>
          </a:xfrm>
          <a:prstGeom prst="rect">
            <a:avLst/>
          </a:prstGeom>
          <a:solidFill>
            <a:schemeClr val="bg2"/>
          </a:solidFill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dirty="0"/>
              <a:t>PPT-2</a:t>
            </a:r>
            <a:r>
              <a:rPr lang="zh-CN" altLang="en-US" sz="2000" dirty="0"/>
              <a:t>（不含经济性）</a:t>
            </a:r>
          </a:p>
        </p:txBody>
      </p:sp>
    </p:spTree>
    <p:extLst>
      <p:ext uri="{BB962C8B-B14F-4D97-AF65-F5344CB8AC3E}">
        <p14:creationId xmlns:p14="http://schemas.microsoft.com/office/powerpoint/2010/main" val="428358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C55F2AB8-706D-4694-8937-DF450AD2B7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0241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3"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C55F2AB8-706D-4694-8937-DF450AD2B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874ADAAE-D5B2-4421-9764-5B1D6E34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292840" cy="850392"/>
          </a:xfrm>
        </p:spPr>
        <p:txBody>
          <a:bodyPr vert="horz"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250A15-92E4-48B2-B779-671A07E3D4B6}"/>
              </a:ext>
            </a:extLst>
          </p:cNvPr>
          <p:cNvSpPr txBox="1"/>
          <p:nvPr/>
        </p:nvSpPr>
        <p:spPr bwMode="gray">
          <a:xfrm>
            <a:off x="446798" y="909828"/>
            <a:ext cx="11141144" cy="3970221"/>
          </a:xfrm>
          <a:prstGeom prst="rect">
            <a:avLst/>
          </a:prstGeom>
        </p:spPr>
        <p:txBody>
          <a:bodyPr wrap="square" lIns="45672" tIns="45672" rIns="45672" bIns="45672" rtlCol="0">
            <a:spAutoFit/>
          </a:bodyPr>
          <a:lstStyle/>
          <a:p>
            <a:pPr hangingPunct="0"/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1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Halabi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et al. J Clin Oncol. 2016 May 10;34(14):1652-9.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 Coleman RE. Clin Cancer Res. 2006;12:6243s-9s. 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 Crawford ED, et al.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Urol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Oncol. 2017 May;35(5):183-191. </a:t>
            </a:r>
          </a:p>
          <a:p>
            <a:pPr hangingPunct="0"/>
            <a:r>
              <a:rPr lang="fr-FR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 </a:t>
            </a:r>
            <a:r>
              <a:rPr lang="fr-FR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Mottet</a:t>
            </a:r>
            <a:r>
              <a:rPr lang="fr-FR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N, et al. Guidelines on Prostate Cancer EAU 2018.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 Keating NL, et al. J Clin Oncol. 2006;24:4448-56.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 Keating NL, et al. J Natl Cancer Inst. 2010;102:39-46.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7 2019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年中国泌尿外科和男科疾病诊断治疗指南：前列腺癌诊断治疗指南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8 </a:t>
            </a:r>
            <a:r>
              <a:rPr lang="da-DK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Klotz L et al. BJU Int. 2008;102(11):1531-1538</a:t>
            </a:r>
          </a:p>
          <a:p>
            <a:pPr hangingPunct="0"/>
            <a:r>
              <a:rPr lang="da-DK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9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马春光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,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.《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中华外科杂志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》. 2008;46(12):921-925.</a:t>
            </a:r>
          </a:p>
          <a:p>
            <a:pPr hangingPunct="0"/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10 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前列腺癌诊疗规范（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2018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版）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11 Cancer incidence and mortality in China, 2016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12 </a:t>
            </a:r>
            <a:r>
              <a:rPr lang="sv-SE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Schröder FH, et al. BJU Int. 2010;106:182-7.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13 Klotz L. et al. Eur Urol. 2014;66(6):1101-8;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14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Albertsen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 PC, et al. Eur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Urol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 2014;65:565–73. 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15 Friedlander JI et al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J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Endourol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 2012; 26:102-109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16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地加瑞克最新版产品说明书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  <a:p>
            <a:pPr hangingPunct="0"/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17 </a:t>
            </a:r>
            <a:r>
              <a:rPr lang="en-US" altLang="zh-CN" sz="12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Xie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 L, et al. Presented at EAU 2016.P84.Munich,Germany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18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Millar RP, et al.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Endocr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 Rev. 2004;25:235-75.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19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姚远兵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,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中国新药杂志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. 2010;(3):179-183.</a:t>
            </a:r>
          </a:p>
          <a:p>
            <a:pPr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 </a:t>
            </a:r>
            <a:r>
              <a:rPr lang="it-IT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Melloni C, et al. JACC CardioOncol. 2020 Mar 17;2(1):70-81. </a:t>
            </a:r>
          </a:p>
          <a:p>
            <a:pPr hangingPunct="0"/>
            <a:r>
              <a:rPr lang="fr-FR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21 </a:t>
            </a:r>
            <a:r>
              <a:rPr lang="nl-NL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Van Poppel H et al. Eur Urol 2008;54:805-13 </a:t>
            </a:r>
          </a:p>
        </p:txBody>
      </p:sp>
    </p:spTree>
    <p:extLst>
      <p:ext uri="{BB962C8B-B14F-4D97-AF65-F5344CB8AC3E}">
        <p14:creationId xmlns:p14="http://schemas.microsoft.com/office/powerpoint/2010/main" val="194474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31F9F220-628A-42E9-B471-A4858E847D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0748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8"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61BBAB6D-3331-4E8F-8A24-45B62E2C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46D959-21EC-4BED-AB83-E72D8EF88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97225"/>
              </p:ext>
            </p:extLst>
          </p:nvPr>
        </p:nvGraphicFramePr>
        <p:xfrm>
          <a:off x="194232" y="1037376"/>
          <a:ext cx="11870247" cy="5102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1222">
                  <a:extLst>
                    <a:ext uri="{9D8B030D-6E8A-4147-A177-3AD203B41FA5}">
                      <a16:colId xmlns:a16="http://schemas.microsoft.com/office/drawing/2014/main" val="3896338189"/>
                    </a:ext>
                  </a:extLst>
                </a:gridCol>
                <a:gridCol w="1301689">
                  <a:extLst>
                    <a:ext uri="{9D8B030D-6E8A-4147-A177-3AD203B41FA5}">
                      <a16:colId xmlns:a16="http://schemas.microsoft.com/office/drawing/2014/main" val="1270459557"/>
                    </a:ext>
                  </a:extLst>
                </a:gridCol>
                <a:gridCol w="9727336">
                  <a:extLst>
                    <a:ext uri="{9D8B030D-6E8A-4147-A177-3AD203B41FA5}">
                      <a16:colId xmlns:a16="http://schemas.microsoft.com/office/drawing/2014/main" val="3592717630"/>
                    </a:ext>
                  </a:extLst>
                </a:gridCol>
              </a:tblGrid>
              <a:tr h="5146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药品基本信息 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我国唯一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获批用于前列腺癌治疗的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GnRH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拮抗剂，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建议选择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目录内同治疗领域同适应症下应用最广泛的</a:t>
                      </a:r>
                      <a:r>
                        <a:rPr lang="zh-CN" altLang="en-US" sz="13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亮丙瑞林联合抗雄药物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为参照药</a:t>
                      </a: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奈玛特韦片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利托那韦片 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下称</a:t>
                      </a:r>
                      <a:r>
                        <a:rPr lang="en-US" altLang="zh-CN" sz="1300" b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Paxlovid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</a:t>
                      </a:r>
                      <a:r>
                        <a:rPr lang="zh-CN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治疗成人伴有进展为重症高风险因素的轻至中度新型冠状病毒肺炎（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简称“新冠”</a:t>
                      </a:r>
                      <a:r>
                        <a:rPr lang="zh-CN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）患者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3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65022880"/>
                  </a:ext>
                </a:extLst>
              </a:tr>
              <a:tr h="348449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说明书收载</a:t>
                      </a:r>
                      <a:endParaRPr lang="en-US" altLang="zh-CN" sz="105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安全性良好，最常见的不良反应为注射部分反应，大部分为轻度或中度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2401807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安全性研究</a:t>
                      </a:r>
                      <a:endParaRPr lang="en-US" altLang="zh-CN" sz="105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延缓骨转移进程，降低心血管事件风险及尿路感染发生率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，更符合特殊患者诊疗需求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5106847"/>
                  </a:ext>
                </a:extLst>
              </a:tr>
              <a:tr h="348449">
                <a:tc rowSpan="3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 </a:t>
                      </a:r>
                      <a:r>
                        <a:rPr lang="zh-CN" altLang="en-US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疗效指标改善</a:t>
                      </a:r>
                      <a:endParaRPr lang="en-US" altLang="zh-CN" sz="105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单药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即可快速直接降低睾酮和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水平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26298906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 </a:t>
                      </a:r>
                      <a:r>
                        <a:rPr lang="zh-CN" altLang="en-US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临床疗效证据</a:t>
                      </a:r>
                      <a:endParaRPr lang="en-US" altLang="zh-CN" sz="105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提升一年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OS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率，降低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年死亡风险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；提升患者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无进展生存时间，最高延长可达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endParaRPr lang="en-US" altLang="zh-CN" sz="8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27486270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 </a:t>
                      </a:r>
                      <a:r>
                        <a:rPr lang="zh-CN" altLang="en-US" sz="105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指南推荐情况</a:t>
                      </a:r>
                      <a:endParaRPr lang="en-US" altLang="zh-CN" sz="105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国内外权威指南一致推荐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16260988"/>
                  </a:ext>
                </a:extLst>
              </a:tr>
              <a:tr h="348449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 </a:t>
                      </a:r>
                      <a:r>
                        <a:rPr lang="zh-CN" altLang="en-US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治疗费用</a:t>
                      </a:r>
                      <a:endParaRPr lang="en-US" altLang="zh-CN" sz="105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略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92339068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 </a:t>
                      </a:r>
                      <a:r>
                        <a:rPr lang="zh-CN" altLang="en-US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费用优势</a:t>
                      </a:r>
                      <a:endParaRPr lang="en-US" altLang="zh-CN" sz="105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略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37960062"/>
                  </a:ext>
                </a:extLst>
              </a:tr>
              <a:tr h="402754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800"/>
                        </a:spcBef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创新性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 </a:t>
                      </a:r>
                      <a:r>
                        <a:rPr lang="zh-CN" altLang="en-US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创新程度</a:t>
                      </a:r>
                      <a:endParaRPr lang="en-US" altLang="zh-CN" sz="105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目前我国唯一获批用于前列腺癌治疗的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GnRH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拮抗剂，创新结构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显著增强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拮抗能力，创新作用机制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提升疗效和安全性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91435705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9. </a:t>
                      </a:r>
                      <a:r>
                        <a:rPr lang="zh-CN" altLang="en-US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临床适用性</a:t>
                      </a:r>
                      <a:endParaRPr lang="en-US" altLang="zh-CN" sz="105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更适合伴有高危风险因素患者或特殊病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生理状态的患者，单药使用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提升患者依从性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99612138"/>
                  </a:ext>
                </a:extLst>
              </a:tr>
              <a:tr h="348449">
                <a:tc rowSpan="4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公平性 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zh-CN" altLang="en-US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对公共健康影响</a:t>
                      </a:r>
                      <a:endParaRPr lang="en-US" altLang="zh-CN" sz="105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显著降低患者心血管事件和死亡风险、肌肉骨骼事件风险及尿路感染发生率，且无需联合抗雄药物，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降低患者疾病负担。</a:t>
                      </a: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09384427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lang="zh-CN" altLang="en-US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符合保基本原则</a:t>
                      </a:r>
                      <a:endParaRPr lang="en-US" altLang="zh-CN" sz="105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更安全，更有效。 已进入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个国家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的医保目录，惠及全球超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万患者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23013993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zh-CN" altLang="en-US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弥补目录短板</a:t>
                      </a:r>
                      <a:endParaRPr lang="en-US" altLang="zh-CN" sz="105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kern="100" noProof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目录内前列腺癌内分泌治疗仅包含</a:t>
                      </a:r>
                      <a:r>
                        <a:rPr lang="en-US" altLang="zh-CN" sz="1200" b="0" kern="100" noProof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GnRH</a:t>
                      </a:r>
                      <a:r>
                        <a:rPr lang="zh-CN" altLang="en-US" sz="1200" b="0" kern="100" noProof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激动剂，无拮抗剂，</a:t>
                      </a:r>
                      <a:r>
                        <a:rPr lang="zh-CN" altLang="en-US" sz="1200" b="1" kern="100" noProof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弥补目录短板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38767406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  <a:defRPr/>
                      </a:pPr>
                      <a:r>
                        <a:rPr lang="zh-CN" altLang="en-US" sz="105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医保管理难度</a:t>
                      </a:r>
                      <a:endParaRPr lang="en-US" altLang="zh-CN" sz="105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单药使用、适应症明确，储存方便。</a:t>
                      </a: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68260226"/>
                  </a:ext>
                </a:extLst>
              </a:tr>
            </a:tbl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EB65E3E-697A-45B7-BC53-EDD43ED8422A}"/>
              </a:ext>
            </a:extLst>
          </p:cNvPr>
          <p:cNvCxnSpPr>
            <a:cxnSpLocks/>
          </p:cNvCxnSpPr>
          <p:nvPr/>
        </p:nvCxnSpPr>
        <p:spPr bwMode="gray">
          <a:xfrm>
            <a:off x="203563" y="1568497"/>
            <a:ext cx="11860917" cy="0"/>
          </a:xfrm>
          <a:prstGeom prst="line">
            <a:avLst/>
          </a:prstGeom>
          <a:noFill/>
          <a:ln w="3175" cap="rnd">
            <a:gradFill>
              <a:gsLst>
                <a:gs pos="0">
                  <a:schemeClr val="bg1">
                    <a:lumMod val="85000"/>
                  </a:schemeClr>
                </a:gs>
                <a:gs pos="63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prstDash val="solid"/>
            <a:round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 prstMaterial="plastic">
            <a:bevelT w="38100" h="38100"/>
          </a:sp3d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297F3A9-214D-483E-9BAB-7B5B21AC09EE}"/>
              </a:ext>
            </a:extLst>
          </p:cNvPr>
          <p:cNvCxnSpPr>
            <a:cxnSpLocks/>
          </p:cNvCxnSpPr>
          <p:nvPr/>
        </p:nvCxnSpPr>
        <p:spPr bwMode="gray">
          <a:xfrm>
            <a:off x="203563" y="2247183"/>
            <a:ext cx="11860917" cy="0"/>
          </a:xfrm>
          <a:prstGeom prst="line">
            <a:avLst/>
          </a:prstGeom>
          <a:noFill/>
          <a:ln w="3175" cap="rnd">
            <a:gradFill>
              <a:gsLst>
                <a:gs pos="0">
                  <a:schemeClr val="bg1">
                    <a:lumMod val="85000"/>
                  </a:schemeClr>
                </a:gs>
                <a:gs pos="63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prstDash val="solid"/>
            <a:round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 prstMaterial="plastic">
            <a:bevelT w="38100" h="38100"/>
          </a:sp3d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30D64B1-0A89-430D-AC51-B4BEC8B3CF28}"/>
              </a:ext>
            </a:extLst>
          </p:cNvPr>
          <p:cNvCxnSpPr>
            <a:cxnSpLocks/>
          </p:cNvCxnSpPr>
          <p:nvPr/>
        </p:nvCxnSpPr>
        <p:spPr bwMode="gray">
          <a:xfrm>
            <a:off x="203563" y="3310211"/>
            <a:ext cx="11860917" cy="0"/>
          </a:xfrm>
          <a:prstGeom prst="line">
            <a:avLst/>
          </a:prstGeom>
          <a:noFill/>
          <a:ln w="3175" cap="rnd">
            <a:gradFill>
              <a:gsLst>
                <a:gs pos="0">
                  <a:schemeClr val="bg1">
                    <a:lumMod val="85000"/>
                  </a:schemeClr>
                </a:gs>
                <a:gs pos="63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prstDash val="solid"/>
            <a:round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 prstMaterial="plastic">
            <a:bevelT w="38100" h="38100"/>
          </a:sp3d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C7158C7-0EA7-42AA-8905-DC11A45EF151}"/>
              </a:ext>
            </a:extLst>
          </p:cNvPr>
          <p:cNvCxnSpPr>
            <a:cxnSpLocks/>
          </p:cNvCxnSpPr>
          <p:nvPr/>
        </p:nvCxnSpPr>
        <p:spPr bwMode="gray">
          <a:xfrm>
            <a:off x="203563" y="4013118"/>
            <a:ext cx="11860917" cy="0"/>
          </a:xfrm>
          <a:prstGeom prst="line">
            <a:avLst/>
          </a:prstGeom>
          <a:noFill/>
          <a:ln w="3175" cap="rnd">
            <a:gradFill>
              <a:gsLst>
                <a:gs pos="0">
                  <a:schemeClr val="bg1">
                    <a:lumMod val="85000"/>
                  </a:schemeClr>
                </a:gs>
                <a:gs pos="63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prstDash val="solid"/>
            <a:round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 prstMaterial="plastic">
            <a:bevelT w="38100" h="38100"/>
          </a:sp3d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CADF3DB-E0D8-4EA7-90DA-A13E9167CF7D}"/>
              </a:ext>
            </a:extLst>
          </p:cNvPr>
          <p:cNvCxnSpPr>
            <a:cxnSpLocks/>
          </p:cNvCxnSpPr>
          <p:nvPr/>
        </p:nvCxnSpPr>
        <p:spPr bwMode="gray">
          <a:xfrm>
            <a:off x="203563" y="4752828"/>
            <a:ext cx="11860917" cy="0"/>
          </a:xfrm>
          <a:prstGeom prst="line">
            <a:avLst/>
          </a:prstGeom>
          <a:noFill/>
          <a:ln w="3175" cap="rnd">
            <a:gradFill>
              <a:gsLst>
                <a:gs pos="0">
                  <a:schemeClr val="bg1">
                    <a:lumMod val="85000"/>
                  </a:schemeClr>
                </a:gs>
                <a:gs pos="63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prstDash val="solid"/>
            <a:round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 prstMaterial="plastic">
            <a:bevelT w="38100" h="38100"/>
          </a:sp3d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B264AC2-E94A-464D-9CFF-62E7E167F3AD}"/>
              </a:ext>
            </a:extLst>
          </p:cNvPr>
          <p:cNvCxnSpPr>
            <a:cxnSpLocks/>
          </p:cNvCxnSpPr>
          <p:nvPr/>
        </p:nvCxnSpPr>
        <p:spPr bwMode="gray">
          <a:xfrm>
            <a:off x="203563" y="6134546"/>
            <a:ext cx="11860917" cy="0"/>
          </a:xfrm>
          <a:prstGeom prst="line">
            <a:avLst/>
          </a:prstGeom>
          <a:noFill/>
          <a:ln w="3175" cap="rnd">
            <a:gradFill>
              <a:gsLst>
                <a:gs pos="0">
                  <a:schemeClr val="bg1">
                    <a:lumMod val="85000"/>
                  </a:schemeClr>
                </a:gs>
                <a:gs pos="63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prstDash val="solid"/>
            <a:round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 prstMaterial="plastic">
            <a:bevelT w="38100" h="38100"/>
          </a:sp3d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DF7E1BF-F76B-4C25-8608-8B772C94EB17}"/>
              </a:ext>
            </a:extLst>
          </p:cNvPr>
          <p:cNvSpPr txBox="1"/>
          <p:nvPr/>
        </p:nvSpPr>
        <p:spPr bwMode="gray">
          <a:xfrm>
            <a:off x="2634671" y="119867"/>
            <a:ext cx="6361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注射用醋酸地加瑞克（费蒙格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530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C55F2AB8-706D-4694-8937-DF450AD2B7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4684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5"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12626CBE-67DC-4AE0-8FE0-5AB8B7FA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2" y="489599"/>
            <a:ext cx="11292840" cy="850392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注射用醋酸地加瑞克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基本信息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1/2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疾病情况和未满足的治疗需求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C8859F-CCC0-4E3B-BEB0-1ED3337E4E29}"/>
              </a:ext>
            </a:extLst>
          </p:cNvPr>
          <p:cNvSpPr txBox="1"/>
          <p:nvPr/>
        </p:nvSpPr>
        <p:spPr bwMode="gray">
          <a:xfrm>
            <a:off x="10496249" y="24202"/>
            <a:ext cx="1496995" cy="226081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sz="2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Rectangle: Top Corners Rounded 158">
            <a:extLst>
              <a:ext uri="{FF2B5EF4-FFF2-40B4-BE49-F238E27FC236}">
                <a16:creationId xmlns:a16="http://schemas.microsoft.com/office/drawing/2014/main" id="{CDF634AF-9763-45BF-ABF5-AAEDEF655E9C}"/>
              </a:ext>
            </a:extLst>
          </p:cNvPr>
          <p:cNvSpPr/>
          <p:nvPr/>
        </p:nvSpPr>
        <p:spPr>
          <a:xfrm rot="10800000">
            <a:off x="10241280" y="-4959"/>
            <a:ext cx="1947544" cy="669101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01ACEC-3BD7-4080-AB34-ED54FE14F6B4}"/>
              </a:ext>
            </a:extLst>
          </p:cNvPr>
          <p:cNvSpPr txBox="1"/>
          <p:nvPr/>
        </p:nvSpPr>
        <p:spPr bwMode="gray">
          <a:xfrm>
            <a:off x="10436645" y="80608"/>
            <a:ext cx="16162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基本信息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3CD413-34C0-455D-B02C-CF28C9F85634}"/>
              </a:ext>
            </a:extLst>
          </p:cNvPr>
          <p:cNvSpPr txBox="1"/>
          <p:nvPr/>
        </p:nvSpPr>
        <p:spPr bwMode="gray">
          <a:xfrm>
            <a:off x="1989590" y="1055299"/>
            <a:ext cx="9493349" cy="7792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144000" tIns="45720" rIns="180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医保目录内缺少可以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快速直接降低睾酮和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2000" b="1" baseline="30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①</a:t>
            </a:r>
            <a:r>
              <a:rPr lang="zh-CN" altLang="en-US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，有效控制骨转移、心血管事件风险及尿路感染发生率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的治疗方案，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不适宜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特殊前列腺癌患者人群使用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B1465BE-71C5-4AE9-9227-B0C35DB5D3FA}"/>
              </a:ext>
            </a:extLst>
          </p:cNvPr>
          <p:cNvGrpSpPr/>
          <p:nvPr/>
        </p:nvGrpSpPr>
        <p:grpSpPr>
          <a:xfrm>
            <a:off x="823525" y="5156113"/>
            <a:ext cx="10653868" cy="1099575"/>
            <a:chOff x="823525" y="1797770"/>
            <a:chExt cx="10653868" cy="109957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9E37777-D7D4-494D-B376-8809500DAEEA}"/>
                </a:ext>
              </a:extLst>
            </p:cNvPr>
            <p:cNvSpPr/>
            <p:nvPr/>
          </p:nvSpPr>
          <p:spPr bwMode="gray">
            <a:xfrm>
              <a:off x="8070082" y="1958441"/>
              <a:ext cx="3407311" cy="93890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2021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年前列腺癌患者人数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19.6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万</a:t>
              </a:r>
              <a:r>
                <a:rPr lang="zh-CN" altLang="en-US" sz="12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②</a:t>
              </a:r>
              <a:endPara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（地加瑞克适用患者人数详见经济性部分）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20E74D9-4BE8-4FC9-92DF-B2298ABDD1E3}"/>
                </a:ext>
              </a:extLst>
            </p:cNvPr>
            <p:cNvSpPr/>
            <p:nvPr/>
          </p:nvSpPr>
          <p:spPr bwMode="gray">
            <a:xfrm>
              <a:off x="8267571" y="1797770"/>
              <a:ext cx="2439221" cy="38166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1600" b="1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疾病领域年发病患者总数</a:t>
              </a:r>
              <a:endPara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B4CF57B-BCCD-4875-B621-B92410F32763}"/>
                </a:ext>
              </a:extLst>
            </p:cNvPr>
            <p:cNvSpPr/>
            <p:nvPr/>
          </p:nvSpPr>
          <p:spPr bwMode="gray">
            <a:xfrm>
              <a:off x="4486677" y="1958441"/>
              <a:ext cx="3477535" cy="93890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2016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年前列腺癌发病率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11.05/10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万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11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78D9A29-8A20-42EE-83BE-BDE80EA9B656}"/>
                </a:ext>
              </a:extLst>
            </p:cNvPr>
            <p:cNvSpPr/>
            <p:nvPr/>
          </p:nvSpPr>
          <p:spPr bwMode="gray">
            <a:xfrm>
              <a:off x="4629947" y="1797770"/>
              <a:ext cx="1719223" cy="38166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1600" b="1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大陆地区发病率</a:t>
              </a:r>
              <a:endPara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A088135-A9FA-42C0-A67F-C2B123B1C3D5}"/>
                </a:ext>
              </a:extLst>
            </p:cNvPr>
            <p:cNvSpPr/>
            <p:nvPr/>
          </p:nvSpPr>
          <p:spPr bwMode="gray">
            <a:xfrm>
              <a:off x="823525" y="1958441"/>
              <a:ext cx="3557282" cy="93890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我国前列腺癌发病率呈现持续快速增长趋势，是我国男性泌尿生殖系统发病率最高的肿瘤，且晚期患者占比高达</a:t>
              </a:r>
              <a:r>
                <a:rPr lang="en-US" altLang="zh-CN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70%</a:t>
              </a:r>
              <a:r>
                <a:rPr lang="en-US" altLang="zh-CN" sz="12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10</a:t>
              </a:r>
              <a:endPara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1881235-709D-4DF6-8B5F-C140E800865A}"/>
                </a:ext>
              </a:extLst>
            </p:cNvPr>
            <p:cNvSpPr/>
            <p:nvPr/>
          </p:nvSpPr>
          <p:spPr bwMode="gray">
            <a:xfrm>
              <a:off x="966795" y="1797770"/>
              <a:ext cx="1719223" cy="38166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1600" b="1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疾病基本情况</a:t>
              </a:r>
              <a:endPara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2CC8E78C-DD49-44EE-95BC-F1A8CA38DBD2}"/>
              </a:ext>
            </a:extLst>
          </p:cNvPr>
          <p:cNvSpPr txBox="1"/>
          <p:nvPr/>
        </p:nvSpPr>
        <p:spPr bwMode="gray">
          <a:xfrm>
            <a:off x="2686017" y="6273321"/>
            <a:ext cx="8735723" cy="338457"/>
          </a:xfrm>
          <a:prstGeom prst="rect">
            <a:avLst/>
          </a:prstGeom>
        </p:spPr>
        <p:txBody>
          <a:bodyPr wrap="square" lIns="45672" tIns="45672" rIns="45672" bIns="45672" rtlCol="0">
            <a:spAutoFit/>
          </a:bodyPr>
          <a:lstStyle/>
          <a:p>
            <a:pPr hangingPunct="0"/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①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：前列腺特异性抗原，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水平与前列腺癌疾病严重程度有关，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值越高病情可能越重，且复发风险更高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hangingPunct="0"/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② 根据中国人口数、前列腺癌发病率、</a:t>
            </a:r>
            <a:r>
              <a:rPr lang="zh-CN" altLang="en-US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非极低危和无淋巴结转移的低危局限性前列腺癌患者占比、治疗率、药物治疗率（即非手术去势或放疗）和</a:t>
            </a:r>
            <a:r>
              <a:rPr lang="en-US" altLang="zh-CN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GnRH</a:t>
            </a:r>
            <a:r>
              <a:rPr lang="zh-CN" altLang="en-US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药物占比估算</a:t>
            </a:r>
            <a:endParaRPr lang="en-US" altLang="zh-CN" sz="800" kern="0" dirty="0">
              <a:solidFill>
                <a:srgbClr val="000000">
                  <a:lumMod val="75000"/>
                  <a:lumOff val="25000"/>
                </a:srgbClr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17" name="表格 4">
            <a:extLst>
              <a:ext uri="{FF2B5EF4-FFF2-40B4-BE49-F238E27FC236}">
                <a16:creationId xmlns:a16="http://schemas.microsoft.com/office/drawing/2014/main" id="{6C6C5C38-7460-4B78-B1FA-FE29CF4E2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59331"/>
              </p:ext>
            </p:extLst>
          </p:nvPr>
        </p:nvGraphicFramePr>
        <p:xfrm>
          <a:off x="823525" y="1863143"/>
          <a:ext cx="10674417" cy="32929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13493">
                  <a:extLst>
                    <a:ext uri="{9D8B030D-6E8A-4147-A177-3AD203B41FA5}">
                      <a16:colId xmlns:a16="http://schemas.microsoft.com/office/drawing/2014/main" val="3884438450"/>
                    </a:ext>
                  </a:extLst>
                </a:gridCol>
                <a:gridCol w="3266902">
                  <a:extLst>
                    <a:ext uri="{9D8B030D-6E8A-4147-A177-3AD203B41FA5}">
                      <a16:colId xmlns:a16="http://schemas.microsoft.com/office/drawing/2014/main" val="335744986"/>
                    </a:ext>
                  </a:extLst>
                </a:gridCol>
                <a:gridCol w="2994022">
                  <a:extLst>
                    <a:ext uri="{9D8B030D-6E8A-4147-A177-3AD203B41FA5}">
                      <a16:colId xmlns:a16="http://schemas.microsoft.com/office/drawing/2014/main" val="699275461"/>
                    </a:ext>
                  </a:extLst>
                </a:gridCol>
              </a:tblGrid>
              <a:tr h="3021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特殊患者人群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核心诊疗需求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GnRH</a:t>
                      </a:r>
                      <a:r>
                        <a:rPr lang="zh-CN" altLang="en-US" sz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激动剂诊疗现状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47041"/>
                  </a:ext>
                </a:extLst>
              </a:tr>
              <a:tr h="755268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骨转移患者：</a:t>
                      </a:r>
                      <a:r>
                        <a:rPr lang="en-US" altLang="zh-CN" sz="1400" b="1" kern="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Arial"/>
                        </a:rPr>
                        <a:t>&gt;75%</a:t>
                      </a:r>
                      <a:r>
                        <a:rPr lang="zh-CN" altLang="en-US" sz="1200" kern="0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Arial"/>
                        </a:rPr>
                        <a:t>的晚期前列腺癌患者会发生骨转移</a:t>
                      </a:r>
                      <a:r>
                        <a:rPr lang="en-US" altLang="zh-CN" sz="1200" kern="0" baseline="30000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zh-CN" altLang="en-US" sz="1200" kern="0" baseline="0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Arial"/>
                        </a:rPr>
                        <a:t>，导致较多骨痛、病理性骨折或脊髓压迫等</a:t>
                      </a:r>
                      <a:endParaRPr lang="en-US" altLang="zh-CN" sz="1200" kern="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/>
                      <a:r>
                        <a:rPr lang="zh-CN" altLang="en-US" sz="1200" kern="0" baseline="0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Arial"/>
                        </a:rPr>
                        <a:t>骨并发症，严重威胁生命</a:t>
                      </a:r>
                      <a:r>
                        <a:rPr lang="en-US" altLang="zh-CN" sz="1200" kern="0" baseline="30000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  <a:endParaRPr lang="zh-CN" altLang="en-US" sz="1200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减少骨痛等症状对生活质量的影响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降低肌肉骨骼患病风险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直接或间接刺激患者体内癌细胞和转移性癌细胞，造成</a:t>
                      </a:r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进一步骨破坏</a:t>
                      </a:r>
                      <a:r>
                        <a:rPr lang="en-US" altLang="zh-CN" sz="1200" b="1" baseline="300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200" b="1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251596"/>
                  </a:ext>
                </a:extLst>
              </a:tr>
              <a:tr h="725058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心血管疾病患者：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心血管疾病死亡率是前列腺癌患者</a:t>
                      </a:r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最常见的死亡原因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，甚至超过前列腺癌死亡率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更好的控制心血管疾病风险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不能全程稳定抑制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FSH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水平，有刺激斑块风险，长期使用可</a:t>
                      </a:r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增加患者心血管事件发生率和死亡风险</a:t>
                      </a:r>
                      <a:r>
                        <a:rPr lang="en-US" altLang="zh-CN" sz="1200" b="1" baseline="300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5,6</a:t>
                      </a:r>
                      <a:endParaRPr lang="zh-CN" altLang="en-US" sz="1200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12118"/>
                  </a:ext>
                </a:extLst>
              </a:tr>
              <a:tr h="785479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高</a:t>
                      </a:r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PSA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患者：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PSA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越高病情越重，且复发风险更高，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PSA&gt;20ng/ml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即为高危患者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起始治疗便可以很好地降低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PSA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水平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更好地控制病情并降低复发风险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单独用药开始时会造成睾酮短期内升高（微激增现象），且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PSA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下降缓慢，可能</a:t>
                      </a:r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加重病情</a:t>
                      </a:r>
                      <a:r>
                        <a:rPr lang="en-US" altLang="zh-CN" sz="1200" b="1" baseline="300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8</a:t>
                      </a:r>
                      <a:endParaRPr lang="zh-CN" altLang="en-US" sz="1200" b="1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91679"/>
                  </a:ext>
                </a:extLst>
              </a:tr>
              <a:tr h="725058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LUTS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（下尿路症状）患者</a:t>
                      </a:r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我国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近</a:t>
                      </a:r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60%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的新诊断前列腺癌患者就诊时的主要症状为下尿路症状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9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快速并且显著改善下尿路症状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降低尿路相关事件风险和尿路感染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发生率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单独用药开始会造成睾酮短期内升高，从而</a:t>
                      </a:r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加剧下尿路症状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，如膀胱梗阻，尿路感染等</a:t>
                      </a:r>
                      <a:endParaRPr lang="zh-CN" altLang="en-US" sz="1200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49111"/>
                  </a:ext>
                </a:extLst>
              </a:tr>
            </a:tbl>
          </a:graphicData>
        </a:graphic>
      </p:graphicFrame>
      <p:sp>
        <p:nvSpPr>
          <p:cNvPr id="18" name="矩形 17">
            <a:extLst>
              <a:ext uri="{FF2B5EF4-FFF2-40B4-BE49-F238E27FC236}">
                <a16:creationId xmlns:a16="http://schemas.microsoft.com/office/drawing/2014/main" id="{15A16C1F-088D-448C-8FC1-A169E77315DC}"/>
              </a:ext>
            </a:extLst>
          </p:cNvPr>
          <p:cNvSpPr/>
          <p:nvPr/>
        </p:nvSpPr>
        <p:spPr bwMode="gray">
          <a:xfrm>
            <a:off x="823525" y="1052278"/>
            <a:ext cx="1166065" cy="779252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未满足的治疗需求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9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C55F2AB8-706D-4694-8937-DF450AD2B7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C55F2AB8-706D-4694-8937-DF450AD2B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FB9CBD63-7EF3-4859-871A-50E0BA1C59A9}"/>
              </a:ext>
            </a:extLst>
          </p:cNvPr>
          <p:cNvGrpSpPr/>
          <p:nvPr/>
        </p:nvGrpSpPr>
        <p:grpSpPr>
          <a:xfrm>
            <a:off x="803901" y="3516129"/>
            <a:ext cx="10674417" cy="2915615"/>
            <a:chOff x="803901" y="1796217"/>
            <a:chExt cx="10674417" cy="291561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EABB283-FF0A-43A6-AEB8-7BF11B5F6E40}"/>
                </a:ext>
              </a:extLst>
            </p:cNvPr>
            <p:cNvSpPr/>
            <p:nvPr/>
          </p:nvSpPr>
          <p:spPr bwMode="gray">
            <a:xfrm>
              <a:off x="803901" y="1796217"/>
              <a:ext cx="10674417" cy="29156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600"/>
                </a:spcAft>
              </a:pPr>
              <a:endPara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439ED1B-F079-4CE5-AAF9-9587DBE55854}"/>
                </a:ext>
              </a:extLst>
            </p:cNvPr>
            <p:cNvSpPr txBox="1"/>
            <p:nvPr/>
          </p:nvSpPr>
          <p:spPr bwMode="gray">
            <a:xfrm>
              <a:off x="876792" y="1834453"/>
              <a:ext cx="10428517" cy="2839142"/>
            </a:xfrm>
            <a:prstGeom prst="rect">
              <a:avLst/>
            </a:prstGeom>
          </p:spPr>
          <p:txBody>
            <a:bodyPr wrap="square" lIns="45672" tIns="45672" rIns="45672" bIns="45672" rtlCol="0">
              <a:spAutoFit/>
            </a:bodyPr>
            <a:lstStyle/>
            <a:p>
              <a:pPr marL="285464" indent="-285464" hangingPunct="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通用名：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注射用醋酸地加瑞克</a:t>
              </a:r>
              <a:endParaRPr lang="en-US" altLang="zh-CN" sz="1400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  <a:p>
              <a:pPr marL="285464" indent="-285464" hangingPunct="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注册规格：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80mg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（主规格，说明书维持剂量），</a:t>
              </a:r>
              <a:r>
                <a:rPr lang="en-US" altLang="zh-CN" sz="12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120mg</a:t>
              </a:r>
              <a:r>
                <a:rPr lang="zh-CN" altLang="en-US" sz="12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（</a:t>
              </a:r>
              <a:r>
                <a:rPr lang="en-US" altLang="zh-CN" sz="12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2</a:t>
              </a:r>
              <a:r>
                <a:rPr lang="zh-CN" altLang="en-US" sz="12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支</a:t>
              </a:r>
              <a:r>
                <a:rPr lang="en-US" altLang="zh-CN" sz="12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/</a:t>
              </a:r>
              <a:r>
                <a:rPr lang="zh-CN" altLang="en-US" sz="12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盒，仅用于起始剂量）</a:t>
              </a:r>
              <a:endParaRPr lang="en-US" altLang="zh-CN" sz="1200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  <a:p>
              <a:pPr marL="285464" indent="-285464" hangingPunct="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适应症：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本品为促性腺激素释放激素拮抗剂，适用于需要雄激素去势治疗的前列腺癌患者。</a:t>
              </a:r>
              <a:endParaRPr lang="en-US" altLang="zh-CN" sz="1400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  <a:p>
              <a:pPr marL="285464" indent="-285464" hangingPunct="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用法用量：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本品通过皮下注射给药（仅腹部区域）。起始剂量（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240mg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），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28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天后给予首个维持剂量（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80mg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），每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28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天给药一次（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80mg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）。</a:t>
              </a:r>
              <a:endParaRPr lang="en-US" altLang="zh-CN" sz="1400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  <a:p>
              <a:pPr marL="285464" indent="-285464" hangingPunct="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中国大陆首次上市时间</a:t>
              </a:r>
              <a:r>
                <a:rPr lang="zh-CN" altLang="en-US" sz="14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：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2018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年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9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月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11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日</a:t>
              </a:r>
              <a:endParaRPr lang="en-US" altLang="zh-CN" sz="1400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  <a:p>
              <a:pPr marL="285464" indent="-285464" hangingPunct="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目前大陆地区同通用名药品上市情况：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无</a:t>
              </a:r>
              <a:endParaRPr lang="en-US" altLang="zh-CN" sz="1400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  <a:p>
              <a:pPr marL="285464" indent="-285464" hangingPunct="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全球首个上市国家</a:t>
              </a:r>
              <a:r>
                <a:rPr lang="en-US" altLang="zh-CN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/</a:t>
              </a:r>
              <a:r>
                <a:rPr lang="zh-CN" altLang="en-US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地区及上市时间：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美国，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2008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年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12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月</a:t>
              </a:r>
              <a:r>
                <a:rPr lang="en-US" altLang="zh-CN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24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日</a:t>
              </a:r>
              <a:endParaRPr lang="en-US" altLang="zh-CN" sz="1400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  <a:p>
              <a:pPr marL="285464" indent="-285464" hangingPunct="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是否为</a:t>
              </a:r>
              <a:r>
                <a:rPr lang="en-US" altLang="zh-CN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OTC</a:t>
              </a:r>
              <a:r>
                <a:rPr lang="zh-CN" altLang="en-US" sz="1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药品：</a:t>
              </a:r>
              <a:r>
                <a:rPr lang="zh-CN" altLang="en-US" sz="1400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否</a:t>
              </a:r>
            </a:p>
          </p:txBody>
        </p:sp>
      </p:grpSp>
      <p:sp>
        <p:nvSpPr>
          <p:cNvPr id="7" name="标题 1">
            <a:extLst>
              <a:ext uri="{FF2B5EF4-FFF2-40B4-BE49-F238E27FC236}">
                <a16:creationId xmlns:a16="http://schemas.microsoft.com/office/drawing/2014/main" id="{0FA7A5C6-EC6E-4A13-8E2E-2D81772C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2" y="489599"/>
            <a:ext cx="11292840" cy="850392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注射用醋酸地加瑞克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基本信息（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2/2)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F6AE20-EB09-43BA-B1DA-629A51913AC3}"/>
              </a:ext>
            </a:extLst>
          </p:cNvPr>
          <p:cNvSpPr txBox="1"/>
          <p:nvPr/>
        </p:nvSpPr>
        <p:spPr bwMode="gray">
          <a:xfrm>
            <a:off x="10496249" y="24202"/>
            <a:ext cx="1496995" cy="226081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sz="2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Rectangle: Top Corners Rounded 158">
            <a:extLst>
              <a:ext uri="{FF2B5EF4-FFF2-40B4-BE49-F238E27FC236}">
                <a16:creationId xmlns:a16="http://schemas.microsoft.com/office/drawing/2014/main" id="{14B41C25-673C-4973-A9D2-8CC855D5ED13}"/>
              </a:ext>
            </a:extLst>
          </p:cNvPr>
          <p:cNvSpPr/>
          <p:nvPr/>
        </p:nvSpPr>
        <p:spPr>
          <a:xfrm rot="10800000">
            <a:off x="10241280" y="-4959"/>
            <a:ext cx="1947544" cy="669101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43810B-1367-4D11-B158-733E156E1ECB}"/>
              </a:ext>
            </a:extLst>
          </p:cNvPr>
          <p:cNvSpPr txBox="1"/>
          <p:nvPr/>
        </p:nvSpPr>
        <p:spPr bwMode="gray">
          <a:xfrm>
            <a:off x="10436645" y="80608"/>
            <a:ext cx="16162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基本信息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613444-9A42-4259-850F-BE00AB2DF9D3}"/>
              </a:ext>
            </a:extLst>
          </p:cNvPr>
          <p:cNvSpPr txBox="1"/>
          <p:nvPr/>
        </p:nvSpPr>
        <p:spPr bwMode="gray">
          <a:xfrm>
            <a:off x="808522" y="1055298"/>
            <a:ext cx="10674417" cy="669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lIns="45720" tIns="45720" rIns="45720" bIns="45720" rtlCol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地加瑞克是目前我国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唯一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获批用于治疗前列腺癌患者的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GnRH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拮抗剂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，每月注射一次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71450" indent="-17145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建议选择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目录内同治疗领域同适应症下应用最广泛的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亮丙瑞林联合抗雄药物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为参照药品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1950F16-1523-4833-88CA-56A31EE56112}"/>
              </a:ext>
            </a:extLst>
          </p:cNvPr>
          <p:cNvGrpSpPr/>
          <p:nvPr/>
        </p:nvGrpSpPr>
        <p:grpSpPr>
          <a:xfrm>
            <a:off x="808522" y="1877966"/>
            <a:ext cx="10749233" cy="1421266"/>
            <a:chOff x="808522" y="5021098"/>
            <a:chExt cx="10749233" cy="142126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B4F610F-47D9-4415-A2F6-DAD67C557A61}"/>
                </a:ext>
              </a:extLst>
            </p:cNvPr>
            <p:cNvSpPr/>
            <p:nvPr/>
          </p:nvSpPr>
          <p:spPr bwMode="gray">
            <a:xfrm>
              <a:off x="2511287" y="5021098"/>
              <a:ext cx="8971652" cy="142126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600"/>
                </a:spcAft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114B5C2-E819-48BF-89DB-F923F9C8CDE8}"/>
                </a:ext>
              </a:extLst>
            </p:cNvPr>
            <p:cNvSpPr txBox="1"/>
            <p:nvPr/>
          </p:nvSpPr>
          <p:spPr bwMode="gray">
            <a:xfrm>
              <a:off x="2586103" y="5147261"/>
              <a:ext cx="8971652" cy="1168941"/>
            </a:xfrm>
            <a:prstGeom prst="rect">
              <a:avLst/>
            </a:prstGeom>
          </p:spPr>
          <p:txBody>
            <a:bodyPr wrap="square" lIns="45672" tIns="45672" rIns="45672" bIns="45672" rtlCol="0">
              <a:spAutoFit/>
            </a:bodyPr>
            <a:lstStyle/>
            <a:p>
              <a:pPr marL="342900" indent="-342900" hangingPunct="0">
                <a:spcAft>
                  <a:spcPts val="600"/>
                </a:spcAft>
                <a:buFont typeface="+mj-lt"/>
                <a:buAutoNum type="arabicPeriod"/>
              </a:pPr>
              <a:r>
                <a:rPr lang="zh-CN" altLang="en-US" sz="1499" b="1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适应症最相似：</a:t>
              </a:r>
              <a:r>
                <a:rPr lang="zh-CN" altLang="en-US" sz="1499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亮丙瑞林与地加瑞克均可用于治疗</a:t>
              </a:r>
              <a:r>
                <a:rPr lang="zh-CN" altLang="en-US" sz="1499" b="1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需要雄激素去势治疗的前列腺癌患者；</a:t>
              </a:r>
              <a:endParaRPr lang="en-US" altLang="zh-CN" sz="1499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  <a:p>
              <a:pPr marL="342900" indent="-342900" hangingPunct="0">
                <a:spcAft>
                  <a:spcPts val="600"/>
                </a:spcAft>
                <a:buFont typeface="+mj-lt"/>
                <a:buAutoNum type="arabicPeriod"/>
              </a:pPr>
              <a:r>
                <a:rPr lang="zh-CN" altLang="en-US" sz="1499" b="1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临床应用广泛：</a:t>
              </a:r>
              <a:r>
                <a:rPr lang="zh-CN" altLang="en-US" sz="1499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亮丙瑞林是医保目录内与地加瑞克</a:t>
              </a:r>
              <a:r>
                <a:rPr lang="zh-CN" altLang="en-US" sz="1499" b="1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同治疗领域同适应症下应用最广泛</a:t>
              </a:r>
              <a:r>
                <a:rPr lang="zh-CN" altLang="en-US" sz="1499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的</a:t>
              </a:r>
              <a:r>
                <a:rPr lang="en-US" altLang="zh-CN" sz="1499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GnRH</a:t>
              </a:r>
              <a:r>
                <a:rPr lang="zh-CN" altLang="en-US" sz="1499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激动剂；</a:t>
              </a:r>
              <a:endParaRPr lang="en-US" altLang="zh-CN" sz="1499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  <a:p>
              <a:pPr marL="342900" indent="-342900" hangingPunct="0">
                <a:spcAft>
                  <a:spcPts val="600"/>
                </a:spcAft>
                <a:buFont typeface="+mj-lt"/>
                <a:buAutoNum type="arabicPeriod"/>
              </a:pPr>
              <a:r>
                <a:rPr lang="zh-CN" altLang="en-US" sz="1499" b="1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同等的指南推荐地位：</a:t>
              </a:r>
              <a:r>
                <a:rPr lang="zh-CN" altLang="en-US" sz="1499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地加瑞克可单药使用、无睾酮微激增现象得到了</a:t>
              </a:r>
              <a:r>
                <a:rPr lang="zh-CN" altLang="en-US" sz="1499" b="1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国内外前列腺癌指南的一致推荐</a:t>
              </a:r>
              <a:r>
                <a:rPr lang="zh-CN" altLang="en-US" sz="1499" kern="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，</a:t>
              </a:r>
              <a:r>
                <a:rPr lang="zh-CN" altLang="en-US" sz="1499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指南也推荐亮丙瑞林联合</a:t>
              </a:r>
              <a:r>
                <a:rPr lang="en-US" altLang="zh-CN" sz="1499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28</a:t>
              </a:r>
              <a:r>
                <a:rPr lang="zh-CN" altLang="en-US" sz="1499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Arial"/>
                </a:rPr>
                <a:t>天抗雄药物以降低睾酮微激增现象。</a:t>
              </a:r>
              <a:endParaRPr lang="en-US" altLang="zh-CN" sz="1499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68E7134-DEB2-4CB0-8DFE-A82321EE42EA}"/>
                </a:ext>
              </a:extLst>
            </p:cNvPr>
            <p:cNvSpPr/>
            <p:nvPr/>
          </p:nvSpPr>
          <p:spPr bwMode="gray">
            <a:xfrm>
              <a:off x="808522" y="5021098"/>
              <a:ext cx="1702765" cy="1421266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zh-CN" altLang="en-US" sz="16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参照药品建议</a:t>
              </a:r>
              <a:r>
                <a:rPr lang="zh-CN" altLang="en-US" sz="16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：</a:t>
              </a:r>
              <a:r>
                <a:rPr lang="zh-CN" altLang="en-US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亮丙瑞林</a:t>
              </a:r>
              <a:r>
                <a:rPr lang="en-US" altLang="zh-CN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+</a:t>
              </a:r>
            </a:p>
            <a:p>
              <a:pPr algn="ctr" hangingPunct="0"/>
              <a:r>
                <a:rPr lang="zh-CN" altLang="en-US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抗雄类药物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11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C55F2AB8-706D-4694-8937-DF450AD2B7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557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think-cell 幻灯片" r:id="rId9" imgW="416" imgH="416" progId="TCLayout.ActiveDocument.1">
                  <p:embed/>
                </p:oleObj>
              </mc:Choice>
              <mc:Fallback>
                <p:oleObj name="think-cell 幻灯片" r:id="rId9" imgW="416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C55F2AB8-706D-4694-8937-DF450AD2B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EA518DD-D98D-41BC-BEAC-06289104C03C}"/>
              </a:ext>
            </a:extLst>
          </p:cNvPr>
          <p:cNvSpPr/>
          <p:nvPr/>
        </p:nvSpPr>
        <p:spPr bwMode="gray">
          <a:xfrm>
            <a:off x="7968430" y="1986460"/>
            <a:ext cx="3553388" cy="370833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29A1D38-9A20-49D4-A518-91F9C1D10042}"/>
              </a:ext>
            </a:extLst>
          </p:cNvPr>
          <p:cNvSpPr/>
          <p:nvPr/>
        </p:nvSpPr>
        <p:spPr bwMode="gray">
          <a:xfrm>
            <a:off x="4266106" y="1986554"/>
            <a:ext cx="3553388" cy="37098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391B47E-7B7C-4147-AC5D-0A44FB2E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2" y="489599"/>
            <a:ext cx="11292840" cy="850392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注射用醋酸地加瑞克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安全性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415B54-0E17-4223-991A-4E46BA1E3835}"/>
              </a:ext>
            </a:extLst>
          </p:cNvPr>
          <p:cNvSpPr txBox="1"/>
          <p:nvPr/>
        </p:nvSpPr>
        <p:spPr bwMode="gray">
          <a:xfrm>
            <a:off x="10496249" y="24202"/>
            <a:ext cx="1496995" cy="226081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sz="2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Rectangle: Top Corners Rounded 158">
            <a:extLst>
              <a:ext uri="{FF2B5EF4-FFF2-40B4-BE49-F238E27FC236}">
                <a16:creationId xmlns:a16="http://schemas.microsoft.com/office/drawing/2014/main" id="{2782D338-FC73-4A43-BB44-DD49D45C1A76}"/>
              </a:ext>
            </a:extLst>
          </p:cNvPr>
          <p:cNvSpPr/>
          <p:nvPr/>
        </p:nvSpPr>
        <p:spPr>
          <a:xfrm rot="10800000">
            <a:off x="10241280" y="-4959"/>
            <a:ext cx="1947544" cy="669101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A3E340-F716-492C-A494-666327839B6F}"/>
              </a:ext>
            </a:extLst>
          </p:cNvPr>
          <p:cNvSpPr txBox="1"/>
          <p:nvPr/>
        </p:nvSpPr>
        <p:spPr bwMode="gray">
          <a:xfrm>
            <a:off x="10600274" y="80608"/>
            <a:ext cx="16162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安全性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15FC56D-EE12-4D81-B0A7-B7B482EA80AB}"/>
              </a:ext>
            </a:extLst>
          </p:cNvPr>
          <p:cNvSpPr/>
          <p:nvPr/>
        </p:nvSpPr>
        <p:spPr bwMode="gray">
          <a:xfrm>
            <a:off x="808522" y="1986460"/>
            <a:ext cx="3295914" cy="370833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97099EB-6CB5-4136-8D4E-3AC74597A80C}"/>
              </a:ext>
            </a:extLst>
          </p:cNvPr>
          <p:cNvSpPr txBox="1"/>
          <p:nvPr/>
        </p:nvSpPr>
        <p:spPr>
          <a:xfrm>
            <a:off x="1295272" y="2093392"/>
            <a:ext cx="2322414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hangingPunct="0"/>
            <a:r>
              <a:rPr lang="zh-CN" altLang="en-US" sz="2000" b="1" kern="0" spc="-1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延缓骨转移进程</a:t>
            </a:r>
            <a:endParaRPr lang="en-US" altLang="zh-CN" b="1" kern="0" spc="-1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27D5B90D-799A-4146-9A78-5AC182275693}"/>
              </a:ext>
            </a:extLst>
          </p:cNvPr>
          <p:cNvSpPr txBox="1"/>
          <p:nvPr/>
        </p:nvSpPr>
        <p:spPr>
          <a:xfrm>
            <a:off x="914400" y="2532063"/>
            <a:ext cx="3095416" cy="12707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Font typeface="+mj-lt"/>
              <a:buAutoNum type="arabicPeriod"/>
              <a:tabLst>
                <a:tab pos="266353" algn="l"/>
              </a:tabLst>
            </a:pP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显著降低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S-ALP</a:t>
            </a:r>
            <a:r>
              <a:rPr lang="zh-CN" altLang="en-US" sz="1400" b="1" baseline="30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水平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（如下图），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延缓患者疾病进展，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减少骨痛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骨折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+mj-lt"/>
              <a:buAutoNum type="arabicPeriod"/>
              <a:tabLst>
                <a:tab pos="266353" algn="l"/>
              </a:tabLst>
            </a:pP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降低肌肉骨骼事件风险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（地加瑞克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4% vs.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激动剂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9%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）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13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B0203EAE-74E7-4DC4-857C-308623A89835}"/>
              </a:ext>
            </a:extLst>
          </p:cNvPr>
          <p:cNvSpPr txBox="1"/>
          <p:nvPr/>
        </p:nvSpPr>
        <p:spPr>
          <a:xfrm>
            <a:off x="4399597" y="2093392"/>
            <a:ext cx="328640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hangingPunct="0"/>
            <a:r>
              <a:rPr lang="zh-CN" altLang="en-US" sz="2000" b="1" kern="0" spc="-1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降低心血管事件和死亡风险</a:t>
            </a:r>
            <a:r>
              <a:rPr lang="en-US" altLang="zh-CN" sz="2000" b="1" kern="0" spc="-10" baseline="300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14</a:t>
            </a:r>
            <a:endParaRPr lang="en-US" altLang="zh-CN" b="1" kern="0" spc="-10" dirty="0">
              <a:solidFill>
                <a:srgbClr val="0047BB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27A4E3D-9C52-4D14-ABFE-C76045509BC9}"/>
              </a:ext>
            </a:extLst>
          </p:cNvPr>
          <p:cNvSpPr/>
          <p:nvPr/>
        </p:nvSpPr>
        <p:spPr>
          <a:xfrm>
            <a:off x="4399597" y="2532063"/>
            <a:ext cx="328640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地加瑞克相比激动剂可显著降低所有患者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心血管事件或死亡风险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40%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尤其是针对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有心血管疾病史的患者</a:t>
            </a:r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地加瑞克降低心血管事件或死亡风险高达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56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％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1183A95-F964-4A48-ADE1-82293D5B1F66}"/>
              </a:ext>
            </a:extLst>
          </p:cNvPr>
          <p:cNvSpPr/>
          <p:nvPr/>
        </p:nvSpPr>
        <p:spPr bwMode="gray">
          <a:xfrm>
            <a:off x="808038" y="1088177"/>
            <a:ext cx="10713780" cy="674009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安全性更优，更符合特殊患者的核心诊疗需求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1DA359A-74BB-4909-9382-CCBF7700BF1D}"/>
              </a:ext>
            </a:extLst>
          </p:cNvPr>
          <p:cNvSpPr txBox="1"/>
          <p:nvPr/>
        </p:nvSpPr>
        <p:spPr bwMode="gray">
          <a:xfrm>
            <a:off x="1195310" y="3820734"/>
            <a:ext cx="2631491" cy="492443"/>
          </a:xfrm>
          <a:prstGeom prst="rect">
            <a:avLst/>
          </a:prstGeom>
        </p:spPr>
        <p:txBody>
          <a:bodyPr wrap="none" lIns="45720" tIns="45720" rIns="45720" bIns="45720" rtlCol="0" anchor="ctr">
            <a:spAutoFit/>
          </a:bodyPr>
          <a:lstStyle/>
          <a:p>
            <a:pPr algn="ctr"/>
            <a:r>
              <a:rPr lang="zh-CN" altLang="en-US" sz="13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第一年</a:t>
            </a:r>
            <a:r>
              <a:rPr lang="en-US" altLang="zh-CN" sz="13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S-ALP</a:t>
            </a:r>
            <a:r>
              <a:rPr lang="en-US" altLang="zh-CN" sz="1300" b="1" u="sng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</a:t>
            </a:r>
            <a:r>
              <a:rPr lang="zh-CN" altLang="en-US" sz="13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平均降低情况对比</a:t>
            </a:r>
            <a:r>
              <a:rPr lang="en-US" altLang="zh-CN" sz="1300" b="1" u="sng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12</a:t>
            </a:r>
            <a:endParaRPr lang="en-US" altLang="zh-CN" sz="1300" b="1" u="sng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（单位：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IU/I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E765C3B0-432A-4674-BE57-30B01441A4DC}"/>
              </a:ext>
            </a:extLst>
          </p:cNvPr>
          <p:cNvSpPr txBox="1"/>
          <p:nvPr/>
        </p:nvSpPr>
        <p:spPr>
          <a:xfrm>
            <a:off x="8030074" y="2093392"/>
            <a:ext cx="334830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hangingPunct="0"/>
            <a:r>
              <a:rPr lang="zh-CN" altLang="en-US" sz="2000" b="1" kern="0" spc="-1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降低尿路感染发生率</a:t>
            </a:r>
            <a:r>
              <a:rPr lang="en-US" altLang="zh-CN" sz="2000" b="1" kern="0" spc="-1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42%</a:t>
            </a:r>
            <a:r>
              <a:rPr lang="en-US" altLang="zh-CN" sz="2000" b="1" kern="0" spc="-10" baseline="300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15</a:t>
            </a:r>
            <a:endParaRPr lang="en-US" altLang="zh-CN" b="1" kern="0" spc="-1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F7E214F-6918-440E-86CB-C052A2738C93}"/>
              </a:ext>
            </a:extLst>
          </p:cNvPr>
          <p:cNvSpPr txBox="1"/>
          <p:nvPr/>
        </p:nvSpPr>
        <p:spPr bwMode="gray">
          <a:xfrm>
            <a:off x="8179010" y="2532063"/>
            <a:ext cx="3175006" cy="6461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4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和激动剂相比，地加瑞克可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显著降低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前列腺癌患者经历尿路事件和发生尿路感染的可能性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76205D2-E1D5-4327-9D79-32E7A7E2E149}"/>
              </a:ext>
            </a:extLst>
          </p:cNvPr>
          <p:cNvSpPr/>
          <p:nvPr/>
        </p:nvSpPr>
        <p:spPr bwMode="gray">
          <a:xfrm>
            <a:off x="808522" y="5912717"/>
            <a:ext cx="10673936" cy="45482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地加瑞克最常见的不良反应是注射部位反应，包括注射部位肿胀、红斑、疼痛和肿块。大部分注射部位反应为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轻度或中度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1C3FF24-BCA5-4F61-851D-DC0FFD600B2B}"/>
              </a:ext>
            </a:extLst>
          </p:cNvPr>
          <p:cNvSpPr txBox="1"/>
          <p:nvPr/>
        </p:nvSpPr>
        <p:spPr>
          <a:xfrm>
            <a:off x="3891992" y="6426403"/>
            <a:ext cx="79952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①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 S-ALP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：血清碱性磷酸酶；在前列腺癌中，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S-ALP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的升高往往与骨转移进展相关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graphicFrame>
        <p:nvGraphicFramePr>
          <p:cNvPr id="39" name="Chart 3">
            <a:extLst>
              <a:ext uri="{FF2B5EF4-FFF2-40B4-BE49-F238E27FC236}">
                <a16:creationId xmlns:a16="http://schemas.microsoft.com/office/drawing/2014/main" id="{36278CDF-9509-4905-A5D3-30F01F8765F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62797828"/>
              </p:ext>
            </p:extLst>
          </p:nvPr>
        </p:nvGraphicFramePr>
        <p:xfrm>
          <a:off x="1131888" y="4443413"/>
          <a:ext cx="2765425" cy="106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C70F42A-56F6-4A48-925F-FA35C88E66C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717800" y="4310063"/>
            <a:ext cx="8937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A51D77-A47B-48A3-9BF8-6CED569CF327}" type="datetime'''G''''n''R''''''''''''''''''H''''''''激''''动''剂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GnRH激动剂</a:t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3F23721-030C-471B-8F46-A96AA7ACFEE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552575" y="4310063"/>
            <a:ext cx="622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9E21A3-C118-41B4-B759-E49118F4B096}" type="datetime'''''''''''''''''''''''地''''''''''''''''加''''''''''''瑞''''克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地加瑞克</a:t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AB1F3C5-1D5C-41C9-9E8A-7B745C5846C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657350" y="5456238"/>
            <a:ext cx="4143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-</a:t>
            </a:r>
            <a:fld id="{B72A84CD-F0B7-49FC-837E-9E9F70F9C5BE}" type="datetime'9''''''''''0''''''''''.3'''''''''''''''''''''''">
              <a:rPr lang="zh-CN" altLang="en-US" sz="1200" smtClean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90.3</a:t>
            </a:fld>
            <a:endParaRPr lang="zh-CN" altLang="en-US" sz="120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F6324F17-6790-41F4-9E9B-0C07D74D17A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957513" y="4867275"/>
            <a:ext cx="4143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-</a:t>
            </a:r>
            <a:fld id="{FF91A5B1-EF77-4319-A58F-5C8EBEEC2955}" type="datetime'''''''''3''1''''''''''.''''''''''''''''''''''5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31.5</a:t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35" name="图片 34" descr="图表, 折线图&#10;&#10;描述已自动生成">
            <a:extLst>
              <a:ext uri="{FF2B5EF4-FFF2-40B4-BE49-F238E27FC236}">
                <a16:creationId xmlns:a16="http://schemas.microsoft.com/office/drawing/2014/main" id="{4B45D66E-AD89-48C7-9F80-10905519DE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1169" y="3903856"/>
            <a:ext cx="2407911" cy="1644457"/>
          </a:xfrm>
          <a:prstGeom prst="rect">
            <a:avLst/>
          </a:prstGeom>
        </p:spPr>
      </p:pic>
      <p:pic>
        <p:nvPicPr>
          <p:cNvPr id="36" name="图片 35" descr="图表, 折线图&#10;&#10;描述已自动生成">
            <a:extLst>
              <a:ext uri="{FF2B5EF4-FFF2-40B4-BE49-F238E27FC236}">
                <a16:creationId xmlns:a16="http://schemas.microsoft.com/office/drawing/2014/main" id="{483EBFCE-0EA9-4160-A224-DF7033745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2666" y="3909136"/>
            <a:ext cx="2564996" cy="1639177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F3C0758E-0BAD-4CFA-A9BB-44999D26F36F}"/>
              </a:ext>
            </a:extLst>
          </p:cNvPr>
          <p:cNvSpPr/>
          <p:nvPr/>
        </p:nvSpPr>
        <p:spPr>
          <a:xfrm>
            <a:off x="346690" y="1993484"/>
            <a:ext cx="360530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00" lvl="1" algn="ctr">
              <a:spcAft>
                <a:spcPts val="600"/>
              </a:spcAft>
            </a:pPr>
            <a:r>
              <a:rPr lang="zh-CN" altLang="en-US" sz="20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可弥补临床未被满足的需求</a:t>
            </a:r>
            <a:endParaRPr lang="en-US" altLang="zh-CN" sz="2000" b="1" kern="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25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C55F2AB8-706D-4694-8937-DF450AD2B7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4418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C55F2AB8-706D-4694-8937-DF450AD2B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20D6E44C-3E9C-4434-ABAF-31B77B8D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2" y="489599"/>
            <a:ext cx="11292840" cy="850392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注射用醋酸地加瑞克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有效性（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1/2)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9E7479-607B-41E6-A3CF-DD01BD6B05D4}"/>
              </a:ext>
            </a:extLst>
          </p:cNvPr>
          <p:cNvSpPr txBox="1"/>
          <p:nvPr/>
        </p:nvSpPr>
        <p:spPr bwMode="gray">
          <a:xfrm>
            <a:off x="10496249" y="24202"/>
            <a:ext cx="1496995" cy="226081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sz="2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Rectangle: Top Corners Rounded 158">
            <a:extLst>
              <a:ext uri="{FF2B5EF4-FFF2-40B4-BE49-F238E27FC236}">
                <a16:creationId xmlns:a16="http://schemas.microsoft.com/office/drawing/2014/main" id="{E38B5797-DF6F-4AD8-827A-7B11105EF6B4}"/>
              </a:ext>
            </a:extLst>
          </p:cNvPr>
          <p:cNvSpPr/>
          <p:nvPr/>
        </p:nvSpPr>
        <p:spPr>
          <a:xfrm rot="10800000">
            <a:off x="10241280" y="-4959"/>
            <a:ext cx="1947544" cy="669101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E8D814-8AC4-48A8-839D-60F77C4F4B97}"/>
              </a:ext>
            </a:extLst>
          </p:cNvPr>
          <p:cNvSpPr txBox="1"/>
          <p:nvPr/>
        </p:nvSpPr>
        <p:spPr bwMode="gray">
          <a:xfrm>
            <a:off x="10600274" y="80608"/>
            <a:ext cx="16162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有效性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2E18CE-C343-4219-8B81-DC0083463A33}"/>
              </a:ext>
            </a:extLst>
          </p:cNvPr>
          <p:cNvSpPr txBox="1"/>
          <p:nvPr/>
        </p:nvSpPr>
        <p:spPr bwMode="gray">
          <a:xfrm>
            <a:off x="808522" y="1055298"/>
            <a:ext cx="10674417" cy="669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地加瑞克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单药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即可快速直接降低睾酮和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水平，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第三天去势率达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96%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第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28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天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下降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85%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均显著优于激动剂亮丙瑞林，在疾病控制方面具有独特优势，获国内外权威指南一致推荐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8C0EF2-E89A-4084-803C-4C0569FF0D0B}"/>
              </a:ext>
            </a:extLst>
          </p:cNvPr>
          <p:cNvSpPr txBox="1"/>
          <p:nvPr/>
        </p:nvSpPr>
        <p:spPr bwMode="gray">
          <a:xfrm>
            <a:off x="5772307" y="6330116"/>
            <a:ext cx="5150793" cy="215347"/>
          </a:xfrm>
          <a:prstGeom prst="rect">
            <a:avLst/>
          </a:prstGeom>
        </p:spPr>
        <p:txBody>
          <a:bodyPr wrap="square" lIns="45672" tIns="45672" rIns="45672" bIns="45672" rtlCol="0">
            <a:spAutoFit/>
          </a:bodyPr>
          <a:lstStyle/>
          <a:p>
            <a:pPr hangingPunct="0">
              <a:spcAft>
                <a:spcPts val="1199"/>
              </a:spcAft>
            </a:pPr>
            <a:r>
              <a:rPr lang="en-US" altLang="zh-CN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① </a:t>
            </a:r>
            <a:r>
              <a:rPr lang="en-US" altLang="zh-CN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CDE</a:t>
            </a:r>
            <a:r>
              <a:rPr lang="zh-CN" altLang="en-US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未发布关于地加瑞克的上市审评报告，此处以上市申请时递交</a:t>
            </a:r>
            <a:r>
              <a:rPr lang="en-US" altLang="zh-CN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CDE</a:t>
            </a:r>
            <a:r>
              <a:rPr lang="zh-CN" altLang="en-US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的临床试验报告中的有效性描述代替</a:t>
            </a:r>
            <a:endParaRPr lang="zh-CN" altLang="en-US" sz="800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B42BDC-039D-47C0-AECA-E041B8BE46BC}"/>
              </a:ext>
            </a:extLst>
          </p:cNvPr>
          <p:cNvSpPr txBox="1"/>
          <p:nvPr/>
        </p:nvSpPr>
        <p:spPr>
          <a:xfrm>
            <a:off x="5779878" y="2992391"/>
            <a:ext cx="2853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地加瑞克</a:t>
            </a:r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单药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即可快速直接抑制睾酮，第三天去势率达</a:t>
            </a:r>
            <a:r>
              <a:rPr lang="en-US" altLang="zh-CN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96%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而亮丙瑞林不仅未降低睾酮，反而出现</a:t>
            </a:r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近</a:t>
            </a:r>
            <a:r>
              <a:rPr lang="en-US" altLang="zh-CN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60%</a:t>
            </a:r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的升高</a:t>
            </a:r>
            <a:endParaRPr lang="zh-CN" altLang="en-US" sz="1200" b="1" baseline="3000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4F89034-02E7-4641-AD25-86566FC82847}"/>
              </a:ext>
            </a:extLst>
          </p:cNvPr>
          <p:cNvSpPr/>
          <p:nvPr/>
        </p:nvSpPr>
        <p:spPr bwMode="gray">
          <a:xfrm>
            <a:off x="6663162" y="3994730"/>
            <a:ext cx="185259" cy="1142385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图片包含 图表&#10;&#10;描述已自动生成">
            <a:extLst>
              <a:ext uri="{FF2B5EF4-FFF2-40B4-BE49-F238E27FC236}">
                <a16:creationId xmlns:a16="http://schemas.microsoft.com/office/drawing/2014/main" id="{FE9730BD-BA10-49AD-B677-F41428967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481" y="3993004"/>
            <a:ext cx="1548096" cy="115900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B5BC97D-41EE-40B6-A8B3-A7E6E74665AA}"/>
              </a:ext>
            </a:extLst>
          </p:cNvPr>
          <p:cNvSpPr txBox="1"/>
          <p:nvPr/>
        </p:nvSpPr>
        <p:spPr>
          <a:xfrm>
            <a:off x="8866971" y="2992391"/>
            <a:ext cx="3062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地加瑞克第一天即可</a:t>
            </a:r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持续稳定降低</a:t>
            </a:r>
            <a:r>
              <a:rPr lang="en-US" altLang="zh-CN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PSA</a:t>
            </a:r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28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PSA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下降</a:t>
            </a:r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达</a:t>
            </a:r>
            <a:r>
              <a:rPr lang="en-US" altLang="zh-CN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85%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激动剂亮丙瑞林第一周内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PSA</a:t>
            </a:r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几乎没有下降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，第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28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天下降仅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64%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13" descr="图示&#10;&#10;中度可信度描述已自动生成">
            <a:extLst>
              <a:ext uri="{FF2B5EF4-FFF2-40B4-BE49-F238E27FC236}">
                <a16:creationId xmlns:a16="http://schemas.microsoft.com/office/drawing/2014/main" id="{214B24D4-D6CA-4357-9988-485B5153B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492" y="3967094"/>
            <a:ext cx="1620960" cy="118491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A5BCA22-D4D7-4579-9502-931053B0D81F}"/>
              </a:ext>
            </a:extLst>
          </p:cNvPr>
          <p:cNvSpPr txBox="1"/>
          <p:nvPr/>
        </p:nvSpPr>
        <p:spPr bwMode="gray">
          <a:xfrm>
            <a:off x="5811533" y="5543169"/>
            <a:ext cx="6093017" cy="6463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144000" indent="-144000" fontAlgn="base">
              <a:spcAft>
                <a:spcPct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地加瑞克可快速抑制血清睾酮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至≤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0.5ng/mL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水平，这是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GnRH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受体拮抗剂的特点。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第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天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地加瑞克组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96%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患者睾酮水平≤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0.5 ng/mL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且中值水平为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0.25ng/mL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。戈舍瑞林组到第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天中值血清睾酮水平降至≤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0.5ng/mL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的水平。</a:t>
            </a:r>
          </a:p>
          <a:p>
            <a:pPr marL="144000" indent="-144000" fontAlgn="base">
              <a:spcAft>
                <a:spcPct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关于疾病进展和死亡率（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失败、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PSA—PFS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失败和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PFS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失败）的三个终点的第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364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天分析结果均由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失败引起，结果与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失败分析的结果相似，且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表明地加瑞克在疾病控制方面具有优势。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FDC0658-1DB2-4CA8-A6D0-F8E014BB9271}"/>
              </a:ext>
            </a:extLst>
          </p:cNvPr>
          <p:cNvSpPr/>
          <p:nvPr/>
        </p:nvSpPr>
        <p:spPr bwMode="gray">
          <a:xfrm>
            <a:off x="5811533" y="5253724"/>
            <a:ext cx="6093017" cy="2656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上市申请时递交的临床试验报告中有效性描述节选</a:t>
            </a:r>
            <a:r>
              <a:rPr lang="zh-CN" altLang="en-US" sz="1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①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936594E-6060-434A-9C95-2C59C3941D67}"/>
              </a:ext>
            </a:extLst>
          </p:cNvPr>
          <p:cNvSpPr/>
          <p:nvPr/>
        </p:nvSpPr>
        <p:spPr bwMode="gray">
          <a:xfrm>
            <a:off x="5772307" y="1905690"/>
            <a:ext cx="6171214" cy="4362106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77E9012-E1AA-46C3-9550-BA59932623EA}"/>
              </a:ext>
            </a:extLst>
          </p:cNvPr>
          <p:cNvSpPr/>
          <p:nvPr/>
        </p:nvSpPr>
        <p:spPr bwMode="gray">
          <a:xfrm>
            <a:off x="5779878" y="1905691"/>
            <a:ext cx="2925928" cy="560848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快速去势</a:t>
            </a:r>
            <a:r>
              <a:rPr lang="en-US" altLang="zh-CN" sz="2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8</a:t>
            </a:r>
            <a:endParaRPr lang="zh-CN" altLang="en-US" sz="24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9DF868C-7F5E-4CA6-B879-F68FB262EF32}"/>
              </a:ext>
            </a:extLst>
          </p:cNvPr>
          <p:cNvSpPr/>
          <p:nvPr/>
        </p:nvSpPr>
        <p:spPr bwMode="gray">
          <a:xfrm>
            <a:off x="8866971" y="1905691"/>
            <a:ext cx="3062145" cy="560848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持续稳定降低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en-US" altLang="zh-CN" sz="2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8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7CBB5D7-23B1-43F3-A5E6-E1C78AAD91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3032" b="23711"/>
          <a:stretch/>
        </p:blipFill>
        <p:spPr>
          <a:xfrm>
            <a:off x="3034666" y="4429026"/>
            <a:ext cx="1119230" cy="149454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684BAC3-7B02-4991-A954-A75313319706}"/>
              </a:ext>
            </a:extLst>
          </p:cNvPr>
          <p:cNvSpPr/>
          <p:nvPr/>
        </p:nvSpPr>
        <p:spPr bwMode="gray">
          <a:xfrm>
            <a:off x="385483" y="2295209"/>
            <a:ext cx="5250546" cy="3972587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8E6A993-C2D6-4668-913F-A8B47A5AD92B}"/>
              </a:ext>
            </a:extLst>
          </p:cNvPr>
          <p:cNvSpPr txBox="1"/>
          <p:nvPr/>
        </p:nvSpPr>
        <p:spPr>
          <a:xfrm>
            <a:off x="1519786" y="3054859"/>
            <a:ext cx="1298011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建议地加瑞克为前列腺癌</a:t>
            </a:r>
            <a:r>
              <a:rPr lang="zh-CN" altLang="en-US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常用内分泌治疗药物之一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973BA4B-B990-4DE5-8129-DDF4249EDC4B}"/>
              </a:ext>
            </a:extLst>
          </p:cNvPr>
          <p:cNvSpPr txBox="1"/>
          <p:nvPr/>
        </p:nvSpPr>
        <p:spPr>
          <a:xfrm>
            <a:off x="4425440" y="3099422"/>
            <a:ext cx="1095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建议前列腺癌患者使用地加瑞克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0E04E8A-26CE-46C9-A85D-DF032486C5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5664" b="6867"/>
          <a:stretch/>
        </p:blipFill>
        <p:spPr>
          <a:xfrm>
            <a:off x="3034666" y="2663506"/>
            <a:ext cx="1135522" cy="146088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34025CD-6CA7-41CC-B512-43BA94A2D7BC}"/>
              </a:ext>
            </a:extLst>
          </p:cNvPr>
          <p:cNvSpPr txBox="1"/>
          <p:nvPr/>
        </p:nvSpPr>
        <p:spPr>
          <a:xfrm>
            <a:off x="4424327" y="4815304"/>
            <a:ext cx="1095256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推荐地加瑞克为前列腺癌</a:t>
            </a:r>
            <a:r>
              <a:rPr lang="zh-CN" altLang="en-US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内分泌治疗主要药物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D60731D-9E5C-4259-8678-477C929E6F50}"/>
              </a:ext>
            </a:extLst>
          </p:cNvPr>
          <p:cNvSpPr txBox="1"/>
          <p:nvPr/>
        </p:nvSpPr>
        <p:spPr>
          <a:xfrm>
            <a:off x="1480723" y="4507527"/>
            <a:ext cx="1545263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地加瑞克迅速</a:t>
            </a:r>
            <a:r>
              <a:rPr lang="zh-CN" altLang="en-US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降低</a:t>
            </a:r>
            <a:r>
              <a:rPr lang="en-US" altLang="zh-CN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LH</a:t>
            </a:r>
            <a:r>
              <a:rPr lang="zh-CN" altLang="en-US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、</a:t>
            </a:r>
            <a:r>
              <a:rPr lang="en-US" altLang="zh-CN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FSH</a:t>
            </a:r>
            <a:r>
              <a:rPr lang="zh-CN" altLang="en-US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和睾酮，无睾酮“微激增”效应</a:t>
            </a:r>
            <a:r>
              <a:rPr lang="zh-CN" altLang="en-US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，建议即将出现脊髓压迫或膀胱出口梗阻的患者</a:t>
            </a:r>
            <a:r>
              <a:rPr lang="zh-CN" altLang="en-US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优先使用地加瑞克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7255ABD-B0EF-4975-8191-6837219B32CC}"/>
              </a:ext>
            </a:extLst>
          </p:cNvPr>
          <p:cNvGrpSpPr/>
          <p:nvPr/>
        </p:nvGrpSpPr>
        <p:grpSpPr>
          <a:xfrm>
            <a:off x="493028" y="4429026"/>
            <a:ext cx="987695" cy="1494544"/>
            <a:chOff x="493028" y="4179645"/>
            <a:chExt cx="987695" cy="1494544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4418B23-A588-4240-87D8-EE43AE5AE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34794"/>
            <a:stretch/>
          </p:blipFill>
          <p:spPr>
            <a:xfrm>
              <a:off x="493028" y="4179645"/>
              <a:ext cx="987695" cy="1494544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129AE67-FBD1-4E85-B781-A9D16D7E6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6878" t="-1" b="19648"/>
            <a:stretch/>
          </p:blipFill>
          <p:spPr>
            <a:xfrm>
              <a:off x="767870" y="5122061"/>
              <a:ext cx="85121" cy="144000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1DCFAF7-31DC-4EB5-AA92-CCC9FA833356}"/>
              </a:ext>
            </a:extLst>
          </p:cNvPr>
          <p:cNvGrpSpPr/>
          <p:nvPr/>
        </p:nvGrpSpPr>
        <p:grpSpPr>
          <a:xfrm>
            <a:off x="408535" y="2663506"/>
            <a:ext cx="1063706" cy="1460883"/>
            <a:chOff x="408535" y="2414125"/>
            <a:chExt cx="1063706" cy="1460883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20D3FE12-E078-436C-8304-34692B712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16401"/>
            <a:stretch/>
          </p:blipFill>
          <p:spPr>
            <a:xfrm>
              <a:off x="408535" y="2414125"/>
              <a:ext cx="1063706" cy="146088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86A13E4-8F06-470B-B543-79E8E9458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6878" t="-1" b="19648"/>
            <a:stretch/>
          </p:blipFill>
          <p:spPr>
            <a:xfrm>
              <a:off x="718957" y="3315535"/>
              <a:ext cx="85121" cy="144000"/>
            </a:xfrm>
            <a:prstGeom prst="rect">
              <a:avLst/>
            </a:prstGeom>
          </p:spPr>
        </p:pic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129B5C91-F7CB-49E7-A19D-E43FF0D2D8E9}"/>
              </a:ext>
            </a:extLst>
          </p:cNvPr>
          <p:cNvSpPr/>
          <p:nvPr/>
        </p:nvSpPr>
        <p:spPr>
          <a:xfrm>
            <a:off x="7054645" y="2490302"/>
            <a:ext cx="362465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00" lvl="1" algn="ctr">
              <a:spcAft>
                <a:spcPts val="600"/>
              </a:spcAft>
            </a:pPr>
            <a:r>
              <a:rPr lang="zh-CN" altLang="en-US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可弥补临床未被满足的需求</a:t>
            </a:r>
            <a:endParaRPr lang="en-US" altLang="zh-CN" b="1" kern="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9F658A5-E591-4AC4-9931-8AC3796929BE}"/>
              </a:ext>
            </a:extLst>
          </p:cNvPr>
          <p:cNvSpPr/>
          <p:nvPr/>
        </p:nvSpPr>
        <p:spPr bwMode="gray">
          <a:xfrm>
            <a:off x="385483" y="1905691"/>
            <a:ext cx="5250546" cy="560848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国内外权威指南一致推荐</a:t>
            </a:r>
          </a:p>
        </p:txBody>
      </p:sp>
    </p:spTree>
    <p:extLst>
      <p:ext uri="{BB962C8B-B14F-4D97-AF65-F5344CB8AC3E}">
        <p14:creationId xmlns:p14="http://schemas.microsoft.com/office/powerpoint/2010/main" val="292409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C55F2AB8-706D-4694-8937-DF450AD2B7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6550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think-cell 幻灯片" r:id="rId20" imgW="416" imgH="416" progId="TCLayout.ActiveDocument.1">
                  <p:embed/>
                </p:oleObj>
              </mc:Choice>
              <mc:Fallback>
                <p:oleObj name="think-cell 幻灯片" r:id="rId20" imgW="416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C55F2AB8-706D-4694-8937-DF450AD2B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CB765EC-B4A8-460E-9FC3-3F9A1258C327}"/>
              </a:ext>
            </a:extLst>
          </p:cNvPr>
          <p:cNvSpPr/>
          <p:nvPr/>
        </p:nvSpPr>
        <p:spPr bwMode="gray">
          <a:xfrm>
            <a:off x="4745038" y="2078038"/>
            <a:ext cx="3668713" cy="408622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604E34-951F-457F-9C8B-1E0DE470F521}"/>
              </a:ext>
            </a:extLst>
          </p:cNvPr>
          <p:cNvSpPr/>
          <p:nvPr/>
        </p:nvSpPr>
        <p:spPr bwMode="gray">
          <a:xfrm>
            <a:off x="808523" y="2078038"/>
            <a:ext cx="3770800" cy="408622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316C0D4-669A-484D-8C57-612F9517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2" y="489599"/>
            <a:ext cx="11292840" cy="850392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注射用醋酸地加瑞克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有效性（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2/2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A43663-066C-4D4B-A878-28628D763902}"/>
              </a:ext>
            </a:extLst>
          </p:cNvPr>
          <p:cNvSpPr txBox="1"/>
          <p:nvPr/>
        </p:nvSpPr>
        <p:spPr bwMode="gray">
          <a:xfrm>
            <a:off x="10496249" y="24202"/>
            <a:ext cx="1496995" cy="226081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sz="2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Rectangle: Top Corners Rounded 158">
            <a:extLst>
              <a:ext uri="{FF2B5EF4-FFF2-40B4-BE49-F238E27FC236}">
                <a16:creationId xmlns:a16="http://schemas.microsoft.com/office/drawing/2014/main" id="{77FF45E1-34B0-4B4E-864D-CFE24D1812D7}"/>
              </a:ext>
            </a:extLst>
          </p:cNvPr>
          <p:cNvSpPr/>
          <p:nvPr/>
        </p:nvSpPr>
        <p:spPr>
          <a:xfrm rot="10800000">
            <a:off x="10241280" y="-4959"/>
            <a:ext cx="1947544" cy="669101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4659C5-09AB-4288-B2BD-9C5F3F4DD521}"/>
              </a:ext>
            </a:extLst>
          </p:cNvPr>
          <p:cNvSpPr txBox="1"/>
          <p:nvPr/>
        </p:nvSpPr>
        <p:spPr bwMode="gray">
          <a:xfrm>
            <a:off x="10600274" y="80608"/>
            <a:ext cx="16162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有效性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430D29-9F20-4B35-8040-1D36DA95DA38}"/>
              </a:ext>
            </a:extLst>
          </p:cNvPr>
          <p:cNvSpPr txBox="1"/>
          <p:nvPr/>
        </p:nvSpPr>
        <p:spPr bwMode="gray">
          <a:xfrm>
            <a:off x="767869" y="6172959"/>
            <a:ext cx="10653872" cy="215347"/>
          </a:xfrm>
          <a:prstGeom prst="rect">
            <a:avLst/>
          </a:prstGeom>
        </p:spPr>
        <p:txBody>
          <a:bodyPr wrap="square" lIns="45672" tIns="45672" rIns="45672" bIns="45672" rtlCol="0">
            <a:spAutoFit/>
          </a:bodyPr>
          <a:lstStyle/>
          <a:p>
            <a:pPr hangingPunct="0">
              <a:spcAft>
                <a:spcPts val="1199"/>
              </a:spcAft>
            </a:pPr>
            <a:r>
              <a:rPr lang="en-US" altLang="zh-CN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 PSA</a:t>
            </a:r>
            <a:r>
              <a:rPr lang="zh-CN" altLang="en-US" sz="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：前列腺特异抗原</a:t>
            </a:r>
            <a:endParaRPr lang="en-US" altLang="zh-CN" sz="8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图片 10" descr="图形用户界面&#10;&#10;描述已自动生成">
            <a:extLst>
              <a:ext uri="{FF2B5EF4-FFF2-40B4-BE49-F238E27FC236}">
                <a16:creationId xmlns:a16="http://schemas.microsoft.com/office/drawing/2014/main" id="{D67F4CC5-10AA-4FE8-9084-EE4B0327C3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47" y="3944938"/>
            <a:ext cx="2931325" cy="188753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E7392C9-6BED-4D92-9A9C-9FCD2F05D504}"/>
              </a:ext>
            </a:extLst>
          </p:cNvPr>
          <p:cNvSpPr txBox="1"/>
          <p:nvPr/>
        </p:nvSpPr>
        <p:spPr bwMode="gray">
          <a:xfrm>
            <a:off x="5123549" y="2174875"/>
            <a:ext cx="2878353" cy="615950"/>
          </a:xfrm>
          <a:prstGeom prst="rect">
            <a:avLst/>
          </a:prstGeom>
        </p:spPr>
        <p:txBody>
          <a:bodyPr wrap="none" lIns="45720" tIns="45720" rIns="45720" bIns="45720" rtlCol="0" anchor="ctr">
            <a:spAutoFit/>
          </a:bodyPr>
          <a:lstStyle/>
          <a:p>
            <a:pPr marL="342900" indent="-342900" algn="ctr"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整体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无进展生存率显著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提升至</a:t>
            </a:r>
            <a:r>
              <a:rPr lang="en-US" altLang="zh-CN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82.3%</a:t>
            </a:r>
            <a:endParaRPr lang="zh-CN" altLang="en-US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F880CC-9508-4295-8420-B57897751717}"/>
              </a:ext>
            </a:extLst>
          </p:cNvPr>
          <p:cNvSpPr txBox="1"/>
          <p:nvPr/>
        </p:nvSpPr>
        <p:spPr bwMode="gray">
          <a:xfrm>
            <a:off x="5048250" y="4195763"/>
            <a:ext cx="3114675" cy="563563"/>
          </a:xfrm>
          <a:prstGeom prst="rect">
            <a:avLst/>
          </a:prstGeom>
        </p:spPr>
        <p:txBody>
          <a:bodyPr wrap="square" lIns="45720" tIns="45720" rIns="4572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 PSA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基线≥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的患者，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无进展生存时间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显著延长达</a:t>
            </a:r>
            <a:r>
              <a:rPr lang="en-US" altLang="zh-CN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7</a:t>
            </a: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个月</a:t>
            </a:r>
            <a:endParaRPr lang="zh-CN" altLang="en-US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53" name="Chart 3">
            <a:extLst>
              <a:ext uri="{FF2B5EF4-FFF2-40B4-BE49-F238E27FC236}">
                <a16:creationId xmlns:a16="http://schemas.microsoft.com/office/drawing/2014/main" id="{DD06BE17-57B6-49CA-B6DD-55DEB86B9C9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2749145"/>
              </p:ext>
            </p:extLst>
          </p:nvPr>
        </p:nvGraphicFramePr>
        <p:xfrm>
          <a:off x="4899025" y="2944813"/>
          <a:ext cx="3327400" cy="90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D0F4D86-0A78-4042-AA3E-4EA9DD8557F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6562725" y="3024188"/>
            <a:ext cx="0" cy="1079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1802FA-3FB4-4153-B0EF-7A777CE6C067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H="1">
            <a:off x="6519863" y="3128963"/>
            <a:ext cx="5699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56FD32D-D343-4F1F-B29C-2EF739CF79A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037263" y="3027363"/>
            <a:ext cx="5683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428BB36-4712-49CE-8B0B-84A057DB402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410200" y="3829050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A6E7A1-AC97-4A23-876E-E5B765BD2038}" type="datetime'''地''''''''''''加''''''''''''''''瑞''克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地加瑞克</a:t>
            </a:fld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16E9D52-1934-45D4-8C8C-C74602BD1DA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112000" y="2938463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0736E3-1E1A-430C-81D7-5DE523F52924}" type="datetime'71''''''''''''''''.1''''''''''''''''''''''''''''''%'''''''">
              <a:rPr lang="en-US" altLang="en-US" sz="120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71.1%</a:t>
            </a:fld>
            <a:endParaRPr lang="zh-CN" altLang="en-US" sz="12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C883-46BD-4749-8619-1623BAA2003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832600" y="3829050"/>
            <a:ext cx="1041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3C3023-387E-4D60-B785-FD8E90E4EBCA}" type="datetime'''''''''''''''''''''''''Gn''''''''''RH''''''''激''''动''''''剂'">
              <a:rPr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GnRH激动剂</a:t>
            </a:fld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1567924-8D7F-474F-A27A-923623E6C91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432424" y="2782888"/>
            <a:ext cx="681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D6F354-72B4-4E3A-9930-06777C26EC9C}" type="datetime'8''''''''''''''2''''''''''''.''''''''3''''''''''''''''''''%'">
              <a:rPr lang="en-US" altLang="en-US" sz="1600" b="1" smtClean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82.3%</a:t>
            </a:fld>
            <a:endParaRPr lang="zh-CN" altLang="en-US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62C73-0F8D-4F4F-805E-12D5DC3DB64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081713" y="3176588"/>
            <a:ext cx="962025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CD9360-9606-4C49-8817-63A1370BC30D}" type="datetime'''''''+''''''''15''''.''''''''''''''''8''''''''%'''''">
              <a:rPr lang="en-US" altLang="en-US" sz="14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+15.8%</a:t>
            </a:fld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graphicFrame>
        <p:nvGraphicFramePr>
          <p:cNvPr id="54" name="Chart 3">
            <a:extLst>
              <a:ext uri="{FF2B5EF4-FFF2-40B4-BE49-F238E27FC236}">
                <a16:creationId xmlns:a16="http://schemas.microsoft.com/office/drawing/2014/main" id="{605531C7-4E24-42EF-8D30-FFF7B6C619CD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649010375"/>
              </p:ext>
            </p:extLst>
          </p:nvPr>
        </p:nvGraphicFramePr>
        <p:xfrm>
          <a:off x="4773613" y="4873625"/>
          <a:ext cx="3579812" cy="105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11FF6A0-4384-4EC0-9C76-F492412EE3E4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 flipH="1">
            <a:off x="6202363" y="5441950"/>
            <a:ext cx="10017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7672818-2131-4055-94FE-1771ABA4386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5924550" y="5159375"/>
            <a:ext cx="3635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919655B-2741-41C8-A4A8-CBC32B40AB48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V="1">
            <a:off x="6245225" y="5156200"/>
            <a:ext cx="0" cy="288925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56BB06-A497-451E-948C-580A4703736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346700" y="5907088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6D224E-75D0-471F-A769-D9908B9A799E}" type="datetime'''''''''''''地''''加''''''瑞''''''''''克''''''''''''''''''''''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地加瑞克</a:t>
            </a:fld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760B814-E4ED-4F58-AF6A-B9275BC53DC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896100" y="5907088"/>
            <a:ext cx="1041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EDCDF5-9541-460B-9685-E23AF23E1C9A}" type="datetime'''''''GnR''''''H''''''''''''''''''''激''''''动''剂'''''''''">
              <a:rPr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pPr/>
              <a:t>GnRH激动剂</a:t>
            </a:fld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56899EC-ADA5-4CAD-982A-7F2A154C4AD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335713" y="5164138"/>
            <a:ext cx="849313" cy="273050"/>
          </a:xfrm>
          <a:prstGeom prst="ellipse">
            <a:avLst/>
          </a:prstGeom>
          <a:solidFill>
            <a:srgbClr val="0047BB"/>
          </a:solidFill>
          <a:ln w="9525" algn="ctr">
            <a:solidFill>
              <a:srgbClr val="0047BB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+7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个月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255144E-4CC1-4A94-98AB-85AD3663E443}"/>
              </a:ext>
            </a:extLst>
          </p:cNvPr>
          <p:cNvSpPr txBox="1"/>
          <p:nvPr/>
        </p:nvSpPr>
        <p:spPr bwMode="gray">
          <a:xfrm>
            <a:off x="808524" y="2225675"/>
            <a:ext cx="3755540" cy="1795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相比激动剂，地加瑞克：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对所有患者，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降低1年死亡风险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53%</a:t>
            </a:r>
            <a:endParaRPr lang="en-US" altLang="zh-CN" sz="20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睾酮水平大于2ng/ml的患者人群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获益更为显著，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1年死亡风险降低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64%</a:t>
            </a:r>
            <a:endParaRPr lang="zh-CN" altLang="en-US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31" name="表格 4">
            <a:extLst>
              <a:ext uri="{FF2B5EF4-FFF2-40B4-BE49-F238E27FC236}">
                <a16:creationId xmlns:a16="http://schemas.microsoft.com/office/drawing/2014/main" id="{FDD70F67-AE89-4C7C-AF45-62AC28518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79862"/>
              </p:ext>
            </p:extLst>
          </p:nvPr>
        </p:nvGraphicFramePr>
        <p:xfrm>
          <a:off x="8563877" y="1262064"/>
          <a:ext cx="3139092" cy="489186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48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009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总结</a:t>
                      </a:r>
                    </a:p>
                  </a:txBody>
                  <a:tcPr marL="91137" marR="91137" marT="45568" marB="4556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激动剂</a:t>
                      </a:r>
                      <a:endParaRPr lang="zh-CN" altLang="en-US" sz="12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L="91137" marR="91137" marT="45568" marB="4556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地加瑞克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L="91137" marR="91137" marT="45568" marB="4556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19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快速降低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PSA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19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更长的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OS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19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Arial"/>
                        </a:rPr>
                        <a:t>更长的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Arial"/>
                        </a:rPr>
                        <a:t>PSA PFS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163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延长至生化复发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/>
                      </a:endParaRPr>
                    </a:p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或死亡的时间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19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无微激增现象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延缓骨转移进程，减少骨痛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76954"/>
                  </a:ext>
                </a:extLst>
              </a:tr>
              <a:tr h="482604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心血管事件风险和死亡率更低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604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肌肉骨骼事件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/>
                      </a:endParaRPr>
                    </a:p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风险更低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04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更少的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/>
                      </a:endParaRPr>
                    </a:p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注射部位反应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1pPr>
                      <a:lvl2pPr marL="0" marR="0" indent="457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2pPr>
                      <a:lvl3pPr marL="0" marR="0" indent="914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3pPr>
                      <a:lvl4pPr marL="0" marR="0" indent="1371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4pPr>
                      <a:lvl5pPr marL="0" marR="0" indent="18288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5pPr>
                      <a:lvl6pPr marL="0" marR="0" indent="22860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6pPr>
                      <a:lvl7pPr marL="0" marR="0" indent="27432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7pPr>
                      <a:lvl8pPr marL="0" marR="0" indent="32004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8pPr>
                      <a:lvl9pPr marL="0" marR="0" indent="3657600" algn="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ea typeface="微软雅黑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137" marR="91137" marT="45568" marB="4556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2" name="图形 31" descr="复选标记 纯色填充">
            <a:extLst>
              <a:ext uri="{FF2B5EF4-FFF2-40B4-BE49-F238E27FC236}">
                <a16:creationId xmlns:a16="http://schemas.microsoft.com/office/drawing/2014/main" id="{934BD56A-6C1A-44D0-B8E7-1B76F7E549F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54397" y="2165778"/>
            <a:ext cx="360363" cy="360363"/>
          </a:xfrm>
          <a:prstGeom prst="rect">
            <a:avLst/>
          </a:prstGeom>
        </p:spPr>
      </p:pic>
      <p:pic>
        <p:nvPicPr>
          <p:cNvPr id="33" name="图形 32" descr="复选标记 纯色填充">
            <a:extLst>
              <a:ext uri="{FF2B5EF4-FFF2-40B4-BE49-F238E27FC236}">
                <a16:creationId xmlns:a16="http://schemas.microsoft.com/office/drawing/2014/main" id="{E0A3874D-43E9-4B70-9EA1-B430361C0DE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54398" y="2556303"/>
            <a:ext cx="358775" cy="358775"/>
          </a:xfrm>
          <a:prstGeom prst="rect">
            <a:avLst/>
          </a:prstGeom>
        </p:spPr>
      </p:pic>
      <p:pic>
        <p:nvPicPr>
          <p:cNvPr id="34" name="图形 33" descr="复选标记 纯色填充">
            <a:extLst>
              <a:ext uri="{FF2B5EF4-FFF2-40B4-BE49-F238E27FC236}">
                <a16:creationId xmlns:a16="http://schemas.microsoft.com/office/drawing/2014/main" id="{83271E6E-B3BE-4F28-94DF-811A180357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54398" y="2935715"/>
            <a:ext cx="358775" cy="358775"/>
          </a:xfrm>
          <a:prstGeom prst="rect">
            <a:avLst/>
          </a:prstGeom>
        </p:spPr>
      </p:pic>
      <p:pic>
        <p:nvPicPr>
          <p:cNvPr id="35" name="图形 34" descr="复选标记 纯色填充">
            <a:extLst>
              <a:ext uri="{FF2B5EF4-FFF2-40B4-BE49-F238E27FC236}">
                <a16:creationId xmlns:a16="http://schemas.microsoft.com/office/drawing/2014/main" id="{39A0862F-6093-43A2-998E-FB270690684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54397" y="3845353"/>
            <a:ext cx="360363" cy="360363"/>
          </a:xfrm>
          <a:prstGeom prst="rect">
            <a:avLst/>
          </a:prstGeom>
        </p:spPr>
      </p:pic>
      <p:pic>
        <p:nvPicPr>
          <p:cNvPr id="36" name="图形 35" descr="复选标记 纯色填充">
            <a:extLst>
              <a:ext uri="{FF2B5EF4-FFF2-40B4-BE49-F238E27FC236}">
                <a16:creationId xmlns:a16="http://schemas.microsoft.com/office/drawing/2014/main" id="{CB606E01-D790-4F5C-A73F-67DA5319578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54398" y="4297790"/>
            <a:ext cx="358775" cy="358775"/>
          </a:xfrm>
          <a:prstGeom prst="rect">
            <a:avLst/>
          </a:prstGeom>
        </p:spPr>
      </p:pic>
      <p:pic>
        <p:nvPicPr>
          <p:cNvPr id="37" name="图形 36" descr="复选标记 纯色填充">
            <a:extLst>
              <a:ext uri="{FF2B5EF4-FFF2-40B4-BE49-F238E27FC236}">
                <a16:creationId xmlns:a16="http://schemas.microsoft.com/office/drawing/2014/main" id="{2F0C238E-D60C-431E-940E-73F2D6E2C2B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54397" y="4781978"/>
            <a:ext cx="360363" cy="360363"/>
          </a:xfrm>
          <a:prstGeom prst="rect">
            <a:avLst/>
          </a:prstGeom>
        </p:spPr>
      </p:pic>
      <p:pic>
        <p:nvPicPr>
          <p:cNvPr id="38" name="图形 37" descr="复选标记 纯色填充">
            <a:extLst>
              <a:ext uri="{FF2B5EF4-FFF2-40B4-BE49-F238E27FC236}">
                <a16:creationId xmlns:a16="http://schemas.microsoft.com/office/drawing/2014/main" id="{A84B2692-05F1-4B91-9DD0-8A8FBCFCB13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54397" y="5272515"/>
            <a:ext cx="360363" cy="360363"/>
          </a:xfrm>
          <a:prstGeom prst="rect">
            <a:avLst/>
          </a:prstGeom>
        </p:spPr>
      </p:pic>
      <p:pic>
        <p:nvPicPr>
          <p:cNvPr id="39" name="图形 38" descr="复选标记 纯色填充">
            <a:extLst>
              <a:ext uri="{FF2B5EF4-FFF2-40B4-BE49-F238E27FC236}">
                <a16:creationId xmlns:a16="http://schemas.microsoft.com/office/drawing/2014/main" id="{12AD9AD4-502E-42B0-8C45-6CEFDCBC05A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41281" y="5734478"/>
            <a:ext cx="358775" cy="358775"/>
          </a:xfrm>
          <a:prstGeom prst="rect">
            <a:avLst/>
          </a:prstGeom>
        </p:spPr>
      </p:pic>
      <p:sp>
        <p:nvSpPr>
          <p:cNvPr id="40" name="object 8">
            <a:extLst>
              <a:ext uri="{FF2B5EF4-FFF2-40B4-BE49-F238E27FC236}">
                <a16:creationId xmlns:a16="http://schemas.microsoft.com/office/drawing/2014/main" id="{9527B0F4-F34B-43C5-9AE7-1C4DF059F9EE}"/>
              </a:ext>
            </a:extLst>
          </p:cNvPr>
          <p:cNvSpPr txBox="1"/>
          <p:nvPr/>
        </p:nvSpPr>
        <p:spPr>
          <a:xfrm>
            <a:off x="5307013" y="1955800"/>
            <a:ext cx="2511425" cy="21431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88785" algn="ctr" hangingPunct="0">
              <a:buSzPct val="100000"/>
              <a:tabLst>
                <a:tab pos="267622" algn="l"/>
              </a:tabLst>
            </a:pPr>
            <a:r>
              <a:rPr lang="zh-CN" altLang="en-US" sz="14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显著改善</a:t>
            </a:r>
            <a:r>
              <a:rPr lang="en-US" altLang="zh-CN" sz="14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PSA</a:t>
            </a:r>
            <a:r>
              <a:rPr lang="zh-CN" altLang="en-US" sz="14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无进展生存</a:t>
            </a:r>
            <a:r>
              <a:rPr lang="en-US" altLang="zh-CN" sz="1400" b="1" kern="0" baseline="30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1,2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图形 40" descr="复选标记 纯色填充">
            <a:extLst>
              <a:ext uri="{FF2B5EF4-FFF2-40B4-BE49-F238E27FC236}">
                <a16:creationId xmlns:a16="http://schemas.microsoft.com/office/drawing/2014/main" id="{1FDDA991-D8BE-4B05-9C14-312D8B9D4F3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54397" y="3384978"/>
            <a:ext cx="360363" cy="360363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E4C21A6B-9269-42CD-AEE8-1471CEA86303}"/>
              </a:ext>
            </a:extLst>
          </p:cNvPr>
          <p:cNvSpPr/>
          <p:nvPr/>
        </p:nvSpPr>
        <p:spPr bwMode="gray">
          <a:xfrm>
            <a:off x="806285" y="1262064"/>
            <a:ext cx="3770801" cy="90805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显著提升一年总生存率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降低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年死亡风险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一半以上</a:t>
            </a:r>
            <a:r>
              <a:rPr lang="en-US" altLang="zh-CN" sz="1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12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E447464-223E-471C-B069-CEE7288DE841}"/>
              </a:ext>
            </a:extLst>
          </p:cNvPr>
          <p:cNvSpPr/>
          <p:nvPr/>
        </p:nvSpPr>
        <p:spPr bwMode="gray">
          <a:xfrm>
            <a:off x="4745038" y="1262064"/>
            <a:ext cx="3668713" cy="90805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显著提升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无进展生存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最高延长可达</a:t>
            </a: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7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个月</a:t>
            </a:r>
            <a:r>
              <a:rPr lang="en-US" altLang="zh-CN" sz="1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17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0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C55F2AB8-706D-4694-8937-DF450AD2B7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0380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0"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C55F2AB8-706D-4694-8937-DF450AD2B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85A643B-5448-4E7C-8CE2-61447E57FECC}"/>
              </a:ext>
            </a:extLst>
          </p:cNvPr>
          <p:cNvSpPr/>
          <p:nvPr/>
        </p:nvSpPr>
        <p:spPr>
          <a:xfrm>
            <a:off x="6772925" y="4250789"/>
            <a:ext cx="4567419" cy="1734793"/>
          </a:xfrm>
          <a:custGeom>
            <a:avLst/>
            <a:gdLst>
              <a:gd name="connsiteX0" fmla="*/ 0 w 3183859"/>
              <a:gd name="connsiteY0" fmla="*/ 0 h 767775"/>
              <a:gd name="connsiteX1" fmla="*/ 3183859 w 3183859"/>
              <a:gd name="connsiteY1" fmla="*/ 0 h 767775"/>
              <a:gd name="connsiteX2" fmla="*/ 3183859 w 3183859"/>
              <a:gd name="connsiteY2" fmla="*/ 767775 h 767775"/>
              <a:gd name="connsiteX3" fmla="*/ 0 w 3183859"/>
              <a:gd name="connsiteY3" fmla="*/ 767775 h 767775"/>
              <a:gd name="connsiteX4" fmla="*/ 0 w 3183859"/>
              <a:gd name="connsiteY4" fmla="*/ 0 h 7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59" h="767775">
                <a:moveTo>
                  <a:pt x="0" y="0"/>
                </a:moveTo>
                <a:lnTo>
                  <a:pt x="3183859" y="0"/>
                </a:lnTo>
                <a:lnTo>
                  <a:pt x="3183859" y="767775"/>
                </a:lnTo>
                <a:lnTo>
                  <a:pt x="0" y="767775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spcFirstLastPara="0" vert="horz" wrap="square" lIns="36000" tIns="81280" rIns="36000" bIns="8128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113A1A9-7E48-4649-842F-8E26B60A2137}"/>
              </a:ext>
            </a:extLst>
          </p:cNvPr>
          <p:cNvSpPr/>
          <p:nvPr/>
        </p:nvSpPr>
        <p:spPr>
          <a:xfrm>
            <a:off x="6772925" y="2599173"/>
            <a:ext cx="4567419" cy="1285080"/>
          </a:xfrm>
          <a:custGeom>
            <a:avLst/>
            <a:gdLst>
              <a:gd name="connsiteX0" fmla="*/ 0 w 3183859"/>
              <a:gd name="connsiteY0" fmla="*/ 0 h 767775"/>
              <a:gd name="connsiteX1" fmla="*/ 3183859 w 3183859"/>
              <a:gd name="connsiteY1" fmla="*/ 0 h 767775"/>
              <a:gd name="connsiteX2" fmla="*/ 3183859 w 3183859"/>
              <a:gd name="connsiteY2" fmla="*/ 767775 h 767775"/>
              <a:gd name="connsiteX3" fmla="*/ 0 w 3183859"/>
              <a:gd name="connsiteY3" fmla="*/ 767775 h 767775"/>
              <a:gd name="connsiteX4" fmla="*/ 0 w 3183859"/>
              <a:gd name="connsiteY4" fmla="*/ 0 h 7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59" h="767775">
                <a:moveTo>
                  <a:pt x="0" y="0"/>
                </a:moveTo>
                <a:lnTo>
                  <a:pt x="3183859" y="0"/>
                </a:lnTo>
                <a:lnTo>
                  <a:pt x="3183859" y="767775"/>
                </a:lnTo>
                <a:lnTo>
                  <a:pt x="0" y="767775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spcFirstLastPara="0" vert="horz" wrap="square" lIns="36000" tIns="81280" rIns="36000" bIns="8128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B543774-25EC-445A-B76A-78C782DDECD2}"/>
              </a:ext>
            </a:extLst>
          </p:cNvPr>
          <p:cNvSpPr/>
          <p:nvPr/>
        </p:nvSpPr>
        <p:spPr>
          <a:xfrm>
            <a:off x="728185" y="2600349"/>
            <a:ext cx="5430969" cy="1282729"/>
          </a:xfrm>
          <a:custGeom>
            <a:avLst/>
            <a:gdLst>
              <a:gd name="connsiteX0" fmla="*/ 0 w 3183859"/>
              <a:gd name="connsiteY0" fmla="*/ 0 h 767775"/>
              <a:gd name="connsiteX1" fmla="*/ 3183859 w 3183859"/>
              <a:gd name="connsiteY1" fmla="*/ 0 h 767775"/>
              <a:gd name="connsiteX2" fmla="*/ 3183859 w 3183859"/>
              <a:gd name="connsiteY2" fmla="*/ 767775 h 767775"/>
              <a:gd name="connsiteX3" fmla="*/ 0 w 3183859"/>
              <a:gd name="connsiteY3" fmla="*/ 767775 h 767775"/>
              <a:gd name="connsiteX4" fmla="*/ 0 w 3183859"/>
              <a:gd name="connsiteY4" fmla="*/ 0 h 7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59" h="767775">
                <a:moveTo>
                  <a:pt x="0" y="0"/>
                </a:moveTo>
                <a:lnTo>
                  <a:pt x="3183859" y="0"/>
                </a:lnTo>
                <a:lnTo>
                  <a:pt x="3183859" y="767775"/>
                </a:lnTo>
                <a:lnTo>
                  <a:pt x="0" y="767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spcFirstLastPara="0" vert="horz" wrap="square" lIns="36000" tIns="81280" rIns="36000" bIns="8128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5FED4061-CDBC-4C9C-9F80-3A95D7E7341C}"/>
              </a:ext>
            </a:extLst>
          </p:cNvPr>
          <p:cNvSpPr/>
          <p:nvPr/>
        </p:nvSpPr>
        <p:spPr>
          <a:xfrm>
            <a:off x="728185" y="4249003"/>
            <a:ext cx="5430969" cy="1736579"/>
          </a:xfrm>
          <a:custGeom>
            <a:avLst/>
            <a:gdLst>
              <a:gd name="connsiteX0" fmla="*/ 0 w 3183859"/>
              <a:gd name="connsiteY0" fmla="*/ 0 h 767775"/>
              <a:gd name="connsiteX1" fmla="*/ 3183859 w 3183859"/>
              <a:gd name="connsiteY1" fmla="*/ 0 h 767775"/>
              <a:gd name="connsiteX2" fmla="*/ 3183859 w 3183859"/>
              <a:gd name="connsiteY2" fmla="*/ 767775 h 767775"/>
              <a:gd name="connsiteX3" fmla="*/ 0 w 3183859"/>
              <a:gd name="connsiteY3" fmla="*/ 767775 h 767775"/>
              <a:gd name="connsiteX4" fmla="*/ 0 w 3183859"/>
              <a:gd name="connsiteY4" fmla="*/ 0 h 7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59" h="767775">
                <a:moveTo>
                  <a:pt x="0" y="0"/>
                </a:moveTo>
                <a:lnTo>
                  <a:pt x="3183859" y="0"/>
                </a:lnTo>
                <a:lnTo>
                  <a:pt x="3183859" y="767775"/>
                </a:lnTo>
                <a:lnTo>
                  <a:pt x="0" y="767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spcFirstLastPara="0" vert="horz" wrap="square" lIns="36000" tIns="81280" rIns="36000" bIns="8128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D00204C6-633C-4B2F-AECC-7AD3794D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2" y="489599"/>
            <a:ext cx="11292840" cy="850392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注射用醋酸地加瑞克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创新性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C0849139-0764-4CBA-8DE0-272A1728EE9D}"/>
              </a:ext>
            </a:extLst>
          </p:cNvPr>
          <p:cNvSpPr/>
          <p:nvPr/>
        </p:nvSpPr>
        <p:spPr>
          <a:xfrm>
            <a:off x="2631615" y="2295164"/>
            <a:ext cx="1598640" cy="411142"/>
          </a:xfrm>
          <a:custGeom>
            <a:avLst/>
            <a:gdLst>
              <a:gd name="connsiteX0" fmla="*/ 0 w 3183859"/>
              <a:gd name="connsiteY0" fmla="*/ 0 h 767775"/>
              <a:gd name="connsiteX1" fmla="*/ 3183859 w 3183859"/>
              <a:gd name="connsiteY1" fmla="*/ 0 h 767775"/>
              <a:gd name="connsiteX2" fmla="*/ 3183859 w 3183859"/>
              <a:gd name="connsiteY2" fmla="*/ 767775 h 767775"/>
              <a:gd name="connsiteX3" fmla="*/ 0 w 3183859"/>
              <a:gd name="connsiteY3" fmla="*/ 767775 h 767775"/>
              <a:gd name="connsiteX4" fmla="*/ 0 w 3183859"/>
              <a:gd name="connsiteY4" fmla="*/ 0 h 7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59" h="767775">
                <a:moveTo>
                  <a:pt x="0" y="0"/>
                </a:moveTo>
                <a:lnTo>
                  <a:pt x="3183859" y="0"/>
                </a:lnTo>
                <a:lnTo>
                  <a:pt x="3183859" y="767775"/>
                </a:lnTo>
                <a:lnTo>
                  <a:pt x="0" y="7677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spcFirstLastPara="0" vert="horz" wrap="square" lIns="36000" tIns="81280" rIns="36000" bIns="8128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创新结构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19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C3AA124-2372-4178-8DEF-F4EC0CE14929}"/>
              </a:ext>
            </a:extLst>
          </p:cNvPr>
          <p:cNvSpPr/>
          <p:nvPr/>
        </p:nvSpPr>
        <p:spPr>
          <a:xfrm>
            <a:off x="2627337" y="4014768"/>
            <a:ext cx="1602918" cy="461586"/>
          </a:xfrm>
          <a:custGeom>
            <a:avLst/>
            <a:gdLst>
              <a:gd name="connsiteX0" fmla="*/ 0 w 3183859"/>
              <a:gd name="connsiteY0" fmla="*/ 0 h 767775"/>
              <a:gd name="connsiteX1" fmla="*/ 3183859 w 3183859"/>
              <a:gd name="connsiteY1" fmla="*/ 0 h 767775"/>
              <a:gd name="connsiteX2" fmla="*/ 3183859 w 3183859"/>
              <a:gd name="connsiteY2" fmla="*/ 767775 h 767775"/>
              <a:gd name="connsiteX3" fmla="*/ 0 w 3183859"/>
              <a:gd name="connsiteY3" fmla="*/ 767775 h 767775"/>
              <a:gd name="connsiteX4" fmla="*/ 0 w 3183859"/>
              <a:gd name="connsiteY4" fmla="*/ 0 h 7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59" h="767775">
                <a:moveTo>
                  <a:pt x="0" y="0"/>
                </a:moveTo>
                <a:lnTo>
                  <a:pt x="3183859" y="0"/>
                </a:lnTo>
                <a:lnTo>
                  <a:pt x="3183859" y="767775"/>
                </a:lnTo>
                <a:lnTo>
                  <a:pt x="0" y="7677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spcFirstLastPara="0" vert="horz" wrap="square" lIns="36000" tIns="81280" rIns="36000" bIns="8128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创新作用机制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C7EA5B9F-DB7A-48A7-BE57-4803136CF982}"/>
              </a:ext>
            </a:extLst>
          </p:cNvPr>
          <p:cNvSpPr/>
          <p:nvPr/>
        </p:nvSpPr>
        <p:spPr>
          <a:xfrm>
            <a:off x="8295633" y="4014767"/>
            <a:ext cx="1522002" cy="461586"/>
          </a:xfrm>
          <a:custGeom>
            <a:avLst/>
            <a:gdLst>
              <a:gd name="connsiteX0" fmla="*/ 0 w 3183859"/>
              <a:gd name="connsiteY0" fmla="*/ 0 h 767775"/>
              <a:gd name="connsiteX1" fmla="*/ 3183859 w 3183859"/>
              <a:gd name="connsiteY1" fmla="*/ 0 h 767775"/>
              <a:gd name="connsiteX2" fmla="*/ 3183859 w 3183859"/>
              <a:gd name="connsiteY2" fmla="*/ 767775 h 767775"/>
              <a:gd name="connsiteX3" fmla="*/ 0 w 3183859"/>
              <a:gd name="connsiteY3" fmla="*/ 767775 h 767775"/>
              <a:gd name="connsiteX4" fmla="*/ 0 w 3183859"/>
              <a:gd name="connsiteY4" fmla="*/ 0 h 7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59" h="767775">
                <a:moveTo>
                  <a:pt x="0" y="0"/>
                </a:moveTo>
                <a:lnTo>
                  <a:pt x="3183859" y="0"/>
                </a:lnTo>
                <a:lnTo>
                  <a:pt x="3183859" y="767775"/>
                </a:lnTo>
                <a:lnTo>
                  <a:pt x="0" y="7677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spcFirstLastPara="0" vert="horz" wrap="square" lIns="36000" tIns="81280" rIns="36000" bIns="8128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提升安全性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AAB58DD-8862-487F-A81A-32D765227FE0}"/>
              </a:ext>
            </a:extLst>
          </p:cNvPr>
          <p:cNvSpPr/>
          <p:nvPr/>
        </p:nvSpPr>
        <p:spPr>
          <a:xfrm>
            <a:off x="6782946" y="2837475"/>
            <a:ext cx="45674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indent="-1440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zh-CN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天去势率</a:t>
            </a:r>
            <a:r>
              <a:rPr lang="en-US" altLang="zh-CN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96%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（而激动剂为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44000" lvl="0" indent="-1440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第一天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即可降低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水平，第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28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天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下降达</a:t>
            </a:r>
            <a:r>
              <a:rPr lang="en-US" altLang="zh-CN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85%</a:t>
            </a:r>
          </a:p>
          <a:p>
            <a:pPr marL="144000" lvl="0" indent="-1440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可持续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抑制睾酮和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 </a:t>
            </a:r>
            <a:r>
              <a:rPr lang="en-US" altLang="zh-CN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12</a:t>
            </a:r>
            <a:r>
              <a:rPr lang="zh-CN" altLang="en-US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个月</a:t>
            </a:r>
            <a:r>
              <a:rPr lang="en-US" altLang="zh-CN" sz="1400" b="1" kern="0" baseline="300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21</a:t>
            </a:r>
            <a:endParaRPr lang="en-US" altLang="zh-CN" sz="1400" b="1" kern="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2060B1-CD12-437D-A6B4-A1C4A5A24FBA}"/>
              </a:ext>
            </a:extLst>
          </p:cNvPr>
          <p:cNvSpPr/>
          <p:nvPr/>
        </p:nvSpPr>
        <p:spPr>
          <a:xfrm>
            <a:off x="6305950" y="1833330"/>
            <a:ext cx="5501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00" lvl="1" algn="ctr">
              <a:spcAft>
                <a:spcPts val="600"/>
              </a:spcAft>
            </a:pPr>
            <a:r>
              <a:rPr lang="zh-CN" altLang="en-US" sz="20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创新结构和机制实现患者全面获益</a:t>
            </a:r>
            <a:endParaRPr lang="en-US" altLang="zh-CN" sz="2000" b="1" kern="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Rectangle: Top Corners Rounded 158">
            <a:extLst>
              <a:ext uri="{FF2B5EF4-FFF2-40B4-BE49-F238E27FC236}">
                <a16:creationId xmlns:a16="http://schemas.microsoft.com/office/drawing/2014/main" id="{2BA9DB27-17C8-4F2E-A607-3A7F4B402257}"/>
              </a:ext>
            </a:extLst>
          </p:cNvPr>
          <p:cNvSpPr/>
          <p:nvPr/>
        </p:nvSpPr>
        <p:spPr>
          <a:xfrm rot="10800000">
            <a:off x="10241280" y="-4959"/>
            <a:ext cx="1947544" cy="669101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A02C43-6419-4073-B3C2-10F56ACC4F4B}"/>
              </a:ext>
            </a:extLst>
          </p:cNvPr>
          <p:cNvSpPr txBox="1"/>
          <p:nvPr/>
        </p:nvSpPr>
        <p:spPr bwMode="gray">
          <a:xfrm>
            <a:off x="10600274" y="80608"/>
            <a:ext cx="16162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创新性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B12AB61-052E-4DFB-8984-CD6D55E75CBE}"/>
              </a:ext>
            </a:extLst>
          </p:cNvPr>
          <p:cNvSpPr txBox="1"/>
          <p:nvPr/>
        </p:nvSpPr>
        <p:spPr bwMode="gray">
          <a:xfrm>
            <a:off x="808522" y="1055298"/>
            <a:ext cx="10944000" cy="669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lIns="45720" tIns="45720" rIns="45720" bIns="45720" rtlCol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地加瑞克是目前我国唯一获批用于前列腺癌治疗的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GnRH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拮抗剂，创新结构显著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增强拮抗能力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，创新作用机制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提升疗效和安全性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8E58BB-55B8-4E21-A9F2-49BA1486F085}"/>
              </a:ext>
            </a:extLst>
          </p:cNvPr>
          <p:cNvSpPr/>
          <p:nvPr/>
        </p:nvSpPr>
        <p:spPr bwMode="gray">
          <a:xfrm>
            <a:off x="987785" y="2881308"/>
            <a:ext cx="4911769" cy="72081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45715" rIns="72000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fontAlgn="base">
              <a:lnSpc>
                <a:spcPct val="90000"/>
              </a:lnSpc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激动剂只取代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个位点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地加瑞克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取代了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GnRH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分子上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7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个位点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，高亲和力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显著增强拮抗能力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，立即起效，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数小时内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即可引起睾酮水平下降，抑制肿瘤细胞生长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8668AF6-06BB-48CF-BA0D-E8AF0BC191E2}"/>
              </a:ext>
            </a:extLst>
          </p:cNvPr>
          <p:cNvSpPr/>
          <p:nvPr/>
        </p:nvSpPr>
        <p:spPr bwMode="gray">
          <a:xfrm>
            <a:off x="987785" y="4257951"/>
            <a:ext cx="4911769" cy="172763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fontAlgn="base">
              <a:lnSpc>
                <a:spcPct val="90000"/>
              </a:lnSpc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激动剂激活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GnRH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受体结合，刺激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LH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FSH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的合成，存在睾酮微激增现象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ts val="1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地加瑞克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竞争结合但不激活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GnRH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受体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阻断受体）</a:t>
            </a:r>
            <a:r>
              <a:rPr lang="zh-CN" altLang="en-US" sz="16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直接抑制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睾酮和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LH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，且可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持续稳定抑制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FSH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A7553A0-B596-4879-92EC-A86E2910DCAC}"/>
              </a:ext>
            </a:extLst>
          </p:cNvPr>
          <p:cNvSpPr/>
          <p:nvPr/>
        </p:nvSpPr>
        <p:spPr>
          <a:xfrm>
            <a:off x="11406856" y="2298436"/>
            <a:ext cx="360530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00" lvl="1" algn="ctr">
              <a:spcAft>
                <a:spcPts val="600"/>
              </a:spcAft>
            </a:pPr>
            <a:r>
              <a:rPr lang="zh-CN" altLang="en-US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可弥补临床未被满足的需求</a:t>
            </a:r>
            <a:endParaRPr lang="en-US" altLang="zh-CN" b="1" kern="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E1227FC0-C712-43B1-BDE5-22DBDEA5B835}"/>
              </a:ext>
            </a:extLst>
          </p:cNvPr>
          <p:cNvSpPr/>
          <p:nvPr/>
        </p:nvSpPr>
        <p:spPr>
          <a:xfrm>
            <a:off x="7708836" y="2295163"/>
            <a:ext cx="2695596" cy="411142"/>
          </a:xfrm>
          <a:custGeom>
            <a:avLst/>
            <a:gdLst>
              <a:gd name="connsiteX0" fmla="*/ 0 w 3183859"/>
              <a:gd name="connsiteY0" fmla="*/ 0 h 767775"/>
              <a:gd name="connsiteX1" fmla="*/ 3183859 w 3183859"/>
              <a:gd name="connsiteY1" fmla="*/ 0 h 767775"/>
              <a:gd name="connsiteX2" fmla="*/ 3183859 w 3183859"/>
              <a:gd name="connsiteY2" fmla="*/ 767775 h 767775"/>
              <a:gd name="connsiteX3" fmla="*/ 0 w 3183859"/>
              <a:gd name="connsiteY3" fmla="*/ 767775 h 767775"/>
              <a:gd name="connsiteX4" fmla="*/ 0 w 3183859"/>
              <a:gd name="connsiteY4" fmla="*/ 0 h 7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59" h="767775">
                <a:moveTo>
                  <a:pt x="0" y="0"/>
                </a:moveTo>
                <a:lnTo>
                  <a:pt x="3183859" y="0"/>
                </a:lnTo>
                <a:lnTo>
                  <a:pt x="3183859" y="767775"/>
                </a:lnTo>
                <a:lnTo>
                  <a:pt x="0" y="7677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spcFirstLastPara="0" vert="horz" wrap="square" lIns="36000" tIns="81280" rIns="36000" bIns="8128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提升疗效和疾病控制能力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251B9AAE-C312-4917-83BD-8B77F89F22DA}"/>
              </a:ext>
            </a:extLst>
          </p:cNvPr>
          <p:cNvSpPr/>
          <p:nvPr/>
        </p:nvSpPr>
        <p:spPr bwMode="gray">
          <a:xfrm>
            <a:off x="6094412" y="3088763"/>
            <a:ext cx="612000" cy="472487"/>
          </a:xfrm>
          <a:prstGeom prst="righ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59178CD2-6D3B-4E96-A0C4-418639BC3D47}"/>
              </a:ext>
            </a:extLst>
          </p:cNvPr>
          <p:cNvSpPr/>
          <p:nvPr/>
        </p:nvSpPr>
        <p:spPr bwMode="gray">
          <a:xfrm>
            <a:off x="6094412" y="4963506"/>
            <a:ext cx="612000" cy="472487"/>
          </a:xfrm>
          <a:prstGeom prst="righ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24020AA-159D-4CF2-88C7-243F18CE2ABF}"/>
              </a:ext>
            </a:extLst>
          </p:cNvPr>
          <p:cNvSpPr/>
          <p:nvPr/>
        </p:nvSpPr>
        <p:spPr>
          <a:xfrm>
            <a:off x="6782946" y="4513297"/>
            <a:ext cx="45473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indent="-1440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单药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使用，</a:t>
            </a:r>
            <a:r>
              <a:rPr lang="zh-CN" altLang="en-US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无需联用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抗雄类药物，</a:t>
            </a:r>
            <a:r>
              <a:rPr lang="zh-CN" altLang="en-US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无睾酮微激增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，更适合高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PSA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患者</a:t>
            </a:r>
            <a:r>
              <a:rPr lang="zh-CN" altLang="en-US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控制病情，降低复发风险</a:t>
            </a:r>
            <a:endParaRPr lang="en-US" altLang="zh-CN" sz="1400" b="1" kern="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44000" lvl="0" indent="-1440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可显著降低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S-ALP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水平，</a:t>
            </a:r>
            <a:r>
              <a:rPr lang="zh-CN" altLang="en-US" sz="1400" b="1" kern="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延缓骨转移进程，降低心血管事件和死亡风险以及尿路感染发生率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，更符合特殊患者临床治疗需求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A54C405-629B-4B94-BD63-94B3F1D2DB0C}"/>
              </a:ext>
            </a:extLst>
          </p:cNvPr>
          <p:cNvSpPr/>
          <p:nvPr/>
        </p:nvSpPr>
        <p:spPr>
          <a:xfrm>
            <a:off x="2975955" y="6394094"/>
            <a:ext cx="86111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00" lvl="1">
              <a:spcAft>
                <a:spcPts val="600"/>
              </a:spcAft>
            </a:pP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GnRH</a:t>
            </a:r>
            <a:r>
              <a: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：促性腺激素释放激素；</a:t>
            </a: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LH</a:t>
            </a:r>
            <a:r>
              <a: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：促黄体生成激素；</a:t>
            </a: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FSH</a:t>
            </a:r>
            <a:r>
              <a: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/>
              </a:rPr>
              <a:t>：促卵泡激素</a:t>
            </a:r>
            <a:endParaRPr lang="en-US" altLang="zh-CN" sz="1000" kern="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97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BC27B21-4838-4D8D-A30A-ADBBB483EC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3382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2"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BFFC1D2C-5584-4274-A196-31677FDA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2" y="489599"/>
            <a:ext cx="11292840" cy="850392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注射用醋酸地加瑞克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公平性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A4A58F-5777-4F03-B3AC-863FD433BBD1}"/>
              </a:ext>
            </a:extLst>
          </p:cNvPr>
          <p:cNvSpPr txBox="1"/>
          <p:nvPr/>
        </p:nvSpPr>
        <p:spPr bwMode="gray">
          <a:xfrm>
            <a:off x="10496249" y="24202"/>
            <a:ext cx="1496995" cy="226081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sz="2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Rectangle: Top Corners Rounded 158">
            <a:extLst>
              <a:ext uri="{FF2B5EF4-FFF2-40B4-BE49-F238E27FC236}">
                <a16:creationId xmlns:a16="http://schemas.microsoft.com/office/drawing/2014/main" id="{83172574-9D2E-4A90-804C-B2BF54DAC2E6}"/>
              </a:ext>
            </a:extLst>
          </p:cNvPr>
          <p:cNvSpPr/>
          <p:nvPr/>
        </p:nvSpPr>
        <p:spPr>
          <a:xfrm rot="10800000">
            <a:off x="10241280" y="-4959"/>
            <a:ext cx="1947544" cy="669101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ABC287-B37B-41A8-8DB4-71871DC6AD32}"/>
              </a:ext>
            </a:extLst>
          </p:cNvPr>
          <p:cNvSpPr txBox="1"/>
          <p:nvPr/>
        </p:nvSpPr>
        <p:spPr bwMode="gray">
          <a:xfrm>
            <a:off x="10600274" y="80608"/>
            <a:ext cx="16162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公平性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D1BCD4A-ED04-4E1D-AE64-C0166A1B4772}"/>
              </a:ext>
            </a:extLst>
          </p:cNvPr>
          <p:cNvSpPr txBox="1"/>
          <p:nvPr/>
        </p:nvSpPr>
        <p:spPr bwMode="gray">
          <a:xfrm>
            <a:off x="6280591" y="1157927"/>
            <a:ext cx="4916859" cy="1176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5720" tIns="45720" rIns="45720" bIns="45720" rtlCol="0">
            <a:noAutofit/>
          </a:bodyPr>
          <a:lstStyle/>
          <a:p>
            <a:pPr algn="l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0D965334-B254-400F-9C97-3DA762F24733}"/>
              </a:ext>
            </a:extLst>
          </p:cNvPr>
          <p:cNvGrpSpPr/>
          <p:nvPr/>
        </p:nvGrpSpPr>
        <p:grpSpPr>
          <a:xfrm rot="10800000">
            <a:off x="857260" y="2396345"/>
            <a:ext cx="4934002" cy="1051814"/>
            <a:chOff x="1931343" y="3703625"/>
            <a:chExt cx="2292314" cy="2765391"/>
          </a:xfrm>
        </p:grpSpPr>
        <p:sp>
          <p:nvSpPr>
            <p:cNvPr id="60" name="箭头: 五边形 59">
              <a:extLst>
                <a:ext uri="{FF2B5EF4-FFF2-40B4-BE49-F238E27FC236}">
                  <a16:creationId xmlns:a16="http://schemas.microsoft.com/office/drawing/2014/main" id="{B9A7D734-4DAE-431A-AE26-7863A79BCA1C}"/>
                </a:ext>
              </a:extLst>
            </p:cNvPr>
            <p:cNvSpPr/>
            <p:nvPr/>
          </p:nvSpPr>
          <p:spPr>
            <a:xfrm rot="5400000">
              <a:off x="1774653" y="4020014"/>
              <a:ext cx="2613655" cy="228435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14300" dir="2700000" sx="98000" sy="98000" algn="tl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AC77A911-D314-49DA-94B3-AB98DC2A3FF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931343" y="3703625"/>
              <a:ext cx="2292314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AB008010-1BEF-4168-B3F0-C8CA2CBA0B7D}"/>
              </a:ext>
            </a:extLst>
          </p:cNvPr>
          <p:cNvSpPr txBox="1"/>
          <p:nvPr/>
        </p:nvSpPr>
        <p:spPr bwMode="gray">
          <a:xfrm>
            <a:off x="1047980" y="2506987"/>
            <a:ext cx="3112252" cy="1073132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42C3FD3-16DB-4647-A403-953209499830}"/>
              </a:ext>
            </a:extLst>
          </p:cNvPr>
          <p:cNvSpPr txBox="1"/>
          <p:nvPr/>
        </p:nvSpPr>
        <p:spPr bwMode="gray">
          <a:xfrm>
            <a:off x="857261" y="1147924"/>
            <a:ext cx="4916859" cy="1176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45720" tIns="45720" rIns="45720" bIns="45720" rtlCol="0">
            <a:noAutofit/>
          </a:bodyPr>
          <a:lstStyle/>
          <a:p>
            <a:pPr algn="l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151E5F6-420D-484C-8385-57F6B4E04CAE}"/>
              </a:ext>
            </a:extLst>
          </p:cNvPr>
          <p:cNvSpPr txBox="1"/>
          <p:nvPr/>
        </p:nvSpPr>
        <p:spPr bwMode="gray">
          <a:xfrm>
            <a:off x="1557205" y="1132004"/>
            <a:ext cx="42169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对公共健康的影响</a:t>
            </a:r>
            <a:endParaRPr lang="en-US" altLang="zh-CN" sz="2400" b="1" dirty="0">
              <a:solidFill>
                <a:srgbClr val="0047B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B8627F9-7A9F-4315-97F6-11213BC4B446}"/>
              </a:ext>
            </a:extLst>
          </p:cNvPr>
          <p:cNvSpPr txBox="1"/>
          <p:nvPr/>
        </p:nvSpPr>
        <p:spPr bwMode="gray">
          <a:xfrm>
            <a:off x="922673" y="2487810"/>
            <a:ext cx="4786033" cy="829063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地加瑞克显著降低患者心血管事件和死亡风险、肌肉骨骼事件风险和尿路感染发生率。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地加瑞克无需联合抗雄药物，以及并发症的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减少可以降低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患者疾病负担。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6D84E38-832E-4ECA-B79A-4F03391F79AF}"/>
              </a:ext>
            </a:extLst>
          </p:cNvPr>
          <p:cNvGrpSpPr/>
          <p:nvPr/>
        </p:nvGrpSpPr>
        <p:grpSpPr>
          <a:xfrm rot="10800000">
            <a:off x="836511" y="4974891"/>
            <a:ext cx="4934002" cy="1051814"/>
            <a:chOff x="1931343" y="3703625"/>
            <a:chExt cx="2292314" cy="2765391"/>
          </a:xfrm>
        </p:grpSpPr>
        <p:sp>
          <p:nvSpPr>
            <p:cNvPr id="67" name="箭头: 五边形 66">
              <a:extLst>
                <a:ext uri="{FF2B5EF4-FFF2-40B4-BE49-F238E27FC236}">
                  <a16:creationId xmlns:a16="http://schemas.microsoft.com/office/drawing/2014/main" id="{CECB50A7-6764-465E-836F-B1814DFFF65C}"/>
                </a:ext>
              </a:extLst>
            </p:cNvPr>
            <p:cNvSpPr/>
            <p:nvPr/>
          </p:nvSpPr>
          <p:spPr>
            <a:xfrm rot="5400000">
              <a:off x="1774653" y="4020014"/>
              <a:ext cx="2613655" cy="228435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14300" dir="2700000" sx="98000" sy="98000" algn="tl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17918611-100E-4A36-85BD-D426CD4C61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931343" y="3703625"/>
              <a:ext cx="2292314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B1F3CCA2-ACAE-46D3-AB66-88171E9A9D6D}"/>
              </a:ext>
            </a:extLst>
          </p:cNvPr>
          <p:cNvSpPr txBox="1"/>
          <p:nvPr/>
        </p:nvSpPr>
        <p:spPr bwMode="gray">
          <a:xfrm>
            <a:off x="1027231" y="5085533"/>
            <a:ext cx="3112252" cy="1073132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48D37C2-6748-4CDE-AE13-6447732885AB}"/>
              </a:ext>
            </a:extLst>
          </p:cNvPr>
          <p:cNvSpPr txBox="1"/>
          <p:nvPr/>
        </p:nvSpPr>
        <p:spPr bwMode="gray">
          <a:xfrm>
            <a:off x="836512" y="3726470"/>
            <a:ext cx="4916859" cy="1176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45720" tIns="45720" rIns="45720" bIns="45720" rtlCol="0">
            <a:noAutofit/>
          </a:bodyPr>
          <a:lstStyle/>
          <a:p>
            <a:pPr algn="l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A2C47296-7053-46B2-9F3C-699CD4088A3A}"/>
              </a:ext>
            </a:extLst>
          </p:cNvPr>
          <p:cNvSpPr txBox="1"/>
          <p:nvPr/>
        </p:nvSpPr>
        <p:spPr bwMode="gray">
          <a:xfrm>
            <a:off x="1381553" y="3759515"/>
            <a:ext cx="4216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弥补目录</a:t>
            </a:r>
            <a:r>
              <a:rPr lang="zh-CN" altLang="en-US" sz="2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短板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43DE5C2-4CD4-4E12-B222-F651B94D812E}"/>
              </a:ext>
            </a:extLst>
          </p:cNvPr>
          <p:cNvSpPr txBox="1"/>
          <p:nvPr/>
        </p:nvSpPr>
        <p:spPr bwMode="gray">
          <a:xfrm>
            <a:off x="901924" y="5066356"/>
            <a:ext cx="4786033" cy="829063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地加瑞克是目前我国唯一获批用于治疗前列腺癌的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GnRH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拮抗剂，单药即可快速直接降低睾酮和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，无微激赠现象，且可持续稳定保持在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较低水平。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73801F60-47C1-4AAC-9770-2EB34F5F5213}"/>
              </a:ext>
            </a:extLst>
          </p:cNvPr>
          <p:cNvGrpSpPr/>
          <p:nvPr/>
        </p:nvGrpSpPr>
        <p:grpSpPr>
          <a:xfrm rot="10800000">
            <a:off x="6280590" y="2406348"/>
            <a:ext cx="4934002" cy="1051814"/>
            <a:chOff x="1931343" y="3703625"/>
            <a:chExt cx="2292314" cy="2765391"/>
          </a:xfrm>
        </p:grpSpPr>
        <p:sp>
          <p:nvSpPr>
            <p:cNvPr id="74" name="箭头: 五边形 73">
              <a:extLst>
                <a:ext uri="{FF2B5EF4-FFF2-40B4-BE49-F238E27FC236}">
                  <a16:creationId xmlns:a16="http://schemas.microsoft.com/office/drawing/2014/main" id="{C8C7462D-2112-4170-A5E2-152FBCBE5B6B}"/>
                </a:ext>
              </a:extLst>
            </p:cNvPr>
            <p:cNvSpPr/>
            <p:nvPr/>
          </p:nvSpPr>
          <p:spPr>
            <a:xfrm rot="5400000">
              <a:off x="1774653" y="4020014"/>
              <a:ext cx="2613655" cy="228435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14300" dir="2700000" sx="98000" sy="98000" algn="tl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078C09A1-E910-46F9-964A-E976BADEAC7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931343" y="3703625"/>
              <a:ext cx="2292314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A327CD39-DF32-4A53-B6A6-117CE015AA89}"/>
              </a:ext>
            </a:extLst>
          </p:cNvPr>
          <p:cNvSpPr txBox="1"/>
          <p:nvPr/>
        </p:nvSpPr>
        <p:spPr bwMode="gray">
          <a:xfrm>
            <a:off x="6471310" y="2516990"/>
            <a:ext cx="3112252" cy="1073132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6DDBB79F-5A47-4CF1-A67B-8CB567810CBB}"/>
              </a:ext>
            </a:extLst>
          </p:cNvPr>
          <p:cNvSpPr txBox="1"/>
          <p:nvPr/>
        </p:nvSpPr>
        <p:spPr bwMode="gray">
          <a:xfrm>
            <a:off x="6536723" y="1142007"/>
            <a:ext cx="4660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符合“保基本”原则</a:t>
            </a:r>
            <a:endParaRPr lang="en-US" altLang="zh-CN" sz="2400" b="1" dirty="0">
              <a:solidFill>
                <a:srgbClr val="0047B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B3F6EB04-192D-4D71-8C26-579D65DB35AA}"/>
              </a:ext>
            </a:extLst>
          </p:cNvPr>
          <p:cNvSpPr txBox="1"/>
          <p:nvPr/>
        </p:nvSpPr>
        <p:spPr bwMode="gray">
          <a:xfrm>
            <a:off x="6346003" y="2497813"/>
            <a:ext cx="4786033" cy="829063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地加瑞克已纳入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个国家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地区的医保目录。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万患者接受地加瑞克治疗。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0328DFB8-C1B7-4975-ACDF-FE69F560AA73}"/>
              </a:ext>
            </a:extLst>
          </p:cNvPr>
          <p:cNvGrpSpPr/>
          <p:nvPr/>
        </p:nvGrpSpPr>
        <p:grpSpPr>
          <a:xfrm rot="10800000">
            <a:off x="6290345" y="4965797"/>
            <a:ext cx="4934002" cy="1051814"/>
            <a:chOff x="1931343" y="3703625"/>
            <a:chExt cx="2292314" cy="2765391"/>
          </a:xfrm>
        </p:grpSpPr>
        <p:sp>
          <p:nvSpPr>
            <p:cNvPr id="80" name="箭头: 五边形 79">
              <a:extLst>
                <a:ext uri="{FF2B5EF4-FFF2-40B4-BE49-F238E27FC236}">
                  <a16:creationId xmlns:a16="http://schemas.microsoft.com/office/drawing/2014/main" id="{3ADC3AA6-FE01-4DE0-BD17-12B130CC5F04}"/>
                </a:ext>
              </a:extLst>
            </p:cNvPr>
            <p:cNvSpPr/>
            <p:nvPr/>
          </p:nvSpPr>
          <p:spPr>
            <a:xfrm rot="5400000">
              <a:off x="1774653" y="4020014"/>
              <a:ext cx="2613655" cy="228435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14300" dir="2700000" sx="98000" sy="98000" algn="tl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3B67DAF9-1B8A-43B6-A2F0-224ABAD1D83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931343" y="3703625"/>
              <a:ext cx="2292314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DF33B82A-4FA7-4E53-9B82-80B699661A79}"/>
              </a:ext>
            </a:extLst>
          </p:cNvPr>
          <p:cNvSpPr txBox="1"/>
          <p:nvPr/>
        </p:nvSpPr>
        <p:spPr bwMode="gray">
          <a:xfrm>
            <a:off x="6536722" y="5076439"/>
            <a:ext cx="3112252" cy="1073132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DF777500-61D4-4E40-9C74-0AE897BA0F14}"/>
              </a:ext>
            </a:extLst>
          </p:cNvPr>
          <p:cNvSpPr txBox="1"/>
          <p:nvPr/>
        </p:nvSpPr>
        <p:spPr bwMode="gray">
          <a:xfrm>
            <a:off x="6290346" y="3717376"/>
            <a:ext cx="4916859" cy="1176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45720" tIns="45720" rIns="45720" bIns="45720" rtlCol="0">
            <a:noAutofit/>
          </a:bodyPr>
          <a:lstStyle/>
          <a:p>
            <a:pPr algn="l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C397130F-0902-429A-A692-643CC6BC3EBB}"/>
              </a:ext>
            </a:extLst>
          </p:cNvPr>
          <p:cNvSpPr txBox="1"/>
          <p:nvPr/>
        </p:nvSpPr>
        <p:spPr bwMode="gray">
          <a:xfrm>
            <a:off x="6915121" y="3694337"/>
            <a:ext cx="42169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临床管理便利</a:t>
            </a:r>
            <a:endParaRPr lang="en-US" altLang="zh-CN" sz="2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52DFF732-FB9A-4C57-BFC2-35C9540393EE}"/>
              </a:ext>
            </a:extLst>
          </p:cNvPr>
          <p:cNvSpPr txBox="1"/>
          <p:nvPr/>
        </p:nvSpPr>
        <p:spPr bwMode="gray">
          <a:xfrm>
            <a:off x="6355758" y="5057262"/>
            <a:ext cx="4786033" cy="829063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地加瑞克单药使用，无需联用抗雄类药物。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单一适应症范围明确，不存在临床滥用或超说明书用药的可能，降低医保管理难度。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Freeform 1174">
            <a:extLst>
              <a:ext uri="{FF2B5EF4-FFF2-40B4-BE49-F238E27FC236}">
                <a16:creationId xmlns:a16="http://schemas.microsoft.com/office/drawing/2014/main" id="{31E390C9-AB27-479D-8B1A-D7C25F546D35}"/>
              </a:ext>
            </a:extLst>
          </p:cNvPr>
          <p:cNvSpPr>
            <a:spLocks noEditPoints="1"/>
          </p:cNvSpPr>
          <p:nvPr/>
        </p:nvSpPr>
        <p:spPr bwMode="auto">
          <a:xfrm>
            <a:off x="7648108" y="3728807"/>
            <a:ext cx="363287" cy="375064"/>
          </a:xfrm>
          <a:custGeom>
            <a:avLst/>
            <a:gdLst>
              <a:gd name="T0" fmla="*/ 19 w 203"/>
              <a:gd name="T1" fmla="*/ 19 h 203"/>
              <a:gd name="T2" fmla="*/ 18 w 203"/>
              <a:gd name="T3" fmla="*/ 85 h 203"/>
              <a:gd name="T4" fmla="*/ 114 w 203"/>
              <a:gd name="T5" fmla="*/ 181 h 203"/>
              <a:gd name="T6" fmla="*/ 184 w 203"/>
              <a:gd name="T7" fmla="*/ 184 h 203"/>
              <a:gd name="T8" fmla="*/ 181 w 203"/>
              <a:gd name="T9" fmla="*/ 113 h 203"/>
              <a:gd name="T10" fmla="*/ 85 w 203"/>
              <a:gd name="T11" fmla="*/ 17 h 203"/>
              <a:gd name="T12" fmla="*/ 19 w 203"/>
              <a:gd name="T13" fmla="*/ 19 h 203"/>
              <a:gd name="T14" fmla="*/ 169 w 203"/>
              <a:gd name="T15" fmla="*/ 119 h 203"/>
              <a:gd name="T16" fmla="*/ 184 w 203"/>
              <a:gd name="T17" fmla="*/ 149 h 203"/>
              <a:gd name="T18" fmla="*/ 175 w 203"/>
              <a:gd name="T19" fmla="*/ 174 h 203"/>
              <a:gd name="T20" fmla="*/ 150 w 203"/>
              <a:gd name="T21" fmla="*/ 184 h 203"/>
              <a:gd name="T22" fmla="*/ 119 w 203"/>
              <a:gd name="T23" fmla="*/ 169 h 203"/>
              <a:gd name="T24" fmla="*/ 76 w 203"/>
              <a:gd name="T25" fmla="*/ 125 h 203"/>
              <a:gd name="T26" fmla="*/ 126 w 203"/>
              <a:gd name="T27" fmla="*/ 76 h 203"/>
              <a:gd name="T28" fmla="*/ 169 w 203"/>
              <a:gd name="T29" fmla="*/ 11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3" h="203">
                <a:moveTo>
                  <a:pt x="19" y="19"/>
                </a:moveTo>
                <a:cubicBezTo>
                  <a:pt x="0" y="38"/>
                  <a:pt x="1" y="68"/>
                  <a:pt x="18" y="85"/>
                </a:cubicBezTo>
                <a:cubicBezTo>
                  <a:pt x="114" y="181"/>
                  <a:pt x="114" y="181"/>
                  <a:pt x="114" y="181"/>
                </a:cubicBezTo>
                <a:cubicBezTo>
                  <a:pt x="135" y="202"/>
                  <a:pt x="165" y="203"/>
                  <a:pt x="184" y="184"/>
                </a:cubicBezTo>
                <a:cubicBezTo>
                  <a:pt x="203" y="165"/>
                  <a:pt x="203" y="135"/>
                  <a:pt x="181" y="113"/>
                </a:cubicBezTo>
                <a:cubicBezTo>
                  <a:pt x="85" y="17"/>
                  <a:pt x="85" y="17"/>
                  <a:pt x="85" y="17"/>
                </a:cubicBezTo>
                <a:cubicBezTo>
                  <a:pt x="69" y="1"/>
                  <a:pt x="38" y="0"/>
                  <a:pt x="19" y="19"/>
                </a:cubicBezTo>
                <a:moveTo>
                  <a:pt x="169" y="119"/>
                </a:moveTo>
                <a:cubicBezTo>
                  <a:pt x="181" y="131"/>
                  <a:pt x="184" y="140"/>
                  <a:pt x="184" y="149"/>
                </a:cubicBezTo>
                <a:cubicBezTo>
                  <a:pt x="184" y="159"/>
                  <a:pt x="181" y="167"/>
                  <a:pt x="175" y="174"/>
                </a:cubicBezTo>
                <a:cubicBezTo>
                  <a:pt x="168" y="181"/>
                  <a:pt x="159" y="184"/>
                  <a:pt x="150" y="184"/>
                </a:cubicBezTo>
                <a:cubicBezTo>
                  <a:pt x="140" y="184"/>
                  <a:pt x="131" y="180"/>
                  <a:pt x="119" y="169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126" y="76"/>
                  <a:pt x="126" y="76"/>
                  <a:pt x="126" y="76"/>
                </a:cubicBezTo>
                <a:lnTo>
                  <a:pt x="169" y="1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Group 654">
            <a:extLst>
              <a:ext uri="{FF2B5EF4-FFF2-40B4-BE49-F238E27FC236}">
                <a16:creationId xmlns:a16="http://schemas.microsoft.com/office/drawing/2014/main" id="{5B9F9C2E-841F-4AAE-B3C2-03C9B68102DB}"/>
              </a:ext>
            </a:extLst>
          </p:cNvPr>
          <p:cNvGrpSpPr/>
          <p:nvPr/>
        </p:nvGrpSpPr>
        <p:grpSpPr>
          <a:xfrm>
            <a:off x="6979645" y="1199198"/>
            <a:ext cx="361486" cy="354638"/>
            <a:chOff x="5083176" y="1931988"/>
            <a:chExt cx="382588" cy="304801"/>
          </a:xfrm>
          <a:solidFill>
            <a:schemeClr val="accent2">
              <a:lumMod val="75000"/>
            </a:schemeClr>
          </a:solidFill>
        </p:grpSpPr>
        <p:sp>
          <p:nvSpPr>
            <p:cNvPr id="88" name="Freeform 478">
              <a:extLst>
                <a:ext uri="{FF2B5EF4-FFF2-40B4-BE49-F238E27FC236}">
                  <a16:creationId xmlns:a16="http://schemas.microsoft.com/office/drawing/2014/main" id="{47012358-F44A-4465-B9D9-8E21E9168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6" y="2082801"/>
              <a:ext cx="382588" cy="153988"/>
            </a:xfrm>
            <a:custGeom>
              <a:avLst/>
              <a:gdLst>
                <a:gd name="T0" fmla="*/ 0 w 246"/>
                <a:gd name="T1" fmla="*/ 69 h 99"/>
                <a:gd name="T2" fmla="*/ 21 w 246"/>
                <a:gd name="T3" fmla="*/ 63 h 99"/>
                <a:gd name="T4" fmla="*/ 122 w 246"/>
                <a:gd name="T5" fmla="*/ 99 h 99"/>
                <a:gd name="T6" fmla="*/ 230 w 246"/>
                <a:gd name="T7" fmla="*/ 57 h 99"/>
                <a:gd name="T8" fmla="*/ 219 w 246"/>
                <a:gd name="T9" fmla="*/ 31 h 99"/>
                <a:gd name="T10" fmla="*/ 148 w 246"/>
                <a:gd name="T11" fmla="*/ 54 h 99"/>
                <a:gd name="T12" fmla="*/ 123 w 246"/>
                <a:gd name="T13" fmla="*/ 75 h 99"/>
                <a:gd name="T14" fmla="*/ 67 w 246"/>
                <a:gd name="T15" fmla="*/ 54 h 99"/>
                <a:gd name="T16" fmla="*/ 70 w 246"/>
                <a:gd name="T17" fmla="*/ 47 h 99"/>
                <a:gd name="T18" fmla="*/ 123 w 246"/>
                <a:gd name="T19" fmla="*/ 68 h 99"/>
                <a:gd name="T20" fmla="*/ 133 w 246"/>
                <a:gd name="T21" fmla="*/ 42 h 99"/>
                <a:gd name="T22" fmla="*/ 0 w 246"/>
                <a:gd name="T23" fmla="*/ 9 h 99"/>
                <a:gd name="T24" fmla="*/ 0 w 246"/>
                <a:gd name="T2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99">
                  <a:moveTo>
                    <a:pt x="0" y="69"/>
                  </a:moveTo>
                  <a:cubicBezTo>
                    <a:pt x="10" y="65"/>
                    <a:pt x="18" y="63"/>
                    <a:pt x="21" y="63"/>
                  </a:cubicBezTo>
                  <a:cubicBezTo>
                    <a:pt x="31" y="63"/>
                    <a:pt x="100" y="99"/>
                    <a:pt x="122" y="99"/>
                  </a:cubicBezTo>
                  <a:cubicBezTo>
                    <a:pt x="141" y="99"/>
                    <a:pt x="230" y="57"/>
                    <a:pt x="230" y="57"/>
                  </a:cubicBezTo>
                  <a:cubicBezTo>
                    <a:pt x="246" y="51"/>
                    <a:pt x="235" y="25"/>
                    <a:pt x="219" y="31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6" y="70"/>
                    <a:pt x="133" y="77"/>
                    <a:pt x="123" y="75"/>
                  </a:cubicBezTo>
                  <a:cubicBezTo>
                    <a:pt x="115" y="73"/>
                    <a:pt x="67" y="54"/>
                    <a:pt x="67" y="54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37" y="71"/>
                    <a:pt x="149" y="50"/>
                    <a:pt x="133" y="42"/>
                  </a:cubicBezTo>
                  <a:cubicBezTo>
                    <a:pt x="67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9">
              <a:extLst>
                <a:ext uri="{FF2B5EF4-FFF2-40B4-BE49-F238E27FC236}">
                  <a16:creationId xmlns:a16="http://schemas.microsoft.com/office/drawing/2014/main" id="{0A2AA4BC-2222-4A7B-9CA9-32D16423B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2106614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1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0">
              <a:extLst>
                <a:ext uri="{FF2B5EF4-FFF2-40B4-BE49-F238E27FC236}">
                  <a16:creationId xmlns:a16="http://schemas.microsoft.com/office/drawing/2014/main" id="{C5D2B995-7F18-47C8-AAB6-E02DD90D1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2063751"/>
              <a:ext cx="76200" cy="11113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81">
              <a:extLst>
                <a:ext uri="{FF2B5EF4-FFF2-40B4-BE49-F238E27FC236}">
                  <a16:creationId xmlns:a16="http://schemas.microsoft.com/office/drawing/2014/main" id="{91D9E62C-BEAC-49C8-B95B-A9666ABB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2041526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82">
              <a:extLst>
                <a:ext uri="{FF2B5EF4-FFF2-40B4-BE49-F238E27FC236}">
                  <a16:creationId xmlns:a16="http://schemas.microsoft.com/office/drawing/2014/main" id="{B11A8C3A-270E-4E08-8ACC-867DE3F2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2084389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83">
              <a:extLst>
                <a:ext uri="{FF2B5EF4-FFF2-40B4-BE49-F238E27FC236}">
                  <a16:creationId xmlns:a16="http://schemas.microsoft.com/office/drawing/2014/main" id="{848DD26A-ECA9-4B92-9441-261FACC97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2063751"/>
              <a:ext cx="76200" cy="11113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84">
              <a:extLst>
                <a:ext uri="{FF2B5EF4-FFF2-40B4-BE49-F238E27FC236}">
                  <a16:creationId xmlns:a16="http://schemas.microsoft.com/office/drawing/2014/main" id="{0519C98E-F5BD-4F13-AF7C-CBE25107A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2084389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85">
              <a:extLst>
                <a:ext uri="{FF2B5EF4-FFF2-40B4-BE49-F238E27FC236}">
                  <a16:creationId xmlns:a16="http://schemas.microsoft.com/office/drawing/2014/main" id="{190FE205-4A65-4622-B85F-EF5AEC2D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2106614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1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87">
              <a:extLst>
                <a:ext uri="{FF2B5EF4-FFF2-40B4-BE49-F238E27FC236}">
                  <a16:creationId xmlns:a16="http://schemas.microsoft.com/office/drawing/2014/main" id="{41EE5208-38DB-4460-93D9-F06410B01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2019301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88">
              <a:extLst>
                <a:ext uri="{FF2B5EF4-FFF2-40B4-BE49-F238E27FC236}">
                  <a16:creationId xmlns:a16="http://schemas.microsoft.com/office/drawing/2014/main" id="{3D3F9A07-8ACE-4DCA-BFAC-30B4CF379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2041526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Oval 489">
              <a:extLst>
                <a:ext uri="{FF2B5EF4-FFF2-40B4-BE49-F238E27FC236}">
                  <a16:creationId xmlns:a16="http://schemas.microsoft.com/office/drawing/2014/main" id="{3DD39F2D-9507-4A2F-ACDA-EC83C4485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1931988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Group 104">
            <a:extLst>
              <a:ext uri="{FF2B5EF4-FFF2-40B4-BE49-F238E27FC236}">
                <a16:creationId xmlns:a16="http://schemas.microsoft.com/office/drawing/2014/main" id="{5DBF09F9-5AD3-4068-9175-CF6F0C93C08C}"/>
              </a:ext>
            </a:extLst>
          </p:cNvPr>
          <p:cNvGrpSpPr/>
          <p:nvPr/>
        </p:nvGrpSpPr>
        <p:grpSpPr>
          <a:xfrm>
            <a:off x="1930577" y="1185370"/>
            <a:ext cx="393557" cy="347200"/>
            <a:chOff x="392113" y="4541838"/>
            <a:chExt cx="307976" cy="307975"/>
          </a:xfrm>
        </p:grpSpPr>
        <p:sp>
          <p:nvSpPr>
            <p:cNvPr id="100" name="Freeform 1163">
              <a:extLst>
                <a:ext uri="{FF2B5EF4-FFF2-40B4-BE49-F238E27FC236}">
                  <a16:creationId xmlns:a16="http://schemas.microsoft.com/office/drawing/2014/main" id="{33FC9680-D51C-4D00-A999-7DB3C322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6" y="4541838"/>
              <a:ext cx="100013" cy="101600"/>
            </a:xfrm>
            <a:custGeom>
              <a:avLst/>
              <a:gdLst>
                <a:gd name="T0" fmla="*/ 63 w 63"/>
                <a:gd name="T1" fmla="*/ 21 h 64"/>
                <a:gd name="T2" fmla="*/ 42 w 63"/>
                <a:gd name="T3" fmla="*/ 21 h 64"/>
                <a:gd name="T4" fmla="*/ 42 w 63"/>
                <a:gd name="T5" fmla="*/ 0 h 64"/>
                <a:gd name="T6" fmla="*/ 21 w 63"/>
                <a:gd name="T7" fmla="*/ 0 h 64"/>
                <a:gd name="T8" fmla="*/ 21 w 63"/>
                <a:gd name="T9" fmla="*/ 21 h 64"/>
                <a:gd name="T10" fmla="*/ 0 w 63"/>
                <a:gd name="T11" fmla="*/ 21 h 64"/>
                <a:gd name="T12" fmla="*/ 0 w 63"/>
                <a:gd name="T13" fmla="*/ 42 h 64"/>
                <a:gd name="T14" fmla="*/ 21 w 63"/>
                <a:gd name="T15" fmla="*/ 42 h 64"/>
                <a:gd name="T16" fmla="*/ 21 w 63"/>
                <a:gd name="T17" fmla="*/ 64 h 64"/>
                <a:gd name="T18" fmla="*/ 42 w 63"/>
                <a:gd name="T19" fmla="*/ 64 h 64"/>
                <a:gd name="T20" fmla="*/ 42 w 63"/>
                <a:gd name="T21" fmla="*/ 42 h 64"/>
                <a:gd name="T22" fmla="*/ 63 w 63"/>
                <a:gd name="T23" fmla="*/ 42 h 64"/>
                <a:gd name="T24" fmla="*/ 63 w 63"/>
                <a:gd name="T25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4">
                  <a:moveTo>
                    <a:pt x="63" y="21"/>
                  </a:moveTo>
                  <a:lnTo>
                    <a:pt x="42" y="2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21" y="42"/>
                  </a:lnTo>
                  <a:lnTo>
                    <a:pt x="21" y="64"/>
                  </a:lnTo>
                  <a:lnTo>
                    <a:pt x="42" y="64"/>
                  </a:lnTo>
                  <a:lnTo>
                    <a:pt x="42" y="42"/>
                  </a:lnTo>
                  <a:lnTo>
                    <a:pt x="63" y="42"/>
                  </a:lnTo>
                  <a:lnTo>
                    <a:pt x="63" y="21"/>
                  </a:lnTo>
                  <a:close/>
                </a:path>
              </a:pathLst>
            </a:custGeom>
            <a:solidFill>
              <a:srgbClr val="009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Oval 1164">
              <a:extLst>
                <a:ext uri="{FF2B5EF4-FFF2-40B4-BE49-F238E27FC236}">
                  <a16:creationId xmlns:a16="http://schemas.microsoft.com/office/drawing/2014/main" id="{08813EBD-AD29-4FE9-9B68-7449663F0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6" y="4573588"/>
              <a:ext cx="111125" cy="109538"/>
            </a:xfrm>
            <a:prstGeom prst="ellipse">
              <a:avLst/>
            </a:prstGeom>
            <a:solidFill>
              <a:srgbClr val="009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165">
              <a:extLst>
                <a:ext uri="{FF2B5EF4-FFF2-40B4-BE49-F238E27FC236}">
                  <a16:creationId xmlns:a16="http://schemas.microsoft.com/office/drawing/2014/main" id="{DACCFBC5-120D-4BC5-BE54-A8AC72BD4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13" y="4697413"/>
              <a:ext cx="247650" cy="152400"/>
            </a:xfrm>
            <a:custGeom>
              <a:avLst/>
              <a:gdLst>
                <a:gd name="T0" fmla="*/ 106 w 159"/>
                <a:gd name="T1" fmla="*/ 0 h 98"/>
                <a:gd name="T2" fmla="*/ 159 w 159"/>
                <a:gd name="T3" fmla="*/ 45 h 98"/>
                <a:gd name="T4" fmla="*/ 159 w 159"/>
                <a:gd name="T5" fmla="*/ 98 h 98"/>
                <a:gd name="T6" fmla="*/ 137 w 159"/>
                <a:gd name="T7" fmla="*/ 98 h 98"/>
                <a:gd name="T8" fmla="*/ 137 w 159"/>
                <a:gd name="T9" fmla="*/ 56 h 98"/>
                <a:gd name="T10" fmla="*/ 122 w 159"/>
                <a:gd name="T11" fmla="*/ 56 h 98"/>
                <a:gd name="T12" fmla="*/ 122 w 159"/>
                <a:gd name="T13" fmla="*/ 98 h 98"/>
                <a:gd name="T14" fmla="*/ 36 w 159"/>
                <a:gd name="T15" fmla="*/ 98 h 98"/>
                <a:gd name="T16" fmla="*/ 36 w 159"/>
                <a:gd name="T17" fmla="*/ 56 h 98"/>
                <a:gd name="T18" fmla="*/ 22 w 159"/>
                <a:gd name="T19" fmla="*/ 56 h 98"/>
                <a:gd name="T20" fmla="*/ 22 w 159"/>
                <a:gd name="T21" fmla="*/ 98 h 98"/>
                <a:gd name="T22" fmla="*/ 0 w 159"/>
                <a:gd name="T23" fmla="*/ 98 h 98"/>
                <a:gd name="T24" fmla="*/ 0 w 159"/>
                <a:gd name="T25" fmla="*/ 45 h 98"/>
                <a:gd name="T26" fmla="*/ 52 w 159"/>
                <a:gd name="T27" fmla="*/ 0 h 98"/>
                <a:gd name="T28" fmla="*/ 106 w 159"/>
                <a:gd name="T2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98">
                  <a:moveTo>
                    <a:pt x="106" y="0"/>
                  </a:moveTo>
                  <a:cubicBezTo>
                    <a:pt x="131" y="0"/>
                    <a:pt x="159" y="20"/>
                    <a:pt x="159" y="45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7" y="0"/>
                    <a:pt x="52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009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3" name="文本框 102">
            <a:extLst>
              <a:ext uri="{FF2B5EF4-FFF2-40B4-BE49-F238E27FC236}">
                <a16:creationId xmlns:a16="http://schemas.microsoft.com/office/drawing/2014/main" id="{27146472-1ECC-43BD-9458-E1A45191DF9C}"/>
              </a:ext>
            </a:extLst>
          </p:cNvPr>
          <p:cNvSpPr txBox="1"/>
          <p:nvPr/>
        </p:nvSpPr>
        <p:spPr bwMode="gray">
          <a:xfrm>
            <a:off x="6326310" y="1562383"/>
            <a:ext cx="49168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对比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GnRH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激动剂，地加瑞克更安全、更有效</a:t>
            </a:r>
            <a:endParaRPr lang="zh-CN" altLang="en-US" sz="22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3BACFC39-FAC4-4AEC-A184-BE4548140CC5}"/>
              </a:ext>
            </a:extLst>
          </p:cNvPr>
          <p:cNvSpPr txBox="1"/>
          <p:nvPr/>
        </p:nvSpPr>
        <p:spPr bwMode="gray">
          <a:xfrm>
            <a:off x="1072629" y="1561687"/>
            <a:ext cx="46360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前列腺癌发生率逐年提高，患者疾病负担较重</a:t>
            </a:r>
            <a:endParaRPr lang="zh-CN" altLang="en-US" sz="22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5" name="图片 104">
            <a:extLst>
              <a:ext uri="{FF2B5EF4-FFF2-40B4-BE49-F238E27FC236}">
                <a16:creationId xmlns:a16="http://schemas.microsoft.com/office/drawing/2014/main" id="{1D7D3F70-A76A-47EC-9A40-D2C4813A79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4" t="7395" r="37336" b="29325"/>
          <a:stretch/>
        </p:blipFill>
        <p:spPr>
          <a:xfrm rot="19758712">
            <a:off x="1917637" y="3672944"/>
            <a:ext cx="484353" cy="625622"/>
          </a:xfrm>
          <a:custGeom>
            <a:avLst/>
            <a:gdLst>
              <a:gd name="connsiteX0" fmla="*/ 613211 w 613211"/>
              <a:gd name="connsiteY0" fmla="*/ 0 h 792063"/>
              <a:gd name="connsiteX1" fmla="*/ 613211 w 613211"/>
              <a:gd name="connsiteY1" fmla="*/ 646938 h 792063"/>
              <a:gd name="connsiteX2" fmla="*/ 527082 w 613211"/>
              <a:gd name="connsiteY2" fmla="*/ 792063 h 792063"/>
              <a:gd name="connsiteX3" fmla="*/ 371647 w 613211"/>
              <a:gd name="connsiteY3" fmla="*/ 792063 h 792063"/>
              <a:gd name="connsiteX4" fmla="*/ 0 w 613211"/>
              <a:gd name="connsiteY4" fmla="*/ 571499 h 792063"/>
              <a:gd name="connsiteX5" fmla="*/ 0 w 613211"/>
              <a:gd name="connsiteY5" fmla="*/ 0 h 79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11" h="792063">
                <a:moveTo>
                  <a:pt x="613211" y="0"/>
                </a:moveTo>
                <a:lnTo>
                  <a:pt x="613211" y="646938"/>
                </a:lnTo>
                <a:lnTo>
                  <a:pt x="527082" y="792063"/>
                </a:lnTo>
                <a:lnTo>
                  <a:pt x="371647" y="792063"/>
                </a:lnTo>
                <a:lnTo>
                  <a:pt x="0" y="5714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6" name="文本框 105">
            <a:extLst>
              <a:ext uri="{FF2B5EF4-FFF2-40B4-BE49-F238E27FC236}">
                <a16:creationId xmlns:a16="http://schemas.microsoft.com/office/drawing/2014/main" id="{9BBED4BE-56D0-4D9A-BB59-ED2AA817A82A}"/>
              </a:ext>
            </a:extLst>
          </p:cNvPr>
          <p:cNvSpPr txBox="1"/>
          <p:nvPr/>
        </p:nvSpPr>
        <p:spPr bwMode="gray">
          <a:xfrm>
            <a:off x="1027231" y="4204582"/>
            <a:ext cx="4786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目录内只有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GnRH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激动剂，无拮抗剂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B5806561-B72A-4B93-AD1F-6A80730EF904}"/>
              </a:ext>
            </a:extLst>
          </p:cNvPr>
          <p:cNvSpPr txBox="1"/>
          <p:nvPr/>
        </p:nvSpPr>
        <p:spPr bwMode="gray">
          <a:xfrm>
            <a:off x="6363141" y="4151596"/>
            <a:ext cx="49168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单药使用、适应症明确，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储存方便</a:t>
            </a:r>
            <a:r>
              <a:rPr lang="zh-CN" altLang="en-US" sz="2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78641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  <p:tag name="THINKCELLPRESENTATIONDONOTDELETE" val="&lt;?xml version=&quot;1.0&quot; encoding=&quot;UTF-16&quot; standalone=&quot;yes&quot;?&gt;&lt;root reqver=&quot;27037&quot;&gt;&lt;version val=&quot;3291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6.12579511000000032084E+00&quot;&gt;&lt;m_msothmcolidx val=&quot;0&quot;/&gt;&lt;m_rgb r=&quot;00&quot; g=&quot;47&quot; b=&quot;BB&quot;/&gt;&lt;/elem&gt;&lt;elem m_fUsage=&quot;2.20648672003334356262E+00&quot;&gt;&lt;m_msothmcolidx val=&quot;0&quot;/&gt;&lt;m_rgb r=&quot;00&quot; g=&quot;70&quot; b=&quot;C0&quot;/&gt;&lt;/elem&gt;&lt;elem m_fUsage=&quot;4.51951624060964229912E-01&quot;&gt;&lt;m_msothmcolidx val=&quot;0&quot;/&gt;&lt;m_rgb r=&quot;F5&quot; g=&quot;90&quot; b=&quot;0E&quot;/&gt;&lt;/elem&gt;&lt;elem m_fUsage=&quot;2.99820187885803057792E-01&quot;&gt;&lt;m_msothmcolidx val=&quot;0&quot;/&gt;&lt;m_rgb r=&quot;E4&quot; g=&quot;8F&quot; b=&quot;A7&quot;/&gt;&lt;/elem&gt;&lt;elem m_fUsage=&quot;2.62659189220304178924E-01&quot;&gt;&lt;m_msothmcolidx val=&quot;0&quot;/&gt;&lt;m_rgb r=&quot;FC&quot; g=&quot;E3&quot; b=&quot;05&quot;/&gt;&lt;/elem&gt;&lt;elem m_fUsage=&quot;7.17897987691853145531E-02&quot;&gt;&lt;m_msothmcolidx val=&quot;0&quot;/&gt;&lt;m_rgb r=&quot;F7&quot; g=&quot;DD&quot; b=&quot;E4&quot;/&gt;&lt;/elem&gt;&lt;elem m_fUsage=&quot;5.81497370030401097840E-02&quot;&gt;&lt;m_msothmcolidx val=&quot;0&quot;/&gt;&lt;m_rgb r=&quot;FE&quot; g=&quot;F9&quot; b=&quot;DE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PXnAgAdgn3ghRCgB247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fmNnX0IlKghkxNEmKjF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Ikj6D_dJq6P7gnzIX1S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9m11M.h4CTcFaqmr5gi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667mGypUuqVIe.Q6JSB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xIKVEKA1ORewvak_w6R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6ufMrD_6govTFnh64iq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k3gUNO08QibHYaerdpZ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d80L4VNpY7XSBRDtJ63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mh2T0sd2RtpfwLifM4R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j3e4zxGd4I7CyorDE.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MNOl7ERHcW8boAcOZdh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wJ.twXytFjTCV0gUrMO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s2AJzlOuTtoOOx.ntX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136ayJgPRM.MVcY.buF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_jVPUB5SrydHJHaqcHb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6n9YKpnpxLMWxEa2Qor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CCaGkRZIY2rt_rL68sy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_u85ex3MwpR6q1JznfG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Y.iKeAwsymr1r2lD8Xo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6jdF19K0kku0kDw4MFUw"/>
</p:tagLst>
</file>

<file path=ppt/theme/theme1.xml><?xml version="1.0" encoding="utf-8"?>
<a:theme xmlns:a="http://schemas.openxmlformats.org/drawingml/2006/main" name="Ravi Powerpoint Template">
  <a:themeElements>
    <a:clrScheme name="ShapeShift's Sea Shore Black">
      <a:dk1>
        <a:srgbClr val="FFFFFF"/>
      </a:dk1>
      <a:lt1>
        <a:srgbClr val="282725"/>
      </a:lt1>
      <a:dk2>
        <a:srgbClr val="FFFFFF"/>
      </a:dk2>
      <a:lt2>
        <a:srgbClr val="282725"/>
      </a:lt2>
      <a:accent1>
        <a:srgbClr val="6AAB99"/>
      </a:accent1>
      <a:accent2>
        <a:srgbClr val="7CBEBA"/>
      </a:accent2>
      <a:accent3>
        <a:srgbClr val="98D0CC"/>
      </a:accent3>
      <a:accent4>
        <a:srgbClr val="7BAFBA"/>
      </a:accent4>
      <a:accent5>
        <a:srgbClr val="5A89A5"/>
      </a:accent5>
      <a:accent6>
        <a:srgbClr val="4D7A8F"/>
      </a:accent6>
      <a:hlink>
        <a:srgbClr val="5B9BD5"/>
      </a:hlink>
      <a:folHlink>
        <a:srgbClr val="70AD47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1_Ravi Powerpoint Template">
  <a:themeElements>
    <a:clrScheme name="ShapeShift's Sea Shore Black">
      <a:dk1>
        <a:srgbClr val="FFFFFF"/>
      </a:dk1>
      <a:lt1>
        <a:srgbClr val="282725"/>
      </a:lt1>
      <a:dk2>
        <a:srgbClr val="FFFFFF"/>
      </a:dk2>
      <a:lt2>
        <a:srgbClr val="282725"/>
      </a:lt2>
      <a:accent1>
        <a:srgbClr val="6AAB99"/>
      </a:accent1>
      <a:accent2>
        <a:srgbClr val="7CBEBA"/>
      </a:accent2>
      <a:accent3>
        <a:srgbClr val="98D0CC"/>
      </a:accent3>
      <a:accent4>
        <a:srgbClr val="7BAFBA"/>
      </a:accent4>
      <a:accent5>
        <a:srgbClr val="5A89A5"/>
      </a:accent5>
      <a:accent6>
        <a:srgbClr val="4D7A8F"/>
      </a:accent6>
      <a:hlink>
        <a:srgbClr val="5B9BD5"/>
      </a:hlink>
      <a:folHlink>
        <a:srgbClr val="70AD47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4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A67AF78F8D14093D0CC56D229350A" ma:contentTypeVersion="14" ma:contentTypeDescription="Create a new document." ma:contentTypeScope="" ma:versionID="67f62fbbe7966823d9aab8c58a587b6b">
  <xsd:schema xmlns:xsd="http://www.w3.org/2001/XMLSchema" xmlns:xs="http://www.w3.org/2001/XMLSchema" xmlns:p="http://schemas.microsoft.com/office/2006/metadata/properties" xmlns:ns3="d6ff4128-2d0c-4a8c-b140-0381ebe2c6b0" xmlns:ns4="88936a91-18fc-49db-97e1-8c4a0e1f3be7" targetNamespace="http://schemas.microsoft.com/office/2006/metadata/properties" ma:root="true" ma:fieldsID="2cb4151475a94b71e06ccebd7f580e7b" ns3:_="" ns4:_="">
    <xsd:import namespace="d6ff4128-2d0c-4a8c-b140-0381ebe2c6b0"/>
    <xsd:import namespace="88936a91-18fc-49db-97e1-8c4a0e1f3b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f4128-2d0c-4a8c-b140-0381ebe2c6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36a91-18fc-49db-97e1-8c4a0e1f3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CDD6D-AB32-42C3-826E-A82231BEC05C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d6ff4128-2d0c-4a8c-b140-0381ebe2c6b0"/>
    <ds:schemaRef ds:uri="http://schemas.microsoft.com/office/infopath/2007/PartnerControls"/>
    <ds:schemaRef ds:uri="88936a91-18fc-49db-97e1-8c4a0e1f3be7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8BA070-3166-456C-B631-E6FE33B58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f4128-2d0c-4a8c-b140-0381ebe2c6b0"/>
    <ds:schemaRef ds:uri="88936a91-18fc-49db-97e1-8c4a0e1f3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7F35FB-A17E-46DC-BD7B-B8ACC8155C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P113901_Pfizwer PowerPoint Template_Logo_Confidential_16x9_011421_1230am</Template>
  <TotalTime>47476</TotalTime>
  <Words>2718</Words>
  <Application>Microsoft Office PowerPoint</Application>
  <PresentationFormat>自定义</PresentationFormat>
  <Paragraphs>224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Montserrat-Bold</vt:lpstr>
      <vt:lpstr>微软雅黑</vt:lpstr>
      <vt:lpstr>Arial</vt:lpstr>
      <vt:lpstr>Arial Narrow</vt:lpstr>
      <vt:lpstr>Calibri</vt:lpstr>
      <vt:lpstr>Open Sans</vt:lpstr>
      <vt:lpstr>Wingdings</vt:lpstr>
      <vt:lpstr>Ravi Powerpoint Template</vt:lpstr>
      <vt:lpstr>1_Ravi Powerpoint Template</vt:lpstr>
      <vt:lpstr>Office Theme</vt:lpstr>
      <vt:lpstr>think-cell 幻灯片</vt:lpstr>
      <vt:lpstr>注射用醋酸地加瑞克（费蒙格® ） 2022国家医保药品目录调整 申报资料</vt:lpstr>
      <vt:lpstr>目录</vt:lpstr>
      <vt:lpstr>1. 注射用醋酸地加瑞克 基本信息（1/2）-疾病情况和未满足的治疗需求</vt:lpstr>
      <vt:lpstr>1. 注射用醋酸地加瑞克 基本信息（2/2)</vt:lpstr>
      <vt:lpstr>2. 注射用醋酸地加瑞克 安全性</vt:lpstr>
      <vt:lpstr>3. 注射用醋酸地加瑞克 有效性（1/2)</vt:lpstr>
      <vt:lpstr>3. 注射用醋酸地加瑞克 有效性（2/2）</vt:lpstr>
      <vt:lpstr>5. 注射用醋酸地加瑞克 创新性</vt:lpstr>
      <vt:lpstr>6. 注射用醋酸地加瑞克 公平性</vt:lpstr>
      <vt:lpstr>参考文献</vt:lpstr>
    </vt:vector>
  </TitlesOfParts>
  <Company>OCS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P113901_Pfizer PowerPoint Template_Wordmark_Confidential_16x9</dc:title>
  <dc:subject>v365</dc:subject>
  <dc:creator>OCS</dc:creator>
  <dc:description>P113901_Pfizer PowerPoint Template _Wordmark_Confidential_16x9</dc:description>
  <cp:lastModifiedBy>Zhang, Xiaolu</cp:lastModifiedBy>
  <cp:revision>499</cp:revision>
  <cp:lastPrinted>2017-11-29T15:35:51Z</cp:lastPrinted>
  <dcterms:created xsi:type="dcterms:W3CDTF">2021-01-14T05:34:07Z</dcterms:created>
  <dcterms:modified xsi:type="dcterms:W3CDTF">2022-07-13T06:40:30Z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BD1316AA-ADAB-409D-BAE3-6BC0F6AF696D</vt:lpwstr>
  </property>
  <property fmtid="{D5CDD505-2E9C-101B-9397-08002B2CF9AE}" pid="3" name="ArticulatePath">
    <vt:lpwstr>Template-Template_v2007-10_2Dcharts_FLAT BOX_111213_445pm</vt:lpwstr>
  </property>
  <property fmtid="{D5CDD505-2E9C-101B-9397-08002B2CF9AE}" pid="4" name="ContentTypeId">
    <vt:lpwstr>0x010100773A67AF78F8D14093D0CC56D229350A</vt:lpwstr>
  </property>
</Properties>
</file>