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1468" r:id="rId3"/>
    <p:sldId id="1213" r:id="rId5"/>
    <p:sldId id="1868" r:id="rId6"/>
    <p:sldId id="1875" r:id="rId7"/>
    <p:sldId id="1876" r:id="rId8"/>
    <p:sldId id="1870" r:id="rId9"/>
    <p:sldId id="1894" r:id="rId10"/>
    <p:sldId id="1896" r:id="rId11"/>
    <p:sldId id="1892" r:id="rId12"/>
    <p:sldId id="1874" r:id="rId13"/>
    <p:sldId id="1895" r:id="rId14"/>
  </p:sldIdLst>
  <p:sldSz cx="9144000" cy="5143500" type="screen16x9"/>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3" clrIdx="0"/>
  <p:cmAuthor id="2" name="田晨阳" initials="田" lastIdx="1" clrIdx="1"/>
  <p:cmAuthor id="3" name="cycle" initials="c" lastIdx="1" clrIdx="2"/>
  <p:cmAuthor id="4" name="边圣杰" initials="边"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57D"/>
    <a:srgbClr val="E7E6E6"/>
    <a:srgbClr val="038D91"/>
    <a:srgbClr val="136066"/>
    <a:srgbClr val="DB2C03"/>
    <a:srgbClr val="F2F2F2"/>
    <a:srgbClr val="059195"/>
    <a:srgbClr val="0087CD"/>
    <a:srgbClr val="0075BF"/>
    <a:srgbClr val="034E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00" autoAdjust="0"/>
    <p:restoredTop sz="50835" autoAdjust="0"/>
  </p:normalViewPr>
  <p:slideViewPr>
    <p:cSldViewPr>
      <p:cViewPr varScale="1">
        <p:scale>
          <a:sx n="95" d="100"/>
          <a:sy n="95" d="100"/>
        </p:scale>
        <p:origin x="384" y="90"/>
      </p:cViewPr>
      <p:guideLst>
        <p:guide orient="horz" pos="1484"/>
        <p:guide pos="2880"/>
      </p:guideLst>
    </p:cSldViewPr>
  </p:slideViewPr>
  <p:notesTextViewPr>
    <p:cViewPr>
      <p:scale>
        <a:sx n="1" d="1"/>
        <a:sy n="1" d="1"/>
      </p:scale>
      <p:origin x="0" y="0"/>
    </p:cViewPr>
  </p:notesTextViewPr>
  <p:sorterViewPr>
    <p:cViewPr>
      <p:scale>
        <a:sx n="186" d="100"/>
        <a:sy n="186" d="100"/>
      </p:scale>
      <p:origin x="0" y="0"/>
    </p:cViewPr>
  </p:sorterViewPr>
  <p:notesViewPr>
    <p:cSldViewPr>
      <p:cViewPr varScale="1">
        <p:scale>
          <a:sx n="65" d="100"/>
          <a:sy n="65" d="100"/>
        </p:scale>
        <p:origin x="-3360" y="-96"/>
      </p:cViewPr>
      <p:guideLst>
        <p:guide orient="horz" pos="2638"/>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2.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2565" algn="l" defTabSz="914400" rtl="0" eaLnBrk="1" latinLnBrk="0" hangingPunct="1">
      <a:defRPr sz="1200" kern="1200">
        <a:solidFill>
          <a:schemeClr val="tx1"/>
        </a:solidFill>
        <a:latin typeface="+mn-lt"/>
        <a:ea typeface="+mn-ea"/>
        <a:cs typeface="+mn-cs"/>
      </a:defRPr>
    </a:lvl7pPr>
    <a:lvl8pPr marL="3199765"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3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63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r" defTabSz="914400" rtl="0" eaLnBrk="0" fontAlgn="base" latinLnBrk="0" hangingPunct="0">
              <a:lnSpc>
                <a:spcPct val="100000"/>
              </a:lnSpc>
              <a:spcBef>
                <a:spcPct val="0"/>
              </a:spcBef>
              <a:spcAft>
                <a:spcPct val="0"/>
              </a:spcAft>
              <a:buClrTx/>
              <a:buSzTx/>
              <a:buFontTx/>
              <a:buNone/>
              <a:defRPr/>
            </a:pPr>
            <a:fld id="{684974E3-EEA5-4569-92D4-44EA3010D9A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advTm="5427"/>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Tree>
  </p:cSld>
  <p:clrMapOvr>
    <a:masterClrMapping/>
  </p:clrMapOvr>
  <p:transition advTm="5427"/>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02854A03-91AF-448A-9954-517C0577E5F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EFC946-6D13-4F8C-9740-992A906A613E}" type="slidenum">
              <a:rPr lang="zh-CN" altLang="en-US" smtClean="0"/>
            </a:fld>
            <a:endParaRPr lang="zh-CN" altLang="en-US"/>
          </a:p>
        </p:txBody>
      </p:sp>
      <p:sp>
        <p:nvSpPr>
          <p:cNvPr id="7" name="矩形 6"/>
          <p:cNvSpPr/>
          <p:nvPr userDrawn="1"/>
        </p:nvSpPr>
        <p:spPr>
          <a:xfrm>
            <a:off x="7236296" y="4731990"/>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素材下载：</a:t>
            </a:r>
            <a:r>
              <a:rPr kumimoji="0" lang="en-US" altLang="zh-CN" sz="100" b="0" i="0" u="none" strike="noStrike" kern="0" cap="none" spc="0" normalizeH="0" baseline="0" noProof="0" dirty="0">
                <a:ln>
                  <a:noFill/>
                </a:ln>
                <a:solidFill>
                  <a:prstClr val="white"/>
                </a:solidFill>
                <a:effectLst/>
                <a:uLnTx/>
                <a:uFillTx/>
              </a:rPr>
              <a:t>www.1ppt.com/sucai/</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图表下载：</a:t>
            </a:r>
            <a:r>
              <a:rPr kumimoji="0" lang="en-US" altLang="zh-CN" sz="100" b="0" i="0" u="none" strike="noStrike" kern="0" cap="none" spc="0" normalizeH="0" baseline="0" noProof="0" dirty="0">
                <a:ln>
                  <a:noFill/>
                </a:ln>
                <a:solidFill>
                  <a:prstClr val="white"/>
                </a:solidFill>
                <a:effectLst/>
                <a:uLnTx/>
                <a:uFillTx/>
              </a:rPr>
              <a:t>www.1ppt.com/tubiao/      </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优秀</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Word</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www.1ppt.com/word/              Excel</a:t>
            </a:r>
            <a:r>
              <a:rPr kumimoji="0" lang="zh-CN" altLang="en-US" sz="100" b="0" i="0" u="none" strike="noStrike" kern="0" cap="none" spc="0" normalizeH="0" baseline="0" noProof="0" dirty="0">
                <a:ln>
                  <a:noFill/>
                </a:ln>
                <a:solidFill>
                  <a:prstClr val="white"/>
                </a:solidFill>
                <a:effectLst/>
                <a:uLnTx/>
                <a:uFillTx/>
              </a:rPr>
              <a:t>教程：</a:t>
            </a:r>
            <a:r>
              <a:rPr kumimoji="0" lang="en-US" altLang="zh-CN" sz="100" b="0" i="0" u="none" strike="noStrike" kern="0" cap="none" spc="0" normalizeH="0" baseline="0" noProof="0" dirty="0">
                <a:ln>
                  <a:noFill/>
                </a:ln>
                <a:solidFill>
                  <a:prstClr val="white"/>
                </a:solidFill>
                <a:effectLst/>
                <a:uLnTx/>
                <a:uFillTx/>
              </a:rPr>
              <a:t>www.1ppt.com/excel/  </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资料下载：</a:t>
            </a:r>
            <a:r>
              <a:rPr kumimoji="0" lang="en-US" altLang="zh-CN" sz="100" b="0" i="0" u="none" strike="noStrike" kern="0" cap="none" spc="0" normalizeH="0" baseline="0" noProof="0" dirty="0">
                <a:ln>
                  <a:noFill/>
                </a:ln>
                <a:solidFill>
                  <a:prstClr val="white"/>
                </a:solidFill>
                <a:effectLst/>
                <a:uLnTx/>
                <a:uFillTx/>
              </a:rPr>
              <a:t>www.1ppt.com/ziliao/                PPT</a:t>
            </a:r>
            <a:r>
              <a:rPr kumimoji="0" lang="zh-CN" altLang="en-US" sz="100" b="0" i="0" u="none" strike="noStrike" kern="0" cap="none" spc="0" normalizeH="0" baseline="0" noProof="0" dirty="0">
                <a:ln>
                  <a:noFill/>
                </a:ln>
                <a:solidFill>
                  <a:prstClr val="white"/>
                </a:solidFill>
                <a:effectLst/>
                <a:uLnTx/>
                <a:uFillTx/>
              </a:rPr>
              <a:t>课件下载：</a:t>
            </a:r>
            <a:r>
              <a:rPr kumimoji="0" lang="en-US" altLang="zh-CN" sz="100" b="0" i="0" u="none" strike="noStrike" kern="0" cap="none" spc="0" normalizeH="0" baseline="0" noProof="0" dirty="0">
                <a:ln>
                  <a:noFill/>
                </a:ln>
                <a:solidFill>
                  <a:prstClr val="white"/>
                </a:solidFill>
                <a:effectLst/>
                <a:uLnTx/>
                <a:uFillTx/>
              </a:rPr>
              <a:t>www.1ppt.com/kejian/ </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范文下载：</a:t>
            </a:r>
            <a:r>
              <a:rPr kumimoji="0" lang="en-US" altLang="zh-CN" sz="100" b="0" i="0" u="none" strike="noStrike" kern="0" cap="none" spc="0" normalizeH="0" baseline="0" noProof="0" dirty="0">
                <a:ln>
                  <a:noFill/>
                </a:ln>
                <a:solidFill>
                  <a:prstClr val="white"/>
                </a:solidFill>
                <a:effectLst/>
                <a:uLnTx/>
                <a:uFillTx/>
              </a:rPr>
              <a:t>www.1ppt.com/fanwen/             </a:t>
            </a:r>
            <a:r>
              <a:rPr kumimoji="0" lang="zh-CN" altLang="en-US" sz="100" b="0" i="0" u="none" strike="noStrike" kern="0" cap="none" spc="0" normalizeH="0" baseline="0" noProof="0" dirty="0">
                <a:ln>
                  <a:noFill/>
                </a:ln>
                <a:solidFill>
                  <a:prstClr val="white"/>
                </a:solidFill>
                <a:effectLst/>
                <a:uLnTx/>
                <a:uFillTx/>
              </a:rPr>
              <a:t>试卷下载：</a:t>
            </a:r>
            <a:r>
              <a:rPr kumimoji="0" lang="en-US" altLang="zh-CN" sz="100" b="0" i="0" u="none" strike="noStrike" kern="0" cap="none" spc="0" normalizeH="0" baseline="0" noProof="0" dirty="0">
                <a:ln>
                  <a:noFill/>
                </a:ln>
                <a:solidFill>
                  <a:prstClr val="white"/>
                </a:solidFill>
                <a:effectLst/>
                <a:uLnTx/>
                <a:uFillTx/>
              </a:rPr>
              <a:t>www.1ppt.com/shiti/  </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教案下载：</a:t>
            </a:r>
            <a:r>
              <a:rPr kumimoji="0" lang="en-US" altLang="zh-CN" sz="100" b="0" i="0" u="none" strike="noStrike" kern="0" cap="none" spc="0" normalizeH="0" baseline="0" noProof="0" dirty="0">
                <a:ln>
                  <a:noFill/>
                </a:ln>
                <a:solidFill>
                  <a:prstClr val="white"/>
                </a:solidFill>
                <a:effectLst/>
                <a:uLnTx/>
                <a:uFillTx/>
              </a:rPr>
              <a:t>www.1ppt.com/jiaoan/        </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endParaRPr kumimoji="0" lang="en-US" altLang="zh-CN" sz="100" b="0" i="0" u="none" strike="noStrike" kern="0" cap="none" spc="0" normalizeH="0" baseline="0" noProof="0" dirty="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 </a:t>
            </a:r>
            <a:endParaRPr kumimoji="0" lang="zh-CN" altLang="en-US" sz="100" b="0" i="0" u="none" strike="noStrike" kern="0" cap="none" spc="0" normalizeH="0" baseline="0" noProof="0" dirty="0">
              <a:ln>
                <a:noFill/>
              </a:ln>
              <a:solidFill>
                <a:prstClr val="white"/>
              </a:solidFill>
              <a:effectLst/>
              <a:uLnTx/>
              <a:uFillTx/>
            </a:endParaRPr>
          </a:p>
        </p:txBody>
      </p:sp>
    </p:spTree>
  </p:cSld>
  <p:clrMapOvr>
    <a:masterClrMapping/>
  </p:clrMapOvr>
  <p:transition advTm="5427"/>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1_空白">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23478"/>
            <a:ext cx="1279284" cy="216024"/>
          </a:xfrm>
          <a:prstGeom prst="rect">
            <a:avLst/>
          </a:prstGeom>
        </p:spPr>
      </p:pic>
    </p:spTree>
  </p:cSld>
  <p:clrMapOvr>
    <a:masterClrMapping/>
  </p:clrMapOvr>
  <p:transition advTm="5427"/>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116681"/>
            <a:ext cx="7886700" cy="659130"/>
          </a:xfrm>
        </p:spPr>
        <p:txBody>
          <a:bodyPr/>
          <a:lstStyle>
            <a:lvl1pPr algn="ctr">
              <a:defRPr b="0">
                <a:solidFill>
                  <a:schemeClr val="tx1"/>
                </a:solidFill>
                <a:effectLst/>
                <a:latin typeface="+mj-ea"/>
                <a:ea typeface="+mj-ea"/>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28650" y="909638"/>
            <a:ext cx="7886700" cy="320278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p:spPr>
        <p:txBody>
          <a:bodyPr/>
          <a:lstStyle/>
          <a:p>
            <a:fld id="{49AE70B2-8BF9-45C0-BB95-33D1B9D3A854}" type="slidenum">
              <a:rPr lang="zh-CN" altLang="en-US" smtClean="0"/>
            </a:fld>
            <a:endParaRPr lang="zh-CN" altLang="en-US"/>
          </a:p>
        </p:txBody>
      </p:sp>
      <p:cxnSp>
        <p:nvCxnSpPr>
          <p:cNvPr id="7" name="直接连接符 6"/>
          <p:cNvCxnSpPr>
            <a:stCxn id="11" idx="2"/>
          </p:cNvCxnSpPr>
          <p:nvPr userDrawn="1"/>
        </p:nvCxnSpPr>
        <p:spPr>
          <a:xfrm>
            <a:off x="212884" y="778669"/>
            <a:ext cx="8931116" cy="0"/>
          </a:xfrm>
          <a:prstGeom prst="line">
            <a:avLst/>
          </a:prstGeom>
        </p:spPr>
        <p:style>
          <a:lnRef idx="3">
            <a:schemeClr val="accent5"/>
          </a:lnRef>
          <a:fillRef idx="0">
            <a:schemeClr val="accent5"/>
          </a:fillRef>
          <a:effectRef idx="2">
            <a:schemeClr val="accent5"/>
          </a:effectRef>
          <a:fontRef idx="minor">
            <a:schemeClr val="tx1"/>
          </a:fontRef>
        </p:style>
      </p:cxnSp>
      <p:sp>
        <p:nvSpPr>
          <p:cNvPr id="11" name="矩形 10"/>
          <p:cNvSpPr/>
          <p:nvPr userDrawn="1"/>
        </p:nvSpPr>
        <p:spPr>
          <a:xfrm>
            <a:off x="0" y="-5715"/>
            <a:ext cx="425768" cy="784384"/>
          </a:xfrm>
          <a:prstGeom prst="rect">
            <a:avLst/>
          </a:prstGeom>
          <a:solidFill>
            <a:srgbClr val="18A19D"/>
          </a:solidFill>
          <a:ln>
            <a:solidFill>
              <a:srgbClr val="18A1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transition advTm="542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250" fill="hold">
                                          <p:stCondLst>
                                            <p:cond delay="0"/>
                                          </p:stCondLst>
                                        </p:cTn>
                                        <p:tgtEl>
                                          <p:spTgt spid="7"/>
                                        </p:tgtEl>
                                        <p:attrNameLst>
                                          <p:attrName>style.visibility</p:attrName>
                                        </p:attrNameLst>
                                      </p:cBhvr>
                                      <p:to>
                                        <p:strVal val="visible"/>
                                      </p:to>
                                    </p:set>
                                    <p:animEffect transition="in" filter="box(in)">
                                      <p:cBhvr>
                                        <p:cTn id="7"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4629150" y="1369219"/>
            <a:ext cx="3886200" cy="326350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transition advTm="5427"/>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仅标题">
    <p:spTree>
      <p:nvGrpSpPr>
        <p:cNvPr id="1" name=""/>
        <p:cNvGrpSpPr/>
        <p:nvPr/>
      </p:nvGrpSpPr>
      <p:grpSpPr>
        <a:xfrm>
          <a:off x="0" y="0"/>
          <a:ext cx="0" cy="0"/>
          <a:chOff x="0" y="0"/>
          <a:chExt cx="0" cy="0"/>
        </a:xfrm>
      </p:grpSpPr>
      <p:sp>
        <p:nvSpPr>
          <p:cNvPr id="14" name="任意多边形 13"/>
          <p:cNvSpPr/>
          <p:nvPr userDrawn="1"/>
        </p:nvSpPr>
        <p:spPr>
          <a:xfrm rot="5400000">
            <a:off x="43309" y="-125198"/>
            <a:ext cx="783422" cy="1033820"/>
          </a:xfrm>
          <a:custGeom>
            <a:avLst/>
            <a:gdLst>
              <a:gd name="connsiteX0" fmla="*/ 0 w 1044561"/>
              <a:gd name="connsiteY0" fmla="*/ 996287 h 1419369"/>
              <a:gd name="connsiteX1" fmla="*/ 0 w 1044561"/>
              <a:gd name="connsiteY1" fmla="*/ 0 h 1419369"/>
              <a:gd name="connsiteX2" fmla="*/ 1044561 w 1044561"/>
              <a:gd name="connsiteY2" fmla="*/ 686380 h 1419369"/>
              <a:gd name="connsiteX3" fmla="*/ 1044561 w 1044561"/>
              <a:gd name="connsiteY3" fmla="*/ 996287 h 1419369"/>
              <a:gd name="connsiteX4" fmla="*/ 0 w 1044561"/>
              <a:gd name="connsiteY4" fmla="*/ 1419369 h 1419369"/>
              <a:gd name="connsiteX5" fmla="*/ 0 w 1044561"/>
              <a:gd name="connsiteY5" fmla="*/ 996288 h 1419369"/>
              <a:gd name="connsiteX6" fmla="*/ 1044561 w 1044561"/>
              <a:gd name="connsiteY6" fmla="*/ 996288 h 1419369"/>
              <a:gd name="connsiteX7" fmla="*/ 1044561 w 1044561"/>
              <a:gd name="connsiteY7" fmla="*/ 1419369 h 1419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4561" h="1419369">
                <a:moveTo>
                  <a:pt x="0" y="996287"/>
                </a:moveTo>
                <a:lnTo>
                  <a:pt x="0" y="0"/>
                </a:lnTo>
                <a:lnTo>
                  <a:pt x="1044561" y="686380"/>
                </a:lnTo>
                <a:lnTo>
                  <a:pt x="1044561" y="996287"/>
                </a:lnTo>
                <a:close/>
                <a:moveTo>
                  <a:pt x="0" y="1419369"/>
                </a:moveTo>
                <a:lnTo>
                  <a:pt x="0" y="996288"/>
                </a:lnTo>
                <a:lnTo>
                  <a:pt x="1044561" y="996288"/>
                </a:lnTo>
                <a:lnTo>
                  <a:pt x="1044561" y="1419369"/>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350"/>
          </a:p>
        </p:txBody>
      </p:sp>
    </p:spTree>
  </p:cSld>
  <p:clrMapOvr>
    <a:masterClrMapping/>
  </p:clrMapOvr>
  <p:transition advTm="5427"/>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F82FDF1-A4A5-4E4C-9E95-098F4A90CBD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77C80-B5C0-4602-9AD0-764EF16386D0}" type="slidenum">
              <a:rPr lang="zh-CN" altLang="en-US" smtClean="0"/>
            </a:fld>
            <a:endParaRPr lang="zh-CN" altLang="en-US"/>
          </a:p>
        </p:txBody>
      </p:sp>
    </p:spTree>
  </p:cSld>
  <p:clrMapOvr>
    <a:masterClrMapping/>
  </p:clrMapOvr>
  <p:transition advTm="5427"/>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317688" y="298852"/>
            <a:ext cx="8510400" cy="369332"/>
          </a:xfrm>
          <a:prstGeom prst="rect">
            <a:avLst/>
          </a:prstGeom>
        </p:spPr>
        <p:txBody>
          <a:bodyPr vert="horz" lIns="0" tIns="0" rIns="0" bIns="0" rtlCol="0" anchor="ctr" anchorCtr="0">
            <a:spAutoFit/>
          </a:bodyPr>
          <a:lstStyle>
            <a:lvl1pPr>
              <a:lnSpc>
                <a:spcPct val="100000"/>
              </a:lnSpc>
              <a:defRPr/>
            </a:lvl1pPr>
          </a:lstStyle>
          <a:p>
            <a:r>
              <a:rPr lang="zh-CN" altLang="en-US" noProof="0" dirty="0"/>
              <a:t>单击此处编辑母版标题样式</a:t>
            </a:r>
            <a:endParaRPr lang="en-GB" noProof="0" dirty="0"/>
          </a:p>
        </p:txBody>
      </p:sp>
    </p:spTree>
  </p:cSld>
  <p:clrMapOvr>
    <a:masterClrMapping/>
  </p:clrMapOvr>
  <p:transition advTm="5427"/>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316800" y="1312223"/>
            <a:ext cx="8510400" cy="2955789"/>
          </a:xfrm>
        </p:spPr>
        <p:txBody>
          <a:bodyPr vert="horz" lIns="0" tIns="0" rIns="216000" bIns="0" rtlCol="0">
            <a:normAutofit/>
          </a:bodyPr>
          <a:lstStyle>
            <a:lvl1pPr>
              <a:defRPr lang="zh-CN" altLang="en-US" noProof="0" smtClean="0">
                <a:solidFill>
                  <a:srgbClr val="044B78"/>
                </a:solidFill>
              </a:defRPr>
            </a:lvl1pPr>
            <a:lvl2pPr>
              <a:defRPr lang="zh-CN" altLang="en-US" noProof="0" smtClean="0">
                <a:solidFill>
                  <a:srgbClr val="044B78"/>
                </a:solidFill>
              </a:defRPr>
            </a:lvl2pPr>
            <a:lvl3pPr>
              <a:defRPr lang="zh-CN" altLang="en-US" noProof="0" smtClean="0">
                <a:solidFill>
                  <a:srgbClr val="044B78"/>
                </a:solidFill>
              </a:defRPr>
            </a:lvl3pPr>
            <a:lvl4pPr>
              <a:defRPr lang="zh-CN" altLang="en-US" noProof="0" smtClean="0">
                <a:solidFill>
                  <a:srgbClr val="044B78"/>
                </a:solidFill>
              </a:defRPr>
            </a:lvl4pPr>
            <a:lvl5pPr>
              <a:defRPr lang="en-GB" noProof="0" dirty="0">
                <a:solidFill>
                  <a:srgbClr val="044B78"/>
                </a:solidFill>
              </a:defRPr>
            </a:lvl5pPr>
          </a:lstStyle>
          <a:p>
            <a:pPr lvl="0"/>
            <a:r>
              <a:rPr lang="zh-CN" altLang="en-US" noProof="0" dirty="0"/>
              <a:t>单击此处编辑母版文本样式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en-GB" noProof="0" dirty="0"/>
          </a:p>
        </p:txBody>
      </p:sp>
      <p:sp>
        <p:nvSpPr>
          <p:cNvPr id="11" name="Title 1"/>
          <p:cNvSpPr>
            <a:spLocks noGrp="1"/>
          </p:cNvSpPr>
          <p:nvPr>
            <p:ph type="title"/>
          </p:nvPr>
        </p:nvSpPr>
        <p:spPr>
          <a:xfrm>
            <a:off x="317688" y="316613"/>
            <a:ext cx="8510400" cy="391412"/>
          </a:xfrm>
        </p:spPr>
        <p:txBody>
          <a:bodyPr anchor="ctr" anchorCtr="0"/>
          <a:lstStyle>
            <a:lvl1pPr>
              <a:defRPr sz="2400"/>
            </a:lvl1pPr>
          </a:lstStyle>
          <a:p>
            <a:r>
              <a:rPr lang="zh-CN" altLang="en-US" noProof="0" dirty="0"/>
              <a:t>单击此处编辑母版标题样式</a:t>
            </a:r>
            <a:endParaRPr lang="en-GB" noProof="0" dirty="0"/>
          </a:p>
        </p:txBody>
      </p:sp>
    </p:spTree>
  </p:cSld>
  <p:clrMapOvr>
    <a:masterClrMapping/>
  </p:clrMapOvr>
  <p:transition advTm="5427"/>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fld>
            <a:endParaRPr lang="zh-CN" altLang="en-US"/>
          </a:p>
        </p:txBody>
      </p:sp>
      <p:pic>
        <p:nvPicPr>
          <p:cNvPr id="7" name="图片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7504" y="123478"/>
            <a:ext cx="1279284" cy="21602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advTm="5427"/>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39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3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5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microsoft.com/office/2007/relationships/hdphoto" Target="../media/image4.wdp"/><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直角三角形 18"/>
          <p:cNvSpPr/>
          <p:nvPr/>
        </p:nvSpPr>
        <p:spPr>
          <a:xfrm rot="5400000" flipV="1">
            <a:off x="5435203" y="-95249"/>
            <a:ext cx="3613547" cy="3804047"/>
          </a:xfrm>
          <a:prstGeom prst="rtTriangle">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0" name="直角三角形 19"/>
          <p:cNvSpPr/>
          <p:nvPr/>
        </p:nvSpPr>
        <p:spPr>
          <a:xfrm rot="5400000" flipV="1">
            <a:off x="5986463" y="-130969"/>
            <a:ext cx="3026569" cy="3288506"/>
          </a:xfrm>
          <a:prstGeom prst="rtTriangle">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7" name="直角三角形 16"/>
          <p:cNvSpPr/>
          <p:nvPr/>
        </p:nvSpPr>
        <p:spPr>
          <a:xfrm>
            <a:off x="0" y="1327547"/>
            <a:ext cx="3320654" cy="3815953"/>
          </a:xfrm>
          <a:prstGeom prst="rtTriangle">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直角三角形 12"/>
          <p:cNvSpPr/>
          <p:nvPr/>
        </p:nvSpPr>
        <p:spPr>
          <a:xfrm flipH="1">
            <a:off x="1872853" y="3118247"/>
            <a:ext cx="7271147" cy="202525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5" name="组合 4"/>
          <p:cNvGrpSpPr/>
          <p:nvPr/>
        </p:nvGrpSpPr>
        <p:grpSpPr>
          <a:xfrm>
            <a:off x="0" y="0"/>
            <a:ext cx="8749030" cy="5134610"/>
            <a:chOff x="-2" y="0"/>
            <a:chExt cx="13778" cy="8086"/>
          </a:xfrm>
        </p:grpSpPr>
        <p:sp>
          <p:nvSpPr>
            <p:cNvPr id="4" name="直角三角形 3"/>
            <p:cNvSpPr/>
            <p:nvPr/>
          </p:nvSpPr>
          <p:spPr>
            <a:xfrm flipV="1">
              <a:off x="-2" y="0"/>
              <a:ext cx="8966" cy="3189"/>
            </a:xfrm>
            <a:prstGeom prst="rtTriangle">
              <a:avLst/>
            </a:prstGeom>
            <a:blipFill dpi="0" rotWithShape="1">
              <a:blip r:embed="rId1" cstate="print"/>
              <a:srcRect/>
              <a:stretch>
                <a:fillRect l="-36000" t="-53000" r="-1000" b="-8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711" name="文本框 710"/>
            <p:cNvSpPr txBox="1"/>
            <p:nvPr/>
          </p:nvSpPr>
          <p:spPr>
            <a:xfrm>
              <a:off x="507" y="4729"/>
              <a:ext cx="13154" cy="919"/>
            </a:xfrm>
            <a:prstGeom prst="rect">
              <a:avLst/>
            </a:prstGeom>
            <a:noFill/>
            <a:effectLst>
              <a:outerShdw sx="102000" sy="102000" algn="ctr" rotWithShape="0">
                <a:prstClr val="black">
                  <a:alpha val="40000"/>
                </a:prstClr>
              </a:outerShdw>
            </a:effectLst>
          </p:spPr>
          <p:txBody>
            <a:bodyPr wrap="square" rtlCol="0">
              <a:spAutoFit/>
            </a:bodyPr>
            <a:lstStyle>
              <a:defPPr>
                <a:defRPr lang="zh-CN"/>
              </a:defPPr>
              <a:lvl1pPr algn="ctr">
                <a:defRPr sz="9600" spc="-300">
                  <a:solidFill>
                    <a:srgbClr val="45D8FF"/>
                  </a:solidFill>
                  <a:effectLst>
                    <a:outerShdw blurRad="101600" dir="5400000" algn="ctr" rotWithShape="0">
                      <a:srgbClr val="45D8FF">
                        <a:alpha val="90000"/>
                      </a:srgbClr>
                    </a:outerShdw>
                  </a:effectLst>
                  <a:latin typeface="Futura Md BT" panose="020B0802020204020204" pitchFamily="34" charset="0"/>
                </a:defRPr>
              </a:lvl1pPr>
            </a:lstStyle>
            <a:p>
              <a:pPr lvl="0" algn="ctr">
                <a:buClrTx/>
                <a:buSzTx/>
                <a:buFontTx/>
                <a:defRPr/>
              </a:pPr>
              <a:r>
                <a:rPr kumimoji="1" lang="zh-CN" altLang="en-US" sz="3200" b="1" spc="0" dirty="0">
                  <a:solidFill>
                    <a:schemeClr val="tx1"/>
                  </a:solidFill>
                  <a:effectLst/>
                  <a:latin typeface="微软雅黑" panose="020B0503020204020204" pitchFamily="34" charset="-122"/>
                  <a:ea typeface="微软雅黑" panose="020B0503020204020204" pitchFamily="34" charset="-122"/>
                  <a:cs typeface="+mn-ea"/>
                  <a:sym typeface="+mn-ea"/>
                </a:rPr>
                <a:t>石杉碱甲注射液</a:t>
              </a:r>
              <a:endParaRPr kumimoji="1" lang="zh-CN" altLang="en-US" sz="3200" b="1" spc="0" dirty="0">
                <a:solidFill>
                  <a:schemeClr val="tx1"/>
                </a:solidFill>
                <a:effectLst/>
                <a:latin typeface="微软雅黑" panose="020B0503020204020204" pitchFamily="34" charset="-122"/>
                <a:ea typeface="微软雅黑" panose="020B0503020204020204" pitchFamily="34" charset="-122"/>
                <a:cs typeface="+mn-ea"/>
                <a:sym typeface="+mn-ea"/>
              </a:endParaRPr>
            </a:p>
          </p:txBody>
        </p:sp>
        <p:sp>
          <p:nvSpPr>
            <p:cNvPr id="712" name="文本框 711"/>
            <p:cNvSpPr txBox="1"/>
            <p:nvPr/>
          </p:nvSpPr>
          <p:spPr>
            <a:xfrm>
              <a:off x="281" y="5761"/>
              <a:ext cx="13495" cy="2325"/>
            </a:xfrm>
            <a:prstGeom prst="rect">
              <a:avLst/>
            </a:prstGeom>
            <a:noFill/>
            <a:effectLst>
              <a:outerShdw sx="102000" sy="102000" algn="ctr" rotWithShape="0">
                <a:prstClr val="black">
                  <a:alpha val="40000"/>
                </a:prstClr>
              </a:outerShdw>
            </a:effectLst>
          </p:spPr>
          <p:txBody>
            <a:bodyPr wrap="square" rtlCol="0">
              <a:spAutoFit/>
            </a:bodyPr>
            <a:lstStyle>
              <a:defPPr>
                <a:defRPr lang="zh-CN"/>
              </a:defPPr>
              <a:lvl1pPr algn="ctr">
                <a:defRPr sz="5400" spc="-300">
                  <a:solidFill>
                    <a:srgbClr val="45D8FF"/>
                  </a:solidFill>
                  <a:effectLst>
                    <a:outerShdw blurRad="101600" dir="5400000" algn="ctr" rotWithShape="0">
                      <a:srgbClr val="45D8FF">
                        <a:alpha val="90000"/>
                      </a:srgbClr>
                    </a:outerShdw>
                  </a:effectLst>
                  <a:latin typeface="ZapfHumnst Ult BT" panose="020B0805050508090204" pitchFamily="34" charset="0"/>
                </a:defRPr>
              </a:lvl1pPr>
            </a:lstStyle>
            <a:p>
              <a:pPr algn="ctr" defTabSz="685800">
                <a:lnSpc>
                  <a:spcPct val="150000"/>
                </a:lnSpc>
                <a:buClrTx/>
                <a:buSzTx/>
                <a:buFontTx/>
              </a:pPr>
              <a:r>
                <a:rPr lang="zh-CN" altLang="en-US" sz="2000" b="1" spc="0" dirty="0">
                  <a:solidFill>
                    <a:schemeClr val="tx1"/>
                  </a:solidFill>
                  <a:effectLst/>
                  <a:latin typeface="微软雅黑" panose="020B0503020204020204" pitchFamily="34" charset="-122"/>
                  <a:ea typeface="微软雅黑" panose="020B0503020204020204" pitchFamily="34" charset="-122"/>
                </a:rPr>
                <a:t>商标名：凡坦</a:t>
              </a:r>
              <a:endParaRPr lang="zh-CN" altLang="en-US" sz="2000" b="1" spc="0" dirty="0">
                <a:solidFill>
                  <a:schemeClr val="tx1"/>
                </a:solidFill>
                <a:effectLst/>
                <a:latin typeface="微软雅黑" panose="020B0503020204020204" pitchFamily="34" charset="-122"/>
                <a:ea typeface="微软雅黑" panose="020B0503020204020204" pitchFamily="34" charset="-122"/>
              </a:endParaRPr>
            </a:p>
            <a:p>
              <a:pPr algn="ctr" defTabSz="685800">
                <a:lnSpc>
                  <a:spcPct val="150000"/>
                </a:lnSpc>
                <a:buClrTx/>
                <a:buSzTx/>
                <a:buFontTx/>
              </a:pPr>
              <a:endParaRPr lang="zh-CN" altLang="en-US" sz="2000" b="1" spc="0" dirty="0">
                <a:solidFill>
                  <a:schemeClr val="tx1"/>
                </a:solidFill>
                <a:effectLst/>
                <a:latin typeface="微软雅黑" panose="020B0503020204020204" pitchFamily="34" charset="-122"/>
                <a:ea typeface="微软雅黑" panose="020B0503020204020204" pitchFamily="34" charset="-122"/>
              </a:endParaRPr>
            </a:p>
            <a:p>
              <a:pPr algn="ctr" defTabSz="685800">
                <a:lnSpc>
                  <a:spcPct val="150000"/>
                </a:lnSpc>
                <a:buClrTx/>
                <a:buSzTx/>
                <a:buFontTx/>
              </a:pPr>
              <a:r>
                <a:rPr lang="en-US" altLang="zh-CN" sz="2000" b="1" spc="0" dirty="0">
                  <a:solidFill>
                    <a:schemeClr val="bg1"/>
                  </a:solidFill>
                  <a:effectLst/>
                  <a:latin typeface="微软雅黑" panose="020B0503020204020204" pitchFamily="34" charset="-122"/>
                  <a:ea typeface="微软雅黑" panose="020B0503020204020204" pitchFamily="34" charset="-122"/>
                </a:rPr>
                <a:t>                                                             </a:t>
              </a:r>
              <a:r>
                <a:rPr lang="zh-CN" altLang="en-US" sz="2000" b="1" spc="0" dirty="0">
                  <a:solidFill>
                    <a:schemeClr val="bg1"/>
                  </a:solidFill>
                  <a:effectLst/>
                  <a:latin typeface="微软雅黑" panose="020B0503020204020204" pitchFamily="34" charset="-122"/>
                  <a:ea typeface="微软雅黑" panose="020B0503020204020204" pitchFamily="34" charset="-122"/>
                </a:rPr>
                <a:t>万邦德制药集团有限公司 </a:t>
              </a:r>
              <a:endParaRPr lang="zh-CN" altLang="en-US" sz="2000" b="1" spc="0" dirty="0">
                <a:solidFill>
                  <a:schemeClr val="bg1"/>
                </a:solidFill>
                <a:effectLst/>
                <a:latin typeface="微软雅黑" panose="020B0503020204020204" pitchFamily="34" charset="-122"/>
                <a:ea typeface="微软雅黑" panose="020B0503020204020204" pitchFamily="34" charset="-122"/>
                <a:sym typeface="+mn-ea"/>
              </a:endParaRPr>
            </a:p>
          </p:txBody>
        </p:sp>
      </p:grpSp>
      <p:sp>
        <p:nvSpPr>
          <p:cNvPr id="15" name="矩形 14"/>
          <p:cNvSpPr/>
          <p:nvPr/>
        </p:nvSpPr>
        <p:spPr>
          <a:xfrm>
            <a:off x="5186045" y="3719830"/>
            <a:ext cx="214630" cy="306705"/>
          </a:xfrm>
          <a:prstGeom prst="rect">
            <a:avLst/>
          </a:prstGeom>
        </p:spPr>
        <p:txBody>
          <a:bodyPr wrap="square">
            <a:spAutoFit/>
          </a:bodyPr>
          <a:lstStyle/>
          <a:p>
            <a:r>
              <a:rPr lang="en-US" altLang="zh-CN" sz="1400" b="1" dirty="0">
                <a:latin typeface="方正姚体" panose="02010601030101010101" pitchFamily="2" charset="-122"/>
                <a:ea typeface="方正姚体" panose="02010601030101010101" pitchFamily="2" charset="-122"/>
              </a:rPr>
              <a:t>®</a:t>
            </a:r>
            <a:endParaRPr lang="en-US" altLang="zh-CN" sz="1400" b="1" dirty="0">
              <a:latin typeface="方正姚体" panose="02010601030101010101" pitchFamily="2" charset="-122"/>
              <a:ea typeface="方正姚体" panose="02010601030101010101" pitchFamily="2" charset="-122"/>
            </a:endParaRPr>
          </a:p>
        </p:txBody>
      </p:sp>
      <p:pic>
        <p:nvPicPr>
          <p:cNvPr id="9" name="图片 8" descr="石杉碱甲注射液抠图"/>
          <p:cNvPicPr>
            <a:picLocks noChangeAspect="1"/>
          </p:cNvPicPr>
          <p:nvPr/>
        </p:nvPicPr>
        <p:blipFill>
          <a:blip r:embed="rId2" cstate="print">
            <a:extLst>
              <a:ext uri="{BEBA8EAE-BF5A-486C-A8C5-ECC9F3942E4B}">
                <a14:imgProps xmlns:a14="http://schemas.microsoft.com/office/drawing/2010/main">
                  <a14:imgLayer r:embed="rId3">
                    <a14:imgEffect>
                      <a14:brightnessContrast bright="20000" contrast="-40000"/>
                    </a14:imgEffect>
                  </a14:imgLayer>
                </a14:imgProps>
              </a:ext>
            </a:extLst>
          </a:blip>
          <a:srcRect l="20659" t="15709" r="42814" b="17373"/>
          <a:stretch>
            <a:fillRect/>
          </a:stretch>
        </p:blipFill>
        <p:spPr>
          <a:xfrm>
            <a:off x="3592195" y="411480"/>
            <a:ext cx="1871980" cy="2585085"/>
          </a:xfrm>
          <a:prstGeom prst="rect">
            <a:avLst/>
          </a:prstGeom>
          <a:ln>
            <a:noFill/>
          </a:ln>
          <a:effectLst>
            <a:outerShdw blurRad="50800" dist="38100" dir="2700000" algn="tl" rotWithShape="0">
              <a:prstClr val="black">
                <a:alpha val="40000"/>
              </a:prstClr>
            </a:outerShdw>
          </a:effectLst>
        </p:spPr>
      </p:pic>
    </p:spTree>
  </p:cSld>
  <p:clrMapOvr>
    <a:masterClrMapping/>
  </p:clrMapOvr>
  <p:transition advTm="5427"/>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创新性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246693" y="663093"/>
            <a:ext cx="8124190" cy="3729932"/>
          </a:xfrm>
          <a:prstGeom prst="rect">
            <a:avLst/>
          </a:prstGeom>
          <a:noFill/>
        </p:spPr>
        <p:txBody>
          <a:bodyPr wrap="square" rtlCol="0" anchor="t">
            <a:spAutoFit/>
          </a:bodyPr>
          <a:lstStyle/>
          <a:p>
            <a:pPr algn="just" fontAlgn="auto">
              <a:lnSpc>
                <a:spcPct val="200000"/>
              </a:lnSpc>
              <a:buClrTx/>
              <a:buSzTx/>
              <a:buFontTx/>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、创新程度：</a:t>
            </a:r>
            <a:endPar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    石杉碱甲注射液是可逆高选择性的乙酰胆碱酯酶抑制剂，相比于其他同类型药物，选择性高，副作用小，更安全；</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1985</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年全球原创独家获批，是新一代乙酰胆碱增强剂；对神经系统具有以抗炎为核心的多靶点多重作用机制，可用于良性记忆障碍、脑器质性病变引起记忆障碍和重症肌无力的治疗；且现有研究表明</a:t>
            </a:r>
            <a:r>
              <a:rPr lang="zh-CN" altLang="en-US" sz="1200">
                <a:latin typeface="微软雅黑" panose="020B0503020204020204" pitchFamily="34" charset="-122"/>
                <a:ea typeface="微软雅黑" panose="020B0503020204020204" pitchFamily="34" charset="-122"/>
                <a:cs typeface="微软雅黑" panose="020B0503020204020204" pitchFamily="34" charset="-122"/>
                <a:sym typeface="+mn-ea"/>
              </a:rPr>
              <a:t>无药物相互作用</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，主要通过肾脏原型排泄。</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、应用创新:</a:t>
            </a:r>
            <a:endPar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石杉碱甲注射液作为水针注射剂，相比于</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目录中已有的</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口服制剂发挥作用快，</a:t>
            </a:r>
            <a:r>
              <a:rPr lang="zh-CN"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尤其适用于口服无法使用的患者比如手术后早期急性期及胃肠道功能受损或吞咽困难患者使用</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，适用性广；</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此外水针注射剂在适应症上</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比口服制剂多了“用于重症肌无力的治疗”</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。该产品</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无特殊贮存条件，不需要进行配液操作，操作简单且便于贮存；肾脏原型排泄，不含干扰药效的辅料成分，肌肉注射给药，安全性高。</a:t>
            </a:r>
            <a:endPar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9" name="文本框 18"/>
          <p:cNvSpPr txBox="1"/>
          <p:nvPr/>
        </p:nvSpPr>
        <p:spPr>
          <a:xfrm>
            <a:off x="251520" y="4534312"/>
            <a:ext cx="8496944" cy="520271"/>
          </a:xfrm>
          <a:prstGeom prst="rect">
            <a:avLst/>
          </a:prstGeom>
          <a:noFill/>
        </p:spPr>
        <p:txBody>
          <a:bodyPr wrap="square">
            <a:spAutoFit/>
          </a:bodyPr>
          <a:lstStyle/>
          <a:p>
            <a:pPr algn="just" fontAlgn="auto">
              <a:lnSpc>
                <a:spcPct val="14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说明：2020年北京天坛医院江涛主任牵头编写的《神经外科加速康复（ERAS）专家共识 》里，石杉碱甲注射液作为唯一注射剂产品</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被</a:t>
            </a: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推荐用作</a:t>
            </a:r>
            <a:r>
              <a:rPr lang="zh-CN" altLang="zh-CN" sz="105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口服无法使用患者</a:t>
            </a: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认知损伤的治疗。</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公平性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251520" y="682763"/>
            <a:ext cx="8663305" cy="3669915"/>
          </a:xfrm>
          <a:prstGeom prst="rect">
            <a:avLst/>
          </a:prstGeom>
          <a:noFill/>
        </p:spPr>
        <p:txBody>
          <a:bodyPr wrap="square" rtlCol="0" anchor="t">
            <a:spAutoFit/>
          </a:bodyPr>
          <a:lstStyle/>
          <a:p>
            <a:pPr algn="just">
              <a:lnSpc>
                <a:spcPct val="130000"/>
              </a:lnSpc>
            </a:pP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b="1" dirty="0">
                <a:latin typeface="微软雅黑" panose="020B0503020204020204" pitchFamily="34" charset="-122"/>
                <a:ea typeface="微软雅黑" panose="020B0503020204020204" pitchFamily="34" charset="-122"/>
                <a:sym typeface="+mn-ea"/>
              </a:rPr>
              <a:t>年发病患者总数</a:t>
            </a: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sym typeface="+mn-ea"/>
              </a:rPr>
              <a:t>我国重症肌无力（</a:t>
            </a:r>
            <a:r>
              <a:rPr lang="en-US" altLang="zh-CN" sz="1200" dirty="0">
                <a:latin typeface="微软雅黑" panose="020B0503020204020204" pitchFamily="34" charset="-122"/>
                <a:ea typeface="微软雅黑" panose="020B0503020204020204" pitchFamily="34" charset="-122"/>
                <a:sym typeface="+mn-ea"/>
              </a:rPr>
              <a:t>MG</a:t>
            </a:r>
            <a:r>
              <a:rPr lang="zh-CN" altLang="en-US" sz="1200" dirty="0">
                <a:latin typeface="微软雅黑" panose="020B0503020204020204" pitchFamily="34" charset="-122"/>
                <a:ea typeface="微软雅黑" panose="020B0503020204020204" pitchFamily="34" charset="-122"/>
                <a:sym typeface="+mn-ea"/>
              </a:rPr>
              <a:t>）年发病人数约为</a:t>
            </a:r>
            <a:r>
              <a:rPr lang="en-US" altLang="zh-CN" sz="1200" dirty="0">
                <a:latin typeface="微软雅黑" panose="020B0503020204020204" pitchFamily="34" charset="-122"/>
                <a:ea typeface="微软雅黑" panose="020B0503020204020204" pitchFamily="34" charset="-122"/>
                <a:sym typeface="+mn-ea"/>
              </a:rPr>
              <a:t>9605</a:t>
            </a:r>
            <a:r>
              <a:rPr lang="zh-CN" altLang="en-US" sz="1200" dirty="0">
                <a:latin typeface="微软雅黑" panose="020B0503020204020204" pitchFamily="34" charset="-122"/>
                <a:ea typeface="微软雅黑" panose="020B0503020204020204" pitchFamily="34" charset="-122"/>
                <a:sym typeface="+mn-ea"/>
              </a:rPr>
              <a:t>人；我国</a:t>
            </a:r>
            <a:r>
              <a:rPr lang="en-US" altLang="zh-CN" sz="1200" dirty="0">
                <a:latin typeface="微软雅黑" panose="020B0503020204020204" pitchFamily="34" charset="-122"/>
                <a:ea typeface="微软雅黑" panose="020B0503020204020204" pitchFamily="34" charset="-122"/>
                <a:sym typeface="+mn-ea"/>
              </a:rPr>
              <a:t>AD</a:t>
            </a:r>
            <a:r>
              <a:rPr lang="zh-CN" altLang="en-US" sz="1200" dirty="0">
                <a:latin typeface="微软雅黑" panose="020B0503020204020204" pitchFamily="34" charset="-122"/>
                <a:ea typeface="微软雅黑" panose="020B0503020204020204" pitchFamily="34" charset="-122"/>
                <a:sym typeface="+mn-ea"/>
              </a:rPr>
              <a:t>及其他痴呆年发病人数约为</a:t>
            </a:r>
            <a:r>
              <a:rPr lang="en-US" altLang="zh-CN" sz="1200" dirty="0">
                <a:latin typeface="微软雅黑" panose="020B0503020204020204" pitchFamily="34" charset="-122"/>
                <a:ea typeface="微软雅黑" panose="020B0503020204020204" pitchFamily="34" charset="-122"/>
                <a:sym typeface="+mn-ea"/>
              </a:rPr>
              <a:t>150</a:t>
            </a:r>
            <a:r>
              <a:rPr lang="zh-CN" altLang="en-US" sz="1200" dirty="0">
                <a:latin typeface="微软雅黑" panose="020B0503020204020204" pitchFamily="34" charset="-122"/>
                <a:ea typeface="微软雅黑" panose="020B0503020204020204" pitchFamily="34" charset="-122"/>
                <a:sym typeface="+mn-ea"/>
              </a:rPr>
              <a:t>万人；我国</a:t>
            </a:r>
            <a:r>
              <a:rPr lang="en-US" altLang="zh-CN" sz="1200" dirty="0">
                <a:latin typeface="微软雅黑" panose="020B0503020204020204" pitchFamily="34" charset="-122"/>
                <a:ea typeface="微软雅黑" panose="020B0503020204020204" pitchFamily="34" charset="-122"/>
                <a:sym typeface="+mn-ea"/>
              </a:rPr>
              <a:t>2020</a:t>
            </a:r>
            <a:r>
              <a:rPr lang="zh-CN" altLang="en-US" sz="1200" dirty="0">
                <a:latin typeface="微软雅黑" panose="020B0503020204020204" pitchFamily="34" charset="-122"/>
                <a:ea typeface="微软雅黑" panose="020B0503020204020204" pitchFamily="34" charset="-122"/>
                <a:sym typeface="+mn-ea"/>
              </a:rPr>
              <a:t>年我国卒中患病率为</a:t>
            </a:r>
            <a:r>
              <a:rPr lang="en-US" altLang="zh-CN" sz="1200" dirty="0">
                <a:latin typeface="微软雅黑" panose="020B0503020204020204" pitchFamily="34" charset="-122"/>
                <a:ea typeface="微软雅黑" panose="020B0503020204020204" pitchFamily="34" charset="-122"/>
                <a:sym typeface="+mn-ea"/>
              </a:rPr>
              <a:t>1114.8/10</a:t>
            </a:r>
            <a:r>
              <a:rPr lang="zh-CN" altLang="en-US" sz="1200" dirty="0">
                <a:latin typeface="微软雅黑" panose="020B0503020204020204" pitchFamily="34" charset="-122"/>
                <a:ea typeface="微软雅黑" panose="020B0503020204020204" pitchFamily="34" charset="-122"/>
                <a:sym typeface="+mn-ea"/>
              </a:rPr>
              <a:t>万，神经认知障碍在开颅手术后发生概率高达</a:t>
            </a:r>
            <a:r>
              <a:rPr lang="en-US" altLang="zh-CN" sz="1200" dirty="0">
                <a:latin typeface="微软雅黑" panose="020B0503020204020204" pitchFamily="34" charset="-122"/>
                <a:ea typeface="微软雅黑" panose="020B0503020204020204" pitchFamily="34" charset="-122"/>
                <a:sym typeface="+mn-ea"/>
              </a:rPr>
              <a:t>57.1</a:t>
            </a:r>
            <a:r>
              <a:rPr lang="zh-CN" altLang="en-US" sz="1200" dirty="0">
                <a:latin typeface="微软雅黑" panose="020B0503020204020204" pitchFamily="34" charset="-122"/>
                <a:ea typeface="微软雅黑" panose="020B0503020204020204" pitchFamily="34" charset="-122"/>
                <a:sym typeface="+mn-ea"/>
              </a:rPr>
              <a:t>％，非心脏手术后的发生率在</a:t>
            </a:r>
            <a:r>
              <a:rPr lang="en-US" altLang="zh-CN" sz="1200" dirty="0">
                <a:latin typeface="微软雅黑" panose="020B0503020204020204" pitchFamily="34" charset="-122"/>
                <a:ea typeface="微软雅黑" panose="020B0503020204020204" pitchFamily="34" charset="-122"/>
                <a:sym typeface="+mn-ea"/>
              </a:rPr>
              <a:t>7</a:t>
            </a:r>
            <a:r>
              <a:rPr lang="zh-CN" altLang="en-US" sz="1200" dirty="0">
                <a:latin typeface="微软雅黑" panose="020B0503020204020204" pitchFamily="34" charset="-122"/>
                <a:ea typeface="微软雅黑" panose="020B0503020204020204" pitchFamily="34" charset="-122"/>
                <a:sym typeface="+mn-ea"/>
              </a:rPr>
              <a:t>％～</a:t>
            </a:r>
            <a:r>
              <a:rPr lang="en-US" altLang="zh-CN" sz="1200" dirty="0">
                <a:latin typeface="微软雅黑" panose="020B0503020204020204" pitchFamily="34" charset="-122"/>
                <a:ea typeface="微软雅黑" panose="020B0503020204020204" pitchFamily="34" charset="-122"/>
                <a:sym typeface="+mn-ea"/>
              </a:rPr>
              <a:t>26</a:t>
            </a:r>
            <a:r>
              <a:rPr lang="zh-CN" altLang="en-US" sz="1200" dirty="0">
                <a:latin typeface="微软雅黑" panose="020B0503020204020204" pitchFamily="34" charset="-122"/>
                <a:ea typeface="微软雅黑" panose="020B0503020204020204" pitchFamily="34" charset="-122"/>
                <a:sym typeface="+mn-ea"/>
              </a:rPr>
              <a:t>％，在心脏手术后高达</a:t>
            </a:r>
            <a:r>
              <a:rPr lang="en-US" altLang="zh-CN" sz="1200" dirty="0">
                <a:latin typeface="微软雅黑" panose="020B0503020204020204" pitchFamily="34" charset="-122"/>
                <a:ea typeface="微软雅黑" panose="020B0503020204020204" pitchFamily="34" charset="-122"/>
                <a:sym typeface="+mn-ea"/>
              </a:rPr>
              <a:t>14</a:t>
            </a:r>
            <a:r>
              <a:rPr lang="zh-CN" altLang="en-US" sz="1200" dirty="0">
                <a:latin typeface="微软雅黑" panose="020B0503020204020204" pitchFamily="34" charset="-122"/>
                <a:ea typeface="微软雅黑" panose="020B0503020204020204" pitchFamily="34" charset="-122"/>
                <a:sym typeface="+mn-ea"/>
              </a:rPr>
              <a:t>％～</a:t>
            </a:r>
            <a:r>
              <a:rPr lang="en-US" altLang="zh-CN" sz="1200" dirty="0">
                <a:latin typeface="微软雅黑" panose="020B0503020204020204" pitchFamily="34" charset="-122"/>
                <a:ea typeface="微软雅黑" panose="020B0503020204020204" pitchFamily="34" charset="-122"/>
                <a:sym typeface="+mn-ea"/>
              </a:rPr>
              <a:t>60</a:t>
            </a:r>
            <a:r>
              <a:rPr lang="zh-CN" altLang="en-US" sz="1200" dirty="0">
                <a:latin typeface="微软雅黑" panose="020B0503020204020204" pitchFamily="34" charset="-122"/>
                <a:ea typeface="微软雅黑" panose="020B0503020204020204" pitchFamily="34" charset="-122"/>
                <a:sym typeface="+mn-ea"/>
              </a:rPr>
              <a:t>％，且多发于</a:t>
            </a:r>
            <a:r>
              <a:rPr lang="en-US" altLang="zh-CN" sz="1200" dirty="0">
                <a:latin typeface="微软雅黑" panose="020B0503020204020204" pitchFamily="34" charset="-122"/>
                <a:ea typeface="微软雅黑" panose="020B0503020204020204" pitchFamily="34" charset="-122"/>
                <a:sym typeface="+mn-ea"/>
              </a:rPr>
              <a:t>65</a:t>
            </a:r>
            <a:r>
              <a:rPr lang="zh-CN" altLang="en-US" sz="1200" dirty="0">
                <a:latin typeface="微软雅黑" panose="020B0503020204020204" pitchFamily="34" charset="-122"/>
                <a:ea typeface="微软雅黑" panose="020B0503020204020204" pitchFamily="34" charset="-122"/>
                <a:sym typeface="+mn-ea"/>
              </a:rPr>
              <a:t>岁以上老年人群（发病率在</a:t>
            </a:r>
            <a:r>
              <a:rPr lang="en-US" altLang="zh-CN" sz="1200" dirty="0">
                <a:latin typeface="微软雅黑" panose="020B0503020204020204" pitchFamily="34" charset="-122"/>
                <a:ea typeface="微软雅黑" panose="020B0503020204020204" pitchFamily="34" charset="-122"/>
                <a:sym typeface="+mn-ea"/>
              </a:rPr>
              <a:t>9</a:t>
            </a:r>
            <a:r>
              <a:rPr lang="zh-CN" altLang="en-US" sz="1200" dirty="0">
                <a:latin typeface="微软雅黑" panose="020B0503020204020204" pitchFamily="34" charset="-122"/>
                <a:ea typeface="微软雅黑" panose="020B0503020204020204" pitchFamily="34" charset="-122"/>
                <a:sym typeface="+mn-ea"/>
              </a:rPr>
              <a:t>％</a:t>
            </a:r>
            <a:r>
              <a:rPr lang="en-US" altLang="zh-CN" sz="1200" dirty="0">
                <a:latin typeface="微软雅黑" panose="020B0503020204020204" pitchFamily="34" charset="-122"/>
                <a:ea typeface="微软雅黑" panose="020B0503020204020204" pitchFamily="34" charset="-122"/>
                <a:sym typeface="+mn-ea"/>
              </a:rPr>
              <a:t>~54</a:t>
            </a:r>
            <a:r>
              <a:rPr lang="zh-CN" altLang="en-US" sz="1200" dirty="0">
                <a:latin typeface="微软雅黑" panose="020B0503020204020204" pitchFamily="34" charset="-122"/>
                <a:ea typeface="微软雅黑" panose="020B0503020204020204" pitchFamily="34" charset="-122"/>
                <a:sym typeface="+mn-ea"/>
              </a:rPr>
              <a:t>％），每年有超过</a:t>
            </a:r>
            <a:r>
              <a:rPr lang="en-US" altLang="zh-CN" sz="1200" dirty="0">
                <a:latin typeface="微软雅黑" panose="020B0503020204020204" pitchFamily="34" charset="-122"/>
                <a:ea typeface="微软雅黑" panose="020B0503020204020204" pitchFamily="34" charset="-122"/>
                <a:sym typeface="+mn-ea"/>
              </a:rPr>
              <a:t>30</a:t>
            </a:r>
            <a:r>
              <a:rPr lang="zh-CN" altLang="en-US" sz="1200" dirty="0">
                <a:latin typeface="微软雅黑" panose="020B0503020204020204" pitchFamily="34" charset="-122"/>
                <a:ea typeface="微软雅黑" panose="020B0503020204020204" pitchFamily="34" charset="-122"/>
                <a:sym typeface="+mn-ea"/>
              </a:rPr>
              <a:t>％的老年人</a:t>
            </a:r>
            <a:r>
              <a:rPr lang="en-US" altLang="zh-CN" sz="1200" dirty="0">
                <a:latin typeface="微软雅黑" panose="020B0503020204020204" pitchFamily="34" charset="-122"/>
                <a:ea typeface="微软雅黑" panose="020B0503020204020204" pitchFamily="34" charset="-122"/>
                <a:sym typeface="+mn-ea"/>
              </a:rPr>
              <a:t>(&gt;65</a:t>
            </a:r>
            <a:r>
              <a:rPr lang="zh-CN" altLang="en-US" sz="1200" dirty="0">
                <a:latin typeface="微软雅黑" panose="020B0503020204020204" pitchFamily="34" charset="-122"/>
                <a:ea typeface="微软雅黑" panose="020B0503020204020204" pitchFamily="34" charset="-122"/>
                <a:sym typeface="+mn-ea"/>
              </a:rPr>
              <a:t>岁</a:t>
            </a:r>
            <a:r>
              <a:rPr lang="en-US" altLang="zh-CN" sz="1200" dirty="0">
                <a:latin typeface="微软雅黑" panose="020B0503020204020204" pitchFamily="34" charset="-122"/>
                <a:ea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sym typeface="+mn-ea"/>
              </a:rPr>
              <a:t>接受手术。</a:t>
            </a:r>
            <a:endParaRPr lang="en-US" altLang="zh-CN" sz="1200" dirty="0">
              <a:latin typeface="微软雅黑" panose="020B0503020204020204" pitchFamily="34" charset="-122"/>
              <a:ea typeface="微软雅黑" panose="020B0503020204020204" pitchFamily="34" charset="-122"/>
              <a:sym typeface="+mn-ea"/>
            </a:endParaRPr>
          </a:p>
          <a:p>
            <a:pPr algn="just" fontAlgn="auto">
              <a:lnSpc>
                <a:spcPct val="130000"/>
              </a:lnSpc>
              <a:buClrTx/>
              <a:buSzTx/>
              <a:buFontTx/>
            </a:pP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sz="1200" b="1" dirty="0" err="1">
                <a:latin typeface="微软雅黑" panose="020B0503020204020204" pitchFamily="34" charset="-122"/>
                <a:ea typeface="微软雅黑" panose="020B0503020204020204" pitchFamily="34" charset="-122"/>
                <a:sym typeface="+mn-ea"/>
              </a:rPr>
              <a:t>弥补目录短板</a:t>
            </a: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endParaRPr sz="1200" b="1" dirty="0">
              <a:latin typeface="宋体" panose="02010600030101010101" pitchFamily="2" charset="-122"/>
              <a:ea typeface="宋体" panose="02010600030101010101" pitchFamily="2" charset="-122"/>
              <a:cs typeface="微软雅黑" panose="020B0503020204020204" pitchFamily="34" charset="-122"/>
              <a:sym typeface="+mn-ea"/>
            </a:endParaRPr>
          </a:p>
          <a:p>
            <a:pPr indent="360045" algn="just" fontAlgn="auto">
              <a:lnSpc>
                <a:spcPct val="130000"/>
              </a:lnSpc>
              <a:buClrTx/>
              <a:buSzTx/>
              <a:buFontTx/>
            </a:pPr>
            <a:r>
              <a:rPr lang="zh-CN" altLang="en-US" sz="1200" dirty="0">
                <a:latin typeface="微软雅黑" panose="020B0503020204020204" pitchFamily="34" charset="-122"/>
                <a:ea typeface="微软雅黑" panose="020B0503020204020204" pitchFamily="34" charset="-122"/>
                <a:sym typeface="+mn-ea"/>
              </a:rPr>
              <a:t>对于重症肌无力的治疗，和目录中已有新斯的明注射剂型相比，临床研究结果显示，石杉碱甲注射液的疗效明显优于新斯的明注射液，持续时间长，不良反应也更少，更能满足临床实际需求。</a:t>
            </a:r>
            <a:endParaRPr lang="en-US" altLang="zh-CN" sz="1200" dirty="0">
              <a:latin typeface="微软雅黑" panose="020B0503020204020204" pitchFamily="34" charset="-122"/>
              <a:ea typeface="微软雅黑" panose="020B0503020204020204" pitchFamily="34" charset="-122"/>
              <a:sym typeface="+mn-ea"/>
            </a:endParaRPr>
          </a:p>
          <a:p>
            <a:pPr indent="360045" algn="just" fontAlgn="auto">
              <a:lnSpc>
                <a:spcPct val="130000"/>
              </a:lnSpc>
              <a:buClrTx/>
              <a:buSzTx/>
              <a:buFontTx/>
            </a:pPr>
            <a:r>
              <a:rPr lang="zh-CN" altLang="en-US" sz="1200" dirty="0">
                <a:latin typeface="微软雅黑" panose="020B0503020204020204" pitchFamily="34" charset="-122"/>
                <a:ea typeface="微软雅黑" panose="020B0503020204020204" pitchFamily="34" charset="-122"/>
                <a:sym typeface="+mn-ea"/>
              </a:rPr>
              <a:t>疾病相对稳定长期治疗使用的改善记忆障碍药物已有收录，但口服无法使用的患者比如手术后早期急性期及胃肠道功能受损或吞咽困难患者使用</a:t>
            </a:r>
            <a:r>
              <a:rPr sz="1200" dirty="0">
                <a:latin typeface="微软雅黑" panose="020B0503020204020204" pitchFamily="34" charset="-122"/>
                <a:ea typeface="微软雅黑" panose="020B0503020204020204" pitchFamily="34" charset="-122"/>
                <a:sym typeface="+mn-ea"/>
              </a:rPr>
              <a:t>的有效药物</a:t>
            </a:r>
            <a:r>
              <a:rPr lang="zh-CN" altLang="en-US" sz="1200" dirty="0">
                <a:latin typeface="微软雅黑" panose="020B0503020204020204" pitchFamily="34" charset="-122"/>
                <a:ea typeface="微软雅黑" panose="020B0503020204020204" pitchFamily="34" charset="-122"/>
                <a:sym typeface="+mn-ea"/>
              </a:rPr>
              <a:t>缺乏。</a:t>
            </a:r>
            <a:r>
              <a:rPr sz="1200" dirty="0">
                <a:latin typeface="微软雅黑" panose="020B0503020204020204" pitchFamily="34" charset="-122"/>
                <a:ea typeface="微软雅黑" panose="020B0503020204020204" pitchFamily="34" charset="-122"/>
                <a:sym typeface="+mn-ea"/>
              </a:rPr>
              <a:t> </a:t>
            </a:r>
            <a:r>
              <a:rPr lang="en-US" sz="1200" dirty="0">
                <a:latin typeface="微软雅黑" panose="020B0503020204020204" pitchFamily="34" charset="-122"/>
                <a:ea typeface="微软雅黑" panose="020B0503020204020204" pitchFamily="34" charset="-122"/>
                <a:sym typeface="+mn-ea"/>
              </a:rPr>
              <a:t>   </a:t>
            </a:r>
            <a:endParaRPr lang="en-US" sz="1200" dirty="0">
              <a:latin typeface="微软雅黑" panose="020B0503020204020204" pitchFamily="34" charset="-122"/>
              <a:ea typeface="微软雅黑" panose="020B0503020204020204" pitchFamily="34" charset="-122"/>
              <a:sym typeface="+mn-ea"/>
            </a:endParaRPr>
          </a:p>
          <a:p>
            <a:pPr indent="360045" algn="just" fontAlgn="auto">
              <a:lnSpc>
                <a:spcPct val="130000"/>
              </a:lnSpc>
              <a:buClrTx/>
              <a:buSzTx/>
              <a:buFontTx/>
            </a:pPr>
            <a:r>
              <a:rPr sz="1200" dirty="0" err="1">
                <a:latin typeface="微软雅黑" panose="020B0503020204020204" pitchFamily="34" charset="-122"/>
                <a:ea typeface="微软雅黑" panose="020B0503020204020204" pitchFamily="34" charset="-122"/>
                <a:sym typeface="+mn-ea"/>
              </a:rPr>
              <a:t>有研究表明，短暂性局灶性脑缺血后细胞因子</a:t>
            </a:r>
            <a:r>
              <a:rPr lang="zh-CN" altLang="en-US" sz="1200" dirty="0">
                <a:latin typeface="微软雅黑" panose="020B0503020204020204" pitchFamily="34" charset="-122"/>
                <a:ea typeface="微软雅黑" panose="020B0503020204020204" pitchFamily="34" charset="-122"/>
                <a:sym typeface="+mn-ea"/>
              </a:rPr>
              <a:t>炎症风暴</a:t>
            </a:r>
            <a:r>
              <a:rPr sz="1200" dirty="0">
                <a:latin typeface="微软雅黑" panose="020B0503020204020204" pitchFamily="34" charset="-122"/>
                <a:ea typeface="微软雅黑" panose="020B0503020204020204" pitchFamily="34" charset="-122"/>
                <a:sym typeface="+mn-ea"/>
              </a:rPr>
              <a:t>可于</a:t>
            </a:r>
            <a:r>
              <a:rPr lang="zh-CN" altLang="en-US" sz="1200" dirty="0">
                <a:latin typeface="微软雅黑" panose="020B0503020204020204" pitchFamily="34" charset="-122"/>
                <a:ea typeface="微软雅黑" panose="020B0503020204020204" pitchFamily="34" charset="-122"/>
                <a:sym typeface="+mn-ea"/>
              </a:rPr>
              <a:t>缺血</a:t>
            </a:r>
            <a:r>
              <a:rPr sz="1200" dirty="0">
                <a:latin typeface="微软雅黑" panose="020B0503020204020204" pitchFamily="34" charset="-122"/>
                <a:ea typeface="微软雅黑" panose="020B0503020204020204" pitchFamily="34" charset="-122"/>
                <a:sym typeface="+mn-ea"/>
              </a:rPr>
              <a:t>再灌注1小时后表达并维持高水平达5天</a:t>
            </a:r>
            <a:r>
              <a:rPr lang="zh-CN" altLang="en-US" sz="1200" dirty="0">
                <a:latin typeface="微软雅黑" panose="020B0503020204020204" pitchFamily="34" charset="-122"/>
                <a:ea typeface="微软雅黑" panose="020B0503020204020204" pitchFamily="34" charset="-122"/>
                <a:sym typeface="+mn-ea"/>
              </a:rPr>
              <a:t>；同时线粒体自噬在缺血再灌注后</a:t>
            </a:r>
            <a:r>
              <a:rPr lang="en-US" altLang="zh-CN" sz="1200" dirty="0">
                <a:latin typeface="微软雅黑" panose="020B0503020204020204" pitchFamily="34" charset="-122"/>
                <a:ea typeface="微软雅黑" panose="020B0503020204020204" pitchFamily="34" charset="-122"/>
                <a:sym typeface="+mn-ea"/>
              </a:rPr>
              <a:t>6</a:t>
            </a:r>
            <a:r>
              <a:rPr lang="zh-CN" altLang="en-US" sz="1200" dirty="0">
                <a:latin typeface="微软雅黑" panose="020B0503020204020204" pitchFamily="34" charset="-122"/>
                <a:ea typeface="微软雅黑" panose="020B0503020204020204" pitchFamily="34" charset="-122"/>
                <a:sym typeface="+mn-ea"/>
              </a:rPr>
              <a:t>小时即出现，再灌后</a:t>
            </a:r>
            <a:r>
              <a:rPr lang="en-US" altLang="zh-CN" sz="1200" dirty="0">
                <a:latin typeface="微软雅黑" panose="020B0503020204020204" pitchFamily="34" charset="-122"/>
                <a:ea typeface="微软雅黑" panose="020B0503020204020204" pitchFamily="34" charset="-122"/>
                <a:sym typeface="+mn-ea"/>
              </a:rPr>
              <a:t>24</a:t>
            </a:r>
            <a:r>
              <a:rPr lang="zh-CN" altLang="en-US" sz="1200" dirty="0">
                <a:latin typeface="微软雅黑" panose="020B0503020204020204" pitchFamily="34" charset="-122"/>
                <a:ea typeface="微软雅黑" panose="020B0503020204020204" pitchFamily="34" charset="-122"/>
                <a:sym typeface="+mn-ea"/>
              </a:rPr>
              <a:t>小时达到高峰，可持续到再灌后</a:t>
            </a:r>
            <a:r>
              <a:rPr lang="en-US" altLang="zh-CN" sz="1200" dirty="0">
                <a:latin typeface="微软雅黑" panose="020B0503020204020204" pitchFamily="34" charset="-122"/>
                <a:ea typeface="微软雅黑" panose="020B0503020204020204" pitchFamily="34" charset="-122"/>
                <a:sym typeface="+mn-ea"/>
              </a:rPr>
              <a:t>72</a:t>
            </a:r>
            <a:r>
              <a:rPr lang="zh-CN" altLang="en-US" sz="1200" dirty="0">
                <a:latin typeface="微软雅黑" panose="020B0503020204020204" pitchFamily="34" charset="-122"/>
                <a:ea typeface="微软雅黑" panose="020B0503020204020204" pitchFamily="34" charset="-122"/>
                <a:sym typeface="+mn-ea"/>
              </a:rPr>
              <a:t>小时。包括全麻相关手术及术后常见的缺血再灌注损伤引起的神经记忆障碍</a:t>
            </a:r>
            <a:r>
              <a:rPr sz="1200" dirty="0">
                <a:latin typeface="微软雅黑" panose="020B0503020204020204" pitchFamily="34" charset="-122"/>
                <a:ea typeface="微软雅黑" panose="020B0503020204020204" pitchFamily="34" charset="-122"/>
                <a:sym typeface="+mn-ea"/>
              </a:rPr>
              <a:t>发病率高，对患者影响大，有效的临床预防和治疗的药物</a:t>
            </a:r>
            <a:r>
              <a:rPr lang="zh-CN" altLang="en-US" sz="1200" dirty="0">
                <a:latin typeface="微软雅黑" panose="020B0503020204020204" pitchFamily="34" charset="-122"/>
                <a:ea typeface="微软雅黑" panose="020B0503020204020204" pitchFamily="34" charset="-122"/>
                <a:sym typeface="+mn-ea"/>
              </a:rPr>
              <a:t>早期干预使用</a:t>
            </a:r>
            <a:r>
              <a:rPr sz="1200" dirty="0">
                <a:latin typeface="微软雅黑" panose="020B0503020204020204" pitchFamily="34" charset="-122"/>
                <a:ea typeface="微软雅黑" panose="020B0503020204020204" pitchFamily="34" charset="-122"/>
                <a:sym typeface="+mn-ea"/>
              </a:rPr>
              <a:t>能</a:t>
            </a:r>
            <a:r>
              <a:rPr lang="zh-CN" altLang="en-US" sz="1200" dirty="0">
                <a:latin typeface="微软雅黑" panose="020B0503020204020204" pitchFamily="34" charset="-122"/>
                <a:ea typeface="微软雅黑" panose="020B0503020204020204" pitchFamily="34" charset="-122"/>
                <a:sym typeface="+mn-ea"/>
              </a:rPr>
              <a:t>更好</a:t>
            </a:r>
            <a:r>
              <a:rPr sz="1200" dirty="0">
                <a:latin typeface="微软雅黑" panose="020B0503020204020204" pitchFamily="34" charset="-122"/>
                <a:ea typeface="微软雅黑" panose="020B0503020204020204" pitchFamily="34" charset="-122"/>
                <a:sym typeface="+mn-ea"/>
              </a:rPr>
              <a:t>满足临床实际需求。</a:t>
            </a:r>
            <a:r>
              <a:rPr lang="zh-CN" altLang="en-US" sz="1200" dirty="0">
                <a:latin typeface="微软雅黑" panose="020B0503020204020204" pitchFamily="34" charset="-122"/>
                <a:ea typeface="微软雅黑" panose="020B0503020204020204" pitchFamily="34" charset="-122"/>
                <a:sym typeface="+mn-ea"/>
              </a:rPr>
              <a:t>术后早期口服制剂使用困难，急需注射剂产品。</a:t>
            </a:r>
            <a:endParaRPr sz="1200" dirty="0">
              <a:latin typeface="微软雅黑" panose="020B0503020204020204" pitchFamily="34" charset="-122"/>
              <a:ea typeface="微软雅黑" panose="020B0503020204020204" pitchFamily="34" charset="-122"/>
              <a:sym typeface="+mn-ea"/>
            </a:endParaRPr>
          </a:p>
          <a:p>
            <a:pPr indent="360045" algn="just" fontAlgn="auto">
              <a:lnSpc>
                <a:spcPct val="130000"/>
              </a:lnSpc>
              <a:buClrTx/>
              <a:buSzTx/>
              <a:buFontTx/>
            </a:pPr>
            <a:r>
              <a:rPr sz="1200" dirty="0" err="1">
                <a:latin typeface="微软雅黑" panose="020B0503020204020204" pitchFamily="34" charset="-122"/>
                <a:ea typeface="微软雅黑" panose="020B0503020204020204" pitchFamily="34" charset="-122"/>
                <a:sym typeface="+mn-ea"/>
              </a:rPr>
              <a:t>石杉碱甲注射液对</a:t>
            </a:r>
            <a:r>
              <a:rPr lang="zh-CN" altLang="en-US" sz="1200" dirty="0">
                <a:latin typeface="微软雅黑" panose="020B0503020204020204" pitchFamily="34" charset="-122"/>
                <a:ea typeface="微软雅黑" panose="020B0503020204020204" pitchFamily="34" charset="-122"/>
                <a:sym typeface="+mn-ea"/>
              </a:rPr>
              <a:t>缺血再灌注损伤引起的神经记忆障碍</a:t>
            </a:r>
            <a:r>
              <a:rPr sz="1200" dirty="0">
                <a:latin typeface="微软雅黑" panose="020B0503020204020204" pitchFamily="34" charset="-122"/>
                <a:ea typeface="微软雅黑" panose="020B0503020204020204" pitchFamily="34" charset="-122"/>
                <a:sym typeface="+mn-ea"/>
              </a:rPr>
              <a:t>能有效预防和改善，其进入医保目录，能满足临床基本需求</a:t>
            </a:r>
            <a:r>
              <a:rPr lang="zh-CN" altLang="en-US" sz="1200" dirty="0">
                <a:latin typeface="微软雅黑" panose="020B0503020204020204" pitchFamily="34" charset="-122"/>
                <a:ea typeface="微软雅黑" panose="020B0503020204020204" pitchFamily="34" charset="-122"/>
                <a:sym typeface="+mn-ea"/>
              </a:rPr>
              <a:t>，解决目前术后早期口服制剂使用困难的情况，更好</a:t>
            </a:r>
            <a:r>
              <a:rPr sz="1200" dirty="0" err="1">
                <a:latin typeface="微软雅黑" panose="020B0503020204020204" pitchFamily="34" charset="-122"/>
                <a:ea typeface="微软雅黑" panose="020B0503020204020204" pitchFamily="34" charset="-122"/>
                <a:sym typeface="+mn-ea"/>
              </a:rPr>
              <a:t>满足临床实际需求</a:t>
            </a:r>
            <a:r>
              <a:rPr sz="1200" dirty="0">
                <a:latin typeface="微软雅黑" panose="020B0503020204020204" pitchFamily="34" charset="-122"/>
                <a:ea typeface="微软雅黑" panose="020B0503020204020204" pitchFamily="34" charset="-122"/>
                <a:sym typeface="+mn-ea"/>
              </a:rPr>
              <a:t>。</a:t>
            </a:r>
            <a:endParaRPr lang="en-US" altLang="zh-CN" sz="1200" dirty="0">
              <a:latin typeface="微软雅黑" panose="020B0503020204020204" pitchFamily="34" charset="-122"/>
              <a:ea typeface="微软雅黑" panose="020B0503020204020204" pitchFamily="34" charset="-122"/>
              <a:sym typeface="+mn-ea"/>
            </a:endParaRPr>
          </a:p>
        </p:txBody>
      </p:sp>
      <p:sp>
        <p:nvSpPr>
          <p:cNvPr id="19" name="文本框 18"/>
          <p:cNvSpPr txBox="1"/>
          <p:nvPr/>
        </p:nvSpPr>
        <p:spPr>
          <a:xfrm>
            <a:off x="388189" y="4332664"/>
            <a:ext cx="8663305" cy="405945"/>
          </a:xfrm>
          <a:prstGeom prst="rect">
            <a:avLst/>
          </a:prstGeom>
          <a:noFill/>
        </p:spPr>
        <p:txBody>
          <a:bodyPr wrap="square" rtlCol="0" anchor="t">
            <a:spAutoFit/>
          </a:bodyPr>
          <a:lstStyle/>
          <a:p>
            <a:pPr algn="just">
              <a:lnSpc>
                <a:spcPct val="200000"/>
              </a:lnSpc>
            </a:pP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b="1" dirty="0">
                <a:latin typeface="微软雅黑" panose="020B0503020204020204" pitchFamily="34" charset="-122"/>
                <a:ea typeface="微软雅黑" panose="020B0503020204020204" pitchFamily="34" charset="-122"/>
                <a:sym typeface="+mn-ea"/>
              </a:rPr>
              <a:t>临床管理难度</a:t>
            </a: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sym typeface="+mn-ea"/>
              </a:rPr>
              <a:t>水针剂型，无需配液可直接注射使用，减少配液过程中的二次污染，更能满足临床需求</a:t>
            </a:r>
            <a:r>
              <a:rPr lang="zh-CN" altLang="en-US" sz="1200" dirty="0">
                <a:latin typeface="宋体" panose="02010600030101010101" pitchFamily="2" charset="-122"/>
                <a:ea typeface="宋体" panose="02010600030101010101" pitchFamily="2" charset="-122"/>
                <a:cs typeface="微软雅黑" panose="020B0503020204020204" pitchFamily="34" charset="-122"/>
                <a:sym typeface="+mn-ea"/>
              </a:rPr>
              <a:t>。</a:t>
            </a:r>
            <a:endParaRPr lang="zh-CN" altLang="en-US" sz="1200" dirty="0">
              <a:latin typeface="宋体" panose="02010600030101010101" pitchFamily="2" charset="-122"/>
              <a:ea typeface="宋体" panose="02010600030101010101" pitchFamily="2" charset="-122"/>
              <a:cs typeface="微软雅黑" panose="020B0503020204020204" pitchFamily="34" charset="-122"/>
              <a:sym typeface="+mn-ea"/>
            </a:endParaRPr>
          </a:p>
        </p:txBody>
      </p:sp>
      <p:sp>
        <p:nvSpPr>
          <p:cNvPr id="20" name="文本框 19"/>
          <p:cNvSpPr txBox="1"/>
          <p:nvPr/>
        </p:nvSpPr>
        <p:spPr>
          <a:xfrm>
            <a:off x="330635" y="4751213"/>
            <a:ext cx="8550699" cy="306559"/>
          </a:xfrm>
          <a:prstGeom prst="rect">
            <a:avLst/>
          </a:prstGeom>
          <a:noFill/>
        </p:spPr>
        <p:txBody>
          <a:bodyPr wrap="square">
            <a:spAutoFit/>
          </a:bodyPr>
          <a:lstStyle/>
          <a:p>
            <a:pPr algn="just" fontAlgn="auto">
              <a:lnSpc>
                <a:spcPct val="150000"/>
              </a:lnSpc>
              <a:buClrTx/>
              <a:buSzTx/>
              <a:buFontTx/>
            </a:pPr>
            <a:r>
              <a:rPr lang="zh-CN" altLang="en-US" sz="1100" dirty="0">
                <a:latin typeface="宋体" panose="02010600030101010101" pitchFamily="2" charset="-122"/>
                <a:ea typeface="宋体" panose="02010600030101010101" pitchFamily="2" charset="-122"/>
                <a:cs typeface="微软雅黑" panose="020B0503020204020204" pitchFamily="34" charset="-122"/>
                <a:sym typeface="+mn-ea"/>
              </a:rPr>
              <a:t>备注：</a:t>
            </a:r>
            <a:r>
              <a:rPr lang="zh-CN" altLang="en-US" sz="1050" dirty="0">
                <a:solidFill>
                  <a:srgbClr val="FF0000"/>
                </a:solidFill>
                <a:latin typeface="宋体" panose="02010600030101010101" pitchFamily="2" charset="-122"/>
                <a:ea typeface="宋体" panose="02010600030101010101" pitchFamily="2" charset="-122"/>
                <a:cs typeface="微软雅黑" panose="020B0503020204020204" pitchFamily="34" charset="-122"/>
                <a:sym typeface="+mn-ea"/>
              </a:rPr>
              <a:t>注射用石杉碱甲</a:t>
            </a:r>
            <a:r>
              <a:rPr lang="zh-CN" altLang="en-US" sz="1050" dirty="0">
                <a:latin typeface="宋体" panose="02010600030101010101" pitchFamily="2" charset="-122"/>
                <a:ea typeface="宋体" panose="02010600030101010101" pitchFamily="2" charset="-122"/>
                <a:cs typeface="微软雅黑" panose="020B0503020204020204" pitchFamily="34" charset="-122"/>
                <a:sym typeface="+mn-ea"/>
              </a:rPr>
              <a:t>辅料中</a:t>
            </a:r>
            <a:r>
              <a:rPr lang="zh-CN" altLang="en-US" sz="1050" dirty="0">
                <a:solidFill>
                  <a:srgbClr val="FF0000"/>
                </a:solidFill>
                <a:latin typeface="宋体" panose="02010600030101010101" pitchFamily="2" charset="-122"/>
                <a:ea typeface="宋体" panose="02010600030101010101" pitchFamily="2" charset="-122"/>
                <a:cs typeface="微软雅黑" panose="020B0503020204020204" pitchFamily="34" charset="-122"/>
                <a:sym typeface="+mn-ea"/>
              </a:rPr>
              <a:t>包含了脑缺血需要谨慎使用的成分甘露醇</a:t>
            </a:r>
            <a:r>
              <a:rPr lang="zh-CN" altLang="en-US" sz="1050">
                <a:latin typeface="宋体" panose="02010600030101010101" pitchFamily="2" charset="-122"/>
                <a:ea typeface="宋体" panose="02010600030101010101" pitchFamily="2" charset="-122"/>
                <a:cs typeface="微软雅黑" panose="020B0503020204020204" pitchFamily="34" charset="-122"/>
                <a:sym typeface="+mn-ea"/>
              </a:rPr>
              <a:t>，因而</a:t>
            </a:r>
            <a:r>
              <a:rPr lang="zh-CN" altLang="en-US" sz="1050">
                <a:solidFill>
                  <a:srgbClr val="FF0000"/>
                </a:solidFill>
                <a:latin typeface="宋体" panose="02010600030101010101" pitchFamily="2" charset="-122"/>
                <a:ea typeface="宋体" panose="02010600030101010101" pitchFamily="2" charset="-122"/>
                <a:cs typeface="微软雅黑" panose="020B0503020204020204" pitchFamily="34" charset="-122"/>
                <a:sym typeface="+mn-ea"/>
              </a:rPr>
              <a:t>注射用石杉碱甲临床</a:t>
            </a:r>
            <a:r>
              <a:rPr lang="zh-CN" altLang="en-US" sz="1050" dirty="0">
                <a:solidFill>
                  <a:srgbClr val="FF0000"/>
                </a:solidFill>
                <a:latin typeface="宋体" panose="02010600030101010101" pitchFamily="2" charset="-122"/>
                <a:ea typeface="宋体" panose="02010600030101010101" pitchFamily="2" charset="-122"/>
                <a:cs typeface="微软雅黑" panose="020B0503020204020204" pitchFamily="34" charset="-122"/>
                <a:sym typeface="+mn-ea"/>
              </a:rPr>
              <a:t>使用时不适合跟石杉碱甲注射液替代使用</a:t>
            </a:r>
            <a:r>
              <a:rPr lang="zh-CN" altLang="en-US" sz="1050" dirty="0">
                <a:latin typeface="宋体" panose="02010600030101010101" pitchFamily="2" charset="-122"/>
                <a:ea typeface="宋体" panose="02010600030101010101" pitchFamily="2" charset="-122"/>
                <a:cs typeface="微软雅黑" panose="020B0503020204020204" pitchFamily="34" charset="-122"/>
                <a:sym typeface="+mn-ea"/>
              </a:rPr>
              <a:t>。</a:t>
            </a:r>
            <a:endParaRPr lang="zh-CN" altLang="en-US" sz="1100" dirty="0">
              <a:latin typeface="宋体" panose="02010600030101010101" pitchFamily="2" charset="-122"/>
              <a:ea typeface="宋体" panose="02010600030101010101" pitchFamily="2" charset="-122"/>
              <a:cs typeface="微软雅黑" panose="020B0503020204020204" pitchFamily="34" charset="-122"/>
              <a:sym typeface="+mn-ea"/>
            </a:endParaRPr>
          </a:p>
        </p:txBody>
      </p:sp>
    </p:spTree>
  </p:cSld>
  <p:clrMapOvr>
    <a:masterClrMapping/>
  </p:clrMapOvr>
  <p:transition advTm="5427"/>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任意多边形 27"/>
          <p:cNvSpPr/>
          <p:nvPr/>
        </p:nvSpPr>
        <p:spPr>
          <a:xfrm>
            <a:off x="-88675" y="0"/>
            <a:ext cx="2128342" cy="5143500"/>
          </a:xfrm>
          <a:custGeom>
            <a:avLst/>
            <a:gdLst>
              <a:gd name="connsiteX0" fmla="*/ 0 w 2837789"/>
              <a:gd name="connsiteY0" fmla="*/ 0 h 6858000"/>
              <a:gd name="connsiteX1" fmla="*/ 537934 w 2837789"/>
              <a:gd name="connsiteY1" fmla="*/ 0 h 6858000"/>
              <a:gd name="connsiteX2" fmla="*/ 704850 w 2837789"/>
              <a:gd name="connsiteY2" fmla="*/ 0 h 6858000"/>
              <a:gd name="connsiteX3" fmla="*/ 2837789 w 2837789"/>
              <a:gd name="connsiteY3" fmla="*/ 0 h 6858000"/>
              <a:gd name="connsiteX4" fmla="*/ 2837789 w 2837789"/>
              <a:gd name="connsiteY4" fmla="*/ 395378 h 6858000"/>
              <a:gd name="connsiteX5" fmla="*/ 2618085 w 2837789"/>
              <a:gd name="connsiteY5" fmla="*/ 417526 h 6858000"/>
              <a:gd name="connsiteX6" fmla="*/ 1747634 w 2837789"/>
              <a:gd name="connsiteY6" fmla="*/ 1485534 h 6858000"/>
              <a:gd name="connsiteX7" fmla="*/ 2618085 w 2837789"/>
              <a:gd name="connsiteY7" fmla="*/ 2553542 h 6858000"/>
              <a:gd name="connsiteX8" fmla="*/ 2837789 w 2837789"/>
              <a:gd name="connsiteY8" fmla="*/ 2575690 h 6858000"/>
              <a:gd name="connsiteX9" fmla="*/ 2837789 w 2837789"/>
              <a:gd name="connsiteY9" fmla="*/ 6858000 h 6858000"/>
              <a:gd name="connsiteX10" fmla="*/ 704850 w 2837789"/>
              <a:gd name="connsiteY10" fmla="*/ 6858000 h 6858000"/>
              <a:gd name="connsiteX11" fmla="*/ 537934 w 2837789"/>
              <a:gd name="connsiteY11" fmla="*/ 6858000 h 6858000"/>
              <a:gd name="connsiteX12" fmla="*/ 0 w 2837789"/>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7789" h="6858000">
                <a:moveTo>
                  <a:pt x="0" y="0"/>
                </a:moveTo>
                <a:lnTo>
                  <a:pt x="537934" y="0"/>
                </a:lnTo>
                <a:lnTo>
                  <a:pt x="704850" y="0"/>
                </a:lnTo>
                <a:lnTo>
                  <a:pt x="2837789" y="0"/>
                </a:lnTo>
                <a:lnTo>
                  <a:pt x="2837789" y="395378"/>
                </a:lnTo>
                <a:lnTo>
                  <a:pt x="2618085" y="417526"/>
                </a:lnTo>
                <a:cubicBezTo>
                  <a:pt x="2121320" y="519179"/>
                  <a:pt x="1747634" y="958717"/>
                  <a:pt x="1747634" y="1485534"/>
                </a:cubicBezTo>
                <a:cubicBezTo>
                  <a:pt x="1747634" y="2012352"/>
                  <a:pt x="2121320" y="2451889"/>
                  <a:pt x="2618085" y="2553542"/>
                </a:cubicBezTo>
                <a:lnTo>
                  <a:pt x="2837789" y="2575690"/>
                </a:lnTo>
                <a:lnTo>
                  <a:pt x="2837789" y="6858000"/>
                </a:lnTo>
                <a:lnTo>
                  <a:pt x="704850" y="6858000"/>
                </a:lnTo>
                <a:lnTo>
                  <a:pt x="537934" y="6858000"/>
                </a:lnTo>
                <a:lnTo>
                  <a:pt x="0" y="6858000"/>
                </a:lnTo>
                <a:close/>
              </a:path>
            </a:pathLst>
          </a:custGeom>
          <a:solidFill>
            <a:srgbClr val="00757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400">
              <a:solidFill>
                <a:srgbClr val="0070C0"/>
              </a:solidFill>
            </a:endParaRPr>
          </a:p>
        </p:txBody>
      </p:sp>
      <p:grpSp>
        <p:nvGrpSpPr>
          <p:cNvPr id="4" name="组合 3"/>
          <p:cNvGrpSpPr/>
          <p:nvPr/>
        </p:nvGrpSpPr>
        <p:grpSpPr>
          <a:xfrm>
            <a:off x="1145453" y="219936"/>
            <a:ext cx="1788430" cy="1788430"/>
            <a:chOff x="4240335" y="3008435"/>
            <a:chExt cx="3711332" cy="3711332"/>
          </a:xfrm>
        </p:grpSpPr>
        <p:sp>
          <p:nvSpPr>
            <p:cNvPr id="5" name="椭圆 4"/>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400">
                <a:solidFill>
                  <a:srgbClr val="FFFFFF"/>
                </a:solidFill>
                <a:latin typeface="Calibri" panose="020F0502020204030204"/>
                <a:ea typeface="宋体" panose="02010600030101010101" pitchFamily="2" charset="-122"/>
              </a:endParaRPr>
            </a:p>
          </p:txBody>
        </p:sp>
        <p:grpSp>
          <p:nvGrpSpPr>
            <p:cNvPr id="6" name="组合 5"/>
            <p:cNvGrpSpPr/>
            <p:nvPr/>
          </p:nvGrpSpPr>
          <p:grpSpPr>
            <a:xfrm>
              <a:off x="4710169" y="3478269"/>
              <a:ext cx="2771663" cy="2771663"/>
              <a:chOff x="2193191" y="1899415"/>
              <a:chExt cx="2421376" cy="2421376"/>
            </a:xfrm>
            <a:effectLst/>
          </p:grpSpPr>
          <p:sp>
            <p:nvSpPr>
              <p:cNvPr id="7" name="椭圆 6"/>
              <p:cNvSpPr/>
              <p:nvPr/>
            </p:nvSpPr>
            <p:spPr>
              <a:xfrm>
                <a:off x="2193191" y="1899415"/>
                <a:ext cx="2421376" cy="2421376"/>
              </a:xfrm>
              <a:prstGeom prst="ellipse">
                <a:avLst/>
              </a:prstGeom>
              <a:solidFill>
                <a:srgbClr val="00757D"/>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400">
                  <a:solidFill>
                    <a:srgbClr val="FFFFFF"/>
                  </a:solidFill>
                  <a:latin typeface="Calibri" panose="020F0502020204030204"/>
                  <a:ea typeface="宋体" panose="02010600030101010101" pitchFamily="2" charset="-122"/>
                </a:endParaRPr>
              </a:p>
            </p:txBody>
          </p:sp>
          <p:sp>
            <p:nvSpPr>
              <p:cNvPr id="8" name="椭圆 7"/>
              <p:cNvSpPr/>
              <p:nvPr/>
            </p:nvSpPr>
            <p:spPr>
              <a:xfrm>
                <a:off x="2345502" y="2051726"/>
                <a:ext cx="2116756" cy="2116756"/>
              </a:xfrm>
              <a:prstGeom prst="ellipse">
                <a:avLst/>
              </a:prstGeom>
              <a:solidFill>
                <a:schemeClr val="bg1">
                  <a:lumMod val="95000"/>
                </a:schemeClr>
              </a:solidFill>
              <a:ln w="50800">
                <a:noFill/>
              </a:ln>
              <a:effectLst>
                <a:outerShdw blurRad="152400" dist="76200" dir="2700000" algn="tl" rotWithShape="0">
                  <a:schemeClr val="accent3">
                    <a:lumMod val="50000"/>
                    <a:alpha val="64000"/>
                  </a:schemeClr>
                </a:outerShdw>
              </a:effectLst>
              <a:scene3d>
                <a:camera prst="orthographicFront"/>
                <a:lightRig rig="threePt" dir="t"/>
              </a:scene3d>
              <a:sp3d prstMaterial="softEdge">
                <a:bevelT w="82550" h="254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400" dirty="0">
                  <a:solidFill>
                    <a:srgbClr val="FFFFFF"/>
                  </a:solidFill>
                  <a:latin typeface="Calibri" panose="020F0502020204030204"/>
                  <a:ea typeface="宋体" panose="02010600030101010101" pitchFamily="2" charset="-122"/>
                </a:endParaRPr>
              </a:p>
            </p:txBody>
          </p:sp>
        </p:grpSp>
      </p:grpSp>
      <p:sp>
        <p:nvSpPr>
          <p:cNvPr id="15" name="文本框 14"/>
          <p:cNvSpPr txBox="1"/>
          <p:nvPr/>
        </p:nvSpPr>
        <p:spPr>
          <a:xfrm>
            <a:off x="2828025" y="902485"/>
            <a:ext cx="3179649" cy="530225"/>
          </a:xfrm>
          <a:prstGeom prst="rect">
            <a:avLst/>
          </a:prstGeom>
          <a:noFill/>
        </p:spPr>
        <p:txBody>
          <a:bodyPr wrap="square" lIns="68580" tIns="34290" rIns="68580" bIns="34290" rtlCol="0">
            <a:spAutoFit/>
          </a:bodyPr>
          <a:lstStyle/>
          <a:p>
            <a:r>
              <a:rPr lang="en-US" altLang="zh-CN" sz="3000" dirty="0">
                <a:solidFill>
                  <a:schemeClr val="tx1">
                    <a:lumMod val="65000"/>
                    <a:lumOff val="35000"/>
                  </a:schemeClr>
                </a:solidFill>
                <a:latin typeface="+mn-ea"/>
              </a:rPr>
              <a:t>CONTENTS </a:t>
            </a:r>
            <a:endParaRPr lang="zh-CN" altLang="en-US" sz="3000" dirty="0">
              <a:solidFill>
                <a:schemeClr val="tx1">
                  <a:lumMod val="65000"/>
                  <a:lumOff val="35000"/>
                </a:schemeClr>
              </a:solidFill>
              <a:latin typeface="+mn-ea"/>
            </a:endParaRPr>
          </a:p>
        </p:txBody>
      </p:sp>
      <p:sp>
        <p:nvSpPr>
          <p:cNvPr id="27" name="文本框 14"/>
          <p:cNvSpPr txBox="1"/>
          <p:nvPr/>
        </p:nvSpPr>
        <p:spPr>
          <a:xfrm>
            <a:off x="1368459" y="830698"/>
            <a:ext cx="1269334" cy="530225"/>
          </a:xfrm>
          <a:prstGeom prst="rect">
            <a:avLst/>
          </a:prstGeom>
          <a:noFill/>
        </p:spPr>
        <p:txBody>
          <a:bodyPr wrap="square" lIns="68580" tIns="34290" rIns="68580" bIns="34290" rtlCol="0">
            <a:spAutoFit/>
          </a:bodyPr>
          <a:lstStyle/>
          <a:p>
            <a:pPr algn="ctr"/>
            <a:r>
              <a:rPr lang="zh-CN" altLang="en-US" sz="3000" dirty="0">
                <a:solidFill>
                  <a:schemeClr val="tx1">
                    <a:lumMod val="65000"/>
                    <a:lumOff val="35000"/>
                  </a:schemeClr>
                </a:solidFill>
                <a:latin typeface="ITC Avant Garde Std XLt" panose="020B0302020202020204" pitchFamily="34" charset="0"/>
              </a:rPr>
              <a:t>目录</a:t>
            </a:r>
            <a:endParaRPr lang="zh-CN" altLang="en-US" sz="3000" dirty="0">
              <a:solidFill>
                <a:schemeClr val="tx1">
                  <a:lumMod val="65000"/>
                  <a:lumOff val="35000"/>
                </a:schemeClr>
              </a:solidFill>
              <a:latin typeface="ITC Avant Garde Std XLt"/>
            </a:endParaRPr>
          </a:p>
        </p:txBody>
      </p:sp>
      <p:sp>
        <p:nvSpPr>
          <p:cNvPr id="41" name="圆角矩形 40"/>
          <p:cNvSpPr/>
          <p:nvPr/>
        </p:nvSpPr>
        <p:spPr>
          <a:xfrm>
            <a:off x="2906945" y="1479387"/>
            <a:ext cx="3642223" cy="45719"/>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defRPr/>
            </a:pPr>
            <a:endParaRPr lang="zh-CN" altLang="en-US" sz="1400">
              <a:solidFill>
                <a:srgbClr val="FFFFFF"/>
              </a:solidFill>
              <a:latin typeface="Calibri" panose="020F0502020204030204"/>
              <a:ea typeface="宋体" panose="02010600030101010101" pitchFamily="2" charset="-122"/>
            </a:endParaRPr>
          </a:p>
        </p:txBody>
      </p:sp>
      <p:grpSp>
        <p:nvGrpSpPr>
          <p:cNvPr id="23" name="组合 15"/>
          <p:cNvGrpSpPr/>
          <p:nvPr/>
        </p:nvGrpSpPr>
        <p:grpSpPr bwMode="auto">
          <a:xfrm>
            <a:off x="2987824" y="2043939"/>
            <a:ext cx="2429127" cy="618195"/>
            <a:chOff x="4247964" y="2133922"/>
            <a:chExt cx="2543215" cy="647441"/>
          </a:xfrm>
        </p:grpSpPr>
        <p:sp>
          <p:nvSpPr>
            <p:cNvPr id="24" name="TextBox 6"/>
            <p:cNvSpPr txBox="1"/>
            <p:nvPr/>
          </p:nvSpPr>
          <p:spPr>
            <a:xfrm>
              <a:off x="5004132" y="2208053"/>
              <a:ext cx="1787047" cy="417646"/>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药品基本信息</a:t>
              </a:r>
              <a:endPar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25" name="圆角矩形​​ 10"/>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a:solidFill>
                    <a:srgbClr val="FFFFFF"/>
                  </a:solidFill>
                  <a:ea typeface="微软雅黑" panose="020B0503020204020204" pitchFamily="34" charset="-122"/>
                  <a:cs typeface="Arial" panose="020B0604020202020204" pitchFamily="34" charset="0"/>
                </a:rPr>
                <a:t>1</a:t>
              </a:r>
              <a:endParaRPr lang="en-US" altLang="zh-CN" sz="3200" b="1">
                <a:solidFill>
                  <a:srgbClr val="FFFFFF"/>
                </a:solidFill>
                <a:ea typeface="微软雅黑" panose="020B0503020204020204" pitchFamily="34" charset="-122"/>
                <a:cs typeface="Arial" panose="020B0604020202020204" pitchFamily="34" charset="0"/>
              </a:endParaRPr>
            </a:p>
          </p:txBody>
        </p:sp>
      </p:grpSp>
      <p:grpSp>
        <p:nvGrpSpPr>
          <p:cNvPr id="42" name="组合 16"/>
          <p:cNvGrpSpPr/>
          <p:nvPr/>
        </p:nvGrpSpPr>
        <p:grpSpPr bwMode="auto">
          <a:xfrm>
            <a:off x="5857391" y="1985231"/>
            <a:ext cx="1667125" cy="618195"/>
            <a:chOff x="4247964" y="2133922"/>
            <a:chExt cx="1745425" cy="647441"/>
          </a:xfrm>
        </p:grpSpPr>
        <p:sp>
          <p:nvSpPr>
            <p:cNvPr id="43" name="TextBox 17"/>
            <p:cNvSpPr txBox="1"/>
            <p:nvPr/>
          </p:nvSpPr>
          <p:spPr>
            <a:xfrm>
              <a:off x="5004131" y="2208053"/>
              <a:ext cx="989258" cy="417646"/>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安全性</a:t>
              </a:r>
              <a:endPar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44" name="圆角矩形​​ 18"/>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a:solidFill>
                    <a:srgbClr val="FFFFFF"/>
                  </a:solidFill>
                  <a:ea typeface="微软雅黑" panose="020B0503020204020204" pitchFamily="34" charset="-122"/>
                  <a:cs typeface="Arial" panose="020B0604020202020204" pitchFamily="34" charset="0"/>
                </a:rPr>
                <a:t>2</a:t>
              </a:r>
              <a:endParaRPr lang="en-US" altLang="zh-CN" sz="3200" b="1">
                <a:solidFill>
                  <a:srgbClr val="FFFFFF"/>
                </a:solidFill>
                <a:ea typeface="微软雅黑" panose="020B0503020204020204" pitchFamily="34" charset="-122"/>
                <a:cs typeface="Arial" panose="020B0604020202020204" pitchFamily="34" charset="0"/>
              </a:endParaRPr>
            </a:p>
          </p:txBody>
        </p:sp>
      </p:grpSp>
      <p:grpSp>
        <p:nvGrpSpPr>
          <p:cNvPr id="46" name="组合 20"/>
          <p:cNvGrpSpPr/>
          <p:nvPr/>
        </p:nvGrpSpPr>
        <p:grpSpPr bwMode="auto">
          <a:xfrm>
            <a:off x="2984516" y="2871869"/>
            <a:ext cx="1667126" cy="618195"/>
            <a:chOff x="4247964" y="2133922"/>
            <a:chExt cx="1745426" cy="647441"/>
          </a:xfrm>
        </p:grpSpPr>
        <p:sp>
          <p:nvSpPr>
            <p:cNvPr id="47" name="TextBox 21"/>
            <p:cNvSpPr txBox="1"/>
            <p:nvPr/>
          </p:nvSpPr>
          <p:spPr>
            <a:xfrm>
              <a:off x="5004132" y="2208053"/>
              <a:ext cx="989258" cy="417646"/>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有效性</a:t>
              </a:r>
              <a:endPar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48" name="圆角矩形​​ 22"/>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a:solidFill>
                    <a:srgbClr val="FFFFFF"/>
                  </a:solidFill>
                  <a:ea typeface="微软雅黑" panose="020B0503020204020204" pitchFamily="34" charset="-122"/>
                  <a:cs typeface="Arial" panose="020B0604020202020204" pitchFamily="34" charset="0"/>
                </a:rPr>
                <a:t>3</a:t>
              </a:r>
              <a:endParaRPr lang="en-US" altLang="zh-CN" sz="3200" b="1">
                <a:solidFill>
                  <a:srgbClr val="FFFFFF"/>
                </a:solidFill>
                <a:ea typeface="微软雅黑" panose="020B0503020204020204" pitchFamily="34" charset="-122"/>
                <a:cs typeface="Arial" panose="020B0604020202020204" pitchFamily="34" charset="0"/>
              </a:endParaRPr>
            </a:p>
          </p:txBody>
        </p:sp>
      </p:grpSp>
      <p:grpSp>
        <p:nvGrpSpPr>
          <p:cNvPr id="2" name="组合 15"/>
          <p:cNvGrpSpPr/>
          <p:nvPr/>
        </p:nvGrpSpPr>
        <p:grpSpPr bwMode="auto">
          <a:xfrm>
            <a:off x="5848162" y="2817350"/>
            <a:ext cx="1676354" cy="618195"/>
            <a:chOff x="4247964" y="2133922"/>
            <a:chExt cx="1755084" cy="647441"/>
          </a:xfrm>
        </p:grpSpPr>
        <p:sp>
          <p:nvSpPr>
            <p:cNvPr id="3" name="TextBox 6"/>
            <p:cNvSpPr txBox="1"/>
            <p:nvPr/>
          </p:nvSpPr>
          <p:spPr>
            <a:xfrm>
              <a:off x="5004131" y="2208053"/>
              <a:ext cx="998917" cy="419039"/>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创新性</a:t>
              </a:r>
              <a:endPar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9" name="圆角矩形​​ 10"/>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dirty="0">
                  <a:solidFill>
                    <a:srgbClr val="FFFFFF"/>
                  </a:solidFill>
                  <a:ea typeface="微软雅黑" panose="020B0503020204020204" pitchFamily="34" charset="-122"/>
                  <a:cs typeface="Arial" panose="020B0604020202020204" pitchFamily="34" charset="0"/>
                </a:rPr>
                <a:t>4</a:t>
              </a:r>
              <a:endParaRPr lang="en-US" altLang="zh-CN" sz="3200" b="1" dirty="0">
                <a:solidFill>
                  <a:srgbClr val="FFFFFF"/>
                </a:solidFill>
                <a:ea typeface="微软雅黑" panose="020B0503020204020204" pitchFamily="34" charset="-122"/>
                <a:cs typeface="Arial" panose="020B0604020202020204" pitchFamily="34" charset="0"/>
              </a:endParaRPr>
            </a:p>
          </p:txBody>
        </p:sp>
      </p:grpSp>
      <p:grpSp>
        <p:nvGrpSpPr>
          <p:cNvPr id="10" name="组合 16"/>
          <p:cNvGrpSpPr/>
          <p:nvPr/>
        </p:nvGrpSpPr>
        <p:grpSpPr bwMode="auto">
          <a:xfrm>
            <a:off x="2984517" y="3737361"/>
            <a:ext cx="1667125" cy="618195"/>
            <a:chOff x="4247964" y="2133922"/>
            <a:chExt cx="1745425" cy="647441"/>
          </a:xfrm>
        </p:grpSpPr>
        <p:sp>
          <p:nvSpPr>
            <p:cNvPr id="11" name="TextBox 17"/>
            <p:cNvSpPr txBox="1"/>
            <p:nvPr/>
          </p:nvSpPr>
          <p:spPr>
            <a:xfrm>
              <a:off x="5004131" y="2208053"/>
              <a:ext cx="989258" cy="417646"/>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公平性</a:t>
              </a:r>
              <a:endPar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12" name="圆角矩形​​ 18"/>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a:solidFill>
                    <a:srgbClr val="FFFFFF"/>
                  </a:solidFill>
                  <a:ea typeface="微软雅黑" panose="020B0503020204020204" pitchFamily="34" charset="-122"/>
                  <a:cs typeface="Arial" panose="020B0604020202020204" pitchFamily="34" charset="0"/>
                </a:rPr>
                <a:t>5</a:t>
              </a:r>
              <a:endParaRPr lang="en-US" altLang="zh-CN" sz="3200" b="1">
                <a:solidFill>
                  <a:srgbClr val="FFFFFF"/>
                </a:solidFill>
                <a:ea typeface="微软雅黑" panose="020B0503020204020204" pitchFamily="34" charset="-122"/>
                <a:cs typeface="Arial" panose="020B0604020202020204" pitchFamily="34" charset="0"/>
              </a:endParaRPr>
            </a:p>
          </p:txBody>
        </p:sp>
      </p:grpSp>
    </p:spTree>
  </p:cSld>
  <p:clrMapOvr>
    <a:masterClrMapping/>
  </p:clrMapOvr>
  <p:transition advTm="5427"/>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5617"/>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药品基本信息</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2555961" y="994402"/>
            <a:ext cx="6367214" cy="3813032"/>
          </a:xfrm>
          <a:prstGeom prst="rect">
            <a:avLst/>
          </a:prstGeom>
          <a:noFill/>
        </p:spPr>
        <p:txBody>
          <a:bodyPr wrap="square" rtlCol="0" anchor="t">
            <a:spAutoFit/>
          </a:bodyPr>
          <a:lstStyle/>
          <a:p>
            <a:pPr algn="just"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【通用名】石杉碱甲注射液</a:t>
            </a:r>
            <a:r>
              <a:rPr lang="zh-CN" altLang="en-US" sz="1200" baseline="300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baseline="30000" dirty="0">
                <a:latin typeface="微软雅黑" panose="020B0503020204020204" pitchFamily="34" charset="-122"/>
                <a:ea typeface="微软雅黑" panose="020B0503020204020204" pitchFamily="34" charset="-122"/>
                <a:cs typeface="微软雅黑" panose="020B0503020204020204" pitchFamily="34" charset="-122"/>
                <a:sym typeface="+mn-ea"/>
              </a:rPr>
              <a:t>1]</a:t>
            </a:r>
            <a:endParaRPr lang="en-US" altLang="zh-CN" sz="1200" baseline="30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【注册规格】</a:t>
            </a:r>
            <a:r>
              <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1mL</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0.2mg</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【中国大陆首次上市时间】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2018</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年药监局重新批准，</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1985</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年首次批准</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【目前大陆地区同通用名药品的上市情况】</a:t>
            </a:r>
            <a:r>
              <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0</a:t>
            </a: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【是否为</a:t>
            </a: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OTC</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药品】</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否</a:t>
            </a:r>
            <a:endPar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fontAlgn="auto">
              <a:lnSpc>
                <a:spcPct val="150000"/>
              </a:lnSpc>
              <a:buClrTx/>
              <a:buSzTx/>
              <a:buFontTx/>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b="1" dirty="0" err="1">
                <a:latin typeface="微软雅黑" panose="020B0503020204020204" pitchFamily="34" charset="-122"/>
                <a:ea typeface="微软雅黑" panose="020B0503020204020204" pitchFamily="34" charset="-122"/>
                <a:cs typeface="微软雅黑" panose="020B0503020204020204" pitchFamily="34" charset="-122"/>
                <a:sym typeface="+mn-ea"/>
              </a:rPr>
              <a:t>参照药品建议</a:t>
            </a: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氢溴酸加兰他敏注射液</a:t>
            </a:r>
            <a:endParaRPr lang="en-US" altLang="zh-CN" sz="11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【药典收录】</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2020版中国药典收录</a:t>
            </a:r>
            <a:r>
              <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ea"/>
              </a:rPr>
              <a:t>（2005年起收录在历版中国药典）</a:t>
            </a:r>
            <a:endPar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【适应症】</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适用于良性记忆障碍，提高患者指向记忆、联想学习、图像回忆、无意义图形再认及人像回忆等能力。对痴呆患者和脑器质性病变引起的记忆障碍亦有改善作用。另外本品亦用于重症肌无力的治疗。</a:t>
            </a:r>
            <a:endPar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【用法用量】</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肌肉注射。治疗良性记忆障碍；一次0.2mg，一日一次或遵医嘱。</a:t>
            </a:r>
            <a:endParaRPr lang="zh-CN" altLang="zh-CN" sz="1200" b="0" dirty="0">
              <a:latin typeface="微软雅黑" panose="020B0503020204020204" pitchFamily="34" charset="-122"/>
              <a:ea typeface="微软雅黑" panose="020B0503020204020204" pitchFamily="34" charset="-122"/>
              <a:cs typeface="微软雅黑" panose="020B0503020204020204" pitchFamily="34" charset="-122"/>
            </a:endParaRPr>
          </a:p>
          <a:p>
            <a:pPr algn="just" fontAlgn="auto">
              <a:lnSpc>
                <a:spcPct val="140000"/>
              </a:lnSpc>
              <a:buClrTx/>
              <a:buSzTx/>
              <a:buFontTx/>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治疗重症肌无力，一次0.2mg-0.4mg，一日一次或遵医嘱。</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73" name="矩形 72"/>
          <p:cNvSpPr/>
          <p:nvPr/>
        </p:nvSpPr>
        <p:spPr>
          <a:xfrm>
            <a:off x="220980" y="3075409"/>
            <a:ext cx="2517775" cy="1276350"/>
          </a:xfrm>
          <a:prstGeom prst="rect">
            <a:avLst/>
          </a:prstGeom>
        </p:spPr>
        <p:txBody>
          <a:bodyPr wrap="square">
            <a:spAutoFit/>
          </a:bodyPr>
          <a:lstStyle/>
          <a:p>
            <a:pPr>
              <a:lnSpc>
                <a:spcPct val="150000"/>
              </a:lnSpc>
            </a:pP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rPr>
              <a:t>分子式：</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C</a:t>
            </a:r>
            <a:r>
              <a:rPr lang="en-US" altLang="zh-CN" sz="1400" b="1" baseline="-25000" dirty="0">
                <a:solidFill>
                  <a:schemeClr val="tx1">
                    <a:lumMod val="95000"/>
                    <a:lumOff val="5000"/>
                  </a:schemeClr>
                </a:solidFill>
                <a:latin typeface="微软雅黑" panose="020B0503020204020204" pitchFamily="34" charset="-122"/>
                <a:ea typeface="微软雅黑" panose="020B0503020204020204" pitchFamily="34" charset="-122"/>
              </a:rPr>
              <a:t>15</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H</a:t>
            </a:r>
            <a:r>
              <a:rPr lang="en-US" altLang="zh-CN" sz="1400" b="1" baseline="-25000" dirty="0">
                <a:solidFill>
                  <a:schemeClr val="tx1">
                    <a:lumMod val="95000"/>
                    <a:lumOff val="5000"/>
                  </a:schemeClr>
                </a:solidFill>
                <a:latin typeface="微软雅黑" panose="020B0503020204020204" pitchFamily="34" charset="-122"/>
                <a:ea typeface="微软雅黑" panose="020B0503020204020204" pitchFamily="34" charset="-122"/>
              </a:rPr>
              <a:t>18</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N</a:t>
            </a:r>
            <a:r>
              <a:rPr lang="en-US" altLang="zh-CN" sz="1400" b="1" baseline="-25000" dirty="0">
                <a:solidFill>
                  <a:schemeClr val="tx1">
                    <a:lumMod val="95000"/>
                    <a:lumOff val="5000"/>
                  </a:schemeClr>
                </a:solidFill>
                <a:latin typeface="微软雅黑" panose="020B0503020204020204" pitchFamily="34" charset="-122"/>
                <a:ea typeface="微软雅黑" panose="020B0503020204020204" pitchFamily="34" charset="-122"/>
              </a:rPr>
              <a:t>2</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O</a:t>
            </a:r>
            <a:endPar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endParaRPr>
          </a:p>
          <a:p>
            <a:pPr>
              <a:lnSpc>
                <a:spcPct val="150000"/>
              </a:lnSpc>
            </a:pP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rPr>
              <a:t>分子量：</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242.32</a:t>
            </a:r>
            <a:endPar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endParaRPr>
          </a:p>
          <a:p>
            <a:pPr>
              <a:lnSpc>
                <a:spcPct val="150000"/>
              </a:lnSpc>
            </a:pPr>
            <a:endPar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endParaRPr>
          </a:p>
          <a:p>
            <a:endPar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79705" y="4796790"/>
            <a:ext cx="6238240" cy="229870"/>
          </a:xfrm>
          <a:prstGeom prst="rect">
            <a:avLst/>
          </a:prstGeom>
          <a:noFill/>
        </p:spPr>
        <p:txBody>
          <a:bodyPr wrap="square" rtlCol="0" anchor="t">
            <a:spAutoFit/>
          </a:bodyPr>
          <a:lstStyle/>
          <a:p>
            <a:pPr algn="l"/>
            <a:r>
              <a:rPr lang="zh-CN" altLang="en-US" sz="900">
                <a:latin typeface="微软雅黑" panose="020B0503020204020204" pitchFamily="34" charset="-122"/>
                <a:ea typeface="微软雅黑" panose="020B0503020204020204" pitchFamily="34" charset="-122"/>
                <a:sym typeface="+mn-ea"/>
              </a:rPr>
              <a:t>［</a:t>
            </a:r>
            <a:r>
              <a:rPr lang="en-US" altLang="zh-CN" sz="900">
                <a:latin typeface="微软雅黑" panose="020B0503020204020204" pitchFamily="34" charset="-122"/>
                <a:ea typeface="微软雅黑" panose="020B0503020204020204" pitchFamily="34" charset="-122"/>
                <a:sym typeface="+mn-ea"/>
              </a:rPr>
              <a:t>1</a:t>
            </a:r>
            <a:r>
              <a:rPr lang="zh-CN" altLang="en-US" sz="900">
                <a:latin typeface="微软雅黑" panose="020B0503020204020204" pitchFamily="34" charset="-122"/>
                <a:ea typeface="微软雅黑" panose="020B0503020204020204" pitchFamily="34" charset="-122"/>
                <a:sym typeface="+mn-ea"/>
              </a:rPr>
              <a:t>］</a:t>
            </a:r>
            <a:r>
              <a:rPr lang="zh-CN" altLang="en-US" sz="900"/>
              <a:t>石杉碱甲说明书，</a:t>
            </a:r>
            <a:r>
              <a:rPr lang="en-US" altLang="zh-CN" sz="900"/>
              <a:t>2021</a:t>
            </a:r>
            <a:r>
              <a:rPr lang="zh-CN" altLang="en-US" sz="900"/>
              <a:t>年</a:t>
            </a:r>
            <a:r>
              <a:rPr lang="en-US" altLang="zh-CN" sz="900"/>
              <a:t>11</a:t>
            </a:r>
            <a:r>
              <a:rPr lang="zh-CN" altLang="en-US" sz="900"/>
              <a:t>月</a:t>
            </a:r>
            <a:r>
              <a:rPr lang="en-US" altLang="zh-CN" sz="900"/>
              <a:t>15</a:t>
            </a:r>
            <a:r>
              <a:rPr lang="zh-CN" altLang="en-US" sz="900"/>
              <a:t>日。</a:t>
            </a:r>
            <a:endParaRPr lang="zh-CN" altLang="en-US" sz="900"/>
          </a:p>
        </p:txBody>
      </p:sp>
      <p:sp>
        <p:nvSpPr>
          <p:cNvPr id="33" name="Text Box 5"/>
          <p:cNvSpPr txBox="1">
            <a:spLocks noChangeArrowheads="1"/>
          </p:cNvSpPr>
          <p:nvPr/>
        </p:nvSpPr>
        <p:spPr bwMode="auto">
          <a:xfrm>
            <a:off x="550028" y="2715369"/>
            <a:ext cx="1758923" cy="27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Verdana" panose="020B0604030504040204" pitchFamily="34" charset="0"/>
                <a:ea typeface="宋体" panose="02010600030101010101" pitchFamily="2" charset="-122"/>
              </a:defRPr>
            </a:lvl1pPr>
            <a:lvl2pPr marL="742950" indent="-285750" eaLnBrk="0" hangingPunct="0">
              <a:defRPr>
                <a:solidFill>
                  <a:schemeClr val="tx1"/>
                </a:solidFill>
                <a:latin typeface="Verdana" panose="020B0604030504040204" pitchFamily="34" charset="0"/>
                <a:ea typeface="宋体" panose="02010600030101010101" pitchFamily="2" charset="-122"/>
              </a:defRPr>
            </a:lvl2pPr>
            <a:lvl3pPr marL="1143000" indent="-228600" eaLnBrk="0" hangingPunct="0">
              <a:defRPr>
                <a:solidFill>
                  <a:schemeClr val="tx1"/>
                </a:solidFill>
                <a:latin typeface="Verdana" panose="020B0604030504040204" pitchFamily="34" charset="0"/>
                <a:ea typeface="宋体" panose="02010600030101010101" pitchFamily="2" charset="-122"/>
              </a:defRPr>
            </a:lvl3pPr>
            <a:lvl4pPr marL="1600200" indent="-228600" eaLnBrk="0" hangingPunct="0">
              <a:defRPr>
                <a:solidFill>
                  <a:schemeClr val="tx1"/>
                </a:solidFill>
                <a:latin typeface="Verdana" panose="020B0604030504040204" pitchFamily="34" charset="0"/>
                <a:ea typeface="宋体" panose="02010600030101010101" pitchFamily="2" charset="-122"/>
              </a:defRPr>
            </a:lvl4pPr>
            <a:lvl5pPr marL="2057400" indent="-228600" eaLnBrk="0" hangingPunct="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eaLnBrk="1" hangingPunct="1"/>
            <a:r>
              <a:rPr lang="zh-CN" altLang="en-US" sz="1200" b="1" dirty="0">
                <a:solidFill>
                  <a:schemeClr val="tx1"/>
                </a:solidFill>
                <a:latin typeface="Times New Roman" panose="02020603050405020304" pitchFamily="18" charset="0"/>
              </a:rPr>
              <a:t> </a:t>
            </a:r>
            <a:r>
              <a:rPr lang="en-US" altLang="zh-CN" sz="1200" b="1" dirty="0">
                <a:solidFill>
                  <a:schemeClr val="tx1"/>
                </a:solidFill>
                <a:latin typeface="Times New Roman" panose="02020603050405020304" pitchFamily="18" charset="0"/>
              </a:rPr>
              <a:t>Huperzine A </a:t>
            </a:r>
            <a:endParaRPr lang="en-US" altLang="zh-CN" sz="1200" b="1" dirty="0">
              <a:solidFill>
                <a:schemeClr val="tx1"/>
              </a:solidFill>
              <a:latin typeface="Times New Roman" panose="02020603050405020304" pitchFamily="18" charset="0"/>
            </a:endParaRPr>
          </a:p>
        </p:txBody>
      </p:sp>
      <p:pic>
        <p:nvPicPr>
          <p:cNvPr id="6" name="图片 5"/>
          <p:cNvPicPr>
            <a:picLocks noChangeAspect="1"/>
          </p:cNvPicPr>
          <p:nvPr/>
        </p:nvPicPr>
        <p:blipFill>
          <a:blip r:embed="rId1" cstate="print">
            <a:clrChange>
              <a:clrFrom>
                <a:srgbClr val="FFFFFF">
                  <a:alpha val="100000"/>
                </a:srgbClr>
              </a:clrFrom>
              <a:clrTo>
                <a:srgbClr val="FFFFFF">
                  <a:alpha val="100000"/>
                  <a:alpha val="0"/>
                </a:srgbClr>
              </a:clrTo>
            </a:clrChange>
          </a:blip>
          <a:stretch>
            <a:fillRect/>
          </a:stretch>
        </p:blipFill>
        <p:spPr>
          <a:xfrm>
            <a:off x="0" y="1419225"/>
            <a:ext cx="2381250" cy="1152525"/>
          </a:xfrm>
          <a:prstGeom prst="rect">
            <a:avLst/>
          </a:prstGeom>
        </p:spPr>
      </p:pic>
    </p:spTree>
  </p:cSld>
  <p:clrMapOvr>
    <a:masterClrMapping/>
  </p:clrMapOvr>
  <p:transition advTm="5427"/>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药品基本信息</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240346" y="653292"/>
            <a:ext cx="8663305" cy="4276725"/>
          </a:xfrm>
          <a:prstGeom prst="rect">
            <a:avLst/>
          </a:prstGeom>
          <a:noFill/>
        </p:spPr>
        <p:txBody>
          <a:bodyPr wrap="square" rtlCol="0" anchor="t">
            <a:spAutoFit/>
          </a:bodyPr>
          <a:lstStyle/>
          <a:p>
            <a:pPr algn="just" fontAlgn="auto">
              <a:lnSpc>
                <a:spcPct val="200000"/>
              </a:lnSpc>
              <a:buClrTx/>
              <a:buSzTx/>
              <a:buFontTx/>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4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rPr>
              <a:t>疾病基本情况</a:t>
            </a:r>
            <a:r>
              <a:rPr lang="en-US" altLang="zh-CN" sz="1400" b="1"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4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重症肌无力（</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是一种由神经</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肌肉接头处传递功能障碍所引起的自身免疫性疾病，乙酰胆碱受体抗体是最常见的致病性抗体，可干扰</a:t>
            </a:r>
            <a:r>
              <a:rPr lang="en-US" altLang="zh-CN" sz="1200" dirty="0" err="1">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AChR</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聚集、影响</a:t>
            </a:r>
            <a:r>
              <a:rPr lang="en-US" altLang="zh-CN" sz="1200" dirty="0" err="1">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AChR</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功能及神经</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肌肉接头信号传递。该疾病各个年龄阶段均可发生，且具有致死的风险。</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全球患病率为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(150~250)/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百万，预估年发病率为（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4~10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百万。我国</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发病率约为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0.68</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万，女性发病率略高；住院死亡率为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14.69‰</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，主要死亡原因包括呼吸衰竭、肺部感染等。各个年龄阶段均可发病，</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30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岁和</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岁左右呈现发病双峰，中国儿童及青少年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患病高达</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％，构成第３个发病高峰；最新流行病学调查显示，我国</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70~74</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岁年龄组为高发人群。</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algn="just">
              <a:lnSpc>
                <a:spcPct val="150000"/>
              </a:lnSpc>
              <a:spcBef>
                <a:spcPts val="600"/>
              </a:spcBef>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脑器质性病变引发的认知障碍</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发病率高，对患者术后恢复及生活质量影响大，已成为重要的公共卫生问题。脑器质性病变是指由一种或多种原因引起的，因脑组织发生疾病，从而造成脑组织永久性的损害，是多种疾病的统称，包括</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创伤性手术后引发、脑组织损伤、脑部感染、脑血管疾病等。</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年发布的</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中国卒中报告</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显示：我国卒中患病率为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1114.8/10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万，其中，约</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1/3</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的卒中患者会经历卒中后认知障碍（</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PSCI</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）；而神经认知障碍在开颅手术后发生概率高达</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57.1</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％，非心脏手术后的发生率在</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7</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26</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％，在心脏手术后高达</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14</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60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％，且多发于</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65</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岁以上老年人群（发病率在</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9</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~54</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％），每年有超过</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30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％的老年人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(&gt;65</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岁</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接受手术。</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spcBef>
                <a:spcPts val="600"/>
              </a:spcBef>
              <a:buClrTx/>
              <a:buSzTx/>
              <a:buFontTx/>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这意味着无论是对重症肌无力的治疗还是脑器质性病变引发的神经认知障碍的预防和治疗都是患者的基本需求，该药物能很好地满足这一需求。</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5617"/>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药品基本信息</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107504" y="934853"/>
            <a:ext cx="9036496" cy="4246245"/>
          </a:xfrm>
          <a:prstGeom prst="rect">
            <a:avLst/>
          </a:prstGeom>
          <a:noFill/>
        </p:spPr>
        <p:txBody>
          <a:bodyPr wrap="square" rtlCol="0" anchor="t">
            <a:spAutoFit/>
          </a:bodyPr>
          <a:lstStyle/>
          <a:p>
            <a:pPr algn="just" fontAlgn="auto">
              <a:lnSpc>
                <a:spcPct val="150000"/>
              </a:lnSpc>
              <a:buClrTx/>
              <a:buSzTx/>
              <a:buFontTx/>
            </a:pP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【药理毒理】</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石杉碱甲为胆碱酯酶抑制剂，对乙酰胆碱酯酶具有选择性抑制作用，易通过血脑屏障，具有促进记忆再现，增强记忆保持和加强肌肉收缩强度的作用。</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lvl="0" algn="just">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【作用机制】</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以中枢抗炎为核心，同时具有抗氧化应激，保护线粒体，抑制神经细胞凋亡，减轻铁超载，神经营养，改善脑代谢等临床作用的新一代乙酰胆碱酯酶抑制剂。</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【未满足的治疗需求】</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1.石杉碱甲口服常释剂型国家医保甲类</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rPr>
              <a:t>1058</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，收录在分类</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儿童注意缺陷障碍伴多动症和促智的精神兴奋药</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，石杉碱甲注射液未在医保目录里；石杉碱甲注射液比医保收录的</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石杉碱甲口服常释剂型多一个适应症</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用于重症肌无力的治疗</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。同时目前市面上在售的</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注射用石杉碱甲</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辅料中</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包含了脑器质性病变常见的脑缺血需要谨慎使用的成分甘露醇，</a:t>
            </a:r>
            <a:r>
              <a:rPr lang="zh-CN" altLang="zh-CN" sz="1200">
                <a:latin typeface="微软雅黑" panose="020B0503020204020204" pitchFamily="34" charset="-122"/>
                <a:ea typeface="微软雅黑" panose="020B0503020204020204" pitchFamily="34" charset="-122"/>
                <a:cs typeface="微软雅黑" panose="020B0503020204020204" pitchFamily="34" charset="-122"/>
                <a:sym typeface="+mn-ea"/>
              </a:rPr>
              <a:t>因而该</a:t>
            </a:r>
            <a:r>
              <a:rPr lang="zh-CN" altLang="en-US" sz="1200">
                <a:latin typeface="微软雅黑" panose="020B0503020204020204" pitchFamily="34" charset="-122"/>
                <a:ea typeface="微软雅黑" panose="020B0503020204020204" pitchFamily="34" charset="-122"/>
                <a:cs typeface="微软雅黑" panose="020B0503020204020204" pitchFamily="34" charset="-122"/>
                <a:sym typeface="+mn-ea"/>
              </a:rPr>
              <a:t>注射用石杉碱甲</a:t>
            </a:r>
            <a:r>
              <a:rPr lang="zh-CN" altLang="zh-CN" sz="1200">
                <a:latin typeface="微软雅黑" panose="020B0503020204020204" pitchFamily="34" charset="-122"/>
                <a:ea typeface="微软雅黑" panose="020B0503020204020204" pitchFamily="34" charset="-122"/>
                <a:cs typeface="微软雅黑" panose="020B0503020204020204" pitchFamily="34" charset="-122"/>
                <a:sym typeface="+mn-ea"/>
              </a:rPr>
              <a:t>临床</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使用时不适合跟石杉碱甲注射液替代使用。</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重症肌无力的治疗仍以胆碱酯酶抑制剂、糖皮质激素、免疫抑制剂、静脉注射、血浆置换以及胸腺切除为主。对比医保目录中收录的胆碱酯酶抑制剂，石杉碱甲注射液的疗效、作用时长和不良反应均优于目前收录的胆碱酯酶抑制剂新斯的明注射剂。且一项探索可逆乙酰胆碱酯酶抑制剂的时间过程、行为安全性和保护作用的研究中显示，石杉碱甲比溴吡斯的明和加兰他敏更有效，并能比溴吡斯的明和加兰他敏更快更长时间的发挥乙酰胆碱酯酶抑制作用。此外，</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中国重症肌无力患者健康报告</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中指出重症肌无力患者中高达</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76%</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的患者存在不同程度的抑郁</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焦虑情况，其中</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16%</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有严重抑郁或焦虑，而石杉碱甲可增强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GABA</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能作用，对于焦虑抑郁状态有改善作用。</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安全性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107504" y="782492"/>
            <a:ext cx="8803559" cy="4176208"/>
          </a:xfrm>
          <a:prstGeom prst="rect">
            <a:avLst/>
          </a:prstGeom>
          <a:noFill/>
        </p:spPr>
        <p:txBody>
          <a:bodyPr wrap="square" rtlCol="0" anchor="t">
            <a:spAutoFit/>
          </a:bodyPr>
          <a:lstStyle/>
          <a:p>
            <a:pPr algn="just" fontAlgn="auto">
              <a:lnSpc>
                <a:spcPct val="20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【不良反应情况】</a:t>
            </a: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本品无明显毒副作用。剂量过大时可出现头晕、恶心、腹痛、胃肠道不适、视力模糊、出汗、乏力等反应。一般不需处理或減少服用剂量即可消失。严重者可用阿托品对抗。</a:t>
            </a:r>
            <a:endPar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对本品活性成分过敏者禁用；癫痫、心绞痛、支气管哮喘、机械性肠梗阻、肾功能不全、尿路梗阻患者禁用。用量有个体差异，一般应从小剂量开始，按说明书用法用量使用或遵医嘱，不良反应明显时可自行减量。慎与碱性药物配伍。心动过缓慎用。</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孕妇和哺乳期妇女、儿童用药的安全性尚未确立。</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药物相互作用尚不明确。</a:t>
            </a:r>
            <a:endPar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药品上市后，5年内无国家或地区药监部门发布的安全性警告、黑框警告、撤市信息等不良信息的相关报道。</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200000"/>
              </a:lnSpc>
              <a:spcBef>
                <a:spcPts val="600"/>
              </a:spcBef>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【安全性方面优势和不足】</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相较加兰他敏，安全性更高，对于乙酰胆碱酯酶的抑制选择性更高，能更好的在中枢发挥胆碱酯酶抑制作用，且较少外周胆碱能副作用。此外，有文献表明，相同抑制效果下，加兰他敏表现出来明显的毒性，诱发下颌和舌部的收缩等外周胆碱能样副反应，而石杉碱甲无毒性反应。同时，有文献表明加兰他敏被细胞色素</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系统</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CYP2D6</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及</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CYP3A</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普遍代谢，而石杉碱甲与</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无相互作用，因此加兰他敏在肝毒性及药物药物相互作用方面有安全性风险。</a:t>
            </a:r>
            <a:endParaRPr lang="en-US"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379214" y="36460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有效性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2" name="矩形 21"/>
          <p:cNvSpPr/>
          <p:nvPr/>
        </p:nvSpPr>
        <p:spPr>
          <a:xfrm>
            <a:off x="204926" y="4791603"/>
            <a:ext cx="2827599" cy="260350"/>
          </a:xfrm>
          <a:prstGeom prst="rect">
            <a:avLst/>
          </a:prstGeom>
        </p:spPr>
        <p:txBody>
          <a:bodyPr wrap="square">
            <a:spAutoFit/>
          </a:bodyPr>
          <a:lstStyle/>
          <a:p>
            <a:r>
              <a:rPr lang="zh-CN" altLang="en-US" sz="1100" dirty="0">
                <a:latin typeface="Times New Roman" panose="02020603050405020304" pitchFamily="18" charset="0"/>
                <a:cs typeface="Times New Roman" panose="02020603050405020304" pitchFamily="18" charset="0"/>
              </a:rPr>
              <a:t>上海药物所、唐院士、章海燕教授团队</a:t>
            </a:r>
            <a:endParaRPr lang="zh-CN" altLang="en-US" sz="1100" dirty="0"/>
          </a:p>
        </p:txBody>
      </p:sp>
      <p:graphicFrame>
        <p:nvGraphicFramePr>
          <p:cNvPr id="23" name="表格 22"/>
          <p:cNvGraphicFramePr/>
          <p:nvPr>
            <p:custDataLst>
              <p:tags r:id="rId1"/>
            </p:custDataLst>
          </p:nvPr>
        </p:nvGraphicFramePr>
        <p:xfrm>
          <a:off x="827465" y="1058981"/>
          <a:ext cx="7233342" cy="1097280"/>
        </p:xfrm>
        <a:graphic>
          <a:graphicData uri="http://schemas.openxmlformats.org/drawingml/2006/table">
            <a:tbl>
              <a:tblPr firstRow="1" bandRow="1">
                <a:tableStyleId>{5C22544A-7EE6-4342-B048-85BDC9FD1C3A}</a:tableStyleId>
              </a:tblPr>
              <a:tblGrid>
                <a:gridCol w="2351432"/>
                <a:gridCol w="1062323"/>
                <a:gridCol w="1062322"/>
                <a:gridCol w="1575580"/>
                <a:gridCol w="1181685"/>
              </a:tblGrid>
              <a:tr h="0">
                <a:tc rowSpan="2">
                  <a:txBody>
                    <a:bodyPr/>
                    <a:lstStyle/>
                    <a:p>
                      <a:pPr algn="ctr">
                        <a:lnSpc>
                          <a:spcPct val="100000"/>
                        </a:lnSpc>
                        <a:buNone/>
                      </a:pPr>
                      <a:r>
                        <a:rPr lang="zh-CN" altLang="en-US" sz="1200" dirty="0"/>
                        <a:t>成份</a:t>
                      </a:r>
                      <a:endParaRPr lang="zh-CN" altLang="en-US" sz="1200" dirty="0"/>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gridSpan="2">
                  <a:txBody>
                    <a:bodyPr/>
                    <a:lstStyle/>
                    <a:p>
                      <a:pPr algn="ctr">
                        <a:lnSpc>
                          <a:spcPct val="100000"/>
                        </a:lnSpc>
                        <a:buNone/>
                      </a:pPr>
                      <a:r>
                        <a:rPr lang="en-US" altLang="zh-CN" sz="1200" dirty="0"/>
                        <a:t>IC</a:t>
                      </a:r>
                      <a:r>
                        <a:rPr lang="en-US" altLang="zh-CN" sz="1200" baseline="-25000" dirty="0"/>
                        <a:t>50</a:t>
                      </a:r>
                      <a:r>
                        <a:rPr lang="en-US" altLang="zh-CN" sz="1200" dirty="0"/>
                        <a:t>(</a:t>
                      </a:r>
                      <a:r>
                        <a:rPr lang="en-US" altLang="zh-CN" sz="1200" dirty="0" err="1"/>
                        <a:t>uM</a:t>
                      </a:r>
                      <a:r>
                        <a:rPr lang="en-US" altLang="zh-CN" sz="1200" dirty="0"/>
                        <a:t>)</a:t>
                      </a:r>
                      <a:endParaRPr lang="en-US" altLang="zh-CN" sz="1200" dirty="0"/>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solidFill>
                      <a:srgbClr val="00757D"/>
                    </a:solidFill>
                  </a:tcPr>
                </a:tc>
                <a:tc hMerge="1">
                  <a:tcPr>
                    <a:lnR w="12700" cmpd="sng">
                      <a:solidFill>
                        <a:schemeClr val="bg1"/>
                      </a:solidFill>
                      <a:prstDash val="solid"/>
                    </a:lnR>
                    <a:lnT w="12700" cmpd="sng">
                      <a:solidFill>
                        <a:schemeClr val="bg1"/>
                      </a:solidFill>
                      <a:prstDash val="solid"/>
                    </a:lnT>
                    <a:lnB w="12700" cmpd="sng">
                      <a:solidFill>
                        <a:schemeClr val="bg1"/>
                      </a:solidFill>
                      <a:prstDash val="solid"/>
                    </a:lnB>
                  </a:tcPr>
                </a:tc>
                <a:tc>
                  <a:txBody>
                    <a:bodyPr/>
                    <a:lstStyle/>
                    <a:p>
                      <a:pPr algn="ctr">
                        <a:lnSpc>
                          <a:spcPct val="100000"/>
                        </a:lnSpc>
                        <a:buNone/>
                      </a:pPr>
                      <a:r>
                        <a:rPr lang="en-US" altLang="zh-CN" sz="1200" dirty="0"/>
                        <a:t> IC</a:t>
                      </a:r>
                      <a:r>
                        <a:rPr lang="en-US" altLang="zh-CN" sz="1200" baseline="-25000" dirty="0"/>
                        <a:t>50</a:t>
                      </a:r>
                      <a:r>
                        <a:rPr lang="zh-CN" altLang="en-US" sz="1200" dirty="0"/>
                        <a:t>比值</a:t>
                      </a:r>
                      <a:endParaRPr lang="zh-CN" altLang="en-US" sz="1200" dirty="0"/>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solidFill>
                      <a:srgbClr val="00757D"/>
                    </a:solidFill>
                  </a:tcPr>
                </a:tc>
                <a:tc rowSpan="2">
                  <a:txBody>
                    <a:bodyPr/>
                    <a:lstStyle/>
                    <a:p>
                      <a:pPr algn="ctr">
                        <a:lnSpc>
                          <a:spcPct val="100000"/>
                        </a:lnSpc>
                        <a:buNone/>
                      </a:pPr>
                      <a:r>
                        <a:rPr lang="en-US" altLang="zh-CN" sz="1200" dirty="0"/>
                        <a:t>K</a:t>
                      </a:r>
                      <a:r>
                        <a:rPr lang="en-US" altLang="zh-CN" sz="1200" baseline="-25000" dirty="0"/>
                        <a:t>i</a:t>
                      </a:r>
                      <a:r>
                        <a:rPr lang="en-US" altLang="zh-CN" sz="1200" dirty="0"/>
                        <a:t>(</a:t>
                      </a:r>
                      <a:r>
                        <a:rPr lang="en-US" altLang="zh-CN" sz="1200" dirty="0" err="1"/>
                        <a:t>nM</a:t>
                      </a:r>
                      <a:r>
                        <a:rPr lang="en-US" altLang="zh-CN" sz="1200" dirty="0"/>
                        <a:t>)</a:t>
                      </a:r>
                      <a:endParaRPr lang="en-US" altLang="zh-CN" sz="1200" dirty="0"/>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r>
              <a:tr h="0">
                <a:tc vMerge="1">
                  <a:tcPr>
                    <a:lnL w="12700" cmpd="sng">
                      <a:solidFill>
                        <a:schemeClr val="bg1"/>
                      </a:solidFill>
                      <a:prstDash val="solid"/>
                    </a:lnL>
                    <a:lnR w="12700" cmpd="sng">
                      <a:solidFill>
                        <a:schemeClr val="bg1"/>
                      </a:solidFill>
                      <a:prstDash val="solid"/>
                    </a:lnR>
                    <a:lnB w="9525" cmpd="sng">
                      <a:solidFill>
                        <a:schemeClr val="tx1"/>
                      </a:solidFill>
                      <a:prstDash val="solid"/>
                    </a:lnB>
                  </a:tcPr>
                </a:tc>
                <a:tc>
                  <a:txBody>
                    <a:bodyPr/>
                    <a:lstStyle/>
                    <a:p>
                      <a:pPr algn="ctr">
                        <a:lnSpc>
                          <a:spcPct val="100000"/>
                        </a:lnSpc>
                        <a:buNone/>
                      </a:pPr>
                      <a:r>
                        <a:rPr lang="en-US" altLang="zh-CN" sz="1200" b="1" dirty="0" err="1">
                          <a:solidFill>
                            <a:schemeClr val="bg1"/>
                          </a:solidFill>
                        </a:rPr>
                        <a:t>AChE</a:t>
                      </a:r>
                      <a:endParaRPr lang="en-US" altLang="zh-CN" sz="1200" b="1" dirty="0">
                        <a:solidFill>
                          <a:schemeClr val="bg1"/>
                        </a:solidFill>
                      </a:endParaRP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a:txBody>
                    <a:bodyPr/>
                    <a:lstStyle/>
                    <a:p>
                      <a:pPr algn="ctr">
                        <a:lnSpc>
                          <a:spcPct val="100000"/>
                        </a:lnSpc>
                        <a:buNone/>
                      </a:pPr>
                      <a:r>
                        <a:rPr lang="en-US" altLang="zh-CN" sz="1200" b="1" dirty="0" err="1">
                          <a:solidFill>
                            <a:schemeClr val="bg1"/>
                          </a:solidFill>
                        </a:rPr>
                        <a:t>BuChE</a:t>
                      </a:r>
                      <a:endParaRPr lang="en-US" altLang="zh-CN" sz="1200" b="1" dirty="0">
                        <a:solidFill>
                          <a:schemeClr val="bg1"/>
                        </a:solidFill>
                      </a:endParaRP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a:txBody>
                    <a:bodyPr/>
                    <a:lstStyle/>
                    <a:p>
                      <a:pPr algn="ctr">
                        <a:lnSpc>
                          <a:spcPct val="100000"/>
                        </a:lnSpc>
                        <a:buNone/>
                      </a:pPr>
                      <a:r>
                        <a:rPr lang="en-US" altLang="zh-CN" sz="1200" b="1" dirty="0" err="1">
                          <a:solidFill>
                            <a:schemeClr val="bg1"/>
                          </a:solidFill>
                        </a:rPr>
                        <a:t>BuChE</a:t>
                      </a:r>
                      <a:r>
                        <a:rPr lang="en-US" altLang="zh-CN" sz="1200" b="1" dirty="0">
                          <a:solidFill>
                            <a:schemeClr val="bg1"/>
                          </a:solidFill>
                        </a:rPr>
                        <a:t>/</a:t>
                      </a:r>
                      <a:r>
                        <a:rPr lang="en-US" altLang="zh-CN" sz="1200" b="1" dirty="0" err="1">
                          <a:solidFill>
                            <a:schemeClr val="bg1"/>
                          </a:solidFill>
                        </a:rPr>
                        <a:t>AChE</a:t>
                      </a:r>
                      <a:endParaRPr lang="en-US" altLang="zh-CN" sz="1200" b="1" dirty="0">
                        <a:solidFill>
                          <a:schemeClr val="bg1"/>
                        </a:solidFill>
                      </a:endParaRP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vMerge="1">
                  <a:tcPr>
                    <a:lnL w="12700" cmpd="sng">
                      <a:solidFill>
                        <a:schemeClr val="bg1"/>
                      </a:solidFill>
                      <a:prstDash val="solid"/>
                    </a:lnL>
                    <a:lnR w="12700" cmpd="sng">
                      <a:solidFill>
                        <a:schemeClr val="bg1"/>
                      </a:solidFill>
                      <a:prstDash val="solid"/>
                    </a:lnR>
                    <a:lnB w="9525" cmpd="sng">
                      <a:solidFill>
                        <a:schemeClr val="tx1"/>
                      </a:solidFill>
                      <a:prstDash val="solid"/>
                    </a:lnB>
                  </a:tcPr>
                </a:tc>
              </a:tr>
              <a:tr h="0">
                <a:tc>
                  <a:txBody>
                    <a:bodyPr/>
                    <a:lstStyle/>
                    <a:p>
                      <a:pPr algn="ctr">
                        <a:lnSpc>
                          <a:spcPct val="100000"/>
                        </a:lnSpc>
                        <a:buNone/>
                      </a:pPr>
                      <a:r>
                        <a:rPr lang="en-US" altLang="zh-CN" sz="1200" dirty="0"/>
                        <a:t>Hup A(</a:t>
                      </a:r>
                      <a:r>
                        <a:rPr lang="zh-CN" altLang="en-US" sz="1200" dirty="0">
                          <a:sym typeface="+mn-ea"/>
                        </a:rPr>
                        <a:t>石杉碱甲</a:t>
                      </a:r>
                      <a:r>
                        <a:rPr lang="en-US" altLang="zh-CN" sz="1200" dirty="0"/>
                        <a:t>)</a:t>
                      </a:r>
                      <a:endParaRPr lang="zh-CN" altLang="en-US" sz="1200" dirty="0"/>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200" dirty="0">
                          <a:solidFill>
                            <a:srgbClr val="C00000"/>
                          </a:solidFill>
                        </a:rPr>
                        <a:t>0.082</a:t>
                      </a:r>
                      <a:endParaRPr lang="en-US" altLang="zh-CN" sz="1200" dirty="0">
                        <a:solidFill>
                          <a:srgbClr val="C00000"/>
                        </a:solidFill>
                      </a:endParaRP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200">
                          <a:solidFill>
                            <a:srgbClr val="C00000"/>
                          </a:solidFill>
                        </a:rPr>
                        <a:t>74.43</a:t>
                      </a:r>
                      <a:endParaRPr lang="en-US" altLang="zh-CN" sz="1200">
                        <a:solidFill>
                          <a:srgbClr val="C00000"/>
                        </a:solidFill>
                      </a:endParaRP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200" dirty="0">
                          <a:solidFill>
                            <a:srgbClr val="C00000"/>
                          </a:solidFill>
                        </a:rPr>
                        <a:t>907.7</a:t>
                      </a:r>
                      <a:endParaRPr lang="en-US" altLang="zh-CN" sz="1200" dirty="0">
                        <a:solidFill>
                          <a:srgbClr val="C00000"/>
                        </a:solidFill>
                      </a:endParaRP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200">
                          <a:solidFill>
                            <a:srgbClr val="C00000"/>
                          </a:solidFill>
                        </a:rPr>
                        <a:t>24.9</a:t>
                      </a:r>
                      <a:endParaRPr lang="en-US" altLang="zh-CN" sz="1200">
                        <a:solidFill>
                          <a:srgbClr val="C00000"/>
                        </a:solidFill>
                      </a:endParaRP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r>
              <a:tr h="0">
                <a:tc>
                  <a:txBody>
                    <a:bodyPr/>
                    <a:lstStyle/>
                    <a:p>
                      <a:pPr algn="ctr">
                        <a:lnSpc>
                          <a:spcPct val="100000"/>
                        </a:lnSpc>
                        <a:buNone/>
                      </a:pPr>
                      <a:r>
                        <a:rPr lang="en-US" altLang="zh-CN" sz="1200" dirty="0" err="1"/>
                        <a:t>Galanthamine</a:t>
                      </a:r>
                      <a:r>
                        <a:rPr lang="en-US" altLang="zh-CN" sz="1200" dirty="0"/>
                        <a:t>(</a:t>
                      </a:r>
                      <a:r>
                        <a:rPr lang="en-US" altLang="zh-CN" sz="1200" dirty="0" err="1"/>
                        <a:t>加兰他敏</a:t>
                      </a:r>
                      <a:r>
                        <a:rPr lang="en-US" altLang="zh-CN" sz="1200" dirty="0"/>
                        <a:t>)</a:t>
                      </a:r>
                      <a:endParaRPr lang="en-US" altLang="zh-CN" sz="1200" dirty="0"/>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200" dirty="0"/>
                        <a:t>1.995</a:t>
                      </a:r>
                      <a:endParaRPr lang="en-US" altLang="zh-CN" sz="1200" dirty="0"/>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200"/>
                        <a:t>12.59</a:t>
                      </a:r>
                      <a:endParaRPr lang="en-US" altLang="zh-CN" sz="1200"/>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200"/>
                        <a:t>6.3</a:t>
                      </a:r>
                      <a:endParaRPr lang="en-US" altLang="zh-CN" sz="1200"/>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200" dirty="0"/>
                        <a:t>210.0</a:t>
                      </a:r>
                      <a:endParaRPr lang="en-US" altLang="zh-CN" sz="1200" dirty="0"/>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r>
            </a:tbl>
          </a:graphicData>
        </a:graphic>
      </p:graphicFrame>
      <p:sp>
        <p:nvSpPr>
          <p:cNvPr id="24" name="文本框 23"/>
          <p:cNvSpPr txBox="1"/>
          <p:nvPr/>
        </p:nvSpPr>
        <p:spPr>
          <a:xfrm>
            <a:off x="204926" y="2253823"/>
            <a:ext cx="8675370" cy="2275688"/>
          </a:xfrm>
          <a:prstGeom prst="rect">
            <a:avLst/>
          </a:prstGeom>
          <a:noFill/>
        </p:spPr>
        <p:txBody>
          <a:bodyPr wrap="square">
            <a:spAutoFit/>
          </a:bodyPr>
          <a:lstStyle/>
          <a:p>
            <a:pPr algn="just">
              <a:lnSpc>
                <a:spcPct val="150000"/>
              </a:lnSpc>
            </a:pP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石杉碱甲注射液作为和加兰他敏同类型的胆碱酯酶抑制剂，对于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0.082u</a:t>
            </a:r>
            <a:r>
              <a:rPr lang="en-US" altLang="zh-CN" sz="1200" dirty="0"/>
              <a:t>M</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BuChE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74.43u</a:t>
            </a:r>
            <a:r>
              <a:rPr lang="en-US" altLang="zh-CN" sz="1200" dirty="0"/>
              <a:t>M</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，而加兰他敏对于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1.995u</a:t>
            </a:r>
            <a:r>
              <a:rPr lang="en-US" altLang="zh-CN" sz="1200" dirty="0"/>
              <a:t>M</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BuChE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12.59u</a:t>
            </a:r>
            <a:r>
              <a:rPr lang="en-US" altLang="zh-CN" sz="1200" dirty="0"/>
              <a:t>M</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，相对比下，石杉碱甲注射液对乙酰胆碱</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酯酶</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的抑制</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作用比加兰他敏</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强约</a:t>
            </a:r>
            <a:r>
              <a:rPr lang="en-US" altLang="zh-CN" sz="1200" kern="100" dirty="0">
                <a:latin typeface="微软雅黑" panose="020B0503020204020204" pitchFamily="34" charset="-122"/>
                <a:ea typeface="微软雅黑" panose="020B0503020204020204" pitchFamily="34" charset="-122"/>
                <a:cs typeface="微软雅黑" panose="020B0503020204020204" pitchFamily="34" charset="-122"/>
              </a:rPr>
              <a:t>24</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倍</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另有文献表明石杉碱甲抑制乙酰胆碱酯酶的作用比加兰他敏强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88</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倍，石杉碱甲</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临床有效性更好。</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记忆障碍改善方面</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也有</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文献表明石杉碱甲比加兰他敏作用更好，</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同时除了胆碱酯酶抑制作用之外，石杉碱甲还具有中枢抗炎、保护线粒体、神经营养、抗氧化等多靶点多重作用机制，更适合临床使用。</a:t>
            </a:r>
            <a:endPar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pPr>
            <a:endPar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pP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同时加兰他敏注射液说明书中只针对运动和感觉障碍，而对脑器质性病变引发的记忆障碍没有涉及，缺少中枢神经系统的改善作用，石杉碱甲注射液有明确的改善</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sym typeface="+mn-ea"/>
              </a:rPr>
              <a:t>脑器质性病变引发的记忆障碍适应症，更适合临床使用。</a:t>
            </a:r>
            <a:endPar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advTm="5427"/>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393752" y="319309"/>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有效性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310" y="603256"/>
            <a:ext cx="4469719" cy="1529586"/>
          </a:xfrm>
          <a:prstGeom prst="rect">
            <a:avLst/>
          </a:prstGeom>
          <a:noFill/>
        </p:spPr>
        <p:txBody>
          <a:bodyPr wrap="square" rtlCol="0" anchor="t">
            <a:spAutoFit/>
          </a:bodyPr>
          <a:lstStyle/>
          <a:p>
            <a:pPr algn="just">
              <a:lnSpc>
                <a:spcPct val="150000"/>
              </a:lnSpc>
            </a:pPr>
            <a:r>
              <a:rPr lang="zh-CN" altLang="zh-CN" sz="1100" b="1" dirty="0">
                <a:latin typeface="微软雅黑" panose="020B0503020204020204" pitchFamily="34" charset="-122"/>
                <a:ea typeface="微软雅黑" panose="020B0503020204020204" pitchFamily="34" charset="-122"/>
              </a:rPr>
              <a:t>石杉碱甲治疗重症肌无力症</a:t>
            </a:r>
            <a:r>
              <a:rPr lang="en-US" altLang="zh-CN" sz="1100" b="1" dirty="0">
                <a:latin typeface="微软雅黑" panose="020B0503020204020204" pitchFamily="34" charset="-122"/>
                <a:ea typeface="微软雅黑" panose="020B0503020204020204" pitchFamily="34" charset="-122"/>
              </a:rPr>
              <a:t> 128 </a:t>
            </a:r>
            <a:r>
              <a:rPr lang="zh-CN" altLang="zh-CN" sz="1100" b="1" dirty="0">
                <a:latin typeface="微软雅黑" panose="020B0503020204020204" pitchFamily="34" charset="-122"/>
                <a:ea typeface="微软雅黑" panose="020B0503020204020204" pitchFamily="34" charset="-122"/>
              </a:rPr>
              <a:t>例</a:t>
            </a:r>
            <a:endParaRPr lang="zh-CN" altLang="zh-CN" sz="11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试验类型1：</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单个样本量足够的</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RCT  </a:t>
            </a: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试验对照药品：新斯的明+石杉碱甲</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试验阶段：</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上市前</a:t>
            </a:r>
            <a:endPar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对主要临床结局指标或替代性指标改善情况：</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两组药物均对重症肌无力患者有效，且石杉碱甲注射液对比新斯的明，治疗重症肌无力症的作用时间明显长，不良反应少，较优于新斯的明。</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9" name="文本框 18"/>
          <p:cNvSpPr txBox="1"/>
          <p:nvPr/>
        </p:nvSpPr>
        <p:spPr>
          <a:xfrm>
            <a:off x="4647382" y="652811"/>
            <a:ext cx="4469719" cy="1461682"/>
          </a:xfrm>
          <a:prstGeom prst="rect">
            <a:avLst/>
          </a:prstGeom>
          <a:noFill/>
        </p:spPr>
        <p:txBody>
          <a:bodyPr wrap="square" rtlCol="0" anchor="t">
            <a:spAutoFit/>
          </a:bodyPr>
          <a:lstStyle/>
          <a:p>
            <a:pPr algn="just" fontAlgn="auto">
              <a:lnSpc>
                <a:spcPct val="150000"/>
              </a:lnSpc>
              <a:buClrTx/>
              <a:buSzTx/>
              <a:buFontTx/>
            </a:pPr>
            <a:r>
              <a:rPr lang="zh-CN" altLang="en-US" sz="1050" b="1" dirty="0">
                <a:latin typeface="微软雅黑" panose="020B0503020204020204" pitchFamily="34" charset="-122"/>
                <a:ea typeface="微软雅黑" panose="020B0503020204020204" pitchFamily="34" charset="-122"/>
                <a:cs typeface="微软雅黑" panose="020B0503020204020204" pitchFamily="34" charset="-122"/>
                <a:sym typeface="+mn-ea"/>
              </a:rPr>
              <a:t>石杉碱甲治疗重症肌无力的临床和重复电刺激观察</a:t>
            </a:r>
            <a:endParaRPr lang="en-US" altLang="zh-CN" sz="105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试验类型</a:t>
            </a:r>
            <a:r>
              <a:rPr lang="en-US"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真实世界数据                     </a:t>
            </a: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试验对照药品：</a:t>
            </a: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新斯的明</a:t>
            </a:r>
            <a:r>
              <a:rPr lang="en-US"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a:t>
            </a:r>
            <a:endPar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试验阶段：</a:t>
            </a: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上市前</a:t>
            </a:r>
            <a:endParaRPr lang="en-US"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对主要临床结局指标或替代性指标改善情况：</a:t>
            </a:r>
            <a:endPar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完成试验的重症肌无力患者均有好转。石杉碱甲对比新斯的明作用持续时间更长，见效时间、最佳作用时间、作用强度方面无明显差异。</a:t>
            </a:r>
            <a:endPar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0" name="文本框 19"/>
          <p:cNvSpPr txBox="1"/>
          <p:nvPr/>
        </p:nvSpPr>
        <p:spPr>
          <a:xfrm>
            <a:off x="-13025" y="2182397"/>
            <a:ext cx="4483052" cy="2741456"/>
          </a:xfrm>
          <a:prstGeom prst="rect">
            <a:avLst/>
          </a:prstGeom>
          <a:noFill/>
        </p:spPr>
        <p:txBody>
          <a:bodyPr wrap="square" rtlCol="0" anchor="t">
            <a:spAutoFit/>
          </a:bodyPr>
          <a:lstStyle/>
          <a:p>
            <a:pPr algn="just" fontAlgn="auto">
              <a:lnSpc>
                <a:spcPct val="150000"/>
              </a:lnSpc>
              <a:buClrTx/>
              <a:buSzTx/>
              <a:buFontTx/>
            </a:pPr>
            <a:r>
              <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ea"/>
              </a:rPr>
              <a:t>石杉碱甲治疗老年期记忆障碍的药物评价</a:t>
            </a:r>
            <a:endParaRPr lang="zh-CN" altLang="zh-CN" sz="11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试验类型</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单个样本量足够的</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RCT</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试验对照药品：安慰剂</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试验阶段：</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上市后</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对主要临床结局指标或替代性指标改善情况：</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痴呆治疗：治疗组</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28</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例治疗前后记忆商（</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MQ</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）值有显著性差异（</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p&lt;0.01), </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对照组治疗前后</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MQ</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值无显著差异（</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p &gt;0.05)</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。且治疗组与对照组 </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MQ</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值相比较，有显著差异，表明石杉碱甲对痴呆患者有改善作用。</a:t>
            </a:r>
            <a:endPar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单纯记忆障碍治疗：治疗组</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52</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例治疗前后</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MQ</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值有显著性差异（</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p&lt;0.01)</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，对照组治疗前后</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MQ</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值无显著差异（</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p&gt;0.05)</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。且治疗组与对照组 </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MQ</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值相比较，有显著差异，表明石杉碱甲对单纯记忆障碍患者有改善作用。</a:t>
            </a:r>
            <a:endPar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安全性：所有受试者均未发生明显毒性副反应。</a:t>
            </a:r>
            <a:endPar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1" name="文本框 20"/>
          <p:cNvSpPr txBox="1"/>
          <p:nvPr/>
        </p:nvSpPr>
        <p:spPr>
          <a:xfrm>
            <a:off x="4572000" y="2838303"/>
            <a:ext cx="4483052" cy="2014334"/>
          </a:xfrm>
          <a:prstGeom prst="rect">
            <a:avLst/>
          </a:prstGeom>
          <a:noFill/>
        </p:spPr>
        <p:txBody>
          <a:bodyPr wrap="square" rtlCol="0" anchor="t">
            <a:spAutoFit/>
          </a:bodyPr>
          <a:lstStyle/>
          <a:p>
            <a:pPr algn="just" fontAlgn="auto">
              <a:lnSpc>
                <a:spcPct val="150000"/>
              </a:lnSpc>
              <a:buClrTx/>
              <a:buSzTx/>
              <a:buFontTx/>
            </a:pPr>
            <a:r>
              <a:rPr lang="zh-CN" altLang="en-US" sz="1100" b="1" dirty="0">
                <a:latin typeface="微软雅黑" panose="020B0503020204020204" pitchFamily="34" charset="-122"/>
                <a:ea typeface="微软雅黑" panose="020B0503020204020204" pitchFamily="34" charset="-122"/>
                <a:cs typeface="微软雅黑" panose="020B0503020204020204" pitchFamily="34" charset="-122"/>
                <a:sym typeface="+mn-ea"/>
              </a:rPr>
              <a:t>石杉碱甲对老年患者全麻苏醒期脑内胆碱酯酶和乙酰胆碱的影响</a:t>
            </a:r>
            <a:endParaRPr lang="zh-CN" altLang="zh-CN" sz="11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试验类型</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真实世界数据                            </a:t>
            </a: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试验对照药品：生理盐水</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试验阶段</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：上市后</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对主要临床结局指标或替代性指标改善情况：</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术后</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5h</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脑脊液乙酰胆碱含量，石杉碱甲组明显高于对照组，乙酰胆碱酯酶活力低于对照组，提示石杉碱甲通过抑制脑内乙酰胆碱酯酶活力，使全麻苏醒期脑内乙酰胆碱含量增加，可能对老年患者谵妄以及全麻术后认知障碍具有改善作用。</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有效性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251520" y="913937"/>
            <a:ext cx="8712964" cy="2621936"/>
          </a:xfrm>
          <a:prstGeom prst="rect">
            <a:avLst/>
          </a:prstGeom>
          <a:noFill/>
        </p:spPr>
        <p:txBody>
          <a:bodyPr wrap="square" rtlCol="0" anchor="t">
            <a:spAutoFit/>
          </a:bodyPr>
          <a:lstStyle/>
          <a:p>
            <a:pPr algn="just" fontAlgn="auto">
              <a:lnSpc>
                <a:spcPct val="200000"/>
              </a:lnSpc>
              <a:buClrTx/>
              <a:buSzTx/>
              <a:buFontTx/>
            </a:pPr>
            <a:r>
              <a:rPr lang="zh-CN"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临床指南/诊疗规范中申报适应症的药品推荐情况的章节</a:t>
            </a:r>
            <a:endParaRPr lang="zh-CN"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2020年《中国重症肌无力诊断和治疗指南 》推荐胆碱酯酶抑制剂用作改善症状一线药物</a:t>
            </a:r>
            <a:endPar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200000"/>
              </a:lnSpc>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2020年《神经外科加速康复（ERAS）专家共识 》推荐用作认知损伤的治疗</a:t>
            </a:r>
            <a:endPar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临床路径释义</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康复医学科</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颅脑损伤恢复期康复</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推荐认知损伤的治疗</a:t>
            </a: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临床路径释义</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神经内科</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脑梗死</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推荐用于脑梗死患者恢复治疗</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国家药监局药品审评中心《技术审评报告》中关于本药品有效性的描述：2018年获得批件无技术审评报告</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tags/tag1.xml><?xml version="1.0" encoding="utf-8"?>
<p:tagLst xmlns:p="http://schemas.openxmlformats.org/presentationml/2006/main">
  <p:tag name="KSO_WM_UNIT_TABLE_BEAUTIFY" val="smartTable{1bbafa66-08cf-4901-a8e7-00fa2041e7d7}"/>
</p:tagLst>
</file>

<file path=ppt/tags/tag2.xml><?xml version="1.0" encoding="utf-8"?>
<p:tagLst xmlns:p="http://schemas.openxmlformats.org/presentationml/2006/main">
  <p:tag name="ISPRING_PRESENTATION_TITLE" val="8"/>
  <p:tag name="COMMONDATA" val="eyJoZGlkIjoiMGFhNjRjNWQ1MzhjMWFjNzJjNDMwNWZhNGE4Nzk5MmEifQ=="/>
  <p:tag name="KSO_WPP_MARK_KEY" val="ebea05b0-d1f7-48e5-96ed-eedffcc91a15"/>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44546A"/>
      </a:dk2>
      <a:lt2>
        <a:srgbClr val="E7E6E6"/>
      </a:lt2>
      <a:accent1>
        <a:srgbClr val="06C1C6"/>
      </a:accent1>
      <a:accent2>
        <a:srgbClr val="00757D"/>
      </a:accent2>
      <a:accent3>
        <a:srgbClr val="0067A2"/>
      </a:accent3>
      <a:accent4>
        <a:srgbClr val="C4957C"/>
      </a:accent4>
      <a:accent5>
        <a:srgbClr val="EDDD4F"/>
      </a:accent5>
      <a:accent6>
        <a:srgbClr val="70AD47"/>
      </a:accent6>
      <a:hlink>
        <a:srgbClr val="0563C1"/>
      </a:hlink>
      <a:folHlink>
        <a:srgbClr val="954F72"/>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5108</Words>
  <Application>WPS 演示</Application>
  <PresentationFormat>全屏显示(16:9)</PresentationFormat>
  <Paragraphs>187</Paragraphs>
  <Slides>11</Slides>
  <Notes>10</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11</vt:i4>
      </vt:variant>
    </vt:vector>
  </HeadingPairs>
  <TitlesOfParts>
    <vt:vector size="31" baseType="lpstr">
      <vt:lpstr>Arial</vt:lpstr>
      <vt:lpstr>宋体</vt:lpstr>
      <vt:lpstr>Wingdings</vt:lpstr>
      <vt:lpstr>Calibri</vt:lpstr>
      <vt:lpstr>Futura Md BT</vt:lpstr>
      <vt:lpstr>Yu Gothic UI Semibold</vt:lpstr>
      <vt:lpstr>微软雅黑</vt:lpstr>
      <vt:lpstr>ZapfHumnst Ult BT</vt:lpstr>
      <vt:lpstr>方正姚体</vt:lpstr>
      <vt:lpstr>Calibri</vt:lpstr>
      <vt:lpstr>ITC Avant Garde Std XLt</vt:lpstr>
      <vt:lpstr>Yu Gothic UI Light</vt:lpstr>
      <vt:lpstr>ITC Avant Garde Std XLt</vt:lpstr>
      <vt:lpstr>锐字锐线梦想黑简1.0</vt:lpstr>
      <vt:lpstr>黑体</vt:lpstr>
      <vt:lpstr>Verdana</vt:lpstr>
      <vt:lpstr>Times New Roman</vt:lpstr>
      <vt:lpstr>Arial Unicode MS</vt:lpstr>
      <vt:lpstr>Segoe Print</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蓝色科技</dc:title>
  <dc:creator>第一PPT</dc:creator>
  <cp:keywords>www.1ppt.com</cp:keywords>
  <dc:description>www.1ppt.com</dc:description>
  <cp:lastModifiedBy>WEPON</cp:lastModifiedBy>
  <cp:revision>1591</cp:revision>
  <dcterms:created xsi:type="dcterms:W3CDTF">2014-11-09T01:07:00Z</dcterms:created>
  <dcterms:modified xsi:type="dcterms:W3CDTF">2022-07-13T07:55:10Z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B35FF09B3534460D98C6F3446426E7A5</vt:lpwstr>
  </property>
</Properties>
</file>