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8.jpg" ContentType="image/jpeg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75" r:id="rId6"/>
    <p:sldId id="266" r:id="rId7"/>
    <p:sldId id="276" r:id="rId8"/>
    <p:sldId id="277" r:id="rId9"/>
    <p:sldId id="278" r:id="rId10"/>
    <p:sldId id="279" r:id="rId11"/>
    <p:sldId id="265" r:id="rId12"/>
    <p:sldId id="280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84CB"/>
    <a:srgbClr val="1C7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2391760392636"/>
          <c:y val="0.12029889399262152"/>
          <c:w val="0.82532251318480965"/>
          <c:h val="0.601939343904317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1天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80A-43B9-9ADB-E8C161B385A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80A-43B9-9ADB-E8C161B385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大豆油组</c:v>
                </c:pt>
                <c:pt idx="1">
                  <c:v>橄榄油组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15.15</c:v>
                </c:pt>
                <c:pt idx="1">
                  <c:v>15.08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0A-43B9-9ADB-E8C161B385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80A-43B9-9ADB-E8C161B385A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80A-43B9-9ADB-E8C161B385A5}"/>
              </c:ext>
            </c:extLst>
          </c:dPt>
          <c:dLbls>
            <c:dLbl>
              <c:idx val="1"/>
              <c:layout>
                <c:manualLayout>
                  <c:x val="4.8991470083570073E-3"/>
                  <c:y val="-5.35342511717477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0A-43B9-9ADB-E8C161B385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大豆油组</c:v>
                </c:pt>
                <c:pt idx="1">
                  <c:v>橄榄油组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13.95</c:v>
                </c:pt>
                <c:pt idx="1">
                  <c:v>15.66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80A-43B9-9ADB-E8C161B385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EOT/14天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80A-43B9-9ADB-E8C161B385A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80A-43B9-9ADB-E8C161B385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大豆油组</c:v>
                </c:pt>
                <c:pt idx="1">
                  <c:v>橄榄油组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15.15</c:v>
                </c:pt>
                <c:pt idx="1">
                  <c:v>17.239999999999998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80A-43B9-9ADB-E8C161B385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0"/>
        <c:overlap val="-27"/>
        <c:axId val="186956800"/>
        <c:axId val="191459712"/>
      </c:barChart>
      <c:catAx>
        <c:axId val="18695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pPr>
            <a:endParaRPr lang="en-US"/>
          </a:p>
        </c:txPr>
        <c:crossAx val="191459712"/>
        <c:crosses val="autoZero"/>
        <c:auto val="1"/>
        <c:lblAlgn val="ctr"/>
        <c:lblOffset val="100"/>
        <c:noMultiLvlLbl val="0"/>
      </c:catAx>
      <c:valAx>
        <c:axId val="191459712"/>
        <c:scaling>
          <c:orientation val="minMax"/>
          <c:max val="18"/>
          <c:min val="1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+mn-cs"/>
                  </a:defRPr>
                </a:pPr>
                <a:r>
                  <a:rPr lang="zh-CN"/>
                  <a:t>前白蛋白水平</a:t>
                </a:r>
                <a:r>
                  <a:rPr lang="en-US"/>
                  <a:t>(g/L)</a:t>
                </a:r>
                <a:endParaRPr lang="zh-CN"/>
              </a:p>
            </c:rich>
          </c:tx>
          <c:layout>
            <c:manualLayout>
              <c:xMode val="edge"/>
              <c:yMode val="edge"/>
              <c:x val="1.5279725863792911E-2"/>
              <c:y val="0.177707558238786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pPr>
            <a:endParaRPr lang="en-US"/>
          </a:p>
        </c:txPr>
        <c:crossAx val="186956800"/>
        <c:crosses val="autoZero"/>
        <c:crossBetween val="between"/>
      </c:valAx>
      <c:spPr>
        <a:solidFill>
          <a:srgbClr val="5B9BD5">
            <a:lumMod val="20000"/>
            <a:lumOff val="80000"/>
          </a:srgb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>
              <a:lumMod val="95000"/>
              <a:lumOff val="5000"/>
            </a:schemeClr>
          </a:solidFill>
          <a:latin typeface="华文细黑" panose="02010600040101010101" pitchFamily="2" charset="-122"/>
          <a:ea typeface="华文细黑" panose="02010600040101010101" pitchFamily="2" charset="-122"/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33197167755991"/>
          <c:y val="0.13013218390804598"/>
          <c:w val="0.81941721132897594"/>
          <c:h val="0.595276819923371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大豆油组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30F-4802-9362-D53F7D9471A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30F-4802-9362-D53F7D9471A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感染发生次数</c:v>
                </c:pt>
                <c:pt idx="1">
                  <c:v>感染发生病例数</c:v>
                </c:pt>
                <c:pt idx="2">
                  <c:v>肺部感染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26</c:v>
                </c:pt>
                <c:pt idx="1">
                  <c:v>24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0F-4802-9362-D53F7D9471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橄榄油组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30F-4802-9362-D53F7D9471A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30F-4802-9362-D53F7D9471AF}"/>
              </c:ext>
            </c:extLst>
          </c:dPt>
          <c:dLbls>
            <c:dLbl>
              <c:idx val="1"/>
              <c:layout>
                <c:manualLayout>
                  <c:x val="4.8991470083570073E-3"/>
                  <c:y val="-5.35342511717477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0F-4802-9362-D53F7D9471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感染发生次数</c:v>
                </c:pt>
                <c:pt idx="1">
                  <c:v>感染发生病例数</c:v>
                </c:pt>
                <c:pt idx="2">
                  <c:v>肺部感染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0F-4802-9362-D53F7D9471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2"/>
        <c:overlap val="-27"/>
        <c:axId val="186956800"/>
        <c:axId val="191459712"/>
      </c:barChart>
      <c:catAx>
        <c:axId val="18695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pPr>
            <a:endParaRPr lang="en-US"/>
          </a:p>
        </c:txPr>
        <c:crossAx val="191459712"/>
        <c:crosses val="autoZero"/>
        <c:auto val="1"/>
        <c:lblAlgn val="ctr"/>
        <c:lblOffset val="100"/>
        <c:noMultiLvlLbl val="0"/>
      </c:catAx>
      <c:valAx>
        <c:axId val="191459712"/>
        <c:scaling>
          <c:orientation val="minMax"/>
          <c:max val="3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+mn-cs"/>
                  </a:defRPr>
                </a:pPr>
                <a:r>
                  <a:rPr lang="zh-CN" altLang="en-US" dirty="0"/>
                  <a:t>感染发生情况</a:t>
                </a:r>
                <a:endParaRPr lang="zh-CN" dirty="0"/>
              </a:p>
            </c:rich>
          </c:tx>
          <c:layout>
            <c:manualLayout>
              <c:xMode val="edge"/>
              <c:yMode val="edge"/>
              <c:x val="9.6239106753812625E-3"/>
              <c:y val="0.223385536398467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pPr>
            <a:endParaRPr lang="en-US"/>
          </a:p>
        </c:txPr>
        <c:crossAx val="186956800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674727668845318"/>
          <c:y val="0.87586206896551722"/>
          <c:w val="0.43360130718954248"/>
          <c:h val="0.10471839080459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>
              <a:lumMod val="95000"/>
              <a:lumOff val="5000"/>
            </a:schemeClr>
          </a:solidFill>
          <a:latin typeface="华文细黑" panose="02010600040101010101" pitchFamily="2" charset="-122"/>
          <a:ea typeface="华文细黑" panose="02010600040101010101" pitchFamily="2" charset="-122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0.49049</cdr:x>
      <cdr:y>0</cdr:y>
    </cdr:from>
    <cdr:to>
      <cdr:x>0.64922</cdr:x>
      <cdr:y>0.06099</cdr:y>
    </cdr:to>
    <cdr:sp macro="" textlink="">
      <cdr:nvSpPr>
        <cdr:cNvPr id="2" name="文本框 1"/>
        <cdr:cNvSpPr txBox="1"/>
      </cdr:nvSpPr>
      <cdr:spPr>
        <a:xfrm xmlns:a="http://schemas.openxmlformats.org/drawingml/2006/main">
          <a:off x="1801296" y="-3750372"/>
          <a:ext cx="582921" cy="1273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en-US" altLang="zh-CN" sz="1000" b="1" dirty="0">
              <a:solidFill>
                <a:schemeClr val="tx1">
                  <a:lumMod val="75000"/>
                  <a:lumOff val="25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rPr>
            <a:t>P&lt;0.001</a:t>
          </a:r>
          <a:endParaRPr lang="zh-CN" altLang="en-US" sz="1000" b="1" dirty="0">
            <a:solidFill>
              <a:schemeClr val="tx1">
                <a:lumMod val="75000"/>
                <a:lumOff val="25000"/>
              </a:schemeClr>
            </a:solidFill>
            <a:latin typeface="华文细黑" panose="02010600040101010101" pitchFamily="2" charset="-122"/>
            <a:ea typeface="华文细黑" panose="02010600040101010101" pitchFamily="2" charset="-122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0.21478</cdr:x>
      <cdr:y>0</cdr:y>
    </cdr:from>
    <cdr:to>
      <cdr:x>0.37352</cdr:x>
      <cdr:y>0.06099</cdr:y>
    </cdr:to>
    <cdr:sp macro="" textlink="">
      <cdr:nvSpPr>
        <cdr:cNvPr id="2" name="文本框 1"/>
        <cdr:cNvSpPr txBox="1"/>
      </cdr:nvSpPr>
      <cdr:spPr>
        <a:xfrm xmlns:a="http://schemas.openxmlformats.org/drawingml/2006/main">
          <a:off x="788673" y="-1995686"/>
          <a:ext cx="582893" cy="127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en-US" altLang="zh-CN" sz="1000" b="1" dirty="0">
              <a:solidFill>
                <a:schemeClr val="tx2"/>
              </a:solidFill>
              <a:latin typeface="华文细黑" panose="02010600040101010101" pitchFamily="2" charset="-122"/>
              <a:ea typeface="华文细黑" panose="02010600040101010101" pitchFamily="2" charset="-122"/>
            </a:rPr>
            <a:t>P&lt;0.01</a:t>
          </a:r>
          <a:endParaRPr lang="zh-CN" altLang="en-US" sz="1000" b="1" dirty="0">
            <a:solidFill>
              <a:schemeClr val="tx2"/>
            </a:solidFill>
            <a:latin typeface="华文细黑" panose="02010600040101010101" pitchFamily="2" charset="-122"/>
            <a:ea typeface="华文细黑" panose="02010600040101010101" pitchFamily="2" charset="-122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0FA3E-42BF-4EA5-B09E-98EFC200EF98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6F9DD-1EB7-4C59-8057-B182B0C45A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363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33FEB2-0E49-4220-9216-9A9F91EFF57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381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33FEB2-0E49-4220-9216-9A9F91EFF57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38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F2CA02-7BBB-6D96-DBC7-60FC01711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820B152-7BB8-E102-9C99-6BAD116DB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98BB95-9A09-A7FB-7E0B-E1003A9E7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74E4D-E92C-4CB1-BB95-C40E36E1F3EB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616EF6-10D6-CAC8-752A-4BD10C41F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2CAC713-997D-B266-C31E-08117E08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3237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47B946-FDEF-A7F8-C8F9-ECF07D864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C80DF0B-F2E3-0039-EAEC-0DE73D3B5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463FE6-8B4B-C8A7-2181-54817435E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58EB-A04E-4017-9F95-1CD409A9D4DA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FDFB16-DCBB-4EE0-AD24-0CF6B07A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F6B59C-DB60-ED80-C0EE-4671F798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616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38F5F31-7AC7-4888-7AC7-4938296A6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23047F-565A-8F29-33FE-72D98E0BA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FB973C-484F-2257-CCF3-0566770B2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FBA2-9BD4-4C75-8B39-C87CFB29C7A7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496A52-A2E6-DB7E-4531-A5A81FD65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656B8F-BD38-7FA4-EE19-6284E53A4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94719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A97910-BD35-4F05-99A9-B8E21BDD7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C59CE00-37B5-441F-9B88-425172973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703661-6256-40EC-9BC2-9FA82EE5F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F8CE9C-29F5-4F23-B0C9-DA48009F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7E6758-977D-48D1-BAFF-71D5A7BCD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9268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2E59D6-E3E4-4B83-9C59-ABC0BB501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B283CD-9CAF-4D04-94FB-4EEAC2A34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D0E8B3-D432-43FB-830E-69038040F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66D18E-7C13-476F-B666-F850CAA6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5B5A37-4478-4D53-8C52-F4E8B238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356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CFEBF1-6576-48BC-A4CE-7DDFA020F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A1F6E3-300B-4546-8AB0-7973298D4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647B0C-BD28-4DE4-918B-85D8F1CAA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AF68BB-AE66-4816-A816-9BF2FA84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856C1A-04A1-4352-B5B4-003275A18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284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090505-CE4A-46EB-8FF5-69CD80CB0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3FD49B-6D20-4FDD-A441-C3A06CD60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0AFD0EE-742C-4675-A7C1-F8BE260A3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CD7789-22CD-4893-A22F-7D47B2D32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EDE2A0-668A-4477-81E0-E5453D262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F440356-5F6D-4FFC-B35B-157CCF56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6499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B9CB98-7015-4AC5-B037-823A6DE4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E715D0-273E-414F-A910-3F49DBB27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A7043F-7DDC-4894-942F-4C0A01CA2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43C3491-ADF7-451A-98E2-859424224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F97EDA4-EDD9-4926-AEED-26F5036657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D96477D-C112-4A11-A52C-9226408B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DCEF38F-0F96-4416-A6C0-F08D1508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A1AC4BA-3663-4751-B8FF-03E068E9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446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CF9064-F6D5-4B0F-82EC-EC437471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9265F03-B917-4C42-B7AC-DA18F45F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4B54F4-CF31-40D2-B1FA-C1D3C1E4B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65E6140-7417-4E31-94AB-E44032543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6314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871EBAD-BAC8-43D1-98AC-3DB9B70E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AFD3C1B-C89D-499E-AEF5-375F309A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7AC6FB3-D781-46ED-9D15-4DB34C277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018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C30067-F20F-4F98-9D8A-4D3D17200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A75D9D-9173-44A6-9AB6-8720325E7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D93C9FC-5141-413E-860B-AB646D40E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3447A7-C3A4-49D0-921A-521E9DE78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F6D555A-A283-4E48-9468-C50B4FE8A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ED20A91-94F1-4F09-AE35-5E2EAF6AD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485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E73375-9FE8-2AD1-2BB0-5513CC23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771E33-954C-E6A3-2FBC-A02065FD7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52F433-0AC3-CECA-F1B7-A969DE082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BF03-71BD-4ED0-BDE1-1E9CDC2E5A9E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A42D80-F9DE-0686-8AE4-41EEE254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A1B192-0819-1D9B-701C-BC58D89E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4305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D97AD5-4BDD-403F-B8A0-D64B0EC6A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7736FEB-3097-4EBC-8A7C-DC90C7168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5999F69-2555-4F3A-B57F-7853A2D1C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A2376FA-461A-4453-903A-2177BED72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2BA11F6-2F6B-4BFC-A493-D91A68E7F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F50C89D-8EA7-42DD-B870-F1443FB3C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4435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765946-5467-418E-BA5F-5C9165790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7AB471A-9AB6-49FA-A736-D271DA365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8CE9BA-4DD0-4E8B-A51F-0D29AB98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207C6D-1CBE-495F-9BC3-FF0F18A0E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F2F734-9682-48AE-9BAA-70389FB6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299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9BDCB74-B933-4F5F-8519-C2183662E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C4EFB2F-A22A-478C-962A-8D0A9E162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D9AC8C-DFDF-447D-B8CF-C9BBBD30A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1EF868-0C09-4E46-85A2-7CFB0CC24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3FC1AF-C506-4CC9-AD39-9B4228CE5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075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F5F988-C914-C8B5-1741-05AC73EB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7061E34-7812-C46D-E862-0200FA519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2C59DB-FFBF-9EA8-3867-0C07D8A49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D779-4DC3-43D7-BA3A-F1BCE85C98CC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5D0C49-CA75-9D9A-59E3-B690D2838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CEC466-CBB4-19FB-8B96-196B9B11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2788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B37636-519F-B78C-F49B-0D5472D89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6E150B-8CE9-274A-9717-501F68706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76FC86D-90E4-4E8A-D28C-0B47EB936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96BFCB0-B8FD-933F-9DDC-43D720A9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23C3-DC22-41E2-B1BF-7B8982B12968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0B2ED17-07FE-2C31-13D2-8102076E4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8B757A9-A5B4-F0FB-3B7B-88C933DC9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9447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0E76D6-A7F5-A774-6D85-74245BA16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3580AFB-F0DE-6E74-5FA3-EB355CDDF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429E02-06E5-7676-644A-A2AC61D1C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6B12105-00E8-5269-7A7F-35A9C19BB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E16222F-402A-C56B-89C7-04BB204220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E0BE560-5580-1897-D9EB-DD007853F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A064-B5BD-4B20-B88E-10803A4AFEF1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B7CF83D-835A-D2F0-D907-E92A10B96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048FAA5-CBB9-31A4-7270-476F5AA7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4140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E25AAF-B2A7-716F-25AB-EDCE334A3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60100EC-6768-DCD1-3652-BA64C49B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B849-E674-43D4-B4BA-04A28705ACBE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DDFEB09-6786-AF20-C891-1F1EFDEE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90CEC45-7901-1D21-80EE-B972230A6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8781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48AD7BE-BDF0-E869-0215-BF3F987E5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1BE4-66F0-4F35-A7D7-DB0AAF6E72CE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84EEC82-50A5-7CF0-F381-E4D83907C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E97FF7-CCD0-789F-7BF3-39BE5703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0205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ADFE6-8A5F-DB57-0751-4D8A25C77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354449-CB66-C89F-6F2E-E9F8C1CA8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22D52B1-5FEC-8543-23AD-CCB5AAA05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58839EE-72DF-BF84-673C-1D99307C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BFCA-4017-4D2F-8811-7035841C9DAD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A69FDB6-6684-A717-0B2B-F1BA42212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4592233-9BDC-E166-E17A-70652FBAB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774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231396-CEF3-3D18-5745-3896A804D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97F5F77-B7CC-2FA2-9616-DA043C6105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C80FD78-3202-FD71-1BED-A810DCF1B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9EA9758-B73B-3533-B741-9B47047BC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2F43-2DA8-4CE8-88C7-680A6B131F54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7E5066-92F4-BDFB-02A5-506CAF75E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7D64BB-C8F6-0BAD-0651-9B7DD14C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741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对象 6" hidden="1">
            <a:extLst>
              <a:ext uri="{FF2B5EF4-FFF2-40B4-BE49-F238E27FC236}">
                <a16:creationId xmlns:a16="http://schemas.microsoft.com/office/drawing/2014/main" id="{A1F00AC4-F396-43C1-9ED6-6CEC49C4E51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5258643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幻灯片" r:id="rId15" imgW="416" imgH="416" progId="TCLayout.ActiveDocument.1">
                  <p:embed/>
                </p:oleObj>
              </mc:Choice>
              <mc:Fallback>
                <p:oleObj name="think-cell 幻灯片" r:id="rId15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5F72173-2635-3BF8-22D3-70132FAE7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036E6B3-FB46-477F-FD71-5E107D5E4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2CA462-66A9-8FB4-69C7-F25269663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F9D4C-C91E-4533-ABE1-7D915586F193}" type="datetime1">
              <a:rPr kumimoji="1" lang="zh-CN" altLang="en-US" smtClean="0"/>
              <a:t>2022/7/13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370E06-F028-6DD7-C984-680C4BD039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7625C6-57B5-D150-FF95-65F0C29BC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AEE51-440F-3B4F-B7DB-28DBC90106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2274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042D1FB-DA12-4BFF-ADA9-B38DDCC93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AB6D06B-501C-4323-8D35-68717A5C5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FBD390-8E79-40D4-BCB8-E38E0A1F9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C83E3-DC71-436F-AE41-CB48F63C9C5C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EFD593-C91E-42EF-99F9-1AC4C6CAB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6EA384-964B-4946-999C-79BEBF3C6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9ABFA-8AEB-4AE3-B8A9-224D575E5B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85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9.png"/><Relationship Id="rId7" Type="http://schemas.openxmlformats.org/officeDocument/2006/relationships/image" Target="../media/image38.png"/><Relationship Id="rId12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40.png"/><Relationship Id="rId5" Type="http://schemas.openxmlformats.org/officeDocument/2006/relationships/image" Target="../media/image21.png"/><Relationship Id="rId10" Type="http://schemas.microsoft.com/office/2007/relationships/hdphoto" Target="../media/hdphoto3.wdp"/><Relationship Id="rId4" Type="http://schemas.openxmlformats.org/officeDocument/2006/relationships/image" Target="../media/image20.png"/><Relationship Id="rId9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png"/><Relationship Id="rId7" Type="http://schemas.openxmlformats.org/officeDocument/2006/relationships/image" Target="../media/image13.jpg"/><Relationship Id="rId12" Type="http://schemas.openxmlformats.org/officeDocument/2006/relationships/image" Target="../media/image18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11" Type="http://schemas.openxmlformats.org/officeDocument/2006/relationships/image" Target="../media/image17.jpg"/><Relationship Id="rId5" Type="http://schemas.openxmlformats.org/officeDocument/2006/relationships/image" Target="../media/image11.png"/><Relationship Id="rId10" Type="http://schemas.openxmlformats.org/officeDocument/2006/relationships/image" Target="../media/image16.jpg"/><Relationship Id="rId4" Type="http://schemas.openxmlformats.org/officeDocument/2006/relationships/image" Target="../media/image10.png"/><Relationship Id="rId9" Type="http://schemas.openxmlformats.org/officeDocument/2006/relationships/image" Target="../media/image15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18.jp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8.png"/><Relationship Id="rId5" Type="http://schemas.openxmlformats.org/officeDocument/2006/relationships/image" Target="../media/image27.jpg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0.jpg"/><Relationship Id="rId5" Type="http://schemas.openxmlformats.org/officeDocument/2006/relationships/image" Target="../media/image21.png"/><Relationship Id="rId10" Type="http://schemas.openxmlformats.org/officeDocument/2006/relationships/chart" Target="../charts/chart2.xml"/><Relationship Id="rId4" Type="http://schemas.openxmlformats.org/officeDocument/2006/relationships/image" Target="../media/image20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3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33.png"/><Relationship Id="rId4" Type="http://schemas.openxmlformats.org/officeDocument/2006/relationships/image" Target="../media/image19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3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1.png"/><Relationship Id="rId11" Type="http://schemas.openxmlformats.org/officeDocument/2006/relationships/image" Target="../media/image36.png"/><Relationship Id="rId5" Type="http://schemas.openxmlformats.org/officeDocument/2006/relationships/image" Target="../media/image20.png"/><Relationship Id="rId10" Type="http://schemas.openxmlformats.org/officeDocument/2006/relationships/image" Target="../media/image35.png"/><Relationship Id="rId4" Type="http://schemas.openxmlformats.org/officeDocument/2006/relationships/image" Target="../media/image1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0.jp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3">
            <a:extLst>
              <a:ext uri="{FF2B5EF4-FFF2-40B4-BE49-F238E27FC236}">
                <a16:creationId xmlns:a16="http://schemas.microsoft.com/office/drawing/2014/main" id="{353A2924-3F46-B8A1-2DF0-C6904BE5100A}"/>
              </a:ext>
            </a:extLst>
          </p:cNvPr>
          <p:cNvGrpSpPr>
            <a:grpSpLocks noChangeAspect="1"/>
          </p:cNvGrpSpPr>
          <p:nvPr/>
        </p:nvGrpSpPr>
        <p:grpSpPr>
          <a:xfrm>
            <a:off x="1" y="0"/>
            <a:ext cx="12192001" cy="6858000"/>
            <a:chOff x="425730" y="920826"/>
            <a:chExt cx="5829300" cy="3278987"/>
          </a:xfrm>
        </p:grpSpPr>
        <p:pic>
          <p:nvPicPr>
            <p:cNvPr id="5" name="object 4">
              <a:extLst>
                <a:ext uri="{FF2B5EF4-FFF2-40B4-BE49-F238E27FC236}">
                  <a16:creationId xmlns:a16="http://schemas.microsoft.com/office/drawing/2014/main" id="{F0F4A609-B8CE-5DAA-37D0-80BF0A17A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5730" y="920826"/>
              <a:ext cx="5829300" cy="3278987"/>
            </a:xfrm>
            <a:prstGeom prst="rect">
              <a:avLst/>
            </a:prstGeom>
          </p:spPr>
        </p:pic>
        <p:pic>
          <p:nvPicPr>
            <p:cNvPr id="6" name="object 5">
              <a:extLst>
                <a:ext uri="{FF2B5EF4-FFF2-40B4-BE49-F238E27FC236}">
                  <a16:creationId xmlns:a16="http://schemas.microsoft.com/office/drawing/2014/main" id="{EB0BF1A8-4DB7-5F4D-8D60-F5CEA49FE2D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22971" y="1030269"/>
              <a:ext cx="4316253" cy="3088105"/>
            </a:xfrm>
            <a:prstGeom prst="rect">
              <a:avLst/>
            </a:prstGeom>
          </p:spPr>
        </p:pic>
        <p:pic>
          <p:nvPicPr>
            <p:cNvPr id="7" name="object 6">
              <a:extLst>
                <a:ext uri="{FF2B5EF4-FFF2-40B4-BE49-F238E27FC236}">
                  <a16:creationId xmlns:a16="http://schemas.microsoft.com/office/drawing/2014/main" id="{5E956B79-DCE5-A782-0ADB-4280B5E50191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4479" y="1397507"/>
              <a:ext cx="3073241" cy="2503932"/>
            </a:xfrm>
            <a:prstGeom prst="rect">
              <a:avLst/>
            </a:prstGeom>
          </p:spPr>
        </p:pic>
        <p:pic>
          <p:nvPicPr>
            <p:cNvPr id="8" name="object 7">
              <a:extLst>
                <a:ext uri="{FF2B5EF4-FFF2-40B4-BE49-F238E27FC236}">
                  <a16:creationId xmlns:a16="http://schemas.microsoft.com/office/drawing/2014/main" id="{79FCD137-2D1A-13AB-FC18-4C16BC216A7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07393" y="3564389"/>
              <a:ext cx="2233136" cy="167639"/>
            </a:xfrm>
            <a:prstGeom prst="rect">
              <a:avLst/>
            </a:prstGeom>
          </p:spPr>
        </p:pic>
        <p:pic>
          <p:nvPicPr>
            <p:cNvPr id="10" name="object 9">
              <a:extLst>
                <a:ext uri="{FF2B5EF4-FFF2-40B4-BE49-F238E27FC236}">
                  <a16:creationId xmlns:a16="http://schemas.microsoft.com/office/drawing/2014/main" id="{3EE1504C-F7AD-DBB5-D28D-C3610B0263B2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31179" y="1275587"/>
              <a:ext cx="323850" cy="9144"/>
            </a:xfrm>
            <a:prstGeom prst="rect">
              <a:avLst/>
            </a:prstGeom>
          </p:spPr>
        </p:pic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47BC3CAC-E94A-5276-FED7-E4E1F9E21D8C}"/>
              </a:ext>
            </a:extLst>
          </p:cNvPr>
          <p:cNvSpPr txBox="1"/>
          <p:nvPr/>
        </p:nvSpPr>
        <p:spPr>
          <a:xfrm>
            <a:off x="2969770" y="4718235"/>
            <a:ext cx="64219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225" algn="ctr">
              <a:spcBef>
                <a:spcPts val="930"/>
              </a:spcBef>
            </a:pPr>
            <a:r>
              <a:rPr lang="zh-CN" altLang="en-US" b="1" dirty="0">
                <a:cs typeface="SimSun"/>
              </a:rPr>
              <a:t>通用名</a:t>
            </a:r>
            <a:r>
              <a:rPr lang="en-US" altLang="zh-CN" b="1" dirty="0">
                <a:cs typeface="SimSun"/>
              </a:rPr>
              <a:t>:10%</a:t>
            </a:r>
            <a:r>
              <a:rPr lang="zh-CN" altLang="en-US" b="1" dirty="0">
                <a:cs typeface="SimSun"/>
              </a:rPr>
              <a:t>脂肪乳</a:t>
            </a:r>
            <a:r>
              <a:rPr lang="en-US" altLang="zh-CN" b="1" dirty="0">
                <a:cs typeface="SimSun"/>
              </a:rPr>
              <a:t>(00)/5.5%</a:t>
            </a:r>
            <a:r>
              <a:rPr lang="zh-CN" altLang="en-US" b="1" dirty="0">
                <a:cs typeface="SimSun"/>
              </a:rPr>
              <a:t>氨基酸</a:t>
            </a:r>
            <a:r>
              <a:rPr lang="en-US" altLang="zh-CN" b="1" dirty="0">
                <a:cs typeface="SimSun"/>
              </a:rPr>
              <a:t>(15)/</a:t>
            </a:r>
            <a:r>
              <a:rPr lang="zh-CN" altLang="en-US" b="1" dirty="0">
                <a:cs typeface="SimSun"/>
              </a:rPr>
              <a:t>葡萄糖</a:t>
            </a:r>
            <a:r>
              <a:rPr lang="en-US" altLang="zh-CN" b="1" dirty="0">
                <a:cs typeface="SimSun"/>
              </a:rPr>
              <a:t>(20%)</a:t>
            </a:r>
            <a:r>
              <a:rPr lang="zh-CN" altLang="en-US" b="1" dirty="0">
                <a:cs typeface="SimSun"/>
              </a:rPr>
              <a:t>注射液</a:t>
            </a:r>
          </a:p>
          <a:p>
            <a:pPr marL="20955" algn="ctr"/>
            <a:r>
              <a:rPr lang="zh-CN" altLang="en-US" b="1" dirty="0">
                <a:cs typeface="SimSun"/>
              </a:rPr>
              <a:t>（商品名</a:t>
            </a:r>
            <a:r>
              <a:rPr lang="en-US" altLang="zh-CN" b="1" dirty="0">
                <a:cs typeface="SimSun"/>
              </a:rPr>
              <a:t>:</a:t>
            </a:r>
            <a:r>
              <a:rPr lang="zh-CN" altLang="en-US" b="1" dirty="0">
                <a:cs typeface="SimSun"/>
              </a:rPr>
              <a:t>克林玫）</a:t>
            </a:r>
            <a:endParaRPr lang="zh-CN" altLang="en-US" dirty="0">
              <a:cs typeface="SimSun"/>
            </a:endParaRPr>
          </a:p>
          <a:p>
            <a:endParaRPr kumimoji="1"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656B7D6-539E-9545-2FB9-0C717357F2F3}"/>
              </a:ext>
            </a:extLst>
          </p:cNvPr>
          <p:cNvSpPr txBox="1"/>
          <p:nvPr/>
        </p:nvSpPr>
        <p:spPr>
          <a:xfrm>
            <a:off x="4528922" y="5517113"/>
            <a:ext cx="3458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1600" dirty="0">
                <a:solidFill>
                  <a:schemeClr val="bg1"/>
                </a:solidFill>
              </a:rPr>
              <a:t>百特侨光医疗用品有限公司</a:t>
            </a:r>
          </a:p>
        </p:txBody>
      </p:sp>
      <p:pic>
        <p:nvPicPr>
          <p:cNvPr id="15" name="图片 14" descr="图示&#10;&#10;描述已自动生成">
            <a:extLst>
              <a:ext uri="{FF2B5EF4-FFF2-40B4-BE49-F238E27FC236}">
                <a16:creationId xmlns:a16="http://schemas.microsoft.com/office/drawing/2014/main" id="{7C711C87-AFD3-4D9F-9A69-4FF56B31D073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922" y="1090925"/>
            <a:ext cx="3117969" cy="3641311"/>
          </a:xfrm>
          <a:prstGeom prst="rect">
            <a:avLst/>
          </a:prstGeom>
        </p:spPr>
      </p:pic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EAF207C-7047-401D-B646-C0147378A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37900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14">
            <a:extLst>
              <a:ext uri="{FF2B5EF4-FFF2-40B4-BE49-F238E27FC236}">
                <a16:creationId xmlns:a16="http://schemas.microsoft.com/office/drawing/2014/main" id="{4725E457-581D-C2EC-F96F-1E721F731EA0}"/>
              </a:ext>
            </a:extLst>
          </p:cNvPr>
          <p:cNvGrpSpPr/>
          <p:nvPr/>
        </p:nvGrpSpPr>
        <p:grpSpPr>
          <a:xfrm>
            <a:off x="0" y="320"/>
            <a:ext cx="12192000" cy="6857680"/>
            <a:chOff x="514350" y="4944186"/>
            <a:chExt cx="5829300" cy="3278987"/>
          </a:xfrm>
        </p:grpSpPr>
        <p:pic>
          <p:nvPicPr>
            <p:cNvPr id="3" name="object 15">
              <a:extLst>
                <a:ext uri="{FF2B5EF4-FFF2-40B4-BE49-F238E27FC236}">
                  <a16:creationId xmlns:a16="http://schemas.microsoft.com/office/drawing/2014/main" id="{275B90B3-01C1-950F-C669-14B22541E733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350" y="4944186"/>
              <a:ext cx="5828538" cy="3278987"/>
            </a:xfrm>
            <a:prstGeom prst="rect">
              <a:avLst/>
            </a:prstGeom>
          </p:spPr>
        </p:pic>
        <p:pic>
          <p:nvPicPr>
            <p:cNvPr id="4" name="object 16">
              <a:extLst>
                <a:ext uri="{FF2B5EF4-FFF2-40B4-BE49-F238E27FC236}">
                  <a16:creationId xmlns:a16="http://schemas.microsoft.com/office/drawing/2014/main" id="{DB1EEE3E-B77D-B4A5-9561-DF5A0810322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5359908"/>
              <a:ext cx="5829300" cy="2449068"/>
            </a:xfrm>
            <a:prstGeom prst="rect">
              <a:avLst/>
            </a:prstGeom>
          </p:spPr>
        </p:pic>
        <p:pic>
          <p:nvPicPr>
            <p:cNvPr id="5" name="object 17">
              <a:extLst>
                <a:ext uri="{FF2B5EF4-FFF2-40B4-BE49-F238E27FC236}">
                  <a16:creationId xmlns:a16="http://schemas.microsoft.com/office/drawing/2014/main" id="{394E4553-23DD-B044-00D0-4D4083C7D1E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350" y="5483351"/>
              <a:ext cx="5829300" cy="2200655"/>
            </a:xfrm>
            <a:prstGeom prst="rect">
              <a:avLst/>
            </a:prstGeom>
          </p:spPr>
        </p:pic>
        <p:pic>
          <p:nvPicPr>
            <p:cNvPr id="6" name="object 18">
              <a:extLst>
                <a:ext uri="{FF2B5EF4-FFF2-40B4-BE49-F238E27FC236}">
                  <a16:creationId xmlns:a16="http://schemas.microsoft.com/office/drawing/2014/main" id="{831A4986-C517-F8BE-0865-8F71DE4AF3D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14627" y="4944186"/>
              <a:ext cx="653795" cy="1325194"/>
            </a:xfrm>
            <a:prstGeom prst="rect">
              <a:avLst/>
            </a:prstGeom>
          </p:spPr>
        </p:pic>
        <p:pic>
          <p:nvPicPr>
            <p:cNvPr id="10" name="object 22">
              <a:extLst>
                <a:ext uri="{FF2B5EF4-FFF2-40B4-BE49-F238E27FC236}">
                  <a16:creationId xmlns:a16="http://schemas.microsoft.com/office/drawing/2014/main" id="{DBA28071-79C2-842B-1C55-686650C609B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1391" y="6909816"/>
              <a:ext cx="254508" cy="12192"/>
            </a:xfrm>
            <a:prstGeom prst="rect">
              <a:avLst/>
            </a:prstGeom>
          </p:spPr>
        </p:pic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AB11312B-DCAC-99E0-4B1A-32F4ABF87018}"/>
              </a:ext>
            </a:extLst>
          </p:cNvPr>
          <p:cNvSpPr txBox="1"/>
          <p:nvPr/>
        </p:nvSpPr>
        <p:spPr>
          <a:xfrm>
            <a:off x="1464632" y="301037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创新性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B4E5345-3E8F-ECEE-7204-38910782693F}"/>
              </a:ext>
            </a:extLst>
          </p:cNvPr>
          <p:cNvSpPr txBox="1"/>
          <p:nvPr/>
        </p:nvSpPr>
        <p:spPr>
          <a:xfrm>
            <a:off x="1499694" y="3598433"/>
            <a:ext cx="1375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Palatino Linotype" panose="02040502050505030304" pitchFamily="18" charset="0"/>
                <a:ea typeface="等线" panose="02010600030101010101" pitchFamily="2" charset="-122"/>
                <a:cs typeface="+mn-cs"/>
              </a:rPr>
              <a:t>Innovativeness</a:t>
            </a:r>
            <a:endParaRPr kumimoji="1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Palatino Linotype" panose="02040502050505030304" pitchFamily="18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3C69518-AF60-5696-4209-F10C355FE996}"/>
              </a:ext>
            </a:extLst>
          </p:cNvPr>
          <p:cNvSpPr txBox="1"/>
          <p:nvPr/>
        </p:nvSpPr>
        <p:spPr>
          <a:xfrm>
            <a:off x="4016184" y="1711921"/>
            <a:ext cx="8100000" cy="11982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L="285750" indent="-285750">
              <a:lnSpc>
                <a:spcPts val="2300"/>
              </a:lnSpc>
              <a:spcAft>
                <a:spcPts val="2400"/>
              </a:spcAft>
              <a:buFont typeface="Wingdings" panose="05000000000000000000" pitchFamily="2" charset="2"/>
              <a:buChar char="p"/>
              <a:defRPr sz="1700"/>
            </a:lvl1pPr>
          </a:lstStyle>
          <a:p>
            <a:pPr>
              <a:lnSpc>
                <a:spcPts val="22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1400" dirty="0"/>
              <a:t>降低</a:t>
            </a: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过度炎症反应 </a:t>
            </a:r>
            <a:r>
              <a:rPr lang="en-US" altLang="zh-CN" sz="1400" baseline="30000" dirty="0"/>
              <a:t>[1][2] </a:t>
            </a:r>
            <a:r>
              <a:rPr lang="zh-CN" altLang="en-US" sz="1400" b="1" dirty="0"/>
              <a:t>，</a:t>
            </a:r>
            <a:r>
              <a:rPr lang="zh-CN" altLang="en-US" sz="1400" dirty="0"/>
              <a:t>表现为</a:t>
            </a:r>
            <a:r>
              <a:rPr lang="en-US" altLang="zh-CN" sz="1400" dirty="0"/>
              <a:t>CRP</a:t>
            </a:r>
            <a:r>
              <a:rPr lang="zh-CN" altLang="en-US" sz="1400" dirty="0"/>
              <a:t>和</a:t>
            </a:r>
            <a:r>
              <a:rPr lang="en-US" altLang="zh-CN" sz="1400" dirty="0"/>
              <a:t>IL-6</a:t>
            </a:r>
            <a:r>
              <a:rPr lang="zh-CN" altLang="en-US" sz="1400" dirty="0"/>
              <a:t>水平减低、减轻丙二醛浓度；</a:t>
            </a:r>
            <a:endParaRPr lang="en-US" altLang="zh-CN" sz="1400" dirty="0"/>
          </a:p>
          <a:p>
            <a:pPr>
              <a:lnSpc>
                <a:spcPts val="22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1400" dirty="0"/>
              <a:t>改善</a:t>
            </a: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体液和细胞免疫指标</a:t>
            </a:r>
            <a:r>
              <a:rPr lang="en-US" altLang="zh-CN" sz="1400" b="1" baseline="30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zh-CN" sz="1400" baseline="30000" dirty="0"/>
              <a:t>[2][3] </a:t>
            </a:r>
            <a:r>
              <a:rPr lang="zh-CN" altLang="en-US" sz="1400" dirty="0"/>
              <a:t>，表现为</a:t>
            </a:r>
            <a:r>
              <a:rPr lang="en-US" altLang="zh-CN" sz="1400" dirty="0"/>
              <a:t>CD4</a:t>
            </a:r>
            <a:r>
              <a:rPr lang="zh-CN" altLang="en-US" sz="1400" dirty="0"/>
              <a:t>，</a:t>
            </a:r>
            <a:r>
              <a:rPr lang="en-US" altLang="zh-CN" sz="1400" dirty="0"/>
              <a:t>CD4/CD8</a:t>
            </a:r>
            <a:r>
              <a:rPr lang="zh-CN" altLang="en-US" sz="1400" dirty="0"/>
              <a:t>显著提高，</a:t>
            </a:r>
            <a:r>
              <a:rPr lang="en-US" altLang="zh-CN" sz="1400" dirty="0"/>
              <a:t>TLC</a:t>
            </a:r>
            <a:r>
              <a:rPr lang="zh-CN" altLang="en-US" sz="1400" dirty="0"/>
              <a:t>、</a:t>
            </a:r>
            <a:r>
              <a:rPr lang="en-US" altLang="zh-CN" sz="1400" dirty="0"/>
              <a:t>T</a:t>
            </a:r>
            <a:r>
              <a:rPr lang="zh-CN" altLang="en-US" sz="1400" dirty="0"/>
              <a:t>淋巴细胞系列显著差异。</a:t>
            </a:r>
            <a:endParaRPr lang="en-US" altLang="zh-CN" sz="1400" dirty="0"/>
          </a:p>
          <a:p>
            <a:pPr>
              <a:lnSpc>
                <a:spcPts val="22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1400" dirty="0"/>
              <a:t>作用机理：脂肪酸是细胞膜组成成分且代谢产物与免疫相关；橄榄油显著降低</a:t>
            </a:r>
            <a:r>
              <a:rPr lang="el-GR" altLang="zh-CN" sz="1400" dirty="0"/>
              <a:t>ω</a:t>
            </a:r>
            <a:r>
              <a:rPr lang="en-US" altLang="zh-CN" sz="1400" dirty="0"/>
              <a:t>-6</a:t>
            </a:r>
            <a:r>
              <a:rPr lang="zh-CN" altLang="en-US" sz="1400" dirty="0"/>
              <a:t>多不饱和脂肪酸的促炎反应，与其</a:t>
            </a:r>
            <a:r>
              <a:rPr lang="zh-CN" altLang="en-US" sz="1400" b="1" dirty="0">
                <a:solidFill>
                  <a:schemeClr val="accent1"/>
                </a:solidFill>
              </a:rPr>
              <a:t>富含</a:t>
            </a:r>
            <a:r>
              <a:rPr lang="el-GR" altLang="zh-CN" sz="1400" b="1" dirty="0">
                <a:solidFill>
                  <a:schemeClr val="accent1"/>
                </a:solidFill>
              </a:rPr>
              <a:t>ω</a:t>
            </a:r>
            <a:r>
              <a:rPr lang="en-US" altLang="zh-CN" sz="1400" b="1" dirty="0">
                <a:solidFill>
                  <a:schemeClr val="accent1"/>
                </a:solidFill>
              </a:rPr>
              <a:t>-9</a:t>
            </a:r>
            <a:r>
              <a:rPr lang="zh-CN" altLang="en-US" sz="1400" b="1" dirty="0">
                <a:solidFill>
                  <a:schemeClr val="accent1"/>
                </a:solidFill>
              </a:rPr>
              <a:t>单不饱和脂肪酸和</a:t>
            </a:r>
            <a:r>
              <a:rPr lang="el-GR" altLang="zh-CN" sz="1400" b="1" dirty="0">
                <a:solidFill>
                  <a:schemeClr val="accent1"/>
                </a:solidFill>
              </a:rPr>
              <a:t>α</a:t>
            </a:r>
            <a:r>
              <a:rPr lang="en-US" altLang="zh-CN" sz="1400" b="1" dirty="0">
                <a:solidFill>
                  <a:schemeClr val="accent1"/>
                </a:solidFill>
              </a:rPr>
              <a:t>-</a:t>
            </a:r>
            <a:r>
              <a:rPr lang="zh-CN" altLang="en-US" sz="1400" b="1" dirty="0">
                <a:solidFill>
                  <a:schemeClr val="accent1"/>
                </a:solidFill>
              </a:rPr>
              <a:t>生育酚</a:t>
            </a:r>
            <a:r>
              <a:rPr lang="zh-CN" altLang="en-US" sz="1400" dirty="0"/>
              <a:t>，表现为免疫保护和抗氧化机制相关。</a:t>
            </a:r>
            <a:endParaRPr lang="en-US" altLang="zh-CN" sz="14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47E2052-8EA8-4127-B8B1-84884E2C7CF4}"/>
              </a:ext>
            </a:extLst>
          </p:cNvPr>
          <p:cNvSpPr txBox="1"/>
          <p:nvPr/>
        </p:nvSpPr>
        <p:spPr>
          <a:xfrm>
            <a:off x="986118" y="4395131"/>
            <a:ext cx="2160495" cy="951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285750" indent="-285750">
              <a:lnSpc>
                <a:spcPts val="2300"/>
              </a:lnSpc>
              <a:spcAft>
                <a:spcPts val="2400"/>
              </a:spcAft>
              <a:buFont typeface="Wingdings" panose="05000000000000000000" pitchFamily="2" charset="2"/>
              <a:buChar char="p"/>
              <a:defRPr sz="1700"/>
            </a:lvl1pPr>
          </a:lstStyle>
          <a:p>
            <a:pPr marL="0" indent="0" algn="ctr">
              <a:spcAft>
                <a:spcPts val="0"/>
              </a:spcAft>
              <a:buNone/>
            </a:pPr>
            <a:r>
              <a:rPr lang="zh-CN" altLang="en-US" sz="1400" b="1" dirty="0"/>
              <a:t>相比于对照药品</a:t>
            </a:r>
            <a:endParaRPr lang="en-US" altLang="zh-CN" sz="1400" dirty="0"/>
          </a:p>
          <a:p>
            <a:pPr marL="0" indent="0" algn="ctr">
              <a:spcAft>
                <a:spcPts val="0"/>
              </a:spcAft>
              <a:buNone/>
            </a:pP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适合</a:t>
            </a:r>
            <a:r>
              <a:rPr lang="en-US" altLang="zh-CN" sz="1400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岁以上儿童和成人</a:t>
            </a:r>
            <a:endParaRPr lang="en-US" altLang="zh-CN" sz="1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US" altLang="zh-CN" sz="14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26491A9-1610-4A3D-846D-5AB1DCD567F6}"/>
              </a:ext>
            </a:extLst>
          </p:cNvPr>
          <p:cNvSpPr txBox="1"/>
          <p:nvPr/>
        </p:nvSpPr>
        <p:spPr>
          <a:xfrm>
            <a:off x="510854" y="6011370"/>
            <a:ext cx="10842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b="1" dirty="0"/>
              <a:t>[1] </a:t>
            </a:r>
            <a:r>
              <a:rPr lang="zh-CN" altLang="en-US" sz="800" b="1" dirty="0"/>
              <a:t>王新颖</a:t>
            </a:r>
            <a:r>
              <a:rPr lang="en-US" altLang="zh-CN" sz="800" b="1" dirty="0"/>
              <a:t>,</a:t>
            </a:r>
            <a:r>
              <a:rPr lang="zh-CN" altLang="en-US" sz="800" b="1" dirty="0"/>
              <a:t>等</a:t>
            </a:r>
            <a:r>
              <a:rPr lang="en-US" altLang="zh-CN" sz="800" b="1" dirty="0"/>
              <a:t>.</a:t>
            </a:r>
            <a:r>
              <a:rPr lang="zh-CN" altLang="en-US" sz="800" b="1" dirty="0"/>
              <a:t>肠外与肠内营养</a:t>
            </a:r>
            <a:r>
              <a:rPr lang="en-US" altLang="zh-CN" sz="800" b="1" dirty="0"/>
              <a:t>,2010,17(6):323-325.                                             [2] </a:t>
            </a:r>
            <a:r>
              <a:rPr lang="zh-CN" altLang="en-US" sz="800" b="1" dirty="0"/>
              <a:t>许东琳</a:t>
            </a:r>
            <a:r>
              <a:rPr lang="en-US" altLang="zh-CN" sz="800" b="1" dirty="0"/>
              <a:t>, </a:t>
            </a:r>
            <a:r>
              <a:rPr lang="zh-CN" altLang="en-US" sz="800" b="1" dirty="0"/>
              <a:t>等</a:t>
            </a:r>
            <a:r>
              <a:rPr lang="en-US" altLang="zh-CN" sz="800" b="1" dirty="0"/>
              <a:t>. </a:t>
            </a:r>
            <a:r>
              <a:rPr lang="zh-CN" altLang="en-US" sz="800" b="1" dirty="0"/>
              <a:t>肠外与肠内营养</a:t>
            </a:r>
            <a:r>
              <a:rPr lang="en-US" altLang="zh-CN" sz="800" b="1" dirty="0"/>
              <a:t>,2014,21(5):278-281.                                     [3] </a:t>
            </a:r>
            <a:r>
              <a:rPr lang="zh-CN" altLang="en-US" sz="800" b="1" dirty="0"/>
              <a:t>中国胡石奇</a:t>
            </a:r>
            <a:r>
              <a:rPr lang="en-US" altLang="zh-CN" sz="800" b="1" dirty="0"/>
              <a:t>,</a:t>
            </a:r>
            <a:r>
              <a:rPr lang="zh-CN" altLang="en-US" sz="800" b="1" dirty="0"/>
              <a:t>缪智雄</a:t>
            </a:r>
            <a:r>
              <a:rPr lang="en-US" altLang="zh-CN" sz="800" b="1" dirty="0"/>
              <a:t>,</a:t>
            </a:r>
            <a:r>
              <a:rPr lang="zh-CN" altLang="en-US" sz="800" b="1" dirty="0"/>
              <a:t>曹杰</a:t>
            </a:r>
            <a:r>
              <a:rPr lang="en-US" altLang="zh-CN" sz="800" b="1" dirty="0"/>
              <a:t>,</a:t>
            </a:r>
            <a:r>
              <a:rPr lang="zh-CN" altLang="en-US" sz="800" b="1" dirty="0"/>
              <a:t>等</a:t>
            </a:r>
            <a:r>
              <a:rPr lang="en-US" altLang="zh-CN" sz="800" b="1" dirty="0"/>
              <a:t>. </a:t>
            </a:r>
            <a:r>
              <a:rPr lang="zh-CN" altLang="en-US" sz="800" b="1" dirty="0"/>
              <a:t>广州医药</a:t>
            </a:r>
            <a:r>
              <a:rPr lang="en-US" altLang="zh-CN" sz="800" b="1" dirty="0"/>
              <a:t>,2014,45(06):20-23</a:t>
            </a:r>
          </a:p>
          <a:p>
            <a:r>
              <a:rPr lang="da-DK" altLang="zh-CN" sz="800" b="1" dirty="0"/>
              <a:t>[4] Jia ZY, et al. Nutr J. 2015 Nov 14;14:119.                                                       </a:t>
            </a:r>
            <a:r>
              <a:rPr lang="en-US" altLang="zh-CN" sz="800" b="1" dirty="0"/>
              <a:t>[5] Edwards CE et al., Critical Care Medicine. 2014, 42(5)                            [6] </a:t>
            </a:r>
            <a:r>
              <a:rPr lang="zh-CN" altLang="en-US" sz="800" b="1" dirty="0"/>
              <a:t>刘志华</a:t>
            </a:r>
            <a:r>
              <a:rPr lang="en-US" altLang="zh-CN" sz="800" b="1" dirty="0"/>
              <a:t>, </a:t>
            </a:r>
            <a:r>
              <a:rPr lang="zh-CN" altLang="en-US" sz="800" b="1" dirty="0"/>
              <a:t>康亮</a:t>
            </a:r>
            <a:r>
              <a:rPr lang="en-US" altLang="zh-CN" sz="800" b="1" dirty="0"/>
              <a:t>, </a:t>
            </a:r>
            <a:r>
              <a:rPr lang="zh-CN" altLang="en-US" sz="800" b="1" dirty="0"/>
              <a:t>黄美近</a:t>
            </a:r>
            <a:r>
              <a:rPr lang="en-US" altLang="zh-CN" sz="800" b="1" dirty="0"/>
              <a:t>, </a:t>
            </a:r>
            <a:r>
              <a:rPr lang="zh-CN" altLang="en-US" sz="800" b="1" dirty="0"/>
              <a:t>等</a:t>
            </a:r>
            <a:r>
              <a:rPr lang="en-US" altLang="zh-CN" sz="800" b="1" dirty="0"/>
              <a:t>. </a:t>
            </a:r>
            <a:r>
              <a:rPr lang="zh-CN" altLang="en-US" sz="800" b="1" dirty="0"/>
              <a:t>中华临床营养杂志</a:t>
            </a:r>
            <a:r>
              <a:rPr lang="en-US" altLang="zh-CN" sz="800" b="1" dirty="0"/>
              <a:t>, 2013, 21(5):267-273</a:t>
            </a:r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DC3AB2F3-BE52-4A30-8EA3-4DD7C394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10</a:t>
            </a:fld>
            <a:endParaRPr kumimoji="1" lang="zh-CN" altLang="en-US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C080FE81-6501-4F5B-AC33-3F3968328ECE}"/>
              </a:ext>
            </a:extLst>
          </p:cNvPr>
          <p:cNvGrpSpPr/>
          <p:nvPr/>
        </p:nvGrpSpPr>
        <p:grpSpPr>
          <a:xfrm>
            <a:off x="3556819" y="1236866"/>
            <a:ext cx="2583509" cy="504000"/>
            <a:chOff x="3556819" y="1731391"/>
            <a:chExt cx="2583509" cy="504000"/>
          </a:xfrm>
        </p:grpSpPr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25DAA603-8AA0-4F37-AA59-9AE8F2568D3C}"/>
                </a:ext>
              </a:extLst>
            </p:cNvPr>
            <p:cNvSpPr/>
            <p:nvPr/>
          </p:nvSpPr>
          <p:spPr>
            <a:xfrm>
              <a:off x="3980328" y="1804238"/>
              <a:ext cx="2160000" cy="3600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zh-CN" altLang="en-US" b="1" dirty="0">
                  <a:solidFill>
                    <a:schemeClr val="accent5">
                      <a:lumMod val="75000"/>
                    </a:schemeClr>
                  </a:solidFill>
                </a:rPr>
                <a:t>创新点：保护免疫</a:t>
              </a:r>
            </a:p>
          </p:txBody>
        </p:sp>
        <p:pic>
          <p:nvPicPr>
            <p:cNvPr id="20" name="Picture 96">
              <a:extLst>
                <a:ext uri="{FF2B5EF4-FFF2-40B4-BE49-F238E27FC236}">
                  <a16:creationId xmlns:a16="http://schemas.microsoft.com/office/drawing/2014/main" id="{F6271A50-5A2D-49C4-A589-6BA2C6F8A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6819" y="1731391"/>
              <a:ext cx="504000" cy="504000"/>
            </a:xfrm>
            <a:prstGeom prst="rect">
              <a:avLst/>
            </a:prstGeom>
          </p:spPr>
        </p:pic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5EDD6EDF-9A94-4CBC-9FD8-59C8C623B942}"/>
              </a:ext>
            </a:extLst>
          </p:cNvPr>
          <p:cNvGrpSpPr/>
          <p:nvPr/>
        </p:nvGrpSpPr>
        <p:grpSpPr>
          <a:xfrm>
            <a:off x="3530658" y="3006579"/>
            <a:ext cx="2564545" cy="504000"/>
            <a:chOff x="5671427" y="239023"/>
            <a:chExt cx="2564545" cy="504000"/>
          </a:xfrm>
        </p:grpSpPr>
        <p:sp>
          <p:nvSpPr>
            <p:cNvPr id="25" name="矩形: 圆角 24">
              <a:extLst>
                <a:ext uri="{FF2B5EF4-FFF2-40B4-BE49-F238E27FC236}">
                  <a16:creationId xmlns:a16="http://schemas.microsoft.com/office/drawing/2014/main" id="{2C2459D8-BB03-46DD-81E2-7C6016D71C4F}"/>
                </a:ext>
              </a:extLst>
            </p:cNvPr>
            <p:cNvSpPr/>
            <p:nvPr/>
          </p:nvSpPr>
          <p:spPr>
            <a:xfrm>
              <a:off x="6075972" y="311870"/>
              <a:ext cx="2160000" cy="3600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zh-CN" altLang="en-US" b="1" dirty="0">
                  <a:solidFill>
                    <a:schemeClr val="accent5">
                      <a:lumMod val="75000"/>
                    </a:schemeClr>
                  </a:solidFill>
                </a:rPr>
                <a:t>疗效或安全性优势</a:t>
              </a:r>
            </a:p>
          </p:txBody>
        </p:sp>
        <p:pic>
          <p:nvPicPr>
            <p:cNvPr id="21" name="Picture 105">
              <a:extLst>
                <a:ext uri="{FF2B5EF4-FFF2-40B4-BE49-F238E27FC236}">
                  <a16:creationId xmlns:a16="http://schemas.microsoft.com/office/drawing/2014/main" id="{91F2057B-81CC-4E77-AE51-74D833F06B2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1427" y="239023"/>
              <a:ext cx="504000" cy="504000"/>
            </a:xfrm>
            <a:prstGeom prst="rect">
              <a:avLst/>
            </a:prstGeom>
          </p:spPr>
        </p:pic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id="{DF5BDF49-2F26-499D-A7FC-7EEA6EF7EAE0}"/>
              </a:ext>
            </a:extLst>
          </p:cNvPr>
          <p:cNvSpPr txBox="1"/>
          <p:nvPr/>
        </p:nvSpPr>
        <p:spPr>
          <a:xfrm>
            <a:off x="4016184" y="3489592"/>
            <a:ext cx="8100000" cy="1198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285750" indent="-285750">
              <a:lnSpc>
                <a:spcPts val="2300"/>
              </a:lnSpc>
              <a:spcAft>
                <a:spcPts val="2400"/>
              </a:spcAft>
              <a:buFont typeface="Wingdings" panose="05000000000000000000" pitchFamily="2" charset="2"/>
              <a:buChar char="p"/>
              <a:defRPr sz="1700"/>
            </a:lvl1pPr>
          </a:lstStyle>
          <a:p>
            <a:pPr>
              <a:lnSpc>
                <a:spcPts val="22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1400" dirty="0"/>
              <a:t>中国</a:t>
            </a:r>
            <a:r>
              <a:rPr lang="en-US" altLang="zh-CN" sz="1400" dirty="0"/>
              <a:t>458</a:t>
            </a:r>
            <a:r>
              <a:rPr lang="zh-CN" altLang="en-US" sz="1400" dirty="0"/>
              <a:t>例多中心双盲对照研究显示</a:t>
            </a: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减少感染，特别是肺部感染率显著下降</a:t>
            </a:r>
            <a:r>
              <a:rPr lang="en-US" altLang="zh-CN" sz="1400" b="1" baseline="30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zh-CN" sz="1400" baseline="30000" dirty="0"/>
              <a:t>[4]</a:t>
            </a:r>
            <a:r>
              <a:rPr lang="zh-CN" altLang="en-US" sz="1400" dirty="0"/>
              <a:t>；</a:t>
            </a:r>
            <a:r>
              <a:rPr lang="en-US" altLang="zh-CN" sz="1400" dirty="0"/>
              <a:t> </a:t>
            </a:r>
          </a:p>
          <a:p>
            <a:pPr>
              <a:lnSpc>
                <a:spcPts val="22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1400" dirty="0"/>
              <a:t>国际</a:t>
            </a:r>
            <a:r>
              <a:rPr lang="en-US" altLang="zh-CN" sz="1400" dirty="0"/>
              <a:t>451</a:t>
            </a:r>
            <a:r>
              <a:rPr lang="zh-CN" altLang="en-US" sz="1400" dirty="0"/>
              <a:t>例多中心前瞻性研究显示</a:t>
            </a: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缩短</a:t>
            </a:r>
            <a:r>
              <a:rPr lang="en-US" altLang="zh-CN" sz="1400" b="1" dirty="0">
                <a:solidFill>
                  <a:schemeClr val="accent5">
                    <a:lumMod val="75000"/>
                  </a:schemeClr>
                </a:solidFill>
              </a:rPr>
              <a:t>ICU</a:t>
            </a: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机械通气和</a:t>
            </a:r>
            <a:r>
              <a:rPr lang="en-US" altLang="zh-CN" sz="1400" b="1" dirty="0">
                <a:solidFill>
                  <a:schemeClr val="accent5">
                    <a:lumMod val="75000"/>
                  </a:schemeClr>
                </a:solidFill>
              </a:rPr>
              <a:t>ICU</a:t>
            </a: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停留时间</a:t>
            </a:r>
            <a:r>
              <a:rPr lang="en-US" altLang="zh-CN" sz="1400" b="1" baseline="30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zh-CN" sz="1400" baseline="30000" dirty="0"/>
              <a:t>[5] </a:t>
            </a:r>
            <a:r>
              <a:rPr lang="zh-CN" altLang="en-US" sz="1400" dirty="0"/>
              <a:t>；</a:t>
            </a:r>
            <a:endParaRPr lang="en-US" altLang="zh-CN" sz="1400" dirty="0"/>
          </a:p>
          <a:p>
            <a:pPr>
              <a:lnSpc>
                <a:spcPts val="22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1400" dirty="0"/>
              <a:t>中国</a:t>
            </a:r>
            <a:r>
              <a:rPr lang="en-US" altLang="zh-CN" sz="1400" dirty="0"/>
              <a:t>120</a:t>
            </a:r>
            <a:r>
              <a:rPr lang="zh-CN" altLang="en-US" sz="1400" dirty="0"/>
              <a:t>急性重症胰腺炎研究显示</a:t>
            </a: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住院时间减少和住院花费降低</a:t>
            </a:r>
            <a:r>
              <a:rPr lang="en-US" altLang="zh-CN" sz="1400" baseline="30000" dirty="0"/>
              <a:t>[6]</a:t>
            </a:r>
          </a:p>
          <a:p>
            <a:pPr>
              <a:lnSpc>
                <a:spcPts val="22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氨基酸不含亚硫酸盐抗氧剂，降低</a:t>
            </a:r>
            <a:r>
              <a:rPr lang="zh-CN" altLang="en-US" sz="1400" b="1" dirty="0">
                <a:solidFill>
                  <a:schemeClr val="accent1"/>
                </a:solidFill>
                <a:latin typeface="等线" panose="020F0502020204030204"/>
                <a:ea typeface="等线" panose="02010600030101010101" pitchFamily="2" charset="-122"/>
              </a:rPr>
              <a:t>诱发超敏反应</a:t>
            </a:r>
            <a:r>
              <a:rPr lang="zh-CN" altLang="en-US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风险；且最小植物甾醇，减少</a:t>
            </a:r>
            <a:r>
              <a:rPr lang="zh-CN" altLang="en-US" sz="1400" b="1" dirty="0">
                <a:solidFill>
                  <a:schemeClr val="accent1"/>
                </a:solidFill>
                <a:latin typeface="等线" panose="020F0502020204030204"/>
                <a:ea typeface="等线" panose="02010600030101010101" pitchFamily="2" charset="-122"/>
              </a:rPr>
              <a:t>肝功能相关并发症</a:t>
            </a:r>
            <a:endParaRPr lang="en-US" altLang="zh-CN" sz="1400" b="1" baseline="30000" dirty="0">
              <a:solidFill>
                <a:schemeClr val="accent1"/>
              </a:solidFill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DD94929-F53C-4212-B5A3-FFF5872A06E5}"/>
              </a:ext>
            </a:extLst>
          </p:cNvPr>
          <p:cNvSpPr txBox="1"/>
          <p:nvPr/>
        </p:nvSpPr>
        <p:spPr>
          <a:xfrm>
            <a:off x="4016184" y="5280815"/>
            <a:ext cx="6806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285750" indent="-285750">
              <a:lnSpc>
                <a:spcPts val="2300"/>
              </a:lnSpc>
              <a:spcAft>
                <a:spcPts val="2400"/>
              </a:spcAft>
              <a:buFont typeface="Wingdings" panose="05000000000000000000" pitchFamily="2" charset="2"/>
              <a:buChar char="p"/>
              <a:defRPr sz="1700"/>
            </a:lvl1pPr>
          </a:lstStyle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1400" dirty="0"/>
              <a:t>专利产品，</a:t>
            </a:r>
            <a:r>
              <a:rPr lang="zh-CN" altLang="en-US" sz="1400" b="1" dirty="0">
                <a:solidFill>
                  <a:schemeClr val="accent5">
                    <a:lumMod val="75000"/>
                  </a:schemeClr>
                </a:solidFill>
              </a:rPr>
              <a:t>欧洲和美国专利</a:t>
            </a:r>
            <a:r>
              <a:rPr lang="zh-CN" altLang="en-US" sz="1400" dirty="0"/>
              <a:t>，</a:t>
            </a:r>
            <a:r>
              <a:rPr lang="en-US" altLang="zh-CN" sz="1400" dirty="0"/>
              <a:t>FDA</a:t>
            </a:r>
            <a:r>
              <a:rPr lang="zh-CN" altLang="en-US" sz="1400" dirty="0"/>
              <a:t>批准美国上市的第</a:t>
            </a:r>
            <a:r>
              <a:rPr lang="en-US" altLang="zh-CN" sz="1400" dirty="0"/>
              <a:t>1</a:t>
            </a:r>
            <a:r>
              <a:rPr lang="zh-CN" altLang="en-US" sz="1400" dirty="0"/>
              <a:t>个新型脂肪乳</a:t>
            </a:r>
            <a:endParaRPr lang="en-US" altLang="zh-CN" sz="1400" dirty="0"/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10C32A6C-6815-4086-8782-8672AF960301}"/>
              </a:ext>
            </a:extLst>
          </p:cNvPr>
          <p:cNvGrpSpPr/>
          <p:nvPr/>
        </p:nvGrpSpPr>
        <p:grpSpPr>
          <a:xfrm>
            <a:off x="3556819" y="4797691"/>
            <a:ext cx="2567495" cy="504000"/>
            <a:chOff x="3725324" y="4807740"/>
            <a:chExt cx="2567495" cy="504000"/>
          </a:xfrm>
        </p:grpSpPr>
        <p:sp>
          <p:nvSpPr>
            <p:cNvPr id="29" name="矩形: 圆角 28">
              <a:extLst>
                <a:ext uri="{FF2B5EF4-FFF2-40B4-BE49-F238E27FC236}">
                  <a16:creationId xmlns:a16="http://schemas.microsoft.com/office/drawing/2014/main" id="{DF231E3A-4D2E-479E-A807-AFE30CED364F}"/>
                </a:ext>
              </a:extLst>
            </p:cNvPr>
            <p:cNvSpPr/>
            <p:nvPr/>
          </p:nvSpPr>
          <p:spPr>
            <a:xfrm>
              <a:off x="4132819" y="4880587"/>
              <a:ext cx="2160000" cy="3600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solidFill>
                    <a:schemeClr val="accent5">
                      <a:lumMod val="75000"/>
                    </a:schemeClr>
                  </a:solidFill>
                </a:rPr>
                <a:t>自主知识产权</a:t>
              </a:r>
            </a:p>
          </p:txBody>
        </p:sp>
        <p:pic>
          <p:nvPicPr>
            <p:cNvPr id="28" name="Picture 95">
              <a:extLst>
                <a:ext uri="{FF2B5EF4-FFF2-40B4-BE49-F238E27FC236}">
                  <a16:creationId xmlns:a16="http://schemas.microsoft.com/office/drawing/2014/main" id="{C2E7E8AC-4EBE-48E0-9599-52E4E879FB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5324" y="4807740"/>
              <a:ext cx="504000" cy="504000"/>
            </a:xfrm>
            <a:prstGeom prst="rect">
              <a:avLst/>
            </a:prstGeom>
          </p:spPr>
        </p:pic>
      </p:grpSp>
      <p:sp>
        <p:nvSpPr>
          <p:cNvPr id="32" name="文本框 31">
            <a:extLst>
              <a:ext uri="{FF2B5EF4-FFF2-40B4-BE49-F238E27FC236}">
                <a16:creationId xmlns:a16="http://schemas.microsoft.com/office/drawing/2014/main" id="{1F263186-E013-44BE-8AFF-30D526531D38}"/>
              </a:ext>
            </a:extLst>
          </p:cNvPr>
          <p:cNvSpPr txBox="1"/>
          <p:nvPr/>
        </p:nvSpPr>
        <p:spPr>
          <a:xfrm>
            <a:off x="2031998" y="257682"/>
            <a:ext cx="10160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latin typeface="等线" panose="020F0502020204030204"/>
                <a:ea typeface="等线" panose="02010600030101010101" pitchFamily="2" charset="-122"/>
              </a:rPr>
              <a:t>全合一护免疫 </a:t>
            </a:r>
            <a:r>
              <a:rPr lang="en-US" altLang="zh-CN" sz="2400" b="1" dirty="0">
                <a:latin typeface="等线" panose="020F0502020204030204"/>
                <a:ea typeface="等线" panose="02010600030101010101" pitchFamily="2" charset="-122"/>
              </a:rPr>
              <a:t>– </a:t>
            </a:r>
            <a:r>
              <a:rPr lang="zh-CN" altLang="en-US" sz="2400" b="1" dirty="0">
                <a:latin typeface="等线" panose="020F0502020204030204"/>
                <a:ea typeface="等线" panose="02010600030101010101" pitchFamily="2" charset="-122"/>
              </a:rPr>
              <a:t>新一代橄榄油三腔袋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5749FA60-9722-4F51-ABE3-65882F1CC19C}"/>
              </a:ext>
            </a:extLst>
          </p:cNvPr>
          <p:cNvSpPr>
            <a:spLocks noChangeAspect="1"/>
          </p:cNvSpPr>
          <p:nvPr/>
        </p:nvSpPr>
        <p:spPr>
          <a:xfrm>
            <a:off x="1633555" y="1393779"/>
            <a:ext cx="1051200" cy="105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/>
              <a:t>05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43596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>
            <a:extLst>
              <a:ext uri="{FF2B5EF4-FFF2-40B4-BE49-F238E27FC236}">
                <a16:creationId xmlns:a16="http://schemas.microsoft.com/office/drawing/2014/main" id="{3EFA7897-6304-C2E0-8155-820BC3905D36}"/>
              </a:ext>
            </a:extLst>
          </p:cNvPr>
          <p:cNvGrpSpPr/>
          <p:nvPr/>
        </p:nvGrpSpPr>
        <p:grpSpPr>
          <a:xfrm>
            <a:off x="12561" y="-3527"/>
            <a:ext cx="12192000" cy="6857680"/>
            <a:chOff x="514350" y="920826"/>
            <a:chExt cx="5829300" cy="3278987"/>
          </a:xfrm>
        </p:grpSpPr>
        <p:pic>
          <p:nvPicPr>
            <p:cNvPr id="3" name="object 4">
              <a:extLst>
                <a:ext uri="{FF2B5EF4-FFF2-40B4-BE49-F238E27FC236}">
                  <a16:creationId xmlns:a16="http://schemas.microsoft.com/office/drawing/2014/main" id="{B6754DCA-76FD-15B8-30FB-6A897B329E6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350" y="920826"/>
              <a:ext cx="5828538" cy="3278987"/>
            </a:xfrm>
            <a:prstGeom prst="rect">
              <a:avLst/>
            </a:prstGeom>
          </p:spPr>
        </p:pic>
        <p:pic>
          <p:nvPicPr>
            <p:cNvPr id="4" name="object 5">
              <a:extLst>
                <a:ext uri="{FF2B5EF4-FFF2-40B4-BE49-F238E27FC236}">
                  <a16:creationId xmlns:a16="http://schemas.microsoft.com/office/drawing/2014/main" id="{59DA472E-A2B4-F34B-D2BA-3F0CD021E50C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1336547"/>
              <a:ext cx="5829300" cy="2449067"/>
            </a:xfrm>
            <a:prstGeom prst="rect">
              <a:avLst/>
            </a:prstGeom>
          </p:spPr>
        </p:pic>
        <p:pic>
          <p:nvPicPr>
            <p:cNvPr id="5" name="object 6">
              <a:extLst>
                <a:ext uri="{FF2B5EF4-FFF2-40B4-BE49-F238E27FC236}">
                  <a16:creationId xmlns:a16="http://schemas.microsoft.com/office/drawing/2014/main" id="{E77B2A20-FF3F-E96D-2812-6B7FBDA7772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350" y="1459991"/>
              <a:ext cx="5829300" cy="2200655"/>
            </a:xfrm>
            <a:prstGeom prst="rect">
              <a:avLst/>
            </a:prstGeom>
          </p:spPr>
        </p:pic>
        <p:pic>
          <p:nvPicPr>
            <p:cNvPr id="6" name="object 7">
              <a:extLst>
                <a:ext uri="{FF2B5EF4-FFF2-40B4-BE49-F238E27FC236}">
                  <a16:creationId xmlns:a16="http://schemas.microsoft.com/office/drawing/2014/main" id="{8B9D2D31-9688-CAC3-4705-FA51F633D74E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14627" y="920826"/>
              <a:ext cx="653795" cy="1325194"/>
            </a:xfrm>
            <a:prstGeom prst="rect">
              <a:avLst/>
            </a:prstGeom>
          </p:spPr>
        </p:pic>
        <p:pic>
          <p:nvPicPr>
            <p:cNvPr id="10" name="object 11">
              <a:extLst>
                <a:ext uri="{FF2B5EF4-FFF2-40B4-BE49-F238E27FC236}">
                  <a16:creationId xmlns:a16="http://schemas.microsoft.com/office/drawing/2014/main" id="{51357B09-2FA1-C2E4-5E34-9BBFAF2CA578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1391" y="2886455"/>
              <a:ext cx="254508" cy="12191"/>
            </a:xfrm>
            <a:prstGeom prst="rect">
              <a:avLst/>
            </a:prstGeom>
          </p:spPr>
        </p:pic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1DBA9493-3308-420E-54E8-EB234DE1BDD7}"/>
              </a:ext>
            </a:extLst>
          </p:cNvPr>
          <p:cNvSpPr txBox="1"/>
          <p:nvPr/>
        </p:nvSpPr>
        <p:spPr>
          <a:xfrm>
            <a:off x="1464632" y="301037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公平性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B8D7732-97A1-9114-1D88-FA2D012D3E46}"/>
              </a:ext>
            </a:extLst>
          </p:cNvPr>
          <p:cNvSpPr txBox="1"/>
          <p:nvPr/>
        </p:nvSpPr>
        <p:spPr>
          <a:xfrm>
            <a:off x="1499694" y="3597930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kumimoji="1" sz="1400">
                <a:solidFill>
                  <a:schemeClr val="bg1">
                    <a:lumMod val="8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Palatino Linotype" panose="02040502050505030304" pitchFamily="18" charset="0"/>
                <a:ea typeface="等线" panose="02010600030101010101" pitchFamily="2" charset="-122"/>
                <a:cs typeface="+mn-cs"/>
              </a:rPr>
              <a:t>Fairness</a:t>
            </a:r>
            <a:endParaRPr kumimoji="1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Palatino Linotype" panose="02040502050505030304" pitchFamily="18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F8510C8-42C2-46AE-A10C-4BF68593D11D}"/>
              </a:ext>
            </a:extLst>
          </p:cNvPr>
          <p:cNvSpPr txBox="1"/>
          <p:nvPr/>
        </p:nvSpPr>
        <p:spPr>
          <a:xfrm>
            <a:off x="746597" y="6024476"/>
            <a:ext cx="6849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[1] </a:t>
            </a:r>
            <a:r>
              <a:rPr kumimoji="0" lang="zh-CN" altLang="en-US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卫生统计年鉴</a:t>
            </a:r>
            <a:endParaRPr kumimoji="0" lang="en-US" altLang="zh-CN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[2] </a:t>
            </a:r>
            <a:r>
              <a:rPr kumimoji="0" lang="zh-CN" altLang="en-US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蒋朱明等，中国东、中、西部三级医院及中小医院营养风险调查；中华临床营养杂志</a:t>
            </a:r>
            <a:endParaRPr kumimoji="0" lang="en-US" altLang="zh-CN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[3] </a:t>
            </a:r>
            <a:r>
              <a:rPr kumimoji="0" lang="zh-CN" altLang="en-US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中国临床营养数据分析，来源</a:t>
            </a:r>
            <a:r>
              <a:rPr kumimoji="0" lang="en-US" altLang="zh-CN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IQVIA, CHA</a:t>
            </a:r>
            <a:r>
              <a:rPr kumimoji="0" lang="zh-CN" altLang="en-US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第三方数据</a:t>
            </a:r>
            <a:endParaRPr kumimoji="0" lang="en-US" altLang="zh-CN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788658C-CCCA-4A9B-AC20-87AE33F87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AEE51-440F-3B4F-B7DB-28DBC90106C7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12AC6E54-8844-4189-A78D-2C26268401BC}"/>
              </a:ext>
            </a:extLst>
          </p:cNvPr>
          <p:cNvSpPr/>
          <p:nvPr/>
        </p:nvSpPr>
        <p:spPr>
          <a:xfrm>
            <a:off x="3599766" y="1392884"/>
            <a:ext cx="3996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/>
                </a:solidFill>
              </a:rPr>
              <a:t>指南共识推荐惠及临床病患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1140656-2637-4C80-BAE2-09A44AFBAD3D}"/>
              </a:ext>
            </a:extLst>
          </p:cNvPr>
          <p:cNvSpPr/>
          <p:nvPr/>
        </p:nvSpPr>
        <p:spPr>
          <a:xfrm>
            <a:off x="3599766" y="3485453"/>
            <a:ext cx="3996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/>
                </a:solidFill>
              </a:rPr>
              <a:t>保基本省费用、</a:t>
            </a:r>
            <a:r>
              <a:rPr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简化临床管理难度</a:t>
            </a:r>
            <a:endParaRPr lang="zh-CN" altLang="en-US" sz="1600" b="1" dirty="0">
              <a:solidFill>
                <a:schemeClr val="accent1"/>
              </a:solidFill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6ADB4F73-8252-4F04-8F6E-DB6C6AF3545B}"/>
              </a:ext>
            </a:extLst>
          </p:cNvPr>
          <p:cNvSpPr/>
          <p:nvPr/>
        </p:nvSpPr>
        <p:spPr>
          <a:xfrm>
            <a:off x="7857568" y="1392884"/>
            <a:ext cx="3996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/>
                </a:solidFill>
              </a:rPr>
              <a:t>弥补目录仅有大豆油三腔袋不足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EAB570A5-6509-434C-8511-2636E998E6A4}"/>
              </a:ext>
            </a:extLst>
          </p:cNvPr>
          <p:cNvSpPr/>
          <p:nvPr/>
        </p:nvSpPr>
        <p:spPr>
          <a:xfrm>
            <a:off x="7857568" y="3485453"/>
            <a:ext cx="3996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/>
                </a:solidFill>
              </a:rPr>
              <a:t>规范使用不存在滥用风险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52435FD8-4330-4D8A-9544-3A5504C33A74}"/>
              </a:ext>
            </a:extLst>
          </p:cNvPr>
          <p:cNvSpPr txBox="1"/>
          <p:nvPr/>
        </p:nvSpPr>
        <p:spPr>
          <a:xfrm>
            <a:off x="3603241" y="1883687"/>
            <a:ext cx="406505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全国住院患者营养不良或营养风险</a:t>
            </a:r>
            <a:r>
              <a:rPr lang="zh-CN" altLang="en-US" sz="1200" b="1" dirty="0">
                <a:solidFill>
                  <a:schemeClr val="accent5">
                    <a:lumMod val="75000"/>
                  </a:schemeClr>
                </a:solidFill>
              </a:rPr>
              <a:t>总人数约</a:t>
            </a:r>
            <a:r>
              <a:rPr lang="en-US" altLang="zh-CN" sz="12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zh-CN" altLang="en-US" sz="1200" b="1" dirty="0">
                <a:solidFill>
                  <a:schemeClr val="accent5">
                    <a:lumMod val="75000"/>
                  </a:schemeClr>
                </a:solidFill>
              </a:rPr>
              <a:t>千万</a:t>
            </a:r>
            <a:r>
              <a:rPr lang="en-US" altLang="zh-CN" sz="1200" baseline="30000" dirty="0"/>
              <a:t>[1][2]</a:t>
            </a:r>
            <a:r>
              <a:rPr lang="zh-CN" altLang="en-US" sz="1200" dirty="0"/>
              <a:t>，获得营养治疗患者约</a:t>
            </a:r>
            <a:r>
              <a:rPr lang="en-US" altLang="zh-CN" sz="1200" dirty="0"/>
              <a:t>2</a:t>
            </a:r>
            <a:r>
              <a:rPr lang="zh-CN" altLang="en-US" sz="1200" dirty="0"/>
              <a:t>千万</a:t>
            </a:r>
            <a:r>
              <a:rPr lang="en-US" altLang="zh-CN" sz="1200" baseline="30000" dirty="0"/>
              <a:t>[3] </a:t>
            </a:r>
            <a:r>
              <a:rPr lang="zh-CN" altLang="en-US" sz="1200" dirty="0"/>
              <a:t>，工业化三腔袋</a:t>
            </a:r>
            <a:r>
              <a:rPr lang="zh-CN" altLang="en-US" sz="1200" b="1" dirty="0">
                <a:solidFill>
                  <a:schemeClr val="accent5">
                    <a:lumMod val="75000"/>
                  </a:schemeClr>
                </a:solidFill>
              </a:rPr>
              <a:t>仅约</a:t>
            </a:r>
            <a:r>
              <a:rPr lang="en-US" altLang="zh-CN" sz="1200" b="1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zh-CN" altLang="en-US" sz="1200" b="1" dirty="0">
                <a:solidFill>
                  <a:schemeClr val="accent5">
                    <a:lumMod val="75000"/>
                  </a:schemeClr>
                </a:solidFill>
              </a:rPr>
              <a:t>百万</a:t>
            </a:r>
            <a:r>
              <a:rPr lang="en-US" altLang="zh-CN" sz="1200" baseline="30000" dirty="0"/>
              <a:t>[3] </a:t>
            </a:r>
            <a:r>
              <a:rPr lang="zh-CN" altLang="en-US" sz="1200" dirty="0"/>
              <a:t>，占比约</a:t>
            </a:r>
            <a:r>
              <a:rPr lang="en-US" altLang="zh-CN" sz="1200" dirty="0"/>
              <a:t>20%</a:t>
            </a:r>
            <a:r>
              <a:rPr lang="en-US" altLang="zh-CN" sz="1200" baseline="30000" dirty="0"/>
              <a:t> [3] </a:t>
            </a:r>
            <a:r>
              <a:rPr lang="zh-CN" altLang="en-US" sz="1200" dirty="0"/>
              <a:t>，临床上三腔袋有广阔使用前景；</a:t>
            </a:r>
            <a:endParaRPr lang="en-US" altLang="zh-CN" sz="1200" dirty="0"/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橄榄油三腔袋具有临床获益诸多优势</a:t>
            </a:r>
            <a:endParaRPr lang="en-US" altLang="zh-CN" sz="1200" dirty="0"/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公共卫生事件如</a:t>
            </a:r>
            <a:r>
              <a:rPr lang="en-US" altLang="zh-CN" sz="1200" dirty="0"/>
              <a:t>COVID</a:t>
            </a:r>
            <a:r>
              <a:rPr lang="zh-CN" altLang="en-US" sz="1200" dirty="0"/>
              <a:t>疫情频发阶段，本品使用方便快捷，橄榄油更适合并发急危重症的患者，临床获益更高 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B339C430-7654-4AD5-859F-A2251E2B1CF5}"/>
              </a:ext>
            </a:extLst>
          </p:cNvPr>
          <p:cNvSpPr txBox="1"/>
          <p:nvPr/>
        </p:nvSpPr>
        <p:spPr>
          <a:xfrm>
            <a:off x="7843928" y="1883687"/>
            <a:ext cx="4065057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对于临床表现为免疫力低下、并发症多、全身炎症反应风险更大的病患，如急危重症、重大手术、创伤、可提供更多选择，从而提高临床获益；</a:t>
            </a:r>
            <a:endParaRPr lang="en-US" altLang="zh-CN" sz="1200" dirty="0"/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与对照药品相比，本品适合</a:t>
            </a:r>
            <a:r>
              <a:rPr lang="en-US" altLang="zh-CN" sz="1200" dirty="0"/>
              <a:t>2</a:t>
            </a:r>
            <a:r>
              <a:rPr lang="zh-CN" altLang="en-US" sz="1200" dirty="0"/>
              <a:t>岁以上儿童即成人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3AFAFFE-7417-4A06-9B7C-7845A94B598D}"/>
              </a:ext>
            </a:extLst>
          </p:cNvPr>
          <p:cNvSpPr txBox="1"/>
          <p:nvPr/>
        </p:nvSpPr>
        <p:spPr>
          <a:xfrm>
            <a:off x="3603241" y="3965084"/>
            <a:ext cx="406505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增加本品进入药品目录，符合保基本原则且简化了临床管理难度</a:t>
            </a:r>
            <a:endParaRPr lang="en-US" altLang="zh-CN" sz="1200" dirty="0"/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橄榄油三腔袋可部分替代自配脂肪乳市场，减少用药错误和配置污染风险，减少配制人力和物力投入</a:t>
            </a:r>
            <a:endParaRPr lang="en-US" altLang="zh-CN" sz="1200" dirty="0"/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与对照药品相比，本品更好地免疫保护和改善患者临床结局，缩短住院时间，从而整体上减少医疗花费 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9C03B9E5-0637-4460-996C-BE7586E588EC}"/>
              </a:ext>
            </a:extLst>
          </p:cNvPr>
          <p:cNvSpPr txBox="1"/>
          <p:nvPr/>
        </p:nvSpPr>
        <p:spPr>
          <a:xfrm>
            <a:off x="7843928" y="3965084"/>
            <a:ext cx="406505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经营养筛查评估，确认肠内营养不可行、不足或禁忌时，由专业医护人员规范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CN" altLang="en-US" sz="1200" dirty="0"/>
              <a:t>橄榄油脂肪乳三腔袋聚焦免疫低下及高感染风险患者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D356773D-9F93-47BE-8E58-13DBB7BE3740}"/>
              </a:ext>
            </a:extLst>
          </p:cNvPr>
          <p:cNvSpPr txBox="1"/>
          <p:nvPr/>
        </p:nvSpPr>
        <p:spPr>
          <a:xfrm>
            <a:off x="2031998" y="257682"/>
            <a:ext cx="10160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latin typeface="等线" panose="020F0502020204030204"/>
                <a:ea typeface="等线" panose="02010600030101010101" pitchFamily="2" charset="-122"/>
              </a:rPr>
              <a:t>提质增效惠及更多患者，改善临床结局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62352DF-33B4-47E5-97CB-5A6015DD5F8A}"/>
              </a:ext>
            </a:extLst>
          </p:cNvPr>
          <p:cNvSpPr>
            <a:spLocks noChangeAspect="1"/>
          </p:cNvSpPr>
          <p:nvPr/>
        </p:nvSpPr>
        <p:spPr>
          <a:xfrm>
            <a:off x="1633555" y="1393779"/>
            <a:ext cx="1051200" cy="9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/>
              <a:t>06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12229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12">
            <a:extLst>
              <a:ext uri="{FF2B5EF4-FFF2-40B4-BE49-F238E27FC236}">
                <a16:creationId xmlns:a16="http://schemas.microsoft.com/office/drawing/2014/main" id="{C7DDE0E5-F250-1BFA-71FD-A1A22180B4BC}"/>
              </a:ext>
            </a:extLst>
          </p:cNvPr>
          <p:cNvGrpSpPr/>
          <p:nvPr/>
        </p:nvGrpSpPr>
        <p:grpSpPr>
          <a:xfrm>
            <a:off x="2467" y="320"/>
            <a:ext cx="12192264" cy="6857680"/>
            <a:chOff x="514350" y="4944186"/>
            <a:chExt cx="5828791" cy="3278987"/>
          </a:xfrm>
        </p:grpSpPr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00C1ABF2-1C52-C5CC-6642-2E933317B52A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350" y="4944186"/>
              <a:ext cx="5828538" cy="3278987"/>
            </a:xfrm>
            <a:prstGeom prst="rect">
              <a:avLst/>
            </a:prstGeom>
          </p:spPr>
        </p:pic>
        <p:pic>
          <p:nvPicPr>
            <p:cNvPr id="6" name="object 14">
              <a:extLst>
                <a:ext uri="{FF2B5EF4-FFF2-40B4-BE49-F238E27FC236}">
                  <a16:creationId xmlns:a16="http://schemas.microsoft.com/office/drawing/2014/main" id="{FA43A73C-E443-27E5-44D3-0F65FDF9D6A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5282450"/>
              <a:ext cx="1434680" cy="649224"/>
            </a:xfrm>
            <a:prstGeom prst="rect">
              <a:avLst/>
            </a:prstGeom>
          </p:spPr>
        </p:pic>
        <p:pic>
          <p:nvPicPr>
            <p:cNvPr id="7" name="object 15">
              <a:extLst>
                <a:ext uri="{FF2B5EF4-FFF2-40B4-BE49-F238E27FC236}">
                  <a16:creationId xmlns:a16="http://schemas.microsoft.com/office/drawing/2014/main" id="{6478B041-4508-4C70-696E-D5739DB37FD8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45079" y="5289804"/>
              <a:ext cx="1656588" cy="662939"/>
            </a:xfrm>
            <a:prstGeom prst="rect">
              <a:avLst/>
            </a:prstGeom>
          </p:spPr>
        </p:pic>
        <p:pic>
          <p:nvPicPr>
            <p:cNvPr id="8" name="object 16">
              <a:extLst>
                <a:ext uri="{FF2B5EF4-FFF2-40B4-BE49-F238E27FC236}">
                  <a16:creationId xmlns:a16="http://schemas.microsoft.com/office/drawing/2014/main" id="{94AB8171-38C3-22A5-A587-2BE5F414FBF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31948" y="5373623"/>
              <a:ext cx="1484376" cy="490727"/>
            </a:xfrm>
            <a:prstGeom prst="rect">
              <a:avLst/>
            </a:prstGeom>
          </p:spPr>
        </p:pic>
        <p:pic>
          <p:nvPicPr>
            <p:cNvPr id="9" name="object 17">
              <a:extLst>
                <a:ext uri="{FF2B5EF4-FFF2-40B4-BE49-F238E27FC236}">
                  <a16:creationId xmlns:a16="http://schemas.microsoft.com/office/drawing/2014/main" id="{59712BE5-9199-7E2D-F453-83BBD6E65923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51760" y="5440680"/>
              <a:ext cx="320039" cy="320039"/>
            </a:xfrm>
            <a:prstGeom prst="rect">
              <a:avLst/>
            </a:prstGeom>
          </p:spPr>
        </p:pic>
        <p:pic>
          <p:nvPicPr>
            <p:cNvPr id="13" name="object 21">
              <a:extLst>
                <a:ext uri="{FF2B5EF4-FFF2-40B4-BE49-F238E27FC236}">
                  <a16:creationId xmlns:a16="http://schemas.microsoft.com/office/drawing/2014/main" id="{AD03801D-366D-C2F3-F7A8-68C1921D6E6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92167" y="5289804"/>
              <a:ext cx="1656588" cy="662939"/>
            </a:xfrm>
            <a:prstGeom prst="rect">
              <a:avLst/>
            </a:prstGeom>
          </p:spPr>
        </p:pic>
        <p:pic>
          <p:nvPicPr>
            <p:cNvPr id="14" name="object 22">
              <a:extLst>
                <a:ext uri="{FF2B5EF4-FFF2-40B4-BE49-F238E27FC236}">
                  <a16:creationId xmlns:a16="http://schemas.microsoft.com/office/drawing/2014/main" id="{91712D48-4454-308A-D61C-06266057A46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79035" y="5373623"/>
              <a:ext cx="1484376" cy="490727"/>
            </a:xfrm>
            <a:prstGeom prst="rect">
              <a:avLst/>
            </a:prstGeom>
          </p:spPr>
        </p:pic>
        <p:pic>
          <p:nvPicPr>
            <p:cNvPr id="15" name="object 23">
              <a:extLst>
                <a:ext uri="{FF2B5EF4-FFF2-40B4-BE49-F238E27FC236}">
                  <a16:creationId xmlns:a16="http://schemas.microsoft.com/office/drawing/2014/main" id="{757A6071-CF19-BF6A-7213-B1A2514C5E2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17720" y="5440680"/>
              <a:ext cx="274320" cy="320039"/>
            </a:xfrm>
            <a:prstGeom prst="rect">
              <a:avLst/>
            </a:prstGeom>
          </p:spPr>
        </p:pic>
        <p:pic>
          <p:nvPicPr>
            <p:cNvPr id="17" name="object 25">
              <a:extLst>
                <a:ext uri="{FF2B5EF4-FFF2-40B4-BE49-F238E27FC236}">
                  <a16:creationId xmlns:a16="http://schemas.microsoft.com/office/drawing/2014/main" id="{08FA0D8E-3CD1-C88A-FB11-888DC1275FA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57272" y="6079236"/>
              <a:ext cx="1656588" cy="662939"/>
            </a:xfrm>
            <a:prstGeom prst="rect">
              <a:avLst/>
            </a:prstGeom>
          </p:spPr>
        </p:pic>
        <p:pic>
          <p:nvPicPr>
            <p:cNvPr id="18" name="object 26">
              <a:extLst>
                <a:ext uri="{FF2B5EF4-FFF2-40B4-BE49-F238E27FC236}">
                  <a16:creationId xmlns:a16="http://schemas.microsoft.com/office/drawing/2014/main" id="{511DD259-A709-7BCD-69CD-220295782AB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42616" y="6163055"/>
              <a:ext cx="1484376" cy="490727"/>
            </a:xfrm>
            <a:prstGeom prst="rect">
              <a:avLst/>
            </a:prstGeom>
          </p:spPr>
        </p:pic>
        <p:pic>
          <p:nvPicPr>
            <p:cNvPr id="19" name="object 27">
              <a:extLst>
                <a:ext uri="{FF2B5EF4-FFF2-40B4-BE49-F238E27FC236}">
                  <a16:creationId xmlns:a16="http://schemas.microsoft.com/office/drawing/2014/main" id="{3DB39AB0-559A-48BA-CBD2-369D5F706DBE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43200" y="6263639"/>
              <a:ext cx="320039" cy="274319"/>
            </a:xfrm>
            <a:prstGeom prst="rect">
              <a:avLst/>
            </a:prstGeom>
          </p:spPr>
        </p:pic>
        <p:pic>
          <p:nvPicPr>
            <p:cNvPr id="21" name="object 29">
              <a:extLst>
                <a:ext uri="{FF2B5EF4-FFF2-40B4-BE49-F238E27FC236}">
                  <a16:creationId xmlns:a16="http://schemas.microsoft.com/office/drawing/2014/main" id="{C685B532-534A-9DE1-FBAD-4553BD720EA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92167" y="6124955"/>
              <a:ext cx="1656588" cy="662939"/>
            </a:xfrm>
            <a:prstGeom prst="rect">
              <a:avLst/>
            </a:prstGeom>
          </p:spPr>
        </p:pic>
        <p:pic>
          <p:nvPicPr>
            <p:cNvPr id="22" name="object 30">
              <a:extLst>
                <a:ext uri="{FF2B5EF4-FFF2-40B4-BE49-F238E27FC236}">
                  <a16:creationId xmlns:a16="http://schemas.microsoft.com/office/drawing/2014/main" id="{AB4E51C2-47CA-2E81-D22B-96F476FA4D5D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79035" y="6208775"/>
              <a:ext cx="1484376" cy="490727"/>
            </a:xfrm>
            <a:prstGeom prst="rect">
              <a:avLst/>
            </a:prstGeom>
          </p:spPr>
        </p:pic>
        <p:pic>
          <p:nvPicPr>
            <p:cNvPr id="23" name="object 31">
              <a:extLst>
                <a:ext uri="{FF2B5EF4-FFF2-40B4-BE49-F238E27FC236}">
                  <a16:creationId xmlns:a16="http://schemas.microsoft.com/office/drawing/2014/main" id="{DCADA0C8-18FD-74D2-3FD4-071525A762C0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17720" y="6309360"/>
              <a:ext cx="274320" cy="274319"/>
            </a:xfrm>
            <a:prstGeom prst="rect">
              <a:avLst/>
            </a:prstGeom>
          </p:spPr>
        </p:pic>
        <p:pic>
          <p:nvPicPr>
            <p:cNvPr id="25" name="object 33">
              <a:extLst>
                <a:ext uri="{FF2B5EF4-FFF2-40B4-BE49-F238E27FC236}">
                  <a16:creationId xmlns:a16="http://schemas.microsoft.com/office/drawing/2014/main" id="{E81DAF58-9021-2A88-F6E1-B7A29605AC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57272" y="6932676"/>
              <a:ext cx="1656588" cy="662939"/>
            </a:xfrm>
            <a:prstGeom prst="rect">
              <a:avLst/>
            </a:prstGeom>
          </p:spPr>
        </p:pic>
        <p:pic>
          <p:nvPicPr>
            <p:cNvPr id="26" name="object 34">
              <a:extLst>
                <a:ext uri="{FF2B5EF4-FFF2-40B4-BE49-F238E27FC236}">
                  <a16:creationId xmlns:a16="http://schemas.microsoft.com/office/drawing/2014/main" id="{73859457-0547-2B03-3391-B6928F3DD4FD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44139" y="7016495"/>
              <a:ext cx="1484376" cy="490727"/>
            </a:xfrm>
            <a:prstGeom prst="rect">
              <a:avLst/>
            </a:prstGeom>
          </p:spPr>
        </p:pic>
        <p:pic>
          <p:nvPicPr>
            <p:cNvPr id="27" name="object 35">
              <a:extLst>
                <a:ext uri="{FF2B5EF4-FFF2-40B4-BE49-F238E27FC236}">
                  <a16:creationId xmlns:a16="http://schemas.microsoft.com/office/drawing/2014/main" id="{BB5F102D-6C73-30DE-343A-26CD09EF8AFF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43200" y="7086600"/>
              <a:ext cx="320039" cy="320039"/>
            </a:xfrm>
            <a:prstGeom prst="rect">
              <a:avLst/>
            </a:prstGeom>
          </p:spPr>
        </p:pic>
        <p:pic>
          <p:nvPicPr>
            <p:cNvPr id="29" name="object 37">
              <a:extLst>
                <a:ext uri="{FF2B5EF4-FFF2-40B4-BE49-F238E27FC236}">
                  <a16:creationId xmlns:a16="http://schemas.microsoft.com/office/drawing/2014/main" id="{A60920AE-75B0-D9D3-B1EE-C224472D423A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75403" y="6928104"/>
              <a:ext cx="1656588" cy="662939"/>
            </a:xfrm>
            <a:prstGeom prst="rect">
              <a:avLst/>
            </a:prstGeom>
          </p:spPr>
        </p:pic>
        <p:pic>
          <p:nvPicPr>
            <p:cNvPr id="30" name="object 38">
              <a:extLst>
                <a:ext uri="{FF2B5EF4-FFF2-40B4-BE49-F238E27FC236}">
                  <a16:creationId xmlns:a16="http://schemas.microsoft.com/office/drawing/2014/main" id="{7CB0EFF5-7200-8FB6-90BF-0D84E40199D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62271" y="7011923"/>
              <a:ext cx="1484376" cy="490727"/>
            </a:xfrm>
            <a:prstGeom prst="rect">
              <a:avLst/>
            </a:prstGeom>
          </p:spPr>
        </p:pic>
        <p:pic>
          <p:nvPicPr>
            <p:cNvPr id="31" name="object 39">
              <a:extLst>
                <a:ext uri="{FF2B5EF4-FFF2-40B4-BE49-F238E27FC236}">
                  <a16:creationId xmlns:a16="http://schemas.microsoft.com/office/drawing/2014/main" id="{7169B29C-F31A-BC4F-9F74-9BF677F78792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72000" y="7086600"/>
              <a:ext cx="320039" cy="320039"/>
            </a:xfrm>
            <a:prstGeom prst="rect">
              <a:avLst/>
            </a:prstGeom>
          </p:spPr>
        </p:pic>
        <p:sp>
          <p:nvSpPr>
            <p:cNvPr id="34" name="object 42">
              <a:extLst>
                <a:ext uri="{FF2B5EF4-FFF2-40B4-BE49-F238E27FC236}">
                  <a16:creationId xmlns:a16="http://schemas.microsoft.com/office/drawing/2014/main" id="{01DE6292-1EF3-E959-FC88-8254D7B9240F}"/>
                </a:ext>
              </a:extLst>
            </p:cNvPr>
            <p:cNvSpPr/>
            <p:nvPr/>
          </p:nvSpPr>
          <p:spPr>
            <a:xfrm>
              <a:off x="515111" y="4944948"/>
              <a:ext cx="5828030" cy="3277870"/>
            </a:xfrm>
            <a:custGeom>
              <a:avLst/>
              <a:gdLst/>
              <a:ahLst/>
              <a:cxnLst/>
              <a:rect l="l" t="t" r="r" b="b"/>
              <a:pathLst>
                <a:path w="5828030" h="3277870">
                  <a:moveTo>
                    <a:pt x="0" y="0"/>
                  </a:moveTo>
                  <a:lnTo>
                    <a:pt x="5827776" y="0"/>
                  </a:lnTo>
                  <a:lnTo>
                    <a:pt x="5827776" y="3277450"/>
                  </a:lnTo>
                  <a:lnTo>
                    <a:pt x="0" y="327745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id="{0F7674A7-3521-BD57-5C3E-C1E86E34151A}"/>
              </a:ext>
            </a:extLst>
          </p:cNvPr>
          <p:cNvSpPr txBox="1"/>
          <p:nvPr/>
        </p:nvSpPr>
        <p:spPr>
          <a:xfrm>
            <a:off x="765194" y="901470"/>
            <a:ext cx="13516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4000" dirty="0">
                <a:solidFill>
                  <a:schemeClr val="bg1"/>
                </a:solidFill>
              </a:rPr>
              <a:t>目 录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CF9A81E7-C42B-8FC4-94FA-3BEB1A94E1C5}"/>
              </a:ext>
            </a:extLst>
          </p:cNvPr>
          <p:cNvSpPr txBox="1"/>
          <p:nvPr/>
        </p:nvSpPr>
        <p:spPr>
          <a:xfrm>
            <a:off x="802062" y="1568097"/>
            <a:ext cx="1314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CONTENTS</a:t>
            </a:r>
            <a:endParaRPr kumimoji="1" lang="zh-CN" altLang="en-US" sz="16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210FAEFA-F7A5-EEF6-BA2A-220921E9E2C1}"/>
              </a:ext>
            </a:extLst>
          </p:cNvPr>
          <p:cNvSpPr txBox="1"/>
          <p:nvPr/>
        </p:nvSpPr>
        <p:spPr>
          <a:xfrm>
            <a:off x="5140059" y="111174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>
                <a:solidFill>
                  <a:schemeClr val="accent5">
                    <a:lumMod val="75000"/>
                  </a:schemeClr>
                </a:solidFill>
              </a:rPr>
              <a:t>药品基本信息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E064986A-B5BD-A60E-8AC4-7257A62D16C0}"/>
              </a:ext>
            </a:extLst>
          </p:cNvPr>
          <p:cNvSpPr txBox="1"/>
          <p:nvPr/>
        </p:nvSpPr>
        <p:spPr>
          <a:xfrm>
            <a:off x="9552133" y="4566637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>
                <a:solidFill>
                  <a:schemeClr val="accent5">
                    <a:lumMod val="75000"/>
                  </a:schemeClr>
                </a:solidFill>
              </a:rPr>
              <a:t>公平性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63176AD4-C6DC-061C-1FCC-C0FD3C964E97}"/>
              </a:ext>
            </a:extLst>
          </p:cNvPr>
          <p:cNvSpPr txBox="1"/>
          <p:nvPr/>
        </p:nvSpPr>
        <p:spPr>
          <a:xfrm>
            <a:off x="5743105" y="458589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>
                <a:solidFill>
                  <a:schemeClr val="accent5">
                    <a:lumMod val="75000"/>
                  </a:schemeClr>
                </a:solidFill>
              </a:rPr>
              <a:t>创新性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E573CC98-9FDA-46F1-F0B3-1D43402960AE}"/>
              </a:ext>
            </a:extLst>
          </p:cNvPr>
          <p:cNvSpPr txBox="1"/>
          <p:nvPr/>
        </p:nvSpPr>
        <p:spPr>
          <a:xfrm>
            <a:off x="9539487" y="289896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>
                <a:solidFill>
                  <a:schemeClr val="accent5">
                    <a:lumMod val="75000"/>
                  </a:schemeClr>
                </a:solidFill>
              </a:rPr>
              <a:t>经济性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87EB9C9C-BE41-1ACF-B892-28B13CCF4C4A}"/>
              </a:ext>
            </a:extLst>
          </p:cNvPr>
          <p:cNvSpPr txBox="1"/>
          <p:nvPr/>
        </p:nvSpPr>
        <p:spPr>
          <a:xfrm>
            <a:off x="5688840" y="280335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>
                <a:solidFill>
                  <a:schemeClr val="accent5">
                    <a:lumMod val="75000"/>
                  </a:schemeClr>
                </a:solidFill>
              </a:rPr>
              <a:t>有效性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226B7A44-E2F5-4E2F-E43C-67BC6E3449E0}"/>
              </a:ext>
            </a:extLst>
          </p:cNvPr>
          <p:cNvSpPr txBox="1"/>
          <p:nvPr/>
        </p:nvSpPr>
        <p:spPr>
          <a:xfrm>
            <a:off x="9552133" y="1171042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>
                <a:solidFill>
                  <a:schemeClr val="accent5">
                    <a:lumMod val="75000"/>
                  </a:schemeClr>
                </a:solidFill>
              </a:rPr>
              <a:t>安全性</a:t>
            </a:r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96990999-1FC6-4C7E-A408-379991A2674C}"/>
              </a:ext>
            </a:extLst>
          </p:cNvPr>
          <p:cNvSpPr/>
          <p:nvPr/>
        </p:nvSpPr>
        <p:spPr>
          <a:xfrm>
            <a:off x="946846" y="2855448"/>
            <a:ext cx="2340000" cy="2340000"/>
          </a:xfrm>
          <a:prstGeom prst="ellipse">
            <a:avLst/>
          </a:prstGeom>
          <a:blipFill>
            <a:blip r:embed="rId12"/>
            <a:stretch>
              <a:fillRect/>
            </a:stretch>
          </a:blipFill>
          <a:ln w="215900">
            <a:solidFill>
              <a:schemeClr val="accent5">
                <a:lumMod val="60000"/>
                <a:lumOff val="4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0261353-BA57-44C0-B2BE-5BBC1CF5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055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3">
            <a:extLst>
              <a:ext uri="{FF2B5EF4-FFF2-40B4-BE49-F238E27FC236}">
                <a16:creationId xmlns:a16="http://schemas.microsoft.com/office/drawing/2014/main" id="{1A3082B7-D813-68CF-A7F1-A3690B92DEEE}"/>
              </a:ext>
            </a:extLst>
          </p:cNvPr>
          <p:cNvGrpSpPr/>
          <p:nvPr/>
        </p:nvGrpSpPr>
        <p:grpSpPr>
          <a:xfrm>
            <a:off x="0" y="0"/>
            <a:ext cx="12192000" cy="6857680"/>
            <a:chOff x="514350" y="920826"/>
            <a:chExt cx="5829300" cy="3278987"/>
          </a:xfrm>
        </p:grpSpPr>
        <p:pic>
          <p:nvPicPr>
            <p:cNvPr id="5" name="object 4">
              <a:extLst>
                <a:ext uri="{FF2B5EF4-FFF2-40B4-BE49-F238E27FC236}">
                  <a16:creationId xmlns:a16="http://schemas.microsoft.com/office/drawing/2014/main" id="{E6EC6CDC-A007-F8E1-81C3-28CE6C8DED7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350" y="920826"/>
              <a:ext cx="5828538" cy="3278987"/>
            </a:xfrm>
            <a:prstGeom prst="rect">
              <a:avLst/>
            </a:prstGeom>
          </p:spPr>
        </p:pic>
        <p:pic>
          <p:nvPicPr>
            <p:cNvPr id="6" name="object 5">
              <a:extLst>
                <a:ext uri="{FF2B5EF4-FFF2-40B4-BE49-F238E27FC236}">
                  <a16:creationId xmlns:a16="http://schemas.microsoft.com/office/drawing/2014/main" id="{1A7DAFAA-7EB8-6A73-E8F0-23E6F1C39AA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1336547"/>
              <a:ext cx="5829300" cy="2449067"/>
            </a:xfrm>
            <a:prstGeom prst="rect">
              <a:avLst/>
            </a:prstGeom>
          </p:spPr>
        </p:pic>
        <p:pic>
          <p:nvPicPr>
            <p:cNvPr id="7" name="object 6">
              <a:extLst>
                <a:ext uri="{FF2B5EF4-FFF2-40B4-BE49-F238E27FC236}">
                  <a16:creationId xmlns:a16="http://schemas.microsoft.com/office/drawing/2014/main" id="{4A922729-89E7-1098-4030-008802A0B6D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350" y="1459991"/>
              <a:ext cx="5829300" cy="2200655"/>
            </a:xfrm>
            <a:prstGeom prst="rect">
              <a:avLst/>
            </a:prstGeom>
          </p:spPr>
        </p:pic>
        <p:pic>
          <p:nvPicPr>
            <p:cNvPr id="8" name="object 7">
              <a:extLst>
                <a:ext uri="{FF2B5EF4-FFF2-40B4-BE49-F238E27FC236}">
                  <a16:creationId xmlns:a16="http://schemas.microsoft.com/office/drawing/2014/main" id="{C59264C5-C6A8-2A21-C161-45314D997EA0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14627" y="920826"/>
              <a:ext cx="653795" cy="1325194"/>
            </a:xfrm>
            <a:prstGeom prst="rect">
              <a:avLst/>
            </a:prstGeom>
          </p:spPr>
        </p:pic>
        <p:pic>
          <p:nvPicPr>
            <p:cNvPr id="9" name="object 8">
              <a:extLst>
                <a:ext uri="{FF2B5EF4-FFF2-40B4-BE49-F238E27FC236}">
                  <a16:creationId xmlns:a16="http://schemas.microsoft.com/office/drawing/2014/main" id="{B9136366-036A-BE32-4E7C-569DD112D3B8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80159" y="1600199"/>
              <a:ext cx="502920" cy="502920"/>
            </a:xfrm>
            <a:prstGeom prst="rect">
              <a:avLst/>
            </a:prstGeom>
          </p:spPr>
        </p:pic>
        <p:pic>
          <p:nvPicPr>
            <p:cNvPr id="12" name="object 11">
              <a:extLst>
                <a:ext uri="{FF2B5EF4-FFF2-40B4-BE49-F238E27FC236}">
                  <a16:creationId xmlns:a16="http://schemas.microsoft.com/office/drawing/2014/main" id="{9D17B344-8314-ADCE-1EB5-8E6D91DB060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31391" y="2886455"/>
              <a:ext cx="254508" cy="12191"/>
            </a:xfrm>
            <a:prstGeom prst="rect">
              <a:avLst/>
            </a:prstGeom>
          </p:spPr>
        </p:pic>
        <p:sp>
          <p:nvSpPr>
            <p:cNvPr id="16" name="object 15">
              <a:extLst>
                <a:ext uri="{FF2B5EF4-FFF2-40B4-BE49-F238E27FC236}">
                  <a16:creationId xmlns:a16="http://schemas.microsoft.com/office/drawing/2014/main" id="{F5523F77-0DF6-FB0E-840C-841BB6113520}"/>
                </a:ext>
              </a:extLst>
            </p:cNvPr>
            <p:cNvSpPr/>
            <p:nvPr/>
          </p:nvSpPr>
          <p:spPr>
            <a:xfrm>
              <a:off x="515111" y="921588"/>
              <a:ext cx="5828030" cy="3277870"/>
            </a:xfrm>
            <a:custGeom>
              <a:avLst/>
              <a:gdLst/>
              <a:ahLst/>
              <a:cxnLst/>
              <a:rect l="l" t="t" r="r" b="b"/>
              <a:pathLst>
                <a:path w="5828030" h="3277870">
                  <a:moveTo>
                    <a:pt x="0" y="0"/>
                  </a:moveTo>
                  <a:lnTo>
                    <a:pt x="5827776" y="0"/>
                  </a:lnTo>
                  <a:lnTo>
                    <a:pt x="5827776" y="3277463"/>
                  </a:lnTo>
                  <a:lnTo>
                    <a:pt x="0" y="3277463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DFCC13E5-4183-FEA6-2C22-DD59A968F651}"/>
              </a:ext>
            </a:extLst>
          </p:cNvPr>
          <p:cNvSpPr txBox="1"/>
          <p:nvPr/>
        </p:nvSpPr>
        <p:spPr>
          <a:xfrm>
            <a:off x="1464632" y="3125759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200" dirty="0">
                <a:solidFill>
                  <a:schemeClr val="accent5">
                    <a:lumMod val="75000"/>
                  </a:schemeClr>
                </a:solidFill>
              </a:rPr>
              <a:t>药品基本信息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9DD1136-D70B-0EA1-7660-ABF8A722E420}"/>
              </a:ext>
            </a:extLst>
          </p:cNvPr>
          <p:cNvSpPr txBox="1"/>
          <p:nvPr/>
        </p:nvSpPr>
        <p:spPr>
          <a:xfrm>
            <a:off x="1499694" y="3602949"/>
            <a:ext cx="1592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dirty="0">
                <a:solidFill>
                  <a:schemeClr val="bg1">
                    <a:lumMod val="85000"/>
                  </a:schemeClr>
                </a:solidFill>
                <a:latin typeface="Palatino Linotype" panose="02040502050505030304" pitchFamily="18" charset="0"/>
              </a:rPr>
              <a:t>Basic</a:t>
            </a:r>
            <a:r>
              <a:rPr kumimoji="1" lang="zh-CN" altLang="en-US" sz="1400" dirty="0">
                <a:solidFill>
                  <a:schemeClr val="bg1">
                    <a:lumMod val="8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kumimoji="1" lang="en-US" altLang="zh-CN" sz="1400" dirty="0">
                <a:solidFill>
                  <a:schemeClr val="bg1">
                    <a:lumMod val="85000"/>
                  </a:schemeClr>
                </a:solidFill>
                <a:latin typeface="Palatino Linotype" panose="02040502050505030304" pitchFamily="18" charset="0"/>
              </a:rPr>
              <a:t>Information</a:t>
            </a:r>
            <a:endParaRPr kumimoji="1" lang="zh-CN" altLang="en-US" sz="1400" dirty="0">
              <a:solidFill>
                <a:schemeClr val="bg1">
                  <a:lumMod val="8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669E65BF-6FBD-EBD1-1447-07E75EA8ED69}"/>
              </a:ext>
            </a:extLst>
          </p:cNvPr>
          <p:cNvSpPr txBox="1"/>
          <p:nvPr/>
        </p:nvSpPr>
        <p:spPr>
          <a:xfrm>
            <a:off x="5737409" y="1473997"/>
            <a:ext cx="635597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kumimoji="1" lang="zh-CN" altLang="en-US" sz="1600" dirty="0"/>
              <a:t>通用名：</a:t>
            </a:r>
            <a:r>
              <a:rPr kumimoji="1" lang="en-US" altLang="zh-CN" sz="1600" dirty="0"/>
              <a:t>	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10%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脂肪乳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(00)/5.5%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氨基酸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(15)/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葡萄糖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(20%)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注射液</a:t>
            </a:r>
            <a:endParaRPr kumimoji="1" lang="en-US" altLang="zh-CN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kumimoji="1" lang="zh-CN" altLang="en-US" sz="1600" dirty="0"/>
              <a:t>注册规格</a:t>
            </a:r>
            <a:r>
              <a:rPr kumimoji="1" lang="en-US" altLang="zh-CN" sz="1600" dirty="0"/>
              <a:t>	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1000ml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，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1500ml</a:t>
            </a:r>
          </a:p>
          <a:p>
            <a:pPr>
              <a:spcAft>
                <a:spcPts val="1200"/>
              </a:spcAft>
            </a:pPr>
            <a:r>
              <a:rPr kumimoji="1" lang="zh-CN" altLang="en-US" sz="1600" dirty="0"/>
              <a:t>中国大陆首次上市时间：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17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kumimoji="1" lang="en-US" altLang="zh-CN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kumimoji="1" lang="zh-CN" altLang="en-US" sz="1600" dirty="0"/>
              <a:t>目前大陆地区同通用名药品的上市情况：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无</a:t>
            </a:r>
            <a:endParaRPr kumimoji="1" lang="en-US" altLang="zh-CN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kumimoji="1" lang="zh-CN" altLang="en-US" sz="1600" dirty="0"/>
              <a:t>全球首个上市国家</a:t>
            </a:r>
            <a:r>
              <a:rPr kumimoji="1" lang="en-US" altLang="zh-CN" sz="1600" dirty="0"/>
              <a:t>/</a:t>
            </a:r>
            <a:r>
              <a:rPr kumimoji="1" lang="zh-CN" altLang="en-US" sz="1600" dirty="0"/>
              <a:t>地区及上市时间：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2001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年，法国</a:t>
            </a:r>
            <a:endParaRPr kumimoji="1" lang="en-US" altLang="zh-CN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kumimoji="1" lang="zh-CN" altLang="en-US" sz="1600" dirty="0"/>
              <a:t>是否为</a:t>
            </a:r>
            <a:r>
              <a:rPr kumimoji="1" lang="en-US" altLang="zh-CN" sz="1600" dirty="0"/>
              <a:t>OTC</a:t>
            </a:r>
            <a:r>
              <a:rPr kumimoji="1" lang="zh-CN" altLang="en-US" sz="1600" dirty="0"/>
              <a:t>药品：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否</a:t>
            </a:r>
            <a:endParaRPr kumimoji="1" lang="en-US" altLang="zh-CN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kumimoji="1" lang="zh-CN" altLang="en-US" sz="1600" dirty="0"/>
              <a:t>参照药品建议：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脂肪乳氨基酸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(17)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葡萄糖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(11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％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kumimoji="1" lang="zh-CN" altLang="en-US" sz="1600" b="1" dirty="0">
                <a:solidFill>
                  <a:schemeClr val="accent5">
                    <a:lumMod val="75000"/>
                  </a:schemeClr>
                </a:solidFill>
              </a:rPr>
              <a:t>注射液</a:t>
            </a:r>
            <a:endParaRPr kumimoji="1" lang="en-US" altLang="zh-CN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kumimoji="1" lang="zh-CN" altLang="en-US" sz="1600" dirty="0"/>
              <a:t>上市许可持有人：</a:t>
            </a:r>
            <a:r>
              <a:rPr kumimoji="1" lang="en-US" altLang="zh-CN" sz="1600" b="1" dirty="0">
                <a:solidFill>
                  <a:schemeClr val="accent5">
                    <a:lumMod val="75000"/>
                  </a:schemeClr>
                </a:solidFill>
              </a:rPr>
              <a:t>BAXTER S. A.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012F472-3189-4620-A835-D2FDD567F1F0}"/>
              </a:ext>
            </a:extLst>
          </p:cNvPr>
          <p:cNvSpPr txBox="1"/>
          <p:nvPr/>
        </p:nvSpPr>
        <p:spPr>
          <a:xfrm>
            <a:off x="279745" y="4136416"/>
            <a:ext cx="4032000" cy="1336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 b="1" dirty="0">
                <a:solidFill>
                  <a:schemeClr val="accent5">
                    <a:lumMod val="75000"/>
                  </a:schemeClr>
                </a:solidFill>
              </a:rPr>
              <a:t>说明：</a:t>
            </a:r>
            <a:endParaRPr lang="en-US" altLang="zh-CN" sz="11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16000" indent="-216000">
              <a:lnSpc>
                <a:spcPct val="150000"/>
              </a:lnSpc>
              <a:buAutoNum type="arabicPeriod"/>
            </a:pPr>
            <a:r>
              <a:rPr lang="zh-CN" altLang="en-US" sz="1100" b="1" dirty="0">
                <a:solidFill>
                  <a:schemeClr val="accent5">
                    <a:lumMod val="75000"/>
                  </a:schemeClr>
                </a:solidFill>
              </a:rPr>
              <a:t>本品通用名之脂肪乳</a:t>
            </a:r>
            <a:r>
              <a:rPr lang="en-US" altLang="zh-CN" sz="1100" b="1" dirty="0">
                <a:solidFill>
                  <a:schemeClr val="accent5">
                    <a:lumMod val="75000"/>
                  </a:schemeClr>
                </a:solidFill>
              </a:rPr>
              <a:t>(00)</a:t>
            </a:r>
            <a:r>
              <a:rPr lang="zh-CN" altLang="en-US" sz="1100" b="1" dirty="0">
                <a:solidFill>
                  <a:schemeClr val="accent5">
                    <a:lumMod val="75000"/>
                  </a:schemeClr>
                </a:solidFill>
              </a:rPr>
              <a:t>的缩写，为国家药典委核准、药监 批准上市的橄榄油脂肪乳</a:t>
            </a:r>
            <a:r>
              <a:rPr lang="en-US" altLang="zh-CN" sz="1100" b="1" dirty="0">
                <a:solidFill>
                  <a:schemeClr val="accent5">
                    <a:lumMod val="75000"/>
                  </a:schemeClr>
                </a:solidFill>
              </a:rPr>
              <a:t>(Olive Oil)</a:t>
            </a:r>
            <a:r>
              <a:rPr lang="zh-CN" altLang="en-US" sz="1100" b="1" dirty="0">
                <a:solidFill>
                  <a:schemeClr val="accent5">
                    <a:lumMod val="75000"/>
                  </a:schemeClr>
                </a:solidFill>
              </a:rPr>
              <a:t>的英文缩写。</a:t>
            </a:r>
            <a:endParaRPr lang="en-US" altLang="zh-CN" sz="11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16000" indent="-216000">
              <a:lnSpc>
                <a:spcPct val="150000"/>
              </a:lnSpc>
              <a:buAutoNum type="arabicPeriod"/>
            </a:pPr>
            <a:r>
              <a:rPr lang="zh-CN" altLang="en-US" sz="1100" b="1" dirty="0">
                <a:solidFill>
                  <a:schemeClr val="accent5">
                    <a:lumMod val="75000"/>
                  </a:schemeClr>
                </a:solidFill>
              </a:rPr>
              <a:t>本品脂肪乳组成成分，包括</a:t>
            </a:r>
            <a:r>
              <a:rPr lang="en-US" altLang="zh-CN" sz="1100" b="1" dirty="0">
                <a:solidFill>
                  <a:schemeClr val="accent5">
                    <a:lumMod val="75000"/>
                  </a:schemeClr>
                </a:solidFill>
              </a:rPr>
              <a:t>80%</a:t>
            </a:r>
            <a:r>
              <a:rPr lang="zh-CN" altLang="en-US" sz="1100" b="1" dirty="0">
                <a:solidFill>
                  <a:schemeClr val="accent5">
                    <a:lumMod val="75000"/>
                  </a:schemeClr>
                </a:solidFill>
              </a:rPr>
              <a:t>的橄榄油、和</a:t>
            </a:r>
            <a:r>
              <a:rPr lang="en-US" altLang="zh-CN" sz="1100" b="1" dirty="0">
                <a:solidFill>
                  <a:schemeClr val="accent5">
                    <a:lumMod val="75000"/>
                  </a:schemeClr>
                </a:solidFill>
              </a:rPr>
              <a:t>20%</a:t>
            </a:r>
            <a:r>
              <a:rPr lang="zh-CN" altLang="en-US" sz="1100" b="1" dirty="0">
                <a:solidFill>
                  <a:schemeClr val="accent5">
                    <a:lumMod val="75000"/>
                  </a:schemeClr>
                </a:solidFill>
              </a:rPr>
              <a:t>的大豆油。</a:t>
            </a:r>
            <a:endParaRPr lang="en-US" altLang="zh-CN" sz="11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16000" indent="-216000">
              <a:lnSpc>
                <a:spcPct val="150000"/>
              </a:lnSpc>
              <a:buAutoNum type="arabicPeriod"/>
            </a:pPr>
            <a:r>
              <a:rPr lang="zh-CN" altLang="en-US" sz="1100" b="1" dirty="0">
                <a:solidFill>
                  <a:schemeClr val="accent5">
                    <a:lumMod val="75000"/>
                  </a:schemeClr>
                </a:solidFill>
              </a:rPr>
              <a:t>参照药品特指药品目录中，含</a:t>
            </a:r>
            <a:r>
              <a:rPr lang="en-US" altLang="zh-CN" sz="1100" b="1" dirty="0">
                <a:solidFill>
                  <a:schemeClr val="accent5">
                    <a:lumMod val="75000"/>
                  </a:schemeClr>
                </a:solidFill>
              </a:rPr>
              <a:t>100%</a:t>
            </a:r>
            <a:r>
              <a:rPr lang="zh-CN" altLang="en-US" sz="1100" b="1" dirty="0">
                <a:solidFill>
                  <a:schemeClr val="accent5">
                    <a:lumMod val="75000"/>
                  </a:schemeClr>
                </a:solidFill>
              </a:rPr>
              <a:t>大豆油脂肪乳的三腔袋。</a:t>
            </a:r>
            <a:endParaRPr lang="en-US" altLang="zh-CN" sz="11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ACC2E24A-0875-4261-90FB-584E41F39995}"/>
              </a:ext>
            </a:extLst>
          </p:cNvPr>
          <p:cNvSpPr/>
          <p:nvPr/>
        </p:nvSpPr>
        <p:spPr>
          <a:xfrm>
            <a:off x="4420459" y="2472650"/>
            <a:ext cx="1008000" cy="1008000"/>
          </a:xfrm>
          <a:prstGeom prst="ellipse">
            <a:avLst/>
          </a:prstGeom>
          <a:blipFill>
            <a:blip r:embed="rId8"/>
            <a:stretch>
              <a:fillRect/>
            </a:stretch>
          </a:blipFill>
          <a:ln w="1428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3B25476-5865-4F3B-B2F6-C7551320D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564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16">
            <a:extLst>
              <a:ext uri="{FF2B5EF4-FFF2-40B4-BE49-F238E27FC236}">
                <a16:creationId xmlns:a16="http://schemas.microsoft.com/office/drawing/2014/main" id="{5F456026-7C9E-2DD9-8851-11CBA13DBFCA}"/>
              </a:ext>
            </a:extLst>
          </p:cNvPr>
          <p:cNvGrpSpPr/>
          <p:nvPr/>
        </p:nvGrpSpPr>
        <p:grpSpPr>
          <a:xfrm>
            <a:off x="0" y="1594"/>
            <a:ext cx="12177254" cy="6857680"/>
            <a:chOff x="514350" y="4944186"/>
            <a:chExt cx="5829300" cy="3278987"/>
          </a:xfrm>
        </p:grpSpPr>
        <p:pic>
          <p:nvPicPr>
            <p:cNvPr id="5" name="object 17">
              <a:extLst>
                <a:ext uri="{FF2B5EF4-FFF2-40B4-BE49-F238E27FC236}">
                  <a16:creationId xmlns:a16="http://schemas.microsoft.com/office/drawing/2014/main" id="{DB400394-BF42-35EB-9A98-DB3DE2581CDA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350" y="4944186"/>
              <a:ext cx="5828538" cy="3278987"/>
            </a:xfrm>
            <a:prstGeom prst="rect">
              <a:avLst/>
            </a:prstGeom>
          </p:spPr>
        </p:pic>
        <p:pic>
          <p:nvPicPr>
            <p:cNvPr id="6" name="object 18">
              <a:extLst>
                <a:ext uri="{FF2B5EF4-FFF2-40B4-BE49-F238E27FC236}">
                  <a16:creationId xmlns:a16="http://schemas.microsoft.com/office/drawing/2014/main" id="{1C808F90-30CE-3E5F-B59B-6AAED231947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4944186"/>
              <a:ext cx="133350" cy="3278987"/>
            </a:xfrm>
            <a:prstGeom prst="rect">
              <a:avLst/>
            </a:prstGeom>
          </p:spPr>
        </p:pic>
        <p:pic>
          <p:nvPicPr>
            <p:cNvPr id="7" name="object 19">
              <a:extLst>
                <a:ext uri="{FF2B5EF4-FFF2-40B4-BE49-F238E27FC236}">
                  <a16:creationId xmlns:a16="http://schemas.microsoft.com/office/drawing/2014/main" id="{5530BD0E-D865-A73C-0D5F-58418A043A2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350" y="5182857"/>
              <a:ext cx="660692" cy="359663"/>
            </a:xfrm>
            <a:prstGeom prst="rect">
              <a:avLst/>
            </a:prstGeom>
          </p:spPr>
        </p:pic>
        <p:pic>
          <p:nvPicPr>
            <p:cNvPr id="8" name="object 20">
              <a:extLst>
                <a:ext uri="{FF2B5EF4-FFF2-40B4-BE49-F238E27FC236}">
                  <a16:creationId xmlns:a16="http://schemas.microsoft.com/office/drawing/2014/main" id="{DCC39331-518A-C66E-A2B8-72F1D8F2FC2A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5800" y="5212079"/>
              <a:ext cx="365759" cy="365760"/>
            </a:xfrm>
            <a:prstGeom prst="rect">
              <a:avLst/>
            </a:prstGeom>
          </p:spPr>
        </p:pic>
        <p:pic>
          <p:nvPicPr>
            <p:cNvPr id="9" name="object 21">
              <a:extLst>
                <a:ext uri="{FF2B5EF4-FFF2-40B4-BE49-F238E27FC236}">
                  <a16:creationId xmlns:a16="http://schemas.microsoft.com/office/drawing/2014/main" id="{97BB4FFC-C95C-1DBA-C0DF-B78FECB139F1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27064" y="4944186"/>
              <a:ext cx="116586" cy="3278987"/>
            </a:xfrm>
            <a:prstGeom prst="rect">
              <a:avLst/>
            </a:prstGeom>
          </p:spPr>
        </p:pic>
        <p:sp>
          <p:nvSpPr>
            <p:cNvPr id="20" name="object 32">
              <a:extLst>
                <a:ext uri="{FF2B5EF4-FFF2-40B4-BE49-F238E27FC236}">
                  <a16:creationId xmlns:a16="http://schemas.microsoft.com/office/drawing/2014/main" id="{D47CF2F9-82CF-92A5-6D0B-70A8EA8558C6}"/>
                </a:ext>
              </a:extLst>
            </p:cNvPr>
            <p:cNvSpPr/>
            <p:nvPr/>
          </p:nvSpPr>
          <p:spPr>
            <a:xfrm>
              <a:off x="515111" y="4944948"/>
              <a:ext cx="5828030" cy="3277870"/>
            </a:xfrm>
            <a:custGeom>
              <a:avLst/>
              <a:gdLst/>
              <a:ahLst/>
              <a:cxnLst/>
              <a:rect l="l" t="t" r="r" b="b"/>
              <a:pathLst>
                <a:path w="5828030" h="3277870">
                  <a:moveTo>
                    <a:pt x="0" y="0"/>
                  </a:moveTo>
                  <a:lnTo>
                    <a:pt x="5827776" y="0"/>
                  </a:lnTo>
                  <a:lnTo>
                    <a:pt x="5827776" y="3277450"/>
                  </a:lnTo>
                  <a:lnTo>
                    <a:pt x="0" y="327745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314D31AD-D32B-0C6A-99F1-7285CE80C4A0}"/>
              </a:ext>
            </a:extLst>
          </p:cNvPr>
          <p:cNvSpPr txBox="1"/>
          <p:nvPr/>
        </p:nvSpPr>
        <p:spPr>
          <a:xfrm>
            <a:off x="1599764" y="655891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药品基本信息</a:t>
            </a: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2741C6B5-3BDA-4F57-B0D1-AC866FEC0C99}"/>
              </a:ext>
            </a:extLst>
          </p:cNvPr>
          <p:cNvSpPr/>
          <p:nvPr/>
        </p:nvSpPr>
        <p:spPr>
          <a:xfrm>
            <a:off x="1306319" y="1468058"/>
            <a:ext cx="576000" cy="576000"/>
          </a:xfrm>
          <a:prstGeom prst="ellipse">
            <a:avLst/>
          </a:prstGeom>
          <a:blipFill>
            <a:blip r:embed="rId7"/>
            <a:stretch>
              <a:fillRect/>
            </a:stretch>
          </a:blipFill>
          <a:ln w="889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3AD83D54-52BA-4EE5-AA99-111D17962F85}"/>
              </a:ext>
            </a:extLst>
          </p:cNvPr>
          <p:cNvSpPr/>
          <p:nvPr/>
        </p:nvSpPr>
        <p:spPr>
          <a:xfrm>
            <a:off x="1306319" y="2590791"/>
            <a:ext cx="576000" cy="576000"/>
          </a:xfrm>
          <a:prstGeom prst="ellipse">
            <a:avLst/>
          </a:prstGeom>
          <a:blipFill>
            <a:blip r:embed="rId7"/>
            <a:stretch>
              <a:fillRect/>
            </a:stretch>
          </a:blipFill>
          <a:ln w="889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6799A10D-933B-4DDD-9574-AA063D374481}"/>
              </a:ext>
            </a:extLst>
          </p:cNvPr>
          <p:cNvSpPr/>
          <p:nvPr/>
        </p:nvSpPr>
        <p:spPr>
          <a:xfrm>
            <a:off x="1306319" y="3733586"/>
            <a:ext cx="576000" cy="576000"/>
          </a:xfrm>
          <a:prstGeom prst="ellipse">
            <a:avLst/>
          </a:prstGeom>
          <a:blipFill>
            <a:blip r:embed="rId7"/>
            <a:stretch>
              <a:fillRect/>
            </a:stretch>
          </a:blipFill>
          <a:ln w="889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3CB6070B-0472-4D0E-A6F9-810551C63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AEE51-440F-3B4F-B7DB-28DBC90106C7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9" name="Rectangle 57">
            <a:extLst>
              <a:ext uri="{FF2B5EF4-FFF2-40B4-BE49-F238E27FC236}">
                <a16:creationId xmlns:a16="http://schemas.microsoft.com/office/drawing/2014/main" id="{A20C3899-4822-4805-9741-7B0D971E5FA1}"/>
              </a:ext>
            </a:extLst>
          </p:cNvPr>
          <p:cNvSpPr/>
          <p:nvPr/>
        </p:nvSpPr>
        <p:spPr>
          <a:xfrm>
            <a:off x="2105026" y="6556114"/>
            <a:ext cx="826714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zh-CN" sz="800" b="1" dirty="0">
                <a:latin typeface="等线" panose="020F0502020204030204"/>
                <a:ea typeface="等线" panose="02010600030101010101" pitchFamily="2" charset="-122"/>
              </a:rPr>
              <a:t>【1】 </a:t>
            </a:r>
            <a:r>
              <a:rPr kumimoji="1" lang="zh-CN" altLang="en-US" sz="800" b="1" dirty="0">
                <a:latin typeface="等线" panose="020F0502020204030204"/>
                <a:ea typeface="等线" panose="02010600030101010101" pitchFamily="2" charset="-122"/>
              </a:rPr>
              <a:t>国药诚信：统计全国超过</a:t>
            </a:r>
            <a:r>
              <a:rPr kumimoji="1" lang="en-US" altLang="zh-CN" sz="800" b="1" dirty="0">
                <a:latin typeface="等线" panose="020F0502020204030204"/>
                <a:ea typeface="等线" panose="02010600030101010101" pitchFamily="2" charset="-122"/>
              </a:rPr>
              <a:t>1,400</a:t>
            </a:r>
            <a:r>
              <a:rPr kumimoji="1" lang="zh-CN" altLang="en-US" sz="800" b="1" dirty="0">
                <a:latin typeface="等线" panose="020F0502020204030204"/>
                <a:ea typeface="等线" panose="02010600030101010101" pitchFamily="2" charset="-122"/>
              </a:rPr>
              <a:t>多家大中型医院脂肪乳和三腔袋使用情况，</a:t>
            </a:r>
            <a:r>
              <a:rPr kumimoji="1" lang="en-US" altLang="zh-CN" sz="800" b="1" dirty="0">
                <a:latin typeface="等线" panose="020F0502020204030204"/>
                <a:ea typeface="等线" panose="02010600030101010101" pitchFamily="2" charset="-122"/>
              </a:rPr>
              <a:t>CHA</a:t>
            </a:r>
            <a:r>
              <a:rPr kumimoji="1" lang="zh-CN" altLang="en-US" sz="800" b="1" dirty="0">
                <a:latin typeface="等线" panose="020F0502020204030204"/>
                <a:ea typeface="等线" panose="02010600030101010101" pitchFamily="2" charset="-122"/>
              </a:rPr>
              <a:t>数据 </a:t>
            </a:r>
            <a:r>
              <a:rPr kumimoji="1" lang="en-US" altLang="zh-CN" sz="800" b="1" dirty="0">
                <a:latin typeface="等线" panose="020F0502020204030204"/>
                <a:ea typeface="等线" panose="02010600030101010101" pitchFamily="2" charset="-122"/>
              </a:rPr>
              <a:t>2018-2022</a:t>
            </a:r>
            <a:r>
              <a:rPr kumimoji="1" lang="zh-CN" altLang="en-US" sz="800" b="1" dirty="0">
                <a:latin typeface="等线" panose="020F0502020204030204"/>
                <a:ea typeface="等线" panose="02010600030101010101" pitchFamily="2" charset="-122"/>
              </a:rPr>
              <a:t>；卫生统计年鉴；</a:t>
            </a:r>
            <a:r>
              <a:rPr kumimoji="1" lang="en-US" altLang="zh-CN" sz="800" b="1" dirty="0">
                <a:latin typeface="等线" panose="020F0502020204030204"/>
                <a:ea typeface="等线" panose="02010600030101010101" pitchFamily="2" charset="-122"/>
              </a:rPr>
              <a:t>IQVIA</a:t>
            </a:r>
            <a:r>
              <a:rPr kumimoji="1" lang="zh-CN" altLang="en-US" sz="800" b="1" dirty="0">
                <a:latin typeface="等线" panose="020F0502020204030204"/>
                <a:ea typeface="等线" panose="02010600030101010101" pitchFamily="2" charset="-122"/>
              </a:rPr>
              <a:t>临床营养数据</a:t>
            </a:r>
            <a:endParaRPr kumimoji="1" lang="en-US" altLang="zh-CN" sz="800" b="1" dirty="0">
              <a:latin typeface="等线" panose="020F0502020204030204"/>
              <a:ea typeface="等线" panose="02010600030101010101" pitchFamily="2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9880E42A-E470-40B7-B79B-73EDA570503E}"/>
              </a:ext>
            </a:extLst>
          </p:cNvPr>
          <p:cNvGrpSpPr/>
          <p:nvPr/>
        </p:nvGrpSpPr>
        <p:grpSpPr>
          <a:xfrm>
            <a:off x="2174014" y="1460016"/>
            <a:ext cx="9042925" cy="623862"/>
            <a:chOff x="2120224" y="1388296"/>
            <a:chExt cx="9042925" cy="623862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7E9D017B-DD50-E125-1C77-F5930AC360CC}"/>
                </a:ext>
              </a:extLst>
            </p:cNvPr>
            <p:cNvSpPr txBox="1"/>
            <p:nvPr/>
          </p:nvSpPr>
          <p:spPr>
            <a:xfrm>
              <a:off x="2120224" y="1719770"/>
              <a:ext cx="904292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等线" panose="02010600030101010101" pitchFamily="2" charset="-122"/>
                  <a:cs typeface="+mn-cs"/>
                </a:rPr>
                <a:t>当肠内营养不可行、不足或禁忌时，用于成人和</a:t>
              </a:r>
              <a:r>
                <a:rPr kumimoji="1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等线" panose="02010600030101010101" pitchFamily="2" charset="-122"/>
                  <a:cs typeface="+mn-cs"/>
                </a:rPr>
                <a:t>2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等线" panose="02010600030101010101" pitchFamily="2" charset="-122"/>
                  <a:cs typeface="+mn-cs"/>
                </a:rPr>
                <a:t>岁以上儿童的肠外营养。</a:t>
              </a:r>
            </a:p>
          </p:txBody>
        </p: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1B34842B-07AF-46E7-B8F4-254E92EB617D}"/>
                </a:ext>
              </a:extLst>
            </p:cNvPr>
            <p:cNvSpPr/>
            <p:nvPr/>
          </p:nvSpPr>
          <p:spPr>
            <a:xfrm>
              <a:off x="2209874" y="1388296"/>
              <a:ext cx="2017059" cy="324000"/>
            </a:xfrm>
            <a:prstGeom prst="rect">
              <a:avLst/>
            </a:prstGeom>
            <a:solidFill>
              <a:srgbClr val="3584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700" b="1" dirty="0"/>
                <a:t>适应症</a:t>
              </a: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88398E06-8AC2-47C1-BF3F-E6025DF29B75}"/>
              </a:ext>
            </a:extLst>
          </p:cNvPr>
          <p:cNvGrpSpPr/>
          <p:nvPr/>
        </p:nvGrpSpPr>
        <p:grpSpPr>
          <a:xfrm>
            <a:off x="2174014" y="2304332"/>
            <a:ext cx="9468000" cy="1010669"/>
            <a:chOff x="2120224" y="2205717"/>
            <a:chExt cx="9468000" cy="1010669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8FD72B13-6AA6-D89D-EFC5-5B3C43DE754F}"/>
                </a:ext>
              </a:extLst>
            </p:cNvPr>
            <p:cNvSpPr txBox="1"/>
            <p:nvPr/>
          </p:nvSpPr>
          <p:spPr>
            <a:xfrm>
              <a:off x="2120224" y="2523889"/>
              <a:ext cx="9468000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1" sz="1400"/>
              </a:lvl1pPr>
            </a:lstStyle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中国每年约</a:t>
              </a:r>
              <a:r>
                <a:rPr kumimoji="1" lang="en-US" altLang="zh-CN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7</a:t>
              </a:r>
              <a:r>
                <a:rPr kumimoji="1" lang="zh-CN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千万住院病患存在营养不良或营养风险</a:t>
              </a:r>
              <a:r>
                <a:rPr kumimoji="1" lang="en-US" altLang="zh-CN" sz="13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【1】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。针对肠道功能障碍或衰竭患者，存在营养风险或营养不良，无法满足目标需求量患者，如短肠综合征术后早期、肠梗阻、中</a:t>
              </a:r>
              <a:r>
                <a:rPr kumimoji="1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/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重症急性胰腺炎、消化道瘘、炎症性肠病发作期、大范围手术、严重复合伤、严重感染与败血症等，往往需要</a:t>
              </a:r>
              <a:r>
                <a:rPr kumimoji="1" lang="zh-CN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完全肠外营养或补充性肠外营养治疗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。</a:t>
              </a: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29DB29D1-AF95-441E-9B8E-BDEB7F46BB07}"/>
                </a:ext>
              </a:extLst>
            </p:cNvPr>
            <p:cNvSpPr/>
            <p:nvPr/>
          </p:nvSpPr>
          <p:spPr>
            <a:xfrm>
              <a:off x="2209874" y="2205717"/>
              <a:ext cx="2017059" cy="324000"/>
            </a:xfrm>
            <a:prstGeom prst="rect">
              <a:avLst/>
            </a:prstGeom>
            <a:solidFill>
              <a:srgbClr val="3584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700" b="1" dirty="0"/>
                <a:t>疾病基本情况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C80BF5E-329C-4266-9E43-009554D88A63}"/>
              </a:ext>
            </a:extLst>
          </p:cNvPr>
          <p:cNvGrpSpPr/>
          <p:nvPr/>
        </p:nvGrpSpPr>
        <p:grpSpPr>
          <a:xfrm>
            <a:off x="2174014" y="3530708"/>
            <a:ext cx="9432000" cy="1227636"/>
            <a:chOff x="2120224" y="3485883"/>
            <a:chExt cx="9432000" cy="1227636"/>
          </a:xfrm>
        </p:grpSpPr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0E5C7AAB-A603-B8CF-C627-1077FD539EC2}"/>
                </a:ext>
              </a:extLst>
            </p:cNvPr>
            <p:cNvSpPr txBox="1"/>
            <p:nvPr/>
          </p:nvSpPr>
          <p:spPr>
            <a:xfrm>
              <a:off x="2120224" y="3820967"/>
              <a:ext cx="9432000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1" sz="1400">
                  <a:latin typeface="Palatino Linotype" panose="02040502050505030304" pitchFamily="18" charset="0"/>
                </a:defRPr>
              </a:lvl1pPr>
            </a:lstStyle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医保药品目录仅</a:t>
              </a:r>
              <a:r>
                <a:rPr kumimoji="1" lang="zh-CN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大豆油脂肪乳三腔袋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录入。</a:t>
              </a:r>
              <a:endParaRPr kumimoji="1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指南和</a:t>
              </a:r>
              <a:r>
                <a:rPr kumimoji="1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研究显示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，</a:t>
              </a:r>
              <a:r>
                <a:rPr kumimoji="1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大豆油脂肪乳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因其高</a:t>
              </a:r>
              <a:r>
                <a:rPr kumimoji="1" lang="el-GR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ω-</a:t>
              </a:r>
              <a:r>
                <a:rPr kumimoji="1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6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脂肪酸比例，</a:t>
              </a:r>
              <a:r>
                <a:rPr kumimoji="1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表现为潜在的高促炎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风险</a:t>
              </a:r>
              <a:r>
                <a:rPr kumimoji="1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及胆汁淤积风险</a:t>
              </a:r>
              <a:endParaRPr kumimoji="1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指南及</a:t>
              </a:r>
              <a:r>
                <a:rPr kumimoji="1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研究证明，</a:t>
              </a:r>
              <a:r>
                <a:rPr kumimoji="1" lang="zh-CN" altLang="zh-CN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橄榄油脂肪乳更好的患者依从性</a:t>
              </a:r>
              <a:r>
                <a:rPr kumimoji="1" lang="zh-CN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、</a:t>
              </a:r>
              <a:r>
                <a:rPr kumimoji="1" lang="zh-CN" altLang="zh-CN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免疫保护</a:t>
              </a:r>
              <a:r>
                <a:rPr kumimoji="1" lang="zh-CN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、保护肝功能的</a:t>
              </a:r>
              <a:r>
                <a:rPr kumimoji="1" lang="zh-CN" altLang="zh-CN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宋体" panose="02010600030101010101" pitchFamily="2" charset="-122"/>
                </a:rPr>
                <a:t>作用</a:t>
              </a:r>
              <a:endParaRPr kumimoji="1" lang="en-US" altLang="zh-CN" sz="13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zh-CN" altLang="en-US" sz="13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与参照药品相比</a:t>
              </a:r>
              <a:r>
                <a:rPr kumimoji="1" lang="zh-CN" altLang="en-US" sz="1300" b="1" i="0" u="none" strike="noStrike" kern="1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，本品适合</a:t>
              </a:r>
              <a:r>
                <a:rPr kumimoji="1" lang="en-US" altLang="zh-CN" sz="1300" b="1" i="0" u="none" strike="noStrike" kern="1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kumimoji="1" lang="zh-CN" altLang="en-US" sz="1300" b="1" i="0" u="none" strike="noStrike" kern="1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岁以上儿童和成人</a:t>
              </a:r>
              <a:endParaRPr kumimoji="1" lang="en-US" altLang="zh-CN" sz="1300" b="1" i="0" u="none" strike="noStrike" kern="1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33282320-14AA-477F-99AE-45074B9EBE9C}"/>
                </a:ext>
              </a:extLst>
            </p:cNvPr>
            <p:cNvSpPr/>
            <p:nvPr/>
          </p:nvSpPr>
          <p:spPr>
            <a:xfrm>
              <a:off x="2209874" y="3485883"/>
              <a:ext cx="2017059" cy="324000"/>
            </a:xfrm>
            <a:prstGeom prst="rect">
              <a:avLst/>
            </a:prstGeom>
            <a:solidFill>
              <a:srgbClr val="3584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700" b="1" dirty="0"/>
                <a:t>未满足临床需求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0A79B7F6-30B0-445C-BA34-7190941ADAEB}"/>
              </a:ext>
            </a:extLst>
          </p:cNvPr>
          <p:cNvGrpSpPr/>
          <p:nvPr/>
        </p:nvGrpSpPr>
        <p:grpSpPr>
          <a:xfrm>
            <a:off x="2174014" y="4965027"/>
            <a:ext cx="9432000" cy="1222128"/>
            <a:chOff x="2120224" y="4821587"/>
            <a:chExt cx="9432000" cy="1222128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0B28109D-230B-4193-9BDF-11ABFBBF0300}"/>
                </a:ext>
              </a:extLst>
            </p:cNvPr>
            <p:cNvSpPr txBox="1"/>
            <p:nvPr/>
          </p:nvSpPr>
          <p:spPr>
            <a:xfrm>
              <a:off x="2120224" y="5151163"/>
              <a:ext cx="9432000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1" sz="1400">
                  <a:latin typeface="Palatino Linotype" panose="02040502050505030304" pitchFamily="18" charset="0"/>
                </a:defRPr>
              </a:lvl1pPr>
            </a:lstStyle>
            <a:p>
              <a:r>
                <a:rPr lang="zh-CN" altLang="en-US" sz="1300" dirty="0">
                  <a:latin typeface="+mn-lt"/>
                </a:rPr>
                <a:t>本品给药剂量及使用时间，由患者临床营养状况和已接受的营养治疗而定。成人和儿童患者用药剂量不得超过最大日剂。</a:t>
              </a:r>
              <a:endParaRPr lang="en-US" altLang="zh-CN" sz="1300" dirty="0">
                <a:latin typeface="+mn-lt"/>
              </a:endParaRPr>
            </a:p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lang="zh-CN" altLang="en-US" sz="1300" dirty="0">
                  <a:latin typeface="+mn-lt"/>
                </a:rPr>
                <a:t>成人：每日平均氮需要量为</a:t>
              </a:r>
              <a:r>
                <a:rPr lang="en-US" altLang="zh-CN" sz="1300" dirty="0">
                  <a:latin typeface="+mn-lt"/>
                </a:rPr>
                <a:t>0.16</a:t>
              </a:r>
              <a:r>
                <a:rPr lang="zh-CN" altLang="en-US" sz="1300" dirty="0">
                  <a:latin typeface="+mn-lt"/>
                </a:rPr>
                <a:t>～</a:t>
              </a:r>
              <a:r>
                <a:rPr lang="en-US" altLang="zh-CN" sz="1300" dirty="0">
                  <a:latin typeface="+mn-lt"/>
                </a:rPr>
                <a:t>0.35g/kg (</a:t>
              </a:r>
              <a:r>
                <a:rPr lang="zh-CN" altLang="en-US" sz="1300" dirty="0">
                  <a:latin typeface="+mn-lt"/>
                </a:rPr>
                <a:t>约</a:t>
              </a:r>
              <a:r>
                <a:rPr lang="en-US" altLang="zh-CN" sz="1300" dirty="0">
                  <a:latin typeface="+mn-lt"/>
                </a:rPr>
                <a:t>1</a:t>
              </a:r>
              <a:r>
                <a:rPr lang="zh-CN" altLang="en-US" sz="1300" dirty="0">
                  <a:latin typeface="+mn-lt"/>
                </a:rPr>
                <a:t>～</a:t>
              </a:r>
              <a:r>
                <a:rPr lang="en-US" altLang="zh-CN" sz="1300" dirty="0">
                  <a:latin typeface="+mn-lt"/>
                </a:rPr>
                <a:t>2g /kg</a:t>
              </a:r>
              <a:r>
                <a:rPr lang="zh-CN" altLang="en-US" sz="1300" dirty="0">
                  <a:latin typeface="+mn-lt"/>
                </a:rPr>
                <a:t>氨基酸</a:t>
              </a:r>
              <a:r>
                <a:rPr lang="en-US" altLang="zh-CN" sz="1300" dirty="0">
                  <a:latin typeface="+mn-lt"/>
                </a:rPr>
                <a:t>)</a:t>
              </a:r>
              <a:r>
                <a:rPr lang="zh-CN" altLang="en-US" sz="1300" dirty="0">
                  <a:latin typeface="+mn-lt"/>
                </a:rPr>
                <a:t>。每日平均能量需求为</a:t>
              </a:r>
              <a:r>
                <a:rPr lang="en-US" altLang="zh-CN" sz="1300" dirty="0">
                  <a:latin typeface="+mn-lt"/>
                </a:rPr>
                <a:t>20</a:t>
              </a:r>
              <a:r>
                <a:rPr lang="zh-CN" altLang="en-US" sz="1300" dirty="0">
                  <a:latin typeface="+mn-lt"/>
                </a:rPr>
                <a:t>～</a:t>
              </a:r>
              <a:r>
                <a:rPr lang="en-US" altLang="zh-CN" sz="1300" dirty="0">
                  <a:latin typeface="+mn-lt"/>
                </a:rPr>
                <a:t>40 kcal/kg</a:t>
              </a:r>
              <a:r>
                <a:rPr lang="zh-CN" altLang="en-US" sz="1300" dirty="0">
                  <a:latin typeface="+mn-lt"/>
                </a:rPr>
                <a:t>。</a:t>
              </a:r>
            </a:p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lang="en-US" altLang="zh-CN" sz="1300" dirty="0">
                  <a:latin typeface="+mn-lt"/>
                </a:rPr>
                <a:t>2</a:t>
              </a:r>
              <a:r>
                <a:rPr lang="zh-CN" altLang="en-US" sz="1300" dirty="0">
                  <a:latin typeface="+mn-lt"/>
                </a:rPr>
                <a:t>岁以上儿童：平均每日氮需求量为</a:t>
              </a:r>
              <a:r>
                <a:rPr lang="en-US" altLang="zh-CN" sz="1300" dirty="0">
                  <a:latin typeface="+mn-lt"/>
                </a:rPr>
                <a:t>0.35</a:t>
              </a:r>
              <a:r>
                <a:rPr lang="zh-CN" altLang="en-US" sz="1300" dirty="0">
                  <a:latin typeface="+mn-lt"/>
                </a:rPr>
                <a:t>～</a:t>
              </a:r>
              <a:r>
                <a:rPr lang="en-US" altLang="zh-CN" sz="1300" dirty="0">
                  <a:latin typeface="+mn-lt"/>
                </a:rPr>
                <a:t>0.45 g/kg (</a:t>
              </a:r>
              <a:r>
                <a:rPr lang="zh-CN" altLang="en-US" sz="1300" dirty="0">
                  <a:latin typeface="+mn-lt"/>
                </a:rPr>
                <a:t>约</a:t>
              </a:r>
              <a:r>
                <a:rPr lang="en-US" altLang="zh-CN" sz="1300" dirty="0">
                  <a:latin typeface="+mn-lt"/>
                </a:rPr>
                <a:t>2</a:t>
              </a:r>
              <a:r>
                <a:rPr lang="zh-CN" altLang="en-US" sz="1300" dirty="0">
                  <a:latin typeface="+mn-lt"/>
                </a:rPr>
                <a:t>～</a:t>
              </a:r>
              <a:r>
                <a:rPr lang="en-US" altLang="zh-CN" sz="1300" dirty="0">
                  <a:latin typeface="+mn-lt"/>
                </a:rPr>
                <a:t>3 g/kg</a:t>
              </a:r>
              <a:r>
                <a:rPr lang="zh-CN" altLang="en-US" sz="1300" dirty="0">
                  <a:latin typeface="+mn-lt"/>
                </a:rPr>
                <a:t>氨基酸</a:t>
              </a:r>
              <a:r>
                <a:rPr lang="en-US" altLang="zh-CN" sz="1300" dirty="0">
                  <a:latin typeface="+mn-lt"/>
                </a:rPr>
                <a:t>)</a:t>
              </a:r>
              <a:r>
                <a:rPr lang="zh-CN" altLang="en-US" sz="1300" dirty="0">
                  <a:latin typeface="+mn-lt"/>
                </a:rPr>
                <a:t>。平均每日能量需求为</a:t>
              </a:r>
              <a:r>
                <a:rPr lang="en-US" altLang="zh-CN" sz="1300" dirty="0">
                  <a:latin typeface="+mn-lt"/>
                </a:rPr>
                <a:t>60</a:t>
              </a:r>
              <a:r>
                <a:rPr lang="zh-CN" altLang="en-US" sz="1300" dirty="0">
                  <a:latin typeface="+mn-lt"/>
                </a:rPr>
                <a:t>～</a:t>
              </a:r>
              <a:r>
                <a:rPr lang="en-US" altLang="zh-CN" sz="1300" dirty="0">
                  <a:latin typeface="+mn-lt"/>
                </a:rPr>
                <a:t>110 kcal/kg</a:t>
              </a:r>
              <a:r>
                <a:rPr lang="zh-CN" altLang="en-US" sz="1300" dirty="0">
                  <a:latin typeface="+mn-lt"/>
                </a:rPr>
                <a:t>。 </a:t>
              </a:r>
            </a:p>
            <a:p>
              <a:r>
                <a:rPr lang="zh-CN" altLang="en-US" sz="1300" dirty="0">
                  <a:latin typeface="+mn-lt"/>
                </a:rPr>
                <a:t>推荐剂量按体重一日静脉滴注</a:t>
              </a:r>
              <a:r>
                <a:rPr lang="en-US" altLang="zh-CN" sz="1300" dirty="0">
                  <a:latin typeface="+mn-lt"/>
                </a:rPr>
                <a:t>5~7.5ml/kg</a:t>
              </a:r>
              <a:r>
                <a:rPr lang="zh-CN" altLang="en-US" sz="1300" dirty="0">
                  <a:latin typeface="+mn-lt"/>
                </a:rPr>
                <a:t>，相当于</a:t>
              </a:r>
              <a:r>
                <a:rPr lang="en-US" altLang="zh-CN" sz="1300" dirty="0">
                  <a:latin typeface="+mn-lt"/>
                </a:rPr>
                <a:t>1~1.5g</a:t>
              </a:r>
              <a:r>
                <a:rPr lang="zh-CN" altLang="en-US" sz="1300" dirty="0">
                  <a:latin typeface="+mn-lt"/>
                </a:rPr>
                <a:t>甘油三脂</a:t>
              </a:r>
              <a:r>
                <a:rPr lang="en-US" altLang="zh-CN" sz="1300" dirty="0">
                  <a:latin typeface="+mn-lt"/>
                </a:rPr>
                <a:t>/kg</a:t>
              </a:r>
              <a:r>
                <a:rPr lang="zh-CN" altLang="en-US" sz="1300" dirty="0">
                  <a:latin typeface="+mn-lt"/>
                </a:rPr>
                <a:t>；一般于</a:t>
              </a:r>
              <a:r>
                <a:rPr lang="en-US" altLang="zh-CN" sz="1300" dirty="0">
                  <a:latin typeface="+mn-lt"/>
                </a:rPr>
                <a:t>10-24</a:t>
              </a:r>
              <a:r>
                <a:rPr lang="zh-CN" altLang="en-US" sz="1300" dirty="0">
                  <a:latin typeface="+mn-lt"/>
                </a:rPr>
                <a:t>小时内滴完，用于成年患者，通常每天</a:t>
              </a:r>
              <a:r>
                <a:rPr lang="en-US" altLang="zh-CN" sz="1300" dirty="0">
                  <a:latin typeface="+mn-lt"/>
                </a:rPr>
                <a:t>1</a:t>
              </a:r>
              <a:r>
                <a:rPr lang="zh-CN" altLang="en-US" sz="1300" dirty="0">
                  <a:latin typeface="+mn-lt"/>
                </a:rPr>
                <a:t>袋</a:t>
              </a: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ADAFBEC7-AB3C-4ED1-A66C-CA419B43D69D}"/>
                </a:ext>
              </a:extLst>
            </p:cNvPr>
            <p:cNvSpPr/>
            <p:nvPr/>
          </p:nvSpPr>
          <p:spPr>
            <a:xfrm>
              <a:off x="2209874" y="4821587"/>
              <a:ext cx="2017059" cy="324000"/>
            </a:xfrm>
            <a:prstGeom prst="rect">
              <a:avLst/>
            </a:prstGeom>
            <a:solidFill>
              <a:srgbClr val="3584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700" b="1" dirty="0"/>
                <a:t>用法用量</a:t>
              </a:r>
            </a:p>
          </p:txBody>
        </p:sp>
      </p:grpSp>
      <p:sp>
        <p:nvSpPr>
          <p:cNvPr id="37" name="椭圆 36">
            <a:extLst>
              <a:ext uri="{FF2B5EF4-FFF2-40B4-BE49-F238E27FC236}">
                <a16:creationId xmlns:a16="http://schemas.microsoft.com/office/drawing/2014/main" id="{D741BC84-3539-4CAB-BD38-DE71B1EBA84F}"/>
              </a:ext>
            </a:extLst>
          </p:cNvPr>
          <p:cNvSpPr/>
          <p:nvPr/>
        </p:nvSpPr>
        <p:spPr>
          <a:xfrm>
            <a:off x="1306319" y="4981443"/>
            <a:ext cx="576000" cy="576000"/>
          </a:xfrm>
          <a:prstGeom prst="ellipse">
            <a:avLst/>
          </a:prstGeom>
          <a:blipFill>
            <a:blip r:embed="rId7"/>
            <a:stretch>
              <a:fillRect/>
            </a:stretch>
          </a:blipFill>
          <a:ln w="889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16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BA8EB905-F58C-231E-6AC7-F87F6BDE744B}"/>
              </a:ext>
            </a:extLst>
          </p:cNvPr>
          <p:cNvGrpSpPr/>
          <p:nvPr/>
        </p:nvGrpSpPr>
        <p:grpSpPr>
          <a:xfrm>
            <a:off x="0" y="-1288"/>
            <a:ext cx="12192000" cy="6857680"/>
            <a:chOff x="514350" y="920826"/>
            <a:chExt cx="5829300" cy="3278987"/>
          </a:xfrm>
        </p:grpSpPr>
        <p:pic>
          <p:nvPicPr>
            <p:cNvPr id="7" name="object 4">
              <a:extLst>
                <a:ext uri="{FF2B5EF4-FFF2-40B4-BE49-F238E27FC236}">
                  <a16:creationId xmlns:a16="http://schemas.microsoft.com/office/drawing/2014/main" id="{110EC573-F441-24AD-58A2-ACAFEB55AA9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350" y="920826"/>
              <a:ext cx="5828538" cy="3278987"/>
            </a:xfrm>
            <a:prstGeom prst="rect">
              <a:avLst/>
            </a:prstGeom>
          </p:spPr>
        </p:pic>
        <p:pic>
          <p:nvPicPr>
            <p:cNvPr id="8" name="object 5">
              <a:extLst>
                <a:ext uri="{FF2B5EF4-FFF2-40B4-BE49-F238E27FC236}">
                  <a16:creationId xmlns:a16="http://schemas.microsoft.com/office/drawing/2014/main" id="{56A3D0E0-CB10-58F4-285D-7C4254A5D40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1336547"/>
              <a:ext cx="5829300" cy="2449067"/>
            </a:xfrm>
            <a:prstGeom prst="rect">
              <a:avLst/>
            </a:prstGeom>
          </p:spPr>
        </p:pic>
        <p:pic>
          <p:nvPicPr>
            <p:cNvPr id="9" name="object 6">
              <a:extLst>
                <a:ext uri="{FF2B5EF4-FFF2-40B4-BE49-F238E27FC236}">
                  <a16:creationId xmlns:a16="http://schemas.microsoft.com/office/drawing/2014/main" id="{07EFF289-69CD-9BB8-2689-5427F3A248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350" y="1459991"/>
              <a:ext cx="5829300" cy="2200655"/>
            </a:xfrm>
            <a:prstGeom prst="rect">
              <a:avLst/>
            </a:prstGeom>
          </p:spPr>
        </p:pic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F8FDCC81-CBB1-18AD-26BB-E98B457655E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14627" y="920826"/>
              <a:ext cx="653795" cy="1325194"/>
            </a:xfrm>
            <a:prstGeom prst="rect">
              <a:avLst/>
            </a:prstGeom>
          </p:spPr>
        </p:pic>
        <p:pic>
          <p:nvPicPr>
            <p:cNvPr id="11" name="object 8">
              <a:extLst>
                <a:ext uri="{FF2B5EF4-FFF2-40B4-BE49-F238E27FC236}">
                  <a16:creationId xmlns:a16="http://schemas.microsoft.com/office/drawing/2014/main" id="{6B97DF39-D9F2-5479-3BF7-E56D01D5A55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80159" y="1645919"/>
              <a:ext cx="502920" cy="502920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73C1981E-99ED-B7A5-9B83-538F9AF82DD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31391" y="2886455"/>
              <a:ext cx="254508" cy="12191"/>
            </a:xfrm>
            <a:prstGeom prst="rect">
              <a:avLst/>
            </a:prstGeom>
          </p:spPr>
        </p:pic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id="{E7B5ED29-D718-74C7-C7C6-06A31E52595A}"/>
              </a:ext>
            </a:extLst>
          </p:cNvPr>
          <p:cNvSpPr txBox="1"/>
          <p:nvPr/>
        </p:nvSpPr>
        <p:spPr>
          <a:xfrm>
            <a:off x="1510915" y="3027280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安全性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29F6C01-A13D-62CD-DA57-58D357A4F522}"/>
              </a:ext>
            </a:extLst>
          </p:cNvPr>
          <p:cNvSpPr txBox="1"/>
          <p:nvPr/>
        </p:nvSpPr>
        <p:spPr>
          <a:xfrm>
            <a:off x="1509321" y="3592782"/>
            <a:ext cx="83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Palatino Linotype" panose="02040502050505030304" pitchFamily="18" charset="0"/>
                <a:ea typeface="等线" panose="02010600030101010101" pitchFamily="2" charset="-122"/>
                <a:cs typeface="+mn-cs"/>
              </a:rPr>
              <a:t>Security</a:t>
            </a:r>
            <a:endParaRPr kumimoji="1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Palatino Linotype" panose="02040502050505030304" pitchFamily="18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5DA10EA-0DC8-422B-B8A6-CE66CC89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EE51-440F-3B4F-B7DB-28DBC90106C7}" type="slidenum">
              <a:rPr kumimoji="1" lang="zh-CN" altLang="en-US" smtClean="0"/>
              <a:t>5</a:t>
            </a:fld>
            <a:endParaRPr kumimoji="1" lang="zh-CN" altLang="en-US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370A5EDC-6789-4311-B282-1D672C64562D}"/>
              </a:ext>
            </a:extLst>
          </p:cNvPr>
          <p:cNvSpPr txBox="1"/>
          <p:nvPr/>
        </p:nvSpPr>
        <p:spPr>
          <a:xfrm>
            <a:off x="2031998" y="257682"/>
            <a:ext cx="101600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latin typeface="等线" panose="020F0502020204030204"/>
                <a:ea typeface="等线" panose="02010600030101010101" pitchFamily="2" charset="-122"/>
              </a:rPr>
              <a:t>全球逾</a:t>
            </a:r>
            <a:r>
              <a:rPr lang="en-US" altLang="zh-CN" sz="2800" b="1" dirty="0">
                <a:latin typeface="等线" panose="020F0502020204030204"/>
                <a:ea typeface="等线" panose="02010600030101010101" pitchFamily="2" charset="-122"/>
              </a:rPr>
              <a:t>20</a:t>
            </a:r>
            <a:r>
              <a:rPr lang="zh-CN" altLang="en-US" sz="2800" b="1" dirty="0">
                <a:latin typeface="等线" panose="020F0502020204030204"/>
                <a:ea typeface="等线" panose="02010600030101010101" pitchFamily="2" charset="-122"/>
              </a:rPr>
              <a:t>年超百万病患安全使用 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1F1CE45-782E-4FE3-AE5C-7D2330704F7F}"/>
              </a:ext>
            </a:extLst>
          </p:cNvPr>
          <p:cNvGrpSpPr/>
          <p:nvPr/>
        </p:nvGrpSpPr>
        <p:grpSpPr>
          <a:xfrm>
            <a:off x="3259494" y="1368870"/>
            <a:ext cx="4127657" cy="2030682"/>
            <a:chOff x="3205704" y="1368870"/>
            <a:chExt cx="4127657" cy="2030682"/>
          </a:xfrm>
        </p:grpSpPr>
        <p:sp>
          <p:nvSpPr>
            <p:cNvPr id="29" name="矩形: 圆顶角 28">
              <a:extLst>
                <a:ext uri="{FF2B5EF4-FFF2-40B4-BE49-F238E27FC236}">
                  <a16:creationId xmlns:a16="http://schemas.microsoft.com/office/drawing/2014/main" id="{6FA4920F-42F1-4DEE-85ED-DDBDA255AE1D}"/>
                </a:ext>
              </a:extLst>
            </p:cNvPr>
            <p:cNvSpPr/>
            <p:nvPr/>
          </p:nvSpPr>
          <p:spPr>
            <a:xfrm>
              <a:off x="3205704" y="1368870"/>
              <a:ext cx="4127657" cy="396000"/>
            </a:xfrm>
            <a:prstGeom prst="round2Same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 药品说明书收载的安全性信息</a:t>
              </a:r>
              <a:endParaRPr kumimoji="0" lang="zh-CN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2B5C3DE2-0FC4-4A27-8DF5-656DC7E97783}"/>
                </a:ext>
              </a:extLst>
            </p:cNvPr>
            <p:cNvSpPr/>
            <p:nvPr/>
          </p:nvSpPr>
          <p:spPr>
            <a:xfrm>
              <a:off x="3205704" y="1779552"/>
              <a:ext cx="4127657" cy="162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9936C843-C420-48DC-9C07-52C623BB607D}"/>
                </a:ext>
              </a:extLst>
            </p:cNvPr>
            <p:cNvSpPr txBox="1"/>
            <p:nvPr/>
          </p:nvSpPr>
          <p:spPr bwMode="gray">
            <a:xfrm>
              <a:off x="3205704" y="1876892"/>
              <a:ext cx="3990070" cy="124649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临床试验及上市后使用过程中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，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常见的不良反应为注射部位肿胀、肝酶升高等</a:t>
              </a:r>
              <a:endPara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endParaRPr>
            </a:p>
            <a:p>
              <a:pPr marL="171450" marR="0" lvl="0" indent="-17145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本品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禁用于早产儿、婴儿和</a:t>
              </a: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2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岁以下儿童等</a:t>
              </a:r>
              <a:endPara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endParaRPr>
            </a:p>
            <a:p>
              <a:pPr marL="171450" marR="0" lvl="0" indent="-17145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注意事项列明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开始静脉输注时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，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需进行特定的临床监测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等</a:t>
              </a:r>
              <a:endPara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1B9817D1-EDA6-43D4-8275-0DECC8FED8A5}"/>
              </a:ext>
            </a:extLst>
          </p:cNvPr>
          <p:cNvGrpSpPr/>
          <p:nvPr/>
        </p:nvGrpSpPr>
        <p:grpSpPr>
          <a:xfrm>
            <a:off x="3259494" y="3664250"/>
            <a:ext cx="4127657" cy="1678632"/>
            <a:chOff x="3205704" y="3664250"/>
            <a:chExt cx="4127657" cy="1678632"/>
          </a:xfrm>
        </p:grpSpPr>
        <p:sp>
          <p:nvSpPr>
            <p:cNvPr id="33" name="矩形: 圆顶角 32">
              <a:extLst>
                <a:ext uri="{FF2B5EF4-FFF2-40B4-BE49-F238E27FC236}">
                  <a16:creationId xmlns:a16="http://schemas.microsoft.com/office/drawing/2014/main" id="{FD171922-B960-455B-9602-78F6FDA8BC95}"/>
                </a:ext>
              </a:extLst>
            </p:cNvPr>
            <p:cNvSpPr/>
            <p:nvPr/>
          </p:nvSpPr>
          <p:spPr>
            <a:xfrm>
              <a:off x="3205704" y="3664250"/>
              <a:ext cx="4127657" cy="396000"/>
            </a:xfrm>
            <a:prstGeom prst="round2Same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中国重点监测研究，未发现新的安全性问题</a:t>
              </a:r>
              <a:endPara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190FB119-FE0C-4FEF-9FE9-3B6F4304F53C}"/>
                </a:ext>
              </a:extLst>
            </p:cNvPr>
            <p:cNvSpPr/>
            <p:nvPr/>
          </p:nvSpPr>
          <p:spPr>
            <a:xfrm>
              <a:off x="3205704" y="4082882"/>
              <a:ext cx="4127657" cy="12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A9A6C8F5-1222-44D3-8F37-E675EFDA1D8E}"/>
                </a:ext>
              </a:extLst>
            </p:cNvPr>
            <p:cNvSpPr txBox="1"/>
            <p:nvPr/>
          </p:nvSpPr>
          <p:spPr bwMode="gray">
            <a:xfrm>
              <a:off x="3205704" y="4163740"/>
              <a:ext cx="3990070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根据中国法规要求</a:t>
              </a:r>
              <a:r>
                <a:rPr kumimoji="0" lang="en-US" altLang="zh-CN" sz="13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【1】 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，百特于</a:t>
              </a: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2019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年开展本品上市后重点监测研究</a:t>
              </a:r>
              <a:endPara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目前已入组</a:t>
              </a: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1053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例患者，未发现新的安全性问题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5776386A-9A95-4487-9353-525D28E9715F}"/>
              </a:ext>
            </a:extLst>
          </p:cNvPr>
          <p:cNvGrpSpPr/>
          <p:nvPr/>
        </p:nvGrpSpPr>
        <p:grpSpPr>
          <a:xfrm>
            <a:off x="7560201" y="1368870"/>
            <a:ext cx="4129251" cy="2030682"/>
            <a:chOff x="7757431" y="1368870"/>
            <a:chExt cx="4129251" cy="2030682"/>
          </a:xfrm>
        </p:grpSpPr>
        <p:sp>
          <p:nvSpPr>
            <p:cNvPr id="37" name="矩形: 圆顶角 36">
              <a:extLst>
                <a:ext uri="{FF2B5EF4-FFF2-40B4-BE49-F238E27FC236}">
                  <a16:creationId xmlns:a16="http://schemas.microsoft.com/office/drawing/2014/main" id="{FDBB57A8-6AB5-4485-B38F-F768FD711F2C}"/>
                </a:ext>
              </a:extLst>
            </p:cNvPr>
            <p:cNvSpPr/>
            <p:nvPr/>
          </p:nvSpPr>
          <p:spPr>
            <a:xfrm>
              <a:off x="7759025" y="1368870"/>
              <a:ext cx="4127657" cy="396000"/>
            </a:xfrm>
            <a:prstGeom prst="round2Same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全球上市</a:t>
              </a:r>
              <a:r>
                <a:rPr kumimoji="0" lang="en-US" altLang="zh-CN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21</a:t>
              </a: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年涉及</a:t>
              </a:r>
              <a:r>
                <a:rPr kumimoji="0" lang="en-US" altLang="zh-CN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25</a:t>
              </a: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个国家，总体安全性良好</a:t>
              </a:r>
              <a:endParaRPr kumimoji="0" lang="zh-CN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2355420B-C283-4F96-891E-183A92556E5E}"/>
                </a:ext>
              </a:extLst>
            </p:cNvPr>
            <p:cNvSpPr/>
            <p:nvPr/>
          </p:nvSpPr>
          <p:spPr>
            <a:xfrm>
              <a:off x="7757431" y="1779552"/>
              <a:ext cx="4127657" cy="162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D819F87E-D604-4561-9573-15200DDBDD70}"/>
                </a:ext>
              </a:extLst>
            </p:cNvPr>
            <p:cNvSpPr txBox="1"/>
            <p:nvPr/>
          </p:nvSpPr>
          <p:spPr bwMode="gray">
            <a:xfrm>
              <a:off x="7760619" y="1876892"/>
              <a:ext cx="3990069" cy="9694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各国药监部门近</a:t>
              </a: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5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年未发布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本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品安全性相关的警告或撤市信息</a:t>
              </a:r>
              <a:endPara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endParaRPr>
            </a:p>
            <a:p>
              <a:pPr marL="171450" marR="0" lvl="0" indent="-17145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基于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国内外不良反应数据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分析，近</a:t>
              </a: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5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年未发现新的安全性信号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，本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品具有良好的获益</a:t>
              </a: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-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  <a:cs typeface="+mn-cs"/>
                </a:rPr>
                <a:t>风险比</a:t>
              </a:r>
              <a:endPara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3A647DB7-C772-4F43-AB50-49352E4ACBB8}"/>
              </a:ext>
            </a:extLst>
          </p:cNvPr>
          <p:cNvGrpSpPr/>
          <p:nvPr/>
        </p:nvGrpSpPr>
        <p:grpSpPr>
          <a:xfrm>
            <a:off x="7560201" y="3664250"/>
            <a:ext cx="4129251" cy="1678632"/>
            <a:chOff x="7757431" y="3664250"/>
            <a:chExt cx="4129251" cy="1678632"/>
          </a:xfrm>
        </p:grpSpPr>
        <p:sp>
          <p:nvSpPr>
            <p:cNvPr id="41" name="矩形: 圆顶角 40">
              <a:extLst>
                <a:ext uri="{FF2B5EF4-FFF2-40B4-BE49-F238E27FC236}">
                  <a16:creationId xmlns:a16="http://schemas.microsoft.com/office/drawing/2014/main" id="{BE916B67-DF3B-48F5-9E09-1FB0DE745E96}"/>
                </a:ext>
              </a:extLst>
            </p:cNvPr>
            <p:cNvSpPr/>
            <p:nvPr/>
          </p:nvSpPr>
          <p:spPr>
            <a:xfrm>
              <a:off x="7759025" y="3664250"/>
              <a:ext cx="4127657" cy="396000"/>
            </a:xfrm>
            <a:prstGeom prst="round2Same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相较参照药品，感染的发生率显著降低</a:t>
              </a: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B347956D-79DA-46AA-8053-52BAA3711D2B}"/>
                </a:ext>
              </a:extLst>
            </p:cNvPr>
            <p:cNvSpPr/>
            <p:nvPr/>
          </p:nvSpPr>
          <p:spPr>
            <a:xfrm>
              <a:off x="7757431" y="4082882"/>
              <a:ext cx="4127657" cy="12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68E3B422-FA33-4A25-8D29-4F62C321579A}"/>
                </a:ext>
              </a:extLst>
            </p:cNvPr>
            <p:cNvSpPr txBox="1"/>
            <p:nvPr/>
          </p:nvSpPr>
          <p:spPr bwMode="gray">
            <a:xfrm>
              <a:off x="7760619" y="4163740"/>
              <a:ext cx="3990069" cy="9694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随机对照临床研究表明，橄榄油组患者感染的发生率显著低于大豆油组</a:t>
              </a:r>
              <a:r>
                <a:rPr kumimoji="0" lang="en-US" altLang="zh-CN" sz="13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2</a:t>
              </a:r>
            </a:p>
            <a:p>
              <a:pPr marL="171450" marR="0" lvl="0" indent="-17145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橄榄油的耐受性良好，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橄榄油组患者的肝功能异常及因不良事件退出研究的比例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，</a:t>
              </a:r>
              <a:r>
                <a:rPr kumimoji="0" lang="zh-CN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低于大豆油组</a:t>
              </a:r>
              <a:r>
                <a:rPr kumimoji="0" lang="en-US" altLang="zh-CN" sz="13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【2】</a:t>
              </a:r>
              <a:endPara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45" name="文本框 44">
            <a:extLst>
              <a:ext uri="{FF2B5EF4-FFF2-40B4-BE49-F238E27FC236}">
                <a16:creationId xmlns:a16="http://schemas.microsoft.com/office/drawing/2014/main" id="{C4A2CE39-FEB7-4081-8C10-6E347644783D}"/>
              </a:ext>
            </a:extLst>
          </p:cNvPr>
          <p:cNvSpPr txBox="1"/>
          <p:nvPr/>
        </p:nvSpPr>
        <p:spPr>
          <a:xfrm>
            <a:off x="484094" y="6008066"/>
            <a:ext cx="672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【1】</a:t>
            </a:r>
            <a:r>
              <a:rPr kumimoji="0" lang="zh-CN" altLang="zh-CN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《药品不良反应报告和监测管理办法》</a:t>
            </a:r>
            <a:r>
              <a:rPr kumimoji="0" lang="en-US" altLang="zh-CN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2011.5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【2】 </a:t>
            </a:r>
            <a:r>
              <a:rPr kumimoji="0" lang="fr-FR" altLang="zh-CN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Jia et al. Nutrition Journal (2015) 14:119</a:t>
            </a:r>
            <a:endParaRPr kumimoji="0" lang="zh-CN" alt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3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object 14">
            <a:extLst>
              <a:ext uri="{FF2B5EF4-FFF2-40B4-BE49-F238E27FC236}">
                <a16:creationId xmlns:a16="http://schemas.microsoft.com/office/drawing/2014/main" id="{8FF949A3-A228-DDC9-2651-E50C3FAA4FBF}"/>
              </a:ext>
            </a:extLst>
          </p:cNvPr>
          <p:cNvGrpSpPr/>
          <p:nvPr/>
        </p:nvGrpSpPr>
        <p:grpSpPr>
          <a:xfrm>
            <a:off x="0" y="0"/>
            <a:ext cx="12192000" cy="6857680"/>
            <a:chOff x="514350" y="4944186"/>
            <a:chExt cx="5829300" cy="3278987"/>
          </a:xfrm>
        </p:grpSpPr>
        <p:pic>
          <p:nvPicPr>
            <p:cNvPr id="14" name="object 15">
              <a:extLst>
                <a:ext uri="{FF2B5EF4-FFF2-40B4-BE49-F238E27FC236}">
                  <a16:creationId xmlns:a16="http://schemas.microsoft.com/office/drawing/2014/main" id="{2A90C119-B511-5405-45A5-D689F87014B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350" y="4944186"/>
              <a:ext cx="5828538" cy="3278987"/>
            </a:xfrm>
            <a:prstGeom prst="rect">
              <a:avLst/>
            </a:prstGeom>
            <a:noFill/>
          </p:spPr>
        </p:pic>
        <p:pic>
          <p:nvPicPr>
            <p:cNvPr id="15" name="object 16">
              <a:extLst>
                <a:ext uri="{FF2B5EF4-FFF2-40B4-BE49-F238E27FC236}">
                  <a16:creationId xmlns:a16="http://schemas.microsoft.com/office/drawing/2014/main" id="{2F884086-4511-1797-1E1B-6615393CFE3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5359908"/>
              <a:ext cx="5829300" cy="2449068"/>
            </a:xfrm>
            <a:prstGeom prst="rect">
              <a:avLst/>
            </a:prstGeom>
            <a:noFill/>
          </p:spPr>
        </p:pic>
        <p:pic>
          <p:nvPicPr>
            <p:cNvPr id="16" name="object 17">
              <a:extLst>
                <a:ext uri="{FF2B5EF4-FFF2-40B4-BE49-F238E27FC236}">
                  <a16:creationId xmlns:a16="http://schemas.microsoft.com/office/drawing/2014/main" id="{B2018DC4-AE39-3D34-C0D8-25B5BA2DAC7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350" y="5483351"/>
              <a:ext cx="5829300" cy="2200655"/>
            </a:xfrm>
            <a:prstGeom prst="rect">
              <a:avLst/>
            </a:prstGeom>
            <a:noFill/>
          </p:spPr>
        </p:pic>
        <p:pic>
          <p:nvPicPr>
            <p:cNvPr id="17" name="object 18">
              <a:extLst>
                <a:ext uri="{FF2B5EF4-FFF2-40B4-BE49-F238E27FC236}">
                  <a16:creationId xmlns:a16="http://schemas.microsoft.com/office/drawing/2014/main" id="{6D355377-6FEF-CE70-46F6-0B13328E10E4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14627" y="4944186"/>
              <a:ext cx="653795" cy="1325194"/>
            </a:xfrm>
            <a:prstGeom prst="rect">
              <a:avLst/>
            </a:prstGeom>
            <a:noFill/>
          </p:spPr>
        </p:pic>
        <p:pic>
          <p:nvPicPr>
            <p:cNvPr id="18" name="object 19">
              <a:extLst>
                <a:ext uri="{FF2B5EF4-FFF2-40B4-BE49-F238E27FC236}">
                  <a16:creationId xmlns:a16="http://schemas.microsoft.com/office/drawing/2014/main" id="{DBACB0B9-7A4A-B52F-A836-9524FAC6786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80159" y="5669280"/>
              <a:ext cx="502920" cy="502920"/>
            </a:xfrm>
            <a:prstGeom prst="rect">
              <a:avLst/>
            </a:prstGeom>
            <a:noFill/>
          </p:spPr>
        </p:pic>
        <p:pic>
          <p:nvPicPr>
            <p:cNvPr id="21" name="object 22">
              <a:extLst>
                <a:ext uri="{FF2B5EF4-FFF2-40B4-BE49-F238E27FC236}">
                  <a16:creationId xmlns:a16="http://schemas.microsoft.com/office/drawing/2014/main" id="{46141FCC-7128-AC91-56AC-318E18C0BBC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31391" y="6909816"/>
              <a:ext cx="254508" cy="12192"/>
            </a:xfrm>
            <a:prstGeom prst="rect">
              <a:avLst/>
            </a:prstGeom>
            <a:noFill/>
          </p:spPr>
        </p:pic>
      </p:grpSp>
      <p:sp>
        <p:nvSpPr>
          <p:cNvPr id="25" name="文本框 24">
            <a:extLst>
              <a:ext uri="{FF2B5EF4-FFF2-40B4-BE49-F238E27FC236}">
                <a16:creationId xmlns:a16="http://schemas.microsoft.com/office/drawing/2014/main" id="{812B0BF6-B1B4-0687-1450-4915730190E8}"/>
              </a:ext>
            </a:extLst>
          </p:cNvPr>
          <p:cNvSpPr txBox="1"/>
          <p:nvPr/>
        </p:nvSpPr>
        <p:spPr>
          <a:xfrm>
            <a:off x="1464632" y="301037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有效性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B64C102-E560-692E-CC26-43C832A91AA3}"/>
              </a:ext>
            </a:extLst>
          </p:cNvPr>
          <p:cNvSpPr txBox="1"/>
          <p:nvPr/>
        </p:nvSpPr>
        <p:spPr>
          <a:xfrm>
            <a:off x="1499694" y="3598433"/>
            <a:ext cx="816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Palatino Linotype" panose="02040502050505030304" pitchFamily="18" charset="0"/>
                <a:ea typeface="等线" panose="02010600030101010101" pitchFamily="2" charset="-122"/>
                <a:cs typeface="+mn-cs"/>
              </a:rPr>
              <a:t>Validity</a:t>
            </a:r>
            <a:endParaRPr kumimoji="1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Palatino Linotype" panose="02040502050505030304" pitchFamily="18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E59E262-9D99-4727-9F03-DD7273A44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AEE51-440F-3B4F-B7DB-28DBC90106C7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C27AD4DD-4508-404F-BD83-EED6D36E9A6F}"/>
              </a:ext>
            </a:extLst>
          </p:cNvPr>
          <p:cNvSpPr txBox="1"/>
          <p:nvPr/>
        </p:nvSpPr>
        <p:spPr>
          <a:xfrm>
            <a:off x="492587" y="6036362"/>
            <a:ext cx="68491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[1]</a:t>
            </a:r>
            <a:r>
              <a:rPr kumimoji="0" lang="da-DK" altLang="zh-CN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Jia ZY, et al. Nutr J. 2015 Nov 14;14:119. </a:t>
            </a:r>
          </a:p>
        </p:txBody>
      </p:sp>
      <p:graphicFrame>
        <p:nvGraphicFramePr>
          <p:cNvPr id="58" name="图表 6">
            <a:extLst>
              <a:ext uri="{FF2B5EF4-FFF2-40B4-BE49-F238E27FC236}">
                <a16:creationId xmlns:a16="http://schemas.microsoft.com/office/drawing/2014/main" id="{98D03296-D5D2-4022-B058-59D93D6E4D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5890454"/>
              </p:ext>
            </p:extLst>
          </p:nvPr>
        </p:nvGraphicFramePr>
        <p:xfrm>
          <a:off x="3746845" y="3669687"/>
          <a:ext cx="367240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4" name="组合 3">
            <a:extLst>
              <a:ext uri="{FF2B5EF4-FFF2-40B4-BE49-F238E27FC236}">
                <a16:creationId xmlns:a16="http://schemas.microsoft.com/office/drawing/2014/main" id="{44F6ABBA-B692-4F9F-A33F-9D6EF0085BC5}"/>
              </a:ext>
            </a:extLst>
          </p:cNvPr>
          <p:cNvGrpSpPr/>
          <p:nvPr/>
        </p:nvGrpSpPr>
        <p:grpSpPr>
          <a:xfrm>
            <a:off x="4114415" y="1260015"/>
            <a:ext cx="6732000" cy="1360800"/>
            <a:chOff x="4114415" y="1206225"/>
            <a:chExt cx="6732000" cy="1360800"/>
          </a:xfrm>
        </p:grpSpPr>
        <p:pic>
          <p:nvPicPr>
            <p:cNvPr id="33" name="图片 32">
              <a:extLst>
                <a:ext uri="{FF2B5EF4-FFF2-40B4-BE49-F238E27FC236}">
                  <a16:creationId xmlns:a16="http://schemas.microsoft.com/office/drawing/2014/main" id="{B44846DA-6F73-4854-9D5F-09B195448C1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14415" y="1226060"/>
              <a:ext cx="3346168" cy="1332000"/>
            </a:xfrm>
            <a:prstGeom prst="rect">
              <a:avLst/>
            </a:prstGeom>
            <a:ln w="28575">
              <a:solidFill>
                <a:schemeClr val="accent5">
                  <a:lumMod val="40000"/>
                  <a:lumOff val="60000"/>
                </a:schemeClr>
              </a:solidFill>
            </a:ln>
          </p:spPr>
        </p:pic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055F778-81E8-405F-BE34-ED847DCDA6D8}"/>
                </a:ext>
              </a:extLst>
            </p:cNvPr>
            <p:cNvSpPr/>
            <p:nvPr/>
          </p:nvSpPr>
          <p:spPr>
            <a:xfrm>
              <a:off x="7516792" y="1206225"/>
              <a:ext cx="3329623" cy="1360800"/>
            </a:xfrm>
            <a:prstGeom prst="rect">
              <a:avLst/>
            </a:prstGeom>
            <a:solidFill>
              <a:schemeClr val="accent5">
                <a:lumMod val="20000"/>
                <a:lumOff val="80000"/>
                <a:alpha val="25000"/>
              </a:schemeClr>
            </a:solidFill>
            <a:ln w="28575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F41201CE-BAB9-4EEE-909D-8702E603AA7D}"/>
                </a:ext>
              </a:extLst>
            </p:cNvPr>
            <p:cNvSpPr txBox="1"/>
            <p:nvPr/>
          </p:nvSpPr>
          <p:spPr>
            <a:xfrm>
              <a:off x="7657632" y="1292092"/>
              <a:ext cx="3048596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中国迄今规模最大的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前瞻性、随机、多中心的三腔袋</a:t>
              </a: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临床研究</a:t>
              </a:r>
              <a:endPara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458</a:t>
              </a: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例随机</a:t>
              </a: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分组</a:t>
              </a:r>
              <a:endPara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严格入组标准：</a:t>
              </a:r>
              <a:r>
                <a:rPr kumimoji="0" lang="zh-CN" altLang="en-US" sz="12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等氮等热卡</a:t>
              </a: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 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橄榄油组为即用型肠外营养液，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大豆油组为配置型肠外营养液</a:t>
              </a: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33196BF0-A390-4F27-BB95-2ECE076C5ED1}"/>
              </a:ext>
            </a:extLst>
          </p:cNvPr>
          <p:cNvGrpSpPr/>
          <p:nvPr/>
        </p:nvGrpSpPr>
        <p:grpSpPr>
          <a:xfrm>
            <a:off x="5047130" y="3834933"/>
            <a:ext cx="1568823" cy="540000"/>
            <a:chOff x="3491880" y="2031726"/>
            <a:chExt cx="2448272" cy="1170000"/>
          </a:xfrm>
        </p:grpSpPr>
        <p:cxnSp>
          <p:nvCxnSpPr>
            <p:cNvPr id="61" name="直接连接符 60">
              <a:extLst>
                <a:ext uri="{FF2B5EF4-FFF2-40B4-BE49-F238E27FC236}">
                  <a16:creationId xmlns:a16="http://schemas.microsoft.com/office/drawing/2014/main" id="{26D878DF-662C-4C0D-9FDF-AC5EA08152D7}"/>
                </a:ext>
              </a:extLst>
            </p:cNvPr>
            <p:cNvCxnSpPr/>
            <p:nvPr/>
          </p:nvCxnSpPr>
          <p:spPr>
            <a:xfrm flipV="1">
              <a:off x="3491880" y="2031726"/>
              <a:ext cx="0" cy="117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接连接符 61">
              <a:extLst>
                <a:ext uri="{FF2B5EF4-FFF2-40B4-BE49-F238E27FC236}">
                  <a16:creationId xmlns:a16="http://schemas.microsoft.com/office/drawing/2014/main" id="{B195F96C-6FAC-4292-ACAA-9578F51FAF68}"/>
                </a:ext>
              </a:extLst>
            </p:cNvPr>
            <p:cNvCxnSpPr/>
            <p:nvPr/>
          </p:nvCxnSpPr>
          <p:spPr>
            <a:xfrm flipV="1">
              <a:off x="5940152" y="2031726"/>
              <a:ext cx="0" cy="39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接连接符 62">
              <a:extLst>
                <a:ext uri="{FF2B5EF4-FFF2-40B4-BE49-F238E27FC236}">
                  <a16:creationId xmlns:a16="http://schemas.microsoft.com/office/drawing/2014/main" id="{AD7B5C2D-3B59-430E-B981-2A0A2F4C5FBF}"/>
                </a:ext>
              </a:extLst>
            </p:cNvPr>
            <p:cNvCxnSpPr/>
            <p:nvPr/>
          </p:nvCxnSpPr>
          <p:spPr>
            <a:xfrm rot="16200000" flipV="1">
              <a:off x="4715880" y="807727"/>
              <a:ext cx="0" cy="244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57C03D18-22D9-4CBA-858B-7125B86EB640}"/>
              </a:ext>
            </a:extLst>
          </p:cNvPr>
          <p:cNvGrpSpPr/>
          <p:nvPr/>
        </p:nvGrpSpPr>
        <p:grpSpPr>
          <a:xfrm>
            <a:off x="2981390" y="2695106"/>
            <a:ext cx="9214238" cy="792000"/>
            <a:chOff x="2981390" y="2695106"/>
            <a:chExt cx="9214238" cy="792000"/>
          </a:xfrm>
        </p:grpSpPr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CF556D3B-731D-4E54-98D8-866761862F4A}"/>
                </a:ext>
              </a:extLst>
            </p:cNvPr>
            <p:cNvSpPr/>
            <p:nvPr/>
          </p:nvSpPr>
          <p:spPr>
            <a:xfrm>
              <a:off x="2981390" y="2695106"/>
              <a:ext cx="9214238" cy="792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D06BCB1A-30D4-47C0-8E4D-6395DFBE86DB}"/>
                </a:ext>
              </a:extLst>
            </p:cNvPr>
            <p:cNvSpPr txBox="1"/>
            <p:nvPr/>
          </p:nvSpPr>
          <p:spPr>
            <a:xfrm>
              <a:off x="3047885" y="2725622"/>
              <a:ext cx="9081248" cy="730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8000" marR="0" lvl="0" indent="-288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zh-CN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  <a:sym typeface="+mn-ea"/>
                </a:rPr>
                <a:t>橄榄油组在体现合成代谢的指标</a:t>
              </a:r>
              <a:r>
                <a:rPr lang="zh-CN" altLang="en-US" sz="13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  <a:sym typeface="+mn-ea"/>
                </a:rPr>
                <a:t> </a:t>
              </a:r>
              <a:r>
                <a:rPr lang="en-US" altLang="zh-CN" sz="13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  <a:sym typeface="+mn-ea"/>
                </a:rPr>
                <a:t>(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  <a:sym typeface="+mn-ea"/>
                </a:rPr>
                <a:t>前白蛋白、白蛋白、IGF-1</a:t>
              </a: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  <a:sym typeface="+mn-ea"/>
                </a:rPr>
                <a:t>) 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  <a:sym typeface="+mn-ea"/>
                </a:rPr>
                <a:t>方面显示出优势，患者治疗第5天的血清前白蛋白水平升高，且显著高于大豆油组 (P&lt;0.001)</a:t>
              </a:r>
              <a:endPara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  <a:sym typeface="+mn-ea"/>
              </a:endParaRPr>
            </a:p>
            <a:p>
              <a:pPr marL="288000" marR="0" lvl="0" indent="-288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zh-CN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  <a:sym typeface="+mn-ea"/>
                </a:rPr>
                <a:t>橄榄油组感染发生率，显著低于大豆油组患者</a:t>
              </a:r>
              <a:r>
                <a:rPr kumimoji="0" lang="zh-CN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  <a:sym typeface="+mn-ea"/>
                </a:rPr>
                <a:t>；对于常见的肺部感染，橄榄油组发生率更低。</a:t>
              </a:r>
            </a:p>
          </p:txBody>
        </p:sp>
      </p:grpSp>
      <p:graphicFrame>
        <p:nvGraphicFramePr>
          <p:cNvPr id="100" name="图表 6">
            <a:extLst>
              <a:ext uri="{FF2B5EF4-FFF2-40B4-BE49-F238E27FC236}">
                <a16:creationId xmlns:a16="http://schemas.microsoft.com/office/drawing/2014/main" id="{ED79F894-E91B-432E-BDB6-AA367F2B99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3589146"/>
              </p:ext>
            </p:extLst>
          </p:nvPr>
        </p:nvGraphicFramePr>
        <p:xfrm>
          <a:off x="7702942" y="3633911"/>
          <a:ext cx="3672000" cy="20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1" name="组合 100">
            <a:extLst>
              <a:ext uri="{FF2B5EF4-FFF2-40B4-BE49-F238E27FC236}">
                <a16:creationId xmlns:a16="http://schemas.microsoft.com/office/drawing/2014/main" id="{895B3A0D-20EE-4418-915E-D404899A606B}"/>
              </a:ext>
            </a:extLst>
          </p:cNvPr>
          <p:cNvGrpSpPr/>
          <p:nvPr/>
        </p:nvGrpSpPr>
        <p:grpSpPr>
          <a:xfrm flipH="1">
            <a:off x="8583554" y="3777935"/>
            <a:ext cx="432000" cy="792000"/>
            <a:chOff x="3491880" y="2031726"/>
            <a:chExt cx="2448272" cy="1044000"/>
          </a:xfrm>
        </p:grpSpPr>
        <p:cxnSp>
          <p:nvCxnSpPr>
            <p:cNvPr id="102" name="直接连接符 101">
              <a:extLst>
                <a:ext uri="{FF2B5EF4-FFF2-40B4-BE49-F238E27FC236}">
                  <a16:creationId xmlns:a16="http://schemas.microsoft.com/office/drawing/2014/main" id="{28DE1C3B-3259-4A97-8E5D-4E8A8E17E0EB}"/>
                </a:ext>
              </a:extLst>
            </p:cNvPr>
            <p:cNvCxnSpPr/>
            <p:nvPr/>
          </p:nvCxnSpPr>
          <p:spPr>
            <a:xfrm flipV="1">
              <a:off x="3491880" y="2031726"/>
              <a:ext cx="0" cy="104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>
              <a:extLst>
                <a:ext uri="{FF2B5EF4-FFF2-40B4-BE49-F238E27FC236}">
                  <a16:creationId xmlns:a16="http://schemas.microsoft.com/office/drawing/2014/main" id="{76496767-A34F-4BC1-A20D-6E3EEF58CDB1}"/>
                </a:ext>
              </a:extLst>
            </p:cNvPr>
            <p:cNvCxnSpPr/>
            <p:nvPr/>
          </p:nvCxnSpPr>
          <p:spPr>
            <a:xfrm flipV="1">
              <a:off x="5940152" y="2031726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连接符 103">
              <a:extLst>
                <a:ext uri="{FF2B5EF4-FFF2-40B4-BE49-F238E27FC236}">
                  <a16:creationId xmlns:a16="http://schemas.microsoft.com/office/drawing/2014/main" id="{45A3D238-1FA0-4E05-A690-5679ECE753CF}"/>
                </a:ext>
              </a:extLst>
            </p:cNvPr>
            <p:cNvCxnSpPr/>
            <p:nvPr/>
          </p:nvCxnSpPr>
          <p:spPr>
            <a:xfrm rot="16200000" flipV="1">
              <a:off x="4715880" y="807727"/>
              <a:ext cx="0" cy="244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组合 104">
            <a:extLst>
              <a:ext uri="{FF2B5EF4-FFF2-40B4-BE49-F238E27FC236}">
                <a16:creationId xmlns:a16="http://schemas.microsoft.com/office/drawing/2014/main" id="{9BB3068B-B211-47E5-9810-E3534CC75344}"/>
              </a:ext>
            </a:extLst>
          </p:cNvPr>
          <p:cNvGrpSpPr/>
          <p:nvPr/>
        </p:nvGrpSpPr>
        <p:grpSpPr>
          <a:xfrm flipH="1">
            <a:off x="9575150" y="3823040"/>
            <a:ext cx="432000" cy="720000"/>
            <a:chOff x="3491880" y="2031726"/>
            <a:chExt cx="2448272" cy="1116000"/>
          </a:xfrm>
        </p:grpSpPr>
        <p:cxnSp>
          <p:nvCxnSpPr>
            <p:cNvPr id="106" name="直接连接符 105">
              <a:extLst>
                <a:ext uri="{FF2B5EF4-FFF2-40B4-BE49-F238E27FC236}">
                  <a16:creationId xmlns:a16="http://schemas.microsoft.com/office/drawing/2014/main" id="{6EEAAFA7-DFB6-46AE-AE36-66D8C7C71577}"/>
                </a:ext>
              </a:extLst>
            </p:cNvPr>
            <p:cNvCxnSpPr/>
            <p:nvPr/>
          </p:nvCxnSpPr>
          <p:spPr>
            <a:xfrm flipV="1">
              <a:off x="3491880" y="2031726"/>
              <a:ext cx="0" cy="11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接连接符 106">
              <a:extLst>
                <a:ext uri="{FF2B5EF4-FFF2-40B4-BE49-F238E27FC236}">
                  <a16:creationId xmlns:a16="http://schemas.microsoft.com/office/drawing/2014/main" id="{41579F6E-82F8-41DE-9015-7DFF156F6629}"/>
                </a:ext>
              </a:extLst>
            </p:cNvPr>
            <p:cNvCxnSpPr/>
            <p:nvPr/>
          </p:nvCxnSpPr>
          <p:spPr>
            <a:xfrm flipV="1">
              <a:off x="5940152" y="2031726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接连接符 107">
              <a:extLst>
                <a:ext uri="{FF2B5EF4-FFF2-40B4-BE49-F238E27FC236}">
                  <a16:creationId xmlns:a16="http://schemas.microsoft.com/office/drawing/2014/main" id="{942A0DDE-3E39-49FE-B825-D72FAAF7007F}"/>
                </a:ext>
              </a:extLst>
            </p:cNvPr>
            <p:cNvCxnSpPr/>
            <p:nvPr/>
          </p:nvCxnSpPr>
          <p:spPr>
            <a:xfrm rot="16200000" flipV="1">
              <a:off x="4715880" y="807727"/>
              <a:ext cx="0" cy="244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文本框 1">
            <a:extLst>
              <a:ext uri="{FF2B5EF4-FFF2-40B4-BE49-F238E27FC236}">
                <a16:creationId xmlns:a16="http://schemas.microsoft.com/office/drawing/2014/main" id="{DE2AB8D6-3CDE-4C79-8C3B-3263F33D4CE7}"/>
              </a:ext>
            </a:extLst>
          </p:cNvPr>
          <p:cNvSpPr txBox="1"/>
          <p:nvPr/>
        </p:nvSpPr>
        <p:spPr>
          <a:xfrm>
            <a:off x="9325009" y="3634018"/>
            <a:ext cx="914400" cy="180056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P&lt;0.01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+mn-cs"/>
            </a:endParaRPr>
          </a:p>
        </p:txBody>
      </p:sp>
      <p:grpSp>
        <p:nvGrpSpPr>
          <p:cNvPr id="110" name="组合 109">
            <a:extLst>
              <a:ext uri="{FF2B5EF4-FFF2-40B4-BE49-F238E27FC236}">
                <a16:creationId xmlns:a16="http://schemas.microsoft.com/office/drawing/2014/main" id="{918F4FBB-FEF6-4BC2-9C68-8AAF785FE0C5}"/>
              </a:ext>
            </a:extLst>
          </p:cNvPr>
          <p:cNvGrpSpPr/>
          <p:nvPr/>
        </p:nvGrpSpPr>
        <p:grpSpPr>
          <a:xfrm flipH="1">
            <a:off x="10583150" y="4263773"/>
            <a:ext cx="432000" cy="504000"/>
            <a:chOff x="3491880" y="2031726"/>
            <a:chExt cx="2448272" cy="828000"/>
          </a:xfrm>
        </p:grpSpPr>
        <p:cxnSp>
          <p:nvCxnSpPr>
            <p:cNvPr id="111" name="直接连接符 110">
              <a:extLst>
                <a:ext uri="{FF2B5EF4-FFF2-40B4-BE49-F238E27FC236}">
                  <a16:creationId xmlns:a16="http://schemas.microsoft.com/office/drawing/2014/main" id="{176FE349-0779-4382-A0BF-BB356886D6BD}"/>
                </a:ext>
              </a:extLst>
            </p:cNvPr>
            <p:cNvCxnSpPr/>
            <p:nvPr/>
          </p:nvCxnSpPr>
          <p:spPr>
            <a:xfrm flipV="1">
              <a:off x="3491880" y="2031726"/>
              <a:ext cx="0" cy="82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>
              <a:extLst>
                <a:ext uri="{FF2B5EF4-FFF2-40B4-BE49-F238E27FC236}">
                  <a16:creationId xmlns:a16="http://schemas.microsoft.com/office/drawing/2014/main" id="{D2134DC5-EE8E-426E-B995-665DCF6E6DC0}"/>
                </a:ext>
              </a:extLst>
            </p:cNvPr>
            <p:cNvCxnSpPr/>
            <p:nvPr/>
          </p:nvCxnSpPr>
          <p:spPr>
            <a:xfrm flipV="1">
              <a:off x="5940152" y="2031726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>
              <a:extLst>
                <a:ext uri="{FF2B5EF4-FFF2-40B4-BE49-F238E27FC236}">
                  <a16:creationId xmlns:a16="http://schemas.microsoft.com/office/drawing/2014/main" id="{B5B3DCA5-635F-4247-8ED4-C9A1AF6C1B1A}"/>
                </a:ext>
              </a:extLst>
            </p:cNvPr>
            <p:cNvCxnSpPr/>
            <p:nvPr/>
          </p:nvCxnSpPr>
          <p:spPr>
            <a:xfrm rot="16200000" flipV="1">
              <a:off x="4715880" y="807727"/>
              <a:ext cx="0" cy="244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文本框 1">
            <a:extLst>
              <a:ext uri="{FF2B5EF4-FFF2-40B4-BE49-F238E27FC236}">
                <a16:creationId xmlns:a16="http://schemas.microsoft.com/office/drawing/2014/main" id="{CAC82615-29CB-4890-A552-7AFAE0207333}"/>
              </a:ext>
            </a:extLst>
          </p:cNvPr>
          <p:cNvSpPr txBox="1"/>
          <p:nvPr/>
        </p:nvSpPr>
        <p:spPr>
          <a:xfrm>
            <a:off x="10341950" y="4048473"/>
            <a:ext cx="914400" cy="180056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P&lt;0.01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华文细黑" panose="02010600040101010101" pitchFamily="2" charset="-122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FB547B7-5327-4220-A855-A2A3C1D54B50}"/>
              </a:ext>
            </a:extLst>
          </p:cNvPr>
          <p:cNvSpPr/>
          <p:nvPr/>
        </p:nvSpPr>
        <p:spPr>
          <a:xfrm>
            <a:off x="3612777" y="3576915"/>
            <a:ext cx="7987552" cy="209912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BD2CE158-0A31-4B81-AF9B-BA8DBD5401D6}"/>
              </a:ext>
            </a:extLst>
          </p:cNvPr>
          <p:cNvSpPr txBox="1"/>
          <p:nvPr/>
        </p:nvSpPr>
        <p:spPr>
          <a:xfrm>
            <a:off x="2031998" y="49700"/>
            <a:ext cx="10158408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000" b="1" dirty="0">
                <a:latin typeface="等线" panose="020F0502020204030204"/>
                <a:ea typeface="等线" panose="02010600030101010101" pitchFamily="2" charset="-122"/>
              </a:rPr>
              <a:t>克林玫</a:t>
            </a:r>
            <a:r>
              <a:rPr lang="en-US" altLang="zh-CN" sz="2000" b="1" dirty="0">
                <a:latin typeface="等线" panose="020F0502020204030204"/>
                <a:ea typeface="等线" panose="02010600030101010101" pitchFamily="2" charset="-122"/>
              </a:rPr>
              <a:t>III</a:t>
            </a:r>
            <a:r>
              <a:rPr lang="zh-CN" altLang="en-US" sz="2000" b="1" dirty="0">
                <a:latin typeface="等线" panose="020F0502020204030204"/>
                <a:ea typeface="等线" panose="02010600030101010101" pitchFamily="2" charset="-122"/>
              </a:rPr>
              <a:t>注册临床研究结论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000" b="1" dirty="0">
                <a:solidFill>
                  <a:schemeClr val="accent1"/>
                </a:solidFill>
                <a:latin typeface="等线" panose="020F0502020204030204"/>
                <a:ea typeface="等线" panose="02010600030101010101" pitchFamily="2" charset="-122"/>
              </a:rPr>
              <a:t>橄榄油肠外营养方案，能够提供有效的营养支持治疗，耐受性良好，</a:t>
            </a:r>
            <a:endParaRPr lang="en-US" altLang="zh-CN" sz="2000" b="1" dirty="0">
              <a:solidFill>
                <a:schemeClr val="accent1"/>
              </a:solidFill>
              <a:latin typeface="等线" panose="020F0502020204030204"/>
              <a:ea typeface="等线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000" b="1" dirty="0">
                <a:solidFill>
                  <a:schemeClr val="accent1"/>
                </a:solidFill>
                <a:latin typeface="等线" panose="020F0502020204030204"/>
                <a:ea typeface="等线" panose="02010600030101010101" pitchFamily="2" charset="-122"/>
              </a:rPr>
              <a:t>与大豆油肠外营养方案相比，感染发生率更低，且使用更便利 </a:t>
            </a:r>
            <a:endParaRPr lang="zh-CN" altLang="en-US" sz="1600" b="1" dirty="0">
              <a:solidFill>
                <a:schemeClr val="accent1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34A72B3-759E-4DFC-B51B-6EF69DDDC8A4}"/>
              </a:ext>
            </a:extLst>
          </p:cNvPr>
          <p:cNvSpPr txBox="1"/>
          <p:nvPr/>
        </p:nvSpPr>
        <p:spPr>
          <a:xfrm>
            <a:off x="275669" y="5244968"/>
            <a:ext cx="23779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IGF-1</a:t>
            </a:r>
            <a:r>
              <a:rPr lang="zh-CN" altLang="en-US" sz="10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：</a:t>
            </a:r>
            <a:r>
              <a:rPr lang="zh-CN" altLang="zh-CN" sz="10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胰岛素样生长因子-1</a:t>
            </a:r>
            <a:endParaRPr lang="en-US" altLang="zh-CN" sz="1000" b="1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EOT</a:t>
            </a:r>
            <a:r>
              <a:rPr lang="zh-CN" altLang="en-US" sz="10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：治疗结束</a:t>
            </a:r>
          </a:p>
        </p:txBody>
      </p:sp>
    </p:spTree>
    <p:extLst>
      <p:ext uri="{BB962C8B-B14F-4D97-AF65-F5344CB8AC3E}">
        <p14:creationId xmlns:p14="http://schemas.microsoft.com/office/powerpoint/2010/main" val="185746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object 14">
            <a:extLst>
              <a:ext uri="{FF2B5EF4-FFF2-40B4-BE49-F238E27FC236}">
                <a16:creationId xmlns:a16="http://schemas.microsoft.com/office/drawing/2014/main" id="{8FF949A3-A228-DDC9-2651-E50C3FAA4FBF}"/>
              </a:ext>
            </a:extLst>
          </p:cNvPr>
          <p:cNvGrpSpPr/>
          <p:nvPr/>
        </p:nvGrpSpPr>
        <p:grpSpPr>
          <a:xfrm>
            <a:off x="0" y="0"/>
            <a:ext cx="12192000" cy="6857680"/>
            <a:chOff x="514350" y="4944186"/>
            <a:chExt cx="5829300" cy="3278987"/>
          </a:xfrm>
        </p:grpSpPr>
        <p:pic>
          <p:nvPicPr>
            <p:cNvPr id="14" name="object 15">
              <a:extLst>
                <a:ext uri="{FF2B5EF4-FFF2-40B4-BE49-F238E27FC236}">
                  <a16:creationId xmlns:a16="http://schemas.microsoft.com/office/drawing/2014/main" id="{2A90C119-B511-5405-45A5-D689F87014B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4944186"/>
              <a:ext cx="5828538" cy="3278987"/>
            </a:xfrm>
            <a:prstGeom prst="rect">
              <a:avLst/>
            </a:prstGeom>
            <a:noFill/>
          </p:spPr>
        </p:pic>
        <p:pic>
          <p:nvPicPr>
            <p:cNvPr id="15" name="object 16">
              <a:extLst>
                <a:ext uri="{FF2B5EF4-FFF2-40B4-BE49-F238E27FC236}">
                  <a16:creationId xmlns:a16="http://schemas.microsoft.com/office/drawing/2014/main" id="{2F884086-4511-1797-1E1B-6615393CFE3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350" y="5359908"/>
              <a:ext cx="5829300" cy="2449068"/>
            </a:xfrm>
            <a:prstGeom prst="rect">
              <a:avLst/>
            </a:prstGeom>
            <a:noFill/>
          </p:spPr>
        </p:pic>
        <p:pic>
          <p:nvPicPr>
            <p:cNvPr id="16" name="object 17">
              <a:extLst>
                <a:ext uri="{FF2B5EF4-FFF2-40B4-BE49-F238E27FC236}">
                  <a16:creationId xmlns:a16="http://schemas.microsoft.com/office/drawing/2014/main" id="{B2018DC4-AE39-3D34-C0D8-25B5BA2DAC7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4350" y="5483351"/>
              <a:ext cx="5829300" cy="2200655"/>
            </a:xfrm>
            <a:prstGeom prst="rect">
              <a:avLst/>
            </a:prstGeom>
            <a:noFill/>
          </p:spPr>
        </p:pic>
        <p:pic>
          <p:nvPicPr>
            <p:cNvPr id="17" name="object 18">
              <a:extLst>
                <a:ext uri="{FF2B5EF4-FFF2-40B4-BE49-F238E27FC236}">
                  <a16:creationId xmlns:a16="http://schemas.microsoft.com/office/drawing/2014/main" id="{6D355377-6FEF-CE70-46F6-0B13328E10E4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14627" y="4944186"/>
              <a:ext cx="653795" cy="1325194"/>
            </a:xfrm>
            <a:prstGeom prst="rect">
              <a:avLst/>
            </a:prstGeom>
            <a:noFill/>
          </p:spPr>
        </p:pic>
        <p:pic>
          <p:nvPicPr>
            <p:cNvPr id="18" name="object 19">
              <a:extLst>
                <a:ext uri="{FF2B5EF4-FFF2-40B4-BE49-F238E27FC236}">
                  <a16:creationId xmlns:a16="http://schemas.microsoft.com/office/drawing/2014/main" id="{DBACB0B9-7A4A-B52F-A836-9524FAC6786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80159" y="5669280"/>
              <a:ext cx="502920" cy="502920"/>
            </a:xfrm>
            <a:prstGeom prst="rect">
              <a:avLst/>
            </a:prstGeom>
            <a:noFill/>
          </p:spPr>
        </p:pic>
        <p:pic>
          <p:nvPicPr>
            <p:cNvPr id="21" name="object 22">
              <a:extLst>
                <a:ext uri="{FF2B5EF4-FFF2-40B4-BE49-F238E27FC236}">
                  <a16:creationId xmlns:a16="http://schemas.microsoft.com/office/drawing/2014/main" id="{46141FCC-7128-AC91-56AC-318E18C0BBC9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31391" y="6909816"/>
              <a:ext cx="254508" cy="12192"/>
            </a:xfrm>
            <a:prstGeom prst="rect">
              <a:avLst/>
            </a:prstGeom>
            <a:noFill/>
          </p:spPr>
        </p:pic>
      </p:grpSp>
      <p:sp>
        <p:nvSpPr>
          <p:cNvPr id="25" name="文本框 24">
            <a:extLst>
              <a:ext uri="{FF2B5EF4-FFF2-40B4-BE49-F238E27FC236}">
                <a16:creationId xmlns:a16="http://schemas.microsoft.com/office/drawing/2014/main" id="{812B0BF6-B1B4-0687-1450-4915730190E8}"/>
              </a:ext>
            </a:extLst>
          </p:cNvPr>
          <p:cNvSpPr txBox="1"/>
          <p:nvPr/>
        </p:nvSpPr>
        <p:spPr>
          <a:xfrm>
            <a:off x="1464632" y="301037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有效性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B64C102-E560-692E-CC26-43C832A91AA3}"/>
              </a:ext>
            </a:extLst>
          </p:cNvPr>
          <p:cNvSpPr txBox="1"/>
          <p:nvPr/>
        </p:nvSpPr>
        <p:spPr>
          <a:xfrm>
            <a:off x="1499694" y="3598433"/>
            <a:ext cx="816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Palatino Linotype" panose="02040502050505030304" pitchFamily="18" charset="0"/>
                <a:ea typeface="等线" panose="02010600030101010101" pitchFamily="2" charset="-122"/>
                <a:cs typeface="+mn-cs"/>
              </a:rPr>
              <a:t>Validity</a:t>
            </a:r>
            <a:endParaRPr kumimoji="1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Palatino Linotype" panose="02040502050505030304" pitchFamily="18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E59E262-9D99-4727-9F03-DD7273A44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AEE51-440F-3B4F-B7DB-28DBC90106C7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C27AD4DD-4508-404F-BD83-EED6D36E9A6F}"/>
              </a:ext>
            </a:extLst>
          </p:cNvPr>
          <p:cNvSpPr txBox="1"/>
          <p:nvPr/>
        </p:nvSpPr>
        <p:spPr>
          <a:xfrm>
            <a:off x="494706" y="6031220"/>
            <a:ext cx="1139821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[1]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许东琳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等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肠外与肠内营养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,2014,21(05):278-281                                [2]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胡石奇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等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 广州医药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,2014,45(06):20-23                                       [3]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刘志华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康亮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黄美近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等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中华临床营养杂志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 2013, 21(5):267-273</a:t>
            </a:r>
          </a:p>
          <a:p>
            <a:pPr>
              <a:defRPr/>
            </a:pP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[4]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奚桓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等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中华老年医学杂志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 2016; 35(2):128-132.                              [5] 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王新颖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等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肠外与肠内营养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,2010,17(6):323-325.                           [6] Stanislaw </a:t>
            </a:r>
            <a:r>
              <a:rPr lang="en-US" altLang="zh-CN" sz="800" b="1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K,et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 al. Nutrition,2018,55-56:45-50.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[7] García-de-Lorenzo A, et al. Br J </a:t>
            </a:r>
            <a:r>
              <a:rPr lang="en-US" altLang="zh-CN" sz="800" b="1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Nutr</a:t>
            </a:r>
            <a:r>
              <a:rPr lang="en-US" altLang="zh-CN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 2005 Aug;94(2):221-30.        [8] Mayer K, et al. Intensive Care Med,2003,29(9):1472—1481</a:t>
            </a:r>
            <a:r>
              <a:rPr lang="zh-CN" altLang="en-US" sz="8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．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7F83BB9-1C44-424D-95C4-91483FC8C143}"/>
              </a:ext>
            </a:extLst>
          </p:cNvPr>
          <p:cNvSpPr txBox="1"/>
          <p:nvPr/>
        </p:nvSpPr>
        <p:spPr>
          <a:xfrm>
            <a:off x="1499694" y="90821"/>
            <a:ext cx="10689117" cy="86946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spcAft>
                <a:spcPts val="300"/>
              </a:spcAft>
              <a:defRPr/>
            </a:pPr>
            <a:r>
              <a:rPr lang="zh-CN" altLang="en-US" sz="2400" b="1" dirty="0">
                <a:latin typeface="等线" panose="020F0502020204030204"/>
                <a:ea typeface="等线" panose="02010600030101010101" pitchFamily="2" charset="-122"/>
              </a:rPr>
              <a:t>多研究支持橄榄油脂肪乳</a:t>
            </a:r>
            <a:r>
              <a:rPr lang="en-US" altLang="zh-CN" sz="2400" b="1" dirty="0">
                <a:latin typeface="等线" panose="020F0502020204030204"/>
                <a:ea typeface="等线" panose="02010600030101010101" pitchFamily="2" charset="-122"/>
              </a:rPr>
              <a:t> </a:t>
            </a:r>
          </a:p>
          <a:p>
            <a:pPr algn="ctr">
              <a:spcAft>
                <a:spcPts val="300"/>
              </a:spcAft>
              <a:defRPr/>
            </a:pPr>
            <a:r>
              <a:rPr lang="zh-CN" altLang="en-US" sz="2400" b="1" dirty="0">
                <a:solidFill>
                  <a:schemeClr val="accent1"/>
                </a:solidFill>
                <a:latin typeface="等线" panose="020F0502020204030204"/>
                <a:ea typeface="等线" panose="02010600030101010101" pitchFamily="2" charset="-122"/>
              </a:rPr>
              <a:t>改善临床指标</a:t>
            </a:r>
            <a:endParaRPr lang="en-US" altLang="zh-CN" sz="2400" b="1" dirty="0">
              <a:solidFill>
                <a:schemeClr val="accent1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14B57368-1D8E-4290-A513-DBC0F9B87E4D}"/>
              </a:ext>
            </a:extLst>
          </p:cNvPr>
          <p:cNvSpPr txBox="1"/>
          <p:nvPr/>
        </p:nvSpPr>
        <p:spPr>
          <a:xfrm>
            <a:off x="3520278" y="1165343"/>
            <a:ext cx="8229270" cy="933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spcAft>
                <a:spcPts val="4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改善细胞免疫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[1]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 、体液免疫功能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[2]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; 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并可能具有免疫调节作用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[3]  </a:t>
            </a:r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(</a:t>
            </a: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见表</a:t>
            </a:r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1)</a:t>
            </a:r>
          </a:p>
          <a:p>
            <a:pPr marL="285750" marR="0" lvl="0" indent="-285750" algn="l" defTabSz="914400" rtl="0" eaLnBrk="1" fontAlgn="auto" latinLnBrk="0" hangingPunct="1">
              <a:spcAft>
                <a:spcPts val="4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减少氧化应激、改善炎症状态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[4,5]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l"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保护肝功能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[3,4,6,7] </a:t>
            </a:r>
            <a:r>
              <a:rPr lang="zh-CN" altLang="en-US" sz="1600" dirty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(</a:t>
            </a: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见表</a:t>
            </a:r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2)</a:t>
            </a:r>
            <a:endParaRPr lang="en-US" altLang="zh-CN" sz="1400" b="1" dirty="0">
              <a:solidFill>
                <a:schemeClr val="bg2">
                  <a:lumMod val="50000"/>
                </a:schemeClr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E80C404-7C77-42D4-AF0E-4A36C44ADB9E}"/>
              </a:ext>
            </a:extLst>
          </p:cNvPr>
          <p:cNvSpPr txBox="1"/>
          <p:nvPr/>
        </p:nvSpPr>
        <p:spPr>
          <a:xfrm>
            <a:off x="926829" y="4256028"/>
            <a:ext cx="250213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免疫炎症反应失衡是</a:t>
            </a: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  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引起外科危重症病人多器官功能障碍甚至死亡的重要原因</a:t>
            </a:r>
            <a:r>
              <a:rPr kumimoji="0" lang="en-US" altLang="zh-CN" sz="1100" b="1" i="0" u="none" strike="noStrike" kern="1200" cap="none" spc="0" normalizeH="0" baseline="3000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[5]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摄入过量</a:t>
            </a: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  <a:sym typeface="+mn-lt"/>
              </a:rPr>
              <a:t>ω</a:t>
            </a: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-6</a:t>
            </a: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多不饱和脂肪乳能放大机体炎性反应，加重氧化应激损伤，不利疾病恢复</a:t>
            </a:r>
            <a:r>
              <a:rPr kumimoji="0" lang="en-US" altLang="zh-CN" sz="1100" b="1" i="0" u="none" strike="noStrike" kern="1200" cap="none" spc="0" normalizeH="0" baseline="3000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[8]</a:t>
            </a:r>
            <a:endParaRPr kumimoji="0" lang="zh-CN" altLang="en-US" sz="1100" b="1" i="0" u="none" strike="noStrike" kern="1200" cap="none" spc="0" normalizeH="0" baseline="3000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0FDA56B3-EA9C-497B-99ED-B3B19D9A6476}"/>
              </a:ext>
            </a:extLst>
          </p:cNvPr>
          <p:cNvGrpSpPr/>
          <p:nvPr/>
        </p:nvGrpSpPr>
        <p:grpSpPr>
          <a:xfrm>
            <a:off x="3648635" y="3799669"/>
            <a:ext cx="8540176" cy="1818873"/>
            <a:chOff x="3648635" y="3943109"/>
            <a:chExt cx="8540176" cy="1818873"/>
          </a:xfrm>
        </p:grpSpPr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6F2D697D-7BC6-45BD-8790-3625CE9A5CB9}"/>
                </a:ext>
              </a:extLst>
            </p:cNvPr>
            <p:cNvSpPr/>
            <p:nvPr/>
          </p:nvSpPr>
          <p:spPr>
            <a:xfrm>
              <a:off x="3648635" y="3961982"/>
              <a:ext cx="8540176" cy="180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3B3A0EE6-C597-44C9-AB08-0B9753CF139F}"/>
                </a:ext>
              </a:extLst>
            </p:cNvPr>
            <p:cNvSpPr txBox="1"/>
            <p:nvPr/>
          </p:nvSpPr>
          <p:spPr>
            <a:xfrm>
              <a:off x="9474659" y="4359960"/>
              <a:ext cx="2628000" cy="9161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marR="0" lvl="0" indent="0" fontAlgn="auto">
                <a:lnSpc>
                  <a:spcPts val="22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 kumimoji="0" sz="14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</a:defRPr>
              </a:lvl1pPr>
            </a:lstStyle>
            <a:p>
              <a:r>
                <a:rPr lang="zh-CN" altLang="en-US" dirty="0"/>
                <a:t>研究组天门冬氨酸氨基转移酶和总胆红素，降幅优于对照组</a:t>
              </a:r>
              <a:r>
                <a:rPr lang="en-US" altLang="zh-CN" dirty="0"/>
                <a:t>(P=0.037</a:t>
              </a:r>
              <a:r>
                <a:rPr lang="zh-CN" altLang="en-US" dirty="0"/>
                <a:t>、</a:t>
              </a:r>
              <a:r>
                <a:rPr lang="en-US" altLang="zh-CN" dirty="0"/>
                <a:t>0.04)</a:t>
              </a:r>
              <a:r>
                <a:rPr lang="zh-CN" altLang="en-US" dirty="0"/>
                <a:t> </a:t>
              </a:r>
              <a:r>
                <a:rPr lang="en-US" altLang="zh-CN" dirty="0"/>
                <a:t>[4]</a:t>
              </a:r>
              <a:endParaRPr lang="zh-CN" altLang="en-US" dirty="0"/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8DD28E88-E94D-4CF4-80E8-C1FE757844F2}"/>
                </a:ext>
              </a:extLst>
            </p:cNvPr>
            <p:cNvGrpSpPr/>
            <p:nvPr/>
          </p:nvGrpSpPr>
          <p:grpSpPr>
            <a:xfrm>
              <a:off x="4215053" y="3943109"/>
              <a:ext cx="5112000" cy="1740885"/>
              <a:chOff x="4215053" y="3943109"/>
              <a:chExt cx="5112000" cy="1740885"/>
            </a:xfrm>
          </p:grpSpPr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8D6C4A33-484B-4B7F-B3C0-9B1AC626AE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68568" y="4251232"/>
                <a:ext cx="5004970" cy="1432762"/>
              </a:xfrm>
              <a:prstGeom prst="rect">
                <a:avLst/>
              </a:prstGeom>
            </p:spPr>
          </p:pic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437E36DB-D54E-4CB0-BEED-BAC200826FDB}"/>
                  </a:ext>
                </a:extLst>
              </p:cNvPr>
              <p:cNvSpPr/>
              <p:nvPr/>
            </p:nvSpPr>
            <p:spPr>
              <a:xfrm>
                <a:off x="4215053" y="4695276"/>
                <a:ext cx="5112000" cy="14852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E3EB0538-8014-4A98-A4F7-0BF0DC3ED245}"/>
                  </a:ext>
                </a:extLst>
              </p:cNvPr>
              <p:cNvSpPr/>
              <p:nvPr/>
            </p:nvSpPr>
            <p:spPr>
              <a:xfrm>
                <a:off x="4215053" y="5530767"/>
                <a:ext cx="5112000" cy="14852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id="{0349835D-443F-4D2C-877A-92486B2DE4F3}"/>
                  </a:ext>
                </a:extLst>
              </p:cNvPr>
              <p:cNvSpPr txBox="1"/>
              <p:nvPr/>
            </p:nvSpPr>
            <p:spPr>
              <a:xfrm>
                <a:off x="4251053" y="3943109"/>
                <a:ext cx="504000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表</a:t>
                </a:r>
                <a:r>
                  <a:rPr kumimoji="0" lang="en-US" altLang="zh-CN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2 </a:t>
                </a: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组血浆蛋白质及肝脏功能指标的变化</a:t>
                </a:r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EF39B008-1D1F-4DE5-AB0A-A602FA5A9150}"/>
              </a:ext>
            </a:extLst>
          </p:cNvPr>
          <p:cNvGrpSpPr/>
          <p:nvPr/>
        </p:nvGrpSpPr>
        <p:grpSpPr>
          <a:xfrm>
            <a:off x="3648635" y="2133508"/>
            <a:ext cx="8540176" cy="1584000"/>
            <a:chOff x="3648635" y="2276948"/>
            <a:chExt cx="8540176" cy="1584000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CC7EB25A-0F96-4DC2-87AB-21064534D71E}"/>
                </a:ext>
              </a:extLst>
            </p:cNvPr>
            <p:cNvSpPr/>
            <p:nvPr/>
          </p:nvSpPr>
          <p:spPr>
            <a:xfrm>
              <a:off x="3648635" y="2276948"/>
              <a:ext cx="8540176" cy="1584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67137FB1-FA4B-458A-9CEA-D248D6DDFEEF}"/>
                </a:ext>
              </a:extLst>
            </p:cNvPr>
            <p:cNvSpPr txBox="1"/>
            <p:nvPr/>
          </p:nvSpPr>
          <p:spPr>
            <a:xfrm>
              <a:off x="9474659" y="2434200"/>
              <a:ext cx="2628000" cy="1198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22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与对照组比较</a:t>
              </a:r>
              <a:endParaRPr kumimoji="0" lang="en-US" altLang="zh-CN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ts val="22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血总淋巴细胞计数、</a:t>
              </a: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T</a:t>
              </a: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淋巴细胞系列差异，均有显著性统计学意义</a:t>
              </a: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(P&lt;0.05) </a:t>
              </a:r>
              <a:r>
                <a:rPr kumimoji="0" lang="en-US" altLang="zh-CN" sz="1400" b="1" i="0" u="none" strike="noStrike" kern="1200" cap="none" spc="0" normalizeH="0" baseline="3000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[1]</a:t>
              </a:r>
              <a:endParaRPr kumimoji="0" lang="zh-CN" altLang="en-US" sz="14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76B6A14E-380E-4E0F-B611-8FCE39F1C227}"/>
                </a:ext>
              </a:extLst>
            </p:cNvPr>
            <p:cNvGrpSpPr/>
            <p:nvPr/>
          </p:nvGrpSpPr>
          <p:grpSpPr>
            <a:xfrm>
              <a:off x="4251053" y="2276949"/>
              <a:ext cx="5040000" cy="1494848"/>
              <a:chOff x="4283842" y="2348669"/>
              <a:chExt cx="5040000" cy="1494848"/>
            </a:xfrm>
          </p:grpSpPr>
          <p:pic>
            <p:nvPicPr>
              <p:cNvPr id="43" name="图片 42">
                <a:extLst>
                  <a:ext uri="{FF2B5EF4-FFF2-40B4-BE49-F238E27FC236}">
                    <a16:creationId xmlns:a16="http://schemas.microsoft.com/office/drawing/2014/main" id="{BDC76481-5574-487A-9D11-E8F478C8C8E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/>
              <a:srcRect t="22676"/>
              <a:stretch/>
            </p:blipFill>
            <p:spPr>
              <a:xfrm>
                <a:off x="4289140" y="2660933"/>
                <a:ext cx="5029404" cy="1182584"/>
              </a:xfrm>
              <a:prstGeom prst="rect">
                <a:avLst/>
              </a:prstGeom>
            </p:spPr>
          </p:pic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B28D6D6D-A3D7-4256-AE38-62102A4F6210}"/>
                  </a:ext>
                </a:extLst>
              </p:cNvPr>
              <p:cNvSpPr txBox="1"/>
              <p:nvPr/>
            </p:nvSpPr>
            <p:spPr>
              <a:xfrm>
                <a:off x="4283842" y="2348669"/>
                <a:ext cx="504000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表</a:t>
                </a:r>
                <a:r>
                  <a:rPr kumimoji="0" lang="en-US" altLang="zh-CN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1 </a:t>
                </a: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组病人</a:t>
                </a:r>
                <a:r>
                  <a:rPr kumimoji="0" lang="en-US" altLang="zh-CN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TPN</a:t>
                </a: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前后的免疫功能指标</a:t>
                </a:r>
              </a:p>
            </p:txBody>
          </p:sp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E24D5691-7577-4B9E-AA30-1A516D4B36E1}"/>
                  </a:ext>
                </a:extLst>
              </p:cNvPr>
              <p:cNvSpPr/>
              <p:nvPr/>
            </p:nvSpPr>
            <p:spPr>
              <a:xfrm>
                <a:off x="8147573" y="2825241"/>
                <a:ext cx="1094238" cy="855316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38023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object 14">
            <a:extLst>
              <a:ext uri="{FF2B5EF4-FFF2-40B4-BE49-F238E27FC236}">
                <a16:creationId xmlns:a16="http://schemas.microsoft.com/office/drawing/2014/main" id="{8FF949A3-A228-DDC9-2651-E50C3FAA4FBF}"/>
              </a:ext>
            </a:extLst>
          </p:cNvPr>
          <p:cNvGrpSpPr/>
          <p:nvPr/>
        </p:nvGrpSpPr>
        <p:grpSpPr>
          <a:xfrm>
            <a:off x="0" y="320"/>
            <a:ext cx="12192000" cy="6857680"/>
            <a:chOff x="514350" y="4944186"/>
            <a:chExt cx="5829300" cy="3278987"/>
          </a:xfrm>
        </p:grpSpPr>
        <p:pic>
          <p:nvPicPr>
            <p:cNvPr id="14" name="object 15">
              <a:extLst>
                <a:ext uri="{FF2B5EF4-FFF2-40B4-BE49-F238E27FC236}">
                  <a16:creationId xmlns:a16="http://schemas.microsoft.com/office/drawing/2014/main" id="{2A90C119-B511-5405-45A5-D689F87014B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4944186"/>
              <a:ext cx="5828538" cy="3278987"/>
            </a:xfrm>
            <a:prstGeom prst="rect">
              <a:avLst/>
            </a:prstGeom>
            <a:noFill/>
          </p:spPr>
        </p:pic>
        <p:pic>
          <p:nvPicPr>
            <p:cNvPr id="15" name="object 16">
              <a:extLst>
                <a:ext uri="{FF2B5EF4-FFF2-40B4-BE49-F238E27FC236}">
                  <a16:creationId xmlns:a16="http://schemas.microsoft.com/office/drawing/2014/main" id="{2F884086-4511-1797-1E1B-6615393CFE3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350" y="5359908"/>
              <a:ext cx="5829300" cy="2449068"/>
            </a:xfrm>
            <a:prstGeom prst="rect">
              <a:avLst/>
            </a:prstGeom>
            <a:noFill/>
          </p:spPr>
        </p:pic>
        <p:pic>
          <p:nvPicPr>
            <p:cNvPr id="16" name="object 17">
              <a:extLst>
                <a:ext uri="{FF2B5EF4-FFF2-40B4-BE49-F238E27FC236}">
                  <a16:creationId xmlns:a16="http://schemas.microsoft.com/office/drawing/2014/main" id="{B2018DC4-AE39-3D34-C0D8-25B5BA2DAC7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4350" y="5483351"/>
              <a:ext cx="5829300" cy="2200655"/>
            </a:xfrm>
            <a:prstGeom prst="rect">
              <a:avLst/>
            </a:prstGeom>
            <a:noFill/>
          </p:spPr>
        </p:pic>
        <p:pic>
          <p:nvPicPr>
            <p:cNvPr id="17" name="object 18">
              <a:extLst>
                <a:ext uri="{FF2B5EF4-FFF2-40B4-BE49-F238E27FC236}">
                  <a16:creationId xmlns:a16="http://schemas.microsoft.com/office/drawing/2014/main" id="{6D355377-6FEF-CE70-46F6-0B13328E10E4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14627" y="4944186"/>
              <a:ext cx="653795" cy="1325194"/>
            </a:xfrm>
            <a:prstGeom prst="rect">
              <a:avLst/>
            </a:prstGeom>
            <a:noFill/>
          </p:spPr>
        </p:pic>
        <p:pic>
          <p:nvPicPr>
            <p:cNvPr id="18" name="object 19">
              <a:extLst>
                <a:ext uri="{FF2B5EF4-FFF2-40B4-BE49-F238E27FC236}">
                  <a16:creationId xmlns:a16="http://schemas.microsoft.com/office/drawing/2014/main" id="{DBACB0B9-7A4A-B52F-A836-9524FAC6786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80159" y="5669280"/>
              <a:ext cx="502920" cy="502920"/>
            </a:xfrm>
            <a:prstGeom prst="rect">
              <a:avLst/>
            </a:prstGeom>
            <a:noFill/>
          </p:spPr>
        </p:pic>
        <p:pic>
          <p:nvPicPr>
            <p:cNvPr id="21" name="object 22">
              <a:extLst>
                <a:ext uri="{FF2B5EF4-FFF2-40B4-BE49-F238E27FC236}">
                  <a16:creationId xmlns:a16="http://schemas.microsoft.com/office/drawing/2014/main" id="{46141FCC-7128-AC91-56AC-318E18C0BBC9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31391" y="6909816"/>
              <a:ext cx="254508" cy="12192"/>
            </a:xfrm>
            <a:prstGeom prst="rect">
              <a:avLst/>
            </a:prstGeom>
            <a:noFill/>
          </p:spPr>
        </p:pic>
      </p:grpSp>
      <p:sp>
        <p:nvSpPr>
          <p:cNvPr id="25" name="文本框 24">
            <a:extLst>
              <a:ext uri="{FF2B5EF4-FFF2-40B4-BE49-F238E27FC236}">
                <a16:creationId xmlns:a16="http://schemas.microsoft.com/office/drawing/2014/main" id="{812B0BF6-B1B4-0687-1450-4915730190E8}"/>
              </a:ext>
            </a:extLst>
          </p:cNvPr>
          <p:cNvSpPr txBox="1"/>
          <p:nvPr/>
        </p:nvSpPr>
        <p:spPr>
          <a:xfrm>
            <a:off x="1464632" y="301037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有效性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B64C102-E560-692E-CC26-43C832A91AA3}"/>
              </a:ext>
            </a:extLst>
          </p:cNvPr>
          <p:cNvSpPr txBox="1"/>
          <p:nvPr/>
        </p:nvSpPr>
        <p:spPr>
          <a:xfrm>
            <a:off x="1499694" y="3598433"/>
            <a:ext cx="816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Palatino Linotype" panose="02040502050505030304" pitchFamily="18" charset="0"/>
                <a:ea typeface="等线" panose="02010600030101010101" pitchFamily="2" charset="-122"/>
                <a:cs typeface="+mn-cs"/>
              </a:rPr>
              <a:t>Validity</a:t>
            </a:r>
            <a:endParaRPr kumimoji="1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Palatino Linotype" panose="02040502050505030304" pitchFamily="18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E59E262-9D99-4727-9F03-DD7273A44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AEE51-440F-3B4F-B7DB-28DBC90106C7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7F83BB9-1C44-424D-95C4-91483FC8C143}"/>
              </a:ext>
            </a:extLst>
          </p:cNvPr>
          <p:cNvSpPr txBox="1"/>
          <p:nvPr/>
        </p:nvSpPr>
        <p:spPr>
          <a:xfrm>
            <a:off x="1499694" y="77507"/>
            <a:ext cx="10702812" cy="86946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latin typeface="等线" panose="020F0502020204030204"/>
                <a:ea typeface="等线" panose="02010600030101010101" pitchFamily="2" charset="-122"/>
              </a:rPr>
              <a:t>多研究支持橄榄油脂肪乳</a:t>
            </a:r>
            <a:r>
              <a:rPr lang="en-US" altLang="zh-CN" sz="2400" b="1" dirty="0">
                <a:latin typeface="等线" panose="020F0502020204030204"/>
                <a:ea typeface="等线" panose="02010600030101010101" pitchFamily="2" charset="-122"/>
              </a:rPr>
              <a:t> </a:t>
            </a: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solidFill>
                  <a:schemeClr val="accent1"/>
                </a:solidFill>
                <a:latin typeface="等线" panose="020F0502020204030204"/>
                <a:ea typeface="等线" panose="02010600030101010101" pitchFamily="2" charset="-122"/>
              </a:rPr>
              <a:t>改善临床结局</a:t>
            </a:r>
            <a:endParaRPr lang="en-US" altLang="zh-CN" sz="2400" b="1" dirty="0">
              <a:solidFill>
                <a:schemeClr val="accent1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8F99F579-A294-4CA9-8636-AA7929AF06B9}"/>
              </a:ext>
            </a:extLst>
          </p:cNvPr>
          <p:cNvSpPr txBox="1"/>
          <p:nvPr/>
        </p:nvSpPr>
        <p:spPr>
          <a:xfrm>
            <a:off x="489149" y="6039848"/>
            <a:ext cx="11301758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>
              <a:defRPr sz="900" b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defRPr>
            </a:lvl1pPr>
          </a:lstStyle>
          <a:p>
            <a:r>
              <a:rPr lang="en-US" altLang="zh-CN" sz="800" dirty="0"/>
              <a:t>[1] Jia ZY, et al. </a:t>
            </a:r>
            <a:r>
              <a:rPr lang="en-US" altLang="zh-CN" sz="800" dirty="0" err="1"/>
              <a:t>Nutr</a:t>
            </a:r>
            <a:r>
              <a:rPr lang="en-US" altLang="zh-CN" sz="800" dirty="0"/>
              <a:t> J. 2015 Nov 14;14:119                                      [2] </a:t>
            </a:r>
            <a:r>
              <a:rPr lang="zh-CN" altLang="en-US" sz="800" dirty="0"/>
              <a:t>邵子玮</a:t>
            </a:r>
            <a:r>
              <a:rPr lang="en-US" altLang="zh-CN" sz="800" dirty="0"/>
              <a:t>, </a:t>
            </a:r>
            <a:r>
              <a:rPr lang="zh-CN" altLang="en-US" sz="800" dirty="0"/>
              <a:t>等</a:t>
            </a:r>
            <a:r>
              <a:rPr lang="en-US" altLang="zh-CN" sz="800" dirty="0"/>
              <a:t>. </a:t>
            </a:r>
            <a:r>
              <a:rPr lang="zh-CN" altLang="en-US" sz="800" dirty="0"/>
              <a:t>西南国防医药</a:t>
            </a:r>
            <a:r>
              <a:rPr lang="en-US" altLang="zh-CN" sz="800" dirty="0"/>
              <a:t>.2019,29(9):945-947                                 [3]</a:t>
            </a:r>
            <a:r>
              <a:rPr lang="zh-CN" altLang="zh-CN" sz="800" dirty="0"/>
              <a:t> Pontes-Arruda A, et al. JPEN J Parenter Enteral Nutr. 2012 Sep;36(5):574-86.</a:t>
            </a:r>
            <a:endParaRPr lang="en-US" altLang="zh-CN" sz="800" dirty="0"/>
          </a:p>
          <a:p>
            <a:r>
              <a:rPr lang="en-US" altLang="zh-CN" sz="800" dirty="0"/>
              <a:t>[4]</a:t>
            </a:r>
            <a:r>
              <a:rPr lang="fr-FR" altLang="zh-CN" sz="800" dirty="0"/>
              <a:t> Edmunds CE. Et al. CritCare Med 2014;42:1168-1177</a:t>
            </a:r>
            <a:r>
              <a:rPr lang="en-US" altLang="zh-CN" sz="800" dirty="0"/>
              <a:t>.                 [5]</a:t>
            </a:r>
            <a:r>
              <a:rPr lang="zh-CN" altLang="en-US" sz="800" dirty="0"/>
              <a:t> </a:t>
            </a:r>
            <a:r>
              <a:rPr lang="en-AU" altLang="zh-CN" sz="800" dirty="0"/>
              <a:t>Manzanares W, et al. Intensive Care Med 2013;39:1683–94.        </a:t>
            </a:r>
            <a:r>
              <a:rPr lang="en-US" altLang="zh-CN" sz="800" dirty="0"/>
              <a:t>[6]</a:t>
            </a:r>
            <a:r>
              <a:rPr lang="zh-CN" altLang="en-US" sz="800" dirty="0"/>
              <a:t> </a:t>
            </a:r>
            <a:r>
              <a:rPr lang="en-US" altLang="zh-CN" sz="800" dirty="0"/>
              <a:t>William </a:t>
            </a:r>
            <a:r>
              <a:rPr lang="en-US" altLang="zh-CN" sz="800" dirty="0" err="1"/>
              <a:t>M,et</a:t>
            </a:r>
            <a:r>
              <a:rPr lang="en-US" altLang="zh-CN" sz="800" dirty="0"/>
              <a:t> al. Intensive Care Med,2103,9 DOI10.1007/s00134-013-2999-4.</a:t>
            </a:r>
          </a:p>
          <a:p>
            <a:r>
              <a:rPr lang="en-US" altLang="zh-CN" sz="800" dirty="0"/>
              <a:t>[7]</a:t>
            </a:r>
            <a:r>
              <a:rPr lang="zh-CN" altLang="en-US" sz="800" dirty="0"/>
              <a:t>刘志华</a:t>
            </a:r>
            <a:r>
              <a:rPr lang="en-US" altLang="zh-CN" sz="800" dirty="0"/>
              <a:t>,</a:t>
            </a:r>
            <a:r>
              <a:rPr lang="zh-CN" altLang="en-US" sz="800" dirty="0"/>
              <a:t>等</a:t>
            </a:r>
            <a:r>
              <a:rPr lang="en-US" altLang="zh-CN" sz="800" dirty="0"/>
              <a:t>. </a:t>
            </a:r>
            <a:r>
              <a:rPr lang="zh-CN" altLang="en-US" sz="800" dirty="0"/>
              <a:t>中华临床营养杂志</a:t>
            </a:r>
            <a:r>
              <a:rPr lang="en-US" altLang="zh-CN" sz="800" dirty="0"/>
              <a:t>,2013,21(5):267-273.                        [8] </a:t>
            </a:r>
            <a:r>
              <a:rPr lang="zh-CN" altLang="en-US" sz="800" dirty="0"/>
              <a:t>杨婧</a:t>
            </a:r>
            <a:r>
              <a:rPr lang="en-US" altLang="zh-CN" sz="800" dirty="0"/>
              <a:t>,</a:t>
            </a:r>
            <a:r>
              <a:rPr lang="zh-CN" altLang="en-US" sz="800" dirty="0"/>
              <a:t>等</a:t>
            </a:r>
            <a:r>
              <a:rPr lang="en-US" altLang="zh-CN" sz="800" dirty="0"/>
              <a:t>.</a:t>
            </a:r>
            <a:r>
              <a:rPr lang="zh-CN" altLang="en-US" sz="800" dirty="0"/>
              <a:t>中华临床营养</a:t>
            </a:r>
            <a:r>
              <a:rPr lang="en-US" altLang="zh-CN" sz="800" dirty="0"/>
              <a:t>,2011,19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086C13F-D557-4E71-9336-3B5C16CD9297}"/>
              </a:ext>
            </a:extLst>
          </p:cNvPr>
          <p:cNvSpPr txBox="1"/>
          <p:nvPr/>
        </p:nvSpPr>
        <p:spPr>
          <a:xfrm>
            <a:off x="3673425" y="1183096"/>
            <a:ext cx="7053943" cy="636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降低感染发生率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[1-3]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 </a:t>
            </a:r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(</a:t>
            </a: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见表</a:t>
            </a:r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1)</a:t>
            </a:r>
            <a:endParaRPr kumimoji="0" lang="en-US" altLang="zh-CN" sz="16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脱机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/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机械通气时间更短、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ICU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停留时间更短、住院时间更短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[4-8]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(</a:t>
            </a: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见表</a:t>
            </a:r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等线" panose="020F0502020204030204"/>
                <a:ea typeface="等线" panose="02010600030101010101" pitchFamily="2" charset="-122"/>
              </a:rPr>
              <a:t>2)</a:t>
            </a:r>
            <a:endParaRPr kumimoji="0" lang="en-US" altLang="zh-CN" sz="16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4FD1174A-466D-4872-9741-AB5F3704A926}"/>
              </a:ext>
            </a:extLst>
          </p:cNvPr>
          <p:cNvGrpSpPr/>
          <p:nvPr/>
        </p:nvGrpSpPr>
        <p:grpSpPr>
          <a:xfrm>
            <a:off x="3254627" y="1932943"/>
            <a:ext cx="3214464" cy="3677558"/>
            <a:chOff x="3317381" y="2059814"/>
            <a:chExt cx="3214464" cy="3677558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0378A61-3359-4DC7-829F-9FAE4FE33F01}"/>
                </a:ext>
              </a:extLst>
            </p:cNvPr>
            <p:cNvSpPr/>
            <p:nvPr/>
          </p:nvSpPr>
          <p:spPr>
            <a:xfrm>
              <a:off x="3317381" y="2059814"/>
              <a:ext cx="3214464" cy="36775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F8E952CB-1C18-4655-B78A-3248B26FFCD8}"/>
                </a:ext>
              </a:extLst>
            </p:cNvPr>
            <p:cNvGrpSpPr/>
            <p:nvPr/>
          </p:nvGrpSpPr>
          <p:grpSpPr>
            <a:xfrm>
              <a:off x="3353415" y="2197741"/>
              <a:ext cx="3067694" cy="3533131"/>
              <a:chOff x="3353415" y="2197741"/>
              <a:chExt cx="3067694" cy="3533131"/>
            </a:xfrm>
          </p:grpSpPr>
          <p:pic>
            <p:nvPicPr>
              <p:cNvPr id="5" name="图片 4">
                <a:extLst>
                  <a:ext uri="{FF2B5EF4-FFF2-40B4-BE49-F238E27FC236}">
                    <a16:creationId xmlns:a16="http://schemas.microsoft.com/office/drawing/2014/main" id="{8F269ED8-7BF9-4974-B755-F15D55E2C1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90439" y="2514579"/>
                <a:ext cx="2930670" cy="254036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2B043F33-F4DB-413D-9443-CD0A116E57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53415" y="5109386"/>
                <a:ext cx="433593" cy="182840"/>
              </a:xfrm>
              <a:prstGeom prst="rect">
                <a:avLst/>
              </a:prstGeom>
            </p:spPr>
          </p:pic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4539282C-FCD5-4ABB-A0EE-AD5A5C54870B}"/>
                  </a:ext>
                </a:extLst>
              </p:cNvPr>
              <p:cNvSpPr/>
              <p:nvPr/>
            </p:nvSpPr>
            <p:spPr>
              <a:xfrm>
                <a:off x="5017254" y="3065276"/>
                <a:ext cx="1386750" cy="774577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C0001D99-989A-4F55-8B6F-3CD4AA7665DF}"/>
                  </a:ext>
                </a:extLst>
              </p:cNvPr>
              <p:cNvSpPr txBox="1"/>
              <p:nvPr/>
            </p:nvSpPr>
            <p:spPr>
              <a:xfrm>
                <a:off x="3544232" y="5199957"/>
                <a:ext cx="2823085" cy="530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3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与对照组比感染发生率显著更低</a:t>
                </a:r>
                <a:endParaRPr kumimoji="0" lang="en-US" altLang="zh-CN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3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肺部感染发生次数显著更低</a:t>
                </a:r>
                <a:r>
                  <a:rPr kumimoji="0" lang="en-US" altLang="zh-CN" sz="1300" b="1" i="0" u="none" strike="noStrike" kern="1200" cap="none" spc="0" normalizeH="0" baseline="3000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[1]</a:t>
                </a:r>
                <a:endParaRPr kumimoji="0" lang="zh-CN" altLang="en-US" sz="1300" b="1" i="0" u="none" strike="noStrike" kern="1200" cap="none" spc="0" normalizeH="0" baseline="3000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753E4F7-3D39-4C44-A831-072E5499BA2F}"/>
                  </a:ext>
                </a:extLst>
              </p:cNvPr>
              <p:cNvSpPr txBox="1"/>
              <p:nvPr/>
            </p:nvSpPr>
            <p:spPr>
              <a:xfrm>
                <a:off x="3599451" y="2197741"/>
                <a:ext cx="27126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表</a:t>
                </a:r>
                <a:r>
                  <a:rPr kumimoji="0" lang="en-US" altLang="zh-CN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1 </a:t>
                </a: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感染发生情况</a:t>
                </a:r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48EDFACD-8A5C-4A6F-8B3F-8D547F8A0856}"/>
              </a:ext>
            </a:extLst>
          </p:cNvPr>
          <p:cNvGrpSpPr/>
          <p:nvPr/>
        </p:nvGrpSpPr>
        <p:grpSpPr>
          <a:xfrm>
            <a:off x="6575396" y="1932943"/>
            <a:ext cx="5508186" cy="3677558"/>
            <a:chOff x="6521611" y="2049488"/>
            <a:chExt cx="5508186" cy="3677558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5FBE0AB4-71B1-446F-9B47-C7AA7866A501}"/>
                </a:ext>
              </a:extLst>
            </p:cNvPr>
            <p:cNvSpPr/>
            <p:nvPr/>
          </p:nvSpPr>
          <p:spPr>
            <a:xfrm>
              <a:off x="6521611" y="2049488"/>
              <a:ext cx="5508186" cy="36775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>
              <a:extLst>
                <a:ext uri="{FF2B5EF4-FFF2-40B4-BE49-F238E27FC236}">
                  <a16:creationId xmlns:a16="http://schemas.microsoft.com/office/drawing/2014/main" id="{CB0ED9A0-4C7A-4BFD-8DBE-1B76959D60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b="19457"/>
            <a:stretch/>
          </p:blipFill>
          <p:spPr>
            <a:xfrm>
              <a:off x="6938365" y="2515324"/>
              <a:ext cx="4674679" cy="2537276"/>
            </a:xfrm>
            <a:prstGeom prst="rect">
              <a:avLst/>
            </a:prstGeom>
          </p:spPr>
        </p:pic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434C542F-A702-4E75-955D-9281A3B35AB9}"/>
                </a:ext>
              </a:extLst>
            </p:cNvPr>
            <p:cNvSpPr/>
            <p:nvPr/>
          </p:nvSpPr>
          <p:spPr>
            <a:xfrm>
              <a:off x="7108129" y="3146564"/>
              <a:ext cx="4335150" cy="11442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9DD21BAF-D9D4-4881-B8DC-60746537DF9D}"/>
                </a:ext>
              </a:extLst>
            </p:cNvPr>
            <p:cNvSpPr/>
            <p:nvPr/>
          </p:nvSpPr>
          <p:spPr>
            <a:xfrm>
              <a:off x="7108129" y="3972694"/>
              <a:ext cx="4335150" cy="11442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98167B4F-08F0-449A-A48E-7D0E791C4633}"/>
                </a:ext>
              </a:extLst>
            </p:cNvPr>
            <p:cNvSpPr/>
            <p:nvPr/>
          </p:nvSpPr>
          <p:spPr>
            <a:xfrm>
              <a:off x="7108129" y="4702288"/>
              <a:ext cx="4335150" cy="11442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AFDF0F9C-3AE6-4F26-9166-E5C580EE1775}"/>
                </a:ext>
              </a:extLst>
            </p:cNvPr>
            <p:cNvSpPr txBox="1"/>
            <p:nvPr/>
          </p:nvSpPr>
          <p:spPr>
            <a:xfrm>
              <a:off x="6580097" y="2197741"/>
              <a:ext cx="53912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表</a:t>
              </a: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2 </a:t>
              </a: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静脉脂肪乳剂对出院时间的影响：大豆油 </a:t>
              </a: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vs. </a:t>
              </a: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替代静脉脂肪剂</a:t>
              </a: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B025EBEA-D4DD-4A10-9D46-1438B1C5D5AD}"/>
                </a:ext>
              </a:extLst>
            </p:cNvPr>
            <p:cNvSpPr txBox="1"/>
            <p:nvPr/>
          </p:nvSpPr>
          <p:spPr>
            <a:xfrm>
              <a:off x="6698498" y="5199957"/>
              <a:ext cx="5154412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与对照组比存活脱机时间更短；存活出</a:t>
              </a:r>
              <a:r>
                <a:rPr kumimoji="0" lang="en-US" altLang="zh-CN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ICU</a:t>
              </a:r>
              <a:r>
                <a:rPr kumimoji="0" lang="zh-CN" altLang="en-US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时间更短；收治入</a:t>
              </a:r>
              <a:r>
                <a:rPr kumimoji="0" lang="en-US" altLang="zh-CN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ICU</a:t>
              </a:r>
              <a:r>
                <a:rPr kumimoji="0" lang="zh-CN" altLang="en-US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后</a:t>
              </a:r>
              <a:r>
                <a:rPr kumimoji="0" lang="en-US" altLang="zh-CN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60</a:t>
              </a:r>
              <a:r>
                <a:rPr kumimoji="0" lang="zh-CN" altLang="en-US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天死亡率、机械通气和</a:t>
              </a:r>
              <a:r>
                <a:rPr kumimoji="0" lang="en-US" altLang="zh-CN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ICU</a:t>
              </a:r>
              <a:r>
                <a:rPr kumimoji="0" lang="zh-CN" altLang="en-US" sz="13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停留中位天数组间有显著差异</a:t>
              </a:r>
              <a:r>
                <a:rPr kumimoji="0" lang="en-US" altLang="zh-CN" sz="1300" b="1" i="0" u="none" strike="noStrike" kern="1200" cap="none" spc="0" normalizeH="0" baseline="30000" noProof="0" dirty="0">
                  <a:ln>
                    <a:noFill/>
                  </a:ln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[4]</a:t>
              </a:r>
              <a:endParaRPr kumimoji="0" lang="zh-CN" altLang="en-US" sz="13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4" name="文本框 3">
            <a:extLst>
              <a:ext uri="{FF2B5EF4-FFF2-40B4-BE49-F238E27FC236}">
                <a16:creationId xmlns:a16="http://schemas.microsoft.com/office/drawing/2014/main" id="{AF2BC708-55C1-49F2-A07F-0DC18FB8EFAB}"/>
              </a:ext>
            </a:extLst>
          </p:cNvPr>
          <p:cNvSpPr txBox="1"/>
          <p:nvPr/>
        </p:nvSpPr>
        <p:spPr>
          <a:xfrm>
            <a:off x="7817226" y="2447365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E88BDE3-7FB3-451D-973D-E469CCBB655B}"/>
              </a:ext>
            </a:extLst>
          </p:cNvPr>
          <p:cNvSpPr txBox="1"/>
          <p:nvPr/>
        </p:nvSpPr>
        <p:spPr>
          <a:xfrm>
            <a:off x="932223" y="4941107"/>
            <a:ext cx="1835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IVFE:</a:t>
            </a: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静脉脂肪乳剂</a:t>
            </a:r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MCT</a:t>
            </a:r>
            <a:r>
              <a:rPr kumimoji="0" lang="zh-CN" alt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油：中链甘油三酯</a:t>
            </a:r>
          </a:p>
        </p:txBody>
      </p:sp>
    </p:spTree>
    <p:extLst>
      <p:ext uri="{BB962C8B-B14F-4D97-AF65-F5344CB8AC3E}">
        <p14:creationId xmlns:p14="http://schemas.microsoft.com/office/powerpoint/2010/main" val="176028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object 14">
            <a:extLst>
              <a:ext uri="{FF2B5EF4-FFF2-40B4-BE49-F238E27FC236}">
                <a16:creationId xmlns:a16="http://schemas.microsoft.com/office/drawing/2014/main" id="{8FF949A3-A228-DDC9-2651-E50C3FAA4FBF}"/>
              </a:ext>
            </a:extLst>
          </p:cNvPr>
          <p:cNvGrpSpPr/>
          <p:nvPr/>
        </p:nvGrpSpPr>
        <p:grpSpPr>
          <a:xfrm>
            <a:off x="0" y="0"/>
            <a:ext cx="12192000" cy="6857680"/>
            <a:chOff x="514350" y="4944186"/>
            <a:chExt cx="5829300" cy="3278987"/>
          </a:xfrm>
        </p:grpSpPr>
        <p:pic>
          <p:nvPicPr>
            <p:cNvPr id="14" name="object 15">
              <a:extLst>
                <a:ext uri="{FF2B5EF4-FFF2-40B4-BE49-F238E27FC236}">
                  <a16:creationId xmlns:a16="http://schemas.microsoft.com/office/drawing/2014/main" id="{2A90C119-B511-5405-45A5-D689F87014B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350" y="4944186"/>
              <a:ext cx="5828538" cy="3278987"/>
            </a:xfrm>
            <a:prstGeom prst="rect">
              <a:avLst/>
            </a:prstGeom>
            <a:noFill/>
          </p:spPr>
        </p:pic>
        <p:pic>
          <p:nvPicPr>
            <p:cNvPr id="15" name="object 16">
              <a:extLst>
                <a:ext uri="{FF2B5EF4-FFF2-40B4-BE49-F238E27FC236}">
                  <a16:creationId xmlns:a16="http://schemas.microsoft.com/office/drawing/2014/main" id="{2F884086-4511-1797-1E1B-6615393CFE3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4350" y="5359908"/>
              <a:ext cx="5829300" cy="2449068"/>
            </a:xfrm>
            <a:prstGeom prst="rect">
              <a:avLst/>
            </a:prstGeom>
            <a:noFill/>
          </p:spPr>
        </p:pic>
        <p:pic>
          <p:nvPicPr>
            <p:cNvPr id="16" name="object 17">
              <a:extLst>
                <a:ext uri="{FF2B5EF4-FFF2-40B4-BE49-F238E27FC236}">
                  <a16:creationId xmlns:a16="http://schemas.microsoft.com/office/drawing/2014/main" id="{B2018DC4-AE39-3D34-C0D8-25B5BA2DAC7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350" y="5483351"/>
              <a:ext cx="5829300" cy="2200655"/>
            </a:xfrm>
            <a:prstGeom prst="rect">
              <a:avLst/>
            </a:prstGeom>
            <a:noFill/>
          </p:spPr>
        </p:pic>
        <p:pic>
          <p:nvPicPr>
            <p:cNvPr id="17" name="object 18">
              <a:extLst>
                <a:ext uri="{FF2B5EF4-FFF2-40B4-BE49-F238E27FC236}">
                  <a16:creationId xmlns:a16="http://schemas.microsoft.com/office/drawing/2014/main" id="{6D355377-6FEF-CE70-46F6-0B13328E10E4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14627" y="4944186"/>
              <a:ext cx="653795" cy="1325194"/>
            </a:xfrm>
            <a:prstGeom prst="rect">
              <a:avLst/>
            </a:prstGeom>
            <a:noFill/>
          </p:spPr>
        </p:pic>
        <p:pic>
          <p:nvPicPr>
            <p:cNvPr id="18" name="object 19">
              <a:extLst>
                <a:ext uri="{FF2B5EF4-FFF2-40B4-BE49-F238E27FC236}">
                  <a16:creationId xmlns:a16="http://schemas.microsoft.com/office/drawing/2014/main" id="{DBACB0B9-7A4A-B52F-A836-9524FAC6786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80159" y="5669280"/>
              <a:ext cx="502920" cy="502920"/>
            </a:xfrm>
            <a:prstGeom prst="rect">
              <a:avLst/>
            </a:prstGeom>
            <a:noFill/>
          </p:spPr>
        </p:pic>
        <p:pic>
          <p:nvPicPr>
            <p:cNvPr id="21" name="object 22">
              <a:extLst>
                <a:ext uri="{FF2B5EF4-FFF2-40B4-BE49-F238E27FC236}">
                  <a16:creationId xmlns:a16="http://schemas.microsoft.com/office/drawing/2014/main" id="{46141FCC-7128-AC91-56AC-318E18C0BBC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31391" y="6909816"/>
              <a:ext cx="254508" cy="12192"/>
            </a:xfrm>
            <a:prstGeom prst="rect">
              <a:avLst/>
            </a:prstGeom>
            <a:noFill/>
          </p:spPr>
        </p:pic>
      </p:grpSp>
      <p:sp>
        <p:nvSpPr>
          <p:cNvPr id="25" name="文本框 24">
            <a:extLst>
              <a:ext uri="{FF2B5EF4-FFF2-40B4-BE49-F238E27FC236}">
                <a16:creationId xmlns:a16="http://schemas.microsoft.com/office/drawing/2014/main" id="{812B0BF6-B1B4-0687-1450-4915730190E8}"/>
              </a:ext>
            </a:extLst>
          </p:cNvPr>
          <p:cNvSpPr txBox="1"/>
          <p:nvPr/>
        </p:nvSpPr>
        <p:spPr>
          <a:xfrm>
            <a:off x="1464632" y="301037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有效性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B64C102-E560-692E-CC26-43C832A91AA3}"/>
              </a:ext>
            </a:extLst>
          </p:cNvPr>
          <p:cNvSpPr txBox="1"/>
          <p:nvPr/>
        </p:nvSpPr>
        <p:spPr>
          <a:xfrm>
            <a:off x="1499694" y="3598433"/>
            <a:ext cx="816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Palatino Linotype" panose="02040502050505030304" pitchFamily="18" charset="0"/>
                <a:ea typeface="等线" panose="02010600030101010101" pitchFamily="2" charset="-122"/>
                <a:cs typeface="+mn-cs"/>
              </a:rPr>
              <a:t>Validity</a:t>
            </a:r>
            <a:endParaRPr kumimoji="1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Palatino Linotype" panose="02040502050505030304" pitchFamily="18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E59E262-9D99-4727-9F03-DD7273A44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AEE51-440F-3B4F-B7DB-28DBC90106C7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27" name="Picture 50">
            <a:extLst>
              <a:ext uri="{FF2B5EF4-FFF2-40B4-BE49-F238E27FC236}">
                <a16:creationId xmlns:a16="http://schemas.microsoft.com/office/drawing/2014/main" id="{9A285400-268B-40CF-855D-260248B1BB2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477" y="3884223"/>
            <a:ext cx="720000" cy="720000"/>
          </a:xfrm>
          <a:prstGeom prst="rect">
            <a:avLst/>
          </a:prstGeom>
        </p:spPr>
      </p:pic>
      <p:pic>
        <p:nvPicPr>
          <p:cNvPr id="22" name="Picture 50">
            <a:extLst>
              <a:ext uri="{FF2B5EF4-FFF2-40B4-BE49-F238E27FC236}">
                <a16:creationId xmlns:a16="http://schemas.microsoft.com/office/drawing/2014/main" id="{1734159C-AF9A-4EF7-8FDC-C633CCED1EF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477" y="1907513"/>
            <a:ext cx="720000" cy="72000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C7AAAAF-6E02-4067-AFC4-808F42D3FB1B}"/>
              </a:ext>
            </a:extLst>
          </p:cNvPr>
          <p:cNvSpPr txBox="1"/>
          <p:nvPr/>
        </p:nvSpPr>
        <p:spPr>
          <a:xfrm>
            <a:off x="617804" y="6056317"/>
            <a:ext cx="11274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[1] </a:t>
            </a:r>
            <a:r>
              <a:rPr kumimoji="0" lang="en-US" altLang="zh-CN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Weimann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A,et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al. Clin Nutr.2017;36(3):623-650.        [2]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中国医学会肠外肠内营养学分会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.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中华外科杂志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,2022.60(4):321-328.                             [3]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Braga M, et al. Clin </a:t>
            </a:r>
            <a:r>
              <a:rPr kumimoji="0" lang="en-US" altLang="zh-CN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Nutr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2009;28:378–386.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[4] Mathias </a:t>
            </a:r>
            <a:r>
              <a:rPr kumimoji="0" lang="en-US" altLang="zh-CN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P,Clinical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Nutrition 2009;28:436-444.           [5]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海峡两岸医药卫生交流协会肿瘤防治专家委员会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,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中华肿瘤杂志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,2021,43(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４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):414-430.   [6]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中华医学会肠外肠内营养学分会儿科协作组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. 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中华儿科杂志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, 2010;48(6):436-441.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[7]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Singer P, et al. Clin </a:t>
            </a:r>
            <a:r>
              <a:rPr kumimoji="0" lang="en-US" altLang="zh-CN" sz="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Nutr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. 2009 Aug;28(4):387-400.    [8]</a:t>
            </a:r>
            <a:r>
              <a:rPr kumimoji="0" lang="zh-CN" altLang="en-U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中华医学会肠外肠内营养学分会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. </a:t>
            </a:r>
            <a:r>
              <a:rPr kumimoji="0" lang="zh-CN" altLang="en-U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中华胃肠外科杂志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,2017,20(1):9-13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1CE4C0A-5DB5-47C1-A649-55DFEF3F4DB4}"/>
              </a:ext>
            </a:extLst>
          </p:cNvPr>
          <p:cNvSpPr txBox="1"/>
          <p:nvPr/>
        </p:nvSpPr>
        <p:spPr>
          <a:xfrm>
            <a:off x="4619608" y="3498525"/>
            <a:ext cx="74915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富含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ω-9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ω-6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含量更低，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对免疫影响更小</a:t>
            </a:r>
            <a:r>
              <a:rPr kumimoji="0" lang="en-US" altLang="zh-CN" sz="14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[3] [4]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，促炎刺激更小 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(C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级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 </a:t>
            </a:r>
            <a:r>
              <a:rPr kumimoji="0" lang="en-US" altLang="zh-CN" sz="14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[4]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2009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年欧洲临床营养和代谢学会肠外营养指南：外科）</a:t>
            </a:r>
            <a:r>
              <a:rPr kumimoji="0" lang="en-US" altLang="zh-CN" sz="105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[3]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/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肝病）</a:t>
            </a:r>
            <a:r>
              <a:rPr kumimoji="0" lang="en-US" altLang="zh-CN" sz="105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[4]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肝功能保护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相对更有益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2021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年肝癌肝切除围手术期管理中国专家共识）</a:t>
            </a:r>
            <a:r>
              <a:rPr kumimoji="0" lang="en-US" altLang="zh-CN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[5]</a:t>
            </a:r>
            <a:endParaRPr kumimoji="0" lang="en-US" altLang="zh-CN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肝功能异常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、以及需长期使用脂肪乳剂的患儿，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建议选择橄榄油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/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大豆油混合制剂 </a:t>
            </a: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D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级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2010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年中国儿科肠内肠外营养支持临床应用指南）</a:t>
            </a:r>
            <a:r>
              <a:rPr kumimoji="0" lang="en-US" altLang="zh-CN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[6]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危重病人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中具有良好的耐受性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</a:t>
            </a:r>
            <a:r>
              <a:rPr lang="en-US" altLang="zh-CN" sz="105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2009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年欧洲临床营养和代谢学会肠外营养指南：重症监护）</a:t>
            </a:r>
            <a:r>
              <a:rPr kumimoji="0" lang="en-US" altLang="zh-CN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[7]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橄榄油脂肪乳</a:t>
            </a:r>
            <a:r>
              <a:rPr kumimoji="1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在代谢、省氮、防止氧化应激、下调炎性反应及维护脏器功能等方面要</a:t>
            </a:r>
            <a:r>
              <a:rPr kumimoji="1" lang="zh-CN" altLang="en-US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优于传统大豆油来源的长链脂肪乳，因而是更理</a:t>
            </a:r>
            <a:r>
              <a:rPr kumimoji="1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想的能源物质</a:t>
            </a:r>
            <a:endParaRPr kumimoji="1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1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</a:t>
            </a:r>
            <a:r>
              <a:rPr kumimoji="1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1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2017</a:t>
            </a:r>
            <a:r>
              <a:rPr kumimoji="1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年成人补充性肠外营养专家共识）</a:t>
            </a:r>
            <a:r>
              <a:rPr kumimoji="1" lang="en-US" altLang="zh-CN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[8]</a:t>
            </a:r>
            <a:endParaRPr kumimoji="1" lang="zh-CN" altLang="en-US" sz="105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21397CAF-5319-4634-8088-C6BD50137194}"/>
              </a:ext>
            </a:extLst>
          </p:cNvPr>
          <p:cNvSpPr txBox="1"/>
          <p:nvPr/>
        </p:nvSpPr>
        <p:spPr>
          <a:xfrm>
            <a:off x="4619608" y="1758284"/>
            <a:ext cx="740206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首选全合一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(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三腔袋或药房制备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而不是多瓶系统 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(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推荐等级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:B —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强烈共识，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100%)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</a:t>
            </a:r>
            <a:r>
              <a:rPr lang="en-US" altLang="zh-CN" sz="105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2017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年欧洲临床营养和代谢学会外科指南）</a:t>
            </a:r>
            <a:r>
              <a:rPr kumimoji="0" lang="en-US" altLang="zh-CN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[1]</a:t>
            </a:r>
            <a:endParaRPr kumimoji="0" lang="es-ES" altLang="zh-CN" sz="1050" b="1" i="0" u="none" strike="noStrike" kern="1200" cap="none" spc="0" normalizeH="0" baseline="3000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多腔袋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可节省人力成本，缩短住院时间，降低医疗费用，具有较好的卫生经济学效益    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(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证据级别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A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，强推荐，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94.1%</a:t>
            </a: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)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</a:t>
            </a:r>
            <a:r>
              <a:rPr lang="en-US" altLang="zh-CN" sz="105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2022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年肠外营养多腔袋临床应用专家共识）</a:t>
            </a:r>
            <a:r>
              <a:rPr kumimoji="0" lang="en-US" altLang="zh-CN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[2]</a:t>
            </a:r>
            <a:endParaRPr kumimoji="0" lang="zh-CN" altLang="en-US" sz="105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B8B0CA5E-E108-498F-B5AB-B8376B3E2B46}"/>
              </a:ext>
            </a:extLst>
          </p:cNvPr>
          <p:cNvSpPr txBox="1"/>
          <p:nvPr/>
        </p:nvSpPr>
        <p:spPr>
          <a:xfrm>
            <a:off x="2031998" y="257682"/>
            <a:ext cx="10160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latin typeface="等线" panose="020F0502020204030204"/>
                <a:ea typeface="等线" panose="02010600030101010101" pitchFamily="2" charset="-122"/>
              </a:rPr>
              <a:t>橄榄油三腔袋的国内外指南和共识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BB747A35-EA9B-419F-8B57-35E8C818D463}"/>
              </a:ext>
            </a:extLst>
          </p:cNvPr>
          <p:cNvSpPr/>
          <p:nvPr/>
        </p:nvSpPr>
        <p:spPr>
          <a:xfrm>
            <a:off x="4675533" y="1333456"/>
            <a:ext cx="7524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accent1"/>
                </a:solidFill>
              </a:rPr>
              <a:t>指南与共识推荐全合一与多腔袋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8D35C62-DF19-4A24-B76F-2AA4F536C902}"/>
              </a:ext>
            </a:extLst>
          </p:cNvPr>
          <p:cNvSpPr/>
          <p:nvPr/>
        </p:nvSpPr>
        <p:spPr>
          <a:xfrm>
            <a:off x="4675533" y="3084684"/>
            <a:ext cx="7524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accent1"/>
                </a:solidFill>
              </a:rPr>
              <a:t>橄榄油脂肪乳获多项指南及共识推荐</a:t>
            </a:r>
          </a:p>
        </p:txBody>
      </p:sp>
    </p:spTree>
    <p:extLst>
      <p:ext uri="{BB962C8B-B14F-4D97-AF65-F5344CB8AC3E}">
        <p14:creationId xmlns:p14="http://schemas.microsoft.com/office/powerpoint/2010/main" val="39003899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2824</Words>
  <Application>Microsoft Office PowerPoint</Application>
  <PresentationFormat>宽屏</PresentationFormat>
  <Paragraphs>189</Paragraphs>
  <Slides>11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等线</vt:lpstr>
      <vt:lpstr>等线 Light</vt:lpstr>
      <vt:lpstr>华文细黑</vt:lpstr>
      <vt:lpstr>微软雅黑</vt:lpstr>
      <vt:lpstr>Arial</vt:lpstr>
      <vt:lpstr>Palatino Linotype</vt:lpstr>
      <vt:lpstr>Wingdings</vt:lpstr>
      <vt:lpstr>Office 主题​​</vt:lpstr>
      <vt:lpstr>1_Office 主题​​</vt:lpstr>
      <vt:lpstr>think-cell 幻灯片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Li, Quanfeng</dc:creator>
  <cp:lastModifiedBy>Lu, Rong</cp:lastModifiedBy>
  <cp:revision>164</cp:revision>
  <dcterms:created xsi:type="dcterms:W3CDTF">2022-06-13T13:37:54Z</dcterms:created>
  <dcterms:modified xsi:type="dcterms:W3CDTF">2022-07-13T06:13:12Z</dcterms:modified>
</cp:coreProperties>
</file>