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1" r:id="rId2"/>
    <p:sldId id="285" r:id="rId3"/>
    <p:sldId id="262" r:id="rId4"/>
    <p:sldId id="281" r:id="rId5"/>
    <p:sldId id="282" r:id="rId6"/>
    <p:sldId id="260" r:id="rId7"/>
    <p:sldId id="265" r:id="rId8"/>
    <p:sldId id="284" r:id="rId9"/>
    <p:sldId id="264" r:id="rId10"/>
  </p:sldIdLst>
  <p:sldSz cx="5897563" cy="3317875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  <p:cmAuthor id="2" name="crane" initials="H" lastIdx="1" clrIdx="1"/>
  <p:cmAuthor id="3" name="words 敏" initials="w敏" lastIdx="1" clrIdx="2"/>
  <p:cmAuthor id="4" name="作者" initials="A" lastIdx="1" clrIdx="3"/>
  <p:cmAuthor id="5" name="Rui Luo" initials="RL" lastIdx="105" clrIdx="4"/>
  <p:cmAuthor id="6" name="Shen, Shan Hua" initials="SSH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1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358" y="1143000"/>
            <a:ext cx="5485284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5842" y="2132261"/>
            <a:ext cx="5012658" cy="659035"/>
          </a:xfrm>
        </p:spPr>
        <p:txBody>
          <a:bodyPr anchor="t"/>
          <a:lstStyle>
            <a:lvl1pPr algn="l">
              <a:defRPr sz="19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5842" y="1406402"/>
            <a:ext cx="5012658" cy="725859"/>
          </a:xfrm>
        </p:spPr>
        <p:txBody>
          <a:bodyPr anchor="b"/>
          <a:lstStyle>
            <a:lvl1pPr marL="0" indent="0">
              <a:buNone/>
              <a:defRPr sz="970"/>
            </a:lvl1pPr>
            <a:lvl2pPr marL="220980" indent="0">
              <a:buNone/>
              <a:defRPr sz="870"/>
            </a:lvl2pPr>
            <a:lvl3pPr marL="442595" indent="0">
              <a:buNone/>
              <a:defRPr sz="775"/>
            </a:lvl3pPr>
            <a:lvl4pPr marL="663575" indent="0">
              <a:buNone/>
              <a:defRPr sz="675"/>
            </a:lvl4pPr>
            <a:lvl5pPr marL="884555" indent="0">
              <a:buNone/>
              <a:defRPr sz="675"/>
            </a:lvl5pPr>
            <a:lvl6pPr marL="1106170" indent="0">
              <a:buNone/>
              <a:defRPr sz="675"/>
            </a:lvl6pPr>
            <a:lvl7pPr marL="1327150" indent="0">
              <a:buNone/>
              <a:defRPr sz="675"/>
            </a:lvl7pPr>
            <a:lvl8pPr marL="1548765" indent="0">
              <a:buNone/>
              <a:defRPr sz="675"/>
            </a:lvl8pPr>
            <a:lvl9pPr marL="176974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4862" y="3021728"/>
            <a:ext cx="1376024" cy="2304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14892" y="3021728"/>
            <a:ext cx="1867461" cy="2304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26359" y="3021728"/>
            <a:ext cx="1376024" cy="2304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5F0D9-9254-4986-BDC5-F8990419C81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2022/7/13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35" y="0"/>
            <a:ext cx="5935345" cy="3340735"/>
          </a:xfrm>
          <a:prstGeom prst="rect">
            <a:avLst/>
          </a:prstGeom>
        </p:spPr>
      </p:pic>
      <p:pic>
        <p:nvPicPr>
          <p:cNvPr id="10" name="Pictur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510" y="224790"/>
            <a:ext cx="5935345" cy="28981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" y="734060"/>
            <a:ext cx="2399665" cy="1653540"/>
          </a:xfrm>
          <a:prstGeom prst="rect">
            <a:avLst/>
          </a:prstGeom>
        </p:spPr>
      </p:pic>
      <p:sp>
        <p:nvSpPr>
          <p:cNvPr id="15" name="文本框 14"/>
          <p:cNvSpPr txBox="1"/>
          <p:nvPr>
            <p:custDataLst>
              <p:tags r:id="rId1"/>
            </p:custDataLst>
          </p:nvPr>
        </p:nvSpPr>
        <p:spPr>
          <a:xfrm>
            <a:off x="2190433" y="876935"/>
            <a:ext cx="3251835" cy="1345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宋体" charset="0"/>
                <a:ea typeface="新宋体" charset="0"/>
                <a:cs typeface="新宋体" charset="0"/>
              </a:rPr>
              <a:t>注射用头孢噻肟钠他唑巴坦钠</a:t>
            </a:r>
            <a:endParaRPr lang="en-US" altLang="zh-CN" b="1" dirty="0">
              <a:solidFill>
                <a:schemeClr val="tx1"/>
              </a:solidFill>
              <a:latin typeface="新宋体" charset="0"/>
              <a:ea typeface="新宋体" charset="0"/>
              <a:cs typeface="新宋体" charset="0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1500" b="1" dirty="0">
                <a:solidFill>
                  <a:schemeClr val="tx1"/>
                </a:solidFill>
                <a:uFillTx/>
                <a:latin typeface="新宋体" charset="0"/>
                <a:ea typeface="新宋体" charset="0"/>
                <a:cs typeface="新宋体" charset="0"/>
              </a:rPr>
              <a:t>（百多力</a:t>
            </a:r>
            <a:r>
              <a:rPr lang="en-US" altLang="zh-CN" sz="1500" b="1" baseline="30000" dirty="0">
                <a:solidFill>
                  <a:schemeClr val="tx1"/>
                </a:solidFill>
                <a:effectLst/>
                <a:uFillTx/>
                <a:latin typeface="新宋体" charset="0"/>
                <a:ea typeface="新宋体" charset="0"/>
                <a:cs typeface="新宋体" charset="0"/>
                <a:sym typeface="+mn-ea"/>
              </a:rPr>
              <a:t>®</a:t>
            </a:r>
            <a:r>
              <a:rPr lang="zh-CN" altLang="en-US" sz="1500" b="1" dirty="0">
                <a:solidFill>
                  <a:schemeClr val="tx1"/>
                </a:solidFill>
                <a:uFillTx/>
                <a:latin typeface="新宋体" charset="0"/>
                <a:ea typeface="新宋体" charset="0"/>
                <a:cs typeface="新宋体" charset="0"/>
              </a:rPr>
              <a:t>）</a:t>
            </a: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771140" y="2021840"/>
            <a:ext cx="2090420" cy="3365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南京优科制药有限公司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22860"/>
            <a:ext cx="5935345" cy="334073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-23495" y="241935"/>
            <a:ext cx="1352550" cy="673100"/>
            <a:chOff x="-7" y="411"/>
            <a:chExt cx="2130" cy="1060"/>
          </a:xfrm>
        </p:grpSpPr>
        <p:pic>
          <p:nvPicPr>
            <p:cNvPr id="12" name="Picture 4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528" y="-124"/>
              <a:ext cx="1060" cy="2130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0" y="530"/>
              <a:ext cx="1889" cy="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  录</a:t>
              </a:r>
            </a:p>
            <a:p>
              <a:pPr algn="ctr"/>
              <a:r>
                <a:rPr lang="en-US" altLang="zh-CN" sz="1200" b="1">
                  <a:solidFill>
                    <a:schemeClr val="bg1"/>
                  </a:solidFill>
                  <a:latin typeface="Academy Engraved LET" panose="02000000000000000000" charset="0"/>
                  <a:ea typeface="微软雅黑" panose="020B0503020204020204" pitchFamily="34" charset="-122"/>
                  <a:cs typeface="Academy Engraved LET" panose="02000000000000000000" charset="0"/>
                </a:rPr>
                <a:t>CONTENTS</a:t>
              </a: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1447800"/>
            <a:ext cx="1696720" cy="1168400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2309495" y="688975"/>
            <a:ext cx="1056640" cy="466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3697605" y="688975"/>
            <a:ext cx="1029335" cy="466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2309495" y="1447800"/>
            <a:ext cx="1056005" cy="466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3697605" y="1447800"/>
            <a:ext cx="1056005" cy="466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3019425" y="2206625"/>
            <a:ext cx="1009650" cy="466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2262505" y="799465"/>
            <a:ext cx="1198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01 </a:t>
            </a:r>
            <a:r>
              <a:rPr lang="zh-CN" altLang="en-US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药品基本信息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801745" y="796290"/>
            <a:ext cx="1198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02 </a:t>
            </a:r>
            <a:r>
              <a:rPr lang="zh-CN" altLang="en-US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安全性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469515" y="1558290"/>
            <a:ext cx="1198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03 </a:t>
            </a:r>
            <a:r>
              <a:rPr lang="zh-CN" altLang="en-US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有效性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866515" y="1561465"/>
            <a:ext cx="1198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04 </a:t>
            </a:r>
            <a:r>
              <a:rPr lang="zh-CN" altLang="en-US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创新性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134995" y="2320290"/>
            <a:ext cx="8032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05 </a:t>
            </a:r>
            <a:r>
              <a:rPr lang="zh-CN" altLang="en-US" sz="10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公平性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85" y="0"/>
            <a:ext cx="5911850" cy="3317875"/>
          </a:xfrm>
          <a:prstGeom prst="rect">
            <a:avLst/>
          </a:prstGeom>
        </p:spPr>
      </p:pic>
      <p:pic>
        <p:nvPicPr>
          <p:cNvPr id="10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510" y="224790"/>
            <a:ext cx="5911850" cy="2898140"/>
          </a:xfrm>
          <a:prstGeom prst="rect">
            <a:avLst/>
          </a:prstGeom>
        </p:spPr>
      </p:pic>
      <p:pic>
        <p:nvPicPr>
          <p:cNvPr id="11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20" y="336550"/>
            <a:ext cx="5911850" cy="2672715"/>
          </a:xfrm>
          <a:prstGeom prst="rect">
            <a:avLst/>
          </a:prstGeom>
        </p:spPr>
      </p:pic>
      <p:pic>
        <p:nvPicPr>
          <p:cNvPr id="12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120" y="0"/>
            <a:ext cx="673100" cy="1333500"/>
          </a:xfrm>
          <a:prstGeom prst="rect">
            <a:avLst/>
          </a:prstGeom>
        </p:spPr>
      </p:pic>
      <p:pic>
        <p:nvPicPr>
          <p:cNvPr id="13" name="Pictur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920" y="834517"/>
            <a:ext cx="317500" cy="26670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2223770" y="359410"/>
            <a:ext cx="3453765" cy="248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通用名：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注射用头孢噻肟钠他唑巴坦钠</a:t>
            </a:r>
            <a:endParaRPr kumimoji="0" lang="zh-CN" altLang="en-US" sz="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商品名：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百多力</a:t>
            </a:r>
            <a:r>
              <a:rPr lang="zh-CN" altLang="en-US" sz="8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®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注册规格：</a:t>
            </a:r>
            <a:r>
              <a:rPr kumimoji="0" lang="pt-BR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1.17g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瓶 ，</a:t>
            </a:r>
            <a:r>
              <a:rPr kumimoji="0" lang="pt-BR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2.34g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瓶</a:t>
            </a: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注册分类：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化学药品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2.3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类</a:t>
            </a: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批准文号：</a:t>
            </a:r>
            <a:r>
              <a:rPr lang="en-US" altLang="zh-CN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1.17g</a:t>
            </a:r>
            <a:r>
              <a:rPr lang="zh-CN" altLang="en-US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国药准字</a:t>
            </a:r>
            <a:r>
              <a:rPr lang="en-US" altLang="zh-CN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H20210044</a:t>
            </a:r>
            <a:r>
              <a:rPr lang="zh-CN" altLang="en-US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r>
              <a:rPr lang="en-US" altLang="zh-CN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2.34g</a:t>
            </a:r>
            <a:r>
              <a:rPr lang="zh-CN" altLang="en-US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国药准字</a:t>
            </a:r>
            <a:r>
              <a:rPr lang="en-US" altLang="zh-CN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H20210045</a:t>
            </a: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生产厂家：</a:t>
            </a:r>
            <a:r>
              <a:rPr lang="zh-CN" altLang="en-US" sz="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南京优科制药有限公司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中国大陆首次上市时间：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2021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日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目前大陆地区同通用名药品的上市情况：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优科制药独家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全球首个上市国家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地区及上市时间：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2021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年，中国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是否为</a:t>
            </a:r>
            <a:r>
              <a:rPr kumimoji="0" lang="en-US" altLang="zh-CN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OTC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药品：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否</a:t>
            </a:r>
            <a:endParaRPr kumimoji="0" lang="en-US" altLang="zh-CN" sz="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参照药品建议：</a:t>
            </a:r>
            <a:r>
              <a:rPr lang="zh-CN" altLang="en-US" sz="8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多黏菌素、</a:t>
            </a:r>
            <a:r>
              <a:rPr kumimoji="0" lang="zh-CN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注射用头孢他啶阿维巴坦钠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35" y="2047240"/>
            <a:ext cx="1096645" cy="7556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7830" y="1566545"/>
            <a:ext cx="125349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</a:p>
          <a:p>
            <a:pPr algn="l"/>
            <a:r>
              <a:rPr lang="en-US" altLang="zh-CN" sz="800">
                <a:solidFill>
                  <a:schemeClr val="accent3"/>
                </a:solidFill>
                <a:latin typeface="Academy Engraved LET" panose="02000000000000000000" charset="0"/>
                <a:ea typeface="微软雅黑" panose="020B0503020204020204" pitchFamily="34" charset="-122"/>
                <a:cs typeface="Academy Engraved LET" panose="02000000000000000000" charset="0"/>
              </a:rPr>
              <a:t>Basic Information</a:t>
            </a:r>
          </a:p>
        </p:txBody>
      </p:sp>
      <p:sp>
        <p:nvSpPr>
          <p:cNvPr id="36" name="rect"/>
          <p:cNvSpPr/>
          <p:nvPr/>
        </p:nvSpPr>
        <p:spPr>
          <a:xfrm>
            <a:off x="913893" y="1988821"/>
            <a:ext cx="257555" cy="12191"/>
          </a:xfrm>
          <a:prstGeom prst="rect">
            <a:avLst/>
          </a:prstGeom>
          <a:solidFill>
            <a:srgbClr val="3959B9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85" y="0"/>
            <a:ext cx="5911850" cy="3317875"/>
          </a:xfrm>
          <a:prstGeom prst="rect">
            <a:avLst/>
          </a:prstGeom>
        </p:spPr>
      </p:pic>
      <p:pic>
        <p:nvPicPr>
          <p:cNvPr id="10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510" y="165100"/>
            <a:ext cx="5911850" cy="3000375"/>
          </a:xfrm>
          <a:prstGeom prst="rect">
            <a:avLst/>
          </a:prstGeom>
        </p:spPr>
      </p:pic>
      <p:pic>
        <p:nvPicPr>
          <p:cNvPr id="11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20" y="241299"/>
            <a:ext cx="5911850" cy="285821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21030" y="629417"/>
            <a:ext cx="4690745" cy="2470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eaLnBrk="0" fontAlgn="base" hangingPunct="0">
              <a:lnSpc>
                <a:spcPts val="13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kumimoji="0" lang="zh-CN" altLang="en-US" sz="900" b="1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适应症</a:t>
            </a:r>
            <a:endParaRPr kumimoji="0" lang="zh-CN" altLang="en-US" sz="800" b="1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177800" eaLnBrk="0" fontAlgn="base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  <wpsdc:marlchars xmlns:wpsdc="http://www.wps.cn/officeDocument/2017/drawingmlCustomData" xmlns="" val="0" checksum="0"/>
                </a:ext>
              </a:extLst>
            </a:pPr>
            <a:r>
              <a:rPr lang="zh-CN" altLang="zh-CN" sz="700" dirty="0">
                <a:latin typeface="Microsoft YaHei" panose="020B0503020204020204" charset="-122"/>
                <a:sym typeface="+mn-ea"/>
              </a:rPr>
              <a:t>本品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适用于</a:t>
            </a:r>
            <a:r>
              <a:rPr lang="zh-CN" altLang="en-US" sz="700" dirty="0">
                <a:solidFill>
                  <a:schemeClr val="accent1"/>
                </a:solidFill>
                <a:latin typeface="Microsoft YaHei" panose="020B0503020204020204" charset="-122"/>
                <a:sym typeface="+mn-ea"/>
              </a:rPr>
              <a:t>敏感细菌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引起的各种</a:t>
            </a:r>
            <a:r>
              <a:rPr lang="zh-CN" altLang="en-US" sz="700" dirty="0">
                <a:solidFill>
                  <a:schemeClr val="accent1"/>
                </a:solidFill>
                <a:latin typeface="Microsoft YaHei" panose="020B0503020204020204" charset="-122"/>
                <a:sym typeface="+mn-ea"/>
              </a:rPr>
              <a:t>中重度感染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，包括下呼吸道感染、泌尿生殖道感染、妇科感染、菌血症</a:t>
            </a:r>
            <a:r>
              <a:rPr lang="en-US" altLang="zh-CN" sz="700" dirty="0">
                <a:latin typeface="Microsoft YaHei" panose="020B0503020204020204" charset="-122"/>
                <a:sym typeface="+mn-ea"/>
              </a:rPr>
              <a:t>/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败血症、皮肤及皮肤软组织感染、腹腔感染、骨和关节感染、中枢神经系统感染等</a:t>
            </a:r>
            <a:r>
              <a:rPr lang="zh-CN" altLang="en-US" sz="700" dirty="0">
                <a:solidFill>
                  <a:srgbClr val="000000"/>
                </a:solidFill>
                <a:latin typeface="Microsoft YaHei" panose="020B0503020204020204" charset="-122"/>
                <a:sym typeface="+mn-ea"/>
              </a:rPr>
              <a:t>。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详见说明书。</a:t>
            </a:r>
          </a:p>
          <a:p>
            <a:pPr marL="0" indent="177800" eaLnBrk="0" fontAlgn="base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  <wpsdc:marlchars xmlns:wpsdc="http://www.wps.cn/officeDocument/2017/drawingmlCustomData" xmlns="" val="0" checksum="0"/>
                </a:ext>
              </a:extLst>
            </a:pPr>
            <a:r>
              <a:rPr lang="zh-CN" altLang="en-US" sz="700" dirty="0">
                <a:latin typeface="Microsoft YaHei" panose="020B0503020204020204" charset="-122"/>
                <a:sym typeface="+mn-ea"/>
              </a:rPr>
              <a:t>用于</a:t>
            </a:r>
            <a:r>
              <a:rPr lang="zh-CN" altLang="en-US" sz="700" dirty="0">
                <a:solidFill>
                  <a:schemeClr val="accent1"/>
                </a:solidFill>
                <a:latin typeface="Microsoft YaHei" panose="020B0503020204020204" charset="-122"/>
                <a:sym typeface="+mn-ea"/>
              </a:rPr>
              <a:t>产碳青霉烯酶（KPC酶）的超级细菌</a:t>
            </a:r>
            <a:r>
              <a:rPr lang="zh-CN" altLang="en-US" sz="700" dirty="0">
                <a:latin typeface="Microsoft YaHei" panose="020B0503020204020204" charset="-122"/>
                <a:sym typeface="+mn-ea"/>
              </a:rPr>
              <a:t>（尤其是多重耐药的肺炎克雷伯菌）感染患者的治疗。（见国家发明专利：ZL 2011 1 0099404.7）</a:t>
            </a:r>
            <a:endParaRPr kumimoji="0" lang="en-US" altLang="zh-CN" sz="800" b="1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defTabSz="914400" fontAlgn="base">
              <a:lnSpc>
                <a:spcPts val="1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900" b="1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疾病基本情况</a:t>
            </a:r>
            <a:endParaRPr kumimoji="0" lang="zh-CN" altLang="en-US" sz="800" b="1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177800" algn="just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CHINET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显示临床细菌耐药现状日趋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严峻，随着三代头孢和碳青霉烯类药物在临床的广泛使用，产超广谱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β-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内酰胺酶（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ESBLs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）和产碳青霉烯酶（尤以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KPC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酶为主）的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超级细菌，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产酶菌往往表现出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多重耐药(MDR)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或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泛耐药（XDR）性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，肠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杆菌科细菌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阳性率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&gt;50%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，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肺炎克雷伯菌对亚胺培南和美罗培南的耐药率从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2005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年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-2021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年逐年上升，目前全国平均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  <a:sym typeface="+mn-ea"/>
              </a:rPr>
              <a:t>耐药率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高达近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30%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。现有抗菌药物对产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的细菌普遍敏感率低，对产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KPC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酶的肠杆菌科细菌基本无效，严重危及中重度感染患者生命。</a:t>
            </a:r>
            <a:endParaRPr kumimoji="0" lang="en-US" altLang="zh-CN" sz="700" b="0" i="0" kern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</a:endParaRPr>
          </a:p>
          <a:p>
            <a:pPr lvl="0" indent="177800" algn="just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百多力可有效解决上述产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ESBL/KPC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酶多重耐药菌引起的重度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感染，尤其因能透过血脑屏障，对于产酶菌导致的重度颅脑感染有很好的疗效。</a:t>
            </a:r>
            <a:endParaRPr kumimoji="0" lang="zh-CN" altLang="en-US" sz="700" b="0" i="0" kern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</a:endParaRPr>
          </a:p>
        </p:txBody>
      </p:sp>
      <p:pic>
        <p:nvPicPr>
          <p:cNvPr id="4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47320" y="211455"/>
            <a:ext cx="262890" cy="582295"/>
          </a:xfrm>
          <a:prstGeom prst="rect">
            <a:avLst/>
          </a:prstGeom>
        </p:spPr>
      </p:pic>
      <p:pic>
        <p:nvPicPr>
          <p:cNvPr id="5" name="Pictur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510" y="436880"/>
            <a:ext cx="198120" cy="1517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1030" y="372745"/>
            <a:ext cx="12573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</a:rPr>
              <a:t>药品基本信息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70" y="231140"/>
            <a:ext cx="81534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85" y="0"/>
            <a:ext cx="5911850" cy="3317875"/>
          </a:xfrm>
          <a:prstGeom prst="rect">
            <a:avLst/>
          </a:prstGeom>
        </p:spPr>
      </p:pic>
      <p:pic>
        <p:nvPicPr>
          <p:cNvPr id="10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510" y="224790"/>
            <a:ext cx="5911850" cy="2898140"/>
          </a:xfrm>
          <a:prstGeom prst="rect">
            <a:avLst/>
          </a:prstGeom>
        </p:spPr>
      </p:pic>
      <p:pic>
        <p:nvPicPr>
          <p:cNvPr id="11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20" y="336550"/>
            <a:ext cx="5911850" cy="2672715"/>
          </a:xfrm>
          <a:prstGeom prst="rect">
            <a:avLst/>
          </a:prstGeom>
        </p:spPr>
      </p:pic>
      <p:pic>
        <p:nvPicPr>
          <p:cNvPr id="4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47320" y="338455"/>
            <a:ext cx="262890" cy="582295"/>
          </a:xfrm>
          <a:prstGeom prst="rect">
            <a:avLst/>
          </a:prstGeom>
        </p:spPr>
      </p:pic>
      <p:pic>
        <p:nvPicPr>
          <p:cNvPr id="5" name="Pictur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510" y="563880"/>
            <a:ext cx="198120" cy="1517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1030" y="499745"/>
            <a:ext cx="12573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</a:rPr>
              <a:t>药品基本信息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70" y="373380"/>
            <a:ext cx="815340" cy="567055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679450" y="940435"/>
            <a:ext cx="4472940" cy="15913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914400" fontAlgn="base">
              <a:lnSpc>
                <a:spcPts val="1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zh-CN" altLang="en-US" sz="900" b="1" u="sng" kern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+mn-ea"/>
              </a:rPr>
              <a:t>用法用量</a:t>
            </a:r>
            <a:endParaRPr kumimoji="0" lang="zh-CN" altLang="en-US" sz="80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177800" algn="just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用于中重度感染，</a:t>
            </a:r>
            <a:r>
              <a:rPr lang="zh-CN" altLang="en-US" sz="800" kern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常用量为每次</a:t>
            </a:r>
            <a:r>
              <a:rPr lang="en-US" altLang="zh-CN" sz="800" kern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2.34g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（其中头孢噻肟钠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2g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，他唑巴坦钠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0.34g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），</a:t>
            </a:r>
            <a:r>
              <a:rPr lang="zh-CN" altLang="en-US" sz="800" kern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每日三次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，或每次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3.51g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（其中头孢噻肟钠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3g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，他唑巴坦钠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0.51g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），每日两次；特别严重的感染可酌情增加剂量，其中他唑巴坦最大推荐剂量为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1.5g/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日。</a:t>
            </a:r>
          </a:p>
          <a:p>
            <a:pPr marL="0" marR="0" lvl="0" indent="177800" algn="just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严重肾功能减退病人应用本品时须适当减量，血清肌酐超过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424μmol/L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（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4.8mg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）或肌酐清除率低于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20mL/min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时，本品的维持量应减半；血清肌酐超过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751μmol/L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（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8.5mg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）时，维持量正常量的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1/4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。</a:t>
            </a:r>
          </a:p>
          <a:p>
            <a:pPr marL="0" marR="0" lvl="0" indent="177800" algn="just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需血液透析者一日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0.585-2.34g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。但在透析后应加用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1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次剂量。</a:t>
            </a:r>
          </a:p>
          <a:p>
            <a:pPr marL="0" marR="0" lvl="0" indent="177800" algn="just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200" checksum="3373521373"/>
                </a:ext>
              </a:extLst>
            </a:pP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疗程：疗程取决于病程，通常疗程为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4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～</a:t>
            </a:r>
            <a:r>
              <a:rPr lang="en-US" altLang="zh-CN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14</a:t>
            </a:r>
            <a:r>
              <a:rPr lang="zh-CN" altLang="en-US" sz="700" kern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sym typeface="+mn-ea"/>
              </a:rPr>
              <a:t>天，严重复杂感染可适当延长。</a:t>
            </a:r>
            <a:endParaRPr kumimoji="0" lang="en-US" altLang="zh-CN" sz="700" b="0" i="0" kern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5897879" cy="331774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80695" y="0"/>
            <a:ext cx="659892" cy="1341121"/>
          </a:xfrm>
          <a:prstGeom prst="rect">
            <a:avLst/>
          </a:prstGeom>
        </p:spPr>
      </p:pic>
      <p:sp>
        <p:nvSpPr>
          <p:cNvPr id="36" name="rect"/>
          <p:cNvSpPr/>
          <p:nvPr/>
        </p:nvSpPr>
        <p:spPr>
          <a:xfrm>
            <a:off x="703198" y="1960246"/>
            <a:ext cx="257555" cy="12191"/>
          </a:xfrm>
          <a:prstGeom prst="rect">
            <a:avLst/>
          </a:prstGeom>
          <a:solidFill>
            <a:srgbClr val="3959B9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80695" y="1528445"/>
            <a:ext cx="71818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  <a:p>
            <a:r>
              <a:rPr lang="en-US" altLang="zh-CN" sz="800">
                <a:solidFill>
                  <a:schemeClr val="accent3"/>
                </a:solidFill>
                <a:latin typeface="Academy Engraved LET" panose="02000000000000000000" charset="0"/>
                <a:ea typeface="微软雅黑" panose="020B0503020204020204" pitchFamily="34" charset="-122"/>
                <a:cs typeface="Academy Engraved LET" panose="02000000000000000000" charset="0"/>
              </a:rPr>
              <a:t>Security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0495" y="639790"/>
            <a:ext cx="400240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0" indent="0" algn="l" rtl="0" eaLnBrk="0" fontAlgn="auto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sz="900" b="1" u="sng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不良反应情况</a:t>
            </a:r>
            <a:endParaRPr sz="9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55270" algn="just">
              <a:lnSpc>
                <a:spcPts val="1500"/>
              </a:lnSpc>
              <a:buFont typeface="Wingdings" panose="05000000000000000000" charset="0"/>
              <a:buChar char="ü"/>
            </a:pPr>
            <a:r>
              <a:rPr lang="zh-CN" alt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百多力</a:t>
            </a:r>
            <a:r>
              <a:rPr lang="zh-CN" altLang="zh-CN" sz="700" baseline="300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®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具有较好的</a:t>
            </a:r>
            <a:r>
              <a:rPr lang="zh-CN" alt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安全性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无严重不良反应，大多为轻度，呈一过性，停药后会消失。</a:t>
            </a:r>
            <a:endParaRPr lang="zh-CN" altLang="zh-CN" sz="700" spc="0" baseline="0" dirty="0">
              <a:solidFill>
                <a:srgbClr val="000000">
                  <a:alpha val="100000"/>
                </a:srgb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55270" indent="0" algn="just" rtl="0" fontAlgn="auto">
              <a:lnSpc>
                <a:spcPts val="1500"/>
              </a:lnSpc>
              <a:spcBef>
                <a:spcPts val="0"/>
              </a:spcBef>
            </a:pP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临床主要不良反应及发生率分布如下：各类检查值异常（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6.32%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），腹泻（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0.7%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），速发过敏（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0.7%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），皮疹（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0.7%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），上腹部不适（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0.35%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低钾血症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0.35%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，头痛（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0.35%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），头晕（</a:t>
            </a:r>
            <a:r>
              <a:rPr lang="en-US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0.35%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）。</a:t>
            </a:r>
            <a:endParaRPr lang="zh-CN" sz="7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52705" indent="0" algn="just" rtl="0" fontAlgn="auto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ü"/>
              <a:extLst>
                <a:ext uri="{35155182-B16C-46BC-9424-99874614C6A1}">
                  <wpsdc:marlchars xmlns:wpsdc="http://www.wps.cn/officeDocument/2017/drawingmlCustomData" xmlns="" val="23" checksum="3238008288"/>
                </a:ext>
              </a:extLst>
            </a:pPr>
            <a:endParaRPr lang="en-US" altLang="zh-CN" sz="900" spc="0" baseline="0" dirty="0">
              <a:solidFill>
                <a:schemeClr val="accent1">
                  <a:alpha val="100000"/>
                </a:scheme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53340" indent="0" algn="just" rtl="0" fontAlgn="auto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sz="900" b="1" u="sng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安全性方面优势和不足</a:t>
            </a:r>
            <a:endParaRPr sz="9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24790" indent="0" algn="just" rtl="0" fontAlgn="auto">
              <a:lnSpc>
                <a:spcPts val="15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百多力</a:t>
            </a:r>
            <a:r>
              <a:rPr lang="zh-CN" altLang="zh-CN" sz="700" baseline="300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®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具有较好的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安全性，总不良反应发生率约9%，无严重不良反应，大多为轻度，呈一过性，停药后会消失，较同类产品更为安全。</a:t>
            </a:r>
            <a:endParaRPr lang="zh-CN" sz="700" spc="0" baseline="0" dirty="0">
              <a:solidFill>
                <a:srgbClr val="000000">
                  <a:alpha val="100000"/>
                </a:srgb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24790" algn="just" defTabSz="914400" rtl="0" fontAlgn="auto">
              <a:lnSpc>
                <a:spcPts val="15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相比多黏菌素，基本</a:t>
            </a:r>
            <a:r>
              <a:rPr 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无肾毒性、神经毒性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等严重不良反应。</a:t>
            </a:r>
            <a:endParaRPr lang="zh-CN" sz="700" spc="0" baseline="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en-US" sz="900" spc="0" baseline="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45" y="2010410"/>
            <a:ext cx="1096645" cy="7556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510" y="-17145"/>
            <a:ext cx="5911850" cy="3493770"/>
          </a:xfrm>
          <a:prstGeom prst="rect">
            <a:avLst/>
          </a:prstGeom>
        </p:spPr>
      </p:pic>
      <p:pic>
        <p:nvPicPr>
          <p:cNvPr id="3" name="Picture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510" y="224790"/>
            <a:ext cx="5911850" cy="2976880"/>
          </a:xfrm>
          <a:prstGeom prst="rect">
            <a:avLst/>
          </a:prstGeom>
        </p:spPr>
      </p:pic>
      <p:pic>
        <p:nvPicPr>
          <p:cNvPr id="4" name="Picture 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240" y="322580"/>
            <a:ext cx="5912485" cy="2787650"/>
          </a:xfrm>
          <a:prstGeom prst="rect">
            <a:avLst/>
          </a:prstGeom>
        </p:spPr>
      </p:pic>
      <p:pic>
        <p:nvPicPr>
          <p:cNvPr id="5" name="Picture 9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866" y="-17094"/>
            <a:ext cx="673100" cy="1358900"/>
          </a:xfrm>
          <a:prstGeom prst="rect">
            <a:avLst/>
          </a:prstGeom>
        </p:spPr>
      </p:pic>
      <p:pic>
        <p:nvPicPr>
          <p:cNvPr id="6" name="Picture 9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616" y="840156"/>
            <a:ext cx="355600" cy="260350"/>
          </a:xfrm>
          <a:prstGeom prst="rect">
            <a:avLst/>
          </a:prstGeom>
        </p:spPr>
      </p:pic>
      <p:pic>
        <p:nvPicPr>
          <p:cNvPr id="9" name="Picture 9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7581" y="1976806"/>
            <a:ext cx="273050" cy="19050"/>
          </a:xfrm>
          <a:prstGeom prst="rect">
            <a:avLst/>
          </a:prstGeom>
        </p:spPr>
      </p:pic>
      <p:sp>
        <p:nvSpPr>
          <p:cNvPr id="12" name="TextBox 100"/>
          <p:cNvSpPr txBox="1"/>
          <p:nvPr/>
        </p:nvSpPr>
        <p:spPr>
          <a:xfrm>
            <a:off x="6684264" y="8926981"/>
            <a:ext cx="207292" cy="175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spc="20" dirty="0">
                <a:solidFill>
                  <a:srgbClr val="000000"/>
                </a:solidFill>
                <a:latin typeface="Times New Roman" panose="02020703060505090304"/>
                <a:ea typeface="Times New Roman" panose="02020703060505090304"/>
              </a:rPr>
              <a:t>3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6276" y="1507490"/>
            <a:ext cx="71628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  <a:p>
            <a:pPr algn="l"/>
            <a:r>
              <a:rPr lang="en-US" altLang="zh-CN" sz="800">
                <a:solidFill>
                  <a:schemeClr val="accent3"/>
                </a:solidFill>
                <a:latin typeface="Academy Engraved LET" panose="02000000000000000000" charset="0"/>
                <a:ea typeface="微软雅黑" panose="020B0503020204020204" pitchFamily="34" charset="-122"/>
                <a:cs typeface="Academy Engraved LET" panose="02000000000000000000" charset="0"/>
              </a:rPr>
              <a:t>Validity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367790" y="320110"/>
            <a:ext cx="4075430" cy="2926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705" indent="0" algn="l" rtl="0" eaLnBrk="0" fontAlgn="auto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extLst>
                <a:ext uri="{35155182-B16C-46BC-9424-99874614C6A1}">
                  <wpsdc:marlchars xmlns:wpsdc="http://www.wps.cn/officeDocument/2017/drawingmlCustomData" xmlns="" val="23" checksum="3238008288"/>
                </a:ext>
              </a:extLst>
            </a:pPr>
            <a:r>
              <a:rPr lang="zh-CN" altLang="en-US" sz="800" b="1" u="sng" spc="0" baseline="0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</a:rPr>
              <a:t>与</a:t>
            </a:r>
            <a:r>
              <a:rPr lang="zh-CN" altLang="en-US" sz="800" b="1" u="sng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多黏菌素及</a:t>
            </a:r>
            <a:r>
              <a:rPr lang="zh-CN" altLang="en-US" sz="800" b="1" u="sng" spc="0" baseline="0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</a:rPr>
              <a:t>头孢他啶阿维巴坦疗效方面的优势</a:t>
            </a:r>
            <a:endParaRPr lang="zh-CN" altLang="en-US" sz="900" u="sng" spc="0" baseline="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83820" indent="180340" eaLnBrk="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en-US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百多力</a:t>
            </a:r>
            <a:r>
              <a:rPr lang="en-US" altLang="zh-CN" sz="700" b="1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®</a:t>
            </a:r>
            <a:r>
              <a:rPr lang="zh-CN" altLang="en-US" sz="7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能有效治疗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ESBL/KPC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酶多重耐药菌感染。</a:t>
            </a: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83820" indent="180340" eaLnBrk="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多黏菌素、头孢他啶阿维巴坦等药物不易透过血脑屏障。</a:t>
            </a:r>
            <a:endParaRPr lang="en-US" altLang="zh-CN" sz="7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83820" eaLnBrk="0">
              <a:lnSpc>
                <a:spcPts val="1200"/>
              </a:lnSpc>
            </a:pPr>
            <a:r>
              <a:rPr lang="en-US" altLang="zh-CN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百多力</a:t>
            </a:r>
            <a:r>
              <a:rPr lang="en-US" altLang="zh-CN" sz="700" b="1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®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能透过血脑屏障，有效治疗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ESBL/KPC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酶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耐药菌导致的</a:t>
            </a:r>
            <a:r>
              <a:rPr lang="zh-CN" altLang="zh-CN" sz="700" dirty="0">
                <a:solidFill>
                  <a:schemeClr val="accent1">
                    <a:alpha val="100000"/>
                  </a:schemeClr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中重度颅脑感染</a:t>
            </a:r>
            <a:r>
              <a:rPr lang="zh-CN" altLang="en-US" sz="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700" spc="0" baseline="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83820" indent="180340" algn="l" rtl="0" eaLnBrk="0" fontAlgn="auto">
              <a:lnSpc>
                <a:spcPts val="12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zh-CN" altLang="zh-CN" sz="70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多黏菌素、</a:t>
            </a:r>
            <a:r>
              <a:rPr lang="zh-CN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头孢他啶阿维巴坦</a:t>
            </a:r>
            <a:r>
              <a:rPr lang="zh-CN" altLang="en-US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</a:t>
            </a:r>
            <a:r>
              <a:rPr lang="zh-CN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G-球菌、G+</a:t>
            </a:r>
            <a:r>
              <a:rPr lang="zh-CN" altLang="en-US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zh-CN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厌氧菌</a:t>
            </a:r>
            <a:r>
              <a:rPr lang="zh-CN" altLang="en-US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感染无效。</a:t>
            </a:r>
            <a:endParaRPr lang="en-US" altLang="zh-CN" sz="700" dirty="0">
              <a:solidFill>
                <a:srgbClr val="000000">
                  <a:alpha val="100000"/>
                </a:srgbClr>
              </a:solidFill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83820" algn="l" rtl="0" eaLnBrk="0" fontAlgn="auto">
              <a:lnSpc>
                <a:spcPts val="1200"/>
              </a:lnSpc>
              <a:spcBef>
                <a:spcPts val="0"/>
              </a:spcBef>
            </a:pPr>
            <a:r>
              <a:rPr lang="en-US" alt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百多力</a:t>
            </a:r>
            <a:r>
              <a:rPr lang="zh-CN" sz="70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®</a:t>
            </a:r>
            <a:r>
              <a:rPr lang="zh-CN" altLang="en-US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不仅能</a:t>
            </a:r>
            <a:r>
              <a:rPr 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有效治疗耐药G-杆菌感染，也能有效治疗G-球菌、G+及厌氧菌</a:t>
            </a:r>
            <a:r>
              <a:rPr lang="zh-CN" altLang="en-US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引起的</a:t>
            </a:r>
            <a:endParaRPr lang="en-US" altLang="zh-CN" sz="700" baseline="0" dirty="0">
              <a:solidFill>
                <a:srgbClr val="000000">
                  <a:alpha val="100000"/>
                </a:srgbClr>
              </a:solidFill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83820" algn="l" rtl="0" eaLnBrk="0" fontAlgn="auto">
              <a:lnSpc>
                <a:spcPts val="1200"/>
              </a:lnSpc>
              <a:spcBef>
                <a:spcPts val="0"/>
              </a:spcBef>
            </a:pPr>
            <a:r>
              <a:rPr lang="en-US" altLang="zh-CN" sz="70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感染，适合</a:t>
            </a:r>
            <a:r>
              <a:rPr lang="zh-CN" sz="700" baseline="0" dirty="0">
                <a:solidFill>
                  <a:schemeClr val="accent1">
                    <a:alpha val="100000"/>
                  </a:schemeClr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多细菌混合感染及复杂感染</a:t>
            </a:r>
            <a:r>
              <a:rPr lang="zh-CN" sz="7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的治疗。</a:t>
            </a:r>
          </a:p>
          <a:p>
            <a:pPr marL="52705" indent="0" algn="l" rtl="0" eaLnBrk="0" fontAlgn="auto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extLst>
                <a:ext uri="{35155182-B16C-46BC-9424-99874614C6A1}">
                  <wpsdc:marlchars xmlns:wpsdc="http://www.wps.cn/officeDocument/2017/drawingmlCustomData" xmlns="" val="23" checksum="3238008288"/>
                </a:ext>
              </a:extLst>
            </a:pPr>
            <a:r>
              <a:rPr lang="zh-CN" altLang="en-US" sz="800" b="1" u="sng" spc="0" baseline="0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临床指南</a:t>
            </a:r>
            <a:r>
              <a:rPr lang="en-US" altLang="zh-CN" sz="800" b="1" u="sng" spc="0" baseline="0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800" b="1" u="sng" spc="0" baseline="0" dirty="0">
                <a:solidFill>
                  <a:schemeClr val="accent1">
                    <a:alpha val="10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诊疗规范推荐</a:t>
            </a:r>
            <a:endParaRPr lang="zh-CN" altLang="en-US" sz="900" b="1" u="sng" spc="0" baseline="0" dirty="0">
              <a:solidFill>
                <a:schemeClr val="accent1">
                  <a:alpha val="10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52705" indent="38100" eaLnBrk="0">
              <a:lnSpc>
                <a:spcPts val="1200"/>
              </a:lnSpc>
              <a:spcAft>
                <a:spcPts val="300"/>
              </a:spcAft>
              <a:buFont typeface="Wingdings" panose="05000000000000000000" pitchFamily="2" charset="2"/>
              <a:buChar char="ü"/>
              <a:extLst>
                <a:ext uri="{35155182-B16C-46BC-9424-99874614C6A1}">
                  <wpsdc:indentchars xmlns:wpsdc="http://www.wps.cn/officeDocument/2017/drawingmlCustomData" xmlns="" val="50" checksum="2018986869"/>
                  <wpsdc:marlchars xmlns:wpsdc="http://www.wps.cn/officeDocument/2017/drawingmlCustomData" xmlns="" val="23" checksum="3238008288"/>
                </a:ext>
              </a:extLst>
            </a:pPr>
            <a:r>
              <a:rPr lang="zh-CN" altLang="en-US" sz="6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头孢噻肟是指南中治疗颅脑感染的首选头孢制剂</a:t>
            </a:r>
            <a:endParaRPr lang="en-US" altLang="zh-CN" sz="600" baseline="0" dirty="0">
              <a:solidFill>
                <a:srgbClr val="000000">
                  <a:alpha val="100000"/>
                </a:srgbClr>
              </a:solidFill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52705" indent="38100" eaLnBrk="0">
              <a:lnSpc>
                <a:spcPts val="1200"/>
              </a:lnSpc>
              <a:spcAft>
                <a:spcPts val="300"/>
              </a:spcAft>
              <a:buFont typeface="Wingdings" panose="05000000000000000000" pitchFamily="2" charset="2"/>
              <a:buChar char="ü"/>
              <a:extLst>
                <a:ext uri="{35155182-B16C-46BC-9424-99874614C6A1}">
                  <wpsdc:indentchars xmlns:wpsdc="http://www.wps.cn/officeDocument/2017/drawingmlCustomData" xmlns="" val="50" checksum="2018986869"/>
                  <wpsdc:marlchars xmlns:wpsdc="http://www.wps.cn/officeDocument/2017/drawingmlCustomData" xmlns="" val="23" checksum="3238008288"/>
                </a:ext>
              </a:extLst>
            </a:pPr>
            <a:r>
              <a:rPr lang="zh-CN" altLang="en-US" sz="60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产</a:t>
            </a:r>
            <a:r>
              <a:rPr lang="zh-CN" altLang="en-US" sz="6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超广谱β内酰胺酶细菌诊疗专家共识</a:t>
            </a:r>
            <a:r>
              <a:rPr lang="zh-CN" altLang="en-US" sz="6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等</a:t>
            </a:r>
            <a:r>
              <a:rPr lang="zh-CN" altLang="zh-CN" sz="600" baseline="0" dirty="0">
                <a:solidFill>
                  <a:srgbClr val="000000">
                    <a:alpha val="100000"/>
                  </a:srgbClr>
                </a:solidFill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相关指南如下：</a:t>
            </a:r>
            <a:endParaRPr lang="en-US" altLang="zh-CN" sz="500" dirty="0">
              <a:solidFill>
                <a:schemeClr val="tx1"/>
              </a:solidFill>
              <a:uFillTx/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28600" lvl="2" defTabSz="311150">
              <a:lnSpc>
                <a:spcPts val="700"/>
              </a:lnSpc>
              <a:spcBef>
                <a:spcPct val="0"/>
              </a:spcBef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《产超广谱β内酰胺酶肠杆菌感染急诊诊疗中国专家共识（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2020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《β-内酰胺类抗生素_β-内酰胺酶抑制剂复方制剂临床应用专家共识（2020版）》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《抗菌药物临床应用指导原则（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2015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版）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《热病：桑福德抗微生物治疗指南（第48版）》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《中国神经外科重症患者感染诊治专家共识（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2017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《神经外科中枢神经系统感染诊治中国专家共识（2021版）》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《ESCMID指南：急性细菌性脑膜炎的诊断和治疗（2016版）》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《儿童社区获得性细菌性脑膜炎诊断与治疗专家共识（2019版）》</a:t>
            </a: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IDSA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：美国传染病协会医疗保健相关脑室炎和脑膜炎临床实践指南（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2017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版）》</a:t>
            </a:r>
            <a:endParaRPr lang="en-US" altLang="zh-CN" sz="500" dirty="0">
              <a:solidFill>
                <a:schemeClr val="tx1"/>
              </a:solidFill>
              <a:uFillTx/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28600" lvl="2" indent="0" algn="l" defTabSz="311150" fontAlgn="auto">
              <a:lnSpc>
                <a:spcPts val="700"/>
              </a:lnSpc>
              <a:spcBef>
                <a:spcPct val="0"/>
              </a:spcBef>
              <a:spcAft>
                <a:spcPts val="0"/>
              </a:spcAft>
              <a:buBlip>
                <a:blip r:embed="rId9"/>
              </a:buBlip>
              <a:extLst>
                <a:ext uri="{35155182-B16C-46BC-9424-99874614C6A1}">
                  <wpsdc:marlchars xmlns:wpsdc="http://www.wps.cn/officeDocument/2017/drawingmlCustomData" xmlns="" val="100" checksum="1487870873"/>
                </a:ext>
              </a:extLst>
            </a:pP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《英国联合专家学会指南：免疫功能正常成人急性脑膜炎和脑膜炎球菌败血症的诊断和管理（</a:t>
            </a:r>
            <a:r>
              <a:rPr lang="en-US" altLang="zh-CN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2016</a:t>
            </a:r>
            <a:r>
              <a:rPr lang="zh-CN" altLang="en-US" sz="500" dirty="0">
                <a:solidFill>
                  <a:schemeClr val="tx1"/>
                </a:solidFill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版）》</a:t>
            </a:r>
            <a:r>
              <a:rPr lang="en-US" altLang="zh-CN" sz="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...</a:t>
            </a:r>
            <a:endParaRPr lang="zh-CN" altLang="en-US" sz="600" kern="1200" spc="150" baseline="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1996440"/>
            <a:ext cx="1096645" cy="7556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510" y="-17145"/>
            <a:ext cx="5911850" cy="3493770"/>
          </a:xfrm>
          <a:prstGeom prst="rect">
            <a:avLst/>
          </a:prstGeom>
        </p:spPr>
      </p:pic>
      <p:pic>
        <p:nvPicPr>
          <p:cNvPr id="3" name="Picture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510" y="288925"/>
            <a:ext cx="5911850" cy="2912745"/>
          </a:xfrm>
          <a:prstGeom prst="rect">
            <a:avLst/>
          </a:prstGeom>
        </p:spPr>
      </p:pic>
      <p:pic>
        <p:nvPicPr>
          <p:cNvPr id="4" name="Picture 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240" y="386080"/>
            <a:ext cx="5912485" cy="2724150"/>
          </a:xfrm>
          <a:prstGeom prst="rect">
            <a:avLst/>
          </a:prstGeom>
        </p:spPr>
      </p:pic>
      <p:sp>
        <p:nvSpPr>
          <p:cNvPr id="12" name="TextBox 100"/>
          <p:cNvSpPr txBox="1"/>
          <p:nvPr/>
        </p:nvSpPr>
        <p:spPr>
          <a:xfrm>
            <a:off x="6684264" y="8926981"/>
            <a:ext cx="207292" cy="175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spc="20" dirty="0">
                <a:solidFill>
                  <a:srgbClr val="000000"/>
                </a:solidFill>
                <a:latin typeface="Times New Roman" panose="02020703060505090304"/>
                <a:ea typeface="Times New Roman" panose="02020703060505090304"/>
              </a:rPr>
              <a:t>3</a:t>
            </a:r>
          </a:p>
        </p:txBody>
      </p:sp>
      <p:sp>
        <p:nvSpPr>
          <p:cNvPr id="57" name="rect"/>
          <p:cNvSpPr/>
          <p:nvPr/>
        </p:nvSpPr>
        <p:spPr>
          <a:xfrm>
            <a:off x="677798" y="1912620"/>
            <a:ext cx="257555" cy="12191"/>
          </a:xfrm>
          <a:prstGeom prst="rect">
            <a:avLst/>
          </a:prstGeom>
          <a:solidFill>
            <a:srgbClr val="3959B9">
              <a:alpha val="100000"/>
            </a:srgbClr>
          </a:solidFill>
          <a:ln cap="flat">
            <a:miter lim="0"/>
          </a:ln>
        </p:spPr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78760" y="926465"/>
            <a:ext cx="2834005" cy="1758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专利名称：一种治疗超级细菌的注射用药物组合物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专利号：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ZL 2011 1 0099404.7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专利权：保护了头孢噻肟与他唑巴坦的药物组合物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专利授权日：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2012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08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22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日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专利权期限：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20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年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专利权人：南京优科制药有限公司</a:t>
            </a:r>
          </a:p>
          <a:p>
            <a:pPr marL="0" marR="0" lvl="0" indent="-15240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-200" checksum="2153153238"/>
                </a:ext>
              </a:extLst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专利内容：针对美罗培南耐药细菌（产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KPC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酶），探索了不同重量比下头孢噻肟与他唑巴坦组合物的抗菌疗效。当两者为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6:1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时，其疗效和安全性最佳。</a:t>
            </a: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专利用途：为人们提供了</a:t>
            </a:r>
            <a:r>
              <a:rPr kumimoji="0" lang="zh-CN" altLang="en-US" sz="700" i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一种治疗产碳青霉烯酶（</a:t>
            </a:r>
            <a:r>
              <a:rPr kumimoji="0" lang="en-US" altLang="zh-CN" sz="700" i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KPC</a:t>
            </a:r>
            <a:r>
              <a:rPr kumimoji="0" lang="zh-CN" altLang="en-US" sz="700" i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酶）的超级细菌感染患者的新途径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。</a:t>
            </a:r>
            <a:endParaRPr kumimoji="0" lang="zh-CN" altLang="en-US" sz="600" i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-96520" algn="l" defTabSz="914400" rtl="0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  <a:extLst>
                <a:ext uri="{35155182-B16C-46BC-9424-99874614C6A1}">
                  <wpsdc:indentchars xmlns:wpsdc="http://www.wps.cn/officeDocument/2017/drawingmlCustomData" xmlns="" val="-127" checksum="128607003"/>
                </a:ext>
              </a:extLst>
            </a:pP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创新点</a:t>
            </a:r>
            <a:r>
              <a:rPr kumimoji="0" lang="en-US" altLang="zh-CN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:</a:t>
            </a:r>
            <a:r>
              <a:rPr kumimoji="0" lang="en-US" altLang="zh-CN" sz="7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zh-CN" altLang="en-US" sz="700" i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独家组合物国家发明专利</a:t>
            </a:r>
            <a:r>
              <a:rPr kumimoji="0" lang="zh-CN" altLang="en-US" sz="600" i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+mn-cs"/>
              </a:rPr>
              <a:t>，</a:t>
            </a:r>
            <a:r>
              <a:rPr lang="zh-CN" altLang="en-US" sz="6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sym typeface="+mn-ea"/>
              </a:rPr>
              <a:t>为人们提供了一种治疗产碳青霉烯酶（</a:t>
            </a:r>
            <a:r>
              <a:rPr lang="en-US" altLang="zh-CN" sz="6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sym typeface="+mn-ea"/>
              </a:rPr>
              <a:t>KPC</a:t>
            </a:r>
            <a:r>
              <a:rPr lang="zh-CN" altLang="en-US" sz="6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sym typeface="+mn-ea"/>
              </a:rPr>
              <a:t>酶）的超级细菌（尤其是多重耐药的肺炎克雷伯菌）感染患者的新途径。</a:t>
            </a:r>
            <a:endParaRPr kumimoji="0" lang="zh-CN" altLang="en-US" sz="600" i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5610" y="1450340"/>
            <a:ext cx="90360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  <a:p>
            <a:pPr algn="l"/>
            <a:r>
              <a:rPr lang="en-US" altLang="zh-CN" sz="800">
                <a:solidFill>
                  <a:schemeClr val="accent3"/>
                </a:solidFill>
                <a:latin typeface="Academy Engraved LET" panose="02000000000000000000" charset="0"/>
                <a:ea typeface="微软雅黑" panose="020B0503020204020204" pitchFamily="34" charset="-122"/>
                <a:cs typeface="Academy Engraved LET" panose="02000000000000000000" charset="0"/>
              </a:rPr>
              <a:t>Innovativeness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25" y="991870"/>
            <a:ext cx="1183005" cy="1712595"/>
          </a:xfrm>
          <a:prstGeom prst="rect">
            <a:avLst/>
          </a:prstGeom>
          <a:ln w="28575" cap="sq" cmpd="sng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5" y="2007870"/>
            <a:ext cx="1096645" cy="75565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1683385" y="504190"/>
            <a:ext cx="3583940" cy="306705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百多力</a:t>
            </a:r>
            <a:r>
              <a:rPr lang="en-US" altLang="zh-CN" sz="1200" b="1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®</a:t>
            </a:r>
            <a:r>
              <a:rPr lang="zh-CN" altLang="en-US" sz="12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拥有药物组合物专利，国家发明专利产品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59DCCED5-6F54-1AC6-AF3C-E7CBF19662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476250" y="-18732"/>
            <a:ext cx="659892" cy="13411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-254"/>
            <a:ext cx="5897879" cy="331774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30555" y="2432685"/>
            <a:ext cx="1939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4860" y="2247265"/>
            <a:ext cx="2051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41636" y="531190"/>
            <a:ext cx="4418437" cy="234936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R="0" lvl="0" indent="0" algn="l" defTabSz="914400" rtl="0" eaLnBrk="0" fontAlgn="auto">
              <a:lnSpc>
                <a:spcPts val="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900" b="1" i="0" u="sng" strike="noStrike" kern="1200" cap="none" spc="-50" normalizeH="0" baseline="0" noProof="0" dirty="0">
                <a:ln>
                  <a:noFill/>
                </a:ln>
                <a:solidFill>
                  <a:schemeClr val="accent1">
                    <a:alpha val="100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细菌耐药率</a:t>
            </a:r>
            <a:endParaRPr kumimoji="0" lang="zh-CN" altLang="en-US" sz="900" b="1" i="0" u="sng" strike="noStrike" kern="1200" cap="none" spc="-50" normalizeH="0" baseline="0" noProof="0" dirty="0">
              <a:ln>
                <a:noFill/>
              </a:ln>
              <a:solidFill>
                <a:schemeClr val="accent1">
                  <a:alpha val="10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lvl="0" indent="177800" algn="just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defRPr/>
              <a:extLst>
                <a:ext uri="{35155182-B16C-46BC-9424-99874614C6A1}">
                  <wpsdc:indentchars xmlns:lc="http://schemas.openxmlformats.org/drawingml/2006/lockedCanvas" xmlns:wpsdc="http://www.wps.cn/officeDocument/2017/drawingmlCustomData" xmlns="" val="200" checksum="3373521373"/>
                </a:ext>
              </a:extLst>
            </a:pP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CHINET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显示临床细菌耐药现状日趋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严峻，随着三代头孢和碳青霉烯类药物在临床的广泛使用，产超广谱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β-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内酰胺酶（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ESBLs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）和产碳青霉烯酶（尤以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KPC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酶为主）的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超级细菌，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产酶菌往往表现出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多重耐药(MDR)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或</a:t>
            </a:r>
            <a:r>
              <a:rPr lang="zh-CN" altLang="en-US" sz="700" kern="0" dirty="0">
                <a:solidFill>
                  <a:schemeClr val="accent1"/>
                </a:solidFill>
                <a:latin typeface="Microsoft YaHei" panose="020B0503020204020204" charset="-122"/>
              </a:rPr>
              <a:t>泛耐药（XDR）性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，肠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杆菌科细菌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阳性率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&gt;50%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，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肺炎克雷伯菌对亚胺培南和美罗培南的耐药率从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2005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年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-2021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年逐年上升，目前全国平均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  <a:sym typeface="+mn-ea"/>
              </a:rPr>
              <a:t>耐药率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高达近</a:t>
            </a:r>
            <a:r>
              <a:rPr lang="en-US" altLang="zh-CN" sz="700" kern="0" dirty="0">
                <a:solidFill>
                  <a:srgbClr val="000000"/>
                </a:solidFill>
                <a:latin typeface="Microsoft YaHei" panose="020B0503020204020204" charset="-122"/>
              </a:rPr>
              <a:t>30%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。现有抗菌药物对产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的细菌普遍敏感率低，对产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KPC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酶的肠杆菌科细菌基本无效，严重危及中重度感染患者生命。</a:t>
            </a:r>
            <a:endParaRPr kumimoji="0" lang="en-US" altLang="zh-CN" sz="700" b="0" i="0" kern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</a:endParaRPr>
          </a:p>
          <a:p>
            <a:pPr indent="177800" algn="just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defRPr/>
              <a:extLst>
                <a:ext uri="{35155182-B16C-46BC-9424-99874614C6A1}">
                  <wpsdc:indentchars xmlns:lc="http://schemas.openxmlformats.org/drawingml/2006/lockedCanvas" xmlns:wpsdc="http://www.wps.cn/officeDocument/2017/drawingmlCustomData" xmlns="" val="200" checksum="3373521373"/>
                </a:ext>
              </a:extLst>
            </a:pP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百多力可有效解决上述产</a:t>
            </a:r>
            <a:r>
              <a:rPr kumimoji="0" lang="en-US" altLang="zh-CN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ESBL/KPC</a:t>
            </a:r>
            <a:r>
              <a:rPr kumimoji="0" lang="zh-CN" altLang="en-US" sz="700" b="0" i="0" kern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</a:rPr>
              <a:t>酶多重耐药菌引起的重度</a:t>
            </a:r>
            <a:r>
              <a:rPr lang="zh-CN" altLang="en-US" sz="700" kern="0" dirty="0">
                <a:solidFill>
                  <a:srgbClr val="000000"/>
                </a:solidFill>
                <a:latin typeface="Microsoft YaHei" panose="020B0503020204020204" charset="-122"/>
              </a:rPr>
              <a:t>感染，尤其因能透过血脑屏障，对于产酶菌导致的重度颅脑感染有很好的疗效。</a:t>
            </a:r>
            <a:endParaRPr kumimoji="0" lang="en-US" altLang="zh-CN" sz="700" b="0" i="0" kern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</a:endParaRPr>
          </a:p>
          <a:p>
            <a:pPr marR="0" lvl="0" indent="0" algn="l" defTabSz="914400" rtl="0" eaLnBrk="0" fontAlgn="auto">
              <a:lnSpc>
                <a:spcPts val="8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sz="900" b="1" i="0" u="sng" strike="noStrike" kern="1200" cap="none" spc="-10" normalizeH="0" baseline="0" noProof="0" dirty="0" err="1">
                <a:ln>
                  <a:noFill/>
                </a:ln>
                <a:solidFill>
                  <a:schemeClr val="accent1">
                    <a:alpha val="100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弥补</a:t>
            </a:r>
            <a:r>
              <a:rPr kumimoji="0" sz="900" b="1" i="0" u="sng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alpha val="100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药品目录短板</a:t>
            </a:r>
            <a:endParaRPr kumimoji="0" sz="900" b="1" i="0" u="sng" strike="noStrike" kern="1200" cap="none" spc="0" normalizeH="0" baseline="0" noProof="0" dirty="0">
              <a:ln>
                <a:noFill/>
              </a:ln>
              <a:solidFill>
                <a:schemeClr val="accent1">
                  <a:alpha val="10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marR="0" lvl="0" indent="-171450" algn="l" defTabSz="914400" rtl="0" eaLnBrk="0" fontAlgn="auto">
              <a:lnSpc>
                <a:spcPts val="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目录内多黏菌素存在以下缺点：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不易透过血脑屏障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国家不良反应监测中心多次报道其存在肾毒性、神经毒性等较为严重的不良反应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日治疗费用较高。</a:t>
            </a:r>
          </a:p>
          <a:p>
            <a:pPr marL="171450" marR="0" lvl="0" indent="-171450" algn="l" defTabSz="914400" rtl="0" eaLnBrk="0" fontAlgn="auto">
              <a:lnSpc>
                <a:spcPts val="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百多力弥补了上述短板，具有如下优势：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为治疗产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ESBL/KPC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酶等耐药菌引起的重度感染提供一种新治疗方案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能强效透过血脑屏障，有效治疗产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ESBL/KPC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酶等耐药菌引起的重度颅脑感染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较多黏菌素具有较好的安全性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kumimoji="0" lang="en-US" altLang="zh-CN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d. </a:t>
            </a:r>
            <a:r>
              <a:rPr kumimoji="0" lang="zh-CN" altLang="en-US" sz="700" b="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日治疗费用较低，节约医保支出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kumimoji="0" lang="zh-CN" altLang="en-US" sz="7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indent="0" algn="l" defTabSz="914400" rtl="0" eaLnBrk="0" fontAlgn="auto">
              <a:lnSpc>
                <a:spcPts val="8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sz="900" b="1" i="0" u="sng" strike="noStrike" kern="1200" cap="none" spc="-10" normalizeH="0" baseline="0" noProof="0" dirty="0" err="1">
                <a:ln>
                  <a:noFill/>
                </a:ln>
                <a:solidFill>
                  <a:schemeClr val="accent1">
                    <a:alpha val="100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临</a:t>
            </a:r>
            <a:r>
              <a:rPr kumimoji="0" sz="900" b="1" i="0" u="sng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alpha val="100000"/>
                  </a:scheme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+mn-ea"/>
              </a:rPr>
              <a:t>床管理难度</a:t>
            </a:r>
            <a:endParaRPr kumimoji="0" lang="zh-CN" altLang="en-US" sz="700" i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marR="0" lvl="0" indent="-171450" algn="l" defTabSz="914400" rtl="0" eaLnBrk="0" fontAlgn="auto">
              <a:lnSpc>
                <a:spcPts val="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zh-CN" altLang="en-US" sz="70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静脉滴注，简便安全</a:t>
            </a:r>
          </a:p>
          <a:p>
            <a:pPr marL="171450" marR="0" lvl="0" indent="-171450" algn="l" defTabSz="914400" rtl="0" eaLnBrk="0" fontAlgn="auto">
              <a:lnSpc>
                <a:spcPts val="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ü"/>
              <a:defRPr/>
            </a:pPr>
            <a:r>
              <a:rPr kumimoji="0" lang="zh-CN" altLang="en-US" sz="700" i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Microsoft YaHei" panose="020B050302020402020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能有效透过血脑屏障，特别对颅内感染患者，没有鞘内注射的风险。</a:t>
            </a:r>
            <a:endParaRPr kumimoji="0" lang="en-US" altLang="en-US" sz="700" i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rect"/>
          <p:cNvSpPr/>
          <p:nvPr/>
        </p:nvSpPr>
        <p:spPr>
          <a:xfrm>
            <a:off x="662558" y="1937385"/>
            <a:ext cx="257555" cy="12191"/>
          </a:xfrm>
          <a:prstGeom prst="rect">
            <a:avLst/>
          </a:prstGeom>
          <a:solidFill>
            <a:srgbClr val="3959B9">
              <a:alpha val="100000"/>
            </a:srgbClr>
          </a:solidFill>
          <a:ln cap="flat">
            <a:miter lim="0"/>
          </a:ln>
        </p:spPr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7673" y="1473835"/>
            <a:ext cx="71628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  <a:p>
            <a:pPr algn="l"/>
            <a:r>
              <a:rPr lang="en-US" altLang="zh-CN" sz="800">
                <a:solidFill>
                  <a:schemeClr val="accent3"/>
                </a:solidFill>
                <a:latin typeface="Academy Engraved LET" panose="02000000000000000000" charset="0"/>
                <a:ea typeface="微软雅黑" panose="020B0503020204020204" pitchFamily="34" charset="-122"/>
                <a:cs typeface="Academy Engraved LET" panose="02000000000000000000" charset="0"/>
              </a:rPr>
              <a:t>Fairness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" y="2013585"/>
            <a:ext cx="1096645" cy="755650"/>
          </a:xfrm>
          <a:prstGeom prst="rect">
            <a:avLst/>
          </a:prstGeom>
        </p:spPr>
      </p:pic>
      <p:pic>
        <p:nvPicPr>
          <p:cNvPr id="11" name="picture 52">
            <a:extLst>
              <a:ext uri="{FF2B5EF4-FFF2-40B4-BE49-F238E27FC236}">
                <a16:creationId xmlns:a16="http://schemas.microsoft.com/office/drawing/2014/main" id="{1EAA3131-4280-CABB-26CB-18100ACBA3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57199" y="-13970"/>
            <a:ext cx="659892" cy="13411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cd7c919-0bbf-42c8-8e0f-ac4e2f4f8249"/>
  <p:tag name="COMMONDATA" val="eyJoZGlkIjoiMzgxYjdkZDIwYTExYjY0NmQzMTQxNTY4NGUwOTdhZm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84.155905511811,&quot;width&quot;:4460.283464566929}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1598</Words>
  <Application>Microsoft Office PowerPoint</Application>
  <PresentationFormat>自定义</PresentationFormat>
  <Paragraphs>93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Academy Engraved LET</vt:lpstr>
      <vt:lpstr>黑体</vt:lpstr>
      <vt:lpstr>微软雅黑</vt:lpstr>
      <vt:lpstr>微软雅黑</vt:lpstr>
      <vt:lpstr>新宋体</vt:lpstr>
      <vt:lpstr>Arial</vt:lpstr>
      <vt:lpstr>Calibri</vt:lpstr>
      <vt:lpstr>Times New Roman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王 金</cp:lastModifiedBy>
  <cp:revision>85</cp:revision>
  <dcterms:created xsi:type="dcterms:W3CDTF">2022-07-13T04:13:49Z</dcterms:created>
  <dcterms:modified xsi:type="dcterms:W3CDTF">2022-07-13T08:39:28Z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wqlLaW5nc29mdCBQREYgdG8gV1BTIDgw</vt:lpwstr>
  </property>
  <property fmtid="{D5CDD505-2E9C-101B-9397-08002B2CF9AE}" pid="3" name="ICV">
    <vt:lpwstr>155847A3C23C4155B3D52A5690D7DAB3</vt:lpwstr>
  </property>
  <property fmtid="{D5CDD505-2E9C-101B-9397-08002B2CF9AE}" pid="4" name="KSOProductBuildVer">
    <vt:lpwstr>2052-3.9.1.6204</vt:lpwstr>
  </property>
</Properties>
</file>