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3" r:id="rId4"/>
    <p:sldMasterId id="2147483716" r:id="rId5"/>
  </p:sldMasterIdLst>
  <p:notesMasterIdLst>
    <p:notesMasterId r:id="rId17"/>
  </p:notesMasterIdLst>
  <p:sldIdLst>
    <p:sldId id="2147473767" r:id="rId6"/>
    <p:sldId id="2147473754" r:id="rId7"/>
    <p:sldId id="2147473749" r:id="rId8"/>
    <p:sldId id="2147473760" r:id="rId9"/>
    <p:sldId id="2147473769" r:id="rId10"/>
    <p:sldId id="2147473759" r:id="rId11"/>
    <p:sldId id="2147473771" r:id="rId12"/>
    <p:sldId id="2147473725" r:id="rId13"/>
    <p:sldId id="2147473772" r:id="rId14"/>
    <p:sldId id="2147473758" r:id="rId15"/>
    <p:sldId id="2147473764"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页" id="{DEC4A970-DF12-4E1C-9180-0DA021A7F1E4}">
          <p14:sldIdLst>
            <p14:sldId id="2147473767"/>
          </p14:sldIdLst>
        </p14:section>
        <p14:section name="目录页" id="{20B7D16E-0521-46A3-A112-452310FD6C33}">
          <p14:sldIdLst>
            <p14:sldId id="2147473754"/>
          </p14:sldIdLst>
        </p14:section>
        <p14:section name="基本信息" id="{140BFDDA-02CA-46EE-8735-978F424496ED}">
          <p14:sldIdLst>
            <p14:sldId id="2147473749"/>
            <p14:sldId id="2147473760"/>
          </p14:sldIdLst>
        </p14:section>
        <p14:section name="创新性" id="{9D3B545B-723F-4EF9-B882-A799132ED325}">
          <p14:sldIdLst>
            <p14:sldId id="2147473769"/>
            <p14:sldId id="2147473759"/>
          </p14:sldIdLst>
        </p14:section>
        <p14:section name="有效性" id="{660E07B6-9E4B-413A-A050-2AD18D9681E4}">
          <p14:sldIdLst>
            <p14:sldId id="2147473771"/>
            <p14:sldId id="2147473725"/>
            <p14:sldId id="2147473772"/>
          </p14:sldIdLst>
        </p14:section>
        <p14:section name="安全性" id="{299DA7EE-4210-4336-B41E-BAB440A84376}">
          <p14:sldIdLst>
            <p14:sldId id="2147473758"/>
          </p14:sldIdLst>
        </p14:section>
        <p14:section name="公平性" id="{E37C8885-2694-478A-9AF6-33E6BFAAAB3E}">
          <p14:sldIdLst>
            <p14:sldId id="21474737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5A2501-D012-71E6-E755-4651E2813C08}" name="Tang, Jessica" initials="TJ" userId="S::jessica.tang@bms.com::10f478fc-6523-4a7c-af0e-e02c00dd3e56" providerId="AD"/>
  <p188:author id="{B66A9A0C-C78B-BBFF-D6E2-1DDA1C358337}" name="Wang, Yixiong" initials="WY" userId="S::yixiong.wang@bms.com::56b21ef4-f6df-4692-82f2-041ddc3a1292" providerId="AD"/>
  <p188:author id="{03086312-E3D3-0AA4-9C5B-54A98A47B658}" name="Pang, Jiong" initials="PJ" userId="S::jiong.pang@bms.com::7e15463a-3925-47a3-8483-7695c1cb7328" providerId="AD"/>
  <p188:author id="{6F44E022-1A0D-04E9-3EEE-F4F8A660EF0B}" name="Lei, Jenny" initials="LJ" userId="S::jenny.lei@bms.com::b3063fdb-b82c-4a0b-a09c-433dc7587b05" providerId="AD"/>
  <p188:author id="{39534F36-2D5B-A226-BB7C-465740EDC754}" name="Chen, Lilian" initials="CL" userId="S::lilian.chen2@bms.com::d04cc87d-f6d8-4456-a7e1-c04762c40bf9" providerId="AD"/>
  <p188:author id="{0F54BA57-7F7A-9CAD-D291-B657A6AE755A}" name="Liu, Shawn" initials="LS" userId="S::shawn.liu@bms.com::dee8b265-88a5-4041-a4ee-09bd65a27451" providerId="AD"/>
  <p188:author id="{9841109E-62C7-43C5-6718-E6C1CB475243}" name="Zhu, Yefang" initials="ZY" userId="S::yefang.zhu@bms.com::a6dc506f-719a-4a8e-876e-3dbcef751f24" providerId="AD"/>
  <p188:author id="{669FD2BD-75D1-7F29-4930-5114BC7BC89A}" name="Li, Jing" initials="LJ" userId="S::jing.li5@bms.com::13cf312c-e220-41fa-bf0d-8b7bfe1e0d50" providerId="AD"/>
  <p188:author id="{CDE5FFC7-4778-4C41-63B0-C61D5E868500}" name="Hu, Na" initials="HN" userId="S::na.hu@bms.com::481cfd6a-e787-4124-9b50-8408700ab803" providerId="AD"/>
  <p188:author id="{5966CAE6-4812-65CF-42E1-664F60151232}" name="Jia, Yu" initials="JY" userId="S::yu.jia@bms.com::9a1e8273-10d7-4d70-b2df-d450f064a32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ei, Jenny" initials="LJ" lastIdx="1" clrIdx="6">
    <p:extLst>
      <p:ext uri="{19B8F6BF-5375-455C-9EA6-DF929625EA0E}">
        <p15:presenceInfo xmlns:p15="http://schemas.microsoft.com/office/powerpoint/2012/main" userId="S::jenny.lei@bms.com::b3063fdb-b82c-4a0b-a09c-433dc7587b05" providerId="AD"/>
      </p:ext>
    </p:extLst>
  </p:cmAuthor>
  <p:cmAuthor id="1" name="Xu, Alice" initials="XA" lastIdx="13" clrIdx="0">
    <p:extLst>
      <p:ext uri="{19B8F6BF-5375-455C-9EA6-DF929625EA0E}">
        <p15:presenceInfo xmlns:p15="http://schemas.microsoft.com/office/powerpoint/2012/main" userId="S::alice.xu@bms.com::ad9dff01-5e92-4527-b2a9-63074693b37a" providerId="AD"/>
      </p:ext>
    </p:extLst>
  </p:cmAuthor>
  <p:cmAuthor id="8" name="Cui, Jessica" initials="CJ" lastIdx="4" clrIdx="7">
    <p:extLst>
      <p:ext uri="{19B8F6BF-5375-455C-9EA6-DF929625EA0E}">
        <p15:presenceInfo xmlns:p15="http://schemas.microsoft.com/office/powerpoint/2012/main" userId="S::jessica.cui@bms.com::e6d92590-184c-4c01-b4c2-655d20acc916" providerId="AD"/>
      </p:ext>
    </p:extLst>
  </p:cmAuthor>
  <p:cmAuthor id="2" name="Wang, Yixiong" initials="WY" lastIdx="6" clrIdx="1">
    <p:extLst>
      <p:ext uri="{19B8F6BF-5375-455C-9EA6-DF929625EA0E}">
        <p15:presenceInfo xmlns:p15="http://schemas.microsoft.com/office/powerpoint/2012/main" userId="S::yixiong.wang@bms.com::56b21ef4-f6df-4692-82f2-041ddc3a1292" providerId="AD"/>
      </p:ext>
    </p:extLst>
  </p:cmAuthor>
  <p:cmAuthor id="3" name="Liu, Shawn" initials="LS" lastIdx="2" clrIdx="2">
    <p:extLst>
      <p:ext uri="{19B8F6BF-5375-455C-9EA6-DF929625EA0E}">
        <p15:presenceInfo xmlns:p15="http://schemas.microsoft.com/office/powerpoint/2012/main" userId="S::shawn.liu@bms.com::dee8b265-88a5-4041-a4ee-09bd65a27451" providerId="AD"/>
      </p:ext>
    </p:extLst>
  </p:cmAuthor>
  <p:cmAuthor id="4" name="Jia, Yu" initials="JY" lastIdx="3" clrIdx="3">
    <p:extLst>
      <p:ext uri="{19B8F6BF-5375-455C-9EA6-DF929625EA0E}">
        <p15:presenceInfo xmlns:p15="http://schemas.microsoft.com/office/powerpoint/2012/main" userId="S::yu.jia@bms.com::9a1e8273-10d7-4d70-b2df-d450f064a32c" providerId="AD"/>
      </p:ext>
    </p:extLst>
  </p:cmAuthor>
  <p:cmAuthor id="5" name="Zhu, Yefang" initials="ZY" lastIdx="3" clrIdx="4">
    <p:extLst>
      <p:ext uri="{19B8F6BF-5375-455C-9EA6-DF929625EA0E}">
        <p15:presenceInfo xmlns:p15="http://schemas.microsoft.com/office/powerpoint/2012/main" userId="S::yefang.zhu@bms.com::a6dc506f-719a-4a8e-876e-3dbcef751f24" providerId="AD"/>
      </p:ext>
    </p:extLst>
  </p:cmAuthor>
  <p:cmAuthor id="6" name="Tang, Jessica" initials="TJ" lastIdx="4" clrIdx="5">
    <p:extLst>
      <p:ext uri="{19B8F6BF-5375-455C-9EA6-DF929625EA0E}">
        <p15:presenceInfo xmlns:p15="http://schemas.microsoft.com/office/powerpoint/2012/main" userId="S::jessica.tang@bms.com::10f478fc-6523-4a7c-af0e-e02c00dd3e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67D8"/>
    <a:srgbClr val="FFC9FF"/>
    <a:srgbClr val="FFEBFF"/>
    <a:srgbClr val="BE2BBB"/>
    <a:srgbClr val="FFF5FF"/>
    <a:srgbClr val="CEE5F6"/>
    <a:srgbClr val="DEEBF7"/>
    <a:srgbClr val="FFF0FF"/>
    <a:srgbClr val="E692E4"/>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755" autoAdjust="0"/>
  </p:normalViewPr>
  <p:slideViewPr>
    <p:cSldViewPr snapToGrid="0">
      <p:cViewPr varScale="1">
        <p:scale>
          <a:sx n="78" d="100"/>
          <a:sy n="78" d="100"/>
        </p:scale>
        <p:origin x="130" y="34"/>
      </p:cViewPr>
      <p:guideLst/>
    </p:cSldViewPr>
  </p:slideViewPr>
  <p:notesTextViewPr>
    <p:cViewPr>
      <p:scale>
        <a:sx n="1" d="1"/>
        <a:sy n="1" d="1"/>
      </p:scale>
      <p:origin x="0" y="0"/>
    </p:cViewPr>
  </p:notesTextViewPr>
  <p:sorterViewPr>
    <p:cViewPr>
      <p:scale>
        <a:sx n="66" d="100"/>
        <a:sy n="66" d="100"/>
      </p:scale>
      <p:origin x="0" y="-62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8199049605841"/>
          <c:y val="0.36493064546472503"/>
          <c:w val="0.70553392842730356"/>
          <c:h val="0.42635319615382744"/>
        </c:manualLayout>
      </c:layout>
      <c:barChart>
        <c:barDir val="bar"/>
        <c:grouping val="clustered"/>
        <c:varyColors val="0"/>
        <c:ser>
          <c:idx val="0"/>
          <c:order val="0"/>
          <c:tx>
            <c:strRef>
              <c:f>Sheet1!$B$1</c:f>
              <c:strCache>
                <c:ptCount val="1"/>
                <c:pt idx="0">
                  <c:v>Luspatercept (primary data cut: 11 May 2018)</c:v>
                </c:pt>
              </c:strCache>
            </c:strRef>
          </c:tx>
          <c:spPr>
            <a:solidFill>
              <a:srgbClr val="772A28"/>
            </a:solidFill>
            <a:ln>
              <a:noFill/>
            </a:ln>
            <a:effectLst/>
          </c:spPr>
          <c:invertIfNegative val="0"/>
          <c:cat>
            <c:strRef>
              <c:f>Sheet1!$A$2:$A$2</c:f>
              <c:strCache>
                <c:ptCount val="1"/>
                <c:pt idx="0">
                  <c:v>≥ 33% reduction in RBC transfusion burden</c:v>
                </c:pt>
              </c:strCache>
            </c:strRef>
          </c:cat>
          <c:val>
            <c:numRef>
              <c:f>Sheet1!$B$2:$B$2</c:f>
              <c:numCache>
                <c:formatCode>General</c:formatCode>
                <c:ptCount val="1"/>
                <c:pt idx="0">
                  <c:v>114</c:v>
                </c:pt>
              </c:numCache>
            </c:numRef>
          </c:val>
          <c:extLst>
            <c:ext xmlns:c16="http://schemas.microsoft.com/office/drawing/2014/chart" uri="{C3380CC4-5D6E-409C-BE32-E72D297353CC}">
              <c16:uniqueId val="{00000000-8DC1-4D92-AC7C-4E3FD1EF89F0}"/>
            </c:ext>
          </c:extLst>
        </c:ser>
        <c:ser>
          <c:idx val="2"/>
          <c:order val="1"/>
          <c:tx>
            <c:strRef>
              <c:f>Sheet1!$C$1</c:f>
              <c:strCache>
                <c:ptCount val="1"/>
                <c:pt idx="0">
                  <c:v>Luspatercept (longer-term treatment data cut: 5 Jan 2021)</c:v>
                </c:pt>
              </c:strCache>
            </c:strRef>
          </c:tx>
          <c:spPr>
            <a:solidFill>
              <a:srgbClr val="FFE1E1"/>
            </a:solidFill>
            <a:ln>
              <a:noFill/>
            </a:ln>
            <a:effectLst/>
          </c:spPr>
          <c:invertIfNegative val="0"/>
          <c:cat>
            <c:strRef>
              <c:f>Sheet1!$A$2:$A$2</c:f>
              <c:strCache>
                <c:ptCount val="1"/>
                <c:pt idx="0">
                  <c:v>≥ 33% reduction in RBC transfusion burden</c:v>
                </c:pt>
              </c:strCache>
            </c:strRef>
          </c:cat>
          <c:val>
            <c:numRef>
              <c:f>Sheet1!$C$2:$C$2</c:f>
              <c:numCache>
                <c:formatCode>General</c:formatCode>
                <c:ptCount val="1"/>
                <c:pt idx="0">
                  <c:v>104</c:v>
                </c:pt>
              </c:numCache>
            </c:numRef>
          </c:val>
          <c:extLst>
            <c:ext xmlns:c16="http://schemas.microsoft.com/office/drawing/2014/chart" uri="{C3380CC4-5D6E-409C-BE32-E72D297353CC}">
              <c16:uniqueId val="{00000001-8DC1-4D92-AC7C-4E3FD1EF89F0}"/>
            </c:ext>
          </c:extLst>
        </c:ser>
        <c:dLbls>
          <c:showLegendKey val="0"/>
          <c:showVal val="0"/>
          <c:showCatName val="0"/>
          <c:showSerName val="0"/>
          <c:showPercent val="0"/>
          <c:showBubbleSize val="0"/>
        </c:dLbls>
        <c:gapWidth val="175"/>
        <c:overlap val="-61"/>
        <c:axId val="251652943"/>
        <c:axId val="251653775"/>
      </c:barChart>
      <c:catAx>
        <c:axId val="251652943"/>
        <c:scaling>
          <c:orientation val="minMax"/>
        </c:scaling>
        <c:delete val="0"/>
        <c:axPos val="l"/>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700" b="0" i="0" u="none" strike="noStrike" kern="1200" baseline="0">
                <a:solidFill>
                  <a:schemeClr val="tx1">
                    <a:lumMod val="50000"/>
                  </a:schemeClr>
                </a:solidFill>
                <a:latin typeface="+mn-lt"/>
                <a:ea typeface="+mn-ea"/>
                <a:cs typeface="+mn-cs"/>
              </a:defRPr>
            </a:pPr>
            <a:endParaRPr lang="en-US"/>
          </a:p>
        </c:txPr>
        <c:crossAx val="251653775"/>
        <c:crosses val="autoZero"/>
        <c:auto val="1"/>
        <c:lblAlgn val="ctr"/>
        <c:lblOffset val="100"/>
        <c:noMultiLvlLbl val="0"/>
      </c:catAx>
      <c:valAx>
        <c:axId val="251653775"/>
        <c:scaling>
          <c:orientation val="minMax"/>
          <c:min val="90"/>
        </c:scaling>
        <c:delete val="0"/>
        <c:axPos val="b"/>
        <c:numFmt formatCode="General" sourceLinked="1"/>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700" b="0" i="0" u="none" strike="noStrike" kern="1200" baseline="0">
                <a:solidFill>
                  <a:schemeClr val="tx1">
                    <a:lumMod val="50000"/>
                  </a:schemeClr>
                </a:solidFill>
                <a:latin typeface="+mn-lt"/>
                <a:ea typeface="+mn-ea"/>
                <a:cs typeface="+mn-cs"/>
              </a:defRPr>
            </a:pPr>
            <a:endParaRPr lang="en-US"/>
          </a:p>
        </c:txPr>
        <c:crossAx val="251652943"/>
        <c:crosses val="autoZero"/>
        <c:crossBetween val="between"/>
      </c:valAx>
      <c:spPr>
        <a:noFill/>
        <a:ln>
          <a:noFill/>
        </a:ln>
        <a:effectLst>
          <a:softEdge rad="190500"/>
        </a:effectLst>
      </c:spPr>
    </c:plotArea>
    <c:plotVisOnly val="1"/>
    <c:dispBlanksAs val="gap"/>
    <c:showDLblsOverMax val="0"/>
  </c:chart>
  <c:spPr>
    <a:noFill/>
    <a:ln>
      <a:noFill/>
    </a:ln>
    <a:effectLst/>
  </c:spPr>
  <c:txPr>
    <a:bodyPr/>
    <a:lstStyle/>
    <a:p>
      <a:pPr>
        <a:defRPr sz="700">
          <a:solidFill>
            <a:schemeClr val="tx1">
              <a:lumMod val="5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38113479299314E-2"/>
          <c:y val="0.5085272965478862"/>
          <c:w val="0.80197787418824884"/>
          <c:h val="0.27585714342850515"/>
        </c:manualLayout>
      </c:layout>
      <c:barChart>
        <c:barDir val="col"/>
        <c:grouping val="clustered"/>
        <c:varyColors val="0"/>
        <c:ser>
          <c:idx val="0"/>
          <c:order val="0"/>
          <c:tx>
            <c:strRef>
              <c:f>Sheet1!$B$1</c:f>
              <c:strCache>
                <c:ptCount val="1"/>
                <c:pt idx="0">
                  <c:v>Luspatercept (primary data cut: 11 May 2018)</c:v>
                </c:pt>
              </c:strCache>
            </c:strRef>
          </c:tx>
          <c:spPr>
            <a:solidFill>
              <a:srgbClr val="FFE1E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96-4C7E-89B5-1B24A4510D5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96-4C7E-89B5-1B24A4510D5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96-4C7E-89B5-1B24A4510D5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96-4C7E-89B5-1B24A4510D5A}"/>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红细胞输注负担降低≥33%</c:v>
                </c:pt>
                <c:pt idx="1">
                  <c:v>红细胞输注负担降低≥50%</c:v>
                </c:pt>
                <c:pt idx="2">
                  <c:v>红细胞输注负担降低≥33%</c:v>
                </c:pt>
                <c:pt idx="3">
                  <c:v>红细胞输注负担降低≥50%</c:v>
                </c:pt>
              </c:strCache>
            </c:strRef>
          </c:cat>
          <c:val>
            <c:numRef>
              <c:f>Sheet1!$B$2:$B$5</c:f>
              <c:numCache>
                <c:formatCode>General</c:formatCode>
                <c:ptCount val="4"/>
                <c:pt idx="0">
                  <c:v>70.5</c:v>
                </c:pt>
                <c:pt idx="1">
                  <c:v>40.200000000000003</c:v>
                </c:pt>
                <c:pt idx="2">
                  <c:v>41.1</c:v>
                </c:pt>
                <c:pt idx="3">
                  <c:v>16.5</c:v>
                </c:pt>
              </c:numCache>
            </c:numRef>
          </c:val>
          <c:extLst>
            <c:ext xmlns:c16="http://schemas.microsoft.com/office/drawing/2014/chart" uri="{C3380CC4-5D6E-409C-BE32-E72D297353CC}">
              <c16:uniqueId val="{00000004-5796-4C7E-89B5-1B24A4510D5A}"/>
            </c:ext>
          </c:extLst>
        </c:ser>
        <c:ser>
          <c:idx val="2"/>
          <c:order val="1"/>
          <c:tx>
            <c:strRef>
              <c:f>Sheet1!$D$1</c:f>
              <c:strCache>
                <c:ptCount val="1"/>
                <c:pt idx="0">
                  <c:v>Luspatercept (longer-term treatment data cut: 5 Jan 2021)</c:v>
                </c:pt>
              </c:strCache>
            </c:strRef>
          </c:tx>
          <c:spPr>
            <a:solidFill>
              <a:srgbClr val="772A28"/>
            </a:solidFill>
            <a:ln>
              <a:noFill/>
            </a:ln>
            <a:effectLst/>
          </c:spPr>
          <c:invertIfNegative val="0"/>
          <c:dLbls>
            <c:dLbl>
              <c:idx val="1"/>
              <c:tx>
                <c:rich>
                  <a:bodyPr/>
                  <a:lstStyle/>
                  <a:p>
                    <a:fld id="{62EDD963-F352-44F3-BE6B-4CFEA10F18A3}" type="VALUE">
                      <a:rPr lang="en-US" altLang="zh-CN" smtClean="0"/>
                      <a:pPr/>
                      <a:t>[VALUE]</a:t>
                    </a:fld>
                    <a:r>
                      <a:rPr lang="en-US" altLang="zh-CN"/>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96-4C7E-89B5-1B24A4510D5A}"/>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红细胞输注负担降低≥33%</c:v>
                </c:pt>
                <c:pt idx="1">
                  <c:v>红细胞输注负担降低≥50%</c:v>
                </c:pt>
                <c:pt idx="2">
                  <c:v>红细胞输注负担降低≥33%</c:v>
                </c:pt>
                <c:pt idx="3">
                  <c:v>红细胞输注负担降低≥50%</c:v>
                </c:pt>
              </c:strCache>
            </c:strRef>
          </c:cat>
          <c:val>
            <c:numRef>
              <c:f>Sheet1!$D$2:$D$5</c:f>
              <c:numCache>
                <c:formatCode>General</c:formatCode>
                <c:ptCount val="4"/>
                <c:pt idx="0">
                  <c:v>77.2</c:v>
                </c:pt>
                <c:pt idx="1">
                  <c:v>50</c:v>
                </c:pt>
                <c:pt idx="2">
                  <c:v>51.8</c:v>
                </c:pt>
                <c:pt idx="3">
                  <c:v>23.7</c:v>
                </c:pt>
              </c:numCache>
            </c:numRef>
          </c:val>
          <c:extLst>
            <c:ext xmlns:c16="http://schemas.microsoft.com/office/drawing/2014/chart" uri="{C3380CC4-5D6E-409C-BE32-E72D297353CC}">
              <c16:uniqueId val="{00000006-5796-4C7E-89B5-1B24A4510D5A}"/>
            </c:ext>
          </c:extLst>
        </c:ser>
        <c:dLbls>
          <c:showLegendKey val="0"/>
          <c:showVal val="0"/>
          <c:showCatName val="0"/>
          <c:showSerName val="0"/>
          <c:showPercent val="0"/>
          <c:showBubbleSize val="0"/>
        </c:dLbls>
        <c:gapWidth val="219"/>
        <c:overlap val="-27"/>
        <c:axId val="224448000"/>
        <c:axId val="293866880"/>
      </c:barChart>
      <c:catAx>
        <c:axId val="22444800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en-US"/>
          </a:p>
        </c:txPr>
        <c:crossAx val="293866880"/>
        <c:crosses val="autoZero"/>
        <c:auto val="1"/>
        <c:lblAlgn val="ctr"/>
        <c:lblOffset val="100"/>
        <c:noMultiLvlLbl val="0"/>
      </c:catAx>
      <c:valAx>
        <c:axId val="293866880"/>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r>
                  <a:rPr lang="zh-CN"/>
                  <a:t>患者比例（%）</a:t>
                </a:r>
              </a:p>
            </c:rich>
          </c:tx>
          <c:layout>
            <c:manualLayout>
              <c:xMode val="edge"/>
              <c:yMode val="edge"/>
              <c:x val="2.094096515278282E-2"/>
              <c:y val="0.44666172622449712"/>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en-US"/>
            </a:p>
          </c:txPr>
        </c:title>
        <c:numFmt formatCode="General" sourceLinked="1"/>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en-US"/>
          </a:p>
        </c:txPr>
        <c:crossAx val="224448000"/>
        <c:crosses val="autoZero"/>
        <c:crossBetween val="between"/>
        <c:majorUnit val="15"/>
      </c:valAx>
      <c:spPr>
        <a:noFill/>
        <a:ln>
          <a:noFill/>
        </a:ln>
        <a:effectLst>
          <a:softEdge rad="190500"/>
        </a:effectLst>
      </c:spPr>
    </c:plotArea>
    <c:plotVisOnly val="1"/>
    <c:dispBlanksAs val="gap"/>
    <c:showDLblsOverMax val="0"/>
  </c:chart>
  <c:spPr>
    <a:noFill/>
    <a:ln>
      <a:noFill/>
    </a:ln>
    <a:effectLst/>
  </c:spPr>
  <c:txPr>
    <a:bodyPr/>
    <a:lstStyle/>
    <a:p>
      <a:pPr>
        <a:defRPr sz="800">
          <a:solidFill>
            <a:schemeClr val="tx1">
              <a:lumMod val="50000"/>
            </a:schemeClr>
          </a:solidFill>
          <a:latin typeface="微软雅黑" panose="020B0503020204020204" pitchFamily="34" charset="-122"/>
          <a:ea typeface="微软雅黑" panose="020B0503020204020204" pitchFamily="34" charset="-122"/>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52548-B493-4FF6-BCCC-9182F0DC7ADB}" type="datetimeFigureOut">
              <a:rPr lang="zh-CN" altLang="en-US" smtClean="0"/>
              <a:t>2022/7/13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CA169-1D97-4059-B3EE-2BE2D915ACFF}" type="slidenum">
              <a:rPr lang="zh-CN" altLang="en-US" smtClean="0"/>
              <a:t>‹#›</a:t>
            </a:fld>
            <a:endParaRPr lang="zh-CN" altLang="en-US"/>
          </a:p>
        </p:txBody>
      </p:sp>
    </p:spTree>
    <p:extLst>
      <p:ext uri="{BB962C8B-B14F-4D97-AF65-F5344CB8AC3E}">
        <p14:creationId xmlns:p14="http://schemas.microsoft.com/office/powerpoint/2010/main" val="2273218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3F2CA169-1D97-4059-B3EE-2BE2D915ACFF}" type="slidenum">
              <a:rPr lang="zh-CN" altLang="en-US" smtClean="0"/>
              <a:t>4</a:t>
            </a:fld>
            <a:endParaRPr lang="zh-CN" altLang="en-US"/>
          </a:p>
        </p:txBody>
      </p:sp>
    </p:spTree>
    <p:extLst>
      <p:ext uri="{BB962C8B-B14F-4D97-AF65-F5344CB8AC3E}">
        <p14:creationId xmlns:p14="http://schemas.microsoft.com/office/powerpoint/2010/main" val="3255124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CEE5F6"/>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B3DA3C8-DB7D-400E-8EFF-AD5B1AA18924}"/>
              </a:ext>
            </a:extLst>
          </p:cNvPr>
          <p:cNvGraphicFramePr>
            <a:graphicFrameLocks noChangeAspect="1"/>
          </p:cNvGraphicFramePr>
          <p:nvPr userDrawn="1">
            <p:custDataLst>
              <p:tags r:id="rId2"/>
            </p:custDataLst>
            <p:extLst>
              <p:ext uri="{D42A27DB-BD31-4B8C-83A1-F6EECF244321}">
                <p14:modId xmlns:p14="http://schemas.microsoft.com/office/powerpoint/2010/main" val="1954341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2" name="think-cell Slide" r:id="rId4" imgW="416" imgH="416" progId="TCLayout.ActiveDocument.1">
                  <p:embed/>
                </p:oleObj>
              </mc:Choice>
              <mc:Fallback>
                <p:oleObj name="think-cell Slide" r:id="rId4" imgW="416" imgH="416" progId="TCLayout.ActiveDocument.1">
                  <p:embed/>
                  <p:pic>
                    <p:nvPicPr>
                      <p:cNvPr id="9" name="Object 8" hidden="1">
                        <a:extLst>
                          <a:ext uri="{FF2B5EF4-FFF2-40B4-BE49-F238E27FC236}">
                            <a16:creationId xmlns:a16="http://schemas.microsoft.com/office/drawing/2014/main" id="{4B3DA3C8-DB7D-400E-8EFF-AD5B1AA189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矩形 1">
            <a:extLst>
              <a:ext uri="{FF2B5EF4-FFF2-40B4-BE49-F238E27FC236}">
                <a16:creationId xmlns:a16="http://schemas.microsoft.com/office/drawing/2014/main" id="{B893E380-59C9-4AA9-AA64-632CB2244BA5}"/>
              </a:ext>
            </a:extLst>
          </p:cNvPr>
          <p:cNvSpPr/>
          <p:nvPr userDrawn="1"/>
        </p:nvSpPr>
        <p:spPr>
          <a:xfrm>
            <a:off x="139700" y="0"/>
            <a:ext cx="11931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顶角 4">
            <a:extLst>
              <a:ext uri="{FF2B5EF4-FFF2-40B4-BE49-F238E27FC236}">
                <a16:creationId xmlns:a16="http://schemas.microsoft.com/office/drawing/2014/main" id="{418542A5-2F06-4CF7-824D-BE5D80B7353F}"/>
              </a:ext>
            </a:extLst>
          </p:cNvPr>
          <p:cNvSpPr/>
          <p:nvPr userDrawn="1"/>
        </p:nvSpPr>
        <p:spPr>
          <a:xfrm rot="5400000">
            <a:off x="457200" y="-219075"/>
            <a:ext cx="561979" cy="1476379"/>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tIns="72000" bIns="792000" rtlCol="0" anchor="ctr"/>
          <a:lstStyle/>
          <a:p>
            <a:endParaRPr lang="zh-CN" altLang="en-US"/>
          </a:p>
        </p:txBody>
      </p:sp>
      <p:sp>
        <p:nvSpPr>
          <p:cNvPr id="4" name="日期占位符 3">
            <a:extLst>
              <a:ext uri="{FF2B5EF4-FFF2-40B4-BE49-F238E27FC236}">
                <a16:creationId xmlns:a16="http://schemas.microsoft.com/office/drawing/2014/main" id="{691724F6-51CD-460B-9DBB-371B516A9E15}"/>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1595AE49-64ED-4D68-94FB-3694CA27D63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A21C9-9083-4354-9C1A-52BF20DF28C0}"/>
              </a:ext>
            </a:extLst>
          </p:cNvPr>
          <p:cNvSpPr>
            <a:spLocks noGrp="1"/>
          </p:cNvSpPr>
          <p:nvPr>
            <p:ph type="sldNum" sz="quarter" idx="12"/>
          </p:nvPr>
        </p:nvSpPr>
        <p:spPr/>
        <p:txBody>
          <a:bodyPr/>
          <a:lstStyle/>
          <a:p>
            <a:r>
              <a:rPr lang="zh-CN" altLang="en-US"/>
              <a:t>第</a:t>
            </a:r>
            <a:fld id="{D908A568-C65D-4BE1-A067-BB153CB0C8B1}" type="slidenum">
              <a:rPr lang="zh-CN" altLang="en-US" smtClean="0"/>
              <a:pPr/>
              <a:t>‹#›</a:t>
            </a:fld>
            <a:r>
              <a:rPr lang="zh-CN" altLang="en-US"/>
              <a:t>页</a:t>
            </a:r>
          </a:p>
        </p:txBody>
      </p:sp>
      <p:sp>
        <p:nvSpPr>
          <p:cNvPr id="14" name="Text Placeholder 13">
            <a:extLst>
              <a:ext uri="{FF2B5EF4-FFF2-40B4-BE49-F238E27FC236}">
                <a16:creationId xmlns:a16="http://schemas.microsoft.com/office/drawing/2014/main" id="{32C4D871-08D0-4050-9308-2D468E8F08C0}"/>
              </a:ext>
            </a:extLst>
          </p:cNvPr>
          <p:cNvSpPr>
            <a:spLocks noGrp="1"/>
          </p:cNvSpPr>
          <p:nvPr>
            <p:ph type="body" sz="quarter" idx="14" hasCustomPrompt="1"/>
          </p:nvPr>
        </p:nvSpPr>
        <p:spPr>
          <a:xfrm>
            <a:off x="1476379" y="309962"/>
            <a:ext cx="10594970" cy="835025"/>
          </a:xfrm>
        </p:spPr>
        <p:txBody>
          <a:bodyPr>
            <a:noAutofit/>
          </a:bodyPr>
          <a:lstStyle>
            <a:lvl1pPr marL="0" indent="0" algn="l" defTabSz="914400" rtl="0" eaLnBrk="1" latinLnBrk="0" hangingPunct="1">
              <a:lnSpc>
                <a:spcPct val="100000"/>
              </a:lnSpc>
              <a:buNone/>
              <a:defRPr lang="en-US" altLang="zh-CN" sz="1800" b="1" kern="1200" baseline="0" dirty="0" smtClean="0">
                <a:solidFill>
                  <a:schemeClr val="tx1">
                    <a:lumMod val="75000"/>
                    <a:lumOff val="25000"/>
                  </a:schemeClr>
                </a:solidFill>
                <a:latin typeface="+mj-ea"/>
                <a:ea typeface="+mj-ea"/>
                <a:cs typeface="+mn-cs"/>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a:t>在此处输入关键信息，在此处输入关键信息，在此处输入关键信息，在此处输入关键信息，在此处输入关键信息，在此处输入关键信息</a:t>
            </a:r>
            <a:endParaRPr lang="en-US" altLang="zh-CN"/>
          </a:p>
        </p:txBody>
      </p:sp>
      <p:sp>
        <p:nvSpPr>
          <p:cNvPr id="3" name="Text Placeholder 2">
            <a:extLst>
              <a:ext uri="{FF2B5EF4-FFF2-40B4-BE49-F238E27FC236}">
                <a16:creationId xmlns:a16="http://schemas.microsoft.com/office/drawing/2014/main" id="{EFC5B98F-EA98-428D-84C4-5DBC6DA29BD8}"/>
              </a:ext>
            </a:extLst>
          </p:cNvPr>
          <p:cNvSpPr>
            <a:spLocks noGrp="1"/>
          </p:cNvSpPr>
          <p:nvPr>
            <p:ph type="body" sz="quarter" idx="15" hasCustomPrompt="1"/>
          </p:nvPr>
        </p:nvSpPr>
        <p:spPr>
          <a:xfrm>
            <a:off x="400725" y="555861"/>
            <a:ext cx="800219" cy="258532"/>
          </a:xfrm>
          <a:noFill/>
        </p:spPr>
        <p:txBody>
          <a:bodyPr wrap="none" rtlCol="0">
            <a:noAutofit/>
          </a:bodyPr>
          <a:lstStyle>
            <a:lvl1pPr marL="0" indent="0">
              <a:buNone/>
              <a:defRPr lang="en-US" altLang="zh-CN" sz="1200" b="1" kern="1200" dirty="0" smtClean="0">
                <a:solidFill>
                  <a:schemeClr val="bg1"/>
                </a:solidFill>
                <a:latin typeface="微软雅黑" panose="020B0503020204020204" pitchFamily="34" charset="-122"/>
                <a:ea typeface="微软雅黑" panose="020B0503020204020204" pitchFamily="34" charset="-122"/>
                <a:cs typeface="+mn-cs"/>
              </a:defRPr>
            </a:lvl1pPr>
          </a:lstStyle>
          <a:p>
            <a:pPr marL="0" lvl="0" algn="r"/>
            <a:r>
              <a:rPr lang="zh-CN" altLang="en-US"/>
              <a:t>药品属性</a:t>
            </a:r>
            <a:endParaRPr lang="en-US" altLang="zh-CN"/>
          </a:p>
        </p:txBody>
      </p:sp>
      <p:sp>
        <p:nvSpPr>
          <p:cNvPr id="16" name="Text Placeholder 15">
            <a:extLst>
              <a:ext uri="{FF2B5EF4-FFF2-40B4-BE49-F238E27FC236}">
                <a16:creationId xmlns:a16="http://schemas.microsoft.com/office/drawing/2014/main" id="{220403BF-78F3-4F68-8F1D-4387EB71A2BA}"/>
              </a:ext>
            </a:extLst>
          </p:cNvPr>
          <p:cNvSpPr>
            <a:spLocks noGrp="1"/>
          </p:cNvSpPr>
          <p:nvPr>
            <p:ph type="body" sz="quarter" idx="16" hasCustomPrompt="1"/>
          </p:nvPr>
        </p:nvSpPr>
        <p:spPr>
          <a:xfrm>
            <a:off x="400049" y="238125"/>
            <a:ext cx="801689" cy="550862"/>
          </a:xfrm>
        </p:spPr>
        <p:txBody>
          <a:bodyPr>
            <a:noAutofit/>
          </a:bodyPr>
          <a:lstStyle>
            <a:lvl1pPr marL="0" indent="0" algn="r">
              <a:buNone/>
              <a:defRPr lang="zh-CN" altLang="en-US" sz="2400" b="1" kern="1200" dirty="0" smtClean="0">
                <a:solidFill>
                  <a:schemeClr val="lt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XX</a:t>
            </a:r>
            <a:endParaRPr lang="zh-CN" altLang="en-US"/>
          </a:p>
        </p:txBody>
      </p:sp>
    </p:spTree>
    <p:extLst>
      <p:ext uri="{BB962C8B-B14F-4D97-AF65-F5344CB8AC3E}">
        <p14:creationId xmlns:p14="http://schemas.microsoft.com/office/powerpoint/2010/main" val="107231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194B14-725B-42B3-B761-615B9CB8847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29690CF-39D8-4EC3-AE4D-9EA2AC70123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2EB8525-017F-4B0E-A227-901ED5E5220B}"/>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8ED880C3-E60D-418B-8B14-47A23130AB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F3AFED-97B9-4775-A9E7-D60658149C66}"/>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323987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3EE5BEC-11C0-441C-9114-5A4BA7F32B1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8CA50B5-3CED-4DBA-8642-1A865EB1D92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BA240C2-90CA-4150-B26D-45F77CC00F84}"/>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41171390-7345-4FB4-9A35-EC09A13DCF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E1D5472-D535-4635-9825-1789D8FB4523}"/>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3651382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CEE5F6"/>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FB10AB-2F15-4287-A7A5-1CBC9DF4DB0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9C97901-49D6-4DCF-9EB8-730BC5BFF4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91724F6-51CD-460B-9DBB-371B516A9E15}"/>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1595AE49-64ED-4D68-94FB-3694CA27D63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A21C9-9083-4354-9C1A-52BF20DF28C0}"/>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210517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850E8D-0858-4FBF-B907-9879621CF2D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5D361EA-3049-47D3-AC81-F065F705D42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318F5D1-6F37-4704-AD6A-AE44C94E3563}"/>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03C8B796-7008-491E-BFDB-D159EF8364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2F8833-7FDF-4906-B8FA-853588022A23}"/>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1709496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284818-87A3-45DF-AEB2-7F8242A4668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B25C932-E53A-4CFA-AF84-7D011573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C041287-809B-4867-ADB7-EA2C6FFC7B93}"/>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6479CDD8-6B21-49FD-82EB-35F7CE30A8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437153-7D49-4AD1-B93E-F5CC4C07DAE5}"/>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2911653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E59424-C3FB-4476-A593-1C44D6736E6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EB6E86-A9AD-40C6-80A6-0D73D2DE32D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567FBC9-E3AA-4645-BF46-7EFF201A8DD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C79FE7E-7B65-4019-91A5-D1398F27B8FC}"/>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6" name="页脚占位符 5">
            <a:extLst>
              <a:ext uri="{FF2B5EF4-FFF2-40B4-BE49-F238E27FC236}">
                <a16:creationId xmlns:a16="http://schemas.microsoft.com/office/drawing/2014/main" id="{6C008040-2123-49F2-B502-F074CA2EE2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9C7CA1A-8AB9-4653-949A-A8567217E535}"/>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2253187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6500F4-7AA2-49FB-9B23-3DD99E44FD6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20DCB2-D02A-4947-ABBE-679E26E9DE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66AD691-6631-426F-ACA8-A5F20C94C97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B904066-F2F9-40C6-A5A4-A4A17C37F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CFE1375-8761-4E4E-A7C5-9548387C971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CE98E21-6D13-4ECB-AC50-8440CD7AECEF}"/>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8" name="页脚占位符 7">
            <a:extLst>
              <a:ext uri="{FF2B5EF4-FFF2-40B4-BE49-F238E27FC236}">
                <a16:creationId xmlns:a16="http://schemas.microsoft.com/office/drawing/2014/main" id="{B1793FF3-6123-4F8E-8B6E-3C290E8ED5D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6989FC7-DB6D-41C2-9176-12389647CDF2}"/>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4013351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5BF3BA-E841-42AD-A88C-7A23013CC29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4C720C-46CB-4CE1-9B5A-95453792F8C9}"/>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4" name="页脚占位符 3">
            <a:extLst>
              <a:ext uri="{FF2B5EF4-FFF2-40B4-BE49-F238E27FC236}">
                <a16:creationId xmlns:a16="http://schemas.microsoft.com/office/drawing/2014/main" id="{90397D26-2493-43C6-8230-92B6A680643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CD03EC3-54A3-4E2F-9A2E-7BE247CEA207}"/>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2112380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D3A95C-B365-42FE-A9D9-C7FBAF43DCBC}"/>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3" name="页脚占位符 2">
            <a:extLst>
              <a:ext uri="{FF2B5EF4-FFF2-40B4-BE49-F238E27FC236}">
                <a16:creationId xmlns:a16="http://schemas.microsoft.com/office/drawing/2014/main" id="{171C7F63-55AD-4986-BCD6-01028F73471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F721268-0BAD-4DDF-9D7D-49D3AD8B11E8}"/>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824370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94F9BF-773F-4D15-B85C-2C80D6BC112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F49FF3E-7BF6-43F3-B1C2-143F4E8E5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C1DA78-C3CC-4BD8-BB97-276095F14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25FE7DB-E117-4F40-A5F1-994BEC92163F}"/>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6" name="页脚占位符 5">
            <a:extLst>
              <a:ext uri="{FF2B5EF4-FFF2-40B4-BE49-F238E27FC236}">
                <a16:creationId xmlns:a16="http://schemas.microsoft.com/office/drawing/2014/main" id="{1A13C7CA-6217-4096-BCA6-6F4A0C90064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ED8E2F7-3D2A-48E4-A0A2-E6F3F11D3971}"/>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415474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850E8D-0858-4FBF-B907-9879621CF2D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5D361EA-3049-47D3-AC81-F065F705D42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318F5D1-6F37-4704-AD6A-AE44C94E3563}"/>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03C8B796-7008-491E-BFDB-D159EF8364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2F8833-7FDF-4906-B8FA-853588022A23}"/>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167077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3E8060-B5A5-4D0E-A53A-12F5B07B9F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3897F43-0156-41C4-ABBD-E46EB3332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611E82C-856C-4B9A-BB15-A8297234E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F5C8BEC-45C3-4349-A913-DAF701287F33}"/>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6" name="页脚占位符 5">
            <a:extLst>
              <a:ext uri="{FF2B5EF4-FFF2-40B4-BE49-F238E27FC236}">
                <a16:creationId xmlns:a16="http://schemas.microsoft.com/office/drawing/2014/main" id="{1D683A04-E9BA-4E48-9DC0-C1A7C14CB27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44331CD-CE31-4BB0-98E3-3C013A536CD2}"/>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4222649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194B14-725B-42B3-B761-615B9CB8847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29690CF-39D8-4EC3-AE4D-9EA2AC70123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2EB8525-017F-4B0E-A227-901ED5E5220B}"/>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8ED880C3-E60D-418B-8B14-47A23130AB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F3AFED-97B9-4775-A9E7-D60658149C66}"/>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4208513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3EE5BEC-11C0-441C-9114-5A4BA7F32B1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8CA50B5-3CED-4DBA-8642-1A865EB1D92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BA240C2-90CA-4150-B26D-45F77CC00F84}"/>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41171390-7345-4FB4-9A35-EC09A13DCF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E1D5472-D535-4635-9825-1789D8FB4523}"/>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58777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284818-87A3-45DF-AEB2-7F8242A4668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B25C932-E53A-4CFA-AF84-7D011573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C041287-809B-4867-ADB7-EA2C6FFC7B93}"/>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6479CDD8-6B21-49FD-82EB-35F7CE30A8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437153-7D49-4AD1-B93E-F5CC4C07DAE5}"/>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42410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E59424-C3FB-4476-A593-1C44D6736E6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EB6E86-A9AD-40C6-80A6-0D73D2DE32D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567FBC9-E3AA-4645-BF46-7EFF201A8DD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C79FE7E-7B65-4019-91A5-D1398F27B8FC}"/>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6" name="页脚占位符 5">
            <a:extLst>
              <a:ext uri="{FF2B5EF4-FFF2-40B4-BE49-F238E27FC236}">
                <a16:creationId xmlns:a16="http://schemas.microsoft.com/office/drawing/2014/main" id="{6C008040-2123-49F2-B502-F074CA2EE2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9C7CA1A-8AB9-4653-949A-A8567217E535}"/>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384092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6500F4-7AA2-49FB-9B23-3DD99E44FD6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20DCB2-D02A-4947-ABBE-679E26E9DE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66AD691-6631-426F-ACA8-A5F20C94C97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B904066-F2F9-40C6-A5A4-A4A17C37F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CFE1375-8761-4E4E-A7C5-9548387C971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CE98E21-6D13-4ECB-AC50-8440CD7AECEF}"/>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8" name="页脚占位符 7">
            <a:extLst>
              <a:ext uri="{FF2B5EF4-FFF2-40B4-BE49-F238E27FC236}">
                <a16:creationId xmlns:a16="http://schemas.microsoft.com/office/drawing/2014/main" id="{B1793FF3-6123-4F8E-8B6E-3C290E8ED5D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6989FC7-DB6D-41C2-9176-12389647CDF2}"/>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53967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5BF3BA-E841-42AD-A88C-7A23013CC29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4C720C-46CB-4CE1-9B5A-95453792F8C9}"/>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4" name="页脚占位符 3">
            <a:extLst>
              <a:ext uri="{FF2B5EF4-FFF2-40B4-BE49-F238E27FC236}">
                <a16:creationId xmlns:a16="http://schemas.microsoft.com/office/drawing/2014/main" id="{90397D26-2493-43C6-8230-92B6A680643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CD03EC3-54A3-4E2F-9A2E-7BE247CEA207}"/>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425586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D3A95C-B365-42FE-A9D9-C7FBAF43DCBC}"/>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3" name="页脚占位符 2">
            <a:extLst>
              <a:ext uri="{FF2B5EF4-FFF2-40B4-BE49-F238E27FC236}">
                <a16:creationId xmlns:a16="http://schemas.microsoft.com/office/drawing/2014/main" id="{171C7F63-55AD-4986-BCD6-01028F73471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F721268-0BAD-4DDF-9D7D-49D3AD8B11E8}"/>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323371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94F9BF-773F-4D15-B85C-2C80D6BC112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F49FF3E-7BF6-43F3-B1C2-143F4E8E5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C1DA78-C3CC-4BD8-BB97-276095F14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25FE7DB-E117-4F40-A5F1-994BEC92163F}"/>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6" name="页脚占位符 5">
            <a:extLst>
              <a:ext uri="{FF2B5EF4-FFF2-40B4-BE49-F238E27FC236}">
                <a16:creationId xmlns:a16="http://schemas.microsoft.com/office/drawing/2014/main" id="{1A13C7CA-6217-4096-BCA6-6F4A0C90064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ED8E2F7-3D2A-48E4-A0A2-E6F3F11D3971}"/>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256267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3E8060-B5A5-4D0E-A53A-12F5B07B9F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3897F43-0156-41C4-ABBD-E46EB3332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611E82C-856C-4B9A-BB15-A8297234E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F5C8BEC-45C3-4349-A913-DAF701287F33}"/>
              </a:ext>
            </a:extLst>
          </p:cNvPr>
          <p:cNvSpPr>
            <a:spLocks noGrp="1"/>
          </p:cNvSpPr>
          <p:nvPr>
            <p:ph type="dt" sz="half" idx="10"/>
          </p:nvPr>
        </p:nvSpPr>
        <p:spPr/>
        <p:txBody>
          <a:bodyPr/>
          <a:lstStyle/>
          <a:p>
            <a:fld id="{A1ED563F-CE67-4650-BD93-D17968BA81E3}" type="datetimeFigureOut">
              <a:rPr lang="zh-CN" altLang="en-US" smtClean="0"/>
              <a:t>2022/7/13</a:t>
            </a:fld>
            <a:endParaRPr lang="zh-CN" altLang="en-US"/>
          </a:p>
        </p:txBody>
      </p:sp>
      <p:sp>
        <p:nvSpPr>
          <p:cNvPr id="6" name="页脚占位符 5">
            <a:extLst>
              <a:ext uri="{FF2B5EF4-FFF2-40B4-BE49-F238E27FC236}">
                <a16:creationId xmlns:a16="http://schemas.microsoft.com/office/drawing/2014/main" id="{1D683A04-E9BA-4E48-9DC0-C1A7C14CB27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44331CD-CE31-4BB0-98E3-3C013A536CD2}"/>
              </a:ext>
            </a:extLst>
          </p:cNvPr>
          <p:cNvSpPr>
            <a:spLocks noGrp="1"/>
          </p:cNvSpPr>
          <p:nvPr>
            <p:ph type="sldNum" sz="quarter" idx="12"/>
          </p:nvPr>
        </p:nvSpPr>
        <p:spPr/>
        <p:txBody>
          <a:body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7919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3.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3.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97300141-AB69-42B8-84F9-5716A9F515BF}"/>
              </a:ext>
            </a:extLst>
          </p:cNvPr>
          <p:cNvGraphicFramePr>
            <a:graphicFrameLocks noChangeAspect="1"/>
          </p:cNvGraphicFramePr>
          <p:nvPr userDrawn="1">
            <p:custDataLst>
              <p:tags r:id="rId14"/>
            </p:custDataLst>
            <p:extLst>
              <p:ext uri="{D42A27DB-BD31-4B8C-83A1-F6EECF244321}">
                <p14:modId xmlns:p14="http://schemas.microsoft.com/office/powerpoint/2010/main" val="932188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8" name="think-cell Slide" r:id="rId15" imgW="499" imgH="499" progId="TCLayout.ActiveDocument.1">
                  <p:embed/>
                </p:oleObj>
              </mc:Choice>
              <mc:Fallback>
                <p:oleObj name="think-cell Slide" r:id="rId15" imgW="499" imgH="499" progId="TCLayout.ActiveDocument.1">
                  <p:embed/>
                  <p:pic>
                    <p:nvPicPr>
                      <p:cNvPr id="7" name="对象 6" hidden="1">
                        <a:extLst>
                          <a:ext uri="{FF2B5EF4-FFF2-40B4-BE49-F238E27FC236}">
                            <a16:creationId xmlns:a16="http://schemas.microsoft.com/office/drawing/2014/main" id="{97300141-AB69-42B8-84F9-5716A9F515BF}"/>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标题占位符 1">
            <a:extLst>
              <a:ext uri="{FF2B5EF4-FFF2-40B4-BE49-F238E27FC236}">
                <a16:creationId xmlns:a16="http://schemas.microsoft.com/office/drawing/2014/main" id="{DB4357C4-74D7-4BE4-B282-E630126D6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6904D96-9EA4-4103-9227-22098750E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443F841-E5EA-4AA1-A4A5-283957AC3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D563F-CE67-4650-BD93-D17968BA81E3}"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E2C6C486-914D-41F2-8B13-2583C5877D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BBD8BC-D15D-4F3C-BDA9-BBB1FC9FC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11751943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97300141-AB69-42B8-84F9-5716A9F515BF}"/>
              </a:ext>
            </a:extLst>
          </p:cNvPr>
          <p:cNvGraphicFramePr>
            <a:graphicFrameLocks noChangeAspect="1"/>
          </p:cNvGraphicFramePr>
          <p:nvPr userDrawn="1">
            <p:custDataLst>
              <p:tags r:id="rId14"/>
            </p:custDataLst>
            <p:extLst>
              <p:ext uri="{D42A27DB-BD31-4B8C-83A1-F6EECF244321}">
                <p14:modId xmlns:p14="http://schemas.microsoft.com/office/powerpoint/2010/main" val="1440364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6" name="think-cell Slide" r:id="rId15" imgW="499" imgH="499" progId="TCLayout.ActiveDocument.1">
                  <p:embed/>
                </p:oleObj>
              </mc:Choice>
              <mc:Fallback>
                <p:oleObj name="think-cell Slide" r:id="rId15" imgW="499" imgH="499" progId="TCLayout.ActiveDocument.1">
                  <p:embed/>
                  <p:pic>
                    <p:nvPicPr>
                      <p:cNvPr id="7" name="对象 6" hidden="1">
                        <a:extLst>
                          <a:ext uri="{FF2B5EF4-FFF2-40B4-BE49-F238E27FC236}">
                            <a16:creationId xmlns:a16="http://schemas.microsoft.com/office/drawing/2014/main" id="{97300141-AB69-42B8-84F9-5716A9F515BF}"/>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标题占位符 1">
            <a:extLst>
              <a:ext uri="{FF2B5EF4-FFF2-40B4-BE49-F238E27FC236}">
                <a16:creationId xmlns:a16="http://schemas.microsoft.com/office/drawing/2014/main" id="{DB4357C4-74D7-4BE4-B282-E630126D6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6904D96-9EA4-4103-9227-22098750E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443F841-E5EA-4AA1-A4A5-283957AC3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D563F-CE67-4650-BD93-D17968BA81E3}"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E2C6C486-914D-41F2-8B13-2583C5877D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BBD8BC-D15D-4F3C-BDA9-BBB1FC9FC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8A568-C65D-4BE1-A067-BB153CB0C8B1}" type="slidenum">
              <a:rPr lang="zh-CN" altLang="en-US" smtClean="0"/>
              <a:t>‹#›</a:t>
            </a:fld>
            <a:endParaRPr lang="zh-CN" altLang="en-US"/>
          </a:p>
        </p:txBody>
      </p:sp>
    </p:spTree>
    <p:extLst>
      <p:ext uri="{BB962C8B-B14F-4D97-AF65-F5344CB8AC3E}">
        <p14:creationId xmlns:p14="http://schemas.microsoft.com/office/powerpoint/2010/main" val="373210221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5.png"/><Relationship Id="rId5" Type="http://schemas.openxmlformats.org/officeDocument/2006/relationships/image" Target="../media/image2.emf"/><Relationship Id="rId10" Type="http://schemas.openxmlformats.org/officeDocument/2006/relationships/image" Target="../media/image4.jpeg"/><Relationship Id="rId4" Type="http://schemas.openxmlformats.org/officeDocument/2006/relationships/oleObject" Target="../embeddings/oleObject6.bin"/><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slideLayout" Target="../slideLayouts/slideLayout1.xm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2.emf"/><Relationship Id="rId11" Type="http://schemas.openxmlformats.org/officeDocument/2006/relationships/image" Target="../media/image13.png"/><Relationship Id="rId5" Type="http://schemas.openxmlformats.org/officeDocument/2006/relationships/oleObject" Target="../embeddings/oleObject7.bin"/><Relationship Id="rId10" Type="http://schemas.openxmlformats.org/officeDocument/2006/relationships/image" Target="../media/image12.svg"/><Relationship Id="rId4" Type="http://schemas.openxmlformats.org/officeDocument/2006/relationships/notesSlide" Target="../notesSlides/notesSlide1.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1.xml"/><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2.emf"/><Relationship Id="rId10" Type="http://schemas.openxmlformats.org/officeDocument/2006/relationships/image" Target="../media/image19.jpeg"/><Relationship Id="rId4" Type="http://schemas.openxmlformats.org/officeDocument/2006/relationships/oleObject" Target="../embeddings/oleObject9.bin"/><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chart" Target="../charts/chart2.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xml"/><Relationship Id="rId7" Type="http://schemas.openxmlformats.org/officeDocument/2006/relationships/image" Target="../media/image23.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1.bin"/><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162676B9-268F-4BF4-8863-E401A1D77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60" name="think-cell Slide" r:id="rId4" imgW="499" imgH="499" progId="TCLayout.ActiveDocument.1">
                  <p:embed/>
                </p:oleObj>
              </mc:Choice>
              <mc:Fallback>
                <p:oleObj name="think-cell Slide" r:id="rId4" imgW="499" imgH="499" progId="TCLayout.ActiveDocument.1">
                  <p:embed/>
                  <p:pic>
                    <p:nvPicPr>
                      <p:cNvPr id="4" name="对象 3" hidden="1">
                        <a:extLst>
                          <a:ext uri="{FF2B5EF4-FFF2-40B4-BE49-F238E27FC236}">
                            <a16:creationId xmlns:a16="http://schemas.microsoft.com/office/drawing/2014/main" id="{162676B9-268F-4BF4-8863-E401A1D775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9" name="组合 8">
            <a:extLst>
              <a:ext uri="{FF2B5EF4-FFF2-40B4-BE49-F238E27FC236}">
                <a16:creationId xmlns:a16="http://schemas.microsoft.com/office/drawing/2014/main" id="{96AE4262-C5CC-4610-B54C-1DD4A539D818}"/>
              </a:ext>
            </a:extLst>
          </p:cNvPr>
          <p:cNvGrpSpPr/>
          <p:nvPr/>
        </p:nvGrpSpPr>
        <p:grpSpPr>
          <a:xfrm>
            <a:off x="3248025" y="581025"/>
            <a:ext cx="5133975" cy="5715000"/>
            <a:chOff x="3248025" y="581025"/>
            <a:chExt cx="5133975" cy="5715000"/>
          </a:xfrm>
        </p:grpSpPr>
        <p:sp>
          <p:nvSpPr>
            <p:cNvPr id="5" name="矩形 4">
              <a:extLst>
                <a:ext uri="{FF2B5EF4-FFF2-40B4-BE49-F238E27FC236}">
                  <a16:creationId xmlns:a16="http://schemas.microsoft.com/office/drawing/2014/main" id="{7DCDBA08-03A8-40B4-91C4-8B340FA325E5}"/>
                </a:ext>
              </a:extLst>
            </p:cNvPr>
            <p:cNvSpPr/>
            <p:nvPr/>
          </p:nvSpPr>
          <p:spPr>
            <a:xfrm>
              <a:off x="3248025" y="581025"/>
              <a:ext cx="5133975" cy="5715000"/>
            </a:xfrm>
            <a:prstGeom prst="rect">
              <a:avLst/>
            </a:prstGeom>
            <a:solidFill>
              <a:srgbClr val="DB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095376D3-0A02-45A9-B2BD-3775C48FFFBC}"/>
                </a:ext>
              </a:extLst>
            </p:cNvPr>
            <p:cNvSpPr/>
            <p:nvPr/>
          </p:nvSpPr>
          <p:spPr>
            <a:xfrm>
              <a:off x="3519487" y="738188"/>
              <a:ext cx="4591050"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 name="直接连接符 9">
            <a:extLst>
              <a:ext uri="{FF2B5EF4-FFF2-40B4-BE49-F238E27FC236}">
                <a16:creationId xmlns:a16="http://schemas.microsoft.com/office/drawing/2014/main" id="{50556F1F-A3CE-40A1-A8A4-7BAE6B28031C}"/>
              </a:ext>
            </a:extLst>
          </p:cNvPr>
          <p:cNvCxnSpPr>
            <a:cxnSpLocks/>
          </p:cNvCxnSpPr>
          <p:nvPr/>
        </p:nvCxnSpPr>
        <p:spPr>
          <a:xfrm>
            <a:off x="11112500" y="581025"/>
            <a:ext cx="10795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4530AB81-95B8-4BED-8B3C-6E9E4BBBCD38}"/>
              </a:ext>
            </a:extLst>
          </p:cNvPr>
          <p:cNvPicPr>
            <a:picLocks noChangeAspect="1"/>
          </p:cNvPicPr>
          <p:nvPr/>
        </p:nvPicPr>
        <p:blipFill rotWithShape="1">
          <a:blip r:embed="rId6">
            <a:clrChange>
              <a:clrFrom>
                <a:srgbClr val="CEE5F6"/>
              </a:clrFrom>
              <a:clrTo>
                <a:srgbClr val="CEE5F6">
                  <a:alpha val="0"/>
                </a:srgbClr>
              </a:clrTo>
            </a:clrChange>
          </a:blip>
          <a:srcRect t="11974"/>
          <a:stretch/>
        </p:blipFill>
        <p:spPr>
          <a:xfrm>
            <a:off x="4502048" y="1618738"/>
            <a:ext cx="2416912" cy="2040190"/>
          </a:xfrm>
          <a:prstGeom prst="rect">
            <a:avLst/>
          </a:prstGeom>
        </p:spPr>
      </p:pic>
      <p:sp>
        <p:nvSpPr>
          <p:cNvPr id="14" name="矩形 13">
            <a:extLst>
              <a:ext uri="{FF2B5EF4-FFF2-40B4-BE49-F238E27FC236}">
                <a16:creationId xmlns:a16="http://schemas.microsoft.com/office/drawing/2014/main" id="{FACBBFEA-B7AC-4A6A-B02C-167E0FEB6F44}"/>
              </a:ext>
            </a:extLst>
          </p:cNvPr>
          <p:cNvSpPr/>
          <p:nvPr/>
        </p:nvSpPr>
        <p:spPr>
          <a:xfrm>
            <a:off x="3985892" y="4459631"/>
            <a:ext cx="3658240" cy="711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微软雅黑" panose="020B0503020204020204" pitchFamily="34" charset="-122"/>
                <a:ea typeface="微软雅黑" panose="020B0503020204020204" pitchFamily="34" charset="-122"/>
              </a:rPr>
              <a:t>注射用</a:t>
            </a:r>
            <a:r>
              <a:rPr lang="zh-CN" altLang="en-US" sz="2800" b="1" dirty="0">
                <a:solidFill>
                  <a:srgbClr val="BE2BBB"/>
                </a:solidFill>
                <a:latin typeface="微软雅黑" panose="020B0503020204020204" pitchFamily="34" charset="-122"/>
                <a:ea typeface="微软雅黑" panose="020B0503020204020204" pitchFamily="34" charset="-122"/>
              </a:rPr>
              <a:t>罗特西普</a:t>
            </a:r>
          </a:p>
          <a:p>
            <a:pPr algn="ctr"/>
            <a:r>
              <a:rPr lang="zh-CN" altLang="en-US" sz="2400" dirty="0">
                <a:solidFill>
                  <a:schemeClr val="tx1"/>
                </a:solidFill>
                <a:latin typeface="微软雅黑" panose="020B0503020204020204" pitchFamily="34" charset="-122"/>
                <a:ea typeface="微软雅黑" panose="020B0503020204020204" pitchFamily="34" charset="-122"/>
              </a:rPr>
              <a:t>（利布洛泽 </a:t>
            </a:r>
            <a:r>
              <a:rPr lang="en-US" altLang="zh-CN" sz="2400" baseline="30000" dirty="0">
                <a:solidFill>
                  <a:schemeClr val="tx1"/>
                </a:solidFill>
                <a:latin typeface="微软雅黑" panose="020B0503020204020204" pitchFamily="34" charset="-122"/>
                <a:ea typeface="微软雅黑" panose="020B0503020204020204" pitchFamily="34" charset="-122"/>
              </a:rPr>
              <a:t>®</a:t>
            </a:r>
            <a:r>
              <a:rPr lang="en-US" altLang="zh-CN" sz="2400" dirty="0">
                <a:solidFill>
                  <a:schemeClr val="tx1"/>
                </a:solidFill>
                <a:latin typeface="微软雅黑" panose="020B0503020204020204" pitchFamily="34" charset="-122"/>
                <a:ea typeface="微软雅黑" panose="020B0503020204020204" pitchFamily="34" charset="-122"/>
              </a:rPr>
              <a:t> </a:t>
            </a:r>
            <a:r>
              <a:rPr lang="zh-CN" altLang="en-US" sz="2400" dirty="0">
                <a:solidFill>
                  <a:schemeClr val="tx1"/>
                </a:solidFill>
                <a:latin typeface="微软雅黑" panose="020B0503020204020204" pitchFamily="34" charset="-122"/>
                <a:ea typeface="微软雅黑" panose="020B0503020204020204" pitchFamily="34" charset="-122"/>
              </a:rPr>
              <a:t>）</a:t>
            </a:r>
          </a:p>
        </p:txBody>
      </p:sp>
      <p:sp>
        <p:nvSpPr>
          <p:cNvPr id="15" name="矩形: 圆角 14">
            <a:extLst>
              <a:ext uri="{FF2B5EF4-FFF2-40B4-BE49-F238E27FC236}">
                <a16:creationId xmlns:a16="http://schemas.microsoft.com/office/drawing/2014/main" id="{D2322348-A852-4AC2-836A-830688CE3FFD}"/>
              </a:ext>
            </a:extLst>
          </p:cNvPr>
          <p:cNvSpPr/>
          <p:nvPr/>
        </p:nvSpPr>
        <p:spPr>
          <a:xfrm>
            <a:off x="3985893" y="5328337"/>
            <a:ext cx="3658239" cy="533743"/>
          </a:xfrm>
          <a:prstGeom prst="roundRect">
            <a:avLst>
              <a:gd name="adj" fmla="val 50000"/>
            </a:avLst>
          </a:prstGeom>
          <a:solidFill>
            <a:srgbClr val="3959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百时美施贵宝（中国）投资有限公司</a:t>
            </a:r>
          </a:p>
        </p:txBody>
      </p:sp>
      <p:pic>
        <p:nvPicPr>
          <p:cNvPr id="11" name="Picture 39">
            <a:extLst>
              <a:ext uri="{FF2B5EF4-FFF2-40B4-BE49-F238E27FC236}">
                <a16:creationId xmlns:a16="http://schemas.microsoft.com/office/drawing/2014/main" id="{058AA684-B1EE-4782-8EE8-60B60A3FA82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498" t="8519" r="6837"/>
          <a:stretch/>
        </p:blipFill>
        <p:spPr bwMode="auto">
          <a:xfrm>
            <a:off x="4611674" y="906325"/>
            <a:ext cx="2307285" cy="346501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03ECFB3-C761-4BCE-B422-3FC3F3E7001A}"/>
              </a:ext>
            </a:extLst>
          </p:cNvPr>
          <p:cNvSpPr txBox="1"/>
          <p:nvPr/>
        </p:nvSpPr>
        <p:spPr>
          <a:xfrm>
            <a:off x="0" y="-5695"/>
            <a:ext cx="193085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595454"/>
                </a:solidFill>
                <a:effectLst/>
                <a:uLnTx/>
                <a:uFillTx/>
                <a:latin typeface="楷体" panose="02010609060101010101" pitchFamily="49" charset="-122"/>
                <a:ea typeface="楷体" panose="02010609060101010101" pitchFamily="49" charset="-122"/>
              </a:rPr>
              <a:t>PPT2</a:t>
            </a:r>
            <a:r>
              <a:rPr kumimoji="0" lang="zh-CN" altLang="en-US" sz="1600" b="1" i="0" u="none" strike="noStrike" kern="1200" cap="none" spc="0" normalizeH="0" baseline="0" noProof="0" dirty="0">
                <a:ln>
                  <a:noFill/>
                </a:ln>
                <a:solidFill>
                  <a:srgbClr val="595454"/>
                </a:solidFill>
                <a:effectLst/>
                <a:uLnTx/>
                <a:uFillTx/>
                <a:latin typeface="楷体" panose="02010609060101010101" pitchFamily="49" charset="-122"/>
                <a:ea typeface="楷体" panose="02010609060101010101" pitchFamily="49" charset="-122"/>
              </a:rPr>
              <a:t>，不计入</a:t>
            </a:r>
            <a:r>
              <a:rPr kumimoji="0" lang="en-US" altLang="zh-CN" sz="1600" b="1" i="0" u="none" strike="noStrike" kern="1200" cap="none" spc="0" normalizeH="0" baseline="0" noProof="0" dirty="0">
                <a:ln>
                  <a:noFill/>
                </a:ln>
                <a:solidFill>
                  <a:srgbClr val="595454"/>
                </a:solidFill>
                <a:effectLst/>
                <a:uLnTx/>
                <a:uFillTx/>
                <a:latin typeface="楷体" panose="02010609060101010101" pitchFamily="49" charset="-122"/>
                <a:ea typeface="楷体" panose="02010609060101010101" pitchFamily="49" charset="-122"/>
              </a:rPr>
              <a:t>10</a:t>
            </a:r>
            <a:r>
              <a:rPr kumimoji="0" lang="zh-CN" altLang="en-US" sz="1600" b="1" i="0" u="none" strike="noStrike" kern="1200" cap="none" spc="0" normalizeH="0" baseline="0" noProof="0" dirty="0">
                <a:ln>
                  <a:noFill/>
                </a:ln>
                <a:solidFill>
                  <a:srgbClr val="595454"/>
                </a:solidFill>
                <a:effectLst/>
                <a:uLnTx/>
                <a:uFillTx/>
                <a:latin typeface="楷体" panose="02010609060101010101" pitchFamily="49" charset="-122"/>
                <a:ea typeface="楷体" panose="02010609060101010101" pitchFamily="49" charset="-122"/>
              </a:rPr>
              <a:t>页</a:t>
            </a:r>
            <a:endParaRPr kumimoji="0" lang="zh-CN" altLang="en-US" sz="11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635734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162676B9-268F-4BF4-8863-E401A1D77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79" name="think-cell Slide" r:id="rId4" imgW="499" imgH="499" progId="TCLayout.ActiveDocument.1">
                  <p:embed/>
                </p:oleObj>
              </mc:Choice>
              <mc:Fallback>
                <p:oleObj name="think-cell Slide" r:id="rId4" imgW="499" imgH="499" progId="TCLayout.ActiveDocument.1">
                  <p:embed/>
                  <p:pic>
                    <p:nvPicPr>
                      <p:cNvPr id="4" name="对象 3" hidden="1">
                        <a:extLst>
                          <a:ext uri="{FF2B5EF4-FFF2-40B4-BE49-F238E27FC236}">
                            <a16:creationId xmlns:a16="http://schemas.microsoft.com/office/drawing/2014/main" id="{162676B9-268F-4BF4-8863-E401A1D775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39DE386D-ECDD-4E25-B349-4B8E22EC11D7}"/>
              </a:ext>
            </a:extLst>
          </p:cNvPr>
          <p:cNvGrpSpPr/>
          <p:nvPr/>
        </p:nvGrpSpPr>
        <p:grpSpPr>
          <a:xfrm>
            <a:off x="445926" y="1445558"/>
            <a:ext cx="11300148" cy="2451129"/>
            <a:chOff x="445926" y="2157304"/>
            <a:chExt cx="11300148" cy="3998857"/>
          </a:xfrm>
        </p:grpSpPr>
        <p:sp>
          <p:nvSpPr>
            <p:cNvPr id="7" name="Rectangle 6">
              <a:extLst>
                <a:ext uri="{FF2B5EF4-FFF2-40B4-BE49-F238E27FC236}">
                  <a16:creationId xmlns:a16="http://schemas.microsoft.com/office/drawing/2014/main" id="{3789D9B7-CE90-431D-B789-7FE6EA21A2E8}"/>
                </a:ext>
              </a:extLst>
            </p:cNvPr>
            <p:cNvSpPr/>
            <p:nvPr/>
          </p:nvSpPr>
          <p:spPr>
            <a:xfrm>
              <a:off x="1543757" y="3438381"/>
              <a:ext cx="10202317" cy="2717780"/>
            </a:xfrm>
            <a:prstGeom prst="rect">
              <a:avLst/>
            </a:prstGeom>
            <a:solidFill>
              <a:schemeClr val="bg1"/>
            </a:solidFill>
            <a:ln>
              <a:solidFill>
                <a:schemeClr val="tx1"/>
              </a:solid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marL="180975" indent="-180975">
                <a:lnSpc>
                  <a:spcPct val="100000"/>
                </a:lnSpc>
                <a:buFont typeface="Wingdings" panose="05000000000000000000" pitchFamily="2" charset="2"/>
                <a:buChar char="§"/>
              </a:pPr>
              <a:r>
                <a:rPr lang="zh-CN" altLang="en-US" sz="1400" dirty="0">
                  <a:solidFill>
                    <a:schemeClr val="tx1"/>
                  </a:solidFill>
                </a:rPr>
                <a:t>在</a:t>
              </a:r>
              <a:r>
                <a:rPr lang="en-US" altLang="zh-CN" sz="1400" dirty="0">
                  <a:solidFill>
                    <a:schemeClr val="tx1"/>
                  </a:solidFill>
                </a:rPr>
                <a:t>BELIEVE</a:t>
              </a:r>
              <a:r>
                <a:rPr lang="zh-CN" altLang="en-US" sz="1400" dirty="0">
                  <a:solidFill>
                    <a:schemeClr val="tx1"/>
                  </a:solidFill>
                </a:rPr>
                <a:t>临床研究中，接受注射用罗特西普治疗的患者（</a:t>
              </a:r>
              <a:r>
                <a:rPr lang="en-US" altLang="zh-CN" sz="1400" dirty="0">
                  <a:solidFill>
                    <a:schemeClr val="tx1"/>
                  </a:solidFill>
                </a:rPr>
                <a:t>223</a:t>
              </a:r>
              <a:r>
                <a:rPr lang="zh-CN" altLang="en-US" sz="1400" dirty="0">
                  <a:solidFill>
                    <a:schemeClr val="tx1"/>
                  </a:solidFill>
                </a:rPr>
                <a:t>例）最常报告的药物不良反应为头痛、骨痛和关节痛。最常报告的</a:t>
              </a:r>
              <a:r>
                <a:rPr lang="en-US" altLang="zh-CN" sz="1400" dirty="0">
                  <a:solidFill>
                    <a:schemeClr val="tx1"/>
                  </a:solidFill>
                </a:rPr>
                <a:t>3</a:t>
              </a:r>
              <a:r>
                <a:rPr lang="zh-CN" altLang="en-US" sz="1400" dirty="0">
                  <a:solidFill>
                    <a:schemeClr val="tx1"/>
                  </a:solidFill>
                </a:rPr>
                <a:t>级及以上药物不良反应为高尿酸血症。最常报告的严重不良反应包括深静脉血栓、缺血性卒中、门静脉血栓及肺栓塞的血栓栓塞事件。骨痛、乏力、疲劳、头晕和头痛较常发生于治疗前三个月。对本品活性成份或任何辅料过敏者禁用。妊娠妇女禁用注射用罗特西普。注意事项包括血栓栓塞事件，血压升高，胚胎</a:t>
              </a:r>
              <a:r>
                <a:rPr lang="en-US" altLang="zh-CN" sz="1400" dirty="0">
                  <a:solidFill>
                    <a:schemeClr val="tx1"/>
                  </a:solidFill>
                </a:rPr>
                <a:t>-</a:t>
              </a:r>
              <a:r>
                <a:rPr lang="zh-CN" altLang="en-US" sz="1400" dirty="0">
                  <a:solidFill>
                    <a:schemeClr val="tx1"/>
                  </a:solidFill>
                </a:rPr>
                <a:t>胎儿风险，对驾驶和使用机器能力的影响。尚未进行正式的临床用药相互作用研究。同时使用铁螯合剂对罗特西普的药代动力学没有产生具有临床意义的影响。</a:t>
              </a:r>
              <a:r>
                <a:rPr lang="en-US" altLang="zh-CN" sz="1400" dirty="0">
                  <a:solidFill>
                    <a:schemeClr val="tx1"/>
                  </a:solidFill>
                </a:rPr>
                <a:t>*</a:t>
              </a:r>
              <a:endParaRPr lang="zh-CN" altLang="en-US" sz="1400" dirty="0">
                <a:solidFill>
                  <a:schemeClr val="tx1"/>
                </a:solidFill>
              </a:endParaRPr>
            </a:p>
          </p:txBody>
        </p:sp>
        <p:sp>
          <p:nvSpPr>
            <p:cNvPr id="8" name="Rectangle 7">
              <a:extLst>
                <a:ext uri="{FF2B5EF4-FFF2-40B4-BE49-F238E27FC236}">
                  <a16:creationId xmlns:a16="http://schemas.microsoft.com/office/drawing/2014/main" id="{A1FED25F-349C-4108-B53D-5302DDDFB960}"/>
                </a:ext>
              </a:extLst>
            </p:cNvPr>
            <p:cNvSpPr/>
            <p:nvPr/>
          </p:nvSpPr>
          <p:spPr>
            <a:xfrm>
              <a:off x="445926" y="3438379"/>
              <a:ext cx="1055312" cy="2717780"/>
            </a:xfrm>
            <a:prstGeom prst="rect">
              <a:avLst/>
            </a:prstGeom>
            <a:solidFill>
              <a:srgbClr val="FFEBFF"/>
            </a:solidFill>
            <a:ln>
              <a:solidFill>
                <a:schemeClr val="tx1"/>
              </a:solidFill>
            </a:ln>
          </p:spPr>
          <p:style>
            <a:lnRef idx="0">
              <a:schemeClr val="accent1"/>
            </a:lnRef>
            <a:fillRef idx="1">
              <a:schemeClr val="accent1"/>
            </a:fillRef>
            <a:effectRef idx="0">
              <a:srgbClr val="000000"/>
            </a:effectRef>
            <a:fontRef idx="minor">
              <a:schemeClr val="lt1"/>
            </a:fontRef>
          </p:style>
          <p:txBody>
            <a:bodyPr wrap="none" lIns="36000" rIns="36000" rtlCol="0" anchor="ctr"/>
            <a:lstStyle/>
            <a:p>
              <a:pPr algn="ctr">
                <a:lnSpc>
                  <a:spcPct val="100000"/>
                </a:lnSpc>
              </a:pPr>
              <a:r>
                <a:rPr lang="zh-CN" altLang="en-US" sz="1400" b="1" dirty="0">
                  <a:solidFill>
                    <a:schemeClr val="tx1"/>
                  </a:solidFill>
                </a:rPr>
                <a:t>药品说明书</a:t>
              </a:r>
              <a:endParaRPr lang="en-US" altLang="zh-CN" sz="1400" b="1" dirty="0">
                <a:solidFill>
                  <a:schemeClr val="tx1"/>
                </a:solidFill>
              </a:endParaRPr>
            </a:p>
            <a:p>
              <a:pPr algn="ctr">
                <a:lnSpc>
                  <a:spcPct val="100000"/>
                </a:lnSpc>
              </a:pPr>
              <a:r>
                <a:rPr lang="zh-CN" altLang="en-US" sz="1400" b="1" dirty="0">
                  <a:solidFill>
                    <a:schemeClr val="tx1"/>
                  </a:solidFill>
                </a:rPr>
                <a:t>收载的</a:t>
              </a:r>
              <a:endParaRPr lang="en-US" altLang="zh-CN" sz="1400" b="1" dirty="0">
                <a:solidFill>
                  <a:schemeClr val="tx1"/>
                </a:solidFill>
              </a:endParaRPr>
            </a:p>
            <a:p>
              <a:pPr algn="ctr">
                <a:lnSpc>
                  <a:spcPct val="100000"/>
                </a:lnSpc>
              </a:pPr>
              <a:r>
                <a:rPr lang="zh-CN" altLang="en-US" sz="1400" b="1" dirty="0">
                  <a:solidFill>
                    <a:schemeClr val="tx1"/>
                  </a:solidFill>
                </a:rPr>
                <a:t>安全性信息</a:t>
              </a:r>
            </a:p>
          </p:txBody>
        </p:sp>
        <p:sp>
          <p:nvSpPr>
            <p:cNvPr id="9" name="Rectangle 8">
              <a:extLst>
                <a:ext uri="{FF2B5EF4-FFF2-40B4-BE49-F238E27FC236}">
                  <a16:creationId xmlns:a16="http://schemas.microsoft.com/office/drawing/2014/main" id="{26600085-95C5-4994-BE3D-177D8406C473}"/>
                </a:ext>
              </a:extLst>
            </p:cNvPr>
            <p:cNvSpPr/>
            <p:nvPr/>
          </p:nvSpPr>
          <p:spPr>
            <a:xfrm>
              <a:off x="1543757" y="2157304"/>
              <a:ext cx="10202317" cy="1178847"/>
            </a:xfrm>
            <a:prstGeom prst="rect">
              <a:avLst/>
            </a:prstGeom>
            <a:solidFill>
              <a:schemeClr val="bg1"/>
            </a:solidFill>
            <a:ln>
              <a:solidFill>
                <a:schemeClr val="tx1"/>
              </a:solid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marL="180975" indent="-180975">
                <a:lnSpc>
                  <a:spcPct val="100000"/>
                </a:lnSpc>
                <a:buFont typeface="Wingdings" panose="05000000000000000000" pitchFamily="2" charset="2"/>
                <a:buChar char="§"/>
              </a:pPr>
              <a:r>
                <a:rPr lang="zh-CN" altLang="en-US" sz="1400" dirty="0">
                  <a:solidFill>
                    <a:schemeClr val="tx1"/>
                  </a:solidFill>
                </a:rPr>
                <a:t>注射用罗特西普自</a:t>
              </a:r>
              <a:r>
                <a:rPr lang="en-US" altLang="zh-CN" sz="1400" dirty="0">
                  <a:solidFill>
                    <a:schemeClr val="tx1"/>
                  </a:solidFill>
                </a:rPr>
                <a:t>2019</a:t>
              </a:r>
              <a:r>
                <a:rPr lang="zh-CN" altLang="en-US" sz="1400" dirty="0">
                  <a:solidFill>
                    <a:schemeClr val="tx1"/>
                  </a:solidFill>
                </a:rPr>
                <a:t>年</a:t>
              </a:r>
              <a:r>
                <a:rPr lang="en-US" altLang="zh-CN" sz="1400" dirty="0">
                  <a:solidFill>
                    <a:schemeClr val="tx1"/>
                  </a:solidFill>
                </a:rPr>
                <a:t>11</a:t>
              </a:r>
              <a:r>
                <a:rPr lang="zh-CN" altLang="en-US" sz="1400" dirty="0">
                  <a:solidFill>
                    <a:schemeClr val="tx1"/>
                  </a:solidFill>
                </a:rPr>
                <a:t>月</a:t>
              </a:r>
              <a:r>
                <a:rPr lang="en-US" altLang="zh-CN" sz="1400" dirty="0">
                  <a:solidFill>
                    <a:schemeClr val="tx1"/>
                  </a:solidFill>
                </a:rPr>
                <a:t>8</a:t>
              </a:r>
              <a:r>
                <a:rPr lang="zh-CN" altLang="en-US" sz="1400" dirty="0">
                  <a:solidFill>
                    <a:schemeClr val="tx1"/>
                  </a:solidFill>
                </a:rPr>
                <a:t>日在美国首次获批</a:t>
              </a:r>
              <a:r>
                <a:rPr lang="zh-CN" altLang="en-US" sz="1600" b="1" dirty="0">
                  <a:solidFill>
                    <a:schemeClr val="tx1"/>
                  </a:solidFill>
                </a:rPr>
                <a:t>上市至今，未发生</a:t>
              </a:r>
              <a:r>
                <a:rPr lang="zh-CN" altLang="en-US" sz="1400" b="1" dirty="0">
                  <a:solidFill>
                    <a:schemeClr val="tx1"/>
                  </a:solidFill>
                </a:rPr>
                <a:t>各国家或地区药监部门发布的安全性警告、黑框警告、撤市信息。</a:t>
              </a:r>
            </a:p>
          </p:txBody>
        </p:sp>
        <p:sp>
          <p:nvSpPr>
            <p:cNvPr id="10" name="Rectangle 9">
              <a:extLst>
                <a:ext uri="{FF2B5EF4-FFF2-40B4-BE49-F238E27FC236}">
                  <a16:creationId xmlns:a16="http://schemas.microsoft.com/office/drawing/2014/main" id="{82BBE09C-B3B5-4327-923A-35B9A6B37FB9}"/>
                </a:ext>
              </a:extLst>
            </p:cNvPr>
            <p:cNvSpPr/>
            <p:nvPr/>
          </p:nvSpPr>
          <p:spPr>
            <a:xfrm>
              <a:off x="445926" y="2157304"/>
              <a:ext cx="1055312" cy="1178847"/>
            </a:xfrm>
            <a:prstGeom prst="rect">
              <a:avLst/>
            </a:prstGeom>
            <a:solidFill>
              <a:srgbClr val="FFEBFF"/>
            </a:solidFill>
            <a:ln>
              <a:solidFill>
                <a:schemeClr val="tx1"/>
              </a:solidFill>
            </a:ln>
          </p:spPr>
          <p:style>
            <a:lnRef idx="0">
              <a:schemeClr val="accent1"/>
            </a:lnRef>
            <a:fillRef idx="1">
              <a:schemeClr val="accent1"/>
            </a:fillRef>
            <a:effectRef idx="0">
              <a:srgbClr val="000000"/>
            </a:effectRef>
            <a:fontRef idx="minor">
              <a:schemeClr val="lt1"/>
            </a:fontRef>
          </p:style>
          <p:txBody>
            <a:bodyPr wrap="none" lIns="36000" rIns="36000" rtlCol="0" anchor="ctr"/>
            <a:lstStyle/>
            <a:p>
              <a:pPr algn="ctr"/>
              <a:r>
                <a:rPr lang="zh-CN" altLang="en-US" sz="1400" b="1">
                  <a:solidFill>
                    <a:schemeClr val="tx1"/>
                  </a:solidFill>
                </a:rPr>
                <a:t>不良反应</a:t>
              </a:r>
              <a:endParaRPr lang="en-US" altLang="zh-CN" sz="1400" b="1">
                <a:solidFill>
                  <a:schemeClr val="tx1"/>
                </a:solidFill>
              </a:endParaRPr>
            </a:p>
            <a:p>
              <a:pPr algn="ctr"/>
              <a:r>
                <a:rPr lang="zh-CN" altLang="en-US" sz="1400" b="1">
                  <a:solidFill>
                    <a:schemeClr val="tx1"/>
                  </a:solidFill>
                </a:rPr>
                <a:t>监测情况</a:t>
              </a:r>
            </a:p>
          </p:txBody>
        </p:sp>
      </p:grpSp>
      <p:sp>
        <p:nvSpPr>
          <p:cNvPr id="23" name="Text Placeholder 22">
            <a:extLst>
              <a:ext uri="{FF2B5EF4-FFF2-40B4-BE49-F238E27FC236}">
                <a16:creationId xmlns:a16="http://schemas.microsoft.com/office/drawing/2014/main" id="{973BF07A-BA4F-44DD-B510-F78EAC52D34B}"/>
              </a:ext>
            </a:extLst>
          </p:cNvPr>
          <p:cNvSpPr>
            <a:spLocks noGrp="1"/>
          </p:cNvSpPr>
          <p:nvPr>
            <p:ph type="body" sz="quarter" idx="14"/>
          </p:nvPr>
        </p:nvSpPr>
        <p:spPr/>
        <p:txBody>
          <a:bodyPr vert="horz" lIns="91440" tIns="45720" rIns="91440" bIns="45720" rtlCol="0" anchor="t">
            <a:noAutofit/>
          </a:bodyPr>
          <a:lstStyle/>
          <a:p>
            <a:r>
              <a:rPr lang="zh-CN" altLang="en-US" sz="2000" b="0" dirty="0">
                <a:solidFill>
                  <a:schemeClr val="tx1"/>
                </a:solidFill>
              </a:rPr>
              <a:t>分析显示，</a:t>
            </a:r>
            <a:r>
              <a:rPr lang="zh-CN" altLang="en-US" sz="2000" dirty="0">
                <a:solidFill>
                  <a:srgbClr val="BE2BBB"/>
                </a:solidFill>
              </a:rPr>
              <a:t>罗特西普</a:t>
            </a:r>
            <a:r>
              <a:rPr lang="zh-CN" altLang="zh-CN" sz="2000" dirty="0">
                <a:solidFill>
                  <a:srgbClr val="BE2BBB"/>
                </a:solidFill>
              </a:rPr>
              <a:t>中位治疗约3年</a:t>
            </a:r>
            <a:r>
              <a:rPr lang="zh-CN" altLang="zh-CN" sz="2000" b="0" dirty="0">
                <a:solidFill>
                  <a:schemeClr val="tx1"/>
                </a:solidFill>
              </a:rPr>
              <a:t>，患者治疗相关性不良事件发生率与早期报道 (中位治疗64周) 的数据类似，</a:t>
            </a:r>
            <a:r>
              <a:rPr lang="zh-CN" altLang="en-US" sz="2000" dirty="0">
                <a:solidFill>
                  <a:srgbClr val="BE2BBB"/>
                </a:solidFill>
              </a:rPr>
              <a:t>未报告新的安全性问题，</a:t>
            </a:r>
            <a:r>
              <a:rPr lang="zh-CN" altLang="zh-CN" sz="2000" dirty="0">
                <a:solidFill>
                  <a:srgbClr val="BE2BBB"/>
                </a:solidFill>
              </a:rPr>
              <a:t>耐受性良好</a:t>
            </a:r>
            <a:endParaRPr lang="en-US" altLang="zh-CN" sz="2000" dirty="0">
              <a:solidFill>
                <a:srgbClr val="BE2BBB"/>
              </a:solidFill>
            </a:endParaRPr>
          </a:p>
        </p:txBody>
      </p:sp>
      <p:sp>
        <p:nvSpPr>
          <p:cNvPr id="2" name="Text Placeholder 1">
            <a:extLst>
              <a:ext uri="{FF2B5EF4-FFF2-40B4-BE49-F238E27FC236}">
                <a16:creationId xmlns:a16="http://schemas.microsoft.com/office/drawing/2014/main" id="{8590D854-65F8-4048-9D4A-304A8BD7EBF0}"/>
              </a:ext>
            </a:extLst>
          </p:cNvPr>
          <p:cNvSpPr>
            <a:spLocks noGrp="1"/>
          </p:cNvSpPr>
          <p:nvPr>
            <p:ph type="body" sz="quarter" idx="15"/>
          </p:nvPr>
        </p:nvSpPr>
        <p:spPr/>
        <p:txBody>
          <a:bodyPr/>
          <a:lstStyle/>
          <a:p>
            <a:pPr algn="r"/>
            <a:r>
              <a:rPr lang="zh-CN" altLang="en-US"/>
              <a:t>安全性</a:t>
            </a:r>
          </a:p>
        </p:txBody>
      </p:sp>
      <p:sp>
        <p:nvSpPr>
          <p:cNvPr id="5" name="Text Placeholder 4">
            <a:extLst>
              <a:ext uri="{FF2B5EF4-FFF2-40B4-BE49-F238E27FC236}">
                <a16:creationId xmlns:a16="http://schemas.microsoft.com/office/drawing/2014/main" id="{711E79A4-538C-4F2C-A02E-7A83F4AF183A}"/>
              </a:ext>
            </a:extLst>
          </p:cNvPr>
          <p:cNvSpPr>
            <a:spLocks noGrp="1"/>
          </p:cNvSpPr>
          <p:nvPr>
            <p:ph type="body" sz="quarter" idx="16"/>
          </p:nvPr>
        </p:nvSpPr>
        <p:spPr/>
        <p:txBody>
          <a:bodyPr/>
          <a:lstStyle/>
          <a:p>
            <a:r>
              <a:rPr lang="en-US" altLang="zh-CN" dirty="0"/>
              <a:t> </a:t>
            </a:r>
            <a:endParaRPr lang="zh-CN" altLang="en-US" dirty="0"/>
          </a:p>
        </p:txBody>
      </p:sp>
      <p:sp>
        <p:nvSpPr>
          <p:cNvPr id="21" name="TextBox 20">
            <a:extLst>
              <a:ext uri="{FF2B5EF4-FFF2-40B4-BE49-F238E27FC236}">
                <a16:creationId xmlns:a16="http://schemas.microsoft.com/office/drawing/2014/main" id="{3E826C19-2FF9-48D9-A225-439A2E5201C1}"/>
              </a:ext>
            </a:extLst>
          </p:cNvPr>
          <p:cNvSpPr txBox="1"/>
          <p:nvPr/>
        </p:nvSpPr>
        <p:spPr>
          <a:xfrm>
            <a:off x="372979" y="6548038"/>
            <a:ext cx="6097604" cy="253916"/>
          </a:xfrm>
          <a:prstGeom prst="rect">
            <a:avLst/>
          </a:prstGeom>
          <a:noFill/>
        </p:spPr>
        <p:txBody>
          <a:bodyPr wrap="square">
            <a:spAutoFit/>
          </a:bodyPr>
          <a:lstStyle/>
          <a:p>
            <a:r>
              <a:rPr lang="en-US" altLang="zh-CN" sz="1050">
                <a:latin typeface="+mn-ea"/>
              </a:rPr>
              <a:t>*</a:t>
            </a:r>
            <a:r>
              <a:rPr lang="zh-CN" altLang="en-US" sz="1050">
                <a:latin typeface="+mn-ea"/>
              </a:rPr>
              <a:t>完整的安全性信息请参考说明书</a:t>
            </a:r>
          </a:p>
        </p:txBody>
      </p:sp>
      <p:sp>
        <p:nvSpPr>
          <p:cNvPr id="18" name="Text Placeholder 37">
            <a:extLst>
              <a:ext uri="{FF2B5EF4-FFF2-40B4-BE49-F238E27FC236}">
                <a16:creationId xmlns:a16="http://schemas.microsoft.com/office/drawing/2014/main" id="{2B7AB554-06BE-4F87-8242-418B13A71C94}"/>
              </a:ext>
            </a:extLst>
          </p:cNvPr>
          <p:cNvSpPr txBox="1">
            <a:spLocks/>
          </p:cNvSpPr>
          <p:nvPr/>
        </p:nvSpPr>
        <p:spPr>
          <a:xfrm>
            <a:off x="111644" y="216451"/>
            <a:ext cx="1005794" cy="550862"/>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2400" b="1" kern="1200" dirty="0" smtClean="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第</a:t>
            </a:r>
            <a:r>
              <a:rPr lang="en-US" altLang="zh-CN" dirty="0"/>
              <a:t>8</a:t>
            </a:r>
            <a:r>
              <a:rPr lang="zh-CN" altLang="en-US" dirty="0"/>
              <a:t>页</a:t>
            </a:r>
          </a:p>
        </p:txBody>
      </p:sp>
      <p:sp>
        <p:nvSpPr>
          <p:cNvPr id="19" name="Rectangle 18">
            <a:extLst>
              <a:ext uri="{FF2B5EF4-FFF2-40B4-BE49-F238E27FC236}">
                <a16:creationId xmlns:a16="http://schemas.microsoft.com/office/drawing/2014/main" id="{2A95EE95-D724-45FA-8A10-A1C690ADD5C2}"/>
              </a:ext>
            </a:extLst>
          </p:cNvPr>
          <p:cNvSpPr/>
          <p:nvPr/>
        </p:nvSpPr>
        <p:spPr>
          <a:xfrm>
            <a:off x="445926" y="5868914"/>
            <a:ext cx="11300148" cy="454222"/>
          </a:xfrm>
          <a:prstGeom prst="rect">
            <a:avLst/>
          </a:prstGeom>
          <a:solidFill>
            <a:schemeClr val="bg1"/>
          </a:solidFill>
          <a:ln>
            <a:solidFill>
              <a:schemeClr val="tx1"/>
            </a:solid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t>由于罗特西普的独特创新性，目前目录内无同类药品可供对比</a:t>
            </a:r>
          </a:p>
        </p:txBody>
      </p:sp>
      <p:sp>
        <p:nvSpPr>
          <p:cNvPr id="20" name="矩形 11">
            <a:extLst>
              <a:ext uri="{FF2B5EF4-FFF2-40B4-BE49-F238E27FC236}">
                <a16:creationId xmlns:a16="http://schemas.microsoft.com/office/drawing/2014/main" id="{177E4D09-B948-4C19-B1AE-FF897AA6CCE1}"/>
              </a:ext>
            </a:extLst>
          </p:cNvPr>
          <p:cNvSpPr/>
          <p:nvPr/>
        </p:nvSpPr>
        <p:spPr>
          <a:xfrm>
            <a:off x="444953" y="4914073"/>
            <a:ext cx="1055311" cy="886756"/>
          </a:xfrm>
          <a:prstGeom prst="rect">
            <a:avLst/>
          </a:prstGeom>
          <a:solidFill>
            <a:srgbClr val="FFEBFF"/>
          </a:solidFill>
          <a:ln>
            <a:solidFill>
              <a:schemeClr val="tx1"/>
            </a:solidFill>
          </a:ln>
        </p:spPr>
        <p:style>
          <a:lnRef idx="0">
            <a:schemeClr val="accent1"/>
          </a:lnRef>
          <a:fillRef idx="1">
            <a:schemeClr val="accent1"/>
          </a:fillRef>
          <a:effectRef idx="0">
            <a:srgbClr val="000000"/>
          </a:effectRef>
          <a:fontRef idx="minor">
            <a:schemeClr val="lt1"/>
          </a:fontRef>
        </p:style>
        <p:txBody>
          <a:bodyPr wrap="none"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prstClr val="black"/>
                </a:solidFill>
                <a:effectLst/>
                <a:uLnTx/>
                <a:uFillTx/>
                <a:latin typeface="Trebuchet MS"/>
                <a:ea typeface="微软雅黑"/>
                <a:cs typeface="+mn-cs"/>
              </a:rPr>
              <a:t>上市后用药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prstClr val="black"/>
                </a:solidFill>
                <a:effectLst/>
                <a:uLnTx/>
                <a:uFillTx/>
                <a:latin typeface="Trebuchet MS"/>
                <a:ea typeface="微软雅黑"/>
                <a:cs typeface="+mn-cs"/>
              </a:rPr>
              <a:t>安全性情况</a:t>
            </a:r>
            <a:endParaRPr kumimoji="0" lang="zh-CN" altLang="en-US" sz="1400" b="1" i="0" u="none" strike="noStrike" kern="1200" cap="none" spc="0" normalizeH="0" baseline="0" noProof="0" dirty="0">
              <a:ln>
                <a:noFill/>
              </a:ln>
              <a:solidFill>
                <a:prstClr val="black"/>
              </a:solidFill>
              <a:effectLst/>
              <a:uLnTx/>
              <a:uFillTx/>
              <a:latin typeface="Trebuchet MS"/>
              <a:ea typeface="微软雅黑"/>
              <a:cs typeface="+mn-cs"/>
            </a:endParaRPr>
          </a:p>
        </p:txBody>
      </p:sp>
      <p:sp>
        <p:nvSpPr>
          <p:cNvPr id="22" name="矩形 12">
            <a:extLst>
              <a:ext uri="{FF2B5EF4-FFF2-40B4-BE49-F238E27FC236}">
                <a16:creationId xmlns:a16="http://schemas.microsoft.com/office/drawing/2014/main" id="{856DB55F-EAB1-48E9-A8C8-EC7FF22DF23F}"/>
              </a:ext>
            </a:extLst>
          </p:cNvPr>
          <p:cNvSpPr/>
          <p:nvPr/>
        </p:nvSpPr>
        <p:spPr>
          <a:xfrm>
            <a:off x="1543757" y="4907413"/>
            <a:ext cx="10202317" cy="885397"/>
          </a:xfrm>
          <a:prstGeom prst="rect">
            <a:avLst/>
          </a:prstGeom>
          <a:solidFill>
            <a:schemeClr val="bg1"/>
          </a:solidFill>
          <a:ln>
            <a:solidFill>
              <a:schemeClr val="tx1"/>
            </a:solid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marL="180975" indent="-180975">
              <a:buFont typeface="Wingdings" panose="05000000000000000000" pitchFamily="2" charset="2"/>
              <a:buChar char="§"/>
            </a:pPr>
            <a:r>
              <a:rPr lang="zh-CN" altLang="en-US" sz="1600" b="1" dirty="0">
                <a:solidFill>
                  <a:schemeClr val="tx1"/>
                </a:solidFill>
              </a:rPr>
              <a:t>截至</a:t>
            </a:r>
            <a:r>
              <a:rPr lang="en-US" altLang="zh-CN" sz="1600" b="1" dirty="0">
                <a:solidFill>
                  <a:schemeClr val="tx1"/>
                </a:solidFill>
              </a:rPr>
              <a:t>2021</a:t>
            </a:r>
            <a:r>
              <a:rPr lang="zh-CN" altLang="en-US" sz="1600" b="1" dirty="0">
                <a:solidFill>
                  <a:schemeClr val="tx1"/>
                </a:solidFill>
              </a:rPr>
              <a:t>年</a:t>
            </a:r>
            <a:r>
              <a:rPr lang="en-US" altLang="zh-CN" sz="1600" b="1" dirty="0">
                <a:solidFill>
                  <a:schemeClr val="tx1"/>
                </a:solidFill>
              </a:rPr>
              <a:t>12</a:t>
            </a:r>
            <a:r>
              <a:rPr lang="zh-CN" altLang="en-US" sz="1600" b="1" dirty="0">
                <a:solidFill>
                  <a:schemeClr val="tx1"/>
                </a:solidFill>
              </a:rPr>
              <a:t>月</a:t>
            </a:r>
            <a:r>
              <a:rPr lang="en-US" altLang="zh-CN" sz="1600" b="1" dirty="0">
                <a:solidFill>
                  <a:schemeClr val="tx1"/>
                </a:solidFill>
              </a:rPr>
              <a:t>24</a:t>
            </a:r>
            <a:r>
              <a:rPr lang="zh-CN" altLang="en-US" sz="1600" b="1" dirty="0">
                <a:solidFill>
                  <a:schemeClr val="tx1"/>
                </a:solidFill>
              </a:rPr>
              <a:t>日全球已有累计约</a:t>
            </a:r>
            <a:r>
              <a:rPr lang="en-US" altLang="zh-CN" sz="1600" b="1" dirty="0">
                <a:solidFill>
                  <a:schemeClr val="tx1"/>
                </a:solidFill>
              </a:rPr>
              <a:t>16171</a:t>
            </a:r>
            <a:r>
              <a:rPr lang="zh-CN" altLang="en-US" sz="1600" b="1" dirty="0">
                <a:solidFill>
                  <a:schemeClr val="tx1"/>
                </a:solidFill>
              </a:rPr>
              <a:t>名患者在上市后接受过本品的各类治疗，公司根据所收到的安全性报告分析，目前尚未发现新的安全性信号</a:t>
            </a:r>
            <a:r>
              <a:rPr lang="zh-CN" altLang="en-US" sz="1400" dirty="0">
                <a:solidFill>
                  <a:schemeClr val="tx1"/>
                </a:solidFill>
              </a:rPr>
              <a:t>，基于信号及风险评估，认为罗特西普的获益</a:t>
            </a:r>
            <a:r>
              <a:rPr lang="en-US" altLang="zh-CN" sz="1400" dirty="0">
                <a:solidFill>
                  <a:schemeClr val="tx1"/>
                </a:solidFill>
              </a:rPr>
              <a:t>-</a:t>
            </a:r>
            <a:r>
              <a:rPr lang="zh-CN" altLang="en-US" sz="1400" dirty="0">
                <a:solidFill>
                  <a:schemeClr val="tx1"/>
                </a:solidFill>
              </a:rPr>
              <a:t>风险特征仍是有利的。 </a:t>
            </a:r>
          </a:p>
        </p:txBody>
      </p:sp>
      <p:sp>
        <p:nvSpPr>
          <p:cNvPr id="27" name="矩形 28">
            <a:extLst>
              <a:ext uri="{FF2B5EF4-FFF2-40B4-BE49-F238E27FC236}">
                <a16:creationId xmlns:a16="http://schemas.microsoft.com/office/drawing/2014/main" id="{77EC6FD6-8ABB-40F5-894E-11089C435192}"/>
              </a:ext>
            </a:extLst>
          </p:cNvPr>
          <p:cNvSpPr/>
          <p:nvPr/>
        </p:nvSpPr>
        <p:spPr>
          <a:xfrm>
            <a:off x="445925" y="3961396"/>
            <a:ext cx="1055312" cy="886756"/>
          </a:xfrm>
          <a:prstGeom prst="rect">
            <a:avLst/>
          </a:prstGeom>
          <a:solidFill>
            <a:srgbClr val="FFEBFF"/>
          </a:solidFill>
          <a:ln>
            <a:solidFill>
              <a:schemeClr val="tx1"/>
            </a:solidFill>
          </a:ln>
        </p:spPr>
        <p:style>
          <a:lnRef idx="0">
            <a:schemeClr val="accent1"/>
          </a:lnRef>
          <a:fillRef idx="1">
            <a:schemeClr val="accent1"/>
          </a:fillRef>
          <a:effectRef idx="0">
            <a:srgbClr val="000000"/>
          </a:effectRef>
          <a:fontRef idx="minor">
            <a:schemeClr val="lt1"/>
          </a:fontRef>
        </p:style>
        <p:txBody>
          <a:bodyPr wrap="none" lIns="36000" rIns="36000" rtlCol="0" anchor="ctr"/>
          <a:lstStyle/>
          <a:p>
            <a:pPr algn="ctr"/>
            <a:r>
              <a:rPr lang="zh-CN" altLang="en-US" sz="1400" b="1" dirty="0">
                <a:solidFill>
                  <a:schemeClr val="tx1"/>
                </a:solidFill>
              </a:rPr>
              <a:t>关键性</a:t>
            </a:r>
            <a:r>
              <a:rPr lang="en-US" altLang="zh-CN" sz="1400" b="1" dirty="0">
                <a:solidFill>
                  <a:schemeClr val="tx1"/>
                </a:solidFill>
              </a:rPr>
              <a:t>3</a:t>
            </a:r>
            <a:r>
              <a:rPr lang="zh-CN" altLang="en-US" sz="1400" b="1" dirty="0">
                <a:solidFill>
                  <a:schemeClr val="tx1"/>
                </a:solidFill>
              </a:rPr>
              <a:t>期</a:t>
            </a:r>
            <a:endParaRPr lang="en-US" altLang="zh-CN" sz="1400" b="1" dirty="0">
              <a:solidFill>
                <a:schemeClr val="tx1"/>
              </a:solidFill>
            </a:endParaRPr>
          </a:p>
          <a:p>
            <a:pPr algn="ctr"/>
            <a:r>
              <a:rPr lang="zh-CN" altLang="en-US" sz="1400" b="1" dirty="0">
                <a:solidFill>
                  <a:schemeClr val="tx1"/>
                </a:solidFill>
              </a:rPr>
              <a:t>研究长期</a:t>
            </a:r>
            <a:endParaRPr lang="en-US" altLang="zh-CN" sz="1400" b="1" dirty="0">
              <a:solidFill>
                <a:schemeClr val="tx1"/>
              </a:solidFill>
            </a:endParaRPr>
          </a:p>
          <a:p>
            <a:pPr algn="ctr"/>
            <a:r>
              <a:rPr lang="zh-CN" altLang="en-US" sz="1400" b="1" dirty="0">
                <a:solidFill>
                  <a:schemeClr val="tx1"/>
                </a:solidFill>
              </a:rPr>
              <a:t>安全性分析</a:t>
            </a:r>
          </a:p>
        </p:txBody>
      </p:sp>
      <p:sp>
        <p:nvSpPr>
          <p:cNvPr id="28" name="矩形 29">
            <a:extLst>
              <a:ext uri="{FF2B5EF4-FFF2-40B4-BE49-F238E27FC236}">
                <a16:creationId xmlns:a16="http://schemas.microsoft.com/office/drawing/2014/main" id="{5B52489D-3383-419C-AAC7-195623EDAF46}"/>
              </a:ext>
            </a:extLst>
          </p:cNvPr>
          <p:cNvSpPr/>
          <p:nvPr/>
        </p:nvSpPr>
        <p:spPr>
          <a:xfrm>
            <a:off x="1543757" y="3961396"/>
            <a:ext cx="10202317" cy="885398"/>
          </a:xfrm>
          <a:prstGeom prst="rect">
            <a:avLst/>
          </a:prstGeom>
          <a:solidFill>
            <a:schemeClr val="bg1"/>
          </a:solidFill>
          <a:ln>
            <a:solidFill>
              <a:schemeClr val="tx1"/>
            </a:solid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marL="180975" marR="0" lvl="0" indent="-180975" fontAlgn="auto">
              <a:spcBef>
                <a:spcPts val="0"/>
              </a:spcBef>
              <a:spcAft>
                <a:spcPts val="0"/>
              </a:spcAft>
              <a:buClrTx/>
              <a:buSzTx/>
              <a:buFont typeface="Wingdings" panose="05000000000000000000" pitchFamily="2" charset="2"/>
              <a:buChar char="§"/>
              <a:tabLst/>
              <a:defRPr/>
            </a:pPr>
            <a:r>
              <a:rPr lang="en-US" altLang="zh-CN" sz="1400" dirty="0">
                <a:solidFill>
                  <a:schemeClr val="tx1"/>
                </a:solidFill>
              </a:rPr>
              <a:t>3</a:t>
            </a:r>
            <a:r>
              <a:rPr lang="zh-CN" altLang="en-US" sz="1400" dirty="0">
                <a:solidFill>
                  <a:schemeClr val="tx1"/>
                </a:solidFill>
              </a:rPr>
              <a:t>期</a:t>
            </a:r>
            <a:r>
              <a:rPr lang="en-US" altLang="zh-CN" sz="1400" dirty="0">
                <a:solidFill>
                  <a:schemeClr val="tx1"/>
                </a:solidFill>
              </a:rPr>
              <a:t>BELIEVE</a:t>
            </a:r>
            <a:r>
              <a:rPr lang="zh-CN" altLang="en-US" sz="1400" dirty="0">
                <a:solidFill>
                  <a:schemeClr val="tx1"/>
                </a:solidFill>
              </a:rPr>
              <a:t>研究长期安全性分析显示，中位治疗约</a:t>
            </a:r>
            <a:r>
              <a:rPr lang="en-US" altLang="zh-CN" sz="1400" dirty="0">
                <a:solidFill>
                  <a:schemeClr val="tx1"/>
                </a:solidFill>
              </a:rPr>
              <a:t>3</a:t>
            </a:r>
            <a:r>
              <a:rPr lang="zh-CN" altLang="en-US" sz="1400" dirty="0">
                <a:solidFill>
                  <a:schemeClr val="tx1"/>
                </a:solidFill>
              </a:rPr>
              <a:t>年，罗特西普组患者的治疗相关性不良事件，包括血栓栓塞事件、骨痛和高血压的发生率与首次报告（中位治疗</a:t>
            </a:r>
            <a:r>
              <a:rPr lang="en-US" altLang="zh-CN" sz="1400" dirty="0">
                <a:solidFill>
                  <a:schemeClr val="tx1"/>
                </a:solidFill>
              </a:rPr>
              <a:t>64</a:t>
            </a:r>
            <a:r>
              <a:rPr lang="zh-CN" altLang="en-US" sz="1400" dirty="0">
                <a:solidFill>
                  <a:schemeClr val="tx1"/>
                </a:solidFill>
              </a:rPr>
              <a:t>周）中的数据相当，未报告新的安全性问题。</a:t>
            </a:r>
            <a:endParaRPr lang="en-US" altLang="zh-CN" sz="1400" dirty="0">
              <a:solidFill>
                <a:schemeClr val="tx1"/>
              </a:solidFill>
            </a:endParaRPr>
          </a:p>
          <a:p>
            <a:pPr marL="180975" marR="0" lvl="0" indent="-180975" fontAlgn="auto">
              <a:spcBef>
                <a:spcPts val="0"/>
              </a:spcBef>
              <a:spcAft>
                <a:spcPts val="0"/>
              </a:spcAft>
              <a:buClrTx/>
              <a:buSzTx/>
              <a:buFont typeface="Wingdings" panose="05000000000000000000" pitchFamily="2" charset="2"/>
              <a:buChar char="§"/>
              <a:tabLst/>
              <a:defRPr/>
            </a:pPr>
            <a:r>
              <a:rPr lang="zh-CN" altLang="en-US" sz="1400" dirty="0">
                <a:solidFill>
                  <a:schemeClr val="tx1"/>
                </a:solidFill>
              </a:rPr>
              <a:t>在这项长期安全性分析中，罗特西普与有利的安全性特征相关。</a:t>
            </a:r>
          </a:p>
        </p:txBody>
      </p:sp>
    </p:spTree>
    <p:extLst>
      <p:ext uri="{BB962C8B-B14F-4D97-AF65-F5344CB8AC3E}">
        <p14:creationId xmlns:p14="http://schemas.microsoft.com/office/powerpoint/2010/main" val="2465267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162676B9-268F-4BF4-8863-E401A1D77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26" name="think-cell Slide" r:id="rId4" imgW="499" imgH="499" progId="TCLayout.ActiveDocument.1">
                  <p:embed/>
                </p:oleObj>
              </mc:Choice>
              <mc:Fallback>
                <p:oleObj name="think-cell Slide" r:id="rId4" imgW="499" imgH="499" progId="TCLayout.ActiveDocument.1">
                  <p:embed/>
                  <p:pic>
                    <p:nvPicPr>
                      <p:cNvPr id="4" name="对象 3" hidden="1">
                        <a:extLst>
                          <a:ext uri="{FF2B5EF4-FFF2-40B4-BE49-F238E27FC236}">
                            <a16:creationId xmlns:a16="http://schemas.microsoft.com/office/drawing/2014/main" id="{162676B9-268F-4BF4-8863-E401A1D775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3CECE0CC-01AB-4DF3-A045-6E5956DCE2C8}"/>
              </a:ext>
            </a:extLst>
          </p:cNvPr>
          <p:cNvSpPr/>
          <p:nvPr/>
        </p:nvSpPr>
        <p:spPr>
          <a:xfrm>
            <a:off x="590173" y="1760643"/>
            <a:ext cx="5358415" cy="2245300"/>
          </a:xfrm>
          <a:prstGeom prst="rect">
            <a:avLst/>
          </a:prstGeom>
          <a:solidFill>
            <a:schemeClr val="bg1"/>
          </a:solidFill>
          <a:ln>
            <a:solidFill>
              <a:schemeClr val="tx1"/>
            </a:solidFill>
          </a:ln>
        </p:spPr>
        <p:style>
          <a:lnRef idx="0">
            <a:schemeClr val="accent1"/>
          </a:lnRef>
          <a:fillRef idx="1">
            <a:schemeClr val="accent1"/>
          </a:fillRef>
          <a:effectRef idx="0">
            <a:srgbClr val="000000"/>
          </a:effectRef>
          <a:fontRef idx="minor">
            <a:schemeClr val="lt1"/>
          </a:fontRef>
        </p:style>
        <p:txBody>
          <a:bodyPr tIns="108000" rtlCol="0" anchor="t"/>
          <a:lstStyle/>
          <a:p>
            <a:pPr marL="180975" indent="-180975">
              <a:lnSpc>
                <a:spcPct val="100000"/>
              </a:lnSpc>
              <a:buFont typeface="Wingdings" panose="05000000000000000000" pitchFamily="2" charset="2"/>
              <a:buChar char="§"/>
            </a:pPr>
            <a:r>
              <a:rPr lang="zh-CN" altLang="en-US" sz="1500" dirty="0">
                <a:solidFill>
                  <a:schemeClr val="tx1"/>
                </a:solidFill>
              </a:rPr>
              <a:t>罗特西普弥补现有医保目录治疗短板，所解决的</a:t>
            </a:r>
            <a:r>
              <a:rPr lang="zh-CN" altLang="en-US" sz="1500" b="1" dirty="0">
                <a:solidFill>
                  <a:schemeClr val="tx1"/>
                </a:solidFill>
              </a:rPr>
              <a:t>贫血问题对公共健康影响大</a:t>
            </a:r>
            <a:endParaRPr lang="en-US" altLang="zh-CN" sz="1500" dirty="0">
              <a:solidFill>
                <a:schemeClr val="tx1"/>
              </a:solidFill>
            </a:endParaRPr>
          </a:p>
          <a:p>
            <a:pPr marL="180975" indent="-180975">
              <a:lnSpc>
                <a:spcPct val="100000"/>
              </a:lnSpc>
              <a:buFont typeface="Wingdings" panose="05000000000000000000" pitchFamily="2" charset="2"/>
              <a:buChar char="§"/>
            </a:pPr>
            <a:r>
              <a:rPr lang="zh-CN" altLang="en-US" sz="1500" b="1" dirty="0">
                <a:solidFill>
                  <a:schemeClr val="tx1"/>
                </a:solidFill>
              </a:rPr>
              <a:t>血液资源是我国的战略及稀缺资源，约存在</a:t>
            </a:r>
            <a:r>
              <a:rPr lang="en-US" altLang="zh-CN" sz="1500" b="1" dirty="0">
                <a:solidFill>
                  <a:schemeClr val="tx1"/>
                </a:solidFill>
              </a:rPr>
              <a:t>40%</a:t>
            </a:r>
            <a:r>
              <a:rPr lang="zh-CN" altLang="en-US" sz="1500" b="1" dirty="0">
                <a:solidFill>
                  <a:schemeClr val="tx1"/>
                </a:solidFill>
              </a:rPr>
              <a:t>的供给缺口</a:t>
            </a:r>
            <a:r>
              <a:rPr lang="zh-CN" altLang="en-US" sz="1500" dirty="0">
                <a:solidFill>
                  <a:schemeClr val="tx1"/>
                </a:solidFill>
              </a:rPr>
              <a:t>，指南推荐</a:t>
            </a:r>
            <a:r>
              <a:rPr lang="en-US" altLang="zh-CN" sz="1500" dirty="0">
                <a:solidFill>
                  <a:schemeClr val="tx1"/>
                </a:solidFill>
              </a:rPr>
              <a:t>Hb&lt;90g/L</a:t>
            </a:r>
            <a:r>
              <a:rPr lang="zh-CN" altLang="en-US" sz="1500" dirty="0">
                <a:solidFill>
                  <a:schemeClr val="tx1"/>
                </a:solidFill>
              </a:rPr>
              <a:t>时启动输血计划，然而我国重型</a:t>
            </a:r>
            <a:r>
              <a:rPr lang="en-US" altLang="zh-CN" sz="1500" dirty="0">
                <a:solidFill>
                  <a:schemeClr val="tx1"/>
                </a:solidFill>
              </a:rPr>
              <a:t>β-</a:t>
            </a:r>
            <a:r>
              <a:rPr lang="zh-CN" altLang="en-US" sz="1500" dirty="0">
                <a:solidFill>
                  <a:schemeClr val="tx1"/>
                </a:solidFill>
              </a:rPr>
              <a:t>地贫患者常在</a:t>
            </a:r>
            <a:r>
              <a:rPr lang="en-US" altLang="zh-CN" sz="1500" dirty="0">
                <a:solidFill>
                  <a:schemeClr val="tx1"/>
                </a:solidFill>
              </a:rPr>
              <a:t>Hb&lt;60g/L</a:t>
            </a:r>
            <a:r>
              <a:rPr lang="zh-CN" altLang="en-US" sz="1500" dirty="0">
                <a:solidFill>
                  <a:schemeClr val="tx1"/>
                </a:solidFill>
              </a:rPr>
              <a:t>时才输血；</a:t>
            </a:r>
            <a:r>
              <a:rPr lang="zh-CN" altLang="en-US" sz="1500" b="1" dirty="0">
                <a:solidFill>
                  <a:schemeClr val="tx1"/>
                </a:solidFill>
              </a:rPr>
              <a:t>约</a:t>
            </a:r>
            <a:r>
              <a:rPr lang="en-US" altLang="zh-CN" sz="1500" b="1" dirty="0">
                <a:solidFill>
                  <a:schemeClr val="tx1"/>
                </a:solidFill>
              </a:rPr>
              <a:t>50%</a:t>
            </a:r>
            <a:r>
              <a:rPr lang="zh-CN" altLang="en-US" sz="1500" b="1" dirty="0">
                <a:solidFill>
                  <a:schemeClr val="tx1"/>
                </a:solidFill>
              </a:rPr>
              <a:t>的地贫患者未能按时按需输血，最主要的原因是用血紧张和血荒</a:t>
            </a:r>
            <a:r>
              <a:rPr lang="en-US" altLang="zh-CN" sz="1500" b="1" dirty="0">
                <a:solidFill>
                  <a:schemeClr val="tx1"/>
                </a:solidFill>
              </a:rPr>
              <a:t>(79%</a:t>
            </a:r>
            <a:r>
              <a:rPr lang="zh-CN" altLang="en-US" sz="1500" b="1" dirty="0">
                <a:solidFill>
                  <a:schemeClr val="tx1"/>
                </a:solidFill>
              </a:rPr>
              <a:t>）</a:t>
            </a:r>
            <a:endParaRPr lang="en-US" altLang="zh-CN" sz="1500" b="1" dirty="0">
              <a:solidFill>
                <a:schemeClr val="tx1"/>
              </a:solidFill>
            </a:endParaRPr>
          </a:p>
          <a:p>
            <a:pPr marL="180975" indent="-180975">
              <a:lnSpc>
                <a:spcPct val="100000"/>
              </a:lnSpc>
              <a:buFont typeface="Wingdings" panose="05000000000000000000" pitchFamily="2" charset="2"/>
              <a:buChar char="§"/>
            </a:pPr>
            <a:r>
              <a:rPr lang="zh-CN" altLang="en-US" sz="1500" b="1" dirty="0">
                <a:solidFill>
                  <a:schemeClr val="tx1"/>
                </a:solidFill>
              </a:rPr>
              <a:t>我国</a:t>
            </a:r>
            <a:r>
              <a:rPr lang="zh-CN" altLang="en-US" sz="1500" dirty="0">
                <a:solidFill>
                  <a:schemeClr val="tx1"/>
                </a:solidFill>
              </a:rPr>
              <a:t>成人重型</a:t>
            </a:r>
            <a:r>
              <a:rPr lang="en-US" altLang="zh-CN" sz="1500" dirty="0">
                <a:solidFill>
                  <a:schemeClr val="tx1"/>
                </a:solidFill>
              </a:rPr>
              <a:t>β-</a:t>
            </a:r>
            <a:r>
              <a:rPr lang="zh-CN" altLang="en-US" sz="1500" dirty="0">
                <a:solidFill>
                  <a:schemeClr val="tx1"/>
                </a:solidFill>
              </a:rPr>
              <a:t>地贫患者与其他国家</a:t>
            </a:r>
            <a:r>
              <a:rPr lang="zh-CN" altLang="en-US" sz="1500" b="1" dirty="0">
                <a:solidFill>
                  <a:schemeClr val="tx1"/>
                </a:solidFill>
              </a:rPr>
              <a:t>地贫患者的寿命有很大差距（广西报道最高</a:t>
            </a:r>
            <a:r>
              <a:rPr lang="en-US" altLang="zh-CN" sz="1500" b="1" dirty="0">
                <a:solidFill>
                  <a:schemeClr val="tx1"/>
                </a:solidFill>
              </a:rPr>
              <a:t>28</a:t>
            </a:r>
            <a:r>
              <a:rPr lang="zh-CN" altLang="en-US" sz="1500" b="1" dirty="0">
                <a:solidFill>
                  <a:schemeClr val="tx1"/>
                </a:solidFill>
              </a:rPr>
              <a:t>岁；英国</a:t>
            </a:r>
            <a:r>
              <a:rPr lang="en-US" altLang="zh-CN" sz="1500" b="1" dirty="0">
                <a:solidFill>
                  <a:schemeClr val="tx1"/>
                </a:solidFill>
              </a:rPr>
              <a:t>80%</a:t>
            </a:r>
            <a:r>
              <a:rPr lang="zh-CN" altLang="en-US" sz="1500" b="1" dirty="0">
                <a:solidFill>
                  <a:schemeClr val="tx1"/>
                </a:solidFill>
              </a:rPr>
              <a:t>超过</a:t>
            </a:r>
            <a:r>
              <a:rPr lang="en-US" altLang="zh-CN" sz="1500" b="1" dirty="0">
                <a:solidFill>
                  <a:schemeClr val="tx1"/>
                </a:solidFill>
              </a:rPr>
              <a:t>40</a:t>
            </a:r>
            <a:r>
              <a:rPr lang="zh-CN" altLang="en-US" sz="1500" b="1" dirty="0">
                <a:solidFill>
                  <a:schemeClr val="tx1"/>
                </a:solidFill>
              </a:rPr>
              <a:t>岁</a:t>
            </a:r>
            <a:r>
              <a:rPr lang="zh-CN" altLang="en-US" sz="1500" dirty="0">
                <a:solidFill>
                  <a:schemeClr val="tx1"/>
                </a:solidFill>
              </a:rPr>
              <a:t>；希腊</a:t>
            </a:r>
            <a:r>
              <a:rPr lang="en-US" altLang="zh-CN" sz="1500" dirty="0">
                <a:solidFill>
                  <a:schemeClr val="tx1"/>
                </a:solidFill>
              </a:rPr>
              <a:t>89%</a:t>
            </a:r>
            <a:r>
              <a:rPr lang="zh-CN" altLang="en-US" sz="1500" dirty="0">
                <a:solidFill>
                  <a:schemeClr val="tx1"/>
                </a:solidFill>
              </a:rPr>
              <a:t>超过</a:t>
            </a:r>
            <a:r>
              <a:rPr lang="en-US" altLang="zh-CN" sz="1500" dirty="0">
                <a:solidFill>
                  <a:schemeClr val="tx1"/>
                </a:solidFill>
              </a:rPr>
              <a:t>40</a:t>
            </a:r>
            <a:r>
              <a:rPr lang="zh-CN" altLang="en-US" sz="1500" dirty="0">
                <a:solidFill>
                  <a:schemeClr val="tx1"/>
                </a:solidFill>
              </a:rPr>
              <a:t>岁）</a:t>
            </a:r>
            <a:endParaRPr lang="en-US" altLang="zh-CN" sz="1500" dirty="0">
              <a:solidFill>
                <a:schemeClr val="tx1"/>
              </a:solidFill>
            </a:endParaRPr>
          </a:p>
        </p:txBody>
      </p:sp>
      <p:sp>
        <p:nvSpPr>
          <p:cNvPr id="8" name="Rectangle 7">
            <a:extLst>
              <a:ext uri="{FF2B5EF4-FFF2-40B4-BE49-F238E27FC236}">
                <a16:creationId xmlns:a16="http://schemas.microsoft.com/office/drawing/2014/main" id="{1567D276-35CF-4494-B2C9-96E48E5F3B42}"/>
              </a:ext>
            </a:extLst>
          </p:cNvPr>
          <p:cNvSpPr/>
          <p:nvPr/>
        </p:nvSpPr>
        <p:spPr>
          <a:xfrm>
            <a:off x="590173" y="1431757"/>
            <a:ext cx="5358416" cy="328888"/>
          </a:xfrm>
          <a:prstGeom prst="rect">
            <a:avLst/>
          </a:prstGeom>
          <a:solidFill>
            <a:srgbClr val="FFEBFF"/>
          </a:solidFill>
          <a:ln>
            <a:solidFill>
              <a:schemeClr val="tx1"/>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r>
              <a:rPr lang="zh-CN" altLang="en-US" b="1" dirty="0">
                <a:solidFill>
                  <a:schemeClr val="tx1"/>
                </a:solidFill>
              </a:rPr>
              <a:t>对公共健康影响大</a:t>
            </a:r>
          </a:p>
        </p:txBody>
      </p:sp>
      <p:sp>
        <p:nvSpPr>
          <p:cNvPr id="9" name="Rectangle 8">
            <a:extLst>
              <a:ext uri="{FF2B5EF4-FFF2-40B4-BE49-F238E27FC236}">
                <a16:creationId xmlns:a16="http://schemas.microsoft.com/office/drawing/2014/main" id="{9C774014-BB84-4E9B-80C2-215948745420}"/>
              </a:ext>
            </a:extLst>
          </p:cNvPr>
          <p:cNvSpPr/>
          <p:nvPr/>
        </p:nvSpPr>
        <p:spPr>
          <a:xfrm>
            <a:off x="6243412" y="4438524"/>
            <a:ext cx="5358415" cy="2087560"/>
          </a:xfrm>
          <a:prstGeom prst="rect">
            <a:avLst/>
          </a:prstGeom>
          <a:solidFill>
            <a:schemeClr val="bg1"/>
          </a:solidFill>
          <a:ln>
            <a:solidFill>
              <a:schemeClr val="tx1"/>
            </a:solidFill>
          </a:ln>
        </p:spPr>
        <p:style>
          <a:lnRef idx="0">
            <a:schemeClr val="accent1"/>
          </a:lnRef>
          <a:fillRef idx="1">
            <a:schemeClr val="accent1"/>
          </a:fillRef>
          <a:effectRef idx="0">
            <a:srgbClr val="000000"/>
          </a:effectRef>
          <a:fontRef idx="minor">
            <a:schemeClr val="lt1"/>
          </a:fontRef>
        </p:style>
        <p:txBody>
          <a:bodyPr tIns="108000" rtlCol="0" anchor="t"/>
          <a:lstStyle/>
          <a:p>
            <a:pPr marL="180975" indent="-180975">
              <a:lnSpc>
                <a:spcPct val="100000"/>
              </a:lnSpc>
              <a:buFont typeface="Wingdings" panose="05000000000000000000" pitchFamily="2" charset="2"/>
              <a:buChar char="§"/>
            </a:pPr>
            <a:r>
              <a:rPr lang="en-US" altLang="zh-CN" sz="1600" dirty="0">
                <a:solidFill>
                  <a:schemeClr val="tx1"/>
                </a:solidFill>
              </a:rPr>
              <a:t>β-</a:t>
            </a:r>
            <a:r>
              <a:rPr lang="zh-CN" altLang="en-US" sz="1600" dirty="0">
                <a:solidFill>
                  <a:schemeClr val="tx1"/>
                </a:solidFill>
              </a:rPr>
              <a:t>地贫成人患者</a:t>
            </a:r>
            <a:r>
              <a:rPr lang="zh-CN" altLang="en-US" sz="1600" b="1" dirty="0">
                <a:solidFill>
                  <a:schemeClr val="tx1"/>
                </a:solidFill>
              </a:rPr>
              <a:t>目标适应人群数量有限</a:t>
            </a:r>
            <a:r>
              <a:rPr lang="zh-CN" altLang="en-US" sz="1600" dirty="0">
                <a:solidFill>
                  <a:schemeClr val="tx1"/>
                </a:solidFill>
              </a:rPr>
              <a:t>符合医保基金“保基本”原则，</a:t>
            </a:r>
            <a:r>
              <a:rPr lang="zh-CN" altLang="en-US" sz="1600" b="1" dirty="0">
                <a:solidFill>
                  <a:schemeClr val="tx1"/>
                </a:solidFill>
              </a:rPr>
              <a:t>兼顾弱势群体</a:t>
            </a:r>
            <a:r>
              <a:rPr lang="zh-CN" altLang="en-US" sz="1600" dirty="0">
                <a:solidFill>
                  <a:schemeClr val="tx1"/>
                </a:solidFill>
              </a:rPr>
              <a:t>的未满足治疗需求</a:t>
            </a:r>
            <a:endParaRPr lang="en-US" altLang="zh-CN" sz="1600" dirty="0">
              <a:solidFill>
                <a:schemeClr val="tx1"/>
              </a:solidFill>
            </a:endParaRPr>
          </a:p>
          <a:p>
            <a:pPr marL="180975" indent="-180975">
              <a:buFont typeface="Wingdings" panose="05000000000000000000" pitchFamily="2" charset="2"/>
              <a:buChar char="§"/>
            </a:pPr>
            <a:r>
              <a:rPr lang="zh-CN" altLang="en-US" sz="1600" b="1" dirty="0">
                <a:solidFill>
                  <a:schemeClr val="tx1"/>
                </a:solidFill>
              </a:rPr>
              <a:t>防止地贫患者“因病返贫”</a:t>
            </a:r>
            <a:r>
              <a:rPr lang="zh-CN" altLang="en-US" sz="1600" dirty="0">
                <a:solidFill>
                  <a:schemeClr val="tx1"/>
                </a:solidFill>
              </a:rPr>
              <a:t>，</a:t>
            </a:r>
            <a:r>
              <a:rPr lang="zh-CN" altLang="en-US" sz="1600" b="1" dirty="0">
                <a:solidFill>
                  <a:schemeClr val="tx1"/>
                </a:solidFill>
              </a:rPr>
              <a:t>巩固</a:t>
            </a:r>
            <a:r>
              <a:rPr lang="zh-CN" altLang="en-US" sz="1600" dirty="0">
                <a:solidFill>
                  <a:schemeClr val="tx1"/>
                </a:solidFill>
              </a:rPr>
              <a:t>我国十三五期间</a:t>
            </a:r>
            <a:r>
              <a:rPr lang="zh-CN" altLang="en-US" sz="1600" b="1" dirty="0">
                <a:solidFill>
                  <a:schemeClr val="tx1"/>
                </a:solidFill>
              </a:rPr>
              <a:t>健康扶贫</a:t>
            </a:r>
            <a:r>
              <a:rPr lang="zh-CN" altLang="en-US" sz="1600" dirty="0">
                <a:solidFill>
                  <a:schemeClr val="tx1"/>
                </a:solidFill>
              </a:rPr>
              <a:t>取得的卓越成果</a:t>
            </a:r>
            <a:r>
              <a:rPr lang="en-US" altLang="zh-CN" sz="1600" dirty="0">
                <a:solidFill>
                  <a:schemeClr val="tx1"/>
                </a:solidFill>
              </a:rPr>
              <a:t> </a:t>
            </a:r>
          </a:p>
          <a:p>
            <a:pPr marL="180975" indent="-180975">
              <a:buFont typeface="Wingdings" panose="05000000000000000000" pitchFamily="2" charset="2"/>
              <a:buChar char="§"/>
            </a:pPr>
            <a:r>
              <a:rPr lang="zh-CN" altLang="en-US" sz="1600" dirty="0">
                <a:solidFill>
                  <a:schemeClr val="tx1"/>
                </a:solidFill>
              </a:rPr>
              <a:t>有助于</a:t>
            </a:r>
            <a:r>
              <a:rPr lang="zh-CN" altLang="en-US" sz="1600" b="1" dirty="0">
                <a:solidFill>
                  <a:schemeClr val="tx1"/>
                </a:solidFill>
              </a:rPr>
              <a:t>改善患病少数民族</a:t>
            </a:r>
            <a:r>
              <a:rPr lang="zh-CN" altLang="en-US" sz="1600" dirty="0">
                <a:solidFill>
                  <a:schemeClr val="tx1"/>
                </a:solidFill>
              </a:rPr>
              <a:t>同胞的</a:t>
            </a:r>
            <a:r>
              <a:rPr lang="zh-CN" altLang="en-US" sz="1600" b="1" dirty="0">
                <a:solidFill>
                  <a:schemeClr val="tx1"/>
                </a:solidFill>
              </a:rPr>
              <a:t>治疗用药</a:t>
            </a:r>
            <a:r>
              <a:rPr lang="zh-CN" altLang="en-US" sz="1600" dirty="0">
                <a:solidFill>
                  <a:schemeClr val="tx1"/>
                </a:solidFill>
              </a:rPr>
              <a:t>难题</a:t>
            </a:r>
            <a:endParaRPr lang="en-US" altLang="zh-CN" sz="1600" dirty="0">
              <a:solidFill>
                <a:schemeClr val="tx1"/>
              </a:solidFill>
            </a:endParaRPr>
          </a:p>
          <a:p>
            <a:pPr marL="180975" indent="-180975">
              <a:lnSpc>
                <a:spcPct val="100000"/>
              </a:lnSpc>
              <a:buFont typeface="Wingdings" panose="05000000000000000000" pitchFamily="2" charset="2"/>
              <a:buChar char="§"/>
            </a:pPr>
            <a:r>
              <a:rPr lang="zh-CN" altLang="en-US" sz="1600" dirty="0">
                <a:solidFill>
                  <a:schemeClr val="tx1"/>
                </a:solidFill>
              </a:rPr>
              <a:t>我国成人重型</a:t>
            </a:r>
            <a:r>
              <a:rPr lang="en-US" altLang="zh-CN" sz="1600" dirty="0">
                <a:solidFill>
                  <a:schemeClr val="tx1"/>
                </a:solidFill>
              </a:rPr>
              <a:t>β-</a:t>
            </a:r>
            <a:r>
              <a:rPr lang="zh-CN" altLang="en-US" sz="1600" dirty="0">
                <a:solidFill>
                  <a:schemeClr val="tx1"/>
                </a:solidFill>
              </a:rPr>
              <a:t>地贫患者</a:t>
            </a:r>
            <a:r>
              <a:rPr lang="zh-CN" altLang="en-US" sz="1600" b="1" dirty="0">
                <a:solidFill>
                  <a:schemeClr val="tx1"/>
                </a:solidFill>
              </a:rPr>
              <a:t>因未规范治疗而早亡（仅</a:t>
            </a:r>
            <a:r>
              <a:rPr lang="en-US" altLang="zh-CN" sz="1600" b="1" dirty="0">
                <a:solidFill>
                  <a:schemeClr val="tx1"/>
                </a:solidFill>
              </a:rPr>
              <a:t>1%</a:t>
            </a:r>
            <a:r>
              <a:rPr lang="zh-CN" altLang="en-US" sz="1600" b="1" dirty="0">
                <a:solidFill>
                  <a:schemeClr val="tx1"/>
                </a:solidFill>
              </a:rPr>
              <a:t>患者年龄</a:t>
            </a:r>
            <a:r>
              <a:rPr lang="en-US" altLang="zh-CN" sz="1600" b="1" dirty="0">
                <a:solidFill>
                  <a:schemeClr val="tx1"/>
                </a:solidFill>
              </a:rPr>
              <a:t>&gt;20</a:t>
            </a:r>
            <a:r>
              <a:rPr lang="zh-CN" altLang="en-US" sz="1600" b="1" dirty="0">
                <a:solidFill>
                  <a:schemeClr val="tx1"/>
                </a:solidFill>
              </a:rPr>
              <a:t>岁）</a:t>
            </a:r>
            <a:r>
              <a:rPr lang="zh-CN" altLang="en-US" sz="1600" dirty="0">
                <a:solidFill>
                  <a:schemeClr val="tx1"/>
                </a:solidFill>
              </a:rPr>
              <a:t>，罗特西普有助于提高生活质量， 帮助更多地贫患者回归社会，提升劳动力供给</a:t>
            </a:r>
          </a:p>
        </p:txBody>
      </p:sp>
      <p:sp>
        <p:nvSpPr>
          <p:cNvPr id="10" name="Rectangle 9">
            <a:extLst>
              <a:ext uri="{FF2B5EF4-FFF2-40B4-BE49-F238E27FC236}">
                <a16:creationId xmlns:a16="http://schemas.microsoft.com/office/drawing/2014/main" id="{E66D6EAB-5E2B-4B5F-A5E1-0ED432883609}"/>
              </a:ext>
            </a:extLst>
          </p:cNvPr>
          <p:cNvSpPr/>
          <p:nvPr/>
        </p:nvSpPr>
        <p:spPr>
          <a:xfrm>
            <a:off x="6243412" y="4109638"/>
            <a:ext cx="5358416" cy="328888"/>
          </a:xfrm>
          <a:prstGeom prst="rect">
            <a:avLst/>
          </a:prstGeom>
          <a:solidFill>
            <a:srgbClr val="FFEBFF"/>
          </a:solidFill>
          <a:ln>
            <a:solidFill>
              <a:schemeClr val="tx1"/>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r>
              <a:rPr lang="zh-CN" altLang="en-US" b="1" dirty="0">
                <a:solidFill>
                  <a:schemeClr val="tx1"/>
                </a:solidFill>
              </a:rPr>
              <a:t>符合“保基本”原则</a:t>
            </a:r>
          </a:p>
        </p:txBody>
      </p:sp>
      <p:sp>
        <p:nvSpPr>
          <p:cNvPr id="11" name="Rectangle 10">
            <a:extLst>
              <a:ext uri="{FF2B5EF4-FFF2-40B4-BE49-F238E27FC236}">
                <a16:creationId xmlns:a16="http://schemas.microsoft.com/office/drawing/2014/main" id="{5FAEC6CE-7FA2-409B-8EAE-F2FB605E5E00}"/>
              </a:ext>
            </a:extLst>
          </p:cNvPr>
          <p:cNvSpPr/>
          <p:nvPr/>
        </p:nvSpPr>
        <p:spPr>
          <a:xfrm>
            <a:off x="590173" y="4438526"/>
            <a:ext cx="5358415" cy="2087558"/>
          </a:xfrm>
          <a:prstGeom prst="rect">
            <a:avLst/>
          </a:prstGeom>
          <a:solidFill>
            <a:schemeClr val="bg1"/>
          </a:solidFill>
          <a:ln>
            <a:solidFill>
              <a:schemeClr val="tx1"/>
            </a:solidFill>
          </a:ln>
        </p:spPr>
        <p:style>
          <a:lnRef idx="0">
            <a:schemeClr val="accent1"/>
          </a:lnRef>
          <a:fillRef idx="1">
            <a:schemeClr val="accent1"/>
          </a:fillRef>
          <a:effectRef idx="0">
            <a:srgbClr val="000000"/>
          </a:effectRef>
          <a:fontRef idx="minor">
            <a:schemeClr val="lt1"/>
          </a:fontRef>
        </p:style>
        <p:txBody>
          <a:bodyPr tIns="108000" rtlCol="0" anchor="t"/>
          <a:lstStyle/>
          <a:p>
            <a:pPr marL="180975" indent="-180975">
              <a:lnSpc>
                <a:spcPct val="100000"/>
              </a:lnSpc>
              <a:buFont typeface="Wingdings" panose="05000000000000000000" pitchFamily="2" charset="2"/>
              <a:buChar char="§"/>
            </a:pPr>
            <a:r>
              <a:rPr lang="zh-CN" altLang="en-US" sz="1500" b="1" dirty="0">
                <a:solidFill>
                  <a:schemeClr val="tx1"/>
                </a:solidFill>
              </a:rPr>
              <a:t>填补医保目录空白：</a:t>
            </a:r>
            <a:r>
              <a:rPr lang="zh-CN" altLang="en-US" sz="1500" dirty="0">
                <a:solidFill>
                  <a:schemeClr val="tx1"/>
                </a:solidFill>
              </a:rPr>
              <a:t>针对患者自身无效造血的发病机制，修复造血功能，显著降低输血负担，减少社会资源消耗</a:t>
            </a:r>
            <a:endParaRPr lang="en-US" altLang="zh-CN" sz="1500" dirty="0">
              <a:solidFill>
                <a:schemeClr val="tx1"/>
              </a:solidFill>
            </a:endParaRPr>
          </a:p>
          <a:p>
            <a:pPr marL="180975" indent="-180975">
              <a:lnSpc>
                <a:spcPct val="100000"/>
              </a:lnSpc>
              <a:buFont typeface="Wingdings" panose="05000000000000000000" pitchFamily="2" charset="2"/>
              <a:buChar char="§"/>
            </a:pPr>
            <a:endParaRPr lang="en-US" altLang="zh-CN" sz="1500" b="1" dirty="0">
              <a:solidFill>
                <a:schemeClr val="tx1"/>
              </a:solidFill>
            </a:endParaRPr>
          </a:p>
          <a:p>
            <a:pPr marL="180975" indent="-180975">
              <a:lnSpc>
                <a:spcPct val="100000"/>
              </a:lnSpc>
              <a:buFont typeface="Wingdings" panose="05000000000000000000" pitchFamily="2" charset="2"/>
              <a:buChar char="§"/>
            </a:pPr>
            <a:r>
              <a:rPr lang="zh-CN" altLang="en-US" sz="1500" b="1" dirty="0">
                <a:solidFill>
                  <a:schemeClr val="tx1"/>
                </a:solidFill>
              </a:rPr>
              <a:t>填补药物治疗空白：</a:t>
            </a:r>
            <a:r>
              <a:rPr lang="zh-CN" altLang="en-US" sz="1500" dirty="0">
                <a:solidFill>
                  <a:schemeClr val="tx1"/>
                </a:solidFill>
              </a:rPr>
              <a:t>全球首个且目前唯一红细胞成熟剂，改善无效造血，解决临床需求痛点，是</a:t>
            </a:r>
            <a:r>
              <a:rPr lang="zh-CN" altLang="en-US" sz="1500" b="1" dirty="0">
                <a:solidFill>
                  <a:schemeClr val="tx1"/>
                </a:solidFill>
              </a:rPr>
              <a:t>具有里程碑意义的</a:t>
            </a:r>
            <a:r>
              <a:rPr lang="en-US" altLang="zh-CN" sz="1500" b="1" dirty="0">
                <a:solidFill>
                  <a:schemeClr val="tx1"/>
                </a:solidFill>
              </a:rPr>
              <a:t>Fc</a:t>
            </a:r>
            <a:r>
              <a:rPr lang="zh-CN" altLang="en-US" sz="1500" b="1" dirty="0">
                <a:solidFill>
                  <a:schemeClr val="tx1"/>
                </a:solidFill>
              </a:rPr>
              <a:t>融合蛋白类药物</a:t>
            </a:r>
          </a:p>
        </p:txBody>
      </p:sp>
      <p:sp>
        <p:nvSpPr>
          <p:cNvPr id="12" name="Rectangle 11">
            <a:extLst>
              <a:ext uri="{FF2B5EF4-FFF2-40B4-BE49-F238E27FC236}">
                <a16:creationId xmlns:a16="http://schemas.microsoft.com/office/drawing/2014/main" id="{120561BE-E2A3-494C-9D11-75BFB0331825}"/>
              </a:ext>
            </a:extLst>
          </p:cNvPr>
          <p:cNvSpPr/>
          <p:nvPr/>
        </p:nvSpPr>
        <p:spPr>
          <a:xfrm>
            <a:off x="590173" y="4109640"/>
            <a:ext cx="5358416" cy="328888"/>
          </a:xfrm>
          <a:prstGeom prst="rect">
            <a:avLst/>
          </a:prstGeom>
          <a:solidFill>
            <a:srgbClr val="FFEBFF"/>
          </a:solidFill>
          <a:ln>
            <a:solidFill>
              <a:schemeClr val="tx1"/>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r>
              <a:rPr lang="zh-CN" altLang="en-US" b="1" dirty="0">
                <a:solidFill>
                  <a:schemeClr val="tx1"/>
                </a:solidFill>
              </a:rPr>
              <a:t>弥补未满足治疗需求，填补目录短板</a:t>
            </a:r>
          </a:p>
        </p:txBody>
      </p:sp>
      <p:sp>
        <p:nvSpPr>
          <p:cNvPr id="13" name="Rectangle 12">
            <a:extLst>
              <a:ext uri="{FF2B5EF4-FFF2-40B4-BE49-F238E27FC236}">
                <a16:creationId xmlns:a16="http://schemas.microsoft.com/office/drawing/2014/main" id="{7373E35E-D75C-43A1-B7D8-4C1BDBE1D9CF}"/>
              </a:ext>
            </a:extLst>
          </p:cNvPr>
          <p:cNvSpPr/>
          <p:nvPr/>
        </p:nvSpPr>
        <p:spPr>
          <a:xfrm>
            <a:off x="6243412" y="1760641"/>
            <a:ext cx="5358415" cy="2245302"/>
          </a:xfrm>
          <a:prstGeom prst="rect">
            <a:avLst/>
          </a:prstGeom>
          <a:solidFill>
            <a:schemeClr val="bg1"/>
          </a:solidFill>
          <a:ln>
            <a:solidFill>
              <a:schemeClr val="tx1"/>
            </a:solidFill>
          </a:ln>
        </p:spPr>
        <p:style>
          <a:lnRef idx="0">
            <a:schemeClr val="accent1"/>
          </a:lnRef>
          <a:fillRef idx="1">
            <a:schemeClr val="accent1"/>
          </a:fillRef>
          <a:effectRef idx="0">
            <a:srgbClr val="000000"/>
          </a:effectRef>
          <a:fontRef idx="minor">
            <a:schemeClr val="lt1"/>
          </a:fontRef>
        </p:style>
        <p:txBody>
          <a:bodyPr tIns="108000" rtlCol="0" anchor="t"/>
          <a:lstStyle/>
          <a:p>
            <a:pPr marL="180975" indent="-180975">
              <a:buFont typeface="Wingdings" panose="05000000000000000000" pitchFamily="2" charset="2"/>
              <a:buChar char="§"/>
            </a:pPr>
            <a:r>
              <a:rPr lang="en-US" altLang="zh-CN" sz="1500" b="1" dirty="0">
                <a:solidFill>
                  <a:schemeClr val="tx1"/>
                </a:solidFill>
              </a:rPr>
              <a:t>β-</a:t>
            </a:r>
            <a:r>
              <a:rPr lang="zh-CN" altLang="en-US" sz="1500" b="1" dirty="0">
                <a:solidFill>
                  <a:schemeClr val="tx1"/>
                </a:solidFill>
              </a:rPr>
              <a:t>地贫诊断明确，</a:t>
            </a:r>
            <a:r>
              <a:rPr lang="zh-CN" altLang="en-US" sz="1500" dirty="0">
                <a:solidFill>
                  <a:schemeClr val="tx1"/>
                </a:solidFill>
              </a:rPr>
              <a:t>经办审核难度小、</a:t>
            </a:r>
            <a:r>
              <a:rPr lang="zh-CN" altLang="en-US" sz="1500" b="1" dirty="0">
                <a:solidFill>
                  <a:schemeClr val="tx1"/>
                </a:solidFill>
              </a:rPr>
              <a:t>无临床滥用风险，基金影响小且可控</a:t>
            </a:r>
            <a:endParaRPr lang="zh-CN" altLang="en-US" sz="1500" dirty="0">
              <a:solidFill>
                <a:schemeClr val="tx1"/>
              </a:solidFill>
            </a:endParaRPr>
          </a:p>
          <a:p>
            <a:pPr marL="180975" indent="-180975">
              <a:buFont typeface="Wingdings" panose="05000000000000000000" pitchFamily="2" charset="2"/>
              <a:buChar char="§"/>
            </a:pPr>
            <a:r>
              <a:rPr lang="zh-CN" altLang="en-US" sz="1500" dirty="0">
                <a:solidFill>
                  <a:schemeClr val="tx1"/>
                </a:solidFill>
              </a:rPr>
              <a:t>在</a:t>
            </a:r>
            <a:r>
              <a:rPr lang="zh-CN" altLang="en-US" sz="1500" b="1" dirty="0">
                <a:solidFill>
                  <a:schemeClr val="tx1"/>
                </a:solidFill>
              </a:rPr>
              <a:t>各地新冠疫情影响下</a:t>
            </a:r>
            <a:r>
              <a:rPr lang="zh-CN" altLang="en-US" sz="1500" dirty="0">
                <a:solidFill>
                  <a:schemeClr val="tx1"/>
                </a:solidFill>
              </a:rPr>
              <a:t>，</a:t>
            </a:r>
            <a:r>
              <a:rPr lang="en-US" altLang="zh-CN" sz="1500" dirty="0">
                <a:solidFill>
                  <a:schemeClr val="tx1"/>
                </a:solidFill>
              </a:rPr>
              <a:t>β-</a:t>
            </a:r>
            <a:r>
              <a:rPr lang="zh-CN" altLang="en-US" sz="1500" dirty="0">
                <a:solidFill>
                  <a:schemeClr val="tx1"/>
                </a:solidFill>
              </a:rPr>
              <a:t>地贫</a:t>
            </a:r>
            <a:r>
              <a:rPr lang="zh-CN" altLang="en-US" sz="1500" b="1" dirty="0">
                <a:solidFill>
                  <a:schemeClr val="tx1"/>
                </a:solidFill>
              </a:rPr>
              <a:t>成年患者输血</a:t>
            </a:r>
            <a:r>
              <a:rPr lang="en-US" altLang="zh-CN" sz="1500" b="1" dirty="0">
                <a:solidFill>
                  <a:schemeClr val="tx1"/>
                </a:solidFill>
              </a:rPr>
              <a:t>+</a:t>
            </a:r>
            <a:r>
              <a:rPr lang="zh-CN" altLang="en-US" sz="1500" b="1" dirty="0">
                <a:solidFill>
                  <a:schemeClr val="tx1"/>
                </a:solidFill>
              </a:rPr>
              <a:t>祛铁治疗困难</a:t>
            </a:r>
            <a:r>
              <a:rPr lang="zh-CN" altLang="en-US" sz="1500" dirty="0">
                <a:solidFill>
                  <a:schemeClr val="tx1"/>
                </a:solidFill>
              </a:rPr>
              <a:t>。经估算，罗特西普减少应答患者约</a:t>
            </a:r>
            <a:r>
              <a:rPr lang="en-US" altLang="zh-CN" sz="1500" dirty="0">
                <a:solidFill>
                  <a:schemeClr val="tx1"/>
                </a:solidFill>
              </a:rPr>
              <a:t>57%</a:t>
            </a:r>
            <a:r>
              <a:rPr lang="zh-CN" altLang="en-US" sz="1500" dirty="0">
                <a:solidFill>
                  <a:schemeClr val="tx1"/>
                </a:solidFill>
              </a:rPr>
              <a:t>的年输血量（约为</a:t>
            </a:r>
            <a:r>
              <a:rPr lang="en-US" altLang="zh-CN" sz="1500" dirty="0">
                <a:solidFill>
                  <a:schemeClr val="tx1"/>
                </a:solidFill>
              </a:rPr>
              <a:t>22.2</a:t>
            </a:r>
            <a:r>
              <a:rPr lang="zh-CN" altLang="en-US" sz="1500" dirty="0">
                <a:solidFill>
                  <a:schemeClr val="tx1"/>
                </a:solidFill>
              </a:rPr>
              <a:t>个单位红细胞</a:t>
            </a:r>
            <a:r>
              <a:rPr lang="en-US" altLang="zh-CN" sz="1500" dirty="0">
                <a:solidFill>
                  <a:schemeClr val="tx1"/>
                </a:solidFill>
              </a:rPr>
              <a:t>/</a:t>
            </a:r>
            <a:r>
              <a:rPr lang="zh-CN" altLang="en-US" sz="1500" dirty="0">
                <a:solidFill>
                  <a:schemeClr val="tx1"/>
                </a:solidFill>
              </a:rPr>
              <a:t>每人</a:t>
            </a:r>
            <a:r>
              <a:rPr lang="en-US" altLang="zh-CN" sz="1500" dirty="0">
                <a:solidFill>
                  <a:schemeClr val="tx1"/>
                </a:solidFill>
              </a:rPr>
              <a:t>) </a:t>
            </a:r>
            <a:r>
              <a:rPr lang="zh-CN" altLang="en-US" sz="1500" dirty="0">
                <a:solidFill>
                  <a:schemeClr val="tx1"/>
                </a:solidFill>
              </a:rPr>
              <a:t>，节约的血液可供约</a:t>
            </a:r>
            <a:r>
              <a:rPr lang="en-US" altLang="zh-CN" sz="1500" b="1" dirty="0">
                <a:solidFill>
                  <a:schemeClr val="tx1"/>
                </a:solidFill>
              </a:rPr>
              <a:t>6</a:t>
            </a:r>
            <a:r>
              <a:rPr lang="zh-CN" altLang="en-US" sz="1500" b="1" dirty="0">
                <a:solidFill>
                  <a:schemeClr val="tx1"/>
                </a:solidFill>
              </a:rPr>
              <a:t>台外科手术使用，减少应答患者输血次数约</a:t>
            </a:r>
            <a:r>
              <a:rPr lang="en-US" altLang="zh-CN" sz="1500" b="1" dirty="0">
                <a:solidFill>
                  <a:schemeClr val="tx1"/>
                </a:solidFill>
              </a:rPr>
              <a:t>21%</a:t>
            </a:r>
          </a:p>
          <a:p>
            <a:pPr marL="180975" indent="-180975">
              <a:lnSpc>
                <a:spcPct val="100000"/>
              </a:lnSpc>
              <a:buFont typeface="Wingdings" panose="05000000000000000000" pitchFamily="2" charset="2"/>
              <a:buChar char="§"/>
            </a:pPr>
            <a:r>
              <a:rPr lang="zh-CN" altLang="en-US" sz="1500" dirty="0">
                <a:solidFill>
                  <a:schemeClr val="tx1"/>
                </a:solidFill>
              </a:rPr>
              <a:t>罗特西普通过皮下注射，每</a:t>
            </a:r>
            <a:r>
              <a:rPr lang="en-US" altLang="zh-CN" sz="1500" dirty="0">
                <a:solidFill>
                  <a:schemeClr val="tx1"/>
                </a:solidFill>
              </a:rPr>
              <a:t>3</a:t>
            </a:r>
            <a:r>
              <a:rPr lang="zh-CN" altLang="en-US" sz="1500" dirty="0">
                <a:solidFill>
                  <a:schemeClr val="tx1"/>
                </a:solidFill>
              </a:rPr>
              <a:t>周</a:t>
            </a:r>
            <a:r>
              <a:rPr lang="en-US" altLang="zh-CN" sz="1500" dirty="0">
                <a:solidFill>
                  <a:schemeClr val="tx1"/>
                </a:solidFill>
              </a:rPr>
              <a:t>1</a:t>
            </a:r>
            <a:r>
              <a:rPr lang="zh-CN" altLang="en-US" sz="1500" dirty="0">
                <a:solidFill>
                  <a:schemeClr val="tx1"/>
                </a:solidFill>
              </a:rPr>
              <a:t>次，患者易于接受，临床疗效有保证。将有望降低祛铁治疗依赖，减轻铁超载，提高治疗依从性，从而</a:t>
            </a:r>
            <a:r>
              <a:rPr lang="zh-CN" altLang="en-US" sz="1500" b="1" dirty="0">
                <a:solidFill>
                  <a:schemeClr val="tx1"/>
                </a:solidFill>
              </a:rPr>
              <a:t>降低患者管理的难度，提高诊疗结局</a:t>
            </a:r>
            <a:endParaRPr lang="en-US" altLang="zh-CN" sz="1500" b="1" dirty="0">
              <a:solidFill>
                <a:schemeClr val="tx1"/>
              </a:solidFill>
            </a:endParaRPr>
          </a:p>
        </p:txBody>
      </p:sp>
      <p:sp>
        <p:nvSpPr>
          <p:cNvPr id="14" name="Rectangle 13">
            <a:extLst>
              <a:ext uri="{FF2B5EF4-FFF2-40B4-BE49-F238E27FC236}">
                <a16:creationId xmlns:a16="http://schemas.microsoft.com/office/drawing/2014/main" id="{EDC020DC-03C0-4938-841D-2359DD032A41}"/>
              </a:ext>
            </a:extLst>
          </p:cNvPr>
          <p:cNvSpPr/>
          <p:nvPr/>
        </p:nvSpPr>
        <p:spPr>
          <a:xfrm>
            <a:off x="6243412" y="1431755"/>
            <a:ext cx="5358416" cy="328888"/>
          </a:xfrm>
          <a:prstGeom prst="rect">
            <a:avLst/>
          </a:prstGeom>
          <a:solidFill>
            <a:srgbClr val="FFEBFF"/>
          </a:solidFill>
          <a:ln>
            <a:solidFill>
              <a:schemeClr val="tx1"/>
            </a:solidFill>
          </a:ln>
        </p:spPr>
        <p:style>
          <a:lnRef idx="0">
            <a:schemeClr val="accent1"/>
          </a:lnRef>
          <a:fillRef idx="1">
            <a:schemeClr val="accent1"/>
          </a:fillRef>
          <a:effectRef idx="0">
            <a:srgbClr val="000000"/>
          </a:effectRef>
          <a:fontRef idx="minor">
            <a:schemeClr val="lt1"/>
          </a:fontRef>
        </p:style>
        <p:txBody>
          <a:bodyPr rtlCol="0" anchor="ctr"/>
          <a:lstStyle/>
          <a:p>
            <a:pPr algn="ctr"/>
            <a:r>
              <a:rPr lang="zh-CN" altLang="en-US" b="1" dirty="0">
                <a:solidFill>
                  <a:schemeClr val="tx1"/>
                </a:solidFill>
              </a:rPr>
              <a:t>对基金及临床管理效果好</a:t>
            </a:r>
          </a:p>
        </p:txBody>
      </p:sp>
      <p:sp>
        <p:nvSpPr>
          <p:cNvPr id="21" name="Text Placeholder 20">
            <a:extLst>
              <a:ext uri="{FF2B5EF4-FFF2-40B4-BE49-F238E27FC236}">
                <a16:creationId xmlns:a16="http://schemas.microsoft.com/office/drawing/2014/main" id="{763A9F0C-455E-41B9-82C0-1F9C22CF7D9E}"/>
              </a:ext>
            </a:extLst>
          </p:cNvPr>
          <p:cNvSpPr>
            <a:spLocks noGrp="1"/>
          </p:cNvSpPr>
          <p:nvPr>
            <p:ph type="body" sz="quarter" idx="14"/>
          </p:nvPr>
        </p:nvSpPr>
        <p:spPr>
          <a:xfrm>
            <a:off x="1476379" y="309962"/>
            <a:ext cx="10594970" cy="1060894"/>
          </a:xfrm>
        </p:spPr>
        <p:txBody>
          <a:bodyPr/>
          <a:lstStyle/>
          <a:p>
            <a:r>
              <a:rPr lang="zh-CN" altLang="en-US" sz="2000" dirty="0">
                <a:solidFill>
                  <a:srgbClr val="BE2BBB"/>
                </a:solidFill>
              </a:rPr>
              <a:t>罗特西普填补</a:t>
            </a:r>
            <a:r>
              <a:rPr lang="zh-CN" altLang="en-US" sz="2000" b="0" dirty="0"/>
              <a:t>临床治疗和医保目录</a:t>
            </a:r>
            <a:r>
              <a:rPr lang="zh-CN" altLang="en-US" sz="2000" dirty="0">
                <a:solidFill>
                  <a:srgbClr val="BE2BBB"/>
                </a:solidFill>
              </a:rPr>
              <a:t>双重空白</a:t>
            </a:r>
            <a:r>
              <a:rPr lang="zh-CN" altLang="en-US" sz="2000" b="0" dirty="0"/>
              <a:t>；修复患者自身造血功能，减少输血负担，</a:t>
            </a:r>
            <a:r>
              <a:rPr lang="zh-CN" altLang="en-US" sz="2000" dirty="0">
                <a:solidFill>
                  <a:srgbClr val="BE2BBB"/>
                </a:solidFill>
              </a:rPr>
              <a:t>治疗手段便捷，减少患者痛苦</a:t>
            </a:r>
            <a:r>
              <a:rPr lang="zh-CN" altLang="en-US" sz="2000" b="0" dirty="0"/>
              <a:t>；对公共健康影响意义重大，保障人民群众基本的生命健康需求，</a:t>
            </a:r>
            <a:r>
              <a:rPr lang="zh-CN" altLang="zh-CN" sz="2000" dirty="0">
                <a:solidFill>
                  <a:srgbClr val="BE2BBB"/>
                </a:solidFill>
              </a:rPr>
              <a:t>减少国家战略及稀缺资源（血液）的消耗</a:t>
            </a:r>
            <a:r>
              <a:rPr lang="zh-CN" altLang="en-US" sz="2000" dirty="0">
                <a:solidFill>
                  <a:srgbClr val="BE2BBB"/>
                </a:solidFill>
              </a:rPr>
              <a:t>，增加我国劳动力供给</a:t>
            </a:r>
          </a:p>
        </p:txBody>
      </p:sp>
      <p:sp>
        <p:nvSpPr>
          <p:cNvPr id="2" name="Text Placeholder 1">
            <a:extLst>
              <a:ext uri="{FF2B5EF4-FFF2-40B4-BE49-F238E27FC236}">
                <a16:creationId xmlns:a16="http://schemas.microsoft.com/office/drawing/2014/main" id="{B8415F45-2531-449F-8355-1273BDE22AEC}"/>
              </a:ext>
            </a:extLst>
          </p:cNvPr>
          <p:cNvSpPr>
            <a:spLocks noGrp="1"/>
          </p:cNvSpPr>
          <p:nvPr>
            <p:ph type="body" sz="quarter" idx="15"/>
          </p:nvPr>
        </p:nvSpPr>
        <p:spPr/>
        <p:txBody>
          <a:bodyPr/>
          <a:lstStyle/>
          <a:p>
            <a:pPr algn="r"/>
            <a:r>
              <a:rPr lang="zh-CN" altLang="en-US"/>
              <a:t>公平性</a:t>
            </a:r>
          </a:p>
        </p:txBody>
      </p:sp>
      <p:sp>
        <p:nvSpPr>
          <p:cNvPr id="3" name="Text Placeholder 2">
            <a:extLst>
              <a:ext uri="{FF2B5EF4-FFF2-40B4-BE49-F238E27FC236}">
                <a16:creationId xmlns:a16="http://schemas.microsoft.com/office/drawing/2014/main" id="{F2B6CC7D-FFFA-49FB-AA1E-ED362DD052C0}"/>
              </a:ext>
            </a:extLst>
          </p:cNvPr>
          <p:cNvSpPr>
            <a:spLocks noGrp="1"/>
          </p:cNvSpPr>
          <p:nvPr>
            <p:ph type="body" sz="quarter" idx="16"/>
          </p:nvPr>
        </p:nvSpPr>
        <p:spPr/>
        <p:txBody>
          <a:bodyPr/>
          <a:lstStyle/>
          <a:p>
            <a:r>
              <a:rPr lang="en-US" altLang="zh-CN" dirty="0"/>
              <a:t> </a:t>
            </a:r>
            <a:endParaRPr lang="zh-CN" altLang="en-US" dirty="0"/>
          </a:p>
        </p:txBody>
      </p:sp>
      <p:sp>
        <p:nvSpPr>
          <p:cNvPr id="16" name="Text Placeholder 37">
            <a:extLst>
              <a:ext uri="{FF2B5EF4-FFF2-40B4-BE49-F238E27FC236}">
                <a16:creationId xmlns:a16="http://schemas.microsoft.com/office/drawing/2014/main" id="{2DB8C175-96E4-4A8D-A5DB-B3AF46BD8594}"/>
              </a:ext>
            </a:extLst>
          </p:cNvPr>
          <p:cNvSpPr txBox="1">
            <a:spLocks/>
          </p:cNvSpPr>
          <p:nvPr/>
        </p:nvSpPr>
        <p:spPr>
          <a:xfrm>
            <a:off x="8092" y="216451"/>
            <a:ext cx="1376626" cy="550862"/>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2400" b="1" kern="1200" dirty="0" smtClean="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t>第</a:t>
            </a:r>
            <a:r>
              <a:rPr lang="en-US" altLang="zh-CN" dirty="0"/>
              <a:t>10</a:t>
            </a:r>
            <a:r>
              <a:rPr lang="zh-CN" altLang="en-US" dirty="0"/>
              <a:t>页</a:t>
            </a:r>
          </a:p>
        </p:txBody>
      </p:sp>
    </p:spTree>
    <p:extLst>
      <p:ext uri="{BB962C8B-B14F-4D97-AF65-F5344CB8AC3E}">
        <p14:creationId xmlns:p14="http://schemas.microsoft.com/office/powerpoint/2010/main" val="375149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162676B9-268F-4BF4-8863-E401A1D7753F}"/>
              </a:ext>
            </a:extLst>
          </p:cNvPr>
          <p:cNvGraphicFramePr>
            <a:graphicFrameLocks noChangeAspect="1"/>
          </p:cNvGraphicFramePr>
          <p:nvPr>
            <p:custDataLst>
              <p:tags r:id="rId2"/>
            </p:custDataLst>
            <p:extLst>
              <p:ext uri="{D42A27DB-BD31-4B8C-83A1-F6EECF244321}">
                <p14:modId xmlns:p14="http://schemas.microsoft.com/office/powerpoint/2010/main" val="2889514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6" name="think-cell Slide" r:id="rId4" imgW="499" imgH="499" progId="TCLayout.ActiveDocument.1">
                  <p:embed/>
                </p:oleObj>
              </mc:Choice>
              <mc:Fallback>
                <p:oleObj name="think-cell Slide" r:id="rId4" imgW="499" imgH="499" progId="TCLayout.ActiveDocument.1">
                  <p:embed/>
                  <p:pic>
                    <p:nvPicPr>
                      <p:cNvPr id="4" name="对象 3" hidden="1">
                        <a:extLst>
                          <a:ext uri="{FF2B5EF4-FFF2-40B4-BE49-F238E27FC236}">
                            <a16:creationId xmlns:a16="http://schemas.microsoft.com/office/drawing/2014/main" id="{162676B9-268F-4BF4-8863-E401A1D775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0" name="组合 9">
            <a:extLst>
              <a:ext uri="{FF2B5EF4-FFF2-40B4-BE49-F238E27FC236}">
                <a16:creationId xmlns:a16="http://schemas.microsoft.com/office/drawing/2014/main" id="{C0ADCE10-972E-4EB9-B469-8BF119A73BEC}"/>
              </a:ext>
            </a:extLst>
          </p:cNvPr>
          <p:cNvGrpSpPr/>
          <p:nvPr/>
        </p:nvGrpSpPr>
        <p:grpSpPr>
          <a:xfrm>
            <a:off x="1511167" y="171269"/>
            <a:ext cx="10541134" cy="6443023"/>
            <a:chOff x="4200525" y="545288"/>
            <a:chExt cx="2847975" cy="1023936"/>
          </a:xfrm>
        </p:grpSpPr>
        <p:sp>
          <p:nvSpPr>
            <p:cNvPr id="6" name="矩形 5">
              <a:extLst>
                <a:ext uri="{FF2B5EF4-FFF2-40B4-BE49-F238E27FC236}">
                  <a16:creationId xmlns:a16="http://schemas.microsoft.com/office/drawing/2014/main" id="{664CF9A9-88F2-411E-A4AA-DDCD175168B0}"/>
                </a:ext>
              </a:extLst>
            </p:cNvPr>
            <p:cNvSpPr/>
            <p:nvPr/>
          </p:nvSpPr>
          <p:spPr>
            <a:xfrm>
              <a:off x="4200525" y="545288"/>
              <a:ext cx="2847975" cy="1023936"/>
            </a:xfrm>
            <a:prstGeom prst="rect">
              <a:avLst/>
            </a:prstGeom>
            <a:solidFill>
              <a:srgbClr val="DB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9" name="矩形 8">
              <a:extLst>
                <a:ext uri="{FF2B5EF4-FFF2-40B4-BE49-F238E27FC236}">
                  <a16:creationId xmlns:a16="http://schemas.microsoft.com/office/drawing/2014/main" id="{1884E8B8-F46B-4973-9F71-0408717D7323}"/>
                </a:ext>
              </a:extLst>
            </p:cNvPr>
            <p:cNvSpPr/>
            <p:nvPr/>
          </p:nvSpPr>
          <p:spPr>
            <a:xfrm>
              <a:off x="4253529" y="576601"/>
              <a:ext cx="2741968" cy="966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srgbClr val="3959B9"/>
                </a:solidFill>
                <a:effectLst/>
                <a:uLnTx/>
                <a:uFillTx/>
                <a:latin typeface="楷体" panose="02010609060101010101" pitchFamily="49" charset="-122"/>
                <a:ea typeface="楷体" panose="02010609060101010101" pitchFamily="49" charset="-122"/>
              </a:endParaRPr>
            </a:p>
          </p:txBody>
        </p:sp>
      </p:grpSp>
      <p:sp>
        <p:nvSpPr>
          <p:cNvPr id="59" name="TextBox 58">
            <a:extLst>
              <a:ext uri="{FF2B5EF4-FFF2-40B4-BE49-F238E27FC236}">
                <a16:creationId xmlns:a16="http://schemas.microsoft.com/office/drawing/2014/main" id="{18633C1B-6AFF-493A-B7EA-33871952849E}"/>
              </a:ext>
            </a:extLst>
          </p:cNvPr>
          <p:cNvSpPr txBox="1"/>
          <p:nvPr/>
        </p:nvSpPr>
        <p:spPr>
          <a:xfrm>
            <a:off x="2781808" y="365622"/>
            <a:ext cx="9048903" cy="5807009"/>
          </a:xfrm>
          <a:prstGeom prst="rect">
            <a:avLst/>
          </a:prstGeom>
          <a:noFill/>
        </p:spPr>
        <p:txBody>
          <a:bodyPr wrap="square" lIns="0" tIns="0" rIns="0" bIns="0" rtlCol="0" anchor="ctr">
            <a:noAutofit/>
          </a:bodyPr>
          <a:lstStyle/>
          <a:p>
            <a:pPr>
              <a:spcBef>
                <a:spcPts val="600"/>
              </a:spcBef>
              <a:spcAft>
                <a:spcPts val="600"/>
              </a:spcAft>
              <a:defRPr/>
            </a:pPr>
            <a:r>
              <a:rPr lang="en-US" altLang="zh-CN" sz="1400" b="1" dirty="0">
                <a:latin typeface="楷体"/>
                <a:ea typeface="楷体"/>
              </a:rPr>
              <a:t>P01</a:t>
            </a:r>
            <a:r>
              <a:rPr lang="zh-CN" altLang="en-US" sz="1400" b="1" dirty="0">
                <a:latin typeface="楷体"/>
                <a:ea typeface="楷体"/>
              </a:rPr>
              <a:t>：</a:t>
            </a:r>
            <a:r>
              <a:rPr lang="zh-CN" altLang="en-US" sz="1200" dirty="0">
                <a:latin typeface="微软雅黑"/>
                <a:ea typeface="微软雅黑"/>
              </a:rPr>
              <a:t>注射用</a:t>
            </a:r>
            <a:r>
              <a:rPr kumimoji="0" lang="zh-CN" altLang="en-US" sz="1200" b="1" i="0" u="none" strike="noStrike" kern="1200" cap="none" spc="0" normalizeH="0" baseline="0" noProof="0" dirty="0">
                <a:ln>
                  <a:noFill/>
                </a:ln>
                <a:solidFill>
                  <a:srgbClr val="BE2BBB"/>
                </a:solidFill>
                <a:effectLst/>
                <a:uLnTx/>
                <a:uFillTx/>
                <a:latin typeface="微软雅黑"/>
                <a:ea typeface="微软雅黑"/>
              </a:rPr>
              <a:t>罗特西普，</a:t>
            </a:r>
            <a:r>
              <a:rPr kumimoji="0" lang="zh-CN" altLang="en-US" sz="1200" b="0" i="0" u="none" strike="noStrike" kern="1200" cap="none" spc="0" normalizeH="0" baseline="0" noProof="0" dirty="0">
                <a:ln>
                  <a:noFill/>
                </a:ln>
                <a:effectLst/>
                <a:uLnTx/>
                <a:uFillTx/>
                <a:latin typeface="微软雅黑"/>
                <a:ea typeface="微软雅黑"/>
              </a:rPr>
              <a:t>惠及需要定期输注红细胞且红细胞输注≤</a:t>
            </a:r>
            <a:r>
              <a:rPr kumimoji="0" lang="en-US" altLang="zh-CN" sz="1200" b="0" i="0" u="none" strike="noStrike" kern="1200" cap="none" spc="0" normalizeH="0" baseline="0" noProof="0" dirty="0">
                <a:ln>
                  <a:noFill/>
                </a:ln>
                <a:effectLst/>
                <a:uLnTx/>
                <a:uFillTx/>
                <a:latin typeface="微软雅黑"/>
                <a:ea typeface="微软雅黑"/>
              </a:rPr>
              <a:t>15</a:t>
            </a:r>
            <a:r>
              <a:rPr kumimoji="0" lang="zh-CN" altLang="en-US" sz="1200" b="0" i="0" u="none" strike="noStrike" kern="1200" cap="none" spc="0" normalizeH="0" baseline="0" noProof="0" dirty="0">
                <a:ln>
                  <a:noFill/>
                </a:ln>
                <a:effectLst/>
                <a:uLnTx/>
                <a:uFillTx/>
                <a:latin typeface="微软雅黑"/>
                <a:ea typeface="微软雅黑"/>
              </a:rPr>
              <a:t>单位</a:t>
            </a:r>
            <a:r>
              <a:rPr kumimoji="0" lang="en-US" altLang="zh-CN" sz="1200" b="0" i="0" u="none" strike="noStrike" kern="1200" cap="none" spc="0" normalizeH="0" baseline="0" noProof="0" dirty="0">
                <a:ln>
                  <a:noFill/>
                </a:ln>
                <a:effectLst/>
                <a:uLnTx/>
                <a:uFillTx/>
                <a:latin typeface="微软雅黑"/>
                <a:ea typeface="微软雅黑"/>
              </a:rPr>
              <a:t> /24</a:t>
            </a:r>
            <a:r>
              <a:rPr kumimoji="0" lang="zh-CN" altLang="en-US" sz="1200" b="0" i="0" u="none" strike="noStrike" kern="1200" cap="none" spc="0" normalizeH="0" baseline="0" noProof="0" dirty="0">
                <a:ln>
                  <a:noFill/>
                </a:ln>
                <a:effectLst/>
                <a:uLnTx/>
                <a:uFillTx/>
                <a:latin typeface="微软雅黑"/>
                <a:ea typeface="微软雅黑"/>
              </a:rPr>
              <a:t>周的</a:t>
            </a:r>
            <a:r>
              <a:rPr kumimoji="0" lang="en-US" altLang="zh-CN" sz="1200" b="0" i="0" u="none" strike="noStrike" kern="1200" cap="none" spc="0" normalizeH="0" baseline="0" noProof="0" dirty="0">
                <a:ln>
                  <a:noFill/>
                </a:ln>
                <a:effectLst/>
                <a:uLnTx/>
                <a:uFillTx/>
                <a:latin typeface="微软雅黑"/>
                <a:ea typeface="微软雅黑"/>
              </a:rPr>
              <a:t>β-</a:t>
            </a:r>
            <a:r>
              <a:rPr kumimoji="0" lang="zh-CN" altLang="en-US" sz="1200" b="0" i="0" u="none" strike="noStrike" kern="1200" cap="none" spc="0" normalizeH="0" baseline="0" noProof="0" dirty="0">
                <a:ln>
                  <a:noFill/>
                </a:ln>
                <a:effectLst/>
                <a:uLnTx/>
                <a:uFillTx/>
                <a:latin typeface="微软雅黑"/>
                <a:ea typeface="微软雅黑"/>
              </a:rPr>
              <a:t>地中海贫血成人患者</a:t>
            </a:r>
            <a:r>
              <a:rPr lang="en-US" altLang="zh-CN" sz="1200" dirty="0">
                <a:latin typeface="微软雅黑"/>
                <a:ea typeface="微软雅黑"/>
              </a:rPr>
              <a:t> </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ltLang="zh-CN" sz="1400" b="1" dirty="0">
                <a:latin typeface="楷体"/>
                <a:ea typeface="楷体"/>
              </a:rPr>
              <a:t>P02</a:t>
            </a:r>
            <a:r>
              <a:rPr lang="zh-CN" altLang="en-US" sz="1400" b="1" dirty="0">
                <a:latin typeface="楷体"/>
                <a:ea typeface="楷体"/>
              </a:rPr>
              <a:t>：</a:t>
            </a:r>
            <a:r>
              <a:rPr kumimoji="0" lang="zh-CN" altLang="en-US" sz="1200" b="0" i="0" u="none" strike="noStrike" kern="1200" cap="none" spc="0" normalizeH="0" baseline="0" noProof="0" dirty="0">
                <a:ln>
                  <a:noFill/>
                </a:ln>
                <a:effectLst/>
                <a:uLnTx/>
                <a:uFillTx/>
                <a:latin typeface="微软雅黑"/>
                <a:ea typeface="微软雅黑"/>
                <a:cs typeface="+mn-cs"/>
              </a:rPr>
              <a:t>我国</a:t>
            </a:r>
            <a:r>
              <a:rPr kumimoji="0" lang="en-US" altLang="zh-CN" sz="1200" b="0" i="0" u="none" strike="noStrike" kern="1200" cap="none" spc="0" normalizeH="0" baseline="0" noProof="0" dirty="0">
                <a:ln>
                  <a:noFill/>
                </a:ln>
                <a:effectLst/>
                <a:uLnTx/>
                <a:uFillTx/>
                <a:latin typeface="微软雅黑"/>
                <a:ea typeface="微软雅黑"/>
                <a:cs typeface="+mn-cs"/>
              </a:rPr>
              <a:t>β-</a:t>
            </a:r>
            <a:r>
              <a:rPr kumimoji="0" lang="zh-CN" altLang="en-US" sz="1200" b="0" i="0" u="none" strike="noStrike" kern="1200" cap="none" spc="0" normalizeH="0" baseline="0" noProof="0" dirty="0">
                <a:ln>
                  <a:noFill/>
                </a:ln>
                <a:effectLst/>
                <a:uLnTx/>
                <a:uFillTx/>
                <a:latin typeface="微软雅黑"/>
                <a:ea typeface="微软雅黑"/>
                <a:cs typeface="+mn-cs"/>
              </a:rPr>
              <a:t>地贫成年患者</a:t>
            </a:r>
            <a:r>
              <a:rPr lang="zh-CN" altLang="en-US" sz="1200" b="1" dirty="0">
                <a:solidFill>
                  <a:srgbClr val="BE2BBB"/>
                </a:solidFill>
                <a:latin typeface="微软雅黑"/>
                <a:ea typeface="微软雅黑"/>
              </a:rPr>
              <a:t>寿命严重缩短，其生存年龄小于</a:t>
            </a:r>
            <a:r>
              <a:rPr lang="en-US" altLang="zh-CN" sz="1200" b="1" dirty="0">
                <a:solidFill>
                  <a:srgbClr val="BE2BBB"/>
                </a:solidFill>
                <a:latin typeface="微软雅黑"/>
                <a:ea typeface="微软雅黑"/>
              </a:rPr>
              <a:t>30</a:t>
            </a:r>
            <a:r>
              <a:rPr lang="zh-CN" altLang="en-US" sz="1200" b="1" dirty="0">
                <a:solidFill>
                  <a:srgbClr val="BE2BBB"/>
                </a:solidFill>
                <a:latin typeface="微软雅黑"/>
                <a:ea typeface="微软雅黑"/>
              </a:rPr>
              <a:t>岁，远低于国际水平 </a:t>
            </a:r>
            <a:r>
              <a:rPr kumimoji="0" lang="zh-CN" altLang="en-US" sz="1200" b="0" i="0" u="none" strike="noStrike" kern="1200" cap="none" spc="0" normalizeH="0" baseline="0" noProof="0" dirty="0">
                <a:ln>
                  <a:noFill/>
                </a:ln>
                <a:effectLst/>
                <a:uLnTx/>
                <a:uFillTx/>
                <a:latin typeface="微软雅黑"/>
                <a:ea typeface="微软雅黑"/>
                <a:cs typeface="+mn-cs"/>
              </a:rPr>
              <a:t>，成年患者比例低（</a:t>
            </a:r>
            <a:r>
              <a:rPr lang="zh-CN" altLang="en-US" sz="1200" b="1" dirty="0">
                <a:solidFill>
                  <a:srgbClr val="BE2BBB"/>
                </a:solidFill>
                <a:latin typeface="微软雅黑"/>
                <a:ea typeface="微软雅黑"/>
              </a:rPr>
              <a:t>仅</a:t>
            </a:r>
            <a:r>
              <a:rPr lang="en-US" altLang="zh-CN" sz="1200" b="1" dirty="0">
                <a:solidFill>
                  <a:srgbClr val="BE2BBB"/>
                </a:solidFill>
                <a:latin typeface="微软雅黑"/>
                <a:ea typeface="微软雅黑"/>
              </a:rPr>
              <a:t>1%</a:t>
            </a:r>
            <a:r>
              <a:rPr lang="zh-CN" altLang="en-US" sz="1200" b="1" dirty="0">
                <a:solidFill>
                  <a:srgbClr val="BE2BBB"/>
                </a:solidFill>
                <a:latin typeface="微软雅黑"/>
                <a:ea typeface="微软雅黑"/>
              </a:rPr>
              <a:t>患者年龄</a:t>
            </a:r>
            <a:r>
              <a:rPr lang="en-US" altLang="zh-CN" sz="1200" b="1" dirty="0">
                <a:solidFill>
                  <a:srgbClr val="BE2BBB"/>
                </a:solidFill>
                <a:latin typeface="微软雅黑"/>
                <a:ea typeface="微软雅黑"/>
              </a:rPr>
              <a:t>&gt;20</a:t>
            </a:r>
            <a:r>
              <a:rPr lang="zh-CN" altLang="en-US" sz="1200" b="1" dirty="0">
                <a:solidFill>
                  <a:srgbClr val="BE2BBB"/>
                </a:solidFill>
                <a:latin typeface="微软雅黑"/>
                <a:ea typeface="微软雅黑"/>
              </a:rPr>
              <a:t>岁</a:t>
            </a:r>
            <a:r>
              <a:rPr kumimoji="0" lang="zh-CN" altLang="en-US" sz="1200" b="0" i="0" u="none" strike="noStrike" kern="1200" cap="none" spc="0" normalizeH="0" baseline="0" noProof="0" dirty="0">
                <a:ln>
                  <a:noFill/>
                </a:ln>
                <a:effectLst/>
                <a:uLnTx/>
                <a:uFillTx/>
                <a:latin typeface="微软雅黑"/>
                <a:ea typeface="微软雅黑"/>
                <a:cs typeface="+mn-cs"/>
              </a:rPr>
              <a:t>），大陆地区输血依赖型成人患者预估</a:t>
            </a:r>
            <a:r>
              <a:rPr kumimoji="0" lang="en-US" altLang="zh-CN" sz="1200" b="0" i="0" u="none" strike="noStrike" kern="1200" cap="none" spc="0" normalizeH="0" baseline="0" noProof="0" dirty="0">
                <a:ln>
                  <a:noFill/>
                </a:ln>
                <a:effectLst/>
                <a:uLnTx/>
                <a:uFillTx/>
                <a:latin typeface="微软雅黑"/>
                <a:ea typeface="微软雅黑"/>
                <a:cs typeface="+mn-cs"/>
              </a:rPr>
              <a:t>8317</a:t>
            </a:r>
            <a:r>
              <a:rPr kumimoji="0" lang="zh-CN" altLang="en-US" sz="1200" b="0" i="0" u="none" strike="noStrike" kern="1200" cap="none" spc="0" normalizeH="0" baseline="0" noProof="0" dirty="0">
                <a:ln>
                  <a:noFill/>
                </a:ln>
                <a:effectLst/>
                <a:uLnTx/>
                <a:uFillTx/>
                <a:latin typeface="微软雅黑"/>
                <a:ea typeface="微软雅黑"/>
                <a:cs typeface="+mn-cs"/>
              </a:rPr>
              <a:t>人；</a:t>
            </a:r>
            <a:r>
              <a:rPr lang="zh-CN" altLang="en-US" sz="1200" b="1" dirty="0">
                <a:solidFill>
                  <a:srgbClr val="BE2BBB"/>
                </a:solidFill>
                <a:latin typeface="微软雅黑"/>
                <a:ea typeface="微软雅黑"/>
              </a:rPr>
              <a:t>低于部分罕见病患者人数；目前治疗手段局限，罗特西普有效弥补该未满足治疗需求</a:t>
            </a:r>
          </a:p>
          <a:p>
            <a:pPr>
              <a:spcBef>
                <a:spcPts val="600"/>
              </a:spcBef>
              <a:spcAft>
                <a:spcPts val="600"/>
              </a:spcAft>
            </a:pPr>
            <a:r>
              <a:rPr lang="en-US" altLang="zh-CN" sz="1400" b="1" dirty="0">
                <a:latin typeface="楷体" panose="02010609060101010101" pitchFamily="49" charset="-122"/>
                <a:ea typeface="楷体" panose="02010609060101010101" pitchFamily="49" charset="-122"/>
              </a:rPr>
              <a:t>P03</a:t>
            </a:r>
            <a:r>
              <a:rPr lang="zh-CN" altLang="en-US" sz="1400" b="1" dirty="0">
                <a:latin typeface="楷体" panose="02010609060101010101" pitchFamily="49" charset="-122"/>
                <a:ea typeface="楷体" panose="02010609060101010101" pitchFamily="49" charset="-122"/>
              </a:rPr>
              <a:t>：</a:t>
            </a:r>
            <a:r>
              <a:rPr lang="zh-CN" altLang="en-US" sz="1200" b="1" dirty="0">
                <a:solidFill>
                  <a:srgbClr val="BE2BBB"/>
                </a:solidFill>
                <a:latin typeface="微软雅黑"/>
                <a:ea typeface="微软雅黑"/>
              </a:rPr>
              <a:t>罗特西普，全球首创且目前唯一的红细胞成熟剂，中国是亚洲范围首个上市国家，针对</a:t>
            </a:r>
            <a:r>
              <a:rPr lang="en-US" altLang="zh-CN" sz="1200" b="1" dirty="0">
                <a:solidFill>
                  <a:srgbClr val="BE2BBB"/>
                </a:solidFill>
                <a:latin typeface="微软雅黑"/>
                <a:ea typeface="微软雅黑"/>
              </a:rPr>
              <a:t>β-</a:t>
            </a:r>
            <a:r>
              <a:rPr lang="zh-CN" altLang="en-US" sz="1200" b="1" dirty="0">
                <a:solidFill>
                  <a:srgbClr val="BE2BBB"/>
                </a:solidFill>
                <a:latin typeface="微软雅黑"/>
                <a:ea typeface="微软雅黑"/>
              </a:rPr>
              <a:t>地贫患者无效造血的发病机制</a:t>
            </a:r>
            <a:r>
              <a:rPr lang="zh-CN" altLang="en-US" sz="1200" dirty="0">
                <a:latin typeface="微软雅黑"/>
                <a:ea typeface="微软雅黑"/>
              </a:rPr>
              <a:t>，促进晚期红细胞成熟，修复自身造血功能，</a:t>
            </a:r>
            <a:r>
              <a:rPr lang="zh-CN" altLang="en-US" sz="1200" b="1" dirty="0">
                <a:solidFill>
                  <a:srgbClr val="BE2BBB"/>
                </a:solidFill>
                <a:latin typeface="微软雅黑"/>
                <a:ea typeface="微软雅黑"/>
              </a:rPr>
              <a:t>获得中美两国药审机构授予加速审评，弥补</a:t>
            </a:r>
            <a:r>
              <a:rPr lang="zh-CN" altLang="en-US" sz="1200" dirty="0">
                <a:latin typeface="微软雅黑"/>
                <a:ea typeface="微软雅黑"/>
              </a:rPr>
              <a:t>了临床</a:t>
            </a:r>
            <a:r>
              <a:rPr lang="zh-CN" altLang="en-US" sz="1200" b="1" dirty="0">
                <a:solidFill>
                  <a:srgbClr val="BE2BBB"/>
                </a:solidFill>
                <a:latin typeface="微软雅黑"/>
                <a:ea typeface="微软雅黑"/>
              </a:rPr>
              <a:t>未满足治疗需求，填补医保目录空白</a:t>
            </a:r>
          </a:p>
          <a:p>
            <a:pPr>
              <a:spcBef>
                <a:spcPts val="600"/>
              </a:spcBef>
              <a:spcAft>
                <a:spcPts val="600"/>
              </a:spcAft>
              <a:buSzPct val="100000"/>
              <a:defRPr/>
            </a:pPr>
            <a:r>
              <a:rPr lang="en-US" altLang="zh-CN" sz="1400" b="1" dirty="0">
                <a:latin typeface="楷体"/>
                <a:ea typeface="楷体"/>
              </a:rPr>
              <a:t>P04</a:t>
            </a:r>
            <a:r>
              <a:rPr lang="zh-CN" altLang="en-US" sz="1400" b="1" dirty="0">
                <a:latin typeface="楷体"/>
                <a:ea typeface="楷体"/>
              </a:rPr>
              <a:t>：</a:t>
            </a:r>
            <a:r>
              <a:rPr lang="zh-CN" altLang="en-US" sz="1200" dirty="0">
                <a:latin typeface="微软雅黑"/>
                <a:ea typeface="微软雅黑"/>
              </a:rPr>
              <a:t>采用全新的重组人激活素受体</a:t>
            </a:r>
            <a:r>
              <a:rPr lang="en-US" altLang="zh-CN" sz="1200" dirty="0">
                <a:latin typeface="微软雅黑"/>
                <a:ea typeface="微软雅黑"/>
              </a:rPr>
              <a:t>IIB</a:t>
            </a:r>
            <a:r>
              <a:rPr lang="zh-CN" altLang="en-US" sz="1200" dirty="0">
                <a:latin typeface="微软雅黑"/>
                <a:ea typeface="微软雅黑"/>
              </a:rPr>
              <a:t>（</a:t>
            </a:r>
            <a:r>
              <a:rPr lang="en-US" altLang="zh-CN" sz="1200" dirty="0" err="1">
                <a:latin typeface="微软雅黑"/>
                <a:ea typeface="微软雅黑"/>
              </a:rPr>
              <a:t>ActRIIB</a:t>
            </a:r>
            <a:r>
              <a:rPr lang="zh-CN" altLang="en-US" sz="1200" dirty="0">
                <a:latin typeface="微软雅黑"/>
                <a:ea typeface="微软雅黑"/>
              </a:rPr>
              <a:t>）胞外域</a:t>
            </a:r>
            <a:r>
              <a:rPr lang="en-US" altLang="zh-CN" sz="1200" dirty="0">
                <a:latin typeface="微软雅黑"/>
                <a:ea typeface="微软雅黑"/>
              </a:rPr>
              <a:t>-</a:t>
            </a:r>
            <a:r>
              <a:rPr lang="en-US" altLang="zh-CN" sz="1200" b="1" dirty="0">
                <a:solidFill>
                  <a:srgbClr val="BE2BBB"/>
                </a:solidFill>
                <a:latin typeface="微软雅黑"/>
                <a:ea typeface="微软雅黑"/>
              </a:rPr>
              <a:t>Fc</a:t>
            </a:r>
            <a:r>
              <a:rPr lang="zh-CN" altLang="en-US" sz="1200" b="1" dirty="0">
                <a:solidFill>
                  <a:srgbClr val="BE2BBB"/>
                </a:solidFill>
                <a:latin typeface="微软雅黑"/>
                <a:ea typeface="微软雅黑"/>
              </a:rPr>
              <a:t>融合蛋白</a:t>
            </a:r>
            <a:r>
              <a:rPr lang="zh-CN" altLang="en-US" sz="1200" dirty="0">
                <a:latin typeface="微软雅黑"/>
                <a:ea typeface="微软雅黑"/>
              </a:rPr>
              <a:t>技术（属于我国“十四五”生物经济发展重点领域）针对无效造血对因治疗，促进晚期红细胞成熟，</a:t>
            </a:r>
            <a:r>
              <a:rPr lang="zh-CN" altLang="en-US" sz="1200" b="1" dirty="0">
                <a:solidFill>
                  <a:srgbClr val="BE2BBB"/>
                </a:solidFill>
                <a:latin typeface="微软雅黑"/>
                <a:ea typeface="微软雅黑"/>
              </a:rPr>
              <a:t>修复自身造血功能，降低输血负担</a:t>
            </a:r>
            <a:r>
              <a:rPr lang="zh-CN" altLang="en-US" sz="1200" dirty="0">
                <a:latin typeface="微软雅黑"/>
                <a:ea typeface="微软雅黑"/>
              </a:rPr>
              <a:t>，</a:t>
            </a:r>
            <a:r>
              <a:rPr lang="zh-CN" altLang="en-US" sz="1200" b="1" dirty="0">
                <a:solidFill>
                  <a:srgbClr val="BE2BBB"/>
                </a:solidFill>
                <a:latin typeface="微软雅黑"/>
                <a:ea typeface="微软雅黑"/>
              </a:rPr>
              <a:t>在</a:t>
            </a:r>
            <a:r>
              <a:rPr lang="zh-CN" altLang="zh-CN" sz="1200" b="1" dirty="0">
                <a:solidFill>
                  <a:srgbClr val="BE2BBB"/>
                </a:solidFill>
                <a:latin typeface="微软雅黑"/>
                <a:ea typeface="微软雅黑"/>
              </a:rPr>
              <a:t>全球范围获得超过</a:t>
            </a:r>
            <a:r>
              <a:rPr lang="en-US" altLang="zh-CN" sz="1200" b="1" dirty="0">
                <a:solidFill>
                  <a:srgbClr val="BE2BBB"/>
                </a:solidFill>
                <a:latin typeface="微软雅黑"/>
                <a:ea typeface="微软雅黑"/>
              </a:rPr>
              <a:t>100</a:t>
            </a:r>
            <a:r>
              <a:rPr lang="zh-CN" altLang="zh-CN" sz="1200" b="1" dirty="0">
                <a:solidFill>
                  <a:srgbClr val="BE2BBB"/>
                </a:solidFill>
                <a:latin typeface="微软雅黑"/>
                <a:ea typeface="微软雅黑"/>
              </a:rPr>
              <a:t>项专利授权</a:t>
            </a:r>
            <a:endParaRPr lang="en-US" altLang="zh-CN" sz="1200" b="1" dirty="0">
              <a:solidFill>
                <a:srgbClr val="BE2BBB"/>
              </a:solidFill>
              <a:latin typeface="微软雅黑"/>
              <a:ea typeface="微软雅黑"/>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ltLang="zh-CN" sz="1400" b="1" dirty="0">
                <a:latin typeface="楷体"/>
                <a:ea typeface="楷体"/>
              </a:rPr>
              <a:t>P05</a:t>
            </a:r>
            <a:r>
              <a:rPr lang="zh-CN" altLang="en-US" sz="1400" b="1" dirty="0">
                <a:latin typeface="楷体"/>
                <a:ea typeface="楷体"/>
              </a:rPr>
              <a:t>；</a:t>
            </a:r>
            <a:r>
              <a:rPr lang="zh-CN" altLang="en-US" sz="1200" b="0" dirty="0"/>
              <a:t>据</a:t>
            </a:r>
            <a:r>
              <a:rPr lang="en-US" altLang="zh-CN" sz="1200" b="1" dirty="0">
                <a:solidFill>
                  <a:srgbClr val="BE2BBB"/>
                </a:solidFill>
                <a:latin typeface="微软雅黑"/>
                <a:ea typeface="微软雅黑"/>
              </a:rPr>
              <a:t>2022</a:t>
            </a:r>
            <a:r>
              <a:rPr lang="zh-CN" altLang="en-US" sz="1200" b="1" dirty="0">
                <a:solidFill>
                  <a:srgbClr val="BE2BBB"/>
                </a:solidFill>
                <a:latin typeface="微软雅黑"/>
                <a:ea typeface="微软雅黑"/>
              </a:rPr>
              <a:t>年</a:t>
            </a:r>
            <a:r>
              <a:rPr lang="en-US" altLang="zh-CN" sz="1200" b="1" dirty="0">
                <a:solidFill>
                  <a:srgbClr val="BE2BBB"/>
                </a:solidFill>
                <a:latin typeface="微软雅黑"/>
                <a:ea typeface="微软雅黑"/>
              </a:rPr>
              <a:t>6</a:t>
            </a:r>
            <a:r>
              <a:rPr lang="zh-CN" altLang="en-US" sz="1200" b="1" dirty="0">
                <a:solidFill>
                  <a:srgbClr val="BE2BBB"/>
                </a:solidFill>
                <a:latin typeface="微软雅黑"/>
                <a:ea typeface="微软雅黑"/>
              </a:rPr>
              <a:t>月在欧洲血液年会（</a:t>
            </a:r>
            <a:r>
              <a:rPr lang="en-US" altLang="zh-CN" sz="1200" b="1" dirty="0">
                <a:solidFill>
                  <a:srgbClr val="BE2BBB"/>
                </a:solidFill>
                <a:latin typeface="微软雅黑"/>
                <a:ea typeface="微软雅黑"/>
              </a:rPr>
              <a:t>EHA</a:t>
            </a:r>
            <a:r>
              <a:rPr lang="zh-CN" altLang="en-US" sz="1200" b="1" dirty="0">
                <a:solidFill>
                  <a:srgbClr val="BE2BBB"/>
                </a:solidFill>
                <a:latin typeface="微软雅黑"/>
                <a:ea typeface="微软雅黑"/>
              </a:rPr>
              <a:t>）最新发布</a:t>
            </a:r>
            <a:r>
              <a:rPr lang="en-US" altLang="zh-CN" sz="1200" b="1" dirty="0">
                <a:solidFill>
                  <a:srgbClr val="BE2BBB"/>
                </a:solidFill>
                <a:latin typeface="微软雅黑"/>
                <a:ea typeface="微软雅黑"/>
              </a:rPr>
              <a:t>BELIEVE</a:t>
            </a:r>
            <a:r>
              <a:rPr lang="zh-CN" altLang="en-US" sz="1200" b="1" dirty="0">
                <a:solidFill>
                  <a:srgbClr val="BE2BBB"/>
                </a:solidFill>
                <a:latin typeface="微软雅黑"/>
                <a:ea typeface="微软雅黑"/>
              </a:rPr>
              <a:t>长期研究结果</a:t>
            </a:r>
            <a:r>
              <a:rPr lang="zh-CN" altLang="en-US" sz="1200" b="0" dirty="0"/>
              <a:t>表明：</a:t>
            </a:r>
            <a:r>
              <a:rPr lang="zh-CN" altLang="en-US" sz="1200" b="1" dirty="0">
                <a:solidFill>
                  <a:srgbClr val="BE2BBB"/>
                </a:solidFill>
                <a:latin typeface="微软雅黑"/>
                <a:ea typeface="微软雅黑"/>
              </a:rPr>
              <a:t>持续罗特西普治疗使更多患者</a:t>
            </a:r>
            <a:r>
              <a:rPr lang="zh-CN" altLang="en-US" sz="1200" dirty="0"/>
              <a:t>（</a:t>
            </a:r>
            <a:r>
              <a:rPr lang="en-US" altLang="zh-CN" sz="1200" dirty="0"/>
              <a:t>77%</a:t>
            </a:r>
            <a:r>
              <a:rPr lang="zh-CN" altLang="en-US" sz="1200" dirty="0"/>
              <a:t>）</a:t>
            </a:r>
            <a:r>
              <a:rPr lang="zh-CN" altLang="en-US" sz="1200" b="1" dirty="0">
                <a:solidFill>
                  <a:srgbClr val="BE2BBB"/>
                </a:solidFill>
                <a:latin typeface="微软雅黑"/>
                <a:ea typeface="微软雅黑"/>
              </a:rPr>
              <a:t>获得红细胞输注负担的降低</a:t>
            </a:r>
            <a:r>
              <a:rPr lang="zh-CN" altLang="en-US" sz="1200" b="0" dirty="0"/>
              <a:t>及</a:t>
            </a:r>
            <a:r>
              <a:rPr lang="zh-CN" altLang="en-US" sz="1200" b="1" dirty="0">
                <a:solidFill>
                  <a:srgbClr val="BE2BBB"/>
                </a:solidFill>
                <a:latin typeface="微软雅黑"/>
                <a:ea typeface="微软雅黑"/>
              </a:rPr>
              <a:t>更长应答持续时间</a:t>
            </a:r>
            <a:r>
              <a:rPr lang="zh-CN" altLang="en-US" sz="1200" dirty="0"/>
              <a:t>（</a:t>
            </a:r>
            <a:r>
              <a:rPr lang="zh-CN" altLang="en-US" sz="1200" b="0" dirty="0"/>
              <a:t>中位持续时间</a:t>
            </a:r>
            <a:r>
              <a:rPr lang="en-US" altLang="zh-CN" sz="1200" b="0" dirty="0"/>
              <a:t>114</a:t>
            </a:r>
            <a:r>
              <a:rPr lang="zh-CN" altLang="en-US" sz="1200" b="0" dirty="0"/>
              <a:t>天）</a:t>
            </a:r>
            <a:endParaRPr lang="en-US" altLang="zh-CN" sz="1200" b="0" dirty="0"/>
          </a:p>
          <a:p>
            <a:pPr>
              <a:spcBef>
                <a:spcPts val="600"/>
              </a:spcBef>
              <a:spcAft>
                <a:spcPts val="600"/>
              </a:spcAft>
              <a:defRPr/>
            </a:pPr>
            <a:r>
              <a:rPr lang="en-US" altLang="zh-CN" sz="1400" b="1" dirty="0">
                <a:latin typeface="楷体"/>
                <a:ea typeface="楷体"/>
              </a:rPr>
              <a:t>P06</a:t>
            </a:r>
            <a:r>
              <a:rPr lang="zh-CN" altLang="en-US" sz="1400" b="1" dirty="0">
                <a:latin typeface="楷体"/>
                <a:ea typeface="楷体"/>
              </a:rPr>
              <a:t>：</a:t>
            </a:r>
            <a:r>
              <a:rPr lang="zh-CN" altLang="en-US" sz="1200" dirty="0">
                <a:latin typeface="微软雅黑"/>
                <a:ea typeface="微软雅黑"/>
              </a:rPr>
              <a:t>于</a:t>
            </a:r>
            <a:r>
              <a:rPr lang="zh-CN" altLang="en-US" sz="1200" b="1" dirty="0">
                <a:solidFill>
                  <a:srgbClr val="BE2BBB"/>
                </a:solidFill>
                <a:latin typeface="微软雅黑"/>
                <a:ea typeface="微软雅黑"/>
              </a:rPr>
              <a:t>国际地贫联盟</a:t>
            </a:r>
            <a:r>
              <a:rPr lang="en-US" altLang="zh-CN" sz="1200" b="1" dirty="0">
                <a:solidFill>
                  <a:srgbClr val="BE2BBB"/>
                </a:solidFill>
                <a:latin typeface="微软雅黑"/>
                <a:ea typeface="微软雅黑"/>
              </a:rPr>
              <a:t>2021</a:t>
            </a:r>
            <a:r>
              <a:rPr lang="zh-CN" altLang="en-US" sz="1200" b="1" dirty="0">
                <a:solidFill>
                  <a:srgbClr val="BE2BBB"/>
                </a:solidFill>
                <a:latin typeface="微软雅黑"/>
                <a:ea typeface="微软雅黑"/>
              </a:rPr>
              <a:t>年指南中荣获推荐</a:t>
            </a:r>
            <a:r>
              <a:rPr lang="zh-CN" altLang="en-US" sz="1200" dirty="0">
                <a:latin typeface="微软雅黑"/>
                <a:ea typeface="微软雅黑"/>
              </a:rPr>
              <a:t>，用于需要定期输血的成人</a:t>
            </a:r>
            <a:r>
              <a:rPr lang="en-US" altLang="zh-CN" sz="1200" dirty="0">
                <a:latin typeface="微软雅黑"/>
                <a:ea typeface="微软雅黑"/>
              </a:rPr>
              <a:t>β-</a:t>
            </a:r>
            <a:r>
              <a:rPr lang="zh-CN" altLang="en-US" sz="1200" dirty="0">
                <a:latin typeface="微软雅黑"/>
                <a:ea typeface="微软雅黑"/>
              </a:rPr>
              <a:t>地贫的治疗，</a:t>
            </a:r>
            <a:r>
              <a:rPr lang="zh-CN" altLang="en-US" sz="1200" b="1" dirty="0">
                <a:solidFill>
                  <a:srgbClr val="BE2BBB"/>
                </a:solidFill>
                <a:latin typeface="微软雅黑"/>
                <a:ea typeface="微软雅黑"/>
              </a:rPr>
              <a:t>并于</a:t>
            </a:r>
            <a:r>
              <a:rPr lang="en-US" altLang="zh-CN" sz="1200" dirty="0">
                <a:latin typeface="微软雅黑"/>
                <a:ea typeface="微软雅黑"/>
              </a:rPr>
              <a:t>《</a:t>
            </a:r>
            <a:r>
              <a:rPr lang="zh-CN" altLang="en-US" sz="1200" dirty="0">
                <a:latin typeface="微软雅黑"/>
                <a:ea typeface="微软雅黑"/>
              </a:rPr>
              <a:t>输血依赖型</a:t>
            </a:r>
            <a:r>
              <a:rPr lang="en-US" altLang="zh-CN" sz="1200" dirty="0">
                <a:latin typeface="微软雅黑"/>
                <a:ea typeface="微软雅黑"/>
              </a:rPr>
              <a:t>β-</a:t>
            </a:r>
            <a:r>
              <a:rPr lang="zh-CN" altLang="en-US" sz="1200" dirty="0">
                <a:latin typeface="微软雅黑"/>
                <a:ea typeface="微软雅黑"/>
              </a:rPr>
              <a:t>地中海贫血临床诊断和治疗</a:t>
            </a:r>
            <a:r>
              <a:rPr lang="zh-CN" altLang="en-US" sz="1200" b="1" dirty="0">
                <a:solidFill>
                  <a:srgbClr val="BE2BBB"/>
                </a:solidFill>
                <a:latin typeface="微软雅黑"/>
                <a:ea typeface="微软雅黑"/>
              </a:rPr>
              <a:t>中国指南（</a:t>
            </a:r>
            <a:r>
              <a:rPr lang="en-US" altLang="zh-CN" sz="1200" b="1" dirty="0">
                <a:solidFill>
                  <a:srgbClr val="BE2BBB"/>
                </a:solidFill>
                <a:latin typeface="微软雅黑"/>
                <a:ea typeface="微软雅黑"/>
              </a:rPr>
              <a:t>2022</a:t>
            </a:r>
            <a:r>
              <a:rPr lang="zh-CN" altLang="en-US" sz="1200" b="1" dirty="0">
                <a:solidFill>
                  <a:srgbClr val="BE2BBB"/>
                </a:solidFill>
                <a:latin typeface="微软雅黑"/>
                <a:ea typeface="微软雅黑"/>
              </a:rPr>
              <a:t>年版）</a:t>
            </a:r>
            <a:r>
              <a:rPr lang="en-US" altLang="zh-CN" sz="1200" dirty="0">
                <a:latin typeface="微软雅黑"/>
                <a:ea typeface="微软雅黑"/>
              </a:rPr>
              <a:t>》</a:t>
            </a:r>
            <a:r>
              <a:rPr lang="zh-CN" altLang="en-US" sz="1200" dirty="0">
                <a:latin typeface="微软雅黑"/>
                <a:ea typeface="微软雅黑"/>
              </a:rPr>
              <a:t>初稿中</a:t>
            </a:r>
            <a:r>
              <a:rPr lang="zh-CN" altLang="en-US" sz="1200" b="1" dirty="0">
                <a:solidFill>
                  <a:srgbClr val="BE2BBB"/>
                </a:solidFill>
                <a:latin typeface="微软雅黑"/>
                <a:ea typeface="微软雅黑"/>
              </a:rPr>
              <a:t>得到推荐</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ltLang="zh-CN" sz="1400" b="1" dirty="0">
                <a:latin typeface="楷体"/>
                <a:ea typeface="楷体"/>
              </a:rPr>
              <a:t>P07</a:t>
            </a:r>
            <a:r>
              <a:rPr lang="zh-CN" altLang="en-US" sz="1400" b="1" dirty="0">
                <a:latin typeface="楷体"/>
                <a:ea typeface="楷体"/>
              </a:rPr>
              <a:t>：</a:t>
            </a:r>
            <a:r>
              <a:rPr kumimoji="0" lang="zh-CN" altLang="en-US" sz="1200" b="0" i="0" u="none" strike="noStrike" kern="1200" cap="none" spc="0" normalizeH="0" baseline="0" noProof="0" dirty="0">
                <a:ln>
                  <a:noFill/>
                </a:ln>
                <a:effectLst/>
                <a:uLnTx/>
                <a:uFillTx/>
                <a:latin typeface="微软雅黑"/>
                <a:ea typeface="微软雅黑"/>
                <a:cs typeface="+mn-cs"/>
              </a:rPr>
              <a:t>经估算</a:t>
            </a:r>
            <a:r>
              <a:rPr kumimoji="0" lang="zh-CN" altLang="en-US" sz="1200" b="1" i="0" u="none" strike="noStrike" kern="1200" cap="none" spc="0" normalizeH="0" baseline="0" noProof="0" dirty="0">
                <a:ln>
                  <a:noFill/>
                </a:ln>
                <a:solidFill>
                  <a:srgbClr val="BE2BBB"/>
                </a:solidFill>
                <a:effectLst/>
                <a:uLnTx/>
                <a:uFillTx/>
                <a:latin typeface="微软雅黑"/>
                <a:ea typeface="微软雅黑"/>
                <a:cs typeface="+mn-cs"/>
              </a:rPr>
              <a:t>罗特西普减少应答患者约</a:t>
            </a:r>
            <a:r>
              <a:rPr kumimoji="0" lang="en-US" altLang="zh-CN" sz="1200" b="1" i="0" u="none" strike="noStrike" kern="1200" cap="none" spc="0" normalizeH="0" baseline="0" noProof="0" dirty="0">
                <a:ln>
                  <a:noFill/>
                </a:ln>
                <a:solidFill>
                  <a:srgbClr val="BE2BBB"/>
                </a:solidFill>
                <a:effectLst/>
                <a:uLnTx/>
                <a:uFillTx/>
                <a:latin typeface="微软雅黑"/>
                <a:ea typeface="微软雅黑"/>
                <a:cs typeface="+mn-cs"/>
              </a:rPr>
              <a:t>57%</a:t>
            </a:r>
            <a:r>
              <a:rPr kumimoji="0" lang="zh-CN" altLang="en-US" sz="1200" b="1" i="0" u="none" strike="noStrike" kern="1200" cap="none" spc="0" normalizeH="0" baseline="0" noProof="0" dirty="0">
                <a:ln>
                  <a:noFill/>
                </a:ln>
                <a:solidFill>
                  <a:srgbClr val="BE2BBB"/>
                </a:solidFill>
                <a:effectLst/>
                <a:uLnTx/>
                <a:uFillTx/>
                <a:latin typeface="微软雅黑"/>
                <a:ea typeface="微软雅黑"/>
                <a:cs typeface="+mn-cs"/>
              </a:rPr>
              <a:t>的年输血量</a:t>
            </a:r>
            <a:r>
              <a:rPr kumimoji="0" lang="zh-CN" altLang="en-US" sz="1200" b="0" i="0" u="none" strike="noStrike" kern="1200" cap="none" spc="0" normalizeH="0" baseline="0" noProof="0" dirty="0">
                <a:ln>
                  <a:noFill/>
                </a:ln>
                <a:effectLst/>
                <a:uLnTx/>
                <a:uFillTx/>
                <a:latin typeface="微软雅黑"/>
                <a:ea typeface="微软雅黑"/>
                <a:cs typeface="+mn-cs"/>
              </a:rPr>
              <a:t>（约为</a:t>
            </a:r>
            <a:r>
              <a:rPr kumimoji="0" lang="en-US" altLang="zh-CN" sz="1200" b="0" i="0" u="none" strike="noStrike" kern="1200" cap="none" spc="0" normalizeH="0" baseline="0" noProof="0" dirty="0">
                <a:ln>
                  <a:noFill/>
                </a:ln>
                <a:effectLst/>
                <a:uLnTx/>
                <a:uFillTx/>
                <a:latin typeface="微软雅黑"/>
                <a:ea typeface="微软雅黑"/>
                <a:cs typeface="+mn-cs"/>
              </a:rPr>
              <a:t>22.2</a:t>
            </a:r>
            <a:r>
              <a:rPr kumimoji="0" lang="zh-CN" altLang="en-US" sz="1200" b="0" i="0" u="none" strike="noStrike" kern="1200" cap="none" spc="0" normalizeH="0" baseline="0" noProof="0" dirty="0">
                <a:ln>
                  <a:noFill/>
                </a:ln>
                <a:effectLst/>
                <a:uLnTx/>
                <a:uFillTx/>
                <a:latin typeface="微软雅黑"/>
                <a:ea typeface="微软雅黑"/>
                <a:cs typeface="+mn-cs"/>
              </a:rPr>
              <a:t>个单位红细胞</a:t>
            </a:r>
            <a:r>
              <a:rPr kumimoji="0" lang="en-US" altLang="zh-CN" sz="1200" b="0" i="0" u="none" strike="noStrike" kern="1200" cap="none" spc="0" normalizeH="0" baseline="0" noProof="0" dirty="0">
                <a:ln>
                  <a:noFill/>
                </a:ln>
                <a:effectLst/>
                <a:uLnTx/>
                <a:uFillTx/>
                <a:latin typeface="微软雅黑"/>
                <a:ea typeface="微软雅黑"/>
                <a:cs typeface="+mn-cs"/>
              </a:rPr>
              <a:t>/</a:t>
            </a:r>
            <a:r>
              <a:rPr kumimoji="0" lang="zh-CN" altLang="en-US" sz="1200" b="0" i="0" u="none" strike="noStrike" kern="1200" cap="none" spc="0" normalizeH="0" baseline="0" noProof="0" dirty="0">
                <a:ln>
                  <a:noFill/>
                </a:ln>
                <a:effectLst/>
                <a:uLnTx/>
                <a:uFillTx/>
                <a:latin typeface="微软雅黑"/>
                <a:ea typeface="微软雅黑"/>
                <a:cs typeface="+mn-cs"/>
              </a:rPr>
              <a:t>每人</a:t>
            </a:r>
            <a:r>
              <a:rPr kumimoji="0" lang="en-US" altLang="zh-CN" sz="1200" b="0" i="0" u="none" strike="noStrike" kern="1200" cap="none" spc="0" normalizeH="0" baseline="0" noProof="0" dirty="0">
                <a:ln>
                  <a:noFill/>
                </a:ln>
                <a:effectLst/>
                <a:uLnTx/>
                <a:uFillTx/>
                <a:latin typeface="微软雅黑"/>
                <a:ea typeface="微软雅黑"/>
                <a:cs typeface="+mn-cs"/>
              </a:rPr>
              <a:t>) </a:t>
            </a:r>
            <a:r>
              <a:rPr kumimoji="0" lang="zh-CN" altLang="en-US" sz="1200" b="0" i="0" u="none" strike="noStrike" kern="1200" cap="none" spc="0" normalizeH="0" baseline="0" noProof="0" dirty="0">
                <a:ln>
                  <a:noFill/>
                </a:ln>
                <a:effectLst/>
                <a:uLnTx/>
                <a:uFillTx/>
                <a:latin typeface="微软雅黑"/>
                <a:ea typeface="微软雅黑"/>
                <a:cs typeface="+mn-cs"/>
              </a:rPr>
              <a:t>，</a:t>
            </a:r>
            <a:r>
              <a:rPr lang="zh-CN" altLang="en-US" sz="1200" b="1" dirty="0">
                <a:solidFill>
                  <a:srgbClr val="BE2BBB"/>
                </a:solidFill>
                <a:latin typeface="微软雅黑"/>
                <a:ea typeface="微软雅黑"/>
              </a:rPr>
              <a:t>节约血液可供</a:t>
            </a:r>
            <a:r>
              <a:rPr kumimoji="0" lang="zh-CN" altLang="en-US" sz="1200" b="1" i="0" u="none" strike="noStrike" kern="1200" cap="none" spc="0" normalizeH="0" baseline="0" noProof="0" dirty="0">
                <a:ln>
                  <a:noFill/>
                </a:ln>
                <a:solidFill>
                  <a:srgbClr val="BE2BBB"/>
                </a:solidFill>
                <a:effectLst/>
                <a:uLnTx/>
                <a:uFillTx/>
                <a:latin typeface="微软雅黑"/>
                <a:ea typeface="微软雅黑"/>
                <a:cs typeface="+mn-cs"/>
              </a:rPr>
              <a:t>约</a:t>
            </a:r>
            <a:r>
              <a:rPr kumimoji="0" lang="en-US" altLang="zh-CN" sz="1200" b="1" i="0" u="none" strike="noStrike" kern="1200" cap="none" spc="0" normalizeH="0" baseline="0" noProof="0" dirty="0">
                <a:ln>
                  <a:noFill/>
                </a:ln>
                <a:solidFill>
                  <a:srgbClr val="BE2BBB"/>
                </a:solidFill>
                <a:effectLst/>
                <a:uLnTx/>
                <a:uFillTx/>
                <a:latin typeface="微软雅黑"/>
                <a:ea typeface="微软雅黑"/>
                <a:cs typeface="+mn-cs"/>
              </a:rPr>
              <a:t>6</a:t>
            </a:r>
            <a:r>
              <a:rPr kumimoji="0" lang="zh-CN" altLang="en-US" sz="1200" b="1" i="0" u="none" strike="noStrike" kern="1200" cap="none" spc="0" normalizeH="0" baseline="0" noProof="0" dirty="0">
                <a:ln>
                  <a:noFill/>
                </a:ln>
                <a:solidFill>
                  <a:srgbClr val="BE2BBB"/>
                </a:solidFill>
                <a:effectLst/>
                <a:uLnTx/>
                <a:uFillTx/>
                <a:latin typeface="微软雅黑"/>
                <a:ea typeface="微软雅黑"/>
                <a:cs typeface="+mn-cs"/>
              </a:rPr>
              <a:t>台外科手术使用</a:t>
            </a:r>
            <a:r>
              <a:rPr kumimoji="0" lang="zh-CN" altLang="en-US" sz="1200" b="0" i="0" u="none" strike="noStrike" kern="1200" cap="none" spc="0" normalizeH="0" baseline="0" noProof="0" dirty="0">
                <a:ln>
                  <a:noFill/>
                </a:ln>
                <a:effectLst/>
                <a:uLnTx/>
                <a:uFillTx/>
                <a:latin typeface="微软雅黑"/>
                <a:ea typeface="微软雅黑"/>
                <a:cs typeface="+mn-cs"/>
              </a:rPr>
              <a:t>；减少应答患者约</a:t>
            </a:r>
            <a:r>
              <a:rPr kumimoji="0" lang="en-US" altLang="zh-CN" sz="1200" b="0" i="0" u="none" strike="noStrike" kern="1200" cap="none" spc="0" normalizeH="0" baseline="0" noProof="0" dirty="0">
                <a:ln>
                  <a:noFill/>
                </a:ln>
                <a:effectLst/>
                <a:uLnTx/>
                <a:uFillTx/>
                <a:latin typeface="微软雅黑"/>
                <a:ea typeface="微软雅黑"/>
                <a:cs typeface="+mn-cs"/>
              </a:rPr>
              <a:t>21%</a:t>
            </a:r>
            <a:r>
              <a:rPr kumimoji="0" lang="zh-CN" altLang="en-US" sz="1200" b="0" i="0" u="none" strike="noStrike" kern="1200" cap="none" spc="0" normalizeH="0" baseline="0" noProof="0" dirty="0">
                <a:ln>
                  <a:noFill/>
                </a:ln>
                <a:effectLst/>
                <a:uLnTx/>
                <a:uFillTx/>
                <a:latin typeface="微软雅黑"/>
                <a:ea typeface="微软雅黑"/>
                <a:cs typeface="+mn-cs"/>
              </a:rPr>
              <a:t>的输血次数</a:t>
            </a:r>
            <a:endParaRPr kumimoji="0" lang="en-US" altLang="zh-CN" sz="1200" b="0" i="0" u="none" strike="noStrike" kern="1200" cap="none" spc="0" normalizeH="0" baseline="0" noProof="0" dirty="0">
              <a:ln>
                <a:noFill/>
              </a:ln>
              <a:effectLst/>
              <a:uLnTx/>
              <a:uFillTx/>
              <a:latin typeface="微软雅黑"/>
              <a:ea typeface="微软雅黑"/>
              <a:cs typeface="+mn-cs"/>
            </a:endParaRPr>
          </a:p>
          <a:p>
            <a:pPr>
              <a:spcBef>
                <a:spcPts val="600"/>
              </a:spcBef>
              <a:spcAft>
                <a:spcPts val="600"/>
              </a:spcAft>
              <a:defRPr/>
            </a:pPr>
            <a:r>
              <a:rPr lang="en-US" altLang="zh-CN" sz="1400" b="1" dirty="0">
                <a:latin typeface="楷体"/>
                <a:ea typeface="楷体"/>
              </a:rPr>
              <a:t>P08</a:t>
            </a:r>
            <a:r>
              <a:rPr lang="zh-CN" altLang="en-US" sz="1400" b="1" dirty="0">
                <a:latin typeface="楷体"/>
                <a:ea typeface="楷体"/>
              </a:rPr>
              <a:t>：</a:t>
            </a:r>
            <a:r>
              <a:rPr lang="zh-CN" altLang="en-US" sz="1200" dirty="0">
                <a:latin typeface="微软雅黑"/>
                <a:ea typeface="微软雅黑"/>
              </a:rPr>
              <a:t>分析显示，</a:t>
            </a:r>
            <a:r>
              <a:rPr lang="zh-CN" altLang="en-US" sz="1200" b="1" dirty="0">
                <a:solidFill>
                  <a:srgbClr val="BE2BBB"/>
                </a:solidFill>
                <a:latin typeface="微软雅黑"/>
                <a:ea typeface="微软雅黑"/>
              </a:rPr>
              <a:t>罗特西普</a:t>
            </a:r>
            <a:r>
              <a:rPr lang="zh-CN" altLang="zh-CN" sz="1200" b="1" dirty="0">
                <a:solidFill>
                  <a:srgbClr val="BE2BBB"/>
                </a:solidFill>
                <a:latin typeface="微软雅黑"/>
                <a:ea typeface="微软雅黑"/>
              </a:rPr>
              <a:t>中位治疗约3年</a:t>
            </a:r>
            <a:r>
              <a:rPr lang="zh-CN" altLang="zh-CN" sz="1200" dirty="0">
                <a:latin typeface="微软雅黑"/>
                <a:ea typeface="微软雅黑"/>
              </a:rPr>
              <a:t>，患者治疗相关性不良事件发生率与早期报道 (中位治疗64周) 的数据类似，</a:t>
            </a:r>
            <a:r>
              <a:rPr lang="zh-CN" altLang="en-US" sz="1200" b="1" dirty="0">
                <a:solidFill>
                  <a:srgbClr val="BE2BBB"/>
                </a:solidFill>
                <a:latin typeface="微软雅黑"/>
                <a:ea typeface="微软雅黑"/>
              </a:rPr>
              <a:t>未报告新的安全性问题，</a:t>
            </a:r>
            <a:r>
              <a:rPr lang="zh-CN" altLang="zh-CN" sz="1200" b="1" dirty="0">
                <a:solidFill>
                  <a:srgbClr val="BE2BBB"/>
                </a:solidFill>
                <a:latin typeface="微软雅黑"/>
                <a:ea typeface="微软雅黑"/>
              </a:rPr>
              <a:t>耐受性良好</a:t>
            </a:r>
            <a:endParaRPr lang="en-US" sz="1200" b="1" dirty="0">
              <a:solidFill>
                <a:srgbClr val="BE2BBB"/>
              </a:solidFill>
              <a:latin typeface="微软雅黑"/>
              <a:ea typeface="微软雅黑"/>
            </a:endParaRPr>
          </a:p>
          <a:p>
            <a:pPr>
              <a:spcBef>
                <a:spcPts val="600"/>
              </a:spcBef>
              <a:spcAft>
                <a:spcPts val="600"/>
              </a:spcAft>
              <a:defRPr/>
            </a:pPr>
            <a:r>
              <a:rPr lang="en-US" altLang="zh-CN" sz="1400" b="1" dirty="0">
                <a:solidFill>
                  <a:schemeClr val="bg1">
                    <a:lumMod val="50000"/>
                  </a:schemeClr>
                </a:solidFill>
                <a:latin typeface="楷体"/>
                <a:ea typeface="楷体"/>
              </a:rPr>
              <a:t>P09</a:t>
            </a:r>
            <a:r>
              <a:rPr lang="zh-CN" altLang="en-US" sz="1400" b="1" dirty="0">
                <a:solidFill>
                  <a:schemeClr val="bg1">
                    <a:lumMod val="50000"/>
                  </a:schemeClr>
                </a:solidFill>
                <a:latin typeface="楷体"/>
                <a:ea typeface="楷体"/>
              </a:rPr>
              <a:t>：</a:t>
            </a:r>
            <a:r>
              <a:rPr lang="zh-CN" altLang="en-US" sz="1200" dirty="0">
                <a:solidFill>
                  <a:schemeClr val="bg1">
                    <a:lumMod val="50000"/>
                  </a:schemeClr>
                </a:solidFill>
                <a:latin typeface="微软雅黑"/>
                <a:ea typeface="微软雅黑"/>
                <a:sym typeface="Arial" panose="020B0604020202020204" pitchFamily="34" charset="0"/>
              </a:rPr>
              <a:t>经济性略</a:t>
            </a:r>
            <a:endParaRPr lang="en-US" altLang="zh-CN" sz="1200" dirty="0">
              <a:solidFill>
                <a:schemeClr val="bg1">
                  <a:lumMod val="50000"/>
                </a:schemeClr>
              </a:solidFill>
              <a:latin typeface="微软雅黑"/>
              <a:ea typeface="微软雅黑"/>
              <a:sym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ltLang="zh-CN" sz="1400" b="1" dirty="0">
                <a:latin typeface="楷体" panose="02010609060101010101" pitchFamily="49" charset="-122"/>
                <a:ea typeface="楷体" panose="02010609060101010101" pitchFamily="49" charset="-122"/>
                <a:sym typeface="Arial" panose="020B0604020202020204" pitchFamily="34" charset="0"/>
              </a:rPr>
              <a:t>P10</a:t>
            </a:r>
            <a:r>
              <a:rPr lang="zh-CN" altLang="en-US" sz="1400" b="1" dirty="0">
                <a:latin typeface="楷体" panose="02010609060101010101" pitchFamily="49" charset="-122"/>
                <a:ea typeface="楷体" panose="02010609060101010101" pitchFamily="49" charset="-122"/>
                <a:sym typeface="Arial" panose="020B0604020202020204" pitchFamily="34" charset="0"/>
              </a:rPr>
              <a:t>：</a:t>
            </a:r>
            <a:r>
              <a:rPr lang="zh-CN" altLang="en-US" sz="1200" b="1" dirty="0">
                <a:solidFill>
                  <a:srgbClr val="BE2BBB"/>
                </a:solidFill>
                <a:latin typeface="微软雅黑"/>
                <a:ea typeface="微软雅黑"/>
              </a:rPr>
              <a:t>罗特西普填补</a:t>
            </a:r>
            <a:r>
              <a:rPr lang="zh-CN" altLang="en-US" sz="1200" dirty="0">
                <a:latin typeface="微软雅黑"/>
                <a:ea typeface="微软雅黑"/>
              </a:rPr>
              <a:t>临床治疗和医保目录</a:t>
            </a:r>
            <a:r>
              <a:rPr lang="zh-CN" altLang="en-US" sz="1200" b="1" dirty="0">
                <a:solidFill>
                  <a:srgbClr val="BE2BBB"/>
                </a:solidFill>
                <a:latin typeface="微软雅黑"/>
                <a:ea typeface="微软雅黑"/>
              </a:rPr>
              <a:t>双重空白</a:t>
            </a:r>
            <a:r>
              <a:rPr lang="zh-CN" altLang="en-US" sz="1200" dirty="0">
                <a:latin typeface="微软雅黑"/>
                <a:ea typeface="微软雅黑"/>
              </a:rPr>
              <a:t>；修复患者自身造血功能，减少输血负担，</a:t>
            </a:r>
            <a:r>
              <a:rPr lang="zh-CN" altLang="en-US" sz="1200" b="1" dirty="0">
                <a:solidFill>
                  <a:srgbClr val="BE2BBB"/>
                </a:solidFill>
                <a:latin typeface="微软雅黑"/>
                <a:ea typeface="微软雅黑"/>
              </a:rPr>
              <a:t>治疗手段便捷，减少患者痛苦</a:t>
            </a:r>
            <a:r>
              <a:rPr lang="zh-CN" altLang="en-US" sz="1200" dirty="0">
                <a:latin typeface="微软雅黑"/>
                <a:ea typeface="微软雅黑"/>
              </a:rPr>
              <a:t>；对公共健康影响意义重大，保障人民群众基本的生命健康需求，</a:t>
            </a:r>
            <a:r>
              <a:rPr lang="zh-CN" altLang="zh-CN" sz="1200" b="1" dirty="0">
                <a:solidFill>
                  <a:srgbClr val="BE2BBB"/>
                </a:solidFill>
                <a:latin typeface="微软雅黑"/>
                <a:ea typeface="微软雅黑"/>
              </a:rPr>
              <a:t>减少国家战略及稀缺资源（血液）的消耗</a:t>
            </a:r>
            <a:r>
              <a:rPr lang="zh-CN" altLang="en-US" sz="1200" b="1" dirty="0">
                <a:solidFill>
                  <a:srgbClr val="BE2BBB"/>
                </a:solidFill>
                <a:latin typeface="微软雅黑"/>
                <a:ea typeface="微软雅黑"/>
              </a:rPr>
              <a:t>，增加我国劳动力供给</a:t>
            </a:r>
          </a:p>
        </p:txBody>
      </p:sp>
      <p:sp>
        <p:nvSpPr>
          <p:cNvPr id="5" name="矩形: 圆顶角 4">
            <a:extLst>
              <a:ext uri="{FF2B5EF4-FFF2-40B4-BE49-F238E27FC236}">
                <a16:creationId xmlns:a16="http://schemas.microsoft.com/office/drawing/2014/main" id="{293F1FE9-D342-46C2-9DF6-AECF158D7124}"/>
              </a:ext>
            </a:extLst>
          </p:cNvPr>
          <p:cNvSpPr/>
          <p:nvPr/>
        </p:nvSpPr>
        <p:spPr>
          <a:xfrm rot="5400000">
            <a:off x="245220" y="683471"/>
            <a:ext cx="881061" cy="1371502"/>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tIns="72000" bIns="216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目录</a:t>
            </a:r>
            <a:endParaRPr kumimoji="0" lang="en-US" altLang="zh-CN"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CONTENTS</a:t>
            </a: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27" name="图片 26">
            <a:extLst>
              <a:ext uri="{FF2B5EF4-FFF2-40B4-BE49-F238E27FC236}">
                <a16:creationId xmlns:a16="http://schemas.microsoft.com/office/drawing/2014/main" id="{6BCD01D2-4BB9-4E79-942A-D8E987994836}"/>
              </a:ext>
            </a:extLst>
          </p:cNvPr>
          <p:cNvPicPr>
            <a:picLocks noChangeAspect="1"/>
          </p:cNvPicPr>
          <p:nvPr/>
        </p:nvPicPr>
        <p:blipFill rotWithShape="1">
          <a:blip r:embed="rId6"/>
          <a:srcRect l="10087" t="9661"/>
          <a:stretch/>
        </p:blipFill>
        <p:spPr>
          <a:xfrm>
            <a:off x="226490" y="5075168"/>
            <a:ext cx="1058187" cy="1019557"/>
          </a:xfrm>
          <a:prstGeom prst="rect">
            <a:avLst/>
          </a:prstGeom>
        </p:spPr>
      </p:pic>
      <p:sp>
        <p:nvSpPr>
          <p:cNvPr id="39" name="TextBox 38">
            <a:extLst>
              <a:ext uri="{FF2B5EF4-FFF2-40B4-BE49-F238E27FC236}">
                <a16:creationId xmlns:a16="http://schemas.microsoft.com/office/drawing/2014/main" id="{EE044A42-CE65-45A5-AA88-2AF9A758A317}"/>
              </a:ext>
            </a:extLst>
          </p:cNvPr>
          <p:cNvSpPr txBox="1"/>
          <p:nvPr/>
        </p:nvSpPr>
        <p:spPr>
          <a:xfrm>
            <a:off x="0" y="-5695"/>
            <a:ext cx="189411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595454"/>
                </a:solidFill>
                <a:effectLst/>
                <a:uLnTx/>
                <a:uFillTx/>
                <a:latin typeface="楷体" panose="02010609060101010101" pitchFamily="49" charset="-122"/>
                <a:ea typeface="楷体" panose="02010609060101010101" pitchFamily="49" charset="-122"/>
              </a:rPr>
              <a:t>PPT2</a:t>
            </a:r>
            <a:r>
              <a:rPr kumimoji="0" lang="zh-CN" altLang="en-US" sz="1600" b="1" i="0" u="none" strike="noStrike" kern="1200" cap="none" spc="0" normalizeH="0" baseline="0" noProof="0" dirty="0">
                <a:ln>
                  <a:noFill/>
                </a:ln>
                <a:solidFill>
                  <a:srgbClr val="595454"/>
                </a:solidFill>
                <a:effectLst/>
                <a:uLnTx/>
                <a:uFillTx/>
                <a:latin typeface="楷体" panose="02010609060101010101" pitchFamily="49" charset="-122"/>
                <a:ea typeface="楷体" panose="02010609060101010101" pitchFamily="49" charset="-122"/>
              </a:rPr>
              <a:t>，不计入</a:t>
            </a:r>
            <a:r>
              <a:rPr kumimoji="0" lang="en-US" altLang="zh-CN" sz="1600" b="1" i="0" u="none" strike="noStrike" kern="1200" cap="none" spc="0" normalizeH="0" baseline="0" noProof="0" dirty="0">
                <a:ln>
                  <a:noFill/>
                </a:ln>
                <a:solidFill>
                  <a:srgbClr val="595454"/>
                </a:solidFill>
                <a:effectLst/>
                <a:uLnTx/>
                <a:uFillTx/>
                <a:latin typeface="楷体" panose="02010609060101010101" pitchFamily="49" charset="-122"/>
                <a:ea typeface="楷体" panose="02010609060101010101" pitchFamily="49" charset="-122"/>
              </a:rPr>
              <a:t>10</a:t>
            </a:r>
            <a:r>
              <a:rPr kumimoji="0" lang="zh-CN" altLang="en-US" sz="1600" b="1" i="0" u="none" strike="noStrike" kern="1200" cap="none" spc="0" normalizeH="0" baseline="0" noProof="0" dirty="0">
                <a:ln>
                  <a:noFill/>
                </a:ln>
                <a:solidFill>
                  <a:srgbClr val="595454"/>
                </a:solidFill>
                <a:effectLst/>
                <a:uLnTx/>
                <a:uFillTx/>
                <a:latin typeface="楷体" panose="02010609060101010101" pitchFamily="49" charset="-122"/>
                <a:ea typeface="楷体" panose="02010609060101010101" pitchFamily="49" charset="-122"/>
              </a:rPr>
              <a:t>页</a:t>
            </a:r>
            <a:endParaRPr kumimoji="0" lang="zh-CN" altLang="en-US" sz="11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endParaRPr>
          </a:p>
        </p:txBody>
      </p:sp>
      <p:grpSp>
        <p:nvGrpSpPr>
          <p:cNvPr id="2" name="Group 1">
            <a:extLst>
              <a:ext uri="{FF2B5EF4-FFF2-40B4-BE49-F238E27FC236}">
                <a16:creationId xmlns:a16="http://schemas.microsoft.com/office/drawing/2014/main" id="{28D0D46C-827B-45EC-9268-AAD59355B18F}"/>
              </a:ext>
            </a:extLst>
          </p:cNvPr>
          <p:cNvGrpSpPr/>
          <p:nvPr/>
        </p:nvGrpSpPr>
        <p:grpSpPr>
          <a:xfrm>
            <a:off x="2736850" y="700847"/>
            <a:ext cx="9048903" cy="5228462"/>
            <a:chOff x="2177675" y="766699"/>
            <a:chExt cx="9485227" cy="5228462"/>
          </a:xfrm>
        </p:grpSpPr>
        <p:cxnSp>
          <p:nvCxnSpPr>
            <p:cNvPr id="47" name="Straight Connector 46">
              <a:extLst>
                <a:ext uri="{FF2B5EF4-FFF2-40B4-BE49-F238E27FC236}">
                  <a16:creationId xmlns:a16="http://schemas.microsoft.com/office/drawing/2014/main" id="{3B7E8F97-E7E3-4231-8FE8-92926E9E98D6}"/>
                </a:ext>
              </a:extLst>
            </p:cNvPr>
            <p:cNvCxnSpPr>
              <a:cxnSpLocks/>
            </p:cNvCxnSpPr>
            <p:nvPr/>
          </p:nvCxnSpPr>
          <p:spPr>
            <a:xfrm flipH="1">
              <a:off x="2177675" y="766699"/>
              <a:ext cx="948522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24BE3E1-CE73-4B08-B6F4-EF5FEB0B9C4B}"/>
                </a:ext>
              </a:extLst>
            </p:cNvPr>
            <p:cNvCxnSpPr>
              <a:cxnSpLocks/>
            </p:cNvCxnSpPr>
            <p:nvPr/>
          </p:nvCxnSpPr>
          <p:spPr>
            <a:xfrm flipH="1">
              <a:off x="2177675" y="1692113"/>
              <a:ext cx="948522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C816999-B690-422C-9970-3EEECEE8EEB1}"/>
                </a:ext>
              </a:extLst>
            </p:cNvPr>
            <p:cNvCxnSpPr>
              <a:cxnSpLocks/>
            </p:cNvCxnSpPr>
            <p:nvPr/>
          </p:nvCxnSpPr>
          <p:spPr>
            <a:xfrm flipH="1">
              <a:off x="2177675" y="2789293"/>
              <a:ext cx="948522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BDA816B-C2FC-4DB8-BB2C-E03E6EBA317B}"/>
                </a:ext>
              </a:extLst>
            </p:cNvPr>
            <p:cNvCxnSpPr>
              <a:cxnSpLocks/>
            </p:cNvCxnSpPr>
            <p:nvPr/>
          </p:nvCxnSpPr>
          <p:spPr>
            <a:xfrm flipH="1">
              <a:off x="2177675" y="4437307"/>
              <a:ext cx="948522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03ED84D-7808-46C8-A459-B2D80A99BC29}"/>
                </a:ext>
              </a:extLst>
            </p:cNvPr>
            <p:cNvCxnSpPr>
              <a:cxnSpLocks/>
            </p:cNvCxnSpPr>
            <p:nvPr/>
          </p:nvCxnSpPr>
          <p:spPr>
            <a:xfrm flipH="1">
              <a:off x="2177675" y="5995161"/>
              <a:ext cx="948522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3" name="组合 1">
            <a:extLst>
              <a:ext uri="{FF2B5EF4-FFF2-40B4-BE49-F238E27FC236}">
                <a16:creationId xmlns:a16="http://schemas.microsoft.com/office/drawing/2014/main" id="{0A771115-CE8C-4271-814E-E63B3FF8B727}"/>
              </a:ext>
            </a:extLst>
          </p:cNvPr>
          <p:cNvGrpSpPr/>
          <p:nvPr/>
        </p:nvGrpSpPr>
        <p:grpSpPr>
          <a:xfrm>
            <a:off x="1794934" y="675272"/>
            <a:ext cx="941916" cy="957880"/>
            <a:chOff x="1958589" y="839729"/>
            <a:chExt cx="1060556" cy="943105"/>
          </a:xfrm>
        </p:grpSpPr>
        <p:sp>
          <p:nvSpPr>
            <p:cNvPr id="34" name="矩形 17">
              <a:extLst>
                <a:ext uri="{FF2B5EF4-FFF2-40B4-BE49-F238E27FC236}">
                  <a16:creationId xmlns:a16="http://schemas.microsoft.com/office/drawing/2014/main" id="{A2468393-A118-46F7-8412-2A509A5BB00F}"/>
                </a:ext>
              </a:extLst>
            </p:cNvPr>
            <p:cNvSpPr/>
            <p:nvPr/>
          </p:nvSpPr>
          <p:spPr>
            <a:xfrm>
              <a:off x="1958589" y="839729"/>
              <a:ext cx="1060556" cy="943105"/>
            </a:xfrm>
            <a:prstGeom prst="rect">
              <a:avLst/>
            </a:prstGeom>
            <a:solidFill>
              <a:srgbClr val="DB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b="1">
                <a:latin typeface="微软雅黑" panose="020B0503020204020204" pitchFamily="34" charset="-122"/>
                <a:ea typeface="微软雅黑" panose="020B0503020204020204" pitchFamily="34" charset="-122"/>
              </a:endParaRPr>
            </a:p>
          </p:txBody>
        </p:sp>
        <p:sp>
          <p:nvSpPr>
            <p:cNvPr id="35" name="矩形 18">
              <a:extLst>
                <a:ext uri="{FF2B5EF4-FFF2-40B4-BE49-F238E27FC236}">
                  <a16:creationId xmlns:a16="http://schemas.microsoft.com/office/drawing/2014/main" id="{A9C913CA-842B-4973-A3AE-59B5E47840C9}"/>
                </a:ext>
              </a:extLst>
            </p:cNvPr>
            <p:cNvSpPr/>
            <p:nvPr/>
          </p:nvSpPr>
          <p:spPr>
            <a:xfrm>
              <a:off x="2029529" y="896944"/>
              <a:ext cx="918676"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3959B9"/>
                  </a:solidFill>
                  <a:latin typeface="微软雅黑" panose="020B0503020204020204" pitchFamily="34" charset="-122"/>
                  <a:ea typeface="微软雅黑" panose="020B0503020204020204" pitchFamily="34" charset="-122"/>
                </a:rPr>
                <a:t>第</a:t>
              </a:r>
              <a:r>
                <a:rPr lang="en-US" altLang="zh-CN" sz="1200" b="1" dirty="0">
                  <a:solidFill>
                    <a:srgbClr val="3959B9"/>
                  </a:solidFill>
                  <a:latin typeface="微软雅黑" panose="020B0503020204020204" pitchFamily="34" charset="-122"/>
                  <a:ea typeface="微软雅黑" panose="020B0503020204020204" pitchFamily="34" charset="-122"/>
                </a:rPr>
                <a:t>1-2</a:t>
              </a:r>
              <a:r>
                <a:rPr lang="zh-CN" altLang="en-US" sz="1200" b="1" dirty="0">
                  <a:solidFill>
                    <a:srgbClr val="3959B9"/>
                  </a:solidFill>
                  <a:latin typeface="微软雅黑" panose="020B0503020204020204" pitchFamily="34" charset="-122"/>
                  <a:ea typeface="微软雅黑" panose="020B0503020204020204" pitchFamily="34" charset="-122"/>
                </a:rPr>
                <a:t>页</a:t>
              </a:r>
              <a:endParaRPr lang="en-US" altLang="zh-CN" sz="1200" b="1" dirty="0">
                <a:solidFill>
                  <a:srgbClr val="3959B9"/>
                </a:solidFill>
                <a:latin typeface="微软雅黑" panose="020B0503020204020204" pitchFamily="34" charset="-122"/>
                <a:ea typeface="微软雅黑" panose="020B0503020204020204" pitchFamily="34" charset="-122"/>
              </a:endParaRPr>
            </a:p>
            <a:p>
              <a:pPr algn="ctr"/>
              <a:r>
                <a:rPr lang="zh-CN" altLang="en-US" sz="1200" b="1" dirty="0">
                  <a:solidFill>
                    <a:srgbClr val="3959B9"/>
                  </a:solidFill>
                  <a:latin typeface="微软雅黑" panose="020B0503020204020204" pitchFamily="34" charset="-122"/>
                  <a:ea typeface="微软雅黑" panose="020B0503020204020204" pitchFamily="34" charset="-122"/>
                </a:rPr>
                <a:t>药品</a:t>
              </a:r>
              <a:endParaRPr lang="en-US" altLang="zh-CN" sz="1200" b="1" dirty="0">
                <a:solidFill>
                  <a:srgbClr val="3959B9"/>
                </a:solidFill>
                <a:latin typeface="微软雅黑" panose="020B0503020204020204" pitchFamily="34" charset="-122"/>
                <a:ea typeface="微软雅黑" panose="020B0503020204020204" pitchFamily="34" charset="-122"/>
              </a:endParaRPr>
            </a:p>
            <a:p>
              <a:pPr algn="ctr"/>
              <a:r>
                <a:rPr lang="zh-CN" altLang="en-US" sz="1200" b="1" dirty="0">
                  <a:solidFill>
                    <a:srgbClr val="3959B9"/>
                  </a:solidFill>
                  <a:latin typeface="微软雅黑" panose="020B0503020204020204" pitchFamily="34" charset="-122"/>
                  <a:ea typeface="微软雅黑" panose="020B0503020204020204" pitchFamily="34" charset="-122"/>
                </a:rPr>
                <a:t>基本</a:t>
              </a:r>
              <a:endParaRPr lang="en-US" altLang="zh-CN" sz="1200" b="1" dirty="0">
                <a:solidFill>
                  <a:srgbClr val="3959B9"/>
                </a:solidFill>
                <a:latin typeface="微软雅黑" panose="020B0503020204020204" pitchFamily="34" charset="-122"/>
                <a:ea typeface="微软雅黑" panose="020B0503020204020204" pitchFamily="34" charset="-122"/>
              </a:endParaRPr>
            </a:p>
            <a:p>
              <a:pPr algn="ctr"/>
              <a:r>
                <a:rPr lang="zh-CN" altLang="en-US" sz="1200" b="1" dirty="0">
                  <a:solidFill>
                    <a:srgbClr val="3959B9"/>
                  </a:solidFill>
                  <a:latin typeface="微软雅黑" panose="020B0503020204020204" pitchFamily="34" charset="-122"/>
                  <a:ea typeface="微软雅黑" panose="020B0503020204020204" pitchFamily="34" charset="-122"/>
                </a:rPr>
                <a:t>信息</a:t>
              </a:r>
            </a:p>
          </p:txBody>
        </p:sp>
      </p:grpSp>
      <p:grpSp>
        <p:nvGrpSpPr>
          <p:cNvPr id="36" name="组合 35">
            <a:extLst>
              <a:ext uri="{FF2B5EF4-FFF2-40B4-BE49-F238E27FC236}">
                <a16:creationId xmlns:a16="http://schemas.microsoft.com/office/drawing/2014/main" id="{51C6C64E-7A4C-4056-8625-7929A2F91791}"/>
              </a:ext>
            </a:extLst>
          </p:cNvPr>
          <p:cNvGrpSpPr/>
          <p:nvPr/>
        </p:nvGrpSpPr>
        <p:grpSpPr>
          <a:xfrm>
            <a:off x="1794935" y="1690239"/>
            <a:ext cx="941916" cy="999787"/>
            <a:chOff x="1958589" y="839729"/>
            <a:chExt cx="1060556" cy="943105"/>
          </a:xfrm>
        </p:grpSpPr>
        <p:sp>
          <p:nvSpPr>
            <p:cNvPr id="37" name="矩形 36">
              <a:extLst>
                <a:ext uri="{FF2B5EF4-FFF2-40B4-BE49-F238E27FC236}">
                  <a16:creationId xmlns:a16="http://schemas.microsoft.com/office/drawing/2014/main" id="{25A920F1-794E-424A-B9ED-51DB93264688}"/>
                </a:ext>
              </a:extLst>
            </p:cNvPr>
            <p:cNvSpPr/>
            <p:nvPr/>
          </p:nvSpPr>
          <p:spPr>
            <a:xfrm>
              <a:off x="1958589" y="839729"/>
              <a:ext cx="1060556" cy="943105"/>
            </a:xfrm>
            <a:prstGeom prst="rect">
              <a:avLst/>
            </a:prstGeom>
            <a:solidFill>
              <a:srgbClr val="DB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b="1">
                <a:latin typeface="微软雅黑" panose="020B0503020204020204" pitchFamily="34" charset="-122"/>
                <a:ea typeface="微软雅黑" panose="020B0503020204020204" pitchFamily="34" charset="-122"/>
              </a:endParaRPr>
            </a:p>
          </p:txBody>
        </p:sp>
        <p:sp>
          <p:nvSpPr>
            <p:cNvPr id="38" name="矩形 39">
              <a:extLst>
                <a:ext uri="{FF2B5EF4-FFF2-40B4-BE49-F238E27FC236}">
                  <a16:creationId xmlns:a16="http://schemas.microsoft.com/office/drawing/2014/main" id="{571AB2E2-F78B-4331-9C65-61B8A8112068}"/>
                </a:ext>
              </a:extLst>
            </p:cNvPr>
            <p:cNvSpPr/>
            <p:nvPr/>
          </p:nvSpPr>
          <p:spPr>
            <a:xfrm>
              <a:off x="2029529" y="896944"/>
              <a:ext cx="918676"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3959B9"/>
                  </a:solidFill>
                  <a:latin typeface="微软雅黑" panose="020B0503020204020204" pitchFamily="34" charset="-122"/>
                  <a:ea typeface="微软雅黑" panose="020B0503020204020204" pitchFamily="34" charset="-122"/>
                </a:rPr>
                <a:t>第</a:t>
              </a:r>
              <a:r>
                <a:rPr lang="en-US" altLang="zh-CN" sz="1200" b="1" dirty="0">
                  <a:solidFill>
                    <a:srgbClr val="3959B9"/>
                  </a:solidFill>
                  <a:latin typeface="微软雅黑" panose="020B0503020204020204" pitchFamily="34" charset="-122"/>
                  <a:ea typeface="微软雅黑" panose="020B0503020204020204" pitchFamily="34" charset="-122"/>
                </a:rPr>
                <a:t>3-4</a:t>
              </a:r>
              <a:r>
                <a:rPr lang="zh-CN" altLang="en-US" sz="1200" b="1" dirty="0">
                  <a:solidFill>
                    <a:srgbClr val="3959B9"/>
                  </a:solidFill>
                  <a:latin typeface="微软雅黑" panose="020B0503020204020204" pitchFamily="34" charset="-122"/>
                  <a:ea typeface="微软雅黑" panose="020B0503020204020204" pitchFamily="34" charset="-122"/>
                </a:rPr>
                <a:t>页</a:t>
              </a:r>
              <a:endParaRPr lang="en-US" altLang="zh-CN" sz="1200" b="1" dirty="0">
                <a:solidFill>
                  <a:srgbClr val="3959B9"/>
                </a:solidFill>
                <a:latin typeface="微软雅黑" panose="020B0503020204020204" pitchFamily="34" charset="-122"/>
                <a:ea typeface="微软雅黑" panose="020B0503020204020204" pitchFamily="34" charset="-122"/>
              </a:endParaRPr>
            </a:p>
            <a:p>
              <a:pPr algn="ctr"/>
              <a:r>
                <a:rPr lang="zh-CN" altLang="en-US" sz="1200" b="1" dirty="0">
                  <a:solidFill>
                    <a:srgbClr val="3959B9"/>
                  </a:solidFill>
                  <a:latin typeface="微软雅黑" panose="020B0503020204020204" pitchFamily="34" charset="-122"/>
                  <a:ea typeface="微软雅黑" panose="020B0503020204020204" pitchFamily="34" charset="-122"/>
                </a:rPr>
                <a:t>创新性</a:t>
              </a:r>
            </a:p>
          </p:txBody>
        </p:sp>
      </p:grpSp>
      <p:grpSp>
        <p:nvGrpSpPr>
          <p:cNvPr id="43" name="组合 35">
            <a:extLst>
              <a:ext uri="{FF2B5EF4-FFF2-40B4-BE49-F238E27FC236}">
                <a16:creationId xmlns:a16="http://schemas.microsoft.com/office/drawing/2014/main" id="{CABB20B2-A3F6-447B-A8D9-2B7AF7C391DA}"/>
              </a:ext>
            </a:extLst>
          </p:cNvPr>
          <p:cNvGrpSpPr/>
          <p:nvPr/>
        </p:nvGrpSpPr>
        <p:grpSpPr>
          <a:xfrm>
            <a:off x="1794935" y="2759596"/>
            <a:ext cx="941916" cy="1557591"/>
            <a:chOff x="1958589" y="839729"/>
            <a:chExt cx="1060556" cy="943105"/>
          </a:xfrm>
        </p:grpSpPr>
        <p:sp>
          <p:nvSpPr>
            <p:cNvPr id="44" name="矩形 36">
              <a:extLst>
                <a:ext uri="{FF2B5EF4-FFF2-40B4-BE49-F238E27FC236}">
                  <a16:creationId xmlns:a16="http://schemas.microsoft.com/office/drawing/2014/main" id="{ED5E9CA3-A137-48BA-A7FB-46B64003DD1F}"/>
                </a:ext>
              </a:extLst>
            </p:cNvPr>
            <p:cNvSpPr/>
            <p:nvPr/>
          </p:nvSpPr>
          <p:spPr>
            <a:xfrm>
              <a:off x="1958589" y="839729"/>
              <a:ext cx="1060556" cy="943105"/>
            </a:xfrm>
            <a:prstGeom prst="rect">
              <a:avLst/>
            </a:prstGeom>
            <a:solidFill>
              <a:srgbClr val="DB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b="1">
                <a:latin typeface="微软雅黑" panose="020B0503020204020204" pitchFamily="34" charset="-122"/>
                <a:ea typeface="微软雅黑" panose="020B0503020204020204" pitchFamily="34" charset="-122"/>
              </a:endParaRPr>
            </a:p>
          </p:txBody>
        </p:sp>
        <p:sp>
          <p:nvSpPr>
            <p:cNvPr id="45" name="矩形 39">
              <a:extLst>
                <a:ext uri="{FF2B5EF4-FFF2-40B4-BE49-F238E27FC236}">
                  <a16:creationId xmlns:a16="http://schemas.microsoft.com/office/drawing/2014/main" id="{2DF766D7-3E9A-4121-BE47-95DA4884372C}"/>
                </a:ext>
              </a:extLst>
            </p:cNvPr>
            <p:cNvSpPr/>
            <p:nvPr/>
          </p:nvSpPr>
          <p:spPr>
            <a:xfrm>
              <a:off x="2029529" y="896944"/>
              <a:ext cx="918676"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3959B9"/>
                  </a:solidFill>
                  <a:latin typeface="微软雅黑" panose="020B0503020204020204" pitchFamily="34" charset="-122"/>
                  <a:ea typeface="微软雅黑" panose="020B0503020204020204" pitchFamily="34" charset="-122"/>
                </a:rPr>
                <a:t>第</a:t>
              </a:r>
              <a:r>
                <a:rPr lang="en-US" altLang="zh-CN" sz="1200" b="1" dirty="0">
                  <a:solidFill>
                    <a:srgbClr val="3959B9"/>
                  </a:solidFill>
                  <a:latin typeface="微软雅黑" panose="020B0503020204020204" pitchFamily="34" charset="-122"/>
                  <a:ea typeface="微软雅黑" panose="020B0503020204020204" pitchFamily="34" charset="-122"/>
                </a:rPr>
                <a:t>5-7</a:t>
              </a:r>
              <a:r>
                <a:rPr lang="zh-CN" altLang="en-US" sz="1200" b="1" dirty="0">
                  <a:solidFill>
                    <a:srgbClr val="3959B9"/>
                  </a:solidFill>
                  <a:latin typeface="微软雅黑" panose="020B0503020204020204" pitchFamily="34" charset="-122"/>
                  <a:ea typeface="微软雅黑" panose="020B0503020204020204" pitchFamily="34" charset="-122"/>
                </a:rPr>
                <a:t>页</a:t>
              </a:r>
              <a:endParaRPr lang="en-US" altLang="zh-CN" sz="1200" b="1" dirty="0">
                <a:solidFill>
                  <a:srgbClr val="3959B9"/>
                </a:solidFill>
                <a:latin typeface="微软雅黑" panose="020B0503020204020204" pitchFamily="34" charset="-122"/>
                <a:ea typeface="微软雅黑" panose="020B0503020204020204" pitchFamily="34" charset="-122"/>
              </a:endParaRPr>
            </a:p>
            <a:p>
              <a:pPr algn="ctr"/>
              <a:r>
                <a:rPr lang="zh-CN" altLang="en-US" sz="1200" b="1" dirty="0">
                  <a:solidFill>
                    <a:srgbClr val="3959B9"/>
                  </a:solidFill>
                  <a:latin typeface="微软雅黑" panose="020B0503020204020204" pitchFamily="34" charset="-122"/>
                  <a:ea typeface="微软雅黑" panose="020B0503020204020204" pitchFamily="34" charset="-122"/>
                </a:rPr>
                <a:t>有效性</a:t>
              </a:r>
            </a:p>
          </p:txBody>
        </p:sp>
      </p:grpSp>
      <p:grpSp>
        <p:nvGrpSpPr>
          <p:cNvPr id="46" name="组合 35">
            <a:extLst>
              <a:ext uri="{FF2B5EF4-FFF2-40B4-BE49-F238E27FC236}">
                <a16:creationId xmlns:a16="http://schemas.microsoft.com/office/drawing/2014/main" id="{D589ED40-3CEB-4C08-B233-043793FD8BDC}"/>
              </a:ext>
            </a:extLst>
          </p:cNvPr>
          <p:cNvGrpSpPr/>
          <p:nvPr/>
        </p:nvGrpSpPr>
        <p:grpSpPr>
          <a:xfrm>
            <a:off x="1794935" y="4412764"/>
            <a:ext cx="941916" cy="448682"/>
            <a:chOff x="1958589" y="839729"/>
            <a:chExt cx="1060556" cy="943105"/>
          </a:xfrm>
        </p:grpSpPr>
        <p:sp>
          <p:nvSpPr>
            <p:cNvPr id="58" name="矩形 36">
              <a:extLst>
                <a:ext uri="{FF2B5EF4-FFF2-40B4-BE49-F238E27FC236}">
                  <a16:creationId xmlns:a16="http://schemas.microsoft.com/office/drawing/2014/main" id="{487205F6-4A32-42D5-B9C1-35F083F4E017}"/>
                </a:ext>
              </a:extLst>
            </p:cNvPr>
            <p:cNvSpPr/>
            <p:nvPr/>
          </p:nvSpPr>
          <p:spPr>
            <a:xfrm>
              <a:off x="1958589" y="839729"/>
              <a:ext cx="1060556" cy="943105"/>
            </a:xfrm>
            <a:prstGeom prst="rect">
              <a:avLst/>
            </a:prstGeom>
            <a:solidFill>
              <a:srgbClr val="DB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b="1">
                <a:latin typeface="微软雅黑" panose="020B0503020204020204" pitchFamily="34" charset="-122"/>
                <a:ea typeface="微软雅黑" panose="020B0503020204020204" pitchFamily="34" charset="-122"/>
              </a:endParaRPr>
            </a:p>
          </p:txBody>
        </p:sp>
        <p:sp>
          <p:nvSpPr>
            <p:cNvPr id="62" name="矩形 39">
              <a:extLst>
                <a:ext uri="{FF2B5EF4-FFF2-40B4-BE49-F238E27FC236}">
                  <a16:creationId xmlns:a16="http://schemas.microsoft.com/office/drawing/2014/main" id="{040EF9F3-DDCC-485D-BC63-68A96B8F54AB}"/>
                </a:ext>
              </a:extLst>
            </p:cNvPr>
            <p:cNvSpPr/>
            <p:nvPr/>
          </p:nvSpPr>
          <p:spPr>
            <a:xfrm>
              <a:off x="2029529" y="896944"/>
              <a:ext cx="918676"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3959B9"/>
                  </a:solidFill>
                  <a:latin typeface="微软雅黑" panose="020B0503020204020204" pitchFamily="34" charset="-122"/>
                  <a:ea typeface="微软雅黑" panose="020B0503020204020204" pitchFamily="34" charset="-122"/>
                </a:rPr>
                <a:t>第</a:t>
              </a:r>
              <a:r>
                <a:rPr lang="en-US" altLang="zh-CN" sz="1200" b="1" dirty="0">
                  <a:solidFill>
                    <a:srgbClr val="3959B9"/>
                  </a:solidFill>
                  <a:latin typeface="微软雅黑" panose="020B0503020204020204" pitchFamily="34" charset="-122"/>
                  <a:ea typeface="微软雅黑" panose="020B0503020204020204" pitchFamily="34" charset="-122"/>
                </a:rPr>
                <a:t>8</a:t>
              </a:r>
              <a:r>
                <a:rPr lang="zh-CN" altLang="en-US" sz="1200" b="1" dirty="0">
                  <a:solidFill>
                    <a:srgbClr val="3959B9"/>
                  </a:solidFill>
                  <a:latin typeface="微软雅黑" panose="020B0503020204020204" pitchFamily="34" charset="-122"/>
                  <a:ea typeface="微软雅黑" panose="020B0503020204020204" pitchFamily="34" charset="-122"/>
                </a:rPr>
                <a:t>页</a:t>
              </a:r>
              <a:r>
                <a:rPr lang="en-US" altLang="zh-CN" sz="1200" b="1" dirty="0">
                  <a:solidFill>
                    <a:srgbClr val="3959B9"/>
                  </a:solidFill>
                  <a:latin typeface="微软雅黑" panose="020B0503020204020204" pitchFamily="34" charset="-122"/>
                  <a:ea typeface="微软雅黑" panose="020B0503020204020204" pitchFamily="34" charset="-122"/>
                </a:rPr>
                <a:t> </a:t>
              </a:r>
            </a:p>
            <a:p>
              <a:pPr algn="ctr"/>
              <a:r>
                <a:rPr lang="zh-CN" altLang="en-US" sz="1200" b="1" dirty="0">
                  <a:solidFill>
                    <a:srgbClr val="3959B9"/>
                  </a:solidFill>
                  <a:latin typeface="微软雅黑" panose="020B0503020204020204" pitchFamily="34" charset="-122"/>
                  <a:ea typeface="微软雅黑" panose="020B0503020204020204" pitchFamily="34" charset="-122"/>
                </a:rPr>
                <a:t>安全性</a:t>
              </a:r>
            </a:p>
          </p:txBody>
        </p:sp>
      </p:grpSp>
      <p:grpSp>
        <p:nvGrpSpPr>
          <p:cNvPr id="66" name="组合 35">
            <a:extLst>
              <a:ext uri="{FF2B5EF4-FFF2-40B4-BE49-F238E27FC236}">
                <a16:creationId xmlns:a16="http://schemas.microsoft.com/office/drawing/2014/main" id="{DD492CD9-AC96-440B-933A-8E618ADD0E05}"/>
              </a:ext>
            </a:extLst>
          </p:cNvPr>
          <p:cNvGrpSpPr/>
          <p:nvPr/>
        </p:nvGrpSpPr>
        <p:grpSpPr>
          <a:xfrm>
            <a:off x="1794935" y="5290859"/>
            <a:ext cx="941916" cy="593441"/>
            <a:chOff x="1958589" y="839729"/>
            <a:chExt cx="1060556" cy="943105"/>
          </a:xfrm>
        </p:grpSpPr>
        <p:sp>
          <p:nvSpPr>
            <p:cNvPr id="67" name="矩形 36">
              <a:extLst>
                <a:ext uri="{FF2B5EF4-FFF2-40B4-BE49-F238E27FC236}">
                  <a16:creationId xmlns:a16="http://schemas.microsoft.com/office/drawing/2014/main" id="{2F75741C-959A-44ED-99B9-1C43432910BD}"/>
                </a:ext>
              </a:extLst>
            </p:cNvPr>
            <p:cNvSpPr/>
            <p:nvPr/>
          </p:nvSpPr>
          <p:spPr>
            <a:xfrm>
              <a:off x="1958589" y="839729"/>
              <a:ext cx="1060556" cy="943105"/>
            </a:xfrm>
            <a:prstGeom prst="rect">
              <a:avLst/>
            </a:prstGeom>
            <a:solidFill>
              <a:srgbClr val="DB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b="1">
                <a:latin typeface="微软雅黑" panose="020B0503020204020204" pitchFamily="34" charset="-122"/>
                <a:ea typeface="微软雅黑" panose="020B0503020204020204" pitchFamily="34" charset="-122"/>
              </a:endParaRPr>
            </a:p>
          </p:txBody>
        </p:sp>
        <p:sp>
          <p:nvSpPr>
            <p:cNvPr id="68" name="矩形 39">
              <a:extLst>
                <a:ext uri="{FF2B5EF4-FFF2-40B4-BE49-F238E27FC236}">
                  <a16:creationId xmlns:a16="http://schemas.microsoft.com/office/drawing/2014/main" id="{73EABE8F-FE86-4BBD-917B-4FDEEA8137A9}"/>
                </a:ext>
              </a:extLst>
            </p:cNvPr>
            <p:cNvSpPr/>
            <p:nvPr/>
          </p:nvSpPr>
          <p:spPr>
            <a:xfrm>
              <a:off x="2029529" y="896944"/>
              <a:ext cx="918676"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3959B9"/>
                  </a:solidFill>
                  <a:latin typeface="微软雅黑" panose="020B0503020204020204" pitchFamily="34" charset="-122"/>
                  <a:ea typeface="微软雅黑" panose="020B0503020204020204" pitchFamily="34" charset="-122"/>
                </a:rPr>
                <a:t>第</a:t>
              </a:r>
              <a:r>
                <a:rPr lang="en-US" altLang="zh-CN" sz="1200" b="1" dirty="0">
                  <a:solidFill>
                    <a:srgbClr val="3959B9"/>
                  </a:solidFill>
                  <a:latin typeface="微软雅黑" panose="020B0503020204020204" pitchFamily="34" charset="-122"/>
                  <a:ea typeface="微软雅黑" panose="020B0503020204020204" pitchFamily="34" charset="-122"/>
                </a:rPr>
                <a:t>10</a:t>
              </a:r>
              <a:r>
                <a:rPr lang="zh-CN" altLang="en-US" sz="1200" b="1" dirty="0">
                  <a:solidFill>
                    <a:srgbClr val="3959B9"/>
                  </a:solidFill>
                  <a:latin typeface="微软雅黑" panose="020B0503020204020204" pitchFamily="34" charset="-122"/>
                  <a:ea typeface="微软雅黑" panose="020B0503020204020204" pitchFamily="34" charset="-122"/>
                </a:rPr>
                <a:t>页</a:t>
              </a:r>
              <a:endParaRPr lang="en-US" altLang="zh-CN" sz="1200" b="1" dirty="0">
                <a:solidFill>
                  <a:srgbClr val="3959B9"/>
                </a:solidFill>
                <a:latin typeface="微软雅黑" panose="020B0503020204020204" pitchFamily="34" charset="-122"/>
                <a:ea typeface="微软雅黑" panose="020B0503020204020204" pitchFamily="34" charset="-122"/>
              </a:endParaRPr>
            </a:p>
            <a:p>
              <a:pPr algn="ctr"/>
              <a:r>
                <a:rPr lang="zh-CN" altLang="en-US" sz="1200" b="1" dirty="0">
                  <a:solidFill>
                    <a:srgbClr val="3959B9"/>
                  </a:solidFill>
                  <a:latin typeface="微软雅黑" panose="020B0503020204020204" pitchFamily="34" charset="-122"/>
                  <a:ea typeface="微软雅黑" panose="020B0503020204020204" pitchFamily="34" charset="-122"/>
                </a:rPr>
                <a:t>公平性</a:t>
              </a:r>
            </a:p>
          </p:txBody>
        </p:sp>
      </p:grpSp>
    </p:spTree>
    <p:extLst>
      <p:ext uri="{BB962C8B-B14F-4D97-AF65-F5344CB8AC3E}">
        <p14:creationId xmlns:p14="http://schemas.microsoft.com/office/powerpoint/2010/main" val="148271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7BCBC1D-565B-4D62-8D73-2DDD31943C0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8"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87BCBC1D-565B-4D62-8D73-2DDD31943C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C22CDC88-0AD5-4261-B11B-684E96831576}"/>
              </a:ext>
            </a:extLst>
          </p:cNvPr>
          <p:cNvSpPr>
            <a:spLocks noGrp="1"/>
          </p:cNvSpPr>
          <p:nvPr>
            <p:ph type="body" sz="quarter" idx="14"/>
          </p:nvPr>
        </p:nvSpPr>
        <p:spPr/>
        <p:txBody>
          <a:bodyPr>
            <a:noAutofit/>
          </a:bodyPr>
          <a:lstStyle/>
          <a:p>
            <a:r>
              <a:rPr lang="zh-CN" altLang="en-US" sz="2000">
                <a:solidFill>
                  <a:srgbClr val="BE2BBB"/>
                </a:solidFill>
                <a:latin typeface="微软雅黑" panose="020B0503020204020204" pitchFamily="34" charset="-122"/>
                <a:ea typeface="微软雅黑" panose="020B0503020204020204" pitchFamily="34" charset="-122"/>
              </a:rPr>
              <a:t>注射用罗特西普（全球首创且目前唯一红细胞成熟剂）</a:t>
            </a:r>
            <a:r>
              <a:rPr lang="zh-CN" altLang="en-US" sz="2000" b="0">
                <a:latin typeface="微软雅黑" panose="020B0503020204020204" pitchFamily="34" charset="-122"/>
                <a:ea typeface="微软雅黑" panose="020B0503020204020204" pitchFamily="34" charset="-122"/>
              </a:rPr>
              <a:t>，惠及需要定期输注红细胞且红细胞输注≤</a:t>
            </a:r>
            <a:r>
              <a:rPr lang="en-US" altLang="zh-CN" sz="2000" b="0">
                <a:latin typeface="微软雅黑" panose="020B0503020204020204" pitchFamily="34" charset="-122"/>
                <a:ea typeface="微软雅黑" panose="020B0503020204020204" pitchFamily="34" charset="-122"/>
              </a:rPr>
              <a:t>15</a:t>
            </a:r>
            <a:r>
              <a:rPr lang="zh-CN" altLang="en-US" sz="2000" b="0">
                <a:latin typeface="微软雅黑" panose="020B0503020204020204" pitchFamily="34" charset="-122"/>
                <a:ea typeface="微软雅黑" panose="020B0503020204020204" pitchFamily="34" charset="-122"/>
              </a:rPr>
              <a:t>单位</a:t>
            </a:r>
            <a:r>
              <a:rPr lang="en-US" altLang="zh-CN" sz="2000" b="0" baseline="30000">
                <a:latin typeface="微软雅黑" panose="020B0503020204020204" pitchFamily="34" charset="-122"/>
                <a:ea typeface="微软雅黑" panose="020B0503020204020204" pitchFamily="34" charset="-122"/>
              </a:rPr>
              <a:t>1</a:t>
            </a:r>
            <a:r>
              <a:rPr lang="en-US" altLang="zh-CN" sz="2000" b="0">
                <a:latin typeface="微软雅黑" panose="020B0503020204020204" pitchFamily="34" charset="-122"/>
                <a:ea typeface="微软雅黑" panose="020B0503020204020204" pitchFamily="34" charset="-122"/>
              </a:rPr>
              <a:t> /24</a:t>
            </a:r>
            <a:r>
              <a:rPr lang="zh-CN" altLang="en-US" sz="2000" b="0">
                <a:latin typeface="微软雅黑" panose="020B0503020204020204" pitchFamily="34" charset="-122"/>
                <a:ea typeface="微软雅黑" panose="020B0503020204020204" pitchFamily="34" charset="-122"/>
              </a:rPr>
              <a:t>周的</a:t>
            </a:r>
            <a:r>
              <a:rPr lang="en-US" altLang="zh-CN" sz="2000" b="0">
                <a:latin typeface="微软雅黑" panose="020B0503020204020204" pitchFamily="34" charset="-122"/>
                <a:ea typeface="微软雅黑" panose="020B0503020204020204" pitchFamily="34" charset="-122"/>
              </a:rPr>
              <a:t>β-</a:t>
            </a:r>
            <a:r>
              <a:rPr lang="zh-CN" altLang="en-US" sz="2000" b="0">
                <a:latin typeface="微软雅黑" panose="020B0503020204020204" pitchFamily="34" charset="-122"/>
                <a:ea typeface="微软雅黑" panose="020B0503020204020204" pitchFamily="34" charset="-122"/>
              </a:rPr>
              <a:t>地中海贫血成人患者</a:t>
            </a:r>
            <a:r>
              <a:rPr lang="en-US" altLang="zh-CN" sz="2000" b="0">
                <a:latin typeface="微软雅黑" panose="020B0503020204020204" pitchFamily="34" charset="-122"/>
                <a:ea typeface="微软雅黑" panose="020B0503020204020204" pitchFamily="34" charset="-122"/>
              </a:rPr>
              <a:t> </a:t>
            </a:r>
            <a:endParaRPr lang="zh-CN" altLang="en-US" sz="2000" b="0">
              <a:latin typeface="微软雅黑" panose="020B0503020204020204" pitchFamily="34" charset="-122"/>
              <a:ea typeface="微软雅黑" panose="020B0503020204020204" pitchFamily="34" charset="-122"/>
            </a:endParaRPr>
          </a:p>
        </p:txBody>
      </p:sp>
      <p:sp>
        <p:nvSpPr>
          <p:cNvPr id="37" name="Text Placeholder 36">
            <a:extLst>
              <a:ext uri="{FF2B5EF4-FFF2-40B4-BE49-F238E27FC236}">
                <a16:creationId xmlns:a16="http://schemas.microsoft.com/office/drawing/2014/main" id="{C02A637B-0CFC-460A-B2A5-3197549FD556}"/>
              </a:ext>
            </a:extLst>
          </p:cNvPr>
          <p:cNvSpPr>
            <a:spLocks noGrp="1"/>
          </p:cNvSpPr>
          <p:nvPr>
            <p:ph type="body" sz="quarter" idx="15"/>
          </p:nvPr>
        </p:nvSpPr>
        <p:spPr/>
        <p:txBody>
          <a:bodyPr/>
          <a:lstStyle/>
          <a:p>
            <a:pPr algn="r"/>
            <a:r>
              <a:rPr lang="zh-CN" altLang="en-US"/>
              <a:t>药品基本信息</a:t>
            </a:r>
          </a:p>
        </p:txBody>
      </p:sp>
      <p:sp>
        <p:nvSpPr>
          <p:cNvPr id="38" name="Text Placeholder 37">
            <a:extLst>
              <a:ext uri="{FF2B5EF4-FFF2-40B4-BE49-F238E27FC236}">
                <a16:creationId xmlns:a16="http://schemas.microsoft.com/office/drawing/2014/main" id="{DDC90173-9BE0-458A-BDDF-FC25006DF3A9}"/>
              </a:ext>
            </a:extLst>
          </p:cNvPr>
          <p:cNvSpPr>
            <a:spLocks noGrp="1"/>
          </p:cNvSpPr>
          <p:nvPr>
            <p:ph type="body" sz="quarter" idx="16"/>
          </p:nvPr>
        </p:nvSpPr>
        <p:spPr>
          <a:xfrm>
            <a:off x="111644" y="216451"/>
            <a:ext cx="1005794" cy="550862"/>
          </a:xfrm>
        </p:spPr>
        <p:txBody>
          <a:bodyPr/>
          <a:lstStyle/>
          <a:p>
            <a:r>
              <a:rPr lang="zh-CN" altLang="en-US" dirty="0"/>
              <a:t>第</a:t>
            </a:r>
            <a:r>
              <a:rPr lang="en-US" altLang="zh-CN" dirty="0"/>
              <a:t>1</a:t>
            </a:r>
            <a:r>
              <a:rPr lang="zh-CN" altLang="en-US" dirty="0"/>
              <a:t>页</a:t>
            </a:r>
          </a:p>
        </p:txBody>
      </p:sp>
      <p:sp>
        <p:nvSpPr>
          <p:cNvPr id="40" name="矩形 14">
            <a:extLst>
              <a:ext uri="{FF2B5EF4-FFF2-40B4-BE49-F238E27FC236}">
                <a16:creationId xmlns:a16="http://schemas.microsoft.com/office/drawing/2014/main" id="{F24F5674-2219-4A09-A14D-377BA7115161}"/>
              </a:ext>
            </a:extLst>
          </p:cNvPr>
          <p:cNvSpPr/>
          <p:nvPr/>
        </p:nvSpPr>
        <p:spPr>
          <a:xfrm>
            <a:off x="415244" y="1300034"/>
            <a:ext cx="990599" cy="117348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14">
            <a:extLst>
              <a:ext uri="{FF2B5EF4-FFF2-40B4-BE49-F238E27FC236}">
                <a16:creationId xmlns:a16="http://schemas.microsoft.com/office/drawing/2014/main" id="{4AD7663B-0D5E-476E-974B-390A633BE272}"/>
              </a:ext>
            </a:extLst>
          </p:cNvPr>
          <p:cNvSpPr/>
          <p:nvPr/>
        </p:nvSpPr>
        <p:spPr>
          <a:xfrm>
            <a:off x="415244" y="2571626"/>
            <a:ext cx="990599" cy="756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14">
            <a:extLst>
              <a:ext uri="{FF2B5EF4-FFF2-40B4-BE49-F238E27FC236}">
                <a16:creationId xmlns:a16="http://schemas.microsoft.com/office/drawing/2014/main" id="{00412F31-6027-4B14-8137-B7D136DDA517}"/>
              </a:ext>
            </a:extLst>
          </p:cNvPr>
          <p:cNvSpPr/>
          <p:nvPr/>
        </p:nvSpPr>
        <p:spPr>
          <a:xfrm>
            <a:off x="415244" y="3423358"/>
            <a:ext cx="990599" cy="2160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14">
            <a:extLst>
              <a:ext uri="{FF2B5EF4-FFF2-40B4-BE49-F238E27FC236}">
                <a16:creationId xmlns:a16="http://schemas.microsoft.com/office/drawing/2014/main" id="{08CCA306-87A8-4E19-8A57-F58569D8CC41}"/>
              </a:ext>
            </a:extLst>
          </p:cNvPr>
          <p:cNvSpPr/>
          <p:nvPr/>
        </p:nvSpPr>
        <p:spPr>
          <a:xfrm>
            <a:off x="415244" y="5679090"/>
            <a:ext cx="990599" cy="64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a:extLst>
              <a:ext uri="{FF2B5EF4-FFF2-40B4-BE49-F238E27FC236}">
                <a16:creationId xmlns:a16="http://schemas.microsoft.com/office/drawing/2014/main" id="{067618E6-A86F-448F-B7BB-5434A5E43561}"/>
              </a:ext>
            </a:extLst>
          </p:cNvPr>
          <p:cNvSpPr txBox="1"/>
          <p:nvPr/>
        </p:nvSpPr>
        <p:spPr>
          <a:xfrm>
            <a:off x="400725" y="6524311"/>
            <a:ext cx="8524871" cy="215444"/>
          </a:xfrm>
          <a:prstGeom prst="rect">
            <a:avLst/>
          </a:prstGeom>
          <a:noFill/>
        </p:spPr>
        <p:txBody>
          <a:bodyPr wrap="square">
            <a:spAutoFit/>
          </a:bodyPr>
          <a:lstStyle/>
          <a:p>
            <a:r>
              <a:rPr lang="zh-CN" altLang="en-US" sz="800" dirty="0">
                <a:latin typeface="微软雅黑" panose="020B0503020204020204" pitchFamily="34" charset="-122"/>
                <a:ea typeface="微软雅黑" panose="020B0503020204020204" pitchFamily="34" charset="-122"/>
              </a:rPr>
              <a:t>注释：</a:t>
            </a:r>
            <a:r>
              <a:rPr lang="en-US" altLang="zh-CN" sz="800" dirty="0">
                <a:latin typeface="微软雅黑" panose="020B0503020204020204" pitchFamily="34" charset="-122"/>
                <a:ea typeface="微软雅黑" panose="020B0503020204020204" pitchFamily="34" charset="-122"/>
              </a:rPr>
              <a:t>1.</a:t>
            </a:r>
            <a:r>
              <a:rPr lang="zh-CN" altLang="en-US" sz="800" dirty="0">
                <a:latin typeface="微软雅黑" panose="020B0503020204020204" pitchFamily="34" charset="-122"/>
                <a:ea typeface="微软雅黑" panose="020B0503020204020204" pitchFamily="34" charset="-122"/>
              </a:rPr>
              <a:t>境外临床研究中</a:t>
            </a:r>
            <a:r>
              <a:rPr lang="en-US" altLang="zh-CN" sz="800" dirty="0">
                <a:latin typeface="微软雅黑" panose="020B0503020204020204" pitchFamily="34" charset="-122"/>
                <a:ea typeface="微软雅黑" panose="020B0503020204020204" pitchFamily="34" charset="-122"/>
              </a:rPr>
              <a:t>1</a:t>
            </a:r>
            <a:r>
              <a:rPr lang="zh-CN" altLang="en-US" sz="800" dirty="0">
                <a:latin typeface="微软雅黑" panose="020B0503020204020204" pitchFamily="34" charset="-122"/>
                <a:ea typeface="微软雅黑" panose="020B0503020204020204" pitchFamily="34" charset="-122"/>
              </a:rPr>
              <a:t>个单位红细胞指 </a:t>
            </a:r>
            <a:r>
              <a:rPr lang="en-US" altLang="zh-CN" sz="800" dirty="0">
                <a:latin typeface="微软雅黑" panose="020B0503020204020204" pitchFamily="34" charset="-122"/>
                <a:ea typeface="微软雅黑" panose="020B0503020204020204" pitchFamily="34" charset="-122"/>
              </a:rPr>
              <a:t>200-350ml</a:t>
            </a:r>
            <a:r>
              <a:rPr lang="zh-CN" altLang="en-US" sz="800" dirty="0">
                <a:latin typeface="微软雅黑" panose="020B0503020204020204" pitchFamily="34" charset="-122"/>
                <a:ea typeface="微软雅黑" panose="020B0503020204020204" pitchFamily="34" charset="-122"/>
              </a:rPr>
              <a:t>浓缩红细胞，应根据中国的临床实践进行换算</a:t>
            </a:r>
            <a:r>
              <a:rPr lang="en-US" altLang="zh-CN" sz="800" dirty="0">
                <a:latin typeface="微软雅黑" panose="020B0503020204020204" pitchFamily="34" charset="-122"/>
                <a:ea typeface="微软雅黑" panose="020B0503020204020204" pitchFamily="34" charset="-122"/>
              </a:rPr>
              <a:t>, 2.</a:t>
            </a:r>
            <a:r>
              <a:rPr lang="zh-CN" altLang="en-US" sz="800" dirty="0">
                <a:latin typeface="微软雅黑" panose="020B0503020204020204" pitchFamily="34" charset="-122"/>
                <a:ea typeface="微软雅黑" panose="020B0503020204020204" pitchFamily="34" charset="-122"/>
              </a:rPr>
              <a:t>由国家药品监督管理局批准</a:t>
            </a:r>
          </a:p>
        </p:txBody>
      </p:sp>
      <p:sp>
        <p:nvSpPr>
          <p:cNvPr id="46" name="Rectangle 45">
            <a:extLst>
              <a:ext uri="{FF2B5EF4-FFF2-40B4-BE49-F238E27FC236}">
                <a16:creationId xmlns:a16="http://schemas.microsoft.com/office/drawing/2014/main" id="{1C140EE3-F022-4F50-942C-D7A00DD1BF7F}"/>
              </a:ext>
            </a:extLst>
          </p:cNvPr>
          <p:cNvSpPr/>
          <p:nvPr/>
        </p:nvSpPr>
        <p:spPr>
          <a:xfrm>
            <a:off x="1476379" y="2571626"/>
            <a:ext cx="8277221" cy="756000"/>
          </a:xfrm>
          <a:prstGeom prst="rect">
            <a:avLst/>
          </a:prstGeom>
          <a:solidFill>
            <a:schemeClr val="bg1"/>
          </a:solidFill>
          <a:ln>
            <a:solidFill>
              <a:schemeClr val="tx1"/>
            </a:solidFill>
          </a:ln>
        </p:spPr>
        <p:style>
          <a:lnRef idx="0">
            <a:schemeClr val="accent1"/>
          </a:lnRef>
          <a:fillRef idx="1">
            <a:schemeClr val="accent1"/>
          </a:fillRef>
          <a:effectRef idx="0">
            <a:srgbClr val="000000"/>
          </a:effectRef>
          <a:fontRef idx="minor">
            <a:schemeClr val="lt1"/>
          </a:fontRef>
        </p:style>
        <p:txBody>
          <a:bodyPr rtlCol="0" anchor="ctr"/>
          <a:lstStyle/>
          <a:p>
            <a:pPr marL="180975" indent="-180975">
              <a:lnSpc>
                <a:spcPct val="100000"/>
              </a:lnSpc>
              <a:buFont typeface="Wingdings" panose="05000000000000000000" pitchFamily="2" charset="2"/>
              <a:buChar char="§"/>
            </a:pPr>
            <a:r>
              <a:rPr lang="zh-CN" altLang="en-US" sz="1050" dirty="0">
                <a:solidFill>
                  <a:schemeClr val="tx1"/>
                </a:solidFill>
                <a:latin typeface="微软雅黑" panose="020B0503020204020204" pitchFamily="34" charset="-122"/>
                <a:ea typeface="微软雅黑" panose="020B0503020204020204" pitchFamily="34" charset="-122"/>
              </a:rPr>
              <a:t>用于治疗需要定期输注红细胞且红细胞输注≤</a:t>
            </a:r>
            <a:r>
              <a:rPr lang="en-US" altLang="zh-CN" sz="1050" dirty="0">
                <a:solidFill>
                  <a:schemeClr val="tx1"/>
                </a:solidFill>
                <a:latin typeface="微软雅黑" panose="020B0503020204020204" pitchFamily="34" charset="-122"/>
                <a:ea typeface="微软雅黑" panose="020B0503020204020204" pitchFamily="34" charset="-122"/>
              </a:rPr>
              <a:t>15</a:t>
            </a:r>
            <a:r>
              <a:rPr lang="zh-CN" altLang="en-US" sz="1050" dirty="0">
                <a:solidFill>
                  <a:schemeClr val="tx1"/>
                </a:solidFill>
                <a:latin typeface="微软雅黑" panose="020B0503020204020204" pitchFamily="34" charset="-122"/>
                <a:ea typeface="微软雅黑" panose="020B0503020204020204" pitchFamily="34" charset="-122"/>
              </a:rPr>
              <a:t>单位</a:t>
            </a:r>
            <a:r>
              <a:rPr lang="en-US" altLang="zh-CN" sz="1050" dirty="0">
                <a:solidFill>
                  <a:schemeClr val="tx1"/>
                </a:solidFill>
                <a:latin typeface="微软雅黑" panose="020B0503020204020204" pitchFamily="34" charset="-122"/>
                <a:ea typeface="微软雅黑" panose="020B0503020204020204" pitchFamily="34" charset="-122"/>
              </a:rPr>
              <a:t>/24</a:t>
            </a:r>
            <a:r>
              <a:rPr lang="zh-CN" altLang="en-US" sz="1050" dirty="0">
                <a:solidFill>
                  <a:schemeClr val="tx1"/>
                </a:solidFill>
                <a:latin typeface="微软雅黑" panose="020B0503020204020204" pitchFamily="34" charset="-122"/>
                <a:ea typeface="微软雅黑" panose="020B0503020204020204" pitchFamily="34" charset="-122"/>
              </a:rPr>
              <a:t>周的</a:t>
            </a:r>
            <a:r>
              <a:rPr lang="en-US" altLang="zh-CN" sz="1050" dirty="0">
                <a:solidFill>
                  <a:schemeClr val="tx1"/>
                </a:solidFill>
                <a:latin typeface="微软雅黑" panose="020B0503020204020204" pitchFamily="34" charset="-122"/>
                <a:ea typeface="微软雅黑" panose="020B0503020204020204" pitchFamily="34" charset="-122"/>
              </a:rPr>
              <a:t>β-</a:t>
            </a:r>
            <a:r>
              <a:rPr lang="zh-CN" altLang="en-US" sz="1050" dirty="0">
                <a:solidFill>
                  <a:schemeClr val="tx1"/>
                </a:solidFill>
                <a:latin typeface="微软雅黑" panose="020B0503020204020204" pitchFamily="34" charset="-122"/>
                <a:ea typeface="微软雅黑" panose="020B0503020204020204" pitchFamily="34" charset="-122"/>
              </a:rPr>
              <a:t>地中海贫血成人患者。境外临床研究中</a:t>
            </a:r>
            <a:r>
              <a:rPr lang="en-US" altLang="zh-CN" sz="1050" dirty="0">
                <a:solidFill>
                  <a:schemeClr val="tx1"/>
                </a:solidFill>
                <a:latin typeface="微软雅黑" panose="020B0503020204020204" pitchFamily="34" charset="-122"/>
                <a:ea typeface="微软雅黑" panose="020B0503020204020204" pitchFamily="34" charset="-122"/>
              </a:rPr>
              <a:t>1</a:t>
            </a:r>
            <a:r>
              <a:rPr lang="zh-CN" altLang="en-US" sz="1050" dirty="0">
                <a:solidFill>
                  <a:schemeClr val="tx1"/>
                </a:solidFill>
                <a:latin typeface="微软雅黑" panose="020B0503020204020204" pitchFamily="34" charset="-122"/>
                <a:ea typeface="微软雅黑" panose="020B0503020204020204" pitchFamily="34" charset="-122"/>
              </a:rPr>
              <a:t>个单位红细胞指 </a:t>
            </a:r>
            <a:r>
              <a:rPr lang="en-US" altLang="zh-CN" sz="1050" dirty="0">
                <a:solidFill>
                  <a:schemeClr val="tx1"/>
                </a:solidFill>
                <a:latin typeface="微软雅黑" panose="020B0503020204020204" pitchFamily="34" charset="-122"/>
                <a:ea typeface="微软雅黑" panose="020B0503020204020204" pitchFamily="34" charset="-122"/>
              </a:rPr>
              <a:t>200-350ml</a:t>
            </a:r>
            <a:r>
              <a:rPr lang="zh-CN" altLang="en-US" sz="1050" dirty="0">
                <a:solidFill>
                  <a:schemeClr val="tx1"/>
                </a:solidFill>
                <a:latin typeface="微软雅黑" panose="020B0503020204020204" pitchFamily="34" charset="-122"/>
                <a:ea typeface="微软雅黑" panose="020B0503020204020204" pitchFamily="34" charset="-122"/>
              </a:rPr>
              <a:t>浓缩红细胞，应根据中国的临床实践进行换算（参见</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临床试验</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a:t>
            </a:r>
          </a:p>
          <a:p>
            <a:pPr marL="180975" indent="-180975">
              <a:lnSpc>
                <a:spcPct val="100000"/>
              </a:lnSpc>
              <a:buFont typeface="Wingdings" panose="05000000000000000000" pitchFamily="2" charset="2"/>
              <a:buChar char="§"/>
            </a:pPr>
            <a:r>
              <a:rPr lang="zh-CN" altLang="en-US" sz="1050" dirty="0">
                <a:solidFill>
                  <a:schemeClr val="tx1"/>
                </a:solidFill>
                <a:latin typeface="微软雅黑" panose="020B0503020204020204" pitchFamily="34" charset="-122"/>
                <a:ea typeface="微软雅黑" panose="020B0503020204020204" pitchFamily="34" charset="-122"/>
              </a:rPr>
              <a:t>对于需要立刻纠正贫血的患者，本品不能替代红细胞输注的治疗作用。</a:t>
            </a:r>
          </a:p>
          <a:p>
            <a:pPr marL="180975" indent="-180975">
              <a:lnSpc>
                <a:spcPct val="100000"/>
              </a:lnSpc>
              <a:buFont typeface="Wingdings" panose="05000000000000000000" pitchFamily="2" charset="2"/>
              <a:buChar char="§"/>
            </a:pPr>
            <a:r>
              <a:rPr lang="zh-CN" altLang="en-US" sz="1050" dirty="0">
                <a:solidFill>
                  <a:schemeClr val="tx1"/>
                </a:solidFill>
                <a:latin typeface="微软雅黑" panose="020B0503020204020204" pitchFamily="34" charset="-122"/>
                <a:ea typeface="微软雅黑" panose="020B0503020204020204" pitchFamily="34" charset="-122"/>
              </a:rPr>
              <a:t>该适应症是基于境外数据附条件批准上市，本品治疗中国患者的有效性和安全性尚待上市后进一步确证。</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47" name="Rectangle 46">
            <a:extLst>
              <a:ext uri="{FF2B5EF4-FFF2-40B4-BE49-F238E27FC236}">
                <a16:creationId xmlns:a16="http://schemas.microsoft.com/office/drawing/2014/main" id="{1D45B475-3581-4BB2-A559-928713BB9D83}"/>
              </a:ext>
            </a:extLst>
          </p:cNvPr>
          <p:cNvSpPr/>
          <p:nvPr/>
        </p:nvSpPr>
        <p:spPr>
          <a:xfrm>
            <a:off x="1476379" y="3423358"/>
            <a:ext cx="8277221" cy="2160000"/>
          </a:xfrm>
          <a:prstGeom prst="rect">
            <a:avLst/>
          </a:prstGeom>
          <a:solidFill>
            <a:schemeClr val="bg1"/>
          </a:solidFill>
          <a:ln>
            <a:solidFill>
              <a:schemeClr val="tx1"/>
            </a:solidFill>
          </a:ln>
        </p:spPr>
        <p:style>
          <a:lnRef idx="0">
            <a:schemeClr val="accent1"/>
          </a:lnRef>
          <a:fillRef idx="1">
            <a:schemeClr val="accent1"/>
          </a:fillRef>
          <a:effectRef idx="0">
            <a:srgbClr val="000000"/>
          </a:effectRef>
          <a:fontRef idx="minor">
            <a:schemeClr val="lt1"/>
          </a:fontRef>
        </p:style>
        <p:txBody>
          <a:bodyPr rtlCol="0" anchor="ctr"/>
          <a:lstStyle/>
          <a:p>
            <a:pPr>
              <a:lnSpc>
                <a:spcPct val="100000"/>
              </a:lnSpc>
            </a:pPr>
            <a:r>
              <a:rPr lang="zh-CN" altLang="en-US" sz="1200" b="1" u="sng" dirty="0">
                <a:solidFill>
                  <a:srgbClr val="BE2BBB"/>
                </a:solidFill>
                <a:latin typeface="微软雅黑" panose="020B0503020204020204" pitchFamily="34" charset="-122"/>
                <a:ea typeface="微软雅黑" panose="020B0503020204020204" pitchFamily="34" charset="-122"/>
              </a:rPr>
              <a:t>推荐剂量</a:t>
            </a:r>
          </a:p>
          <a:p>
            <a:pPr marL="180975" indent="-180975">
              <a:buFont typeface="Wingdings" panose="05000000000000000000" pitchFamily="2" charset="2"/>
              <a:buChar char="§"/>
            </a:pPr>
            <a:r>
              <a:rPr lang="zh-CN" altLang="en-US" sz="1050" dirty="0">
                <a:solidFill>
                  <a:schemeClr val="tx1"/>
                </a:solidFill>
                <a:latin typeface="微软雅黑" panose="020B0503020204020204" pitchFamily="34" charset="-122"/>
                <a:ea typeface="微软雅黑" panose="020B0503020204020204" pitchFamily="34" charset="-122"/>
              </a:rPr>
              <a:t>使用注射用罗特西普前，应评估患者的血红蛋白（</a:t>
            </a:r>
            <a:r>
              <a:rPr lang="en-US" altLang="zh-CN" sz="1050" dirty="0">
                <a:solidFill>
                  <a:schemeClr val="tx1"/>
                </a:solidFill>
                <a:latin typeface="微软雅黑" panose="020B0503020204020204" pitchFamily="34" charset="-122"/>
                <a:ea typeface="微软雅黑" panose="020B0503020204020204" pitchFamily="34" charset="-122"/>
              </a:rPr>
              <a:t>Hb</a:t>
            </a:r>
            <a:r>
              <a:rPr lang="zh-CN" altLang="en-US" sz="1050" dirty="0">
                <a:solidFill>
                  <a:schemeClr val="tx1"/>
                </a:solidFill>
                <a:latin typeface="微软雅黑" panose="020B0503020204020204" pitchFamily="34" charset="-122"/>
                <a:ea typeface="微软雅黑" panose="020B0503020204020204" pitchFamily="34" charset="-122"/>
              </a:rPr>
              <a:t>）水平，原则上，在未输血情况下，</a:t>
            </a:r>
            <a:r>
              <a:rPr lang="en-US" altLang="zh-CN" sz="1050" dirty="0">
                <a:solidFill>
                  <a:schemeClr val="tx1"/>
                </a:solidFill>
                <a:latin typeface="微软雅黑" panose="020B0503020204020204" pitchFamily="34" charset="-122"/>
                <a:ea typeface="微软雅黑" panose="020B0503020204020204" pitchFamily="34" charset="-122"/>
              </a:rPr>
              <a:t>Hb</a:t>
            </a:r>
            <a:r>
              <a:rPr lang="zh-CN" altLang="en-US" sz="1050" dirty="0">
                <a:solidFill>
                  <a:schemeClr val="tx1"/>
                </a:solidFill>
                <a:latin typeface="微软雅黑" panose="020B0503020204020204" pitchFamily="34" charset="-122"/>
                <a:ea typeface="微软雅黑" panose="020B0503020204020204" pitchFamily="34" charset="-122"/>
              </a:rPr>
              <a:t>水平≥</a:t>
            </a:r>
            <a:r>
              <a:rPr lang="en-US" altLang="zh-CN" sz="1050" dirty="0">
                <a:solidFill>
                  <a:schemeClr val="tx1"/>
                </a:solidFill>
                <a:latin typeface="微软雅黑" panose="020B0503020204020204" pitchFamily="34" charset="-122"/>
                <a:ea typeface="微软雅黑" panose="020B0503020204020204" pitchFamily="34" charset="-122"/>
              </a:rPr>
              <a:t>11.5 g/dL</a:t>
            </a:r>
            <a:r>
              <a:rPr lang="zh-CN" altLang="en-US" sz="1050" dirty="0">
                <a:solidFill>
                  <a:schemeClr val="tx1"/>
                </a:solidFill>
                <a:latin typeface="微软雅黑" panose="020B0503020204020204" pitchFamily="34" charset="-122"/>
                <a:ea typeface="微软雅黑" panose="020B0503020204020204" pitchFamily="34" charset="-122"/>
              </a:rPr>
              <a:t>时不应该注射罗特西普。如果给药前输注红细胞（</a:t>
            </a:r>
            <a:r>
              <a:rPr lang="en-US" altLang="zh-CN" sz="1050" dirty="0">
                <a:solidFill>
                  <a:schemeClr val="tx1"/>
                </a:solidFill>
                <a:latin typeface="微软雅黑" panose="020B0503020204020204" pitchFamily="34" charset="-122"/>
                <a:ea typeface="微软雅黑" panose="020B0503020204020204" pitchFamily="34" charset="-122"/>
              </a:rPr>
              <a:t>RBC</a:t>
            </a:r>
            <a:r>
              <a:rPr lang="zh-CN" altLang="en-US" sz="1050" dirty="0">
                <a:solidFill>
                  <a:schemeClr val="tx1"/>
                </a:solidFill>
                <a:latin typeface="微软雅黑" panose="020B0503020204020204" pitchFamily="34" charset="-122"/>
                <a:ea typeface="微软雅黑" panose="020B0503020204020204" pitchFamily="34" charset="-122"/>
              </a:rPr>
              <a:t>），则应该考虑</a:t>
            </a:r>
            <a:r>
              <a:rPr lang="en-US" altLang="zh-CN" sz="1050" dirty="0">
                <a:solidFill>
                  <a:schemeClr val="tx1"/>
                </a:solidFill>
                <a:latin typeface="微软雅黑" panose="020B0503020204020204" pitchFamily="34" charset="-122"/>
                <a:ea typeface="微软雅黑" panose="020B0503020204020204" pitchFamily="34" charset="-122"/>
              </a:rPr>
              <a:t>RBC</a:t>
            </a:r>
            <a:r>
              <a:rPr lang="zh-CN" altLang="en-US" sz="1050" dirty="0">
                <a:solidFill>
                  <a:schemeClr val="tx1"/>
                </a:solidFill>
                <a:latin typeface="微软雅黑" panose="020B0503020204020204" pitchFamily="34" charset="-122"/>
                <a:ea typeface="微软雅黑" panose="020B0503020204020204" pitchFamily="34" charset="-122"/>
              </a:rPr>
              <a:t>输注对</a:t>
            </a:r>
            <a:r>
              <a:rPr lang="en-US" altLang="zh-CN" sz="1050" dirty="0">
                <a:solidFill>
                  <a:schemeClr val="tx1"/>
                </a:solidFill>
                <a:latin typeface="微软雅黑" panose="020B0503020204020204" pitchFamily="34" charset="-122"/>
                <a:ea typeface="微软雅黑" panose="020B0503020204020204" pitchFamily="34" charset="-122"/>
              </a:rPr>
              <a:t>Hb</a:t>
            </a:r>
            <a:r>
              <a:rPr lang="zh-CN" altLang="en-US" sz="1050" dirty="0">
                <a:solidFill>
                  <a:schemeClr val="tx1"/>
                </a:solidFill>
                <a:latin typeface="微软雅黑" panose="020B0503020204020204" pitchFamily="34" charset="-122"/>
                <a:ea typeface="微软雅黑" panose="020B0503020204020204" pitchFamily="34" charset="-122"/>
              </a:rPr>
              <a:t>水平的影响，以输血前的</a:t>
            </a:r>
            <a:r>
              <a:rPr lang="en-US" altLang="zh-CN" sz="1050" dirty="0">
                <a:solidFill>
                  <a:schemeClr val="tx1"/>
                </a:solidFill>
                <a:latin typeface="微软雅黑" panose="020B0503020204020204" pitchFamily="34" charset="-122"/>
                <a:ea typeface="微软雅黑" panose="020B0503020204020204" pitchFamily="34" charset="-122"/>
              </a:rPr>
              <a:t>Hb</a:t>
            </a:r>
            <a:r>
              <a:rPr lang="zh-CN" altLang="en-US" sz="1050" dirty="0">
                <a:solidFill>
                  <a:schemeClr val="tx1"/>
                </a:solidFill>
                <a:latin typeface="微软雅黑" panose="020B0503020204020204" pitchFamily="34" charset="-122"/>
                <a:ea typeface="微软雅黑" panose="020B0503020204020204" pitchFamily="34" charset="-122"/>
              </a:rPr>
              <a:t>水平指导用药。</a:t>
            </a:r>
          </a:p>
          <a:p>
            <a:pPr marL="180975" indent="-180975">
              <a:buFont typeface="Wingdings" panose="05000000000000000000" pitchFamily="2" charset="2"/>
              <a:buChar char="§"/>
            </a:pPr>
            <a:r>
              <a:rPr lang="zh-CN" altLang="en-US" sz="1050" dirty="0">
                <a:solidFill>
                  <a:schemeClr val="tx1"/>
                </a:solidFill>
                <a:latin typeface="微软雅黑" panose="020B0503020204020204" pitchFamily="34" charset="-122"/>
                <a:ea typeface="微软雅黑" panose="020B0503020204020204" pitchFamily="34" charset="-122"/>
              </a:rPr>
              <a:t>注射用罗特西普治疗</a:t>
            </a:r>
            <a:r>
              <a:rPr lang="en-US" altLang="zh-CN" sz="1050" dirty="0">
                <a:solidFill>
                  <a:schemeClr val="tx1"/>
                </a:solidFill>
                <a:latin typeface="微软雅黑" panose="020B0503020204020204" pitchFamily="34" charset="-122"/>
                <a:ea typeface="微软雅黑" panose="020B0503020204020204" pitchFamily="34" charset="-122"/>
              </a:rPr>
              <a:t>β-</a:t>
            </a:r>
            <a:r>
              <a:rPr lang="zh-CN" altLang="en-US" sz="1050" dirty="0">
                <a:solidFill>
                  <a:schemeClr val="tx1"/>
                </a:solidFill>
                <a:latin typeface="微软雅黑" panose="020B0503020204020204" pitchFamily="34" charset="-122"/>
                <a:ea typeface="微软雅黑" panose="020B0503020204020204" pitchFamily="34" charset="-122"/>
              </a:rPr>
              <a:t>地中海贫血的推荐起始剂量为</a:t>
            </a:r>
            <a:r>
              <a:rPr lang="en-US" altLang="zh-CN" sz="1050" dirty="0">
                <a:solidFill>
                  <a:schemeClr val="tx1"/>
                </a:solidFill>
                <a:latin typeface="微软雅黑" panose="020B0503020204020204" pitchFamily="34" charset="-122"/>
                <a:ea typeface="微软雅黑" panose="020B0503020204020204" pitchFamily="34" charset="-122"/>
              </a:rPr>
              <a:t>1.0 mg/kg</a:t>
            </a:r>
            <a:r>
              <a:rPr lang="zh-CN" altLang="en-US" sz="1050" dirty="0">
                <a:solidFill>
                  <a:schemeClr val="tx1"/>
                </a:solidFill>
                <a:latin typeface="微软雅黑" panose="020B0503020204020204" pitchFamily="34" charset="-122"/>
                <a:ea typeface="微软雅黑" panose="020B0503020204020204" pitchFamily="34" charset="-122"/>
              </a:rPr>
              <a:t>，每</a:t>
            </a:r>
            <a:r>
              <a:rPr lang="en-US" altLang="zh-CN" sz="1050" dirty="0">
                <a:solidFill>
                  <a:schemeClr val="tx1"/>
                </a:solidFill>
                <a:latin typeface="微软雅黑" panose="020B0503020204020204" pitchFamily="34" charset="-122"/>
                <a:ea typeface="微软雅黑" panose="020B0503020204020204" pitchFamily="34" charset="-122"/>
              </a:rPr>
              <a:t>3</a:t>
            </a:r>
            <a:r>
              <a:rPr lang="zh-CN" altLang="en-US" sz="1050" dirty="0">
                <a:solidFill>
                  <a:schemeClr val="tx1"/>
                </a:solidFill>
                <a:latin typeface="微软雅黑" panose="020B0503020204020204" pitchFamily="34" charset="-122"/>
                <a:ea typeface="微软雅黑" panose="020B0503020204020204" pitchFamily="34" charset="-122"/>
              </a:rPr>
              <a:t>周一次。</a:t>
            </a:r>
          </a:p>
          <a:p>
            <a:pPr marL="180975" indent="-180975">
              <a:buFont typeface="Wingdings" panose="05000000000000000000" pitchFamily="2" charset="2"/>
              <a:buChar char="§"/>
            </a:pPr>
            <a:r>
              <a:rPr lang="zh-CN" altLang="en-US" sz="1050" dirty="0">
                <a:solidFill>
                  <a:schemeClr val="tx1"/>
                </a:solidFill>
                <a:latin typeface="微软雅黑" panose="020B0503020204020204" pitchFamily="34" charset="-122"/>
                <a:ea typeface="微软雅黑" panose="020B0503020204020204" pitchFamily="34" charset="-122"/>
              </a:rPr>
              <a:t>如果患者在以</a:t>
            </a:r>
            <a:r>
              <a:rPr lang="en-US" altLang="zh-CN" sz="1050" dirty="0">
                <a:solidFill>
                  <a:schemeClr val="tx1"/>
                </a:solidFill>
                <a:latin typeface="微软雅黑" panose="020B0503020204020204" pitchFamily="34" charset="-122"/>
                <a:ea typeface="微软雅黑" panose="020B0503020204020204" pitchFamily="34" charset="-122"/>
              </a:rPr>
              <a:t>1 mg/kg</a:t>
            </a:r>
            <a:r>
              <a:rPr lang="zh-CN" altLang="en-US" sz="1050" dirty="0">
                <a:solidFill>
                  <a:schemeClr val="tx1"/>
                </a:solidFill>
                <a:latin typeface="微软雅黑" panose="020B0503020204020204" pitchFamily="34" charset="-122"/>
                <a:ea typeface="微软雅黑" panose="020B0503020204020204" pitchFamily="34" charset="-122"/>
              </a:rPr>
              <a:t>起始剂量至少连续给药</a:t>
            </a:r>
            <a:r>
              <a:rPr lang="en-US" altLang="zh-CN" sz="1050" dirty="0">
                <a:solidFill>
                  <a:schemeClr val="tx1"/>
                </a:solidFill>
                <a:latin typeface="微软雅黑" panose="020B0503020204020204" pitchFamily="34" charset="-122"/>
                <a:ea typeface="微软雅黑" panose="020B0503020204020204" pitchFamily="34" charset="-122"/>
              </a:rPr>
              <a:t>2</a:t>
            </a:r>
            <a:r>
              <a:rPr lang="zh-CN" altLang="en-US" sz="1050" dirty="0">
                <a:solidFill>
                  <a:schemeClr val="tx1"/>
                </a:solidFill>
                <a:latin typeface="微软雅黑" panose="020B0503020204020204" pitchFamily="34" charset="-122"/>
                <a:ea typeface="微软雅黑" panose="020B0503020204020204" pitchFamily="34" charset="-122"/>
              </a:rPr>
              <a:t>次（</a:t>
            </a:r>
            <a:r>
              <a:rPr lang="en-US" altLang="zh-CN" sz="1050" dirty="0">
                <a:solidFill>
                  <a:schemeClr val="tx1"/>
                </a:solidFill>
                <a:latin typeface="微软雅黑" panose="020B0503020204020204" pitchFamily="34" charset="-122"/>
                <a:ea typeface="微软雅黑" panose="020B0503020204020204" pitchFamily="34" charset="-122"/>
              </a:rPr>
              <a:t>6</a:t>
            </a:r>
            <a:r>
              <a:rPr lang="zh-CN" altLang="en-US" sz="1050" dirty="0">
                <a:solidFill>
                  <a:schemeClr val="tx1"/>
                </a:solidFill>
                <a:latin typeface="微软雅黑" panose="020B0503020204020204" pitchFamily="34" charset="-122"/>
                <a:ea typeface="微软雅黑" panose="020B0503020204020204" pitchFamily="34" charset="-122"/>
              </a:rPr>
              <a:t>周）后未达到</a:t>
            </a:r>
            <a:r>
              <a:rPr lang="en-US" altLang="zh-CN" sz="1050" dirty="0">
                <a:solidFill>
                  <a:schemeClr val="tx1"/>
                </a:solidFill>
                <a:latin typeface="微软雅黑" panose="020B0503020204020204" pitchFamily="34" charset="-122"/>
                <a:ea typeface="微软雅黑" panose="020B0503020204020204" pitchFamily="34" charset="-122"/>
              </a:rPr>
              <a:t>RBC</a:t>
            </a:r>
            <a:r>
              <a:rPr lang="zh-CN" altLang="en-US" sz="1050" dirty="0">
                <a:solidFill>
                  <a:schemeClr val="tx1"/>
                </a:solidFill>
                <a:latin typeface="微软雅黑" panose="020B0503020204020204" pitchFamily="34" charset="-122"/>
                <a:ea typeface="微软雅黑" panose="020B0503020204020204" pitchFamily="34" charset="-122"/>
              </a:rPr>
              <a:t>输血负荷（下文简述为“输血负荷”）降低，则应将剂量增加至</a:t>
            </a:r>
            <a:r>
              <a:rPr lang="en-US" altLang="zh-CN" sz="1050" dirty="0">
                <a:solidFill>
                  <a:schemeClr val="tx1"/>
                </a:solidFill>
                <a:latin typeface="微软雅黑" panose="020B0503020204020204" pitchFamily="34" charset="-122"/>
                <a:ea typeface="微软雅黑" panose="020B0503020204020204" pitchFamily="34" charset="-122"/>
              </a:rPr>
              <a:t>1.25 mg/kg</a:t>
            </a:r>
            <a:r>
              <a:rPr lang="zh-CN" altLang="en-US" sz="1050" dirty="0">
                <a:solidFill>
                  <a:schemeClr val="tx1"/>
                </a:solidFill>
                <a:latin typeface="微软雅黑" panose="020B0503020204020204" pitchFamily="34" charset="-122"/>
                <a:ea typeface="微软雅黑" panose="020B0503020204020204" pitchFamily="34" charset="-122"/>
              </a:rPr>
              <a:t>。最大治疗剂量不应超过每</a:t>
            </a:r>
            <a:r>
              <a:rPr lang="en-US" altLang="zh-CN" sz="1050" dirty="0">
                <a:solidFill>
                  <a:schemeClr val="tx1"/>
                </a:solidFill>
                <a:latin typeface="微软雅黑" panose="020B0503020204020204" pitchFamily="34" charset="-122"/>
                <a:ea typeface="微软雅黑" panose="020B0503020204020204" pitchFamily="34" charset="-122"/>
              </a:rPr>
              <a:t>3</a:t>
            </a:r>
            <a:r>
              <a:rPr lang="zh-CN" altLang="en-US" sz="1050" dirty="0">
                <a:solidFill>
                  <a:schemeClr val="tx1"/>
                </a:solidFill>
                <a:latin typeface="微软雅黑" panose="020B0503020204020204" pitchFamily="34" charset="-122"/>
                <a:ea typeface="微软雅黑" panose="020B0503020204020204" pitchFamily="34" charset="-122"/>
              </a:rPr>
              <a:t>周</a:t>
            </a:r>
            <a:r>
              <a:rPr lang="en-US" altLang="zh-CN" sz="1050" dirty="0">
                <a:solidFill>
                  <a:schemeClr val="tx1"/>
                </a:solidFill>
                <a:latin typeface="微软雅黑" panose="020B0503020204020204" pitchFamily="34" charset="-122"/>
                <a:ea typeface="微软雅黑" panose="020B0503020204020204" pitchFamily="34" charset="-122"/>
              </a:rPr>
              <a:t>1.25 mg/kg</a:t>
            </a:r>
            <a:r>
              <a:rPr lang="zh-CN" altLang="en-US" sz="1050" dirty="0">
                <a:solidFill>
                  <a:schemeClr val="tx1"/>
                </a:solidFill>
                <a:latin typeface="微软雅黑" panose="020B0503020204020204" pitchFamily="34" charset="-122"/>
                <a:ea typeface="微软雅黑" panose="020B0503020204020204" pitchFamily="34" charset="-122"/>
              </a:rPr>
              <a:t>。</a:t>
            </a:r>
          </a:p>
          <a:p>
            <a:pPr marL="180975" indent="-180975">
              <a:buFont typeface="Wingdings" panose="05000000000000000000" pitchFamily="2" charset="2"/>
              <a:buChar char="§"/>
            </a:pPr>
            <a:r>
              <a:rPr lang="zh-CN" altLang="en-US" sz="1050" dirty="0">
                <a:solidFill>
                  <a:schemeClr val="tx1"/>
                </a:solidFill>
                <a:latin typeface="微软雅黑" panose="020B0503020204020204" pitchFamily="34" charset="-122"/>
                <a:ea typeface="微软雅黑" panose="020B0503020204020204" pitchFamily="34" charset="-122"/>
              </a:rPr>
              <a:t>如果患者应答丢失（即输血负荷降低后又再次增加），应将剂量增加一个剂量水平（详见附件说明书）。</a:t>
            </a:r>
          </a:p>
          <a:p>
            <a:pPr>
              <a:lnSpc>
                <a:spcPct val="100000"/>
              </a:lnSpc>
              <a:spcBef>
                <a:spcPts val="300"/>
              </a:spcBef>
            </a:pPr>
            <a:r>
              <a:rPr lang="zh-CN" altLang="en-US" sz="1200" b="1" u="sng" dirty="0">
                <a:solidFill>
                  <a:srgbClr val="BE2BBB"/>
                </a:solidFill>
                <a:latin typeface="微软雅黑" panose="020B0503020204020204" pitchFamily="34" charset="-122"/>
                <a:ea typeface="微软雅黑" panose="020B0503020204020204" pitchFamily="34" charset="-122"/>
              </a:rPr>
              <a:t>剂量降低和延迟给药</a:t>
            </a:r>
          </a:p>
          <a:p>
            <a:pPr marL="180975" indent="-180975">
              <a:buFont typeface="Wingdings" panose="05000000000000000000" pitchFamily="2" charset="2"/>
              <a:buChar char="§"/>
            </a:pPr>
            <a:r>
              <a:rPr lang="zh-CN" altLang="en-US" sz="1050" dirty="0">
                <a:solidFill>
                  <a:schemeClr val="tx1"/>
                </a:solidFill>
                <a:latin typeface="微软雅黑" panose="020B0503020204020204" pitchFamily="34" charset="-122"/>
                <a:ea typeface="微软雅黑" panose="020B0503020204020204" pitchFamily="34" charset="-122"/>
              </a:rPr>
              <a:t>如果经注射用罗特西普治疗的</a:t>
            </a:r>
            <a:r>
              <a:rPr lang="en-US" altLang="zh-CN" sz="1050" dirty="0">
                <a:solidFill>
                  <a:schemeClr val="tx1"/>
                </a:solidFill>
                <a:latin typeface="微软雅黑" panose="020B0503020204020204" pitchFamily="34" charset="-122"/>
                <a:ea typeface="微软雅黑" panose="020B0503020204020204" pitchFamily="34" charset="-122"/>
              </a:rPr>
              <a:t>3</a:t>
            </a:r>
            <a:r>
              <a:rPr lang="zh-CN" altLang="en-US" sz="1050" dirty="0">
                <a:solidFill>
                  <a:schemeClr val="tx1"/>
                </a:solidFill>
                <a:latin typeface="微软雅黑" panose="020B0503020204020204" pitchFamily="34" charset="-122"/>
                <a:ea typeface="微软雅黑" panose="020B0503020204020204" pitchFamily="34" charset="-122"/>
              </a:rPr>
              <a:t>周内，</a:t>
            </a:r>
            <a:r>
              <a:rPr lang="en-US" altLang="zh-CN" sz="1050" dirty="0">
                <a:solidFill>
                  <a:schemeClr val="tx1"/>
                </a:solidFill>
                <a:latin typeface="微软雅黑" panose="020B0503020204020204" pitchFamily="34" charset="-122"/>
                <a:ea typeface="微软雅黑" panose="020B0503020204020204" pitchFamily="34" charset="-122"/>
              </a:rPr>
              <a:t>Hb</a:t>
            </a:r>
            <a:r>
              <a:rPr lang="zh-CN" altLang="en-US" sz="1050" dirty="0">
                <a:solidFill>
                  <a:schemeClr val="tx1"/>
                </a:solidFill>
                <a:latin typeface="微软雅黑" panose="020B0503020204020204" pitchFamily="34" charset="-122"/>
                <a:ea typeface="微软雅黑" panose="020B0503020204020204" pitchFamily="34" charset="-122"/>
              </a:rPr>
              <a:t>水平增加</a:t>
            </a:r>
            <a:r>
              <a:rPr lang="en-US" altLang="zh-CN" sz="1050" dirty="0">
                <a:solidFill>
                  <a:schemeClr val="tx1"/>
                </a:solidFill>
                <a:latin typeface="微软雅黑" panose="020B0503020204020204" pitchFamily="34" charset="-122"/>
                <a:ea typeface="微软雅黑" panose="020B0503020204020204" pitchFamily="34" charset="-122"/>
              </a:rPr>
              <a:t>&gt; 2 g/dL</a:t>
            </a:r>
            <a:r>
              <a:rPr lang="zh-CN" altLang="en-US" sz="1050" dirty="0">
                <a:solidFill>
                  <a:schemeClr val="tx1"/>
                </a:solidFill>
                <a:latin typeface="微软雅黑" panose="020B0503020204020204" pitchFamily="34" charset="-122"/>
                <a:ea typeface="微软雅黑" panose="020B0503020204020204" pitchFamily="34" charset="-122"/>
              </a:rPr>
              <a:t>，且不需要输血，则注射用罗特西普的剂量应减少一个剂量水平。</a:t>
            </a:r>
          </a:p>
          <a:p>
            <a:pPr marL="180975" indent="-180975">
              <a:buFont typeface="Wingdings" panose="05000000000000000000" pitchFamily="2" charset="2"/>
              <a:buChar char="§"/>
            </a:pPr>
            <a:r>
              <a:rPr lang="zh-CN" altLang="en-US" sz="1050" dirty="0">
                <a:solidFill>
                  <a:schemeClr val="tx1"/>
                </a:solidFill>
                <a:latin typeface="微软雅黑" panose="020B0503020204020204" pitchFamily="34" charset="-122"/>
                <a:ea typeface="微软雅黑" panose="020B0503020204020204" pitchFamily="34" charset="-122"/>
              </a:rPr>
              <a:t>如果在未输血的情况下，</a:t>
            </a:r>
            <a:r>
              <a:rPr lang="en-US" altLang="zh-CN" sz="1050" dirty="0">
                <a:solidFill>
                  <a:schemeClr val="tx1"/>
                </a:solidFill>
                <a:latin typeface="微软雅黑" panose="020B0503020204020204" pitchFamily="34" charset="-122"/>
                <a:ea typeface="微软雅黑" panose="020B0503020204020204" pitchFamily="34" charset="-122"/>
              </a:rPr>
              <a:t>3</a:t>
            </a:r>
            <a:r>
              <a:rPr lang="zh-CN" altLang="en-US" sz="1050" dirty="0">
                <a:solidFill>
                  <a:schemeClr val="tx1"/>
                </a:solidFill>
                <a:latin typeface="微软雅黑" panose="020B0503020204020204" pitchFamily="34" charset="-122"/>
                <a:ea typeface="微软雅黑" panose="020B0503020204020204" pitchFamily="34" charset="-122"/>
              </a:rPr>
              <a:t>周内</a:t>
            </a:r>
            <a:r>
              <a:rPr lang="en-US" altLang="zh-CN" sz="1050" dirty="0">
                <a:solidFill>
                  <a:schemeClr val="tx1"/>
                </a:solidFill>
                <a:latin typeface="微软雅黑" panose="020B0503020204020204" pitchFamily="34" charset="-122"/>
                <a:ea typeface="微软雅黑" panose="020B0503020204020204" pitchFamily="34" charset="-122"/>
              </a:rPr>
              <a:t>Hb</a:t>
            </a:r>
            <a:r>
              <a:rPr lang="zh-CN" altLang="en-US" sz="1050" dirty="0">
                <a:solidFill>
                  <a:schemeClr val="tx1"/>
                </a:solidFill>
                <a:latin typeface="微软雅黑" panose="020B0503020204020204" pitchFamily="34" charset="-122"/>
                <a:ea typeface="微软雅黑" panose="020B0503020204020204" pitchFamily="34" charset="-122"/>
              </a:rPr>
              <a:t>水平≥</a:t>
            </a:r>
            <a:r>
              <a:rPr lang="en-US" altLang="zh-CN" sz="1050" dirty="0">
                <a:solidFill>
                  <a:schemeClr val="tx1"/>
                </a:solidFill>
                <a:latin typeface="微软雅黑" panose="020B0503020204020204" pitchFamily="34" charset="-122"/>
                <a:ea typeface="微软雅黑" panose="020B0503020204020204" pitchFamily="34" charset="-122"/>
              </a:rPr>
              <a:t>11.5 g/dL</a:t>
            </a:r>
            <a:r>
              <a:rPr lang="zh-CN" altLang="en-US" sz="1050" dirty="0">
                <a:solidFill>
                  <a:schemeClr val="tx1"/>
                </a:solidFill>
                <a:latin typeface="微软雅黑" panose="020B0503020204020204" pitchFamily="34" charset="-122"/>
                <a:ea typeface="微软雅黑" panose="020B0503020204020204" pitchFamily="34" charset="-122"/>
              </a:rPr>
              <a:t>，则可延迟给药直至</a:t>
            </a:r>
            <a:r>
              <a:rPr lang="en-US" altLang="zh-CN" sz="1050" dirty="0">
                <a:solidFill>
                  <a:schemeClr val="tx1"/>
                </a:solidFill>
                <a:latin typeface="微软雅黑" panose="020B0503020204020204" pitchFamily="34" charset="-122"/>
                <a:ea typeface="微软雅黑" panose="020B0503020204020204" pitchFamily="34" charset="-122"/>
              </a:rPr>
              <a:t>Hb</a:t>
            </a:r>
            <a:r>
              <a:rPr lang="zh-CN" altLang="en-US" sz="1050" dirty="0">
                <a:solidFill>
                  <a:schemeClr val="tx1"/>
                </a:solidFill>
                <a:latin typeface="微软雅黑" panose="020B0503020204020204" pitchFamily="34" charset="-122"/>
                <a:ea typeface="微软雅黑" panose="020B0503020204020204" pitchFamily="34" charset="-122"/>
              </a:rPr>
              <a:t>水平≤ </a:t>
            </a:r>
            <a:r>
              <a:rPr lang="en-US" altLang="zh-CN" sz="1050" dirty="0">
                <a:solidFill>
                  <a:schemeClr val="tx1"/>
                </a:solidFill>
                <a:latin typeface="微软雅黑" panose="020B0503020204020204" pitchFamily="34" charset="-122"/>
                <a:ea typeface="微软雅黑" panose="020B0503020204020204" pitchFamily="34" charset="-122"/>
              </a:rPr>
              <a:t>11.0 g/dL</a:t>
            </a:r>
            <a:r>
              <a:rPr lang="zh-CN" altLang="en-US" sz="1050" dirty="0">
                <a:solidFill>
                  <a:schemeClr val="tx1"/>
                </a:solidFill>
                <a:latin typeface="微软雅黑" panose="020B0503020204020204" pitchFamily="34" charset="-122"/>
                <a:ea typeface="微软雅黑" panose="020B0503020204020204" pitchFamily="34" charset="-122"/>
              </a:rPr>
              <a:t>。如果还伴有</a:t>
            </a:r>
            <a:r>
              <a:rPr lang="en-US" altLang="zh-CN" sz="1050" dirty="0">
                <a:solidFill>
                  <a:schemeClr val="tx1"/>
                </a:solidFill>
                <a:latin typeface="微软雅黑" panose="020B0503020204020204" pitchFamily="34" charset="-122"/>
                <a:ea typeface="微软雅黑" panose="020B0503020204020204" pitchFamily="34" charset="-122"/>
              </a:rPr>
              <a:t>Hb</a:t>
            </a:r>
            <a:r>
              <a:rPr lang="zh-CN" altLang="en-US" sz="1050" dirty="0">
                <a:solidFill>
                  <a:schemeClr val="tx1"/>
                </a:solidFill>
                <a:latin typeface="微软雅黑" panose="020B0503020204020204" pitchFamily="34" charset="-122"/>
                <a:ea typeface="微软雅黑" panose="020B0503020204020204" pitchFamily="34" charset="-122"/>
              </a:rPr>
              <a:t>水平迅速增加（</a:t>
            </a:r>
            <a:r>
              <a:rPr lang="en-US" altLang="zh-CN" sz="1050" dirty="0">
                <a:solidFill>
                  <a:schemeClr val="tx1"/>
                </a:solidFill>
                <a:latin typeface="微软雅黑" panose="020B0503020204020204" pitchFamily="34" charset="-122"/>
                <a:ea typeface="微软雅黑" panose="020B0503020204020204" pitchFamily="34" charset="-122"/>
              </a:rPr>
              <a:t>3</a:t>
            </a:r>
            <a:r>
              <a:rPr lang="zh-CN" altLang="en-US" sz="1050" dirty="0">
                <a:solidFill>
                  <a:schemeClr val="tx1"/>
                </a:solidFill>
                <a:latin typeface="微软雅黑" panose="020B0503020204020204" pitchFamily="34" charset="-122"/>
                <a:ea typeface="微软雅黑" panose="020B0503020204020204" pitchFamily="34" charset="-122"/>
              </a:rPr>
              <a:t>周内</a:t>
            </a:r>
            <a:r>
              <a:rPr lang="en-US" altLang="zh-CN" sz="1050" dirty="0">
                <a:solidFill>
                  <a:schemeClr val="tx1"/>
                </a:solidFill>
                <a:latin typeface="微软雅黑" panose="020B0503020204020204" pitchFamily="34" charset="-122"/>
                <a:ea typeface="微软雅黑" panose="020B0503020204020204" pitchFamily="34" charset="-122"/>
              </a:rPr>
              <a:t>&gt; 2 g/dL</a:t>
            </a:r>
            <a:r>
              <a:rPr lang="zh-CN" altLang="en-US" sz="1050" dirty="0">
                <a:solidFill>
                  <a:schemeClr val="tx1"/>
                </a:solidFill>
                <a:latin typeface="微软雅黑" panose="020B0503020204020204" pitchFamily="34" charset="-122"/>
                <a:ea typeface="微软雅黑" panose="020B0503020204020204" pitchFamily="34" charset="-122"/>
              </a:rPr>
              <a:t>，且不需要输血），则延迟给药后可考虑将剂量降低一个剂量水平（最低</a:t>
            </a:r>
            <a:r>
              <a:rPr lang="en-US" altLang="zh-CN" sz="1050" dirty="0">
                <a:solidFill>
                  <a:schemeClr val="tx1"/>
                </a:solidFill>
                <a:latin typeface="微软雅黑" panose="020B0503020204020204" pitchFamily="34" charset="-122"/>
                <a:ea typeface="微软雅黑" panose="020B0503020204020204" pitchFamily="34" charset="-122"/>
              </a:rPr>
              <a:t>0.6 mg/kg</a:t>
            </a:r>
            <a:r>
              <a:rPr lang="zh-CN" altLang="en-US" sz="1050" dirty="0">
                <a:solidFill>
                  <a:schemeClr val="tx1"/>
                </a:solidFill>
                <a:latin typeface="微软雅黑" panose="020B0503020204020204" pitchFamily="34" charset="-122"/>
                <a:ea typeface="微软雅黑" panose="020B0503020204020204" pitchFamily="34" charset="-122"/>
              </a:rPr>
              <a:t>）。</a:t>
            </a:r>
          </a:p>
          <a:p>
            <a:pPr marL="180975" indent="-180975">
              <a:buFont typeface="Wingdings" panose="05000000000000000000" pitchFamily="2" charset="2"/>
              <a:buChar char="§"/>
            </a:pPr>
            <a:r>
              <a:rPr lang="zh-CN" altLang="en-US" sz="1050" dirty="0">
                <a:solidFill>
                  <a:schemeClr val="tx1"/>
                </a:solidFill>
                <a:latin typeface="微软雅黑" panose="020B0503020204020204" pitchFamily="34" charset="-122"/>
                <a:ea typeface="微软雅黑" panose="020B0503020204020204" pitchFamily="34" charset="-122"/>
              </a:rPr>
              <a:t>最低单次治疗剂量不应低于</a:t>
            </a:r>
            <a:r>
              <a:rPr lang="en-US" altLang="zh-CN" sz="1050" dirty="0">
                <a:solidFill>
                  <a:schemeClr val="tx1"/>
                </a:solidFill>
                <a:latin typeface="微软雅黑" panose="020B0503020204020204" pitchFamily="34" charset="-122"/>
                <a:ea typeface="微软雅黑" panose="020B0503020204020204" pitchFamily="34" charset="-122"/>
              </a:rPr>
              <a:t>0.6 mg/kg</a:t>
            </a:r>
            <a:r>
              <a:rPr lang="zh-CN" altLang="en-US" sz="1050" dirty="0">
                <a:solidFill>
                  <a:schemeClr val="tx1"/>
                </a:solidFill>
                <a:latin typeface="微软雅黑" panose="020B0503020204020204" pitchFamily="34" charset="-122"/>
                <a:ea typeface="微软雅黑" panose="020B0503020204020204" pitchFamily="34" charset="-122"/>
              </a:rPr>
              <a:t>。</a:t>
            </a:r>
          </a:p>
        </p:txBody>
      </p:sp>
      <p:graphicFrame>
        <p:nvGraphicFramePr>
          <p:cNvPr id="48" name="Table 47">
            <a:extLst>
              <a:ext uri="{FF2B5EF4-FFF2-40B4-BE49-F238E27FC236}">
                <a16:creationId xmlns:a16="http://schemas.microsoft.com/office/drawing/2014/main" id="{7575BD2A-8D49-4419-B66A-11F3C0BC49D2}"/>
              </a:ext>
            </a:extLst>
          </p:cNvPr>
          <p:cNvGraphicFramePr>
            <a:graphicFrameLocks noGrp="1"/>
          </p:cNvGraphicFramePr>
          <p:nvPr>
            <p:extLst>
              <p:ext uri="{D42A27DB-BD31-4B8C-83A1-F6EECF244321}">
                <p14:modId xmlns:p14="http://schemas.microsoft.com/office/powerpoint/2010/main" val="1843565902"/>
              </p:ext>
            </p:extLst>
          </p:nvPr>
        </p:nvGraphicFramePr>
        <p:xfrm>
          <a:off x="1476379" y="1302414"/>
          <a:ext cx="10259795" cy="1173480"/>
        </p:xfrm>
        <a:graphic>
          <a:graphicData uri="http://schemas.openxmlformats.org/drawingml/2006/table">
            <a:tbl>
              <a:tblPr firstRow="1" firstCol="1" bandRow="1">
                <a:effectLst/>
              </a:tblPr>
              <a:tblGrid>
                <a:gridCol w="1933571">
                  <a:extLst>
                    <a:ext uri="{9D8B030D-6E8A-4147-A177-3AD203B41FA5}">
                      <a16:colId xmlns:a16="http://schemas.microsoft.com/office/drawing/2014/main" val="4228178391"/>
                    </a:ext>
                  </a:extLst>
                </a:gridCol>
                <a:gridCol w="4175216">
                  <a:extLst>
                    <a:ext uri="{9D8B030D-6E8A-4147-A177-3AD203B41FA5}">
                      <a16:colId xmlns:a16="http://schemas.microsoft.com/office/drawing/2014/main" val="3292158075"/>
                    </a:ext>
                  </a:extLst>
                </a:gridCol>
                <a:gridCol w="2185851">
                  <a:extLst>
                    <a:ext uri="{9D8B030D-6E8A-4147-A177-3AD203B41FA5}">
                      <a16:colId xmlns:a16="http://schemas.microsoft.com/office/drawing/2014/main" val="3867433210"/>
                    </a:ext>
                  </a:extLst>
                </a:gridCol>
                <a:gridCol w="1965157">
                  <a:extLst>
                    <a:ext uri="{9D8B030D-6E8A-4147-A177-3AD203B41FA5}">
                      <a16:colId xmlns:a16="http://schemas.microsoft.com/office/drawing/2014/main" val="2665224866"/>
                    </a:ext>
                  </a:extLst>
                </a:gridCol>
              </a:tblGrid>
              <a:tr h="98285">
                <a:tc>
                  <a:txBody>
                    <a:bodyPr/>
                    <a:lstStyle/>
                    <a:p>
                      <a:pPr algn="l">
                        <a:lnSpc>
                          <a:spcPct val="100000"/>
                        </a:lnSpc>
                      </a:pPr>
                      <a:r>
                        <a:rPr lang="zh-CN" altLang="en-US" sz="1100" kern="1200">
                          <a:solidFill>
                            <a:schemeClr val="tx1"/>
                          </a:solidFill>
                          <a:latin typeface="微软雅黑" panose="020B0503020204020204" pitchFamily="34" charset="-122"/>
                          <a:ea typeface="微软雅黑" panose="020B0503020204020204" pitchFamily="34" charset="-122"/>
                          <a:cs typeface="+mn-cs"/>
                        </a:rPr>
                        <a:t>药品通用名称（中文，含剂型）</a:t>
                      </a:r>
                      <a:endParaRPr lang="en-US" sz="1100" kern="120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pPr algn="l">
                        <a:lnSpc>
                          <a:spcPct val="100000"/>
                        </a:lnSpc>
                      </a:pPr>
                      <a:r>
                        <a:rPr lang="zh-CN" altLang="en-US" sz="1100" kern="1200">
                          <a:solidFill>
                            <a:schemeClr val="tx1"/>
                          </a:solidFill>
                          <a:latin typeface="微软雅黑" panose="020B0503020204020204" pitchFamily="34" charset="-122"/>
                          <a:ea typeface="微软雅黑" panose="020B0503020204020204" pitchFamily="34" charset="-122"/>
                          <a:cs typeface="+mn-cs"/>
                        </a:rPr>
                        <a:t>注射用罗特西普</a:t>
                      </a:r>
                      <a:endParaRPr lang="en-US" sz="1100" kern="120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tcPr>
                </a:tc>
                <a:tc>
                  <a:txBody>
                    <a:bodyPr/>
                    <a:lstStyle/>
                    <a:p>
                      <a:pPr algn="l">
                        <a:lnSpc>
                          <a:spcPct val="100000"/>
                        </a:lnSpc>
                      </a:pPr>
                      <a:r>
                        <a:rPr lang="zh-CN" altLang="en-US" sz="1100" kern="1200">
                          <a:solidFill>
                            <a:schemeClr val="tx1"/>
                          </a:solidFill>
                          <a:latin typeface="微软雅黑" panose="020B0503020204020204" pitchFamily="34" charset="-122"/>
                          <a:ea typeface="微软雅黑" panose="020B0503020204020204" pitchFamily="34" charset="-122"/>
                          <a:cs typeface="+mn-cs"/>
                        </a:rPr>
                        <a:t>医保药品分类与代码</a:t>
                      </a:r>
                      <a:r>
                        <a:rPr lang="en-US" sz="1100" kern="1200">
                          <a:solidFill>
                            <a:schemeClr val="tx1"/>
                          </a:solidFill>
                          <a:latin typeface="微软雅黑" panose="020B0503020204020204" pitchFamily="34" charset="-122"/>
                          <a:ea typeface="微软雅黑" panose="020B0503020204020204" pitchFamily="34" charset="-122"/>
                          <a:cs typeface="+mn-cs"/>
                        </a:rPr>
                        <a:t>  </a:t>
                      </a: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pPr algn="l">
                        <a:lnSpc>
                          <a:spcPct val="100000"/>
                        </a:lnSpc>
                      </a:pPr>
                      <a:r>
                        <a:rPr lang="en-US" sz="1100" kern="1200">
                          <a:solidFill>
                            <a:schemeClr val="tx1"/>
                          </a:solidFill>
                          <a:latin typeface="微软雅黑" panose="020B0503020204020204" pitchFamily="34" charset="-122"/>
                          <a:ea typeface="微软雅黑" panose="020B0503020204020204" pitchFamily="34" charset="-122"/>
                          <a:cs typeface="+mn-cs"/>
                        </a:rPr>
                        <a:t>XB03XAL398B001010184022</a:t>
                      </a: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2659311989"/>
                  </a:ext>
                </a:extLst>
              </a:tr>
              <a:tr h="98285">
                <a:tc>
                  <a:txBody>
                    <a:bodyPr/>
                    <a:lstStyle/>
                    <a:p>
                      <a:pPr algn="l">
                        <a:lnSpc>
                          <a:spcPct val="100000"/>
                        </a:lnSpc>
                      </a:pPr>
                      <a:r>
                        <a:rPr lang="zh-CN" altLang="en-US" sz="1100" kern="1200">
                          <a:solidFill>
                            <a:schemeClr val="tx1"/>
                          </a:solidFill>
                          <a:latin typeface="微软雅黑" panose="020B0503020204020204" pitchFamily="34" charset="-122"/>
                          <a:ea typeface="微软雅黑" panose="020B0503020204020204" pitchFamily="34" charset="-122"/>
                          <a:cs typeface="+mn-cs"/>
                        </a:rPr>
                        <a:t>是否为独家</a:t>
                      </a:r>
                      <a:endParaRPr lang="en-US" sz="1100" kern="120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pPr algn="l">
                        <a:lnSpc>
                          <a:spcPct val="100000"/>
                        </a:lnSpc>
                      </a:pPr>
                      <a:r>
                        <a:rPr lang="zh-CN" altLang="en-US" sz="1100" kern="1200">
                          <a:solidFill>
                            <a:schemeClr val="tx1"/>
                          </a:solidFill>
                          <a:latin typeface="微软雅黑" panose="020B0503020204020204" pitchFamily="34" charset="-122"/>
                          <a:ea typeface="微软雅黑" panose="020B0503020204020204" pitchFamily="34" charset="-122"/>
                          <a:cs typeface="+mn-cs"/>
                        </a:rPr>
                        <a:t>是</a:t>
                      </a:r>
                      <a:endParaRPr lang="en-US" sz="1100" kern="120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tcPr>
                </a:tc>
                <a:tc>
                  <a:txBody>
                    <a:bodyPr/>
                    <a:lstStyle/>
                    <a:p>
                      <a:pPr algn="l">
                        <a:lnSpc>
                          <a:spcPct val="100000"/>
                        </a:lnSpc>
                      </a:pPr>
                      <a:r>
                        <a:rPr lang="zh-CN" altLang="en-US" sz="1100" kern="1200">
                          <a:solidFill>
                            <a:schemeClr val="tx1"/>
                          </a:solidFill>
                          <a:latin typeface="微软雅黑" panose="020B0503020204020204" pitchFamily="34" charset="-122"/>
                          <a:ea typeface="微软雅黑" panose="020B0503020204020204" pitchFamily="34" charset="-122"/>
                          <a:cs typeface="+mn-cs"/>
                        </a:rPr>
                        <a:t>药品类别</a:t>
                      </a:r>
                      <a:endParaRPr lang="en-US" sz="1100" kern="120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pPr algn="l">
                        <a:lnSpc>
                          <a:spcPct val="100000"/>
                        </a:lnSpc>
                      </a:pPr>
                      <a:r>
                        <a:rPr lang="zh-CN" altLang="en-US" sz="1100" kern="1200">
                          <a:solidFill>
                            <a:schemeClr val="tx1"/>
                          </a:solidFill>
                          <a:latin typeface="微软雅黑" panose="020B0503020204020204" pitchFamily="34" charset="-122"/>
                          <a:ea typeface="微软雅黑" panose="020B0503020204020204" pitchFamily="34" charset="-122"/>
                          <a:cs typeface="+mn-cs"/>
                        </a:rPr>
                        <a:t>治疗用生物制品</a:t>
                      </a:r>
                      <a:endParaRPr lang="en-US" sz="1100" kern="120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1129658043"/>
                  </a:ext>
                </a:extLst>
              </a:tr>
              <a:tr h="98285">
                <a:tc>
                  <a:txBody>
                    <a:bodyPr/>
                    <a:lstStyle/>
                    <a:p>
                      <a:pPr algn="l">
                        <a:lnSpc>
                          <a:spcPct val="100000"/>
                        </a:lnSpc>
                      </a:pPr>
                      <a:r>
                        <a:rPr lang="zh-CN" altLang="en-US" sz="1100" kern="1200" dirty="0">
                          <a:solidFill>
                            <a:schemeClr val="tx1"/>
                          </a:solidFill>
                          <a:latin typeface="微软雅黑" panose="020B0503020204020204" pitchFamily="34" charset="-122"/>
                          <a:ea typeface="微软雅黑" panose="020B0503020204020204" pitchFamily="34" charset="-122"/>
                          <a:cs typeface="+mn-cs"/>
                        </a:rPr>
                        <a:t>说明书全部注册规格</a:t>
                      </a:r>
                      <a:endParaRPr lang="en-US" sz="1100" kern="1200" dirty="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pPr algn="l">
                        <a:lnSpc>
                          <a:spcPct val="100000"/>
                        </a:lnSpc>
                      </a:pPr>
                      <a:r>
                        <a:rPr lang="en-US" sz="1100" kern="1200" dirty="0">
                          <a:solidFill>
                            <a:schemeClr val="tx1"/>
                          </a:solidFill>
                          <a:latin typeface="微软雅黑" panose="020B0503020204020204" pitchFamily="34" charset="-122"/>
                          <a:ea typeface="微软雅黑" panose="020B0503020204020204" pitchFamily="34" charset="-122"/>
                          <a:cs typeface="+mn-cs"/>
                        </a:rPr>
                        <a:t>25mg</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a:t>
                      </a:r>
                      <a:r>
                        <a:rPr lang="en-US" sz="1100" kern="1200" dirty="0">
                          <a:solidFill>
                            <a:schemeClr val="tx1"/>
                          </a:solidFill>
                          <a:latin typeface="微软雅黑" panose="020B0503020204020204" pitchFamily="34" charset="-122"/>
                          <a:ea typeface="微软雅黑" panose="020B0503020204020204" pitchFamily="34" charset="-122"/>
                          <a:cs typeface="+mn-cs"/>
                        </a:rPr>
                        <a:t>75mg</a:t>
                      </a:r>
                      <a:r>
                        <a:rPr lang="zh-CN" altLang="en-US" sz="1100" kern="1200" dirty="0">
                          <a:solidFill>
                            <a:schemeClr val="tx1"/>
                          </a:solidFill>
                          <a:latin typeface="微软雅黑" panose="020B0503020204020204" pitchFamily="34" charset="-122"/>
                          <a:ea typeface="微软雅黑" panose="020B0503020204020204" pitchFamily="34" charset="-122"/>
                          <a:cs typeface="+mn-cs"/>
                        </a:rPr>
                        <a:t>（该规格未在中国地区供应）</a:t>
                      </a:r>
                      <a:r>
                        <a:rPr lang="en-US" sz="1100" kern="1200" dirty="0">
                          <a:solidFill>
                            <a:schemeClr val="tx1"/>
                          </a:solidFill>
                          <a:latin typeface="微软雅黑" panose="020B0503020204020204" pitchFamily="34" charset="-122"/>
                          <a:ea typeface="微软雅黑" panose="020B0503020204020204" pitchFamily="34" charset="-122"/>
                          <a:cs typeface="+mn-cs"/>
                        </a:rPr>
                        <a:t>;</a:t>
                      </a: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tcPr>
                </a:tc>
                <a:tc>
                  <a:txBody>
                    <a:bodyPr/>
                    <a:lstStyle/>
                    <a:p>
                      <a:pPr algn="l">
                        <a:lnSpc>
                          <a:spcPct val="100000"/>
                        </a:lnSpc>
                      </a:pPr>
                      <a:r>
                        <a:rPr lang="zh-CN" altLang="en-US" sz="1100" kern="1200">
                          <a:solidFill>
                            <a:schemeClr val="tx1"/>
                          </a:solidFill>
                          <a:latin typeface="微软雅黑" panose="020B0503020204020204" pitchFamily="34" charset="-122"/>
                          <a:ea typeface="微软雅黑" panose="020B0503020204020204" pitchFamily="34" charset="-122"/>
                          <a:cs typeface="+mn-cs"/>
                        </a:rPr>
                        <a:t>上市许可持有人</a:t>
                      </a:r>
                      <a:endParaRPr lang="en-US" sz="1100" kern="120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pPr algn="l">
                        <a:lnSpc>
                          <a:spcPct val="100000"/>
                        </a:lnSpc>
                      </a:pPr>
                      <a:r>
                        <a:rPr lang="en-US" sz="1100" kern="1200">
                          <a:solidFill>
                            <a:schemeClr val="tx1"/>
                          </a:solidFill>
                          <a:latin typeface="微软雅黑" panose="020B0503020204020204" pitchFamily="34" charset="-122"/>
                          <a:ea typeface="微软雅黑" panose="020B0503020204020204" pitchFamily="34" charset="-122"/>
                          <a:cs typeface="+mn-cs"/>
                        </a:rPr>
                        <a:t>Celgene Corporation</a:t>
                      </a: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1237122799"/>
                  </a:ext>
                </a:extLst>
              </a:tr>
              <a:tr h="250877">
                <a:tc>
                  <a:txBody>
                    <a:bodyPr/>
                    <a:lstStyle/>
                    <a:p>
                      <a:pPr algn="l">
                        <a:lnSpc>
                          <a:spcPct val="100000"/>
                        </a:lnSpc>
                      </a:pPr>
                      <a:r>
                        <a:rPr lang="zh-CN" altLang="en-US" sz="1100" kern="1200">
                          <a:solidFill>
                            <a:schemeClr val="tx1"/>
                          </a:solidFill>
                          <a:latin typeface="微软雅黑" panose="020B0503020204020204" pitchFamily="34" charset="-122"/>
                          <a:ea typeface="微软雅黑" panose="020B0503020204020204" pitchFamily="34" charset="-122"/>
                          <a:cs typeface="+mn-cs"/>
                        </a:rPr>
                        <a:t>中国大陆首次上市时间</a:t>
                      </a:r>
                      <a:endParaRPr lang="en-US" altLang="zh-CN" sz="1100" kern="1200">
                        <a:solidFill>
                          <a:schemeClr val="tx1"/>
                        </a:solidFill>
                        <a:latin typeface="微软雅黑" panose="020B0503020204020204" pitchFamily="34" charset="-122"/>
                        <a:ea typeface="微软雅黑" panose="020B0503020204020204" pitchFamily="34" charset="-122"/>
                        <a:cs typeface="+mn-cs"/>
                      </a:endParaRPr>
                    </a:p>
                    <a:p>
                      <a:pPr algn="l">
                        <a:lnSpc>
                          <a:spcPct val="100000"/>
                        </a:lnSpc>
                      </a:pPr>
                      <a:r>
                        <a:rPr lang="en-US" sz="1100" kern="1200">
                          <a:solidFill>
                            <a:schemeClr val="tx1"/>
                          </a:solidFill>
                          <a:latin typeface="微软雅黑" panose="020B0503020204020204" pitchFamily="34" charset="-122"/>
                          <a:ea typeface="微软雅黑" panose="020B0503020204020204" pitchFamily="34" charset="-122"/>
                          <a:cs typeface="+mn-cs"/>
                        </a:rPr>
                        <a:t>/</a:t>
                      </a:r>
                      <a:r>
                        <a:rPr lang="zh-CN" altLang="en-US" sz="1100" kern="1200">
                          <a:solidFill>
                            <a:schemeClr val="tx1"/>
                          </a:solidFill>
                          <a:latin typeface="微软雅黑" panose="020B0503020204020204" pitchFamily="34" charset="-122"/>
                          <a:ea typeface="微软雅黑" panose="020B0503020204020204" pitchFamily="34" charset="-122"/>
                          <a:cs typeface="+mn-cs"/>
                        </a:rPr>
                        <a:t>目前同通用名药品上市情况</a:t>
                      </a:r>
                      <a:endParaRPr lang="en-US" sz="1100" kern="120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pPr algn="l">
                        <a:lnSpc>
                          <a:spcPct val="100000"/>
                        </a:lnSpc>
                      </a:pPr>
                      <a:r>
                        <a:rPr lang="zh-CN" altLang="en-US" sz="1100" kern="1200" dirty="0">
                          <a:solidFill>
                            <a:schemeClr val="tx1"/>
                          </a:solidFill>
                          <a:latin typeface="微软雅黑" panose="020B0503020204020204" pitchFamily="34" charset="-122"/>
                          <a:ea typeface="微软雅黑" panose="020B0503020204020204" pitchFamily="34" charset="-122"/>
                          <a:cs typeface="+mn-cs"/>
                        </a:rPr>
                        <a:t>国家药品监督管理局批准日期：</a:t>
                      </a:r>
                      <a:r>
                        <a:rPr lang="en-US" sz="1100" kern="1200" dirty="0">
                          <a:solidFill>
                            <a:schemeClr val="tx1"/>
                          </a:solidFill>
                          <a:latin typeface="微软雅黑" panose="020B0503020204020204" pitchFamily="34" charset="-122"/>
                          <a:ea typeface="微软雅黑" panose="020B0503020204020204" pitchFamily="34" charset="-122"/>
                          <a:cs typeface="+mn-cs"/>
                        </a:rPr>
                        <a:t>2022</a:t>
                      </a:r>
                      <a:r>
                        <a:rPr lang="zh-CN" altLang="en-US" sz="1100" kern="1200" dirty="0">
                          <a:solidFill>
                            <a:schemeClr val="tx1"/>
                          </a:solidFill>
                          <a:latin typeface="微软雅黑" panose="020B0503020204020204" pitchFamily="34" charset="-122"/>
                          <a:ea typeface="微软雅黑" panose="020B0503020204020204" pitchFamily="34" charset="-122"/>
                          <a:cs typeface="+mn-cs"/>
                        </a:rPr>
                        <a:t>年</a:t>
                      </a:r>
                      <a:r>
                        <a:rPr lang="en-US" sz="1100" kern="1200" dirty="0">
                          <a:solidFill>
                            <a:schemeClr val="tx1"/>
                          </a:solidFill>
                          <a:latin typeface="微软雅黑" panose="020B0503020204020204" pitchFamily="34" charset="-122"/>
                          <a:ea typeface="微软雅黑" panose="020B0503020204020204" pitchFamily="34" charset="-122"/>
                          <a:cs typeface="+mn-cs"/>
                        </a:rPr>
                        <a:t>1</a:t>
                      </a:r>
                      <a:r>
                        <a:rPr lang="zh-CN" altLang="en-US" sz="1100" kern="1200" dirty="0">
                          <a:solidFill>
                            <a:schemeClr val="tx1"/>
                          </a:solidFill>
                          <a:latin typeface="微软雅黑" panose="020B0503020204020204" pitchFamily="34" charset="-122"/>
                          <a:ea typeface="微软雅黑" panose="020B0503020204020204" pitchFamily="34" charset="-122"/>
                          <a:cs typeface="+mn-cs"/>
                        </a:rPr>
                        <a:t>月</a:t>
                      </a:r>
                      <a:r>
                        <a:rPr lang="en-US" sz="1100" kern="1200" dirty="0">
                          <a:solidFill>
                            <a:schemeClr val="tx1"/>
                          </a:solidFill>
                          <a:latin typeface="微软雅黑" panose="020B0503020204020204" pitchFamily="34" charset="-122"/>
                          <a:ea typeface="微软雅黑" panose="020B0503020204020204" pitchFamily="34" charset="-122"/>
                          <a:cs typeface="+mn-cs"/>
                        </a:rPr>
                        <a:t>25</a:t>
                      </a:r>
                      <a:r>
                        <a:rPr lang="zh-CN" altLang="en-US" sz="1100" kern="1200" dirty="0">
                          <a:solidFill>
                            <a:schemeClr val="tx1"/>
                          </a:solidFill>
                          <a:latin typeface="微软雅黑" panose="020B0503020204020204" pitchFamily="34" charset="-122"/>
                          <a:ea typeface="微软雅黑" panose="020B0503020204020204" pitchFamily="34" charset="-122"/>
                          <a:cs typeface="+mn-cs"/>
                        </a:rPr>
                        <a:t>日</a:t>
                      </a:r>
                      <a:endParaRPr lang="en-US" altLang="zh-CN" sz="1100" kern="1200" dirty="0">
                        <a:solidFill>
                          <a:schemeClr val="tx1"/>
                        </a:solidFill>
                        <a:latin typeface="微软雅黑" panose="020B0503020204020204" pitchFamily="34" charset="-122"/>
                        <a:ea typeface="微软雅黑" panose="020B0503020204020204" pitchFamily="34" charset="-122"/>
                        <a:cs typeface="+mn-cs"/>
                      </a:endParaRPr>
                    </a:p>
                    <a:p>
                      <a:pPr algn="l">
                        <a:lnSpc>
                          <a:spcPct val="100000"/>
                        </a:lnSpc>
                      </a:pPr>
                      <a:r>
                        <a:rPr lang="en-US" sz="1100" kern="1200" dirty="0">
                          <a:solidFill>
                            <a:schemeClr val="tx1"/>
                          </a:solidFill>
                          <a:latin typeface="微软雅黑" panose="020B0503020204020204" pitchFamily="34" charset="-122"/>
                          <a:ea typeface="微软雅黑" panose="020B0503020204020204" pitchFamily="34" charset="-122"/>
                          <a:cs typeface="+mn-cs"/>
                        </a:rPr>
                        <a:t>/</a:t>
                      </a:r>
                      <a:r>
                        <a:rPr lang="zh-CN" altLang="en-US" sz="1100" kern="1200" dirty="0">
                          <a:solidFill>
                            <a:schemeClr val="tx1"/>
                          </a:solidFill>
                          <a:latin typeface="微软雅黑" panose="020B0503020204020204" pitchFamily="34" charset="-122"/>
                          <a:ea typeface="微软雅黑" panose="020B0503020204020204" pitchFamily="34" charset="-122"/>
                          <a:cs typeface="+mn-cs"/>
                        </a:rPr>
                        <a:t>目前中国大陆地区无同通用名药品上市</a:t>
                      </a:r>
                      <a:endParaRPr lang="en-US" sz="1100" kern="1200" dirty="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tcPr>
                </a:tc>
                <a:tc>
                  <a:txBody>
                    <a:bodyPr/>
                    <a:lstStyle/>
                    <a:p>
                      <a:pPr algn="l">
                        <a:lnSpc>
                          <a:spcPct val="100000"/>
                        </a:lnSpc>
                      </a:pPr>
                      <a:r>
                        <a:rPr lang="zh-CN" altLang="en-US" sz="1100" kern="1200">
                          <a:solidFill>
                            <a:schemeClr val="tx1"/>
                          </a:solidFill>
                          <a:latin typeface="微软雅黑" panose="020B0503020204020204" pitchFamily="34" charset="-122"/>
                          <a:ea typeface="微软雅黑" panose="020B0503020204020204" pitchFamily="34" charset="-122"/>
                          <a:cs typeface="+mn-cs"/>
                        </a:rPr>
                        <a:t>注册证号／批准文号</a:t>
                      </a:r>
                      <a:endParaRPr lang="en-US" sz="1100" kern="120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pPr algn="l">
                        <a:lnSpc>
                          <a:spcPct val="100000"/>
                        </a:lnSpc>
                      </a:pPr>
                      <a:r>
                        <a:rPr lang="en-US" sz="1100" kern="1200">
                          <a:solidFill>
                            <a:schemeClr val="tx1"/>
                          </a:solidFill>
                          <a:latin typeface="微软雅黑" panose="020B0503020204020204" pitchFamily="34" charset="-122"/>
                          <a:ea typeface="微软雅黑" panose="020B0503020204020204" pitchFamily="34" charset="-122"/>
                          <a:cs typeface="+mn-cs"/>
                        </a:rPr>
                        <a:t>25mg</a:t>
                      </a:r>
                      <a:r>
                        <a:rPr lang="zh-CN" altLang="en-US" sz="1100" kern="1200">
                          <a:solidFill>
                            <a:schemeClr val="tx1"/>
                          </a:solidFill>
                          <a:latin typeface="微软雅黑" panose="020B0503020204020204" pitchFamily="34" charset="-122"/>
                          <a:ea typeface="微软雅黑" panose="020B0503020204020204" pitchFamily="34" charset="-122"/>
                          <a:cs typeface="+mn-cs"/>
                        </a:rPr>
                        <a:t>：国药准字</a:t>
                      </a:r>
                      <a:r>
                        <a:rPr lang="en-US" sz="1100" kern="1200">
                          <a:solidFill>
                            <a:schemeClr val="tx1"/>
                          </a:solidFill>
                          <a:latin typeface="微软雅黑" panose="020B0503020204020204" pitchFamily="34" charset="-122"/>
                          <a:ea typeface="微软雅黑" panose="020B0503020204020204" pitchFamily="34" charset="-122"/>
                          <a:cs typeface="+mn-cs"/>
                        </a:rPr>
                        <a:t>SJ 20220002</a:t>
                      </a:r>
                    </a:p>
                    <a:p>
                      <a:pPr algn="l">
                        <a:lnSpc>
                          <a:spcPct val="100000"/>
                        </a:lnSpc>
                      </a:pPr>
                      <a:r>
                        <a:rPr lang="en-US" sz="1100" kern="1200">
                          <a:solidFill>
                            <a:schemeClr val="tx1"/>
                          </a:solidFill>
                          <a:latin typeface="微软雅黑" panose="020B0503020204020204" pitchFamily="34" charset="-122"/>
                          <a:ea typeface="微软雅黑" panose="020B0503020204020204" pitchFamily="34" charset="-122"/>
                          <a:cs typeface="+mn-cs"/>
                        </a:rPr>
                        <a:t>75mg</a:t>
                      </a:r>
                      <a:r>
                        <a:rPr lang="zh-CN" altLang="en-US" sz="1100" kern="1200">
                          <a:solidFill>
                            <a:schemeClr val="tx1"/>
                          </a:solidFill>
                          <a:latin typeface="微软雅黑" panose="020B0503020204020204" pitchFamily="34" charset="-122"/>
                          <a:ea typeface="微软雅黑" panose="020B0503020204020204" pitchFamily="34" charset="-122"/>
                          <a:cs typeface="+mn-cs"/>
                        </a:rPr>
                        <a:t>：国药准字</a:t>
                      </a:r>
                      <a:r>
                        <a:rPr lang="en-US" sz="1100" kern="1200">
                          <a:solidFill>
                            <a:schemeClr val="tx1"/>
                          </a:solidFill>
                          <a:latin typeface="微软雅黑" panose="020B0503020204020204" pitchFamily="34" charset="-122"/>
                          <a:ea typeface="微软雅黑" panose="020B0503020204020204" pitchFamily="34" charset="-122"/>
                          <a:cs typeface="+mn-cs"/>
                        </a:rPr>
                        <a:t>SJ 20220003</a:t>
                      </a: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70168173"/>
                  </a:ext>
                </a:extLst>
              </a:tr>
              <a:tr h="98285">
                <a:tc>
                  <a:txBody>
                    <a:bodyPr/>
                    <a:lstStyle/>
                    <a:p>
                      <a:pPr algn="l">
                        <a:lnSpc>
                          <a:spcPct val="100000"/>
                        </a:lnSpc>
                      </a:pPr>
                      <a:r>
                        <a:rPr lang="zh-CN" altLang="en-US" sz="1100" kern="1200">
                          <a:solidFill>
                            <a:schemeClr val="tx1"/>
                          </a:solidFill>
                          <a:latin typeface="微软雅黑" panose="020B0503020204020204" pitchFamily="34" charset="-122"/>
                          <a:ea typeface="微软雅黑" panose="020B0503020204020204" pitchFamily="34" charset="-122"/>
                          <a:cs typeface="+mn-cs"/>
                        </a:rPr>
                        <a:t>全球首个上市国家／地区</a:t>
                      </a:r>
                      <a:endParaRPr lang="en-US" sz="1100" kern="120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pPr algn="l">
                        <a:lnSpc>
                          <a:spcPct val="100000"/>
                        </a:lnSpc>
                      </a:pPr>
                      <a:r>
                        <a:rPr lang="zh-CN" altLang="en-US" sz="1100" kern="1200">
                          <a:solidFill>
                            <a:schemeClr val="tx1"/>
                          </a:solidFill>
                          <a:latin typeface="微软雅黑" panose="020B0503020204020204" pitchFamily="34" charset="-122"/>
                          <a:ea typeface="微软雅黑" panose="020B0503020204020204" pitchFamily="34" charset="-122"/>
                          <a:cs typeface="+mn-cs"/>
                        </a:rPr>
                        <a:t>美国</a:t>
                      </a:r>
                      <a:endParaRPr lang="en-US" sz="1100" kern="120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tcPr>
                </a:tc>
                <a:tc>
                  <a:txBody>
                    <a:bodyPr/>
                    <a:lstStyle/>
                    <a:p>
                      <a:pPr algn="l">
                        <a:lnSpc>
                          <a:spcPct val="100000"/>
                        </a:lnSpc>
                      </a:pPr>
                      <a:r>
                        <a:rPr lang="zh-CN" altLang="en-US" sz="1100" kern="1200">
                          <a:solidFill>
                            <a:schemeClr val="tx1"/>
                          </a:solidFill>
                          <a:latin typeface="微软雅黑" panose="020B0503020204020204" pitchFamily="34" charset="-122"/>
                          <a:ea typeface="微软雅黑" panose="020B0503020204020204" pitchFamily="34" charset="-122"/>
                          <a:cs typeface="+mn-cs"/>
                        </a:rPr>
                        <a:t>全球首次上市时间</a:t>
                      </a:r>
                      <a:endParaRPr lang="en-US" sz="1100" kern="120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pPr algn="l">
                        <a:lnSpc>
                          <a:spcPct val="100000"/>
                        </a:lnSpc>
                      </a:pPr>
                      <a:r>
                        <a:rPr lang="en-US" sz="1100" kern="1200">
                          <a:solidFill>
                            <a:schemeClr val="tx1"/>
                          </a:solidFill>
                          <a:latin typeface="微软雅黑" panose="020B0503020204020204" pitchFamily="34" charset="-122"/>
                          <a:ea typeface="微软雅黑" panose="020B0503020204020204" pitchFamily="34" charset="-122"/>
                          <a:cs typeface="+mn-cs"/>
                        </a:rPr>
                        <a:t>2019</a:t>
                      </a:r>
                      <a:r>
                        <a:rPr lang="zh-CN" altLang="en-US" sz="1100" kern="1200">
                          <a:solidFill>
                            <a:schemeClr val="tx1"/>
                          </a:solidFill>
                          <a:latin typeface="微软雅黑" panose="020B0503020204020204" pitchFamily="34" charset="-122"/>
                          <a:ea typeface="微软雅黑" panose="020B0503020204020204" pitchFamily="34" charset="-122"/>
                          <a:cs typeface="+mn-cs"/>
                        </a:rPr>
                        <a:t>年</a:t>
                      </a:r>
                      <a:r>
                        <a:rPr lang="en-US" altLang="zh-CN" sz="1100" kern="1200">
                          <a:solidFill>
                            <a:schemeClr val="tx1"/>
                          </a:solidFill>
                          <a:latin typeface="微软雅黑" panose="020B0503020204020204" pitchFamily="34" charset="-122"/>
                          <a:ea typeface="微软雅黑" panose="020B0503020204020204" pitchFamily="34" charset="-122"/>
                          <a:cs typeface="+mn-cs"/>
                        </a:rPr>
                        <a:t>11</a:t>
                      </a:r>
                      <a:r>
                        <a:rPr lang="zh-CN" altLang="en-US" sz="1100" kern="1200">
                          <a:solidFill>
                            <a:schemeClr val="tx1"/>
                          </a:solidFill>
                          <a:latin typeface="微软雅黑" panose="020B0503020204020204" pitchFamily="34" charset="-122"/>
                          <a:ea typeface="微软雅黑" panose="020B0503020204020204" pitchFamily="34" charset="-122"/>
                          <a:cs typeface="+mn-cs"/>
                        </a:rPr>
                        <a:t>月</a:t>
                      </a:r>
                      <a:r>
                        <a:rPr lang="en-US" altLang="zh-CN" sz="1100" kern="1200">
                          <a:solidFill>
                            <a:schemeClr val="tx1"/>
                          </a:solidFill>
                          <a:latin typeface="微软雅黑" panose="020B0503020204020204" pitchFamily="34" charset="-122"/>
                          <a:ea typeface="微软雅黑" panose="020B0503020204020204" pitchFamily="34" charset="-122"/>
                          <a:cs typeface="+mn-cs"/>
                        </a:rPr>
                        <a:t>08</a:t>
                      </a:r>
                      <a:r>
                        <a:rPr lang="zh-CN" altLang="en-US" sz="1100" kern="1200">
                          <a:solidFill>
                            <a:schemeClr val="tx1"/>
                          </a:solidFill>
                          <a:latin typeface="微软雅黑" panose="020B0503020204020204" pitchFamily="34" charset="-122"/>
                          <a:ea typeface="微软雅黑" panose="020B0503020204020204" pitchFamily="34" charset="-122"/>
                          <a:cs typeface="+mn-cs"/>
                        </a:rPr>
                        <a:t>日</a:t>
                      </a:r>
                      <a:endParaRPr lang="en-US" sz="1100" kern="120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6350"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009360242"/>
                  </a:ext>
                </a:extLst>
              </a:tr>
              <a:tr h="98285">
                <a:tc>
                  <a:txBody>
                    <a:bodyPr/>
                    <a:lstStyle/>
                    <a:p>
                      <a:pPr algn="l">
                        <a:lnSpc>
                          <a:spcPct val="100000"/>
                        </a:lnSpc>
                      </a:pPr>
                      <a:r>
                        <a:rPr lang="zh-CN" altLang="en-US" sz="1100" kern="1200">
                          <a:solidFill>
                            <a:schemeClr val="tx1"/>
                          </a:solidFill>
                          <a:latin typeface="微软雅黑" panose="020B0503020204020204" pitchFamily="34" charset="-122"/>
                          <a:ea typeface="微软雅黑" panose="020B0503020204020204" pitchFamily="34" charset="-122"/>
                          <a:cs typeface="+mn-cs"/>
                        </a:rPr>
                        <a:t>是否为</a:t>
                      </a:r>
                      <a:r>
                        <a:rPr lang="en-US" sz="1100" kern="1200">
                          <a:solidFill>
                            <a:schemeClr val="tx1"/>
                          </a:solidFill>
                          <a:latin typeface="微软雅黑" panose="020B0503020204020204" pitchFamily="34" charset="-122"/>
                          <a:ea typeface="微软雅黑" panose="020B0503020204020204" pitchFamily="34" charset="-122"/>
                          <a:cs typeface="+mn-cs"/>
                        </a:rPr>
                        <a:t>OTC</a:t>
                      </a:r>
                      <a:r>
                        <a:rPr lang="zh-CN" altLang="en-US" sz="1100" kern="1200">
                          <a:solidFill>
                            <a:schemeClr val="tx1"/>
                          </a:solidFill>
                          <a:latin typeface="微软雅黑" panose="020B0503020204020204" pitchFamily="34" charset="-122"/>
                          <a:ea typeface="微软雅黑" panose="020B0503020204020204" pitchFamily="34" charset="-122"/>
                          <a:cs typeface="+mn-cs"/>
                        </a:rPr>
                        <a:t>药品</a:t>
                      </a:r>
                      <a:endParaRPr lang="en-US" sz="1100" kern="1200">
                        <a:solidFill>
                          <a:schemeClr val="tx1"/>
                        </a:solidFill>
                        <a:latin typeface="微软雅黑" panose="020B0503020204020204" pitchFamily="34" charset="-122"/>
                        <a:ea typeface="微软雅黑" panose="020B0503020204020204" pitchFamily="34" charset="-122"/>
                        <a:cs typeface="+mn-cs"/>
                      </a:endParaRPr>
                    </a:p>
                  </a:txBody>
                  <a:tcPr marL="17780" marR="17780" marT="0" marB="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l">
                        <a:lnSpc>
                          <a:spcPct val="100000"/>
                        </a:lnSpc>
                      </a:pPr>
                      <a:r>
                        <a:rPr lang="zh-CN" altLang="en-US" sz="1100" kern="1200" dirty="0">
                          <a:solidFill>
                            <a:schemeClr val="tx1"/>
                          </a:solidFill>
                          <a:latin typeface="微软雅黑" panose="020B0503020204020204" pitchFamily="34" charset="-122"/>
                          <a:ea typeface="微软雅黑" panose="020B0503020204020204" pitchFamily="34" charset="-122"/>
                          <a:cs typeface="+mn-cs"/>
                        </a:rPr>
                        <a:t>否</a:t>
                      </a: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l">
                        <a:lnSpc>
                          <a:spcPct val="100000"/>
                        </a:lnSpc>
                      </a:pPr>
                      <a:r>
                        <a:rPr lang="en-US" sz="1100" kern="1200">
                          <a:solidFill>
                            <a:schemeClr val="tx1"/>
                          </a:solidFill>
                          <a:latin typeface="+mn-lt"/>
                          <a:ea typeface="+mn-ea"/>
                          <a:cs typeface="+mn-cs"/>
                        </a:rPr>
                        <a:t> </a:t>
                      </a: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6350" cap="flat" cmpd="sng" algn="ctr">
                      <a:solidFill>
                        <a:schemeClr val="tx1">
                          <a:lumMod val="50000"/>
                          <a:lumOff val="50000"/>
                        </a:schemeClr>
                      </a:solidFill>
                      <a:prstDash val="sysDash"/>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l">
                        <a:lnSpc>
                          <a:spcPct val="100000"/>
                        </a:lnSpc>
                      </a:pPr>
                      <a:r>
                        <a:rPr lang="en-US" sz="1100" kern="1200">
                          <a:solidFill>
                            <a:schemeClr val="tx1"/>
                          </a:solidFill>
                          <a:latin typeface="+mn-lt"/>
                          <a:ea typeface="+mn-ea"/>
                          <a:cs typeface="+mn-cs"/>
                        </a:rPr>
                        <a:t> </a:t>
                      </a:r>
                    </a:p>
                  </a:txBody>
                  <a:tcPr marL="17780" marR="17780" marT="0" marB="0" anchor="ctr">
                    <a:lnL w="6350" cap="flat" cmpd="sng" algn="ctr">
                      <a:solidFill>
                        <a:schemeClr val="tx1">
                          <a:lumMod val="50000"/>
                          <a:lumOff val="50000"/>
                        </a:schemeClr>
                      </a:solidFill>
                      <a:prstDash val="sysDash"/>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7629433"/>
                  </a:ext>
                </a:extLst>
              </a:tr>
            </a:tbl>
          </a:graphicData>
        </a:graphic>
      </p:graphicFrame>
      <p:sp>
        <p:nvSpPr>
          <p:cNvPr id="49" name="Rectangle 48">
            <a:extLst>
              <a:ext uri="{FF2B5EF4-FFF2-40B4-BE49-F238E27FC236}">
                <a16:creationId xmlns:a16="http://schemas.microsoft.com/office/drawing/2014/main" id="{4F77CDFE-46D1-4CAE-85F9-DDB1714A4AC0}"/>
              </a:ext>
            </a:extLst>
          </p:cNvPr>
          <p:cNvSpPr/>
          <p:nvPr/>
        </p:nvSpPr>
        <p:spPr>
          <a:xfrm>
            <a:off x="1476379" y="5679090"/>
            <a:ext cx="10259796" cy="648000"/>
          </a:xfrm>
          <a:prstGeom prst="rect">
            <a:avLst/>
          </a:prstGeom>
          <a:solidFill>
            <a:schemeClr val="bg1"/>
          </a:solidFill>
          <a:ln>
            <a:solidFill>
              <a:schemeClr val="tx1"/>
            </a:solidFill>
          </a:ln>
        </p:spPr>
        <p:style>
          <a:lnRef idx="0">
            <a:schemeClr val="accent1"/>
          </a:lnRef>
          <a:fillRef idx="1">
            <a:schemeClr val="accent1"/>
          </a:fillRef>
          <a:effectRef idx="0">
            <a:srgbClr val="000000"/>
          </a:effectRef>
          <a:fontRef idx="minor">
            <a:schemeClr val="lt1"/>
          </a:fontRef>
        </p:style>
        <p:txBody>
          <a:bodyPr rtlCol="0" anchor="ctr"/>
          <a:lstStyle/>
          <a:p>
            <a:pPr marL="180975" indent="-180975">
              <a:buFont typeface="Wingdings" panose="05000000000000000000" pitchFamily="2" charset="2"/>
              <a:buChar char="§"/>
            </a:pPr>
            <a:r>
              <a:rPr lang="zh-CN" altLang="en-US" sz="1050" dirty="0">
                <a:solidFill>
                  <a:schemeClr val="tx1"/>
                </a:solidFill>
                <a:latin typeface="微软雅黑" panose="020B0503020204020204" pitchFamily="34" charset="-122"/>
                <a:ea typeface="微软雅黑" panose="020B0503020204020204" pitchFamily="34" charset="-122"/>
              </a:rPr>
              <a:t>无合适参照药品。罗特西普是目前首创且唯一获批的针对地贫无效造血的药品，为重组</a:t>
            </a:r>
            <a:r>
              <a:rPr lang="zh-CN" altLang="zh-CN" sz="1050" dirty="0">
                <a:solidFill>
                  <a:schemeClr val="tx1"/>
                </a:solidFill>
                <a:latin typeface="微软雅黑" panose="020B0503020204020204" pitchFamily="34" charset="-122"/>
                <a:ea typeface="微软雅黑" panose="020B0503020204020204" pitchFamily="34" charset="-122"/>
              </a:rPr>
              <a:t>人激活素</a:t>
            </a:r>
            <a:r>
              <a:rPr lang="en-US" altLang="zh-CN" sz="1050" dirty="0">
                <a:solidFill>
                  <a:schemeClr val="tx1"/>
                </a:solidFill>
                <a:latin typeface="微软雅黑" panose="020B0503020204020204" pitchFamily="34" charset="-122"/>
                <a:ea typeface="微软雅黑" panose="020B0503020204020204" pitchFamily="34" charset="-122"/>
              </a:rPr>
              <a:t>IIB</a:t>
            </a:r>
            <a:r>
              <a:rPr lang="zh-CN" altLang="en-US" sz="1050" dirty="0">
                <a:solidFill>
                  <a:schemeClr val="tx1"/>
                </a:solidFill>
                <a:latin typeface="微软雅黑" panose="020B0503020204020204" pitchFamily="34" charset="-122"/>
                <a:ea typeface="微软雅黑" panose="020B0503020204020204" pitchFamily="34" charset="-122"/>
              </a:rPr>
              <a:t>受体</a:t>
            </a:r>
            <a:r>
              <a:rPr lang="en-US" altLang="zh-CN" sz="1050" dirty="0">
                <a:solidFill>
                  <a:schemeClr val="tx1"/>
                </a:solidFill>
                <a:latin typeface="微软雅黑" panose="020B0503020204020204" pitchFamily="34" charset="-122"/>
                <a:ea typeface="微软雅黑" panose="020B0503020204020204" pitchFamily="34" charset="-122"/>
              </a:rPr>
              <a:t>(</a:t>
            </a:r>
            <a:r>
              <a:rPr lang="en-US" altLang="zh-CN" sz="1050" dirty="0" err="1">
                <a:solidFill>
                  <a:schemeClr val="tx1"/>
                </a:solidFill>
                <a:latin typeface="微软雅黑" panose="020B0503020204020204" pitchFamily="34" charset="-122"/>
                <a:ea typeface="微软雅黑" panose="020B0503020204020204" pitchFamily="34" charset="-122"/>
              </a:rPr>
              <a:t>ActRIIB</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胞外域</a:t>
            </a:r>
            <a:r>
              <a:rPr lang="en-US" altLang="zh-CN" sz="1050" dirty="0">
                <a:solidFill>
                  <a:schemeClr val="tx1"/>
                </a:solidFill>
                <a:latin typeface="微软雅黑" panose="020B0503020204020204" pitchFamily="34" charset="-122"/>
                <a:ea typeface="微软雅黑" panose="020B0503020204020204" pitchFamily="34" charset="-122"/>
              </a:rPr>
              <a:t>(ECD) FC</a:t>
            </a:r>
            <a:r>
              <a:rPr lang="zh-CN" altLang="en-US" sz="1050" dirty="0">
                <a:solidFill>
                  <a:schemeClr val="tx1"/>
                </a:solidFill>
                <a:latin typeface="微软雅黑" panose="020B0503020204020204" pitchFamily="34" charset="-122"/>
                <a:ea typeface="微软雅黑" panose="020B0503020204020204" pitchFamily="34" charset="-122"/>
              </a:rPr>
              <a:t>融合蛋白创新技术；</a:t>
            </a:r>
          </a:p>
          <a:p>
            <a:pPr marL="180975" indent="-180975">
              <a:buFont typeface="Wingdings" panose="05000000000000000000" pitchFamily="2" charset="2"/>
              <a:buChar char="§"/>
            </a:pPr>
            <a:r>
              <a:rPr lang="zh-CN" altLang="en-US" sz="1050" dirty="0">
                <a:solidFill>
                  <a:schemeClr val="tx1"/>
                </a:solidFill>
                <a:latin typeface="微软雅黑" panose="020B0503020204020204" pitchFamily="34" charset="-122"/>
                <a:ea typeface="微软雅黑" panose="020B0503020204020204" pitchFamily="34" charset="-122"/>
              </a:rPr>
              <a:t>上市临床试验的对照为安慰剂；</a:t>
            </a:r>
          </a:p>
          <a:p>
            <a:pPr marL="180975" indent="-180975">
              <a:buFont typeface="Wingdings" panose="05000000000000000000" pitchFamily="2" charset="2"/>
              <a:buChar char="§"/>
            </a:pPr>
            <a:r>
              <a:rPr lang="zh-CN" altLang="en-US" sz="1050" dirty="0">
                <a:solidFill>
                  <a:schemeClr val="tx1"/>
                </a:solidFill>
                <a:latin typeface="微软雅黑" panose="020B0503020204020204" pitchFamily="34" charset="-122"/>
                <a:ea typeface="微软雅黑" panose="020B0503020204020204" pitchFamily="34" charset="-122"/>
              </a:rPr>
              <a:t>成人患者常规治疗为输血</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祛铁剂（国内使用比例最高的祛铁剂为地拉罗司），因此无参照。</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50" name="TextBox 49">
            <a:extLst>
              <a:ext uri="{FF2B5EF4-FFF2-40B4-BE49-F238E27FC236}">
                <a16:creationId xmlns:a16="http://schemas.microsoft.com/office/drawing/2014/main" id="{ABA36E1D-C306-4F82-AEB0-F87EEFF4A312}"/>
              </a:ext>
            </a:extLst>
          </p:cNvPr>
          <p:cNvSpPr txBox="1"/>
          <p:nvPr/>
        </p:nvSpPr>
        <p:spPr>
          <a:xfrm>
            <a:off x="457697" y="3058768"/>
            <a:ext cx="905692" cy="261610"/>
          </a:xfrm>
          <a:prstGeom prst="rect">
            <a:avLst/>
          </a:prstGeom>
          <a:noFill/>
        </p:spPr>
        <p:txBody>
          <a:bodyPr wrap="square">
            <a:spAutoFit/>
          </a:bodyPr>
          <a:lstStyle/>
          <a:p>
            <a:pPr algn="ctr"/>
            <a:r>
              <a:rPr lang="zh-CN" altLang="en-US" sz="1100" b="1">
                <a:latin typeface="微软雅黑" panose="020B0503020204020204" pitchFamily="34" charset="-122"/>
                <a:ea typeface="微软雅黑" panose="020B0503020204020204" pitchFamily="34" charset="-122"/>
              </a:rPr>
              <a:t>全部适应症</a:t>
            </a:r>
          </a:p>
        </p:txBody>
      </p:sp>
      <p:sp>
        <p:nvSpPr>
          <p:cNvPr id="51" name="TextBox 50">
            <a:extLst>
              <a:ext uri="{FF2B5EF4-FFF2-40B4-BE49-F238E27FC236}">
                <a16:creationId xmlns:a16="http://schemas.microsoft.com/office/drawing/2014/main" id="{61335876-EE30-4EC7-A7AF-FA4A1A4EAA4C}"/>
              </a:ext>
            </a:extLst>
          </p:cNvPr>
          <p:cNvSpPr txBox="1"/>
          <p:nvPr/>
        </p:nvSpPr>
        <p:spPr>
          <a:xfrm>
            <a:off x="457697" y="4560028"/>
            <a:ext cx="905692" cy="261610"/>
          </a:xfrm>
          <a:prstGeom prst="rect">
            <a:avLst/>
          </a:prstGeom>
          <a:noFill/>
        </p:spPr>
        <p:txBody>
          <a:bodyPr wrap="square">
            <a:spAutoFit/>
          </a:bodyPr>
          <a:lstStyle/>
          <a:p>
            <a:pPr algn="ctr"/>
            <a:r>
              <a:rPr lang="zh-CN" altLang="en-US" sz="1100" b="1">
                <a:latin typeface="微软雅黑" panose="020B0503020204020204" pitchFamily="34" charset="-122"/>
                <a:ea typeface="微软雅黑" panose="020B0503020204020204" pitchFamily="34" charset="-122"/>
              </a:rPr>
              <a:t>用法用量</a:t>
            </a:r>
          </a:p>
        </p:txBody>
      </p:sp>
      <p:sp>
        <p:nvSpPr>
          <p:cNvPr id="52" name="TextBox 51">
            <a:extLst>
              <a:ext uri="{FF2B5EF4-FFF2-40B4-BE49-F238E27FC236}">
                <a16:creationId xmlns:a16="http://schemas.microsoft.com/office/drawing/2014/main" id="{8E07F763-2760-45A4-B8E9-3FB783CC892D}"/>
              </a:ext>
            </a:extLst>
          </p:cNvPr>
          <p:cNvSpPr txBox="1"/>
          <p:nvPr/>
        </p:nvSpPr>
        <p:spPr>
          <a:xfrm>
            <a:off x="457697" y="1886434"/>
            <a:ext cx="905692" cy="430887"/>
          </a:xfrm>
          <a:prstGeom prst="rect">
            <a:avLst/>
          </a:prstGeom>
          <a:noFill/>
        </p:spPr>
        <p:txBody>
          <a:bodyPr wrap="square">
            <a:spAutoFit/>
          </a:bodyPr>
          <a:lstStyle/>
          <a:p>
            <a:pPr algn="ctr"/>
            <a:r>
              <a:rPr lang="zh-CN" altLang="en-US" sz="1100" b="1">
                <a:latin typeface="微软雅黑" panose="020B0503020204020204" pitchFamily="34" charset="-122"/>
                <a:ea typeface="微软雅黑" panose="020B0503020204020204" pitchFamily="34" charset="-122"/>
              </a:rPr>
              <a:t>详细</a:t>
            </a:r>
            <a:endParaRPr lang="en-US" altLang="zh-CN" sz="1100" b="1">
              <a:latin typeface="微软雅黑" panose="020B0503020204020204" pitchFamily="34" charset="-122"/>
              <a:ea typeface="微软雅黑" panose="020B0503020204020204" pitchFamily="34" charset="-122"/>
            </a:endParaRPr>
          </a:p>
          <a:p>
            <a:pPr algn="ctr"/>
            <a:r>
              <a:rPr lang="zh-CN" altLang="en-US" sz="1100" b="1">
                <a:latin typeface="微软雅黑" panose="020B0503020204020204" pitchFamily="34" charset="-122"/>
                <a:ea typeface="微软雅黑" panose="020B0503020204020204" pitchFamily="34" charset="-122"/>
              </a:rPr>
              <a:t>基本信息</a:t>
            </a:r>
          </a:p>
        </p:txBody>
      </p:sp>
      <p:sp>
        <p:nvSpPr>
          <p:cNvPr id="53" name="TextBox 52">
            <a:extLst>
              <a:ext uri="{FF2B5EF4-FFF2-40B4-BE49-F238E27FC236}">
                <a16:creationId xmlns:a16="http://schemas.microsoft.com/office/drawing/2014/main" id="{CC44E4E8-C750-461F-85AA-26239937BFBB}"/>
              </a:ext>
            </a:extLst>
          </p:cNvPr>
          <p:cNvSpPr txBox="1"/>
          <p:nvPr/>
        </p:nvSpPr>
        <p:spPr>
          <a:xfrm>
            <a:off x="457697" y="6073942"/>
            <a:ext cx="905692" cy="261610"/>
          </a:xfrm>
          <a:prstGeom prst="rect">
            <a:avLst/>
          </a:prstGeom>
          <a:noFill/>
        </p:spPr>
        <p:txBody>
          <a:bodyPr wrap="square">
            <a:spAutoFit/>
          </a:bodyPr>
          <a:lstStyle/>
          <a:p>
            <a:pPr algn="ctr"/>
            <a:r>
              <a:rPr lang="zh-CN" altLang="en-US" sz="1100" b="1">
                <a:latin typeface="微软雅黑" panose="020B0503020204020204" pitchFamily="34" charset="-122"/>
                <a:ea typeface="微软雅黑" panose="020B0503020204020204" pitchFamily="34" charset="-122"/>
              </a:rPr>
              <a:t>参照药品</a:t>
            </a:r>
          </a:p>
        </p:txBody>
      </p:sp>
      <p:pic>
        <p:nvPicPr>
          <p:cNvPr id="54" name="Picture Placeholder 61" descr="Text, icon&#10;&#10;Description automatically generated with medium confidence">
            <a:extLst>
              <a:ext uri="{FF2B5EF4-FFF2-40B4-BE49-F238E27FC236}">
                <a16:creationId xmlns:a16="http://schemas.microsoft.com/office/drawing/2014/main" id="{20EB7299-3C03-4C0B-AA96-6CBAE2AE286A}"/>
              </a:ext>
            </a:extLst>
          </p:cNvPr>
          <p:cNvPicPr>
            <a:picLocks noChangeAspect="1"/>
          </p:cNvPicPr>
          <p:nvPr/>
        </p:nvPicPr>
        <p:blipFill>
          <a:blip r:embed="rId6"/>
          <a:srcRect/>
          <a:stretch>
            <a:fillRect/>
          </a:stretch>
        </p:blipFill>
        <p:spPr>
          <a:xfrm>
            <a:off x="718992" y="1522197"/>
            <a:ext cx="383103" cy="383103"/>
          </a:xfrm>
          <a:prstGeom prst="rect">
            <a:avLst/>
          </a:prstGeom>
        </p:spPr>
      </p:pic>
      <p:pic>
        <p:nvPicPr>
          <p:cNvPr id="55" name="Picture Placeholder 57" descr="Icon&#10;&#10;Description automatically generated">
            <a:extLst>
              <a:ext uri="{FF2B5EF4-FFF2-40B4-BE49-F238E27FC236}">
                <a16:creationId xmlns:a16="http://schemas.microsoft.com/office/drawing/2014/main" id="{3931B88D-7B65-46F0-9179-76FA74A3F732}"/>
              </a:ext>
            </a:extLst>
          </p:cNvPr>
          <p:cNvPicPr>
            <a:picLocks noChangeAspect="1"/>
          </p:cNvPicPr>
          <p:nvPr/>
        </p:nvPicPr>
        <p:blipFill>
          <a:blip r:embed="rId7"/>
          <a:srcRect/>
          <a:stretch>
            <a:fillRect/>
          </a:stretch>
        </p:blipFill>
        <p:spPr>
          <a:xfrm>
            <a:off x="703648" y="2665571"/>
            <a:ext cx="413790" cy="413790"/>
          </a:xfrm>
          <a:prstGeom prst="rect">
            <a:avLst/>
          </a:prstGeom>
        </p:spPr>
      </p:pic>
      <p:pic>
        <p:nvPicPr>
          <p:cNvPr id="56" name="Picture Placeholder 45" descr="Icon&#10;&#10;Description automatically generated">
            <a:extLst>
              <a:ext uri="{FF2B5EF4-FFF2-40B4-BE49-F238E27FC236}">
                <a16:creationId xmlns:a16="http://schemas.microsoft.com/office/drawing/2014/main" id="{0684D433-96ED-4A27-8048-53C0B5F99281}"/>
              </a:ext>
            </a:extLst>
          </p:cNvPr>
          <p:cNvPicPr>
            <a:picLocks noChangeAspect="1"/>
          </p:cNvPicPr>
          <p:nvPr/>
        </p:nvPicPr>
        <p:blipFill>
          <a:blip r:embed="rId8"/>
          <a:srcRect/>
          <a:stretch>
            <a:fillRect/>
          </a:stretch>
        </p:blipFill>
        <p:spPr>
          <a:xfrm>
            <a:off x="690304" y="4119549"/>
            <a:ext cx="440479" cy="440479"/>
          </a:xfrm>
          <a:prstGeom prst="rect">
            <a:avLst/>
          </a:prstGeom>
        </p:spPr>
      </p:pic>
      <p:pic>
        <p:nvPicPr>
          <p:cNvPr id="57" name="Picture Placeholder 47" descr="Icon&#10;&#10;Description automatically generated">
            <a:extLst>
              <a:ext uri="{FF2B5EF4-FFF2-40B4-BE49-F238E27FC236}">
                <a16:creationId xmlns:a16="http://schemas.microsoft.com/office/drawing/2014/main" id="{D97D6680-18F5-4CE9-B6AF-8F58B77FC697}"/>
              </a:ext>
            </a:extLst>
          </p:cNvPr>
          <p:cNvPicPr>
            <a:picLocks noChangeAspect="1"/>
          </p:cNvPicPr>
          <p:nvPr/>
        </p:nvPicPr>
        <p:blipFill>
          <a:blip r:embed="rId9"/>
          <a:srcRect l="63" r="63"/>
          <a:stretch>
            <a:fillRect/>
          </a:stretch>
        </p:blipFill>
        <p:spPr>
          <a:xfrm>
            <a:off x="751354" y="5755563"/>
            <a:ext cx="318379" cy="318379"/>
          </a:xfrm>
          <a:prstGeom prst="rect">
            <a:avLst/>
          </a:prstGeom>
        </p:spPr>
      </p:pic>
      <p:pic>
        <p:nvPicPr>
          <p:cNvPr id="74791" name="Picture 39">
            <a:extLst>
              <a:ext uri="{FF2B5EF4-FFF2-40B4-BE49-F238E27FC236}">
                <a16:creationId xmlns:a16="http://schemas.microsoft.com/office/drawing/2014/main" id="{490A262A-0078-4594-9968-A046E2CAA96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498" t="8519" r="6837"/>
          <a:stretch/>
        </p:blipFill>
        <p:spPr bwMode="auto">
          <a:xfrm>
            <a:off x="9824136" y="2571627"/>
            <a:ext cx="1910167" cy="301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87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114ED2-AA45-44B6-95C1-BC14C4AC742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36" name="think-cell Slide" r:id="rId5" imgW="416" imgH="416" progId="TCLayout.ActiveDocument.1">
                  <p:embed/>
                </p:oleObj>
              </mc:Choice>
              <mc:Fallback>
                <p:oleObj name="think-cell Slide" r:id="rId5" imgW="416" imgH="416" progId="TCLayout.ActiveDocument.1">
                  <p:embed/>
                  <p:pic>
                    <p:nvPicPr>
                      <p:cNvPr id="6" name="Object 5" hidden="1">
                        <a:extLst>
                          <a:ext uri="{FF2B5EF4-FFF2-40B4-BE49-F238E27FC236}">
                            <a16:creationId xmlns:a16="http://schemas.microsoft.com/office/drawing/2014/main" id="{E3114ED2-AA45-44B6-95C1-BC14C4AC742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5BFBD5B0-960D-4D2F-8F30-7BDF3B9F0EBA}"/>
              </a:ext>
            </a:extLst>
          </p:cNvPr>
          <p:cNvSpPr>
            <a:spLocks noGrp="1"/>
          </p:cNvSpPr>
          <p:nvPr>
            <p:ph type="body" sz="quarter" idx="14"/>
          </p:nvPr>
        </p:nvSpPr>
        <p:spPr>
          <a:xfrm>
            <a:off x="1485386" y="238125"/>
            <a:ext cx="10594970" cy="835025"/>
          </a:xfrm>
        </p:spPr>
        <p:txBody>
          <a:bodyPr vert="horz" lIns="91440" tIns="45720" rIns="91440" bIns="45720" rtlCol="0" anchor="t">
            <a:noAutofit/>
          </a:bodyPr>
          <a:lstStyle/>
          <a:p>
            <a:r>
              <a:rPr lang="zh-CN" altLang="en-US" sz="2000" b="0" dirty="0"/>
              <a:t>我国</a:t>
            </a:r>
            <a:r>
              <a:rPr lang="en-US" altLang="zh-CN" sz="2000" b="0" dirty="0"/>
              <a:t>β-</a:t>
            </a:r>
            <a:r>
              <a:rPr lang="zh-CN" altLang="en-US" sz="2000" b="0" dirty="0"/>
              <a:t>地贫成年</a:t>
            </a:r>
            <a:r>
              <a:rPr lang="zh-CN" altLang="en-US" sz="2000" dirty="0">
                <a:solidFill>
                  <a:srgbClr val="BE2BBB"/>
                </a:solidFill>
              </a:rPr>
              <a:t>患者寿命严重缩短，</a:t>
            </a:r>
            <a:r>
              <a:rPr lang="zh-CN" altLang="en-US" sz="2000" b="1" dirty="0">
                <a:solidFill>
                  <a:srgbClr val="BE2BBB"/>
                </a:solidFill>
                <a:latin typeface="微软雅黑"/>
                <a:ea typeface="微软雅黑"/>
              </a:rPr>
              <a:t>其生存年龄小于30岁，远低于国际水平 </a:t>
            </a:r>
            <a:r>
              <a:rPr lang="zh-CN" altLang="en-US" sz="2000" b="0" dirty="0"/>
              <a:t>，成年患者比例低</a:t>
            </a:r>
            <a:r>
              <a:rPr lang="zh-CN" altLang="en-US" sz="2000" dirty="0">
                <a:solidFill>
                  <a:srgbClr val="BE2BBB"/>
                </a:solidFill>
              </a:rPr>
              <a:t>（仅</a:t>
            </a:r>
            <a:r>
              <a:rPr lang="en-US" altLang="zh-CN" sz="2000" dirty="0">
                <a:solidFill>
                  <a:srgbClr val="BE2BBB"/>
                </a:solidFill>
              </a:rPr>
              <a:t>1%</a:t>
            </a:r>
            <a:r>
              <a:rPr lang="zh-CN" altLang="en-US" sz="2000" dirty="0">
                <a:solidFill>
                  <a:srgbClr val="BE2BBB"/>
                </a:solidFill>
              </a:rPr>
              <a:t>患者年龄</a:t>
            </a:r>
            <a:r>
              <a:rPr lang="en-US" altLang="zh-CN" sz="2000" dirty="0">
                <a:solidFill>
                  <a:srgbClr val="BE2BBB"/>
                </a:solidFill>
              </a:rPr>
              <a:t>&gt;20</a:t>
            </a:r>
            <a:r>
              <a:rPr lang="zh-CN" altLang="en-US" sz="2000" dirty="0">
                <a:solidFill>
                  <a:srgbClr val="BE2BBB"/>
                </a:solidFill>
              </a:rPr>
              <a:t>岁）</a:t>
            </a:r>
            <a:r>
              <a:rPr lang="zh-CN" altLang="en-US" sz="2000" b="0" dirty="0"/>
              <a:t>，大陆地区输血依赖型成人患者预估</a:t>
            </a:r>
            <a:r>
              <a:rPr lang="en-US" altLang="zh-CN" sz="2000" b="0" dirty="0"/>
              <a:t>8317</a:t>
            </a:r>
            <a:r>
              <a:rPr lang="zh-CN" altLang="en-US" sz="2000" b="0" dirty="0"/>
              <a:t>人；</a:t>
            </a:r>
            <a:r>
              <a:rPr lang="zh-CN" altLang="en-US" sz="2000" dirty="0">
                <a:solidFill>
                  <a:srgbClr val="BE2BBB"/>
                </a:solidFill>
              </a:rPr>
              <a:t>低于部分罕见病患者人数</a:t>
            </a:r>
            <a:r>
              <a:rPr lang="zh-CN" altLang="en-US" sz="2000" b="0" dirty="0"/>
              <a:t>；</a:t>
            </a:r>
            <a:r>
              <a:rPr lang="zh-CN" altLang="en-US" sz="2000" dirty="0">
                <a:solidFill>
                  <a:srgbClr val="BE2BBB"/>
                </a:solidFill>
              </a:rPr>
              <a:t>目前治疗手段局限，罗特西普有效弥补该未满足治疗需求</a:t>
            </a:r>
          </a:p>
        </p:txBody>
      </p:sp>
      <p:sp>
        <p:nvSpPr>
          <p:cNvPr id="8" name="Text Placeholder 7">
            <a:extLst>
              <a:ext uri="{FF2B5EF4-FFF2-40B4-BE49-F238E27FC236}">
                <a16:creationId xmlns:a16="http://schemas.microsoft.com/office/drawing/2014/main" id="{C88B4170-91EB-44E0-8282-7F615FB558A6}"/>
              </a:ext>
            </a:extLst>
          </p:cNvPr>
          <p:cNvSpPr>
            <a:spLocks noGrp="1"/>
          </p:cNvSpPr>
          <p:nvPr>
            <p:ph type="body" sz="quarter" idx="15"/>
          </p:nvPr>
        </p:nvSpPr>
        <p:spPr/>
        <p:txBody>
          <a:bodyPr/>
          <a:lstStyle/>
          <a:p>
            <a:pPr algn="r"/>
            <a:r>
              <a:rPr lang="zh-CN" altLang="en-US"/>
              <a:t>未满足需求</a:t>
            </a:r>
          </a:p>
        </p:txBody>
      </p:sp>
      <p:sp>
        <p:nvSpPr>
          <p:cNvPr id="11" name="Text Placeholder 10">
            <a:extLst>
              <a:ext uri="{FF2B5EF4-FFF2-40B4-BE49-F238E27FC236}">
                <a16:creationId xmlns:a16="http://schemas.microsoft.com/office/drawing/2014/main" id="{3E1EA00D-557E-4874-A441-2A51B0ABD5C4}"/>
              </a:ext>
            </a:extLst>
          </p:cNvPr>
          <p:cNvSpPr>
            <a:spLocks noGrp="1"/>
          </p:cNvSpPr>
          <p:nvPr>
            <p:ph type="body" sz="quarter" idx="16"/>
          </p:nvPr>
        </p:nvSpPr>
        <p:spPr/>
        <p:txBody>
          <a:bodyPr/>
          <a:lstStyle/>
          <a:p>
            <a:r>
              <a:rPr lang="en-US" altLang="zh-CN" dirty="0"/>
              <a:t> </a:t>
            </a:r>
            <a:endParaRPr lang="zh-CN" altLang="en-US" dirty="0"/>
          </a:p>
        </p:txBody>
      </p:sp>
      <p:sp>
        <p:nvSpPr>
          <p:cNvPr id="78" name="文本框 71">
            <a:extLst>
              <a:ext uri="{FF2B5EF4-FFF2-40B4-BE49-F238E27FC236}">
                <a16:creationId xmlns:a16="http://schemas.microsoft.com/office/drawing/2014/main" id="{2FA3EC8E-DA76-4EA9-A3D9-A3ECF6E2156D}"/>
              </a:ext>
            </a:extLst>
          </p:cNvPr>
          <p:cNvSpPr txBox="1"/>
          <p:nvPr/>
        </p:nvSpPr>
        <p:spPr>
          <a:xfrm>
            <a:off x="391863" y="6552470"/>
            <a:ext cx="10800630" cy="276999"/>
          </a:xfrm>
          <a:prstGeom prst="rect">
            <a:avLst/>
          </a:prstGeom>
          <a:noFill/>
        </p:spPr>
        <p:txBody>
          <a:bodyPr wrap="square">
            <a:spAutoFit/>
          </a:bodyPr>
          <a:lstStyle/>
          <a:p>
            <a:r>
              <a:rPr lang="en-US" altLang="zh-CN" sz="600">
                <a:latin typeface="微软雅黑" panose="020B0503020204020204" pitchFamily="34" charset="-122"/>
                <a:ea typeface="微软雅黑" panose="020B0503020204020204" pitchFamily="34" charset="-122"/>
              </a:rPr>
              <a:t>**</a:t>
            </a:r>
            <a:r>
              <a:rPr lang="zh-CN" altLang="en-US" sz="600">
                <a:latin typeface="微软雅黑" panose="020B0503020204020204" pitchFamily="34" charset="-122"/>
                <a:ea typeface="微软雅黑" panose="020B0503020204020204" pitchFamily="34" charset="-122"/>
              </a:rPr>
              <a:t>注释：文献</a:t>
            </a:r>
            <a:r>
              <a:rPr lang="en-US" altLang="zh-CN" sz="600">
                <a:latin typeface="微软雅黑" panose="020B0503020204020204" pitchFamily="34" charset="-122"/>
                <a:ea typeface="微软雅黑" panose="020B0503020204020204" pitchFamily="34" charset="-122"/>
              </a:rPr>
              <a:t>5</a:t>
            </a:r>
            <a:r>
              <a:rPr lang="zh-CN" altLang="en-US" sz="600">
                <a:latin typeface="微软雅黑" panose="020B0503020204020204" pitchFamily="34" charset="-122"/>
                <a:ea typeface="微软雅黑" panose="020B0503020204020204" pitchFamily="34" charset="-122"/>
              </a:rPr>
              <a:t>中按照贫血严重程度，将</a:t>
            </a:r>
            <a:r>
              <a:rPr lang="en-US" altLang="zh-CN" sz="600">
                <a:latin typeface="微软雅黑" panose="020B0503020204020204" pitchFamily="34" charset="-122"/>
                <a:ea typeface="微软雅黑" panose="020B0503020204020204" pitchFamily="34" charset="-122"/>
              </a:rPr>
              <a:t>B</a:t>
            </a:r>
            <a:r>
              <a:rPr lang="zh-CN" altLang="en-US" sz="600">
                <a:latin typeface="微软雅黑" panose="020B0503020204020204" pitchFamily="34" charset="-122"/>
                <a:ea typeface="微软雅黑" panose="020B0503020204020204" pitchFamily="34" charset="-122"/>
              </a:rPr>
              <a:t>一地中海贫血划分为轻型、中间型和重型</a:t>
            </a:r>
            <a:endParaRPr lang="en-US" altLang="zh-CN" sz="600">
              <a:latin typeface="微软雅黑" panose="020B0503020204020204" pitchFamily="34" charset="-122"/>
              <a:ea typeface="微软雅黑" panose="020B0503020204020204" pitchFamily="34" charset="-122"/>
            </a:endParaRPr>
          </a:p>
          <a:p>
            <a:r>
              <a:rPr lang="en-US" altLang="zh-CN" sz="600">
                <a:latin typeface="微软雅黑" panose="020B0503020204020204" pitchFamily="34" charset="-122"/>
                <a:ea typeface="微软雅黑" panose="020B0503020204020204" pitchFamily="34" charset="-122"/>
              </a:rPr>
              <a:t>***</a:t>
            </a:r>
            <a:r>
              <a:rPr lang="zh-CN" altLang="en-US" sz="600">
                <a:latin typeface="微软雅黑" panose="020B0503020204020204" pitchFamily="34" charset="-122"/>
                <a:ea typeface="微软雅黑" panose="020B0503020204020204" pitchFamily="34" charset="-122"/>
              </a:rPr>
              <a:t>注释：根据国际建议，重型地中海贫血</a:t>
            </a:r>
            <a:r>
              <a:rPr lang="en-US" altLang="zh-CN" sz="600">
                <a:latin typeface="微软雅黑" panose="020B0503020204020204" pitchFamily="34" charset="-122"/>
                <a:ea typeface="微软雅黑" panose="020B0503020204020204" pitchFamily="34" charset="-122"/>
              </a:rPr>
              <a:t>(TM)</a:t>
            </a:r>
            <a:r>
              <a:rPr lang="zh-CN" altLang="en-US" sz="600">
                <a:latin typeface="微软雅黑" panose="020B0503020204020204" pitchFamily="34" charset="-122"/>
                <a:ea typeface="微软雅黑" panose="020B0503020204020204" pitchFamily="34" charset="-122"/>
              </a:rPr>
              <a:t>定义为在入组登记研究前</a:t>
            </a:r>
            <a:r>
              <a:rPr lang="en-US" altLang="zh-CN" sz="600">
                <a:latin typeface="微软雅黑" panose="020B0503020204020204" pitchFamily="34" charset="-122"/>
                <a:ea typeface="微软雅黑" panose="020B0503020204020204" pitchFamily="34" charset="-122"/>
              </a:rPr>
              <a:t>12</a:t>
            </a:r>
            <a:r>
              <a:rPr lang="zh-CN" altLang="en-US" sz="600">
                <a:latin typeface="微软雅黑" panose="020B0503020204020204" pitchFamily="34" charset="-122"/>
                <a:ea typeface="微软雅黑" panose="020B0503020204020204" pitchFamily="34" charset="-122"/>
              </a:rPr>
              <a:t>个月内需要</a:t>
            </a:r>
            <a:r>
              <a:rPr lang="en-US" altLang="zh-CN" sz="600">
                <a:latin typeface="微软雅黑" panose="020B0503020204020204" pitchFamily="34" charset="-122"/>
                <a:ea typeface="微软雅黑" panose="020B0503020204020204" pitchFamily="34" charset="-122"/>
              </a:rPr>
              <a:t>8</a:t>
            </a:r>
            <a:r>
              <a:rPr lang="zh-CN" altLang="en-US" sz="600">
                <a:latin typeface="微软雅黑" panose="020B0503020204020204" pitchFamily="34" charset="-122"/>
                <a:ea typeface="微软雅黑" panose="020B0503020204020204" pitchFamily="34" charset="-122"/>
              </a:rPr>
              <a:t>次或</a:t>
            </a:r>
            <a:r>
              <a:rPr lang="en-US" altLang="zh-CN" sz="600">
                <a:latin typeface="微软雅黑" panose="020B0503020204020204" pitchFamily="34" charset="-122"/>
                <a:ea typeface="微软雅黑" panose="020B0503020204020204" pitchFamily="34" charset="-122"/>
              </a:rPr>
              <a:t>8</a:t>
            </a:r>
            <a:r>
              <a:rPr lang="zh-CN" altLang="en-US" sz="600">
                <a:latin typeface="微软雅黑" panose="020B0503020204020204" pitchFamily="34" charset="-122"/>
                <a:ea typeface="微软雅黑" panose="020B0503020204020204" pitchFamily="34" charset="-122"/>
              </a:rPr>
              <a:t>次以上输血的纯合子（或复合杂合子）</a:t>
            </a:r>
            <a:endParaRPr lang="en-US" altLang="zh-CN" sz="600">
              <a:latin typeface="微软雅黑" panose="020B0503020204020204" pitchFamily="34" charset="-122"/>
              <a:ea typeface="微软雅黑" panose="020B0503020204020204" pitchFamily="34" charset="-122"/>
            </a:endParaRPr>
          </a:p>
        </p:txBody>
      </p:sp>
      <p:sp>
        <p:nvSpPr>
          <p:cNvPr id="79" name="文本框 71">
            <a:extLst>
              <a:ext uri="{FF2B5EF4-FFF2-40B4-BE49-F238E27FC236}">
                <a16:creationId xmlns:a16="http://schemas.microsoft.com/office/drawing/2014/main" id="{E374A4D0-70A0-420C-917C-2F9941D91B2A}"/>
              </a:ext>
            </a:extLst>
          </p:cNvPr>
          <p:cNvSpPr txBox="1"/>
          <p:nvPr/>
        </p:nvSpPr>
        <p:spPr>
          <a:xfrm>
            <a:off x="399218" y="6249653"/>
            <a:ext cx="11393564" cy="369332"/>
          </a:xfrm>
          <a:prstGeom prst="rect">
            <a:avLst/>
          </a:prstGeom>
          <a:noFill/>
        </p:spPr>
        <p:txBody>
          <a:bodyPr wrap="square">
            <a:spAutoFit/>
          </a:bodyPr>
          <a:lstStyle/>
          <a:p>
            <a:r>
              <a:rPr lang="zh-CN" altLang="en-US" sz="600" dirty="0">
                <a:latin typeface="微软雅黑" panose="020B0503020204020204" pitchFamily="34" charset="-122"/>
                <a:ea typeface="微软雅黑" panose="020B0503020204020204" pitchFamily="34" charset="-122"/>
              </a:rPr>
              <a:t>来源：</a:t>
            </a:r>
            <a:r>
              <a:rPr lang="en-US" altLang="zh-CN" sz="600" dirty="0">
                <a:latin typeface="微软雅黑" panose="020B0503020204020204" pitchFamily="34" charset="-122"/>
                <a:ea typeface="微软雅黑" panose="020B0503020204020204" pitchFamily="34" charset="-122"/>
              </a:rPr>
              <a:t>1.</a:t>
            </a:r>
            <a:r>
              <a:rPr lang="zh-CN" altLang="en-US" sz="600" dirty="0">
                <a:latin typeface="微软雅黑" panose="020B0503020204020204" pitchFamily="34" charset="-122"/>
                <a:ea typeface="微软雅黑" panose="020B0503020204020204" pitchFamily="34" charset="-122"/>
              </a:rPr>
              <a:t>中华医学会遗传学分会遗传病临床实践指南撰写组</a:t>
            </a:r>
            <a:r>
              <a:rPr lang="en-US" altLang="zh-CN" sz="600" dirty="0">
                <a:latin typeface="微软雅黑" panose="020B0503020204020204" pitchFamily="34" charset="-122"/>
                <a:ea typeface="微软雅黑" panose="020B0503020204020204" pitchFamily="34" charset="-122"/>
              </a:rPr>
              <a:t>.</a:t>
            </a:r>
            <a:r>
              <a:rPr lang="zh-CN" altLang="en-US" sz="600" dirty="0">
                <a:latin typeface="微软雅黑" panose="020B0503020204020204" pitchFamily="34" charset="-122"/>
                <a:ea typeface="微软雅黑" panose="020B0503020204020204" pitchFamily="34" charset="-122"/>
              </a:rPr>
              <a:t>中华医学遗传学杂志</a:t>
            </a:r>
            <a:r>
              <a:rPr lang="en-US" altLang="zh-CN" sz="600" dirty="0">
                <a:latin typeface="微软雅黑" panose="020B0503020204020204" pitchFamily="34" charset="-122"/>
                <a:ea typeface="微软雅黑" panose="020B0503020204020204" pitchFamily="34" charset="-122"/>
              </a:rPr>
              <a:t>. 2020,(03)243-251</a:t>
            </a:r>
            <a:r>
              <a:rPr lang="zh-CN" altLang="en-US" sz="600" dirty="0">
                <a:latin typeface="微软雅黑" panose="020B0503020204020204" pitchFamily="34" charset="-122"/>
                <a:ea typeface="微软雅黑" panose="020B0503020204020204" pitchFamily="34" charset="-122"/>
              </a:rPr>
              <a:t>；</a:t>
            </a:r>
            <a:r>
              <a:rPr lang="en-US" altLang="zh-CN" sz="600" dirty="0">
                <a:latin typeface="微软雅黑" panose="020B0503020204020204" pitchFamily="34" charset="-122"/>
                <a:ea typeface="微软雅黑" panose="020B0503020204020204" pitchFamily="34" charset="-122"/>
              </a:rPr>
              <a:t>2.</a:t>
            </a:r>
            <a:r>
              <a:rPr lang="zh-CN" altLang="en-US" sz="600" dirty="0">
                <a:latin typeface="微软雅黑" panose="020B0503020204020204" pitchFamily="34" charset="-122"/>
                <a:ea typeface="微软雅黑" panose="020B0503020204020204" pitchFamily="34" charset="-122"/>
              </a:rPr>
              <a:t>中国地中海贫血蓝皮书：中国地中海贫血防治状况调查报告（</a:t>
            </a:r>
            <a:r>
              <a:rPr lang="en-US" altLang="zh-CN" sz="600" dirty="0">
                <a:latin typeface="微软雅黑" panose="020B0503020204020204" pitchFamily="34" charset="-122"/>
                <a:ea typeface="微软雅黑" panose="020B0503020204020204" pitchFamily="34" charset="-122"/>
              </a:rPr>
              <a:t>2020</a:t>
            </a:r>
            <a:r>
              <a:rPr lang="zh-CN" altLang="en-US" sz="600" dirty="0">
                <a:latin typeface="微软雅黑" panose="020B0503020204020204" pitchFamily="34" charset="-122"/>
                <a:ea typeface="微软雅黑" panose="020B0503020204020204" pitchFamily="34" charset="-122"/>
              </a:rPr>
              <a:t>）；</a:t>
            </a:r>
            <a:r>
              <a:rPr lang="en-US" altLang="zh-CN" sz="600" dirty="0">
                <a:latin typeface="微软雅黑" panose="020B0503020204020204" pitchFamily="34" charset="-122"/>
                <a:ea typeface="微软雅黑" panose="020B0503020204020204" pitchFamily="34" charset="-122"/>
              </a:rPr>
              <a:t>3. </a:t>
            </a:r>
            <a:r>
              <a:rPr lang="en-US" altLang="zh-CN" sz="600" dirty="0" err="1">
                <a:latin typeface="微软雅黑" panose="020B0503020204020204" pitchFamily="34" charset="-122"/>
                <a:ea typeface="微软雅黑" panose="020B0503020204020204" pitchFamily="34" charset="-122"/>
              </a:rPr>
              <a:t>Cappellini</a:t>
            </a:r>
            <a:r>
              <a:rPr lang="en-US" altLang="zh-CN" sz="600" dirty="0">
                <a:latin typeface="微软雅黑" panose="020B0503020204020204" pitchFamily="34" charset="-122"/>
                <a:ea typeface="微软雅黑" panose="020B0503020204020204" pitchFamily="34" charset="-122"/>
              </a:rPr>
              <a:t> MD, et al. Guidelines for the Management of Transfusion Dependent </a:t>
            </a:r>
            <a:r>
              <a:rPr lang="en-US" altLang="zh-CN" sz="600" dirty="0" err="1">
                <a:latin typeface="微软雅黑" panose="020B0503020204020204" pitchFamily="34" charset="-122"/>
                <a:ea typeface="微软雅黑" panose="020B0503020204020204" pitchFamily="34" charset="-122"/>
              </a:rPr>
              <a:t>Thalassaemia</a:t>
            </a:r>
            <a:r>
              <a:rPr lang="en-US" altLang="zh-CN" sz="600" dirty="0">
                <a:latin typeface="微软雅黑" panose="020B0503020204020204" pitchFamily="34" charset="-122"/>
                <a:ea typeface="微软雅黑" panose="020B0503020204020204" pitchFamily="34" charset="-122"/>
              </a:rPr>
              <a:t> (TDT).4th ED. 2021</a:t>
            </a:r>
            <a:r>
              <a:rPr lang="zh-CN" altLang="en-US" sz="600" dirty="0">
                <a:latin typeface="微软雅黑" panose="020B0503020204020204" pitchFamily="34" charset="-122"/>
                <a:ea typeface="微软雅黑" panose="020B0503020204020204" pitchFamily="34" charset="-122"/>
              </a:rPr>
              <a:t>；</a:t>
            </a:r>
            <a:r>
              <a:rPr lang="en-US" altLang="zh-CN" sz="600" dirty="0">
                <a:latin typeface="微软雅黑" panose="020B0503020204020204" pitchFamily="34" charset="-122"/>
                <a:ea typeface="微软雅黑" panose="020B0503020204020204" pitchFamily="34" charset="-122"/>
              </a:rPr>
              <a:t>4.</a:t>
            </a:r>
            <a:r>
              <a:rPr lang="zh-CN" altLang="en-US" sz="600" dirty="0">
                <a:latin typeface="微软雅黑" panose="020B0503020204020204" pitchFamily="34" charset="-122"/>
                <a:ea typeface="微软雅黑" panose="020B0503020204020204" pitchFamily="34" charset="-122"/>
              </a:rPr>
              <a:t> 林争怡</a:t>
            </a:r>
            <a:r>
              <a:rPr lang="en-US" altLang="zh-CN" sz="600" dirty="0">
                <a:latin typeface="微软雅黑" panose="020B0503020204020204" pitchFamily="34" charset="-122"/>
                <a:ea typeface="微软雅黑" panose="020B0503020204020204" pitchFamily="34" charset="-122"/>
              </a:rPr>
              <a:t>. </a:t>
            </a:r>
            <a:r>
              <a:rPr lang="zh-CN" altLang="en-US" sz="600" dirty="0">
                <a:latin typeface="微软雅黑" panose="020B0503020204020204" pitchFamily="34" charset="-122"/>
                <a:ea typeface="微软雅黑" panose="020B0503020204020204" pitchFamily="34" charset="-122"/>
              </a:rPr>
              <a:t>重型</a:t>
            </a:r>
            <a:r>
              <a:rPr lang="en-US" altLang="zh-CN" sz="600" dirty="0">
                <a:latin typeface="微软雅黑" panose="020B0503020204020204" pitchFamily="34" charset="-122"/>
                <a:ea typeface="微软雅黑" panose="020B0503020204020204" pitchFamily="34" charset="-122"/>
              </a:rPr>
              <a:t>β-</a:t>
            </a:r>
            <a:r>
              <a:rPr lang="zh-CN" altLang="en-US" sz="600" dirty="0">
                <a:latin typeface="微软雅黑" panose="020B0503020204020204" pitchFamily="34" charset="-122"/>
                <a:ea typeface="微软雅黑" panose="020B0503020204020204" pitchFamily="34" charset="-122"/>
              </a:rPr>
              <a:t>地中海贫血患儿治疗依从性及并发症发生率的影响因素分析</a:t>
            </a:r>
            <a:r>
              <a:rPr lang="en-US" altLang="zh-CN" sz="600" dirty="0">
                <a:latin typeface="微软雅黑" panose="020B0503020204020204" pitchFamily="34" charset="-122"/>
                <a:ea typeface="微软雅黑" panose="020B0503020204020204" pitchFamily="34" charset="-122"/>
              </a:rPr>
              <a:t>[J]. </a:t>
            </a:r>
            <a:r>
              <a:rPr lang="zh-CN" altLang="en-US" sz="600" dirty="0">
                <a:latin typeface="微软雅黑" panose="020B0503020204020204" pitchFamily="34" charset="-122"/>
                <a:ea typeface="微软雅黑" panose="020B0503020204020204" pitchFamily="34" charset="-122"/>
              </a:rPr>
              <a:t>齐鲁护理杂志</a:t>
            </a:r>
            <a:r>
              <a:rPr lang="en-US" altLang="zh-CN" sz="600" dirty="0">
                <a:latin typeface="微软雅黑" panose="020B0503020204020204" pitchFamily="34" charset="-122"/>
                <a:ea typeface="微软雅黑" panose="020B0503020204020204" pitchFamily="34" charset="-122"/>
              </a:rPr>
              <a:t>, 2016, 22(6):3.</a:t>
            </a:r>
            <a:r>
              <a:rPr lang="zh-CN" altLang="en-US" sz="600" dirty="0">
                <a:latin typeface="微软雅黑" panose="020B0503020204020204" pitchFamily="34" charset="-122"/>
                <a:ea typeface="微软雅黑" panose="020B0503020204020204" pitchFamily="34" charset="-122"/>
              </a:rPr>
              <a:t>；</a:t>
            </a:r>
            <a:r>
              <a:rPr lang="en-US" altLang="zh-CN" sz="600" dirty="0">
                <a:latin typeface="微软雅黑" panose="020B0503020204020204" pitchFamily="34" charset="-122"/>
                <a:ea typeface="微软雅黑" panose="020B0503020204020204" pitchFamily="34" charset="-122"/>
              </a:rPr>
              <a:t>5. </a:t>
            </a:r>
            <a:r>
              <a:rPr lang="nb-NO" altLang="zh-CN" sz="600" dirty="0">
                <a:latin typeface="微软雅黑" panose="020B0503020204020204" pitchFamily="34" charset="-122"/>
                <a:ea typeface="微软雅黑" panose="020B0503020204020204" pitchFamily="34" charset="-122"/>
              </a:rPr>
              <a:t>Weiss M, et al. 2019</a:t>
            </a:r>
            <a:r>
              <a:rPr lang="zh-CN" altLang="en-US" sz="600" dirty="0">
                <a:latin typeface="微软雅黑" panose="020B0503020204020204" pitchFamily="34" charset="-122"/>
                <a:ea typeface="微软雅黑" panose="020B0503020204020204" pitchFamily="34" charset="-122"/>
              </a:rPr>
              <a:t>；</a:t>
            </a:r>
            <a:r>
              <a:rPr lang="en-US" altLang="zh-CN" sz="600" dirty="0">
                <a:latin typeface="微软雅黑" panose="020B0503020204020204" pitchFamily="34" charset="-122"/>
                <a:ea typeface="微软雅黑" panose="020B0503020204020204" pitchFamily="34" charset="-122"/>
              </a:rPr>
              <a:t>6. Elysia Group Report. Analysis of Beta Thalassemia within Taiwan’s National Health Insurance Database, 2020</a:t>
            </a:r>
            <a:r>
              <a:rPr lang="zh-CN" altLang="en-US" sz="600" dirty="0">
                <a:latin typeface="微软雅黑" panose="020B0503020204020204" pitchFamily="34" charset="-122"/>
                <a:ea typeface="微软雅黑" panose="020B0503020204020204" pitchFamily="34" charset="-122"/>
              </a:rPr>
              <a:t>；</a:t>
            </a:r>
            <a:r>
              <a:rPr lang="en-US" altLang="zh-CN" sz="600" dirty="0">
                <a:latin typeface="微软雅黑" panose="020B0503020204020204" pitchFamily="34" charset="-122"/>
                <a:ea typeface="微软雅黑" panose="020B0503020204020204" pitchFamily="34" charset="-122"/>
              </a:rPr>
              <a:t>7.</a:t>
            </a:r>
            <a:r>
              <a:rPr lang="zh-CN" altLang="en-US" sz="600" dirty="0">
                <a:latin typeface="微软雅黑" panose="020B0503020204020204" pitchFamily="34" charset="-122"/>
                <a:ea typeface="微软雅黑" panose="020B0503020204020204" pitchFamily="34" charset="-122"/>
              </a:rPr>
              <a:t>李静等 中国输血杂志 </a:t>
            </a:r>
            <a:r>
              <a:rPr lang="en-US" altLang="zh-CN" sz="600" dirty="0">
                <a:latin typeface="微软雅黑" panose="020B0503020204020204" pitchFamily="34" charset="-122"/>
                <a:ea typeface="微软雅黑" panose="020B0503020204020204" pitchFamily="34" charset="-122"/>
              </a:rPr>
              <a:t>2019</a:t>
            </a:r>
            <a:r>
              <a:rPr lang="zh-CN" altLang="en-US" sz="600" dirty="0">
                <a:latin typeface="微软雅黑" panose="020B0503020204020204" pitchFamily="34" charset="-122"/>
                <a:ea typeface="微软雅黑" panose="020B0503020204020204" pitchFamily="34" charset="-122"/>
              </a:rPr>
              <a:t>；</a:t>
            </a:r>
            <a:r>
              <a:rPr lang="en-US" altLang="zh-CN" sz="600" dirty="0">
                <a:latin typeface="微软雅黑" panose="020B0503020204020204" pitchFamily="34" charset="-122"/>
                <a:ea typeface="微软雅黑" panose="020B0503020204020204" pitchFamily="34" charset="-122"/>
              </a:rPr>
              <a:t>8.</a:t>
            </a:r>
            <a:r>
              <a:rPr lang="nb-NO" altLang="zh-CN" sz="600" dirty="0">
                <a:latin typeface="微软雅黑" panose="020B0503020204020204" pitchFamily="34" charset="-122"/>
                <a:ea typeface="微软雅黑" panose="020B0503020204020204" pitchFamily="34" charset="-122"/>
              </a:rPr>
              <a:t> Modell B, et al. J Cardiovasc Magn Reson. 2008 Sep 25;10(1):42</a:t>
            </a:r>
            <a:r>
              <a:rPr lang="zh-CN" altLang="en-US" sz="600" dirty="0">
                <a:latin typeface="微软雅黑" panose="020B0503020204020204" pitchFamily="34" charset="-122"/>
                <a:ea typeface="微软雅黑" panose="020B0503020204020204" pitchFamily="34" charset="-122"/>
              </a:rPr>
              <a:t>；</a:t>
            </a:r>
            <a:r>
              <a:rPr lang="en-US" altLang="zh-CN" sz="600" dirty="0">
                <a:latin typeface="微软雅黑" panose="020B0503020204020204" pitchFamily="34" charset="-122"/>
                <a:ea typeface="微软雅黑" panose="020B0503020204020204" pitchFamily="34" charset="-122"/>
              </a:rPr>
              <a:t>9.</a:t>
            </a:r>
            <a:r>
              <a:rPr lang="zh-CN" altLang="en-US" sz="600" dirty="0">
                <a:latin typeface="微软雅黑" panose="020B0503020204020204" pitchFamily="34" charset="-122"/>
                <a:ea typeface="微软雅黑" panose="020B0503020204020204" pitchFamily="34" charset="-122"/>
              </a:rPr>
              <a:t>王丽，周地，郑海霞，刘雅萍</a:t>
            </a:r>
            <a:r>
              <a:rPr lang="en-US" altLang="zh-CN" sz="600" dirty="0">
                <a:latin typeface="微软雅黑" panose="020B0503020204020204" pitchFamily="34" charset="-122"/>
                <a:ea typeface="微软雅黑" panose="020B0503020204020204" pitchFamily="34" charset="-122"/>
              </a:rPr>
              <a:t>; </a:t>
            </a:r>
            <a:r>
              <a:rPr lang="zh-CN" altLang="en-US" sz="600" dirty="0">
                <a:latin typeface="微软雅黑" panose="020B0503020204020204" pitchFamily="34" charset="-122"/>
                <a:ea typeface="微软雅黑" panose="020B0503020204020204" pitchFamily="34" charset="-122"/>
              </a:rPr>
              <a:t>中国大陆地区成人输血依赖型</a:t>
            </a:r>
            <a:r>
              <a:rPr lang="en-US" altLang="zh-CN" sz="600" dirty="0">
                <a:latin typeface="微软雅黑" panose="020B0503020204020204" pitchFamily="34" charset="-122"/>
                <a:ea typeface="微软雅黑" panose="020B0503020204020204" pitchFamily="34" charset="-122"/>
              </a:rPr>
              <a:t>ß</a:t>
            </a:r>
            <a:r>
              <a:rPr lang="zh-CN" altLang="en-US" sz="600" dirty="0">
                <a:latin typeface="微软雅黑" panose="020B0503020204020204" pitchFamily="34" charset="-122"/>
                <a:ea typeface="微软雅黑" panose="020B0503020204020204" pitchFamily="34" charset="-122"/>
              </a:rPr>
              <a:t>地中海贫血患病人数估计研究</a:t>
            </a:r>
            <a:r>
              <a:rPr lang="en-US" altLang="zh-CN" sz="600" dirty="0">
                <a:latin typeface="微软雅黑" panose="020B0503020204020204" pitchFamily="34" charset="-122"/>
                <a:ea typeface="微软雅黑" panose="020B0503020204020204" pitchFamily="34" charset="-122"/>
              </a:rPr>
              <a:t>[A]; </a:t>
            </a:r>
            <a:r>
              <a:rPr lang="zh-CN" altLang="en-US" sz="600" dirty="0">
                <a:latin typeface="微软雅黑" panose="020B0503020204020204" pitchFamily="34" charset="-122"/>
                <a:ea typeface="微软雅黑" panose="020B0503020204020204" pitchFamily="34" charset="-122"/>
              </a:rPr>
              <a:t>中华医学会临床流行病学分会</a:t>
            </a:r>
            <a:r>
              <a:rPr lang="en-US" altLang="zh-CN" sz="600" dirty="0">
                <a:latin typeface="微软雅黑" panose="020B0503020204020204" pitchFamily="34" charset="-122"/>
                <a:ea typeface="微软雅黑" panose="020B0503020204020204" pitchFamily="34" charset="-122"/>
              </a:rPr>
              <a:t>2022</a:t>
            </a:r>
            <a:r>
              <a:rPr lang="zh-CN" altLang="en-US" sz="600" dirty="0">
                <a:latin typeface="微软雅黑" panose="020B0503020204020204" pitchFamily="34" charset="-122"/>
                <a:ea typeface="微软雅黑" panose="020B0503020204020204" pitchFamily="34" charset="-122"/>
              </a:rPr>
              <a:t>年年会</a:t>
            </a:r>
            <a:r>
              <a:rPr lang="en-US" altLang="zh-CN" sz="600" dirty="0">
                <a:latin typeface="微软雅黑" panose="020B0503020204020204" pitchFamily="34" charset="-122"/>
                <a:ea typeface="微软雅黑" panose="020B0503020204020204" pitchFamily="34" charset="-122"/>
              </a:rPr>
              <a:t>[C]</a:t>
            </a:r>
            <a:r>
              <a:rPr lang="zh-CN" altLang="en-US" sz="600" dirty="0">
                <a:latin typeface="微软雅黑" panose="020B0503020204020204" pitchFamily="34" charset="-122"/>
                <a:ea typeface="微软雅黑" panose="020B0503020204020204" pitchFamily="34" charset="-122"/>
              </a:rPr>
              <a:t>，大会发言</a:t>
            </a:r>
            <a:r>
              <a:rPr lang="en-US" altLang="zh-CN" sz="600" dirty="0">
                <a:latin typeface="微软雅黑" panose="020B0503020204020204" pitchFamily="34" charset="-122"/>
                <a:ea typeface="微软雅黑" panose="020B0503020204020204" pitchFamily="34" charset="-122"/>
              </a:rPr>
              <a:t>; 2022</a:t>
            </a:r>
            <a:r>
              <a:rPr lang="zh-CN" altLang="en-US" sz="600" dirty="0">
                <a:latin typeface="微软雅黑" panose="020B0503020204020204" pitchFamily="34" charset="-122"/>
                <a:ea typeface="微软雅黑" panose="020B0503020204020204" pitchFamily="34" charset="-122"/>
              </a:rPr>
              <a:t>年</a:t>
            </a:r>
            <a:r>
              <a:rPr lang="en-US" altLang="zh-CN" sz="600" dirty="0">
                <a:latin typeface="微软雅黑" panose="020B0503020204020204" pitchFamily="34" charset="-122"/>
                <a:ea typeface="微软雅黑" panose="020B0503020204020204" pitchFamily="34" charset="-122"/>
              </a:rPr>
              <a:t>, 8</a:t>
            </a:r>
            <a:r>
              <a:rPr lang="zh-CN" altLang="en-US" sz="600" dirty="0">
                <a:latin typeface="微软雅黑" panose="020B0503020204020204" pitchFamily="34" charset="-122"/>
                <a:ea typeface="微软雅黑" panose="020B0503020204020204" pitchFamily="34" charset="-122"/>
              </a:rPr>
              <a:t>月</a:t>
            </a:r>
            <a:r>
              <a:rPr lang="en-US" altLang="zh-CN" sz="600" dirty="0">
                <a:latin typeface="微软雅黑" panose="020B0503020204020204" pitchFamily="34" charset="-122"/>
                <a:ea typeface="微软雅黑" panose="020B0503020204020204" pitchFamily="34" charset="-122"/>
              </a:rPr>
              <a:t>26-28</a:t>
            </a:r>
            <a:r>
              <a:rPr lang="zh-CN" altLang="en-US" sz="600" dirty="0">
                <a:latin typeface="微软雅黑" panose="020B0503020204020204" pitchFamily="34" charset="-122"/>
                <a:ea typeface="微软雅黑" panose="020B0503020204020204" pitchFamily="34" charset="-122"/>
              </a:rPr>
              <a:t>日，上海</a:t>
            </a:r>
            <a:r>
              <a:rPr lang="en-US" altLang="zh-CN" sz="600" dirty="0">
                <a:latin typeface="微软雅黑" panose="020B0503020204020204" pitchFamily="34" charset="-122"/>
                <a:ea typeface="微软雅黑" panose="020B0503020204020204" pitchFamily="34" charset="-122"/>
              </a:rPr>
              <a:t>, </a:t>
            </a:r>
            <a:r>
              <a:rPr lang="zh-CN" altLang="en-US" sz="600" dirty="0">
                <a:latin typeface="微软雅黑" panose="020B0503020204020204" pitchFamily="34" charset="-122"/>
                <a:ea typeface="微软雅黑" panose="020B0503020204020204" pitchFamily="34" charset="-122"/>
              </a:rPr>
              <a:t>中国。文章号</a:t>
            </a:r>
            <a:r>
              <a:rPr lang="en-US" altLang="zh-CN" sz="600" dirty="0">
                <a:latin typeface="微软雅黑" panose="020B0503020204020204" pitchFamily="34" charset="-122"/>
                <a:ea typeface="微软雅黑" panose="020B0503020204020204" pitchFamily="34" charset="-122"/>
              </a:rPr>
              <a:t>100791</a:t>
            </a:r>
            <a:r>
              <a:rPr lang="zh-CN" altLang="en-US" sz="600" dirty="0">
                <a:latin typeface="微软雅黑" panose="020B0503020204020204" pitchFamily="34" charset="-122"/>
                <a:ea typeface="微软雅黑" panose="020B0503020204020204" pitchFamily="34" charset="-122"/>
              </a:rPr>
              <a:t>）</a:t>
            </a:r>
            <a:endParaRPr lang="en-US" altLang="zh-CN" sz="600" dirty="0">
              <a:latin typeface="微软雅黑" panose="020B0503020204020204" pitchFamily="34" charset="-122"/>
              <a:ea typeface="微软雅黑" panose="020B0503020204020204" pitchFamily="34" charset="-122"/>
            </a:endParaRPr>
          </a:p>
        </p:txBody>
      </p:sp>
      <p:sp>
        <p:nvSpPr>
          <p:cNvPr id="60" name="矩形 14">
            <a:extLst>
              <a:ext uri="{FF2B5EF4-FFF2-40B4-BE49-F238E27FC236}">
                <a16:creationId xmlns:a16="http://schemas.microsoft.com/office/drawing/2014/main" id="{05A7DF6E-52F0-43D6-8E95-7117CCC059AB}"/>
              </a:ext>
            </a:extLst>
          </p:cNvPr>
          <p:cNvSpPr/>
          <p:nvPr/>
        </p:nvSpPr>
        <p:spPr>
          <a:xfrm>
            <a:off x="890305" y="2297707"/>
            <a:ext cx="3122019" cy="207585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Arial" panose="020B0604020202020204" pitchFamily="34" charset="0"/>
                <a:cs typeface="Arial" panose="020B0604020202020204" pitchFamily="34" charset="0"/>
              </a:rPr>
              <a:t>根据</a:t>
            </a:r>
            <a:r>
              <a:rPr lang="en-US" altLang="zh-CN" sz="1200" b="1" u="sng" dirty="0">
                <a:solidFill>
                  <a:schemeClr val="tx1"/>
                </a:solidFill>
                <a:latin typeface="Arial" panose="020B0604020202020204" pitchFamily="34" charset="0"/>
                <a:cs typeface="Arial" panose="020B0604020202020204" pitchFamily="34" charset="0"/>
              </a:rPr>
              <a:t>2020</a:t>
            </a:r>
            <a:r>
              <a:rPr lang="zh-CN" altLang="en-US" sz="1200" b="1" u="sng" dirty="0">
                <a:solidFill>
                  <a:schemeClr val="tx1"/>
                </a:solidFill>
                <a:latin typeface="Arial" panose="020B0604020202020204" pitchFamily="34" charset="0"/>
                <a:cs typeface="Arial" panose="020B0604020202020204" pitchFamily="34" charset="0"/>
              </a:rPr>
              <a:t>年</a:t>
            </a:r>
            <a:r>
              <a:rPr lang="en-US" altLang="zh-CN" sz="1200" b="1" u="sng" dirty="0">
                <a:solidFill>
                  <a:schemeClr val="tx1"/>
                </a:solidFill>
                <a:latin typeface="Arial" panose="020B0604020202020204" pitchFamily="34" charset="0"/>
                <a:cs typeface="Arial" panose="020B0604020202020204" pitchFamily="34" charset="0"/>
              </a:rPr>
              <a:t>3</a:t>
            </a:r>
            <a:r>
              <a:rPr lang="zh-CN" altLang="en-US" sz="1200" b="1" u="sng" dirty="0">
                <a:solidFill>
                  <a:schemeClr val="tx1"/>
                </a:solidFill>
                <a:latin typeface="Arial" panose="020B0604020202020204" pitchFamily="34" charset="0"/>
                <a:cs typeface="Arial" panose="020B0604020202020204" pitchFamily="34" charset="0"/>
              </a:rPr>
              <a:t>月</a:t>
            </a:r>
            <a:r>
              <a:rPr lang="en-US" altLang="zh-CN" sz="1200" b="1" u="sng" dirty="0">
                <a:solidFill>
                  <a:schemeClr val="tx1"/>
                </a:solidFill>
                <a:latin typeface="Arial" panose="020B0604020202020204" pitchFamily="34" charset="0"/>
                <a:cs typeface="Arial" panose="020B0604020202020204" pitchFamily="34" charset="0"/>
              </a:rPr>
              <a:t>《</a:t>
            </a:r>
            <a:r>
              <a:rPr lang="zh-CN" altLang="en-US" sz="1200" b="1" u="sng" dirty="0">
                <a:solidFill>
                  <a:schemeClr val="tx1"/>
                </a:solidFill>
                <a:latin typeface="Arial" panose="020B0604020202020204" pitchFamily="34" charset="0"/>
                <a:cs typeface="Arial" panose="020B0604020202020204" pitchFamily="34" charset="0"/>
              </a:rPr>
              <a:t>中华医学会医学遗传学杂志</a:t>
            </a:r>
            <a:r>
              <a:rPr lang="en-US" altLang="zh-CN" sz="1200" b="1" u="sng" dirty="0">
                <a:solidFill>
                  <a:schemeClr val="tx1"/>
                </a:solidFill>
                <a:latin typeface="Arial" panose="020B0604020202020204" pitchFamily="34" charset="0"/>
                <a:cs typeface="Arial" panose="020B0604020202020204" pitchFamily="34" charset="0"/>
              </a:rPr>
              <a:t>》</a:t>
            </a:r>
            <a:r>
              <a:rPr lang="zh-CN" altLang="en-US" sz="1200" b="1" u="sng" dirty="0">
                <a:solidFill>
                  <a:schemeClr val="tx1"/>
                </a:solidFill>
                <a:latin typeface="Arial" panose="020B0604020202020204" pitchFamily="34" charset="0"/>
                <a:cs typeface="Arial" panose="020B0604020202020204" pitchFamily="34" charset="0"/>
              </a:rPr>
              <a:t>中</a:t>
            </a:r>
            <a:r>
              <a:rPr lang="en-US" altLang="zh-CN" sz="1200" b="1" u="sng" dirty="0">
                <a:solidFill>
                  <a:schemeClr val="tx1"/>
                </a:solidFill>
                <a:latin typeface="Arial" panose="020B0604020202020204" pitchFamily="34" charset="0"/>
                <a:cs typeface="Arial" panose="020B0604020202020204" pitchFamily="34" charset="0"/>
              </a:rPr>
              <a:t>β-</a:t>
            </a:r>
            <a:r>
              <a:rPr lang="zh-CN" altLang="en-US" sz="1200" b="1" u="sng" dirty="0">
                <a:solidFill>
                  <a:schemeClr val="tx1"/>
                </a:solidFill>
                <a:latin typeface="Arial" panose="020B0604020202020204" pitchFamily="34" charset="0"/>
                <a:cs typeface="Arial" panose="020B0604020202020204" pitchFamily="34" charset="0"/>
              </a:rPr>
              <a:t>地中海贫血的临床实践指南</a:t>
            </a:r>
            <a:r>
              <a:rPr lang="zh-CN" altLang="en-US" sz="1200" b="1" dirty="0">
                <a:solidFill>
                  <a:schemeClr val="tx1"/>
                </a:solidFill>
                <a:latin typeface="Arial" panose="020B0604020202020204" pitchFamily="34" charset="0"/>
                <a:cs typeface="Arial" panose="020B0604020202020204" pitchFamily="34" charset="0"/>
              </a:rPr>
              <a:t>，</a:t>
            </a:r>
            <a:r>
              <a:rPr lang="zh-CN" altLang="en-US" sz="1200" dirty="0">
                <a:solidFill>
                  <a:schemeClr val="tx1"/>
                </a:solidFill>
                <a:latin typeface="Arial" panose="020B0604020202020204" pitchFamily="34" charset="0"/>
                <a:cs typeface="Arial" panose="020B0604020202020204" pitchFamily="34" charset="0"/>
              </a:rPr>
              <a:t>目前针对重型</a:t>
            </a:r>
            <a:r>
              <a:rPr lang="en-US" altLang="zh-CN" sz="1200" dirty="0">
                <a:solidFill>
                  <a:schemeClr val="tx1"/>
                </a:solidFill>
                <a:latin typeface="Arial" panose="020B0604020202020204" pitchFamily="34" charset="0"/>
                <a:cs typeface="Arial" panose="020B0604020202020204" pitchFamily="34" charset="0"/>
              </a:rPr>
              <a:t>β-</a:t>
            </a:r>
            <a:r>
              <a:rPr lang="zh-CN" altLang="en-US" sz="1200" dirty="0">
                <a:solidFill>
                  <a:schemeClr val="tx1"/>
                </a:solidFill>
                <a:latin typeface="Arial" panose="020B0604020202020204" pitchFamily="34" charset="0"/>
                <a:cs typeface="Arial" panose="020B0604020202020204" pitchFamily="34" charset="0"/>
              </a:rPr>
              <a:t>地贫的治疗方法有以下</a:t>
            </a:r>
            <a:r>
              <a:rPr lang="en-US" altLang="zh-CN" sz="1200" dirty="0">
                <a:solidFill>
                  <a:schemeClr val="tx1"/>
                </a:solidFill>
                <a:latin typeface="Arial" panose="020B0604020202020204" pitchFamily="34" charset="0"/>
                <a:cs typeface="Arial" panose="020B0604020202020204" pitchFamily="34" charset="0"/>
              </a:rPr>
              <a:t>3</a:t>
            </a:r>
            <a:r>
              <a:rPr lang="zh-CN" altLang="en-US" sz="1200" dirty="0">
                <a:solidFill>
                  <a:schemeClr val="tx1"/>
                </a:solidFill>
                <a:latin typeface="Arial" panose="020B0604020202020204" pitchFamily="34" charset="0"/>
                <a:cs typeface="Arial" panose="020B0604020202020204" pitchFamily="34" charset="0"/>
              </a:rPr>
              <a:t>种：</a:t>
            </a:r>
            <a:endParaRPr lang="en-US" altLang="zh-CN" sz="1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mj-lt"/>
              <a:buAutoNum type="arabicParenR"/>
            </a:pPr>
            <a:r>
              <a:rPr lang="zh-CN" altLang="en-US" sz="1200" dirty="0">
                <a:solidFill>
                  <a:schemeClr val="tx1"/>
                </a:solidFill>
                <a:latin typeface="Arial" panose="020B0604020202020204" pitchFamily="34" charset="0"/>
                <a:cs typeface="Arial" panose="020B0604020202020204" pitchFamily="34" charset="0"/>
                <a:sym typeface="Wingdings" panose="05000000000000000000" pitchFamily="2" charset="2"/>
              </a:rPr>
              <a:t>规范性输血和除铁治疗（需终生维持）；</a:t>
            </a:r>
            <a:endParaRPr lang="en-US" altLang="zh-CN" sz="120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228600" indent="-228600">
              <a:spcBef>
                <a:spcPts val="600"/>
              </a:spcBef>
              <a:buFont typeface="+mj-lt"/>
              <a:buAutoNum type="arabicParenR"/>
            </a:pPr>
            <a:r>
              <a:rPr lang="zh-CN" altLang="en-US" sz="1200" dirty="0">
                <a:solidFill>
                  <a:schemeClr val="tx1"/>
                </a:solidFill>
                <a:latin typeface="Arial" panose="020B0604020202020204" pitchFamily="34" charset="0"/>
                <a:cs typeface="Arial" panose="020B0604020202020204" pitchFamily="34" charset="0"/>
                <a:sym typeface="Wingdings" panose="05000000000000000000" pitchFamily="2" charset="2"/>
              </a:rPr>
              <a:t>造血干细胞移植（可治愈疾病但依赖配型和患者的身体状况，在我国应用有限）；</a:t>
            </a:r>
            <a:endParaRPr lang="en-US" altLang="zh-CN" sz="120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228600" indent="-228600">
              <a:spcBef>
                <a:spcPts val="600"/>
              </a:spcBef>
              <a:buFont typeface="+mj-lt"/>
              <a:buAutoNum type="arabicParenR"/>
            </a:pPr>
            <a:r>
              <a:rPr lang="zh-CN" altLang="en-US" sz="1200" dirty="0">
                <a:solidFill>
                  <a:schemeClr val="tx1"/>
                </a:solidFill>
                <a:latin typeface="Arial" panose="020B0604020202020204" pitchFamily="34" charset="0"/>
                <a:cs typeface="Arial" panose="020B0604020202020204" pitchFamily="34" charset="0"/>
                <a:sym typeface="Wingdings" panose="05000000000000000000" pitchFamily="2" charset="2"/>
              </a:rPr>
              <a:t>基因治疗（已取得重要进展，但成为临床常规尚需时日）</a:t>
            </a:r>
            <a:r>
              <a:rPr lang="en-US" altLang="zh-CN" sz="1200" dirty="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52" name="Rectangle: Rounded Corners 8">
            <a:extLst>
              <a:ext uri="{FF2B5EF4-FFF2-40B4-BE49-F238E27FC236}">
                <a16:creationId xmlns:a16="http://schemas.microsoft.com/office/drawing/2014/main" id="{8A6A085C-21D3-440A-89D7-D7C4F87D2E71}"/>
              </a:ext>
            </a:extLst>
          </p:cNvPr>
          <p:cNvSpPr/>
          <p:nvPr/>
        </p:nvSpPr>
        <p:spPr>
          <a:xfrm>
            <a:off x="4535279" y="3283098"/>
            <a:ext cx="7117250" cy="1004763"/>
          </a:xfrm>
          <a:prstGeom prst="roundRect">
            <a:avLst>
              <a:gd name="adj" fmla="val 6305"/>
            </a:avLst>
          </a:prstGeom>
          <a:solidFill>
            <a:srgbClr val="FFF5FF"/>
          </a:solidFill>
        </p:spPr>
        <p:txBody>
          <a:bodyPr wrap="square" lIns="540000" tIns="45720" rIns="91440" bIns="45720" anchor="t">
            <a:noAutofit/>
          </a:bodyPr>
          <a:lstStyle/>
          <a:p>
            <a:endParaRPr lang="zh-CN" altLang="en-US" sz="1000">
              <a:latin typeface="Arial" panose="020B0604020202020204" pitchFamily="34" charset="0"/>
              <a:cs typeface="Arial" panose="020B0604020202020204" pitchFamily="34" charset="0"/>
            </a:endParaRPr>
          </a:p>
        </p:txBody>
      </p:sp>
      <p:sp>
        <p:nvSpPr>
          <p:cNvPr id="53" name="Rectangle: Diagonal Corners Rounded 52">
            <a:extLst>
              <a:ext uri="{FF2B5EF4-FFF2-40B4-BE49-F238E27FC236}">
                <a16:creationId xmlns:a16="http://schemas.microsoft.com/office/drawing/2014/main" id="{88369DAD-D1F7-4AA4-84C0-7013588D3E57}"/>
              </a:ext>
            </a:extLst>
          </p:cNvPr>
          <p:cNvSpPr/>
          <p:nvPr/>
        </p:nvSpPr>
        <p:spPr>
          <a:xfrm rot="5400000">
            <a:off x="1559032" y="3749280"/>
            <a:ext cx="1782617" cy="3123966"/>
          </a:xfrm>
          <a:prstGeom prst="round2DiagRect">
            <a:avLst/>
          </a:prstGeom>
          <a:solidFill>
            <a:srgbClr val="FFF5FF"/>
          </a:solidFill>
        </p:spPr>
        <p:txBody>
          <a:bodyPr wrap="square" lIns="540000" tIns="45720" rIns="91440" bIns="45720" anchor="t">
            <a:noAutofit/>
          </a:bodyPr>
          <a:lstStyle/>
          <a:p>
            <a:endParaRPr lang="en-US" sz="1000">
              <a:solidFill>
                <a:schemeClr val="tx1"/>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561F002E-2A37-4398-BA70-A1B56796A474}"/>
              </a:ext>
            </a:extLst>
          </p:cNvPr>
          <p:cNvSpPr txBox="1"/>
          <p:nvPr/>
        </p:nvSpPr>
        <p:spPr>
          <a:xfrm>
            <a:off x="890305" y="4439673"/>
            <a:ext cx="3136666" cy="1762899"/>
          </a:xfrm>
          <a:prstGeom prst="rect">
            <a:avLst/>
          </a:prstGeom>
          <a:noFill/>
        </p:spPr>
        <p:txBody>
          <a:bodyPr wrap="square" lIns="108000" tIns="46800" rIns="91440" bIns="45720" rtlCol="0" anchor="ctr">
            <a:noAutofit/>
          </a:bodyPr>
          <a:lstStyle/>
          <a:p>
            <a:pPr lvl="0" fontAlgn="base">
              <a:spcAft>
                <a:spcPts val="600"/>
              </a:spcAft>
              <a:defRPr/>
            </a:pPr>
            <a:r>
              <a:rPr lang="zh-CN" altLang="en-US" sz="1200" b="1" u="sng" dirty="0">
                <a:latin typeface="Arial" panose="020B0604020202020204" pitchFamily="34" charset="0"/>
                <a:cs typeface="Arial" panose="020B0604020202020204" pitchFamily="34" charset="0"/>
              </a:rPr>
              <a:t>对症治疗（目前主要治疗方案）：规范性</a:t>
            </a:r>
            <a:r>
              <a:rPr lang="en-US" altLang="zh-CN" sz="1200" b="1" u="sng" dirty="0">
                <a:latin typeface="Arial" panose="020B0604020202020204" pitchFamily="34" charset="0"/>
                <a:cs typeface="Arial" panose="020B0604020202020204" pitchFamily="34" charset="0"/>
              </a:rPr>
              <a:t>终</a:t>
            </a:r>
            <a:r>
              <a:rPr lang="zh-CN" altLang="en-US" sz="1200" b="1" u="sng" dirty="0">
                <a:latin typeface="Arial" panose="020B0604020202020204" pitchFamily="34" charset="0"/>
                <a:cs typeface="Arial" panose="020B0604020202020204" pitchFamily="34" charset="0"/>
              </a:rPr>
              <a:t>生输血</a:t>
            </a:r>
            <a:r>
              <a:rPr lang="en-US" altLang="zh-CN" sz="1200" b="1" u="sng" dirty="0">
                <a:latin typeface="Arial" panose="020B0604020202020204" pitchFamily="34" charset="0"/>
                <a:cs typeface="Arial" panose="020B0604020202020204" pitchFamily="34" charset="0"/>
              </a:rPr>
              <a:t>+</a:t>
            </a:r>
            <a:r>
              <a:rPr lang="zh-CN" altLang="en-US" sz="1200" b="1" u="sng" dirty="0">
                <a:latin typeface="Arial" panose="020B0604020202020204" pitchFamily="34" charset="0"/>
                <a:cs typeface="Arial" panose="020B0604020202020204" pitchFamily="34" charset="0"/>
              </a:rPr>
              <a:t>祛铁</a:t>
            </a:r>
            <a:endParaRPr lang="en-US" altLang="zh-CN" sz="1600" b="1" dirty="0">
              <a:latin typeface="微软雅黑" panose="020B0503020204020204" pitchFamily="34" charset="-122"/>
              <a:ea typeface="微软雅黑" panose="020B0503020204020204" pitchFamily="34" charset="-122"/>
              <a:cs typeface="Arial"/>
            </a:endParaRPr>
          </a:p>
          <a:p>
            <a:pPr marL="171450" lvl="0" indent="-171450" fontAlgn="base">
              <a:spcAft>
                <a:spcPts val="600"/>
              </a:spcAft>
              <a:buFont typeface="Arial" panose="020B0604020202020204" pitchFamily="34" charset="0"/>
              <a:buChar char="•"/>
              <a:defRPr/>
            </a:pPr>
            <a:r>
              <a:rPr lang="en-US" altLang="zh-CN" sz="1100" b="1" dirty="0">
                <a:latin typeface="微软雅黑" panose="020B0503020204020204" pitchFamily="34" charset="-122"/>
                <a:ea typeface="微软雅黑" panose="020B0503020204020204" pitchFamily="34" charset="-122"/>
                <a:cs typeface="Arial"/>
              </a:rPr>
              <a:t>50%</a:t>
            </a:r>
            <a:r>
              <a:rPr lang="zh-CN" altLang="en-US" sz="1100" b="1" dirty="0">
                <a:latin typeface="微软雅黑" panose="020B0503020204020204" pitchFamily="34" charset="-122"/>
                <a:ea typeface="微软雅黑" panose="020B0503020204020204" pitchFamily="34" charset="-122"/>
                <a:cs typeface="Arial"/>
              </a:rPr>
              <a:t>地贫患者处于长期严重贫血状态，最主要原因是血荒</a:t>
            </a:r>
            <a:r>
              <a:rPr lang="zh-CN" altLang="en-US" sz="1100" dirty="0">
                <a:latin typeface="微软雅黑" panose="020B0503020204020204" pitchFamily="34" charset="-122"/>
                <a:ea typeface="微软雅黑" panose="020B0503020204020204" pitchFamily="34" charset="-122"/>
                <a:cs typeface="Arial"/>
              </a:rPr>
              <a:t>（血源紧张），很多患者无法实现规范性治疗；</a:t>
            </a:r>
            <a:endParaRPr lang="en-US" altLang="zh-CN" sz="1100" dirty="0">
              <a:latin typeface="微软雅黑" panose="020B0503020204020204" pitchFamily="34" charset="-122"/>
              <a:ea typeface="微软雅黑" panose="020B0503020204020204" pitchFamily="34" charset="-122"/>
              <a:cs typeface="Arial"/>
            </a:endParaRPr>
          </a:p>
          <a:p>
            <a:pPr marL="171450" lvl="0" indent="-171450" fontAlgn="base">
              <a:spcAft>
                <a:spcPts val="600"/>
              </a:spcAft>
              <a:buFont typeface="Arial" panose="020B0604020202020204" pitchFamily="34" charset="0"/>
              <a:buChar char="•"/>
              <a:defRPr/>
            </a:pPr>
            <a:r>
              <a:rPr lang="zh-CN" altLang="en-US" sz="1100" dirty="0">
                <a:latin typeface="微软雅黑" panose="020B0503020204020204" pitchFamily="34" charset="-122"/>
                <a:ea typeface="微软雅黑" panose="020B0503020204020204" pitchFamily="34" charset="-122"/>
                <a:cs typeface="Arial"/>
              </a:rPr>
              <a:t>即使采用该支持性治疗方案 </a:t>
            </a:r>
            <a:r>
              <a:rPr lang="zh-CN" altLang="en-US" sz="1100" b="1" dirty="0">
                <a:latin typeface="微软雅黑" panose="020B0503020204020204" pitchFamily="34" charset="-122"/>
                <a:ea typeface="微软雅黑" panose="020B0503020204020204" pitchFamily="34" charset="-122"/>
                <a:cs typeface="Arial"/>
              </a:rPr>
              <a:t>祛铁治疗效率低</a:t>
            </a:r>
            <a:r>
              <a:rPr lang="zh-CN" altLang="en-US" sz="1100" dirty="0">
                <a:latin typeface="微软雅黑" panose="020B0503020204020204" pitchFamily="34" charset="-122"/>
                <a:ea typeface="微软雅黑" panose="020B0503020204020204" pitchFamily="34" charset="-122"/>
                <a:cs typeface="Arial"/>
              </a:rPr>
              <a:t>，</a:t>
            </a:r>
            <a:r>
              <a:rPr lang="zh-CN" altLang="en-US" sz="1100" b="1" dirty="0">
                <a:latin typeface="微软雅黑" panose="020B0503020204020204" pitchFamily="34" charset="-122"/>
                <a:ea typeface="微软雅黑" panose="020B0503020204020204" pitchFamily="34" charset="-122"/>
                <a:cs typeface="Arial"/>
              </a:rPr>
              <a:t>毒副作用大</a:t>
            </a:r>
            <a:r>
              <a:rPr lang="zh-CN" altLang="en-US" sz="1100" dirty="0">
                <a:latin typeface="微软雅黑" panose="020B0503020204020204" pitchFamily="34" charset="-122"/>
                <a:ea typeface="微软雅黑" panose="020B0503020204020204" pitchFamily="34" charset="-122"/>
                <a:cs typeface="Arial"/>
              </a:rPr>
              <a:t>，</a:t>
            </a:r>
            <a:r>
              <a:rPr lang="zh-CN" altLang="en-US" sz="1100" b="1" dirty="0">
                <a:latin typeface="微软雅黑" panose="020B0503020204020204" pitchFamily="34" charset="-122"/>
                <a:ea typeface="微软雅黑" panose="020B0503020204020204" pitchFamily="34" charset="-122"/>
                <a:cs typeface="Arial"/>
              </a:rPr>
              <a:t>患者依从性低</a:t>
            </a:r>
            <a:r>
              <a:rPr lang="en-US" altLang="zh-CN" sz="1100" baseline="30000" dirty="0">
                <a:latin typeface="微软雅黑" panose="020B0503020204020204" pitchFamily="34" charset="-122"/>
                <a:ea typeface="微软雅黑" panose="020B0503020204020204" pitchFamily="34" charset="-122"/>
                <a:cs typeface="Arial"/>
              </a:rPr>
              <a:t>1,3，</a:t>
            </a:r>
            <a:r>
              <a:rPr lang="en-US" altLang="zh-CN" sz="1100" dirty="0">
                <a:latin typeface="微软雅黑" panose="020B0503020204020204" pitchFamily="34" charset="-122"/>
                <a:ea typeface="微软雅黑" panose="020B0503020204020204" pitchFamily="34" charset="-122"/>
                <a:cs typeface="Arial"/>
              </a:rPr>
              <a:t>易</a:t>
            </a:r>
            <a:r>
              <a:rPr lang="zh-CN" sz="1100" dirty="0">
                <a:latin typeface="微软雅黑" panose="020B0503020204020204" pitchFamily="34" charset="-122"/>
                <a:ea typeface="微软雅黑" panose="020B0503020204020204" pitchFamily="34" charset="-122"/>
                <a:cs typeface="Arial"/>
              </a:rPr>
              <a:t>引发心、肝等多种脏器严重损伤，</a:t>
            </a:r>
            <a:r>
              <a:rPr lang="zh-CN" altLang="en-US" sz="1100" dirty="0">
                <a:latin typeface="微软雅黑" panose="020B0503020204020204" pitchFamily="34" charset="-122"/>
                <a:ea typeface="微软雅黑" panose="020B0503020204020204" pitchFamily="34" charset="-122"/>
                <a:cs typeface="Arial"/>
              </a:rPr>
              <a:t>甚至死亡，我国</a:t>
            </a:r>
            <a:r>
              <a:rPr lang="zh-CN" altLang="en-US" sz="1100" b="1" dirty="0">
                <a:latin typeface="微软雅黑" panose="020B0503020204020204" pitchFamily="34" charset="-122"/>
                <a:ea typeface="微软雅黑" panose="020B0503020204020204" pitchFamily="34" charset="-122"/>
                <a:cs typeface="Arial"/>
              </a:rPr>
              <a:t>仅</a:t>
            </a:r>
            <a:r>
              <a:rPr lang="en-US" altLang="zh-CN" sz="1100" b="1" dirty="0">
                <a:latin typeface="微软雅黑" panose="020B0503020204020204" pitchFamily="34" charset="-122"/>
                <a:ea typeface="微软雅黑" panose="020B0503020204020204" pitchFamily="34" charset="-122"/>
                <a:cs typeface="Arial"/>
              </a:rPr>
              <a:t>1%</a:t>
            </a:r>
            <a:r>
              <a:rPr lang="zh-CN" altLang="en-US" sz="1100" b="1" dirty="0">
                <a:latin typeface="微软雅黑" panose="020B0503020204020204" pitchFamily="34" charset="-122"/>
                <a:ea typeface="微软雅黑" panose="020B0503020204020204" pitchFamily="34" charset="-122"/>
                <a:cs typeface="Arial"/>
              </a:rPr>
              <a:t>的地贫患者年龄</a:t>
            </a:r>
            <a:r>
              <a:rPr lang="en-US" altLang="zh-CN" sz="1100" b="1" dirty="0">
                <a:latin typeface="微软雅黑" panose="020B0503020204020204" pitchFamily="34" charset="-122"/>
                <a:ea typeface="微软雅黑" panose="020B0503020204020204" pitchFamily="34" charset="-122"/>
                <a:cs typeface="Arial"/>
              </a:rPr>
              <a:t>&gt;20</a:t>
            </a:r>
            <a:r>
              <a:rPr lang="zh-CN" altLang="en-US" sz="1100" b="1" dirty="0">
                <a:latin typeface="微软雅黑" panose="020B0503020204020204" pitchFamily="34" charset="-122"/>
                <a:ea typeface="微软雅黑" panose="020B0503020204020204" pitchFamily="34" charset="-122"/>
                <a:cs typeface="Arial"/>
              </a:rPr>
              <a:t>岁</a:t>
            </a:r>
            <a:r>
              <a:rPr lang="en-US" altLang="zh-CN" sz="1100" baseline="30000" dirty="0">
                <a:latin typeface="微软雅黑" panose="020B0503020204020204" pitchFamily="34" charset="-122"/>
                <a:ea typeface="微软雅黑" panose="020B0503020204020204" pitchFamily="34" charset="-122"/>
                <a:cs typeface="Arial"/>
              </a:rPr>
              <a:t>2</a:t>
            </a:r>
            <a:endParaRPr lang="zh-CN" altLang="en-US" sz="1100" baseline="30000" dirty="0">
              <a:latin typeface="微软雅黑" panose="020B0503020204020204" pitchFamily="34" charset="-122"/>
              <a:ea typeface="微软雅黑" panose="020B0503020204020204" pitchFamily="34" charset="-122"/>
              <a:cs typeface="Arial"/>
            </a:endParaRPr>
          </a:p>
        </p:txBody>
      </p:sp>
      <p:sp>
        <p:nvSpPr>
          <p:cNvPr id="59" name="矩形 14">
            <a:extLst>
              <a:ext uri="{FF2B5EF4-FFF2-40B4-BE49-F238E27FC236}">
                <a16:creationId xmlns:a16="http://schemas.microsoft.com/office/drawing/2014/main" id="{6D5BF6BA-8EC8-42BF-A645-692E7B0EA29A}"/>
              </a:ext>
            </a:extLst>
          </p:cNvPr>
          <p:cNvSpPr/>
          <p:nvPr/>
        </p:nvSpPr>
        <p:spPr>
          <a:xfrm>
            <a:off x="888357" y="1432525"/>
            <a:ext cx="10725635" cy="799073"/>
          </a:xfrm>
          <a:prstGeom prst="rect">
            <a:avLst/>
          </a:prstGeom>
          <a:no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zh-CN" altLang="en-US" sz="1400" dirty="0">
                <a:solidFill>
                  <a:schemeClr val="tx1"/>
                </a:solidFill>
                <a:latin typeface="微软雅黑" panose="020B0503020204020204" pitchFamily="34" charset="-122"/>
                <a:ea typeface="微软雅黑" panose="020B0503020204020204" pitchFamily="34" charset="-122"/>
                <a:cs typeface="Arial"/>
              </a:rPr>
              <a:t>根据流行病学方法测算成人输血依赖型患者数量，除以我国总人口，得出</a:t>
            </a:r>
            <a:r>
              <a:rPr lang="zh-CN" altLang="en-US" sz="1400" b="1" dirty="0">
                <a:solidFill>
                  <a:schemeClr val="tx1"/>
                </a:solidFill>
                <a:latin typeface="微软雅黑" panose="020B0503020204020204" pitchFamily="34" charset="-122"/>
                <a:ea typeface="微软雅黑" panose="020B0503020204020204" pitchFamily="34" charset="-122"/>
                <a:cs typeface="Arial"/>
              </a:rPr>
              <a:t>成人输血依赖型β-地中海贫血的患病率平均约为0.6/10万人（</a:t>
            </a:r>
            <a:r>
              <a:rPr lang="en-US" altLang="zh-CN" sz="1400" b="1" dirty="0">
                <a:solidFill>
                  <a:schemeClr val="tx1"/>
                </a:solidFill>
                <a:latin typeface="微软雅黑" panose="020B0503020204020204" pitchFamily="34" charset="-122"/>
                <a:ea typeface="微软雅黑" panose="020B0503020204020204" pitchFamily="34" charset="-122"/>
                <a:cs typeface="Arial"/>
              </a:rPr>
              <a:t>0.006 ‰</a:t>
            </a:r>
            <a:r>
              <a:rPr lang="zh-CN" altLang="en-US" sz="1400" b="1" dirty="0">
                <a:solidFill>
                  <a:schemeClr val="tx1"/>
                </a:solidFill>
                <a:latin typeface="微软雅黑" panose="020B0503020204020204" pitchFamily="34" charset="-122"/>
                <a:ea typeface="微软雅黑" panose="020B0503020204020204" pitchFamily="34" charset="-122"/>
                <a:cs typeface="Arial"/>
              </a:rPr>
              <a:t>）远低于世界卫生组织</a:t>
            </a:r>
            <a:r>
              <a:rPr lang="en-US" altLang="zh-CN" sz="1400" b="1" dirty="0">
                <a:solidFill>
                  <a:schemeClr val="tx1"/>
                </a:solidFill>
                <a:latin typeface="微软雅黑" panose="020B0503020204020204" pitchFamily="34" charset="-122"/>
                <a:ea typeface="微软雅黑" panose="020B0503020204020204" pitchFamily="34" charset="-122"/>
                <a:cs typeface="Arial"/>
              </a:rPr>
              <a:t>WHO</a:t>
            </a:r>
            <a:r>
              <a:rPr lang="zh-CN" altLang="en-US" sz="1400" b="1" dirty="0">
                <a:solidFill>
                  <a:schemeClr val="tx1"/>
                </a:solidFill>
                <a:latin typeface="微软雅黑" panose="020B0503020204020204" pitchFamily="34" charset="-122"/>
                <a:ea typeface="微软雅黑" panose="020B0503020204020204" pitchFamily="34" charset="-122"/>
                <a:cs typeface="Arial"/>
              </a:rPr>
              <a:t>罕见病定义的患病率</a:t>
            </a:r>
            <a:r>
              <a:rPr lang="zh-CN" altLang="en-US" sz="1400" dirty="0">
                <a:solidFill>
                  <a:schemeClr val="tx1"/>
                </a:solidFill>
                <a:latin typeface="微软雅黑" panose="020B0503020204020204" pitchFamily="34" charset="-122"/>
                <a:ea typeface="微软雅黑" panose="020B0503020204020204" pitchFamily="34" charset="-122"/>
                <a:cs typeface="Arial"/>
              </a:rPr>
              <a:t>（根据</a:t>
            </a:r>
            <a:r>
              <a:rPr lang="en-US" altLang="zh-CN" sz="1400" dirty="0">
                <a:solidFill>
                  <a:schemeClr val="tx1"/>
                </a:solidFill>
                <a:latin typeface="微软雅黑" panose="020B0503020204020204" pitchFamily="34" charset="-122"/>
                <a:ea typeface="微软雅黑" panose="020B0503020204020204" pitchFamily="34" charset="-122"/>
                <a:cs typeface="Arial"/>
              </a:rPr>
              <a:t>WHO</a:t>
            </a:r>
            <a:r>
              <a:rPr lang="zh-CN" altLang="en-US" sz="1400" dirty="0">
                <a:solidFill>
                  <a:schemeClr val="tx1"/>
                </a:solidFill>
                <a:latin typeface="微软雅黑" panose="020B0503020204020204" pitchFamily="34" charset="-122"/>
                <a:ea typeface="微软雅黑" panose="020B0503020204020204" pitchFamily="34" charset="-122"/>
                <a:cs typeface="Arial"/>
              </a:rPr>
              <a:t>定义，罕见病是患病人数占总人口</a:t>
            </a:r>
            <a:r>
              <a:rPr lang="en-US" altLang="zh-CN" sz="1400" dirty="0">
                <a:solidFill>
                  <a:schemeClr val="tx1"/>
                </a:solidFill>
                <a:latin typeface="微软雅黑" panose="020B0503020204020204" pitchFamily="34" charset="-122"/>
                <a:ea typeface="微软雅黑" panose="020B0503020204020204" pitchFamily="34" charset="-122"/>
                <a:cs typeface="Arial"/>
              </a:rPr>
              <a:t>0.65‰-1‰</a:t>
            </a:r>
            <a:r>
              <a:rPr lang="zh-CN" altLang="en-US" sz="1400" dirty="0">
                <a:solidFill>
                  <a:schemeClr val="tx1"/>
                </a:solidFill>
                <a:latin typeface="微软雅黑" panose="020B0503020204020204" pitchFamily="34" charset="-122"/>
                <a:ea typeface="微软雅黑" panose="020B0503020204020204" pitchFamily="34" charset="-122"/>
                <a:cs typeface="Arial"/>
              </a:rPr>
              <a:t>的疾病）</a:t>
            </a:r>
            <a:endParaRPr lang="en-US" altLang="zh-CN" sz="1400" dirty="0">
              <a:solidFill>
                <a:schemeClr val="tx1"/>
              </a:solidFill>
              <a:latin typeface="微软雅黑" panose="020B0503020204020204" pitchFamily="34" charset="-122"/>
              <a:ea typeface="微软雅黑" panose="020B0503020204020204" pitchFamily="34" charset="-122"/>
              <a:cs typeface="Arial"/>
            </a:endParaRPr>
          </a:p>
          <a:p>
            <a:r>
              <a:rPr lang="zh-CN" altLang="en-US" sz="1400" dirty="0">
                <a:solidFill>
                  <a:schemeClr val="tx1"/>
                </a:solidFill>
                <a:latin typeface="微软雅黑" panose="020B0503020204020204" pitchFamily="34" charset="-122"/>
                <a:ea typeface="微软雅黑" panose="020B0503020204020204" pitchFamily="34" charset="-122"/>
                <a:cs typeface="Arial"/>
              </a:rPr>
              <a:t>流行病学研究表明，我国</a:t>
            </a:r>
            <a:r>
              <a:rPr lang="zh-CN" altLang="en-US" sz="1400" b="1" dirty="0">
                <a:solidFill>
                  <a:schemeClr val="tx1"/>
                </a:solidFill>
                <a:latin typeface="微软雅黑" panose="020B0503020204020204" pitchFamily="34" charset="-122"/>
                <a:ea typeface="微软雅黑" panose="020B0503020204020204" pitchFamily="34" charset="-122"/>
                <a:cs typeface="Arial"/>
              </a:rPr>
              <a:t>大陆地区目标人群年患病：从</a:t>
            </a:r>
            <a:r>
              <a:rPr lang="en-US" altLang="zh-CN" sz="1400" b="1" dirty="0">
                <a:solidFill>
                  <a:schemeClr val="tx1"/>
                </a:solidFill>
                <a:latin typeface="微软雅黑" panose="020B0503020204020204" pitchFamily="34" charset="-122"/>
                <a:ea typeface="微软雅黑" panose="020B0503020204020204" pitchFamily="34" charset="-122"/>
                <a:cs typeface="Arial"/>
              </a:rPr>
              <a:t>8317</a:t>
            </a:r>
            <a:r>
              <a:rPr lang="zh-CN" altLang="en-US" sz="1400" b="1" dirty="0">
                <a:solidFill>
                  <a:schemeClr val="tx1"/>
                </a:solidFill>
                <a:latin typeface="微软雅黑" panose="020B0503020204020204" pitchFamily="34" charset="-122"/>
                <a:ea typeface="微软雅黑" panose="020B0503020204020204" pitchFamily="34" charset="-122"/>
                <a:cs typeface="Arial"/>
              </a:rPr>
              <a:t>人（</a:t>
            </a:r>
            <a:r>
              <a:rPr lang="en-US" altLang="zh-CN" sz="1400" b="1" dirty="0">
                <a:solidFill>
                  <a:schemeClr val="tx1"/>
                </a:solidFill>
                <a:latin typeface="微软雅黑" panose="020B0503020204020204" pitchFamily="34" charset="-122"/>
                <a:ea typeface="微软雅黑" panose="020B0503020204020204" pitchFamily="34" charset="-122"/>
                <a:cs typeface="Arial"/>
              </a:rPr>
              <a:t>2023</a:t>
            </a:r>
            <a:r>
              <a:rPr lang="zh-CN" altLang="en-US" sz="1400" b="1" dirty="0">
                <a:solidFill>
                  <a:schemeClr val="tx1"/>
                </a:solidFill>
                <a:latin typeface="微软雅黑" panose="020B0503020204020204" pitchFamily="34" charset="-122"/>
                <a:ea typeface="微软雅黑" panose="020B0503020204020204" pitchFamily="34" charset="-122"/>
                <a:cs typeface="Arial"/>
              </a:rPr>
              <a:t>年）到</a:t>
            </a:r>
            <a:r>
              <a:rPr lang="en-US" altLang="zh-CN" sz="1400" b="1" dirty="0">
                <a:solidFill>
                  <a:schemeClr val="tx1"/>
                </a:solidFill>
                <a:latin typeface="微软雅黑" panose="020B0503020204020204" pitchFamily="34" charset="-122"/>
                <a:ea typeface="微软雅黑" panose="020B0503020204020204" pitchFamily="34" charset="-122"/>
                <a:cs typeface="Arial"/>
              </a:rPr>
              <a:t>8597</a:t>
            </a:r>
            <a:r>
              <a:rPr lang="zh-CN" altLang="en-US" sz="1400" b="1" dirty="0">
                <a:solidFill>
                  <a:schemeClr val="tx1"/>
                </a:solidFill>
                <a:latin typeface="微软雅黑" panose="020B0503020204020204" pitchFamily="34" charset="-122"/>
                <a:ea typeface="微软雅黑" panose="020B0503020204020204" pitchFamily="34" charset="-122"/>
                <a:cs typeface="Arial"/>
              </a:rPr>
              <a:t>人（</a:t>
            </a:r>
            <a:r>
              <a:rPr lang="en-US" altLang="zh-CN" sz="1400" b="1" dirty="0">
                <a:solidFill>
                  <a:schemeClr val="tx1"/>
                </a:solidFill>
                <a:latin typeface="微软雅黑" panose="020B0503020204020204" pitchFamily="34" charset="-122"/>
                <a:ea typeface="微软雅黑" panose="020B0503020204020204" pitchFamily="34" charset="-122"/>
                <a:cs typeface="Arial"/>
              </a:rPr>
              <a:t>2025</a:t>
            </a:r>
            <a:r>
              <a:rPr lang="zh-CN" altLang="en-US" sz="1400" b="1" dirty="0">
                <a:solidFill>
                  <a:schemeClr val="tx1"/>
                </a:solidFill>
                <a:latin typeface="微软雅黑" panose="020B0503020204020204" pitchFamily="34" charset="-122"/>
                <a:ea typeface="微软雅黑" panose="020B0503020204020204" pitchFamily="34" charset="-122"/>
                <a:cs typeface="Arial"/>
              </a:rPr>
              <a:t>年）</a:t>
            </a:r>
            <a:r>
              <a:rPr lang="en-US" altLang="zh-CN" sz="1400" b="1" baseline="30000" dirty="0">
                <a:solidFill>
                  <a:schemeClr val="tx1"/>
                </a:solidFill>
                <a:latin typeface="微软雅黑" panose="020B0503020204020204" pitchFamily="34" charset="-122"/>
                <a:ea typeface="微软雅黑" panose="020B0503020204020204" pitchFamily="34" charset="-122"/>
                <a:cs typeface="Arial"/>
              </a:rPr>
              <a:t>9</a:t>
            </a:r>
          </a:p>
        </p:txBody>
      </p:sp>
      <p:sp>
        <p:nvSpPr>
          <p:cNvPr id="62" name="TextBox 61">
            <a:extLst>
              <a:ext uri="{FF2B5EF4-FFF2-40B4-BE49-F238E27FC236}">
                <a16:creationId xmlns:a16="http://schemas.microsoft.com/office/drawing/2014/main" id="{01902DA3-2617-4AE4-89F1-4EBE413DAA09}"/>
              </a:ext>
            </a:extLst>
          </p:cNvPr>
          <p:cNvSpPr txBox="1"/>
          <p:nvPr/>
        </p:nvSpPr>
        <p:spPr>
          <a:xfrm>
            <a:off x="5003509" y="3309453"/>
            <a:ext cx="6032351" cy="477888"/>
          </a:xfrm>
          <a:prstGeom prst="rect">
            <a:avLst/>
          </a:prstGeom>
          <a:noFill/>
        </p:spPr>
        <p:txBody>
          <a:bodyPr wrap="square">
            <a:spAutoFit/>
          </a:bodyPr>
          <a:lstStyle/>
          <a:p>
            <a:pPr>
              <a:lnSpc>
                <a:spcPct val="125000"/>
              </a:lnSpc>
              <a:tabLst>
                <a:tab pos="457188" algn="l"/>
              </a:tabLst>
            </a:pPr>
            <a:r>
              <a:rPr lang="zh-CN" altLang="en-US" sz="1050" b="1" dirty="0">
                <a:latin typeface="微软雅黑" panose="020B0503020204020204" pitchFamily="34" charset="-122"/>
                <a:ea typeface="微软雅黑" panose="020B0503020204020204" pitchFamily="34" charset="-122"/>
                <a:cs typeface="Arial" panose="020B0604020202020204" pitchFamily="34" charset="0"/>
              </a:rPr>
              <a:t>中国现阶段治疗中血源紧张、血制品供应不稳定</a:t>
            </a:r>
            <a:r>
              <a:rPr lang="zh-CN" altLang="en-US" sz="1050" dirty="0">
                <a:latin typeface="微软雅黑" panose="020B0503020204020204" pitchFamily="34" charset="-122"/>
                <a:ea typeface="微软雅黑" panose="020B0503020204020204" pitchFamily="34" charset="-122"/>
                <a:cs typeface="Arial" panose="020B0604020202020204" pitchFamily="34" charset="0"/>
              </a:rPr>
              <a:t>，且长期输血可导致经济负担、潜在死亡、并发症及感染风险，</a:t>
            </a:r>
            <a:r>
              <a:rPr lang="zh-CN" altLang="en-US" sz="1050" b="1" dirty="0">
                <a:latin typeface="微软雅黑" panose="020B0503020204020204" pitchFamily="34" charset="-122"/>
                <a:ea typeface="微软雅黑" panose="020B0503020204020204" pitchFamily="34" charset="-122"/>
                <a:cs typeface="Arial" panose="020B0604020202020204" pitchFamily="34" charset="0"/>
              </a:rPr>
              <a:t>终身输血难以保障</a:t>
            </a:r>
          </a:p>
        </p:txBody>
      </p:sp>
      <p:sp>
        <p:nvSpPr>
          <p:cNvPr id="75" name="Rectangle: Rounded Corners 37">
            <a:extLst>
              <a:ext uri="{FF2B5EF4-FFF2-40B4-BE49-F238E27FC236}">
                <a16:creationId xmlns:a16="http://schemas.microsoft.com/office/drawing/2014/main" id="{B5B6776C-34E9-4D5D-AA67-21F301FB82A7}"/>
              </a:ext>
            </a:extLst>
          </p:cNvPr>
          <p:cNvSpPr/>
          <p:nvPr/>
        </p:nvSpPr>
        <p:spPr>
          <a:xfrm>
            <a:off x="4535279" y="5208031"/>
            <a:ext cx="7117251" cy="880306"/>
          </a:xfrm>
          <a:prstGeom prst="roundRect">
            <a:avLst>
              <a:gd name="adj" fmla="val 10228"/>
            </a:avLst>
          </a:prstGeom>
          <a:solidFill>
            <a:srgbClr val="FFF5FF"/>
          </a:solidFill>
        </p:spPr>
        <p:txBody>
          <a:bodyPr wrap="square" lIns="540000" tIns="46800" rIns="91440" bIns="45720" rtlCol="0" anchor="ctr">
            <a:noAutofit/>
          </a:bodyPr>
          <a:lstStyle/>
          <a:p>
            <a:pPr fontAlgn="base">
              <a:lnSpc>
                <a:spcPct val="130000"/>
              </a:lnSpc>
              <a:spcAft>
                <a:spcPct val="0"/>
              </a:spcAft>
            </a:pPr>
            <a:r>
              <a:rPr lang="zh-CN" altLang="en-US" sz="1050" dirty="0">
                <a:latin typeface="微软雅黑" panose="020B0503020204020204" pitchFamily="34" charset="-122"/>
                <a:ea typeface="微软雅黑" panose="020B0503020204020204" pitchFamily="34" charset="-122"/>
                <a:cs typeface="Arial"/>
              </a:rPr>
              <a:t>长期输血的</a:t>
            </a:r>
            <a:r>
              <a:rPr lang="en-US" altLang="zh-CN" sz="1050" dirty="0">
                <a:latin typeface="微软雅黑" panose="020B0503020204020204" pitchFamily="34" charset="-122"/>
                <a:ea typeface="微软雅黑" panose="020B0503020204020204" pitchFamily="34" charset="-122"/>
                <a:cs typeface="Arial"/>
              </a:rPr>
              <a:t>β-</a:t>
            </a:r>
            <a:r>
              <a:rPr lang="zh-CN" altLang="en-US" sz="1050" dirty="0">
                <a:latin typeface="微软雅黑" panose="020B0503020204020204" pitchFamily="34" charset="-122"/>
                <a:ea typeface="微软雅黑" panose="020B0503020204020204" pitchFamily="34" charset="-122"/>
                <a:cs typeface="Arial"/>
              </a:rPr>
              <a:t>地贫患者</a:t>
            </a:r>
            <a:r>
              <a:rPr lang="zh-CN" altLang="en-US" sz="1050" b="1" dirty="0">
                <a:latin typeface="微软雅黑" panose="020B0503020204020204" pitchFamily="34" charset="-122"/>
                <a:ea typeface="微软雅黑" panose="020B0503020204020204" pitchFamily="34" charset="-122"/>
                <a:cs typeface="Arial"/>
              </a:rPr>
              <a:t>由于铁超载等原因易患多系统并发症</a:t>
            </a:r>
            <a:r>
              <a:rPr lang="zh-CN" altLang="en-US" sz="1050" dirty="0">
                <a:latin typeface="微软雅黑" panose="020B0503020204020204" pitchFamily="34" charset="-122"/>
                <a:ea typeface="微软雅黑" panose="020B0503020204020204" pitchFamily="34" charset="-122"/>
                <a:cs typeface="Arial"/>
              </a:rPr>
              <a:t>，其发生率（</a:t>
            </a:r>
            <a:r>
              <a:rPr lang="en-US" altLang="zh-CN" sz="1050" dirty="0">
                <a:latin typeface="微软雅黑" panose="020B0503020204020204" pitchFamily="34" charset="-122"/>
                <a:ea typeface="微软雅黑" panose="020B0503020204020204" pitchFamily="34" charset="-122"/>
                <a:cs typeface="Arial"/>
              </a:rPr>
              <a:t>58%</a:t>
            </a:r>
            <a:r>
              <a:rPr lang="zh-CN" altLang="en-US" sz="1050" dirty="0">
                <a:latin typeface="微软雅黑" panose="020B0503020204020204" pitchFamily="34" charset="-122"/>
                <a:ea typeface="微软雅黑" panose="020B0503020204020204" pitchFamily="34" charset="-122"/>
                <a:cs typeface="Arial"/>
              </a:rPr>
              <a:t>）均远高于一般人群（</a:t>
            </a:r>
            <a:r>
              <a:rPr lang="en-US" altLang="zh-CN" sz="1050" dirty="0">
                <a:latin typeface="微软雅黑" panose="020B0503020204020204" pitchFamily="34" charset="-122"/>
                <a:ea typeface="微软雅黑" panose="020B0503020204020204" pitchFamily="34" charset="-122"/>
                <a:cs typeface="Arial"/>
              </a:rPr>
              <a:t>17%</a:t>
            </a:r>
            <a:r>
              <a:rPr lang="zh-CN" altLang="en-US" sz="1050" dirty="0">
                <a:latin typeface="微软雅黑" panose="020B0503020204020204" pitchFamily="34" charset="-122"/>
                <a:ea typeface="微软雅黑" panose="020B0503020204020204" pitchFamily="34" charset="-122"/>
                <a:cs typeface="Arial"/>
              </a:rPr>
              <a:t>）</a:t>
            </a:r>
            <a:r>
              <a:rPr lang="en-US" altLang="zh-CN" sz="1050" baseline="30000" dirty="0">
                <a:latin typeface="微软雅黑" panose="020B0503020204020204" pitchFamily="34" charset="-122"/>
                <a:ea typeface="微软雅黑" panose="020B0503020204020204" pitchFamily="34" charset="-122"/>
                <a:cs typeface="Arial"/>
              </a:rPr>
              <a:t>5,6</a:t>
            </a:r>
            <a:r>
              <a:rPr lang="zh-CN" altLang="en-US" sz="1050" dirty="0">
                <a:latin typeface="微软雅黑" panose="020B0503020204020204" pitchFamily="34" charset="-122"/>
                <a:ea typeface="微软雅黑" panose="020B0503020204020204" pitchFamily="34" charset="-122"/>
                <a:cs typeface="Arial"/>
              </a:rPr>
              <a:t>：</a:t>
            </a:r>
            <a:endParaRPr lang="en-US" altLang="zh-CN" sz="1050" dirty="0">
              <a:latin typeface="微软雅黑" panose="020B0503020204020204" pitchFamily="34" charset="-122"/>
              <a:ea typeface="微软雅黑" panose="020B0503020204020204" pitchFamily="34" charset="-122"/>
              <a:cs typeface="Arial"/>
            </a:endParaRPr>
          </a:p>
          <a:p>
            <a:pPr marL="175895" indent="-171450" fontAlgn="base">
              <a:lnSpc>
                <a:spcPct val="130000"/>
              </a:lnSpc>
              <a:spcAft>
                <a:spcPct val="0"/>
              </a:spcAft>
              <a:buFont typeface="Arial" panose="020B0604020202020204" pitchFamily="34" charset="0"/>
              <a:buChar char="•"/>
            </a:pPr>
            <a:r>
              <a:rPr lang="zh-CN" altLang="en-US" sz="800" dirty="0">
                <a:latin typeface="微软雅黑" panose="020B0503020204020204" pitchFamily="34" charset="-122"/>
                <a:ea typeface="微软雅黑" panose="020B0503020204020204" pitchFamily="34" charset="-122"/>
                <a:cs typeface="Arial"/>
              </a:rPr>
              <a:t>心血管疾病并发症发生率</a:t>
            </a:r>
            <a:r>
              <a:rPr lang="en-US" altLang="zh-CN" sz="800" dirty="0">
                <a:latin typeface="微软雅黑" panose="020B0503020204020204" pitchFamily="34" charset="-122"/>
                <a:ea typeface="微软雅黑" panose="020B0503020204020204" pitchFamily="34" charset="-122"/>
                <a:cs typeface="Arial"/>
              </a:rPr>
              <a:t>30%</a:t>
            </a:r>
            <a:r>
              <a:rPr lang="zh-CN" altLang="en-US" sz="800" dirty="0">
                <a:latin typeface="微软雅黑" panose="020B0503020204020204" pitchFamily="34" charset="-122"/>
                <a:ea typeface="微软雅黑" panose="020B0503020204020204" pitchFamily="34" charset="-122"/>
                <a:cs typeface="Arial"/>
              </a:rPr>
              <a:t>，一般人群仅为</a:t>
            </a:r>
            <a:r>
              <a:rPr lang="en-US" altLang="zh-CN" sz="800" dirty="0">
                <a:latin typeface="微软雅黑" panose="020B0503020204020204" pitchFamily="34" charset="-122"/>
                <a:ea typeface="微软雅黑" panose="020B0503020204020204" pitchFamily="34" charset="-122"/>
                <a:cs typeface="Arial"/>
              </a:rPr>
              <a:t>2%</a:t>
            </a:r>
          </a:p>
          <a:p>
            <a:pPr marL="175895" indent="-171450" fontAlgn="base">
              <a:lnSpc>
                <a:spcPct val="130000"/>
              </a:lnSpc>
              <a:spcAft>
                <a:spcPct val="0"/>
              </a:spcAft>
              <a:buFont typeface="Arial" panose="020B0604020202020204" pitchFamily="34" charset="0"/>
              <a:buChar char="•"/>
            </a:pPr>
            <a:r>
              <a:rPr lang="zh-CN" altLang="en-US" sz="800" dirty="0">
                <a:latin typeface="微软雅黑" panose="020B0503020204020204" pitchFamily="34" charset="-122"/>
                <a:ea typeface="微软雅黑" panose="020B0503020204020204" pitchFamily="34" charset="-122"/>
                <a:cs typeface="Arial"/>
              </a:rPr>
              <a:t>糖尿病并发症发生率</a:t>
            </a:r>
            <a:r>
              <a:rPr lang="en-US" altLang="zh-CN" sz="800" dirty="0">
                <a:latin typeface="微软雅黑" panose="020B0503020204020204" pitchFamily="34" charset="-122"/>
                <a:ea typeface="微软雅黑" panose="020B0503020204020204" pitchFamily="34" charset="-122"/>
                <a:cs typeface="Arial"/>
              </a:rPr>
              <a:t>33%</a:t>
            </a:r>
            <a:r>
              <a:rPr lang="zh-CN" altLang="en-US" sz="800" dirty="0">
                <a:latin typeface="微软雅黑" panose="020B0503020204020204" pitchFamily="34" charset="-122"/>
                <a:ea typeface="微软雅黑" panose="020B0503020204020204" pitchFamily="34" charset="-122"/>
                <a:cs typeface="Arial"/>
              </a:rPr>
              <a:t>，一般人群仅为</a:t>
            </a:r>
            <a:r>
              <a:rPr lang="en-US" altLang="zh-CN" sz="800" dirty="0">
                <a:latin typeface="微软雅黑" panose="020B0503020204020204" pitchFamily="34" charset="-122"/>
                <a:ea typeface="微软雅黑" panose="020B0503020204020204" pitchFamily="34" charset="-122"/>
                <a:cs typeface="Arial"/>
              </a:rPr>
              <a:t>6%</a:t>
            </a:r>
          </a:p>
          <a:p>
            <a:pPr marL="175895" indent="-171450" fontAlgn="base">
              <a:lnSpc>
                <a:spcPct val="130000"/>
              </a:lnSpc>
              <a:spcAft>
                <a:spcPct val="0"/>
              </a:spcAft>
              <a:buFont typeface="Arial" panose="020B0604020202020204" pitchFamily="34" charset="0"/>
              <a:buChar char="•"/>
            </a:pPr>
            <a:r>
              <a:rPr lang="zh-CN" altLang="en-US" sz="800" dirty="0">
                <a:latin typeface="微软雅黑" panose="020B0503020204020204" pitchFamily="34" charset="-122"/>
                <a:ea typeface="微软雅黑" panose="020B0503020204020204" pitchFamily="34" charset="-122"/>
                <a:cs typeface="Arial"/>
              </a:rPr>
              <a:t>肝脏疾病并发症发生率</a:t>
            </a:r>
            <a:r>
              <a:rPr lang="en-US" altLang="zh-CN" sz="800" dirty="0">
                <a:latin typeface="微软雅黑" panose="020B0503020204020204" pitchFamily="34" charset="-122"/>
                <a:ea typeface="微软雅黑" panose="020B0503020204020204" pitchFamily="34" charset="-122"/>
                <a:cs typeface="Arial"/>
              </a:rPr>
              <a:t>39%</a:t>
            </a:r>
            <a:r>
              <a:rPr lang="zh-CN" altLang="en-US" sz="800" dirty="0">
                <a:latin typeface="微软雅黑" panose="020B0503020204020204" pitchFamily="34" charset="-122"/>
                <a:ea typeface="微软雅黑" panose="020B0503020204020204" pitchFamily="34" charset="-122"/>
                <a:cs typeface="Arial"/>
              </a:rPr>
              <a:t>，一般人群仅为</a:t>
            </a:r>
            <a:r>
              <a:rPr lang="en-US" altLang="zh-CN" sz="800" dirty="0">
                <a:latin typeface="微软雅黑" panose="020B0503020204020204" pitchFamily="34" charset="-122"/>
                <a:ea typeface="微软雅黑" panose="020B0503020204020204" pitchFamily="34" charset="-122"/>
                <a:cs typeface="Arial"/>
              </a:rPr>
              <a:t>2%</a:t>
            </a:r>
          </a:p>
        </p:txBody>
      </p:sp>
      <p:sp>
        <p:nvSpPr>
          <p:cNvPr id="76" name="Rectangle: Rounded Corners 8">
            <a:extLst>
              <a:ext uri="{FF2B5EF4-FFF2-40B4-BE49-F238E27FC236}">
                <a16:creationId xmlns:a16="http://schemas.microsoft.com/office/drawing/2014/main" id="{DACACF23-0107-477D-AF6A-3796C4154EFA}"/>
              </a:ext>
            </a:extLst>
          </p:cNvPr>
          <p:cNvSpPr/>
          <p:nvPr/>
        </p:nvSpPr>
        <p:spPr>
          <a:xfrm>
            <a:off x="4535280" y="4419955"/>
            <a:ext cx="7117250" cy="655982"/>
          </a:xfrm>
          <a:prstGeom prst="roundRect">
            <a:avLst/>
          </a:prstGeom>
          <a:solidFill>
            <a:srgbClr val="FFF5FF"/>
          </a:solidFill>
        </p:spPr>
        <p:txBody>
          <a:bodyPr wrap="square" lIns="540000" tIns="45720" rIns="91440" bIns="45720" anchor="ctr">
            <a:noAutofit/>
          </a:bodyPr>
          <a:lstStyle/>
          <a:p>
            <a:r>
              <a:rPr lang="zh-CN" altLang="en-US" sz="1050">
                <a:latin typeface="微软雅黑" panose="020B0503020204020204" pitchFamily="34" charset="-122"/>
                <a:ea typeface="微软雅黑" panose="020B0503020204020204" pitchFamily="34" charset="-122"/>
                <a:cs typeface="Arial" panose="020B0604020202020204" pitchFamily="34" charset="0"/>
              </a:rPr>
              <a:t>一项广东省重型</a:t>
            </a:r>
            <a:r>
              <a:rPr lang="en-US" altLang="zh-CN" sz="1050">
                <a:latin typeface="微软雅黑" panose="020B0503020204020204" pitchFamily="34" charset="-122"/>
                <a:ea typeface="微软雅黑" panose="020B0503020204020204" pitchFamily="34" charset="-122"/>
                <a:cs typeface="Arial" panose="020B0604020202020204" pitchFamily="34" charset="0"/>
              </a:rPr>
              <a:t>β-</a:t>
            </a:r>
            <a:r>
              <a:rPr lang="zh-CN" altLang="en-US" sz="1050">
                <a:latin typeface="微软雅黑" panose="020B0503020204020204" pitchFamily="34" charset="-122"/>
                <a:ea typeface="微软雅黑" panose="020B0503020204020204" pitchFamily="34" charset="-122"/>
                <a:cs typeface="Arial" panose="020B0604020202020204" pitchFamily="34" charset="0"/>
              </a:rPr>
              <a:t>地贫患者*</a:t>
            </a:r>
            <a:r>
              <a:rPr lang="en-US" altLang="zh-CN" sz="1050">
                <a:latin typeface="微软雅黑" panose="020B0503020204020204" pitchFamily="34" charset="-122"/>
                <a:ea typeface="微软雅黑" panose="020B0503020204020204" pitchFamily="34" charset="-122"/>
                <a:cs typeface="Arial" panose="020B0604020202020204" pitchFamily="34" charset="0"/>
              </a:rPr>
              <a:t>*</a:t>
            </a:r>
            <a:r>
              <a:rPr lang="zh-CN" altLang="en-US" sz="1050">
                <a:latin typeface="微软雅黑" panose="020B0503020204020204" pitchFamily="34" charset="-122"/>
                <a:ea typeface="微软雅黑" panose="020B0503020204020204" pitchFamily="34" charset="-122"/>
                <a:cs typeface="Arial" panose="020B0604020202020204" pitchFamily="34" charset="0"/>
              </a:rPr>
              <a:t>的回顾性研究显示，我国重型</a:t>
            </a:r>
            <a:r>
              <a:rPr lang="en-US" altLang="zh-CN" sz="1050">
                <a:latin typeface="微软雅黑" panose="020B0503020204020204" pitchFamily="34" charset="-122"/>
                <a:ea typeface="微软雅黑" panose="020B0503020204020204" pitchFamily="34" charset="-122"/>
                <a:cs typeface="Arial" panose="020B0604020202020204" pitchFamily="34" charset="0"/>
              </a:rPr>
              <a:t>β-</a:t>
            </a:r>
            <a:r>
              <a:rPr lang="zh-CN" altLang="en-US" sz="1050">
                <a:latin typeface="微软雅黑" panose="020B0503020204020204" pitchFamily="34" charset="-122"/>
                <a:ea typeface="微软雅黑" panose="020B0503020204020204" pitchFamily="34" charset="-122"/>
                <a:cs typeface="Arial" panose="020B0604020202020204" pitchFamily="34" charset="0"/>
              </a:rPr>
              <a:t>地贫患者输血和铁螯合剂治疗依从性很低，</a:t>
            </a:r>
            <a:r>
              <a:rPr lang="zh-CN" altLang="en-US" sz="1050" b="1">
                <a:latin typeface="微软雅黑" panose="020B0503020204020204" pitchFamily="34" charset="-122"/>
                <a:ea typeface="微软雅黑" panose="020B0503020204020204" pitchFamily="34" charset="-122"/>
                <a:cs typeface="Arial" panose="020B0604020202020204" pitchFamily="34" charset="0"/>
              </a:rPr>
              <a:t>输血治疗依从率为</a:t>
            </a:r>
            <a:r>
              <a:rPr lang="en-US" altLang="zh-CN" sz="1050" b="1">
                <a:latin typeface="微软雅黑" panose="020B0503020204020204" pitchFamily="34" charset="-122"/>
                <a:ea typeface="微软雅黑" panose="020B0503020204020204" pitchFamily="34" charset="-122"/>
                <a:cs typeface="Arial" panose="020B0604020202020204" pitchFamily="34" charset="0"/>
              </a:rPr>
              <a:t>52.21%</a:t>
            </a:r>
            <a:r>
              <a:rPr lang="zh-CN" altLang="en-US" sz="1050" b="1">
                <a:latin typeface="微软雅黑" panose="020B0503020204020204" pitchFamily="34" charset="-122"/>
                <a:ea typeface="微软雅黑" panose="020B0503020204020204" pitchFamily="34" charset="-122"/>
                <a:cs typeface="Arial" panose="020B0604020202020204" pitchFamily="34" charset="0"/>
              </a:rPr>
              <a:t>，袪铁治疗依从率仅为</a:t>
            </a:r>
            <a:r>
              <a:rPr lang="en-US" altLang="zh-CN" sz="1050" b="1">
                <a:latin typeface="微软雅黑" panose="020B0503020204020204" pitchFamily="34" charset="-122"/>
                <a:ea typeface="微软雅黑" panose="020B0503020204020204" pitchFamily="34" charset="-122"/>
                <a:cs typeface="Arial" panose="020B0604020202020204" pitchFamily="34" charset="0"/>
              </a:rPr>
              <a:t>45.13%</a:t>
            </a:r>
            <a:r>
              <a:rPr lang="en-US" altLang="zh-CN" sz="1050" baseline="30000">
                <a:latin typeface="微软雅黑" panose="020B0503020204020204" pitchFamily="34" charset="-122"/>
                <a:ea typeface="微软雅黑" panose="020B0503020204020204" pitchFamily="34" charset="-122"/>
                <a:cs typeface="Arial" panose="020B0604020202020204" pitchFamily="34" charset="0"/>
              </a:rPr>
              <a:t>4 </a:t>
            </a:r>
            <a:r>
              <a:rPr lang="zh-CN" altLang="en-US" sz="1050">
                <a:latin typeface="微软雅黑" panose="020B0503020204020204" pitchFamily="34" charset="-122"/>
                <a:ea typeface="微软雅黑" panose="020B0503020204020204" pitchFamily="34" charset="-122"/>
                <a:cs typeface="Arial" panose="020B0604020202020204" pitchFamily="34" charset="0"/>
              </a:rPr>
              <a:t>，其中，</a:t>
            </a:r>
            <a:r>
              <a:rPr lang="zh-CN" altLang="en-US" sz="1050" b="1">
                <a:latin typeface="微软雅黑" panose="020B0503020204020204" pitchFamily="34" charset="-122"/>
                <a:ea typeface="微软雅黑" panose="020B0503020204020204" pitchFamily="34" charset="-122"/>
                <a:cs typeface="Arial" panose="020B0604020202020204" pitchFamily="34" charset="0"/>
              </a:rPr>
              <a:t>祛铁治疗不依从的患者并发症发生率明显高于</a:t>
            </a:r>
            <a:r>
              <a:rPr lang="zh-CN" altLang="en-US" sz="1050">
                <a:latin typeface="微软雅黑" panose="020B0503020204020204" pitchFamily="34" charset="-122"/>
                <a:ea typeface="微软雅黑" panose="020B0503020204020204" pitchFamily="34" charset="-122"/>
                <a:cs typeface="Arial" panose="020B0604020202020204" pitchFamily="34" charset="0"/>
              </a:rPr>
              <a:t>依从的患者</a:t>
            </a:r>
            <a:r>
              <a:rPr lang="en-US" altLang="zh-CN" sz="1050">
                <a:latin typeface="微软雅黑" panose="020B0503020204020204" pitchFamily="34" charset="-122"/>
                <a:ea typeface="微软雅黑" panose="020B0503020204020204" pitchFamily="34" charset="-122"/>
                <a:cs typeface="Arial" panose="020B0604020202020204" pitchFamily="34" charset="0"/>
              </a:rPr>
              <a:t>(p&lt;0.05)</a:t>
            </a:r>
            <a:endParaRPr lang="zh-CN" altLang="en-US" sz="1050">
              <a:latin typeface="微软雅黑" panose="020B0503020204020204" pitchFamily="34" charset="-122"/>
              <a:ea typeface="微软雅黑" panose="020B0503020204020204" pitchFamily="34" charset="-122"/>
              <a:cs typeface="Arial" panose="020B0604020202020204" pitchFamily="34" charset="0"/>
            </a:endParaRPr>
          </a:p>
        </p:txBody>
      </p:sp>
      <p:sp>
        <p:nvSpPr>
          <p:cNvPr id="81" name="Rectangle: Rounded Corners 8">
            <a:extLst>
              <a:ext uri="{FF2B5EF4-FFF2-40B4-BE49-F238E27FC236}">
                <a16:creationId xmlns:a16="http://schemas.microsoft.com/office/drawing/2014/main" id="{9D165B6F-734B-44C4-9E54-4E13514E15D3}"/>
              </a:ext>
            </a:extLst>
          </p:cNvPr>
          <p:cNvSpPr/>
          <p:nvPr/>
        </p:nvSpPr>
        <p:spPr>
          <a:xfrm>
            <a:off x="4535280" y="2290354"/>
            <a:ext cx="7078712" cy="860650"/>
          </a:xfrm>
          <a:prstGeom prst="roundRect">
            <a:avLst>
              <a:gd name="adj" fmla="val 8763"/>
            </a:avLst>
          </a:prstGeom>
          <a:solidFill>
            <a:srgbClr val="FFF5FF"/>
          </a:solidFill>
        </p:spPr>
        <p:txBody>
          <a:bodyPr wrap="square" lIns="540000" tIns="45720" rIns="91440" bIns="45720" anchor="t">
            <a:noAutofit/>
          </a:bodyPr>
          <a:lstStyle/>
          <a:p>
            <a:endParaRPr lang="zh-CN" altLang="en-US" sz="100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4D746EE0-9FE9-4F93-A5C6-E2ED6CF02846}"/>
              </a:ext>
            </a:extLst>
          </p:cNvPr>
          <p:cNvSpPr txBox="1"/>
          <p:nvPr/>
        </p:nvSpPr>
        <p:spPr>
          <a:xfrm>
            <a:off x="5081814" y="2297707"/>
            <a:ext cx="6532178" cy="477888"/>
          </a:xfrm>
          <a:prstGeom prst="rect">
            <a:avLst/>
          </a:prstGeom>
          <a:noFill/>
        </p:spPr>
        <p:txBody>
          <a:bodyPr wrap="square">
            <a:spAutoFit/>
          </a:bodyPr>
          <a:lstStyle/>
          <a:p>
            <a:pPr>
              <a:lnSpc>
                <a:spcPct val="125000"/>
              </a:lnSpc>
              <a:tabLst>
                <a:tab pos="457188" algn="l"/>
              </a:tabLst>
            </a:pPr>
            <a:r>
              <a:rPr lang="zh-CN" altLang="en-US" sz="1050" b="1" dirty="0">
                <a:latin typeface="微软雅黑" panose="020B0503020204020204" pitchFamily="34" charset="-122"/>
                <a:ea typeface="微软雅黑" panose="020B0503020204020204" pitchFamily="34" charset="-122"/>
                <a:cs typeface="Arial" panose="020B0604020202020204" pitchFamily="34" charset="0"/>
              </a:rPr>
              <a:t>我国成人</a:t>
            </a:r>
            <a:r>
              <a:rPr lang="zh-CN" altLang="en-US" sz="1050" dirty="0">
                <a:latin typeface="微软雅黑" panose="020B0503020204020204" pitchFamily="34" charset="-122"/>
                <a:ea typeface="微软雅黑" panose="020B0503020204020204" pitchFamily="34" charset="-122"/>
                <a:cs typeface="Arial" panose="020B0604020202020204" pitchFamily="34" charset="0"/>
              </a:rPr>
              <a:t>重型</a:t>
            </a:r>
            <a:r>
              <a:rPr lang="en-US" altLang="zh-CN" sz="1050" dirty="0">
                <a:latin typeface="微软雅黑" panose="020B0503020204020204" pitchFamily="34" charset="-122"/>
                <a:ea typeface="微软雅黑" panose="020B0503020204020204" pitchFamily="34" charset="-122"/>
                <a:cs typeface="Arial" panose="020B0604020202020204" pitchFamily="34" charset="0"/>
              </a:rPr>
              <a:t>β-</a:t>
            </a:r>
            <a:r>
              <a:rPr lang="zh-CN" altLang="en-US" sz="1050" dirty="0">
                <a:latin typeface="微软雅黑" panose="020B0503020204020204" pitchFamily="34" charset="-122"/>
                <a:ea typeface="微软雅黑" panose="020B0503020204020204" pitchFamily="34" charset="-122"/>
                <a:cs typeface="Arial" panose="020B0604020202020204" pitchFamily="34" charset="0"/>
              </a:rPr>
              <a:t>地贫患者由于得不到规范的治疗，</a:t>
            </a:r>
            <a:r>
              <a:rPr lang="zh-CN" altLang="en-US" sz="1050" b="1" dirty="0">
                <a:latin typeface="微软雅黑" panose="020B0503020204020204" pitchFamily="34" charset="-122"/>
                <a:ea typeface="微软雅黑" panose="020B0503020204020204" pitchFamily="34" charset="-122"/>
                <a:cs typeface="Arial" panose="020B0604020202020204" pitchFamily="34" charset="0"/>
              </a:rPr>
              <a:t>死亡风险进一步增高，患者寿命严重缩短，</a:t>
            </a:r>
            <a:r>
              <a:rPr lang="zh-CN" altLang="en-US" sz="1050" b="1" dirty="0">
                <a:latin typeface="微软雅黑" panose="020B0503020204020204" pitchFamily="34" charset="-122"/>
                <a:ea typeface="微软雅黑" panose="020B0503020204020204" pitchFamily="34" charset="-122"/>
                <a:cs typeface="Arial" panose="020B0604020202020204" pitchFamily="34" charset="0"/>
                <a:sym typeface="+mn-lt"/>
              </a:rPr>
              <a:t>与地中海沿岸国家及其他欧洲国家存在很大差距</a:t>
            </a:r>
            <a:endParaRPr lang="zh-CN" altLang="en-US" sz="1050" b="1" dirty="0">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83" name="Connector: Elbow 82">
            <a:extLst>
              <a:ext uri="{FF2B5EF4-FFF2-40B4-BE49-F238E27FC236}">
                <a16:creationId xmlns:a16="http://schemas.microsoft.com/office/drawing/2014/main" id="{383C8EFC-C077-4662-A91E-2CB0D3B4C5EA}"/>
              </a:ext>
            </a:extLst>
          </p:cNvPr>
          <p:cNvCxnSpPr>
            <a:cxnSpLocks/>
            <a:stCxn id="53" idx="3"/>
            <a:endCxn id="81" idx="1"/>
          </p:cNvCxnSpPr>
          <p:nvPr/>
        </p:nvCxnSpPr>
        <p:spPr>
          <a:xfrm flipV="1">
            <a:off x="4012324" y="2720679"/>
            <a:ext cx="522956" cy="2590585"/>
          </a:xfrm>
          <a:prstGeom prst="bentConnector3">
            <a:avLst/>
          </a:prstGeom>
          <a:solidFill>
            <a:srgbClr val="FFEBFF"/>
          </a:solidFill>
          <a:ln w="28575">
            <a:solidFill>
              <a:srgbClr val="BE2BBB"/>
            </a:soli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4" name="Connector: Elbow 83">
            <a:extLst>
              <a:ext uri="{FF2B5EF4-FFF2-40B4-BE49-F238E27FC236}">
                <a16:creationId xmlns:a16="http://schemas.microsoft.com/office/drawing/2014/main" id="{A9C1A59C-2297-43DB-8C4D-24E16B049137}"/>
              </a:ext>
            </a:extLst>
          </p:cNvPr>
          <p:cNvCxnSpPr>
            <a:cxnSpLocks/>
            <a:stCxn id="53" idx="3"/>
            <a:endCxn id="52" idx="1"/>
          </p:cNvCxnSpPr>
          <p:nvPr/>
        </p:nvCxnSpPr>
        <p:spPr>
          <a:xfrm flipV="1">
            <a:off x="4012324" y="3785480"/>
            <a:ext cx="522955" cy="1525784"/>
          </a:xfrm>
          <a:prstGeom prst="bentConnector3">
            <a:avLst>
              <a:gd name="adj1" fmla="val 50000"/>
            </a:avLst>
          </a:prstGeom>
          <a:solidFill>
            <a:srgbClr val="FFEBFF"/>
          </a:solidFill>
          <a:ln w="28575">
            <a:solidFill>
              <a:srgbClr val="BE2BBB"/>
            </a:soli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5" name="Connector: Elbow 84">
            <a:extLst>
              <a:ext uri="{FF2B5EF4-FFF2-40B4-BE49-F238E27FC236}">
                <a16:creationId xmlns:a16="http://schemas.microsoft.com/office/drawing/2014/main" id="{F87E7E40-A41A-4392-AF7F-F4DF2BF6CAE5}"/>
              </a:ext>
            </a:extLst>
          </p:cNvPr>
          <p:cNvCxnSpPr>
            <a:cxnSpLocks/>
            <a:stCxn id="53" idx="3"/>
            <a:endCxn id="76" idx="1"/>
          </p:cNvCxnSpPr>
          <p:nvPr/>
        </p:nvCxnSpPr>
        <p:spPr>
          <a:xfrm flipV="1">
            <a:off x="4012324" y="4747946"/>
            <a:ext cx="522956" cy="563318"/>
          </a:xfrm>
          <a:prstGeom prst="bentConnector3">
            <a:avLst>
              <a:gd name="adj1" fmla="val 50000"/>
            </a:avLst>
          </a:prstGeom>
          <a:solidFill>
            <a:srgbClr val="FFEBFF"/>
          </a:solidFill>
          <a:ln w="28575">
            <a:solidFill>
              <a:srgbClr val="BE2BBB"/>
            </a:soli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6" name="Connector: Elbow 85">
            <a:extLst>
              <a:ext uri="{FF2B5EF4-FFF2-40B4-BE49-F238E27FC236}">
                <a16:creationId xmlns:a16="http://schemas.microsoft.com/office/drawing/2014/main" id="{7CB78967-3956-41C2-A524-88A3B48A98D6}"/>
              </a:ext>
            </a:extLst>
          </p:cNvPr>
          <p:cNvCxnSpPr>
            <a:cxnSpLocks/>
            <a:stCxn id="53" idx="3"/>
            <a:endCxn id="75" idx="1"/>
          </p:cNvCxnSpPr>
          <p:nvPr/>
        </p:nvCxnSpPr>
        <p:spPr>
          <a:xfrm>
            <a:off x="4012324" y="5311264"/>
            <a:ext cx="522955" cy="336920"/>
          </a:xfrm>
          <a:prstGeom prst="bentConnector3">
            <a:avLst>
              <a:gd name="adj1" fmla="val 50000"/>
            </a:avLst>
          </a:prstGeom>
          <a:solidFill>
            <a:srgbClr val="FFEBFF"/>
          </a:solidFill>
          <a:ln w="28575">
            <a:solidFill>
              <a:srgbClr val="BE2BBB"/>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7" name="TextBox 86">
            <a:extLst>
              <a:ext uri="{FF2B5EF4-FFF2-40B4-BE49-F238E27FC236}">
                <a16:creationId xmlns:a16="http://schemas.microsoft.com/office/drawing/2014/main" id="{40374479-93EB-4ADF-ADBC-1D8AEDB36B6B}"/>
              </a:ext>
            </a:extLst>
          </p:cNvPr>
          <p:cNvSpPr txBox="1"/>
          <p:nvPr/>
        </p:nvSpPr>
        <p:spPr>
          <a:xfrm>
            <a:off x="5035251" y="3712286"/>
            <a:ext cx="6000609" cy="577209"/>
          </a:xfrm>
          <a:prstGeom prst="rect">
            <a:avLst/>
          </a:prstGeom>
          <a:noFill/>
        </p:spPr>
        <p:txBody>
          <a:bodyPr wrap="square" lIns="91440" tIns="45720" rIns="91440" bIns="45720" anchor="t">
            <a:spAutoFit/>
          </a:bodyPr>
          <a:lstStyle/>
          <a:p>
            <a:pPr marL="171450" indent="-171450" fontAlgn="base">
              <a:lnSpc>
                <a:spcPct val="110000"/>
              </a:lnSpc>
              <a:spcBef>
                <a:spcPts val="300"/>
              </a:spcBef>
              <a:spcAft>
                <a:spcPct val="0"/>
              </a:spcAft>
              <a:buFont typeface="Arial" panose="020B0604020202020204" pitchFamily="34" charset="0"/>
              <a:buChar char="•"/>
            </a:pPr>
            <a:r>
              <a:rPr lang="en-US" altLang="zh-CN" sz="900" b="1" dirty="0">
                <a:latin typeface="微软雅黑" panose="020B0503020204020204" pitchFamily="34" charset="-122"/>
                <a:ea typeface="微软雅黑" panose="020B0503020204020204" pitchFamily="34" charset="-122"/>
                <a:cs typeface="Arial"/>
              </a:rPr>
              <a:t>50%</a:t>
            </a:r>
            <a:r>
              <a:rPr lang="zh-CN" altLang="en-US" sz="900" b="1" dirty="0">
                <a:latin typeface="微软雅黑" panose="020B0503020204020204" pitchFamily="34" charset="-122"/>
                <a:ea typeface="微软雅黑" panose="020B0503020204020204" pitchFamily="34" charset="-122"/>
                <a:cs typeface="Arial"/>
              </a:rPr>
              <a:t>的地贫患者处于长期严重贫血状态</a:t>
            </a:r>
            <a:r>
              <a:rPr lang="zh-CN" altLang="en-US" sz="900" dirty="0">
                <a:latin typeface="微软雅黑" panose="020B0503020204020204" pitchFamily="34" charset="-122"/>
                <a:ea typeface="微软雅黑" panose="020B0503020204020204" pitchFamily="34" charset="-122"/>
                <a:cs typeface="Arial"/>
              </a:rPr>
              <a:t>，我国一些血源紧张的地贫高发区，患者</a:t>
            </a:r>
            <a:r>
              <a:rPr lang="en-US" altLang="zh-CN" sz="900" dirty="0">
                <a:latin typeface="微软雅黑" panose="020B0503020204020204" pitchFamily="34" charset="-122"/>
                <a:ea typeface="微软雅黑" panose="020B0503020204020204" pitchFamily="34" charset="-122"/>
                <a:cs typeface="Arial"/>
              </a:rPr>
              <a:t>Hb &lt; 60g/L</a:t>
            </a:r>
            <a:r>
              <a:rPr lang="zh-CN" altLang="en-US" sz="900" dirty="0">
                <a:latin typeface="微软雅黑" panose="020B0503020204020204" pitchFamily="34" charset="-122"/>
                <a:ea typeface="微软雅黑" panose="020B0503020204020204" pitchFamily="34" charset="-122"/>
                <a:cs typeface="Arial"/>
              </a:rPr>
              <a:t>才能启动输血（指南推荐</a:t>
            </a:r>
            <a:r>
              <a:rPr lang="en-US" altLang="zh-CN" sz="900" dirty="0">
                <a:latin typeface="微软雅黑" panose="020B0503020204020204" pitchFamily="34" charset="-122"/>
                <a:ea typeface="微软雅黑" panose="020B0503020204020204" pitchFamily="34" charset="-122"/>
                <a:cs typeface="Arial"/>
              </a:rPr>
              <a:t>Hb&lt;90g/L</a:t>
            </a:r>
            <a:r>
              <a:rPr lang="zh-CN" altLang="en-US" sz="900" dirty="0">
                <a:latin typeface="微软雅黑" panose="020B0503020204020204" pitchFamily="34" charset="-122"/>
                <a:ea typeface="微软雅黑" panose="020B0503020204020204" pitchFamily="34" charset="-122"/>
                <a:cs typeface="Arial"/>
              </a:rPr>
              <a:t>时启动输血），生活质量非常低下</a:t>
            </a:r>
            <a:r>
              <a:rPr lang="en-US" altLang="zh-CN" sz="900" baseline="30000" dirty="0">
                <a:latin typeface="微软雅黑" panose="020B0503020204020204" pitchFamily="34" charset="-122"/>
                <a:ea typeface="微软雅黑" panose="020B0503020204020204" pitchFamily="34" charset="-122"/>
                <a:cs typeface="Arial"/>
              </a:rPr>
              <a:t>3</a:t>
            </a:r>
            <a:r>
              <a:rPr lang="zh-CN" altLang="en-US" sz="900" dirty="0">
                <a:latin typeface="微软雅黑" panose="020B0503020204020204" pitchFamily="34" charset="-122"/>
                <a:ea typeface="微软雅黑" panose="020B0503020204020204" pitchFamily="34" charset="-122"/>
                <a:cs typeface="Arial"/>
              </a:rPr>
              <a:t>，最主要的原因是血荒</a:t>
            </a:r>
            <a:r>
              <a:rPr lang="en-US" altLang="zh-CN" sz="900" dirty="0">
                <a:latin typeface="微软雅黑" panose="020B0503020204020204" pitchFamily="34" charset="-122"/>
                <a:ea typeface="微软雅黑" panose="020B0503020204020204" pitchFamily="34" charset="-122"/>
                <a:cs typeface="Arial"/>
              </a:rPr>
              <a:t>(79%)</a:t>
            </a:r>
            <a:r>
              <a:rPr lang="en-US" altLang="zh-CN" sz="900" baseline="30000" dirty="0">
                <a:latin typeface="微软雅黑" panose="020B0503020204020204" pitchFamily="34" charset="-122"/>
                <a:ea typeface="微软雅黑" panose="020B0503020204020204" pitchFamily="34" charset="-122"/>
                <a:cs typeface="Arial"/>
              </a:rPr>
              <a:t>2</a:t>
            </a:r>
          </a:p>
          <a:p>
            <a:pPr marL="171450" indent="-171450" fontAlgn="base">
              <a:lnSpc>
                <a:spcPct val="110000"/>
              </a:lnSpc>
              <a:spcBef>
                <a:spcPts val="300"/>
              </a:spcBef>
              <a:spcAft>
                <a:spcPct val="0"/>
              </a:spcAft>
              <a:buFont typeface="Arial" panose="020B0604020202020204" pitchFamily="34" charset="0"/>
              <a:buChar char="•"/>
            </a:pPr>
            <a:r>
              <a:rPr lang="zh-CN" altLang="en-US" sz="900" dirty="0">
                <a:latin typeface="微软雅黑" panose="020B0503020204020204" pitchFamily="34" charset="-122"/>
                <a:ea typeface="微软雅黑" panose="020B0503020204020204" pitchFamily="34" charset="-122"/>
                <a:cs typeface="Arial"/>
              </a:rPr>
              <a:t>患者长期处于严重贫血缺氧状态，导致发育迟缓，智力低下，骨骼畸形和骨质疏松</a:t>
            </a:r>
            <a:r>
              <a:rPr lang="en-US" altLang="zh-CN" sz="900" baseline="30000" dirty="0">
                <a:latin typeface="微软雅黑" panose="020B0503020204020204" pitchFamily="34" charset="-122"/>
                <a:ea typeface="微软雅黑" panose="020B0503020204020204" pitchFamily="34" charset="-122"/>
                <a:cs typeface="Arial"/>
              </a:rPr>
              <a:t>3</a:t>
            </a:r>
          </a:p>
        </p:txBody>
      </p:sp>
      <p:sp>
        <p:nvSpPr>
          <p:cNvPr id="88" name="TextBox 87">
            <a:extLst>
              <a:ext uri="{FF2B5EF4-FFF2-40B4-BE49-F238E27FC236}">
                <a16:creationId xmlns:a16="http://schemas.microsoft.com/office/drawing/2014/main" id="{9F5BDAA7-5A8B-4C7E-81A1-3AAEAA8BDC56}"/>
              </a:ext>
            </a:extLst>
          </p:cNvPr>
          <p:cNvSpPr txBox="1"/>
          <p:nvPr/>
        </p:nvSpPr>
        <p:spPr>
          <a:xfrm>
            <a:off x="5034484" y="2708726"/>
            <a:ext cx="6579508" cy="424860"/>
          </a:xfrm>
          <a:prstGeom prst="rect">
            <a:avLst/>
          </a:prstGeom>
          <a:noFill/>
        </p:spPr>
        <p:txBody>
          <a:bodyPr wrap="square">
            <a:spAutoFit/>
          </a:bodyPr>
          <a:lstStyle/>
          <a:p>
            <a:pPr marL="171450" indent="-171450" fontAlgn="base">
              <a:lnSpc>
                <a:spcPct val="110000"/>
              </a:lnSpc>
              <a:spcBef>
                <a:spcPts val="300"/>
              </a:spcBef>
              <a:spcAft>
                <a:spcPct val="0"/>
              </a:spcAft>
              <a:buFont typeface="Arial" panose="020B0604020202020204" pitchFamily="34" charset="0"/>
              <a:buChar char="•"/>
              <a:tabLst>
                <a:tab pos="457188" algn="l"/>
              </a:tabLst>
            </a:pPr>
            <a:r>
              <a:rPr lang="zh-CN" altLang="en-US" sz="900" dirty="0">
                <a:latin typeface="微软雅黑" panose="020B0503020204020204" pitchFamily="34" charset="-122"/>
                <a:ea typeface="微软雅黑" panose="020B0503020204020204" pitchFamily="34" charset="-122"/>
                <a:cs typeface="Arial" panose="020B0604020202020204" pitchFamily="34" charset="0"/>
              </a:rPr>
              <a:t>广西、广东、福建等地区共</a:t>
            </a:r>
            <a:r>
              <a:rPr lang="en-US" altLang="zh-CN" sz="900" dirty="0">
                <a:latin typeface="微软雅黑" panose="020B0503020204020204" pitchFamily="34" charset="-122"/>
                <a:ea typeface="微软雅黑" panose="020B0503020204020204" pitchFamily="34" charset="-122"/>
                <a:cs typeface="Arial" panose="020B0604020202020204" pitchFamily="34" charset="0"/>
              </a:rPr>
              <a:t>1045</a:t>
            </a:r>
            <a:r>
              <a:rPr lang="zh-CN" altLang="en-US" sz="900" dirty="0">
                <a:latin typeface="微软雅黑" panose="020B0503020204020204" pitchFamily="34" charset="-122"/>
                <a:ea typeface="微软雅黑" panose="020B0503020204020204" pitchFamily="34" charset="-122"/>
                <a:cs typeface="Arial" panose="020B0604020202020204" pitchFamily="34" charset="0"/>
              </a:rPr>
              <a:t>份地贫患者调研问卷显示，</a:t>
            </a:r>
            <a:r>
              <a:rPr lang="zh-CN" altLang="en-US" sz="900" b="1" dirty="0">
                <a:latin typeface="微软雅黑" panose="020B0503020204020204" pitchFamily="34" charset="-122"/>
                <a:ea typeface="微软雅黑" panose="020B0503020204020204" pitchFamily="34" charset="-122"/>
                <a:cs typeface="Arial" panose="020B0604020202020204" pitchFamily="34" charset="0"/>
              </a:rPr>
              <a:t>仅</a:t>
            </a:r>
            <a:r>
              <a:rPr lang="en-US" altLang="zh-CN" sz="900" b="1" dirty="0">
                <a:latin typeface="微软雅黑" panose="020B0503020204020204" pitchFamily="34" charset="-122"/>
                <a:ea typeface="微软雅黑" panose="020B0503020204020204" pitchFamily="34" charset="-122"/>
                <a:cs typeface="Arial" panose="020B0604020202020204" pitchFamily="34" charset="0"/>
              </a:rPr>
              <a:t>1%</a:t>
            </a:r>
            <a:r>
              <a:rPr lang="zh-CN" altLang="en-US" sz="900" b="1" dirty="0">
                <a:latin typeface="微软雅黑" panose="020B0503020204020204" pitchFamily="34" charset="-122"/>
                <a:ea typeface="微软雅黑" panose="020B0503020204020204" pitchFamily="34" charset="-122"/>
                <a:cs typeface="Arial" panose="020B0604020202020204" pitchFamily="34" charset="0"/>
              </a:rPr>
              <a:t>的地贫患者年龄</a:t>
            </a:r>
            <a:r>
              <a:rPr lang="en-US" altLang="zh-CN" sz="900" b="1" dirty="0">
                <a:latin typeface="微软雅黑" panose="020B0503020204020204" pitchFamily="34" charset="-122"/>
                <a:ea typeface="微软雅黑" panose="020B0503020204020204" pitchFamily="34" charset="-122"/>
                <a:cs typeface="Arial" panose="020B0604020202020204" pitchFamily="34" charset="0"/>
              </a:rPr>
              <a:t>&gt;20</a:t>
            </a:r>
            <a:r>
              <a:rPr lang="zh-CN" altLang="en-US" sz="900" b="1" dirty="0">
                <a:latin typeface="微软雅黑" panose="020B0503020204020204" pitchFamily="34" charset="-122"/>
                <a:ea typeface="微软雅黑" panose="020B0503020204020204" pitchFamily="34" charset="-122"/>
                <a:cs typeface="Arial" panose="020B0604020202020204" pitchFamily="34" charset="0"/>
              </a:rPr>
              <a:t>岁</a:t>
            </a:r>
            <a:r>
              <a:rPr lang="zh-CN" altLang="en-US" sz="900" dirty="0">
                <a:latin typeface="微软雅黑" panose="020B0503020204020204" pitchFamily="34" charset="-122"/>
                <a:ea typeface="微软雅黑" panose="020B0503020204020204" pitchFamily="34" charset="-122"/>
                <a:cs typeface="Arial" panose="020B0604020202020204" pitchFamily="34" charset="0"/>
              </a:rPr>
              <a:t>，占比极低</a:t>
            </a:r>
            <a:r>
              <a:rPr lang="en-US" altLang="zh-CN" sz="900" baseline="30000" dirty="0">
                <a:latin typeface="微软雅黑" panose="020B0503020204020204" pitchFamily="34" charset="-122"/>
                <a:ea typeface="微软雅黑" panose="020B0503020204020204" pitchFamily="34" charset="-122"/>
                <a:cs typeface="Arial" panose="020B0604020202020204" pitchFamily="34" charset="0"/>
              </a:rPr>
              <a:t>2</a:t>
            </a:r>
          </a:p>
          <a:p>
            <a:pPr marL="171450" indent="-171450" fontAlgn="base">
              <a:lnSpc>
                <a:spcPct val="110000"/>
              </a:lnSpc>
              <a:spcBef>
                <a:spcPts val="300"/>
              </a:spcBef>
              <a:spcAft>
                <a:spcPct val="0"/>
              </a:spcAft>
              <a:buFont typeface="Arial" panose="020B0604020202020204" pitchFamily="34" charset="0"/>
              <a:buChar char="•"/>
              <a:tabLst>
                <a:tab pos="457188" algn="l"/>
              </a:tabLst>
            </a:pPr>
            <a:r>
              <a:rPr lang="zh-CN" altLang="en-US" sz="900" dirty="0">
                <a:latin typeface="微软雅黑" panose="020B0503020204020204" pitchFamily="34" charset="-122"/>
                <a:ea typeface="微软雅黑" panose="020B0503020204020204" pitchFamily="34" charset="-122"/>
                <a:cs typeface="Arial" panose="020B0604020202020204" pitchFamily="34" charset="0"/>
              </a:rPr>
              <a:t>广西重型</a:t>
            </a:r>
            <a:r>
              <a:rPr lang="en-US" altLang="zh-CN" sz="900" dirty="0">
                <a:latin typeface="微软雅黑" panose="020B0503020204020204" pitchFamily="34" charset="-122"/>
                <a:ea typeface="微软雅黑" panose="020B0503020204020204" pitchFamily="34" charset="-122"/>
                <a:cs typeface="Arial" panose="020B0604020202020204" pitchFamily="34" charset="0"/>
              </a:rPr>
              <a:t>β-</a:t>
            </a:r>
            <a:r>
              <a:rPr lang="zh-CN" altLang="en-US" sz="900" dirty="0">
                <a:latin typeface="微软雅黑" panose="020B0503020204020204" pitchFamily="34" charset="-122"/>
                <a:ea typeface="微软雅黑" panose="020B0503020204020204" pitchFamily="34" charset="-122"/>
                <a:cs typeface="Arial" panose="020B0604020202020204" pitchFamily="34" charset="0"/>
              </a:rPr>
              <a:t>地贫患者**的最高寿命为</a:t>
            </a:r>
            <a:r>
              <a:rPr lang="en-US" altLang="zh-CN" sz="900" dirty="0">
                <a:latin typeface="微软雅黑" panose="020B0503020204020204" pitchFamily="34" charset="-122"/>
                <a:ea typeface="微软雅黑" panose="020B0503020204020204" pitchFamily="34" charset="-122"/>
                <a:cs typeface="Arial" panose="020B0604020202020204" pitchFamily="34" charset="0"/>
              </a:rPr>
              <a:t>28</a:t>
            </a:r>
            <a:r>
              <a:rPr lang="zh-CN" altLang="en-US" sz="900" dirty="0">
                <a:latin typeface="微软雅黑" panose="020B0503020204020204" pitchFamily="34" charset="-122"/>
                <a:ea typeface="微软雅黑" panose="020B0503020204020204" pitchFamily="34" charset="-122"/>
                <a:cs typeface="Arial" panose="020B0604020202020204" pitchFamily="34" charset="0"/>
              </a:rPr>
              <a:t>岁</a:t>
            </a:r>
            <a:r>
              <a:rPr lang="en-US" altLang="zh-CN" sz="900" baseline="30000" dirty="0">
                <a:latin typeface="微软雅黑" panose="020B0503020204020204" pitchFamily="34" charset="-122"/>
                <a:ea typeface="微软雅黑" panose="020B0503020204020204" pitchFamily="34" charset="-122"/>
                <a:cs typeface="Arial" panose="020B0604020202020204" pitchFamily="34" charset="0"/>
              </a:rPr>
              <a:t>7</a:t>
            </a:r>
            <a:r>
              <a:rPr lang="en-US" altLang="zh-CN" sz="900" dirty="0">
                <a:latin typeface="微软雅黑" panose="020B0503020204020204" pitchFamily="34" charset="-122"/>
                <a:ea typeface="微软雅黑" panose="020B0503020204020204" pitchFamily="34" charset="-122"/>
                <a:cs typeface="Arial" panose="020B0604020202020204" pitchFamily="34" charset="0"/>
              </a:rPr>
              <a:t>,</a:t>
            </a:r>
            <a:r>
              <a:rPr lang="zh-CN" altLang="en-US" sz="900" b="1" dirty="0">
                <a:latin typeface="微软雅黑" panose="020B0503020204020204" pitchFamily="34" charset="-122"/>
                <a:ea typeface="微软雅黑" panose="020B0503020204020204" pitchFamily="34" charset="-122"/>
                <a:cs typeface="Arial" panose="020B0604020202020204" pitchFamily="34" charset="0"/>
              </a:rPr>
              <a:t>英国</a:t>
            </a:r>
            <a:r>
              <a:rPr lang="en-US" altLang="zh-CN" sz="900" b="1" dirty="0">
                <a:latin typeface="微软雅黑" panose="020B0503020204020204" pitchFamily="34" charset="-122"/>
                <a:ea typeface="微软雅黑" panose="020B0503020204020204" pitchFamily="34" charset="-122"/>
                <a:cs typeface="Arial" panose="020B0604020202020204" pitchFamily="34" charset="0"/>
              </a:rPr>
              <a:t>80%</a:t>
            </a:r>
            <a:r>
              <a:rPr lang="zh-CN" altLang="en-US" sz="900" b="1" dirty="0">
                <a:latin typeface="微软雅黑" panose="020B0503020204020204" pitchFamily="34" charset="-122"/>
                <a:ea typeface="微软雅黑" panose="020B0503020204020204" pitchFamily="34" charset="-122"/>
                <a:cs typeface="Arial" panose="020B0604020202020204" pitchFamily="34" charset="0"/>
              </a:rPr>
              <a:t>的重型</a:t>
            </a:r>
            <a:r>
              <a:rPr lang="en-US" altLang="zh-CN" sz="900" b="1" dirty="0">
                <a:latin typeface="微软雅黑" panose="020B0503020204020204" pitchFamily="34" charset="-122"/>
                <a:ea typeface="微软雅黑" panose="020B0503020204020204" pitchFamily="34" charset="-122"/>
                <a:cs typeface="Arial" panose="020B0604020202020204" pitchFamily="34" charset="0"/>
              </a:rPr>
              <a:t>β-</a:t>
            </a:r>
            <a:r>
              <a:rPr lang="zh-CN" altLang="en-US" sz="900" b="1" dirty="0">
                <a:latin typeface="微软雅黑" panose="020B0503020204020204" pitchFamily="34" charset="-122"/>
                <a:ea typeface="微软雅黑" panose="020B0503020204020204" pitchFamily="34" charset="-122"/>
                <a:cs typeface="Arial" panose="020B0604020202020204" pitchFamily="34" charset="0"/>
              </a:rPr>
              <a:t>地贫患者***活过</a:t>
            </a:r>
            <a:r>
              <a:rPr lang="en-US" altLang="zh-CN" sz="900" b="1" dirty="0">
                <a:latin typeface="微软雅黑" panose="020B0503020204020204" pitchFamily="34" charset="-122"/>
                <a:ea typeface="微软雅黑" panose="020B0503020204020204" pitchFamily="34" charset="-122"/>
                <a:cs typeface="Arial" panose="020B0604020202020204" pitchFamily="34" charset="0"/>
              </a:rPr>
              <a:t>40</a:t>
            </a:r>
            <a:r>
              <a:rPr lang="zh-CN" altLang="en-US" sz="900" b="1" dirty="0">
                <a:latin typeface="微软雅黑" panose="020B0503020204020204" pitchFamily="34" charset="-122"/>
                <a:ea typeface="微软雅黑" panose="020B0503020204020204" pitchFamily="34" charset="-122"/>
                <a:cs typeface="Arial" panose="020B0604020202020204" pitchFamily="34" charset="0"/>
              </a:rPr>
              <a:t>岁</a:t>
            </a:r>
            <a:r>
              <a:rPr lang="en-US" altLang="zh-CN" sz="900" b="1" baseline="30000" dirty="0">
                <a:latin typeface="微软雅黑" panose="020B0503020204020204" pitchFamily="34" charset="-122"/>
                <a:ea typeface="微软雅黑" panose="020B0503020204020204" pitchFamily="34" charset="-122"/>
                <a:cs typeface="Arial" panose="020B0604020202020204" pitchFamily="34" charset="0"/>
              </a:rPr>
              <a:t>8</a:t>
            </a:r>
          </a:p>
        </p:txBody>
      </p:sp>
      <p:grpSp>
        <p:nvGrpSpPr>
          <p:cNvPr id="13" name="Group 12">
            <a:extLst>
              <a:ext uri="{FF2B5EF4-FFF2-40B4-BE49-F238E27FC236}">
                <a16:creationId xmlns:a16="http://schemas.microsoft.com/office/drawing/2014/main" id="{D2E4B0BC-2EA3-4E2E-B397-8721C473B069}"/>
              </a:ext>
            </a:extLst>
          </p:cNvPr>
          <p:cNvGrpSpPr/>
          <p:nvPr/>
        </p:nvGrpSpPr>
        <p:grpSpPr>
          <a:xfrm>
            <a:off x="4599654" y="2303769"/>
            <a:ext cx="487353" cy="3329748"/>
            <a:chOff x="6323543" y="2248588"/>
            <a:chExt cx="487353" cy="3329748"/>
          </a:xfrm>
        </p:grpSpPr>
        <p:sp>
          <p:nvSpPr>
            <p:cNvPr id="77" name="transfusion_162987">
              <a:extLst>
                <a:ext uri="{FF2B5EF4-FFF2-40B4-BE49-F238E27FC236}">
                  <a16:creationId xmlns:a16="http://schemas.microsoft.com/office/drawing/2014/main" id="{C20C10DD-9F56-4EF8-ACE9-45F1AD8B594F}"/>
                </a:ext>
              </a:extLst>
            </p:cNvPr>
            <p:cNvSpPr/>
            <p:nvPr/>
          </p:nvSpPr>
          <p:spPr>
            <a:xfrm>
              <a:off x="6422266" y="4511217"/>
              <a:ext cx="334626" cy="39321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39049" h="608455">
                  <a:moveTo>
                    <a:pt x="39510" y="492360"/>
                  </a:moveTo>
                  <a:lnTo>
                    <a:pt x="39510" y="529929"/>
                  </a:lnTo>
                  <a:lnTo>
                    <a:pt x="142853" y="529929"/>
                  </a:lnTo>
                  <a:lnTo>
                    <a:pt x="142853" y="492360"/>
                  </a:lnTo>
                  <a:close/>
                  <a:moveTo>
                    <a:pt x="132064" y="141060"/>
                  </a:moveTo>
                  <a:cubicBezTo>
                    <a:pt x="157455" y="141060"/>
                    <a:pt x="178038" y="161611"/>
                    <a:pt x="178038" y="186963"/>
                  </a:cubicBezTo>
                  <a:cubicBezTo>
                    <a:pt x="178038" y="212315"/>
                    <a:pt x="157455" y="232866"/>
                    <a:pt x="132064" y="232866"/>
                  </a:cubicBezTo>
                  <a:cubicBezTo>
                    <a:pt x="106673" y="232866"/>
                    <a:pt x="86090" y="212315"/>
                    <a:pt x="86090" y="186963"/>
                  </a:cubicBezTo>
                  <a:cubicBezTo>
                    <a:pt x="86090" y="161611"/>
                    <a:pt x="106673" y="141060"/>
                    <a:pt x="132064" y="141060"/>
                  </a:cubicBezTo>
                  <a:close/>
                  <a:moveTo>
                    <a:pt x="429452" y="0"/>
                  </a:moveTo>
                  <a:cubicBezTo>
                    <a:pt x="438585" y="0"/>
                    <a:pt x="445932" y="7335"/>
                    <a:pt x="445932" y="16455"/>
                  </a:cubicBezTo>
                  <a:lnTo>
                    <a:pt x="445932" y="32216"/>
                  </a:lnTo>
                  <a:lnTo>
                    <a:pt x="501226" y="32216"/>
                  </a:lnTo>
                  <a:cubicBezTo>
                    <a:pt x="508473" y="32216"/>
                    <a:pt x="514429" y="38164"/>
                    <a:pt x="514429" y="45400"/>
                  </a:cubicBezTo>
                  <a:lnTo>
                    <a:pt x="514429" y="76327"/>
                  </a:lnTo>
                  <a:lnTo>
                    <a:pt x="529618" y="76327"/>
                  </a:lnTo>
                  <a:cubicBezTo>
                    <a:pt x="534780" y="76327"/>
                    <a:pt x="539049" y="80590"/>
                    <a:pt x="539049" y="85744"/>
                  </a:cubicBezTo>
                  <a:lnTo>
                    <a:pt x="539049" y="164748"/>
                  </a:lnTo>
                  <a:cubicBezTo>
                    <a:pt x="539049" y="167920"/>
                    <a:pt x="537560" y="170794"/>
                    <a:pt x="534979" y="172579"/>
                  </a:cubicBezTo>
                  <a:lnTo>
                    <a:pt x="507480" y="191512"/>
                  </a:lnTo>
                  <a:cubicBezTo>
                    <a:pt x="504204" y="193693"/>
                    <a:pt x="499936" y="193693"/>
                    <a:pt x="496759" y="191512"/>
                  </a:cubicBezTo>
                  <a:lnTo>
                    <a:pt x="469261" y="172579"/>
                  </a:lnTo>
                  <a:cubicBezTo>
                    <a:pt x="466679" y="170794"/>
                    <a:pt x="465190" y="167920"/>
                    <a:pt x="465190" y="164748"/>
                  </a:cubicBezTo>
                  <a:lnTo>
                    <a:pt x="465190" y="85744"/>
                  </a:lnTo>
                  <a:cubicBezTo>
                    <a:pt x="465190" y="80590"/>
                    <a:pt x="469360" y="76327"/>
                    <a:pt x="474621" y="76327"/>
                  </a:cubicBezTo>
                  <a:lnTo>
                    <a:pt x="488023" y="76327"/>
                  </a:lnTo>
                  <a:lnTo>
                    <a:pt x="488023" y="58584"/>
                  </a:lnTo>
                  <a:lnTo>
                    <a:pt x="445932" y="58584"/>
                  </a:lnTo>
                  <a:lnTo>
                    <a:pt x="445932" y="575527"/>
                  </a:lnTo>
                  <a:lnTo>
                    <a:pt x="482861" y="575527"/>
                  </a:lnTo>
                  <a:cubicBezTo>
                    <a:pt x="491994" y="575527"/>
                    <a:pt x="499340" y="582862"/>
                    <a:pt x="499340" y="591982"/>
                  </a:cubicBezTo>
                  <a:cubicBezTo>
                    <a:pt x="499340" y="601101"/>
                    <a:pt x="491994" y="608437"/>
                    <a:pt x="482861" y="608437"/>
                  </a:cubicBezTo>
                  <a:lnTo>
                    <a:pt x="376143" y="608437"/>
                  </a:lnTo>
                  <a:cubicBezTo>
                    <a:pt x="367010" y="608437"/>
                    <a:pt x="359664" y="601101"/>
                    <a:pt x="359664" y="591982"/>
                  </a:cubicBezTo>
                  <a:cubicBezTo>
                    <a:pt x="359664" y="582862"/>
                    <a:pt x="367010" y="575527"/>
                    <a:pt x="376143" y="575527"/>
                  </a:cubicBezTo>
                  <a:lnTo>
                    <a:pt x="413072" y="575527"/>
                  </a:lnTo>
                  <a:lnTo>
                    <a:pt x="413072" y="58584"/>
                  </a:lnTo>
                  <a:lnTo>
                    <a:pt x="370981" y="58584"/>
                  </a:lnTo>
                  <a:lnTo>
                    <a:pt x="370981" y="76327"/>
                  </a:lnTo>
                  <a:lnTo>
                    <a:pt x="384581" y="76327"/>
                  </a:lnTo>
                  <a:cubicBezTo>
                    <a:pt x="389843" y="76327"/>
                    <a:pt x="394111" y="80590"/>
                    <a:pt x="394111" y="85744"/>
                  </a:cubicBezTo>
                  <a:lnTo>
                    <a:pt x="394111" y="164748"/>
                  </a:lnTo>
                  <a:cubicBezTo>
                    <a:pt x="394111" y="167920"/>
                    <a:pt x="392523" y="170794"/>
                    <a:pt x="390041" y="172579"/>
                  </a:cubicBezTo>
                  <a:lnTo>
                    <a:pt x="367109" y="188340"/>
                  </a:lnTo>
                  <a:lnTo>
                    <a:pt x="367705" y="270615"/>
                  </a:lnTo>
                  <a:cubicBezTo>
                    <a:pt x="368003" y="277950"/>
                    <a:pt x="371676" y="393630"/>
                    <a:pt x="298115" y="406021"/>
                  </a:cubicBezTo>
                  <a:cubicBezTo>
                    <a:pt x="274687" y="409986"/>
                    <a:pt x="246493" y="407111"/>
                    <a:pt x="226937" y="392143"/>
                  </a:cubicBezTo>
                  <a:cubicBezTo>
                    <a:pt x="217109" y="384610"/>
                    <a:pt x="210259" y="374697"/>
                    <a:pt x="206089" y="363298"/>
                  </a:cubicBezTo>
                  <a:lnTo>
                    <a:pt x="194475" y="366172"/>
                  </a:lnTo>
                  <a:cubicBezTo>
                    <a:pt x="187724" y="367758"/>
                    <a:pt x="180576" y="365974"/>
                    <a:pt x="175414" y="361216"/>
                  </a:cubicBezTo>
                  <a:lnTo>
                    <a:pt x="117538" y="307985"/>
                  </a:lnTo>
                  <a:lnTo>
                    <a:pt x="161318" y="376481"/>
                  </a:lnTo>
                  <a:cubicBezTo>
                    <a:pt x="166182" y="384213"/>
                    <a:pt x="174719" y="388971"/>
                    <a:pt x="183952" y="389169"/>
                  </a:cubicBezTo>
                  <a:lnTo>
                    <a:pt x="183753" y="417123"/>
                  </a:lnTo>
                  <a:lnTo>
                    <a:pt x="236169" y="421187"/>
                  </a:lnTo>
                  <a:cubicBezTo>
                    <a:pt x="250762" y="422278"/>
                    <a:pt x="261285" y="435561"/>
                    <a:pt x="259002" y="450033"/>
                  </a:cubicBezTo>
                  <a:lnTo>
                    <a:pt x="236864" y="587422"/>
                  </a:lnTo>
                  <a:cubicBezTo>
                    <a:pt x="234680" y="601002"/>
                    <a:pt x="221874" y="610320"/>
                    <a:pt x="208273" y="608139"/>
                  </a:cubicBezTo>
                  <a:cubicBezTo>
                    <a:pt x="194673" y="605958"/>
                    <a:pt x="185342" y="593171"/>
                    <a:pt x="187526" y="579492"/>
                  </a:cubicBezTo>
                  <a:lnTo>
                    <a:pt x="205295" y="468867"/>
                  </a:lnTo>
                  <a:lnTo>
                    <a:pt x="181569" y="466984"/>
                  </a:lnTo>
                  <a:cubicBezTo>
                    <a:pt x="182760" y="470949"/>
                    <a:pt x="182363" y="462225"/>
                    <a:pt x="182363" y="588711"/>
                  </a:cubicBezTo>
                  <a:cubicBezTo>
                    <a:pt x="182363" y="599614"/>
                    <a:pt x="173528" y="608437"/>
                    <a:pt x="162608" y="608437"/>
                  </a:cubicBezTo>
                  <a:cubicBezTo>
                    <a:pt x="151688" y="608437"/>
                    <a:pt x="142853" y="599614"/>
                    <a:pt x="142853" y="588711"/>
                  </a:cubicBezTo>
                  <a:lnTo>
                    <a:pt x="142853" y="556197"/>
                  </a:lnTo>
                  <a:lnTo>
                    <a:pt x="39510" y="556197"/>
                  </a:lnTo>
                  <a:lnTo>
                    <a:pt x="39510" y="588711"/>
                  </a:lnTo>
                  <a:cubicBezTo>
                    <a:pt x="39510" y="599614"/>
                    <a:pt x="30675" y="608437"/>
                    <a:pt x="19755" y="608437"/>
                  </a:cubicBezTo>
                  <a:cubicBezTo>
                    <a:pt x="8835" y="608437"/>
                    <a:pt x="0" y="599614"/>
                    <a:pt x="0" y="588711"/>
                  </a:cubicBezTo>
                  <a:lnTo>
                    <a:pt x="0" y="234136"/>
                  </a:lnTo>
                  <a:cubicBezTo>
                    <a:pt x="0" y="223232"/>
                    <a:pt x="8835" y="214410"/>
                    <a:pt x="19755" y="214410"/>
                  </a:cubicBezTo>
                  <a:cubicBezTo>
                    <a:pt x="30675" y="214410"/>
                    <a:pt x="39510" y="223232"/>
                    <a:pt x="39510" y="234136"/>
                  </a:cubicBezTo>
                  <a:lnTo>
                    <a:pt x="39510" y="452908"/>
                  </a:lnTo>
                  <a:lnTo>
                    <a:pt x="73462" y="452908"/>
                  </a:lnTo>
                  <a:cubicBezTo>
                    <a:pt x="68299" y="447951"/>
                    <a:pt x="65420" y="440814"/>
                    <a:pt x="66016" y="433182"/>
                  </a:cubicBezTo>
                  <a:cubicBezTo>
                    <a:pt x="66314" y="428622"/>
                    <a:pt x="66115" y="451024"/>
                    <a:pt x="67108" y="286276"/>
                  </a:cubicBezTo>
                  <a:cubicBezTo>
                    <a:pt x="67207" y="269128"/>
                    <a:pt x="81205" y="255349"/>
                    <a:pt x="98280" y="255448"/>
                  </a:cubicBezTo>
                  <a:lnTo>
                    <a:pt x="153674" y="255746"/>
                  </a:lnTo>
                  <a:cubicBezTo>
                    <a:pt x="170848" y="255845"/>
                    <a:pt x="184647" y="269822"/>
                    <a:pt x="184547" y="286970"/>
                  </a:cubicBezTo>
                  <a:lnTo>
                    <a:pt x="184448" y="297874"/>
                  </a:lnTo>
                  <a:lnTo>
                    <a:pt x="145732" y="277454"/>
                  </a:lnTo>
                  <a:lnTo>
                    <a:pt x="195368" y="323052"/>
                  </a:lnTo>
                  <a:lnTo>
                    <a:pt x="265355" y="306003"/>
                  </a:lnTo>
                  <a:cubicBezTo>
                    <a:pt x="276474" y="303227"/>
                    <a:pt x="287791" y="310067"/>
                    <a:pt x="290471" y="321268"/>
                  </a:cubicBezTo>
                  <a:cubicBezTo>
                    <a:pt x="293251" y="332370"/>
                    <a:pt x="286401" y="343671"/>
                    <a:pt x="275282" y="346347"/>
                  </a:cubicBezTo>
                  <a:lnTo>
                    <a:pt x="225448" y="358539"/>
                  </a:lnTo>
                  <a:cubicBezTo>
                    <a:pt x="228525" y="365974"/>
                    <a:pt x="233092" y="371922"/>
                    <a:pt x="239048" y="376481"/>
                  </a:cubicBezTo>
                  <a:cubicBezTo>
                    <a:pt x="239048" y="376580"/>
                    <a:pt x="239147" y="376580"/>
                    <a:pt x="239147" y="376580"/>
                  </a:cubicBezTo>
                  <a:cubicBezTo>
                    <a:pt x="254534" y="388277"/>
                    <a:pt x="277963" y="389368"/>
                    <a:pt x="294839" y="386592"/>
                  </a:cubicBezTo>
                  <a:cubicBezTo>
                    <a:pt x="352020" y="376878"/>
                    <a:pt x="347950" y="272300"/>
                    <a:pt x="347950" y="271308"/>
                  </a:cubicBezTo>
                  <a:lnTo>
                    <a:pt x="347850" y="270912"/>
                  </a:lnTo>
                  <a:lnTo>
                    <a:pt x="347354" y="188439"/>
                  </a:lnTo>
                  <a:lnTo>
                    <a:pt x="324323" y="172579"/>
                  </a:lnTo>
                  <a:cubicBezTo>
                    <a:pt x="321742" y="170794"/>
                    <a:pt x="320153" y="167920"/>
                    <a:pt x="320153" y="164748"/>
                  </a:cubicBezTo>
                  <a:lnTo>
                    <a:pt x="320153" y="85744"/>
                  </a:lnTo>
                  <a:cubicBezTo>
                    <a:pt x="320153" y="80590"/>
                    <a:pt x="324422" y="76327"/>
                    <a:pt x="329684" y="76327"/>
                  </a:cubicBezTo>
                  <a:lnTo>
                    <a:pt x="344574" y="76327"/>
                  </a:lnTo>
                  <a:lnTo>
                    <a:pt x="344574" y="45400"/>
                  </a:lnTo>
                  <a:cubicBezTo>
                    <a:pt x="344574" y="38164"/>
                    <a:pt x="350531" y="32216"/>
                    <a:pt x="357778" y="32216"/>
                  </a:cubicBezTo>
                  <a:lnTo>
                    <a:pt x="412973" y="32216"/>
                  </a:lnTo>
                  <a:lnTo>
                    <a:pt x="412973" y="16455"/>
                  </a:lnTo>
                  <a:cubicBezTo>
                    <a:pt x="412973" y="7335"/>
                    <a:pt x="420418" y="0"/>
                    <a:pt x="42945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panose="020B0503020204020204" pitchFamily="34" charset="-122"/>
              </a:endParaRPr>
            </a:p>
          </p:txBody>
        </p:sp>
        <p:pic>
          <p:nvPicPr>
            <p:cNvPr id="80" name="Graphic 245">
              <a:extLst>
                <a:ext uri="{FF2B5EF4-FFF2-40B4-BE49-F238E27FC236}">
                  <a16:creationId xmlns:a16="http://schemas.microsoft.com/office/drawing/2014/main" id="{CE39116B-DD89-4861-A677-444749ACE6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23543" y="5120937"/>
              <a:ext cx="457399" cy="457399"/>
            </a:xfrm>
            <a:prstGeom prst="rect">
              <a:avLst/>
            </a:prstGeom>
          </p:spPr>
        </p:pic>
        <p:pic>
          <p:nvPicPr>
            <p:cNvPr id="89" name="Graphic 111">
              <a:extLst>
                <a:ext uri="{FF2B5EF4-FFF2-40B4-BE49-F238E27FC236}">
                  <a16:creationId xmlns:a16="http://schemas.microsoft.com/office/drawing/2014/main" id="{92A2AABB-AEDD-4383-B48E-D99EA39D72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47921" y="3301983"/>
              <a:ext cx="435250" cy="435250"/>
            </a:xfrm>
            <a:prstGeom prst="rect">
              <a:avLst/>
            </a:prstGeom>
          </p:spPr>
        </p:pic>
        <p:pic>
          <p:nvPicPr>
            <p:cNvPr id="90" name="Graphic 242">
              <a:extLst>
                <a:ext uri="{FF2B5EF4-FFF2-40B4-BE49-F238E27FC236}">
                  <a16:creationId xmlns:a16="http://schemas.microsoft.com/office/drawing/2014/main" id="{F27B6026-0F1E-4ED4-B359-B30C90722BF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23543" y="2248588"/>
              <a:ext cx="487353" cy="487353"/>
            </a:xfrm>
            <a:prstGeom prst="rect">
              <a:avLst/>
            </a:prstGeom>
          </p:spPr>
        </p:pic>
      </p:grpSp>
      <p:sp>
        <p:nvSpPr>
          <p:cNvPr id="31" name="Text Placeholder 37">
            <a:extLst>
              <a:ext uri="{FF2B5EF4-FFF2-40B4-BE49-F238E27FC236}">
                <a16:creationId xmlns:a16="http://schemas.microsoft.com/office/drawing/2014/main" id="{528B1A6C-49A2-4C1E-A02C-C6ACF1CE44CD}"/>
              </a:ext>
            </a:extLst>
          </p:cNvPr>
          <p:cNvSpPr txBox="1">
            <a:spLocks/>
          </p:cNvSpPr>
          <p:nvPr/>
        </p:nvSpPr>
        <p:spPr>
          <a:xfrm>
            <a:off x="111644" y="216451"/>
            <a:ext cx="1005794" cy="550862"/>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2400" b="1" kern="1200" dirty="0" smtClean="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第</a:t>
            </a:r>
            <a:r>
              <a:rPr lang="en-US" altLang="zh-CN" dirty="0"/>
              <a:t>2</a:t>
            </a:r>
            <a:r>
              <a:rPr lang="zh-CN" altLang="en-US" dirty="0"/>
              <a:t>页</a:t>
            </a:r>
          </a:p>
        </p:txBody>
      </p:sp>
    </p:spTree>
    <p:extLst>
      <p:ext uri="{BB962C8B-B14F-4D97-AF65-F5344CB8AC3E}">
        <p14:creationId xmlns:p14="http://schemas.microsoft.com/office/powerpoint/2010/main" val="236923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1B65BB2-1ECE-492F-AFF5-EE2A06A3F7AC}"/>
              </a:ext>
            </a:extLst>
          </p:cNvPr>
          <p:cNvGraphicFramePr>
            <a:graphicFrameLocks noChangeAspect="1"/>
          </p:cNvGraphicFramePr>
          <p:nvPr>
            <p:custDataLst>
              <p:tags r:id="rId2"/>
            </p:custDataLst>
            <p:extLst>
              <p:ext uri="{D42A27DB-BD31-4B8C-83A1-F6EECF244321}">
                <p14:modId xmlns:p14="http://schemas.microsoft.com/office/powerpoint/2010/main" val="29432848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60"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C1B65BB2-1ECE-492F-AFF5-EE2A06A3F7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7E00951A-F977-4A7C-A09E-D9BF1E04969E}"/>
              </a:ext>
            </a:extLst>
          </p:cNvPr>
          <p:cNvSpPr>
            <a:spLocks noGrp="1"/>
          </p:cNvSpPr>
          <p:nvPr>
            <p:ph type="body" sz="quarter" idx="14"/>
          </p:nvPr>
        </p:nvSpPr>
        <p:spPr>
          <a:xfrm>
            <a:off x="1476379" y="309962"/>
            <a:ext cx="10594970" cy="974415"/>
          </a:xfrm>
        </p:spPr>
        <p:txBody>
          <a:bodyPr/>
          <a:lstStyle/>
          <a:p>
            <a:r>
              <a:rPr lang="zh-CN" altLang="en-US" sz="2000" dirty="0">
                <a:solidFill>
                  <a:srgbClr val="BE2BBB"/>
                </a:solidFill>
              </a:rPr>
              <a:t>罗特西普，全球首创且目前唯一的红细胞成熟剂</a:t>
            </a:r>
            <a:r>
              <a:rPr lang="zh-CN" altLang="en-US" sz="2000" b="0" dirty="0"/>
              <a:t>，</a:t>
            </a:r>
            <a:r>
              <a:rPr lang="zh-CN" altLang="en-US" sz="2000" dirty="0">
                <a:solidFill>
                  <a:srgbClr val="BE2BBB"/>
                </a:solidFill>
              </a:rPr>
              <a:t>中国是亚洲范围首个上市国家，针对</a:t>
            </a:r>
            <a:r>
              <a:rPr lang="en-US" altLang="zh-CN" sz="2000" dirty="0">
                <a:solidFill>
                  <a:srgbClr val="BE2BBB"/>
                </a:solidFill>
              </a:rPr>
              <a:t>β-</a:t>
            </a:r>
            <a:r>
              <a:rPr lang="zh-CN" altLang="en-US" sz="2000" dirty="0">
                <a:solidFill>
                  <a:srgbClr val="BE2BBB"/>
                </a:solidFill>
              </a:rPr>
              <a:t>地贫患者无效造血的发病机制</a:t>
            </a:r>
            <a:r>
              <a:rPr lang="zh-CN" altLang="en-US" sz="2000" b="0" dirty="0"/>
              <a:t>，促进晚期红细胞成熟，修复自身造血功能，</a:t>
            </a:r>
            <a:r>
              <a:rPr lang="zh-CN" altLang="en-US" sz="2000" dirty="0">
                <a:solidFill>
                  <a:srgbClr val="BE2BBB"/>
                </a:solidFill>
              </a:rPr>
              <a:t>获得中美两国药审机构授予加速审评</a:t>
            </a:r>
            <a:r>
              <a:rPr lang="zh-CN" altLang="en-US" sz="2000" b="0" dirty="0"/>
              <a:t>，</a:t>
            </a:r>
            <a:r>
              <a:rPr lang="zh-CN" altLang="en-US" sz="2000" dirty="0">
                <a:solidFill>
                  <a:srgbClr val="BE2BBB"/>
                </a:solidFill>
              </a:rPr>
              <a:t>弥补</a:t>
            </a:r>
            <a:r>
              <a:rPr lang="zh-CN" altLang="en-US" sz="2000" b="0" dirty="0"/>
              <a:t>了临床</a:t>
            </a:r>
            <a:r>
              <a:rPr lang="zh-CN" altLang="en-US" sz="2000" dirty="0">
                <a:solidFill>
                  <a:srgbClr val="BE2BBB"/>
                </a:solidFill>
              </a:rPr>
              <a:t>未满足治疗需求</a:t>
            </a:r>
            <a:r>
              <a:rPr lang="zh-CN" altLang="en-US" sz="2000" b="0" dirty="0"/>
              <a:t>，</a:t>
            </a:r>
            <a:r>
              <a:rPr lang="zh-CN" altLang="en-US" sz="2000" dirty="0">
                <a:solidFill>
                  <a:srgbClr val="BE2BBB"/>
                </a:solidFill>
              </a:rPr>
              <a:t>填补医保目录空白</a:t>
            </a:r>
            <a:endParaRPr lang="zh-CN" altLang="en-US" sz="2000" b="0" dirty="0"/>
          </a:p>
        </p:txBody>
      </p:sp>
      <p:sp>
        <p:nvSpPr>
          <p:cNvPr id="2" name="Text Placeholder 1">
            <a:extLst>
              <a:ext uri="{FF2B5EF4-FFF2-40B4-BE49-F238E27FC236}">
                <a16:creationId xmlns:a16="http://schemas.microsoft.com/office/drawing/2014/main" id="{E748B2FA-6B26-4835-8F7F-3D8F34B6C8B6}"/>
              </a:ext>
            </a:extLst>
          </p:cNvPr>
          <p:cNvSpPr>
            <a:spLocks noGrp="1"/>
          </p:cNvSpPr>
          <p:nvPr>
            <p:ph type="body" sz="quarter" idx="15"/>
          </p:nvPr>
        </p:nvSpPr>
        <p:spPr/>
        <p:txBody>
          <a:bodyPr/>
          <a:lstStyle/>
          <a:p>
            <a:pPr algn="r"/>
            <a:r>
              <a:rPr lang="zh-CN" altLang="en-US"/>
              <a:t>创新性</a:t>
            </a:r>
          </a:p>
        </p:txBody>
      </p:sp>
      <p:sp>
        <p:nvSpPr>
          <p:cNvPr id="3" name="Text Placeholder 2">
            <a:extLst>
              <a:ext uri="{FF2B5EF4-FFF2-40B4-BE49-F238E27FC236}">
                <a16:creationId xmlns:a16="http://schemas.microsoft.com/office/drawing/2014/main" id="{DEC4B745-3C9A-484A-804A-4860982484B6}"/>
              </a:ext>
            </a:extLst>
          </p:cNvPr>
          <p:cNvSpPr>
            <a:spLocks noGrp="1"/>
          </p:cNvSpPr>
          <p:nvPr>
            <p:ph type="body" sz="quarter" idx="16"/>
          </p:nvPr>
        </p:nvSpPr>
        <p:spPr/>
        <p:txBody>
          <a:bodyPr/>
          <a:lstStyle/>
          <a:p>
            <a:r>
              <a:rPr lang="en-US" altLang="zh-CN" dirty="0"/>
              <a:t> </a:t>
            </a:r>
            <a:endParaRPr lang="zh-CN" altLang="en-US" dirty="0"/>
          </a:p>
        </p:txBody>
      </p:sp>
      <p:sp>
        <p:nvSpPr>
          <p:cNvPr id="75" name="TextBox 74">
            <a:extLst>
              <a:ext uri="{FF2B5EF4-FFF2-40B4-BE49-F238E27FC236}">
                <a16:creationId xmlns:a16="http://schemas.microsoft.com/office/drawing/2014/main" id="{77850322-4AE9-486E-ADF3-3B9FAC8B85FD}"/>
              </a:ext>
            </a:extLst>
          </p:cNvPr>
          <p:cNvSpPr txBox="1"/>
          <p:nvPr/>
        </p:nvSpPr>
        <p:spPr>
          <a:xfrm>
            <a:off x="985730" y="1661719"/>
            <a:ext cx="10594969" cy="646331"/>
          </a:xfrm>
          <a:prstGeom prst="rect">
            <a:avLst/>
          </a:prstGeom>
          <a:noFill/>
        </p:spPr>
        <p:txBody>
          <a:bodyPr wrap="square">
            <a:spAutoFit/>
          </a:bodyPr>
          <a:lstStyle/>
          <a:p>
            <a:r>
              <a:rPr lang="en-US" altLang="zh-CN" dirty="0"/>
              <a:t>•2019</a:t>
            </a:r>
            <a:r>
              <a:rPr lang="zh-CN" altLang="en-US" dirty="0"/>
              <a:t>年，作为</a:t>
            </a:r>
            <a:r>
              <a:rPr lang="en-US" altLang="zh-CN" b="1" dirty="0"/>
              <a:t>Fast track</a:t>
            </a:r>
            <a:r>
              <a:rPr lang="zh-CN" altLang="en-US" b="1" dirty="0"/>
              <a:t>快速通道审批</a:t>
            </a:r>
            <a:r>
              <a:rPr lang="zh-CN" altLang="en-US" dirty="0"/>
              <a:t>的药品之一，被</a:t>
            </a:r>
            <a:r>
              <a:rPr lang="zh-CN" altLang="en-US" b="1" dirty="0"/>
              <a:t>美国</a:t>
            </a:r>
            <a:r>
              <a:rPr lang="en-US" altLang="zh-CN" b="1" dirty="0"/>
              <a:t>FDA</a:t>
            </a:r>
            <a:r>
              <a:rPr lang="zh-CN" altLang="en-US" dirty="0"/>
              <a:t>批准上市（申请代码</a:t>
            </a:r>
            <a:r>
              <a:rPr lang="en-US" altLang="zh-CN" dirty="0"/>
              <a:t>ACE-536</a:t>
            </a:r>
            <a:r>
              <a:rPr lang="zh-CN" altLang="en-US" dirty="0"/>
              <a:t>）</a:t>
            </a:r>
          </a:p>
          <a:p>
            <a:r>
              <a:rPr lang="en-US" altLang="zh-CN" dirty="0"/>
              <a:t>•2021</a:t>
            </a:r>
            <a:r>
              <a:rPr lang="zh-CN" altLang="en-US" dirty="0"/>
              <a:t>年，被</a:t>
            </a:r>
            <a:r>
              <a:rPr lang="zh-CN" altLang="en-US" b="1" dirty="0"/>
              <a:t>中国</a:t>
            </a:r>
            <a:r>
              <a:rPr lang="en-US" altLang="zh-CN" b="1" dirty="0"/>
              <a:t>CDE</a:t>
            </a:r>
            <a:r>
              <a:rPr lang="zh-CN" altLang="en-US" dirty="0"/>
              <a:t>纳入</a:t>
            </a:r>
            <a:r>
              <a:rPr lang="zh-CN" altLang="en-US" b="1" dirty="0"/>
              <a:t>优先审评品种</a:t>
            </a:r>
            <a:r>
              <a:rPr lang="zh-CN" altLang="en-US" dirty="0"/>
              <a:t>名单（受理号：</a:t>
            </a:r>
            <a:r>
              <a:rPr lang="en-US" altLang="zh-CN" dirty="0"/>
              <a:t>JXSS2100010-11</a:t>
            </a:r>
            <a:r>
              <a:rPr lang="zh-CN" altLang="en-US" dirty="0"/>
              <a:t>）</a:t>
            </a:r>
          </a:p>
        </p:txBody>
      </p:sp>
      <p:sp>
        <p:nvSpPr>
          <p:cNvPr id="77" name="文本框 46">
            <a:extLst>
              <a:ext uri="{FF2B5EF4-FFF2-40B4-BE49-F238E27FC236}">
                <a16:creationId xmlns:a16="http://schemas.microsoft.com/office/drawing/2014/main" id="{2796241F-21D1-4C2A-BEDE-9C316E280867}"/>
              </a:ext>
            </a:extLst>
          </p:cNvPr>
          <p:cNvSpPr txBox="1"/>
          <p:nvPr/>
        </p:nvSpPr>
        <p:spPr>
          <a:xfrm>
            <a:off x="101400" y="6531299"/>
            <a:ext cx="11969949" cy="405425"/>
          </a:xfrm>
          <a:prstGeom prst="rect">
            <a:avLst/>
          </a:prstGeom>
        </p:spPr>
        <p:txBody>
          <a:bodyPr vert="horz" lIns="91440" tIns="45720" rIns="91440" bIns="45720" numCol="1" rtlCol="0" anchor="t">
            <a:noAutofit/>
          </a:bodyPr>
          <a:lstStyle>
            <a:lvl1pPr indent="0">
              <a:lnSpc>
                <a:spcPct val="100000"/>
              </a:lnSpc>
              <a:spcBef>
                <a:spcPct val="0"/>
              </a:spcBef>
              <a:buFont typeface="+mj-lt"/>
              <a:buAutoNum type="arabicPeriod"/>
              <a:defRPr sz="800" spc="0">
                <a:solidFill>
                  <a:schemeClr val="tx1">
                    <a:lumMod val="50000"/>
                    <a:lumOff val="50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456777">
              <a:buNone/>
            </a:pPr>
            <a:r>
              <a:rPr lang="zh-CN" altLang="en-US" dirty="0">
                <a:solidFill>
                  <a:schemeClr val="tx1"/>
                </a:solidFill>
              </a:rPr>
              <a:t>来源：</a:t>
            </a:r>
            <a:r>
              <a:rPr lang="en-US" altLang="zh-CN" dirty="0">
                <a:solidFill>
                  <a:schemeClr val="tx1"/>
                </a:solidFill>
              </a:rPr>
              <a:t>1.</a:t>
            </a:r>
            <a:r>
              <a:rPr lang="zh-CN" altLang="en-US" dirty="0">
                <a:solidFill>
                  <a:schemeClr val="tx1"/>
                </a:solidFill>
              </a:rPr>
              <a:t>中华医学会遗传学分会遗传病临床实践指南撰写组</a:t>
            </a:r>
            <a:r>
              <a:rPr lang="en-US" altLang="zh-CN" dirty="0">
                <a:solidFill>
                  <a:schemeClr val="tx1"/>
                </a:solidFill>
              </a:rPr>
              <a:t>.</a:t>
            </a:r>
            <a:r>
              <a:rPr lang="zh-CN" altLang="en-US" dirty="0">
                <a:solidFill>
                  <a:schemeClr val="tx1"/>
                </a:solidFill>
              </a:rPr>
              <a:t>中华医学遗传学杂志</a:t>
            </a:r>
            <a:r>
              <a:rPr lang="en-US" altLang="zh-CN" dirty="0">
                <a:solidFill>
                  <a:schemeClr val="tx1"/>
                </a:solidFill>
              </a:rPr>
              <a:t>. 2020,(03)243-251</a:t>
            </a:r>
            <a:r>
              <a:rPr lang="zh-CN" altLang="en-US" dirty="0">
                <a:solidFill>
                  <a:schemeClr val="tx1"/>
                </a:solidFill>
              </a:rPr>
              <a:t>；</a:t>
            </a:r>
            <a:r>
              <a:rPr lang="en-US" altLang="zh-CN" dirty="0">
                <a:solidFill>
                  <a:schemeClr val="tx1"/>
                </a:solidFill>
              </a:rPr>
              <a:t>2.</a:t>
            </a:r>
            <a:r>
              <a:rPr lang="zh-CN" altLang="en-US" dirty="0">
                <a:solidFill>
                  <a:schemeClr val="tx1"/>
                </a:solidFill>
              </a:rPr>
              <a:t>中国地中海贫血蓝皮书：中国地中海贫血防治状况调查报告（</a:t>
            </a:r>
            <a:r>
              <a:rPr lang="en-US" altLang="zh-CN" dirty="0">
                <a:solidFill>
                  <a:schemeClr val="tx1"/>
                </a:solidFill>
              </a:rPr>
              <a:t>2020</a:t>
            </a:r>
            <a:r>
              <a:rPr lang="zh-CN" altLang="en-US" dirty="0">
                <a:solidFill>
                  <a:schemeClr val="tx1"/>
                </a:solidFill>
              </a:rPr>
              <a:t>）；</a:t>
            </a:r>
            <a:r>
              <a:rPr lang="en-US" altLang="zh-CN" dirty="0">
                <a:solidFill>
                  <a:schemeClr val="tx1"/>
                </a:solidFill>
              </a:rPr>
              <a:t>3. </a:t>
            </a:r>
            <a:r>
              <a:rPr lang="en-US" altLang="zh-CN" dirty="0" err="1">
                <a:solidFill>
                  <a:schemeClr val="tx1"/>
                </a:solidFill>
              </a:rPr>
              <a:t>Cappellini</a:t>
            </a:r>
            <a:r>
              <a:rPr lang="en-US" altLang="zh-CN" dirty="0">
                <a:solidFill>
                  <a:schemeClr val="tx1"/>
                </a:solidFill>
              </a:rPr>
              <a:t> MD, et al. Guidelines for the Management of Transfusion Dependent </a:t>
            </a:r>
            <a:r>
              <a:rPr lang="en-US" altLang="zh-CN" dirty="0" err="1">
                <a:solidFill>
                  <a:schemeClr val="tx1"/>
                </a:solidFill>
              </a:rPr>
              <a:t>Thalassaemia</a:t>
            </a:r>
            <a:r>
              <a:rPr lang="en-US" altLang="zh-CN" dirty="0">
                <a:solidFill>
                  <a:schemeClr val="tx1"/>
                </a:solidFill>
              </a:rPr>
              <a:t> (TDT).4th ED. 2021</a:t>
            </a:r>
            <a:r>
              <a:rPr lang="zh-CN" altLang="en-US" dirty="0">
                <a:solidFill>
                  <a:schemeClr val="tx1"/>
                </a:solidFill>
              </a:rPr>
              <a:t>；</a:t>
            </a:r>
            <a:r>
              <a:rPr lang="en-US" altLang="zh-CN" dirty="0">
                <a:solidFill>
                  <a:schemeClr val="tx1"/>
                </a:solidFill>
              </a:rPr>
              <a:t>4.Cappellini MD,  et </a:t>
            </a:r>
            <a:r>
              <a:rPr lang="en-US" altLang="zh-CN" dirty="0" err="1">
                <a:solidFill>
                  <a:schemeClr val="tx1"/>
                </a:solidFill>
              </a:rPr>
              <a:t>al.Blood</a:t>
            </a:r>
            <a:r>
              <a:rPr lang="en-US" altLang="zh-CN" dirty="0">
                <a:solidFill>
                  <a:schemeClr val="tx1"/>
                </a:solidFill>
              </a:rPr>
              <a:t> Rev. 2018 Jul,32(4),300-311. </a:t>
            </a:r>
            <a:r>
              <a:rPr lang="zh-CN" altLang="en-US" dirty="0">
                <a:solidFill>
                  <a:schemeClr val="tx1"/>
                </a:solidFill>
              </a:rPr>
              <a:t>；</a:t>
            </a:r>
            <a:r>
              <a:rPr lang="en-US" altLang="zh-CN" dirty="0">
                <a:solidFill>
                  <a:schemeClr val="tx1"/>
                </a:solidFill>
              </a:rPr>
              <a:t>5</a:t>
            </a:r>
            <a:r>
              <a:rPr lang="en" altLang="zh-CN" dirty="0">
                <a:solidFill>
                  <a:schemeClr val="tx1"/>
                </a:solidFill>
              </a:rPr>
              <a:t>. Taher AT, et al. N Engl J Med. 2021; 384(8):727-43.</a:t>
            </a:r>
            <a:r>
              <a:rPr lang="zh-CN" altLang="en-US" dirty="0">
                <a:solidFill>
                  <a:schemeClr val="tx1"/>
                </a:solidFill>
              </a:rPr>
              <a:t>；</a:t>
            </a:r>
            <a:r>
              <a:rPr lang="en" altLang="zh-CN" dirty="0">
                <a:solidFill>
                  <a:schemeClr val="tx1"/>
                </a:solidFill>
              </a:rPr>
              <a:t> 6. Bou-Fakhredin R, et al. Expert Opin Emerg Drugs. 2020; 25(2):113-22. </a:t>
            </a:r>
          </a:p>
        </p:txBody>
      </p:sp>
      <p:grpSp>
        <p:nvGrpSpPr>
          <p:cNvPr id="4" name="组合 3">
            <a:extLst>
              <a:ext uri="{FF2B5EF4-FFF2-40B4-BE49-F238E27FC236}">
                <a16:creationId xmlns:a16="http://schemas.microsoft.com/office/drawing/2014/main" id="{4A119261-8DD6-4500-9F27-D78F9CB449C7}"/>
              </a:ext>
            </a:extLst>
          </p:cNvPr>
          <p:cNvGrpSpPr/>
          <p:nvPr/>
        </p:nvGrpSpPr>
        <p:grpSpPr>
          <a:xfrm>
            <a:off x="800834" y="2546986"/>
            <a:ext cx="11178256" cy="3761962"/>
            <a:chOff x="691427" y="2201897"/>
            <a:chExt cx="11178256" cy="4439348"/>
          </a:xfrm>
        </p:grpSpPr>
        <p:sp>
          <p:nvSpPr>
            <p:cNvPr id="37" name="矩形: 圆角 66">
              <a:extLst>
                <a:ext uri="{FF2B5EF4-FFF2-40B4-BE49-F238E27FC236}">
                  <a16:creationId xmlns:a16="http://schemas.microsoft.com/office/drawing/2014/main" id="{87891213-1461-4BB8-80C8-D3B0C4823771}"/>
                </a:ext>
              </a:extLst>
            </p:cNvPr>
            <p:cNvSpPr/>
            <p:nvPr/>
          </p:nvSpPr>
          <p:spPr>
            <a:xfrm>
              <a:off x="1476379" y="3094511"/>
              <a:ext cx="1241092" cy="432000"/>
            </a:xfrm>
            <a:prstGeom prst="roundRect">
              <a:avLst>
                <a:gd name="adj" fmla="val 50000"/>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zh-CN" sz="1400">
                  <a:solidFill>
                    <a:schemeClr val="tx1"/>
                  </a:solidFill>
                  <a:latin typeface="微软雅黑" panose="020B0503020204020204" pitchFamily="34" charset="-122"/>
                  <a:ea typeface="微软雅黑" panose="020B0503020204020204" pitchFamily="34" charset="-122"/>
                  <a:sym typeface="Arial" panose="020B0604020202020204" pitchFamily="34" charset="0"/>
                </a:rPr>
                <a:t>HBB</a:t>
              </a:r>
              <a:r>
                <a:rPr kumimoji="1" lang="zh-CN" altLang="en-US" sz="1400">
                  <a:solidFill>
                    <a:schemeClr val="tx1"/>
                  </a:solidFill>
                  <a:latin typeface="微软雅黑" panose="020B0503020204020204" pitchFamily="34" charset="-122"/>
                  <a:ea typeface="微软雅黑" panose="020B0503020204020204" pitchFamily="34" charset="-122"/>
                  <a:sym typeface="Arial" panose="020B0604020202020204" pitchFamily="34" charset="0"/>
                </a:rPr>
                <a:t>基因突变</a:t>
              </a:r>
            </a:p>
          </p:txBody>
        </p:sp>
        <p:sp>
          <p:nvSpPr>
            <p:cNvPr id="39" name="圆角矩形 38">
              <a:extLst>
                <a:ext uri="{FF2B5EF4-FFF2-40B4-BE49-F238E27FC236}">
                  <a16:creationId xmlns:a16="http://schemas.microsoft.com/office/drawing/2014/main" id="{A1A92037-1919-4AAC-B12B-242B9542CF2F}"/>
                </a:ext>
              </a:extLst>
            </p:cNvPr>
            <p:cNvSpPr/>
            <p:nvPr/>
          </p:nvSpPr>
          <p:spPr>
            <a:xfrm>
              <a:off x="1476379" y="4193006"/>
              <a:ext cx="1241092" cy="432000"/>
            </a:xfrm>
            <a:prstGeom prst="roundRect">
              <a:avLst>
                <a:gd name="adj" fmla="val 50000"/>
              </a:avLst>
            </a:prstGeom>
            <a:solidFill>
              <a:srgbClr val="FFEBFF"/>
            </a:solidFill>
            <a:ln w="9525">
              <a:solidFill>
                <a:srgbClr val="BE2BB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CN" altLang="en-US" sz="1400" b="1">
                  <a:solidFill>
                    <a:schemeClr val="tx1"/>
                  </a:solidFill>
                  <a:latin typeface="微软雅黑" panose="020B0503020204020204" pitchFamily="34" charset="-122"/>
                  <a:ea typeface="微软雅黑" panose="020B0503020204020204" pitchFamily="34" charset="-122"/>
                  <a:sym typeface="Arial" panose="020B0604020202020204" pitchFamily="34" charset="0"/>
                </a:rPr>
                <a:t>无效造血</a:t>
              </a:r>
            </a:p>
          </p:txBody>
        </p:sp>
        <p:grpSp>
          <p:nvGrpSpPr>
            <p:cNvPr id="17" name="Group 16">
              <a:extLst>
                <a:ext uri="{FF2B5EF4-FFF2-40B4-BE49-F238E27FC236}">
                  <a16:creationId xmlns:a16="http://schemas.microsoft.com/office/drawing/2014/main" id="{FC54466B-3871-48E0-B541-F031274CB993}"/>
                </a:ext>
              </a:extLst>
            </p:cNvPr>
            <p:cNvGrpSpPr/>
            <p:nvPr/>
          </p:nvGrpSpPr>
          <p:grpSpPr>
            <a:xfrm>
              <a:off x="1476379" y="5223862"/>
              <a:ext cx="1241092" cy="899568"/>
              <a:chOff x="1476379" y="5223504"/>
              <a:chExt cx="1241092" cy="899568"/>
            </a:xfrm>
          </p:grpSpPr>
          <p:sp>
            <p:nvSpPr>
              <p:cNvPr id="43" name="圆角矩形 37">
                <a:extLst>
                  <a:ext uri="{FF2B5EF4-FFF2-40B4-BE49-F238E27FC236}">
                    <a16:creationId xmlns:a16="http://schemas.microsoft.com/office/drawing/2014/main" id="{9D365BCA-4976-4552-99C8-16EB6723F22D}"/>
                  </a:ext>
                </a:extLst>
              </p:cNvPr>
              <p:cNvSpPr/>
              <p:nvPr/>
            </p:nvSpPr>
            <p:spPr>
              <a:xfrm>
                <a:off x="1476379" y="5223504"/>
                <a:ext cx="1241092" cy="432000"/>
              </a:xfrm>
              <a:prstGeom prst="roundRect">
                <a:avLst>
                  <a:gd name="adj" fmla="val 50000"/>
                </a:avLst>
              </a:prstGeom>
              <a:solidFill>
                <a:srgbClr val="FFEBFF"/>
              </a:solidFill>
              <a:ln w="9525">
                <a:solidFill>
                  <a:srgbClr val="BE2BB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CN" altLang="en-US" sz="14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贫血</a:t>
                </a:r>
                <a:r>
                  <a:rPr kumimoji="1" lang="en-US" altLang="zh-CN" sz="14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kumimoji="1" lang="zh-CN" altLang="en-US" sz="14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溶血</a:t>
                </a:r>
              </a:p>
            </p:txBody>
          </p:sp>
          <p:sp>
            <p:nvSpPr>
              <p:cNvPr id="44" name="圆角矩形 36">
                <a:extLst>
                  <a:ext uri="{FF2B5EF4-FFF2-40B4-BE49-F238E27FC236}">
                    <a16:creationId xmlns:a16="http://schemas.microsoft.com/office/drawing/2014/main" id="{4B2EA88F-3946-4615-9E61-548799235958}"/>
                  </a:ext>
                </a:extLst>
              </p:cNvPr>
              <p:cNvSpPr/>
              <p:nvPr/>
            </p:nvSpPr>
            <p:spPr>
              <a:xfrm>
                <a:off x="1476379" y="5691072"/>
                <a:ext cx="1241092" cy="432000"/>
              </a:xfrm>
              <a:prstGeom prst="roundRect">
                <a:avLst>
                  <a:gd name="adj" fmla="val 50000"/>
                </a:avLst>
              </a:prstGeom>
              <a:solidFill>
                <a:srgbClr val="FFEBFF"/>
              </a:solidFill>
              <a:ln w="9525">
                <a:solidFill>
                  <a:srgbClr val="BE2BB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CN" altLang="en-US" sz="14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铁超载</a:t>
                </a:r>
              </a:p>
            </p:txBody>
          </p:sp>
        </p:grpSp>
        <p:cxnSp>
          <p:nvCxnSpPr>
            <p:cNvPr id="45" name="Straight Arrow Connector 44">
              <a:extLst>
                <a:ext uri="{FF2B5EF4-FFF2-40B4-BE49-F238E27FC236}">
                  <a16:creationId xmlns:a16="http://schemas.microsoft.com/office/drawing/2014/main" id="{7ABD3E03-9C5F-414D-B729-40EB47FBB15A}"/>
                </a:ext>
              </a:extLst>
            </p:cNvPr>
            <p:cNvCxnSpPr>
              <a:cxnSpLocks/>
              <a:endCxn id="37" idx="0"/>
            </p:cNvCxnSpPr>
            <p:nvPr/>
          </p:nvCxnSpPr>
          <p:spPr>
            <a:xfrm>
              <a:off x="2096925" y="2670636"/>
              <a:ext cx="0" cy="423875"/>
            </a:xfrm>
            <a:prstGeom prst="straightConnector1">
              <a:avLst/>
            </a:prstGeom>
            <a:solidFill>
              <a:srgbClr val="FFEBFF"/>
            </a:solidFill>
            <a:ln w="19050">
              <a:solidFill>
                <a:srgbClr val="BE2BBB"/>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Arrow Connector 45">
              <a:extLst>
                <a:ext uri="{FF2B5EF4-FFF2-40B4-BE49-F238E27FC236}">
                  <a16:creationId xmlns:a16="http://schemas.microsoft.com/office/drawing/2014/main" id="{2B67D1B3-B8EC-496F-AFED-C5C00EA17081}"/>
                </a:ext>
              </a:extLst>
            </p:cNvPr>
            <p:cNvCxnSpPr>
              <a:cxnSpLocks/>
              <a:stCxn id="37" idx="2"/>
              <a:endCxn id="39" idx="0"/>
            </p:cNvCxnSpPr>
            <p:nvPr/>
          </p:nvCxnSpPr>
          <p:spPr>
            <a:xfrm>
              <a:off x="2096925" y="3526511"/>
              <a:ext cx="0" cy="666495"/>
            </a:xfrm>
            <a:prstGeom prst="straightConnector1">
              <a:avLst/>
            </a:prstGeom>
            <a:ln w="12700" cap="sq">
              <a:solidFill>
                <a:schemeClr val="bg1">
                  <a:lumMod val="50000"/>
                </a:schemeClr>
              </a:solidFill>
              <a:tailEnd type="triangle"/>
            </a:ln>
          </p:spPr>
          <p:style>
            <a:lnRef idx="1">
              <a:schemeClr val="accent1"/>
            </a:lnRef>
            <a:fillRef idx="0">
              <a:schemeClr val="accent1"/>
            </a:fillRef>
            <a:effectRef idx="0">
              <a:srgbClr val="000000"/>
            </a:effectRef>
            <a:fontRef idx="minor">
              <a:schemeClr val="lt1"/>
            </a:fontRef>
          </p:style>
        </p:cxnSp>
        <p:cxnSp>
          <p:nvCxnSpPr>
            <p:cNvPr id="49" name="Straight Arrow Connector 48">
              <a:extLst>
                <a:ext uri="{FF2B5EF4-FFF2-40B4-BE49-F238E27FC236}">
                  <a16:creationId xmlns:a16="http://schemas.microsoft.com/office/drawing/2014/main" id="{CD3EBA4F-1C36-491C-A473-A5FB147B4B57}"/>
                </a:ext>
              </a:extLst>
            </p:cNvPr>
            <p:cNvCxnSpPr>
              <a:cxnSpLocks/>
              <a:stCxn id="39" idx="2"/>
              <a:endCxn id="43" idx="0"/>
            </p:cNvCxnSpPr>
            <p:nvPr/>
          </p:nvCxnSpPr>
          <p:spPr>
            <a:xfrm>
              <a:off x="2096925" y="4625006"/>
              <a:ext cx="0" cy="598856"/>
            </a:xfrm>
            <a:prstGeom prst="straightConnector1">
              <a:avLst/>
            </a:prstGeom>
            <a:ln w="12700" cap="sq">
              <a:solidFill>
                <a:schemeClr val="bg1">
                  <a:lumMod val="50000"/>
                </a:schemeClr>
              </a:solidFill>
              <a:tailEnd type="triangle"/>
            </a:ln>
          </p:spPr>
          <p:style>
            <a:lnRef idx="1">
              <a:schemeClr val="accent1"/>
            </a:lnRef>
            <a:fillRef idx="0">
              <a:schemeClr val="accent1"/>
            </a:fillRef>
            <a:effectRef idx="0">
              <a:srgbClr val="000000"/>
            </a:effectRef>
            <a:fontRef idx="minor">
              <a:schemeClr val="lt1"/>
            </a:fontRef>
          </p:style>
        </p:cxnSp>
        <p:cxnSp>
          <p:nvCxnSpPr>
            <p:cNvPr id="15" name="Straight Connector 14">
              <a:extLst>
                <a:ext uri="{FF2B5EF4-FFF2-40B4-BE49-F238E27FC236}">
                  <a16:creationId xmlns:a16="http://schemas.microsoft.com/office/drawing/2014/main" id="{9B9006A6-D182-421E-847E-34309F323212}"/>
                </a:ext>
              </a:extLst>
            </p:cNvPr>
            <p:cNvCxnSpPr>
              <a:cxnSpLocks/>
            </p:cNvCxnSpPr>
            <p:nvPr/>
          </p:nvCxnSpPr>
          <p:spPr>
            <a:xfrm>
              <a:off x="876323" y="3979617"/>
              <a:ext cx="33895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C1B8AEA-3B1E-465D-914F-639385F77248}"/>
                </a:ext>
              </a:extLst>
            </p:cNvPr>
            <p:cNvCxnSpPr>
              <a:cxnSpLocks/>
            </p:cNvCxnSpPr>
            <p:nvPr/>
          </p:nvCxnSpPr>
          <p:spPr>
            <a:xfrm>
              <a:off x="876323" y="4825094"/>
              <a:ext cx="33895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D52B3B9-3AAB-4784-965E-8C3C6DB24467}"/>
                </a:ext>
              </a:extLst>
            </p:cNvPr>
            <p:cNvCxnSpPr>
              <a:cxnSpLocks/>
            </p:cNvCxnSpPr>
            <p:nvPr/>
          </p:nvCxnSpPr>
          <p:spPr>
            <a:xfrm>
              <a:off x="876323" y="6535176"/>
              <a:ext cx="33895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2366F35-ABC2-48F4-9199-E53CF7AA1A32}"/>
                </a:ext>
              </a:extLst>
            </p:cNvPr>
            <p:cNvCxnSpPr>
              <a:cxnSpLocks/>
            </p:cNvCxnSpPr>
            <p:nvPr/>
          </p:nvCxnSpPr>
          <p:spPr>
            <a:xfrm>
              <a:off x="876323" y="2465048"/>
              <a:ext cx="33895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E5BBAAAA-87D1-480A-ABDD-755EF529A399}"/>
                </a:ext>
              </a:extLst>
            </p:cNvPr>
            <p:cNvCxnSpPr>
              <a:cxnSpLocks/>
            </p:cNvCxnSpPr>
            <p:nvPr/>
          </p:nvCxnSpPr>
          <p:spPr>
            <a:xfrm>
              <a:off x="1045800" y="2463157"/>
              <a:ext cx="0" cy="1513285"/>
            </a:xfrm>
            <a:prstGeom prst="straightConnector1">
              <a:avLst/>
            </a:prstGeom>
            <a:ln w="12700" cap="sq">
              <a:solidFill>
                <a:schemeClr val="bg1">
                  <a:lumMod val="50000"/>
                </a:schemeClr>
              </a:solidFill>
              <a:headEnd type="triangle"/>
              <a:tailEnd type="triangle"/>
            </a:ln>
          </p:spPr>
          <p:style>
            <a:lnRef idx="1">
              <a:schemeClr val="accent1"/>
            </a:lnRef>
            <a:fillRef idx="0">
              <a:schemeClr val="accent1"/>
            </a:fillRef>
            <a:effectRef idx="0">
              <a:srgbClr val="000000"/>
            </a:effectRef>
            <a:fontRef idx="minor">
              <a:schemeClr val="lt1"/>
            </a:fontRef>
          </p:style>
        </p:cxnSp>
        <p:cxnSp>
          <p:nvCxnSpPr>
            <p:cNvPr id="78" name="Straight Arrow Connector 77">
              <a:extLst>
                <a:ext uri="{FF2B5EF4-FFF2-40B4-BE49-F238E27FC236}">
                  <a16:creationId xmlns:a16="http://schemas.microsoft.com/office/drawing/2014/main" id="{B18B6100-E1A1-444B-A6BE-02DA412DE5B0}"/>
                </a:ext>
              </a:extLst>
            </p:cNvPr>
            <p:cNvCxnSpPr>
              <a:cxnSpLocks/>
            </p:cNvCxnSpPr>
            <p:nvPr/>
          </p:nvCxnSpPr>
          <p:spPr>
            <a:xfrm>
              <a:off x="1045800" y="3976442"/>
              <a:ext cx="0" cy="848652"/>
            </a:xfrm>
            <a:prstGeom prst="straightConnector1">
              <a:avLst/>
            </a:prstGeom>
            <a:ln w="12700" cap="sq">
              <a:solidFill>
                <a:schemeClr val="bg1">
                  <a:lumMod val="50000"/>
                </a:schemeClr>
              </a:solidFill>
              <a:headEnd type="triangle"/>
              <a:tailEnd type="triangle"/>
            </a:ln>
          </p:spPr>
          <p:style>
            <a:lnRef idx="1">
              <a:schemeClr val="accent1"/>
            </a:lnRef>
            <a:fillRef idx="0">
              <a:schemeClr val="accent1"/>
            </a:fillRef>
            <a:effectRef idx="0">
              <a:srgbClr val="000000"/>
            </a:effectRef>
            <a:fontRef idx="minor">
              <a:schemeClr val="lt1"/>
            </a:fontRef>
          </p:style>
        </p:cxnSp>
        <p:cxnSp>
          <p:nvCxnSpPr>
            <p:cNvPr id="79" name="Straight Arrow Connector 78">
              <a:extLst>
                <a:ext uri="{FF2B5EF4-FFF2-40B4-BE49-F238E27FC236}">
                  <a16:creationId xmlns:a16="http://schemas.microsoft.com/office/drawing/2014/main" id="{FB86075B-A644-4760-A22B-5F0B2CD1FB5B}"/>
                </a:ext>
              </a:extLst>
            </p:cNvPr>
            <p:cNvCxnSpPr>
              <a:cxnSpLocks/>
            </p:cNvCxnSpPr>
            <p:nvPr/>
          </p:nvCxnSpPr>
          <p:spPr>
            <a:xfrm>
              <a:off x="1045800" y="4825094"/>
              <a:ext cx="0" cy="1710082"/>
            </a:xfrm>
            <a:prstGeom prst="straightConnector1">
              <a:avLst/>
            </a:prstGeom>
            <a:ln w="12700" cap="sq">
              <a:solidFill>
                <a:schemeClr val="bg1">
                  <a:lumMod val="50000"/>
                </a:schemeClr>
              </a:solidFill>
              <a:headEnd type="triangle"/>
              <a:tailEnd type="triangle"/>
            </a:ln>
          </p:spPr>
          <p:style>
            <a:lnRef idx="1">
              <a:schemeClr val="accent1"/>
            </a:lnRef>
            <a:fillRef idx="0">
              <a:schemeClr val="accent1"/>
            </a:fillRef>
            <a:effectRef idx="0">
              <a:srgbClr val="000000"/>
            </a:effectRef>
            <a:fontRef idx="minor">
              <a:schemeClr val="lt1"/>
            </a:fontRef>
          </p:style>
        </p:cxnSp>
        <p:sp>
          <p:nvSpPr>
            <p:cNvPr id="25" name="TextBox 24">
              <a:extLst>
                <a:ext uri="{FF2B5EF4-FFF2-40B4-BE49-F238E27FC236}">
                  <a16:creationId xmlns:a16="http://schemas.microsoft.com/office/drawing/2014/main" id="{72573048-EDDE-4706-9EBF-2917302949F0}"/>
                </a:ext>
              </a:extLst>
            </p:cNvPr>
            <p:cNvSpPr txBox="1"/>
            <p:nvPr/>
          </p:nvSpPr>
          <p:spPr>
            <a:xfrm>
              <a:off x="750235" y="3152625"/>
              <a:ext cx="591131" cy="307777"/>
            </a:xfrm>
            <a:prstGeom prst="rect">
              <a:avLst/>
            </a:prstGeom>
            <a:solidFill>
              <a:schemeClr val="bg1"/>
            </a:solidFill>
          </p:spPr>
          <p:txBody>
            <a:bodyPr wrap="square" rtlCol="0">
              <a:spAutoFit/>
            </a:bodyPr>
            <a:lstStyle/>
            <a:p>
              <a:pPr algn="ctr"/>
              <a:r>
                <a:rPr kumimoji="1" lang="zh-CN" altLang="en-US" sz="1400" b="1">
                  <a:latin typeface="微软雅黑" panose="020B0503020204020204" pitchFamily="34" charset="-122"/>
                  <a:ea typeface="微软雅黑" panose="020B0503020204020204" pitchFamily="34" charset="-122"/>
                </a:rPr>
                <a:t>基因</a:t>
              </a:r>
            </a:p>
          </p:txBody>
        </p:sp>
        <p:sp>
          <p:nvSpPr>
            <p:cNvPr id="82" name="TextBox 81">
              <a:extLst>
                <a:ext uri="{FF2B5EF4-FFF2-40B4-BE49-F238E27FC236}">
                  <a16:creationId xmlns:a16="http://schemas.microsoft.com/office/drawing/2014/main" id="{24AAAC64-71FC-44E5-A0F8-EFB7E781256E}"/>
                </a:ext>
              </a:extLst>
            </p:cNvPr>
            <p:cNvSpPr txBox="1"/>
            <p:nvPr/>
          </p:nvSpPr>
          <p:spPr>
            <a:xfrm>
              <a:off x="691428" y="4097784"/>
              <a:ext cx="708746" cy="612590"/>
            </a:xfrm>
            <a:prstGeom prst="rect">
              <a:avLst/>
            </a:prstGeom>
            <a:solidFill>
              <a:schemeClr val="bg1"/>
            </a:solidFill>
          </p:spPr>
          <p:txBody>
            <a:bodyPr wrap="square" rtlCol="0" anchor="ctr">
              <a:noAutofit/>
            </a:bodyPr>
            <a:lstStyle/>
            <a:p>
              <a:pPr algn="ctr"/>
              <a:r>
                <a:rPr kumimoji="1" lang="zh-CN" altLang="en-US" sz="1400" b="1" dirty="0">
                  <a:latin typeface="微软雅黑" panose="020B0503020204020204" pitchFamily="34" charset="-122"/>
                  <a:ea typeface="微软雅黑" panose="020B0503020204020204" pitchFamily="34" charset="-122"/>
                </a:rPr>
                <a:t>病理生理机制</a:t>
              </a:r>
            </a:p>
          </p:txBody>
        </p:sp>
        <p:sp>
          <p:nvSpPr>
            <p:cNvPr id="83" name="TextBox 82">
              <a:extLst>
                <a:ext uri="{FF2B5EF4-FFF2-40B4-BE49-F238E27FC236}">
                  <a16:creationId xmlns:a16="http://schemas.microsoft.com/office/drawing/2014/main" id="{64F08E52-5CBA-4B46-B023-8C874C071FC8}"/>
                </a:ext>
              </a:extLst>
            </p:cNvPr>
            <p:cNvSpPr txBox="1"/>
            <p:nvPr/>
          </p:nvSpPr>
          <p:spPr>
            <a:xfrm>
              <a:off x="691427" y="5504544"/>
              <a:ext cx="708748" cy="523220"/>
            </a:xfrm>
            <a:prstGeom prst="rect">
              <a:avLst/>
            </a:prstGeom>
            <a:solidFill>
              <a:schemeClr val="bg1"/>
            </a:solidFill>
          </p:spPr>
          <p:txBody>
            <a:bodyPr wrap="square" rtlCol="0">
              <a:spAutoFit/>
            </a:bodyPr>
            <a:lstStyle/>
            <a:p>
              <a:pPr algn="ctr"/>
              <a:r>
                <a:rPr kumimoji="1" lang="zh-CN" altLang="en-US" sz="1400" b="1" dirty="0">
                  <a:latin typeface="微软雅黑" panose="020B0503020204020204" pitchFamily="34" charset="-122"/>
                  <a:ea typeface="微软雅黑" panose="020B0503020204020204" pitchFamily="34" charset="-122"/>
                </a:rPr>
                <a:t>病症</a:t>
              </a:r>
              <a:endParaRPr kumimoji="1" lang="en-US" altLang="zh-CN" sz="1400" b="1" dirty="0">
                <a:latin typeface="微软雅黑" panose="020B0503020204020204" pitchFamily="34" charset="-122"/>
                <a:ea typeface="微软雅黑" panose="020B0503020204020204" pitchFamily="34" charset="-122"/>
              </a:endParaRPr>
            </a:p>
            <a:p>
              <a:pPr algn="ctr"/>
              <a:r>
                <a:rPr kumimoji="1" lang="zh-CN" altLang="en-US" sz="1400" b="1" dirty="0">
                  <a:latin typeface="微软雅黑" panose="020B0503020204020204" pitchFamily="34" charset="-122"/>
                  <a:ea typeface="微软雅黑" panose="020B0503020204020204" pitchFamily="34" charset="-122"/>
                </a:rPr>
                <a:t>表现</a:t>
              </a:r>
            </a:p>
          </p:txBody>
        </p:sp>
        <p:sp>
          <p:nvSpPr>
            <p:cNvPr id="84" name="TextBox 83">
              <a:extLst>
                <a:ext uri="{FF2B5EF4-FFF2-40B4-BE49-F238E27FC236}">
                  <a16:creationId xmlns:a16="http://schemas.microsoft.com/office/drawing/2014/main" id="{03558722-39C5-434B-8902-DCDE0C2C3BB1}"/>
                </a:ext>
              </a:extLst>
            </p:cNvPr>
            <p:cNvSpPr txBox="1"/>
            <p:nvPr/>
          </p:nvSpPr>
          <p:spPr>
            <a:xfrm>
              <a:off x="2966020" y="2549383"/>
              <a:ext cx="3117424" cy="655418"/>
            </a:xfrm>
            <a:prstGeom prst="rect">
              <a:avLst/>
            </a:prstGeom>
            <a:noFill/>
          </p:spPr>
          <p:txBody>
            <a:bodyPr wrap="square" lIns="108000" tIns="46800" rIns="91440" bIns="45720" rtlCol="0" anchor="ctr">
              <a:noAutofit/>
            </a:bodyPr>
            <a:lstStyle/>
            <a:p>
              <a:pPr lvl="0" fontAlgn="base">
                <a:defRPr/>
              </a:pPr>
              <a:r>
                <a:rPr lang="zh-CN" altLang="en-US" sz="1200" b="1" u="sng" dirty="0">
                  <a:latin typeface="Arial" panose="020B0604020202020204" pitchFamily="34" charset="0"/>
                  <a:cs typeface="Arial" panose="020B0604020202020204" pitchFamily="34" charset="0"/>
                </a:rPr>
                <a:t>根治方法</a:t>
              </a:r>
              <a:r>
                <a:rPr lang="en-US" altLang="zh-CN" sz="1200" b="1" u="sng" dirty="0">
                  <a:latin typeface="Arial" panose="020B0604020202020204" pitchFamily="34" charset="0"/>
                  <a:cs typeface="Arial" panose="020B0604020202020204" pitchFamily="34" charset="0"/>
                </a:rPr>
                <a:t>-</a:t>
              </a:r>
              <a:r>
                <a:rPr lang="zh-CN" altLang="en-US" sz="1200" b="1" u="sng" dirty="0">
                  <a:latin typeface="Arial" panose="020B0604020202020204" pitchFamily="34" charset="0"/>
                  <a:cs typeface="Arial" panose="020B0604020202020204" pitchFamily="34" charset="0"/>
                </a:rPr>
                <a:t>造血干细胞移植</a:t>
              </a:r>
              <a:endParaRPr lang="en-US" altLang="zh-CN" sz="1200" b="1" u="sng" dirty="0">
                <a:latin typeface="Arial" panose="020B0604020202020204" pitchFamily="34" charset="0"/>
                <a:cs typeface="Arial" panose="020B0604020202020204" pitchFamily="34" charset="0"/>
              </a:endParaRPr>
            </a:p>
            <a:p>
              <a:pPr lvl="0" fontAlgn="base">
                <a:spcAft>
                  <a:spcPts val="600"/>
                </a:spcAft>
                <a:defRPr/>
              </a:pPr>
              <a:r>
                <a:rPr lang="zh-CN" altLang="en-US" sz="1000" dirty="0">
                  <a:latin typeface="微软雅黑" panose="020B0503020204020204" pitchFamily="34" charset="-122"/>
                  <a:ea typeface="微软雅黑" panose="020B0503020204020204" pitchFamily="34" charset="-122"/>
                  <a:cs typeface="Arial"/>
                </a:rPr>
                <a:t>更适用于</a:t>
              </a:r>
              <a:r>
                <a:rPr lang="en-US" altLang="zh-CN" sz="1000" b="1" dirty="0">
                  <a:latin typeface="微软雅黑" panose="020B0503020204020204" pitchFamily="34" charset="-122"/>
                  <a:ea typeface="微软雅黑" panose="020B0503020204020204" pitchFamily="34" charset="-122"/>
                  <a:cs typeface="Arial"/>
                </a:rPr>
                <a:t>2-7</a:t>
              </a:r>
              <a:r>
                <a:rPr lang="zh-CN" altLang="en-US" sz="1000" b="1" dirty="0">
                  <a:latin typeface="微软雅黑" panose="020B0503020204020204" pitchFamily="34" charset="-122"/>
                  <a:ea typeface="微软雅黑" panose="020B0503020204020204" pitchFamily="34" charset="-122"/>
                  <a:cs typeface="Arial"/>
                </a:rPr>
                <a:t>岁患者，年龄越大移植失败风险越高</a:t>
              </a:r>
              <a:r>
                <a:rPr lang="en-US" altLang="zh-CN" sz="1000" b="1" baseline="30000" dirty="0">
                  <a:latin typeface="微软雅黑" panose="020B0503020204020204" pitchFamily="34" charset="-122"/>
                  <a:ea typeface="微软雅黑" panose="020B0503020204020204" pitchFamily="34" charset="-122"/>
                  <a:cs typeface="Arial"/>
                </a:rPr>
                <a:t>1-2</a:t>
              </a:r>
              <a:endParaRPr lang="en-US" altLang="zh-CN" sz="1000" b="1" dirty="0">
                <a:latin typeface="微软雅黑" panose="020B0503020204020204" pitchFamily="34" charset="-122"/>
                <a:ea typeface="微软雅黑" panose="020B0503020204020204" pitchFamily="34" charset="-122"/>
                <a:cs typeface="Arial"/>
              </a:endParaRPr>
            </a:p>
          </p:txBody>
        </p:sp>
        <p:sp>
          <p:nvSpPr>
            <p:cNvPr id="85" name="TextBox 84">
              <a:extLst>
                <a:ext uri="{FF2B5EF4-FFF2-40B4-BE49-F238E27FC236}">
                  <a16:creationId xmlns:a16="http://schemas.microsoft.com/office/drawing/2014/main" id="{2A4BA158-606B-4E69-B203-7C8C0120A47C}"/>
                </a:ext>
              </a:extLst>
            </p:cNvPr>
            <p:cNvSpPr txBox="1"/>
            <p:nvPr/>
          </p:nvSpPr>
          <p:spPr>
            <a:xfrm>
              <a:off x="2966021" y="3193710"/>
              <a:ext cx="1663128" cy="229738"/>
            </a:xfrm>
            <a:prstGeom prst="rect">
              <a:avLst/>
            </a:prstGeom>
            <a:noFill/>
          </p:spPr>
          <p:txBody>
            <a:bodyPr wrap="square" lIns="108000" tIns="46800" rIns="91440" bIns="45720" rtlCol="0" anchor="ctr">
              <a:noAutofit/>
            </a:bodyPr>
            <a:lstStyle/>
            <a:p>
              <a:pPr>
                <a:lnSpc>
                  <a:spcPct val="120000"/>
                </a:lnSpc>
              </a:pPr>
              <a:r>
                <a:rPr lang="en-US" altLang="zh-CN" sz="800" i="1">
                  <a:latin typeface="微软雅黑" panose="020B0503020204020204" pitchFamily="34" charset="-122"/>
                  <a:ea typeface="微软雅黑" panose="020B0503020204020204" pitchFamily="34" charset="-122"/>
                  <a:cs typeface="Arial"/>
                  <a:sym typeface="Arial" panose="020B0604020202020204" pitchFamily="34" charset="0"/>
                </a:rPr>
                <a:t>*</a:t>
              </a:r>
              <a:r>
                <a:rPr lang="zh-CN" altLang="en-US" sz="800" i="1">
                  <a:latin typeface="微软雅黑" panose="020B0503020204020204" pitchFamily="34" charset="-122"/>
                  <a:ea typeface="微软雅黑" panose="020B0503020204020204" pitchFamily="34" charset="-122"/>
                  <a:cs typeface="Arial"/>
                  <a:sym typeface="Arial" panose="020B0604020202020204" pitchFamily="34" charset="0"/>
                </a:rPr>
                <a:t>基因治疗尚在研发阶段</a:t>
              </a:r>
              <a:endParaRPr lang="en-US" altLang="zh-CN" sz="800" i="1">
                <a:latin typeface="微软雅黑" panose="020B0503020204020204" pitchFamily="34" charset="-122"/>
                <a:ea typeface="微软雅黑" panose="020B0503020204020204" pitchFamily="34" charset="-122"/>
                <a:cs typeface="Arial"/>
              </a:endParaRPr>
            </a:p>
          </p:txBody>
        </p:sp>
        <p:sp>
          <p:nvSpPr>
            <p:cNvPr id="86" name="TextBox 85">
              <a:extLst>
                <a:ext uri="{FF2B5EF4-FFF2-40B4-BE49-F238E27FC236}">
                  <a16:creationId xmlns:a16="http://schemas.microsoft.com/office/drawing/2014/main" id="{B9DED642-4209-4F9F-BD0A-C03F4B40B581}"/>
                </a:ext>
              </a:extLst>
            </p:cNvPr>
            <p:cNvSpPr txBox="1"/>
            <p:nvPr/>
          </p:nvSpPr>
          <p:spPr>
            <a:xfrm>
              <a:off x="2966020" y="5687865"/>
              <a:ext cx="3129973" cy="557076"/>
            </a:xfrm>
            <a:prstGeom prst="rect">
              <a:avLst/>
            </a:prstGeom>
            <a:noFill/>
          </p:spPr>
          <p:txBody>
            <a:bodyPr wrap="square" lIns="108000" tIns="46800" rtlCol="0" anchor="ctr">
              <a:noAutofit/>
            </a:bodyPr>
            <a:lstStyle/>
            <a:p>
              <a:pPr fontAlgn="base">
                <a:defRPr/>
              </a:pPr>
              <a:r>
                <a:rPr lang="zh-CN" altLang="en-US" sz="1200" b="1" u="sng" dirty="0">
                  <a:latin typeface="Arial" panose="020B0604020202020204" pitchFamily="34" charset="0"/>
                  <a:cs typeface="Arial" panose="020B0604020202020204" pitchFamily="34" charset="0"/>
                </a:rPr>
                <a:t>姑息治疗</a:t>
              </a:r>
              <a:r>
                <a:rPr lang="en-US" altLang="zh-CN" sz="1200" b="1" u="sng" dirty="0">
                  <a:latin typeface="Arial" panose="020B0604020202020204" pitchFamily="34" charset="0"/>
                  <a:cs typeface="Arial" panose="020B0604020202020204" pitchFamily="34" charset="0"/>
                </a:rPr>
                <a:t>-</a:t>
              </a:r>
              <a:r>
                <a:rPr lang="zh-CN" altLang="en-US" sz="1200" b="1" u="sng" dirty="0">
                  <a:latin typeface="Arial" panose="020B0604020202020204" pitchFamily="34" charset="0"/>
                  <a:cs typeface="Arial" panose="020B0604020202020204" pitchFamily="34" charset="0"/>
                </a:rPr>
                <a:t>脾切除术</a:t>
              </a:r>
              <a:endParaRPr lang="en-US" altLang="zh-CN" sz="1200" b="1" u="sng" dirty="0">
                <a:latin typeface="Arial" panose="020B0604020202020204" pitchFamily="34" charset="0"/>
                <a:cs typeface="Arial" panose="020B0604020202020204" pitchFamily="34" charset="0"/>
              </a:endParaRPr>
            </a:p>
            <a:p>
              <a:pPr lvl="0" fontAlgn="base">
                <a:spcAft>
                  <a:spcPct val="0"/>
                </a:spcAft>
                <a:defRPr/>
              </a:pPr>
              <a:r>
                <a:rPr lang="zh-CN" altLang="en-US" sz="1000" dirty="0">
                  <a:latin typeface="微软雅黑" panose="020B0503020204020204" pitchFamily="34" charset="-122"/>
                  <a:ea typeface="微软雅黑" panose="020B0503020204020204" pitchFamily="34" charset="-122"/>
                  <a:cs typeface="Arial"/>
                </a:rPr>
                <a:t>指征严格，</a:t>
              </a:r>
              <a:r>
                <a:rPr lang="zh-CN" altLang="en-US" sz="1000" b="1" dirty="0">
                  <a:latin typeface="微软雅黑" panose="020B0503020204020204" pitchFamily="34" charset="-122"/>
                  <a:ea typeface="微软雅黑" panose="020B0503020204020204" pitchFamily="34" charset="-122"/>
                  <a:cs typeface="Arial"/>
                </a:rPr>
                <a:t>预后效果不佳</a:t>
              </a:r>
              <a:r>
                <a:rPr lang="zh-CN" altLang="en-US" sz="1000" dirty="0">
                  <a:latin typeface="微软雅黑" panose="020B0503020204020204" pitchFamily="34" charset="-122"/>
                  <a:ea typeface="微软雅黑" panose="020B0503020204020204" pitchFamily="34" charset="-122"/>
                  <a:cs typeface="Arial"/>
                </a:rPr>
                <a:t>，并且可能会</a:t>
              </a:r>
              <a:r>
                <a:rPr lang="zh-CN" altLang="en-US" sz="1000" b="1" dirty="0">
                  <a:latin typeface="微软雅黑" panose="020B0503020204020204" pitchFamily="34" charset="-122"/>
                  <a:ea typeface="微软雅黑" panose="020B0503020204020204" pitchFamily="34" charset="-122"/>
                  <a:cs typeface="Arial"/>
                </a:rPr>
                <a:t>造成长期免疫系统损伤</a:t>
              </a:r>
              <a:r>
                <a:rPr lang="en-US" altLang="zh-CN" sz="1000" b="1" baseline="30000" dirty="0">
                  <a:latin typeface="微软雅黑" panose="020B0503020204020204" pitchFamily="34" charset="-122"/>
                  <a:ea typeface="微软雅黑" panose="020B0503020204020204" pitchFamily="34" charset="-122"/>
                  <a:cs typeface="Arial" panose="020B0604020202020204" pitchFamily="34" charset="0"/>
                </a:rPr>
                <a:t>2</a:t>
              </a:r>
              <a:r>
                <a:rPr lang="zh-CN" altLang="en-US" sz="1000" dirty="0">
                  <a:latin typeface="微软雅黑" panose="020B0503020204020204" pitchFamily="34" charset="-122"/>
                  <a:ea typeface="微软雅黑" panose="020B0503020204020204" pitchFamily="34" charset="-122"/>
                  <a:cs typeface="Arial"/>
                </a:rPr>
                <a:t>，</a:t>
              </a:r>
              <a:r>
                <a:rPr lang="zh-CN" altLang="en-US" sz="1000" b="1" dirty="0">
                  <a:latin typeface="微软雅黑" panose="020B0503020204020204" pitchFamily="34" charset="-122"/>
                  <a:ea typeface="微软雅黑" panose="020B0503020204020204" pitchFamily="34" charset="-122"/>
                  <a:cs typeface="Arial"/>
                </a:rPr>
                <a:t>患者术后感染以血栓</a:t>
              </a:r>
              <a:r>
                <a:rPr lang="zh-CN" altLang="en-US" sz="1000" b="1" dirty="0">
                  <a:latin typeface="微软雅黑" panose="020B0503020204020204" pitchFamily="34" charset="-122"/>
                  <a:ea typeface="微软雅黑" panose="020B0503020204020204" pitchFamily="34" charset="-122"/>
                  <a:cs typeface="Arial" panose="020B0604020202020204" pitchFamily="34" charset="0"/>
                </a:rPr>
                <a:t>风险增加</a:t>
              </a:r>
              <a:r>
                <a:rPr lang="en-US" altLang="zh-CN" sz="1000" b="1" baseline="30000" dirty="0">
                  <a:latin typeface="微软雅黑" panose="020B0503020204020204" pitchFamily="34" charset="-122"/>
                  <a:ea typeface="微软雅黑" panose="020B0503020204020204" pitchFamily="34" charset="-122"/>
                  <a:cs typeface="Arial" panose="020B0604020202020204" pitchFamily="34" charset="0"/>
                </a:rPr>
                <a:t>1,4</a:t>
              </a:r>
              <a:r>
                <a:rPr lang="zh-CN" altLang="en-US" sz="1000" b="1" dirty="0">
                  <a:latin typeface="微软雅黑" panose="020B0503020204020204" pitchFamily="34" charset="-122"/>
                  <a:ea typeface="微软雅黑" panose="020B0503020204020204" pitchFamily="34" charset="-122"/>
                  <a:cs typeface="Arial" panose="020B0604020202020204" pitchFamily="34" charset="0"/>
                </a:rPr>
                <a:t>。</a:t>
              </a:r>
              <a:endParaRPr lang="en-US" altLang="zh-CN" sz="1000" b="1" dirty="0">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87" name="Straight Connector 86">
              <a:extLst>
                <a:ext uri="{FF2B5EF4-FFF2-40B4-BE49-F238E27FC236}">
                  <a16:creationId xmlns:a16="http://schemas.microsoft.com/office/drawing/2014/main" id="{162EA922-1052-481A-B5FB-BA1A5E831D65}"/>
                </a:ext>
              </a:extLst>
            </p:cNvPr>
            <p:cNvCxnSpPr>
              <a:cxnSpLocks/>
              <a:stCxn id="84" idx="1"/>
            </p:cNvCxnSpPr>
            <p:nvPr/>
          </p:nvCxnSpPr>
          <p:spPr>
            <a:xfrm flipH="1">
              <a:off x="2204185" y="2877092"/>
              <a:ext cx="761835" cy="0"/>
            </a:xfrm>
            <a:prstGeom prst="line">
              <a:avLst/>
            </a:prstGeom>
            <a:ln w="12700" cap="sq">
              <a:solidFill>
                <a:schemeClr val="tx1"/>
              </a:solidFill>
              <a:tailEnd type="oval"/>
            </a:ln>
          </p:spPr>
          <p:style>
            <a:lnRef idx="1">
              <a:schemeClr val="accent1"/>
            </a:lnRef>
            <a:fillRef idx="0">
              <a:schemeClr val="accent1"/>
            </a:fillRef>
            <a:effectRef idx="0">
              <a:srgbClr val="000000"/>
            </a:effectRef>
            <a:fontRef idx="minor">
              <a:schemeClr val="lt1"/>
            </a:fontRef>
          </p:style>
        </p:cxnSp>
        <p:sp>
          <p:nvSpPr>
            <p:cNvPr id="88" name="TextBox 87">
              <a:extLst>
                <a:ext uri="{FF2B5EF4-FFF2-40B4-BE49-F238E27FC236}">
                  <a16:creationId xmlns:a16="http://schemas.microsoft.com/office/drawing/2014/main" id="{BBB73E3C-76A0-4AC5-A3B2-FD2357942A58}"/>
                </a:ext>
              </a:extLst>
            </p:cNvPr>
            <p:cNvSpPr txBox="1"/>
            <p:nvPr/>
          </p:nvSpPr>
          <p:spPr>
            <a:xfrm>
              <a:off x="2966019" y="4851767"/>
              <a:ext cx="3460175" cy="858712"/>
            </a:xfrm>
            <a:prstGeom prst="rect">
              <a:avLst/>
            </a:prstGeom>
            <a:noFill/>
          </p:spPr>
          <p:txBody>
            <a:bodyPr wrap="square" lIns="108000" tIns="46800" rIns="91440" bIns="45720" rtlCol="0" anchor="ctr">
              <a:noAutofit/>
            </a:bodyPr>
            <a:lstStyle/>
            <a:p>
              <a:pPr lvl="0" fontAlgn="base">
                <a:defRPr/>
              </a:pPr>
              <a:r>
                <a:rPr lang="zh-CN" altLang="en-US" sz="1200" b="1" u="sng" dirty="0">
                  <a:latin typeface="Arial" panose="020B0604020202020204" pitchFamily="34" charset="0"/>
                  <a:cs typeface="Arial" panose="020B0604020202020204" pitchFamily="34" charset="0"/>
                </a:rPr>
                <a:t>对症治疗</a:t>
              </a:r>
              <a:r>
                <a:rPr lang="en-US" altLang="zh-CN" sz="1200" b="1" u="sng" dirty="0">
                  <a:latin typeface="Arial" panose="020B0604020202020204" pitchFamily="34" charset="0"/>
                  <a:cs typeface="Arial" panose="020B0604020202020204" pitchFamily="34" charset="0"/>
                </a:rPr>
                <a:t>-</a:t>
              </a:r>
              <a:r>
                <a:rPr lang="en-US" altLang="zh-CN" sz="1200" b="1" u="sng" dirty="0" err="1">
                  <a:latin typeface="Arial" panose="020B0604020202020204" pitchFamily="34" charset="0"/>
                  <a:cs typeface="Arial" panose="020B0604020202020204" pitchFamily="34" charset="0"/>
                </a:rPr>
                <a:t>规范性终身</a:t>
              </a:r>
              <a:r>
                <a:rPr lang="zh-CN" altLang="en-US" sz="1200" b="1" u="sng" dirty="0">
                  <a:latin typeface="Arial" panose="020B0604020202020204" pitchFamily="34" charset="0"/>
                  <a:cs typeface="Arial" panose="020B0604020202020204" pitchFamily="34" charset="0"/>
                </a:rPr>
                <a:t>输血</a:t>
              </a:r>
              <a:r>
                <a:rPr lang="en-US" altLang="zh-CN" sz="1200" b="1" u="sng" dirty="0">
                  <a:latin typeface="Arial" panose="020B0604020202020204" pitchFamily="34" charset="0"/>
                  <a:cs typeface="Arial" panose="020B0604020202020204" pitchFamily="34" charset="0"/>
                </a:rPr>
                <a:t>+</a:t>
              </a:r>
              <a:r>
                <a:rPr lang="zh-CN" altLang="en-US" sz="1200" b="1" u="sng" dirty="0">
                  <a:latin typeface="Arial" panose="020B0604020202020204" pitchFamily="34" charset="0"/>
                  <a:cs typeface="Arial" panose="020B0604020202020204" pitchFamily="34" charset="0"/>
                </a:rPr>
                <a:t>祛铁</a:t>
              </a:r>
              <a:endParaRPr lang="en-US" altLang="zh-CN" sz="1200" b="1" u="sng" dirty="0">
                <a:latin typeface="Arial" panose="020B0604020202020204" pitchFamily="34" charset="0"/>
                <a:cs typeface="Arial" panose="020B0604020202020204" pitchFamily="34" charset="0"/>
              </a:endParaRPr>
            </a:p>
            <a:p>
              <a:pPr lvl="0" fontAlgn="base">
                <a:spcAft>
                  <a:spcPts val="600"/>
                </a:spcAft>
                <a:defRPr/>
              </a:pPr>
              <a:r>
                <a:rPr lang="zh-CN" altLang="en-US" sz="1000" b="1" dirty="0">
                  <a:latin typeface="微软雅黑" panose="020B0503020204020204" pitchFamily="34" charset="-122"/>
                  <a:ea typeface="微软雅黑" panose="020B0503020204020204" pitchFamily="34" charset="-122"/>
                  <a:cs typeface="Arial"/>
                </a:rPr>
                <a:t>祛铁治疗效率低</a:t>
              </a:r>
              <a:r>
                <a:rPr lang="zh-CN" altLang="en-US" sz="1000" dirty="0">
                  <a:latin typeface="微软雅黑" panose="020B0503020204020204" pitchFamily="34" charset="-122"/>
                  <a:ea typeface="微软雅黑" panose="020B0503020204020204" pitchFamily="34" charset="-122"/>
                  <a:cs typeface="Arial"/>
                </a:rPr>
                <a:t>，</a:t>
              </a:r>
              <a:r>
                <a:rPr lang="zh-CN" altLang="en-US" sz="1000" b="1" dirty="0">
                  <a:latin typeface="微软雅黑" panose="020B0503020204020204" pitchFamily="34" charset="-122"/>
                  <a:ea typeface="微软雅黑" panose="020B0503020204020204" pitchFamily="34" charset="-122"/>
                  <a:cs typeface="Arial"/>
                </a:rPr>
                <a:t>毒副作用大</a:t>
              </a:r>
              <a:r>
                <a:rPr lang="zh-CN" altLang="en-US" sz="1000" dirty="0">
                  <a:latin typeface="微软雅黑" panose="020B0503020204020204" pitchFamily="34" charset="-122"/>
                  <a:ea typeface="微软雅黑" panose="020B0503020204020204" pitchFamily="34" charset="-122"/>
                  <a:cs typeface="Arial"/>
                </a:rPr>
                <a:t>，</a:t>
              </a:r>
              <a:r>
                <a:rPr lang="zh-CN" altLang="en-US" sz="1000" b="1" dirty="0">
                  <a:latin typeface="微软雅黑" panose="020B0503020204020204" pitchFamily="34" charset="-122"/>
                  <a:ea typeface="微软雅黑" panose="020B0503020204020204" pitchFamily="34" charset="-122"/>
                  <a:cs typeface="Arial"/>
                </a:rPr>
                <a:t>患者依从性低</a:t>
              </a:r>
              <a:r>
                <a:rPr lang="en-US" altLang="zh-CN" sz="1000" baseline="30000" dirty="0">
                  <a:latin typeface="微软雅黑" panose="020B0503020204020204" pitchFamily="34" charset="-122"/>
                  <a:ea typeface="微软雅黑" panose="020B0503020204020204" pitchFamily="34" charset="-122"/>
                  <a:cs typeface="Arial"/>
                </a:rPr>
                <a:t>1,3，</a:t>
              </a:r>
              <a:r>
                <a:rPr lang="zh-CN" altLang="en-US" sz="1000" dirty="0">
                  <a:latin typeface="微软雅黑" panose="020B0503020204020204" pitchFamily="34" charset="-122"/>
                  <a:ea typeface="微软雅黑" panose="020B0503020204020204" pitchFamily="34" charset="-122"/>
                  <a:cs typeface="Arial"/>
                </a:rPr>
                <a:t>造成铁超载，</a:t>
              </a:r>
              <a:r>
                <a:rPr lang="en-US" altLang="zh-CN" sz="1000" dirty="0">
                  <a:latin typeface="微软雅黑" panose="020B0503020204020204" pitchFamily="34" charset="-122"/>
                  <a:ea typeface="微软雅黑" panose="020B0503020204020204" pitchFamily="34" charset="-122"/>
                  <a:cs typeface="Arial"/>
                </a:rPr>
                <a:t>易</a:t>
              </a:r>
              <a:r>
                <a:rPr lang="zh-CN" sz="1000" dirty="0">
                  <a:latin typeface="微软雅黑" panose="020B0503020204020204" pitchFamily="34" charset="-122"/>
                  <a:ea typeface="微软雅黑" panose="020B0503020204020204" pitchFamily="34" charset="-122"/>
                  <a:cs typeface="Arial"/>
                </a:rPr>
                <a:t>引发心、肝等多种脏器严重损伤，</a:t>
              </a:r>
              <a:r>
                <a:rPr lang="zh-CN" altLang="en-US" sz="1000" dirty="0">
                  <a:latin typeface="微软雅黑" panose="020B0503020204020204" pitchFamily="34" charset="-122"/>
                  <a:ea typeface="微软雅黑" panose="020B0503020204020204" pitchFamily="34" charset="-122"/>
                  <a:cs typeface="Arial"/>
                </a:rPr>
                <a:t>甚至死亡，我国</a:t>
              </a:r>
              <a:r>
                <a:rPr lang="zh-CN" altLang="en-US" sz="1000" b="1" dirty="0">
                  <a:latin typeface="微软雅黑" panose="020B0503020204020204" pitchFamily="34" charset="-122"/>
                  <a:ea typeface="微软雅黑" panose="020B0503020204020204" pitchFamily="34" charset="-122"/>
                  <a:cs typeface="Arial"/>
                </a:rPr>
                <a:t>仅</a:t>
              </a:r>
              <a:r>
                <a:rPr lang="en-US" altLang="zh-CN" sz="1000" b="1" dirty="0">
                  <a:latin typeface="微软雅黑" panose="020B0503020204020204" pitchFamily="34" charset="-122"/>
                  <a:ea typeface="微软雅黑" panose="020B0503020204020204" pitchFamily="34" charset="-122"/>
                  <a:cs typeface="Arial"/>
                </a:rPr>
                <a:t>1%</a:t>
              </a:r>
              <a:r>
                <a:rPr lang="zh-CN" altLang="en-US" sz="1000" b="1" dirty="0">
                  <a:latin typeface="微软雅黑" panose="020B0503020204020204" pitchFamily="34" charset="-122"/>
                  <a:ea typeface="微软雅黑" panose="020B0503020204020204" pitchFamily="34" charset="-122"/>
                  <a:cs typeface="Arial"/>
                </a:rPr>
                <a:t>的地贫患者年龄</a:t>
              </a:r>
              <a:r>
                <a:rPr lang="en-US" altLang="zh-CN" sz="1000" b="1" dirty="0">
                  <a:latin typeface="微软雅黑" panose="020B0503020204020204" pitchFamily="34" charset="-122"/>
                  <a:ea typeface="微软雅黑" panose="020B0503020204020204" pitchFamily="34" charset="-122"/>
                  <a:cs typeface="Arial"/>
                </a:rPr>
                <a:t>&gt;20</a:t>
              </a:r>
              <a:r>
                <a:rPr lang="zh-CN" altLang="en-US" sz="1000" b="1" dirty="0">
                  <a:latin typeface="微软雅黑" panose="020B0503020204020204" pitchFamily="34" charset="-122"/>
                  <a:ea typeface="微软雅黑" panose="020B0503020204020204" pitchFamily="34" charset="-122"/>
                  <a:cs typeface="Arial"/>
                </a:rPr>
                <a:t>岁</a:t>
              </a:r>
              <a:r>
                <a:rPr lang="en-US" altLang="zh-CN" sz="1000" baseline="30000" dirty="0">
                  <a:latin typeface="微软雅黑" panose="020B0503020204020204" pitchFamily="34" charset="-122"/>
                  <a:ea typeface="微软雅黑" panose="020B0503020204020204" pitchFamily="34" charset="-122"/>
                  <a:cs typeface="Arial"/>
                </a:rPr>
                <a:t>2</a:t>
              </a:r>
              <a:endParaRPr lang="zh-CN" altLang="en-US" sz="1000" baseline="30000" dirty="0">
                <a:latin typeface="微软雅黑" panose="020B0503020204020204" pitchFamily="34" charset="-122"/>
                <a:ea typeface="微软雅黑" panose="020B0503020204020204" pitchFamily="34" charset="-122"/>
                <a:cs typeface="Arial"/>
              </a:endParaRPr>
            </a:p>
          </p:txBody>
        </p:sp>
        <p:grpSp>
          <p:nvGrpSpPr>
            <p:cNvPr id="94" name="Group 93">
              <a:extLst>
                <a:ext uri="{FF2B5EF4-FFF2-40B4-BE49-F238E27FC236}">
                  <a16:creationId xmlns:a16="http://schemas.microsoft.com/office/drawing/2014/main" id="{4429EFC9-BD77-42A2-84B5-D182BF8DD6C1}"/>
                </a:ext>
              </a:extLst>
            </p:cNvPr>
            <p:cNvGrpSpPr/>
            <p:nvPr/>
          </p:nvGrpSpPr>
          <p:grpSpPr>
            <a:xfrm>
              <a:off x="1200944" y="2463157"/>
              <a:ext cx="5237955" cy="4072019"/>
              <a:chOff x="1306902" y="2399725"/>
              <a:chExt cx="338955" cy="4072019"/>
            </a:xfrm>
          </p:grpSpPr>
          <p:cxnSp>
            <p:nvCxnSpPr>
              <p:cNvPr id="89" name="Straight Connector 88">
                <a:extLst>
                  <a:ext uri="{FF2B5EF4-FFF2-40B4-BE49-F238E27FC236}">
                    <a16:creationId xmlns:a16="http://schemas.microsoft.com/office/drawing/2014/main" id="{97C4021F-F71B-432A-A598-3D9FD0215A30}"/>
                  </a:ext>
                </a:extLst>
              </p:cNvPr>
              <p:cNvCxnSpPr>
                <a:cxnSpLocks/>
              </p:cNvCxnSpPr>
              <p:nvPr/>
            </p:nvCxnSpPr>
            <p:spPr>
              <a:xfrm>
                <a:off x="1306902" y="3913565"/>
                <a:ext cx="33895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493A37-323E-4EE2-AE2B-FB2A66291DD6}"/>
                  </a:ext>
                </a:extLst>
              </p:cNvPr>
              <p:cNvCxnSpPr>
                <a:cxnSpLocks/>
              </p:cNvCxnSpPr>
              <p:nvPr/>
            </p:nvCxnSpPr>
            <p:spPr>
              <a:xfrm>
                <a:off x="1306902" y="4761662"/>
                <a:ext cx="33895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D46EDD2-80A6-4799-B907-23F219E0B148}"/>
                  </a:ext>
                </a:extLst>
              </p:cNvPr>
              <p:cNvCxnSpPr>
                <a:cxnSpLocks/>
              </p:cNvCxnSpPr>
              <p:nvPr/>
            </p:nvCxnSpPr>
            <p:spPr>
              <a:xfrm>
                <a:off x="1306902" y="6471744"/>
                <a:ext cx="33895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F4ACB42-6E89-45DA-8AC9-F1E50029EB42}"/>
                  </a:ext>
                </a:extLst>
              </p:cNvPr>
              <p:cNvCxnSpPr>
                <a:cxnSpLocks/>
              </p:cNvCxnSpPr>
              <p:nvPr/>
            </p:nvCxnSpPr>
            <p:spPr>
              <a:xfrm>
                <a:off x="1306902" y="2399725"/>
                <a:ext cx="33895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6" name="圆角矩形 48">
              <a:extLst>
                <a:ext uri="{FF2B5EF4-FFF2-40B4-BE49-F238E27FC236}">
                  <a16:creationId xmlns:a16="http://schemas.microsoft.com/office/drawing/2014/main" id="{2EE81353-280E-4A1D-910F-2EE8F607D765}"/>
                </a:ext>
              </a:extLst>
            </p:cNvPr>
            <p:cNvSpPr/>
            <p:nvPr/>
          </p:nvSpPr>
          <p:spPr>
            <a:xfrm>
              <a:off x="1476379" y="2238636"/>
              <a:ext cx="1241092" cy="432000"/>
            </a:xfrm>
            <a:prstGeom prst="roundRect">
              <a:avLst>
                <a:gd name="adj" fmla="val 50000"/>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zh-CN" sz="1400" b="1">
                  <a:solidFill>
                    <a:schemeClr val="tx1"/>
                  </a:solidFill>
                  <a:latin typeface="微软雅黑" panose="020B0503020204020204" pitchFamily="34" charset="-122"/>
                  <a:ea typeface="微软雅黑" panose="020B0503020204020204" pitchFamily="34" charset="-122"/>
                  <a:sym typeface="Arial" panose="020B0604020202020204" pitchFamily="34" charset="0"/>
                </a:rPr>
                <a:t>β-</a:t>
              </a:r>
              <a:r>
                <a:rPr kumimoji="1" lang="zh-CN" altLang="en-US" sz="1400" b="1">
                  <a:solidFill>
                    <a:schemeClr val="tx1"/>
                  </a:solidFill>
                  <a:latin typeface="微软雅黑" panose="020B0503020204020204" pitchFamily="34" charset="-122"/>
                  <a:ea typeface="微软雅黑" panose="020B0503020204020204" pitchFamily="34" charset="-122"/>
                  <a:sym typeface="Arial" panose="020B0604020202020204" pitchFamily="34" charset="0"/>
                </a:rPr>
                <a:t>地中海贫血</a:t>
              </a:r>
            </a:p>
          </p:txBody>
        </p:sp>
        <p:sp>
          <p:nvSpPr>
            <p:cNvPr id="101" name="TextBox 100">
              <a:extLst>
                <a:ext uri="{FF2B5EF4-FFF2-40B4-BE49-F238E27FC236}">
                  <a16:creationId xmlns:a16="http://schemas.microsoft.com/office/drawing/2014/main" id="{E8E5ACC0-50A5-48FF-82D8-559EEADB290D}"/>
                </a:ext>
              </a:extLst>
            </p:cNvPr>
            <p:cNvSpPr txBox="1"/>
            <p:nvPr/>
          </p:nvSpPr>
          <p:spPr>
            <a:xfrm>
              <a:off x="2966019" y="2201897"/>
              <a:ext cx="2538488" cy="276999"/>
            </a:xfrm>
            <a:prstGeom prst="rect">
              <a:avLst/>
            </a:prstGeom>
            <a:noFill/>
          </p:spPr>
          <p:txBody>
            <a:bodyPr wrap="square">
              <a:spAutoFit/>
            </a:bodyPr>
            <a:lstStyle/>
            <a:p>
              <a:r>
                <a:rPr lang="zh-CN" altLang="en-US" sz="1200" b="1" dirty="0">
                  <a:latin typeface="Arial" panose="020B0604020202020204" pitchFamily="34" charset="0"/>
                  <a:cs typeface="Arial" panose="020B0604020202020204" pitchFamily="34" charset="0"/>
                </a:rPr>
                <a:t>目前诊疗方案及未满足治疗需求</a:t>
              </a:r>
            </a:p>
          </p:txBody>
        </p:sp>
        <p:sp>
          <p:nvSpPr>
            <p:cNvPr id="102" name="TextBox 101">
              <a:extLst>
                <a:ext uri="{FF2B5EF4-FFF2-40B4-BE49-F238E27FC236}">
                  <a16:creationId xmlns:a16="http://schemas.microsoft.com/office/drawing/2014/main" id="{55DCD800-4007-432C-8147-0175B9505459}"/>
                </a:ext>
              </a:extLst>
            </p:cNvPr>
            <p:cNvSpPr txBox="1"/>
            <p:nvPr/>
          </p:nvSpPr>
          <p:spPr>
            <a:xfrm>
              <a:off x="2954460" y="6342263"/>
              <a:ext cx="3451461" cy="214443"/>
            </a:xfrm>
            <a:prstGeom prst="rect">
              <a:avLst/>
            </a:prstGeom>
            <a:noFill/>
          </p:spPr>
          <p:txBody>
            <a:bodyPr wrap="square" lIns="108000" tIns="46800" rIns="91440" bIns="45720" rtlCol="0" anchor="ctr">
              <a:noAutofit/>
            </a:bodyPr>
            <a:lstStyle/>
            <a:p>
              <a:pPr>
                <a:lnSpc>
                  <a:spcPct val="120000"/>
                </a:lnSpc>
              </a:pPr>
              <a:r>
                <a:rPr lang="en-US" altLang="zh-CN" sz="800" i="1" dirty="0">
                  <a:latin typeface="微软雅黑" panose="020B0503020204020204" pitchFamily="34" charset="-122"/>
                  <a:ea typeface="微软雅黑" panose="020B0503020204020204" pitchFamily="34" charset="-122"/>
                  <a:cs typeface="Arial"/>
                  <a:sym typeface="Arial" panose="020B0604020202020204" pitchFamily="34" charset="0"/>
                </a:rPr>
                <a:t>*</a:t>
              </a:r>
              <a:r>
                <a:rPr lang="zh-CN" altLang="en-US" sz="800" i="1" dirty="0">
                  <a:latin typeface="微软雅黑" panose="020B0503020204020204" pitchFamily="34" charset="-122"/>
                  <a:ea typeface="微软雅黑" panose="020B0503020204020204" pitchFamily="34" charset="-122"/>
                  <a:cs typeface="Arial"/>
                  <a:sym typeface="Arial" panose="020B0604020202020204" pitchFamily="34" charset="0"/>
                </a:rPr>
                <a:t>铁调素类似物：已停止研发； 促铁调素合成：尚在研究阶段</a:t>
              </a:r>
              <a:endParaRPr lang="en-US" altLang="zh-CN" sz="800" i="1" dirty="0">
                <a:latin typeface="微软雅黑" panose="020B0503020204020204" pitchFamily="34" charset="-122"/>
                <a:ea typeface="微软雅黑" panose="020B0503020204020204" pitchFamily="34" charset="-122"/>
                <a:cs typeface="Arial"/>
                <a:sym typeface="Arial" panose="020B0604020202020204" pitchFamily="34" charset="0"/>
              </a:endParaRPr>
            </a:p>
          </p:txBody>
        </p:sp>
        <p:sp>
          <p:nvSpPr>
            <p:cNvPr id="107" name="Rectangle 106">
              <a:extLst>
                <a:ext uri="{FF2B5EF4-FFF2-40B4-BE49-F238E27FC236}">
                  <a16:creationId xmlns:a16="http://schemas.microsoft.com/office/drawing/2014/main" id="{5899C5C9-D6FE-4B83-B14D-5E25EC3B2A80}"/>
                </a:ext>
              </a:extLst>
            </p:cNvPr>
            <p:cNvSpPr/>
            <p:nvPr/>
          </p:nvSpPr>
          <p:spPr>
            <a:xfrm>
              <a:off x="2966020" y="3992650"/>
              <a:ext cx="3485578" cy="819764"/>
            </a:xfrm>
            <a:prstGeom prst="rect">
              <a:avLst/>
            </a:prstGeom>
            <a:solidFill>
              <a:srgbClr val="FF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b="1" u="sng">
                  <a:solidFill>
                    <a:srgbClr val="BE2BBB"/>
                  </a:solidFill>
                  <a:latin typeface="Arial" panose="020B0604020202020204" pitchFamily="34" charset="0"/>
                  <a:cs typeface="Arial" panose="020B0604020202020204" pitchFamily="34" charset="0"/>
                </a:rPr>
                <a:t>临床未满足治疗需求</a:t>
              </a:r>
            </a:p>
          </p:txBody>
        </p:sp>
        <p:sp>
          <p:nvSpPr>
            <p:cNvPr id="108" name="TextBox 107">
              <a:extLst>
                <a:ext uri="{FF2B5EF4-FFF2-40B4-BE49-F238E27FC236}">
                  <a16:creationId xmlns:a16="http://schemas.microsoft.com/office/drawing/2014/main" id="{FA163C79-D746-4C3C-A2C5-F6829F234358}"/>
                </a:ext>
              </a:extLst>
            </p:cNvPr>
            <p:cNvSpPr txBox="1"/>
            <p:nvPr/>
          </p:nvSpPr>
          <p:spPr>
            <a:xfrm>
              <a:off x="6908823" y="2223354"/>
              <a:ext cx="4827420" cy="1255857"/>
            </a:xfrm>
            <a:prstGeom prst="rect">
              <a:avLst/>
            </a:prstGeom>
            <a:solidFill>
              <a:srgbClr val="BE2BBB"/>
            </a:solidFill>
          </p:spPr>
          <p:txBody>
            <a:bodyPr wrap="square">
              <a:no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罗特西普弥补临床未满足治疗需求</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针对无效造血这一病理机制对因治疗，以期减少体内无效造血带来的铁超载，并降低外源性输血导致的铁超载及其引起的多脏器损伤风险</a:t>
              </a:r>
            </a:p>
          </p:txBody>
        </p:sp>
        <p:cxnSp>
          <p:nvCxnSpPr>
            <p:cNvPr id="110" name="Straight Connector 109">
              <a:extLst>
                <a:ext uri="{FF2B5EF4-FFF2-40B4-BE49-F238E27FC236}">
                  <a16:creationId xmlns:a16="http://schemas.microsoft.com/office/drawing/2014/main" id="{4D360E1E-1EA5-4D98-AF60-0F311839D872}"/>
                </a:ext>
              </a:extLst>
            </p:cNvPr>
            <p:cNvCxnSpPr>
              <a:cxnSpLocks/>
            </p:cNvCxnSpPr>
            <p:nvPr/>
          </p:nvCxnSpPr>
          <p:spPr>
            <a:xfrm flipV="1">
              <a:off x="6438897" y="3327384"/>
              <a:ext cx="173690" cy="64905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58C13EF-4A65-4EB6-9C62-42C9FC5DA6A8}"/>
                </a:ext>
              </a:extLst>
            </p:cNvPr>
            <p:cNvCxnSpPr>
              <a:cxnSpLocks/>
            </p:cNvCxnSpPr>
            <p:nvPr/>
          </p:nvCxnSpPr>
          <p:spPr>
            <a:xfrm>
              <a:off x="6434747" y="4824538"/>
              <a:ext cx="159295" cy="61532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6" name="Trapezoid 115">
              <a:extLst>
                <a:ext uri="{FF2B5EF4-FFF2-40B4-BE49-F238E27FC236}">
                  <a16:creationId xmlns:a16="http://schemas.microsoft.com/office/drawing/2014/main" id="{8F381678-7495-4E63-B78D-7582CD35AE8E}"/>
                </a:ext>
              </a:extLst>
            </p:cNvPr>
            <p:cNvSpPr/>
            <p:nvPr/>
          </p:nvSpPr>
          <p:spPr>
            <a:xfrm rot="16200000">
              <a:off x="4566336" y="4142048"/>
              <a:ext cx="4092502" cy="538882"/>
            </a:xfrm>
            <a:prstGeom prst="trapezoid">
              <a:avLst>
                <a:gd name="adj" fmla="val 533505"/>
              </a:avLst>
            </a:prstGeom>
            <a:gradFill>
              <a:gsLst>
                <a:gs pos="0">
                  <a:srgbClr val="FFEBFF"/>
                </a:gs>
                <a:gs pos="84000">
                  <a:srgbClr val="DB67D8"/>
                </a:gs>
                <a:gs pos="48000">
                  <a:srgbClr val="FFC9FF"/>
                </a:gs>
                <a:gs pos="100000">
                  <a:srgbClr val="BE2B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b="1" u="sng">
                <a:solidFill>
                  <a:srgbClr val="BE2BBB"/>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48EA0C9A-E641-4C47-A9A5-157163C92C7A}"/>
                </a:ext>
              </a:extLst>
            </p:cNvPr>
            <p:cNvSpPr txBox="1"/>
            <p:nvPr/>
          </p:nvSpPr>
          <p:spPr>
            <a:xfrm>
              <a:off x="7072143" y="3477901"/>
              <a:ext cx="4797540" cy="388165"/>
            </a:xfrm>
            <a:prstGeom prst="rect">
              <a:avLst/>
            </a:prstGeom>
            <a:noFill/>
          </p:spPr>
          <p:txBody>
            <a:bodyPr wrap="square">
              <a:spAutoFit/>
            </a:bodyPr>
            <a:lstStyle/>
            <a:p>
              <a:pPr>
                <a:lnSpc>
                  <a:spcPct val="120000"/>
                </a:lnSpc>
              </a:pPr>
              <a:r>
                <a:rPr kumimoji="1" lang="zh-CN" altLang="en-US" sz="1400" b="1" dirty="0">
                  <a:solidFill>
                    <a:srgbClr val="BE2BBB"/>
                  </a:solidFill>
                  <a:latin typeface="微软雅黑" panose="020B0503020204020204" pitchFamily="34" charset="-122"/>
                  <a:ea typeface="微软雅黑" panose="020B0503020204020204" pitchFamily="34" charset="-122"/>
                  <a:sym typeface="Arial" panose="020B0604020202020204" pitchFamily="34" charset="0"/>
                </a:rPr>
                <a:t>红细胞成熟剂：罗特西普（己在美、欧、中先后上市）</a:t>
              </a:r>
              <a:r>
                <a:rPr lang="en-US" altLang="zh-CN" sz="1400" baseline="30000" dirty="0">
                  <a:latin typeface="微软雅黑" panose="020B0503020204020204" pitchFamily="34" charset="-122"/>
                  <a:ea typeface="微软雅黑" panose="020B0503020204020204" pitchFamily="34" charset="-122"/>
                  <a:cs typeface="Arial"/>
                </a:rPr>
                <a:t> 5,6</a:t>
              </a:r>
              <a:r>
                <a:rPr kumimoji="1" lang="en-US" altLang="zh-CN" sz="1400" b="1" dirty="0">
                  <a:solidFill>
                    <a:srgbClr val="BE2BBB"/>
                  </a:solidFill>
                  <a:latin typeface="微软雅黑" panose="020B0503020204020204" pitchFamily="34" charset="-122"/>
                  <a:ea typeface="微软雅黑" panose="020B0503020204020204" pitchFamily="34" charset="-122"/>
                  <a:sym typeface="Arial" panose="020B0604020202020204" pitchFamily="34" charset="0"/>
                </a:rPr>
                <a:t> </a:t>
              </a:r>
              <a:endParaRPr kumimoji="1" lang="en-US" altLang="zh-CN" sz="1400" b="1" baseline="30000" dirty="0">
                <a:solidFill>
                  <a:srgbClr val="BE2BB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0" name="TextBox 119">
              <a:extLst>
                <a:ext uri="{FF2B5EF4-FFF2-40B4-BE49-F238E27FC236}">
                  <a16:creationId xmlns:a16="http://schemas.microsoft.com/office/drawing/2014/main" id="{5451CD6A-F87D-416E-A796-7E29CB7245CA}"/>
                </a:ext>
              </a:extLst>
            </p:cNvPr>
            <p:cNvSpPr txBox="1"/>
            <p:nvPr/>
          </p:nvSpPr>
          <p:spPr>
            <a:xfrm>
              <a:off x="6990484" y="3844639"/>
              <a:ext cx="4634218" cy="2796606"/>
            </a:xfrm>
            <a:prstGeom prst="rect">
              <a:avLst/>
            </a:prstGeom>
            <a:noFill/>
          </p:spPr>
          <p:txBody>
            <a:bodyPr wrap="square">
              <a:spAutoFit/>
            </a:bodyPr>
            <a:lstStyle/>
            <a:p>
              <a:pPr marL="176213" indent="-176213">
                <a:spcBef>
                  <a:spcPts val="1200"/>
                </a:spcBef>
                <a:buFont typeface="Wingdings" panose="05000000000000000000" pitchFamily="2" charset="2"/>
                <a:buChar char="§"/>
              </a:pPr>
              <a:r>
                <a:rPr kumimoji="1" lang="zh-CN" altLang="en-US" sz="1200" b="1" dirty="0">
                  <a:latin typeface="微软雅黑" panose="020B0503020204020204" pitchFamily="34" charset="-122"/>
                  <a:ea typeface="微软雅黑" panose="020B0503020204020204" pitchFamily="34" charset="-122"/>
                </a:rPr>
                <a:t>罗特西普是全球首创且目前唯一的红细胞成熟剂</a:t>
              </a:r>
              <a:endParaRPr kumimoji="1" lang="en-US" altLang="zh-CN" sz="1200" dirty="0">
                <a:latin typeface="微软雅黑" panose="020B0503020204020204" pitchFamily="34" charset="-122"/>
                <a:ea typeface="微软雅黑" panose="020B0503020204020204" pitchFamily="34" charset="-122"/>
              </a:endParaRPr>
            </a:p>
            <a:p>
              <a:pPr marL="176213" indent="-176213">
                <a:spcBef>
                  <a:spcPts val="1200"/>
                </a:spcBef>
                <a:buFont typeface="Wingdings" panose="05000000000000000000" pitchFamily="2" charset="2"/>
                <a:buChar char="§"/>
              </a:pPr>
              <a:r>
                <a:rPr kumimoji="1" lang="zh-CN" altLang="en-US" sz="1200" b="1" dirty="0">
                  <a:latin typeface="微软雅黑" panose="020B0503020204020204" pitchFamily="34" charset="-122"/>
                  <a:ea typeface="微软雅黑" panose="020B0503020204020204" pitchFamily="34" charset="-122"/>
                </a:rPr>
                <a:t>中国是亚洲范围首个上市国家</a:t>
              </a:r>
              <a:endParaRPr kumimoji="1" lang="en-US" altLang="zh-CN" sz="1200" b="1" dirty="0">
                <a:latin typeface="微软雅黑" panose="020B0503020204020204" pitchFamily="34" charset="-122"/>
                <a:ea typeface="微软雅黑" panose="020B0503020204020204" pitchFamily="34" charset="-122"/>
              </a:endParaRPr>
            </a:p>
            <a:p>
              <a:pPr marL="176213" indent="-176213">
                <a:spcBef>
                  <a:spcPts val="1200"/>
                </a:spcBef>
                <a:buFont typeface="Wingdings" panose="05000000000000000000" pitchFamily="2" charset="2"/>
                <a:buChar char="§"/>
              </a:pPr>
              <a:r>
                <a:rPr kumimoji="1" lang="zh-CN" altLang="en-US" sz="1200" b="1" dirty="0">
                  <a:latin typeface="微软雅黑" panose="020B0503020204020204" pitchFamily="34" charset="-122"/>
                  <a:ea typeface="微软雅黑" panose="020B0503020204020204" pitchFamily="34" charset="-122"/>
                </a:rPr>
                <a:t>国际权威指南</a:t>
              </a:r>
              <a:r>
                <a:rPr kumimoji="1" lang="zh-CN" altLang="en-US" sz="1200" dirty="0">
                  <a:latin typeface="微软雅黑" panose="020B0503020204020204" pitchFamily="34" charset="-122"/>
                  <a:ea typeface="微软雅黑" panose="020B0503020204020204" pitchFamily="34" charset="-122"/>
                </a:rPr>
                <a:t>（国际地贫联盟）和</a:t>
              </a:r>
              <a:r>
                <a:rPr kumimoji="1" lang="en-US" altLang="zh-CN" sz="1200" b="1" dirty="0">
                  <a:latin typeface="微软雅黑" panose="020B0503020204020204" pitchFamily="34" charset="-122"/>
                  <a:ea typeface="微软雅黑" panose="020B0503020204020204" pitchFamily="34" charset="-122"/>
                </a:rPr>
                <a:t>2022</a:t>
              </a:r>
              <a:r>
                <a:rPr kumimoji="1" lang="zh-CN" altLang="en-US" sz="1200" b="1" dirty="0">
                  <a:latin typeface="微软雅黑" panose="020B0503020204020204" pitchFamily="34" charset="-122"/>
                  <a:ea typeface="微软雅黑" panose="020B0503020204020204" pitchFamily="34" charset="-122"/>
                </a:rPr>
                <a:t>年中国最新指南</a:t>
              </a:r>
              <a:r>
                <a:rPr kumimoji="1" lang="zh-CN" altLang="en-US" sz="1200" dirty="0">
                  <a:latin typeface="微软雅黑" panose="020B0503020204020204" pitchFamily="34" charset="-122"/>
                  <a:ea typeface="微软雅黑" panose="020B0503020204020204" pitchFamily="34" charset="-122"/>
                </a:rPr>
                <a:t>（初稿）均推荐，</a:t>
              </a:r>
              <a:r>
                <a:rPr lang="zh-CN" altLang="en-US" sz="1200" b="1" dirty="0">
                  <a:latin typeface="+mj-ea"/>
                  <a:ea typeface="+mj-ea"/>
                  <a:cs typeface="Arial" panose="020B0604020202020204" pitchFamily="34" charset="0"/>
                </a:rPr>
                <a:t>罗特西普作为改善无效造血的药物，</a:t>
              </a:r>
              <a:r>
                <a:rPr kumimoji="1" lang="zh-CN" altLang="en-US" sz="1200" dirty="0">
                  <a:latin typeface="微软雅黑" panose="020B0503020204020204" pitchFamily="34" charset="-122"/>
                  <a:ea typeface="微软雅黑" panose="020B0503020204020204" pitchFamily="34" charset="-122"/>
                </a:rPr>
                <a:t>用于</a:t>
              </a:r>
              <a:r>
                <a:rPr kumimoji="1" lang="zh-CN" altLang="en-US" sz="1200" dirty="0">
                  <a:latin typeface="微软雅黑" panose="020B0503020204020204" pitchFamily="34" charset="-122"/>
                  <a:ea typeface="微软雅黑" panose="020B0503020204020204" pitchFamily="34" charset="-122"/>
                  <a:sym typeface="Arial" panose="020B0604020202020204" pitchFamily="34" charset="0"/>
                </a:rPr>
                <a:t>需要定期输注红细胞的≥</a:t>
              </a:r>
              <a:r>
                <a:rPr kumimoji="1" lang="en-US" altLang="zh-CN" sz="1200" dirty="0">
                  <a:latin typeface="微软雅黑" panose="020B0503020204020204" pitchFamily="34" charset="-122"/>
                  <a:ea typeface="微软雅黑" panose="020B0503020204020204" pitchFamily="34" charset="-122"/>
                  <a:sym typeface="Arial" panose="020B0604020202020204" pitchFamily="34" charset="0"/>
                </a:rPr>
                <a:t>18</a:t>
              </a:r>
              <a:r>
                <a:rPr kumimoji="1" lang="zh-CN" altLang="en-US" sz="1200" dirty="0">
                  <a:latin typeface="微软雅黑" panose="020B0503020204020204" pitchFamily="34" charset="-122"/>
                  <a:ea typeface="微软雅黑" panose="020B0503020204020204" pitchFamily="34" charset="-122"/>
                  <a:sym typeface="Arial" panose="020B0604020202020204" pitchFamily="34" charset="0"/>
                </a:rPr>
                <a:t>岁</a:t>
              </a:r>
              <a:r>
                <a:rPr lang="en-US" altLang="zh-CN" sz="1200" dirty="0">
                  <a:latin typeface="+mj-ea"/>
                  <a:ea typeface="+mj-ea"/>
                  <a:cs typeface="Arial" panose="020B0604020202020204" pitchFamily="34" charset="0"/>
                </a:rPr>
                <a:t>β-</a:t>
              </a:r>
              <a:r>
                <a:rPr lang="zh-CN" altLang="en-US" sz="1200" dirty="0">
                  <a:latin typeface="+mj-ea"/>
                  <a:ea typeface="+mj-ea"/>
                  <a:cs typeface="Arial" panose="020B0604020202020204" pitchFamily="34" charset="0"/>
                </a:rPr>
                <a:t>地贫患者</a:t>
              </a:r>
              <a:endParaRPr kumimoji="1" lang="en-US" altLang="zh-CN" sz="1200" dirty="0">
                <a:latin typeface="微软雅黑" panose="020B0503020204020204" pitchFamily="34" charset="-122"/>
                <a:ea typeface="微软雅黑" panose="020B0503020204020204" pitchFamily="34" charset="-122"/>
              </a:endParaRPr>
            </a:p>
            <a:p>
              <a:pPr marL="176213" indent="-176213">
                <a:spcBef>
                  <a:spcPts val="1200"/>
                </a:spcBef>
                <a:buFont typeface="Wingdings" panose="05000000000000000000" pitchFamily="2" charset="2"/>
                <a:buChar char="§"/>
              </a:pPr>
              <a:r>
                <a:rPr lang="zh-CN" altLang="en-US" sz="1200" b="1" dirty="0">
                  <a:latin typeface="+mj-ea"/>
                  <a:ea typeface="+mj-ea"/>
                  <a:cs typeface="Arial" panose="020B0604020202020204" pitchFamily="34" charset="0"/>
                </a:rPr>
                <a:t>罗特西普从病因切入</a:t>
              </a:r>
              <a:r>
                <a:rPr kumimoji="1" lang="zh-CN" altLang="en-US" sz="1200" dirty="0">
                  <a:latin typeface="微软雅黑" panose="020B0503020204020204" pitchFamily="34" charset="-122"/>
                  <a:ea typeface="微软雅黑" panose="020B0503020204020204" pitchFamily="34" charset="-122"/>
                </a:rPr>
                <a:t>，针对</a:t>
              </a:r>
              <a:r>
                <a:rPr kumimoji="1" lang="en-US" altLang="zh-CN" sz="1200" dirty="0">
                  <a:latin typeface="微软雅黑" panose="020B0503020204020204" pitchFamily="34" charset="-122"/>
                  <a:ea typeface="微软雅黑" panose="020B0503020204020204" pitchFamily="34" charset="-122"/>
                </a:rPr>
                <a:t>β-</a:t>
              </a:r>
              <a:r>
                <a:rPr kumimoji="1" lang="zh-CN" altLang="en-US" sz="1200" dirty="0">
                  <a:latin typeface="微软雅黑" panose="020B0503020204020204" pitchFamily="34" charset="-122"/>
                  <a:ea typeface="微软雅黑" panose="020B0503020204020204" pitchFamily="34" charset="-122"/>
                </a:rPr>
                <a:t>地贫患者</a:t>
              </a:r>
              <a:r>
                <a:rPr lang="zh-CN" altLang="en-US" sz="1200" b="1" dirty="0">
                  <a:latin typeface="+mj-ea"/>
                  <a:ea typeface="+mj-ea"/>
                  <a:cs typeface="Arial" panose="020B0604020202020204" pitchFamily="34" charset="0"/>
                </a:rPr>
                <a:t>无效造血的发病机制</a:t>
              </a:r>
              <a:r>
                <a:rPr kumimoji="1" lang="zh-CN" altLang="en-US" sz="1200" dirty="0">
                  <a:latin typeface="微软雅黑" panose="020B0503020204020204" pitchFamily="34" charset="-122"/>
                  <a:ea typeface="微软雅黑" panose="020B0503020204020204" pitchFamily="34" charset="-122"/>
                </a:rPr>
                <a:t>，促进晚期红细胞成熟，修复自身造血功能，有效降低输血负担</a:t>
              </a:r>
              <a:endParaRPr kumimoji="1" lang="en-US" altLang="zh-CN" sz="1200" dirty="0">
                <a:latin typeface="微软雅黑" panose="020B0503020204020204" pitchFamily="34" charset="-122"/>
                <a:ea typeface="微软雅黑" panose="020B0503020204020204" pitchFamily="34" charset="-122"/>
              </a:endParaRPr>
            </a:p>
            <a:p>
              <a:pPr marL="176213" indent="-176213">
                <a:spcBef>
                  <a:spcPts val="1200"/>
                </a:spcBef>
                <a:buFont typeface="Wingdings" panose="05000000000000000000" pitchFamily="2" charset="2"/>
                <a:buChar char="§"/>
              </a:pPr>
              <a:r>
                <a:rPr kumimoji="1" lang="zh-CN" altLang="en-US" sz="1200" dirty="0">
                  <a:latin typeface="微软雅黑" panose="020B0503020204020204" pitchFamily="34" charset="-122"/>
                  <a:ea typeface="微软雅黑" panose="020B0503020204020204" pitchFamily="34" charset="-122"/>
                </a:rPr>
                <a:t>其</a:t>
              </a:r>
              <a:r>
                <a:rPr kumimoji="1" lang="zh-CN" altLang="zh-CN" sz="1200" dirty="0">
                  <a:latin typeface="微软雅黑" panose="020B0503020204020204" pitchFamily="34" charset="-122"/>
                  <a:ea typeface="微软雅黑" panose="020B0503020204020204" pitchFamily="34" charset="-122"/>
                </a:rPr>
                <a:t>通过降低患者对外源性血液的依赖程度，帮助地贫患者有效纠正贫血状态，提升健康水平</a:t>
              </a:r>
              <a:r>
                <a:rPr kumimoji="1" lang="zh-CN" altLang="en-US" sz="1200" dirty="0">
                  <a:latin typeface="微软雅黑" panose="020B0503020204020204" pitchFamily="34" charset="-122"/>
                  <a:ea typeface="微软雅黑" panose="020B0503020204020204" pitchFamily="34" charset="-122"/>
                </a:rPr>
                <a:t>，降低贫血相关的并发症和死亡风险</a:t>
              </a:r>
              <a:endParaRPr kumimoji="1" lang="en-US" altLang="zh-CN" sz="1200" dirty="0">
                <a:latin typeface="微软雅黑" panose="020B0503020204020204" pitchFamily="34" charset="-122"/>
                <a:ea typeface="微软雅黑" panose="020B0503020204020204" pitchFamily="34" charset="-122"/>
              </a:endParaRPr>
            </a:p>
          </p:txBody>
        </p:sp>
      </p:grpSp>
      <p:sp>
        <p:nvSpPr>
          <p:cNvPr id="50" name="Text Placeholder 37">
            <a:extLst>
              <a:ext uri="{FF2B5EF4-FFF2-40B4-BE49-F238E27FC236}">
                <a16:creationId xmlns:a16="http://schemas.microsoft.com/office/drawing/2014/main" id="{B80B8D17-F94C-42B0-BCB2-435A2FB3AD18}"/>
              </a:ext>
            </a:extLst>
          </p:cNvPr>
          <p:cNvSpPr txBox="1">
            <a:spLocks/>
          </p:cNvSpPr>
          <p:nvPr/>
        </p:nvSpPr>
        <p:spPr>
          <a:xfrm>
            <a:off x="111644" y="216451"/>
            <a:ext cx="1005794" cy="550862"/>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2400" b="1" kern="1200" dirty="0" smtClean="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第</a:t>
            </a:r>
            <a:r>
              <a:rPr lang="en-US" altLang="zh-CN" dirty="0"/>
              <a:t>3</a:t>
            </a:r>
            <a:r>
              <a:rPr lang="zh-CN" altLang="en-US" dirty="0"/>
              <a:t>页</a:t>
            </a:r>
          </a:p>
        </p:txBody>
      </p:sp>
    </p:spTree>
    <p:extLst>
      <p:ext uri="{BB962C8B-B14F-4D97-AF65-F5344CB8AC3E}">
        <p14:creationId xmlns:p14="http://schemas.microsoft.com/office/powerpoint/2010/main" val="149982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9FE54B9-D6B9-4F6E-93D3-5AE1284F6EC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2"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89FE54B9-D6B9-4F6E-93D3-5AE1284F6E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403C2563-DEF0-4FD8-B583-AC35FB4532DC}"/>
              </a:ext>
            </a:extLst>
          </p:cNvPr>
          <p:cNvSpPr>
            <a:spLocks noGrp="1"/>
          </p:cNvSpPr>
          <p:nvPr>
            <p:ph type="body" sz="quarter" idx="14"/>
          </p:nvPr>
        </p:nvSpPr>
        <p:spPr>
          <a:xfrm>
            <a:off x="1476379" y="309962"/>
            <a:ext cx="10314896" cy="978365"/>
          </a:xfrm>
        </p:spPr>
        <p:txBody>
          <a:bodyPr/>
          <a:lstStyle/>
          <a:p>
            <a:r>
              <a:rPr lang="zh-CN" altLang="en-US" sz="2000" b="0" dirty="0"/>
              <a:t>采用</a:t>
            </a:r>
            <a:r>
              <a:rPr lang="zh-CN" altLang="en-US" sz="2000" dirty="0"/>
              <a:t>全新重组</a:t>
            </a:r>
            <a:r>
              <a:rPr lang="zh-CN" altLang="zh-CN" sz="2000" dirty="0"/>
              <a:t>人激活素受体</a:t>
            </a:r>
            <a:r>
              <a:rPr lang="en-US" altLang="zh-CN" sz="2000" dirty="0"/>
              <a:t>IIB</a:t>
            </a:r>
            <a:r>
              <a:rPr lang="zh-CN" altLang="zh-CN" sz="2000" dirty="0"/>
              <a:t>（</a:t>
            </a:r>
            <a:r>
              <a:rPr lang="en-US" altLang="zh-CN" sz="2000" dirty="0" err="1"/>
              <a:t>ActRIIB</a:t>
            </a:r>
            <a:r>
              <a:rPr lang="zh-CN" altLang="zh-CN" sz="2000" dirty="0"/>
              <a:t>）</a:t>
            </a:r>
            <a:r>
              <a:rPr lang="zh-CN" altLang="en-US" sz="2000" dirty="0"/>
              <a:t>胞外域</a:t>
            </a:r>
            <a:r>
              <a:rPr lang="en-US" altLang="zh-CN" sz="2000" dirty="0">
                <a:solidFill>
                  <a:srgbClr val="BE2BBB"/>
                </a:solidFill>
              </a:rPr>
              <a:t>-Fc</a:t>
            </a:r>
            <a:r>
              <a:rPr lang="zh-CN" altLang="en-US" sz="2000" dirty="0">
                <a:solidFill>
                  <a:srgbClr val="BE2BBB"/>
                </a:solidFill>
              </a:rPr>
              <a:t>融合蛋白</a:t>
            </a:r>
            <a:r>
              <a:rPr lang="zh-CN" altLang="en-US" sz="2000" b="0" dirty="0"/>
              <a:t>技术（属于我国</a:t>
            </a:r>
            <a:r>
              <a:rPr lang="zh-CN" altLang="zh-CN" sz="2000" b="0" dirty="0"/>
              <a:t>十四五生物经济发展重点领域</a:t>
            </a:r>
            <a:r>
              <a:rPr lang="zh-CN" altLang="en-US" sz="2000" b="0" dirty="0"/>
              <a:t>）</a:t>
            </a:r>
            <a:r>
              <a:rPr lang="zh-CN" altLang="en-US" sz="2000" dirty="0">
                <a:solidFill>
                  <a:srgbClr val="BE2BBB"/>
                </a:solidFill>
              </a:rPr>
              <a:t>针对无效造血对因治疗，修复自身造血功能，改善无效造血，</a:t>
            </a:r>
            <a:r>
              <a:rPr lang="zh-CN" altLang="en-US" sz="2000" b="0" dirty="0"/>
              <a:t>促进晚期红细胞成熟，降低输血负担，</a:t>
            </a:r>
            <a:r>
              <a:rPr lang="zh-CN" altLang="en-US" sz="2000" dirty="0">
                <a:solidFill>
                  <a:srgbClr val="BE2BBB"/>
                </a:solidFill>
              </a:rPr>
              <a:t>在</a:t>
            </a:r>
            <a:r>
              <a:rPr lang="zh-CN" altLang="zh-CN" sz="2000" dirty="0">
                <a:solidFill>
                  <a:srgbClr val="BE2BBB"/>
                </a:solidFill>
              </a:rPr>
              <a:t>全球范围获得超过</a:t>
            </a:r>
            <a:r>
              <a:rPr lang="en-US" altLang="zh-CN" sz="2000" dirty="0">
                <a:solidFill>
                  <a:srgbClr val="BE2BBB"/>
                </a:solidFill>
              </a:rPr>
              <a:t>100</a:t>
            </a:r>
            <a:r>
              <a:rPr lang="zh-CN" altLang="zh-CN" sz="2000" dirty="0">
                <a:solidFill>
                  <a:srgbClr val="BE2BBB"/>
                </a:solidFill>
              </a:rPr>
              <a:t>项专利授权</a:t>
            </a:r>
            <a:endParaRPr lang="zh-CN" altLang="en-US" sz="2000" dirty="0">
              <a:solidFill>
                <a:srgbClr val="BE2BBB"/>
              </a:solidFill>
            </a:endParaRPr>
          </a:p>
        </p:txBody>
      </p:sp>
      <p:sp>
        <p:nvSpPr>
          <p:cNvPr id="3" name="Text Placeholder 2">
            <a:extLst>
              <a:ext uri="{FF2B5EF4-FFF2-40B4-BE49-F238E27FC236}">
                <a16:creationId xmlns:a16="http://schemas.microsoft.com/office/drawing/2014/main" id="{9EFE2DAC-ECE0-42C1-B763-DAED35C292BF}"/>
              </a:ext>
            </a:extLst>
          </p:cNvPr>
          <p:cNvSpPr>
            <a:spLocks noGrp="1"/>
          </p:cNvSpPr>
          <p:nvPr>
            <p:ph type="body" sz="quarter" idx="15"/>
          </p:nvPr>
        </p:nvSpPr>
        <p:spPr/>
        <p:txBody>
          <a:bodyPr/>
          <a:lstStyle/>
          <a:p>
            <a:pPr algn="r"/>
            <a:r>
              <a:rPr lang="zh-CN" altLang="en-US"/>
              <a:t>创新性</a:t>
            </a:r>
          </a:p>
        </p:txBody>
      </p:sp>
      <p:sp>
        <p:nvSpPr>
          <p:cNvPr id="8" name="Text Placeholder 7">
            <a:extLst>
              <a:ext uri="{FF2B5EF4-FFF2-40B4-BE49-F238E27FC236}">
                <a16:creationId xmlns:a16="http://schemas.microsoft.com/office/drawing/2014/main" id="{2561DCB0-601F-4316-B9CD-1ACD3D2DB9E3}"/>
              </a:ext>
            </a:extLst>
          </p:cNvPr>
          <p:cNvSpPr>
            <a:spLocks noGrp="1"/>
          </p:cNvSpPr>
          <p:nvPr>
            <p:ph type="body" sz="quarter" idx="16"/>
          </p:nvPr>
        </p:nvSpPr>
        <p:spPr/>
        <p:txBody>
          <a:bodyPr/>
          <a:lstStyle/>
          <a:p>
            <a:r>
              <a:rPr lang="en-US" altLang="zh-CN" dirty="0"/>
              <a:t> </a:t>
            </a:r>
            <a:endParaRPr lang="zh-CN" altLang="en-US" dirty="0"/>
          </a:p>
        </p:txBody>
      </p:sp>
      <p:sp>
        <p:nvSpPr>
          <p:cNvPr id="7" name="文本占位符 2">
            <a:extLst>
              <a:ext uri="{FF2B5EF4-FFF2-40B4-BE49-F238E27FC236}">
                <a16:creationId xmlns:a16="http://schemas.microsoft.com/office/drawing/2014/main" id="{F059E39D-BD91-4BB3-AC8A-DD2DCF6F2DA7}"/>
              </a:ext>
            </a:extLst>
          </p:cNvPr>
          <p:cNvSpPr txBox="1">
            <a:spLocks/>
          </p:cNvSpPr>
          <p:nvPr/>
        </p:nvSpPr>
        <p:spPr>
          <a:xfrm>
            <a:off x="400049" y="6348892"/>
            <a:ext cx="11249026" cy="358565"/>
          </a:xfrm>
          <a:prstGeom prst="rect">
            <a:avLst/>
          </a:prstGeom>
        </p:spPr>
        <p:txBody>
          <a:bodyPr vert="horz" lIns="91440" tIns="45720" rIns="91440" bIns="45720" numCol="1" rtlCol="0" anchor="t">
            <a:normAutofit/>
          </a:bodyPr>
          <a:lstStyle>
            <a:lvl1pPr marL="0" indent="0" algn="l" defTabSz="914400" rtl="0" eaLnBrk="1" latinLnBrk="0" hangingPunct="1">
              <a:lnSpc>
                <a:spcPct val="100000"/>
              </a:lnSpc>
              <a:spcBef>
                <a:spcPts val="0"/>
              </a:spcBef>
              <a:buFont typeface="+mj-lt"/>
              <a:buAutoNum type="arabicPeriod"/>
              <a:defRPr sz="800" b="0" i="0" kern="1200" spc="0" baseline="0">
                <a:solidFill>
                  <a:schemeClr val="tx1">
                    <a:lumMod val="65000"/>
                    <a:lumOff val="35000"/>
                  </a:schemeClr>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None/>
              <a:tabLst/>
              <a:defRPr/>
            </a:pPr>
            <a:r>
              <a:rPr kumimoji="0" lang="zh-CN" altLang="en-US" sz="800" b="0" i="0" u="none" strike="noStrike" kern="1200" cap="none" spc="0" normalizeH="0" baseline="0" noProof="0" dirty="0">
                <a:ln>
                  <a:noFill/>
                </a:ln>
                <a:solidFill>
                  <a:schemeClr val="tx1"/>
                </a:solidFill>
                <a:effectLst/>
                <a:uLnTx/>
                <a:uFillTx/>
                <a:latin typeface="+mn-lt"/>
                <a:ea typeface="+mn-ea"/>
                <a:cs typeface="+mn-cs"/>
              </a:rPr>
              <a:t>来源：</a:t>
            </a:r>
            <a:r>
              <a:rPr kumimoji="1" lang="en-US" altLang="zh-CN" sz="800" b="0" i="0" u="none" strike="noStrike" kern="1200" cap="none" spc="0" normalizeH="0" baseline="0" noProof="0" dirty="0">
                <a:ln>
                  <a:noFill/>
                </a:ln>
                <a:solidFill>
                  <a:schemeClr val="tx1"/>
                </a:solidFill>
                <a:effectLst/>
                <a:uLnTx/>
                <a:uFillTx/>
                <a:latin typeface="+mn-lt"/>
                <a:ea typeface="+mn-ea"/>
                <a:cs typeface="+mn-cs"/>
              </a:rPr>
              <a:t>1.</a:t>
            </a:r>
            <a:r>
              <a:rPr lang="da-DK" altLang="zh-CN" dirty="0">
                <a:solidFill>
                  <a:schemeClr val="tx1"/>
                </a:solidFill>
                <a:latin typeface="+mn-lt"/>
                <a:ea typeface="+mn-ea"/>
                <a:sym typeface="+mn-ea"/>
              </a:rPr>
              <a:t> Longo F, et al. Int J Mol Sci. 2021; 22(13):7229.</a:t>
            </a:r>
            <a:r>
              <a:rPr lang="zh-CN" altLang="en-US" dirty="0">
                <a:solidFill>
                  <a:schemeClr val="tx1"/>
                </a:solidFill>
                <a:latin typeface="+mn-lt"/>
                <a:ea typeface="+mn-ea"/>
                <a:sym typeface="+mn-ea"/>
              </a:rPr>
              <a:t>；</a:t>
            </a:r>
            <a:r>
              <a:rPr lang="en-US" altLang="zh-CN" dirty="0">
                <a:solidFill>
                  <a:schemeClr val="tx1"/>
                </a:solidFill>
                <a:latin typeface="+mn-lt"/>
                <a:ea typeface="+mn-ea"/>
                <a:sym typeface="+mn-ea"/>
              </a:rPr>
              <a:t>2.</a:t>
            </a:r>
            <a:r>
              <a:rPr lang="nl-NL" altLang="zh-CN" dirty="0">
                <a:solidFill>
                  <a:schemeClr val="tx1"/>
                </a:solidFill>
                <a:latin typeface="+mn-lt"/>
                <a:ea typeface="+mn-ea"/>
                <a:sym typeface="+mn-ea"/>
              </a:rPr>
              <a:t> Attie KM, et al. Am J Hematol. 2014; 89:766–70.</a:t>
            </a:r>
            <a:r>
              <a:rPr lang="zh-CN" altLang="en-US" dirty="0">
                <a:solidFill>
                  <a:schemeClr val="tx1"/>
                </a:solidFill>
                <a:latin typeface="+mn-lt"/>
                <a:ea typeface="+mn-ea"/>
                <a:sym typeface="+mn-ea"/>
              </a:rPr>
              <a:t>；</a:t>
            </a:r>
            <a:r>
              <a:rPr lang="en-US" altLang="zh-CN" dirty="0">
                <a:solidFill>
                  <a:schemeClr val="tx1"/>
                </a:solidFill>
                <a:latin typeface="+mn-lt"/>
                <a:ea typeface="+mn-ea"/>
                <a:sym typeface="+mn-ea"/>
              </a:rPr>
              <a:t>3.</a:t>
            </a:r>
            <a:r>
              <a:rPr lang="en-US" altLang="zh-CN" dirty="0">
                <a:solidFill>
                  <a:schemeClr val="tx1"/>
                </a:solidFill>
                <a:latin typeface="+mn-lt"/>
                <a:ea typeface="+mn-ea"/>
              </a:rPr>
              <a:t> Taher AT, et </a:t>
            </a:r>
            <a:r>
              <a:rPr lang="en-US" altLang="zh-CN" dirty="0" err="1">
                <a:solidFill>
                  <a:schemeClr val="tx1"/>
                </a:solidFill>
                <a:latin typeface="+mn-lt"/>
                <a:ea typeface="+mn-ea"/>
              </a:rPr>
              <a:t>al.Expert</a:t>
            </a:r>
            <a:r>
              <a:rPr lang="en-US" altLang="zh-CN" dirty="0">
                <a:solidFill>
                  <a:schemeClr val="tx1"/>
                </a:solidFill>
                <a:latin typeface="+mn-lt"/>
                <a:ea typeface="+mn-ea"/>
              </a:rPr>
              <a:t> Rev </a:t>
            </a:r>
            <a:r>
              <a:rPr lang="en-US" altLang="zh-CN" dirty="0" err="1">
                <a:solidFill>
                  <a:schemeClr val="tx1"/>
                </a:solidFill>
                <a:latin typeface="+mn-lt"/>
                <a:ea typeface="+mn-ea"/>
              </a:rPr>
              <a:t>Hematol</a:t>
            </a:r>
            <a:r>
              <a:rPr lang="en-US" altLang="zh-CN" dirty="0">
                <a:solidFill>
                  <a:schemeClr val="tx1"/>
                </a:solidFill>
                <a:latin typeface="+mn-lt"/>
                <a:ea typeface="+mn-ea"/>
              </a:rPr>
              <a:t>. 2021 Oct;14(10):897-909.</a:t>
            </a:r>
            <a:endParaRPr kumimoji="1" lang="zh-CN" altLang="en-US" sz="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5" name="组合 14">
            <a:extLst>
              <a:ext uri="{FF2B5EF4-FFF2-40B4-BE49-F238E27FC236}">
                <a16:creationId xmlns:a16="http://schemas.microsoft.com/office/drawing/2014/main" id="{7D6A8268-2E5A-40D3-A81E-008507829070}"/>
              </a:ext>
            </a:extLst>
          </p:cNvPr>
          <p:cNvGrpSpPr/>
          <p:nvPr/>
        </p:nvGrpSpPr>
        <p:grpSpPr>
          <a:xfrm>
            <a:off x="681315" y="1961056"/>
            <a:ext cx="2999312" cy="4008621"/>
            <a:chOff x="387355" y="1640191"/>
            <a:chExt cx="3598421" cy="3862735"/>
          </a:xfrm>
        </p:grpSpPr>
        <p:sp>
          <p:nvSpPr>
            <p:cNvPr id="31" name="文本框 15">
              <a:extLst>
                <a:ext uri="{FF2B5EF4-FFF2-40B4-BE49-F238E27FC236}">
                  <a16:creationId xmlns:a16="http://schemas.microsoft.com/office/drawing/2014/main" id="{60D6BAEC-7C93-4C5C-AE50-817A51FD8E37}"/>
                </a:ext>
              </a:extLst>
            </p:cNvPr>
            <p:cNvSpPr txBox="1"/>
            <p:nvPr/>
          </p:nvSpPr>
          <p:spPr>
            <a:xfrm>
              <a:off x="442629" y="1866260"/>
              <a:ext cx="3487873" cy="3480784"/>
            </a:xfrm>
            <a:prstGeom prst="rect">
              <a:avLst/>
            </a:prstGeom>
            <a:noFill/>
          </p:spPr>
          <p:txBody>
            <a:bodyPr wrap="square" rtlCol="0" anchor="ctr">
              <a:noAutofit/>
            </a:bodyPr>
            <a:lstStyle/>
            <a:p>
              <a:pPr>
                <a:spcBef>
                  <a:spcPts val="600"/>
                </a:spcBef>
              </a:pPr>
              <a:endParaRPr kumimoji="1" lang="en-US" altLang="zh-CN" sz="1200" kern="100" dirty="0">
                <a:solidFill>
                  <a:srgbClr val="BE2BBB"/>
                </a:solidFill>
                <a:latin typeface="+mj-ea"/>
                <a:ea typeface="+mj-ea"/>
                <a:cs typeface="Times New Roman (正文 CS 字体)"/>
              </a:endParaRPr>
            </a:p>
            <a:p>
              <a:pPr>
                <a:spcBef>
                  <a:spcPts val="600"/>
                </a:spcBef>
              </a:pPr>
              <a:r>
                <a:rPr kumimoji="1" lang="zh-CN" altLang="en-US" sz="1200" b="1" kern="100" dirty="0">
                  <a:latin typeface="+mj-ea"/>
                  <a:ea typeface="+mj-ea"/>
                </a:rPr>
                <a:t>关键优势</a:t>
              </a:r>
              <a:r>
                <a:rPr kumimoji="1" lang="zh-CN" altLang="en-US" sz="1200" kern="100" dirty="0">
                  <a:latin typeface="+mj-ea"/>
                  <a:ea typeface="+mj-ea"/>
                  <a:cs typeface="Times New Roman (正文 CS 字体)"/>
                </a:rPr>
                <a:t>：</a:t>
              </a:r>
              <a:endParaRPr kumimoji="1" lang="en-US" altLang="zh-CN" sz="1200" kern="100" dirty="0">
                <a:latin typeface="+mj-ea"/>
                <a:ea typeface="+mj-ea"/>
                <a:cs typeface="Times New Roman (正文 CS 字体)"/>
              </a:endParaRPr>
            </a:p>
            <a:p>
              <a:pPr marL="285750" indent="-285750">
                <a:spcBef>
                  <a:spcPts val="600"/>
                </a:spcBef>
                <a:buFont typeface="+mj-lt"/>
                <a:buAutoNum type="arabicPeriod"/>
              </a:pPr>
              <a:r>
                <a:rPr kumimoji="1" lang="zh-CN" altLang="en-US" sz="1200" kern="100" dirty="0">
                  <a:latin typeface="+mj-ea"/>
                  <a:ea typeface="+mj-ea"/>
                  <a:cs typeface="Times New Roman (正文 CS 字体)"/>
                </a:rPr>
                <a:t>经修饰的</a:t>
              </a:r>
              <a:r>
                <a:rPr kumimoji="1" lang="en" altLang="zh-CN" sz="1200" kern="100" dirty="0">
                  <a:latin typeface="+mj-ea"/>
                  <a:ea typeface="+mj-ea"/>
                  <a:cs typeface="Times New Roman (正文 CS 字体)"/>
                </a:rPr>
                <a:t>GDF</a:t>
              </a:r>
              <a:r>
                <a:rPr kumimoji="1" lang="zh-CN" altLang="en-US" sz="1200" kern="100" dirty="0">
                  <a:latin typeface="+mj-ea"/>
                  <a:ea typeface="+mj-ea"/>
                  <a:cs typeface="Times New Roman (正文 CS 字体)"/>
                </a:rPr>
                <a:t>陷阱蛋白结合激活素与结合</a:t>
              </a:r>
              <a:r>
                <a:rPr kumimoji="1" lang="en" altLang="zh-CN" sz="1200" kern="100" dirty="0">
                  <a:latin typeface="+mj-ea"/>
                  <a:ea typeface="+mj-ea"/>
                  <a:cs typeface="Times New Roman (正文 CS 字体)"/>
                </a:rPr>
                <a:t>GDF8</a:t>
              </a:r>
              <a:r>
                <a:rPr kumimoji="1" lang="zh-CN" altLang="en-US" sz="1200" kern="100" dirty="0">
                  <a:latin typeface="+mj-ea"/>
                  <a:ea typeface="+mj-ea"/>
                  <a:cs typeface="Times New Roman (正文 CS 字体)"/>
                </a:rPr>
                <a:t>的</a:t>
              </a:r>
              <a:r>
                <a:rPr kumimoji="1" lang="en" altLang="zh-CN" sz="1200" kern="100" dirty="0">
                  <a:latin typeface="+mj-ea"/>
                  <a:ea typeface="+mj-ea"/>
                  <a:cs typeface="Times New Roman (正文 CS 字体)"/>
                </a:rPr>
                <a:t>K</a:t>
              </a:r>
              <a:r>
                <a:rPr kumimoji="1" lang="en" altLang="zh-CN" sz="1200" i="1" kern="100" baseline="-25000" dirty="0">
                  <a:latin typeface="+mj-ea"/>
                  <a:ea typeface="+mj-ea"/>
                  <a:cs typeface="Times New Roman (正文 CS 字体)"/>
                </a:rPr>
                <a:t>d</a:t>
              </a:r>
              <a:r>
                <a:rPr kumimoji="1" lang="zh-CN" altLang="en-US" sz="1200" kern="100" dirty="0">
                  <a:latin typeface="+mj-ea"/>
                  <a:ea typeface="+mj-ea"/>
                  <a:cs typeface="Times New Roman (正文 CS 字体)"/>
                </a:rPr>
                <a:t>值之比是野生型的</a:t>
              </a:r>
              <a:r>
                <a:rPr kumimoji="1" lang="en-US" altLang="zh-CN" sz="1200" b="1" kern="100" dirty="0">
                  <a:latin typeface="+mj-ea"/>
                  <a:ea typeface="+mj-ea"/>
                  <a:cs typeface="Times New Roman (正文 CS 字体)"/>
                </a:rPr>
                <a:t>2-100</a:t>
              </a:r>
              <a:r>
                <a:rPr kumimoji="1" lang="zh-CN" altLang="en-US" sz="1200" b="1" kern="100" dirty="0">
                  <a:latin typeface="+mj-ea"/>
                  <a:ea typeface="+mj-ea"/>
                  <a:cs typeface="Times New Roman (正文 CS 字体)"/>
                </a:rPr>
                <a:t>倍</a:t>
              </a:r>
            </a:p>
            <a:p>
              <a:pPr marL="285750" indent="-285750">
                <a:spcBef>
                  <a:spcPts val="600"/>
                </a:spcBef>
                <a:buFont typeface="+mj-lt"/>
                <a:buAutoNum type="arabicPeriod"/>
              </a:pPr>
              <a:r>
                <a:rPr kumimoji="1" lang="zh-CN" altLang="en-US" sz="1200" kern="100" dirty="0">
                  <a:latin typeface="+mj-ea"/>
                  <a:ea typeface="+mj-ea"/>
                  <a:cs typeface="Times New Roman (正文 CS 字体)"/>
                </a:rPr>
                <a:t>添加</a:t>
              </a:r>
              <a:r>
                <a:rPr kumimoji="1" lang="en" altLang="zh-CN" sz="1200" kern="100" dirty="0">
                  <a:latin typeface="+mj-ea"/>
                  <a:ea typeface="+mj-ea"/>
                  <a:cs typeface="Times New Roman (正文 CS 字体)"/>
                </a:rPr>
                <a:t>N-</a:t>
              </a:r>
              <a:r>
                <a:rPr kumimoji="1" lang="zh-CN" altLang="en-US" sz="1200" kern="100" dirty="0">
                  <a:latin typeface="+mj-ea"/>
                  <a:ea typeface="+mj-ea"/>
                  <a:cs typeface="Times New Roman (正文 CS 字体)"/>
                </a:rPr>
                <a:t>联糖基化位点可</a:t>
              </a:r>
              <a:r>
                <a:rPr kumimoji="1" lang="zh-CN" altLang="en-US" sz="1200" b="1" kern="100" dirty="0">
                  <a:latin typeface="+mj-ea"/>
                  <a:ea typeface="+mj-ea"/>
                  <a:cs typeface="Times New Roman (正文 CS 字体)"/>
                </a:rPr>
                <a:t>延长</a:t>
              </a:r>
              <a:r>
                <a:rPr kumimoji="1" lang="en" altLang="zh-CN" sz="1200" b="1" kern="100" dirty="0">
                  <a:latin typeface="+mj-ea"/>
                  <a:ea typeface="+mj-ea"/>
                  <a:cs typeface="Times New Roman (正文 CS 字体)"/>
                </a:rPr>
                <a:t>ActRIIB-Fc</a:t>
              </a:r>
              <a:r>
                <a:rPr kumimoji="1" lang="zh-CN" altLang="en-US" sz="1200" b="1" kern="100" dirty="0">
                  <a:latin typeface="+mj-ea"/>
                  <a:ea typeface="+mj-ea"/>
                  <a:cs typeface="Times New Roman (正文 CS 字体)"/>
                </a:rPr>
                <a:t>融合蛋白的血清半衰期</a:t>
              </a:r>
            </a:p>
            <a:p>
              <a:pPr marL="285750" indent="-285750">
                <a:spcBef>
                  <a:spcPts val="600"/>
                </a:spcBef>
                <a:buFont typeface="+mj-lt"/>
                <a:buAutoNum type="arabicPeriod"/>
              </a:pPr>
              <a:r>
                <a:rPr kumimoji="1" lang="en" altLang="zh-CN" sz="1200" kern="100" dirty="0">
                  <a:latin typeface="+mj-ea"/>
                  <a:ea typeface="+mj-ea"/>
                  <a:cs typeface="Times New Roman (正文 CS 字体)"/>
                </a:rPr>
                <a:t>Fc</a:t>
              </a:r>
              <a:r>
                <a:rPr kumimoji="1" lang="zh-CN" altLang="en-US" sz="1200" kern="100" dirty="0">
                  <a:latin typeface="+mj-ea"/>
                  <a:ea typeface="+mj-ea"/>
                  <a:cs typeface="Times New Roman (正文 CS 字体)"/>
                </a:rPr>
                <a:t>融合蛋白中，可在</a:t>
              </a:r>
              <a:r>
                <a:rPr kumimoji="1" lang="zh-CN" altLang="en" sz="1200" kern="100" dirty="0">
                  <a:latin typeface="+mj-ea"/>
                  <a:ea typeface="+mj-ea"/>
                  <a:cs typeface="Times New Roman (正文 CS 字体)"/>
                </a:rPr>
                <a:t>接头序列</a:t>
              </a:r>
              <a:r>
                <a:rPr kumimoji="1" lang="zh-CN" altLang="en-US" sz="1200" kern="100" dirty="0">
                  <a:latin typeface="+mj-ea"/>
                  <a:ea typeface="+mj-ea"/>
                  <a:cs typeface="Times New Roman (正文 CS 字体)"/>
                </a:rPr>
                <a:t>和</a:t>
              </a:r>
              <a:r>
                <a:rPr kumimoji="1" lang="en-US" altLang="zh-CN" sz="1200" kern="100" dirty="0">
                  <a:latin typeface="+mj-ea"/>
                  <a:ea typeface="+mj-ea"/>
                  <a:cs typeface="Times New Roman (正文 CS 字体)"/>
                </a:rPr>
                <a:t>/</a:t>
              </a:r>
              <a:r>
                <a:rPr kumimoji="1" lang="zh-CN" altLang="en-US" sz="1200" kern="100" dirty="0">
                  <a:latin typeface="+mj-ea"/>
                  <a:ea typeface="+mj-ea"/>
                  <a:cs typeface="Times New Roman (正文 CS 字体)"/>
                </a:rPr>
                <a:t>或</a:t>
              </a:r>
              <a:r>
                <a:rPr kumimoji="1" lang="en" altLang="zh-CN" sz="1200" kern="100" dirty="0">
                  <a:latin typeface="+mj-ea"/>
                  <a:ea typeface="+mj-ea"/>
                  <a:cs typeface="Times New Roman (正文 CS 字体)"/>
                </a:rPr>
                <a:t>Fc</a:t>
              </a:r>
              <a:r>
                <a:rPr kumimoji="1" lang="zh-CN" altLang="en-US" sz="1200" kern="100" dirty="0">
                  <a:latin typeface="+mj-ea"/>
                  <a:ea typeface="+mj-ea"/>
                  <a:cs typeface="Times New Roman (正文 CS 字体)"/>
                </a:rPr>
                <a:t>结构域创造突变以</a:t>
              </a:r>
              <a:r>
                <a:rPr kumimoji="1" lang="zh-CN" altLang="en-US" sz="1200" b="1" kern="100" dirty="0">
                  <a:latin typeface="+mj-ea"/>
                  <a:ea typeface="+mj-ea"/>
                  <a:cs typeface="Times New Roman (正文 CS 字体)"/>
                </a:rPr>
                <a:t>改变半衰期</a:t>
              </a:r>
            </a:p>
            <a:p>
              <a:pPr marL="285750" indent="-285750">
                <a:spcBef>
                  <a:spcPts val="600"/>
                </a:spcBef>
                <a:buFont typeface="+mj-lt"/>
                <a:buAutoNum type="arabicPeriod"/>
              </a:pPr>
              <a:r>
                <a:rPr kumimoji="1" lang="zh-CN" altLang="en-US" sz="1200" kern="100" dirty="0">
                  <a:latin typeface="+mj-ea"/>
                  <a:ea typeface="+mj-ea"/>
                  <a:cs typeface="Times New Roman (正文 CS 字体)"/>
                </a:rPr>
                <a:t>改变</a:t>
              </a:r>
              <a:r>
                <a:rPr kumimoji="1" lang="en" altLang="zh-CN" sz="1200" kern="100" dirty="0">
                  <a:latin typeface="+mj-ea"/>
                  <a:ea typeface="+mj-ea"/>
                  <a:cs typeface="Times New Roman (正文 CS 字体)"/>
                </a:rPr>
                <a:t>GDF</a:t>
              </a:r>
              <a:r>
                <a:rPr kumimoji="1" lang="zh-CN" altLang="en-US" sz="1200" kern="100" dirty="0">
                  <a:latin typeface="+mj-ea"/>
                  <a:ea typeface="+mj-ea"/>
                  <a:cs typeface="Times New Roman (正文 CS 字体)"/>
                </a:rPr>
                <a:t>陷阱蛋白的结构可</a:t>
              </a:r>
              <a:r>
                <a:rPr kumimoji="1" lang="zh-CN" altLang="en-US" sz="1200" b="1" kern="100" dirty="0">
                  <a:latin typeface="+mj-ea"/>
                  <a:ea typeface="+mj-ea"/>
                  <a:cs typeface="Times New Roman (正文 CS 字体)"/>
                </a:rPr>
                <a:t>提高疗效和稳定性</a:t>
              </a:r>
              <a:endParaRPr kumimoji="1" lang="en-US" altLang="zh-CN" sz="1200" b="1" kern="100" dirty="0">
                <a:latin typeface="+mj-ea"/>
                <a:ea typeface="+mj-ea"/>
                <a:cs typeface="Times New Roman (正文 CS 字体)"/>
              </a:endParaRPr>
            </a:p>
            <a:p>
              <a:pPr>
                <a:spcBef>
                  <a:spcPts val="600"/>
                </a:spcBef>
              </a:pPr>
              <a:r>
                <a:rPr kumimoji="1" lang="zh-CN" altLang="en-US" sz="700" kern="100" dirty="0">
                  <a:solidFill>
                    <a:prstClr val="black"/>
                  </a:solidFill>
                  <a:latin typeface="+mj-ea"/>
                  <a:ea typeface="+mj-ea"/>
                  <a:cs typeface="Times New Roman (正文 CS 字体)"/>
                </a:rPr>
                <a:t>更多优势</a:t>
              </a:r>
              <a:endParaRPr kumimoji="1" lang="en" altLang="zh-CN" sz="700" kern="100" dirty="0">
                <a:solidFill>
                  <a:prstClr val="black"/>
                </a:solidFill>
                <a:latin typeface="+mj-ea"/>
                <a:ea typeface="+mj-ea"/>
                <a:cs typeface="Times New Roman (正文 CS 字体)"/>
              </a:endParaRPr>
            </a:p>
            <a:p>
              <a:pPr marL="285750" indent="-285750">
                <a:spcBef>
                  <a:spcPts val="600"/>
                </a:spcBef>
                <a:buFont typeface="系统字体常规体"/>
                <a:buChar char="❖"/>
              </a:pPr>
              <a:r>
                <a:rPr kumimoji="1" lang="en" altLang="zh-CN" sz="700" kern="100" dirty="0">
                  <a:solidFill>
                    <a:prstClr val="black"/>
                  </a:solidFill>
                  <a:latin typeface="+mj-ea"/>
                  <a:ea typeface="+mj-ea"/>
                  <a:cs typeface="Times New Roman (正文 CS 字体)"/>
                </a:rPr>
                <a:t>ActRIIB</a:t>
              </a:r>
              <a:r>
                <a:rPr kumimoji="1" lang="zh-CN" altLang="en-US" sz="700" kern="100" dirty="0">
                  <a:solidFill>
                    <a:prstClr val="black"/>
                  </a:solidFill>
                  <a:latin typeface="+mj-ea"/>
                  <a:ea typeface="+mj-ea"/>
                  <a:cs typeface="Times New Roman (正文 CS 字体)"/>
                </a:rPr>
                <a:t>细胞外结构域</a:t>
              </a:r>
              <a:r>
                <a:rPr kumimoji="1" lang="en" altLang="zh-CN" sz="700" kern="100" dirty="0">
                  <a:solidFill>
                    <a:prstClr val="black"/>
                  </a:solidFill>
                  <a:latin typeface="+mj-ea"/>
                  <a:ea typeface="+mj-ea"/>
                  <a:cs typeface="Times New Roman (正文 CS 字体)"/>
                </a:rPr>
                <a:t>C</a:t>
              </a:r>
              <a:r>
                <a:rPr kumimoji="1" lang="zh-CN" altLang="en-US" sz="700" kern="100" dirty="0">
                  <a:solidFill>
                    <a:prstClr val="black"/>
                  </a:solidFill>
                  <a:latin typeface="+mj-ea"/>
                  <a:ea typeface="+mj-ea"/>
                  <a:cs typeface="Times New Roman (正文 CS 字体)"/>
                </a:rPr>
                <a:t>末端脯氨酸结的缺失</a:t>
              </a:r>
              <a:r>
                <a:rPr kumimoji="1" lang="zh-CN" altLang="en-US" sz="700" b="1" kern="100" dirty="0">
                  <a:solidFill>
                    <a:prstClr val="black"/>
                  </a:solidFill>
                  <a:latin typeface="+mj-ea"/>
                  <a:ea typeface="+mj-ea"/>
                  <a:cs typeface="Times New Roman (正文 CS 字体)"/>
                </a:rPr>
                <a:t>降低受体对激活素的亲和力</a:t>
              </a:r>
            </a:p>
            <a:p>
              <a:pPr marL="285750" indent="-285750">
                <a:spcBef>
                  <a:spcPts val="600"/>
                </a:spcBef>
                <a:buFont typeface="系统字体常规体"/>
                <a:buChar char="❖"/>
              </a:pPr>
              <a:r>
                <a:rPr kumimoji="1" lang="zh-CN" altLang="en-US" sz="700" kern="100" dirty="0">
                  <a:solidFill>
                    <a:prstClr val="black"/>
                  </a:solidFill>
                  <a:latin typeface="+mj-ea"/>
                  <a:ea typeface="+mj-ea"/>
                  <a:cs typeface="Times New Roman (正文 CS 字体)"/>
                </a:rPr>
                <a:t>疏水残基</a:t>
              </a:r>
              <a:r>
                <a:rPr kumimoji="1" lang="en" altLang="zh-CN" sz="700" kern="100" dirty="0">
                  <a:solidFill>
                    <a:prstClr val="black"/>
                  </a:solidFill>
                  <a:latin typeface="+mj-ea"/>
                  <a:ea typeface="+mj-ea"/>
                  <a:cs typeface="Times New Roman (正文 CS 字体)"/>
                </a:rPr>
                <a:t>L79</a:t>
              </a:r>
              <a:r>
                <a:rPr kumimoji="1" lang="zh-CN" altLang="en-US" sz="700" kern="100" dirty="0">
                  <a:solidFill>
                    <a:prstClr val="black"/>
                  </a:solidFill>
                  <a:latin typeface="+mj-ea"/>
                  <a:ea typeface="+mj-ea"/>
                  <a:cs typeface="Times New Roman (正文 CS 字体)"/>
                </a:rPr>
                <a:t>可替换为酸性氨基酸天冬氨酸或谷氨酸，以</a:t>
              </a:r>
              <a:r>
                <a:rPr kumimoji="1" lang="zh-CN" altLang="en-US" sz="700" b="1" kern="100" dirty="0">
                  <a:solidFill>
                    <a:prstClr val="black"/>
                  </a:solidFill>
                  <a:latin typeface="+mj-ea"/>
                  <a:ea typeface="+mj-ea"/>
                  <a:cs typeface="Times New Roman (正文 CS 字体)"/>
                </a:rPr>
                <a:t>大大减少对激活素的亲和力</a:t>
              </a:r>
              <a:r>
                <a:rPr kumimoji="1" lang="zh-CN" altLang="en-US" sz="700" kern="100" dirty="0">
                  <a:solidFill>
                    <a:prstClr val="black"/>
                  </a:solidFill>
                  <a:latin typeface="+mj-ea"/>
                  <a:ea typeface="+mj-ea"/>
                  <a:cs typeface="Times New Roman (正文 CS 字体)"/>
                </a:rPr>
                <a:t>，同时</a:t>
              </a:r>
              <a:r>
                <a:rPr kumimoji="1" lang="zh-CN" altLang="en-US" sz="700" b="1" kern="100" dirty="0">
                  <a:solidFill>
                    <a:prstClr val="black"/>
                  </a:solidFill>
                  <a:latin typeface="+mj-ea"/>
                  <a:ea typeface="+mj-ea"/>
                  <a:cs typeface="Times New Roman (正文 CS 字体)"/>
                </a:rPr>
                <a:t>保留对</a:t>
              </a:r>
              <a:r>
                <a:rPr kumimoji="1" lang="en" altLang="zh-CN" sz="700" b="1" kern="100" dirty="0">
                  <a:solidFill>
                    <a:prstClr val="black"/>
                  </a:solidFill>
                  <a:latin typeface="+mj-ea"/>
                  <a:ea typeface="+mj-ea"/>
                  <a:cs typeface="Times New Roman (正文 CS 字体)"/>
                </a:rPr>
                <a:t>GDF11</a:t>
              </a:r>
              <a:r>
                <a:rPr kumimoji="1" lang="zh-CN" altLang="en-US" sz="700" b="1" kern="100" dirty="0">
                  <a:solidFill>
                    <a:prstClr val="black"/>
                  </a:solidFill>
                  <a:latin typeface="+mj-ea"/>
                  <a:ea typeface="+mj-ea"/>
                  <a:cs typeface="Times New Roman (正文 CS 字体)"/>
                </a:rPr>
                <a:t>的亲和力</a:t>
              </a:r>
            </a:p>
            <a:p>
              <a:pPr marL="285750" indent="-285750">
                <a:spcBef>
                  <a:spcPts val="600"/>
                </a:spcBef>
                <a:buFont typeface="系统字体常规体"/>
                <a:buChar char="❖"/>
              </a:pPr>
              <a:r>
                <a:rPr kumimoji="1" lang="zh-CN" altLang="en-US" sz="700" kern="100" dirty="0">
                  <a:solidFill>
                    <a:prstClr val="black"/>
                  </a:solidFill>
                  <a:latin typeface="+mj-ea"/>
                  <a:ea typeface="+mj-ea"/>
                  <a:cs typeface="Times New Roman (正文 CS 字体)"/>
                </a:rPr>
                <a:t>存在特定突变的</a:t>
              </a:r>
              <a:r>
                <a:rPr kumimoji="1" lang="en" altLang="zh-CN" sz="700" kern="100" dirty="0">
                  <a:solidFill>
                    <a:prstClr val="black"/>
                  </a:solidFill>
                  <a:latin typeface="+mj-ea"/>
                  <a:ea typeface="+mj-ea"/>
                  <a:cs typeface="Times New Roman (正文 CS 字体)"/>
                </a:rPr>
                <a:t>Fc</a:t>
              </a:r>
              <a:r>
                <a:rPr kumimoji="1" lang="zh-CN" altLang="en-US" sz="700" kern="100" dirty="0">
                  <a:solidFill>
                    <a:prstClr val="black"/>
                  </a:solidFill>
                  <a:latin typeface="+mj-ea"/>
                  <a:ea typeface="+mj-ea"/>
                  <a:cs typeface="Times New Roman (正文 CS 字体)"/>
                </a:rPr>
                <a:t>结构域较野生型</a:t>
              </a:r>
              <a:r>
                <a:rPr kumimoji="1" lang="zh-CN" altLang="en-US" sz="700" b="1" kern="100" dirty="0">
                  <a:solidFill>
                    <a:prstClr val="black"/>
                  </a:solidFill>
                  <a:latin typeface="+mj-ea"/>
                  <a:ea typeface="+mj-ea"/>
                  <a:cs typeface="Times New Roman (正文 CS 字体)"/>
                </a:rPr>
                <a:t>可提高与</a:t>
              </a:r>
              <a:r>
                <a:rPr kumimoji="1" lang="en" altLang="zh-CN" sz="700" b="1" kern="100" dirty="0">
                  <a:solidFill>
                    <a:prstClr val="black"/>
                  </a:solidFill>
                  <a:latin typeface="+mj-ea"/>
                  <a:ea typeface="+mj-ea"/>
                  <a:cs typeface="Times New Roman (正文 CS 字体)"/>
                </a:rPr>
                <a:t>FcRn</a:t>
              </a:r>
              <a:r>
                <a:rPr kumimoji="1" lang="zh-CN" altLang="en-US" sz="700" b="1" kern="100" dirty="0">
                  <a:solidFill>
                    <a:prstClr val="black"/>
                  </a:solidFill>
                  <a:latin typeface="+mj-ea"/>
                  <a:ea typeface="+mj-ea"/>
                  <a:cs typeface="Times New Roman (正文 CS 字体)"/>
                </a:rPr>
                <a:t>结合的能力</a:t>
              </a:r>
            </a:p>
            <a:p>
              <a:pPr marL="285750" indent="-285750">
                <a:spcBef>
                  <a:spcPts val="600"/>
                </a:spcBef>
                <a:buFont typeface="系统字体常规体"/>
                <a:buChar char="❖"/>
              </a:pPr>
              <a:r>
                <a:rPr kumimoji="1" lang="zh-CN" altLang="en-US" sz="700" kern="100" dirty="0">
                  <a:solidFill>
                    <a:prstClr val="black"/>
                  </a:solidFill>
                  <a:latin typeface="+mj-ea"/>
                  <a:ea typeface="+mj-ea"/>
                  <a:cs typeface="Times New Roman (正文 CS 字体)"/>
                </a:rPr>
                <a:t>与</a:t>
              </a:r>
              <a:r>
                <a:rPr kumimoji="1" lang="en" altLang="zh-CN" sz="700" kern="100" dirty="0">
                  <a:solidFill>
                    <a:prstClr val="black"/>
                  </a:solidFill>
                  <a:latin typeface="+mj-ea"/>
                  <a:ea typeface="+mj-ea"/>
                  <a:cs typeface="Times New Roman (正文 CS 字体)"/>
                </a:rPr>
                <a:t>IgG</a:t>
              </a:r>
              <a:r>
                <a:rPr kumimoji="1" lang="en-US" altLang="zh-CN" sz="700" kern="100" dirty="0">
                  <a:solidFill>
                    <a:prstClr val="black"/>
                  </a:solidFill>
                  <a:latin typeface="+mj-ea"/>
                  <a:ea typeface="+mj-ea"/>
                  <a:cs typeface="Times New Roman (正文 CS 字体)"/>
                </a:rPr>
                <a:t>4</a:t>
              </a:r>
              <a:r>
                <a:rPr kumimoji="1" lang="zh-CN" altLang="en-US" sz="700" kern="100" dirty="0">
                  <a:solidFill>
                    <a:prstClr val="black"/>
                  </a:solidFill>
                  <a:latin typeface="+mj-ea"/>
                  <a:ea typeface="+mj-ea"/>
                  <a:cs typeface="Times New Roman (正文 CS 字体)"/>
                </a:rPr>
                <a:t>相比，</a:t>
              </a:r>
              <a:r>
                <a:rPr kumimoji="1" lang="en" altLang="zh-CN" sz="700" b="1" kern="100" dirty="0">
                  <a:solidFill>
                    <a:prstClr val="black"/>
                  </a:solidFill>
                  <a:latin typeface="+mj-ea"/>
                  <a:ea typeface="+mj-ea"/>
                  <a:cs typeface="Times New Roman (正文 CS 字体)"/>
                </a:rPr>
                <a:t>IgG</a:t>
              </a:r>
              <a:r>
                <a:rPr kumimoji="1" lang="en-US" altLang="zh-CN" sz="700" b="1" kern="100" dirty="0">
                  <a:solidFill>
                    <a:prstClr val="black"/>
                  </a:solidFill>
                  <a:latin typeface="+mj-ea"/>
                  <a:ea typeface="+mj-ea"/>
                  <a:cs typeface="Times New Roman (正文 CS 字体)"/>
                </a:rPr>
                <a:t>1</a:t>
              </a:r>
              <a:r>
                <a:rPr kumimoji="1" lang="zh-CN" altLang="en-US" sz="700" b="1" kern="100" dirty="0">
                  <a:solidFill>
                    <a:prstClr val="black"/>
                  </a:solidFill>
                  <a:latin typeface="+mj-ea"/>
                  <a:ea typeface="+mj-ea"/>
                  <a:cs typeface="Times New Roman (正文 CS 字体)"/>
                </a:rPr>
                <a:t>亚型抗体在低</a:t>
              </a:r>
              <a:r>
                <a:rPr kumimoji="1" lang="en" altLang="zh-CN" sz="700" b="1" kern="100" dirty="0">
                  <a:solidFill>
                    <a:prstClr val="black"/>
                  </a:solidFill>
                  <a:latin typeface="+mj-ea"/>
                  <a:ea typeface="+mj-ea"/>
                  <a:cs typeface="Times New Roman (正文 CS 字体)"/>
                </a:rPr>
                <a:t>pH</a:t>
              </a:r>
              <a:r>
                <a:rPr kumimoji="1" lang="zh-CN" altLang="en-US" sz="700" b="1" kern="100" dirty="0">
                  <a:solidFill>
                    <a:prstClr val="black"/>
                  </a:solidFill>
                  <a:latin typeface="+mj-ea"/>
                  <a:ea typeface="+mj-ea"/>
                  <a:cs typeface="Times New Roman (正文 CS 字体)"/>
                </a:rPr>
                <a:t>条件下更难发生聚集</a:t>
              </a:r>
            </a:p>
          </p:txBody>
        </p:sp>
        <p:sp>
          <p:nvSpPr>
            <p:cNvPr id="34" name="同侧圆角矩形 25">
              <a:extLst>
                <a:ext uri="{FF2B5EF4-FFF2-40B4-BE49-F238E27FC236}">
                  <a16:creationId xmlns:a16="http://schemas.microsoft.com/office/drawing/2014/main" id="{43974B69-236A-41B0-B38B-B25B44FB38DE}"/>
                </a:ext>
              </a:extLst>
            </p:cNvPr>
            <p:cNvSpPr/>
            <p:nvPr/>
          </p:nvSpPr>
          <p:spPr>
            <a:xfrm rot="10800000">
              <a:off x="387355" y="1640191"/>
              <a:ext cx="3598421" cy="3862735"/>
            </a:xfrm>
            <a:prstGeom prst="round2SameRect">
              <a:avLst>
                <a:gd name="adj1" fmla="val 7239"/>
                <a:gd name="adj2" fmla="val 0"/>
              </a:avLst>
            </a:prstGeom>
            <a:noFill/>
            <a:ln w="12700" cap="flat" cmpd="sng" algn="ctr">
              <a:solidFill>
                <a:srgbClr val="BE2BBB"/>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600" b="0" i="0" u="none" strike="noStrike" kern="0" cap="none" spc="0" normalizeH="0" baseline="0" noProof="0">
                <a:ln>
                  <a:noFill/>
                </a:ln>
                <a:solidFill>
                  <a:prstClr val="white"/>
                </a:solidFill>
                <a:effectLst/>
                <a:uLnTx/>
                <a:uFillTx/>
                <a:latin typeface="+mj-ea"/>
                <a:ea typeface="+mj-ea"/>
                <a:cs typeface="+mn-cs"/>
              </a:endParaRPr>
            </a:p>
          </p:txBody>
        </p:sp>
      </p:grpSp>
      <p:sp>
        <p:nvSpPr>
          <p:cNvPr id="35" name="Rectangle 34">
            <a:extLst>
              <a:ext uri="{FF2B5EF4-FFF2-40B4-BE49-F238E27FC236}">
                <a16:creationId xmlns:a16="http://schemas.microsoft.com/office/drawing/2014/main" id="{FA2E51BE-AF3F-4F2F-A5F8-BCE2CF65EC7D}"/>
              </a:ext>
            </a:extLst>
          </p:cNvPr>
          <p:cNvSpPr/>
          <p:nvPr/>
        </p:nvSpPr>
        <p:spPr>
          <a:xfrm>
            <a:off x="9372391" y="2262896"/>
            <a:ext cx="1506897" cy="504564"/>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300"/>
              </a:spcAft>
            </a:pPr>
            <a:r>
              <a:rPr lang="zh-CN" altLang="en-US" sz="12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罗特西普 </a:t>
            </a:r>
            <a:r>
              <a:rPr lang="en-US" altLang="zh-CN" sz="12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2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特定的</a:t>
            </a:r>
            <a:r>
              <a:rPr lang="en-US" sz="12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TGF-</a:t>
            </a:r>
            <a:r>
              <a:rPr lang="en-US" altLang="zh-CN" sz="12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β </a:t>
            </a:r>
            <a:r>
              <a:rPr lang="zh-CN" altLang="en-US" sz="12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超家族配体</a:t>
            </a:r>
            <a:r>
              <a:rPr lang="en-US" altLang="zh-CN" sz="12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en-US" sz="1200" baseline="300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57">
            <a:extLst>
              <a:ext uri="{FF2B5EF4-FFF2-40B4-BE49-F238E27FC236}">
                <a16:creationId xmlns:a16="http://schemas.microsoft.com/office/drawing/2014/main" id="{072EB946-F2C2-4249-B5AF-D8DDA1BA7E92}"/>
              </a:ext>
            </a:extLst>
          </p:cNvPr>
          <p:cNvSpPr/>
          <p:nvPr/>
        </p:nvSpPr>
        <p:spPr>
          <a:xfrm>
            <a:off x="9372391" y="2975571"/>
            <a:ext cx="1506897" cy="504564"/>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300"/>
              </a:spcAft>
            </a:pPr>
            <a:r>
              <a:rPr lang="zh-CN" altLang="en-US" sz="12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抑制</a:t>
            </a:r>
            <a:r>
              <a:rPr lang="en-US" sz="12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ActRIIB</a:t>
            </a:r>
            <a:r>
              <a:rPr lang="zh-CN" altLang="en-US" sz="12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激活</a:t>
            </a: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58">
            <a:extLst>
              <a:ext uri="{FF2B5EF4-FFF2-40B4-BE49-F238E27FC236}">
                <a16:creationId xmlns:a16="http://schemas.microsoft.com/office/drawing/2014/main" id="{C0E6F194-A34C-4565-89CE-986D2150ABF9}"/>
              </a:ext>
            </a:extLst>
          </p:cNvPr>
          <p:cNvSpPr/>
          <p:nvPr/>
        </p:nvSpPr>
        <p:spPr>
          <a:xfrm>
            <a:off x="9372391" y="3683836"/>
            <a:ext cx="1506897" cy="504564"/>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300"/>
              </a:spcAft>
            </a:pPr>
            <a:r>
              <a:rPr lang="zh-CN" altLang="en-US" sz="1200" u="sng"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减少</a:t>
            </a:r>
            <a:r>
              <a:rPr lang="zh-CN" altLang="en-US" sz="12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异常增强的</a:t>
            </a:r>
            <a:r>
              <a:rPr lang="en-US" altLang="zh-CN" sz="12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Smad2/3</a:t>
            </a:r>
            <a:r>
              <a:rPr lang="zh-CN" altLang="en-US" sz="12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信号传导</a:t>
            </a:r>
            <a:r>
              <a:rPr lang="en-US" altLang="zh-CN" sz="1200" baseline="30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en-US" sz="1200" baseline="30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0" name="Rectangle 59">
            <a:extLst>
              <a:ext uri="{FF2B5EF4-FFF2-40B4-BE49-F238E27FC236}">
                <a16:creationId xmlns:a16="http://schemas.microsoft.com/office/drawing/2014/main" id="{8BA63BE0-293C-4F3C-BF33-42D72CBA2C9F}"/>
              </a:ext>
            </a:extLst>
          </p:cNvPr>
          <p:cNvSpPr/>
          <p:nvPr/>
        </p:nvSpPr>
        <p:spPr>
          <a:xfrm>
            <a:off x="9372391" y="4388459"/>
            <a:ext cx="1506897" cy="504564"/>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300"/>
              </a:spcAft>
            </a:pPr>
            <a:r>
              <a:rPr lang="zh-CN" altLang="en-US" sz="120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提高</a:t>
            </a:r>
            <a:r>
              <a:rPr lang="en-US" altLang="zh-CN" sz="120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β-</a:t>
            </a:r>
            <a:r>
              <a:rPr lang="zh-CN" altLang="en-US" sz="120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地贫患者的</a:t>
            </a:r>
            <a:r>
              <a:rPr lang="zh-CN" altLang="en-US" sz="12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血红蛋白水平</a:t>
            </a:r>
            <a:endParaRPr lang="en-US" sz="12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1" name="Straight Arrow Connector 60">
            <a:extLst>
              <a:ext uri="{FF2B5EF4-FFF2-40B4-BE49-F238E27FC236}">
                <a16:creationId xmlns:a16="http://schemas.microsoft.com/office/drawing/2014/main" id="{EBC24CE2-DAB8-4E99-8B3C-3B0D96E5484F}"/>
              </a:ext>
            </a:extLst>
          </p:cNvPr>
          <p:cNvCxnSpPr>
            <a:cxnSpLocks/>
            <a:stCxn id="35" idx="2"/>
            <a:endCxn id="58" idx="0"/>
          </p:cNvCxnSpPr>
          <p:nvPr/>
        </p:nvCxnSpPr>
        <p:spPr>
          <a:xfrm>
            <a:off x="10125840" y="2767460"/>
            <a:ext cx="0" cy="208111"/>
          </a:xfrm>
          <a:prstGeom prst="straightConnector1">
            <a:avLst/>
          </a:prstGeom>
          <a:ln w="12700">
            <a:solidFill>
              <a:srgbClr val="5C2E9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ECD1EE8-5EE7-4F43-8BD3-3894B8940C9B}"/>
              </a:ext>
            </a:extLst>
          </p:cNvPr>
          <p:cNvCxnSpPr>
            <a:cxnSpLocks/>
            <a:stCxn id="58" idx="2"/>
            <a:endCxn id="59" idx="0"/>
          </p:cNvCxnSpPr>
          <p:nvPr/>
        </p:nvCxnSpPr>
        <p:spPr>
          <a:xfrm>
            <a:off x="10125840" y="3480135"/>
            <a:ext cx="0" cy="203701"/>
          </a:xfrm>
          <a:prstGeom prst="straightConnector1">
            <a:avLst/>
          </a:prstGeom>
          <a:ln w="12700">
            <a:solidFill>
              <a:srgbClr val="5C2E9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62F05CC-A930-484D-87B5-D7273F6550B8}"/>
              </a:ext>
            </a:extLst>
          </p:cNvPr>
          <p:cNvCxnSpPr>
            <a:cxnSpLocks/>
            <a:stCxn id="59" idx="2"/>
            <a:endCxn id="60" idx="0"/>
          </p:cNvCxnSpPr>
          <p:nvPr/>
        </p:nvCxnSpPr>
        <p:spPr>
          <a:xfrm>
            <a:off x="10125840" y="4188400"/>
            <a:ext cx="0" cy="200059"/>
          </a:xfrm>
          <a:prstGeom prst="straightConnector1">
            <a:avLst/>
          </a:prstGeom>
          <a:ln w="12700">
            <a:solidFill>
              <a:srgbClr val="5C2E90"/>
            </a:solidFill>
            <a:tailEnd type="triangle"/>
          </a:ln>
        </p:spPr>
        <p:style>
          <a:lnRef idx="1">
            <a:schemeClr val="accent1"/>
          </a:lnRef>
          <a:fillRef idx="0">
            <a:schemeClr val="accent1"/>
          </a:fillRef>
          <a:effectRef idx="0">
            <a:schemeClr val="accent1"/>
          </a:effectRef>
          <a:fontRef idx="minor">
            <a:schemeClr val="tx1"/>
          </a:fontRef>
        </p:style>
      </p:cxnSp>
      <p:sp>
        <p:nvSpPr>
          <p:cNvPr id="66" name="矩形 141">
            <a:extLst>
              <a:ext uri="{FF2B5EF4-FFF2-40B4-BE49-F238E27FC236}">
                <a16:creationId xmlns:a16="http://schemas.microsoft.com/office/drawing/2014/main" id="{AD34E32E-402C-4140-BC62-ED5FEE6F40BD}"/>
              </a:ext>
            </a:extLst>
          </p:cNvPr>
          <p:cNvSpPr/>
          <p:nvPr/>
        </p:nvSpPr>
        <p:spPr>
          <a:xfrm>
            <a:off x="4483414" y="4480114"/>
            <a:ext cx="2642963" cy="514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98"/>
            <a:r>
              <a:rPr lang="zh-CN" altLang="en-US" sz="1400" b="1">
                <a:solidFill>
                  <a:srgbClr val="FFFFFF"/>
                </a:solidFill>
                <a:latin typeface="微软雅黑" panose="020B0503020204020204" pitchFamily="34" charset="-122"/>
                <a:ea typeface="微软雅黑" panose="020B0503020204020204" pitchFamily="34" charset="-122"/>
              </a:rPr>
              <a:t>通过抑制</a:t>
            </a:r>
            <a:r>
              <a:rPr lang="en-US" altLang="zh-CN" sz="1400" b="1">
                <a:solidFill>
                  <a:srgbClr val="FFFFFF"/>
                </a:solidFill>
                <a:latin typeface="微软雅黑" panose="020B0503020204020204" pitchFamily="34" charset="-122"/>
                <a:ea typeface="微软雅黑" panose="020B0503020204020204" pitchFamily="34" charset="-122"/>
              </a:rPr>
              <a:t>Smad2/3</a:t>
            </a:r>
            <a:r>
              <a:rPr lang="zh-CN" altLang="en-US" sz="1400" b="1">
                <a:solidFill>
                  <a:srgbClr val="FFFFFF"/>
                </a:solidFill>
                <a:latin typeface="微软雅黑" panose="020B0503020204020204" pitchFamily="34" charset="-122"/>
                <a:ea typeface="微软雅黑" panose="020B0503020204020204" pitchFamily="34" charset="-122"/>
              </a:rPr>
              <a:t>信号传导</a:t>
            </a:r>
            <a:r>
              <a:rPr lang="en-US" altLang="zh-CN" sz="1400" b="1" baseline="30000">
                <a:solidFill>
                  <a:srgbClr val="FFFFFF"/>
                </a:solidFill>
                <a:latin typeface="微软雅黑" panose="020B0503020204020204" pitchFamily="34" charset="-122"/>
                <a:ea typeface="微软雅黑" panose="020B0503020204020204" pitchFamily="34" charset="-122"/>
              </a:rPr>
              <a:t>5,6</a:t>
            </a:r>
            <a:endParaRPr lang="zh-CN" altLang="en-US" sz="1400" b="1" baseline="30000">
              <a:solidFill>
                <a:srgbClr val="FFFFFF"/>
              </a:solidFill>
              <a:latin typeface="微软雅黑" panose="020B0503020204020204" pitchFamily="34" charset="-122"/>
              <a:ea typeface="微软雅黑" panose="020B0503020204020204" pitchFamily="34" charset="-122"/>
            </a:endParaRPr>
          </a:p>
        </p:txBody>
      </p:sp>
      <p:grpSp>
        <p:nvGrpSpPr>
          <p:cNvPr id="68" name="组合 61">
            <a:extLst>
              <a:ext uri="{FF2B5EF4-FFF2-40B4-BE49-F238E27FC236}">
                <a16:creationId xmlns:a16="http://schemas.microsoft.com/office/drawing/2014/main" id="{D08770A7-272D-42AD-BB4D-69D82A8ED91D}"/>
              </a:ext>
            </a:extLst>
          </p:cNvPr>
          <p:cNvGrpSpPr/>
          <p:nvPr/>
        </p:nvGrpSpPr>
        <p:grpSpPr>
          <a:xfrm>
            <a:off x="4208267" y="2345389"/>
            <a:ext cx="5073500" cy="2603487"/>
            <a:chOff x="2798629" y="5392982"/>
            <a:chExt cx="3571875" cy="1955633"/>
          </a:xfrm>
        </p:grpSpPr>
        <p:pic>
          <p:nvPicPr>
            <p:cNvPr id="69" name="图片 62">
              <a:extLst>
                <a:ext uri="{FF2B5EF4-FFF2-40B4-BE49-F238E27FC236}">
                  <a16:creationId xmlns:a16="http://schemas.microsoft.com/office/drawing/2014/main" id="{B8E7B763-E8C4-46A6-932E-B1E0652995FD}"/>
                </a:ext>
              </a:extLst>
            </p:cNvPr>
            <p:cNvPicPr>
              <a:picLocks noChangeAspect="1"/>
            </p:cNvPicPr>
            <p:nvPr/>
          </p:nvPicPr>
          <p:blipFill>
            <a:blip r:embed="rId6"/>
            <a:stretch>
              <a:fillRect/>
            </a:stretch>
          </p:blipFill>
          <p:spPr>
            <a:xfrm>
              <a:off x="2798629" y="5392982"/>
              <a:ext cx="3571875" cy="1955633"/>
            </a:xfrm>
            <a:prstGeom prst="rect">
              <a:avLst/>
            </a:prstGeom>
          </p:spPr>
        </p:pic>
        <p:sp>
          <p:nvSpPr>
            <p:cNvPr id="70" name="矩形 63">
              <a:extLst>
                <a:ext uri="{FF2B5EF4-FFF2-40B4-BE49-F238E27FC236}">
                  <a16:creationId xmlns:a16="http://schemas.microsoft.com/office/drawing/2014/main" id="{9EA99808-94D8-49CD-8F4D-4EA429443858}"/>
                </a:ext>
              </a:extLst>
            </p:cNvPr>
            <p:cNvSpPr/>
            <p:nvPr/>
          </p:nvSpPr>
          <p:spPr>
            <a:xfrm>
              <a:off x="5708357" y="5645361"/>
              <a:ext cx="604517" cy="380162"/>
            </a:xfrm>
            <a:prstGeom prst="rect">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ct val="100000"/>
                </a:lnSpc>
              </a:pPr>
              <a:r>
                <a:rPr lang="zh-CN" altLang="en-US" sz="2000" b="1" dirty="0">
                  <a:solidFill>
                    <a:srgbClr val="BE2BBB"/>
                  </a:solidFill>
                  <a:latin typeface="+mj-ea"/>
                  <a:ea typeface="+mj-ea"/>
                </a:rPr>
                <a:t>罗特西普</a:t>
              </a:r>
            </a:p>
          </p:txBody>
        </p:sp>
        <p:sp>
          <p:nvSpPr>
            <p:cNvPr id="71" name="矩形 64">
              <a:extLst>
                <a:ext uri="{FF2B5EF4-FFF2-40B4-BE49-F238E27FC236}">
                  <a16:creationId xmlns:a16="http://schemas.microsoft.com/office/drawing/2014/main" id="{B2F35E6D-3F70-47CF-80F7-6432C9C64173}"/>
                </a:ext>
              </a:extLst>
            </p:cNvPr>
            <p:cNvSpPr/>
            <p:nvPr/>
          </p:nvSpPr>
          <p:spPr>
            <a:xfrm>
              <a:off x="2853221" y="5595696"/>
              <a:ext cx="1080125" cy="182108"/>
            </a:xfrm>
            <a:prstGeom prst="rect">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lnSpc>
                  <a:spcPct val="100000"/>
                </a:lnSpc>
              </a:pPr>
              <a:r>
                <a:rPr lang="en-US" altLang="zh-CN" sz="1100">
                  <a:solidFill>
                    <a:schemeClr val="bg2">
                      <a:lumMod val="10000"/>
                    </a:schemeClr>
                  </a:solidFill>
                  <a:latin typeface="微软雅黑" panose="020B0503020204020204" pitchFamily="34" charset="-122"/>
                  <a:ea typeface="微软雅黑" panose="020B0503020204020204" pitchFamily="34" charset="-122"/>
                </a:rPr>
                <a:t>TGF-β</a:t>
              </a:r>
              <a:r>
                <a:rPr lang="zh-CN" altLang="en-US" sz="1100">
                  <a:solidFill>
                    <a:schemeClr val="bg2">
                      <a:lumMod val="10000"/>
                    </a:schemeClr>
                  </a:solidFill>
                  <a:latin typeface="微软雅黑" panose="020B0503020204020204" pitchFamily="34" charset="-122"/>
                  <a:ea typeface="微软雅黑" panose="020B0503020204020204" pitchFamily="34" charset="-122"/>
                </a:rPr>
                <a:t>超家族配体</a:t>
              </a:r>
              <a:endParaRPr lang="zh-CN" altLang="en-US" sz="1100" err="1">
                <a:solidFill>
                  <a:schemeClr val="bg2">
                    <a:lumMod val="10000"/>
                  </a:schemeClr>
                </a:solidFill>
                <a:latin typeface="微软雅黑" panose="020B0503020204020204" pitchFamily="34" charset="-122"/>
                <a:ea typeface="微软雅黑" panose="020B0503020204020204" pitchFamily="34" charset="-122"/>
              </a:endParaRPr>
            </a:p>
          </p:txBody>
        </p:sp>
        <p:sp>
          <p:nvSpPr>
            <p:cNvPr id="72" name="矩形 65">
              <a:extLst>
                <a:ext uri="{FF2B5EF4-FFF2-40B4-BE49-F238E27FC236}">
                  <a16:creationId xmlns:a16="http://schemas.microsoft.com/office/drawing/2014/main" id="{C37B54F8-1466-472D-9A06-5C8F4E8B82E4}"/>
                </a:ext>
              </a:extLst>
            </p:cNvPr>
            <p:cNvSpPr/>
            <p:nvPr/>
          </p:nvSpPr>
          <p:spPr>
            <a:xfrm>
              <a:off x="2957915" y="6874290"/>
              <a:ext cx="1590875" cy="436164"/>
            </a:xfrm>
            <a:prstGeom prst="rect">
              <a:avLst/>
            </a:prstGeom>
            <a:solidFill>
              <a:srgbClr val="E7F1F3"/>
            </a:solidFill>
            <a:ln>
              <a:noFill/>
            </a:ln>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ct val="100000"/>
                </a:lnSpc>
              </a:pPr>
              <a:r>
                <a:rPr lang="zh-CN" altLang="en-US" sz="1100" b="1">
                  <a:solidFill>
                    <a:schemeClr val="bg2">
                      <a:lumMod val="10000"/>
                    </a:schemeClr>
                  </a:solidFill>
                  <a:latin typeface="微软雅黑" panose="020B0503020204020204" pitchFamily="34" charset="-122"/>
                  <a:ea typeface="微软雅黑" panose="020B0503020204020204" pitchFamily="34" charset="-122"/>
                </a:rPr>
                <a:t>无效造血</a:t>
              </a:r>
              <a:endParaRPr lang="en-US" altLang="zh-CN" sz="1100" b="1">
                <a:solidFill>
                  <a:schemeClr val="bg2">
                    <a:lumMod val="10000"/>
                  </a:schemeClr>
                </a:solidFill>
                <a:latin typeface="微软雅黑" panose="020B0503020204020204" pitchFamily="34" charset="-122"/>
                <a:ea typeface="微软雅黑" panose="020B0503020204020204" pitchFamily="34" charset="-122"/>
              </a:endParaRPr>
            </a:p>
            <a:p>
              <a:pPr marL="128588" indent="-128588">
                <a:buFont typeface="Arial" panose="020B0604020202020204" pitchFamily="34" charset="0"/>
                <a:buChar char="•"/>
              </a:pPr>
              <a:r>
                <a:rPr lang="zh-CN" altLang="en-US" sz="1100">
                  <a:solidFill>
                    <a:schemeClr val="bg2">
                      <a:lumMod val="10000"/>
                    </a:schemeClr>
                  </a:solidFill>
                  <a:latin typeface="微软雅黑" panose="020B0503020204020204" pitchFamily="34" charset="-122"/>
                  <a:ea typeface="微软雅黑" panose="020B0503020204020204" pitchFamily="34" charset="-122"/>
                </a:rPr>
                <a:t>红细胞前体异常分化增殖，成熟受抑制，死亡增加</a:t>
              </a:r>
            </a:p>
          </p:txBody>
        </p:sp>
        <p:sp>
          <p:nvSpPr>
            <p:cNvPr id="73" name="矩形 66">
              <a:extLst>
                <a:ext uri="{FF2B5EF4-FFF2-40B4-BE49-F238E27FC236}">
                  <a16:creationId xmlns:a16="http://schemas.microsoft.com/office/drawing/2014/main" id="{251A0B17-260D-43AE-B0A0-2408505F83D3}"/>
                </a:ext>
              </a:extLst>
            </p:cNvPr>
            <p:cNvSpPr/>
            <p:nvPr/>
          </p:nvSpPr>
          <p:spPr>
            <a:xfrm>
              <a:off x="4621729" y="6841651"/>
              <a:ext cx="1607005" cy="481211"/>
            </a:xfrm>
            <a:prstGeom prst="rect">
              <a:avLst/>
            </a:prstGeom>
            <a:solidFill>
              <a:srgbClr val="E7F1F3"/>
            </a:solidFill>
            <a:ln>
              <a:noFill/>
            </a:ln>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ct val="100000"/>
                </a:lnSpc>
              </a:pPr>
              <a:r>
                <a:rPr lang="zh-CN" altLang="en-US" sz="1100" b="1" dirty="0">
                  <a:solidFill>
                    <a:schemeClr val="bg2">
                      <a:lumMod val="10000"/>
                    </a:schemeClr>
                  </a:solidFill>
                  <a:latin typeface="微软雅黑" panose="020B0503020204020204" pitchFamily="34" charset="-122"/>
                  <a:ea typeface="微软雅黑" panose="020B0503020204020204" pitchFamily="34" charset="-122"/>
                </a:rPr>
                <a:t>红细胞成熟</a:t>
              </a:r>
              <a:endParaRPr lang="en-US" altLang="zh-CN" sz="1100" b="1" dirty="0">
                <a:solidFill>
                  <a:schemeClr val="bg2">
                    <a:lumMod val="10000"/>
                  </a:schemeClr>
                </a:solidFill>
                <a:latin typeface="微软雅黑" panose="020B0503020204020204" pitchFamily="34" charset="-122"/>
                <a:ea typeface="微软雅黑" panose="020B0503020204020204" pitchFamily="34" charset="-122"/>
              </a:endParaRPr>
            </a:p>
            <a:p>
              <a:pPr marL="128588" indent="-128588">
                <a:buFont typeface="Arial" panose="020B0604020202020204" pitchFamily="34" charset="0"/>
                <a:buChar char="•"/>
              </a:pPr>
              <a:r>
                <a:rPr lang="zh-CN" altLang="en-US" sz="1100" dirty="0">
                  <a:solidFill>
                    <a:schemeClr val="bg2">
                      <a:lumMod val="10000"/>
                    </a:schemeClr>
                  </a:solidFill>
                  <a:latin typeface="微软雅黑" panose="020B0503020204020204" pitchFamily="34" charset="-122"/>
                  <a:ea typeface="微软雅黑" panose="020B0503020204020204" pitchFamily="34" charset="-122"/>
                </a:rPr>
                <a:t>晚期红细胞和红细胞数量、质量增加，延长红细胞生命</a:t>
              </a:r>
              <a:r>
                <a:rPr lang="en-US" altLang="zh-CN" sz="1100" baseline="30000" dirty="0">
                  <a:solidFill>
                    <a:schemeClr val="bg2">
                      <a:lumMod val="10000"/>
                    </a:schemeClr>
                  </a:solidFill>
                  <a:latin typeface="微软雅黑" panose="020B0503020204020204" pitchFamily="34" charset="-122"/>
                  <a:ea typeface="微软雅黑" panose="020B0503020204020204" pitchFamily="34" charset="-122"/>
                </a:rPr>
                <a:t>3</a:t>
              </a:r>
              <a:endParaRPr lang="zh-CN" altLang="en-US" sz="1100" baseline="30000" dirty="0">
                <a:solidFill>
                  <a:schemeClr val="bg2">
                    <a:lumMod val="10000"/>
                  </a:schemeClr>
                </a:solidFill>
                <a:latin typeface="微软雅黑" panose="020B0503020204020204" pitchFamily="34" charset="-122"/>
                <a:ea typeface="微软雅黑" panose="020B0503020204020204" pitchFamily="34" charset="-122"/>
              </a:endParaRPr>
            </a:p>
          </p:txBody>
        </p:sp>
        <p:cxnSp>
          <p:nvCxnSpPr>
            <p:cNvPr id="74" name="直接箭头连接符 67">
              <a:extLst>
                <a:ext uri="{FF2B5EF4-FFF2-40B4-BE49-F238E27FC236}">
                  <a16:creationId xmlns:a16="http://schemas.microsoft.com/office/drawing/2014/main" id="{5739ED6D-6C18-4775-BB24-1491275F8B7C}"/>
                </a:ext>
              </a:extLst>
            </p:cNvPr>
            <p:cNvCxnSpPr/>
            <p:nvPr/>
          </p:nvCxnSpPr>
          <p:spPr>
            <a:xfrm>
              <a:off x="4274686" y="6599893"/>
              <a:ext cx="0" cy="289560"/>
            </a:xfrm>
            <a:prstGeom prst="straightConnector1">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68">
              <a:extLst>
                <a:ext uri="{FF2B5EF4-FFF2-40B4-BE49-F238E27FC236}">
                  <a16:creationId xmlns:a16="http://schemas.microsoft.com/office/drawing/2014/main" id="{E39554CE-BADE-430D-AFEE-0BA14D91B338}"/>
                </a:ext>
              </a:extLst>
            </p:cNvPr>
            <p:cNvCxnSpPr>
              <a:cxnSpLocks/>
            </p:cNvCxnSpPr>
            <p:nvPr/>
          </p:nvCxnSpPr>
          <p:spPr>
            <a:xfrm>
              <a:off x="5034146" y="6599893"/>
              <a:ext cx="0" cy="289560"/>
            </a:xfrm>
            <a:prstGeom prst="straightConnector1">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5092F83-B254-4FDD-A3A1-CE1DFBE4A78D}"/>
              </a:ext>
            </a:extLst>
          </p:cNvPr>
          <p:cNvGrpSpPr/>
          <p:nvPr/>
        </p:nvGrpSpPr>
        <p:grpSpPr>
          <a:xfrm>
            <a:off x="4208267" y="4947418"/>
            <a:ext cx="6800044" cy="1318764"/>
            <a:chOff x="3800440" y="4191940"/>
            <a:chExt cx="7622488" cy="2160049"/>
          </a:xfrm>
        </p:grpSpPr>
        <p:sp>
          <p:nvSpPr>
            <p:cNvPr id="36" name="Rectangle: Rounded Corners 35">
              <a:extLst>
                <a:ext uri="{FF2B5EF4-FFF2-40B4-BE49-F238E27FC236}">
                  <a16:creationId xmlns:a16="http://schemas.microsoft.com/office/drawing/2014/main" id="{EEE28242-778B-43A6-BE20-DE6BE7ABB959}"/>
                </a:ext>
              </a:extLst>
            </p:cNvPr>
            <p:cNvSpPr/>
            <p:nvPr/>
          </p:nvSpPr>
          <p:spPr>
            <a:xfrm>
              <a:off x="7067647" y="4738823"/>
              <a:ext cx="3110207" cy="1613166"/>
            </a:xfrm>
            <a:prstGeom prst="roundRect">
              <a:avLst/>
            </a:prstGeom>
            <a:gradFill flip="none" rotWithShape="1">
              <a:gsLst>
                <a:gs pos="0">
                  <a:srgbClr val="9A80BB"/>
                </a:gs>
                <a:gs pos="50000">
                  <a:srgbClr val="E1D6F1"/>
                </a:gs>
                <a:gs pos="100000">
                  <a:schemeClr val="bg1"/>
                </a:gs>
              </a:gsLst>
              <a:lin ang="5400000" scaled="1"/>
              <a:tileRect/>
            </a:gradFill>
            <a:ln>
              <a:solidFill>
                <a:srgbClr val="9A80B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300"/>
                </a:spcAft>
              </a:pPr>
              <a:endParaRPr lang="en-US" sz="11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7" name="Straight Connector 36">
              <a:extLst>
                <a:ext uri="{FF2B5EF4-FFF2-40B4-BE49-F238E27FC236}">
                  <a16:creationId xmlns:a16="http://schemas.microsoft.com/office/drawing/2014/main" id="{3FAD91A0-CDF1-4193-B4DC-21F3FC2CBBDB}"/>
                </a:ext>
              </a:extLst>
            </p:cNvPr>
            <p:cNvCxnSpPr/>
            <p:nvPr/>
          </p:nvCxnSpPr>
          <p:spPr>
            <a:xfrm flipV="1">
              <a:off x="4327134" y="5302907"/>
              <a:ext cx="6823409" cy="22137"/>
            </a:xfrm>
            <a:prstGeom prst="line">
              <a:avLst/>
            </a:prstGeom>
            <a:ln w="12700">
              <a:solidFill>
                <a:srgbClr val="9A80BB"/>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45">
              <a:extLst>
                <a:ext uri="{FF2B5EF4-FFF2-40B4-BE49-F238E27FC236}">
                  <a16:creationId xmlns:a16="http://schemas.microsoft.com/office/drawing/2014/main" id="{306F7DA4-A821-436F-ACFB-3059FEACE511}"/>
                </a:ext>
              </a:extLst>
            </p:cNvPr>
            <p:cNvCxnSpPr/>
            <p:nvPr/>
          </p:nvCxnSpPr>
          <p:spPr>
            <a:xfrm>
              <a:off x="4282497" y="5305894"/>
              <a:ext cx="7013427" cy="0"/>
            </a:xfrm>
            <a:prstGeom prst="line">
              <a:avLst/>
            </a:prstGeom>
            <a:ln w="19050" cap="rnd" cmpd="sng" algn="ctr">
              <a:no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9" name="Group 46">
              <a:extLst>
                <a:ext uri="{FF2B5EF4-FFF2-40B4-BE49-F238E27FC236}">
                  <a16:creationId xmlns:a16="http://schemas.microsoft.com/office/drawing/2014/main" id="{7BABB4CD-C3DD-4BD7-85E2-BEA645D882A3}"/>
                </a:ext>
              </a:extLst>
            </p:cNvPr>
            <p:cNvGrpSpPr/>
            <p:nvPr/>
          </p:nvGrpSpPr>
          <p:grpSpPr>
            <a:xfrm>
              <a:off x="5067510" y="4886626"/>
              <a:ext cx="818883" cy="838535"/>
              <a:chOff x="2133599" y="1514476"/>
              <a:chExt cx="1190625" cy="1219199"/>
            </a:xfrm>
          </p:grpSpPr>
          <p:pic>
            <p:nvPicPr>
              <p:cNvPr id="40" name="Picture 53">
                <a:extLst>
                  <a:ext uri="{FF2B5EF4-FFF2-40B4-BE49-F238E27FC236}">
                    <a16:creationId xmlns:a16="http://schemas.microsoft.com/office/drawing/2014/main" id="{CD91D556-DE91-4115-AF16-EF95CCB3896D}"/>
                  </a:ext>
                </a:extLst>
              </p:cNvPr>
              <p:cNvPicPr>
                <a:picLocks noChangeAspect="1"/>
              </p:cNvPicPr>
              <p:nvPr/>
            </p:nvPicPr>
            <p:blipFill>
              <a:blip r:embed="rId7">
                <a:clrChange>
                  <a:clrFrom>
                    <a:srgbClr val="FFFFFF"/>
                  </a:clrFrom>
                  <a:clrTo>
                    <a:srgbClr val="FFFFFF">
                      <a:alpha val="0"/>
                    </a:srgbClr>
                  </a:clrTo>
                </a:clrChange>
              </a:blip>
              <a:srcRect/>
              <a:stretch>
                <a:fillRect/>
              </a:stretch>
            </p:blipFill>
            <p:spPr>
              <a:xfrm>
                <a:off x="2152649" y="1514476"/>
                <a:ext cx="1171575" cy="1219199"/>
              </a:xfrm>
              <a:prstGeom prst="roundRect">
                <a:avLst/>
              </a:prstGeom>
              <a:ln>
                <a:noFill/>
              </a:ln>
            </p:spPr>
          </p:pic>
          <p:sp>
            <p:nvSpPr>
              <p:cNvPr id="41" name="Rectangle 56">
                <a:extLst>
                  <a:ext uri="{FF2B5EF4-FFF2-40B4-BE49-F238E27FC236}">
                    <a16:creationId xmlns:a16="http://schemas.microsoft.com/office/drawing/2014/main" id="{BD577482-3E7B-416F-B39C-AD3E0610E600}"/>
                  </a:ext>
                </a:extLst>
              </p:cNvPr>
              <p:cNvSpPr/>
              <p:nvPr/>
            </p:nvSpPr>
            <p:spPr>
              <a:xfrm>
                <a:off x="3225800" y="2124075"/>
                <a:ext cx="69850" cy="111125"/>
              </a:xfrm>
              <a:prstGeom prst="roundRect">
                <a:avLst/>
              </a:prstGeom>
              <a:solidFill>
                <a:srgbClr val="FFFF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60">
                <a:extLst>
                  <a:ext uri="{FF2B5EF4-FFF2-40B4-BE49-F238E27FC236}">
                    <a16:creationId xmlns:a16="http://schemas.microsoft.com/office/drawing/2014/main" id="{0F03CB80-D652-4821-98E1-EE473DED8867}"/>
                  </a:ext>
                </a:extLst>
              </p:cNvPr>
              <p:cNvSpPr/>
              <p:nvPr/>
            </p:nvSpPr>
            <p:spPr>
              <a:xfrm>
                <a:off x="2133599" y="2124075"/>
                <a:ext cx="69850" cy="111125"/>
              </a:xfrm>
              <a:prstGeom prst="roundRect">
                <a:avLst/>
              </a:prstGeom>
              <a:solidFill>
                <a:srgbClr val="FFFF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61">
              <a:extLst>
                <a:ext uri="{FF2B5EF4-FFF2-40B4-BE49-F238E27FC236}">
                  <a16:creationId xmlns:a16="http://schemas.microsoft.com/office/drawing/2014/main" id="{0991F1A7-1974-4A41-8466-34A1C8BC1FE3}"/>
                </a:ext>
              </a:extLst>
            </p:cNvPr>
            <p:cNvGrpSpPr/>
            <p:nvPr/>
          </p:nvGrpSpPr>
          <p:grpSpPr>
            <a:xfrm>
              <a:off x="3867156" y="4960856"/>
              <a:ext cx="892582" cy="690075"/>
              <a:chOff x="314325" y="1616032"/>
              <a:chExt cx="1297781" cy="1003343"/>
            </a:xfrm>
          </p:grpSpPr>
          <p:pic>
            <p:nvPicPr>
              <p:cNvPr id="44" name="Picture 65">
                <a:extLst>
                  <a:ext uri="{FF2B5EF4-FFF2-40B4-BE49-F238E27FC236}">
                    <a16:creationId xmlns:a16="http://schemas.microsoft.com/office/drawing/2014/main" id="{A7387EE9-A73D-46D5-BCB4-7DBA993F0759}"/>
                  </a:ext>
                </a:extLst>
              </p:cNvPr>
              <p:cNvPicPr>
                <a:picLocks noChangeAspect="1"/>
              </p:cNvPicPr>
              <p:nvPr/>
            </p:nvPicPr>
            <p:blipFill>
              <a:blip r:embed="rId8">
                <a:clrChange>
                  <a:clrFrom>
                    <a:srgbClr val="FFFFFF"/>
                  </a:clrFrom>
                  <a:clrTo>
                    <a:srgbClr val="FFFFFF">
                      <a:alpha val="0"/>
                    </a:srgbClr>
                  </a:clrTo>
                </a:clrChange>
              </a:blip>
              <a:srcRect/>
              <a:stretch>
                <a:fillRect/>
              </a:stretch>
            </p:blipFill>
            <p:spPr>
              <a:xfrm>
                <a:off x="314325" y="1616032"/>
                <a:ext cx="1267732" cy="1003343"/>
              </a:xfrm>
              <a:prstGeom prst="roundRect">
                <a:avLst/>
              </a:prstGeom>
              <a:ln>
                <a:noFill/>
              </a:ln>
            </p:spPr>
          </p:pic>
          <p:sp>
            <p:nvSpPr>
              <p:cNvPr id="45" name="Freeform 66">
                <a:extLst>
                  <a:ext uri="{FF2B5EF4-FFF2-40B4-BE49-F238E27FC236}">
                    <a16:creationId xmlns:a16="http://schemas.microsoft.com/office/drawing/2014/main" id="{428A1857-FEBE-47E3-BB7E-53C308C53009}"/>
                  </a:ext>
                </a:extLst>
              </p:cNvPr>
              <p:cNvSpPr/>
              <p:nvPr/>
            </p:nvSpPr>
            <p:spPr>
              <a:xfrm>
                <a:off x="1523999" y="2100263"/>
                <a:ext cx="88107" cy="121444"/>
              </a:xfrm>
              <a:prstGeom prst="roundRect">
                <a:avLst/>
              </a:prstGeom>
              <a:solidFill>
                <a:srgbClr val="FFFF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pic>
          <p:nvPicPr>
            <p:cNvPr id="46" name="Picture 67">
              <a:extLst>
                <a:ext uri="{FF2B5EF4-FFF2-40B4-BE49-F238E27FC236}">
                  <a16:creationId xmlns:a16="http://schemas.microsoft.com/office/drawing/2014/main" id="{A63E04E8-A830-46A7-949C-CF19F1735BC7}"/>
                </a:ext>
              </a:extLst>
            </p:cNvPr>
            <p:cNvPicPr>
              <a:picLocks noChangeAspect="1"/>
            </p:cNvPicPr>
            <p:nvPr/>
          </p:nvPicPr>
          <p:blipFill>
            <a:blip r:embed="rId9">
              <a:clrChange>
                <a:clrFrom>
                  <a:srgbClr val="FFFFFF"/>
                </a:clrFrom>
                <a:clrTo>
                  <a:srgbClr val="FFFFFF">
                    <a:alpha val="0"/>
                  </a:srgbClr>
                </a:clrTo>
              </a:clrChange>
            </a:blip>
            <a:srcRect/>
            <a:stretch>
              <a:fillRect/>
            </a:stretch>
          </p:blipFill>
          <p:spPr>
            <a:xfrm>
              <a:off x="6194163" y="4955412"/>
              <a:ext cx="622351" cy="700964"/>
            </a:xfrm>
            <a:prstGeom prst="roundRect">
              <a:avLst/>
            </a:prstGeom>
            <a:ln>
              <a:noFill/>
            </a:ln>
          </p:spPr>
        </p:pic>
        <p:pic>
          <p:nvPicPr>
            <p:cNvPr id="47" name="Picture 72">
              <a:extLst>
                <a:ext uri="{FF2B5EF4-FFF2-40B4-BE49-F238E27FC236}">
                  <a16:creationId xmlns:a16="http://schemas.microsoft.com/office/drawing/2014/main" id="{D6349EE3-E9B1-4202-A3E3-A388872C0F13}"/>
                </a:ext>
              </a:extLst>
            </p:cNvPr>
            <p:cNvPicPr>
              <a:picLocks noChangeAspect="1"/>
            </p:cNvPicPr>
            <p:nvPr/>
          </p:nvPicPr>
          <p:blipFill>
            <a:blip r:embed="rId10">
              <a:clrChange>
                <a:clrFrom>
                  <a:srgbClr val="FFFFFF"/>
                </a:clrFrom>
                <a:clrTo>
                  <a:srgbClr val="FFFFFF">
                    <a:alpha val="0"/>
                  </a:srgbClr>
                </a:clrTo>
              </a:clrChange>
            </a:blip>
            <a:srcRect/>
            <a:stretch>
              <a:fillRect/>
            </a:stretch>
          </p:blipFill>
          <p:spPr>
            <a:xfrm>
              <a:off x="10289678" y="5115913"/>
              <a:ext cx="330830" cy="379962"/>
            </a:xfrm>
            <a:prstGeom prst="roundRect">
              <a:avLst/>
            </a:prstGeom>
            <a:ln>
              <a:noFill/>
            </a:ln>
          </p:spPr>
        </p:pic>
        <p:pic>
          <p:nvPicPr>
            <p:cNvPr id="48" name="Picture 73">
              <a:extLst>
                <a:ext uri="{FF2B5EF4-FFF2-40B4-BE49-F238E27FC236}">
                  <a16:creationId xmlns:a16="http://schemas.microsoft.com/office/drawing/2014/main" id="{4B5FE4E7-46FE-4000-8E1B-0B07D03C54D3}"/>
                </a:ext>
              </a:extLst>
            </p:cNvPr>
            <p:cNvPicPr>
              <a:picLocks noChangeAspect="1"/>
            </p:cNvPicPr>
            <p:nvPr/>
          </p:nvPicPr>
          <p:blipFill>
            <a:blip r:embed="rId11">
              <a:clrChange>
                <a:clrFrom>
                  <a:srgbClr val="FFFFFF"/>
                </a:clrFrom>
                <a:clrTo>
                  <a:srgbClr val="FFFFFF">
                    <a:alpha val="0"/>
                  </a:srgbClr>
                </a:clrTo>
              </a:clrChange>
            </a:blip>
            <a:srcRect/>
            <a:stretch>
              <a:fillRect/>
            </a:stretch>
          </p:blipFill>
          <p:spPr>
            <a:xfrm>
              <a:off x="10928277" y="5161771"/>
              <a:ext cx="458574" cy="288247"/>
            </a:xfrm>
            <a:prstGeom prst="roundRect">
              <a:avLst/>
            </a:prstGeom>
            <a:ln>
              <a:noFill/>
            </a:ln>
          </p:spPr>
        </p:pic>
        <p:sp>
          <p:nvSpPr>
            <p:cNvPr id="49" name="TextBox 74">
              <a:extLst>
                <a:ext uri="{FF2B5EF4-FFF2-40B4-BE49-F238E27FC236}">
                  <a16:creationId xmlns:a16="http://schemas.microsoft.com/office/drawing/2014/main" id="{7F8D18BF-4AB2-4C90-9B6F-6EA293AC49BD}"/>
                </a:ext>
              </a:extLst>
            </p:cNvPr>
            <p:cNvSpPr txBox="1"/>
            <p:nvPr/>
          </p:nvSpPr>
          <p:spPr>
            <a:xfrm>
              <a:off x="3800440" y="5725161"/>
              <a:ext cx="1026016" cy="251158"/>
            </a:xfrm>
            <a:prstGeom prst="round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 typeface="Trebuchet MS" panose="020B0603020202020204" pitchFamily="34" charset="0"/>
                <a:buChar char="​"/>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造血干细胞</a:t>
              </a:r>
              <a:endParaRPr kumimoji="0" 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75">
              <a:extLst>
                <a:ext uri="{FF2B5EF4-FFF2-40B4-BE49-F238E27FC236}">
                  <a16:creationId xmlns:a16="http://schemas.microsoft.com/office/drawing/2014/main" id="{B83D3427-34EF-4ADF-8F8C-D34F05B97AFB}"/>
                </a:ext>
              </a:extLst>
            </p:cNvPr>
            <p:cNvSpPr txBox="1"/>
            <p:nvPr/>
          </p:nvSpPr>
          <p:spPr>
            <a:xfrm>
              <a:off x="4903349" y="5725161"/>
              <a:ext cx="1026016" cy="251158"/>
            </a:xfrm>
            <a:prstGeom prst="round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 typeface="Trebuchet MS" panose="020B0603020202020204" pitchFamily="34" charset="0"/>
                <a:buChar char="​"/>
                <a:defRPr/>
              </a:pPr>
              <a:r>
                <a:rPr lang="zh-CN" altLang="en-US" sz="1100" b="0" i="0">
                  <a:solidFill>
                    <a:schemeClr val="tx1"/>
                  </a:solidFill>
                  <a:effectLst/>
                  <a:latin typeface="Arial" panose="020B0604020202020204" pitchFamily="34" charset="0"/>
                  <a:ea typeface="微软雅黑" panose="020B0503020204020204" pitchFamily="34" charset="-122"/>
                  <a:sym typeface="Arial" panose="020B0604020202020204" pitchFamily="34" charset="0"/>
                </a:rPr>
                <a:t>红系爆式</a:t>
              </a:r>
              <a:endParaRPr lang="en-US" altLang="zh-CN" sz="1100" b="0" i="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 typeface="Trebuchet MS" panose="020B0603020202020204" pitchFamily="34" charset="0"/>
                <a:buChar char="​"/>
                <a:defRPr/>
              </a:pPr>
              <a:r>
                <a:rPr lang="zh-CN" altLang="en-US" sz="1100" b="0" i="0">
                  <a:solidFill>
                    <a:schemeClr val="tx1"/>
                  </a:solidFill>
                  <a:effectLst/>
                  <a:latin typeface="Arial" panose="020B0604020202020204" pitchFamily="34" charset="0"/>
                  <a:ea typeface="微软雅黑" panose="020B0503020204020204" pitchFamily="34" charset="-122"/>
                  <a:sym typeface="Arial" panose="020B0604020202020204" pitchFamily="34" charset="0"/>
                </a:rPr>
                <a:t>形成单位</a:t>
              </a:r>
              <a:endParaRPr kumimoji="0" 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76">
              <a:extLst>
                <a:ext uri="{FF2B5EF4-FFF2-40B4-BE49-F238E27FC236}">
                  <a16:creationId xmlns:a16="http://schemas.microsoft.com/office/drawing/2014/main" id="{486B2C9B-D289-4B40-87E1-49F08ACB5DD4}"/>
                </a:ext>
              </a:extLst>
            </p:cNvPr>
            <p:cNvSpPr txBox="1"/>
            <p:nvPr/>
          </p:nvSpPr>
          <p:spPr>
            <a:xfrm>
              <a:off x="5992331" y="5725161"/>
              <a:ext cx="1026016" cy="251158"/>
            </a:xfrm>
            <a:prstGeom prst="round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 typeface="Trebuchet MS" panose="020B0603020202020204" pitchFamily="34" charset="0"/>
                <a:buChar char="​"/>
                <a:defRPr/>
              </a:pPr>
              <a:r>
                <a:rPr lang="zh-CN" altLang="en-US" sz="1100" b="0" i="0">
                  <a:solidFill>
                    <a:schemeClr val="tx1"/>
                  </a:solidFill>
                  <a:effectLst/>
                  <a:latin typeface="Arial" panose="020B0604020202020204" pitchFamily="34" charset="0"/>
                  <a:ea typeface="微软雅黑" panose="020B0503020204020204" pitchFamily="34" charset="-122"/>
                  <a:sym typeface="Arial" panose="020B0604020202020204" pitchFamily="34" charset="0"/>
                </a:rPr>
                <a:t>红系集落形成单位</a:t>
              </a:r>
              <a:endParaRPr kumimoji="0" 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77">
              <a:extLst>
                <a:ext uri="{FF2B5EF4-FFF2-40B4-BE49-F238E27FC236}">
                  <a16:creationId xmlns:a16="http://schemas.microsoft.com/office/drawing/2014/main" id="{8039BA15-B729-4586-B52E-AE655BE6FFC0}"/>
                </a:ext>
              </a:extLst>
            </p:cNvPr>
            <p:cNvSpPr txBox="1"/>
            <p:nvPr/>
          </p:nvSpPr>
          <p:spPr>
            <a:xfrm>
              <a:off x="7076045" y="5725161"/>
              <a:ext cx="709661" cy="251158"/>
            </a:xfrm>
            <a:prstGeom prst="round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 typeface="Trebuchet MS" panose="020B0603020202020204" pitchFamily="34" charset="0"/>
                <a:buChar char="​"/>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原成</a:t>
              </a:r>
              <a:br>
                <a:rPr kumimoji="0" lang="en-US" altLang="zh-CN"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b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红细胞</a:t>
              </a:r>
              <a:endParaRPr kumimoji="0" 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78">
              <a:extLst>
                <a:ext uri="{FF2B5EF4-FFF2-40B4-BE49-F238E27FC236}">
                  <a16:creationId xmlns:a16="http://schemas.microsoft.com/office/drawing/2014/main" id="{53AA4DE2-DEA0-4E53-B5B1-8741004C9285}"/>
                </a:ext>
              </a:extLst>
            </p:cNvPr>
            <p:cNvSpPr txBox="1"/>
            <p:nvPr/>
          </p:nvSpPr>
          <p:spPr>
            <a:xfrm>
              <a:off x="7893223" y="5725161"/>
              <a:ext cx="782254" cy="251158"/>
            </a:xfrm>
            <a:prstGeom prst="round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 typeface="Trebuchet MS" panose="020B0603020202020204" pitchFamily="34" charset="0"/>
                <a:buChar char="​"/>
                <a:defRPr/>
              </a:pPr>
              <a:r>
                <a:rPr kumimoji="0" lang="zh-CN" altLang="en-US" sz="11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早幼</a:t>
              </a:r>
              <a:br>
                <a:rPr kumimoji="0" lang="en-US" altLang="zh-CN" sz="11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br>
              <a:r>
                <a:rPr kumimoji="0" lang="zh-CN" altLang="en-US" sz="11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红细胞</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79">
              <a:extLst>
                <a:ext uri="{FF2B5EF4-FFF2-40B4-BE49-F238E27FC236}">
                  <a16:creationId xmlns:a16="http://schemas.microsoft.com/office/drawing/2014/main" id="{37D201C6-6F5E-40F9-8E2C-ECE3F5000BD5}"/>
                </a:ext>
              </a:extLst>
            </p:cNvPr>
            <p:cNvSpPr txBox="1"/>
            <p:nvPr/>
          </p:nvSpPr>
          <p:spPr>
            <a:xfrm>
              <a:off x="8694972" y="5725161"/>
              <a:ext cx="709261" cy="251158"/>
            </a:xfrm>
            <a:prstGeom prst="round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 typeface="Trebuchet MS" panose="020B0603020202020204" pitchFamily="34" charset="0"/>
                <a:buChar char="​"/>
                <a:defRPr/>
              </a:pPr>
              <a:r>
                <a:rPr lang="zh-CN" altLang="en-US" sz="1100" b="0" i="0">
                  <a:solidFill>
                    <a:schemeClr val="tx1"/>
                  </a:solidFill>
                  <a:effectLst/>
                  <a:latin typeface="Arial" panose="020B0604020202020204" pitchFamily="34" charset="0"/>
                  <a:ea typeface="微软雅黑" panose="020B0503020204020204" pitchFamily="34" charset="-122"/>
                  <a:sym typeface="Arial" panose="020B0604020202020204" pitchFamily="34" charset="0"/>
                </a:rPr>
                <a:t>中幼</a:t>
              </a:r>
              <a:br>
                <a:rPr lang="en-US" altLang="zh-CN" sz="1100" b="0" i="0">
                  <a:solidFill>
                    <a:schemeClr val="tx1"/>
                  </a:solidFill>
                  <a:effectLst/>
                  <a:latin typeface="Arial" panose="020B0604020202020204" pitchFamily="34" charset="0"/>
                  <a:ea typeface="微软雅黑" panose="020B0503020204020204" pitchFamily="34" charset="-122"/>
                  <a:sym typeface="Arial" panose="020B0604020202020204" pitchFamily="34" charset="0"/>
                </a:rPr>
              </a:br>
              <a:r>
                <a:rPr lang="zh-CN" altLang="en-US" sz="1100" b="0" i="0">
                  <a:solidFill>
                    <a:schemeClr val="tx1"/>
                  </a:solidFill>
                  <a:effectLst/>
                  <a:latin typeface="Arial" panose="020B0604020202020204" pitchFamily="34" charset="0"/>
                  <a:ea typeface="微软雅黑" panose="020B0503020204020204" pitchFamily="34" charset="-122"/>
                  <a:sym typeface="Arial" panose="020B0604020202020204" pitchFamily="34" charset="0"/>
                </a:rPr>
                <a:t>红细胞</a:t>
              </a:r>
              <a:endParaRPr kumimoji="0" 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80">
              <a:extLst>
                <a:ext uri="{FF2B5EF4-FFF2-40B4-BE49-F238E27FC236}">
                  <a16:creationId xmlns:a16="http://schemas.microsoft.com/office/drawing/2014/main" id="{5A324AF1-3DB5-4098-A8A8-CC9E0C05D21A}"/>
                </a:ext>
              </a:extLst>
            </p:cNvPr>
            <p:cNvSpPr txBox="1"/>
            <p:nvPr/>
          </p:nvSpPr>
          <p:spPr>
            <a:xfrm>
              <a:off x="9429099" y="5725161"/>
              <a:ext cx="699453" cy="251158"/>
            </a:xfrm>
            <a:prstGeom prst="round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 typeface="Trebuchet MS" panose="020B0603020202020204" pitchFamily="34" charset="0"/>
                <a:buChar char="​"/>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晚幼</a:t>
              </a:r>
              <a:br>
                <a:rPr kumimoji="0" lang="en-US" altLang="zh-CN"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b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红细胞</a:t>
              </a:r>
              <a:endParaRPr kumimoji="0" 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81">
              <a:extLst>
                <a:ext uri="{FF2B5EF4-FFF2-40B4-BE49-F238E27FC236}">
                  <a16:creationId xmlns:a16="http://schemas.microsoft.com/office/drawing/2014/main" id="{D5771464-88C5-4DB3-8B5F-40023380CBA9}"/>
                </a:ext>
              </a:extLst>
            </p:cNvPr>
            <p:cNvSpPr txBox="1"/>
            <p:nvPr/>
          </p:nvSpPr>
          <p:spPr>
            <a:xfrm>
              <a:off x="10182931" y="5725162"/>
              <a:ext cx="659843" cy="233681"/>
            </a:xfrm>
            <a:prstGeom prst="round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 typeface="Trebuchet MS" panose="020B0603020202020204" pitchFamily="34" charset="0"/>
                <a:buChar char="​"/>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网织</a:t>
              </a:r>
              <a:br>
                <a:rPr kumimoji="0" lang="en-US" altLang="zh-CN"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b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红细胞</a:t>
              </a:r>
              <a:endParaRPr kumimoji="0" 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82">
              <a:extLst>
                <a:ext uri="{FF2B5EF4-FFF2-40B4-BE49-F238E27FC236}">
                  <a16:creationId xmlns:a16="http://schemas.microsoft.com/office/drawing/2014/main" id="{09116537-6258-412E-A60B-4E25E34462F7}"/>
                </a:ext>
              </a:extLst>
            </p:cNvPr>
            <p:cNvSpPr txBox="1"/>
            <p:nvPr/>
          </p:nvSpPr>
          <p:spPr>
            <a:xfrm>
              <a:off x="10892199" y="5725161"/>
              <a:ext cx="530729" cy="251158"/>
            </a:xfrm>
            <a:prstGeom prst="round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 typeface="Trebuchet MS" panose="020B0603020202020204" pitchFamily="34" charset="0"/>
                <a:buChar char="​"/>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红细胞</a:t>
              </a:r>
              <a:endParaRPr kumimoji="0" lang="en-US" sz="11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pic>
          <p:nvPicPr>
            <p:cNvPr id="64" name="图片 28">
              <a:extLst>
                <a:ext uri="{FF2B5EF4-FFF2-40B4-BE49-F238E27FC236}">
                  <a16:creationId xmlns:a16="http://schemas.microsoft.com/office/drawing/2014/main" id="{C205AA2C-707D-4BDA-B36A-2BDAE54BAF0B}"/>
                </a:ext>
              </a:extLst>
            </p:cNvPr>
            <p:cNvPicPr>
              <a:picLocks noChangeAspect="1"/>
            </p:cNvPicPr>
            <p:nvPr/>
          </p:nvPicPr>
          <p:blipFill>
            <a:blip r:embed="rId12"/>
            <a:srcRect/>
            <a:stretch>
              <a:fillRect/>
            </a:stretch>
          </p:blipFill>
          <p:spPr>
            <a:xfrm>
              <a:off x="7168957" y="4988544"/>
              <a:ext cx="2858788" cy="664409"/>
            </a:xfrm>
            <a:prstGeom prst="rect">
              <a:avLst/>
            </a:prstGeom>
          </p:spPr>
        </p:pic>
        <p:sp>
          <p:nvSpPr>
            <p:cNvPr id="67" name="矩形 146">
              <a:extLst>
                <a:ext uri="{FF2B5EF4-FFF2-40B4-BE49-F238E27FC236}">
                  <a16:creationId xmlns:a16="http://schemas.microsoft.com/office/drawing/2014/main" id="{CFEFA1EF-0A23-473A-AF0D-D932489118CD}"/>
                </a:ext>
              </a:extLst>
            </p:cNvPr>
            <p:cNvSpPr/>
            <p:nvPr/>
          </p:nvSpPr>
          <p:spPr>
            <a:xfrm>
              <a:off x="7026814" y="4759662"/>
              <a:ext cx="3284152" cy="368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98"/>
              <a:r>
                <a:rPr lang="zh-CN" altLang="en-US" sz="1100" b="1" dirty="0">
                  <a:solidFill>
                    <a:schemeClr val="bg1"/>
                  </a:solidFill>
                  <a:latin typeface="微软雅黑" panose="020B0503020204020204" pitchFamily="34" charset="-122"/>
                  <a:ea typeface="微软雅黑" panose="020B0503020204020204" pitchFamily="34" charset="-122"/>
                </a:rPr>
                <a:t>罗特西普促进晚期红细胞成熟</a:t>
              </a:r>
            </a:p>
          </p:txBody>
        </p:sp>
        <p:cxnSp>
          <p:nvCxnSpPr>
            <p:cNvPr id="78" name="Straight Arrow Connector 96">
              <a:extLst>
                <a:ext uri="{FF2B5EF4-FFF2-40B4-BE49-F238E27FC236}">
                  <a16:creationId xmlns:a16="http://schemas.microsoft.com/office/drawing/2014/main" id="{B04EBBDF-2BC1-4FF3-A871-E69182006FEA}"/>
                </a:ext>
              </a:extLst>
            </p:cNvPr>
            <p:cNvCxnSpPr>
              <a:cxnSpLocks/>
            </p:cNvCxnSpPr>
            <p:nvPr/>
          </p:nvCxnSpPr>
          <p:spPr>
            <a:xfrm>
              <a:off x="7359821" y="4191940"/>
              <a:ext cx="0" cy="532206"/>
            </a:xfrm>
            <a:prstGeom prst="straightConnector1">
              <a:avLst/>
            </a:prstGeom>
            <a:ln w="12700">
              <a:solidFill>
                <a:srgbClr val="5C2E9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51CDEEA5-B2BF-49BD-B8AB-C4D1CFA0EC6D}"/>
              </a:ext>
            </a:extLst>
          </p:cNvPr>
          <p:cNvSpPr/>
          <p:nvPr/>
        </p:nvSpPr>
        <p:spPr>
          <a:xfrm>
            <a:off x="4074341" y="1692606"/>
            <a:ext cx="2591755" cy="3211225"/>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Rectangle 78">
            <a:extLst>
              <a:ext uri="{FF2B5EF4-FFF2-40B4-BE49-F238E27FC236}">
                <a16:creationId xmlns:a16="http://schemas.microsoft.com/office/drawing/2014/main" id="{F86ED0BE-D588-46B5-8C82-43E59C8EB251}"/>
              </a:ext>
            </a:extLst>
          </p:cNvPr>
          <p:cNvSpPr/>
          <p:nvPr/>
        </p:nvSpPr>
        <p:spPr>
          <a:xfrm>
            <a:off x="6782256" y="1692606"/>
            <a:ext cx="4311693" cy="3372064"/>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a:extLst>
              <a:ext uri="{FF2B5EF4-FFF2-40B4-BE49-F238E27FC236}">
                <a16:creationId xmlns:a16="http://schemas.microsoft.com/office/drawing/2014/main" id="{C2F1B5F2-117B-4BA4-8D1E-99BD7B0D266B}"/>
              </a:ext>
            </a:extLst>
          </p:cNvPr>
          <p:cNvSpPr/>
          <p:nvPr/>
        </p:nvSpPr>
        <p:spPr>
          <a:xfrm>
            <a:off x="7729114" y="2338098"/>
            <a:ext cx="426961" cy="18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Connector: Elbow 10">
            <a:extLst>
              <a:ext uri="{FF2B5EF4-FFF2-40B4-BE49-F238E27FC236}">
                <a16:creationId xmlns:a16="http://schemas.microsoft.com/office/drawing/2014/main" id="{46F4D49D-7DE7-4D8D-9183-F11AA2B5701B}"/>
              </a:ext>
            </a:extLst>
          </p:cNvPr>
          <p:cNvCxnSpPr>
            <a:stCxn id="35" idx="0"/>
            <a:endCxn id="9" idx="0"/>
          </p:cNvCxnSpPr>
          <p:nvPr/>
        </p:nvCxnSpPr>
        <p:spPr>
          <a:xfrm rot="16200000" flipH="1" flipV="1">
            <a:off x="8996617" y="1208874"/>
            <a:ext cx="75202" cy="2183245"/>
          </a:xfrm>
          <a:prstGeom prst="bentConnector3">
            <a:avLst>
              <a:gd name="adj1" fmla="val -160435"/>
            </a:avLst>
          </a:prstGeom>
          <a:ln w="12700">
            <a:solidFill>
              <a:srgbClr val="5C2E90"/>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Rounded Corners 83">
            <a:extLst>
              <a:ext uri="{FF2B5EF4-FFF2-40B4-BE49-F238E27FC236}">
                <a16:creationId xmlns:a16="http://schemas.microsoft.com/office/drawing/2014/main" id="{E6036BBF-3E03-4BCD-B74F-60240C8737F2}"/>
              </a:ext>
            </a:extLst>
          </p:cNvPr>
          <p:cNvSpPr/>
          <p:nvPr/>
        </p:nvSpPr>
        <p:spPr>
          <a:xfrm>
            <a:off x="6867893" y="1510822"/>
            <a:ext cx="4140418" cy="375742"/>
          </a:xfrm>
          <a:prstGeom prst="roundRect">
            <a:avLst>
              <a:gd name="adj" fmla="val 50000"/>
            </a:avLst>
          </a:prstGeom>
          <a:solidFill>
            <a:srgbClr val="BE2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罗特西普对因治疗</a:t>
            </a:r>
            <a:r>
              <a:rPr lang="en-US" altLang="zh-CN" sz="2000" b="1" dirty="0"/>
              <a:t>*,</a:t>
            </a:r>
            <a:r>
              <a:rPr lang="zh-CN" altLang="en-US" sz="2000" b="1" dirty="0"/>
              <a:t>修复自身造血</a:t>
            </a:r>
          </a:p>
        </p:txBody>
      </p:sp>
      <p:sp>
        <p:nvSpPr>
          <p:cNvPr id="85" name="Rectangle: Rounded Corners 84">
            <a:extLst>
              <a:ext uri="{FF2B5EF4-FFF2-40B4-BE49-F238E27FC236}">
                <a16:creationId xmlns:a16="http://schemas.microsoft.com/office/drawing/2014/main" id="{0D7FECB3-5565-4C9A-A2DC-E05382AC6E1C}"/>
              </a:ext>
            </a:extLst>
          </p:cNvPr>
          <p:cNvSpPr/>
          <p:nvPr/>
        </p:nvSpPr>
        <p:spPr>
          <a:xfrm>
            <a:off x="4208267" y="1576933"/>
            <a:ext cx="2323902" cy="425949"/>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1400" b="1" dirty="0"/>
              <a:t>无效造血，红细胞成熟受阻</a:t>
            </a:r>
          </a:p>
        </p:txBody>
      </p:sp>
      <p:sp>
        <p:nvSpPr>
          <p:cNvPr id="86" name="同侧圆角矩形 24">
            <a:extLst>
              <a:ext uri="{FF2B5EF4-FFF2-40B4-BE49-F238E27FC236}">
                <a16:creationId xmlns:a16="http://schemas.microsoft.com/office/drawing/2014/main" id="{594765BB-C06E-47B2-9441-70919EF948AE}"/>
              </a:ext>
            </a:extLst>
          </p:cNvPr>
          <p:cNvSpPr/>
          <p:nvPr/>
        </p:nvSpPr>
        <p:spPr>
          <a:xfrm>
            <a:off x="681315" y="1500031"/>
            <a:ext cx="2999313" cy="665863"/>
          </a:xfrm>
          <a:prstGeom prst="round2SameRect">
            <a:avLst>
              <a:gd name="adj1" fmla="val 50000"/>
              <a:gd name="adj2" fmla="val 0"/>
            </a:avLst>
          </a:prstGeom>
          <a:solidFill>
            <a:srgbClr val="BE2BBB"/>
          </a:solidFill>
          <a:ln w="12700" cap="flat" cmpd="sng" algn="ctr">
            <a:solidFill>
              <a:srgbClr val="BE2BBB"/>
            </a:solidFill>
            <a:prstDash val="solid"/>
            <a:miter lim="800000"/>
          </a:ln>
          <a:effectLst/>
        </p:spPr>
        <p:txBody>
          <a:bodyPr wrap="none" tIns="0" bIns="468000" rtlCol="0" anchor="t"/>
          <a:lstStyle/>
          <a:p>
            <a:pPr marL="0" marR="0" lvl="0" indent="0" algn="ctr" defTabSz="914400" eaLnBrk="1" fontAlgn="auto" latinLnBrk="0" hangingPunct="1">
              <a:lnSpc>
                <a:spcPct val="150000"/>
              </a:lnSpc>
              <a:spcBef>
                <a:spcPts val="0"/>
              </a:spcBef>
              <a:spcAft>
                <a:spcPts val="0"/>
              </a:spcAft>
              <a:buClrTx/>
              <a:buSzTx/>
              <a:buFontTx/>
              <a:buNone/>
              <a:tabLst/>
              <a:defRPr/>
            </a:pPr>
            <a:r>
              <a:rPr kumimoji="1" lang="zh-CN" altLang="en-US" sz="1200" i="0" u="none" strike="noStrike" kern="0" cap="none" spc="300" normalizeH="0" baseline="0" noProof="0" dirty="0">
                <a:ln>
                  <a:noFill/>
                </a:ln>
                <a:solidFill>
                  <a:schemeClr val="bg1"/>
                </a:solidFill>
                <a:effectLst/>
                <a:uLnTx/>
                <a:uFillTx/>
                <a:latin typeface="+mj-ea"/>
                <a:ea typeface="+mj-ea"/>
                <a:cs typeface="+mn-cs"/>
              </a:rPr>
              <a:t>罗特西普的技术平台优</a:t>
            </a:r>
            <a:r>
              <a:rPr kumimoji="1" lang="zh-CN" altLang="en-US" sz="1200" i="0" u="none" strike="noStrike" kern="0" cap="none" spc="0" normalizeH="0" baseline="0" noProof="0" dirty="0">
                <a:ln>
                  <a:noFill/>
                </a:ln>
                <a:solidFill>
                  <a:schemeClr val="bg1"/>
                </a:solidFill>
                <a:effectLst/>
                <a:uLnTx/>
                <a:uFillTx/>
                <a:latin typeface="+mj-ea"/>
                <a:ea typeface="+mj-ea"/>
                <a:cs typeface="+mn-cs"/>
              </a:rPr>
              <a:t>势</a:t>
            </a:r>
            <a:endParaRPr kumimoji="1" lang="en-US" altLang="zh-CN" sz="1600" i="0" u="none" strike="noStrike" kern="0" cap="none" spc="0" normalizeH="0" baseline="30000" noProof="0" dirty="0">
              <a:ln>
                <a:noFill/>
              </a:ln>
              <a:solidFill>
                <a:schemeClr val="bg1"/>
              </a:solidFill>
              <a:effectLst/>
              <a:uLnTx/>
              <a:uFillTx/>
              <a:latin typeface="+mj-ea"/>
              <a:ea typeface="+mj-ea"/>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1" lang="zh-CN" altLang="zh-CN" sz="1200" b="1" kern="0" spc="300" dirty="0">
                <a:solidFill>
                  <a:schemeClr val="bg1"/>
                </a:solidFill>
                <a:latin typeface="+mj-ea"/>
                <a:ea typeface="+mj-ea"/>
              </a:rPr>
              <a:t>全球范围超过</a:t>
            </a:r>
            <a:r>
              <a:rPr kumimoji="1" lang="en-US" altLang="zh-CN" sz="1200" b="1" kern="0" spc="300" dirty="0">
                <a:solidFill>
                  <a:schemeClr val="bg1"/>
                </a:solidFill>
                <a:latin typeface="+mj-ea"/>
                <a:ea typeface="+mj-ea"/>
              </a:rPr>
              <a:t>100</a:t>
            </a:r>
            <a:r>
              <a:rPr kumimoji="1" lang="zh-CN" altLang="zh-CN" sz="1200" b="1" kern="0" spc="300" dirty="0">
                <a:solidFill>
                  <a:schemeClr val="bg1"/>
                </a:solidFill>
                <a:latin typeface="+mj-ea"/>
                <a:ea typeface="+mj-ea"/>
              </a:rPr>
              <a:t>项专利授权</a:t>
            </a:r>
            <a:endParaRPr kumimoji="1" lang="zh-CN" altLang="en-US" sz="1200" b="1" kern="0" spc="300" dirty="0">
              <a:solidFill>
                <a:schemeClr val="bg1"/>
              </a:solidFill>
              <a:latin typeface="+mj-ea"/>
              <a:ea typeface="+mj-ea"/>
            </a:endParaRPr>
          </a:p>
        </p:txBody>
      </p:sp>
      <p:sp>
        <p:nvSpPr>
          <p:cNvPr id="65" name="文本框 16">
            <a:extLst>
              <a:ext uri="{FF2B5EF4-FFF2-40B4-BE49-F238E27FC236}">
                <a16:creationId xmlns:a16="http://schemas.microsoft.com/office/drawing/2014/main" id="{BA18869B-C3C4-4C49-A03C-D61025FF69DF}"/>
              </a:ext>
            </a:extLst>
          </p:cNvPr>
          <p:cNvSpPr txBox="1"/>
          <p:nvPr/>
        </p:nvSpPr>
        <p:spPr>
          <a:xfrm>
            <a:off x="950933" y="2247686"/>
            <a:ext cx="2739201" cy="184666"/>
          </a:xfrm>
          <a:prstGeom prst="rect">
            <a:avLst/>
          </a:prstGeom>
          <a:noFill/>
        </p:spPr>
        <p:txBody>
          <a:bodyPr wrap="square" rtlCol="0">
            <a:spAutoFit/>
          </a:bodyPr>
          <a:lstStyle/>
          <a:p>
            <a:pPr algn="r"/>
            <a:r>
              <a:rPr kumimoji="1" lang="en-US" altLang="zh-CN" sz="600" kern="100" dirty="0">
                <a:solidFill>
                  <a:prstClr val="black">
                    <a:lumMod val="65000"/>
                    <a:lumOff val="35000"/>
                  </a:prstClr>
                </a:solidFill>
                <a:latin typeface="+mj-ea"/>
                <a:ea typeface="+mj-ea"/>
                <a:cs typeface="Times New Roman (正文 CS 字体)"/>
              </a:rPr>
              <a:t>GDF</a:t>
            </a:r>
            <a:r>
              <a:rPr kumimoji="1" lang="zh-CN" altLang="en-US" sz="600" kern="100" dirty="0">
                <a:solidFill>
                  <a:prstClr val="black">
                    <a:lumMod val="65000"/>
                    <a:lumOff val="35000"/>
                  </a:prstClr>
                </a:solidFill>
                <a:latin typeface="+mj-ea"/>
                <a:ea typeface="+mj-ea"/>
                <a:cs typeface="Times New Roman (正文 CS 字体)"/>
              </a:rPr>
              <a:t>：生长分化因子；</a:t>
            </a:r>
            <a:r>
              <a:rPr kumimoji="1" lang="en-US" altLang="zh-CN" sz="600" kern="100" dirty="0" err="1">
                <a:solidFill>
                  <a:prstClr val="black">
                    <a:lumMod val="65000"/>
                    <a:lumOff val="35000"/>
                  </a:prstClr>
                </a:solidFill>
                <a:latin typeface="+mj-ea"/>
                <a:ea typeface="+mj-ea"/>
                <a:cs typeface="Times New Roman (正文 CS 字体)"/>
              </a:rPr>
              <a:t>K</a:t>
            </a:r>
            <a:r>
              <a:rPr kumimoji="1" lang="en-US" altLang="zh-CN" sz="600" i="1" kern="100" baseline="-25000" dirty="0" err="1">
                <a:solidFill>
                  <a:prstClr val="black">
                    <a:lumMod val="65000"/>
                    <a:lumOff val="35000"/>
                  </a:prstClr>
                </a:solidFill>
                <a:latin typeface="+mj-ea"/>
                <a:ea typeface="+mj-ea"/>
                <a:cs typeface="Times New Roman (正文 CS 字体)"/>
              </a:rPr>
              <a:t>d</a:t>
            </a:r>
            <a:r>
              <a:rPr kumimoji="1" lang="zh-CN" altLang="en-US" sz="600" kern="100" dirty="0">
                <a:solidFill>
                  <a:prstClr val="black">
                    <a:lumMod val="65000"/>
                    <a:lumOff val="35000"/>
                  </a:prstClr>
                </a:solidFill>
                <a:latin typeface="+mj-ea"/>
                <a:ea typeface="+mj-ea"/>
                <a:cs typeface="Times New Roman (正文 CS 字体)"/>
              </a:rPr>
              <a:t>：平衡解离常数</a:t>
            </a:r>
          </a:p>
        </p:txBody>
      </p:sp>
      <p:sp>
        <p:nvSpPr>
          <p:cNvPr id="76" name="TextBox 75">
            <a:extLst>
              <a:ext uri="{FF2B5EF4-FFF2-40B4-BE49-F238E27FC236}">
                <a16:creationId xmlns:a16="http://schemas.microsoft.com/office/drawing/2014/main" id="{DE1B5EB0-49EE-4BF5-A2D8-029ACE3A1F88}"/>
              </a:ext>
            </a:extLst>
          </p:cNvPr>
          <p:cNvSpPr txBox="1"/>
          <p:nvPr/>
        </p:nvSpPr>
        <p:spPr>
          <a:xfrm>
            <a:off x="9668267" y="1870205"/>
            <a:ext cx="1248403" cy="276999"/>
          </a:xfrm>
          <a:prstGeom prst="rect">
            <a:avLst/>
          </a:prstGeom>
          <a:noFill/>
        </p:spPr>
        <p:txBody>
          <a:bodyPr wrap="square">
            <a:spAutoFit/>
          </a:bodyPr>
          <a:lstStyle/>
          <a:p>
            <a:r>
              <a:rPr kumimoji="1" lang="en-US" altLang="zh-CN" sz="1200" b="1" i="1" kern="100" dirty="0">
                <a:latin typeface="+mj-ea"/>
                <a:ea typeface="+mj-ea"/>
              </a:rPr>
              <a:t>*</a:t>
            </a:r>
            <a:r>
              <a:rPr kumimoji="1" lang="zh-CN" altLang="en-US" sz="1200" b="1" i="1" kern="100" dirty="0">
                <a:latin typeface="+mj-ea"/>
                <a:ea typeface="+mj-ea"/>
              </a:rPr>
              <a:t>针对无效造血</a:t>
            </a:r>
          </a:p>
        </p:txBody>
      </p:sp>
      <p:sp>
        <p:nvSpPr>
          <p:cNvPr id="77" name="Text Placeholder 37">
            <a:extLst>
              <a:ext uri="{FF2B5EF4-FFF2-40B4-BE49-F238E27FC236}">
                <a16:creationId xmlns:a16="http://schemas.microsoft.com/office/drawing/2014/main" id="{D523F6D5-CC0A-482C-A4A4-63E634596C98}"/>
              </a:ext>
            </a:extLst>
          </p:cNvPr>
          <p:cNvSpPr txBox="1">
            <a:spLocks/>
          </p:cNvSpPr>
          <p:nvPr/>
        </p:nvSpPr>
        <p:spPr>
          <a:xfrm>
            <a:off x="111644" y="216451"/>
            <a:ext cx="1005794" cy="550862"/>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2400" b="1" kern="1200" dirty="0" smtClean="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第</a:t>
            </a:r>
            <a:r>
              <a:rPr lang="en-US" altLang="zh-CN" dirty="0"/>
              <a:t>4</a:t>
            </a:r>
            <a:r>
              <a:rPr lang="zh-CN" altLang="en-US" dirty="0"/>
              <a:t>页</a:t>
            </a:r>
          </a:p>
        </p:txBody>
      </p:sp>
    </p:spTree>
    <p:extLst>
      <p:ext uri="{BB962C8B-B14F-4D97-AF65-F5344CB8AC3E}">
        <p14:creationId xmlns:p14="http://schemas.microsoft.com/office/powerpoint/2010/main" val="234227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162676B9-268F-4BF4-8863-E401A1D7753F}"/>
              </a:ext>
            </a:extLst>
          </p:cNvPr>
          <p:cNvGraphicFramePr>
            <a:graphicFrameLocks noChangeAspect="1"/>
          </p:cNvGraphicFramePr>
          <p:nvPr>
            <p:custDataLst>
              <p:tags r:id="rId2"/>
            </p:custDataLst>
            <p:extLst>
              <p:ext uri="{D42A27DB-BD31-4B8C-83A1-F6EECF244321}">
                <p14:modId xmlns:p14="http://schemas.microsoft.com/office/powerpoint/2010/main" val="1091928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30" name="think-cell Slide" r:id="rId4" imgW="499" imgH="499" progId="TCLayout.ActiveDocument.1">
                  <p:embed/>
                </p:oleObj>
              </mc:Choice>
              <mc:Fallback>
                <p:oleObj name="think-cell Slide" r:id="rId4" imgW="499" imgH="499" progId="TCLayout.ActiveDocument.1">
                  <p:embed/>
                  <p:pic>
                    <p:nvPicPr>
                      <p:cNvPr id="4" name="对象 3" hidden="1">
                        <a:extLst>
                          <a:ext uri="{FF2B5EF4-FFF2-40B4-BE49-F238E27FC236}">
                            <a16:creationId xmlns:a16="http://schemas.microsoft.com/office/drawing/2014/main" id="{162676B9-268F-4BF4-8863-E401A1D775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26" name="Content Placeholder 11">
            <a:extLst>
              <a:ext uri="{FF2B5EF4-FFF2-40B4-BE49-F238E27FC236}">
                <a16:creationId xmlns:a16="http://schemas.microsoft.com/office/drawing/2014/main" id="{11D5E2D6-D04D-4C39-B2FC-420563DAE47C}"/>
              </a:ext>
            </a:extLst>
          </p:cNvPr>
          <p:cNvGraphicFramePr>
            <a:graphicFrameLocks/>
          </p:cNvGraphicFramePr>
          <p:nvPr>
            <p:extLst>
              <p:ext uri="{D42A27DB-BD31-4B8C-83A1-F6EECF244321}">
                <p14:modId xmlns:p14="http://schemas.microsoft.com/office/powerpoint/2010/main" val="452655080"/>
              </p:ext>
            </p:extLst>
          </p:nvPr>
        </p:nvGraphicFramePr>
        <p:xfrm>
          <a:off x="7782753" y="814706"/>
          <a:ext cx="3891161" cy="2880994"/>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 Placeholder 1">
            <a:extLst>
              <a:ext uri="{FF2B5EF4-FFF2-40B4-BE49-F238E27FC236}">
                <a16:creationId xmlns:a16="http://schemas.microsoft.com/office/drawing/2014/main" id="{37F40A6B-C7BF-4169-AC4B-4A8181614102}"/>
              </a:ext>
            </a:extLst>
          </p:cNvPr>
          <p:cNvSpPr>
            <a:spLocks noGrp="1"/>
          </p:cNvSpPr>
          <p:nvPr>
            <p:ph type="body" sz="quarter" idx="15"/>
          </p:nvPr>
        </p:nvSpPr>
        <p:spPr/>
        <p:txBody>
          <a:bodyPr/>
          <a:lstStyle/>
          <a:p>
            <a:pPr algn="r"/>
            <a:r>
              <a:rPr lang="zh-CN" altLang="en-US"/>
              <a:t>有效性</a:t>
            </a:r>
          </a:p>
        </p:txBody>
      </p:sp>
      <p:sp>
        <p:nvSpPr>
          <p:cNvPr id="3" name="Text Placeholder 2">
            <a:extLst>
              <a:ext uri="{FF2B5EF4-FFF2-40B4-BE49-F238E27FC236}">
                <a16:creationId xmlns:a16="http://schemas.microsoft.com/office/drawing/2014/main" id="{298D736E-F177-4DE3-A8DC-D7013B115349}"/>
              </a:ext>
            </a:extLst>
          </p:cNvPr>
          <p:cNvSpPr>
            <a:spLocks noGrp="1"/>
          </p:cNvSpPr>
          <p:nvPr>
            <p:ph type="body" sz="quarter" idx="16"/>
          </p:nvPr>
        </p:nvSpPr>
        <p:spPr/>
        <p:txBody>
          <a:bodyPr/>
          <a:lstStyle/>
          <a:p>
            <a:r>
              <a:rPr lang="en-US" altLang="zh-CN" dirty="0"/>
              <a:t>  </a:t>
            </a:r>
            <a:endParaRPr lang="zh-CN" altLang="en-US" dirty="0"/>
          </a:p>
        </p:txBody>
      </p:sp>
      <p:graphicFrame>
        <p:nvGraphicFramePr>
          <p:cNvPr id="97" name="Content Placeholder 11">
            <a:extLst>
              <a:ext uri="{FF2B5EF4-FFF2-40B4-BE49-F238E27FC236}">
                <a16:creationId xmlns:a16="http://schemas.microsoft.com/office/drawing/2014/main" id="{E07F77E5-41F4-4C75-B87E-16084C3A9F3F}"/>
              </a:ext>
            </a:extLst>
          </p:cNvPr>
          <p:cNvGraphicFramePr>
            <a:graphicFrameLocks/>
          </p:cNvGraphicFramePr>
          <p:nvPr>
            <p:extLst>
              <p:ext uri="{D42A27DB-BD31-4B8C-83A1-F6EECF244321}">
                <p14:modId xmlns:p14="http://schemas.microsoft.com/office/powerpoint/2010/main" val="2675822317"/>
              </p:ext>
            </p:extLst>
          </p:nvPr>
        </p:nvGraphicFramePr>
        <p:xfrm>
          <a:off x="400049" y="141599"/>
          <a:ext cx="8079950" cy="3500406"/>
        </p:xfrm>
        <a:graphic>
          <a:graphicData uri="http://schemas.openxmlformats.org/drawingml/2006/chart">
            <c:chart xmlns:c="http://schemas.openxmlformats.org/drawingml/2006/chart" xmlns:r="http://schemas.openxmlformats.org/officeDocument/2006/relationships" r:id="rId7"/>
          </a:graphicData>
        </a:graphic>
      </p:graphicFrame>
      <p:grpSp>
        <p:nvGrpSpPr>
          <p:cNvPr id="99" name="Group 9">
            <a:extLst>
              <a:ext uri="{FF2B5EF4-FFF2-40B4-BE49-F238E27FC236}">
                <a16:creationId xmlns:a16="http://schemas.microsoft.com/office/drawing/2014/main" id="{56F6F162-9E96-4041-AB75-9D9335BECE23}"/>
              </a:ext>
            </a:extLst>
          </p:cNvPr>
          <p:cNvGrpSpPr/>
          <p:nvPr/>
        </p:nvGrpSpPr>
        <p:grpSpPr>
          <a:xfrm>
            <a:off x="1242726" y="3053060"/>
            <a:ext cx="2960972" cy="127531"/>
            <a:chOff x="1531516" y="4014017"/>
            <a:chExt cx="3118943" cy="134128"/>
          </a:xfrm>
        </p:grpSpPr>
        <p:cxnSp>
          <p:nvCxnSpPr>
            <p:cNvPr id="112" name="Straight Connector 5">
              <a:extLst>
                <a:ext uri="{FF2B5EF4-FFF2-40B4-BE49-F238E27FC236}">
                  <a16:creationId xmlns:a16="http://schemas.microsoft.com/office/drawing/2014/main" id="{BF4F9D4D-61CB-4EFF-9E9D-FC017591E281}"/>
                </a:ext>
              </a:extLst>
            </p:cNvPr>
            <p:cNvCxnSpPr>
              <a:cxnSpLocks/>
            </p:cNvCxnSpPr>
            <p:nvPr/>
          </p:nvCxnSpPr>
          <p:spPr>
            <a:xfrm>
              <a:off x="1547041" y="4132844"/>
              <a:ext cx="3103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8">
              <a:extLst>
                <a:ext uri="{FF2B5EF4-FFF2-40B4-BE49-F238E27FC236}">
                  <a16:creationId xmlns:a16="http://schemas.microsoft.com/office/drawing/2014/main" id="{C452E704-CBBC-454A-9A04-06516D6DA369}"/>
                </a:ext>
              </a:extLst>
            </p:cNvPr>
            <p:cNvCxnSpPr>
              <a:cxnSpLocks/>
            </p:cNvCxnSpPr>
            <p:nvPr/>
          </p:nvCxnSpPr>
          <p:spPr>
            <a:xfrm>
              <a:off x="1531516" y="4014033"/>
              <a:ext cx="0" cy="134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0">
              <a:extLst>
                <a:ext uri="{FF2B5EF4-FFF2-40B4-BE49-F238E27FC236}">
                  <a16:creationId xmlns:a16="http://schemas.microsoft.com/office/drawing/2014/main" id="{0FD30C11-B4DA-4765-ABBB-1A277D74EFB4}"/>
                </a:ext>
              </a:extLst>
            </p:cNvPr>
            <p:cNvCxnSpPr>
              <a:cxnSpLocks/>
            </p:cNvCxnSpPr>
            <p:nvPr/>
          </p:nvCxnSpPr>
          <p:spPr>
            <a:xfrm>
              <a:off x="4645617" y="4014017"/>
              <a:ext cx="0" cy="134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oup 12">
            <a:extLst>
              <a:ext uri="{FF2B5EF4-FFF2-40B4-BE49-F238E27FC236}">
                <a16:creationId xmlns:a16="http://schemas.microsoft.com/office/drawing/2014/main" id="{A6B4EF2E-6F86-4C4C-B4D1-9C8CAAA214DA}"/>
              </a:ext>
            </a:extLst>
          </p:cNvPr>
          <p:cNvGrpSpPr/>
          <p:nvPr/>
        </p:nvGrpSpPr>
        <p:grpSpPr>
          <a:xfrm>
            <a:off x="4470806" y="3053096"/>
            <a:ext cx="2984094" cy="127516"/>
            <a:chOff x="1080795" y="4014026"/>
            <a:chExt cx="3143299" cy="134112"/>
          </a:xfrm>
        </p:grpSpPr>
        <p:cxnSp>
          <p:nvCxnSpPr>
            <p:cNvPr id="109" name="Straight Connector 13">
              <a:extLst>
                <a:ext uri="{FF2B5EF4-FFF2-40B4-BE49-F238E27FC236}">
                  <a16:creationId xmlns:a16="http://schemas.microsoft.com/office/drawing/2014/main" id="{28846F40-4903-44D3-B4A7-0945264E1969}"/>
                </a:ext>
              </a:extLst>
            </p:cNvPr>
            <p:cNvCxnSpPr>
              <a:cxnSpLocks/>
            </p:cNvCxnSpPr>
            <p:nvPr/>
          </p:nvCxnSpPr>
          <p:spPr>
            <a:xfrm flipV="1">
              <a:off x="1080795" y="4132815"/>
              <a:ext cx="3143299" cy="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4">
              <a:extLst>
                <a:ext uri="{FF2B5EF4-FFF2-40B4-BE49-F238E27FC236}">
                  <a16:creationId xmlns:a16="http://schemas.microsoft.com/office/drawing/2014/main" id="{721282D0-5A43-419C-855A-2B48F128177F}"/>
                </a:ext>
              </a:extLst>
            </p:cNvPr>
            <p:cNvCxnSpPr>
              <a:cxnSpLocks/>
            </p:cNvCxnSpPr>
            <p:nvPr/>
          </p:nvCxnSpPr>
          <p:spPr>
            <a:xfrm>
              <a:off x="1080795" y="4014026"/>
              <a:ext cx="0" cy="134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5">
              <a:extLst>
                <a:ext uri="{FF2B5EF4-FFF2-40B4-BE49-F238E27FC236}">
                  <a16:creationId xmlns:a16="http://schemas.microsoft.com/office/drawing/2014/main" id="{13BC8092-230D-4A2F-BC6E-42DC0A34A482}"/>
                </a:ext>
              </a:extLst>
            </p:cNvPr>
            <p:cNvCxnSpPr>
              <a:cxnSpLocks/>
            </p:cNvCxnSpPr>
            <p:nvPr/>
          </p:nvCxnSpPr>
          <p:spPr>
            <a:xfrm>
              <a:off x="4215170" y="4014026"/>
              <a:ext cx="0" cy="134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TextBox 16">
            <a:extLst>
              <a:ext uri="{FF2B5EF4-FFF2-40B4-BE49-F238E27FC236}">
                <a16:creationId xmlns:a16="http://schemas.microsoft.com/office/drawing/2014/main" id="{D04716F0-3198-44B5-8A87-88D46A2CCACC}"/>
              </a:ext>
            </a:extLst>
          </p:cNvPr>
          <p:cNvSpPr txBox="1"/>
          <p:nvPr/>
        </p:nvSpPr>
        <p:spPr>
          <a:xfrm>
            <a:off x="1894194" y="3156029"/>
            <a:ext cx="1672777" cy="231558"/>
          </a:xfrm>
          <a:prstGeom prst="rect">
            <a:avLst/>
          </a:prstGeom>
          <a:noFill/>
        </p:spPr>
        <p:txBody>
          <a:bodyPr wrap="square" rtlCol="0">
            <a:spAutoFit/>
          </a:bodyPr>
          <a:lstStyle/>
          <a:p>
            <a:pPr algn="ctr"/>
            <a:r>
              <a:rPr lang="zh-CN" altLang="en-US" sz="1050" b="1" dirty="0">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任意</a:t>
            </a:r>
            <a:r>
              <a:rPr lang="en-GB" sz="1050" b="1" dirty="0">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sz="1050" b="1" dirty="0">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周期间</a:t>
            </a:r>
            <a:endParaRPr lang="en-US" sz="1050" b="1" dirty="0">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2" name="TextBox 17">
            <a:extLst>
              <a:ext uri="{FF2B5EF4-FFF2-40B4-BE49-F238E27FC236}">
                <a16:creationId xmlns:a16="http://schemas.microsoft.com/office/drawing/2014/main" id="{DC76DCD3-6F5C-4C77-8DF7-50A99E195111}"/>
              </a:ext>
            </a:extLst>
          </p:cNvPr>
          <p:cNvSpPr txBox="1"/>
          <p:nvPr/>
        </p:nvSpPr>
        <p:spPr>
          <a:xfrm>
            <a:off x="5126465" y="3156029"/>
            <a:ext cx="1672777" cy="231558"/>
          </a:xfrm>
          <a:prstGeom prst="rect">
            <a:avLst/>
          </a:prstGeom>
          <a:noFill/>
        </p:spPr>
        <p:txBody>
          <a:bodyPr wrap="square" rtlCol="0">
            <a:spAutoFit/>
          </a:bodyPr>
          <a:lstStyle/>
          <a:p>
            <a:pPr algn="ctr"/>
            <a:r>
              <a:rPr lang="zh-CN" altLang="en-US" sz="1050" b="1">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任意</a:t>
            </a:r>
            <a:r>
              <a:rPr lang="en-GB" altLang="zh-CN" sz="1050" b="1">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24</a:t>
            </a:r>
            <a:r>
              <a:rPr lang="zh-CN" altLang="en-US" sz="1050" b="1">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周期间</a:t>
            </a:r>
            <a:endParaRPr lang="en-US" altLang="zh-CN" sz="1050" b="1">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3" name="TextBox 58">
            <a:extLst>
              <a:ext uri="{FF2B5EF4-FFF2-40B4-BE49-F238E27FC236}">
                <a16:creationId xmlns:a16="http://schemas.microsoft.com/office/drawing/2014/main" id="{90BBEA62-3FD2-46D7-8038-EC3B0C9B795C}"/>
              </a:ext>
            </a:extLst>
          </p:cNvPr>
          <p:cNvSpPr txBox="1"/>
          <p:nvPr/>
        </p:nvSpPr>
        <p:spPr>
          <a:xfrm>
            <a:off x="1850537" y="2624672"/>
            <a:ext cx="565110" cy="217936"/>
          </a:xfrm>
          <a:prstGeom prst="rect">
            <a:avLst/>
          </a:prstGeom>
          <a:noFill/>
        </p:spPr>
        <p:txBody>
          <a:bodyPr wrap="square">
            <a:spAutoFit/>
          </a:bodyPr>
          <a:lstStyle/>
          <a:p>
            <a:pPr algn="ctr"/>
            <a:r>
              <a:rPr lang="en-GB" sz="1000" b="1">
                <a:solidFill>
                  <a:schemeClr val="bg1"/>
                </a:solidFill>
                <a:latin typeface="微软雅黑" panose="020B0503020204020204" pitchFamily="34" charset="-122"/>
                <a:ea typeface="微软雅黑" panose="020B0503020204020204" pitchFamily="34" charset="-122"/>
              </a:rPr>
              <a:t>173</a:t>
            </a:r>
            <a:endParaRPr lang="en-US" sz="1000">
              <a:solidFill>
                <a:schemeClr val="bg1"/>
              </a:solidFill>
              <a:latin typeface="微软雅黑" panose="020B0503020204020204" pitchFamily="34" charset="-122"/>
              <a:ea typeface="微软雅黑" panose="020B0503020204020204" pitchFamily="34" charset="-122"/>
            </a:endParaRPr>
          </a:p>
        </p:txBody>
      </p:sp>
      <p:sp>
        <p:nvSpPr>
          <p:cNvPr id="104" name="TextBox 64">
            <a:extLst>
              <a:ext uri="{FF2B5EF4-FFF2-40B4-BE49-F238E27FC236}">
                <a16:creationId xmlns:a16="http://schemas.microsoft.com/office/drawing/2014/main" id="{C1E14E65-1E26-4C13-AC7B-E752448FFC9F}"/>
              </a:ext>
            </a:extLst>
          </p:cNvPr>
          <p:cNvSpPr txBox="1"/>
          <p:nvPr/>
        </p:nvSpPr>
        <p:spPr>
          <a:xfrm>
            <a:off x="3503608" y="2634705"/>
            <a:ext cx="499325" cy="217936"/>
          </a:xfrm>
          <a:prstGeom prst="rect">
            <a:avLst/>
          </a:prstGeom>
          <a:noFill/>
        </p:spPr>
        <p:txBody>
          <a:bodyPr wrap="square">
            <a:spAutoFit/>
          </a:bodyPr>
          <a:lstStyle/>
          <a:p>
            <a:pPr algn="ctr"/>
            <a:r>
              <a:rPr lang="en-GB" sz="1000" b="1">
                <a:solidFill>
                  <a:schemeClr val="bg1"/>
                </a:solidFill>
                <a:latin typeface="微软雅黑" panose="020B0503020204020204" pitchFamily="34" charset="-122"/>
                <a:ea typeface="微软雅黑" panose="020B0503020204020204" pitchFamily="34" charset="-122"/>
              </a:rPr>
              <a:t>112</a:t>
            </a:r>
            <a:endParaRPr lang="en-US" sz="1000" b="1">
              <a:solidFill>
                <a:schemeClr val="bg1"/>
              </a:solidFill>
              <a:latin typeface="微软雅黑" panose="020B0503020204020204" pitchFamily="34" charset="-122"/>
              <a:ea typeface="微软雅黑" panose="020B0503020204020204" pitchFamily="34" charset="-122"/>
            </a:endParaRPr>
          </a:p>
        </p:txBody>
      </p:sp>
      <p:sp>
        <p:nvSpPr>
          <p:cNvPr id="105" name="TextBox 68">
            <a:extLst>
              <a:ext uri="{FF2B5EF4-FFF2-40B4-BE49-F238E27FC236}">
                <a16:creationId xmlns:a16="http://schemas.microsoft.com/office/drawing/2014/main" id="{E040B402-B4ED-40BF-880C-E50F35E6A408}"/>
              </a:ext>
            </a:extLst>
          </p:cNvPr>
          <p:cNvSpPr txBox="1"/>
          <p:nvPr/>
        </p:nvSpPr>
        <p:spPr>
          <a:xfrm>
            <a:off x="4724047" y="2629746"/>
            <a:ext cx="413368" cy="217936"/>
          </a:xfrm>
          <a:prstGeom prst="rect">
            <a:avLst/>
          </a:prstGeom>
          <a:noFill/>
        </p:spPr>
        <p:txBody>
          <a:bodyPr wrap="square">
            <a:spAutoFit/>
          </a:bodyPr>
          <a:lstStyle/>
          <a:p>
            <a:pPr algn="ctr"/>
            <a:r>
              <a:rPr lang="en-GB" sz="1000" b="1">
                <a:solidFill>
                  <a:schemeClr val="bg1">
                    <a:lumMod val="50000"/>
                  </a:schemeClr>
                </a:solidFill>
                <a:latin typeface="微软雅黑" panose="020B0503020204020204" pitchFamily="34" charset="-122"/>
                <a:ea typeface="微软雅黑" panose="020B0503020204020204" pitchFamily="34" charset="-122"/>
              </a:rPr>
              <a:t>92</a:t>
            </a:r>
            <a:endParaRPr lang="en-US" sz="10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06" name="TextBox 70">
            <a:extLst>
              <a:ext uri="{FF2B5EF4-FFF2-40B4-BE49-F238E27FC236}">
                <a16:creationId xmlns:a16="http://schemas.microsoft.com/office/drawing/2014/main" id="{525A0148-F6D5-4CE7-A548-0B394CCF7BCB}"/>
              </a:ext>
            </a:extLst>
          </p:cNvPr>
          <p:cNvSpPr txBox="1"/>
          <p:nvPr/>
        </p:nvSpPr>
        <p:spPr>
          <a:xfrm>
            <a:off x="5106741" y="2624679"/>
            <a:ext cx="541523" cy="217936"/>
          </a:xfrm>
          <a:prstGeom prst="rect">
            <a:avLst/>
          </a:prstGeom>
          <a:noFill/>
        </p:spPr>
        <p:txBody>
          <a:bodyPr wrap="square">
            <a:spAutoFit/>
          </a:bodyPr>
          <a:lstStyle/>
          <a:p>
            <a:pPr algn="ctr"/>
            <a:r>
              <a:rPr lang="en-GB" sz="1000" b="1">
                <a:solidFill>
                  <a:schemeClr val="bg1"/>
                </a:solidFill>
                <a:latin typeface="微软雅黑" panose="020B0503020204020204" pitchFamily="34" charset="-122"/>
                <a:ea typeface="微软雅黑" panose="020B0503020204020204" pitchFamily="34" charset="-122"/>
              </a:rPr>
              <a:t>116</a:t>
            </a:r>
            <a:endParaRPr lang="en-US" sz="1000" b="1">
              <a:solidFill>
                <a:schemeClr val="bg1"/>
              </a:solidFill>
              <a:latin typeface="微软雅黑" panose="020B0503020204020204" pitchFamily="34" charset="-122"/>
              <a:ea typeface="微软雅黑" panose="020B0503020204020204" pitchFamily="34" charset="-122"/>
            </a:endParaRPr>
          </a:p>
        </p:txBody>
      </p:sp>
      <p:sp>
        <p:nvSpPr>
          <p:cNvPr id="107" name="TextBox 74">
            <a:extLst>
              <a:ext uri="{FF2B5EF4-FFF2-40B4-BE49-F238E27FC236}">
                <a16:creationId xmlns:a16="http://schemas.microsoft.com/office/drawing/2014/main" id="{2C350860-A035-43BA-A5C4-7FE794E1035C}"/>
              </a:ext>
            </a:extLst>
          </p:cNvPr>
          <p:cNvSpPr txBox="1"/>
          <p:nvPr/>
        </p:nvSpPr>
        <p:spPr>
          <a:xfrm>
            <a:off x="6332036" y="2638511"/>
            <a:ext cx="413368" cy="217936"/>
          </a:xfrm>
          <a:prstGeom prst="rect">
            <a:avLst/>
          </a:prstGeom>
          <a:noFill/>
        </p:spPr>
        <p:txBody>
          <a:bodyPr wrap="square">
            <a:spAutoFit/>
          </a:bodyPr>
          <a:lstStyle/>
          <a:p>
            <a:pPr algn="ctr"/>
            <a:r>
              <a:rPr lang="en-GB" sz="1000" b="1">
                <a:solidFill>
                  <a:srgbClr val="595454"/>
                </a:solidFill>
                <a:latin typeface="微软雅黑" panose="020B0503020204020204" pitchFamily="34" charset="-122"/>
                <a:ea typeface="微软雅黑" panose="020B0503020204020204" pitchFamily="34" charset="-122"/>
              </a:rPr>
              <a:t>37</a:t>
            </a:r>
            <a:endParaRPr lang="en-US" sz="1000">
              <a:solidFill>
                <a:srgbClr val="595454"/>
              </a:solidFill>
              <a:latin typeface="微软雅黑" panose="020B0503020204020204" pitchFamily="34" charset="-122"/>
              <a:ea typeface="微软雅黑" panose="020B0503020204020204" pitchFamily="34" charset="-122"/>
            </a:endParaRPr>
          </a:p>
        </p:txBody>
      </p:sp>
      <p:sp>
        <p:nvSpPr>
          <p:cNvPr id="108" name="TextBox 76">
            <a:extLst>
              <a:ext uri="{FF2B5EF4-FFF2-40B4-BE49-F238E27FC236}">
                <a16:creationId xmlns:a16="http://schemas.microsoft.com/office/drawing/2014/main" id="{F3EEF3AE-2862-4194-A1DD-B6352EE85062}"/>
              </a:ext>
            </a:extLst>
          </p:cNvPr>
          <p:cNvSpPr txBox="1"/>
          <p:nvPr/>
        </p:nvSpPr>
        <p:spPr>
          <a:xfrm>
            <a:off x="6798840" y="2634701"/>
            <a:ext cx="413368" cy="217936"/>
          </a:xfrm>
          <a:prstGeom prst="rect">
            <a:avLst/>
          </a:prstGeom>
          <a:noFill/>
        </p:spPr>
        <p:txBody>
          <a:bodyPr wrap="square">
            <a:spAutoFit/>
          </a:bodyPr>
          <a:lstStyle/>
          <a:p>
            <a:pPr algn="ctr"/>
            <a:r>
              <a:rPr lang="en-GB" sz="1000" b="1">
                <a:solidFill>
                  <a:schemeClr val="bg1"/>
                </a:solidFill>
                <a:latin typeface="微软雅黑" panose="020B0503020204020204" pitchFamily="34" charset="-122"/>
                <a:ea typeface="微软雅黑" panose="020B0503020204020204" pitchFamily="34" charset="-122"/>
              </a:rPr>
              <a:t>53</a:t>
            </a:r>
            <a:endParaRPr lang="en-US" sz="1000" b="1">
              <a:solidFill>
                <a:schemeClr val="bg1"/>
              </a:solidFill>
              <a:latin typeface="微软雅黑" panose="020B0503020204020204" pitchFamily="34" charset="-122"/>
              <a:ea typeface="微软雅黑" panose="020B0503020204020204" pitchFamily="34" charset="-122"/>
            </a:endParaRPr>
          </a:p>
        </p:txBody>
      </p:sp>
      <p:graphicFrame>
        <p:nvGraphicFramePr>
          <p:cNvPr id="120" name="Table 119">
            <a:extLst>
              <a:ext uri="{FF2B5EF4-FFF2-40B4-BE49-F238E27FC236}">
                <a16:creationId xmlns:a16="http://schemas.microsoft.com/office/drawing/2014/main" id="{B2E90416-44BD-4493-B5B2-5C71BBD22D05}"/>
              </a:ext>
            </a:extLst>
          </p:cNvPr>
          <p:cNvGraphicFramePr>
            <a:graphicFrameLocks noGrp="1"/>
          </p:cNvGraphicFramePr>
          <p:nvPr>
            <p:extLst>
              <p:ext uri="{D42A27DB-BD31-4B8C-83A1-F6EECF244321}">
                <p14:modId xmlns:p14="http://schemas.microsoft.com/office/powerpoint/2010/main" val="66548717"/>
              </p:ext>
            </p:extLst>
          </p:nvPr>
        </p:nvGraphicFramePr>
        <p:xfrm>
          <a:off x="755374" y="1352230"/>
          <a:ext cx="10813774" cy="421235"/>
        </p:xfrm>
        <a:graphic>
          <a:graphicData uri="http://schemas.openxmlformats.org/drawingml/2006/table">
            <a:tbl>
              <a:tblPr firstRow="1" bandRow="1">
                <a:tableStyleId>{793D81CF-94F2-401A-BA57-92F5A7B2D0C5}</a:tableStyleId>
              </a:tblPr>
              <a:tblGrid>
                <a:gridCol w="2302680">
                  <a:extLst>
                    <a:ext uri="{9D8B030D-6E8A-4147-A177-3AD203B41FA5}">
                      <a16:colId xmlns:a16="http://schemas.microsoft.com/office/drawing/2014/main" val="88735774"/>
                    </a:ext>
                  </a:extLst>
                </a:gridCol>
                <a:gridCol w="3799865">
                  <a:extLst>
                    <a:ext uri="{9D8B030D-6E8A-4147-A177-3AD203B41FA5}">
                      <a16:colId xmlns:a16="http://schemas.microsoft.com/office/drawing/2014/main" val="1457869051"/>
                    </a:ext>
                  </a:extLst>
                </a:gridCol>
                <a:gridCol w="4711229">
                  <a:extLst>
                    <a:ext uri="{9D8B030D-6E8A-4147-A177-3AD203B41FA5}">
                      <a16:colId xmlns:a16="http://schemas.microsoft.com/office/drawing/2014/main" val="587739897"/>
                    </a:ext>
                  </a:extLst>
                </a:gridCol>
              </a:tblGrid>
              <a:tr h="203233">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zh-CN" altLang="en-US" sz="1050" b="1" kern="1200" dirty="0">
                          <a:solidFill>
                            <a:srgbClr val="595454"/>
                          </a:solidFill>
                          <a:effectLst/>
                          <a:latin typeface="微软雅黑" panose="020B0503020204020204" pitchFamily="34" charset="-122"/>
                          <a:ea typeface="微软雅黑" panose="020B0503020204020204" pitchFamily="34" charset="-122"/>
                          <a:cs typeface="+mn-cs"/>
                        </a:rPr>
                        <a:t>下方图标图例</a:t>
                      </a:r>
                      <a:endParaRPr lang="en-US" sz="1050" b="1" kern="1200" dirty="0">
                        <a:solidFill>
                          <a:srgbClr val="595454"/>
                        </a:solidFill>
                        <a:effectLst/>
                        <a:latin typeface="微软雅黑" panose="020B0503020204020204" pitchFamily="34" charset="-122"/>
                        <a:ea typeface="微软雅黑" panose="020B0503020204020204" pitchFamily="34" charset="-122"/>
                        <a:cs typeface="+mn-cs"/>
                      </a:endParaRPr>
                    </a:p>
                  </a:txBody>
                  <a:tcPr marL="91416" marR="91416" marT="45708" marB="457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zh-CN" altLang="en-US" sz="1050" dirty="0">
                          <a:solidFill>
                            <a:schemeClr val="bg1">
                              <a:lumMod val="50000"/>
                            </a:schemeClr>
                          </a:solidFill>
                          <a:effectLst/>
                          <a:latin typeface="微软雅黑" panose="020B0503020204020204" pitchFamily="34" charset="-122"/>
                          <a:ea typeface="微软雅黑" panose="020B0503020204020204" pitchFamily="34" charset="-122"/>
                        </a:rPr>
                        <a:t>罗特西普</a:t>
                      </a:r>
                      <a:r>
                        <a:rPr lang="en-US" altLang="zh-CN" sz="1050" dirty="0">
                          <a:solidFill>
                            <a:schemeClr val="bg1">
                              <a:lumMod val="50000"/>
                            </a:schemeClr>
                          </a:solidFill>
                          <a:effectLst/>
                          <a:latin typeface="微软雅黑" panose="020B0503020204020204" pitchFamily="34" charset="-122"/>
                          <a:ea typeface="微软雅黑" panose="020B0503020204020204" pitchFamily="34" charset="-122"/>
                        </a:rPr>
                        <a:t> + </a:t>
                      </a:r>
                      <a:r>
                        <a:rPr lang="zh-CN" altLang="en-US" sz="1050" dirty="0">
                          <a:solidFill>
                            <a:schemeClr val="bg1">
                              <a:lumMod val="50000"/>
                            </a:schemeClr>
                          </a:solidFill>
                          <a:effectLst/>
                          <a:latin typeface="微软雅黑" panose="020B0503020204020204" pitchFamily="34" charset="-122"/>
                          <a:ea typeface="微软雅黑" panose="020B0503020204020204" pitchFamily="34" charset="-122"/>
                        </a:rPr>
                        <a:t>最佳支持治疗</a:t>
                      </a:r>
                      <a:r>
                        <a:rPr lang="en-US" altLang="zh-CN" sz="1050" baseline="30000" dirty="0">
                          <a:solidFill>
                            <a:schemeClr val="bg1">
                              <a:lumMod val="50000"/>
                            </a:schemeClr>
                          </a:solidFill>
                          <a:effectLst/>
                          <a:latin typeface="微软雅黑" panose="020B0503020204020204" pitchFamily="34" charset="-122"/>
                          <a:ea typeface="微软雅黑" panose="020B0503020204020204" pitchFamily="34" charset="-122"/>
                        </a:rPr>
                        <a:t>a</a:t>
                      </a:r>
                      <a:r>
                        <a:rPr lang="zh-CN" altLang="en-US" sz="1050" baseline="0" dirty="0">
                          <a:solidFill>
                            <a:schemeClr val="bg1">
                              <a:lumMod val="50000"/>
                            </a:schemeClr>
                          </a:solidFill>
                          <a:effectLst/>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effectLst/>
                          <a:latin typeface="微软雅黑" panose="020B0503020204020204" pitchFamily="34" charset="-122"/>
                          <a:ea typeface="微软雅黑" panose="020B0503020204020204" pitchFamily="34" charset="-122"/>
                        </a:rPr>
                        <a:t>数据截至</a:t>
                      </a:r>
                      <a:r>
                        <a:rPr lang="en-US" altLang="zh-CN" sz="1050" dirty="0">
                          <a:solidFill>
                            <a:schemeClr val="bg1">
                              <a:lumMod val="50000"/>
                            </a:schemeClr>
                          </a:solidFill>
                          <a:effectLst/>
                          <a:latin typeface="微软雅黑" panose="020B0503020204020204" pitchFamily="34" charset="-122"/>
                          <a:ea typeface="微软雅黑" panose="020B0503020204020204" pitchFamily="34" charset="-122"/>
                        </a:rPr>
                        <a:t>2018</a:t>
                      </a:r>
                      <a:r>
                        <a:rPr lang="zh-CN" altLang="en-US" sz="1050" dirty="0">
                          <a:solidFill>
                            <a:schemeClr val="bg1">
                              <a:lumMod val="50000"/>
                            </a:schemeClr>
                          </a:solidFill>
                          <a:effectLst/>
                          <a:latin typeface="微软雅黑" panose="020B0503020204020204" pitchFamily="34" charset="-122"/>
                          <a:ea typeface="微软雅黑" panose="020B0503020204020204" pitchFamily="34" charset="-122"/>
                        </a:rPr>
                        <a:t>年</a:t>
                      </a:r>
                      <a:r>
                        <a:rPr lang="en-US" altLang="zh-CN" sz="1050" dirty="0">
                          <a:solidFill>
                            <a:schemeClr val="bg1">
                              <a:lumMod val="50000"/>
                            </a:schemeClr>
                          </a:solidFill>
                          <a:effectLst/>
                          <a:latin typeface="微软雅黑" panose="020B0503020204020204" pitchFamily="34" charset="-122"/>
                          <a:ea typeface="微软雅黑" panose="020B0503020204020204" pitchFamily="34" charset="-122"/>
                        </a:rPr>
                        <a:t>5</a:t>
                      </a:r>
                      <a:r>
                        <a:rPr lang="zh-CN" altLang="en-US" sz="1050" dirty="0">
                          <a:solidFill>
                            <a:schemeClr val="bg1">
                              <a:lumMod val="50000"/>
                            </a:schemeClr>
                          </a:solidFill>
                          <a:effectLst/>
                          <a:latin typeface="微软雅黑" panose="020B0503020204020204" pitchFamily="34" charset="-122"/>
                          <a:ea typeface="微软雅黑" panose="020B0503020204020204" pitchFamily="34" charset="-122"/>
                        </a:rPr>
                        <a:t>月</a:t>
                      </a:r>
                      <a:r>
                        <a:rPr lang="en-US" altLang="zh-CN" sz="1050" dirty="0">
                          <a:solidFill>
                            <a:schemeClr val="bg1">
                              <a:lumMod val="50000"/>
                            </a:schemeClr>
                          </a:solidFill>
                          <a:effectLst/>
                          <a:latin typeface="微软雅黑" panose="020B0503020204020204" pitchFamily="34" charset="-122"/>
                          <a:ea typeface="微软雅黑" panose="020B0503020204020204" pitchFamily="34" charset="-122"/>
                        </a:rPr>
                        <a:t>11</a:t>
                      </a:r>
                      <a:r>
                        <a:rPr lang="zh-CN" altLang="en-US" sz="1050" dirty="0">
                          <a:solidFill>
                            <a:schemeClr val="bg1">
                              <a:lumMod val="50000"/>
                            </a:schemeClr>
                          </a:solidFill>
                          <a:effectLst/>
                          <a:latin typeface="微软雅黑" panose="020B0503020204020204" pitchFamily="34" charset="-122"/>
                          <a:ea typeface="微软雅黑" panose="020B0503020204020204" pitchFamily="34" charset="-122"/>
                        </a:rPr>
                        <a:t>日）</a:t>
                      </a:r>
                      <a:endParaRPr lang="en-US" altLang="zh-CN" sz="105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16" marR="91416" marT="45708" marB="457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E1E1"/>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zh-CN" altLang="en-US" sz="1050" dirty="0">
                          <a:solidFill>
                            <a:schemeClr val="bg1"/>
                          </a:solidFill>
                          <a:effectLst/>
                          <a:latin typeface="微软雅黑" panose="020B0503020204020204" pitchFamily="34" charset="-122"/>
                          <a:ea typeface="微软雅黑" panose="020B0503020204020204" pitchFamily="34" charset="-122"/>
                        </a:rPr>
                        <a:t>罗特西普</a:t>
                      </a:r>
                      <a:r>
                        <a:rPr lang="en-US" sz="1050" dirty="0">
                          <a:solidFill>
                            <a:schemeClr val="bg1"/>
                          </a:solidFill>
                          <a:effectLst/>
                          <a:latin typeface="微软雅黑" panose="020B0503020204020204" pitchFamily="34" charset="-122"/>
                          <a:ea typeface="微软雅黑" panose="020B0503020204020204" pitchFamily="34" charset="-122"/>
                        </a:rPr>
                        <a:t> + </a:t>
                      </a:r>
                      <a:r>
                        <a:rPr lang="zh-CN" altLang="en-US" sz="1050" dirty="0">
                          <a:solidFill>
                            <a:schemeClr val="bg1"/>
                          </a:solidFill>
                          <a:effectLst/>
                          <a:latin typeface="微软雅黑" panose="020B0503020204020204" pitchFamily="34" charset="-122"/>
                          <a:ea typeface="微软雅黑" panose="020B0503020204020204" pitchFamily="34" charset="-122"/>
                        </a:rPr>
                        <a:t>最佳支持治疗</a:t>
                      </a:r>
                      <a:r>
                        <a:rPr lang="en-US" sz="1050" baseline="30000" dirty="0">
                          <a:solidFill>
                            <a:schemeClr val="bg1"/>
                          </a:solidFill>
                          <a:effectLst/>
                          <a:latin typeface="微软雅黑" panose="020B0503020204020204" pitchFamily="34" charset="-122"/>
                          <a:ea typeface="微软雅黑" panose="020B0503020204020204" pitchFamily="34" charset="-122"/>
                        </a:rPr>
                        <a:t>a </a:t>
                      </a:r>
                      <a:r>
                        <a:rPr lang="zh-CN" altLang="en-US" sz="1050" baseline="0" dirty="0">
                          <a:solidFill>
                            <a:schemeClr val="bg1"/>
                          </a:solidFill>
                          <a:effectLst/>
                          <a:latin typeface="微软雅黑" panose="020B0503020204020204" pitchFamily="34" charset="-122"/>
                          <a:ea typeface="微软雅黑" panose="020B0503020204020204" pitchFamily="34" charset="-122"/>
                        </a:rPr>
                        <a:t>（</a:t>
                      </a:r>
                      <a:r>
                        <a:rPr lang="zh-CN" altLang="en-US" sz="1050" dirty="0">
                          <a:solidFill>
                            <a:schemeClr val="bg1"/>
                          </a:solidFill>
                          <a:effectLst/>
                          <a:latin typeface="微软雅黑" panose="020B0503020204020204" pitchFamily="34" charset="-122"/>
                          <a:ea typeface="微软雅黑" panose="020B0503020204020204" pitchFamily="34" charset="-122"/>
                        </a:rPr>
                        <a:t>数据截至</a:t>
                      </a:r>
                      <a:r>
                        <a:rPr lang="en-US" altLang="zh-CN" sz="1050" dirty="0">
                          <a:solidFill>
                            <a:schemeClr val="bg1"/>
                          </a:solidFill>
                          <a:effectLst/>
                          <a:latin typeface="微软雅黑" panose="020B0503020204020204" pitchFamily="34" charset="-122"/>
                          <a:ea typeface="微软雅黑" panose="020B0503020204020204" pitchFamily="34" charset="-122"/>
                        </a:rPr>
                        <a:t>2021</a:t>
                      </a:r>
                      <a:r>
                        <a:rPr lang="zh-CN" altLang="en-US" sz="1050" dirty="0">
                          <a:solidFill>
                            <a:schemeClr val="bg1"/>
                          </a:solidFill>
                          <a:effectLst/>
                          <a:latin typeface="微软雅黑" panose="020B0503020204020204" pitchFamily="34" charset="-122"/>
                          <a:ea typeface="微软雅黑" panose="020B0503020204020204" pitchFamily="34" charset="-122"/>
                        </a:rPr>
                        <a:t>年</a:t>
                      </a:r>
                      <a:r>
                        <a:rPr lang="en-US" altLang="zh-CN" sz="1050" dirty="0">
                          <a:solidFill>
                            <a:schemeClr val="bg1"/>
                          </a:solidFill>
                          <a:effectLst/>
                          <a:latin typeface="微软雅黑" panose="020B0503020204020204" pitchFamily="34" charset="-122"/>
                          <a:ea typeface="微软雅黑" panose="020B0503020204020204" pitchFamily="34" charset="-122"/>
                        </a:rPr>
                        <a:t>1</a:t>
                      </a:r>
                      <a:r>
                        <a:rPr lang="zh-CN" altLang="en-US" sz="1050" dirty="0">
                          <a:solidFill>
                            <a:schemeClr val="bg1"/>
                          </a:solidFill>
                          <a:effectLst/>
                          <a:latin typeface="微软雅黑" panose="020B0503020204020204" pitchFamily="34" charset="-122"/>
                          <a:ea typeface="微软雅黑" panose="020B0503020204020204" pitchFamily="34" charset="-122"/>
                        </a:rPr>
                        <a:t>月</a:t>
                      </a:r>
                      <a:r>
                        <a:rPr lang="en-US" altLang="zh-CN" sz="1050" dirty="0">
                          <a:solidFill>
                            <a:schemeClr val="bg1"/>
                          </a:solidFill>
                          <a:effectLst/>
                          <a:latin typeface="微软雅黑" panose="020B0503020204020204" pitchFamily="34" charset="-122"/>
                          <a:ea typeface="微软雅黑" panose="020B0503020204020204" pitchFamily="34" charset="-122"/>
                        </a:rPr>
                        <a:t>5</a:t>
                      </a:r>
                      <a:r>
                        <a:rPr lang="zh-CN" altLang="en-US" sz="1050" dirty="0">
                          <a:solidFill>
                            <a:schemeClr val="bg1"/>
                          </a:solidFill>
                          <a:effectLst/>
                          <a:latin typeface="微软雅黑" panose="020B0503020204020204" pitchFamily="34" charset="-122"/>
                          <a:ea typeface="微软雅黑" panose="020B0503020204020204" pitchFamily="34" charset="-122"/>
                        </a:rPr>
                        <a:t>日）</a:t>
                      </a:r>
                      <a:endParaRPr lang="en-US" sz="105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16" marR="91416" marT="45708" marB="457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72A28"/>
                    </a:solidFill>
                  </a:tcPr>
                </a:tc>
                <a:extLst>
                  <a:ext uri="{0D108BD9-81ED-4DB2-BD59-A6C34878D82A}">
                    <a16:rowId xmlns:a16="http://schemas.microsoft.com/office/drawing/2014/main" val="2673304429"/>
                  </a:ext>
                </a:extLst>
              </a:tr>
              <a:tr h="140655">
                <a:tc>
                  <a:txBody>
                    <a:bodyPr/>
                    <a:lstStyle/>
                    <a:p>
                      <a:pPr marL="0" marR="0" algn="l">
                        <a:lnSpc>
                          <a:spcPct val="115000"/>
                        </a:lnSpc>
                        <a:spcBef>
                          <a:spcPts val="0"/>
                        </a:spcBef>
                        <a:spcAft>
                          <a:spcPts val="0"/>
                        </a:spcAft>
                      </a:pPr>
                      <a:r>
                        <a:rPr lang="zh-CN" altLang="en-US" sz="1050" b="1">
                          <a:solidFill>
                            <a:srgbClr val="595454"/>
                          </a:solidFill>
                          <a:effectLst/>
                          <a:latin typeface="微软雅黑" panose="020B0503020204020204" pitchFamily="34" charset="-122"/>
                          <a:ea typeface="微软雅黑" panose="020B0503020204020204" pitchFamily="34" charset="-122"/>
                        </a:rPr>
                        <a:t>治疗持续时间</a:t>
                      </a:r>
                      <a:r>
                        <a:rPr lang="en-US" sz="1050" b="1">
                          <a:solidFill>
                            <a:srgbClr val="595454"/>
                          </a:solidFill>
                          <a:effectLst/>
                          <a:latin typeface="微软雅黑" panose="020B0503020204020204" pitchFamily="34" charset="-122"/>
                          <a:ea typeface="微软雅黑" panose="020B0503020204020204" pitchFamily="34" charset="-122"/>
                        </a:rPr>
                        <a:t>,</a:t>
                      </a:r>
                      <a:r>
                        <a:rPr lang="en-US" sz="1050" b="1" baseline="30000">
                          <a:solidFill>
                            <a:srgbClr val="595454"/>
                          </a:solidFill>
                          <a:effectLst/>
                          <a:latin typeface="微软雅黑" panose="020B0503020204020204" pitchFamily="34" charset="-122"/>
                          <a:ea typeface="微软雅黑" panose="020B0503020204020204" pitchFamily="34" charset="-122"/>
                        </a:rPr>
                        <a:t>b</a:t>
                      </a:r>
                      <a:r>
                        <a:rPr lang="en-US" sz="1050" b="1">
                          <a:solidFill>
                            <a:srgbClr val="595454"/>
                          </a:solidFill>
                          <a:effectLst/>
                          <a:latin typeface="微软雅黑" panose="020B0503020204020204" pitchFamily="34" charset="-122"/>
                          <a:ea typeface="微软雅黑" panose="020B0503020204020204" pitchFamily="34" charset="-122"/>
                        </a:rPr>
                        <a:t> </a:t>
                      </a:r>
                      <a:r>
                        <a:rPr lang="zh-CN" altLang="en-US" sz="1050" b="1">
                          <a:solidFill>
                            <a:srgbClr val="595454"/>
                          </a:solidFill>
                          <a:effectLst/>
                          <a:latin typeface="微软雅黑" panose="020B0503020204020204" pitchFamily="34" charset="-122"/>
                          <a:ea typeface="微软雅黑" panose="020B0503020204020204" pitchFamily="34" charset="-122"/>
                        </a:rPr>
                        <a:t>中位</a:t>
                      </a:r>
                      <a:r>
                        <a:rPr lang="en-US" sz="1050" b="1">
                          <a:solidFill>
                            <a:srgbClr val="595454"/>
                          </a:solidFill>
                          <a:effectLst/>
                          <a:latin typeface="微软雅黑" panose="020B0503020204020204" pitchFamily="34" charset="-122"/>
                          <a:ea typeface="微软雅黑" panose="020B0503020204020204" pitchFamily="34" charset="-122"/>
                        </a:rPr>
                        <a:t>(</a:t>
                      </a:r>
                      <a:r>
                        <a:rPr lang="zh-CN" altLang="en-US" sz="1050" b="1">
                          <a:solidFill>
                            <a:srgbClr val="595454"/>
                          </a:solidFill>
                          <a:effectLst/>
                          <a:latin typeface="微软雅黑" panose="020B0503020204020204" pitchFamily="34" charset="-122"/>
                          <a:ea typeface="微软雅黑" panose="020B0503020204020204" pitchFamily="34" charset="-122"/>
                        </a:rPr>
                        <a:t>范围</a:t>
                      </a:r>
                      <a:r>
                        <a:rPr lang="en-US" sz="1050" b="1">
                          <a:solidFill>
                            <a:srgbClr val="595454"/>
                          </a:solidFill>
                          <a:effectLst/>
                          <a:latin typeface="微软雅黑" panose="020B0503020204020204" pitchFamily="34" charset="-122"/>
                          <a:ea typeface="微软雅黑" panose="020B0503020204020204" pitchFamily="34" charset="-122"/>
                        </a:rPr>
                        <a:t>), </a:t>
                      </a:r>
                      <a:r>
                        <a:rPr lang="zh-CN" altLang="en-US" sz="1050" b="1">
                          <a:solidFill>
                            <a:srgbClr val="595454"/>
                          </a:solidFill>
                          <a:effectLst/>
                          <a:latin typeface="微软雅黑" panose="020B0503020204020204" pitchFamily="34" charset="-122"/>
                          <a:ea typeface="微软雅黑" panose="020B0503020204020204" pitchFamily="34" charset="-122"/>
                        </a:rPr>
                        <a:t>周</a:t>
                      </a:r>
                      <a:endParaRPr lang="en-US" sz="1050" b="1">
                        <a:solidFill>
                          <a:srgbClr val="595454"/>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16" marR="91416"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050" kern="1200">
                          <a:solidFill>
                            <a:srgbClr val="595454"/>
                          </a:solidFill>
                          <a:effectLst/>
                          <a:latin typeface="微软雅黑" panose="020B0503020204020204" pitchFamily="34" charset="-122"/>
                          <a:ea typeface="微软雅黑" panose="020B0503020204020204" pitchFamily="34" charset="-122"/>
                          <a:cs typeface="+mn-cs"/>
                        </a:rPr>
                        <a:t>64.1(3-97)</a:t>
                      </a:r>
                    </a:p>
                  </a:txBody>
                  <a:tcPr marL="91416" marR="91416"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595454"/>
                          </a:solidFill>
                          <a:effectLst/>
                          <a:latin typeface="微软雅黑" panose="020B0503020204020204" pitchFamily="34" charset="-122"/>
                          <a:ea typeface="微软雅黑" panose="020B0503020204020204" pitchFamily="34" charset="-122"/>
                        </a:rPr>
                        <a:t>153.6 (1.7–215.0)</a:t>
                      </a:r>
                      <a:endParaRPr lang="en-US" sz="1050" dirty="0">
                        <a:latin typeface="微软雅黑" panose="020B0503020204020204" pitchFamily="34" charset="-122"/>
                        <a:ea typeface="微软雅黑" panose="020B0503020204020204" pitchFamily="34" charset="-122"/>
                      </a:endParaRPr>
                    </a:p>
                  </a:txBody>
                  <a:tcPr marL="91416" marR="91416"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785602"/>
                  </a:ext>
                </a:extLst>
              </a:tr>
            </a:tbl>
          </a:graphicData>
        </a:graphic>
      </p:graphicFrame>
      <p:sp>
        <p:nvSpPr>
          <p:cNvPr id="121" name="TextBox 68">
            <a:extLst>
              <a:ext uri="{FF2B5EF4-FFF2-40B4-BE49-F238E27FC236}">
                <a16:creationId xmlns:a16="http://schemas.microsoft.com/office/drawing/2014/main" id="{04EB8324-75C3-4A7C-928B-0AB1FD3E6DFE}"/>
              </a:ext>
            </a:extLst>
          </p:cNvPr>
          <p:cNvSpPr txBox="1"/>
          <p:nvPr/>
        </p:nvSpPr>
        <p:spPr>
          <a:xfrm>
            <a:off x="3062198" y="2645791"/>
            <a:ext cx="499326" cy="246221"/>
          </a:xfrm>
          <a:prstGeom prst="rect">
            <a:avLst/>
          </a:prstGeom>
          <a:noFill/>
        </p:spPr>
        <p:txBody>
          <a:bodyPr wrap="square">
            <a:spAutoFit/>
          </a:bodyPr>
          <a:lstStyle/>
          <a:p>
            <a:pPr algn="ctr"/>
            <a:r>
              <a:rPr lang="en-GB" sz="1000" b="1">
                <a:solidFill>
                  <a:schemeClr val="bg1">
                    <a:lumMod val="50000"/>
                  </a:schemeClr>
                </a:solidFill>
                <a:latin typeface="微软雅黑" panose="020B0503020204020204" pitchFamily="34" charset="-122"/>
                <a:ea typeface="微软雅黑" panose="020B0503020204020204" pitchFamily="34" charset="-122"/>
              </a:rPr>
              <a:t>90</a:t>
            </a:r>
            <a:endParaRPr lang="en-US" sz="10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22" name="TextBox 68">
            <a:extLst>
              <a:ext uri="{FF2B5EF4-FFF2-40B4-BE49-F238E27FC236}">
                <a16:creationId xmlns:a16="http://schemas.microsoft.com/office/drawing/2014/main" id="{15587964-2570-4938-A37F-E1A8301E6BA3}"/>
              </a:ext>
            </a:extLst>
          </p:cNvPr>
          <p:cNvSpPr txBox="1"/>
          <p:nvPr/>
        </p:nvSpPr>
        <p:spPr>
          <a:xfrm>
            <a:off x="1414086" y="2637579"/>
            <a:ext cx="499326" cy="246221"/>
          </a:xfrm>
          <a:prstGeom prst="rect">
            <a:avLst/>
          </a:prstGeom>
          <a:noFill/>
        </p:spPr>
        <p:txBody>
          <a:bodyPr wrap="square">
            <a:spAutoFit/>
          </a:bodyPr>
          <a:lstStyle/>
          <a:p>
            <a:pPr algn="ctr"/>
            <a:r>
              <a:rPr lang="en-GB" sz="1000" b="1">
                <a:solidFill>
                  <a:schemeClr val="bg1">
                    <a:lumMod val="50000"/>
                  </a:schemeClr>
                </a:solidFill>
                <a:latin typeface="微软雅黑" panose="020B0503020204020204" pitchFamily="34" charset="-122"/>
                <a:ea typeface="微软雅黑" panose="020B0503020204020204" pitchFamily="34" charset="-122"/>
              </a:rPr>
              <a:t>158</a:t>
            </a:r>
            <a:endParaRPr lang="en-US" sz="10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23" name="TextBox 68">
            <a:extLst>
              <a:ext uri="{FF2B5EF4-FFF2-40B4-BE49-F238E27FC236}">
                <a16:creationId xmlns:a16="http://schemas.microsoft.com/office/drawing/2014/main" id="{400C383F-F8DA-4A03-A0F8-C5DFA707B536}"/>
              </a:ext>
            </a:extLst>
          </p:cNvPr>
          <p:cNvSpPr txBox="1"/>
          <p:nvPr/>
        </p:nvSpPr>
        <p:spPr>
          <a:xfrm>
            <a:off x="1045545" y="2636003"/>
            <a:ext cx="499326" cy="277000"/>
          </a:xfrm>
          <a:prstGeom prst="rect">
            <a:avLst/>
          </a:prstGeom>
          <a:noFill/>
        </p:spPr>
        <p:txBody>
          <a:bodyPr wrap="square">
            <a:spAutoFit/>
          </a:bodyPr>
          <a:lstStyle/>
          <a:p>
            <a:pPr algn="ctr"/>
            <a:r>
              <a:rPr lang="en-GB" sz="1200" b="1">
                <a:latin typeface="微软雅黑" panose="020B0503020204020204" pitchFamily="34" charset="-122"/>
                <a:ea typeface="微软雅黑" panose="020B0503020204020204" pitchFamily="34" charset="-122"/>
              </a:rPr>
              <a:t>n =</a:t>
            </a:r>
            <a:endParaRPr lang="en-US" sz="1200" b="1">
              <a:latin typeface="微软雅黑" panose="020B0503020204020204" pitchFamily="34" charset="-122"/>
              <a:ea typeface="微软雅黑" panose="020B0503020204020204" pitchFamily="34" charset="-122"/>
            </a:endParaRPr>
          </a:p>
        </p:txBody>
      </p:sp>
      <p:sp>
        <p:nvSpPr>
          <p:cNvPr id="127" name="TextBox 16">
            <a:extLst>
              <a:ext uri="{FF2B5EF4-FFF2-40B4-BE49-F238E27FC236}">
                <a16:creationId xmlns:a16="http://schemas.microsoft.com/office/drawing/2014/main" id="{2235FC48-C22B-4E3A-ABBC-8F989C862711}"/>
              </a:ext>
            </a:extLst>
          </p:cNvPr>
          <p:cNvSpPr txBox="1"/>
          <p:nvPr/>
        </p:nvSpPr>
        <p:spPr>
          <a:xfrm>
            <a:off x="8260865" y="3246059"/>
            <a:ext cx="3021744" cy="261610"/>
          </a:xfrm>
          <a:prstGeom prst="rect">
            <a:avLst/>
          </a:prstGeom>
          <a:noFill/>
        </p:spPr>
        <p:txBody>
          <a:bodyPr wrap="square" rtlCol="0">
            <a:spAutoFit/>
          </a:bodyPr>
          <a:lstStyle/>
          <a:p>
            <a:pPr algn="ctr" rtl="0">
              <a:defRPr sz="1600" b="0" i="0" u="none" strike="noStrike" kern="1200" baseline="0">
                <a:solidFill>
                  <a:srgbClr val="595454">
                    <a:lumMod val="50000"/>
                  </a:srgbClr>
                </a:solidFill>
                <a:latin typeface="+mn-lt"/>
                <a:ea typeface="+mn-ea"/>
                <a:cs typeface="+mn-cs"/>
              </a:defRPr>
            </a:pPr>
            <a:r>
              <a:rPr lang="zh-CN" altLang="en-US" sz="1050" b="1">
                <a:latin typeface="微软雅黑" panose="020B0503020204020204" pitchFamily="34" charset="-122"/>
                <a:ea typeface="微软雅黑" panose="020B0503020204020204" pitchFamily="34" charset="-122"/>
              </a:rPr>
              <a:t>中位持续时间</a:t>
            </a:r>
            <a:r>
              <a:rPr lang="en-GB" altLang="zh-CN" sz="1050" b="1">
                <a:latin typeface="微软雅黑" panose="020B0503020204020204" pitchFamily="34" charset="-122"/>
                <a:ea typeface="微软雅黑" panose="020B0503020204020204" pitchFamily="34" charset="-122"/>
              </a:rPr>
              <a:t> [</a:t>
            </a:r>
            <a:r>
              <a:rPr lang="zh-CN" altLang="en-US" sz="1050" b="1">
                <a:latin typeface="微软雅黑" panose="020B0503020204020204" pitchFamily="34" charset="-122"/>
                <a:ea typeface="微软雅黑" panose="020B0503020204020204" pitchFamily="34" charset="-122"/>
              </a:rPr>
              <a:t>范围</a:t>
            </a:r>
            <a:r>
              <a:rPr lang="en-GB" altLang="zh-CN" sz="1050" b="1">
                <a:latin typeface="微软雅黑" panose="020B0503020204020204" pitchFamily="34" charset="-122"/>
                <a:ea typeface="微软雅黑" panose="020B0503020204020204" pitchFamily="34" charset="-122"/>
              </a:rPr>
              <a:t>] </a:t>
            </a:r>
            <a:r>
              <a:rPr lang="en-GB" altLang="zh-CN" sz="1050" b="1" baseline="0">
                <a:latin typeface="微软雅黑" panose="020B0503020204020204" pitchFamily="34" charset="-122"/>
                <a:ea typeface="微软雅黑" panose="020B0503020204020204" pitchFamily="34" charset="-122"/>
              </a:rPr>
              <a:t>(</a:t>
            </a:r>
            <a:r>
              <a:rPr lang="zh-CN" altLang="en-US" sz="1050" b="1" baseline="0">
                <a:latin typeface="微软雅黑" panose="020B0503020204020204" pitchFamily="34" charset="-122"/>
                <a:ea typeface="微软雅黑" panose="020B0503020204020204" pitchFamily="34" charset="-122"/>
              </a:rPr>
              <a:t>天</a:t>
            </a:r>
            <a:r>
              <a:rPr lang="en-GB" altLang="zh-CN" sz="1050" b="1">
                <a:latin typeface="微软雅黑" panose="020B0503020204020204" pitchFamily="34" charset="-122"/>
                <a:ea typeface="微软雅黑" panose="020B0503020204020204" pitchFamily="34" charset="-122"/>
              </a:rPr>
              <a:t>)</a:t>
            </a:r>
            <a:endParaRPr lang="en-US" altLang="zh-CN" sz="1050" b="1">
              <a:latin typeface="微软雅黑" panose="020B0503020204020204" pitchFamily="34" charset="-122"/>
              <a:ea typeface="微软雅黑" panose="020B0503020204020204" pitchFamily="34" charset="-122"/>
            </a:endParaRPr>
          </a:p>
        </p:txBody>
      </p:sp>
      <p:sp>
        <p:nvSpPr>
          <p:cNvPr id="129" name="TextBox 54">
            <a:extLst>
              <a:ext uri="{FF2B5EF4-FFF2-40B4-BE49-F238E27FC236}">
                <a16:creationId xmlns:a16="http://schemas.microsoft.com/office/drawing/2014/main" id="{71397BEE-FDA1-48AF-8C98-5933EEC48528}"/>
              </a:ext>
            </a:extLst>
          </p:cNvPr>
          <p:cNvSpPr txBox="1"/>
          <p:nvPr/>
        </p:nvSpPr>
        <p:spPr>
          <a:xfrm>
            <a:off x="10682620" y="2483126"/>
            <a:ext cx="825094" cy="1935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95454">
                    <a:lumMod val="50000"/>
                  </a:srgbClr>
                </a:solidFill>
                <a:effectLst/>
                <a:uLnTx/>
                <a:uFillTx/>
                <a:latin typeface="Trebuchet MS"/>
                <a:ea typeface="+mn-ea"/>
                <a:cs typeface="+mn-cs"/>
              </a:rPr>
              <a:t>114.0</a:t>
            </a:r>
          </a:p>
        </p:txBody>
      </p:sp>
      <p:sp>
        <p:nvSpPr>
          <p:cNvPr id="130" name="TextBox 55">
            <a:extLst>
              <a:ext uri="{FF2B5EF4-FFF2-40B4-BE49-F238E27FC236}">
                <a16:creationId xmlns:a16="http://schemas.microsoft.com/office/drawing/2014/main" id="{5234FB2E-8E1C-4EA5-8518-885F8F33E0CC}"/>
              </a:ext>
            </a:extLst>
          </p:cNvPr>
          <p:cNvSpPr txBox="1"/>
          <p:nvPr/>
        </p:nvSpPr>
        <p:spPr>
          <a:xfrm>
            <a:off x="10545189" y="2681501"/>
            <a:ext cx="1099956" cy="181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595454"/>
                </a:solidFill>
                <a:effectLst/>
                <a:uLnTx/>
                <a:uFillTx/>
                <a:latin typeface="Trebuchet MS"/>
                <a:ea typeface="+mn-ea"/>
                <a:cs typeface="+mn-cs"/>
              </a:rPr>
              <a:t>[84–1189+]</a:t>
            </a:r>
            <a:endParaRPr kumimoji="0" lang="en-US" sz="900" b="0" i="0" u="none" strike="noStrike" kern="1200" cap="none" spc="0" normalizeH="0" baseline="0" noProof="0">
              <a:ln>
                <a:noFill/>
              </a:ln>
              <a:solidFill>
                <a:srgbClr val="595454"/>
              </a:solidFill>
              <a:effectLst/>
              <a:uLnTx/>
              <a:uFillTx/>
              <a:latin typeface="Trebuchet MS"/>
              <a:ea typeface="+mn-ea"/>
              <a:cs typeface="+mn-cs"/>
            </a:endParaRPr>
          </a:p>
        </p:txBody>
      </p:sp>
      <p:sp>
        <p:nvSpPr>
          <p:cNvPr id="132" name="TextBox 43">
            <a:extLst>
              <a:ext uri="{FF2B5EF4-FFF2-40B4-BE49-F238E27FC236}">
                <a16:creationId xmlns:a16="http://schemas.microsoft.com/office/drawing/2014/main" id="{0EA249F5-93E4-4771-82CD-729912200FA8}"/>
              </a:ext>
            </a:extLst>
          </p:cNvPr>
          <p:cNvSpPr txBox="1"/>
          <p:nvPr/>
        </p:nvSpPr>
        <p:spPr>
          <a:xfrm>
            <a:off x="9724963" y="2065684"/>
            <a:ext cx="879095" cy="1647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95454">
                    <a:lumMod val="50000"/>
                  </a:srgbClr>
                </a:solidFill>
                <a:effectLst/>
                <a:uLnTx/>
                <a:uFillTx/>
                <a:latin typeface="Trebuchet MS"/>
                <a:ea typeface="+mn-ea"/>
                <a:cs typeface="+mn-cs"/>
              </a:rPr>
              <a:t>104.0</a:t>
            </a:r>
          </a:p>
        </p:txBody>
      </p:sp>
      <p:sp>
        <p:nvSpPr>
          <p:cNvPr id="133" name="TextBox 90">
            <a:extLst>
              <a:ext uri="{FF2B5EF4-FFF2-40B4-BE49-F238E27FC236}">
                <a16:creationId xmlns:a16="http://schemas.microsoft.com/office/drawing/2014/main" id="{2830D401-3D43-4C3A-BFE5-079340876F9A}"/>
              </a:ext>
            </a:extLst>
          </p:cNvPr>
          <p:cNvSpPr txBox="1"/>
          <p:nvPr/>
        </p:nvSpPr>
        <p:spPr>
          <a:xfrm>
            <a:off x="9649377" y="2255360"/>
            <a:ext cx="1030265" cy="1544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595454"/>
                </a:solidFill>
                <a:effectLst/>
                <a:uLnTx/>
                <a:uFillTx/>
                <a:latin typeface="Trebuchet MS"/>
                <a:ea typeface="+mn-ea"/>
                <a:cs typeface="+mn-cs"/>
              </a:rPr>
              <a:t>[84–588+]</a:t>
            </a:r>
            <a:endParaRPr kumimoji="0" lang="en-US" sz="900" b="0" i="0" u="none" strike="noStrike" kern="1200" cap="none" spc="0" normalizeH="0" baseline="0" noProof="0">
              <a:ln>
                <a:noFill/>
              </a:ln>
              <a:solidFill>
                <a:srgbClr val="595454"/>
              </a:solidFill>
              <a:effectLst/>
              <a:uLnTx/>
              <a:uFillTx/>
              <a:latin typeface="Trebuchet MS"/>
              <a:ea typeface="+mn-ea"/>
              <a:cs typeface="+mn-cs"/>
            </a:endParaRPr>
          </a:p>
        </p:txBody>
      </p:sp>
      <p:sp>
        <p:nvSpPr>
          <p:cNvPr id="46" name="TextBox 27">
            <a:extLst>
              <a:ext uri="{FF2B5EF4-FFF2-40B4-BE49-F238E27FC236}">
                <a16:creationId xmlns:a16="http://schemas.microsoft.com/office/drawing/2014/main" id="{3049A71D-43BD-4718-9296-2E5F9334996D}"/>
              </a:ext>
            </a:extLst>
          </p:cNvPr>
          <p:cNvSpPr txBox="1"/>
          <p:nvPr/>
        </p:nvSpPr>
        <p:spPr>
          <a:xfrm>
            <a:off x="7333353" y="2162448"/>
            <a:ext cx="1148697" cy="691087"/>
          </a:xfrm>
          <a:prstGeom prst="rect">
            <a:avLst/>
          </a:prstGeom>
          <a:solidFill>
            <a:schemeClr val="bg1"/>
          </a:solidFill>
        </p:spPr>
        <p:txBody>
          <a:bodyPr wrap="square" rtlCol="0" anchor="ctr">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zh-CN" altLang="en-US" sz="9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任意</a:t>
            </a:r>
            <a:r>
              <a:rPr lang="en-US" altLang="zh-CN" sz="900" dirty="0">
                <a:latin typeface="微软雅黑" panose="020B0503020204020204" pitchFamily="34" charset="-122"/>
                <a:ea typeface="微软雅黑" panose="020B0503020204020204" pitchFamily="34" charset="-122"/>
              </a:rPr>
              <a:t>12</a:t>
            </a:r>
            <a:r>
              <a:rPr lang="zh-CN" altLang="en-US" sz="900" dirty="0">
                <a:latin typeface="微软雅黑" panose="020B0503020204020204" pitchFamily="34" charset="-122"/>
                <a:ea typeface="微软雅黑" panose="020B0503020204020204" pitchFamily="34" charset="-122"/>
              </a:rPr>
              <a:t>周</a:t>
            </a:r>
            <a:endParaRPr lang="en-US" altLang="zh-CN" sz="900" dirty="0">
              <a:latin typeface="微软雅黑" panose="020B0503020204020204" pitchFamily="34" charset="-122"/>
              <a:ea typeface="微软雅黑" panose="020B0503020204020204" pitchFamily="34" charset="-122"/>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9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RBC</a:t>
            </a:r>
            <a:r>
              <a:rPr kumimoji="0" lang="zh-CN" altLang="en-US" sz="9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输注负担较</a:t>
            </a:r>
            <a:endParaRPr kumimoji="0" lang="en-US" altLang="zh-CN" sz="9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zh-CN" altLang="en-US" sz="9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基线降低</a:t>
            </a:r>
            <a:r>
              <a:rPr kumimoji="0" lang="en-US" altLang="zh-CN" sz="9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≥33% </a:t>
            </a:r>
          </a:p>
        </p:txBody>
      </p:sp>
      <p:sp>
        <p:nvSpPr>
          <p:cNvPr id="51" name="文本框 50">
            <a:extLst>
              <a:ext uri="{FF2B5EF4-FFF2-40B4-BE49-F238E27FC236}">
                <a16:creationId xmlns:a16="http://schemas.microsoft.com/office/drawing/2014/main" id="{4F7E1239-6645-42A7-82DE-D4754EFD15CB}"/>
              </a:ext>
            </a:extLst>
          </p:cNvPr>
          <p:cNvSpPr txBox="1"/>
          <p:nvPr/>
        </p:nvSpPr>
        <p:spPr>
          <a:xfrm>
            <a:off x="2914025" y="1044819"/>
            <a:ext cx="6097656" cy="307777"/>
          </a:xfrm>
          <a:prstGeom prst="rect">
            <a:avLst/>
          </a:prstGeom>
          <a:noFill/>
        </p:spPr>
        <p:txBody>
          <a:bodyPr wrap="square">
            <a:spAutoFit/>
          </a:bodyPr>
          <a:lstStyle/>
          <a:p>
            <a:pPr algn="ctr"/>
            <a:r>
              <a:rPr lang="en-US" altLang="zh-CN" sz="1400" b="1" dirty="0"/>
              <a:t>2022EHA</a:t>
            </a:r>
            <a:r>
              <a:rPr lang="zh-CN" altLang="en-US" sz="1400" b="1" dirty="0"/>
              <a:t>最新发布：</a:t>
            </a:r>
            <a:r>
              <a:rPr lang="en-US" altLang="zh-CN" sz="1400" b="1" dirty="0"/>
              <a:t>BELIEVE</a:t>
            </a:r>
            <a:r>
              <a:rPr lang="zh-CN" altLang="en-US" sz="1400" b="1" dirty="0"/>
              <a:t>研究长期疗效数据分析</a:t>
            </a:r>
          </a:p>
        </p:txBody>
      </p:sp>
      <p:sp>
        <p:nvSpPr>
          <p:cNvPr id="52" name="Text Placeholder 37">
            <a:extLst>
              <a:ext uri="{FF2B5EF4-FFF2-40B4-BE49-F238E27FC236}">
                <a16:creationId xmlns:a16="http://schemas.microsoft.com/office/drawing/2014/main" id="{6F670FF2-E42D-4B61-B77C-DE95F0C65646}"/>
              </a:ext>
            </a:extLst>
          </p:cNvPr>
          <p:cNvSpPr txBox="1">
            <a:spLocks/>
          </p:cNvSpPr>
          <p:nvPr/>
        </p:nvSpPr>
        <p:spPr>
          <a:xfrm>
            <a:off x="111644" y="216451"/>
            <a:ext cx="1005794" cy="550862"/>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2400" b="1" kern="1200" dirty="0" smtClean="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第</a:t>
            </a:r>
            <a:r>
              <a:rPr lang="en-US" altLang="zh-CN" dirty="0"/>
              <a:t>5</a:t>
            </a:r>
            <a:r>
              <a:rPr lang="zh-CN" altLang="en-US" dirty="0"/>
              <a:t>页</a:t>
            </a:r>
          </a:p>
        </p:txBody>
      </p:sp>
      <p:sp>
        <p:nvSpPr>
          <p:cNvPr id="49" name="Text Placeholder 48">
            <a:extLst>
              <a:ext uri="{FF2B5EF4-FFF2-40B4-BE49-F238E27FC236}">
                <a16:creationId xmlns:a16="http://schemas.microsoft.com/office/drawing/2014/main" id="{2A29EB6C-B2EB-41FB-B302-13250CBBB3E0}"/>
              </a:ext>
            </a:extLst>
          </p:cNvPr>
          <p:cNvSpPr>
            <a:spLocks noGrp="1"/>
          </p:cNvSpPr>
          <p:nvPr>
            <p:ph type="body" sz="quarter" idx="14"/>
          </p:nvPr>
        </p:nvSpPr>
        <p:spPr>
          <a:xfrm>
            <a:off x="1476378" y="309962"/>
            <a:ext cx="10614179" cy="835025"/>
          </a:xfrm>
        </p:spPr>
        <p:txBody>
          <a:bodyPr/>
          <a:lstStyle/>
          <a:p>
            <a:r>
              <a:rPr lang="zh-CN" altLang="en-US" sz="2000" b="0" dirty="0"/>
              <a:t>据</a:t>
            </a:r>
            <a:r>
              <a:rPr lang="en-US" altLang="zh-CN" sz="2000" dirty="0">
                <a:solidFill>
                  <a:srgbClr val="BE2BBB"/>
                </a:solidFill>
              </a:rPr>
              <a:t>2022</a:t>
            </a:r>
            <a:r>
              <a:rPr lang="zh-CN" altLang="en-US" sz="2000" dirty="0">
                <a:solidFill>
                  <a:srgbClr val="BE2BBB"/>
                </a:solidFill>
              </a:rPr>
              <a:t>年</a:t>
            </a:r>
            <a:r>
              <a:rPr lang="en-US" altLang="zh-CN" sz="2000" dirty="0">
                <a:solidFill>
                  <a:srgbClr val="BE2BBB"/>
                </a:solidFill>
              </a:rPr>
              <a:t>6</a:t>
            </a:r>
            <a:r>
              <a:rPr lang="zh-CN" altLang="en-US" sz="2000" dirty="0">
                <a:solidFill>
                  <a:srgbClr val="BE2BBB"/>
                </a:solidFill>
              </a:rPr>
              <a:t>月在欧洲血液年会（</a:t>
            </a:r>
            <a:r>
              <a:rPr lang="en-US" altLang="zh-CN" sz="2000" dirty="0">
                <a:solidFill>
                  <a:srgbClr val="BE2BBB"/>
                </a:solidFill>
              </a:rPr>
              <a:t>EHA</a:t>
            </a:r>
            <a:r>
              <a:rPr lang="zh-CN" altLang="en-US" sz="2000" dirty="0">
                <a:solidFill>
                  <a:srgbClr val="BE2BBB"/>
                </a:solidFill>
              </a:rPr>
              <a:t>）最新发布</a:t>
            </a:r>
            <a:r>
              <a:rPr lang="en-US" altLang="zh-CN" sz="2000" dirty="0">
                <a:solidFill>
                  <a:srgbClr val="BE2BBB"/>
                </a:solidFill>
              </a:rPr>
              <a:t>BELIEVE</a:t>
            </a:r>
            <a:r>
              <a:rPr lang="zh-CN" altLang="en-US" sz="2000" dirty="0">
                <a:solidFill>
                  <a:srgbClr val="BE2BBB"/>
                </a:solidFill>
              </a:rPr>
              <a:t>长期研究结果</a:t>
            </a:r>
            <a:r>
              <a:rPr lang="zh-CN" altLang="en-US" sz="2000" b="0" dirty="0"/>
              <a:t>表明：</a:t>
            </a:r>
            <a:r>
              <a:rPr lang="zh-CN" altLang="en-US" sz="2000" dirty="0">
                <a:solidFill>
                  <a:srgbClr val="BE2BBB"/>
                </a:solidFill>
              </a:rPr>
              <a:t>持续罗特西普治疗使更多患者</a:t>
            </a:r>
            <a:r>
              <a:rPr lang="zh-CN" altLang="en-US" sz="2000" b="0" dirty="0"/>
              <a:t>（</a:t>
            </a:r>
            <a:r>
              <a:rPr lang="en-US" altLang="zh-CN" sz="2000" b="0" dirty="0"/>
              <a:t>77%</a:t>
            </a:r>
            <a:r>
              <a:rPr lang="zh-CN" altLang="en-US" sz="2000" b="0" dirty="0"/>
              <a:t>）</a:t>
            </a:r>
            <a:r>
              <a:rPr lang="zh-CN" altLang="en-US" sz="2000" dirty="0">
                <a:solidFill>
                  <a:srgbClr val="BE2BBB"/>
                </a:solidFill>
              </a:rPr>
              <a:t>获得红细胞输注负担的降低</a:t>
            </a:r>
            <a:r>
              <a:rPr lang="zh-CN" altLang="en-US" sz="2000" b="0" dirty="0"/>
              <a:t>及</a:t>
            </a:r>
            <a:r>
              <a:rPr lang="zh-CN" altLang="en-US" sz="2000" dirty="0">
                <a:solidFill>
                  <a:srgbClr val="BE2BBB"/>
                </a:solidFill>
              </a:rPr>
              <a:t>更长应答持续时间</a:t>
            </a:r>
            <a:r>
              <a:rPr lang="zh-CN" altLang="en-US" sz="2000" b="0" dirty="0"/>
              <a:t>（中位持续时间</a:t>
            </a:r>
            <a:r>
              <a:rPr lang="en-US" altLang="zh-CN" sz="2000" b="0" dirty="0"/>
              <a:t>114</a:t>
            </a:r>
            <a:r>
              <a:rPr lang="zh-CN" altLang="en-US" sz="2000" b="0" dirty="0"/>
              <a:t>天）</a:t>
            </a:r>
            <a:r>
              <a:rPr lang="en-US" altLang="zh-CN" sz="2000" b="0" dirty="0"/>
              <a:t>*</a:t>
            </a:r>
            <a:endParaRPr lang="zh-CN" altLang="en-US" sz="2000" b="0" dirty="0"/>
          </a:p>
          <a:p>
            <a:endParaRPr lang="zh-CN" altLang="en-US" dirty="0"/>
          </a:p>
        </p:txBody>
      </p:sp>
      <p:sp>
        <p:nvSpPr>
          <p:cNvPr id="53" name="矩形 14">
            <a:extLst>
              <a:ext uri="{FF2B5EF4-FFF2-40B4-BE49-F238E27FC236}">
                <a16:creationId xmlns:a16="http://schemas.microsoft.com/office/drawing/2014/main" id="{106A3FA4-9C74-47EC-86E6-063C97B8557A}"/>
              </a:ext>
            </a:extLst>
          </p:cNvPr>
          <p:cNvSpPr/>
          <p:nvPr/>
        </p:nvSpPr>
        <p:spPr>
          <a:xfrm>
            <a:off x="421336" y="5118009"/>
            <a:ext cx="1147114" cy="145749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Rectangle 115">
            <a:extLst>
              <a:ext uri="{FF2B5EF4-FFF2-40B4-BE49-F238E27FC236}">
                <a16:creationId xmlns:a16="http://schemas.microsoft.com/office/drawing/2014/main" id="{50F5BC98-4DE9-4AC4-9CB7-2C70D9AEF58A}"/>
              </a:ext>
            </a:extLst>
          </p:cNvPr>
          <p:cNvSpPr/>
          <p:nvPr/>
        </p:nvSpPr>
        <p:spPr>
          <a:xfrm>
            <a:off x="1616614" y="5127948"/>
            <a:ext cx="10154049" cy="1447558"/>
          </a:xfrm>
          <a:prstGeom prst="rect">
            <a:avLst/>
          </a:prstGeom>
          <a:solidFill>
            <a:schemeClr val="bg1">
              <a:lumMod val="95000"/>
            </a:schemeClr>
          </a:solidFill>
          <a:ln>
            <a:solidFill>
              <a:schemeClr val="tx1"/>
            </a:solidFill>
          </a:ln>
        </p:spPr>
        <p:style>
          <a:lnRef idx="0">
            <a:schemeClr val="accent1"/>
          </a:lnRef>
          <a:fillRef idx="1">
            <a:schemeClr val="accent1"/>
          </a:fillRef>
          <a:effectRef idx="0">
            <a:srgbClr val="000000"/>
          </a:effectRef>
          <a:fontRef idx="minor">
            <a:schemeClr val="lt1"/>
          </a:fontRef>
        </p:style>
        <p:txBody>
          <a:bodyPr rtlCol="0" anchor="ctr"/>
          <a:lstStyle/>
          <a:p>
            <a:pPr>
              <a:lnSpc>
                <a:spcPct val="110000"/>
              </a:lnSpc>
              <a:spcBef>
                <a:spcPts val="600"/>
              </a:spcBef>
            </a:pPr>
            <a:r>
              <a:rPr lang="zh-CN" altLang="en-US" sz="1200" b="1" dirty="0">
                <a:solidFill>
                  <a:schemeClr val="tx1"/>
                </a:solidFill>
                <a:latin typeface="微软雅黑" panose="020B0503020204020204" pitchFamily="34" charset="-122"/>
                <a:ea typeface="微软雅黑" panose="020B0503020204020204" pitchFamily="34" charset="-122"/>
              </a:rPr>
              <a:t>在上市前阶段，罗特西普的关键临床试验系单个样本量足够的</a:t>
            </a:r>
            <a:r>
              <a:rPr lang="en-US" altLang="zh-CN" sz="1200" b="1" dirty="0">
                <a:solidFill>
                  <a:schemeClr val="tx1"/>
                </a:solidFill>
                <a:latin typeface="微软雅黑" panose="020B0503020204020204" pitchFamily="34" charset="-122"/>
                <a:ea typeface="微软雅黑" panose="020B0503020204020204" pitchFamily="34" charset="-122"/>
              </a:rPr>
              <a:t>RCT</a:t>
            </a:r>
            <a:r>
              <a:rPr lang="zh-CN" altLang="en-US" sz="1200" b="1" dirty="0">
                <a:solidFill>
                  <a:schemeClr val="tx1"/>
                </a:solidFill>
                <a:latin typeface="微软雅黑" panose="020B0503020204020204" pitchFamily="34" charset="-122"/>
                <a:ea typeface="微软雅黑" panose="020B0503020204020204" pitchFamily="34" charset="-122"/>
              </a:rPr>
              <a:t>，其试验对照药品是安慰剂</a:t>
            </a:r>
            <a:endParaRPr lang="en-US" altLang="zh-CN" sz="1200" b="1" dirty="0">
              <a:solidFill>
                <a:schemeClr val="tx1"/>
              </a:solidFill>
              <a:latin typeface="微软雅黑" panose="020B0503020204020204" pitchFamily="34" charset="-122"/>
              <a:ea typeface="微软雅黑" panose="020B0503020204020204" pitchFamily="34" charset="-122"/>
            </a:endParaRPr>
          </a:p>
          <a:p>
            <a:pPr marL="180975" indent="-180975">
              <a:lnSpc>
                <a:spcPct val="110000"/>
              </a:lnSpc>
              <a:spcBef>
                <a:spcPts val="600"/>
              </a:spcBef>
              <a:buFont typeface="Wingdings" panose="05000000000000000000" pitchFamily="2" charset="2"/>
              <a:buChar char="§"/>
            </a:pPr>
            <a:r>
              <a:rPr lang="zh-CN" altLang="en-US" sz="900" dirty="0">
                <a:solidFill>
                  <a:schemeClr val="tx1"/>
                </a:solidFill>
                <a:latin typeface="微软雅黑" panose="020B0503020204020204" pitchFamily="34" charset="-122"/>
                <a:ea typeface="微软雅黑" panose="020B0503020204020204" pitchFamily="34" charset="-122"/>
              </a:rPr>
              <a:t>国家药监局药审中心发布的</a:t>
            </a:r>
            <a:r>
              <a:rPr lang="en-US" altLang="zh-CN" sz="900" dirty="0">
                <a:solidFill>
                  <a:schemeClr val="tx1"/>
                </a:solidFill>
                <a:latin typeface="微软雅黑" panose="020B0503020204020204" pitchFamily="34" charset="-122"/>
                <a:ea typeface="微软雅黑" panose="020B0503020204020204" pitchFamily="34" charset="-122"/>
              </a:rPr>
              <a:t>《</a:t>
            </a:r>
            <a:r>
              <a:rPr lang="zh-CN" altLang="en-US" sz="900" dirty="0">
                <a:solidFill>
                  <a:schemeClr val="tx1"/>
                </a:solidFill>
                <a:latin typeface="微软雅黑" panose="020B0503020204020204" pitchFamily="34" charset="-122"/>
                <a:ea typeface="微软雅黑" panose="020B0503020204020204" pitchFamily="34" charset="-122"/>
              </a:rPr>
              <a:t>技术审评报告</a:t>
            </a:r>
            <a:r>
              <a:rPr lang="en-US" altLang="zh-CN" sz="900" dirty="0">
                <a:solidFill>
                  <a:schemeClr val="tx1"/>
                </a:solidFill>
                <a:latin typeface="微软雅黑" panose="020B0503020204020204" pitchFamily="34" charset="-122"/>
                <a:ea typeface="微软雅黑" panose="020B0503020204020204" pitchFamily="34" charset="-122"/>
              </a:rPr>
              <a:t>》</a:t>
            </a:r>
            <a:r>
              <a:rPr lang="zh-CN" altLang="en-US" sz="900" dirty="0">
                <a:solidFill>
                  <a:schemeClr val="tx1"/>
                </a:solidFill>
                <a:latin typeface="微软雅黑" panose="020B0503020204020204" pitchFamily="34" charset="-122"/>
                <a:ea typeface="微软雅黑" panose="020B0503020204020204" pitchFamily="34" charset="-122"/>
              </a:rPr>
              <a:t>中指出：关键临床试验</a:t>
            </a:r>
            <a:r>
              <a:rPr lang="en-US" altLang="zh-CN" sz="900" dirty="0">
                <a:solidFill>
                  <a:schemeClr val="tx1"/>
                </a:solidFill>
                <a:latin typeface="微软雅黑" panose="020B0503020204020204" pitchFamily="34" charset="-122"/>
                <a:ea typeface="微软雅黑" panose="020B0503020204020204" pitchFamily="34" charset="-122"/>
              </a:rPr>
              <a:t>BELIEVE</a:t>
            </a:r>
            <a:r>
              <a:rPr lang="zh-CN" altLang="en-US" sz="900" dirty="0">
                <a:solidFill>
                  <a:schemeClr val="tx1"/>
                </a:solidFill>
                <a:latin typeface="微软雅黑" panose="020B0503020204020204" pitchFamily="34" charset="-122"/>
                <a:ea typeface="微软雅黑" panose="020B0503020204020204" pitchFamily="34" charset="-122"/>
              </a:rPr>
              <a:t>研究是一项多中心、随机、双盲、安慰剂对照研究，在</a:t>
            </a:r>
            <a:r>
              <a:rPr lang="en-US" altLang="zh-CN" sz="900" dirty="0">
                <a:solidFill>
                  <a:schemeClr val="tx1"/>
                </a:solidFill>
                <a:latin typeface="微软雅黑" panose="020B0503020204020204" pitchFamily="34" charset="-122"/>
                <a:ea typeface="微软雅黑" panose="020B0503020204020204" pitchFamily="34" charset="-122"/>
              </a:rPr>
              <a:t>β-</a:t>
            </a:r>
            <a:r>
              <a:rPr lang="zh-CN" altLang="en-US" sz="900" dirty="0">
                <a:solidFill>
                  <a:schemeClr val="tx1"/>
                </a:solidFill>
                <a:latin typeface="微软雅黑" panose="020B0503020204020204" pitchFamily="34" charset="-122"/>
                <a:ea typeface="微软雅黑" panose="020B0503020204020204" pitchFamily="34" charset="-122"/>
              </a:rPr>
              <a:t>地中海贫血成人患者中（罗特西普组：</a:t>
            </a:r>
            <a:r>
              <a:rPr lang="en-US" altLang="zh-CN" sz="900" dirty="0">
                <a:solidFill>
                  <a:schemeClr val="tx1"/>
                </a:solidFill>
                <a:latin typeface="微软雅黑" panose="020B0503020204020204" pitchFamily="34" charset="-122"/>
                <a:ea typeface="微软雅黑" panose="020B0503020204020204" pitchFamily="34" charset="-122"/>
              </a:rPr>
              <a:t>224</a:t>
            </a:r>
            <a:r>
              <a:rPr lang="zh-CN" altLang="en-US" sz="900" dirty="0">
                <a:solidFill>
                  <a:schemeClr val="tx1"/>
                </a:solidFill>
                <a:latin typeface="微软雅黑" panose="020B0503020204020204" pitchFamily="34" charset="-122"/>
                <a:ea typeface="微软雅黑" panose="020B0503020204020204" pitchFamily="34" charset="-122"/>
              </a:rPr>
              <a:t>名；安慰剂组：</a:t>
            </a:r>
            <a:r>
              <a:rPr lang="en-US" altLang="zh-CN" sz="900" dirty="0">
                <a:solidFill>
                  <a:schemeClr val="tx1"/>
                </a:solidFill>
                <a:latin typeface="微软雅黑" panose="020B0503020204020204" pitchFamily="34" charset="-122"/>
                <a:ea typeface="微软雅黑" panose="020B0503020204020204" pitchFamily="34" charset="-122"/>
              </a:rPr>
              <a:t>112</a:t>
            </a:r>
            <a:r>
              <a:rPr lang="zh-CN" altLang="en-US" sz="900" dirty="0">
                <a:solidFill>
                  <a:schemeClr val="tx1"/>
                </a:solidFill>
                <a:latin typeface="微软雅黑" panose="020B0503020204020204" pitchFamily="34" charset="-122"/>
                <a:ea typeface="微软雅黑" panose="020B0503020204020204" pitchFamily="34" charset="-122"/>
              </a:rPr>
              <a:t>名）评价了注射用罗特西普的有效性。基于“第</a:t>
            </a:r>
            <a:r>
              <a:rPr lang="en-US" altLang="zh-CN" sz="900" dirty="0">
                <a:solidFill>
                  <a:schemeClr val="tx1"/>
                </a:solidFill>
                <a:latin typeface="微软雅黑" panose="020B0503020204020204" pitchFamily="34" charset="-122"/>
                <a:ea typeface="微软雅黑" panose="020B0503020204020204" pitchFamily="34" charset="-122"/>
              </a:rPr>
              <a:t>13</a:t>
            </a:r>
            <a:r>
              <a:rPr lang="zh-CN" altLang="en-US" sz="900" dirty="0">
                <a:solidFill>
                  <a:schemeClr val="tx1"/>
                </a:solidFill>
                <a:latin typeface="微软雅黑" panose="020B0503020204020204" pitchFamily="34" charset="-122"/>
                <a:ea typeface="微软雅黑" panose="020B0503020204020204" pitchFamily="34" charset="-122"/>
              </a:rPr>
              <a:t>周至第</a:t>
            </a:r>
            <a:r>
              <a:rPr lang="en-US" altLang="zh-CN" sz="900" dirty="0">
                <a:solidFill>
                  <a:schemeClr val="tx1"/>
                </a:solidFill>
                <a:latin typeface="微软雅黑" panose="020B0503020204020204" pitchFamily="34" charset="-122"/>
                <a:ea typeface="微软雅黑" panose="020B0503020204020204" pitchFamily="34" charset="-122"/>
              </a:rPr>
              <a:t>24</a:t>
            </a:r>
            <a:r>
              <a:rPr lang="zh-CN" altLang="en-US" sz="900" dirty="0">
                <a:solidFill>
                  <a:schemeClr val="tx1"/>
                </a:solidFill>
                <a:latin typeface="微软雅黑" panose="020B0503020204020204" pitchFamily="34" charset="-122"/>
                <a:ea typeface="微软雅黑" panose="020B0503020204020204" pitchFamily="34" charset="-122"/>
              </a:rPr>
              <a:t>周，</a:t>
            </a:r>
            <a:r>
              <a:rPr lang="en-US" altLang="zh-CN" sz="900" dirty="0">
                <a:solidFill>
                  <a:schemeClr val="tx1"/>
                </a:solidFill>
                <a:latin typeface="微软雅黑" panose="020B0503020204020204" pitchFamily="34" charset="-122"/>
                <a:ea typeface="微软雅黑" panose="020B0503020204020204" pitchFamily="34" charset="-122"/>
              </a:rPr>
              <a:t>RBC</a:t>
            </a:r>
            <a:r>
              <a:rPr lang="zh-CN" altLang="en-US" sz="900" dirty="0">
                <a:solidFill>
                  <a:schemeClr val="tx1"/>
                </a:solidFill>
                <a:latin typeface="微软雅黑" panose="020B0503020204020204" pitchFamily="34" charset="-122"/>
                <a:ea typeface="微软雅黑" panose="020B0503020204020204" pitchFamily="34" charset="-122"/>
              </a:rPr>
              <a:t>输血负荷较基线降低≥</a:t>
            </a:r>
            <a:r>
              <a:rPr lang="en-US" altLang="zh-CN" sz="900" dirty="0">
                <a:solidFill>
                  <a:schemeClr val="tx1"/>
                </a:solidFill>
                <a:latin typeface="微软雅黑" panose="020B0503020204020204" pitchFamily="34" charset="-122"/>
                <a:ea typeface="微软雅黑" panose="020B0503020204020204" pitchFamily="34" charset="-122"/>
              </a:rPr>
              <a:t>33%</a:t>
            </a:r>
            <a:r>
              <a:rPr lang="zh-CN" altLang="en-US" sz="900" dirty="0">
                <a:solidFill>
                  <a:schemeClr val="tx1"/>
                </a:solidFill>
                <a:latin typeface="微软雅黑" panose="020B0503020204020204" pitchFamily="34" charset="-122"/>
                <a:ea typeface="微软雅黑" panose="020B0503020204020204" pitchFamily="34" charset="-122"/>
              </a:rPr>
              <a:t>，且至少降低</a:t>
            </a:r>
            <a:r>
              <a:rPr lang="en-US" altLang="zh-CN" sz="900" dirty="0">
                <a:solidFill>
                  <a:schemeClr val="tx1"/>
                </a:solidFill>
                <a:latin typeface="微软雅黑" panose="020B0503020204020204" pitchFamily="34" charset="-122"/>
                <a:ea typeface="微软雅黑" panose="020B0503020204020204" pitchFamily="34" charset="-122"/>
              </a:rPr>
              <a:t>2</a:t>
            </a:r>
            <a:r>
              <a:rPr lang="zh-CN" altLang="en-US" sz="900" dirty="0">
                <a:solidFill>
                  <a:schemeClr val="tx1"/>
                </a:solidFill>
                <a:latin typeface="微软雅黑" panose="020B0503020204020204" pitchFamily="34" charset="-122"/>
                <a:ea typeface="微软雅黑" panose="020B0503020204020204" pitchFamily="34" charset="-122"/>
              </a:rPr>
              <a:t>个单位的患者比例”的主要疗效终点，对注射用罗特西普在</a:t>
            </a:r>
            <a:r>
              <a:rPr lang="en-US" altLang="zh-CN" sz="900" dirty="0">
                <a:solidFill>
                  <a:schemeClr val="tx1"/>
                </a:solidFill>
                <a:latin typeface="微软雅黑" panose="020B0503020204020204" pitchFamily="34" charset="-122"/>
                <a:ea typeface="微软雅黑" panose="020B0503020204020204" pitchFamily="34" charset="-122"/>
              </a:rPr>
              <a:t>β-</a:t>
            </a:r>
            <a:r>
              <a:rPr lang="zh-CN" altLang="en-US" sz="900" dirty="0">
                <a:solidFill>
                  <a:schemeClr val="tx1"/>
                </a:solidFill>
                <a:latin typeface="微软雅黑" panose="020B0503020204020204" pitchFamily="34" charset="-122"/>
                <a:ea typeface="微软雅黑" panose="020B0503020204020204" pitchFamily="34" charset="-122"/>
              </a:rPr>
              <a:t>地中海贫血成人患者中的有效性进行确证。</a:t>
            </a:r>
            <a:r>
              <a:rPr lang="zh-CN" altLang="en-US" sz="900" b="1" dirty="0">
                <a:solidFill>
                  <a:schemeClr val="tx1"/>
                </a:solidFill>
                <a:latin typeface="微软雅黑" panose="020B0503020204020204" pitchFamily="34" charset="-122"/>
                <a:ea typeface="微软雅黑" panose="020B0503020204020204" pitchFamily="34" charset="-122"/>
              </a:rPr>
              <a:t>与安慰剂组相比，罗特西普组中有更大比例的受试者达到主要疗效终点（</a:t>
            </a:r>
            <a:r>
              <a:rPr lang="en-US" altLang="zh-CN" sz="900" b="1" dirty="0">
                <a:solidFill>
                  <a:schemeClr val="tx1"/>
                </a:solidFill>
                <a:latin typeface="微软雅黑" panose="020B0503020204020204" pitchFamily="34" charset="-122"/>
                <a:ea typeface="微软雅黑" panose="020B0503020204020204" pitchFamily="34" charset="-122"/>
              </a:rPr>
              <a:t>21.4% vs 4.5%</a:t>
            </a:r>
            <a:r>
              <a:rPr lang="zh-CN" altLang="en-US" sz="900" b="1" dirty="0">
                <a:solidFill>
                  <a:schemeClr val="tx1"/>
                </a:solidFill>
                <a:latin typeface="微软雅黑" panose="020B0503020204020204" pitchFamily="34" charset="-122"/>
                <a:ea typeface="微软雅黑" panose="020B0503020204020204" pitchFamily="34" charset="-122"/>
              </a:rPr>
              <a:t>），且差异具有统计学意义（</a:t>
            </a:r>
            <a:r>
              <a:rPr lang="en-US" altLang="zh-CN" sz="900" b="1" dirty="0">
                <a:solidFill>
                  <a:schemeClr val="tx1"/>
                </a:solidFill>
                <a:latin typeface="微软雅黑" panose="020B0503020204020204" pitchFamily="34" charset="-122"/>
                <a:ea typeface="微软雅黑" panose="020B0503020204020204" pitchFamily="34" charset="-122"/>
              </a:rPr>
              <a:t>p &lt; 0.0001</a:t>
            </a:r>
            <a:r>
              <a:rPr lang="zh-CN" altLang="en-US" sz="900" b="1" dirty="0">
                <a:solidFill>
                  <a:schemeClr val="tx1"/>
                </a:solidFill>
                <a:latin typeface="微软雅黑" panose="020B0503020204020204" pitchFamily="34" charset="-122"/>
                <a:ea typeface="微软雅黑" panose="020B0503020204020204" pitchFamily="34" charset="-122"/>
              </a:rPr>
              <a:t>）。</a:t>
            </a:r>
            <a:r>
              <a:rPr lang="en-US" altLang="zh-CN" sz="900" b="1" dirty="0">
                <a:solidFill>
                  <a:schemeClr val="tx1"/>
                </a:solidFill>
                <a:latin typeface="微软雅黑" panose="020B0503020204020204" pitchFamily="34" charset="-122"/>
                <a:ea typeface="微软雅黑" panose="020B0503020204020204" pitchFamily="34" charset="-122"/>
              </a:rPr>
              <a:t>BELIEVE </a:t>
            </a:r>
            <a:r>
              <a:rPr lang="zh-CN" altLang="en-US" sz="900" b="1" dirty="0">
                <a:solidFill>
                  <a:schemeClr val="tx1"/>
                </a:solidFill>
                <a:latin typeface="微软雅黑" panose="020B0503020204020204" pitchFamily="34" charset="-122"/>
                <a:ea typeface="微软雅黑" panose="020B0503020204020204" pitchFamily="34" charset="-122"/>
              </a:rPr>
              <a:t>研究入组了</a:t>
            </a:r>
            <a:r>
              <a:rPr lang="en-US" altLang="zh-CN" sz="900" b="1" dirty="0">
                <a:solidFill>
                  <a:schemeClr val="tx1"/>
                </a:solidFill>
                <a:latin typeface="微软雅黑" panose="020B0503020204020204" pitchFamily="34" charset="-122"/>
                <a:ea typeface="微软雅黑" panose="020B0503020204020204" pitchFamily="34" charset="-122"/>
              </a:rPr>
              <a:t>117</a:t>
            </a:r>
            <a:r>
              <a:rPr lang="zh-CN" altLang="en-US" sz="900" b="1" dirty="0">
                <a:solidFill>
                  <a:schemeClr val="tx1"/>
                </a:solidFill>
                <a:latin typeface="微软雅黑" panose="020B0503020204020204" pitchFamily="34" charset="-122"/>
                <a:ea typeface="微软雅黑" panose="020B0503020204020204" pitchFamily="34" charset="-122"/>
              </a:rPr>
              <a:t>名来自马来西亚、泰国、中国台湾、澳大利亚、美国、英国和加拿大的亚裔患者。</a:t>
            </a:r>
            <a:r>
              <a:rPr lang="zh-CN" altLang="en-US" sz="900" dirty="0">
                <a:solidFill>
                  <a:schemeClr val="tx1"/>
                </a:solidFill>
                <a:latin typeface="微软雅黑" panose="020B0503020204020204" pitchFamily="34" charset="-122"/>
                <a:ea typeface="微软雅黑" panose="020B0503020204020204" pitchFamily="34" charset="-122"/>
              </a:rPr>
              <a:t>在基线输血负荷</a:t>
            </a:r>
            <a:r>
              <a:rPr lang="en-US" altLang="zh-CN" sz="900" dirty="0">
                <a:solidFill>
                  <a:schemeClr val="tx1"/>
                </a:solidFill>
                <a:latin typeface="微软雅黑" panose="020B0503020204020204" pitchFamily="34" charset="-122"/>
                <a:ea typeface="微软雅黑" panose="020B0503020204020204" pitchFamily="34" charset="-122"/>
              </a:rPr>
              <a:t>6-15</a:t>
            </a:r>
            <a:r>
              <a:rPr lang="zh-CN" altLang="en-US" sz="900" dirty="0">
                <a:solidFill>
                  <a:schemeClr val="tx1"/>
                </a:solidFill>
                <a:latin typeface="微软雅黑" panose="020B0503020204020204" pitchFamily="34" charset="-122"/>
                <a:ea typeface="微软雅黑" panose="020B0503020204020204" pitchFamily="34" charset="-122"/>
              </a:rPr>
              <a:t>单位</a:t>
            </a:r>
            <a:r>
              <a:rPr lang="en-US" altLang="zh-CN" sz="900" dirty="0">
                <a:solidFill>
                  <a:schemeClr val="tx1"/>
                </a:solidFill>
                <a:latin typeface="微软雅黑" panose="020B0503020204020204" pitchFamily="34" charset="-122"/>
                <a:ea typeface="微软雅黑" panose="020B0503020204020204" pitchFamily="34" charset="-122"/>
              </a:rPr>
              <a:t>/24</a:t>
            </a:r>
            <a:r>
              <a:rPr lang="zh-CN" altLang="en-US" sz="900" dirty="0">
                <a:solidFill>
                  <a:schemeClr val="tx1"/>
                </a:solidFill>
                <a:latin typeface="微软雅黑" panose="020B0503020204020204" pitchFamily="34" charset="-122"/>
                <a:ea typeface="微软雅黑" panose="020B0503020204020204" pitchFamily="34" charset="-122"/>
              </a:rPr>
              <a:t>周的</a:t>
            </a:r>
            <a:r>
              <a:rPr lang="en-US" altLang="zh-CN" sz="900" dirty="0">
                <a:solidFill>
                  <a:schemeClr val="tx1"/>
                </a:solidFill>
                <a:latin typeface="微软雅黑" panose="020B0503020204020204" pitchFamily="34" charset="-122"/>
                <a:ea typeface="微软雅黑" panose="020B0503020204020204" pitchFamily="34" charset="-122"/>
              </a:rPr>
              <a:t>68</a:t>
            </a:r>
            <a:r>
              <a:rPr lang="zh-CN" altLang="en-US" sz="900" dirty="0">
                <a:solidFill>
                  <a:schemeClr val="tx1"/>
                </a:solidFill>
                <a:latin typeface="微软雅黑" panose="020B0503020204020204" pitchFamily="34" charset="-122"/>
                <a:ea typeface="微软雅黑" panose="020B0503020204020204" pitchFamily="34" charset="-122"/>
              </a:rPr>
              <a:t>名</a:t>
            </a:r>
            <a:r>
              <a:rPr lang="zh-CN" altLang="en-US" sz="900" b="1" dirty="0">
                <a:solidFill>
                  <a:schemeClr val="tx1"/>
                </a:solidFill>
                <a:latin typeface="微软雅黑" panose="020B0503020204020204" pitchFamily="34" charset="-122"/>
                <a:ea typeface="微软雅黑" panose="020B0503020204020204" pitchFamily="34" charset="-122"/>
              </a:rPr>
              <a:t>亚裔患者中（罗特西普组：</a:t>
            </a:r>
            <a:r>
              <a:rPr lang="en-US" altLang="zh-CN" sz="900" b="1" dirty="0">
                <a:solidFill>
                  <a:schemeClr val="tx1"/>
                </a:solidFill>
                <a:latin typeface="微软雅黑" panose="020B0503020204020204" pitchFamily="34" charset="-122"/>
                <a:ea typeface="微软雅黑" panose="020B0503020204020204" pitchFamily="34" charset="-122"/>
              </a:rPr>
              <a:t>46</a:t>
            </a:r>
            <a:r>
              <a:rPr lang="zh-CN" altLang="en-US" sz="900" b="1" dirty="0">
                <a:solidFill>
                  <a:schemeClr val="tx1"/>
                </a:solidFill>
                <a:latin typeface="微软雅黑" panose="020B0503020204020204" pitchFamily="34" charset="-122"/>
                <a:ea typeface="微软雅黑" panose="020B0503020204020204" pitchFamily="34" charset="-122"/>
              </a:rPr>
              <a:t>名；安慰剂组：</a:t>
            </a:r>
            <a:r>
              <a:rPr lang="en-US" altLang="zh-CN" sz="900" b="1" dirty="0">
                <a:solidFill>
                  <a:schemeClr val="tx1"/>
                </a:solidFill>
                <a:latin typeface="微软雅黑" panose="020B0503020204020204" pitchFamily="34" charset="-122"/>
                <a:ea typeface="微软雅黑" panose="020B0503020204020204" pitchFamily="34" charset="-122"/>
              </a:rPr>
              <a:t>22</a:t>
            </a:r>
            <a:r>
              <a:rPr lang="zh-CN" altLang="en-US" sz="900" b="1" dirty="0">
                <a:solidFill>
                  <a:schemeClr val="tx1"/>
                </a:solidFill>
                <a:latin typeface="微软雅黑" panose="020B0503020204020204" pitchFamily="34" charset="-122"/>
                <a:ea typeface="微软雅黑" panose="020B0503020204020204" pitchFamily="34" charset="-122"/>
              </a:rPr>
              <a:t>名）观察到和全球意向治疗人群类似的疗效结果（</a:t>
            </a:r>
            <a:r>
              <a:rPr lang="en-US" altLang="zh-CN" sz="900" b="1" dirty="0">
                <a:solidFill>
                  <a:schemeClr val="tx1"/>
                </a:solidFill>
                <a:latin typeface="微软雅黑" panose="020B0503020204020204" pitchFamily="34" charset="-122"/>
                <a:ea typeface="微软雅黑" panose="020B0503020204020204" pitchFamily="34" charset="-122"/>
              </a:rPr>
              <a:t>21.7% vs 4.5%</a:t>
            </a:r>
            <a:r>
              <a:rPr lang="zh-CN" altLang="en-US" sz="900" b="1" dirty="0">
                <a:solidFill>
                  <a:schemeClr val="tx1"/>
                </a:solidFill>
                <a:latin typeface="微软雅黑" panose="020B0503020204020204" pitchFamily="34" charset="-122"/>
                <a:ea typeface="微软雅黑" panose="020B0503020204020204" pitchFamily="34" charset="-122"/>
              </a:rPr>
              <a:t>）</a:t>
            </a:r>
            <a:r>
              <a:rPr lang="zh-CN" altLang="en-US" sz="900" dirty="0">
                <a:solidFill>
                  <a:schemeClr val="tx1"/>
                </a:solidFill>
                <a:latin typeface="微软雅黑" panose="020B0503020204020204" pitchFamily="34" charset="-122"/>
                <a:ea typeface="微软雅黑" panose="020B0503020204020204" pitchFamily="34" charset="-122"/>
              </a:rPr>
              <a:t>。基于境外数据中的风险获益评价附条件批准本品在中国上市用于治疗需要定期输注红细胞（</a:t>
            </a:r>
            <a:r>
              <a:rPr lang="en-US" altLang="zh-CN" sz="900" dirty="0">
                <a:solidFill>
                  <a:schemeClr val="tx1"/>
                </a:solidFill>
                <a:latin typeface="微软雅黑" panose="020B0503020204020204" pitchFamily="34" charset="-122"/>
                <a:ea typeface="微软雅黑" panose="020B0503020204020204" pitchFamily="34" charset="-122"/>
              </a:rPr>
              <a:t>RBC</a:t>
            </a:r>
            <a:r>
              <a:rPr lang="zh-CN" altLang="en-US" sz="900" dirty="0">
                <a:solidFill>
                  <a:schemeClr val="tx1"/>
                </a:solidFill>
                <a:latin typeface="微软雅黑" panose="020B0503020204020204" pitchFamily="34" charset="-122"/>
                <a:ea typeface="微软雅黑" panose="020B0503020204020204" pitchFamily="34" charset="-122"/>
              </a:rPr>
              <a:t>）的成人</a:t>
            </a:r>
            <a:r>
              <a:rPr lang="en-US" altLang="zh-CN" sz="900" dirty="0">
                <a:solidFill>
                  <a:schemeClr val="tx1"/>
                </a:solidFill>
                <a:latin typeface="微软雅黑" panose="020B0503020204020204" pitchFamily="34" charset="-122"/>
                <a:ea typeface="微软雅黑" panose="020B0503020204020204" pitchFamily="34" charset="-122"/>
              </a:rPr>
              <a:t>β-</a:t>
            </a:r>
            <a:r>
              <a:rPr lang="zh-CN" altLang="en-US" sz="900" dirty="0">
                <a:solidFill>
                  <a:schemeClr val="tx1"/>
                </a:solidFill>
                <a:latin typeface="微软雅黑" panose="020B0503020204020204" pitchFamily="34" charset="-122"/>
                <a:ea typeface="微软雅黑" panose="020B0503020204020204" pitchFamily="34" charset="-122"/>
              </a:rPr>
              <a:t>地中海贫血患者，以“基线输血负荷≤</a:t>
            </a:r>
            <a:r>
              <a:rPr lang="en-US" altLang="zh-CN" sz="900" dirty="0">
                <a:solidFill>
                  <a:schemeClr val="tx1"/>
                </a:solidFill>
                <a:latin typeface="微软雅黑" panose="020B0503020204020204" pitchFamily="34" charset="-122"/>
                <a:ea typeface="微软雅黑" panose="020B0503020204020204" pitchFamily="34" charset="-122"/>
              </a:rPr>
              <a:t>15</a:t>
            </a:r>
            <a:r>
              <a:rPr lang="zh-CN" altLang="en-US" sz="900" dirty="0">
                <a:solidFill>
                  <a:schemeClr val="tx1"/>
                </a:solidFill>
                <a:latin typeface="微软雅黑" panose="020B0503020204020204" pitchFamily="34" charset="-122"/>
                <a:ea typeface="微软雅黑" panose="020B0503020204020204" pitchFamily="34" charset="-122"/>
              </a:rPr>
              <a:t>单位</a:t>
            </a:r>
            <a:r>
              <a:rPr lang="en-US" altLang="zh-CN" sz="900" dirty="0">
                <a:solidFill>
                  <a:schemeClr val="tx1"/>
                </a:solidFill>
                <a:latin typeface="微软雅黑" panose="020B0503020204020204" pitchFamily="34" charset="-122"/>
                <a:ea typeface="微软雅黑" panose="020B0503020204020204" pitchFamily="34" charset="-122"/>
              </a:rPr>
              <a:t>/24</a:t>
            </a:r>
            <a:r>
              <a:rPr lang="zh-CN" altLang="en-US" sz="900" dirty="0">
                <a:solidFill>
                  <a:schemeClr val="tx1"/>
                </a:solidFill>
                <a:latin typeface="微软雅黑" panose="020B0503020204020204" pitchFamily="34" charset="-122"/>
                <a:ea typeface="微软雅黑" panose="020B0503020204020204" pitchFamily="34" charset="-122"/>
              </a:rPr>
              <a:t>周”作为中国说明书中适应症的限制条件。</a:t>
            </a:r>
          </a:p>
        </p:txBody>
      </p:sp>
      <p:sp>
        <p:nvSpPr>
          <p:cNvPr id="55" name="TextBox 116">
            <a:extLst>
              <a:ext uri="{FF2B5EF4-FFF2-40B4-BE49-F238E27FC236}">
                <a16:creationId xmlns:a16="http://schemas.microsoft.com/office/drawing/2014/main" id="{09E3D3F3-3509-4D80-850E-41AB9D6E0C9B}"/>
              </a:ext>
            </a:extLst>
          </p:cNvPr>
          <p:cNvSpPr txBox="1"/>
          <p:nvPr/>
        </p:nvSpPr>
        <p:spPr>
          <a:xfrm>
            <a:off x="338302" y="5507222"/>
            <a:ext cx="1313180" cy="1107996"/>
          </a:xfrm>
          <a:prstGeom prst="rect">
            <a:avLst/>
          </a:prstGeom>
          <a:noFill/>
        </p:spPr>
        <p:txBody>
          <a:bodyPr wrap="none">
            <a:spAutoFit/>
          </a:bodyPr>
          <a:lstStyle/>
          <a:p>
            <a:pPr algn="ctr"/>
            <a:r>
              <a:rPr lang="zh-CN" altLang="en-US" sz="1100" b="1" dirty="0">
                <a:latin typeface="微软雅黑" panose="020B0503020204020204" pitchFamily="34" charset="-122"/>
                <a:ea typeface="微软雅黑" panose="020B0503020204020204" pitchFamily="34" charset="-122"/>
              </a:rPr>
              <a:t>药品有效性</a:t>
            </a:r>
            <a:endParaRPr lang="en-US" altLang="zh-CN" sz="1100" b="1" dirty="0">
              <a:latin typeface="微软雅黑" panose="020B0503020204020204" pitchFamily="34" charset="-122"/>
              <a:ea typeface="微软雅黑" panose="020B0503020204020204" pitchFamily="34" charset="-122"/>
            </a:endParaRPr>
          </a:p>
          <a:p>
            <a:pPr algn="ctr"/>
            <a:r>
              <a:rPr lang="zh-CN" altLang="en-US" sz="1100" b="1" dirty="0">
                <a:latin typeface="微软雅黑" panose="020B0503020204020204" pitchFamily="34" charset="-122"/>
                <a:ea typeface="微软雅黑" panose="020B0503020204020204" pitchFamily="34" charset="-122"/>
              </a:rPr>
              <a:t>研究信息</a:t>
            </a:r>
            <a:endParaRPr lang="en-US" altLang="zh-CN" sz="1100" b="1" dirty="0">
              <a:latin typeface="微软雅黑" panose="020B0503020204020204" pitchFamily="34" charset="-122"/>
              <a:ea typeface="微软雅黑" panose="020B0503020204020204" pitchFamily="34" charset="-122"/>
            </a:endParaRPr>
          </a:p>
          <a:p>
            <a:pPr algn="ctr"/>
            <a:endParaRPr lang="en-US" altLang="zh-CN" sz="1100" b="1" dirty="0">
              <a:latin typeface="微软雅黑" panose="020B0503020204020204" pitchFamily="34" charset="-122"/>
              <a:ea typeface="微软雅黑" panose="020B0503020204020204" pitchFamily="34" charset="-122"/>
            </a:endParaRPr>
          </a:p>
          <a:p>
            <a:pPr algn="ctr"/>
            <a:r>
              <a:rPr lang="zh-CN" altLang="en-US" sz="1100" dirty="0">
                <a:latin typeface="微软雅黑" panose="020B0503020204020204" pitchFamily="34" charset="-122"/>
                <a:ea typeface="微软雅黑" panose="020B0503020204020204" pitchFamily="34" charset="-122"/>
              </a:rPr>
              <a:t>即国家药监局</a:t>
            </a:r>
            <a:endParaRPr lang="en-US" altLang="zh-CN" sz="1100" dirty="0">
              <a:latin typeface="微软雅黑" panose="020B0503020204020204" pitchFamily="34" charset="-122"/>
              <a:ea typeface="微软雅黑" panose="020B0503020204020204" pitchFamily="34" charset="-122"/>
            </a:endParaRPr>
          </a:p>
          <a:p>
            <a:pPr algn="ctr"/>
            <a:r>
              <a:rPr lang="zh-CN" altLang="en-US" sz="1100" dirty="0">
                <a:latin typeface="微软雅黑" panose="020B0503020204020204" pitchFamily="34" charset="-122"/>
                <a:ea typeface="微软雅黑" panose="020B0503020204020204" pitchFamily="34" charset="-122"/>
              </a:rPr>
              <a:t>药品审评中心</a:t>
            </a:r>
            <a:endParaRPr lang="en-US" altLang="zh-CN" sz="1100" dirty="0">
              <a:latin typeface="微软雅黑" panose="020B0503020204020204" pitchFamily="34" charset="-122"/>
              <a:ea typeface="微软雅黑" panose="020B0503020204020204" pitchFamily="34" charset="-122"/>
            </a:endParaRPr>
          </a:p>
          <a:p>
            <a:pPr algn="ct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技术审评报告</a:t>
            </a:r>
            <a:r>
              <a:rPr lang="en-US" altLang="zh-CN" sz="1100" dirty="0">
                <a:latin typeface="微软雅黑" panose="020B0503020204020204" pitchFamily="34" charset="-122"/>
                <a:ea typeface="微软雅黑" panose="020B0503020204020204" pitchFamily="34" charset="-122"/>
              </a:rPr>
              <a:t>》</a:t>
            </a:r>
          </a:p>
        </p:txBody>
      </p:sp>
      <p:pic>
        <p:nvPicPr>
          <p:cNvPr id="56" name="Picture Placeholder 57" descr="Icon&#10;&#10;Description automatically generated">
            <a:extLst>
              <a:ext uri="{FF2B5EF4-FFF2-40B4-BE49-F238E27FC236}">
                <a16:creationId xmlns:a16="http://schemas.microsoft.com/office/drawing/2014/main" id="{A8642558-2579-443E-856A-E2737BFC45B0}"/>
              </a:ext>
            </a:extLst>
          </p:cNvPr>
          <p:cNvPicPr>
            <a:picLocks noChangeAspect="1"/>
          </p:cNvPicPr>
          <p:nvPr/>
        </p:nvPicPr>
        <p:blipFill>
          <a:blip r:embed="rId8"/>
          <a:srcRect/>
          <a:stretch>
            <a:fillRect/>
          </a:stretch>
        </p:blipFill>
        <p:spPr>
          <a:xfrm>
            <a:off x="807047" y="5165524"/>
            <a:ext cx="375692" cy="375692"/>
          </a:xfrm>
          <a:prstGeom prst="rect">
            <a:avLst/>
          </a:prstGeom>
        </p:spPr>
      </p:pic>
      <p:grpSp>
        <p:nvGrpSpPr>
          <p:cNvPr id="57" name="Group 4">
            <a:extLst>
              <a:ext uri="{FF2B5EF4-FFF2-40B4-BE49-F238E27FC236}">
                <a16:creationId xmlns:a16="http://schemas.microsoft.com/office/drawing/2014/main" id="{0CBB58E2-92F5-4833-9054-468AED7D9179}"/>
              </a:ext>
            </a:extLst>
          </p:cNvPr>
          <p:cNvGrpSpPr/>
          <p:nvPr/>
        </p:nvGrpSpPr>
        <p:grpSpPr>
          <a:xfrm>
            <a:off x="421336" y="3866195"/>
            <a:ext cx="11349327" cy="1192390"/>
            <a:chOff x="421336" y="1440629"/>
            <a:chExt cx="11349327" cy="1192390"/>
          </a:xfrm>
        </p:grpSpPr>
        <p:sp>
          <p:nvSpPr>
            <p:cNvPr id="58" name="Rectangle 123">
              <a:extLst>
                <a:ext uri="{FF2B5EF4-FFF2-40B4-BE49-F238E27FC236}">
                  <a16:creationId xmlns:a16="http://schemas.microsoft.com/office/drawing/2014/main" id="{7982E482-8FE1-447E-9BB4-CFC513644298}"/>
                </a:ext>
              </a:extLst>
            </p:cNvPr>
            <p:cNvSpPr/>
            <p:nvPr/>
          </p:nvSpPr>
          <p:spPr>
            <a:xfrm>
              <a:off x="1616614" y="2391334"/>
              <a:ext cx="10154049" cy="241685"/>
            </a:xfrm>
            <a:prstGeom prst="rect">
              <a:avLst/>
            </a:prstGeom>
            <a:solidFill>
              <a:schemeClr val="bg1"/>
            </a:solidFill>
            <a:ln>
              <a:solidFill>
                <a:schemeClr val="tx1"/>
              </a:solid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a:lnSpc>
                  <a:spcPct val="100000"/>
                </a:lnSpc>
              </a:pPr>
              <a:r>
                <a:rPr lang="zh-CN" altLang="en-US" sz="1100" dirty="0">
                  <a:solidFill>
                    <a:srgbClr val="000000"/>
                  </a:solidFill>
                  <a:latin typeface="微软雅黑" panose="020B0503020204020204" pitchFamily="34" charset="-122"/>
                  <a:ea typeface="微软雅黑" panose="020B0503020204020204" pitchFamily="34" charset="-122"/>
                </a:rPr>
                <a:t>目前罗特西普仅针对成人患者适用，针对儿童的临床研究正在国外开展</a:t>
              </a:r>
            </a:p>
          </p:txBody>
        </p:sp>
        <p:sp>
          <p:nvSpPr>
            <p:cNvPr id="59" name="矩形 14">
              <a:extLst>
                <a:ext uri="{FF2B5EF4-FFF2-40B4-BE49-F238E27FC236}">
                  <a16:creationId xmlns:a16="http://schemas.microsoft.com/office/drawing/2014/main" id="{0328380E-5A85-4749-9745-882E71021D11}"/>
                </a:ext>
              </a:extLst>
            </p:cNvPr>
            <p:cNvSpPr/>
            <p:nvPr/>
          </p:nvSpPr>
          <p:spPr>
            <a:xfrm>
              <a:off x="421336" y="2391334"/>
              <a:ext cx="1147114" cy="241685"/>
            </a:xfrm>
            <a:prstGeom prst="rect">
              <a:avLst/>
            </a:prstGeom>
            <a:noFill/>
            <a:ln>
              <a:solidFill>
                <a:srgbClr val="BE2BBB"/>
              </a:solidFill>
            </a:ln>
          </p:spPr>
          <p:txBody>
            <a:bodyPr wrap="square" lIns="180000" tIns="72000" rIns="180000" bIns="36000" anchor="ctr" anchorCtr="0">
              <a:noAutofit/>
            </a:bodyPr>
            <a:lstStyle/>
            <a:p>
              <a:pPr algn="ctr"/>
              <a:r>
                <a:rPr lang="zh-CN" altLang="en-US" sz="1100" dirty="0">
                  <a:solidFill>
                    <a:srgbClr val="000000"/>
                  </a:solidFill>
                  <a:latin typeface="微软雅黑" panose="020B0503020204020204" pitchFamily="34" charset="-122"/>
                  <a:ea typeface="微软雅黑" panose="020B0503020204020204" pitchFamily="34" charset="-122"/>
                </a:rPr>
                <a:t>不足</a:t>
              </a:r>
            </a:p>
          </p:txBody>
        </p:sp>
        <p:sp>
          <p:nvSpPr>
            <p:cNvPr id="60" name="Rectangle 46">
              <a:extLst>
                <a:ext uri="{FF2B5EF4-FFF2-40B4-BE49-F238E27FC236}">
                  <a16:creationId xmlns:a16="http://schemas.microsoft.com/office/drawing/2014/main" id="{8C3BDEB0-C813-49A0-8003-95C28F96DB5E}"/>
                </a:ext>
              </a:extLst>
            </p:cNvPr>
            <p:cNvSpPr/>
            <p:nvPr/>
          </p:nvSpPr>
          <p:spPr>
            <a:xfrm>
              <a:off x="1616614" y="1440629"/>
              <a:ext cx="10154049" cy="928203"/>
            </a:xfrm>
            <a:prstGeom prst="rect">
              <a:avLst/>
            </a:prstGeom>
            <a:solidFill>
              <a:schemeClr val="bg1"/>
            </a:solidFill>
            <a:ln>
              <a:solidFill>
                <a:schemeClr val="tx1"/>
              </a:solid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a:lnSpc>
                  <a:spcPct val="100000"/>
                </a:lnSpc>
              </a:pPr>
              <a:r>
                <a:rPr kumimoji="0" lang="en-US" altLang="zh-CN"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期</a:t>
              </a:r>
              <a:r>
                <a:rPr kumimoji="0" lang="en-US" altLang="zh-CN"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BELIEVE</a:t>
              </a:r>
              <a:r>
                <a:rPr kumimoji="0" lang="zh-CN" altLang="en-US"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研究证实，罗特西普有效降低输血依赖型</a:t>
              </a:r>
              <a:r>
                <a:rPr kumimoji="0" lang="en-US" altLang="zh-CN"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β-</a:t>
              </a:r>
              <a:r>
                <a:rPr kumimoji="0" lang="zh-CN" altLang="en-US"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地贫患者的</a:t>
              </a:r>
              <a:r>
                <a:rPr kumimoji="0" lang="zh-CN" altLang="en-US" sz="11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输血负担</a:t>
              </a:r>
              <a:endParaRPr kumimoji="0" lang="en-US" altLang="zh-CN"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44000" indent="-144000">
                <a:lnSpc>
                  <a:spcPct val="100000"/>
                </a:lnSpc>
                <a:buFont typeface="Arial" panose="020B0604020202020204" pitchFamily="34" charset="0"/>
                <a:buChar char="•"/>
              </a:pP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罗特西普组</a:t>
              </a:r>
              <a:r>
                <a:rPr lang="zh-CN" altLang="en-US" sz="1100" dirty="0">
                  <a:solidFill>
                    <a:srgbClr val="000000"/>
                  </a:solidFill>
                  <a:latin typeface="微软雅黑" panose="020B0503020204020204" pitchFamily="34" charset="-122"/>
                  <a:ea typeface="微软雅黑" panose="020B0503020204020204" pitchFamily="34" charset="-122"/>
                </a:rPr>
                <a:t>输血负担较基线降低≥</a:t>
              </a:r>
              <a:r>
                <a:rPr lang="en-US" altLang="zh-CN" sz="1100" dirty="0">
                  <a:solidFill>
                    <a:srgbClr val="000000"/>
                  </a:solidFill>
                  <a:latin typeface="微软雅黑" panose="020B0503020204020204" pitchFamily="34" charset="-122"/>
                  <a:ea typeface="微软雅黑" panose="020B0503020204020204" pitchFamily="34" charset="-122"/>
                </a:rPr>
                <a:t>33%</a:t>
              </a:r>
              <a:r>
                <a:rPr lang="zh-CN" altLang="en-US" sz="1100" dirty="0">
                  <a:solidFill>
                    <a:srgbClr val="000000"/>
                  </a:solidFill>
                  <a:latin typeface="微软雅黑" panose="020B0503020204020204" pitchFamily="34" charset="-122"/>
                  <a:ea typeface="微软雅黑" panose="020B0503020204020204" pitchFamily="34" charset="-122"/>
                </a:rPr>
                <a:t>比例在第</a:t>
              </a:r>
              <a:r>
                <a:rPr lang="en-US" altLang="zh-CN" sz="1100" dirty="0">
                  <a:solidFill>
                    <a:srgbClr val="000000"/>
                  </a:solidFill>
                  <a:latin typeface="微软雅黑" panose="020B0503020204020204" pitchFamily="34" charset="-122"/>
                  <a:ea typeface="微软雅黑" panose="020B0503020204020204" pitchFamily="34" charset="-122"/>
                </a:rPr>
                <a:t>13-24</a:t>
              </a:r>
              <a:r>
                <a:rPr lang="zh-CN" altLang="en-US" sz="1100" dirty="0">
                  <a:solidFill>
                    <a:srgbClr val="000000"/>
                  </a:solidFill>
                  <a:latin typeface="微软雅黑" panose="020B0503020204020204" pitchFamily="34" charset="-122"/>
                  <a:ea typeface="微软雅黑" panose="020B0503020204020204" pitchFamily="34" charset="-122"/>
                </a:rPr>
                <a:t>周期间是安慰剂组的近</a:t>
              </a:r>
              <a:r>
                <a:rPr lang="en-US" altLang="zh-CN" sz="1100" dirty="0">
                  <a:solidFill>
                    <a:srgbClr val="000000"/>
                  </a:solidFill>
                  <a:latin typeface="微软雅黑" panose="020B0503020204020204" pitchFamily="34" charset="-122"/>
                  <a:ea typeface="微软雅黑" panose="020B0503020204020204" pitchFamily="34" charset="-122"/>
                </a:rPr>
                <a:t>5</a:t>
              </a:r>
              <a:r>
                <a:rPr lang="zh-CN" altLang="en-US" sz="1100" dirty="0">
                  <a:solidFill>
                    <a:srgbClr val="000000"/>
                  </a:solidFill>
                  <a:latin typeface="微软雅黑" panose="020B0503020204020204" pitchFamily="34" charset="-122"/>
                  <a:ea typeface="微软雅黑" panose="020B0503020204020204" pitchFamily="34" charset="-122"/>
                </a:rPr>
                <a:t>倍 </a:t>
              </a:r>
              <a:r>
                <a:rPr lang="en-US" altLang="zh-CN" sz="1100" dirty="0">
                  <a:solidFill>
                    <a:srgbClr val="000000"/>
                  </a:solidFill>
                  <a:latin typeface="微软雅黑" panose="020B0503020204020204" pitchFamily="34" charset="-122"/>
                  <a:ea typeface="微软雅黑" panose="020B0503020204020204" pitchFamily="34" charset="-122"/>
                </a:rPr>
                <a:t>(21.4% vs 4.5%)</a:t>
              </a:r>
              <a:r>
                <a:rPr lang="zh-CN" altLang="en-US" sz="1100" dirty="0">
                  <a:solidFill>
                    <a:srgbClr val="000000"/>
                  </a:solidFill>
                  <a:latin typeface="微软雅黑" panose="020B0503020204020204" pitchFamily="34" charset="-122"/>
                  <a:ea typeface="微软雅黑" panose="020B0503020204020204" pitchFamily="34" charset="-122"/>
                </a:rPr>
                <a:t>；任意</a:t>
              </a:r>
              <a:r>
                <a:rPr lang="en-US" altLang="zh-CN" sz="1100" dirty="0">
                  <a:solidFill>
                    <a:srgbClr val="000000"/>
                  </a:solidFill>
                  <a:latin typeface="微软雅黑" panose="020B0503020204020204" pitchFamily="34" charset="-122"/>
                  <a:ea typeface="微软雅黑" panose="020B0503020204020204" pitchFamily="34" charset="-122"/>
                </a:rPr>
                <a:t>24</a:t>
              </a:r>
              <a:r>
                <a:rPr lang="zh-CN" altLang="en-US" sz="1100" dirty="0">
                  <a:solidFill>
                    <a:srgbClr val="000000"/>
                  </a:solidFill>
                  <a:latin typeface="微软雅黑" panose="020B0503020204020204" pitchFamily="34" charset="-122"/>
                  <a:ea typeface="微软雅黑" panose="020B0503020204020204" pitchFamily="34" charset="-122"/>
                </a:rPr>
                <a:t>周期间是安慰剂组的</a:t>
              </a:r>
              <a:r>
                <a:rPr lang="en-US" altLang="zh-CN" sz="1100" dirty="0">
                  <a:solidFill>
                    <a:srgbClr val="000000"/>
                  </a:solidFill>
                  <a:latin typeface="微软雅黑" panose="020B0503020204020204" pitchFamily="34" charset="-122"/>
                  <a:ea typeface="微软雅黑" panose="020B0503020204020204" pitchFamily="34" charset="-122"/>
                </a:rPr>
                <a:t>15</a:t>
              </a:r>
              <a:r>
                <a:rPr lang="zh-CN" altLang="en-US" sz="1100" dirty="0">
                  <a:solidFill>
                    <a:srgbClr val="000000"/>
                  </a:solidFill>
                  <a:latin typeface="微软雅黑" panose="020B0503020204020204" pitchFamily="34" charset="-122"/>
                  <a:ea typeface="微软雅黑" panose="020B0503020204020204" pitchFamily="34" charset="-122"/>
                </a:rPr>
                <a:t>倍 </a:t>
              </a:r>
              <a:r>
                <a:rPr lang="en-US" altLang="zh-CN" sz="1100" dirty="0">
                  <a:solidFill>
                    <a:srgbClr val="000000"/>
                  </a:solidFill>
                  <a:latin typeface="微软雅黑" panose="020B0503020204020204" pitchFamily="34" charset="-122"/>
                  <a:ea typeface="微软雅黑" panose="020B0503020204020204" pitchFamily="34" charset="-122"/>
                </a:rPr>
                <a:t>(41.1% vs 2.7%)</a:t>
              </a:r>
            </a:p>
            <a:p>
              <a:pPr marL="144000" indent="-144000">
                <a:lnSpc>
                  <a:spcPct val="100000"/>
                </a:lnSpc>
                <a:buFont typeface="Arial" panose="020B0604020202020204" pitchFamily="34" charset="0"/>
                <a:buChar char="•"/>
              </a:pPr>
              <a:r>
                <a:rPr lang="zh-CN" altLang="en-US" sz="1100" dirty="0">
                  <a:solidFill>
                    <a:srgbClr val="000000"/>
                  </a:solidFill>
                  <a:latin typeface="微软雅黑" panose="020B0503020204020204" pitchFamily="34" charset="-122"/>
                  <a:ea typeface="微软雅黑" panose="020B0503020204020204" pitchFamily="34" charset="-122"/>
                </a:rPr>
                <a:t>任意</a:t>
              </a:r>
              <a:r>
                <a:rPr lang="en-US" altLang="zh-CN" sz="1100" dirty="0">
                  <a:solidFill>
                    <a:srgbClr val="000000"/>
                  </a:solidFill>
                  <a:latin typeface="微软雅黑" panose="020B0503020204020204" pitchFamily="34" charset="-122"/>
                  <a:ea typeface="微软雅黑" panose="020B0503020204020204" pitchFamily="34" charset="-122"/>
                </a:rPr>
                <a:t>8</a:t>
              </a:r>
              <a:r>
                <a:rPr lang="zh-CN" altLang="en-US" sz="1100" dirty="0">
                  <a:solidFill>
                    <a:srgbClr val="000000"/>
                  </a:solidFill>
                  <a:latin typeface="微软雅黑" panose="020B0503020204020204" pitchFamily="34" charset="-122"/>
                  <a:ea typeface="微软雅黑" panose="020B0503020204020204" pitchFamily="34" charset="-122"/>
                </a:rPr>
                <a:t>周脱离红细胞输注的患者比例</a:t>
              </a:r>
              <a:r>
                <a:rPr lang="zh-CN" altLang="en-US" sz="1100" dirty="0">
                  <a:solidFill>
                    <a:prstClr val="black"/>
                  </a:solidFill>
                  <a:latin typeface="微软雅黑" panose="020B0503020204020204" pitchFamily="34" charset="-122"/>
                  <a:ea typeface="微软雅黑" panose="020B0503020204020204" pitchFamily="34" charset="-122"/>
                </a:rPr>
                <a:t>是安慰剂组的近</a:t>
              </a:r>
              <a:r>
                <a:rPr lang="en-US" altLang="zh-CN" sz="1100" dirty="0">
                  <a:solidFill>
                    <a:prstClr val="black"/>
                  </a:solidFill>
                  <a:latin typeface="微软雅黑" panose="020B0503020204020204" pitchFamily="34" charset="-122"/>
                  <a:ea typeface="微软雅黑" panose="020B0503020204020204" pitchFamily="34" charset="-122"/>
                </a:rPr>
                <a:t>6</a:t>
              </a:r>
              <a:r>
                <a:rPr lang="zh-CN" altLang="en-US" sz="1100" dirty="0">
                  <a:solidFill>
                    <a:prstClr val="black"/>
                  </a:solidFill>
                  <a:latin typeface="微软雅黑" panose="020B0503020204020204" pitchFamily="34" charset="-122"/>
                  <a:ea typeface="微软雅黑" panose="020B0503020204020204" pitchFamily="34" charset="-122"/>
                </a:rPr>
                <a:t>倍（</a:t>
              </a:r>
              <a:r>
                <a:rPr lang="en-US" altLang="zh-CN" sz="1100" dirty="0">
                  <a:solidFill>
                    <a:prstClr val="black"/>
                  </a:solidFill>
                  <a:latin typeface="微软雅黑" panose="020B0503020204020204" pitchFamily="34" charset="-122"/>
                  <a:ea typeface="微软雅黑" panose="020B0503020204020204" pitchFamily="34" charset="-122"/>
                </a:rPr>
                <a:t>10.7% vs 1.8%)</a:t>
              </a:r>
            </a:p>
            <a:p>
              <a:pPr marL="144000" indent="-144000">
                <a:lnSpc>
                  <a:spcPct val="100000"/>
                </a:lnSpc>
                <a:buFont typeface="Arial" panose="020B0604020202020204" pitchFamily="34" charset="0"/>
                <a:buChar char="•"/>
              </a:pPr>
              <a:r>
                <a:rPr lang="zh-CN" altLang="en-US" sz="1100" dirty="0">
                  <a:solidFill>
                    <a:srgbClr val="000000"/>
                  </a:solidFill>
                  <a:latin typeface="微软雅黑" panose="020B0503020204020204" pitchFamily="34" charset="-122"/>
                  <a:ea typeface="微软雅黑" panose="020B0503020204020204" pitchFamily="34" charset="-122"/>
                </a:rPr>
                <a:t>罗特西普应答</a:t>
              </a:r>
              <a:r>
                <a:rPr lang="en-US" altLang="zh-CN" sz="1100" baseline="30000" dirty="0">
                  <a:solidFill>
                    <a:srgbClr val="000000"/>
                  </a:solidFill>
                  <a:latin typeface="微软雅黑" panose="020B0503020204020204" pitchFamily="34" charset="-122"/>
                  <a:ea typeface="微软雅黑" panose="020B0503020204020204" pitchFamily="34" charset="-122"/>
                </a:rPr>
                <a:t>#</a:t>
              </a:r>
              <a:r>
                <a:rPr lang="zh-CN" altLang="en-US" sz="1100" dirty="0">
                  <a:solidFill>
                    <a:srgbClr val="000000"/>
                  </a:solidFill>
                  <a:latin typeface="微软雅黑" panose="020B0503020204020204" pitchFamily="34" charset="-122"/>
                  <a:ea typeface="微软雅黑" panose="020B0503020204020204" pitchFamily="34" charset="-122"/>
                </a:rPr>
                <a:t>者</a:t>
              </a:r>
              <a:r>
                <a:rPr lang="en-US" altLang="zh-CN" sz="1100" dirty="0">
                  <a:solidFill>
                    <a:srgbClr val="000000"/>
                  </a:solidFill>
                  <a:latin typeface="微软雅黑" panose="020B0503020204020204" pitchFamily="34" charset="-122"/>
                  <a:ea typeface="微软雅黑" panose="020B0503020204020204" pitchFamily="34" charset="-122"/>
                </a:rPr>
                <a:t>48</a:t>
              </a:r>
              <a:r>
                <a:rPr lang="zh-CN" altLang="en-US" sz="1100" dirty="0">
                  <a:solidFill>
                    <a:srgbClr val="000000"/>
                  </a:solidFill>
                  <a:latin typeface="微软雅黑" panose="020B0503020204020204" pitchFamily="34" charset="-122"/>
                  <a:ea typeface="微软雅黑" panose="020B0503020204020204" pitchFamily="34" charset="-122"/>
                </a:rPr>
                <a:t>周平均累积输血单位较安慰剂组降低</a:t>
              </a:r>
              <a:r>
                <a:rPr lang="en-US" altLang="zh-CN" sz="1100" dirty="0">
                  <a:solidFill>
                    <a:srgbClr val="000000"/>
                  </a:solidFill>
                  <a:latin typeface="微软雅黑" panose="020B0503020204020204" pitchFamily="34" charset="-122"/>
                  <a:ea typeface="微软雅黑" panose="020B0503020204020204" pitchFamily="34" charset="-122"/>
                </a:rPr>
                <a:t>10-12</a:t>
              </a:r>
              <a:r>
                <a:rPr lang="zh-CN" altLang="en-US" sz="1100" dirty="0">
                  <a:solidFill>
                    <a:srgbClr val="000000"/>
                  </a:solidFill>
                  <a:latin typeface="微软雅黑" panose="020B0503020204020204" pitchFamily="34" charset="-122"/>
                  <a:ea typeface="微软雅黑" panose="020B0503020204020204" pitchFamily="34" charset="-122"/>
                </a:rPr>
                <a:t>个单位</a:t>
              </a:r>
              <a:endParaRPr lang="en-US" altLang="zh-CN" sz="1100" dirty="0">
                <a:solidFill>
                  <a:prstClr val="black"/>
                </a:solidFill>
                <a:latin typeface="微软雅黑" panose="020B0503020204020204" pitchFamily="34" charset="-122"/>
                <a:ea typeface="微软雅黑" panose="020B0503020204020204" pitchFamily="34" charset="-122"/>
              </a:endParaRPr>
            </a:p>
            <a:p>
              <a:pPr marL="144000" indent="-144000">
                <a:lnSpc>
                  <a:spcPct val="100000"/>
                </a:lnSpc>
                <a:buFont typeface="Arial" panose="020B0604020202020204" pitchFamily="34" charset="0"/>
                <a:buChar char="•"/>
              </a:pPr>
              <a:r>
                <a:rPr kumimoji="0" lang="zh-CN" alt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降低输血单位或次数的同时，罗特西普可维持患者输血前血红蛋白水平</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62" name="矩形 14">
              <a:extLst>
                <a:ext uri="{FF2B5EF4-FFF2-40B4-BE49-F238E27FC236}">
                  <a16:creationId xmlns:a16="http://schemas.microsoft.com/office/drawing/2014/main" id="{D3A3F5F8-AB3B-4A53-B3BB-07B7800B0B93}"/>
                </a:ext>
              </a:extLst>
            </p:cNvPr>
            <p:cNvSpPr/>
            <p:nvPr/>
          </p:nvSpPr>
          <p:spPr>
            <a:xfrm>
              <a:off x="421336" y="1440629"/>
              <a:ext cx="1147114" cy="928203"/>
            </a:xfrm>
            <a:prstGeom prst="rect">
              <a:avLst/>
            </a:prstGeom>
            <a:solidFill>
              <a:srgbClr val="FFEBFF"/>
            </a:solidFill>
            <a:ln>
              <a:solidFill>
                <a:srgbClr val="BE2BBB"/>
              </a:solidFill>
            </a:ln>
          </p:spPr>
          <p:txBody>
            <a:bodyPr wrap="square" lIns="180000" tIns="72000" rIns="180000" bIns="36000" anchor="ctr" anchorCtr="0">
              <a:noAutofit/>
            </a:bodyPr>
            <a:lstStyle/>
            <a:p>
              <a:pPr algn="ctr"/>
              <a:r>
                <a:rPr lang="zh-CN" altLang="en-US" sz="1100" b="1" dirty="0">
                  <a:solidFill>
                    <a:srgbClr val="000000"/>
                  </a:solidFill>
                  <a:latin typeface="微软雅黑" panose="020B0503020204020204" pitchFamily="34" charset="-122"/>
                  <a:ea typeface="微软雅黑" panose="020B0503020204020204" pitchFamily="34" charset="-122"/>
                </a:rPr>
                <a:t>主要优势</a:t>
              </a:r>
            </a:p>
          </p:txBody>
        </p:sp>
      </p:grpSp>
      <p:sp>
        <p:nvSpPr>
          <p:cNvPr id="63" name="Round Same Side Corner Rectangle 43">
            <a:extLst>
              <a:ext uri="{FF2B5EF4-FFF2-40B4-BE49-F238E27FC236}">
                <a16:creationId xmlns:a16="http://schemas.microsoft.com/office/drawing/2014/main" id="{9640A3BB-8870-4C68-A002-B6F258C1066B}"/>
              </a:ext>
            </a:extLst>
          </p:cNvPr>
          <p:cNvSpPr/>
          <p:nvPr/>
        </p:nvSpPr>
        <p:spPr>
          <a:xfrm>
            <a:off x="421336" y="3517573"/>
            <a:ext cx="11349327" cy="296016"/>
          </a:xfrm>
          <a:prstGeom prst="round2SameRect">
            <a:avLst>
              <a:gd name="adj1" fmla="val 0"/>
              <a:gd name="adj2" fmla="val 0"/>
            </a:avLst>
          </a:prstGeom>
          <a:solidFill>
            <a:srgbClr val="FFEBFF"/>
          </a:solidFill>
          <a:ln>
            <a:solidFill>
              <a:srgbClr val="BE2BBB"/>
            </a:solidFill>
          </a:ln>
        </p:spPr>
        <p:txBody>
          <a:bodyPr wrap="square" lIns="180000" tIns="72000" rIns="180000" bIns="36000" anchor="ctr" anchorCtr="0">
            <a:noAutofit/>
          </a:bodyPr>
          <a:lstStyle/>
          <a:p>
            <a:pPr algn="ctr"/>
            <a:r>
              <a:rPr lang="zh-CN" altLang="en-US" sz="1400" b="1" dirty="0">
                <a:latin typeface="微软雅黑" panose="020B0503020204020204" pitchFamily="34" charset="-122"/>
                <a:ea typeface="微软雅黑" panose="020B0503020204020204" pitchFamily="34" charset="-122"/>
                <a:sym typeface="Arial" panose="020B0604020202020204" pitchFamily="34" charset="0"/>
              </a:rPr>
              <a:t>由于罗特西普的独特创新性，临床实验中对照药品为安慰剂，目前无参照药品</a:t>
            </a:r>
            <a:endParaRPr lang="zh-CN" altLang="en-US"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TextBox 95">
            <a:extLst>
              <a:ext uri="{FF2B5EF4-FFF2-40B4-BE49-F238E27FC236}">
                <a16:creationId xmlns:a16="http://schemas.microsoft.com/office/drawing/2014/main" id="{5689DF87-A331-42ED-9D43-BEAFC95FC4F3}"/>
              </a:ext>
            </a:extLst>
          </p:cNvPr>
          <p:cNvSpPr txBox="1"/>
          <p:nvPr/>
        </p:nvSpPr>
        <p:spPr>
          <a:xfrm>
            <a:off x="504463" y="6593290"/>
            <a:ext cx="11881835" cy="246221"/>
          </a:xfrm>
          <a:prstGeom prst="rect">
            <a:avLst/>
          </a:prstGeom>
          <a:noFill/>
        </p:spPr>
        <p:txBody>
          <a:bodyPr wrap="square" lIns="0" tIns="0" rIns="0" bIns="0">
            <a:spAutoFit/>
          </a:bodyPr>
          <a:lstStyle/>
          <a:p>
            <a:pPr defTabSz="914171">
              <a:defRPr/>
            </a:pPr>
            <a:r>
              <a:rPr lang="zh-CN" altLang="en-US" sz="800" dirty="0">
                <a:latin typeface="微软雅黑" panose="020B0503020204020204" pitchFamily="34" charset="-122"/>
                <a:ea typeface="微软雅黑" panose="020B0503020204020204" pitchFamily="34" charset="-122"/>
              </a:rPr>
              <a:t>注释</a:t>
            </a:r>
            <a:r>
              <a:rPr lang="zh-CN" altLang="en-US" sz="800" baseline="30000" dirty="0">
                <a:latin typeface="微软雅黑" panose="020B0503020204020204" pitchFamily="34" charset="-122"/>
                <a:ea typeface="微软雅黑" panose="020B0503020204020204" pitchFamily="34" charset="-122"/>
              </a:rPr>
              <a:t>：</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是指任意</a:t>
            </a:r>
            <a:r>
              <a:rPr lang="en-US" altLang="zh-CN" sz="800" dirty="0">
                <a:latin typeface="微软雅黑" panose="020B0503020204020204" pitchFamily="34" charset="-122"/>
                <a:ea typeface="微软雅黑" panose="020B0503020204020204" pitchFamily="34" charset="-122"/>
              </a:rPr>
              <a:t>12</a:t>
            </a:r>
            <a:r>
              <a:rPr lang="zh-CN" altLang="en-US" sz="800" dirty="0">
                <a:latin typeface="微软雅黑" panose="020B0503020204020204" pitchFamily="34" charset="-122"/>
                <a:ea typeface="微软雅黑" panose="020B0503020204020204" pitchFamily="34" charset="-122"/>
              </a:rPr>
              <a:t>周红细胞输注负担较基线降低≥</a:t>
            </a:r>
            <a:r>
              <a:rPr lang="en-US" altLang="zh-CN" sz="800" dirty="0">
                <a:latin typeface="微软雅黑" panose="020B0503020204020204" pitchFamily="34" charset="-122"/>
                <a:ea typeface="微软雅黑" panose="020B0503020204020204" pitchFamily="34" charset="-122"/>
              </a:rPr>
              <a:t>33%</a:t>
            </a:r>
            <a:r>
              <a:rPr lang="zh-CN" altLang="en-US" sz="800" dirty="0">
                <a:latin typeface="微软雅黑" panose="020B0503020204020204" pitchFamily="34" charset="-122"/>
                <a:ea typeface="微软雅黑" panose="020B0503020204020204" pitchFamily="34" charset="-122"/>
              </a:rPr>
              <a:t>及其持续时间；</a:t>
            </a:r>
            <a:r>
              <a:rPr lang="en-US" sz="800" dirty="0">
                <a:latin typeface="微软雅黑" panose="020B0503020204020204" pitchFamily="34" charset="-122"/>
                <a:ea typeface="微软雅黑" panose="020B0503020204020204" pitchFamily="34" charset="-122"/>
              </a:rPr>
              <a:t>a</a:t>
            </a:r>
            <a:r>
              <a:rPr lang="zh-CN" altLang="en-US" sz="800" dirty="0">
                <a:latin typeface="微软雅黑" panose="020B0503020204020204" pitchFamily="34" charset="-122"/>
                <a:ea typeface="微软雅黑" panose="020B0503020204020204" pitchFamily="34" charset="-122"/>
              </a:rPr>
              <a:t>不包括罗特西普交叉治疗患者的数据</a:t>
            </a:r>
            <a:r>
              <a:rPr lang="en-US" sz="800" dirty="0">
                <a:latin typeface="微软雅黑" panose="020B0503020204020204" pitchFamily="34" charset="-122"/>
                <a:ea typeface="微软雅黑" panose="020B0503020204020204" pitchFamily="34" charset="-122"/>
              </a:rPr>
              <a:t>, N = 224; b</a:t>
            </a:r>
            <a:r>
              <a:rPr lang="zh-CN" altLang="en-US" sz="800" dirty="0">
                <a:latin typeface="微软雅黑" panose="020B0503020204020204" pitchFamily="34" charset="-122"/>
                <a:ea typeface="微软雅黑" panose="020B0503020204020204" pitchFamily="34" charset="-122"/>
              </a:rPr>
              <a:t>使用安全性人群计算</a:t>
            </a:r>
            <a:r>
              <a:rPr lang="en-US" sz="800" dirty="0">
                <a:latin typeface="微软雅黑" panose="020B0503020204020204" pitchFamily="34" charset="-122"/>
                <a:ea typeface="微软雅黑" panose="020B0503020204020204" pitchFamily="34" charset="-122"/>
              </a:rPr>
              <a:t>, N = 223; </a:t>
            </a:r>
          </a:p>
          <a:p>
            <a:pPr defTabSz="914171">
              <a:defRPr/>
            </a:pP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第</a:t>
            </a:r>
            <a:r>
              <a:rPr lang="en-US" altLang="zh-CN" sz="800" dirty="0">
                <a:latin typeface="微软雅黑" panose="020B0503020204020204" pitchFamily="34" charset="-122"/>
                <a:ea typeface="微软雅黑" panose="020B0503020204020204" pitchFamily="34" charset="-122"/>
              </a:rPr>
              <a:t>13-24</a:t>
            </a:r>
            <a:r>
              <a:rPr lang="zh-CN" altLang="en-US" sz="800" dirty="0">
                <a:latin typeface="微软雅黑" panose="020B0503020204020204" pitchFamily="34" charset="-122"/>
                <a:ea typeface="微软雅黑" panose="020B0503020204020204" pitchFamily="34" charset="-122"/>
              </a:rPr>
              <a:t>周期间，输血负担较基线降低≥</a:t>
            </a:r>
            <a:r>
              <a:rPr lang="en-US" altLang="zh-CN" sz="800" dirty="0">
                <a:latin typeface="微软雅黑" panose="020B0503020204020204" pitchFamily="34" charset="-122"/>
                <a:ea typeface="微软雅黑" panose="020B0503020204020204" pitchFamily="34" charset="-122"/>
              </a:rPr>
              <a:t>33%</a:t>
            </a:r>
            <a:r>
              <a:rPr lang="zh-CN" altLang="en-US" sz="800" dirty="0">
                <a:latin typeface="微软雅黑" panose="020B0503020204020204" pitchFamily="34" charset="-122"/>
                <a:ea typeface="微软雅黑" panose="020B0503020204020204" pitchFamily="34" charset="-122"/>
              </a:rPr>
              <a:t>且减少至少</a:t>
            </a:r>
            <a:r>
              <a:rPr lang="en-US" altLang="zh-CN" sz="800" dirty="0">
                <a:latin typeface="微软雅黑" panose="020B0503020204020204" pitchFamily="34" charset="-122"/>
                <a:ea typeface="微软雅黑" panose="020B0503020204020204" pitchFamily="34" charset="-122"/>
              </a:rPr>
              <a:t>2</a:t>
            </a:r>
            <a:r>
              <a:rPr lang="zh-CN" altLang="en-US" sz="800" dirty="0">
                <a:latin typeface="微软雅黑" panose="020B0503020204020204" pitchFamily="34" charset="-122"/>
                <a:ea typeface="微软雅黑" panose="020B0503020204020204" pitchFamily="34" charset="-122"/>
              </a:rPr>
              <a:t>个单位红细胞；</a:t>
            </a:r>
            <a:endParaRPr lang="en-US" sz="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140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162676B9-268F-4BF4-8863-E401A1D77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30" name="think-cell Slide" r:id="rId4" imgW="499" imgH="499" progId="TCLayout.ActiveDocument.1">
                  <p:embed/>
                </p:oleObj>
              </mc:Choice>
              <mc:Fallback>
                <p:oleObj name="think-cell Slide" r:id="rId4" imgW="499" imgH="499" progId="TCLayout.ActiveDocument.1">
                  <p:embed/>
                  <p:pic>
                    <p:nvPicPr>
                      <p:cNvPr id="4" name="对象 3" hidden="1">
                        <a:extLst>
                          <a:ext uri="{FF2B5EF4-FFF2-40B4-BE49-F238E27FC236}">
                            <a16:creationId xmlns:a16="http://schemas.microsoft.com/office/drawing/2014/main" id="{162676B9-268F-4BF4-8863-E401A1D775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58" name="Group 57">
            <a:extLst>
              <a:ext uri="{FF2B5EF4-FFF2-40B4-BE49-F238E27FC236}">
                <a16:creationId xmlns:a16="http://schemas.microsoft.com/office/drawing/2014/main" id="{B0E994B4-E468-42CD-BBA4-0752B4DA84E0}"/>
              </a:ext>
            </a:extLst>
          </p:cNvPr>
          <p:cNvGrpSpPr/>
          <p:nvPr/>
        </p:nvGrpSpPr>
        <p:grpSpPr>
          <a:xfrm>
            <a:off x="489700" y="1595324"/>
            <a:ext cx="2551333" cy="2772532"/>
            <a:chOff x="679410" y="2061238"/>
            <a:chExt cx="3044642" cy="3831714"/>
          </a:xfrm>
        </p:grpSpPr>
        <p:pic>
          <p:nvPicPr>
            <p:cNvPr id="59" name="Picture 58" descr="Text, letter&#10;&#10;Description automatically generated">
              <a:extLst>
                <a:ext uri="{FF2B5EF4-FFF2-40B4-BE49-F238E27FC236}">
                  <a16:creationId xmlns:a16="http://schemas.microsoft.com/office/drawing/2014/main" id="{0261C53E-74F7-4588-B967-0053A6636060}"/>
                </a:ext>
              </a:extLst>
            </p:cNvPr>
            <p:cNvPicPr>
              <a:picLocks noChangeAspect="1"/>
            </p:cNvPicPr>
            <p:nvPr/>
          </p:nvPicPr>
          <p:blipFill>
            <a:blip r:embed="rId6"/>
            <a:srcRect/>
            <a:stretch>
              <a:fillRect/>
            </a:stretch>
          </p:blipFill>
          <p:spPr>
            <a:xfrm>
              <a:off x="1202240" y="2198794"/>
              <a:ext cx="2521812" cy="3694158"/>
            </a:xfrm>
            <a:prstGeom prst="rect">
              <a:avLst/>
            </a:prstGeom>
            <a:effectLst>
              <a:outerShdw blurRad="50800" dist="38100" dir="2700000" sx="102000" sy="102000" algn="tl" rotWithShape="0">
                <a:prstClr val="black">
                  <a:alpha val="40000"/>
                </a:prstClr>
              </a:outerShdw>
            </a:effectLst>
          </p:spPr>
        </p:pic>
        <p:pic>
          <p:nvPicPr>
            <p:cNvPr id="60" name="Picture 59" descr="A picture containing text&#10;&#10;Description automatically generated">
              <a:extLst>
                <a:ext uri="{FF2B5EF4-FFF2-40B4-BE49-F238E27FC236}">
                  <a16:creationId xmlns:a16="http://schemas.microsoft.com/office/drawing/2014/main" id="{35E0B015-03BD-4611-8721-E53B1449D77D}"/>
                </a:ext>
              </a:extLst>
            </p:cNvPr>
            <p:cNvPicPr>
              <a:picLocks noChangeAspect="1"/>
            </p:cNvPicPr>
            <p:nvPr/>
          </p:nvPicPr>
          <p:blipFill>
            <a:blip r:embed="rId7"/>
            <a:srcRect/>
            <a:stretch>
              <a:fillRect/>
            </a:stretch>
          </p:blipFill>
          <p:spPr>
            <a:xfrm>
              <a:off x="679410" y="2061238"/>
              <a:ext cx="2461432" cy="3634523"/>
            </a:xfrm>
            <a:prstGeom prst="rect">
              <a:avLst/>
            </a:prstGeom>
            <a:effectLst>
              <a:outerShdw blurRad="50800" dist="38100" dir="2700000" sx="102000" sy="102000" algn="tl" rotWithShape="0">
                <a:prstClr val="black">
                  <a:alpha val="40000"/>
                </a:prstClr>
              </a:outerShdw>
            </a:effectLst>
          </p:spPr>
        </p:pic>
      </p:grpSp>
      <p:grpSp>
        <p:nvGrpSpPr>
          <p:cNvPr id="10" name="Group 9">
            <a:extLst>
              <a:ext uri="{FF2B5EF4-FFF2-40B4-BE49-F238E27FC236}">
                <a16:creationId xmlns:a16="http://schemas.microsoft.com/office/drawing/2014/main" id="{F9ABB106-08E2-451A-B3E8-746C83AA8E0D}"/>
              </a:ext>
            </a:extLst>
          </p:cNvPr>
          <p:cNvGrpSpPr/>
          <p:nvPr/>
        </p:nvGrpSpPr>
        <p:grpSpPr>
          <a:xfrm>
            <a:off x="3118445" y="1612900"/>
            <a:ext cx="8526102" cy="2754956"/>
            <a:chOff x="2648743" y="1594000"/>
            <a:chExt cx="9219407" cy="2754956"/>
          </a:xfrm>
        </p:grpSpPr>
        <p:grpSp>
          <p:nvGrpSpPr>
            <p:cNvPr id="64" name="Group 63">
              <a:extLst>
                <a:ext uri="{FF2B5EF4-FFF2-40B4-BE49-F238E27FC236}">
                  <a16:creationId xmlns:a16="http://schemas.microsoft.com/office/drawing/2014/main" id="{2013CB49-ECD7-4EEC-850C-B2BAF5DAF81C}"/>
                </a:ext>
              </a:extLst>
            </p:cNvPr>
            <p:cNvGrpSpPr/>
            <p:nvPr/>
          </p:nvGrpSpPr>
          <p:grpSpPr>
            <a:xfrm>
              <a:off x="2648743" y="1594000"/>
              <a:ext cx="9219407" cy="2754956"/>
              <a:chOff x="2648743" y="1711873"/>
              <a:chExt cx="3180557" cy="2644228"/>
            </a:xfrm>
          </p:grpSpPr>
          <p:sp>
            <p:nvSpPr>
              <p:cNvPr id="62" name="Round Same Side Corner Rectangle 43">
                <a:extLst>
                  <a:ext uri="{FF2B5EF4-FFF2-40B4-BE49-F238E27FC236}">
                    <a16:creationId xmlns:a16="http://schemas.microsoft.com/office/drawing/2014/main" id="{ED957058-2EC5-4474-B87E-5277ED849A99}"/>
                  </a:ext>
                </a:extLst>
              </p:cNvPr>
              <p:cNvSpPr/>
              <p:nvPr/>
            </p:nvSpPr>
            <p:spPr>
              <a:xfrm>
                <a:off x="2648743" y="1711873"/>
                <a:ext cx="3180557" cy="445127"/>
              </a:xfrm>
              <a:prstGeom prst="round2SameRect">
                <a:avLst>
                  <a:gd name="adj1" fmla="val 0"/>
                  <a:gd name="adj2" fmla="val 0"/>
                </a:avLst>
              </a:prstGeom>
              <a:solidFill>
                <a:srgbClr val="FFEBFF"/>
              </a:solidFill>
              <a:ln>
                <a:solidFill>
                  <a:srgbClr val="BE2BBB"/>
                </a:solidFill>
              </a:ln>
            </p:spPr>
            <p:txBody>
              <a:bodyPr wrap="square" lIns="180000" tIns="72000" rIns="180000" bIns="36000" anchor="ctr" anchorCtr="0">
                <a:noAutofit/>
              </a:bodyPr>
              <a:lstStyle/>
              <a:p>
                <a:pPr algn="ctr"/>
                <a:r>
                  <a:rPr lang="zh-CN" altLang="en-US" b="1" dirty="0">
                    <a:latin typeface="+mj-ea"/>
                    <a:ea typeface="+mj-ea"/>
                    <a:sym typeface="Arial" panose="020B0604020202020204" pitchFamily="34" charset="0"/>
                  </a:rPr>
                  <a:t>国际地贫联盟</a:t>
                </a:r>
                <a:r>
                  <a:rPr lang="en-US" altLang="zh-CN" b="1" dirty="0">
                    <a:latin typeface="+mj-ea"/>
                    <a:ea typeface="+mj-ea"/>
                    <a:sym typeface="Arial" panose="020B0604020202020204" pitchFamily="34" charset="0"/>
                  </a:rPr>
                  <a:t>《TIF-2021</a:t>
                </a:r>
                <a:r>
                  <a:rPr lang="zh-CN" altLang="en-US" b="1" dirty="0">
                    <a:latin typeface="+mj-ea"/>
                    <a:ea typeface="+mj-ea"/>
                    <a:sym typeface="Arial" panose="020B0604020202020204" pitchFamily="34" charset="0"/>
                  </a:rPr>
                  <a:t>版输血依赖型地中海贫血管理指南</a:t>
                </a:r>
                <a:r>
                  <a:rPr lang="en-US" altLang="zh-CN" b="1" dirty="0">
                    <a:latin typeface="+mj-ea"/>
                    <a:ea typeface="+mj-ea"/>
                    <a:sym typeface="Arial" panose="020B0604020202020204" pitchFamily="34" charset="0"/>
                  </a:rPr>
                  <a:t>》</a:t>
                </a:r>
                <a:r>
                  <a:rPr lang="zh-CN" altLang="en-US" b="1" dirty="0">
                    <a:latin typeface="+mj-ea"/>
                    <a:ea typeface="+mj-ea"/>
                    <a:sym typeface="Arial" panose="020B0604020202020204" pitchFamily="34" charset="0"/>
                  </a:rPr>
                  <a:t>（全球权威指南）</a:t>
                </a:r>
              </a:p>
            </p:txBody>
          </p:sp>
          <p:sp>
            <p:nvSpPr>
              <p:cNvPr id="63" name="Round Same Side Corner Rectangle 43">
                <a:extLst>
                  <a:ext uri="{FF2B5EF4-FFF2-40B4-BE49-F238E27FC236}">
                    <a16:creationId xmlns:a16="http://schemas.microsoft.com/office/drawing/2014/main" id="{F82D3BAE-E890-4B5F-86F7-08F4BB28E4AC}"/>
                  </a:ext>
                </a:extLst>
              </p:cNvPr>
              <p:cNvSpPr/>
              <p:nvPr/>
            </p:nvSpPr>
            <p:spPr>
              <a:xfrm>
                <a:off x="2648743" y="2214327"/>
                <a:ext cx="3180557" cy="2141774"/>
              </a:xfrm>
              <a:prstGeom prst="round2SameRect">
                <a:avLst>
                  <a:gd name="adj1" fmla="val 0"/>
                  <a:gd name="adj2" fmla="val 0"/>
                </a:avLst>
              </a:prstGeom>
              <a:noFill/>
              <a:ln>
                <a:solidFill>
                  <a:srgbClr val="BE2BBB"/>
                </a:solidFill>
              </a:ln>
            </p:spPr>
            <p:txBody>
              <a:bodyPr wrap="square" lIns="180000" tIns="72000" rIns="180000" bIns="36000" anchor="ctr" anchorCtr="0">
                <a:noAutofit/>
              </a:bodyPr>
              <a:lstStyle/>
              <a:p>
                <a:pPr algn="ctr"/>
                <a:endParaRPr lang="zh-CN" altLang="en-US" b="1">
                  <a:solidFill>
                    <a:schemeClr val="bg1"/>
                  </a:solidFill>
                  <a:latin typeface="+mj-ea"/>
                  <a:ea typeface="+mj-ea"/>
                  <a:sym typeface="Arial" panose="020B0604020202020204" pitchFamily="34" charset="0"/>
                </a:endParaRPr>
              </a:p>
            </p:txBody>
          </p:sp>
        </p:grpSp>
        <p:sp>
          <p:nvSpPr>
            <p:cNvPr id="65" name="TextBox 64">
              <a:extLst>
                <a:ext uri="{FF2B5EF4-FFF2-40B4-BE49-F238E27FC236}">
                  <a16:creationId xmlns:a16="http://schemas.microsoft.com/office/drawing/2014/main" id="{00C32108-B934-49B7-99A4-D98EDBB5D126}"/>
                </a:ext>
              </a:extLst>
            </p:cNvPr>
            <p:cNvSpPr txBox="1"/>
            <p:nvPr/>
          </p:nvSpPr>
          <p:spPr>
            <a:xfrm>
              <a:off x="2816156" y="2446222"/>
              <a:ext cx="8884582" cy="1576842"/>
            </a:xfrm>
            <a:prstGeom prst="rect">
              <a:avLst/>
            </a:prstGeom>
            <a:noFill/>
          </p:spPr>
          <p:txBody>
            <a:bodyPr wrap="square">
              <a:spAutoFit/>
            </a:bodyPr>
            <a:lstStyle/>
            <a:p>
              <a:pPr>
                <a:lnSpc>
                  <a:spcPct val="110000"/>
                </a:lnSpc>
                <a:spcBef>
                  <a:spcPts val="1200"/>
                </a:spcBef>
              </a:pPr>
              <a:r>
                <a:rPr lang="zh-CN" altLang="en-US" sz="2000" dirty="0">
                  <a:latin typeface="+mj-ea"/>
                  <a:ea typeface="+mj-ea"/>
                  <a:cs typeface="Arial" panose="020B0604020202020204" pitchFamily="34" charset="0"/>
                  <a:sym typeface="Arial" panose="020B0604020202020204" pitchFamily="34" charset="0"/>
                </a:rPr>
                <a:t>罗特西普可显著改善血红蛋白水平并减少输血需求。此外，输血负荷的降低减少了铁摄入，从而降低了铁螯合剂的需求。罗特西普患者组观察到血清铁蛋白水平降低，表明罗特西普有利于铁平衡。</a:t>
              </a:r>
              <a:endParaRPr lang="en-US" altLang="zh-CN" sz="2000" dirty="0">
                <a:latin typeface="+mj-ea"/>
                <a:ea typeface="+mj-ea"/>
                <a:cs typeface="Arial" panose="020B0604020202020204" pitchFamily="34" charset="0"/>
                <a:sym typeface="Arial" panose="020B0604020202020204" pitchFamily="34" charset="0"/>
              </a:endParaRPr>
            </a:p>
            <a:p>
              <a:pPr>
                <a:lnSpc>
                  <a:spcPct val="110000"/>
                </a:lnSpc>
                <a:spcBef>
                  <a:spcPts val="1200"/>
                </a:spcBef>
              </a:pPr>
              <a:r>
                <a:rPr lang="zh-CN" altLang="en-US" sz="2000" b="1" i="1" dirty="0">
                  <a:latin typeface="+mj-ea"/>
                  <a:ea typeface="+mj-ea"/>
                  <a:sym typeface="Arial" panose="020B0604020202020204" pitchFamily="34" charset="0"/>
                </a:rPr>
                <a:t>原文：</a:t>
              </a:r>
              <a:r>
                <a:rPr lang="en-US" altLang="zh-CN" sz="2000" b="1" i="1" dirty="0">
                  <a:latin typeface="+mj-ea"/>
                  <a:ea typeface="+mj-ea"/>
                  <a:sym typeface="Arial" panose="020B0604020202020204" pitchFamily="34" charset="0"/>
                </a:rPr>
                <a:t>“</a:t>
              </a:r>
              <a:r>
                <a:rPr lang="zh-CN" altLang="en-US" sz="2000" b="1" i="1" dirty="0">
                  <a:latin typeface="+mj-ea"/>
                  <a:ea typeface="+mj-ea"/>
                  <a:sym typeface="Arial" panose="020B0604020202020204" pitchFamily="34" charset="0"/>
                </a:rPr>
                <a:t>推荐罗特西普用于需要定期输注红细胞的≥</a:t>
              </a:r>
              <a:r>
                <a:rPr lang="en-US" altLang="zh-CN" sz="2000" b="1" i="1" dirty="0">
                  <a:latin typeface="+mj-ea"/>
                  <a:ea typeface="+mj-ea"/>
                  <a:sym typeface="Arial" panose="020B0604020202020204" pitchFamily="34" charset="0"/>
                </a:rPr>
                <a:t>18</a:t>
              </a:r>
              <a:r>
                <a:rPr lang="zh-CN" altLang="en-US" sz="2000" b="1" i="1" dirty="0">
                  <a:latin typeface="+mj-ea"/>
                  <a:ea typeface="+mj-ea"/>
                  <a:sym typeface="Arial" panose="020B0604020202020204" pitchFamily="34" charset="0"/>
                </a:rPr>
                <a:t>岁患者</a:t>
              </a:r>
              <a:r>
                <a:rPr lang="zh-CN" altLang="en-US" sz="2000" i="1" dirty="0">
                  <a:latin typeface="+mj-ea"/>
                  <a:ea typeface="+mj-ea"/>
                  <a:sym typeface="Arial" panose="020B0604020202020204" pitchFamily="34" charset="0"/>
                </a:rPr>
                <a:t>。</a:t>
              </a:r>
              <a:r>
                <a:rPr lang="en-US" altLang="zh-CN" sz="2000" i="1" dirty="0">
                  <a:latin typeface="+mj-ea"/>
                  <a:ea typeface="+mj-ea"/>
                  <a:sym typeface="Arial" panose="020B0604020202020204" pitchFamily="34" charset="0"/>
                </a:rPr>
                <a:t>”</a:t>
              </a:r>
            </a:p>
          </p:txBody>
        </p:sp>
      </p:grpSp>
      <p:sp>
        <p:nvSpPr>
          <p:cNvPr id="66" name="Rectangle 65">
            <a:extLst>
              <a:ext uri="{FF2B5EF4-FFF2-40B4-BE49-F238E27FC236}">
                <a16:creationId xmlns:a16="http://schemas.microsoft.com/office/drawing/2014/main" id="{F587094B-0DCE-42C8-B018-2AA225143CD5}"/>
              </a:ext>
            </a:extLst>
          </p:cNvPr>
          <p:cNvSpPr/>
          <p:nvPr/>
        </p:nvSpPr>
        <p:spPr>
          <a:xfrm>
            <a:off x="605482" y="4500786"/>
            <a:ext cx="6783860" cy="2078065"/>
          </a:xfrm>
          <a:prstGeom prst="rect">
            <a:avLst/>
          </a:prstGeom>
          <a:solidFill>
            <a:srgbClr val="FFF5FF"/>
          </a:solidFill>
          <a:ln w="19050">
            <a:solidFill>
              <a:srgbClr val="BE2BBB"/>
            </a:solidFill>
            <a:prstDash val="dash"/>
          </a:ln>
        </p:spPr>
        <p:txBody>
          <a:bodyPr wrap="square" lIns="72000" tIns="46800" rIns="72000" rtlCol="0" anchor="ctr">
            <a:noAutofit/>
          </a:bodyPr>
          <a:lstStyle/>
          <a:p>
            <a:pPr fontAlgn="base">
              <a:lnSpc>
                <a:spcPct val="130000"/>
              </a:lnSpc>
              <a:spcAft>
                <a:spcPct val="0"/>
              </a:spcAft>
            </a:pPr>
            <a:r>
              <a:rPr lang="zh-CN" altLang="en-US" dirty="0">
                <a:solidFill>
                  <a:schemeClr val="tx1"/>
                </a:solidFill>
                <a:latin typeface="+mj-ea"/>
                <a:ea typeface="+mj-ea"/>
                <a:cs typeface="Arial" panose="020B0604020202020204" pitchFamily="34" charset="0"/>
              </a:rPr>
              <a:t>日前，</a:t>
            </a:r>
            <a:r>
              <a:rPr lang="en-US" altLang="zh-CN" b="1" dirty="0">
                <a:latin typeface="+mj-ea"/>
                <a:ea typeface="+mj-ea"/>
                <a:cs typeface="Arial" panose="020B0604020202020204" pitchFamily="34" charset="0"/>
              </a:rPr>
              <a:t>《</a:t>
            </a:r>
            <a:r>
              <a:rPr lang="zh-CN" altLang="en-US" b="1" dirty="0">
                <a:latin typeface="+mj-ea"/>
                <a:ea typeface="+mj-ea"/>
                <a:cs typeface="Arial" panose="020B0604020202020204" pitchFamily="34" charset="0"/>
              </a:rPr>
              <a:t>输血依赖型</a:t>
            </a:r>
            <a:r>
              <a:rPr lang="en-US" altLang="zh-CN" b="1" dirty="0">
                <a:latin typeface="+mj-ea"/>
                <a:ea typeface="+mj-ea"/>
                <a:cs typeface="Arial" panose="020B0604020202020204" pitchFamily="34" charset="0"/>
              </a:rPr>
              <a:t>β-</a:t>
            </a:r>
            <a:r>
              <a:rPr lang="zh-CN" altLang="en-US" b="1" dirty="0">
                <a:latin typeface="+mj-ea"/>
                <a:ea typeface="+mj-ea"/>
                <a:cs typeface="Arial" panose="020B0604020202020204" pitchFamily="34" charset="0"/>
              </a:rPr>
              <a:t>地中海贫血临床诊断和治疗中国指南（</a:t>
            </a:r>
            <a:r>
              <a:rPr lang="en-US" altLang="zh-CN" b="1" dirty="0">
                <a:latin typeface="+mj-ea"/>
                <a:ea typeface="+mj-ea"/>
                <a:cs typeface="Arial" panose="020B0604020202020204" pitchFamily="34" charset="0"/>
              </a:rPr>
              <a:t>2022</a:t>
            </a:r>
            <a:r>
              <a:rPr lang="zh-CN" altLang="en-US" b="1" dirty="0">
                <a:latin typeface="+mj-ea"/>
                <a:ea typeface="+mj-ea"/>
                <a:cs typeface="Arial" panose="020B0604020202020204" pitchFamily="34" charset="0"/>
              </a:rPr>
              <a:t>年版）</a:t>
            </a:r>
            <a:r>
              <a:rPr lang="en-US" altLang="zh-CN" b="1" dirty="0">
                <a:latin typeface="+mj-ea"/>
                <a:ea typeface="+mj-ea"/>
                <a:cs typeface="Arial" panose="020B0604020202020204" pitchFamily="34" charset="0"/>
              </a:rPr>
              <a:t>》</a:t>
            </a:r>
            <a:r>
              <a:rPr lang="zh-CN" altLang="en-US" dirty="0">
                <a:latin typeface="+mj-ea"/>
                <a:ea typeface="+mj-ea"/>
                <a:cs typeface="Arial" panose="020B0604020202020204" pitchFamily="34" charset="0"/>
              </a:rPr>
              <a:t>初稿</a:t>
            </a:r>
            <a:r>
              <a:rPr lang="en-US" altLang="zh-CN" dirty="0">
                <a:latin typeface="+mj-ea"/>
                <a:ea typeface="+mj-ea"/>
                <a:cs typeface="Arial" panose="020B0604020202020204" pitchFamily="34" charset="0"/>
              </a:rPr>
              <a:t>*</a:t>
            </a:r>
            <a:r>
              <a:rPr lang="zh-CN" altLang="en-US" dirty="0">
                <a:latin typeface="+mj-ea"/>
                <a:ea typeface="+mj-ea"/>
                <a:cs typeface="Arial" panose="020B0604020202020204" pitchFamily="34" charset="0"/>
              </a:rPr>
              <a:t>中，将</a:t>
            </a:r>
            <a:r>
              <a:rPr lang="zh-CN" altLang="en-US" b="1" dirty="0">
                <a:latin typeface="+mj-ea"/>
                <a:ea typeface="+mj-ea"/>
                <a:cs typeface="Arial" panose="020B0604020202020204" pitchFamily="34" charset="0"/>
              </a:rPr>
              <a:t>罗特西普作为改善无效造血的药物进行了推荐</a:t>
            </a:r>
            <a:r>
              <a:rPr lang="zh-CN" altLang="en-US" dirty="0">
                <a:latin typeface="+mj-ea"/>
                <a:ea typeface="+mj-ea"/>
                <a:cs typeface="Arial" panose="020B0604020202020204" pitchFamily="34" charset="0"/>
              </a:rPr>
              <a:t>，推荐促红细胞成熟剂罗特西普用于需要定期输注红细胞的成人</a:t>
            </a:r>
            <a:r>
              <a:rPr lang="en-US" altLang="zh-CN" dirty="0">
                <a:latin typeface="+mj-ea"/>
                <a:ea typeface="+mj-ea"/>
                <a:cs typeface="Arial" panose="020B0604020202020204" pitchFamily="34" charset="0"/>
              </a:rPr>
              <a:t>β-</a:t>
            </a:r>
            <a:r>
              <a:rPr lang="zh-CN" altLang="en-US" dirty="0">
                <a:latin typeface="+mj-ea"/>
                <a:ea typeface="+mj-ea"/>
                <a:cs typeface="Arial" panose="020B0604020202020204" pitchFamily="34" charset="0"/>
              </a:rPr>
              <a:t>地贫患者</a:t>
            </a:r>
            <a:endParaRPr lang="en-US" altLang="zh-CN" dirty="0">
              <a:latin typeface="+mj-ea"/>
              <a:ea typeface="+mj-ea"/>
              <a:cs typeface="Arial" panose="020B0604020202020204" pitchFamily="34" charset="0"/>
            </a:endParaRPr>
          </a:p>
        </p:txBody>
      </p:sp>
      <p:sp>
        <p:nvSpPr>
          <p:cNvPr id="9" name="Text Placeholder 8">
            <a:extLst>
              <a:ext uri="{FF2B5EF4-FFF2-40B4-BE49-F238E27FC236}">
                <a16:creationId xmlns:a16="http://schemas.microsoft.com/office/drawing/2014/main" id="{4A9AE0DE-69E0-4297-995E-7D0E5295CF1D}"/>
              </a:ext>
            </a:extLst>
          </p:cNvPr>
          <p:cNvSpPr>
            <a:spLocks noGrp="1"/>
          </p:cNvSpPr>
          <p:nvPr>
            <p:ph type="body" sz="quarter" idx="14"/>
          </p:nvPr>
        </p:nvSpPr>
        <p:spPr>
          <a:xfrm>
            <a:off x="1485386" y="349800"/>
            <a:ext cx="10594970" cy="835025"/>
          </a:xfrm>
        </p:spPr>
        <p:txBody>
          <a:bodyPr/>
          <a:lstStyle/>
          <a:p>
            <a:r>
              <a:rPr lang="zh-CN" altLang="en-US" sz="2000" dirty="0">
                <a:solidFill>
                  <a:srgbClr val="BE2BBB"/>
                </a:solidFill>
              </a:rPr>
              <a:t>罗特西普</a:t>
            </a:r>
            <a:r>
              <a:rPr lang="zh-CN" altLang="en-US" sz="2000" b="0" dirty="0"/>
              <a:t>于</a:t>
            </a:r>
            <a:r>
              <a:rPr lang="zh-CN" altLang="en-US" sz="2000" dirty="0">
                <a:solidFill>
                  <a:srgbClr val="BE2BBB"/>
                </a:solidFill>
              </a:rPr>
              <a:t>国际地贫联盟</a:t>
            </a:r>
            <a:r>
              <a:rPr lang="en-US" altLang="zh-CN" sz="2000" dirty="0">
                <a:solidFill>
                  <a:srgbClr val="BE2BBB"/>
                </a:solidFill>
              </a:rPr>
              <a:t>2021</a:t>
            </a:r>
            <a:r>
              <a:rPr lang="zh-CN" altLang="en-US" sz="2000" dirty="0">
                <a:solidFill>
                  <a:srgbClr val="BE2BBB"/>
                </a:solidFill>
              </a:rPr>
              <a:t>年指南中荣获推荐，</a:t>
            </a:r>
            <a:r>
              <a:rPr lang="zh-CN" altLang="en-US" sz="2000" b="0" dirty="0"/>
              <a:t>用于需要定期输血的成人</a:t>
            </a:r>
            <a:r>
              <a:rPr lang="en-US" altLang="zh-CN" sz="2000" b="0" dirty="0"/>
              <a:t>β-</a:t>
            </a:r>
            <a:r>
              <a:rPr lang="zh-CN" altLang="en-US" sz="2000" b="0" dirty="0"/>
              <a:t>地贫的治疗，</a:t>
            </a:r>
            <a:r>
              <a:rPr lang="zh-CN" altLang="en-US" sz="2000" dirty="0">
                <a:solidFill>
                  <a:srgbClr val="BE2BBB"/>
                </a:solidFill>
              </a:rPr>
              <a:t>并于</a:t>
            </a:r>
            <a:r>
              <a:rPr lang="en-US" altLang="zh-CN" sz="2000" b="0" dirty="0"/>
              <a:t>《</a:t>
            </a:r>
            <a:r>
              <a:rPr lang="zh-CN" altLang="en-US" sz="2000" b="0" dirty="0"/>
              <a:t>输血依赖型</a:t>
            </a:r>
            <a:r>
              <a:rPr lang="en-US" altLang="zh-CN" sz="2000" b="0" dirty="0"/>
              <a:t>β-</a:t>
            </a:r>
            <a:r>
              <a:rPr lang="zh-CN" altLang="en-US" sz="2000" b="0" dirty="0"/>
              <a:t>地中海贫血临床诊断和治疗</a:t>
            </a:r>
            <a:r>
              <a:rPr lang="zh-CN" altLang="en-US" sz="2000" dirty="0">
                <a:solidFill>
                  <a:srgbClr val="BE2BBB"/>
                </a:solidFill>
              </a:rPr>
              <a:t>中国指南（</a:t>
            </a:r>
            <a:r>
              <a:rPr lang="en-US" altLang="zh-CN" sz="2000" dirty="0">
                <a:solidFill>
                  <a:srgbClr val="BE2BBB"/>
                </a:solidFill>
              </a:rPr>
              <a:t>2022</a:t>
            </a:r>
            <a:r>
              <a:rPr lang="zh-CN" altLang="en-US" sz="2000" dirty="0">
                <a:solidFill>
                  <a:srgbClr val="BE2BBB"/>
                </a:solidFill>
              </a:rPr>
              <a:t>年版）</a:t>
            </a:r>
            <a:r>
              <a:rPr lang="en-US" altLang="zh-CN" sz="2000" b="0" dirty="0"/>
              <a:t>》</a:t>
            </a:r>
            <a:r>
              <a:rPr lang="zh-CN" altLang="en-US" sz="2000" b="0" dirty="0"/>
              <a:t>初稿</a:t>
            </a:r>
            <a:r>
              <a:rPr lang="zh-CN" altLang="en-US" sz="2000" dirty="0">
                <a:solidFill>
                  <a:srgbClr val="BE2BBB"/>
                </a:solidFill>
              </a:rPr>
              <a:t>中得到推荐</a:t>
            </a:r>
          </a:p>
        </p:txBody>
      </p:sp>
      <p:sp>
        <p:nvSpPr>
          <p:cNvPr id="3" name="Text Placeholder 2">
            <a:extLst>
              <a:ext uri="{FF2B5EF4-FFF2-40B4-BE49-F238E27FC236}">
                <a16:creationId xmlns:a16="http://schemas.microsoft.com/office/drawing/2014/main" id="{8F979746-53EC-46AF-8709-DC7B2A00B674}"/>
              </a:ext>
            </a:extLst>
          </p:cNvPr>
          <p:cNvSpPr>
            <a:spLocks noGrp="1"/>
          </p:cNvSpPr>
          <p:nvPr>
            <p:ph type="body" sz="quarter" idx="15"/>
          </p:nvPr>
        </p:nvSpPr>
        <p:spPr/>
        <p:txBody>
          <a:bodyPr/>
          <a:lstStyle/>
          <a:p>
            <a:pPr algn="r"/>
            <a:r>
              <a:rPr lang="zh-CN" altLang="en-US"/>
              <a:t>有效性</a:t>
            </a:r>
          </a:p>
        </p:txBody>
      </p:sp>
      <p:sp>
        <p:nvSpPr>
          <p:cNvPr id="5" name="Text Placeholder 4">
            <a:extLst>
              <a:ext uri="{FF2B5EF4-FFF2-40B4-BE49-F238E27FC236}">
                <a16:creationId xmlns:a16="http://schemas.microsoft.com/office/drawing/2014/main" id="{8B8302F6-8564-4A92-8BDB-4005DFB4A0FB}"/>
              </a:ext>
            </a:extLst>
          </p:cNvPr>
          <p:cNvSpPr>
            <a:spLocks noGrp="1"/>
          </p:cNvSpPr>
          <p:nvPr>
            <p:ph type="body" sz="quarter" idx="16"/>
          </p:nvPr>
        </p:nvSpPr>
        <p:spPr/>
        <p:txBody>
          <a:bodyPr/>
          <a:lstStyle/>
          <a:p>
            <a:r>
              <a:rPr lang="en-US" altLang="zh-CN" dirty="0"/>
              <a:t> </a:t>
            </a:r>
            <a:endParaRPr lang="zh-CN" altLang="en-US" dirty="0"/>
          </a:p>
        </p:txBody>
      </p:sp>
      <p:sp>
        <p:nvSpPr>
          <p:cNvPr id="17" name="TextBox 16">
            <a:extLst>
              <a:ext uri="{FF2B5EF4-FFF2-40B4-BE49-F238E27FC236}">
                <a16:creationId xmlns:a16="http://schemas.microsoft.com/office/drawing/2014/main" id="{A087ECD4-199E-47E4-8033-18C66D83AB9C}"/>
              </a:ext>
            </a:extLst>
          </p:cNvPr>
          <p:cNvSpPr txBox="1"/>
          <p:nvPr/>
        </p:nvSpPr>
        <p:spPr>
          <a:xfrm>
            <a:off x="9526824" y="6605623"/>
            <a:ext cx="6097604" cy="252377"/>
          </a:xfrm>
          <a:prstGeom prst="rect">
            <a:avLst/>
          </a:prstGeom>
          <a:noFill/>
        </p:spPr>
        <p:txBody>
          <a:bodyPr wrap="square">
            <a:spAutoFit/>
          </a:bodyPr>
          <a:lstStyle/>
          <a:p>
            <a:pPr fontAlgn="base">
              <a:lnSpc>
                <a:spcPct val="130000"/>
              </a:lnSpc>
              <a:spcAft>
                <a:spcPct val="0"/>
              </a:spcAft>
            </a:pPr>
            <a:r>
              <a:rPr lang="en-US" altLang="zh-CN" sz="900" dirty="0">
                <a:solidFill>
                  <a:schemeClr val="tx1"/>
                </a:solidFill>
                <a:latin typeface="Arial" panose="020B0604020202020204" pitchFamily="34" charset="0"/>
                <a:cs typeface="Arial" panose="020B0604020202020204" pitchFamily="34" charset="0"/>
              </a:rPr>
              <a:t>* </a:t>
            </a:r>
            <a:r>
              <a:rPr lang="zh-CN" altLang="en-US" sz="900" dirty="0">
                <a:solidFill>
                  <a:schemeClr val="tx1"/>
                </a:solidFill>
                <a:latin typeface="Arial" panose="020B0604020202020204" pitchFamily="34" charset="0"/>
                <a:cs typeface="Arial" panose="020B0604020202020204" pitchFamily="34" charset="0"/>
              </a:rPr>
              <a:t>该指南目前在进一步完善中</a:t>
            </a:r>
          </a:p>
        </p:txBody>
      </p:sp>
      <p:sp>
        <p:nvSpPr>
          <p:cNvPr id="18" name="Text Placeholder 37">
            <a:extLst>
              <a:ext uri="{FF2B5EF4-FFF2-40B4-BE49-F238E27FC236}">
                <a16:creationId xmlns:a16="http://schemas.microsoft.com/office/drawing/2014/main" id="{8979083D-8F99-4E65-9241-488991C5BC7E}"/>
              </a:ext>
            </a:extLst>
          </p:cNvPr>
          <p:cNvSpPr txBox="1">
            <a:spLocks/>
          </p:cNvSpPr>
          <p:nvPr/>
        </p:nvSpPr>
        <p:spPr>
          <a:xfrm>
            <a:off x="111644" y="216451"/>
            <a:ext cx="1005794" cy="550862"/>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2400" b="1" kern="1200" dirty="0" smtClean="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第</a:t>
            </a:r>
            <a:r>
              <a:rPr lang="en-US" altLang="zh-CN" dirty="0"/>
              <a:t>6</a:t>
            </a:r>
            <a:r>
              <a:rPr lang="zh-CN" altLang="en-US" dirty="0"/>
              <a:t>页</a:t>
            </a:r>
          </a:p>
        </p:txBody>
      </p:sp>
      <p:pic>
        <p:nvPicPr>
          <p:cNvPr id="2" name="图片 1">
            <a:extLst>
              <a:ext uri="{FF2B5EF4-FFF2-40B4-BE49-F238E27FC236}">
                <a16:creationId xmlns:a16="http://schemas.microsoft.com/office/drawing/2014/main" id="{630C22B5-0821-479E-A687-099CABFF0132}"/>
              </a:ext>
            </a:extLst>
          </p:cNvPr>
          <p:cNvPicPr>
            <a:picLocks noChangeAspect="1"/>
          </p:cNvPicPr>
          <p:nvPr/>
        </p:nvPicPr>
        <p:blipFill rotWithShape="1">
          <a:blip r:embed="rId8"/>
          <a:srcRect b="89215"/>
          <a:stretch/>
        </p:blipFill>
        <p:spPr>
          <a:xfrm>
            <a:off x="7644455" y="4503073"/>
            <a:ext cx="3845269" cy="339150"/>
          </a:xfrm>
          <a:prstGeom prst="rect">
            <a:avLst/>
          </a:prstGeom>
          <a:solidFill>
            <a:srgbClr val="BE2BBB"/>
          </a:solidFill>
          <a:ln w="9525" cap="sq">
            <a:solidFill>
              <a:srgbClr val="BE2B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a:extLst>
              <a:ext uri="{FF2B5EF4-FFF2-40B4-BE49-F238E27FC236}">
                <a16:creationId xmlns:a16="http://schemas.microsoft.com/office/drawing/2014/main" id="{5FE23E83-1139-4885-AACB-C3D0A6DAA357}"/>
              </a:ext>
            </a:extLst>
          </p:cNvPr>
          <p:cNvPicPr>
            <a:picLocks noChangeAspect="1"/>
          </p:cNvPicPr>
          <p:nvPr/>
        </p:nvPicPr>
        <p:blipFill>
          <a:blip r:embed="rId9"/>
          <a:stretch>
            <a:fillRect/>
          </a:stretch>
        </p:blipFill>
        <p:spPr>
          <a:xfrm>
            <a:off x="7644455" y="5004123"/>
            <a:ext cx="3838579" cy="1558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28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162676B9-268F-4BF4-8863-E401A1D77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42" name="think-cell Slide" r:id="rId4" imgW="499" imgH="499" progId="TCLayout.ActiveDocument.1">
                  <p:embed/>
                </p:oleObj>
              </mc:Choice>
              <mc:Fallback>
                <p:oleObj name="think-cell Slide" r:id="rId4" imgW="499" imgH="499" progId="TCLayout.ActiveDocument.1">
                  <p:embed/>
                  <p:pic>
                    <p:nvPicPr>
                      <p:cNvPr id="4" name="对象 3" hidden="1">
                        <a:extLst>
                          <a:ext uri="{FF2B5EF4-FFF2-40B4-BE49-F238E27FC236}">
                            <a16:creationId xmlns:a16="http://schemas.microsoft.com/office/drawing/2014/main" id="{162676B9-268F-4BF4-8863-E401A1D775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7" name="表格 4">
            <a:extLst>
              <a:ext uri="{FF2B5EF4-FFF2-40B4-BE49-F238E27FC236}">
                <a16:creationId xmlns:a16="http://schemas.microsoft.com/office/drawing/2014/main" id="{EA35B8DF-95DE-4DB9-AEC7-B57DEB29A209}"/>
              </a:ext>
            </a:extLst>
          </p:cNvPr>
          <p:cNvGraphicFramePr>
            <a:graphicFrameLocks noGrp="1"/>
          </p:cNvGraphicFramePr>
          <p:nvPr>
            <p:extLst>
              <p:ext uri="{D42A27DB-BD31-4B8C-83A1-F6EECF244321}">
                <p14:modId xmlns:p14="http://schemas.microsoft.com/office/powerpoint/2010/main" val="134290565"/>
              </p:ext>
            </p:extLst>
          </p:nvPr>
        </p:nvGraphicFramePr>
        <p:xfrm>
          <a:off x="709855" y="1282177"/>
          <a:ext cx="10993897" cy="2421192"/>
        </p:xfrm>
        <a:graphic>
          <a:graphicData uri="http://schemas.openxmlformats.org/drawingml/2006/table">
            <a:tbl>
              <a:tblPr firstRow="1" bandRow="1"/>
              <a:tblGrid>
                <a:gridCol w="3268010">
                  <a:extLst>
                    <a:ext uri="{9D8B030D-6E8A-4147-A177-3AD203B41FA5}">
                      <a16:colId xmlns:a16="http://schemas.microsoft.com/office/drawing/2014/main" val="20000"/>
                    </a:ext>
                  </a:extLst>
                </a:gridCol>
                <a:gridCol w="7725887">
                  <a:extLst>
                    <a:ext uri="{9D8B030D-6E8A-4147-A177-3AD203B41FA5}">
                      <a16:colId xmlns:a16="http://schemas.microsoft.com/office/drawing/2014/main" val="20001"/>
                    </a:ext>
                  </a:extLst>
                </a:gridCol>
              </a:tblGrid>
              <a:tr h="411034">
                <a:tc>
                  <a:txBody>
                    <a:bodyPr/>
                    <a:lstStyle>
                      <a:lvl1pPr marL="0" algn="l" defTabSz="914400" rtl="0" eaLnBrk="1" latinLnBrk="0" hangingPunct="1">
                        <a:defRPr sz="2000" b="1" kern="1200">
                          <a:solidFill>
                            <a:schemeClr val="lt1"/>
                          </a:solidFill>
                          <a:latin typeface="等线" panose="020F0502020204030204"/>
                        </a:defRPr>
                      </a:lvl1pPr>
                      <a:lvl2pPr marL="457200" algn="l" defTabSz="914400" rtl="0" eaLnBrk="1" latinLnBrk="0" hangingPunct="1">
                        <a:defRPr sz="2000" b="1" kern="1200">
                          <a:solidFill>
                            <a:schemeClr val="lt1"/>
                          </a:solidFill>
                          <a:latin typeface="等线" panose="020F0502020204030204"/>
                        </a:defRPr>
                      </a:lvl2pPr>
                      <a:lvl3pPr marL="914400" algn="l" defTabSz="914400" rtl="0" eaLnBrk="1" latinLnBrk="0" hangingPunct="1">
                        <a:defRPr sz="2000" b="1" kern="1200">
                          <a:solidFill>
                            <a:schemeClr val="lt1"/>
                          </a:solidFill>
                          <a:latin typeface="等线" panose="020F0502020204030204"/>
                        </a:defRPr>
                      </a:lvl3pPr>
                      <a:lvl4pPr marL="1371600" algn="l" defTabSz="914400" rtl="0" eaLnBrk="1" latinLnBrk="0" hangingPunct="1">
                        <a:defRPr sz="2000" b="1" kern="1200">
                          <a:solidFill>
                            <a:schemeClr val="lt1"/>
                          </a:solidFill>
                          <a:latin typeface="等线" panose="020F0502020204030204"/>
                        </a:defRPr>
                      </a:lvl4pPr>
                      <a:lvl5pPr marL="1828800" algn="l" defTabSz="914400" rtl="0" eaLnBrk="1" latinLnBrk="0" hangingPunct="1">
                        <a:defRPr sz="2000" b="1" kern="1200">
                          <a:solidFill>
                            <a:schemeClr val="lt1"/>
                          </a:solidFill>
                          <a:latin typeface="等线" panose="020F0502020204030204"/>
                        </a:defRPr>
                      </a:lvl5pPr>
                      <a:lvl6pPr marL="2286000" algn="l" defTabSz="914400" rtl="0" eaLnBrk="1" latinLnBrk="0" hangingPunct="1">
                        <a:defRPr sz="2000" b="1" kern="1200">
                          <a:solidFill>
                            <a:schemeClr val="lt1"/>
                          </a:solidFill>
                          <a:latin typeface="等线" panose="020F0502020204030204"/>
                        </a:defRPr>
                      </a:lvl6pPr>
                      <a:lvl7pPr marL="2743200" algn="l" defTabSz="914400" rtl="0" eaLnBrk="1" latinLnBrk="0" hangingPunct="1">
                        <a:defRPr sz="2000" b="1" kern="1200">
                          <a:solidFill>
                            <a:schemeClr val="lt1"/>
                          </a:solidFill>
                          <a:latin typeface="等线" panose="020F0502020204030204"/>
                        </a:defRPr>
                      </a:lvl7pPr>
                      <a:lvl8pPr marL="3200400" algn="l" defTabSz="914400" rtl="0" eaLnBrk="1" latinLnBrk="0" hangingPunct="1">
                        <a:defRPr sz="2000" b="1" kern="1200">
                          <a:solidFill>
                            <a:schemeClr val="lt1"/>
                          </a:solidFill>
                          <a:latin typeface="等线" panose="020F0502020204030204"/>
                        </a:defRPr>
                      </a:lvl8pPr>
                      <a:lvl9pPr marL="3657600" algn="l" defTabSz="914400" rtl="0" eaLnBrk="1" latinLnBrk="0" hangingPunct="1">
                        <a:defRPr sz="2000" b="1" kern="1200">
                          <a:solidFill>
                            <a:schemeClr val="lt1"/>
                          </a:solidFill>
                          <a:latin typeface="等线" panose="020F0502020204030204"/>
                        </a:defRPr>
                      </a:lvl9pPr>
                    </a:lstStyle>
                    <a:p>
                      <a:pPr algn="ctr"/>
                      <a:r>
                        <a:rPr lang="zh-CN" altLang="en-US" sz="2000" b="1" i="0" dirty="0">
                          <a:solidFill>
                            <a:schemeClr val="tx1"/>
                          </a:solidFill>
                          <a:latin typeface="+mj-ea"/>
                          <a:ea typeface="+mj-ea"/>
                          <a:sym typeface="Arial" panose="020B0604020202020204" pitchFamily="34" charset="0"/>
                        </a:rPr>
                        <a:t>与目前支持性疗法相比</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2000" b="1" kern="1200">
                          <a:solidFill>
                            <a:schemeClr val="lt1"/>
                          </a:solidFill>
                          <a:latin typeface="等线" panose="020F0502020204030204"/>
                        </a:defRPr>
                      </a:lvl1pPr>
                      <a:lvl2pPr marL="457200" algn="l" defTabSz="914400" rtl="0" eaLnBrk="1" latinLnBrk="0" hangingPunct="1">
                        <a:defRPr sz="2000" b="1" kern="1200">
                          <a:solidFill>
                            <a:schemeClr val="lt1"/>
                          </a:solidFill>
                          <a:latin typeface="等线" panose="020F0502020204030204"/>
                        </a:defRPr>
                      </a:lvl2pPr>
                      <a:lvl3pPr marL="914400" algn="l" defTabSz="914400" rtl="0" eaLnBrk="1" latinLnBrk="0" hangingPunct="1">
                        <a:defRPr sz="2000" b="1" kern="1200">
                          <a:solidFill>
                            <a:schemeClr val="lt1"/>
                          </a:solidFill>
                          <a:latin typeface="等线" panose="020F0502020204030204"/>
                        </a:defRPr>
                      </a:lvl3pPr>
                      <a:lvl4pPr marL="1371600" algn="l" defTabSz="914400" rtl="0" eaLnBrk="1" latinLnBrk="0" hangingPunct="1">
                        <a:defRPr sz="2000" b="1" kern="1200">
                          <a:solidFill>
                            <a:schemeClr val="lt1"/>
                          </a:solidFill>
                          <a:latin typeface="等线" panose="020F0502020204030204"/>
                        </a:defRPr>
                      </a:lvl4pPr>
                      <a:lvl5pPr marL="1828800" algn="l" defTabSz="914400" rtl="0" eaLnBrk="1" latinLnBrk="0" hangingPunct="1">
                        <a:defRPr sz="2000" b="1" kern="1200">
                          <a:solidFill>
                            <a:schemeClr val="lt1"/>
                          </a:solidFill>
                          <a:latin typeface="等线" panose="020F0502020204030204"/>
                        </a:defRPr>
                      </a:lvl5pPr>
                      <a:lvl6pPr marL="2286000" algn="l" defTabSz="914400" rtl="0" eaLnBrk="1" latinLnBrk="0" hangingPunct="1">
                        <a:defRPr sz="2000" b="1" kern="1200">
                          <a:solidFill>
                            <a:schemeClr val="lt1"/>
                          </a:solidFill>
                          <a:latin typeface="等线" panose="020F0502020204030204"/>
                        </a:defRPr>
                      </a:lvl6pPr>
                      <a:lvl7pPr marL="2743200" algn="l" defTabSz="914400" rtl="0" eaLnBrk="1" latinLnBrk="0" hangingPunct="1">
                        <a:defRPr sz="2000" b="1" kern="1200">
                          <a:solidFill>
                            <a:schemeClr val="lt1"/>
                          </a:solidFill>
                          <a:latin typeface="等线" panose="020F0502020204030204"/>
                        </a:defRPr>
                      </a:lvl7pPr>
                      <a:lvl8pPr marL="3200400" algn="l" defTabSz="914400" rtl="0" eaLnBrk="1" latinLnBrk="0" hangingPunct="1">
                        <a:defRPr sz="2000" b="1" kern="1200">
                          <a:solidFill>
                            <a:schemeClr val="lt1"/>
                          </a:solidFill>
                          <a:latin typeface="等线" panose="020F0502020204030204"/>
                        </a:defRPr>
                      </a:lvl8pPr>
                      <a:lvl9pPr marL="3657600" algn="l" defTabSz="914400" rtl="0" eaLnBrk="1" latinLnBrk="0" hangingPunct="1">
                        <a:defRPr sz="2000" b="1" kern="1200">
                          <a:solidFill>
                            <a:schemeClr val="lt1"/>
                          </a:solidFill>
                          <a:latin typeface="等线" panose="020F0502020204030204"/>
                        </a:defRPr>
                      </a:lvl9pPr>
                    </a:lstStyle>
                    <a:p>
                      <a:pPr algn="l"/>
                      <a:r>
                        <a:rPr lang="zh-CN" altLang="en-US" sz="2000" b="1" i="0" dirty="0">
                          <a:solidFill>
                            <a:srgbClr val="BE2BBB"/>
                          </a:solidFill>
                          <a:latin typeface="+mj-ea"/>
                          <a:ea typeface="+mj-ea"/>
                          <a:sym typeface="Arial" panose="020B0604020202020204" pitchFamily="34" charset="0"/>
                        </a:rPr>
                        <a:t>罗特西普的独特价值</a:t>
                      </a:r>
                      <a:endParaRPr lang="zh-CN" altLang="en-US" sz="2000" b="1" i="0" baseline="30000" dirty="0">
                        <a:solidFill>
                          <a:srgbClr val="BE2BBB"/>
                        </a:solidFill>
                        <a:latin typeface="+mj-ea"/>
                        <a:ea typeface="+mj-ea"/>
                        <a:sym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106630">
                <a:tc>
                  <a:txBody>
                    <a:bodyPr/>
                    <a:lstStyle>
                      <a:lvl1pPr marL="0" algn="l" defTabSz="914400" rtl="0" eaLnBrk="1" latinLnBrk="0" hangingPunct="1">
                        <a:defRPr sz="2000" kern="1200">
                          <a:solidFill>
                            <a:schemeClr val="dk1"/>
                          </a:solidFill>
                          <a:latin typeface="等线" panose="020F0502020204030204"/>
                        </a:defRPr>
                      </a:lvl1pPr>
                      <a:lvl2pPr marL="457200" algn="l" defTabSz="914400" rtl="0" eaLnBrk="1" latinLnBrk="0" hangingPunct="1">
                        <a:defRPr sz="2000" kern="1200">
                          <a:solidFill>
                            <a:schemeClr val="dk1"/>
                          </a:solidFill>
                          <a:latin typeface="等线" panose="020F0502020204030204"/>
                        </a:defRPr>
                      </a:lvl2pPr>
                      <a:lvl3pPr marL="914400" algn="l" defTabSz="914400" rtl="0" eaLnBrk="1" latinLnBrk="0" hangingPunct="1">
                        <a:defRPr sz="2000" kern="1200">
                          <a:solidFill>
                            <a:schemeClr val="dk1"/>
                          </a:solidFill>
                          <a:latin typeface="等线" panose="020F0502020204030204"/>
                        </a:defRPr>
                      </a:lvl3pPr>
                      <a:lvl4pPr marL="1371600" algn="l" defTabSz="914400" rtl="0" eaLnBrk="1" latinLnBrk="0" hangingPunct="1">
                        <a:defRPr sz="2000" kern="1200">
                          <a:solidFill>
                            <a:schemeClr val="dk1"/>
                          </a:solidFill>
                          <a:latin typeface="等线" panose="020F0502020204030204"/>
                        </a:defRPr>
                      </a:lvl4pPr>
                      <a:lvl5pPr marL="1828800" algn="l" defTabSz="914400" rtl="0" eaLnBrk="1" latinLnBrk="0" hangingPunct="1">
                        <a:defRPr sz="2000" kern="1200">
                          <a:solidFill>
                            <a:schemeClr val="dk1"/>
                          </a:solidFill>
                          <a:latin typeface="等线" panose="020F0502020204030204"/>
                        </a:defRPr>
                      </a:lvl5pPr>
                      <a:lvl6pPr marL="2286000" algn="l" defTabSz="914400" rtl="0" eaLnBrk="1" latinLnBrk="0" hangingPunct="1">
                        <a:defRPr sz="2000" kern="1200">
                          <a:solidFill>
                            <a:schemeClr val="dk1"/>
                          </a:solidFill>
                          <a:latin typeface="等线" panose="020F0502020204030204"/>
                        </a:defRPr>
                      </a:lvl6pPr>
                      <a:lvl7pPr marL="2743200" algn="l" defTabSz="914400" rtl="0" eaLnBrk="1" latinLnBrk="0" hangingPunct="1">
                        <a:defRPr sz="2000" kern="1200">
                          <a:solidFill>
                            <a:schemeClr val="dk1"/>
                          </a:solidFill>
                          <a:latin typeface="等线" panose="020F0502020204030204"/>
                        </a:defRPr>
                      </a:lvl7pPr>
                      <a:lvl8pPr marL="3200400" algn="l" defTabSz="914400" rtl="0" eaLnBrk="1" latinLnBrk="0" hangingPunct="1">
                        <a:defRPr sz="2000" kern="1200">
                          <a:solidFill>
                            <a:schemeClr val="dk1"/>
                          </a:solidFill>
                          <a:latin typeface="等线" panose="020F0502020204030204"/>
                        </a:defRPr>
                      </a:lvl8pPr>
                      <a:lvl9pPr marL="3657600" algn="l" defTabSz="914400" rtl="0" eaLnBrk="1" latinLnBrk="0" hangingPunct="1">
                        <a:defRPr sz="20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lang="zh-CN" altLang="en-US" sz="1600" b="0" i="0" dirty="0">
                          <a:solidFill>
                            <a:schemeClr val="tx1"/>
                          </a:solidFill>
                          <a:latin typeface="+mj-ea"/>
                          <a:ea typeface="+mj-ea"/>
                          <a:sym typeface="Arial" panose="020B0604020202020204" pitchFamily="34" charset="0"/>
                        </a:rPr>
                        <a:t>输血治疗相关</a:t>
                      </a:r>
                      <a:endParaRPr lang="en-US" altLang="zh-CN" sz="1600" b="0" i="0" baseline="30000" dirty="0">
                        <a:solidFill>
                          <a:schemeClr val="tx1"/>
                        </a:solidFill>
                        <a:latin typeface="+mj-ea"/>
                        <a:ea typeface="+mj-ea"/>
                        <a:sym typeface="Arial" panose="020B0604020202020204" pitchFamily="34" charset="0"/>
                      </a:endParaRPr>
                    </a:p>
                    <a:p>
                      <a:pPr marL="144000" marR="0" lvl="0" indent="-14400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zh-CN" altLang="en-US" sz="1600" b="0" i="0" dirty="0">
                          <a:solidFill>
                            <a:schemeClr val="tx1"/>
                          </a:solidFill>
                          <a:latin typeface="+mj-ea"/>
                          <a:ea typeface="+mj-ea"/>
                          <a:sym typeface="Arial" panose="020B0604020202020204" pitchFamily="34" charset="0"/>
                        </a:rPr>
                        <a:t>血资源不足，患者无法按国际惯例充分输血</a:t>
                      </a:r>
                      <a:r>
                        <a:rPr lang="en-US" altLang="zh-CN" sz="1600" b="0" kern="1200" baseline="30000" dirty="0">
                          <a:solidFill>
                            <a:schemeClr val="tx1"/>
                          </a:solidFill>
                          <a:latin typeface="+mj-ea"/>
                          <a:ea typeface="+mj-ea"/>
                          <a:cs typeface="+mn-cs"/>
                          <a:sym typeface="Arial" panose="020B0604020202020204" pitchFamily="34" charset="0"/>
                        </a:rPr>
                        <a:t>1</a:t>
                      </a:r>
                      <a:endParaRPr lang="en-US" altLang="zh-CN" sz="1600" b="0" i="0" kern="1200" baseline="30000" dirty="0">
                        <a:solidFill>
                          <a:schemeClr val="tx1"/>
                        </a:solidFill>
                        <a:latin typeface="+mj-ea"/>
                        <a:ea typeface="+mj-ea"/>
                        <a:cs typeface="+mn-cs"/>
                        <a:sym typeface="Arial" panose="020B0604020202020204" pitchFamily="34" charset="0"/>
                      </a:endParaRPr>
                    </a:p>
                    <a:p>
                      <a:pPr marL="144000" marR="0" lvl="0" indent="-144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CN" altLang="en-US" sz="1600" b="0" i="0" dirty="0">
                          <a:solidFill>
                            <a:schemeClr val="tx1"/>
                          </a:solidFill>
                          <a:latin typeface="+mj-ea"/>
                          <a:ea typeface="+mj-ea"/>
                          <a:sym typeface="Arial" panose="020B0604020202020204" pitchFamily="34" charset="0"/>
                        </a:rPr>
                        <a:t>长期输血带来诸多并发症</a:t>
                      </a:r>
                      <a:r>
                        <a:rPr lang="en-US" altLang="zh-CN" sz="1600" b="0" kern="1200" baseline="30000" dirty="0">
                          <a:solidFill>
                            <a:schemeClr val="tx1"/>
                          </a:solidFill>
                          <a:latin typeface="+mj-ea"/>
                          <a:ea typeface="+mj-ea"/>
                          <a:cs typeface="+mn-cs"/>
                          <a:sym typeface="Arial" panose="020B0604020202020204" pitchFamily="34" charset="0"/>
                        </a:rPr>
                        <a:t>2</a:t>
                      </a:r>
                      <a:endParaRPr lang="en-US" altLang="zh-CN" sz="1600" b="0" i="0" kern="1200" baseline="30000" dirty="0">
                        <a:solidFill>
                          <a:schemeClr val="tx1"/>
                        </a:solidFill>
                        <a:latin typeface="+mj-ea"/>
                        <a:ea typeface="+mj-ea"/>
                        <a:cs typeface="+mn-cs"/>
                        <a:sym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000" kern="1200">
                          <a:solidFill>
                            <a:schemeClr val="dk1"/>
                          </a:solidFill>
                          <a:latin typeface="等线" panose="020F0502020204030204"/>
                        </a:defRPr>
                      </a:lvl1pPr>
                      <a:lvl2pPr marL="457200" algn="l" defTabSz="914400" rtl="0" eaLnBrk="1" latinLnBrk="0" hangingPunct="1">
                        <a:defRPr sz="2000" kern="1200">
                          <a:solidFill>
                            <a:schemeClr val="dk1"/>
                          </a:solidFill>
                          <a:latin typeface="等线" panose="020F0502020204030204"/>
                        </a:defRPr>
                      </a:lvl2pPr>
                      <a:lvl3pPr marL="914400" algn="l" defTabSz="914400" rtl="0" eaLnBrk="1" latinLnBrk="0" hangingPunct="1">
                        <a:defRPr sz="2000" kern="1200">
                          <a:solidFill>
                            <a:schemeClr val="dk1"/>
                          </a:solidFill>
                          <a:latin typeface="等线" panose="020F0502020204030204"/>
                        </a:defRPr>
                      </a:lvl3pPr>
                      <a:lvl4pPr marL="1371600" algn="l" defTabSz="914400" rtl="0" eaLnBrk="1" latinLnBrk="0" hangingPunct="1">
                        <a:defRPr sz="2000" kern="1200">
                          <a:solidFill>
                            <a:schemeClr val="dk1"/>
                          </a:solidFill>
                          <a:latin typeface="等线" panose="020F0502020204030204"/>
                        </a:defRPr>
                      </a:lvl4pPr>
                      <a:lvl5pPr marL="1828800" algn="l" defTabSz="914400" rtl="0" eaLnBrk="1" latinLnBrk="0" hangingPunct="1">
                        <a:defRPr sz="2000" kern="1200">
                          <a:solidFill>
                            <a:schemeClr val="dk1"/>
                          </a:solidFill>
                          <a:latin typeface="等线" panose="020F0502020204030204"/>
                        </a:defRPr>
                      </a:lvl5pPr>
                      <a:lvl6pPr marL="2286000" algn="l" defTabSz="914400" rtl="0" eaLnBrk="1" latinLnBrk="0" hangingPunct="1">
                        <a:defRPr sz="2000" kern="1200">
                          <a:solidFill>
                            <a:schemeClr val="dk1"/>
                          </a:solidFill>
                          <a:latin typeface="等线" panose="020F0502020204030204"/>
                        </a:defRPr>
                      </a:lvl6pPr>
                      <a:lvl7pPr marL="2743200" algn="l" defTabSz="914400" rtl="0" eaLnBrk="1" latinLnBrk="0" hangingPunct="1">
                        <a:defRPr sz="2000" kern="1200">
                          <a:solidFill>
                            <a:schemeClr val="dk1"/>
                          </a:solidFill>
                          <a:latin typeface="等线" panose="020F0502020204030204"/>
                        </a:defRPr>
                      </a:lvl7pPr>
                      <a:lvl8pPr marL="3200400" algn="l" defTabSz="914400" rtl="0" eaLnBrk="1" latinLnBrk="0" hangingPunct="1">
                        <a:defRPr sz="2000" kern="1200">
                          <a:solidFill>
                            <a:schemeClr val="dk1"/>
                          </a:solidFill>
                          <a:latin typeface="等线" panose="020F0502020204030204"/>
                        </a:defRPr>
                      </a:lvl8pPr>
                      <a:lvl9pPr marL="3657600" algn="l" defTabSz="914400" rtl="0" eaLnBrk="1" latinLnBrk="0" hangingPunct="1">
                        <a:defRPr sz="2000" kern="1200">
                          <a:solidFill>
                            <a:schemeClr val="dk1"/>
                          </a:solidFill>
                          <a:latin typeface="等线" panose="020F0502020204030204"/>
                        </a:defRPr>
                      </a:lvl9pPr>
                    </a:lstStyle>
                    <a:p>
                      <a:r>
                        <a:rPr lang="zh-CN" altLang="en-US" sz="1800" b="1" i="0" dirty="0">
                          <a:solidFill>
                            <a:schemeClr val="tx1"/>
                          </a:solidFill>
                          <a:latin typeface="+mj-ea"/>
                          <a:ea typeface="+mj-ea"/>
                          <a:sym typeface="Arial" panose="020B0604020202020204" pitchFamily="34" charset="0"/>
                        </a:rPr>
                        <a:t>减少输血负担</a:t>
                      </a:r>
                      <a:endParaRPr lang="en-US" altLang="zh-CN" sz="1800" b="1" i="0" baseline="30000" dirty="0">
                        <a:solidFill>
                          <a:schemeClr val="tx1"/>
                        </a:solidFill>
                        <a:latin typeface="+mj-ea"/>
                        <a:ea typeface="+mj-ea"/>
                        <a:sym typeface="Arial" panose="020B0604020202020204" pitchFamily="34" charset="0"/>
                      </a:endParaRPr>
                    </a:p>
                    <a:p>
                      <a:pPr marL="144000" indent="-144000" algn="l" defTabSz="914400" rtl="0" eaLnBrk="1" latinLnBrk="0" hangingPunct="1">
                        <a:lnSpc>
                          <a:spcPct val="130000"/>
                        </a:lnSpc>
                        <a:buFont typeface="Arial" panose="020B0604020202020204" pitchFamily="34" charset="0"/>
                        <a:buChar char="•"/>
                        <a:defRPr/>
                      </a:pPr>
                      <a:r>
                        <a:rPr lang="zh-CN" altLang="en-US" sz="1600" b="0" i="0" strike="noStrike" kern="1200" dirty="0">
                          <a:solidFill>
                            <a:schemeClr val="tx1"/>
                          </a:solidFill>
                          <a:latin typeface="+mj-ea"/>
                          <a:ea typeface="+mj-ea"/>
                          <a:cs typeface="+mn-cs"/>
                          <a:sym typeface="Arial" panose="020B0604020202020204" pitchFamily="34" charset="0"/>
                        </a:rPr>
                        <a:t>经估算</a:t>
                      </a:r>
                      <a:r>
                        <a:rPr lang="en-US" altLang="zh-CN" sz="1600" b="0" i="0" strike="noStrike" kern="1200" baseline="30000" dirty="0">
                          <a:solidFill>
                            <a:schemeClr val="tx1"/>
                          </a:solidFill>
                          <a:latin typeface="+mj-ea"/>
                          <a:ea typeface="+mj-ea"/>
                          <a:cs typeface="+mn-cs"/>
                          <a:sym typeface="Arial" panose="020B0604020202020204" pitchFamily="34" charset="0"/>
                        </a:rPr>
                        <a:t>*</a:t>
                      </a:r>
                      <a:r>
                        <a:rPr lang="zh-CN" altLang="en-US" sz="1600" b="0" i="0" strike="noStrike" kern="1200" dirty="0">
                          <a:solidFill>
                            <a:schemeClr val="tx1"/>
                          </a:solidFill>
                          <a:latin typeface="+mj-ea"/>
                          <a:ea typeface="+mj-ea"/>
                          <a:cs typeface="+mn-cs"/>
                          <a:sym typeface="Arial" panose="020B0604020202020204" pitchFamily="34" charset="0"/>
                        </a:rPr>
                        <a:t>，</a:t>
                      </a:r>
                      <a:r>
                        <a:rPr lang="zh-CN" altLang="en-US" sz="1600" b="1" i="0" strike="noStrike" kern="1200" dirty="0">
                          <a:solidFill>
                            <a:schemeClr val="tx1"/>
                          </a:solidFill>
                          <a:latin typeface="+mj-ea"/>
                          <a:ea typeface="+mj-ea"/>
                          <a:cs typeface="+mn-cs"/>
                          <a:sym typeface="Arial" panose="020B0604020202020204" pitchFamily="34" charset="0"/>
                        </a:rPr>
                        <a:t>减少应答患者约</a:t>
                      </a:r>
                      <a:r>
                        <a:rPr lang="en-US" altLang="zh-CN" sz="1600" b="1" i="0" strike="noStrike" kern="1200" dirty="0">
                          <a:solidFill>
                            <a:schemeClr val="tx1"/>
                          </a:solidFill>
                          <a:latin typeface="+mj-ea"/>
                          <a:ea typeface="+mj-ea"/>
                          <a:cs typeface="+mn-cs"/>
                          <a:sym typeface="Arial" panose="020B0604020202020204" pitchFamily="34" charset="0"/>
                        </a:rPr>
                        <a:t>57%</a:t>
                      </a:r>
                      <a:r>
                        <a:rPr lang="zh-CN" altLang="en-US" sz="1600" b="1" i="0" strike="noStrike" kern="1200" dirty="0">
                          <a:solidFill>
                            <a:schemeClr val="tx1"/>
                          </a:solidFill>
                          <a:latin typeface="+mj-ea"/>
                          <a:ea typeface="+mj-ea"/>
                          <a:cs typeface="+mn-cs"/>
                          <a:sym typeface="Arial" panose="020B0604020202020204" pitchFamily="34" charset="0"/>
                        </a:rPr>
                        <a:t>的年输血量（ 约为</a:t>
                      </a:r>
                      <a:r>
                        <a:rPr lang="en-US" altLang="zh-CN" sz="1600" b="1" i="0" strike="noStrike" kern="1200" dirty="0">
                          <a:solidFill>
                            <a:schemeClr val="tx1"/>
                          </a:solidFill>
                          <a:latin typeface="+mj-ea"/>
                          <a:ea typeface="+mj-ea"/>
                          <a:cs typeface="+mn-cs"/>
                          <a:sym typeface="Arial" panose="020B0604020202020204" pitchFamily="34" charset="0"/>
                        </a:rPr>
                        <a:t>22.2</a:t>
                      </a:r>
                      <a:r>
                        <a:rPr lang="zh-CN" altLang="en-US" sz="1600" b="1" i="0" strike="noStrike" kern="1200" dirty="0">
                          <a:solidFill>
                            <a:schemeClr val="tx1"/>
                          </a:solidFill>
                          <a:latin typeface="+mj-ea"/>
                          <a:ea typeface="+mj-ea"/>
                          <a:cs typeface="+mn-cs"/>
                          <a:sym typeface="Arial" panose="020B0604020202020204" pitchFamily="34" charset="0"/>
                        </a:rPr>
                        <a:t>个单位红细胞</a:t>
                      </a:r>
                      <a:r>
                        <a:rPr lang="en-US" altLang="zh-CN" sz="1600" b="1" i="0" strike="noStrike" kern="1200" dirty="0">
                          <a:solidFill>
                            <a:schemeClr val="tx1"/>
                          </a:solidFill>
                          <a:latin typeface="+mj-ea"/>
                          <a:ea typeface="+mj-ea"/>
                          <a:cs typeface="+mn-cs"/>
                          <a:sym typeface="Arial" panose="020B0604020202020204" pitchFamily="34" charset="0"/>
                        </a:rPr>
                        <a:t>/</a:t>
                      </a:r>
                      <a:r>
                        <a:rPr lang="zh-CN" altLang="en-US" sz="1600" b="1" i="0" strike="noStrike" kern="1200" dirty="0">
                          <a:solidFill>
                            <a:schemeClr val="tx1"/>
                          </a:solidFill>
                          <a:latin typeface="+mj-ea"/>
                          <a:ea typeface="+mj-ea"/>
                          <a:cs typeface="+mn-cs"/>
                          <a:sym typeface="Arial" panose="020B0604020202020204" pitchFamily="34" charset="0"/>
                        </a:rPr>
                        <a:t>每人）</a:t>
                      </a:r>
                      <a:r>
                        <a:rPr lang="en-US" altLang="zh-CN" sz="1600" b="0" i="0" kern="1200" baseline="30000" dirty="0">
                          <a:solidFill>
                            <a:schemeClr val="tx1"/>
                          </a:solidFill>
                          <a:latin typeface="+mj-ea"/>
                          <a:ea typeface="+mj-ea"/>
                          <a:cs typeface="+mn-cs"/>
                          <a:sym typeface="Arial" panose="020B0604020202020204" pitchFamily="34" charset="0"/>
                        </a:rPr>
                        <a:t>7</a:t>
                      </a:r>
                      <a:r>
                        <a:rPr lang="zh-CN" altLang="en-US" sz="1600" b="0" i="0" strike="noStrike" kern="1200" dirty="0">
                          <a:solidFill>
                            <a:schemeClr val="tx1"/>
                          </a:solidFill>
                          <a:latin typeface="+mj-ea"/>
                          <a:ea typeface="+mj-ea"/>
                          <a:cs typeface="+mn-cs"/>
                          <a:sym typeface="Arial" panose="020B0604020202020204" pitchFamily="34" charset="0"/>
                        </a:rPr>
                        <a:t>，节约的血液</a:t>
                      </a:r>
                      <a:r>
                        <a:rPr lang="zh-CN" altLang="en-US" sz="1600" b="1" i="0" strike="noStrike" kern="1200" dirty="0">
                          <a:solidFill>
                            <a:schemeClr val="tx1"/>
                          </a:solidFill>
                          <a:latin typeface="+mj-ea"/>
                          <a:ea typeface="+mj-ea"/>
                          <a:cs typeface="+mn-cs"/>
                          <a:sym typeface="Arial" panose="020B0604020202020204" pitchFamily="34" charset="0"/>
                        </a:rPr>
                        <a:t>可供约</a:t>
                      </a:r>
                      <a:r>
                        <a:rPr lang="en-US" altLang="zh-CN" sz="1600" b="1" i="0" strike="noStrike" kern="1200" dirty="0">
                          <a:solidFill>
                            <a:schemeClr val="tx1"/>
                          </a:solidFill>
                          <a:latin typeface="+mj-ea"/>
                          <a:ea typeface="+mj-ea"/>
                          <a:cs typeface="+mn-cs"/>
                          <a:sym typeface="Arial" panose="020B0604020202020204" pitchFamily="34" charset="0"/>
                        </a:rPr>
                        <a:t>6</a:t>
                      </a:r>
                      <a:r>
                        <a:rPr lang="zh-CN" altLang="en-US" sz="1600" b="1" i="0" strike="noStrike" kern="1200" dirty="0">
                          <a:solidFill>
                            <a:schemeClr val="tx1"/>
                          </a:solidFill>
                          <a:latin typeface="+mj-ea"/>
                          <a:ea typeface="+mj-ea"/>
                          <a:cs typeface="+mn-cs"/>
                          <a:sym typeface="Arial" panose="020B0604020202020204" pitchFamily="34" charset="0"/>
                        </a:rPr>
                        <a:t>台外科手术使用 </a:t>
                      </a:r>
                      <a:r>
                        <a:rPr lang="en-US" altLang="zh-CN" sz="1600" b="0" i="0" kern="1200" baseline="30000" dirty="0">
                          <a:solidFill>
                            <a:schemeClr val="tx1"/>
                          </a:solidFill>
                          <a:latin typeface="+mj-ea"/>
                          <a:ea typeface="+mj-ea"/>
                          <a:cs typeface="+mn-cs"/>
                          <a:sym typeface="Arial" panose="020B0604020202020204" pitchFamily="34" charset="0"/>
                        </a:rPr>
                        <a:t>8</a:t>
                      </a:r>
                      <a:r>
                        <a:rPr lang="zh-CN" altLang="en-US" sz="1600" b="0" i="0" strike="noStrike" kern="1200" dirty="0">
                          <a:solidFill>
                            <a:schemeClr val="tx1"/>
                          </a:solidFill>
                          <a:latin typeface="+mj-ea"/>
                          <a:ea typeface="+mj-ea"/>
                          <a:cs typeface="+mn-cs"/>
                          <a:sym typeface="Arial" panose="020B0604020202020204" pitchFamily="34" charset="0"/>
                        </a:rPr>
                        <a:t>；减少应答患者输血次数约</a:t>
                      </a:r>
                      <a:r>
                        <a:rPr lang="en-US" altLang="zh-CN" sz="1600" b="0" i="0" strike="noStrike" kern="1200" dirty="0">
                          <a:solidFill>
                            <a:schemeClr val="tx1"/>
                          </a:solidFill>
                          <a:latin typeface="+mj-ea"/>
                          <a:ea typeface="+mj-ea"/>
                          <a:cs typeface="+mn-cs"/>
                          <a:sym typeface="Arial" panose="020B0604020202020204" pitchFamily="34" charset="0"/>
                        </a:rPr>
                        <a:t>21%</a:t>
                      </a:r>
                      <a:r>
                        <a:rPr lang="en-US" altLang="zh-CN" sz="1600" b="0" i="0" strike="noStrike" kern="1200" baseline="30000" dirty="0">
                          <a:solidFill>
                            <a:schemeClr val="tx1"/>
                          </a:solidFill>
                          <a:latin typeface="+mj-ea"/>
                          <a:ea typeface="+mj-ea"/>
                          <a:cs typeface="+mn-cs"/>
                          <a:sym typeface="Arial" panose="020B0604020202020204" pitchFamily="34" charset="0"/>
                        </a:rPr>
                        <a:t>7,9</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903528">
                <a:tc>
                  <a:txBody>
                    <a:bodyPr/>
                    <a:lstStyle>
                      <a:lvl1pPr marL="0" algn="l" defTabSz="914400" rtl="0" eaLnBrk="1" latinLnBrk="0" hangingPunct="1">
                        <a:defRPr sz="2000" kern="1200">
                          <a:solidFill>
                            <a:schemeClr val="dk1"/>
                          </a:solidFill>
                          <a:latin typeface="等线" panose="020F0502020204030204"/>
                        </a:defRPr>
                      </a:lvl1pPr>
                      <a:lvl2pPr marL="457200" algn="l" defTabSz="914400" rtl="0" eaLnBrk="1" latinLnBrk="0" hangingPunct="1">
                        <a:defRPr sz="2000" kern="1200">
                          <a:solidFill>
                            <a:schemeClr val="dk1"/>
                          </a:solidFill>
                          <a:latin typeface="等线" panose="020F0502020204030204"/>
                        </a:defRPr>
                      </a:lvl2pPr>
                      <a:lvl3pPr marL="914400" algn="l" defTabSz="914400" rtl="0" eaLnBrk="1" latinLnBrk="0" hangingPunct="1">
                        <a:defRPr sz="2000" kern="1200">
                          <a:solidFill>
                            <a:schemeClr val="dk1"/>
                          </a:solidFill>
                          <a:latin typeface="等线" panose="020F0502020204030204"/>
                        </a:defRPr>
                      </a:lvl3pPr>
                      <a:lvl4pPr marL="1371600" algn="l" defTabSz="914400" rtl="0" eaLnBrk="1" latinLnBrk="0" hangingPunct="1">
                        <a:defRPr sz="2000" kern="1200">
                          <a:solidFill>
                            <a:schemeClr val="dk1"/>
                          </a:solidFill>
                          <a:latin typeface="等线" panose="020F0502020204030204"/>
                        </a:defRPr>
                      </a:lvl4pPr>
                      <a:lvl5pPr marL="1828800" algn="l" defTabSz="914400" rtl="0" eaLnBrk="1" latinLnBrk="0" hangingPunct="1">
                        <a:defRPr sz="2000" kern="1200">
                          <a:solidFill>
                            <a:schemeClr val="dk1"/>
                          </a:solidFill>
                          <a:latin typeface="等线" panose="020F0502020204030204"/>
                        </a:defRPr>
                      </a:lvl5pPr>
                      <a:lvl6pPr marL="2286000" algn="l" defTabSz="914400" rtl="0" eaLnBrk="1" latinLnBrk="0" hangingPunct="1">
                        <a:defRPr sz="2000" kern="1200">
                          <a:solidFill>
                            <a:schemeClr val="dk1"/>
                          </a:solidFill>
                          <a:latin typeface="等线" panose="020F0502020204030204"/>
                        </a:defRPr>
                      </a:lvl6pPr>
                      <a:lvl7pPr marL="2743200" algn="l" defTabSz="914400" rtl="0" eaLnBrk="1" latinLnBrk="0" hangingPunct="1">
                        <a:defRPr sz="2000" kern="1200">
                          <a:solidFill>
                            <a:schemeClr val="dk1"/>
                          </a:solidFill>
                          <a:latin typeface="等线" panose="020F0502020204030204"/>
                        </a:defRPr>
                      </a:lvl7pPr>
                      <a:lvl8pPr marL="3200400" algn="l" defTabSz="914400" rtl="0" eaLnBrk="1" latinLnBrk="0" hangingPunct="1">
                        <a:defRPr sz="2000" kern="1200">
                          <a:solidFill>
                            <a:schemeClr val="dk1"/>
                          </a:solidFill>
                          <a:latin typeface="等线" panose="020F0502020204030204"/>
                        </a:defRPr>
                      </a:lvl8pPr>
                      <a:lvl9pPr marL="3657600" algn="l" defTabSz="914400" rtl="0" eaLnBrk="1" latinLnBrk="0" hangingPunct="1">
                        <a:defRPr sz="20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1600" b="0" i="0" dirty="0">
                          <a:solidFill>
                            <a:schemeClr val="tx1"/>
                          </a:solidFill>
                          <a:latin typeface="+mj-ea"/>
                          <a:ea typeface="+mj-ea"/>
                          <a:sym typeface="Arial" panose="020B0604020202020204" pitchFamily="34" charset="0"/>
                        </a:rPr>
                        <a:t>祛铁治疗相关</a:t>
                      </a:r>
                      <a:r>
                        <a:rPr lang="en-US" altLang="zh-CN" sz="1600" b="0" i="0" dirty="0">
                          <a:solidFill>
                            <a:schemeClr val="tx1"/>
                          </a:solidFill>
                          <a:latin typeface="+mj-ea"/>
                          <a:ea typeface="+mj-ea"/>
                          <a:sym typeface="Arial" panose="020B0604020202020204" pitchFamily="34" charset="0"/>
                        </a:rPr>
                        <a:t>(</a:t>
                      </a:r>
                      <a:r>
                        <a:rPr lang="zh-CN" altLang="en-US" sz="1600" b="0" i="0" dirty="0">
                          <a:solidFill>
                            <a:schemeClr val="tx1"/>
                          </a:solidFill>
                          <a:latin typeface="+mj-ea"/>
                          <a:ea typeface="+mj-ea"/>
                          <a:sym typeface="Arial" panose="020B0604020202020204" pitchFamily="34" charset="0"/>
                        </a:rPr>
                        <a:t>铁超载</a:t>
                      </a:r>
                      <a:r>
                        <a:rPr lang="en-US" altLang="zh-CN" sz="1600" b="0" i="0" dirty="0">
                          <a:solidFill>
                            <a:schemeClr val="tx1"/>
                          </a:solidFill>
                          <a:latin typeface="+mj-ea"/>
                          <a:ea typeface="+mj-ea"/>
                          <a:sym typeface="Arial" panose="020B0604020202020204" pitchFamily="34" charset="0"/>
                        </a:rPr>
                        <a:t>)</a:t>
                      </a:r>
                    </a:p>
                    <a:p>
                      <a:pPr marL="144000" marR="0" lvl="0" indent="-14400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zh-CN" altLang="en-US" sz="1600" b="0" i="0" dirty="0">
                          <a:solidFill>
                            <a:schemeClr val="tx1"/>
                          </a:solidFill>
                          <a:latin typeface="+mj-ea"/>
                          <a:ea typeface="+mj-ea"/>
                          <a:sym typeface="Arial" panose="020B0604020202020204" pitchFamily="34" charset="0"/>
                        </a:rPr>
                        <a:t>铁超载损害脏器，增加死亡风险</a:t>
                      </a:r>
                      <a:r>
                        <a:rPr lang="en-US" altLang="zh-CN" sz="1600" b="0" kern="1200" baseline="30000" dirty="0">
                          <a:solidFill>
                            <a:schemeClr val="tx1"/>
                          </a:solidFill>
                          <a:latin typeface="+mj-ea"/>
                          <a:ea typeface="+mj-ea"/>
                          <a:cs typeface="+mn-cs"/>
                          <a:sym typeface="Arial" panose="020B0604020202020204" pitchFamily="34" charset="0"/>
                        </a:rPr>
                        <a:t>3</a:t>
                      </a:r>
                      <a:endParaRPr lang="en-US" altLang="zh-CN" sz="1600" b="0" i="0" kern="1200" baseline="30000" dirty="0">
                        <a:solidFill>
                          <a:schemeClr val="tx1"/>
                        </a:solidFill>
                        <a:latin typeface="+mj-ea"/>
                        <a:ea typeface="+mj-ea"/>
                        <a:cs typeface="+mn-cs"/>
                        <a:sym typeface="Arial" panose="020B0604020202020204" pitchFamily="34" charset="0"/>
                      </a:endParaRPr>
                    </a:p>
                    <a:p>
                      <a:pPr marL="144000" marR="0" lvl="0" indent="-144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CN" altLang="en-US" sz="1600" b="0" i="0" dirty="0">
                          <a:solidFill>
                            <a:schemeClr val="tx1"/>
                          </a:solidFill>
                          <a:latin typeface="+mj-ea"/>
                          <a:ea typeface="+mj-ea"/>
                          <a:sym typeface="Arial" panose="020B0604020202020204" pitchFamily="34" charset="0"/>
                        </a:rPr>
                        <a:t>祛铁剂副作用大</a:t>
                      </a:r>
                      <a:r>
                        <a:rPr lang="en-US" altLang="zh-CN" sz="1600" b="0" i="0" kern="1200" baseline="30000" dirty="0">
                          <a:solidFill>
                            <a:schemeClr val="tx1"/>
                          </a:solidFill>
                          <a:latin typeface="+mj-ea"/>
                          <a:ea typeface="+mj-ea"/>
                          <a:cs typeface="+mn-cs"/>
                          <a:sym typeface="Arial" panose="020B0604020202020204" pitchFamily="34" charset="0"/>
                        </a:rPr>
                        <a:t>4</a:t>
                      </a:r>
                      <a:endParaRPr lang="zh-CN" altLang="en-US" sz="1600" b="0" i="0" kern="1200" baseline="30000" dirty="0">
                        <a:solidFill>
                          <a:schemeClr val="tx1"/>
                        </a:solidFill>
                        <a:latin typeface="+mj-ea"/>
                        <a:ea typeface="+mj-ea"/>
                        <a:cs typeface="+mn-cs"/>
                        <a:sym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000" kern="1200">
                          <a:solidFill>
                            <a:schemeClr val="dk1"/>
                          </a:solidFill>
                          <a:latin typeface="等线" panose="020F0502020204030204"/>
                        </a:defRPr>
                      </a:lvl1pPr>
                      <a:lvl2pPr marL="457200" algn="l" defTabSz="914400" rtl="0" eaLnBrk="1" latinLnBrk="0" hangingPunct="1">
                        <a:defRPr sz="2000" kern="1200">
                          <a:solidFill>
                            <a:schemeClr val="dk1"/>
                          </a:solidFill>
                          <a:latin typeface="等线" panose="020F0502020204030204"/>
                        </a:defRPr>
                      </a:lvl2pPr>
                      <a:lvl3pPr marL="914400" algn="l" defTabSz="914400" rtl="0" eaLnBrk="1" latinLnBrk="0" hangingPunct="1">
                        <a:defRPr sz="2000" kern="1200">
                          <a:solidFill>
                            <a:schemeClr val="dk1"/>
                          </a:solidFill>
                          <a:latin typeface="等线" panose="020F0502020204030204"/>
                        </a:defRPr>
                      </a:lvl3pPr>
                      <a:lvl4pPr marL="1371600" algn="l" defTabSz="914400" rtl="0" eaLnBrk="1" latinLnBrk="0" hangingPunct="1">
                        <a:defRPr sz="2000" kern="1200">
                          <a:solidFill>
                            <a:schemeClr val="dk1"/>
                          </a:solidFill>
                          <a:latin typeface="等线" panose="020F0502020204030204"/>
                        </a:defRPr>
                      </a:lvl4pPr>
                      <a:lvl5pPr marL="1828800" algn="l" defTabSz="914400" rtl="0" eaLnBrk="1" latinLnBrk="0" hangingPunct="1">
                        <a:defRPr sz="2000" kern="1200">
                          <a:solidFill>
                            <a:schemeClr val="dk1"/>
                          </a:solidFill>
                          <a:latin typeface="等线" panose="020F0502020204030204"/>
                        </a:defRPr>
                      </a:lvl5pPr>
                      <a:lvl6pPr marL="2286000" algn="l" defTabSz="914400" rtl="0" eaLnBrk="1" latinLnBrk="0" hangingPunct="1">
                        <a:defRPr sz="2000" kern="1200">
                          <a:solidFill>
                            <a:schemeClr val="dk1"/>
                          </a:solidFill>
                          <a:latin typeface="等线" panose="020F0502020204030204"/>
                        </a:defRPr>
                      </a:lvl6pPr>
                      <a:lvl7pPr marL="2743200" algn="l" defTabSz="914400" rtl="0" eaLnBrk="1" latinLnBrk="0" hangingPunct="1">
                        <a:defRPr sz="2000" kern="1200">
                          <a:solidFill>
                            <a:schemeClr val="dk1"/>
                          </a:solidFill>
                          <a:latin typeface="等线" panose="020F0502020204030204"/>
                        </a:defRPr>
                      </a:lvl7pPr>
                      <a:lvl8pPr marL="3200400" algn="l" defTabSz="914400" rtl="0" eaLnBrk="1" latinLnBrk="0" hangingPunct="1">
                        <a:defRPr sz="2000" kern="1200">
                          <a:solidFill>
                            <a:schemeClr val="dk1"/>
                          </a:solidFill>
                          <a:latin typeface="等线" panose="020F0502020204030204"/>
                        </a:defRPr>
                      </a:lvl8pPr>
                      <a:lvl9pPr marL="3657600" algn="l" defTabSz="914400" rtl="0" eaLnBrk="1" latinLnBrk="0" hangingPunct="1">
                        <a:defRPr sz="2000" kern="1200">
                          <a:solidFill>
                            <a:schemeClr val="dk1"/>
                          </a:solidFill>
                          <a:latin typeface="等线" panose="020F0502020204030204"/>
                        </a:defRPr>
                      </a:lvl9pPr>
                    </a:lstStyle>
                    <a:p>
                      <a:pPr marL="0" algn="l" defTabSz="914400" rtl="0" eaLnBrk="1" latinLnBrk="0" hangingPunct="1"/>
                      <a:r>
                        <a:rPr lang="zh-CN" altLang="en-US" sz="1800" b="1" i="0" kern="1200" dirty="0">
                          <a:solidFill>
                            <a:schemeClr val="tx1"/>
                          </a:solidFill>
                          <a:latin typeface="+mj-ea"/>
                          <a:ea typeface="+mj-ea"/>
                          <a:cs typeface="+mn-cs"/>
                          <a:sym typeface="Arial" panose="020B0604020202020204" pitchFamily="34" charset="0"/>
                        </a:rPr>
                        <a:t>减轻铁超载等并发症负担</a:t>
                      </a:r>
                    </a:p>
                    <a:p>
                      <a:pPr marL="143510" marR="0" lvl="0" indent="-14351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zh-CN" altLang="en-US" sz="1600" b="0" i="0" strike="noStrike" kern="1200" dirty="0">
                          <a:solidFill>
                            <a:schemeClr val="tx1"/>
                          </a:solidFill>
                          <a:latin typeface="+mj-ea"/>
                          <a:ea typeface="+mj-ea"/>
                          <a:cs typeface="+mn-cs"/>
                        </a:rPr>
                        <a:t>减少患者心脏，内分泌，肝脏，肾脏等相关系统并发症负担</a:t>
                      </a:r>
                      <a:endParaRPr lang="en-US" altLang="zh-CN" sz="1600" b="0" i="0" strike="noStrike" kern="1200" dirty="0">
                        <a:solidFill>
                          <a:schemeClr val="tx1"/>
                        </a:solidFill>
                        <a:latin typeface="+mj-ea"/>
                        <a:ea typeface="+mj-ea"/>
                        <a:cs typeface="+mn-cs"/>
                        <a:sym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bl>
          </a:graphicData>
        </a:graphic>
      </p:graphicFrame>
      <p:sp>
        <p:nvSpPr>
          <p:cNvPr id="8" name="文本框 14">
            <a:extLst>
              <a:ext uri="{FF2B5EF4-FFF2-40B4-BE49-F238E27FC236}">
                <a16:creationId xmlns:a16="http://schemas.microsoft.com/office/drawing/2014/main" id="{2FB51E6B-9A90-4D2E-9ED9-D45FFB16EC09}"/>
              </a:ext>
            </a:extLst>
          </p:cNvPr>
          <p:cNvSpPr txBox="1"/>
          <p:nvPr/>
        </p:nvSpPr>
        <p:spPr>
          <a:xfrm>
            <a:off x="745847" y="5531330"/>
            <a:ext cx="10918946" cy="646331"/>
          </a:xfrm>
          <a:prstGeom prst="rect">
            <a:avLst/>
          </a:prstGeom>
          <a:noFill/>
        </p:spPr>
        <p:txBody>
          <a:bodyPr wrap="square">
            <a:spAutoFit/>
          </a:bodyPr>
          <a:lstStyle/>
          <a:p>
            <a:pPr lvl="0">
              <a:defRPr/>
            </a:pPr>
            <a:r>
              <a:rPr lang="zh-CN" altLang="en-US" sz="900" dirty="0"/>
              <a:t>来源：</a:t>
            </a:r>
            <a:r>
              <a:rPr lang="en-US" altLang="zh-CN" sz="900" dirty="0"/>
              <a:t>1.Xu X, Wu X. </a:t>
            </a:r>
            <a:r>
              <a:rPr lang="en-US" altLang="zh-CN" sz="900" dirty="0" err="1"/>
              <a:t>Pediatr</a:t>
            </a:r>
            <a:r>
              <a:rPr lang="en-US" altLang="zh-CN" sz="900" dirty="0"/>
              <a:t> </a:t>
            </a:r>
            <a:r>
              <a:rPr lang="en-US" altLang="zh-CN" sz="900" dirty="0" err="1"/>
              <a:t>Investig</a:t>
            </a:r>
            <a:r>
              <a:rPr lang="en-US" altLang="zh-CN" sz="900" dirty="0"/>
              <a:t>. 2019 Oct 28;4(1):43-47. ;2. </a:t>
            </a:r>
            <a:r>
              <a:rPr lang="zh-CN" altLang="en-US" sz="900" dirty="0"/>
              <a:t>周亚丽</a:t>
            </a:r>
            <a:r>
              <a:rPr lang="en-US" altLang="zh-CN" sz="900" dirty="0"/>
              <a:t>,</a:t>
            </a:r>
            <a:r>
              <a:rPr lang="zh-CN" altLang="en-US" sz="900" dirty="0"/>
              <a:t>等</a:t>
            </a:r>
            <a:r>
              <a:rPr lang="en-US" altLang="zh-CN" sz="900" dirty="0"/>
              <a:t>.</a:t>
            </a:r>
            <a:r>
              <a:rPr lang="zh-CN" altLang="en-US" sz="900" dirty="0"/>
              <a:t>中国小儿血液与肿瘤杂志</a:t>
            </a:r>
            <a:r>
              <a:rPr lang="en-US" altLang="zh-CN" sz="900" dirty="0"/>
              <a:t>. 2012,17(02)</a:t>
            </a:r>
            <a:r>
              <a:rPr lang="zh-CN" altLang="en-US" sz="900" dirty="0"/>
              <a:t>； </a:t>
            </a:r>
            <a:r>
              <a:rPr lang="en-US" altLang="zh-CN" sz="900" dirty="0"/>
              <a:t>3. </a:t>
            </a:r>
            <a:r>
              <a:rPr lang="en-US" altLang="zh-CN" sz="900" dirty="0" err="1"/>
              <a:t>Borgna-Pignatti</a:t>
            </a:r>
            <a:r>
              <a:rPr lang="en-US" altLang="zh-CN" sz="900" dirty="0"/>
              <a:t> C, et al. </a:t>
            </a:r>
            <a:r>
              <a:rPr lang="en-US" altLang="zh-CN" sz="900" dirty="0" err="1"/>
              <a:t>Haematologica</a:t>
            </a:r>
            <a:r>
              <a:rPr lang="en-US" altLang="zh-CN" sz="900" dirty="0"/>
              <a:t>. 2004 Oct;89(10):1187-93. 4. 2021 GUIDELINES  FOR THE MANAGEMENT OF TRANSFUSION  DEPENDENT  THALASSAEMIA (TDT)(4th Edition ),page72; 5.</a:t>
            </a:r>
            <a:r>
              <a:rPr lang="zh-CN" altLang="en-US" sz="900" dirty="0"/>
              <a:t>林华照</a:t>
            </a:r>
            <a:r>
              <a:rPr lang="en-US" altLang="zh-CN" sz="900" dirty="0"/>
              <a:t>,</a:t>
            </a:r>
            <a:r>
              <a:rPr lang="zh-CN" altLang="en-US" sz="900" dirty="0"/>
              <a:t>等</a:t>
            </a:r>
            <a:r>
              <a:rPr lang="en-US" altLang="zh-CN" sz="900" dirty="0"/>
              <a:t>.</a:t>
            </a:r>
            <a:r>
              <a:rPr lang="zh-CN" altLang="en-US" sz="900" dirty="0"/>
              <a:t>医学研究生学报</a:t>
            </a:r>
            <a:r>
              <a:rPr lang="en-US" altLang="zh-CN" sz="900" dirty="0"/>
              <a:t>,2015,28(06):642-645; 6. Arian, M. et al. Quality of Life Research, 2019. ;</a:t>
            </a:r>
            <a:r>
              <a:rPr lang="zh-CN" altLang="en-US" sz="900" dirty="0"/>
              <a:t> </a:t>
            </a:r>
            <a:r>
              <a:rPr lang="en-US" altLang="zh-CN" sz="900" dirty="0"/>
              <a:t>7. Ali T. Taher, et al. Presented at the 26th EHA, 2021, EP1304;</a:t>
            </a:r>
            <a:r>
              <a:rPr lang="en-US" altLang="zh-CN" sz="900" dirty="0">
                <a:sym typeface="Arial" panose="020B0604020202020204" pitchFamily="34" charset="0"/>
              </a:rPr>
              <a:t>8.</a:t>
            </a:r>
            <a:r>
              <a:rPr lang="zh-CN" altLang="en-US" sz="900" dirty="0"/>
              <a:t>尚倩文</a:t>
            </a:r>
            <a:r>
              <a:rPr lang="en-US" altLang="zh-CN" sz="900" dirty="0"/>
              <a:t>,</a:t>
            </a:r>
            <a:r>
              <a:rPr lang="zh-CN" altLang="en-US" sz="900" dirty="0"/>
              <a:t>等</a:t>
            </a:r>
            <a:r>
              <a:rPr lang="en-US" altLang="zh-CN" sz="900" dirty="0"/>
              <a:t>.</a:t>
            </a:r>
            <a:r>
              <a:rPr lang="zh-CN" altLang="en-US" sz="900" dirty="0"/>
              <a:t> 中国输血杂志</a:t>
            </a:r>
            <a:r>
              <a:rPr lang="en-US" altLang="zh-CN" sz="900" dirty="0"/>
              <a:t>,2018,31(12):1385-1389;</a:t>
            </a:r>
            <a:r>
              <a:rPr lang="en-US" altLang="zh-CN" sz="900" dirty="0">
                <a:sym typeface="Arial" panose="020B0604020202020204" pitchFamily="34" charset="0"/>
              </a:rPr>
              <a:t>9. Taher AT et al. Oral presentation at the Virtual 62nd ASH Annual Meeting and Exposition; December 5–8, 2020; Abstract 364; </a:t>
            </a:r>
            <a:r>
              <a:rPr lang="en-US" altLang="zh-CN" sz="900" dirty="0"/>
              <a:t>10. Hermine O et al. Oral presentation at the Virtual 62nd ASH Annual Meeting and Exposition; December 5–8, 2020; Abstract 1697.</a:t>
            </a:r>
          </a:p>
        </p:txBody>
      </p:sp>
      <p:sp>
        <p:nvSpPr>
          <p:cNvPr id="11" name="Text Placeholder 10">
            <a:extLst>
              <a:ext uri="{FF2B5EF4-FFF2-40B4-BE49-F238E27FC236}">
                <a16:creationId xmlns:a16="http://schemas.microsoft.com/office/drawing/2014/main" id="{C6E11ECA-A4FF-44A3-B6A4-D33B63FE277E}"/>
              </a:ext>
            </a:extLst>
          </p:cNvPr>
          <p:cNvSpPr>
            <a:spLocks noGrp="1"/>
          </p:cNvSpPr>
          <p:nvPr>
            <p:ph type="body" sz="quarter" idx="14"/>
          </p:nvPr>
        </p:nvSpPr>
        <p:spPr/>
        <p:txBody>
          <a:bodyPr/>
          <a:lstStyle/>
          <a:p>
            <a:r>
              <a:rPr lang="zh-CN" altLang="en-US" sz="2000" b="0" dirty="0">
                <a:solidFill>
                  <a:schemeClr val="tx1"/>
                </a:solidFill>
              </a:rPr>
              <a:t>经估算</a:t>
            </a:r>
            <a:r>
              <a:rPr lang="zh-CN" altLang="en-US" sz="2000" dirty="0">
                <a:solidFill>
                  <a:srgbClr val="BE2BBB"/>
                </a:solidFill>
              </a:rPr>
              <a:t>罗特西普减少应答患者约</a:t>
            </a:r>
            <a:r>
              <a:rPr lang="en-US" altLang="zh-CN" sz="2000" dirty="0">
                <a:solidFill>
                  <a:srgbClr val="BE2BBB"/>
                </a:solidFill>
              </a:rPr>
              <a:t>57%</a:t>
            </a:r>
            <a:r>
              <a:rPr lang="zh-CN" altLang="en-US" sz="2000" dirty="0">
                <a:solidFill>
                  <a:srgbClr val="BE2BBB"/>
                </a:solidFill>
              </a:rPr>
              <a:t>的年输血量</a:t>
            </a:r>
            <a:r>
              <a:rPr lang="zh-CN" altLang="en-US" sz="2000" b="0" dirty="0">
                <a:solidFill>
                  <a:schemeClr val="tx1"/>
                </a:solidFill>
              </a:rPr>
              <a:t>（约为</a:t>
            </a:r>
            <a:r>
              <a:rPr lang="en-US" altLang="zh-CN" sz="2000" b="0" dirty="0">
                <a:solidFill>
                  <a:schemeClr val="tx1"/>
                </a:solidFill>
              </a:rPr>
              <a:t>22.2</a:t>
            </a:r>
            <a:r>
              <a:rPr lang="zh-CN" altLang="en-US" sz="2000" b="0" dirty="0">
                <a:solidFill>
                  <a:schemeClr val="tx1"/>
                </a:solidFill>
              </a:rPr>
              <a:t>个单位红细胞</a:t>
            </a:r>
            <a:r>
              <a:rPr lang="en-US" altLang="zh-CN" sz="2000" b="0" dirty="0">
                <a:solidFill>
                  <a:schemeClr val="tx1"/>
                </a:solidFill>
              </a:rPr>
              <a:t>/</a:t>
            </a:r>
            <a:r>
              <a:rPr lang="zh-CN" altLang="en-US" sz="2000" b="0" dirty="0">
                <a:solidFill>
                  <a:schemeClr val="tx1"/>
                </a:solidFill>
              </a:rPr>
              <a:t>每人</a:t>
            </a:r>
            <a:r>
              <a:rPr lang="en-US" altLang="zh-CN" sz="2000" b="0" dirty="0">
                <a:solidFill>
                  <a:schemeClr val="tx1"/>
                </a:solidFill>
              </a:rPr>
              <a:t>) </a:t>
            </a:r>
            <a:r>
              <a:rPr lang="zh-CN" altLang="en-US" sz="2000" b="0" dirty="0">
                <a:solidFill>
                  <a:schemeClr val="tx1"/>
                </a:solidFill>
              </a:rPr>
              <a:t>，节约的血液</a:t>
            </a:r>
            <a:r>
              <a:rPr lang="zh-CN" altLang="en-US" sz="2000" dirty="0">
                <a:solidFill>
                  <a:srgbClr val="BE2BBB"/>
                </a:solidFill>
              </a:rPr>
              <a:t>可供约</a:t>
            </a:r>
            <a:r>
              <a:rPr lang="en-US" altLang="zh-CN" sz="2000" dirty="0">
                <a:solidFill>
                  <a:srgbClr val="BE2BBB"/>
                </a:solidFill>
              </a:rPr>
              <a:t>6</a:t>
            </a:r>
            <a:r>
              <a:rPr lang="zh-CN" altLang="en-US" sz="2000" dirty="0">
                <a:solidFill>
                  <a:srgbClr val="BE2BBB"/>
                </a:solidFill>
              </a:rPr>
              <a:t>台外科手术使用</a:t>
            </a:r>
            <a:r>
              <a:rPr lang="zh-CN" altLang="en-US" sz="2000" b="0" dirty="0">
                <a:solidFill>
                  <a:schemeClr val="tx1"/>
                </a:solidFill>
              </a:rPr>
              <a:t>；减少应答患者约</a:t>
            </a:r>
            <a:r>
              <a:rPr lang="en-US" altLang="zh-CN" sz="2000" b="0" dirty="0">
                <a:solidFill>
                  <a:schemeClr val="tx1"/>
                </a:solidFill>
              </a:rPr>
              <a:t>21%</a:t>
            </a:r>
            <a:r>
              <a:rPr lang="zh-CN" altLang="en-US" sz="2000" b="0" dirty="0">
                <a:solidFill>
                  <a:schemeClr val="tx1"/>
                </a:solidFill>
              </a:rPr>
              <a:t>的输血次数</a:t>
            </a:r>
            <a:endParaRPr lang="en-US" altLang="zh-CN" sz="2000" b="0" dirty="0">
              <a:solidFill>
                <a:schemeClr val="tx1"/>
              </a:solidFill>
            </a:endParaRPr>
          </a:p>
        </p:txBody>
      </p:sp>
      <p:sp>
        <p:nvSpPr>
          <p:cNvPr id="2" name="Text Placeholder 1">
            <a:extLst>
              <a:ext uri="{FF2B5EF4-FFF2-40B4-BE49-F238E27FC236}">
                <a16:creationId xmlns:a16="http://schemas.microsoft.com/office/drawing/2014/main" id="{12E0CE75-667E-404C-86EE-CA561D1E126D}"/>
              </a:ext>
            </a:extLst>
          </p:cNvPr>
          <p:cNvSpPr>
            <a:spLocks noGrp="1"/>
          </p:cNvSpPr>
          <p:nvPr>
            <p:ph type="body" sz="quarter" idx="15"/>
          </p:nvPr>
        </p:nvSpPr>
        <p:spPr/>
        <p:txBody>
          <a:bodyPr/>
          <a:lstStyle/>
          <a:p>
            <a:pPr algn="r"/>
            <a:r>
              <a:rPr lang="zh-CN" altLang="en-US"/>
              <a:t>有效性</a:t>
            </a:r>
          </a:p>
        </p:txBody>
      </p:sp>
      <p:sp>
        <p:nvSpPr>
          <p:cNvPr id="3" name="Text Placeholder 2">
            <a:extLst>
              <a:ext uri="{FF2B5EF4-FFF2-40B4-BE49-F238E27FC236}">
                <a16:creationId xmlns:a16="http://schemas.microsoft.com/office/drawing/2014/main" id="{E55C4DE2-BDD0-4179-9B92-5743ED0CDC02}"/>
              </a:ext>
            </a:extLst>
          </p:cNvPr>
          <p:cNvSpPr>
            <a:spLocks noGrp="1"/>
          </p:cNvSpPr>
          <p:nvPr>
            <p:ph type="body" sz="quarter" idx="16"/>
          </p:nvPr>
        </p:nvSpPr>
        <p:spPr/>
        <p:txBody>
          <a:bodyPr/>
          <a:lstStyle/>
          <a:p>
            <a:r>
              <a:rPr lang="en-US" altLang="zh-CN" dirty="0"/>
              <a:t> </a:t>
            </a:r>
            <a:endParaRPr lang="zh-CN" altLang="en-US" dirty="0"/>
          </a:p>
        </p:txBody>
      </p:sp>
      <p:graphicFrame>
        <p:nvGraphicFramePr>
          <p:cNvPr id="12" name="表格 4">
            <a:extLst>
              <a:ext uri="{FF2B5EF4-FFF2-40B4-BE49-F238E27FC236}">
                <a16:creationId xmlns:a16="http://schemas.microsoft.com/office/drawing/2014/main" id="{3B214909-CB4E-4604-BFBB-A9DE28BF63D4}"/>
              </a:ext>
            </a:extLst>
          </p:cNvPr>
          <p:cNvGraphicFramePr>
            <a:graphicFrameLocks noGrp="1"/>
          </p:cNvGraphicFramePr>
          <p:nvPr>
            <p:extLst>
              <p:ext uri="{D42A27DB-BD31-4B8C-83A1-F6EECF244321}">
                <p14:modId xmlns:p14="http://schemas.microsoft.com/office/powerpoint/2010/main" val="365321432"/>
              </p:ext>
            </p:extLst>
          </p:nvPr>
        </p:nvGraphicFramePr>
        <p:xfrm>
          <a:off x="2047875" y="3857787"/>
          <a:ext cx="9654767" cy="1475445"/>
        </p:xfrm>
        <a:graphic>
          <a:graphicData uri="http://schemas.openxmlformats.org/drawingml/2006/table">
            <a:tbl>
              <a:tblPr firstRow="1" bandRow="1"/>
              <a:tblGrid>
                <a:gridCol w="1928507">
                  <a:extLst>
                    <a:ext uri="{9D8B030D-6E8A-4147-A177-3AD203B41FA5}">
                      <a16:colId xmlns:a16="http://schemas.microsoft.com/office/drawing/2014/main" val="20000"/>
                    </a:ext>
                  </a:extLst>
                </a:gridCol>
                <a:gridCol w="7726260">
                  <a:extLst>
                    <a:ext uri="{9D8B030D-6E8A-4147-A177-3AD203B41FA5}">
                      <a16:colId xmlns:a16="http://schemas.microsoft.com/office/drawing/2014/main" val="20001"/>
                    </a:ext>
                  </a:extLst>
                </a:gridCol>
              </a:tblGrid>
              <a:tr h="682965">
                <a:tc>
                  <a:txBody>
                    <a:bodyPr/>
                    <a:lstStyle>
                      <a:lvl1pPr marL="0" algn="l" defTabSz="914400" rtl="0" eaLnBrk="1" latinLnBrk="0" hangingPunct="1">
                        <a:defRPr sz="2000" kern="1200">
                          <a:solidFill>
                            <a:schemeClr val="dk1"/>
                          </a:solidFill>
                          <a:latin typeface="等线" panose="020F0502020204030204"/>
                        </a:defRPr>
                      </a:lvl1pPr>
                      <a:lvl2pPr marL="457200" algn="l" defTabSz="914400" rtl="0" eaLnBrk="1" latinLnBrk="0" hangingPunct="1">
                        <a:defRPr sz="2000" kern="1200">
                          <a:solidFill>
                            <a:schemeClr val="dk1"/>
                          </a:solidFill>
                          <a:latin typeface="等线" panose="020F0502020204030204"/>
                        </a:defRPr>
                      </a:lvl2pPr>
                      <a:lvl3pPr marL="914400" algn="l" defTabSz="914400" rtl="0" eaLnBrk="1" latinLnBrk="0" hangingPunct="1">
                        <a:defRPr sz="2000" kern="1200">
                          <a:solidFill>
                            <a:schemeClr val="dk1"/>
                          </a:solidFill>
                          <a:latin typeface="等线" panose="020F0502020204030204"/>
                        </a:defRPr>
                      </a:lvl3pPr>
                      <a:lvl4pPr marL="1371600" algn="l" defTabSz="914400" rtl="0" eaLnBrk="1" latinLnBrk="0" hangingPunct="1">
                        <a:defRPr sz="2000" kern="1200">
                          <a:solidFill>
                            <a:schemeClr val="dk1"/>
                          </a:solidFill>
                          <a:latin typeface="等线" panose="020F0502020204030204"/>
                        </a:defRPr>
                      </a:lvl4pPr>
                      <a:lvl5pPr marL="1828800" algn="l" defTabSz="914400" rtl="0" eaLnBrk="1" latinLnBrk="0" hangingPunct="1">
                        <a:defRPr sz="2000" kern="1200">
                          <a:solidFill>
                            <a:schemeClr val="dk1"/>
                          </a:solidFill>
                          <a:latin typeface="等线" panose="020F0502020204030204"/>
                        </a:defRPr>
                      </a:lvl5pPr>
                      <a:lvl6pPr marL="2286000" algn="l" defTabSz="914400" rtl="0" eaLnBrk="1" latinLnBrk="0" hangingPunct="1">
                        <a:defRPr sz="2000" kern="1200">
                          <a:solidFill>
                            <a:schemeClr val="dk1"/>
                          </a:solidFill>
                          <a:latin typeface="等线" panose="020F0502020204030204"/>
                        </a:defRPr>
                      </a:lvl6pPr>
                      <a:lvl7pPr marL="2743200" algn="l" defTabSz="914400" rtl="0" eaLnBrk="1" latinLnBrk="0" hangingPunct="1">
                        <a:defRPr sz="2000" kern="1200">
                          <a:solidFill>
                            <a:schemeClr val="dk1"/>
                          </a:solidFill>
                          <a:latin typeface="等线" panose="020F0502020204030204"/>
                        </a:defRPr>
                      </a:lvl7pPr>
                      <a:lvl8pPr marL="3200400" algn="l" defTabSz="914400" rtl="0" eaLnBrk="1" latinLnBrk="0" hangingPunct="1">
                        <a:defRPr sz="2000" kern="1200">
                          <a:solidFill>
                            <a:schemeClr val="dk1"/>
                          </a:solidFill>
                          <a:latin typeface="等线" panose="020F0502020204030204"/>
                        </a:defRPr>
                      </a:lvl8pPr>
                      <a:lvl9pPr marL="3657600" algn="l" defTabSz="914400" rtl="0" eaLnBrk="1" latinLnBrk="0" hangingPunct="1">
                        <a:defRPr sz="20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0" i="0" kern="1200" dirty="0">
                          <a:solidFill>
                            <a:schemeClr val="tx1"/>
                          </a:solidFill>
                          <a:latin typeface="+mj-ea"/>
                          <a:ea typeface="+mj-ea"/>
                          <a:cs typeface="+mn-cs"/>
                          <a:sym typeface="Arial" panose="020B0604020202020204" pitchFamily="34" charset="0"/>
                        </a:rPr>
                        <a:t>减轻经济负担</a:t>
                      </a:r>
                      <a:r>
                        <a:rPr lang="en-US" altLang="zh-CN" sz="1600" b="0" i="0" kern="1200" baseline="30000" dirty="0">
                          <a:solidFill>
                            <a:schemeClr val="tx1"/>
                          </a:solidFill>
                          <a:latin typeface="+mj-ea"/>
                          <a:ea typeface="+mj-ea"/>
                          <a:cs typeface="+mn-cs"/>
                          <a:sym typeface="Arial" panose="020B0604020202020204" pitchFamily="34" charset="0"/>
                        </a:rPr>
                        <a:t>5</a:t>
                      </a:r>
                      <a:endParaRPr lang="zh-CN" altLang="en-US" sz="1600" b="0" i="0" kern="1200" baseline="30000" dirty="0">
                        <a:solidFill>
                          <a:schemeClr val="tx1"/>
                        </a:solidFill>
                        <a:latin typeface="+mj-ea"/>
                        <a:ea typeface="+mj-ea"/>
                        <a:cs typeface="+mn-cs"/>
                        <a:sym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2000" kern="1200">
                          <a:solidFill>
                            <a:schemeClr val="dk1"/>
                          </a:solidFill>
                          <a:latin typeface="等线" panose="020F0502020204030204"/>
                        </a:defRPr>
                      </a:lvl1pPr>
                      <a:lvl2pPr marL="457200" algn="l" defTabSz="914400" rtl="0" eaLnBrk="1" latinLnBrk="0" hangingPunct="1">
                        <a:defRPr sz="2000" kern="1200">
                          <a:solidFill>
                            <a:schemeClr val="dk1"/>
                          </a:solidFill>
                          <a:latin typeface="等线" panose="020F0502020204030204"/>
                        </a:defRPr>
                      </a:lvl2pPr>
                      <a:lvl3pPr marL="914400" algn="l" defTabSz="914400" rtl="0" eaLnBrk="1" latinLnBrk="0" hangingPunct="1">
                        <a:defRPr sz="2000" kern="1200">
                          <a:solidFill>
                            <a:schemeClr val="dk1"/>
                          </a:solidFill>
                          <a:latin typeface="等线" panose="020F0502020204030204"/>
                        </a:defRPr>
                      </a:lvl3pPr>
                      <a:lvl4pPr marL="1371600" algn="l" defTabSz="914400" rtl="0" eaLnBrk="1" latinLnBrk="0" hangingPunct="1">
                        <a:defRPr sz="2000" kern="1200">
                          <a:solidFill>
                            <a:schemeClr val="dk1"/>
                          </a:solidFill>
                          <a:latin typeface="等线" panose="020F0502020204030204"/>
                        </a:defRPr>
                      </a:lvl4pPr>
                      <a:lvl5pPr marL="1828800" algn="l" defTabSz="914400" rtl="0" eaLnBrk="1" latinLnBrk="0" hangingPunct="1">
                        <a:defRPr sz="2000" kern="1200">
                          <a:solidFill>
                            <a:schemeClr val="dk1"/>
                          </a:solidFill>
                          <a:latin typeface="等线" panose="020F0502020204030204"/>
                        </a:defRPr>
                      </a:lvl5pPr>
                      <a:lvl6pPr marL="2286000" algn="l" defTabSz="914400" rtl="0" eaLnBrk="1" latinLnBrk="0" hangingPunct="1">
                        <a:defRPr sz="2000" kern="1200">
                          <a:solidFill>
                            <a:schemeClr val="dk1"/>
                          </a:solidFill>
                          <a:latin typeface="等线" panose="020F0502020204030204"/>
                        </a:defRPr>
                      </a:lvl6pPr>
                      <a:lvl7pPr marL="2743200" algn="l" defTabSz="914400" rtl="0" eaLnBrk="1" latinLnBrk="0" hangingPunct="1">
                        <a:defRPr sz="2000" kern="1200">
                          <a:solidFill>
                            <a:schemeClr val="dk1"/>
                          </a:solidFill>
                          <a:latin typeface="等线" panose="020F0502020204030204"/>
                        </a:defRPr>
                      </a:lvl7pPr>
                      <a:lvl8pPr marL="3200400" algn="l" defTabSz="914400" rtl="0" eaLnBrk="1" latinLnBrk="0" hangingPunct="1">
                        <a:defRPr sz="2000" kern="1200">
                          <a:solidFill>
                            <a:schemeClr val="dk1"/>
                          </a:solidFill>
                          <a:latin typeface="等线" panose="020F0502020204030204"/>
                        </a:defRPr>
                      </a:lvl8pPr>
                      <a:lvl9pPr marL="3657600" algn="l" defTabSz="914400" rtl="0" eaLnBrk="1" latinLnBrk="0" hangingPunct="1">
                        <a:defRPr sz="20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zh-CN" altLang="en-US" sz="1800" b="1" i="0" kern="1200" dirty="0">
                          <a:solidFill>
                            <a:schemeClr val="tx1"/>
                          </a:solidFill>
                          <a:latin typeface="+mj-ea"/>
                          <a:ea typeface="+mj-ea"/>
                          <a:cs typeface="+mn-cs"/>
                          <a:sym typeface="Arial" panose="020B0604020202020204" pitchFamily="34" charset="0"/>
                        </a:rPr>
                        <a:t>提升生产力</a:t>
                      </a:r>
                      <a:endParaRPr lang="en-US" altLang="zh-CN" sz="1600" b="0" i="0" kern="1200" dirty="0">
                        <a:solidFill>
                          <a:schemeClr val="tx1"/>
                        </a:solidFill>
                        <a:highlight>
                          <a:srgbClr val="FFFF00"/>
                        </a:highlight>
                        <a:latin typeface="+mj-ea"/>
                        <a:ea typeface="+mj-ea"/>
                        <a:cs typeface="+mn-cs"/>
                        <a:sym typeface="Arial" panose="020B0604020202020204" pitchFamily="34" charset="0"/>
                      </a:endParaRPr>
                    </a:p>
                    <a:p>
                      <a:pPr marL="143510" marR="0" lvl="0" indent="-14351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zh-CN" altLang="en-US" sz="1400" b="0" i="0" kern="1200" dirty="0">
                          <a:solidFill>
                            <a:schemeClr val="tx1"/>
                          </a:solidFill>
                          <a:latin typeface="+mj-ea"/>
                          <a:ea typeface="+mj-ea"/>
                          <a:cs typeface="+mn-cs"/>
                          <a:sym typeface="Arial" panose="020B0604020202020204" pitchFamily="34" charset="0"/>
                        </a:rPr>
                        <a:t>经估算，应答患者全年减少因输血相关问题导致的误工时间约</a:t>
                      </a:r>
                      <a:r>
                        <a:rPr lang="en-US" altLang="zh-CN" sz="1400" b="0" i="0" kern="1200" dirty="0">
                          <a:solidFill>
                            <a:schemeClr val="tx1"/>
                          </a:solidFill>
                          <a:latin typeface="+mj-ea"/>
                          <a:ea typeface="+mj-ea"/>
                          <a:cs typeface="+mn-cs"/>
                          <a:sym typeface="Arial" panose="020B0604020202020204" pitchFamily="34" charset="0"/>
                        </a:rPr>
                        <a:t>78%</a:t>
                      </a:r>
                      <a:r>
                        <a:rPr lang="zh-CN" altLang="en-US" sz="1400" b="0" i="0" kern="1200" dirty="0">
                          <a:solidFill>
                            <a:schemeClr val="tx1"/>
                          </a:solidFill>
                          <a:latin typeface="+mj-ea"/>
                          <a:ea typeface="+mj-ea"/>
                          <a:cs typeface="+mn-cs"/>
                          <a:sym typeface="Arial" panose="020B0604020202020204" pitchFamily="34" charset="0"/>
                        </a:rPr>
                        <a:t>，助力青壮年患者重返社会 ，提升生产力约</a:t>
                      </a:r>
                      <a:r>
                        <a:rPr lang="en-US" altLang="zh-CN" sz="1400" b="0" i="0" kern="1200" dirty="0">
                          <a:solidFill>
                            <a:schemeClr val="tx1"/>
                          </a:solidFill>
                          <a:latin typeface="+mj-ea"/>
                          <a:ea typeface="+mj-ea"/>
                          <a:cs typeface="+mn-cs"/>
                          <a:sym typeface="Arial" panose="020B0604020202020204" pitchFamily="34" charset="0"/>
                        </a:rPr>
                        <a:t>26%</a:t>
                      </a:r>
                      <a:r>
                        <a:rPr lang="en-US" altLang="zh-CN" sz="1400" b="0" i="0" kern="1200" baseline="30000" dirty="0">
                          <a:solidFill>
                            <a:schemeClr val="tx1"/>
                          </a:solidFill>
                          <a:latin typeface="+mj-ea"/>
                          <a:ea typeface="+mj-ea"/>
                          <a:cs typeface="+mn-cs"/>
                          <a:sym typeface="Arial" panose="020B0604020202020204" pitchFamily="34" charset="0"/>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682965">
                <a:tc>
                  <a:txBody>
                    <a:bodyPr/>
                    <a:lstStyle>
                      <a:lvl1pPr marL="0" algn="l" defTabSz="914400" rtl="0" eaLnBrk="1" latinLnBrk="0" hangingPunct="1">
                        <a:defRPr sz="2000" kern="1200">
                          <a:solidFill>
                            <a:schemeClr val="dk1"/>
                          </a:solidFill>
                          <a:latin typeface="等线" panose="020F0502020204030204"/>
                        </a:defRPr>
                      </a:lvl1pPr>
                      <a:lvl2pPr marL="457200" algn="l" defTabSz="914400" rtl="0" eaLnBrk="1" latinLnBrk="0" hangingPunct="1">
                        <a:defRPr sz="2000" kern="1200">
                          <a:solidFill>
                            <a:schemeClr val="dk1"/>
                          </a:solidFill>
                          <a:latin typeface="等线" panose="020F0502020204030204"/>
                        </a:defRPr>
                      </a:lvl2pPr>
                      <a:lvl3pPr marL="914400" algn="l" defTabSz="914400" rtl="0" eaLnBrk="1" latinLnBrk="0" hangingPunct="1">
                        <a:defRPr sz="2000" kern="1200">
                          <a:solidFill>
                            <a:schemeClr val="dk1"/>
                          </a:solidFill>
                          <a:latin typeface="等线" panose="020F0502020204030204"/>
                        </a:defRPr>
                      </a:lvl3pPr>
                      <a:lvl4pPr marL="1371600" algn="l" defTabSz="914400" rtl="0" eaLnBrk="1" latinLnBrk="0" hangingPunct="1">
                        <a:defRPr sz="2000" kern="1200">
                          <a:solidFill>
                            <a:schemeClr val="dk1"/>
                          </a:solidFill>
                          <a:latin typeface="等线" panose="020F0502020204030204"/>
                        </a:defRPr>
                      </a:lvl4pPr>
                      <a:lvl5pPr marL="1828800" algn="l" defTabSz="914400" rtl="0" eaLnBrk="1" latinLnBrk="0" hangingPunct="1">
                        <a:defRPr sz="2000" kern="1200">
                          <a:solidFill>
                            <a:schemeClr val="dk1"/>
                          </a:solidFill>
                          <a:latin typeface="等线" panose="020F0502020204030204"/>
                        </a:defRPr>
                      </a:lvl5pPr>
                      <a:lvl6pPr marL="2286000" algn="l" defTabSz="914400" rtl="0" eaLnBrk="1" latinLnBrk="0" hangingPunct="1">
                        <a:defRPr sz="2000" kern="1200">
                          <a:solidFill>
                            <a:schemeClr val="dk1"/>
                          </a:solidFill>
                          <a:latin typeface="等线" panose="020F0502020204030204"/>
                        </a:defRPr>
                      </a:lvl6pPr>
                      <a:lvl7pPr marL="2743200" algn="l" defTabSz="914400" rtl="0" eaLnBrk="1" latinLnBrk="0" hangingPunct="1">
                        <a:defRPr sz="2000" kern="1200">
                          <a:solidFill>
                            <a:schemeClr val="dk1"/>
                          </a:solidFill>
                          <a:latin typeface="等线" panose="020F0502020204030204"/>
                        </a:defRPr>
                      </a:lvl7pPr>
                      <a:lvl8pPr marL="3200400" algn="l" defTabSz="914400" rtl="0" eaLnBrk="1" latinLnBrk="0" hangingPunct="1">
                        <a:defRPr sz="2000" kern="1200">
                          <a:solidFill>
                            <a:schemeClr val="dk1"/>
                          </a:solidFill>
                          <a:latin typeface="等线" panose="020F0502020204030204"/>
                        </a:defRPr>
                      </a:lvl8pPr>
                      <a:lvl9pPr marL="3657600" algn="l" defTabSz="914400" rtl="0" eaLnBrk="1" latinLnBrk="0" hangingPunct="1">
                        <a:defRPr sz="20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1600" b="0" i="0" kern="1200" dirty="0">
                          <a:solidFill>
                            <a:schemeClr val="tx1"/>
                          </a:solidFill>
                          <a:latin typeface="+mj-ea"/>
                          <a:ea typeface="+mj-ea"/>
                          <a:cs typeface="+mn-cs"/>
                          <a:sym typeface="Arial" panose="020B0604020202020204" pitchFamily="34" charset="0"/>
                        </a:rPr>
                        <a:t>生活</a:t>
                      </a:r>
                      <a:r>
                        <a:rPr lang="zh-CN" altLang="en-US" sz="1600" b="0" i="0" dirty="0">
                          <a:solidFill>
                            <a:schemeClr val="tx1"/>
                          </a:solidFill>
                          <a:latin typeface="+mj-ea"/>
                          <a:ea typeface="+mj-ea"/>
                          <a:sym typeface="Arial" panose="020B0604020202020204" pitchFamily="34" charset="0"/>
                        </a:rPr>
                        <a:t>质量降低</a:t>
                      </a:r>
                      <a:r>
                        <a:rPr lang="en-US" altLang="zh-CN" sz="1600" b="0" i="0" kern="1200" baseline="30000" dirty="0">
                          <a:solidFill>
                            <a:schemeClr val="tx1"/>
                          </a:solidFill>
                          <a:latin typeface="+mj-ea"/>
                          <a:ea typeface="+mj-ea"/>
                          <a:cs typeface="+mn-cs"/>
                          <a:sym typeface="Arial" panose="020B0604020202020204" pitchFamily="34" charset="0"/>
                        </a:rPr>
                        <a:t>6</a:t>
                      </a:r>
                      <a:endParaRPr lang="zh-CN" altLang="en-US" sz="1600" b="0" i="0" kern="1200" baseline="30000" dirty="0">
                        <a:solidFill>
                          <a:schemeClr val="tx1"/>
                        </a:solidFill>
                        <a:latin typeface="+mj-ea"/>
                        <a:ea typeface="+mj-ea"/>
                        <a:cs typeface="+mn-cs"/>
                        <a:sym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000" kern="1200">
                          <a:solidFill>
                            <a:schemeClr val="dk1"/>
                          </a:solidFill>
                          <a:latin typeface="等线" panose="020F0502020204030204"/>
                        </a:defRPr>
                      </a:lvl1pPr>
                      <a:lvl2pPr marL="457200" algn="l" defTabSz="914400" rtl="0" eaLnBrk="1" latinLnBrk="0" hangingPunct="1">
                        <a:defRPr sz="2000" kern="1200">
                          <a:solidFill>
                            <a:schemeClr val="dk1"/>
                          </a:solidFill>
                          <a:latin typeface="等线" panose="020F0502020204030204"/>
                        </a:defRPr>
                      </a:lvl2pPr>
                      <a:lvl3pPr marL="914400" algn="l" defTabSz="914400" rtl="0" eaLnBrk="1" latinLnBrk="0" hangingPunct="1">
                        <a:defRPr sz="2000" kern="1200">
                          <a:solidFill>
                            <a:schemeClr val="dk1"/>
                          </a:solidFill>
                          <a:latin typeface="等线" panose="020F0502020204030204"/>
                        </a:defRPr>
                      </a:lvl3pPr>
                      <a:lvl4pPr marL="1371600" algn="l" defTabSz="914400" rtl="0" eaLnBrk="1" latinLnBrk="0" hangingPunct="1">
                        <a:defRPr sz="2000" kern="1200">
                          <a:solidFill>
                            <a:schemeClr val="dk1"/>
                          </a:solidFill>
                          <a:latin typeface="等线" panose="020F0502020204030204"/>
                        </a:defRPr>
                      </a:lvl4pPr>
                      <a:lvl5pPr marL="1828800" algn="l" defTabSz="914400" rtl="0" eaLnBrk="1" latinLnBrk="0" hangingPunct="1">
                        <a:defRPr sz="2000" kern="1200">
                          <a:solidFill>
                            <a:schemeClr val="dk1"/>
                          </a:solidFill>
                          <a:latin typeface="等线" panose="020F0502020204030204"/>
                        </a:defRPr>
                      </a:lvl5pPr>
                      <a:lvl6pPr marL="2286000" algn="l" defTabSz="914400" rtl="0" eaLnBrk="1" latinLnBrk="0" hangingPunct="1">
                        <a:defRPr sz="2000" kern="1200">
                          <a:solidFill>
                            <a:schemeClr val="dk1"/>
                          </a:solidFill>
                          <a:latin typeface="等线" panose="020F0502020204030204"/>
                        </a:defRPr>
                      </a:lvl6pPr>
                      <a:lvl7pPr marL="2743200" algn="l" defTabSz="914400" rtl="0" eaLnBrk="1" latinLnBrk="0" hangingPunct="1">
                        <a:defRPr sz="2000" kern="1200">
                          <a:solidFill>
                            <a:schemeClr val="dk1"/>
                          </a:solidFill>
                          <a:latin typeface="等线" panose="020F0502020204030204"/>
                        </a:defRPr>
                      </a:lvl7pPr>
                      <a:lvl8pPr marL="3200400" algn="l" defTabSz="914400" rtl="0" eaLnBrk="1" latinLnBrk="0" hangingPunct="1">
                        <a:defRPr sz="2000" kern="1200">
                          <a:solidFill>
                            <a:schemeClr val="dk1"/>
                          </a:solidFill>
                          <a:latin typeface="等线" panose="020F0502020204030204"/>
                        </a:defRPr>
                      </a:lvl8pPr>
                      <a:lvl9pPr marL="3657600" algn="l" defTabSz="914400" rtl="0" eaLnBrk="1" latinLnBrk="0" hangingPunct="1">
                        <a:defRPr sz="20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1800" b="1" i="0" kern="1200" dirty="0">
                          <a:solidFill>
                            <a:schemeClr val="tx1"/>
                          </a:solidFill>
                          <a:latin typeface="+mj-ea"/>
                          <a:ea typeface="+mj-ea"/>
                          <a:cs typeface="+mn-cs"/>
                          <a:sym typeface="Arial" panose="020B0604020202020204" pitchFamily="34" charset="0"/>
                        </a:rPr>
                        <a:t>改善生活质量</a:t>
                      </a:r>
                      <a:r>
                        <a:rPr lang="en-US" altLang="zh-CN" sz="1600" b="0" i="0" strike="noStrike" kern="1200" baseline="30000" dirty="0">
                          <a:solidFill>
                            <a:schemeClr val="tx1"/>
                          </a:solidFill>
                          <a:latin typeface="+mj-ea"/>
                          <a:ea typeface="+mj-ea"/>
                          <a:cs typeface="+mn-cs"/>
                          <a:sym typeface="Arial" panose="020B0604020202020204" pitchFamily="34" charset="0"/>
                        </a:rPr>
                        <a:t>10</a:t>
                      </a:r>
                      <a:endParaRPr lang="en-US" altLang="zh-CN" sz="1600" b="0" i="0" kern="1200" baseline="30000" dirty="0">
                        <a:solidFill>
                          <a:schemeClr val="tx1"/>
                        </a:solidFill>
                        <a:latin typeface="+mj-ea"/>
                        <a:ea typeface="+mj-ea"/>
                        <a:cs typeface="+mn-cs"/>
                        <a:sym typeface="Arial" panose="020B0604020202020204" pitchFamily="34" charset="0"/>
                      </a:endParaRPr>
                    </a:p>
                    <a:p>
                      <a:pPr marL="143510" marR="0" lvl="0" indent="-14351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CN" altLang="en-US" sz="1400" b="0" i="0" dirty="0">
                          <a:solidFill>
                            <a:schemeClr val="tx1"/>
                          </a:solidFill>
                          <a:latin typeface="+mj-ea"/>
                          <a:ea typeface="+mj-ea"/>
                        </a:rPr>
                        <a:t>罗特西普应答患者中部分健康相关生活质量评分改善</a:t>
                      </a:r>
                      <a:endParaRPr lang="zh-CN" altLang="en-US" sz="1400" b="0" i="0" dirty="0">
                        <a:solidFill>
                          <a:schemeClr val="tx1"/>
                        </a:solidFill>
                        <a:latin typeface="+mj-ea"/>
                        <a:ea typeface="+mj-ea"/>
                        <a:sym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4507042"/>
                  </a:ext>
                </a:extLst>
              </a:tr>
            </a:tbl>
          </a:graphicData>
        </a:graphic>
      </p:graphicFrame>
      <p:sp>
        <p:nvSpPr>
          <p:cNvPr id="14" name="Rectangle: Rounded Corners 37">
            <a:extLst>
              <a:ext uri="{FF2B5EF4-FFF2-40B4-BE49-F238E27FC236}">
                <a16:creationId xmlns:a16="http://schemas.microsoft.com/office/drawing/2014/main" id="{61F78178-B8A8-4A28-8CE9-FE22972474BA}"/>
              </a:ext>
            </a:extLst>
          </p:cNvPr>
          <p:cNvSpPr/>
          <p:nvPr/>
        </p:nvSpPr>
        <p:spPr>
          <a:xfrm>
            <a:off x="708372" y="3857784"/>
            <a:ext cx="1226305" cy="1475445"/>
          </a:xfrm>
          <a:prstGeom prst="roundRect">
            <a:avLst>
              <a:gd name="adj" fmla="val 5231"/>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400" b="1">
                <a:solidFill>
                  <a:schemeClr val="tx1"/>
                </a:solidFill>
                <a:latin typeface="+mj-ea"/>
                <a:ea typeface="+mj-ea"/>
              </a:rPr>
              <a:t>疾病</a:t>
            </a:r>
            <a:endParaRPr lang="en-US" altLang="zh-CN" sz="1400" b="1">
              <a:solidFill>
                <a:schemeClr val="tx1"/>
              </a:solidFill>
              <a:latin typeface="+mj-ea"/>
              <a:ea typeface="+mj-ea"/>
            </a:endParaRPr>
          </a:p>
          <a:p>
            <a:pPr algn="ctr"/>
            <a:r>
              <a:rPr lang="zh-CN" altLang="en-US" sz="1400" b="1">
                <a:solidFill>
                  <a:schemeClr val="tx1"/>
                </a:solidFill>
                <a:latin typeface="+mj-ea"/>
                <a:ea typeface="+mj-ea"/>
              </a:rPr>
              <a:t>负担</a:t>
            </a:r>
            <a:endParaRPr lang="en-US" altLang="zh-CN" sz="1400" b="1">
              <a:solidFill>
                <a:schemeClr val="tx1"/>
              </a:solidFill>
              <a:latin typeface="+mj-ea"/>
              <a:ea typeface="+mj-ea"/>
            </a:endParaRPr>
          </a:p>
          <a:p>
            <a:pPr algn="ctr"/>
            <a:r>
              <a:rPr lang="zh-CN" altLang="en-US" sz="1400" b="1">
                <a:solidFill>
                  <a:schemeClr val="tx1"/>
                </a:solidFill>
                <a:latin typeface="+mj-ea"/>
                <a:ea typeface="+mj-ea"/>
              </a:rPr>
              <a:t>降低</a:t>
            </a:r>
            <a:endParaRPr lang="en-US" altLang="zh-CN" sz="1400" b="1">
              <a:solidFill>
                <a:schemeClr val="tx1"/>
              </a:solidFill>
              <a:latin typeface="+mj-ea"/>
              <a:ea typeface="+mj-ea"/>
            </a:endParaRPr>
          </a:p>
        </p:txBody>
      </p:sp>
      <p:sp>
        <p:nvSpPr>
          <p:cNvPr id="13" name="文本框 14">
            <a:extLst>
              <a:ext uri="{FF2B5EF4-FFF2-40B4-BE49-F238E27FC236}">
                <a16:creationId xmlns:a16="http://schemas.microsoft.com/office/drawing/2014/main" id="{3DD569B4-6B15-4FF6-A616-CF26B84CE9B3}"/>
              </a:ext>
            </a:extLst>
          </p:cNvPr>
          <p:cNvSpPr txBox="1"/>
          <p:nvPr/>
        </p:nvSpPr>
        <p:spPr>
          <a:xfrm>
            <a:off x="708372" y="6204436"/>
            <a:ext cx="10918946"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900" dirty="0"/>
              <a:t>*</a:t>
            </a:r>
            <a:r>
              <a:rPr lang="zh-CN" altLang="en-US" sz="900" dirty="0"/>
              <a:t>注释：</a:t>
            </a:r>
            <a:r>
              <a:rPr lang="en-US" altLang="zh-CN" sz="900" dirty="0"/>
              <a:t>BMS</a:t>
            </a:r>
            <a:r>
              <a:rPr lang="zh-CN" altLang="en-US" sz="900" dirty="0"/>
              <a:t>内部经济学计算结果： </a:t>
            </a:r>
            <a:r>
              <a:rPr lang="en-US" altLang="zh-CN" sz="900" dirty="0"/>
              <a:t>1.</a:t>
            </a:r>
            <a:r>
              <a:rPr lang="zh-CN" altLang="en-US" sz="900" dirty="0"/>
              <a:t>关于血量节省，根据蓝皮书数据，我国患者年输血量为</a:t>
            </a:r>
            <a:r>
              <a:rPr lang="en-US" altLang="zh-CN" sz="900" dirty="0"/>
              <a:t>39.1</a:t>
            </a:r>
            <a:r>
              <a:rPr lang="zh-CN" altLang="en-US" sz="900" dirty="0"/>
              <a:t>个单位（</a:t>
            </a:r>
            <a:r>
              <a:rPr lang="en-US" altLang="zh-CN" sz="900" dirty="0"/>
              <a:t>2.79×14</a:t>
            </a:r>
            <a:r>
              <a:rPr lang="zh-CN" altLang="en-US" sz="900" dirty="0"/>
              <a:t>）。</a:t>
            </a:r>
            <a:r>
              <a:rPr lang="en-US" altLang="zh-CN" sz="900" dirty="0"/>
              <a:t>BELIEVE</a:t>
            </a:r>
            <a:r>
              <a:rPr lang="zh-CN" altLang="en-US" sz="900" dirty="0"/>
              <a:t>后续延伸研究显示，罗特西普应答患者</a:t>
            </a:r>
            <a:r>
              <a:rPr lang="en-US" altLang="zh-CN" sz="900" dirty="0"/>
              <a:t>48</a:t>
            </a:r>
            <a:r>
              <a:rPr lang="zh-CN" altLang="en-US" sz="900" dirty="0"/>
              <a:t>周时相较对照组，加权平均后减少血量为 </a:t>
            </a:r>
            <a:r>
              <a:rPr lang="en-US" altLang="zh-CN" sz="900" dirty="0"/>
              <a:t>22.2</a:t>
            </a:r>
            <a:r>
              <a:rPr lang="zh-CN" altLang="en-US" sz="900" dirty="0"/>
              <a:t>个国内单位（</a:t>
            </a:r>
            <a:r>
              <a:rPr lang="en-US" altLang="zh-CN" sz="900" dirty="0"/>
              <a:t>11.1</a:t>
            </a:r>
            <a:r>
              <a:rPr lang="zh-CN" altLang="en-US" sz="900" dirty="0"/>
              <a:t>国外单位</a:t>
            </a:r>
            <a:r>
              <a:rPr lang="en-US" altLang="zh-CN" sz="900" dirty="0"/>
              <a:t>×2</a:t>
            </a:r>
            <a:r>
              <a:rPr lang="zh-CN" altLang="en-US" sz="900" dirty="0"/>
              <a:t>单位换算比），减少百分比四舍五入为</a:t>
            </a:r>
            <a:r>
              <a:rPr lang="en-US" altLang="zh-CN" sz="900" dirty="0"/>
              <a:t>57%</a:t>
            </a:r>
            <a:r>
              <a:rPr lang="zh-CN" altLang="en-US" sz="900" dirty="0"/>
              <a:t>（</a:t>
            </a:r>
            <a:r>
              <a:rPr lang="en-US" altLang="zh-CN" sz="900" dirty="0"/>
              <a:t>22.2/39.1</a:t>
            </a:r>
            <a:r>
              <a:rPr lang="zh-CN" altLang="en-US" sz="900" dirty="0"/>
              <a:t>）；华西医院研究统计外科平均用血量为</a:t>
            </a:r>
            <a:r>
              <a:rPr lang="en-US" altLang="zh-CN" sz="900" dirty="0"/>
              <a:t>3.55</a:t>
            </a:r>
            <a:r>
              <a:rPr lang="zh-CN" altLang="en-US" sz="900" dirty="0"/>
              <a:t>单位</a:t>
            </a:r>
            <a:r>
              <a:rPr lang="en-US" altLang="zh-CN" sz="900" dirty="0"/>
              <a:t>/</a:t>
            </a:r>
            <a:r>
              <a:rPr lang="zh-CN" altLang="en-US" sz="900" dirty="0"/>
              <a:t>台，罗特西普应答者节省的血液约可供</a:t>
            </a:r>
            <a:r>
              <a:rPr lang="en-US" altLang="zh-CN" sz="900" dirty="0"/>
              <a:t>6</a:t>
            </a:r>
            <a:r>
              <a:rPr lang="zh-CN" altLang="en-US" sz="900" dirty="0"/>
              <a:t>台外科手术使用（</a:t>
            </a:r>
            <a:r>
              <a:rPr lang="en-US" altLang="zh-CN" sz="900" dirty="0"/>
              <a:t>22.2/3.55≈6</a:t>
            </a:r>
            <a:r>
              <a:rPr lang="zh-CN" altLang="en-US" sz="900" dirty="0"/>
              <a:t>） </a:t>
            </a:r>
            <a:r>
              <a:rPr lang="en-US" altLang="zh-CN" sz="900" dirty="0"/>
              <a:t>2.</a:t>
            </a:r>
            <a:r>
              <a:rPr lang="zh-CN" altLang="en-US" sz="900" dirty="0"/>
              <a:t>关于输血次数，罗特西普应答者年输血次数减少约</a:t>
            </a:r>
            <a:r>
              <a:rPr lang="en-US" altLang="zh-CN" sz="900" dirty="0"/>
              <a:t>3</a:t>
            </a:r>
            <a:r>
              <a:rPr lang="zh-CN" altLang="en-US" sz="900" dirty="0"/>
              <a:t>次（加权平均），约减少</a:t>
            </a:r>
            <a:r>
              <a:rPr lang="en-US" altLang="zh-CN" sz="900" dirty="0"/>
              <a:t>21%</a:t>
            </a:r>
            <a:r>
              <a:rPr lang="zh-CN" altLang="en-US" sz="900" dirty="0"/>
              <a:t>（</a:t>
            </a:r>
            <a:r>
              <a:rPr lang="en-US" altLang="zh-CN" sz="900" dirty="0"/>
              <a:t>3/14</a:t>
            </a:r>
            <a:r>
              <a:rPr lang="zh-CN" altLang="en-US" sz="900" dirty="0"/>
              <a:t>次</a:t>
            </a:r>
            <a:r>
              <a:rPr lang="en-US" altLang="zh-CN" sz="900" dirty="0"/>
              <a:t>/</a:t>
            </a:r>
            <a:r>
              <a:rPr lang="zh-CN" altLang="en-US" sz="900" dirty="0"/>
              <a:t>年≈</a:t>
            </a:r>
            <a:r>
              <a:rPr lang="en-US" altLang="zh-CN" sz="900" dirty="0"/>
              <a:t>21%</a:t>
            </a:r>
            <a:r>
              <a:rPr lang="zh-CN" altLang="en-US" sz="900" dirty="0"/>
              <a:t>） </a:t>
            </a:r>
            <a:r>
              <a:rPr lang="en-US" altLang="zh-CN" sz="900" dirty="0"/>
              <a:t>3.</a:t>
            </a:r>
            <a:r>
              <a:rPr lang="zh-CN" altLang="en-US" sz="900" dirty="0"/>
              <a:t>并发症费用，误工损失分析皆有相应的复杂模型</a:t>
            </a:r>
            <a:r>
              <a:rPr lang="en-US" altLang="zh-CN" sz="900" dirty="0"/>
              <a:t>/</a:t>
            </a:r>
            <a:r>
              <a:rPr lang="zh-CN" altLang="en-US" sz="900" dirty="0"/>
              <a:t>计算构建得出</a:t>
            </a:r>
            <a:endParaRPr lang="en-US" altLang="zh-CN" sz="900" dirty="0">
              <a:solidFill>
                <a:schemeClr val="bg1">
                  <a:lumMod val="50000"/>
                </a:schemeClr>
              </a:solidFill>
            </a:endParaRPr>
          </a:p>
        </p:txBody>
      </p:sp>
      <p:sp>
        <p:nvSpPr>
          <p:cNvPr id="16" name="Text Placeholder 37">
            <a:extLst>
              <a:ext uri="{FF2B5EF4-FFF2-40B4-BE49-F238E27FC236}">
                <a16:creationId xmlns:a16="http://schemas.microsoft.com/office/drawing/2014/main" id="{08DBFD2B-F6C0-46A3-A33B-E07F31DC1E8B}"/>
              </a:ext>
            </a:extLst>
          </p:cNvPr>
          <p:cNvSpPr txBox="1">
            <a:spLocks/>
          </p:cNvSpPr>
          <p:nvPr/>
        </p:nvSpPr>
        <p:spPr>
          <a:xfrm>
            <a:off x="111644" y="216451"/>
            <a:ext cx="1005794" cy="550862"/>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2400" b="1" kern="1200" dirty="0" smtClean="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第</a:t>
            </a:r>
            <a:r>
              <a:rPr lang="en-US" altLang="zh-CN" dirty="0"/>
              <a:t>7</a:t>
            </a:r>
            <a:r>
              <a:rPr lang="zh-CN" altLang="en-US" dirty="0"/>
              <a:t>页</a:t>
            </a:r>
          </a:p>
        </p:txBody>
      </p:sp>
    </p:spTree>
    <p:extLst>
      <p:ext uri="{BB962C8B-B14F-4D97-AF65-F5344CB8AC3E}">
        <p14:creationId xmlns:p14="http://schemas.microsoft.com/office/powerpoint/2010/main" val="2983497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8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7&quot;&gt;&lt;elem m_fUsage=&quot;2.16903228697246275303E+00&quot;&gt;&lt;m_msothmcolidx val=&quot;0&quot;/&gt;&lt;m_rgb r=&quot;FF&quot; g=&quot;AC&quot; b=&quot;25&quot;/&gt;&lt;/elem&gt;&lt;elem m_fUsage=&quot;1.72261362057795253122E+00&quot;&gt;&lt;m_msothmcolidx val=&quot;0&quot;/&gt;&lt;m_rgb r=&quot;00&quot; g=&quot;B0&quot; b=&quot;50&quot;/&gt;&lt;/elem&gt;&lt;elem m_fUsage=&quot;1.21381059609000008237E+00&quot;&gt;&lt;m_msothmcolidx val=&quot;0&quot;/&gt;&lt;m_rgb r=&quot;FD&quot; g=&quot;A1&quot; b=&quot;DC&quot;/&gt;&lt;/elem&gt;&lt;elem m_fUsage=&quot;1.15657719484334342575E+00&quot;&gt;&lt;m_msothmcolidx val=&quot;0&quot;/&gt;&lt;m_rgb r=&quot;F2&quot; g=&quot;F2&quot; b=&quot;F2&quot;/&gt;&lt;/elem&gt;&lt;elem m_fUsage=&quot;1.14138458183855795447E+00&quot;&gt;&lt;m_msothmcolidx val=&quot;0&quot;/&gt;&lt;m_rgb r=&quot;0E&quot; g=&quot;B2&quot; b=&quot;CD&quot;/&gt;&lt;/elem&gt;&lt;elem m_fUsage=&quot;7.98976126368207362205E-01&quot;&gt;&lt;m_msothmcolidx val=&quot;0&quot;/&gt;&lt;m_rgb r=&quot;D9&quot; g=&quot;55&quot; b=&quot;D6&quot;/&gt;&lt;/elem&gt;&lt;elem m_fUsage=&quot;6.56100000000000127542E-01&quot;&gt;&lt;m_msothmcolidx val=&quot;0&quot;/&gt;&lt;m_rgb r=&quot;85&quot; g=&quot;E6&quot; b=&quot;F7&quot;/&gt;&lt;/elem&gt;&lt;elem m_fUsage=&quot;4.78296900000000135833E-01&quot;&gt;&lt;m_msothmcolidx val=&quot;0&quot;/&gt;&lt;m_rgb r=&quot;00&quot; g=&quot;FD&quot; b=&quot;72&quot;/&gt;&lt;/elem&gt;&lt;elem m_fUsage=&quot;1.08951147776977411152E-01&quot;&gt;&lt;m_msothmcolidx val=&quot;0&quot;/&gt;&lt;m_rgb r=&quot;D6&quot; g=&quot;F7&quot; b=&quot;FC&quot;/&gt;&lt;/elem&gt;&lt;elem m_fUsage=&quot;9.84770902183611934744E-02&quot;&gt;&lt;m_msothmcolidx val=&quot;0&quot;/&gt;&lt;m_rgb r=&quot;00&quot; g=&quot;71&quot; b=&quot;B0&quot;/&gt;&lt;/elem&gt;&lt;elem m_fUsage=&quot;8.86293811965250810658E-02&quot;&gt;&lt;m_msothmcolidx val=&quot;0&quot;/&gt;&lt;m_rgb r=&quot;00&quot; g=&quot;BA&quot; b=&quot;C8&quot;/&gt;&lt;/elem&gt;&lt;elem m_fUsage=&quot;8.62599145335152528435E-02&quot;&gt;&lt;m_msothmcolidx val=&quot;0&quot;/&gt;&lt;m_rgb r=&quot;BE&quot; g=&quot;2B&quot; b=&quot;BB&quot;/&gt;&lt;/elem&gt;&lt;elem m_fUsage=&quot;7.97664430768725701837E-02&quot;&gt;&lt;m_msothmcolidx val=&quot;0&quot;/&gt;&lt;m_rgb r=&quot;E5&quot; g=&quot;06&quot; b=&quot;95&quot;/&gt;&lt;/elem&gt;&lt;elem m_fUsage=&quot;7.17897987691853145531E-02&quot;&gt;&lt;m_msothmcolidx val=&quot;0&quot;/&gt;&lt;m_rgb r=&quot;15&quot; g=&quot;46&quot; b=&quot;A5&quot;/&gt;&lt;/elem&gt;&lt;elem m_fUsage=&quot;6.46108188922667886489E-02&quot;&gt;&lt;m_msothmcolidx val=&quot;0&quot;/&gt;&lt;m_rgb r=&quot;DE&quot; g=&quot;FF&quot; b=&quot;F1&quot;/&gt;&lt;/elem&gt;&lt;elem m_fUsage=&quot;2.65595606819345256278E-02&quot;&gt;&lt;m_msothmcolidx val=&quot;0&quot;/&gt;&lt;m_rgb r=&quot;FC&quot; g=&quot;6B&quot; b=&quot;20&quot;/&gt;&lt;/elem&gt;&lt;elem m_fUsage=&quot;1.07752636643058292976E-02&quot;&gt;&lt;m_msothmcolidx val=&quot;0&quot;/&gt;&lt;m_rgb r=&quot;FE&quot; g=&quot;DD&quot; b=&quot;CB&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
      <a:majorFont>
        <a:latin typeface="Trebuchet MS"/>
        <a:ea typeface="微软雅黑"/>
        <a:cs typeface=""/>
      </a:majorFont>
      <a:minorFont>
        <a:latin typeface="Trebuchet M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5CDF79893AF948A12707872DA4181F" ma:contentTypeVersion="14" ma:contentTypeDescription="Create a new document." ma:contentTypeScope="" ma:versionID="906b153d328c2c5f1d4cfc01c307c087">
  <xsd:schema xmlns:xsd="http://www.w3.org/2001/XMLSchema" xmlns:xs="http://www.w3.org/2001/XMLSchema" xmlns:p="http://schemas.microsoft.com/office/2006/metadata/properties" xmlns:ns3="87408830-1ed5-44aa-a089-c64881b9384c" xmlns:ns4="1c8f368c-bb72-49f6-ae32-63310898a996" targetNamespace="http://schemas.microsoft.com/office/2006/metadata/properties" ma:root="true" ma:fieldsID="de1003e5df775ded833f20fb13938d4e" ns3:_="" ns4:_="">
    <xsd:import namespace="87408830-1ed5-44aa-a089-c64881b9384c"/>
    <xsd:import namespace="1c8f368c-bb72-49f6-ae32-63310898a99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08830-1ed5-44aa-a089-c64881b938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8f368c-bb72-49f6-ae32-63310898a99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C009C8-8227-4130-A8AB-EF94FBDBF32E}">
  <ds:schemaRefs>
    <ds:schemaRef ds:uri="1c8f368c-bb72-49f6-ae32-63310898a996"/>
    <ds:schemaRef ds:uri="87408830-1ed5-44aa-a089-c64881b938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E74D18-1082-460A-A153-661027F156B5}">
  <ds:schemaRefs>
    <ds:schemaRef ds:uri="1c8f368c-bb72-49f6-ae32-63310898a996"/>
    <ds:schemaRef ds:uri="87408830-1ed5-44aa-a089-c64881b938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B5A3ADC-EEFA-4571-8B21-A3B36BAC2B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619</TotalTime>
  <Words>5611</Words>
  <Application>Microsoft Office PowerPoint</Application>
  <PresentationFormat>Widescreen</PresentationFormat>
  <Paragraphs>313</Paragraphs>
  <Slides>11</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2" baseType="lpstr">
      <vt:lpstr>等线</vt:lpstr>
      <vt:lpstr>等线 Light</vt:lpstr>
      <vt:lpstr>楷体</vt:lpstr>
      <vt:lpstr>微软雅黑</vt:lpstr>
      <vt:lpstr>系统字体常规体</vt:lpstr>
      <vt:lpstr>Arial</vt:lpstr>
      <vt:lpstr>Trebuchet MS</vt:lpstr>
      <vt:lpstr>Wingdings</vt:lpstr>
      <vt:lpstr>Office 主题​​</vt:lpstr>
      <vt:lpstr>1_Office 主题​​</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vs. Plan</dc:title>
  <dc:creator>Yan, Zheng</dc:creator>
  <cp:lastModifiedBy>Wang, Yixiong</cp:lastModifiedBy>
  <cp:revision>43</cp:revision>
  <dcterms:created xsi:type="dcterms:W3CDTF">2022-03-03T08:44:54Z</dcterms:created>
  <dcterms:modified xsi:type="dcterms:W3CDTF">2022-07-13T09:01:49Z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0x010100C05CDF79893AF948A12707872DA4181F</vt:lpwstr>
  </property>
</Properties>
</file>