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52" r:id="rId2"/>
    <p:sldId id="464" r:id="rId3"/>
    <p:sldId id="519" r:id="rId4"/>
    <p:sldId id="515" r:id="rId5"/>
    <p:sldId id="521" r:id="rId6"/>
    <p:sldId id="460" r:id="rId7"/>
    <p:sldId id="520" r:id="rId8"/>
    <p:sldId id="504" r:id="rId9"/>
    <p:sldId id="51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8">
          <p15:clr>
            <a:srgbClr val="A4A3A4"/>
          </p15:clr>
        </p15:guide>
        <p15:guide id="2" pos="39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lian" initials="b" lastIdx="0" clrIdx="0"/>
  <p:cmAuthor id="1" name="BMS" initials="B" lastIdx="15" clrIdx="1"/>
  <p:cmAuthor id="2" name="BL" initials="B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9BF"/>
    <a:srgbClr val="1C4BA8"/>
    <a:srgbClr val="69A35B"/>
    <a:srgbClr val="00B0F0"/>
    <a:srgbClr val="7FDEFA"/>
    <a:srgbClr val="3498DB"/>
    <a:srgbClr val="1F74AD"/>
    <a:srgbClr val="1AA3AA"/>
    <a:srgbClr val="7EDEFA"/>
    <a:srgbClr val="FCA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02" y="1224"/>
      </p:cViewPr>
      <p:guideLst>
        <p:guide orient="horz" pos="2058"/>
        <p:guide pos="39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8CD35-C2C2-48CC-9FA7-CE38BE8DC589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E50839C-5268-4B00-BBB3-E285178B3F8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>
            <a:spcAft>
              <a:spcPts val="1800"/>
            </a:spcAft>
          </a:pPr>
          <a:r>
            <a:rPr lang="en-US" altLang="zh-CN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4</a:t>
          </a:r>
          <a:r>
            <a:rPr lang="zh-CN" altLang="en-US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、普瑞巴林口服溶液剂相较于胶囊剂</a:t>
          </a:r>
          <a:r>
            <a:rPr lang="zh-CN" altLang="en-US" sz="20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更易吸收，起效更快</a:t>
          </a:r>
          <a:r>
            <a:rPr lang="zh-CN" altLang="en-US" sz="2000" b="1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。</a:t>
          </a:r>
          <a:endParaRPr lang="zh-CN" altLang="en-US" sz="1800" b="1" dirty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1AB774A9-7426-4217-857A-219F848A7520}" type="parTrans" cxnId="{1A25A4DE-0EC0-4E49-B727-E197A2470B9D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4DF2C72B-4A68-41E2-A272-582248557CA3}" type="sibTrans" cxnId="{1A25A4DE-0EC0-4E49-B727-E197A2470B9D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9C81DA46-A4DA-4007-888C-A38F1DC428B5}" type="pres">
      <dgm:prSet presAssocID="{1718CD35-C2C2-48CC-9FA7-CE38BE8DC5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C1569454-A569-4878-9496-8AAB0C254887}" type="pres">
      <dgm:prSet presAssocID="{EE50839C-5268-4B00-BBB3-E285178B3F89}" presName="hierRoot1" presStyleCnt="0"/>
      <dgm:spPr/>
    </dgm:pt>
    <dgm:pt modelId="{E47CE700-CD3D-46C1-81E1-BDB5B666D048}" type="pres">
      <dgm:prSet presAssocID="{EE50839C-5268-4B00-BBB3-E285178B3F89}" presName="composite" presStyleCnt="0"/>
      <dgm:spPr/>
    </dgm:pt>
    <dgm:pt modelId="{05D6CA2F-4C19-435D-835B-95512CD6C31F}" type="pres">
      <dgm:prSet presAssocID="{EE50839C-5268-4B00-BBB3-E285178B3F89}" presName="image" presStyleLbl="node0" presStyleIdx="0" presStyleCnt="1" custScaleX="61479" custScaleY="60941" custLinFactNeighborX="-6113" custLinFactNeighborY="25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zh-CN" altLang="en-US"/>
        </a:p>
      </dgm:t>
    </dgm:pt>
    <dgm:pt modelId="{CFC08E12-0DDA-4130-8DAF-FEE1A0309EB3}" type="pres">
      <dgm:prSet presAssocID="{EE50839C-5268-4B00-BBB3-E285178B3F89}" presName="text" presStyleLbl="revTx" presStyleIdx="0" presStyleCnt="1" custScaleX="88028" custScaleY="17960" custLinFactNeighborX="-6966" custLinFactNeighborY="4813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9BD344C-0D8C-426C-AECF-CE72A0BAD155}" type="pres">
      <dgm:prSet presAssocID="{EE50839C-5268-4B00-BBB3-E285178B3F89}" presName="hierChild2" presStyleCnt="0"/>
      <dgm:spPr/>
    </dgm:pt>
  </dgm:ptLst>
  <dgm:cxnLst>
    <dgm:cxn modelId="{4A6A9922-C39C-4036-B20C-BC9A3C1FC36C}" type="presOf" srcId="{1718CD35-C2C2-48CC-9FA7-CE38BE8DC589}" destId="{9C81DA46-A4DA-4007-888C-A38F1DC428B5}" srcOrd="0" destOrd="0" presId="urn:microsoft.com/office/officeart/2009/layout/CirclePictureHierarchy"/>
    <dgm:cxn modelId="{E4BB864A-49B1-46F7-8E3D-BC49F2B30740}" type="presOf" srcId="{EE50839C-5268-4B00-BBB3-E285178B3F89}" destId="{CFC08E12-0DDA-4130-8DAF-FEE1A0309EB3}" srcOrd="0" destOrd="0" presId="urn:microsoft.com/office/officeart/2009/layout/CirclePictureHierarchy"/>
    <dgm:cxn modelId="{1A25A4DE-0EC0-4E49-B727-E197A2470B9D}" srcId="{1718CD35-C2C2-48CC-9FA7-CE38BE8DC589}" destId="{EE50839C-5268-4B00-BBB3-E285178B3F89}" srcOrd="0" destOrd="0" parTransId="{1AB774A9-7426-4217-857A-219F848A7520}" sibTransId="{4DF2C72B-4A68-41E2-A272-582248557CA3}"/>
    <dgm:cxn modelId="{7D1A3146-1EC5-43CF-9A0C-BD7D779F8B22}" type="presParOf" srcId="{9C81DA46-A4DA-4007-888C-A38F1DC428B5}" destId="{C1569454-A569-4878-9496-8AAB0C254887}" srcOrd="0" destOrd="0" presId="urn:microsoft.com/office/officeart/2009/layout/CirclePictureHierarchy"/>
    <dgm:cxn modelId="{47EE5252-E969-46A8-B408-827225CA6004}" type="presParOf" srcId="{C1569454-A569-4878-9496-8AAB0C254887}" destId="{E47CE700-CD3D-46C1-81E1-BDB5B666D048}" srcOrd="0" destOrd="0" presId="urn:microsoft.com/office/officeart/2009/layout/CirclePictureHierarchy"/>
    <dgm:cxn modelId="{AAE927B3-0310-48CF-BA2D-9AF1E2311A9F}" type="presParOf" srcId="{E47CE700-CD3D-46C1-81E1-BDB5B666D048}" destId="{05D6CA2F-4C19-435D-835B-95512CD6C31F}" srcOrd="0" destOrd="0" presId="urn:microsoft.com/office/officeart/2009/layout/CirclePictureHierarchy"/>
    <dgm:cxn modelId="{15BB138D-12D7-4DED-8C52-1BF323643B77}" type="presParOf" srcId="{E47CE700-CD3D-46C1-81E1-BDB5B666D048}" destId="{CFC08E12-0DDA-4130-8DAF-FEE1A0309EB3}" srcOrd="1" destOrd="0" presId="urn:microsoft.com/office/officeart/2009/layout/CirclePictureHierarchy"/>
    <dgm:cxn modelId="{E2A6C9FE-CC1D-42A5-9275-B4ABDC56E221}" type="presParOf" srcId="{C1569454-A569-4878-9496-8AAB0C254887}" destId="{09BD344C-0D8C-426C-AECF-CE72A0BAD155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626B09-46A0-4491-9B3A-C609706DE6AA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BEB226B-397D-4679-B6EE-6DF59B53987A}">
      <dgm:prSet custT="1"/>
      <dgm:spPr/>
      <dgm:t>
        <a:bodyPr/>
        <a:lstStyle/>
        <a:p>
          <a:pPr algn="l" rtl="0"/>
          <a:r>
            <a:rPr lang="zh-CN" altLang="en-US" sz="20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年发病患者总数：</a:t>
          </a:r>
          <a:endParaRPr lang="en-US" altLang="zh-CN" sz="2000" b="1" dirty="0" smtClean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algn="l" rtl="0"/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国际疼痛学会神经病理性疼痛特别兴趣小组：NP*患病率约为3.3~8.2%</a:t>
          </a:r>
          <a:r>
            <a:rPr lang="zh-CN" altLang="en-US" sz="16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[</a:t>
          </a:r>
          <a:r>
            <a:rPr lang="en-US" altLang="zh-CN" sz="16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1</a:t>
          </a:r>
          <a:r>
            <a:rPr lang="zh-CN" altLang="en-US" sz="16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]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 ；</a:t>
          </a:r>
          <a:endParaRPr lang="en-US" altLang="zh-CN" sz="1600" dirty="0" smtClean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algn="l" rtl="0"/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欧洲研究资料：</a:t>
          </a:r>
          <a:r>
            <a:rPr lang="en-US" altLang="zh-CN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NP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*患病率高达8.0%</a:t>
          </a:r>
          <a:r>
            <a:rPr lang="zh-CN" altLang="en-US" sz="16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[</a:t>
          </a:r>
          <a:r>
            <a:rPr lang="en-US" altLang="zh-CN" sz="16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2</a:t>
          </a:r>
          <a:r>
            <a:rPr lang="zh-CN" altLang="en-US" sz="16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]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；</a:t>
          </a:r>
          <a:endParaRPr lang="en-US" altLang="zh-CN" sz="1600" dirty="0" smtClean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algn="l" rtl="0"/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据此推算</a:t>
          </a:r>
          <a:r>
            <a:rPr lang="en-US" altLang="zh-CN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,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我国神经病理性疼痛患者</a:t>
          </a:r>
          <a:r>
            <a:rPr lang="zh-CN" altLang="en-US" sz="18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约</a:t>
          </a:r>
          <a:r>
            <a:rPr lang="en-US" altLang="zh-CN" sz="18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9000</a:t>
          </a:r>
          <a:r>
            <a:rPr lang="zh-CN" altLang="en-US" sz="18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万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。</a:t>
          </a:r>
          <a:endParaRPr lang="zh-CN" altLang="en-US" sz="1600" dirty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E8166A49-4AC0-466B-9099-0CF51824F718}" type="parTrans" cxnId="{4103E9AE-753E-43CB-9153-AAE0EE8D8248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2B618911-3327-4A6B-96CC-E77E48243F43}" type="sibTrans" cxnId="{4103E9AE-753E-43CB-9153-AAE0EE8D8248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2F05F580-FC3A-45E3-88B7-BE142505912B}">
      <dgm:prSet custT="1"/>
      <dgm:spPr/>
      <dgm:t>
        <a:bodyPr/>
        <a:lstStyle/>
        <a:p>
          <a:pPr lvl="0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弥补药品目录短板：</a:t>
          </a:r>
          <a:endParaRPr lang="en-US" altLang="zh-CN" sz="2000" b="1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rtl="0">
            <a:spcAft>
              <a:spcPts val="600"/>
            </a:spcAft>
          </a:pPr>
          <a:r>
            <a:rPr lang="en-US" altLang="zh-CN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1</a:t>
          </a:r>
          <a:r>
            <a:rPr lang="zh-CN" altLang="en-US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、目录内剂型无法满足</a:t>
          </a:r>
          <a:r>
            <a:rPr lang="zh-CN" altLang="en-US" sz="18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临床需要频繁调整剂量</a:t>
          </a:r>
          <a:r>
            <a:rPr lang="zh-CN" altLang="en-US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的需求；</a:t>
          </a:r>
          <a:endParaRPr lang="en-US" altLang="zh-CN" sz="1600" b="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rtl="0">
            <a:spcAft>
              <a:spcPts val="600"/>
            </a:spcAft>
          </a:pPr>
          <a:r>
            <a:rPr lang="en-US" altLang="zh-CN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2</a:t>
          </a:r>
          <a:r>
            <a:rPr lang="zh-CN" altLang="en-US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、目录内剂型无法适用于</a:t>
          </a:r>
          <a:r>
            <a:rPr lang="zh-CN" altLang="en-US" sz="18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儿童及吞咽困难的病人</a:t>
          </a:r>
          <a:r>
            <a:rPr lang="zh-CN" altLang="en-US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的需求；</a:t>
          </a:r>
          <a:endParaRPr lang="en-US" altLang="zh-CN" sz="1600" b="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rtl="0">
            <a:spcAft>
              <a:spcPts val="600"/>
            </a:spcAft>
          </a:pPr>
          <a:r>
            <a:rPr lang="zh-CN" altLang="en-US" sz="16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普瑞巴林口服溶液弥补了以上两个目录短板。</a:t>
          </a:r>
          <a:endParaRPr lang="en-US" altLang="zh-CN" sz="1600" b="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5CC04941-62B4-45F8-8E70-59D019DD9A96}" type="parTrans" cxnId="{F6E0ADF4-3006-4E8C-A8E5-E3E3307817DF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34908F0E-A99E-4F5E-96D8-B8261C18576D}" type="sibTrans" cxnId="{F6E0ADF4-3006-4E8C-A8E5-E3E3307817DF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3EADDE13-3EC3-4047-9A44-8D7C2966AC00}">
      <dgm:prSet custT="1"/>
      <dgm:spPr/>
      <dgm:t>
        <a:bodyPr/>
        <a:lstStyle/>
        <a:p>
          <a:pPr rtl="0"/>
          <a:r>
            <a:rPr lang="zh-CN" altLang="en-US" sz="2000" b="1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临床管理难度：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针对普瑞巴林的用法用量，使用口服溶液剂较胶囊剂更易于临床使用调节剂量，患者服药</a:t>
          </a:r>
          <a:r>
            <a:rPr lang="zh-CN" altLang="en-US" sz="1800" b="1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依从性更高</a:t>
          </a:r>
          <a:r>
            <a:rPr lang="zh-CN" altLang="en-US" sz="16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，临床上更加便于管理。</a:t>
          </a:r>
          <a:endParaRPr lang="zh-CN" altLang="en-US" sz="1600" dirty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A2596590-9A3D-4BF0-8BDC-781BF39408BB}" type="parTrans" cxnId="{42AAD354-F875-438B-B0B9-3DBA07837C30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0F72195C-E1E1-46DB-918F-FB6A973EB3B5}" type="sibTrans" cxnId="{42AAD354-F875-438B-B0B9-3DBA07837C30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zh-CN" altLang="en-US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gm:t>
    </dgm:pt>
    <dgm:pt modelId="{60CEC53C-914D-40CE-865A-A4739799E989}" type="pres">
      <dgm:prSet presAssocID="{F0626B09-46A0-4491-9B3A-C609706DE6AA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217F53CB-0DB7-4A9B-AA59-9C3686CF31EE}" type="pres">
      <dgm:prSet presAssocID="{EBEB226B-397D-4679-B6EE-6DF59B53987A}" presName="parent_text_1" presStyleLbl="revTx" presStyleIdx="0" presStyleCnt="3" custScaleY="116746" custLinFactX="76973" custLinFactNeighborX="100000" custLinFactNeighborY="-65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DE46AC-8018-41A0-A1CA-AB4850770A83}" type="pres">
      <dgm:prSet presAssocID="{EBEB226B-397D-4679-B6EE-6DF59B53987A}" presName="image_accent_1" presStyleCnt="0"/>
      <dgm:spPr/>
    </dgm:pt>
    <dgm:pt modelId="{FD176057-C020-4FBE-8A70-52F73E567DB7}" type="pres">
      <dgm:prSet presAssocID="{EBEB226B-397D-4679-B6EE-6DF59B53987A}" presName="imageAccentRepeatNode" presStyleLbl="alignNode1" presStyleIdx="0" presStyleCnt="6"/>
      <dgm:spPr/>
    </dgm:pt>
    <dgm:pt modelId="{BE999349-1C2A-428F-B5F1-D9E583BCBC7B}" type="pres">
      <dgm:prSet presAssocID="{EBEB226B-397D-4679-B6EE-6DF59B53987A}" presName="accent_1" presStyleLbl="alignNode1" presStyleIdx="1" presStyleCnt="6"/>
      <dgm:spPr/>
    </dgm:pt>
    <dgm:pt modelId="{BA89D923-9C37-4407-B27D-32DD5DCC7DAE}" type="pres">
      <dgm:prSet presAssocID="{2B618911-3327-4A6B-96CC-E77E48243F43}" presName="image_1" presStyleCnt="0"/>
      <dgm:spPr/>
    </dgm:pt>
    <dgm:pt modelId="{051BFA23-F505-4CFE-AFB0-59EF8ABD1993}" type="pres">
      <dgm:prSet presAssocID="{2B618911-3327-4A6B-96CC-E77E48243F43}" presName="imageRepeatNode" presStyleLbl="fgImgPlace1" presStyleIdx="0" presStyleCnt="3"/>
      <dgm:spPr/>
      <dgm:t>
        <a:bodyPr/>
        <a:lstStyle/>
        <a:p>
          <a:endParaRPr lang="zh-CN" altLang="en-US"/>
        </a:p>
      </dgm:t>
    </dgm:pt>
    <dgm:pt modelId="{2E0E1D71-FBF3-47E4-8E6B-B8AEE1D02EF7}" type="pres">
      <dgm:prSet presAssocID="{2F05F580-FC3A-45E3-88B7-BE142505912B}" presName="parent_text_2" presStyleLbl="revTx" presStyleIdx="1" presStyleCnt="3" custScaleX="102115" custScaleY="177396" custLinFactNeighborX="-3063" custLinFactNeighborY="346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805292-0BF1-47EC-99A9-35DE00947975}" type="pres">
      <dgm:prSet presAssocID="{2F05F580-FC3A-45E3-88B7-BE142505912B}" presName="image_accent_2" presStyleCnt="0"/>
      <dgm:spPr/>
    </dgm:pt>
    <dgm:pt modelId="{A4C431CE-50FF-4E53-AEDB-CE9BEE734D6E}" type="pres">
      <dgm:prSet presAssocID="{2F05F580-FC3A-45E3-88B7-BE142505912B}" presName="imageAccentRepeatNode" presStyleLbl="alignNode1" presStyleIdx="2" presStyleCnt="6"/>
      <dgm:spPr/>
    </dgm:pt>
    <dgm:pt modelId="{B7AC9FC3-0A51-4A7E-87DD-70547A385488}" type="pres">
      <dgm:prSet presAssocID="{34908F0E-A99E-4F5E-96D8-B8261C18576D}" presName="image_2" presStyleCnt="0"/>
      <dgm:spPr/>
    </dgm:pt>
    <dgm:pt modelId="{E6F90438-C06A-49E0-AFD0-0607D83ED3FA}" type="pres">
      <dgm:prSet presAssocID="{34908F0E-A99E-4F5E-96D8-B8261C18576D}" presName="imageRepeatNode" presStyleLbl="fgImgPlace1" presStyleIdx="1" presStyleCnt="3"/>
      <dgm:spPr/>
      <dgm:t>
        <a:bodyPr/>
        <a:lstStyle/>
        <a:p>
          <a:endParaRPr lang="zh-CN" altLang="en-US"/>
        </a:p>
      </dgm:t>
    </dgm:pt>
    <dgm:pt modelId="{CA152C60-B16B-4D51-9195-CE98FDE93A9B}" type="pres">
      <dgm:prSet presAssocID="{3EADDE13-3EC3-4047-9A44-8D7C2966AC00}" presName="image_accent_3" presStyleCnt="0"/>
      <dgm:spPr/>
    </dgm:pt>
    <dgm:pt modelId="{602391C0-CFB9-4608-B445-CFFA8C4B626B}" type="pres">
      <dgm:prSet presAssocID="{3EADDE13-3EC3-4047-9A44-8D7C2966AC00}" presName="imageAccentRepeatNode" presStyleLbl="alignNode1" presStyleIdx="3" presStyleCnt="6"/>
      <dgm:spPr/>
    </dgm:pt>
    <dgm:pt modelId="{E860ADF4-A0E7-4569-8A10-EB2DDE08D899}" type="pres">
      <dgm:prSet presAssocID="{3EADDE13-3EC3-4047-9A44-8D7C2966AC00}" presName="parent_text_3" presStyleLbl="revTx" presStyleIdx="2" presStyleCnt="3" custScaleX="105584" custScaleY="65124" custLinFactX="-66655" custLinFactNeighborX="-100000" custLinFactNeighborY="118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45EA8D-FD8A-4101-89E6-1477DB9FF8E8}" type="pres">
      <dgm:prSet presAssocID="{3EADDE13-3EC3-4047-9A44-8D7C2966AC00}" presName="accent_2" presStyleLbl="alignNode1" presStyleIdx="4" presStyleCnt="6"/>
      <dgm:spPr/>
    </dgm:pt>
    <dgm:pt modelId="{3A5D2991-F940-4FA2-8834-344F8B340905}" type="pres">
      <dgm:prSet presAssocID="{3EADDE13-3EC3-4047-9A44-8D7C2966AC00}" presName="accent_3" presStyleLbl="alignNode1" presStyleIdx="5" presStyleCnt="6" custLinFactX="-3045" custLinFactNeighborX="-100000" custLinFactNeighborY="-1810"/>
      <dgm:spPr/>
    </dgm:pt>
    <dgm:pt modelId="{77B71585-2BCD-4D2D-8AA3-997E95E18677}" type="pres">
      <dgm:prSet presAssocID="{0F72195C-E1E1-46DB-918F-FB6A973EB3B5}" presName="image_3" presStyleCnt="0"/>
      <dgm:spPr/>
    </dgm:pt>
    <dgm:pt modelId="{5DADE2E4-0054-429C-9595-F8A28B534C36}" type="pres">
      <dgm:prSet presAssocID="{0F72195C-E1E1-46DB-918F-FB6A973EB3B5}" presName="imageRepeatNode" presStyleLbl="fgImgPlace1" presStyleIdx="2" presStyleCnt="3"/>
      <dgm:spPr/>
      <dgm:t>
        <a:bodyPr/>
        <a:lstStyle/>
        <a:p>
          <a:endParaRPr lang="zh-CN" altLang="en-US"/>
        </a:p>
      </dgm:t>
    </dgm:pt>
  </dgm:ptLst>
  <dgm:cxnLst>
    <dgm:cxn modelId="{C6EE5649-D8E6-4B21-A0DA-47EFF7935487}" type="presOf" srcId="{3EADDE13-3EC3-4047-9A44-8D7C2966AC00}" destId="{E860ADF4-A0E7-4569-8A10-EB2DDE08D899}" srcOrd="0" destOrd="0" presId="urn:microsoft.com/office/officeart/2008/layout/BubblePictureList"/>
    <dgm:cxn modelId="{D7973E57-BE70-437F-8574-B7136FF2B136}" type="presOf" srcId="{EBEB226B-397D-4679-B6EE-6DF59B53987A}" destId="{217F53CB-0DB7-4A9B-AA59-9C3686CF31EE}" srcOrd="0" destOrd="0" presId="urn:microsoft.com/office/officeart/2008/layout/BubblePictureList"/>
    <dgm:cxn modelId="{9E19729B-5837-4DEF-B9D4-598F185D5FD8}" type="presOf" srcId="{2F05F580-FC3A-45E3-88B7-BE142505912B}" destId="{2E0E1D71-FBF3-47E4-8E6B-B8AEE1D02EF7}" srcOrd="0" destOrd="0" presId="urn:microsoft.com/office/officeart/2008/layout/BubblePictureList"/>
    <dgm:cxn modelId="{4103E9AE-753E-43CB-9153-AAE0EE8D8248}" srcId="{F0626B09-46A0-4491-9B3A-C609706DE6AA}" destId="{EBEB226B-397D-4679-B6EE-6DF59B53987A}" srcOrd="0" destOrd="0" parTransId="{E8166A49-4AC0-466B-9099-0CF51824F718}" sibTransId="{2B618911-3327-4A6B-96CC-E77E48243F43}"/>
    <dgm:cxn modelId="{FBDF1A18-86D9-4A8D-BDC8-F5446ECDE649}" type="presOf" srcId="{34908F0E-A99E-4F5E-96D8-B8261C18576D}" destId="{E6F90438-C06A-49E0-AFD0-0607D83ED3FA}" srcOrd="0" destOrd="0" presId="urn:microsoft.com/office/officeart/2008/layout/BubblePictureList"/>
    <dgm:cxn modelId="{A9A75698-34FB-41AB-962B-42B5E2D9C433}" type="presOf" srcId="{F0626B09-46A0-4491-9B3A-C609706DE6AA}" destId="{60CEC53C-914D-40CE-865A-A4739799E989}" srcOrd="0" destOrd="0" presId="urn:microsoft.com/office/officeart/2008/layout/BubblePictureList"/>
    <dgm:cxn modelId="{42AAD354-F875-438B-B0B9-3DBA07837C30}" srcId="{F0626B09-46A0-4491-9B3A-C609706DE6AA}" destId="{3EADDE13-3EC3-4047-9A44-8D7C2966AC00}" srcOrd="2" destOrd="0" parTransId="{A2596590-9A3D-4BF0-8BDC-781BF39408BB}" sibTransId="{0F72195C-E1E1-46DB-918F-FB6A973EB3B5}"/>
    <dgm:cxn modelId="{F6E0ADF4-3006-4E8C-A8E5-E3E3307817DF}" srcId="{F0626B09-46A0-4491-9B3A-C609706DE6AA}" destId="{2F05F580-FC3A-45E3-88B7-BE142505912B}" srcOrd="1" destOrd="0" parTransId="{5CC04941-62B4-45F8-8E70-59D019DD9A96}" sibTransId="{34908F0E-A99E-4F5E-96D8-B8261C18576D}"/>
    <dgm:cxn modelId="{17FFC340-28A2-4993-9F1C-BA1CC140AB9E}" type="presOf" srcId="{2B618911-3327-4A6B-96CC-E77E48243F43}" destId="{051BFA23-F505-4CFE-AFB0-59EF8ABD1993}" srcOrd="0" destOrd="0" presId="urn:microsoft.com/office/officeart/2008/layout/BubblePictureList"/>
    <dgm:cxn modelId="{78650051-2471-43F3-B65D-F810E9BB5866}" type="presOf" srcId="{0F72195C-E1E1-46DB-918F-FB6A973EB3B5}" destId="{5DADE2E4-0054-429C-9595-F8A28B534C36}" srcOrd="0" destOrd="0" presId="urn:microsoft.com/office/officeart/2008/layout/BubblePictureList"/>
    <dgm:cxn modelId="{35615A7A-C5BF-4681-AFB4-EC2B8FAA40F7}" type="presParOf" srcId="{60CEC53C-914D-40CE-865A-A4739799E989}" destId="{217F53CB-0DB7-4A9B-AA59-9C3686CF31EE}" srcOrd="0" destOrd="0" presId="urn:microsoft.com/office/officeart/2008/layout/BubblePictureList"/>
    <dgm:cxn modelId="{8D6017A8-C390-4976-A717-2E65A7C91E9C}" type="presParOf" srcId="{60CEC53C-914D-40CE-865A-A4739799E989}" destId="{E2DE46AC-8018-41A0-A1CA-AB4850770A83}" srcOrd="1" destOrd="0" presId="urn:microsoft.com/office/officeart/2008/layout/BubblePictureList"/>
    <dgm:cxn modelId="{95EEF1A4-5E95-4F80-8613-3B50B8017879}" type="presParOf" srcId="{E2DE46AC-8018-41A0-A1CA-AB4850770A83}" destId="{FD176057-C020-4FBE-8A70-52F73E567DB7}" srcOrd="0" destOrd="0" presId="urn:microsoft.com/office/officeart/2008/layout/BubblePictureList"/>
    <dgm:cxn modelId="{D4D833F4-CFDD-4987-837A-5C68B16E8A14}" type="presParOf" srcId="{60CEC53C-914D-40CE-865A-A4739799E989}" destId="{BE999349-1C2A-428F-B5F1-D9E583BCBC7B}" srcOrd="2" destOrd="0" presId="urn:microsoft.com/office/officeart/2008/layout/BubblePictureList"/>
    <dgm:cxn modelId="{CF4881CE-5C5D-48E8-B5AA-018BD9937482}" type="presParOf" srcId="{60CEC53C-914D-40CE-865A-A4739799E989}" destId="{BA89D923-9C37-4407-B27D-32DD5DCC7DAE}" srcOrd="3" destOrd="0" presId="urn:microsoft.com/office/officeart/2008/layout/BubblePictureList"/>
    <dgm:cxn modelId="{11A1E410-E416-41D6-ADDD-AF23CBA2F626}" type="presParOf" srcId="{BA89D923-9C37-4407-B27D-32DD5DCC7DAE}" destId="{051BFA23-F505-4CFE-AFB0-59EF8ABD1993}" srcOrd="0" destOrd="0" presId="urn:microsoft.com/office/officeart/2008/layout/BubblePictureList"/>
    <dgm:cxn modelId="{5F3C5604-B2A4-476A-92B2-F8282B9AD915}" type="presParOf" srcId="{60CEC53C-914D-40CE-865A-A4739799E989}" destId="{2E0E1D71-FBF3-47E4-8E6B-B8AEE1D02EF7}" srcOrd="4" destOrd="0" presId="urn:microsoft.com/office/officeart/2008/layout/BubblePictureList"/>
    <dgm:cxn modelId="{BA91D677-6E04-4A69-A444-CF6DD4A9C5F2}" type="presParOf" srcId="{60CEC53C-914D-40CE-865A-A4739799E989}" destId="{86805292-0BF1-47EC-99A9-35DE00947975}" srcOrd="5" destOrd="0" presId="urn:microsoft.com/office/officeart/2008/layout/BubblePictureList"/>
    <dgm:cxn modelId="{FF568F63-6745-4466-804E-17FA1113C13C}" type="presParOf" srcId="{86805292-0BF1-47EC-99A9-35DE00947975}" destId="{A4C431CE-50FF-4E53-AEDB-CE9BEE734D6E}" srcOrd="0" destOrd="0" presId="urn:microsoft.com/office/officeart/2008/layout/BubblePictureList"/>
    <dgm:cxn modelId="{201AA704-5B4B-4A61-A06B-2FA2557A019D}" type="presParOf" srcId="{60CEC53C-914D-40CE-865A-A4739799E989}" destId="{B7AC9FC3-0A51-4A7E-87DD-70547A385488}" srcOrd="6" destOrd="0" presId="urn:microsoft.com/office/officeart/2008/layout/BubblePictureList"/>
    <dgm:cxn modelId="{CC674D07-73FE-4FA7-8C82-CE316125B831}" type="presParOf" srcId="{B7AC9FC3-0A51-4A7E-87DD-70547A385488}" destId="{E6F90438-C06A-49E0-AFD0-0607D83ED3FA}" srcOrd="0" destOrd="0" presId="urn:microsoft.com/office/officeart/2008/layout/BubblePictureList"/>
    <dgm:cxn modelId="{5DF69B2A-99FC-44DC-8872-8F1CFB754F08}" type="presParOf" srcId="{60CEC53C-914D-40CE-865A-A4739799E989}" destId="{CA152C60-B16B-4D51-9195-CE98FDE93A9B}" srcOrd="7" destOrd="0" presId="urn:microsoft.com/office/officeart/2008/layout/BubblePictureList"/>
    <dgm:cxn modelId="{AC906C57-F17D-4189-8DAE-F55A078960A6}" type="presParOf" srcId="{CA152C60-B16B-4D51-9195-CE98FDE93A9B}" destId="{602391C0-CFB9-4608-B445-CFFA8C4B626B}" srcOrd="0" destOrd="0" presId="urn:microsoft.com/office/officeart/2008/layout/BubblePictureList"/>
    <dgm:cxn modelId="{B470FE51-D898-4AA9-8F6B-DB5ED7AA9DA4}" type="presParOf" srcId="{60CEC53C-914D-40CE-865A-A4739799E989}" destId="{E860ADF4-A0E7-4569-8A10-EB2DDE08D899}" srcOrd="8" destOrd="0" presId="urn:microsoft.com/office/officeart/2008/layout/BubblePictureList"/>
    <dgm:cxn modelId="{E7C312E2-ACFE-4952-83AD-DF8048A4FDB3}" type="presParOf" srcId="{60CEC53C-914D-40CE-865A-A4739799E989}" destId="{D345EA8D-FD8A-4101-89E6-1477DB9FF8E8}" srcOrd="9" destOrd="0" presId="urn:microsoft.com/office/officeart/2008/layout/BubblePictureList"/>
    <dgm:cxn modelId="{A5EEEB1C-9FF7-402D-8418-AF5B8F08E5AF}" type="presParOf" srcId="{60CEC53C-914D-40CE-865A-A4739799E989}" destId="{3A5D2991-F940-4FA2-8834-344F8B340905}" srcOrd="10" destOrd="0" presId="urn:microsoft.com/office/officeart/2008/layout/BubblePictureList"/>
    <dgm:cxn modelId="{D0C6AFF1-0B35-41E2-B4E4-8B1D5E3DFCBD}" type="presParOf" srcId="{60CEC53C-914D-40CE-865A-A4739799E989}" destId="{77B71585-2BCD-4D2D-8AA3-997E95E18677}" srcOrd="11" destOrd="0" presId="urn:microsoft.com/office/officeart/2008/layout/BubblePictureList"/>
    <dgm:cxn modelId="{574ECD6D-ECF9-4674-A319-0A557F2DF598}" type="presParOf" srcId="{77B71585-2BCD-4D2D-8AA3-997E95E18677}" destId="{5DADE2E4-0054-429C-9595-F8A28B534C36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6CA2F-4C19-435D-835B-95512CD6C31F}">
      <dsp:nvSpPr>
        <dsp:cNvPr id="0" name=""/>
        <dsp:cNvSpPr/>
      </dsp:nvSpPr>
      <dsp:spPr>
        <a:xfrm>
          <a:off x="358041" y="1289263"/>
          <a:ext cx="2749185" cy="27251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08E12-0DDA-4130-8DAF-FEE1A0309EB3}">
      <dsp:nvSpPr>
        <dsp:cNvPr id="0" name=""/>
        <dsp:cNvSpPr/>
      </dsp:nvSpPr>
      <dsp:spPr>
        <a:xfrm>
          <a:off x="4176130" y="4178749"/>
          <a:ext cx="5904583" cy="80312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1800"/>
            </a:spcAft>
          </a:pPr>
          <a:r>
            <a:rPr lang="en-US" altLang="zh-CN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4</a:t>
          </a:r>
          <a:r>
            <a:rPr lang="zh-CN" altLang="en-US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、普瑞巴林口服溶液剂相较于胶囊剂</a:t>
          </a:r>
          <a:r>
            <a:rPr lang="zh-CN" altLang="en-US" sz="20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更易吸收，起效更快</a:t>
          </a:r>
          <a:r>
            <a:rPr lang="zh-CN" altLang="en-US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。</a:t>
          </a:r>
          <a:endParaRPr lang="zh-CN" altLang="en-US" sz="1800" b="1" kern="1200" dirty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sp:txBody>
      <dsp:txXfrm>
        <a:off x="4176130" y="4178749"/>
        <a:ext cx="5904583" cy="803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76057-C020-4FBE-8A70-52F73E567DB7}">
      <dsp:nvSpPr>
        <dsp:cNvPr id="0" name=""/>
        <dsp:cNvSpPr/>
      </dsp:nvSpPr>
      <dsp:spPr>
        <a:xfrm>
          <a:off x="2514209" y="2123382"/>
          <a:ext cx="2562141" cy="2562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99349-1C2A-428F-B5F1-D9E583BCBC7B}">
      <dsp:nvSpPr>
        <dsp:cNvPr id="0" name=""/>
        <dsp:cNvSpPr/>
      </dsp:nvSpPr>
      <dsp:spPr>
        <a:xfrm>
          <a:off x="4148457" y="236277"/>
          <a:ext cx="760936" cy="760448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1BFA23-F505-4CFE-AFB0-59EF8ABD1993}">
      <dsp:nvSpPr>
        <dsp:cNvPr id="0" name=""/>
        <dsp:cNvSpPr/>
      </dsp:nvSpPr>
      <dsp:spPr>
        <a:xfrm>
          <a:off x="2612670" y="2221719"/>
          <a:ext cx="2366288" cy="23658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431CE-50FF-4E53-AEDB-CE9BEE734D6E}">
      <dsp:nvSpPr>
        <dsp:cNvPr id="0" name=""/>
        <dsp:cNvSpPr/>
      </dsp:nvSpPr>
      <dsp:spPr>
        <a:xfrm>
          <a:off x="5262571" y="2607506"/>
          <a:ext cx="1341003" cy="13406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90438-C06A-49E0-AFD0-0607D83ED3FA}">
      <dsp:nvSpPr>
        <dsp:cNvPr id="0" name=""/>
        <dsp:cNvSpPr/>
      </dsp:nvSpPr>
      <dsp:spPr>
        <a:xfrm>
          <a:off x="5341768" y="2686710"/>
          <a:ext cx="1182609" cy="118272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391C0-CFB9-4608-B445-CFFA8C4B626B}">
      <dsp:nvSpPr>
        <dsp:cNvPr id="0" name=""/>
        <dsp:cNvSpPr/>
      </dsp:nvSpPr>
      <dsp:spPr>
        <a:xfrm>
          <a:off x="4738156" y="715061"/>
          <a:ext cx="1718796" cy="1719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5EA8D-FD8A-4101-89E6-1477DB9FF8E8}">
      <dsp:nvSpPr>
        <dsp:cNvPr id="0" name=""/>
        <dsp:cNvSpPr/>
      </dsp:nvSpPr>
      <dsp:spPr>
        <a:xfrm>
          <a:off x="6175480" y="292788"/>
          <a:ext cx="562943" cy="563328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D2991-F940-4FA2-8834-344F8B340905}">
      <dsp:nvSpPr>
        <dsp:cNvPr id="0" name=""/>
        <dsp:cNvSpPr/>
      </dsp:nvSpPr>
      <dsp:spPr>
        <a:xfrm>
          <a:off x="6303879" y="3946332"/>
          <a:ext cx="422742" cy="42227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DE2E4-0054-429C-9595-F8A28B534C36}">
      <dsp:nvSpPr>
        <dsp:cNvPr id="0" name=""/>
        <dsp:cNvSpPr/>
      </dsp:nvSpPr>
      <dsp:spPr>
        <a:xfrm>
          <a:off x="4829126" y="805835"/>
          <a:ext cx="1537926" cy="153780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7F53CB-0DB7-4A9B-AA59-9C3686CF31EE}">
      <dsp:nvSpPr>
        <dsp:cNvPr id="0" name=""/>
        <dsp:cNvSpPr/>
      </dsp:nvSpPr>
      <dsp:spPr>
        <a:xfrm>
          <a:off x="6709368" y="621877"/>
          <a:ext cx="3802542" cy="1441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" numCol="1" spcCol="1270" anchor="b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年发病患者总数：</a:t>
          </a:r>
          <a:endParaRPr lang="en-US" altLang="zh-CN" sz="2000" b="1" kern="1200" dirty="0" smtClean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国际疼痛学会神经病理性疼痛特别兴趣小组：NP*患病率约为3.3~8.2%</a:t>
          </a:r>
          <a:r>
            <a:rPr lang="zh-CN" altLang="en-US" sz="1600" kern="12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[</a:t>
          </a:r>
          <a:r>
            <a:rPr lang="en-US" altLang="zh-CN" sz="1600" kern="12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1</a:t>
          </a:r>
          <a:r>
            <a:rPr lang="zh-CN" altLang="en-US" sz="1600" kern="12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]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 ；</a:t>
          </a:r>
          <a:endParaRPr lang="en-US" altLang="zh-CN" sz="1600" kern="1200" dirty="0" smtClean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欧洲研究资料：</a:t>
          </a:r>
          <a:r>
            <a:rPr lang="en-US" altLang="zh-CN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NP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*患病率高达8.0%</a:t>
          </a:r>
          <a:r>
            <a:rPr lang="zh-CN" altLang="en-US" sz="1600" kern="12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[</a:t>
          </a:r>
          <a:r>
            <a:rPr lang="en-US" altLang="zh-CN" sz="1600" kern="12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2</a:t>
          </a:r>
          <a:r>
            <a:rPr lang="zh-CN" altLang="en-US" sz="1600" kern="1200" baseline="30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]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；</a:t>
          </a:r>
          <a:endParaRPr lang="en-US" altLang="zh-CN" sz="1600" kern="1200" dirty="0" smtClean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据此推算</a:t>
          </a:r>
          <a:r>
            <a:rPr lang="en-US" altLang="zh-CN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,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我国神经病理性疼痛患者</a:t>
          </a:r>
          <a:r>
            <a:rPr lang="zh-CN" altLang="en-US" sz="18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约</a:t>
          </a:r>
          <a:r>
            <a:rPr lang="en-US" altLang="zh-CN" sz="18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9000</a:t>
          </a:r>
          <a:r>
            <a:rPr lang="zh-CN" altLang="en-US" sz="18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万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。</a:t>
          </a:r>
          <a:endParaRPr lang="zh-CN" altLang="en-US" sz="1600" kern="1200" dirty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sp:txBody>
      <dsp:txXfrm>
        <a:off x="6709368" y="621877"/>
        <a:ext cx="3802542" cy="1441559"/>
      </dsp:txXfrm>
    </dsp:sp>
    <dsp:sp modelId="{2E0E1D71-FBF3-47E4-8E6B-B8AEE1D02EF7}">
      <dsp:nvSpPr>
        <dsp:cNvPr id="0" name=""/>
        <dsp:cNvSpPr/>
      </dsp:nvSpPr>
      <dsp:spPr>
        <a:xfrm>
          <a:off x="6723011" y="2638597"/>
          <a:ext cx="3882966" cy="2098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弥补药品目录短板：</a:t>
          </a:r>
          <a:endParaRPr lang="en-US" altLang="zh-CN" sz="2000" b="1" kern="120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algn="l" rtl="0">
            <a:spcBef>
              <a:spcPct val="0"/>
            </a:spcBef>
            <a:spcAft>
              <a:spcPts val="600"/>
            </a:spcAft>
          </a:pPr>
          <a:r>
            <a:rPr lang="en-US" altLang="zh-CN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1</a:t>
          </a:r>
          <a:r>
            <a:rPr lang="zh-CN" altLang="en-US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、目录内剂型无法满足</a:t>
          </a:r>
          <a:r>
            <a:rPr lang="zh-CN" altLang="en-US" sz="18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临床需要频繁调整剂量</a:t>
          </a:r>
          <a:r>
            <a:rPr lang="zh-CN" altLang="en-US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的需求；</a:t>
          </a:r>
          <a:endParaRPr lang="en-US" altLang="zh-CN" sz="1600" b="0" kern="120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algn="l" rtl="0">
            <a:spcBef>
              <a:spcPct val="0"/>
            </a:spcBef>
            <a:spcAft>
              <a:spcPts val="600"/>
            </a:spcAft>
          </a:pPr>
          <a:r>
            <a:rPr lang="en-US" altLang="zh-CN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2</a:t>
          </a:r>
          <a:r>
            <a:rPr lang="zh-CN" altLang="en-US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、目录内剂型无法适用于</a:t>
          </a:r>
          <a:r>
            <a:rPr lang="zh-CN" altLang="en-US" sz="18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儿童及吞咽困难的病人</a:t>
          </a:r>
          <a:r>
            <a:rPr lang="zh-CN" altLang="en-US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的需求；</a:t>
          </a:r>
          <a:endParaRPr lang="en-US" altLang="zh-CN" sz="1600" b="0" kern="120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  <a:p>
          <a:pPr algn="l" rtl="0">
            <a:spcBef>
              <a:spcPct val="0"/>
            </a:spcBef>
            <a:spcAft>
              <a:spcPts val="600"/>
            </a:spcAft>
          </a:pPr>
          <a:r>
            <a:rPr lang="zh-CN" altLang="en-US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普瑞巴林口服溶液弥补了以上两个目录短板。</a:t>
          </a:r>
          <a:endParaRPr lang="en-US" altLang="zh-CN" sz="1600" b="0" kern="1200" dirty="0" smtClean="0">
            <a:solidFill>
              <a:schemeClr val="tx1"/>
            </a:solidFill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sp:txBody>
      <dsp:txXfrm>
        <a:off x="6723011" y="2638597"/>
        <a:ext cx="3882966" cy="2098101"/>
      </dsp:txXfrm>
    </dsp:sp>
    <dsp:sp modelId="{E860ADF4-A0E7-4569-8A10-EB2DDE08D899}">
      <dsp:nvSpPr>
        <dsp:cNvPr id="0" name=""/>
        <dsp:cNvSpPr/>
      </dsp:nvSpPr>
      <dsp:spPr>
        <a:xfrm>
          <a:off x="296199" y="1256258"/>
          <a:ext cx="4014876" cy="100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临床管理难度：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针对普瑞巴林的用法用量，使用口服溶液剂较胶囊剂更易于临床使用调节剂量，患者服药</a:t>
          </a:r>
          <a:r>
            <a:rPr lang="zh-CN" altLang="en-US" sz="1800" b="1" kern="1200" dirty="0" smtClean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依从性更高</a:t>
          </a:r>
          <a:r>
            <a:rPr lang="zh-CN" altLang="en-US" sz="1600" kern="12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rPr>
            <a:t>，临床上更加便于管理。</a:t>
          </a:r>
          <a:endParaRPr lang="zh-CN" altLang="en-US" sz="1600" kern="1200" dirty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endParaRPr>
        </a:p>
      </dsp:txBody>
      <dsp:txXfrm>
        <a:off x="296199" y="1256258"/>
        <a:ext cx="4014876" cy="1001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BF1F3-9D00-4542-B647-72E16151832B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3824A-D98E-4BEF-8CE4-961CC4E5A8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svg"/><Relationship Id="rId5" Type="http://schemas.openxmlformats.org/officeDocument/2006/relationships/image" Target="../media/image3.png"/><Relationship Id="rId4" Type="http://schemas.openxmlformats.org/officeDocument/2006/relationships/image" Target="../media/image1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pic>
        <p:nvPicPr>
          <p:cNvPr id="6" name="图形 5"/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96449" y="1784957"/>
            <a:ext cx="444656" cy="387281"/>
          </a:xfrm>
          <a:prstGeom prst="rect">
            <a:avLst/>
          </a:prstGeom>
        </p:spPr>
      </p:pic>
      <p:pic>
        <p:nvPicPr>
          <p:cNvPr id="7" name="图形 6"/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5439016" y="2678253"/>
            <a:ext cx="1599323" cy="202446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6105608" y="2434680"/>
            <a:ext cx="961200" cy="707886"/>
          </a:xfrm>
          <a:prstGeom prst="rect">
            <a:avLst/>
          </a:prstGeom>
          <a:solidFill>
            <a:srgbClr val="F8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 userDrawn="1"/>
        </p:nvGrpSpPr>
        <p:grpSpPr>
          <a:xfrm>
            <a:off x="595085" y="603251"/>
            <a:ext cx="2409731" cy="626679"/>
            <a:chOff x="580571" y="719365"/>
            <a:chExt cx="2409731" cy="626679"/>
          </a:xfrm>
        </p:grpSpPr>
        <p:grpSp>
          <p:nvGrpSpPr>
            <p:cNvPr id="17" name="图形 44"/>
            <p:cNvGrpSpPr/>
            <p:nvPr/>
          </p:nvGrpSpPr>
          <p:grpSpPr>
            <a:xfrm>
              <a:off x="580571" y="747331"/>
              <a:ext cx="598713" cy="598713"/>
              <a:chOff x="595086" y="932541"/>
              <a:chExt cx="783772" cy="783772"/>
            </a:xfrm>
          </p:grpSpPr>
          <p:sp>
            <p:nvSpPr>
              <p:cNvPr id="21" name="任意多边形: 形状 20"/>
              <p:cNvSpPr/>
              <p:nvPr/>
            </p:nvSpPr>
            <p:spPr>
              <a:xfrm>
                <a:off x="644022" y="932469"/>
                <a:ext cx="685801" cy="783007"/>
              </a:xfrm>
              <a:custGeom>
                <a:avLst/>
                <a:gdLst>
                  <a:gd name="connsiteX0" fmla="*/ 685752 w 685800"/>
                  <a:gd name="connsiteY0" fmla="*/ 254651 h 783006"/>
                  <a:gd name="connsiteX1" fmla="*/ 685752 w 685800"/>
                  <a:gd name="connsiteY1" fmla="*/ 535193 h 783006"/>
                  <a:gd name="connsiteX2" fmla="*/ 685458 w 685800"/>
                  <a:gd name="connsiteY2" fmla="*/ 535193 h 783006"/>
                  <a:gd name="connsiteX3" fmla="*/ 640881 w 685800"/>
                  <a:gd name="connsiteY3" fmla="*/ 620918 h 783006"/>
                  <a:gd name="connsiteX4" fmla="*/ 395462 w 685800"/>
                  <a:gd name="connsiteY4" fmla="*/ 765866 h 783006"/>
                  <a:gd name="connsiteX5" fmla="*/ 393895 w 685800"/>
                  <a:gd name="connsiteY5" fmla="*/ 765866 h 783006"/>
                  <a:gd name="connsiteX6" fmla="*/ 292102 w 685800"/>
                  <a:gd name="connsiteY6" fmla="*/ 765866 h 783006"/>
                  <a:gd name="connsiteX7" fmla="*/ 290535 w 685800"/>
                  <a:gd name="connsiteY7" fmla="*/ 765866 h 783006"/>
                  <a:gd name="connsiteX8" fmla="*/ 54228 w 685800"/>
                  <a:gd name="connsiteY8" fmla="*/ 626257 h 783006"/>
                  <a:gd name="connsiteX9" fmla="*/ 54228 w 685800"/>
                  <a:gd name="connsiteY9" fmla="*/ 625032 h 783006"/>
                  <a:gd name="connsiteX10" fmla="*/ 49 w 685800"/>
                  <a:gd name="connsiteY10" fmla="*/ 543569 h 783006"/>
                  <a:gd name="connsiteX11" fmla="*/ 196 w 685800"/>
                  <a:gd name="connsiteY11" fmla="*/ 540630 h 783006"/>
                  <a:gd name="connsiteX12" fmla="*/ 196 w 685800"/>
                  <a:gd name="connsiteY12" fmla="*/ 243091 h 783006"/>
                  <a:gd name="connsiteX13" fmla="*/ 49 w 685800"/>
                  <a:gd name="connsiteY13" fmla="*/ 240151 h 783006"/>
                  <a:gd name="connsiteX14" fmla="*/ 196 w 685800"/>
                  <a:gd name="connsiteY14" fmla="*/ 237212 h 783006"/>
                  <a:gd name="connsiteX15" fmla="*/ 196 w 685800"/>
                  <a:gd name="connsiteY15" fmla="*/ 229717 h 783006"/>
                  <a:gd name="connsiteX16" fmla="*/ 686 w 685800"/>
                  <a:gd name="connsiteY16" fmla="*/ 229717 h 783006"/>
                  <a:gd name="connsiteX17" fmla="*/ 48692 w 685800"/>
                  <a:gd name="connsiteY17" fmla="*/ 161137 h 783006"/>
                  <a:gd name="connsiteX18" fmla="*/ 47810 w 685800"/>
                  <a:gd name="connsiteY18" fmla="*/ 161137 h 783006"/>
                  <a:gd name="connsiteX19" fmla="*/ 290486 w 685800"/>
                  <a:gd name="connsiteY19" fmla="*/ 17707 h 783006"/>
                  <a:gd name="connsiteX20" fmla="*/ 292298 w 685800"/>
                  <a:gd name="connsiteY20" fmla="*/ 17707 h 783006"/>
                  <a:gd name="connsiteX21" fmla="*/ 393601 w 685800"/>
                  <a:gd name="connsiteY21" fmla="*/ 17707 h 783006"/>
                  <a:gd name="connsiteX22" fmla="*/ 395511 w 685800"/>
                  <a:gd name="connsiteY22" fmla="*/ 17707 h 783006"/>
                  <a:gd name="connsiteX23" fmla="*/ 641567 w 685800"/>
                  <a:gd name="connsiteY23" fmla="*/ 163097 h 783006"/>
                  <a:gd name="connsiteX24" fmla="*/ 642253 w 685800"/>
                  <a:gd name="connsiteY24" fmla="*/ 163489 h 783006"/>
                  <a:gd name="connsiteX25" fmla="*/ 649747 w 685800"/>
                  <a:gd name="connsiteY25" fmla="*/ 167897 h 783006"/>
                  <a:gd name="connsiteX26" fmla="*/ 649747 w 685800"/>
                  <a:gd name="connsiteY26" fmla="*/ 168387 h 783006"/>
                  <a:gd name="connsiteX27" fmla="*/ 684527 w 685800"/>
                  <a:gd name="connsiteY27" fmla="*/ 254602 h 783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85800" h="783006">
                    <a:moveTo>
                      <a:pt x="685752" y="254651"/>
                    </a:moveTo>
                    <a:lnTo>
                      <a:pt x="685752" y="535193"/>
                    </a:lnTo>
                    <a:lnTo>
                      <a:pt x="685458" y="535193"/>
                    </a:lnTo>
                    <a:cubicBezTo>
                      <a:pt x="689103" y="570115"/>
                      <a:pt x="671564" y="603845"/>
                      <a:pt x="640881" y="620918"/>
                    </a:cubicBezTo>
                    <a:lnTo>
                      <a:pt x="395462" y="765866"/>
                    </a:lnTo>
                    <a:lnTo>
                      <a:pt x="393895" y="765866"/>
                    </a:lnTo>
                    <a:cubicBezTo>
                      <a:pt x="364140" y="789675"/>
                      <a:pt x="321857" y="789675"/>
                      <a:pt x="292102" y="765866"/>
                    </a:cubicBezTo>
                    <a:lnTo>
                      <a:pt x="290535" y="765866"/>
                    </a:lnTo>
                    <a:lnTo>
                      <a:pt x="54228" y="626257"/>
                    </a:lnTo>
                    <a:lnTo>
                      <a:pt x="54228" y="625032"/>
                    </a:lnTo>
                    <a:cubicBezTo>
                      <a:pt x="21200" y="611522"/>
                      <a:pt x="-262" y="579251"/>
                      <a:pt x="49" y="543569"/>
                    </a:cubicBezTo>
                    <a:lnTo>
                      <a:pt x="196" y="540630"/>
                    </a:lnTo>
                    <a:lnTo>
                      <a:pt x="196" y="243091"/>
                    </a:lnTo>
                    <a:lnTo>
                      <a:pt x="49" y="240151"/>
                    </a:lnTo>
                    <a:lnTo>
                      <a:pt x="196" y="237212"/>
                    </a:lnTo>
                    <a:lnTo>
                      <a:pt x="196" y="229717"/>
                    </a:lnTo>
                    <a:lnTo>
                      <a:pt x="686" y="229717"/>
                    </a:lnTo>
                    <a:cubicBezTo>
                      <a:pt x="3924" y="200158"/>
                      <a:pt x="22027" y="174297"/>
                      <a:pt x="48692" y="161137"/>
                    </a:cubicBezTo>
                    <a:lnTo>
                      <a:pt x="47810" y="161137"/>
                    </a:lnTo>
                    <a:lnTo>
                      <a:pt x="290486" y="17707"/>
                    </a:lnTo>
                    <a:lnTo>
                      <a:pt x="292298" y="17707"/>
                    </a:lnTo>
                    <a:cubicBezTo>
                      <a:pt x="321960" y="-5841"/>
                      <a:pt x="363939" y="-5841"/>
                      <a:pt x="393601" y="17707"/>
                    </a:cubicBezTo>
                    <a:lnTo>
                      <a:pt x="395511" y="17707"/>
                    </a:lnTo>
                    <a:lnTo>
                      <a:pt x="641567" y="163097"/>
                    </a:lnTo>
                    <a:lnTo>
                      <a:pt x="642253" y="163489"/>
                    </a:lnTo>
                    <a:lnTo>
                      <a:pt x="649747" y="167897"/>
                    </a:lnTo>
                    <a:lnTo>
                      <a:pt x="649747" y="168387"/>
                    </a:lnTo>
                    <a:cubicBezTo>
                      <a:pt x="676798" y="188169"/>
                      <a:pt x="690280" y="221587"/>
                      <a:pt x="684527" y="2546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/>
              <p:cNvSpPr/>
              <p:nvPr/>
            </p:nvSpPr>
            <p:spPr>
              <a:xfrm>
                <a:off x="830172" y="1113742"/>
                <a:ext cx="352085" cy="400305"/>
              </a:xfrm>
              <a:custGeom>
                <a:avLst/>
                <a:gdLst>
                  <a:gd name="connsiteX0" fmla="*/ 146121 w 352085"/>
                  <a:gd name="connsiteY0" fmla="*/ 272652 h 400305"/>
                  <a:gd name="connsiteX1" fmla="*/ 104778 w 352085"/>
                  <a:gd name="connsiteY1" fmla="*/ 131083 h 400305"/>
                  <a:gd name="connsiteX2" fmla="*/ 168165 w 352085"/>
                  <a:gd name="connsiteY2" fmla="*/ 46 h 400305"/>
                  <a:gd name="connsiteX3" fmla="*/ 211273 w 352085"/>
                  <a:gd name="connsiteY3" fmla="*/ 139802 h 400305"/>
                  <a:gd name="connsiteX4" fmla="*/ 146122 w 352085"/>
                  <a:gd name="connsiteY4" fmla="*/ 272652 h 400305"/>
                  <a:gd name="connsiteX5" fmla="*/ 110460 w 352085"/>
                  <a:gd name="connsiteY5" fmla="*/ 322568 h 400305"/>
                  <a:gd name="connsiteX6" fmla="*/ 79795 w 352085"/>
                  <a:gd name="connsiteY6" fmla="*/ 391491 h 400305"/>
                  <a:gd name="connsiteX7" fmla="*/ 46 w 352085"/>
                  <a:gd name="connsiteY7" fmla="*/ 261287 h 400305"/>
                  <a:gd name="connsiteX8" fmla="*/ 64903 w 352085"/>
                  <a:gd name="connsiteY8" fmla="*/ 104973 h 400305"/>
                  <a:gd name="connsiteX9" fmla="*/ 106541 w 352085"/>
                  <a:gd name="connsiteY9" fmla="*/ 270055 h 400305"/>
                  <a:gd name="connsiteX10" fmla="*/ 110460 w 352085"/>
                  <a:gd name="connsiteY10" fmla="*/ 322568 h 400305"/>
                  <a:gd name="connsiteX11" fmla="*/ 200104 w 352085"/>
                  <a:gd name="connsiteY11" fmla="*/ 271280 h 400305"/>
                  <a:gd name="connsiteX12" fmla="*/ 352058 w 352085"/>
                  <a:gd name="connsiteY12" fmla="*/ 196332 h 400305"/>
                  <a:gd name="connsiteX13" fmla="*/ 275199 w 352085"/>
                  <a:gd name="connsiteY13" fmla="*/ 330357 h 400305"/>
                  <a:gd name="connsiteX14" fmla="*/ 119669 w 352085"/>
                  <a:gd name="connsiteY14" fmla="*/ 400504 h 400305"/>
                  <a:gd name="connsiteX15" fmla="*/ 200104 w 352085"/>
                  <a:gd name="connsiteY15" fmla="*/ 271280 h 400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2085" h="400305">
                    <a:moveTo>
                      <a:pt x="146121" y="272652"/>
                    </a:moveTo>
                    <a:cubicBezTo>
                      <a:pt x="117012" y="231358"/>
                      <a:pt x="102467" y="181553"/>
                      <a:pt x="104778" y="131083"/>
                    </a:cubicBezTo>
                    <a:cubicBezTo>
                      <a:pt x="112296" y="82038"/>
                      <a:pt x="134380" y="36384"/>
                      <a:pt x="168165" y="46"/>
                    </a:cubicBezTo>
                    <a:cubicBezTo>
                      <a:pt x="202160" y="38154"/>
                      <a:pt x="217895" y="89166"/>
                      <a:pt x="211273" y="139802"/>
                    </a:cubicBezTo>
                    <a:cubicBezTo>
                      <a:pt x="204814" y="190063"/>
                      <a:pt x="181907" y="236774"/>
                      <a:pt x="146122" y="272652"/>
                    </a:cubicBezTo>
                    <a:close/>
                    <a:moveTo>
                      <a:pt x="110460" y="322568"/>
                    </a:moveTo>
                    <a:cubicBezTo>
                      <a:pt x="105071" y="347355"/>
                      <a:pt x="94637" y="370819"/>
                      <a:pt x="79795" y="391491"/>
                    </a:cubicBezTo>
                    <a:cubicBezTo>
                      <a:pt x="41513" y="356439"/>
                      <a:pt x="13875" y="311316"/>
                      <a:pt x="46" y="261287"/>
                    </a:cubicBezTo>
                    <a:cubicBezTo>
                      <a:pt x="326" y="202693"/>
                      <a:pt x="23619" y="146555"/>
                      <a:pt x="64903" y="104973"/>
                    </a:cubicBezTo>
                    <a:cubicBezTo>
                      <a:pt x="58099" y="163243"/>
                      <a:pt x="72915" y="221983"/>
                      <a:pt x="106541" y="270055"/>
                    </a:cubicBezTo>
                    <a:cubicBezTo>
                      <a:pt x="106541" y="270055"/>
                      <a:pt x="118151" y="283233"/>
                      <a:pt x="110460" y="322568"/>
                    </a:cubicBezTo>
                    <a:close/>
                    <a:moveTo>
                      <a:pt x="200104" y="271280"/>
                    </a:moveTo>
                    <a:cubicBezTo>
                      <a:pt x="245011" y="236033"/>
                      <a:pt x="296758" y="210510"/>
                      <a:pt x="352058" y="196332"/>
                    </a:cubicBezTo>
                    <a:cubicBezTo>
                      <a:pt x="341582" y="248134"/>
                      <a:pt x="314618" y="295153"/>
                      <a:pt x="275199" y="330357"/>
                    </a:cubicBezTo>
                    <a:cubicBezTo>
                      <a:pt x="230917" y="367794"/>
                      <a:pt x="177042" y="392093"/>
                      <a:pt x="119669" y="400504"/>
                    </a:cubicBezTo>
                    <a:cubicBezTo>
                      <a:pt x="127065" y="348017"/>
                      <a:pt x="156274" y="301090"/>
                      <a:pt x="200104" y="271280"/>
                    </a:cubicBezTo>
                    <a:close/>
                  </a:path>
                </a:pathLst>
              </a:custGeom>
              <a:solidFill>
                <a:srgbClr val="005084"/>
              </a:solidFill>
              <a:ln w="7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1269510" y="719365"/>
              <a:ext cx="1720792" cy="622875"/>
              <a:chOff x="1171300" y="829734"/>
              <a:chExt cx="1720792" cy="622875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1171300" y="829734"/>
                <a:ext cx="17207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COMPANY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199875" y="1190999"/>
                <a:ext cx="1648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INFOMATIONS</a:t>
                </a:r>
                <a:endParaRPr lang="zh-CN" altLang="en-US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 userDrawn="1"/>
        </p:nvGrpSpPr>
        <p:grpSpPr>
          <a:xfrm>
            <a:off x="1761940" y="5862030"/>
            <a:ext cx="259251" cy="262695"/>
            <a:chOff x="1763797" y="5637794"/>
            <a:chExt cx="399078" cy="404380"/>
          </a:xfrm>
        </p:grpSpPr>
        <p:sp>
          <p:nvSpPr>
            <p:cNvPr id="24" name="任意多边形: 形状 23"/>
            <p:cNvSpPr/>
            <p:nvPr/>
          </p:nvSpPr>
          <p:spPr>
            <a:xfrm rot="16200000">
              <a:off x="1763798" y="5738338"/>
              <a:ext cx="303835" cy="303837"/>
            </a:xfrm>
            <a:custGeom>
              <a:avLst/>
              <a:gdLst>
                <a:gd name="connsiteX0" fmla="*/ 235763 w 234707"/>
                <a:gd name="connsiteY0" fmla="*/ 122635 h 234707"/>
                <a:gd name="connsiteX1" fmla="*/ 122282 w 234707"/>
                <a:gd name="connsiteY1" fmla="*/ 236468 h 234707"/>
                <a:gd name="connsiteX2" fmla="*/ 8802 w 234707"/>
                <a:gd name="connsiteY2" fmla="*/ 122635 h 234707"/>
                <a:gd name="connsiteX3" fmla="*/ 122282 w 234707"/>
                <a:gd name="connsiteY3" fmla="*/ 8802 h 234707"/>
                <a:gd name="connsiteX4" fmla="*/ 235763 w 234707"/>
                <a:gd name="connsiteY4" fmla="*/ 122635 h 234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07" h="234707">
                  <a:moveTo>
                    <a:pt x="235763" y="122635"/>
                  </a:moveTo>
                  <a:cubicBezTo>
                    <a:pt x="235763" y="185503"/>
                    <a:pt x="184956" y="236468"/>
                    <a:pt x="122282" y="236468"/>
                  </a:cubicBezTo>
                  <a:cubicBezTo>
                    <a:pt x="59609" y="236468"/>
                    <a:pt x="8802" y="185503"/>
                    <a:pt x="8802" y="122635"/>
                  </a:cubicBezTo>
                  <a:cubicBezTo>
                    <a:pt x="8802" y="59766"/>
                    <a:pt x="59609" y="8802"/>
                    <a:pt x="122282" y="8802"/>
                  </a:cubicBezTo>
                  <a:cubicBezTo>
                    <a:pt x="184956" y="8802"/>
                    <a:pt x="235763" y="59766"/>
                    <a:pt x="235763" y="122635"/>
                  </a:cubicBezTo>
                  <a:close/>
                </a:path>
              </a:pathLst>
            </a:custGeom>
            <a:gradFill>
              <a:gsLst>
                <a:gs pos="0">
                  <a:srgbClr val="006EB3"/>
                </a:gs>
                <a:gs pos="100000">
                  <a:srgbClr val="0193CB"/>
                </a:gs>
              </a:gsLst>
              <a:lin ang="54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任意多边形: 形状 24"/>
            <p:cNvSpPr/>
            <p:nvPr/>
          </p:nvSpPr>
          <p:spPr>
            <a:xfrm>
              <a:off x="1879507" y="5637794"/>
              <a:ext cx="283368" cy="283369"/>
            </a:xfrm>
            <a:custGeom>
              <a:avLst/>
              <a:gdLst>
                <a:gd name="connsiteX0" fmla="*/ 235763 w 234707"/>
                <a:gd name="connsiteY0" fmla="*/ 122635 h 234707"/>
                <a:gd name="connsiteX1" fmla="*/ 122282 w 234707"/>
                <a:gd name="connsiteY1" fmla="*/ 236468 h 234707"/>
                <a:gd name="connsiteX2" fmla="*/ 8802 w 234707"/>
                <a:gd name="connsiteY2" fmla="*/ 122635 h 234707"/>
                <a:gd name="connsiteX3" fmla="*/ 122282 w 234707"/>
                <a:gd name="connsiteY3" fmla="*/ 8802 h 234707"/>
                <a:gd name="connsiteX4" fmla="*/ 235763 w 234707"/>
                <a:gd name="connsiteY4" fmla="*/ 122635 h 234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707" h="234707">
                  <a:moveTo>
                    <a:pt x="235763" y="122635"/>
                  </a:moveTo>
                  <a:cubicBezTo>
                    <a:pt x="235763" y="185503"/>
                    <a:pt x="184956" y="236468"/>
                    <a:pt x="122282" y="236468"/>
                  </a:cubicBezTo>
                  <a:cubicBezTo>
                    <a:pt x="59609" y="236468"/>
                    <a:pt x="8802" y="185503"/>
                    <a:pt x="8802" y="122635"/>
                  </a:cubicBezTo>
                  <a:cubicBezTo>
                    <a:pt x="8802" y="59766"/>
                    <a:pt x="59609" y="8802"/>
                    <a:pt x="122282" y="8802"/>
                  </a:cubicBezTo>
                  <a:cubicBezTo>
                    <a:pt x="184956" y="8802"/>
                    <a:pt x="235763" y="59766"/>
                    <a:pt x="235763" y="122635"/>
                  </a:cubicBezTo>
                  <a:close/>
                </a:path>
              </a:pathLst>
            </a:custGeom>
            <a:noFill/>
            <a:ln w="15875" cap="flat">
              <a:solidFill>
                <a:srgbClr val="F4FAFC">
                  <a:alpha val="60000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4D644-F76B-440F-9066-D3D711E7A66C}" type="datetimeFigureOut">
              <a:rPr lang="zh-CN" altLang="en-US" smtClean="0"/>
              <a:t>2022/7/12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5C1B1-5C13-49FA-A13E-7CC30F8AFF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/>
        </p:nvSpPr>
        <p:spPr>
          <a:xfrm>
            <a:off x="-161424" y="0"/>
            <a:ext cx="4319087" cy="6858000"/>
          </a:xfrm>
          <a:custGeom>
            <a:avLst/>
            <a:gdLst>
              <a:gd name="connsiteX0" fmla="*/ 0 w 4706353"/>
              <a:gd name="connsiteY0" fmla="*/ 0 h 6831468"/>
              <a:gd name="connsiteX1" fmla="*/ 2846228 w 4706353"/>
              <a:gd name="connsiteY1" fmla="*/ 0 h 6831468"/>
              <a:gd name="connsiteX2" fmla="*/ 2923673 w 4706353"/>
              <a:gd name="connsiteY2" fmla="*/ 49649 h 6831468"/>
              <a:gd name="connsiteX3" fmla="*/ 4706353 w 4706353"/>
              <a:gd name="connsiteY3" fmla="*/ 3402469 h 6831468"/>
              <a:gd name="connsiteX4" fmla="*/ 2923673 w 4706353"/>
              <a:gd name="connsiteY4" fmla="*/ 6755289 h 6831468"/>
              <a:gd name="connsiteX5" fmla="*/ 2798279 w 4706353"/>
              <a:gd name="connsiteY5" fmla="*/ 6831468 h 6831468"/>
              <a:gd name="connsiteX6" fmla="*/ 0 w 4706353"/>
              <a:gd name="connsiteY6" fmla="*/ 6831468 h 683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06353" h="6831468">
                <a:moveTo>
                  <a:pt x="0" y="0"/>
                </a:moveTo>
                <a:lnTo>
                  <a:pt x="2846228" y="0"/>
                </a:lnTo>
                <a:lnTo>
                  <a:pt x="2923673" y="49649"/>
                </a:lnTo>
                <a:cubicBezTo>
                  <a:pt x="3999214" y="776271"/>
                  <a:pt x="4706353" y="2006789"/>
                  <a:pt x="4706353" y="3402469"/>
                </a:cubicBezTo>
                <a:cubicBezTo>
                  <a:pt x="4706353" y="4798149"/>
                  <a:pt x="3999214" y="6028668"/>
                  <a:pt x="2923673" y="6755289"/>
                </a:cubicBezTo>
                <a:lnTo>
                  <a:pt x="2798279" y="6831468"/>
                </a:lnTo>
                <a:lnTo>
                  <a:pt x="0" y="6831468"/>
                </a:lnTo>
                <a:close/>
              </a:path>
            </a:pathLst>
          </a:custGeom>
          <a:gradFill>
            <a:gsLst>
              <a:gs pos="0">
                <a:srgbClr val="22519F"/>
              </a:gs>
              <a:gs pos="100000">
                <a:srgbClr val="10A0E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47" name="组合 46"/>
          <p:cNvGrpSpPr/>
          <p:nvPr/>
        </p:nvGrpSpPr>
        <p:grpSpPr>
          <a:xfrm>
            <a:off x="1257300" y="1267624"/>
            <a:ext cx="4629184" cy="4590253"/>
            <a:chOff x="1414463" y="1110459"/>
            <a:chExt cx="4848582" cy="4848582"/>
          </a:xfrm>
        </p:grpSpPr>
        <p:sp>
          <p:nvSpPr>
            <p:cNvPr id="16" name="圆: 空心 15"/>
            <p:cNvSpPr/>
            <p:nvPr/>
          </p:nvSpPr>
          <p:spPr>
            <a:xfrm rot="15729260">
              <a:off x="1414463" y="1110459"/>
              <a:ext cx="4848582" cy="4848582"/>
            </a:xfrm>
            <a:prstGeom prst="donut">
              <a:avLst>
                <a:gd name="adj" fmla="val 17559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  <a:alpha val="71000"/>
                  </a:schemeClr>
                </a:gs>
                <a:gs pos="69000">
                  <a:schemeClr val="accent5">
                    <a:lumMod val="60000"/>
                    <a:lumOff val="40000"/>
                    <a:alpha val="26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圆: 空心 17"/>
            <p:cNvSpPr/>
            <p:nvPr/>
          </p:nvSpPr>
          <p:spPr>
            <a:xfrm rot="15729260">
              <a:off x="1766127" y="1462123"/>
              <a:ext cx="4145254" cy="4145254"/>
            </a:xfrm>
            <a:prstGeom prst="donut">
              <a:avLst>
                <a:gd name="adj" fmla="val 7377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  <a:alpha val="71000"/>
                  </a:schemeClr>
                </a:gs>
                <a:gs pos="69000">
                  <a:schemeClr val="accent5">
                    <a:lumMod val="60000"/>
                    <a:lumOff val="40000"/>
                    <a:alpha val="22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6746702" y="2933072"/>
            <a:ext cx="4117462" cy="668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3600" b="1" spc="15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pitchFamily="34" charset="-122"/>
              </a:rPr>
              <a:t>普瑞巴林口服溶液</a:t>
            </a:r>
            <a:endParaRPr lang="en-US" altLang="zh-CN" sz="3600" b="1" spc="15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pitchFamily="34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6648021" y="3777916"/>
            <a:ext cx="4314825" cy="10160"/>
          </a:xfrm>
          <a:prstGeom prst="line">
            <a:avLst/>
          </a:prstGeom>
          <a:ln w="508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 descr="C:\Users\BOYA-QT\Desktop\图片1.png图片1"/>
          <p:cNvPicPr>
            <a:picLocks noChangeAspect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662305" y="1747520"/>
            <a:ext cx="5345430" cy="3633470"/>
          </a:xfrm>
          <a:prstGeom prst="ellipse">
            <a:avLst/>
          </a:prstGeom>
        </p:spPr>
      </p:pic>
      <p:pic>
        <p:nvPicPr>
          <p:cNvPr id="11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0" y="27305"/>
            <a:ext cx="1170305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文本框 12"/>
          <p:cNvSpPr txBox="1"/>
          <p:nvPr/>
        </p:nvSpPr>
        <p:spPr>
          <a:xfrm>
            <a:off x="10633392" y="864786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Boya</a:t>
            </a:r>
            <a:r>
              <a:rPr lang="en-US" altLang="zh-CN" sz="1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Pharm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418868" y="4035007"/>
            <a:ext cx="6773132" cy="60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北京柏雅联合药物研究所有限公司</a:t>
            </a:r>
            <a:endParaRPr lang="en-US" altLang="zh-CN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5602613" y="2287490"/>
            <a:ext cx="2474808" cy="49637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zh-CN" altLang="en-US" sz="2800" b="1" spc="150" dirty="0" smtClean="0">
                <a:solidFill>
                  <a:schemeClr val="bg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pitchFamily="34" charset="-122"/>
                <a:sym typeface="+mn-lt"/>
              </a:rPr>
              <a:t>药品基本信息</a:t>
            </a:r>
            <a:endParaRPr lang="zh-CN" altLang="en-US" sz="2800" b="1" spc="150" dirty="0">
              <a:solidFill>
                <a:schemeClr val="bg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66" name="文本框 65"/>
          <p:cNvSpPr txBox="1"/>
          <p:nvPr>
            <p:custDataLst>
              <p:tags r:id="rId3"/>
            </p:custDataLst>
          </p:nvPr>
        </p:nvSpPr>
        <p:spPr>
          <a:xfrm>
            <a:off x="5602613" y="3102263"/>
            <a:ext cx="1445663" cy="4259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zh-CN" altLang="en-US" sz="2800" b="1" spc="150" dirty="0" smtClean="0">
                <a:solidFill>
                  <a:schemeClr val="bg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pitchFamily="34" charset="-122"/>
                <a:sym typeface="+mn-lt"/>
              </a:rPr>
              <a:t>安全性</a:t>
            </a:r>
            <a:endParaRPr lang="zh-CN" altLang="en-US" sz="2800" b="1" spc="150" dirty="0">
              <a:solidFill>
                <a:schemeClr val="bg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68" name="文本框 67"/>
          <p:cNvSpPr txBox="1"/>
          <p:nvPr>
            <p:custDataLst>
              <p:tags r:id="rId4"/>
            </p:custDataLst>
          </p:nvPr>
        </p:nvSpPr>
        <p:spPr>
          <a:xfrm>
            <a:off x="5615646" y="3846632"/>
            <a:ext cx="1651725" cy="506474"/>
          </a:xfrm>
          <a:prstGeom prst="rect">
            <a:avLst/>
          </a:prstGeom>
          <a:noFill/>
        </p:spPr>
        <p:txBody>
          <a:bodyPr wrap="square" rtlCol="0" anchor="ctr">
            <a:normAutofit lnSpcReduction="10000"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有效性</a:t>
            </a:r>
            <a:endParaRPr lang="zh-CN" altLang="en-US" sz="2800" b="1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0" name="椭圆 9"/>
          <p:cNvSpPr>
            <a:spLocks noChangeAspect="1"/>
          </p:cNvSpPr>
          <p:nvPr/>
        </p:nvSpPr>
        <p:spPr>
          <a:xfrm>
            <a:off x="4889216" y="2209527"/>
            <a:ext cx="612000" cy="612000"/>
          </a:xfrm>
          <a:prstGeom prst="ellipse">
            <a:avLst/>
          </a:prstGeom>
          <a:solidFill>
            <a:srgbClr val="69A3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</a:t>
            </a:r>
          </a:p>
        </p:txBody>
      </p:sp>
      <p:sp>
        <p:nvSpPr>
          <p:cNvPr id="11" name="椭圆 10"/>
          <p:cNvSpPr>
            <a:spLocks noChangeAspect="1"/>
          </p:cNvSpPr>
          <p:nvPr/>
        </p:nvSpPr>
        <p:spPr>
          <a:xfrm>
            <a:off x="4889216" y="3009246"/>
            <a:ext cx="612000" cy="612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</a:t>
            </a:r>
          </a:p>
        </p:txBody>
      </p:sp>
      <p:sp>
        <p:nvSpPr>
          <p:cNvPr id="12" name="椭圆 11"/>
          <p:cNvSpPr>
            <a:spLocks noChangeAspect="1"/>
          </p:cNvSpPr>
          <p:nvPr/>
        </p:nvSpPr>
        <p:spPr>
          <a:xfrm>
            <a:off x="4912952" y="3787308"/>
            <a:ext cx="612000" cy="612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</a:t>
            </a:r>
          </a:p>
        </p:txBody>
      </p:sp>
      <p:grpSp>
        <p:nvGrpSpPr>
          <p:cNvPr id="22" name="Group 18"/>
          <p:cNvGrpSpPr/>
          <p:nvPr/>
        </p:nvGrpSpPr>
        <p:grpSpPr>
          <a:xfrm>
            <a:off x="1377910" y="2052305"/>
            <a:ext cx="2533156" cy="2473972"/>
            <a:chOff x="1097276" y="2489197"/>
            <a:chExt cx="1828801" cy="1828801"/>
          </a:xfrm>
        </p:grpSpPr>
        <p:sp>
          <p:nvSpPr>
            <p:cNvPr id="23" name="椭圆 22"/>
            <p:cNvSpPr/>
            <p:nvPr/>
          </p:nvSpPr>
          <p:spPr>
            <a:xfrm>
              <a:off x="1210192" y="2584028"/>
              <a:ext cx="1629680" cy="1629680"/>
            </a:xfrm>
            <a:prstGeom prst="ellipse">
              <a:avLst/>
            </a:prstGeom>
            <a:gradFill flip="none" rotWithShape="1">
              <a:gsLst>
                <a:gs pos="0">
                  <a:srgbClr val="00ADEF"/>
                </a:gs>
                <a:gs pos="100000">
                  <a:srgbClr val="283891"/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254000" dist="127000" dir="8100000" algn="tr" rotWithShape="0">
                <a:prstClr val="black">
                  <a:alpha val="6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097276" y="2489197"/>
              <a:ext cx="1828801" cy="1828801"/>
            </a:xfrm>
            <a:prstGeom prst="ellipse">
              <a:avLst/>
            </a:prstGeom>
            <a:noFill/>
            <a:ln>
              <a:gradFill>
                <a:gsLst>
                  <a:gs pos="14000">
                    <a:srgbClr val="00ADEF"/>
                  </a:gs>
                  <a:gs pos="100000">
                    <a:srgbClr val="283891">
                      <a:alpha val="3600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132885" y="2778875"/>
            <a:ext cx="1013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目录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931113" y="3445068"/>
            <a:ext cx="1417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CONTENTS</a:t>
            </a:r>
            <a:endParaRPr lang="en-US" altLang="zh-CN" sz="28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9" name="图片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椭圆 25"/>
          <p:cNvSpPr>
            <a:spLocks noChangeAspect="1"/>
          </p:cNvSpPr>
          <p:nvPr/>
        </p:nvSpPr>
        <p:spPr>
          <a:xfrm>
            <a:off x="8436031" y="2994679"/>
            <a:ext cx="612000" cy="612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</a:t>
            </a:r>
          </a:p>
        </p:txBody>
      </p:sp>
      <p:sp>
        <p:nvSpPr>
          <p:cNvPr id="27" name="椭圆 26"/>
          <p:cNvSpPr>
            <a:spLocks noChangeAspect="1"/>
          </p:cNvSpPr>
          <p:nvPr/>
        </p:nvSpPr>
        <p:spPr>
          <a:xfrm>
            <a:off x="8436031" y="2215076"/>
            <a:ext cx="612000" cy="612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</a:t>
            </a:r>
          </a:p>
        </p:txBody>
      </p:sp>
      <p:sp>
        <p:nvSpPr>
          <p:cNvPr id="30" name="文本框 29"/>
          <p:cNvSpPr txBox="1"/>
          <p:nvPr>
            <p:custDataLst>
              <p:tags r:id="rId5"/>
            </p:custDataLst>
          </p:nvPr>
        </p:nvSpPr>
        <p:spPr>
          <a:xfrm>
            <a:off x="9258273" y="2307191"/>
            <a:ext cx="1535815" cy="45696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创新性</a:t>
            </a:r>
            <a:endParaRPr lang="zh-CN" altLang="en-US" sz="2800" b="1" dirty="0">
              <a:solidFill>
                <a:schemeClr val="bg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>
            <p:custDataLst>
              <p:tags r:id="rId6"/>
            </p:custDataLst>
          </p:nvPr>
        </p:nvSpPr>
        <p:spPr>
          <a:xfrm>
            <a:off x="9258273" y="3032960"/>
            <a:ext cx="1569015" cy="535437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r>
              <a:rPr lang="zh-CN" altLang="en-US" sz="2800" b="1" dirty="0">
                <a:solidFill>
                  <a:schemeClr val="bg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公平性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0633392" y="830204"/>
            <a:ext cx="1112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Boya Pharm</a:t>
            </a:r>
          </a:p>
        </p:txBody>
      </p:sp>
      <p:pic>
        <p:nvPicPr>
          <p:cNvPr id="33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499" y="12868"/>
            <a:ext cx="1170305" cy="117030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749345" y="333184"/>
            <a:ext cx="5419635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0" y="27305"/>
            <a:ext cx="1170305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10633392" y="830539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Boya Pharm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959071" y="398849"/>
            <a:ext cx="267111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、药品基本信息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40204" y="2000844"/>
            <a:ext cx="4481281" cy="3865716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1600" b="1" dirty="0" smtClean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altLang="zh-CN" sz="1600" b="1" dirty="0" smtClean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带状疱疹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后神经痛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是一种位于带状疱疹皮疹分布区及附近区域的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慢性神经病理性疼痛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，为带状疱疹最常见的并发症。该病的发病机制较为明确，主要与水痘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带状疱疹病毒感染有关，主要表现为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带状疱疹愈合处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及其周围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皮肤的疼痛</a:t>
            </a:r>
            <a:r>
              <a:rPr lang="zh-CN" altLang="zh-CN" sz="16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16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纤维肌痛综合征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属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慢性疼痛综合征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，是一种全身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弥漫性疼痛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明显躯体不适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非关节性风湿病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，常伴有全身持续慢性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肌肉疼痛</a:t>
            </a:r>
            <a:r>
              <a:rPr lang="zh-CN" altLang="zh-CN" sz="16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压痛</a:t>
            </a:r>
            <a:r>
              <a:rPr lang="zh-CN" altLang="zh-CN" sz="16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关节痛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、睡眠</a:t>
            </a:r>
            <a:r>
              <a:rPr lang="zh-CN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障碍、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易疲惫、记忆力减退、</a:t>
            </a:r>
            <a:r>
              <a:rPr lang="zh-CN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晨僵等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症状。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8022" y="1687830"/>
            <a:ext cx="831273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通用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名：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15238" y="1683332"/>
            <a:ext cx="2011680" cy="286524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lvl="0"/>
            <a:r>
              <a:rPr lang="zh-CN" altLang="en-US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普瑞巴林口服溶液</a:t>
            </a:r>
            <a:endParaRPr lang="zh-CN" altLang="en-US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98020" y="2201007"/>
            <a:ext cx="1055718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注册规格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8020" y="2674909"/>
            <a:ext cx="2252751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中国大陆首次上市</a:t>
            </a:r>
            <a:r>
              <a:rPr lang="zh-CN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时间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8020" y="3170638"/>
            <a:ext cx="3599412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目前大陆地区通用名药品的上市情况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764868" y="2201007"/>
            <a:ext cx="2261062" cy="288864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lvl="0"/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2%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100ml:2000mg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33452" y="2670411"/>
            <a:ext cx="2061557" cy="288864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/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2021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01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日</a:t>
            </a:r>
            <a:endParaRPr lang="zh-CN" altLang="zh-CN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360177" y="3170638"/>
            <a:ext cx="789408" cy="288864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/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共</a:t>
            </a: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家</a:t>
            </a:r>
            <a:endParaRPr lang="zh-CN" altLang="zh-CN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98021" y="3665681"/>
            <a:ext cx="3350030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全球首个上市国家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地区及上市时间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48051" y="3664550"/>
            <a:ext cx="1867794" cy="288864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/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美国</a:t>
            </a: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/2010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01</a:t>
            </a:r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</a:t>
            </a:r>
            <a:endParaRPr lang="zh-CN" altLang="zh-CN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06334" y="4136679"/>
            <a:ext cx="1645922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是否为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OTC</a:t>
            </a:r>
            <a:r>
              <a:rPr lang="zh-CN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药品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98020" y="4653505"/>
            <a:ext cx="1404853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参照药品建议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32859" y="5141255"/>
            <a:ext cx="796436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适应症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122285" y="4653505"/>
            <a:ext cx="1617749" cy="288864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/>
            <a:r>
              <a:rPr lang="zh-CN" altLang="en-US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普瑞巴林胶囊</a:t>
            </a:r>
            <a:endParaRPr lang="zh-CN" altLang="en-US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429886" y="4136679"/>
            <a:ext cx="382385" cy="288864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/>
            <a:r>
              <a:rPr lang="zh-CN" altLang="zh-CN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否</a:t>
            </a:r>
            <a:endParaRPr lang="zh-CN" altLang="zh-CN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548738" y="5141255"/>
            <a:ext cx="3081452" cy="288864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 lvl="0"/>
            <a:r>
              <a:rPr lang="zh-CN" altLang="en-US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带状疱疹后神经痛、纤维肌痛</a:t>
            </a:r>
            <a:endParaRPr lang="zh-CN" altLang="en-US" sz="1600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940204" y="1577061"/>
            <a:ext cx="1548898" cy="288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疾病基本情况</a:t>
            </a:r>
            <a:r>
              <a:rPr lang="zh-CN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sz="1600" spc="15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784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01345" y="384810"/>
            <a:ext cx="46596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公司介绍</a:t>
            </a:r>
          </a:p>
        </p:txBody>
      </p:sp>
      <p:sp>
        <p:nvSpPr>
          <p:cNvPr id="12" name="矩形 11"/>
          <p:cNvSpPr/>
          <p:nvPr/>
        </p:nvSpPr>
        <p:spPr>
          <a:xfrm>
            <a:off x="805752" y="342265"/>
            <a:ext cx="5453380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046491" y="410209"/>
            <a:ext cx="263775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、药品</a:t>
            </a:r>
            <a:r>
              <a:rPr lang="zh-CN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基本信息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876022"/>
              </p:ext>
            </p:extLst>
          </p:nvPr>
        </p:nvGraphicFramePr>
        <p:xfrm>
          <a:off x="805752" y="1174591"/>
          <a:ext cx="10654790" cy="522701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42548">
                  <a:extLst>
                    <a:ext uri="{9D8B030D-6E8A-4147-A177-3AD203B41FA5}">
                      <a16:colId xmlns:a16="http://schemas.microsoft.com/office/drawing/2014/main" val="2717073814"/>
                    </a:ext>
                  </a:extLst>
                </a:gridCol>
                <a:gridCol w="3625923">
                  <a:extLst>
                    <a:ext uri="{9D8B030D-6E8A-4147-A177-3AD203B41FA5}">
                      <a16:colId xmlns:a16="http://schemas.microsoft.com/office/drawing/2014/main" val="365071041"/>
                    </a:ext>
                  </a:extLst>
                </a:gridCol>
                <a:gridCol w="5586319">
                  <a:extLst>
                    <a:ext uri="{9D8B030D-6E8A-4147-A177-3AD203B41FA5}">
                      <a16:colId xmlns:a16="http://schemas.microsoft.com/office/drawing/2014/main" val="82675151"/>
                    </a:ext>
                  </a:extLst>
                </a:gridCol>
              </a:tblGrid>
              <a:tr h="3887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4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适应症</a:t>
                      </a:r>
                      <a:endParaRPr lang="zh-CN" altLang="en-US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4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用法用量</a:t>
                      </a:r>
                      <a:endParaRPr lang="zh-CN" altLang="en-US" sz="14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987655"/>
                  </a:ext>
                </a:extLst>
              </a:tr>
              <a:tr h="9684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4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带状疱疹后神经痛</a:t>
                      </a:r>
                      <a:endParaRPr lang="zh-CN" altLang="en-US" sz="1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推荐剂量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75mg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次；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6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50mg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次。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起始剂量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75mg/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次；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6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50mg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次。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可在一周内根据疗效及耐受性增加至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93052"/>
                  </a:ext>
                </a:extLst>
              </a:tr>
              <a:tr h="7853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altLang="en-US" sz="14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纤维肌痛</a:t>
                      </a:r>
                      <a:endParaRPr lang="zh-CN" altLang="en-US" sz="1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推荐剂量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300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至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450mg/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日。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起始剂量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次，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可在一周内根据疗效和耐受性增至 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150mg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次。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300mg/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日未充分获益的患者可增加至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225mg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，每日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次。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687930"/>
                  </a:ext>
                </a:extLst>
              </a:tr>
              <a:tr h="234154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肾功能损伤成人患者用药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850596"/>
                  </a:ext>
                </a:extLst>
              </a:tr>
              <a:tr h="69458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注意事项</a:t>
                      </a:r>
                      <a:endParaRPr lang="zh-CN" altLang="en-US" sz="14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*</a:t>
                      </a:r>
                      <a:r>
                        <a:rPr lang="zh-CN" altLang="en-US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每日总剂量（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mg/</a:t>
                      </a:r>
                      <a:r>
                        <a:rPr lang="zh-CN" altLang="en-US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日）除以每日服药次数，得到每次服药剂量（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mg/</a:t>
                      </a:r>
                      <a:r>
                        <a:rPr lang="zh-CN" altLang="en-US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次）</a:t>
                      </a:r>
                      <a:endParaRPr lang="en-US" altLang="zh-CN" sz="12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lt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**</a:t>
                      </a:r>
                      <a:r>
                        <a:rPr lang="zh-CN" altLang="en-US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lt"/>
                        </a:rPr>
                        <a:t>补充剂量是单次额外给药</a:t>
                      </a:r>
                      <a:endParaRPr lang="en-US" altLang="zh-CN" sz="12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lt"/>
                      </a:endParaRPr>
                    </a:p>
                    <a:p>
                      <a:r>
                        <a:rPr lang="zh-CN" altLang="en-US" sz="1200" b="1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蓝色</a:t>
                      </a:r>
                      <a:r>
                        <a:rPr lang="zh-CN" altLang="en-US" sz="12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字体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表示是目前医保目录中普瑞巴林胶囊无法满足的临床给药剂量需求。</a:t>
                      </a:r>
                      <a:endParaRPr lang="zh-CN" altLang="en-US" sz="12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29865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196897"/>
              </p:ext>
            </p:extLst>
          </p:nvPr>
        </p:nvGraphicFramePr>
        <p:xfrm>
          <a:off x="2477073" y="3336333"/>
          <a:ext cx="8572999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161">
                  <a:extLst>
                    <a:ext uri="{9D8B030D-6E8A-4147-A177-3AD203B41FA5}">
                      <a16:colId xmlns:a16="http://schemas.microsoft.com/office/drawing/2014/main" val="807241235"/>
                    </a:ext>
                  </a:extLst>
                </a:gridCol>
                <a:gridCol w="989308">
                  <a:extLst>
                    <a:ext uri="{9D8B030D-6E8A-4147-A177-3AD203B41FA5}">
                      <a16:colId xmlns:a16="http://schemas.microsoft.com/office/drawing/2014/main" val="1560506413"/>
                    </a:ext>
                  </a:extLst>
                </a:gridCol>
                <a:gridCol w="1029688">
                  <a:extLst>
                    <a:ext uri="{9D8B030D-6E8A-4147-A177-3AD203B41FA5}">
                      <a16:colId xmlns:a16="http://schemas.microsoft.com/office/drawing/2014/main" val="3676811115"/>
                    </a:ext>
                  </a:extLst>
                </a:gridCol>
                <a:gridCol w="1019593">
                  <a:extLst>
                    <a:ext uri="{9D8B030D-6E8A-4147-A177-3AD203B41FA5}">
                      <a16:colId xmlns:a16="http://schemas.microsoft.com/office/drawing/2014/main" val="3513307918"/>
                    </a:ext>
                  </a:extLst>
                </a:gridCol>
                <a:gridCol w="1090259">
                  <a:extLst>
                    <a:ext uri="{9D8B030D-6E8A-4147-A177-3AD203B41FA5}">
                      <a16:colId xmlns:a16="http://schemas.microsoft.com/office/drawing/2014/main" val="1945765511"/>
                    </a:ext>
                  </a:extLst>
                </a:gridCol>
                <a:gridCol w="2230990">
                  <a:extLst>
                    <a:ext uri="{9D8B030D-6E8A-4147-A177-3AD203B41FA5}">
                      <a16:colId xmlns:a16="http://schemas.microsoft.com/office/drawing/2014/main" val="1188578634"/>
                    </a:ext>
                  </a:extLst>
                </a:gridCol>
              </a:tblGrid>
              <a:tr h="24046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肌酐清除率（</a:t>
                      </a:r>
                      <a:r>
                        <a:rPr lang="en-US" altLang="zh-CN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CLcr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）（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mL/min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普瑞巴林 每日总剂量（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mg/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日）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*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给药方案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687089"/>
                  </a:ext>
                </a:extLst>
              </a:tr>
              <a:tr h="24046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  或  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294936"/>
                  </a:ext>
                </a:extLst>
              </a:tr>
              <a:tr h="2404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30-60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225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  或  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</a:t>
                      </a: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5528240"/>
                  </a:ext>
                </a:extLst>
              </a:tr>
              <a:tr h="2404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15-30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25-50</a:t>
                      </a:r>
                      <a:endParaRPr lang="zh-CN" altLang="en-US" sz="1100" b="1" dirty="0">
                        <a:solidFill>
                          <a:srgbClr val="3159BF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100-150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  或  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</a:t>
                      </a: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491564"/>
                  </a:ext>
                </a:extLst>
              </a:tr>
              <a:tr h="24046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＜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altLang="en-US" sz="1100" b="1" dirty="0">
                        <a:solidFill>
                          <a:srgbClr val="3159BF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25-50</a:t>
                      </a:r>
                      <a:endParaRPr lang="zh-CN" altLang="en-US" sz="1100" b="1" dirty="0">
                        <a:solidFill>
                          <a:srgbClr val="3159BF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-75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068754"/>
                  </a:ext>
                </a:extLst>
              </a:tr>
              <a:tr h="240468"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血液透析后的补充剂量（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mg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**</a:t>
                      </a:r>
                      <a:endParaRPr lang="zh-CN" altLang="en-US" sz="11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19966"/>
                  </a:ext>
                </a:extLst>
              </a:tr>
              <a:tr h="707259">
                <a:tc gridSpan="6">
                  <a:txBody>
                    <a:bodyPr/>
                    <a:lstStyle/>
                    <a:p>
                      <a:pPr algn="l"/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按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次服药患者：单次补充剂量为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50mg</a:t>
                      </a:r>
                    </a:p>
                    <a:p>
                      <a:pPr algn="l"/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按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25~50mg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次服药患者：单次补充剂量为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75mg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按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50~75mg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次服药患者：单次补充剂量为</a:t>
                      </a:r>
                      <a:r>
                        <a:rPr lang="en-US" altLang="zh-CN" sz="11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100mg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按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每日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次服药患者：单次补充剂量为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100mg</a:t>
                      </a:r>
                      <a:r>
                        <a:rPr lang="zh-CN" altLang="en-US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或</a:t>
                      </a:r>
                      <a:r>
                        <a:rPr lang="en-US" altLang="zh-CN" sz="110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150mg</a:t>
                      </a:r>
                      <a:endParaRPr lang="en-US" altLang="zh-CN" sz="1100" dirty="0" smtClean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364706"/>
                  </a:ext>
                </a:extLst>
              </a:tr>
            </a:tbl>
          </a:graphicData>
        </a:graphic>
      </p:graphicFrame>
      <p:pic>
        <p:nvPicPr>
          <p:cNvPr id="7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文本框 8"/>
          <p:cNvSpPr txBox="1"/>
          <p:nvPr/>
        </p:nvSpPr>
        <p:spPr>
          <a:xfrm>
            <a:off x="10633392" y="815975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Boya Pharm</a:t>
            </a:r>
          </a:p>
        </p:txBody>
      </p:sp>
      <p:pic>
        <p:nvPicPr>
          <p:cNvPr id="10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499" y="29844"/>
            <a:ext cx="1170305" cy="1170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795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01345" y="384810"/>
            <a:ext cx="46596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公司介绍</a:t>
            </a:r>
          </a:p>
        </p:txBody>
      </p:sp>
      <p:pic>
        <p:nvPicPr>
          <p:cNvPr id="10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1116560" y="336149"/>
            <a:ext cx="5322878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0" y="27305"/>
            <a:ext cx="1170305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10633392" y="849791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等线" panose="02010600030101010101" pitchFamily="2" charset="-122"/>
                <a:ea typeface="等线" panose="02010600030101010101" pitchFamily="2" charset="-122"/>
              </a:rPr>
              <a:t>Boya Pharm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844007" y="404093"/>
            <a:ext cx="1867983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、安全性</a:t>
            </a: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6561" y="1354829"/>
            <a:ext cx="4782273" cy="464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r>
              <a:rPr lang="zh-CN" altLang="en-US" b="1" spc="15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普瑞巴林胶囊剂及口服溶液剂</a:t>
            </a:r>
            <a:r>
              <a:rPr lang="zh-CN" altLang="en-US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不良反应：</a:t>
            </a:r>
            <a:endParaRPr lang="en-US" altLang="zh-CN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6561" y="2247292"/>
            <a:ext cx="6752388" cy="1778343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血管性水肿、超敏反应、快速或突然停用本品不良反应发生风险增加、自杀行为和想法、外围水肿、头晕和嗜睡、体重增加、潜在致癌性、眼科影响、肌酸激酶增加、血小板计数减少、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间期延长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16561" y="4279617"/>
            <a:ext cx="6677574" cy="13208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药品不良反应的发生率与剂量有相关性，普瑞巴林口服溶液由于</a:t>
            </a:r>
            <a:r>
              <a:rPr lang="zh-CN" altLang="en-US" sz="20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给药剂量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可以</a:t>
            </a:r>
            <a:r>
              <a:rPr lang="zh-CN" altLang="en-US" sz="20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更精准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，故可降低上述不良反应的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发生率，</a:t>
            </a:r>
            <a:r>
              <a:rPr lang="zh-CN" altLang="en-US" sz="2000" b="1" dirty="0" smtClean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安全性更高</a:t>
            </a:r>
            <a:r>
              <a:rPr lang="zh-CN" altLang="en-US" dirty="0" smtClean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8291131" y="2057948"/>
            <a:ext cx="3042172" cy="3214543"/>
          </a:xfrm>
          <a:prstGeom prst="ellipse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4000" r="-1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1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1050289" y="365614"/>
            <a:ext cx="5260359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0" y="27305"/>
            <a:ext cx="1170305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10633392" y="868090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等线" panose="02010600030101010101" pitchFamily="2" charset="-122"/>
                <a:ea typeface="等线" panose="02010600030101010101" pitchFamily="2" charset="-122"/>
              </a:rPr>
              <a:t>Boya Pharm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701615" y="433558"/>
            <a:ext cx="1957706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、有效性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55738"/>
              </p:ext>
            </p:extLst>
          </p:nvPr>
        </p:nvGraphicFramePr>
        <p:xfrm>
          <a:off x="1050290" y="1499235"/>
          <a:ext cx="10077056" cy="4377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498">
                  <a:extLst>
                    <a:ext uri="{9D8B030D-6E8A-4147-A177-3AD203B41FA5}">
                      <a16:colId xmlns:a16="http://schemas.microsoft.com/office/drawing/2014/main" val="1597243409"/>
                    </a:ext>
                  </a:extLst>
                </a:gridCol>
                <a:gridCol w="3300263">
                  <a:extLst>
                    <a:ext uri="{9D8B030D-6E8A-4147-A177-3AD203B41FA5}">
                      <a16:colId xmlns:a16="http://schemas.microsoft.com/office/drawing/2014/main" val="184426729"/>
                    </a:ext>
                  </a:extLst>
                </a:gridCol>
                <a:gridCol w="3477295">
                  <a:extLst>
                    <a:ext uri="{9D8B030D-6E8A-4147-A177-3AD203B41FA5}">
                      <a16:colId xmlns:a16="http://schemas.microsoft.com/office/drawing/2014/main" val="2649791076"/>
                    </a:ext>
                  </a:extLst>
                </a:gridCol>
              </a:tblGrid>
              <a:tr h="913943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疗效优势</a:t>
                      </a:r>
                      <a:endParaRPr lang="zh-CN" alt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普瑞巴林口服溶液</a:t>
                      </a:r>
                      <a:endParaRPr lang="zh-CN" alt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普瑞巴林胶囊</a:t>
                      </a:r>
                      <a:endParaRPr lang="zh-CN" alt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52961"/>
                  </a:ext>
                </a:extLst>
              </a:tr>
              <a:tr h="157749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普瑞巴林相较于目录类同类产品耐受性更好，</a:t>
                      </a:r>
                      <a:r>
                        <a:rPr lang="zh-CN" altLang="en-US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剂量</a:t>
                      </a:r>
                      <a:r>
                        <a:rPr lang="zh-CN" altLang="en-US" sz="1800" b="1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低</a:t>
                      </a:r>
                      <a:r>
                        <a:rPr lang="zh-CN" altLang="en-US" sz="1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CN" altLang="en-US" sz="1800" b="1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个体差异</a:t>
                      </a:r>
                      <a:r>
                        <a:rPr lang="zh-CN" altLang="en-US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小</a:t>
                      </a:r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CN" altLang="en-US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服药次数少</a:t>
                      </a:r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等优点， 且</a:t>
                      </a:r>
                      <a:r>
                        <a:rPr lang="zh-CN" altLang="en-US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不良反应少</a:t>
                      </a:r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altLang="en-US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镇痛疗效</a:t>
                      </a:r>
                      <a:r>
                        <a:rPr lang="zh-CN" alt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是目录内其他产品的</a:t>
                      </a:r>
                      <a:r>
                        <a:rPr lang="en-US" altLang="zh-CN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2~4</a:t>
                      </a:r>
                      <a:r>
                        <a:rPr lang="zh-CN" altLang="en-US" sz="18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倍</a:t>
                      </a:r>
                      <a:endParaRPr lang="zh-CN" altLang="en-US" b="1" dirty="0" smtClean="0">
                        <a:solidFill>
                          <a:srgbClr val="3159BF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起始</a:t>
                      </a:r>
                      <a:r>
                        <a:rPr lang="zh-CN" altLang="en-US" sz="20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给药剂量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可以根据病人临床需求</a:t>
                      </a:r>
                      <a:r>
                        <a:rPr lang="zh-CN" altLang="en-US" sz="2000" b="1" dirty="0" smtClean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调整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起始给药剂量高，容易引发不良反应，导致不好确认有效性。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628588"/>
                  </a:ext>
                </a:extLst>
              </a:tr>
              <a:tr h="188642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口服溶液剂</a:t>
                      </a:r>
                      <a:r>
                        <a:rPr lang="zh-CN" altLang="en-US" sz="2000" b="1" i="0" kern="1200" dirty="0" smtClean="0">
                          <a:solidFill>
                            <a:srgbClr val="3159B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更易吸收，起效更快</a:t>
                      </a:r>
                      <a:endParaRPr lang="zh-CN" altLang="en-US" sz="2000" b="1" dirty="0">
                        <a:solidFill>
                          <a:srgbClr val="3159BF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胶囊剂需先经崩解、溶出过程才能被吸收，起效慢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391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767427" y="222286"/>
            <a:ext cx="5600123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0" y="27305"/>
            <a:ext cx="1170305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10633392" y="833416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等线" panose="02010600030101010101" pitchFamily="2" charset="-122"/>
                <a:ea typeface="等线" panose="02010600030101010101" pitchFamily="2" charset="-122"/>
              </a:rPr>
              <a:t>Boya Pharm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568941" y="289585"/>
            <a:ext cx="199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、有效性</a:t>
            </a:r>
          </a:p>
        </p:txBody>
      </p:sp>
      <p:graphicFrame>
        <p:nvGraphicFramePr>
          <p:cNvPr id="11" name="表格 10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63198113"/>
              </p:ext>
            </p:extLst>
          </p:nvPr>
        </p:nvGraphicFramePr>
        <p:xfrm>
          <a:off x="767427" y="1435733"/>
          <a:ext cx="10553104" cy="4638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5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7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国外指南推荐</a:t>
                      </a:r>
                      <a:endParaRPr lang="en-US" alt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27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(1)欧洲神经病学学会联盟(EFNS)指南推荐普瑞巴林为各种NP（神经病理性疼痛）（除TN）的</a:t>
                      </a:r>
                      <a:r>
                        <a:rPr lang="en-US" sz="1600" b="1" kern="1200" dirty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一线用药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（A类证据）</a:t>
                      </a:r>
                      <a:endParaRPr lang="en-US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376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(2)英国NICE指南指出普瑞巴林是</a:t>
                      </a:r>
                      <a:r>
                        <a:rPr lang="en-US" sz="1600" b="1" kern="1200" dirty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唯一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治疗中枢、外周神经病理性疼痛均有效的药物</a:t>
                      </a:r>
                      <a:endParaRPr lang="en-US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27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(3)加拿大疼痛学会(CPS)指南推荐普瑞巴林为神经病理性疼痛</a:t>
                      </a:r>
                      <a:r>
                        <a:rPr lang="en-US" sz="1600" b="1" kern="1200" dirty="0">
                          <a:solidFill>
                            <a:srgbClr val="3159BF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一线治疗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的镇痛剂</a:t>
                      </a:r>
                      <a:endParaRPr lang="en-US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417"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国内的指南共识推荐情况</a:t>
                      </a:r>
                      <a:endParaRPr lang="en-US" alt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28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charset="0"/>
                        <a:buChar char="Ø"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带状疱疹后神经痛用药</a:t>
                      </a:r>
                      <a:endParaRPr lang="en-US" altLang="en-US" sz="18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charset="0"/>
                        <a:buChar char="Ø"/>
                      </a:pPr>
                      <a:r>
                        <a:rPr lang="en-US" altLang="zh-CN" sz="18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纤维肌痛用药</a:t>
                      </a:r>
                      <a:endParaRPr lang="en-US" altLang="zh-CN" sz="18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《带状疱疹相关性疼痛全程管理专家共识（2021）》</a:t>
                      </a:r>
                      <a:endParaRPr lang="en-US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中国纤维肌痛康复指南</a:t>
                      </a:r>
                      <a:r>
                        <a:rPr lang="en-US" altLang="zh-CN" sz="16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（2021）</a:t>
                      </a:r>
                      <a:endParaRPr lang="en-US" altLang="en-US" sz="1600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《带状疱疹中国专家共识（2018）》</a:t>
                      </a:r>
                      <a:endParaRPr lang="en-US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纤维肌痛临床诊疗中国专家共识</a:t>
                      </a:r>
                      <a:r>
                        <a:rPr lang="en-US" altLang="zh-CN" sz="1600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（2021）</a:t>
                      </a:r>
                      <a:endParaRPr lang="en-US" altLang="en-US" sz="1600" dirty="0" smtClean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37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《带状疱疹后神经痛诊疗中国专家共识（2016）》</a:t>
                      </a:r>
                      <a:endParaRPr lang="en-US" alt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buNone/>
                      </a:pPr>
                      <a:endParaRPr lang="en-US" altLang="en-US"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58867" y="954700"/>
            <a:ext cx="5683250" cy="37564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pPr lvl="0">
              <a:defRPr/>
            </a:pP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国内外多家指南推荐</a:t>
            </a:r>
            <a:r>
              <a:rPr lang="zh-CN" altLang="en-US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普瑞巴林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为</a:t>
            </a:r>
            <a:r>
              <a:rPr lang="en-US" altLang="zh-CN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神经病理性疼痛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en-US" sz="1600" b="1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一线用药</a:t>
            </a:r>
            <a:endParaRPr lang="zh-CN" altLang="en-US" sz="1600" b="1" dirty="0">
              <a:solidFill>
                <a:srgbClr val="3159BF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0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7034" y="414382"/>
            <a:ext cx="5361856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634100" y="468278"/>
            <a:ext cx="1907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创新性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40157" y="845347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>
                <a:latin typeface="等线" panose="02010600030101010101" pitchFamily="2" charset="-122"/>
                <a:ea typeface="等线" panose="02010600030101010101" pitchFamily="2" charset="-122"/>
              </a:rPr>
              <a:t>Boya Pharm</a:t>
            </a:r>
          </a:p>
        </p:txBody>
      </p:sp>
      <p:pic>
        <p:nvPicPr>
          <p:cNvPr id="10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1981669011"/>
              </p:ext>
            </p:extLst>
          </p:nvPr>
        </p:nvGraphicFramePr>
        <p:xfrm>
          <a:off x="360103" y="1197610"/>
          <a:ext cx="11179367" cy="5079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536209" y="1883799"/>
            <a:ext cx="5904576" cy="110047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1</a:t>
            </a:r>
            <a:r>
              <a:rPr lang="zh-CN" altLang="en-US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、普瑞巴林这类药品临床特别需要根据病情灵活</a:t>
            </a:r>
            <a:r>
              <a:rPr lang="zh-CN" altLang="en-US" sz="2000" b="1" spc="150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调整剂量</a:t>
            </a:r>
            <a:r>
              <a:rPr lang="zh-CN" altLang="en-US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，口服溶液剂与胶囊剂相比，易于分剂量，从而满足临床需求。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536209" y="3200253"/>
            <a:ext cx="5904576" cy="1062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90000" tIns="46800" rIns="90000" bIns="4680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2</a:t>
            </a:r>
            <a:r>
              <a:rPr lang="zh-CN" altLang="en-US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、老年人群</a:t>
            </a:r>
            <a:r>
              <a:rPr lang="zh-CN" altLang="en-US" sz="2000" b="1" spc="150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吞咽困难患者</a:t>
            </a:r>
            <a:r>
              <a:rPr lang="zh-CN" altLang="en-US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占比较高，而神经性疼痛在老年人群中发病率很高，普瑞巴林口服溶液相较于胶囊更适合该类人群使用。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536209" y="4499375"/>
            <a:ext cx="5904576" cy="687098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3</a:t>
            </a:r>
            <a:r>
              <a:rPr lang="zh-CN" altLang="en-US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、普瑞巴林口服溶液剂可以满足</a:t>
            </a:r>
            <a:r>
              <a:rPr lang="zh-CN" altLang="en-US" sz="2000" b="1" spc="150" dirty="0">
                <a:solidFill>
                  <a:srgbClr val="3159B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儿童患者</a:t>
            </a:r>
            <a:r>
              <a:rPr lang="zh-CN" altLang="en-US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的用药需求。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536209" y="1302424"/>
            <a:ext cx="2047471" cy="394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0000" tIns="46800" rIns="90000" bIns="46800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b="1" spc="15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创新点及</a:t>
            </a:r>
            <a:r>
              <a:rPr lang="zh-CN" altLang="en-US" b="1" spc="15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lt"/>
              </a:rPr>
              <a:t>优势：</a:t>
            </a:r>
            <a:endParaRPr lang="zh-CN" altLang="en-US" b="1" spc="15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18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1264" y="12117"/>
            <a:ext cx="1170305" cy="1170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3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3037" y="389263"/>
            <a:ext cx="5346541" cy="596265"/>
          </a:xfrm>
          <a:prstGeom prst="rect">
            <a:avLst/>
          </a:prstGeom>
          <a:gradFill>
            <a:gsLst>
              <a:gs pos="0">
                <a:srgbClr val="007BD3">
                  <a:lumMod val="99000"/>
                </a:srgbClr>
              </a:gs>
              <a:gs pos="100000">
                <a:srgbClr val="034373"/>
              </a:gs>
            </a:gsLst>
            <a:lin ang="72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69130" y="456562"/>
            <a:ext cx="1714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公平性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" y="6712585"/>
            <a:ext cx="12117705" cy="1454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3011626617"/>
              </p:ext>
            </p:extLst>
          </p:nvPr>
        </p:nvGraphicFramePr>
        <p:xfrm>
          <a:off x="656823" y="1078526"/>
          <a:ext cx="10702344" cy="4922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80219" y="6093748"/>
            <a:ext cx="11201400" cy="528638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Haanpää M, Nadine Attal, et al. Pain. 2011,152(1):14-27.</a:t>
            </a:r>
          </a:p>
          <a:p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Thomas R. Tölle. European Journal of Pain Supplements.2010,4:161-165</a:t>
            </a: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" name="图片 36" descr="C:\Users\DELL\AppData\Roaming\DingTalk\382921275_v2\ImageFiles\cspace_814466782_6776446133_logo640.png_89c00a3b1292709ce0a086e9e26d51e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04500" y="27305"/>
            <a:ext cx="1170305" cy="117030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文本框 12"/>
          <p:cNvSpPr txBox="1"/>
          <p:nvPr/>
        </p:nvSpPr>
        <p:spPr>
          <a:xfrm>
            <a:off x="10633392" y="833416"/>
            <a:ext cx="111252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>
                <a:latin typeface="等线" panose="02010600030101010101" pitchFamily="2" charset="-122"/>
                <a:ea typeface="等线" panose="02010600030101010101" pitchFamily="2" charset="-122"/>
              </a:rPr>
              <a:t>Boya Pharm</a:t>
            </a:r>
          </a:p>
        </p:txBody>
      </p:sp>
    </p:spTree>
    <p:extLst>
      <p:ext uri="{BB962C8B-B14F-4D97-AF65-F5344CB8AC3E}">
        <p14:creationId xmlns:p14="http://schemas.microsoft.com/office/powerpoint/2010/main" val="145411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545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45"/>
  <p:tag name="KSO_WM_SLIDE_LAYOUT" val="a_b_l"/>
  <p:tag name="KSO_WM_SLIDE_LAYOUT_CNT" val="1_1_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2545_4*l_h_f*1_1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2545_4*l_h_f*1_2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545_4*l_h_f*1_3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545_4*l_h_f*1_3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545_4*l_h_f*1_3_1"/>
  <p:tag name="KSO_WM_TEMPLATE_CATEGORY" val="custom"/>
  <p:tag name="KSO_WM_TEMPLATE_INDEX" val="2020254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a32f9ec-944a-4c27-b1f4-97cc5f328d93}"/>
  <p:tag name="TABLE_ENDDRAG_ORIGIN_RECT" val="655*379"/>
  <p:tag name="TABLE_ENDDRAG_RECT" val="31*99*655*379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90000" tIns="46800" rIns="90000" bIns="46800" rtlCol="0">
        <a:normAutofit/>
      </a:bodyPr>
      <a:lstStyle>
        <a:defPPr lvl="0" algn="ctr">
          <a:lnSpc>
            <a:spcPct val="120000"/>
          </a:lnSpc>
          <a:defRPr lang="en-US" altLang="zh-CN" sz="1200" spc="150">
            <a:solidFill>
              <a:schemeClr val="bg1">
                <a:lumMod val="65000"/>
              </a:schemeClr>
            </a:solidFill>
            <a:latin typeface="Arial" panose="020B0604020202020204" pitchFamily="34" charset="0"/>
            <a:ea typeface="微软雅黑" panose="020B0503020204020204" pitchFamily="34" charset="-122"/>
            <a:sym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1129</Words>
  <Application>Microsoft Office PowerPoint</Application>
  <PresentationFormat>宽屏</PresentationFormat>
  <Paragraphs>143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等线 Light</vt:lpstr>
      <vt:lpstr>宋体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孟 庆霞</dc:creator>
  <cp:lastModifiedBy>peng zhang</cp:lastModifiedBy>
  <cp:revision>917</cp:revision>
  <dcterms:created xsi:type="dcterms:W3CDTF">2020-07-30T10:46:00Z</dcterms:created>
  <dcterms:modified xsi:type="dcterms:W3CDTF">2022-07-12T07:49:19Z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TemplateUUID">
    <vt:lpwstr>v1.0_mb_uza5yVrjx5td+UPUmGc27g==</vt:lpwstr>
  </property>
  <property fmtid="{D5CDD505-2E9C-101B-9397-08002B2CF9AE}" pid="4" name="ICV">
    <vt:lpwstr>34DFF1DC72BA43BA812245719B231B7D</vt:lpwstr>
  </property>
</Properties>
</file>