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9" r:id="rId3"/>
    <p:sldId id="260" r:id="rId4"/>
    <p:sldId id="266" r:id="rId5"/>
    <p:sldId id="261" r:id="rId6"/>
    <p:sldId id="262" r:id="rId7"/>
    <p:sldId id="267" r:id="rId8"/>
    <p:sldId id="264" r:id="rId9"/>
    <p:sldId id="265" r:id="rId10"/>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58B7"/>
    <a:srgbClr val="FFFFFF"/>
    <a:srgbClr val="4D56B5"/>
    <a:srgbClr val="F0F0F0"/>
    <a:srgbClr val="DCECF8"/>
    <a:srgbClr val="CEE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119" autoAdjust="0"/>
    <p:restoredTop sz="94660"/>
  </p:normalViewPr>
  <p:slideViewPr>
    <p:cSldViewPr snapToGrid="0" showGuides="1">
      <p:cViewPr varScale="1">
        <p:scale>
          <a:sx n="57" d="100"/>
          <a:sy n="57" d="100"/>
        </p:scale>
        <p:origin x="64" y="364"/>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C0975B-5EB0-462F-9BBC-84BB48B0EADF}" type="datetimeFigureOut">
              <a:rPr lang="zh-CN" altLang="en-US" smtClean="0"/>
              <a:t>2022/7/13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AFEE67-8890-4D0E-B03D-801E21779605}" type="slidenum">
              <a:rPr lang="zh-CN" altLang="en-US" smtClean="0"/>
              <a:t>‹#›</a:t>
            </a:fld>
            <a:endParaRPr lang="zh-CN" altLang="en-US"/>
          </a:p>
        </p:txBody>
      </p:sp>
    </p:spTree>
    <p:extLst>
      <p:ext uri="{BB962C8B-B14F-4D97-AF65-F5344CB8AC3E}">
        <p14:creationId xmlns:p14="http://schemas.microsoft.com/office/powerpoint/2010/main" val="1502471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latin typeface="+mn-ea"/>
                <a:cs typeface="+mn-ea"/>
                <a:sym typeface="+mn-lt"/>
              </a:rPr>
              <a:t>上市后的循证医学证据表明在</a:t>
            </a:r>
            <a:r>
              <a:rPr lang="zh-CN" altLang="en-US" sz="1200" b="1" dirty="0">
                <a:latin typeface="+mn-ea"/>
                <a:cs typeface="+mn-ea"/>
                <a:sym typeface="+mn-lt"/>
              </a:rPr>
              <a:t>成年人</a:t>
            </a:r>
            <a:r>
              <a:rPr lang="zh-CN" altLang="en-US" sz="1200" dirty="0">
                <a:latin typeface="+mn-ea"/>
                <a:cs typeface="+mn-ea"/>
                <a:sym typeface="+mn-lt"/>
              </a:rPr>
              <a:t>，</a:t>
            </a:r>
            <a:r>
              <a:rPr lang="zh-CN" altLang="en-US" sz="1200" b="1" dirty="0">
                <a:latin typeface="+mn-ea"/>
                <a:cs typeface="+mn-ea"/>
                <a:sym typeface="+mn-lt"/>
              </a:rPr>
              <a:t>特别是老年人</a:t>
            </a:r>
            <a:r>
              <a:rPr lang="zh-CN" altLang="en-US" sz="1200" dirty="0">
                <a:latin typeface="+mn-ea"/>
                <a:cs typeface="+mn-ea"/>
                <a:sym typeface="+mn-lt"/>
              </a:rPr>
              <a:t>群中，对于抑郁认知症状改善有高质量的临床证据支持，被</a:t>
            </a:r>
            <a:r>
              <a:rPr lang="en-US" altLang="zh-CN" sz="1200" dirty="0">
                <a:latin typeface="+mn-ea"/>
                <a:cs typeface="+mn-ea"/>
                <a:sym typeface="+mn-lt"/>
              </a:rPr>
              <a:t>2020</a:t>
            </a:r>
            <a:r>
              <a:rPr lang="zh-CN" altLang="en-US" sz="1200" dirty="0">
                <a:latin typeface="+mn-ea"/>
                <a:cs typeface="+mn-ea"/>
                <a:sym typeface="+mn-lt"/>
              </a:rPr>
              <a:t>版</a:t>
            </a:r>
            <a:r>
              <a:rPr lang="en-US" altLang="zh-CN" sz="1200" dirty="0">
                <a:latin typeface="+mn-ea"/>
                <a:cs typeface="+mn-ea"/>
                <a:sym typeface="+mn-lt"/>
              </a:rPr>
              <a:t>《</a:t>
            </a:r>
            <a:r>
              <a:rPr lang="zh-CN" altLang="en-US" sz="1200" dirty="0">
                <a:latin typeface="+mn-ea"/>
                <a:cs typeface="+mn-ea"/>
                <a:sym typeface="+mn-lt"/>
              </a:rPr>
              <a:t>抑郁症认知症状评估与干预专家共识</a:t>
            </a:r>
            <a:r>
              <a:rPr lang="en-US" altLang="zh-CN" sz="1200" dirty="0">
                <a:latin typeface="+mn-ea"/>
                <a:cs typeface="+mn-ea"/>
                <a:sym typeface="+mn-lt"/>
              </a:rPr>
              <a:t>》</a:t>
            </a:r>
            <a:r>
              <a:rPr lang="zh-CN" altLang="en-US" sz="1200" dirty="0">
                <a:latin typeface="+mn-ea"/>
                <a:cs typeface="+mn-ea"/>
                <a:sym typeface="+mn-lt"/>
              </a:rPr>
              <a:t>推荐改善抑郁认知症状的一线用药。</a:t>
            </a:r>
            <a:endParaRPr lang="en-US" altLang="zh-CN" sz="1200" dirty="0">
              <a:latin typeface="+mn-ea"/>
              <a:cs typeface="+mn-ea"/>
              <a:sym typeface="+mn-lt"/>
            </a:endParaRPr>
          </a:p>
          <a:p>
            <a:endParaRPr lang="zh-CN" altLang="en-US" dirty="0"/>
          </a:p>
        </p:txBody>
      </p:sp>
      <p:sp>
        <p:nvSpPr>
          <p:cNvPr id="4" name="灯片编号占位符 3"/>
          <p:cNvSpPr>
            <a:spLocks noGrp="1"/>
          </p:cNvSpPr>
          <p:nvPr>
            <p:ph type="sldNum" sz="quarter" idx="5"/>
          </p:nvPr>
        </p:nvSpPr>
        <p:spPr/>
        <p:txBody>
          <a:bodyPr/>
          <a:lstStyle/>
          <a:p>
            <a:fld id="{DBDEEBC7-FF81-475B-AF12-61891DD98CA6}" type="slidenum">
              <a:rPr lang="zh-CN" altLang="en-US" smtClean="0"/>
              <a:t>8</a:t>
            </a:fld>
            <a:endParaRPr lang="zh-CN" altLang="en-US"/>
          </a:p>
        </p:txBody>
      </p:sp>
    </p:spTree>
    <p:extLst>
      <p:ext uri="{BB962C8B-B14F-4D97-AF65-F5344CB8AC3E}">
        <p14:creationId xmlns:p14="http://schemas.microsoft.com/office/powerpoint/2010/main" val="3744438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A74B08-A7D3-4518-B1A0-26D403D692DA}"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A74B08-A7D3-4518-B1A0-26D403D692DA}"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A74B08-A7D3-4518-B1A0-26D403D692DA}"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A74B08-A7D3-4518-B1A0-26D403D692DA}"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A74B08-A7D3-4518-B1A0-26D403D692DA}"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A74B08-A7D3-4518-B1A0-26D403D692DA}"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A74B08-A7D3-4518-B1A0-26D403D692DA}"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DA74B08-A7D3-4518-B1A0-26D403D692DA}"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A74B08-A7D3-4518-B1A0-26D403D692DA}"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DA74B08-A7D3-4518-B1A0-26D403D692DA}"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矩形 5"/>
          <p:cNvSpPr/>
          <p:nvPr userDrawn="1"/>
        </p:nvSpPr>
        <p:spPr>
          <a:xfrm>
            <a:off x="0" y="0"/>
            <a:ext cx="12192000" cy="6858000"/>
          </a:xfrm>
          <a:prstGeom prst="rect">
            <a:avLst/>
          </a:prstGeom>
          <a:solidFill>
            <a:srgbClr val="CE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矩形 6"/>
          <p:cNvSpPr/>
          <p:nvPr userDrawn="1"/>
        </p:nvSpPr>
        <p:spPr>
          <a:xfrm>
            <a:off x="0" y="486137"/>
            <a:ext cx="12192000" cy="5885726"/>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1" y="694011"/>
            <a:ext cx="12192001" cy="54699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object 12"/>
          <p:cNvSpPr/>
          <p:nvPr userDrawn="1"/>
        </p:nvSpPr>
        <p:spPr>
          <a:xfrm rot="5400000">
            <a:off x="141694" y="30231"/>
            <a:ext cx="1236139" cy="1175679"/>
          </a:xfrm>
          <a:prstGeom prst="rect">
            <a:avLst/>
          </a:prstGeom>
          <a:blipFill>
            <a:blip r:embed="rId2" cstate="print"/>
            <a:stretch>
              <a:fillRect l="-120980"/>
            </a:stretch>
          </a:blipFill>
        </p:spPr>
        <p:txBody>
          <a:bodyPr wrap="square" lIns="0" tIns="0" rIns="0" bIns="0" rtlCol="0"/>
          <a:lstStyle/>
          <a:p>
            <a:endParaRPr dirty="0"/>
          </a:p>
        </p:txBody>
      </p:sp>
      <p:cxnSp>
        <p:nvCxnSpPr>
          <p:cNvPr id="29" name="直接连接符 28"/>
          <p:cNvCxnSpPr/>
          <p:nvPr userDrawn="1"/>
        </p:nvCxnSpPr>
        <p:spPr>
          <a:xfrm>
            <a:off x="1463349" y="1199667"/>
            <a:ext cx="967335" cy="0"/>
          </a:xfrm>
          <a:prstGeom prst="line">
            <a:avLst/>
          </a:prstGeom>
          <a:ln w="38100">
            <a:solidFill>
              <a:srgbClr val="4D56B5"/>
            </a:solidFill>
          </a:ln>
        </p:spPr>
        <p:style>
          <a:lnRef idx="1">
            <a:schemeClr val="accent1"/>
          </a:lnRef>
          <a:fillRef idx="0">
            <a:schemeClr val="accent1"/>
          </a:fillRef>
          <a:effectRef idx="0">
            <a:schemeClr val="accent1"/>
          </a:effectRef>
          <a:fontRef idx="minor">
            <a:schemeClr val="tx1"/>
          </a:fontRef>
        </p:style>
      </p:cxnSp>
      <p:sp>
        <p:nvSpPr>
          <p:cNvPr id="34" name="文本占位符 33"/>
          <p:cNvSpPr>
            <a:spLocks noGrp="1"/>
          </p:cNvSpPr>
          <p:nvPr>
            <p:ph type="body" sz="quarter" idx="10" hasCustomPrompt="1"/>
          </p:nvPr>
        </p:nvSpPr>
        <p:spPr>
          <a:xfrm>
            <a:off x="1347603" y="694009"/>
            <a:ext cx="3282271" cy="549177"/>
          </a:xfrm>
          <a:ln>
            <a:noFill/>
          </a:ln>
        </p:spPr>
        <p:txBody>
          <a:bodyPr anchor="ctr">
            <a:normAutofit/>
          </a:bodyPr>
          <a:lstStyle>
            <a:lvl1pPr marL="0" indent="0">
              <a:buNone/>
              <a:defRPr sz="2400">
                <a:solidFill>
                  <a:srgbClr val="3858B7"/>
                </a:solidFill>
              </a:defRPr>
            </a:lvl1pPr>
          </a:lstStyle>
          <a:p>
            <a:pPr lvl="0"/>
            <a:r>
              <a:rPr lang="zh-CN" altLang="en-US" dirty="0"/>
              <a:t>单击此处编辑母版文本</a:t>
            </a:r>
          </a:p>
        </p:txBody>
      </p:sp>
      <p:sp>
        <p:nvSpPr>
          <p:cNvPr id="39" name="文本占位符 33"/>
          <p:cNvSpPr>
            <a:spLocks noGrp="1"/>
          </p:cNvSpPr>
          <p:nvPr>
            <p:ph type="body" sz="quarter" idx="11" hasCustomPrompt="1"/>
          </p:nvPr>
        </p:nvSpPr>
        <p:spPr>
          <a:xfrm>
            <a:off x="1347603" y="1133790"/>
            <a:ext cx="3282271" cy="549177"/>
          </a:xfrm>
          <a:ln>
            <a:noFill/>
          </a:ln>
        </p:spPr>
        <p:txBody>
          <a:bodyPr anchor="ctr">
            <a:normAutofit/>
          </a:bodyPr>
          <a:lstStyle>
            <a:lvl1pPr marL="0" indent="0">
              <a:buNone/>
              <a:defRPr sz="1400">
                <a:solidFill>
                  <a:schemeClr val="accent3">
                    <a:lumMod val="20000"/>
                    <a:lumOff val="80000"/>
                  </a:schemeClr>
                </a:solidFill>
                <a:latin typeface="Arial" panose="020B0604020202020204" pitchFamily="34" charset="0"/>
                <a:cs typeface="Arial" panose="020B0604020202020204" pitchFamily="34" charset="0"/>
              </a:defRPr>
            </a:lvl1pPr>
          </a:lstStyle>
          <a:p>
            <a:pPr lvl="0"/>
            <a:r>
              <a:rPr lang="en-US" altLang="zh-CN" dirty="0"/>
              <a:t>Basic Information</a:t>
            </a:r>
            <a:endParaRPr lang="zh-CN" altLang="en-US" dirty="0"/>
          </a:p>
        </p:txBody>
      </p:sp>
      <p:sp>
        <p:nvSpPr>
          <p:cNvPr id="40" name="文本占位符 33"/>
          <p:cNvSpPr>
            <a:spLocks noGrp="1"/>
          </p:cNvSpPr>
          <p:nvPr>
            <p:ph type="body" sz="quarter" idx="12" hasCustomPrompt="1"/>
          </p:nvPr>
        </p:nvSpPr>
        <p:spPr>
          <a:xfrm>
            <a:off x="380888" y="516311"/>
            <a:ext cx="757752" cy="549177"/>
          </a:xfrm>
          <a:ln>
            <a:noFill/>
          </a:ln>
        </p:spPr>
        <p:txBody>
          <a:bodyPr anchor="ctr">
            <a:noAutofit/>
          </a:bodyPr>
          <a:lstStyle>
            <a:lvl1pPr marL="0" indent="0">
              <a:buNone/>
              <a:defRPr sz="4000">
                <a:solidFill>
                  <a:schemeClr val="bg1"/>
                </a:solidFill>
                <a:latin typeface="Arial" panose="020B0604020202020204" pitchFamily="34" charset="0"/>
                <a:cs typeface="Arial" panose="020B0604020202020204" pitchFamily="34" charset="0"/>
              </a:defRPr>
            </a:lvl1pPr>
          </a:lstStyle>
          <a:p>
            <a:pPr lvl="0"/>
            <a:r>
              <a:rPr lang="en-US" altLang="zh-CN" dirty="0"/>
              <a:t>01</a:t>
            </a:r>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7150B45-3F75-432F-88A4-2965641DFA22}" type="datetimeFigureOut">
              <a:rPr lang="zh-CN" altLang="en-US" smtClean="0"/>
              <a:t>2022/7/13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DA74B08-A7D3-4518-B1A0-26D403D692DA}"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150B45-3F75-432F-88A4-2965641DFA22}" type="datetimeFigureOut">
              <a:rPr lang="zh-CN" altLang="en-US" smtClean="0"/>
              <a:t>2022/7/13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74B08-A7D3-4518-B1A0-26D403D692DA}"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8.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0"/>
            <a:ext cx="12192000" cy="6858000"/>
          </a:xfrm>
          <a:prstGeom prst="rect">
            <a:avLst/>
          </a:prstGeom>
          <a:solidFill>
            <a:srgbClr val="CE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9" name="组合 8"/>
          <p:cNvGrpSpPr/>
          <p:nvPr/>
        </p:nvGrpSpPr>
        <p:grpSpPr>
          <a:xfrm>
            <a:off x="3563815" y="324091"/>
            <a:ext cx="5064370" cy="6209818"/>
            <a:chOff x="3165190" y="590861"/>
            <a:chExt cx="4295710" cy="5188598"/>
          </a:xfrm>
        </p:grpSpPr>
        <p:sp>
          <p:nvSpPr>
            <p:cNvPr id="7" name="矩形 6"/>
            <p:cNvSpPr/>
            <p:nvPr/>
          </p:nvSpPr>
          <p:spPr>
            <a:xfrm>
              <a:off x="3165190" y="590861"/>
              <a:ext cx="4295710" cy="5188598"/>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p:cNvSpPr/>
            <p:nvPr/>
          </p:nvSpPr>
          <p:spPr>
            <a:xfrm>
              <a:off x="3372686" y="790237"/>
              <a:ext cx="3880719" cy="47898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pic>
        <p:nvPicPr>
          <p:cNvPr id="11" name="图片 10"/>
          <p:cNvPicPr>
            <a:picLocks noChangeAspect="1"/>
          </p:cNvPicPr>
          <p:nvPr/>
        </p:nvPicPr>
        <p:blipFill>
          <a:blip r:embed="rId2"/>
          <a:stretch>
            <a:fillRect/>
          </a:stretch>
        </p:blipFill>
        <p:spPr>
          <a:xfrm>
            <a:off x="4451300" y="855930"/>
            <a:ext cx="3117899" cy="3138825"/>
          </a:xfrm>
          <a:prstGeom prst="rect">
            <a:avLst/>
          </a:prstGeom>
        </p:spPr>
      </p:pic>
      <p:sp>
        <p:nvSpPr>
          <p:cNvPr id="13" name="矩形: 圆角 12"/>
          <p:cNvSpPr/>
          <p:nvPr/>
        </p:nvSpPr>
        <p:spPr>
          <a:xfrm>
            <a:off x="4179333" y="5789032"/>
            <a:ext cx="3833333" cy="36576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cs typeface="+mn-ea"/>
                <a:sym typeface="+mn-lt"/>
              </a:rPr>
              <a:t>石药集团欧意药业有限公司</a:t>
            </a:r>
          </a:p>
        </p:txBody>
      </p:sp>
      <p:sp>
        <p:nvSpPr>
          <p:cNvPr id="10" name="标题 1"/>
          <p:cNvSpPr txBox="1"/>
          <p:nvPr/>
        </p:nvSpPr>
        <p:spPr>
          <a:xfrm>
            <a:off x="942949" y="3793907"/>
            <a:ext cx="10134600" cy="21222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2400" b="1" spc="20" dirty="0">
                <a:solidFill>
                  <a:schemeClr val="tx2"/>
                </a:solidFill>
                <a:latin typeface="+mn-lt"/>
                <a:ea typeface="+mn-ea"/>
                <a:cs typeface="+mn-ea"/>
                <a:sym typeface="+mn-lt"/>
              </a:rPr>
              <a:t>氢溴酸伏硫西汀片</a:t>
            </a:r>
            <a:br>
              <a:rPr lang="en-US" altLang="zh-CN" sz="2400" b="1" spc="10" dirty="0">
                <a:solidFill>
                  <a:schemeClr val="tx2"/>
                </a:solidFill>
                <a:latin typeface="+mn-lt"/>
                <a:ea typeface="+mn-ea"/>
                <a:cs typeface="+mn-ea"/>
                <a:sym typeface="+mn-lt"/>
              </a:rPr>
            </a:br>
            <a:br>
              <a:rPr lang="en-US" altLang="zh-CN" sz="2400" b="1" spc="10" dirty="0">
                <a:solidFill>
                  <a:schemeClr val="tx2"/>
                </a:solidFill>
                <a:latin typeface="+mn-lt"/>
                <a:ea typeface="+mn-ea"/>
                <a:cs typeface="+mn-ea"/>
                <a:sym typeface="+mn-lt"/>
              </a:rPr>
            </a:br>
            <a:br>
              <a:rPr lang="en-US" altLang="zh-CN" sz="2400" b="1" cap="all" spc="-300" baseline="30000" dirty="0">
                <a:solidFill>
                  <a:srgbClr val="44546A"/>
                </a:solidFill>
                <a:latin typeface="+mn-lt"/>
                <a:ea typeface="+mn-ea"/>
                <a:cs typeface="+mn-ea"/>
                <a:sym typeface="+mn-lt"/>
              </a:rPr>
            </a:br>
            <a:r>
              <a:rPr lang="en-US" altLang="zh-CN" sz="2400" b="1" cap="all" spc="-300" baseline="30000" dirty="0">
                <a:solidFill>
                  <a:srgbClr val="44546A"/>
                </a:solidFill>
                <a:latin typeface="+mn-lt"/>
                <a:ea typeface="+mn-ea"/>
                <a:cs typeface="+mn-ea"/>
                <a:sym typeface="+mn-lt"/>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a:spLocks noGrp="1" noRot="1" noMove="1" noResize="1" noEditPoints="1" noAdjustHandles="1" noChangeArrowheads="1" noChangeShapeType="1"/>
          </p:cNvSpPr>
          <p:nvPr/>
        </p:nvSpPr>
        <p:spPr>
          <a:xfrm>
            <a:off x="0" y="0"/>
            <a:ext cx="12192000" cy="6858000"/>
          </a:xfrm>
          <a:prstGeom prst="rect">
            <a:avLst/>
          </a:prstGeom>
          <a:solidFill>
            <a:srgbClr val="CE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 name="矩形 6"/>
          <p:cNvSpPr/>
          <p:nvPr/>
        </p:nvSpPr>
        <p:spPr>
          <a:xfrm>
            <a:off x="4225835" y="697386"/>
            <a:ext cx="3368040" cy="1074961"/>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p:cNvSpPr/>
          <p:nvPr/>
        </p:nvSpPr>
        <p:spPr>
          <a:xfrm>
            <a:off x="4336307" y="779212"/>
            <a:ext cx="3147096" cy="91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object 12"/>
          <p:cNvSpPr/>
          <p:nvPr/>
        </p:nvSpPr>
        <p:spPr>
          <a:xfrm>
            <a:off x="-1" y="697386"/>
            <a:ext cx="2731626" cy="987175"/>
          </a:xfrm>
          <a:prstGeom prst="rect">
            <a:avLst/>
          </a:prstGeom>
          <a:blipFill>
            <a:blip r:embed="rId2" cstate="print"/>
            <a:stretch>
              <a:fillRect/>
            </a:stretch>
          </a:blipFill>
        </p:spPr>
        <p:txBody>
          <a:bodyPr wrap="square" lIns="0" tIns="0" rIns="0" bIns="0" rtlCol="0"/>
          <a:lstStyle/>
          <a:p>
            <a:endParaRPr dirty="0">
              <a:cs typeface="+mn-ea"/>
              <a:sym typeface="+mn-lt"/>
            </a:endParaRPr>
          </a:p>
        </p:txBody>
      </p:sp>
      <p:sp>
        <p:nvSpPr>
          <p:cNvPr id="14" name="矩形 13"/>
          <p:cNvSpPr/>
          <p:nvPr/>
        </p:nvSpPr>
        <p:spPr>
          <a:xfrm>
            <a:off x="8210007" y="697386"/>
            <a:ext cx="3368040" cy="1074961"/>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矩形 14"/>
          <p:cNvSpPr/>
          <p:nvPr/>
        </p:nvSpPr>
        <p:spPr>
          <a:xfrm>
            <a:off x="8320479" y="779212"/>
            <a:ext cx="3147096" cy="91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矩形 15"/>
          <p:cNvSpPr/>
          <p:nvPr/>
        </p:nvSpPr>
        <p:spPr>
          <a:xfrm>
            <a:off x="4225835" y="2473935"/>
            <a:ext cx="3368040" cy="1074961"/>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矩形 16"/>
          <p:cNvSpPr/>
          <p:nvPr/>
        </p:nvSpPr>
        <p:spPr>
          <a:xfrm>
            <a:off x="4336307" y="2555761"/>
            <a:ext cx="3147096" cy="91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矩形 17"/>
          <p:cNvSpPr/>
          <p:nvPr/>
        </p:nvSpPr>
        <p:spPr>
          <a:xfrm>
            <a:off x="8210007" y="2473935"/>
            <a:ext cx="3368040" cy="1074961"/>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矩形 18"/>
          <p:cNvSpPr/>
          <p:nvPr/>
        </p:nvSpPr>
        <p:spPr>
          <a:xfrm>
            <a:off x="8320479" y="2555761"/>
            <a:ext cx="3147096" cy="91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矩形 19"/>
          <p:cNvSpPr/>
          <p:nvPr/>
        </p:nvSpPr>
        <p:spPr>
          <a:xfrm>
            <a:off x="4225835" y="4211295"/>
            <a:ext cx="3368040" cy="1074961"/>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矩形 20"/>
          <p:cNvSpPr/>
          <p:nvPr/>
        </p:nvSpPr>
        <p:spPr>
          <a:xfrm>
            <a:off x="4336307" y="4293121"/>
            <a:ext cx="3147096" cy="91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文本框 23"/>
          <p:cNvSpPr txBox="1"/>
          <p:nvPr/>
        </p:nvSpPr>
        <p:spPr>
          <a:xfrm>
            <a:off x="678536" y="760086"/>
            <a:ext cx="1592779" cy="861774"/>
          </a:xfrm>
          <a:prstGeom prst="rect">
            <a:avLst/>
          </a:prstGeom>
          <a:noFill/>
        </p:spPr>
        <p:txBody>
          <a:bodyPr wrap="square" rtlCol="0">
            <a:spAutoFit/>
          </a:bodyPr>
          <a:lstStyle/>
          <a:p>
            <a:r>
              <a:rPr lang="zh-CN" altLang="en-US" sz="3200" b="1" dirty="0">
                <a:solidFill>
                  <a:schemeClr val="bg1"/>
                </a:solidFill>
                <a:cs typeface="+mn-ea"/>
                <a:sym typeface="+mn-lt"/>
              </a:rPr>
              <a:t>目   录</a:t>
            </a:r>
            <a:endParaRPr lang="en-US" altLang="zh-CN" sz="3200" b="1" dirty="0">
              <a:solidFill>
                <a:schemeClr val="bg1"/>
              </a:solidFill>
              <a:cs typeface="+mn-ea"/>
              <a:sym typeface="+mn-lt"/>
            </a:endParaRPr>
          </a:p>
          <a:p>
            <a:pPr algn="dist"/>
            <a:r>
              <a:rPr lang="en-US" altLang="zh-CN" dirty="0">
                <a:solidFill>
                  <a:schemeClr val="bg1"/>
                </a:solidFill>
                <a:cs typeface="+mn-ea"/>
                <a:sym typeface="+mn-lt"/>
              </a:rPr>
              <a:t>CONTENTS</a:t>
            </a:r>
            <a:endParaRPr lang="zh-CN" altLang="en-US" dirty="0">
              <a:solidFill>
                <a:schemeClr val="bg1"/>
              </a:solidFill>
              <a:cs typeface="+mn-ea"/>
              <a:sym typeface="+mn-lt"/>
            </a:endParaRPr>
          </a:p>
        </p:txBody>
      </p:sp>
      <p:sp>
        <p:nvSpPr>
          <p:cNvPr id="3" name="文本框 2"/>
          <p:cNvSpPr txBox="1"/>
          <p:nvPr/>
        </p:nvSpPr>
        <p:spPr>
          <a:xfrm>
            <a:off x="4490977" y="1006307"/>
            <a:ext cx="2992426" cy="523220"/>
          </a:xfrm>
          <a:prstGeom prst="rect">
            <a:avLst/>
          </a:prstGeom>
          <a:noFill/>
        </p:spPr>
        <p:txBody>
          <a:bodyPr wrap="square" rtlCol="0">
            <a:spAutoFit/>
          </a:bodyPr>
          <a:lstStyle/>
          <a:p>
            <a:r>
              <a:rPr lang="en-US" altLang="zh-CN" sz="2800" dirty="0">
                <a:solidFill>
                  <a:srgbClr val="4D56B5"/>
                </a:solidFill>
                <a:cs typeface="+mn-ea"/>
                <a:sym typeface="+mn-lt"/>
              </a:rPr>
              <a:t>01  </a:t>
            </a:r>
            <a:r>
              <a:rPr lang="zh-CN" altLang="en-US" sz="2800" dirty="0">
                <a:solidFill>
                  <a:srgbClr val="4D56B5"/>
                </a:solidFill>
                <a:cs typeface="+mn-ea"/>
                <a:sym typeface="+mn-lt"/>
              </a:rPr>
              <a:t>药品基本信息</a:t>
            </a:r>
          </a:p>
        </p:txBody>
      </p:sp>
      <p:sp>
        <p:nvSpPr>
          <p:cNvPr id="41" name="文本框 40"/>
          <p:cNvSpPr txBox="1"/>
          <p:nvPr/>
        </p:nvSpPr>
        <p:spPr>
          <a:xfrm>
            <a:off x="8472668" y="1006307"/>
            <a:ext cx="2882095" cy="523220"/>
          </a:xfrm>
          <a:prstGeom prst="rect">
            <a:avLst/>
          </a:prstGeom>
          <a:noFill/>
        </p:spPr>
        <p:txBody>
          <a:bodyPr wrap="square" rtlCol="0">
            <a:spAutoFit/>
          </a:bodyPr>
          <a:lstStyle/>
          <a:p>
            <a:r>
              <a:rPr lang="en-US" altLang="zh-CN" sz="2800" dirty="0">
                <a:solidFill>
                  <a:srgbClr val="4D56B5"/>
                </a:solidFill>
                <a:cs typeface="+mn-ea"/>
                <a:sym typeface="+mn-lt"/>
              </a:rPr>
              <a:t>02  	</a:t>
            </a:r>
            <a:r>
              <a:rPr lang="zh-CN" altLang="en-US" sz="2800" dirty="0">
                <a:solidFill>
                  <a:srgbClr val="4D56B5"/>
                </a:solidFill>
                <a:cs typeface="+mn-ea"/>
                <a:sym typeface="+mn-lt"/>
              </a:rPr>
              <a:t>安全性</a:t>
            </a:r>
          </a:p>
        </p:txBody>
      </p:sp>
      <p:sp>
        <p:nvSpPr>
          <p:cNvPr id="42" name="文本框 41"/>
          <p:cNvSpPr txBox="1"/>
          <p:nvPr/>
        </p:nvSpPr>
        <p:spPr>
          <a:xfrm>
            <a:off x="4490977" y="2788809"/>
            <a:ext cx="2882095" cy="523220"/>
          </a:xfrm>
          <a:prstGeom prst="rect">
            <a:avLst/>
          </a:prstGeom>
          <a:noFill/>
        </p:spPr>
        <p:txBody>
          <a:bodyPr wrap="square" rtlCol="0">
            <a:spAutoFit/>
          </a:bodyPr>
          <a:lstStyle/>
          <a:p>
            <a:r>
              <a:rPr lang="en-US" altLang="zh-CN" sz="2800" dirty="0">
                <a:solidFill>
                  <a:srgbClr val="4D56B5"/>
                </a:solidFill>
                <a:cs typeface="+mn-ea"/>
                <a:sym typeface="+mn-lt"/>
              </a:rPr>
              <a:t>03  	</a:t>
            </a:r>
            <a:r>
              <a:rPr lang="zh-CN" altLang="en-US" sz="2800" dirty="0">
                <a:solidFill>
                  <a:srgbClr val="4D56B5"/>
                </a:solidFill>
                <a:cs typeface="+mn-ea"/>
                <a:sym typeface="+mn-lt"/>
              </a:rPr>
              <a:t>有效性</a:t>
            </a:r>
          </a:p>
        </p:txBody>
      </p:sp>
      <p:sp>
        <p:nvSpPr>
          <p:cNvPr id="44" name="文本框 43"/>
          <p:cNvSpPr txBox="1"/>
          <p:nvPr/>
        </p:nvSpPr>
        <p:spPr>
          <a:xfrm>
            <a:off x="8585480" y="2771914"/>
            <a:ext cx="2882095" cy="523220"/>
          </a:xfrm>
          <a:prstGeom prst="rect">
            <a:avLst/>
          </a:prstGeom>
          <a:noFill/>
        </p:spPr>
        <p:txBody>
          <a:bodyPr wrap="square" rtlCol="0">
            <a:spAutoFit/>
          </a:bodyPr>
          <a:lstStyle/>
          <a:p>
            <a:r>
              <a:rPr lang="en-US" altLang="zh-CN" sz="2800" dirty="0">
                <a:solidFill>
                  <a:srgbClr val="4D56B5"/>
                </a:solidFill>
                <a:cs typeface="+mn-ea"/>
                <a:sym typeface="+mn-lt"/>
              </a:rPr>
              <a:t>04  	</a:t>
            </a:r>
            <a:r>
              <a:rPr lang="zh-CN" altLang="en-US" sz="2800" dirty="0">
                <a:solidFill>
                  <a:srgbClr val="4D56B5"/>
                </a:solidFill>
                <a:cs typeface="+mn-ea"/>
                <a:sym typeface="+mn-lt"/>
              </a:rPr>
              <a:t>创新性</a:t>
            </a:r>
          </a:p>
        </p:txBody>
      </p:sp>
      <p:sp>
        <p:nvSpPr>
          <p:cNvPr id="45" name="文本框 44"/>
          <p:cNvSpPr txBox="1"/>
          <p:nvPr/>
        </p:nvSpPr>
        <p:spPr>
          <a:xfrm>
            <a:off x="4542630" y="4460513"/>
            <a:ext cx="2882095" cy="523220"/>
          </a:xfrm>
          <a:prstGeom prst="rect">
            <a:avLst/>
          </a:prstGeom>
          <a:noFill/>
        </p:spPr>
        <p:txBody>
          <a:bodyPr wrap="square" rtlCol="0">
            <a:spAutoFit/>
          </a:bodyPr>
          <a:lstStyle/>
          <a:p>
            <a:r>
              <a:rPr lang="en-US" altLang="zh-CN" sz="2800" dirty="0">
                <a:solidFill>
                  <a:srgbClr val="4D56B5"/>
                </a:solidFill>
                <a:cs typeface="+mn-ea"/>
                <a:sym typeface="+mn-lt"/>
              </a:rPr>
              <a:t>05  	</a:t>
            </a:r>
            <a:r>
              <a:rPr lang="zh-CN" altLang="en-US" sz="2800" dirty="0">
                <a:solidFill>
                  <a:srgbClr val="4D56B5"/>
                </a:solidFill>
                <a:cs typeface="+mn-ea"/>
                <a:sym typeface="+mn-lt"/>
              </a:rPr>
              <a:t>公平性</a:t>
            </a:r>
          </a:p>
        </p:txBody>
      </p:sp>
      <p:pic>
        <p:nvPicPr>
          <p:cNvPr id="5" name="图片 4"/>
          <p:cNvPicPr>
            <a:picLocks noChangeAspect="1"/>
          </p:cNvPicPr>
          <p:nvPr/>
        </p:nvPicPr>
        <p:blipFill>
          <a:blip r:embed="rId3"/>
          <a:stretch>
            <a:fillRect/>
          </a:stretch>
        </p:blipFill>
        <p:spPr>
          <a:xfrm>
            <a:off x="815904" y="3063473"/>
            <a:ext cx="2910822" cy="287677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dirty="0">
                <a:cs typeface="+mn-ea"/>
                <a:sym typeface="+mn-lt"/>
              </a:rPr>
              <a:t>药品基本信息</a:t>
            </a:r>
          </a:p>
        </p:txBody>
      </p:sp>
      <p:sp>
        <p:nvSpPr>
          <p:cNvPr id="5" name="文本占位符 4"/>
          <p:cNvSpPr>
            <a:spLocks noGrp="1"/>
          </p:cNvSpPr>
          <p:nvPr>
            <p:ph type="body" sz="quarter" idx="11"/>
          </p:nvPr>
        </p:nvSpPr>
        <p:spPr/>
        <p:txBody>
          <a:bodyPr/>
          <a:lstStyle/>
          <a:p>
            <a:r>
              <a:rPr lang="en-US" altLang="zh-CN" dirty="0">
                <a:latin typeface="+mn-lt"/>
                <a:cs typeface="+mn-ea"/>
                <a:sym typeface="+mn-lt"/>
              </a:rPr>
              <a:t>Basic Information</a:t>
            </a:r>
            <a:endParaRPr lang="zh-CN" altLang="en-US" dirty="0">
              <a:latin typeface="+mn-lt"/>
              <a:cs typeface="+mn-ea"/>
              <a:sym typeface="+mn-lt"/>
            </a:endParaRPr>
          </a:p>
        </p:txBody>
      </p:sp>
      <p:sp>
        <p:nvSpPr>
          <p:cNvPr id="6" name="文本占位符 5"/>
          <p:cNvSpPr>
            <a:spLocks noGrp="1"/>
          </p:cNvSpPr>
          <p:nvPr>
            <p:ph type="body" sz="quarter" idx="12"/>
          </p:nvPr>
        </p:nvSpPr>
        <p:spPr/>
        <p:txBody>
          <a:bodyPr/>
          <a:lstStyle/>
          <a:p>
            <a:r>
              <a:rPr lang="en-US" altLang="zh-CN" dirty="0">
                <a:latin typeface="+mn-lt"/>
                <a:cs typeface="+mn-ea"/>
                <a:sym typeface="+mn-lt"/>
              </a:rPr>
              <a:t>01</a:t>
            </a:r>
            <a:endParaRPr lang="zh-CN" altLang="en-US" dirty="0">
              <a:latin typeface="+mn-lt"/>
              <a:cs typeface="+mn-ea"/>
              <a:sym typeface="+mn-lt"/>
            </a:endParaRPr>
          </a:p>
        </p:txBody>
      </p:sp>
      <p:pic>
        <p:nvPicPr>
          <p:cNvPr id="12" name="图片 11"/>
          <p:cNvPicPr>
            <a:picLocks noChangeAspect="1"/>
          </p:cNvPicPr>
          <p:nvPr/>
        </p:nvPicPr>
        <p:blipFill>
          <a:blip r:embed="rId2">
            <a:extLst>
              <a:ext uri="{BEBA8EAE-BF5A-486C-A8C5-ECC9F3942E4B}">
                <a14:imgProps xmlns:a14="http://schemas.microsoft.com/office/drawing/2010/main">
                  <a14:imgLayer r:embed="rId3">
                    <a14:imgEffect>
                      <a14:backgroundRemoval t="500" b="99500" l="9500" r="91500">
                        <a14:foregroundMark x1="9500" y1="44000" x2="9500" y2="44000"/>
                        <a14:foregroundMark x1="50000" y1="8500" x2="50000" y2="8500"/>
                        <a14:foregroundMark x1="42500" y1="4500" x2="42500" y2="4500"/>
                        <a14:foregroundMark x1="52500" y1="95000" x2="52500" y2="95000"/>
                        <a14:foregroundMark x1="49000" y1="500" x2="49000" y2="500"/>
                        <a14:foregroundMark x1="91500" y1="39000" x2="91500" y2="39000"/>
                        <a14:foregroundMark x1="49000" y1="99500" x2="49000" y2="99500"/>
                        <a14:backgroundMark x1="10000" y1="83500" x2="10000" y2="83500"/>
                      </a14:backgroundRemoval>
                    </a14:imgEffect>
                  </a14:imgLayer>
                </a14:imgProps>
              </a:ext>
            </a:extLst>
          </a:blip>
          <a:stretch>
            <a:fillRect/>
          </a:stretch>
        </p:blipFill>
        <p:spPr>
          <a:xfrm>
            <a:off x="1257477" y="1682967"/>
            <a:ext cx="710970" cy="710970"/>
          </a:xfrm>
          <a:prstGeom prst="rect">
            <a:avLst/>
          </a:prstGeom>
        </p:spPr>
      </p:pic>
      <p:sp>
        <p:nvSpPr>
          <p:cNvPr id="7" name="文本框 6"/>
          <p:cNvSpPr txBox="1"/>
          <p:nvPr/>
        </p:nvSpPr>
        <p:spPr>
          <a:xfrm>
            <a:off x="2058573" y="1479766"/>
            <a:ext cx="9584878" cy="4399915"/>
          </a:xfrm>
          <a:prstGeom prst="rect">
            <a:avLst/>
          </a:prstGeom>
          <a:noFill/>
        </p:spPr>
        <p:txBody>
          <a:bodyPr wrap="square">
            <a:spAutoFit/>
          </a:bodyPr>
          <a:lstStyle/>
          <a:p>
            <a:pPr marL="342900" indent="-342900">
              <a:lnSpc>
                <a:spcPct val="200000"/>
              </a:lnSpc>
              <a:buFont typeface="Wingdings" panose="05000000000000000000" pitchFamily="2" charset="2"/>
              <a:buChar char="u"/>
              <a:defRPr/>
            </a:pPr>
            <a:r>
              <a:rPr lang="zh-CN" altLang="en-US" sz="2000" b="1" dirty="0">
                <a:solidFill>
                  <a:prstClr val="black"/>
                </a:solidFill>
                <a:cs typeface="+mn-ea"/>
                <a:sym typeface="+mn-lt"/>
              </a:rPr>
              <a:t>通用名</a:t>
            </a:r>
            <a:r>
              <a:rPr lang="zh-CN" altLang="en-US" sz="2000" dirty="0">
                <a:solidFill>
                  <a:prstClr val="black"/>
                </a:solidFill>
                <a:cs typeface="+mn-ea"/>
                <a:sym typeface="+mn-lt"/>
              </a:rPr>
              <a:t>：</a:t>
            </a:r>
            <a:r>
              <a:rPr lang="zh-CN" altLang="en-US" sz="2000" dirty="0">
                <a:solidFill>
                  <a:schemeClr val="tx1"/>
                </a:solidFill>
              </a:rPr>
              <a:t>氢溴酸伏硫西汀片</a:t>
            </a:r>
            <a:endParaRPr lang="en-US" altLang="zh-CN" sz="2000" kern="100" dirty="0">
              <a:solidFill>
                <a:prstClr val="black"/>
              </a:solidFill>
              <a:cs typeface="+mn-ea"/>
              <a:sym typeface="+mn-lt"/>
            </a:endParaRPr>
          </a:p>
          <a:p>
            <a:pPr marL="342900" indent="-342900">
              <a:lnSpc>
                <a:spcPct val="200000"/>
              </a:lnSpc>
              <a:buFont typeface="Wingdings" panose="05000000000000000000" pitchFamily="2" charset="2"/>
              <a:buChar char="u"/>
              <a:defRPr/>
            </a:pPr>
            <a:r>
              <a:rPr lang="zh-CN" altLang="en-US" sz="2000" b="1" kern="100" dirty="0">
                <a:solidFill>
                  <a:prstClr val="black"/>
                </a:solidFill>
                <a:cs typeface="+mn-ea"/>
                <a:sym typeface="+mn-lt"/>
              </a:rPr>
              <a:t>注册规格：</a:t>
            </a:r>
            <a:r>
              <a:rPr lang="en-US" altLang="zh-CN" sz="2000" dirty="0">
                <a:solidFill>
                  <a:prstClr val="black"/>
                </a:solidFill>
                <a:cs typeface="+mn-ea"/>
                <a:sym typeface="+mn-lt"/>
              </a:rPr>
              <a:t>5mg/</a:t>
            </a:r>
            <a:r>
              <a:rPr lang="zh-CN" altLang="en-US" sz="2000" dirty="0">
                <a:solidFill>
                  <a:prstClr val="black"/>
                </a:solidFill>
                <a:cs typeface="+mn-ea"/>
                <a:sym typeface="+mn-lt"/>
              </a:rPr>
              <a:t>片</a:t>
            </a:r>
            <a:r>
              <a:rPr lang="en-US" altLang="zh-CN" sz="2000" dirty="0">
                <a:solidFill>
                  <a:prstClr val="black"/>
                </a:solidFill>
                <a:cs typeface="+mn-ea"/>
                <a:sym typeface="+mn-lt"/>
              </a:rPr>
              <a:t>,10mg/</a:t>
            </a:r>
            <a:r>
              <a:rPr lang="zh-CN" altLang="en-US" sz="2000" dirty="0">
                <a:solidFill>
                  <a:prstClr val="black"/>
                </a:solidFill>
                <a:cs typeface="+mn-ea"/>
                <a:sym typeface="+mn-lt"/>
              </a:rPr>
              <a:t>片 </a:t>
            </a:r>
            <a:endParaRPr lang="en-US" altLang="zh-CN" sz="2000" dirty="0">
              <a:solidFill>
                <a:prstClr val="black"/>
              </a:solidFill>
              <a:cs typeface="+mn-ea"/>
              <a:sym typeface="+mn-lt"/>
            </a:endParaRPr>
          </a:p>
          <a:p>
            <a:pPr marL="342900" indent="-342900">
              <a:lnSpc>
                <a:spcPct val="200000"/>
              </a:lnSpc>
              <a:buFont typeface="Wingdings" panose="05000000000000000000" pitchFamily="2" charset="2"/>
              <a:buChar char="u"/>
              <a:defRPr/>
            </a:pPr>
            <a:r>
              <a:rPr lang="zh-CN" altLang="en-US" sz="2000" b="1" kern="100" dirty="0">
                <a:solidFill>
                  <a:prstClr val="black"/>
                </a:solidFill>
                <a:cs typeface="+mn-ea"/>
                <a:sym typeface="+mn-lt"/>
              </a:rPr>
              <a:t>中国大陆首次上市时间：</a:t>
            </a:r>
            <a:r>
              <a:rPr lang="en-US" altLang="zh-CN" sz="2000" kern="100" dirty="0">
                <a:solidFill>
                  <a:prstClr val="black"/>
                </a:solidFill>
                <a:cs typeface="+mn-ea"/>
                <a:sym typeface="+mn-lt"/>
              </a:rPr>
              <a:t>2017</a:t>
            </a:r>
            <a:r>
              <a:rPr lang="zh-CN" altLang="en-US" sz="2000" kern="100" dirty="0">
                <a:solidFill>
                  <a:prstClr val="black"/>
                </a:solidFill>
                <a:cs typeface="+mn-ea"/>
                <a:sym typeface="+mn-lt"/>
              </a:rPr>
              <a:t>年</a:t>
            </a:r>
            <a:r>
              <a:rPr lang="en-US" altLang="zh-CN" sz="2000" kern="100" dirty="0">
                <a:solidFill>
                  <a:prstClr val="black"/>
                </a:solidFill>
                <a:cs typeface="+mn-ea"/>
                <a:sym typeface="+mn-lt"/>
              </a:rPr>
              <a:t>11</a:t>
            </a:r>
            <a:r>
              <a:rPr lang="zh-CN" altLang="en-US" sz="2000" kern="100" dirty="0">
                <a:solidFill>
                  <a:prstClr val="black"/>
                </a:solidFill>
                <a:cs typeface="+mn-ea"/>
                <a:sym typeface="+mn-lt"/>
              </a:rPr>
              <a:t>月</a:t>
            </a:r>
            <a:r>
              <a:rPr lang="en-US" altLang="zh-CN" sz="2000" kern="100" dirty="0">
                <a:solidFill>
                  <a:prstClr val="black"/>
                </a:solidFill>
                <a:cs typeface="+mn-ea"/>
                <a:sym typeface="+mn-lt"/>
              </a:rPr>
              <a:t>21</a:t>
            </a:r>
            <a:r>
              <a:rPr lang="zh-CN" altLang="en-US" sz="2000" kern="100" dirty="0">
                <a:solidFill>
                  <a:prstClr val="black"/>
                </a:solidFill>
                <a:cs typeface="+mn-ea"/>
                <a:sym typeface="+mn-lt"/>
              </a:rPr>
              <a:t>日</a:t>
            </a:r>
            <a:endParaRPr lang="en-US" altLang="zh-CN" sz="2000" kern="100" dirty="0">
              <a:solidFill>
                <a:prstClr val="black"/>
              </a:solidFill>
              <a:cs typeface="+mn-ea"/>
              <a:sym typeface="+mn-lt"/>
            </a:endParaRPr>
          </a:p>
          <a:p>
            <a:pPr marL="342900" indent="-342900">
              <a:lnSpc>
                <a:spcPct val="200000"/>
              </a:lnSpc>
              <a:buFont typeface="Wingdings" panose="05000000000000000000" pitchFamily="2" charset="2"/>
              <a:buChar char="u"/>
              <a:defRPr/>
            </a:pPr>
            <a:r>
              <a:rPr lang="zh-CN" altLang="en-US" sz="2000" b="1" kern="100" dirty="0">
                <a:solidFill>
                  <a:prstClr val="black"/>
                </a:solidFill>
                <a:cs typeface="+mn-ea"/>
                <a:sym typeface="+mn-lt"/>
              </a:rPr>
              <a:t>目前大陆地区同通用名药品的上市情况：</a:t>
            </a:r>
            <a:r>
              <a:rPr lang="en-US" altLang="zh-CN" sz="2000" kern="100" dirty="0">
                <a:cs typeface="+mn-ea"/>
                <a:sym typeface="+mn-lt"/>
              </a:rPr>
              <a:t>7</a:t>
            </a:r>
            <a:r>
              <a:rPr lang="en-US" altLang="zh-CN" sz="2000" b="1" kern="100" dirty="0">
                <a:cs typeface="+mn-ea"/>
                <a:sym typeface="+mn-lt"/>
              </a:rPr>
              <a:t> </a:t>
            </a:r>
            <a:r>
              <a:rPr lang="zh-CN" altLang="en-US" sz="2000" kern="100" dirty="0">
                <a:solidFill>
                  <a:prstClr val="black"/>
                </a:solidFill>
                <a:cs typeface="+mn-ea"/>
                <a:sym typeface="+mn-lt"/>
              </a:rPr>
              <a:t>家</a:t>
            </a:r>
            <a:endParaRPr lang="en-US" altLang="zh-CN" sz="2000" kern="100" dirty="0">
              <a:solidFill>
                <a:prstClr val="black"/>
              </a:solidFill>
              <a:cs typeface="+mn-ea"/>
              <a:sym typeface="+mn-lt"/>
            </a:endParaRPr>
          </a:p>
          <a:p>
            <a:pPr marL="342900" indent="-342900">
              <a:lnSpc>
                <a:spcPct val="200000"/>
              </a:lnSpc>
              <a:buFont typeface="Wingdings" panose="05000000000000000000" pitchFamily="2" charset="2"/>
              <a:buChar char="u"/>
              <a:defRPr/>
            </a:pPr>
            <a:r>
              <a:rPr lang="zh-CN" altLang="en-US" sz="2000" b="1" kern="100" dirty="0">
                <a:solidFill>
                  <a:prstClr val="black"/>
                </a:solidFill>
                <a:cs typeface="+mn-ea"/>
                <a:sym typeface="+mn-lt"/>
              </a:rPr>
              <a:t>全球首个上市国家</a:t>
            </a:r>
            <a:r>
              <a:rPr lang="en-US" altLang="zh-CN" sz="2000" b="1" kern="100" dirty="0">
                <a:solidFill>
                  <a:prstClr val="black"/>
                </a:solidFill>
                <a:cs typeface="+mn-ea"/>
                <a:sym typeface="+mn-lt"/>
              </a:rPr>
              <a:t>/</a:t>
            </a:r>
            <a:r>
              <a:rPr lang="zh-CN" altLang="en-US" sz="2000" b="1" kern="100" dirty="0">
                <a:solidFill>
                  <a:prstClr val="black"/>
                </a:solidFill>
                <a:cs typeface="+mn-ea"/>
                <a:sym typeface="+mn-lt"/>
              </a:rPr>
              <a:t>地区及上市时间：</a:t>
            </a:r>
            <a:r>
              <a:rPr lang="zh-CN" altLang="en-US" sz="2000" kern="100" dirty="0">
                <a:solidFill>
                  <a:prstClr val="black"/>
                </a:solidFill>
                <a:cs typeface="+mn-ea"/>
                <a:sym typeface="+mn-lt"/>
              </a:rPr>
              <a:t>美国，</a:t>
            </a:r>
            <a:r>
              <a:rPr lang="en-US" altLang="zh-CN" sz="2000" kern="100" dirty="0">
                <a:solidFill>
                  <a:prstClr val="black"/>
                </a:solidFill>
                <a:cs typeface="+mn-ea"/>
                <a:sym typeface="+mn-lt"/>
              </a:rPr>
              <a:t>2013</a:t>
            </a:r>
            <a:r>
              <a:rPr lang="zh-CN" altLang="en-US" sz="2000" kern="100" dirty="0">
                <a:solidFill>
                  <a:prstClr val="black"/>
                </a:solidFill>
                <a:cs typeface="+mn-ea"/>
                <a:sym typeface="+mn-lt"/>
              </a:rPr>
              <a:t>年</a:t>
            </a:r>
            <a:endParaRPr lang="en-US" altLang="zh-CN" sz="2000" kern="100" dirty="0">
              <a:solidFill>
                <a:prstClr val="black"/>
              </a:solidFill>
              <a:cs typeface="+mn-ea"/>
              <a:sym typeface="+mn-lt"/>
            </a:endParaRPr>
          </a:p>
          <a:p>
            <a:pPr marL="342900" indent="-342900">
              <a:lnSpc>
                <a:spcPct val="200000"/>
              </a:lnSpc>
              <a:buFont typeface="Wingdings" panose="05000000000000000000" pitchFamily="2" charset="2"/>
              <a:buChar char="u"/>
              <a:defRPr/>
            </a:pPr>
            <a:r>
              <a:rPr lang="zh-CN" altLang="en-US" sz="2000" b="1" kern="100" dirty="0">
                <a:solidFill>
                  <a:prstClr val="black"/>
                </a:solidFill>
                <a:cs typeface="+mn-ea"/>
                <a:sym typeface="+mn-lt"/>
              </a:rPr>
              <a:t>是否为</a:t>
            </a:r>
            <a:r>
              <a:rPr lang="en-US" altLang="zh-CN" sz="2000" b="1" kern="100" dirty="0">
                <a:solidFill>
                  <a:prstClr val="black"/>
                </a:solidFill>
                <a:cs typeface="+mn-ea"/>
                <a:sym typeface="+mn-lt"/>
              </a:rPr>
              <a:t>OTC</a:t>
            </a:r>
            <a:r>
              <a:rPr lang="zh-CN" altLang="en-US" sz="2000" b="1" kern="100" dirty="0">
                <a:solidFill>
                  <a:prstClr val="black"/>
                </a:solidFill>
                <a:cs typeface="+mn-ea"/>
                <a:sym typeface="+mn-lt"/>
              </a:rPr>
              <a:t>药品：</a:t>
            </a:r>
            <a:r>
              <a:rPr lang="zh-CN" altLang="en-US" sz="2000" kern="100" dirty="0">
                <a:solidFill>
                  <a:prstClr val="black"/>
                </a:solidFill>
                <a:cs typeface="+mn-ea"/>
                <a:sym typeface="+mn-lt"/>
              </a:rPr>
              <a:t>否</a:t>
            </a:r>
            <a:endParaRPr lang="en-US" altLang="zh-CN" sz="2000" kern="100" dirty="0">
              <a:solidFill>
                <a:prstClr val="black"/>
              </a:solidFill>
              <a:cs typeface="+mn-ea"/>
              <a:sym typeface="+mn-lt"/>
            </a:endParaRPr>
          </a:p>
          <a:p>
            <a:pPr marL="342900" indent="-342900">
              <a:lnSpc>
                <a:spcPct val="200000"/>
              </a:lnSpc>
              <a:buFont typeface="Wingdings" panose="05000000000000000000" pitchFamily="2" charset="2"/>
              <a:buChar char="u"/>
              <a:defRPr/>
            </a:pPr>
            <a:r>
              <a:rPr lang="zh-CN" altLang="en-US" sz="2000" b="1" kern="100" dirty="0">
                <a:solidFill>
                  <a:prstClr val="black"/>
                </a:solidFill>
                <a:cs typeface="+mn-ea"/>
                <a:sym typeface="+mn-lt"/>
              </a:rPr>
              <a:t>参照药品建议：</a:t>
            </a:r>
            <a:r>
              <a:rPr lang="zh-CN" altLang="en-US" sz="2000" kern="100" dirty="0">
                <a:solidFill>
                  <a:prstClr val="black"/>
                </a:solidFill>
                <a:cs typeface="+mn-ea"/>
                <a:sym typeface="+mn-lt"/>
              </a:rPr>
              <a:t>草酸艾司西酞普兰片</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rgbClr val="CEE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6" name="矩形 5"/>
          <p:cNvSpPr>
            <a:spLocks noGrp="1" noRot="1" noMove="1" noResize="1" noEditPoints="1" noAdjustHandles="1" noChangeArrowheads="1" noChangeShapeType="1"/>
          </p:cNvSpPr>
          <p:nvPr/>
        </p:nvSpPr>
        <p:spPr>
          <a:xfrm>
            <a:off x="0" y="0"/>
            <a:ext cx="12192000" cy="6858000"/>
          </a:xfrm>
          <a:prstGeom prst="rect">
            <a:avLst/>
          </a:prstGeom>
          <a:solidFill>
            <a:srgbClr val="DCEC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6"/>
          <p:cNvSpPr>
            <a:spLocks noGrp="1" noRot="1" noMove="1" noResize="1" noEditPoints="1" noAdjustHandles="1" noChangeArrowheads="1" noChangeShapeType="1"/>
          </p:cNvSpPr>
          <p:nvPr/>
        </p:nvSpPr>
        <p:spPr>
          <a:xfrm>
            <a:off x="341454" y="0"/>
            <a:ext cx="1150909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文本占位符 33"/>
          <p:cNvSpPr txBox="1"/>
          <p:nvPr/>
        </p:nvSpPr>
        <p:spPr>
          <a:xfrm>
            <a:off x="2034906" y="486144"/>
            <a:ext cx="3282271" cy="549177"/>
          </a:xfrm>
          <a:prstGeom prst="rect">
            <a:avLst/>
          </a:prstGeom>
          <a:ln>
            <a:noFill/>
          </a:ln>
        </p:spPr>
        <p:txBody>
          <a:bodyPr vert="horz" lIns="91440" tIns="45720" rIns="91440" bIns="45720" rtlCol="0" anchor="ctr">
            <a:normAutofit lnSpcReduction="10000"/>
          </a:bodyPr>
          <a:lstStyle>
            <a:defPPr>
              <a:defRPr lang="zh-CN"/>
            </a:defPPr>
            <a:lvl1pPr marL="0" indent="0" algn="l" defTabSz="914400" rtl="0" eaLnBrk="1" latinLnBrk="0" hangingPunct="1">
              <a:buNone/>
              <a:defRPr sz="2400" kern="1200">
                <a:solidFill>
                  <a:srgbClr val="3858B7"/>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3200" dirty="0">
                <a:cs typeface="+mn-ea"/>
                <a:sym typeface="+mn-lt"/>
              </a:rPr>
              <a:t>药品基本信息</a:t>
            </a:r>
          </a:p>
        </p:txBody>
      </p:sp>
      <p:sp>
        <p:nvSpPr>
          <p:cNvPr id="13" name="object 12"/>
          <p:cNvSpPr/>
          <p:nvPr/>
        </p:nvSpPr>
        <p:spPr>
          <a:xfrm>
            <a:off x="-1" y="267145"/>
            <a:ext cx="1909824" cy="987175"/>
          </a:xfrm>
          <a:prstGeom prst="rect">
            <a:avLst/>
          </a:prstGeom>
          <a:blipFill>
            <a:blip r:embed="rId2" cstate="print"/>
            <a:stretch>
              <a:fillRect/>
            </a:stretch>
          </a:blipFill>
        </p:spPr>
        <p:txBody>
          <a:bodyPr wrap="square" lIns="0" tIns="0" rIns="0" bIns="0" rtlCol="0"/>
          <a:lstStyle/>
          <a:p>
            <a:endParaRPr dirty="0">
              <a:cs typeface="+mn-ea"/>
              <a:sym typeface="+mn-lt"/>
            </a:endParaRPr>
          </a:p>
        </p:txBody>
      </p:sp>
      <p:sp>
        <p:nvSpPr>
          <p:cNvPr id="14" name="文本占位符 5"/>
          <p:cNvSpPr txBox="1"/>
          <p:nvPr/>
        </p:nvSpPr>
        <p:spPr>
          <a:xfrm>
            <a:off x="729364" y="358822"/>
            <a:ext cx="975819" cy="803819"/>
          </a:xfrm>
          <a:prstGeom prst="rect">
            <a:avLst/>
          </a:prstGeom>
        </p:spPr>
        <p:txBody>
          <a:bodyPr vert="horz" lIns="91440" tIns="45720" rIns="91440" bIns="45720" rtlCol="0" anchor="ctr"/>
          <a:lstStyle>
            <a:defPPr>
              <a:defRPr lang="zh-CN"/>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5400" dirty="0">
                <a:solidFill>
                  <a:schemeClr val="bg1"/>
                </a:solidFill>
                <a:cs typeface="+mn-ea"/>
                <a:sym typeface="+mn-lt"/>
              </a:rPr>
              <a:t>01</a:t>
            </a:r>
            <a:endParaRPr lang="zh-CN" altLang="en-US" sz="5400" dirty="0">
              <a:solidFill>
                <a:schemeClr val="bg1"/>
              </a:solidFill>
              <a:cs typeface="+mn-ea"/>
              <a:sym typeface="+mn-lt"/>
            </a:endParaRPr>
          </a:p>
        </p:txBody>
      </p:sp>
      <p:grpSp>
        <p:nvGrpSpPr>
          <p:cNvPr id="31" name="组合 30"/>
          <p:cNvGrpSpPr/>
          <p:nvPr/>
        </p:nvGrpSpPr>
        <p:grpSpPr>
          <a:xfrm>
            <a:off x="1742654" y="1310725"/>
            <a:ext cx="8941750" cy="982371"/>
            <a:chOff x="2181520" y="1592882"/>
            <a:chExt cx="8941750" cy="982371"/>
          </a:xfrm>
        </p:grpSpPr>
        <p:cxnSp>
          <p:nvCxnSpPr>
            <p:cNvPr id="9" name="直接连接符 8"/>
            <p:cNvCxnSpPr/>
            <p:nvPr/>
          </p:nvCxnSpPr>
          <p:spPr>
            <a:xfrm>
              <a:off x="2274118" y="2082692"/>
              <a:ext cx="715161" cy="0"/>
            </a:xfrm>
            <a:prstGeom prst="line">
              <a:avLst/>
            </a:prstGeom>
            <a:ln w="38100">
              <a:solidFill>
                <a:srgbClr val="4D56B5"/>
              </a:solidFill>
            </a:ln>
          </p:spPr>
          <p:style>
            <a:lnRef idx="1">
              <a:schemeClr val="accent1"/>
            </a:lnRef>
            <a:fillRef idx="0">
              <a:schemeClr val="accent1"/>
            </a:fillRef>
            <a:effectRef idx="0">
              <a:schemeClr val="accent1"/>
            </a:effectRef>
            <a:fontRef idx="minor">
              <a:schemeClr val="tx1"/>
            </a:fontRef>
          </p:style>
        </p:cxnSp>
        <p:sp>
          <p:nvSpPr>
            <p:cNvPr id="15" name="文本占位符 33"/>
            <p:cNvSpPr txBox="1"/>
            <p:nvPr/>
          </p:nvSpPr>
          <p:spPr>
            <a:xfrm>
              <a:off x="2216244" y="1592882"/>
              <a:ext cx="1226378" cy="549177"/>
            </a:xfrm>
            <a:prstGeom prst="rect">
              <a:avLst/>
            </a:prstGeom>
            <a:ln>
              <a:noFill/>
            </a:ln>
          </p:spPr>
          <p:txBody>
            <a:bodyPr vert="horz" lIns="91440" tIns="45720" rIns="91440" bIns="45720" rtlCol="0" anchor="ctr">
              <a:normAutofit/>
            </a:bodyPr>
            <a:lstStyle>
              <a:defPPr>
                <a:defRPr lang="zh-CN"/>
              </a:defPPr>
              <a:lvl1pPr marL="0" indent="0" algn="l" defTabSz="914400" rtl="0" eaLnBrk="1" latinLnBrk="0" hangingPunct="1">
                <a:buNone/>
                <a:defRPr sz="2400" kern="1200">
                  <a:solidFill>
                    <a:srgbClr val="3858B7"/>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800" b="1" dirty="0">
                  <a:cs typeface="+mn-ea"/>
                  <a:sym typeface="+mn-lt"/>
                </a:rPr>
                <a:t>适应症</a:t>
              </a:r>
            </a:p>
          </p:txBody>
        </p:sp>
        <p:sp>
          <p:nvSpPr>
            <p:cNvPr id="18" name="文本框 17"/>
            <p:cNvSpPr txBox="1"/>
            <p:nvPr/>
          </p:nvSpPr>
          <p:spPr>
            <a:xfrm>
              <a:off x="2181520" y="2205921"/>
              <a:ext cx="8941750" cy="369332"/>
            </a:xfrm>
            <a:prstGeom prst="rect">
              <a:avLst/>
            </a:prstGeom>
            <a:noFill/>
          </p:spPr>
          <p:txBody>
            <a:bodyPr wrap="square" rtlCol="0">
              <a:spAutoFit/>
            </a:bodyPr>
            <a:lstStyle/>
            <a:p>
              <a:r>
                <a:rPr lang="zh-CN" altLang="en-US" dirty="0">
                  <a:sym typeface="+mn-ea"/>
                </a:rPr>
                <a:t>本品用于治疗</a:t>
              </a:r>
              <a:r>
                <a:rPr lang="zh-CN" altLang="en-US" b="1" dirty="0">
                  <a:solidFill>
                    <a:schemeClr val="tx1"/>
                  </a:solidFill>
                  <a:sym typeface="+mn-ea"/>
                </a:rPr>
                <a:t>成人抑郁症</a:t>
              </a:r>
              <a:r>
                <a:rPr lang="zh-CN" altLang="en-US" dirty="0">
                  <a:sym typeface="+mn-ea"/>
                </a:rPr>
                <a:t>。</a:t>
              </a:r>
              <a:endParaRPr lang="zh-CN" altLang="en-US" dirty="0"/>
            </a:p>
          </p:txBody>
        </p:sp>
      </p:grpSp>
      <p:pic>
        <p:nvPicPr>
          <p:cNvPr id="28" name="图片 27"/>
          <p:cNvPicPr>
            <a:picLocks noChangeAspect="1"/>
          </p:cNvPicPr>
          <p:nvPr/>
        </p:nvPicPr>
        <p:blipFill>
          <a:blip r:embed="rId3"/>
          <a:stretch>
            <a:fillRect/>
          </a:stretch>
        </p:blipFill>
        <p:spPr>
          <a:xfrm>
            <a:off x="770230" y="1534926"/>
            <a:ext cx="652506" cy="608615"/>
          </a:xfrm>
          <a:prstGeom prst="rect">
            <a:avLst/>
          </a:prstGeom>
        </p:spPr>
      </p:pic>
      <p:grpSp>
        <p:nvGrpSpPr>
          <p:cNvPr id="32" name="组合 31"/>
          <p:cNvGrpSpPr/>
          <p:nvPr/>
        </p:nvGrpSpPr>
        <p:grpSpPr>
          <a:xfrm>
            <a:off x="1773041" y="2565045"/>
            <a:ext cx="9856707" cy="1447701"/>
            <a:chOff x="2181519" y="3059078"/>
            <a:chExt cx="9856707" cy="1447701"/>
          </a:xfrm>
        </p:grpSpPr>
        <p:cxnSp>
          <p:nvCxnSpPr>
            <p:cNvPr id="19" name="直接连接符 18"/>
            <p:cNvCxnSpPr/>
            <p:nvPr/>
          </p:nvCxnSpPr>
          <p:spPr>
            <a:xfrm>
              <a:off x="2274118" y="3548254"/>
              <a:ext cx="715161" cy="0"/>
            </a:xfrm>
            <a:prstGeom prst="line">
              <a:avLst/>
            </a:prstGeom>
            <a:ln w="38100">
              <a:solidFill>
                <a:srgbClr val="4D56B5"/>
              </a:solidFill>
            </a:ln>
          </p:spPr>
          <p:style>
            <a:lnRef idx="1">
              <a:schemeClr val="accent1"/>
            </a:lnRef>
            <a:fillRef idx="0">
              <a:schemeClr val="accent1"/>
            </a:fillRef>
            <a:effectRef idx="0">
              <a:schemeClr val="accent1"/>
            </a:effectRef>
            <a:fontRef idx="minor">
              <a:schemeClr val="tx1"/>
            </a:fontRef>
          </p:style>
        </p:cxnSp>
        <p:sp>
          <p:nvSpPr>
            <p:cNvPr id="20" name="文本占位符 33"/>
            <p:cNvSpPr txBox="1"/>
            <p:nvPr/>
          </p:nvSpPr>
          <p:spPr>
            <a:xfrm>
              <a:off x="2201796" y="3059078"/>
              <a:ext cx="2294796" cy="549177"/>
            </a:xfrm>
            <a:prstGeom prst="rect">
              <a:avLst/>
            </a:prstGeom>
            <a:ln>
              <a:noFill/>
            </a:ln>
          </p:spPr>
          <p:txBody>
            <a:bodyPr vert="horz" lIns="91440" tIns="45720" rIns="91440" bIns="45720" rtlCol="0" anchor="ctr">
              <a:normAutofit/>
            </a:bodyPr>
            <a:lstStyle>
              <a:defPPr>
                <a:defRPr lang="zh-CN"/>
              </a:defPPr>
              <a:lvl1pPr marL="0" indent="0" algn="l" defTabSz="914400" rtl="0" eaLnBrk="1" latinLnBrk="0" hangingPunct="1">
                <a:buNone/>
                <a:defRPr sz="2400" kern="1200">
                  <a:solidFill>
                    <a:srgbClr val="3858B7"/>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800" b="1" dirty="0">
                  <a:cs typeface="+mn-ea"/>
                  <a:sym typeface="+mn-lt"/>
                </a:rPr>
                <a:t>疾病基本情况</a:t>
              </a:r>
            </a:p>
          </p:txBody>
        </p:sp>
        <p:sp>
          <p:nvSpPr>
            <p:cNvPr id="29" name="文本框 28"/>
            <p:cNvSpPr txBox="1"/>
            <p:nvPr/>
          </p:nvSpPr>
          <p:spPr>
            <a:xfrm>
              <a:off x="2181519" y="3632822"/>
              <a:ext cx="9856707" cy="873957"/>
            </a:xfrm>
            <a:prstGeom prst="rect">
              <a:avLst/>
            </a:prstGeom>
            <a:noFill/>
          </p:spPr>
          <p:txBody>
            <a:bodyPr wrap="square" rtlCol="0">
              <a:spAutoFit/>
            </a:bodyPr>
            <a:lstStyle/>
            <a:p>
              <a:pPr algn="l">
                <a:lnSpc>
                  <a:spcPct val="150000"/>
                </a:lnSpc>
              </a:pPr>
              <a:r>
                <a:rPr lang="zh-CN" altLang="en-US" dirty="0">
                  <a:latin typeface="MicrosoftYaHei"/>
                  <a:sym typeface="+mn-ea"/>
                </a:rPr>
                <a:t>抑郁症是由各种原因引起的以抑郁为主要症状的一组心境障碍或情感性障碍，是一组以抑郁心境自我体验为中心的临床症状群或状态。</a:t>
              </a:r>
              <a:endParaRPr lang="zh-CN" altLang="en-US" dirty="0"/>
            </a:p>
          </p:txBody>
        </p:sp>
      </p:grpSp>
      <p:grpSp>
        <p:nvGrpSpPr>
          <p:cNvPr id="33" name="组合 32"/>
          <p:cNvGrpSpPr/>
          <p:nvPr/>
        </p:nvGrpSpPr>
        <p:grpSpPr>
          <a:xfrm>
            <a:off x="1705184" y="4257398"/>
            <a:ext cx="9924564" cy="1908992"/>
            <a:chOff x="2181520" y="4715941"/>
            <a:chExt cx="9197375" cy="1908992"/>
          </a:xfrm>
        </p:grpSpPr>
        <p:cxnSp>
          <p:nvCxnSpPr>
            <p:cNvPr id="22" name="直接连接符 21"/>
            <p:cNvCxnSpPr/>
            <p:nvPr/>
          </p:nvCxnSpPr>
          <p:spPr>
            <a:xfrm>
              <a:off x="2274118" y="5205751"/>
              <a:ext cx="715161" cy="0"/>
            </a:xfrm>
            <a:prstGeom prst="line">
              <a:avLst/>
            </a:prstGeom>
            <a:ln w="38100">
              <a:solidFill>
                <a:srgbClr val="4D56B5"/>
              </a:solidFill>
            </a:ln>
          </p:spPr>
          <p:style>
            <a:lnRef idx="1">
              <a:schemeClr val="accent1"/>
            </a:lnRef>
            <a:fillRef idx="0">
              <a:schemeClr val="accent1"/>
            </a:fillRef>
            <a:effectRef idx="0">
              <a:schemeClr val="accent1"/>
            </a:effectRef>
            <a:fontRef idx="minor">
              <a:schemeClr val="tx1"/>
            </a:fontRef>
          </p:style>
        </p:cxnSp>
        <p:sp>
          <p:nvSpPr>
            <p:cNvPr id="23" name="文本占位符 33"/>
            <p:cNvSpPr txBox="1"/>
            <p:nvPr/>
          </p:nvSpPr>
          <p:spPr>
            <a:xfrm>
              <a:off x="2216244" y="4715941"/>
              <a:ext cx="2294796" cy="549177"/>
            </a:xfrm>
            <a:prstGeom prst="rect">
              <a:avLst/>
            </a:prstGeom>
            <a:ln>
              <a:noFill/>
            </a:ln>
          </p:spPr>
          <p:txBody>
            <a:bodyPr vert="horz" lIns="91440" tIns="45720" rIns="91440" bIns="45720" rtlCol="0" anchor="ctr">
              <a:normAutofit/>
            </a:bodyPr>
            <a:lstStyle>
              <a:defPPr>
                <a:defRPr lang="zh-CN"/>
              </a:defPPr>
              <a:lvl1pPr marL="0" indent="0" algn="l" defTabSz="914400" rtl="0" eaLnBrk="1" latinLnBrk="0" hangingPunct="1">
                <a:buNone/>
                <a:defRPr sz="2400" kern="1200">
                  <a:solidFill>
                    <a:srgbClr val="3858B7"/>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800" b="1" dirty="0">
                  <a:cs typeface="+mn-ea"/>
                  <a:sym typeface="+mn-lt"/>
                </a:rPr>
                <a:t>用法用量</a:t>
              </a:r>
            </a:p>
          </p:txBody>
        </p:sp>
        <p:sp>
          <p:nvSpPr>
            <p:cNvPr id="30" name="文本框 29"/>
            <p:cNvSpPr txBox="1"/>
            <p:nvPr/>
          </p:nvSpPr>
          <p:spPr>
            <a:xfrm>
              <a:off x="2181520" y="5335477"/>
              <a:ext cx="9197375" cy="1289456"/>
            </a:xfrm>
            <a:prstGeom prst="rect">
              <a:avLst/>
            </a:prstGeom>
            <a:noFill/>
          </p:spPr>
          <p:txBody>
            <a:bodyPr wrap="square" rtlCol="0">
              <a:spAutoFit/>
            </a:bodyPr>
            <a:lstStyle/>
            <a:p>
              <a:pPr>
                <a:lnSpc>
                  <a:spcPct val="150000"/>
                </a:lnSpc>
              </a:pPr>
              <a:r>
                <a:rPr lang="zh-CN" altLang="en-US" dirty="0">
                  <a:sym typeface="+mn-ea"/>
                </a:rPr>
                <a:t>本品应口服给药，可以与食物同服或空腹服用，</a:t>
              </a:r>
              <a:r>
                <a:rPr lang="zh-CN" altLang="en-US" b="1" dirty="0">
                  <a:sym typeface="+mn-ea"/>
                </a:rPr>
                <a:t>初始剂量和推荐剂量均为</a:t>
              </a:r>
              <a:r>
                <a:rPr lang="en-US" altLang="zh-CN" b="1" dirty="0">
                  <a:sym typeface="+mn-ea"/>
                </a:rPr>
                <a:t>10mg</a:t>
              </a:r>
              <a:r>
                <a:rPr lang="zh-CN" altLang="en-US" b="1" dirty="0">
                  <a:sym typeface="+mn-ea"/>
                </a:rPr>
                <a:t>，每日一次</a:t>
              </a:r>
              <a:r>
                <a:rPr lang="zh-CN" altLang="en-US" dirty="0">
                  <a:sym typeface="+mn-ea"/>
                </a:rPr>
                <a:t>。根据患者个体反应进行调整，剂量可增加至最大</a:t>
              </a:r>
              <a:r>
                <a:rPr lang="en-US" altLang="zh-CN" dirty="0">
                  <a:sym typeface="+mn-ea"/>
                </a:rPr>
                <a:t>20mg</a:t>
              </a:r>
              <a:r>
                <a:rPr lang="zh-CN" altLang="en-US" dirty="0">
                  <a:sym typeface="+mn-ea"/>
                </a:rPr>
                <a:t>，每日一次，或最低可降低至</a:t>
              </a:r>
              <a:r>
                <a:rPr lang="en-US" altLang="zh-CN" dirty="0">
                  <a:sym typeface="+mn-ea"/>
                </a:rPr>
                <a:t>5mg</a:t>
              </a:r>
              <a:r>
                <a:rPr lang="zh-CN" altLang="en-US" dirty="0">
                  <a:sym typeface="+mn-ea"/>
                </a:rPr>
                <a:t>，每日一次。</a:t>
              </a:r>
              <a:endParaRPr lang="zh-CN" altLang="en-US" dirty="0"/>
            </a:p>
            <a:p>
              <a:pPr>
                <a:lnSpc>
                  <a:spcPct val="150000"/>
                </a:lnSpc>
              </a:pPr>
              <a:r>
                <a:rPr lang="zh-CN" altLang="en-US" dirty="0">
                  <a:sym typeface="+mn-ea"/>
                </a:rPr>
                <a:t>抑郁症状缓解后，建议继续接受本品治疗至少</a:t>
              </a:r>
              <a:r>
                <a:rPr lang="en-US" altLang="zh-CN" dirty="0">
                  <a:sym typeface="+mn-ea"/>
                </a:rPr>
                <a:t>6</a:t>
              </a:r>
              <a:r>
                <a:rPr lang="zh-CN" altLang="en-US" dirty="0">
                  <a:sym typeface="+mn-ea"/>
                </a:rPr>
                <a:t>个月，以巩固抗抑郁疗效。</a:t>
              </a:r>
            </a:p>
          </p:txBody>
        </p:sp>
      </p:grpSp>
      <p:pic>
        <p:nvPicPr>
          <p:cNvPr id="42" name="图片 41"/>
          <p:cNvPicPr>
            <a:picLocks noChangeAspect="1"/>
          </p:cNvPicPr>
          <p:nvPr/>
        </p:nvPicPr>
        <p:blipFill>
          <a:blip r:embed="rId3"/>
          <a:stretch>
            <a:fillRect/>
          </a:stretch>
        </p:blipFill>
        <p:spPr>
          <a:xfrm>
            <a:off x="770230" y="2956064"/>
            <a:ext cx="661358" cy="616871"/>
          </a:xfrm>
          <a:prstGeom prst="rect">
            <a:avLst/>
          </a:prstGeom>
        </p:spPr>
      </p:pic>
      <p:pic>
        <p:nvPicPr>
          <p:cNvPr id="43" name="图片 42"/>
          <p:cNvPicPr>
            <a:picLocks noChangeAspect="1"/>
          </p:cNvPicPr>
          <p:nvPr/>
        </p:nvPicPr>
        <p:blipFill>
          <a:blip r:embed="rId3"/>
          <a:stretch>
            <a:fillRect/>
          </a:stretch>
        </p:blipFill>
        <p:spPr>
          <a:xfrm>
            <a:off x="770230" y="4490407"/>
            <a:ext cx="604276" cy="56362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dirty="0">
                <a:sym typeface="+mn-lt"/>
              </a:rPr>
              <a:t>安全性</a:t>
            </a:r>
          </a:p>
        </p:txBody>
      </p:sp>
      <p:sp>
        <p:nvSpPr>
          <p:cNvPr id="5" name="文本占位符 4"/>
          <p:cNvSpPr>
            <a:spLocks noGrp="1"/>
          </p:cNvSpPr>
          <p:nvPr>
            <p:ph type="body" sz="quarter" idx="11"/>
          </p:nvPr>
        </p:nvSpPr>
        <p:spPr/>
        <p:txBody>
          <a:bodyPr/>
          <a:lstStyle/>
          <a:p>
            <a:r>
              <a:rPr lang="en-US" altLang="zh-CN" dirty="0">
                <a:sym typeface="+mn-lt"/>
              </a:rPr>
              <a:t>Security</a:t>
            </a:r>
            <a:endParaRPr lang="zh-CN" altLang="en-US" dirty="0">
              <a:sym typeface="+mn-lt"/>
            </a:endParaRPr>
          </a:p>
        </p:txBody>
      </p:sp>
      <p:sp>
        <p:nvSpPr>
          <p:cNvPr id="6" name="文本占位符 5"/>
          <p:cNvSpPr>
            <a:spLocks noGrp="1"/>
          </p:cNvSpPr>
          <p:nvPr>
            <p:ph type="body" sz="quarter" idx="12"/>
          </p:nvPr>
        </p:nvSpPr>
        <p:spPr/>
        <p:txBody>
          <a:bodyPr/>
          <a:lstStyle/>
          <a:p>
            <a:r>
              <a:rPr lang="en-US" altLang="zh-CN" dirty="0">
                <a:sym typeface="+mn-lt"/>
              </a:rPr>
              <a:t>02</a:t>
            </a:r>
            <a:endParaRPr lang="zh-CN" altLang="en-US" dirty="0">
              <a:sym typeface="+mn-lt"/>
            </a:endParaRPr>
          </a:p>
        </p:txBody>
      </p:sp>
      <p:sp>
        <p:nvSpPr>
          <p:cNvPr id="7" name="文本框 6"/>
          <p:cNvSpPr txBox="1"/>
          <p:nvPr/>
        </p:nvSpPr>
        <p:spPr>
          <a:xfrm>
            <a:off x="1025870" y="1682967"/>
            <a:ext cx="10493298" cy="3690562"/>
          </a:xfrm>
          <a:prstGeom prst="rect">
            <a:avLst/>
          </a:prstGeom>
          <a:noFill/>
        </p:spPr>
        <p:txBody>
          <a:bodyPr wrap="square">
            <a:spAutoFit/>
          </a:bodyPr>
          <a:lstStyle/>
          <a:p>
            <a:pPr marL="0" lvl="1" algn="just">
              <a:lnSpc>
                <a:spcPct val="150000"/>
              </a:lnSpc>
            </a:pPr>
            <a:r>
              <a:rPr lang="zh-CN" altLang="en-US" sz="2400" b="1" dirty="0">
                <a:solidFill>
                  <a:schemeClr val="tx1">
                    <a:lumMod val="95000"/>
                    <a:lumOff val="5000"/>
                  </a:schemeClr>
                </a:solidFill>
                <a:cs typeface="+mn-ea"/>
                <a:sym typeface="+mn-lt"/>
              </a:rPr>
              <a:t>不良反应情况：</a:t>
            </a:r>
            <a:endParaRPr lang="en-US" altLang="zh-CN" sz="2400" b="1" dirty="0">
              <a:solidFill>
                <a:schemeClr val="tx1">
                  <a:lumMod val="95000"/>
                  <a:lumOff val="5000"/>
                </a:schemeClr>
              </a:solidFill>
              <a:cs typeface="+mn-ea"/>
              <a:sym typeface="+mn-lt"/>
            </a:endParaRPr>
          </a:p>
          <a:p>
            <a:pPr marL="431800" lvl="2" indent="-266700" algn="just">
              <a:lnSpc>
                <a:spcPct val="150000"/>
              </a:lnSpc>
              <a:buFont typeface="Wingdings" panose="05000000000000000000" pitchFamily="2" charset="2"/>
              <a:buChar char="u"/>
            </a:pPr>
            <a:r>
              <a:rPr lang="zh-CN" altLang="en-US" dirty="0">
                <a:solidFill>
                  <a:schemeClr val="tx1">
                    <a:lumMod val="95000"/>
                    <a:lumOff val="5000"/>
                  </a:schemeClr>
                </a:solidFill>
                <a:cs typeface="+mn-ea"/>
                <a:sym typeface="+mn-lt"/>
              </a:rPr>
              <a:t>最常见的不良反应是恶心。常见不良反应有腹泻、便秘、呕吐、头晕、梦境异常、瘙痒等，偶见潮红、盗汗，罕见瞳孔扩大，其他过敏、失眠等不良反应发生率未知。</a:t>
            </a:r>
          </a:p>
          <a:p>
            <a:pPr marL="742950" lvl="2" indent="-285750" algn="just">
              <a:lnSpc>
                <a:spcPct val="150000"/>
              </a:lnSpc>
              <a:buFont typeface="Wingdings" panose="05000000000000000000" pitchFamily="2" charset="2"/>
              <a:buChar char="u"/>
            </a:pPr>
            <a:endParaRPr lang="en-US" altLang="zh-CN" sz="2000" b="1" dirty="0">
              <a:solidFill>
                <a:schemeClr val="tx1">
                  <a:lumMod val="95000"/>
                  <a:lumOff val="5000"/>
                </a:schemeClr>
              </a:solidFill>
              <a:cs typeface="+mn-ea"/>
              <a:sym typeface="+mn-lt"/>
            </a:endParaRPr>
          </a:p>
          <a:p>
            <a:pPr marL="0" lvl="1" algn="just">
              <a:lnSpc>
                <a:spcPct val="150000"/>
              </a:lnSpc>
            </a:pPr>
            <a:r>
              <a:rPr lang="zh-CN" altLang="en-US" sz="2400" b="1" dirty="0">
                <a:solidFill>
                  <a:schemeClr val="tx1">
                    <a:lumMod val="95000"/>
                    <a:lumOff val="5000"/>
                  </a:schemeClr>
                </a:solidFill>
                <a:cs typeface="+mn-ea"/>
                <a:sym typeface="+mn-lt"/>
              </a:rPr>
              <a:t>安全性方面优势与不足：</a:t>
            </a:r>
            <a:endParaRPr lang="en-US" altLang="zh-CN" sz="2400" b="1" dirty="0">
              <a:solidFill>
                <a:schemeClr val="tx1">
                  <a:lumMod val="95000"/>
                  <a:lumOff val="5000"/>
                </a:schemeClr>
              </a:solidFill>
              <a:cs typeface="+mn-ea"/>
              <a:sym typeface="+mn-lt"/>
            </a:endParaRPr>
          </a:p>
          <a:p>
            <a:pPr marL="431800" lvl="2" indent="-266700" algn="just">
              <a:lnSpc>
                <a:spcPct val="150000"/>
              </a:lnSpc>
              <a:buFont typeface="Wingdings" panose="05000000000000000000" pitchFamily="2" charset="2"/>
              <a:buChar char="u"/>
            </a:pPr>
            <a:r>
              <a:rPr lang="zh-CN" altLang="en-US" b="1" dirty="0">
                <a:solidFill>
                  <a:schemeClr val="tx1">
                    <a:lumMod val="95000"/>
                    <a:lumOff val="5000"/>
                  </a:schemeClr>
                </a:solidFill>
                <a:latin typeface="+mn-ea"/>
                <a:cs typeface="+mn-ea"/>
                <a:sym typeface="+mn-lt"/>
              </a:rPr>
              <a:t>优势：</a:t>
            </a:r>
            <a:r>
              <a:rPr lang="zh-CN" altLang="en-US" dirty="0">
                <a:solidFill>
                  <a:schemeClr val="tx1">
                    <a:lumMod val="95000"/>
                    <a:lumOff val="5000"/>
                  </a:schemeClr>
                </a:solidFill>
                <a:cs typeface="+mn-ea"/>
              </a:rPr>
              <a:t>无严重特异性不良反应，耐受良好，安全性</a:t>
            </a:r>
            <a:r>
              <a:rPr lang="zh-CN" altLang="en-US">
                <a:solidFill>
                  <a:schemeClr val="tx1">
                    <a:lumMod val="95000"/>
                    <a:lumOff val="5000"/>
                  </a:schemeClr>
                </a:solidFill>
                <a:cs typeface="+mn-ea"/>
              </a:rPr>
              <a:t>高。不产生SSRIs和SNRIs类抗抑郁药的典型副作用，如性功能障碍、体重增加等。</a:t>
            </a:r>
            <a:endParaRPr lang="zh-CN" altLang="en-US" dirty="0">
              <a:solidFill>
                <a:schemeClr val="tx1">
                  <a:lumMod val="95000"/>
                  <a:lumOff val="5000"/>
                </a:schemeClr>
              </a:solidFill>
              <a:cs typeface="+mn-ea"/>
              <a:sym typeface="+mn-lt"/>
            </a:endParaRPr>
          </a:p>
          <a:p>
            <a:pPr marL="431800" lvl="2" indent="-266700" algn="just">
              <a:lnSpc>
                <a:spcPct val="150000"/>
              </a:lnSpc>
              <a:buFont typeface="Wingdings" panose="05000000000000000000" pitchFamily="2" charset="2"/>
              <a:buChar char="u"/>
            </a:pPr>
            <a:r>
              <a:rPr lang="zh-CN" altLang="en-US" b="1" dirty="0">
                <a:solidFill>
                  <a:schemeClr val="tx1">
                    <a:lumMod val="95000"/>
                    <a:lumOff val="5000"/>
                  </a:schemeClr>
                </a:solidFill>
                <a:latin typeface="+mn-ea"/>
                <a:cs typeface="+mn-ea"/>
                <a:sym typeface="+mn-lt"/>
              </a:rPr>
              <a:t>不足：</a:t>
            </a:r>
            <a:r>
              <a:rPr lang="zh-CN" altLang="en-US" dirty="0">
                <a:solidFill>
                  <a:schemeClr val="tx1">
                    <a:lumMod val="95000"/>
                    <a:lumOff val="5000"/>
                  </a:schemeClr>
                </a:solidFill>
                <a:latin typeface="+mn-ea"/>
                <a:cs typeface="+mn-ea"/>
                <a:sym typeface="+mn-lt"/>
              </a:rPr>
              <a:t>胃肠不良反应中恶心较常见。</a:t>
            </a:r>
            <a:endParaRPr lang="en-US" altLang="zh-CN" dirty="0">
              <a:solidFill>
                <a:schemeClr val="tx1">
                  <a:lumMod val="95000"/>
                  <a:lumOff val="5000"/>
                </a:schemeClr>
              </a:solidFill>
              <a:latin typeface="+mn-ea"/>
              <a:cs typeface="+mn-ea"/>
              <a:sym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dirty="0">
                <a:sym typeface="+mn-lt"/>
              </a:rPr>
              <a:t>有效性</a:t>
            </a:r>
          </a:p>
        </p:txBody>
      </p:sp>
      <p:sp>
        <p:nvSpPr>
          <p:cNvPr id="5" name="文本占位符 4"/>
          <p:cNvSpPr>
            <a:spLocks noGrp="1"/>
          </p:cNvSpPr>
          <p:nvPr>
            <p:ph type="body" sz="quarter" idx="11"/>
          </p:nvPr>
        </p:nvSpPr>
        <p:spPr/>
        <p:txBody>
          <a:bodyPr/>
          <a:lstStyle/>
          <a:p>
            <a:r>
              <a:rPr lang="en-US" altLang="zh-CN" dirty="0">
                <a:sym typeface="+mn-lt"/>
              </a:rPr>
              <a:t>Validity</a:t>
            </a:r>
            <a:endParaRPr lang="zh-CN" altLang="en-US" dirty="0">
              <a:sym typeface="+mn-lt"/>
            </a:endParaRPr>
          </a:p>
        </p:txBody>
      </p:sp>
      <p:sp>
        <p:nvSpPr>
          <p:cNvPr id="6" name="文本占位符 5"/>
          <p:cNvSpPr>
            <a:spLocks noGrp="1"/>
          </p:cNvSpPr>
          <p:nvPr>
            <p:ph type="body" sz="quarter" idx="12"/>
          </p:nvPr>
        </p:nvSpPr>
        <p:spPr/>
        <p:txBody>
          <a:bodyPr/>
          <a:lstStyle/>
          <a:p>
            <a:r>
              <a:rPr lang="en-US" altLang="zh-CN" dirty="0">
                <a:sym typeface="+mn-lt"/>
              </a:rPr>
              <a:t>03</a:t>
            </a:r>
            <a:endParaRPr lang="zh-CN" altLang="en-US" dirty="0">
              <a:sym typeface="+mn-lt"/>
            </a:endParaRPr>
          </a:p>
        </p:txBody>
      </p:sp>
      <p:graphicFrame>
        <p:nvGraphicFramePr>
          <p:cNvPr id="7" name="表格 2"/>
          <p:cNvGraphicFramePr>
            <a:graphicFrameLocks noGrp="1"/>
          </p:cNvGraphicFramePr>
          <p:nvPr>
            <p:custDataLst>
              <p:tags r:id="rId1"/>
            </p:custDataLst>
          </p:nvPr>
        </p:nvGraphicFramePr>
        <p:xfrm>
          <a:off x="215900" y="2492548"/>
          <a:ext cx="11760200" cy="3671443"/>
        </p:xfrm>
        <a:graphic>
          <a:graphicData uri="http://schemas.openxmlformats.org/drawingml/2006/table">
            <a:tbl>
              <a:tblPr firstRow="1" bandRow="1">
                <a:tableStyleId>{5C22544A-7EE6-4342-B048-85BDC9FD1C3A}</a:tableStyleId>
              </a:tblPr>
              <a:tblGrid>
                <a:gridCol w="1488440">
                  <a:extLst>
                    <a:ext uri="{9D8B030D-6E8A-4147-A177-3AD203B41FA5}">
                      <a16:colId xmlns:a16="http://schemas.microsoft.com/office/drawing/2014/main" val="20000"/>
                    </a:ext>
                  </a:extLst>
                </a:gridCol>
                <a:gridCol w="1496060">
                  <a:extLst>
                    <a:ext uri="{9D8B030D-6E8A-4147-A177-3AD203B41FA5}">
                      <a16:colId xmlns:a16="http://schemas.microsoft.com/office/drawing/2014/main" val="20001"/>
                    </a:ext>
                  </a:extLst>
                </a:gridCol>
                <a:gridCol w="8775700">
                  <a:extLst>
                    <a:ext uri="{9D8B030D-6E8A-4147-A177-3AD203B41FA5}">
                      <a16:colId xmlns:a16="http://schemas.microsoft.com/office/drawing/2014/main" val="20002"/>
                    </a:ext>
                  </a:extLst>
                </a:gridCol>
              </a:tblGrid>
              <a:tr h="0">
                <a:tc>
                  <a:txBody>
                    <a:bodyPr/>
                    <a:lstStyle/>
                    <a:p>
                      <a:pPr indent="0" algn="ctr">
                        <a:lnSpc>
                          <a:spcPct val="120000"/>
                        </a:lnSpc>
                        <a:spcBef>
                          <a:spcPts val="0"/>
                        </a:spcBef>
                        <a:spcAft>
                          <a:spcPts val="0"/>
                        </a:spcAft>
                      </a:pPr>
                      <a:r>
                        <a:rPr lang="zh-CN" sz="1600" b="1" spc="130" dirty="0">
                          <a:solidFill>
                            <a:schemeClr val="tx1"/>
                          </a:solidFill>
                          <a:latin typeface="微软雅黑" panose="020B0503020204020204" charset="-122"/>
                          <a:ea typeface="微软雅黑" panose="020B0503020204020204" charset="-122"/>
                        </a:rPr>
                        <a:t>试验类型</a:t>
                      </a: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c>
                  <a:txBody>
                    <a:bodyPr/>
                    <a:lstStyle/>
                    <a:p>
                      <a:pPr indent="0" algn="ctr">
                        <a:lnSpc>
                          <a:spcPct val="120000"/>
                        </a:lnSpc>
                        <a:spcBef>
                          <a:spcPts val="0"/>
                        </a:spcBef>
                        <a:spcAft>
                          <a:spcPts val="0"/>
                        </a:spcAft>
                      </a:pPr>
                      <a:r>
                        <a:rPr lang="zh-CN" sz="1600" b="1" spc="130" dirty="0">
                          <a:solidFill>
                            <a:schemeClr val="tx1"/>
                          </a:solidFill>
                          <a:latin typeface="微软雅黑" panose="020B0503020204020204" charset="-122"/>
                          <a:ea typeface="微软雅黑" panose="020B0503020204020204" charset="-122"/>
                        </a:rPr>
                        <a:t>试验阶段</a:t>
                      </a: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c>
                  <a:txBody>
                    <a:bodyPr/>
                    <a:lstStyle/>
                    <a:p>
                      <a:pPr indent="0" algn="ctr">
                        <a:lnSpc>
                          <a:spcPct val="120000"/>
                        </a:lnSpc>
                        <a:spcBef>
                          <a:spcPts val="0"/>
                        </a:spcBef>
                        <a:spcAft>
                          <a:spcPts val="0"/>
                        </a:spcAft>
                      </a:pPr>
                      <a:r>
                        <a:rPr lang="zh-CN" altLang="en-US" sz="1600" b="1" spc="130" dirty="0">
                          <a:solidFill>
                            <a:schemeClr val="tx1"/>
                          </a:solidFill>
                          <a:latin typeface="微软雅黑" panose="020B0503020204020204" charset="-122"/>
                          <a:ea typeface="微软雅黑" panose="020B0503020204020204" charset="-122"/>
                        </a:rPr>
                        <a:t>有效性</a:t>
                      </a: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extLst>
                  <a:ext uri="{0D108BD9-81ED-4DB2-BD59-A6C34878D82A}">
                    <a16:rowId xmlns:a16="http://schemas.microsoft.com/office/drawing/2014/main" val="10000"/>
                  </a:ext>
                </a:extLst>
              </a:tr>
              <a:tr h="1816100">
                <a:tc>
                  <a:txBody>
                    <a:bodyPr/>
                    <a:lstStyle/>
                    <a:p>
                      <a:pPr indent="0" algn="ctr">
                        <a:lnSpc>
                          <a:spcPct val="120000"/>
                        </a:lnSpc>
                        <a:spcBef>
                          <a:spcPts val="0"/>
                        </a:spcBef>
                        <a:spcAft>
                          <a:spcPts val="0"/>
                        </a:spcAft>
                      </a:pPr>
                      <a:r>
                        <a:rPr lang="en-US" altLang="zh-CN" sz="1600" b="0" spc="120" dirty="0">
                          <a:solidFill>
                            <a:srgbClr val="646464"/>
                          </a:solidFill>
                          <a:latin typeface="微软雅黑" panose="020B0503020204020204" charset="-122"/>
                          <a:ea typeface="微软雅黑" panose="020B0503020204020204" charset="-122"/>
                        </a:rPr>
                        <a:t>RCT</a:t>
                      </a: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c>
                  <a:txBody>
                    <a:bodyPr/>
                    <a:lstStyle/>
                    <a:p>
                      <a:pPr indent="0" algn="ctr">
                        <a:lnSpc>
                          <a:spcPct val="120000"/>
                        </a:lnSpc>
                        <a:spcBef>
                          <a:spcPts val="0"/>
                        </a:spcBef>
                        <a:spcAft>
                          <a:spcPts val="0"/>
                        </a:spcAft>
                      </a:pPr>
                      <a:r>
                        <a:rPr lang="zh-CN" altLang="en-US" sz="1600" b="0" spc="120" dirty="0">
                          <a:solidFill>
                            <a:srgbClr val="404040"/>
                          </a:solidFill>
                          <a:latin typeface="微软雅黑" panose="020B0503020204020204" charset="-122"/>
                          <a:ea typeface="微软雅黑" panose="020B0503020204020204" charset="-122"/>
                        </a:rPr>
                        <a:t>上市前</a:t>
                      </a: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c>
                  <a:txBody>
                    <a:bodyPr/>
                    <a:lstStyle/>
                    <a:p>
                      <a:pPr indent="0" algn="l">
                        <a:lnSpc>
                          <a:spcPct val="120000"/>
                        </a:lnSpc>
                        <a:spcBef>
                          <a:spcPts val="0"/>
                        </a:spcBef>
                        <a:spcAft>
                          <a:spcPts val="0"/>
                        </a:spcAft>
                      </a:pPr>
                      <a:r>
                        <a:rPr lang="zh-CN" altLang="en-US" sz="1600" b="0" spc="120" dirty="0">
                          <a:solidFill>
                            <a:srgbClr val="404040"/>
                          </a:solidFill>
                          <a:latin typeface="微软雅黑" panose="020B0503020204020204" charset="-122"/>
                          <a:ea typeface="微软雅黑" panose="020B0503020204020204" charset="-122"/>
                          <a:cs typeface="微软雅黑" panose="020B0503020204020204" charset="-122"/>
                        </a:rPr>
                        <a:t>研究入组396名患者，被随机分配到安慰剂(n=192)或伏硫西汀(n=204)进行治疗。对复发时间的分析显示，伏硫西汀组的复发患者比例为13%（n=27），安慰剂组为26%（n=50），有显著的统计学差异，风险比为2.01(95%可信区间:1.26-3.21;p = 0.0035)。该数据表明伏硫西汀对MDD的复发有有效的预防作用，长期治疗可维持短期疗效，维持治疗耐受性良好。</a:t>
                      </a:r>
                    </a:p>
                  </a:txBody>
                  <a:tcPr marL="254000" marR="254000" marT="177800" marB="17780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extLst>
                  <a:ext uri="{0D108BD9-81ED-4DB2-BD59-A6C34878D82A}">
                    <a16:rowId xmlns:a16="http://schemas.microsoft.com/office/drawing/2014/main" val="10001"/>
                  </a:ext>
                </a:extLst>
              </a:tr>
              <a:tr h="1231900">
                <a:tc>
                  <a:txBody>
                    <a:bodyPr/>
                    <a:lstStyle/>
                    <a:p>
                      <a:pPr indent="0" algn="ctr">
                        <a:lnSpc>
                          <a:spcPct val="120000"/>
                        </a:lnSpc>
                        <a:spcBef>
                          <a:spcPts val="0"/>
                        </a:spcBef>
                        <a:spcAft>
                          <a:spcPts val="0"/>
                        </a:spcAft>
                      </a:pPr>
                      <a:r>
                        <a:rPr lang="zh-CN" altLang="en-US" sz="1600" b="0" spc="120" dirty="0">
                          <a:solidFill>
                            <a:srgbClr val="646464"/>
                          </a:solidFill>
                          <a:latin typeface="微软雅黑" panose="020B0503020204020204" charset="-122"/>
                          <a:ea typeface="微软雅黑" panose="020B0503020204020204" charset="-122"/>
                        </a:rPr>
                        <a:t>荟萃分析</a:t>
                      </a: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2F2F2"/>
                    </a:solidFill>
                  </a:tcPr>
                </a:tc>
                <a:tc>
                  <a:txBody>
                    <a:bodyPr/>
                    <a:lstStyle/>
                    <a:p>
                      <a:pPr indent="0" algn="ctr">
                        <a:lnSpc>
                          <a:spcPct val="120000"/>
                        </a:lnSpc>
                        <a:spcBef>
                          <a:spcPts val="0"/>
                        </a:spcBef>
                        <a:spcAft>
                          <a:spcPts val="0"/>
                        </a:spcAft>
                      </a:pPr>
                      <a:r>
                        <a:rPr lang="zh-CN" altLang="en-US" sz="1600" b="0" spc="120">
                          <a:solidFill>
                            <a:srgbClr val="404040"/>
                          </a:solidFill>
                          <a:latin typeface="微软雅黑" panose="020B0503020204020204" charset="-122"/>
                          <a:ea typeface="微软雅黑" panose="020B0503020204020204" charset="-122"/>
                        </a:rPr>
                        <a:t>上市后</a:t>
                      </a: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2F2F2"/>
                    </a:solidFill>
                  </a:tcPr>
                </a:tc>
                <a:tc>
                  <a:txBody>
                    <a:bodyPr/>
                    <a:lstStyle/>
                    <a:p>
                      <a:pPr indent="0" algn="l">
                        <a:lnSpc>
                          <a:spcPct val="120000"/>
                        </a:lnSpc>
                        <a:spcBef>
                          <a:spcPts val="0"/>
                        </a:spcBef>
                        <a:spcAft>
                          <a:spcPts val="0"/>
                        </a:spcAft>
                      </a:pPr>
                      <a:r>
                        <a:rPr lang="zh-CN" altLang="zh-CN" sz="1600" b="0" spc="120" dirty="0">
                          <a:solidFill>
                            <a:srgbClr val="404040"/>
                          </a:solidFill>
                          <a:latin typeface="微软雅黑" panose="020B0503020204020204" charset="-122"/>
                          <a:ea typeface="微软雅黑" panose="020B0503020204020204" charset="-122"/>
                          <a:cs typeface="微软雅黑" panose="020B0503020204020204" charset="-122"/>
                        </a:rPr>
                        <a:t>荟萃分析纳入</a:t>
                      </a:r>
                      <a:r>
                        <a:rPr lang="en-US" altLang="zh-CN" sz="1600" b="0" spc="120" dirty="0">
                          <a:solidFill>
                            <a:srgbClr val="404040"/>
                          </a:solidFill>
                          <a:latin typeface="微软雅黑" panose="020B0503020204020204" charset="-122"/>
                          <a:ea typeface="微软雅黑" panose="020B0503020204020204" charset="-122"/>
                          <a:cs typeface="微软雅黑" panose="020B0503020204020204" charset="-122"/>
                        </a:rPr>
                        <a:t>6</a:t>
                      </a:r>
                      <a:r>
                        <a:rPr lang="zh-CN" altLang="zh-CN" sz="1600" b="0" spc="120" dirty="0">
                          <a:solidFill>
                            <a:srgbClr val="404040"/>
                          </a:solidFill>
                          <a:latin typeface="微软雅黑" panose="020B0503020204020204" charset="-122"/>
                          <a:ea typeface="微软雅黑" panose="020B0503020204020204" charset="-122"/>
                          <a:cs typeface="微软雅黑" panose="020B0503020204020204" charset="-122"/>
                        </a:rPr>
                        <a:t>个</a:t>
                      </a:r>
                      <a:r>
                        <a:rPr lang="en-US" altLang="zh-CN" sz="1600" b="0" spc="120" dirty="0">
                          <a:solidFill>
                            <a:srgbClr val="404040"/>
                          </a:solidFill>
                          <a:latin typeface="微软雅黑" panose="020B0503020204020204" charset="-122"/>
                          <a:ea typeface="微软雅黑" panose="020B0503020204020204" charset="-122"/>
                          <a:cs typeface="微软雅黑" panose="020B0503020204020204" charset="-122"/>
                        </a:rPr>
                        <a:t>RCT</a:t>
                      </a:r>
                      <a:r>
                        <a:rPr lang="zh-CN" altLang="zh-CN" sz="1600" b="0" spc="120" dirty="0">
                          <a:solidFill>
                            <a:srgbClr val="404040"/>
                          </a:solidFill>
                          <a:latin typeface="微软雅黑" panose="020B0503020204020204" charset="-122"/>
                          <a:ea typeface="微软雅黑" panose="020B0503020204020204" charset="-122"/>
                          <a:cs typeface="微软雅黑" panose="020B0503020204020204" charset="-122"/>
                        </a:rPr>
                        <a:t>研究，结果显示：治疗第</a:t>
                      </a:r>
                      <a:r>
                        <a:rPr lang="en-US" altLang="zh-CN" sz="1600" b="0" spc="120" dirty="0">
                          <a:solidFill>
                            <a:srgbClr val="404040"/>
                          </a:solidFill>
                          <a:latin typeface="微软雅黑" panose="020B0503020204020204" charset="-122"/>
                          <a:ea typeface="微软雅黑" panose="020B0503020204020204" charset="-122"/>
                          <a:cs typeface="微软雅黑" panose="020B0503020204020204" charset="-122"/>
                        </a:rPr>
                        <a:t>2</a:t>
                      </a:r>
                      <a:r>
                        <a:rPr lang="zh-CN" altLang="zh-CN" sz="1600" b="0" spc="120" dirty="0">
                          <a:solidFill>
                            <a:srgbClr val="404040"/>
                          </a:solidFill>
                          <a:latin typeface="微软雅黑" panose="020B0503020204020204" charset="-122"/>
                          <a:ea typeface="微软雅黑" panose="020B0503020204020204" charset="-122"/>
                          <a:cs typeface="微软雅黑" panose="020B0503020204020204" charset="-122"/>
                        </a:rPr>
                        <a:t>周和第</a:t>
                      </a:r>
                      <a:r>
                        <a:rPr lang="en-US" altLang="zh-CN" sz="1600" b="0" spc="120" dirty="0">
                          <a:solidFill>
                            <a:srgbClr val="404040"/>
                          </a:solidFill>
                          <a:latin typeface="微软雅黑" panose="020B0503020204020204" charset="-122"/>
                          <a:ea typeface="微软雅黑" panose="020B0503020204020204" charset="-122"/>
                          <a:cs typeface="微软雅黑" panose="020B0503020204020204" charset="-122"/>
                        </a:rPr>
                        <a:t>8</a:t>
                      </a:r>
                      <a:r>
                        <a:rPr lang="zh-CN" altLang="zh-CN" sz="1600" b="0" spc="120" dirty="0">
                          <a:solidFill>
                            <a:srgbClr val="404040"/>
                          </a:solidFill>
                          <a:latin typeface="微软雅黑" panose="020B0503020204020204" charset="-122"/>
                          <a:ea typeface="微软雅黑" panose="020B0503020204020204" charset="-122"/>
                          <a:cs typeface="微软雅黑" panose="020B0503020204020204" charset="-122"/>
                        </a:rPr>
                        <a:t>周末，伏硫西汀在</a:t>
                      </a:r>
                      <a:r>
                        <a:rPr lang="en-US" altLang="zh-CN" sz="1600" b="0" spc="120" dirty="0">
                          <a:solidFill>
                            <a:srgbClr val="404040"/>
                          </a:solidFill>
                          <a:latin typeface="微软雅黑" panose="020B0503020204020204" charset="-122"/>
                          <a:ea typeface="微软雅黑" panose="020B0503020204020204" charset="-122"/>
                          <a:cs typeface="微软雅黑" panose="020B0503020204020204" charset="-122"/>
                        </a:rPr>
                        <a:t>Rey</a:t>
                      </a:r>
                      <a:r>
                        <a:rPr lang="zh-CN" altLang="zh-CN" sz="1600" b="0" spc="120" dirty="0">
                          <a:solidFill>
                            <a:srgbClr val="404040"/>
                          </a:solidFill>
                          <a:latin typeface="微软雅黑" panose="020B0503020204020204" charset="-122"/>
                          <a:ea typeface="微软雅黑" panose="020B0503020204020204" charset="-122"/>
                          <a:cs typeface="微软雅黑" panose="020B0503020204020204" charset="-122"/>
                        </a:rPr>
                        <a:t>听觉词汇学习测验</a:t>
                      </a:r>
                      <a:r>
                        <a:rPr lang="en-US" altLang="zh-CN" sz="1600" b="0" spc="120" dirty="0">
                          <a:solidFill>
                            <a:srgbClr val="404040"/>
                          </a:solidFill>
                          <a:latin typeface="微软雅黑" panose="020B0503020204020204" charset="-122"/>
                          <a:ea typeface="微软雅黑" panose="020B0503020204020204" charset="-122"/>
                          <a:cs typeface="微软雅黑" panose="020B0503020204020204" charset="-122"/>
                        </a:rPr>
                        <a:t>-</a:t>
                      </a:r>
                      <a:r>
                        <a:rPr lang="zh-CN" altLang="zh-CN" sz="1600" b="0" spc="120" dirty="0">
                          <a:solidFill>
                            <a:srgbClr val="404040"/>
                          </a:solidFill>
                          <a:latin typeface="微软雅黑" panose="020B0503020204020204" charset="-122"/>
                          <a:ea typeface="微软雅黑" panose="020B0503020204020204" charset="-122"/>
                          <a:cs typeface="微软雅黑" panose="020B0503020204020204" charset="-122"/>
                        </a:rPr>
                        <a:t>即刻记忆、延迟记忆、连线测验</a:t>
                      </a:r>
                      <a:r>
                        <a:rPr lang="en-US" altLang="zh-CN" sz="1600" b="0" spc="120" dirty="0">
                          <a:solidFill>
                            <a:srgbClr val="404040"/>
                          </a:solidFill>
                          <a:latin typeface="微软雅黑" panose="020B0503020204020204" charset="-122"/>
                          <a:ea typeface="微软雅黑" panose="020B0503020204020204" charset="-122"/>
                          <a:cs typeface="微软雅黑" panose="020B0503020204020204" charset="-122"/>
                        </a:rPr>
                        <a:t>-B</a:t>
                      </a:r>
                      <a:r>
                        <a:rPr lang="zh-CN" altLang="zh-CN" sz="1600" b="0" spc="120" dirty="0">
                          <a:solidFill>
                            <a:srgbClr val="404040"/>
                          </a:solidFill>
                          <a:latin typeface="微软雅黑" panose="020B0503020204020204" charset="-122"/>
                          <a:ea typeface="微软雅黑" panose="020B0503020204020204" charset="-122"/>
                          <a:cs typeface="微软雅黑" panose="020B0503020204020204" charset="-122"/>
                        </a:rPr>
                        <a:t>及抑郁感缺陷自评问卷方面的改善，显著优于安慰剂。伏硫西汀治疗早期可改善抑郁症患者的客观及主管认知损害。</a:t>
                      </a:r>
                    </a:p>
                  </a:txBody>
                  <a:tcPr marL="254000" marR="254000" marT="177800" marB="17780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2F2F2"/>
                    </a:solidFill>
                  </a:tcPr>
                </a:tc>
                <a:extLst>
                  <a:ext uri="{0D108BD9-81ED-4DB2-BD59-A6C34878D82A}">
                    <a16:rowId xmlns:a16="http://schemas.microsoft.com/office/drawing/2014/main" val="10002"/>
                  </a:ext>
                </a:extLst>
              </a:tr>
            </a:tbl>
          </a:graphicData>
        </a:graphic>
      </p:graphicFrame>
      <p:sp>
        <p:nvSpPr>
          <p:cNvPr id="2" name="文本框 1"/>
          <p:cNvSpPr txBox="1"/>
          <p:nvPr/>
        </p:nvSpPr>
        <p:spPr>
          <a:xfrm>
            <a:off x="1334135" y="1529463"/>
            <a:ext cx="10641965" cy="51943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zh-CN" altLang="en-US" sz="2100" dirty="0">
                <a:sym typeface="+mn-ea"/>
              </a:rPr>
              <a:t>氢溴酸伏硫西汀片</a:t>
            </a:r>
            <a:r>
              <a:rPr lang="zh-CN" altLang="en-US" sz="2100" dirty="0">
                <a:latin typeface="FZSSK--GBK1-0"/>
                <a:sym typeface="+mn-ea"/>
              </a:rPr>
              <a:t>可同时</a:t>
            </a:r>
            <a:r>
              <a:rPr lang="zh-CN" altLang="en-US" sz="2100" b="1" dirty="0">
                <a:latin typeface="微软雅黑" panose="020B0503020204020204" charset="-122"/>
                <a:ea typeface="微软雅黑" panose="020B0503020204020204" charset="-122"/>
                <a:cs typeface="微软雅黑" panose="020B0503020204020204" charset="-122"/>
                <a:sym typeface="+mn-ea"/>
              </a:rPr>
              <a:t>改善患者抑郁症状</a:t>
            </a:r>
            <a:r>
              <a:rPr lang="zh-CN" altLang="en-US" sz="2100" dirty="0">
                <a:latin typeface="FZSSK--GBK1-0"/>
                <a:sym typeface="+mn-ea"/>
              </a:rPr>
              <a:t>及</a:t>
            </a:r>
            <a:r>
              <a:rPr lang="zh-CN" altLang="en-US" sz="2100" b="1" dirty="0">
                <a:latin typeface="微软雅黑" panose="020B0503020204020204" charset="-122"/>
                <a:ea typeface="微软雅黑" panose="020B0503020204020204" charset="-122"/>
                <a:cs typeface="微软雅黑" panose="020B0503020204020204" charset="-122"/>
                <a:sym typeface="+mn-ea"/>
              </a:rPr>
              <a:t>认知功能</a:t>
            </a:r>
            <a:r>
              <a:rPr lang="zh-CN" altLang="en-US" sz="2100" dirty="0">
                <a:latin typeface="FZSSK--GBK1-0"/>
                <a:sym typeface="+mn-ea"/>
              </a:rPr>
              <a:t>，促进其社会功能恢复。</a:t>
            </a:r>
            <a:endParaRPr lang="zh-CN" altLang="en-US" sz="2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dirty="0">
                <a:cs typeface="+mn-ea"/>
                <a:sym typeface="+mn-lt"/>
              </a:rPr>
              <a:t>有效性</a:t>
            </a:r>
          </a:p>
        </p:txBody>
      </p:sp>
      <p:sp>
        <p:nvSpPr>
          <p:cNvPr id="5" name="文本占位符 4"/>
          <p:cNvSpPr>
            <a:spLocks noGrp="1"/>
          </p:cNvSpPr>
          <p:nvPr>
            <p:ph type="body" sz="quarter" idx="11"/>
          </p:nvPr>
        </p:nvSpPr>
        <p:spPr/>
        <p:txBody>
          <a:bodyPr/>
          <a:lstStyle/>
          <a:p>
            <a:r>
              <a:rPr lang="en-US" altLang="zh-CN" dirty="0">
                <a:latin typeface="+mn-lt"/>
                <a:cs typeface="+mn-ea"/>
                <a:sym typeface="+mn-lt"/>
              </a:rPr>
              <a:t>Validity</a:t>
            </a:r>
            <a:endParaRPr lang="zh-CN" altLang="en-US" dirty="0">
              <a:latin typeface="+mn-lt"/>
              <a:cs typeface="+mn-ea"/>
              <a:sym typeface="+mn-lt"/>
            </a:endParaRPr>
          </a:p>
        </p:txBody>
      </p:sp>
      <p:sp>
        <p:nvSpPr>
          <p:cNvPr id="6" name="文本占位符 5"/>
          <p:cNvSpPr>
            <a:spLocks noGrp="1"/>
          </p:cNvSpPr>
          <p:nvPr>
            <p:ph type="body" sz="quarter" idx="12"/>
          </p:nvPr>
        </p:nvSpPr>
        <p:spPr/>
        <p:txBody>
          <a:bodyPr/>
          <a:lstStyle/>
          <a:p>
            <a:r>
              <a:rPr lang="en-US" altLang="zh-CN" dirty="0">
                <a:latin typeface="+mn-lt"/>
                <a:cs typeface="+mn-ea"/>
                <a:sym typeface="+mn-lt"/>
              </a:rPr>
              <a:t>03</a:t>
            </a:r>
            <a:endParaRPr lang="zh-CN" altLang="en-US" dirty="0">
              <a:latin typeface="+mn-lt"/>
              <a:cs typeface="+mn-ea"/>
              <a:sym typeface="+mn-lt"/>
            </a:endParaRPr>
          </a:p>
        </p:txBody>
      </p:sp>
      <p:graphicFrame>
        <p:nvGraphicFramePr>
          <p:cNvPr id="9" name="表格 8"/>
          <p:cNvGraphicFramePr>
            <a:graphicFrameLocks noGrp="1"/>
          </p:cNvGraphicFramePr>
          <p:nvPr>
            <p:custDataLst>
              <p:tags r:id="rId1"/>
            </p:custDataLst>
          </p:nvPr>
        </p:nvGraphicFramePr>
        <p:xfrm>
          <a:off x="923565" y="2614742"/>
          <a:ext cx="10756900" cy="3109468"/>
        </p:xfrm>
        <a:graphic>
          <a:graphicData uri="http://schemas.openxmlformats.org/drawingml/2006/table">
            <a:tbl>
              <a:tblPr firstRow="1" firstCol="1" bandRow="1"/>
              <a:tblGrid>
                <a:gridCol w="2820035">
                  <a:extLst>
                    <a:ext uri="{9D8B030D-6E8A-4147-A177-3AD203B41FA5}">
                      <a16:colId xmlns:a16="http://schemas.microsoft.com/office/drawing/2014/main" val="20000"/>
                    </a:ext>
                  </a:extLst>
                </a:gridCol>
                <a:gridCol w="1052830">
                  <a:extLst>
                    <a:ext uri="{9D8B030D-6E8A-4147-A177-3AD203B41FA5}">
                      <a16:colId xmlns:a16="http://schemas.microsoft.com/office/drawing/2014/main" val="20001"/>
                    </a:ext>
                  </a:extLst>
                </a:gridCol>
                <a:gridCol w="1820545">
                  <a:extLst>
                    <a:ext uri="{9D8B030D-6E8A-4147-A177-3AD203B41FA5}">
                      <a16:colId xmlns:a16="http://schemas.microsoft.com/office/drawing/2014/main" val="20002"/>
                    </a:ext>
                  </a:extLst>
                </a:gridCol>
                <a:gridCol w="3670479">
                  <a:extLst>
                    <a:ext uri="{9D8B030D-6E8A-4147-A177-3AD203B41FA5}">
                      <a16:colId xmlns:a16="http://schemas.microsoft.com/office/drawing/2014/main" val="20003"/>
                    </a:ext>
                  </a:extLst>
                </a:gridCol>
                <a:gridCol w="1393011">
                  <a:extLst>
                    <a:ext uri="{9D8B030D-6E8A-4147-A177-3AD203B41FA5}">
                      <a16:colId xmlns:a16="http://schemas.microsoft.com/office/drawing/2014/main" val="20004"/>
                    </a:ext>
                  </a:extLst>
                </a:gridCol>
              </a:tblGrid>
              <a:tr h="328295">
                <a:tc>
                  <a:txBody>
                    <a:bodyPr/>
                    <a:lstStyle/>
                    <a:p>
                      <a:pPr indent="0" algn="ctr">
                        <a:lnSpc>
                          <a:spcPct val="120000"/>
                        </a:lnSpc>
                        <a:spcBef>
                          <a:spcPts val="0"/>
                        </a:spcBef>
                        <a:spcAft>
                          <a:spcPts val="0"/>
                        </a:spcAft>
                      </a:pPr>
                      <a:r>
                        <a:rPr lang="zh-CN" altLang="en-US" sz="1600" b="1" spc="120">
                          <a:solidFill>
                            <a:schemeClr val="tx1"/>
                          </a:solidFill>
                          <a:latin typeface="微软雅黑" panose="020B0503020204020204" charset="-122"/>
                          <a:ea typeface="微软雅黑" panose="020B0503020204020204" charset="-122"/>
                        </a:rPr>
                        <a:t>指南名称</a:t>
                      </a:r>
                    </a:p>
                  </a:txBody>
                  <a:tcPr marL="177800" marR="177800" marT="6350" marB="635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c>
                  <a:txBody>
                    <a:bodyPr/>
                    <a:lstStyle/>
                    <a:p>
                      <a:pPr indent="0" algn="ctr">
                        <a:lnSpc>
                          <a:spcPct val="120000"/>
                        </a:lnSpc>
                        <a:spcBef>
                          <a:spcPts val="0"/>
                        </a:spcBef>
                        <a:spcAft>
                          <a:spcPts val="0"/>
                        </a:spcAft>
                        <a:buNone/>
                      </a:pPr>
                      <a:r>
                        <a:rPr lang="zh-CN" altLang="en-US" sz="1600" b="1" spc="120">
                          <a:solidFill>
                            <a:schemeClr val="tx1"/>
                          </a:solidFill>
                          <a:latin typeface="微软雅黑" panose="020B0503020204020204" charset="-122"/>
                          <a:ea typeface="微软雅黑" panose="020B0503020204020204" charset="-122"/>
                        </a:rPr>
                        <a:t>发布</a:t>
                      </a:r>
                    </a:p>
                    <a:p>
                      <a:pPr indent="0" algn="ctr">
                        <a:lnSpc>
                          <a:spcPct val="120000"/>
                        </a:lnSpc>
                        <a:spcBef>
                          <a:spcPts val="0"/>
                        </a:spcBef>
                        <a:spcAft>
                          <a:spcPts val="0"/>
                        </a:spcAft>
                        <a:buNone/>
                      </a:pPr>
                      <a:r>
                        <a:rPr lang="zh-CN" altLang="en-US" sz="1600" b="1" spc="120">
                          <a:solidFill>
                            <a:schemeClr val="tx1"/>
                          </a:solidFill>
                          <a:latin typeface="微软雅黑" panose="020B0503020204020204" charset="-122"/>
                          <a:ea typeface="微软雅黑" panose="020B0503020204020204" charset="-122"/>
                        </a:rPr>
                        <a:t>时间</a:t>
                      </a:r>
                    </a:p>
                  </a:txBody>
                  <a:tcPr marL="177800" marR="177800" marT="6350" marB="635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c>
                  <a:txBody>
                    <a:bodyPr/>
                    <a:lstStyle/>
                    <a:p>
                      <a:pPr indent="0" algn="ctr">
                        <a:lnSpc>
                          <a:spcPct val="120000"/>
                        </a:lnSpc>
                        <a:spcBef>
                          <a:spcPts val="0"/>
                        </a:spcBef>
                        <a:spcAft>
                          <a:spcPts val="0"/>
                        </a:spcAft>
                        <a:buNone/>
                      </a:pPr>
                      <a:r>
                        <a:rPr lang="zh-CN" altLang="en-US" sz="1600" b="1" spc="120">
                          <a:solidFill>
                            <a:schemeClr val="tx1"/>
                          </a:solidFill>
                          <a:latin typeface="微软雅黑" panose="020B0503020204020204" charset="-122"/>
                          <a:ea typeface="微软雅黑" panose="020B0503020204020204" charset="-122"/>
                        </a:rPr>
                        <a:t>制定指南机构</a:t>
                      </a:r>
                    </a:p>
                  </a:txBody>
                  <a:tcPr marL="177800" marR="177800" marT="6350" marB="635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c>
                  <a:txBody>
                    <a:bodyPr/>
                    <a:lstStyle/>
                    <a:p>
                      <a:pPr indent="0" algn="ctr">
                        <a:lnSpc>
                          <a:spcPct val="120000"/>
                        </a:lnSpc>
                        <a:spcBef>
                          <a:spcPts val="0"/>
                        </a:spcBef>
                        <a:spcAft>
                          <a:spcPts val="0"/>
                        </a:spcAft>
                      </a:pPr>
                      <a:r>
                        <a:rPr lang="zh-CN" altLang="en-US" sz="1600" b="1" spc="120">
                          <a:solidFill>
                            <a:schemeClr val="tx1"/>
                          </a:solidFill>
                          <a:latin typeface="微软雅黑" panose="020B0503020204020204" charset="-122"/>
                          <a:ea typeface="微软雅黑" panose="020B0503020204020204" charset="-122"/>
                        </a:rPr>
                        <a:t>推荐内容</a:t>
                      </a:r>
                    </a:p>
                  </a:txBody>
                  <a:tcPr marL="177800" marR="177800" marT="6350" marB="635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c>
                  <a:txBody>
                    <a:bodyPr/>
                    <a:lstStyle/>
                    <a:p>
                      <a:pPr indent="0" algn="ctr">
                        <a:lnSpc>
                          <a:spcPct val="120000"/>
                        </a:lnSpc>
                        <a:spcBef>
                          <a:spcPts val="0"/>
                        </a:spcBef>
                        <a:spcAft>
                          <a:spcPts val="0"/>
                        </a:spcAft>
                      </a:pPr>
                      <a:r>
                        <a:rPr lang="zh-CN" altLang="en-US" sz="1600" b="1" spc="120">
                          <a:solidFill>
                            <a:schemeClr val="tx1"/>
                          </a:solidFill>
                          <a:latin typeface="微软雅黑" panose="020B0503020204020204" charset="-122"/>
                          <a:ea typeface="微软雅黑" panose="020B0503020204020204" charset="-122"/>
                        </a:rPr>
                        <a:t>证据等级</a:t>
                      </a:r>
                    </a:p>
                  </a:txBody>
                  <a:tcPr marL="177800" marR="177800" marT="6350" marB="635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extLst>
                  <a:ext uri="{0D108BD9-81ED-4DB2-BD59-A6C34878D82A}">
                    <a16:rowId xmlns:a16="http://schemas.microsoft.com/office/drawing/2014/main" val="10000"/>
                  </a:ext>
                </a:extLst>
              </a:tr>
              <a:tr h="688975">
                <a:tc>
                  <a:txBody>
                    <a:bodyPr/>
                    <a:lstStyle/>
                    <a:p>
                      <a:pPr indent="0" algn="ctr">
                        <a:lnSpc>
                          <a:spcPct val="120000"/>
                        </a:lnSpc>
                        <a:spcBef>
                          <a:spcPts val="0"/>
                        </a:spcBef>
                        <a:spcAft>
                          <a:spcPts val="0"/>
                        </a:spcAft>
                      </a:pPr>
                      <a:r>
                        <a:rPr lang="zh-CN" sz="1400" b="0" spc="120" dirty="0">
                          <a:solidFill>
                            <a:schemeClr val="tx1"/>
                          </a:solidFill>
                          <a:latin typeface="微软雅黑" panose="020B0503020204020204" charset="-122"/>
                          <a:ea typeface="微软雅黑" panose="020B0503020204020204" charset="-122"/>
                          <a:cs typeface="微软雅黑" panose="020B0503020204020204" charset="-122"/>
                        </a:rPr>
                        <a:t>忧郁 / 快感缺失型抑郁症临床评估与诊治指导建议</a:t>
                      </a:r>
                    </a:p>
                  </a:txBody>
                  <a:tcPr marL="177800" marR="177800" marT="6350" marB="635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c>
                  <a:txBody>
                    <a:bodyPr/>
                    <a:lstStyle/>
                    <a:p>
                      <a:pPr indent="0" algn="ctr">
                        <a:lnSpc>
                          <a:spcPct val="120000"/>
                        </a:lnSpc>
                        <a:spcBef>
                          <a:spcPts val="0"/>
                        </a:spcBef>
                        <a:spcAft>
                          <a:spcPts val="0"/>
                        </a:spcAft>
                        <a:buNone/>
                      </a:pPr>
                      <a:r>
                        <a:rPr lang="zh-CN" sz="1400" b="0" spc="120">
                          <a:solidFill>
                            <a:schemeClr val="tx1"/>
                          </a:solidFill>
                          <a:latin typeface="微软雅黑" panose="020B0503020204020204" charset="-122"/>
                          <a:ea typeface="微软雅黑" panose="020B0503020204020204" charset="-122"/>
                          <a:cs typeface="微软雅黑" panose="020B0503020204020204" charset="-122"/>
                          <a:sym typeface="+mn-ea"/>
                        </a:rPr>
                        <a:t>2021</a:t>
                      </a:r>
                    </a:p>
                  </a:txBody>
                  <a:tcPr marL="177800" marR="177800" marT="6350" marB="635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c>
                  <a:txBody>
                    <a:bodyPr/>
                    <a:lstStyle/>
                    <a:p>
                      <a:pPr indent="0" algn="ctr">
                        <a:lnSpc>
                          <a:spcPct val="120000"/>
                        </a:lnSpc>
                        <a:spcBef>
                          <a:spcPts val="0"/>
                        </a:spcBef>
                        <a:spcAft>
                          <a:spcPts val="0"/>
                        </a:spcAft>
                        <a:buNone/>
                      </a:pPr>
                      <a:r>
                        <a:rPr lang="zh-CN" altLang="en-US" sz="1400" b="0" spc="120">
                          <a:solidFill>
                            <a:schemeClr val="tx1"/>
                          </a:solidFill>
                          <a:latin typeface="微软雅黑" panose="020B0503020204020204" charset="-122"/>
                          <a:ea typeface="微软雅黑" panose="020B0503020204020204" charset="-122"/>
                          <a:sym typeface="+mn-ea"/>
                        </a:rPr>
                        <a:t>中国精神科相关专家小组</a:t>
                      </a:r>
                    </a:p>
                  </a:txBody>
                  <a:tcPr marL="177800" marR="177800" marT="6350" marB="635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c>
                  <a:txBody>
                    <a:bodyPr/>
                    <a:lstStyle/>
                    <a:p>
                      <a:pPr indent="0" algn="l">
                        <a:lnSpc>
                          <a:spcPct val="120000"/>
                        </a:lnSpc>
                        <a:spcBef>
                          <a:spcPts val="0"/>
                        </a:spcBef>
                        <a:spcAft>
                          <a:spcPts val="0"/>
                        </a:spcAft>
                      </a:pPr>
                      <a:r>
                        <a:rPr lang="zh-CN" altLang="en-US" sz="1400" b="0" spc="120" dirty="0">
                          <a:solidFill>
                            <a:schemeClr val="tx1"/>
                          </a:solidFill>
                          <a:latin typeface="微软雅黑" panose="020B0503020204020204" charset="-122"/>
                          <a:ea typeface="微软雅黑" panose="020B0503020204020204" charset="-122"/>
                        </a:rPr>
                        <a:t>推荐安非他酮和</a:t>
                      </a:r>
                      <a:r>
                        <a:rPr lang="zh-CN" altLang="en-US" sz="1600" b="1" spc="120" dirty="0">
                          <a:solidFill>
                            <a:schemeClr val="tx1"/>
                          </a:solidFill>
                          <a:latin typeface="微软雅黑" panose="020B0503020204020204" charset="-122"/>
                          <a:ea typeface="微软雅黑" panose="020B0503020204020204" charset="-122"/>
                        </a:rPr>
                        <a:t>伏硫西汀</a:t>
                      </a:r>
                      <a:r>
                        <a:rPr lang="zh-CN" altLang="en-US" sz="1400" b="0" spc="120" dirty="0">
                          <a:solidFill>
                            <a:schemeClr val="tx1"/>
                          </a:solidFill>
                          <a:latin typeface="微软雅黑" panose="020B0503020204020204" charset="-122"/>
                          <a:ea typeface="微软雅黑" panose="020B0503020204020204" charset="-122"/>
                        </a:rPr>
                        <a:t>为治疗忧郁型抑郁症的</a:t>
                      </a:r>
                      <a:r>
                        <a:rPr lang="zh-CN" altLang="en-US" sz="1600" b="1" spc="120" dirty="0">
                          <a:solidFill>
                            <a:schemeClr val="tx1"/>
                          </a:solidFill>
                          <a:latin typeface="微软雅黑" panose="020B0503020204020204" charset="-122"/>
                          <a:ea typeface="微软雅黑" panose="020B0503020204020204" charset="-122"/>
                        </a:rPr>
                        <a:t>一线药物</a:t>
                      </a:r>
                    </a:p>
                  </a:txBody>
                  <a:tcPr marL="177800" marR="177800" marT="6350" marB="635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c>
                  <a:txBody>
                    <a:bodyPr/>
                    <a:lstStyle/>
                    <a:p>
                      <a:pPr indent="0" algn="ctr">
                        <a:lnSpc>
                          <a:spcPct val="120000"/>
                        </a:lnSpc>
                        <a:spcBef>
                          <a:spcPts val="0"/>
                        </a:spcBef>
                        <a:spcAft>
                          <a:spcPts val="0"/>
                        </a:spcAft>
                      </a:pPr>
                      <a:r>
                        <a:rPr lang="zh-CN" altLang="zh-CN" sz="1400" b="0" spc="120">
                          <a:solidFill>
                            <a:schemeClr val="tx1"/>
                          </a:solidFill>
                          <a:latin typeface="微软雅黑" panose="020B0503020204020204" charset="-122"/>
                          <a:ea typeface="微软雅黑" panose="020B0503020204020204" charset="-122"/>
                          <a:cs typeface="微软雅黑" panose="020B0503020204020204" charset="-122"/>
                        </a:rPr>
                        <a:t>Ⅲ级证据</a:t>
                      </a:r>
                      <a:r>
                        <a:rPr lang="en-US" altLang="zh-CN" sz="1400" b="0" spc="120">
                          <a:solidFill>
                            <a:schemeClr val="tx1"/>
                          </a:solidFill>
                          <a:latin typeface="微软雅黑" panose="020B0503020204020204" charset="-122"/>
                          <a:ea typeface="微软雅黑" panose="020B0503020204020204" charset="-122"/>
                          <a:cs typeface="微软雅黑" panose="020B0503020204020204" charset="-122"/>
                        </a:rPr>
                        <a:t>/</a:t>
                      </a:r>
                      <a:r>
                        <a:rPr lang="zh-CN" altLang="zh-CN" sz="1400" b="0" spc="120">
                          <a:solidFill>
                            <a:schemeClr val="tx1"/>
                          </a:solidFill>
                          <a:latin typeface="微软雅黑" panose="020B0503020204020204" charset="-122"/>
                          <a:ea typeface="微软雅黑" panose="020B0503020204020204" charset="-122"/>
                          <a:cs typeface="微软雅黑" panose="020B0503020204020204" charset="-122"/>
                        </a:rPr>
                        <a:t>一线推荐</a:t>
                      </a:r>
                    </a:p>
                  </a:txBody>
                  <a:tcPr marL="177800" marR="177800" marT="6350" marB="635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extLst>
                  <a:ext uri="{0D108BD9-81ED-4DB2-BD59-A6C34878D82A}">
                    <a16:rowId xmlns:a16="http://schemas.microsoft.com/office/drawing/2014/main" val="10001"/>
                  </a:ext>
                </a:extLst>
              </a:tr>
              <a:tr h="902970">
                <a:tc>
                  <a:txBody>
                    <a:bodyPr/>
                    <a:lstStyle/>
                    <a:p>
                      <a:pPr indent="0" algn="ctr">
                        <a:lnSpc>
                          <a:spcPct val="120000"/>
                        </a:lnSpc>
                        <a:spcBef>
                          <a:spcPts val="0"/>
                        </a:spcBef>
                        <a:spcAft>
                          <a:spcPts val="0"/>
                        </a:spcAft>
                      </a:pPr>
                      <a:r>
                        <a:rPr lang="zh-CN" sz="1400" b="0" spc="120">
                          <a:solidFill>
                            <a:schemeClr val="tx1"/>
                          </a:solidFill>
                          <a:latin typeface="微软雅黑" panose="020B0503020204020204" charset="-122"/>
                          <a:ea typeface="微软雅黑" panose="020B0503020204020204" charset="-122"/>
                          <a:cs typeface="微软雅黑" panose="020B0503020204020204" charset="-122"/>
                        </a:rPr>
                        <a:t>抑郁症认知症状评估与干专家共识</a:t>
                      </a:r>
                    </a:p>
                  </a:txBody>
                  <a:tcPr marL="177800" marR="1778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lstStyle/>
                    <a:p>
                      <a:pPr indent="0" algn="ctr">
                        <a:lnSpc>
                          <a:spcPct val="120000"/>
                        </a:lnSpc>
                        <a:spcBef>
                          <a:spcPts val="0"/>
                        </a:spcBef>
                        <a:spcAft>
                          <a:spcPts val="0"/>
                        </a:spcAft>
                        <a:buNone/>
                      </a:pPr>
                      <a:r>
                        <a:rPr lang="zh-CN" sz="1400" b="0" spc="120">
                          <a:solidFill>
                            <a:schemeClr val="tx1"/>
                          </a:solidFill>
                          <a:latin typeface="微软雅黑" panose="020B0503020204020204" charset="-122"/>
                          <a:ea typeface="微软雅黑" panose="020B0503020204020204" charset="-122"/>
                          <a:cs typeface="微软雅黑" panose="020B0503020204020204" charset="-122"/>
                          <a:sym typeface="+mn-ea"/>
                        </a:rPr>
                        <a:t>2020</a:t>
                      </a:r>
                    </a:p>
                  </a:txBody>
                  <a:tcPr marL="177800" marR="1778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lstStyle/>
                    <a:p>
                      <a:pPr indent="0" algn="ctr">
                        <a:lnSpc>
                          <a:spcPct val="120000"/>
                        </a:lnSpc>
                        <a:spcBef>
                          <a:spcPts val="0"/>
                        </a:spcBef>
                        <a:spcAft>
                          <a:spcPts val="0"/>
                        </a:spcAft>
                        <a:buNone/>
                      </a:pPr>
                      <a:r>
                        <a:rPr lang="zh-CN" altLang="en-US" sz="1400" b="0" spc="120">
                          <a:solidFill>
                            <a:schemeClr val="tx1"/>
                          </a:solidFill>
                          <a:latin typeface="微软雅黑" panose="020B0503020204020204" charset="-122"/>
                          <a:ea typeface="微软雅黑" panose="020B0503020204020204" charset="-122"/>
                          <a:sym typeface="+mn-ea"/>
                        </a:rPr>
                        <a:t>中华医学会精神病学分会;抑郁障碍研究协作组</a:t>
                      </a:r>
                    </a:p>
                  </a:txBody>
                  <a:tcPr marL="177800" marR="1778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lstStyle/>
                    <a:p>
                      <a:pPr indent="0" algn="l">
                        <a:lnSpc>
                          <a:spcPct val="120000"/>
                        </a:lnSpc>
                        <a:spcBef>
                          <a:spcPts val="0"/>
                        </a:spcBef>
                        <a:spcAft>
                          <a:spcPts val="0"/>
                        </a:spcAft>
                      </a:pPr>
                      <a:r>
                        <a:rPr lang="zh-CN" altLang="en-US" sz="1600" b="1" spc="120" dirty="0">
                          <a:solidFill>
                            <a:schemeClr val="tx1"/>
                          </a:solidFill>
                          <a:latin typeface="微软雅黑" panose="020B0503020204020204" charset="-122"/>
                          <a:ea typeface="微软雅黑" panose="020B0503020204020204" charset="-122"/>
                        </a:rPr>
                        <a:t>伏硫西汀</a:t>
                      </a:r>
                      <a:r>
                        <a:rPr lang="zh-CN" altLang="zh-CN" sz="1400" b="0" spc="120" dirty="0">
                          <a:solidFill>
                            <a:schemeClr val="tx1"/>
                          </a:solidFill>
                          <a:latin typeface="微软雅黑" panose="020B0503020204020204" charset="-122"/>
                          <a:ea typeface="微软雅黑" panose="020B0503020204020204" charset="-122"/>
                        </a:rPr>
                        <a:t>在成年和老年人群中有高质量的证据支持，是改善抑郁症认知症状和相关功能的</a:t>
                      </a:r>
                      <a:r>
                        <a:rPr lang="zh-CN" altLang="en-US" sz="1600" b="1" spc="120" dirty="0">
                          <a:solidFill>
                            <a:schemeClr val="tx1"/>
                          </a:solidFill>
                          <a:latin typeface="微软雅黑" panose="020B0503020204020204" charset="-122"/>
                          <a:ea typeface="微软雅黑" panose="020B0503020204020204" charset="-122"/>
                        </a:rPr>
                        <a:t>一线用药</a:t>
                      </a:r>
                      <a:r>
                        <a:rPr lang="zh-CN" altLang="zh-CN" sz="1400" b="0" spc="120" dirty="0">
                          <a:solidFill>
                            <a:schemeClr val="tx1"/>
                          </a:solidFill>
                          <a:latin typeface="微软雅黑" panose="020B0503020204020204" charset="-122"/>
                          <a:ea typeface="微软雅黑" panose="020B0503020204020204" charset="-122"/>
                        </a:rPr>
                        <a:t>，可以单药使用</a:t>
                      </a:r>
                    </a:p>
                  </a:txBody>
                  <a:tcPr marL="177800" marR="1778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lstStyle/>
                    <a:p>
                      <a:pPr indent="0" algn="ctr">
                        <a:lnSpc>
                          <a:spcPct val="120000"/>
                        </a:lnSpc>
                        <a:spcBef>
                          <a:spcPts val="0"/>
                        </a:spcBef>
                        <a:spcAft>
                          <a:spcPts val="0"/>
                        </a:spcAft>
                      </a:pPr>
                      <a:r>
                        <a:rPr lang="en-US" altLang="zh-CN" sz="1400" b="0" spc="120">
                          <a:solidFill>
                            <a:schemeClr val="tx1"/>
                          </a:solidFill>
                          <a:latin typeface="微软雅黑" panose="020B0503020204020204" charset="-122"/>
                          <a:ea typeface="微软雅黑" panose="020B0503020204020204" charset="-122"/>
                          <a:cs typeface="微软雅黑" panose="020B0503020204020204" charset="-122"/>
                        </a:rPr>
                        <a:t>I</a:t>
                      </a:r>
                      <a:r>
                        <a:rPr lang="zh-CN" altLang="zh-CN" sz="1400" b="0" spc="120">
                          <a:solidFill>
                            <a:schemeClr val="tx1"/>
                          </a:solidFill>
                          <a:latin typeface="微软雅黑" panose="020B0503020204020204" charset="-122"/>
                          <a:ea typeface="微软雅黑" panose="020B0503020204020204" charset="-122"/>
                          <a:cs typeface="微软雅黑" panose="020B0503020204020204" charset="-122"/>
                        </a:rPr>
                        <a:t>级证据，</a:t>
                      </a:r>
                      <a:r>
                        <a:rPr lang="en-US" altLang="zh-CN" sz="1400" b="0" spc="120">
                          <a:solidFill>
                            <a:schemeClr val="tx1"/>
                          </a:solidFill>
                          <a:latin typeface="微软雅黑" panose="020B0503020204020204" charset="-122"/>
                          <a:ea typeface="微软雅黑" panose="020B0503020204020204" charset="-122"/>
                          <a:cs typeface="微软雅黑" panose="020B0503020204020204" charset="-122"/>
                        </a:rPr>
                        <a:t>A</a:t>
                      </a:r>
                      <a:r>
                        <a:rPr lang="zh-CN" altLang="zh-CN" sz="1400" b="0" spc="120">
                          <a:solidFill>
                            <a:schemeClr val="tx1"/>
                          </a:solidFill>
                          <a:latin typeface="微软雅黑" panose="020B0503020204020204" charset="-122"/>
                          <a:ea typeface="微软雅黑" panose="020B0503020204020204" charset="-122"/>
                          <a:cs typeface="微软雅黑" panose="020B0503020204020204" charset="-122"/>
                        </a:rPr>
                        <a:t>级推荐</a:t>
                      </a:r>
                    </a:p>
                  </a:txBody>
                  <a:tcPr marL="177800" marR="1778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extLst>
                  <a:ext uri="{0D108BD9-81ED-4DB2-BD59-A6C34878D82A}">
                    <a16:rowId xmlns:a16="http://schemas.microsoft.com/office/drawing/2014/main" val="10002"/>
                  </a:ext>
                </a:extLst>
              </a:tr>
              <a:tr h="648970">
                <a:tc>
                  <a:txBody>
                    <a:bodyPr/>
                    <a:lstStyle/>
                    <a:p>
                      <a:pPr indent="0" algn="ctr">
                        <a:lnSpc>
                          <a:spcPct val="120000"/>
                        </a:lnSpc>
                        <a:spcBef>
                          <a:spcPts val="0"/>
                        </a:spcBef>
                        <a:spcAft>
                          <a:spcPts val="0"/>
                        </a:spcAft>
                      </a:pPr>
                      <a:r>
                        <a:rPr lang="zh-CN" sz="1400" b="0" spc="120">
                          <a:solidFill>
                            <a:schemeClr val="tx1"/>
                          </a:solidFill>
                          <a:latin typeface="微软雅黑" panose="020B0503020204020204" charset="-122"/>
                          <a:ea typeface="微软雅黑" panose="020B0503020204020204" charset="-122"/>
                          <a:cs typeface="微软雅黑" panose="020B0503020204020204" charset="-122"/>
                        </a:rPr>
                        <a:t>加拿大情绪和焦虑治疗网络(CANMAT)2016版成人抑郁症的管理</a:t>
                      </a:r>
                    </a:p>
                  </a:txBody>
                  <a:tcPr marL="177800" marR="177800" marT="6350" marB="635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FFFFF"/>
                    </a:solidFill>
                  </a:tcPr>
                </a:tc>
                <a:tc>
                  <a:txBody>
                    <a:bodyPr/>
                    <a:lstStyle/>
                    <a:p>
                      <a:pPr indent="0" algn="ctr">
                        <a:lnSpc>
                          <a:spcPct val="120000"/>
                        </a:lnSpc>
                        <a:spcBef>
                          <a:spcPts val="0"/>
                        </a:spcBef>
                        <a:spcAft>
                          <a:spcPts val="0"/>
                        </a:spcAft>
                        <a:buNone/>
                      </a:pPr>
                      <a:r>
                        <a:rPr lang="zh-CN" sz="1400" b="0" spc="120" dirty="0">
                          <a:solidFill>
                            <a:schemeClr val="tx1"/>
                          </a:solidFill>
                          <a:latin typeface="微软雅黑" panose="020B0503020204020204" charset="-122"/>
                          <a:ea typeface="微软雅黑" panose="020B0503020204020204" charset="-122"/>
                          <a:cs typeface="微软雅黑" panose="020B0503020204020204" charset="-122"/>
                          <a:sym typeface="+mn-ea"/>
                        </a:rPr>
                        <a:t>2016</a:t>
                      </a:r>
                    </a:p>
                  </a:txBody>
                  <a:tcPr marL="177800" marR="177800" marT="6350" marB="635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FFFFF"/>
                    </a:solidFill>
                  </a:tcPr>
                </a:tc>
                <a:tc>
                  <a:txBody>
                    <a:bodyPr/>
                    <a:lstStyle/>
                    <a:p>
                      <a:pPr indent="0" algn="ctr">
                        <a:lnSpc>
                          <a:spcPct val="120000"/>
                        </a:lnSpc>
                        <a:spcBef>
                          <a:spcPts val="0"/>
                        </a:spcBef>
                        <a:spcAft>
                          <a:spcPts val="0"/>
                        </a:spcAft>
                        <a:buNone/>
                      </a:pPr>
                      <a:r>
                        <a:rPr lang="zh-CN" altLang="en-US" sz="1400" b="0" spc="120">
                          <a:solidFill>
                            <a:schemeClr val="tx1"/>
                          </a:solidFill>
                          <a:latin typeface="微软雅黑" panose="020B0503020204020204" charset="-122"/>
                          <a:ea typeface="微软雅黑" panose="020B0503020204020204" charset="-122"/>
                          <a:sym typeface="+mn-ea"/>
                        </a:rPr>
                        <a:t>加拿大情绪和焦虑治疗网络(CANMAT)</a:t>
                      </a:r>
                    </a:p>
                  </a:txBody>
                  <a:tcPr marL="177800" marR="177800" marT="6350" marB="635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FFFFF"/>
                    </a:solidFill>
                  </a:tcPr>
                </a:tc>
                <a:tc>
                  <a:txBody>
                    <a:bodyPr/>
                    <a:lstStyle/>
                    <a:p>
                      <a:pPr indent="0" algn="l">
                        <a:lnSpc>
                          <a:spcPct val="120000"/>
                        </a:lnSpc>
                        <a:spcBef>
                          <a:spcPts val="0"/>
                        </a:spcBef>
                        <a:spcAft>
                          <a:spcPts val="0"/>
                        </a:spcAft>
                      </a:pPr>
                      <a:r>
                        <a:rPr lang="zh-CN" altLang="en-US" sz="1400" b="0" spc="120">
                          <a:solidFill>
                            <a:schemeClr val="tx1"/>
                          </a:solidFill>
                          <a:latin typeface="微软雅黑" panose="020B0503020204020204" charset="-122"/>
                          <a:ea typeface="微软雅黑" panose="020B0503020204020204" charset="-122"/>
                        </a:rPr>
                        <a:t>推荐</a:t>
                      </a:r>
                      <a:r>
                        <a:rPr lang="zh-CN" altLang="en-US" sz="1600" b="1" spc="120">
                          <a:solidFill>
                            <a:schemeClr val="tx1"/>
                          </a:solidFill>
                          <a:latin typeface="微软雅黑" panose="020B0503020204020204" charset="-122"/>
                          <a:ea typeface="微软雅黑" panose="020B0503020204020204" charset="-122"/>
                        </a:rPr>
                        <a:t>伏硫西汀</a:t>
                      </a:r>
                      <a:r>
                        <a:rPr lang="zh-CN" altLang="en-US" sz="1400" b="0" spc="120">
                          <a:solidFill>
                            <a:schemeClr val="tx1"/>
                          </a:solidFill>
                          <a:latin typeface="微软雅黑" panose="020B0503020204020204" charset="-122"/>
                          <a:ea typeface="微软雅黑" panose="020B0503020204020204" charset="-122"/>
                        </a:rPr>
                        <a:t>为成人抑郁症治疗的</a:t>
                      </a:r>
                      <a:r>
                        <a:rPr lang="zh-CN" altLang="en-US" sz="1600" b="1" spc="120">
                          <a:solidFill>
                            <a:schemeClr val="tx1"/>
                          </a:solidFill>
                          <a:latin typeface="微软雅黑" panose="020B0503020204020204" charset="-122"/>
                          <a:ea typeface="微软雅黑" panose="020B0503020204020204" charset="-122"/>
                        </a:rPr>
                        <a:t>一线用药</a:t>
                      </a:r>
                    </a:p>
                  </a:txBody>
                  <a:tcPr marL="177800" marR="177800" marT="6350" marB="635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FFFFF"/>
                    </a:solidFill>
                  </a:tcPr>
                </a:tc>
                <a:tc>
                  <a:txBody>
                    <a:bodyPr/>
                    <a:lstStyle/>
                    <a:p>
                      <a:pPr indent="0" algn="ctr">
                        <a:lnSpc>
                          <a:spcPct val="120000"/>
                        </a:lnSpc>
                        <a:spcBef>
                          <a:spcPts val="0"/>
                        </a:spcBef>
                        <a:spcAft>
                          <a:spcPts val="0"/>
                        </a:spcAft>
                      </a:pPr>
                      <a:r>
                        <a:rPr lang="en-US" altLang="zh-CN" sz="1400" b="0" spc="120" dirty="0">
                          <a:solidFill>
                            <a:schemeClr val="tx1"/>
                          </a:solidFill>
                          <a:latin typeface="微软雅黑" panose="020B0503020204020204" charset="-122"/>
                          <a:ea typeface="微软雅黑" panose="020B0503020204020204" charset="-122"/>
                          <a:cs typeface="微软雅黑" panose="020B0503020204020204" charset="-122"/>
                        </a:rPr>
                        <a:t>I</a:t>
                      </a:r>
                      <a:r>
                        <a:rPr lang="zh-CN" altLang="zh-CN" sz="1400" b="0" spc="120" dirty="0">
                          <a:solidFill>
                            <a:schemeClr val="tx1"/>
                          </a:solidFill>
                          <a:latin typeface="微软雅黑" panose="020B0503020204020204" charset="-122"/>
                          <a:ea typeface="微软雅黑" panose="020B0503020204020204" charset="-122"/>
                          <a:cs typeface="微软雅黑" panose="020B0503020204020204" charset="-122"/>
                        </a:rPr>
                        <a:t>级证据</a:t>
                      </a:r>
                    </a:p>
                  </a:txBody>
                  <a:tcPr marL="177800" marR="177800" marT="6350" marB="635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FFFFF"/>
                    </a:solidFill>
                  </a:tcPr>
                </a:tc>
                <a:extLst>
                  <a:ext uri="{0D108BD9-81ED-4DB2-BD59-A6C34878D82A}">
                    <a16:rowId xmlns:a16="http://schemas.microsoft.com/office/drawing/2014/main" val="10003"/>
                  </a:ext>
                </a:extLst>
              </a:tr>
            </a:tbl>
          </a:graphicData>
        </a:graphic>
      </p:graphicFrame>
      <p:sp>
        <p:nvSpPr>
          <p:cNvPr id="2" name="文本框 1"/>
          <p:cNvSpPr txBox="1"/>
          <p:nvPr/>
        </p:nvSpPr>
        <p:spPr>
          <a:xfrm>
            <a:off x="1347603" y="1620086"/>
            <a:ext cx="8786495" cy="415498"/>
          </a:xfrm>
          <a:prstGeom prst="rect">
            <a:avLst/>
          </a:prstGeom>
          <a:noFill/>
        </p:spPr>
        <p:txBody>
          <a:bodyPr wrap="square" rtlCol="0">
            <a:spAutoFit/>
          </a:bodyPr>
          <a:lstStyle/>
          <a:p>
            <a:r>
              <a:rPr lang="zh-CN" altLang="en-US" sz="2100" b="1" spc="120" dirty="0">
                <a:latin typeface="微软雅黑" panose="020B0503020204020204" charset="-122"/>
                <a:ea typeface="微软雅黑" panose="020B0503020204020204" charset="-122"/>
                <a:sym typeface="+mn-ea"/>
              </a:rPr>
              <a:t>国内外指南共识推荐，伏硫西汀</a:t>
            </a:r>
            <a:r>
              <a:rPr lang="zh-CN" altLang="en-US" sz="2100" spc="120" dirty="0">
                <a:latin typeface="微软雅黑" panose="020B0503020204020204" charset="-122"/>
                <a:ea typeface="微软雅黑" panose="020B0503020204020204" charset="-122"/>
                <a:sym typeface="+mn-ea"/>
              </a:rPr>
              <a:t>为治疗抑郁症的</a:t>
            </a:r>
            <a:r>
              <a:rPr lang="zh-CN" altLang="en-US" sz="2100" b="1" spc="120" dirty="0">
                <a:latin typeface="微软雅黑" panose="020B0503020204020204" charset="-122"/>
                <a:ea typeface="微软雅黑" panose="020B0503020204020204" charset="-122"/>
                <a:sym typeface="+mn-ea"/>
              </a:rPr>
              <a:t>一线药物。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dirty="0">
                <a:sym typeface="+mn-lt"/>
              </a:rPr>
              <a:t>创新性</a:t>
            </a:r>
          </a:p>
        </p:txBody>
      </p:sp>
      <p:sp>
        <p:nvSpPr>
          <p:cNvPr id="5" name="文本占位符 4"/>
          <p:cNvSpPr>
            <a:spLocks noGrp="1"/>
          </p:cNvSpPr>
          <p:nvPr>
            <p:ph type="body" sz="quarter" idx="11"/>
          </p:nvPr>
        </p:nvSpPr>
        <p:spPr/>
        <p:txBody>
          <a:bodyPr/>
          <a:lstStyle/>
          <a:p>
            <a:r>
              <a:rPr lang="en-US" altLang="zh-CN" dirty="0">
                <a:sym typeface="+mn-lt"/>
              </a:rPr>
              <a:t>Innovativeness</a:t>
            </a:r>
            <a:endParaRPr lang="zh-CN" altLang="en-US" dirty="0">
              <a:sym typeface="+mn-lt"/>
            </a:endParaRPr>
          </a:p>
        </p:txBody>
      </p:sp>
      <p:sp>
        <p:nvSpPr>
          <p:cNvPr id="6" name="文本占位符 5"/>
          <p:cNvSpPr>
            <a:spLocks noGrp="1"/>
          </p:cNvSpPr>
          <p:nvPr>
            <p:ph type="body" sz="quarter" idx="12"/>
          </p:nvPr>
        </p:nvSpPr>
        <p:spPr/>
        <p:txBody>
          <a:bodyPr/>
          <a:lstStyle/>
          <a:p>
            <a:r>
              <a:rPr lang="en-US" altLang="zh-CN" dirty="0">
                <a:sym typeface="+mn-lt"/>
              </a:rPr>
              <a:t>04</a:t>
            </a:r>
            <a:endParaRPr lang="zh-CN" altLang="en-US" dirty="0">
              <a:sym typeface="+mn-lt"/>
            </a:endParaRPr>
          </a:p>
        </p:txBody>
      </p:sp>
      <p:sp>
        <p:nvSpPr>
          <p:cNvPr id="7" name="文本框 6"/>
          <p:cNvSpPr txBox="1"/>
          <p:nvPr/>
        </p:nvSpPr>
        <p:spPr>
          <a:xfrm>
            <a:off x="759764" y="3963628"/>
            <a:ext cx="10902357" cy="1930785"/>
          </a:xfrm>
          <a:prstGeom prst="rect">
            <a:avLst/>
          </a:prstGeom>
          <a:solidFill>
            <a:srgbClr val="FFFFFF"/>
          </a:solidFill>
        </p:spPr>
        <p:txBody>
          <a:bodyPr wrap="square" rtlCol="0">
            <a:spAutoFit/>
          </a:bodyPr>
          <a:lstStyle/>
          <a:p>
            <a:pPr marL="342900" indent="-342900" algn="just">
              <a:lnSpc>
                <a:spcPct val="150000"/>
              </a:lnSpc>
              <a:buFont typeface="Wingdings" panose="05000000000000000000" pitchFamily="2" charset="2"/>
              <a:buChar char="ü"/>
            </a:pPr>
            <a:r>
              <a:rPr lang="zh-CN" altLang="en-US" sz="2200" b="1" dirty="0">
                <a:cs typeface="+mn-ea"/>
                <a:sym typeface="+mn-lt"/>
              </a:rPr>
              <a:t>优势：</a:t>
            </a:r>
            <a:endParaRPr lang="en-US" altLang="zh-CN" sz="2200" b="1" dirty="0">
              <a:cs typeface="+mn-ea"/>
              <a:sym typeface="+mn-lt"/>
            </a:endParaRPr>
          </a:p>
          <a:p>
            <a:pPr algn="just">
              <a:lnSpc>
                <a:spcPct val="150000"/>
              </a:lnSpc>
            </a:pPr>
            <a:r>
              <a:rPr lang="zh-CN" altLang="en-US" sz="2000" dirty="0">
                <a:latin typeface="+mn-ea"/>
                <a:cs typeface="+mn-ea"/>
                <a:sym typeface="+mn-lt"/>
              </a:rPr>
              <a:t>伏硫西汀可带来认知功能相关的宏观尺度的脑功能网络环路的变化，对</a:t>
            </a:r>
            <a:r>
              <a:rPr lang="zh-CN" altLang="en-US" sz="2000" b="1" dirty="0">
                <a:latin typeface="+mn-ea"/>
                <a:cs typeface="+mn-ea"/>
                <a:sym typeface="+mn-lt"/>
              </a:rPr>
              <a:t>抑郁情绪、躯体症状、认知功能</a:t>
            </a:r>
            <a:r>
              <a:rPr lang="zh-CN" altLang="en-US" sz="2000" dirty="0">
                <a:latin typeface="+mn-ea"/>
                <a:cs typeface="+mn-ea"/>
                <a:sym typeface="+mn-lt"/>
              </a:rPr>
              <a:t>三维</a:t>
            </a:r>
            <a:r>
              <a:rPr lang="zh-CN" altLang="en-US" sz="2000" b="1" dirty="0">
                <a:latin typeface="+mn-ea"/>
                <a:cs typeface="+mn-ea"/>
                <a:sym typeface="+mn-lt"/>
              </a:rPr>
              <a:t>症状的改善</a:t>
            </a:r>
            <a:r>
              <a:rPr lang="zh-CN" altLang="en-US" sz="2000" dirty="0">
                <a:latin typeface="+mn-ea"/>
                <a:cs typeface="+mn-ea"/>
                <a:sym typeface="+mn-lt"/>
              </a:rPr>
              <a:t>具备潜在价值。</a:t>
            </a:r>
            <a:r>
              <a:rPr lang="en-US" altLang="zh-CN" sz="2000" dirty="0">
                <a:latin typeface="+mn-ea"/>
                <a:cs typeface="+mn-ea"/>
                <a:sym typeface="+mn-lt"/>
              </a:rPr>
              <a:t>2020</a:t>
            </a:r>
            <a:r>
              <a:rPr lang="zh-CN" altLang="en-US" sz="2000" dirty="0">
                <a:latin typeface="+mn-ea"/>
                <a:cs typeface="+mn-ea"/>
                <a:sym typeface="+mn-lt"/>
              </a:rPr>
              <a:t>版</a:t>
            </a:r>
            <a:r>
              <a:rPr lang="en-US" altLang="zh-CN" sz="2000" dirty="0">
                <a:latin typeface="+mn-ea"/>
                <a:cs typeface="+mn-ea"/>
                <a:sym typeface="+mn-lt"/>
              </a:rPr>
              <a:t>《</a:t>
            </a:r>
            <a:r>
              <a:rPr lang="zh-CN" altLang="en-US" sz="2000" dirty="0">
                <a:latin typeface="+mn-ea"/>
                <a:cs typeface="+mn-ea"/>
                <a:sym typeface="+mn-lt"/>
              </a:rPr>
              <a:t>抑郁症认知症状评估与干预专家共识</a:t>
            </a:r>
            <a:r>
              <a:rPr lang="en-US" altLang="zh-CN" sz="2000" dirty="0">
                <a:latin typeface="+mn-ea"/>
                <a:cs typeface="+mn-ea"/>
                <a:sym typeface="+mn-lt"/>
              </a:rPr>
              <a:t>》</a:t>
            </a:r>
            <a:r>
              <a:rPr lang="zh-CN" altLang="en-US" sz="2000" dirty="0">
                <a:latin typeface="+mn-ea"/>
                <a:cs typeface="+mn-ea"/>
                <a:sym typeface="+mn-lt"/>
              </a:rPr>
              <a:t>推荐在</a:t>
            </a:r>
            <a:r>
              <a:rPr lang="zh-CN" altLang="en-US" sz="2000" b="1" dirty="0">
                <a:latin typeface="+mn-ea"/>
                <a:cs typeface="+mn-ea"/>
                <a:sym typeface="+mn-lt"/>
              </a:rPr>
              <a:t>成年人</a:t>
            </a:r>
            <a:r>
              <a:rPr lang="zh-CN" altLang="en-US" sz="2000" dirty="0">
                <a:latin typeface="+mn-ea"/>
                <a:cs typeface="+mn-ea"/>
                <a:sym typeface="+mn-lt"/>
              </a:rPr>
              <a:t>，</a:t>
            </a:r>
            <a:r>
              <a:rPr lang="zh-CN" altLang="en-US" sz="2000" b="1" dirty="0">
                <a:latin typeface="+mn-ea"/>
                <a:cs typeface="+mn-ea"/>
                <a:sym typeface="+mn-lt"/>
              </a:rPr>
              <a:t>特别是老年人</a:t>
            </a:r>
            <a:r>
              <a:rPr lang="zh-CN" altLang="en-US" sz="2000" dirty="0">
                <a:latin typeface="+mn-ea"/>
                <a:cs typeface="+mn-ea"/>
                <a:sym typeface="+mn-lt"/>
              </a:rPr>
              <a:t>群中，改善抑郁认知症状的一线用药。</a:t>
            </a:r>
            <a:endParaRPr lang="en-US" altLang="zh-CN" sz="2000" dirty="0">
              <a:latin typeface="+mn-ea"/>
              <a:cs typeface="+mn-ea"/>
              <a:sym typeface="+mn-lt"/>
            </a:endParaRPr>
          </a:p>
        </p:txBody>
      </p:sp>
      <p:sp>
        <p:nvSpPr>
          <p:cNvPr id="8" name="文本框 7">
            <a:extLst>
              <a:ext uri="{FF2B5EF4-FFF2-40B4-BE49-F238E27FC236}">
                <a16:creationId xmlns:a16="http://schemas.microsoft.com/office/drawing/2014/main" id="{859051F8-5A43-D58E-1D85-0772AEB612FA}"/>
              </a:ext>
            </a:extLst>
          </p:cNvPr>
          <p:cNvSpPr txBox="1"/>
          <p:nvPr/>
        </p:nvSpPr>
        <p:spPr>
          <a:xfrm>
            <a:off x="759764" y="1579659"/>
            <a:ext cx="6189133" cy="2223173"/>
          </a:xfrm>
          <a:prstGeom prst="rect">
            <a:avLst/>
          </a:prstGeom>
          <a:noFill/>
        </p:spPr>
        <p:txBody>
          <a:bodyPr wrap="square">
            <a:spAutoFit/>
          </a:bodyPr>
          <a:lstStyle/>
          <a:p>
            <a:pPr marL="342900" indent="-342900" algn="just">
              <a:buFont typeface="Wingdings" panose="05000000000000000000" pitchFamily="2" charset="2"/>
              <a:buChar char="ü"/>
            </a:pPr>
            <a:r>
              <a:rPr lang="zh-CN" altLang="en-US" sz="2200" b="1" dirty="0">
                <a:cs typeface="+mn-ea"/>
                <a:sym typeface="+mn-lt"/>
              </a:rPr>
              <a:t>创新点：</a:t>
            </a:r>
            <a:endParaRPr lang="en-US" altLang="zh-CN" sz="2200" dirty="0">
              <a:cs typeface="+mn-ea"/>
              <a:sym typeface="+mn-lt"/>
            </a:endParaRPr>
          </a:p>
          <a:p>
            <a:pPr algn="just">
              <a:lnSpc>
                <a:spcPct val="150000"/>
              </a:lnSpc>
            </a:pPr>
            <a:r>
              <a:rPr lang="zh-CN" altLang="en-US" sz="2000" b="1" dirty="0">
                <a:latin typeface="+mn-ea"/>
                <a:cs typeface="+mn-ea"/>
                <a:sym typeface="+mn-lt"/>
              </a:rPr>
              <a:t>作用机制创新：</a:t>
            </a:r>
            <a:r>
              <a:rPr lang="zh-CN" altLang="en-US" sz="2000" dirty="0">
                <a:latin typeface="+mn-ea"/>
                <a:cs typeface="+mn-ea"/>
                <a:sym typeface="+mn-lt"/>
              </a:rPr>
              <a:t>新型多模式作用机制的抗抑郁药，具有</a:t>
            </a:r>
            <a:r>
              <a:rPr lang="en-US" altLang="zh-CN" sz="2000" b="1" dirty="0">
                <a:latin typeface="+mn-ea"/>
                <a:cs typeface="+mn-ea"/>
                <a:sym typeface="+mn-lt"/>
              </a:rPr>
              <a:t>6</a:t>
            </a:r>
            <a:r>
              <a:rPr lang="zh-CN" altLang="en-US" sz="2000" b="1" dirty="0">
                <a:latin typeface="+mn-ea"/>
                <a:cs typeface="+mn-ea"/>
                <a:sym typeface="+mn-lt"/>
              </a:rPr>
              <a:t>个药理作用靶点</a:t>
            </a:r>
            <a:r>
              <a:rPr lang="zh-CN" altLang="en-US" sz="2000" dirty="0">
                <a:latin typeface="+mn-ea"/>
                <a:cs typeface="+mn-ea"/>
                <a:sym typeface="+mn-lt"/>
              </a:rPr>
              <a:t>及</a:t>
            </a:r>
            <a:r>
              <a:rPr lang="en-US" altLang="zh-CN" sz="2000" b="1" dirty="0">
                <a:latin typeface="+mn-ea"/>
                <a:cs typeface="+mn-ea"/>
                <a:sym typeface="+mn-lt"/>
              </a:rPr>
              <a:t>2</a:t>
            </a:r>
            <a:r>
              <a:rPr lang="zh-CN" altLang="en-US" sz="2000" b="1" dirty="0">
                <a:latin typeface="+mn-ea"/>
                <a:cs typeface="+mn-ea"/>
                <a:sym typeface="+mn-lt"/>
              </a:rPr>
              <a:t>种作用模式</a:t>
            </a:r>
            <a:r>
              <a:rPr lang="en-US" altLang="zh-CN" sz="2000" dirty="0">
                <a:latin typeface="+mn-ea"/>
                <a:cs typeface="+mn-ea"/>
                <a:sym typeface="+mn-lt"/>
              </a:rPr>
              <a:t>(</a:t>
            </a:r>
            <a:r>
              <a:rPr lang="zh-CN" altLang="en-US" dirty="0">
                <a:latin typeface="+mn-ea"/>
                <a:cs typeface="+mn-ea"/>
                <a:sym typeface="+mn-lt"/>
              </a:rPr>
              <a:t>转运体抑制和多种</a:t>
            </a:r>
            <a:r>
              <a:rPr lang="en-US" altLang="zh-CN" dirty="0">
                <a:latin typeface="+mn-ea"/>
                <a:cs typeface="+mn-ea"/>
                <a:sym typeface="+mn-lt"/>
              </a:rPr>
              <a:t>5-HT</a:t>
            </a:r>
            <a:r>
              <a:rPr lang="zh-CN" altLang="en-US" dirty="0">
                <a:latin typeface="+mn-ea"/>
                <a:cs typeface="+mn-ea"/>
                <a:sym typeface="+mn-lt"/>
              </a:rPr>
              <a:t>受体调节</a:t>
            </a:r>
            <a:r>
              <a:rPr lang="en-US" altLang="zh-CN" dirty="0">
                <a:latin typeface="+mn-ea"/>
                <a:cs typeface="+mn-ea"/>
                <a:sym typeface="+mn-lt"/>
              </a:rPr>
              <a:t>)</a:t>
            </a:r>
            <a:r>
              <a:rPr lang="zh-CN" altLang="en-US" sz="2000" dirty="0">
                <a:latin typeface="+mn-ea"/>
                <a:cs typeface="+mn-ea"/>
                <a:sym typeface="+mn-lt"/>
              </a:rPr>
              <a:t>，抑制血清素转运体以及调节血清素神经递质受体。</a:t>
            </a:r>
            <a:endParaRPr lang="en-US" altLang="zh-CN" sz="2000" dirty="0">
              <a:latin typeface="+mn-ea"/>
              <a:cs typeface="+mn-ea"/>
              <a:sym typeface="+mn-lt"/>
            </a:endParaRPr>
          </a:p>
        </p:txBody>
      </p:sp>
      <p:graphicFrame>
        <p:nvGraphicFramePr>
          <p:cNvPr id="9" name="表格 9">
            <a:extLst>
              <a:ext uri="{FF2B5EF4-FFF2-40B4-BE49-F238E27FC236}">
                <a16:creationId xmlns:a16="http://schemas.microsoft.com/office/drawing/2014/main" id="{D1E94EA9-BFA7-30AD-9788-B3002CCFC8D5}"/>
              </a:ext>
            </a:extLst>
          </p:cNvPr>
          <p:cNvGraphicFramePr>
            <a:graphicFrameLocks noGrp="1"/>
          </p:cNvGraphicFramePr>
          <p:nvPr>
            <p:custDataLst>
              <p:tags r:id="rId1"/>
            </p:custDataLst>
          </p:nvPr>
        </p:nvGraphicFramePr>
        <p:xfrm>
          <a:off x="7602332" y="1065488"/>
          <a:ext cx="4208780" cy="2898140"/>
        </p:xfrm>
        <a:graphic>
          <a:graphicData uri="http://schemas.openxmlformats.org/drawingml/2006/table">
            <a:tbl>
              <a:tblPr firstRow="1" bandRow="1">
                <a:tableStyleId>{5C22544A-7EE6-4342-B048-85BDC9FD1C3A}</a:tableStyleId>
              </a:tblPr>
              <a:tblGrid>
                <a:gridCol w="688340">
                  <a:extLst>
                    <a:ext uri="{9D8B030D-6E8A-4147-A177-3AD203B41FA5}">
                      <a16:colId xmlns:a16="http://schemas.microsoft.com/office/drawing/2014/main" val="20000"/>
                    </a:ext>
                  </a:extLst>
                </a:gridCol>
                <a:gridCol w="836295">
                  <a:extLst>
                    <a:ext uri="{9D8B030D-6E8A-4147-A177-3AD203B41FA5}">
                      <a16:colId xmlns:a16="http://schemas.microsoft.com/office/drawing/2014/main" val="20001"/>
                    </a:ext>
                  </a:extLst>
                </a:gridCol>
                <a:gridCol w="2684145">
                  <a:extLst>
                    <a:ext uri="{9D8B030D-6E8A-4147-A177-3AD203B41FA5}">
                      <a16:colId xmlns:a16="http://schemas.microsoft.com/office/drawing/2014/main" val="20002"/>
                    </a:ext>
                  </a:extLst>
                </a:gridCol>
              </a:tblGrid>
              <a:tr h="414020">
                <a:tc>
                  <a:txBody>
                    <a:bodyPr/>
                    <a:lstStyle/>
                    <a:p>
                      <a:pPr indent="0" algn="ctr">
                        <a:lnSpc>
                          <a:spcPct val="120000"/>
                        </a:lnSpc>
                        <a:spcBef>
                          <a:spcPts val="0"/>
                        </a:spcBef>
                        <a:spcAft>
                          <a:spcPts val="0"/>
                        </a:spcAft>
                      </a:pPr>
                      <a:r>
                        <a:rPr lang="zh-CN" altLang="en-US" sz="1300" b="1" spc="120">
                          <a:solidFill>
                            <a:schemeClr val="tx1"/>
                          </a:solidFill>
                          <a:latin typeface="微软雅黑" panose="020B0503020204020204" charset="-122"/>
                          <a:ea typeface="微软雅黑" panose="020B0503020204020204" charset="-122"/>
                        </a:rPr>
                        <a:t>靶点</a:t>
                      </a:r>
                    </a:p>
                  </a:txBody>
                  <a:tcPr marL="25400" marR="25400" marT="6350" marB="635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c>
                  <a:txBody>
                    <a:bodyPr/>
                    <a:lstStyle/>
                    <a:p>
                      <a:pPr indent="0" algn="ctr">
                        <a:lnSpc>
                          <a:spcPct val="120000"/>
                        </a:lnSpc>
                        <a:spcBef>
                          <a:spcPts val="0"/>
                        </a:spcBef>
                        <a:spcAft>
                          <a:spcPts val="0"/>
                        </a:spcAft>
                      </a:pPr>
                      <a:r>
                        <a:rPr lang="zh-CN" altLang="en-US" sz="1300" b="1" spc="120">
                          <a:solidFill>
                            <a:schemeClr val="tx1"/>
                          </a:solidFill>
                          <a:latin typeface="微软雅黑" panose="020B0503020204020204" charset="-122"/>
                          <a:ea typeface="微软雅黑" panose="020B0503020204020204" charset="-122"/>
                        </a:rPr>
                        <a:t>作用</a:t>
                      </a:r>
                    </a:p>
                  </a:txBody>
                  <a:tcPr marL="25400" marR="25400" marT="6350" marB="635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tc>
                  <a:txBody>
                    <a:bodyPr/>
                    <a:lstStyle/>
                    <a:p>
                      <a:pPr indent="0" algn="ctr">
                        <a:lnSpc>
                          <a:spcPct val="120000"/>
                        </a:lnSpc>
                        <a:spcBef>
                          <a:spcPts val="0"/>
                        </a:spcBef>
                        <a:spcAft>
                          <a:spcPts val="0"/>
                        </a:spcAft>
                      </a:pPr>
                      <a:r>
                        <a:rPr lang="zh-CN" altLang="en-US" sz="1300" b="1" spc="120">
                          <a:solidFill>
                            <a:schemeClr val="tx1"/>
                          </a:solidFill>
                          <a:latin typeface="微软雅黑" panose="020B0503020204020204" charset="-122"/>
                          <a:ea typeface="微软雅黑" panose="020B0503020204020204" charset="-122"/>
                        </a:rPr>
                        <a:t>神经递质改变</a:t>
                      </a:r>
                    </a:p>
                  </a:txBody>
                  <a:tcPr marL="25400" marR="25400" marT="6350" marB="6350" anchor="ctr">
                    <a:lnL w="9525">
                      <a:solidFill>
                        <a:srgbClr val="646464"/>
                      </a:solidFill>
                      <a:prstDash val="sysDash"/>
                    </a:lnL>
                    <a:lnR w="9525">
                      <a:solidFill>
                        <a:srgbClr val="646464"/>
                      </a:solidFill>
                      <a:prstDash val="sysDash"/>
                    </a:lnR>
                    <a:lnT w="28575">
                      <a:solidFill>
                        <a:srgbClr val="646464"/>
                      </a:solidFill>
                      <a:prstDash val="solid"/>
                    </a:lnT>
                    <a:lnB w="28575">
                      <a:solidFill>
                        <a:srgbClr val="646464"/>
                      </a:solidFill>
                      <a:prstDash val="solid"/>
                    </a:lnB>
                    <a:solidFill>
                      <a:srgbClr val="FFFFFF"/>
                    </a:solidFill>
                  </a:tcPr>
                </a:tc>
                <a:extLst>
                  <a:ext uri="{0D108BD9-81ED-4DB2-BD59-A6C34878D82A}">
                    <a16:rowId xmlns:a16="http://schemas.microsoft.com/office/drawing/2014/main" val="10000"/>
                  </a:ext>
                </a:extLst>
              </a:tr>
              <a:tr h="414020">
                <a:tc>
                  <a:txBody>
                    <a:bodyPr/>
                    <a:lstStyle/>
                    <a:p>
                      <a:pPr indent="0" algn="ctr">
                        <a:lnSpc>
                          <a:spcPct val="120000"/>
                        </a:lnSpc>
                        <a:spcBef>
                          <a:spcPts val="0"/>
                        </a:spcBef>
                        <a:spcAft>
                          <a:spcPts val="0"/>
                        </a:spcAft>
                      </a:pPr>
                      <a:r>
                        <a:rPr lang="en-US" altLang="zh-CN" sz="1100" b="0" spc="60">
                          <a:solidFill>
                            <a:schemeClr val="tx1"/>
                          </a:solidFill>
                          <a:latin typeface="微软雅黑" panose="020B0503020204020204" charset="-122"/>
                          <a:ea typeface="微软雅黑" panose="020B0503020204020204" charset="-122"/>
                        </a:rPr>
                        <a:t>SERT</a:t>
                      </a:r>
                    </a:p>
                  </a:txBody>
                  <a:tcPr marL="25400" marR="25400" marT="6350" marB="635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c>
                  <a:txBody>
                    <a:bodyPr/>
                    <a:lstStyle/>
                    <a:p>
                      <a:pPr indent="0" algn="ctr">
                        <a:lnSpc>
                          <a:spcPct val="120000"/>
                        </a:lnSpc>
                        <a:spcBef>
                          <a:spcPts val="0"/>
                        </a:spcBef>
                        <a:spcAft>
                          <a:spcPts val="0"/>
                        </a:spcAft>
                      </a:pPr>
                      <a:r>
                        <a:rPr lang="zh-CN" altLang="en-US" sz="1100" b="0" spc="60">
                          <a:solidFill>
                            <a:schemeClr val="tx1"/>
                          </a:solidFill>
                          <a:latin typeface="微软雅黑" panose="020B0503020204020204" charset="-122"/>
                          <a:ea typeface="微软雅黑" panose="020B0503020204020204" charset="-122"/>
                        </a:rPr>
                        <a:t>抑制作用</a:t>
                      </a:r>
                    </a:p>
                  </a:txBody>
                  <a:tcPr marL="25400" marR="25400" marT="6350" marB="635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tc>
                  <a:txBody>
                    <a:bodyPr/>
                    <a:lstStyle/>
                    <a:p>
                      <a:pPr indent="0" algn="l">
                        <a:lnSpc>
                          <a:spcPct val="120000"/>
                        </a:lnSpc>
                        <a:spcBef>
                          <a:spcPts val="0"/>
                        </a:spcBef>
                        <a:spcAft>
                          <a:spcPts val="0"/>
                        </a:spcAft>
                      </a:pP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增加</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5-HT</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能神经传递</a:t>
                      </a:r>
                    </a:p>
                  </a:txBody>
                  <a:tcPr marL="25400" marR="25400" marT="6350" marB="6350" anchor="ctr">
                    <a:lnL w="9525">
                      <a:solidFill>
                        <a:srgbClr val="646464"/>
                      </a:solidFill>
                      <a:prstDash val="sysDash"/>
                    </a:lnL>
                    <a:lnR w="9525">
                      <a:solidFill>
                        <a:srgbClr val="646464"/>
                      </a:solidFill>
                      <a:prstDash val="sysDash"/>
                    </a:lnR>
                    <a:lnT w="28575">
                      <a:solidFill>
                        <a:srgbClr val="646464"/>
                      </a:solidFill>
                      <a:prstDash val="solid"/>
                    </a:lnT>
                    <a:lnB w="9525">
                      <a:solidFill>
                        <a:srgbClr val="646464"/>
                      </a:solidFill>
                      <a:prstDash val="sysDash"/>
                    </a:lnB>
                    <a:solidFill>
                      <a:srgbClr val="FFFFFF"/>
                    </a:solidFill>
                  </a:tcPr>
                </a:tc>
                <a:extLst>
                  <a:ext uri="{0D108BD9-81ED-4DB2-BD59-A6C34878D82A}">
                    <a16:rowId xmlns:a16="http://schemas.microsoft.com/office/drawing/2014/main" val="10001"/>
                  </a:ext>
                </a:extLst>
              </a:tr>
              <a:tr h="414020">
                <a:tc>
                  <a:txBody>
                    <a:bodyPr/>
                    <a:lstStyle/>
                    <a:p>
                      <a:pPr indent="0" algn="ctr">
                        <a:lnSpc>
                          <a:spcPct val="120000"/>
                        </a:lnSpc>
                        <a:spcBef>
                          <a:spcPts val="0"/>
                        </a:spcBef>
                        <a:spcAft>
                          <a:spcPts val="0"/>
                        </a:spcAft>
                      </a:pPr>
                      <a:r>
                        <a:rPr lang="en-US" altLang="zh-CN" sz="1100" b="0" spc="60">
                          <a:solidFill>
                            <a:schemeClr val="tx1"/>
                          </a:solidFill>
                          <a:latin typeface="微软雅黑" panose="020B0503020204020204" charset="-122"/>
                          <a:ea typeface="微软雅黑" panose="020B0503020204020204" charset="-122"/>
                        </a:rPr>
                        <a:t>5-HT3</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lstStyle/>
                    <a:p>
                      <a:pPr indent="0" algn="ctr">
                        <a:lnSpc>
                          <a:spcPct val="120000"/>
                        </a:lnSpc>
                        <a:spcBef>
                          <a:spcPts val="0"/>
                        </a:spcBef>
                        <a:spcAft>
                          <a:spcPts val="0"/>
                        </a:spcAft>
                      </a:pPr>
                      <a:r>
                        <a:rPr lang="zh-CN" altLang="en-US" sz="1100" b="0" spc="60">
                          <a:solidFill>
                            <a:schemeClr val="tx1"/>
                          </a:solidFill>
                          <a:latin typeface="微软雅黑" panose="020B0503020204020204" charset="-122"/>
                          <a:ea typeface="微软雅黑" panose="020B0503020204020204" charset="-122"/>
                        </a:rPr>
                        <a:t>拮抗作用</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lstStyle/>
                    <a:p>
                      <a:pPr indent="0" algn="l">
                        <a:lnSpc>
                          <a:spcPct val="120000"/>
                        </a:lnSpc>
                        <a:spcBef>
                          <a:spcPts val="0"/>
                        </a:spcBef>
                        <a:spcAft>
                          <a:spcPts val="0"/>
                        </a:spcAft>
                      </a:pP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降低</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GABA,</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增加</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Glu</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5-HT</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NE</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Ach</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能神经传递</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extLst>
                  <a:ext uri="{0D108BD9-81ED-4DB2-BD59-A6C34878D82A}">
                    <a16:rowId xmlns:a16="http://schemas.microsoft.com/office/drawing/2014/main" val="10002"/>
                  </a:ext>
                </a:extLst>
              </a:tr>
              <a:tr h="414020">
                <a:tc>
                  <a:txBody>
                    <a:bodyPr/>
                    <a:lstStyle/>
                    <a:p>
                      <a:pPr marR="0" lvl="0" indent="0" algn="ctr" defTabSz="914400" rtl="0" eaLnBrk="1" fontAlgn="auto" latinLnBrk="0" hangingPunct="1">
                        <a:lnSpc>
                          <a:spcPct val="120000"/>
                        </a:lnSpc>
                        <a:spcBef>
                          <a:spcPts val="0"/>
                        </a:spcBef>
                        <a:spcAft>
                          <a:spcPts val="0"/>
                        </a:spcAft>
                        <a:buClrTx/>
                        <a:buSzTx/>
                        <a:buFontTx/>
                        <a:buNone/>
                        <a:defRPr/>
                      </a:pPr>
                      <a:r>
                        <a:rPr lang="en-US" altLang="zh-CN" sz="1100" b="0" spc="60">
                          <a:solidFill>
                            <a:schemeClr val="tx1"/>
                          </a:solidFill>
                          <a:latin typeface="微软雅黑" panose="020B0503020204020204" charset="-122"/>
                          <a:ea typeface="微软雅黑" panose="020B0503020204020204" charset="-122"/>
                        </a:rPr>
                        <a:t>5-HT1A</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FFFFF"/>
                    </a:solidFill>
                  </a:tcPr>
                </a:tc>
                <a:tc>
                  <a:txBody>
                    <a:bodyPr/>
                    <a:lstStyle/>
                    <a:p>
                      <a:pPr indent="0" algn="ctr">
                        <a:lnSpc>
                          <a:spcPct val="120000"/>
                        </a:lnSpc>
                        <a:spcBef>
                          <a:spcPts val="0"/>
                        </a:spcBef>
                        <a:spcAft>
                          <a:spcPts val="0"/>
                        </a:spcAft>
                      </a:pPr>
                      <a:r>
                        <a:rPr lang="zh-CN" altLang="en-US" sz="1100" b="0" spc="60">
                          <a:solidFill>
                            <a:schemeClr val="tx1"/>
                          </a:solidFill>
                          <a:latin typeface="微软雅黑" panose="020B0503020204020204" charset="-122"/>
                          <a:ea typeface="微软雅黑" panose="020B0503020204020204" charset="-122"/>
                        </a:rPr>
                        <a:t>激动作用</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FFFFF"/>
                    </a:solidFill>
                  </a:tcPr>
                </a:tc>
                <a:tc>
                  <a:txBody>
                    <a:bodyPr/>
                    <a:lstStyle/>
                    <a:p>
                      <a:pPr indent="0" algn="l">
                        <a:lnSpc>
                          <a:spcPct val="120000"/>
                        </a:lnSpc>
                        <a:spcBef>
                          <a:spcPts val="0"/>
                        </a:spcBef>
                        <a:spcAft>
                          <a:spcPts val="0"/>
                        </a:spcAft>
                      </a:pP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增加</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5-HT</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、降低</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GABA</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Glu</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5-HT</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，增加</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NE</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Ach</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能神经传递</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FFFFF"/>
                    </a:solidFill>
                  </a:tcPr>
                </a:tc>
                <a:extLst>
                  <a:ext uri="{0D108BD9-81ED-4DB2-BD59-A6C34878D82A}">
                    <a16:rowId xmlns:a16="http://schemas.microsoft.com/office/drawing/2014/main" val="10003"/>
                  </a:ext>
                </a:extLst>
              </a:tr>
              <a:tr h="414020">
                <a:tc>
                  <a:txBody>
                    <a:bodyPr/>
                    <a:lstStyle/>
                    <a:p>
                      <a:pPr marR="0" lvl="0" indent="0" algn="ctr" defTabSz="914400" rtl="0" eaLnBrk="1" fontAlgn="auto" latinLnBrk="0" hangingPunct="1">
                        <a:lnSpc>
                          <a:spcPct val="120000"/>
                        </a:lnSpc>
                        <a:spcBef>
                          <a:spcPts val="0"/>
                        </a:spcBef>
                        <a:spcAft>
                          <a:spcPts val="0"/>
                        </a:spcAft>
                        <a:buClrTx/>
                        <a:buSzTx/>
                        <a:buFontTx/>
                        <a:buNone/>
                        <a:defRPr/>
                      </a:pPr>
                      <a:r>
                        <a:rPr lang="en-US" altLang="zh-CN" sz="1100" b="0" spc="60">
                          <a:solidFill>
                            <a:schemeClr val="tx1"/>
                          </a:solidFill>
                          <a:latin typeface="微软雅黑" panose="020B0503020204020204" charset="-122"/>
                          <a:ea typeface="微软雅黑" panose="020B0503020204020204" charset="-122"/>
                        </a:rPr>
                        <a:t>5-HT7</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lstStyle/>
                    <a:p>
                      <a:pPr marR="0" lvl="0" indent="0" algn="ctr" defTabSz="914400" rtl="0" eaLnBrk="1" fontAlgn="auto" latinLnBrk="0" hangingPunct="1">
                        <a:lnSpc>
                          <a:spcPct val="120000"/>
                        </a:lnSpc>
                        <a:spcBef>
                          <a:spcPts val="0"/>
                        </a:spcBef>
                        <a:spcAft>
                          <a:spcPts val="0"/>
                        </a:spcAft>
                        <a:buClrTx/>
                        <a:buSzTx/>
                        <a:buFontTx/>
                        <a:buNone/>
                        <a:defRPr/>
                      </a:pPr>
                      <a:r>
                        <a:rPr lang="zh-CN" altLang="en-US" sz="1100" b="0" spc="60">
                          <a:solidFill>
                            <a:schemeClr val="tx1"/>
                          </a:solidFill>
                          <a:latin typeface="微软雅黑" panose="020B0503020204020204" charset="-122"/>
                          <a:ea typeface="微软雅黑" panose="020B0503020204020204" charset="-122"/>
                        </a:rPr>
                        <a:t>拮抗作用</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tc>
                  <a:txBody>
                    <a:bodyPr/>
                    <a:lstStyle/>
                    <a:p>
                      <a:pPr marR="0" lvl="0" indent="0" algn="l" defTabSz="914400" rtl="0" eaLnBrk="1" fontAlgn="auto" latinLnBrk="0" hangingPunct="1">
                        <a:lnSpc>
                          <a:spcPct val="120000"/>
                        </a:lnSpc>
                        <a:spcBef>
                          <a:spcPts val="0"/>
                        </a:spcBef>
                        <a:spcAft>
                          <a:spcPts val="0"/>
                        </a:spcAft>
                        <a:buClrTx/>
                        <a:buSzTx/>
                        <a:buFontTx/>
                        <a:buNone/>
                        <a:defRPr/>
                      </a:pP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增加</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5-HT</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能神经传递</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2F2F2"/>
                    </a:solidFill>
                  </a:tcPr>
                </a:tc>
                <a:extLst>
                  <a:ext uri="{0D108BD9-81ED-4DB2-BD59-A6C34878D82A}">
                    <a16:rowId xmlns:a16="http://schemas.microsoft.com/office/drawing/2014/main" val="10004"/>
                  </a:ext>
                </a:extLst>
              </a:tr>
              <a:tr h="414020">
                <a:tc>
                  <a:txBody>
                    <a:bodyPr/>
                    <a:lstStyle/>
                    <a:p>
                      <a:pPr marR="0" lvl="0" indent="0" algn="ctr" defTabSz="914400" rtl="0" eaLnBrk="1" fontAlgn="auto" latinLnBrk="0" hangingPunct="1">
                        <a:lnSpc>
                          <a:spcPct val="120000"/>
                        </a:lnSpc>
                        <a:spcBef>
                          <a:spcPts val="0"/>
                        </a:spcBef>
                        <a:spcAft>
                          <a:spcPts val="0"/>
                        </a:spcAft>
                        <a:buClrTx/>
                        <a:buSzTx/>
                        <a:buFontTx/>
                        <a:buNone/>
                        <a:defRPr/>
                      </a:pPr>
                      <a:r>
                        <a:rPr lang="en-US" altLang="zh-CN" sz="1100" b="0" spc="60">
                          <a:solidFill>
                            <a:schemeClr val="tx1"/>
                          </a:solidFill>
                          <a:latin typeface="微软雅黑" panose="020B0503020204020204" charset="-122"/>
                          <a:ea typeface="微软雅黑" panose="020B0503020204020204" charset="-122"/>
                        </a:rPr>
                        <a:t>5-HT1B</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FFFFF"/>
                    </a:solidFill>
                  </a:tcPr>
                </a:tc>
                <a:tc>
                  <a:txBody>
                    <a:bodyPr/>
                    <a:lstStyle/>
                    <a:p>
                      <a:pPr indent="0" algn="ctr">
                        <a:lnSpc>
                          <a:spcPct val="120000"/>
                        </a:lnSpc>
                        <a:spcBef>
                          <a:spcPts val="0"/>
                        </a:spcBef>
                        <a:spcAft>
                          <a:spcPts val="0"/>
                        </a:spcAft>
                      </a:pPr>
                      <a:r>
                        <a:rPr lang="zh-CN" altLang="en-US" sz="1100" b="0" spc="60">
                          <a:solidFill>
                            <a:schemeClr val="tx1"/>
                          </a:solidFill>
                          <a:latin typeface="微软雅黑" panose="020B0503020204020204" charset="-122"/>
                          <a:ea typeface="微软雅黑" panose="020B0503020204020204" charset="-122"/>
                        </a:rPr>
                        <a:t>部分激动</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FFFFF"/>
                    </a:solidFill>
                  </a:tcPr>
                </a:tc>
                <a:tc>
                  <a:txBody>
                    <a:bodyPr/>
                    <a:lstStyle/>
                    <a:p>
                      <a:pPr indent="0" algn="l">
                        <a:lnSpc>
                          <a:spcPct val="120000"/>
                        </a:lnSpc>
                        <a:spcBef>
                          <a:spcPts val="0"/>
                        </a:spcBef>
                        <a:spcAft>
                          <a:spcPts val="0"/>
                        </a:spcAft>
                      </a:pP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增加</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5-HT</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a:t>
                      </a:r>
                      <a:r>
                        <a:rPr lang="en-US" altLang="zh-CN" sz="1100" b="0" spc="60">
                          <a:solidFill>
                            <a:schemeClr val="tx1"/>
                          </a:solidFill>
                          <a:latin typeface="微软雅黑" panose="020B0503020204020204" charset="-122"/>
                          <a:ea typeface="微软雅黑" panose="020B0503020204020204" charset="-122"/>
                          <a:cs typeface="微软雅黑" panose="020B0503020204020204" charset="-122"/>
                        </a:rPr>
                        <a:t>Glu</a:t>
                      </a:r>
                      <a:r>
                        <a:rPr lang="zh-CN" altLang="en-US" sz="1100" b="0" spc="60">
                          <a:solidFill>
                            <a:schemeClr val="tx1"/>
                          </a:solidFill>
                          <a:latin typeface="微软雅黑" panose="020B0503020204020204" charset="-122"/>
                          <a:ea typeface="微软雅黑" panose="020B0503020204020204" charset="-122"/>
                          <a:cs typeface="微软雅黑" panose="020B0503020204020204" charset="-122"/>
                        </a:rPr>
                        <a:t>能神经传递</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9525">
                      <a:solidFill>
                        <a:srgbClr val="646464"/>
                      </a:solidFill>
                      <a:prstDash val="sysDash"/>
                    </a:lnB>
                    <a:solidFill>
                      <a:srgbClr val="FFFFFF"/>
                    </a:solidFill>
                  </a:tcPr>
                </a:tc>
                <a:extLst>
                  <a:ext uri="{0D108BD9-81ED-4DB2-BD59-A6C34878D82A}">
                    <a16:rowId xmlns:a16="http://schemas.microsoft.com/office/drawing/2014/main" val="10005"/>
                  </a:ext>
                </a:extLst>
              </a:tr>
              <a:tr h="414020">
                <a:tc>
                  <a:txBody>
                    <a:bodyPr/>
                    <a:lstStyle/>
                    <a:p>
                      <a:pPr marR="0" lvl="0" indent="0" algn="ctr" defTabSz="914400" rtl="0" eaLnBrk="1" fontAlgn="auto" latinLnBrk="0" hangingPunct="1">
                        <a:lnSpc>
                          <a:spcPct val="120000"/>
                        </a:lnSpc>
                        <a:spcBef>
                          <a:spcPts val="0"/>
                        </a:spcBef>
                        <a:spcAft>
                          <a:spcPts val="0"/>
                        </a:spcAft>
                        <a:buClrTx/>
                        <a:buSzTx/>
                        <a:buFontTx/>
                        <a:buNone/>
                        <a:defRPr/>
                      </a:pPr>
                      <a:r>
                        <a:rPr lang="en-US" altLang="zh-CN" sz="1100" b="0" spc="60">
                          <a:solidFill>
                            <a:schemeClr val="tx1"/>
                          </a:solidFill>
                          <a:latin typeface="微软雅黑" panose="020B0503020204020204" charset="-122"/>
                          <a:ea typeface="微软雅黑" panose="020B0503020204020204" charset="-122"/>
                        </a:rPr>
                        <a:t>5-HT1D</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2F2F2"/>
                    </a:solidFill>
                  </a:tcPr>
                </a:tc>
                <a:tc>
                  <a:txBody>
                    <a:bodyPr/>
                    <a:lstStyle/>
                    <a:p>
                      <a:pPr marR="0" lvl="0" indent="0" algn="ctr" defTabSz="914400" rtl="0" eaLnBrk="1" fontAlgn="auto" latinLnBrk="0" hangingPunct="1">
                        <a:lnSpc>
                          <a:spcPct val="120000"/>
                        </a:lnSpc>
                        <a:spcBef>
                          <a:spcPts val="0"/>
                        </a:spcBef>
                        <a:spcAft>
                          <a:spcPts val="0"/>
                        </a:spcAft>
                        <a:buClrTx/>
                        <a:buSzTx/>
                        <a:buFontTx/>
                        <a:buNone/>
                        <a:defRPr/>
                      </a:pPr>
                      <a:r>
                        <a:rPr lang="zh-CN" altLang="en-US" sz="1100" b="0" spc="60" dirty="0">
                          <a:solidFill>
                            <a:schemeClr val="tx1"/>
                          </a:solidFill>
                          <a:latin typeface="微软雅黑" panose="020B0503020204020204" charset="-122"/>
                          <a:ea typeface="微软雅黑" panose="020B0503020204020204" charset="-122"/>
                        </a:rPr>
                        <a:t>拮抗作用</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2F2F2"/>
                    </a:solidFill>
                  </a:tcPr>
                </a:tc>
                <a:tc>
                  <a:txBody>
                    <a:bodyPr/>
                    <a:lstStyle/>
                    <a:p>
                      <a:pPr marR="0" lvl="0" indent="0" algn="l" defTabSz="914400" rtl="0" eaLnBrk="1" fontAlgn="auto" latinLnBrk="0" hangingPunct="1">
                        <a:lnSpc>
                          <a:spcPct val="120000"/>
                        </a:lnSpc>
                        <a:spcBef>
                          <a:spcPts val="0"/>
                        </a:spcBef>
                        <a:spcAft>
                          <a:spcPts val="0"/>
                        </a:spcAft>
                        <a:buClrTx/>
                        <a:buSzTx/>
                        <a:buFontTx/>
                        <a:buNone/>
                        <a:defRPr/>
                      </a:pPr>
                      <a:r>
                        <a:rPr lang="zh-CN" altLang="en-US" sz="1100" b="0" spc="60" dirty="0">
                          <a:solidFill>
                            <a:schemeClr val="tx1"/>
                          </a:solidFill>
                          <a:latin typeface="微软雅黑" panose="020B0503020204020204" charset="-122"/>
                          <a:ea typeface="微软雅黑" panose="020B0503020204020204" charset="-122"/>
                          <a:cs typeface="微软雅黑" panose="020B0503020204020204" charset="-122"/>
                        </a:rPr>
                        <a:t>增加</a:t>
                      </a:r>
                      <a:r>
                        <a:rPr lang="en-US" altLang="zh-CN" sz="1100" b="0" spc="60" dirty="0">
                          <a:solidFill>
                            <a:schemeClr val="tx1"/>
                          </a:solidFill>
                          <a:latin typeface="微软雅黑" panose="020B0503020204020204" charset="-122"/>
                          <a:ea typeface="微软雅黑" panose="020B0503020204020204" charset="-122"/>
                          <a:cs typeface="微软雅黑" panose="020B0503020204020204" charset="-122"/>
                        </a:rPr>
                        <a:t>5-HT</a:t>
                      </a:r>
                      <a:r>
                        <a:rPr lang="zh-CN" altLang="en-US" sz="1100" b="0" spc="60" dirty="0">
                          <a:solidFill>
                            <a:schemeClr val="tx1"/>
                          </a:solidFill>
                          <a:latin typeface="微软雅黑" panose="020B0503020204020204" charset="-122"/>
                          <a:ea typeface="微软雅黑" panose="020B0503020204020204" charset="-122"/>
                          <a:cs typeface="微软雅黑" panose="020B0503020204020204" charset="-122"/>
                        </a:rPr>
                        <a:t>能神经传递</a:t>
                      </a:r>
                    </a:p>
                  </a:txBody>
                  <a:tcPr marL="25400" marR="25400" marT="6350" marB="6350" anchor="ctr">
                    <a:lnL w="9525">
                      <a:solidFill>
                        <a:srgbClr val="646464"/>
                      </a:solidFill>
                      <a:prstDash val="sysDash"/>
                    </a:lnL>
                    <a:lnR w="9525">
                      <a:solidFill>
                        <a:srgbClr val="646464"/>
                      </a:solidFill>
                      <a:prstDash val="sysDash"/>
                    </a:lnR>
                    <a:lnT w="9525">
                      <a:solidFill>
                        <a:srgbClr val="646464"/>
                      </a:solidFill>
                      <a:prstDash val="sysDash"/>
                    </a:lnT>
                    <a:lnB w="28575">
                      <a:solidFill>
                        <a:srgbClr val="646464"/>
                      </a:solidFill>
                      <a:prstDash val="solid"/>
                    </a:lnB>
                    <a:solidFill>
                      <a:srgbClr val="F2F2F2"/>
                    </a:soli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dirty="0">
                <a:sym typeface="+mn-lt"/>
              </a:rPr>
              <a:t>公平性</a:t>
            </a:r>
          </a:p>
        </p:txBody>
      </p:sp>
      <p:sp>
        <p:nvSpPr>
          <p:cNvPr id="5" name="文本占位符 4"/>
          <p:cNvSpPr>
            <a:spLocks noGrp="1"/>
          </p:cNvSpPr>
          <p:nvPr>
            <p:ph type="body" sz="quarter" idx="11"/>
          </p:nvPr>
        </p:nvSpPr>
        <p:spPr/>
        <p:txBody>
          <a:bodyPr/>
          <a:lstStyle/>
          <a:p>
            <a:r>
              <a:rPr lang="en-US" altLang="zh-CN" dirty="0">
                <a:sym typeface="+mn-lt"/>
              </a:rPr>
              <a:t>Fairness</a:t>
            </a:r>
            <a:endParaRPr lang="zh-CN" altLang="en-US" dirty="0">
              <a:sym typeface="+mn-lt"/>
            </a:endParaRPr>
          </a:p>
        </p:txBody>
      </p:sp>
      <p:sp>
        <p:nvSpPr>
          <p:cNvPr id="6" name="文本占位符 5"/>
          <p:cNvSpPr>
            <a:spLocks noGrp="1"/>
          </p:cNvSpPr>
          <p:nvPr>
            <p:ph type="body" sz="quarter" idx="12"/>
          </p:nvPr>
        </p:nvSpPr>
        <p:spPr/>
        <p:txBody>
          <a:bodyPr/>
          <a:lstStyle/>
          <a:p>
            <a:r>
              <a:rPr lang="en-US" altLang="zh-CN" dirty="0">
                <a:sym typeface="+mn-lt"/>
              </a:rPr>
              <a:t>05</a:t>
            </a:r>
            <a:endParaRPr lang="zh-CN" altLang="en-US" dirty="0">
              <a:sym typeface="+mn-lt"/>
            </a:endParaRPr>
          </a:p>
        </p:txBody>
      </p:sp>
      <p:sp>
        <p:nvSpPr>
          <p:cNvPr id="12" name="文本框 11"/>
          <p:cNvSpPr txBox="1"/>
          <p:nvPr/>
        </p:nvSpPr>
        <p:spPr>
          <a:xfrm>
            <a:off x="635477" y="1571383"/>
            <a:ext cx="11109960" cy="4297971"/>
          </a:xfrm>
          <a:prstGeom prst="rect">
            <a:avLst/>
          </a:prstGeom>
          <a:solidFill>
            <a:srgbClr val="FFFFFF"/>
          </a:solidFill>
        </p:spPr>
        <p:txBody>
          <a:bodyPr wrap="square" rtlCol="0">
            <a:spAutoFit/>
          </a:bodyPr>
          <a:lstStyle/>
          <a:p>
            <a:pPr marL="285750" indent="-285750" algn="just">
              <a:lnSpc>
                <a:spcPct val="150000"/>
              </a:lnSpc>
              <a:buFont typeface="Wingdings" panose="05000000000000000000" pitchFamily="2" charset="2"/>
              <a:buChar char="ü"/>
            </a:pPr>
            <a:r>
              <a:rPr lang="zh-CN" altLang="en-US" sz="2100" b="1" dirty="0"/>
              <a:t>流行病学数据：</a:t>
            </a:r>
          </a:p>
          <a:p>
            <a:pPr indent="266700" algn="just">
              <a:lnSpc>
                <a:spcPct val="150000"/>
              </a:lnSpc>
              <a:spcAft>
                <a:spcPts val="1200"/>
              </a:spcAft>
            </a:pPr>
            <a:r>
              <a:rPr lang="en-US" altLang="zh-CN" dirty="0"/>
              <a:t>2019</a:t>
            </a:r>
            <a:r>
              <a:rPr lang="zh-CN" altLang="en-US" dirty="0"/>
              <a:t>年流行病学数据显示，中国有超过</a:t>
            </a:r>
            <a:r>
              <a:rPr lang="en-US" altLang="zh-CN" dirty="0"/>
              <a:t>9500</a:t>
            </a:r>
            <a:r>
              <a:rPr lang="zh-CN" altLang="en-US" dirty="0"/>
              <a:t>万抑郁症患者。</a:t>
            </a:r>
            <a:endParaRPr lang="en-US" altLang="zh-CN" b="1" dirty="0"/>
          </a:p>
          <a:p>
            <a:pPr marL="285750" indent="-285750" algn="just">
              <a:lnSpc>
                <a:spcPct val="150000"/>
              </a:lnSpc>
              <a:buFont typeface="Wingdings" panose="05000000000000000000" pitchFamily="2" charset="2"/>
              <a:buChar char="ü"/>
            </a:pPr>
            <a:r>
              <a:rPr lang="zh-CN" altLang="en-US" sz="2100" b="1" dirty="0"/>
              <a:t>弥补药品目录短板：</a:t>
            </a:r>
            <a:endParaRPr lang="en-US" altLang="zh-CN" sz="2100" b="1" dirty="0"/>
          </a:p>
          <a:p>
            <a:pPr indent="266700" algn="just">
              <a:lnSpc>
                <a:spcPct val="150000"/>
              </a:lnSpc>
              <a:spcAft>
                <a:spcPts val="1200"/>
              </a:spcAft>
            </a:pPr>
            <a:r>
              <a:rPr lang="zh-CN" altLang="en-US" b="1" dirty="0"/>
              <a:t>伏硫西汀有效改善多个维度的认知症状。</a:t>
            </a:r>
            <a:r>
              <a:rPr lang="zh-CN" altLang="en-US" dirty="0"/>
              <a:t>认知症状是抑郁症未被满足的临床治疗需求，相较于医保目录内</a:t>
            </a:r>
            <a:r>
              <a:rPr lang="en-US" altLang="zh-CN" dirty="0"/>
              <a:t>SSRIs</a:t>
            </a:r>
            <a:r>
              <a:rPr lang="zh-CN" altLang="en-US" dirty="0"/>
              <a:t>及</a:t>
            </a:r>
            <a:r>
              <a:rPr lang="en-US" altLang="zh-CN" dirty="0"/>
              <a:t>SNRIs</a:t>
            </a:r>
            <a:r>
              <a:rPr lang="zh-CN" altLang="en-US" dirty="0"/>
              <a:t>类药物，伏硫西汀在改善多个维度的认知症状，如执行功能、学习、记忆、信息加工速度和注意力等方面临床研究结果更好。</a:t>
            </a:r>
            <a:endParaRPr lang="en-US" altLang="zh-CN" b="1" dirty="0"/>
          </a:p>
          <a:p>
            <a:pPr marL="285750" indent="-285750" algn="just">
              <a:lnSpc>
                <a:spcPct val="150000"/>
              </a:lnSpc>
              <a:buFont typeface="Wingdings" panose="05000000000000000000" pitchFamily="2" charset="2"/>
              <a:buChar char="ü"/>
            </a:pPr>
            <a:r>
              <a:rPr lang="zh-CN" altLang="en-US" sz="2100" b="1" dirty="0"/>
              <a:t>临床管理难度：</a:t>
            </a:r>
            <a:endParaRPr lang="en-US" altLang="zh-CN" sz="2100" b="1" dirty="0"/>
          </a:p>
          <a:p>
            <a:pPr indent="266700" algn="just">
              <a:lnSpc>
                <a:spcPct val="150000"/>
              </a:lnSpc>
            </a:pPr>
            <a:r>
              <a:rPr lang="zh-CN" altLang="en-US" dirty="0"/>
              <a:t>此产品说明书中，适应症、服用剂量、服用次数明确，对不同人群（老年人、儿童及孕妇等）的用药建议相对清晰，能促进临床合理使用，临床滥用风险和潜在超说明书用药可能性很小，降低了临床管理难度。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435c3ad4-4af4-4cd7-aaec-4bb208d78988"/>
  <p:tag name="COMMONDATA" val="eyJoZGlkIjoiYTc2ZGZiNzZiNDVlOGViOWVmM2JhOTY0NGJkNjUyYzgifQ=="/>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59528881-3375-48ab-82b9-8077e462dff3}"/>
  <p:tag name="TABLE_RECT" val="17*182.222*926*293.9"/>
  <p:tag name="TABLE_EMPHASIZE_COLOR" val="6579300"/>
  <p:tag name="TABLE_ONEKEY_SKIN_IDX" val="0"/>
  <p:tag name="TABLE_SKINIDX" val="-1"/>
  <p:tag name="TABLE_COLORIDX" val="l"/>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d12a6bed-85b5-428f-acb9-fc21168d45c7}"/>
  <p:tag name="TABLE_RECT" val="36*191.667*888*306.95"/>
  <p:tag name="TABLE_EMPHASIZE_COLOR" val="6579300"/>
  <p:tag name="TABLE_ONEKEY_SKIN_IDX" val="0"/>
  <p:tag name="TABLE_SKINIDX" val="-1"/>
  <p:tag name="TABLE_COLORIDX" val="l"/>
  <p:tag name="TABLE_ENDDRAG_ORIGIN_RECT" val="847*181"/>
  <p:tag name="TABLE_ENDDRAG_RECT" val="76*316*847*181"/>
  <p:tag name="TABLE_AUTOADJUST_FLAG" val="1"/>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7c1b4947-e3c3-47ea-bbac-45453aa13499}"/>
  <p:tag name="TABLE_RECT" val="17.02*205.988*588.8*308.05"/>
  <p:tag name="TABLE_EMPHASIZE_COLOR" val="6579300"/>
  <p:tag name="TABLE_ONEKEY_SKIN_IDX" val="0"/>
  <p:tag name="TABLE_SKINIDX" val="-1"/>
  <p:tag name="TABLE_COLORIDX" val="l"/>
  <p:tag name="TABLE_ENDDRAG_ORIGIN_RECT" val="550*220"/>
  <p:tag name="TABLE_ENDDRAG_RECT" val="48*260*550*220"/>
  <p:tag name="TABLE_AUTOADJUST_FLAG"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uelaacre">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1160</Words>
  <Application>Microsoft Office PowerPoint</Application>
  <PresentationFormat>宽屏</PresentationFormat>
  <Paragraphs>114</Paragraphs>
  <Slides>9</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FZSSK--GBK1-0</vt:lpstr>
      <vt:lpstr>MicrosoftYaHei</vt:lpstr>
      <vt:lpstr>等线</vt:lpstr>
      <vt:lpstr>微软雅黑</vt:lpstr>
      <vt:lpstr>Arial</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R an</dc:creator>
  <cp:lastModifiedBy>M Y</cp:lastModifiedBy>
  <cp:revision>33</cp:revision>
  <dcterms:created xsi:type="dcterms:W3CDTF">2022-07-07T07:24:00Z</dcterms:created>
  <dcterms:modified xsi:type="dcterms:W3CDTF">2022-07-13T08:06:15Z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5488E31DC09A4AED878EF71D273D6556</vt:lpwstr>
  </property>
  <property fmtid="{D5CDD505-2E9C-101B-9397-08002B2CF9AE}" pid="3" name="KSOProductBuildVer">
    <vt:lpwstr>2052-11.1.0.11830</vt:lpwstr>
  </property>
</Properties>
</file>