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9" r:id="rId3"/>
    <p:sldId id="260" r:id="rId4"/>
    <p:sldId id="266" r:id="rId5"/>
    <p:sldId id="261" r:id="rId6"/>
    <p:sldId id="262" r:id="rId7"/>
    <p:sldId id="267" r:id="rId8"/>
    <p:sldId id="264" r:id="rId9"/>
    <p:sldId id="265" r:id="rId10"/>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8B7"/>
    <a:srgbClr val="FFFFFF"/>
    <a:srgbClr val="4D56B5"/>
    <a:srgbClr val="F0F0F0"/>
    <a:srgbClr val="DCECF8"/>
    <a:srgbClr val="CEE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19" autoAdjust="0"/>
    <p:restoredTop sz="94660"/>
  </p:normalViewPr>
  <p:slideViewPr>
    <p:cSldViewPr snapToGrid="0" showGuides="1">
      <p:cViewPr varScale="1">
        <p:scale>
          <a:sx n="57" d="100"/>
          <a:sy n="57" d="100"/>
        </p:scale>
        <p:origin x="64" y="36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C0975B-5EB0-462F-9BBC-84BB48B0EADF}" type="datetimeFigureOut">
              <a:rPr lang="zh-CN" altLang="en-US" smtClean="0"/>
              <a:t>2022/7/13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AFEE67-8890-4D0E-B03D-801E21779605}" type="slidenum">
              <a:rPr lang="zh-CN" altLang="en-US" smtClean="0"/>
              <a:t>‹#›</a:t>
            </a:fld>
            <a:endParaRPr lang="zh-CN" altLang="en-US"/>
          </a:p>
        </p:txBody>
      </p:sp>
    </p:spTree>
    <p:extLst>
      <p:ext uri="{BB962C8B-B14F-4D97-AF65-F5344CB8AC3E}">
        <p14:creationId xmlns:p14="http://schemas.microsoft.com/office/powerpoint/2010/main" val="1502471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latin typeface="+mn-ea"/>
                <a:cs typeface="+mn-ea"/>
                <a:sym typeface="+mn-lt"/>
              </a:rPr>
              <a:t>上市后的循证医学证据表明在</a:t>
            </a:r>
            <a:r>
              <a:rPr lang="zh-CN" altLang="en-US" sz="1200" b="1" dirty="0">
                <a:latin typeface="+mn-ea"/>
                <a:cs typeface="+mn-ea"/>
                <a:sym typeface="+mn-lt"/>
              </a:rPr>
              <a:t>成年人</a:t>
            </a:r>
            <a:r>
              <a:rPr lang="zh-CN" altLang="en-US" sz="1200" dirty="0">
                <a:latin typeface="+mn-ea"/>
                <a:cs typeface="+mn-ea"/>
                <a:sym typeface="+mn-lt"/>
              </a:rPr>
              <a:t>，</a:t>
            </a:r>
            <a:r>
              <a:rPr lang="zh-CN" altLang="en-US" sz="1200" b="1" dirty="0">
                <a:latin typeface="+mn-ea"/>
                <a:cs typeface="+mn-ea"/>
                <a:sym typeface="+mn-lt"/>
              </a:rPr>
              <a:t>特别是老年人</a:t>
            </a:r>
            <a:r>
              <a:rPr lang="zh-CN" altLang="en-US" sz="1200" dirty="0">
                <a:latin typeface="+mn-ea"/>
                <a:cs typeface="+mn-ea"/>
                <a:sym typeface="+mn-lt"/>
              </a:rPr>
              <a:t>群中，对于抑郁认知症状改善有高质量的临床证据支持，被</a:t>
            </a:r>
            <a:r>
              <a:rPr lang="en-US" altLang="zh-CN" sz="1200" dirty="0">
                <a:latin typeface="+mn-ea"/>
                <a:cs typeface="+mn-ea"/>
                <a:sym typeface="+mn-lt"/>
              </a:rPr>
              <a:t>2020</a:t>
            </a:r>
            <a:r>
              <a:rPr lang="zh-CN" altLang="en-US" sz="1200" dirty="0">
                <a:latin typeface="+mn-ea"/>
                <a:cs typeface="+mn-ea"/>
                <a:sym typeface="+mn-lt"/>
              </a:rPr>
              <a:t>版</a:t>
            </a:r>
            <a:r>
              <a:rPr lang="en-US" altLang="zh-CN" sz="1200" dirty="0">
                <a:latin typeface="+mn-ea"/>
                <a:cs typeface="+mn-ea"/>
                <a:sym typeface="+mn-lt"/>
              </a:rPr>
              <a:t>《</a:t>
            </a:r>
            <a:r>
              <a:rPr lang="zh-CN" altLang="en-US" sz="1200" dirty="0">
                <a:latin typeface="+mn-ea"/>
                <a:cs typeface="+mn-ea"/>
                <a:sym typeface="+mn-lt"/>
              </a:rPr>
              <a:t>抑郁症认知症状评估与干预专家共识</a:t>
            </a:r>
            <a:r>
              <a:rPr lang="en-US" altLang="zh-CN" sz="1200" dirty="0">
                <a:latin typeface="+mn-ea"/>
                <a:cs typeface="+mn-ea"/>
                <a:sym typeface="+mn-lt"/>
              </a:rPr>
              <a:t>》</a:t>
            </a:r>
            <a:r>
              <a:rPr lang="zh-CN" altLang="en-US" sz="1200" dirty="0">
                <a:latin typeface="+mn-ea"/>
                <a:cs typeface="+mn-ea"/>
                <a:sym typeface="+mn-lt"/>
              </a:rPr>
              <a:t>推荐改善抑郁认知症状的一线用药。</a:t>
            </a:r>
            <a:endParaRPr lang="en-US" altLang="zh-CN" sz="1200" dirty="0">
              <a:latin typeface="+mn-ea"/>
              <a:cs typeface="+mn-ea"/>
              <a:sym typeface="+mn-lt"/>
            </a:endParaRPr>
          </a:p>
          <a:p>
            <a:endParaRPr lang="zh-CN" altLang="en-US" dirty="0"/>
          </a:p>
        </p:txBody>
      </p:sp>
      <p:sp>
        <p:nvSpPr>
          <p:cNvPr id="4" name="灯片编号占位符 3"/>
          <p:cNvSpPr>
            <a:spLocks noGrp="1"/>
          </p:cNvSpPr>
          <p:nvPr>
            <p:ph type="sldNum" sz="quarter" idx="5"/>
          </p:nvPr>
        </p:nvSpPr>
        <p:spPr/>
        <p:txBody>
          <a:bodyPr/>
          <a:lstStyle/>
          <a:p>
            <a:fld id="{DBDEEBC7-FF81-475B-AF12-61891DD98CA6}" type="slidenum">
              <a:rPr lang="zh-CN" altLang="en-US" smtClean="0"/>
              <a:t>8</a:t>
            </a:fld>
            <a:endParaRPr lang="zh-CN" altLang="en-US"/>
          </a:p>
        </p:txBody>
      </p:sp>
    </p:spTree>
    <p:extLst>
      <p:ext uri="{BB962C8B-B14F-4D97-AF65-F5344CB8AC3E}">
        <p14:creationId xmlns:p14="http://schemas.microsoft.com/office/powerpoint/2010/main" val="3744438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矩形 6"/>
          <p:cNvSpPr/>
          <p:nvPr userDrawn="1"/>
        </p:nvSpPr>
        <p:spPr>
          <a:xfrm>
            <a:off x="0" y="486137"/>
            <a:ext cx="12192000" cy="5885726"/>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1" y="694011"/>
            <a:ext cx="12192001" cy="5469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object 12"/>
          <p:cNvSpPr/>
          <p:nvPr userDrawn="1"/>
        </p:nvSpPr>
        <p:spPr>
          <a:xfrm rot="5400000">
            <a:off x="141694" y="30231"/>
            <a:ext cx="1236139" cy="1175679"/>
          </a:xfrm>
          <a:prstGeom prst="rect">
            <a:avLst/>
          </a:prstGeom>
          <a:blipFill>
            <a:blip r:embed="rId2" cstate="print"/>
            <a:stretch>
              <a:fillRect l="-120980"/>
            </a:stretch>
          </a:blipFill>
        </p:spPr>
        <p:txBody>
          <a:bodyPr wrap="square" lIns="0" tIns="0" rIns="0" bIns="0" rtlCol="0"/>
          <a:lstStyle/>
          <a:p>
            <a:endParaRPr dirty="0"/>
          </a:p>
        </p:txBody>
      </p:sp>
      <p:cxnSp>
        <p:nvCxnSpPr>
          <p:cNvPr id="29" name="直接连接符 28"/>
          <p:cNvCxnSpPr/>
          <p:nvPr userDrawn="1"/>
        </p:nvCxnSpPr>
        <p:spPr>
          <a:xfrm>
            <a:off x="1463349" y="1199667"/>
            <a:ext cx="967335" cy="0"/>
          </a:xfrm>
          <a:prstGeom prst="line">
            <a:avLst/>
          </a:prstGeom>
          <a:ln w="38100">
            <a:solidFill>
              <a:srgbClr val="4D56B5"/>
            </a:solidFill>
          </a:ln>
        </p:spPr>
        <p:style>
          <a:lnRef idx="1">
            <a:schemeClr val="accent1"/>
          </a:lnRef>
          <a:fillRef idx="0">
            <a:schemeClr val="accent1"/>
          </a:fillRef>
          <a:effectRef idx="0">
            <a:schemeClr val="accent1"/>
          </a:effectRef>
          <a:fontRef idx="minor">
            <a:schemeClr val="tx1"/>
          </a:fontRef>
        </p:style>
      </p:cxnSp>
      <p:sp>
        <p:nvSpPr>
          <p:cNvPr id="34" name="文本占位符 33"/>
          <p:cNvSpPr>
            <a:spLocks noGrp="1"/>
          </p:cNvSpPr>
          <p:nvPr>
            <p:ph type="body" sz="quarter" idx="10" hasCustomPrompt="1"/>
          </p:nvPr>
        </p:nvSpPr>
        <p:spPr>
          <a:xfrm>
            <a:off x="1347603" y="694009"/>
            <a:ext cx="3282271" cy="549177"/>
          </a:xfrm>
          <a:ln>
            <a:noFill/>
          </a:ln>
        </p:spPr>
        <p:txBody>
          <a:bodyPr anchor="ctr">
            <a:normAutofit/>
          </a:bodyPr>
          <a:lstStyle>
            <a:lvl1pPr marL="0" indent="0">
              <a:buNone/>
              <a:defRPr sz="2400">
                <a:solidFill>
                  <a:srgbClr val="3858B7"/>
                </a:solidFill>
              </a:defRPr>
            </a:lvl1pPr>
          </a:lstStyle>
          <a:p>
            <a:pPr lvl="0"/>
            <a:r>
              <a:rPr lang="zh-CN" altLang="en-US" dirty="0"/>
              <a:t>单击此处编辑母版文本</a:t>
            </a:r>
          </a:p>
        </p:txBody>
      </p:sp>
      <p:sp>
        <p:nvSpPr>
          <p:cNvPr id="39" name="文本占位符 33"/>
          <p:cNvSpPr>
            <a:spLocks noGrp="1"/>
          </p:cNvSpPr>
          <p:nvPr>
            <p:ph type="body" sz="quarter" idx="11" hasCustomPrompt="1"/>
          </p:nvPr>
        </p:nvSpPr>
        <p:spPr>
          <a:xfrm>
            <a:off x="1347603" y="1133790"/>
            <a:ext cx="3282271" cy="549177"/>
          </a:xfrm>
          <a:ln>
            <a:noFill/>
          </a:ln>
        </p:spPr>
        <p:txBody>
          <a:bodyPr anchor="ctr">
            <a:normAutofit/>
          </a:bodyPr>
          <a:lstStyle>
            <a:lvl1pPr marL="0" indent="0">
              <a:buNone/>
              <a:defRPr sz="1400">
                <a:solidFill>
                  <a:schemeClr val="accent3">
                    <a:lumMod val="20000"/>
                    <a:lumOff val="80000"/>
                  </a:schemeClr>
                </a:solidFill>
                <a:latin typeface="Arial" panose="020B0604020202020204" pitchFamily="34" charset="0"/>
                <a:cs typeface="Arial" panose="020B0604020202020204" pitchFamily="34" charset="0"/>
              </a:defRPr>
            </a:lvl1pPr>
          </a:lstStyle>
          <a:p>
            <a:pPr lvl="0"/>
            <a:r>
              <a:rPr lang="en-US" altLang="zh-CN" dirty="0"/>
              <a:t>Basic Information</a:t>
            </a:r>
            <a:endParaRPr lang="zh-CN" altLang="en-US" dirty="0"/>
          </a:p>
        </p:txBody>
      </p:sp>
      <p:sp>
        <p:nvSpPr>
          <p:cNvPr id="40" name="文本占位符 33"/>
          <p:cNvSpPr>
            <a:spLocks noGrp="1"/>
          </p:cNvSpPr>
          <p:nvPr>
            <p:ph type="body" sz="quarter" idx="12" hasCustomPrompt="1"/>
          </p:nvPr>
        </p:nvSpPr>
        <p:spPr>
          <a:xfrm>
            <a:off x="380888" y="516311"/>
            <a:ext cx="757752" cy="549177"/>
          </a:xfrm>
          <a:ln>
            <a:noFill/>
          </a:ln>
        </p:spPr>
        <p:txBody>
          <a:bodyPr anchor="ctr">
            <a:noAutofit/>
          </a:bodyPr>
          <a:lstStyle>
            <a:lvl1pPr marL="0" indent="0">
              <a:buNone/>
              <a:defRPr sz="4000">
                <a:solidFill>
                  <a:schemeClr val="bg1"/>
                </a:solidFill>
                <a:latin typeface="Arial" panose="020B0604020202020204" pitchFamily="34" charset="0"/>
                <a:cs typeface="Arial" panose="020B0604020202020204" pitchFamily="34" charset="0"/>
              </a:defRPr>
            </a:lvl1pPr>
          </a:lstStyle>
          <a:p>
            <a:pPr lvl="0"/>
            <a:r>
              <a:rPr lang="en-US" altLang="zh-CN" dirty="0"/>
              <a:t>01</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07150B45-3F75-432F-88A4-2965641DFA22}" type="datetimeFigureOut">
              <a:rPr lang="zh-CN" altLang="en-US" smtClean="0"/>
              <a:t>2022/7/13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A74B08-A7D3-4518-B1A0-26D403D692DA}"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50B45-3F75-432F-88A4-2965641DFA22}" type="datetimeFigureOut">
              <a:rPr lang="zh-CN" altLang="en-US" smtClean="0"/>
              <a:t>2022/7/13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74B08-A7D3-4518-B1A0-26D403D692DA}"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9" name="组合 8"/>
          <p:cNvGrpSpPr/>
          <p:nvPr/>
        </p:nvGrpSpPr>
        <p:grpSpPr>
          <a:xfrm>
            <a:off x="3563815" y="324091"/>
            <a:ext cx="5064370" cy="6209818"/>
            <a:chOff x="3165190" y="590861"/>
            <a:chExt cx="4295710" cy="5188598"/>
          </a:xfrm>
        </p:grpSpPr>
        <p:sp>
          <p:nvSpPr>
            <p:cNvPr id="7" name="矩形 6"/>
            <p:cNvSpPr/>
            <p:nvPr/>
          </p:nvSpPr>
          <p:spPr>
            <a:xfrm>
              <a:off x="3165190" y="590861"/>
              <a:ext cx="4295710" cy="5188598"/>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3372686" y="790237"/>
              <a:ext cx="3880719" cy="47898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pic>
        <p:nvPicPr>
          <p:cNvPr id="11" name="图片 10"/>
          <p:cNvPicPr>
            <a:picLocks noChangeAspect="1"/>
          </p:cNvPicPr>
          <p:nvPr/>
        </p:nvPicPr>
        <p:blipFill>
          <a:blip r:embed="rId2"/>
          <a:stretch>
            <a:fillRect/>
          </a:stretch>
        </p:blipFill>
        <p:spPr>
          <a:xfrm>
            <a:off x="4451300" y="855930"/>
            <a:ext cx="3117899" cy="3138825"/>
          </a:xfrm>
          <a:prstGeom prst="rect">
            <a:avLst/>
          </a:prstGeom>
        </p:spPr>
      </p:pic>
      <p:sp>
        <p:nvSpPr>
          <p:cNvPr id="13" name="矩形: 圆角 12"/>
          <p:cNvSpPr/>
          <p:nvPr/>
        </p:nvSpPr>
        <p:spPr>
          <a:xfrm>
            <a:off x="4179333" y="5789032"/>
            <a:ext cx="3833333" cy="36576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cs typeface="+mn-ea"/>
                <a:sym typeface="+mn-lt"/>
              </a:rPr>
              <a:t>石药集团欧意药业有限公司</a:t>
            </a:r>
          </a:p>
        </p:txBody>
      </p:sp>
      <p:sp>
        <p:nvSpPr>
          <p:cNvPr id="10" name="标题 1"/>
          <p:cNvSpPr txBox="1"/>
          <p:nvPr/>
        </p:nvSpPr>
        <p:spPr>
          <a:xfrm>
            <a:off x="942949" y="3793907"/>
            <a:ext cx="10134600" cy="21222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CN" altLang="en-US" sz="2400" b="1" spc="20" dirty="0">
                <a:solidFill>
                  <a:schemeClr val="tx2"/>
                </a:solidFill>
                <a:latin typeface="+mn-lt"/>
                <a:ea typeface="+mn-ea"/>
                <a:cs typeface="+mn-ea"/>
                <a:sym typeface="+mn-lt"/>
              </a:rPr>
              <a:t>氢溴酸伏硫西汀片</a:t>
            </a:r>
            <a:br>
              <a:rPr lang="en-US" altLang="zh-CN" sz="2400" b="1" spc="10" dirty="0">
                <a:solidFill>
                  <a:schemeClr val="tx2"/>
                </a:solidFill>
                <a:latin typeface="+mn-lt"/>
                <a:ea typeface="+mn-ea"/>
                <a:cs typeface="+mn-ea"/>
                <a:sym typeface="+mn-lt"/>
              </a:rPr>
            </a:br>
            <a:br>
              <a:rPr lang="en-US" altLang="zh-CN" sz="2400" b="1" spc="10" dirty="0">
                <a:solidFill>
                  <a:schemeClr val="tx2"/>
                </a:solidFill>
                <a:latin typeface="+mn-lt"/>
                <a:ea typeface="+mn-ea"/>
                <a:cs typeface="+mn-ea"/>
                <a:sym typeface="+mn-lt"/>
              </a:rPr>
            </a:br>
            <a:br>
              <a:rPr lang="en-US" altLang="zh-CN" sz="2400" b="1" cap="all" spc="-300" baseline="30000" dirty="0">
                <a:solidFill>
                  <a:srgbClr val="44546A"/>
                </a:solidFill>
                <a:latin typeface="+mn-lt"/>
                <a:ea typeface="+mn-ea"/>
                <a:cs typeface="+mn-ea"/>
                <a:sym typeface="+mn-lt"/>
              </a:rPr>
            </a:br>
            <a:r>
              <a:rPr lang="en-US" altLang="zh-CN" sz="2400" b="1" cap="all" spc="-300" baseline="30000" dirty="0">
                <a:solidFill>
                  <a:srgbClr val="44546A"/>
                </a:solidFill>
                <a:latin typeface="+mn-lt"/>
                <a:ea typeface="+mn-ea"/>
                <a:cs typeface="+mn-ea"/>
                <a:sym typeface="+mn-lt"/>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a:spLocks noGrp="1" noRot="1" noMove="1" noResize="1" noEditPoints="1" noAdjustHandles="1" noChangeArrowheads="1" noChangeShapeType="1"/>
          </p:cNvSpPr>
          <p:nvPr/>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7" name="矩形 6"/>
          <p:cNvSpPr/>
          <p:nvPr/>
        </p:nvSpPr>
        <p:spPr>
          <a:xfrm>
            <a:off x="4225835" y="697386"/>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4336307" y="779212"/>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object 12"/>
          <p:cNvSpPr/>
          <p:nvPr/>
        </p:nvSpPr>
        <p:spPr>
          <a:xfrm>
            <a:off x="-1" y="697386"/>
            <a:ext cx="2731626" cy="987175"/>
          </a:xfrm>
          <a:prstGeom prst="rect">
            <a:avLst/>
          </a:prstGeom>
          <a:blipFill>
            <a:blip r:embed="rId2" cstate="print"/>
            <a:stretch>
              <a:fillRect/>
            </a:stretch>
          </a:blipFill>
        </p:spPr>
        <p:txBody>
          <a:bodyPr wrap="square" lIns="0" tIns="0" rIns="0" bIns="0" rtlCol="0"/>
          <a:lstStyle/>
          <a:p>
            <a:endParaRPr dirty="0">
              <a:cs typeface="+mn-ea"/>
              <a:sym typeface="+mn-lt"/>
            </a:endParaRPr>
          </a:p>
        </p:txBody>
      </p:sp>
      <p:sp>
        <p:nvSpPr>
          <p:cNvPr id="14" name="矩形 13"/>
          <p:cNvSpPr/>
          <p:nvPr/>
        </p:nvSpPr>
        <p:spPr>
          <a:xfrm>
            <a:off x="8210007" y="697386"/>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矩形 14"/>
          <p:cNvSpPr/>
          <p:nvPr/>
        </p:nvSpPr>
        <p:spPr>
          <a:xfrm>
            <a:off x="8320479" y="779212"/>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矩形 15"/>
          <p:cNvSpPr/>
          <p:nvPr/>
        </p:nvSpPr>
        <p:spPr>
          <a:xfrm>
            <a:off x="4225835" y="2473935"/>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矩形 16"/>
          <p:cNvSpPr/>
          <p:nvPr/>
        </p:nvSpPr>
        <p:spPr>
          <a:xfrm>
            <a:off x="4336307" y="2555761"/>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矩形 17"/>
          <p:cNvSpPr/>
          <p:nvPr/>
        </p:nvSpPr>
        <p:spPr>
          <a:xfrm>
            <a:off x="8210007" y="2473935"/>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矩形 18"/>
          <p:cNvSpPr/>
          <p:nvPr/>
        </p:nvSpPr>
        <p:spPr>
          <a:xfrm>
            <a:off x="8320479" y="2555761"/>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矩形 19"/>
          <p:cNvSpPr/>
          <p:nvPr/>
        </p:nvSpPr>
        <p:spPr>
          <a:xfrm>
            <a:off x="4225835" y="4211295"/>
            <a:ext cx="3368040" cy="1074961"/>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矩形 20"/>
          <p:cNvSpPr/>
          <p:nvPr/>
        </p:nvSpPr>
        <p:spPr>
          <a:xfrm>
            <a:off x="4336307" y="4293121"/>
            <a:ext cx="3147096" cy="91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文本框 23"/>
          <p:cNvSpPr txBox="1"/>
          <p:nvPr/>
        </p:nvSpPr>
        <p:spPr>
          <a:xfrm>
            <a:off x="678536" y="760086"/>
            <a:ext cx="1592779" cy="861774"/>
          </a:xfrm>
          <a:prstGeom prst="rect">
            <a:avLst/>
          </a:prstGeom>
          <a:noFill/>
        </p:spPr>
        <p:txBody>
          <a:bodyPr wrap="square" rtlCol="0">
            <a:spAutoFit/>
          </a:bodyPr>
          <a:lstStyle/>
          <a:p>
            <a:r>
              <a:rPr lang="zh-CN" altLang="en-US" sz="3200" b="1" dirty="0">
                <a:solidFill>
                  <a:schemeClr val="bg1"/>
                </a:solidFill>
                <a:cs typeface="+mn-ea"/>
                <a:sym typeface="+mn-lt"/>
              </a:rPr>
              <a:t>目   录</a:t>
            </a:r>
            <a:endParaRPr lang="en-US" altLang="zh-CN" sz="3200" b="1" dirty="0">
              <a:solidFill>
                <a:schemeClr val="bg1"/>
              </a:solidFill>
              <a:cs typeface="+mn-ea"/>
              <a:sym typeface="+mn-lt"/>
            </a:endParaRPr>
          </a:p>
          <a:p>
            <a:pPr algn="dist"/>
            <a:r>
              <a:rPr lang="en-US" altLang="zh-CN" dirty="0">
                <a:solidFill>
                  <a:schemeClr val="bg1"/>
                </a:solidFill>
                <a:cs typeface="+mn-ea"/>
                <a:sym typeface="+mn-lt"/>
              </a:rPr>
              <a:t>CONTENTS</a:t>
            </a:r>
            <a:endParaRPr lang="zh-CN" altLang="en-US" dirty="0">
              <a:solidFill>
                <a:schemeClr val="bg1"/>
              </a:solidFill>
              <a:cs typeface="+mn-ea"/>
              <a:sym typeface="+mn-lt"/>
            </a:endParaRPr>
          </a:p>
        </p:txBody>
      </p:sp>
      <p:sp>
        <p:nvSpPr>
          <p:cNvPr id="3" name="文本框 2"/>
          <p:cNvSpPr txBox="1"/>
          <p:nvPr/>
        </p:nvSpPr>
        <p:spPr>
          <a:xfrm>
            <a:off x="4490977" y="1006307"/>
            <a:ext cx="2992426" cy="523220"/>
          </a:xfrm>
          <a:prstGeom prst="rect">
            <a:avLst/>
          </a:prstGeom>
          <a:noFill/>
        </p:spPr>
        <p:txBody>
          <a:bodyPr wrap="square" rtlCol="0">
            <a:spAutoFit/>
          </a:bodyPr>
          <a:lstStyle/>
          <a:p>
            <a:r>
              <a:rPr lang="en-US" altLang="zh-CN" sz="2800" dirty="0">
                <a:solidFill>
                  <a:srgbClr val="4D56B5"/>
                </a:solidFill>
                <a:cs typeface="+mn-ea"/>
                <a:sym typeface="+mn-lt"/>
              </a:rPr>
              <a:t>01  </a:t>
            </a:r>
            <a:r>
              <a:rPr lang="zh-CN" altLang="en-US" sz="2800" dirty="0">
                <a:solidFill>
                  <a:srgbClr val="4D56B5"/>
                </a:solidFill>
                <a:cs typeface="+mn-ea"/>
                <a:sym typeface="+mn-lt"/>
              </a:rPr>
              <a:t>药品基本信息</a:t>
            </a:r>
          </a:p>
        </p:txBody>
      </p:sp>
      <p:sp>
        <p:nvSpPr>
          <p:cNvPr id="41" name="文本框 40"/>
          <p:cNvSpPr txBox="1"/>
          <p:nvPr/>
        </p:nvSpPr>
        <p:spPr>
          <a:xfrm>
            <a:off x="8472668" y="1006307"/>
            <a:ext cx="2882095" cy="523220"/>
          </a:xfrm>
          <a:prstGeom prst="rect">
            <a:avLst/>
          </a:prstGeom>
          <a:noFill/>
        </p:spPr>
        <p:txBody>
          <a:bodyPr wrap="square" rtlCol="0">
            <a:spAutoFit/>
          </a:bodyPr>
          <a:lstStyle/>
          <a:p>
            <a:r>
              <a:rPr lang="en-US" altLang="zh-CN" sz="2800" dirty="0">
                <a:solidFill>
                  <a:srgbClr val="4D56B5"/>
                </a:solidFill>
                <a:cs typeface="+mn-ea"/>
                <a:sym typeface="+mn-lt"/>
              </a:rPr>
              <a:t>02  	</a:t>
            </a:r>
            <a:r>
              <a:rPr lang="zh-CN" altLang="en-US" sz="2800" dirty="0">
                <a:solidFill>
                  <a:srgbClr val="4D56B5"/>
                </a:solidFill>
                <a:cs typeface="+mn-ea"/>
                <a:sym typeface="+mn-lt"/>
              </a:rPr>
              <a:t>安全性</a:t>
            </a:r>
          </a:p>
        </p:txBody>
      </p:sp>
      <p:sp>
        <p:nvSpPr>
          <p:cNvPr id="42" name="文本框 41"/>
          <p:cNvSpPr txBox="1"/>
          <p:nvPr/>
        </p:nvSpPr>
        <p:spPr>
          <a:xfrm>
            <a:off x="4490977" y="2788809"/>
            <a:ext cx="2882095" cy="523220"/>
          </a:xfrm>
          <a:prstGeom prst="rect">
            <a:avLst/>
          </a:prstGeom>
          <a:noFill/>
        </p:spPr>
        <p:txBody>
          <a:bodyPr wrap="square" rtlCol="0">
            <a:spAutoFit/>
          </a:bodyPr>
          <a:lstStyle/>
          <a:p>
            <a:r>
              <a:rPr lang="en-US" altLang="zh-CN" sz="2800" dirty="0">
                <a:solidFill>
                  <a:srgbClr val="4D56B5"/>
                </a:solidFill>
                <a:cs typeface="+mn-ea"/>
                <a:sym typeface="+mn-lt"/>
              </a:rPr>
              <a:t>03  	</a:t>
            </a:r>
            <a:r>
              <a:rPr lang="zh-CN" altLang="en-US" sz="2800" dirty="0">
                <a:solidFill>
                  <a:srgbClr val="4D56B5"/>
                </a:solidFill>
                <a:cs typeface="+mn-ea"/>
                <a:sym typeface="+mn-lt"/>
              </a:rPr>
              <a:t>有效性</a:t>
            </a:r>
          </a:p>
        </p:txBody>
      </p:sp>
      <p:sp>
        <p:nvSpPr>
          <p:cNvPr id="44" name="文本框 43"/>
          <p:cNvSpPr txBox="1"/>
          <p:nvPr/>
        </p:nvSpPr>
        <p:spPr>
          <a:xfrm>
            <a:off x="8585480" y="2771914"/>
            <a:ext cx="2882095" cy="523220"/>
          </a:xfrm>
          <a:prstGeom prst="rect">
            <a:avLst/>
          </a:prstGeom>
          <a:noFill/>
        </p:spPr>
        <p:txBody>
          <a:bodyPr wrap="square" rtlCol="0">
            <a:spAutoFit/>
          </a:bodyPr>
          <a:lstStyle/>
          <a:p>
            <a:r>
              <a:rPr lang="en-US" altLang="zh-CN" sz="2800" dirty="0">
                <a:solidFill>
                  <a:srgbClr val="4D56B5"/>
                </a:solidFill>
                <a:cs typeface="+mn-ea"/>
                <a:sym typeface="+mn-lt"/>
              </a:rPr>
              <a:t>04  	</a:t>
            </a:r>
            <a:r>
              <a:rPr lang="zh-CN" altLang="en-US" sz="2800" dirty="0">
                <a:solidFill>
                  <a:srgbClr val="4D56B5"/>
                </a:solidFill>
                <a:cs typeface="+mn-ea"/>
                <a:sym typeface="+mn-lt"/>
              </a:rPr>
              <a:t>创新性</a:t>
            </a:r>
          </a:p>
        </p:txBody>
      </p:sp>
      <p:sp>
        <p:nvSpPr>
          <p:cNvPr id="45" name="文本框 44"/>
          <p:cNvSpPr txBox="1"/>
          <p:nvPr/>
        </p:nvSpPr>
        <p:spPr>
          <a:xfrm>
            <a:off x="4542630" y="4460513"/>
            <a:ext cx="2882095" cy="523220"/>
          </a:xfrm>
          <a:prstGeom prst="rect">
            <a:avLst/>
          </a:prstGeom>
          <a:noFill/>
        </p:spPr>
        <p:txBody>
          <a:bodyPr wrap="square" rtlCol="0">
            <a:spAutoFit/>
          </a:bodyPr>
          <a:lstStyle/>
          <a:p>
            <a:r>
              <a:rPr lang="en-US" altLang="zh-CN" sz="2800" dirty="0">
                <a:solidFill>
                  <a:srgbClr val="4D56B5"/>
                </a:solidFill>
                <a:cs typeface="+mn-ea"/>
                <a:sym typeface="+mn-lt"/>
              </a:rPr>
              <a:t>05  	</a:t>
            </a:r>
            <a:r>
              <a:rPr lang="zh-CN" altLang="en-US" sz="2800" dirty="0">
                <a:solidFill>
                  <a:srgbClr val="4D56B5"/>
                </a:solidFill>
                <a:cs typeface="+mn-ea"/>
                <a:sym typeface="+mn-lt"/>
              </a:rPr>
              <a:t>公平性</a:t>
            </a:r>
          </a:p>
        </p:txBody>
      </p:sp>
      <p:pic>
        <p:nvPicPr>
          <p:cNvPr id="5" name="图片 4"/>
          <p:cNvPicPr>
            <a:picLocks noChangeAspect="1"/>
          </p:cNvPicPr>
          <p:nvPr/>
        </p:nvPicPr>
        <p:blipFill>
          <a:blip r:embed="rId3"/>
          <a:stretch>
            <a:fillRect/>
          </a:stretch>
        </p:blipFill>
        <p:spPr>
          <a:xfrm>
            <a:off x="815904" y="3063473"/>
            <a:ext cx="2910822" cy="287677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dirty="0">
                <a:cs typeface="+mn-ea"/>
                <a:sym typeface="+mn-lt"/>
              </a:rPr>
              <a:t>药品基本信息</a:t>
            </a:r>
          </a:p>
        </p:txBody>
      </p:sp>
      <p:sp>
        <p:nvSpPr>
          <p:cNvPr id="5" name="文本占位符 4"/>
          <p:cNvSpPr>
            <a:spLocks noGrp="1"/>
          </p:cNvSpPr>
          <p:nvPr>
            <p:ph type="body" sz="quarter" idx="11"/>
          </p:nvPr>
        </p:nvSpPr>
        <p:spPr/>
        <p:txBody>
          <a:bodyPr/>
          <a:lstStyle/>
          <a:p>
            <a:r>
              <a:rPr lang="en-US" altLang="zh-CN" dirty="0">
                <a:latin typeface="+mn-lt"/>
                <a:cs typeface="+mn-ea"/>
                <a:sym typeface="+mn-lt"/>
              </a:rPr>
              <a:t>Basic Information</a:t>
            </a:r>
            <a:endParaRPr lang="zh-CN" altLang="en-US" dirty="0">
              <a:latin typeface="+mn-lt"/>
              <a:cs typeface="+mn-ea"/>
              <a:sym typeface="+mn-lt"/>
            </a:endParaRPr>
          </a:p>
        </p:txBody>
      </p:sp>
      <p:sp>
        <p:nvSpPr>
          <p:cNvPr id="6" name="文本占位符 5"/>
          <p:cNvSpPr>
            <a:spLocks noGrp="1"/>
          </p:cNvSpPr>
          <p:nvPr>
            <p:ph type="body" sz="quarter" idx="12"/>
          </p:nvPr>
        </p:nvSpPr>
        <p:spPr/>
        <p:txBody>
          <a:bodyPr/>
          <a:lstStyle/>
          <a:p>
            <a:r>
              <a:rPr lang="en-US" altLang="zh-CN" dirty="0">
                <a:latin typeface="+mn-lt"/>
                <a:cs typeface="+mn-ea"/>
                <a:sym typeface="+mn-lt"/>
              </a:rPr>
              <a:t>01</a:t>
            </a:r>
            <a:endParaRPr lang="zh-CN" altLang="en-US" dirty="0">
              <a:latin typeface="+mn-lt"/>
              <a:cs typeface="+mn-ea"/>
              <a:sym typeface="+mn-lt"/>
            </a:endParaRPr>
          </a:p>
        </p:txBody>
      </p:sp>
      <p:pic>
        <p:nvPicPr>
          <p:cNvPr id="12" name="图片 11"/>
          <p:cNvPicPr>
            <a:picLocks noChangeAspect="1"/>
          </p:cNvPicPr>
          <p:nvPr/>
        </p:nvPicPr>
        <p:blipFill>
          <a:blip r:embed="rId2">
            <a:extLst>
              <a:ext uri="{BEBA8EAE-BF5A-486C-A8C5-ECC9F3942E4B}">
                <a14:imgProps xmlns:a14="http://schemas.microsoft.com/office/drawing/2010/main">
                  <a14:imgLayer r:embed="rId3">
                    <a14:imgEffect>
                      <a14:backgroundRemoval t="500" b="99500" l="9500" r="91500">
                        <a14:foregroundMark x1="9500" y1="44000" x2="9500" y2="44000"/>
                        <a14:foregroundMark x1="50000" y1="8500" x2="50000" y2="8500"/>
                        <a14:foregroundMark x1="42500" y1="4500" x2="42500" y2="4500"/>
                        <a14:foregroundMark x1="52500" y1="95000" x2="52500" y2="95000"/>
                        <a14:foregroundMark x1="49000" y1="500" x2="49000" y2="500"/>
                        <a14:foregroundMark x1="91500" y1="39000" x2="91500" y2="39000"/>
                        <a14:foregroundMark x1="49000" y1="99500" x2="49000" y2="99500"/>
                        <a14:backgroundMark x1="10000" y1="83500" x2="10000" y2="83500"/>
                      </a14:backgroundRemoval>
                    </a14:imgEffect>
                  </a14:imgLayer>
                </a14:imgProps>
              </a:ext>
            </a:extLst>
          </a:blip>
          <a:stretch>
            <a:fillRect/>
          </a:stretch>
        </p:blipFill>
        <p:spPr>
          <a:xfrm>
            <a:off x="1257477" y="1682967"/>
            <a:ext cx="710970" cy="710970"/>
          </a:xfrm>
          <a:prstGeom prst="rect">
            <a:avLst/>
          </a:prstGeom>
        </p:spPr>
      </p:pic>
      <p:sp>
        <p:nvSpPr>
          <p:cNvPr id="7" name="文本框 6"/>
          <p:cNvSpPr txBox="1"/>
          <p:nvPr/>
        </p:nvSpPr>
        <p:spPr>
          <a:xfrm>
            <a:off x="2058573" y="1479766"/>
            <a:ext cx="9584878" cy="4399915"/>
          </a:xfrm>
          <a:prstGeom prst="rect">
            <a:avLst/>
          </a:prstGeom>
          <a:noFill/>
        </p:spPr>
        <p:txBody>
          <a:bodyPr wrap="square">
            <a:spAutoFit/>
          </a:bodyPr>
          <a:lstStyle/>
          <a:p>
            <a:pPr marL="342900" indent="-342900">
              <a:lnSpc>
                <a:spcPct val="200000"/>
              </a:lnSpc>
              <a:buFont typeface="Wingdings" panose="05000000000000000000" pitchFamily="2" charset="2"/>
              <a:buChar char="u"/>
              <a:defRPr/>
            </a:pPr>
            <a:r>
              <a:rPr lang="zh-CN" altLang="en-US" sz="2000" b="1" dirty="0">
                <a:solidFill>
                  <a:prstClr val="black"/>
                </a:solidFill>
                <a:cs typeface="+mn-ea"/>
                <a:sym typeface="+mn-lt"/>
              </a:rPr>
              <a:t>通用名</a:t>
            </a:r>
            <a:r>
              <a:rPr lang="zh-CN" altLang="en-US" sz="2000" dirty="0">
                <a:solidFill>
                  <a:prstClr val="black"/>
                </a:solidFill>
                <a:cs typeface="+mn-ea"/>
                <a:sym typeface="+mn-lt"/>
              </a:rPr>
              <a:t>：</a:t>
            </a:r>
            <a:r>
              <a:rPr lang="zh-CN" altLang="en-US" sz="2000" dirty="0">
                <a:solidFill>
                  <a:schemeClr val="tx1"/>
                </a:solidFill>
              </a:rPr>
              <a:t>氢溴酸伏硫西汀片</a:t>
            </a:r>
            <a:endParaRPr lang="en-US" altLang="zh-CN" sz="2000"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prstClr val="black"/>
                </a:solidFill>
                <a:cs typeface="+mn-ea"/>
                <a:sym typeface="+mn-lt"/>
              </a:rPr>
              <a:t>注册规格：</a:t>
            </a:r>
            <a:r>
              <a:rPr lang="en-US" altLang="zh-CN" sz="2000" dirty="0">
                <a:solidFill>
                  <a:prstClr val="black"/>
                </a:solidFill>
                <a:cs typeface="+mn-ea"/>
                <a:sym typeface="+mn-lt"/>
              </a:rPr>
              <a:t>5mg/</a:t>
            </a:r>
            <a:r>
              <a:rPr lang="zh-CN" altLang="en-US" sz="2000" dirty="0">
                <a:solidFill>
                  <a:prstClr val="black"/>
                </a:solidFill>
                <a:cs typeface="+mn-ea"/>
                <a:sym typeface="+mn-lt"/>
              </a:rPr>
              <a:t>片</a:t>
            </a:r>
            <a:r>
              <a:rPr lang="en-US" altLang="zh-CN" sz="2000" dirty="0">
                <a:solidFill>
                  <a:prstClr val="black"/>
                </a:solidFill>
                <a:cs typeface="+mn-ea"/>
                <a:sym typeface="+mn-lt"/>
              </a:rPr>
              <a:t>,10mg/</a:t>
            </a:r>
            <a:r>
              <a:rPr lang="zh-CN" altLang="en-US" sz="2000" dirty="0">
                <a:solidFill>
                  <a:prstClr val="black"/>
                </a:solidFill>
                <a:cs typeface="+mn-ea"/>
                <a:sym typeface="+mn-lt"/>
              </a:rPr>
              <a:t>片 </a:t>
            </a:r>
            <a:endParaRPr lang="en-US" altLang="zh-CN" sz="20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prstClr val="black"/>
                </a:solidFill>
                <a:cs typeface="+mn-ea"/>
                <a:sym typeface="+mn-lt"/>
              </a:rPr>
              <a:t>中国大陆首次上市时间：</a:t>
            </a:r>
            <a:r>
              <a:rPr lang="en-US" altLang="zh-CN" sz="2000" kern="100" dirty="0">
                <a:solidFill>
                  <a:prstClr val="black"/>
                </a:solidFill>
                <a:cs typeface="+mn-ea"/>
                <a:sym typeface="+mn-lt"/>
              </a:rPr>
              <a:t>2017</a:t>
            </a:r>
            <a:r>
              <a:rPr lang="zh-CN" altLang="en-US" sz="2000" kern="100" dirty="0">
                <a:solidFill>
                  <a:prstClr val="black"/>
                </a:solidFill>
                <a:cs typeface="+mn-ea"/>
                <a:sym typeface="+mn-lt"/>
              </a:rPr>
              <a:t>年</a:t>
            </a:r>
            <a:r>
              <a:rPr lang="en-US" altLang="zh-CN" sz="2000" kern="100" dirty="0">
                <a:solidFill>
                  <a:prstClr val="black"/>
                </a:solidFill>
                <a:cs typeface="+mn-ea"/>
                <a:sym typeface="+mn-lt"/>
              </a:rPr>
              <a:t>11</a:t>
            </a:r>
            <a:r>
              <a:rPr lang="zh-CN" altLang="en-US" sz="2000" kern="100" dirty="0">
                <a:solidFill>
                  <a:prstClr val="black"/>
                </a:solidFill>
                <a:cs typeface="+mn-ea"/>
                <a:sym typeface="+mn-lt"/>
              </a:rPr>
              <a:t>月</a:t>
            </a:r>
            <a:r>
              <a:rPr lang="en-US" altLang="zh-CN" sz="2000" kern="100" dirty="0">
                <a:solidFill>
                  <a:prstClr val="black"/>
                </a:solidFill>
                <a:cs typeface="+mn-ea"/>
                <a:sym typeface="+mn-lt"/>
              </a:rPr>
              <a:t>21</a:t>
            </a:r>
            <a:r>
              <a:rPr lang="zh-CN" altLang="en-US" sz="2000" kern="100" dirty="0">
                <a:solidFill>
                  <a:prstClr val="black"/>
                </a:solidFill>
                <a:cs typeface="+mn-ea"/>
                <a:sym typeface="+mn-lt"/>
              </a:rPr>
              <a:t>日</a:t>
            </a:r>
            <a:endParaRPr lang="en-US" altLang="zh-CN" sz="2000"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prstClr val="black"/>
                </a:solidFill>
                <a:cs typeface="+mn-ea"/>
                <a:sym typeface="+mn-lt"/>
              </a:rPr>
              <a:t>目前大陆地区同通用名药品的上市情况：</a:t>
            </a:r>
            <a:r>
              <a:rPr lang="en-US" altLang="zh-CN" sz="2000" kern="100" dirty="0">
                <a:cs typeface="+mn-ea"/>
                <a:sym typeface="+mn-lt"/>
              </a:rPr>
              <a:t>7</a:t>
            </a:r>
            <a:r>
              <a:rPr lang="en-US" altLang="zh-CN" sz="2000" b="1" kern="100" dirty="0">
                <a:cs typeface="+mn-ea"/>
                <a:sym typeface="+mn-lt"/>
              </a:rPr>
              <a:t> </a:t>
            </a:r>
            <a:r>
              <a:rPr lang="zh-CN" altLang="en-US" sz="2000" kern="100" dirty="0">
                <a:solidFill>
                  <a:prstClr val="black"/>
                </a:solidFill>
                <a:cs typeface="+mn-ea"/>
                <a:sym typeface="+mn-lt"/>
              </a:rPr>
              <a:t>家</a:t>
            </a:r>
            <a:endParaRPr lang="en-US" altLang="zh-CN" sz="2000"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prstClr val="black"/>
                </a:solidFill>
                <a:cs typeface="+mn-ea"/>
                <a:sym typeface="+mn-lt"/>
              </a:rPr>
              <a:t>全球首个上市国家</a:t>
            </a:r>
            <a:r>
              <a:rPr lang="en-US" altLang="zh-CN" sz="2000" b="1" kern="100" dirty="0">
                <a:solidFill>
                  <a:prstClr val="black"/>
                </a:solidFill>
                <a:cs typeface="+mn-ea"/>
                <a:sym typeface="+mn-lt"/>
              </a:rPr>
              <a:t>/</a:t>
            </a:r>
            <a:r>
              <a:rPr lang="zh-CN" altLang="en-US" sz="2000" b="1" kern="100" dirty="0">
                <a:solidFill>
                  <a:prstClr val="black"/>
                </a:solidFill>
                <a:cs typeface="+mn-ea"/>
                <a:sym typeface="+mn-lt"/>
              </a:rPr>
              <a:t>地区及上市时间：</a:t>
            </a:r>
            <a:r>
              <a:rPr lang="zh-CN" altLang="en-US" sz="2000" kern="100" dirty="0">
                <a:solidFill>
                  <a:prstClr val="black"/>
                </a:solidFill>
                <a:cs typeface="+mn-ea"/>
                <a:sym typeface="+mn-lt"/>
              </a:rPr>
              <a:t>美国，</a:t>
            </a:r>
            <a:r>
              <a:rPr lang="en-US" altLang="zh-CN" sz="2000" kern="100" dirty="0">
                <a:solidFill>
                  <a:prstClr val="black"/>
                </a:solidFill>
                <a:cs typeface="+mn-ea"/>
                <a:sym typeface="+mn-lt"/>
              </a:rPr>
              <a:t>2013</a:t>
            </a:r>
            <a:r>
              <a:rPr lang="zh-CN" altLang="en-US" sz="2000" kern="100" dirty="0">
                <a:solidFill>
                  <a:prstClr val="black"/>
                </a:solidFill>
                <a:cs typeface="+mn-ea"/>
                <a:sym typeface="+mn-lt"/>
              </a:rPr>
              <a:t>年</a:t>
            </a:r>
            <a:endParaRPr lang="en-US" altLang="zh-CN" sz="2000"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prstClr val="black"/>
                </a:solidFill>
                <a:cs typeface="+mn-ea"/>
                <a:sym typeface="+mn-lt"/>
              </a:rPr>
              <a:t>是否为</a:t>
            </a:r>
            <a:r>
              <a:rPr lang="en-US" altLang="zh-CN" sz="2000" b="1" kern="100" dirty="0">
                <a:solidFill>
                  <a:prstClr val="black"/>
                </a:solidFill>
                <a:cs typeface="+mn-ea"/>
                <a:sym typeface="+mn-lt"/>
              </a:rPr>
              <a:t>OTC</a:t>
            </a:r>
            <a:r>
              <a:rPr lang="zh-CN" altLang="en-US" sz="2000" b="1" kern="100" dirty="0">
                <a:solidFill>
                  <a:prstClr val="black"/>
                </a:solidFill>
                <a:cs typeface="+mn-ea"/>
                <a:sym typeface="+mn-lt"/>
              </a:rPr>
              <a:t>药品：</a:t>
            </a:r>
            <a:r>
              <a:rPr lang="zh-CN" altLang="en-US" sz="2000" kern="100" dirty="0">
                <a:solidFill>
                  <a:prstClr val="black"/>
                </a:solidFill>
                <a:cs typeface="+mn-ea"/>
                <a:sym typeface="+mn-lt"/>
              </a:rPr>
              <a:t>否</a:t>
            </a:r>
            <a:endParaRPr lang="en-US" altLang="zh-CN" sz="2000" kern="100" dirty="0">
              <a:solidFill>
                <a:prstClr val="black"/>
              </a:solidFill>
              <a:cs typeface="+mn-ea"/>
              <a:sym typeface="+mn-lt"/>
            </a:endParaRPr>
          </a:p>
          <a:p>
            <a:pPr marL="342900" indent="-342900">
              <a:lnSpc>
                <a:spcPct val="200000"/>
              </a:lnSpc>
              <a:buFont typeface="Wingdings" panose="05000000000000000000" pitchFamily="2" charset="2"/>
              <a:buChar char="u"/>
              <a:defRPr/>
            </a:pPr>
            <a:r>
              <a:rPr lang="zh-CN" altLang="en-US" sz="2000" b="1" kern="100" dirty="0">
                <a:solidFill>
                  <a:prstClr val="black"/>
                </a:solidFill>
                <a:cs typeface="+mn-ea"/>
                <a:sym typeface="+mn-lt"/>
              </a:rPr>
              <a:t>参照药品建议：</a:t>
            </a:r>
            <a:r>
              <a:rPr lang="zh-CN" altLang="en-US" sz="2000" kern="100" dirty="0">
                <a:solidFill>
                  <a:prstClr val="black"/>
                </a:solidFill>
                <a:cs typeface="+mn-ea"/>
                <a:sym typeface="+mn-lt"/>
              </a:rPr>
              <a:t>草酸艾司西酞普兰片</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rgbClr val="CEE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矩形 5"/>
          <p:cNvSpPr>
            <a:spLocks noGrp="1" noRot="1" noMove="1" noResize="1" noEditPoints="1" noAdjustHandles="1" noChangeArrowheads="1" noChangeShapeType="1"/>
          </p:cNvSpPr>
          <p:nvPr/>
        </p:nvSpPr>
        <p:spPr>
          <a:xfrm>
            <a:off x="0" y="0"/>
            <a:ext cx="12192000" cy="6858000"/>
          </a:xfrm>
          <a:prstGeom prst="rect">
            <a:avLst/>
          </a:prstGeom>
          <a:solidFill>
            <a:srgbClr val="DCEC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矩形 6"/>
          <p:cNvSpPr>
            <a:spLocks noGrp="1" noRot="1" noMove="1" noResize="1" noEditPoints="1" noAdjustHandles="1" noChangeArrowheads="1" noChangeShapeType="1"/>
          </p:cNvSpPr>
          <p:nvPr/>
        </p:nvSpPr>
        <p:spPr>
          <a:xfrm>
            <a:off x="341454" y="0"/>
            <a:ext cx="1150909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占位符 33"/>
          <p:cNvSpPr txBox="1"/>
          <p:nvPr/>
        </p:nvSpPr>
        <p:spPr>
          <a:xfrm>
            <a:off x="2034906" y="486144"/>
            <a:ext cx="3282271" cy="549177"/>
          </a:xfrm>
          <a:prstGeom prst="rect">
            <a:avLst/>
          </a:prstGeom>
          <a:ln>
            <a:noFill/>
          </a:ln>
        </p:spPr>
        <p:txBody>
          <a:bodyPr vert="horz" lIns="91440" tIns="45720" rIns="91440" bIns="45720" rtlCol="0" anchor="ctr">
            <a:normAutofit lnSpcReduction="10000"/>
          </a:bodyPr>
          <a:lstStyle>
            <a:defPPr>
              <a:defRPr lang="zh-CN"/>
            </a:defPPr>
            <a:lvl1pPr marL="0" indent="0" algn="l" defTabSz="914400" rtl="0" eaLnBrk="1" latinLnBrk="0" hangingPunct="1">
              <a:buNone/>
              <a:defRPr sz="2400" kern="1200">
                <a:solidFill>
                  <a:srgbClr val="3858B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3200" dirty="0">
                <a:cs typeface="+mn-ea"/>
                <a:sym typeface="+mn-lt"/>
              </a:rPr>
              <a:t>药品基本信息</a:t>
            </a:r>
          </a:p>
        </p:txBody>
      </p:sp>
      <p:sp>
        <p:nvSpPr>
          <p:cNvPr id="13" name="object 12"/>
          <p:cNvSpPr/>
          <p:nvPr/>
        </p:nvSpPr>
        <p:spPr>
          <a:xfrm>
            <a:off x="-1" y="267145"/>
            <a:ext cx="1909824" cy="987175"/>
          </a:xfrm>
          <a:prstGeom prst="rect">
            <a:avLst/>
          </a:prstGeom>
          <a:blipFill>
            <a:blip r:embed="rId2" cstate="print"/>
            <a:stretch>
              <a:fillRect/>
            </a:stretch>
          </a:blipFill>
        </p:spPr>
        <p:txBody>
          <a:bodyPr wrap="square" lIns="0" tIns="0" rIns="0" bIns="0" rtlCol="0"/>
          <a:lstStyle/>
          <a:p>
            <a:endParaRPr dirty="0">
              <a:cs typeface="+mn-ea"/>
              <a:sym typeface="+mn-lt"/>
            </a:endParaRPr>
          </a:p>
        </p:txBody>
      </p:sp>
      <p:sp>
        <p:nvSpPr>
          <p:cNvPr id="14" name="文本占位符 5"/>
          <p:cNvSpPr txBox="1"/>
          <p:nvPr/>
        </p:nvSpPr>
        <p:spPr>
          <a:xfrm>
            <a:off x="729364" y="358822"/>
            <a:ext cx="975819" cy="803819"/>
          </a:xfrm>
          <a:prstGeom prst="rect">
            <a:avLst/>
          </a:prstGeom>
        </p:spPr>
        <p:txBody>
          <a:bodyPr vert="horz" lIns="91440" tIns="45720" rIns="91440" bIns="45720" rtlCol="0" anchor="ctr"/>
          <a:lstStyle>
            <a:defPPr>
              <a:defRPr lang="zh-CN"/>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5400" dirty="0">
                <a:solidFill>
                  <a:schemeClr val="bg1"/>
                </a:solidFill>
                <a:cs typeface="+mn-ea"/>
                <a:sym typeface="+mn-lt"/>
              </a:rPr>
              <a:t>01</a:t>
            </a:r>
            <a:endParaRPr lang="zh-CN" altLang="en-US" sz="5400" dirty="0">
              <a:solidFill>
                <a:schemeClr val="bg1"/>
              </a:solidFill>
              <a:cs typeface="+mn-ea"/>
              <a:sym typeface="+mn-lt"/>
            </a:endParaRPr>
          </a:p>
        </p:txBody>
      </p:sp>
      <p:grpSp>
        <p:nvGrpSpPr>
          <p:cNvPr id="31" name="组合 30"/>
          <p:cNvGrpSpPr/>
          <p:nvPr/>
        </p:nvGrpSpPr>
        <p:grpSpPr>
          <a:xfrm>
            <a:off x="1742654" y="1310725"/>
            <a:ext cx="8941750" cy="982371"/>
            <a:chOff x="2181520" y="1592882"/>
            <a:chExt cx="8941750" cy="982371"/>
          </a:xfrm>
        </p:grpSpPr>
        <p:cxnSp>
          <p:nvCxnSpPr>
            <p:cNvPr id="9" name="直接连接符 8"/>
            <p:cNvCxnSpPr/>
            <p:nvPr/>
          </p:nvCxnSpPr>
          <p:spPr>
            <a:xfrm>
              <a:off x="2274118" y="2082692"/>
              <a:ext cx="715161" cy="0"/>
            </a:xfrm>
            <a:prstGeom prst="line">
              <a:avLst/>
            </a:prstGeom>
            <a:ln w="38100">
              <a:solidFill>
                <a:srgbClr val="4D56B5"/>
              </a:solidFill>
            </a:ln>
          </p:spPr>
          <p:style>
            <a:lnRef idx="1">
              <a:schemeClr val="accent1"/>
            </a:lnRef>
            <a:fillRef idx="0">
              <a:schemeClr val="accent1"/>
            </a:fillRef>
            <a:effectRef idx="0">
              <a:schemeClr val="accent1"/>
            </a:effectRef>
            <a:fontRef idx="minor">
              <a:schemeClr val="tx1"/>
            </a:fontRef>
          </p:style>
        </p:cxnSp>
        <p:sp>
          <p:nvSpPr>
            <p:cNvPr id="15" name="文本占位符 33"/>
            <p:cNvSpPr txBox="1"/>
            <p:nvPr/>
          </p:nvSpPr>
          <p:spPr>
            <a:xfrm>
              <a:off x="2216244" y="1592882"/>
              <a:ext cx="1226378" cy="549177"/>
            </a:xfrm>
            <a:prstGeom prst="rect">
              <a:avLst/>
            </a:prstGeom>
            <a:ln>
              <a:noFill/>
            </a:ln>
          </p:spPr>
          <p:txBody>
            <a:bodyPr vert="horz" lIns="91440" tIns="45720" rIns="91440" bIns="45720" rtlCol="0" anchor="ctr">
              <a:normAutofit/>
            </a:bodyPr>
            <a:lstStyle>
              <a:defPPr>
                <a:defRPr lang="zh-CN"/>
              </a:defPPr>
              <a:lvl1pPr marL="0" indent="0" algn="l" defTabSz="914400" rtl="0" eaLnBrk="1" latinLnBrk="0" hangingPunct="1">
                <a:buNone/>
                <a:defRPr sz="2400" kern="1200">
                  <a:solidFill>
                    <a:srgbClr val="3858B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800" b="1" dirty="0">
                  <a:cs typeface="+mn-ea"/>
                  <a:sym typeface="+mn-lt"/>
                </a:rPr>
                <a:t>适应症</a:t>
              </a:r>
            </a:p>
          </p:txBody>
        </p:sp>
        <p:sp>
          <p:nvSpPr>
            <p:cNvPr id="18" name="文本框 17"/>
            <p:cNvSpPr txBox="1"/>
            <p:nvPr/>
          </p:nvSpPr>
          <p:spPr>
            <a:xfrm>
              <a:off x="2181520" y="2205921"/>
              <a:ext cx="8941750" cy="369332"/>
            </a:xfrm>
            <a:prstGeom prst="rect">
              <a:avLst/>
            </a:prstGeom>
            <a:noFill/>
          </p:spPr>
          <p:txBody>
            <a:bodyPr wrap="square" rtlCol="0">
              <a:spAutoFit/>
            </a:bodyPr>
            <a:lstStyle/>
            <a:p>
              <a:r>
                <a:rPr lang="zh-CN" altLang="en-US" dirty="0">
                  <a:sym typeface="+mn-ea"/>
                </a:rPr>
                <a:t>本品用于治疗</a:t>
              </a:r>
              <a:r>
                <a:rPr lang="zh-CN" altLang="en-US" b="1" dirty="0">
                  <a:solidFill>
                    <a:schemeClr val="tx1"/>
                  </a:solidFill>
                  <a:sym typeface="+mn-ea"/>
                </a:rPr>
                <a:t>成人抑郁症</a:t>
              </a:r>
              <a:r>
                <a:rPr lang="zh-CN" altLang="en-US" dirty="0">
                  <a:sym typeface="+mn-ea"/>
                </a:rPr>
                <a:t>。</a:t>
              </a:r>
              <a:endParaRPr lang="zh-CN" altLang="en-US" dirty="0"/>
            </a:p>
          </p:txBody>
        </p:sp>
      </p:grpSp>
      <p:pic>
        <p:nvPicPr>
          <p:cNvPr id="28" name="图片 27"/>
          <p:cNvPicPr>
            <a:picLocks noChangeAspect="1"/>
          </p:cNvPicPr>
          <p:nvPr/>
        </p:nvPicPr>
        <p:blipFill>
          <a:blip r:embed="rId3"/>
          <a:stretch>
            <a:fillRect/>
          </a:stretch>
        </p:blipFill>
        <p:spPr>
          <a:xfrm>
            <a:off x="770230" y="1534926"/>
            <a:ext cx="652506" cy="608615"/>
          </a:xfrm>
          <a:prstGeom prst="rect">
            <a:avLst/>
          </a:prstGeom>
        </p:spPr>
      </p:pic>
      <p:grpSp>
        <p:nvGrpSpPr>
          <p:cNvPr id="32" name="组合 31"/>
          <p:cNvGrpSpPr/>
          <p:nvPr/>
        </p:nvGrpSpPr>
        <p:grpSpPr>
          <a:xfrm>
            <a:off x="1773041" y="2565045"/>
            <a:ext cx="9856707" cy="1447701"/>
            <a:chOff x="2181519" y="3059078"/>
            <a:chExt cx="9856707" cy="1447701"/>
          </a:xfrm>
        </p:grpSpPr>
        <p:cxnSp>
          <p:nvCxnSpPr>
            <p:cNvPr id="19" name="直接连接符 18"/>
            <p:cNvCxnSpPr/>
            <p:nvPr/>
          </p:nvCxnSpPr>
          <p:spPr>
            <a:xfrm>
              <a:off x="2274118" y="3548254"/>
              <a:ext cx="715161" cy="0"/>
            </a:xfrm>
            <a:prstGeom prst="line">
              <a:avLst/>
            </a:prstGeom>
            <a:ln w="38100">
              <a:solidFill>
                <a:srgbClr val="4D56B5"/>
              </a:solidFill>
            </a:ln>
          </p:spPr>
          <p:style>
            <a:lnRef idx="1">
              <a:schemeClr val="accent1"/>
            </a:lnRef>
            <a:fillRef idx="0">
              <a:schemeClr val="accent1"/>
            </a:fillRef>
            <a:effectRef idx="0">
              <a:schemeClr val="accent1"/>
            </a:effectRef>
            <a:fontRef idx="minor">
              <a:schemeClr val="tx1"/>
            </a:fontRef>
          </p:style>
        </p:cxnSp>
        <p:sp>
          <p:nvSpPr>
            <p:cNvPr id="20" name="文本占位符 33"/>
            <p:cNvSpPr txBox="1"/>
            <p:nvPr/>
          </p:nvSpPr>
          <p:spPr>
            <a:xfrm>
              <a:off x="2201796" y="3059078"/>
              <a:ext cx="2294796" cy="549177"/>
            </a:xfrm>
            <a:prstGeom prst="rect">
              <a:avLst/>
            </a:prstGeom>
            <a:ln>
              <a:noFill/>
            </a:ln>
          </p:spPr>
          <p:txBody>
            <a:bodyPr vert="horz" lIns="91440" tIns="45720" rIns="91440" bIns="45720" rtlCol="0" anchor="ctr">
              <a:normAutofit/>
            </a:bodyPr>
            <a:lstStyle>
              <a:defPPr>
                <a:defRPr lang="zh-CN"/>
              </a:defPPr>
              <a:lvl1pPr marL="0" indent="0" algn="l" defTabSz="914400" rtl="0" eaLnBrk="1" latinLnBrk="0" hangingPunct="1">
                <a:buNone/>
                <a:defRPr sz="2400" kern="1200">
                  <a:solidFill>
                    <a:srgbClr val="3858B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800" b="1" dirty="0">
                  <a:cs typeface="+mn-ea"/>
                  <a:sym typeface="+mn-lt"/>
                </a:rPr>
                <a:t>疾病基本情况</a:t>
              </a:r>
            </a:p>
          </p:txBody>
        </p:sp>
        <p:sp>
          <p:nvSpPr>
            <p:cNvPr id="29" name="文本框 28"/>
            <p:cNvSpPr txBox="1"/>
            <p:nvPr/>
          </p:nvSpPr>
          <p:spPr>
            <a:xfrm>
              <a:off x="2181519" y="3632822"/>
              <a:ext cx="9856707" cy="873957"/>
            </a:xfrm>
            <a:prstGeom prst="rect">
              <a:avLst/>
            </a:prstGeom>
            <a:noFill/>
          </p:spPr>
          <p:txBody>
            <a:bodyPr wrap="square" rtlCol="0">
              <a:spAutoFit/>
            </a:bodyPr>
            <a:lstStyle/>
            <a:p>
              <a:pPr algn="l">
                <a:lnSpc>
                  <a:spcPct val="150000"/>
                </a:lnSpc>
              </a:pPr>
              <a:r>
                <a:rPr lang="zh-CN" altLang="en-US" dirty="0">
                  <a:latin typeface="MicrosoftYaHei"/>
                  <a:sym typeface="+mn-ea"/>
                </a:rPr>
                <a:t>抑郁症是由各种原因引起的以抑郁为主要症状的一组心境障碍或情感性障碍，是一组以抑郁心境自我体验为中心的临床症状群或状态。</a:t>
              </a:r>
              <a:endParaRPr lang="zh-CN" altLang="en-US" dirty="0"/>
            </a:p>
          </p:txBody>
        </p:sp>
      </p:grpSp>
      <p:grpSp>
        <p:nvGrpSpPr>
          <p:cNvPr id="33" name="组合 32"/>
          <p:cNvGrpSpPr/>
          <p:nvPr/>
        </p:nvGrpSpPr>
        <p:grpSpPr>
          <a:xfrm>
            <a:off x="1705184" y="4257398"/>
            <a:ext cx="9924564" cy="1908992"/>
            <a:chOff x="2181520" y="4715941"/>
            <a:chExt cx="9197375" cy="1908992"/>
          </a:xfrm>
        </p:grpSpPr>
        <p:cxnSp>
          <p:nvCxnSpPr>
            <p:cNvPr id="22" name="直接连接符 21"/>
            <p:cNvCxnSpPr/>
            <p:nvPr/>
          </p:nvCxnSpPr>
          <p:spPr>
            <a:xfrm>
              <a:off x="2274118" y="5205751"/>
              <a:ext cx="715161" cy="0"/>
            </a:xfrm>
            <a:prstGeom prst="line">
              <a:avLst/>
            </a:prstGeom>
            <a:ln w="38100">
              <a:solidFill>
                <a:srgbClr val="4D56B5"/>
              </a:solidFill>
            </a:ln>
          </p:spPr>
          <p:style>
            <a:lnRef idx="1">
              <a:schemeClr val="accent1"/>
            </a:lnRef>
            <a:fillRef idx="0">
              <a:schemeClr val="accent1"/>
            </a:fillRef>
            <a:effectRef idx="0">
              <a:schemeClr val="accent1"/>
            </a:effectRef>
            <a:fontRef idx="minor">
              <a:schemeClr val="tx1"/>
            </a:fontRef>
          </p:style>
        </p:cxnSp>
        <p:sp>
          <p:nvSpPr>
            <p:cNvPr id="23" name="文本占位符 33"/>
            <p:cNvSpPr txBox="1"/>
            <p:nvPr/>
          </p:nvSpPr>
          <p:spPr>
            <a:xfrm>
              <a:off x="2216244" y="4715941"/>
              <a:ext cx="2294796" cy="549177"/>
            </a:xfrm>
            <a:prstGeom prst="rect">
              <a:avLst/>
            </a:prstGeom>
            <a:ln>
              <a:noFill/>
            </a:ln>
          </p:spPr>
          <p:txBody>
            <a:bodyPr vert="horz" lIns="91440" tIns="45720" rIns="91440" bIns="45720" rtlCol="0" anchor="ctr">
              <a:normAutofit/>
            </a:bodyPr>
            <a:lstStyle>
              <a:defPPr>
                <a:defRPr lang="zh-CN"/>
              </a:defPPr>
              <a:lvl1pPr marL="0" indent="0" algn="l" defTabSz="914400" rtl="0" eaLnBrk="1" latinLnBrk="0" hangingPunct="1">
                <a:buNone/>
                <a:defRPr sz="2400" kern="1200">
                  <a:solidFill>
                    <a:srgbClr val="3858B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800" b="1" dirty="0">
                  <a:cs typeface="+mn-ea"/>
                  <a:sym typeface="+mn-lt"/>
                </a:rPr>
                <a:t>用法用量</a:t>
              </a:r>
            </a:p>
          </p:txBody>
        </p:sp>
        <p:sp>
          <p:nvSpPr>
            <p:cNvPr id="30" name="文本框 29"/>
            <p:cNvSpPr txBox="1"/>
            <p:nvPr/>
          </p:nvSpPr>
          <p:spPr>
            <a:xfrm>
              <a:off x="2181520" y="5335477"/>
              <a:ext cx="9197375" cy="1289456"/>
            </a:xfrm>
            <a:prstGeom prst="rect">
              <a:avLst/>
            </a:prstGeom>
            <a:noFill/>
          </p:spPr>
          <p:txBody>
            <a:bodyPr wrap="square" rtlCol="0">
              <a:spAutoFit/>
            </a:bodyPr>
            <a:lstStyle/>
            <a:p>
              <a:pPr>
                <a:lnSpc>
                  <a:spcPct val="150000"/>
                </a:lnSpc>
              </a:pPr>
              <a:r>
                <a:rPr lang="zh-CN" altLang="en-US" dirty="0">
                  <a:sym typeface="+mn-ea"/>
                </a:rPr>
                <a:t>本品应口服给药，可以与食物同服或空腹服用，</a:t>
              </a:r>
              <a:r>
                <a:rPr lang="zh-CN" altLang="en-US" b="1" dirty="0">
                  <a:sym typeface="+mn-ea"/>
                </a:rPr>
                <a:t>初始剂量和推荐剂量均为</a:t>
              </a:r>
              <a:r>
                <a:rPr lang="en-US" altLang="zh-CN" b="1" dirty="0">
                  <a:sym typeface="+mn-ea"/>
                </a:rPr>
                <a:t>10mg</a:t>
              </a:r>
              <a:r>
                <a:rPr lang="zh-CN" altLang="en-US" b="1" dirty="0">
                  <a:sym typeface="+mn-ea"/>
                </a:rPr>
                <a:t>，每日一次</a:t>
              </a:r>
              <a:r>
                <a:rPr lang="zh-CN" altLang="en-US" dirty="0">
                  <a:sym typeface="+mn-ea"/>
                </a:rPr>
                <a:t>。根据患者个体反应进行调整，剂量可增加至最大</a:t>
              </a:r>
              <a:r>
                <a:rPr lang="en-US" altLang="zh-CN" dirty="0">
                  <a:sym typeface="+mn-ea"/>
                </a:rPr>
                <a:t>20mg</a:t>
              </a:r>
              <a:r>
                <a:rPr lang="zh-CN" altLang="en-US" dirty="0">
                  <a:sym typeface="+mn-ea"/>
                </a:rPr>
                <a:t>，每日一次，或最低可降低至</a:t>
              </a:r>
              <a:r>
                <a:rPr lang="en-US" altLang="zh-CN" dirty="0">
                  <a:sym typeface="+mn-ea"/>
                </a:rPr>
                <a:t>5mg</a:t>
              </a:r>
              <a:r>
                <a:rPr lang="zh-CN" altLang="en-US" dirty="0">
                  <a:sym typeface="+mn-ea"/>
                </a:rPr>
                <a:t>，每日一次。</a:t>
              </a:r>
              <a:endParaRPr lang="zh-CN" altLang="en-US" dirty="0"/>
            </a:p>
            <a:p>
              <a:pPr>
                <a:lnSpc>
                  <a:spcPct val="150000"/>
                </a:lnSpc>
              </a:pPr>
              <a:r>
                <a:rPr lang="zh-CN" altLang="en-US" dirty="0">
                  <a:sym typeface="+mn-ea"/>
                </a:rPr>
                <a:t>抑郁症状缓解后，建议继续接受本品治疗至少</a:t>
              </a:r>
              <a:r>
                <a:rPr lang="en-US" altLang="zh-CN" dirty="0">
                  <a:sym typeface="+mn-ea"/>
                </a:rPr>
                <a:t>6</a:t>
              </a:r>
              <a:r>
                <a:rPr lang="zh-CN" altLang="en-US" dirty="0">
                  <a:sym typeface="+mn-ea"/>
                </a:rPr>
                <a:t>个月，以巩固抗抑郁疗效。</a:t>
              </a:r>
            </a:p>
          </p:txBody>
        </p:sp>
      </p:grpSp>
      <p:pic>
        <p:nvPicPr>
          <p:cNvPr id="42" name="图片 41"/>
          <p:cNvPicPr>
            <a:picLocks noChangeAspect="1"/>
          </p:cNvPicPr>
          <p:nvPr/>
        </p:nvPicPr>
        <p:blipFill>
          <a:blip r:embed="rId3"/>
          <a:stretch>
            <a:fillRect/>
          </a:stretch>
        </p:blipFill>
        <p:spPr>
          <a:xfrm>
            <a:off x="770230" y="2956064"/>
            <a:ext cx="661358" cy="616871"/>
          </a:xfrm>
          <a:prstGeom prst="rect">
            <a:avLst/>
          </a:prstGeom>
        </p:spPr>
      </p:pic>
      <p:pic>
        <p:nvPicPr>
          <p:cNvPr id="43" name="图片 42"/>
          <p:cNvPicPr>
            <a:picLocks noChangeAspect="1"/>
          </p:cNvPicPr>
          <p:nvPr/>
        </p:nvPicPr>
        <p:blipFill>
          <a:blip r:embed="rId3"/>
          <a:stretch>
            <a:fillRect/>
          </a:stretch>
        </p:blipFill>
        <p:spPr>
          <a:xfrm>
            <a:off x="770230" y="4490407"/>
            <a:ext cx="604276" cy="56362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dirty="0">
                <a:sym typeface="+mn-lt"/>
              </a:rPr>
              <a:t>安全性</a:t>
            </a:r>
          </a:p>
        </p:txBody>
      </p:sp>
      <p:sp>
        <p:nvSpPr>
          <p:cNvPr id="5" name="文本占位符 4"/>
          <p:cNvSpPr>
            <a:spLocks noGrp="1"/>
          </p:cNvSpPr>
          <p:nvPr>
            <p:ph type="body" sz="quarter" idx="11"/>
          </p:nvPr>
        </p:nvSpPr>
        <p:spPr/>
        <p:txBody>
          <a:bodyPr/>
          <a:lstStyle/>
          <a:p>
            <a:r>
              <a:rPr lang="en-US" altLang="zh-CN" dirty="0">
                <a:sym typeface="+mn-lt"/>
              </a:rPr>
              <a:t>Security</a:t>
            </a:r>
            <a:endParaRPr lang="zh-CN" altLang="en-US" dirty="0">
              <a:sym typeface="+mn-lt"/>
            </a:endParaRPr>
          </a:p>
        </p:txBody>
      </p:sp>
      <p:sp>
        <p:nvSpPr>
          <p:cNvPr id="6" name="文本占位符 5"/>
          <p:cNvSpPr>
            <a:spLocks noGrp="1"/>
          </p:cNvSpPr>
          <p:nvPr>
            <p:ph type="body" sz="quarter" idx="12"/>
          </p:nvPr>
        </p:nvSpPr>
        <p:spPr/>
        <p:txBody>
          <a:bodyPr/>
          <a:lstStyle/>
          <a:p>
            <a:r>
              <a:rPr lang="en-US" altLang="zh-CN" dirty="0">
                <a:sym typeface="+mn-lt"/>
              </a:rPr>
              <a:t>02</a:t>
            </a:r>
            <a:endParaRPr lang="zh-CN" altLang="en-US" dirty="0">
              <a:sym typeface="+mn-lt"/>
            </a:endParaRPr>
          </a:p>
        </p:txBody>
      </p:sp>
      <p:sp>
        <p:nvSpPr>
          <p:cNvPr id="7" name="文本框 6"/>
          <p:cNvSpPr txBox="1"/>
          <p:nvPr/>
        </p:nvSpPr>
        <p:spPr>
          <a:xfrm>
            <a:off x="1025870" y="1682967"/>
            <a:ext cx="10493298" cy="3690562"/>
          </a:xfrm>
          <a:prstGeom prst="rect">
            <a:avLst/>
          </a:prstGeom>
          <a:noFill/>
        </p:spPr>
        <p:txBody>
          <a:bodyPr wrap="square">
            <a:spAutoFit/>
          </a:bodyPr>
          <a:lstStyle/>
          <a:p>
            <a:pPr marL="0" lvl="1" algn="just">
              <a:lnSpc>
                <a:spcPct val="150000"/>
              </a:lnSpc>
            </a:pPr>
            <a:r>
              <a:rPr lang="zh-CN" altLang="en-US" sz="2400" b="1" dirty="0">
                <a:solidFill>
                  <a:schemeClr val="tx1">
                    <a:lumMod val="95000"/>
                    <a:lumOff val="5000"/>
                  </a:schemeClr>
                </a:solidFill>
                <a:cs typeface="+mn-ea"/>
                <a:sym typeface="+mn-lt"/>
              </a:rPr>
              <a:t>不良反应情况：</a:t>
            </a:r>
            <a:endParaRPr lang="en-US" altLang="zh-CN" sz="2400" b="1" dirty="0">
              <a:solidFill>
                <a:schemeClr val="tx1">
                  <a:lumMod val="95000"/>
                  <a:lumOff val="5000"/>
                </a:schemeClr>
              </a:solidFill>
              <a:cs typeface="+mn-ea"/>
              <a:sym typeface="+mn-lt"/>
            </a:endParaRPr>
          </a:p>
          <a:p>
            <a:pPr marL="431800" lvl="2" indent="-266700" algn="just">
              <a:lnSpc>
                <a:spcPct val="150000"/>
              </a:lnSpc>
              <a:buFont typeface="Wingdings" panose="05000000000000000000" pitchFamily="2" charset="2"/>
              <a:buChar char="u"/>
            </a:pPr>
            <a:r>
              <a:rPr lang="zh-CN" altLang="en-US" dirty="0">
                <a:solidFill>
                  <a:schemeClr val="tx1">
                    <a:lumMod val="95000"/>
                    <a:lumOff val="5000"/>
                  </a:schemeClr>
                </a:solidFill>
                <a:cs typeface="+mn-ea"/>
                <a:sym typeface="+mn-lt"/>
              </a:rPr>
              <a:t>最常见的不良反应是恶心。常见不良反应有腹泻、便秘、呕吐、头晕、梦境异常、瘙痒等，偶见潮红、盗汗，罕见瞳孔扩大，其他过敏、失眠等不良反应发生率未知。</a:t>
            </a:r>
          </a:p>
          <a:p>
            <a:pPr marL="742950" lvl="2" indent="-285750" algn="just">
              <a:lnSpc>
                <a:spcPct val="150000"/>
              </a:lnSpc>
              <a:buFont typeface="Wingdings" panose="05000000000000000000" pitchFamily="2" charset="2"/>
              <a:buChar char="u"/>
            </a:pPr>
            <a:endParaRPr lang="en-US" altLang="zh-CN" sz="2000" b="1" dirty="0">
              <a:solidFill>
                <a:schemeClr val="tx1">
                  <a:lumMod val="95000"/>
                  <a:lumOff val="5000"/>
                </a:schemeClr>
              </a:solidFill>
              <a:cs typeface="+mn-ea"/>
              <a:sym typeface="+mn-lt"/>
            </a:endParaRPr>
          </a:p>
          <a:p>
            <a:pPr marL="0" lvl="1" algn="just">
              <a:lnSpc>
                <a:spcPct val="150000"/>
              </a:lnSpc>
            </a:pPr>
            <a:r>
              <a:rPr lang="zh-CN" altLang="en-US" sz="2400" b="1" dirty="0">
                <a:solidFill>
                  <a:schemeClr val="tx1">
                    <a:lumMod val="95000"/>
                    <a:lumOff val="5000"/>
                  </a:schemeClr>
                </a:solidFill>
                <a:cs typeface="+mn-ea"/>
                <a:sym typeface="+mn-lt"/>
              </a:rPr>
              <a:t>安全性方面优势与不足：</a:t>
            </a:r>
            <a:endParaRPr lang="en-US" altLang="zh-CN" sz="2400" b="1" dirty="0">
              <a:solidFill>
                <a:schemeClr val="tx1">
                  <a:lumMod val="95000"/>
                  <a:lumOff val="5000"/>
                </a:schemeClr>
              </a:solidFill>
              <a:cs typeface="+mn-ea"/>
              <a:sym typeface="+mn-lt"/>
            </a:endParaRPr>
          </a:p>
          <a:p>
            <a:pPr marL="431800" lvl="2" indent="-266700" algn="just">
              <a:lnSpc>
                <a:spcPct val="150000"/>
              </a:lnSpc>
              <a:buFont typeface="Wingdings" panose="05000000000000000000" pitchFamily="2" charset="2"/>
              <a:buChar char="u"/>
            </a:pPr>
            <a:r>
              <a:rPr lang="zh-CN" altLang="en-US" b="1" dirty="0">
                <a:solidFill>
                  <a:schemeClr val="tx1">
                    <a:lumMod val="95000"/>
                    <a:lumOff val="5000"/>
                  </a:schemeClr>
                </a:solidFill>
                <a:latin typeface="+mn-ea"/>
                <a:cs typeface="+mn-ea"/>
                <a:sym typeface="+mn-lt"/>
              </a:rPr>
              <a:t>优势：</a:t>
            </a:r>
            <a:r>
              <a:rPr lang="zh-CN" altLang="en-US" dirty="0">
                <a:solidFill>
                  <a:schemeClr val="tx1">
                    <a:lumMod val="95000"/>
                    <a:lumOff val="5000"/>
                  </a:schemeClr>
                </a:solidFill>
                <a:cs typeface="+mn-ea"/>
              </a:rPr>
              <a:t>无严重特异性不良反应，耐受良好，安全性</a:t>
            </a:r>
            <a:r>
              <a:rPr lang="zh-CN" altLang="en-US">
                <a:solidFill>
                  <a:schemeClr val="tx1">
                    <a:lumMod val="95000"/>
                    <a:lumOff val="5000"/>
                  </a:schemeClr>
                </a:solidFill>
                <a:cs typeface="+mn-ea"/>
              </a:rPr>
              <a:t>高。不产生SSRIs和SNRIs类抗抑郁药的典型副作用，如性功能障碍、体重增加等。</a:t>
            </a:r>
            <a:endParaRPr lang="zh-CN" altLang="en-US" dirty="0">
              <a:solidFill>
                <a:schemeClr val="tx1">
                  <a:lumMod val="95000"/>
                  <a:lumOff val="5000"/>
                </a:schemeClr>
              </a:solidFill>
              <a:cs typeface="+mn-ea"/>
              <a:sym typeface="+mn-lt"/>
            </a:endParaRPr>
          </a:p>
          <a:p>
            <a:pPr marL="431800" lvl="2" indent="-266700" algn="just">
              <a:lnSpc>
                <a:spcPct val="150000"/>
              </a:lnSpc>
              <a:buFont typeface="Wingdings" panose="05000000000000000000" pitchFamily="2" charset="2"/>
              <a:buChar char="u"/>
            </a:pPr>
            <a:r>
              <a:rPr lang="zh-CN" altLang="en-US" b="1" dirty="0">
                <a:solidFill>
                  <a:schemeClr val="tx1">
                    <a:lumMod val="95000"/>
                    <a:lumOff val="5000"/>
                  </a:schemeClr>
                </a:solidFill>
                <a:latin typeface="+mn-ea"/>
                <a:cs typeface="+mn-ea"/>
                <a:sym typeface="+mn-lt"/>
              </a:rPr>
              <a:t>不足：</a:t>
            </a:r>
            <a:r>
              <a:rPr lang="zh-CN" altLang="en-US" dirty="0">
                <a:solidFill>
                  <a:schemeClr val="tx1">
                    <a:lumMod val="95000"/>
                    <a:lumOff val="5000"/>
                  </a:schemeClr>
                </a:solidFill>
                <a:latin typeface="+mn-ea"/>
                <a:cs typeface="+mn-ea"/>
                <a:sym typeface="+mn-lt"/>
              </a:rPr>
              <a:t>胃肠不良反应中恶心较常见。</a:t>
            </a:r>
            <a:endParaRPr lang="en-US" altLang="zh-CN" dirty="0">
              <a:solidFill>
                <a:schemeClr val="tx1">
                  <a:lumMod val="95000"/>
                  <a:lumOff val="5000"/>
                </a:schemeClr>
              </a:solidFill>
              <a:latin typeface="+mn-ea"/>
              <a:cs typeface="+mn-ea"/>
              <a:sym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dirty="0">
                <a:sym typeface="+mn-lt"/>
              </a:rPr>
              <a:t>有效性</a:t>
            </a:r>
          </a:p>
        </p:txBody>
      </p:sp>
      <p:sp>
        <p:nvSpPr>
          <p:cNvPr id="5" name="文本占位符 4"/>
          <p:cNvSpPr>
            <a:spLocks noGrp="1"/>
          </p:cNvSpPr>
          <p:nvPr>
            <p:ph type="body" sz="quarter" idx="11"/>
          </p:nvPr>
        </p:nvSpPr>
        <p:spPr/>
        <p:txBody>
          <a:bodyPr/>
          <a:lstStyle/>
          <a:p>
            <a:r>
              <a:rPr lang="en-US" altLang="zh-CN" dirty="0">
                <a:sym typeface="+mn-lt"/>
              </a:rPr>
              <a:t>Validity</a:t>
            </a:r>
            <a:endParaRPr lang="zh-CN" altLang="en-US" dirty="0">
              <a:sym typeface="+mn-lt"/>
            </a:endParaRPr>
          </a:p>
        </p:txBody>
      </p:sp>
      <p:sp>
        <p:nvSpPr>
          <p:cNvPr id="6" name="文本占位符 5"/>
          <p:cNvSpPr>
            <a:spLocks noGrp="1"/>
          </p:cNvSpPr>
          <p:nvPr>
            <p:ph type="body" sz="quarter" idx="12"/>
          </p:nvPr>
        </p:nvSpPr>
        <p:spPr/>
        <p:txBody>
          <a:bodyPr/>
          <a:lstStyle/>
          <a:p>
            <a:r>
              <a:rPr lang="en-US" altLang="zh-CN" dirty="0">
                <a:sym typeface="+mn-lt"/>
              </a:rPr>
              <a:t>03</a:t>
            </a:r>
            <a:endParaRPr lang="zh-CN" altLang="en-US" dirty="0">
              <a:sym typeface="+mn-lt"/>
            </a:endParaRPr>
          </a:p>
        </p:txBody>
      </p:sp>
      <p:graphicFrame>
        <p:nvGraphicFramePr>
          <p:cNvPr id="7" name="表格 2"/>
          <p:cNvGraphicFramePr>
            <a:graphicFrameLocks noGrp="1"/>
          </p:cNvGraphicFramePr>
          <p:nvPr>
            <p:custDataLst>
              <p:tags r:id="rId1"/>
            </p:custDataLst>
          </p:nvPr>
        </p:nvGraphicFramePr>
        <p:xfrm>
          <a:off x="215900" y="2492548"/>
          <a:ext cx="11760200" cy="3671443"/>
        </p:xfrm>
        <a:graphic>
          <a:graphicData uri="http://schemas.openxmlformats.org/drawingml/2006/table">
            <a:tbl>
              <a:tblPr firstRow="1" bandRow="1">
                <a:tableStyleId>{5C22544A-7EE6-4342-B048-85BDC9FD1C3A}</a:tableStyleId>
              </a:tblPr>
              <a:tblGrid>
                <a:gridCol w="1488440">
                  <a:extLst>
                    <a:ext uri="{9D8B030D-6E8A-4147-A177-3AD203B41FA5}">
                      <a16:colId xmlns:a16="http://schemas.microsoft.com/office/drawing/2014/main" val="20000"/>
                    </a:ext>
                  </a:extLst>
                </a:gridCol>
                <a:gridCol w="1496060">
                  <a:extLst>
                    <a:ext uri="{9D8B030D-6E8A-4147-A177-3AD203B41FA5}">
                      <a16:colId xmlns:a16="http://schemas.microsoft.com/office/drawing/2014/main" val="20001"/>
                    </a:ext>
                  </a:extLst>
                </a:gridCol>
                <a:gridCol w="8775700">
                  <a:extLst>
                    <a:ext uri="{9D8B030D-6E8A-4147-A177-3AD203B41FA5}">
                      <a16:colId xmlns:a16="http://schemas.microsoft.com/office/drawing/2014/main" val="20002"/>
                    </a:ext>
                  </a:extLst>
                </a:gridCol>
              </a:tblGrid>
              <a:tr h="0">
                <a:tc>
                  <a:txBody>
                    <a:bodyPr/>
                    <a:lstStyle/>
                    <a:p>
                      <a:pPr indent="0" algn="ctr">
                        <a:lnSpc>
                          <a:spcPct val="120000"/>
                        </a:lnSpc>
                        <a:spcBef>
                          <a:spcPts val="0"/>
                        </a:spcBef>
                        <a:spcAft>
                          <a:spcPts val="0"/>
                        </a:spcAft>
                      </a:pPr>
                      <a:r>
                        <a:rPr lang="zh-CN" sz="1600" b="1" spc="130" dirty="0">
                          <a:solidFill>
                            <a:schemeClr val="tx1"/>
                          </a:solidFill>
                          <a:latin typeface="微软雅黑" panose="020B0503020204020204" charset="-122"/>
                          <a:ea typeface="微软雅黑" panose="020B0503020204020204" charset="-122"/>
                        </a:rPr>
                        <a:t>试验类型</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sz="1600" b="1" spc="130" dirty="0">
                          <a:solidFill>
                            <a:schemeClr val="tx1"/>
                          </a:solidFill>
                          <a:latin typeface="微软雅黑" panose="020B0503020204020204" charset="-122"/>
                          <a:ea typeface="微软雅黑" panose="020B0503020204020204" charset="-122"/>
                        </a:rPr>
                        <a:t>试验阶段</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altLang="en-US" sz="1600" b="1" spc="130" dirty="0">
                          <a:solidFill>
                            <a:schemeClr val="tx1"/>
                          </a:solidFill>
                          <a:latin typeface="微软雅黑" panose="020B0503020204020204" charset="-122"/>
                          <a:ea typeface="微软雅黑" panose="020B0503020204020204" charset="-122"/>
                        </a:rPr>
                        <a:t>有效性</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extLst>
                  <a:ext uri="{0D108BD9-81ED-4DB2-BD59-A6C34878D82A}">
                    <a16:rowId xmlns:a16="http://schemas.microsoft.com/office/drawing/2014/main" val="10000"/>
                  </a:ext>
                </a:extLst>
              </a:tr>
              <a:tr h="1816100">
                <a:tc>
                  <a:txBody>
                    <a:bodyPr/>
                    <a:lstStyle/>
                    <a:p>
                      <a:pPr indent="0" algn="ctr">
                        <a:lnSpc>
                          <a:spcPct val="120000"/>
                        </a:lnSpc>
                        <a:spcBef>
                          <a:spcPts val="0"/>
                        </a:spcBef>
                        <a:spcAft>
                          <a:spcPts val="0"/>
                        </a:spcAft>
                      </a:pPr>
                      <a:r>
                        <a:rPr lang="en-US" altLang="zh-CN" sz="1600" b="0" spc="120" dirty="0">
                          <a:solidFill>
                            <a:srgbClr val="646464"/>
                          </a:solidFill>
                          <a:latin typeface="微软雅黑" panose="020B0503020204020204" charset="-122"/>
                          <a:ea typeface="微软雅黑" panose="020B0503020204020204" charset="-122"/>
                        </a:rPr>
                        <a:t>RCT</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ctr">
                        <a:lnSpc>
                          <a:spcPct val="120000"/>
                        </a:lnSpc>
                        <a:spcBef>
                          <a:spcPts val="0"/>
                        </a:spcBef>
                        <a:spcAft>
                          <a:spcPts val="0"/>
                        </a:spcAft>
                      </a:pPr>
                      <a:r>
                        <a:rPr lang="zh-CN" altLang="en-US" sz="1600" b="0" spc="120" dirty="0">
                          <a:solidFill>
                            <a:srgbClr val="404040"/>
                          </a:solidFill>
                          <a:latin typeface="微软雅黑" panose="020B0503020204020204" charset="-122"/>
                          <a:ea typeface="微软雅黑" panose="020B0503020204020204" charset="-122"/>
                        </a:rPr>
                        <a:t>上市前</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l">
                        <a:lnSpc>
                          <a:spcPct val="120000"/>
                        </a:lnSpc>
                        <a:spcBef>
                          <a:spcPts val="0"/>
                        </a:spcBef>
                        <a:spcAft>
                          <a:spcPts val="0"/>
                        </a:spcAft>
                      </a:pPr>
                      <a:r>
                        <a:rPr lang="zh-CN" altLang="en-US" sz="1600" b="0" spc="120" dirty="0">
                          <a:solidFill>
                            <a:srgbClr val="404040"/>
                          </a:solidFill>
                          <a:latin typeface="微软雅黑" panose="020B0503020204020204" charset="-122"/>
                          <a:ea typeface="微软雅黑" panose="020B0503020204020204" charset="-122"/>
                          <a:cs typeface="微软雅黑" panose="020B0503020204020204" charset="-122"/>
                        </a:rPr>
                        <a:t>研究入组396名患者，被随机分配到安慰剂(n=192)或伏硫西汀(n=204)进行治疗。对复发时间的分析显示，伏硫西汀组的复发患者比例为13%（n=27），安慰剂组为26%（n=50），有显著的统计学差异，风险比为2.01(95%可信区间:1.26-3.21;p = 0.0035)。该数据表明伏硫西汀对MDD的复发有有效的预防作用，长期治疗可维持短期疗效，维持治疗耐受性良好。</a:t>
                      </a:r>
                    </a:p>
                  </a:txBody>
                  <a:tcPr marL="254000" marR="254000" marT="177800" marB="1778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extLst>
                  <a:ext uri="{0D108BD9-81ED-4DB2-BD59-A6C34878D82A}">
                    <a16:rowId xmlns:a16="http://schemas.microsoft.com/office/drawing/2014/main" val="10001"/>
                  </a:ext>
                </a:extLst>
              </a:tr>
              <a:tr h="1231900">
                <a:tc>
                  <a:txBody>
                    <a:bodyPr/>
                    <a:lstStyle/>
                    <a:p>
                      <a:pPr indent="0" algn="ctr">
                        <a:lnSpc>
                          <a:spcPct val="120000"/>
                        </a:lnSpc>
                        <a:spcBef>
                          <a:spcPts val="0"/>
                        </a:spcBef>
                        <a:spcAft>
                          <a:spcPts val="0"/>
                        </a:spcAft>
                      </a:pPr>
                      <a:r>
                        <a:rPr lang="zh-CN" altLang="en-US" sz="1600" b="0" spc="120" dirty="0">
                          <a:solidFill>
                            <a:srgbClr val="646464"/>
                          </a:solidFill>
                          <a:latin typeface="微软雅黑" panose="020B0503020204020204" charset="-122"/>
                          <a:ea typeface="微软雅黑" panose="020B0503020204020204" charset="-122"/>
                        </a:rPr>
                        <a:t>荟萃分析</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2F2F2"/>
                    </a:solidFill>
                  </a:tcPr>
                </a:tc>
                <a:tc>
                  <a:txBody>
                    <a:bodyPr/>
                    <a:lstStyle/>
                    <a:p>
                      <a:pPr indent="0" algn="ctr">
                        <a:lnSpc>
                          <a:spcPct val="120000"/>
                        </a:lnSpc>
                        <a:spcBef>
                          <a:spcPts val="0"/>
                        </a:spcBef>
                        <a:spcAft>
                          <a:spcPts val="0"/>
                        </a:spcAft>
                      </a:pPr>
                      <a:r>
                        <a:rPr lang="zh-CN" altLang="en-US" sz="1600" b="0" spc="120">
                          <a:solidFill>
                            <a:srgbClr val="404040"/>
                          </a:solidFill>
                          <a:latin typeface="微软雅黑" panose="020B0503020204020204" charset="-122"/>
                          <a:ea typeface="微软雅黑" panose="020B0503020204020204" charset="-122"/>
                        </a:rPr>
                        <a:t>上市后</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2F2F2"/>
                    </a:solidFill>
                  </a:tcPr>
                </a:tc>
                <a:tc>
                  <a:txBody>
                    <a:bodyPr/>
                    <a:lstStyle/>
                    <a:p>
                      <a:pPr indent="0" algn="l">
                        <a:lnSpc>
                          <a:spcPct val="120000"/>
                        </a:lnSpc>
                        <a:spcBef>
                          <a:spcPts val="0"/>
                        </a:spcBef>
                        <a:spcAft>
                          <a:spcPts val="0"/>
                        </a:spcAft>
                      </a:pPr>
                      <a:r>
                        <a:rPr lang="zh-CN" altLang="zh-CN" sz="1600" b="0" spc="120" dirty="0">
                          <a:solidFill>
                            <a:srgbClr val="404040"/>
                          </a:solidFill>
                          <a:latin typeface="微软雅黑" panose="020B0503020204020204" charset="-122"/>
                          <a:ea typeface="微软雅黑" panose="020B0503020204020204" charset="-122"/>
                          <a:cs typeface="微软雅黑" panose="020B0503020204020204" charset="-122"/>
                        </a:rPr>
                        <a:t>荟萃分析纳入</a:t>
                      </a:r>
                      <a:r>
                        <a:rPr lang="en-US" altLang="zh-CN" sz="1600" b="0" spc="120" dirty="0">
                          <a:solidFill>
                            <a:srgbClr val="404040"/>
                          </a:solidFill>
                          <a:latin typeface="微软雅黑" panose="020B0503020204020204" charset="-122"/>
                          <a:ea typeface="微软雅黑" panose="020B0503020204020204" charset="-122"/>
                          <a:cs typeface="微软雅黑" panose="020B0503020204020204" charset="-122"/>
                        </a:rPr>
                        <a:t>6</a:t>
                      </a:r>
                      <a:r>
                        <a:rPr lang="zh-CN" altLang="zh-CN" sz="1600" b="0" spc="120" dirty="0">
                          <a:solidFill>
                            <a:srgbClr val="404040"/>
                          </a:solidFill>
                          <a:latin typeface="微软雅黑" panose="020B0503020204020204" charset="-122"/>
                          <a:ea typeface="微软雅黑" panose="020B0503020204020204" charset="-122"/>
                          <a:cs typeface="微软雅黑" panose="020B0503020204020204" charset="-122"/>
                        </a:rPr>
                        <a:t>个</a:t>
                      </a:r>
                      <a:r>
                        <a:rPr lang="en-US" altLang="zh-CN" sz="1600" b="0" spc="120" dirty="0">
                          <a:solidFill>
                            <a:srgbClr val="404040"/>
                          </a:solidFill>
                          <a:latin typeface="微软雅黑" panose="020B0503020204020204" charset="-122"/>
                          <a:ea typeface="微软雅黑" panose="020B0503020204020204" charset="-122"/>
                          <a:cs typeface="微软雅黑" panose="020B0503020204020204" charset="-122"/>
                        </a:rPr>
                        <a:t>RCT</a:t>
                      </a:r>
                      <a:r>
                        <a:rPr lang="zh-CN" altLang="zh-CN" sz="1600" b="0" spc="120" dirty="0">
                          <a:solidFill>
                            <a:srgbClr val="404040"/>
                          </a:solidFill>
                          <a:latin typeface="微软雅黑" panose="020B0503020204020204" charset="-122"/>
                          <a:ea typeface="微软雅黑" panose="020B0503020204020204" charset="-122"/>
                          <a:cs typeface="微软雅黑" panose="020B0503020204020204" charset="-122"/>
                        </a:rPr>
                        <a:t>研究，结果显示：治疗第</a:t>
                      </a:r>
                      <a:r>
                        <a:rPr lang="en-US" altLang="zh-CN" sz="1600" b="0" spc="120" dirty="0">
                          <a:solidFill>
                            <a:srgbClr val="404040"/>
                          </a:solidFill>
                          <a:latin typeface="微软雅黑" panose="020B0503020204020204" charset="-122"/>
                          <a:ea typeface="微软雅黑" panose="020B0503020204020204" charset="-122"/>
                          <a:cs typeface="微软雅黑" panose="020B0503020204020204" charset="-122"/>
                        </a:rPr>
                        <a:t>2</a:t>
                      </a:r>
                      <a:r>
                        <a:rPr lang="zh-CN" altLang="zh-CN" sz="1600" b="0" spc="120" dirty="0">
                          <a:solidFill>
                            <a:srgbClr val="404040"/>
                          </a:solidFill>
                          <a:latin typeface="微软雅黑" panose="020B0503020204020204" charset="-122"/>
                          <a:ea typeface="微软雅黑" panose="020B0503020204020204" charset="-122"/>
                          <a:cs typeface="微软雅黑" panose="020B0503020204020204" charset="-122"/>
                        </a:rPr>
                        <a:t>周和第</a:t>
                      </a:r>
                      <a:r>
                        <a:rPr lang="en-US" altLang="zh-CN" sz="1600" b="0" spc="120" dirty="0">
                          <a:solidFill>
                            <a:srgbClr val="404040"/>
                          </a:solidFill>
                          <a:latin typeface="微软雅黑" panose="020B0503020204020204" charset="-122"/>
                          <a:ea typeface="微软雅黑" panose="020B0503020204020204" charset="-122"/>
                          <a:cs typeface="微软雅黑" panose="020B0503020204020204" charset="-122"/>
                        </a:rPr>
                        <a:t>8</a:t>
                      </a:r>
                      <a:r>
                        <a:rPr lang="zh-CN" altLang="zh-CN" sz="1600" b="0" spc="120" dirty="0">
                          <a:solidFill>
                            <a:srgbClr val="404040"/>
                          </a:solidFill>
                          <a:latin typeface="微软雅黑" panose="020B0503020204020204" charset="-122"/>
                          <a:ea typeface="微软雅黑" panose="020B0503020204020204" charset="-122"/>
                          <a:cs typeface="微软雅黑" panose="020B0503020204020204" charset="-122"/>
                        </a:rPr>
                        <a:t>周末，伏硫西汀在</a:t>
                      </a:r>
                      <a:r>
                        <a:rPr lang="en-US" altLang="zh-CN" sz="1600" b="0" spc="120" dirty="0">
                          <a:solidFill>
                            <a:srgbClr val="404040"/>
                          </a:solidFill>
                          <a:latin typeface="微软雅黑" panose="020B0503020204020204" charset="-122"/>
                          <a:ea typeface="微软雅黑" panose="020B0503020204020204" charset="-122"/>
                          <a:cs typeface="微软雅黑" panose="020B0503020204020204" charset="-122"/>
                        </a:rPr>
                        <a:t>Rey</a:t>
                      </a:r>
                      <a:r>
                        <a:rPr lang="zh-CN" altLang="zh-CN" sz="1600" b="0" spc="120" dirty="0">
                          <a:solidFill>
                            <a:srgbClr val="404040"/>
                          </a:solidFill>
                          <a:latin typeface="微软雅黑" panose="020B0503020204020204" charset="-122"/>
                          <a:ea typeface="微软雅黑" panose="020B0503020204020204" charset="-122"/>
                          <a:cs typeface="微软雅黑" panose="020B0503020204020204" charset="-122"/>
                        </a:rPr>
                        <a:t>听觉词汇学习测验</a:t>
                      </a:r>
                      <a:r>
                        <a:rPr lang="en-US" altLang="zh-CN" sz="1600" b="0" spc="120" dirty="0">
                          <a:solidFill>
                            <a:srgbClr val="404040"/>
                          </a:solidFill>
                          <a:latin typeface="微软雅黑" panose="020B0503020204020204" charset="-122"/>
                          <a:ea typeface="微软雅黑" panose="020B0503020204020204" charset="-122"/>
                          <a:cs typeface="微软雅黑" panose="020B0503020204020204" charset="-122"/>
                        </a:rPr>
                        <a:t>-</a:t>
                      </a:r>
                      <a:r>
                        <a:rPr lang="zh-CN" altLang="zh-CN" sz="1600" b="0" spc="120" dirty="0">
                          <a:solidFill>
                            <a:srgbClr val="404040"/>
                          </a:solidFill>
                          <a:latin typeface="微软雅黑" panose="020B0503020204020204" charset="-122"/>
                          <a:ea typeface="微软雅黑" panose="020B0503020204020204" charset="-122"/>
                          <a:cs typeface="微软雅黑" panose="020B0503020204020204" charset="-122"/>
                        </a:rPr>
                        <a:t>即刻记忆、延迟记忆、连线测验</a:t>
                      </a:r>
                      <a:r>
                        <a:rPr lang="en-US" altLang="zh-CN" sz="1600" b="0" spc="120" dirty="0">
                          <a:solidFill>
                            <a:srgbClr val="404040"/>
                          </a:solidFill>
                          <a:latin typeface="微软雅黑" panose="020B0503020204020204" charset="-122"/>
                          <a:ea typeface="微软雅黑" panose="020B0503020204020204" charset="-122"/>
                          <a:cs typeface="微软雅黑" panose="020B0503020204020204" charset="-122"/>
                        </a:rPr>
                        <a:t>-B</a:t>
                      </a:r>
                      <a:r>
                        <a:rPr lang="zh-CN" altLang="zh-CN" sz="1600" b="0" spc="120" dirty="0">
                          <a:solidFill>
                            <a:srgbClr val="404040"/>
                          </a:solidFill>
                          <a:latin typeface="微软雅黑" panose="020B0503020204020204" charset="-122"/>
                          <a:ea typeface="微软雅黑" panose="020B0503020204020204" charset="-122"/>
                          <a:cs typeface="微软雅黑" panose="020B0503020204020204" charset="-122"/>
                        </a:rPr>
                        <a:t>及抑郁感缺陷自评问卷方面的改善，显著优于安慰剂。伏硫西汀治疗早期可改善抑郁症患者的客观及主管认知损害。</a:t>
                      </a:r>
                    </a:p>
                  </a:txBody>
                  <a:tcPr marL="254000" marR="254000" marT="177800" marB="17780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2F2F2"/>
                    </a:solidFill>
                  </a:tcPr>
                </a:tc>
                <a:extLst>
                  <a:ext uri="{0D108BD9-81ED-4DB2-BD59-A6C34878D82A}">
                    <a16:rowId xmlns:a16="http://schemas.microsoft.com/office/drawing/2014/main" val="10002"/>
                  </a:ext>
                </a:extLst>
              </a:tr>
            </a:tbl>
          </a:graphicData>
        </a:graphic>
      </p:graphicFrame>
      <p:sp>
        <p:nvSpPr>
          <p:cNvPr id="2" name="文本框 1"/>
          <p:cNvSpPr txBox="1"/>
          <p:nvPr/>
        </p:nvSpPr>
        <p:spPr>
          <a:xfrm>
            <a:off x="1334135" y="1529463"/>
            <a:ext cx="10641965" cy="51943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zh-CN" altLang="en-US" sz="2100" dirty="0">
                <a:sym typeface="+mn-ea"/>
              </a:rPr>
              <a:t>氢溴酸伏硫西汀片</a:t>
            </a:r>
            <a:r>
              <a:rPr lang="zh-CN" altLang="en-US" sz="2100" dirty="0">
                <a:latin typeface="FZSSK--GBK1-0"/>
                <a:sym typeface="+mn-ea"/>
              </a:rPr>
              <a:t>可同时</a:t>
            </a:r>
            <a:r>
              <a:rPr lang="zh-CN" altLang="en-US" sz="2100" b="1" dirty="0">
                <a:latin typeface="微软雅黑" panose="020B0503020204020204" charset="-122"/>
                <a:ea typeface="微软雅黑" panose="020B0503020204020204" charset="-122"/>
                <a:cs typeface="微软雅黑" panose="020B0503020204020204" charset="-122"/>
                <a:sym typeface="+mn-ea"/>
              </a:rPr>
              <a:t>改善患者抑郁症状</a:t>
            </a:r>
            <a:r>
              <a:rPr lang="zh-CN" altLang="en-US" sz="2100" dirty="0">
                <a:latin typeface="FZSSK--GBK1-0"/>
                <a:sym typeface="+mn-ea"/>
              </a:rPr>
              <a:t>及</a:t>
            </a:r>
            <a:r>
              <a:rPr lang="zh-CN" altLang="en-US" sz="2100" b="1" dirty="0">
                <a:latin typeface="微软雅黑" panose="020B0503020204020204" charset="-122"/>
                <a:ea typeface="微软雅黑" panose="020B0503020204020204" charset="-122"/>
                <a:cs typeface="微软雅黑" panose="020B0503020204020204" charset="-122"/>
                <a:sym typeface="+mn-ea"/>
              </a:rPr>
              <a:t>认知功能</a:t>
            </a:r>
            <a:r>
              <a:rPr lang="zh-CN" altLang="en-US" sz="2100" dirty="0">
                <a:latin typeface="FZSSK--GBK1-0"/>
                <a:sym typeface="+mn-ea"/>
              </a:rPr>
              <a:t>，促进其社会功能恢复。</a:t>
            </a:r>
            <a:endParaRPr lang="zh-CN" altLang="en-US" sz="2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dirty="0">
                <a:cs typeface="+mn-ea"/>
                <a:sym typeface="+mn-lt"/>
              </a:rPr>
              <a:t>有效性</a:t>
            </a:r>
          </a:p>
        </p:txBody>
      </p:sp>
      <p:sp>
        <p:nvSpPr>
          <p:cNvPr id="5" name="文本占位符 4"/>
          <p:cNvSpPr>
            <a:spLocks noGrp="1"/>
          </p:cNvSpPr>
          <p:nvPr>
            <p:ph type="body" sz="quarter" idx="11"/>
          </p:nvPr>
        </p:nvSpPr>
        <p:spPr/>
        <p:txBody>
          <a:bodyPr/>
          <a:lstStyle/>
          <a:p>
            <a:r>
              <a:rPr lang="en-US" altLang="zh-CN" dirty="0">
                <a:latin typeface="+mn-lt"/>
                <a:cs typeface="+mn-ea"/>
                <a:sym typeface="+mn-lt"/>
              </a:rPr>
              <a:t>Validity</a:t>
            </a:r>
            <a:endParaRPr lang="zh-CN" altLang="en-US" dirty="0">
              <a:latin typeface="+mn-lt"/>
              <a:cs typeface="+mn-ea"/>
              <a:sym typeface="+mn-lt"/>
            </a:endParaRPr>
          </a:p>
        </p:txBody>
      </p:sp>
      <p:sp>
        <p:nvSpPr>
          <p:cNvPr id="6" name="文本占位符 5"/>
          <p:cNvSpPr>
            <a:spLocks noGrp="1"/>
          </p:cNvSpPr>
          <p:nvPr>
            <p:ph type="body" sz="quarter" idx="12"/>
          </p:nvPr>
        </p:nvSpPr>
        <p:spPr/>
        <p:txBody>
          <a:bodyPr/>
          <a:lstStyle/>
          <a:p>
            <a:r>
              <a:rPr lang="en-US" altLang="zh-CN" dirty="0">
                <a:latin typeface="+mn-lt"/>
                <a:cs typeface="+mn-ea"/>
                <a:sym typeface="+mn-lt"/>
              </a:rPr>
              <a:t>03</a:t>
            </a:r>
            <a:endParaRPr lang="zh-CN" altLang="en-US" dirty="0">
              <a:latin typeface="+mn-lt"/>
              <a:cs typeface="+mn-ea"/>
              <a:sym typeface="+mn-lt"/>
            </a:endParaRPr>
          </a:p>
        </p:txBody>
      </p:sp>
      <p:graphicFrame>
        <p:nvGraphicFramePr>
          <p:cNvPr id="9" name="表格 8"/>
          <p:cNvGraphicFramePr>
            <a:graphicFrameLocks noGrp="1"/>
          </p:cNvGraphicFramePr>
          <p:nvPr>
            <p:custDataLst>
              <p:tags r:id="rId1"/>
            </p:custDataLst>
          </p:nvPr>
        </p:nvGraphicFramePr>
        <p:xfrm>
          <a:off x="923565" y="2614742"/>
          <a:ext cx="10756900" cy="3109468"/>
        </p:xfrm>
        <a:graphic>
          <a:graphicData uri="http://schemas.openxmlformats.org/drawingml/2006/table">
            <a:tbl>
              <a:tblPr firstRow="1" firstCol="1" bandRow="1"/>
              <a:tblGrid>
                <a:gridCol w="2820035">
                  <a:extLst>
                    <a:ext uri="{9D8B030D-6E8A-4147-A177-3AD203B41FA5}">
                      <a16:colId xmlns:a16="http://schemas.microsoft.com/office/drawing/2014/main" val="20000"/>
                    </a:ext>
                  </a:extLst>
                </a:gridCol>
                <a:gridCol w="1052830">
                  <a:extLst>
                    <a:ext uri="{9D8B030D-6E8A-4147-A177-3AD203B41FA5}">
                      <a16:colId xmlns:a16="http://schemas.microsoft.com/office/drawing/2014/main" val="20001"/>
                    </a:ext>
                  </a:extLst>
                </a:gridCol>
                <a:gridCol w="1820545">
                  <a:extLst>
                    <a:ext uri="{9D8B030D-6E8A-4147-A177-3AD203B41FA5}">
                      <a16:colId xmlns:a16="http://schemas.microsoft.com/office/drawing/2014/main" val="20002"/>
                    </a:ext>
                  </a:extLst>
                </a:gridCol>
                <a:gridCol w="3670479">
                  <a:extLst>
                    <a:ext uri="{9D8B030D-6E8A-4147-A177-3AD203B41FA5}">
                      <a16:colId xmlns:a16="http://schemas.microsoft.com/office/drawing/2014/main" val="20003"/>
                    </a:ext>
                  </a:extLst>
                </a:gridCol>
                <a:gridCol w="1393011">
                  <a:extLst>
                    <a:ext uri="{9D8B030D-6E8A-4147-A177-3AD203B41FA5}">
                      <a16:colId xmlns:a16="http://schemas.microsoft.com/office/drawing/2014/main" val="20004"/>
                    </a:ext>
                  </a:extLst>
                </a:gridCol>
              </a:tblGrid>
              <a:tr h="328295">
                <a:tc>
                  <a:txBody>
                    <a:bodyPr/>
                    <a:lstStyle/>
                    <a:p>
                      <a:pPr indent="0" algn="ctr">
                        <a:lnSpc>
                          <a:spcPct val="120000"/>
                        </a:lnSpc>
                        <a:spcBef>
                          <a:spcPts val="0"/>
                        </a:spcBef>
                        <a:spcAft>
                          <a:spcPts val="0"/>
                        </a:spcAft>
                      </a:pPr>
                      <a:r>
                        <a:rPr lang="zh-CN" altLang="en-US" sz="1600" b="1" spc="120">
                          <a:solidFill>
                            <a:schemeClr val="tx1"/>
                          </a:solidFill>
                          <a:latin typeface="微软雅黑" panose="020B0503020204020204" charset="-122"/>
                          <a:ea typeface="微软雅黑" panose="020B0503020204020204" charset="-122"/>
                        </a:rPr>
                        <a:t>指南名称</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buNone/>
                      </a:pPr>
                      <a:r>
                        <a:rPr lang="zh-CN" altLang="en-US" sz="1600" b="1" spc="120">
                          <a:solidFill>
                            <a:schemeClr val="tx1"/>
                          </a:solidFill>
                          <a:latin typeface="微软雅黑" panose="020B0503020204020204" charset="-122"/>
                          <a:ea typeface="微软雅黑" panose="020B0503020204020204" charset="-122"/>
                        </a:rPr>
                        <a:t>发布</a:t>
                      </a:r>
                    </a:p>
                    <a:p>
                      <a:pPr indent="0" algn="ctr">
                        <a:lnSpc>
                          <a:spcPct val="120000"/>
                        </a:lnSpc>
                        <a:spcBef>
                          <a:spcPts val="0"/>
                        </a:spcBef>
                        <a:spcAft>
                          <a:spcPts val="0"/>
                        </a:spcAft>
                        <a:buNone/>
                      </a:pPr>
                      <a:r>
                        <a:rPr lang="zh-CN" altLang="en-US" sz="1600" b="1" spc="120">
                          <a:solidFill>
                            <a:schemeClr val="tx1"/>
                          </a:solidFill>
                          <a:latin typeface="微软雅黑" panose="020B0503020204020204" charset="-122"/>
                          <a:ea typeface="微软雅黑" panose="020B0503020204020204" charset="-122"/>
                        </a:rPr>
                        <a:t>时间</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buNone/>
                      </a:pPr>
                      <a:r>
                        <a:rPr lang="zh-CN" altLang="en-US" sz="1600" b="1" spc="120">
                          <a:solidFill>
                            <a:schemeClr val="tx1"/>
                          </a:solidFill>
                          <a:latin typeface="微软雅黑" panose="020B0503020204020204" charset="-122"/>
                          <a:ea typeface="微软雅黑" panose="020B0503020204020204" charset="-122"/>
                        </a:rPr>
                        <a:t>制定指南机构</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altLang="en-US" sz="1600" b="1" spc="120">
                          <a:solidFill>
                            <a:schemeClr val="tx1"/>
                          </a:solidFill>
                          <a:latin typeface="微软雅黑" panose="020B0503020204020204" charset="-122"/>
                          <a:ea typeface="微软雅黑" panose="020B0503020204020204" charset="-122"/>
                        </a:rPr>
                        <a:t>推荐内容</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altLang="en-US" sz="1600" b="1" spc="120">
                          <a:solidFill>
                            <a:schemeClr val="tx1"/>
                          </a:solidFill>
                          <a:latin typeface="微软雅黑" panose="020B0503020204020204" charset="-122"/>
                          <a:ea typeface="微软雅黑" panose="020B0503020204020204" charset="-122"/>
                        </a:rPr>
                        <a:t>证据等级</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extLst>
                  <a:ext uri="{0D108BD9-81ED-4DB2-BD59-A6C34878D82A}">
                    <a16:rowId xmlns:a16="http://schemas.microsoft.com/office/drawing/2014/main" val="10000"/>
                  </a:ext>
                </a:extLst>
              </a:tr>
              <a:tr h="688975">
                <a:tc>
                  <a:txBody>
                    <a:bodyPr/>
                    <a:lstStyle/>
                    <a:p>
                      <a:pPr indent="0" algn="ctr">
                        <a:lnSpc>
                          <a:spcPct val="120000"/>
                        </a:lnSpc>
                        <a:spcBef>
                          <a:spcPts val="0"/>
                        </a:spcBef>
                        <a:spcAft>
                          <a:spcPts val="0"/>
                        </a:spcAft>
                      </a:pPr>
                      <a:r>
                        <a:rPr lang="zh-CN" sz="1400" b="0" spc="120" dirty="0">
                          <a:solidFill>
                            <a:schemeClr val="tx1"/>
                          </a:solidFill>
                          <a:latin typeface="微软雅黑" panose="020B0503020204020204" charset="-122"/>
                          <a:ea typeface="微软雅黑" panose="020B0503020204020204" charset="-122"/>
                          <a:cs typeface="微软雅黑" panose="020B0503020204020204" charset="-122"/>
                        </a:rPr>
                        <a:t>忧郁 / 快感缺失型抑郁症临床评估与诊治指导建议</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ctr">
                        <a:lnSpc>
                          <a:spcPct val="120000"/>
                        </a:lnSpc>
                        <a:spcBef>
                          <a:spcPts val="0"/>
                        </a:spcBef>
                        <a:spcAft>
                          <a:spcPts val="0"/>
                        </a:spcAft>
                        <a:buNone/>
                      </a:pPr>
                      <a:r>
                        <a:rPr lang="zh-CN" sz="1400" b="0" spc="120">
                          <a:solidFill>
                            <a:schemeClr val="tx1"/>
                          </a:solidFill>
                          <a:latin typeface="微软雅黑" panose="020B0503020204020204" charset="-122"/>
                          <a:ea typeface="微软雅黑" panose="020B0503020204020204" charset="-122"/>
                          <a:cs typeface="微软雅黑" panose="020B0503020204020204" charset="-122"/>
                          <a:sym typeface="+mn-ea"/>
                        </a:rPr>
                        <a:t>2021</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ctr">
                        <a:lnSpc>
                          <a:spcPct val="120000"/>
                        </a:lnSpc>
                        <a:spcBef>
                          <a:spcPts val="0"/>
                        </a:spcBef>
                        <a:spcAft>
                          <a:spcPts val="0"/>
                        </a:spcAft>
                        <a:buNone/>
                      </a:pPr>
                      <a:r>
                        <a:rPr lang="zh-CN" altLang="en-US" sz="1400" b="0" spc="120">
                          <a:solidFill>
                            <a:schemeClr val="tx1"/>
                          </a:solidFill>
                          <a:latin typeface="微软雅黑" panose="020B0503020204020204" charset="-122"/>
                          <a:ea typeface="微软雅黑" panose="020B0503020204020204" charset="-122"/>
                          <a:sym typeface="+mn-ea"/>
                        </a:rPr>
                        <a:t>中国精神科相关专家小组</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l">
                        <a:lnSpc>
                          <a:spcPct val="120000"/>
                        </a:lnSpc>
                        <a:spcBef>
                          <a:spcPts val="0"/>
                        </a:spcBef>
                        <a:spcAft>
                          <a:spcPts val="0"/>
                        </a:spcAft>
                      </a:pPr>
                      <a:r>
                        <a:rPr lang="zh-CN" altLang="en-US" sz="1400" b="0" spc="120" dirty="0">
                          <a:solidFill>
                            <a:schemeClr val="tx1"/>
                          </a:solidFill>
                          <a:latin typeface="微软雅黑" panose="020B0503020204020204" charset="-122"/>
                          <a:ea typeface="微软雅黑" panose="020B0503020204020204" charset="-122"/>
                        </a:rPr>
                        <a:t>推荐安非他酮和</a:t>
                      </a:r>
                      <a:r>
                        <a:rPr lang="zh-CN" altLang="en-US" sz="1600" b="1" spc="120" dirty="0">
                          <a:solidFill>
                            <a:schemeClr val="tx1"/>
                          </a:solidFill>
                          <a:latin typeface="微软雅黑" panose="020B0503020204020204" charset="-122"/>
                          <a:ea typeface="微软雅黑" panose="020B0503020204020204" charset="-122"/>
                        </a:rPr>
                        <a:t>伏硫西汀</a:t>
                      </a:r>
                      <a:r>
                        <a:rPr lang="zh-CN" altLang="en-US" sz="1400" b="0" spc="120" dirty="0">
                          <a:solidFill>
                            <a:schemeClr val="tx1"/>
                          </a:solidFill>
                          <a:latin typeface="微软雅黑" panose="020B0503020204020204" charset="-122"/>
                          <a:ea typeface="微软雅黑" panose="020B0503020204020204" charset="-122"/>
                        </a:rPr>
                        <a:t>为治疗忧郁型抑郁症的</a:t>
                      </a:r>
                      <a:r>
                        <a:rPr lang="zh-CN" altLang="en-US" sz="1600" b="1" spc="120" dirty="0">
                          <a:solidFill>
                            <a:schemeClr val="tx1"/>
                          </a:solidFill>
                          <a:latin typeface="微软雅黑" panose="020B0503020204020204" charset="-122"/>
                          <a:ea typeface="微软雅黑" panose="020B0503020204020204" charset="-122"/>
                        </a:rPr>
                        <a:t>一线药物</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ctr">
                        <a:lnSpc>
                          <a:spcPct val="120000"/>
                        </a:lnSpc>
                        <a:spcBef>
                          <a:spcPts val="0"/>
                        </a:spcBef>
                        <a:spcAft>
                          <a:spcPts val="0"/>
                        </a:spcAft>
                      </a:pPr>
                      <a:r>
                        <a:rPr lang="zh-CN" altLang="zh-CN" sz="1400" b="0" spc="120">
                          <a:solidFill>
                            <a:schemeClr val="tx1"/>
                          </a:solidFill>
                          <a:latin typeface="微软雅黑" panose="020B0503020204020204" charset="-122"/>
                          <a:ea typeface="微软雅黑" panose="020B0503020204020204" charset="-122"/>
                          <a:cs typeface="微软雅黑" panose="020B0503020204020204" charset="-122"/>
                        </a:rPr>
                        <a:t>Ⅲ级证据</a:t>
                      </a:r>
                      <a:r>
                        <a:rPr lang="en-US" altLang="zh-CN" sz="1400" b="0" spc="120">
                          <a:solidFill>
                            <a:schemeClr val="tx1"/>
                          </a:solidFill>
                          <a:latin typeface="微软雅黑" panose="020B0503020204020204" charset="-122"/>
                          <a:ea typeface="微软雅黑" panose="020B0503020204020204" charset="-122"/>
                          <a:cs typeface="微软雅黑" panose="020B0503020204020204" charset="-122"/>
                        </a:rPr>
                        <a:t>/</a:t>
                      </a:r>
                      <a:r>
                        <a:rPr lang="zh-CN" altLang="zh-CN" sz="1400" b="0" spc="120">
                          <a:solidFill>
                            <a:schemeClr val="tx1"/>
                          </a:solidFill>
                          <a:latin typeface="微软雅黑" panose="020B0503020204020204" charset="-122"/>
                          <a:ea typeface="微软雅黑" panose="020B0503020204020204" charset="-122"/>
                          <a:cs typeface="微软雅黑" panose="020B0503020204020204" charset="-122"/>
                        </a:rPr>
                        <a:t>一线推荐</a:t>
                      </a:r>
                    </a:p>
                  </a:txBody>
                  <a:tcPr marL="177800" marR="177800" marT="6350" marB="63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extLst>
                  <a:ext uri="{0D108BD9-81ED-4DB2-BD59-A6C34878D82A}">
                    <a16:rowId xmlns:a16="http://schemas.microsoft.com/office/drawing/2014/main" val="10001"/>
                  </a:ext>
                </a:extLst>
              </a:tr>
              <a:tr h="902970">
                <a:tc>
                  <a:txBody>
                    <a:bodyPr/>
                    <a:lstStyle/>
                    <a:p>
                      <a:pPr indent="0" algn="ctr">
                        <a:lnSpc>
                          <a:spcPct val="120000"/>
                        </a:lnSpc>
                        <a:spcBef>
                          <a:spcPts val="0"/>
                        </a:spcBef>
                        <a:spcAft>
                          <a:spcPts val="0"/>
                        </a:spcAft>
                      </a:pPr>
                      <a:r>
                        <a:rPr lang="zh-CN" sz="1400" b="0" spc="120">
                          <a:solidFill>
                            <a:schemeClr val="tx1"/>
                          </a:solidFill>
                          <a:latin typeface="微软雅黑" panose="020B0503020204020204" charset="-122"/>
                          <a:ea typeface="微软雅黑" panose="020B0503020204020204" charset="-122"/>
                          <a:cs typeface="微软雅黑" panose="020B0503020204020204" charset="-122"/>
                        </a:rPr>
                        <a:t>抑郁症认知症状评估与干专家共识</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ctr">
                        <a:lnSpc>
                          <a:spcPct val="120000"/>
                        </a:lnSpc>
                        <a:spcBef>
                          <a:spcPts val="0"/>
                        </a:spcBef>
                        <a:spcAft>
                          <a:spcPts val="0"/>
                        </a:spcAft>
                        <a:buNone/>
                      </a:pPr>
                      <a:r>
                        <a:rPr lang="zh-CN" sz="1400" b="0" spc="120">
                          <a:solidFill>
                            <a:schemeClr val="tx1"/>
                          </a:solidFill>
                          <a:latin typeface="微软雅黑" panose="020B0503020204020204" charset="-122"/>
                          <a:ea typeface="微软雅黑" panose="020B0503020204020204" charset="-122"/>
                          <a:cs typeface="微软雅黑" panose="020B0503020204020204" charset="-122"/>
                          <a:sym typeface="+mn-ea"/>
                        </a:rPr>
                        <a:t>2020</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ctr">
                        <a:lnSpc>
                          <a:spcPct val="120000"/>
                        </a:lnSpc>
                        <a:spcBef>
                          <a:spcPts val="0"/>
                        </a:spcBef>
                        <a:spcAft>
                          <a:spcPts val="0"/>
                        </a:spcAft>
                        <a:buNone/>
                      </a:pPr>
                      <a:r>
                        <a:rPr lang="zh-CN" altLang="en-US" sz="1400" b="0" spc="120">
                          <a:solidFill>
                            <a:schemeClr val="tx1"/>
                          </a:solidFill>
                          <a:latin typeface="微软雅黑" panose="020B0503020204020204" charset="-122"/>
                          <a:ea typeface="微软雅黑" panose="020B0503020204020204" charset="-122"/>
                          <a:sym typeface="+mn-ea"/>
                        </a:rPr>
                        <a:t>中华医学会精神病学分会;抑郁障碍研究协作组</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l">
                        <a:lnSpc>
                          <a:spcPct val="120000"/>
                        </a:lnSpc>
                        <a:spcBef>
                          <a:spcPts val="0"/>
                        </a:spcBef>
                        <a:spcAft>
                          <a:spcPts val="0"/>
                        </a:spcAft>
                      </a:pPr>
                      <a:r>
                        <a:rPr lang="zh-CN" altLang="en-US" sz="1600" b="1" spc="120" dirty="0">
                          <a:solidFill>
                            <a:schemeClr val="tx1"/>
                          </a:solidFill>
                          <a:latin typeface="微软雅黑" panose="020B0503020204020204" charset="-122"/>
                          <a:ea typeface="微软雅黑" panose="020B0503020204020204" charset="-122"/>
                        </a:rPr>
                        <a:t>伏硫西汀</a:t>
                      </a:r>
                      <a:r>
                        <a:rPr lang="zh-CN" altLang="zh-CN" sz="1400" b="0" spc="120" dirty="0">
                          <a:solidFill>
                            <a:schemeClr val="tx1"/>
                          </a:solidFill>
                          <a:latin typeface="微软雅黑" panose="020B0503020204020204" charset="-122"/>
                          <a:ea typeface="微软雅黑" panose="020B0503020204020204" charset="-122"/>
                        </a:rPr>
                        <a:t>在成年和老年人群中有高质量的证据支持，是改善抑郁症认知症状和相关功能的</a:t>
                      </a:r>
                      <a:r>
                        <a:rPr lang="zh-CN" altLang="en-US" sz="1600" b="1" spc="120" dirty="0">
                          <a:solidFill>
                            <a:schemeClr val="tx1"/>
                          </a:solidFill>
                          <a:latin typeface="微软雅黑" panose="020B0503020204020204" charset="-122"/>
                          <a:ea typeface="微软雅黑" panose="020B0503020204020204" charset="-122"/>
                        </a:rPr>
                        <a:t>一线用药</a:t>
                      </a:r>
                      <a:r>
                        <a:rPr lang="zh-CN" altLang="zh-CN" sz="1400" b="0" spc="120" dirty="0">
                          <a:solidFill>
                            <a:schemeClr val="tx1"/>
                          </a:solidFill>
                          <a:latin typeface="微软雅黑" panose="020B0503020204020204" charset="-122"/>
                          <a:ea typeface="微软雅黑" panose="020B0503020204020204" charset="-122"/>
                        </a:rPr>
                        <a:t>，可以单药使用</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ctr">
                        <a:lnSpc>
                          <a:spcPct val="120000"/>
                        </a:lnSpc>
                        <a:spcBef>
                          <a:spcPts val="0"/>
                        </a:spcBef>
                        <a:spcAft>
                          <a:spcPts val="0"/>
                        </a:spcAft>
                      </a:pPr>
                      <a:r>
                        <a:rPr lang="en-US" altLang="zh-CN" sz="1400" b="0" spc="120">
                          <a:solidFill>
                            <a:schemeClr val="tx1"/>
                          </a:solidFill>
                          <a:latin typeface="微软雅黑" panose="020B0503020204020204" charset="-122"/>
                          <a:ea typeface="微软雅黑" panose="020B0503020204020204" charset="-122"/>
                          <a:cs typeface="微软雅黑" panose="020B0503020204020204" charset="-122"/>
                        </a:rPr>
                        <a:t>I</a:t>
                      </a:r>
                      <a:r>
                        <a:rPr lang="zh-CN" altLang="zh-CN" sz="1400" b="0" spc="120">
                          <a:solidFill>
                            <a:schemeClr val="tx1"/>
                          </a:solidFill>
                          <a:latin typeface="微软雅黑" panose="020B0503020204020204" charset="-122"/>
                          <a:ea typeface="微软雅黑" panose="020B0503020204020204" charset="-122"/>
                          <a:cs typeface="微软雅黑" panose="020B0503020204020204" charset="-122"/>
                        </a:rPr>
                        <a:t>级证据，</a:t>
                      </a:r>
                      <a:r>
                        <a:rPr lang="en-US" altLang="zh-CN" sz="1400" b="0" spc="120">
                          <a:solidFill>
                            <a:schemeClr val="tx1"/>
                          </a:solidFill>
                          <a:latin typeface="微软雅黑" panose="020B0503020204020204" charset="-122"/>
                          <a:ea typeface="微软雅黑" panose="020B0503020204020204" charset="-122"/>
                          <a:cs typeface="微软雅黑" panose="020B0503020204020204" charset="-122"/>
                        </a:rPr>
                        <a:t>A</a:t>
                      </a:r>
                      <a:r>
                        <a:rPr lang="zh-CN" altLang="zh-CN" sz="1400" b="0" spc="120">
                          <a:solidFill>
                            <a:schemeClr val="tx1"/>
                          </a:solidFill>
                          <a:latin typeface="微软雅黑" panose="020B0503020204020204" charset="-122"/>
                          <a:ea typeface="微软雅黑" panose="020B0503020204020204" charset="-122"/>
                          <a:cs typeface="微软雅黑" panose="020B0503020204020204" charset="-122"/>
                        </a:rPr>
                        <a:t>级推荐</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extLst>
                  <a:ext uri="{0D108BD9-81ED-4DB2-BD59-A6C34878D82A}">
                    <a16:rowId xmlns:a16="http://schemas.microsoft.com/office/drawing/2014/main" val="10002"/>
                  </a:ext>
                </a:extLst>
              </a:tr>
              <a:tr h="648970">
                <a:tc>
                  <a:txBody>
                    <a:bodyPr/>
                    <a:lstStyle/>
                    <a:p>
                      <a:pPr indent="0" algn="ctr">
                        <a:lnSpc>
                          <a:spcPct val="120000"/>
                        </a:lnSpc>
                        <a:spcBef>
                          <a:spcPts val="0"/>
                        </a:spcBef>
                        <a:spcAft>
                          <a:spcPts val="0"/>
                        </a:spcAft>
                      </a:pPr>
                      <a:r>
                        <a:rPr lang="zh-CN" sz="1400" b="0" spc="120">
                          <a:solidFill>
                            <a:schemeClr val="tx1"/>
                          </a:solidFill>
                          <a:latin typeface="微软雅黑" panose="020B0503020204020204" charset="-122"/>
                          <a:ea typeface="微软雅黑" panose="020B0503020204020204" charset="-122"/>
                          <a:cs typeface="微软雅黑" panose="020B0503020204020204" charset="-122"/>
                        </a:rPr>
                        <a:t>加拿大情绪和焦虑治疗网络(CANMAT)2016版成人抑郁症的管理</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lstStyle/>
                    <a:p>
                      <a:pPr indent="0" algn="ctr">
                        <a:lnSpc>
                          <a:spcPct val="120000"/>
                        </a:lnSpc>
                        <a:spcBef>
                          <a:spcPts val="0"/>
                        </a:spcBef>
                        <a:spcAft>
                          <a:spcPts val="0"/>
                        </a:spcAft>
                        <a:buNone/>
                      </a:pPr>
                      <a:r>
                        <a:rPr lang="zh-CN" sz="1400" b="0" spc="120" dirty="0">
                          <a:solidFill>
                            <a:schemeClr val="tx1"/>
                          </a:solidFill>
                          <a:latin typeface="微软雅黑" panose="020B0503020204020204" charset="-122"/>
                          <a:ea typeface="微软雅黑" panose="020B0503020204020204" charset="-122"/>
                          <a:cs typeface="微软雅黑" panose="020B0503020204020204" charset="-122"/>
                          <a:sym typeface="+mn-ea"/>
                        </a:rPr>
                        <a:t>2016</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lstStyle/>
                    <a:p>
                      <a:pPr indent="0" algn="ctr">
                        <a:lnSpc>
                          <a:spcPct val="120000"/>
                        </a:lnSpc>
                        <a:spcBef>
                          <a:spcPts val="0"/>
                        </a:spcBef>
                        <a:spcAft>
                          <a:spcPts val="0"/>
                        </a:spcAft>
                        <a:buNone/>
                      </a:pPr>
                      <a:r>
                        <a:rPr lang="zh-CN" altLang="en-US" sz="1400" b="0" spc="120">
                          <a:solidFill>
                            <a:schemeClr val="tx1"/>
                          </a:solidFill>
                          <a:latin typeface="微软雅黑" panose="020B0503020204020204" charset="-122"/>
                          <a:ea typeface="微软雅黑" panose="020B0503020204020204" charset="-122"/>
                          <a:sym typeface="+mn-ea"/>
                        </a:rPr>
                        <a:t>加拿大情绪和焦虑治疗网络(CANMAT)</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lstStyle/>
                    <a:p>
                      <a:pPr indent="0" algn="l">
                        <a:lnSpc>
                          <a:spcPct val="120000"/>
                        </a:lnSpc>
                        <a:spcBef>
                          <a:spcPts val="0"/>
                        </a:spcBef>
                        <a:spcAft>
                          <a:spcPts val="0"/>
                        </a:spcAft>
                      </a:pPr>
                      <a:r>
                        <a:rPr lang="zh-CN" altLang="en-US" sz="1400" b="0" spc="120">
                          <a:solidFill>
                            <a:schemeClr val="tx1"/>
                          </a:solidFill>
                          <a:latin typeface="微软雅黑" panose="020B0503020204020204" charset="-122"/>
                          <a:ea typeface="微软雅黑" panose="020B0503020204020204" charset="-122"/>
                        </a:rPr>
                        <a:t>推荐</a:t>
                      </a:r>
                      <a:r>
                        <a:rPr lang="zh-CN" altLang="en-US" sz="1600" b="1" spc="120">
                          <a:solidFill>
                            <a:schemeClr val="tx1"/>
                          </a:solidFill>
                          <a:latin typeface="微软雅黑" panose="020B0503020204020204" charset="-122"/>
                          <a:ea typeface="微软雅黑" panose="020B0503020204020204" charset="-122"/>
                        </a:rPr>
                        <a:t>伏硫西汀</a:t>
                      </a:r>
                      <a:r>
                        <a:rPr lang="zh-CN" altLang="en-US" sz="1400" b="0" spc="120">
                          <a:solidFill>
                            <a:schemeClr val="tx1"/>
                          </a:solidFill>
                          <a:latin typeface="微软雅黑" panose="020B0503020204020204" charset="-122"/>
                          <a:ea typeface="微软雅黑" panose="020B0503020204020204" charset="-122"/>
                        </a:rPr>
                        <a:t>为成人抑郁症治疗的</a:t>
                      </a:r>
                      <a:r>
                        <a:rPr lang="zh-CN" altLang="en-US" sz="1600" b="1" spc="120">
                          <a:solidFill>
                            <a:schemeClr val="tx1"/>
                          </a:solidFill>
                          <a:latin typeface="微软雅黑" panose="020B0503020204020204" charset="-122"/>
                          <a:ea typeface="微软雅黑" panose="020B0503020204020204" charset="-122"/>
                        </a:rPr>
                        <a:t>一线用药</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en-US" altLang="zh-CN" sz="1400" b="0" spc="120" dirty="0">
                          <a:solidFill>
                            <a:schemeClr val="tx1"/>
                          </a:solidFill>
                          <a:latin typeface="微软雅黑" panose="020B0503020204020204" charset="-122"/>
                          <a:ea typeface="微软雅黑" panose="020B0503020204020204" charset="-122"/>
                          <a:cs typeface="微软雅黑" panose="020B0503020204020204" charset="-122"/>
                        </a:rPr>
                        <a:t>I</a:t>
                      </a:r>
                      <a:r>
                        <a:rPr lang="zh-CN" altLang="zh-CN" sz="1400" b="0" spc="120" dirty="0">
                          <a:solidFill>
                            <a:schemeClr val="tx1"/>
                          </a:solidFill>
                          <a:latin typeface="微软雅黑" panose="020B0503020204020204" charset="-122"/>
                          <a:ea typeface="微软雅黑" panose="020B0503020204020204" charset="-122"/>
                          <a:cs typeface="微软雅黑" panose="020B0503020204020204" charset="-122"/>
                        </a:rPr>
                        <a:t>级证据</a:t>
                      </a:r>
                    </a:p>
                  </a:txBody>
                  <a:tcPr marL="177800" marR="177800" marT="6350" marB="63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FFFFF"/>
                    </a:solidFill>
                  </a:tcPr>
                </a:tc>
                <a:extLst>
                  <a:ext uri="{0D108BD9-81ED-4DB2-BD59-A6C34878D82A}">
                    <a16:rowId xmlns:a16="http://schemas.microsoft.com/office/drawing/2014/main" val="10003"/>
                  </a:ext>
                </a:extLst>
              </a:tr>
            </a:tbl>
          </a:graphicData>
        </a:graphic>
      </p:graphicFrame>
      <p:sp>
        <p:nvSpPr>
          <p:cNvPr id="2" name="文本框 1"/>
          <p:cNvSpPr txBox="1"/>
          <p:nvPr/>
        </p:nvSpPr>
        <p:spPr>
          <a:xfrm>
            <a:off x="1347603" y="1620086"/>
            <a:ext cx="8786495" cy="415498"/>
          </a:xfrm>
          <a:prstGeom prst="rect">
            <a:avLst/>
          </a:prstGeom>
          <a:noFill/>
        </p:spPr>
        <p:txBody>
          <a:bodyPr wrap="square" rtlCol="0">
            <a:spAutoFit/>
          </a:bodyPr>
          <a:lstStyle/>
          <a:p>
            <a:r>
              <a:rPr lang="zh-CN" altLang="en-US" sz="2100" b="1" spc="120" dirty="0">
                <a:latin typeface="微软雅黑" panose="020B0503020204020204" charset="-122"/>
                <a:ea typeface="微软雅黑" panose="020B0503020204020204" charset="-122"/>
                <a:sym typeface="+mn-ea"/>
              </a:rPr>
              <a:t>国内外指南共识推荐，伏硫西汀</a:t>
            </a:r>
            <a:r>
              <a:rPr lang="zh-CN" altLang="en-US" sz="2100" spc="120" dirty="0">
                <a:latin typeface="微软雅黑" panose="020B0503020204020204" charset="-122"/>
                <a:ea typeface="微软雅黑" panose="020B0503020204020204" charset="-122"/>
                <a:sym typeface="+mn-ea"/>
              </a:rPr>
              <a:t>为治疗抑郁症的</a:t>
            </a:r>
            <a:r>
              <a:rPr lang="zh-CN" altLang="en-US" sz="2100" b="1" spc="120" dirty="0">
                <a:latin typeface="微软雅黑" panose="020B0503020204020204" charset="-122"/>
                <a:ea typeface="微软雅黑" panose="020B0503020204020204" charset="-122"/>
                <a:sym typeface="+mn-ea"/>
              </a:rPr>
              <a:t>一线药物。</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dirty="0">
                <a:sym typeface="+mn-lt"/>
              </a:rPr>
              <a:t>创新性</a:t>
            </a:r>
          </a:p>
        </p:txBody>
      </p:sp>
      <p:sp>
        <p:nvSpPr>
          <p:cNvPr id="5" name="文本占位符 4"/>
          <p:cNvSpPr>
            <a:spLocks noGrp="1"/>
          </p:cNvSpPr>
          <p:nvPr>
            <p:ph type="body" sz="quarter" idx="11"/>
          </p:nvPr>
        </p:nvSpPr>
        <p:spPr/>
        <p:txBody>
          <a:bodyPr/>
          <a:lstStyle/>
          <a:p>
            <a:r>
              <a:rPr lang="en-US" altLang="zh-CN" dirty="0">
                <a:sym typeface="+mn-lt"/>
              </a:rPr>
              <a:t>Innovativeness</a:t>
            </a:r>
            <a:endParaRPr lang="zh-CN" altLang="en-US" dirty="0">
              <a:sym typeface="+mn-lt"/>
            </a:endParaRPr>
          </a:p>
        </p:txBody>
      </p:sp>
      <p:sp>
        <p:nvSpPr>
          <p:cNvPr id="6" name="文本占位符 5"/>
          <p:cNvSpPr>
            <a:spLocks noGrp="1"/>
          </p:cNvSpPr>
          <p:nvPr>
            <p:ph type="body" sz="quarter" idx="12"/>
          </p:nvPr>
        </p:nvSpPr>
        <p:spPr/>
        <p:txBody>
          <a:bodyPr/>
          <a:lstStyle/>
          <a:p>
            <a:r>
              <a:rPr lang="en-US" altLang="zh-CN" dirty="0">
                <a:sym typeface="+mn-lt"/>
              </a:rPr>
              <a:t>04</a:t>
            </a:r>
            <a:endParaRPr lang="zh-CN" altLang="en-US" dirty="0">
              <a:sym typeface="+mn-lt"/>
            </a:endParaRPr>
          </a:p>
        </p:txBody>
      </p:sp>
      <p:sp>
        <p:nvSpPr>
          <p:cNvPr id="7" name="文本框 6"/>
          <p:cNvSpPr txBox="1"/>
          <p:nvPr/>
        </p:nvSpPr>
        <p:spPr>
          <a:xfrm>
            <a:off x="759764" y="3963628"/>
            <a:ext cx="10902357" cy="1930785"/>
          </a:xfrm>
          <a:prstGeom prst="rect">
            <a:avLst/>
          </a:prstGeom>
          <a:solidFill>
            <a:srgbClr val="FFFFFF"/>
          </a:solidFill>
        </p:spPr>
        <p:txBody>
          <a:bodyPr wrap="square" rtlCol="0">
            <a:spAutoFit/>
          </a:bodyPr>
          <a:lstStyle/>
          <a:p>
            <a:pPr marL="342900" indent="-342900" algn="just">
              <a:lnSpc>
                <a:spcPct val="150000"/>
              </a:lnSpc>
              <a:buFont typeface="Wingdings" panose="05000000000000000000" pitchFamily="2" charset="2"/>
              <a:buChar char="ü"/>
            </a:pPr>
            <a:r>
              <a:rPr lang="zh-CN" altLang="en-US" sz="2200" b="1" dirty="0">
                <a:cs typeface="+mn-ea"/>
                <a:sym typeface="+mn-lt"/>
              </a:rPr>
              <a:t>优势：</a:t>
            </a:r>
            <a:endParaRPr lang="en-US" altLang="zh-CN" sz="2200" b="1" dirty="0">
              <a:cs typeface="+mn-ea"/>
              <a:sym typeface="+mn-lt"/>
            </a:endParaRPr>
          </a:p>
          <a:p>
            <a:pPr algn="just">
              <a:lnSpc>
                <a:spcPct val="150000"/>
              </a:lnSpc>
            </a:pPr>
            <a:r>
              <a:rPr lang="zh-CN" altLang="en-US" sz="2000" dirty="0">
                <a:latin typeface="+mn-ea"/>
                <a:cs typeface="+mn-ea"/>
                <a:sym typeface="+mn-lt"/>
              </a:rPr>
              <a:t>伏硫西汀可带来认知功能相关的宏观尺度的脑功能网络环路的变化，对</a:t>
            </a:r>
            <a:r>
              <a:rPr lang="zh-CN" altLang="en-US" sz="2000" b="1" dirty="0">
                <a:latin typeface="+mn-ea"/>
                <a:cs typeface="+mn-ea"/>
                <a:sym typeface="+mn-lt"/>
              </a:rPr>
              <a:t>抑郁情绪、躯体症状、认知功能</a:t>
            </a:r>
            <a:r>
              <a:rPr lang="zh-CN" altLang="en-US" sz="2000" dirty="0">
                <a:latin typeface="+mn-ea"/>
                <a:cs typeface="+mn-ea"/>
                <a:sym typeface="+mn-lt"/>
              </a:rPr>
              <a:t>三维</a:t>
            </a:r>
            <a:r>
              <a:rPr lang="zh-CN" altLang="en-US" sz="2000" b="1" dirty="0">
                <a:latin typeface="+mn-ea"/>
                <a:cs typeface="+mn-ea"/>
                <a:sym typeface="+mn-lt"/>
              </a:rPr>
              <a:t>症状的改善</a:t>
            </a:r>
            <a:r>
              <a:rPr lang="zh-CN" altLang="en-US" sz="2000" dirty="0">
                <a:latin typeface="+mn-ea"/>
                <a:cs typeface="+mn-ea"/>
                <a:sym typeface="+mn-lt"/>
              </a:rPr>
              <a:t>具备潜在价值。</a:t>
            </a:r>
            <a:r>
              <a:rPr lang="en-US" altLang="zh-CN" sz="2000" dirty="0">
                <a:latin typeface="+mn-ea"/>
                <a:cs typeface="+mn-ea"/>
                <a:sym typeface="+mn-lt"/>
              </a:rPr>
              <a:t>2020</a:t>
            </a:r>
            <a:r>
              <a:rPr lang="zh-CN" altLang="en-US" sz="2000" dirty="0">
                <a:latin typeface="+mn-ea"/>
                <a:cs typeface="+mn-ea"/>
                <a:sym typeface="+mn-lt"/>
              </a:rPr>
              <a:t>版</a:t>
            </a:r>
            <a:r>
              <a:rPr lang="en-US" altLang="zh-CN" sz="2000" dirty="0">
                <a:latin typeface="+mn-ea"/>
                <a:cs typeface="+mn-ea"/>
                <a:sym typeface="+mn-lt"/>
              </a:rPr>
              <a:t>《</a:t>
            </a:r>
            <a:r>
              <a:rPr lang="zh-CN" altLang="en-US" sz="2000" dirty="0">
                <a:latin typeface="+mn-ea"/>
                <a:cs typeface="+mn-ea"/>
                <a:sym typeface="+mn-lt"/>
              </a:rPr>
              <a:t>抑郁症认知症状评估与干预专家共识</a:t>
            </a:r>
            <a:r>
              <a:rPr lang="en-US" altLang="zh-CN" sz="2000" dirty="0">
                <a:latin typeface="+mn-ea"/>
                <a:cs typeface="+mn-ea"/>
                <a:sym typeface="+mn-lt"/>
              </a:rPr>
              <a:t>》</a:t>
            </a:r>
            <a:r>
              <a:rPr lang="zh-CN" altLang="en-US" sz="2000" dirty="0">
                <a:latin typeface="+mn-ea"/>
                <a:cs typeface="+mn-ea"/>
                <a:sym typeface="+mn-lt"/>
              </a:rPr>
              <a:t>推荐在</a:t>
            </a:r>
            <a:r>
              <a:rPr lang="zh-CN" altLang="en-US" sz="2000" b="1" dirty="0">
                <a:latin typeface="+mn-ea"/>
                <a:cs typeface="+mn-ea"/>
                <a:sym typeface="+mn-lt"/>
              </a:rPr>
              <a:t>成年人</a:t>
            </a:r>
            <a:r>
              <a:rPr lang="zh-CN" altLang="en-US" sz="2000" dirty="0">
                <a:latin typeface="+mn-ea"/>
                <a:cs typeface="+mn-ea"/>
                <a:sym typeface="+mn-lt"/>
              </a:rPr>
              <a:t>，</a:t>
            </a:r>
            <a:r>
              <a:rPr lang="zh-CN" altLang="en-US" sz="2000" b="1" dirty="0">
                <a:latin typeface="+mn-ea"/>
                <a:cs typeface="+mn-ea"/>
                <a:sym typeface="+mn-lt"/>
              </a:rPr>
              <a:t>特别是老年人</a:t>
            </a:r>
            <a:r>
              <a:rPr lang="zh-CN" altLang="en-US" sz="2000" dirty="0">
                <a:latin typeface="+mn-ea"/>
                <a:cs typeface="+mn-ea"/>
                <a:sym typeface="+mn-lt"/>
              </a:rPr>
              <a:t>群中，改善抑郁认知症状的一线用药。</a:t>
            </a:r>
            <a:endParaRPr lang="en-US" altLang="zh-CN" sz="2000" dirty="0">
              <a:latin typeface="+mn-ea"/>
              <a:cs typeface="+mn-ea"/>
              <a:sym typeface="+mn-lt"/>
            </a:endParaRPr>
          </a:p>
        </p:txBody>
      </p:sp>
      <p:sp>
        <p:nvSpPr>
          <p:cNvPr id="8" name="文本框 7">
            <a:extLst>
              <a:ext uri="{FF2B5EF4-FFF2-40B4-BE49-F238E27FC236}">
                <a16:creationId xmlns:a16="http://schemas.microsoft.com/office/drawing/2014/main" id="{859051F8-5A43-D58E-1D85-0772AEB612FA}"/>
              </a:ext>
            </a:extLst>
          </p:cNvPr>
          <p:cNvSpPr txBox="1"/>
          <p:nvPr/>
        </p:nvSpPr>
        <p:spPr>
          <a:xfrm>
            <a:off x="759764" y="1579659"/>
            <a:ext cx="6189133" cy="2223173"/>
          </a:xfrm>
          <a:prstGeom prst="rect">
            <a:avLst/>
          </a:prstGeom>
          <a:noFill/>
        </p:spPr>
        <p:txBody>
          <a:bodyPr wrap="square">
            <a:spAutoFit/>
          </a:bodyPr>
          <a:lstStyle/>
          <a:p>
            <a:pPr marL="342900" indent="-342900" algn="just">
              <a:buFont typeface="Wingdings" panose="05000000000000000000" pitchFamily="2" charset="2"/>
              <a:buChar char="ü"/>
            </a:pPr>
            <a:r>
              <a:rPr lang="zh-CN" altLang="en-US" sz="2200" b="1" dirty="0">
                <a:cs typeface="+mn-ea"/>
                <a:sym typeface="+mn-lt"/>
              </a:rPr>
              <a:t>创新点：</a:t>
            </a:r>
            <a:endParaRPr lang="en-US" altLang="zh-CN" sz="2200" dirty="0">
              <a:cs typeface="+mn-ea"/>
              <a:sym typeface="+mn-lt"/>
            </a:endParaRPr>
          </a:p>
          <a:p>
            <a:pPr algn="just">
              <a:lnSpc>
                <a:spcPct val="150000"/>
              </a:lnSpc>
            </a:pPr>
            <a:r>
              <a:rPr lang="zh-CN" altLang="en-US" sz="2000" b="1" dirty="0">
                <a:latin typeface="+mn-ea"/>
                <a:cs typeface="+mn-ea"/>
                <a:sym typeface="+mn-lt"/>
              </a:rPr>
              <a:t>作用机制创新：</a:t>
            </a:r>
            <a:r>
              <a:rPr lang="zh-CN" altLang="en-US" sz="2000" dirty="0">
                <a:latin typeface="+mn-ea"/>
                <a:cs typeface="+mn-ea"/>
                <a:sym typeface="+mn-lt"/>
              </a:rPr>
              <a:t>新型多模式作用机制的抗抑郁药，具有</a:t>
            </a:r>
            <a:r>
              <a:rPr lang="en-US" altLang="zh-CN" sz="2000" b="1" dirty="0">
                <a:latin typeface="+mn-ea"/>
                <a:cs typeface="+mn-ea"/>
                <a:sym typeface="+mn-lt"/>
              </a:rPr>
              <a:t>6</a:t>
            </a:r>
            <a:r>
              <a:rPr lang="zh-CN" altLang="en-US" sz="2000" b="1" dirty="0">
                <a:latin typeface="+mn-ea"/>
                <a:cs typeface="+mn-ea"/>
                <a:sym typeface="+mn-lt"/>
              </a:rPr>
              <a:t>个药理作用靶点</a:t>
            </a:r>
            <a:r>
              <a:rPr lang="zh-CN" altLang="en-US" sz="2000" dirty="0">
                <a:latin typeface="+mn-ea"/>
                <a:cs typeface="+mn-ea"/>
                <a:sym typeface="+mn-lt"/>
              </a:rPr>
              <a:t>及</a:t>
            </a:r>
            <a:r>
              <a:rPr lang="en-US" altLang="zh-CN" sz="2000" b="1" dirty="0">
                <a:latin typeface="+mn-ea"/>
                <a:cs typeface="+mn-ea"/>
                <a:sym typeface="+mn-lt"/>
              </a:rPr>
              <a:t>2</a:t>
            </a:r>
            <a:r>
              <a:rPr lang="zh-CN" altLang="en-US" sz="2000" b="1" dirty="0">
                <a:latin typeface="+mn-ea"/>
                <a:cs typeface="+mn-ea"/>
                <a:sym typeface="+mn-lt"/>
              </a:rPr>
              <a:t>种作用模式</a:t>
            </a:r>
            <a:r>
              <a:rPr lang="en-US" altLang="zh-CN" sz="2000" dirty="0">
                <a:latin typeface="+mn-ea"/>
                <a:cs typeface="+mn-ea"/>
                <a:sym typeface="+mn-lt"/>
              </a:rPr>
              <a:t>(</a:t>
            </a:r>
            <a:r>
              <a:rPr lang="zh-CN" altLang="en-US" dirty="0">
                <a:latin typeface="+mn-ea"/>
                <a:cs typeface="+mn-ea"/>
                <a:sym typeface="+mn-lt"/>
              </a:rPr>
              <a:t>转运体抑制和多种</a:t>
            </a:r>
            <a:r>
              <a:rPr lang="en-US" altLang="zh-CN" dirty="0">
                <a:latin typeface="+mn-ea"/>
                <a:cs typeface="+mn-ea"/>
                <a:sym typeface="+mn-lt"/>
              </a:rPr>
              <a:t>5-HT</a:t>
            </a:r>
            <a:r>
              <a:rPr lang="zh-CN" altLang="en-US" dirty="0">
                <a:latin typeface="+mn-ea"/>
                <a:cs typeface="+mn-ea"/>
                <a:sym typeface="+mn-lt"/>
              </a:rPr>
              <a:t>受体调节</a:t>
            </a:r>
            <a:r>
              <a:rPr lang="en-US" altLang="zh-CN" dirty="0">
                <a:latin typeface="+mn-ea"/>
                <a:cs typeface="+mn-ea"/>
                <a:sym typeface="+mn-lt"/>
              </a:rPr>
              <a:t>)</a:t>
            </a:r>
            <a:r>
              <a:rPr lang="zh-CN" altLang="en-US" sz="2000" dirty="0">
                <a:latin typeface="+mn-ea"/>
                <a:cs typeface="+mn-ea"/>
                <a:sym typeface="+mn-lt"/>
              </a:rPr>
              <a:t>，抑制血清素转运体以及调节血清素神经递质受体。</a:t>
            </a:r>
            <a:endParaRPr lang="en-US" altLang="zh-CN" sz="2000" dirty="0">
              <a:latin typeface="+mn-ea"/>
              <a:cs typeface="+mn-ea"/>
              <a:sym typeface="+mn-lt"/>
            </a:endParaRPr>
          </a:p>
        </p:txBody>
      </p:sp>
      <p:graphicFrame>
        <p:nvGraphicFramePr>
          <p:cNvPr id="9" name="表格 9">
            <a:extLst>
              <a:ext uri="{FF2B5EF4-FFF2-40B4-BE49-F238E27FC236}">
                <a16:creationId xmlns:a16="http://schemas.microsoft.com/office/drawing/2014/main" id="{D1E94EA9-BFA7-30AD-9788-B3002CCFC8D5}"/>
              </a:ext>
            </a:extLst>
          </p:cNvPr>
          <p:cNvGraphicFramePr>
            <a:graphicFrameLocks noGrp="1"/>
          </p:cNvGraphicFramePr>
          <p:nvPr>
            <p:custDataLst>
              <p:tags r:id="rId1"/>
            </p:custDataLst>
          </p:nvPr>
        </p:nvGraphicFramePr>
        <p:xfrm>
          <a:off x="7602332" y="1065488"/>
          <a:ext cx="4208780" cy="2898140"/>
        </p:xfrm>
        <a:graphic>
          <a:graphicData uri="http://schemas.openxmlformats.org/drawingml/2006/table">
            <a:tbl>
              <a:tblPr firstRow="1" bandRow="1">
                <a:tableStyleId>{5C22544A-7EE6-4342-B048-85BDC9FD1C3A}</a:tableStyleId>
              </a:tblPr>
              <a:tblGrid>
                <a:gridCol w="688340">
                  <a:extLst>
                    <a:ext uri="{9D8B030D-6E8A-4147-A177-3AD203B41FA5}">
                      <a16:colId xmlns:a16="http://schemas.microsoft.com/office/drawing/2014/main" val="20000"/>
                    </a:ext>
                  </a:extLst>
                </a:gridCol>
                <a:gridCol w="836295">
                  <a:extLst>
                    <a:ext uri="{9D8B030D-6E8A-4147-A177-3AD203B41FA5}">
                      <a16:colId xmlns:a16="http://schemas.microsoft.com/office/drawing/2014/main" val="20001"/>
                    </a:ext>
                  </a:extLst>
                </a:gridCol>
                <a:gridCol w="2684145">
                  <a:extLst>
                    <a:ext uri="{9D8B030D-6E8A-4147-A177-3AD203B41FA5}">
                      <a16:colId xmlns:a16="http://schemas.microsoft.com/office/drawing/2014/main" val="20002"/>
                    </a:ext>
                  </a:extLst>
                </a:gridCol>
              </a:tblGrid>
              <a:tr h="414020">
                <a:tc>
                  <a:txBody>
                    <a:bodyPr/>
                    <a:lstStyle/>
                    <a:p>
                      <a:pPr indent="0" algn="ctr">
                        <a:lnSpc>
                          <a:spcPct val="120000"/>
                        </a:lnSpc>
                        <a:spcBef>
                          <a:spcPts val="0"/>
                        </a:spcBef>
                        <a:spcAft>
                          <a:spcPts val="0"/>
                        </a:spcAft>
                      </a:pPr>
                      <a:r>
                        <a:rPr lang="zh-CN" altLang="en-US" sz="1300" b="1" spc="120">
                          <a:solidFill>
                            <a:schemeClr val="tx1"/>
                          </a:solidFill>
                          <a:latin typeface="微软雅黑" panose="020B0503020204020204" charset="-122"/>
                          <a:ea typeface="微软雅黑" panose="020B0503020204020204" charset="-122"/>
                        </a:rPr>
                        <a:t>靶点</a:t>
                      </a:r>
                    </a:p>
                  </a:txBody>
                  <a:tcPr marL="25400" marR="25400" marT="6350" marB="63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altLang="en-US" sz="1300" b="1" spc="120">
                          <a:solidFill>
                            <a:schemeClr val="tx1"/>
                          </a:solidFill>
                          <a:latin typeface="微软雅黑" panose="020B0503020204020204" charset="-122"/>
                          <a:ea typeface="微软雅黑" panose="020B0503020204020204" charset="-122"/>
                        </a:rPr>
                        <a:t>作用</a:t>
                      </a:r>
                    </a:p>
                  </a:txBody>
                  <a:tcPr marL="25400" marR="25400" marT="6350" marB="63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tc>
                  <a:txBody>
                    <a:bodyPr/>
                    <a:lstStyle/>
                    <a:p>
                      <a:pPr indent="0" algn="ctr">
                        <a:lnSpc>
                          <a:spcPct val="120000"/>
                        </a:lnSpc>
                        <a:spcBef>
                          <a:spcPts val="0"/>
                        </a:spcBef>
                        <a:spcAft>
                          <a:spcPts val="0"/>
                        </a:spcAft>
                      </a:pPr>
                      <a:r>
                        <a:rPr lang="zh-CN" altLang="en-US" sz="1300" b="1" spc="120">
                          <a:solidFill>
                            <a:schemeClr val="tx1"/>
                          </a:solidFill>
                          <a:latin typeface="微软雅黑" panose="020B0503020204020204" charset="-122"/>
                          <a:ea typeface="微软雅黑" panose="020B0503020204020204" charset="-122"/>
                        </a:rPr>
                        <a:t>神经递质改变</a:t>
                      </a:r>
                    </a:p>
                  </a:txBody>
                  <a:tcPr marL="25400" marR="25400" marT="6350" marB="635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solidFill>
                      <a:srgbClr val="FFFFFF"/>
                    </a:solidFill>
                  </a:tcPr>
                </a:tc>
                <a:extLst>
                  <a:ext uri="{0D108BD9-81ED-4DB2-BD59-A6C34878D82A}">
                    <a16:rowId xmlns:a16="http://schemas.microsoft.com/office/drawing/2014/main" val="10000"/>
                  </a:ext>
                </a:extLst>
              </a:tr>
              <a:tr h="414020">
                <a:tc>
                  <a:txBody>
                    <a:bodyPr/>
                    <a:lstStyle/>
                    <a:p>
                      <a:pPr indent="0" algn="ctr">
                        <a:lnSpc>
                          <a:spcPct val="120000"/>
                        </a:lnSpc>
                        <a:spcBef>
                          <a:spcPts val="0"/>
                        </a:spcBef>
                        <a:spcAft>
                          <a:spcPts val="0"/>
                        </a:spcAft>
                      </a:pPr>
                      <a:r>
                        <a:rPr lang="en-US" altLang="zh-CN" sz="1100" b="0" spc="60">
                          <a:solidFill>
                            <a:schemeClr val="tx1"/>
                          </a:solidFill>
                          <a:latin typeface="微软雅黑" panose="020B0503020204020204" charset="-122"/>
                          <a:ea typeface="微软雅黑" panose="020B0503020204020204" charset="-122"/>
                        </a:rPr>
                        <a:t>SERT</a:t>
                      </a:r>
                    </a:p>
                  </a:txBody>
                  <a:tcPr marL="25400" marR="25400" marT="6350" marB="63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ctr">
                        <a:lnSpc>
                          <a:spcPct val="120000"/>
                        </a:lnSpc>
                        <a:spcBef>
                          <a:spcPts val="0"/>
                        </a:spcBef>
                        <a:spcAft>
                          <a:spcPts val="0"/>
                        </a:spcAft>
                      </a:pPr>
                      <a:r>
                        <a:rPr lang="zh-CN" altLang="en-US" sz="1100" b="0" spc="60">
                          <a:solidFill>
                            <a:schemeClr val="tx1"/>
                          </a:solidFill>
                          <a:latin typeface="微软雅黑" panose="020B0503020204020204" charset="-122"/>
                          <a:ea typeface="微软雅黑" panose="020B0503020204020204" charset="-122"/>
                        </a:rPr>
                        <a:t>抑制作用</a:t>
                      </a:r>
                    </a:p>
                  </a:txBody>
                  <a:tcPr marL="25400" marR="25400" marT="6350" marB="63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tc>
                  <a:txBody>
                    <a:bodyPr/>
                    <a:lstStyle/>
                    <a:p>
                      <a:pPr indent="0" algn="l">
                        <a:lnSpc>
                          <a:spcPct val="120000"/>
                        </a:lnSpc>
                        <a:spcBef>
                          <a:spcPts val="0"/>
                        </a:spcBef>
                        <a:spcAft>
                          <a:spcPts val="0"/>
                        </a:spcAft>
                      </a:pP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增加</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5-HT</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能神经传递</a:t>
                      </a:r>
                    </a:p>
                  </a:txBody>
                  <a:tcPr marL="25400" marR="25400" marT="6350" marB="635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solidFill>
                      <a:srgbClr val="FFFFFF"/>
                    </a:solidFill>
                  </a:tcPr>
                </a:tc>
                <a:extLst>
                  <a:ext uri="{0D108BD9-81ED-4DB2-BD59-A6C34878D82A}">
                    <a16:rowId xmlns:a16="http://schemas.microsoft.com/office/drawing/2014/main" val="10001"/>
                  </a:ext>
                </a:extLst>
              </a:tr>
              <a:tr h="414020">
                <a:tc>
                  <a:txBody>
                    <a:bodyPr/>
                    <a:lstStyle/>
                    <a:p>
                      <a:pPr indent="0" algn="ctr">
                        <a:lnSpc>
                          <a:spcPct val="120000"/>
                        </a:lnSpc>
                        <a:spcBef>
                          <a:spcPts val="0"/>
                        </a:spcBef>
                        <a:spcAft>
                          <a:spcPts val="0"/>
                        </a:spcAft>
                      </a:pPr>
                      <a:r>
                        <a:rPr lang="en-US" altLang="zh-CN" sz="1100" b="0" spc="60">
                          <a:solidFill>
                            <a:schemeClr val="tx1"/>
                          </a:solidFill>
                          <a:latin typeface="微软雅黑" panose="020B0503020204020204" charset="-122"/>
                          <a:ea typeface="微软雅黑" panose="020B0503020204020204" charset="-122"/>
                        </a:rPr>
                        <a:t>5-HT3</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ctr">
                        <a:lnSpc>
                          <a:spcPct val="120000"/>
                        </a:lnSpc>
                        <a:spcBef>
                          <a:spcPts val="0"/>
                        </a:spcBef>
                        <a:spcAft>
                          <a:spcPts val="0"/>
                        </a:spcAft>
                      </a:pPr>
                      <a:r>
                        <a:rPr lang="zh-CN" altLang="en-US" sz="1100" b="0" spc="60">
                          <a:solidFill>
                            <a:schemeClr val="tx1"/>
                          </a:solidFill>
                          <a:latin typeface="微软雅黑" panose="020B0503020204020204" charset="-122"/>
                          <a:ea typeface="微软雅黑" panose="020B0503020204020204" charset="-122"/>
                        </a:rPr>
                        <a:t>拮抗作用</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indent="0" algn="l">
                        <a:lnSpc>
                          <a:spcPct val="120000"/>
                        </a:lnSpc>
                        <a:spcBef>
                          <a:spcPts val="0"/>
                        </a:spcBef>
                        <a:spcAft>
                          <a:spcPts val="0"/>
                        </a:spcAft>
                      </a:pP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降低</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GABA,</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增加</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Glu</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5-HT</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NE</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Ach</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能神经传递</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extLst>
                  <a:ext uri="{0D108BD9-81ED-4DB2-BD59-A6C34878D82A}">
                    <a16:rowId xmlns:a16="http://schemas.microsoft.com/office/drawing/2014/main" val="10002"/>
                  </a:ext>
                </a:extLst>
              </a:tr>
              <a:tr h="414020">
                <a:tc>
                  <a:txBody>
                    <a:bodyPr/>
                    <a:lstStyle/>
                    <a:p>
                      <a:pPr marR="0" lvl="0" indent="0" algn="ctr" defTabSz="914400" rtl="0" eaLnBrk="1" fontAlgn="auto" latinLnBrk="0" hangingPunct="1">
                        <a:lnSpc>
                          <a:spcPct val="120000"/>
                        </a:lnSpc>
                        <a:spcBef>
                          <a:spcPts val="0"/>
                        </a:spcBef>
                        <a:spcAft>
                          <a:spcPts val="0"/>
                        </a:spcAft>
                        <a:buClrTx/>
                        <a:buSzTx/>
                        <a:buFontTx/>
                        <a:buNone/>
                        <a:defRPr/>
                      </a:pPr>
                      <a:r>
                        <a:rPr lang="en-US" altLang="zh-CN" sz="1100" b="0" spc="60">
                          <a:solidFill>
                            <a:schemeClr val="tx1"/>
                          </a:solidFill>
                          <a:latin typeface="微软雅黑" panose="020B0503020204020204" charset="-122"/>
                          <a:ea typeface="微软雅黑" panose="020B0503020204020204" charset="-122"/>
                        </a:rPr>
                        <a:t>5-HT1A</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FFFFF"/>
                    </a:solidFill>
                  </a:tcPr>
                </a:tc>
                <a:tc>
                  <a:txBody>
                    <a:bodyPr/>
                    <a:lstStyle/>
                    <a:p>
                      <a:pPr indent="0" algn="ctr">
                        <a:lnSpc>
                          <a:spcPct val="120000"/>
                        </a:lnSpc>
                        <a:spcBef>
                          <a:spcPts val="0"/>
                        </a:spcBef>
                        <a:spcAft>
                          <a:spcPts val="0"/>
                        </a:spcAft>
                      </a:pPr>
                      <a:r>
                        <a:rPr lang="zh-CN" altLang="en-US" sz="1100" b="0" spc="60">
                          <a:solidFill>
                            <a:schemeClr val="tx1"/>
                          </a:solidFill>
                          <a:latin typeface="微软雅黑" panose="020B0503020204020204" charset="-122"/>
                          <a:ea typeface="微软雅黑" panose="020B0503020204020204" charset="-122"/>
                        </a:rPr>
                        <a:t>激动作用</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FFFFF"/>
                    </a:solidFill>
                  </a:tcPr>
                </a:tc>
                <a:tc>
                  <a:txBody>
                    <a:bodyPr/>
                    <a:lstStyle/>
                    <a:p>
                      <a:pPr indent="0" algn="l">
                        <a:lnSpc>
                          <a:spcPct val="120000"/>
                        </a:lnSpc>
                        <a:spcBef>
                          <a:spcPts val="0"/>
                        </a:spcBef>
                        <a:spcAft>
                          <a:spcPts val="0"/>
                        </a:spcAft>
                      </a:pP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增加</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5-HT</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、降低</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GABA</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Glu</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5-HT</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，增加</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NE</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Ach</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能神经传递</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FFFFF"/>
                    </a:solidFill>
                  </a:tcPr>
                </a:tc>
                <a:extLst>
                  <a:ext uri="{0D108BD9-81ED-4DB2-BD59-A6C34878D82A}">
                    <a16:rowId xmlns:a16="http://schemas.microsoft.com/office/drawing/2014/main" val="10003"/>
                  </a:ext>
                </a:extLst>
              </a:tr>
              <a:tr h="414020">
                <a:tc>
                  <a:txBody>
                    <a:bodyPr/>
                    <a:lstStyle/>
                    <a:p>
                      <a:pPr marR="0" lvl="0" indent="0" algn="ctr" defTabSz="914400" rtl="0" eaLnBrk="1" fontAlgn="auto" latinLnBrk="0" hangingPunct="1">
                        <a:lnSpc>
                          <a:spcPct val="120000"/>
                        </a:lnSpc>
                        <a:spcBef>
                          <a:spcPts val="0"/>
                        </a:spcBef>
                        <a:spcAft>
                          <a:spcPts val="0"/>
                        </a:spcAft>
                        <a:buClrTx/>
                        <a:buSzTx/>
                        <a:buFontTx/>
                        <a:buNone/>
                        <a:defRPr/>
                      </a:pPr>
                      <a:r>
                        <a:rPr lang="en-US" altLang="zh-CN" sz="1100" b="0" spc="60">
                          <a:solidFill>
                            <a:schemeClr val="tx1"/>
                          </a:solidFill>
                          <a:latin typeface="微软雅黑" panose="020B0503020204020204" charset="-122"/>
                          <a:ea typeface="微软雅黑" panose="020B0503020204020204" charset="-122"/>
                        </a:rPr>
                        <a:t>5-HT7</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marR="0" lvl="0" indent="0" algn="ctr" defTabSz="914400" rtl="0" eaLnBrk="1" fontAlgn="auto" latinLnBrk="0" hangingPunct="1">
                        <a:lnSpc>
                          <a:spcPct val="120000"/>
                        </a:lnSpc>
                        <a:spcBef>
                          <a:spcPts val="0"/>
                        </a:spcBef>
                        <a:spcAft>
                          <a:spcPts val="0"/>
                        </a:spcAft>
                        <a:buClrTx/>
                        <a:buSzTx/>
                        <a:buFontTx/>
                        <a:buNone/>
                        <a:defRPr/>
                      </a:pPr>
                      <a:r>
                        <a:rPr lang="zh-CN" altLang="en-US" sz="1100" b="0" spc="60">
                          <a:solidFill>
                            <a:schemeClr val="tx1"/>
                          </a:solidFill>
                          <a:latin typeface="微软雅黑" panose="020B0503020204020204" charset="-122"/>
                          <a:ea typeface="微软雅黑" panose="020B0503020204020204" charset="-122"/>
                        </a:rPr>
                        <a:t>拮抗作用</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tc>
                  <a:txBody>
                    <a:bodyPr/>
                    <a:lstStyle/>
                    <a:p>
                      <a:pPr marR="0" lvl="0" indent="0" algn="l" defTabSz="914400" rtl="0" eaLnBrk="1" fontAlgn="auto" latinLnBrk="0" hangingPunct="1">
                        <a:lnSpc>
                          <a:spcPct val="120000"/>
                        </a:lnSpc>
                        <a:spcBef>
                          <a:spcPts val="0"/>
                        </a:spcBef>
                        <a:spcAft>
                          <a:spcPts val="0"/>
                        </a:spcAft>
                        <a:buClrTx/>
                        <a:buSzTx/>
                        <a:buFontTx/>
                        <a:buNone/>
                        <a:defRPr/>
                      </a:pP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增加</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5-HT</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能神经传递</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2F2F2"/>
                    </a:solidFill>
                  </a:tcPr>
                </a:tc>
                <a:extLst>
                  <a:ext uri="{0D108BD9-81ED-4DB2-BD59-A6C34878D82A}">
                    <a16:rowId xmlns:a16="http://schemas.microsoft.com/office/drawing/2014/main" val="10004"/>
                  </a:ext>
                </a:extLst>
              </a:tr>
              <a:tr h="414020">
                <a:tc>
                  <a:txBody>
                    <a:bodyPr/>
                    <a:lstStyle/>
                    <a:p>
                      <a:pPr marR="0" lvl="0" indent="0" algn="ctr" defTabSz="914400" rtl="0" eaLnBrk="1" fontAlgn="auto" latinLnBrk="0" hangingPunct="1">
                        <a:lnSpc>
                          <a:spcPct val="120000"/>
                        </a:lnSpc>
                        <a:spcBef>
                          <a:spcPts val="0"/>
                        </a:spcBef>
                        <a:spcAft>
                          <a:spcPts val="0"/>
                        </a:spcAft>
                        <a:buClrTx/>
                        <a:buSzTx/>
                        <a:buFontTx/>
                        <a:buNone/>
                        <a:defRPr/>
                      </a:pPr>
                      <a:r>
                        <a:rPr lang="en-US" altLang="zh-CN" sz="1100" b="0" spc="60">
                          <a:solidFill>
                            <a:schemeClr val="tx1"/>
                          </a:solidFill>
                          <a:latin typeface="微软雅黑" panose="020B0503020204020204" charset="-122"/>
                          <a:ea typeface="微软雅黑" panose="020B0503020204020204" charset="-122"/>
                        </a:rPr>
                        <a:t>5-HT1B</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FFFFF"/>
                    </a:solidFill>
                  </a:tcPr>
                </a:tc>
                <a:tc>
                  <a:txBody>
                    <a:bodyPr/>
                    <a:lstStyle/>
                    <a:p>
                      <a:pPr indent="0" algn="ctr">
                        <a:lnSpc>
                          <a:spcPct val="120000"/>
                        </a:lnSpc>
                        <a:spcBef>
                          <a:spcPts val="0"/>
                        </a:spcBef>
                        <a:spcAft>
                          <a:spcPts val="0"/>
                        </a:spcAft>
                      </a:pPr>
                      <a:r>
                        <a:rPr lang="zh-CN" altLang="en-US" sz="1100" b="0" spc="60">
                          <a:solidFill>
                            <a:schemeClr val="tx1"/>
                          </a:solidFill>
                          <a:latin typeface="微软雅黑" panose="020B0503020204020204" charset="-122"/>
                          <a:ea typeface="微软雅黑" panose="020B0503020204020204" charset="-122"/>
                        </a:rPr>
                        <a:t>部分激动</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FFFFF"/>
                    </a:solidFill>
                  </a:tcPr>
                </a:tc>
                <a:tc>
                  <a:txBody>
                    <a:bodyPr/>
                    <a:lstStyle/>
                    <a:p>
                      <a:pPr indent="0" algn="l">
                        <a:lnSpc>
                          <a:spcPct val="120000"/>
                        </a:lnSpc>
                        <a:spcBef>
                          <a:spcPts val="0"/>
                        </a:spcBef>
                        <a:spcAft>
                          <a:spcPts val="0"/>
                        </a:spcAft>
                      </a:pP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增加</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5-HT</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a:t>
                      </a:r>
                      <a:r>
                        <a:rPr lang="en-US" altLang="zh-CN" sz="1100" b="0" spc="60">
                          <a:solidFill>
                            <a:schemeClr val="tx1"/>
                          </a:solidFill>
                          <a:latin typeface="微软雅黑" panose="020B0503020204020204" charset="-122"/>
                          <a:ea typeface="微软雅黑" panose="020B0503020204020204" charset="-122"/>
                          <a:cs typeface="微软雅黑" panose="020B0503020204020204" charset="-122"/>
                        </a:rPr>
                        <a:t>Glu</a:t>
                      </a:r>
                      <a:r>
                        <a:rPr lang="zh-CN" altLang="en-US" sz="1100" b="0" spc="60">
                          <a:solidFill>
                            <a:schemeClr val="tx1"/>
                          </a:solidFill>
                          <a:latin typeface="微软雅黑" panose="020B0503020204020204" charset="-122"/>
                          <a:ea typeface="微软雅黑" panose="020B0503020204020204" charset="-122"/>
                          <a:cs typeface="微软雅黑" panose="020B0503020204020204" charset="-122"/>
                        </a:rPr>
                        <a:t>能神经传递</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solidFill>
                      <a:srgbClr val="FFFFFF"/>
                    </a:solidFill>
                  </a:tcPr>
                </a:tc>
                <a:extLst>
                  <a:ext uri="{0D108BD9-81ED-4DB2-BD59-A6C34878D82A}">
                    <a16:rowId xmlns:a16="http://schemas.microsoft.com/office/drawing/2014/main" val="10005"/>
                  </a:ext>
                </a:extLst>
              </a:tr>
              <a:tr h="414020">
                <a:tc>
                  <a:txBody>
                    <a:bodyPr/>
                    <a:lstStyle/>
                    <a:p>
                      <a:pPr marR="0" lvl="0" indent="0" algn="ctr" defTabSz="914400" rtl="0" eaLnBrk="1" fontAlgn="auto" latinLnBrk="0" hangingPunct="1">
                        <a:lnSpc>
                          <a:spcPct val="120000"/>
                        </a:lnSpc>
                        <a:spcBef>
                          <a:spcPts val="0"/>
                        </a:spcBef>
                        <a:spcAft>
                          <a:spcPts val="0"/>
                        </a:spcAft>
                        <a:buClrTx/>
                        <a:buSzTx/>
                        <a:buFontTx/>
                        <a:buNone/>
                        <a:defRPr/>
                      </a:pPr>
                      <a:r>
                        <a:rPr lang="en-US" altLang="zh-CN" sz="1100" b="0" spc="60">
                          <a:solidFill>
                            <a:schemeClr val="tx1"/>
                          </a:solidFill>
                          <a:latin typeface="微软雅黑" panose="020B0503020204020204" charset="-122"/>
                          <a:ea typeface="微软雅黑" panose="020B0503020204020204" charset="-122"/>
                        </a:rPr>
                        <a:t>5-HT1D</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2F2F2"/>
                    </a:solidFill>
                  </a:tcPr>
                </a:tc>
                <a:tc>
                  <a:txBody>
                    <a:bodyPr/>
                    <a:lstStyle/>
                    <a:p>
                      <a:pPr marR="0" lvl="0" indent="0" algn="ctr" defTabSz="914400" rtl="0" eaLnBrk="1" fontAlgn="auto" latinLnBrk="0" hangingPunct="1">
                        <a:lnSpc>
                          <a:spcPct val="120000"/>
                        </a:lnSpc>
                        <a:spcBef>
                          <a:spcPts val="0"/>
                        </a:spcBef>
                        <a:spcAft>
                          <a:spcPts val="0"/>
                        </a:spcAft>
                        <a:buClrTx/>
                        <a:buSzTx/>
                        <a:buFontTx/>
                        <a:buNone/>
                        <a:defRPr/>
                      </a:pPr>
                      <a:r>
                        <a:rPr lang="zh-CN" altLang="en-US" sz="1100" b="0" spc="60" dirty="0">
                          <a:solidFill>
                            <a:schemeClr val="tx1"/>
                          </a:solidFill>
                          <a:latin typeface="微软雅黑" panose="020B0503020204020204" charset="-122"/>
                          <a:ea typeface="微软雅黑" panose="020B0503020204020204" charset="-122"/>
                        </a:rPr>
                        <a:t>拮抗作用</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2F2F2"/>
                    </a:solidFill>
                  </a:tcPr>
                </a:tc>
                <a:tc>
                  <a:txBody>
                    <a:bodyPr/>
                    <a:lstStyle/>
                    <a:p>
                      <a:pPr marR="0" lvl="0" indent="0" algn="l" defTabSz="914400" rtl="0" eaLnBrk="1" fontAlgn="auto" latinLnBrk="0" hangingPunct="1">
                        <a:lnSpc>
                          <a:spcPct val="120000"/>
                        </a:lnSpc>
                        <a:spcBef>
                          <a:spcPts val="0"/>
                        </a:spcBef>
                        <a:spcAft>
                          <a:spcPts val="0"/>
                        </a:spcAft>
                        <a:buClrTx/>
                        <a:buSzTx/>
                        <a:buFontTx/>
                        <a:buNone/>
                        <a:defRPr/>
                      </a:pPr>
                      <a:r>
                        <a:rPr lang="zh-CN" altLang="en-US" sz="1100" b="0" spc="60" dirty="0">
                          <a:solidFill>
                            <a:schemeClr val="tx1"/>
                          </a:solidFill>
                          <a:latin typeface="微软雅黑" panose="020B0503020204020204" charset="-122"/>
                          <a:ea typeface="微软雅黑" panose="020B0503020204020204" charset="-122"/>
                          <a:cs typeface="微软雅黑" panose="020B0503020204020204" charset="-122"/>
                        </a:rPr>
                        <a:t>增加</a:t>
                      </a:r>
                      <a:r>
                        <a:rPr lang="en-US" altLang="zh-CN" sz="1100" b="0" spc="60" dirty="0">
                          <a:solidFill>
                            <a:schemeClr val="tx1"/>
                          </a:solidFill>
                          <a:latin typeface="微软雅黑" panose="020B0503020204020204" charset="-122"/>
                          <a:ea typeface="微软雅黑" panose="020B0503020204020204" charset="-122"/>
                          <a:cs typeface="微软雅黑" panose="020B0503020204020204" charset="-122"/>
                        </a:rPr>
                        <a:t>5-HT</a:t>
                      </a:r>
                      <a:r>
                        <a:rPr lang="zh-CN" altLang="en-US" sz="1100" b="0" spc="60" dirty="0">
                          <a:solidFill>
                            <a:schemeClr val="tx1"/>
                          </a:solidFill>
                          <a:latin typeface="微软雅黑" panose="020B0503020204020204" charset="-122"/>
                          <a:ea typeface="微软雅黑" panose="020B0503020204020204" charset="-122"/>
                          <a:cs typeface="微软雅黑" panose="020B0503020204020204" charset="-122"/>
                        </a:rPr>
                        <a:t>能神经传递</a:t>
                      </a:r>
                    </a:p>
                  </a:txBody>
                  <a:tcPr marL="25400" marR="25400" marT="6350" marB="6350" anchor="ctr">
                    <a:lnL w="9525">
                      <a:solidFill>
                        <a:srgbClr val="646464"/>
                      </a:solidFill>
                      <a:prstDash val="sysDash"/>
                    </a:lnL>
                    <a:lnR w="9525">
                      <a:solidFill>
                        <a:srgbClr val="646464"/>
                      </a:solidFill>
                      <a:prstDash val="sysDash"/>
                    </a:lnR>
                    <a:lnT w="9525">
                      <a:solidFill>
                        <a:srgbClr val="646464"/>
                      </a:solidFill>
                      <a:prstDash val="sysDash"/>
                    </a:lnT>
                    <a:lnB w="28575">
                      <a:solidFill>
                        <a:srgbClr val="646464"/>
                      </a:solidFill>
                      <a:prstDash val="solid"/>
                    </a:lnB>
                    <a:solidFill>
                      <a:srgbClr val="F2F2F2"/>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0"/>
          </p:nvPr>
        </p:nvSpPr>
        <p:spPr/>
        <p:txBody>
          <a:bodyPr/>
          <a:lstStyle/>
          <a:p>
            <a:r>
              <a:rPr lang="zh-CN" altLang="en-US" dirty="0">
                <a:sym typeface="+mn-lt"/>
              </a:rPr>
              <a:t>公平性</a:t>
            </a:r>
          </a:p>
        </p:txBody>
      </p:sp>
      <p:sp>
        <p:nvSpPr>
          <p:cNvPr id="5" name="文本占位符 4"/>
          <p:cNvSpPr>
            <a:spLocks noGrp="1"/>
          </p:cNvSpPr>
          <p:nvPr>
            <p:ph type="body" sz="quarter" idx="11"/>
          </p:nvPr>
        </p:nvSpPr>
        <p:spPr/>
        <p:txBody>
          <a:bodyPr/>
          <a:lstStyle/>
          <a:p>
            <a:r>
              <a:rPr lang="en-US" altLang="zh-CN" dirty="0">
                <a:sym typeface="+mn-lt"/>
              </a:rPr>
              <a:t>Fairness</a:t>
            </a:r>
            <a:endParaRPr lang="zh-CN" altLang="en-US" dirty="0">
              <a:sym typeface="+mn-lt"/>
            </a:endParaRPr>
          </a:p>
        </p:txBody>
      </p:sp>
      <p:sp>
        <p:nvSpPr>
          <p:cNvPr id="6" name="文本占位符 5"/>
          <p:cNvSpPr>
            <a:spLocks noGrp="1"/>
          </p:cNvSpPr>
          <p:nvPr>
            <p:ph type="body" sz="quarter" idx="12"/>
          </p:nvPr>
        </p:nvSpPr>
        <p:spPr/>
        <p:txBody>
          <a:bodyPr/>
          <a:lstStyle/>
          <a:p>
            <a:r>
              <a:rPr lang="en-US" altLang="zh-CN" dirty="0">
                <a:sym typeface="+mn-lt"/>
              </a:rPr>
              <a:t>05</a:t>
            </a:r>
            <a:endParaRPr lang="zh-CN" altLang="en-US" dirty="0">
              <a:sym typeface="+mn-lt"/>
            </a:endParaRPr>
          </a:p>
        </p:txBody>
      </p:sp>
      <p:sp>
        <p:nvSpPr>
          <p:cNvPr id="12" name="文本框 11"/>
          <p:cNvSpPr txBox="1"/>
          <p:nvPr/>
        </p:nvSpPr>
        <p:spPr>
          <a:xfrm>
            <a:off x="635477" y="1571383"/>
            <a:ext cx="11109960" cy="4297971"/>
          </a:xfrm>
          <a:prstGeom prst="rect">
            <a:avLst/>
          </a:prstGeom>
          <a:solidFill>
            <a:srgbClr val="FFFFFF"/>
          </a:solidFill>
        </p:spPr>
        <p:txBody>
          <a:bodyPr wrap="square" rtlCol="0">
            <a:spAutoFit/>
          </a:bodyPr>
          <a:lstStyle/>
          <a:p>
            <a:pPr marL="285750" indent="-285750" algn="just">
              <a:lnSpc>
                <a:spcPct val="150000"/>
              </a:lnSpc>
              <a:buFont typeface="Wingdings" panose="05000000000000000000" pitchFamily="2" charset="2"/>
              <a:buChar char="ü"/>
            </a:pPr>
            <a:r>
              <a:rPr lang="zh-CN" altLang="en-US" sz="2100" b="1" dirty="0"/>
              <a:t>流行病学数据：</a:t>
            </a:r>
          </a:p>
          <a:p>
            <a:pPr indent="266700" algn="just">
              <a:lnSpc>
                <a:spcPct val="150000"/>
              </a:lnSpc>
              <a:spcAft>
                <a:spcPts val="1200"/>
              </a:spcAft>
            </a:pPr>
            <a:r>
              <a:rPr lang="en-US" altLang="zh-CN" dirty="0"/>
              <a:t>2019</a:t>
            </a:r>
            <a:r>
              <a:rPr lang="zh-CN" altLang="en-US" dirty="0"/>
              <a:t>年流行病学数据显示，中国有超过</a:t>
            </a:r>
            <a:r>
              <a:rPr lang="en-US" altLang="zh-CN" dirty="0"/>
              <a:t>9500</a:t>
            </a:r>
            <a:r>
              <a:rPr lang="zh-CN" altLang="en-US" dirty="0"/>
              <a:t>万抑郁症患者。</a:t>
            </a:r>
            <a:endParaRPr lang="en-US" altLang="zh-CN" b="1" dirty="0"/>
          </a:p>
          <a:p>
            <a:pPr marL="285750" indent="-285750" algn="just">
              <a:lnSpc>
                <a:spcPct val="150000"/>
              </a:lnSpc>
              <a:buFont typeface="Wingdings" panose="05000000000000000000" pitchFamily="2" charset="2"/>
              <a:buChar char="ü"/>
            </a:pPr>
            <a:r>
              <a:rPr lang="zh-CN" altLang="en-US" sz="2100" b="1" dirty="0"/>
              <a:t>弥补药品目录短板：</a:t>
            </a:r>
            <a:endParaRPr lang="en-US" altLang="zh-CN" sz="2100" b="1" dirty="0"/>
          </a:p>
          <a:p>
            <a:pPr indent="266700" algn="just">
              <a:lnSpc>
                <a:spcPct val="150000"/>
              </a:lnSpc>
              <a:spcAft>
                <a:spcPts val="1200"/>
              </a:spcAft>
            </a:pPr>
            <a:r>
              <a:rPr lang="zh-CN" altLang="en-US" b="1" dirty="0"/>
              <a:t>伏硫西汀有效改善多个维度的认知症状。</a:t>
            </a:r>
            <a:r>
              <a:rPr lang="zh-CN" altLang="en-US" dirty="0"/>
              <a:t>认知症状是抑郁症未被满足的临床治疗需求，相较于医保目录内</a:t>
            </a:r>
            <a:r>
              <a:rPr lang="en-US" altLang="zh-CN" dirty="0"/>
              <a:t>SSRIs</a:t>
            </a:r>
            <a:r>
              <a:rPr lang="zh-CN" altLang="en-US" dirty="0"/>
              <a:t>及</a:t>
            </a:r>
            <a:r>
              <a:rPr lang="en-US" altLang="zh-CN" dirty="0"/>
              <a:t>SNRIs</a:t>
            </a:r>
            <a:r>
              <a:rPr lang="zh-CN" altLang="en-US" dirty="0"/>
              <a:t>类药物，伏硫西汀在改善多个维度的认知症状，如执行功能、学习、记忆、信息加工速度和注意力等方面临床研究结果更好。</a:t>
            </a:r>
            <a:endParaRPr lang="en-US" altLang="zh-CN" b="1" dirty="0"/>
          </a:p>
          <a:p>
            <a:pPr marL="285750" indent="-285750" algn="just">
              <a:lnSpc>
                <a:spcPct val="150000"/>
              </a:lnSpc>
              <a:buFont typeface="Wingdings" panose="05000000000000000000" pitchFamily="2" charset="2"/>
              <a:buChar char="ü"/>
            </a:pPr>
            <a:r>
              <a:rPr lang="zh-CN" altLang="en-US" sz="2100" b="1" dirty="0"/>
              <a:t>临床管理难度：</a:t>
            </a:r>
            <a:endParaRPr lang="en-US" altLang="zh-CN" sz="2100" b="1" dirty="0"/>
          </a:p>
          <a:p>
            <a:pPr indent="266700" algn="just">
              <a:lnSpc>
                <a:spcPct val="150000"/>
              </a:lnSpc>
            </a:pPr>
            <a:r>
              <a:rPr lang="zh-CN" altLang="en-US" dirty="0"/>
              <a:t>此产品说明书中，适应症、服用剂量、服用次数明确，对不同人群（老年人、儿童及孕妇等）的用药建议相对清晰，能促进临床合理使用，临床滥用风险和潜在超说明书用药可能性很小，降低了临床管理难度。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435c3ad4-4af4-4cd7-aaec-4bb208d78988"/>
  <p:tag name="COMMONDATA" val="eyJoZGlkIjoiYTc2ZGZiNzZiNDVlOGViOWVmM2JhOTY0NGJkNjUyYzgifQ=="/>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59528881-3375-48ab-82b9-8077e462dff3}"/>
  <p:tag name="TABLE_RECT" val="17*182.222*926*293.9"/>
  <p:tag name="TABLE_EMPHASIZE_COLOR" val="6579300"/>
  <p:tag name="TABLE_ONEKEY_SKIN_IDX" val="0"/>
  <p:tag name="TABLE_SKINIDX" val="-1"/>
  <p:tag name="TABLE_COLORIDX" val="l"/>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d12a6bed-85b5-428f-acb9-fc21168d45c7}"/>
  <p:tag name="TABLE_RECT" val="36*191.667*888*306.95"/>
  <p:tag name="TABLE_EMPHASIZE_COLOR" val="6579300"/>
  <p:tag name="TABLE_ONEKEY_SKIN_IDX" val="0"/>
  <p:tag name="TABLE_SKINIDX" val="-1"/>
  <p:tag name="TABLE_COLORIDX" val="l"/>
  <p:tag name="TABLE_ENDDRAG_ORIGIN_RECT" val="847*181"/>
  <p:tag name="TABLE_ENDDRAG_RECT" val="76*316*847*181"/>
  <p:tag name="TABLE_AUTOADJUST_FLAG" val="1"/>
</p:tagLst>
</file>

<file path=ppt/tags/tag4.xml><?xml version="1.0" encoding="utf-8"?>
<p:tagLst xmlns:a="http://schemas.openxmlformats.org/drawingml/2006/main" xmlns:r="http://schemas.openxmlformats.org/officeDocument/2006/relationships" xmlns:p="http://schemas.openxmlformats.org/presentationml/2006/main">
  <p:tag name="KSO_WM_UNIT_TABLE_BEAUTIFY" val="smartTable{7c1b4947-e3c3-47ea-bbac-45453aa13499}"/>
  <p:tag name="TABLE_RECT" val="17.02*205.988*588.8*308.05"/>
  <p:tag name="TABLE_EMPHASIZE_COLOR" val="6579300"/>
  <p:tag name="TABLE_ONEKEY_SKIN_IDX" val="0"/>
  <p:tag name="TABLE_SKINIDX" val="-1"/>
  <p:tag name="TABLE_COLORIDX" val="l"/>
  <p:tag name="TABLE_ENDDRAG_ORIGIN_RECT" val="550*220"/>
  <p:tag name="TABLE_ENDDRAG_RECT" val="48*260*550*220"/>
  <p:tag name="TABLE_AUTOADJUST_FLAG"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uelaacre">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1160</Words>
  <Application>Microsoft Office PowerPoint</Application>
  <PresentationFormat>宽屏</PresentationFormat>
  <Paragraphs>114</Paragraphs>
  <Slides>9</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FZSSK--GBK1-0</vt:lpstr>
      <vt:lpstr>MicrosoftYaHei</vt:lpstr>
      <vt:lpstr>等线</vt:lpstr>
      <vt:lpstr>微软雅黑</vt:lpstr>
      <vt:lpstr>Arial</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R an</dc:creator>
  <cp:lastModifiedBy>M Y</cp:lastModifiedBy>
  <cp:revision>33</cp:revision>
  <dcterms:created xsi:type="dcterms:W3CDTF">2022-07-07T07:24:00Z</dcterms:created>
  <dcterms:modified xsi:type="dcterms:W3CDTF">2022-07-13T08:06:15Z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5488E31DC09A4AED878EF71D273D6556</vt:lpwstr>
  </property>
  <property fmtid="{D5CDD505-2E9C-101B-9397-08002B2CF9AE}" pid="3" name="KSOProductBuildVer">
    <vt:lpwstr>2052-11.1.0.11830</vt:lpwstr>
  </property>
</Properties>
</file>